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60FB-9F76-4847-9CC3-BE608D2F9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AE15D0-77A0-4C7E-B66B-4DCDB4C1F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4C07C4-0F6D-42C3-918B-84F93E9FCA81}"/>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F8D11B98-6D23-4B1C-85E0-8FEA81E4A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14540-8D70-4991-9909-589E3EEF44F8}"/>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410643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177D-7E6B-4F89-8908-789BBD65C5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16958-0178-4288-A143-87BE4B25A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0FC01-EEB9-4B70-B3F7-E148D3AB9BAB}"/>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C97A176F-DE02-4F42-9237-0D9535AB0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43488-9452-4560-80C9-DEA1C08351D2}"/>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340168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88DE6-AA82-4AF6-BFEF-77BC1E912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02B206-4479-4C6E-A603-94D61CD974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3B7C0B-1D81-48F3-9FDD-408FCF118E46}"/>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1ECFE33D-EAC8-4239-96E4-D185377E4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F37A6-9282-471C-A1E5-64C1C4CAE046}"/>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27985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3845-FF28-45BC-89B3-422156E48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68441-8EA7-462C-8209-424B70581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22782-01BC-48E9-A9A0-0B1B721FBF9D}"/>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C751943C-4C25-4F3A-949A-7A163E65A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4EAB6-5153-4722-9948-B580EAB342F8}"/>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42221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4A5F-75B7-4132-8B6D-E2A8F88115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C71727-389A-47D3-AD1F-E20D7D400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A8042-D97D-42BA-9E05-66FC11336D05}"/>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5506C57D-9D1E-46F6-A2F8-8390B059E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15A0-4F3F-4767-8770-0AAF3EDCC58B}"/>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295673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F53A-E90F-4023-8495-297FDDB7B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75F160-C9A6-4285-9CB8-9ADBDE0321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2AD2E1-D3CB-4D00-A915-674C65970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35730E-FFB0-439A-85E4-C0962A29C789}"/>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6" name="Footer Placeholder 5">
            <a:extLst>
              <a:ext uri="{FF2B5EF4-FFF2-40B4-BE49-F238E27FC236}">
                <a16:creationId xmlns:a16="http://schemas.microsoft.com/office/drawing/2014/main" id="{434F4632-FE5A-4D6E-8395-BBB9BD9E1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588DD-5FCC-4ECD-A553-E1EEA66A4CC9}"/>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410561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F2C7-E474-4E20-9F00-7CE03B23FD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54E80-00BB-4FE1-815F-F624DF889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076B1-8688-4E73-A014-1A2CF6BC4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8B063F-630F-48EF-95C6-E3BCA7BAA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39A98-DCA7-4414-B46B-1FAA56668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793A8C-02EA-4B29-B1BB-1F41937F0C6C}"/>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8" name="Footer Placeholder 7">
            <a:extLst>
              <a:ext uri="{FF2B5EF4-FFF2-40B4-BE49-F238E27FC236}">
                <a16:creationId xmlns:a16="http://schemas.microsoft.com/office/drawing/2014/main" id="{A47CF69A-A210-4C13-8C5C-F9C5A6E696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393797-31F5-4AD5-8CBB-AC0D0D9A33EF}"/>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315448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983-EF23-48B2-988B-C07A1BC98A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BAF79B-17C2-4C19-80B0-72CA8C07F85F}"/>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4" name="Footer Placeholder 3">
            <a:extLst>
              <a:ext uri="{FF2B5EF4-FFF2-40B4-BE49-F238E27FC236}">
                <a16:creationId xmlns:a16="http://schemas.microsoft.com/office/drawing/2014/main" id="{E38B1842-AAFE-4544-A3F9-DB26DCC38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C184DD-15B0-4B9E-8764-3C38CBADB26D}"/>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222255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777E9-480E-41AF-AD37-48477E298227}"/>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3" name="Footer Placeholder 2">
            <a:extLst>
              <a:ext uri="{FF2B5EF4-FFF2-40B4-BE49-F238E27FC236}">
                <a16:creationId xmlns:a16="http://schemas.microsoft.com/office/drawing/2014/main" id="{54DC8656-950E-4ABB-B69F-F594F75735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9129EC-EA4D-4D49-8CD3-4474ED28E85F}"/>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91036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32DD-D6C3-4D83-A4E6-F51262E1F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546792-EA2E-444B-B294-0B41084CD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65399D-0E06-4424-A021-FA28F6D74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0A414-06C2-4B17-B2DE-B59B9083CC12}"/>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6" name="Footer Placeholder 5">
            <a:extLst>
              <a:ext uri="{FF2B5EF4-FFF2-40B4-BE49-F238E27FC236}">
                <a16:creationId xmlns:a16="http://schemas.microsoft.com/office/drawing/2014/main" id="{4A523888-E190-49F8-9515-421372B879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26533-96C3-44C8-8358-A11B2A3FD612}"/>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400481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A7B4-84D1-4E24-84E8-3A0D29E62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E1004D-A73B-40DE-ABDD-A9C730A0B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24E606-1A47-49F2-AA05-B41B8E4A3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6D0A2-E8A9-4EBA-A217-40B80EAA27AB}"/>
              </a:ext>
            </a:extLst>
          </p:cNvPr>
          <p:cNvSpPr>
            <a:spLocks noGrp="1"/>
          </p:cNvSpPr>
          <p:nvPr>
            <p:ph type="dt" sz="half" idx="10"/>
          </p:nvPr>
        </p:nvSpPr>
        <p:spPr/>
        <p:txBody>
          <a:bodyPr/>
          <a:lstStyle/>
          <a:p>
            <a:fld id="{C4162186-34A6-4619-A4CF-3C72A9B88DE4}" type="datetimeFigureOut">
              <a:rPr lang="en-IN" smtClean="0"/>
              <a:t>02-01-2022</a:t>
            </a:fld>
            <a:endParaRPr lang="en-IN"/>
          </a:p>
        </p:txBody>
      </p:sp>
      <p:sp>
        <p:nvSpPr>
          <p:cNvPr id="6" name="Footer Placeholder 5">
            <a:extLst>
              <a:ext uri="{FF2B5EF4-FFF2-40B4-BE49-F238E27FC236}">
                <a16:creationId xmlns:a16="http://schemas.microsoft.com/office/drawing/2014/main" id="{A4347156-E914-409C-A665-CF4B6CB7B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597AE-52D6-4411-A85C-066E19BBC485}"/>
              </a:ext>
            </a:extLst>
          </p:cNvPr>
          <p:cNvSpPr>
            <a:spLocks noGrp="1"/>
          </p:cNvSpPr>
          <p:nvPr>
            <p:ph type="sldNum" sz="quarter" idx="12"/>
          </p:nvPr>
        </p:nvSpPr>
        <p:spPr/>
        <p:txBody>
          <a:bodyPr/>
          <a:lstStyle/>
          <a:p>
            <a:fld id="{CC42DC42-683E-457A-8108-68BDD6C9BA8C}" type="slidenum">
              <a:rPr lang="en-IN" smtClean="0"/>
              <a:t>‹#›</a:t>
            </a:fld>
            <a:endParaRPr lang="en-IN"/>
          </a:p>
        </p:txBody>
      </p:sp>
    </p:spTree>
    <p:extLst>
      <p:ext uri="{BB962C8B-B14F-4D97-AF65-F5344CB8AC3E}">
        <p14:creationId xmlns:p14="http://schemas.microsoft.com/office/powerpoint/2010/main" val="424353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62DD7-3997-434B-8E97-6855531B3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DA981-E144-4ADD-9751-1082E62AD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99702-810B-44A4-A6DF-BB859EC360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62186-34A6-4619-A4CF-3C72A9B88DE4}" type="datetimeFigureOut">
              <a:rPr lang="en-IN" smtClean="0"/>
              <a:t>02-01-2022</a:t>
            </a:fld>
            <a:endParaRPr lang="en-IN"/>
          </a:p>
        </p:txBody>
      </p:sp>
      <p:sp>
        <p:nvSpPr>
          <p:cNvPr id="5" name="Footer Placeholder 4">
            <a:extLst>
              <a:ext uri="{FF2B5EF4-FFF2-40B4-BE49-F238E27FC236}">
                <a16:creationId xmlns:a16="http://schemas.microsoft.com/office/drawing/2014/main" id="{34C6E6D5-7B20-4440-A969-9E4577DBA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179C6E-41FB-4C4B-9D53-F51374382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2DC42-683E-457A-8108-68BDD6C9BA8C}" type="slidenum">
              <a:rPr lang="en-IN" smtClean="0"/>
              <a:t>‹#›</a:t>
            </a:fld>
            <a:endParaRPr lang="en-IN"/>
          </a:p>
        </p:txBody>
      </p:sp>
    </p:spTree>
    <p:extLst>
      <p:ext uri="{BB962C8B-B14F-4D97-AF65-F5344CB8AC3E}">
        <p14:creationId xmlns:p14="http://schemas.microsoft.com/office/powerpoint/2010/main" val="282204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399-1506-414C-8A24-DB817091FC3C}"/>
              </a:ext>
            </a:extLst>
          </p:cNvPr>
          <p:cNvSpPr>
            <a:spLocks noGrp="1"/>
          </p:cNvSpPr>
          <p:nvPr>
            <p:ph type="ctrTitle"/>
          </p:nvPr>
        </p:nvSpPr>
        <p:spPr/>
        <p:txBody>
          <a:bodyPr>
            <a:normAutofit fontScale="90000"/>
          </a:bodyPr>
          <a:lstStyle/>
          <a:p>
            <a:r>
              <a:rPr lang="en-IN" b="1" dirty="0"/>
              <a:t>CER4C3</a:t>
            </a:r>
            <a:br>
              <a:rPr lang="en-IN" b="1" dirty="0"/>
            </a:br>
            <a:r>
              <a:rPr lang="en-IN" b="1" dirty="0">
                <a:solidFill>
                  <a:srgbClr val="FF0000"/>
                </a:solidFill>
              </a:rPr>
              <a:t>Abstraction and Paradigms for Programming</a:t>
            </a:r>
          </a:p>
        </p:txBody>
      </p:sp>
      <p:sp>
        <p:nvSpPr>
          <p:cNvPr id="3" name="Subtitle 2">
            <a:extLst>
              <a:ext uri="{FF2B5EF4-FFF2-40B4-BE49-F238E27FC236}">
                <a16:creationId xmlns:a16="http://schemas.microsoft.com/office/drawing/2014/main" id="{F9C4651D-BDAC-46E8-9829-1148E94E1D6C}"/>
              </a:ext>
            </a:extLst>
          </p:cNvPr>
          <p:cNvSpPr>
            <a:spLocks noGrp="1"/>
          </p:cNvSpPr>
          <p:nvPr>
            <p:ph type="subTitle" idx="1"/>
          </p:nvPr>
        </p:nvSpPr>
        <p:spPr/>
        <p:txBody>
          <a:bodyPr/>
          <a:lstStyle/>
          <a:p>
            <a:r>
              <a:rPr lang="en-IN" dirty="0"/>
              <a:t>Computer Engineering II Year (IV Semester)</a:t>
            </a:r>
          </a:p>
        </p:txBody>
      </p:sp>
    </p:spTree>
    <p:extLst>
      <p:ext uri="{BB962C8B-B14F-4D97-AF65-F5344CB8AC3E}">
        <p14:creationId xmlns:p14="http://schemas.microsoft.com/office/powerpoint/2010/main" val="101595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AB0A-804D-4AD6-B0F2-B7019CC1E03B}"/>
              </a:ext>
            </a:extLst>
          </p:cNvPr>
          <p:cNvSpPr>
            <a:spLocks noGrp="1"/>
          </p:cNvSpPr>
          <p:nvPr>
            <p:ph type="title"/>
          </p:nvPr>
        </p:nvSpPr>
        <p:spPr/>
        <p:txBody>
          <a:bodyPr/>
          <a:lstStyle/>
          <a:p>
            <a:r>
              <a:rPr lang="en-IN" b="1" dirty="0"/>
              <a:t>Functional Programming</a:t>
            </a:r>
          </a:p>
        </p:txBody>
      </p:sp>
      <p:sp>
        <p:nvSpPr>
          <p:cNvPr id="3" name="Content Placeholder 2">
            <a:extLst>
              <a:ext uri="{FF2B5EF4-FFF2-40B4-BE49-F238E27FC236}">
                <a16:creationId xmlns:a16="http://schemas.microsoft.com/office/drawing/2014/main" id="{AA792787-0CBF-4CCD-9159-AE7B6CDF8C46}"/>
              </a:ext>
            </a:extLst>
          </p:cNvPr>
          <p:cNvSpPr>
            <a:spLocks noGrp="1"/>
          </p:cNvSpPr>
          <p:nvPr>
            <p:ph idx="1"/>
          </p:nvPr>
        </p:nvSpPr>
        <p:spPr>
          <a:xfrm>
            <a:off x="838200" y="1825624"/>
            <a:ext cx="10515600" cy="4782565"/>
          </a:xfrm>
        </p:spPr>
        <p:txBody>
          <a:bodyPr/>
          <a:lstStyle/>
          <a:p>
            <a:pPr marL="0" indent="0">
              <a:buNone/>
            </a:pPr>
            <a:r>
              <a:rPr lang="en-IN" dirty="0"/>
              <a:t>Functional approach to </a:t>
            </a:r>
            <a:r>
              <a:rPr lang="en-IN" dirty="0" err="1"/>
              <a:t>squared_sum</a:t>
            </a:r>
            <a:r>
              <a:rPr lang="en-IN" dirty="0"/>
              <a:t>() : </a:t>
            </a:r>
          </a:p>
          <a:p>
            <a:pPr marL="0" indent="0">
              <a:buNone/>
            </a:pPr>
            <a:endParaRPr lang="en-IN" dirty="0"/>
          </a:p>
          <a:p>
            <a:pPr marL="0" indent="0">
              <a:buNone/>
            </a:pPr>
            <a:r>
              <a:rPr lang="en-IN" dirty="0"/>
              <a:t>int </a:t>
            </a:r>
            <a:r>
              <a:rPr lang="en-IN" dirty="0" err="1"/>
              <a:t>squared_sum</a:t>
            </a:r>
            <a:r>
              <a:rPr lang="en-IN" dirty="0"/>
              <a:t>(int x, int y){</a:t>
            </a:r>
          </a:p>
          <a:p>
            <a:pPr marL="0" indent="0">
              <a:buNone/>
            </a:pPr>
            <a:r>
              <a:rPr lang="en-IN" dirty="0"/>
              <a:t>	return (</a:t>
            </a:r>
            <a:r>
              <a:rPr lang="en-IN" dirty="0" err="1"/>
              <a:t>x+y</a:t>
            </a:r>
            <a:r>
              <a:rPr lang="en-IN" dirty="0"/>
              <a:t>)^2;</a:t>
            </a:r>
          </a:p>
          <a:p>
            <a:pPr marL="0" indent="0">
              <a:buNone/>
            </a:pPr>
            <a:r>
              <a:rPr lang="en-IN" dirty="0"/>
              <a:t>}</a:t>
            </a:r>
          </a:p>
          <a:p>
            <a:pPr marL="0" indent="0">
              <a:buNone/>
            </a:pPr>
            <a:endParaRPr lang="en-IN" dirty="0"/>
          </a:p>
          <a:p>
            <a:pPr marL="0" indent="0">
              <a:buNone/>
            </a:pPr>
            <a:r>
              <a:rPr lang="en-IN" dirty="0"/>
              <a:t>The parameters x and y are taken in and their squared sum is directly returned without any adverse effects taking place. Meaning that this approach has a strict control flow.</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8656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5AF6-4215-484E-A77B-DF41FC66CB69}"/>
              </a:ext>
            </a:extLst>
          </p:cNvPr>
          <p:cNvSpPr>
            <a:spLocks noGrp="1"/>
          </p:cNvSpPr>
          <p:nvPr>
            <p:ph type="title"/>
          </p:nvPr>
        </p:nvSpPr>
        <p:spPr/>
        <p:txBody>
          <a:bodyPr/>
          <a:lstStyle/>
          <a:p>
            <a:r>
              <a:rPr lang="en-IN" b="1" dirty="0">
                <a:solidFill>
                  <a:srgbClr val="FF0000"/>
                </a:solidFill>
              </a:rPr>
              <a:t>Recap</a:t>
            </a:r>
            <a:r>
              <a:rPr lang="en-IN" b="1" dirty="0"/>
              <a:t> : Functional Programming </a:t>
            </a:r>
            <a:r>
              <a:rPr lang="en-IN" b="1" dirty="0">
                <a:solidFill>
                  <a:srgbClr val="FF0000"/>
                </a:solidFill>
              </a:rPr>
              <a:t>Requirements</a:t>
            </a:r>
          </a:p>
        </p:txBody>
      </p:sp>
      <p:sp>
        <p:nvSpPr>
          <p:cNvPr id="3" name="Content Placeholder 2">
            <a:extLst>
              <a:ext uri="{FF2B5EF4-FFF2-40B4-BE49-F238E27FC236}">
                <a16:creationId xmlns:a16="http://schemas.microsoft.com/office/drawing/2014/main" id="{72025AB1-6504-4F1B-8EB9-8DC2E4321E4D}"/>
              </a:ext>
            </a:extLst>
          </p:cNvPr>
          <p:cNvSpPr>
            <a:spLocks noGrp="1"/>
          </p:cNvSpPr>
          <p:nvPr>
            <p:ph idx="1"/>
          </p:nvPr>
        </p:nvSpPr>
        <p:spPr/>
        <p:txBody>
          <a:bodyPr/>
          <a:lstStyle/>
          <a:p>
            <a:r>
              <a:rPr lang="en-IN" dirty="0"/>
              <a:t>Pure Functions (Functions without side effects)</a:t>
            </a:r>
          </a:p>
          <a:p>
            <a:r>
              <a:rPr lang="en-IN" dirty="0"/>
              <a:t>No state change</a:t>
            </a:r>
          </a:p>
          <a:p>
            <a:r>
              <a:rPr lang="en-IN" dirty="0"/>
              <a:t>Strict control flow</a:t>
            </a:r>
          </a:p>
          <a:p>
            <a:r>
              <a:rPr lang="en-IN" dirty="0"/>
              <a:t>Only functions </a:t>
            </a:r>
          </a:p>
        </p:txBody>
      </p:sp>
    </p:spTree>
    <p:extLst>
      <p:ext uri="{BB962C8B-B14F-4D97-AF65-F5344CB8AC3E}">
        <p14:creationId xmlns:p14="http://schemas.microsoft.com/office/powerpoint/2010/main" val="179446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C4DC-792B-4AEC-9FCE-67CD4A8DADA9}"/>
              </a:ext>
            </a:extLst>
          </p:cNvPr>
          <p:cNvSpPr>
            <a:spLocks noGrp="1"/>
          </p:cNvSpPr>
          <p:nvPr>
            <p:ph type="title"/>
          </p:nvPr>
        </p:nvSpPr>
        <p:spPr/>
        <p:txBody>
          <a:bodyPr/>
          <a:lstStyle/>
          <a:p>
            <a:r>
              <a:rPr lang="en-IN" b="1" dirty="0"/>
              <a:t>Paradigm = Pattern of something</a:t>
            </a:r>
          </a:p>
        </p:txBody>
      </p:sp>
      <p:sp>
        <p:nvSpPr>
          <p:cNvPr id="3" name="Content Placeholder 2">
            <a:extLst>
              <a:ext uri="{FF2B5EF4-FFF2-40B4-BE49-F238E27FC236}">
                <a16:creationId xmlns:a16="http://schemas.microsoft.com/office/drawing/2014/main" id="{6A9C130F-F85C-4C63-AA04-F2C4B9AD2922}"/>
              </a:ext>
            </a:extLst>
          </p:cNvPr>
          <p:cNvSpPr>
            <a:spLocks noGrp="1"/>
          </p:cNvSpPr>
          <p:nvPr>
            <p:ph idx="1"/>
          </p:nvPr>
        </p:nvSpPr>
        <p:spPr>
          <a:xfrm>
            <a:off x="838200" y="1825624"/>
            <a:ext cx="10515600" cy="4462053"/>
          </a:xfrm>
        </p:spPr>
        <p:txBody>
          <a:bodyPr>
            <a:normAutofit fontScale="92500" lnSpcReduction="20000"/>
          </a:bodyPr>
          <a:lstStyle/>
          <a:p>
            <a:pPr marL="0" indent="0">
              <a:buNone/>
            </a:pPr>
            <a:r>
              <a:rPr lang="en-IN" dirty="0"/>
              <a:t>Given a problem what can the different patterns/approaches in which a solution can be provided ?</a:t>
            </a:r>
          </a:p>
          <a:p>
            <a:pPr marL="0" indent="0">
              <a:buNone/>
            </a:pPr>
            <a:r>
              <a:rPr lang="en-IN" sz="3200" b="1" dirty="0"/>
              <a:t>Objective</a:t>
            </a:r>
          </a:p>
          <a:p>
            <a:pPr algn="just"/>
            <a:r>
              <a:rPr lang="en-US" dirty="0"/>
              <a:t>The goal of this course is to take the first steps towards becoming a professional programmer. </a:t>
            </a:r>
          </a:p>
          <a:p>
            <a:pPr algn="just"/>
            <a:r>
              <a:rPr lang="en-US" dirty="0"/>
              <a:t>Professional programmers write programs for use by other people. This means they must be more reliable and able to serve the needs and tastes of many people, i.e. they should have good user interfaces.</a:t>
            </a:r>
          </a:p>
          <a:p>
            <a:pPr algn="just"/>
            <a:r>
              <a:rPr lang="en-US" dirty="0"/>
              <a:t>Also these programs will typically be very complex, else the users may themselves write them. Examples of such programs are compilers, editors etc.</a:t>
            </a:r>
          </a:p>
          <a:p>
            <a:pPr algn="just"/>
            <a:r>
              <a:rPr lang="en-US" dirty="0"/>
              <a:t>Goal will of course be to study techniques which can be used for reliably developing programs that do complex jobs.</a:t>
            </a:r>
            <a:endParaRPr lang="en-IN" dirty="0"/>
          </a:p>
        </p:txBody>
      </p:sp>
    </p:spTree>
    <p:extLst>
      <p:ext uri="{BB962C8B-B14F-4D97-AF65-F5344CB8AC3E}">
        <p14:creationId xmlns:p14="http://schemas.microsoft.com/office/powerpoint/2010/main" val="385980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EF1C-1555-49C9-8F50-22D2FCAABA35}"/>
              </a:ext>
            </a:extLst>
          </p:cNvPr>
          <p:cNvSpPr>
            <a:spLocks noGrp="1"/>
          </p:cNvSpPr>
          <p:nvPr>
            <p:ph type="title"/>
          </p:nvPr>
        </p:nvSpPr>
        <p:spPr/>
        <p:txBody>
          <a:bodyPr/>
          <a:lstStyle/>
          <a:p>
            <a:r>
              <a:rPr lang="en-IN" b="1" dirty="0"/>
              <a:t>Why there is a need to study different approaches ?</a:t>
            </a:r>
          </a:p>
        </p:txBody>
      </p:sp>
      <p:sp>
        <p:nvSpPr>
          <p:cNvPr id="3" name="Content Placeholder 2">
            <a:extLst>
              <a:ext uri="{FF2B5EF4-FFF2-40B4-BE49-F238E27FC236}">
                <a16:creationId xmlns:a16="http://schemas.microsoft.com/office/drawing/2014/main" id="{57998EFB-C464-4D2A-B6A1-1247C5EE8961}"/>
              </a:ext>
            </a:extLst>
          </p:cNvPr>
          <p:cNvSpPr>
            <a:spLocks noGrp="1"/>
          </p:cNvSpPr>
          <p:nvPr>
            <p:ph idx="1"/>
          </p:nvPr>
        </p:nvSpPr>
        <p:spPr>
          <a:xfrm>
            <a:off x="838200" y="1825624"/>
            <a:ext cx="10515600" cy="4480907"/>
          </a:xfrm>
        </p:spPr>
        <p:txBody>
          <a:bodyPr/>
          <a:lstStyle/>
          <a:p>
            <a:pPr algn="just"/>
            <a:r>
              <a:rPr lang="en-US" dirty="0"/>
              <a:t>The process of developing programs has evolved substantially over the years. </a:t>
            </a:r>
          </a:p>
          <a:p>
            <a:pPr algn="just"/>
            <a:r>
              <a:rPr lang="en-US" dirty="0"/>
              <a:t>Fifty years ago, when computers were very expensive and very slow, it was important to write programs that executed as fast as possible. </a:t>
            </a:r>
          </a:p>
          <a:p>
            <a:pPr algn="just"/>
            <a:r>
              <a:rPr lang="en-US" dirty="0"/>
              <a:t>Today, the circumstances are very different: computers are very fast and very cheap. Further, millions of people use them for a very wide range of purposes. </a:t>
            </a:r>
          </a:p>
          <a:p>
            <a:pPr algn="just"/>
            <a:r>
              <a:rPr lang="en-US" dirty="0"/>
              <a:t>Thus, the program development process of today gives less importance to speed of execution and more importance to reliability and ease of use of programs.</a:t>
            </a:r>
            <a:endParaRPr lang="en-IN" dirty="0"/>
          </a:p>
        </p:txBody>
      </p:sp>
    </p:spTree>
    <p:extLst>
      <p:ext uri="{BB962C8B-B14F-4D97-AF65-F5344CB8AC3E}">
        <p14:creationId xmlns:p14="http://schemas.microsoft.com/office/powerpoint/2010/main" val="317907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F56D-7C73-483A-B10A-2C4E41D3EA58}"/>
              </a:ext>
            </a:extLst>
          </p:cNvPr>
          <p:cNvSpPr>
            <a:spLocks noGrp="1"/>
          </p:cNvSpPr>
          <p:nvPr>
            <p:ph type="title"/>
          </p:nvPr>
        </p:nvSpPr>
        <p:spPr/>
        <p:txBody>
          <a:bodyPr/>
          <a:lstStyle/>
          <a:p>
            <a:r>
              <a:rPr lang="en-IN" b="1" dirty="0"/>
              <a:t>Why there is a need to study different approaches ?</a:t>
            </a:r>
            <a:endParaRPr lang="en-IN" dirty="0"/>
          </a:p>
        </p:txBody>
      </p:sp>
      <p:sp>
        <p:nvSpPr>
          <p:cNvPr id="3" name="Content Placeholder 2">
            <a:extLst>
              <a:ext uri="{FF2B5EF4-FFF2-40B4-BE49-F238E27FC236}">
                <a16:creationId xmlns:a16="http://schemas.microsoft.com/office/drawing/2014/main" id="{411CC1E4-21CD-4C86-8C11-23AF963594C4}"/>
              </a:ext>
            </a:extLst>
          </p:cNvPr>
          <p:cNvSpPr>
            <a:spLocks noGrp="1"/>
          </p:cNvSpPr>
          <p:nvPr>
            <p:ph idx="1"/>
          </p:nvPr>
        </p:nvSpPr>
        <p:spPr/>
        <p:txBody>
          <a:bodyPr/>
          <a:lstStyle/>
          <a:p>
            <a:pPr marL="0" indent="0" algn="just">
              <a:buNone/>
            </a:pPr>
            <a:r>
              <a:rPr lang="en-US" dirty="0"/>
              <a:t>Since programmer effort has become more expensive, a programming process that improves programmer productivity is becoming more important. </a:t>
            </a:r>
            <a:endParaRPr lang="en-IN" dirty="0"/>
          </a:p>
        </p:txBody>
      </p:sp>
    </p:spTree>
    <p:extLst>
      <p:ext uri="{BB962C8B-B14F-4D97-AF65-F5344CB8AC3E}">
        <p14:creationId xmlns:p14="http://schemas.microsoft.com/office/powerpoint/2010/main" val="22443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A18C-0BC9-4BFC-8439-1E9B6F161D68}"/>
              </a:ext>
            </a:extLst>
          </p:cNvPr>
          <p:cNvSpPr>
            <a:spLocks noGrp="1"/>
          </p:cNvSpPr>
          <p:nvPr>
            <p:ph type="title"/>
          </p:nvPr>
        </p:nvSpPr>
        <p:spPr/>
        <p:txBody>
          <a:bodyPr/>
          <a:lstStyle/>
          <a:p>
            <a:r>
              <a:rPr lang="en-IN" b="1" dirty="0"/>
              <a:t>Languages To be Covered</a:t>
            </a:r>
          </a:p>
        </p:txBody>
      </p:sp>
      <p:sp>
        <p:nvSpPr>
          <p:cNvPr id="3" name="Content Placeholder 2">
            <a:extLst>
              <a:ext uri="{FF2B5EF4-FFF2-40B4-BE49-F238E27FC236}">
                <a16:creationId xmlns:a16="http://schemas.microsoft.com/office/drawing/2014/main" id="{B5434D18-0350-429F-82DC-0642C1DE78F6}"/>
              </a:ext>
            </a:extLst>
          </p:cNvPr>
          <p:cNvSpPr>
            <a:spLocks noGrp="1"/>
          </p:cNvSpPr>
          <p:nvPr>
            <p:ph idx="1"/>
          </p:nvPr>
        </p:nvSpPr>
        <p:spPr/>
        <p:txBody>
          <a:bodyPr/>
          <a:lstStyle/>
          <a:p>
            <a:r>
              <a:rPr lang="en-IN" dirty="0"/>
              <a:t>Python </a:t>
            </a:r>
          </a:p>
          <a:p>
            <a:r>
              <a:rPr lang="en-IN" dirty="0"/>
              <a:t>C++</a:t>
            </a:r>
          </a:p>
          <a:p>
            <a:r>
              <a:rPr lang="en-IN" dirty="0" err="1"/>
              <a:t>Javascript</a:t>
            </a:r>
            <a:r>
              <a:rPr lang="en-IN" dirty="0"/>
              <a:t> including different frameworks such as </a:t>
            </a:r>
            <a:r>
              <a:rPr lang="en-IN" dirty="0" err="1"/>
              <a:t>jquery</a:t>
            </a:r>
            <a:r>
              <a:rPr lang="en-IN" dirty="0"/>
              <a:t>, Angular, Node</a:t>
            </a:r>
          </a:p>
          <a:p>
            <a:r>
              <a:rPr lang="en-IN" dirty="0"/>
              <a:t>XML (Markup Language)</a:t>
            </a:r>
          </a:p>
          <a:p>
            <a:pPr marL="0" indent="0">
              <a:buNone/>
            </a:pPr>
            <a:endParaRPr lang="en-IN" dirty="0"/>
          </a:p>
        </p:txBody>
      </p:sp>
    </p:spTree>
    <p:extLst>
      <p:ext uri="{BB962C8B-B14F-4D97-AF65-F5344CB8AC3E}">
        <p14:creationId xmlns:p14="http://schemas.microsoft.com/office/powerpoint/2010/main" val="140566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F458-E123-43BC-8958-E7E1057F2954}"/>
              </a:ext>
            </a:extLst>
          </p:cNvPr>
          <p:cNvSpPr>
            <a:spLocks noGrp="1"/>
          </p:cNvSpPr>
          <p:nvPr>
            <p:ph type="title"/>
          </p:nvPr>
        </p:nvSpPr>
        <p:spPr/>
        <p:txBody>
          <a:bodyPr/>
          <a:lstStyle/>
          <a:p>
            <a:r>
              <a:rPr lang="en-IN" b="1" dirty="0"/>
              <a:t>Functional Programming</a:t>
            </a:r>
          </a:p>
        </p:txBody>
      </p:sp>
      <p:sp>
        <p:nvSpPr>
          <p:cNvPr id="3" name="Content Placeholder 2">
            <a:extLst>
              <a:ext uri="{FF2B5EF4-FFF2-40B4-BE49-F238E27FC236}">
                <a16:creationId xmlns:a16="http://schemas.microsoft.com/office/drawing/2014/main" id="{4DBB373D-0F91-4C2E-89FF-77AB453B18BD}"/>
              </a:ext>
            </a:extLst>
          </p:cNvPr>
          <p:cNvSpPr>
            <a:spLocks noGrp="1"/>
          </p:cNvSpPr>
          <p:nvPr>
            <p:ph idx="1"/>
          </p:nvPr>
        </p:nvSpPr>
        <p:spPr/>
        <p:txBody>
          <a:bodyPr>
            <a:normAutofit fontScale="92500" lnSpcReduction="20000"/>
          </a:bodyPr>
          <a:lstStyle/>
          <a:p>
            <a:pPr marL="0" indent="0">
              <a:buNone/>
            </a:pPr>
            <a:r>
              <a:rPr lang="en-IN" dirty="0"/>
              <a:t>Consider a function : F(x) = x+5</a:t>
            </a:r>
          </a:p>
          <a:p>
            <a:pPr marL="0" indent="0">
              <a:buNone/>
            </a:pPr>
            <a:r>
              <a:rPr lang="en-IN" dirty="0"/>
              <a:t>Taking x as input and returning x+5</a:t>
            </a:r>
          </a:p>
          <a:p>
            <a:pPr marL="0" indent="0">
              <a:buNone/>
            </a:pPr>
            <a:r>
              <a:rPr lang="en-IN" dirty="0"/>
              <a:t>F(10) = 15</a:t>
            </a:r>
          </a:p>
          <a:p>
            <a:pPr marL="0" indent="0">
              <a:buNone/>
            </a:pPr>
            <a:r>
              <a:rPr lang="en-IN" dirty="0"/>
              <a:t>F(20) = 25</a:t>
            </a:r>
          </a:p>
          <a:p>
            <a:pPr marL="0" indent="0">
              <a:buNone/>
            </a:pPr>
            <a:endParaRPr lang="en-IN" dirty="0"/>
          </a:p>
          <a:p>
            <a:pPr marL="0" indent="0">
              <a:buNone/>
            </a:pPr>
            <a:r>
              <a:rPr lang="en-IN" dirty="0"/>
              <a:t>There could be functions with multiple parameters as well :</a:t>
            </a:r>
          </a:p>
          <a:p>
            <a:r>
              <a:rPr lang="en-IN" dirty="0"/>
              <a:t>G(</a:t>
            </a:r>
            <a:r>
              <a:rPr lang="en-IN" dirty="0" err="1"/>
              <a:t>x,y,z</a:t>
            </a:r>
            <a:r>
              <a:rPr lang="en-IN" dirty="0"/>
              <a:t>) = x/</a:t>
            </a:r>
            <a:r>
              <a:rPr lang="en-IN" dirty="0" err="1"/>
              <a:t>y+z</a:t>
            </a:r>
            <a:endParaRPr lang="en-IN" dirty="0"/>
          </a:p>
          <a:p>
            <a:r>
              <a:rPr lang="en-IN" dirty="0"/>
              <a:t>int sum(int x, int y){</a:t>
            </a:r>
          </a:p>
          <a:p>
            <a:pPr marL="0" indent="0">
              <a:buNone/>
            </a:pPr>
            <a:r>
              <a:rPr lang="en-IN" dirty="0"/>
              <a:t>   return </a:t>
            </a:r>
            <a:r>
              <a:rPr lang="en-IN" dirty="0" err="1"/>
              <a:t>x+y</a:t>
            </a:r>
            <a:r>
              <a:rPr lang="en-IN" dirty="0"/>
              <a:t>;</a:t>
            </a:r>
          </a:p>
          <a:p>
            <a:pPr marL="0" indent="0">
              <a:buNone/>
            </a:pPr>
            <a:r>
              <a:rPr lang="en-IN" dirty="0"/>
              <a:t>   }</a:t>
            </a:r>
          </a:p>
        </p:txBody>
      </p:sp>
    </p:spTree>
    <p:extLst>
      <p:ext uri="{BB962C8B-B14F-4D97-AF65-F5344CB8AC3E}">
        <p14:creationId xmlns:p14="http://schemas.microsoft.com/office/powerpoint/2010/main" val="75351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4159-C97D-424C-88ED-CEFAD7AB599F}"/>
              </a:ext>
            </a:extLst>
          </p:cNvPr>
          <p:cNvSpPr>
            <a:spLocks noGrp="1"/>
          </p:cNvSpPr>
          <p:nvPr>
            <p:ph type="title"/>
          </p:nvPr>
        </p:nvSpPr>
        <p:spPr/>
        <p:txBody>
          <a:bodyPr/>
          <a:lstStyle/>
          <a:p>
            <a:r>
              <a:rPr lang="en-IN" b="1" dirty="0"/>
              <a:t>Functional Programming</a:t>
            </a:r>
          </a:p>
        </p:txBody>
      </p:sp>
      <p:sp>
        <p:nvSpPr>
          <p:cNvPr id="3" name="Content Placeholder 2">
            <a:extLst>
              <a:ext uri="{FF2B5EF4-FFF2-40B4-BE49-F238E27FC236}">
                <a16:creationId xmlns:a16="http://schemas.microsoft.com/office/drawing/2014/main" id="{51966ABC-6E4C-41D1-BAFA-F793B28F019E}"/>
              </a:ext>
            </a:extLst>
          </p:cNvPr>
          <p:cNvSpPr>
            <a:spLocks noGrp="1"/>
          </p:cNvSpPr>
          <p:nvPr>
            <p:ph idx="1"/>
          </p:nvPr>
        </p:nvSpPr>
        <p:spPr/>
        <p:txBody>
          <a:bodyPr/>
          <a:lstStyle/>
          <a:p>
            <a:pPr marL="0" indent="0">
              <a:buNone/>
            </a:pPr>
            <a:r>
              <a:rPr lang="en-IN" dirty="0"/>
              <a:t>While adapting the functional programming approach to solve a particular problem, a number of requirements need to be met :</a:t>
            </a:r>
          </a:p>
          <a:p>
            <a:pPr marL="0" indent="0">
              <a:buNone/>
            </a:pPr>
            <a:endParaRPr lang="en-IN" dirty="0"/>
          </a:p>
          <a:p>
            <a:r>
              <a:rPr lang="en-IN" dirty="0"/>
              <a:t>Everything in the code should be function.</a:t>
            </a:r>
          </a:p>
          <a:p>
            <a:r>
              <a:rPr lang="en-IN" dirty="0"/>
              <a:t>No side effects</a:t>
            </a:r>
          </a:p>
          <a:p>
            <a:r>
              <a:rPr lang="en-IN" dirty="0"/>
              <a:t>No state change</a:t>
            </a:r>
          </a:p>
          <a:p>
            <a:r>
              <a:rPr lang="en-IN" dirty="0"/>
              <a:t>Fixed / Strict control flow</a:t>
            </a:r>
          </a:p>
        </p:txBody>
      </p:sp>
    </p:spTree>
    <p:extLst>
      <p:ext uri="{BB962C8B-B14F-4D97-AF65-F5344CB8AC3E}">
        <p14:creationId xmlns:p14="http://schemas.microsoft.com/office/powerpoint/2010/main" val="384203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D3FD-FD92-4493-B0B2-2451B8B37240}"/>
              </a:ext>
            </a:extLst>
          </p:cNvPr>
          <p:cNvSpPr>
            <a:spLocks noGrp="1"/>
          </p:cNvSpPr>
          <p:nvPr>
            <p:ph type="title"/>
          </p:nvPr>
        </p:nvSpPr>
        <p:spPr/>
        <p:txBody>
          <a:bodyPr/>
          <a:lstStyle/>
          <a:p>
            <a:r>
              <a:rPr lang="en-IN" b="1" dirty="0"/>
              <a:t>Functional Programming</a:t>
            </a:r>
          </a:p>
        </p:txBody>
      </p:sp>
      <p:sp>
        <p:nvSpPr>
          <p:cNvPr id="3" name="Content Placeholder 2">
            <a:extLst>
              <a:ext uri="{FF2B5EF4-FFF2-40B4-BE49-F238E27FC236}">
                <a16:creationId xmlns:a16="http://schemas.microsoft.com/office/drawing/2014/main" id="{534A730F-BD67-4310-95C0-C9187CBFBA60}"/>
              </a:ext>
            </a:extLst>
          </p:cNvPr>
          <p:cNvSpPr>
            <a:spLocks noGrp="1"/>
          </p:cNvSpPr>
          <p:nvPr>
            <p:ph idx="1"/>
          </p:nvPr>
        </p:nvSpPr>
        <p:spPr/>
        <p:txBody>
          <a:bodyPr>
            <a:normAutofit fontScale="77500" lnSpcReduction="20000"/>
          </a:bodyPr>
          <a:lstStyle/>
          <a:p>
            <a:pPr marL="0" indent="0">
              <a:buNone/>
            </a:pPr>
            <a:r>
              <a:rPr lang="en-IN" dirty="0"/>
              <a:t>Let’s say we are to write a function that returns squared sum of two numbers : (4,5) = 81</a:t>
            </a:r>
          </a:p>
          <a:p>
            <a:pPr marL="0" indent="0">
              <a:buNone/>
            </a:pPr>
            <a:endParaRPr lang="en-IN" dirty="0"/>
          </a:p>
          <a:p>
            <a:pPr marL="0" indent="0">
              <a:buNone/>
            </a:pPr>
            <a:r>
              <a:rPr lang="en-IN" dirty="0"/>
              <a:t>Approach 1 (a) :                                             Approach 1(b):</a:t>
            </a:r>
          </a:p>
          <a:p>
            <a:pPr marL="0" indent="0">
              <a:buNone/>
            </a:pPr>
            <a:r>
              <a:rPr lang="en-IN" dirty="0"/>
              <a:t>int </a:t>
            </a:r>
            <a:r>
              <a:rPr lang="en-IN" dirty="0" err="1"/>
              <a:t>squared_sum</a:t>
            </a:r>
            <a:r>
              <a:rPr lang="en-IN" dirty="0"/>
              <a:t>(int x, int y){                      int </a:t>
            </a:r>
            <a:r>
              <a:rPr lang="en-IN" dirty="0" err="1"/>
              <a:t>squared_sum</a:t>
            </a:r>
            <a:r>
              <a:rPr lang="en-IN" dirty="0"/>
              <a:t>(int </a:t>
            </a:r>
            <a:r>
              <a:rPr lang="en-IN" dirty="0" err="1"/>
              <a:t>x,int</a:t>
            </a:r>
            <a:r>
              <a:rPr lang="en-IN" dirty="0"/>
              <a:t> y){</a:t>
            </a:r>
          </a:p>
          <a:p>
            <a:pPr marL="0" indent="0">
              <a:buNone/>
            </a:pPr>
            <a:r>
              <a:rPr lang="en-IN" dirty="0"/>
              <a:t>	sum = </a:t>
            </a:r>
            <a:r>
              <a:rPr lang="en-IN" dirty="0" err="1"/>
              <a:t>x+y</a:t>
            </a:r>
            <a:r>
              <a:rPr lang="en-IN" dirty="0"/>
              <a:t>;                                           sum=</a:t>
            </a:r>
            <a:r>
              <a:rPr lang="en-IN" dirty="0" err="1"/>
              <a:t>x+y</a:t>
            </a:r>
            <a:r>
              <a:rPr lang="en-IN" dirty="0"/>
              <a:t>;</a:t>
            </a:r>
          </a:p>
          <a:p>
            <a:pPr marL="0" indent="0">
              <a:buNone/>
            </a:pPr>
            <a:r>
              <a:rPr lang="en-IN" dirty="0"/>
              <a:t>            squared = sum^2;                                 sum=sum^2;</a:t>
            </a:r>
          </a:p>
          <a:p>
            <a:pPr marL="0" indent="0">
              <a:buNone/>
            </a:pPr>
            <a:r>
              <a:rPr lang="en-IN" dirty="0"/>
              <a:t>           return squared;                                     return sum;</a:t>
            </a:r>
          </a:p>
          <a:p>
            <a:pPr marL="0" indent="0">
              <a:buNone/>
            </a:pPr>
            <a:r>
              <a:rPr lang="en-IN" dirty="0"/>
              <a:t>}                                                                     }</a:t>
            </a:r>
          </a:p>
          <a:p>
            <a:pPr marL="0" indent="0">
              <a:buNone/>
            </a:pPr>
            <a:endParaRPr lang="en-IN" dirty="0"/>
          </a:p>
          <a:p>
            <a:pPr marL="0" indent="0">
              <a:buNone/>
            </a:pPr>
            <a:r>
              <a:rPr lang="en-IN" dirty="0"/>
              <a:t>So, both these approaches have some intermediate results that need to be remembered and for that, they need to be stored. Moreover, we are able to witness state changes.</a:t>
            </a:r>
          </a:p>
        </p:txBody>
      </p:sp>
    </p:spTree>
    <p:extLst>
      <p:ext uri="{BB962C8B-B14F-4D97-AF65-F5344CB8AC3E}">
        <p14:creationId xmlns:p14="http://schemas.microsoft.com/office/powerpoint/2010/main" val="263809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2D98-2C37-40C3-9C15-3403D9B3393E}"/>
              </a:ext>
            </a:extLst>
          </p:cNvPr>
          <p:cNvSpPr>
            <a:spLocks noGrp="1"/>
          </p:cNvSpPr>
          <p:nvPr>
            <p:ph type="title"/>
          </p:nvPr>
        </p:nvSpPr>
        <p:spPr/>
        <p:txBody>
          <a:bodyPr/>
          <a:lstStyle/>
          <a:p>
            <a:r>
              <a:rPr lang="en-IN" b="1" dirty="0"/>
              <a:t>What is the problem with using intermediate variables?</a:t>
            </a:r>
          </a:p>
        </p:txBody>
      </p:sp>
      <p:sp>
        <p:nvSpPr>
          <p:cNvPr id="3" name="Content Placeholder 2">
            <a:extLst>
              <a:ext uri="{FF2B5EF4-FFF2-40B4-BE49-F238E27FC236}">
                <a16:creationId xmlns:a16="http://schemas.microsoft.com/office/drawing/2014/main" id="{66EC9288-B0D1-4EE7-8C2A-A207DB9AC0E8}"/>
              </a:ext>
            </a:extLst>
          </p:cNvPr>
          <p:cNvSpPr>
            <a:spLocks noGrp="1"/>
          </p:cNvSpPr>
          <p:nvPr>
            <p:ph idx="1"/>
          </p:nvPr>
        </p:nvSpPr>
        <p:spPr/>
        <p:txBody>
          <a:bodyPr/>
          <a:lstStyle/>
          <a:p>
            <a:pPr marL="0" indent="0" algn="just">
              <a:buNone/>
            </a:pPr>
            <a:r>
              <a:rPr lang="en-IN" dirty="0"/>
              <a:t>Variables sum and squared have to be remembered during the course of execution and therefore need to be stored somewhere in the system’s memory.</a:t>
            </a:r>
          </a:p>
          <a:p>
            <a:pPr marL="0" indent="0" algn="just">
              <a:buNone/>
            </a:pPr>
            <a:endParaRPr lang="en-IN" dirty="0"/>
          </a:p>
          <a:p>
            <a:pPr marL="0" indent="0" algn="just">
              <a:buNone/>
            </a:pPr>
            <a:r>
              <a:rPr lang="en-IN" b="1" dirty="0"/>
              <a:t>Side Effects – </a:t>
            </a:r>
          </a:p>
          <a:p>
            <a:pPr marL="0" indent="0" algn="just">
              <a:buNone/>
            </a:pPr>
            <a:r>
              <a:rPr lang="en-IN" dirty="0"/>
              <a:t>Events that are caused by a system within a limited scope whose effects are felt outside the scope.</a:t>
            </a:r>
          </a:p>
        </p:txBody>
      </p:sp>
    </p:spTree>
    <p:extLst>
      <p:ext uri="{BB962C8B-B14F-4D97-AF65-F5344CB8AC3E}">
        <p14:creationId xmlns:p14="http://schemas.microsoft.com/office/powerpoint/2010/main" val="2454346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686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CER4C3 Abstraction and Paradigms for Programming</vt:lpstr>
      <vt:lpstr>Paradigm = Pattern of something</vt:lpstr>
      <vt:lpstr>Why there is a need to study different approaches ?</vt:lpstr>
      <vt:lpstr>Why there is a need to study different approaches ?</vt:lpstr>
      <vt:lpstr>Languages To be Covered</vt:lpstr>
      <vt:lpstr>Functional Programming</vt:lpstr>
      <vt:lpstr>Functional Programming</vt:lpstr>
      <vt:lpstr>Functional Programming</vt:lpstr>
      <vt:lpstr>What is the problem with using intermediate variables?</vt:lpstr>
      <vt:lpstr>Functional Programming</vt:lpstr>
      <vt:lpstr>Recap : Functional Programming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CER4C3 Abstraction and Paradigms for Programming</dc:title>
  <dc:creator>Neeraj Sharma</dc:creator>
  <cp:lastModifiedBy>Neeraj Sharma</cp:lastModifiedBy>
  <cp:revision>2</cp:revision>
  <dcterms:created xsi:type="dcterms:W3CDTF">2022-01-02T10:24:45Z</dcterms:created>
  <dcterms:modified xsi:type="dcterms:W3CDTF">2022-01-02T15:50:29Z</dcterms:modified>
</cp:coreProperties>
</file>