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1668-8E11-4552-998C-2D929D67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9E273-050D-41A6-9FE8-12B3CC6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48AC-FC22-4164-AD9D-497F5BF0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F5C8-5A6E-4EA1-9B50-6916EF0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4CB9-4AA8-402C-BCB4-67EA7F86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7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650D-808F-448C-B189-0DD7E0A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B9F0-1989-4FD7-9600-316E54421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BD6C-C728-4116-B547-D61B601A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92ED-14B5-4D3F-A94B-56D71880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15E1-C640-44D8-B6E3-5BFE577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BE6DD-83FE-425E-8234-8B3130B5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26E3-CCE6-4210-83DB-D40D652F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426A-C9FA-4606-9AE7-B3FE4BCC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B761-91CC-4923-A5B7-95FDC7E7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2FF0-4B58-4977-B78E-2D6BF696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5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323-B6BA-4A8F-8755-61991E6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DA7C-8F50-441D-BC1E-00E83E05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F072-F575-467B-B486-D7DFE76A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626D-FA2A-479B-B33C-EF45D832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E025-D5E9-4249-BBEE-6CEE27FF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C759-F48B-45BD-AC21-35CD1425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29AD-32FA-4660-9251-BD180A60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92D5-578A-47EC-B2AF-426879E4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4048-3F03-4105-AA0C-EA58C6C5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88B1-C18E-4FDB-9B4E-659F9A59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1DD1-B760-4E86-92D4-163D464B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DDD1-D76A-429B-BB1B-40B2B019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05EC2-B406-453A-BED7-072E0E66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7BEA-2C52-4BB8-B3B1-71A02AA0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A830-1125-49A7-AD73-09E4005A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C7EF-5699-4C56-B28F-BBEFDCFF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293A-7A3A-4604-BE93-815CCC54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1505-FF92-4661-BB0E-D709B662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BDC29-EC1B-497B-9E6C-8AAD5A222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6C49-05CA-47C1-BE13-09C1BF69B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3950A-74B9-43DE-A309-02C0CC872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21C80-E85C-48A2-913E-83BE24D4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81DE-59CD-4B2C-A08B-6B0508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742C1-24F3-47D3-867C-89B56E2A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5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FACE-4951-40FE-941B-C9974B25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AD581-A813-4DF6-83DE-42C265D1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C3790-2CC7-4982-8B0A-EA525181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54A4-3838-4137-A625-1C53BD94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4E55-C677-43AE-B325-6FE5E179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41FFD-6D0F-40DD-AFBE-BF33BA91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1661E-D427-49C7-B9E6-0EBB72B0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88A8-5F89-4138-81CB-1C1F9D64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1D6-0012-4F2C-8FE1-EF8425DE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A0CD-D418-45D5-95F4-BF3FB54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9497-D4CD-4D92-B4CD-9927D931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8E9F-3EF1-4C9B-8EAC-62F1BAE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6145-DBFE-4537-A832-8074F2D6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E2C0-078E-4143-999A-E2C0ED0F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3904D-3F87-4788-978C-68B649F9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3979-3E16-4D4D-8B9C-913CDF14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BA81-0676-4C5F-9CC8-DDD7AA0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9605-3C14-4D37-AEEE-B4B0CA43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C32A6-1626-44A4-A60A-CA632FA8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9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B1E75-38B4-43E3-B2CC-4C768E29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52022-69E5-4534-B921-F83FED8F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69E0-9AF6-433B-A089-8C9CAD25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1915-8F46-4C90-9F02-B1C8C63C3488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4C84-FA41-41AD-AE94-ABC7FC302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88E5-6817-45B4-96C6-4B0F1CB83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D32A-98E1-4ACB-B003-0C198683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7635-F41E-4604-8B65-62A5F6B4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CER4C3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Abstraction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3E057-6BEC-4490-85CF-B5637BD25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Bachelor of Engineering II Year IV Sem</a:t>
            </a:r>
          </a:p>
        </p:txBody>
      </p:sp>
    </p:spTree>
    <p:extLst>
      <p:ext uri="{BB962C8B-B14F-4D97-AF65-F5344CB8AC3E}">
        <p14:creationId xmlns:p14="http://schemas.microsoft.com/office/powerpoint/2010/main" val="244928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C17-E9C3-43A5-BA90-9C1E0811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530F-7EF6-459D-ACED-2A486697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it comes to large scale project development, the code is not much reusable and therefore, it increases the time and effort required to build large scale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6872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E229-408A-45A5-8149-5EB07E7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 V/S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76F2-036A-41E0-97F4-7313698E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In POP the program is divided into functions that are created for completing certain tasks.</a:t>
            </a:r>
          </a:p>
          <a:p>
            <a:pPr algn="just"/>
            <a:r>
              <a:rPr lang="en-IN" dirty="0"/>
              <a:t>In OOP the programs are divided into classes and objects.</a:t>
            </a:r>
          </a:p>
          <a:p>
            <a:pPr algn="just"/>
            <a:r>
              <a:rPr lang="en-IN" dirty="0"/>
              <a:t>No concept of </a:t>
            </a:r>
            <a:r>
              <a:rPr lang="en-IN" b="1" dirty="0">
                <a:solidFill>
                  <a:srgbClr val="FF0000"/>
                </a:solidFill>
              </a:rPr>
              <a:t>access specifiers </a:t>
            </a:r>
            <a:r>
              <a:rPr lang="en-IN" dirty="0"/>
              <a:t>in POP whereas, OOP has three different access specifiers. 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Security increases in OOP because of the access specifiers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private</a:t>
            </a:r>
            <a:r>
              <a:rPr lang="en-IN" dirty="0"/>
              <a:t> members can be </a:t>
            </a:r>
            <a:r>
              <a:rPr lang="en-IN" b="1" dirty="0">
                <a:solidFill>
                  <a:srgbClr val="FF0000"/>
                </a:solidFill>
              </a:rPr>
              <a:t>accessed by that class only</a:t>
            </a:r>
            <a:r>
              <a:rPr lang="en-IN" dirty="0"/>
              <a:t> likewise, the </a:t>
            </a:r>
            <a:r>
              <a:rPr lang="en-IN" b="1" dirty="0">
                <a:solidFill>
                  <a:srgbClr val="FF0000"/>
                </a:solidFill>
              </a:rPr>
              <a:t>protected </a:t>
            </a:r>
            <a:r>
              <a:rPr lang="en-IN" dirty="0"/>
              <a:t>members can only be </a:t>
            </a:r>
            <a:r>
              <a:rPr lang="en-IN" b="1" dirty="0">
                <a:solidFill>
                  <a:srgbClr val="FF0000"/>
                </a:solidFill>
              </a:rPr>
              <a:t>accessed by the subclasses.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Data Hiding </a:t>
            </a:r>
            <a:r>
              <a:rPr lang="en-IN" dirty="0"/>
              <a:t>is a process of </a:t>
            </a:r>
            <a:r>
              <a:rPr lang="en-IN" b="1" dirty="0">
                <a:solidFill>
                  <a:srgbClr val="FF0000"/>
                </a:solidFill>
              </a:rPr>
              <a:t>combining data and functions in a single unit</a:t>
            </a:r>
            <a:r>
              <a:rPr lang="en-IN" dirty="0"/>
              <a:t>. The ideology behind data hiding is to conceal data within a class to prevent its direct access from the outside class. </a:t>
            </a:r>
            <a:r>
              <a:rPr lang="en-IN" b="1" dirty="0">
                <a:solidFill>
                  <a:srgbClr val="FF0000"/>
                </a:solidFill>
              </a:rPr>
              <a:t>OOP supports data hiding through encapsulation. POP does not support data hiding.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Code Reusability is supported to a greater degree in POP as compared to OOP because of </a:t>
            </a:r>
            <a:r>
              <a:rPr lang="en-IN" b="1">
                <a:solidFill>
                  <a:srgbClr val="FF0000"/>
                </a:solidFill>
              </a:rPr>
              <a:t>inheritance.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35-AFFD-47CE-96E8-91A3C7D8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 Oriented Approach : The Farm Game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0A3289F8-CDC0-48C4-B5B1-F254065A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" y="1523835"/>
            <a:ext cx="1784042" cy="2230053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D30304A-E695-4E9B-B85B-FAE02F05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4" y="1523834"/>
            <a:ext cx="1937786" cy="2230053"/>
          </a:xfrm>
          <a:prstGeom prst="rect">
            <a:avLst/>
          </a:prstGeom>
        </p:spPr>
      </p:pic>
      <p:pic>
        <p:nvPicPr>
          <p:cNvPr id="9" name="Picture 8" descr="A cartoon of a cat&#10;&#10;Description automatically generated with low confidence">
            <a:extLst>
              <a:ext uri="{FF2B5EF4-FFF2-40B4-BE49-F238E27FC236}">
                <a16:creationId xmlns:a16="http://schemas.microsoft.com/office/drawing/2014/main" id="{28B6E8B7-CE89-4A46-B690-7D71DF714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70" y="1523834"/>
            <a:ext cx="1937787" cy="223005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A570A2-D04C-49D7-83A0-1C448885E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41" y="1523834"/>
            <a:ext cx="1937787" cy="2230053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C2E1FE4B-AED8-48A4-9058-74EE9698A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0" y="1523834"/>
            <a:ext cx="1937787" cy="2230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6C00C4-CDBF-462B-9594-94683C74987A}"/>
              </a:ext>
            </a:extLst>
          </p:cNvPr>
          <p:cNvSpPr txBox="1"/>
          <p:nvPr/>
        </p:nvSpPr>
        <p:spPr>
          <a:xfrm>
            <a:off x="412311" y="4168588"/>
            <a:ext cx="103722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Imagine the complexity of such a game with multiple animals of the same species and, a different function for each distinct animal despite of having certain common features.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For every animal the developer would have to start from scratch.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developer will have to continuously program every feature manually.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If there are large number of animals in the farm this approach will take a large amount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Additionally, what if some bugs are discovered later, in the way the animals are created. The entire code has to be reconsidered.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Hence, This approach for this scenario is not ideal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0000"/>
                </a:solidFill>
              </a:rPr>
              <a:t>Infact</a:t>
            </a:r>
            <a:r>
              <a:rPr lang="en-IN" sz="1600" b="1" dirty="0">
                <a:solidFill>
                  <a:srgbClr val="FF0000"/>
                </a:solidFill>
              </a:rPr>
              <a:t>, That’s the intuition for studying different paradigms. </a:t>
            </a:r>
            <a:r>
              <a:rPr lang="en-I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E62B-941F-4C57-825D-C87359DC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would be a better approach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0D47-3B85-4DEC-89F3-6339F913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What if, rather than then individually programming each animal from the scratch, the developer creates a generalized blueprint of what an animal typically is ? And then apply the same blueprint to every animal that is created. </a:t>
            </a:r>
          </a:p>
          <a:p>
            <a:pPr algn="just"/>
            <a:r>
              <a:rPr lang="en-IN" dirty="0"/>
              <a:t>The basic idea of the object oriented style of programming is the creation and use of these blueprints called classes.</a:t>
            </a:r>
          </a:p>
          <a:p>
            <a:pPr algn="just"/>
            <a:r>
              <a:rPr lang="en-IN" dirty="0"/>
              <a:t>A class is like an abstract blueprint that is used to describe some data with attributes and methods</a:t>
            </a:r>
          </a:p>
          <a:p>
            <a:pPr algn="just"/>
            <a:r>
              <a:rPr lang="en-IN" dirty="0"/>
              <a:t>Once, the class is constructed, instances that inherit from these classes can be created, called objects. </a:t>
            </a:r>
          </a:p>
          <a:p>
            <a:pPr algn="just"/>
            <a:r>
              <a:rPr lang="en-IN" dirty="0"/>
              <a:t>Each instance of a class can pass in data that the object stores and manipulate accordingly.</a:t>
            </a:r>
          </a:p>
          <a:p>
            <a:pPr algn="just"/>
            <a:r>
              <a:rPr lang="en-IN" dirty="0"/>
              <a:t>In this way, we can have multiple entities inheriting from the same class but holding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16440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3DD-DBEA-495D-9C85-B3984CD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Coming back to the farm game..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0BC4-CEC2-4BA5-AA34-E82666B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Dog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Dog.breed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Dog.name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Dog.age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Dog.gender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Dog.favourite_food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99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BB0-73D8-40C8-AF10-5D58605F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Ease of creating animals with the OOP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1DCA-B7FC-4A04-920B-10A2D2A0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dirty="0"/>
              <a:t>Dog dog1 = New Dog(“german_shephard”,”Bruno”,1,”pedigree”)</a:t>
            </a:r>
          </a:p>
          <a:p>
            <a:pPr marL="0" indent="0" algn="just">
              <a:buNone/>
            </a:pPr>
            <a:r>
              <a:rPr lang="en-IN" dirty="0"/>
              <a:t>Dog dog2 = New Dog(“Lebra”,”Pluto”,2,”bread”)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Another feature classes have besides storing attributes is methods. Methods are blocks of code within a class that can change the sate of an object.</a:t>
            </a:r>
          </a:p>
          <a:p>
            <a:pPr algn="just"/>
            <a:r>
              <a:rPr lang="en-IN" dirty="0"/>
              <a:t>Let’s say Bruno does not like pedigree anymore, how could I change it.</a:t>
            </a:r>
          </a:p>
          <a:p>
            <a:pPr algn="just"/>
            <a:r>
              <a:rPr lang="en-IN" dirty="0"/>
              <a:t>For this purpose we can add a method to our dog class called </a:t>
            </a:r>
            <a:r>
              <a:rPr lang="en-IN" dirty="0" err="1"/>
              <a:t>change_treat</a:t>
            </a:r>
            <a:r>
              <a:rPr lang="en-IN" dirty="0"/>
              <a:t>() that will take a new treat as argument and update a dog’s favourite treat.</a:t>
            </a:r>
          </a:p>
        </p:txBody>
      </p:sp>
    </p:spTree>
    <p:extLst>
      <p:ext uri="{BB962C8B-B14F-4D97-AF65-F5344CB8AC3E}">
        <p14:creationId xmlns:p14="http://schemas.microsoft.com/office/powerpoint/2010/main" val="162032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AB96-748B-453C-A30E-46F64924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OOP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33DF-9535-47CD-AEB0-E4096266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void </a:t>
            </a:r>
            <a:r>
              <a:rPr lang="en-IN" dirty="0" err="1"/>
              <a:t>change_treat</a:t>
            </a:r>
            <a:r>
              <a:rPr lang="en-IN" dirty="0"/>
              <a:t>(</a:t>
            </a:r>
            <a:r>
              <a:rPr lang="en-IN" dirty="0" err="1"/>
              <a:t>new_treat</a:t>
            </a:r>
            <a:r>
              <a:rPr lang="en-IN" dirty="0"/>
              <a:t>){</a:t>
            </a:r>
          </a:p>
          <a:p>
            <a:pPr marL="0" indent="0" algn="just">
              <a:buNone/>
            </a:pPr>
            <a:r>
              <a:rPr lang="en-IN" dirty="0" err="1"/>
              <a:t>Dog.favourite_treat</a:t>
            </a:r>
            <a:r>
              <a:rPr lang="en-IN" dirty="0"/>
              <a:t>=</a:t>
            </a:r>
            <a:r>
              <a:rPr lang="en-IN" dirty="0" err="1"/>
              <a:t>new_treat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}</a:t>
            </a:r>
          </a:p>
          <a:p>
            <a:pPr algn="just"/>
            <a:r>
              <a:rPr lang="en-IN" dirty="0"/>
              <a:t>This changes the state of an object by changing the object’s attribute.</a:t>
            </a:r>
          </a:p>
          <a:p>
            <a:pPr algn="just"/>
            <a:r>
              <a:rPr lang="en-IN" dirty="0"/>
              <a:t>Now, you can notice that this method is changing the state of something which is outside of its scope. 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This is something invalid in functional programming. </a:t>
            </a:r>
          </a:p>
          <a:p>
            <a:pPr algn="just"/>
            <a:r>
              <a:rPr lang="en-IN" dirty="0"/>
              <a:t>For the rest of the animals distinct classes can be created for each of them and if there is any bug or something needs to be changed , you will just have to change the class and the changes will automatically be reflected in the objects.</a:t>
            </a:r>
          </a:p>
        </p:txBody>
      </p:sp>
    </p:spTree>
    <p:extLst>
      <p:ext uri="{BB962C8B-B14F-4D97-AF65-F5344CB8AC3E}">
        <p14:creationId xmlns:p14="http://schemas.microsoft.com/office/powerpoint/2010/main" val="349944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0932-C0CC-47F9-A50A-9BEDECA4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Procedure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BB6-9B31-48F7-A84C-E89F4564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Procedure oriented programming is a programming paradigm that is based on subroutines or procedure calls also called functions. </a:t>
            </a:r>
          </a:p>
          <a:p>
            <a:pPr marL="0" indent="0" algn="just">
              <a:buNone/>
            </a:pPr>
            <a:r>
              <a:rPr lang="en-IN" dirty="0"/>
              <a:t>They consist of sequential steps that perform some specified task.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Features of Procedure Oriented Programming</a:t>
            </a:r>
          </a:p>
          <a:p>
            <a:pPr marL="0" indent="0" algn="just">
              <a:buNone/>
            </a:pPr>
            <a:r>
              <a:rPr lang="en-IN" b="1" dirty="0"/>
              <a:t>Modularity – </a:t>
            </a:r>
            <a:r>
              <a:rPr lang="en-IN" dirty="0"/>
              <a:t>POP provides modularity, that aims to break down complex programs into smaller modules that have single independent tasks. These modules can later be combined to perform a major task.</a:t>
            </a:r>
          </a:p>
          <a:p>
            <a:pPr marL="0" indent="0" algn="just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36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7D4F-9513-4C29-990A-543B1239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Procedure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79E-33E5-4DD7-B1B9-F20340B2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Features of Procedure Oriented Programming</a:t>
            </a:r>
          </a:p>
          <a:p>
            <a:pPr marL="0" indent="0">
              <a:buNone/>
            </a:pPr>
            <a:r>
              <a:rPr lang="en-IN" b="1" dirty="0"/>
              <a:t>Pre-defined functions – </a:t>
            </a:r>
            <a:r>
              <a:rPr lang="en-IN" dirty="0"/>
              <a:t>Standardized set of instructions defined by a unique name designed to perform particular tasks e.g. </a:t>
            </a:r>
            <a:r>
              <a:rPr lang="en-IN" dirty="0" err="1"/>
              <a:t>printf</a:t>
            </a:r>
            <a:r>
              <a:rPr lang="en-IN" dirty="0"/>
              <a:t>(), </a:t>
            </a:r>
            <a:r>
              <a:rPr lang="en-IN" dirty="0" err="1"/>
              <a:t>scanf</a:t>
            </a:r>
            <a:r>
              <a:rPr lang="en-IN" dirty="0"/>
              <a:t>(), </a:t>
            </a:r>
            <a:r>
              <a:rPr lang="en-IN" dirty="0" err="1"/>
              <a:t>getch</a:t>
            </a:r>
            <a:r>
              <a:rPr lang="en-IN" dirty="0"/>
              <a:t>()  in C language etc.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Scoping – </a:t>
            </a:r>
            <a:r>
              <a:rPr lang="en-IN" dirty="0"/>
              <a:t>Scoping refers to an area within the program where certain variables or functions can be used.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334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17C8-FC67-42CC-A206-4F5A39AE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3296-7926-4A84-857B-C70ACD20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Functions</a:t>
            </a:r>
            <a:r>
              <a:rPr lang="en-IN" dirty="0"/>
              <a:t> – Procedural programming reduces code redundancy through functions. A function once written can be used anywhere throughout the program.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Flow Tracking – </a:t>
            </a:r>
            <a:r>
              <a:rPr lang="en-IN" dirty="0"/>
              <a:t>Because of sequential or step by step execution the flow of execution can be tracked down easily at any point of time.</a:t>
            </a:r>
          </a:p>
        </p:txBody>
      </p:sp>
    </p:spTree>
    <p:extLst>
      <p:ext uri="{BB962C8B-B14F-4D97-AF65-F5344CB8AC3E}">
        <p14:creationId xmlns:p14="http://schemas.microsoft.com/office/powerpoint/2010/main" val="322505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CER4C3  Abstraction and Paradigms of Programming</vt:lpstr>
      <vt:lpstr>Object Oriented Approach : The Farm Game</vt:lpstr>
      <vt:lpstr>What would be a better approach ? </vt:lpstr>
      <vt:lpstr>Coming back to the farm game..</vt:lpstr>
      <vt:lpstr>Ease of creating animals with the OOP approach</vt:lpstr>
      <vt:lpstr>OOP Approach</vt:lpstr>
      <vt:lpstr>Procedure Oriented Programming</vt:lpstr>
      <vt:lpstr>Procedure Oriented Programming</vt:lpstr>
      <vt:lpstr>Advantages of POP</vt:lpstr>
      <vt:lpstr>Disadvantages</vt:lpstr>
      <vt:lpstr>POP V/S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 Abstraction and Paradigms of Programming</dc:title>
  <dc:creator>Neeraj Sharma</dc:creator>
  <cp:lastModifiedBy>Neeraj Sharma</cp:lastModifiedBy>
  <cp:revision>3</cp:revision>
  <dcterms:created xsi:type="dcterms:W3CDTF">2022-01-03T14:07:59Z</dcterms:created>
  <dcterms:modified xsi:type="dcterms:W3CDTF">2022-01-03T16:07:54Z</dcterms:modified>
</cp:coreProperties>
</file>