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B363-8D03-4F36-B715-8A73F4D94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FE1EC-B6BC-4E76-9860-02969CF00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C461B-227B-437B-9A8F-CBE33985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7B24-640C-478B-8334-9B2120686A3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D143-4262-4FAA-A66A-6AD6F1D7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43D31-09E5-4636-B729-C8BC7AD4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85A3-F58B-48F1-AD2A-87BA68CA6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86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8551-FAF7-4A62-9762-A3D7B67F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EDA4F-41ED-4C84-82CF-A1E3C9CAF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6AB2B-981C-4EAB-8957-767005DF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7B24-640C-478B-8334-9B2120686A3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5B270-B95E-464C-9815-E4B4D9C3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056D-5636-4353-9F9B-A9D11869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85A3-F58B-48F1-AD2A-87BA68CA6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35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A2F97-0153-4B43-BA14-8F61E30B5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E0B95-39CA-419A-A8B9-4D1A346E0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6CB14-78D3-43DE-AAE3-22B3020C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7B24-640C-478B-8334-9B2120686A3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13558-6D7C-41DD-8BBE-03B3FADE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61254-F58C-474F-B579-DC4608F4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85A3-F58B-48F1-AD2A-87BA68CA6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23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C9CD-3B4C-48E0-885B-F8D308A1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984B-E71C-4DA5-8177-BB575061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826FF-48CE-4153-B4B4-9C9B86FB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7B24-640C-478B-8334-9B2120686A3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1667D-3320-403A-A54F-DBC6D7DF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13007-7C68-4466-99F5-111A2452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85A3-F58B-48F1-AD2A-87BA68CA6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98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4B04-2423-49DE-93D4-864AEC27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F99CA-152D-4C8A-B328-E80A9BD5B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16FE-6791-4ADD-90C8-E64BC7D3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7B24-640C-478B-8334-9B2120686A3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0F845-CB91-4CB5-9B99-A683679A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9FFB-F789-41DC-894C-AA64DB77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85A3-F58B-48F1-AD2A-87BA68CA6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30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1ED9-04EA-4127-BBF0-16299891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6D62-04B5-4D0F-8782-FFD6C53AB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72271-E5ED-45BD-B2C8-C51F0A51C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E5EA8-EF52-48F8-ADDD-1F14D5A0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7B24-640C-478B-8334-9B2120686A3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D554E-3114-43E8-A3B2-E017756C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1392F-367C-4BE9-915A-603F44F0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85A3-F58B-48F1-AD2A-87BA68CA6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B433-3339-4F1C-8CD4-BB40DE73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FD463-76ED-431B-89FB-FAE7D324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042A1-C0C0-43C9-A253-41C5D981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E3FD8-A102-4A1F-B6D1-DDA7A693F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9B9B1-EFD9-41F2-953D-C75DFC85C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5EA08-D7A3-4947-96A2-3409EE0A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7B24-640C-478B-8334-9B2120686A3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10332-81D0-4584-A670-4F83B586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A4049-FBC7-4A37-B539-DBE999BA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85A3-F58B-48F1-AD2A-87BA68CA6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64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FFF0-DCF8-4517-92AA-9239C561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F3BF3-6542-4788-B108-0996D2D1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7B24-640C-478B-8334-9B2120686A3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2CFFA-0353-480A-9E32-CE89DDE8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A92D8-7646-49C8-9BFB-07FF48D9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85A3-F58B-48F1-AD2A-87BA68CA6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0C8C0-D572-44A5-AEAC-45AF9D36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7B24-640C-478B-8334-9B2120686A3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DAFB1-C035-4354-BF55-3FF83F21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2E7E7-56A6-461D-A473-5C8C6EA4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85A3-F58B-48F1-AD2A-87BA68CA6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5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8F98-D5DB-4249-AE67-258D166B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B2FC-213F-4368-A231-304516DC4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243F9-11F6-4BEB-BC87-9DEBAC882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2B2DF-4887-405D-B2F8-6CDBB6EB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7B24-640C-478B-8334-9B2120686A3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AC5F4-4FB4-436C-A275-519B28FC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C9C60-12C3-4F8F-B065-E8E022DE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85A3-F58B-48F1-AD2A-87BA68CA6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65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7A7F-CF93-49B5-A700-D225DCB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63C7D-AD58-42D4-B247-D092DAF10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699A2-7E76-418D-90FF-DA2B9250C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EA4BB-6304-4612-8A36-AFFB9C3F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7B24-640C-478B-8334-9B2120686A3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3B26C-CE3B-4F28-955C-0F35F585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ED5DC-A4AE-4942-86A7-EE92F119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B85A3-F58B-48F1-AD2A-87BA68CA6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7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F17D3-3F75-4E8F-A153-9293A657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1778D-0331-48CF-8C7A-65BAA38F6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6CBBD-B773-4455-97A5-AA0681D34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F7B24-640C-478B-8334-9B2120686A33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1556E-FCF5-4352-B13B-FF78F27B8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9168A-46E1-4606-8957-4C41D33E8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B85A3-F58B-48F1-AD2A-87BA68CA6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7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15A0-191D-4672-BBA5-8CA89B847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CER4C3 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Abstraction and Paradigms of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AF88E-165A-4A57-9939-9D05A78F5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Bachelor of Engineering</a:t>
            </a:r>
          </a:p>
          <a:p>
            <a:r>
              <a:rPr lang="en-IN" b="1" dirty="0"/>
              <a:t>Computer Engineering II Year IV Sem</a:t>
            </a:r>
          </a:p>
        </p:txBody>
      </p:sp>
    </p:spTree>
    <p:extLst>
      <p:ext uri="{BB962C8B-B14F-4D97-AF65-F5344CB8AC3E}">
        <p14:creationId xmlns:p14="http://schemas.microsoft.com/office/powerpoint/2010/main" val="261567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67AB-FCF5-4E62-97BA-B2AB026D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Concurrent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34582-AA2C-41F9-BAF8-1E76673FE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89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The word concurrent describes the things that are occurring at the same time, or the people doing certain things at the same time. </a:t>
            </a:r>
          </a:p>
          <a:p>
            <a:pPr marL="0" indent="0" algn="just">
              <a:buNone/>
            </a:pPr>
            <a:r>
              <a:rPr lang="en-IN" b="1" dirty="0"/>
              <a:t>E.g. Concurrent users of a computer program.</a:t>
            </a:r>
          </a:p>
          <a:p>
            <a:pPr marL="0" indent="0" algn="just">
              <a:buNone/>
            </a:pPr>
            <a:r>
              <a:rPr lang="en-IN" dirty="0"/>
              <a:t>In a concurrent program, several streams of operations may execute concurrently. Each stream of operation executes as it would in a sequential program except to the fact that streams can communicate and share data with one another.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465EF-B52A-4848-8368-B2E363C6D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120" y="4578868"/>
            <a:ext cx="5829805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3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EF34-2F6B-4685-B67D-A19084C1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Concurrent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F207-C169-4760-95A3-99CF98E5A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Concurrency is a property of the system which enables overlapping of process lifetimes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E7A5F-C350-4A86-9BFE-A74F6B493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39" y="2586917"/>
            <a:ext cx="4854361" cy="168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27F2F3-DE5E-425D-B822-343448341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402" y="2390557"/>
            <a:ext cx="4130398" cy="2057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3611F-AA12-4994-B9E2-72E6B4509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19" y="4423431"/>
            <a:ext cx="3368332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1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6F52-162B-4A9D-A92F-A7D1EB68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Concurrency V/S Parallelism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1586-DEA0-40B2-A3BC-5DE808E3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Concurrency – Act of managing and running multiple computations at the same time.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Parallelism – Act of running multiple computations simultaneously.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34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F58E-5F2F-4C22-AF11-F09401CE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Logic Programming – Introduction to </a:t>
            </a:r>
            <a:r>
              <a:rPr lang="en-IN" b="1" dirty="0" err="1"/>
              <a:t>ProLog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3E94-94E2-45EA-B336-3D0A5DA13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Logic programming is the use of a formal logic notation to communicate computational processes to a computer.</a:t>
            </a:r>
          </a:p>
          <a:p>
            <a:pPr algn="just"/>
            <a:r>
              <a:rPr lang="en-US" dirty="0"/>
              <a:t>Predicate calculus is the notation used in current logic programming languages.</a:t>
            </a:r>
          </a:p>
          <a:p>
            <a:pPr algn="just"/>
            <a:r>
              <a:rPr lang="en-US" dirty="0"/>
              <a:t>Programming in logic programming languages is nonprocedural. Programs in such languages do not state exactly how a result is to be computed but rather describe the necessary form and/or characteristics of the result.</a:t>
            </a:r>
          </a:p>
          <a:p>
            <a:pPr algn="just"/>
            <a:r>
              <a:rPr lang="en-US" dirty="0"/>
              <a:t>What is needed to provide this capability in logic programming languages is a concise means of supplying the computer with both the relevant information and an inferencing process for computing desired results.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723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D93D-8063-49BC-BFE5-2D111FBC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Logic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3602-F074-4857-9AD4-892BE7AF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Predicate calculus supplies the basic form of communication to the computer.</a:t>
            </a:r>
          </a:p>
          <a:p>
            <a:r>
              <a:rPr lang="en-US" dirty="0"/>
              <a:t>Prolog programs consist of collections of statements.</a:t>
            </a:r>
          </a:p>
          <a:p>
            <a:r>
              <a:rPr lang="en-US" dirty="0"/>
              <a:t>The database of a Prolog program consists of two kinds of statements: facts and rules. </a:t>
            </a:r>
          </a:p>
          <a:p>
            <a:r>
              <a:rPr lang="en-US" dirty="0"/>
              <a:t>The following are examples of fact statements:</a:t>
            </a:r>
          </a:p>
          <a:p>
            <a:r>
              <a:rPr lang="en-IN" dirty="0"/>
              <a:t>mother(</a:t>
            </a:r>
            <a:r>
              <a:rPr lang="en-IN" dirty="0" err="1"/>
              <a:t>joanne</a:t>
            </a:r>
            <a:r>
              <a:rPr lang="en-IN" dirty="0"/>
              <a:t>, </a:t>
            </a:r>
            <a:r>
              <a:rPr lang="en-IN" dirty="0" err="1"/>
              <a:t>jake</a:t>
            </a:r>
            <a:r>
              <a:rPr lang="en-IN" dirty="0"/>
              <a:t>)</a:t>
            </a:r>
          </a:p>
          <a:p>
            <a:r>
              <a:rPr lang="en-IN" dirty="0"/>
              <a:t>father(</a:t>
            </a:r>
            <a:r>
              <a:rPr lang="en-IN" dirty="0" err="1"/>
              <a:t>vern</a:t>
            </a:r>
            <a:r>
              <a:rPr lang="en-IN" dirty="0"/>
              <a:t>, </a:t>
            </a:r>
            <a:r>
              <a:rPr lang="en-IN" dirty="0" err="1"/>
              <a:t>joanne</a:t>
            </a:r>
            <a:r>
              <a:rPr lang="en-IN" dirty="0"/>
              <a:t>)</a:t>
            </a:r>
          </a:p>
          <a:p>
            <a:r>
              <a:rPr lang="en-US" dirty="0"/>
              <a:t>These state that </a:t>
            </a:r>
            <a:r>
              <a:rPr lang="en-US" dirty="0" err="1"/>
              <a:t>joanne</a:t>
            </a:r>
            <a:r>
              <a:rPr lang="en-US" dirty="0"/>
              <a:t> is the mother of jake, and </a:t>
            </a:r>
            <a:r>
              <a:rPr lang="en-US" dirty="0" err="1"/>
              <a:t>vern</a:t>
            </a:r>
            <a:r>
              <a:rPr lang="en-US" dirty="0"/>
              <a:t> is the father of </a:t>
            </a:r>
            <a:r>
              <a:rPr lang="en-US" dirty="0" err="1"/>
              <a:t>joanne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69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70FF-9130-4AF0-B2BC-7E508BCC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Logic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46D24-055E-442D-8B12-3C463DB08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example of a rule statement is </a:t>
            </a:r>
          </a:p>
          <a:p>
            <a:pPr marL="0" indent="0">
              <a:buNone/>
            </a:pPr>
            <a:r>
              <a:rPr lang="en-US" dirty="0"/>
              <a:t>grandparent(X, Z) :- parent(X, Y), parent(Y, Z)</a:t>
            </a:r>
          </a:p>
          <a:p>
            <a:pPr marL="0" indent="0">
              <a:buNone/>
            </a:pPr>
            <a:r>
              <a:rPr lang="en-US" dirty="0"/>
              <a:t>This states that it can be deduced that X is the grandparent of Z,</a:t>
            </a:r>
          </a:p>
          <a:p>
            <a:pPr marL="0" indent="0">
              <a:buNone/>
            </a:pPr>
            <a:r>
              <a:rPr lang="en-US" dirty="0"/>
              <a:t>if it is true that X is the parent of Y and Y is the parent of Z, for some specific values for the variables X, Y, and Z.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29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E598-E619-4AD2-8A49-6BBAD857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Parallel Programming (Computing)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3196-6116-401E-AA98-30D7A586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urw-din"/>
              </a:rPr>
              <a:t>let’s take a look at the background of computations of computer software and why it failed for the modern era. 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Computer software was written conventionally for serial computing.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meant that to solve a problem, an algorithm divides the problem into smaller instructions. 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These discrete instructions are then executed on the Central Processing Unit of a computer one by one. 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Only after one instruction is finished, next one starts.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32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C3EA-0A85-45A3-9512-09EC9B44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Serial/Sequential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1043D-8961-4FBC-B1F9-D995F5A9C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Serial Computing is following: </a:t>
            </a:r>
            <a:endParaRPr lang="en-IN" dirty="0">
              <a:solidFill>
                <a:srgbClr val="273239"/>
              </a:solidFill>
              <a:latin typeface="urw-din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 this, a problem statement is broken into discrete instructions. </a:t>
            </a: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Then the instructions are executed one by one. </a:t>
            </a: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Only one instruction is executed at any moment of time.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0585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76C1-B796-4202-AE4B-F74E9844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Only one instruction is executed at any moment of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7584-C53E-43C9-8161-19D8EBD85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was causing a huge problem in the computing industry as only one instruction was getting executed at any moment of time. 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was a huge waste of hardware resources as only one part of the hardware will be running for particular instruction and of time. 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As problem statements were getting heavier and bulkier, so does the amount of time in execution of those statements.</a:t>
            </a:r>
          </a:p>
          <a:p>
            <a:pPr algn="just"/>
            <a:r>
              <a:rPr lang="en-US" dirty="0">
                <a:solidFill>
                  <a:srgbClr val="273239"/>
                </a:solidFill>
                <a:latin typeface="urw-din"/>
              </a:rPr>
              <a:t>Examples of processors are </a:t>
            </a:r>
            <a:r>
              <a:rPr lang="en-US" b="1" dirty="0">
                <a:solidFill>
                  <a:srgbClr val="FF0000"/>
                </a:solidFill>
                <a:latin typeface="urw-din"/>
              </a:rPr>
              <a:t>Pentium 3 and Pentium 4.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84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EEFF-1178-49AE-AF56-F0D00DFE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Parallel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C8B9A-30FF-4B45-A405-0E812C7F7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is the use of multiple processing elements simultaneously for solving any problem. 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Problems are broken down into instructions and are solved concurrently as each resource that has been applied to work is working at the same time. </a:t>
            </a:r>
          </a:p>
          <a:p>
            <a:pPr algn="just"/>
            <a:r>
              <a:rPr lang="en-US" dirty="0">
                <a:solidFill>
                  <a:srgbClr val="273239"/>
                </a:solidFill>
                <a:latin typeface="urw-din"/>
              </a:rPr>
              <a:t>Also known as parallel processing or parallel computing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  <a:latin typeface="urw-din"/>
              </a:rPr>
              <a:t>Example can be Instruction Pipelining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7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0EDD-CB42-4FB7-9CB7-A8E8A4DB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Parallel Programming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FD7DA8-5F62-4CF0-9CCF-B8FDE66DF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278" y="1490666"/>
            <a:ext cx="2789162" cy="14174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1FA213-5149-4604-A28D-4A0A466D0F2F}"/>
              </a:ext>
            </a:extLst>
          </p:cNvPr>
          <p:cNvSpPr txBox="1"/>
          <p:nvPr/>
        </p:nvSpPr>
        <p:spPr>
          <a:xfrm>
            <a:off x="609600" y="3074894"/>
            <a:ext cx="10856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problem to be solved is divided into discrete parts.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Each part is further broken down into instructions.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These instructions are divided between processors.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As a result multiple processors are executing the instructions simultaneously.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Parallel programming can be useful when there is a complex and large task that too with strict time limits, rather than relying on a single processor, the work can be divided between multiple processors (different machines) </a:t>
            </a:r>
          </a:p>
        </p:txBody>
      </p:sp>
    </p:spTree>
    <p:extLst>
      <p:ext uri="{BB962C8B-B14F-4D97-AF65-F5344CB8AC3E}">
        <p14:creationId xmlns:p14="http://schemas.microsoft.com/office/powerpoint/2010/main" val="42689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C70A-0A05-46EA-9835-E2A1D8D2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 of Parallel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E871-2723-4065-AF98-4CB1176C4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There is a possibility of a race around condition or deadlock, i.e. the entity on which one of the processor is operating may be required by another processor. </a:t>
            </a:r>
            <a:r>
              <a:rPr lang="en-IN" b="1" dirty="0">
                <a:solidFill>
                  <a:srgbClr val="FF0000"/>
                </a:solidFill>
              </a:rPr>
              <a:t>In computer architecture this is known as data hazard.</a:t>
            </a:r>
          </a:p>
          <a:p>
            <a:pPr marL="0" indent="0" algn="just">
              <a:buNone/>
            </a:pPr>
            <a:r>
              <a:rPr lang="en-IN" b="1" dirty="0"/>
              <a:t>E.g. I1 : Add R1 R2</a:t>
            </a:r>
          </a:p>
          <a:p>
            <a:pPr marL="0" indent="0" algn="just">
              <a:buNone/>
            </a:pPr>
            <a:r>
              <a:rPr lang="en-IN" b="1" dirty="0"/>
              <a:t>        I2 : Add R2 R3</a:t>
            </a:r>
          </a:p>
          <a:p>
            <a:pPr marL="0" indent="0" algn="just">
              <a:buNone/>
            </a:pPr>
            <a:r>
              <a:rPr lang="en-IN" b="1" dirty="0"/>
              <a:t>        I3 : Add R1 R4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90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B1C7-1589-441B-AAE7-9F3A2253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Let’s Revisit the Instruction Cycles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27577F-EE7E-4BFB-8DAE-D7E5B6EBA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909681"/>
              </p:ext>
            </p:extLst>
          </p:nvPr>
        </p:nvGraphicFramePr>
        <p:xfrm>
          <a:off x="838200" y="3120432"/>
          <a:ext cx="87630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14157303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13327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845564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471144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093257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Excecute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Memory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Write 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33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4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49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8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40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33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215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5FEA33-823B-45CD-B244-55802AAAD411}"/>
              </a:ext>
            </a:extLst>
          </p:cNvPr>
          <p:cNvSpPr txBox="1"/>
          <p:nvPr/>
        </p:nvSpPr>
        <p:spPr>
          <a:xfrm>
            <a:off x="995082" y="1559859"/>
            <a:ext cx="86061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IN" sz="3200" b="1" dirty="0"/>
              <a:t>        I1 : Add R1 R2</a:t>
            </a:r>
          </a:p>
          <a:p>
            <a:pPr marL="0" indent="0" algn="just">
              <a:buNone/>
            </a:pPr>
            <a:r>
              <a:rPr lang="en-IN" sz="3200" b="1" dirty="0"/>
              <a:t>        I2 : Add R2 R3</a:t>
            </a:r>
          </a:p>
          <a:p>
            <a:pPr marL="0" indent="0" algn="just">
              <a:buNone/>
            </a:pPr>
            <a:r>
              <a:rPr lang="en-IN" sz="3200" b="1" dirty="0"/>
              <a:t>        I3 : Add R1 R4</a:t>
            </a:r>
          </a:p>
          <a:p>
            <a:endParaRPr lang="en-IN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90311C8-DF64-4A6A-8C75-76CB32797873}"/>
              </a:ext>
            </a:extLst>
          </p:cNvPr>
          <p:cNvSpPr/>
          <p:nvPr/>
        </p:nvSpPr>
        <p:spPr>
          <a:xfrm>
            <a:off x="9825318" y="5844988"/>
            <a:ext cx="251011" cy="647887"/>
          </a:xfrm>
          <a:prstGeom prst="rightBrac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506D8-B3C4-4C97-A468-94BF8F114775}"/>
              </a:ext>
            </a:extLst>
          </p:cNvPr>
          <p:cNvSpPr txBox="1"/>
          <p:nvPr/>
        </p:nvSpPr>
        <p:spPr>
          <a:xfrm>
            <a:off x="10228729" y="5907741"/>
            <a:ext cx="1685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 cycles wasted because of data hazard</a:t>
            </a:r>
          </a:p>
        </p:txBody>
      </p:sp>
    </p:spTree>
    <p:extLst>
      <p:ext uri="{BB962C8B-B14F-4D97-AF65-F5344CB8AC3E}">
        <p14:creationId xmlns:p14="http://schemas.microsoft.com/office/powerpoint/2010/main" val="337782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F40E-2DF0-4426-82C8-574BBC8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 of Parallel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D8F6-15B3-4C77-87EC-5E62E19C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Meaning that, parallel programming can only be useful when the sequence of blocks that are to be executed are independent of each other. </a:t>
            </a:r>
            <a:r>
              <a:rPr lang="en-IN" b="1" dirty="0">
                <a:solidFill>
                  <a:srgbClr val="FF0000"/>
                </a:solidFill>
              </a:rPr>
              <a:t>(There are no dependencies WAW, WAR, RAW)</a:t>
            </a:r>
          </a:p>
          <a:p>
            <a:pPr algn="just"/>
            <a:r>
              <a:rPr lang="en-IN" dirty="0"/>
              <a:t>Moreover, adding more processors can prove to be a bit costly.</a:t>
            </a:r>
          </a:p>
        </p:txBody>
      </p:sp>
    </p:spTree>
    <p:extLst>
      <p:ext uri="{BB962C8B-B14F-4D97-AF65-F5344CB8AC3E}">
        <p14:creationId xmlns:p14="http://schemas.microsoft.com/office/powerpoint/2010/main" val="263017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921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urw-din</vt:lpstr>
      <vt:lpstr>Office Theme</vt:lpstr>
      <vt:lpstr>CER4C3  Abstraction and Paradigms of Programming</vt:lpstr>
      <vt:lpstr>Introduction to Parallel Programming (Computing)</vt:lpstr>
      <vt:lpstr>Serial/Sequential Programming</vt:lpstr>
      <vt:lpstr>Only one instruction is executed at any moment of time</vt:lpstr>
      <vt:lpstr>Parallel Programming</vt:lpstr>
      <vt:lpstr>Parallel Programming</vt:lpstr>
      <vt:lpstr>Disadvantages of Parallel Programming</vt:lpstr>
      <vt:lpstr>Let’s Revisit the Instruction Cycles</vt:lpstr>
      <vt:lpstr>Disadvantages of Parallel Programming</vt:lpstr>
      <vt:lpstr>Concurrent Programming</vt:lpstr>
      <vt:lpstr>Concurrent Programming</vt:lpstr>
      <vt:lpstr>Concurrency V/S Parallelism </vt:lpstr>
      <vt:lpstr>Logic Programming – Introduction to ProLog</vt:lpstr>
      <vt:lpstr>Logic Programming </vt:lpstr>
      <vt:lpstr>Logic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CER4C3  Abstraction and Paradigms of Programming</dc:title>
  <dc:creator>Neeraj Sharma</dc:creator>
  <cp:lastModifiedBy>Neeraj Sharma</cp:lastModifiedBy>
  <cp:revision>3</cp:revision>
  <dcterms:created xsi:type="dcterms:W3CDTF">2022-01-04T14:35:50Z</dcterms:created>
  <dcterms:modified xsi:type="dcterms:W3CDTF">2022-01-05T06:47:37Z</dcterms:modified>
</cp:coreProperties>
</file>