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eeraj Sharma" initials="NS" lastIdx="1" clrIdx="0">
    <p:extLst>
      <p:ext uri="{19B8F6BF-5375-455C-9EA6-DF929625EA0E}">
        <p15:presenceInfo xmlns:p15="http://schemas.microsoft.com/office/powerpoint/2012/main" userId="2c09007d22fdbed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1-09T18:45:57.148" idx="1">
    <p:pos x="638" y="118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B83D1-8A75-4580-9E17-8D13112998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1110B9B-889F-42C0-BBFE-978F023AF0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394C599-E4C0-4B3D-A5E2-9AD830A75DD5}"/>
              </a:ext>
            </a:extLst>
          </p:cNvPr>
          <p:cNvSpPr>
            <a:spLocks noGrp="1"/>
          </p:cNvSpPr>
          <p:nvPr>
            <p:ph type="dt" sz="half" idx="10"/>
          </p:nvPr>
        </p:nvSpPr>
        <p:spPr/>
        <p:txBody>
          <a:bodyPr/>
          <a:lstStyle/>
          <a:p>
            <a:fld id="{2E7ADBA5-4633-486E-B6D8-45298526A7BB}" type="datetimeFigureOut">
              <a:rPr lang="en-IN" smtClean="0"/>
              <a:t>10-01-2022</a:t>
            </a:fld>
            <a:endParaRPr lang="en-IN"/>
          </a:p>
        </p:txBody>
      </p:sp>
      <p:sp>
        <p:nvSpPr>
          <p:cNvPr id="5" name="Footer Placeholder 4">
            <a:extLst>
              <a:ext uri="{FF2B5EF4-FFF2-40B4-BE49-F238E27FC236}">
                <a16:creationId xmlns:a16="http://schemas.microsoft.com/office/drawing/2014/main" id="{1B956689-C05D-431D-A469-7F7908C969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69762E-5249-4AB5-9322-12577E34FE76}"/>
              </a:ext>
            </a:extLst>
          </p:cNvPr>
          <p:cNvSpPr>
            <a:spLocks noGrp="1"/>
          </p:cNvSpPr>
          <p:nvPr>
            <p:ph type="sldNum" sz="quarter" idx="12"/>
          </p:nvPr>
        </p:nvSpPr>
        <p:spPr/>
        <p:txBody>
          <a:bodyPr/>
          <a:lstStyle/>
          <a:p>
            <a:fld id="{CA456D57-98EE-4A21-9763-D2AC5F5C15F9}" type="slidenum">
              <a:rPr lang="en-IN" smtClean="0"/>
              <a:t>‹#›</a:t>
            </a:fld>
            <a:endParaRPr lang="en-IN"/>
          </a:p>
        </p:txBody>
      </p:sp>
    </p:spTree>
    <p:extLst>
      <p:ext uri="{BB962C8B-B14F-4D97-AF65-F5344CB8AC3E}">
        <p14:creationId xmlns:p14="http://schemas.microsoft.com/office/powerpoint/2010/main" val="2319549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8D5A6-2017-42B2-A9DD-5632179A047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415DB1F-2A1D-4409-9E49-6CEABBB2EB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819C9B-424D-4FF5-AA58-C00778024AF2}"/>
              </a:ext>
            </a:extLst>
          </p:cNvPr>
          <p:cNvSpPr>
            <a:spLocks noGrp="1"/>
          </p:cNvSpPr>
          <p:nvPr>
            <p:ph type="dt" sz="half" idx="10"/>
          </p:nvPr>
        </p:nvSpPr>
        <p:spPr/>
        <p:txBody>
          <a:bodyPr/>
          <a:lstStyle/>
          <a:p>
            <a:fld id="{2E7ADBA5-4633-486E-B6D8-45298526A7BB}" type="datetimeFigureOut">
              <a:rPr lang="en-IN" smtClean="0"/>
              <a:t>10-01-2022</a:t>
            </a:fld>
            <a:endParaRPr lang="en-IN"/>
          </a:p>
        </p:txBody>
      </p:sp>
      <p:sp>
        <p:nvSpPr>
          <p:cNvPr id="5" name="Footer Placeholder 4">
            <a:extLst>
              <a:ext uri="{FF2B5EF4-FFF2-40B4-BE49-F238E27FC236}">
                <a16:creationId xmlns:a16="http://schemas.microsoft.com/office/drawing/2014/main" id="{3B56B169-CCBC-4FD8-B5E8-2AF584DA7D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25EB1A-458E-498D-9DB6-9851071FF17A}"/>
              </a:ext>
            </a:extLst>
          </p:cNvPr>
          <p:cNvSpPr>
            <a:spLocks noGrp="1"/>
          </p:cNvSpPr>
          <p:nvPr>
            <p:ph type="sldNum" sz="quarter" idx="12"/>
          </p:nvPr>
        </p:nvSpPr>
        <p:spPr/>
        <p:txBody>
          <a:bodyPr/>
          <a:lstStyle/>
          <a:p>
            <a:fld id="{CA456D57-98EE-4A21-9763-D2AC5F5C15F9}" type="slidenum">
              <a:rPr lang="en-IN" smtClean="0"/>
              <a:t>‹#›</a:t>
            </a:fld>
            <a:endParaRPr lang="en-IN"/>
          </a:p>
        </p:txBody>
      </p:sp>
    </p:spTree>
    <p:extLst>
      <p:ext uri="{BB962C8B-B14F-4D97-AF65-F5344CB8AC3E}">
        <p14:creationId xmlns:p14="http://schemas.microsoft.com/office/powerpoint/2010/main" val="114336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9D7E46-9755-4A7A-A89E-8CA344C4721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2431790-2B93-4EB0-8891-4D04C5A275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0EC1ED-ADFF-4266-B70F-54B77989607C}"/>
              </a:ext>
            </a:extLst>
          </p:cNvPr>
          <p:cNvSpPr>
            <a:spLocks noGrp="1"/>
          </p:cNvSpPr>
          <p:nvPr>
            <p:ph type="dt" sz="half" idx="10"/>
          </p:nvPr>
        </p:nvSpPr>
        <p:spPr/>
        <p:txBody>
          <a:bodyPr/>
          <a:lstStyle/>
          <a:p>
            <a:fld id="{2E7ADBA5-4633-486E-B6D8-45298526A7BB}" type="datetimeFigureOut">
              <a:rPr lang="en-IN" smtClean="0"/>
              <a:t>10-01-2022</a:t>
            </a:fld>
            <a:endParaRPr lang="en-IN"/>
          </a:p>
        </p:txBody>
      </p:sp>
      <p:sp>
        <p:nvSpPr>
          <p:cNvPr id="5" name="Footer Placeholder 4">
            <a:extLst>
              <a:ext uri="{FF2B5EF4-FFF2-40B4-BE49-F238E27FC236}">
                <a16:creationId xmlns:a16="http://schemas.microsoft.com/office/drawing/2014/main" id="{88FD1AA2-DDED-48D0-B4A3-7AD7EFB38F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D9E18B-1A6F-4B8D-BD35-86E055F3B5F6}"/>
              </a:ext>
            </a:extLst>
          </p:cNvPr>
          <p:cNvSpPr>
            <a:spLocks noGrp="1"/>
          </p:cNvSpPr>
          <p:nvPr>
            <p:ph type="sldNum" sz="quarter" idx="12"/>
          </p:nvPr>
        </p:nvSpPr>
        <p:spPr/>
        <p:txBody>
          <a:bodyPr/>
          <a:lstStyle/>
          <a:p>
            <a:fld id="{CA456D57-98EE-4A21-9763-D2AC5F5C15F9}" type="slidenum">
              <a:rPr lang="en-IN" smtClean="0"/>
              <a:t>‹#›</a:t>
            </a:fld>
            <a:endParaRPr lang="en-IN"/>
          </a:p>
        </p:txBody>
      </p:sp>
    </p:spTree>
    <p:extLst>
      <p:ext uri="{BB962C8B-B14F-4D97-AF65-F5344CB8AC3E}">
        <p14:creationId xmlns:p14="http://schemas.microsoft.com/office/powerpoint/2010/main" val="153953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809C4-131F-4482-8482-04AA1F72A4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679CC57-D9D8-40B9-BD52-E5A312930E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67A9A4-F88F-48AE-8278-27573DD63DB3}"/>
              </a:ext>
            </a:extLst>
          </p:cNvPr>
          <p:cNvSpPr>
            <a:spLocks noGrp="1"/>
          </p:cNvSpPr>
          <p:nvPr>
            <p:ph type="dt" sz="half" idx="10"/>
          </p:nvPr>
        </p:nvSpPr>
        <p:spPr/>
        <p:txBody>
          <a:bodyPr/>
          <a:lstStyle/>
          <a:p>
            <a:fld id="{2E7ADBA5-4633-486E-B6D8-45298526A7BB}" type="datetimeFigureOut">
              <a:rPr lang="en-IN" smtClean="0"/>
              <a:t>10-01-2022</a:t>
            </a:fld>
            <a:endParaRPr lang="en-IN"/>
          </a:p>
        </p:txBody>
      </p:sp>
      <p:sp>
        <p:nvSpPr>
          <p:cNvPr id="5" name="Footer Placeholder 4">
            <a:extLst>
              <a:ext uri="{FF2B5EF4-FFF2-40B4-BE49-F238E27FC236}">
                <a16:creationId xmlns:a16="http://schemas.microsoft.com/office/drawing/2014/main" id="{7BA06D8A-4F4A-42B5-AD71-39DD2C236D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B46936-DF4C-4D01-9920-7D351F6ACBB2}"/>
              </a:ext>
            </a:extLst>
          </p:cNvPr>
          <p:cNvSpPr>
            <a:spLocks noGrp="1"/>
          </p:cNvSpPr>
          <p:nvPr>
            <p:ph type="sldNum" sz="quarter" idx="12"/>
          </p:nvPr>
        </p:nvSpPr>
        <p:spPr/>
        <p:txBody>
          <a:bodyPr/>
          <a:lstStyle/>
          <a:p>
            <a:fld id="{CA456D57-98EE-4A21-9763-D2AC5F5C15F9}" type="slidenum">
              <a:rPr lang="en-IN" smtClean="0"/>
              <a:t>‹#›</a:t>
            </a:fld>
            <a:endParaRPr lang="en-IN"/>
          </a:p>
        </p:txBody>
      </p:sp>
    </p:spTree>
    <p:extLst>
      <p:ext uri="{BB962C8B-B14F-4D97-AF65-F5344CB8AC3E}">
        <p14:creationId xmlns:p14="http://schemas.microsoft.com/office/powerpoint/2010/main" val="1108180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9ACA2-DAC2-41BA-A099-6FBFABC9FF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A71C996-8B2E-46E4-A281-645EA70C8E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E5F700-3B93-4337-9E60-EEFCE613FA82}"/>
              </a:ext>
            </a:extLst>
          </p:cNvPr>
          <p:cNvSpPr>
            <a:spLocks noGrp="1"/>
          </p:cNvSpPr>
          <p:nvPr>
            <p:ph type="dt" sz="half" idx="10"/>
          </p:nvPr>
        </p:nvSpPr>
        <p:spPr/>
        <p:txBody>
          <a:bodyPr/>
          <a:lstStyle/>
          <a:p>
            <a:fld id="{2E7ADBA5-4633-486E-B6D8-45298526A7BB}" type="datetimeFigureOut">
              <a:rPr lang="en-IN" smtClean="0"/>
              <a:t>10-01-2022</a:t>
            </a:fld>
            <a:endParaRPr lang="en-IN"/>
          </a:p>
        </p:txBody>
      </p:sp>
      <p:sp>
        <p:nvSpPr>
          <p:cNvPr id="5" name="Footer Placeholder 4">
            <a:extLst>
              <a:ext uri="{FF2B5EF4-FFF2-40B4-BE49-F238E27FC236}">
                <a16:creationId xmlns:a16="http://schemas.microsoft.com/office/drawing/2014/main" id="{2FBF608E-45AF-434F-A112-70465EAFE6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DBD3F8-95E0-4460-82D1-7D657F3E500A}"/>
              </a:ext>
            </a:extLst>
          </p:cNvPr>
          <p:cNvSpPr>
            <a:spLocks noGrp="1"/>
          </p:cNvSpPr>
          <p:nvPr>
            <p:ph type="sldNum" sz="quarter" idx="12"/>
          </p:nvPr>
        </p:nvSpPr>
        <p:spPr/>
        <p:txBody>
          <a:bodyPr/>
          <a:lstStyle/>
          <a:p>
            <a:fld id="{CA456D57-98EE-4A21-9763-D2AC5F5C15F9}" type="slidenum">
              <a:rPr lang="en-IN" smtClean="0"/>
              <a:t>‹#›</a:t>
            </a:fld>
            <a:endParaRPr lang="en-IN"/>
          </a:p>
        </p:txBody>
      </p:sp>
    </p:spTree>
    <p:extLst>
      <p:ext uri="{BB962C8B-B14F-4D97-AF65-F5344CB8AC3E}">
        <p14:creationId xmlns:p14="http://schemas.microsoft.com/office/powerpoint/2010/main" val="361135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C78DF-7787-454A-9273-AA130156710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275EFA-05F9-413F-A143-12AF8AB364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224BED0-719B-46D3-841A-007D38C05D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0FF13C6-2821-427C-950B-AE26FC0E6CCD}"/>
              </a:ext>
            </a:extLst>
          </p:cNvPr>
          <p:cNvSpPr>
            <a:spLocks noGrp="1"/>
          </p:cNvSpPr>
          <p:nvPr>
            <p:ph type="dt" sz="half" idx="10"/>
          </p:nvPr>
        </p:nvSpPr>
        <p:spPr/>
        <p:txBody>
          <a:bodyPr/>
          <a:lstStyle/>
          <a:p>
            <a:fld id="{2E7ADBA5-4633-486E-B6D8-45298526A7BB}" type="datetimeFigureOut">
              <a:rPr lang="en-IN" smtClean="0"/>
              <a:t>10-01-2022</a:t>
            </a:fld>
            <a:endParaRPr lang="en-IN"/>
          </a:p>
        </p:txBody>
      </p:sp>
      <p:sp>
        <p:nvSpPr>
          <p:cNvPr id="6" name="Footer Placeholder 5">
            <a:extLst>
              <a:ext uri="{FF2B5EF4-FFF2-40B4-BE49-F238E27FC236}">
                <a16:creationId xmlns:a16="http://schemas.microsoft.com/office/drawing/2014/main" id="{F80D99B9-4F94-4F59-A632-456AC94A3A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6736AC-C8D9-4C39-A006-D3B6D7079B03}"/>
              </a:ext>
            </a:extLst>
          </p:cNvPr>
          <p:cNvSpPr>
            <a:spLocks noGrp="1"/>
          </p:cNvSpPr>
          <p:nvPr>
            <p:ph type="sldNum" sz="quarter" idx="12"/>
          </p:nvPr>
        </p:nvSpPr>
        <p:spPr/>
        <p:txBody>
          <a:bodyPr/>
          <a:lstStyle/>
          <a:p>
            <a:fld id="{CA456D57-98EE-4A21-9763-D2AC5F5C15F9}" type="slidenum">
              <a:rPr lang="en-IN" smtClean="0"/>
              <a:t>‹#›</a:t>
            </a:fld>
            <a:endParaRPr lang="en-IN"/>
          </a:p>
        </p:txBody>
      </p:sp>
    </p:spTree>
    <p:extLst>
      <p:ext uri="{BB962C8B-B14F-4D97-AF65-F5344CB8AC3E}">
        <p14:creationId xmlns:p14="http://schemas.microsoft.com/office/powerpoint/2010/main" val="3408781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E4526-9A80-4823-925C-FC64A5893DD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A76E75-87AC-4D3B-B0D4-E2E932B18D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751358-4800-4AE2-AEC3-204F0F0C84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8B4549F-2B6E-40CF-BEF1-5B9C560B1D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96294B-4939-4D03-9BAE-2E8EAB546D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08201F0-46A8-4289-9EA2-95F8EC6A80D9}"/>
              </a:ext>
            </a:extLst>
          </p:cNvPr>
          <p:cNvSpPr>
            <a:spLocks noGrp="1"/>
          </p:cNvSpPr>
          <p:nvPr>
            <p:ph type="dt" sz="half" idx="10"/>
          </p:nvPr>
        </p:nvSpPr>
        <p:spPr/>
        <p:txBody>
          <a:bodyPr/>
          <a:lstStyle/>
          <a:p>
            <a:fld id="{2E7ADBA5-4633-486E-B6D8-45298526A7BB}" type="datetimeFigureOut">
              <a:rPr lang="en-IN" smtClean="0"/>
              <a:t>10-01-2022</a:t>
            </a:fld>
            <a:endParaRPr lang="en-IN"/>
          </a:p>
        </p:txBody>
      </p:sp>
      <p:sp>
        <p:nvSpPr>
          <p:cNvPr id="8" name="Footer Placeholder 7">
            <a:extLst>
              <a:ext uri="{FF2B5EF4-FFF2-40B4-BE49-F238E27FC236}">
                <a16:creationId xmlns:a16="http://schemas.microsoft.com/office/drawing/2014/main" id="{C9D39B41-B7B8-4A27-95A4-8E8A987C32F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88B7186-A87C-4A92-A080-B938678CE96A}"/>
              </a:ext>
            </a:extLst>
          </p:cNvPr>
          <p:cNvSpPr>
            <a:spLocks noGrp="1"/>
          </p:cNvSpPr>
          <p:nvPr>
            <p:ph type="sldNum" sz="quarter" idx="12"/>
          </p:nvPr>
        </p:nvSpPr>
        <p:spPr/>
        <p:txBody>
          <a:bodyPr/>
          <a:lstStyle/>
          <a:p>
            <a:fld id="{CA456D57-98EE-4A21-9763-D2AC5F5C15F9}" type="slidenum">
              <a:rPr lang="en-IN" smtClean="0"/>
              <a:t>‹#›</a:t>
            </a:fld>
            <a:endParaRPr lang="en-IN"/>
          </a:p>
        </p:txBody>
      </p:sp>
    </p:spTree>
    <p:extLst>
      <p:ext uri="{BB962C8B-B14F-4D97-AF65-F5344CB8AC3E}">
        <p14:creationId xmlns:p14="http://schemas.microsoft.com/office/powerpoint/2010/main" val="3687742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60449-DBF4-4E23-9BC2-883A650287F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7F1B7C2-6575-4D1A-8481-5AF30C9AC914}"/>
              </a:ext>
            </a:extLst>
          </p:cNvPr>
          <p:cNvSpPr>
            <a:spLocks noGrp="1"/>
          </p:cNvSpPr>
          <p:nvPr>
            <p:ph type="dt" sz="half" idx="10"/>
          </p:nvPr>
        </p:nvSpPr>
        <p:spPr/>
        <p:txBody>
          <a:bodyPr/>
          <a:lstStyle/>
          <a:p>
            <a:fld id="{2E7ADBA5-4633-486E-B6D8-45298526A7BB}" type="datetimeFigureOut">
              <a:rPr lang="en-IN" smtClean="0"/>
              <a:t>10-01-2022</a:t>
            </a:fld>
            <a:endParaRPr lang="en-IN"/>
          </a:p>
        </p:txBody>
      </p:sp>
      <p:sp>
        <p:nvSpPr>
          <p:cNvPr id="4" name="Footer Placeholder 3">
            <a:extLst>
              <a:ext uri="{FF2B5EF4-FFF2-40B4-BE49-F238E27FC236}">
                <a16:creationId xmlns:a16="http://schemas.microsoft.com/office/drawing/2014/main" id="{08FA6050-9FA0-42CB-B865-D09EB995989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A5F66FF-6B13-44B0-8BE7-97B5617C1454}"/>
              </a:ext>
            </a:extLst>
          </p:cNvPr>
          <p:cNvSpPr>
            <a:spLocks noGrp="1"/>
          </p:cNvSpPr>
          <p:nvPr>
            <p:ph type="sldNum" sz="quarter" idx="12"/>
          </p:nvPr>
        </p:nvSpPr>
        <p:spPr/>
        <p:txBody>
          <a:bodyPr/>
          <a:lstStyle/>
          <a:p>
            <a:fld id="{CA456D57-98EE-4A21-9763-D2AC5F5C15F9}" type="slidenum">
              <a:rPr lang="en-IN" smtClean="0"/>
              <a:t>‹#›</a:t>
            </a:fld>
            <a:endParaRPr lang="en-IN"/>
          </a:p>
        </p:txBody>
      </p:sp>
    </p:spTree>
    <p:extLst>
      <p:ext uri="{BB962C8B-B14F-4D97-AF65-F5344CB8AC3E}">
        <p14:creationId xmlns:p14="http://schemas.microsoft.com/office/powerpoint/2010/main" val="3600206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0D5193-EFE6-4765-8E3E-5C5E407B01F6}"/>
              </a:ext>
            </a:extLst>
          </p:cNvPr>
          <p:cNvSpPr>
            <a:spLocks noGrp="1"/>
          </p:cNvSpPr>
          <p:nvPr>
            <p:ph type="dt" sz="half" idx="10"/>
          </p:nvPr>
        </p:nvSpPr>
        <p:spPr/>
        <p:txBody>
          <a:bodyPr/>
          <a:lstStyle/>
          <a:p>
            <a:fld id="{2E7ADBA5-4633-486E-B6D8-45298526A7BB}" type="datetimeFigureOut">
              <a:rPr lang="en-IN" smtClean="0"/>
              <a:t>10-01-2022</a:t>
            </a:fld>
            <a:endParaRPr lang="en-IN"/>
          </a:p>
        </p:txBody>
      </p:sp>
      <p:sp>
        <p:nvSpPr>
          <p:cNvPr id="3" name="Footer Placeholder 2">
            <a:extLst>
              <a:ext uri="{FF2B5EF4-FFF2-40B4-BE49-F238E27FC236}">
                <a16:creationId xmlns:a16="http://schemas.microsoft.com/office/drawing/2014/main" id="{0B9E119D-00F0-4DE4-A541-0E665CB8EBB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1B5A596-ADC1-4C84-847E-E4E429933287}"/>
              </a:ext>
            </a:extLst>
          </p:cNvPr>
          <p:cNvSpPr>
            <a:spLocks noGrp="1"/>
          </p:cNvSpPr>
          <p:nvPr>
            <p:ph type="sldNum" sz="quarter" idx="12"/>
          </p:nvPr>
        </p:nvSpPr>
        <p:spPr/>
        <p:txBody>
          <a:bodyPr/>
          <a:lstStyle/>
          <a:p>
            <a:fld id="{CA456D57-98EE-4A21-9763-D2AC5F5C15F9}" type="slidenum">
              <a:rPr lang="en-IN" smtClean="0"/>
              <a:t>‹#›</a:t>
            </a:fld>
            <a:endParaRPr lang="en-IN"/>
          </a:p>
        </p:txBody>
      </p:sp>
    </p:spTree>
    <p:extLst>
      <p:ext uri="{BB962C8B-B14F-4D97-AF65-F5344CB8AC3E}">
        <p14:creationId xmlns:p14="http://schemas.microsoft.com/office/powerpoint/2010/main" val="3477459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B6C49-8BA7-4CAE-8515-DFFAFD9A07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1380A72-2DD0-418B-94F3-B40E6BEC4C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7441A69-20B2-4789-83D5-EE13416AB5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0C20B9-EDA4-4752-A960-B38118EB6356}"/>
              </a:ext>
            </a:extLst>
          </p:cNvPr>
          <p:cNvSpPr>
            <a:spLocks noGrp="1"/>
          </p:cNvSpPr>
          <p:nvPr>
            <p:ph type="dt" sz="half" idx="10"/>
          </p:nvPr>
        </p:nvSpPr>
        <p:spPr/>
        <p:txBody>
          <a:bodyPr/>
          <a:lstStyle/>
          <a:p>
            <a:fld id="{2E7ADBA5-4633-486E-B6D8-45298526A7BB}" type="datetimeFigureOut">
              <a:rPr lang="en-IN" smtClean="0"/>
              <a:t>10-01-2022</a:t>
            </a:fld>
            <a:endParaRPr lang="en-IN"/>
          </a:p>
        </p:txBody>
      </p:sp>
      <p:sp>
        <p:nvSpPr>
          <p:cNvPr id="6" name="Footer Placeholder 5">
            <a:extLst>
              <a:ext uri="{FF2B5EF4-FFF2-40B4-BE49-F238E27FC236}">
                <a16:creationId xmlns:a16="http://schemas.microsoft.com/office/drawing/2014/main" id="{1B5C9A73-0875-4927-BA11-A7420567344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6E9F33-F505-46F5-9A28-86B5410A1B1D}"/>
              </a:ext>
            </a:extLst>
          </p:cNvPr>
          <p:cNvSpPr>
            <a:spLocks noGrp="1"/>
          </p:cNvSpPr>
          <p:nvPr>
            <p:ph type="sldNum" sz="quarter" idx="12"/>
          </p:nvPr>
        </p:nvSpPr>
        <p:spPr/>
        <p:txBody>
          <a:bodyPr/>
          <a:lstStyle/>
          <a:p>
            <a:fld id="{CA456D57-98EE-4A21-9763-D2AC5F5C15F9}" type="slidenum">
              <a:rPr lang="en-IN" smtClean="0"/>
              <a:t>‹#›</a:t>
            </a:fld>
            <a:endParaRPr lang="en-IN"/>
          </a:p>
        </p:txBody>
      </p:sp>
    </p:spTree>
    <p:extLst>
      <p:ext uri="{BB962C8B-B14F-4D97-AF65-F5344CB8AC3E}">
        <p14:creationId xmlns:p14="http://schemas.microsoft.com/office/powerpoint/2010/main" val="3117486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63547-5F97-4E7F-8EFE-B3280D22D8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E0F0518-B443-4B32-8500-21A78ECC70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2CE0A3C-FFB5-4A5E-928A-43686818B7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797A8D-4BCE-4DDB-8BDB-AF70A16B678C}"/>
              </a:ext>
            </a:extLst>
          </p:cNvPr>
          <p:cNvSpPr>
            <a:spLocks noGrp="1"/>
          </p:cNvSpPr>
          <p:nvPr>
            <p:ph type="dt" sz="half" idx="10"/>
          </p:nvPr>
        </p:nvSpPr>
        <p:spPr/>
        <p:txBody>
          <a:bodyPr/>
          <a:lstStyle/>
          <a:p>
            <a:fld id="{2E7ADBA5-4633-486E-B6D8-45298526A7BB}" type="datetimeFigureOut">
              <a:rPr lang="en-IN" smtClean="0"/>
              <a:t>10-01-2022</a:t>
            </a:fld>
            <a:endParaRPr lang="en-IN"/>
          </a:p>
        </p:txBody>
      </p:sp>
      <p:sp>
        <p:nvSpPr>
          <p:cNvPr id="6" name="Footer Placeholder 5">
            <a:extLst>
              <a:ext uri="{FF2B5EF4-FFF2-40B4-BE49-F238E27FC236}">
                <a16:creationId xmlns:a16="http://schemas.microsoft.com/office/drawing/2014/main" id="{E093924F-1026-45AB-89E2-98EA04874D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939050-CD75-48C5-937B-672CB89478F4}"/>
              </a:ext>
            </a:extLst>
          </p:cNvPr>
          <p:cNvSpPr>
            <a:spLocks noGrp="1"/>
          </p:cNvSpPr>
          <p:nvPr>
            <p:ph type="sldNum" sz="quarter" idx="12"/>
          </p:nvPr>
        </p:nvSpPr>
        <p:spPr/>
        <p:txBody>
          <a:bodyPr/>
          <a:lstStyle/>
          <a:p>
            <a:fld id="{CA456D57-98EE-4A21-9763-D2AC5F5C15F9}" type="slidenum">
              <a:rPr lang="en-IN" smtClean="0"/>
              <a:t>‹#›</a:t>
            </a:fld>
            <a:endParaRPr lang="en-IN"/>
          </a:p>
        </p:txBody>
      </p:sp>
    </p:spTree>
    <p:extLst>
      <p:ext uri="{BB962C8B-B14F-4D97-AF65-F5344CB8AC3E}">
        <p14:creationId xmlns:p14="http://schemas.microsoft.com/office/powerpoint/2010/main" val="2499449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E57199-CC21-4197-8AF1-867DD6CEE8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3F68D60-7972-4D33-AB41-2FFB2E55B3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1689B1-69EE-4781-86CB-67D7D2E605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7ADBA5-4633-486E-B6D8-45298526A7BB}" type="datetimeFigureOut">
              <a:rPr lang="en-IN" smtClean="0"/>
              <a:t>10-01-2022</a:t>
            </a:fld>
            <a:endParaRPr lang="en-IN"/>
          </a:p>
        </p:txBody>
      </p:sp>
      <p:sp>
        <p:nvSpPr>
          <p:cNvPr id="5" name="Footer Placeholder 4">
            <a:extLst>
              <a:ext uri="{FF2B5EF4-FFF2-40B4-BE49-F238E27FC236}">
                <a16:creationId xmlns:a16="http://schemas.microsoft.com/office/drawing/2014/main" id="{AA47B63D-35CC-4356-9638-48F337F256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A75AC97-2183-4CD9-A5C3-535D3BA4CE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456D57-98EE-4A21-9763-D2AC5F5C15F9}" type="slidenum">
              <a:rPr lang="en-IN" smtClean="0"/>
              <a:t>‹#›</a:t>
            </a:fld>
            <a:endParaRPr lang="en-IN"/>
          </a:p>
        </p:txBody>
      </p:sp>
    </p:spTree>
    <p:extLst>
      <p:ext uri="{BB962C8B-B14F-4D97-AF65-F5344CB8AC3E}">
        <p14:creationId xmlns:p14="http://schemas.microsoft.com/office/powerpoint/2010/main" val="15133085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9BEBB-5030-4010-81DB-312B90EDD348}"/>
              </a:ext>
            </a:extLst>
          </p:cNvPr>
          <p:cNvSpPr>
            <a:spLocks noGrp="1"/>
          </p:cNvSpPr>
          <p:nvPr>
            <p:ph type="ctrTitle"/>
          </p:nvPr>
        </p:nvSpPr>
        <p:spPr/>
        <p:txBody>
          <a:bodyPr>
            <a:normAutofit fontScale="90000"/>
          </a:bodyPr>
          <a:lstStyle/>
          <a:p>
            <a:r>
              <a:rPr lang="en-IN" b="1" dirty="0">
                <a:solidFill>
                  <a:srgbClr val="FF0000"/>
                </a:solidFill>
              </a:rPr>
              <a:t>CER4C3 </a:t>
            </a:r>
            <a:br>
              <a:rPr lang="en-IN" b="1" dirty="0">
                <a:solidFill>
                  <a:srgbClr val="FF0000"/>
                </a:solidFill>
              </a:rPr>
            </a:br>
            <a:r>
              <a:rPr lang="en-IN" b="1" dirty="0">
                <a:solidFill>
                  <a:srgbClr val="FF0000"/>
                </a:solidFill>
              </a:rPr>
              <a:t>Abstractions and Paradigms of Programming</a:t>
            </a:r>
          </a:p>
        </p:txBody>
      </p:sp>
      <p:sp>
        <p:nvSpPr>
          <p:cNvPr id="3" name="Subtitle 2">
            <a:extLst>
              <a:ext uri="{FF2B5EF4-FFF2-40B4-BE49-F238E27FC236}">
                <a16:creationId xmlns:a16="http://schemas.microsoft.com/office/drawing/2014/main" id="{C635033E-512D-4933-B74F-7210069543DB}"/>
              </a:ext>
            </a:extLst>
          </p:cNvPr>
          <p:cNvSpPr>
            <a:spLocks noGrp="1"/>
          </p:cNvSpPr>
          <p:nvPr>
            <p:ph type="subTitle" idx="1"/>
          </p:nvPr>
        </p:nvSpPr>
        <p:spPr/>
        <p:txBody>
          <a:bodyPr/>
          <a:lstStyle/>
          <a:p>
            <a:r>
              <a:rPr lang="en-IN" b="1" dirty="0"/>
              <a:t>Bachelor of Engineering</a:t>
            </a:r>
          </a:p>
          <a:p>
            <a:r>
              <a:rPr lang="en-IN" b="1" dirty="0"/>
              <a:t>Computer Engineering</a:t>
            </a:r>
          </a:p>
          <a:p>
            <a:r>
              <a:rPr lang="en-IN" b="1" dirty="0"/>
              <a:t>II Year IV Sem</a:t>
            </a:r>
          </a:p>
        </p:txBody>
      </p:sp>
    </p:spTree>
    <p:extLst>
      <p:ext uri="{BB962C8B-B14F-4D97-AF65-F5344CB8AC3E}">
        <p14:creationId xmlns:p14="http://schemas.microsoft.com/office/powerpoint/2010/main" val="1704598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76328-5483-4F60-A9B6-5D2DE56C91DF}"/>
              </a:ext>
            </a:extLst>
          </p:cNvPr>
          <p:cNvSpPr>
            <a:spLocks noGrp="1"/>
          </p:cNvSpPr>
          <p:nvPr>
            <p:ph type="title"/>
          </p:nvPr>
        </p:nvSpPr>
        <p:spPr/>
        <p:txBody>
          <a:bodyPr/>
          <a:lstStyle/>
          <a:p>
            <a:r>
              <a:rPr lang="en-IN" b="1" dirty="0" err="1"/>
              <a:t>ProLog</a:t>
            </a:r>
            <a:endParaRPr lang="en-IN" b="1" dirty="0"/>
          </a:p>
        </p:txBody>
      </p:sp>
      <p:sp>
        <p:nvSpPr>
          <p:cNvPr id="3" name="Content Placeholder 2">
            <a:extLst>
              <a:ext uri="{FF2B5EF4-FFF2-40B4-BE49-F238E27FC236}">
                <a16:creationId xmlns:a16="http://schemas.microsoft.com/office/drawing/2014/main" id="{A9A8329A-3964-4687-AD53-F8EE8A825343}"/>
              </a:ext>
            </a:extLst>
          </p:cNvPr>
          <p:cNvSpPr>
            <a:spLocks noGrp="1"/>
          </p:cNvSpPr>
          <p:nvPr>
            <p:ph idx="1"/>
          </p:nvPr>
        </p:nvSpPr>
        <p:spPr/>
        <p:txBody>
          <a:bodyPr/>
          <a:lstStyle/>
          <a:p>
            <a:pPr marL="0" indent="0">
              <a:buNone/>
            </a:pPr>
            <a:r>
              <a:rPr lang="en-IN" dirty="0"/>
              <a:t>Everything in </a:t>
            </a:r>
            <a:r>
              <a:rPr lang="en-IN" dirty="0" err="1"/>
              <a:t>ProLog</a:t>
            </a:r>
            <a:r>
              <a:rPr lang="en-IN" dirty="0"/>
              <a:t> is either a fact or a rule.</a:t>
            </a:r>
          </a:p>
          <a:p>
            <a:pPr marL="0" indent="0">
              <a:buNone/>
            </a:pPr>
            <a:endParaRPr lang="en-IN" dirty="0"/>
          </a:p>
          <a:p>
            <a:pPr marL="0" indent="0">
              <a:buNone/>
            </a:pPr>
            <a:r>
              <a:rPr lang="en-IN" b="1" dirty="0"/>
              <a:t>Facts</a:t>
            </a:r>
          </a:p>
          <a:p>
            <a:pPr marL="0" indent="0">
              <a:buNone/>
            </a:pPr>
            <a:r>
              <a:rPr lang="en-IN" dirty="0"/>
              <a:t>Facts are properties of objects or relationships between objects.</a:t>
            </a:r>
          </a:p>
          <a:p>
            <a:pPr marL="0" indent="0">
              <a:buNone/>
            </a:pPr>
            <a:r>
              <a:rPr lang="en-IN" dirty="0"/>
              <a:t>“Tom  plays the character of spiderman.” </a:t>
            </a:r>
          </a:p>
          <a:p>
            <a:pPr marL="0" indent="0">
              <a:buNone/>
            </a:pPr>
            <a:r>
              <a:rPr lang="en-IN" dirty="0"/>
              <a:t>will be written in </a:t>
            </a:r>
            <a:r>
              <a:rPr lang="en-IN" dirty="0" err="1"/>
              <a:t>prolog</a:t>
            </a:r>
            <a:r>
              <a:rPr lang="en-IN" dirty="0"/>
              <a:t> as </a:t>
            </a:r>
          </a:p>
          <a:p>
            <a:pPr marL="0" indent="0">
              <a:buNone/>
            </a:pPr>
            <a:r>
              <a:rPr lang="en-IN" dirty="0"/>
              <a:t>character(tom, spiderman). </a:t>
            </a:r>
          </a:p>
          <a:p>
            <a:pPr marL="0" indent="0">
              <a:buNone/>
            </a:pPr>
            <a:r>
              <a:rPr lang="en-IN" dirty="0"/>
              <a:t>Facts should end with a full stop ‘ . ’</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1052960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B8E79-FFDF-4F47-9DAF-A4869BEF448A}"/>
              </a:ext>
            </a:extLst>
          </p:cNvPr>
          <p:cNvSpPr>
            <a:spLocks noGrp="1"/>
          </p:cNvSpPr>
          <p:nvPr>
            <p:ph type="title"/>
          </p:nvPr>
        </p:nvSpPr>
        <p:spPr/>
        <p:txBody>
          <a:bodyPr/>
          <a:lstStyle/>
          <a:p>
            <a:r>
              <a:rPr lang="en-IN" b="1" dirty="0"/>
              <a:t>How these facts form the </a:t>
            </a:r>
            <a:r>
              <a:rPr lang="en-IN" b="1" dirty="0" err="1"/>
              <a:t>ProLog</a:t>
            </a:r>
            <a:r>
              <a:rPr lang="en-IN" b="1" dirty="0"/>
              <a:t> Database</a:t>
            </a:r>
          </a:p>
        </p:txBody>
      </p:sp>
      <p:sp>
        <p:nvSpPr>
          <p:cNvPr id="3" name="Content Placeholder 2">
            <a:extLst>
              <a:ext uri="{FF2B5EF4-FFF2-40B4-BE49-F238E27FC236}">
                <a16:creationId xmlns:a16="http://schemas.microsoft.com/office/drawing/2014/main" id="{08847814-169A-4275-A894-4037D832B04F}"/>
              </a:ext>
            </a:extLst>
          </p:cNvPr>
          <p:cNvSpPr>
            <a:spLocks noGrp="1"/>
          </p:cNvSpPr>
          <p:nvPr>
            <p:ph idx="1"/>
          </p:nvPr>
        </p:nvSpPr>
        <p:spPr/>
        <p:txBody>
          <a:bodyPr/>
          <a:lstStyle/>
          <a:p>
            <a:pPr marL="0" indent="0">
              <a:buNone/>
            </a:pPr>
            <a:r>
              <a:rPr lang="en-IN" dirty="0"/>
              <a:t>Facts about Computer Science Department IET-DAVV</a:t>
            </a:r>
          </a:p>
          <a:p>
            <a:r>
              <a:rPr lang="en-IN" dirty="0"/>
              <a:t>teaches(X,Y). – person x teaches course y.</a:t>
            </a:r>
          </a:p>
          <a:p>
            <a:pPr marL="0" indent="0">
              <a:buNone/>
            </a:pPr>
            <a:r>
              <a:rPr lang="en-IN" dirty="0"/>
              <a:t>teaches(shyam,CER4L2).</a:t>
            </a:r>
          </a:p>
          <a:p>
            <a:pPr marL="0" indent="0">
              <a:buNone/>
            </a:pPr>
            <a:r>
              <a:rPr lang="en-IN" dirty="0"/>
              <a:t>teaches(neeraj,CER4C3).</a:t>
            </a:r>
          </a:p>
          <a:p>
            <a:pPr marL="0" indent="0">
              <a:buNone/>
            </a:pPr>
            <a:r>
              <a:rPr lang="en-IN" dirty="0"/>
              <a:t>teaches(lalit,CER4C2).</a:t>
            </a:r>
          </a:p>
          <a:p>
            <a:pPr marL="0" indent="0">
              <a:buNone/>
            </a:pPr>
            <a:r>
              <a:rPr lang="en-IN" dirty="0"/>
              <a:t>teaches(rohit,CER4C1)</a:t>
            </a:r>
          </a:p>
          <a:p>
            <a:r>
              <a:rPr lang="en-IN" dirty="0"/>
              <a:t>studies(P,Q). – student p studies in course q.</a:t>
            </a:r>
          </a:p>
          <a:p>
            <a:pPr marL="0" indent="0">
              <a:buNone/>
            </a:pPr>
            <a:r>
              <a:rPr lang="en-IN" dirty="0"/>
              <a:t>Together, these facts will form </a:t>
            </a:r>
            <a:r>
              <a:rPr lang="en-IN" dirty="0" err="1"/>
              <a:t>Prolog’s</a:t>
            </a:r>
            <a:r>
              <a:rPr lang="en-IN" dirty="0"/>
              <a:t> Database</a:t>
            </a:r>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663999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85033-0F7D-461A-8070-6EDAB548BA85}"/>
              </a:ext>
            </a:extLst>
          </p:cNvPr>
          <p:cNvSpPr>
            <a:spLocks noGrp="1"/>
          </p:cNvSpPr>
          <p:nvPr>
            <p:ph type="title"/>
          </p:nvPr>
        </p:nvSpPr>
        <p:spPr/>
        <p:txBody>
          <a:bodyPr/>
          <a:lstStyle/>
          <a:p>
            <a:r>
              <a:rPr lang="en-IN" b="1" dirty="0"/>
              <a:t>Creating Rules in </a:t>
            </a:r>
            <a:r>
              <a:rPr lang="en-IN" b="1" dirty="0" err="1"/>
              <a:t>ProLog</a:t>
            </a:r>
            <a:endParaRPr lang="en-IN" b="1" dirty="0"/>
          </a:p>
        </p:txBody>
      </p:sp>
      <p:sp>
        <p:nvSpPr>
          <p:cNvPr id="3" name="Content Placeholder 2">
            <a:extLst>
              <a:ext uri="{FF2B5EF4-FFF2-40B4-BE49-F238E27FC236}">
                <a16:creationId xmlns:a16="http://schemas.microsoft.com/office/drawing/2014/main" id="{17875072-753A-423D-8B8F-9FF82E9AC5CF}"/>
              </a:ext>
            </a:extLst>
          </p:cNvPr>
          <p:cNvSpPr>
            <a:spLocks noGrp="1"/>
          </p:cNvSpPr>
          <p:nvPr>
            <p:ph idx="1"/>
          </p:nvPr>
        </p:nvSpPr>
        <p:spPr/>
        <p:txBody>
          <a:bodyPr/>
          <a:lstStyle/>
          <a:p>
            <a:pPr marL="0" indent="0">
              <a:buNone/>
            </a:pPr>
            <a:r>
              <a:rPr lang="en-IN" dirty="0"/>
              <a:t>Consider the following case, which produces a general rule : - </a:t>
            </a:r>
          </a:p>
          <a:p>
            <a:pPr marL="0" indent="0">
              <a:buNone/>
            </a:pPr>
            <a:r>
              <a:rPr lang="en-IN" dirty="0"/>
              <a:t>One teacher will guide a student if the student studies in the course ID that a particular teacher teaches.</a:t>
            </a:r>
          </a:p>
          <a:p>
            <a:pPr marL="0" indent="0">
              <a:buNone/>
            </a:pPr>
            <a:endParaRPr lang="en-IN" dirty="0"/>
          </a:p>
          <a:p>
            <a:pPr marL="0" indent="0">
              <a:buNone/>
            </a:pPr>
            <a:r>
              <a:rPr lang="en-IN" dirty="0"/>
              <a:t>In </a:t>
            </a:r>
            <a:r>
              <a:rPr lang="en-IN" dirty="0" err="1"/>
              <a:t>ProLog</a:t>
            </a:r>
            <a:r>
              <a:rPr lang="en-IN" dirty="0"/>
              <a:t> this rule will be written as : -</a:t>
            </a:r>
          </a:p>
          <a:p>
            <a:pPr marL="0" indent="0">
              <a:buNone/>
            </a:pPr>
            <a:r>
              <a:rPr lang="en-IN" dirty="0"/>
              <a:t>guides(</a:t>
            </a:r>
            <a:r>
              <a:rPr lang="en-IN" dirty="0" err="1"/>
              <a:t>Teacher,Student</a:t>
            </a:r>
            <a:r>
              <a:rPr lang="en-IN" dirty="0"/>
              <a:t>) : -</a:t>
            </a:r>
          </a:p>
          <a:p>
            <a:pPr marL="0" indent="0">
              <a:buNone/>
            </a:pPr>
            <a:r>
              <a:rPr lang="en-IN" dirty="0"/>
              <a:t>teaches(</a:t>
            </a:r>
            <a:r>
              <a:rPr lang="en-IN" dirty="0" err="1"/>
              <a:t>Teacher,courseid</a:t>
            </a:r>
            <a:r>
              <a:rPr lang="en-IN" dirty="0"/>
              <a:t>),</a:t>
            </a:r>
          </a:p>
          <a:p>
            <a:pPr marL="0" indent="0">
              <a:buNone/>
            </a:pPr>
            <a:r>
              <a:rPr lang="en-IN" dirty="0"/>
              <a:t>studies(</a:t>
            </a:r>
            <a:r>
              <a:rPr lang="en-IN" dirty="0" err="1"/>
              <a:t>Student,courseid</a:t>
            </a:r>
            <a:r>
              <a:rPr lang="en-IN" dirty="0"/>
              <a:t>)</a:t>
            </a:r>
          </a:p>
        </p:txBody>
      </p:sp>
    </p:spTree>
    <p:extLst>
      <p:ext uri="{BB962C8B-B14F-4D97-AF65-F5344CB8AC3E}">
        <p14:creationId xmlns:p14="http://schemas.microsoft.com/office/powerpoint/2010/main" val="1304271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FDF38-EE7B-4E27-BF8C-017272F5FB05}"/>
              </a:ext>
            </a:extLst>
          </p:cNvPr>
          <p:cNvSpPr>
            <a:spLocks noGrp="1"/>
          </p:cNvSpPr>
          <p:nvPr>
            <p:ph type="title"/>
          </p:nvPr>
        </p:nvSpPr>
        <p:spPr/>
        <p:txBody>
          <a:bodyPr/>
          <a:lstStyle/>
          <a:p>
            <a:r>
              <a:rPr lang="en-IN" b="1" dirty="0" err="1"/>
              <a:t>ProLog</a:t>
            </a:r>
            <a:r>
              <a:rPr lang="en-IN" b="1" dirty="0"/>
              <a:t> Fundamentals</a:t>
            </a:r>
          </a:p>
        </p:txBody>
      </p:sp>
      <p:sp>
        <p:nvSpPr>
          <p:cNvPr id="3" name="Content Placeholder 2">
            <a:extLst>
              <a:ext uri="{FF2B5EF4-FFF2-40B4-BE49-F238E27FC236}">
                <a16:creationId xmlns:a16="http://schemas.microsoft.com/office/drawing/2014/main" id="{AEA054E7-2A41-4F12-801A-A2DA94B271DB}"/>
              </a:ext>
            </a:extLst>
          </p:cNvPr>
          <p:cNvSpPr>
            <a:spLocks noGrp="1"/>
          </p:cNvSpPr>
          <p:nvPr>
            <p:ph idx="1"/>
          </p:nvPr>
        </p:nvSpPr>
        <p:spPr/>
        <p:txBody>
          <a:bodyPr/>
          <a:lstStyle/>
          <a:p>
            <a:r>
              <a:rPr lang="en-IN" dirty="0"/>
              <a:t>Facts are unit clauses, rules are non-unit clauses, because in case of rules we see there are multiple components. </a:t>
            </a:r>
          </a:p>
          <a:p>
            <a:r>
              <a:rPr lang="en-IN" dirty="0"/>
              <a:t>Variable name must start with a capital letter.</a:t>
            </a:r>
          </a:p>
          <a:p>
            <a:pPr marL="0" indent="0">
              <a:buNone/>
            </a:pPr>
            <a:endParaRPr lang="en-IN" dirty="0"/>
          </a:p>
          <a:p>
            <a:pPr marL="0" indent="0">
              <a:buNone/>
            </a:pPr>
            <a:r>
              <a:rPr lang="en-IN" b="1" dirty="0"/>
              <a:t>Goals or Queries</a:t>
            </a:r>
            <a:r>
              <a:rPr lang="en-IN" dirty="0"/>
              <a:t> </a:t>
            </a:r>
          </a:p>
          <a:p>
            <a:pPr marL="0" indent="0">
              <a:buNone/>
            </a:pPr>
            <a:r>
              <a:rPr lang="en-IN" dirty="0"/>
              <a:t>Queries will be based on facts and rules. We can throw up a query based on the stored information.</a:t>
            </a:r>
          </a:p>
          <a:p>
            <a:pPr marL="0" indent="0">
              <a:buNone/>
            </a:pPr>
            <a:endParaRPr lang="en-IN" dirty="0"/>
          </a:p>
        </p:txBody>
      </p:sp>
    </p:spTree>
    <p:extLst>
      <p:ext uri="{BB962C8B-B14F-4D97-AF65-F5344CB8AC3E}">
        <p14:creationId xmlns:p14="http://schemas.microsoft.com/office/powerpoint/2010/main" val="3083227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BDD88-AC33-41A1-9EB8-213894EEFA71}"/>
              </a:ext>
            </a:extLst>
          </p:cNvPr>
          <p:cNvSpPr>
            <a:spLocks noGrp="1"/>
          </p:cNvSpPr>
          <p:nvPr>
            <p:ph type="title"/>
          </p:nvPr>
        </p:nvSpPr>
        <p:spPr/>
        <p:txBody>
          <a:bodyPr/>
          <a:lstStyle/>
          <a:p>
            <a:r>
              <a:rPr lang="en-IN" b="1" dirty="0"/>
              <a:t>Queries or Goals</a:t>
            </a:r>
          </a:p>
        </p:txBody>
      </p:sp>
      <p:sp>
        <p:nvSpPr>
          <p:cNvPr id="3" name="Content Placeholder 2">
            <a:extLst>
              <a:ext uri="{FF2B5EF4-FFF2-40B4-BE49-F238E27FC236}">
                <a16:creationId xmlns:a16="http://schemas.microsoft.com/office/drawing/2014/main" id="{B791C3A9-6B71-4A7C-B0BA-C8ABBCB6B60F}"/>
              </a:ext>
            </a:extLst>
          </p:cNvPr>
          <p:cNvSpPr>
            <a:spLocks noGrp="1"/>
          </p:cNvSpPr>
          <p:nvPr>
            <p:ph idx="1"/>
          </p:nvPr>
        </p:nvSpPr>
        <p:spPr/>
        <p:txBody>
          <a:bodyPr/>
          <a:lstStyle/>
          <a:p>
            <a:pPr marL="0" indent="0">
              <a:buNone/>
            </a:pPr>
            <a:r>
              <a:rPr lang="en-IN" dirty="0"/>
              <a:t>Suppose if we want to query if Neeraj teaches course CER4C3 or not ? </a:t>
            </a:r>
          </a:p>
          <a:p>
            <a:pPr marL="0" indent="0">
              <a:buNone/>
            </a:pPr>
            <a:r>
              <a:rPr lang="en-IN" dirty="0"/>
              <a:t>Then it will be written in </a:t>
            </a:r>
            <a:r>
              <a:rPr lang="en-IN" dirty="0" err="1"/>
              <a:t>ProLog</a:t>
            </a:r>
            <a:r>
              <a:rPr lang="en-IN" dirty="0"/>
              <a:t> as – </a:t>
            </a:r>
          </a:p>
          <a:p>
            <a:pPr marL="0" indent="0">
              <a:buNone/>
            </a:pPr>
            <a:r>
              <a:rPr lang="en-IN" dirty="0"/>
              <a:t>?- teaches(neeraj,CER4C3).</a:t>
            </a:r>
          </a:p>
          <a:p>
            <a:pPr marL="0" indent="0">
              <a:buNone/>
            </a:pPr>
            <a:r>
              <a:rPr lang="en-IN" dirty="0"/>
              <a:t>Yes</a:t>
            </a:r>
          </a:p>
          <a:p>
            <a:pPr marL="0" indent="0">
              <a:buNone/>
            </a:pPr>
            <a:r>
              <a:rPr lang="en-IN" dirty="0"/>
              <a:t>To answer this query, </a:t>
            </a:r>
            <a:r>
              <a:rPr lang="en-IN" dirty="0" err="1"/>
              <a:t>ProLog</a:t>
            </a:r>
            <a:r>
              <a:rPr lang="en-IN" dirty="0"/>
              <a:t> consults its database to see if this is a known fact or not </a:t>
            </a:r>
          </a:p>
          <a:p>
            <a:pPr marL="0" indent="0" algn="just">
              <a:buNone/>
            </a:pPr>
            <a:r>
              <a:rPr lang="en-IN" dirty="0"/>
              <a:t>As soon as this query is fired up then, the respective facts will be checked, and we know that in our knowledge base this fact is existing and therefore, the answer will be Yes</a:t>
            </a:r>
          </a:p>
        </p:txBody>
      </p:sp>
    </p:spTree>
    <p:extLst>
      <p:ext uri="{BB962C8B-B14F-4D97-AF65-F5344CB8AC3E}">
        <p14:creationId xmlns:p14="http://schemas.microsoft.com/office/powerpoint/2010/main" val="1431906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27340-0AD8-4724-BE99-75F8F3296F7A}"/>
              </a:ext>
            </a:extLst>
          </p:cNvPr>
          <p:cNvSpPr>
            <a:spLocks noGrp="1"/>
          </p:cNvSpPr>
          <p:nvPr>
            <p:ph type="title"/>
          </p:nvPr>
        </p:nvSpPr>
        <p:spPr/>
        <p:txBody>
          <a:bodyPr/>
          <a:lstStyle/>
          <a:p>
            <a:r>
              <a:rPr lang="en-IN" b="1" dirty="0"/>
              <a:t>Queries or Goals</a:t>
            </a:r>
          </a:p>
        </p:txBody>
      </p:sp>
      <p:sp>
        <p:nvSpPr>
          <p:cNvPr id="3" name="Content Placeholder 2">
            <a:extLst>
              <a:ext uri="{FF2B5EF4-FFF2-40B4-BE49-F238E27FC236}">
                <a16:creationId xmlns:a16="http://schemas.microsoft.com/office/drawing/2014/main" id="{5D440F1F-682D-4739-B21B-FE7415C2BEE1}"/>
              </a:ext>
            </a:extLst>
          </p:cNvPr>
          <p:cNvSpPr>
            <a:spLocks noGrp="1"/>
          </p:cNvSpPr>
          <p:nvPr>
            <p:ph idx="1"/>
          </p:nvPr>
        </p:nvSpPr>
        <p:spPr/>
        <p:txBody>
          <a:bodyPr/>
          <a:lstStyle/>
          <a:p>
            <a:pPr marL="0" indent="0">
              <a:buNone/>
            </a:pPr>
            <a:r>
              <a:rPr lang="en-IN" dirty="0"/>
              <a:t>The previous query can also be asked as -  </a:t>
            </a:r>
          </a:p>
          <a:p>
            <a:pPr marL="0" indent="0">
              <a:buNone/>
            </a:pPr>
            <a:r>
              <a:rPr lang="en-IN" dirty="0"/>
              <a:t>?-teaches(</a:t>
            </a:r>
            <a:r>
              <a:rPr lang="en-IN" dirty="0" err="1"/>
              <a:t>neeraj,X</a:t>
            </a:r>
            <a:r>
              <a:rPr lang="en-IN" dirty="0"/>
              <a:t>).</a:t>
            </a:r>
          </a:p>
          <a:p>
            <a:pPr marL="0" indent="0">
              <a:buNone/>
            </a:pPr>
            <a:r>
              <a:rPr lang="en-IN" dirty="0"/>
              <a:t>X=CER4C3</a:t>
            </a:r>
          </a:p>
          <a:p>
            <a:pPr marL="0" indent="0">
              <a:buNone/>
            </a:pPr>
            <a:endParaRPr lang="en-IN" dirty="0"/>
          </a:p>
        </p:txBody>
      </p:sp>
    </p:spTree>
    <p:extLst>
      <p:ext uri="{BB962C8B-B14F-4D97-AF65-F5344CB8AC3E}">
        <p14:creationId xmlns:p14="http://schemas.microsoft.com/office/powerpoint/2010/main" val="39835920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7C584-B271-4CB7-B495-A51E58B6217A}"/>
              </a:ext>
            </a:extLst>
          </p:cNvPr>
          <p:cNvSpPr>
            <a:spLocks noGrp="1"/>
          </p:cNvSpPr>
          <p:nvPr>
            <p:ph type="title"/>
          </p:nvPr>
        </p:nvSpPr>
        <p:spPr/>
        <p:txBody>
          <a:bodyPr/>
          <a:lstStyle/>
          <a:p>
            <a:r>
              <a:rPr lang="en-IN" b="1" dirty="0"/>
              <a:t>Clauses in </a:t>
            </a:r>
            <a:r>
              <a:rPr lang="en-IN" b="1" dirty="0" err="1"/>
              <a:t>ProLog</a:t>
            </a:r>
            <a:endParaRPr lang="en-IN" b="1" dirty="0"/>
          </a:p>
        </p:txBody>
      </p:sp>
      <p:sp>
        <p:nvSpPr>
          <p:cNvPr id="3" name="Content Placeholder 2">
            <a:extLst>
              <a:ext uri="{FF2B5EF4-FFF2-40B4-BE49-F238E27FC236}">
                <a16:creationId xmlns:a16="http://schemas.microsoft.com/office/drawing/2014/main" id="{9911140E-A6EF-409C-9470-4A4AC5A3F32A}"/>
              </a:ext>
            </a:extLst>
          </p:cNvPr>
          <p:cNvSpPr>
            <a:spLocks noGrp="1"/>
          </p:cNvSpPr>
          <p:nvPr>
            <p:ph idx="1"/>
          </p:nvPr>
        </p:nvSpPr>
        <p:spPr/>
        <p:txBody>
          <a:bodyPr/>
          <a:lstStyle/>
          <a:p>
            <a:pPr marL="0" indent="0">
              <a:buNone/>
            </a:pPr>
            <a:r>
              <a:rPr lang="en-IN" dirty="0"/>
              <a:t>Every program/code in </a:t>
            </a:r>
            <a:r>
              <a:rPr lang="en-IN" dirty="0" err="1"/>
              <a:t>ProLog</a:t>
            </a:r>
            <a:r>
              <a:rPr lang="en-IN" dirty="0"/>
              <a:t> consists of clauses. There are three types of clauses, </a:t>
            </a:r>
            <a:r>
              <a:rPr lang="en-IN" b="1" dirty="0"/>
              <a:t>Facts, Rules and Queries.</a:t>
            </a:r>
          </a:p>
          <a:p>
            <a:pPr marL="0" indent="0">
              <a:buNone/>
            </a:pPr>
            <a:r>
              <a:rPr lang="en-IN" dirty="0"/>
              <a:t> :-  means “if” or “is implied by”. Also called the neck symbol.</a:t>
            </a:r>
          </a:p>
          <a:p>
            <a:pPr marL="0" indent="0">
              <a:buNone/>
            </a:pPr>
            <a:r>
              <a:rPr lang="en-IN" dirty="0"/>
              <a:t>The left hand side of the neck is called head.</a:t>
            </a:r>
          </a:p>
          <a:p>
            <a:pPr marL="0" indent="0">
              <a:buNone/>
            </a:pPr>
            <a:r>
              <a:rPr lang="en-IN" dirty="0"/>
              <a:t>The right hand side of the neck is called the body.</a:t>
            </a:r>
          </a:p>
          <a:p>
            <a:pPr marL="0" indent="0">
              <a:buNone/>
            </a:pPr>
            <a:r>
              <a:rPr lang="en-IN" dirty="0"/>
              <a:t>Comma “,” in a clause stands for conjunction (and logical operator).</a:t>
            </a:r>
          </a:p>
          <a:p>
            <a:pPr marL="0" indent="0">
              <a:buNone/>
            </a:pPr>
            <a:r>
              <a:rPr lang="en-IN" dirty="0"/>
              <a:t>Semicolon “;” in a clause stands for disjunction (or logical operator).</a:t>
            </a:r>
          </a:p>
          <a:p>
            <a:pPr marL="0" indent="0">
              <a:buNone/>
            </a:pPr>
            <a:endParaRPr lang="en-IN" b="1" dirty="0"/>
          </a:p>
        </p:txBody>
      </p:sp>
    </p:spTree>
    <p:extLst>
      <p:ext uri="{BB962C8B-B14F-4D97-AF65-F5344CB8AC3E}">
        <p14:creationId xmlns:p14="http://schemas.microsoft.com/office/powerpoint/2010/main" val="2368737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B7E49-242B-4C3F-AEAA-6E728A8E51E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EE669C1-225B-4A6E-A4AA-201F7CDC0625}"/>
              </a:ext>
            </a:extLst>
          </p:cNvPr>
          <p:cNvSpPr>
            <a:spLocks noGrp="1"/>
          </p:cNvSpPr>
          <p:nvPr>
            <p:ph idx="1"/>
          </p:nvPr>
        </p:nvSpPr>
        <p:spPr/>
        <p:txBody>
          <a:bodyPr/>
          <a:lstStyle/>
          <a:p>
            <a:pPr marL="0" indent="0">
              <a:buNone/>
            </a:pPr>
            <a:r>
              <a:rPr lang="en-IN" dirty="0"/>
              <a:t>played(</a:t>
            </a:r>
            <a:r>
              <a:rPr lang="en-IN" dirty="0" err="1"/>
              <a:t>tournament,england</a:t>
            </a:r>
            <a:r>
              <a:rPr lang="en-IN" dirty="0"/>
              <a:t>) :- weather(</a:t>
            </a:r>
            <a:r>
              <a:rPr lang="en-IN" dirty="0" err="1"/>
              <a:t>clear,england</a:t>
            </a:r>
            <a:r>
              <a:rPr lang="en-IN" dirty="0"/>
              <a:t>) ; grounds(</a:t>
            </a:r>
            <a:r>
              <a:rPr lang="en-IN" dirty="0" err="1"/>
              <a:t>covered,england</a:t>
            </a:r>
            <a:r>
              <a:rPr lang="en-IN" dirty="0"/>
              <a:t>).</a:t>
            </a:r>
          </a:p>
          <a:p>
            <a:pPr marL="0" indent="0">
              <a:buNone/>
            </a:pPr>
            <a:endParaRPr lang="en-IN" dirty="0"/>
          </a:p>
          <a:p>
            <a:pPr marL="0" indent="0">
              <a:buNone/>
            </a:pPr>
            <a:r>
              <a:rPr lang="en-IN" dirty="0"/>
              <a:t>Can also be written as, </a:t>
            </a:r>
          </a:p>
          <a:p>
            <a:pPr marL="0" indent="0">
              <a:buNone/>
            </a:pPr>
            <a:r>
              <a:rPr lang="en-IN" dirty="0"/>
              <a:t>P :- Q;R</a:t>
            </a:r>
          </a:p>
          <a:p>
            <a:pPr marL="0" indent="0">
              <a:buNone/>
            </a:pPr>
            <a:r>
              <a:rPr lang="en-IN" dirty="0"/>
              <a:t>P = played(</a:t>
            </a:r>
            <a:r>
              <a:rPr lang="en-IN" dirty="0" err="1"/>
              <a:t>tournament,england</a:t>
            </a:r>
            <a:r>
              <a:rPr lang="en-IN" dirty="0"/>
              <a:t>).</a:t>
            </a:r>
          </a:p>
          <a:p>
            <a:pPr marL="0" indent="0">
              <a:buNone/>
            </a:pPr>
            <a:r>
              <a:rPr lang="en-IN" dirty="0"/>
              <a:t>Q = weather(</a:t>
            </a:r>
            <a:r>
              <a:rPr lang="en-IN" dirty="0" err="1"/>
              <a:t>clear,england</a:t>
            </a:r>
            <a:r>
              <a:rPr lang="en-IN" dirty="0"/>
              <a:t>).</a:t>
            </a:r>
          </a:p>
          <a:p>
            <a:pPr marL="0" indent="0">
              <a:buNone/>
            </a:pPr>
            <a:r>
              <a:rPr lang="en-IN" dirty="0"/>
              <a:t>R = grounds(</a:t>
            </a:r>
            <a:r>
              <a:rPr lang="en-IN" dirty="0" err="1"/>
              <a:t>clear,england</a:t>
            </a:r>
            <a:r>
              <a:rPr lang="en-IN" dirty="0"/>
              <a:t>).</a:t>
            </a:r>
          </a:p>
        </p:txBody>
      </p:sp>
    </p:spTree>
    <p:extLst>
      <p:ext uri="{BB962C8B-B14F-4D97-AF65-F5344CB8AC3E}">
        <p14:creationId xmlns:p14="http://schemas.microsoft.com/office/powerpoint/2010/main" val="9040841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36047-2B59-4075-A0BD-63161F6C7C6C}"/>
              </a:ext>
            </a:extLst>
          </p:cNvPr>
          <p:cNvSpPr>
            <a:spLocks noGrp="1"/>
          </p:cNvSpPr>
          <p:nvPr>
            <p:ph type="title"/>
          </p:nvPr>
        </p:nvSpPr>
        <p:spPr/>
        <p:txBody>
          <a:bodyPr/>
          <a:lstStyle/>
          <a:p>
            <a:r>
              <a:rPr lang="en-IN" b="1" dirty="0"/>
              <a:t>Examples</a:t>
            </a:r>
          </a:p>
        </p:txBody>
      </p:sp>
      <p:sp>
        <p:nvSpPr>
          <p:cNvPr id="3" name="Content Placeholder 2">
            <a:extLst>
              <a:ext uri="{FF2B5EF4-FFF2-40B4-BE49-F238E27FC236}">
                <a16:creationId xmlns:a16="http://schemas.microsoft.com/office/drawing/2014/main" id="{3217F73D-CD83-4003-B437-C471140D29E9}"/>
              </a:ext>
            </a:extLst>
          </p:cNvPr>
          <p:cNvSpPr>
            <a:spLocks noGrp="1"/>
          </p:cNvSpPr>
          <p:nvPr>
            <p:ph idx="1"/>
          </p:nvPr>
        </p:nvSpPr>
        <p:spPr/>
        <p:txBody>
          <a:bodyPr>
            <a:normAutofit fontScale="92500"/>
          </a:bodyPr>
          <a:lstStyle/>
          <a:p>
            <a:r>
              <a:rPr lang="en-IN" dirty="0"/>
              <a:t>Students will pass in exams if students study regularly and they attend classes regularly.</a:t>
            </a:r>
          </a:p>
          <a:p>
            <a:pPr marL="0" indent="0">
              <a:buNone/>
            </a:pPr>
            <a:r>
              <a:rPr lang="en-IN" dirty="0"/>
              <a:t>pass(</a:t>
            </a:r>
            <a:r>
              <a:rPr lang="en-IN" dirty="0" err="1"/>
              <a:t>students,exams</a:t>
            </a:r>
            <a:r>
              <a:rPr lang="en-IN" dirty="0"/>
              <a:t>) :- study(</a:t>
            </a:r>
            <a:r>
              <a:rPr lang="en-IN" dirty="0" err="1"/>
              <a:t>students,regularly</a:t>
            </a:r>
            <a:r>
              <a:rPr lang="en-IN" dirty="0"/>
              <a:t>),attend(</a:t>
            </a:r>
            <a:r>
              <a:rPr lang="en-IN" dirty="0" err="1"/>
              <a:t>students,class</a:t>
            </a:r>
            <a:r>
              <a:rPr lang="en-IN" dirty="0"/>
              <a:t>).</a:t>
            </a:r>
          </a:p>
          <a:p>
            <a:r>
              <a:rPr lang="en-IN" dirty="0"/>
              <a:t>Person will eat a thing if that thing is a food and the person likes that thing.</a:t>
            </a:r>
          </a:p>
          <a:p>
            <a:pPr marL="0" indent="0">
              <a:buNone/>
            </a:pPr>
            <a:r>
              <a:rPr lang="en-IN" dirty="0"/>
              <a:t>eats(</a:t>
            </a:r>
            <a:r>
              <a:rPr lang="en-IN" dirty="0" err="1"/>
              <a:t>person,thing</a:t>
            </a:r>
            <a:r>
              <a:rPr lang="en-IN" dirty="0"/>
              <a:t>) :- food(thing),likes(</a:t>
            </a:r>
            <a:r>
              <a:rPr lang="en-IN" dirty="0" err="1"/>
              <a:t>person,thing</a:t>
            </a:r>
            <a:r>
              <a:rPr lang="en-IN" dirty="0"/>
              <a:t>).</a:t>
            </a:r>
          </a:p>
          <a:p>
            <a:r>
              <a:rPr lang="en-IN" dirty="0"/>
              <a:t>Student will get placed if he has good in communication and student is familiar with company’s background.</a:t>
            </a:r>
          </a:p>
          <a:p>
            <a:pPr marL="0" indent="0">
              <a:buNone/>
            </a:pPr>
            <a:r>
              <a:rPr lang="en-IN" dirty="0"/>
              <a:t>placed(student) :- communication(</a:t>
            </a:r>
            <a:r>
              <a:rPr lang="en-IN" dirty="0" err="1"/>
              <a:t>student,good</a:t>
            </a:r>
            <a:r>
              <a:rPr lang="en-IN" dirty="0"/>
              <a:t>),familiar(</a:t>
            </a:r>
            <a:r>
              <a:rPr lang="en-IN" dirty="0" err="1"/>
              <a:t>student,company</a:t>
            </a:r>
            <a:r>
              <a:rPr lang="en-IN" dirty="0"/>
              <a:t>)</a:t>
            </a:r>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36148091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959C7-C2A8-47DA-ACC7-C4051955EA74}"/>
              </a:ext>
            </a:extLst>
          </p:cNvPr>
          <p:cNvSpPr>
            <a:spLocks noGrp="1"/>
          </p:cNvSpPr>
          <p:nvPr>
            <p:ph type="title"/>
          </p:nvPr>
        </p:nvSpPr>
        <p:spPr/>
        <p:txBody>
          <a:bodyPr/>
          <a:lstStyle/>
          <a:p>
            <a:r>
              <a:rPr lang="en-IN" b="1" dirty="0"/>
              <a:t>Execution of a </a:t>
            </a:r>
            <a:r>
              <a:rPr lang="en-IN" b="1" dirty="0" err="1"/>
              <a:t>ProLog</a:t>
            </a:r>
            <a:r>
              <a:rPr lang="en-IN" b="1" dirty="0"/>
              <a:t> Program</a:t>
            </a:r>
          </a:p>
        </p:txBody>
      </p:sp>
      <p:sp>
        <p:nvSpPr>
          <p:cNvPr id="4" name="Rectangle 3">
            <a:extLst>
              <a:ext uri="{FF2B5EF4-FFF2-40B4-BE49-F238E27FC236}">
                <a16:creationId xmlns:a16="http://schemas.microsoft.com/office/drawing/2014/main" id="{D9E253C8-BF0E-40D7-B624-BAFDDF9417E9}"/>
              </a:ext>
            </a:extLst>
          </p:cNvPr>
          <p:cNvSpPr/>
          <p:nvPr/>
        </p:nvSpPr>
        <p:spPr>
          <a:xfrm>
            <a:off x="4222375" y="3079376"/>
            <a:ext cx="3299012" cy="2034988"/>
          </a:xfrm>
          <a:prstGeom prst="rect">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t>Execution</a:t>
            </a:r>
          </a:p>
        </p:txBody>
      </p:sp>
      <p:cxnSp>
        <p:nvCxnSpPr>
          <p:cNvPr id="6" name="Straight Arrow Connector 5">
            <a:extLst>
              <a:ext uri="{FF2B5EF4-FFF2-40B4-BE49-F238E27FC236}">
                <a16:creationId xmlns:a16="http://schemas.microsoft.com/office/drawing/2014/main" id="{1AC22336-B71F-4DA9-A0AB-4E3D75CA834E}"/>
              </a:ext>
            </a:extLst>
          </p:cNvPr>
          <p:cNvCxnSpPr>
            <a:cxnSpLocks/>
          </p:cNvCxnSpPr>
          <p:nvPr/>
        </p:nvCxnSpPr>
        <p:spPr>
          <a:xfrm>
            <a:off x="5871881" y="2043953"/>
            <a:ext cx="0" cy="103542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607C5B1-DD41-4BEB-9931-FD3512721B26}"/>
              </a:ext>
            </a:extLst>
          </p:cNvPr>
          <p:cNvCxnSpPr>
            <a:cxnSpLocks/>
          </p:cNvCxnSpPr>
          <p:nvPr/>
        </p:nvCxnSpPr>
        <p:spPr>
          <a:xfrm>
            <a:off x="2796987" y="4096869"/>
            <a:ext cx="142538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4B7B339-93B9-4BB6-A70D-88FF84D84FF0}"/>
              </a:ext>
            </a:extLst>
          </p:cNvPr>
          <p:cNvCxnSpPr>
            <a:cxnSpLocks/>
          </p:cNvCxnSpPr>
          <p:nvPr/>
        </p:nvCxnSpPr>
        <p:spPr>
          <a:xfrm>
            <a:off x="7521387" y="4428564"/>
            <a:ext cx="1192307"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C6F06F9-02B9-40CD-853F-2DA7F2CE591D}"/>
              </a:ext>
            </a:extLst>
          </p:cNvPr>
          <p:cNvCxnSpPr>
            <a:cxnSpLocks/>
          </p:cNvCxnSpPr>
          <p:nvPr/>
        </p:nvCxnSpPr>
        <p:spPr>
          <a:xfrm>
            <a:off x="7521387" y="3657600"/>
            <a:ext cx="1192307"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C0877F3-E822-4546-8424-4566A1423A7F}"/>
              </a:ext>
            </a:extLst>
          </p:cNvPr>
          <p:cNvSpPr txBox="1"/>
          <p:nvPr/>
        </p:nvSpPr>
        <p:spPr>
          <a:xfrm>
            <a:off x="6104963" y="2016778"/>
            <a:ext cx="2519082" cy="646331"/>
          </a:xfrm>
          <a:prstGeom prst="rect">
            <a:avLst/>
          </a:prstGeom>
          <a:noFill/>
        </p:spPr>
        <p:txBody>
          <a:bodyPr wrap="square" rtlCol="0">
            <a:spAutoFit/>
          </a:bodyPr>
          <a:lstStyle/>
          <a:p>
            <a:r>
              <a:rPr lang="en-IN" b="1" dirty="0"/>
              <a:t>Program / Facts and Rules (Knowledge Base)</a:t>
            </a:r>
          </a:p>
        </p:txBody>
      </p:sp>
      <p:sp>
        <p:nvSpPr>
          <p:cNvPr id="26" name="Content Placeholder 25">
            <a:extLst>
              <a:ext uri="{FF2B5EF4-FFF2-40B4-BE49-F238E27FC236}">
                <a16:creationId xmlns:a16="http://schemas.microsoft.com/office/drawing/2014/main" id="{608B34FF-8A43-40D7-A14E-E2EEA84AB93A}"/>
              </a:ext>
            </a:extLst>
          </p:cNvPr>
          <p:cNvSpPr>
            <a:spLocks noGrp="1"/>
          </p:cNvSpPr>
          <p:nvPr>
            <p:ph idx="1"/>
          </p:nvPr>
        </p:nvSpPr>
        <p:spPr/>
        <p:txBody>
          <a:bodyPr/>
          <a:lstStyle/>
          <a:p>
            <a:pPr marL="0" indent="0">
              <a:buNone/>
            </a:pPr>
            <a:endParaRPr lang="en-IN" dirty="0"/>
          </a:p>
        </p:txBody>
      </p:sp>
      <p:sp>
        <p:nvSpPr>
          <p:cNvPr id="27" name="TextBox 26">
            <a:extLst>
              <a:ext uri="{FF2B5EF4-FFF2-40B4-BE49-F238E27FC236}">
                <a16:creationId xmlns:a16="http://schemas.microsoft.com/office/drawing/2014/main" id="{272BC93F-0648-42C5-98E3-845DC9D15559}"/>
              </a:ext>
            </a:extLst>
          </p:cNvPr>
          <p:cNvSpPr txBox="1"/>
          <p:nvPr/>
        </p:nvSpPr>
        <p:spPr>
          <a:xfrm>
            <a:off x="1564342" y="3912203"/>
            <a:ext cx="1232645" cy="369332"/>
          </a:xfrm>
          <a:prstGeom prst="rect">
            <a:avLst/>
          </a:prstGeom>
          <a:noFill/>
        </p:spPr>
        <p:txBody>
          <a:bodyPr wrap="square" rtlCol="0">
            <a:spAutoFit/>
          </a:bodyPr>
          <a:lstStyle/>
          <a:p>
            <a:r>
              <a:rPr lang="en-IN" b="1" dirty="0"/>
              <a:t>Goal List</a:t>
            </a:r>
          </a:p>
        </p:txBody>
      </p:sp>
      <p:sp>
        <p:nvSpPr>
          <p:cNvPr id="29" name="TextBox 28">
            <a:extLst>
              <a:ext uri="{FF2B5EF4-FFF2-40B4-BE49-F238E27FC236}">
                <a16:creationId xmlns:a16="http://schemas.microsoft.com/office/drawing/2014/main" id="{D9FB2AB2-35A0-4FF2-8A45-797CFADC58FB}"/>
              </a:ext>
            </a:extLst>
          </p:cNvPr>
          <p:cNvSpPr txBox="1"/>
          <p:nvPr/>
        </p:nvSpPr>
        <p:spPr>
          <a:xfrm>
            <a:off x="8713694" y="3419599"/>
            <a:ext cx="1824317" cy="646331"/>
          </a:xfrm>
          <a:prstGeom prst="rect">
            <a:avLst/>
          </a:prstGeom>
          <a:noFill/>
        </p:spPr>
        <p:txBody>
          <a:bodyPr wrap="square" rtlCol="0">
            <a:spAutoFit/>
          </a:bodyPr>
          <a:lstStyle/>
          <a:p>
            <a:r>
              <a:rPr lang="en-IN" b="1" dirty="0"/>
              <a:t>Success / Failure Indicator </a:t>
            </a:r>
          </a:p>
        </p:txBody>
      </p:sp>
      <p:sp>
        <p:nvSpPr>
          <p:cNvPr id="30" name="TextBox 29">
            <a:extLst>
              <a:ext uri="{FF2B5EF4-FFF2-40B4-BE49-F238E27FC236}">
                <a16:creationId xmlns:a16="http://schemas.microsoft.com/office/drawing/2014/main" id="{B62647F7-B08D-4375-8660-274BA2AE4DCA}"/>
              </a:ext>
            </a:extLst>
          </p:cNvPr>
          <p:cNvSpPr txBox="1"/>
          <p:nvPr/>
        </p:nvSpPr>
        <p:spPr>
          <a:xfrm>
            <a:off x="8821270" y="4249692"/>
            <a:ext cx="1824316" cy="646331"/>
          </a:xfrm>
          <a:prstGeom prst="rect">
            <a:avLst/>
          </a:prstGeom>
          <a:noFill/>
        </p:spPr>
        <p:txBody>
          <a:bodyPr wrap="square" rtlCol="0">
            <a:spAutoFit/>
          </a:bodyPr>
          <a:lstStyle/>
          <a:p>
            <a:r>
              <a:rPr lang="en-IN" b="1" dirty="0"/>
              <a:t>Instantiation of variable</a:t>
            </a:r>
          </a:p>
        </p:txBody>
      </p:sp>
    </p:spTree>
    <p:extLst>
      <p:ext uri="{BB962C8B-B14F-4D97-AF65-F5344CB8AC3E}">
        <p14:creationId xmlns:p14="http://schemas.microsoft.com/office/powerpoint/2010/main" val="763699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BB94F-1619-45F0-99A1-E9887C2F813E}"/>
              </a:ext>
            </a:extLst>
          </p:cNvPr>
          <p:cNvSpPr>
            <a:spLocks noGrp="1"/>
          </p:cNvSpPr>
          <p:nvPr>
            <p:ph type="title"/>
          </p:nvPr>
        </p:nvSpPr>
        <p:spPr/>
        <p:txBody>
          <a:bodyPr/>
          <a:lstStyle/>
          <a:p>
            <a:r>
              <a:rPr lang="en-IN" b="1" dirty="0"/>
              <a:t>Predicate Calculus</a:t>
            </a:r>
          </a:p>
        </p:txBody>
      </p:sp>
      <p:sp>
        <p:nvSpPr>
          <p:cNvPr id="3" name="Content Placeholder 2">
            <a:extLst>
              <a:ext uri="{FF2B5EF4-FFF2-40B4-BE49-F238E27FC236}">
                <a16:creationId xmlns:a16="http://schemas.microsoft.com/office/drawing/2014/main" id="{BAD2BC11-1136-4B24-ABA9-7D27D4D85388}"/>
              </a:ext>
            </a:extLst>
          </p:cNvPr>
          <p:cNvSpPr>
            <a:spLocks noGrp="1"/>
          </p:cNvSpPr>
          <p:nvPr>
            <p:ph idx="1"/>
          </p:nvPr>
        </p:nvSpPr>
        <p:spPr/>
        <p:txBody>
          <a:bodyPr>
            <a:normAutofit fontScale="92500"/>
          </a:bodyPr>
          <a:lstStyle/>
          <a:p>
            <a:pPr marL="0" indent="0" algn="just">
              <a:buNone/>
            </a:pPr>
            <a:r>
              <a:rPr lang="en-US" b="1" dirty="0"/>
              <a:t>Proposition </a:t>
            </a:r>
            <a:r>
              <a:rPr lang="en-US" dirty="0"/>
              <a:t>- A proposition can be thought of as a logical statement that may or may not be true. It consists of objects and the relationships among objects. </a:t>
            </a:r>
          </a:p>
          <a:p>
            <a:pPr marL="0" indent="0" algn="just">
              <a:buNone/>
            </a:pPr>
            <a:r>
              <a:rPr lang="en-US" dirty="0"/>
              <a:t>E.g. Sky is Blue – True </a:t>
            </a:r>
          </a:p>
          <a:p>
            <a:pPr marL="0" indent="0" algn="just">
              <a:buNone/>
            </a:pPr>
            <a:r>
              <a:rPr lang="en-US" dirty="0"/>
              <a:t>Mumbai is the capital of India – False </a:t>
            </a:r>
          </a:p>
          <a:p>
            <a:pPr marL="0" indent="0" algn="just">
              <a:buNone/>
            </a:pPr>
            <a:endParaRPr lang="en-US" dirty="0"/>
          </a:p>
          <a:p>
            <a:pPr marL="0" indent="0" algn="just">
              <a:buNone/>
            </a:pPr>
            <a:r>
              <a:rPr lang="en-US" b="1" dirty="0"/>
              <a:t>Symbolic Logic / Connectives </a:t>
            </a:r>
            <a:r>
              <a:rPr lang="en-US" dirty="0"/>
              <a:t>- Symbolic logic can be used for the three basic needs of formal logic: to express propositions, to express the relationships between propositions, and to describe how new propositions can be inferred from other propositions that are assumed to be true.</a:t>
            </a:r>
            <a:endParaRPr lang="en-IN" b="1" dirty="0"/>
          </a:p>
        </p:txBody>
      </p:sp>
    </p:spTree>
    <p:extLst>
      <p:ext uri="{BB962C8B-B14F-4D97-AF65-F5344CB8AC3E}">
        <p14:creationId xmlns:p14="http://schemas.microsoft.com/office/powerpoint/2010/main" val="24539139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1AD4F-78C5-47E4-8C0A-40A72A4E6C15}"/>
              </a:ext>
            </a:extLst>
          </p:cNvPr>
          <p:cNvSpPr>
            <a:spLocks noGrp="1"/>
          </p:cNvSpPr>
          <p:nvPr>
            <p:ph type="title"/>
          </p:nvPr>
        </p:nvSpPr>
        <p:spPr/>
        <p:txBody>
          <a:bodyPr/>
          <a:lstStyle/>
          <a:p>
            <a:r>
              <a:rPr lang="en-IN" b="1" dirty="0"/>
              <a:t>Variables in </a:t>
            </a:r>
            <a:r>
              <a:rPr lang="en-IN" b="1" dirty="0" err="1"/>
              <a:t>ProLog</a:t>
            </a:r>
            <a:endParaRPr lang="en-IN" b="1" dirty="0"/>
          </a:p>
        </p:txBody>
      </p:sp>
      <p:sp>
        <p:nvSpPr>
          <p:cNvPr id="3" name="Content Placeholder 2">
            <a:extLst>
              <a:ext uri="{FF2B5EF4-FFF2-40B4-BE49-F238E27FC236}">
                <a16:creationId xmlns:a16="http://schemas.microsoft.com/office/drawing/2014/main" id="{5FB113ED-3A9F-4CE6-81C4-26CB6FFAF824}"/>
              </a:ext>
            </a:extLst>
          </p:cNvPr>
          <p:cNvSpPr>
            <a:spLocks noGrp="1"/>
          </p:cNvSpPr>
          <p:nvPr>
            <p:ph idx="1"/>
          </p:nvPr>
        </p:nvSpPr>
        <p:spPr/>
        <p:txBody>
          <a:bodyPr>
            <a:normAutofit fontScale="55000" lnSpcReduction="20000"/>
          </a:bodyPr>
          <a:lstStyle/>
          <a:p>
            <a:pPr marL="0" indent="0">
              <a:buNone/>
            </a:pPr>
            <a:r>
              <a:rPr lang="en-IN" b="1" dirty="0"/>
              <a:t>Variable Instantiation from Query </a:t>
            </a:r>
          </a:p>
          <a:p>
            <a:pPr marL="0" indent="0">
              <a:buNone/>
            </a:pPr>
            <a:r>
              <a:rPr lang="en-IN" dirty="0"/>
              <a:t>teaches(neeraj,CER4C3).</a:t>
            </a:r>
          </a:p>
          <a:p>
            <a:pPr marL="0" indent="0">
              <a:buNone/>
            </a:pPr>
            <a:r>
              <a:rPr lang="en-IN" dirty="0"/>
              <a:t>?-teaches(</a:t>
            </a:r>
            <a:r>
              <a:rPr lang="en-IN" dirty="0" err="1"/>
              <a:t>neeraj,X</a:t>
            </a:r>
            <a:r>
              <a:rPr lang="en-IN" dirty="0"/>
              <a:t>).</a:t>
            </a:r>
          </a:p>
          <a:p>
            <a:pPr marL="0" indent="0">
              <a:buNone/>
            </a:pPr>
            <a:r>
              <a:rPr lang="en-IN" dirty="0"/>
              <a:t>X = CER4C3 </a:t>
            </a:r>
          </a:p>
          <a:p>
            <a:pPr marL="0" indent="0">
              <a:buNone/>
            </a:pPr>
            <a:endParaRPr lang="en-IN" dirty="0"/>
          </a:p>
          <a:p>
            <a:pPr marL="0" indent="0">
              <a:buNone/>
            </a:pPr>
            <a:r>
              <a:rPr lang="en-IN" dirty="0"/>
              <a:t>Variable name should start with a capital letter.</a:t>
            </a:r>
          </a:p>
          <a:p>
            <a:pPr marL="0" indent="0">
              <a:buNone/>
            </a:pPr>
            <a:endParaRPr lang="en-IN" dirty="0"/>
          </a:p>
          <a:p>
            <a:pPr marL="0" indent="0">
              <a:buNone/>
            </a:pPr>
            <a:r>
              <a:rPr lang="en-IN" b="1" dirty="0"/>
              <a:t>Obviously, a teacher might take more than one subjects at a time</a:t>
            </a:r>
          </a:p>
          <a:p>
            <a:pPr marL="0" indent="0">
              <a:buNone/>
            </a:pPr>
            <a:r>
              <a:rPr lang="en-IN" dirty="0"/>
              <a:t>teaches(neeraj,CER4C3).</a:t>
            </a:r>
          </a:p>
          <a:p>
            <a:pPr marL="0" indent="0">
              <a:buNone/>
            </a:pPr>
            <a:r>
              <a:rPr lang="en-IN" dirty="0"/>
              <a:t>teaches(neeraj,CER4L2).</a:t>
            </a:r>
          </a:p>
          <a:p>
            <a:pPr marL="0" indent="0">
              <a:buNone/>
            </a:pPr>
            <a:r>
              <a:rPr lang="en-IN" dirty="0"/>
              <a:t>teaches(neeraj,ETR7C2).</a:t>
            </a:r>
          </a:p>
          <a:p>
            <a:pPr marL="0" indent="0">
              <a:buNone/>
            </a:pPr>
            <a:r>
              <a:rPr lang="en-IN" dirty="0"/>
              <a:t>teaches(neeraj,ITR3C2).</a:t>
            </a:r>
          </a:p>
          <a:p>
            <a:pPr marL="0" indent="0">
              <a:buNone/>
            </a:pPr>
            <a:endParaRPr lang="en-IN" dirty="0"/>
          </a:p>
          <a:p>
            <a:pPr marL="0" indent="0">
              <a:buNone/>
            </a:pPr>
            <a:r>
              <a:rPr lang="en-IN" b="1" dirty="0"/>
              <a:t>What would be the result of the query </a:t>
            </a:r>
          </a:p>
          <a:p>
            <a:pPr marL="0" indent="0">
              <a:buNone/>
            </a:pPr>
            <a:r>
              <a:rPr lang="en-IN" b="1" dirty="0"/>
              <a:t>?-teaches(</a:t>
            </a:r>
            <a:r>
              <a:rPr lang="en-IN" b="1" dirty="0" err="1"/>
              <a:t>neeraj,X</a:t>
            </a:r>
            <a:r>
              <a:rPr lang="en-IN" b="1" dirty="0"/>
              <a:t>).</a:t>
            </a:r>
          </a:p>
          <a:p>
            <a:pPr marL="0" indent="0">
              <a:buNone/>
            </a:pPr>
            <a:endParaRPr lang="en-IN" dirty="0"/>
          </a:p>
        </p:txBody>
      </p:sp>
    </p:spTree>
    <p:extLst>
      <p:ext uri="{BB962C8B-B14F-4D97-AF65-F5344CB8AC3E}">
        <p14:creationId xmlns:p14="http://schemas.microsoft.com/office/powerpoint/2010/main" val="26439617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EE71B-7F32-444C-A076-6FD253B80FA3}"/>
              </a:ext>
            </a:extLst>
          </p:cNvPr>
          <p:cNvSpPr>
            <a:spLocks noGrp="1"/>
          </p:cNvSpPr>
          <p:nvPr>
            <p:ph type="title"/>
          </p:nvPr>
        </p:nvSpPr>
        <p:spPr/>
        <p:txBody>
          <a:bodyPr/>
          <a:lstStyle/>
          <a:p>
            <a:r>
              <a:rPr lang="en-IN" b="1" dirty="0"/>
              <a:t>Variables in </a:t>
            </a:r>
            <a:r>
              <a:rPr lang="en-IN" b="1" dirty="0" err="1"/>
              <a:t>ProLog</a:t>
            </a:r>
            <a:endParaRPr lang="en-IN" b="1" dirty="0"/>
          </a:p>
        </p:txBody>
      </p:sp>
      <p:sp>
        <p:nvSpPr>
          <p:cNvPr id="3" name="Content Placeholder 2">
            <a:extLst>
              <a:ext uri="{FF2B5EF4-FFF2-40B4-BE49-F238E27FC236}">
                <a16:creationId xmlns:a16="http://schemas.microsoft.com/office/drawing/2014/main" id="{865B7D72-EE52-460B-8CAF-EE5078F164E0}"/>
              </a:ext>
            </a:extLst>
          </p:cNvPr>
          <p:cNvSpPr>
            <a:spLocks noGrp="1"/>
          </p:cNvSpPr>
          <p:nvPr>
            <p:ph idx="1"/>
          </p:nvPr>
        </p:nvSpPr>
        <p:spPr/>
        <p:txBody>
          <a:bodyPr>
            <a:normAutofit fontScale="92500" lnSpcReduction="20000"/>
          </a:bodyPr>
          <a:lstStyle/>
          <a:p>
            <a:pPr marL="0" indent="0">
              <a:buNone/>
            </a:pPr>
            <a:r>
              <a:rPr lang="en-IN" dirty="0"/>
              <a:t>As soon as this query is fired the </a:t>
            </a:r>
            <a:r>
              <a:rPr lang="en-IN" dirty="0" err="1"/>
              <a:t>ProLog</a:t>
            </a:r>
            <a:r>
              <a:rPr lang="en-IN" dirty="0"/>
              <a:t> language will start scanning the knowledge base statement by statement.</a:t>
            </a:r>
          </a:p>
          <a:p>
            <a:pPr marL="0" indent="0">
              <a:buNone/>
            </a:pPr>
            <a:r>
              <a:rPr lang="en-IN" dirty="0"/>
              <a:t>teaches(neeraj,CER4C3).</a:t>
            </a:r>
          </a:p>
          <a:p>
            <a:pPr marL="0" indent="0">
              <a:buNone/>
            </a:pPr>
            <a:r>
              <a:rPr lang="en-IN" dirty="0"/>
              <a:t>teaches(neeraj,CER4L2).</a:t>
            </a:r>
          </a:p>
          <a:p>
            <a:pPr marL="0" indent="0">
              <a:buNone/>
            </a:pPr>
            <a:r>
              <a:rPr lang="en-IN" dirty="0"/>
              <a:t>teaches(neeraj,ETR7C2).</a:t>
            </a:r>
          </a:p>
          <a:p>
            <a:pPr marL="0" indent="0">
              <a:buNone/>
            </a:pPr>
            <a:r>
              <a:rPr lang="en-IN" dirty="0"/>
              <a:t>teaches(neeraj,ITR3C2).</a:t>
            </a:r>
          </a:p>
          <a:p>
            <a:pPr marL="0" indent="0">
              <a:buNone/>
            </a:pPr>
            <a:r>
              <a:rPr lang="en-IN" dirty="0"/>
              <a:t>?-teaches(</a:t>
            </a:r>
            <a:r>
              <a:rPr lang="en-IN" dirty="0" err="1"/>
              <a:t>neeraj,X</a:t>
            </a:r>
            <a:r>
              <a:rPr lang="en-IN" dirty="0"/>
              <a:t>).</a:t>
            </a:r>
          </a:p>
          <a:p>
            <a:pPr marL="0" indent="0">
              <a:buNone/>
            </a:pPr>
            <a:r>
              <a:rPr lang="en-IN" dirty="0"/>
              <a:t>X=CER4C3;</a:t>
            </a:r>
          </a:p>
          <a:p>
            <a:pPr marL="0" indent="0">
              <a:buNone/>
            </a:pPr>
            <a:r>
              <a:rPr lang="en-IN" dirty="0"/>
              <a:t>X=CER4L2;</a:t>
            </a:r>
          </a:p>
          <a:p>
            <a:pPr marL="0" indent="0">
              <a:buNone/>
            </a:pPr>
            <a:r>
              <a:rPr lang="en-IN" dirty="0"/>
              <a:t>X=ETR7C2;</a:t>
            </a:r>
          </a:p>
          <a:p>
            <a:pPr marL="0" indent="0">
              <a:buNone/>
            </a:pPr>
            <a:r>
              <a:rPr lang="en-IN" dirty="0"/>
              <a:t>X=ITR3C2.</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3809476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2FECA-8E39-46CB-ACDF-A7742DC738BA}"/>
              </a:ext>
            </a:extLst>
          </p:cNvPr>
          <p:cNvSpPr>
            <a:spLocks noGrp="1"/>
          </p:cNvSpPr>
          <p:nvPr>
            <p:ph type="title"/>
          </p:nvPr>
        </p:nvSpPr>
        <p:spPr/>
        <p:txBody>
          <a:bodyPr/>
          <a:lstStyle/>
          <a:p>
            <a:r>
              <a:rPr lang="en-IN" b="1" dirty="0"/>
              <a:t>Example</a:t>
            </a:r>
          </a:p>
        </p:txBody>
      </p:sp>
      <p:sp>
        <p:nvSpPr>
          <p:cNvPr id="3" name="Content Placeholder 2">
            <a:extLst>
              <a:ext uri="{FF2B5EF4-FFF2-40B4-BE49-F238E27FC236}">
                <a16:creationId xmlns:a16="http://schemas.microsoft.com/office/drawing/2014/main" id="{328CA5B9-2356-4C53-A6E5-83B1B4B7A85F}"/>
              </a:ext>
            </a:extLst>
          </p:cNvPr>
          <p:cNvSpPr>
            <a:spLocks noGrp="1"/>
          </p:cNvSpPr>
          <p:nvPr>
            <p:ph idx="1"/>
          </p:nvPr>
        </p:nvSpPr>
        <p:spPr/>
        <p:txBody>
          <a:bodyPr>
            <a:normAutofit fontScale="55000" lnSpcReduction="20000"/>
          </a:bodyPr>
          <a:lstStyle/>
          <a:p>
            <a:pPr marL="0" indent="0">
              <a:buNone/>
            </a:pPr>
            <a:r>
              <a:rPr lang="en-IN" dirty="0"/>
              <a:t>character(</a:t>
            </a:r>
            <a:r>
              <a:rPr lang="en-IN" dirty="0" err="1"/>
              <a:t>friends,joey</a:t>
            </a:r>
            <a:r>
              <a:rPr lang="en-IN" dirty="0"/>
              <a:t>).</a:t>
            </a:r>
          </a:p>
          <a:p>
            <a:pPr marL="0" indent="0">
              <a:buNone/>
            </a:pPr>
            <a:r>
              <a:rPr lang="en-IN" dirty="0"/>
              <a:t>character(</a:t>
            </a:r>
            <a:r>
              <a:rPr lang="en-IN" dirty="0" err="1"/>
              <a:t>friends,chandler</a:t>
            </a:r>
            <a:r>
              <a:rPr lang="en-IN" dirty="0"/>
              <a:t>).</a:t>
            </a:r>
          </a:p>
          <a:p>
            <a:pPr marL="0" indent="0">
              <a:buNone/>
            </a:pPr>
            <a:r>
              <a:rPr lang="en-IN" dirty="0"/>
              <a:t>character(</a:t>
            </a:r>
            <a:r>
              <a:rPr lang="en-IN" dirty="0" err="1"/>
              <a:t>friends,ross</a:t>
            </a:r>
            <a:r>
              <a:rPr lang="en-IN" dirty="0"/>
              <a:t>).</a:t>
            </a:r>
          </a:p>
          <a:p>
            <a:pPr marL="0" indent="0">
              <a:buNone/>
            </a:pPr>
            <a:r>
              <a:rPr lang="en-IN" dirty="0"/>
              <a:t>character(</a:t>
            </a:r>
            <a:r>
              <a:rPr lang="en-IN" dirty="0" err="1"/>
              <a:t>friends,monica</a:t>
            </a:r>
            <a:r>
              <a:rPr lang="en-IN" dirty="0"/>
              <a:t>).</a:t>
            </a:r>
          </a:p>
          <a:p>
            <a:pPr marL="0" indent="0">
              <a:buNone/>
            </a:pPr>
            <a:r>
              <a:rPr lang="en-IN" dirty="0"/>
              <a:t>character(</a:t>
            </a:r>
            <a:r>
              <a:rPr lang="en-IN" dirty="0" err="1"/>
              <a:t>friends,rachel</a:t>
            </a:r>
            <a:r>
              <a:rPr lang="en-IN" dirty="0"/>
              <a:t>).</a:t>
            </a:r>
          </a:p>
          <a:p>
            <a:pPr marL="0" indent="0">
              <a:buNone/>
            </a:pPr>
            <a:r>
              <a:rPr lang="en-IN" dirty="0"/>
              <a:t>character(</a:t>
            </a:r>
            <a:r>
              <a:rPr lang="en-IN" dirty="0" err="1"/>
              <a:t>friends,phoebe</a:t>
            </a:r>
            <a:r>
              <a:rPr lang="en-IN" dirty="0"/>
              <a:t>).</a:t>
            </a:r>
          </a:p>
          <a:p>
            <a:pPr marL="0" indent="0">
              <a:buNone/>
            </a:pPr>
            <a:r>
              <a:rPr lang="en-IN" dirty="0"/>
              <a:t>?-character(</a:t>
            </a:r>
            <a:r>
              <a:rPr lang="en-IN" dirty="0" err="1"/>
              <a:t>friends,X</a:t>
            </a:r>
            <a:r>
              <a:rPr lang="en-IN" dirty="0"/>
              <a:t>).</a:t>
            </a:r>
          </a:p>
          <a:p>
            <a:pPr marL="0" indent="0">
              <a:buNone/>
            </a:pPr>
            <a:r>
              <a:rPr lang="en-IN" dirty="0"/>
              <a:t>X=joey,</a:t>
            </a:r>
          </a:p>
          <a:p>
            <a:pPr marL="0" indent="0">
              <a:buNone/>
            </a:pPr>
            <a:r>
              <a:rPr lang="en-IN" dirty="0"/>
              <a:t>X=chandler,</a:t>
            </a:r>
          </a:p>
          <a:p>
            <a:pPr marL="0" indent="0">
              <a:buNone/>
            </a:pPr>
            <a:r>
              <a:rPr lang="en-IN" dirty="0"/>
              <a:t>X=ross,</a:t>
            </a:r>
          </a:p>
          <a:p>
            <a:pPr marL="0" indent="0">
              <a:buNone/>
            </a:pPr>
            <a:r>
              <a:rPr lang="en-IN" dirty="0"/>
              <a:t>.</a:t>
            </a:r>
          </a:p>
          <a:p>
            <a:pPr marL="0" indent="0">
              <a:buNone/>
            </a:pPr>
            <a:r>
              <a:rPr lang="en-IN" dirty="0"/>
              <a:t>.</a:t>
            </a:r>
          </a:p>
          <a:p>
            <a:pPr marL="0" indent="0">
              <a:buNone/>
            </a:pPr>
            <a:r>
              <a:rPr lang="en-IN" dirty="0"/>
              <a:t>.</a:t>
            </a:r>
          </a:p>
          <a:p>
            <a:pPr marL="0" indent="0">
              <a:buNone/>
            </a:pPr>
            <a:r>
              <a:rPr lang="en-IN" dirty="0"/>
              <a:t>X=phoebe.</a:t>
            </a:r>
          </a:p>
        </p:txBody>
      </p:sp>
    </p:spTree>
    <p:extLst>
      <p:ext uri="{BB962C8B-B14F-4D97-AF65-F5344CB8AC3E}">
        <p14:creationId xmlns:p14="http://schemas.microsoft.com/office/powerpoint/2010/main" val="2327662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5EDD7-8C7C-4050-B2C8-9DFD0DE87805}"/>
              </a:ext>
            </a:extLst>
          </p:cNvPr>
          <p:cNvSpPr>
            <a:spLocks noGrp="1"/>
          </p:cNvSpPr>
          <p:nvPr>
            <p:ph type="title"/>
          </p:nvPr>
        </p:nvSpPr>
        <p:spPr/>
        <p:txBody>
          <a:bodyPr/>
          <a:lstStyle/>
          <a:p>
            <a:r>
              <a:rPr lang="en-IN" b="1" dirty="0"/>
              <a:t>Connectives in </a:t>
            </a:r>
            <a:r>
              <a:rPr lang="en-IN" b="1" dirty="0" err="1"/>
              <a:t>ProLog</a:t>
            </a:r>
            <a:endParaRPr lang="en-IN" b="1" dirty="0"/>
          </a:p>
        </p:txBody>
      </p:sp>
      <p:sp>
        <p:nvSpPr>
          <p:cNvPr id="3" name="Content Placeholder 2">
            <a:extLst>
              <a:ext uri="{FF2B5EF4-FFF2-40B4-BE49-F238E27FC236}">
                <a16:creationId xmlns:a16="http://schemas.microsoft.com/office/drawing/2014/main" id="{8BB97B34-7D3D-468B-8CC8-225A029D3271}"/>
              </a:ext>
            </a:extLst>
          </p:cNvPr>
          <p:cNvSpPr>
            <a:spLocks noGrp="1"/>
          </p:cNvSpPr>
          <p:nvPr>
            <p:ph idx="1"/>
          </p:nvPr>
        </p:nvSpPr>
        <p:spPr/>
        <p:txBody>
          <a:bodyPr>
            <a:normAutofit fontScale="92500" lnSpcReduction="20000"/>
          </a:bodyPr>
          <a:lstStyle/>
          <a:p>
            <a:pPr marL="0" indent="0">
              <a:buNone/>
            </a:pPr>
            <a:r>
              <a:rPr lang="en-IN" b="1" dirty="0"/>
              <a:t>Creating the knowledge base - </a:t>
            </a:r>
          </a:p>
          <a:p>
            <a:pPr marL="0" indent="0">
              <a:buNone/>
            </a:pPr>
            <a:r>
              <a:rPr lang="en-IN" dirty="0"/>
              <a:t>likes(</a:t>
            </a:r>
            <a:r>
              <a:rPr lang="en-IN" dirty="0" err="1"/>
              <a:t>vidyut,sports</a:t>
            </a:r>
            <a:r>
              <a:rPr lang="en-IN" dirty="0"/>
              <a:t>).</a:t>
            </a:r>
          </a:p>
          <a:p>
            <a:pPr marL="0" indent="0">
              <a:buNone/>
            </a:pPr>
            <a:r>
              <a:rPr lang="en-IN" dirty="0"/>
              <a:t>likes(</a:t>
            </a:r>
            <a:r>
              <a:rPr lang="en-IN" dirty="0" err="1"/>
              <a:t>vidyut,coding</a:t>
            </a:r>
            <a:r>
              <a:rPr lang="en-IN" dirty="0"/>
              <a:t>).</a:t>
            </a:r>
          </a:p>
          <a:p>
            <a:pPr marL="0" indent="0">
              <a:buNone/>
            </a:pPr>
            <a:r>
              <a:rPr lang="en-IN" dirty="0"/>
              <a:t>likes(</a:t>
            </a:r>
            <a:r>
              <a:rPr lang="en-IN" dirty="0" err="1"/>
              <a:t>vidyut,shikha</a:t>
            </a:r>
            <a:r>
              <a:rPr lang="en-IN" dirty="0"/>
              <a:t>).</a:t>
            </a:r>
          </a:p>
          <a:p>
            <a:pPr marL="0" indent="0">
              <a:buNone/>
            </a:pPr>
            <a:r>
              <a:rPr lang="en-IN" dirty="0"/>
              <a:t>likes(</a:t>
            </a:r>
            <a:r>
              <a:rPr lang="en-IN" dirty="0" err="1"/>
              <a:t>shikha,travelling</a:t>
            </a:r>
            <a:r>
              <a:rPr lang="en-IN" dirty="0"/>
              <a:t>).</a:t>
            </a:r>
          </a:p>
          <a:p>
            <a:pPr marL="0" indent="0">
              <a:buNone/>
            </a:pPr>
            <a:r>
              <a:rPr lang="en-IN" dirty="0"/>
              <a:t>likes(</a:t>
            </a:r>
            <a:r>
              <a:rPr lang="en-IN" dirty="0" err="1"/>
              <a:t>shikha,reading</a:t>
            </a:r>
            <a:r>
              <a:rPr lang="en-IN" dirty="0"/>
              <a:t>).</a:t>
            </a:r>
          </a:p>
          <a:p>
            <a:pPr marL="0" indent="0">
              <a:buNone/>
            </a:pPr>
            <a:r>
              <a:rPr lang="en-IN" dirty="0"/>
              <a:t>likes(</a:t>
            </a:r>
            <a:r>
              <a:rPr lang="en-IN" dirty="0" err="1"/>
              <a:t>shikha,burgers</a:t>
            </a:r>
            <a:r>
              <a:rPr lang="en-IN" dirty="0"/>
              <a:t>).</a:t>
            </a:r>
          </a:p>
          <a:p>
            <a:pPr marL="0" indent="0">
              <a:buNone/>
            </a:pPr>
            <a:r>
              <a:rPr lang="en-IN" b="1" dirty="0"/>
              <a:t>Querying Connectively – (AND)</a:t>
            </a:r>
          </a:p>
          <a:p>
            <a:pPr marL="0" indent="0">
              <a:buNone/>
            </a:pPr>
            <a:r>
              <a:rPr lang="en-IN" dirty="0"/>
              <a:t>likes(</a:t>
            </a:r>
            <a:r>
              <a:rPr lang="en-IN" dirty="0" err="1"/>
              <a:t>vidyut,shikha</a:t>
            </a:r>
            <a:r>
              <a:rPr lang="en-IN" dirty="0"/>
              <a:t>),likes(</a:t>
            </a:r>
            <a:r>
              <a:rPr lang="en-IN" dirty="0" err="1"/>
              <a:t>shikha,vidyut</a:t>
            </a:r>
            <a:r>
              <a:rPr lang="en-IN" dirty="0"/>
              <a:t>).</a:t>
            </a:r>
          </a:p>
          <a:p>
            <a:pPr marL="0" indent="0">
              <a:buNone/>
            </a:pPr>
            <a:r>
              <a:rPr lang="en-IN" dirty="0"/>
              <a:t>likes(</a:t>
            </a:r>
            <a:r>
              <a:rPr lang="en-IN" dirty="0" err="1"/>
              <a:t>shikha,vidyut</a:t>
            </a:r>
            <a:r>
              <a:rPr lang="en-IN" dirty="0"/>
              <a:t>),likes(</a:t>
            </a:r>
            <a:r>
              <a:rPr lang="en-IN" dirty="0" err="1"/>
              <a:t>Vidyut,shikha</a:t>
            </a:r>
            <a:r>
              <a:rPr lang="en-IN" dirty="0"/>
              <a:t>).</a:t>
            </a:r>
          </a:p>
        </p:txBody>
      </p:sp>
    </p:spTree>
    <p:extLst>
      <p:ext uri="{BB962C8B-B14F-4D97-AF65-F5344CB8AC3E}">
        <p14:creationId xmlns:p14="http://schemas.microsoft.com/office/powerpoint/2010/main" val="37818541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B7BC5-8239-45E8-A5C3-0EE362BE72CD}"/>
              </a:ext>
            </a:extLst>
          </p:cNvPr>
          <p:cNvSpPr>
            <a:spLocks noGrp="1"/>
          </p:cNvSpPr>
          <p:nvPr>
            <p:ph type="title"/>
          </p:nvPr>
        </p:nvSpPr>
        <p:spPr/>
        <p:txBody>
          <a:bodyPr/>
          <a:lstStyle/>
          <a:p>
            <a:r>
              <a:rPr lang="en-IN" b="1" dirty="0"/>
              <a:t>Connectives in </a:t>
            </a:r>
            <a:r>
              <a:rPr lang="en-IN" b="1" dirty="0" err="1"/>
              <a:t>ProLog</a:t>
            </a:r>
            <a:endParaRPr lang="en-IN" b="1" dirty="0"/>
          </a:p>
        </p:txBody>
      </p:sp>
      <p:sp>
        <p:nvSpPr>
          <p:cNvPr id="3" name="Content Placeholder 2">
            <a:extLst>
              <a:ext uri="{FF2B5EF4-FFF2-40B4-BE49-F238E27FC236}">
                <a16:creationId xmlns:a16="http://schemas.microsoft.com/office/drawing/2014/main" id="{92E21084-085E-45DB-8842-7E0506A54346}"/>
              </a:ext>
            </a:extLst>
          </p:cNvPr>
          <p:cNvSpPr>
            <a:spLocks noGrp="1"/>
          </p:cNvSpPr>
          <p:nvPr>
            <p:ph idx="1"/>
          </p:nvPr>
        </p:nvSpPr>
        <p:spPr/>
        <p:txBody>
          <a:bodyPr/>
          <a:lstStyle/>
          <a:p>
            <a:pPr marL="0" indent="0">
              <a:buNone/>
            </a:pPr>
            <a:r>
              <a:rPr lang="en-IN" dirty="0"/>
              <a:t>Let’s see what happens when we introduce variables in connected queries.</a:t>
            </a:r>
          </a:p>
          <a:p>
            <a:pPr marL="0" indent="0">
              <a:buNone/>
            </a:pPr>
            <a:r>
              <a:rPr lang="en-IN" dirty="0"/>
              <a:t>?-likes(</a:t>
            </a:r>
            <a:r>
              <a:rPr lang="en-IN" dirty="0" err="1"/>
              <a:t>shikha,X</a:t>
            </a:r>
            <a:r>
              <a:rPr lang="en-IN" dirty="0"/>
              <a:t>),likes(</a:t>
            </a:r>
            <a:r>
              <a:rPr lang="en-IN" dirty="0" err="1"/>
              <a:t>vidyut,X</a:t>
            </a:r>
            <a:r>
              <a:rPr lang="en-IN" dirty="0"/>
              <a:t>).</a:t>
            </a:r>
          </a:p>
          <a:p>
            <a:pPr marL="0" indent="0">
              <a:buNone/>
            </a:pPr>
            <a:r>
              <a:rPr lang="en-IN" dirty="0"/>
              <a:t>False</a:t>
            </a:r>
          </a:p>
          <a:p>
            <a:pPr marL="0" indent="0">
              <a:buNone/>
            </a:pPr>
            <a:endParaRPr lang="en-IN" dirty="0"/>
          </a:p>
        </p:txBody>
      </p:sp>
    </p:spTree>
    <p:extLst>
      <p:ext uri="{BB962C8B-B14F-4D97-AF65-F5344CB8AC3E}">
        <p14:creationId xmlns:p14="http://schemas.microsoft.com/office/powerpoint/2010/main" val="15457363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8713C-90FC-463A-A8B0-8BEE3CADF58A}"/>
              </a:ext>
            </a:extLst>
          </p:cNvPr>
          <p:cNvSpPr>
            <a:spLocks noGrp="1"/>
          </p:cNvSpPr>
          <p:nvPr>
            <p:ph type="title"/>
          </p:nvPr>
        </p:nvSpPr>
        <p:spPr/>
        <p:txBody>
          <a:bodyPr/>
          <a:lstStyle/>
          <a:p>
            <a:r>
              <a:rPr lang="en-IN" b="1" dirty="0"/>
              <a:t>Connectives in </a:t>
            </a:r>
            <a:r>
              <a:rPr lang="en-IN" b="1" dirty="0" err="1"/>
              <a:t>ProLog</a:t>
            </a:r>
            <a:endParaRPr lang="en-IN" b="1" dirty="0"/>
          </a:p>
        </p:txBody>
      </p:sp>
      <p:sp>
        <p:nvSpPr>
          <p:cNvPr id="3" name="Content Placeholder 2">
            <a:extLst>
              <a:ext uri="{FF2B5EF4-FFF2-40B4-BE49-F238E27FC236}">
                <a16:creationId xmlns:a16="http://schemas.microsoft.com/office/drawing/2014/main" id="{74061D34-0381-4136-BF8C-D55264933ABA}"/>
              </a:ext>
            </a:extLst>
          </p:cNvPr>
          <p:cNvSpPr>
            <a:spLocks noGrp="1"/>
          </p:cNvSpPr>
          <p:nvPr>
            <p:ph idx="1"/>
          </p:nvPr>
        </p:nvSpPr>
        <p:spPr/>
        <p:txBody>
          <a:bodyPr>
            <a:normAutofit lnSpcReduction="10000"/>
          </a:bodyPr>
          <a:lstStyle/>
          <a:p>
            <a:pPr marL="0" indent="0">
              <a:buNone/>
            </a:pPr>
            <a:r>
              <a:rPr lang="en-IN" dirty="0"/>
              <a:t>Lets update the knowledge base </a:t>
            </a:r>
          </a:p>
          <a:p>
            <a:pPr marL="0" indent="0">
              <a:buNone/>
            </a:pPr>
            <a:r>
              <a:rPr lang="en-IN" dirty="0"/>
              <a:t>likes(</a:t>
            </a:r>
            <a:r>
              <a:rPr lang="en-IN" dirty="0" err="1"/>
              <a:t>vidyut,sports</a:t>
            </a:r>
            <a:r>
              <a:rPr lang="en-IN" dirty="0"/>
              <a:t>).</a:t>
            </a:r>
          </a:p>
          <a:p>
            <a:pPr marL="0" indent="0">
              <a:buNone/>
            </a:pPr>
            <a:r>
              <a:rPr lang="en-IN" dirty="0"/>
              <a:t>likes(</a:t>
            </a:r>
            <a:r>
              <a:rPr lang="en-IN" dirty="0" err="1"/>
              <a:t>vidyut,coding</a:t>
            </a:r>
            <a:r>
              <a:rPr lang="en-IN" dirty="0"/>
              <a:t>).</a:t>
            </a:r>
          </a:p>
          <a:p>
            <a:pPr marL="0" indent="0">
              <a:buNone/>
            </a:pPr>
            <a:r>
              <a:rPr lang="en-IN" dirty="0"/>
              <a:t>likes(</a:t>
            </a:r>
            <a:r>
              <a:rPr lang="en-IN" dirty="0" err="1"/>
              <a:t>vidyut,shikha</a:t>
            </a:r>
            <a:r>
              <a:rPr lang="en-IN" dirty="0"/>
              <a:t>).</a:t>
            </a:r>
          </a:p>
          <a:p>
            <a:pPr marL="0" indent="0">
              <a:buNone/>
            </a:pPr>
            <a:r>
              <a:rPr lang="en-IN" dirty="0"/>
              <a:t>likes(</a:t>
            </a:r>
            <a:r>
              <a:rPr lang="en-IN" dirty="0" err="1"/>
              <a:t>shikha,travelling</a:t>
            </a:r>
            <a:r>
              <a:rPr lang="en-IN" dirty="0"/>
              <a:t>).</a:t>
            </a:r>
          </a:p>
          <a:p>
            <a:pPr marL="0" indent="0">
              <a:buNone/>
            </a:pPr>
            <a:r>
              <a:rPr lang="en-IN" dirty="0"/>
              <a:t>likes(</a:t>
            </a:r>
            <a:r>
              <a:rPr lang="en-IN" dirty="0" err="1"/>
              <a:t>shikha,reading</a:t>
            </a:r>
            <a:r>
              <a:rPr lang="en-IN" dirty="0"/>
              <a:t>).</a:t>
            </a:r>
          </a:p>
          <a:p>
            <a:pPr marL="0" indent="0">
              <a:buNone/>
            </a:pPr>
            <a:r>
              <a:rPr lang="en-IN" dirty="0"/>
              <a:t>likes(</a:t>
            </a:r>
            <a:r>
              <a:rPr lang="en-IN" dirty="0" err="1"/>
              <a:t>shikha,burgers</a:t>
            </a:r>
            <a:r>
              <a:rPr lang="en-IN" dirty="0"/>
              <a:t>).</a:t>
            </a:r>
          </a:p>
          <a:p>
            <a:pPr marL="0" indent="0">
              <a:buNone/>
            </a:pPr>
            <a:r>
              <a:rPr lang="en-IN" dirty="0"/>
              <a:t>likes(</a:t>
            </a:r>
            <a:r>
              <a:rPr lang="en-IN" dirty="0" err="1"/>
              <a:t>shikha,coding</a:t>
            </a:r>
            <a:r>
              <a:rPr lang="en-IN" dirty="0"/>
              <a:t>).</a:t>
            </a:r>
          </a:p>
          <a:p>
            <a:pPr marL="0" indent="0">
              <a:buNone/>
            </a:pPr>
            <a:r>
              <a:rPr lang="en-IN" dirty="0"/>
              <a:t>likes(</a:t>
            </a:r>
            <a:r>
              <a:rPr lang="en-IN" dirty="0" err="1"/>
              <a:t>shikha,sports</a:t>
            </a:r>
            <a:r>
              <a:rPr lang="en-IN" dirty="0"/>
              <a:t>).</a:t>
            </a:r>
          </a:p>
          <a:p>
            <a:pPr marL="0" indent="0">
              <a:buNone/>
            </a:pPr>
            <a:endParaRPr lang="en-IN" dirty="0"/>
          </a:p>
        </p:txBody>
      </p:sp>
    </p:spTree>
    <p:extLst>
      <p:ext uri="{BB962C8B-B14F-4D97-AF65-F5344CB8AC3E}">
        <p14:creationId xmlns:p14="http://schemas.microsoft.com/office/powerpoint/2010/main" val="40019533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6B06D-126F-40A3-94C5-2BCD264D9033}"/>
              </a:ext>
            </a:extLst>
          </p:cNvPr>
          <p:cNvSpPr>
            <a:spLocks noGrp="1"/>
          </p:cNvSpPr>
          <p:nvPr>
            <p:ph type="title"/>
          </p:nvPr>
        </p:nvSpPr>
        <p:spPr/>
        <p:txBody>
          <a:bodyPr/>
          <a:lstStyle/>
          <a:p>
            <a:r>
              <a:rPr lang="en-IN" b="1" dirty="0"/>
              <a:t>Asking the same query again..</a:t>
            </a:r>
          </a:p>
        </p:txBody>
      </p:sp>
      <p:sp>
        <p:nvSpPr>
          <p:cNvPr id="3" name="Content Placeholder 2">
            <a:extLst>
              <a:ext uri="{FF2B5EF4-FFF2-40B4-BE49-F238E27FC236}">
                <a16:creationId xmlns:a16="http://schemas.microsoft.com/office/drawing/2014/main" id="{B1A7D7E7-1D81-4B25-834A-9138764D06AF}"/>
              </a:ext>
            </a:extLst>
          </p:cNvPr>
          <p:cNvSpPr>
            <a:spLocks noGrp="1"/>
          </p:cNvSpPr>
          <p:nvPr>
            <p:ph idx="1"/>
          </p:nvPr>
        </p:nvSpPr>
        <p:spPr/>
        <p:txBody>
          <a:bodyPr/>
          <a:lstStyle/>
          <a:p>
            <a:pPr marL="0" indent="0">
              <a:buNone/>
            </a:pPr>
            <a:r>
              <a:rPr lang="en-IN" dirty="0"/>
              <a:t>likes(</a:t>
            </a:r>
            <a:r>
              <a:rPr lang="en-IN" dirty="0" err="1"/>
              <a:t>shikha,X</a:t>
            </a:r>
            <a:r>
              <a:rPr lang="en-IN" dirty="0"/>
              <a:t>),likes(</a:t>
            </a:r>
            <a:r>
              <a:rPr lang="en-IN" dirty="0" err="1"/>
              <a:t>vidyut,X</a:t>
            </a:r>
            <a:r>
              <a:rPr lang="en-IN" dirty="0"/>
              <a:t>).</a:t>
            </a:r>
          </a:p>
          <a:p>
            <a:pPr marL="0" indent="0">
              <a:buNone/>
            </a:pPr>
            <a:r>
              <a:rPr lang="en-IN" dirty="0"/>
              <a:t>X=coding;</a:t>
            </a:r>
          </a:p>
          <a:p>
            <a:pPr marL="0" indent="0">
              <a:buNone/>
            </a:pPr>
            <a:r>
              <a:rPr lang="en-IN" dirty="0"/>
              <a:t>X=sports.</a:t>
            </a:r>
          </a:p>
          <a:p>
            <a:pPr marL="0" indent="0">
              <a:buNone/>
            </a:pPr>
            <a:endParaRPr lang="en-IN" dirty="0"/>
          </a:p>
        </p:txBody>
      </p:sp>
    </p:spTree>
    <p:extLst>
      <p:ext uri="{BB962C8B-B14F-4D97-AF65-F5344CB8AC3E}">
        <p14:creationId xmlns:p14="http://schemas.microsoft.com/office/powerpoint/2010/main" val="27590105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5BBD0-0023-426D-A56B-08D0FFD6F227}"/>
              </a:ext>
            </a:extLst>
          </p:cNvPr>
          <p:cNvSpPr>
            <a:spLocks noGrp="1"/>
          </p:cNvSpPr>
          <p:nvPr>
            <p:ph type="title"/>
          </p:nvPr>
        </p:nvSpPr>
        <p:spPr/>
        <p:txBody>
          <a:bodyPr/>
          <a:lstStyle/>
          <a:p>
            <a:r>
              <a:rPr lang="en-IN" b="1" dirty="0"/>
              <a:t>Anonymous Variables</a:t>
            </a:r>
          </a:p>
        </p:txBody>
      </p:sp>
      <p:sp>
        <p:nvSpPr>
          <p:cNvPr id="3" name="Content Placeholder 2">
            <a:extLst>
              <a:ext uri="{FF2B5EF4-FFF2-40B4-BE49-F238E27FC236}">
                <a16:creationId xmlns:a16="http://schemas.microsoft.com/office/drawing/2014/main" id="{FF0C8619-5550-4BC7-A1C3-78F66F59B807}"/>
              </a:ext>
            </a:extLst>
          </p:cNvPr>
          <p:cNvSpPr>
            <a:spLocks noGrp="1"/>
          </p:cNvSpPr>
          <p:nvPr>
            <p:ph idx="1"/>
          </p:nvPr>
        </p:nvSpPr>
        <p:spPr/>
        <p:txBody>
          <a:bodyPr>
            <a:normAutofit fontScale="85000" lnSpcReduction="20000"/>
          </a:bodyPr>
          <a:lstStyle/>
          <a:p>
            <a:pPr marL="0" indent="0">
              <a:buNone/>
            </a:pPr>
            <a:r>
              <a:rPr lang="en-IN" dirty="0"/>
              <a:t>Let’s create knowledge base for </a:t>
            </a:r>
            <a:r>
              <a:rPr lang="en-IN" dirty="0" err="1"/>
              <a:t>Doremon</a:t>
            </a:r>
            <a:r>
              <a:rPr lang="en-IN" dirty="0"/>
              <a:t> cartoon.</a:t>
            </a:r>
          </a:p>
          <a:p>
            <a:pPr marL="0" indent="0">
              <a:buNone/>
            </a:pPr>
            <a:r>
              <a:rPr lang="en-IN" dirty="0"/>
              <a:t>character(</a:t>
            </a:r>
            <a:r>
              <a:rPr lang="en-IN" dirty="0" err="1"/>
              <a:t>doremon</a:t>
            </a:r>
            <a:r>
              <a:rPr lang="en-IN" dirty="0"/>
              <a:t>).</a:t>
            </a:r>
          </a:p>
          <a:p>
            <a:pPr marL="0" indent="0">
              <a:buNone/>
            </a:pPr>
            <a:r>
              <a:rPr lang="en-IN" dirty="0"/>
              <a:t>character(</a:t>
            </a:r>
            <a:r>
              <a:rPr lang="en-IN" dirty="0" err="1"/>
              <a:t>nobita</a:t>
            </a:r>
            <a:r>
              <a:rPr lang="en-IN" dirty="0"/>
              <a:t>).</a:t>
            </a:r>
          </a:p>
          <a:p>
            <a:pPr marL="0" indent="0">
              <a:buNone/>
            </a:pPr>
            <a:r>
              <a:rPr lang="en-IN" dirty="0"/>
              <a:t>character(</a:t>
            </a:r>
            <a:r>
              <a:rPr lang="en-IN" dirty="0" err="1"/>
              <a:t>suneo</a:t>
            </a:r>
            <a:r>
              <a:rPr lang="en-IN" dirty="0"/>
              <a:t>).</a:t>
            </a:r>
          </a:p>
          <a:p>
            <a:pPr marL="0" indent="0">
              <a:buNone/>
            </a:pPr>
            <a:r>
              <a:rPr lang="en-IN" dirty="0"/>
              <a:t>character(</a:t>
            </a:r>
            <a:r>
              <a:rPr lang="en-IN" dirty="0" err="1"/>
              <a:t>gian</a:t>
            </a:r>
            <a:r>
              <a:rPr lang="en-IN" dirty="0"/>
              <a:t>).</a:t>
            </a:r>
          </a:p>
          <a:p>
            <a:pPr marL="0" indent="0">
              <a:buNone/>
            </a:pPr>
            <a:r>
              <a:rPr lang="en-IN" dirty="0"/>
              <a:t>character(</a:t>
            </a:r>
            <a:r>
              <a:rPr lang="en-IN" dirty="0" err="1"/>
              <a:t>shizuka</a:t>
            </a:r>
            <a:r>
              <a:rPr lang="en-IN" dirty="0"/>
              <a:t>).</a:t>
            </a:r>
          </a:p>
          <a:p>
            <a:pPr marL="0" indent="0">
              <a:buNone/>
            </a:pPr>
            <a:r>
              <a:rPr lang="en-IN" dirty="0"/>
              <a:t>Let’s define some facts – </a:t>
            </a:r>
          </a:p>
          <a:p>
            <a:pPr marL="0" indent="0">
              <a:buNone/>
            </a:pPr>
            <a:r>
              <a:rPr lang="en-IN" dirty="0"/>
              <a:t>loves(</a:t>
            </a:r>
            <a:r>
              <a:rPr lang="en-IN" dirty="0" err="1"/>
              <a:t>doremon,nobita</a:t>
            </a:r>
            <a:r>
              <a:rPr lang="en-IN" dirty="0"/>
              <a:t>).</a:t>
            </a:r>
          </a:p>
          <a:p>
            <a:pPr marL="0" indent="0">
              <a:buNone/>
            </a:pPr>
            <a:r>
              <a:rPr lang="en-IN" dirty="0"/>
              <a:t>likes(</a:t>
            </a:r>
            <a:r>
              <a:rPr lang="en-IN" dirty="0" err="1"/>
              <a:t>nobita,shizuka</a:t>
            </a:r>
            <a:r>
              <a:rPr lang="en-IN" dirty="0"/>
              <a:t>).</a:t>
            </a:r>
          </a:p>
          <a:p>
            <a:pPr marL="0" indent="0">
              <a:buNone/>
            </a:pPr>
            <a:r>
              <a:rPr lang="en-IN" dirty="0"/>
              <a:t>hates(</a:t>
            </a:r>
            <a:r>
              <a:rPr lang="en-IN" dirty="0" err="1"/>
              <a:t>gian,nobita</a:t>
            </a:r>
            <a:r>
              <a:rPr lang="en-IN" dirty="0"/>
              <a:t>).</a:t>
            </a:r>
          </a:p>
          <a:p>
            <a:pPr marL="0" indent="0">
              <a:buNone/>
            </a:pPr>
            <a:r>
              <a:rPr lang="en-IN" dirty="0"/>
              <a:t>hates(</a:t>
            </a:r>
            <a:r>
              <a:rPr lang="en-IN" dirty="0" err="1"/>
              <a:t>suneo,nobita</a:t>
            </a:r>
            <a:r>
              <a:rPr lang="en-IN" dirty="0"/>
              <a:t>).</a:t>
            </a:r>
          </a:p>
          <a:p>
            <a:pPr marL="0" indent="0">
              <a:buNone/>
            </a:pPr>
            <a:endParaRPr lang="en-IN" dirty="0"/>
          </a:p>
        </p:txBody>
      </p:sp>
    </p:spTree>
    <p:extLst>
      <p:ext uri="{BB962C8B-B14F-4D97-AF65-F5344CB8AC3E}">
        <p14:creationId xmlns:p14="http://schemas.microsoft.com/office/powerpoint/2010/main" val="34280418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2309D-3416-4773-B9C9-F1963CD2AF83}"/>
              </a:ext>
            </a:extLst>
          </p:cNvPr>
          <p:cNvSpPr>
            <a:spLocks noGrp="1"/>
          </p:cNvSpPr>
          <p:nvPr>
            <p:ph type="title"/>
          </p:nvPr>
        </p:nvSpPr>
        <p:spPr/>
        <p:txBody>
          <a:bodyPr/>
          <a:lstStyle/>
          <a:p>
            <a:r>
              <a:rPr lang="en-IN" b="1" dirty="0"/>
              <a:t>Anonymous Variable</a:t>
            </a:r>
          </a:p>
        </p:txBody>
      </p:sp>
      <p:sp>
        <p:nvSpPr>
          <p:cNvPr id="3" name="Content Placeholder 2">
            <a:extLst>
              <a:ext uri="{FF2B5EF4-FFF2-40B4-BE49-F238E27FC236}">
                <a16:creationId xmlns:a16="http://schemas.microsoft.com/office/drawing/2014/main" id="{327DD5E6-52E8-43B8-B06F-CE6E40A8A294}"/>
              </a:ext>
            </a:extLst>
          </p:cNvPr>
          <p:cNvSpPr>
            <a:spLocks noGrp="1"/>
          </p:cNvSpPr>
          <p:nvPr>
            <p:ph idx="1"/>
          </p:nvPr>
        </p:nvSpPr>
        <p:spPr/>
        <p:txBody>
          <a:bodyPr>
            <a:normAutofit lnSpcReduction="10000"/>
          </a:bodyPr>
          <a:lstStyle/>
          <a:p>
            <a:pPr marL="0" indent="0">
              <a:buNone/>
            </a:pPr>
            <a:r>
              <a:rPr lang="en-IN" dirty="0"/>
              <a:t>Lets query the </a:t>
            </a:r>
            <a:r>
              <a:rPr lang="en-IN" dirty="0" err="1"/>
              <a:t>doremon</a:t>
            </a:r>
            <a:r>
              <a:rPr lang="en-IN" dirty="0"/>
              <a:t> knowledge base</a:t>
            </a:r>
          </a:p>
          <a:p>
            <a:pPr marL="0" indent="0">
              <a:buNone/>
            </a:pPr>
            <a:r>
              <a:rPr lang="en-IN" dirty="0"/>
              <a:t>hates(</a:t>
            </a:r>
            <a:r>
              <a:rPr lang="en-IN" dirty="0" err="1"/>
              <a:t>X,nobita</a:t>
            </a:r>
            <a:r>
              <a:rPr lang="en-IN" dirty="0"/>
              <a:t>).</a:t>
            </a:r>
          </a:p>
          <a:p>
            <a:pPr marL="0" indent="0">
              <a:buNone/>
            </a:pPr>
            <a:r>
              <a:rPr lang="en-IN" dirty="0"/>
              <a:t>X=</a:t>
            </a:r>
            <a:r>
              <a:rPr lang="en-IN" dirty="0" err="1"/>
              <a:t>gian</a:t>
            </a:r>
            <a:r>
              <a:rPr lang="en-IN" dirty="0"/>
              <a:t>;</a:t>
            </a:r>
          </a:p>
          <a:p>
            <a:pPr marL="0" indent="0">
              <a:buNone/>
            </a:pPr>
            <a:r>
              <a:rPr lang="en-IN" dirty="0"/>
              <a:t>X=</a:t>
            </a:r>
            <a:r>
              <a:rPr lang="en-IN" dirty="0" err="1"/>
              <a:t>suneo</a:t>
            </a:r>
            <a:r>
              <a:rPr lang="en-IN" dirty="0"/>
              <a:t>.</a:t>
            </a:r>
          </a:p>
          <a:p>
            <a:pPr marL="0" indent="0">
              <a:buNone/>
            </a:pPr>
            <a:endParaRPr lang="en-IN" dirty="0"/>
          </a:p>
          <a:p>
            <a:pPr marL="0" indent="0">
              <a:buNone/>
            </a:pPr>
            <a:r>
              <a:rPr lang="en-IN" dirty="0"/>
              <a:t>What if we just wanted to know, whether there are people who hate </a:t>
            </a:r>
            <a:r>
              <a:rPr lang="en-IN" dirty="0" err="1"/>
              <a:t>nobita</a:t>
            </a:r>
            <a:r>
              <a:rPr lang="en-IN" dirty="0"/>
              <a:t> without disclosing their names.</a:t>
            </a:r>
          </a:p>
          <a:p>
            <a:pPr marL="0" indent="0">
              <a:buNone/>
            </a:pPr>
            <a:r>
              <a:rPr lang="en-IN" dirty="0"/>
              <a:t>hates(_,</a:t>
            </a:r>
            <a:r>
              <a:rPr lang="en-IN" dirty="0" err="1"/>
              <a:t>nobita</a:t>
            </a:r>
            <a:r>
              <a:rPr lang="en-IN" dirty="0"/>
              <a:t>).</a:t>
            </a:r>
          </a:p>
          <a:p>
            <a:pPr marL="0" indent="0">
              <a:buNone/>
            </a:pPr>
            <a:r>
              <a:rPr lang="en-IN" dirty="0"/>
              <a:t>true</a:t>
            </a:r>
          </a:p>
        </p:txBody>
      </p:sp>
    </p:spTree>
    <p:extLst>
      <p:ext uri="{BB962C8B-B14F-4D97-AF65-F5344CB8AC3E}">
        <p14:creationId xmlns:p14="http://schemas.microsoft.com/office/powerpoint/2010/main" val="295465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C6071-CCA4-4F16-A8E5-635C9591FA2E}"/>
              </a:ext>
            </a:extLst>
          </p:cNvPr>
          <p:cNvSpPr>
            <a:spLocks noGrp="1"/>
          </p:cNvSpPr>
          <p:nvPr>
            <p:ph type="title"/>
          </p:nvPr>
        </p:nvSpPr>
        <p:spPr/>
        <p:txBody>
          <a:bodyPr/>
          <a:lstStyle/>
          <a:p>
            <a:r>
              <a:rPr lang="en-IN" b="1" dirty="0"/>
              <a:t>Types of Propositions</a:t>
            </a:r>
          </a:p>
        </p:txBody>
      </p:sp>
      <p:sp>
        <p:nvSpPr>
          <p:cNvPr id="3" name="Content Placeholder 2">
            <a:extLst>
              <a:ext uri="{FF2B5EF4-FFF2-40B4-BE49-F238E27FC236}">
                <a16:creationId xmlns:a16="http://schemas.microsoft.com/office/drawing/2014/main" id="{E208EB9F-F149-4AAD-BC65-98E401154C5B}"/>
              </a:ext>
            </a:extLst>
          </p:cNvPr>
          <p:cNvSpPr>
            <a:spLocks noGrp="1"/>
          </p:cNvSpPr>
          <p:nvPr>
            <p:ph idx="1"/>
          </p:nvPr>
        </p:nvSpPr>
        <p:spPr/>
        <p:txBody>
          <a:bodyPr/>
          <a:lstStyle/>
          <a:p>
            <a:pPr marL="0" indent="0" algn="just">
              <a:buNone/>
            </a:pPr>
            <a:r>
              <a:rPr lang="en-US" b="1" dirty="0"/>
              <a:t>Atomic Propositions</a:t>
            </a:r>
          </a:p>
          <a:p>
            <a:pPr marL="0" indent="0" algn="just">
              <a:buNone/>
            </a:pPr>
            <a:r>
              <a:rPr lang="en-US" dirty="0"/>
              <a:t>The simplest propositions, which are called atomic propositions, consist of compound terms. A compound term is one element of a mathematical relation, written in a form that has the appearance of mathematical function notation.</a:t>
            </a:r>
          </a:p>
          <a:p>
            <a:pPr marL="0" indent="0" algn="just">
              <a:buNone/>
            </a:pPr>
            <a:endParaRPr lang="en-US" dirty="0"/>
          </a:p>
          <a:p>
            <a:pPr marL="0" indent="0" algn="just">
              <a:buNone/>
            </a:pPr>
            <a:r>
              <a:rPr lang="en-US" b="1" dirty="0"/>
              <a:t>Compound Propositions</a:t>
            </a:r>
          </a:p>
          <a:p>
            <a:pPr marL="0" indent="0" algn="just">
              <a:buNone/>
            </a:pPr>
            <a:r>
              <a:rPr lang="en-US" dirty="0"/>
              <a:t>Compound propositions have two or more atomic propositions, which are connected by logical connectors, or operators.</a:t>
            </a:r>
            <a:endParaRPr lang="en-IN" dirty="0"/>
          </a:p>
        </p:txBody>
      </p:sp>
    </p:spTree>
    <p:extLst>
      <p:ext uri="{BB962C8B-B14F-4D97-AF65-F5344CB8AC3E}">
        <p14:creationId xmlns:p14="http://schemas.microsoft.com/office/powerpoint/2010/main" val="3721521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B9D8E-B184-498D-A9AC-4FFAF1E7A1A9}"/>
              </a:ext>
            </a:extLst>
          </p:cNvPr>
          <p:cNvSpPr>
            <a:spLocks noGrp="1"/>
          </p:cNvSpPr>
          <p:nvPr>
            <p:ph type="title"/>
          </p:nvPr>
        </p:nvSpPr>
        <p:spPr/>
        <p:txBody>
          <a:bodyPr/>
          <a:lstStyle/>
          <a:p>
            <a:r>
              <a:rPr lang="en-IN" b="1" dirty="0"/>
              <a:t>Symbols/Connectors</a:t>
            </a:r>
          </a:p>
        </p:txBody>
      </p:sp>
      <p:sp>
        <p:nvSpPr>
          <p:cNvPr id="3" name="Content Placeholder 2">
            <a:extLst>
              <a:ext uri="{FF2B5EF4-FFF2-40B4-BE49-F238E27FC236}">
                <a16:creationId xmlns:a16="http://schemas.microsoft.com/office/drawing/2014/main" id="{0210D6F0-86CB-4393-8E10-55FF2BAAFBA6}"/>
              </a:ext>
            </a:extLst>
          </p:cNvPr>
          <p:cNvSpPr>
            <a:spLocks noGrp="1"/>
          </p:cNvSpPr>
          <p:nvPr>
            <p:ph idx="1"/>
          </p:nvPr>
        </p:nvSpPr>
        <p:spPr/>
        <p:txBody>
          <a:bodyPr/>
          <a:lstStyle/>
          <a:p>
            <a:pPr marL="0" indent="0">
              <a:buNone/>
            </a:pPr>
            <a:endParaRPr lang="en-IN" dirty="0"/>
          </a:p>
        </p:txBody>
      </p:sp>
      <p:graphicFrame>
        <p:nvGraphicFramePr>
          <p:cNvPr id="4" name="Table 4">
            <a:extLst>
              <a:ext uri="{FF2B5EF4-FFF2-40B4-BE49-F238E27FC236}">
                <a16:creationId xmlns:a16="http://schemas.microsoft.com/office/drawing/2014/main" id="{907D0C02-0394-414D-8A07-B0B3F6ADFD04}"/>
              </a:ext>
            </a:extLst>
          </p:cNvPr>
          <p:cNvGraphicFramePr>
            <a:graphicFrameLocks noGrp="1"/>
          </p:cNvGraphicFramePr>
          <p:nvPr>
            <p:extLst>
              <p:ext uri="{D42A27DB-BD31-4B8C-83A1-F6EECF244321}">
                <p14:modId xmlns:p14="http://schemas.microsoft.com/office/powerpoint/2010/main" val="2004659549"/>
              </p:ext>
            </p:extLst>
          </p:nvPr>
        </p:nvGraphicFramePr>
        <p:xfrm>
          <a:off x="1503083" y="3210243"/>
          <a:ext cx="8128000" cy="22250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382636582"/>
                    </a:ext>
                  </a:extLst>
                </a:gridCol>
                <a:gridCol w="2032000">
                  <a:extLst>
                    <a:ext uri="{9D8B030D-6E8A-4147-A177-3AD203B41FA5}">
                      <a16:colId xmlns:a16="http://schemas.microsoft.com/office/drawing/2014/main" val="1534154611"/>
                    </a:ext>
                  </a:extLst>
                </a:gridCol>
                <a:gridCol w="2032000">
                  <a:extLst>
                    <a:ext uri="{9D8B030D-6E8A-4147-A177-3AD203B41FA5}">
                      <a16:colId xmlns:a16="http://schemas.microsoft.com/office/drawing/2014/main" val="2676186723"/>
                    </a:ext>
                  </a:extLst>
                </a:gridCol>
                <a:gridCol w="2032000">
                  <a:extLst>
                    <a:ext uri="{9D8B030D-6E8A-4147-A177-3AD203B41FA5}">
                      <a16:colId xmlns:a16="http://schemas.microsoft.com/office/drawing/2014/main" val="3372201688"/>
                    </a:ext>
                  </a:extLst>
                </a:gridCol>
              </a:tblGrid>
              <a:tr h="370840">
                <a:tc>
                  <a:txBody>
                    <a:bodyPr/>
                    <a:lstStyle/>
                    <a:p>
                      <a:r>
                        <a:rPr lang="en-US" dirty="0"/>
                        <a:t>Name</a:t>
                      </a:r>
                      <a:endParaRPr lang="en-IN" dirty="0"/>
                    </a:p>
                  </a:txBody>
                  <a:tcPr/>
                </a:tc>
                <a:tc>
                  <a:txBody>
                    <a:bodyPr/>
                    <a:lstStyle/>
                    <a:p>
                      <a:r>
                        <a:rPr lang="en-US" dirty="0"/>
                        <a:t>Symbol</a:t>
                      </a:r>
                      <a:endParaRPr lang="en-IN" dirty="0"/>
                    </a:p>
                  </a:txBody>
                  <a:tcPr/>
                </a:tc>
                <a:tc>
                  <a:txBody>
                    <a:bodyPr/>
                    <a:lstStyle/>
                    <a:p>
                      <a:r>
                        <a:rPr lang="en-US" dirty="0"/>
                        <a:t>Example</a:t>
                      </a:r>
                      <a:endParaRPr lang="en-IN" dirty="0"/>
                    </a:p>
                  </a:txBody>
                  <a:tcPr/>
                </a:tc>
                <a:tc>
                  <a:txBody>
                    <a:bodyPr/>
                    <a:lstStyle/>
                    <a:p>
                      <a:r>
                        <a:rPr lang="en-US" dirty="0"/>
                        <a:t>Meaning</a:t>
                      </a:r>
                      <a:endParaRPr lang="en-IN" dirty="0"/>
                    </a:p>
                  </a:txBody>
                  <a:tcPr/>
                </a:tc>
                <a:extLst>
                  <a:ext uri="{0D108BD9-81ED-4DB2-BD59-A6C34878D82A}">
                    <a16:rowId xmlns:a16="http://schemas.microsoft.com/office/drawing/2014/main" val="1206529404"/>
                  </a:ext>
                </a:extLst>
              </a:tr>
              <a:tr h="370840">
                <a:tc>
                  <a:txBody>
                    <a:bodyPr/>
                    <a:lstStyle/>
                    <a:p>
                      <a:r>
                        <a:rPr lang="en-US" dirty="0"/>
                        <a:t>negation</a:t>
                      </a:r>
                      <a:endParaRPr lang="en-IN" dirty="0"/>
                    </a:p>
                  </a:txBody>
                  <a:tcPr/>
                </a:tc>
                <a:tc>
                  <a:txBody>
                    <a:bodyPr/>
                    <a:lstStyle/>
                    <a:p>
                      <a:r>
                        <a:rPr lang="en-US" dirty="0"/>
                        <a:t>¬</a:t>
                      </a:r>
                      <a:endParaRPr lang="en-IN" dirty="0"/>
                    </a:p>
                  </a:txBody>
                  <a:tcPr/>
                </a:tc>
                <a:tc>
                  <a:txBody>
                    <a:bodyPr/>
                    <a:lstStyle/>
                    <a:p>
                      <a:r>
                        <a:rPr lang="en-US" dirty="0"/>
                        <a:t>¬ a</a:t>
                      </a:r>
                      <a:endParaRPr lang="en-IN" dirty="0"/>
                    </a:p>
                  </a:txBody>
                  <a:tcPr/>
                </a:tc>
                <a:tc>
                  <a:txBody>
                    <a:bodyPr/>
                    <a:lstStyle/>
                    <a:p>
                      <a:r>
                        <a:rPr lang="en-US" dirty="0"/>
                        <a:t>not a</a:t>
                      </a:r>
                      <a:endParaRPr lang="en-IN" dirty="0"/>
                    </a:p>
                  </a:txBody>
                  <a:tcPr/>
                </a:tc>
                <a:extLst>
                  <a:ext uri="{0D108BD9-81ED-4DB2-BD59-A6C34878D82A}">
                    <a16:rowId xmlns:a16="http://schemas.microsoft.com/office/drawing/2014/main" val="473361029"/>
                  </a:ext>
                </a:extLst>
              </a:tr>
              <a:tr h="370840">
                <a:tc>
                  <a:txBody>
                    <a:bodyPr/>
                    <a:lstStyle/>
                    <a:p>
                      <a:r>
                        <a:rPr lang="en-US" dirty="0"/>
                        <a:t>conjunction</a:t>
                      </a:r>
                      <a:endParaRPr lang="en-IN" dirty="0"/>
                    </a:p>
                  </a:txBody>
                  <a:tcPr/>
                </a:tc>
                <a:tc>
                  <a:txBody>
                    <a:bodyPr/>
                    <a:lstStyle/>
                    <a:p>
                      <a:r>
                        <a:rPr lang="hy-AM" dirty="0"/>
                        <a:t>Ո</a:t>
                      </a:r>
                      <a:endParaRPr lang="en-IN" dirty="0"/>
                    </a:p>
                  </a:txBody>
                  <a:tcPr/>
                </a:tc>
                <a:tc>
                  <a:txBody>
                    <a:bodyPr/>
                    <a:lstStyle/>
                    <a:p>
                      <a:r>
                        <a:rPr lang="en-IN" dirty="0"/>
                        <a:t>a</a:t>
                      </a:r>
                      <a:r>
                        <a:rPr lang="hy-AM" dirty="0"/>
                        <a:t>Ո</a:t>
                      </a:r>
                      <a:r>
                        <a:rPr lang="en-IN" dirty="0"/>
                        <a:t>b</a:t>
                      </a:r>
                    </a:p>
                  </a:txBody>
                  <a:tcPr/>
                </a:tc>
                <a:tc>
                  <a:txBody>
                    <a:bodyPr/>
                    <a:lstStyle/>
                    <a:p>
                      <a:r>
                        <a:rPr lang="en-US" dirty="0"/>
                        <a:t>a and b</a:t>
                      </a:r>
                      <a:endParaRPr lang="en-IN" dirty="0"/>
                    </a:p>
                  </a:txBody>
                  <a:tcPr/>
                </a:tc>
                <a:extLst>
                  <a:ext uri="{0D108BD9-81ED-4DB2-BD59-A6C34878D82A}">
                    <a16:rowId xmlns:a16="http://schemas.microsoft.com/office/drawing/2014/main" val="2923909939"/>
                  </a:ext>
                </a:extLst>
              </a:tr>
              <a:tr h="370840">
                <a:tc>
                  <a:txBody>
                    <a:bodyPr/>
                    <a:lstStyle/>
                    <a:p>
                      <a:r>
                        <a:rPr lang="en-US" dirty="0"/>
                        <a:t>disjunction</a:t>
                      </a:r>
                      <a:endParaRPr lang="en-IN" dirty="0"/>
                    </a:p>
                  </a:txBody>
                  <a:tcPr/>
                </a:tc>
                <a:tc>
                  <a:txBody>
                    <a:bodyPr/>
                    <a:lstStyle/>
                    <a:p>
                      <a:r>
                        <a:rPr lang="en-IN" dirty="0"/>
                        <a:t>U</a:t>
                      </a:r>
                    </a:p>
                  </a:txBody>
                  <a:tcPr/>
                </a:tc>
                <a:tc>
                  <a:txBody>
                    <a:bodyPr/>
                    <a:lstStyle/>
                    <a:p>
                      <a:r>
                        <a:rPr lang="en-IN" dirty="0" err="1"/>
                        <a:t>aUb</a:t>
                      </a:r>
                      <a:endParaRPr lang="en-IN" dirty="0"/>
                    </a:p>
                  </a:txBody>
                  <a:tcPr/>
                </a:tc>
                <a:tc>
                  <a:txBody>
                    <a:bodyPr/>
                    <a:lstStyle/>
                    <a:p>
                      <a:r>
                        <a:rPr lang="en-IN" dirty="0"/>
                        <a:t>a or b </a:t>
                      </a:r>
                    </a:p>
                  </a:txBody>
                  <a:tcPr/>
                </a:tc>
                <a:extLst>
                  <a:ext uri="{0D108BD9-81ED-4DB2-BD59-A6C34878D82A}">
                    <a16:rowId xmlns:a16="http://schemas.microsoft.com/office/drawing/2014/main" val="1648404590"/>
                  </a:ext>
                </a:extLst>
              </a:tr>
              <a:tr h="370840">
                <a:tc>
                  <a:txBody>
                    <a:bodyPr/>
                    <a:lstStyle/>
                    <a:p>
                      <a:r>
                        <a:rPr lang="en-US" dirty="0"/>
                        <a:t>equivalence</a:t>
                      </a:r>
                      <a:endParaRPr lang="en-IN" dirty="0"/>
                    </a:p>
                  </a:txBody>
                  <a:tcPr/>
                </a:tc>
                <a:tc>
                  <a:txBody>
                    <a:bodyPr/>
                    <a:lstStyle/>
                    <a:p>
                      <a:endParaRPr lang="en-IN" dirty="0"/>
                    </a:p>
                  </a:txBody>
                  <a:tcPr/>
                </a:tc>
                <a:tc>
                  <a:txBody>
                    <a:bodyPr/>
                    <a:lstStyle/>
                    <a:p>
                      <a:r>
                        <a:rPr lang="en-IN" dirty="0"/>
                        <a:t>A     B</a:t>
                      </a:r>
                    </a:p>
                  </a:txBody>
                  <a:tcPr/>
                </a:tc>
                <a:tc>
                  <a:txBody>
                    <a:bodyPr/>
                    <a:lstStyle/>
                    <a:p>
                      <a:r>
                        <a:rPr lang="en-IN" dirty="0"/>
                        <a:t>A is equivalent to B</a:t>
                      </a:r>
                    </a:p>
                  </a:txBody>
                  <a:tcPr/>
                </a:tc>
                <a:extLst>
                  <a:ext uri="{0D108BD9-81ED-4DB2-BD59-A6C34878D82A}">
                    <a16:rowId xmlns:a16="http://schemas.microsoft.com/office/drawing/2014/main" val="9484974"/>
                  </a:ext>
                </a:extLst>
              </a:tr>
              <a:tr h="370840">
                <a:tc>
                  <a:txBody>
                    <a:bodyPr/>
                    <a:lstStyle/>
                    <a:p>
                      <a:r>
                        <a:rPr lang="en-IN" dirty="0"/>
                        <a:t>implication</a:t>
                      </a:r>
                    </a:p>
                  </a:txBody>
                  <a:tcPr/>
                </a:tc>
                <a:tc>
                  <a:txBody>
                    <a:bodyPr/>
                    <a:lstStyle/>
                    <a:p>
                      <a:r>
                        <a:rPr lang="en-IN" dirty="0"/>
                        <a:t>-&gt;</a:t>
                      </a:r>
                    </a:p>
                  </a:txBody>
                  <a:tcPr/>
                </a:tc>
                <a:tc>
                  <a:txBody>
                    <a:bodyPr/>
                    <a:lstStyle/>
                    <a:p>
                      <a:r>
                        <a:rPr lang="en-IN" dirty="0"/>
                        <a:t>A -&gt; B</a:t>
                      </a:r>
                    </a:p>
                  </a:txBody>
                  <a:tcPr/>
                </a:tc>
                <a:tc>
                  <a:txBody>
                    <a:bodyPr/>
                    <a:lstStyle/>
                    <a:p>
                      <a:r>
                        <a:rPr lang="en-IN" dirty="0"/>
                        <a:t>A implies B</a:t>
                      </a:r>
                    </a:p>
                  </a:txBody>
                  <a:tcPr/>
                </a:tc>
                <a:extLst>
                  <a:ext uri="{0D108BD9-81ED-4DB2-BD59-A6C34878D82A}">
                    <a16:rowId xmlns:a16="http://schemas.microsoft.com/office/drawing/2014/main" val="891551668"/>
                  </a:ext>
                </a:extLst>
              </a:tr>
            </a:tbl>
          </a:graphicData>
        </a:graphic>
      </p:graphicFrame>
      <p:cxnSp>
        <p:nvCxnSpPr>
          <p:cNvPr id="6" name="Straight Connector 5">
            <a:extLst>
              <a:ext uri="{FF2B5EF4-FFF2-40B4-BE49-F238E27FC236}">
                <a16:creationId xmlns:a16="http://schemas.microsoft.com/office/drawing/2014/main" id="{C462077E-3975-4631-B1F5-1F6B43AD3F7F}"/>
              </a:ext>
            </a:extLst>
          </p:cNvPr>
          <p:cNvCxnSpPr/>
          <p:nvPr/>
        </p:nvCxnSpPr>
        <p:spPr>
          <a:xfrm>
            <a:off x="3693459" y="4814047"/>
            <a:ext cx="2151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37040E8-7F7E-4CBE-8AFF-D54D0691326E}"/>
              </a:ext>
            </a:extLst>
          </p:cNvPr>
          <p:cNvCxnSpPr/>
          <p:nvPr/>
        </p:nvCxnSpPr>
        <p:spPr>
          <a:xfrm>
            <a:off x="3693459" y="4876800"/>
            <a:ext cx="2151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31AA6C3-2A70-4CE7-A637-64596CE518EA}"/>
              </a:ext>
            </a:extLst>
          </p:cNvPr>
          <p:cNvCxnSpPr/>
          <p:nvPr/>
        </p:nvCxnSpPr>
        <p:spPr>
          <a:xfrm>
            <a:off x="3693459" y="4939553"/>
            <a:ext cx="2151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FEF5CC0-AB33-4EB0-9304-54F6C1366492}"/>
              </a:ext>
            </a:extLst>
          </p:cNvPr>
          <p:cNvCxnSpPr>
            <a:cxnSpLocks/>
          </p:cNvCxnSpPr>
          <p:nvPr/>
        </p:nvCxnSpPr>
        <p:spPr>
          <a:xfrm>
            <a:off x="5800165" y="4867835"/>
            <a:ext cx="2151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D9A9FDB-C76C-4603-B7E6-0B2AD09AE885}"/>
              </a:ext>
            </a:extLst>
          </p:cNvPr>
          <p:cNvCxnSpPr/>
          <p:nvPr/>
        </p:nvCxnSpPr>
        <p:spPr>
          <a:xfrm>
            <a:off x="5800165" y="4814047"/>
            <a:ext cx="2151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F51EEE9-A796-4A3C-82E2-E71C090E1605}"/>
              </a:ext>
            </a:extLst>
          </p:cNvPr>
          <p:cNvCxnSpPr/>
          <p:nvPr/>
        </p:nvCxnSpPr>
        <p:spPr>
          <a:xfrm>
            <a:off x="5800165" y="4939553"/>
            <a:ext cx="21515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5604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D0F4A-8ACC-424C-A461-48B8F8B26B77}"/>
              </a:ext>
            </a:extLst>
          </p:cNvPr>
          <p:cNvSpPr>
            <a:spLocks noGrp="1"/>
          </p:cNvSpPr>
          <p:nvPr>
            <p:ph type="title"/>
          </p:nvPr>
        </p:nvSpPr>
        <p:spPr/>
        <p:txBody>
          <a:bodyPr/>
          <a:lstStyle/>
          <a:p>
            <a:r>
              <a:rPr lang="en-IN" b="1" dirty="0"/>
              <a:t>OR / DISJUNCTION</a:t>
            </a:r>
          </a:p>
        </p:txBody>
      </p:sp>
      <p:sp>
        <p:nvSpPr>
          <p:cNvPr id="3" name="Content Placeholder 2">
            <a:extLst>
              <a:ext uri="{FF2B5EF4-FFF2-40B4-BE49-F238E27FC236}">
                <a16:creationId xmlns:a16="http://schemas.microsoft.com/office/drawing/2014/main" id="{B0BCB476-2B99-477E-92E2-C6FE8CE103E7}"/>
              </a:ext>
            </a:extLst>
          </p:cNvPr>
          <p:cNvSpPr>
            <a:spLocks noGrp="1"/>
          </p:cNvSpPr>
          <p:nvPr>
            <p:ph idx="1"/>
          </p:nvPr>
        </p:nvSpPr>
        <p:spPr/>
        <p:txBody>
          <a:bodyPr/>
          <a:lstStyle/>
          <a:p>
            <a:pPr marL="0" indent="0">
              <a:buNone/>
            </a:pPr>
            <a:r>
              <a:rPr lang="en-IN" dirty="0"/>
              <a:t>Truth Table </a:t>
            </a:r>
          </a:p>
          <a:p>
            <a:pPr marL="0" indent="0">
              <a:buNone/>
            </a:pPr>
            <a:endParaRPr lang="en-IN" dirty="0"/>
          </a:p>
        </p:txBody>
      </p:sp>
      <p:graphicFrame>
        <p:nvGraphicFramePr>
          <p:cNvPr id="4" name="Table 4">
            <a:extLst>
              <a:ext uri="{FF2B5EF4-FFF2-40B4-BE49-F238E27FC236}">
                <a16:creationId xmlns:a16="http://schemas.microsoft.com/office/drawing/2014/main" id="{F29DFCFC-E1CB-4FE3-9FF1-70E8638E8093}"/>
              </a:ext>
            </a:extLst>
          </p:cNvPr>
          <p:cNvGraphicFramePr>
            <a:graphicFrameLocks noGrp="1"/>
          </p:cNvGraphicFramePr>
          <p:nvPr>
            <p:extLst>
              <p:ext uri="{D42A27DB-BD31-4B8C-83A1-F6EECF244321}">
                <p14:modId xmlns:p14="http://schemas.microsoft.com/office/powerpoint/2010/main" val="3832804816"/>
              </p:ext>
            </p:extLst>
          </p:nvPr>
        </p:nvGraphicFramePr>
        <p:xfrm>
          <a:off x="838200" y="2422960"/>
          <a:ext cx="8127999" cy="18542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243572685"/>
                    </a:ext>
                  </a:extLst>
                </a:gridCol>
                <a:gridCol w="2709333">
                  <a:extLst>
                    <a:ext uri="{9D8B030D-6E8A-4147-A177-3AD203B41FA5}">
                      <a16:colId xmlns:a16="http://schemas.microsoft.com/office/drawing/2014/main" val="4101381"/>
                    </a:ext>
                  </a:extLst>
                </a:gridCol>
                <a:gridCol w="2709333">
                  <a:extLst>
                    <a:ext uri="{9D8B030D-6E8A-4147-A177-3AD203B41FA5}">
                      <a16:colId xmlns:a16="http://schemas.microsoft.com/office/drawing/2014/main" val="1038936727"/>
                    </a:ext>
                  </a:extLst>
                </a:gridCol>
              </a:tblGrid>
              <a:tr h="370840">
                <a:tc>
                  <a:txBody>
                    <a:bodyPr/>
                    <a:lstStyle/>
                    <a:p>
                      <a:r>
                        <a:rPr lang="en-IN" dirty="0"/>
                        <a:t>p</a:t>
                      </a:r>
                    </a:p>
                  </a:txBody>
                  <a:tcPr/>
                </a:tc>
                <a:tc>
                  <a:txBody>
                    <a:bodyPr/>
                    <a:lstStyle/>
                    <a:p>
                      <a:r>
                        <a:rPr lang="en-IN" dirty="0"/>
                        <a:t>q</a:t>
                      </a:r>
                    </a:p>
                  </a:txBody>
                  <a:tcPr/>
                </a:tc>
                <a:tc>
                  <a:txBody>
                    <a:bodyPr/>
                    <a:lstStyle/>
                    <a:p>
                      <a:r>
                        <a:rPr lang="en-IN" dirty="0"/>
                        <a:t>p or q </a:t>
                      </a:r>
                    </a:p>
                  </a:txBody>
                  <a:tcPr/>
                </a:tc>
                <a:extLst>
                  <a:ext uri="{0D108BD9-81ED-4DB2-BD59-A6C34878D82A}">
                    <a16:rowId xmlns:a16="http://schemas.microsoft.com/office/drawing/2014/main" val="2258853928"/>
                  </a:ext>
                </a:extLst>
              </a:tr>
              <a:tr h="370840">
                <a:tc>
                  <a:txBody>
                    <a:bodyPr/>
                    <a:lstStyle/>
                    <a:p>
                      <a:r>
                        <a:rPr lang="en-IN" dirty="0"/>
                        <a:t>T</a:t>
                      </a:r>
                    </a:p>
                  </a:txBody>
                  <a:tcPr/>
                </a:tc>
                <a:tc>
                  <a:txBody>
                    <a:bodyPr/>
                    <a:lstStyle/>
                    <a:p>
                      <a:r>
                        <a:rPr lang="en-IN" dirty="0"/>
                        <a:t>T</a:t>
                      </a:r>
                    </a:p>
                  </a:txBody>
                  <a:tcPr/>
                </a:tc>
                <a:tc>
                  <a:txBody>
                    <a:bodyPr/>
                    <a:lstStyle/>
                    <a:p>
                      <a:r>
                        <a:rPr lang="en-IN" dirty="0"/>
                        <a:t>T</a:t>
                      </a:r>
                    </a:p>
                  </a:txBody>
                  <a:tcPr/>
                </a:tc>
                <a:extLst>
                  <a:ext uri="{0D108BD9-81ED-4DB2-BD59-A6C34878D82A}">
                    <a16:rowId xmlns:a16="http://schemas.microsoft.com/office/drawing/2014/main" val="3763861164"/>
                  </a:ext>
                </a:extLst>
              </a:tr>
              <a:tr h="370840">
                <a:tc>
                  <a:txBody>
                    <a:bodyPr/>
                    <a:lstStyle/>
                    <a:p>
                      <a:r>
                        <a:rPr lang="en-IN" dirty="0"/>
                        <a:t>T</a:t>
                      </a:r>
                    </a:p>
                  </a:txBody>
                  <a:tcPr/>
                </a:tc>
                <a:tc>
                  <a:txBody>
                    <a:bodyPr/>
                    <a:lstStyle/>
                    <a:p>
                      <a:r>
                        <a:rPr lang="en-IN" dirty="0"/>
                        <a:t>F</a:t>
                      </a:r>
                    </a:p>
                  </a:txBody>
                  <a:tcPr/>
                </a:tc>
                <a:tc>
                  <a:txBody>
                    <a:bodyPr/>
                    <a:lstStyle/>
                    <a:p>
                      <a:r>
                        <a:rPr lang="en-IN" dirty="0"/>
                        <a:t>T</a:t>
                      </a:r>
                    </a:p>
                  </a:txBody>
                  <a:tcPr/>
                </a:tc>
                <a:extLst>
                  <a:ext uri="{0D108BD9-81ED-4DB2-BD59-A6C34878D82A}">
                    <a16:rowId xmlns:a16="http://schemas.microsoft.com/office/drawing/2014/main" val="2274085239"/>
                  </a:ext>
                </a:extLst>
              </a:tr>
              <a:tr h="370840">
                <a:tc>
                  <a:txBody>
                    <a:bodyPr/>
                    <a:lstStyle/>
                    <a:p>
                      <a:r>
                        <a:rPr lang="en-IN" dirty="0"/>
                        <a:t>F</a:t>
                      </a:r>
                    </a:p>
                  </a:txBody>
                  <a:tcPr/>
                </a:tc>
                <a:tc>
                  <a:txBody>
                    <a:bodyPr/>
                    <a:lstStyle/>
                    <a:p>
                      <a:r>
                        <a:rPr lang="en-IN" dirty="0"/>
                        <a:t>T</a:t>
                      </a:r>
                    </a:p>
                  </a:txBody>
                  <a:tcPr/>
                </a:tc>
                <a:tc>
                  <a:txBody>
                    <a:bodyPr/>
                    <a:lstStyle/>
                    <a:p>
                      <a:r>
                        <a:rPr lang="en-IN" dirty="0"/>
                        <a:t>T</a:t>
                      </a:r>
                    </a:p>
                  </a:txBody>
                  <a:tcPr/>
                </a:tc>
                <a:extLst>
                  <a:ext uri="{0D108BD9-81ED-4DB2-BD59-A6C34878D82A}">
                    <a16:rowId xmlns:a16="http://schemas.microsoft.com/office/drawing/2014/main" val="32400612"/>
                  </a:ext>
                </a:extLst>
              </a:tr>
              <a:tr h="370840">
                <a:tc>
                  <a:txBody>
                    <a:bodyPr/>
                    <a:lstStyle/>
                    <a:p>
                      <a:r>
                        <a:rPr lang="en-IN" dirty="0"/>
                        <a:t>F</a:t>
                      </a:r>
                    </a:p>
                  </a:txBody>
                  <a:tcPr/>
                </a:tc>
                <a:tc>
                  <a:txBody>
                    <a:bodyPr/>
                    <a:lstStyle/>
                    <a:p>
                      <a:r>
                        <a:rPr lang="en-IN" dirty="0"/>
                        <a:t>F</a:t>
                      </a:r>
                    </a:p>
                  </a:txBody>
                  <a:tcPr/>
                </a:tc>
                <a:tc>
                  <a:txBody>
                    <a:bodyPr/>
                    <a:lstStyle/>
                    <a:p>
                      <a:r>
                        <a:rPr lang="en-IN" dirty="0"/>
                        <a:t>F</a:t>
                      </a:r>
                    </a:p>
                  </a:txBody>
                  <a:tcPr/>
                </a:tc>
                <a:extLst>
                  <a:ext uri="{0D108BD9-81ED-4DB2-BD59-A6C34878D82A}">
                    <a16:rowId xmlns:a16="http://schemas.microsoft.com/office/drawing/2014/main" val="843996960"/>
                  </a:ext>
                </a:extLst>
              </a:tr>
            </a:tbl>
          </a:graphicData>
        </a:graphic>
      </p:graphicFrame>
    </p:spTree>
    <p:extLst>
      <p:ext uri="{BB962C8B-B14F-4D97-AF65-F5344CB8AC3E}">
        <p14:creationId xmlns:p14="http://schemas.microsoft.com/office/powerpoint/2010/main" val="4059522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5ECF3-F752-4A18-8FF5-25D72533B885}"/>
              </a:ext>
            </a:extLst>
          </p:cNvPr>
          <p:cNvSpPr>
            <a:spLocks noGrp="1"/>
          </p:cNvSpPr>
          <p:nvPr>
            <p:ph type="title"/>
          </p:nvPr>
        </p:nvSpPr>
        <p:spPr/>
        <p:txBody>
          <a:bodyPr/>
          <a:lstStyle/>
          <a:p>
            <a:r>
              <a:rPr lang="en-IN" b="1" dirty="0"/>
              <a:t>AND / Conjunction</a:t>
            </a:r>
          </a:p>
        </p:txBody>
      </p:sp>
      <p:graphicFrame>
        <p:nvGraphicFramePr>
          <p:cNvPr id="4" name="Table 4">
            <a:extLst>
              <a:ext uri="{FF2B5EF4-FFF2-40B4-BE49-F238E27FC236}">
                <a16:creationId xmlns:a16="http://schemas.microsoft.com/office/drawing/2014/main" id="{A7D8F76D-C667-46B5-BBB4-6A49C6F6ADF8}"/>
              </a:ext>
            </a:extLst>
          </p:cNvPr>
          <p:cNvGraphicFramePr>
            <a:graphicFrameLocks noGrp="1"/>
          </p:cNvGraphicFramePr>
          <p:nvPr>
            <p:ph idx="1"/>
            <p:extLst>
              <p:ext uri="{D42A27DB-BD31-4B8C-83A1-F6EECF244321}">
                <p14:modId xmlns:p14="http://schemas.microsoft.com/office/powerpoint/2010/main" val="2672818839"/>
              </p:ext>
            </p:extLst>
          </p:nvPr>
        </p:nvGraphicFramePr>
        <p:xfrm>
          <a:off x="838200" y="1825625"/>
          <a:ext cx="10515597" cy="185420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3012330539"/>
                    </a:ext>
                  </a:extLst>
                </a:gridCol>
                <a:gridCol w="3505199">
                  <a:extLst>
                    <a:ext uri="{9D8B030D-6E8A-4147-A177-3AD203B41FA5}">
                      <a16:colId xmlns:a16="http://schemas.microsoft.com/office/drawing/2014/main" val="603889603"/>
                    </a:ext>
                  </a:extLst>
                </a:gridCol>
                <a:gridCol w="3505199">
                  <a:extLst>
                    <a:ext uri="{9D8B030D-6E8A-4147-A177-3AD203B41FA5}">
                      <a16:colId xmlns:a16="http://schemas.microsoft.com/office/drawing/2014/main" val="945098103"/>
                    </a:ext>
                  </a:extLst>
                </a:gridCol>
              </a:tblGrid>
              <a:tr h="370840">
                <a:tc>
                  <a:txBody>
                    <a:bodyPr/>
                    <a:lstStyle/>
                    <a:p>
                      <a:r>
                        <a:rPr lang="en-IN" dirty="0"/>
                        <a:t>p</a:t>
                      </a:r>
                    </a:p>
                  </a:txBody>
                  <a:tcPr/>
                </a:tc>
                <a:tc>
                  <a:txBody>
                    <a:bodyPr/>
                    <a:lstStyle/>
                    <a:p>
                      <a:r>
                        <a:rPr lang="en-IN" dirty="0"/>
                        <a:t>q</a:t>
                      </a:r>
                    </a:p>
                  </a:txBody>
                  <a:tcPr/>
                </a:tc>
                <a:tc>
                  <a:txBody>
                    <a:bodyPr/>
                    <a:lstStyle/>
                    <a:p>
                      <a:r>
                        <a:rPr lang="en-IN" dirty="0"/>
                        <a:t>p and q</a:t>
                      </a:r>
                    </a:p>
                  </a:txBody>
                  <a:tcPr/>
                </a:tc>
                <a:extLst>
                  <a:ext uri="{0D108BD9-81ED-4DB2-BD59-A6C34878D82A}">
                    <a16:rowId xmlns:a16="http://schemas.microsoft.com/office/drawing/2014/main" val="3088405173"/>
                  </a:ext>
                </a:extLst>
              </a:tr>
              <a:tr h="370840">
                <a:tc>
                  <a:txBody>
                    <a:bodyPr/>
                    <a:lstStyle/>
                    <a:p>
                      <a:r>
                        <a:rPr lang="en-IN" dirty="0"/>
                        <a:t>T</a:t>
                      </a:r>
                    </a:p>
                  </a:txBody>
                  <a:tcPr/>
                </a:tc>
                <a:tc>
                  <a:txBody>
                    <a:bodyPr/>
                    <a:lstStyle/>
                    <a:p>
                      <a:r>
                        <a:rPr lang="en-IN" dirty="0"/>
                        <a:t>T</a:t>
                      </a:r>
                    </a:p>
                  </a:txBody>
                  <a:tcPr/>
                </a:tc>
                <a:tc>
                  <a:txBody>
                    <a:bodyPr/>
                    <a:lstStyle/>
                    <a:p>
                      <a:r>
                        <a:rPr lang="en-IN" dirty="0"/>
                        <a:t>T</a:t>
                      </a:r>
                    </a:p>
                  </a:txBody>
                  <a:tcPr/>
                </a:tc>
                <a:extLst>
                  <a:ext uri="{0D108BD9-81ED-4DB2-BD59-A6C34878D82A}">
                    <a16:rowId xmlns:a16="http://schemas.microsoft.com/office/drawing/2014/main" val="61650678"/>
                  </a:ext>
                </a:extLst>
              </a:tr>
              <a:tr h="370840">
                <a:tc>
                  <a:txBody>
                    <a:bodyPr/>
                    <a:lstStyle/>
                    <a:p>
                      <a:r>
                        <a:rPr lang="en-IN" dirty="0"/>
                        <a:t>T</a:t>
                      </a:r>
                    </a:p>
                  </a:txBody>
                  <a:tcPr/>
                </a:tc>
                <a:tc>
                  <a:txBody>
                    <a:bodyPr/>
                    <a:lstStyle/>
                    <a:p>
                      <a:r>
                        <a:rPr lang="en-IN" dirty="0"/>
                        <a:t>F</a:t>
                      </a:r>
                    </a:p>
                  </a:txBody>
                  <a:tcPr/>
                </a:tc>
                <a:tc>
                  <a:txBody>
                    <a:bodyPr/>
                    <a:lstStyle/>
                    <a:p>
                      <a:r>
                        <a:rPr lang="en-IN" dirty="0"/>
                        <a:t>F</a:t>
                      </a:r>
                    </a:p>
                  </a:txBody>
                  <a:tcPr/>
                </a:tc>
                <a:extLst>
                  <a:ext uri="{0D108BD9-81ED-4DB2-BD59-A6C34878D82A}">
                    <a16:rowId xmlns:a16="http://schemas.microsoft.com/office/drawing/2014/main" val="1257905351"/>
                  </a:ext>
                </a:extLst>
              </a:tr>
              <a:tr h="370840">
                <a:tc>
                  <a:txBody>
                    <a:bodyPr/>
                    <a:lstStyle/>
                    <a:p>
                      <a:r>
                        <a:rPr lang="en-IN" dirty="0"/>
                        <a:t>F</a:t>
                      </a:r>
                    </a:p>
                  </a:txBody>
                  <a:tcPr/>
                </a:tc>
                <a:tc>
                  <a:txBody>
                    <a:bodyPr/>
                    <a:lstStyle/>
                    <a:p>
                      <a:r>
                        <a:rPr lang="en-IN" dirty="0"/>
                        <a:t>T</a:t>
                      </a:r>
                    </a:p>
                  </a:txBody>
                  <a:tcPr/>
                </a:tc>
                <a:tc>
                  <a:txBody>
                    <a:bodyPr/>
                    <a:lstStyle/>
                    <a:p>
                      <a:r>
                        <a:rPr lang="en-IN" dirty="0"/>
                        <a:t>F</a:t>
                      </a:r>
                    </a:p>
                  </a:txBody>
                  <a:tcPr/>
                </a:tc>
                <a:extLst>
                  <a:ext uri="{0D108BD9-81ED-4DB2-BD59-A6C34878D82A}">
                    <a16:rowId xmlns:a16="http://schemas.microsoft.com/office/drawing/2014/main" val="3078822003"/>
                  </a:ext>
                </a:extLst>
              </a:tr>
              <a:tr h="370840">
                <a:tc>
                  <a:txBody>
                    <a:bodyPr/>
                    <a:lstStyle/>
                    <a:p>
                      <a:r>
                        <a:rPr lang="en-IN" dirty="0"/>
                        <a:t>F</a:t>
                      </a:r>
                    </a:p>
                  </a:txBody>
                  <a:tcPr/>
                </a:tc>
                <a:tc>
                  <a:txBody>
                    <a:bodyPr/>
                    <a:lstStyle/>
                    <a:p>
                      <a:r>
                        <a:rPr lang="en-IN" dirty="0"/>
                        <a:t>F</a:t>
                      </a:r>
                    </a:p>
                  </a:txBody>
                  <a:tcPr/>
                </a:tc>
                <a:tc>
                  <a:txBody>
                    <a:bodyPr/>
                    <a:lstStyle/>
                    <a:p>
                      <a:r>
                        <a:rPr lang="en-IN" dirty="0"/>
                        <a:t>F</a:t>
                      </a:r>
                    </a:p>
                  </a:txBody>
                  <a:tcPr/>
                </a:tc>
                <a:extLst>
                  <a:ext uri="{0D108BD9-81ED-4DB2-BD59-A6C34878D82A}">
                    <a16:rowId xmlns:a16="http://schemas.microsoft.com/office/drawing/2014/main" val="1521903107"/>
                  </a:ext>
                </a:extLst>
              </a:tr>
            </a:tbl>
          </a:graphicData>
        </a:graphic>
      </p:graphicFrame>
    </p:spTree>
    <p:extLst>
      <p:ext uri="{BB962C8B-B14F-4D97-AF65-F5344CB8AC3E}">
        <p14:creationId xmlns:p14="http://schemas.microsoft.com/office/powerpoint/2010/main" val="706949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18F03-2C8F-4494-96B8-262CD9B39C85}"/>
              </a:ext>
            </a:extLst>
          </p:cNvPr>
          <p:cNvSpPr>
            <a:spLocks noGrp="1"/>
          </p:cNvSpPr>
          <p:nvPr>
            <p:ph type="title"/>
          </p:nvPr>
        </p:nvSpPr>
        <p:spPr/>
        <p:txBody>
          <a:bodyPr/>
          <a:lstStyle/>
          <a:p>
            <a:r>
              <a:rPr lang="en-IN" b="1" dirty="0"/>
              <a:t>Quantifiers</a:t>
            </a:r>
          </a:p>
        </p:txBody>
      </p:sp>
      <p:sp>
        <p:nvSpPr>
          <p:cNvPr id="3" name="Content Placeholder 2">
            <a:extLst>
              <a:ext uri="{FF2B5EF4-FFF2-40B4-BE49-F238E27FC236}">
                <a16:creationId xmlns:a16="http://schemas.microsoft.com/office/drawing/2014/main" id="{E99EC0F6-4A08-4B8C-8D39-862F868C43A1}"/>
              </a:ext>
            </a:extLst>
          </p:cNvPr>
          <p:cNvSpPr>
            <a:spLocks noGrp="1"/>
          </p:cNvSpPr>
          <p:nvPr>
            <p:ph idx="1"/>
          </p:nvPr>
        </p:nvSpPr>
        <p:spPr/>
        <p:txBody>
          <a:bodyPr/>
          <a:lstStyle/>
          <a:p>
            <a:pPr marL="0" indent="0">
              <a:buNone/>
            </a:pPr>
            <a:r>
              <a:rPr lang="en-US" dirty="0"/>
              <a:t>Name         Example       Meaning </a:t>
            </a:r>
          </a:p>
          <a:p>
            <a:pPr marL="0" indent="0">
              <a:buNone/>
            </a:pPr>
            <a:r>
              <a:rPr lang="en-US" dirty="0"/>
              <a:t>universal    ∀ X.P            For all X, P is true. </a:t>
            </a:r>
          </a:p>
          <a:p>
            <a:pPr marL="0" indent="0">
              <a:buNone/>
            </a:pPr>
            <a:r>
              <a:rPr lang="en-US" dirty="0"/>
              <a:t>existential  E X.P            There exists a value of X such that P is true</a:t>
            </a:r>
            <a:endParaRPr lang="en-IN" dirty="0"/>
          </a:p>
        </p:txBody>
      </p:sp>
    </p:spTree>
    <p:extLst>
      <p:ext uri="{BB962C8B-B14F-4D97-AF65-F5344CB8AC3E}">
        <p14:creationId xmlns:p14="http://schemas.microsoft.com/office/powerpoint/2010/main" val="1033001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B46D0-9A08-4D37-A182-F72B0013B26B}"/>
              </a:ext>
            </a:extLst>
          </p:cNvPr>
          <p:cNvSpPr>
            <a:spLocks noGrp="1"/>
          </p:cNvSpPr>
          <p:nvPr>
            <p:ph type="title"/>
          </p:nvPr>
        </p:nvSpPr>
        <p:spPr/>
        <p:txBody>
          <a:bodyPr/>
          <a:lstStyle/>
          <a:p>
            <a:r>
              <a:rPr lang="en-IN" b="1" dirty="0"/>
              <a:t>Examples</a:t>
            </a:r>
          </a:p>
        </p:txBody>
      </p:sp>
      <p:sp>
        <p:nvSpPr>
          <p:cNvPr id="3" name="Content Placeholder 2">
            <a:extLst>
              <a:ext uri="{FF2B5EF4-FFF2-40B4-BE49-F238E27FC236}">
                <a16:creationId xmlns:a16="http://schemas.microsoft.com/office/drawing/2014/main" id="{E5CA7E73-C154-4226-84EF-928754A7479C}"/>
              </a:ext>
            </a:extLst>
          </p:cNvPr>
          <p:cNvSpPr>
            <a:spLocks noGrp="1"/>
          </p:cNvSpPr>
          <p:nvPr>
            <p:ph idx="1"/>
          </p:nvPr>
        </p:nvSpPr>
        <p:spPr/>
        <p:txBody>
          <a:bodyPr/>
          <a:lstStyle/>
          <a:p>
            <a:r>
              <a:rPr lang="en-IN" dirty="0"/>
              <a:t>All As are Bs</a:t>
            </a:r>
          </a:p>
          <a:p>
            <a:pPr marL="0" indent="0">
              <a:buNone/>
            </a:pPr>
            <a:r>
              <a:rPr lang="en-US" dirty="0"/>
              <a:t>∀ X (A(x) -&gt; B(x))</a:t>
            </a:r>
          </a:p>
          <a:p>
            <a:pPr marL="0" indent="0">
              <a:buNone/>
            </a:pPr>
            <a:r>
              <a:rPr lang="en-US" dirty="0"/>
              <a:t>All men are humans</a:t>
            </a:r>
          </a:p>
          <a:p>
            <a:pPr marL="0" indent="0">
              <a:buNone/>
            </a:pPr>
            <a:r>
              <a:rPr lang="en-US" dirty="0"/>
              <a:t>∀ X (men(x) -&gt; humans(x))</a:t>
            </a:r>
          </a:p>
          <a:p>
            <a:r>
              <a:rPr lang="en-US" dirty="0"/>
              <a:t>Some As are Bs</a:t>
            </a:r>
          </a:p>
          <a:p>
            <a:pPr marL="0" indent="0">
              <a:buNone/>
            </a:pPr>
            <a:r>
              <a:rPr lang="en-IN" b="0" i="0" dirty="0">
                <a:solidFill>
                  <a:srgbClr val="404040"/>
                </a:solidFill>
                <a:effectLst/>
                <a:latin typeface="-apple-system"/>
              </a:rPr>
              <a:t>∃</a:t>
            </a:r>
            <a:r>
              <a:rPr lang="en-US" b="0" i="0" dirty="0">
                <a:solidFill>
                  <a:srgbClr val="404040"/>
                </a:solidFill>
                <a:effectLst/>
                <a:latin typeface="-apple-system"/>
              </a:rPr>
              <a:t>X(A(x)</a:t>
            </a:r>
            <a:r>
              <a:rPr lang="hy-AM" dirty="0"/>
              <a:t> Ո</a:t>
            </a:r>
            <a:r>
              <a:rPr lang="en-IN" dirty="0"/>
              <a:t> B(x)</a:t>
            </a:r>
            <a:r>
              <a:rPr lang="en-US" b="0" i="0" dirty="0">
                <a:solidFill>
                  <a:srgbClr val="404040"/>
                </a:solidFill>
                <a:effectLst/>
                <a:latin typeface="-apple-system"/>
              </a:rPr>
              <a:t>)</a:t>
            </a:r>
          </a:p>
          <a:p>
            <a:pPr marL="0" indent="0">
              <a:buNone/>
            </a:pPr>
            <a:r>
              <a:rPr lang="en-US" dirty="0">
                <a:solidFill>
                  <a:srgbClr val="404040"/>
                </a:solidFill>
                <a:latin typeface="-apple-system"/>
              </a:rPr>
              <a:t>Some students are brilliant</a:t>
            </a:r>
            <a:endParaRPr lang="en-US" b="0" i="0" dirty="0">
              <a:solidFill>
                <a:srgbClr val="404040"/>
              </a:solidFill>
              <a:effectLst/>
              <a:latin typeface="-apple-system"/>
            </a:endParaRPr>
          </a:p>
          <a:p>
            <a:pPr marL="0" indent="0">
              <a:buNone/>
            </a:pPr>
            <a:r>
              <a:rPr lang="en-IN" b="0" i="0" dirty="0">
                <a:solidFill>
                  <a:srgbClr val="404040"/>
                </a:solidFill>
                <a:effectLst/>
                <a:latin typeface="-apple-system"/>
              </a:rPr>
              <a:t>∃</a:t>
            </a:r>
            <a:r>
              <a:rPr lang="en-US" b="0" i="0" dirty="0">
                <a:solidFill>
                  <a:srgbClr val="404040"/>
                </a:solidFill>
                <a:effectLst/>
                <a:latin typeface="-apple-system"/>
              </a:rPr>
              <a:t>X(Student(x)</a:t>
            </a:r>
            <a:r>
              <a:rPr lang="hy-AM" dirty="0"/>
              <a:t> Ո</a:t>
            </a:r>
            <a:r>
              <a:rPr lang="en-IN" dirty="0"/>
              <a:t> Brilliant(x)</a:t>
            </a:r>
            <a:r>
              <a:rPr lang="en-US" b="0" i="0" dirty="0">
                <a:solidFill>
                  <a:srgbClr val="404040"/>
                </a:solidFill>
                <a:effectLst/>
                <a:latin typeface="-apple-system"/>
              </a:rPr>
              <a:t>)</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3692260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F30E-91EE-4348-858E-A00AB553EA14}"/>
              </a:ext>
            </a:extLst>
          </p:cNvPr>
          <p:cNvSpPr>
            <a:spLocks noGrp="1"/>
          </p:cNvSpPr>
          <p:nvPr>
            <p:ph type="title"/>
          </p:nvPr>
        </p:nvSpPr>
        <p:spPr/>
        <p:txBody>
          <a:bodyPr/>
          <a:lstStyle/>
          <a:p>
            <a:r>
              <a:rPr lang="en-IN" b="1" dirty="0"/>
              <a:t>Examples</a:t>
            </a:r>
          </a:p>
        </p:txBody>
      </p:sp>
      <p:sp>
        <p:nvSpPr>
          <p:cNvPr id="3" name="Content Placeholder 2">
            <a:extLst>
              <a:ext uri="{FF2B5EF4-FFF2-40B4-BE49-F238E27FC236}">
                <a16:creationId xmlns:a16="http://schemas.microsoft.com/office/drawing/2014/main" id="{2BE7AE47-6097-41AF-9106-F493CB3F8E1C}"/>
              </a:ext>
            </a:extLst>
          </p:cNvPr>
          <p:cNvSpPr>
            <a:spLocks noGrp="1"/>
          </p:cNvSpPr>
          <p:nvPr>
            <p:ph idx="1"/>
          </p:nvPr>
        </p:nvSpPr>
        <p:spPr/>
        <p:txBody>
          <a:bodyPr/>
          <a:lstStyle/>
          <a:p>
            <a:r>
              <a:rPr lang="en-IN" dirty="0"/>
              <a:t>No As are Bs</a:t>
            </a:r>
          </a:p>
          <a:p>
            <a:pPr marL="0" indent="0">
              <a:buNone/>
            </a:pPr>
            <a:r>
              <a:rPr lang="en-US" dirty="0"/>
              <a:t>∀ X (A(x) -&gt; ¬B(x))</a:t>
            </a:r>
          </a:p>
          <a:p>
            <a:pPr marL="0" indent="0">
              <a:buNone/>
            </a:pPr>
            <a:r>
              <a:rPr lang="en-IN" dirty="0"/>
              <a:t>No Students are Brilliant</a:t>
            </a:r>
          </a:p>
          <a:p>
            <a:pPr marL="0" indent="0">
              <a:buNone/>
            </a:pPr>
            <a:r>
              <a:rPr lang="en-US" dirty="0"/>
              <a:t>∀ X (Student(x) -&gt; ¬Brilliant(x))</a:t>
            </a:r>
            <a:endParaRPr lang="en-IN" dirty="0"/>
          </a:p>
          <a:p>
            <a:pPr marL="0" indent="0">
              <a:buNone/>
            </a:pPr>
            <a:endParaRPr lang="en-IN" dirty="0"/>
          </a:p>
          <a:p>
            <a:pPr marL="0" indent="0">
              <a:buNone/>
            </a:pPr>
            <a:r>
              <a:rPr lang="en-IN" dirty="0"/>
              <a:t>Some Real numbers are rational</a:t>
            </a:r>
          </a:p>
          <a:p>
            <a:pPr marL="0" indent="0">
              <a:buNone/>
            </a:pPr>
            <a:r>
              <a:rPr lang="en-IN" b="0" i="0" dirty="0">
                <a:solidFill>
                  <a:srgbClr val="404040"/>
                </a:solidFill>
                <a:effectLst/>
                <a:latin typeface="-apple-system"/>
              </a:rPr>
              <a:t>∃</a:t>
            </a:r>
            <a:r>
              <a:rPr lang="en-US" b="0" i="0" dirty="0">
                <a:solidFill>
                  <a:srgbClr val="404040"/>
                </a:solidFill>
                <a:effectLst/>
                <a:latin typeface="-apple-system"/>
              </a:rPr>
              <a:t>X(real(x)</a:t>
            </a:r>
            <a:r>
              <a:rPr lang="hy-AM" dirty="0"/>
              <a:t> Ո</a:t>
            </a:r>
            <a:r>
              <a:rPr lang="en-IN" dirty="0"/>
              <a:t> rational(x)</a:t>
            </a:r>
            <a:r>
              <a:rPr lang="en-US" b="0" i="0" dirty="0">
                <a:solidFill>
                  <a:srgbClr val="404040"/>
                </a:solidFill>
                <a:effectLst/>
                <a:latin typeface="-apple-system"/>
              </a:rPr>
              <a:t>)</a:t>
            </a:r>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42594854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1086</TotalTime>
  <Words>1562</Words>
  <Application>Microsoft Office PowerPoint</Application>
  <PresentationFormat>Widescreen</PresentationFormat>
  <Paragraphs>259</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-apple-system</vt:lpstr>
      <vt:lpstr>Arial</vt:lpstr>
      <vt:lpstr>Calibri</vt:lpstr>
      <vt:lpstr>Calibri Light</vt:lpstr>
      <vt:lpstr>Office Theme</vt:lpstr>
      <vt:lpstr>CER4C3  Abstractions and Paradigms of Programming</vt:lpstr>
      <vt:lpstr>Predicate Calculus</vt:lpstr>
      <vt:lpstr>Types of Propositions</vt:lpstr>
      <vt:lpstr>Symbols/Connectors</vt:lpstr>
      <vt:lpstr>OR / DISJUNCTION</vt:lpstr>
      <vt:lpstr>AND / Conjunction</vt:lpstr>
      <vt:lpstr>Quantifiers</vt:lpstr>
      <vt:lpstr>Examples</vt:lpstr>
      <vt:lpstr>Examples</vt:lpstr>
      <vt:lpstr>ProLog</vt:lpstr>
      <vt:lpstr>How these facts form the ProLog Database</vt:lpstr>
      <vt:lpstr>Creating Rules in ProLog</vt:lpstr>
      <vt:lpstr>ProLog Fundamentals</vt:lpstr>
      <vt:lpstr>Queries or Goals</vt:lpstr>
      <vt:lpstr>Queries or Goals</vt:lpstr>
      <vt:lpstr>Clauses in ProLog</vt:lpstr>
      <vt:lpstr>PowerPoint Presentation</vt:lpstr>
      <vt:lpstr>Examples</vt:lpstr>
      <vt:lpstr>Execution of a ProLog Program</vt:lpstr>
      <vt:lpstr>Variables in ProLog</vt:lpstr>
      <vt:lpstr>Variables in ProLog</vt:lpstr>
      <vt:lpstr>Example</vt:lpstr>
      <vt:lpstr>Connectives in ProLog</vt:lpstr>
      <vt:lpstr>Connectives in ProLog</vt:lpstr>
      <vt:lpstr>Connectives in ProLog</vt:lpstr>
      <vt:lpstr>Asking the same query again..</vt:lpstr>
      <vt:lpstr>Anonymous Variables</vt:lpstr>
      <vt:lpstr>Anonymous Variable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Neeraj Sharma</dc:creator>
  <cp:lastModifiedBy>Neeraj Sharma</cp:lastModifiedBy>
  <cp:revision>8</cp:revision>
  <dcterms:created xsi:type="dcterms:W3CDTF">2022-01-07T02:09:49Z</dcterms:created>
  <dcterms:modified xsi:type="dcterms:W3CDTF">2022-01-10T13:53:02Z</dcterms:modified>
</cp:coreProperties>
</file>