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B55B-FC85-41F0-8F84-B4B2F9F20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92E32-D0CC-41A0-95CC-0DAB1168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75A5FC-7B93-4701-B3D0-DD77A429D411}"/>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5" name="Footer Placeholder 4">
            <a:extLst>
              <a:ext uri="{FF2B5EF4-FFF2-40B4-BE49-F238E27FC236}">
                <a16:creationId xmlns:a16="http://schemas.microsoft.com/office/drawing/2014/main" id="{DCFD3FF6-79E9-49CB-86B1-33638DEE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8A214-4F21-46DF-87B2-D1A7648CE431}"/>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230519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7F02-E299-4BBA-932A-66E46C73DF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2BF5E-F718-4C59-9F30-8EC970090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789B3-ACEB-45C8-934C-AB1DC668609D}"/>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5" name="Footer Placeholder 4">
            <a:extLst>
              <a:ext uri="{FF2B5EF4-FFF2-40B4-BE49-F238E27FC236}">
                <a16:creationId xmlns:a16="http://schemas.microsoft.com/office/drawing/2014/main" id="{D4A38B5D-7205-42D0-B960-641956824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801A9-AD16-4C50-A39A-82F6D5DBC3AC}"/>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12990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60234-9E54-4169-94BC-754102244B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AB959-988B-4330-B91A-34836393A1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FA121-DE4E-41BB-B90E-614F65993856}"/>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5" name="Footer Placeholder 4">
            <a:extLst>
              <a:ext uri="{FF2B5EF4-FFF2-40B4-BE49-F238E27FC236}">
                <a16:creationId xmlns:a16="http://schemas.microsoft.com/office/drawing/2014/main" id="{1FB7BD0F-33CE-4DC5-9B37-B7726751F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CC3DA-52C0-416C-B3CD-86230C94F57E}"/>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4640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15D9-003E-4436-B77C-1D73FB986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6F5C90-5EF7-494D-8DB4-B60437872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281C2-B2AA-412B-9C71-A9E48D5FD78F}"/>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5" name="Footer Placeholder 4">
            <a:extLst>
              <a:ext uri="{FF2B5EF4-FFF2-40B4-BE49-F238E27FC236}">
                <a16:creationId xmlns:a16="http://schemas.microsoft.com/office/drawing/2014/main" id="{EDD66EA4-DB12-4AC9-90F6-B3263D765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9040C-CDE6-433E-89E2-CA97EA04AB1D}"/>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63934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CBA6-50EB-415F-B6CD-883A75756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8FF468-EF63-4D6C-AE76-FA8FA7697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D6D19-1350-481D-BE9E-C456E803671D}"/>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5" name="Footer Placeholder 4">
            <a:extLst>
              <a:ext uri="{FF2B5EF4-FFF2-40B4-BE49-F238E27FC236}">
                <a16:creationId xmlns:a16="http://schemas.microsoft.com/office/drawing/2014/main" id="{B8C06D68-140F-4F5C-AA8F-BB0BC52B1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47AE1-E1A2-4520-95F2-77A0944869FC}"/>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73633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41B0-5FDA-4B22-AC16-5B1334D622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65B80-4E69-45A0-978F-4CD097D0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77CBE0-6738-4910-B2C7-6D856F9294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559AD1-1FC6-4839-B0AF-8D35FD9061BD}"/>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6" name="Footer Placeholder 5">
            <a:extLst>
              <a:ext uri="{FF2B5EF4-FFF2-40B4-BE49-F238E27FC236}">
                <a16:creationId xmlns:a16="http://schemas.microsoft.com/office/drawing/2014/main" id="{39E32DE6-F83B-47A6-9513-3ACE180C4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53031F-2C56-4ED8-A50B-084514272302}"/>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125086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7E4-F2C9-4D07-BFEB-382C0AC126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A129E6-1664-45C9-8D91-06A28FDA9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3822A-5A8D-4EF9-90E9-85883AC18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6DF974-6157-4CC9-87AF-84F3AB7EE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CDEEE-AD6B-48AE-89D5-88CBBBB0F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34B868-A541-469E-A71B-15AE3B4C7893}"/>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8" name="Footer Placeholder 7">
            <a:extLst>
              <a:ext uri="{FF2B5EF4-FFF2-40B4-BE49-F238E27FC236}">
                <a16:creationId xmlns:a16="http://schemas.microsoft.com/office/drawing/2014/main" id="{D8DC0EE1-A88C-4D94-A07F-3FB2C7AD32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81348E-9683-4329-8961-89DA8DB562CC}"/>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33992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297D-64CB-4BE9-BE50-0D666A8523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4920B0-BB0E-433E-BFD3-09FEBE103403}"/>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4" name="Footer Placeholder 3">
            <a:extLst>
              <a:ext uri="{FF2B5EF4-FFF2-40B4-BE49-F238E27FC236}">
                <a16:creationId xmlns:a16="http://schemas.microsoft.com/office/drawing/2014/main" id="{DFC7C87D-046C-44B3-A9B3-42DBC0E01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AD8EC-A2D3-4402-8799-02E6BDF5B0AF}"/>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237041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E24DB-440F-4625-8E9B-B024220980D6}"/>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3" name="Footer Placeholder 2">
            <a:extLst>
              <a:ext uri="{FF2B5EF4-FFF2-40B4-BE49-F238E27FC236}">
                <a16:creationId xmlns:a16="http://schemas.microsoft.com/office/drawing/2014/main" id="{8DF44B69-F5B7-4E9C-AF73-379A398865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3DDFD1-824E-4914-A6D4-CF69C1B1DA2E}"/>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173467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4B34-B4A1-4DF2-86B9-27F5E4D3B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994BC5-232F-41B8-9222-F95B895DB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2CEB8C-318D-4670-838D-CE29A86E4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AC917-19D2-4F9F-9ED8-FACC8CBC849B}"/>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6" name="Footer Placeholder 5">
            <a:extLst>
              <a:ext uri="{FF2B5EF4-FFF2-40B4-BE49-F238E27FC236}">
                <a16:creationId xmlns:a16="http://schemas.microsoft.com/office/drawing/2014/main" id="{ED7D5F97-E16D-4C8B-8D86-169A2D96C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027EF-B3B7-447E-8378-E02A3E29A854}"/>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24307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B943-5DE2-4381-8A9E-34C47B426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B1182C-9F3D-45ED-AB70-64A7ABE3F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A75E8A-391D-49DC-AB35-3A949244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AD5F8-3FAE-429D-A33E-939E9DAE2546}"/>
              </a:ext>
            </a:extLst>
          </p:cNvPr>
          <p:cNvSpPr>
            <a:spLocks noGrp="1"/>
          </p:cNvSpPr>
          <p:nvPr>
            <p:ph type="dt" sz="half" idx="10"/>
          </p:nvPr>
        </p:nvSpPr>
        <p:spPr/>
        <p:txBody>
          <a:bodyPr/>
          <a:lstStyle/>
          <a:p>
            <a:fld id="{90C9C68A-1A0E-4ECC-904F-3FDB8366F3F2}" type="datetimeFigureOut">
              <a:rPr lang="en-IN" smtClean="0"/>
              <a:t>06-03-2022</a:t>
            </a:fld>
            <a:endParaRPr lang="en-IN"/>
          </a:p>
        </p:txBody>
      </p:sp>
      <p:sp>
        <p:nvSpPr>
          <p:cNvPr id="6" name="Footer Placeholder 5">
            <a:extLst>
              <a:ext uri="{FF2B5EF4-FFF2-40B4-BE49-F238E27FC236}">
                <a16:creationId xmlns:a16="http://schemas.microsoft.com/office/drawing/2014/main" id="{EB1F1880-D0C5-4630-84C3-0D785C241D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D0932-A048-4909-8C93-622F3D58FC85}"/>
              </a:ext>
            </a:extLst>
          </p:cNvPr>
          <p:cNvSpPr>
            <a:spLocks noGrp="1"/>
          </p:cNvSpPr>
          <p:nvPr>
            <p:ph type="sldNum" sz="quarter" idx="12"/>
          </p:nvPr>
        </p:nvSpPr>
        <p:spPr/>
        <p:txBody>
          <a:bodyPr/>
          <a:lstStyle/>
          <a:p>
            <a:fld id="{614B3AAF-5F08-4A19-8D8F-1ECBDEDCAF18}" type="slidenum">
              <a:rPr lang="en-IN" smtClean="0"/>
              <a:t>‹#›</a:t>
            </a:fld>
            <a:endParaRPr lang="en-IN"/>
          </a:p>
        </p:txBody>
      </p:sp>
    </p:spTree>
    <p:extLst>
      <p:ext uri="{BB962C8B-B14F-4D97-AF65-F5344CB8AC3E}">
        <p14:creationId xmlns:p14="http://schemas.microsoft.com/office/powerpoint/2010/main" val="25343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69549-12FF-4354-88B0-7A6D4803C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3396C-996F-46EB-8F81-34F544657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DDA74-2479-4841-9F2E-392EBEF26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9C68A-1A0E-4ECC-904F-3FDB8366F3F2}" type="datetimeFigureOut">
              <a:rPr lang="en-IN" smtClean="0"/>
              <a:t>06-03-2022</a:t>
            </a:fld>
            <a:endParaRPr lang="en-IN"/>
          </a:p>
        </p:txBody>
      </p:sp>
      <p:sp>
        <p:nvSpPr>
          <p:cNvPr id="5" name="Footer Placeholder 4">
            <a:extLst>
              <a:ext uri="{FF2B5EF4-FFF2-40B4-BE49-F238E27FC236}">
                <a16:creationId xmlns:a16="http://schemas.microsoft.com/office/drawing/2014/main" id="{A23BB7B2-A64F-4C7A-825C-207D63CA85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BF07B7-E6B5-481C-9224-B22CBBA47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B3AAF-5F08-4A19-8D8F-1ECBDEDCAF18}" type="slidenum">
              <a:rPr lang="en-IN" smtClean="0"/>
              <a:t>‹#›</a:t>
            </a:fld>
            <a:endParaRPr lang="en-IN"/>
          </a:p>
        </p:txBody>
      </p:sp>
    </p:spTree>
    <p:extLst>
      <p:ext uri="{BB962C8B-B14F-4D97-AF65-F5344CB8AC3E}">
        <p14:creationId xmlns:p14="http://schemas.microsoft.com/office/powerpoint/2010/main" val="310877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E051-A45E-48DD-8F17-C4F6E35F77D9}"/>
              </a:ext>
            </a:extLst>
          </p:cNvPr>
          <p:cNvSpPr>
            <a:spLocks noGrp="1"/>
          </p:cNvSpPr>
          <p:nvPr>
            <p:ph type="ctrTitle"/>
          </p:nvPr>
        </p:nvSpPr>
        <p:spPr/>
        <p:txBody>
          <a:bodyPr>
            <a:normAutofit fontScale="90000"/>
          </a:bodyPr>
          <a:lstStyle/>
          <a:p>
            <a:r>
              <a:rPr lang="en-IN" b="1" dirty="0"/>
              <a:t>CER4C3 </a:t>
            </a:r>
            <a:br>
              <a:rPr lang="en-IN" b="1" dirty="0"/>
            </a:br>
            <a:r>
              <a:rPr lang="en-IN" b="1" dirty="0"/>
              <a:t>Abstractions and Paradigms of Programming</a:t>
            </a:r>
          </a:p>
        </p:txBody>
      </p:sp>
      <p:sp>
        <p:nvSpPr>
          <p:cNvPr id="3" name="Subtitle 2">
            <a:extLst>
              <a:ext uri="{FF2B5EF4-FFF2-40B4-BE49-F238E27FC236}">
                <a16:creationId xmlns:a16="http://schemas.microsoft.com/office/drawing/2014/main" id="{2C5F99DF-C6EA-4BBD-A203-B95A2D006F3F}"/>
              </a:ext>
            </a:extLst>
          </p:cNvPr>
          <p:cNvSpPr>
            <a:spLocks noGrp="1"/>
          </p:cNvSpPr>
          <p:nvPr>
            <p:ph type="subTitle" idx="1"/>
          </p:nvPr>
        </p:nvSpPr>
        <p:spPr/>
        <p:txBody>
          <a:bodyPr/>
          <a:lstStyle/>
          <a:p>
            <a:r>
              <a:rPr lang="en-IN" dirty="0"/>
              <a:t>Bachelor of Engineering </a:t>
            </a:r>
          </a:p>
          <a:p>
            <a:r>
              <a:rPr lang="en-IN" dirty="0"/>
              <a:t>Computer Engineering </a:t>
            </a:r>
          </a:p>
          <a:p>
            <a:r>
              <a:rPr lang="en-IN" dirty="0"/>
              <a:t>II Year IV Semester </a:t>
            </a:r>
          </a:p>
        </p:txBody>
      </p:sp>
    </p:spTree>
    <p:extLst>
      <p:ext uri="{BB962C8B-B14F-4D97-AF65-F5344CB8AC3E}">
        <p14:creationId xmlns:p14="http://schemas.microsoft.com/office/powerpoint/2010/main" val="62186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0C55-AFDD-47F4-B804-77290D6F7725}"/>
              </a:ext>
            </a:extLst>
          </p:cNvPr>
          <p:cNvSpPr>
            <a:spLocks noGrp="1"/>
          </p:cNvSpPr>
          <p:nvPr>
            <p:ph type="title"/>
          </p:nvPr>
        </p:nvSpPr>
        <p:spPr/>
        <p:txBody>
          <a:bodyPr/>
          <a:lstStyle/>
          <a:p>
            <a:r>
              <a:rPr lang="en-IN" b="1" dirty="0"/>
              <a:t>Standard Template Library</a:t>
            </a:r>
          </a:p>
        </p:txBody>
      </p:sp>
      <p:sp>
        <p:nvSpPr>
          <p:cNvPr id="3" name="Content Placeholder 2">
            <a:extLst>
              <a:ext uri="{FF2B5EF4-FFF2-40B4-BE49-F238E27FC236}">
                <a16:creationId xmlns:a16="http://schemas.microsoft.com/office/drawing/2014/main" id="{DE4BCF1A-9979-423B-A9C9-EF7670C14BC0}"/>
              </a:ext>
            </a:extLst>
          </p:cNvPr>
          <p:cNvSpPr>
            <a:spLocks noGrp="1"/>
          </p:cNvSpPr>
          <p:nvPr>
            <p:ph idx="1"/>
          </p:nvPr>
        </p:nvSpPr>
        <p:spPr/>
        <p:txBody>
          <a:bodyPr/>
          <a:lstStyle/>
          <a:p>
            <a:pPr marL="0" indent="0" algn="just">
              <a:buNone/>
            </a:pPr>
            <a:r>
              <a:rPr lang="en-US" b="1" dirty="0"/>
              <a:t>Nonmutating algorithms:</a:t>
            </a:r>
            <a:r>
              <a:rPr lang="en-US" dirty="0"/>
              <a:t> Nonmutating algorithms are the algorithms that do not alter any value of a container object nor do they change the order of the elements in which they appear. These algorithms can be used for all the container objects, and they make use of the forward iterators.</a:t>
            </a:r>
          </a:p>
          <a:p>
            <a:pPr marL="0" indent="0" algn="just">
              <a:buNone/>
            </a:pPr>
            <a:r>
              <a:rPr lang="en-US" b="1" dirty="0"/>
              <a:t>Mutating algorithms:</a:t>
            </a:r>
            <a:r>
              <a:rPr lang="en-US" dirty="0"/>
              <a:t> Mutating algorithms are the algorithms that can be used to alter the value of a container. They can also be used to change the order of the elements in which they appear. </a:t>
            </a:r>
          </a:p>
          <a:p>
            <a:pPr marL="0" indent="0" algn="just">
              <a:buNone/>
            </a:pPr>
            <a:endParaRPr lang="en-IN" dirty="0"/>
          </a:p>
        </p:txBody>
      </p:sp>
    </p:spTree>
    <p:extLst>
      <p:ext uri="{BB962C8B-B14F-4D97-AF65-F5344CB8AC3E}">
        <p14:creationId xmlns:p14="http://schemas.microsoft.com/office/powerpoint/2010/main" val="253193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AB-1CF1-4000-891E-6EDA7529ECD9}"/>
              </a:ext>
            </a:extLst>
          </p:cNvPr>
          <p:cNvSpPr>
            <a:spLocks noGrp="1"/>
          </p:cNvSpPr>
          <p:nvPr>
            <p:ph type="title"/>
          </p:nvPr>
        </p:nvSpPr>
        <p:spPr/>
        <p:txBody>
          <a:bodyPr/>
          <a:lstStyle/>
          <a:p>
            <a:r>
              <a:rPr lang="en-IN" b="1" dirty="0"/>
              <a:t>Standard Template Library</a:t>
            </a:r>
          </a:p>
        </p:txBody>
      </p:sp>
      <p:sp>
        <p:nvSpPr>
          <p:cNvPr id="3" name="Content Placeholder 2">
            <a:extLst>
              <a:ext uri="{FF2B5EF4-FFF2-40B4-BE49-F238E27FC236}">
                <a16:creationId xmlns:a16="http://schemas.microsoft.com/office/drawing/2014/main" id="{C4968338-4C24-4533-B96B-1CFDEEA5DE00}"/>
              </a:ext>
            </a:extLst>
          </p:cNvPr>
          <p:cNvSpPr>
            <a:spLocks noGrp="1"/>
          </p:cNvSpPr>
          <p:nvPr>
            <p:ph idx="1"/>
          </p:nvPr>
        </p:nvSpPr>
        <p:spPr/>
        <p:txBody>
          <a:bodyPr/>
          <a:lstStyle/>
          <a:p>
            <a:pPr marL="0" indent="0" algn="just">
              <a:buNone/>
            </a:pPr>
            <a:r>
              <a:rPr lang="en-US" b="1" dirty="0"/>
              <a:t>Sorting algorithms</a:t>
            </a:r>
            <a:r>
              <a:rPr lang="en-US" dirty="0"/>
              <a:t> - Sorting algorithms are the modifying algorithms used to sort the elements in a container. </a:t>
            </a:r>
          </a:p>
          <a:p>
            <a:pPr marL="0" indent="0" algn="just">
              <a:buNone/>
            </a:pPr>
            <a:r>
              <a:rPr lang="en-US" b="1" dirty="0"/>
              <a:t>Set algorithms</a:t>
            </a:r>
            <a:r>
              <a:rPr lang="en-US" dirty="0"/>
              <a:t> - Set algorithms are also known as sorted range algorithm. This algorithm is used to perform some function on a container that greatly improves the efficiency of a program. </a:t>
            </a:r>
          </a:p>
          <a:p>
            <a:pPr marL="0" indent="0" algn="just">
              <a:buNone/>
            </a:pPr>
            <a:r>
              <a:rPr lang="en-US" b="1" dirty="0"/>
              <a:t>Relational algorithms</a:t>
            </a:r>
            <a:r>
              <a:rPr lang="en-US" dirty="0"/>
              <a:t> - Relational algorithms are the algorithms used to work on the numerical data. They are mainly designed to perform the mathematical operations to all the elements in a container. </a:t>
            </a:r>
            <a:endParaRPr lang="en-IN" dirty="0"/>
          </a:p>
        </p:txBody>
      </p:sp>
    </p:spTree>
    <p:extLst>
      <p:ext uri="{BB962C8B-B14F-4D97-AF65-F5344CB8AC3E}">
        <p14:creationId xmlns:p14="http://schemas.microsoft.com/office/powerpoint/2010/main" val="13551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B26-27F3-4593-BB07-5FCE33460496}"/>
              </a:ext>
            </a:extLst>
          </p:cNvPr>
          <p:cNvSpPr>
            <a:spLocks noGrp="1"/>
          </p:cNvSpPr>
          <p:nvPr>
            <p:ph type="title"/>
          </p:nvPr>
        </p:nvSpPr>
        <p:spPr/>
        <p:txBody>
          <a:bodyPr/>
          <a:lstStyle/>
          <a:p>
            <a:r>
              <a:rPr lang="en-IN" b="1" dirty="0"/>
              <a:t>Standard Template Library</a:t>
            </a:r>
          </a:p>
        </p:txBody>
      </p:sp>
      <p:sp>
        <p:nvSpPr>
          <p:cNvPr id="3" name="Content Placeholder 2">
            <a:extLst>
              <a:ext uri="{FF2B5EF4-FFF2-40B4-BE49-F238E27FC236}">
                <a16:creationId xmlns:a16="http://schemas.microsoft.com/office/drawing/2014/main" id="{7484F87A-3F8B-4B9B-ABAA-49686BB01E3C}"/>
              </a:ext>
            </a:extLst>
          </p:cNvPr>
          <p:cNvSpPr>
            <a:spLocks noGrp="1"/>
          </p:cNvSpPr>
          <p:nvPr>
            <p:ph idx="1"/>
          </p:nvPr>
        </p:nvSpPr>
        <p:spPr/>
        <p:txBody>
          <a:bodyPr/>
          <a:lstStyle/>
          <a:p>
            <a:pPr marL="0" indent="0">
              <a:buNone/>
            </a:pPr>
            <a:endParaRPr lang="en-IN"/>
          </a:p>
        </p:txBody>
      </p:sp>
    </p:spTree>
    <p:extLst>
      <p:ext uri="{BB962C8B-B14F-4D97-AF65-F5344CB8AC3E}">
        <p14:creationId xmlns:p14="http://schemas.microsoft.com/office/powerpoint/2010/main" val="341365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2121-06B2-4F50-B779-59BC731B76D1}"/>
              </a:ext>
            </a:extLst>
          </p:cNvPr>
          <p:cNvSpPr>
            <a:spLocks noGrp="1"/>
          </p:cNvSpPr>
          <p:nvPr>
            <p:ph type="title"/>
          </p:nvPr>
        </p:nvSpPr>
        <p:spPr/>
        <p:txBody>
          <a:bodyPr/>
          <a:lstStyle/>
          <a:p>
            <a:r>
              <a:rPr lang="en-IN" b="1" dirty="0"/>
              <a:t>Standard Template Library</a:t>
            </a:r>
          </a:p>
        </p:txBody>
      </p:sp>
      <p:sp>
        <p:nvSpPr>
          <p:cNvPr id="3" name="Content Placeholder 2">
            <a:extLst>
              <a:ext uri="{FF2B5EF4-FFF2-40B4-BE49-F238E27FC236}">
                <a16:creationId xmlns:a16="http://schemas.microsoft.com/office/drawing/2014/main" id="{E92E1193-F5D6-4A57-AEC2-239393AB33B8}"/>
              </a:ext>
            </a:extLst>
          </p:cNvPr>
          <p:cNvSpPr>
            <a:spLocks noGrp="1"/>
          </p:cNvSpPr>
          <p:nvPr>
            <p:ph idx="1"/>
          </p:nvPr>
        </p:nvSpPr>
        <p:spPr/>
        <p:txBody>
          <a:bodyPr/>
          <a:lstStyle/>
          <a:p>
            <a:pPr marL="0" indent="0">
              <a:buNone/>
            </a:pPr>
            <a:r>
              <a:rPr lang="en-IN" b="1" dirty="0"/>
              <a:t>Components of Standard Template Library  - </a:t>
            </a:r>
          </a:p>
          <a:p>
            <a:pPr marL="0" indent="0">
              <a:buNone/>
            </a:pPr>
            <a:r>
              <a:rPr lang="en-IN" dirty="0"/>
              <a:t>The standard template library consists of four components  - </a:t>
            </a:r>
          </a:p>
          <a:p>
            <a:r>
              <a:rPr lang="en-IN" dirty="0"/>
              <a:t>Containers </a:t>
            </a:r>
          </a:p>
          <a:p>
            <a:r>
              <a:rPr lang="en-IN" dirty="0"/>
              <a:t>Iterators</a:t>
            </a:r>
          </a:p>
          <a:p>
            <a:r>
              <a:rPr lang="en-IN" dirty="0"/>
              <a:t>Algorithms </a:t>
            </a:r>
          </a:p>
          <a:p>
            <a:r>
              <a:rPr lang="en-IN" dirty="0"/>
              <a:t>Functors (Function Objects)</a:t>
            </a:r>
          </a:p>
        </p:txBody>
      </p:sp>
    </p:spTree>
    <p:extLst>
      <p:ext uri="{BB962C8B-B14F-4D97-AF65-F5344CB8AC3E}">
        <p14:creationId xmlns:p14="http://schemas.microsoft.com/office/powerpoint/2010/main" val="26960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407F-A9B7-4766-83FB-DAC5D1DDC5DF}"/>
              </a:ext>
            </a:extLst>
          </p:cNvPr>
          <p:cNvSpPr>
            <a:spLocks noGrp="1"/>
          </p:cNvSpPr>
          <p:nvPr>
            <p:ph type="title"/>
          </p:nvPr>
        </p:nvSpPr>
        <p:spPr/>
        <p:txBody>
          <a:bodyPr/>
          <a:lstStyle/>
          <a:p>
            <a:r>
              <a:rPr lang="en-IN" b="1" dirty="0"/>
              <a:t>Standard Template Library</a:t>
            </a:r>
          </a:p>
        </p:txBody>
      </p:sp>
      <p:sp>
        <p:nvSpPr>
          <p:cNvPr id="3" name="Content Placeholder 2">
            <a:extLst>
              <a:ext uri="{FF2B5EF4-FFF2-40B4-BE49-F238E27FC236}">
                <a16:creationId xmlns:a16="http://schemas.microsoft.com/office/drawing/2014/main" id="{451A34EF-4AF9-4DD7-B76E-C08E16FC5E76}"/>
              </a:ext>
            </a:extLst>
          </p:cNvPr>
          <p:cNvSpPr>
            <a:spLocks noGrp="1"/>
          </p:cNvSpPr>
          <p:nvPr>
            <p:ph idx="1"/>
          </p:nvPr>
        </p:nvSpPr>
        <p:spPr/>
        <p:txBody>
          <a:bodyPr/>
          <a:lstStyle/>
          <a:p>
            <a:pPr marL="0" indent="0" algn="just">
              <a:buNone/>
            </a:pPr>
            <a:r>
              <a:rPr lang="en-IN" b="1" dirty="0"/>
              <a:t>Containers  -  </a:t>
            </a:r>
          </a:p>
          <a:p>
            <a:pPr marL="0" indent="0" algn="just">
              <a:buNone/>
            </a:pPr>
            <a:r>
              <a:rPr lang="en-US" dirty="0"/>
              <a:t>Containers can be described as the objects that hold the data of the same type. Containers are used to implement different data structures for example arrays, list, trees, etc. </a:t>
            </a:r>
          </a:p>
          <a:p>
            <a:pPr marL="0" indent="0" algn="just">
              <a:buNone/>
            </a:pPr>
            <a:r>
              <a:rPr lang="en-US" b="1" dirty="0"/>
              <a:t>Iterators – </a:t>
            </a:r>
          </a:p>
          <a:p>
            <a:pPr marL="0" indent="0" algn="just">
              <a:buNone/>
            </a:pPr>
            <a:r>
              <a:rPr lang="en-US" dirty="0"/>
              <a:t>Iterators are pointer-like entities used to access the individual elements in a container. Iterators are moved sequentially from one element to another element. This process is known as iterating through a container.</a:t>
            </a:r>
            <a:endParaRPr lang="en-IN" b="1" dirty="0"/>
          </a:p>
        </p:txBody>
      </p:sp>
    </p:spTree>
    <p:extLst>
      <p:ext uri="{BB962C8B-B14F-4D97-AF65-F5344CB8AC3E}">
        <p14:creationId xmlns:p14="http://schemas.microsoft.com/office/powerpoint/2010/main" val="352396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3268-32EB-44AB-B396-292F34491DE4}"/>
              </a:ext>
            </a:extLst>
          </p:cNvPr>
          <p:cNvSpPr>
            <a:spLocks noGrp="1"/>
          </p:cNvSpPr>
          <p:nvPr>
            <p:ph type="title"/>
          </p:nvPr>
        </p:nvSpPr>
        <p:spPr/>
        <p:txBody>
          <a:bodyPr/>
          <a:lstStyle/>
          <a:p>
            <a:r>
              <a:rPr lang="en-IN" b="1" dirty="0"/>
              <a:t>Containers in STL</a:t>
            </a:r>
          </a:p>
        </p:txBody>
      </p:sp>
      <p:pic>
        <p:nvPicPr>
          <p:cNvPr id="5" name="Content Placeholder 4">
            <a:extLst>
              <a:ext uri="{FF2B5EF4-FFF2-40B4-BE49-F238E27FC236}">
                <a16:creationId xmlns:a16="http://schemas.microsoft.com/office/drawing/2014/main" id="{E1AE1DA6-3837-441F-A7D4-44423B215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4091" y="1273204"/>
            <a:ext cx="5028888" cy="5403380"/>
          </a:xfrm>
        </p:spPr>
      </p:pic>
    </p:spTree>
    <p:extLst>
      <p:ext uri="{BB962C8B-B14F-4D97-AF65-F5344CB8AC3E}">
        <p14:creationId xmlns:p14="http://schemas.microsoft.com/office/powerpoint/2010/main" val="384244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B3EE-55A6-4CA3-ABC0-54325512BE63}"/>
              </a:ext>
            </a:extLst>
          </p:cNvPr>
          <p:cNvSpPr>
            <a:spLocks noGrp="1"/>
          </p:cNvSpPr>
          <p:nvPr>
            <p:ph type="title"/>
          </p:nvPr>
        </p:nvSpPr>
        <p:spPr/>
        <p:txBody>
          <a:bodyPr/>
          <a:lstStyle/>
          <a:p>
            <a:r>
              <a:rPr lang="en-IN" b="1" dirty="0"/>
              <a:t>Iterators in STL</a:t>
            </a:r>
          </a:p>
        </p:txBody>
      </p:sp>
      <p:sp>
        <p:nvSpPr>
          <p:cNvPr id="3" name="Content Placeholder 2">
            <a:extLst>
              <a:ext uri="{FF2B5EF4-FFF2-40B4-BE49-F238E27FC236}">
                <a16:creationId xmlns:a16="http://schemas.microsoft.com/office/drawing/2014/main" id="{6602EA4B-6AF0-4729-AC83-4671155FA86C}"/>
              </a:ext>
            </a:extLst>
          </p:cNvPr>
          <p:cNvSpPr>
            <a:spLocks noGrp="1"/>
          </p:cNvSpPr>
          <p:nvPr>
            <p:ph idx="1"/>
          </p:nvPr>
        </p:nvSpPr>
        <p:spPr/>
        <p:txBody>
          <a:bodyPr>
            <a:normAutofit fontScale="85000" lnSpcReduction="20000"/>
          </a:bodyPr>
          <a:lstStyle/>
          <a:p>
            <a:pPr marL="514350" indent="-514350" algn="just">
              <a:buAutoNum type="arabicPeriod"/>
            </a:pPr>
            <a:r>
              <a:rPr lang="en-US" dirty="0"/>
              <a:t>Input iterator – </a:t>
            </a:r>
          </a:p>
          <a:p>
            <a:pPr algn="just"/>
            <a:r>
              <a:rPr lang="en-US" dirty="0"/>
              <a:t>An Input iterator is an iterator that allows the program to read the values from the container. </a:t>
            </a:r>
          </a:p>
          <a:p>
            <a:pPr algn="just"/>
            <a:r>
              <a:rPr lang="en-US" dirty="0"/>
              <a:t>Dereferencing the input iterator allows us to read a value from the container, but it does not alter the value. </a:t>
            </a:r>
          </a:p>
          <a:p>
            <a:pPr algn="just"/>
            <a:r>
              <a:rPr lang="en-US" dirty="0"/>
              <a:t>An Input iterator is a one way iterator. </a:t>
            </a:r>
          </a:p>
          <a:p>
            <a:pPr algn="just"/>
            <a:r>
              <a:rPr lang="en-US" dirty="0"/>
              <a:t>An Input iterator can be incremented, but it cannot be decremented.</a:t>
            </a:r>
          </a:p>
          <a:p>
            <a:pPr marL="514350" indent="-514350" algn="just">
              <a:buAutoNum type="arabicPeriod"/>
            </a:pPr>
            <a:r>
              <a:rPr lang="en-US" dirty="0"/>
              <a:t>Output iterator – </a:t>
            </a:r>
          </a:p>
          <a:p>
            <a:pPr algn="just"/>
            <a:r>
              <a:rPr lang="en-US" dirty="0"/>
              <a:t>An output iterator is similar to the input iterator, except that it allows the program to modify a value of the container, but it does not allow to read it. </a:t>
            </a:r>
          </a:p>
          <a:p>
            <a:pPr algn="just"/>
            <a:r>
              <a:rPr lang="en-US" dirty="0"/>
              <a:t>It is a one-way iterator. </a:t>
            </a:r>
          </a:p>
          <a:p>
            <a:pPr algn="just"/>
            <a:r>
              <a:rPr lang="en-US" dirty="0"/>
              <a:t>It is a write only iterator.</a:t>
            </a:r>
            <a:endParaRPr lang="en-IN" dirty="0"/>
          </a:p>
        </p:txBody>
      </p:sp>
    </p:spTree>
    <p:extLst>
      <p:ext uri="{BB962C8B-B14F-4D97-AF65-F5344CB8AC3E}">
        <p14:creationId xmlns:p14="http://schemas.microsoft.com/office/powerpoint/2010/main" val="185293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41EA-6686-4FF0-B5D8-2140AEA8E6C0}"/>
              </a:ext>
            </a:extLst>
          </p:cNvPr>
          <p:cNvSpPr>
            <a:spLocks noGrp="1"/>
          </p:cNvSpPr>
          <p:nvPr>
            <p:ph type="title"/>
          </p:nvPr>
        </p:nvSpPr>
        <p:spPr/>
        <p:txBody>
          <a:bodyPr/>
          <a:lstStyle/>
          <a:p>
            <a:r>
              <a:rPr lang="en-IN" b="1" dirty="0"/>
              <a:t>Iterators in STL</a:t>
            </a:r>
          </a:p>
        </p:txBody>
      </p:sp>
      <p:sp>
        <p:nvSpPr>
          <p:cNvPr id="3" name="Content Placeholder 2">
            <a:extLst>
              <a:ext uri="{FF2B5EF4-FFF2-40B4-BE49-F238E27FC236}">
                <a16:creationId xmlns:a16="http://schemas.microsoft.com/office/drawing/2014/main" id="{4702A96E-73EB-4FFF-833B-493C09507903}"/>
              </a:ext>
            </a:extLst>
          </p:cNvPr>
          <p:cNvSpPr>
            <a:spLocks noGrp="1"/>
          </p:cNvSpPr>
          <p:nvPr>
            <p:ph idx="1"/>
          </p:nvPr>
        </p:nvSpPr>
        <p:spPr>
          <a:xfrm>
            <a:off x="838200" y="1835052"/>
            <a:ext cx="10515600" cy="4351338"/>
          </a:xfrm>
        </p:spPr>
        <p:txBody>
          <a:bodyPr>
            <a:normAutofit/>
          </a:bodyPr>
          <a:lstStyle/>
          <a:p>
            <a:pPr marL="0" indent="0" algn="just">
              <a:buNone/>
            </a:pPr>
            <a:r>
              <a:rPr lang="en-US" dirty="0"/>
              <a:t>Forward iterator - Forward iterator uses the ++ operator to navigate through the container. Forward iterator goes through each element of a container and one element at a time.</a:t>
            </a:r>
          </a:p>
          <a:p>
            <a:pPr marL="0" indent="0" algn="just">
              <a:buNone/>
            </a:pPr>
            <a:endParaRPr lang="en-US" dirty="0"/>
          </a:p>
          <a:p>
            <a:pPr marL="0" indent="0" algn="just">
              <a:buNone/>
            </a:pPr>
            <a:r>
              <a:rPr lang="en-US" dirty="0"/>
              <a:t>Bidirectional iterator - A Bidirectional iterator is similar to the forward iterator, except that it also moves in the backward direction. It is a two way iterator. It can be incremented as well as decremented.</a:t>
            </a:r>
            <a:endParaRPr lang="en-IN" dirty="0"/>
          </a:p>
        </p:txBody>
      </p:sp>
    </p:spTree>
    <p:extLst>
      <p:ext uri="{BB962C8B-B14F-4D97-AF65-F5344CB8AC3E}">
        <p14:creationId xmlns:p14="http://schemas.microsoft.com/office/powerpoint/2010/main" val="198410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C3ED-5264-4C3C-87DB-09F332DE62FF}"/>
              </a:ext>
            </a:extLst>
          </p:cNvPr>
          <p:cNvSpPr>
            <a:spLocks noGrp="1"/>
          </p:cNvSpPr>
          <p:nvPr>
            <p:ph type="title"/>
          </p:nvPr>
        </p:nvSpPr>
        <p:spPr/>
        <p:txBody>
          <a:bodyPr/>
          <a:lstStyle/>
          <a:p>
            <a:r>
              <a:rPr lang="en-IN" b="1" dirty="0"/>
              <a:t>Iterators in STL</a:t>
            </a:r>
          </a:p>
        </p:txBody>
      </p:sp>
      <p:sp>
        <p:nvSpPr>
          <p:cNvPr id="3" name="Content Placeholder 2">
            <a:extLst>
              <a:ext uri="{FF2B5EF4-FFF2-40B4-BE49-F238E27FC236}">
                <a16:creationId xmlns:a16="http://schemas.microsoft.com/office/drawing/2014/main" id="{04547EFE-087E-43A7-91D5-83F8C54D592B}"/>
              </a:ext>
            </a:extLst>
          </p:cNvPr>
          <p:cNvSpPr>
            <a:spLocks noGrp="1"/>
          </p:cNvSpPr>
          <p:nvPr>
            <p:ph idx="1"/>
          </p:nvPr>
        </p:nvSpPr>
        <p:spPr/>
        <p:txBody>
          <a:bodyPr>
            <a:normAutofit fontScale="92500" lnSpcReduction="20000"/>
          </a:bodyPr>
          <a:lstStyle/>
          <a:p>
            <a:pPr marL="0" indent="0" algn="just">
              <a:buNone/>
            </a:pPr>
            <a:r>
              <a:rPr lang="en-US" b="1" dirty="0"/>
              <a:t>Bidirectional iterator –</a:t>
            </a:r>
            <a:r>
              <a:rPr lang="en-US" dirty="0"/>
              <a:t> </a:t>
            </a:r>
          </a:p>
          <a:p>
            <a:pPr algn="just"/>
            <a:r>
              <a:rPr lang="en-US" dirty="0"/>
              <a:t>A Bidirectional iterator is similar to the forward iterator, except that it also moves in the backward direction. </a:t>
            </a:r>
          </a:p>
          <a:p>
            <a:pPr algn="just"/>
            <a:r>
              <a:rPr lang="en-US" dirty="0"/>
              <a:t>It is a two way iterator. </a:t>
            </a:r>
          </a:p>
          <a:p>
            <a:pPr algn="just"/>
            <a:r>
              <a:rPr lang="en-US" dirty="0"/>
              <a:t>It can be incremented as well as decremented.</a:t>
            </a:r>
          </a:p>
          <a:p>
            <a:pPr marL="0" indent="0" algn="just">
              <a:buNone/>
            </a:pPr>
            <a:r>
              <a:rPr lang="en-US" b="1" dirty="0"/>
              <a:t>Random Access Iterator –</a:t>
            </a:r>
            <a:r>
              <a:rPr lang="en-US" dirty="0"/>
              <a:t> </a:t>
            </a:r>
          </a:p>
          <a:p>
            <a:pPr algn="just"/>
            <a:r>
              <a:rPr lang="en-US" dirty="0"/>
              <a:t>Random access iterator can be used to access the random element of a container. </a:t>
            </a:r>
          </a:p>
          <a:p>
            <a:pPr algn="just"/>
            <a:r>
              <a:rPr lang="en-US" dirty="0"/>
              <a:t>Random access iterator has all the features of a bidirectional iterator, and it also has one more additional feature, i.e., pointer addition. </a:t>
            </a:r>
          </a:p>
          <a:p>
            <a:pPr algn="just"/>
            <a:r>
              <a:rPr lang="en-US" dirty="0"/>
              <a:t>By using the pointer addition operation, we can access the random element of a container.</a:t>
            </a:r>
            <a:endParaRPr lang="en-IN" dirty="0"/>
          </a:p>
        </p:txBody>
      </p:sp>
    </p:spTree>
    <p:extLst>
      <p:ext uri="{BB962C8B-B14F-4D97-AF65-F5344CB8AC3E}">
        <p14:creationId xmlns:p14="http://schemas.microsoft.com/office/powerpoint/2010/main" val="78950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3CE-E9BF-4353-9B61-5AF7C923FB82}"/>
              </a:ext>
            </a:extLst>
          </p:cNvPr>
          <p:cNvSpPr>
            <a:spLocks noGrp="1"/>
          </p:cNvSpPr>
          <p:nvPr>
            <p:ph type="title"/>
          </p:nvPr>
        </p:nvSpPr>
        <p:spPr/>
        <p:txBody>
          <a:bodyPr/>
          <a:lstStyle/>
          <a:p>
            <a:r>
              <a:rPr lang="en-IN" b="1" dirty="0"/>
              <a:t>Standard Template Library</a:t>
            </a:r>
          </a:p>
        </p:txBody>
      </p:sp>
      <p:sp>
        <p:nvSpPr>
          <p:cNvPr id="3" name="Content Placeholder 2">
            <a:extLst>
              <a:ext uri="{FF2B5EF4-FFF2-40B4-BE49-F238E27FC236}">
                <a16:creationId xmlns:a16="http://schemas.microsoft.com/office/drawing/2014/main" id="{47D8C1CB-BF08-443B-81A8-9E3F1DB8F1EE}"/>
              </a:ext>
            </a:extLst>
          </p:cNvPr>
          <p:cNvSpPr>
            <a:spLocks noGrp="1"/>
          </p:cNvSpPr>
          <p:nvPr>
            <p:ph idx="1"/>
          </p:nvPr>
        </p:nvSpPr>
        <p:spPr/>
        <p:txBody>
          <a:bodyPr>
            <a:normAutofit fontScale="92500" lnSpcReduction="20000"/>
          </a:bodyPr>
          <a:lstStyle/>
          <a:p>
            <a:pPr algn="just"/>
            <a:r>
              <a:rPr lang="en-US" dirty="0"/>
              <a:t>Algorithms are the functions used across a variety of containers for processing its contents. </a:t>
            </a:r>
          </a:p>
          <a:p>
            <a:pPr algn="just"/>
            <a:r>
              <a:rPr lang="en-US" dirty="0"/>
              <a:t>Points to Remember: </a:t>
            </a:r>
          </a:p>
          <a:p>
            <a:pPr algn="just"/>
            <a:r>
              <a:rPr lang="en-US" dirty="0"/>
              <a:t>Algorithms provide </a:t>
            </a:r>
            <a:r>
              <a:rPr lang="en-US" dirty="0" err="1"/>
              <a:t>approx</a:t>
            </a:r>
            <a:r>
              <a:rPr lang="en-US" dirty="0"/>
              <a:t> 60 algorithm functions to perform the complex operations. </a:t>
            </a:r>
          </a:p>
          <a:p>
            <a:pPr algn="just"/>
            <a:r>
              <a:rPr lang="en-US" dirty="0"/>
              <a:t>Standard algorithms allow us to work with two different types of the container at the same time. </a:t>
            </a:r>
          </a:p>
          <a:p>
            <a:pPr algn="just"/>
            <a:r>
              <a:rPr lang="en-US" dirty="0"/>
              <a:t>Algorithms are not the member functions of a container, but they are the standalone template functions. </a:t>
            </a:r>
          </a:p>
          <a:p>
            <a:pPr algn="just"/>
            <a:r>
              <a:rPr lang="en-US" dirty="0"/>
              <a:t>Algorithms save a lot of time and effort. </a:t>
            </a:r>
          </a:p>
          <a:p>
            <a:pPr algn="just"/>
            <a:r>
              <a:rPr lang="en-US" dirty="0"/>
              <a:t>If we want to access the STL algorithms, we must include the header file in our program.</a:t>
            </a:r>
            <a:endParaRPr lang="en-IN" dirty="0"/>
          </a:p>
        </p:txBody>
      </p:sp>
    </p:spTree>
    <p:extLst>
      <p:ext uri="{BB962C8B-B14F-4D97-AF65-F5344CB8AC3E}">
        <p14:creationId xmlns:p14="http://schemas.microsoft.com/office/powerpoint/2010/main" val="48436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23A5-AD98-4904-B4BE-AD737768C729}"/>
              </a:ext>
            </a:extLst>
          </p:cNvPr>
          <p:cNvSpPr>
            <a:spLocks noGrp="1"/>
          </p:cNvSpPr>
          <p:nvPr>
            <p:ph type="title"/>
          </p:nvPr>
        </p:nvSpPr>
        <p:spPr/>
        <p:txBody>
          <a:bodyPr/>
          <a:lstStyle/>
          <a:p>
            <a:r>
              <a:rPr lang="en-IN" b="1" dirty="0"/>
              <a:t>Standard Template Library</a:t>
            </a:r>
          </a:p>
        </p:txBody>
      </p:sp>
      <p:pic>
        <p:nvPicPr>
          <p:cNvPr id="5" name="Content Placeholder 4">
            <a:extLst>
              <a:ext uri="{FF2B5EF4-FFF2-40B4-BE49-F238E27FC236}">
                <a16:creationId xmlns:a16="http://schemas.microsoft.com/office/drawing/2014/main" id="{AD7FA864-6E2F-4059-9974-65BC07679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9683" y="1848457"/>
            <a:ext cx="5692633" cy="4305673"/>
          </a:xfrm>
        </p:spPr>
      </p:pic>
    </p:spTree>
    <p:extLst>
      <p:ext uri="{BB962C8B-B14F-4D97-AF65-F5344CB8AC3E}">
        <p14:creationId xmlns:p14="http://schemas.microsoft.com/office/powerpoint/2010/main" val="282201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700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CER4C3  Abstractions and Paradigms of Programming</vt:lpstr>
      <vt:lpstr>Standard Template Library</vt:lpstr>
      <vt:lpstr>Standard Template Library</vt:lpstr>
      <vt:lpstr>Containers in STL</vt:lpstr>
      <vt:lpstr>Iterators in STL</vt:lpstr>
      <vt:lpstr>Iterators in STL</vt:lpstr>
      <vt:lpstr>Iterators in STL</vt:lpstr>
      <vt:lpstr>Standard Template Library</vt:lpstr>
      <vt:lpstr>Standard Template Library</vt:lpstr>
      <vt:lpstr>Standard Template Library</vt:lpstr>
      <vt:lpstr>Standard Template Library</vt:lpstr>
      <vt:lpstr>Standard Template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CER4C3  Abstractions and Paradigms of Programming</dc:title>
  <dc:creator>Neeraj Sharma</dc:creator>
  <cp:lastModifiedBy>Neeraj Sharma</cp:lastModifiedBy>
  <cp:revision>4</cp:revision>
  <dcterms:created xsi:type="dcterms:W3CDTF">2022-03-06T10:12:46Z</dcterms:created>
  <dcterms:modified xsi:type="dcterms:W3CDTF">2022-03-06T11:10:07Z</dcterms:modified>
</cp:coreProperties>
</file>