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Lst>
  <p:notesMasterIdLst>
    <p:notesMasterId r:id="rId36"/>
  </p:notesMasterIdLst>
  <p:sldIdLst>
    <p:sldId id="256" r:id="rId3"/>
    <p:sldId id="257" r:id="rId4"/>
    <p:sldId id="259" r:id="rId5"/>
    <p:sldId id="260" r:id="rId6"/>
    <p:sldId id="264" r:id="rId7"/>
    <p:sldId id="294" r:id="rId8"/>
    <p:sldId id="265" r:id="rId9"/>
    <p:sldId id="271" r:id="rId10"/>
    <p:sldId id="272" r:id="rId11"/>
    <p:sldId id="273" r:id="rId12"/>
    <p:sldId id="266" r:id="rId13"/>
    <p:sldId id="268" r:id="rId14"/>
    <p:sldId id="269" r:id="rId15"/>
    <p:sldId id="300" r:id="rId16"/>
    <p:sldId id="306" r:id="rId17"/>
    <p:sldId id="258" r:id="rId18"/>
    <p:sldId id="302" r:id="rId19"/>
    <p:sldId id="303" r:id="rId20"/>
    <p:sldId id="261" r:id="rId21"/>
    <p:sldId id="304" r:id="rId22"/>
    <p:sldId id="263" r:id="rId23"/>
    <p:sldId id="305" r:id="rId24"/>
    <p:sldId id="284" r:id="rId25"/>
    <p:sldId id="285" r:id="rId26"/>
    <p:sldId id="286" r:id="rId27"/>
    <p:sldId id="287" r:id="rId28"/>
    <p:sldId id="288" r:id="rId29"/>
    <p:sldId id="289" r:id="rId30"/>
    <p:sldId id="290" r:id="rId31"/>
    <p:sldId id="291" r:id="rId32"/>
    <p:sldId id="292" r:id="rId33"/>
    <p:sldId id="293" r:id="rId34"/>
    <p:sldId id="262"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autoAdjust="0"/>
    <p:restoredTop sz="94664" autoAdjust="0"/>
  </p:normalViewPr>
  <p:slideViewPr>
    <p:cSldViewPr>
      <p:cViewPr varScale="1">
        <p:scale>
          <a:sx n="82" d="100"/>
          <a:sy n="82" d="100"/>
        </p:scale>
        <p:origin x="893"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D4F1A1-0F0B-4B77-A692-878AB0FE833A}" type="datetimeFigureOut">
              <a:rPr lang="en-US" smtClean="0"/>
              <a:t>10/30/2021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80FE29-0CFA-442C-955E-45EDF7363632}"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80f91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80f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6f980f91_0_1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6f980f91_0_3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6f980f91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6f980f91_0_3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6f980f9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c6f980f91_0_4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c6f980f9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fac28d8d79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fac28d8d79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fac28d8d79_0_6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fac28d8d79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f65f6dec5b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f65f6dec5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fac28d8d79_0_8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fac28d8d79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p:nvPr/>
        </p:nvSpPr>
        <p:spPr>
          <a:xfrm rot="5400000">
            <a:off x="7226350" y="274623"/>
            <a:ext cx="21916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11;p2"/>
          <p:cNvGrpSpPr/>
          <p:nvPr/>
        </p:nvGrpSpPr>
        <p:grpSpPr>
          <a:xfrm>
            <a:off x="1" y="654"/>
            <a:ext cx="5153705" cy="6845865"/>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2104533"/>
            <a:ext cx="5017500" cy="21052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r>
              <a:rPr lang="en-US"/>
              <a:t>Click to edit Master title style</a:t>
            </a:r>
            <a:endParaRPr/>
          </a:p>
        </p:txBody>
      </p:sp>
      <p:sp>
        <p:nvSpPr>
          <p:cNvPr id="17" name="Google Shape;17;p2"/>
          <p:cNvSpPr txBox="1">
            <a:spLocks noGrp="1"/>
          </p:cNvSpPr>
          <p:nvPr>
            <p:ph type="subTitle" idx="1"/>
          </p:nvPr>
        </p:nvSpPr>
        <p:spPr>
          <a:xfrm>
            <a:off x="5083950" y="5233233"/>
            <a:ext cx="3470700" cy="6748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r>
              <a:rPr lang="en-US"/>
              <a:t>Click to edit Master subtitle style</a:t>
            </a:r>
            <a:endParaRPr/>
          </a:p>
        </p:txBody>
      </p:sp>
      <p:sp>
        <p:nvSpPr>
          <p:cNvPr id="18" name="Google Shape;18;p2"/>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AB41C556-E9F0-4307-9552-D040F4277233}" type="slidenum">
              <a:rPr lang="en-US" smtClean="0"/>
              <a:pPr/>
              <a:t>‹#›</a:t>
            </a:fld>
            <a:endParaRPr lang="en-US"/>
          </a:p>
        </p:txBody>
      </p:sp>
    </p:spTree>
  </p:cSld>
  <p:clrMapOvr>
    <a:masterClrMapping/>
  </p:clrMapOvr>
  <p:transition spd="med">
    <p:pull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grpSp>
        <p:nvGrpSpPr>
          <p:cNvPr id="10" name="Google Shape;10;p2"/>
          <p:cNvGrpSpPr/>
          <p:nvPr/>
        </p:nvGrpSpPr>
        <p:grpSpPr>
          <a:xfrm>
            <a:off x="4350280" y="3807169"/>
            <a:ext cx="443589" cy="140843"/>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14" name="Google Shape;14;p2"/>
          <p:cNvSpPr txBox="1">
            <a:spLocks noGrp="1"/>
          </p:cNvSpPr>
          <p:nvPr>
            <p:ph type="ctrTitle"/>
          </p:nvPr>
        </p:nvSpPr>
        <p:spPr>
          <a:xfrm>
            <a:off x="671258" y="1321067"/>
            <a:ext cx="7801500" cy="23068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4233168"/>
            <a:ext cx="7801500"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6241345"/>
            <a:ext cx="5487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924883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855000"/>
            <a:ext cx="7852200" cy="1148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6241345"/>
            <a:ext cx="5487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4401215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6241345"/>
            <a:ext cx="5487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0880727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6241345"/>
            <a:ext cx="5487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9476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6241345"/>
            <a:ext cx="5487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2991502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740800"/>
            <a:ext cx="2808000" cy="1007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852800"/>
            <a:ext cx="2808000" cy="4239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6241345"/>
            <a:ext cx="5487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4532836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701800"/>
            <a:ext cx="6227100" cy="54544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6241345"/>
            <a:ext cx="548700" cy="5248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0468804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6858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cxnSp>
        <p:nvCxnSpPr>
          <p:cNvPr id="41" name="Google Shape;41;p9"/>
          <p:cNvCxnSpPr/>
          <p:nvPr/>
        </p:nvCxnSpPr>
        <p:spPr>
          <a:xfrm>
            <a:off x="5029675" y="59940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441867"/>
            <a:ext cx="4045200" cy="2280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3793601"/>
            <a:ext cx="4045200" cy="1794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965600"/>
            <a:ext cx="3837000" cy="49268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6241345"/>
            <a:ext cx="548700" cy="5248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2305712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5640767"/>
            <a:ext cx="5998800" cy="806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6241345"/>
            <a:ext cx="5487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5818726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673700"/>
            <a:ext cx="8520600" cy="25208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4304567"/>
            <a:ext cx="8520600" cy="17344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6241345"/>
            <a:ext cx="5487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703858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9"/>
        <p:cNvGrpSpPr/>
        <p:nvPr/>
      </p:nvGrpSpPr>
      <p:grpSpPr>
        <a:xfrm>
          <a:off x="0" y="0"/>
          <a:ext cx="0" cy="0"/>
          <a:chOff x="0" y="0"/>
          <a:chExt cx="0" cy="0"/>
        </a:xfrm>
      </p:grpSpPr>
      <p:grpSp>
        <p:nvGrpSpPr>
          <p:cNvPr id="2" name="Google Shape;20;p3"/>
          <p:cNvGrpSpPr/>
          <p:nvPr/>
        </p:nvGrpSpPr>
        <p:grpSpPr>
          <a:xfrm>
            <a:off x="4406400" y="1"/>
            <a:ext cx="4737600" cy="6857420"/>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737333"/>
            <a:ext cx="4587000" cy="15316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40" name="Google Shape;40;p3"/>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AB41C556-E9F0-4307-9552-D040F4277233}" type="slidenum">
              <a:rPr lang="en-US" smtClean="0"/>
              <a:pPr/>
              <a:t>‹#›</a:t>
            </a:fld>
            <a:endParaRPr lang="en-US"/>
          </a:p>
        </p:txBody>
      </p:sp>
    </p:spTree>
  </p:cSld>
  <p:clrMapOvr>
    <a:masterClrMapping/>
  </p:clrMapOvr>
  <p:transition spd="med">
    <p:pull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6241345"/>
            <a:ext cx="5487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086895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48"/>
        <p:cNvGrpSpPr/>
        <p:nvPr/>
      </p:nvGrpSpPr>
      <p:grpSpPr>
        <a:xfrm>
          <a:off x="0" y="0"/>
          <a:ext cx="0" cy="0"/>
          <a:chOff x="0" y="0"/>
          <a:chExt cx="0" cy="0"/>
        </a:xfrm>
      </p:grpSpPr>
      <p:grpSp>
        <p:nvGrpSpPr>
          <p:cNvPr id="2" name="Google Shape;49;p5"/>
          <p:cNvGrpSpPr/>
          <p:nvPr/>
        </p:nvGrpSpPr>
        <p:grpSpPr>
          <a:xfrm>
            <a:off x="0" y="508002"/>
            <a:ext cx="1037850" cy="1355049"/>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525000"/>
            <a:ext cx="7038900" cy="12188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t>Click to edit Master title style</a:t>
            </a:r>
            <a:endParaRPr/>
          </a:p>
        </p:txBody>
      </p:sp>
      <p:sp>
        <p:nvSpPr>
          <p:cNvPr id="53" name="Google Shape;53;p5"/>
          <p:cNvSpPr txBox="1">
            <a:spLocks noGrp="1"/>
          </p:cNvSpPr>
          <p:nvPr>
            <p:ph type="body" idx="1"/>
          </p:nvPr>
        </p:nvSpPr>
        <p:spPr>
          <a:xfrm>
            <a:off x="1297500" y="2090067"/>
            <a:ext cx="3403200" cy="388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pPr lvl="0"/>
            <a:r>
              <a:rPr lang="en-US"/>
              <a:t>Click to edit Master text styles</a:t>
            </a:r>
          </a:p>
        </p:txBody>
      </p:sp>
      <p:sp>
        <p:nvSpPr>
          <p:cNvPr id="54" name="Google Shape;54;p5"/>
          <p:cNvSpPr txBox="1">
            <a:spLocks noGrp="1"/>
          </p:cNvSpPr>
          <p:nvPr>
            <p:ph type="body" idx="2"/>
          </p:nvPr>
        </p:nvSpPr>
        <p:spPr>
          <a:xfrm>
            <a:off x="4933221" y="2090067"/>
            <a:ext cx="3403200" cy="388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pPr lvl="0"/>
            <a:r>
              <a:rPr lang="en-US"/>
              <a:t>Click to edit Master text styles</a:t>
            </a:r>
          </a:p>
        </p:txBody>
      </p:sp>
      <p:sp>
        <p:nvSpPr>
          <p:cNvPr id="55" name="Google Shape;55;p5"/>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AB41C556-E9F0-4307-9552-D040F4277233}" type="slidenum">
              <a:rPr lang="en-US" smtClean="0"/>
              <a:pPr/>
              <a:t>‹#›</a:t>
            </a:fld>
            <a:endParaRPr lang="en-US"/>
          </a:p>
        </p:txBody>
      </p:sp>
    </p:spTree>
  </p:cSld>
  <p:clrMapOvr>
    <a:masterClrMapping/>
  </p:clrMapOvr>
  <p:transition spd="med">
    <p:pull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62"/>
        <p:cNvGrpSpPr/>
        <p:nvPr/>
      </p:nvGrpSpPr>
      <p:grpSpPr>
        <a:xfrm>
          <a:off x="0" y="0"/>
          <a:ext cx="0" cy="0"/>
          <a:chOff x="0" y="0"/>
          <a:chExt cx="0" cy="0"/>
        </a:xfrm>
      </p:grpSpPr>
      <p:grpSp>
        <p:nvGrpSpPr>
          <p:cNvPr id="2" name="Google Shape;63;p7"/>
          <p:cNvGrpSpPr/>
          <p:nvPr/>
        </p:nvGrpSpPr>
        <p:grpSpPr>
          <a:xfrm>
            <a:off x="0" y="508002"/>
            <a:ext cx="1037850" cy="1355049"/>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525000"/>
            <a:ext cx="3798900" cy="19908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t>Click to edit Master title style</a:t>
            </a:r>
            <a:endParaRPr/>
          </a:p>
        </p:txBody>
      </p:sp>
      <p:sp>
        <p:nvSpPr>
          <p:cNvPr id="67" name="Google Shape;67;p7"/>
          <p:cNvSpPr txBox="1">
            <a:spLocks noGrp="1"/>
          </p:cNvSpPr>
          <p:nvPr>
            <p:ph type="body" idx="1"/>
          </p:nvPr>
        </p:nvSpPr>
        <p:spPr>
          <a:xfrm>
            <a:off x="1297500" y="2630067"/>
            <a:ext cx="3798900" cy="322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pPr lvl="0"/>
            <a:r>
              <a:rPr lang="en-US"/>
              <a:t>Click to edit Master text styles</a:t>
            </a:r>
          </a:p>
        </p:txBody>
      </p:sp>
      <p:sp>
        <p:nvSpPr>
          <p:cNvPr id="68" name="Google Shape;68;p7"/>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AB41C556-E9F0-4307-9552-D040F4277233}" type="slidenum">
              <a:rPr lang="en-US" smtClean="0"/>
              <a:pPr/>
              <a:t>‹#›</a:t>
            </a:fld>
            <a:endParaRPr lang="en-US"/>
          </a:p>
        </p:txBody>
      </p:sp>
    </p:spTree>
  </p:cSld>
  <p:clrMapOvr>
    <a:masterClrMapping/>
  </p:clrMapOvr>
  <p:transition spd="med">
    <p:pull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1"/>
        <p:cNvGrpSpPr/>
        <p:nvPr/>
      </p:nvGrpSpPr>
      <p:grpSpPr>
        <a:xfrm>
          <a:off x="0" y="0"/>
          <a:ext cx="0" cy="0"/>
          <a:chOff x="0" y="0"/>
          <a:chExt cx="0" cy="0"/>
        </a:xfrm>
      </p:grpSpPr>
      <p:grpSp>
        <p:nvGrpSpPr>
          <p:cNvPr id="2" name="Google Shape;92;p9"/>
          <p:cNvGrpSpPr/>
          <p:nvPr/>
        </p:nvGrpSpPr>
        <p:grpSpPr>
          <a:xfrm>
            <a:off x="0" y="508002"/>
            <a:ext cx="1037850" cy="1355049"/>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2211100"/>
            <a:ext cx="3036300" cy="23356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t>Click to edit Master title style</a:t>
            </a:r>
            <a:endParaRPr/>
          </a:p>
        </p:txBody>
      </p:sp>
      <p:sp>
        <p:nvSpPr>
          <p:cNvPr id="96" name="Google Shape;96;p9"/>
          <p:cNvSpPr txBox="1">
            <a:spLocks noGrp="1"/>
          </p:cNvSpPr>
          <p:nvPr>
            <p:ph type="subTitle" idx="1"/>
          </p:nvPr>
        </p:nvSpPr>
        <p:spPr>
          <a:xfrm>
            <a:off x="1297500" y="4717333"/>
            <a:ext cx="3036300" cy="6748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r>
              <a:rPr lang="en-US"/>
              <a:t>Click to edit Master subtitle style</a:t>
            </a:r>
            <a:endParaRPr/>
          </a:p>
        </p:txBody>
      </p:sp>
      <p:sp>
        <p:nvSpPr>
          <p:cNvPr id="97" name="Google Shape;97;p9"/>
          <p:cNvSpPr txBox="1">
            <a:spLocks noGrp="1"/>
          </p:cNvSpPr>
          <p:nvPr>
            <p:ph type="body" idx="2"/>
          </p:nvPr>
        </p:nvSpPr>
        <p:spPr>
          <a:xfrm>
            <a:off x="4648200" y="2262133"/>
            <a:ext cx="3676800" cy="3130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pPr lvl="0"/>
            <a:r>
              <a:rPr lang="en-US"/>
              <a:t>Click to edit Master text styles</a:t>
            </a:r>
          </a:p>
        </p:txBody>
      </p:sp>
      <p:sp>
        <p:nvSpPr>
          <p:cNvPr id="98" name="Google Shape;98;p9"/>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AB41C556-E9F0-4307-9552-D040F4277233}" type="slidenum">
              <a:rPr lang="en-US" smtClean="0"/>
              <a:pPr/>
              <a:t>‹#›</a:t>
            </a:fld>
            <a:endParaRPr lang="en-US"/>
          </a:p>
        </p:txBody>
      </p:sp>
    </p:spTree>
  </p:cSld>
  <p:clrMapOvr>
    <a:masterClrMapping/>
  </p:clrMapOvr>
  <p:transition spd="med">
    <p:pull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99"/>
        <p:cNvGrpSpPr/>
        <p:nvPr/>
      </p:nvGrpSpPr>
      <p:grpSpPr>
        <a:xfrm>
          <a:off x="0" y="0"/>
          <a:ext cx="0" cy="0"/>
          <a:chOff x="0" y="0"/>
          <a:chExt cx="0" cy="0"/>
        </a:xfrm>
      </p:grpSpPr>
      <p:grpSp>
        <p:nvGrpSpPr>
          <p:cNvPr id="2" name="Google Shape;100;p10"/>
          <p:cNvGrpSpPr/>
          <p:nvPr/>
        </p:nvGrpSpPr>
        <p:grpSpPr>
          <a:xfrm>
            <a:off x="1" y="5504763"/>
            <a:ext cx="698925" cy="912876"/>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5740500"/>
            <a:ext cx="6936000" cy="6984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pPr lvl="0"/>
            <a:r>
              <a:rPr lang="en-US"/>
              <a:t>Click to edit Master text styles</a:t>
            </a:r>
          </a:p>
        </p:txBody>
      </p:sp>
      <p:sp>
        <p:nvSpPr>
          <p:cNvPr id="104" name="Google Shape;104;p10"/>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AB41C556-E9F0-4307-9552-D040F4277233}" type="slidenum">
              <a:rPr lang="en-US" smtClean="0"/>
              <a:pPr/>
              <a:t>‹#›</a:t>
            </a:fld>
            <a:endParaRPr lang="en-US"/>
          </a:p>
        </p:txBody>
      </p:sp>
    </p:spTree>
  </p:cSld>
  <p:clrMapOvr>
    <a:masterClrMapping/>
  </p:clrMapOvr>
  <p:transition spd="med">
    <p:pull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05"/>
        <p:cNvGrpSpPr/>
        <p:nvPr/>
      </p:nvGrpSpPr>
      <p:grpSpPr>
        <a:xfrm>
          <a:off x="0" y="0"/>
          <a:ext cx="0" cy="0"/>
          <a:chOff x="0" y="0"/>
          <a:chExt cx="0" cy="0"/>
        </a:xfrm>
      </p:grpSpPr>
      <p:grpSp>
        <p:nvGrpSpPr>
          <p:cNvPr id="2" name="Google Shape;106;p11"/>
          <p:cNvGrpSpPr/>
          <p:nvPr/>
        </p:nvGrpSpPr>
        <p:grpSpPr>
          <a:xfrm>
            <a:off x="4406400" y="1"/>
            <a:ext cx="4737600" cy="6857420"/>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712900"/>
            <a:ext cx="4776000" cy="17344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3524165"/>
            <a:ext cx="4776000" cy="1625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pPr lvl="0"/>
            <a:r>
              <a:rPr lang="en-US"/>
              <a:t>Click to edit Master text styles</a:t>
            </a:r>
          </a:p>
        </p:txBody>
      </p:sp>
      <p:sp>
        <p:nvSpPr>
          <p:cNvPr id="127" name="Google Shape;127;p11"/>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AB41C556-E9F0-4307-9552-D040F4277233}" type="slidenum">
              <a:rPr lang="en-US" smtClean="0"/>
              <a:pPr/>
              <a:t>‹#›</a:t>
            </a:fld>
            <a:endParaRPr lang="en-US"/>
          </a:p>
        </p:txBody>
      </p:sp>
    </p:spTree>
  </p:cSld>
  <p:clrMapOvr>
    <a:masterClrMapping/>
  </p:clrMapOvr>
  <p:transition spd="med">
    <p:pull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AB41C556-E9F0-4307-9552-D040F4277233}" type="slidenum">
              <a:rPr lang="en-US" smtClean="0"/>
              <a:pPr/>
              <a:t>‹#›</a:t>
            </a:fld>
            <a:endParaRPr lang="en-US"/>
          </a:p>
        </p:txBody>
      </p:sp>
    </p:spTree>
  </p:cSld>
  <p:clrMapOvr>
    <a:masterClrMapping/>
  </p:clrMapOvr>
  <p:transition spd="med">
    <p:pull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B7E929D-646B-4B78-BBEE-8A79290E14B2}" type="datetimeFigureOut">
              <a:rPr lang="en-US" smtClean="0"/>
              <a:pPr/>
              <a:t>10/30/2021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AB41C556-E9F0-4307-9552-D040F4277233}" type="slidenum">
              <a:rPr lang="en-US" smtClean="0"/>
              <a:pPr/>
              <a:t>‹#›</a:t>
            </a:fld>
            <a:endParaRPr lang="en-US"/>
          </a:p>
        </p:txBody>
      </p:sp>
    </p:spTree>
  </p:cSld>
  <p:clrMapOvr>
    <a:masterClrMapping/>
  </p:clrMapOvr>
  <p:transition spd="med">
    <p:pull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6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fld id="{AB41C556-E9F0-4307-9552-D040F4277233}" type="slidenum">
              <a:rPr lang="en-US" smtClean="0"/>
              <a:pPr/>
              <a:t>‹#›</a:t>
            </a:fld>
            <a:endParaRPr lang="en-US"/>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4" r:id="rId3"/>
    <p:sldLayoutId id="2147483666" r:id="rId4"/>
    <p:sldLayoutId id="2147483668" r:id="rId5"/>
    <p:sldLayoutId id="2147483669" r:id="rId6"/>
    <p:sldLayoutId id="2147483670" r:id="rId7"/>
    <p:sldLayoutId id="2147483671" r:id="rId8"/>
    <p:sldLayoutId id="2147483672" r:id="rId9"/>
  </p:sldLayoutIdLst>
  <p:transition spd="med">
    <p:pull dir="r"/>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6241345"/>
            <a:ext cx="548700" cy="5248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48087505"/>
      </p:ext>
    </p:extLst>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14678" y="285728"/>
            <a:ext cx="4500594" cy="1928826"/>
          </a:xfrm>
        </p:spPr>
        <p:txBody>
          <a:bodyPr>
            <a:normAutofit/>
          </a:bodyPr>
          <a:lstStyle/>
          <a:p>
            <a:r>
              <a:rPr lang="en-US" sz="4800" dirty="0"/>
              <a:t>TYPES OF MEMORIES</a:t>
            </a:r>
          </a:p>
        </p:txBody>
      </p:sp>
      <p:sp>
        <p:nvSpPr>
          <p:cNvPr id="3" name="Subtitle 2"/>
          <p:cNvSpPr>
            <a:spLocks noGrp="1"/>
          </p:cNvSpPr>
          <p:nvPr>
            <p:ph type="subTitle" idx="1"/>
          </p:nvPr>
        </p:nvSpPr>
        <p:spPr>
          <a:xfrm>
            <a:off x="4500562" y="3235959"/>
            <a:ext cx="4643438" cy="3622041"/>
          </a:xfrm>
        </p:spPr>
        <p:txBody>
          <a:bodyPr>
            <a:normAutofit/>
          </a:bodyPr>
          <a:lstStyle/>
          <a:p>
            <a:r>
              <a:rPr lang="en-US" sz="2000" dirty="0"/>
              <a:t>BY : -</a:t>
            </a:r>
          </a:p>
          <a:p>
            <a:endParaRPr lang="en-US" sz="2000" dirty="0"/>
          </a:p>
          <a:p>
            <a:r>
              <a:rPr lang="en-US" sz="2000" dirty="0"/>
              <a:t>RITESH GOYAL</a:t>
            </a:r>
          </a:p>
          <a:p>
            <a:r>
              <a:rPr lang="en-US" sz="2000" dirty="0"/>
              <a:t>AAZAIN SHAH</a:t>
            </a:r>
          </a:p>
          <a:p>
            <a:r>
              <a:rPr lang="en-US" sz="2000" dirty="0"/>
              <a:t>TANISHQ CHAUHAN</a:t>
            </a:r>
          </a:p>
          <a:p>
            <a:r>
              <a:rPr lang="en-US" sz="2000" dirty="0"/>
              <a:t>SACHIN PRAJAPATI</a:t>
            </a:r>
          </a:p>
          <a:p>
            <a:r>
              <a:rPr lang="en-US" sz="2000" dirty="0"/>
              <a:t>MAAZ AHMED</a:t>
            </a:r>
          </a:p>
          <a:p>
            <a:r>
              <a:rPr lang="en-US" sz="2000" dirty="0"/>
              <a:t>TARUN KUMAR AHIRWAR</a:t>
            </a:r>
          </a:p>
          <a:p>
            <a:endParaRPr lang="en-US" sz="2000" dirty="0"/>
          </a:p>
          <a:p>
            <a:endParaRPr lang="en-US" sz="2000" dirty="0"/>
          </a:p>
          <a:p>
            <a:endParaRPr lang="en-US" sz="2000" dirty="0"/>
          </a:p>
        </p:txBody>
      </p:sp>
      <p:pic>
        <p:nvPicPr>
          <p:cNvPr id="4" name="Picture 3" descr="computer-memory.png"/>
          <p:cNvPicPr>
            <a:picLocks noChangeAspect="1"/>
          </p:cNvPicPr>
          <p:nvPr/>
        </p:nvPicPr>
        <p:blipFill>
          <a:blip r:embed="rId2"/>
          <a:srcRect b="9375"/>
          <a:stretch>
            <a:fillRect/>
          </a:stretch>
        </p:blipFill>
        <p:spPr>
          <a:xfrm>
            <a:off x="285720" y="4143380"/>
            <a:ext cx="3299262" cy="2500330"/>
          </a:xfrm>
          <a:prstGeom prst="rect">
            <a:avLst/>
          </a:prstGeom>
        </p:spPr>
      </p:pic>
    </p:spTree>
  </p:cSld>
  <p:clrMapOvr>
    <a:masterClrMapping/>
  </p:clrMapOvr>
  <p:transition spd="slow">
    <p:wheel spokes="3"/>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TYPES OF RAM</a:t>
            </a:r>
            <a:br>
              <a:rPr lang="en-US" dirty="0"/>
            </a:br>
            <a:endParaRPr lang="en-US" dirty="0"/>
          </a:p>
        </p:txBody>
      </p:sp>
      <p:sp>
        <p:nvSpPr>
          <p:cNvPr id="3" name="Content Placeholder 2"/>
          <p:cNvSpPr>
            <a:spLocks noGrp="1"/>
          </p:cNvSpPr>
          <p:nvPr>
            <p:ph idx="1"/>
          </p:nvPr>
        </p:nvSpPr>
        <p:spPr>
          <a:xfrm>
            <a:off x="311700" y="1536632"/>
            <a:ext cx="8520600" cy="5035640"/>
          </a:xfrm>
        </p:spPr>
        <p:txBody>
          <a:bodyPr>
            <a:normAutofit/>
          </a:bodyPr>
          <a:lstStyle/>
          <a:p>
            <a:pPr>
              <a:buFont typeface="Wingdings" pitchFamily="2" charset="2"/>
              <a:buChar char="Ø"/>
            </a:pPr>
            <a:r>
              <a:rPr lang="en-US" sz="2000" dirty="0"/>
              <a:t>CHARACTERSTICS OF DRAM</a:t>
            </a:r>
          </a:p>
          <a:p>
            <a:pPr>
              <a:buNone/>
            </a:pPr>
            <a:endParaRPr lang="en-US" sz="2000" dirty="0"/>
          </a:p>
          <a:p>
            <a:pPr>
              <a:buFont typeface="Wingdings" pitchFamily="2" charset="2"/>
              <a:buChar char="q"/>
            </a:pPr>
            <a:r>
              <a:rPr lang="en-US" sz="2000" dirty="0"/>
              <a:t>Short data lifetime</a:t>
            </a:r>
          </a:p>
          <a:p>
            <a:pPr>
              <a:buFont typeface="Wingdings" pitchFamily="2" charset="2"/>
              <a:buChar char="q"/>
            </a:pPr>
            <a:r>
              <a:rPr lang="en-US" sz="2000" dirty="0"/>
              <a:t>Needs to be refreshed continuously</a:t>
            </a:r>
          </a:p>
          <a:p>
            <a:pPr>
              <a:buFont typeface="Wingdings" pitchFamily="2" charset="2"/>
              <a:buChar char="q"/>
            </a:pPr>
            <a:r>
              <a:rPr lang="en-US" sz="2000" dirty="0"/>
              <a:t>Slower as compared to SRAM</a:t>
            </a:r>
          </a:p>
          <a:p>
            <a:pPr>
              <a:buFont typeface="Wingdings" pitchFamily="2" charset="2"/>
              <a:buChar char="q"/>
            </a:pPr>
            <a:r>
              <a:rPr lang="en-US" sz="2000" dirty="0"/>
              <a:t>Used as RAM</a:t>
            </a:r>
          </a:p>
          <a:p>
            <a:pPr>
              <a:buFont typeface="Wingdings" pitchFamily="2" charset="2"/>
              <a:buChar char="q"/>
            </a:pPr>
            <a:r>
              <a:rPr lang="en-US" sz="2000" dirty="0"/>
              <a:t>Smaller in size</a:t>
            </a:r>
          </a:p>
          <a:p>
            <a:pPr>
              <a:buFont typeface="Wingdings" pitchFamily="2" charset="2"/>
              <a:buChar char="q"/>
            </a:pPr>
            <a:r>
              <a:rPr lang="en-US" sz="2000" dirty="0"/>
              <a:t>Less expensive</a:t>
            </a:r>
          </a:p>
          <a:p>
            <a:pPr>
              <a:buFont typeface="Wingdings" pitchFamily="2" charset="2"/>
              <a:buChar char="q"/>
            </a:pPr>
            <a:r>
              <a:rPr lang="en-US" sz="2000" dirty="0"/>
              <a:t>Less power consumption</a:t>
            </a:r>
          </a:p>
          <a:p>
            <a:pPr>
              <a:lnSpc>
                <a:spcPct val="150000"/>
              </a:lnSpc>
              <a:buNone/>
            </a:pPr>
            <a:endParaRPr lang="en-US" sz="2000" dirty="0">
              <a:solidFill>
                <a:srgbClr val="FF0000"/>
              </a:solidFill>
              <a:latin typeface="Lato" charset="0"/>
            </a:endParaRPr>
          </a:p>
          <a:p>
            <a:endParaRPr lang="en-US" sz="2000" dirty="0"/>
          </a:p>
          <a:p>
            <a:endParaRPr lang="en-US" sz="2000" dirty="0"/>
          </a:p>
          <a:p>
            <a:endParaRPr lang="en-US" sz="2000" dirty="0"/>
          </a:p>
        </p:txBody>
      </p:sp>
    </p:spTree>
  </p:cSld>
  <p:clrMapOvr>
    <a:masterClrMapping/>
  </p:clrMapOvr>
  <p:transition spd="med">
    <p:pull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TYPES OF ROM </a:t>
            </a:r>
            <a:br>
              <a:rPr lang="en-US" dirty="0"/>
            </a:br>
            <a:endParaRPr lang="en-US" dirty="0"/>
          </a:p>
        </p:txBody>
      </p:sp>
      <p:sp>
        <p:nvSpPr>
          <p:cNvPr id="3" name="Content Placeholder 2"/>
          <p:cNvSpPr>
            <a:spLocks noGrp="1"/>
          </p:cNvSpPr>
          <p:nvPr>
            <p:ph idx="1"/>
          </p:nvPr>
        </p:nvSpPr>
        <p:spPr/>
        <p:txBody>
          <a:bodyPr>
            <a:normAutofit lnSpcReduction="10000"/>
          </a:bodyPr>
          <a:lstStyle/>
          <a:p>
            <a:pPr>
              <a:buFont typeface="Wingdings" pitchFamily="2" charset="2"/>
              <a:buChar char="Ø"/>
            </a:pPr>
            <a:r>
              <a:rPr lang="en-US" sz="2000" dirty="0"/>
              <a:t>PROM ( PROGRAMMABLE READ ONLY MEMORY)</a:t>
            </a:r>
          </a:p>
          <a:p>
            <a:pPr>
              <a:buFont typeface="Arial" pitchFamily="34" charset="0"/>
              <a:buChar char="•"/>
            </a:pPr>
            <a:endParaRPr lang="en-US" sz="2000" dirty="0"/>
          </a:p>
          <a:p>
            <a:pPr>
              <a:buFont typeface="Arial" pitchFamily="34" charset="0"/>
              <a:buChar char="•"/>
            </a:pPr>
            <a:r>
              <a:rPr lang="en-US" sz="2000" dirty="0"/>
              <a:t>PROM is a blank version of ROM. </a:t>
            </a:r>
          </a:p>
          <a:p>
            <a:pPr>
              <a:buFont typeface="Arial" pitchFamily="34" charset="0"/>
              <a:buChar char="•"/>
            </a:pPr>
            <a:endParaRPr lang="en-US" sz="2000" dirty="0"/>
          </a:p>
          <a:p>
            <a:pPr>
              <a:buFont typeface="Arial" pitchFamily="34" charset="0"/>
              <a:buChar char="•"/>
            </a:pPr>
            <a:r>
              <a:rPr lang="en-US" sz="2000" dirty="0"/>
              <a:t>It is manufactured as blank memory and programmed after manufacturing. We can say that it is kept blank at the time of manufacturing.</a:t>
            </a:r>
          </a:p>
          <a:p>
            <a:pPr>
              <a:buFont typeface="Arial" pitchFamily="34" charset="0"/>
              <a:buChar char="•"/>
            </a:pPr>
            <a:endParaRPr lang="en-US" sz="2000" dirty="0"/>
          </a:p>
          <a:p>
            <a:pPr>
              <a:buFont typeface="Arial" pitchFamily="34" charset="0"/>
              <a:buChar char="•"/>
            </a:pPr>
            <a:r>
              <a:rPr lang="en-US" sz="2000" dirty="0"/>
              <a:t> You can purchase and then program it once using a special tool called a programmer. </a:t>
            </a:r>
          </a:p>
          <a:p>
            <a:pPr>
              <a:buFont typeface="Arial" pitchFamily="34" charset="0"/>
              <a:buChar char="•"/>
            </a:pPr>
            <a:endParaRPr lang="en-US" sz="2000" dirty="0"/>
          </a:p>
          <a:p>
            <a:pPr>
              <a:buFont typeface="Arial" pitchFamily="34" charset="0"/>
              <a:buChar char="•"/>
            </a:pPr>
            <a:r>
              <a:rPr lang="en-US" sz="2000" dirty="0"/>
              <a:t>Once it is programmed, the data cannot be modified later, so it is also called as one-time programmable device.</a:t>
            </a:r>
          </a:p>
        </p:txBody>
      </p:sp>
    </p:spTree>
  </p:cSld>
  <p:clrMapOvr>
    <a:masterClrMapping/>
  </p:clrMapOvr>
  <p:transition spd="med">
    <p:pull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TYPES OF ROM </a:t>
            </a:r>
            <a:br>
              <a:rPr lang="en-US" dirty="0"/>
            </a:br>
            <a:endParaRPr lang="en-US" dirty="0"/>
          </a:p>
        </p:txBody>
      </p:sp>
      <p:sp>
        <p:nvSpPr>
          <p:cNvPr id="3" name="Content Placeholder 2"/>
          <p:cNvSpPr>
            <a:spLocks noGrp="1"/>
          </p:cNvSpPr>
          <p:nvPr>
            <p:ph idx="1"/>
          </p:nvPr>
        </p:nvSpPr>
        <p:spPr/>
        <p:txBody>
          <a:bodyPr>
            <a:normAutofit/>
          </a:bodyPr>
          <a:lstStyle/>
          <a:p>
            <a:pPr>
              <a:buFont typeface="Wingdings" pitchFamily="2" charset="2"/>
              <a:buChar char="Ø"/>
            </a:pPr>
            <a:r>
              <a:rPr lang="en-US" sz="2000" dirty="0"/>
              <a:t>EPROM ( ERASABLE &amp; PROGRAMMABLE READ ONLY MEMORY)</a:t>
            </a:r>
          </a:p>
          <a:p>
            <a:pPr>
              <a:buFont typeface="Arial" pitchFamily="34" charset="0"/>
              <a:buChar char="•"/>
            </a:pPr>
            <a:endParaRPr lang="en-US" sz="2000" dirty="0"/>
          </a:p>
          <a:p>
            <a:pPr>
              <a:buFont typeface="Arial" pitchFamily="34" charset="0"/>
              <a:buChar char="•"/>
            </a:pPr>
            <a:r>
              <a:rPr lang="en-US" sz="2000" dirty="0"/>
              <a:t>EPROM is a type of ROM that can be reprogrammed and erased many times. </a:t>
            </a:r>
          </a:p>
          <a:p>
            <a:pPr>
              <a:buFont typeface="Arial" pitchFamily="34" charset="0"/>
              <a:buChar char="•"/>
            </a:pPr>
            <a:endParaRPr lang="en-US" sz="2000" dirty="0"/>
          </a:p>
          <a:p>
            <a:pPr>
              <a:buFont typeface="Arial" pitchFamily="34" charset="0"/>
              <a:buChar char="•"/>
            </a:pPr>
            <a:r>
              <a:rPr lang="en-US" sz="2000" dirty="0"/>
              <a:t>EPROM can be erased by exposing it to ultra-violet light for a duration of up to 40 minutes.</a:t>
            </a:r>
          </a:p>
          <a:p>
            <a:pPr>
              <a:buNone/>
            </a:pPr>
            <a:endParaRPr lang="en-US" sz="2000" dirty="0"/>
          </a:p>
          <a:p>
            <a:pPr>
              <a:buFont typeface="Arial" pitchFamily="34" charset="0"/>
              <a:buChar char="•"/>
            </a:pPr>
            <a:r>
              <a:rPr lang="en-US" sz="2000" dirty="0"/>
              <a:t> So, it retains its content until it is exposed to the ultraviolet light. You need a special device called a PROM programmer or PROM burner to reprogram the EPROM.</a:t>
            </a:r>
          </a:p>
        </p:txBody>
      </p:sp>
    </p:spTree>
  </p:cSld>
  <p:clrMapOvr>
    <a:masterClrMapping/>
  </p:clrMapOvr>
  <p:transition spd="med">
    <p:pull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TYPES OF ROM </a:t>
            </a:r>
            <a:br>
              <a:rPr lang="en-US" dirty="0"/>
            </a:br>
            <a:endParaRPr lang="en-US" dirty="0"/>
          </a:p>
        </p:txBody>
      </p:sp>
      <p:sp>
        <p:nvSpPr>
          <p:cNvPr id="3" name="Content Placeholder 2"/>
          <p:cNvSpPr>
            <a:spLocks noGrp="1"/>
          </p:cNvSpPr>
          <p:nvPr>
            <p:ph idx="1"/>
          </p:nvPr>
        </p:nvSpPr>
        <p:spPr/>
        <p:txBody>
          <a:bodyPr>
            <a:normAutofit/>
          </a:bodyPr>
          <a:lstStyle/>
          <a:p>
            <a:pPr>
              <a:buFont typeface="Wingdings" pitchFamily="2" charset="2"/>
              <a:buChar char="Ø"/>
            </a:pPr>
            <a:r>
              <a:rPr lang="en-US" sz="2000" dirty="0"/>
              <a:t>EEPROM (Electrically Erasable and Programmable Read Only Memory)</a:t>
            </a:r>
          </a:p>
          <a:p>
            <a:pPr>
              <a:buFont typeface="Arial" pitchFamily="34" charset="0"/>
              <a:buChar char="•"/>
            </a:pPr>
            <a:endParaRPr lang="en-US" sz="2000" dirty="0"/>
          </a:p>
          <a:p>
            <a:pPr>
              <a:buFont typeface="Arial" pitchFamily="34" charset="0"/>
              <a:buChar char="•"/>
            </a:pPr>
            <a:r>
              <a:rPr lang="en-US" sz="2000" dirty="0"/>
              <a:t>EEPROM is programmed and erased electrically. </a:t>
            </a:r>
          </a:p>
          <a:p>
            <a:pPr>
              <a:buFont typeface="Arial" pitchFamily="34" charset="0"/>
              <a:buChar char="•"/>
            </a:pPr>
            <a:endParaRPr lang="en-US" sz="2000" dirty="0"/>
          </a:p>
          <a:p>
            <a:pPr>
              <a:buFont typeface="Arial" pitchFamily="34" charset="0"/>
              <a:buChar char="•"/>
            </a:pPr>
            <a:r>
              <a:rPr lang="en-US" sz="2000" dirty="0"/>
              <a:t>It is erased and reprogrammed electrically without using ultraviolet light.</a:t>
            </a:r>
          </a:p>
          <a:p>
            <a:pPr>
              <a:buNone/>
            </a:pPr>
            <a:endParaRPr lang="en-US" sz="2000" dirty="0"/>
          </a:p>
          <a:p>
            <a:pPr>
              <a:buFont typeface="Arial" pitchFamily="34" charset="0"/>
              <a:buChar char="•"/>
            </a:pPr>
            <a:r>
              <a:rPr lang="en-US" sz="2000" dirty="0"/>
              <a:t> The BIOS of a computer is stored in this memory.</a:t>
            </a:r>
          </a:p>
          <a:p>
            <a:pPr>
              <a:buFont typeface="Arial" pitchFamily="34" charset="0"/>
              <a:buChar char="•"/>
            </a:pPr>
            <a:endParaRPr lang="en-US" sz="2000" dirty="0"/>
          </a:p>
          <a:p>
            <a:pPr>
              <a:buFont typeface="Arial" pitchFamily="34" charset="0"/>
              <a:buChar char="•"/>
            </a:pPr>
            <a:r>
              <a:rPr lang="en-US" sz="2000" dirty="0"/>
              <a:t>EEPROM can be erased one byte at a time, rather than erasing the entire chip.</a:t>
            </a:r>
          </a:p>
        </p:txBody>
      </p:sp>
    </p:spTree>
  </p:cSld>
  <p:clrMapOvr>
    <a:masterClrMapping/>
  </p:clrMapOvr>
  <p:transition spd="med">
    <p:pull dir="r"/>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B212C"/>
        </a:solidFill>
        <a:effectLst/>
      </p:bgPr>
    </p:bg>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311700" y="1141550"/>
            <a:ext cx="8520600" cy="572700"/>
          </a:xfrm>
          <a:prstGeom prst="rect">
            <a:avLst/>
          </a:prstGeom>
          <a:solidFill>
            <a:srgbClr val="1B212C"/>
          </a:solidFill>
        </p:spPr>
        <p:txBody>
          <a:bodyPr spcFirstLastPara="1" wrap="square" lIns="91425" tIns="91425" rIns="91425" bIns="91425" anchor="t" anchorCtr="0">
            <a:noAutofit/>
          </a:bodyPr>
          <a:lstStyle/>
          <a:p>
            <a:pPr>
              <a:lnSpc>
                <a:spcPct val="115000"/>
              </a:lnSpc>
              <a:spcBef>
                <a:spcPts val="1200"/>
              </a:spcBef>
            </a:pPr>
            <a:r>
              <a:rPr lang="en" b="1">
                <a:latin typeface="Lato"/>
                <a:ea typeface="Lato"/>
                <a:cs typeface="Lato"/>
                <a:sym typeface="Lato"/>
              </a:rPr>
              <a:t>Secondary Storage</a:t>
            </a:r>
            <a:endParaRPr b="1">
              <a:latin typeface="Lato"/>
              <a:ea typeface="Lato"/>
              <a:cs typeface="Lato"/>
              <a:sym typeface="Lato"/>
            </a:endParaRPr>
          </a:p>
          <a:p>
            <a:pPr>
              <a:spcBef>
                <a:spcPts val="1200"/>
              </a:spcBef>
            </a:pPr>
            <a:endParaRPr sz="3200" b="1"/>
          </a:p>
        </p:txBody>
      </p:sp>
      <p:sp>
        <p:nvSpPr>
          <p:cNvPr id="60" name="Google Shape;60;p13"/>
          <p:cNvSpPr txBox="1">
            <a:spLocks noGrp="1"/>
          </p:cNvSpPr>
          <p:nvPr>
            <p:ph type="body" idx="1"/>
          </p:nvPr>
        </p:nvSpPr>
        <p:spPr>
          <a:xfrm>
            <a:off x="311700" y="2009725"/>
            <a:ext cx="8520600" cy="3416400"/>
          </a:xfrm>
          <a:prstGeom prst="rect">
            <a:avLst/>
          </a:prstGeom>
        </p:spPr>
        <p:txBody>
          <a:bodyPr spcFirstLastPara="1" wrap="square" lIns="91425" tIns="91425" rIns="91425" bIns="91425" anchor="t" anchorCtr="0">
            <a:noAutofit/>
          </a:bodyPr>
          <a:lstStyle/>
          <a:p>
            <a:pPr>
              <a:buClr>
                <a:schemeClr val="dk1"/>
              </a:buClr>
              <a:buFont typeface="Lato"/>
              <a:buChar char="●"/>
            </a:pPr>
            <a:r>
              <a:rPr lang="en">
                <a:solidFill>
                  <a:schemeClr val="dk1"/>
                </a:solidFill>
                <a:latin typeface="Lato"/>
                <a:ea typeface="Lato"/>
                <a:cs typeface="Lato"/>
                <a:sym typeface="Lato"/>
              </a:rPr>
              <a:t>A storage medium that holds information until it is deleted or overwritten.</a:t>
            </a:r>
            <a:endParaRPr>
              <a:solidFill>
                <a:schemeClr val="dk1"/>
              </a:solidFill>
              <a:latin typeface="Lato"/>
              <a:ea typeface="Lato"/>
              <a:cs typeface="Lato"/>
              <a:sym typeface="Lato"/>
            </a:endParaRPr>
          </a:p>
          <a:p>
            <a:pPr>
              <a:buClr>
                <a:schemeClr val="dk1"/>
              </a:buClr>
              <a:buFont typeface="Lato"/>
              <a:buChar char="●"/>
            </a:pPr>
            <a:r>
              <a:rPr lang="en">
                <a:solidFill>
                  <a:schemeClr val="dk1"/>
                </a:solidFill>
                <a:latin typeface="Lato"/>
                <a:ea typeface="Lato"/>
                <a:cs typeface="Lato"/>
                <a:sym typeface="Lato"/>
              </a:rPr>
              <a:t>This section of storage is also referred to as backup storage.</a:t>
            </a:r>
            <a:endParaRPr>
              <a:solidFill>
                <a:schemeClr val="dk1"/>
              </a:solidFill>
              <a:latin typeface="Lato"/>
              <a:ea typeface="Lato"/>
              <a:cs typeface="Lato"/>
              <a:sym typeface="Lato"/>
            </a:endParaRPr>
          </a:p>
          <a:p>
            <a:pPr>
              <a:buClr>
                <a:schemeClr val="dk1"/>
              </a:buClr>
              <a:buFont typeface="Lato"/>
              <a:buChar char="●"/>
            </a:pPr>
            <a:r>
              <a:rPr lang="en">
                <a:solidFill>
                  <a:schemeClr val="dk1"/>
                </a:solidFill>
                <a:latin typeface="Lato"/>
                <a:ea typeface="Lato"/>
                <a:cs typeface="Lato"/>
                <a:sym typeface="Lato"/>
              </a:rPr>
              <a:t>The storage capacity of primary storage is not sufficient to store the large volume so secondary storage.</a:t>
            </a:r>
            <a:endParaRPr>
              <a:solidFill>
                <a:schemeClr val="dk1"/>
              </a:solidFill>
              <a:latin typeface="Lato"/>
              <a:ea typeface="Lato"/>
              <a:cs typeface="Lato"/>
              <a:sym typeface="Lato"/>
            </a:endParaRPr>
          </a:p>
          <a:p>
            <a:pPr>
              <a:buClr>
                <a:schemeClr val="dk1"/>
              </a:buClr>
              <a:buFont typeface="Lato"/>
              <a:buChar char="●"/>
            </a:pPr>
            <a:r>
              <a:rPr lang="en">
                <a:solidFill>
                  <a:schemeClr val="dk1"/>
                </a:solidFill>
                <a:latin typeface="Lato"/>
                <a:ea typeface="Lato"/>
                <a:cs typeface="Lato"/>
                <a:sym typeface="Lato"/>
              </a:rPr>
              <a:t>The secondary memory is accessed indirectly via input/output operations.</a:t>
            </a:r>
            <a:endParaRPr>
              <a:solidFill>
                <a:schemeClr val="dk1"/>
              </a:solidFill>
              <a:latin typeface="Lato"/>
              <a:ea typeface="Lato"/>
              <a:cs typeface="Lato"/>
              <a:sym typeface="Lato"/>
            </a:endParaRPr>
          </a:p>
          <a:p>
            <a:pPr>
              <a:buClr>
                <a:schemeClr val="dk1"/>
              </a:buClr>
              <a:buFont typeface="Lato"/>
              <a:buChar char="●"/>
            </a:pPr>
            <a:r>
              <a:rPr lang="en">
                <a:solidFill>
                  <a:schemeClr val="dk1"/>
                </a:solidFill>
                <a:latin typeface="Lato"/>
                <a:ea typeface="Lato"/>
                <a:cs typeface="Lato"/>
                <a:sym typeface="Lato"/>
              </a:rPr>
              <a:t>This memory is also called backup storage or mass storage media.</a:t>
            </a:r>
            <a:endParaRPr>
              <a:solidFill>
                <a:schemeClr val="dk1"/>
              </a:solidFill>
              <a:latin typeface="Lato"/>
              <a:ea typeface="Lato"/>
              <a:cs typeface="Lato"/>
              <a:sym typeface="Lato"/>
            </a:endParaRPr>
          </a:p>
          <a:p>
            <a:pPr marL="914400" indent="0">
              <a:spcBef>
                <a:spcPts val="1600"/>
              </a:spcBef>
              <a:spcAft>
                <a:spcPts val="1600"/>
              </a:spcAft>
              <a:buNone/>
            </a:pPr>
            <a:endParaRPr>
              <a:solidFill>
                <a:schemeClr val="dk1"/>
              </a:solidFill>
              <a:latin typeface="Lato"/>
              <a:ea typeface="Lato"/>
              <a:cs typeface="Lato"/>
              <a:sym typeface="Lato"/>
            </a:endParaRPr>
          </a:p>
        </p:txBody>
      </p:sp>
      <p:pic>
        <p:nvPicPr>
          <p:cNvPr id="61" name="Google Shape;61;p13"/>
          <p:cNvPicPr preferRelativeResize="0"/>
          <p:nvPr/>
        </p:nvPicPr>
        <p:blipFill>
          <a:blip r:embed="rId3">
            <a:alphaModFix/>
          </a:blip>
          <a:stretch>
            <a:fillRect/>
          </a:stretch>
        </p:blipFill>
        <p:spPr>
          <a:xfrm>
            <a:off x="4483908" y="4121951"/>
            <a:ext cx="4399350" cy="1743075"/>
          </a:xfrm>
          <a:prstGeom prst="rect">
            <a:avLst/>
          </a:prstGeom>
          <a:noFill/>
          <a:ln w="28575" cap="flat" cmpd="sng">
            <a:solidFill>
              <a:schemeClr val="dk2"/>
            </a:solidFill>
            <a:prstDash val="solid"/>
            <a:round/>
            <a:headEnd type="none" w="sm" len="sm"/>
            <a:tailEnd type="none" w="sm" len="sm"/>
          </a:ln>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1000"/>
                                        <p:tgtEl>
                                          <p:spTgt spid="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B212C"/>
        </a:solidFill>
        <a:effectLst/>
      </p:bgPr>
    </p:bg>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311700" y="1302275"/>
            <a:ext cx="8520600" cy="572700"/>
          </a:xfrm>
          <a:prstGeom prst="rect">
            <a:avLst/>
          </a:prstGeom>
        </p:spPr>
        <p:txBody>
          <a:bodyPr spcFirstLastPara="1" wrap="square" lIns="91425" tIns="91425" rIns="91425" bIns="91425" anchor="t" anchorCtr="0">
            <a:noAutofit/>
          </a:bodyPr>
          <a:lstStyle/>
          <a:p>
            <a:r>
              <a:rPr lang="en"/>
              <a:t>Distinguishing Characteristics of Secondary Storage</a:t>
            </a:r>
            <a:endParaRPr/>
          </a:p>
        </p:txBody>
      </p:sp>
      <p:grpSp>
        <p:nvGrpSpPr>
          <p:cNvPr id="67" name="Google Shape;67;p14"/>
          <p:cNvGrpSpPr/>
          <p:nvPr/>
        </p:nvGrpSpPr>
        <p:grpSpPr>
          <a:xfrm>
            <a:off x="1096262" y="3262600"/>
            <a:ext cx="2494587" cy="3416400"/>
            <a:chOff x="431925" y="1304875"/>
            <a:chExt cx="2628925" cy="3416400"/>
          </a:xfrm>
        </p:grpSpPr>
        <p:sp>
          <p:nvSpPr>
            <p:cNvPr id="68" name="Google Shape;68;p14"/>
            <p:cNvSpPr txBox="1"/>
            <p:nvPr/>
          </p:nvSpPr>
          <p:spPr>
            <a:xfrm>
              <a:off x="431925" y="1304875"/>
              <a:ext cx="2628900" cy="464100"/>
            </a:xfrm>
            <a:prstGeom prst="rect">
              <a:avLst/>
            </a:prstGeom>
            <a:solidFill>
              <a:schemeClr val="dk1"/>
            </a:solidFill>
            <a:ln w="9525" cap="flat" cmpd="sng">
              <a:solidFill>
                <a:srgbClr val="1B212C"/>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pPr>
              <a:endParaRPr sz="1400" kern="0">
                <a:solidFill>
                  <a:srgbClr val="000000"/>
                </a:solidFill>
                <a:latin typeface="Arial"/>
                <a:cs typeface="Arial"/>
                <a:sym typeface="Arial"/>
              </a:endParaRPr>
            </a:p>
          </p:txBody>
        </p:sp>
        <p:sp>
          <p:nvSpPr>
            <p:cNvPr id="69" name="Google Shape;69;p14"/>
            <p:cNvSpPr/>
            <p:nvPr/>
          </p:nvSpPr>
          <p:spPr>
            <a:xfrm>
              <a:off x="431950" y="1304875"/>
              <a:ext cx="2628900" cy="3416400"/>
            </a:xfrm>
            <a:prstGeom prst="rect">
              <a:avLst/>
            </a:prstGeom>
            <a:noFill/>
            <a:ln w="9525" cap="flat" cmpd="sng">
              <a:solidFill>
                <a:srgbClr val="1B212C"/>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pPr>
              <a:endParaRPr sz="1400" kern="0">
                <a:solidFill>
                  <a:srgbClr val="000000"/>
                </a:solidFill>
                <a:latin typeface="Arial"/>
                <a:cs typeface="Arial"/>
                <a:sym typeface="Arial"/>
              </a:endParaRPr>
            </a:p>
          </p:txBody>
        </p:sp>
      </p:grpSp>
      <p:sp>
        <p:nvSpPr>
          <p:cNvPr id="70" name="Google Shape;70;p14"/>
          <p:cNvSpPr txBox="1">
            <a:spLocks noGrp="1"/>
          </p:cNvSpPr>
          <p:nvPr>
            <p:ph type="body" idx="4294967295"/>
          </p:nvPr>
        </p:nvSpPr>
        <p:spPr>
          <a:xfrm>
            <a:off x="1096300" y="3262600"/>
            <a:ext cx="2632500" cy="461400"/>
          </a:xfrm>
          <a:prstGeom prst="rect">
            <a:avLst/>
          </a:prstGeom>
          <a:solidFill>
            <a:schemeClr val="dk1"/>
          </a:solidFill>
        </p:spPr>
        <p:txBody>
          <a:bodyPr spcFirstLastPara="1" wrap="square" lIns="91425" tIns="91425" rIns="91425" bIns="91425" anchor="t" anchorCtr="0">
            <a:noAutofit/>
          </a:bodyPr>
          <a:lstStyle/>
          <a:p>
            <a:pPr marL="0" indent="0">
              <a:buNone/>
            </a:pPr>
            <a:r>
              <a:rPr lang="en">
                <a:solidFill>
                  <a:srgbClr val="000000"/>
                </a:solidFill>
              </a:rPr>
              <a:t>Capacity</a:t>
            </a:r>
            <a:r>
              <a:rPr lang="en">
                <a:solidFill>
                  <a:schemeClr val="lt1"/>
                </a:solidFill>
              </a:rPr>
              <a:t>                        </a:t>
            </a:r>
            <a:endParaRPr>
              <a:solidFill>
                <a:schemeClr val="lt1"/>
              </a:solidFill>
            </a:endParaRPr>
          </a:p>
        </p:txBody>
      </p:sp>
      <p:grpSp>
        <p:nvGrpSpPr>
          <p:cNvPr id="71" name="Google Shape;71;p14"/>
          <p:cNvGrpSpPr/>
          <p:nvPr/>
        </p:nvGrpSpPr>
        <p:grpSpPr>
          <a:xfrm>
            <a:off x="3590850" y="2065675"/>
            <a:ext cx="2632500" cy="3416400"/>
            <a:chOff x="3320450" y="1304875"/>
            <a:chExt cx="2632500" cy="3416400"/>
          </a:xfrm>
        </p:grpSpPr>
        <p:sp>
          <p:nvSpPr>
            <p:cNvPr id="72" name="Google Shape;72;p14"/>
            <p:cNvSpPr txBox="1"/>
            <p:nvPr/>
          </p:nvSpPr>
          <p:spPr>
            <a:xfrm>
              <a:off x="3324050" y="1304875"/>
              <a:ext cx="2628900" cy="464100"/>
            </a:xfrm>
            <a:prstGeom prst="rect">
              <a:avLst/>
            </a:prstGeom>
            <a:solidFill>
              <a:srgbClr val="1B212C"/>
            </a:solidFill>
            <a:ln w="9525" cap="flat" cmpd="sng">
              <a:solidFill>
                <a:srgbClr val="1B212C"/>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pPr>
              <a:endParaRPr sz="1400" kern="0">
                <a:solidFill>
                  <a:srgbClr val="000000"/>
                </a:solidFill>
                <a:latin typeface="Arial"/>
                <a:cs typeface="Arial"/>
                <a:sym typeface="Arial"/>
              </a:endParaRPr>
            </a:p>
          </p:txBody>
        </p:sp>
        <p:sp>
          <p:nvSpPr>
            <p:cNvPr id="73" name="Google Shape;73;p14"/>
            <p:cNvSpPr/>
            <p:nvPr/>
          </p:nvSpPr>
          <p:spPr>
            <a:xfrm>
              <a:off x="3320450" y="1304875"/>
              <a:ext cx="2628900" cy="3416400"/>
            </a:xfrm>
            <a:prstGeom prst="rect">
              <a:avLst/>
            </a:prstGeom>
            <a:solidFill>
              <a:srgbClr val="1B212C"/>
            </a:solidFill>
            <a:ln w="9525" cap="flat" cmpd="sng">
              <a:solidFill>
                <a:srgbClr val="1B212C"/>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pPr>
              <a:endParaRPr sz="1400" kern="0">
                <a:solidFill>
                  <a:srgbClr val="000000"/>
                </a:solidFill>
                <a:latin typeface="Arial"/>
                <a:cs typeface="Arial"/>
                <a:sym typeface="Arial"/>
              </a:endParaRPr>
            </a:p>
          </p:txBody>
        </p:sp>
      </p:grpSp>
      <p:sp>
        <p:nvSpPr>
          <p:cNvPr id="74" name="Google Shape;74;p14"/>
          <p:cNvSpPr txBox="1">
            <a:spLocks noGrp="1"/>
          </p:cNvSpPr>
          <p:nvPr>
            <p:ph type="body" idx="4294967295"/>
          </p:nvPr>
        </p:nvSpPr>
        <p:spPr>
          <a:xfrm>
            <a:off x="1096300" y="4015925"/>
            <a:ext cx="2494500" cy="461400"/>
          </a:xfrm>
          <a:prstGeom prst="rect">
            <a:avLst/>
          </a:prstGeom>
          <a:solidFill>
            <a:schemeClr val="dk1"/>
          </a:solidFill>
        </p:spPr>
        <p:txBody>
          <a:bodyPr spcFirstLastPara="1" wrap="square" lIns="91425" tIns="91425" rIns="91425" bIns="91425" anchor="t" anchorCtr="0">
            <a:noAutofit/>
          </a:bodyPr>
          <a:lstStyle/>
          <a:p>
            <a:pPr marL="0" indent="0">
              <a:buNone/>
            </a:pPr>
            <a:r>
              <a:rPr lang="en">
                <a:solidFill>
                  <a:srgbClr val="000000"/>
                </a:solidFill>
                <a:latin typeface="Lato"/>
                <a:ea typeface="Lato"/>
                <a:cs typeface="Lato"/>
                <a:sym typeface="Lato"/>
              </a:rPr>
              <a:t>Access Speed</a:t>
            </a:r>
            <a:endParaRPr>
              <a:solidFill>
                <a:srgbClr val="000000"/>
              </a:solidFill>
              <a:latin typeface="Lato"/>
              <a:ea typeface="Lato"/>
              <a:cs typeface="Lato"/>
              <a:sym typeface="Lato"/>
            </a:endParaRPr>
          </a:p>
        </p:txBody>
      </p:sp>
      <p:grpSp>
        <p:nvGrpSpPr>
          <p:cNvPr id="75" name="Google Shape;75;p14"/>
          <p:cNvGrpSpPr/>
          <p:nvPr/>
        </p:nvGrpSpPr>
        <p:grpSpPr>
          <a:xfrm>
            <a:off x="4503901" y="2129950"/>
            <a:ext cx="2998925" cy="3416400"/>
            <a:chOff x="5845375" y="1304875"/>
            <a:chExt cx="2998925" cy="3416400"/>
          </a:xfrm>
        </p:grpSpPr>
        <p:sp>
          <p:nvSpPr>
            <p:cNvPr id="76" name="Google Shape;76;p14"/>
            <p:cNvSpPr/>
            <p:nvPr/>
          </p:nvSpPr>
          <p:spPr>
            <a:xfrm>
              <a:off x="6215400" y="1304875"/>
              <a:ext cx="2628900" cy="3416400"/>
            </a:xfrm>
            <a:prstGeom prst="rect">
              <a:avLst/>
            </a:prstGeom>
            <a:noFill/>
            <a:ln w="9525" cap="flat" cmpd="sng">
              <a:solidFill>
                <a:srgbClr val="1B212C"/>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pPr>
              <a:endParaRPr sz="1400" kern="0">
                <a:solidFill>
                  <a:srgbClr val="000000"/>
                </a:solidFill>
                <a:latin typeface="Arial"/>
                <a:cs typeface="Arial"/>
                <a:sym typeface="Arial"/>
              </a:endParaRPr>
            </a:p>
          </p:txBody>
        </p:sp>
        <p:sp>
          <p:nvSpPr>
            <p:cNvPr id="77" name="Google Shape;77;p14"/>
            <p:cNvSpPr txBox="1"/>
            <p:nvPr/>
          </p:nvSpPr>
          <p:spPr>
            <a:xfrm>
              <a:off x="5845375" y="2460800"/>
              <a:ext cx="2632500" cy="464100"/>
            </a:xfrm>
            <a:prstGeom prst="rect">
              <a:avLst/>
            </a:prstGeom>
            <a:solidFill>
              <a:schemeClr val="dk1"/>
            </a:solidFill>
            <a:ln w="9525" cap="flat" cmpd="sng">
              <a:solidFill>
                <a:srgbClr val="1B212C"/>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pPr>
              <a:endParaRPr sz="1400" kern="0">
                <a:solidFill>
                  <a:srgbClr val="000000"/>
                </a:solidFill>
                <a:latin typeface="Arial"/>
                <a:cs typeface="Arial"/>
                <a:sym typeface="Arial"/>
              </a:endParaRPr>
            </a:p>
          </p:txBody>
        </p:sp>
      </p:grpSp>
      <p:sp>
        <p:nvSpPr>
          <p:cNvPr id="78" name="Google Shape;78;p14"/>
          <p:cNvSpPr txBox="1">
            <a:spLocks noGrp="1"/>
          </p:cNvSpPr>
          <p:nvPr>
            <p:ph type="body" idx="4294967295"/>
          </p:nvPr>
        </p:nvSpPr>
        <p:spPr>
          <a:xfrm>
            <a:off x="4503900" y="3262600"/>
            <a:ext cx="2494500" cy="461400"/>
          </a:xfrm>
          <a:prstGeom prst="rect">
            <a:avLst/>
          </a:prstGeom>
        </p:spPr>
        <p:txBody>
          <a:bodyPr spcFirstLastPara="1" wrap="square" lIns="91425" tIns="91425" rIns="91425" bIns="91425" anchor="t" anchorCtr="0">
            <a:noAutofit/>
          </a:bodyPr>
          <a:lstStyle/>
          <a:p>
            <a:pPr marL="0" indent="0">
              <a:buNone/>
            </a:pPr>
            <a:r>
              <a:rPr lang="en">
                <a:solidFill>
                  <a:srgbClr val="000000"/>
                </a:solidFill>
              </a:rPr>
              <a:t>Access Method</a:t>
            </a:r>
            <a:endParaRPr>
              <a:solidFill>
                <a:srgbClr val="000000"/>
              </a:solidFill>
            </a:endParaRPr>
          </a:p>
        </p:txBody>
      </p:sp>
      <p:sp>
        <p:nvSpPr>
          <p:cNvPr id="79" name="Google Shape;79;p14"/>
          <p:cNvSpPr txBox="1">
            <a:spLocks noGrp="1"/>
          </p:cNvSpPr>
          <p:nvPr>
            <p:ph type="body" idx="4294967295"/>
          </p:nvPr>
        </p:nvSpPr>
        <p:spPr>
          <a:xfrm>
            <a:off x="4503900" y="4015925"/>
            <a:ext cx="2632500" cy="461400"/>
          </a:xfrm>
          <a:prstGeom prst="rect">
            <a:avLst/>
          </a:prstGeom>
          <a:solidFill>
            <a:schemeClr val="dk1"/>
          </a:solidFill>
        </p:spPr>
        <p:txBody>
          <a:bodyPr spcFirstLastPara="1" wrap="square" lIns="91425" tIns="91425" rIns="91425" bIns="91425" anchor="t" anchorCtr="0">
            <a:noAutofit/>
          </a:bodyPr>
          <a:lstStyle/>
          <a:p>
            <a:pPr marL="0" indent="0">
              <a:buNone/>
            </a:pPr>
            <a:r>
              <a:rPr lang="en">
                <a:solidFill>
                  <a:srgbClr val="000000"/>
                </a:solidFill>
              </a:rPr>
              <a:t>Portability</a:t>
            </a:r>
            <a:endParaRPr>
              <a:solidFill>
                <a:srgbClr val="000000"/>
              </a:solidFill>
            </a:endParaRPr>
          </a:p>
        </p:txBody>
      </p:sp>
      <p:sp>
        <p:nvSpPr>
          <p:cNvPr id="80" name="Google Shape;80;p14"/>
          <p:cNvSpPr txBox="1"/>
          <p:nvPr/>
        </p:nvSpPr>
        <p:spPr>
          <a:xfrm>
            <a:off x="385775" y="1546726"/>
            <a:ext cx="7458000" cy="1815851"/>
          </a:xfrm>
          <a:prstGeom prst="rect">
            <a:avLst/>
          </a:prstGeom>
          <a:noFill/>
          <a:ln>
            <a:noFill/>
          </a:ln>
        </p:spPr>
        <p:txBody>
          <a:bodyPr spcFirstLastPara="1" wrap="square" lIns="91425" tIns="91425" rIns="91425" bIns="91425" anchor="t" anchorCtr="0">
            <a:spAutoFit/>
          </a:bodyPr>
          <a:lstStyle/>
          <a:p>
            <a:pPr>
              <a:buClr>
                <a:srgbClr val="000000"/>
              </a:buClr>
            </a:pPr>
            <a:endParaRPr sz="1400" kern="0">
              <a:solidFill>
                <a:srgbClr val="000000"/>
              </a:solidFill>
              <a:latin typeface="Lato"/>
              <a:ea typeface="Lato"/>
              <a:cs typeface="Lato"/>
              <a:sym typeface="Lato"/>
            </a:endParaRPr>
          </a:p>
          <a:p>
            <a:pPr>
              <a:buClr>
                <a:srgbClr val="000000"/>
              </a:buClr>
            </a:pPr>
            <a:endParaRPr sz="1400" kern="0">
              <a:solidFill>
                <a:srgbClr val="000000"/>
              </a:solidFill>
              <a:latin typeface="Lato"/>
              <a:ea typeface="Lato"/>
              <a:cs typeface="Lato"/>
              <a:sym typeface="Lato"/>
            </a:endParaRPr>
          </a:p>
          <a:p>
            <a:pPr>
              <a:buClr>
                <a:srgbClr val="000000"/>
              </a:buClr>
            </a:pPr>
            <a:endParaRPr sz="1400" kern="0">
              <a:solidFill>
                <a:srgbClr val="000000"/>
              </a:solidFill>
              <a:latin typeface="Lato"/>
              <a:ea typeface="Lato"/>
              <a:cs typeface="Lato"/>
              <a:sym typeface="Lato"/>
            </a:endParaRPr>
          </a:p>
          <a:p>
            <a:pPr>
              <a:buClr>
                <a:srgbClr val="000000"/>
              </a:buClr>
            </a:pPr>
            <a:r>
              <a:rPr lang="en" kern="0">
                <a:solidFill>
                  <a:srgbClr val="FFFFFF"/>
                </a:solidFill>
                <a:latin typeface="Lato"/>
                <a:ea typeface="Lato"/>
                <a:cs typeface="Lato"/>
                <a:sym typeface="Lato"/>
              </a:rPr>
              <a:t>As we examine some secondary storage media, look out for the following:</a:t>
            </a:r>
            <a:endParaRPr kern="0">
              <a:solidFill>
                <a:srgbClr val="FFFFFF"/>
              </a:solidFill>
              <a:latin typeface="Lato"/>
              <a:ea typeface="Lato"/>
              <a:cs typeface="Lato"/>
              <a:sym typeface="Lato"/>
            </a:endParaRPr>
          </a:p>
          <a:p>
            <a:pPr>
              <a:buClr>
                <a:srgbClr val="000000"/>
              </a:buClr>
            </a:pPr>
            <a:endParaRPr sz="1400" kern="0">
              <a:solidFill>
                <a:srgbClr val="000000"/>
              </a:solidFill>
              <a:latin typeface="Lato"/>
              <a:ea typeface="Lato"/>
              <a:cs typeface="Lato"/>
              <a:sym typeface="Lato"/>
            </a:endParaRPr>
          </a:p>
          <a:p>
            <a:pPr>
              <a:buClr>
                <a:srgbClr val="000000"/>
              </a:buClr>
            </a:pPr>
            <a:endParaRPr sz="1400" kern="0">
              <a:solidFill>
                <a:srgbClr val="000000"/>
              </a:solidFill>
              <a:latin typeface="Lato"/>
              <a:ea typeface="Lato"/>
              <a:cs typeface="Lato"/>
              <a:sym typeface="Lato"/>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1000"/>
                                        <p:tgtEl>
                                          <p:spTgt spid="70"/>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4"/>
                                        </p:tgtEl>
                                        <p:attrNameLst>
                                          <p:attrName>style.visibility</p:attrName>
                                        </p:attrNameLst>
                                      </p:cBhvr>
                                      <p:to>
                                        <p:strVal val="visible"/>
                                      </p:to>
                                    </p:set>
                                    <p:anim calcmode="lin" valueType="num">
                                      <p:cBhvr additive="base">
                                        <p:cTn id="12" dur="1000"/>
                                        <p:tgtEl>
                                          <p:spTgt spid="74"/>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5"/>
                                        </p:tgtEl>
                                        <p:attrNameLst>
                                          <p:attrName>style.visibility</p:attrName>
                                        </p:attrNameLst>
                                      </p:cBhvr>
                                      <p:to>
                                        <p:strVal val="visible"/>
                                      </p:to>
                                    </p:set>
                                    <p:anim calcmode="lin" valueType="num">
                                      <p:cBhvr additive="base">
                                        <p:cTn id="17" dur="1000"/>
                                        <p:tgtEl>
                                          <p:spTgt spid="75"/>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79"/>
                                        </p:tgtEl>
                                        <p:attrNameLst>
                                          <p:attrName>style.visibility</p:attrName>
                                        </p:attrNameLst>
                                      </p:cBhvr>
                                      <p:to>
                                        <p:strVal val="visible"/>
                                      </p:to>
                                    </p:set>
                                    <p:anim calcmode="lin" valueType="num">
                                      <p:cBhvr additive="base">
                                        <p:cTn id="22" dur="1000"/>
                                        <p:tgtEl>
                                          <p:spTgt spid="7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B212C"/>
        </a:solidFill>
        <a:effectLst/>
      </p:bgPr>
    </p:bg>
    <p:spTree>
      <p:nvGrpSpPr>
        <p:cNvPr id="1" name="Shape 84"/>
        <p:cNvGrpSpPr/>
        <p:nvPr/>
      </p:nvGrpSpPr>
      <p:grpSpPr>
        <a:xfrm>
          <a:off x="0" y="0"/>
          <a:ext cx="0" cy="0"/>
          <a:chOff x="0" y="0"/>
          <a:chExt cx="0" cy="0"/>
        </a:xfrm>
      </p:grpSpPr>
      <p:sp>
        <p:nvSpPr>
          <p:cNvPr id="85" name="Google Shape;85;p15"/>
          <p:cNvSpPr txBox="1">
            <a:spLocks noGrp="1"/>
          </p:cNvSpPr>
          <p:nvPr>
            <p:ph type="title"/>
          </p:nvPr>
        </p:nvSpPr>
        <p:spPr>
          <a:xfrm>
            <a:off x="645900" y="1326875"/>
            <a:ext cx="7852200" cy="861000"/>
          </a:xfrm>
          <a:prstGeom prst="rect">
            <a:avLst/>
          </a:prstGeom>
        </p:spPr>
        <p:txBody>
          <a:bodyPr spcFirstLastPara="1" wrap="square" lIns="91425" tIns="91425" rIns="91425" bIns="91425" anchor="ctr" anchorCtr="0">
            <a:noAutofit/>
          </a:bodyPr>
          <a:lstStyle/>
          <a:p>
            <a:r>
              <a:rPr lang="en" b="1">
                <a:latin typeface="Lato"/>
                <a:ea typeface="Lato"/>
                <a:cs typeface="Lato"/>
                <a:sym typeface="Lato"/>
              </a:rPr>
              <a:t>Types of Secondary Memory</a:t>
            </a:r>
            <a:endParaRPr b="1">
              <a:latin typeface="Lato"/>
              <a:ea typeface="Lato"/>
              <a:cs typeface="Lato"/>
              <a:sym typeface="Lato"/>
            </a:endParaRPr>
          </a:p>
        </p:txBody>
      </p:sp>
      <p:sp>
        <p:nvSpPr>
          <p:cNvPr id="86" name="Google Shape;86;p15"/>
          <p:cNvSpPr txBox="1"/>
          <p:nvPr/>
        </p:nvSpPr>
        <p:spPr>
          <a:xfrm>
            <a:off x="857250" y="2443175"/>
            <a:ext cx="6922200" cy="1569900"/>
          </a:xfrm>
          <a:prstGeom prst="rect">
            <a:avLst/>
          </a:prstGeom>
          <a:noFill/>
          <a:ln>
            <a:noFill/>
          </a:ln>
        </p:spPr>
        <p:txBody>
          <a:bodyPr spcFirstLastPara="1" wrap="square" lIns="91425" tIns="91425" rIns="91425" bIns="91425" anchor="t" anchorCtr="0">
            <a:spAutoFit/>
          </a:bodyPr>
          <a:lstStyle/>
          <a:p>
            <a:pPr>
              <a:buClr>
                <a:srgbClr val="000000"/>
              </a:buClr>
            </a:pPr>
            <a:r>
              <a:rPr lang="en" kern="0">
                <a:solidFill>
                  <a:srgbClr val="FFFFFF"/>
                </a:solidFill>
                <a:latin typeface="Lato"/>
                <a:ea typeface="Lato"/>
                <a:cs typeface="Lato"/>
                <a:sym typeface="Lato"/>
              </a:rPr>
              <a:t>Secondary memory is of two types:</a:t>
            </a:r>
            <a:endParaRPr kern="0">
              <a:solidFill>
                <a:srgbClr val="FFFFFF"/>
              </a:solidFill>
              <a:latin typeface="Lato"/>
              <a:ea typeface="Lato"/>
              <a:cs typeface="Lato"/>
              <a:sym typeface="Lato"/>
            </a:endParaRPr>
          </a:p>
          <a:p>
            <a:pPr>
              <a:buClr>
                <a:srgbClr val="000000"/>
              </a:buClr>
            </a:pPr>
            <a:endParaRPr kern="0">
              <a:solidFill>
                <a:srgbClr val="FFFFFF"/>
              </a:solidFill>
              <a:latin typeface="Lato"/>
              <a:ea typeface="Lato"/>
              <a:cs typeface="Lato"/>
              <a:sym typeface="Lato"/>
            </a:endParaRPr>
          </a:p>
          <a:p>
            <a:pPr marL="457200" indent="-342900">
              <a:buClr>
                <a:srgbClr val="FFFFFF"/>
              </a:buClr>
              <a:buSzPts val="1800"/>
              <a:buFont typeface="Lato"/>
              <a:buAutoNum type="arabicPeriod"/>
            </a:pPr>
            <a:r>
              <a:rPr lang="en" kern="0">
                <a:solidFill>
                  <a:srgbClr val="FFFFFF"/>
                </a:solidFill>
                <a:latin typeface="Lato"/>
                <a:ea typeface="Lato"/>
                <a:cs typeface="Lato"/>
                <a:sym typeface="Lato"/>
              </a:rPr>
              <a:t>Fixed Storage </a:t>
            </a:r>
            <a:endParaRPr kern="0">
              <a:solidFill>
                <a:srgbClr val="FFFFFF"/>
              </a:solidFill>
              <a:latin typeface="Lato"/>
              <a:ea typeface="Lato"/>
              <a:cs typeface="Lato"/>
              <a:sym typeface="Lato"/>
            </a:endParaRPr>
          </a:p>
          <a:p>
            <a:pPr marL="457200" indent="-342900">
              <a:buClr>
                <a:srgbClr val="FFFFFF"/>
              </a:buClr>
              <a:buSzPts val="1800"/>
              <a:buFont typeface="Lato"/>
              <a:buAutoNum type="arabicPeriod"/>
            </a:pPr>
            <a:r>
              <a:rPr lang="en" kern="0">
                <a:solidFill>
                  <a:srgbClr val="FFFFFF"/>
                </a:solidFill>
                <a:latin typeface="Lato"/>
                <a:ea typeface="Lato"/>
                <a:cs typeface="Lato"/>
                <a:sym typeface="Lato"/>
              </a:rPr>
              <a:t>Removable Storage</a:t>
            </a:r>
            <a:endParaRPr kern="0">
              <a:solidFill>
                <a:srgbClr val="FFFFFF"/>
              </a:solidFill>
              <a:latin typeface="Lato"/>
              <a:ea typeface="Lato"/>
              <a:cs typeface="Lato"/>
              <a:sym typeface="Lato"/>
            </a:endParaRPr>
          </a:p>
          <a:p>
            <a:pPr marL="457200">
              <a:buClr>
                <a:srgbClr val="000000"/>
              </a:buClr>
            </a:pPr>
            <a:endParaRPr kern="0">
              <a:solidFill>
                <a:srgbClr val="FFFFFF"/>
              </a:solidFill>
              <a:latin typeface="Lato"/>
              <a:ea typeface="Lato"/>
              <a:cs typeface="Lato"/>
              <a:sym typeface="Lato"/>
            </a:endParaRPr>
          </a:p>
        </p:txBody>
      </p:sp>
    </p:spTree>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B212C"/>
        </a:solidFill>
        <a:effectLst/>
      </p:bgPr>
    </p:bg>
    <p:spTree>
      <p:nvGrpSpPr>
        <p:cNvPr id="1" name="Shape 90"/>
        <p:cNvGrpSpPr/>
        <p:nvPr/>
      </p:nvGrpSpPr>
      <p:grpSpPr>
        <a:xfrm>
          <a:off x="0" y="0"/>
          <a:ext cx="0" cy="0"/>
          <a:chOff x="0" y="0"/>
          <a:chExt cx="0" cy="0"/>
        </a:xfrm>
      </p:grpSpPr>
      <p:sp>
        <p:nvSpPr>
          <p:cNvPr id="91" name="Google Shape;91;p16"/>
          <p:cNvSpPr txBox="1">
            <a:spLocks noGrp="1"/>
          </p:cNvSpPr>
          <p:nvPr>
            <p:ph type="title"/>
          </p:nvPr>
        </p:nvSpPr>
        <p:spPr>
          <a:xfrm>
            <a:off x="265500" y="2591100"/>
            <a:ext cx="4045200" cy="1675800"/>
          </a:xfrm>
          <a:prstGeom prst="rect">
            <a:avLst/>
          </a:prstGeom>
        </p:spPr>
        <p:txBody>
          <a:bodyPr spcFirstLastPara="1" wrap="square" lIns="91425" tIns="91425" rIns="91425" bIns="91425" anchor="ctr" anchorCtr="0">
            <a:noAutofit/>
          </a:bodyPr>
          <a:lstStyle/>
          <a:p>
            <a:r>
              <a:rPr lang="en">
                <a:latin typeface="Lato"/>
                <a:ea typeface="Lato"/>
                <a:cs typeface="Lato"/>
                <a:sym typeface="Lato"/>
              </a:rPr>
              <a:t>Fixed Storage</a:t>
            </a:r>
            <a:endParaRPr>
              <a:latin typeface="Lato"/>
              <a:ea typeface="Lato"/>
              <a:cs typeface="Lato"/>
              <a:sym typeface="Lato"/>
            </a:endParaRPr>
          </a:p>
        </p:txBody>
      </p:sp>
      <p:sp>
        <p:nvSpPr>
          <p:cNvPr id="92" name="Google Shape;92;p16"/>
          <p:cNvSpPr txBox="1">
            <a:spLocks noGrp="1"/>
          </p:cNvSpPr>
          <p:nvPr>
            <p:ph type="body" idx="2"/>
          </p:nvPr>
        </p:nvSpPr>
        <p:spPr>
          <a:xfrm>
            <a:off x="4950225" y="1860050"/>
            <a:ext cx="3837000" cy="3695100"/>
          </a:xfrm>
          <a:prstGeom prst="rect">
            <a:avLst/>
          </a:prstGeom>
        </p:spPr>
        <p:txBody>
          <a:bodyPr spcFirstLastPara="1" wrap="square" lIns="91425" tIns="91425" rIns="91425" bIns="91425" anchor="ctr" anchorCtr="0">
            <a:noAutofit/>
          </a:bodyPr>
          <a:lstStyle/>
          <a:p>
            <a:pPr>
              <a:buClr>
                <a:srgbClr val="000000"/>
              </a:buClr>
              <a:buFont typeface="Lato"/>
              <a:buChar char="➢"/>
            </a:pPr>
            <a:r>
              <a:rPr lang="en">
                <a:solidFill>
                  <a:srgbClr val="000000"/>
                </a:solidFill>
                <a:latin typeface="Lato"/>
                <a:ea typeface="Lato"/>
                <a:cs typeface="Lato"/>
                <a:sym typeface="Lato"/>
              </a:rPr>
              <a:t>A fixed storage is an internal media device that is used to store data in a computer system.</a:t>
            </a:r>
            <a:endParaRPr>
              <a:solidFill>
                <a:srgbClr val="000000"/>
              </a:solidFill>
              <a:latin typeface="Lato"/>
              <a:ea typeface="Lato"/>
              <a:cs typeface="Lato"/>
              <a:sym typeface="Lato"/>
            </a:endParaRPr>
          </a:p>
          <a:p>
            <a:pPr>
              <a:buClr>
                <a:srgbClr val="000000"/>
              </a:buClr>
              <a:buFont typeface="Lato"/>
              <a:buChar char="➢"/>
            </a:pPr>
            <a:r>
              <a:rPr lang="en">
                <a:solidFill>
                  <a:srgbClr val="000000"/>
                </a:solidFill>
                <a:latin typeface="Lato"/>
                <a:ea typeface="Lato"/>
                <a:cs typeface="Lato"/>
                <a:sym typeface="Lato"/>
              </a:rPr>
              <a:t>Generally, the data of the computer system is stored in a built-in fixed storage device.</a:t>
            </a:r>
            <a:endParaRPr>
              <a:solidFill>
                <a:srgbClr val="000000"/>
              </a:solidFill>
              <a:latin typeface="Lato"/>
              <a:ea typeface="Lato"/>
              <a:cs typeface="Lato"/>
              <a:sym typeface="Lato"/>
            </a:endParaRPr>
          </a:p>
          <a:p>
            <a:pPr>
              <a:buClr>
                <a:srgbClr val="000000"/>
              </a:buClr>
              <a:buFont typeface="Lato"/>
              <a:buChar char="➢"/>
            </a:pPr>
            <a:r>
              <a:rPr lang="en">
                <a:solidFill>
                  <a:srgbClr val="000000"/>
                </a:solidFill>
                <a:latin typeface="Lato"/>
                <a:ea typeface="Lato"/>
                <a:cs typeface="Lato"/>
                <a:sym typeface="Lato"/>
              </a:rPr>
              <a:t>Following are Fixed Storage devices:</a:t>
            </a:r>
            <a:endParaRPr>
              <a:solidFill>
                <a:srgbClr val="000000"/>
              </a:solidFill>
              <a:latin typeface="Lato"/>
              <a:ea typeface="Lato"/>
              <a:cs typeface="Lato"/>
              <a:sym typeface="Lato"/>
            </a:endParaRPr>
          </a:p>
          <a:p>
            <a:pPr marL="914400">
              <a:buClr>
                <a:srgbClr val="000000"/>
              </a:buClr>
              <a:buFont typeface="Lato"/>
              <a:buAutoNum type="romanUcPeriod"/>
            </a:pPr>
            <a:r>
              <a:rPr lang="en">
                <a:solidFill>
                  <a:srgbClr val="000000"/>
                </a:solidFill>
                <a:latin typeface="Lato"/>
                <a:ea typeface="Lato"/>
                <a:cs typeface="Lato"/>
                <a:sym typeface="Lato"/>
              </a:rPr>
              <a:t>Internal Flash Memory</a:t>
            </a:r>
            <a:endParaRPr>
              <a:solidFill>
                <a:srgbClr val="000000"/>
              </a:solidFill>
              <a:latin typeface="Lato"/>
              <a:ea typeface="Lato"/>
              <a:cs typeface="Lato"/>
              <a:sym typeface="Lato"/>
            </a:endParaRPr>
          </a:p>
          <a:p>
            <a:pPr marL="914400">
              <a:buClr>
                <a:srgbClr val="000000"/>
              </a:buClr>
              <a:buFont typeface="Lato"/>
              <a:buAutoNum type="romanUcPeriod"/>
            </a:pPr>
            <a:r>
              <a:rPr lang="en">
                <a:solidFill>
                  <a:srgbClr val="000000"/>
                </a:solidFill>
                <a:latin typeface="Lato"/>
                <a:ea typeface="Lato"/>
                <a:cs typeface="Lato"/>
                <a:sym typeface="Lato"/>
              </a:rPr>
              <a:t>Hard Disk Drives (HDD)</a:t>
            </a:r>
            <a:endParaRPr>
              <a:solidFill>
                <a:srgbClr val="000000"/>
              </a:solidFill>
              <a:latin typeface="Lato"/>
              <a:ea typeface="Lato"/>
              <a:cs typeface="Lato"/>
              <a:sym typeface="Lato"/>
            </a:endParaRPr>
          </a:p>
          <a:p>
            <a:pPr marL="914400">
              <a:buClr>
                <a:srgbClr val="000000"/>
              </a:buClr>
              <a:buFont typeface="Lato"/>
              <a:buAutoNum type="romanUcPeriod"/>
            </a:pPr>
            <a:r>
              <a:rPr lang="en">
                <a:solidFill>
                  <a:srgbClr val="000000"/>
                </a:solidFill>
                <a:latin typeface="Lato"/>
                <a:ea typeface="Lato"/>
                <a:cs typeface="Lato"/>
                <a:sym typeface="Lato"/>
              </a:rPr>
              <a:t>SSD (Solid-State Disk)         </a:t>
            </a:r>
            <a:endParaRPr>
              <a:solidFill>
                <a:srgbClr val="000000"/>
              </a:solidFill>
              <a:latin typeface="Lato"/>
              <a:ea typeface="Lato"/>
              <a:cs typeface="Lato"/>
              <a:sym typeface="Lato"/>
            </a:endParaRPr>
          </a:p>
          <a:p>
            <a:pPr marL="914400" indent="0">
              <a:spcBef>
                <a:spcPts val="1600"/>
              </a:spcBef>
              <a:spcAft>
                <a:spcPts val="1600"/>
              </a:spcAft>
              <a:buNone/>
            </a:pPr>
            <a:endParaRPr>
              <a:solidFill>
                <a:srgbClr val="000000"/>
              </a:solidFill>
              <a:latin typeface="Lato"/>
              <a:ea typeface="Lato"/>
              <a:cs typeface="Lato"/>
              <a:sym typeface="Lato"/>
            </a:endParaRPr>
          </a:p>
        </p:txBody>
      </p:sp>
    </p:spTree>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B212C"/>
        </a:solidFill>
        <a:effectLst/>
      </p:bgPr>
    </p:bg>
    <p:spTree>
      <p:nvGrpSpPr>
        <p:cNvPr id="1" name="Shape 96"/>
        <p:cNvGrpSpPr/>
        <p:nvPr/>
      </p:nvGrpSpPr>
      <p:grpSpPr>
        <a:xfrm>
          <a:off x="0" y="0"/>
          <a:ext cx="0" cy="0"/>
          <a:chOff x="0" y="0"/>
          <a:chExt cx="0" cy="0"/>
        </a:xfrm>
      </p:grpSpPr>
      <p:sp>
        <p:nvSpPr>
          <p:cNvPr id="97" name="Google Shape;97;p17"/>
          <p:cNvSpPr txBox="1">
            <a:spLocks noGrp="1"/>
          </p:cNvSpPr>
          <p:nvPr>
            <p:ph type="title"/>
          </p:nvPr>
        </p:nvSpPr>
        <p:spPr>
          <a:xfrm>
            <a:off x="311700" y="1302275"/>
            <a:ext cx="8520600" cy="572700"/>
          </a:xfrm>
          <a:prstGeom prst="rect">
            <a:avLst/>
          </a:prstGeom>
        </p:spPr>
        <p:txBody>
          <a:bodyPr spcFirstLastPara="1" wrap="square" lIns="91425" tIns="91425" rIns="91425" bIns="91425" anchor="t" anchorCtr="0">
            <a:noAutofit/>
          </a:bodyPr>
          <a:lstStyle/>
          <a:p>
            <a:r>
              <a:rPr lang="en" b="1">
                <a:latin typeface="Lato"/>
                <a:ea typeface="Lato"/>
                <a:cs typeface="Lato"/>
                <a:sym typeface="Lato"/>
              </a:rPr>
              <a:t>Hard Disk Drives (HDD)</a:t>
            </a:r>
            <a:endParaRPr b="1">
              <a:latin typeface="Lato"/>
              <a:ea typeface="Lato"/>
              <a:cs typeface="Lato"/>
              <a:sym typeface="Lato"/>
            </a:endParaRPr>
          </a:p>
        </p:txBody>
      </p:sp>
      <p:sp>
        <p:nvSpPr>
          <p:cNvPr id="98" name="Google Shape;98;p17"/>
          <p:cNvSpPr txBox="1">
            <a:spLocks noGrp="1"/>
          </p:cNvSpPr>
          <p:nvPr>
            <p:ph type="body" idx="1"/>
          </p:nvPr>
        </p:nvSpPr>
        <p:spPr>
          <a:xfrm>
            <a:off x="311700" y="1956150"/>
            <a:ext cx="3999900" cy="3840900"/>
          </a:xfrm>
          <a:prstGeom prst="rect">
            <a:avLst/>
          </a:prstGeom>
        </p:spPr>
        <p:txBody>
          <a:bodyPr spcFirstLastPara="1" wrap="square" lIns="91425" tIns="91425" rIns="91425" bIns="91425" anchor="t" anchorCtr="0">
            <a:noAutofit/>
          </a:bodyPr>
          <a:lstStyle/>
          <a:p>
            <a:pPr indent="-349250">
              <a:buClr>
                <a:schemeClr val="dk1"/>
              </a:buClr>
              <a:buSzPts val="1900"/>
              <a:buFont typeface="Lato"/>
              <a:buChar char="●"/>
            </a:pPr>
            <a:r>
              <a:rPr lang="en" sz="1900">
                <a:solidFill>
                  <a:schemeClr val="dk1"/>
                </a:solidFill>
                <a:latin typeface="Lato"/>
                <a:ea typeface="Lato"/>
                <a:cs typeface="Lato"/>
                <a:sym typeface="Lato"/>
              </a:rPr>
              <a:t>Hard Disk was introduced and patented in the year 1956 in IBM’s San Jose,  California laboratory.</a:t>
            </a:r>
            <a:endParaRPr sz="1900">
              <a:solidFill>
                <a:schemeClr val="dk1"/>
              </a:solidFill>
              <a:latin typeface="Lato"/>
              <a:ea typeface="Lato"/>
              <a:cs typeface="Lato"/>
              <a:sym typeface="Lato"/>
            </a:endParaRPr>
          </a:p>
          <a:p>
            <a:pPr indent="-349250">
              <a:buClr>
                <a:schemeClr val="dk1"/>
              </a:buClr>
              <a:buSzPts val="1900"/>
              <a:buFont typeface="Lato"/>
              <a:buChar char="●"/>
            </a:pPr>
            <a:r>
              <a:rPr lang="en" sz="1900">
                <a:solidFill>
                  <a:schemeClr val="dk1"/>
                </a:solidFill>
                <a:latin typeface="Lato"/>
                <a:ea typeface="Lato"/>
                <a:cs typeface="Lato"/>
                <a:sym typeface="Lato"/>
              </a:rPr>
              <a:t>It is a rigid magnetic disc that is used to store data.</a:t>
            </a:r>
            <a:endParaRPr sz="1900">
              <a:solidFill>
                <a:schemeClr val="dk1"/>
              </a:solidFill>
              <a:latin typeface="Lato"/>
              <a:ea typeface="Lato"/>
              <a:cs typeface="Lato"/>
              <a:sym typeface="Lato"/>
            </a:endParaRPr>
          </a:p>
          <a:p>
            <a:pPr indent="-349250">
              <a:buClr>
                <a:schemeClr val="dk1"/>
              </a:buClr>
              <a:buSzPts val="1900"/>
              <a:buFont typeface="Lato"/>
              <a:buChar char="●"/>
            </a:pPr>
            <a:r>
              <a:rPr lang="en" sz="1900">
                <a:solidFill>
                  <a:schemeClr val="dk1"/>
                </a:solidFill>
                <a:latin typeface="Lato"/>
                <a:ea typeface="Lato"/>
                <a:cs typeface="Lato"/>
                <a:sym typeface="Lato"/>
              </a:rPr>
              <a:t>It is located within the drive unit.</a:t>
            </a:r>
            <a:endParaRPr sz="1900">
              <a:solidFill>
                <a:schemeClr val="dk1"/>
              </a:solidFill>
              <a:latin typeface="Lato"/>
              <a:ea typeface="Lato"/>
              <a:cs typeface="Lato"/>
              <a:sym typeface="Lato"/>
            </a:endParaRPr>
          </a:p>
          <a:p>
            <a:pPr indent="-349250">
              <a:buClr>
                <a:schemeClr val="dk1"/>
              </a:buClr>
              <a:buSzPts val="1900"/>
              <a:buFont typeface="Lato"/>
              <a:buChar char="●"/>
            </a:pPr>
            <a:r>
              <a:rPr lang="en" sz="1900">
                <a:solidFill>
                  <a:schemeClr val="dk1"/>
                </a:solidFill>
                <a:latin typeface="Lato"/>
                <a:ea typeface="Lato"/>
                <a:cs typeface="Lato"/>
                <a:sym typeface="Lato"/>
              </a:rPr>
              <a:t>Hard disks or hard disk drives come in different storage capacities(like 256 GB,  500 GB, 1 TB, and 2 TB, etc.).</a:t>
            </a:r>
            <a:endParaRPr sz="1900">
              <a:solidFill>
                <a:schemeClr val="dk1"/>
              </a:solidFill>
              <a:latin typeface="Lato"/>
              <a:ea typeface="Lato"/>
              <a:cs typeface="Lato"/>
              <a:sym typeface="Lato"/>
            </a:endParaRPr>
          </a:p>
          <a:p>
            <a:pPr indent="0">
              <a:spcBef>
                <a:spcPts val="1600"/>
              </a:spcBef>
              <a:spcAft>
                <a:spcPts val="1600"/>
              </a:spcAft>
              <a:buNone/>
            </a:pPr>
            <a:endParaRPr sz="1900">
              <a:solidFill>
                <a:schemeClr val="dk1"/>
              </a:solidFill>
              <a:latin typeface="Lato"/>
              <a:ea typeface="Lato"/>
              <a:cs typeface="Lato"/>
              <a:sym typeface="Lato"/>
            </a:endParaRPr>
          </a:p>
        </p:txBody>
      </p:sp>
      <p:sp>
        <p:nvSpPr>
          <p:cNvPr id="99" name="Google Shape;99;p17"/>
          <p:cNvSpPr txBox="1">
            <a:spLocks noGrp="1"/>
          </p:cNvSpPr>
          <p:nvPr>
            <p:ph type="body" idx="2"/>
          </p:nvPr>
        </p:nvSpPr>
        <p:spPr>
          <a:xfrm>
            <a:off x="4832400" y="2009725"/>
            <a:ext cx="3999900" cy="3416400"/>
          </a:xfrm>
          <a:prstGeom prst="rect">
            <a:avLst/>
          </a:prstGeom>
        </p:spPr>
        <p:txBody>
          <a:bodyPr spcFirstLastPara="1" wrap="square" lIns="91425" tIns="91425" rIns="91425" bIns="91425" anchor="t" anchorCtr="0">
            <a:noAutofit/>
          </a:bodyPr>
          <a:lstStyle/>
          <a:p>
            <a:pPr indent="0">
              <a:spcAft>
                <a:spcPts val="1600"/>
              </a:spcAft>
              <a:buNone/>
            </a:pPr>
            <a:endParaRPr sz="2100" b="1">
              <a:solidFill>
                <a:schemeClr val="dk1"/>
              </a:solidFill>
            </a:endParaRPr>
          </a:p>
        </p:txBody>
      </p:sp>
      <p:pic>
        <p:nvPicPr>
          <p:cNvPr id="100" name="Google Shape;100;p17"/>
          <p:cNvPicPr preferRelativeResize="0"/>
          <p:nvPr/>
        </p:nvPicPr>
        <p:blipFill>
          <a:blip r:embed="rId3">
            <a:alphaModFix/>
          </a:blip>
          <a:stretch>
            <a:fillRect/>
          </a:stretch>
        </p:blipFill>
        <p:spPr>
          <a:xfrm>
            <a:off x="4832400" y="2009725"/>
            <a:ext cx="3999900" cy="3416400"/>
          </a:xfrm>
          <a:prstGeom prst="rect">
            <a:avLst/>
          </a:prstGeom>
          <a:noFill/>
          <a:ln>
            <a:noFill/>
          </a:ln>
        </p:spPr>
      </p:pic>
      <p:pic>
        <p:nvPicPr>
          <p:cNvPr id="101" name="Google Shape;101;p17"/>
          <p:cNvPicPr preferRelativeResize="0"/>
          <p:nvPr/>
        </p:nvPicPr>
        <p:blipFill>
          <a:blip r:embed="rId4">
            <a:alphaModFix/>
          </a:blip>
          <a:stretch>
            <a:fillRect/>
          </a:stretch>
        </p:blipFill>
        <p:spPr>
          <a:xfrm>
            <a:off x="4832400" y="2009725"/>
            <a:ext cx="3999900" cy="3416400"/>
          </a:xfrm>
          <a:prstGeom prst="rect">
            <a:avLst/>
          </a:prstGeom>
          <a:noFill/>
          <a:ln>
            <a:noFill/>
          </a:ln>
        </p:spPr>
      </p:pic>
      <p:pic>
        <p:nvPicPr>
          <p:cNvPr id="102" name="Google Shape;102;p17"/>
          <p:cNvPicPr preferRelativeResize="0"/>
          <p:nvPr/>
        </p:nvPicPr>
        <p:blipFill>
          <a:blip r:embed="rId5">
            <a:alphaModFix/>
          </a:blip>
          <a:stretch>
            <a:fillRect/>
          </a:stretch>
        </p:blipFill>
        <p:spPr>
          <a:xfrm>
            <a:off x="4832401" y="2009726"/>
            <a:ext cx="3999899" cy="3405419"/>
          </a:xfrm>
          <a:prstGeom prst="rect">
            <a:avLst/>
          </a:prstGeom>
          <a:noFill/>
          <a:ln>
            <a:noFill/>
          </a:ln>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additive="base">
                                        <p:cTn id="7" dur="1000"/>
                                        <p:tgtEl>
                                          <p:spTgt spid="100"/>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1000"/>
                                          </p:stCondLst>
                                        </p:cTn>
                                        <p:tgtEl>
                                          <p:spTgt spid="100"/>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2" fill="hold" nodeType="clickEffect">
                                  <p:stCondLst>
                                    <p:cond delay="0"/>
                                  </p:stCondLst>
                                  <p:childTnLst>
                                    <p:set>
                                      <p:cBhvr>
                                        <p:cTn id="15" dur="1" fill="hold">
                                          <p:stCondLst>
                                            <p:cond delay="0"/>
                                          </p:stCondLst>
                                        </p:cTn>
                                        <p:tgtEl>
                                          <p:spTgt spid="101"/>
                                        </p:tgtEl>
                                        <p:attrNameLst>
                                          <p:attrName>style.visibility</p:attrName>
                                        </p:attrNameLst>
                                      </p:cBhvr>
                                      <p:to>
                                        <p:strVal val="visible"/>
                                      </p:to>
                                    </p:set>
                                    <p:anim calcmode="lin" valueType="num">
                                      <p:cBhvr additive="base">
                                        <p:cTn id="16" dur="1000"/>
                                        <p:tgtEl>
                                          <p:spTgt spid="101"/>
                                        </p:tgtEl>
                                        <p:attrNameLst>
                                          <p:attrName>ppt_x</p:attrName>
                                        </p:attrNameLst>
                                      </p:cBhvr>
                                      <p:tavLst>
                                        <p:tav tm="0">
                                          <p:val>
                                            <p:strVal val="#ppt_x+1"/>
                                          </p:val>
                                        </p:tav>
                                        <p:tav tm="100000">
                                          <p:val>
                                            <p:strVal val="#ppt_x"/>
                                          </p:val>
                                        </p:tav>
                                      </p:tavLst>
                                    </p:anim>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1000"/>
                                          </p:stCondLst>
                                        </p:cTn>
                                        <p:tgtEl>
                                          <p:spTgt spid="101"/>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102"/>
                                        </p:tgtEl>
                                        <p:attrNameLst>
                                          <p:attrName>style.visibility</p:attrName>
                                        </p:attrNameLst>
                                      </p:cBhvr>
                                      <p:to>
                                        <p:strVal val="visible"/>
                                      </p:to>
                                    </p:set>
                                    <p:anim calcmode="lin" valueType="num">
                                      <p:cBhvr additive="base">
                                        <p:cTn id="25" dur="1000"/>
                                        <p:tgtEl>
                                          <p:spTgt spid="10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B212C"/>
        </a:solidFill>
        <a:effectLst/>
      </p:bgPr>
    </p:bg>
    <p:spTree>
      <p:nvGrpSpPr>
        <p:cNvPr id="1" name="Shape 106"/>
        <p:cNvGrpSpPr/>
        <p:nvPr/>
      </p:nvGrpSpPr>
      <p:grpSpPr>
        <a:xfrm>
          <a:off x="0" y="0"/>
          <a:ext cx="0" cy="0"/>
          <a:chOff x="0" y="0"/>
          <a:chExt cx="0" cy="0"/>
        </a:xfrm>
      </p:grpSpPr>
      <p:sp>
        <p:nvSpPr>
          <p:cNvPr id="107" name="Google Shape;107;p18"/>
          <p:cNvSpPr txBox="1">
            <a:spLocks noGrp="1"/>
          </p:cNvSpPr>
          <p:nvPr>
            <p:ph type="title"/>
          </p:nvPr>
        </p:nvSpPr>
        <p:spPr>
          <a:xfrm>
            <a:off x="311700" y="1302275"/>
            <a:ext cx="4338900" cy="572700"/>
          </a:xfrm>
          <a:prstGeom prst="rect">
            <a:avLst/>
          </a:prstGeom>
        </p:spPr>
        <p:txBody>
          <a:bodyPr spcFirstLastPara="1" wrap="square" lIns="91425" tIns="91425" rIns="91425" bIns="91425" anchor="t" anchorCtr="0">
            <a:noAutofit/>
          </a:bodyPr>
          <a:lstStyle/>
          <a:p>
            <a:pPr marL="914400"/>
            <a:r>
              <a:rPr lang="en" b="1">
                <a:latin typeface="Lato"/>
                <a:ea typeface="Lato"/>
                <a:cs typeface="Lato"/>
                <a:sym typeface="Lato"/>
              </a:rPr>
              <a:t>  Advantages</a:t>
            </a:r>
            <a:endParaRPr b="1">
              <a:latin typeface="Lato"/>
              <a:ea typeface="Lato"/>
              <a:cs typeface="Lato"/>
              <a:sym typeface="Lato"/>
            </a:endParaRPr>
          </a:p>
        </p:txBody>
      </p:sp>
      <p:sp>
        <p:nvSpPr>
          <p:cNvPr id="108" name="Google Shape;108;p18"/>
          <p:cNvSpPr txBox="1">
            <a:spLocks noGrp="1"/>
          </p:cNvSpPr>
          <p:nvPr>
            <p:ph type="body" idx="1"/>
          </p:nvPr>
        </p:nvSpPr>
        <p:spPr>
          <a:xfrm>
            <a:off x="311700" y="2009725"/>
            <a:ext cx="3999900" cy="3416400"/>
          </a:xfrm>
          <a:prstGeom prst="rect">
            <a:avLst/>
          </a:prstGeom>
        </p:spPr>
        <p:txBody>
          <a:bodyPr spcFirstLastPara="1" wrap="square" lIns="91425" tIns="91425" rIns="91425" bIns="91425" anchor="t" anchorCtr="0">
            <a:noAutofit/>
          </a:bodyPr>
          <a:lstStyle/>
          <a:p>
            <a:pPr indent="-342900">
              <a:buClr>
                <a:schemeClr val="dk1"/>
              </a:buClr>
              <a:buSzPts val="1800"/>
              <a:buFont typeface="Lato"/>
              <a:buChar char="●"/>
            </a:pPr>
            <a:r>
              <a:rPr lang="en" sz="1800">
                <a:solidFill>
                  <a:schemeClr val="dk1"/>
                </a:solidFill>
                <a:latin typeface="Lato"/>
                <a:ea typeface="Lato"/>
                <a:cs typeface="Lato"/>
                <a:sym typeface="Lato"/>
              </a:rPr>
              <a:t>One of the significant advantages of a Hard Disk drive is that its cost is low.</a:t>
            </a:r>
            <a:endParaRPr sz="1800">
              <a:solidFill>
                <a:schemeClr val="dk1"/>
              </a:solidFill>
              <a:latin typeface="Lato"/>
              <a:ea typeface="Lato"/>
              <a:cs typeface="Lato"/>
              <a:sym typeface="Lato"/>
            </a:endParaRPr>
          </a:p>
          <a:p>
            <a:pPr indent="-342900">
              <a:buClr>
                <a:schemeClr val="dk1"/>
              </a:buClr>
              <a:buSzPts val="1800"/>
              <a:buFont typeface="Lato"/>
              <a:buChar char="●"/>
            </a:pPr>
            <a:r>
              <a:rPr lang="en" sz="1800">
                <a:solidFill>
                  <a:schemeClr val="dk1"/>
                </a:solidFill>
                <a:latin typeface="Lato"/>
                <a:ea typeface="Lato"/>
                <a:cs typeface="Lato"/>
                <a:sym typeface="Lato"/>
              </a:rPr>
              <a:t>Another advantage of a Hard Disk is that it is readily available in the market.</a:t>
            </a:r>
            <a:endParaRPr sz="1800">
              <a:solidFill>
                <a:schemeClr val="dk1"/>
              </a:solidFill>
              <a:latin typeface="Lato"/>
              <a:ea typeface="Lato"/>
              <a:cs typeface="Lato"/>
              <a:sym typeface="Lato"/>
            </a:endParaRPr>
          </a:p>
          <a:p>
            <a:pPr indent="-342900">
              <a:buClr>
                <a:schemeClr val="dk1"/>
              </a:buClr>
              <a:buSzPts val="1800"/>
              <a:buFont typeface="Lato"/>
              <a:buChar char="●"/>
            </a:pPr>
            <a:r>
              <a:rPr lang="en" sz="1800">
                <a:solidFill>
                  <a:schemeClr val="dk1"/>
                </a:solidFill>
                <a:latin typeface="Lato"/>
                <a:ea typeface="Lato"/>
                <a:cs typeface="Lato"/>
                <a:sym typeface="Lato"/>
              </a:rPr>
              <a:t>Hard Disk is faster than optical disks.</a:t>
            </a:r>
            <a:endParaRPr sz="1800">
              <a:solidFill>
                <a:schemeClr val="dk1"/>
              </a:solidFill>
              <a:latin typeface="Lato"/>
              <a:ea typeface="Lato"/>
              <a:cs typeface="Lato"/>
              <a:sym typeface="Lato"/>
            </a:endParaRPr>
          </a:p>
          <a:p>
            <a:pPr indent="-342900">
              <a:buClr>
                <a:schemeClr val="dk1"/>
              </a:buClr>
              <a:buSzPts val="1800"/>
              <a:buFont typeface="Lato"/>
              <a:buChar char="●"/>
            </a:pPr>
            <a:r>
              <a:rPr lang="en" sz="1800">
                <a:solidFill>
                  <a:schemeClr val="dk1"/>
                </a:solidFill>
                <a:latin typeface="Lato"/>
                <a:ea typeface="Lato"/>
                <a:cs typeface="Lato"/>
                <a:sym typeface="Lato"/>
              </a:rPr>
              <a:t>The capacity for storing the data in HDDs is large.</a:t>
            </a:r>
            <a:endParaRPr sz="1800">
              <a:solidFill>
                <a:schemeClr val="dk1"/>
              </a:solidFill>
              <a:latin typeface="Lato"/>
              <a:ea typeface="Lato"/>
              <a:cs typeface="Lato"/>
              <a:sym typeface="Lato"/>
            </a:endParaRPr>
          </a:p>
          <a:p>
            <a:pPr indent="0">
              <a:spcBef>
                <a:spcPts val="1600"/>
              </a:spcBef>
              <a:spcAft>
                <a:spcPts val="1600"/>
              </a:spcAft>
              <a:buNone/>
            </a:pPr>
            <a:endParaRPr>
              <a:solidFill>
                <a:schemeClr val="dk1"/>
              </a:solidFill>
              <a:latin typeface="Lato"/>
              <a:ea typeface="Lato"/>
              <a:cs typeface="Lato"/>
              <a:sym typeface="Lato"/>
            </a:endParaRPr>
          </a:p>
        </p:txBody>
      </p:sp>
      <p:sp>
        <p:nvSpPr>
          <p:cNvPr id="109" name="Google Shape;109;p18"/>
          <p:cNvSpPr txBox="1">
            <a:spLocks noGrp="1"/>
          </p:cNvSpPr>
          <p:nvPr>
            <p:ph type="body" idx="2"/>
          </p:nvPr>
        </p:nvSpPr>
        <p:spPr>
          <a:xfrm>
            <a:off x="4832400" y="2009725"/>
            <a:ext cx="3999900" cy="3416400"/>
          </a:xfrm>
          <a:prstGeom prst="rect">
            <a:avLst/>
          </a:prstGeom>
        </p:spPr>
        <p:txBody>
          <a:bodyPr spcFirstLastPara="1" wrap="square" lIns="91425" tIns="91425" rIns="91425" bIns="91425" anchor="t" anchorCtr="0">
            <a:noAutofit/>
          </a:bodyPr>
          <a:lstStyle/>
          <a:p>
            <a:pPr indent="-342900">
              <a:buClr>
                <a:schemeClr val="dk1"/>
              </a:buClr>
              <a:buSzPts val="1800"/>
              <a:buFont typeface="Lato"/>
              <a:buChar char="●"/>
            </a:pPr>
            <a:r>
              <a:rPr lang="en" sz="1800">
                <a:solidFill>
                  <a:schemeClr val="dk1"/>
                </a:solidFill>
                <a:latin typeface="Lato"/>
                <a:ea typeface="Lato"/>
                <a:cs typeface="Lato"/>
                <a:sym typeface="Lato"/>
              </a:rPr>
              <a:t>The speed of reading and writing in HDD is slower than the RAM.</a:t>
            </a:r>
            <a:endParaRPr sz="1800">
              <a:solidFill>
                <a:schemeClr val="dk1"/>
              </a:solidFill>
              <a:latin typeface="Lato"/>
              <a:ea typeface="Lato"/>
              <a:cs typeface="Lato"/>
              <a:sym typeface="Lato"/>
            </a:endParaRPr>
          </a:p>
          <a:p>
            <a:pPr indent="-342900">
              <a:buClr>
                <a:schemeClr val="dk1"/>
              </a:buClr>
              <a:buSzPts val="1800"/>
              <a:buFont typeface="Lato"/>
              <a:buChar char="●"/>
            </a:pPr>
            <a:r>
              <a:rPr lang="en" sz="1800">
                <a:solidFill>
                  <a:schemeClr val="dk1"/>
                </a:solidFill>
                <a:latin typeface="Lato"/>
                <a:ea typeface="Lato"/>
                <a:cs typeface="Lato"/>
                <a:sym typeface="Lato"/>
              </a:rPr>
              <a:t>HDDs are noisy.</a:t>
            </a:r>
            <a:endParaRPr sz="1800">
              <a:solidFill>
                <a:schemeClr val="dk1"/>
              </a:solidFill>
              <a:latin typeface="Lato"/>
              <a:ea typeface="Lato"/>
              <a:cs typeface="Lato"/>
              <a:sym typeface="Lato"/>
            </a:endParaRPr>
          </a:p>
          <a:p>
            <a:pPr indent="-342900">
              <a:buClr>
                <a:schemeClr val="dk1"/>
              </a:buClr>
              <a:buSzPts val="1800"/>
              <a:buFont typeface="Lato"/>
              <a:buChar char="●"/>
            </a:pPr>
            <a:r>
              <a:rPr lang="en" sz="1800">
                <a:solidFill>
                  <a:schemeClr val="dk1"/>
                </a:solidFill>
                <a:latin typeface="Lato"/>
                <a:ea typeface="Lato"/>
                <a:cs typeface="Lato"/>
                <a:sym typeface="Lato"/>
              </a:rPr>
              <a:t>Another disadvantage of HDD is energy inefficiency.</a:t>
            </a:r>
            <a:endParaRPr sz="1800">
              <a:solidFill>
                <a:schemeClr val="dk1"/>
              </a:solidFill>
              <a:latin typeface="Lato"/>
              <a:ea typeface="Lato"/>
              <a:cs typeface="Lato"/>
              <a:sym typeface="Lato"/>
            </a:endParaRPr>
          </a:p>
          <a:p>
            <a:pPr indent="-342900">
              <a:buClr>
                <a:schemeClr val="dk1"/>
              </a:buClr>
              <a:buSzPts val="1800"/>
              <a:buFont typeface="Lato"/>
              <a:buChar char="●"/>
            </a:pPr>
            <a:r>
              <a:rPr lang="en" sz="1800">
                <a:solidFill>
                  <a:schemeClr val="dk1"/>
                </a:solidFill>
                <a:latin typeface="Lato"/>
                <a:ea typeface="Lato"/>
                <a:cs typeface="Lato"/>
                <a:sym typeface="Lato"/>
              </a:rPr>
              <a:t>HDDs consume more power.</a:t>
            </a:r>
            <a:endParaRPr sz="1800">
              <a:solidFill>
                <a:schemeClr val="dk1"/>
              </a:solidFill>
              <a:latin typeface="Lato"/>
              <a:ea typeface="Lato"/>
              <a:cs typeface="Lato"/>
              <a:sym typeface="Lato"/>
            </a:endParaRPr>
          </a:p>
          <a:p>
            <a:pPr indent="-342900">
              <a:buClr>
                <a:schemeClr val="dk1"/>
              </a:buClr>
              <a:buSzPts val="1800"/>
              <a:buFont typeface="Lato"/>
              <a:buChar char="●"/>
            </a:pPr>
            <a:r>
              <a:rPr lang="en" sz="1800">
                <a:solidFill>
                  <a:schemeClr val="dk1"/>
                </a:solidFill>
                <a:latin typeface="Lato"/>
                <a:ea typeface="Lato"/>
                <a:cs typeface="Lato"/>
                <a:sym typeface="Lato"/>
              </a:rPr>
              <a:t>The form factor of HDDs is heavier than the SSDs.</a:t>
            </a:r>
            <a:endParaRPr sz="1800">
              <a:solidFill>
                <a:schemeClr val="dk1"/>
              </a:solidFill>
              <a:latin typeface="Lato"/>
              <a:ea typeface="Lato"/>
              <a:cs typeface="Lato"/>
              <a:sym typeface="Lato"/>
            </a:endParaRPr>
          </a:p>
          <a:p>
            <a:pPr indent="0">
              <a:spcBef>
                <a:spcPts val="1600"/>
              </a:spcBef>
              <a:spcAft>
                <a:spcPts val="1600"/>
              </a:spcAft>
              <a:buNone/>
            </a:pPr>
            <a:endParaRPr sz="1800">
              <a:solidFill>
                <a:schemeClr val="dk1"/>
              </a:solidFill>
              <a:latin typeface="Lato"/>
              <a:ea typeface="Lato"/>
              <a:cs typeface="Lato"/>
              <a:sym typeface="Lato"/>
            </a:endParaRPr>
          </a:p>
        </p:txBody>
      </p:sp>
      <p:sp>
        <p:nvSpPr>
          <p:cNvPr id="110" name="Google Shape;110;p18"/>
          <p:cNvSpPr txBox="1">
            <a:spLocks noGrp="1"/>
          </p:cNvSpPr>
          <p:nvPr>
            <p:ph type="title"/>
          </p:nvPr>
        </p:nvSpPr>
        <p:spPr>
          <a:xfrm>
            <a:off x="4650600" y="1302275"/>
            <a:ext cx="8520600" cy="572700"/>
          </a:xfrm>
          <a:prstGeom prst="rect">
            <a:avLst/>
          </a:prstGeom>
        </p:spPr>
        <p:txBody>
          <a:bodyPr spcFirstLastPara="1" wrap="square" lIns="91425" tIns="91425" rIns="91425" bIns="91425" anchor="t" anchorCtr="0">
            <a:noAutofit/>
          </a:bodyPr>
          <a:lstStyle/>
          <a:p>
            <a:pPr marL="914400"/>
            <a:r>
              <a:rPr lang="en" b="1">
                <a:latin typeface="Lato"/>
                <a:ea typeface="Lato"/>
                <a:cs typeface="Lato"/>
                <a:sym typeface="Lato"/>
              </a:rPr>
              <a:t>  Disadvantages </a:t>
            </a:r>
            <a:endParaRPr b="1">
              <a:latin typeface="Lato"/>
              <a:ea typeface="Lato"/>
              <a:cs typeface="Lato"/>
              <a:sym typeface="Lato"/>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8"/>
                                        </p:tgtEl>
                                        <p:attrNameLst>
                                          <p:attrName>style.visibility</p:attrName>
                                        </p:attrNameLst>
                                      </p:cBhvr>
                                      <p:to>
                                        <p:strVal val="visible"/>
                                      </p:to>
                                    </p:set>
                                    <p:anim calcmode="lin" valueType="num">
                                      <p:cBhvr additive="base">
                                        <p:cTn id="7" dur="1000"/>
                                        <p:tgtEl>
                                          <p:spTgt spid="108"/>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109"/>
                                        </p:tgtEl>
                                        <p:attrNameLst>
                                          <p:attrName>style.visibility</p:attrName>
                                        </p:attrNameLst>
                                      </p:cBhvr>
                                      <p:to>
                                        <p:strVal val="visible"/>
                                      </p:to>
                                    </p:set>
                                    <p:anim calcmode="lin" valueType="num">
                                      <p:cBhvr additive="base">
                                        <p:cTn id="12" dur="1000"/>
                                        <p:tgtEl>
                                          <p:spTgt spid="109"/>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MEMORY ?</a:t>
            </a:r>
          </a:p>
        </p:txBody>
      </p:sp>
      <p:sp>
        <p:nvSpPr>
          <p:cNvPr id="3" name="Content Placeholder 2"/>
          <p:cNvSpPr>
            <a:spLocks noGrp="1"/>
          </p:cNvSpPr>
          <p:nvPr>
            <p:ph idx="1"/>
          </p:nvPr>
        </p:nvSpPr>
        <p:spPr/>
        <p:txBody>
          <a:bodyPr>
            <a:normAutofit fontScale="92500" lnSpcReduction="10000"/>
          </a:bodyPr>
          <a:lstStyle/>
          <a:p>
            <a:r>
              <a:rPr lang="en-US" sz="2400" dirty="0"/>
              <a:t>A memory is just like a human brain. It is used to store data and instructions.</a:t>
            </a:r>
          </a:p>
          <a:p>
            <a:pPr>
              <a:buNone/>
            </a:pPr>
            <a:endParaRPr lang="en-US" sz="2400" dirty="0"/>
          </a:p>
          <a:p>
            <a:r>
              <a:rPr lang="en-US" sz="2400" dirty="0"/>
              <a:t>Computer memory is the storage space in the computer, where data is to be processed and instructions required for processing are stored. </a:t>
            </a:r>
          </a:p>
          <a:p>
            <a:pPr>
              <a:buNone/>
            </a:pPr>
            <a:endParaRPr lang="en-US" sz="2400" dirty="0"/>
          </a:p>
          <a:p>
            <a:r>
              <a:rPr lang="en-US" sz="2400" dirty="0"/>
              <a:t>The memory is divided into large number of small parts called cells.</a:t>
            </a:r>
          </a:p>
          <a:p>
            <a:pPr>
              <a:buNone/>
            </a:pPr>
            <a:endParaRPr lang="en-US" sz="2400" dirty="0"/>
          </a:p>
          <a:p>
            <a:r>
              <a:rPr lang="en-US" sz="2400" dirty="0"/>
              <a:t> Each location or cell has a unique address, which varies from zero to memory size minus one.</a:t>
            </a:r>
          </a:p>
        </p:txBody>
      </p:sp>
    </p:spTree>
  </p:cSld>
  <p:clrMapOvr>
    <a:masterClrMapping/>
  </p:clrMapOvr>
  <p:transition spd="med">
    <p:pull dir="r"/>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B212C"/>
        </a:solidFill>
        <a:effectLst/>
      </p:bgPr>
    </p:bg>
    <p:spTree>
      <p:nvGrpSpPr>
        <p:cNvPr id="1" name="Shape 114"/>
        <p:cNvGrpSpPr/>
        <p:nvPr/>
      </p:nvGrpSpPr>
      <p:grpSpPr>
        <a:xfrm>
          <a:off x="0" y="0"/>
          <a:ext cx="0" cy="0"/>
          <a:chOff x="0" y="0"/>
          <a:chExt cx="0" cy="0"/>
        </a:xfrm>
      </p:grpSpPr>
      <p:sp>
        <p:nvSpPr>
          <p:cNvPr id="115" name="Google Shape;115;p19"/>
          <p:cNvSpPr txBox="1">
            <a:spLocks noGrp="1"/>
          </p:cNvSpPr>
          <p:nvPr>
            <p:ph type="title"/>
          </p:nvPr>
        </p:nvSpPr>
        <p:spPr>
          <a:xfrm>
            <a:off x="311700" y="1302275"/>
            <a:ext cx="8520600" cy="572700"/>
          </a:xfrm>
          <a:prstGeom prst="rect">
            <a:avLst/>
          </a:prstGeom>
        </p:spPr>
        <p:txBody>
          <a:bodyPr spcFirstLastPara="1" wrap="square" lIns="91425" tIns="91425" rIns="91425" bIns="91425" anchor="t" anchorCtr="0">
            <a:noAutofit/>
          </a:bodyPr>
          <a:lstStyle/>
          <a:p>
            <a:r>
              <a:rPr lang="en" b="1">
                <a:latin typeface="Lato"/>
                <a:ea typeface="Lato"/>
                <a:cs typeface="Lato"/>
                <a:sym typeface="Lato"/>
              </a:rPr>
              <a:t>Solid-State Drive: (SDD)</a:t>
            </a:r>
            <a:endParaRPr b="1">
              <a:latin typeface="Lato"/>
              <a:ea typeface="Lato"/>
              <a:cs typeface="Lato"/>
              <a:sym typeface="Lato"/>
            </a:endParaRPr>
          </a:p>
        </p:txBody>
      </p:sp>
      <p:sp>
        <p:nvSpPr>
          <p:cNvPr id="116" name="Google Shape;116;p19"/>
          <p:cNvSpPr txBox="1">
            <a:spLocks noGrp="1"/>
          </p:cNvSpPr>
          <p:nvPr>
            <p:ph type="body" idx="1"/>
          </p:nvPr>
        </p:nvSpPr>
        <p:spPr>
          <a:xfrm>
            <a:off x="311700" y="1956150"/>
            <a:ext cx="3999900" cy="3840900"/>
          </a:xfrm>
          <a:prstGeom prst="rect">
            <a:avLst/>
          </a:prstGeom>
        </p:spPr>
        <p:txBody>
          <a:bodyPr spcFirstLastPara="1" wrap="square" lIns="91425" tIns="91425" rIns="91425" bIns="91425" anchor="t" anchorCtr="0">
            <a:noAutofit/>
          </a:bodyPr>
          <a:lstStyle/>
          <a:p>
            <a:pPr indent="-349250">
              <a:buClr>
                <a:schemeClr val="dk1"/>
              </a:buClr>
              <a:buSzPts val="1900"/>
              <a:buFont typeface="Lato"/>
              <a:buChar char="●"/>
            </a:pPr>
            <a:r>
              <a:rPr lang="en" sz="1900">
                <a:solidFill>
                  <a:schemeClr val="dk1"/>
                </a:solidFill>
                <a:latin typeface="Lato"/>
                <a:ea typeface="Lato"/>
                <a:cs typeface="Lato"/>
                <a:sym typeface="Lato"/>
              </a:rPr>
              <a:t>SSD (Solid State Drive) is also a non-volatile storage medium that is used to hold and access data.</a:t>
            </a:r>
            <a:endParaRPr sz="1900">
              <a:solidFill>
                <a:schemeClr val="dk1"/>
              </a:solidFill>
              <a:latin typeface="Lato"/>
              <a:ea typeface="Lato"/>
              <a:cs typeface="Lato"/>
              <a:sym typeface="Lato"/>
            </a:endParaRPr>
          </a:p>
          <a:p>
            <a:pPr indent="-349250">
              <a:buClr>
                <a:schemeClr val="dk1"/>
              </a:buClr>
              <a:buSzPts val="1900"/>
              <a:buFont typeface="Lato"/>
              <a:buChar char="●"/>
            </a:pPr>
            <a:r>
              <a:rPr lang="en" sz="1900">
                <a:solidFill>
                  <a:schemeClr val="dk1"/>
                </a:solidFill>
                <a:latin typeface="Lato"/>
                <a:ea typeface="Lato"/>
                <a:cs typeface="Lato"/>
                <a:sym typeface="Lato"/>
              </a:rPr>
              <a:t>Solid-state drive (SSD) is a solid-state storage device that uses integrated circuit assemblies as memory to store data.</a:t>
            </a:r>
            <a:endParaRPr sz="1900">
              <a:solidFill>
                <a:schemeClr val="dk1"/>
              </a:solidFill>
              <a:latin typeface="Lato"/>
              <a:ea typeface="Lato"/>
              <a:cs typeface="Lato"/>
              <a:sym typeface="Lato"/>
            </a:endParaRPr>
          </a:p>
          <a:p>
            <a:pPr indent="-349250">
              <a:buClr>
                <a:schemeClr val="dk1"/>
              </a:buClr>
              <a:buSzPts val="1900"/>
              <a:buFont typeface="Lato"/>
              <a:buChar char="●"/>
            </a:pPr>
            <a:r>
              <a:rPr lang="en" sz="1900">
                <a:solidFill>
                  <a:schemeClr val="dk1"/>
                </a:solidFill>
                <a:latin typeface="Lato"/>
                <a:ea typeface="Lato"/>
                <a:cs typeface="Lato"/>
                <a:sym typeface="Lato"/>
              </a:rPr>
              <a:t>It is more expensive.</a:t>
            </a:r>
            <a:endParaRPr sz="1900">
              <a:solidFill>
                <a:schemeClr val="dk1"/>
              </a:solidFill>
              <a:latin typeface="Lato"/>
              <a:ea typeface="Lato"/>
              <a:cs typeface="Lato"/>
              <a:sym typeface="Lato"/>
            </a:endParaRPr>
          </a:p>
          <a:p>
            <a:pPr indent="-349250">
              <a:buClr>
                <a:schemeClr val="dk1"/>
              </a:buClr>
              <a:buSzPts val="1900"/>
              <a:buFont typeface="Lato"/>
              <a:buChar char="●"/>
            </a:pPr>
            <a:r>
              <a:rPr lang="en" sz="1900">
                <a:solidFill>
                  <a:schemeClr val="dk1"/>
                </a:solidFill>
                <a:latin typeface="Lato"/>
                <a:ea typeface="Lato"/>
                <a:cs typeface="Lato"/>
                <a:sym typeface="Lato"/>
              </a:rPr>
              <a:t>These storage devices store the data in the semiconductor cells.</a:t>
            </a:r>
            <a:endParaRPr sz="1900">
              <a:solidFill>
                <a:schemeClr val="dk1"/>
              </a:solidFill>
              <a:latin typeface="Lato"/>
              <a:ea typeface="Lato"/>
              <a:cs typeface="Lato"/>
              <a:sym typeface="Lato"/>
            </a:endParaRPr>
          </a:p>
          <a:p>
            <a:pPr marL="914400" indent="0">
              <a:spcBef>
                <a:spcPts val="1600"/>
              </a:spcBef>
              <a:buNone/>
            </a:pPr>
            <a:endParaRPr sz="1900">
              <a:solidFill>
                <a:schemeClr val="dk1"/>
              </a:solidFill>
              <a:latin typeface="Lato"/>
              <a:ea typeface="Lato"/>
              <a:cs typeface="Lato"/>
              <a:sym typeface="Lato"/>
            </a:endParaRPr>
          </a:p>
          <a:p>
            <a:pPr indent="-349250">
              <a:spcBef>
                <a:spcPts val="1600"/>
              </a:spcBef>
              <a:buClr>
                <a:schemeClr val="dk1"/>
              </a:buClr>
              <a:buSzPts val="1900"/>
              <a:buFont typeface="Lato"/>
              <a:buChar char="●"/>
            </a:pPr>
            <a:endParaRPr sz="1900">
              <a:solidFill>
                <a:schemeClr val="dk1"/>
              </a:solidFill>
              <a:latin typeface="Lato"/>
              <a:ea typeface="Lato"/>
              <a:cs typeface="Lato"/>
              <a:sym typeface="Lato"/>
            </a:endParaRPr>
          </a:p>
        </p:txBody>
      </p:sp>
      <p:sp>
        <p:nvSpPr>
          <p:cNvPr id="117" name="Google Shape;117;p19"/>
          <p:cNvSpPr txBox="1">
            <a:spLocks noGrp="1"/>
          </p:cNvSpPr>
          <p:nvPr>
            <p:ph type="body" idx="2"/>
          </p:nvPr>
        </p:nvSpPr>
        <p:spPr>
          <a:xfrm>
            <a:off x="4832400" y="2009725"/>
            <a:ext cx="3999900" cy="3416400"/>
          </a:xfrm>
          <a:prstGeom prst="rect">
            <a:avLst/>
          </a:prstGeom>
        </p:spPr>
        <p:txBody>
          <a:bodyPr spcFirstLastPara="1" wrap="square" lIns="91425" tIns="91425" rIns="91425" bIns="91425" anchor="t" anchorCtr="0">
            <a:noAutofit/>
          </a:bodyPr>
          <a:lstStyle/>
          <a:p>
            <a:pPr indent="0">
              <a:spcAft>
                <a:spcPts val="1600"/>
              </a:spcAft>
              <a:buNone/>
            </a:pPr>
            <a:endParaRPr sz="2100" b="1">
              <a:solidFill>
                <a:schemeClr val="dk1"/>
              </a:solidFill>
            </a:endParaRPr>
          </a:p>
        </p:txBody>
      </p:sp>
      <p:pic>
        <p:nvPicPr>
          <p:cNvPr id="118" name="Google Shape;118;p19"/>
          <p:cNvPicPr preferRelativeResize="0"/>
          <p:nvPr/>
        </p:nvPicPr>
        <p:blipFill>
          <a:blip r:embed="rId3">
            <a:alphaModFix/>
          </a:blip>
          <a:stretch>
            <a:fillRect/>
          </a:stretch>
        </p:blipFill>
        <p:spPr>
          <a:xfrm>
            <a:off x="4832400" y="2009725"/>
            <a:ext cx="3999900" cy="3416400"/>
          </a:xfrm>
          <a:prstGeom prst="rect">
            <a:avLst/>
          </a:prstGeom>
          <a:noFill/>
          <a:ln>
            <a:noFill/>
          </a:ln>
        </p:spPr>
      </p:pic>
      <p:pic>
        <p:nvPicPr>
          <p:cNvPr id="119" name="Google Shape;119;p19"/>
          <p:cNvPicPr preferRelativeResize="0"/>
          <p:nvPr/>
        </p:nvPicPr>
        <p:blipFill>
          <a:blip r:embed="rId4">
            <a:alphaModFix/>
          </a:blip>
          <a:stretch>
            <a:fillRect/>
          </a:stretch>
        </p:blipFill>
        <p:spPr>
          <a:xfrm>
            <a:off x="4832400" y="2009725"/>
            <a:ext cx="3999900" cy="3416400"/>
          </a:xfrm>
          <a:prstGeom prst="rect">
            <a:avLst/>
          </a:prstGeom>
          <a:noFill/>
          <a:ln>
            <a:noFill/>
          </a:ln>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18"/>
                                        </p:tgtEl>
                                        <p:attrNameLst>
                                          <p:attrName>style.visibility</p:attrName>
                                        </p:attrNameLst>
                                      </p:cBhvr>
                                      <p:to>
                                        <p:strVal val="visible"/>
                                      </p:to>
                                    </p:set>
                                    <p:anim calcmode="lin" valueType="num">
                                      <p:cBhvr additive="base">
                                        <p:cTn id="7" dur="1000"/>
                                        <p:tgtEl>
                                          <p:spTgt spid="118"/>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1000"/>
                                          </p:stCondLst>
                                        </p:cTn>
                                        <p:tgtEl>
                                          <p:spTgt spid="118"/>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2" fill="hold" nodeType="clickEffect">
                                  <p:stCondLst>
                                    <p:cond delay="0"/>
                                  </p:stCondLst>
                                  <p:childTnLst>
                                    <p:set>
                                      <p:cBhvr>
                                        <p:cTn id="15" dur="1" fill="hold">
                                          <p:stCondLst>
                                            <p:cond delay="0"/>
                                          </p:stCondLst>
                                        </p:cTn>
                                        <p:tgtEl>
                                          <p:spTgt spid="119"/>
                                        </p:tgtEl>
                                        <p:attrNameLst>
                                          <p:attrName>style.visibility</p:attrName>
                                        </p:attrNameLst>
                                      </p:cBhvr>
                                      <p:to>
                                        <p:strVal val="visible"/>
                                      </p:to>
                                    </p:set>
                                    <p:anim calcmode="lin" valueType="num">
                                      <p:cBhvr additive="base">
                                        <p:cTn id="16" dur="1000"/>
                                        <p:tgtEl>
                                          <p:spTgt spid="119"/>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B212C"/>
        </a:solidFill>
        <a:effectLst/>
      </p:bgPr>
    </p:bg>
    <p:spTree>
      <p:nvGrpSpPr>
        <p:cNvPr id="1" name="Shape 123"/>
        <p:cNvGrpSpPr/>
        <p:nvPr/>
      </p:nvGrpSpPr>
      <p:grpSpPr>
        <a:xfrm>
          <a:off x="0" y="0"/>
          <a:ext cx="0" cy="0"/>
          <a:chOff x="0" y="0"/>
          <a:chExt cx="0" cy="0"/>
        </a:xfrm>
      </p:grpSpPr>
      <p:sp>
        <p:nvSpPr>
          <p:cNvPr id="124" name="Google Shape;124;p20"/>
          <p:cNvSpPr txBox="1">
            <a:spLocks noGrp="1"/>
          </p:cNvSpPr>
          <p:nvPr>
            <p:ph type="title"/>
          </p:nvPr>
        </p:nvSpPr>
        <p:spPr>
          <a:xfrm>
            <a:off x="204550" y="1570150"/>
            <a:ext cx="8520600" cy="572700"/>
          </a:xfrm>
          <a:prstGeom prst="rect">
            <a:avLst/>
          </a:prstGeom>
        </p:spPr>
        <p:txBody>
          <a:bodyPr spcFirstLastPara="1" wrap="square" lIns="91425" tIns="91425" rIns="91425" bIns="91425" anchor="t" anchorCtr="0">
            <a:noAutofit/>
          </a:bodyPr>
          <a:lstStyle/>
          <a:p>
            <a:pPr algn="ctr"/>
            <a:r>
              <a:rPr lang="en" b="1">
                <a:solidFill>
                  <a:srgbClr val="FFFFFF"/>
                </a:solidFill>
              </a:rPr>
              <a:t>Questions</a:t>
            </a:r>
            <a:endParaRPr b="1"/>
          </a:p>
        </p:txBody>
      </p:sp>
      <p:sp>
        <p:nvSpPr>
          <p:cNvPr id="125" name="Google Shape;125;p20"/>
          <p:cNvSpPr txBox="1">
            <a:spLocks noGrp="1"/>
          </p:cNvSpPr>
          <p:nvPr>
            <p:ph type="body" idx="4294967295"/>
          </p:nvPr>
        </p:nvSpPr>
        <p:spPr>
          <a:xfrm>
            <a:off x="2135850" y="3244425"/>
            <a:ext cx="4872300" cy="461400"/>
          </a:xfrm>
          <a:prstGeom prst="rect">
            <a:avLst/>
          </a:prstGeom>
          <a:solidFill>
            <a:schemeClr val="dk1"/>
          </a:solidFill>
        </p:spPr>
        <p:txBody>
          <a:bodyPr spcFirstLastPara="1" wrap="square" lIns="91425" tIns="91425" rIns="91425" bIns="91425" anchor="t" anchorCtr="0">
            <a:noAutofit/>
          </a:bodyPr>
          <a:lstStyle/>
          <a:p>
            <a:pPr marL="0" indent="0">
              <a:buNone/>
            </a:pPr>
            <a:r>
              <a:rPr lang="en" b="1">
                <a:solidFill>
                  <a:srgbClr val="37474F"/>
                </a:solidFill>
              </a:rPr>
              <a:t>Que.</a:t>
            </a:r>
            <a:r>
              <a:rPr lang="en">
                <a:solidFill>
                  <a:srgbClr val="37474F"/>
                </a:solidFill>
              </a:rPr>
              <a:t> Can we use both SSD and HDD?</a:t>
            </a:r>
            <a:endParaRPr>
              <a:solidFill>
                <a:srgbClr val="37474F"/>
              </a:solidFill>
            </a:endParaRPr>
          </a:p>
          <a:p>
            <a:pPr marL="0" indent="0">
              <a:buNone/>
            </a:pPr>
            <a:endParaRPr>
              <a:solidFill>
                <a:schemeClr val="lt1"/>
              </a:solidFill>
            </a:endParaRPr>
          </a:p>
        </p:txBody>
      </p:sp>
      <p:sp>
        <p:nvSpPr>
          <p:cNvPr id="126" name="Google Shape;126;p20"/>
          <p:cNvSpPr txBox="1">
            <a:spLocks noGrp="1"/>
          </p:cNvSpPr>
          <p:nvPr>
            <p:ph type="body" idx="4294967295"/>
          </p:nvPr>
        </p:nvSpPr>
        <p:spPr>
          <a:xfrm>
            <a:off x="883350" y="2539438"/>
            <a:ext cx="7377300" cy="461400"/>
          </a:xfrm>
          <a:prstGeom prst="rect">
            <a:avLst/>
          </a:prstGeom>
          <a:solidFill>
            <a:schemeClr val="dk1"/>
          </a:solidFill>
        </p:spPr>
        <p:txBody>
          <a:bodyPr spcFirstLastPara="1" wrap="square" lIns="91425" tIns="91425" rIns="91425" bIns="91425" anchor="t" anchorCtr="0">
            <a:noAutofit/>
          </a:bodyPr>
          <a:lstStyle/>
          <a:p>
            <a:pPr marL="0" indent="0">
              <a:buNone/>
            </a:pPr>
            <a:r>
              <a:rPr lang="en" b="1">
                <a:solidFill>
                  <a:schemeClr val="lt1"/>
                </a:solidFill>
              </a:rPr>
              <a:t>Que. </a:t>
            </a:r>
            <a:r>
              <a:rPr lang="en">
                <a:solidFill>
                  <a:schemeClr val="lt1"/>
                </a:solidFill>
                <a:latin typeface="Arial"/>
                <a:ea typeface="Arial"/>
                <a:cs typeface="Arial"/>
                <a:sym typeface="Arial"/>
              </a:rPr>
              <a:t>How do we know we have both SSD and HDD in our laptops?</a:t>
            </a:r>
            <a:endParaRPr b="1">
              <a:solidFill>
                <a:schemeClr val="lt1"/>
              </a:solidFill>
            </a:endParaRPr>
          </a:p>
        </p:txBody>
      </p:sp>
      <p:pic>
        <p:nvPicPr>
          <p:cNvPr id="127" name="Google Shape;127;p20"/>
          <p:cNvPicPr preferRelativeResize="0"/>
          <p:nvPr/>
        </p:nvPicPr>
        <p:blipFill>
          <a:blip r:embed="rId3">
            <a:alphaModFix/>
          </a:blip>
          <a:stretch>
            <a:fillRect/>
          </a:stretch>
        </p:blipFill>
        <p:spPr>
          <a:xfrm>
            <a:off x="2662226" y="3705826"/>
            <a:ext cx="3819525" cy="1971675"/>
          </a:xfrm>
          <a:prstGeom prst="rect">
            <a:avLst/>
          </a:prstGeom>
          <a:noFill/>
          <a:ln>
            <a:noFill/>
          </a:ln>
        </p:spPr>
      </p:pic>
      <p:pic>
        <p:nvPicPr>
          <p:cNvPr id="128" name="Google Shape;128;p20"/>
          <p:cNvPicPr preferRelativeResize="0"/>
          <p:nvPr/>
        </p:nvPicPr>
        <p:blipFill rotWithShape="1">
          <a:blip r:embed="rId4">
            <a:alphaModFix/>
          </a:blip>
          <a:srcRect b="11723"/>
          <a:stretch/>
        </p:blipFill>
        <p:spPr>
          <a:xfrm>
            <a:off x="2662226" y="3244424"/>
            <a:ext cx="4048125" cy="2295550"/>
          </a:xfrm>
          <a:prstGeom prst="rect">
            <a:avLst/>
          </a:prstGeom>
          <a:noFill/>
          <a:ln>
            <a:noFill/>
          </a:ln>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5"/>
                                        </p:tgtEl>
                                        <p:attrNameLst>
                                          <p:attrName>style.visibility</p:attrName>
                                        </p:attrNameLst>
                                      </p:cBhvr>
                                      <p:to>
                                        <p:strVal val="visible"/>
                                      </p:to>
                                    </p:set>
                                    <p:anim calcmode="lin" valueType="num">
                                      <p:cBhvr additive="base">
                                        <p:cTn id="7" dur="1000"/>
                                        <p:tgtEl>
                                          <p:spTgt spid="125"/>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1000"/>
                                          </p:stCondLst>
                                        </p:cTn>
                                        <p:tgtEl>
                                          <p:spTgt spid="125"/>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126"/>
                                        </p:tgtEl>
                                        <p:attrNameLst>
                                          <p:attrName>style.visibility</p:attrName>
                                        </p:attrNameLst>
                                      </p:cBhvr>
                                      <p:to>
                                        <p:strVal val="visible"/>
                                      </p:to>
                                    </p:set>
                                    <p:anim calcmode="lin" valueType="num">
                                      <p:cBhvr additive="base">
                                        <p:cTn id="16" dur="1000"/>
                                        <p:tgtEl>
                                          <p:spTgt spid="12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27"/>
                                        </p:tgtEl>
                                        <p:attrNameLst>
                                          <p:attrName>style.visibility</p:attrName>
                                        </p:attrNameLst>
                                      </p:cBhvr>
                                      <p:to>
                                        <p:strVal val="visible"/>
                                      </p:to>
                                    </p:set>
                                    <p:anim calcmode="lin" valueType="num">
                                      <p:cBhvr additive="base">
                                        <p:cTn id="21" dur="1000"/>
                                        <p:tgtEl>
                                          <p:spTgt spid="12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nodeType="clickEffect">
                                  <p:stCondLst>
                                    <p:cond delay="0"/>
                                  </p:stCondLst>
                                  <p:childTnLst>
                                    <p:set>
                                      <p:cBhvr>
                                        <p:cTn id="25" dur="1" fill="hold">
                                          <p:stCondLst>
                                            <p:cond delay="1000"/>
                                          </p:stCondLst>
                                        </p:cTn>
                                        <p:tgtEl>
                                          <p:spTgt spid="127"/>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28"/>
                                        </p:tgtEl>
                                        <p:attrNameLst>
                                          <p:attrName>style.visibility</p:attrName>
                                        </p:attrNameLst>
                                      </p:cBhvr>
                                      <p:to>
                                        <p:strVal val="visible"/>
                                      </p:to>
                                    </p:set>
                                    <p:anim calcmode="lin" valueType="num">
                                      <p:cBhvr additive="base">
                                        <p:cTn id="30" dur="1000"/>
                                        <p:tgtEl>
                                          <p:spTgt spid="1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B212C"/>
        </a:solidFill>
        <a:effectLst/>
      </p:bgPr>
    </p:bg>
    <p:spTree>
      <p:nvGrpSpPr>
        <p:cNvPr id="1" name="Shape 132"/>
        <p:cNvGrpSpPr/>
        <p:nvPr/>
      </p:nvGrpSpPr>
      <p:grpSpPr>
        <a:xfrm>
          <a:off x="0" y="0"/>
          <a:ext cx="0" cy="0"/>
          <a:chOff x="0" y="0"/>
          <a:chExt cx="0" cy="0"/>
        </a:xfrm>
      </p:grpSpPr>
      <p:sp>
        <p:nvSpPr>
          <p:cNvPr id="133" name="Google Shape;133;p21"/>
          <p:cNvSpPr txBox="1">
            <a:spLocks noGrp="1"/>
          </p:cNvSpPr>
          <p:nvPr>
            <p:ph type="title"/>
          </p:nvPr>
        </p:nvSpPr>
        <p:spPr>
          <a:xfrm>
            <a:off x="265500" y="2591100"/>
            <a:ext cx="4045200" cy="1675800"/>
          </a:xfrm>
          <a:prstGeom prst="rect">
            <a:avLst/>
          </a:prstGeom>
        </p:spPr>
        <p:txBody>
          <a:bodyPr spcFirstLastPara="1" wrap="square" lIns="91425" tIns="91425" rIns="91425" bIns="91425" anchor="ctr" anchorCtr="0">
            <a:noAutofit/>
          </a:bodyPr>
          <a:lstStyle/>
          <a:p>
            <a:r>
              <a:rPr lang="en">
                <a:latin typeface="Lato"/>
                <a:ea typeface="Lato"/>
                <a:cs typeface="Lato"/>
                <a:sym typeface="Lato"/>
              </a:rPr>
              <a:t>Removable Storage</a:t>
            </a:r>
            <a:endParaRPr>
              <a:latin typeface="Lato"/>
              <a:ea typeface="Lato"/>
              <a:cs typeface="Lato"/>
              <a:sym typeface="Lato"/>
            </a:endParaRPr>
          </a:p>
        </p:txBody>
      </p:sp>
      <p:sp>
        <p:nvSpPr>
          <p:cNvPr id="134" name="Google Shape;134;p21"/>
          <p:cNvSpPr txBox="1">
            <a:spLocks noGrp="1"/>
          </p:cNvSpPr>
          <p:nvPr>
            <p:ph type="body" idx="2"/>
          </p:nvPr>
        </p:nvSpPr>
        <p:spPr>
          <a:xfrm>
            <a:off x="4950225" y="985850"/>
            <a:ext cx="3837000" cy="4907700"/>
          </a:xfrm>
          <a:prstGeom prst="rect">
            <a:avLst/>
          </a:prstGeom>
        </p:spPr>
        <p:txBody>
          <a:bodyPr spcFirstLastPara="1" wrap="square" lIns="91425" tIns="91425" rIns="91425" bIns="91425" anchor="ctr" anchorCtr="0">
            <a:noAutofit/>
          </a:bodyPr>
          <a:lstStyle/>
          <a:p>
            <a:pPr indent="-330200">
              <a:buSzPts val="1600"/>
              <a:buFont typeface="Lato"/>
              <a:buChar char="➢"/>
            </a:pPr>
            <a:r>
              <a:rPr lang="en" sz="1600">
                <a:latin typeface="Lato"/>
                <a:ea typeface="Lato"/>
                <a:cs typeface="Lato"/>
                <a:sym typeface="Lato"/>
              </a:rPr>
              <a:t>In secondary memory, removable storage is an external media device that is used to store data in a computer system.</a:t>
            </a:r>
            <a:endParaRPr sz="1600">
              <a:latin typeface="Lato"/>
              <a:ea typeface="Lato"/>
              <a:cs typeface="Lato"/>
              <a:sym typeface="Lato"/>
            </a:endParaRPr>
          </a:p>
          <a:p>
            <a:pPr indent="-330200">
              <a:buSzPts val="1600"/>
              <a:buFont typeface="Lato"/>
              <a:buChar char="➢"/>
            </a:pPr>
            <a:r>
              <a:rPr lang="en" sz="1600">
                <a:latin typeface="Lato"/>
                <a:ea typeface="Lato"/>
                <a:cs typeface="Lato"/>
                <a:sym typeface="Lato"/>
              </a:rPr>
              <a:t>It is a storage device that can be inserted or removed from the computer according to our requirements.</a:t>
            </a:r>
            <a:endParaRPr sz="1600">
              <a:latin typeface="Lato"/>
              <a:ea typeface="Lato"/>
              <a:cs typeface="Lato"/>
              <a:sym typeface="Lato"/>
            </a:endParaRPr>
          </a:p>
          <a:p>
            <a:pPr indent="-330200">
              <a:buSzPts val="1600"/>
              <a:buFont typeface="Lato"/>
              <a:buChar char="➢"/>
            </a:pPr>
            <a:r>
              <a:rPr lang="en" sz="1600">
                <a:latin typeface="Lato"/>
                <a:ea typeface="Lato"/>
                <a:cs typeface="Lato"/>
                <a:sym typeface="Lato"/>
              </a:rPr>
              <a:t>Following are Removable Storage devices:</a:t>
            </a:r>
            <a:endParaRPr sz="1600">
              <a:latin typeface="Lato"/>
              <a:ea typeface="Lato"/>
              <a:cs typeface="Lato"/>
              <a:sym typeface="Lato"/>
            </a:endParaRPr>
          </a:p>
          <a:p>
            <a:pPr marL="914400" indent="-330200">
              <a:buSzPts val="1600"/>
              <a:buFont typeface="Lato"/>
              <a:buAutoNum type="romanUcPeriod"/>
            </a:pPr>
            <a:r>
              <a:rPr lang="en" sz="1600">
                <a:latin typeface="Lato"/>
                <a:ea typeface="Lato"/>
                <a:cs typeface="Lato"/>
                <a:sym typeface="Lato"/>
              </a:rPr>
              <a:t>Floppy disks</a:t>
            </a:r>
            <a:endParaRPr sz="1600">
              <a:latin typeface="Lato"/>
              <a:ea typeface="Lato"/>
              <a:cs typeface="Lato"/>
              <a:sym typeface="Lato"/>
            </a:endParaRPr>
          </a:p>
          <a:p>
            <a:pPr marL="914400" indent="-330200">
              <a:buSzPts val="1600"/>
              <a:buFont typeface="Lato"/>
              <a:buAutoNum type="romanUcPeriod"/>
            </a:pPr>
            <a:r>
              <a:rPr lang="en" sz="1600">
                <a:latin typeface="Lato"/>
                <a:ea typeface="Lato"/>
                <a:cs typeface="Lato"/>
                <a:sym typeface="Lato"/>
              </a:rPr>
              <a:t>Magnetic tapes</a:t>
            </a:r>
            <a:endParaRPr sz="1600">
              <a:latin typeface="Lato"/>
              <a:ea typeface="Lato"/>
              <a:cs typeface="Lato"/>
              <a:sym typeface="Lato"/>
            </a:endParaRPr>
          </a:p>
          <a:p>
            <a:pPr marL="914400" indent="-330200">
              <a:buSzPts val="1600"/>
              <a:buFont typeface="Lato"/>
              <a:buAutoNum type="romanUcPeriod"/>
            </a:pPr>
            <a:r>
              <a:rPr lang="en" sz="1600">
                <a:latin typeface="Lato"/>
                <a:ea typeface="Lato"/>
                <a:cs typeface="Lato"/>
                <a:sym typeface="Lato"/>
              </a:rPr>
              <a:t>Disk packs</a:t>
            </a:r>
            <a:endParaRPr sz="1600">
              <a:latin typeface="Lato"/>
              <a:ea typeface="Lato"/>
              <a:cs typeface="Lato"/>
              <a:sym typeface="Lato"/>
            </a:endParaRPr>
          </a:p>
          <a:p>
            <a:pPr marL="914400" indent="-330200">
              <a:buSzPts val="1600"/>
              <a:buFont typeface="Lato"/>
              <a:buAutoNum type="romanUcPeriod"/>
            </a:pPr>
            <a:r>
              <a:rPr lang="en" sz="1600">
                <a:latin typeface="Lato"/>
                <a:ea typeface="Lato"/>
                <a:cs typeface="Lato"/>
                <a:sym typeface="Lato"/>
              </a:rPr>
              <a:t>Memory cards</a:t>
            </a:r>
            <a:endParaRPr sz="1600">
              <a:latin typeface="Lato"/>
              <a:ea typeface="Lato"/>
              <a:cs typeface="Lato"/>
              <a:sym typeface="Lato"/>
            </a:endParaRPr>
          </a:p>
          <a:p>
            <a:pPr marL="914400" indent="-330200">
              <a:buSzPts val="1600"/>
              <a:buFont typeface="Lato"/>
              <a:buAutoNum type="romanUcPeriod"/>
            </a:pPr>
            <a:r>
              <a:rPr lang="en" sz="1600">
                <a:latin typeface="Lato"/>
                <a:ea typeface="Lato"/>
                <a:cs typeface="Lato"/>
                <a:sym typeface="Lato"/>
              </a:rPr>
              <a:t>Optical discs (like CDs, DVDs, Blu-ray discs, etc.)</a:t>
            </a:r>
            <a:endParaRPr sz="1600">
              <a:latin typeface="Lato"/>
              <a:ea typeface="Lato"/>
              <a:cs typeface="Lato"/>
              <a:sym typeface="Lato"/>
            </a:endParaRPr>
          </a:p>
        </p:txBody>
      </p:sp>
    </p:spTree>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USB Flash Drive</a:t>
            </a:r>
            <a:endParaRPr lang="en-US" dirty="0"/>
          </a:p>
        </p:txBody>
      </p:sp>
      <p:sp>
        <p:nvSpPr>
          <p:cNvPr id="3" name="Content Placeholder 2"/>
          <p:cNvSpPr>
            <a:spLocks noGrp="1"/>
          </p:cNvSpPr>
          <p:nvPr>
            <p:ph idx="1"/>
          </p:nvPr>
        </p:nvSpPr>
        <p:spPr/>
        <p:txBody>
          <a:bodyPr>
            <a:normAutofit/>
          </a:bodyPr>
          <a:lstStyle/>
          <a:p>
            <a:pPr lvl="0" indent="-330200">
              <a:lnSpc>
                <a:spcPct val="95000"/>
              </a:lnSpc>
              <a:buSzPts val="1600"/>
            </a:pPr>
            <a:r>
              <a:rPr lang="en-US" sz="2000" dirty="0"/>
              <a:t>A USB flash drive is a data storage device that includes flash memory with an integrated USB interface. It is typically removable, rewritable and much smaller than an optical disc.</a:t>
            </a:r>
          </a:p>
          <a:p>
            <a:pPr marL="0" lvl="0" indent="0">
              <a:lnSpc>
                <a:spcPct val="95000"/>
              </a:lnSpc>
              <a:spcBef>
                <a:spcPts val="1200"/>
              </a:spcBef>
              <a:buNone/>
            </a:pPr>
            <a:endParaRPr lang="en-US" sz="2000" dirty="0"/>
          </a:p>
          <a:p>
            <a:pPr lvl="0" indent="-330200">
              <a:lnSpc>
                <a:spcPct val="95000"/>
              </a:lnSpc>
              <a:spcBef>
                <a:spcPts val="1200"/>
              </a:spcBef>
              <a:buSzPts val="1600"/>
            </a:pPr>
            <a:r>
              <a:rPr lang="en-US" sz="2000" dirty="0"/>
              <a:t>USB flash drives are often used for storage, data back-up and transferring of computer files. Compared with floppy disks or CDs, they are smaller, faster, have significantly more capacity, and are more durable due to a lack of moving parts.</a:t>
            </a:r>
          </a:p>
          <a:p>
            <a:pPr lvl="0" indent="0">
              <a:lnSpc>
                <a:spcPct val="95000"/>
              </a:lnSpc>
              <a:spcBef>
                <a:spcPts val="1200"/>
              </a:spcBef>
              <a:buNone/>
            </a:pPr>
            <a:endParaRPr lang="en-US" sz="2000" dirty="0"/>
          </a:p>
          <a:p>
            <a:pPr lvl="0" indent="-330200">
              <a:lnSpc>
                <a:spcPct val="95000"/>
              </a:lnSpc>
              <a:spcBef>
                <a:spcPts val="1200"/>
              </a:spcBef>
              <a:buSzPts val="1600"/>
            </a:pPr>
            <a:r>
              <a:rPr lang="en-US" sz="2000" dirty="0"/>
              <a:t>Additionally, they are immune to electromagnetic interference (unlike floppy disks), and are unharmed by surface scratches (unlike CDs).</a:t>
            </a:r>
          </a:p>
          <a:p>
            <a:pPr>
              <a:buNone/>
            </a:pPr>
            <a:endParaRPr lang="en-US" sz="2000" dirty="0"/>
          </a:p>
        </p:txBody>
      </p:sp>
    </p:spTree>
  </p:cSld>
  <p:clrMapOvr>
    <a:masterClrMapping/>
  </p:clrMapOvr>
  <p:transition spd="med">
    <p:pull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USB Specifications </a:t>
            </a:r>
            <a:endParaRPr lang="en-US" dirty="0"/>
          </a:p>
        </p:txBody>
      </p:sp>
      <p:sp>
        <p:nvSpPr>
          <p:cNvPr id="3" name="Content Placeholder 2"/>
          <p:cNvSpPr>
            <a:spLocks noGrp="1"/>
          </p:cNvSpPr>
          <p:nvPr>
            <p:ph idx="1"/>
          </p:nvPr>
        </p:nvSpPr>
        <p:spPr/>
        <p:txBody>
          <a:bodyPr>
            <a:normAutofit/>
          </a:bodyPr>
          <a:lstStyle/>
          <a:p>
            <a:pPr lvl="0" indent="-330200">
              <a:buSzPts val="1600"/>
            </a:pPr>
            <a:r>
              <a:rPr lang="en-US" sz="2000" dirty="0"/>
              <a:t>There are three main USB specifications that USB flash drives can connect through: 1.0, 2.0 and 3.0. Each specification publication allows for faster data transfer rates than the previous version. There have also been several prereleases and various updates in addition to these three versions.</a:t>
            </a:r>
          </a:p>
          <a:p>
            <a:pPr lvl="0" indent="0">
              <a:spcBef>
                <a:spcPts val="1200"/>
              </a:spcBef>
              <a:buNone/>
            </a:pPr>
            <a:r>
              <a:rPr lang="en-US" sz="2000" dirty="0"/>
              <a:t>USB 1.0 was released in January 1996. It was available in two versions:</a:t>
            </a:r>
          </a:p>
          <a:p>
            <a:pPr lvl="0" indent="0">
              <a:spcBef>
                <a:spcPts val="1200"/>
              </a:spcBef>
              <a:buNone/>
            </a:pPr>
            <a:r>
              <a:rPr lang="en-US" sz="2000" dirty="0"/>
              <a:t>a) USB 1.0 low-speed: Provides a data transfer rate of 1.5 megabits per second (Mbps).</a:t>
            </a:r>
          </a:p>
          <a:p>
            <a:pPr lvl="0" indent="0">
              <a:spcBef>
                <a:spcPts val="1200"/>
              </a:spcBef>
              <a:buNone/>
            </a:pPr>
            <a:r>
              <a:rPr lang="en-US" sz="2000" dirty="0"/>
              <a:t>b) USB 1.0 high-speed: Has a data transfer rate of 12 Mbps.</a:t>
            </a:r>
          </a:p>
          <a:p>
            <a:pPr marL="0" lvl="0" indent="0">
              <a:spcBef>
                <a:spcPts val="1200"/>
              </a:spcBef>
              <a:spcAft>
                <a:spcPts val="1200"/>
              </a:spcAft>
              <a:buNone/>
            </a:pPr>
            <a:endParaRPr lang="en-US" sz="2000" dirty="0"/>
          </a:p>
        </p:txBody>
      </p:sp>
    </p:spTree>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USB Specifications </a:t>
            </a:r>
            <a:endParaRPr lang="en-US" dirty="0"/>
          </a:p>
        </p:txBody>
      </p:sp>
      <p:sp>
        <p:nvSpPr>
          <p:cNvPr id="3" name="Content Placeholder 2"/>
          <p:cNvSpPr>
            <a:spLocks noGrp="1"/>
          </p:cNvSpPr>
          <p:nvPr>
            <p:ph idx="1"/>
          </p:nvPr>
        </p:nvSpPr>
        <p:spPr/>
        <p:txBody>
          <a:bodyPr>
            <a:normAutofit/>
          </a:bodyPr>
          <a:lstStyle/>
          <a:p>
            <a:pPr lvl="0" indent="-330200">
              <a:buSzPts val="1600"/>
            </a:pPr>
            <a:r>
              <a:rPr lang="en-US" sz="2000" dirty="0"/>
              <a:t>USB 2.0, also known as hi-speed USB, was developed by Intel and Microsoft was introduced in 2001. Hi-Speed USB is capable of supporting a transfer rate of up to 480 megabits per second (Mbps), or 60 megabytes per second (</a:t>
            </a:r>
            <a:r>
              <a:rPr lang="en-US" sz="2000" dirty="0" err="1"/>
              <a:t>MBps</a:t>
            </a:r>
            <a:r>
              <a:rPr lang="en-US" sz="2000" dirty="0"/>
              <a:t>).</a:t>
            </a:r>
          </a:p>
          <a:p>
            <a:pPr lvl="0" indent="-330200">
              <a:buSzPts val="1600"/>
            </a:pPr>
            <a:endParaRPr lang="en-US" sz="2000" dirty="0"/>
          </a:p>
          <a:p>
            <a:pPr lvl="0" indent="-330200">
              <a:spcBef>
                <a:spcPts val="1200"/>
              </a:spcBef>
              <a:buSzPts val="1600"/>
            </a:pPr>
            <a:r>
              <a:rPr lang="en-US" sz="2000" dirty="0"/>
              <a:t>USB 3.0, also known as </a:t>
            </a:r>
            <a:r>
              <a:rPr lang="en-US" sz="2000" dirty="0" err="1"/>
              <a:t>SuperSpeed</a:t>
            </a:r>
            <a:r>
              <a:rPr lang="en-US" sz="2000" dirty="0"/>
              <a:t> USB,USB 3.0 improved upon the USB 2.0 technology with speed and performance increases, improved power management and increased bandwidth capability. It provides two unidirectional data paths for receiving and sending data at the same time. USB 3.0 supports transfer rates up to 5.0 gigabits per second (</a:t>
            </a:r>
            <a:r>
              <a:rPr lang="en-US" sz="2000" dirty="0" err="1"/>
              <a:t>Gbps</a:t>
            </a:r>
            <a:r>
              <a:rPr lang="en-US" sz="2000" dirty="0"/>
              <a:t>), or 640 megabytes per second (</a:t>
            </a:r>
            <a:r>
              <a:rPr lang="en-US" sz="2000" dirty="0" err="1"/>
              <a:t>MBps</a:t>
            </a:r>
            <a:r>
              <a:rPr lang="en-US" sz="2000" dirty="0"/>
              <a:t>).</a:t>
            </a:r>
          </a:p>
        </p:txBody>
      </p:sp>
    </p:spTree>
  </p:cSld>
  <p:clrMapOvr>
    <a:masterClrMapping/>
  </p:clrMapOvr>
  <p:transition spd="med">
    <p:pull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Compact Disk (CD)</a:t>
            </a:r>
            <a:endParaRPr lang="en-US" dirty="0"/>
          </a:p>
        </p:txBody>
      </p:sp>
      <p:sp>
        <p:nvSpPr>
          <p:cNvPr id="3" name="Content Placeholder 2"/>
          <p:cNvSpPr>
            <a:spLocks noGrp="1"/>
          </p:cNvSpPr>
          <p:nvPr>
            <p:ph idx="1"/>
          </p:nvPr>
        </p:nvSpPr>
        <p:spPr/>
        <p:txBody>
          <a:bodyPr>
            <a:normAutofit/>
          </a:bodyPr>
          <a:lstStyle/>
          <a:p>
            <a:pPr lvl="0" indent="-330200">
              <a:buSzPts val="1600"/>
            </a:pPr>
            <a:r>
              <a:rPr lang="en-US" sz="2000" dirty="0"/>
              <a:t>CDs or Compact Disks are optic readable media. CDs are the replacement of the phonograph disc. The main material of the CD is plastic. The shape of the plastic is circular and one side of the circular plastic is coated with the reflecting metal coating, usually aluminum.</a:t>
            </a:r>
          </a:p>
          <a:p>
            <a:pPr lvl="0" indent="0">
              <a:spcBef>
                <a:spcPts val="1200"/>
              </a:spcBef>
              <a:buNone/>
            </a:pPr>
            <a:endParaRPr lang="en-US" sz="2000" dirty="0"/>
          </a:p>
          <a:p>
            <a:pPr lvl="0" indent="0">
              <a:spcBef>
                <a:spcPts val="1200"/>
              </a:spcBef>
              <a:buNone/>
            </a:pPr>
            <a:r>
              <a:rPr lang="en-US" sz="2000" dirty="0"/>
              <a:t>1) The standard diameter of a CD is 120mm and thickness is 1.2mm.</a:t>
            </a:r>
          </a:p>
          <a:p>
            <a:pPr lvl="0" indent="0">
              <a:spcBef>
                <a:spcPts val="1200"/>
              </a:spcBef>
              <a:buNone/>
            </a:pPr>
            <a:r>
              <a:rPr lang="en-US" sz="2000" dirty="0"/>
              <a:t>2) CDs can store many types of data, like audio, video, games, any documents, etc.</a:t>
            </a:r>
          </a:p>
          <a:p>
            <a:pPr indent="0">
              <a:spcBef>
                <a:spcPts val="1200"/>
              </a:spcBef>
              <a:buNone/>
            </a:pPr>
            <a:r>
              <a:rPr lang="en-US" sz="2000" b="1" dirty="0"/>
              <a:t>3</a:t>
            </a:r>
            <a:r>
              <a:rPr lang="en-US" sz="2000" dirty="0"/>
              <a:t>)  The storage capacity of CDs are very less as compare to HDD or DVD that is 700MB.</a:t>
            </a:r>
          </a:p>
          <a:p>
            <a:pPr lvl="0" indent="0">
              <a:spcBef>
                <a:spcPts val="1200"/>
              </a:spcBef>
              <a:buNone/>
            </a:pPr>
            <a:endParaRPr lang="en-US" sz="2000" dirty="0"/>
          </a:p>
          <a:p>
            <a:pPr lvl="0" indent="0">
              <a:spcBef>
                <a:spcPts val="1200"/>
              </a:spcBef>
              <a:spcAft>
                <a:spcPts val="1200"/>
              </a:spcAft>
              <a:buNone/>
            </a:pPr>
            <a:endParaRPr lang="en-US" sz="2000" dirty="0"/>
          </a:p>
        </p:txBody>
      </p:sp>
    </p:spTree>
  </p:cSld>
  <p:clrMapOvr>
    <a:masterClrMapping/>
  </p:clrMapOvr>
  <p:transition spd="med">
    <p:pull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Compact Disk (CD)</a:t>
            </a:r>
            <a:endParaRPr lang="en-US" dirty="0"/>
          </a:p>
        </p:txBody>
      </p:sp>
      <p:sp>
        <p:nvSpPr>
          <p:cNvPr id="3" name="Content Placeholder 2"/>
          <p:cNvSpPr>
            <a:spLocks noGrp="1"/>
          </p:cNvSpPr>
          <p:nvPr>
            <p:ph idx="1"/>
          </p:nvPr>
        </p:nvSpPr>
        <p:spPr/>
        <p:txBody>
          <a:bodyPr>
            <a:normAutofit/>
          </a:bodyPr>
          <a:lstStyle/>
          <a:p>
            <a:pPr marL="0" lvl="0" indent="0">
              <a:spcBef>
                <a:spcPts val="1200"/>
              </a:spcBef>
              <a:buNone/>
            </a:pPr>
            <a:r>
              <a:rPr lang="en-US" sz="2000" dirty="0"/>
              <a:t>4) The data of </a:t>
            </a:r>
            <a:r>
              <a:rPr lang="en-US" sz="2000" dirty="0" err="1"/>
              <a:t>cd</a:t>
            </a:r>
            <a:r>
              <a:rPr lang="en-US" sz="2000" dirty="0"/>
              <a:t> are read in the form of pits and each pits is of 0.83- micrometer.</a:t>
            </a:r>
          </a:p>
          <a:p>
            <a:pPr marL="0" lvl="0" indent="0">
              <a:spcBef>
                <a:spcPts val="1200"/>
              </a:spcBef>
              <a:spcAft>
                <a:spcPts val="1200"/>
              </a:spcAft>
              <a:buNone/>
            </a:pPr>
            <a:r>
              <a:rPr lang="en-US" sz="2000" b="1" dirty="0"/>
              <a:t>5</a:t>
            </a:r>
            <a:r>
              <a:rPr lang="en-US" sz="2000" dirty="0"/>
              <a:t>)  The hole is in the center of the CD, which diameter is 15mm. The area closest to the hole is known as the clamping area, no data is stored in this area because there is no metallic layer.</a:t>
            </a:r>
          </a:p>
        </p:txBody>
      </p:sp>
    </p:spTree>
  </p:cSld>
  <p:clrMapOvr>
    <a:masterClrMapping/>
  </p:clrMapOvr>
  <p:transition spd="med">
    <p:pull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TYPES OF COMPACT DISKS</a:t>
            </a:r>
            <a:endParaRPr lang="en-US" dirty="0"/>
          </a:p>
        </p:txBody>
      </p:sp>
      <p:sp>
        <p:nvSpPr>
          <p:cNvPr id="3" name="Content Placeholder 2"/>
          <p:cNvSpPr>
            <a:spLocks noGrp="1"/>
          </p:cNvSpPr>
          <p:nvPr>
            <p:ph idx="1"/>
          </p:nvPr>
        </p:nvSpPr>
        <p:spPr/>
        <p:txBody>
          <a:bodyPr>
            <a:normAutofit/>
          </a:bodyPr>
          <a:lstStyle/>
          <a:p>
            <a:pPr marL="0" lvl="0" indent="0">
              <a:buNone/>
            </a:pPr>
            <a:r>
              <a:rPr lang="en-US" sz="2000" b="1" dirty="0"/>
              <a:t>There are three types of CDs available:</a:t>
            </a:r>
          </a:p>
          <a:p>
            <a:pPr marL="0" lvl="0" indent="0">
              <a:buNone/>
            </a:pPr>
            <a:endParaRPr lang="en-US" sz="2000" b="1" dirty="0"/>
          </a:p>
          <a:p>
            <a:pPr marL="0" lvl="0" indent="0">
              <a:spcBef>
                <a:spcPts val="1200"/>
              </a:spcBef>
              <a:buNone/>
            </a:pPr>
            <a:r>
              <a:rPr lang="en-US" sz="2000" dirty="0"/>
              <a:t>a)  CD-R (Compact Disc – Recordable): This type of compact disc can be written only once and can not erased.</a:t>
            </a:r>
          </a:p>
          <a:p>
            <a:pPr marL="0" lvl="0" indent="0">
              <a:spcBef>
                <a:spcPts val="1200"/>
              </a:spcBef>
              <a:buNone/>
            </a:pPr>
            <a:r>
              <a:rPr lang="en-US" sz="2000" dirty="0"/>
              <a:t>b)  CD-ROM (Compact Disk-Read Only Memory): This disks are read once, after read it is use as a ROM, that is cannot be updated later.</a:t>
            </a:r>
          </a:p>
          <a:p>
            <a:pPr marL="0" lvl="0" indent="0">
              <a:spcBef>
                <a:spcPts val="1200"/>
              </a:spcBef>
              <a:spcAft>
                <a:spcPts val="1200"/>
              </a:spcAft>
              <a:buNone/>
            </a:pPr>
            <a:r>
              <a:rPr lang="en-US" sz="2000" dirty="0"/>
              <a:t>c)  CD-RW (Compact Disc-</a:t>
            </a:r>
            <a:r>
              <a:rPr lang="en-US" sz="2000" dirty="0" err="1"/>
              <a:t>ReWritable</a:t>
            </a:r>
            <a:r>
              <a:rPr lang="en-US" sz="2000" dirty="0"/>
              <a:t>): This type of compact disc can be written multiple times and can be erased also.</a:t>
            </a:r>
          </a:p>
        </p:txBody>
      </p:sp>
    </p:spTree>
  </p:cSld>
  <p:clrMapOvr>
    <a:masterClrMapping/>
  </p:clrMapOvr>
  <p:transition spd="med">
    <p:pull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 dirty="0"/>
              <a:t>Cache Memory</a:t>
            </a:r>
            <a:endParaRPr lang="en-US" dirty="0"/>
          </a:p>
        </p:txBody>
      </p:sp>
      <p:sp>
        <p:nvSpPr>
          <p:cNvPr id="3" name="Content Placeholder 2"/>
          <p:cNvSpPr>
            <a:spLocks noGrp="1"/>
          </p:cNvSpPr>
          <p:nvPr>
            <p:ph idx="1"/>
          </p:nvPr>
        </p:nvSpPr>
        <p:spPr/>
        <p:txBody>
          <a:bodyPr>
            <a:normAutofit/>
          </a:bodyPr>
          <a:lstStyle/>
          <a:p>
            <a:pPr marL="0" indent="0">
              <a:lnSpc>
                <a:spcPct val="100000"/>
              </a:lnSpc>
              <a:buSzPts val="688"/>
            </a:pPr>
            <a:r>
              <a:rPr lang="en-US" sz="2000" dirty="0"/>
              <a:t> </a:t>
            </a:r>
            <a:r>
              <a:rPr lang="en-US" sz="1800" dirty="0"/>
              <a:t>T</a:t>
            </a:r>
            <a:r>
              <a:rPr lang="en-US" sz="2000" dirty="0"/>
              <a:t>he data or content of the  main memory that are used frequently by</a:t>
            </a:r>
          </a:p>
          <a:p>
            <a:pPr marL="0" indent="0">
              <a:lnSpc>
                <a:spcPct val="100000"/>
              </a:lnSpc>
              <a:buSzPts val="688"/>
              <a:buNone/>
            </a:pPr>
            <a:r>
              <a:rPr lang="en-US" sz="2000" dirty="0"/>
              <a:t> CPU are stored in the cache memory so that the processor can easily  </a:t>
            </a:r>
          </a:p>
          <a:p>
            <a:pPr marL="0" indent="0">
              <a:lnSpc>
                <a:spcPct val="100000"/>
              </a:lnSpc>
              <a:buSzPts val="688"/>
              <a:buNone/>
            </a:pPr>
            <a:r>
              <a:rPr lang="en-US" sz="2000" dirty="0"/>
              <a:t>access that data in a shorter time.</a:t>
            </a:r>
          </a:p>
          <a:p>
            <a:pPr marL="0" lvl="0" indent="0">
              <a:lnSpc>
                <a:spcPct val="80000"/>
              </a:lnSpc>
              <a:buSzPts val="688"/>
              <a:buNone/>
            </a:pPr>
            <a:endParaRPr lang="en-US" sz="2000" dirty="0"/>
          </a:p>
          <a:p>
            <a:pPr marL="0" indent="0">
              <a:lnSpc>
                <a:spcPct val="80000"/>
              </a:lnSpc>
              <a:buSzPts val="688"/>
            </a:pPr>
            <a:r>
              <a:rPr lang="en-US" sz="2000" dirty="0"/>
              <a:t> Cache memory placed between main memory and CPU.</a:t>
            </a:r>
          </a:p>
          <a:p>
            <a:pPr marL="0" indent="0">
              <a:lnSpc>
                <a:spcPct val="80000"/>
              </a:lnSpc>
              <a:buSzPts val="688"/>
              <a:buNone/>
            </a:pPr>
            <a:endParaRPr lang="en-US" sz="2000" dirty="0"/>
          </a:p>
          <a:p>
            <a:pPr marL="0" indent="0">
              <a:lnSpc>
                <a:spcPct val="80000"/>
              </a:lnSpc>
              <a:buSzPts val="688"/>
            </a:pPr>
            <a:r>
              <a:rPr lang="en-US" sz="2000" dirty="0"/>
              <a:t> The performance of the cache memory frequently measured  in terms of </a:t>
            </a:r>
          </a:p>
          <a:p>
            <a:pPr marL="0" indent="0">
              <a:lnSpc>
                <a:spcPct val="80000"/>
              </a:lnSpc>
              <a:buSzPts val="688"/>
              <a:buNone/>
            </a:pPr>
            <a:r>
              <a:rPr lang="en-US" sz="2000" dirty="0"/>
              <a:t>  a quantity is called  </a:t>
            </a:r>
            <a:r>
              <a:rPr lang="en-US" sz="2000" b="1" i="1" dirty="0"/>
              <a:t>hit ratio .</a:t>
            </a:r>
          </a:p>
          <a:p>
            <a:pPr marL="0" lvl="0" indent="0">
              <a:lnSpc>
                <a:spcPct val="80000"/>
              </a:lnSpc>
              <a:buSzPts val="688"/>
              <a:buNone/>
            </a:pPr>
            <a:endParaRPr lang="en-US" sz="2000" b="1" i="1" dirty="0"/>
          </a:p>
          <a:p>
            <a:pPr marL="0" indent="0">
              <a:lnSpc>
                <a:spcPct val="80000"/>
              </a:lnSpc>
              <a:buSzPts val="688"/>
            </a:pPr>
            <a:r>
              <a:rPr lang="en-US" sz="2000" dirty="0"/>
              <a:t> When the CPU refers to  memory and finds the word in cache, it is said </a:t>
            </a:r>
          </a:p>
          <a:p>
            <a:pPr marL="0" indent="0">
              <a:lnSpc>
                <a:spcPct val="80000"/>
              </a:lnSpc>
              <a:buSzPts val="688"/>
              <a:buNone/>
            </a:pPr>
            <a:r>
              <a:rPr lang="en-US" sz="2000" dirty="0"/>
              <a:t>  produce </a:t>
            </a:r>
            <a:r>
              <a:rPr lang="en-US" sz="2000" b="1" i="1" dirty="0"/>
              <a:t>hit</a:t>
            </a:r>
            <a:r>
              <a:rPr lang="en-US" sz="2000" dirty="0"/>
              <a:t>.</a:t>
            </a:r>
          </a:p>
          <a:p>
            <a:pPr marL="0" lvl="0" indent="0">
              <a:lnSpc>
                <a:spcPct val="80000"/>
              </a:lnSpc>
              <a:buSzPts val="688"/>
              <a:buNone/>
            </a:pPr>
            <a:endParaRPr lang="en-US" sz="2000" b="1" i="1" dirty="0"/>
          </a:p>
          <a:p>
            <a:pPr marL="0" indent="0">
              <a:lnSpc>
                <a:spcPct val="80000"/>
              </a:lnSpc>
              <a:buSzPts val="688"/>
            </a:pPr>
            <a:r>
              <a:rPr lang="en-US" sz="2000" dirty="0"/>
              <a:t> If the word is not found in the cache, it is in main memory and it count as</a:t>
            </a:r>
          </a:p>
          <a:p>
            <a:pPr marL="0" indent="0">
              <a:lnSpc>
                <a:spcPct val="80000"/>
              </a:lnSpc>
              <a:buSzPts val="688"/>
              <a:buNone/>
            </a:pPr>
            <a:r>
              <a:rPr lang="en-US" sz="2000" dirty="0"/>
              <a:t>  a </a:t>
            </a:r>
            <a:r>
              <a:rPr lang="en-US" sz="2000" b="1" i="1" dirty="0"/>
              <a:t>miss</a:t>
            </a:r>
            <a:r>
              <a:rPr lang="en-US" sz="2000" dirty="0"/>
              <a:t>.</a:t>
            </a:r>
          </a:p>
          <a:p>
            <a:pPr marL="0" lvl="0" indent="0">
              <a:lnSpc>
                <a:spcPct val="80000"/>
              </a:lnSpc>
              <a:buSzPts val="688"/>
              <a:buNone/>
            </a:pPr>
            <a:endParaRPr lang="en-US" sz="2000" dirty="0"/>
          </a:p>
          <a:p>
            <a:pPr marL="0" lvl="0" indent="0">
              <a:lnSpc>
                <a:spcPct val="80000"/>
              </a:lnSpc>
              <a:buSzPts val="688"/>
              <a:buNone/>
            </a:pPr>
            <a:endParaRPr lang="en-US" sz="1800" b="1" dirty="0"/>
          </a:p>
          <a:p>
            <a:pPr marL="0" indent="0">
              <a:lnSpc>
                <a:spcPct val="150000"/>
              </a:lnSpc>
              <a:buSzPts val="688"/>
              <a:buNone/>
            </a:pPr>
            <a:endParaRPr lang="en-US" sz="2000" dirty="0"/>
          </a:p>
        </p:txBody>
      </p:sp>
    </p:spTree>
  </p:cSld>
  <p:clrMapOvr>
    <a:masterClrMapping/>
  </p:clrMapOvr>
  <p:transition spd="med">
    <p:pull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REPRESENTATION OF MEMORY IN THE FORM OF CELLS</a:t>
            </a:r>
            <a:br>
              <a:rPr lang="en-US" dirty="0"/>
            </a:br>
            <a:endParaRPr lang="en-US" dirty="0"/>
          </a:p>
        </p:txBody>
      </p:sp>
      <p:pic>
        <p:nvPicPr>
          <p:cNvPr id="4" name="Content Placeholder 3" descr="maxresdefault.jpg"/>
          <p:cNvPicPr>
            <a:picLocks noGrp="1" noChangeAspect="1"/>
          </p:cNvPicPr>
          <p:nvPr>
            <p:ph idx="1"/>
          </p:nvPr>
        </p:nvPicPr>
        <p:blipFill>
          <a:blip r:embed="rId2"/>
          <a:srcRect l="47353" t="15685" r="2357" b="11397"/>
          <a:stretch>
            <a:fillRect/>
          </a:stretch>
        </p:blipFill>
        <p:spPr>
          <a:xfrm>
            <a:off x="2285984" y="2500306"/>
            <a:ext cx="4071966" cy="3321060"/>
          </a:xfrm>
        </p:spPr>
      </p:pic>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nodeType="clickEffect">
                                  <p:stCondLst>
                                    <p:cond delay="0"/>
                                  </p:stCondLst>
                                  <p:iterate type="lt">
                                    <p:tmPct val="0"/>
                                  </p:iterate>
                                  <p:childTnLst>
                                    <p:set>
                                      <p:cBhvr>
                                        <p:cTn id="6" dur="1" fill="hold">
                                          <p:stCondLst>
                                            <p:cond delay="0"/>
                                          </p:stCondLst>
                                        </p:cTn>
                                        <p:tgtEl>
                                          <p:spTgt spid="4"/>
                                        </p:tgtEl>
                                        <p:attrNameLst>
                                          <p:attrName>style.visibility</p:attrName>
                                        </p:attrNameLst>
                                      </p:cBhvr>
                                      <p:to>
                                        <p:strVal val="visible"/>
                                      </p:to>
                                    </p:set>
                                    <p:animScale>
                                      <p:cBhvr>
                                        <p:cTn id="7" dur="3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3000" decel="50000" fill="hold">
                                          <p:stCondLst>
                                            <p:cond delay="0"/>
                                          </p:stCondLst>
                                        </p:cTn>
                                        <p:tgtEl>
                                          <p:spTgt spid="4"/>
                                        </p:tgtEl>
                                        <p:attrNameLst>
                                          <p:attrName>ppt_x</p:attrName>
                                          <p:attrName>ppt_y</p:attrName>
                                        </p:attrNameLst>
                                      </p:cBhvr>
                                    </p:animMotion>
                                    <p:animEffect transition="in" filter="fade">
                                      <p:cBhvr>
                                        <p:cTn id="9" dur="3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 dirty="0"/>
              <a:t>Types of Cache </a:t>
            </a:r>
            <a:endParaRPr lang="en-US" dirty="0"/>
          </a:p>
        </p:txBody>
      </p:sp>
      <p:sp>
        <p:nvSpPr>
          <p:cNvPr id="3" name="Content Placeholder 2"/>
          <p:cNvSpPr>
            <a:spLocks noGrp="1"/>
          </p:cNvSpPr>
          <p:nvPr>
            <p:ph idx="1"/>
          </p:nvPr>
        </p:nvSpPr>
        <p:spPr/>
        <p:txBody>
          <a:bodyPr>
            <a:normAutofit/>
          </a:bodyPr>
          <a:lstStyle/>
          <a:p>
            <a:pPr marL="0" lvl="0" indent="0">
              <a:buNone/>
            </a:pPr>
            <a:r>
              <a:rPr lang="en-US" sz="2000" b="1" dirty="0"/>
              <a:t>L1:  I</a:t>
            </a:r>
            <a:r>
              <a:rPr lang="en-US" sz="2000" dirty="0"/>
              <a:t>n this types of cache memory, a small amount of memory is present the CPU itself.</a:t>
            </a:r>
          </a:p>
          <a:p>
            <a:pPr marL="0" lvl="0" indent="0">
              <a:buNone/>
            </a:pPr>
            <a:endParaRPr lang="en-US" sz="2000" dirty="0"/>
          </a:p>
          <a:p>
            <a:pPr marL="0" lvl="0" indent="0">
              <a:buNone/>
            </a:pPr>
            <a:r>
              <a:rPr lang="en-US" sz="2000" b="1" dirty="0"/>
              <a:t>L2:</a:t>
            </a:r>
            <a:r>
              <a:rPr lang="en-US" sz="2000" dirty="0"/>
              <a:t> the level  cache may be inside the CPU and outside the CPU all the cores of a CPU have their own separate level 2 cache, in case it s outside the CPU, it is connected with the CPU with very  high speed bus.</a:t>
            </a:r>
          </a:p>
          <a:p>
            <a:pPr marL="0" lvl="0" indent="0">
              <a:buNone/>
            </a:pPr>
            <a:endParaRPr lang="en-US" sz="2000" dirty="0"/>
          </a:p>
          <a:p>
            <a:pPr marL="0" lvl="0" indent="0">
              <a:buNone/>
            </a:pPr>
            <a:r>
              <a:rPr lang="en-US" sz="2000" b="1" dirty="0"/>
              <a:t>L3: </a:t>
            </a:r>
            <a:r>
              <a:rPr lang="en-US" sz="2000" dirty="0"/>
              <a:t>This cache is used to enhance the performance of the L1 and L2 cache. It is allocated outside the CPU and is  shared  all the cores of a CPU.</a:t>
            </a:r>
          </a:p>
        </p:txBody>
      </p:sp>
    </p:spTree>
  </p:cSld>
  <p:clrMapOvr>
    <a:masterClrMapping/>
  </p:clrMapOvr>
  <p:transition spd="med">
    <p:pull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Advantages</a:t>
            </a:r>
          </a:p>
        </p:txBody>
      </p:sp>
      <p:sp>
        <p:nvSpPr>
          <p:cNvPr id="3" name="Content Placeholder 2"/>
          <p:cNvSpPr>
            <a:spLocks noGrp="1"/>
          </p:cNvSpPr>
          <p:nvPr>
            <p:ph idx="1"/>
          </p:nvPr>
        </p:nvSpPr>
        <p:spPr/>
        <p:txBody>
          <a:bodyPr>
            <a:normAutofit/>
          </a:bodyPr>
          <a:lstStyle/>
          <a:p>
            <a:pPr marL="0" indent="0"/>
            <a:r>
              <a:rPr lang="en-US" sz="2000" dirty="0"/>
              <a:t> Cache memory is must faster than primary memory and secondary memory.</a:t>
            </a:r>
          </a:p>
          <a:p>
            <a:pPr marL="0" indent="0">
              <a:buNone/>
            </a:pPr>
            <a:endParaRPr lang="en-US" sz="2000" dirty="0"/>
          </a:p>
          <a:p>
            <a:pPr marL="0" indent="0"/>
            <a:r>
              <a:rPr lang="en-US" sz="2000" dirty="0"/>
              <a:t>The data access time of cache memory less than primary memory.</a:t>
            </a:r>
          </a:p>
          <a:p>
            <a:pPr marL="0" indent="0"/>
            <a:endParaRPr lang="en-US" sz="2000" dirty="0"/>
          </a:p>
          <a:p>
            <a:pPr marL="0" indent="0"/>
            <a:r>
              <a:rPr lang="en-US" sz="2000" dirty="0"/>
              <a:t> It stores all the data and instructions frequently use by the CPU, thereby</a:t>
            </a:r>
          </a:p>
          <a:p>
            <a:pPr marL="0" indent="0">
              <a:buNone/>
            </a:pPr>
            <a:r>
              <a:rPr lang="en-US" sz="2000" dirty="0"/>
              <a:t>   increasing the performance of the CPU.</a:t>
            </a:r>
          </a:p>
        </p:txBody>
      </p:sp>
    </p:spTree>
  </p:cSld>
  <p:clrMapOvr>
    <a:masterClrMapping/>
  </p:clrMapOvr>
  <p:transition spd="med">
    <p:pull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 dirty="0"/>
              <a:t>Disadvantages</a:t>
            </a:r>
            <a:endParaRPr lang="en-US" dirty="0"/>
          </a:p>
        </p:txBody>
      </p:sp>
      <p:sp>
        <p:nvSpPr>
          <p:cNvPr id="3" name="Content Placeholder 2"/>
          <p:cNvSpPr>
            <a:spLocks noGrp="1"/>
          </p:cNvSpPr>
          <p:nvPr>
            <p:ph idx="1"/>
          </p:nvPr>
        </p:nvSpPr>
        <p:spPr/>
        <p:txBody>
          <a:bodyPr>
            <a:normAutofit/>
          </a:bodyPr>
          <a:lstStyle/>
          <a:p>
            <a:pPr marL="0" indent="0"/>
            <a:r>
              <a:rPr lang="en-US" sz="2000" dirty="0"/>
              <a:t>It is must more expensive than the rest of the memory.</a:t>
            </a:r>
          </a:p>
          <a:p>
            <a:pPr marL="0" indent="0">
              <a:buNone/>
            </a:pPr>
            <a:endParaRPr lang="en-US" sz="2000" dirty="0"/>
          </a:p>
          <a:p>
            <a:pPr marL="0" indent="0"/>
            <a:r>
              <a:rPr lang="en-US" sz="2000" dirty="0"/>
              <a:t>Its storage capacity quite handy.</a:t>
            </a:r>
          </a:p>
          <a:p>
            <a:pPr marL="0" indent="0"/>
            <a:endParaRPr lang="en-US" sz="2000" dirty="0"/>
          </a:p>
          <a:p>
            <a:pPr marL="0" indent="0"/>
            <a:r>
              <a:rPr lang="en-US" sz="2000" dirty="0"/>
              <a:t>It stores data temporary.</a:t>
            </a:r>
          </a:p>
        </p:txBody>
      </p:sp>
    </p:spTree>
  </p:cSld>
  <p:clrMapOvr>
    <a:masterClrMapping/>
  </p:clrMapOvr>
  <p:transition spd="med">
    <p:pull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 For Listening us.</a:t>
            </a:r>
          </a:p>
        </p:txBody>
      </p:sp>
      <p:sp>
        <p:nvSpPr>
          <p:cNvPr id="3" name="Subtitle 2"/>
          <p:cNvSpPr>
            <a:spLocks noGrp="1"/>
          </p:cNvSpPr>
          <p:nvPr>
            <p:ph type="subTitle" idx="1"/>
          </p:nvPr>
        </p:nvSpPr>
        <p:spPr>
          <a:xfrm>
            <a:off x="4286248" y="4429132"/>
            <a:ext cx="4268402" cy="1478901"/>
          </a:xfrm>
        </p:spPr>
        <p:txBody>
          <a:bodyPr>
            <a:normAutofit/>
          </a:bodyPr>
          <a:lstStyle/>
          <a:p>
            <a:endParaRPr lang="en-US" sz="2800" dirty="0"/>
          </a:p>
        </p:txBody>
      </p:sp>
    </p:spTree>
  </p:cSld>
  <p:clrMapOvr>
    <a:masterClrMapping/>
  </p:clrMapOvr>
  <p:transition spd="med">
    <p:pull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CLASSIFICATIONS OF MEMORY</a:t>
            </a:r>
            <a:br>
              <a:rPr lang="en-US" dirty="0"/>
            </a:br>
            <a:endParaRPr lang="en-US" dirty="0"/>
          </a:p>
        </p:txBody>
      </p:sp>
      <p:sp>
        <p:nvSpPr>
          <p:cNvPr id="3" name="Content Placeholder 2"/>
          <p:cNvSpPr>
            <a:spLocks noGrp="1"/>
          </p:cNvSpPr>
          <p:nvPr>
            <p:ph idx="1"/>
          </p:nvPr>
        </p:nvSpPr>
        <p:spPr/>
        <p:txBody>
          <a:bodyPr>
            <a:normAutofit/>
          </a:bodyPr>
          <a:lstStyle/>
          <a:p>
            <a:endParaRPr lang="en-US" sz="2000" dirty="0"/>
          </a:p>
        </p:txBody>
      </p:sp>
    </p:spTree>
  </p:cSld>
  <p:clrMapOvr>
    <a:masterClrMapping/>
  </p:clrMapOvr>
  <p:transition spd="med">
    <p:pull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PRIMARY MEMORY (RAM &amp; ROM)</a:t>
            </a:r>
            <a:br>
              <a:rPr lang="en-US" dirty="0"/>
            </a:br>
            <a:endParaRPr lang="en-US" dirty="0"/>
          </a:p>
        </p:txBody>
      </p:sp>
      <p:sp>
        <p:nvSpPr>
          <p:cNvPr id="3" name="Content Placeholder 2"/>
          <p:cNvSpPr>
            <a:spLocks noGrp="1"/>
          </p:cNvSpPr>
          <p:nvPr>
            <p:ph idx="1"/>
          </p:nvPr>
        </p:nvSpPr>
        <p:spPr/>
        <p:txBody>
          <a:bodyPr>
            <a:normAutofit/>
          </a:bodyPr>
          <a:lstStyle/>
          <a:p>
            <a:pPr>
              <a:buFont typeface="Wingdings" pitchFamily="2" charset="2"/>
              <a:buChar char="Ø"/>
            </a:pPr>
            <a:r>
              <a:rPr lang="en-US" sz="2000" dirty="0"/>
              <a:t>RAM ( RANDOM ACCESS MEMORY )</a:t>
            </a:r>
          </a:p>
          <a:p>
            <a:pPr>
              <a:buNone/>
            </a:pPr>
            <a:endParaRPr lang="en-US" sz="2000" u="sng" dirty="0"/>
          </a:p>
          <a:p>
            <a:r>
              <a:rPr lang="en-US" sz="2000" dirty="0"/>
              <a:t>RAM is a volatile memory which could store the data as long as the power is supplied.</a:t>
            </a:r>
          </a:p>
          <a:p>
            <a:pPr>
              <a:buNone/>
            </a:pPr>
            <a:endParaRPr lang="en-US" sz="2000" dirty="0"/>
          </a:p>
          <a:p>
            <a:r>
              <a:rPr lang="en-US" sz="2000" dirty="0"/>
              <a:t>The CPU can access the data stored on it.</a:t>
            </a:r>
          </a:p>
          <a:p>
            <a:pPr>
              <a:buNone/>
            </a:pPr>
            <a:endParaRPr lang="en-US" sz="2000" dirty="0"/>
          </a:p>
          <a:p>
            <a:r>
              <a:rPr lang="en-US" sz="2000" dirty="0"/>
              <a:t> It is used to store the data that has to be currently processed by CPU temporarily.</a:t>
            </a:r>
          </a:p>
          <a:p>
            <a:endParaRPr lang="en-US" sz="2000" dirty="0"/>
          </a:p>
          <a:p>
            <a:endParaRPr lang="en-US" sz="2000" dirty="0"/>
          </a:p>
          <a:p>
            <a:endParaRPr lang="en-US" sz="2000" dirty="0"/>
          </a:p>
        </p:txBody>
      </p:sp>
    </p:spTree>
  </p:cSld>
  <p:clrMapOvr>
    <a:masterClrMapping/>
  </p:clrMapOvr>
  <p:transition spd="med">
    <p:pull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PRIMARY MEMORY (RAM &amp; ROM)</a:t>
            </a:r>
            <a:br>
              <a:rPr lang="en-US" dirty="0"/>
            </a:br>
            <a:endParaRPr lang="en-US" dirty="0"/>
          </a:p>
        </p:txBody>
      </p:sp>
      <p:sp>
        <p:nvSpPr>
          <p:cNvPr id="3" name="Content Placeholder 2"/>
          <p:cNvSpPr>
            <a:spLocks noGrp="1"/>
          </p:cNvSpPr>
          <p:nvPr>
            <p:ph idx="1"/>
          </p:nvPr>
        </p:nvSpPr>
        <p:spPr/>
        <p:txBody>
          <a:bodyPr>
            <a:normAutofit/>
          </a:bodyPr>
          <a:lstStyle/>
          <a:p>
            <a:pPr>
              <a:buFont typeface="Wingdings" pitchFamily="2" charset="2"/>
              <a:buChar char="Ø"/>
            </a:pPr>
            <a:r>
              <a:rPr lang="en-US" sz="2000" dirty="0"/>
              <a:t>ROM ( READ ONLY MEMORY )</a:t>
            </a:r>
          </a:p>
          <a:p>
            <a:pPr>
              <a:buNone/>
            </a:pPr>
            <a:endParaRPr lang="en-US" sz="2000" u="sng" dirty="0"/>
          </a:p>
          <a:p>
            <a:r>
              <a:rPr lang="en-US" sz="2000" dirty="0"/>
              <a:t>ROM is a non-volatile memory which could retain the data even when power is turned off.</a:t>
            </a:r>
          </a:p>
          <a:p>
            <a:pPr>
              <a:buNone/>
            </a:pPr>
            <a:endParaRPr lang="en-US" sz="2000" dirty="0"/>
          </a:p>
          <a:p>
            <a:r>
              <a:rPr lang="en-US" sz="2000" dirty="0"/>
              <a:t>The CPU can’t access the data directly stored in ROM.</a:t>
            </a:r>
          </a:p>
          <a:p>
            <a:pPr>
              <a:buNone/>
            </a:pPr>
            <a:endParaRPr lang="en-US" sz="2000" dirty="0"/>
          </a:p>
          <a:p>
            <a:r>
              <a:rPr lang="en-US" sz="2000" dirty="0"/>
              <a:t> It stores the instructions required during booting process of the computer.</a:t>
            </a:r>
          </a:p>
          <a:p>
            <a:pPr>
              <a:buNone/>
            </a:pPr>
            <a:endParaRPr lang="en-US" sz="2000" dirty="0"/>
          </a:p>
          <a:p>
            <a:r>
              <a:rPr lang="en-US" sz="2000" dirty="0"/>
              <a:t>The memory from which we can only read but cannot write on it. </a:t>
            </a:r>
          </a:p>
          <a:p>
            <a:endParaRPr lang="en-US" sz="2000" dirty="0"/>
          </a:p>
          <a:p>
            <a:endParaRPr lang="en-US" sz="2000" dirty="0"/>
          </a:p>
          <a:p>
            <a:endParaRPr lang="en-US" sz="2000" dirty="0"/>
          </a:p>
        </p:txBody>
      </p:sp>
    </p:spTree>
  </p:cSld>
  <p:clrMapOvr>
    <a:masterClrMapping/>
  </p:clrMapOvr>
  <p:transition spd="med">
    <p:pull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TYPES OF RAM</a:t>
            </a:r>
            <a:br>
              <a:rPr lang="en-US" dirty="0"/>
            </a:br>
            <a:endParaRPr lang="en-US" dirty="0"/>
          </a:p>
        </p:txBody>
      </p:sp>
      <p:sp>
        <p:nvSpPr>
          <p:cNvPr id="3" name="Content Placeholder 2"/>
          <p:cNvSpPr>
            <a:spLocks noGrp="1"/>
          </p:cNvSpPr>
          <p:nvPr>
            <p:ph idx="1"/>
          </p:nvPr>
        </p:nvSpPr>
        <p:spPr>
          <a:xfrm>
            <a:off x="311700" y="1536632"/>
            <a:ext cx="8520600" cy="5035640"/>
          </a:xfrm>
        </p:spPr>
        <p:txBody>
          <a:bodyPr>
            <a:normAutofit fontScale="85000" lnSpcReduction="20000"/>
          </a:bodyPr>
          <a:lstStyle/>
          <a:p>
            <a:pPr>
              <a:buFont typeface="Wingdings" pitchFamily="2" charset="2"/>
              <a:buChar char="Ø"/>
            </a:pPr>
            <a:r>
              <a:rPr lang="en-US" sz="2400" dirty="0"/>
              <a:t>SRAM ( STATIC RAM )</a:t>
            </a:r>
          </a:p>
          <a:p>
            <a:pPr>
              <a:buFont typeface="Arial" pitchFamily="34" charset="0"/>
              <a:buChar char="•"/>
            </a:pPr>
            <a:endParaRPr lang="en-US" sz="2000" dirty="0">
              <a:latin typeface="Lato" charset="0"/>
            </a:endParaRPr>
          </a:p>
          <a:p>
            <a:pPr>
              <a:lnSpc>
                <a:spcPct val="120000"/>
              </a:lnSpc>
              <a:buClr>
                <a:schemeClr val="bg1"/>
              </a:buClr>
              <a:buSzPct val="65000"/>
              <a:buFont typeface="Arial" pitchFamily="34" charset="0"/>
              <a:buChar char="•"/>
            </a:pPr>
            <a:r>
              <a:rPr lang="en-US" sz="2400" dirty="0">
                <a:latin typeface="Lato" charset="0"/>
              </a:rPr>
              <a:t>The word </a:t>
            </a:r>
            <a:r>
              <a:rPr lang="en-US" sz="2400" b="1" dirty="0">
                <a:latin typeface="Lato" charset="0"/>
              </a:rPr>
              <a:t>static</a:t>
            </a:r>
            <a:r>
              <a:rPr lang="en-US" sz="2400" dirty="0">
                <a:latin typeface="Lato" charset="0"/>
              </a:rPr>
              <a:t> indicates that the memory retains its contents as long as power is being supplied. However, data is lost when the power gets down due to volatile nature.</a:t>
            </a:r>
          </a:p>
          <a:p>
            <a:pPr>
              <a:lnSpc>
                <a:spcPct val="120000"/>
              </a:lnSpc>
              <a:buClr>
                <a:schemeClr val="bg1"/>
              </a:buClr>
              <a:buSzPct val="65000"/>
              <a:buFont typeface="Arial" pitchFamily="34" charset="0"/>
              <a:buChar char="•"/>
            </a:pPr>
            <a:endParaRPr lang="en-US" sz="2400" dirty="0">
              <a:latin typeface="Lato" charset="0"/>
            </a:endParaRPr>
          </a:p>
          <a:p>
            <a:pPr>
              <a:lnSpc>
                <a:spcPct val="120000"/>
              </a:lnSpc>
              <a:buClr>
                <a:schemeClr val="bg1"/>
              </a:buClr>
              <a:buSzPct val="65000"/>
              <a:buFont typeface="Arial" pitchFamily="34" charset="0"/>
              <a:buChar char="•"/>
            </a:pPr>
            <a:r>
              <a:rPr lang="en-US" sz="2400" dirty="0">
                <a:latin typeface="Lato" charset="0"/>
              </a:rPr>
              <a:t>SRAM chips use a matrix of 6-transistors and no capacitors.</a:t>
            </a:r>
          </a:p>
          <a:p>
            <a:pPr>
              <a:lnSpc>
                <a:spcPct val="120000"/>
              </a:lnSpc>
              <a:buClr>
                <a:schemeClr val="bg1"/>
              </a:buClr>
              <a:buSzPct val="65000"/>
              <a:buNone/>
            </a:pPr>
            <a:endParaRPr lang="en-US" sz="2400" dirty="0">
              <a:latin typeface="Lato" charset="0"/>
            </a:endParaRPr>
          </a:p>
          <a:p>
            <a:pPr>
              <a:lnSpc>
                <a:spcPct val="120000"/>
              </a:lnSpc>
              <a:buClr>
                <a:schemeClr val="bg1"/>
              </a:buClr>
              <a:buSzPct val="65000"/>
              <a:buFont typeface="Arial" pitchFamily="34" charset="0"/>
              <a:buChar char="•"/>
            </a:pPr>
            <a:r>
              <a:rPr lang="en-US" sz="2400" dirty="0"/>
              <a:t> Transistors do not require power to prevent leakage, so SRAM need not be refreshed on a regular basis.</a:t>
            </a:r>
          </a:p>
          <a:p>
            <a:pPr>
              <a:lnSpc>
                <a:spcPct val="120000"/>
              </a:lnSpc>
              <a:buClr>
                <a:schemeClr val="bg1"/>
              </a:buClr>
              <a:buSzPct val="65000"/>
              <a:buFont typeface="Arial" pitchFamily="34" charset="0"/>
              <a:buChar char="•"/>
            </a:pPr>
            <a:endParaRPr lang="en-US" sz="2400" dirty="0">
              <a:latin typeface="Lato" charset="0"/>
            </a:endParaRPr>
          </a:p>
          <a:p>
            <a:pPr>
              <a:lnSpc>
                <a:spcPct val="120000"/>
              </a:lnSpc>
              <a:buClr>
                <a:schemeClr val="bg1"/>
              </a:buClr>
              <a:buSzPct val="65000"/>
              <a:buFont typeface="Arial" pitchFamily="34" charset="0"/>
              <a:buChar char="•"/>
            </a:pPr>
            <a:r>
              <a:rPr lang="en-US" sz="2400" dirty="0"/>
              <a:t>There is extra space in the matrix, hence SRAM uses more chips than DRAM for the same amount of storage space, making the manufacturing costs higher. </a:t>
            </a:r>
          </a:p>
          <a:p>
            <a:pPr>
              <a:lnSpc>
                <a:spcPct val="120000"/>
              </a:lnSpc>
              <a:buClr>
                <a:schemeClr val="bg1"/>
              </a:buClr>
              <a:buSzPct val="65000"/>
              <a:buNone/>
            </a:pPr>
            <a:endParaRPr lang="en-US" sz="2400" dirty="0"/>
          </a:p>
          <a:p>
            <a:pPr>
              <a:lnSpc>
                <a:spcPct val="120000"/>
              </a:lnSpc>
              <a:buClr>
                <a:schemeClr val="bg1"/>
              </a:buClr>
              <a:buSzPct val="65000"/>
              <a:buFont typeface="Arial" pitchFamily="34" charset="0"/>
              <a:buChar char="•"/>
            </a:pPr>
            <a:r>
              <a:rPr lang="en-US" sz="2400" dirty="0"/>
              <a:t>SRAM is thus used as cache memory and has very fast access.</a:t>
            </a:r>
            <a:endParaRPr lang="en-US" sz="2400" dirty="0">
              <a:latin typeface="Lato" charset="0"/>
            </a:endParaRPr>
          </a:p>
          <a:p>
            <a:pPr>
              <a:lnSpc>
                <a:spcPct val="150000"/>
              </a:lnSpc>
              <a:buNone/>
            </a:pPr>
            <a:endParaRPr lang="en-US" sz="2000" dirty="0">
              <a:solidFill>
                <a:srgbClr val="FF0000"/>
              </a:solidFill>
              <a:latin typeface="Lato" charset="0"/>
            </a:endParaRPr>
          </a:p>
          <a:p>
            <a:endParaRPr lang="en-US" sz="2000" dirty="0"/>
          </a:p>
          <a:p>
            <a:endParaRPr lang="en-US" sz="2000" dirty="0"/>
          </a:p>
          <a:p>
            <a:endParaRPr lang="en-US" sz="2000" dirty="0"/>
          </a:p>
        </p:txBody>
      </p:sp>
    </p:spTree>
  </p:cSld>
  <p:clrMapOvr>
    <a:masterClrMapping/>
  </p:clrMapOvr>
  <p:transition spd="med">
    <p:pull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TYPES OF RAM</a:t>
            </a:r>
            <a:br>
              <a:rPr lang="en-US" dirty="0"/>
            </a:br>
            <a:endParaRPr lang="en-US" dirty="0"/>
          </a:p>
        </p:txBody>
      </p:sp>
      <p:sp>
        <p:nvSpPr>
          <p:cNvPr id="3" name="Content Placeholder 2"/>
          <p:cNvSpPr>
            <a:spLocks noGrp="1"/>
          </p:cNvSpPr>
          <p:nvPr>
            <p:ph idx="1"/>
          </p:nvPr>
        </p:nvSpPr>
        <p:spPr>
          <a:xfrm>
            <a:off x="311700" y="1536632"/>
            <a:ext cx="8520600" cy="5035640"/>
          </a:xfrm>
        </p:spPr>
        <p:txBody>
          <a:bodyPr>
            <a:normAutofit/>
          </a:bodyPr>
          <a:lstStyle/>
          <a:p>
            <a:pPr>
              <a:buFont typeface="Wingdings" pitchFamily="2" charset="2"/>
              <a:buChar char="Ø"/>
            </a:pPr>
            <a:r>
              <a:rPr lang="en-US" sz="2000" dirty="0"/>
              <a:t>CHARACTERSTICS OF SRAM</a:t>
            </a:r>
          </a:p>
          <a:p>
            <a:pPr>
              <a:buNone/>
            </a:pPr>
            <a:endParaRPr lang="en-US" sz="2000" dirty="0"/>
          </a:p>
          <a:p>
            <a:pPr>
              <a:buFont typeface="Wingdings" pitchFamily="2" charset="2"/>
              <a:buChar char="q"/>
            </a:pPr>
            <a:r>
              <a:rPr lang="en-US" sz="2000" dirty="0"/>
              <a:t>Long life</a:t>
            </a:r>
          </a:p>
          <a:p>
            <a:pPr>
              <a:buFont typeface="Wingdings" pitchFamily="2" charset="2"/>
              <a:buChar char="q"/>
            </a:pPr>
            <a:r>
              <a:rPr lang="en-US" sz="2000" dirty="0"/>
              <a:t>No need to refresh</a:t>
            </a:r>
          </a:p>
          <a:p>
            <a:pPr>
              <a:buFont typeface="Wingdings" pitchFamily="2" charset="2"/>
              <a:buChar char="q"/>
            </a:pPr>
            <a:r>
              <a:rPr lang="en-US" sz="2000" dirty="0"/>
              <a:t>Faster</a:t>
            </a:r>
          </a:p>
          <a:p>
            <a:pPr>
              <a:buFont typeface="Wingdings" pitchFamily="2" charset="2"/>
              <a:buChar char="q"/>
            </a:pPr>
            <a:r>
              <a:rPr lang="en-US" sz="2000" dirty="0"/>
              <a:t>Used as cache memory</a:t>
            </a:r>
          </a:p>
          <a:p>
            <a:pPr>
              <a:buFont typeface="Wingdings" pitchFamily="2" charset="2"/>
              <a:buChar char="q"/>
            </a:pPr>
            <a:r>
              <a:rPr lang="en-US" sz="2000" dirty="0"/>
              <a:t>Large size</a:t>
            </a:r>
          </a:p>
          <a:p>
            <a:pPr>
              <a:buFont typeface="Wingdings" pitchFamily="2" charset="2"/>
              <a:buChar char="q"/>
            </a:pPr>
            <a:r>
              <a:rPr lang="en-US" sz="2000" dirty="0"/>
              <a:t>Expensive</a:t>
            </a:r>
          </a:p>
          <a:p>
            <a:pPr>
              <a:buFont typeface="Wingdings" pitchFamily="2" charset="2"/>
              <a:buChar char="q"/>
            </a:pPr>
            <a:r>
              <a:rPr lang="en-US" sz="2000" dirty="0"/>
              <a:t>High power consumption</a:t>
            </a:r>
          </a:p>
          <a:p>
            <a:pPr>
              <a:buNone/>
            </a:pPr>
            <a:endParaRPr lang="en-US" sz="2000" dirty="0">
              <a:latin typeface="Lato" charset="0"/>
            </a:endParaRPr>
          </a:p>
          <a:p>
            <a:pPr>
              <a:lnSpc>
                <a:spcPct val="150000"/>
              </a:lnSpc>
              <a:buNone/>
            </a:pPr>
            <a:endParaRPr lang="en-US" sz="2000" dirty="0">
              <a:solidFill>
                <a:srgbClr val="FF0000"/>
              </a:solidFill>
              <a:latin typeface="Lato" charset="0"/>
            </a:endParaRPr>
          </a:p>
          <a:p>
            <a:endParaRPr lang="en-US" sz="2000" dirty="0"/>
          </a:p>
          <a:p>
            <a:endParaRPr lang="en-US" sz="2000" dirty="0"/>
          </a:p>
          <a:p>
            <a:endParaRPr lang="en-US" sz="2000" dirty="0"/>
          </a:p>
        </p:txBody>
      </p:sp>
    </p:spTree>
  </p:cSld>
  <p:clrMapOvr>
    <a:masterClrMapping/>
  </p:clrMapOvr>
  <p:transition spd="med">
    <p:pull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TYPES OF RAM</a:t>
            </a:r>
            <a:br>
              <a:rPr lang="en-US" dirty="0"/>
            </a:br>
            <a:endParaRPr lang="en-US" dirty="0"/>
          </a:p>
        </p:txBody>
      </p:sp>
      <p:sp>
        <p:nvSpPr>
          <p:cNvPr id="3" name="Content Placeholder 2"/>
          <p:cNvSpPr>
            <a:spLocks noGrp="1"/>
          </p:cNvSpPr>
          <p:nvPr>
            <p:ph idx="1"/>
          </p:nvPr>
        </p:nvSpPr>
        <p:spPr>
          <a:xfrm>
            <a:off x="311700" y="1536632"/>
            <a:ext cx="8520600" cy="5035640"/>
          </a:xfrm>
        </p:spPr>
        <p:txBody>
          <a:bodyPr>
            <a:normAutofit/>
          </a:bodyPr>
          <a:lstStyle/>
          <a:p>
            <a:pPr>
              <a:buFont typeface="Wingdings" pitchFamily="2" charset="2"/>
              <a:buChar char="Ø"/>
            </a:pPr>
            <a:r>
              <a:rPr lang="en-US" sz="2000" dirty="0"/>
              <a:t>DRAM ( DYNAMIC RAM )</a:t>
            </a:r>
          </a:p>
          <a:p>
            <a:pPr>
              <a:buNone/>
            </a:pPr>
            <a:endParaRPr lang="en-US" sz="2000" dirty="0"/>
          </a:p>
          <a:p>
            <a:pPr>
              <a:buFont typeface="Arial" pitchFamily="34" charset="0"/>
              <a:buChar char="•"/>
            </a:pPr>
            <a:r>
              <a:rPr lang="en-US" sz="2000" dirty="0"/>
              <a:t>DRAM, unlike SRAM, must be continually </a:t>
            </a:r>
            <a:r>
              <a:rPr lang="en-US" sz="2000" b="1" dirty="0"/>
              <a:t>refreshed</a:t>
            </a:r>
            <a:r>
              <a:rPr lang="en-US" sz="2000" dirty="0"/>
              <a:t> in order to maintain the data.</a:t>
            </a:r>
          </a:p>
          <a:p>
            <a:pPr>
              <a:buFont typeface="Arial" pitchFamily="34" charset="0"/>
              <a:buChar char="•"/>
            </a:pPr>
            <a:endParaRPr lang="en-US" sz="2000" dirty="0"/>
          </a:p>
          <a:p>
            <a:pPr>
              <a:buFont typeface="Arial" pitchFamily="34" charset="0"/>
              <a:buChar char="•"/>
            </a:pPr>
            <a:r>
              <a:rPr lang="en-US" sz="2000" dirty="0"/>
              <a:t>This is done by placing the memory on a refresh circuit that rewrites the data several hundred times per second.</a:t>
            </a:r>
          </a:p>
          <a:p>
            <a:pPr>
              <a:buNone/>
            </a:pPr>
            <a:endParaRPr lang="en-US" sz="2000" dirty="0"/>
          </a:p>
          <a:p>
            <a:pPr>
              <a:buFont typeface="Arial" pitchFamily="34" charset="0"/>
              <a:buChar char="•"/>
            </a:pPr>
            <a:r>
              <a:rPr lang="en-US" sz="2000" dirty="0"/>
              <a:t>DRAM is used for most system memory as it is cheap and small.</a:t>
            </a:r>
          </a:p>
          <a:p>
            <a:pPr>
              <a:buNone/>
            </a:pPr>
            <a:endParaRPr lang="en-US" sz="2000" dirty="0"/>
          </a:p>
          <a:p>
            <a:pPr>
              <a:buFont typeface="Arial" pitchFamily="34" charset="0"/>
              <a:buChar char="•"/>
            </a:pPr>
            <a:r>
              <a:rPr lang="en-US" sz="2000" dirty="0"/>
              <a:t>All DRAMs are made up of memory cells, which are composed of one capacitor and one transistor.</a:t>
            </a:r>
            <a:endParaRPr lang="en-US" sz="2000" dirty="0">
              <a:latin typeface="Lato" charset="0"/>
            </a:endParaRPr>
          </a:p>
          <a:p>
            <a:pPr>
              <a:lnSpc>
                <a:spcPct val="150000"/>
              </a:lnSpc>
              <a:buNone/>
            </a:pPr>
            <a:endParaRPr lang="en-US" sz="2000" dirty="0">
              <a:solidFill>
                <a:srgbClr val="FF0000"/>
              </a:solidFill>
              <a:latin typeface="Lato" charset="0"/>
            </a:endParaRPr>
          </a:p>
          <a:p>
            <a:endParaRPr lang="en-US" sz="2000" dirty="0"/>
          </a:p>
          <a:p>
            <a:endParaRPr lang="en-US" sz="2000" dirty="0"/>
          </a:p>
          <a:p>
            <a:endParaRPr lang="en-US" sz="2000" dirty="0"/>
          </a:p>
        </p:txBody>
      </p:sp>
    </p:spTree>
  </p:cSld>
  <p:clrMapOvr>
    <a:masterClrMapping/>
  </p:clrMapOvr>
  <p:transition spd="med">
    <p:pull dir="r"/>
  </p:transition>
</p:sld>
</file>

<file path=ppt/theme/theme1.xml><?xml version="1.0" encoding="utf-8"?>
<a:theme xmlns:a="http://schemas.openxmlformats.org/drawingml/2006/main" name="gtheme">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gtheme</Template>
  <TotalTime>424</TotalTime>
  <Words>2108</Words>
  <Application>Microsoft Office PowerPoint</Application>
  <PresentationFormat>On-screen Show (4:3)</PresentationFormat>
  <Paragraphs>245</Paragraphs>
  <Slides>33</Slides>
  <Notes>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33</vt:i4>
      </vt:variant>
    </vt:vector>
  </HeadingPairs>
  <TitlesOfParts>
    <vt:vector size="42" baseType="lpstr">
      <vt:lpstr>Arial</vt:lpstr>
      <vt:lpstr>Average</vt:lpstr>
      <vt:lpstr>Calibri</vt:lpstr>
      <vt:lpstr>Lato</vt:lpstr>
      <vt:lpstr>Montserrat</vt:lpstr>
      <vt:lpstr>Oswald</vt:lpstr>
      <vt:lpstr>Wingdings</vt:lpstr>
      <vt:lpstr>gtheme</vt:lpstr>
      <vt:lpstr>Slate</vt:lpstr>
      <vt:lpstr>TYPES OF MEMORIES</vt:lpstr>
      <vt:lpstr>WHAT IS MEMORY ?</vt:lpstr>
      <vt:lpstr>REPRESENTATION OF MEMORY IN THE FORM OF CELLS </vt:lpstr>
      <vt:lpstr>CLASSIFICATIONS OF MEMORY </vt:lpstr>
      <vt:lpstr>PRIMARY MEMORY (RAM &amp; ROM) </vt:lpstr>
      <vt:lpstr>PRIMARY MEMORY (RAM &amp; ROM) </vt:lpstr>
      <vt:lpstr>TYPES OF RAM </vt:lpstr>
      <vt:lpstr>TYPES OF RAM </vt:lpstr>
      <vt:lpstr>TYPES OF RAM </vt:lpstr>
      <vt:lpstr>TYPES OF RAM </vt:lpstr>
      <vt:lpstr>TYPES OF ROM  </vt:lpstr>
      <vt:lpstr>TYPES OF ROM  </vt:lpstr>
      <vt:lpstr>TYPES OF ROM  </vt:lpstr>
      <vt:lpstr>Secondary Storage </vt:lpstr>
      <vt:lpstr>Distinguishing Characteristics of Secondary Storage</vt:lpstr>
      <vt:lpstr>Types of Secondary Memory</vt:lpstr>
      <vt:lpstr>Fixed Storage</vt:lpstr>
      <vt:lpstr>Hard Disk Drives (HDD)</vt:lpstr>
      <vt:lpstr>  Advantages</vt:lpstr>
      <vt:lpstr>Solid-State Drive: (SDD)</vt:lpstr>
      <vt:lpstr>Questions</vt:lpstr>
      <vt:lpstr>Removable Storage</vt:lpstr>
      <vt:lpstr>USB Flash Drive</vt:lpstr>
      <vt:lpstr>USB Specifications </vt:lpstr>
      <vt:lpstr>USB Specifications </vt:lpstr>
      <vt:lpstr>Compact Disk (CD)</vt:lpstr>
      <vt:lpstr>Compact Disk (CD)</vt:lpstr>
      <vt:lpstr>TYPES OF COMPACT DISKS</vt:lpstr>
      <vt:lpstr>Cache Memory</vt:lpstr>
      <vt:lpstr>Types of Cache </vt:lpstr>
      <vt:lpstr>Advantages</vt:lpstr>
      <vt:lpstr>Disadvantages</vt:lpstr>
      <vt:lpstr>Thank you For Listening 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MEMORIES</dc:title>
  <dc:creator>asus</dc:creator>
  <cp:lastModifiedBy>Tanishq Chauhan</cp:lastModifiedBy>
  <cp:revision>42</cp:revision>
  <dcterms:created xsi:type="dcterms:W3CDTF">2021-10-22T09:21:42Z</dcterms:created>
  <dcterms:modified xsi:type="dcterms:W3CDTF">2021-10-30T06:48:31Z</dcterms:modified>
</cp:coreProperties>
</file>