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624" r:id="rId3"/>
    <p:sldId id="328" r:id="rId4"/>
    <p:sldId id="329" r:id="rId5"/>
    <p:sldId id="331" r:id="rId6"/>
    <p:sldId id="635" r:id="rId7"/>
    <p:sldId id="332" r:id="rId8"/>
    <p:sldId id="629" r:id="rId9"/>
    <p:sldId id="333" r:id="rId10"/>
    <p:sldId id="636" r:id="rId11"/>
    <p:sldId id="630" r:id="rId12"/>
    <p:sldId id="334" r:id="rId13"/>
    <p:sldId id="637" r:id="rId14"/>
    <p:sldId id="631" r:id="rId15"/>
    <p:sldId id="335" r:id="rId16"/>
    <p:sldId id="638" r:id="rId17"/>
    <p:sldId id="632" r:id="rId18"/>
    <p:sldId id="633" r:id="rId19"/>
    <p:sldId id="336" r:id="rId20"/>
    <p:sldId id="337" r:id="rId21"/>
    <p:sldId id="338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256" autoAdjust="0"/>
  </p:normalViewPr>
  <p:slideViewPr>
    <p:cSldViewPr>
      <p:cViewPr varScale="1">
        <p:scale>
          <a:sx n="113" d="100"/>
          <a:sy n="113" d="100"/>
        </p:scale>
        <p:origin x="1051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AD650C7-0C1F-4A27-A2A5-3B4BD4368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0EB9C-AE62-4E6B-BECA-A4122608D4DF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7754B37-8A7D-473A-8113-D981AA27E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4F7DA67-8C17-4D0C-97AB-7C740C0CE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7DCAC9-8C2F-4BBA-B878-1AA10391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2D9F1-5BDE-4952-9CF4-51C7A24AC78B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699F7-EF6F-4811-86F0-66E679BE9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D74717F-96EB-494A-BACE-D905B627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60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8F988C2-7101-41D1-9A4C-2DAD33607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2170A-CF6B-4236-BEEE-3703C69F1545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9BB9DED-C80E-4A32-BDFA-0271FCF9F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C59E12D-03F7-405B-B0E5-2A9323896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7DCAC9-8C2F-4BBA-B878-1AA10391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2D9F1-5BDE-4952-9CF4-51C7A24AC78B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699F7-EF6F-4811-86F0-66E679BE9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D74717F-96EB-494A-BACE-D905B627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85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7DCAC9-8C2F-4BBA-B878-1AA10391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2D9F1-5BDE-4952-9CF4-51C7A24AC78B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699F7-EF6F-4811-86F0-66E679BE9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D74717F-96EB-494A-BACE-D905B627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05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9E5305E-5635-49DD-90EC-CAF4D5A3B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6B446-7B70-4FA5-BA58-1F3EB34D92CA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D677F28-7429-4C9E-B1BE-E88113D21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7A69A31-E74E-40ED-9E7C-213BA26D0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9351EC0-EEE6-4B4A-B5AE-3E45E4BC8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D2315F-CCB6-4D91-8FC5-1C7CA249C525}" type="slidenum">
              <a:rPr lang="en-CA" altLang="en-US" sz="120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F45A013-201D-4CCA-8A1F-151C014BA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95C5F9-26BC-4EE3-BF0C-3BF7CFA0F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3000FDD-0B0B-44B3-931C-B558F37BF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4A5F59-06DA-4C77-8719-537A2E5F621C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1A7D809-F821-4D12-9B6B-62C991A46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0B8154E-8206-495F-B33E-A6DCAF089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233F7F9-DD9D-40A3-A6D2-2905D2EE8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E5860-CFD5-4EB1-9C6F-B9E40D2D8395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5D2B326-6B2D-42B1-92DF-F05569166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FC9A7EE-7683-4776-A7F1-6000FE6C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7DCAC9-8C2F-4BBA-B878-1AA10391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2D9F1-5BDE-4952-9CF4-51C7A24AC78B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699F7-EF6F-4811-86F0-66E679BE9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D74717F-96EB-494A-BACE-D905B627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77066EA-B5B5-4329-8881-2B1FFD101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A06EE-1B42-4268-9D49-AC86D8E45A56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AF54A7B-4782-4422-A9D3-902A3BAE0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8F5B4BF-BBEE-4CBA-9AA1-0BF920BC0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7DCAC9-8C2F-4BBA-B878-1AA10391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2D9F1-5BDE-4952-9CF4-51C7A24AC78B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699F7-EF6F-4811-86F0-66E679BE9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D74717F-96EB-494A-BACE-D905B627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86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3A35C8A-6D33-4803-B87F-2BFF03813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C4396-5058-4417-BF5D-4B4A62775D8F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5E933A6-CF57-4725-ACE5-F0BECB4D8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2540EAD-3F56-4732-8DD3-565EF7366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164C56F-6605-49E0-ACA7-7FC8B9311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016-316E-45C9-BC34-66FBB30A8D1B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A8E05C9-7B01-49A7-88D2-8407C514D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342A9D8-1585-46F2-A3E4-F7C87604B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7DCAC9-8C2F-4BBA-B878-1AA10391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2D9F1-5BDE-4952-9CF4-51C7A24AC78B}" type="slidenum">
              <a:rPr lang="en-CA" altLang="en-US" sz="120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699F7-EF6F-4811-86F0-66E679BE9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D74717F-96EB-494A-BACE-D905B627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85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2/4/2022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2/4/2022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1BB4A648-02DC-4397-8737-4C33401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>
                <a:solidFill>
                  <a:srgbClr val="990033"/>
                </a:solidFill>
              </a:rPr>
              <a:t>Slide 7- </a:t>
            </a:r>
            <a:fld id="{9612B388-2259-4472-A802-3860B9BB0E0F}" type="slidenum">
              <a:rPr lang="en-US" altLang="en-US" sz="1050">
                <a:solidFill>
                  <a:srgbClr val="990033"/>
                </a:solidFill>
              </a:rPr>
              <a:pPr/>
              <a:t>10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059E3-8F45-40E9-85D8-E5D23E4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8" y="0"/>
            <a:ext cx="6161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Lightbox">
            <a:extLst>
              <a:ext uri="{FF2B5EF4-FFF2-40B4-BE49-F238E27FC236}">
                <a16:creationId xmlns:a16="http://schemas.microsoft.com/office/drawing/2014/main" id="{1282DD4F-8F0F-4550-B574-4CB1B17A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550"/>
            <a:ext cx="4038600" cy="187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72A0FB-AF9B-40E4-A58D-3356F0ADCD0D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71750"/>
          <a:ext cx="1752600" cy="185420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F4D7072-8DAA-47B6-BB95-A016F3ECA2B3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559424"/>
          <a:ext cx="1752600" cy="185420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6076CA4-45EE-4030-9960-DA8615E8446C}"/>
              </a:ext>
            </a:extLst>
          </p:cNvPr>
          <p:cNvGraphicFramePr>
            <a:graphicFrameLocks noGrp="1"/>
          </p:cNvGraphicFramePr>
          <p:nvPr/>
        </p:nvGraphicFramePr>
        <p:xfrm>
          <a:off x="4764741" y="2553821"/>
          <a:ext cx="1752600" cy="212344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/>
                        <a:t>E_id</a:t>
                      </a:r>
                      <a:endParaRPr lang="en-IN" u="sng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9218DC-0D05-4F6D-B739-8C02855AD9F7}"/>
              </a:ext>
            </a:extLst>
          </p:cNvPr>
          <p:cNvSpPr txBox="1"/>
          <p:nvPr/>
        </p:nvSpPr>
        <p:spPr>
          <a:xfrm>
            <a:off x="609600" y="2244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40979-B222-498E-9554-7907B68C4E22}"/>
              </a:ext>
            </a:extLst>
          </p:cNvPr>
          <p:cNvSpPr txBox="1"/>
          <p:nvPr/>
        </p:nvSpPr>
        <p:spPr>
          <a:xfrm>
            <a:off x="2590800" y="221934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E5BA7-B537-4794-B2DF-40CDFAE3B57D}"/>
              </a:ext>
            </a:extLst>
          </p:cNvPr>
          <p:cNvSpPr txBox="1"/>
          <p:nvPr/>
        </p:nvSpPr>
        <p:spPr>
          <a:xfrm>
            <a:off x="4762500" y="220720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Elective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6BCF69A3-894A-47D2-846F-C637959E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12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42FA291-FFA1-44E6-B646-47CC93BD0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96478"/>
            <a:ext cx="5829300" cy="57507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2100" b="1"/>
            </a:br>
            <a:r>
              <a:rPr lang="en-US" altLang="en-US" sz="2100" b="1"/>
              <a:t>ER-to-Relational Mapping Algorithm (contd.)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3EE02C6-1004-451C-868F-E5F720D7C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3032" y="1128713"/>
            <a:ext cx="6436519" cy="376475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75"/>
              <a:t>For each regular binary M:N relationship type R, </a:t>
            </a:r>
            <a:r>
              <a:rPr lang="en-US" altLang="en-US" sz="1500" i="1"/>
              <a:t>create a new relation</a:t>
            </a:r>
            <a:r>
              <a:rPr lang="en-US" altLang="en-US" sz="1500"/>
              <a:t> S to represent 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/>
              <a:t>Include as foreign key attributes in S the primary keys of the relations that represent the participating entity types; </a:t>
            </a:r>
            <a:r>
              <a:rPr lang="en-US" altLang="en-US" sz="1500" i="1"/>
              <a:t>their combination will form the primary key</a:t>
            </a:r>
            <a:r>
              <a:rPr lang="en-US" altLang="en-US" sz="1500"/>
              <a:t> of 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/>
              <a:t>Also include any simple attributes of the M:N relationship type (or simple components of composite attributes) as attributes of 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Example: The M:N relationship type WORKS_ON from the ER  diagram is mapped by creating a relation WORKS_ON in the relational database schema.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/>
              <a:t>The primary keys of the PROJECT and EMPLOYEE relations are included as foreign keys in WORKS_ON and renamed PNO and ESSN, respectively.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/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97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1BB4A648-02DC-4397-8737-4C33401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>
                <a:solidFill>
                  <a:srgbClr val="990033"/>
                </a:solidFill>
              </a:rPr>
              <a:t>Slide 7- </a:t>
            </a:r>
            <a:fld id="{9612B388-2259-4472-A802-3860B9BB0E0F}" type="slidenum">
              <a:rPr lang="en-US" altLang="en-US" sz="1050">
                <a:solidFill>
                  <a:srgbClr val="990033"/>
                </a:solidFill>
              </a:rPr>
              <a:pPr/>
              <a:t>13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059E3-8F45-40E9-85D8-E5D23E4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8" y="0"/>
            <a:ext cx="6161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BF81C51-8955-48B2-A9D6-7C2576178F0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71750"/>
          <a:ext cx="1752600" cy="185420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F480DB-BF97-4818-BBFB-406432CB9F1B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559424"/>
          <a:ext cx="1752600" cy="259588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S_id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C_id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8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43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D84AE-E536-43F4-A758-1215616AEB8B}"/>
              </a:ext>
            </a:extLst>
          </p:cNvPr>
          <p:cNvGraphicFramePr>
            <a:graphicFrameLocks noGrp="1"/>
          </p:cNvGraphicFramePr>
          <p:nvPr/>
        </p:nvGraphicFramePr>
        <p:xfrm>
          <a:off x="4764741" y="2553821"/>
          <a:ext cx="1752600" cy="212344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/>
                        <a:t>C_id</a:t>
                      </a:r>
                      <a:endParaRPr lang="en-IN" u="sng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4C5DDB-F656-4314-A0DA-D8CDD8645A9E}"/>
              </a:ext>
            </a:extLst>
          </p:cNvPr>
          <p:cNvSpPr txBox="1"/>
          <p:nvPr/>
        </p:nvSpPr>
        <p:spPr>
          <a:xfrm>
            <a:off x="609600" y="2244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3C47D-8DA8-4D9A-A3ED-2AF5A88B14F2}"/>
              </a:ext>
            </a:extLst>
          </p:cNvPr>
          <p:cNvSpPr txBox="1"/>
          <p:nvPr/>
        </p:nvSpPr>
        <p:spPr>
          <a:xfrm>
            <a:off x="2590800" y="221934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1CB6E-3915-45CA-8423-CEB1C3975075}"/>
              </a:ext>
            </a:extLst>
          </p:cNvPr>
          <p:cNvSpPr txBox="1"/>
          <p:nvPr/>
        </p:nvSpPr>
        <p:spPr>
          <a:xfrm>
            <a:off x="4762500" y="2207208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Compulsory Course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DCB70-1A8A-40DE-A775-55354F5A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1798"/>
            <a:ext cx="4819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7ABE059A-29C5-4D31-B644-005B04C22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15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3E018B5-CB58-46C7-8A11-C1E374F94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94072"/>
            <a:ext cx="5829300" cy="575072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2100" b="1"/>
            </a:br>
            <a:r>
              <a:rPr lang="en-US" altLang="en-US" sz="2100" b="1"/>
              <a:t>ER-to-Relational Mapping Algorithm (contd.)</a:t>
            </a:r>
            <a:endParaRPr lang="en-US" altLang="en-US" sz="21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DAEABB1-783E-48C7-BDAB-97E23D451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5888" y="1150144"/>
            <a:ext cx="6422231" cy="36433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Step 6: Mapping of Multivalued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For each multivalued attribute A, create a new relation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The primary key of R is the combination of A and K. If the multivalued attribute is composite, we include its simple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Example:</a:t>
            </a:r>
            <a:r>
              <a:rPr lang="en-US" altLang="en-US" sz="1800"/>
              <a:t> The relation DEPT_LOCATIONS is created.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The attribute DLOCATION represents the multivalued attribute LOCATIONS of DEPARTMENT, while DNUMBER-as foreign key-represents the primary key of the DEPARTMENT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The primary key of R is the combination of {DNUMBER, DLOCATION}.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1BB4A648-02DC-4397-8737-4C33401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>
                <a:solidFill>
                  <a:srgbClr val="990033"/>
                </a:solidFill>
              </a:rPr>
              <a:t>Slide 7- </a:t>
            </a:r>
            <a:fld id="{9612B388-2259-4472-A802-3860B9BB0E0F}" type="slidenum">
              <a:rPr lang="en-US" altLang="en-US" sz="1050">
                <a:solidFill>
                  <a:srgbClr val="990033"/>
                </a:solidFill>
              </a:rPr>
              <a:pPr/>
              <a:t>16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059E3-8F45-40E9-85D8-E5D23E4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8" y="0"/>
            <a:ext cx="6161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866C4-F362-47D5-89CB-FB4A7BD6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1870"/>
            <a:ext cx="4962525" cy="22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E4632F-EB5E-49DC-88B3-A53F0CE3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1118"/>
            <a:ext cx="487680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0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1BB4A648-02DC-4397-8737-4C33401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>
                <a:solidFill>
                  <a:srgbClr val="990033"/>
                </a:solidFill>
              </a:rPr>
              <a:t>Slide 7- </a:t>
            </a:r>
            <a:fld id="{9612B388-2259-4472-A802-3860B9BB0E0F}" type="slidenum">
              <a:rPr lang="en-US" altLang="en-US" sz="1050">
                <a:solidFill>
                  <a:srgbClr val="990033"/>
                </a:solidFill>
              </a:rPr>
              <a:pPr/>
              <a:t>18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059E3-8F45-40E9-85D8-E5D23E4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8" y="0"/>
            <a:ext cx="6161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BF9B86E7-10E4-48E6-BE84-5113DBDDD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19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1296D4-53BA-4A18-AF17-CED7EFA03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94072"/>
            <a:ext cx="5829300" cy="575072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2100" b="1"/>
            </a:br>
            <a:r>
              <a:rPr lang="en-US" altLang="en-US" sz="2100" b="1"/>
              <a:t>ER-to-Relational Mapping Algorithm (contd.)</a:t>
            </a:r>
            <a:endParaRPr lang="en-US" altLang="en-US" sz="21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4947133-8F16-47B6-8E2E-678078C82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5888" y="1150144"/>
            <a:ext cx="6257925" cy="3543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Step 7: Mapping of N-ary Relationship Types.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For each n-ary relationship type R, where n&gt;2, create a new relationship S to represent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Include as foreign key attributes in S the primary keys of the relations that represent the participating entity types.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Also include any simple attributes of the n-ary relationship type (or simple components of composite attributes) as attributes of S.</a:t>
            </a:r>
            <a:r>
              <a:rPr lang="en-US" altLang="en-US" sz="1275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Example: </a:t>
            </a:r>
            <a:r>
              <a:rPr lang="en-US" altLang="en-US" sz="1800"/>
              <a:t>The relationship type SUPPY in the ER on the next slide.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This can be mapped to the relation SUPPLY shown in the relational schema, whose primary key is the combination of the three foreign keys {SNAME, PARTNO, PROJNAME}</a:t>
            </a:r>
            <a:endParaRPr lang="en-US" altLang="en-US" sz="1650" b="1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236607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20414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from E-R Model to relational Model 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7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617D7A7E-C16D-40B2-A6D2-5899F03DF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20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FF2E-F2C1-48BD-86BF-9BC24F92E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050" y="228601"/>
            <a:ext cx="5943600" cy="1079897"/>
          </a:xfrm>
        </p:spPr>
        <p:txBody>
          <a:bodyPr anchor="t"/>
          <a:lstStyle/>
          <a:p>
            <a:pPr eaLnBrk="1" hangingPunct="1"/>
            <a:br>
              <a:rPr lang="en-US" altLang="en-US" sz="1350" dirty="0"/>
            </a:br>
            <a:r>
              <a:rPr lang="en-US" altLang="en-US" sz="1350" dirty="0"/>
              <a:t>Ternary relationship types. (a) The SUPPLY relationship. </a:t>
            </a:r>
            <a:endParaRPr lang="en-US" altLang="en-US" dirty="0"/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849B912F-5167-4248-A2DB-D93DABA961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7350" y="1433513"/>
            <a:ext cx="5829300" cy="19907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27ED5DAD-C071-4E28-ABE0-3422533D6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21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2A8E361-4898-4F91-8A48-3B3F411AB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2094" y="228600"/>
            <a:ext cx="5380435" cy="857250"/>
          </a:xfrm>
        </p:spPr>
        <p:txBody>
          <a:bodyPr anchor="t"/>
          <a:lstStyle/>
          <a:p>
            <a:pPr eaLnBrk="1" hangingPunct="1"/>
            <a:r>
              <a:rPr lang="en-US" altLang="en-US" sz="1350" b="1"/>
              <a:t>FIGURE 7.3</a:t>
            </a:r>
            <a:br>
              <a:rPr lang="en-US" altLang="en-US" sz="1350" b="1"/>
            </a:br>
            <a:r>
              <a:rPr lang="en-US" altLang="en-US" sz="1350"/>
              <a:t>Mapping the </a:t>
            </a:r>
            <a:r>
              <a:rPr lang="en-US" altLang="en-US" sz="1350" i="1"/>
              <a:t>n</a:t>
            </a:r>
            <a:r>
              <a:rPr lang="en-US" altLang="en-US" sz="1350"/>
              <a:t>-ary relationship type SUPPLY from Figure 4.11a.</a:t>
            </a:r>
            <a:endParaRPr lang="en-US" altLang="en-US" b="1"/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CA6CE8F2-675A-4EDA-B8E3-5EEC0545C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0282" y="1314450"/>
            <a:ext cx="4642247" cy="30861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35880A1-D3C2-4C28-BB85-717DA8665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3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C8FDBF55-07B9-4E9E-BC64-63D64E28A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/>
            </a:br>
            <a:r>
              <a:rPr lang="en-US" altLang="en-US"/>
              <a:t>ER-to-Relational Mapping Algorithm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DC68F7B3-E531-490A-AB4F-593489CAC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Step 1: Mapping of Regular Entity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50" dirty="0"/>
              <a:t>For each regular (strong) entity type E in the ER schema, create a relation R that includes all the simple attributes of 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50" dirty="0"/>
              <a:t>Choose one of the key attributes of E as the primary key for 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50" dirty="0"/>
              <a:t>If the chosen key of E is composite, the set of simple attributes that form it will together form the primary key of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Example: We create the relations EMPLOYEE, DEPARTMENT, and PROJECT in the relational schema corresponding to the regular entities in the ER diagram.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50" dirty="0"/>
              <a:t>SSN, DNUMBER, and PNUMBER are the primary keys for the relations EMPLOYEE, DEPARTMENT, and PROJECT as shown.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1BB4A648-02DC-4397-8737-4C33401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>
                <a:solidFill>
                  <a:srgbClr val="990033"/>
                </a:solidFill>
              </a:rPr>
              <a:t>Slide 7- </a:t>
            </a:r>
            <a:fld id="{9612B388-2259-4472-A802-3860B9BB0E0F}" type="slidenum">
              <a:rPr lang="en-US" altLang="en-US" sz="1050">
                <a:solidFill>
                  <a:srgbClr val="990033"/>
                </a:solidFill>
              </a:rPr>
              <a:pPr/>
              <a:t>4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059E3-8F45-40E9-85D8-E5D23E4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8" y="0"/>
            <a:ext cx="616156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6BF8A679-DC51-445E-A5FD-04027D076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5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2B88D2-613C-4312-98FD-F830F8485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94072"/>
            <a:ext cx="5829300" cy="575072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sz="2100" b="1" dirty="0"/>
              <a:t>ER-to-Relational Mapping Algorithm (contd.)</a:t>
            </a:r>
            <a:endParaRPr lang="en-US" altLang="en-US" sz="2100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8276D59-F118-4340-96CE-C69212D76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4469" y="1278732"/>
            <a:ext cx="6186488" cy="36647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/>
              <a:t>For each weak entity type W in the ER schema with owner entity type E, create a relation R &amp; include all simple attributes (or simple components of composite attributes) of W as attributes of 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/>
              <a:t>Also, include as foreign key attributes of R the primary key attribute(s) of the relation(s) that correspond to the owner entity type(s).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/>
              <a:t>The primary key of R is the </a:t>
            </a:r>
            <a:r>
              <a:rPr lang="en-US" altLang="en-US" sz="1500" i="1" dirty="0"/>
              <a:t>combination of</a:t>
            </a:r>
            <a:r>
              <a:rPr lang="en-US" altLang="en-US" sz="1500" dirty="0"/>
              <a:t> the primary key(s) of the owner(s) and the partial key of the weak entity type W, if any.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Example:</a:t>
            </a:r>
            <a:r>
              <a:rPr lang="en-US" altLang="en-US" sz="1800" dirty="0"/>
              <a:t> Create the relation DEPENDENT in this step to correspond to the weak entity type DEPENDENT.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/>
              <a:t>Include the primary key SSN of the EMPLOYEE relation as a foreign key attribute of DEPENDENT (renamed to ESSN).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/>
              <a:t>The primary key of the DEPENDENT relation is the combination {ESSN, DEPENDENT_NAME} because DEPENDENT_NAME is the partial key of DEPENDENT. </a:t>
            </a:r>
            <a:endParaRPr lang="en-US" altLang="en-US" sz="12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1BB4A648-02DC-4397-8737-4C33401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>
                <a:solidFill>
                  <a:srgbClr val="990033"/>
                </a:solidFill>
              </a:rPr>
              <a:t>Slide 7- </a:t>
            </a:r>
            <a:fld id="{9612B388-2259-4472-A802-3860B9BB0E0F}" type="slidenum">
              <a:rPr lang="en-US" altLang="en-US" sz="1050">
                <a:solidFill>
                  <a:srgbClr val="990033"/>
                </a:solidFill>
              </a:rPr>
              <a:pPr/>
              <a:t>6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059E3-8F45-40E9-85D8-E5D23E4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8" y="0"/>
            <a:ext cx="6161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27F698B3-D2DC-4999-9D26-6030CD6AA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7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647DC62E-7626-4A15-9655-F6A9A3D52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en-US" sz="2100" b="1"/>
            </a:br>
            <a:r>
              <a:rPr lang="en-US" altLang="en-US" sz="2100" b="1"/>
              <a:t>ER-to-Relational Mapping Algorithm (contd.)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022A40C1-3E7B-4937-B5C8-7935B3193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 b="1" dirty="0"/>
              <a:t>Step 3: Mapping of Binary 1:1 Relation Types</a:t>
            </a:r>
          </a:p>
          <a:p>
            <a:pPr marL="585788" lvl="1" indent="-242888">
              <a:lnSpc>
                <a:spcPct val="80000"/>
              </a:lnSpc>
            </a:pPr>
            <a:r>
              <a:rPr lang="en-US" altLang="en-US" sz="1350" dirty="0"/>
              <a:t>For each binary 1:1 relationship type R in the ER schema, identify the relations S and T that correspond to the entity types participating in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There are three possible approaches:</a:t>
            </a:r>
          </a:p>
          <a:p>
            <a:pPr marL="585788" lvl="1" indent="-242888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1350" b="1" dirty="0"/>
              <a:t>Foreign Key approach:</a:t>
            </a:r>
            <a:r>
              <a:rPr lang="en-US" altLang="en-US" sz="1350" dirty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585788" lvl="1" indent="-242888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endParaRPr lang="en-US" altLang="en-US" sz="1350" dirty="0"/>
          </a:p>
          <a:p>
            <a:pPr lvl="2" indent="-228600">
              <a:lnSpc>
                <a:spcPct val="80000"/>
              </a:lnSpc>
            </a:pPr>
            <a:r>
              <a:rPr lang="en-US" altLang="en-US" sz="1200" dirty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lvl="2" indent="-228600">
              <a:lnSpc>
                <a:spcPct val="80000"/>
              </a:lnSpc>
            </a:pPr>
            <a:endParaRPr lang="en-US" altLang="en-US" sz="1200" dirty="0"/>
          </a:p>
          <a:p>
            <a:pPr marL="585788" lvl="1" indent="-242888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1350" b="1" dirty="0"/>
              <a:t>Merged relation option:</a:t>
            </a:r>
            <a:r>
              <a:rPr lang="en-US" altLang="en-US" sz="1350" dirty="0"/>
              <a:t> An alternate mapping of a 1:1 relationship type is possible by merging the two entity types and the relationship into a single relation. </a:t>
            </a:r>
          </a:p>
          <a:p>
            <a:pPr marL="585788" lvl="1" indent="-242888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endParaRPr lang="en-US" altLang="en-US" sz="1350" dirty="0"/>
          </a:p>
          <a:p>
            <a:pPr marL="585788" lvl="1" indent="-242888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1350" b="1" dirty="0"/>
              <a:t>Cross-reference</a:t>
            </a:r>
            <a:r>
              <a:rPr lang="en-US" altLang="en-US" sz="1350" dirty="0"/>
              <a:t> </a:t>
            </a:r>
            <a:r>
              <a:rPr lang="en-US" altLang="en-US" sz="1350" b="1" dirty="0"/>
              <a:t>or relationship relation option:</a:t>
            </a:r>
            <a:r>
              <a:rPr lang="en-US" altLang="en-US" sz="1350" dirty="0"/>
              <a:t> The third alternative is to set up a third relation R for the purpose of cross-referencing the primary keys of the two relations S and T representing the entity types.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lt Text">
            <a:extLst>
              <a:ext uri="{FF2B5EF4-FFF2-40B4-BE49-F238E27FC236}">
                <a16:creationId xmlns:a16="http://schemas.microsoft.com/office/drawing/2014/main" id="{505E3F10-2099-4206-BD27-86870ECA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7" y="2114550"/>
            <a:ext cx="3541060" cy="312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18407-80EC-4144-85C3-DB158D97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3350"/>
            <a:ext cx="6781800" cy="2066925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5C27271-0C51-4BF3-9482-7299FBB69724}"/>
              </a:ext>
            </a:extLst>
          </p:cNvPr>
          <p:cNvGraphicFramePr>
            <a:graphicFrameLocks noGrp="1"/>
          </p:cNvGraphicFramePr>
          <p:nvPr/>
        </p:nvGraphicFramePr>
        <p:xfrm>
          <a:off x="38099" y="2620596"/>
          <a:ext cx="1752600" cy="185420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Rollno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EB469AC-49C0-4F27-83C0-5FAA7CF0DBE0}"/>
              </a:ext>
            </a:extLst>
          </p:cNvPr>
          <p:cNvGraphicFramePr>
            <a:graphicFrameLocks noGrp="1"/>
          </p:cNvGraphicFramePr>
          <p:nvPr/>
        </p:nvGraphicFramePr>
        <p:xfrm>
          <a:off x="1805267" y="2592827"/>
          <a:ext cx="1943100" cy="212344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Rollno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CourseCode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2E2C744-0010-4E83-B97B-A70C0784E39E}"/>
              </a:ext>
            </a:extLst>
          </p:cNvPr>
          <p:cNvGraphicFramePr>
            <a:graphicFrameLocks noGrp="1"/>
          </p:cNvGraphicFramePr>
          <p:nvPr/>
        </p:nvGraphicFramePr>
        <p:xfrm>
          <a:off x="3808877" y="2571750"/>
          <a:ext cx="2093260" cy="237744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046630">
                  <a:extLst>
                    <a:ext uri="{9D8B030D-6E8A-4147-A177-3AD203B41FA5}">
                      <a16:colId xmlns:a16="http://schemas.microsoft.com/office/drawing/2014/main" val="2185417965"/>
                    </a:ext>
                  </a:extLst>
                </a:gridCol>
                <a:gridCol w="1046630">
                  <a:extLst>
                    <a:ext uri="{9D8B030D-6E8A-4147-A177-3AD203B41FA5}">
                      <a16:colId xmlns:a16="http://schemas.microsoft.com/office/drawing/2014/main" val="4153318314"/>
                    </a:ext>
                  </a:extLst>
                </a:gridCol>
              </a:tblGrid>
              <a:tr h="58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/>
                        <a:t>CourseCode</a:t>
                      </a:r>
                      <a:endParaRPr lang="en-IN" u="sng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12629"/>
                  </a:ext>
                </a:extLst>
              </a:tr>
              <a:tr h="340599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8986"/>
                  </a:ext>
                </a:extLst>
              </a:tr>
              <a:tr h="340599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25992"/>
                  </a:ext>
                </a:extLst>
              </a:tr>
              <a:tr h="340599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26469"/>
                  </a:ext>
                </a:extLst>
              </a:tr>
              <a:tr h="340599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930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F6C137-6794-4262-B8D8-19838D0DBB2F}"/>
              </a:ext>
            </a:extLst>
          </p:cNvPr>
          <p:cNvSpPr txBox="1"/>
          <p:nvPr/>
        </p:nvSpPr>
        <p:spPr>
          <a:xfrm>
            <a:off x="228600" y="229377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B24BE-FC14-4459-B863-BC11525155CB}"/>
              </a:ext>
            </a:extLst>
          </p:cNvPr>
          <p:cNvSpPr txBox="1"/>
          <p:nvPr/>
        </p:nvSpPr>
        <p:spPr>
          <a:xfrm>
            <a:off x="2209800" y="226818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5A97A-C5CA-461A-B8F8-CB356347E711}"/>
              </a:ext>
            </a:extLst>
          </p:cNvPr>
          <p:cNvSpPr txBox="1"/>
          <p:nvPr/>
        </p:nvSpPr>
        <p:spPr>
          <a:xfrm>
            <a:off x="4381500" y="2256055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1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1487C30E-42F1-498C-B905-36B3F24AD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99003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Slide 7- </a:t>
            </a:r>
            <a:fld id="{EA9B39A0-F1CD-4AF1-AC17-152ED0E32D01}" type="slidenum">
              <a:rPr lang="en-US" altLang="en-US" smtClean="0"/>
              <a:pPr>
                <a:defRPr/>
              </a:pPr>
              <a:t>9</a:t>
            </a:fld>
            <a:endParaRPr lang="en-CA" altLang="en-US" sz="1050">
              <a:solidFill>
                <a:srgbClr val="990033"/>
              </a:solidFill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41D246E3-FE1A-43B0-9914-B08724F53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en-US" sz="2100" b="1"/>
            </a:br>
            <a:r>
              <a:rPr lang="en-US" altLang="en-US" sz="2100" b="1"/>
              <a:t>ER-to-Relational Mapping Algorithm (contd.)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EFE2EF8C-1C17-45AD-9D45-B7F26EF18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Step 4: Mapping of Binary 1:N Relationship Types.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For each regular binary 1:N relationship type R, identify the relation S that represent the participating entity type at the N-side of the relationship type.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Include as foreign key in S the primary key of the relation T that represents the other entity type participating in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Include any simple attributes of the 1:N relation type as attributes of 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Example: 1:N relationship types WORKS_FOR, CONTROLS, and SUPERVISION in the figure.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50"/>
              <a:t>For WORKS_FOR we include the primary key DNUMBER of the DEPARTMENT relation as foreign key in the EMPLOYEE relation and call it DNO.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2259</TotalTime>
  <Words>1305</Words>
  <Application>Microsoft Office PowerPoint</Application>
  <PresentationFormat>On-screen Show (16:9)</PresentationFormat>
  <Paragraphs>192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Schoolbook</vt:lpstr>
      <vt:lpstr>Tahoma</vt:lpstr>
      <vt:lpstr>Wingdings</vt:lpstr>
      <vt:lpstr>Wingdings 2</vt:lpstr>
      <vt:lpstr>Oriel</vt:lpstr>
      <vt:lpstr>Database Management                         System</vt:lpstr>
      <vt:lpstr>PowerPoint Presentation</vt:lpstr>
      <vt:lpstr> ER-to-Relational Mapping Algorithm</vt:lpstr>
      <vt:lpstr>PowerPoint Presentation</vt:lpstr>
      <vt:lpstr> ER-to-Relational Mapping Algorithm (contd.)</vt:lpstr>
      <vt:lpstr>PowerPoint Presentation</vt:lpstr>
      <vt:lpstr> ER-to-Relational Mapping Algorithm (contd.)</vt:lpstr>
      <vt:lpstr>PowerPoint Presentation</vt:lpstr>
      <vt:lpstr> ER-to-Relational Mapping Algorithm (contd.)</vt:lpstr>
      <vt:lpstr>PowerPoint Presentation</vt:lpstr>
      <vt:lpstr>PowerPoint Presentation</vt:lpstr>
      <vt:lpstr> ER-to-Relational Mapping Algorithm (contd.)</vt:lpstr>
      <vt:lpstr>PowerPoint Presentation</vt:lpstr>
      <vt:lpstr>PowerPoint Presentation</vt:lpstr>
      <vt:lpstr> ER-to-Relational Mapping Algorithm (contd.)</vt:lpstr>
      <vt:lpstr>PowerPoint Presentation</vt:lpstr>
      <vt:lpstr>PowerPoint Presentation</vt:lpstr>
      <vt:lpstr>PowerPoint Presentation</vt:lpstr>
      <vt:lpstr> ER-to-Relational Mapping Algorithm (contd.)</vt:lpstr>
      <vt:lpstr> Ternary relationship types. (a) The SUPPLY relationship. </vt:lpstr>
      <vt:lpstr>FIGURE 7.3 Mapping the n-ary relationship type SUPPLY from Figure 4.11a.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233</cp:revision>
  <dcterms:modified xsi:type="dcterms:W3CDTF">2022-02-04T14:56:16Z</dcterms:modified>
</cp:coreProperties>
</file>