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93" r:id="rId3"/>
    <p:sldId id="284" r:id="rId4"/>
    <p:sldId id="285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290" r:id="rId14"/>
    <p:sldId id="427" r:id="rId15"/>
    <p:sldId id="428" r:id="rId16"/>
    <p:sldId id="437" r:id="rId17"/>
    <p:sldId id="27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B06431-077C-496C-B2E4-9A91203DA799}">
  <a:tblStyle styleId="{93B06431-077C-496C-B2E4-9A91203DA7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8" autoAdjust="0"/>
    <p:restoredTop sz="95256" autoAdjust="0"/>
  </p:normalViewPr>
  <p:slideViewPr>
    <p:cSldViewPr>
      <p:cViewPr varScale="1">
        <p:scale>
          <a:sx n="113" d="100"/>
          <a:sy n="113" d="100"/>
        </p:scale>
        <p:origin x="1051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64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 b="0"/>
            </a:lvl1pPr>
            <a:lvl2pPr lvl="1">
              <a:spcBef>
                <a:spcPts val="0"/>
              </a:spcBef>
              <a:buSzPct val="100000"/>
              <a:defRPr sz="6000" b="0"/>
            </a:lvl2pPr>
            <a:lvl3pPr lvl="2">
              <a:spcBef>
                <a:spcPts val="0"/>
              </a:spcBef>
              <a:buSzPct val="100000"/>
              <a:defRPr sz="6000" b="0"/>
            </a:lvl3pPr>
            <a:lvl4pPr lvl="3">
              <a:spcBef>
                <a:spcPts val="0"/>
              </a:spcBef>
              <a:buSzPct val="100000"/>
              <a:defRPr sz="6000" b="0"/>
            </a:lvl4pPr>
            <a:lvl5pPr lvl="4">
              <a:spcBef>
                <a:spcPts val="0"/>
              </a:spcBef>
              <a:buSzPct val="100000"/>
              <a:defRPr sz="6000" b="0"/>
            </a:lvl5pPr>
            <a:lvl6pPr lvl="5">
              <a:spcBef>
                <a:spcPts val="0"/>
              </a:spcBef>
              <a:buSzPct val="100000"/>
              <a:defRPr sz="6000" b="0"/>
            </a:lvl6pPr>
            <a:lvl7pPr lvl="6">
              <a:spcBef>
                <a:spcPts val="0"/>
              </a:spcBef>
              <a:buSzPct val="100000"/>
              <a:defRPr sz="6000" b="0"/>
            </a:lvl7pPr>
            <a:lvl8pPr lvl="7">
              <a:spcBef>
                <a:spcPts val="0"/>
              </a:spcBef>
              <a:buSzPct val="100000"/>
              <a:defRPr sz="6000" b="0"/>
            </a:lvl8pPr>
            <a:lvl9pPr lvl="8">
              <a:spcBef>
                <a:spcPts val="0"/>
              </a:spcBef>
              <a:buSzPct val="100000"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441675" y="1628400"/>
            <a:ext cx="6260700" cy="81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2600"/>
            </a:lvl1pPr>
            <a:lvl2pPr lvl="1" algn="ctr" rtl="0">
              <a:spcBef>
                <a:spcPts val="0"/>
              </a:spcBef>
              <a:buSzPct val="100000"/>
              <a:defRPr sz="2600"/>
            </a:lvl2pPr>
            <a:lvl3pPr lvl="2" algn="ctr" rtl="0">
              <a:spcBef>
                <a:spcPts val="0"/>
              </a:spcBef>
              <a:buSzPct val="100000"/>
              <a:defRPr sz="2600"/>
            </a:lvl3pPr>
            <a:lvl4pPr lvl="3" algn="ctr" rtl="0">
              <a:spcBef>
                <a:spcPts val="0"/>
              </a:spcBef>
              <a:buSzPct val="100000"/>
              <a:defRPr sz="2600"/>
            </a:lvl4pPr>
            <a:lvl5pPr lvl="4" algn="ctr" rtl="0">
              <a:spcBef>
                <a:spcPts val="0"/>
              </a:spcBef>
              <a:buSzPct val="100000"/>
              <a:defRPr sz="2600"/>
            </a:lvl5pPr>
            <a:lvl6pPr lvl="5" algn="ctr" rtl="0">
              <a:spcBef>
                <a:spcPts val="0"/>
              </a:spcBef>
              <a:buSzPct val="100000"/>
              <a:defRPr sz="2600"/>
            </a:lvl6pPr>
            <a:lvl7pPr lvl="6" algn="ctr" rtl="0">
              <a:spcBef>
                <a:spcPts val="0"/>
              </a:spcBef>
              <a:buSzPct val="100000"/>
              <a:defRPr sz="2600"/>
            </a:lvl7pPr>
            <a:lvl8pPr lvl="7" algn="ctr" rtl="0">
              <a:spcBef>
                <a:spcPts val="0"/>
              </a:spcBef>
              <a:buSzPct val="100000"/>
              <a:defRPr sz="2600"/>
            </a:lvl8pPr>
            <a:lvl9pPr lvl="8"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1/28/2022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1/28/2022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1/28/2022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4" r:id="rId13"/>
    <p:sldLayoutId id="2147483675" r:id="rId14"/>
  </p:sldLayoutIdLst>
  <p:transition>
    <p:fade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762000" y="1991825"/>
            <a:ext cx="7238999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Database Management                         System</a:t>
            </a:r>
            <a:endParaRPr lang="en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36F5-0F8E-430A-A111-6BBA7655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and select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459C8-80B0-401E-A8C9-FDEE7969D7E3}"/>
              </a:ext>
            </a:extLst>
          </p:cNvPr>
          <p:cNvSpPr txBox="1"/>
          <p:nvPr/>
        </p:nvSpPr>
        <p:spPr>
          <a:xfrm>
            <a:off x="685800" y="1276350"/>
            <a:ext cx="3429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table2</a:t>
            </a:r>
          </a:p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table1</a:t>
            </a:r>
          </a:p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condition;</a:t>
            </a:r>
            <a:endParaRPr lang="en-I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D511B-E9A3-4144-852B-22D75763A0CB}"/>
              </a:ext>
            </a:extLst>
          </p:cNvPr>
          <p:cNvSpPr txBox="1"/>
          <p:nvPr/>
        </p:nvSpPr>
        <p:spPr>
          <a:xfrm>
            <a:off x="679026" y="2481362"/>
            <a:ext cx="55693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table2 (column1, column2, column3, ...)</a:t>
            </a:r>
          </a:p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column1, column2, column3, ...</a:t>
            </a:r>
          </a:p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table1</a:t>
            </a:r>
          </a:p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condition;</a:t>
            </a:r>
            <a:endParaRPr lang="en-I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86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CC05-3493-4609-91EC-7A903287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C2A2-A0A7-48EE-9EA1-CE42A40EBB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insert into emp select * from persons;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insert into persons(</a:t>
            </a:r>
            <a:r>
              <a:rPr lang="en-US" dirty="0" err="1"/>
              <a:t>id,name,address</a:t>
            </a:r>
            <a:r>
              <a:rPr lang="en-US" dirty="0"/>
              <a:t>) select </a:t>
            </a:r>
            <a:r>
              <a:rPr lang="en-US" dirty="0" err="1"/>
              <a:t>id,name,address</a:t>
            </a:r>
            <a:r>
              <a:rPr lang="en-US" dirty="0"/>
              <a:t> from employee where id&gt;=4;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4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36F5-0F8E-430A-A111-6BBA7655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Equal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459C8-80B0-401E-A8C9-FDEE7969D7E3}"/>
              </a:ext>
            </a:extLst>
          </p:cNvPr>
          <p:cNvSpPr txBox="1"/>
          <p:nvPr/>
        </p:nvSpPr>
        <p:spPr>
          <a:xfrm>
            <a:off x="685800" y="1276350"/>
            <a:ext cx="6705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Not Equal operators in MySQL works the same to perform an inequality test between two expressions.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MySQL contains two types of Not Equal operator, which are (&lt; &gt;) and (! =).</a:t>
            </a:r>
            <a:endParaRPr lang="en-I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D511B-E9A3-4144-852B-22D75763A0CB}"/>
              </a:ext>
            </a:extLst>
          </p:cNvPr>
          <p:cNvSpPr txBox="1"/>
          <p:nvPr/>
        </p:nvSpPr>
        <p:spPr>
          <a:xfrm>
            <a:off x="1143000" y="2724150"/>
            <a:ext cx="5569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* from employee where id&lt;&gt;5;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* from employee where id!=5;</a:t>
            </a:r>
            <a:endParaRPr lang="en-I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30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61950"/>
            <a:ext cx="4485322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954" y="1661160"/>
            <a:ext cx="6684645" cy="743890"/>
          </a:xfrm>
          <a:prstGeom prst="rect">
            <a:avLst/>
          </a:prstGeom>
        </p:spPr>
        <p:txBody>
          <a:bodyPr vert="horz" wrap="square" lIns="0" tIns="3334" rIns="0" bIns="0" rtlCol="0">
            <a:spAutoFit/>
          </a:bodyPr>
          <a:lstStyle/>
          <a:p>
            <a:pPr marL="266700" marR="3810" indent="-257175">
              <a:lnSpc>
                <a:spcPct val="101600"/>
              </a:lnSpc>
              <a:spcBef>
                <a:spcPts val="26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lang="en-US" sz="2400" spc="-4" dirty="0">
                <a:latin typeface="Carlito"/>
                <a:cs typeface="Carlito"/>
              </a:rPr>
              <a:t>T</a:t>
            </a:r>
            <a:r>
              <a:rPr sz="2400" spc="-8" dirty="0">
                <a:latin typeface="Carlito"/>
                <a:cs typeface="Carlito"/>
              </a:rPr>
              <a:t>he </a:t>
            </a:r>
            <a:r>
              <a:rPr sz="2400" dirty="0">
                <a:latin typeface="Carlito"/>
                <a:cs typeface="Carlito"/>
              </a:rPr>
              <a:t>control  </a:t>
            </a:r>
            <a:r>
              <a:rPr sz="2400" spc="-4" dirty="0">
                <a:latin typeface="Carlito"/>
                <a:cs typeface="Carlito"/>
              </a:rPr>
              <a:t>functions allow us </a:t>
            </a:r>
            <a:r>
              <a:rPr sz="2400" dirty="0">
                <a:latin typeface="Carlito"/>
                <a:cs typeface="Carlito"/>
              </a:rPr>
              <a:t>a degree of  </a:t>
            </a:r>
            <a:r>
              <a:rPr sz="2400" spc="-4" dirty="0">
                <a:latin typeface="Carlito"/>
                <a:cs typeface="Carlito"/>
              </a:rPr>
              <a:t>conditionality </a:t>
            </a:r>
            <a:r>
              <a:rPr sz="2400" dirty="0">
                <a:latin typeface="Carlito"/>
                <a:cs typeface="Carlito"/>
              </a:rPr>
              <a:t>when </a:t>
            </a:r>
            <a:r>
              <a:rPr sz="2400" spc="-4" dirty="0">
                <a:latin typeface="Carlito"/>
                <a:cs typeface="Carlito"/>
              </a:rPr>
              <a:t>returning result</a:t>
            </a:r>
            <a:r>
              <a:rPr sz="2400" spc="-4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sets.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49665"/>
            <a:ext cx="2313147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pc="-8" dirty="0"/>
              <a:t>I</a:t>
            </a:r>
            <a:r>
              <a:rPr spc="4" dirty="0"/>
              <a:t>F</a:t>
            </a:r>
            <a:r>
              <a:rPr dirty="0"/>
              <a:t>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6868" y="1426845"/>
            <a:ext cx="5931694" cy="2022157"/>
          </a:xfrm>
          <a:prstGeom prst="rect">
            <a:avLst/>
          </a:prstGeom>
        </p:spPr>
        <p:txBody>
          <a:bodyPr vert="horz" wrap="square" lIns="0" tIns="46673" rIns="0" bIns="0" rtlCol="0">
            <a:spAutoFit/>
          </a:bodyPr>
          <a:lstStyle/>
          <a:p>
            <a:pPr marL="220980" marR="3810" indent="-211455">
              <a:lnSpc>
                <a:spcPts val="1320"/>
              </a:lnSpc>
              <a:spcBef>
                <a:spcPts val="368"/>
              </a:spcBef>
            </a:pPr>
            <a:r>
              <a:rPr sz="1350" spc="-4" dirty="0">
                <a:latin typeface="Carlito"/>
                <a:cs typeface="Carlito"/>
              </a:rPr>
              <a:t>The IF() function is fairly straight forward and consists of </a:t>
            </a:r>
            <a:r>
              <a:rPr sz="1350" dirty="0">
                <a:latin typeface="Carlito"/>
                <a:cs typeface="Carlito"/>
              </a:rPr>
              <a:t>3 </a:t>
            </a:r>
            <a:r>
              <a:rPr sz="1350" spc="-4" dirty="0">
                <a:latin typeface="Carlito"/>
                <a:cs typeface="Carlito"/>
              </a:rPr>
              <a:t>elements. </a:t>
            </a:r>
            <a:r>
              <a:rPr sz="1350" dirty="0">
                <a:latin typeface="Carlito"/>
                <a:cs typeface="Carlito"/>
              </a:rPr>
              <a:t>A </a:t>
            </a:r>
            <a:r>
              <a:rPr sz="1350" spc="-4" dirty="0">
                <a:latin typeface="Carlito"/>
                <a:cs typeface="Carlito"/>
              </a:rPr>
              <a:t>condition </a:t>
            </a:r>
            <a:r>
              <a:rPr sz="1350" dirty="0">
                <a:latin typeface="Carlito"/>
                <a:cs typeface="Carlito"/>
              </a:rPr>
              <a:t>and  </a:t>
            </a:r>
            <a:r>
              <a:rPr sz="1350" spc="-4" dirty="0">
                <a:latin typeface="Carlito"/>
                <a:cs typeface="Carlito"/>
              </a:rPr>
              <a:t>values </a:t>
            </a:r>
            <a:r>
              <a:rPr sz="1350" dirty="0">
                <a:latin typeface="Carlito"/>
                <a:cs typeface="Carlito"/>
              </a:rPr>
              <a:t>for </a:t>
            </a:r>
            <a:r>
              <a:rPr sz="1350" spc="-4" dirty="0">
                <a:latin typeface="Carlito"/>
                <a:cs typeface="Carlito"/>
              </a:rPr>
              <a:t>the condition being evaluated either true </a:t>
            </a:r>
            <a:r>
              <a:rPr sz="1350" dirty="0">
                <a:latin typeface="Carlito"/>
                <a:cs typeface="Carlito"/>
              </a:rPr>
              <a:t>or</a:t>
            </a:r>
            <a:r>
              <a:rPr sz="1350" spc="23" dirty="0">
                <a:latin typeface="Carlito"/>
                <a:cs typeface="Carlito"/>
              </a:rPr>
              <a:t> </a:t>
            </a:r>
            <a:r>
              <a:rPr sz="1350" spc="-4" dirty="0">
                <a:latin typeface="Carlito"/>
                <a:cs typeface="Carlito"/>
              </a:rPr>
              <a:t>false.</a:t>
            </a:r>
            <a:endParaRPr sz="13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88" dirty="0">
              <a:latin typeface="Carlito"/>
              <a:cs typeface="Carlito"/>
            </a:endParaRPr>
          </a:p>
          <a:p>
            <a:pPr marL="9525">
              <a:lnSpc>
                <a:spcPts val="1568"/>
              </a:lnSpc>
            </a:pPr>
            <a:r>
              <a:rPr sz="1350" b="1" i="1" spc="-4" dirty="0">
                <a:latin typeface="Carlito"/>
                <a:cs typeface="Carlito"/>
              </a:rPr>
              <a:t>Syntax:</a:t>
            </a:r>
            <a:endParaRPr sz="1350" dirty="0">
              <a:latin typeface="Carlito"/>
              <a:cs typeface="Carlito"/>
            </a:endParaRPr>
          </a:p>
          <a:p>
            <a:pPr marL="9525">
              <a:lnSpc>
                <a:spcPts val="1568"/>
              </a:lnSpc>
            </a:pPr>
            <a:r>
              <a:rPr sz="1350" spc="-4" dirty="0">
                <a:latin typeface="Courier New"/>
                <a:cs typeface="Courier New"/>
              </a:rPr>
              <a:t>IF(condition,true_value,false_value)</a:t>
            </a:r>
            <a:endParaRPr sz="1350" dirty="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1763" dirty="0">
              <a:latin typeface="Courier New"/>
              <a:cs typeface="Courier New"/>
            </a:endParaRPr>
          </a:p>
          <a:p>
            <a:pPr marL="220980" marR="96203" indent="-211455">
              <a:lnSpc>
                <a:spcPts val="1320"/>
              </a:lnSpc>
            </a:pPr>
            <a:r>
              <a:rPr sz="1350" dirty="0">
                <a:latin typeface="Carlito"/>
                <a:cs typeface="Carlito"/>
              </a:rPr>
              <a:t>So using a </a:t>
            </a:r>
            <a:r>
              <a:rPr sz="1350" spc="-4" dirty="0">
                <a:latin typeface="Carlito"/>
                <a:cs typeface="Carlito"/>
              </a:rPr>
              <a:t>simple comparison </a:t>
            </a:r>
            <a:r>
              <a:rPr sz="1350" spc="-8" dirty="0">
                <a:latin typeface="Carlito"/>
                <a:cs typeface="Carlito"/>
              </a:rPr>
              <a:t>(is </a:t>
            </a:r>
            <a:r>
              <a:rPr sz="1350" dirty="0">
                <a:latin typeface="Carlito"/>
                <a:cs typeface="Carlito"/>
              </a:rPr>
              <a:t>a number </a:t>
            </a:r>
            <a:r>
              <a:rPr sz="1350" spc="-4" dirty="0">
                <a:latin typeface="Carlito"/>
                <a:cs typeface="Carlito"/>
              </a:rPr>
              <a:t>greater than 10) to return either 'yup' </a:t>
            </a:r>
            <a:r>
              <a:rPr sz="1350" dirty="0">
                <a:latin typeface="Carlito"/>
                <a:cs typeface="Carlito"/>
              </a:rPr>
              <a:t>or  </a:t>
            </a:r>
            <a:r>
              <a:rPr sz="1350" spc="-4" dirty="0">
                <a:latin typeface="Carlito"/>
                <a:cs typeface="Carlito"/>
              </a:rPr>
              <a:t>'nope'.</a:t>
            </a:r>
            <a:endParaRPr sz="1350" dirty="0">
              <a:latin typeface="Carlito"/>
              <a:cs typeface="Carlito"/>
            </a:endParaRPr>
          </a:p>
          <a:p>
            <a:pPr marL="9525">
              <a:lnSpc>
                <a:spcPts val="1523"/>
              </a:lnSpc>
            </a:pPr>
            <a:r>
              <a:rPr sz="1350" spc="-4" dirty="0">
                <a:latin typeface="Courier New"/>
                <a:cs typeface="Courier New"/>
              </a:rPr>
              <a:t>mysql&gt; SELECT</a:t>
            </a:r>
            <a:r>
              <a:rPr sz="1350" spc="-11" dirty="0">
                <a:latin typeface="Courier New"/>
                <a:cs typeface="Courier New"/>
              </a:rPr>
              <a:t> </a:t>
            </a:r>
            <a:r>
              <a:rPr sz="1350" spc="-4" dirty="0">
                <a:latin typeface="Courier New"/>
                <a:cs typeface="Courier New"/>
              </a:rPr>
              <a:t>IF(15&gt;10,'Yup','Nope');</a:t>
            </a:r>
            <a:endParaRPr sz="1350" dirty="0">
              <a:latin typeface="Courier New"/>
              <a:cs typeface="Courier New"/>
            </a:endParaRPr>
          </a:p>
          <a:p>
            <a:pPr marL="9525">
              <a:spcBef>
                <a:spcPts val="75"/>
              </a:spcBef>
              <a:tabLst>
                <a:tab pos="1358265" algn="l"/>
              </a:tabLst>
            </a:pPr>
            <a:r>
              <a:rPr sz="1350" dirty="0">
                <a:latin typeface="Carlito"/>
                <a:cs typeface="Carlito"/>
              </a:rPr>
              <a:t>+</a:t>
            </a:r>
            <a:r>
              <a:rPr sz="135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1350" dirty="0">
                <a:latin typeface="Carlito"/>
                <a:cs typeface="Carlito"/>
              </a:rPr>
              <a:t>+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02355" y="3418522"/>
            <a:ext cx="9810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arlito"/>
                <a:cs typeface="Carlito"/>
              </a:rPr>
              <a:t>|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1445" y="3838575"/>
            <a:ext cx="9810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arlito"/>
                <a:cs typeface="Carlito"/>
              </a:rPr>
              <a:t>|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6868" y="3418522"/>
            <a:ext cx="1672114" cy="107292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arlito"/>
                <a:cs typeface="Carlito"/>
              </a:rPr>
              <a:t>|</a:t>
            </a:r>
            <a:r>
              <a:rPr sz="1350" spc="-34" dirty="0">
                <a:latin typeface="Carlito"/>
                <a:cs typeface="Carlito"/>
              </a:rPr>
              <a:t> </a:t>
            </a:r>
            <a:r>
              <a:rPr sz="1350" spc="-4" dirty="0">
                <a:latin typeface="Carlito"/>
                <a:cs typeface="Carlito"/>
              </a:rPr>
              <a:t>IF(15&gt;10,'Yup','Nope')</a:t>
            </a:r>
            <a:endParaRPr sz="1350">
              <a:latin typeface="Carlito"/>
              <a:cs typeface="Carlito"/>
            </a:endParaRPr>
          </a:p>
          <a:p>
            <a:pPr marL="9525">
              <a:spcBef>
                <a:spcPts val="30"/>
              </a:spcBef>
              <a:tabLst>
                <a:tab pos="1358265" algn="l"/>
              </a:tabLst>
            </a:pPr>
            <a:r>
              <a:rPr sz="1350" dirty="0">
                <a:latin typeface="Carlito"/>
                <a:cs typeface="Carlito"/>
              </a:rPr>
              <a:t>+</a:t>
            </a:r>
            <a:r>
              <a:rPr sz="135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1350" dirty="0">
                <a:latin typeface="Carlito"/>
                <a:cs typeface="Carlito"/>
              </a:rPr>
              <a:t>+</a:t>
            </a:r>
            <a:endParaRPr sz="1350">
              <a:latin typeface="Carlito"/>
              <a:cs typeface="Carlito"/>
            </a:endParaRPr>
          </a:p>
          <a:p>
            <a:pPr marL="9525">
              <a:spcBef>
                <a:spcPts val="38"/>
              </a:spcBef>
            </a:pPr>
            <a:r>
              <a:rPr sz="1350" dirty="0">
                <a:latin typeface="Carlito"/>
                <a:cs typeface="Carlito"/>
              </a:rPr>
              <a:t>|</a:t>
            </a:r>
            <a:r>
              <a:rPr sz="1350" spc="-4" dirty="0">
                <a:latin typeface="Carlito"/>
                <a:cs typeface="Carlito"/>
              </a:rPr>
              <a:t> Yup</a:t>
            </a:r>
            <a:endParaRPr sz="1350">
              <a:latin typeface="Carlito"/>
              <a:cs typeface="Carlito"/>
            </a:endParaRPr>
          </a:p>
          <a:p>
            <a:pPr marL="9525" marR="130969">
              <a:lnSpc>
                <a:spcPts val="1658"/>
              </a:lnSpc>
              <a:spcBef>
                <a:spcPts val="53"/>
              </a:spcBef>
              <a:tabLst>
                <a:tab pos="1358265" algn="l"/>
              </a:tabLst>
            </a:pPr>
            <a:r>
              <a:rPr sz="1350" dirty="0">
                <a:latin typeface="Carlito"/>
                <a:cs typeface="Carlito"/>
              </a:rPr>
              <a:t>+</a:t>
            </a:r>
            <a:r>
              <a:rPr sz="135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1350" dirty="0">
                <a:latin typeface="Carlito"/>
                <a:cs typeface="Carlito"/>
              </a:rPr>
              <a:t>+  1 </a:t>
            </a:r>
            <a:r>
              <a:rPr sz="1350" spc="-4" dirty="0">
                <a:latin typeface="Carlito"/>
                <a:cs typeface="Carlito"/>
              </a:rPr>
              <a:t>row in </a:t>
            </a:r>
            <a:r>
              <a:rPr sz="1350" dirty="0">
                <a:latin typeface="Carlito"/>
                <a:cs typeface="Carlito"/>
              </a:rPr>
              <a:t>set </a:t>
            </a:r>
            <a:r>
              <a:rPr sz="1350" spc="-4" dirty="0">
                <a:latin typeface="Carlito"/>
                <a:cs typeface="Carlito"/>
              </a:rPr>
              <a:t>(0.03</a:t>
            </a:r>
            <a:r>
              <a:rPr sz="1350" spc="-41" dirty="0">
                <a:latin typeface="Carlito"/>
                <a:cs typeface="Carlito"/>
              </a:rPr>
              <a:t> </a:t>
            </a:r>
            <a:r>
              <a:rPr sz="1350" spc="-4" dirty="0">
                <a:latin typeface="Carlito"/>
                <a:cs typeface="Carlito"/>
              </a:rPr>
              <a:t>sec)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85750"/>
            <a:ext cx="1844041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pc="4" dirty="0"/>
              <a:t>C</a:t>
            </a:r>
            <a:r>
              <a:rPr spc="-4" dirty="0"/>
              <a:t>A</a:t>
            </a:r>
            <a:r>
              <a:rPr spc="8" dirty="0"/>
              <a:t>S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9474" y="819150"/>
            <a:ext cx="6927533" cy="1390669"/>
          </a:xfrm>
          <a:prstGeom prst="rect">
            <a:avLst/>
          </a:prstGeom>
        </p:spPr>
        <p:txBody>
          <a:bodyPr vert="horz" wrap="square" lIns="0" tIns="55721" rIns="0" bIns="0" rtlCol="0">
            <a:spAutoFit/>
          </a:bodyPr>
          <a:lstStyle/>
          <a:p>
            <a:pPr marL="220980" marR="3810" indent="-211455">
              <a:lnSpc>
                <a:spcPts val="1605"/>
              </a:lnSpc>
              <a:spcBef>
                <a:spcPts val="439"/>
              </a:spcBef>
            </a:pPr>
            <a:r>
              <a:rPr sz="1650" spc="-4" dirty="0">
                <a:latin typeface="Carlito"/>
                <a:cs typeface="Carlito"/>
              </a:rPr>
              <a:t>Slightly more advanced </a:t>
            </a:r>
            <a:r>
              <a:rPr sz="1650" dirty="0">
                <a:latin typeface="Carlito"/>
                <a:cs typeface="Carlito"/>
              </a:rPr>
              <a:t>from </a:t>
            </a:r>
            <a:r>
              <a:rPr sz="1650" spc="-4" dirty="0">
                <a:latin typeface="Carlito"/>
                <a:cs typeface="Carlito"/>
              </a:rPr>
              <a:t>IF() </a:t>
            </a:r>
            <a:r>
              <a:rPr sz="1650" dirty="0">
                <a:latin typeface="Carlito"/>
                <a:cs typeface="Carlito"/>
              </a:rPr>
              <a:t>is </a:t>
            </a:r>
            <a:r>
              <a:rPr sz="1650" spc="-4" dirty="0">
                <a:latin typeface="Carlito"/>
                <a:cs typeface="Carlito"/>
              </a:rPr>
              <a:t>the CASE function that allows </a:t>
            </a:r>
            <a:r>
              <a:rPr sz="1650" dirty="0">
                <a:latin typeface="Carlito"/>
                <a:cs typeface="Carlito"/>
              </a:rPr>
              <a:t>for  </a:t>
            </a:r>
            <a:r>
              <a:rPr lang="en-US" sz="1650" dirty="0">
                <a:latin typeface="Carlito"/>
                <a:cs typeface="Carlito"/>
              </a:rPr>
              <a:t>more </a:t>
            </a:r>
            <a:r>
              <a:rPr sz="1650" spc="-4" dirty="0">
                <a:latin typeface="Carlito"/>
                <a:cs typeface="Carlito"/>
              </a:rPr>
              <a:t>than one comparison to be made. It is slightly different </a:t>
            </a:r>
            <a:r>
              <a:rPr sz="1650" dirty="0">
                <a:latin typeface="Carlito"/>
                <a:cs typeface="Carlito"/>
              </a:rPr>
              <a:t>as </a:t>
            </a:r>
            <a:r>
              <a:rPr sz="1650" spc="-8" dirty="0">
                <a:latin typeface="Carlito"/>
                <a:cs typeface="Carlito"/>
              </a:rPr>
              <a:t>the  </a:t>
            </a:r>
            <a:r>
              <a:rPr sz="1650" spc="-4" dirty="0">
                <a:latin typeface="Carlito"/>
                <a:cs typeface="Carlito"/>
              </a:rPr>
              <a:t>actual value </a:t>
            </a:r>
            <a:r>
              <a:rPr sz="1650" dirty="0">
                <a:latin typeface="Carlito"/>
                <a:cs typeface="Carlito"/>
              </a:rPr>
              <a:t>is </a:t>
            </a:r>
            <a:r>
              <a:rPr sz="1650" spc="-4" dirty="0">
                <a:latin typeface="Carlito"/>
                <a:cs typeface="Carlito"/>
              </a:rPr>
              <a:t>specified first, </a:t>
            </a:r>
            <a:r>
              <a:rPr sz="1650" spc="-8" dirty="0">
                <a:latin typeface="Carlito"/>
                <a:cs typeface="Carlito"/>
              </a:rPr>
              <a:t>then </a:t>
            </a:r>
            <a:r>
              <a:rPr sz="1650" dirty="0">
                <a:latin typeface="Carlito"/>
                <a:cs typeface="Carlito"/>
              </a:rPr>
              <a:t>a </a:t>
            </a:r>
            <a:r>
              <a:rPr sz="1650" spc="-4" dirty="0">
                <a:latin typeface="Carlito"/>
                <a:cs typeface="Carlito"/>
              </a:rPr>
              <a:t>series of comparisons </a:t>
            </a:r>
            <a:r>
              <a:rPr sz="1650" dirty="0">
                <a:latin typeface="Carlito"/>
                <a:cs typeface="Carlito"/>
              </a:rPr>
              <a:t>are  </a:t>
            </a:r>
            <a:r>
              <a:rPr sz="1650" spc="-4" dirty="0">
                <a:latin typeface="Carlito"/>
                <a:cs typeface="Carlito"/>
              </a:rPr>
              <a:t>made </a:t>
            </a:r>
            <a:r>
              <a:rPr sz="1650" dirty="0">
                <a:latin typeface="Carlito"/>
                <a:cs typeface="Carlito"/>
              </a:rPr>
              <a:t>for a </a:t>
            </a:r>
            <a:r>
              <a:rPr sz="1650" spc="-4" dirty="0">
                <a:latin typeface="Carlito"/>
                <a:cs typeface="Carlito"/>
              </a:rPr>
              <a:t>potential match</a:t>
            </a:r>
            <a:r>
              <a:rPr lang="en-US" sz="1650" spc="-4" dirty="0">
                <a:latin typeface="Carlito"/>
                <a:cs typeface="Carlito"/>
              </a:rPr>
              <a:t>,</a:t>
            </a:r>
            <a:r>
              <a:rPr sz="1650" spc="-4" dirty="0">
                <a:latin typeface="Carlito"/>
                <a:cs typeface="Carlito"/>
              </a:rPr>
              <a:t> </a:t>
            </a:r>
            <a:r>
              <a:rPr sz="1650" spc="-8" dirty="0">
                <a:latin typeface="Carlito"/>
                <a:cs typeface="Carlito"/>
              </a:rPr>
              <a:t>then </a:t>
            </a:r>
            <a:r>
              <a:rPr sz="1650" spc="-4" dirty="0">
                <a:latin typeface="Carlito"/>
                <a:cs typeface="Carlito"/>
              </a:rPr>
              <a:t>returns </a:t>
            </a:r>
            <a:r>
              <a:rPr sz="1650" dirty="0">
                <a:latin typeface="Carlito"/>
                <a:cs typeface="Carlito"/>
              </a:rPr>
              <a:t>a</a:t>
            </a:r>
            <a:r>
              <a:rPr sz="1650" spc="-45" dirty="0">
                <a:latin typeface="Carlito"/>
                <a:cs typeface="Carlito"/>
              </a:rPr>
              <a:t> </a:t>
            </a:r>
            <a:r>
              <a:rPr sz="1650" spc="-4" dirty="0">
                <a:latin typeface="Carlito"/>
                <a:cs typeface="Carlito"/>
              </a:rPr>
              <a:t>value.</a:t>
            </a:r>
            <a:endParaRPr sz="1650" dirty="0">
              <a:latin typeface="Carlito"/>
              <a:cs typeface="Carlito"/>
            </a:endParaRPr>
          </a:p>
          <a:p>
            <a:pPr>
              <a:spcBef>
                <a:spcPts val="4"/>
              </a:spcBef>
            </a:pPr>
            <a:endParaRPr sz="1688" dirty="0">
              <a:latin typeface="Carlito"/>
              <a:cs typeface="Carlito"/>
            </a:endParaRPr>
          </a:p>
          <a:p>
            <a:pPr marL="9525"/>
            <a:r>
              <a:rPr sz="1650" b="1" i="1" spc="-4" dirty="0">
                <a:latin typeface="Carlito"/>
                <a:cs typeface="Carlito"/>
              </a:rPr>
              <a:t>Syntax:</a:t>
            </a:r>
            <a:endParaRPr sz="1650" dirty="0">
              <a:latin typeface="Carlito"/>
              <a:cs typeface="Carl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E7AD7-BCD1-4F15-9C32-89DE56B7BCAA}"/>
              </a:ext>
            </a:extLst>
          </p:cNvPr>
          <p:cNvSpPr txBox="1"/>
          <p:nvPr/>
        </p:nvSpPr>
        <p:spPr>
          <a:xfrm>
            <a:off x="3048000" y="1885950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CASE</a:t>
            </a:r>
            <a:r>
              <a:rPr 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value</a:t>
            </a:r>
            <a:r>
              <a:rPr 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value1</a:t>
            </a:r>
            <a:r>
              <a:rPr 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THEN</a:t>
            </a:r>
            <a:r>
              <a:rPr 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result1</a:t>
            </a:r>
          </a:p>
          <a:p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value2</a:t>
            </a:r>
            <a:r>
              <a:rPr 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THEN</a:t>
            </a:r>
            <a:r>
              <a:rPr 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result2</a:t>
            </a:r>
            <a:r>
              <a:rPr 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… 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[ELSE</a:t>
            </a:r>
            <a:r>
              <a:rPr 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</a:rPr>
              <a:t>else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i="1" dirty="0" err="1">
                <a:latin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96419-7E64-4A16-9FAC-940BDA4AEA4D}"/>
              </a:ext>
            </a:extLst>
          </p:cNvPr>
          <p:cNvSpPr txBox="1"/>
          <p:nvPr/>
        </p:nvSpPr>
        <p:spPr>
          <a:xfrm>
            <a:off x="2895600" y="3472755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CASE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WHEN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THEN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result1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WHEN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THEN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result2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WHEN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THEN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resultN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[ELSE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END;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F7409-CD4F-4C6C-AFBD-B0C62366AA2F}"/>
              </a:ext>
            </a:extLst>
          </p:cNvPr>
          <p:cNvSpPr txBox="1"/>
          <p:nvPr/>
        </p:nvSpPr>
        <p:spPr>
          <a:xfrm>
            <a:off x="2834641" y="3110239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8C0D-32A6-4A50-8CBF-4051804F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AACF-BF23-4D20-8E27-3587ECEEA6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id,name,salary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case</a:t>
            </a:r>
          </a:p>
          <a:p>
            <a:pPr marL="0" indent="0">
              <a:buNone/>
            </a:pPr>
            <a:r>
              <a:rPr lang="en-US" dirty="0"/>
              <a:t>when salary&lt;80000 then "Salary is high"</a:t>
            </a:r>
          </a:p>
          <a:p>
            <a:pPr marL="0" indent="0">
              <a:buNone/>
            </a:pPr>
            <a:r>
              <a:rPr lang="en-US" dirty="0"/>
              <a:t> when salary=5874.36 then "Salary is Low"</a:t>
            </a:r>
          </a:p>
          <a:p>
            <a:pPr marL="0" indent="0">
              <a:buNone/>
            </a:pPr>
            <a:r>
              <a:rPr lang="en-US" dirty="0"/>
              <a:t> else "salary is awesome”</a:t>
            </a:r>
          </a:p>
          <a:p>
            <a:pPr marL="0" indent="0">
              <a:buNone/>
            </a:pPr>
            <a:r>
              <a:rPr lang="en-US" dirty="0"/>
              <a:t> end as description</a:t>
            </a:r>
          </a:p>
          <a:p>
            <a:pPr marL="0" indent="0">
              <a:buNone/>
            </a:pPr>
            <a:r>
              <a:rPr lang="en-US" dirty="0"/>
              <a:t> from employee;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95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093925" y="1100974"/>
            <a:ext cx="5976300" cy="10135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/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0" y="0"/>
            <a:ext cx="42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   Contents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D616D41B-08B4-48DC-B957-9F2719FA010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90550"/>
            <a:ext cx="8229600" cy="3732536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anchor="t" anchorCtr="0">
            <a:normAutofit fontScale="92500" lnSpcReduction="10000"/>
          </a:bodyPr>
          <a:lstStyle>
            <a:lvl1pPr marL="274320" lvl="0" indent="-27432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lvl="1" indent="-27432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-182880" algn="ctr" rtl="0" eaLnBrk="1" latinLnBrk="0" hangingPunct="1">
              <a:spcBef>
                <a:spcPts val="0"/>
              </a:spcBef>
              <a:buClr>
                <a:schemeClr val="accent1">
                  <a:shade val="75000"/>
                </a:schemeClr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lvl="3" indent="-182880" algn="ctr" rtl="0" eaLnBrk="1" latinLnBrk="0" hangingPunct="1">
              <a:spcBef>
                <a:spcPts val="0"/>
              </a:spcBef>
              <a:buClr>
                <a:schemeClr val="accent1">
                  <a:tint val="60000"/>
                </a:schemeClr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lvl="4" indent="-182880" algn="ctr" rtl="0" eaLnBrk="1" latinLnBrk="0" hangingPunct="1">
              <a:spcBef>
                <a:spcPts val="0"/>
              </a:spcBef>
              <a:buClr>
                <a:schemeClr val="accent2">
                  <a:tint val="60000"/>
                </a:schemeClr>
              </a:buClr>
              <a:buSzPct val="10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lvl="5" indent="-18288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Char char="•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lvl="6" indent="-182880" algn="ctr" rtl="0" eaLnBrk="1" latinLnBrk="0" hangingPunct="1">
              <a:spcBef>
                <a:spcPts val="0"/>
              </a:spcBef>
              <a:buClr>
                <a:schemeClr val="accent1">
                  <a:tint val="60000"/>
                </a:schemeClr>
              </a:buClr>
              <a:buSzPct val="100000"/>
              <a:buFont typeface="Wingdings"/>
              <a:buChar char=""/>
              <a:defRPr kumimoji="0" sz="2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lvl="7" indent="-182880" algn="ctr" rtl="0" eaLnBrk="1" latinLnBrk="0" hangingPunct="1">
              <a:spcBef>
                <a:spcPts val="0"/>
              </a:spcBef>
              <a:buClr>
                <a:schemeClr val="accent2"/>
              </a:buClr>
              <a:buSzPct val="100000"/>
              <a:buChar char="•"/>
              <a:defRPr kumimoji="0" sz="26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lvl="8" indent="-182880" algn="ctr" rtl="0" eaLnBrk="1" latinLnBrk="0" hangingPunct="1">
              <a:spcBef>
                <a:spcPts val="0"/>
              </a:spcBef>
              <a:buClr>
                <a:schemeClr val="accent1">
                  <a:shade val="75000"/>
                </a:schemeClr>
              </a:buClr>
              <a:buSzPct val="100000"/>
              <a:buChar char="•"/>
              <a:defRPr kumimoji="0" sz="2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Index</a:t>
            </a:r>
          </a:p>
          <a:p>
            <a:pPr algn="l"/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/>
            <a:r>
              <a:rPr lang="en-US" alt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Mysql</a:t>
            </a:r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operators</a:t>
            </a:r>
          </a:p>
          <a:p>
            <a:pPr lvl="1"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And, Or, Not</a:t>
            </a:r>
          </a:p>
          <a:p>
            <a:pPr lvl="1"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Any and All</a:t>
            </a:r>
          </a:p>
          <a:p>
            <a:pPr lvl="1"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Insert and select</a:t>
            </a:r>
          </a:p>
          <a:p>
            <a:pPr lvl="1"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Not equal</a:t>
            </a: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Control functions</a:t>
            </a:r>
          </a:p>
          <a:p>
            <a:pPr lvl="1"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If</a:t>
            </a:r>
          </a:p>
          <a:p>
            <a:pPr lvl="1"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Case		</a:t>
            </a: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algn="l"/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algn="l"/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algn="l"/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89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955" y="355774"/>
            <a:ext cx="4697254" cy="540052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/>
          <a:p>
            <a:pPr marL="9525">
              <a:spcBef>
                <a:spcPts val="71"/>
              </a:spcBef>
              <a:tabLst>
                <a:tab pos="968216" algn="l"/>
              </a:tabLst>
            </a:pPr>
            <a:r>
              <a:rPr sz="3450" spc="-315" dirty="0"/>
              <a:t> </a:t>
            </a:r>
            <a:r>
              <a:rPr sz="3450" spc="-68" dirty="0"/>
              <a:t>Index</a:t>
            </a:r>
            <a:endParaRPr sz="3450" dirty="0"/>
          </a:p>
        </p:txBody>
      </p:sp>
      <p:sp>
        <p:nvSpPr>
          <p:cNvPr id="6" name="object 6"/>
          <p:cNvSpPr txBox="1"/>
          <p:nvPr/>
        </p:nvSpPr>
        <p:spPr>
          <a:xfrm>
            <a:off x="1752600" y="887982"/>
            <a:ext cx="5562600" cy="3736920"/>
          </a:xfrm>
          <a:prstGeom prst="rect">
            <a:avLst/>
          </a:prstGeom>
        </p:spPr>
        <p:txBody>
          <a:bodyPr vert="horz" wrap="square" lIns="0" tIns="64770" rIns="0" bIns="0" rtlCol="0">
            <a:spAutoFit/>
          </a:bodyPr>
          <a:lstStyle/>
          <a:p>
            <a:pPr marL="180975" indent="-171450">
              <a:spcBef>
                <a:spcPts val="510"/>
              </a:spcBef>
              <a:buClr>
                <a:srgbClr val="D24717"/>
              </a:buClr>
              <a:buFont typeface="Arial"/>
              <a:buChar char="•"/>
              <a:tabLst>
                <a:tab pos="180975" algn="l"/>
              </a:tabLst>
            </a:pPr>
            <a:r>
              <a:rPr sz="3225" spc="-23" dirty="0">
                <a:solidFill>
                  <a:srgbClr val="2E2B1F"/>
                </a:solidFill>
                <a:latin typeface="Carlito"/>
                <a:cs typeface="Carlito"/>
              </a:rPr>
              <a:t>Create</a:t>
            </a:r>
            <a:r>
              <a:rPr sz="3225" spc="-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225" spc="-11" dirty="0">
                <a:solidFill>
                  <a:srgbClr val="2E2B1F"/>
                </a:solidFill>
                <a:latin typeface="Carlito"/>
                <a:cs typeface="Carlito"/>
              </a:rPr>
              <a:t>Index</a:t>
            </a:r>
            <a:endParaRPr sz="3225" dirty="0">
              <a:latin typeface="Carlito"/>
              <a:cs typeface="Carlito"/>
            </a:endParaRPr>
          </a:p>
          <a:p>
            <a:pPr marL="180975" indent="-171450">
              <a:spcBef>
                <a:spcPts val="371"/>
              </a:spcBef>
              <a:buClr>
                <a:srgbClr val="D24717"/>
              </a:buClr>
              <a:buFont typeface="Arial"/>
              <a:buChar char="•"/>
              <a:tabLst>
                <a:tab pos="180975" algn="l"/>
              </a:tabLst>
            </a:pPr>
            <a:r>
              <a:rPr sz="2775" spc="-23" dirty="0">
                <a:solidFill>
                  <a:srgbClr val="001F5F"/>
                </a:solidFill>
                <a:latin typeface="Carlito"/>
                <a:cs typeface="Carlito"/>
              </a:rPr>
              <a:t>Syntax</a:t>
            </a:r>
            <a:endParaRPr sz="2775" dirty="0">
              <a:latin typeface="Carlito"/>
              <a:cs typeface="Carlito"/>
            </a:endParaRPr>
          </a:p>
          <a:p>
            <a:pPr marL="180975" marR="890588" indent="-42386">
              <a:lnSpc>
                <a:spcPts val="2430"/>
              </a:lnSpc>
              <a:spcBef>
                <a:spcPts val="604"/>
              </a:spcBef>
              <a:tabLst>
                <a:tab pos="2075021" algn="l"/>
                <a:tab pos="3629978" algn="l"/>
              </a:tabLst>
            </a:pPr>
            <a:r>
              <a:rPr sz="2250" dirty="0">
                <a:solidFill>
                  <a:srgbClr val="484230"/>
                </a:solidFill>
                <a:latin typeface="Carlito"/>
                <a:cs typeface="Carlito"/>
              </a:rPr>
              <a:t>1&gt;</a:t>
            </a:r>
            <a:r>
              <a:rPr sz="2250" spc="4" dirty="0">
                <a:solidFill>
                  <a:srgbClr val="484230"/>
                </a:solidFill>
                <a:latin typeface="Carlito"/>
                <a:cs typeface="Carlito"/>
              </a:rPr>
              <a:t> </a:t>
            </a:r>
            <a:r>
              <a:rPr sz="2250" spc="-4" dirty="0">
                <a:solidFill>
                  <a:srgbClr val="484230"/>
                </a:solidFill>
                <a:latin typeface="Carlito"/>
                <a:cs typeface="Carlito"/>
              </a:rPr>
              <a:t>C</a:t>
            </a:r>
            <a:r>
              <a:rPr sz="2250" spc="-38" dirty="0">
                <a:solidFill>
                  <a:srgbClr val="484230"/>
                </a:solidFill>
                <a:latin typeface="Carlito"/>
                <a:cs typeface="Carlito"/>
              </a:rPr>
              <a:t>r</a:t>
            </a:r>
            <a:r>
              <a:rPr sz="2250" dirty="0">
                <a:solidFill>
                  <a:srgbClr val="484230"/>
                </a:solidFill>
                <a:latin typeface="Carlito"/>
                <a:cs typeface="Carlito"/>
              </a:rPr>
              <a:t>e</a:t>
            </a:r>
            <a:r>
              <a:rPr sz="2250" spc="-23" dirty="0">
                <a:solidFill>
                  <a:srgbClr val="484230"/>
                </a:solidFill>
                <a:latin typeface="Carlito"/>
                <a:cs typeface="Carlito"/>
              </a:rPr>
              <a:t>a</a:t>
            </a:r>
            <a:r>
              <a:rPr sz="2250" spc="-26" dirty="0">
                <a:solidFill>
                  <a:srgbClr val="484230"/>
                </a:solidFill>
                <a:latin typeface="Carlito"/>
                <a:cs typeface="Carlito"/>
              </a:rPr>
              <a:t>t</a:t>
            </a:r>
            <a:r>
              <a:rPr sz="2250" dirty="0">
                <a:solidFill>
                  <a:srgbClr val="484230"/>
                </a:solidFill>
                <a:latin typeface="Carlito"/>
                <a:cs typeface="Carlito"/>
              </a:rPr>
              <a:t>e</a:t>
            </a:r>
            <a:r>
              <a:rPr sz="2250" spc="-8" dirty="0">
                <a:solidFill>
                  <a:srgbClr val="484230"/>
                </a:solidFill>
                <a:latin typeface="Carlito"/>
                <a:cs typeface="Carlito"/>
              </a:rPr>
              <a:t> </a:t>
            </a:r>
            <a:r>
              <a:rPr sz="2250" dirty="0">
                <a:solidFill>
                  <a:srgbClr val="484230"/>
                </a:solidFill>
                <a:latin typeface="Carlito"/>
                <a:cs typeface="Carlito"/>
              </a:rPr>
              <a:t>Ind</a:t>
            </a:r>
            <a:r>
              <a:rPr sz="2250" spc="-45" dirty="0">
                <a:solidFill>
                  <a:srgbClr val="484230"/>
                </a:solidFill>
                <a:latin typeface="Carlito"/>
                <a:cs typeface="Carlito"/>
              </a:rPr>
              <a:t>e</a:t>
            </a:r>
            <a:r>
              <a:rPr sz="2250" dirty="0">
                <a:solidFill>
                  <a:srgbClr val="484230"/>
                </a:solidFill>
                <a:latin typeface="Carlito"/>
                <a:cs typeface="Carlito"/>
              </a:rPr>
              <a:t>x	i</a:t>
            </a:r>
            <a:r>
              <a:rPr sz="2250" spc="-8" dirty="0">
                <a:solidFill>
                  <a:srgbClr val="484230"/>
                </a:solidFill>
                <a:latin typeface="Carlito"/>
                <a:cs typeface="Carlito"/>
              </a:rPr>
              <a:t>n</a:t>
            </a:r>
            <a:r>
              <a:rPr sz="2250" spc="-4" dirty="0">
                <a:solidFill>
                  <a:srgbClr val="484230"/>
                </a:solidFill>
                <a:latin typeface="Carlito"/>
                <a:cs typeface="Carlito"/>
              </a:rPr>
              <a:t>d</a:t>
            </a:r>
            <a:r>
              <a:rPr sz="2250" spc="-45" dirty="0">
                <a:solidFill>
                  <a:srgbClr val="484230"/>
                </a:solidFill>
                <a:latin typeface="Carlito"/>
                <a:cs typeface="Carlito"/>
              </a:rPr>
              <a:t>e</a:t>
            </a:r>
            <a:r>
              <a:rPr sz="2250" spc="-4" dirty="0">
                <a:solidFill>
                  <a:srgbClr val="484230"/>
                </a:solidFill>
                <a:latin typeface="Carlito"/>
                <a:cs typeface="Carlito"/>
              </a:rPr>
              <a:t>x_nam</a:t>
            </a:r>
            <a:r>
              <a:rPr sz="2250" dirty="0">
                <a:solidFill>
                  <a:srgbClr val="484230"/>
                </a:solidFill>
                <a:latin typeface="Carlito"/>
                <a:cs typeface="Carlito"/>
              </a:rPr>
              <a:t>e	</a:t>
            </a:r>
            <a:r>
              <a:rPr sz="2250" spc="-4" dirty="0">
                <a:solidFill>
                  <a:srgbClr val="484230"/>
                </a:solidFill>
                <a:latin typeface="Carlito"/>
                <a:cs typeface="Carlito"/>
              </a:rPr>
              <a:t>on  table_name(</a:t>
            </a:r>
            <a:r>
              <a:rPr sz="2250" spc="-4" dirty="0" err="1">
                <a:solidFill>
                  <a:srgbClr val="484230"/>
                </a:solidFill>
                <a:latin typeface="Carlito"/>
                <a:cs typeface="Carlito"/>
              </a:rPr>
              <a:t>column_name</a:t>
            </a:r>
            <a:r>
              <a:rPr sz="2250" spc="-4" dirty="0">
                <a:solidFill>
                  <a:srgbClr val="484230"/>
                </a:solidFill>
                <a:latin typeface="Carlito"/>
                <a:cs typeface="Carlito"/>
              </a:rPr>
              <a:t>)</a:t>
            </a:r>
            <a:r>
              <a:rPr lang="en-US" sz="2250" spc="-4" dirty="0">
                <a:solidFill>
                  <a:srgbClr val="484230"/>
                </a:solidFill>
                <a:latin typeface="Carlito"/>
                <a:cs typeface="Carlito"/>
              </a:rPr>
              <a:t>;</a:t>
            </a:r>
            <a:endParaRPr sz="2250" dirty="0">
              <a:latin typeface="Carlito"/>
              <a:cs typeface="Carlito"/>
            </a:endParaRPr>
          </a:p>
          <a:p>
            <a:pPr marL="180975" marR="407194" indent="-42386">
              <a:lnSpc>
                <a:spcPts val="2430"/>
              </a:lnSpc>
              <a:spcBef>
                <a:spcPts val="544"/>
              </a:spcBef>
              <a:tabLst>
                <a:tab pos="555308" algn="l"/>
              </a:tabLst>
            </a:pPr>
            <a:r>
              <a:rPr sz="2250" dirty="0">
                <a:solidFill>
                  <a:srgbClr val="484230"/>
                </a:solidFill>
                <a:latin typeface="Carlito"/>
                <a:cs typeface="Carlito"/>
              </a:rPr>
              <a:t>2&gt;	</a:t>
            </a:r>
            <a:r>
              <a:rPr sz="2250" spc="-8" dirty="0">
                <a:solidFill>
                  <a:srgbClr val="484230"/>
                </a:solidFill>
                <a:latin typeface="Carlito"/>
                <a:cs typeface="Carlito"/>
              </a:rPr>
              <a:t>Alter table table_name </a:t>
            </a:r>
            <a:r>
              <a:rPr sz="2250" dirty="0">
                <a:solidFill>
                  <a:srgbClr val="484230"/>
                </a:solidFill>
                <a:latin typeface="Carlito"/>
                <a:cs typeface="Carlito"/>
              </a:rPr>
              <a:t>add </a:t>
            </a:r>
            <a:r>
              <a:rPr sz="2250" spc="-11" dirty="0">
                <a:solidFill>
                  <a:srgbClr val="484230"/>
                </a:solidFill>
                <a:latin typeface="Carlito"/>
                <a:cs typeface="Carlito"/>
              </a:rPr>
              <a:t>index  </a:t>
            </a:r>
            <a:r>
              <a:rPr sz="2250" spc="-8" dirty="0">
                <a:solidFill>
                  <a:srgbClr val="484230"/>
                </a:solidFill>
                <a:latin typeface="Carlito"/>
                <a:cs typeface="Carlito"/>
              </a:rPr>
              <a:t>index_name</a:t>
            </a:r>
            <a:r>
              <a:rPr sz="2250" spc="-4" dirty="0">
                <a:solidFill>
                  <a:srgbClr val="484230"/>
                </a:solidFill>
                <a:latin typeface="Carlito"/>
                <a:cs typeface="Carlito"/>
              </a:rPr>
              <a:t> (</a:t>
            </a:r>
            <a:r>
              <a:rPr sz="2250" spc="-4" dirty="0" err="1">
                <a:solidFill>
                  <a:srgbClr val="484230"/>
                </a:solidFill>
                <a:latin typeface="Carlito"/>
                <a:cs typeface="Carlito"/>
              </a:rPr>
              <a:t>column_name</a:t>
            </a:r>
            <a:r>
              <a:rPr sz="2250" spc="-4" dirty="0">
                <a:solidFill>
                  <a:srgbClr val="484230"/>
                </a:solidFill>
                <a:latin typeface="Carlito"/>
                <a:cs typeface="Carlito"/>
              </a:rPr>
              <a:t>)</a:t>
            </a:r>
            <a:r>
              <a:rPr lang="en-US" sz="2250" spc="-4" dirty="0">
                <a:solidFill>
                  <a:srgbClr val="484230"/>
                </a:solidFill>
                <a:latin typeface="Carlito"/>
                <a:cs typeface="Carlito"/>
              </a:rPr>
              <a:t>;</a:t>
            </a:r>
            <a:endParaRPr sz="2250" dirty="0">
              <a:latin typeface="Carlito"/>
              <a:cs typeface="Carlito"/>
            </a:endParaRPr>
          </a:p>
          <a:p>
            <a:pPr marL="180975" indent="-171450">
              <a:spcBef>
                <a:spcPts val="266"/>
              </a:spcBef>
              <a:buClr>
                <a:srgbClr val="D24717"/>
              </a:buClr>
              <a:buFont typeface="Arial"/>
              <a:buChar char="•"/>
              <a:tabLst>
                <a:tab pos="180975" algn="l"/>
              </a:tabLst>
            </a:pPr>
            <a:r>
              <a:rPr sz="2775" spc="-11" dirty="0">
                <a:solidFill>
                  <a:srgbClr val="001F5F"/>
                </a:solidFill>
                <a:latin typeface="Carlito"/>
                <a:cs typeface="Carlito"/>
              </a:rPr>
              <a:t>Example</a:t>
            </a:r>
            <a:endParaRPr sz="2775" dirty="0">
              <a:latin typeface="Carlito"/>
              <a:cs typeface="Carlito"/>
            </a:endParaRPr>
          </a:p>
          <a:p>
            <a:pPr marL="169069">
              <a:spcBef>
                <a:spcPts val="859"/>
              </a:spcBef>
            </a:pPr>
            <a:r>
              <a:rPr sz="2250" dirty="0">
                <a:solidFill>
                  <a:srgbClr val="484230"/>
                </a:solidFill>
                <a:latin typeface="Carlito"/>
                <a:cs typeface="Carlito"/>
              </a:rPr>
              <a:t>1&gt; </a:t>
            </a:r>
            <a:r>
              <a:rPr sz="2250" spc="-15" dirty="0">
                <a:solidFill>
                  <a:srgbClr val="484230"/>
                </a:solidFill>
                <a:latin typeface="Carlito"/>
                <a:cs typeface="Carlito"/>
              </a:rPr>
              <a:t>Create </a:t>
            </a:r>
            <a:r>
              <a:rPr sz="2250" spc="-11" dirty="0">
                <a:solidFill>
                  <a:srgbClr val="484230"/>
                </a:solidFill>
                <a:latin typeface="Carlito"/>
                <a:cs typeface="Carlito"/>
              </a:rPr>
              <a:t>Index </a:t>
            </a:r>
            <a:r>
              <a:rPr sz="2250" spc="-4" dirty="0">
                <a:solidFill>
                  <a:srgbClr val="484230"/>
                </a:solidFill>
                <a:latin typeface="Carlito"/>
                <a:cs typeface="Carlito"/>
              </a:rPr>
              <a:t>n1 on</a:t>
            </a:r>
            <a:r>
              <a:rPr sz="2250" spc="8" dirty="0">
                <a:solidFill>
                  <a:srgbClr val="484230"/>
                </a:solidFill>
                <a:latin typeface="Carlito"/>
                <a:cs typeface="Carlito"/>
              </a:rPr>
              <a:t> </a:t>
            </a:r>
            <a:r>
              <a:rPr sz="2250" dirty="0">
                <a:solidFill>
                  <a:srgbClr val="484230"/>
                </a:solidFill>
                <a:latin typeface="Carlito"/>
                <a:cs typeface="Carlito"/>
              </a:rPr>
              <a:t>Stud(Name)</a:t>
            </a:r>
            <a:r>
              <a:rPr lang="en-US" sz="2250" dirty="0">
                <a:solidFill>
                  <a:srgbClr val="484230"/>
                </a:solidFill>
                <a:latin typeface="Carlito"/>
                <a:cs typeface="Carlito"/>
              </a:rPr>
              <a:t>;</a:t>
            </a:r>
            <a:endParaRPr sz="2250" dirty="0">
              <a:latin typeface="Carlito"/>
              <a:cs typeface="Carlito"/>
            </a:endParaRPr>
          </a:p>
          <a:p>
            <a:pPr marL="202406">
              <a:spcBef>
                <a:spcPts val="405"/>
              </a:spcBef>
            </a:pPr>
            <a:r>
              <a:rPr sz="2250" dirty="0">
                <a:solidFill>
                  <a:srgbClr val="484230"/>
                </a:solidFill>
                <a:latin typeface="Carlito"/>
                <a:cs typeface="Carlito"/>
              </a:rPr>
              <a:t>2&gt; </a:t>
            </a:r>
            <a:r>
              <a:rPr sz="2250" spc="-8" dirty="0">
                <a:solidFill>
                  <a:srgbClr val="484230"/>
                </a:solidFill>
                <a:latin typeface="Carlito"/>
                <a:cs typeface="Carlito"/>
              </a:rPr>
              <a:t>Alter table </a:t>
            </a:r>
            <a:r>
              <a:rPr sz="2250" spc="-4" dirty="0">
                <a:solidFill>
                  <a:srgbClr val="484230"/>
                </a:solidFill>
                <a:latin typeface="Carlito"/>
                <a:cs typeface="Carlito"/>
              </a:rPr>
              <a:t>Stud </a:t>
            </a:r>
            <a:r>
              <a:rPr sz="2250" dirty="0">
                <a:solidFill>
                  <a:srgbClr val="484230"/>
                </a:solidFill>
                <a:latin typeface="Carlito"/>
                <a:cs typeface="Carlito"/>
              </a:rPr>
              <a:t>add </a:t>
            </a:r>
            <a:r>
              <a:rPr sz="2250" spc="-11" dirty="0">
                <a:solidFill>
                  <a:srgbClr val="484230"/>
                </a:solidFill>
                <a:latin typeface="Carlito"/>
                <a:cs typeface="Carlito"/>
              </a:rPr>
              <a:t>Index </a:t>
            </a:r>
            <a:r>
              <a:rPr sz="2250" spc="-4" dirty="0">
                <a:solidFill>
                  <a:srgbClr val="484230"/>
                </a:solidFill>
                <a:latin typeface="Carlito"/>
                <a:cs typeface="Carlito"/>
              </a:rPr>
              <a:t>n1</a:t>
            </a:r>
            <a:r>
              <a:rPr sz="2250" dirty="0">
                <a:solidFill>
                  <a:srgbClr val="484230"/>
                </a:solidFill>
                <a:latin typeface="Carlito"/>
                <a:cs typeface="Carlito"/>
              </a:rPr>
              <a:t> </a:t>
            </a:r>
            <a:r>
              <a:rPr sz="2250" spc="-4" dirty="0">
                <a:solidFill>
                  <a:srgbClr val="484230"/>
                </a:solidFill>
                <a:latin typeface="Carlito"/>
                <a:cs typeface="Carlito"/>
              </a:rPr>
              <a:t>(name)</a:t>
            </a:r>
            <a:r>
              <a:rPr lang="en-US" sz="2250" spc="-4" dirty="0">
                <a:solidFill>
                  <a:srgbClr val="484230"/>
                </a:solidFill>
                <a:latin typeface="Carlito"/>
                <a:cs typeface="Carlito"/>
              </a:rPr>
              <a:t>;</a:t>
            </a:r>
            <a:endParaRPr sz="22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547" y="145750"/>
            <a:ext cx="4697254" cy="540052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/>
          <a:p>
            <a:pPr marL="9525">
              <a:spcBef>
                <a:spcPts val="71"/>
              </a:spcBef>
              <a:tabLst>
                <a:tab pos="968216" algn="l"/>
              </a:tabLst>
            </a:pPr>
            <a:r>
              <a:rPr sz="3450" spc="-315" dirty="0"/>
              <a:t> </a:t>
            </a:r>
            <a:r>
              <a:rPr sz="3450" spc="-68" dirty="0"/>
              <a:t>Index</a:t>
            </a:r>
            <a:endParaRPr sz="3450" dirty="0"/>
          </a:p>
        </p:txBody>
      </p:sp>
      <p:sp>
        <p:nvSpPr>
          <p:cNvPr id="6" name="object 6"/>
          <p:cNvSpPr txBox="1"/>
          <p:nvPr/>
        </p:nvSpPr>
        <p:spPr>
          <a:xfrm>
            <a:off x="1575546" y="685802"/>
            <a:ext cx="5815853" cy="2163413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80975" indent="-171926">
              <a:spcBef>
                <a:spcPts val="540"/>
              </a:spcBef>
              <a:buClr>
                <a:srgbClr val="D24717"/>
              </a:buClr>
              <a:buFont typeface="Arial"/>
              <a:buChar char="•"/>
              <a:tabLst>
                <a:tab pos="181451" algn="l"/>
              </a:tabLst>
            </a:pPr>
            <a:r>
              <a:rPr sz="3225" spc="-8" dirty="0">
                <a:solidFill>
                  <a:srgbClr val="2E2B1F"/>
                </a:solidFill>
                <a:latin typeface="Carlito"/>
                <a:cs typeface="Carlito"/>
              </a:rPr>
              <a:t>Show</a:t>
            </a:r>
            <a:r>
              <a:rPr sz="3225" spc="-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225" spc="-11" dirty="0">
                <a:solidFill>
                  <a:srgbClr val="2E2B1F"/>
                </a:solidFill>
                <a:latin typeface="Carlito"/>
                <a:cs typeface="Carlito"/>
              </a:rPr>
              <a:t>Index</a:t>
            </a:r>
            <a:endParaRPr sz="3225" dirty="0">
              <a:latin typeface="Carlito"/>
              <a:cs typeface="Carlito"/>
            </a:endParaRPr>
          </a:p>
          <a:p>
            <a:pPr marL="180975" indent="-171926">
              <a:spcBef>
                <a:spcPts val="349"/>
              </a:spcBef>
              <a:buClr>
                <a:srgbClr val="D24717"/>
              </a:buClr>
              <a:buFont typeface="Arial"/>
              <a:buChar char="•"/>
              <a:tabLst>
                <a:tab pos="181451" algn="l"/>
              </a:tabLst>
            </a:pPr>
            <a:r>
              <a:rPr sz="2400" spc="-15" dirty="0">
                <a:solidFill>
                  <a:srgbClr val="001F5F"/>
                </a:solidFill>
                <a:latin typeface="Carlito"/>
                <a:cs typeface="Carlito"/>
              </a:rPr>
              <a:t>Syntax</a:t>
            </a:r>
            <a:endParaRPr sz="2400" dirty="0">
              <a:latin typeface="Carlito"/>
              <a:cs typeface="Carlito"/>
            </a:endParaRPr>
          </a:p>
          <a:p>
            <a:pPr marL="138589">
              <a:spcBef>
                <a:spcPts val="278"/>
              </a:spcBef>
            </a:pPr>
            <a:r>
              <a:rPr sz="2250" spc="-4" dirty="0">
                <a:solidFill>
                  <a:srgbClr val="484230"/>
                </a:solidFill>
                <a:latin typeface="Carlito"/>
                <a:cs typeface="Carlito"/>
              </a:rPr>
              <a:t>Show </a:t>
            </a:r>
            <a:r>
              <a:rPr sz="2250" spc="-11" dirty="0">
                <a:solidFill>
                  <a:srgbClr val="484230"/>
                </a:solidFill>
                <a:latin typeface="Carlito"/>
                <a:cs typeface="Carlito"/>
              </a:rPr>
              <a:t>Index from</a:t>
            </a:r>
            <a:r>
              <a:rPr sz="2250" spc="-26" dirty="0">
                <a:solidFill>
                  <a:srgbClr val="484230"/>
                </a:solidFill>
                <a:latin typeface="Carlito"/>
                <a:cs typeface="Carlito"/>
              </a:rPr>
              <a:t> </a:t>
            </a:r>
            <a:r>
              <a:rPr sz="2250" spc="-8" dirty="0" err="1">
                <a:solidFill>
                  <a:srgbClr val="484230"/>
                </a:solidFill>
                <a:latin typeface="Carlito"/>
                <a:cs typeface="Carlito"/>
              </a:rPr>
              <a:t>table_name</a:t>
            </a:r>
            <a:r>
              <a:rPr lang="en-US" sz="2250" spc="-8" dirty="0">
                <a:solidFill>
                  <a:srgbClr val="484230"/>
                </a:solidFill>
                <a:latin typeface="Carlito"/>
                <a:cs typeface="Carlito"/>
              </a:rPr>
              <a:t>;</a:t>
            </a:r>
            <a:endParaRPr sz="2250" dirty="0">
              <a:latin typeface="Carlito"/>
              <a:cs typeface="Carlito"/>
            </a:endParaRPr>
          </a:p>
          <a:p>
            <a:pPr marL="180975" indent="-171926">
              <a:spcBef>
                <a:spcPts val="281"/>
              </a:spcBef>
              <a:buClr>
                <a:srgbClr val="D24717"/>
              </a:buClr>
              <a:buFont typeface="Arial"/>
              <a:buChar char="•"/>
              <a:tabLst>
                <a:tab pos="181451" algn="l"/>
              </a:tabLst>
            </a:pPr>
            <a:r>
              <a:rPr sz="2400" spc="-8" dirty="0">
                <a:solidFill>
                  <a:srgbClr val="001F5F"/>
                </a:solidFill>
                <a:latin typeface="Carlito"/>
                <a:cs typeface="Carlito"/>
              </a:rPr>
              <a:t>Example</a:t>
            </a:r>
            <a:endParaRPr sz="2400" dirty="0">
              <a:latin typeface="Carlito"/>
              <a:cs typeface="Carlito"/>
            </a:endParaRPr>
          </a:p>
          <a:p>
            <a:pPr marL="147638">
              <a:spcBef>
                <a:spcPts val="439"/>
              </a:spcBef>
            </a:pPr>
            <a:r>
              <a:rPr sz="2250" spc="-4" dirty="0">
                <a:solidFill>
                  <a:srgbClr val="484230"/>
                </a:solidFill>
                <a:latin typeface="Carlito"/>
                <a:cs typeface="Carlito"/>
              </a:rPr>
              <a:t>Show </a:t>
            </a:r>
            <a:r>
              <a:rPr sz="2250" spc="-11" dirty="0">
                <a:solidFill>
                  <a:srgbClr val="484230"/>
                </a:solidFill>
                <a:latin typeface="Carlito"/>
                <a:cs typeface="Carlito"/>
              </a:rPr>
              <a:t>Index from</a:t>
            </a:r>
            <a:r>
              <a:rPr sz="2250" dirty="0">
                <a:solidFill>
                  <a:srgbClr val="484230"/>
                </a:solidFill>
                <a:latin typeface="Carlito"/>
                <a:cs typeface="Carlito"/>
              </a:rPr>
              <a:t> Stud;</a:t>
            </a:r>
            <a:endParaRPr sz="225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2859300"/>
            <a:ext cx="6343650" cy="194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7D8A-D868-4D57-B30E-E05212AE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And, Or, Not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FD53C-242A-4545-9C00-0734E57A2163}"/>
              </a:ext>
            </a:extLst>
          </p:cNvPr>
          <p:cNvSpPr txBox="1"/>
          <p:nvPr/>
        </p:nvSpPr>
        <p:spPr>
          <a:xfrm>
            <a:off x="457200" y="1359509"/>
            <a:ext cx="6553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 column1, column2, ...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 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table_name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 condition1 AND condition2 AND condition3 ...;</a:t>
            </a:r>
            <a:endParaRPr lang="en-I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75B09-C523-4E13-AA70-57C644E1A531}"/>
              </a:ext>
            </a:extLst>
          </p:cNvPr>
          <p:cNvSpPr txBox="1"/>
          <p:nvPr/>
        </p:nvSpPr>
        <p:spPr>
          <a:xfrm>
            <a:off x="457200" y="2529364"/>
            <a:ext cx="6629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 column1, column2, ...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 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table_name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 condition1 OR condition2 OR condition3 ...;</a:t>
            </a:r>
            <a:endParaRPr lang="en-I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9A4F58-0A2C-42FA-B00D-D381EBBCA30F}"/>
              </a:ext>
            </a:extLst>
          </p:cNvPr>
          <p:cNvSpPr txBox="1"/>
          <p:nvPr/>
        </p:nvSpPr>
        <p:spPr>
          <a:xfrm>
            <a:off x="457200" y="3699219"/>
            <a:ext cx="6705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 column1, column2, ...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 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table_name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 NOT condition;</a:t>
            </a:r>
            <a:endParaRPr lang="en-I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75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2F32-A37E-4580-8754-F678B3F9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5386-06B9-4FE1-8CD5-2DAC5F5E61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select * from employee where address='BPL' and name='</a:t>
            </a:r>
            <a:r>
              <a:rPr lang="en-US" sz="2000" dirty="0" err="1"/>
              <a:t>priya</a:t>
            </a:r>
            <a:r>
              <a:rPr lang="en-US" sz="2000" dirty="0"/>
              <a:t>’;</a:t>
            </a:r>
          </a:p>
          <a:p>
            <a:r>
              <a:rPr lang="en-US" sz="2000" dirty="0"/>
              <a:t>select * from employee where address='BPL' OR name='</a:t>
            </a:r>
            <a:r>
              <a:rPr lang="en-US" sz="2000" dirty="0" err="1"/>
              <a:t>priya</a:t>
            </a:r>
            <a:r>
              <a:rPr lang="en-US" sz="2000" dirty="0"/>
              <a:t>’;</a:t>
            </a:r>
          </a:p>
          <a:p>
            <a:r>
              <a:rPr lang="en-US" sz="2000" dirty="0"/>
              <a:t>select * from employee where not address='BPL’ ;</a:t>
            </a:r>
          </a:p>
          <a:p>
            <a:r>
              <a:rPr lang="en-US" sz="2000" dirty="0"/>
              <a:t>select * from employee where address='BPL' And (name='jay' Or Age&gt;21);</a:t>
            </a:r>
          </a:p>
          <a:p>
            <a:r>
              <a:rPr lang="en-US" sz="2000" dirty="0"/>
              <a:t>select * from employee where address='BPL' And (name='jay' Or Age&gt;26);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1935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9E1F-E580-4B04-9511-81F300A2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49"/>
            <a:ext cx="7467600" cy="737023"/>
          </a:xfrm>
        </p:spPr>
        <p:txBody>
          <a:bodyPr/>
          <a:lstStyle/>
          <a:p>
            <a:r>
              <a:rPr lang="en-US" dirty="0"/>
              <a:t>Any and All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7BE317-DEF8-4E2B-A090-5E76BA30D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71550"/>
            <a:ext cx="746760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kern="1200" dirty="0">
                <a:latin typeface="+mn-lt"/>
                <a:ea typeface="+mn-ea"/>
                <a:cs typeface="+mn-cs"/>
              </a:rPr>
              <a:t>The ANY operator: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kern="1200" dirty="0">
                <a:latin typeface="+mn-lt"/>
                <a:ea typeface="+mn-ea"/>
                <a:cs typeface="+mn-cs"/>
              </a:rPr>
              <a:t>returns a </a:t>
            </a:r>
            <a:r>
              <a:rPr lang="en-US" altLang="en-US" kern="1200" dirty="0" err="1">
                <a:latin typeface="+mn-lt"/>
                <a:ea typeface="+mn-ea"/>
                <a:cs typeface="+mn-cs"/>
              </a:rPr>
              <a:t>boolean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 value as a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kern="1200" dirty="0">
                <a:latin typeface="+mn-lt"/>
                <a:ea typeface="+mn-ea"/>
                <a:cs typeface="+mn-cs"/>
              </a:rPr>
              <a:t>returns TRUE if ANY of the subquery values meet the condition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4A9990-0008-4E1B-9A4E-B61255550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1357"/>
            <a:ext cx="822960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kern="1200" dirty="0">
                <a:latin typeface="+mn-lt"/>
                <a:ea typeface="+mn-ea"/>
                <a:cs typeface="+mn-cs"/>
              </a:rPr>
              <a:t>The ALL operator: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kern="1200" dirty="0">
                <a:latin typeface="+mn-lt"/>
                <a:ea typeface="+mn-ea"/>
                <a:cs typeface="+mn-cs"/>
              </a:rPr>
              <a:t>returns a </a:t>
            </a:r>
            <a:r>
              <a:rPr lang="en-US" altLang="en-US" kern="1200" dirty="0" err="1">
                <a:latin typeface="+mn-lt"/>
                <a:ea typeface="+mn-ea"/>
                <a:cs typeface="+mn-cs"/>
              </a:rPr>
              <a:t>boolean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 value as a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kern="1200" dirty="0">
                <a:latin typeface="+mn-lt"/>
                <a:ea typeface="+mn-ea"/>
                <a:cs typeface="+mn-cs"/>
              </a:rPr>
              <a:t>returns TRUE if ALL of the subquery values meet the condition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kern="1200" dirty="0">
                <a:latin typeface="+mn-lt"/>
                <a:ea typeface="+mn-ea"/>
                <a:cs typeface="+mn-cs"/>
              </a:rPr>
              <a:t>is used with SELECT, WHERE and HAVING 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30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36F5-0F8E-430A-A111-6BBA7655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and All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459C8-80B0-401E-A8C9-FDEE7969D7E3}"/>
              </a:ext>
            </a:extLst>
          </p:cNvPr>
          <p:cNvSpPr txBox="1"/>
          <p:nvPr/>
        </p:nvSpPr>
        <p:spPr>
          <a:xfrm>
            <a:off x="685800" y="1276350"/>
            <a:ext cx="3429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 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column_name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(s)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 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table_name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 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column_name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operator ANY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(SELECT 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column_name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FROM 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table_name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WHERE condition);</a:t>
            </a:r>
            <a:endParaRPr lang="en-I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D511B-E9A3-4144-852B-22D75763A0CB}"/>
              </a:ext>
            </a:extLst>
          </p:cNvPr>
          <p:cNvSpPr txBox="1"/>
          <p:nvPr/>
        </p:nvSpPr>
        <p:spPr>
          <a:xfrm>
            <a:off x="762000" y="3174652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 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column_name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(s)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 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table_name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 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column_name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operator ALL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(SELECT 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column_name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FROM 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table_name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WHERE condition);</a:t>
            </a:r>
            <a:endParaRPr lang="en-I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62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CC05-3493-4609-91EC-7A903287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C2A2-A0A7-48EE-9EA1-CE42A40EBB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select * from employee where id=any(select id from employee where id&gt;3);</a:t>
            </a:r>
          </a:p>
          <a:p>
            <a:r>
              <a:rPr lang="en-US" dirty="0"/>
              <a:t>select * from employee where id=All(select id from employee where id&gt;3);</a:t>
            </a:r>
          </a:p>
          <a:p>
            <a:r>
              <a:rPr lang="en-US" dirty="0"/>
              <a:t> select * from employee where id=All(select id from employee where id&gt;5);</a:t>
            </a:r>
          </a:p>
          <a:p>
            <a:r>
              <a:rPr lang="en-US" dirty="0"/>
              <a:t>select * from employee where address=All(select address from employee where address='JBP’);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976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1922</TotalTime>
  <Words>858</Words>
  <Application>Microsoft Office PowerPoint</Application>
  <PresentationFormat>On-screen Show (16:9)</PresentationFormat>
  <Paragraphs>117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Carlito</vt:lpstr>
      <vt:lpstr>Century Schoolbook</vt:lpstr>
      <vt:lpstr>Consolas</vt:lpstr>
      <vt:lpstr>Courier New</vt:lpstr>
      <vt:lpstr>Wingdings</vt:lpstr>
      <vt:lpstr>Wingdings 2</vt:lpstr>
      <vt:lpstr>Oriel</vt:lpstr>
      <vt:lpstr>Database Management                         System</vt:lpstr>
      <vt:lpstr>PowerPoint Presentation</vt:lpstr>
      <vt:lpstr> Index</vt:lpstr>
      <vt:lpstr> Index</vt:lpstr>
      <vt:lpstr>And, Or, Not</vt:lpstr>
      <vt:lpstr>Example</vt:lpstr>
      <vt:lpstr>Any and All</vt:lpstr>
      <vt:lpstr>Any and All</vt:lpstr>
      <vt:lpstr>Example</vt:lpstr>
      <vt:lpstr>Insert and select</vt:lpstr>
      <vt:lpstr>Example</vt:lpstr>
      <vt:lpstr>Not Equal</vt:lpstr>
      <vt:lpstr>Control Functions</vt:lpstr>
      <vt:lpstr>IF()</vt:lpstr>
      <vt:lpstr>CASE</vt:lpstr>
      <vt:lpstr>Example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and networking for bank exam</dc:title>
  <dc:creator>Ashu</dc:creator>
  <cp:lastModifiedBy>jyoti Haweliya</cp:lastModifiedBy>
  <cp:revision>177</cp:revision>
  <dcterms:modified xsi:type="dcterms:W3CDTF">2022-01-28T10:02:28Z</dcterms:modified>
</cp:coreProperties>
</file>