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93" r:id="rId3"/>
    <p:sldId id="257" r:id="rId4"/>
    <p:sldId id="434" r:id="rId5"/>
    <p:sldId id="415" r:id="rId6"/>
    <p:sldId id="416" r:id="rId7"/>
    <p:sldId id="435" r:id="rId8"/>
    <p:sldId id="417" r:id="rId9"/>
    <p:sldId id="418" r:id="rId10"/>
    <p:sldId id="419" r:id="rId11"/>
    <p:sldId id="420" r:id="rId12"/>
    <p:sldId id="421" r:id="rId13"/>
    <p:sldId id="422" r:id="rId14"/>
    <p:sldId id="427" r:id="rId15"/>
    <p:sldId id="431" r:id="rId16"/>
    <p:sldId id="432" r:id="rId17"/>
    <p:sldId id="429" r:id="rId18"/>
    <p:sldId id="437" r:id="rId19"/>
    <p:sldId id="272" r:id="rId20"/>
    <p:sldId id="258" r:id="rId21"/>
    <p:sldId id="262" r:id="rId22"/>
    <p:sldId id="279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B06431-077C-496C-B2E4-9A91203DA799}">
  <a:tblStyle styleId="{93B06431-077C-496C-B2E4-9A91203DA7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641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5EF4F5A-5848-47A0-BD23-30F3D0AA16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9B0FC1-A02D-40B0-945F-1B4D2EA4E2B1}" type="slidenum">
              <a:rPr lang="en-GB" altLang="en-US"/>
              <a:pPr/>
              <a:t>14</a:t>
            </a:fld>
            <a:endParaRPr lang="en-GB" altLang="en-US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50A42EEB-3FC3-4891-9E16-B97DC27309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A4B988F9-86B4-4F12-8093-B7AF4CE4B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0AF0FD7-52B6-4654-98DE-7D9D76A9C8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93B47C-1607-41B1-A5B2-C0E083B804DB}" type="slidenum">
              <a:rPr lang="en-GB" altLang="en-US"/>
              <a:pPr/>
              <a:t>15</a:t>
            </a:fld>
            <a:endParaRPr lang="en-GB" altLang="en-US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57E898DD-743C-49CE-9A8C-4B1AD6FC7E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F51C011F-3254-43ED-90BB-FC94A0C29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0189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13ADD46-6AD2-408F-91C5-DE756FC630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B2D608-5B42-4799-B40E-FEA3045D2C02}" type="slidenum">
              <a:rPr lang="en-GB" altLang="en-US"/>
              <a:pPr/>
              <a:t>16</a:t>
            </a:fld>
            <a:endParaRPr lang="en-GB" altLang="en-US"/>
          </a:p>
        </p:txBody>
      </p:sp>
      <p:sp>
        <p:nvSpPr>
          <p:cNvPr id="76802" name="Rectangle 1026">
            <a:extLst>
              <a:ext uri="{FF2B5EF4-FFF2-40B4-BE49-F238E27FC236}">
                <a16:creationId xmlns:a16="http://schemas.microsoft.com/office/drawing/2014/main" id="{5190C2B8-C5C0-486B-B9F7-D099C3B622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6803" name="Rectangle 1027">
            <a:extLst>
              <a:ext uri="{FF2B5EF4-FFF2-40B4-BE49-F238E27FC236}">
                <a16:creationId xmlns:a16="http://schemas.microsoft.com/office/drawing/2014/main" id="{17C91136-2131-46A1-9BB2-E7E2B75B5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019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 b="0"/>
            </a:lvl1pPr>
            <a:lvl2pPr lvl="1">
              <a:spcBef>
                <a:spcPts val="0"/>
              </a:spcBef>
              <a:buSzPct val="100000"/>
              <a:defRPr sz="6000" b="0"/>
            </a:lvl2pPr>
            <a:lvl3pPr lvl="2">
              <a:spcBef>
                <a:spcPts val="0"/>
              </a:spcBef>
              <a:buSzPct val="100000"/>
              <a:defRPr sz="6000" b="0"/>
            </a:lvl3pPr>
            <a:lvl4pPr lvl="3">
              <a:spcBef>
                <a:spcPts val="0"/>
              </a:spcBef>
              <a:buSzPct val="100000"/>
              <a:defRPr sz="6000" b="0"/>
            </a:lvl4pPr>
            <a:lvl5pPr lvl="4">
              <a:spcBef>
                <a:spcPts val="0"/>
              </a:spcBef>
              <a:buSzPct val="100000"/>
              <a:defRPr sz="6000" b="0"/>
            </a:lvl5pPr>
            <a:lvl6pPr lvl="5">
              <a:spcBef>
                <a:spcPts val="0"/>
              </a:spcBef>
              <a:buSzPct val="100000"/>
              <a:defRPr sz="6000" b="0"/>
            </a:lvl6pPr>
            <a:lvl7pPr lvl="6">
              <a:spcBef>
                <a:spcPts val="0"/>
              </a:spcBef>
              <a:buSzPct val="100000"/>
              <a:defRPr sz="6000" b="0"/>
            </a:lvl7pPr>
            <a:lvl8pPr lvl="7">
              <a:spcBef>
                <a:spcPts val="0"/>
              </a:spcBef>
              <a:buSzPct val="100000"/>
              <a:defRPr sz="6000" b="0"/>
            </a:lvl8pPr>
            <a:lvl9pPr lvl="8">
              <a:spcBef>
                <a:spcPts val="0"/>
              </a:spcBef>
              <a:buSzPct val="100000"/>
              <a:defRPr sz="6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441675" y="1628400"/>
            <a:ext cx="6260700" cy="81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2600"/>
            </a:lvl1pPr>
            <a:lvl2pPr lvl="1" algn="ctr" rtl="0">
              <a:spcBef>
                <a:spcPts val="0"/>
              </a:spcBef>
              <a:buSzPct val="100000"/>
              <a:defRPr sz="2600"/>
            </a:lvl2pPr>
            <a:lvl3pPr lvl="2" algn="ctr" rtl="0">
              <a:spcBef>
                <a:spcPts val="0"/>
              </a:spcBef>
              <a:buSzPct val="100000"/>
              <a:defRPr sz="2600"/>
            </a:lvl3pPr>
            <a:lvl4pPr lvl="3" algn="ctr" rtl="0">
              <a:spcBef>
                <a:spcPts val="0"/>
              </a:spcBef>
              <a:buSzPct val="100000"/>
              <a:defRPr sz="2600"/>
            </a:lvl4pPr>
            <a:lvl5pPr lvl="4" algn="ctr" rtl="0">
              <a:spcBef>
                <a:spcPts val="0"/>
              </a:spcBef>
              <a:buSzPct val="100000"/>
              <a:defRPr sz="2600"/>
            </a:lvl5pPr>
            <a:lvl6pPr lvl="5" algn="ctr" rtl="0">
              <a:spcBef>
                <a:spcPts val="0"/>
              </a:spcBef>
              <a:buSzPct val="100000"/>
              <a:defRPr sz="2600"/>
            </a:lvl6pPr>
            <a:lvl7pPr lvl="6" algn="ctr" rtl="0">
              <a:spcBef>
                <a:spcPts val="0"/>
              </a:spcBef>
              <a:buSzPct val="100000"/>
              <a:defRPr sz="2600"/>
            </a:lvl7pPr>
            <a:lvl8pPr lvl="7" algn="ctr" rtl="0">
              <a:spcBef>
                <a:spcPts val="0"/>
              </a:spcBef>
              <a:buSzPct val="100000"/>
              <a:defRPr sz="2600"/>
            </a:lvl8pPr>
            <a:lvl9pPr lvl="8" algn="ctr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3/1/2022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3/1/2022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3/1/2022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4" r:id="rId13"/>
    <p:sldLayoutId id="2147483675" r:id="rId14"/>
  </p:sldLayoutIdLst>
  <p:transition>
    <p:fade/>
  </p:transition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762000" y="1991825"/>
            <a:ext cx="7238999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Database Management                         System</a:t>
            </a:r>
            <a:endParaRPr lang="en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8268" y="118510"/>
            <a:ext cx="7559040" cy="3800111"/>
          </a:xfrm>
          <a:prstGeom prst="rect">
            <a:avLst/>
          </a:prstGeom>
        </p:spPr>
        <p:txBody>
          <a:bodyPr vert="horz" wrap="square" lIns="0" tIns="133826" rIns="0" bIns="0" rtlCol="0">
            <a:spAutoFit/>
          </a:bodyPr>
          <a:lstStyle/>
          <a:p>
            <a:pPr marL="221933" indent="-212884">
              <a:spcBef>
                <a:spcPts val="1054"/>
              </a:spcBef>
              <a:buFont typeface="Arial"/>
              <a:buChar char="•"/>
              <a:tabLst>
                <a:tab pos="221933" algn="l"/>
                <a:tab pos="222409" algn="l"/>
              </a:tabLst>
            </a:pPr>
            <a:r>
              <a:rPr sz="2100" b="1" spc="-86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2100" b="1" spc="-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example</a:t>
            </a:r>
            <a:r>
              <a:rPr sz="2100" spc="-15" dirty="0">
                <a:solidFill>
                  <a:srgbClr val="252525"/>
                </a:solidFill>
                <a:latin typeface="Times New Roman"/>
                <a:cs typeface="Times New Roman"/>
              </a:rPr>
              <a:t>:</a:t>
            </a:r>
            <a:endParaRPr sz="2100" dirty="0">
              <a:latin typeface="Times New Roman"/>
              <a:cs typeface="Times New Roman"/>
            </a:endParaRPr>
          </a:p>
          <a:p>
            <a:pPr marL="9525">
              <a:spcBef>
                <a:spcPts val="982"/>
              </a:spcBef>
            </a:pPr>
            <a:r>
              <a:rPr sz="2100" spc="49" dirty="0">
                <a:solidFill>
                  <a:srgbClr val="252525"/>
                </a:solidFill>
                <a:latin typeface="Times New Roman"/>
                <a:cs typeface="Times New Roman"/>
              </a:rPr>
              <a:t>Consider</a:t>
            </a:r>
            <a:r>
              <a:rPr sz="2100" spc="-68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9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100" spc="-7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75" dirty="0">
                <a:solidFill>
                  <a:srgbClr val="252525"/>
                </a:solidFill>
                <a:latin typeface="Times New Roman"/>
                <a:cs typeface="Times New Roman"/>
              </a:rPr>
              <a:t>table</a:t>
            </a:r>
            <a:r>
              <a:rPr sz="21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79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sz="2100" spc="-6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86" dirty="0">
                <a:solidFill>
                  <a:srgbClr val="252525"/>
                </a:solidFill>
                <a:latin typeface="Times New Roman"/>
                <a:cs typeface="Times New Roman"/>
              </a:rPr>
              <a:t>two</a:t>
            </a:r>
            <a:r>
              <a:rPr sz="2100" spc="-5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64" dirty="0">
                <a:solidFill>
                  <a:srgbClr val="252525"/>
                </a:solidFill>
                <a:latin typeface="Times New Roman"/>
                <a:cs typeface="Times New Roman"/>
              </a:rPr>
              <a:t>columns</a:t>
            </a:r>
            <a:r>
              <a:rPr sz="2100" spc="-3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b="1" spc="-49" dirty="0">
                <a:solidFill>
                  <a:srgbClr val="252525"/>
                </a:solidFill>
                <a:latin typeface="Times New Roman"/>
                <a:cs typeface="Times New Roman"/>
              </a:rPr>
              <a:t>Student_id</a:t>
            </a:r>
            <a:r>
              <a:rPr sz="2100" b="1" spc="-11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105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100" spc="-56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b="1" spc="-53" dirty="0">
                <a:solidFill>
                  <a:srgbClr val="252525"/>
                </a:solidFill>
                <a:latin typeface="Times New Roman"/>
                <a:cs typeface="Times New Roman"/>
              </a:rPr>
              <a:t>Student_Name</a:t>
            </a:r>
            <a:r>
              <a:rPr sz="2100" spc="-53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 marL="9525" marR="429101">
              <a:lnSpc>
                <a:spcPct val="112000"/>
              </a:lnSpc>
              <a:spcBef>
                <a:spcPts val="1759"/>
              </a:spcBef>
            </a:pPr>
            <a:r>
              <a:rPr sz="2100" spc="-79" dirty="0">
                <a:solidFill>
                  <a:srgbClr val="252525"/>
                </a:solidFill>
                <a:latin typeface="Times New Roman"/>
                <a:cs typeface="Times New Roman"/>
              </a:rPr>
              <a:t>{</a:t>
            </a:r>
            <a:r>
              <a:rPr sz="2100" b="1" spc="-79" dirty="0">
                <a:solidFill>
                  <a:srgbClr val="252525"/>
                </a:solidFill>
                <a:latin typeface="Times New Roman"/>
                <a:cs typeface="Times New Roman"/>
              </a:rPr>
              <a:t>Student_Id,</a:t>
            </a:r>
            <a:r>
              <a:rPr sz="2100" b="1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b="1" spc="-60" dirty="0">
                <a:solidFill>
                  <a:srgbClr val="252525"/>
                </a:solidFill>
                <a:latin typeface="Times New Roman"/>
                <a:cs typeface="Times New Roman"/>
              </a:rPr>
              <a:t>Student_Name</a:t>
            </a:r>
            <a:r>
              <a:rPr sz="2100" spc="-60" dirty="0">
                <a:solidFill>
                  <a:srgbClr val="252525"/>
                </a:solidFill>
                <a:latin typeface="Times New Roman"/>
                <a:cs typeface="Times New Roman"/>
              </a:rPr>
              <a:t>}</a:t>
            </a:r>
            <a:r>
              <a:rPr sz="2100" spc="-8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IN" sz="2100" spc="188" dirty="0">
                <a:solidFill>
                  <a:srgbClr val="252525"/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sz="2100" spc="-5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b="1" spc="-64" dirty="0">
                <a:solidFill>
                  <a:srgbClr val="252525"/>
                </a:solidFill>
                <a:latin typeface="Times New Roman"/>
                <a:cs typeface="Times New Roman"/>
              </a:rPr>
              <a:t>Student_Id</a:t>
            </a:r>
            <a:r>
              <a:rPr sz="2100" b="1" spc="-10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41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100" spc="-68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9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100" spc="-6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45" dirty="0">
                <a:solidFill>
                  <a:srgbClr val="252525"/>
                </a:solidFill>
                <a:latin typeface="Times New Roman"/>
                <a:cs typeface="Times New Roman"/>
              </a:rPr>
              <a:t>trivial</a:t>
            </a:r>
            <a:r>
              <a:rPr sz="2100" spc="-56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53" dirty="0">
                <a:solidFill>
                  <a:srgbClr val="252525"/>
                </a:solidFill>
                <a:latin typeface="Times New Roman"/>
                <a:cs typeface="Times New Roman"/>
              </a:rPr>
              <a:t>functional  </a:t>
            </a:r>
            <a:r>
              <a:rPr sz="2100" spc="83" dirty="0">
                <a:solidFill>
                  <a:srgbClr val="252525"/>
                </a:solidFill>
                <a:latin typeface="Times New Roman"/>
                <a:cs typeface="Times New Roman"/>
              </a:rPr>
              <a:t>dependency as </a:t>
            </a:r>
            <a:r>
              <a:rPr sz="2100" b="1" spc="-64" dirty="0">
                <a:solidFill>
                  <a:srgbClr val="252525"/>
                </a:solidFill>
                <a:latin typeface="Times New Roman"/>
                <a:cs typeface="Times New Roman"/>
              </a:rPr>
              <a:t>Student_Id </a:t>
            </a:r>
            <a:r>
              <a:rPr sz="2100" spc="41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100" spc="9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100" spc="98" dirty="0">
                <a:solidFill>
                  <a:srgbClr val="252525"/>
                </a:solidFill>
                <a:latin typeface="Times New Roman"/>
                <a:cs typeface="Times New Roman"/>
              </a:rPr>
              <a:t>subset </a:t>
            </a:r>
            <a:r>
              <a:rPr sz="2100" spc="-4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100" spc="-79" dirty="0">
                <a:solidFill>
                  <a:srgbClr val="252525"/>
                </a:solidFill>
                <a:latin typeface="Times New Roman"/>
                <a:cs typeface="Times New Roman"/>
              </a:rPr>
              <a:t>{</a:t>
            </a:r>
            <a:r>
              <a:rPr sz="2100" b="1" spc="-79" dirty="0">
                <a:solidFill>
                  <a:srgbClr val="252525"/>
                </a:solidFill>
                <a:latin typeface="Times New Roman"/>
                <a:cs typeface="Times New Roman"/>
              </a:rPr>
              <a:t>Student_Id,  </a:t>
            </a:r>
            <a:r>
              <a:rPr sz="2100" b="1" spc="-64" dirty="0">
                <a:solidFill>
                  <a:srgbClr val="252525"/>
                </a:solidFill>
                <a:latin typeface="Times New Roman"/>
                <a:cs typeface="Times New Roman"/>
              </a:rPr>
              <a:t>Student_Name</a:t>
            </a:r>
            <a:r>
              <a:rPr sz="2100" spc="-64" dirty="0">
                <a:solidFill>
                  <a:srgbClr val="252525"/>
                </a:solidFill>
                <a:latin typeface="Times New Roman"/>
                <a:cs typeface="Times New Roman"/>
              </a:rPr>
              <a:t>}.</a:t>
            </a: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 marL="221933" marR="3810" indent="-212884">
              <a:lnSpc>
                <a:spcPct val="112100"/>
              </a:lnSpc>
              <a:spcBef>
                <a:spcPts val="1755"/>
              </a:spcBef>
              <a:buFont typeface="Arial"/>
              <a:buChar char="•"/>
              <a:tabLst>
                <a:tab pos="221933" algn="l"/>
                <a:tab pos="222409" algn="l"/>
              </a:tabLst>
            </a:pPr>
            <a:r>
              <a:rPr sz="2100" spc="-38" dirty="0">
                <a:solidFill>
                  <a:srgbClr val="252525"/>
                </a:solidFill>
                <a:latin typeface="Times New Roman"/>
                <a:cs typeface="Times New Roman"/>
              </a:rPr>
              <a:t>Also</a:t>
            </a:r>
            <a:r>
              <a:rPr sz="2100" b="1" spc="-38" dirty="0">
                <a:solidFill>
                  <a:srgbClr val="252525"/>
                </a:solidFill>
                <a:latin typeface="Times New Roman"/>
                <a:cs typeface="Times New Roman"/>
              </a:rPr>
              <a:t>,</a:t>
            </a:r>
            <a:r>
              <a:rPr sz="2100" b="1" spc="-68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b="1" spc="-60" dirty="0" err="1">
                <a:solidFill>
                  <a:srgbClr val="252525"/>
                </a:solidFill>
                <a:latin typeface="Times New Roman"/>
                <a:cs typeface="Times New Roman"/>
              </a:rPr>
              <a:t>Student_Id</a:t>
            </a:r>
            <a:r>
              <a:rPr sz="2100" b="1" spc="-116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IN" sz="2100" b="1" spc="180" dirty="0">
                <a:solidFill>
                  <a:srgbClr val="252525"/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sz="2100" b="1" spc="-10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b="1" spc="-64" dirty="0" err="1">
                <a:solidFill>
                  <a:srgbClr val="252525"/>
                </a:solidFill>
                <a:latin typeface="Times New Roman"/>
                <a:cs typeface="Times New Roman"/>
              </a:rPr>
              <a:t>Student_Id</a:t>
            </a:r>
            <a:r>
              <a:rPr sz="2100" b="1" spc="-116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100" b="1" spc="-116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b="1" spc="-311" dirty="0">
                <a:solidFill>
                  <a:srgbClr val="252525"/>
                </a:solidFill>
                <a:latin typeface="Times New Roman"/>
                <a:cs typeface="Times New Roman"/>
              </a:rPr>
              <a:t>&amp;</a:t>
            </a:r>
            <a:r>
              <a:rPr lang="en-US" sz="2100" b="1" spc="-31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b="1" spc="-307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b="1" spc="-49" dirty="0" err="1">
                <a:solidFill>
                  <a:srgbClr val="252525"/>
                </a:solidFill>
                <a:latin typeface="Times New Roman"/>
                <a:cs typeface="Times New Roman"/>
              </a:rPr>
              <a:t>Student_Name</a:t>
            </a:r>
            <a:r>
              <a:rPr sz="2100" b="1" spc="-10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IN" sz="2100" b="1" spc="180" dirty="0">
                <a:solidFill>
                  <a:srgbClr val="252525"/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sz="2100" b="1" spc="-10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b="1" spc="-49" dirty="0">
                <a:solidFill>
                  <a:srgbClr val="252525"/>
                </a:solidFill>
                <a:latin typeface="Times New Roman"/>
                <a:cs typeface="Times New Roman"/>
              </a:rPr>
              <a:t>Student_Name  </a:t>
            </a:r>
            <a:r>
              <a:rPr sz="2100" spc="105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100" spc="45" dirty="0">
                <a:solidFill>
                  <a:srgbClr val="252525"/>
                </a:solidFill>
                <a:latin typeface="Times New Roman"/>
                <a:cs typeface="Times New Roman"/>
              </a:rPr>
              <a:t>trivial </a:t>
            </a:r>
            <a:r>
              <a:rPr sz="2100" spc="83" dirty="0">
                <a:solidFill>
                  <a:srgbClr val="252525"/>
                </a:solidFill>
                <a:latin typeface="Times New Roman"/>
                <a:cs typeface="Times New Roman"/>
              </a:rPr>
              <a:t>dependencies</a:t>
            </a:r>
            <a:r>
              <a:rPr sz="2100" spc="-35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34" dirty="0">
                <a:solidFill>
                  <a:srgbClr val="252525"/>
                </a:solidFill>
                <a:latin typeface="Times New Roman"/>
                <a:cs typeface="Times New Roman"/>
              </a:rPr>
              <a:t>too.</a:t>
            </a:r>
            <a:endParaRPr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741" y="514350"/>
            <a:ext cx="7660862" cy="517930"/>
          </a:xfrm>
          <a:prstGeom prst="rect">
            <a:avLst/>
          </a:prstGeom>
        </p:spPr>
        <p:txBody>
          <a:bodyPr vert="horz" wrap="square" lIns="0" tIns="10001" rIns="0" bIns="0" rtlCol="0" anchor="b">
            <a:spAutoFit/>
          </a:bodyPr>
          <a:lstStyle/>
          <a:p>
            <a:pPr marL="9525">
              <a:spcBef>
                <a:spcPts val="79"/>
              </a:spcBef>
            </a:pPr>
            <a:r>
              <a:rPr sz="3300" spc="-45" dirty="0"/>
              <a:t>Non-trivial </a:t>
            </a:r>
            <a:r>
              <a:rPr sz="3300" spc="-30" dirty="0"/>
              <a:t>functional</a:t>
            </a:r>
            <a:r>
              <a:rPr sz="3300" spc="-300" dirty="0"/>
              <a:t> </a:t>
            </a:r>
            <a:r>
              <a:rPr sz="3300" spc="15" dirty="0"/>
              <a:t>dependency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528828" y="1507305"/>
            <a:ext cx="8005571" cy="1371594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221933" marR="3810" indent="-212884">
              <a:lnSpc>
                <a:spcPct val="112100"/>
              </a:lnSpc>
              <a:spcBef>
                <a:spcPts val="83"/>
              </a:spcBef>
              <a:buFont typeface="Arial"/>
              <a:buChar char="•"/>
              <a:tabLst>
                <a:tab pos="222409" algn="l"/>
              </a:tabLst>
            </a:pPr>
            <a:r>
              <a:rPr sz="2700" spc="-56" dirty="0">
                <a:solidFill>
                  <a:srgbClr val="252525"/>
                </a:solidFill>
                <a:latin typeface="Times New Roman"/>
                <a:cs typeface="Times New Roman"/>
              </a:rPr>
              <a:t>If </a:t>
            </a:r>
            <a:r>
              <a:rPr sz="2700" spc="12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700" spc="68" dirty="0">
                <a:solidFill>
                  <a:srgbClr val="252525"/>
                </a:solidFill>
                <a:latin typeface="Times New Roman"/>
                <a:cs typeface="Times New Roman"/>
              </a:rPr>
              <a:t>functional </a:t>
            </a:r>
            <a:r>
              <a:rPr sz="2700" spc="105" dirty="0">
                <a:solidFill>
                  <a:srgbClr val="252525"/>
                </a:solidFill>
                <a:latin typeface="Times New Roman"/>
                <a:cs typeface="Times New Roman"/>
              </a:rPr>
              <a:t>dependency </a:t>
            </a:r>
            <a:r>
              <a:rPr sz="2700" spc="-83" dirty="0">
                <a:solidFill>
                  <a:srgbClr val="252525"/>
                </a:solidFill>
                <a:latin typeface="Times New Roman"/>
                <a:cs typeface="Times New Roman"/>
              </a:rPr>
              <a:t>X</a:t>
            </a:r>
            <a:r>
              <a:rPr lang="en-IN" sz="2700" spc="-83" dirty="0">
                <a:solidFill>
                  <a:srgbClr val="252525"/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sz="2700" spc="-83" dirty="0">
                <a:solidFill>
                  <a:srgbClr val="252525"/>
                </a:solidFill>
                <a:latin typeface="Times New Roman"/>
                <a:cs typeface="Times New Roman"/>
              </a:rPr>
              <a:t>Y </a:t>
            </a:r>
            <a:r>
              <a:rPr sz="2700" spc="90" dirty="0">
                <a:solidFill>
                  <a:srgbClr val="252525"/>
                </a:solidFill>
                <a:latin typeface="Times New Roman"/>
                <a:cs typeface="Times New Roman"/>
              </a:rPr>
              <a:t>holds </a:t>
            </a:r>
            <a:r>
              <a:rPr sz="2700" spc="161" dirty="0">
                <a:solidFill>
                  <a:srgbClr val="252525"/>
                </a:solidFill>
                <a:latin typeface="Times New Roman"/>
                <a:cs typeface="Times New Roman"/>
              </a:rPr>
              <a:t>true </a:t>
            </a:r>
            <a:r>
              <a:rPr sz="2700" spc="131" dirty="0">
                <a:solidFill>
                  <a:srgbClr val="252525"/>
                </a:solidFill>
                <a:latin typeface="Times New Roman"/>
                <a:cs typeface="Times New Roman"/>
              </a:rPr>
              <a:t>where  </a:t>
            </a:r>
            <a:r>
              <a:rPr sz="2700" spc="-413" dirty="0">
                <a:solidFill>
                  <a:srgbClr val="252525"/>
                </a:solidFill>
                <a:latin typeface="Times New Roman"/>
                <a:cs typeface="Times New Roman"/>
              </a:rPr>
              <a:t>Y</a:t>
            </a:r>
            <a:r>
              <a:rPr sz="2700" spc="-356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700" spc="-356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700" spc="53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700" spc="-8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700" spc="131" dirty="0">
                <a:solidFill>
                  <a:srgbClr val="252525"/>
                </a:solidFill>
                <a:latin typeface="Times New Roman"/>
                <a:cs typeface="Times New Roman"/>
              </a:rPr>
              <a:t>not</a:t>
            </a:r>
            <a:r>
              <a:rPr sz="2700" spc="-8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700" spc="12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700" spc="-8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700" spc="127" dirty="0">
                <a:solidFill>
                  <a:srgbClr val="252525"/>
                </a:solidFill>
                <a:latin typeface="Times New Roman"/>
                <a:cs typeface="Times New Roman"/>
              </a:rPr>
              <a:t>subset</a:t>
            </a:r>
            <a:r>
              <a:rPr sz="2700" spc="-8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700" spc="-8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700" spc="-409" dirty="0">
                <a:solidFill>
                  <a:srgbClr val="252525"/>
                </a:solidFill>
                <a:latin typeface="Times New Roman"/>
                <a:cs typeface="Times New Roman"/>
              </a:rPr>
              <a:t>X</a:t>
            </a:r>
            <a:r>
              <a:rPr sz="2700" spc="-35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700" spc="-35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700" spc="143" dirty="0">
                <a:solidFill>
                  <a:srgbClr val="252525"/>
                </a:solidFill>
                <a:latin typeface="Times New Roman"/>
                <a:cs typeface="Times New Roman"/>
              </a:rPr>
              <a:t>then</a:t>
            </a:r>
            <a:r>
              <a:rPr sz="2700" spc="-98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700" spc="101" dirty="0">
                <a:solidFill>
                  <a:srgbClr val="252525"/>
                </a:solidFill>
                <a:latin typeface="Times New Roman"/>
                <a:cs typeface="Times New Roman"/>
              </a:rPr>
              <a:t>this</a:t>
            </a:r>
            <a:r>
              <a:rPr sz="2700" spc="-9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700" spc="105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r>
              <a:rPr sz="2700" spc="-68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700" spc="53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700" spc="-79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700" spc="49" dirty="0">
                <a:solidFill>
                  <a:srgbClr val="252525"/>
                </a:solidFill>
                <a:latin typeface="Times New Roman"/>
                <a:cs typeface="Times New Roman"/>
              </a:rPr>
              <a:t>called  </a:t>
            </a:r>
            <a:r>
              <a:rPr sz="2700" spc="127" dirty="0">
                <a:solidFill>
                  <a:srgbClr val="252525"/>
                </a:solidFill>
                <a:latin typeface="Times New Roman"/>
                <a:cs typeface="Times New Roman"/>
              </a:rPr>
              <a:t>non </a:t>
            </a:r>
            <a:r>
              <a:rPr sz="2700" spc="56" dirty="0">
                <a:solidFill>
                  <a:srgbClr val="252525"/>
                </a:solidFill>
                <a:latin typeface="Times New Roman"/>
                <a:cs typeface="Times New Roman"/>
              </a:rPr>
              <a:t>trivial </a:t>
            </a:r>
            <a:r>
              <a:rPr sz="2700" spc="64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sz="2700" spc="-43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700" spc="68" dirty="0">
                <a:solidFill>
                  <a:srgbClr val="252525"/>
                </a:solidFill>
                <a:latin typeface="Times New Roman"/>
                <a:cs typeface="Times New Roman"/>
              </a:rPr>
              <a:t>dependency.</a:t>
            </a:r>
            <a:endParaRPr sz="2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361950"/>
            <a:ext cx="7249478" cy="3255859"/>
          </a:xfrm>
          <a:prstGeom prst="rect">
            <a:avLst/>
          </a:prstGeom>
        </p:spPr>
        <p:txBody>
          <a:bodyPr vert="horz" wrap="square" lIns="0" tIns="133826" rIns="0" bIns="0" rtlCol="0">
            <a:spAutoFit/>
          </a:bodyPr>
          <a:lstStyle/>
          <a:p>
            <a:pPr marL="9525">
              <a:spcBef>
                <a:spcPts val="1054"/>
              </a:spcBef>
            </a:pPr>
            <a:r>
              <a:rPr sz="2100" u="heavy" spc="34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Example</a:t>
            </a:r>
            <a:r>
              <a:rPr sz="21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34" dirty="0">
                <a:solidFill>
                  <a:srgbClr val="252525"/>
                </a:solidFill>
                <a:latin typeface="Times New Roman"/>
                <a:cs typeface="Times New Roman"/>
              </a:rPr>
              <a:t>:</a:t>
            </a:r>
            <a:endParaRPr sz="2100" dirty="0">
              <a:latin typeface="Times New Roman"/>
              <a:cs typeface="Times New Roman"/>
            </a:endParaRPr>
          </a:p>
          <a:p>
            <a:pPr marL="9525" marR="404336">
              <a:lnSpc>
                <a:spcPct val="111900"/>
              </a:lnSpc>
              <a:spcBef>
                <a:spcPts val="679"/>
              </a:spcBef>
            </a:pPr>
            <a:r>
              <a:rPr sz="2100" spc="-49" dirty="0">
                <a:solidFill>
                  <a:srgbClr val="252525"/>
                </a:solidFill>
                <a:latin typeface="Times New Roman"/>
                <a:cs typeface="Times New Roman"/>
              </a:rPr>
              <a:t>An</a:t>
            </a:r>
            <a:r>
              <a:rPr sz="21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60" dirty="0">
                <a:solidFill>
                  <a:srgbClr val="252525"/>
                </a:solidFill>
                <a:latin typeface="Times New Roman"/>
                <a:cs typeface="Times New Roman"/>
              </a:rPr>
              <a:t>employee</a:t>
            </a:r>
            <a:r>
              <a:rPr sz="2100" spc="-6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75" dirty="0">
                <a:solidFill>
                  <a:srgbClr val="252525"/>
                </a:solidFill>
                <a:latin typeface="Times New Roman"/>
                <a:cs typeface="Times New Roman"/>
              </a:rPr>
              <a:t>table</a:t>
            </a:r>
            <a:r>
              <a:rPr sz="2100" spc="-68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83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sz="21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109" dirty="0">
                <a:solidFill>
                  <a:srgbClr val="252525"/>
                </a:solidFill>
                <a:latin typeface="Times New Roman"/>
                <a:cs typeface="Times New Roman"/>
              </a:rPr>
              <a:t>three</a:t>
            </a:r>
            <a:r>
              <a:rPr sz="2100" spc="-6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86" dirty="0">
                <a:solidFill>
                  <a:srgbClr val="252525"/>
                </a:solidFill>
                <a:latin typeface="Times New Roman"/>
                <a:cs typeface="Times New Roman"/>
              </a:rPr>
              <a:t>attributes:</a:t>
            </a:r>
            <a:r>
              <a:rPr sz="2100" spc="-5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b="1" spc="-60" dirty="0">
                <a:solidFill>
                  <a:srgbClr val="252525"/>
                </a:solidFill>
                <a:latin typeface="Times New Roman"/>
                <a:cs typeface="Times New Roman"/>
              </a:rPr>
              <a:t>emp_id,</a:t>
            </a:r>
            <a:r>
              <a:rPr sz="2100" b="1" spc="-109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b="1" spc="-45" dirty="0">
                <a:solidFill>
                  <a:srgbClr val="252525"/>
                </a:solidFill>
                <a:latin typeface="Times New Roman"/>
                <a:cs typeface="Times New Roman"/>
              </a:rPr>
              <a:t>emp_name,  </a:t>
            </a:r>
            <a:r>
              <a:rPr sz="2100" b="1" spc="-30" dirty="0">
                <a:solidFill>
                  <a:srgbClr val="252525"/>
                </a:solidFill>
                <a:latin typeface="Times New Roman"/>
                <a:cs typeface="Times New Roman"/>
              </a:rPr>
              <a:t>emp_address</a:t>
            </a:r>
            <a:r>
              <a:rPr sz="2100" spc="-30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sz="2100" dirty="0">
              <a:latin typeface="Times New Roman"/>
              <a:cs typeface="Times New Roman"/>
            </a:endParaRPr>
          </a:p>
          <a:p>
            <a:pPr marL="9525" marR="516731">
              <a:lnSpc>
                <a:spcPct val="250800"/>
              </a:lnSpc>
              <a:spcBef>
                <a:spcPts val="8"/>
              </a:spcBef>
            </a:pPr>
            <a:r>
              <a:rPr sz="2100" spc="53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100" spc="23" dirty="0">
                <a:solidFill>
                  <a:srgbClr val="252525"/>
                </a:solidFill>
                <a:latin typeface="Times New Roman"/>
                <a:cs typeface="Times New Roman"/>
              </a:rPr>
              <a:t>following </a:t>
            </a:r>
            <a:r>
              <a:rPr sz="2100" spc="53" dirty="0">
                <a:solidFill>
                  <a:srgbClr val="252525"/>
                </a:solidFill>
                <a:latin typeface="Times New Roman"/>
                <a:cs typeface="Times New Roman"/>
              </a:rPr>
              <a:t>functional </a:t>
            </a:r>
            <a:r>
              <a:rPr sz="2100" spc="83" dirty="0">
                <a:solidFill>
                  <a:srgbClr val="252525"/>
                </a:solidFill>
                <a:latin typeface="Times New Roman"/>
                <a:cs typeface="Times New Roman"/>
              </a:rPr>
              <a:t>dependencies </a:t>
            </a:r>
            <a:r>
              <a:rPr sz="2100" spc="105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100" spc="45" dirty="0">
                <a:solidFill>
                  <a:srgbClr val="252525"/>
                </a:solidFill>
                <a:latin typeface="Times New Roman"/>
                <a:cs typeface="Times New Roman"/>
              </a:rPr>
              <a:t>non-trivial:  </a:t>
            </a:r>
            <a:r>
              <a:rPr sz="2100" b="1" spc="-49" dirty="0" err="1">
                <a:solidFill>
                  <a:srgbClr val="252525"/>
                </a:solidFill>
                <a:latin typeface="Times New Roman"/>
                <a:cs typeface="Times New Roman"/>
              </a:rPr>
              <a:t>emp_id</a:t>
            </a:r>
            <a:r>
              <a:rPr sz="2100" b="1" spc="-12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IN" sz="2100" b="1" spc="180" dirty="0">
                <a:solidFill>
                  <a:srgbClr val="252525"/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sz="2100" b="1" spc="-11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b="1" spc="-34" dirty="0">
                <a:solidFill>
                  <a:srgbClr val="252525"/>
                </a:solidFill>
                <a:latin typeface="Times New Roman"/>
                <a:cs typeface="Times New Roman"/>
              </a:rPr>
              <a:t>emp_name</a:t>
            </a:r>
            <a:r>
              <a:rPr sz="2100" b="1" spc="-12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11" dirty="0">
                <a:solidFill>
                  <a:srgbClr val="252525"/>
                </a:solidFill>
                <a:latin typeface="Times New Roman"/>
                <a:cs typeface="Times New Roman"/>
              </a:rPr>
              <a:t>(</a:t>
            </a:r>
            <a:r>
              <a:rPr sz="2100" b="1" spc="-11" dirty="0">
                <a:solidFill>
                  <a:srgbClr val="252525"/>
                </a:solidFill>
                <a:latin typeface="Times New Roman"/>
                <a:cs typeface="Times New Roman"/>
              </a:rPr>
              <a:t>emp_name</a:t>
            </a:r>
            <a:r>
              <a:rPr sz="2100" b="1" spc="-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41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100" spc="-6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98" dirty="0">
                <a:solidFill>
                  <a:srgbClr val="252525"/>
                </a:solidFill>
                <a:latin typeface="Times New Roman"/>
                <a:cs typeface="Times New Roman"/>
              </a:rPr>
              <a:t>not</a:t>
            </a:r>
            <a:r>
              <a:rPr sz="2100" spc="-7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9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100" spc="-68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98" dirty="0">
                <a:solidFill>
                  <a:srgbClr val="252525"/>
                </a:solidFill>
                <a:latin typeface="Times New Roman"/>
                <a:cs typeface="Times New Roman"/>
              </a:rPr>
              <a:t>subset</a:t>
            </a:r>
            <a:r>
              <a:rPr sz="2100" spc="-68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4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1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b="1" spc="-19" dirty="0">
                <a:solidFill>
                  <a:srgbClr val="252525"/>
                </a:solidFill>
                <a:latin typeface="Times New Roman"/>
                <a:cs typeface="Times New Roman"/>
              </a:rPr>
              <a:t>emp_id</a:t>
            </a:r>
            <a:r>
              <a:rPr sz="2100" spc="-19" dirty="0">
                <a:solidFill>
                  <a:srgbClr val="252525"/>
                </a:solidFill>
                <a:latin typeface="Times New Roman"/>
                <a:cs typeface="Times New Roman"/>
              </a:rPr>
              <a:t>)</a:t>
            </a:r>
            <a:endParaRPr sz="2100" dirty="0">
              <a:latin typeface="Times New Roman"/>
              <a:cs typeface="Times New Roman"/>
            </a:endParaRPr>
          </a:p>
          <a:p>
            <a:pPr marL="9525">
              <a:spcBef>
                <a:spcPts val="296"/>
              </a:spcBef>
            </a:pPr>
            <a:r>
              <a:rPr sz="2100" b="1" spc="-49" dirty="0" err="1">
                <a:solidFill>
                  <a:srgbClr val="252525"/>
                </a:solidFill>
                <a:latin typeface="Times New Roman"/>
                <a:cs typeface="Times New Roman"/>
              </a:rPr>
              <a:t>emp_id</a:t>
            </a:r>
            <a:r>
              <a:rPr sz="2100" b="1" spc="-127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IN" sz="2100" b="1" spc="180" dirty="0">
                <a:solidFill>
                  <a:srgbClr val="252525"/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sz="2100" b="1" spc="-109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b="1" spc="-23" dirty="0">
                <a:solidFill>
                  <a:srgbClr val="252525"/>
                </a:solidFill>
                <a:latin typeface="Times New Roman"/>
                <a:cs typeface="Times New Roman"/>
              </a:rPr>
              <a:t>emp_address</a:t>
            </a:r>
            <a:r>
              <a:rPr sz="2100" b="1" spc="-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8" dirty="0">
                <a:solidFill>
                  <a:srgbClr val="252525"/>
                </a:solidFill>
                <a:latin typeface="Times New Roman"/>
                <a:cs typeface="Times New Roman"/>
              </a:rPr>
              <a:t>(</a:t>
            </a:r>
            <a:r>
              <a:rPr sz="2100" b="1" spc="-8" dirty="0">
                <a:solidFill>
                  <a:srgbClr val="252525"/>
                </a:solidFill>
                <a:latin typeface="Times New Roman"/>
                <a:cs typeface="Times New Roman"/>
              </a:rPr>
              <a:t>emp_address</a:t>
            </a:r>
            <a:r>
              <a:rPr sz="2100" b="1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41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100" spc="-79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101" dirty="0">
                <a:solidFill>
                  <a:srgbClr val="252525"/>
                </a:solidFill>
                <a:latin typeface="Times New Roman"/>
                <a:cs typeface="Times New Roman"/>
              </a:rPr>
              <a:t>not</a:t>
            </a:r>
            <a:r>
              <a:rPr sz="2100" spc="-6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9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1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98" dirty="0">
                <a:solidFill>
                  <a:srgbClr val="252525"/>
                </a:solidFill>
                <a:latin typeface="Times New Roman"/>
                <a:cs typeface="Times New Roman"/>
              </a:rPr>
              <a:t>subset</a:t>
            </a:r>
            <a:r>
              <a:rPr sz="2100" spc="-68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100" spc="-6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b="1" spc="-19" dirty="0">
                <a:solidFill>
                  <a:srgbClr val="252525"/>
                </a:solidFill>
                <a:latin typeface="Times New Roman"/>
                <a:cs typeface="Times New Roman"/>
              </a:rPr>
              <a:t>emp_id</a:t>
            </a:r>
            <a:r>
              <a:rPr sz="2100" spc="-19" dirty="0">
                <a:solidFill>
                  <a:srgbClr val="252525"/>
                </a:solidFill>
                <a:latin typeface="Times New Roman"/>
                <a:cs typeface="Times New Roman"/>
              </a:rPr>
              <a:t>)</a:t>
            </a:r>
            <a:endParaRPr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552" y="471010"/>
            <a:ext cx="6935648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1009"/>
              </a:spcBef>
            </a:pPr>
            <a:r>
              <a:rPr sz="1500" spc="-53" dirty="0">
                <a:solidFill>
                  <a:srgbClr val="252525"/>
                </a:solidFill>
                <a:latin typeface="Times New Roman"/>
                <a:cs typeface="Times New Roman"/>
              </a:rPr>
              <a:t>{</a:t>
            </a:r>
            <a:r>
              <a:rPr sz="1500" b="1" spc="-53" dirty="0">
                <a:solidFill>
                  <a:srgbClr val="252525"/>
                </a:solidFill>
                <a:latin typeface="Times New Roman"/>
                <a:cs typeface="Times New Roman"/>
              </a:rPr>
              <a:t>emp_id,</a:t>
            </a:r>
            <a:r>
              <a:rPr sz="1500" b="1" spc="-8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b="1" spc="-38" dirty="0">
                <a:solidFill>
                  <a:srgbClr val="252525"/>
                </a:solidFill>
                <a:latin typeface="Times New Roman"/>
                <a:cs typeface="Times New Roman"/>
              </a:rPr>
              <a:t>emp_name</a:t>
            </a:r>
            <a:r>
              <a:rPr sz="1500" spc="-38" dirty="0">
                <a:solidFill>
                  <a:srgbClr val="252525"/>
                </a:solidFill>
                <a:latin typeface="Times New Roman"/>
                <a:cs typeface="Times New Roman"/>
              </a:rPr>
              <a:t>}</a:t>
            </a:r>
            <a:r>
              <a:rPr sz="1500" spc="-7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IN" sz="1500" spc="135" dirty="0">
                <a:solidFill>
                  <a:srgbClr val="252525"/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sz="1500" spc="-38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b="1" spc="-23" dirty="0">
                <a:solidFill>
                  <a:srgbClr val="252525"/>
                </a:solidFill>
                <a:latin typeface="Times New Roman"/>
                <a:cs typeface="Times New Roman"/>
              </a:rPr>
              <a:t>emp_name</a:t>
            </a:r>
            <a:r>
              <a:rPr sz="1500" b="1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b="1" spc="-19" dirty="0">
                <a:solidFill>
                  <a:srgbClr val="252525"/>
                </a:solidFill>
                <a:latin typeface="Times New Roman"/>
                <a:cs typeface="Times New Roman"/>
              </a:rPr>
              <a:t>[emp_name</a:t>
            </a:r>
            <a:r>
              <a:rPr sz="1500" b="1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b="1" spc="3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1500" b="1" spc="-6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b="1" spc="-19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1500" b="1" spc="-5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b="1" spc="23" dirty="0">
                <a:solidFill>
                  <a:srgbClr val="252525"/>
                </a:solidFill>
                <a:latin typeface="Times New Roman"/>
                <a:cs typeface="Times New Roman"/>
              </a:rPr>
              <a:t>subset</a:t>
            </a:r>
            <a:r>
              <a:rPr sz="1500" b="1" spc="-79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b="1" spc="-4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1500" b="1" spc="-6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b="1" spc="-38" dirty="0">
                <a:solidFill>
                  <a:srgbClr val="252525"/>
                </a:solidFill>
                <a:latin typeface="Times New Roman"/>
                <a:cs typeface="Times New Roman"/>
              </a:rPr>
              <a:t>{emp_id,</a:t>
            </a:r>
            <a:r>
              <a:rPr sz="1500" b="1" spc="-8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b="1" spc="-19" dirty="0">
                <a:solidFill>
                  <a:srgbClr val="252525"/>
                </a:solidFill>
                <a:latin typeface="Times New Roman"/>
                <a:cs typeface="Times New Roman"/>
              </a:rPr>
              <a:t>emp_name}]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9552" y="1753647"/>
            <a:ext cx="3772376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b="1" spc="-41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Completely </a:t>
            </a:r>
            <a:r>
              <a:rPr sz="2700" b="1" spc="1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non </a:t>
            </a:r>
            <a:r>
              <a:rPr sz="2700" b="1" spc="-38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trivial</a:t>
            </a:r>
            <a:r>
              <a:rPr sz="2700" b="1" spc="-424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b="1" spc="-199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FD: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9552" y="2527415"/>
            <a:ext cx="6754178" cy="524824"/>
          </a:xfrm>
          <a:prstGeom prst="rect">
            <a:avLst/>
          </a:prstGeom>
        </p:spPr>
        <p:txBody>
          <a:bodyPr vert="horz" wrap="square" lIns="0" tIns="37148" rIns="0" bIns="0" rtlCol="0">
            <a:spAutoFit/>
          </a:bodyPr>
          <a:lstStyle/>
          <a:p>
            <a:pPr marL="9525">
              <a:spcBef>
                <a:spcPts val="293"/>
              </a:spcBef>
            </a:pPr>
            <a:r>
              <a:rPr sz="1500" spc="-30" dirty="0">
                <a:solidFill>
                  <a:srgbClr val="252525"/>
                </a:solidFill>
                <a:latin typeface="Times New Roman"/>
                <a:cs typeface="Times New Roman"/>
              </a:rPr>
              <a:t>If</a:t>
            </a:r>
            <a:r>
              <a:rPr sz="1500" spc="-49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68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1500" spc="-5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38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sz="1500" spc="-7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60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r>
              <a:rPr sz="1500" spc="29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b="1" spc="-56" dirty="0">
                <a:solidFill>
                  <a:srgbClr val="252525"/>
                </a:solidFill>
                <a:latin typeface="Times New Roman"/>
                <a:cs typeface="Times New Roman"/>
              </a:rPr>
              <a:t>X</a:t>
            </a:r>
            <a:r>
              <a:rPr lang="en-US" sz="1500" b="1" spc="-56" dirty="0">
                <a:solidFill>
                  <a:srgbClr val="252525"/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sz="1500" b="1" spc="-56" dirty="0">
                <a:solidFill>
                  <a:srgbClr val="252525"/>
                </a:solidFill>
                <a:latin typeface="Times New Roman"/>
                <a:cs typeface="Times New Roman"/>
              </a:rPr>
              <a:t>Y</a:t>
            </a:r>
            <a:r>
              <a:rPr sz="1500" b="1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53" dirty="0">
                <a:solidFill>
                  <a:srgbClr val="252525"/>
                </a:solidFill>
                <a:latin typeface="Times New Roman"/>
                <a:cs typeface="Times New Roman"/>
              </a:rPr>
              <a:t>holds</a:t>
            </a:r>
            <a:r>
              <a:rPr sz="1500" spc="-56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86" dirty="0">
                <a:solidFill>
                  <a:srgbClr val="252525"/>
                </a:solidFill>
                <a:latin typeface="Times New Roman"/>
                <a:cs typeface="Times New Roman"/>
              </a:rPr>
              <a:t>true</a:t>
            </a:r>
            <a:r>
              <a:rPr sz="1500" spc="-5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71" dirty="0">
                <a:solidFill>
                  <a:srgbClr val="252525"/>
                </a:solidFill>
                <a:latin typeface="Times New Roman"/>
                <a:cs typeface="Times New Roman"/>
              </a:rPr>
              <a:t>where</a:t>
            </a:r>
            <a:r>
              <a:rPr sz="1500" spc="-5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b="1" spc="-225" dirty="0">
                <a:solidFill>
                  <a:srgbClr val="252525"/>
                </a:solidFill>
                <a:latin typeface="Times New Roman"/>
                <a:cs typeface="Times New Roman"/>
              </a:rPr>
              <a:t>X</a:t>
            </a:r>
            <a:r>
              <a:rPr sz="1500" b="1" spc="-2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1500" b="1" spc="-2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56" dirty="0">
                <a:solidFill>
                  <a:srgbClr val="252525"/>
                </a:solidFill>
                <a:latin typeface="Times New Roman"/>
                <a:cs typeface="Times New Roman"/>
              </a:rPr>
              <a:t>intersection</a:t>
            </a:r>
            <a:r>
              <a:rPr sz="1500" spc="-7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b="1" spc="-229" dirty="0">
                <a:solidFill>
                  <a:srgbClr val="252525"/>
                </a:solidFill>
                <a:latin typeface="Times New Roman"/>
                <a:cs typeface="Times New Roman"/>
              </a:rPr>
              <a:t>Y</a:t>
            </a:r>
            <a:r>
              <a:rPr sz="1500" b="1" spc="-206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1500" b="1" spc="-206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3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1500" spc="-5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b="1" spc="-26" dirty="0">
                <a:solidFill>
                  <a:srgbClr val="252525"/>
                </a:solidFill>
                <a:latin typeface="Times New Roman"/>
                <a:cs typeface="Times New Roman"/>
              </a:rPr>
              <a:t>Null</a:t>
            </a:r>
            <a:r>
              <a:rPr sz="1500" b="1" spc="-79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79" dirty="0">
                <a:solidFill>
                  <a:srgbClr val="252525"/>
                </a:solidFill>
                <a:latin typeface="Times New Roman"/>
                <a:cs typeface="Times New Roman"/>
              </a:rPr>
              <a:t>then</a:t>
            </a:r>
            <a:r>
              <a:rPr sz="1500" spc="-6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53" dirty="0">
                <a:solidFill>
                  <a:srgbClr val="252525"/>
                </a:solidFill>
                <a:latin typeface="Times New Roman"/>
                <a:cs typeface="Times New Roman"/>
              </a:rPr>
              <a:t>this</a:t>
            </a:r>
            <a:endParaRPr sz="1500" dirty="0">
              <a:latin typeface="Times New Roman"/>
              <a:cs typeface="Times New Roman"/>
            </a:endParaRPr>
          </a:p>
          <a:p>
            <a:pPr marL="9525">
              <a:spcBef>
                <a:spcPts val="217"/>
              </a:spcBef>
            </a:pPr>
            <a:r>
              <a:rPr sz="1500" spc="60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r>
              <a:rPr sz="1500" spc="-49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3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1500" spc="-56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53" dirty="0">
                <a:solidFill>
                  <a:srgbClr val="252525"/>
                </a:solidFill>
                <a:latin typeface="Times New Roman"/>
                <a:cs typeface="Times New Roman"/>
              </a:rPr>
              <a:t>said</a:t>
            </a:r>
            <a:r>
              <a:rPr sz="1500" spc="-6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68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1500" spc="-6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68" dirty="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sz="1500" spc="-4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spc="34" dirty="0">
                <a:solidFill>
                  <a:srgbClr val="252525"/>
                </a:solidFill>
                <a:latin typeface="Times New Roman"/>
                <a:cs typeface="Times New Roman"/>
              </a:rPr>
              <a:t>completely</a:t>
            </a:r>
            <a:r>
              <a:rPr sz="1500" spc="-6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b="1" spc="11" dirty="0">
                <a:solidFill>
                  <a:srgbClr val="252525"/>
                </a:solidFill>
                <a:latin typeface="Times New Roman"/>
                <a:cs typeface="Times New Roman"/>
              </a:rPr>
              <a:t>non</a:t>
            </a:r>
            <a:r>
              <a:rPr sz="1500" b="1" spc="-8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b="1" spc="-23" dirty="0">
                <a:solidFill>
                  <a:srgbClr val="252525"/>
                </a:solidFill>
                <a:latin typeface="Times New Roman"/>
                <a:cs typeface="Times New Roman"/>
              </a:rPr>
              <a:t>trivial</a:t>
            </a:r>
            <a:r>
              <a:rPr sz="1500" b="1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b="1" spc="-8" dirty="0">
                <a:solidFill>
                  <a:srgbClr val="252525"/>
                </a:solidFill>
                <a:latin typeface="Times New Roman"/>
                <a:cs typeface="Times New Roman"/>
              </a:rPr>
              <a:t>function</a:t>
            </a:r>
            <a:r>
              <a:rPr sz="1500" b="1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r>
              <a:rPr sz="1500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sz="1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F2EEE13-6A9B-4EFA-8BEE-E404222E95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Functional dependencies cont.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7776001-C39A-4E8A-BADC-83C7BD20EC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We’d expect the following functional dependencies to hold in our Student database</a:t>
            </a:r>
          </a:p>
          <a:p>
            <a:pPr lvl="1"/>
            <a:r>
              <a:rPr lang="en-GB" altLang="en-US">
                <a:latin typeface="Courier New" panose="02070309020205020404" pitchFamily="49" charset="0"/>
              </a:rPr>
              <a:t>sid </a:t>
            </a:r>
            <a:r>
              <a:rPr lang="en-GB" altLang="en-US">
                <a:latin typeface="Courier New" panose="02070309020205020404" pitchFamily="49" charset="0"/>
                <a:sym typeface="Symbol" panose="05050102010706020507" pitchFamily="18" charset="2"/>
              </a:rPr>
              <a:t> sname,address</a:t>
            </a:r>
          </a:p>
          <a:p>
            <a:pPr lvl="1"/>
            <a:r>
              <a:rPr lang="en-GB" altLang="en-US">
                <a:latin typeface="Courier New" panose="02070309020205020404" pitchFamily="49" charset="0"/>
                <a:sym typeface="Symbol" panose="05050102010706020507" pitchFamily="18" charset="2"/>
              </a:rPr>
              <a:t>cid  cname</a:t>
            </a:r>
          </a:p>
          <a:p>
            <a:pPr lvl="1"/>
            <a:r>
              <a:rPr lang="en-GB" altLang="en-US">
                <a:latin typeface="Courier New" panose="02070309020205020404" pitchFamily="49" charset="0"/>
                <a:sym typeface="Symbol" panose="05050102010706020507" pitchFamily="18" charset="2"/>
              </a:rPr>
              <a:t>sid,cid  grade </a:t>
            </a:r>
          </a:p>
          <a:p>
            <a:r>
              <a:rPr lang="en-GB" altLang="en-US"/>
              <a:t>A functional dependency </a:t>
            </a:r>
            <a:r>
              <a:rPr lang="en-GB" altLang="en-US">
                <a:sym typeface="Symbol" panose="05050102010706020507" pitchFamily="18" charset="2"/>
              </a:rPr>
              <a:t>X  Y is simply a pair of sets (of field names)</a:t>
            </a:r>
          </a:p>
          <a:p>
            <a:pPr lvl="1"/>
            <a:r>
              <a:rPr lang="en-GB" altLang="en-US">
                <a:sym typeface="Symbol" panose="05050102010706020507" pitchFamily="18" charset="2"/>
              </a:rPr>
              <a:t>Note: the sloppy notation A,B  C,D rather than {A,B}  {C,D}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CFD4D32-59C8-42B7-B285-F8F17F8D2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Inference Rules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7731BAAB-48BA-4743-846E-AF673D96AD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en-US" b="1" dirty="0"/>
              <a:t>Reflexive Rule: </a:t>
            </a:r>
            <a:r>
              <a:rPr lang="en-GB" altLang="en-US" dirty="0"/>
              <a:t> If X</a:t>
            </a:r>
            <a:r>
              <a:rPr lang="en-GB" altLang="en-US" dirty="0">
                <a:sym typeface="Symbol" panose="05050102010706020507" pitchFamily="18" charset="2"/>
              </a:rPr>
              <a:t>Y then </a:t>
            </a:r>
            <a:r>
              <a:rPr lang="en-GB" altLang="en-US" dirty="0">
                <a:latin typeface="LicsB" pitchFamily="2" charset="0"/>
                <a:sym typeface="Symbol" panose="05050102010706020507" pitchFamily="18" charset="2"/>
              </a:rPr>
              <a:t> Y</a:t>
            </a:r>
            <a:r>
              <a:rPr lang="en-GB" altLang="en-US" dirty="0">
                <a:sym typeface="Symbol" panose="05050102010706020507" pitchFamily="18" charset="2"/>
              </a:rPr>
              <a:t>X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R(A,B,C,D) ABC</a:t>
            </a:r>
            <a:r>
              <a:rPr lang="en-GB" altLang="en-US" dirty="0">
                <a:sym typeface="Wingdings" panose="05000000000000000000" pitchFamily="2" charset="2"/>
              </a:rPr>
              <a:t>AB</a:t>
            </a:r>
            <a:endParaRPr lang="en-GB" altLang="en-US" dirty="0"/>
          </a:p>
          <a:p>
            <a:pPr lvl="1">
              <a:lnSpc>
                <a:spcPct val="90000"/>
              </a:lnSpc>
            </a:pPr>
            <a:r>
              <a:rPr lang="en-GB" altLang="en-US" dirty="0"/>
              <a:t>Example: </a:t>
            </a:r>
            <a:r>
              <a:rPr lang="en-GB" altLang="en-US" dirty="0" err="1">
                <a:latin typeface="Courier New" panose="02070309020205020404" pitchFamily="49" charset="0"/>
              </a:rPr>
              <a:t>sname,address</a:t>
            </a:r>
            <a:r>
              <a:rPr lang="en-GB" altLang="en-US" dirty="0" err="1">
                <a:latin typeface="Courier New" panose="02070309020205020404" pitchFamily="49" charset="0"/>
                <a:sym typeface="Symbol" panose="05050102010706020507" pitchFamily="18" charset="2"/>
              </a:rPr>
              <a:t>address</a:t>
            </a:r>
            <a:endParaRPr lang="en-GB" altLang="en-US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altLang="en-US" b="1" dirty="0"/>
              <a:t>Augmentation Rule</a:t>
            </a:r>
            <a:r>
              <a:rPr lang="en-GB" altLang="en-US" dirty="0"/>
              <a:t>: If </a:t>
            </a:r>
            <a:r>
              <a:rPr lang="en-GB" altLang="en-US" dirty="0">
                <a:latin typeface="LicsB" pitchFamily="2" charset="0"/>
                <a:sym typeface="Symbol" panose="05050102010706020507" pitchFamily="18" charset="2"/>
              </a:rPr>
              <a:t> </a:t>
            </a:r>
            <a:r>
              <a:rPr lang="en-GB" altLang="en-US" dirty="0">
                <a:sym typeface="Symbol" panose="05050102010706020507" pitchFamily="18" charset="2"/>
              </a:rPr>
              <a:t>XY then                      X,ZY,Z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Example: As </a:t>
            </a:r>
            <a:r>
              <a:rPr lang="en-GB" altLang="en-US" dirty="0" err="1">
                <a:latin typeface="Courier New" panose="02070309020205020404" pitchFamily="49" charset="0"/>
                <a:sym typeface="Symbol" panose="05050102010706020507" pitchFamily="18" charset="2"/>
              </a:rPr>
              <a:t>cidcname</a:t>
            </a:r>
            <a:r>
              <a:rPr lang="en-GB" altLang="en-US" dirty="0">
                <a:sym typeface="Symbol" panose="05050102010706020507" pitchFamily="18" charset="2"/>
              </a:rPr>
              <a:t> then </a:t>
            </a:r>
            <a:r>
              <a:rPr lang="en-GB" altLang="en-US" dirty="0" err="1">
                <a:latin typeface="Courier New" panose="02070309020205020404" pitchFamily="49" charset="0"/>
              </a:rPr>
              <a:t>cid,sid</a:t>
            </a:r>
            <a:r>
              <a:rPr lang="en-GB" altLang="en-US" dirty="0" err="1">
                <a:latin typeface="Courier New" panose="02070309020205020404" pitchFamily="49" charset="0"/>
                <a:sym typeface="Symbol" panose="05050102010706020507" pitchFamily="18" charset="2"/>
              </a:rPr>
              <a:t>cname,sid</a:t>
            </a:r>
            <a:endParaRPr lang="en-GB" altLang="en-US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altLang="en-US" b="1" dirty="0"/>
              <a:t>Transitive Rule</a:t>
            </a:r>
            <a:r>
              <a:rPr lang="en-GB" altLang="en-US" dirty="0"/>
              <a:t>: If </a:t>
            </a:r>
            <a:r>
              <a:rPr lang="en-GB" altLang="en-US" dirty="0">
                <a:latin typeface="LicsB" pitchFamily="2" charset="0"/>
                <a:sym typeface="Symbol" panose="05050102010706020507" pitchFamily="18" charset="2"/>
              </a:rPr>
              <a:t> </a:t>
            </a:r>
            <a:r>
              <a:rPr lang="en-GB" altLang="en-US" dirty="0">
                <a:sym typeface="Symbol" panose="05050102010706020507" pitchFamily="18" charset="2"/>
              </a:rPr>
              <a:t>XY and</a:t>
            </a:r>
            <a:r>
              <a:rPr lang="en-GB" altLang="en-US" dirty="0">
                <a:latin typeface="LicsB" pitchFamily="2" charset="0"/>
                <a:sym typeface="Symbol" panose="05050102010706020507" pitchFamily="18" charset="2"/>
              </a:rPr>
              <a:t> </a:t>
            </a:r>
            <a:r>
              <a:rPr lang="en-GB" altLang="en-US" dirty="0">
                <a:sym typeface="Symbol" panose="05050102010706020507" pitchFamily="18" charset="2"/>
              </a:rPr>
              <a:t>YZ then</a:t>
            </a:r>
            <a:r>
              <a:rPr lang="en-GB" altLang="en-US" dirty="0">
                <a:latin typeface="LicsB" pitchFamily="2" charset="0"/>
                <a:sym typeface="Symbol" panose="05050102010706020507" pitchFamily="18" charset="2"/>
              </a:rPr>
              <a:t> </a:t>
            </a:r>
            <a:r>
              <a:rPr lang="en-GB" altLang="en-US" dirty="0">
                <a:sym typeface="Symbol" panose="05050102010706020507" pitchFamily="18" charset="2"/>
              </a:rPr>
              <a:t>XZ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Example: </a:t>
            </a:r>
            <a:r>
              <a:rPr lang="en-GB" altLang="en-US" dirty="0" err="1">
                <a:latin typeface="Courier New" panose="02070309020205020404" pitchFamily="49" charset="0"/>
              </a:rPr>
              <a:t>sid,cid</a:t>
            </a:r>
            <a:r>
              <a:rPr lang="en-GB" altLang="en-US" dirty="0">
                <a:latin typeface="Courier New" panose="02070309020205020404" pitchFamily="49" charset="0"/>
              </a:rPr>
              <a:t> </a:t>
            </a:r>
            <a:r>
              <a:rPr lang="en-GB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 </a:t>
            </a:r>
            <a:r>
              <a:rPr lang="en-GB" altLang="en-US" dirty="0" err="1">
                <a:latin typeface="Courier New" panose="02070309020205020404" pitchFamily="49" charset="0"/>
                <a:sym typeface="Symbol" panose="05050102010706020507" pitchFamily="18" charset="2"/>
              </a:rPr>
              <a:t>cid</a:t>
            </a:r>
            <a:r>
              <a:rPr lang="en-GB" altLang="en-US" dirty="0">
                <a:sym typeface="Symbol" panose="05050102010706020507" pitchFamily="18" charset="2"/>
              </a:rPr>
              <a:t> and </a:t>
            </a:r>
            <a:br>
              <a:rPr lang="en-GB" altLang="en-US" dirty="0">
                <a:sym typeface="Symbol" panose="05050102010706020507" pitchFamily="18" charset="2"/>
              </a:rPr>
            </a:br>
            <a:r>
              <a:rPr lang="en-GB" altLang="en-US" dirty="0" err="1">
                <a:latin typeface="Courier New" panose="02070309020205020404" pitchFamily="49" charset="0"/>
                <a:sym typeface="Symbol" panose="05050102010706020507" pitchFamily="18" charset="2"/>
              </a:rPr>
              <a:t>cid</a:t>
            </a:r>
            <a:r>
              <a:rPr lang="en-GB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  </a:t>
            </a:r>
            <a:r>
              <a:rPr lang="en-GB" altLang="en-US" dirty="0" err="1">
                <a:latin typeface="Courier New" panose="02070309020205020404" pitchFamily="49" charset="0"/>
                <a:sym typeface="Symbol" panose="05050102010706020507" pitchFamily="18" charset="2"/>
              </a:rPr>
              <a:t>cname</a:t>
            </a:r>
            <a:r>
              <a:rPr lang="en-GB" altLang="en-US" dirty="0">
                <a:sym typeface="Symbol" panose="05050102010706020507" pitchFamily="18" charset="2"/>
              </a:rPr>
              <a:t>, then </a:t>
            </a:r>
            <a:r>
              <a:rPr lang="en-GB" altLang="en-US" dirty="0" err="1">
                <a:latin typeface="Courier New" panose="02070309020205020404" pitchFamily="49" charset="0"/>
                <a:sym typeface="Symbol" panose="05050102010706020507" pitchFamily="18" charset="2"/>
              </a:rPr>
              <a:t>sid,cid</a:t>
            </a:r>
            <a:r>
              <a:rPr lang="en-GB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  </a:t>
            </a:r>
            <a:r>
              <a:rPr lang="en-GB" altLang="en-US" dirty="0" err="1">
                <a:latin typeface="Courier New" panose="02070309020205020404" pitchFamily="49" charset="0"/>
                <a:sym typeface="Symbol" panose="05050102010706020507" pitchFamily="18" charset="2"/>
              </a:rPr>
              <a:t>cname</a:t>
            </a:r>
            <a:endParaRPr lang="en-GB" altLang="en-US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33436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>
            <a:extLst>
              <a:ext uri="{FF2B5EF4-FFF2-40B4-BE49-F238E27FC236}">
                <a16:creationId xmlns:a16="http://schemas.microsoft.com/office/drawing/2014/main" id="{BF170B91-4FB3-41D3-A97F-B67D2D09F3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38150"/>
            <a:ext cx="7467600" cy="3655314"/>
          </a:xfrm>
        </p:spPr>
        <p:txBody>
          <a:bodyPr>
            <a:normAutofit/>
          </a:bodyPr>
          <a:lstStyle/>
          <a:p>
            <a:r>
              <a:rPr lang="en-GB" altLang="en-US" b="1" dirty="0"/>
              <a:t>Union or Additive Rule</a:t>
            </a:r>
            <a:r>
              <a:rPr lang="en-GB" altLang="en-US" dirty="0"/>
              <a:t>: If </a:t>
            </a:r>
            <a:r>
              <a:rPr lang="en-GB" altLang="en-US" dirty="0">
                <a:latin typeface="LicsB" pitchFamily="2" charset="0"/>
                <a:sym typeface="Symbol" panose="05050102010706020507" pitchFamily="18" charset="2"/>
              </a:rPr>
              <a:t> </a:t>
            </a:r>
            <a:r>
              <a:rPr lang="en-GB" altLang="en-US" dirty="0">
                <a:sym typeface="Symbol" panose="05050102010706020507" pitchFamily="18" charset="2"/>
              </a:rPr>
              <a:t>XY and </a:t>
            </a:r>
            <a:r>
              <a:rPr lang="en-GB" altLang="en-US" dirty="0">
                <a:latin typeface="LicsB" pitchFamily="2" charset="0"/>
                <a:sym typeface="Symbol" panose="05050102010706020507" pitchFamily="18" charset="2"/>
              </a:rPr>
              <a:t> </a:t>
            </a:r>
            <a:r>
              <a:rPr lang="en-GB" altLang="en-US" dirty="0">
                <a:sym typeface="Symbol" panose="05050102010706020507" pitchFamily="18" charset="2"/>
              </a:rPr>
              <a:t>XZ then XY,Z</a:t>
            </a:r>
          </a:p>
          <a:p>
            <a:r>
              <a:rPr lang="en-GB" altLang="en-US" b="1" dirty="0">
                <a:sym typeface="Symbol" panose="05050102010706020507" pitchFamily="18" charset="2"/>
              </a:rPr>
              <a:t>Pseudo-transitive Rule</a:t>
            </a:r>
            <a:r>
              <a:rPr lang="en-GB" altLang="en-US" dirty="0">
                <a:sym typeface="Symbol" panose="05050102010706020507" pitchFamily="18" charset="2"/>
              </a:rPr>
              <a:t>: If XY and Y,ZW then X,ZW</a:t>
            </a:r>
          </a:p>
          <a:p>
            <a:r>
              <a:rPr lang="en-GB" altLang="en-US" b="1" dirty="0">
                <a:sym typeface="Symbol" panose="05050102010706020507" pitchFamily="18" charset="2"/>
              </a:rPr>
              <a:t>Decomposition or Productive Rule</a:t>
            </a:r>
            <a:r>
              <a:rPr lang="en-GB" altLang="en-US" dirty="0">
                <a:sym typeface="Symbol" panose="05050102010706020507" pitchFamily="18" charset="2"/>
              </a:rPr>
              <a:t>: If </a:t>
            </a:r>
            <a:r>
              <a:rPr lang="en-GB" altLang="en-US" dirty="0">
                <a:latin typeface="LicsB" pitchFamily="2" charset="0"/>
                <a:sym typeface="Symbol" panose="05050102010706020507" pitchFamily="18" charset="2"/>
              </a:rPr>
              <a:t> </a:t>
            </a:r>
            <a:r>
              <a:rPr lang="en-GB" altLang="en-US" dirty="0">
                <a:sym typeface="Symbol" panose="05050102010706020507" pitchFamily="18" charset="2"/>
              </a:rPr>
              <a:t>XYZ </a:t>
            </a:r>
            <a:r>
              <a:rPr lang="en-GB" altLang="en-US" dirty="0">
                <a:latin typeface="LicsB" pitchFamily="2" charset="0"/>
                <a:sym typeface="Symbol" panose="05050102010706020507" pitchFamily="18" charset="2"/>
              </a:rPr>
              <a:t> </a:t>
            </a:r>
            <a:r>
              <a:rPr lang="en-GB" altLang="en-US" dirty="0">
                <a:sym typeface="Symbol" panose="05050102010706020507" pitchFamily="18" charset="2"/>
              </a:rPr>
              <a:t>XY and X  Z. </a:t>
            </a:r>
          </a:p>
          <a:p>
            <a:pPr>
              <a:buFontTx/>
              <a:buNone/>
            </a:pPr>
            <a:endParaRPr lang="en-GB" altLang="en-US" i="1" dirty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74287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0C746630-D0F2-4C4E-8CDB-77F4354A30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Closure of a set of FDs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B90D3C71-ECF8-4315-B700-81D20710F6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en-US" dirty="0">
                <a:sym typeface="Symbol" panose="05050102010706020507" pitchFamily="18" charset="2"/>
              </a:rPr>
              <a:t>Closure of attribute ( X</a:t>
            </a:r>
            <a:r>
              <a:rPr lang="en-GB" altLang="en-US" baseline="30000" dirty="0">
                <a:sym typeface="Symbol" panose="05050102010706020507" pitchFamily="18" charset="2"/>
              </a:rPr>
              <a:t>+ </a:t>
            </a:r>
            <a:r>
              <a:rPr lang="en-GB" altLang="en-US" dirty="0">
                <a:sym typeface="Symbol" panose="05050102010706020507" pitchFamily="18" charset="2"/>
              </a:rPr>
              <a:t>) is a set of attributes which can be logically determined using X.</a:t>
            </a:r>
          </a:p>
          <a:p>
            <a:r>
              <a:rPr lang="en-GB" altLang="en-US" dirty="0">
                <a:sym typeface="Symbol" panose="05050102010706020507" pitchFamily="18" charset="2"/>
              </a:rPr>
              <a:t>R(ABCDE)</a:t>
            </a:r>
          </a:p>
          <a:p>
            <a:r>
              <a:rPr lang="en-GB" altLang="en-US" dirty="0">
                <a:sym typeface="Symbol" panose="05050102010706020507" pitchFamily="18" charset="2"/>
              </a:rPr>
              <a:t>F </a:t>
            </a:r>
            <a:r>
              <a:rPr lang="en-GB" altLang="en-US" dirty="0">
                <a:sym typeface="Wingdings" panose="05000000000000000000" pitchFamily="2" charset="2"/>
              </a:rPr>
              <a:t>= { ABC, CDE, BD, EA}</a:t>
            </a:r>
            <a:endParaRPr lang="en-GB" altLang="en-US" dirty="0">
              <a:sym typeface="Symbol" panose="05050102010706020507" pitchFamily="18" charset="2"/>
            </a:endParaRPr>
          </a:p>
          <a:p>
            <a:pPr lvl="1"/>
            <a:r>
              <a:rPr lang="en-GB" altLang="en-US" dirty="0">
                <a:sym typeface="Symbol" panose="05050102010706020507" pitchFamily="18" charset="2"/>
              </a:rPr>
              <a:t>B</a:t>
            </a:r>
            <a:r>
              <a:rPr lang="en-GB" altLang="en-US" baseline="30000" dirty="0">
                <a:sym typeface="Symbol" panose="05050102010706020507" pitchFamily="18" charset="2"/>
              </a:rPr>
              <a:t>+</a:t>
            </a:r>
            <a:r>
              <a:rPr lang="en-GB" altLang="en-US" dirty="0">
                <a:sym typeface="Symbol" panose="05050102010706020507" pitchFamily="18" charset="2"/>
              </a:rPr>
              <a:t> = BD</a:t>
            </a:r>
          </a:p>
          <a:p>
            <a:pPr lvl="1"/>
            <a:r>
              <a:rPr lang="en-GB" altLang="en-US" dirty="0">
                <a:sym typeface="Symbol" panose="05050102010706020507" pitchFamily="18" charset="2"/>
              </a:rPr>
              <a:t>A</a:t>
            </a:r>
            <a:r>
              <a:rPr lang="en-GB" altLang="en-US" baseline="30000" dirty="0">
                <a:sym typeface="Symbol" panose="05050102010706020507" pitchFamily="18" charset="2"/>
              </a:rPr>
              <a:t>+ </a:t>
            </a:r>
            <a:r>
              <a:rPr lang="en-GB" altLang="en-US" dirty="0">
                <a:sym typeface="Symbol" panose="05050102010706020507" pitchFamily="18" charset="2"/>
              </a:rPr>
              <a:t>= ABCDE = R</a:t>
            </a:r>
          </a:p>
          <a:p>
            <a:pPr lvl="1"/>
            <a:r>
              <a:rPr lang="en-GB" altLang="en-US" dirty="0">
                <a:sym typeface="Symbol" panose="05050102010706020507" pitchFamily="18" charset="2"/>
              </a:rPr>
              <a:t>CD</a:t>
            </a:r>
            <a:r>
              <a:rPr lang="en-GB" altLang="en-US" baseline="30000" dirty="0">
                <a:sym typeface="Symbol" panose="05050102010706020507" pitchFamily="18" charset="2"/>
              </a:rPr>
              <a:t>+ </a:t>
            </a:r>
            <a:r>
              <a:rPr lang="en-GB" altLang="en-US" dirty="0">
                <a:sym typeface="Symbol" panose="05050102010706020507" pitchFamily="18" charset="2"/>
              </a:rPr>
              <a:t>= CDEAB = R</a:t>
            </a:r>
          </a:p>
          <a:p>
            <a:pPr lvl="1"/>
            <a:r>
              <a:rPr lang="en-GB" altLang="en-US" dirty="0">
                <a:sym typeface="Symbol" panose="05050102010706020507" pitchFamily="18" charset="2"/>
              </a:rPr>
              <a:t>E</a:t>
            </a:r>
            <a:r>
              <a:rPr lang="en-GB" altLang="en-US" baseline="30000">
                <a:sym typeface="Symbol" panose="05050102010706020507" pitchFamily="18" charset="2"/>
              </a:rPr>
              <a:t>+ </a:t>
            </a:r>
            <a:r>
              <a:rPr lang="en-GB" altLang="en-US">
                <a:sym typeface="Symbol" panose="05050102010706020507" pitchFamily="18" charset="2"/>
              </a:rPr>
              <a:t>= EABCD = R</a:t>
            </a:r>
            <a:endParaRPr lang="en-GB" altLang="en-US" dirty="0">
              <a:sym typeface="Symbol" panose="05050102010706020507" pitchFamily="18" charset="2"/>
            </a:endParaRPr>
          </a:p>
          <a:p>
            <a:pPr marL="365760" lvl="1" indent="0">
              <a:buNone/>
            </a:pPr>
            <a:endParaRPr lang="en-GB" altLang="en-US" dirty="0">
              <a:sym typeface="Symbol" panose="05050102010706020507" pitchFamily="18" charset="2"/>
            </a:endParaRPr>
          </a:p>
          <a:p>
            <a:pPr marL="365760" lvl="1" indent="0">
              <a:buNone/>
            </a:pPr>
            <a:endParaRPr lang="en-GB" altLang="en-US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>
            <a:extLst>
              <a:ext uri="{FF2B5EF4-FFF2-40B4-BE49-F238E27FC236}">
                <a16:creationId xmlns:a16="http://schemas.microsoft.com/office/drawing/2014/main" id="{52150A81-6DB9-4381-A29C-CC9CA5A587D4}"/>
              </a:ext>
            </a:extLst>
          </p:cNvPr>
          <p:cNvSpPr txBox="1">
            <a:spLocks/>
          </p:cNvSpPr>
          <p:nvPr/>
        </p:nvSpPr>
        <p:spPr>
          <a:xfrm>
            <a:off x="838200" y="147994"/>
            <a:ext cx="4970144" cy="440025"/>
          </a:xfrm>
          <a:prstGeom prst="rect">
            <a:avLst/>
          </a:prstGeom>
        </p:spPr>
        <p:txBody>
          <a:bodyPr vert="horz" wrap="square" lIns="0" tIns="9049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>
              <a:spcBef>
                <a:spcPts val="71"/>
              </a:spcBef>
            </a:pPr>
            <a:r>
              <a:rPr lang="en-IN" sz="2800" dirty="0"/>
              <a:t>Example of Closure</a:t>
            </a:r>
          </a:p>
        </p:txBody>
      </p:sp>
      <p:sp>
        <p:nvSpPr>
          <p:cNvPr id="18" name="Rectangle 1027">
            <a:extLst>
              <a:ext uri="{FF2B5EF4-FFF2-40B4-BE49-F238E27FC236}">
                <a16:creationId xmlns:a16="http://schemas.microsoft.com/office/drawing/2014/main" id="{7726A9CC-C4C7-4A86-B8EF-28940F2C26A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00150"/>
            <a:ext cx="8229600" cy="3732536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anchor="t" anchorCtr="0">
            <a:normAutofit/>
          </a:bodyPr>
          <a:lstStyle>
            <a:lvl1pPr marL="274320" lvl="0" indent="-274320" algn="ctr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"/>
              <a:buChar char="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lvl="1" indent="-274320" algn="ctr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-182880" algn="ctr" rtl="0" eaLnBrk="1" latinLnBrk="0" hangingPunct="1">
              <a:spcBef>
                <a:spcPts val="0"/>
              </a:spcBef>
              <a:buClr>
                <a:schemeClr val="accent1">
                  <a:shade val="75000"/>
                </a:schemeClr>
              </a:buClr>
              <a:buSzPct val="100000"/>
              <a:buFont typeface="Wingdings"/>
              <a:buChar char="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lvl="3" indent="-182880" algn="ctr" rtl="0" eaLnBrk="1" latinLnBrk="0" hangingPunct="1">
              <a:spcBef>
                <a:spcPts val="0"/>
              </a:spcBef>
              <a:buClr>
                <a:schemeClr val="accent1">
                  <a:tint val="60000"/>
                </a:schemeClr>
              </a:buClr>
              <a:buSzPct val="100000"/>
              <a:buFont typeface="Wingdings"/>
              <a:buChar char="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lvl="4" indent="-182880" algn="ctr" rtl="0" eaLnBrk="1" latinLnBrk="0" hangingPunct="1">
              <a:spcBef>
                <a:spcPts val="0"/>
              </a:spcBef>
              <a:buClr>
                <a:schemeClr val="accent2">
                  <a:tint val="60000"/>
                </a:schemeClr>
              </a:buClr>
              <a:buSzPct val="10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lvl="5" indent="-182880" algn="ctr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Char char="•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lvl="6" indent="-182880" algn="ctr" rtl="0" eaLnBrk="1" latinLnBrk="0" hangingPunct="1">
              <a:spcBef>
                <a:spcPts val="0"/>
              </a:spcBef>
              <a:buClr>
                <a:schemeClr val="accent1">
                  <a:tint val="60000"/>
                </a:schemeClr>
              </a:buClr>
              <a:buSzPct val="100000"/>
              <a:buFont typeface="Wingdings"/>
              <a:buChar char=""/>
              <a:defRPr kumimoji="0" sz="2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lvl="7" indent="-182880" algn="ctr" rtl="0" eaLnBrk="1" latinLnBrk="0" hangingPunct="1">
              <a:spcBef>
                <a:spcPts val="0"/>
              </a:spcBef>
              <a:buClr>
                <a:schemeClr val="accent2"/>
              </a:buClr>
              <a:buSzPct val="100000"/>
              <a:buChar char="•"/>
              <a:defRPr kumimoji="0" sz="26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lvl="8" indent="-182880" algn="ctr" rtl="0" eaLnBrk="1" latinLnBrk="0" hangingPunct="1">
              <a:spcBef>
                <a:spcPts val="0"/>
              </a:spcBef>
              <a:buClr>
                <a:schemeClr val="accent1">
                  <a:shade val="75000"/>
                </a:schemeClr>
              </a:buClr>
              <a:buSzPct val="100000"/>
              <a:buChar char="•"/>
              <a:defRPr kumimoji="0" sz="2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Consider R(ABCDEFGH) and following functional dependency set then check whether BCD</a:t>
            </a:r>
            <a:r>
              <a:rPr lang="en-US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anose="05000000000000000000" pitchFamily="2" charset="2"/>
              </a:rPr>
              <a:t>H will belongs to the set or not?</a:t>
            </a:r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 algn="l">
              <a:buNone/>
            </a:pPr>
            <a:r>
              <a:rPr lang="en-US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F= { A</a:t>
            </a:r>
            <a:r>
              <a:rPr lang="en-US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anose="05000000000000000000" pitchFamily="2" charset="2"/>
              </a:rPr>
              <a:t>BC, CDE, EC, DAEH, ABHBD</a:t>
            </a:r>
          </a:p>
          <a:p>
            <a:pPr marL="0" indent="0" algn="l">
              <a:buNone/>
            </a:pPr>
            <a:r>
              <a:rPr lang="en-US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anose="05000000000000000000" pitchFamily="2" charset="2"/>
              </a:rPr>
              <a:t>             DHBC }</a:t>
            </a:r>
          </a:p>
          <a:p>
            <a:pPr marL="0" indent="0" algn="l">
              <a:buNone/>
            </a:pPr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sym typeface="Wingdings" panose="05000000000000000000" pitchFamily="2" charset="2"/>
            </a:endParaRPr>
          </a:p>
          <a:p>
            <a:pPr marL="0" indent="0" algn="l">
              <a:buNone/>
            </a:pPr>
            <a:r>
              <a:rPr lang="en-US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anose="05000000000000000000" pitchFamily="2" charset="2"/>
              </a:rPr>
              <a:t>(BCD)</a:t>
            </a:r>
            <a:r>
              <a:rPr lang="en-US" altLang="en-US" sz="2400" baseline="30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anose="05000000000000000000" pitchFamily="2" charset="2"/>
              </a:rPr>
              <a:t>+</a:t>
            </a:r>
            <a:r>
              <a:rPr lang="en-US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anose="05000000000000000000" pitchFamily="2" charset="2"/>
              </a:rPr>
              <a:t>  = BCDEAH</a:t>
            </a:r>
            <a:endParaRPr lang="en-US" altLang="en-US" sz="2400" baseline="30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 algn="l">
              <a:buNone/>
            </a:pPr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l"/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 algn="l">
              <a:buNone/>
            </a:pPr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 algn="l">
              <a:buNone/>
            </a:pPr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270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487805" y="2040351"/>
            <a:ext cx="4466273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400" spc="-4" dirty="0">
                <a:solidFill>
                  <a:srgbClr val="FFFFFF"/>
                </a:solidFill>
                <a:latin typeface="Carlito"/>
                <a:cs typeface="Carlito"/>
              </a:rPr>
              <a:t>Or </a:t>
            </a:r>
            <a:r>
              <a:rPr sz="2400" spc="-11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400" spc="-8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say </a:t>
            </a:r>
            <a:r>
              <a:rPr sz="2400" spc="-8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E is </a:t>
            </a:r>
            <a:r>
              <a:rPr sz="2400" spc="-11" dirty="0">
                <a:solidFill>
                  <a:srgbClr val="FFFFFF"/>
                </a:solidFill>
                <a:latin typeface="Carlito"/>
                <a:cs typeface="Carlito"/>
              </a:rPr>
              <a:t>covered </a:t>
            </a:r>
            <a:r>
              <a:rPr sz="2400" spc="-8" dirty="0">
                <a:solidFill>
                  <a:srgbClr val="FFFFFF"/>
                </a:solidFill>
                <a:latin typeface="Carlito"/>
                <a:cs typeface="Carlito"/>
              </a:rPr>
              <a:t>by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113" dirty="0">
                <a:solidFill>
                  <a:srgbClr val="FFFFFF"/>
                </a:solidFill>
                <a:latin typeface="Carlito"/>
                <a:cs typeface="Carlito"/>
              </a:rPr>
              <a:t>F.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70248" y="989431"/>
            <a:ext cx="7015162" cy="1137811"/>
          </a:xfrm>
          <a:prstGeom prst="rect">
            <a:avLst/>
          </a:prstGeom>
        </p:spPr>
        <p:txBody>
          <a:bodyPr vert="horz" wrap="square" lIns="0" tIns="21907" rIns="0" bIns="0" rtlCol="0" anchor="b">
            <a:spAutoFit/>
          </a:bodyPr>
          <a:lstStyle/>
          <a:p>
            <a:pPr marL="28575" marR="22860">
              <a:lnSpc>
                <a:spcPts val="2880"/>
              </a:lnSpc>
              <a:spcBef>
                <a:spcPts val="172"/>
              </a:spcBef>
            </a:pPr>
            <a:r>
              <a:rPr sz="2400" spc="-8" dirty="0">
                <a:solidFill>
                  <a:schemeClr val="tx1"/>
                </a:solidFill>
              </a:rPr>
              <a:t>Cover </a:t>
            </a:r>
            <a:r>
              <a:rPr sz="2400" dirty="0">
                <a:solidFill>
                  <a:schemeClr val="tx1"/>
                </a:solidFill>
              </a:rPr>
              <a:t>: A </a:t>
            </a:r>
            <a:r>
              <a:rPr sz="2400" spc="-8" dirty="0">
                <a:solidFill>
                  <a:schemeClr val="tx1"/>
                </a:solidFill>
              </a:rPr>
              <a:t>set </a:t>
            </a:r>
            <a:r>
              <a:rPr sz="2400" spc="-4" dirty="0">
                <a:solidFill>
                  <a:schemeClr val="tx1"/>
                </a:solidFill>
              </a:rPr>
              <a:t>of functional dependencies </a:t>
            </a:r>
            <a:r>
              <a:rPr sz="2400" dirty="0">
                <a:solidFill>
                  <a:schemeClr val="tx1"/>
                </a:solidFill>
              </a:rPr>
              <a:t>F is </a:t>
            </a:r>
            <a:r>
              <a:rPr sz="2400" spc="-4" dirty="0">
                <a:solidFill>
                  <a:schemeClr val="tx1"/>
                </a:solidFill>
              </a:rPr>
              <a:t>said  </a:t>
            </a:r>
            <a:r>
              <a:rPr sz="2400" spc="-19" dirty="0">
                <a:solidFill>
                  <a:schemeClr val="tx1"/>
                </a:solidFill>
              </a:rPr>
              <a:t>to </a:t>
            </a:r>
            <a:r>
              <a:rPr sz="2400" spc="-11" dirty="0">
                <a:solidFill>
                  <a:schemeClr val="tx1"/>
                </a:solidFill>
              </a:rPr>
              <a:t>cover </a:t>
            </a:r>
            <a:r>
              <a:rPr sz="2400" dirty="0">
                <a:solidFill>
                  <a:schemeClr val="tx1"/>
                </a:solidFill>
              </a:rPr>
              <a:t>another </a:t>
            </a:r>
            <a:r>
              <a:rPr sz="2400" spc="-8" dirty="0">
                <a:solidFill>
                  <a:schemeClr val="tx1"/>
                </a:solidFill>
              </a:rPr>
              <a:t>set </a:t>
            </a:r>
            <a:r>
              <a:rPr sz="2400" spc="-4" dirty="0">
                <a:solidFill>
                  <a:schemeClr val="tx1"/>
                </a:solidFill>
              </a:rPr>
              <a:t>of dependencies </a:t>
            </a:r>
            <a:r>
              <a:rPr sz="2400" dirty="0">
                <a:solidFill>
                  <a:schemeClr val="tx1"/>
                </a:solidFill>
              </a:rPr>
              <a:t>E if </a:t>
            </a:r>
            <a:r>
              <a:rPr sz="2400" spc="-4" dirty="0">
                <a:solidFill>
                  <a:schemeClr val="tx1"/>
                </a:solidFill>
              </a:rPr>
              <a:t>every  FD </a:t>
            </a:r>
            <a:r>
              <a:rPr sz="2400" dirty="0">
                <a:solidFill>
                  <a:schemeClr val="tx1"/>
                </a:solidFill>
              </a:rPr>
              <a:t>in E is also in F</a:t>
            </a:r>
            <a:r>
              <a:rPr sz="2400" spc="-158" dirty="0">
                <a:solidFill>
                  <a:schemeClr val="tx1"/>
                </a:solidFill>
              </a:rPr>
              <a:t> </a:t>
            </a:r>
            <a:r>
              <a:rPr sz="4500" spc="-191" baseline="12500" dirty="0">
                <a:solidFill>
                  <a:schemeClr val="tx1"/>
                </a:solidFill>
              </a:rPr>
              <a:t>+</a:t>
            </a:r>
            <a:r>
              <a:rPr sz="2400" spc="-127" dirty="0">
                <a:solidFill>
                  <a:schemeClr val="tx1"/>
                </a:solidFill>
              </a:rPr>
              <a:t>.</a:t>
            </a:r>
            <a:endParaRPr sz="2400" dirty="0">
              <a:solidFill>
                <a:schemeClr val="tx1"/>
              </a:solidFill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57726" y="3178162"/>
            <a:ext cx="6443091" cy="934964"/>
            <a:chOff x="414527" y="4093464"/>
            <a:chExt cx="8590788" cy="1246619"/>
          </a:xfrm>
        </p:grpSpPr>
        <p:sp>
          <p:nvSpPr>
            <p:cNvPr id="8" name="object 8"/>
            <p:cNvSpPr/>
            <p:nvPr/>
          </p:nvSpPr>
          <p:spPr>
            <a:xfrm>
              <a:off x="557785" y="4159007"/>
              <a:ext cx="8258552" cy="11810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9" name="object 9"/>
            <p:cNvSpPr/>
            <p:nvPr/>
          </p:nvSpPr>
          <p:spPr>
            <a:xfrm>
              <a:off x="414527" y="4093464"/>
              <a:ext cx="8590788" cy="1181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599" y="4191000"/>
              <a:ext cx="8153400" cy="1077595"/>
            </a:xfrm>
            <a:custGeom>
              <a:avLst/>
              <a:gdLst/>
              <a:ahLst/>
              <a:cxnLst/>
              <a:rect l="l" t="t" r="r" b="b"/>
              <a:pathLst>
                <a:path w="8153400" h="1077595">
                  <a:moveTo>
                    <a:pt x="8153400" y="0"/>
                  </a:moveTo>
                  <a:lnTo>
                    <a:pt x="0" y="0"/>
                  </a:lnTo>
                  <a:lnTo>
                    <a:pt x="0" y="1077214"/>
                  </a:lnTo>
                  <a:lnTo>
                    <a:pt x="8153400" y="1077214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609599" y="4191000"/>
              <a:ext cx="8153400" cy="1077595"/>
            </a:xfrm>
            <a:custGeom>
              <a:avLst/>
              <a:gdLst/>
              <a:ahLst/>
              <a:cxnLst/>
              <a:rect l="l" t="t" r="r" b="b"/>
              <a:pathLst>
                <a:path w="8153400" h="1077595">
                  <a:moveTo>
                    <a:pt x="0" y="1077214"/>
                  </a:moveTo>
                  <a:lnTo>
                    <a:pt x="8153400" y="1077214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1077214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721747" y="3303454"/>
            <a:ext cx="6115050" cy="780759"/>
          </a:xfrm>
          <a:prstGeom prst="rect">
            <a:avLst/>
          </a:prstGeom>
        </p:spPr>
        <p:txBody>
          <a:bodyPr vert="horz" wrap="square" lIns="0" tIns="28099" rIns="0" bIns="0" rtlCol="0">
            <a:spAutoFit/>
          </a:bodyPr>
          <a:lstStyle/>
          <a:p>
            <a:pPr marL="68580" marR="91916">
              <a:lnSpc>
                <a:spcPts val="2880"/>
              </a:lnSpc>
              <a:spcBef>
                <a:spcPts val="221"/>
              </a:spcBef>
            </a:pPr>
            <a:r>
              <a:rPr sz="2400" spc="-38" dirty="0">
                <a:solidFill>
                  <a:srgbClr val="FFFFFF"/>
                </a:solidFill>
                <a:latin typeface="Carlito"/>
                <a:cs typeface="Carlito"/>
              </a:rPr>
              <a:t>Two </a:t>
            </a:r>
            <a:r>
              <a:rPr sz="2400" spc="-4" dirty="0">
                <a:solidFill>
                  <a:srgbClr val="FFFFFF"/>
                </a:solidFill>
                <a:latin typeface="Carlito"/>
                <a:cs typeface="Carlito"/>
              </a:rPr>
              <a:t>sets of functional dependencies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E and F </a:t>
            </a:r>
            <a:r>
              <a:rPr sz="2400" spc="-8" dirty="0">
                <a:solidFill>
                  <a:srgbClr val="FFFFFF"/>
                </a:solidFill>
                <a:latin typeface="Carlito"/>
                <a:cs typeface="Carlito"/>
              </a:rPr>
              <a:t>are  equivalent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if </a:t>
            </a:r>
            <a:r>
              <a:rPr sz="2400" spc="4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4500" spc="67" baseline="9027" dirty="0">
                <a:solidFill>
                  <a:srgbClr val="FFFFFF"/>
                </a:solidFill>
                <a:latin typeface="Carlito"/>
                <a:cs typeface="Carlito"/>
              </a:rPr>
              <a:t>+</a:t>
            </a:r>
            <a:r>
              <a:rPr sz="2400" spc="45" dirty="0">
                <a:solidFill>
                  <a:srgbClr val="FFFFFF"/>
                </a:solidFill>
                <a:latin typeface="Carlito"/>
                <a:cs typeface="Carlito"/>
              </a:rPr>
              <a:t>=</a:t>
            </a:r>
            <a:r>
              <a:rPr sz="2400" spc="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135" dirty="0">
                <a:solidFill>
                  <a:srgbClr val="FFFFFF"/>
                </a:solidFill>
                <a:latin typeface="Carlito"/>
                <a:cs typeface="Carlito"/>
              </a:rPr>
              <a:t>F</a:t>
            </a:r>
            <a:r>
              <a:rPr sz="4500" spc="-203" baseline="9027" dirty="0">
                <a:solidFill>
                  <a:srgbClr val="FFFFFF"/>
                </a:solidFill>
                <a:latin typeface="Carlito"/>
                <a:cs typeface="Carlito"/>
              </a:rPr>
              <a:t>+</a:t>
            </a:r>
            <a:r>
              <a:rPr sz="2400" spc="-135" dirty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D1EE7A1E-5C0D-49EB-A735-716B039C9823}"/>
              </a:ext>
            </a:extLst>
          </p:cNvPr>
          <p:cNvSpPr txBox="1">
            <a:spLocks/>
          </p:cNvSpPr>
          <p:nvPr/>
        </p:nvSpPr>
        <p:spPr>
          <a:xfrm>
            <a:off x="342265" y="227548"/>
            <a:ext cx="8458200" cy="440025"/>
          </a:xfrm>
          <a:prstGeom prst="rect">
            <a:avLst/>
          </a:prstGeom>
        </p:spPr>
        <p:txBody>
          <a:bodyPr vert="horz" wrap="square" lIns="0" tIns="9049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>
              <a:spcBef>
                <a:spcPts val="71"/>
              </a:spcBef>
            </a:pPr>
            <a:r>
              <a:rPr lang="en-IN" sz="2800" dirty="0"/>
              <a:t>Equivalence of functional dependencies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197080"/>
            <a:ext cx="423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   Contents</a:t>
            </a:r>
          </a:p>
        </p:txBody>
      </p:sp>
      <p:sp>
        <p:nvSpPr>
          <p:cNvPr id="4" name="Rectangle 1027">
            <a:extLst>
              <a:ext uri="{FF2B5EF4-FFF2-40B4-BE49-F238E27FC236}">
                <a16:creationId xmlns:a16="http://schemas.microsoft.com/office/drawing/2014/main" id="{D616D41B-08B4-48DC-B957-9F2719FA010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00150"/>
            <a:ext cx="8229600" cy="3732536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anchor="t" anchorCtr="0">
            <a:normAutofit/>
          </a:bodyPr>
          <a:lstStyle>
            <a:lvl1pPr marL="274320" lvl="0" indent="-274320" algn="ctr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"/>
              <a:buChar char="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lvl="1" indent="-274320" algn="ctr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-182880" algn="ctr" rtl="0" eaLnBrk="1" latinLnBrk="0" hangingPunct="1">
              <a:spcBef>
                <a:spcPts val="0"/>
              </a:spcBef>
              <a:buClr>
                <a:schemeClr val="accent1">
                  <a:shade val="75000"/>
                </a:schemeClr>
              </a:buClr>
              <a:buSzPct val="100000"/>
              <a:buFont typeface="Wingdings"/>
              <a:buChar char="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lvl="3" indent="-182880" algn="ctr" rtl="0" eaLnBrk="1" latinLnBrk="0" hangingPunct="1">
              <a:spcBef>
                <a:spcPts val="0"/>
              </a:spcBef>
              <a:buClr>
                <a:schemeClr val="accent1">
                  <a:tint val="60000"/>
                </a:schemeClr>
              </a:buClr>
              <a:buSzPct val="100000"/>
              <a:buFont typeface="Wingdings"/>
              <a:buChar char="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lvl="4" indent="-182880" algn="ctr" rtl="0" eaLnBrk="1" latinLnBrk="0" hangingPunct="1">
              <a:spcBef>
                <a:spcPts val="0"/>
              </a:spcBef>
              <a:buClr>
                <a:schemeClr val="accent2">
                  <a:tint val="60000"/>
                </a:schemeClr>
              </a:buClr>
              <a:buSzPct val="10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lvl="5" indent="-182880" algn="ctr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Char char="•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lvl="6" indent="-182880" algn="ctr" rtl="0" eaLnBrk="1" latinLnBrk="0" hangingPunct="1">
              <a:spcBef>
                <a:spcPts val="0"/>
              </a:spcBef>
              <a:buClr>
                <a:schemeClr val="accent1">
                  <a:tint val="60000"/>
                </a:schemeClr>
              </a:buClr>
              <a:buSzPct val="100000"/>
              <a:buFont typeface="Wingdings"/>
              <a:buChar char=""/>
              <a:defRPr kumimoji="0" sz="2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lvl="7" indent="-182880" algn="ctr" rtl="0" eaLnBrk="1" latinLnBrk="0" hangingPunct="1">
              <a:spcBef>
                <a:spcPts val="0"/>
              </a:spcBef>
              <a:buClr>
                <a:schemeClr val="accent2"/>
              </a:buClr>
              <a:buSzPct val="100000"/>
              <a:buChar char="•"/>
              <a:defRPr kumimoji="0" sz="26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lvl="8" indent="-182880" algn="ctr" rtl="0" eaLnBrk="1" latinLnBrk="0" hangingPunct="1">
              <a:spcBef>
                <a:spcPts val="0"/>
              </a:spcBef>
              <a:buClr>
                <a:schemeClr val="accent1">
                  <a:shade val="75000"/>
                </a:schemeClr>
              </a:buClr>
              <a:buSzPct val="100000"/>
              <a:buChar char="•"/>
              <a:defRPr kumimoji="0" sz="2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Functional Dependency</a:t>
            </a:r>
          </a:p>
          <a:p>
            <a:pPr marL="0" indent="0" algn="l">
              <a:buNone/>
            </a:pPr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l"/>
            <a:r>
              <a:rPr lang="en-US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Types of Functional Dependency</a:t>
            </a:r>
          </a:p>
          <a:p>
            <a:pPr marL="0" indent="0" algn="l">
              <a:buNone/>
            </a:pPr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l"/>
            <a:r>
              <a:rPr lang="en-US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Closure of Attribute </a:t>
            </a:r>
          </a:p>
          <a:p>
            <a:pPr marL="0" indent="0" algn="l">
              <a:buNone/>
            </a:pPr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l"/>
            <a:r>
              <a:rPr lang="en-US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Equivalence of functional dependencies</a:t>
            </a:r>
          </a:p>
          <a:p>
            <a:pPr algn="l"/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 algn="l">
              <a:buNone/>
            </a:pPr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 algn="l">
              <a:buNone/>
            </a:pPr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0" indent="0" algn="l">
              <a:buNone/>
            </a:pPr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896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FD6699-6F47-4DE3-BE5A-6B0A1D0492F2}"/>
              </a:ext>
            </a:extLst>
          </p:cNvPr>
          <p:cNvSpPr txBox="1"/>
          <p:nvPr/>
        </p:nvSpPr>
        <p:spPr>
          <a:xfrm>
            <a:off x="1267047" y="66675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kern="12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5BABAB-9AD8-4016-853E-D9EABC7AC541}"/>
              </a:ext>
            </a:extLst>
          </p:cNvPr>
          <p:cNvSpPr txBox="1"/>
          <p:nvPr/>
        </p:nvSpPr>
        <p:spPr>
          <a:xfrm>
            <a:off x="1343247" y="1276823"/>
            <a:ext cx="71029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 R(A,B,C,D,E,H) and 2 functional dependency sets F and G over R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F:  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C				G:  ACD</a:t>
            </a:r>
          </a:p>
          <a:p>
            <a:pPr algn="l"/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AC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D				     EAH</a:t>
            </a:r>
          </a:p>
          <a:p>
            <a:pPr algn="l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     EAD</a:t>
            </a:r>
          </a:p>
          <a:p>
            <a:pPr algn="l"/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     EH</a:t>
            </a:r>
          </a:p>
          <a:p>
            <a:pPr algn="l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Now check which is correct option:</a:t>
            </a:r>
          </a:p>
          <a:p>
            <a:pPr algn="l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(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) F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 covers G   (ii) G covers F   (iii) F is equivalent to G    (iv) All of the above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algn="l"/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algn="l"/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algn="l"/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F+ :  A</a:t>
            </a:r>
            <a:r>
              <a:rPr lang="en-US" sz="1400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ACD				G+  :    A</a:t>
            </a:r>
            <a:r>
              <a:rPr lang="en-US" sz="1400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= ACD</a:t>
            </a:r>
          </a:p>
          <a:p>
            <a:pPr algn="l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(AC)</a:t>
            </a:r>
            <a:r>
              <a:rPr lang="en-US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ACD                                                                             E</a:t>
            </a:r>
            <a:r>
              <a:rPr lang="en-US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= EADHC</a:t>
            </a:r>
          </a:p>
          <a:p>
            <a:pPr algn="l"/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E</a:t>
            </a:r>
            <a:r>
              <a:rPr lang="en-US" sz="1400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EAHCD</a:t>
            </a:r>
          </a:p>
          <a:p>
            <a:pPr algn="l"/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(iv) All of the above.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F35CC3-F7D6-40DA-8003-D9AC4E0E9D13}"/>
              </a:ext>
            </a:extLst>
          </p:cNvPr>
          <p:cNvCxnSpPr>
            <a:cxnSpLocks/>
          </p:cNvCxnSpPr>
          <p:nvPr/>
        </p:nvCxnSpPr>
        <p:spPr>
          <a:xfrm>
            <a:off x="2209800" y="2419350"/>
            <a:ext cx="3224953" cy="949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2" descr="What does an equal sign with three dashes mean in current culture? - Quora">
            <a:extLst>
              <a:ext uri="{FF2B5EF4-FFF2-40B4-BE49-F238E27FC236}">
                <a16:creationId xmlns:a16="http://schemas.microsoft.com/office/drawing/2014/main" id="{808D4C89-A40A-4FF6-9915-913CCF0E4C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4" descr="What does an equal sign with three dashes mean in current culture? - Quora">
            <a:extLst>
              <a:ext uri="{FF2B5EF4-FFF2-40B4-BE49-F238E27FC236}">
                <a16:creationId xmlns:a16="http://schemas.microsoft.com/office/drawing/2014/main" id="{7005AC94-6DA7-4145-9BDA-473132609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E44EE4-357A-426B-AA1E-02EE91F82024}"/>
              </a:ext>
            </a:extLst>
          </p:cNvPr>
          <p:cNvCxnSpPr>
            <a:cxnSpLocks/>
          </p:cNvCxnSpPr>
          <p:nvPr/>
        </p:nvCxnSpPr>
        <p:spPr>
          <a:xfrm flipH="1">
            <a:off x="2971800" y="1962150"/>
            <a:ext cx="2667000" cy="124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1143000" y="819150"/>
            <a:ext cx="7620000" cy="31617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4799" marR="263843" indent="-285750">
              <a:spcBef>
                <a:spcPts val="75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tabLst>
                <a:tab pos="267176" algn="l"/>
              </a:tabLst>
            </a:pPr>
            <a:r>
              <a:rPr lang="en-US" sz="2400" i="0" dirty="0">
                <a:solidFill>
                  <a:srgbClr val="40424E"/>
                </a:solidFill>
                <a:effectLst/>
                <a:latin typeface="urw-din"/>
              </a:rPr>
              <a:t> </a:t>
            </a:r>
            <a:r>
              <a:rPr lang="en-US" sz="2400" i="0" dirty="0">
                <a:solidFill>
                  <a:schemeClr val="tx1"/>
                </a:solidFill>
                <a:effectLst/>
                <a:latin typeface="urw-din"/>
              </a:rPr>
              <a:t>Let us take another example to show the relationship between two FD sets. A relation R2(A,B,C,D) having two FD sets </a:t>
            </a:r>
          </a:p>
          <a:p>
            <a:pPr marL="294799" marR="263843" indent="-285750">
              <a:spcBef>
                <a:spcPts val="75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tabLst>
                <a:tab pos="267176" algn="l"/>
              </a:tabLst>
            </a:pPr>
            <a:r>
              <a:rPr lang="en-US" sz="2400" i="0" dirty="0">
                <a:solidFill>
                  <a:schemeClr val="tx1"/>
                </a:solidFill>
                <a:effectLst/>
                <a:latin typeface="urw-din"/>
              </a:rPr>
              <a:t>FD1 = {A-&gt;B, B-&gt;C,A-&gt;C} and FD2 = {A-&gt;B, B-&gt;C, A-&gt;D}</a:t>
            </a:r>
          </a:p>
          <a:p>
            <a:pPr algn="l"/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urw-din"/>
                <a:sym typeface="Wingdings" panose="05000000000000000000" pitchFamily="2" charset="2"/>
              </a:rPr>
              <a:t>Now check which is correct option:</a:t>
            </a:r>
          </a:p>
          <a:p>
            <a:pPr marL="400050" indent="-400050" algn="l">
              <a:buAutoNum type="romanLcParenBoth"/>
            </a:pPr>
            <a:r>
              <a:rPr lang="en-US" sz="2400" dirty="0">
                <a:solidFill>
                  <a:schemeClr val="tx1"/>
                </a:solidFill>
                <a:latin typeface="urw-din"/>
                <a:sym typeface="Wingdings" panose="05000000000000000000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urw-din"/>
                <a:sym typeface="Symbol" panose="05050102010706020507" pitchFamily="18" charset="2"/>
              </a:rPr>
              <a:t> covers G   (ii) G covers F   (iii) F is equivalent to G 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urw-din"/>
                <a:sym typeface="Symbol" panose="05050102010706020507" pitchFamily="18" charset="2"/>
              </a:rPr>
              <a:t> (iv) All of the above</a:t>
            </a:r>
            <a:endParaRPr lang="en-US" sz="2400" dirty="0">
              <a:solidFill>
                <a:schemeClr val="tx1"/>
              </a:solidFill>
              <a:latin typeface="urw-din"/>
              <a:sym typeface="Wingdings" panose="05000000000000000000" pitchFamily="2" charset="2"/>
            </a:endParaRPr>
          </a:p>
          <a:p>
            <a:pPr algn="l"/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36FA3DE2-0616-4EB6-A064-77FA00654B9F}"/>
              </a:ext>
            </a:extLst>
          </p:cNvPr>
          <p:cNvSpPr txBox="1">
            <a:spLocks/>
          </p:cNvSpPr>
          <p:nvPr/>
        </p:nvSpPr>
        <p:spPr>
          <a:xfrm>
            <a:off x="1371600" y="383408"/>
            <a:ext cx="4970144" cy="378469"/>
          </a:xfrm>
          <a:prstGeom prst="rect">
            <a:avLst/>
          </a:prstGeom>
        </p:spPr>
        <p:txBody>
          <a:bodyPr vert="horz" wrap="square" lIns="0" tIns="9049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>
              <a:spcBef>
                <a:spcPts val="71"/>
              </a:spcBef>
            </a:pPr>
            <a:r>
              <a:rPr lang="en-US" sz="2400" dirty="0"/>
              <a:t>E</a:t>
            </a:r>
            <a:r>
              <a:rPr lang="en-IN" sz="2400" dirty="0"/>
              <a:t>xample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093925" y="1100974"/>
            <a:ext cx="5976300" cy="101357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 dirty="0"/>
              <a:t>Thanks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181722"/>
            <a:ext cx="6341746" cy="425116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spc="11" dirty="0">
                <a:latin typeface="Trebuchet MS"/>
                <a:cs typeface="Trebuchet MS"/>
              </a:rPr>
              <a:t>F</a:t>
            </a:r>
            <a:r>
              <a:rPr lang="en-US" sz="2700" spc="11" dirty="0">
                <a:latin typeface="Trebuchet MS"/>
                <a:cs typeface="Trebuchet MS"/>
              </a:rPr>
              <a:t>unctional Dependency </a:t>
            </a:r>
            <a:endParaRPr sz="27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654" y="981923"/>
            <a:ext cx="8228648" cy="361432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21933" marR="22860" indent="-212884">
              <a:lnSpc>
                <a:spcPct val="112100"/>
              </a:lnSpc>
              <a:spcBef>
                <a:spcPts val="75"/>
              </a:spcBef>
              <a:buFont typeface="Arial"/>
              <a:buChar char="•"/>
              <a:tabLst>
                <a:tab pos="221933" algn="l"/>
                <a:tab pos="222409" algn="l"/>
              </a:tabLst>
            </a:pPr>
            <a:r>
              <a:rPr sz="2100" spc="53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sz="2100" spc="-6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83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r>
              <a:rPr sz="2100" spc="-56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41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100" spc="-7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9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100" spc="-6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75" dirty="0">
                <a:solidFill>
                  <a:srgbClr val="252525"/>
                </a:solidFill>
                <a:latin typeface="Times New Roman"/>
                <a:cs typeface="Times New Roman"/>
              </a:rPr>
              <a:t>relationship</a:t>
            </a:r>
            <a:r>
              <a:rPr sz="2100" spc="-5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109" dirty="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sz="2100" spc="-56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49" dirty="0">
                <a:solidFill>
                  <a:srgbClr val="252525"/>
                </a:solidFill>
                <a:latin typeface="Times New Roman"/>
                <a:cs typeface="Times New Roman"/>
              </a:rPr>
              <a:t>exists</a:t>
            </a:r>
            <a:r>
              <a:rPr sz="2100" spc="-7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98" dirty="0">
                <a:solidFill>
                  <a:srgbClr val="252525"/>
                </a:solidFill>
                <a:latin typeface="Times New Roman"/>
                <a:cs typeface="Times New Roman"/>
              </a:rPr>
              <a:t>when</a:t>
            </a:r>
            <a:r>
              <a:rPr sz="2100" spc="-56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90" dirty="0">
                <a:solidFill>
                  <a:srgbClr val="252525"/>
                </a:solidFill>
                <a:latin typeface="Times New Roman"/>
                <a:cs typeface="Times New Roman"/>
              </a:rPr>
              <a:t>one</a:t>
            </a:r>
            <a:r>
              <a:rPr sz="2100" spc="-56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98" dirty="0">
                <a:solidFill>
                  <a:srgbClr val="252525"/>
                </a:solidFill>
                <a:latin typeface="Times New Roman"/>
                <a:cs typeface="Times New Roman"/>
              </a:rPr>
              <a:t>attribute  </a:t>
            </a:r>
            <a:r>
              <a:rPr sz="2100" spc="56" dirty="0">
                <a:solidFill>
                  <a:srgbClr val="252525"/>
                </a:solidFill>
                <a:latin typeface="Times New Roman"/>
                <a:cs typeface="Times New Roman"/>
              </a:rPr>
              <a:t>uniquely </a:t>
            </a:r>
            <a:r>
              <a:rPr sz="2100" spc="98" dirty="0">
                <a:solidFill>
                  <a:srgbClr val="252525"/>
                </a:solidFill>
                <a:latin typeface="Times New Roman"/>
                <a:cs typeface="Times New Roman"/>
              </a:rPr>
              <a:t>determines </a:t>
            </a:r>
            <a:r>
              <a:rPr sz="2100" spc="105" dirty="0">
                <a:solidFill>
                  <a:srgbClr val="252525"/>
                </a:solidFill>
                <a:latin typeface="Times New Roman"/>
                <a:cs typeface="Times New Roman"/>
              </a:rPr>
              <a:t>another </a:t>
            </a:r>
            <a:r>
              <a:rPr sz="2100" spc="79" dirty="0">
                <a:solidFill>
                  <a:srgbClr val="252525"/>
                </a:solidFill>
                <a:latin typeface="Times New Roman"/>
                <a:cs typeface="Times New Roman"/>
              </a:rPr>
              <a:t>attribute. </a:t>
            </a:r>
            <a:r>
              <a:rPr sz="2100" spc="-45" dirty="0">
                <a:solidFill>
                  <a:srgbClr val="252525"/>
                </a:solidFill>
                <a:latin typeface="Times New Roman"/>
                <a:cs typeface="Times New Roman"/>
              </a:rPr>
              <a:t>If </a:t>
            </a:r>
            <a:r>
              <a:rPr sz="2100" spc="-98" dirty="0">
                <a:solidFill>
                  <a:srgbClr val="252525"/>
                </a:solidFill>
                <a:latin typeface="Times New Roman"/>
                <a:cs typeface="Times New Roman"/>
              </a:rPr>
              <a:t>R </a:t>
            </a:r>
            <a:r>
              <a:rPr sz="2100" spc="41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100" spc="9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100" spc="75" dirty="0">
                <a:solidFill>
                  <a:srgbClr val="252525"/>
                </a:solidFill>
                <a:latin typeface="Times New Roman"/>
                <a:cs typeface="Times New Roman"/>
              </a:rPr>
              <a:t>relation </a:t>
            </a:r>
            <a:r>
              <a:rPr lang="en-US" sz="2100" spc="83" dirty="0">
                <a:solidFill>
                  <a:srgbClr val="252525"/>
                </a:solidFill>
                <a:latin typeface="Times New Roman"/>
                <a:cs typeface="Times New Roman"/>
              </a:rPr>
              <a:t>having</a:t>
            </a:r>
            <a:r>
              <a:rPr sz="2100" spc="8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98" dirty="0">
                <a:solidFill>
                  <a:srgbClr val="252525"/>
                </a:solidFill>
                <a:latin typeface="Times New Roman"/>
                <a:cs typeface="Times New Roman"/>
              </a:rPr>
              <a:t>attributes </a:t>
            </a:r>
            <a:r>
              <a:rPr sz="2100" spc="-319" dirty="0">
                <a:solidFill>
                  <a:srgbClr val="252525"/>
                </a:solidFill>
                <a:latin typeface="Times New Roman"/>
                <a:cs typeface="Times New Roman"/>
              </a:rPr>
              <a:t>X </a:t>
            </a:r>
            <a:r>
              <a:rPr lang="en-US" sz="2100" spc="-319" dirty="0">
                <a:solidFill>
                  <a:srgbClr val="252525"/>
                </a:solidFill>
                <a:latin typeface="Times New Roman"/>
                <a:cs typeface="Times New Roman"/>
              </a:rPr>
              <a:t>   </a:t>
            </a:r>
            <a:r>
              <a:rPr sz="2100" spc="10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100" spc="-319" dirty="0">
                <a:solidFill>
                  <a:srgbClr val="252525"/>
                </a:solidFill>
                <a:latin typeface="Times New Roman"/>
                <a:cs typeface="Times New Roman"/>
              </a:rPr>
              <a:t>Y, </a:t>
            </a:r>
            <a:r>
              <a:rPr lang="en-US" sz="2100" spc="-319" dirty="0">
                <a:solidFill>
                  <a:srgbClr val="252525"/>
                </a:solidFill>
                <a:latin typeface="Times New Roman"/>
                <a:cs typeface="Times New Roman"/>
              </a:rPr>
              <a:t>     </a:t>
            </a:r>
            <a:r>
              <a:rPr sz="2100" spc="9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100" spc="53" dirty="0">
                <a:solidFill>
                  <a:srgbClr val="252525"/>
                </a:solidFill>
                <a:latin typeface="Times New Roman"/>
                <a:cs typeface="Times New Roman"/>
              </a:rPr>
              <a:t>functional </a:t>
            </a:r>
            <a:r>
              <a:rPr sz="2100" spc="83" dirty="0">
                <a:solidFill>
                  <a:srgbClr val="252525"/>
                </a:solidFill>
                <a:latin typeface="Times New Roman"/>
                <a:cs typeface="Times New Roman"/>
              </a:rPr>
              <a:t>dependency </a:t>
            </a:r>
            <a:r>
              <a:rPr sz="2100" spc="98" dirty="0">
                <a:solidFill>
                  <a:srgbClr val="252525"/>
                </a:solidFill>
                <a:latin typeface="Times New Roman"/>
                <a:cs typeface="Times New Roman"/>
              </a:rPr>
              <a:t>between </a:t>
            </a:r>
            <a:r>
              <a:rPr sz="2100" spc="10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100" spc="98" dirty="0">
                <a:solidFill>
                  <a:srgbClr val="252525"/>
                </a:solidFill>
                <a:latin typeface="Times New Roman"/>
                <a:cs typeface="Times New Roman"/>
              </a:rPr>
              <a:t>attributes </a:t>
            </a:r>
            <a:r>
              <a:rPr sz="2100" spc="41" dirty="0">
                <a:solidFill>
                  <a:srgbClr val="252525"/>
                </a:solidFill>
                <a:latin typeface="Times New Roman"/>
                <a:cs typeface="Times New Roman"/>
              </a:rPr>
              <a:t>is  </a:t>
            </a:r>
            <a:r>
              <a:rPr sz="2100" spc="105" dirty="0">
                <a:solidFill>
                  <a:srgbClr val="252525"/>
                </a:solidFill>
                <a:latin typeface="Times New Roman"/>
                <a:cs typeface="Times New Roman"/>
              </a:rPr>
              <a:t>represented</a:t>
            </a:r>
            <a:r>
              <a:rPr sz="21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83" dirty="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sz="2100" spc="-7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116" dirty="0">
                <a:solidFill>
                  <a:srgbClr val="252525"/>
                </a:solidFill>
                <a:latin typeface="Times New Roman"/>
                <a:cs typeface="Times New Roman"/>
              </a:rPr>
              <a:t>X</a:t>
            </a:r>
            <a:r>
              <a:rPr lang="en-IN" sz="2100" spc="-116" dirty="0">
                <a:solidFill>
                  <a:srgbClr val="252525"/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sz="2100" spc="-116" dirty="0">
                <a:solidFill>
                  <a:srgbClr val="252525"/>
                </a:solidFill>
                <a:latin typeface="Times New Roman"/>
                <a:cs typeface="Times New Roman"/>
              </a:rPr>
              <a:t>Y,</a:t>
            </a:r>
            <a:r>
              <a:rPr sz="2100" spc="-5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56" dirty="0">
                <a:solidFill>
                  <a:srgbClr val="252525"/>
                </a:solidFill>
                <a:latin typeface="Times New Roman"/>
                <a:cs typeface="Times New Roman"/>
              </a:rPr>
              <a:t>which</a:t>
            </a:r>
            <a:r>
              <a:rPr sz="2100" spc="-56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41" dirty="0">
                <a:solidFill>
                  <a:srgbClr val="252525"/>
                </a:solidFill>
                <a:latin typeface="Times New Roman"/>
                <a:cs typeface="Times New Roman"/>
              </a:rPr>
              <a:t>specifies</a:t>
            </a:r>
            <a:r>
              <a:rPr sz="2100" spc="-7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323" dirty="0">
                <a:solidFill>
                  <a:srgbClr val="252525"/>
                </a:solidFill>
                <a:latin typeface="Times New Roman"/>
                <a:cs typeface="Times New Roman"/>
              </a:rPr>
              <a:t>Y</a:t>
            </a:r>
            <a:r>
              <a:rPr sz="2100" spc="-26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100" spc="-26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41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100" spc="-56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38" dirty="0">
                <a:solidFill>
                  <a:srgbClr val="252525"/>
                </a:solidFill>
                <a:latin typeface="Times New Roman"/>
                <a:cs typeface="Times New Roman"/>
              </a:rPr>
              <a:t>functionally</a:t>
            </a:r>
            <a:r>
              <a:rPr sz="2100" spc="-49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105" dirty="0">
                <a:solidFill>
                  <a:srgbClr val="252525"/>
                </a:solidFill>
                <a:latin typeface="Times New Roman"/>
                <a:cs typeface="Times New Roman"/>
              </a:rPr>
              <a:t>dependent</a:t>
            </a:r>
            <a:r>
              <a:rPr sz="2100" spc="-7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90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sz="2100" spc="-5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214" dirty="0">
                <a:solidFill>
                  <a:srgbClr val="252525"/>
                </a:solidFill>
                <a:latin typeface="Times New Roman"/>
                <a:cs typeface="Times New Roman"/>
              </a:rPr>
              <a:t>X</a:t>
            </a:r>
            <a:r>
              <a:rPr lang="en-US" sz="2100" spc="-2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214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r>
              <a:rPr lang="en-US" sz="2100" spc="-2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</a:p>
          <a:p>
            <a:pPr marL="9049" marR="22860">
              <a:lnSpc>
                <a:spcPct val="112100"/>
              </a:lnSpc>
              <a:spcBef>
                <a:spcPts val="75"/>
              </a:spcBef>
              <a:tabLst>
                <a:tab pos="221933" algn="l"/>
                <a:tab pos="222409" algn="l"/>
              </a:tabLst>
            </a:pPr>
            <a:endParaRPr lang="en-US" sz="2100" spc="-214" dirty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221933" marR="3810" indent="-212884">
              <a:lnSpc>
                <a:spcPct val="112000"/>
              </a:lnSpc>
              <a:buFont typeface="Arial"/>
              <a:buChar char="•"/>
              <a:tabLst>
                <a:tab pos="221933" algn="l"/>
                <a:tab pos="222409" algn="l"/>
              </a:tabLst>
            </a:pPr>
            <a:r>
              <a:rPr lang="en-US" sz="2100" dirty="0">
                <a:latin typeface="Times New Roman"/>
                <a:cs typeface="Times New Roman"/>
              </a:rPr>
              <a:t>f(x)</a:t>
            </a:r>
            <a:r>
              <a:rPr lang="en-US" sz="2100" dirty="0">
                <a:latin typeface="Times New Roman"/>
                <a:cs typeface="Times New Roman"/>
                <a:sym typeface="Wingdings" panose="05000000000000000000" pitchFamily="2" charset="2"/>
              </a:rPr>
              <a:t>y</a:t>
            </a:r>
            <a:endParaRPr lang="en-US" sz="2100" dirty="0">
              <a:latin typeface="Times New Roman"/>
              <a:cs typeface="Times New Roman"/>
            </a:endParaRPr>
          </a:p>
          <a:p>
            <a:pPr marL="221933" marR="3810" indent="-212884">
              <a:lnSpc>
                <a:spcPct val="112000"/>
              </a:lnSpc>
              <a:buFont typeface="Arial"/>
              <a:buChar char="•"/>
              <a:tabLst>
                <a:tab pos="221933" algn="l"/>
                <a:tab pos="222409" algn="l"/>
              </a:tabLst>
            </a:pPr>
            <a:r>
              <a:rPr lang="en-US" sz="2100" dirty="0">
                <a:latin typeface="Times New Roman"/>
                <a:cs typeface="Times New Roman"/>
              </a:rPr>
              <a:t>1</a:t>
            </a:r>
            <a:r>
              <a:rPr lang="en-US" sz="2100" dirty="0">
                <a:latin typeface="Times New Roman"/>
                <a:cs typeface="Times New Roman"/>
                <a:sym typeface="Wingdings" panose="05000000000000000000" pitchFamily="2" charset="2"/>
              </a:rPr>
              <a:t>a</a:t>
            </a:r>
          </a:p>
          <a:p>
            <a:pPr marL="221933" marR="3810" indent="-212884">
              <a:lnSpc>
                <a:spcPct val="112000"/>
              </a:lnSpc>
              <a:buFont typeface="Arial"/>
              <a:buChar char="•"/>
              <a:tabLst>
                <a:tab pos="221933" algn="l"/>
                <a:tab pos="222409" algn="l"/>
              </a:tabLst>
            </a:pPr>
            <a:r>
              <a:rPr lang="en-US" sz="2100" dirty="0">
                <a:latin typeface="Times New Roman"/>
                <a:cs typeface="Times New Roman"/>
                <a:sym typeface="Wingdings" panose="05000000000000000000" pitchFamily="2" charset="2"/>
              </a:rPr>
              <a:t>1b</a:t>
            </a:r>
          </a:p>
          <a:p>
            <a:pPr marL="221933" marR="3810" indent="-212884">
              <a:lnSpc>
                <a:spcPct val="112000"/>
              </a:lnSpc>
              <a:buFont typeface="Arial"/>
              <a:buChar char="•"/>
              <a:tabLst>
                <a:tab pos="221933" algn="l"/>
                <a:tab pos="222409" algn="l"/>
              </a:tabLst>
            </a:pPr>
            <a:r>
              <a:rPr lang="en-US" sz="2100" dirty="0">
                <a:latin typeface="Times New Roman"/>
                <a:cs typeface="Times New Roman"/>
                <a:sym typeface="Wingdings" panose="05000000000000000000" pitchFamily="2" charset="2"/>
              </a:rPr>
              <a:t>2a</a:t>
            </a:r>
            <a:endParaRPr sz="2100" dirty="0">
              <a:latin typeface="Times New Roman"/>
              <a:cs typeface="Times New Roman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E3725D-3211-4A57-87A7-CF44F72C8836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105150"/>
          <a:ext cx="2057400" cy="1854200"/>
        </p:xfrm>
        <a:graphic>
          <a:graphicData uri="http://schemas.openxmlformats.org/drawingml/2006/table">
            <a:tbl>
              <a:tblPr firstRow="1" bandRow="1">
                <a:tableStyleId>{93B06431-077C-496C-B2E4-9A91203DA799}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42259466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869920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652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864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82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16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658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181722"/>
            <a:ext cx="6341746" cy="425116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spc="11" dirty="0">
                <a:latin typeface="Trebuchet MS"/>
                <a:cs typeface="Trebuchet MS"/>
              </a:rPr>
              <a:t>F</a:t>
            </a:r>
            <a:r>
              <a:rPr lang="en-US" sz="2700" spc="11" dirty="0">
                <a:latin typeface="Trebuchet MS"/>
                <a:cs typeface="Trebuchet MS"/>
              </a:rPr>
              <a:t>unctional Dependency </a:t>
            </a:r>
            <a:endParaRPr sz="27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654" y="981923"/>
            <a:ext cx="8228648" cy="396377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21933" marR="22860" indent="-212884">
              <a:lnSpc>
                <a:spcPct val="112100"/>
              </a:lnSpc>
              <a:spcBef>
                <a:spcPts val="75"/>
              </a:spcBef>
              <a:buFont typeface="Arial"/>
              <a:buChar char="•"/>
              <a:tabLst>
                <a:tab pos="221933" algn="l"/>
                <a:tab pos="222409" algn="l"/>
              </a:tabLst>
            </a:pPr>
            <a:r>
              <a:rPr sz="2100" spc="53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sz="2100" spc="-6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83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r>
              <a:rPr sz="2100" spc="-56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41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100" spc="-7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9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100" spc="-6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75" dirty="0">
                <a:solidFill>
                  <a:srgbClr val="252525"/>
                </a:solidFill>
                <a:latin typeface="Times New Roman"/>
                <a:cs typeface="Times New Roman"/>
              </a:rPr>
              <a:t>relationship</a:t>
            </a:r>
            <a:r>
              <a:rPr sz="2100" spc="-5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109" dirty="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sz="2100" spc="-56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49" dirty="0">
                <a:solidFill>
                  <a:srgbClr val="252525"/>
                </a:solidFill>
                <a:latin typeface="Times New Roman"/>
                <a:cs typeface="Times New Roman"/>
              </a:rPr>
              <a:t>exists</a:t>
            </a:r>
            <a:r>
              <a:rPr sz="2100" spc="-7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98" dirty="0">
                <a:solidFill>
                  <a:srgbClr val="252525"/>
                </a:solidFill>
                <a:latin typeface="Times New Roman"/>
                <a:cs typeface="Times New Roman"/>
              </a:rPr>
              <a:t>when</a:t>
            </a:r>
            <a:r>
              <a:rPr sz="2100" spc="-56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90" dirty="0">
                <a:solidFill>
                  <a:srgbClr val="252525"/>
                </a:solidFill>
                <a:latin typeface="Times New Roman"/>
                <a:cs typeface="Times New Roman"/>
              </a:rPr>
              <a:t>one</a:t>
            </a:r>
            <a:r>
              <a:rPr sz="2100" spc="-56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98" dirty="0">
                <a:solidFill>
                  <a:srgbClr val="252525"/>
                </a:solidFill>
                <a:latin typeface="Times New Roman"/>
                <a:cs typeface="Times New Roman"/>
              </a:rPr>
              <a:t>attribute  </a:t>
            </a:r>
            <a:r>
              <a:rPr sz="2100" spc="56" dirty="0">
                <a:solidFill>
                  <a:srgbClr val="252525"/>
                </a:solidFill>
                <a:latin typeface="Times New Roman"/>
                <a:cs typeface="Times New Roman"/>
              </a:rPr>
              <a:t>uniquely </a:t>
            </a:r>
            <a:r>
              <a:rPr sz="2100" spc="98" dirty="0">
                <a:solidFill>
                  <a:srgbClr val="252525"/>
                </a:solidFill>
                <a:latin typeface="Times New Roman"/>
                <a:cs typeface="Times New Roman"/>
              </a:rPr>
              <a:t>determines </a:t>
            </a:r>
            <a:r>
              <a:rPr sz="2100" spc="105" dirty="0">
                <a:solidFill>
                  <a:srgbClr val="252525"/>
                </a:solidFill>
                <a:latin typeface="Times New Roman"/>
                <a:cs typeface="Times New Roman"/>
              </a:rPr>
              <a:t>another </a:t>
            </a:r>
            <a:r>
              <a:rPr sz="2100" spc="79" dirty="0">
                <a:solidFill>
                  <a:srgbClr val="252525"/>
                </a:solidFill>
                <a:latin typeface="Times New Roman"/>
                <a:cs typeface="Times New Roman"/>
              </a:rPr>
              <a:t>attribute. </a:t>
            </a:r>
            <a:r>
              <a:rPr sz="2100" spc="-45" dirty="0">
                <a:solidFill>
                  <a:srgbClr val="252525"/>
                </a:solidFill>
                <a:latin typeface="Times New Roman"/>
                <a:cs typeface="Times New Roman"/>
              </a:rPr>
              <a:t>If </a:t>
            </a:r>
            <a:r>
              <a:rPr sz="2100" spc="-98" dirty="0">
                <a:solidFill>
                  <a:srgbClr val="252525"/>
                </a:solidFill>
                <a:latin typeface="Times New Roman"/>
                <a:cs typeface="Times New Roman"/>
              </a:rPr>
              <a:t>R </a:t>
            </a:r>
            <a:r>
              <a:rPr sz="2100" spc="41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100" spc="9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100" spc="75" dirty="0">
                <a:solidFill>
                  <a:srgbClr val="252525"/>
                </a:solidFill>
                <a:latin typeface="Times New Roman"/>
                <a:cs typeface="Times New Roman"/>
              </a:rPr>
              <a:t>relation </a:t>
            </a:r>
            <a:r>
              <a:rPr lang="en-US" sz="2100" spc="83" dirty="0">
                <a:solidFill>
                  <a:srgbClr val="252525"/>
                </a:solidFill>
                <a:latin typeface="Times New Roman"/>
                <a:cs typeface="Times New Roman"/>
              </a:rPr>
              <a:t>having</a:t>
            </a:r>
            <a:r>
              <a:rPr sz="2100" spc="8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98" dirty="0">
                <a:solidFill>
                  <a:srgbClr val="252525"/>
                </a:solidFill>
                <a:latin typeface="Times New Roman"/>
                <a:cs typeface="Times New Roman"/>
              </a:rPr>
              <a:t>attributes </a:t>
            </a:r>
            <a:r>
              <a:rPr sz="2100" spc="-319" dirty="0">
                <a:solidFill>
                  <a:srgbClr val="252525"/>
                </a:solidFill>
                <a:latin typeface="Times New Roman"/>
                <a:cs typeface="Times New Roman"/>
              </a:rPr>
              <a:t>X </a:t>
            </a:r>
            <a:r>
              <a:rPr lang="en-US" sz="2100" spc="-319" dirty="0">
                <a:solidFill>
                  <a:srgbClr val="252525"/>
                </a:solidFill>
                <a:latin typeface="Times New Roman"/>
                <a:cs typeface="Times New Roman"/>
              </a:rPr>
              <a:t>   </a:t>
            </a:r>
            <a:r>
              <a:rPr sz="2100" spc="10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100" spc="-319" dirty="0">
                <a:solidFill>
                  <a:srgbClr val="252525"/>
                </a:solidFill>
                <a:latin typeface="Times New Roman"/>
                <a:cs typeface="Times New Roman"/>
              </a:rPr>
              <a:t>Y, </a:t>
            </a:r>
            <a:r>
              <a:rPr lang="en-US" sz="2100" spc="-319" dirty="0">
                <a:solidFill>
                  <a:srgbClr val="252525"/>
                </a:solidFill>
                <a:latin typeface="Times New Roman"/>
                <a:cs typeface="Times New Roman"/>
              </a:rPr>
              <a:t>     </a:t>
            </a:r>
            <a:r>
              <a:rPr sz="2100" spc="9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100" spc="53" dirty="0">
                <a:solidFill>
                  <a:srgbClr val="252525"/>
                </a:solidFill>
                <a:latin typeface="Times New Roman"/>
                <a:cs typeface="Times New Roman"/>
              </a:rPr>
              <a:t>functional </a:t>
            </a:r>
            <a:r>
              <a:rPr sz="2100" spc="83" dirty="0">
                <a:solidFill>
                  <a:srgbClr val="252525"/>
                </a:solidFill>
                <a:latin typeface="Times New Roman"/>
                <a:cs typeface="Times New Roman"/>
              </a:rPr>
              <a:t>dependency </a:t>
            </a:r>
            <a:r>
              <a:rPr sz="2100" spc="98" dirty="0">
                <a:solidFill>
                  <a:srgbClr val="252525"/>
                </a:solidFill>
                <a:latin typeface="Times New Roman"/>
                <a:cs typeface="Times New Roman"/>
              </a:rPr>
              <a:t>between </a:t>
            </a:r>
            <a:r>
              <a:rPr sz="2100" spc="10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100" spc="98" dirty="0">
                <a:solidFill>
                  <a:srgbClr val="252525"/>
                </a:solidFill>
                <a:latin typeface="Times New Roman"/>
                <a:cs typeface="Times New Roman"/>
              </a:rPr>
              <a:t>attributes </a:t>
            </a:r>
            <a:r>
              <a:rPr sz="2100" spc="41" dirty="0">
                <a:solidFill>
                  <a:srgbClr val="252525"/>
                </a:solidFill>
                <a:latin typeface="Times New Roman"/>
                <a:cs typeface="Times New Roman"/>
              </a:rPr>
              <a:t>is  </a:t>
            </a:r>
            <a:r>
              <a:rPr sz="2100" spc="105" dirty="0">
                <a:solidFill>
                  <a:srgbClr val="252525"/>
                </a:solidFill>
                <a:latin typeface="Times New Roman"/>
                <a:cs typeface="Times New Roman"/>
              </a:rPr>
              <a:t>represented</a:t>
            </a:r>
            <a:r>
              <a:rPr sz="21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83" dirty="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sz="2100" spc="-7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116" dirty="0">
                <a:solidFill>
                  <a:srgbClr val="252525"/>
                </a:solidFill>
                <a:latin typeface="Times New Roman"/>
                <a:cs typeface="Times New Roman"/>
              </a:rPr>
              <a:t>X</a:t>
            </a:r>
            <a:r>
              <a:rPr lang="en-IN" sz="2100" spc="-116" dirty="0">
                <a:solidFill>
                  <a:srgbClr val="252525"/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sz="2100" spc="-116" dirty="0">
                <a:solidFill>
                  <a:srgbClr val="252525"/>
                </a:solidFill>
                <a:latin typeface="Times New Roman"/>
                <a:cs typeface="Times New Roman"/>
              </a:rPr>
              <a:t>Y,</a:t>
            </a:r>
            <a:r>
              <a:rPr sz="2100" spc="-5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56" dirty="0">
                <a:solidFill>
                  <a:srgbClr val="252525"/>
                </a:solidFill>
                <a:latin typeface="Times New Roman"/>
                <a:cs typeface="Times New Roman"/>
              </a:rPr>
              <a:t>which</a:t>
            </a:r>
            <a:r>
              <a:rPr sz="2100" spc="-56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41" dirty="0">
                <a:solidFill>
                  <a:srgbClr val="252525"/>
                </a:solidFill>
                <a:latin typeface="Times New Roman"/>
                <a:cs typeface="Times New Roman"/>
              </a:rPr>
              <a:t>specifies</a:t>
            </a:r>
            <a:r>
              <a:rPr sz="2100" spc="-7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323" dirty="0">
                <a:solidFill>
                  <a:srgbClr val="252525"/>
                </a:solidFill>
                <a:latin typeface="Times New Roman"/>
                <a:cs typeface="Times New Roman"/>
              </a:rPr>
              <a:t>Y</a:t>
            </a:r>
            <a:r>
              <a:rPr sz="2100" spc="-26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100" spc="-26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41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100" spc="-56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38" dirty="0">
                <a:solidFill>
                  <a:srgbClr val="252525"/>
                </a:solidFill>
                <a:latin typeface="Times New Roman"/>
                <a:cs typeface="Times New Roman"/>
              </a:rPr>
              <a:t>functionally</a:t>
            </a:r>
            <a:r>
              <a:rPr sz="2100" spc="-49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105" dirty="0">
                <a:solidFill>
                  <a:srgbClr val="252525"/>
                </a:solidFill>
                <a:latin typeface="Times New Roman"/>
                <a:cs typeface="Times New Roman"/>
              </a:rPr>
              <a:t>dependent</a:t>
            </a:r>
            <a:r>
              <a:rPr sz="2100" spc="-7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90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sz="2100" spc="-5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214" dirty="0">
                <a:solidFill>
                  <a:srgbClr val="252525"/>
                </a:solidFill>
                <a:latin typeface="Times New Roman"/>
                <a:cs typeface="Times New Roman"/>
              </a:rPr>
              <a:t>X</a:t>
            </a:r>
            <a:r>
              <a:rPr lang="en-US" sz="2100" spc="-2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214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lang="en-US" sz="2100" dirty="0">
              <a:latin typeface="Times New Roman"/>
              <a:cs typeface="Times New Roman"/>
            </a:endParaRPr>
          </a:p>
          <a:p>
            <a:pPr marL="9049" marR="3810">
              <a:lnSpc>
                <a:spcPct val="112000"/>
              </a:lnSpc>
              <a:tabLst>
                <a:tab pos="221933" algn="l"/>
                <a:tab pos="222409" algn="l"/>
              </a:tabLst>
            </a:pPr>
            <a:endParaRPr lang="en-US" sz="2100" dirty="0">
              <a:latin typeface="Times New Roman"/>
              <a:cs typeface="Times New Roman"/>
              <a:sym typeface="Wingdings" panose="05000000000000000000" pitchFamily="2" charset="2"/>
            </a:endParaRPr>
          </a:p>
          <a:p>
            <a:pPr marL="9049" marR="3810">
              <a:lnSpc>
                <a:spcPct val="112000"/>
              </a:lnSpc>
              <a:tabLst>
                <a:tab pos="221933" algn="l"/>
                <a:tab pos="222409" algn="l"/>
              </a:tabLst>
            </a:pPr>
            <a:r>
              <a:rPr lang="en-US" sz="2100" dirty="0">
                <a:latin typeface="Times New Roman"/>
                <a:cs typeface="Times New Roman"/>
                <a:sym typeface="Wingdings" panose="05000000000000000000" pitchFamily="2" charset="2"/>
              </a:rPr>
              <a:t>X </a:t>
            </a:r>
            <a:r>
              <a:rPr lang="en-US" sz="2100" dirty="0">
                <a:latin typeface="Times New Roman"/>
                <a:cs typeface="Times New Roman"/>
                <a:sym typeface="Symbol" panose="05050102010706020507" pitchFamily="18" charset="2"/>
              </a:rPr>
              <a:t> R         t1[a]=t4[a]     </a:t>
            </a:r>
            <a:endParaRPr lang="en-US" sz="2100" dirty="0">
              <a:latin typeface="Times New Roman"/>
              <a:cs typeface="Times New Roman"/>
              <a:sym typeface="Wingdings" panose="05000000000000000000" pitchFamily="2" charset="2"/>
            </a:endParaRPr>
          </a:p>
          <a:p>
            <a:pPr marL="9049" marR="3810">
              <a:lnSpc>
                <a:spcPct val="112000"/>
              </a:lnSpc>
              <a:tabLst>
                <a:tab pos="221933" algn="l"/>
                <a:tab pos="222409" algn="l"/>
              </a:tabLst>
            </a:pPr>
            <a:r>
              <a:rPr lang="en-US" sz="2100" dirty="0">
                <a:latin typeface="Times New Roman"/>
                <a:cs typeface="Times New Roman"/>
                <a:sym typeface="Symbol" panose="05050102010706020507" pitchFamily="18" charset="2"/>
              </a:rPr>
              <a:t>Y  R        t1[1]=t4[1]       t1</a:t>
            </a:r>
          </a:p>
          <a:p>
            <a:pPr marL="9049" marR="3810">
              <a:lnSpc>
                <a:spcPct val="112000"/>
              </a:lnSpc>
              <a:tabLst>
                <a:tab pos="221933" algn="l"/>
                <a:tab pos="222409" algn="l"/>
              </a:tabLst>
            </a:pPr>
            <a:r>
              <a:rPr lang="en-US" sz="2100" dirty="0">
                <a:latin typeface="Times New Roman"/>
                <a:cs typeface="Times New Roman"/>
                <a:sym typeface="Symbol" panose="05050102010706020507" pitchFamily="18" charset="2"/>
              </a:rPr>
              <a:t>                                            t2</a:t>
            </a:r>
          </a:p>
          <a:p>
            <a:pPr marL="9049" marR="3810">
              <a:lnSpc>
                <a:spcPct val="112000"/>
              </a:lnSpc>
              <a:tabLst>
                <a:tab pos="221933" algn="l"/>
                <a:tab pos="222409" algn="l"/>
              </a:tabLst>
            </a:pPr>
            <a:r>
              <a:rPr lang="en-US" sz="2100" dirty="0">
                <a:latin typeface="Times New Roman"/>
                <a:cs typeface="Times New Roman"/>
                <a:sym typeface="Symbol" panose="05050102010706020507" pitchFamily="18" charset="2"/>
              </a:rPr>
              <a:t>If t1[X]=t2[X]                     t3</a:t>
            </a:r>
          </a:p>
          <a:p>
            <a:pPr marL="9049" marR="3810">
              <a:lnSpc>
                <a:spcPct val="112000"/>
              </a:lnSpc>
              <a:tabLst>
                <a:tab pos="221933" algn="l"/>
                <a:tab pos="222409" algn="l"/>
              </a:tabLst>
            </a:pPr>
            <a:r>
              <a:rPr lang="en-US" sz="2100" dirty="0">
                <a:latin typeface="Times New Roman"/>
                <a:cs typeface="Times New Roman"/>
                <a:sym typeface="Symbol" panose="05050102010706020507" pitchFamily="18" charset="2"/>
              </a:rPr>
              <a:t>Then t1[Y]=t2[Y]                t4</a:t>
            </a:r>
            <a:endParaRPr sz="2100" dirty="0">
              <a:latin typeface="Times New Roman"/>
              <a:cs typeface="Times New Roman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E3725D-3211-4A57-87A7-CF44F72C8836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105150"/>
          <a:ext cx="2057400" cy="1854200"/>
        </p:xfrm>
        <a:graphic>
          <a:graphicData uri="http://schemas.openxmlformats.org/drawingml/2006/table">
            <a:tbl>
              <a:tblPr firstRow="1" bandRow="1">
                <a:tableStyleId>{93B06431-077C-496C-B2E4-9A91203DA799}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42259466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869920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652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864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82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16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65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789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666750"/>
            <a:ext cx="7948136" cy="3236175"/>
          </a:xfrm>
          <a:prstGeom prst="rect">
            <a:avLst/>
          </a:prstGeom>
        </p:spPr>
        <p:txBody>
          <a:bodyPr vert="horz" wrap="square" lIns="0" tIns="138589" rIns="0" bIns="0" rtlCol="0">
            <a:spAutoFit/>
          </a:bodyPr>
          <a:lstStyle/>
          <a:p>
            <a:pPr marL="221933" indent="-212884">
              <a:spcBef>
                <a:spcPts val="1091"/>
              </a:spcBef>
              <a:buFont typeface="Arial"/>
              <a:buChar char="•"/>
              <a:tabLst>
                <a:tab pos="222409" algn="l"/>
              </a:tabLst>
            </a:pPr>
            <a:r>
              <a:rPr sz="2400" spc="41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2400" spc="-86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49" dirty="0">
                <a:solidFill>
                  <a:srgbClr val="252525"/>
                </a:solidFill>
                <a:latin typeface="Times New Roman"/>
                <a:cs typeface="Times New Roman"/>
              </a:rPr>
              <a:t>example:</a:t>
            </a:r>
            <a:endParaRPr sz="2400" dirty="0">
              <a:latin typeface="Times New Roman"/>
              <a:cs typeface="Times New Roman"/>
            </a:endParaRPr>
          </a:p>
          <a:p>
            <a:pPr marL="221933" marR="494824" indent="-212884">
              <a:lnSpc>
                <a:spcPct val="112200"/>
              </a:lnSpc>
              <a:spcBef>
                <a:spcPts val="668"/>
              </a:spcBef>
              <a:buFont typeface="Arial"/>
              <a:buChar char="•"/>
              <a:tabLst>
                <a:tab pos="222409" algn="l"/>
              </a:tabLst>
            </a:pPr>
            <a:r>
              <a:rPr sz="2400" spc="75" dirty="0">
                <a:solidFill>
                  <a:srgbClr val="252525"/>
                </a:solidFill>
                <a:latin typeface="Times New Roman"/>
                <a:cs typeface="Times New Roman"/>
              </a:rPr>
              <a:t>Suppose</a:t>
            </a:r>
            <a:r>
              <a:rPr sz="2400" spc="-9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101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2400" spc="-86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64" dirty="0">
                <a:solidFill>
                  <a:srgbClr val="252525"/>
                </a:solidFill>
                <a:latin typeface="Times New Roman"/>
                <a:cs typeface="Times New Roman"/>
              </a:rPr>
              <a:t>have</a:t>
            </a:r>
            <a:r>
              <a:rPr sz="2400" spc="-8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10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spc="-79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124" dirty="0">
                <a:solidFill>
                  <a:srgbClr val="252525"/>
                </a:solidFill>
                <a:latin typeface="Times New Roman"/>
                <a:cs typeface="Times New Roman"/>
              </a:rPr>
              <a:t>student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86" dirty="0">
                <a:solidFill>
                  <a:srgbClr val="252525"/>
                </a:solidFill>
                <a:latin typeface="Times New Roman"/>
                <a:cs typeface="Times New Roman"/>
              </a:rPr>
              <a:t>table</a:t>
            </a:r>
            <a:r>
              <a:rPr sz="2400" spc="-5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94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sz="2400" spc="-8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98" dirty="0">
                <a:solidFill>
                  <a:srgbClr val="252525"/>
                </a:solidFill>
                <a:latin typeface="Times New Roman"/>
                <a:cs typeface="Times New Roman"/>
              </a:rPr>
              <a:t>attributes: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116" dirty="0">
                <a:solidFill>
                  <a:srgbClr val="252525"/>
                </a:solidFill>
                <a:latin typeface="Times New Roman"/>
                <a:cs typeface="Times New Roman"/>
              </a:rPr>
              <a:t>Stu_Id,  </a:t>
            </a:r>
            <a:r>
              <a:rPr sz="2400" b="1" spc="-86" dirty="0">
                <a:solidFill>
                  <a:srgbClr val="252525"/>
                </a:solidFill>
                <a:latin typeface="Times New Roman"/>
                <a:cs typeface="Times New Roman"/>
              </a:rPr>
              <a:t>Stu_Name,</a:t>
            </a:r>
            <a:r>
              <a:rPr sz="2400" b="1" spc="-12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105" dirty="0">
                <a:solidFill>
                  <a:srgbClr val="252525"/>
                </a:solidFill>
                <a:latin typeface="Times New Roman"/>
                <a:cs typeface="Times New Roman"/>
              </a:rPr>
              <a:t>Stu_Age</a:t>
            </a:r>
            <a:r>
              <a:rPr sz="2400" spc="-105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221933" marR="3810" indent="-212884">
              <a:lnSpc>
                <a:spcPct val="111900"/>
              </a:lnSpc>
              <a:spcBef>
                <a:spcPts val="1823"/>
              </a:spcBef>
              <a:buFont typeface="Arial"/>
              <a:buChar char="•"/>
              <a:tabLst>
                <a:tab pos="222409" algn="l"/>
              </a:tabLst>
            </a:pPr>
            <a:r>
              <a:rPr sz="2400" spc="68" dirty="0">
                <a:solidFill>
                  <a:srgbClr val="252525"/>
                </a:solidFill>
                <a:latin typeface="Times New Roman"/>
                <a:cs typeface="Times New Roman"/>
              </a:rPr>
              <a:t>Here </a:t>
            </a:r>
            <a:r>
              <a:rPr sz="2400" b="1" spc="-116" dirty="0">
                <a:solidFill>
                  <a:srgbClr val="252525"/>
                </a:solidFill>
                <a:latin typeface="Times New Roman"/>
                <a:cs typeface="Times New Roman"/>
              </a:rPr>
              <a:t>Stu_Id </a:t>
            </a:r>
            <a:r>
              <a:rPr sz="2400" spc="113" dirty="0">
                <a:solidFill>
                  <a:srgbClr val="252525"/>
                </a:solidFill>
                <a:latin typeface="Times New Roman"/>
                <a:cs typeface="Times New Roman"/>
              </a:rPr>
              <a:t>attribute </a:t>
            </a:r>
            <a:r>
              <a:rPr sz="2400" spc="64" dirty="0">
                <a:solidFill>
                  <a:srgbClr val="252525"/>
                </a:solidFill>
                <a:latin typeface="Times New Roman"/>
                <a:cs typeface="Times New Roman"/>
              </a:rPr>
              <a:t>uniquely </a:t>
            </a:r>
            <a:r>
              <a:rPr sz="2400" spc="60" dirty="0">
                <a:solidFill>
                  <a:srgbClr val="252525"/>
                </a:solidFill>
                <a:latin typeface="Times New Roman"/>
                <a:cs typeface="Times New Roman"/>
              </a:rPr>
              <a:t>identifies </a:t>
            </a:r>
            <a:r>
              <a:rPr sz="2400" spc="124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b="1" spc="-79" dirty="0">
                <a:solidFill>
                  <a:srgbClr val="252525"/>
                </a:solidFill>
                <a:latin typeface="Times New Roman"/>
                <a:cs typeface="Times New Roman"/>
              </a:rPr>
              <a:t>Stu_Name  </a:t>
            </a:r>
            <a:r>
              <a:rPr sz="2400" spc="113" dirty="0">
                <a:solidFill>
                  <a:srgbClr val="252525"/>
                </a:solidFill>
                <a:latin typeface="Times New Roman"/>
                <a:cs typeface="Times New Roman"/>
              </a:rPr>
              <a:t>attribute</a:t>
            </a:r>
            <a:r>
              <a:rPr sz="2400" spc="-6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400" spc="-7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127" dirty="0">
                <a:solidFill>
                  <a:srgbClr val="252525"/>
                </a:solidFill>
                <a:latin typeface="Times New Roman"/>
                <a:cs typeface="Times New Roman"/>
              </a:rPr>
              <a:t>student</a:t>
            </a:r>
            <a:r>
              <a:rPr sz="2400" spc="-7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86" dirty="0">
                <a:solidFill>
                  <a:srgbClr val="252525"/>
                </a:solidFill>
                <a:latin typeface="Times New Roman"/>
                <a:cs typeface="Times New Roman"/>
              </a:rPr>
              <a:t>table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90" dirty="0">
                <a:solidFill>
                  <a:srgbClr val="252525"/>
                </a:solidFill>
                <a:latin typeface="Times New Roman"/>
                <a:cs typeface="Times New Roman"/>
              </a:rPr>
              <a:t>because</a:t>
            </a:r>
            <a:r>
              <a:rPr sz="2400" spc="-86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8" dirty="0">
                <a:solidFill>
                  <a:srgbClr val="252525"/>
                </a:solidFill>
                <a:latin typeface="Times New Roman"/>
                <a:cs typeface="Times New Roman"/>
              </a:rPr>
              <a:t>if</a:t>
            </a:r>
            <a:r>
              <a:rPr sz="2400" spc="-79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101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2400" spc="-8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98" dirty="0">
                <a:solidFill>
                  <a:srgbClr val="252525"/>
                </a:solidFill>
                <a:latin typeface="Times New Roman"/>
                <a:cs typeface="Times New Roman"/>
              </a:rPr>
              <a:t>know</a:t>
            </a:r>
            <a:r>
              <a:rPr sz="2400" spc="-10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124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-8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127" dirty="0">
                <a:solidFill>
                  <a:srgbClr val="252525"/>
                </a:solidFill>
                <a:latin typeface="Times New Roman"/>
                <a:cs typeface="Times New Roman"/>
              </a:rPr>
              <a:t>student</a:t>
            </a:r>
            <a:r>
              <a:rPr sz="2400" spc="-79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64" dirty="0">
                <a:solidFill>
                  <a:srgbClr val="252525"/>
                </a:solidFill>
                <a:latin typeface="Times New Roman"/>
                <a:cs typeface="Times New Roman"/>
              </a:rPr>
              <a:t>id  </a:t>
            </a:r>
            <a:r>
              <a:rPr sz="2400" spc="101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2400" spc="-9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79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2400" spc="-7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45" dirty="0">
                <a:solidFill>
                  <a:srgbClr val="252525"/>
                </a:solidFill>
                <a:latin typeface="Times New Roman"/>
                <a:cs typeface="Times New Roman"/>
              </a:rPr>
              <a:t>tell</a:t>
            </a:r>
            <a:r>
              <a:rPr sz="2400" spc="-7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12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-7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127" dirty="0">
                <a:solidFill>
                  <a:srgbClr val="252525"/>
                </a:solidFill>
                <a:latin typeface="Times New Roman"/>
                <a:cs typeface="Times New Roman"/>
              </a:rPr>
              <a:t>student</a:t>
            </a:r>
            <a:r>
              <a:rPr sz="2400" spc="-86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120" dirty="0">
                <a:solidFill>
                  <a:srgbClr val="252525"/>
                </a:solidFill>
                <a:latin typeface="Times New Roman"/>
                <a:cs typeface="Times New Roman"/>
              </a:rPr>
              <a:t>name</a:t>
            </a:r>
            <a:r>
              <a:rPr sz="2400" spc="-8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83" dirty="0">
                <a:solidFill>
                  <a:srgbClr val="252525"/>
                </a:solidFill>
                <a:latin typeface="Times New Roman"/>
                <a:cs typeface="Times New Roman"/>
              </a:rPr>
              <a:t>associated</a:t>
            </a:r>
            <a:r>
              <a:rPr sz="2400" spc="-86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98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sz="2400" spc="-8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3" dirty="0">
                <a:solidFill>
                  <a:srgbClr val="252525"/>
                </a:solidFill>
                <a:latin typeface="Times New Roman"/>
                <a:cs typeface="Times New Roman"/>
              </a:rPr>
              <a:t>it.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742950"/>
            <a:ext cx="7999571" cy="3342614"/>
          </a:xfrm>
          <a:prstGeom prst="rect">
            <a:avLst/>
          </a:prstGeom>
        </p:spPr>
        <p:txBody>
          <a:bodyPr vert="horz" wrap="square" lIns="0" tIns="133826" rIns="0" bIns="0" rtlCol="0">
            <a:spAutoFit/>
          </a:bodyPr>
          <a:lstStyle/>
          <a:p>
            <a:pPr marL="9525">
              <a:spcBef>
                <a:spcPts val="1054"/>
              </a:spcBef>
            </a:pPr>
            <a:r>
              <a:rPr sz="2100" spc="53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sz="2100" spc="-7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83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r>
              <a:rPr sz="2100" spc="-68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105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100" spc="-68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68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2100" spc="-79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90" dirty="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sz="21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98" dirty="0">
                <a:solidFill>
                  <a:srgbClr val="252525"/>
                </a:solidFill>
                <a:latin typeface="Times New Roman"/>
                <a:cs typeface="Times New Roman"/>
              </a:rPr>
              <a:t>written</a:t>
            </a:r>
            <a:r>
              <a:rPr sz="21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83" dirty="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sz="2100" spc="-68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34" dirty="0">
                <a:solidFill>
                  <a:srgbClr val="252525"/>
                </a:solidFill>
                <a:latin typeface="Times New Roman"/>
                <a:cs typeface="Times New Roman"/>
              </a:rPr>
              <a:t>:</a:t>
            </a:r>
            <a:endParaRPr sz="2100" dirty="0">
              <a:latin typeface="Times New Roman"/>
              <a:cs typeface="Times New Roman"/>
            </a:endParaRPr>
          </a:p>
          <a:p>
            <a:pPr marL="67628">
              <a:spcBef>
                <a:spcPts val="982"/>
              </a:spcBef>
            </a:pPr>
            <a:r>
              <a:rPr sz="2100" b="1" spc="-60" dirty="0" err="1">
                <a:solidFill>
                  <a:srgbClr val="252525"/>
                </a:solidFill>
                <a:latin typeface="Times New Roman"/>
                <a:cs typeface="Times New Roman"/>
              </a:rPr>
              <a:t>Stu_Id</a:t>
            </a:r>
            <a:r>
              <a:rPr lang="en-IN" sz="2100" b="1" spc="-60" dirty="0">
                <a:solidFill>
                  <a:srgbClr val="252525"/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sz="2100" b="1" spc="-60" dirty="0" err="1">
                <a:solidFill>
                  <a:srgbClr val="252525"/>
                </a:solidFill>
                <a:latin typeface="Times New Roman"/>
                <a:cs typeface="Times New Roman"/>
              </a:rPr>
              <a:t>Stu_Name</a:t>
            </a:r>
            <a:r>
              <a:rPr sz="2100" b="1" u="heavy" spc="-101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</a:t>
            </a:r>
            <a:endParaRPr sz="2100" dirty="0">
              <a:latin typeface="Times New Roman"/>
              <a:cs typeface="Times New Roman"/>
            </a:endParaRPr>
          </a:p>
          <a:p>
            <a:pPr marL="9525">
              <a:spcBef>
                <a:spcPts val="971"/>
              </a:spcBef>
            </a:pPr>
            <a:r>
              <a:rPr sz="2100" spc="83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2100" spc="-6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68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2100" spc="-6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45" dirty="0">
                <a:solidFill>
                  <a:srgbClr val="252525"/>
                </a:solidFill>
                <a:latin typeface="Times New Roman"/>
                <a:cs typeface="Times New Roman"/>
              </a:rPr>
              <a:t>say</a:t>
            </a:r>
            <a:r>
              <a:rPr sz="2100" spc="-6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b="1" spc="-71" dirty="0">
                <a:solidFill>
                  <a:srgbClr val="252525"/>
                </a:solidFill>
                <a:latin typeface="Times New Roman"/>
                <a:cs typeface="Times New Roman"/>
              </a:rPr>
              <a:t>Stu_Name</a:t>
            </a:r>
            <a:r>
              <a:rPr sz="2100" b="1" spc="-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41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100" spc="-6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38" dirty="0">
                <a:solidFill>
                  <a:srgbClr val="252525"/>
                </a:solidFill>
                <a:latin typeface="Times New Roman"/>
                <a:cs typeface="Times New Roman"/>
              </a:rPr>
              <a:t>functionally</a:t>
            </a:r>
            <a:r>
              <a:rPr sz="2100" spc="-5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109" dirty="0">
                <a:solidFill>
                  <a:srgbClr val="252525"/>
                </a:solidFill>
                <a:latin typeface="Times New Roman"/>
                <a:cs typeface="Times New Roman"/>
              </a:rPr>
              <a:t>dependent</a:t>
            </a:r>
            <a:r>
              <a:rPr sz="2100" spc="-68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90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sz="2100" spc="-86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b="1" spc="-105" dirty="0">
                <a:solidFill>
                  <a:srgbClr val="252525"/>
                </a:solidFill>
                <a:latin typeface="Times New Roman"/>
                <a:cs typeface="Times New Roman"/>
              </a:rPr>
              <a:t>Stu_Id.</a:t>
            </a: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9525"/>
            <a:r>
              <a:rPr sz="2100" b="1" spc="-56" dirty="0">
                <a:solidFill>
                  <a:srgbClr val="252525"/>
                </a:solidFill>
                <a:latin typeface="Times New Roman"/>
                <a:cs typeface="Times New Roman"/>
              </a:rPr>
              <a:t>Formally</a:t>
            </a:r>
            <a:r>
              <a:rPr sz="2100" spc="-56" dirty="0">
                <a:solidFill>
                  <a:srgbClr val="252525"/>
                </a:solidFill>
                <a:latin typeface="Times New Roman"/>
                <a:cs typeface="Times New Roman"/>
              </a:rPr>
              <a:t>:</a:t>
            </a:r>
            <a:endParaRPr sz="2100" dirty="0">
              <a:latin typeface="Times New Roman"/>
              <a:cs typeface="Times New Roman"/>
            </a:endParaRPr>
          </a:p>
          <a:p>
            <a:pPr marL="9525">
              <a:spcBef>
                <a:spcPts val="300"/>
              </a:spcBef>
            </a:pPr>
            <a:r>
              <a:rPr sz="2100" spc="-45" dirty="0">
                <a:solidFill>
                  <a:srgbClr val="252525"/>
                </a:solidFill>
                <a:latin typeface="Times New Roman"/>
                <a:cs typeface="Times New Roman"/>
              </a:rPr>
              <a:t>If</a:t>
            </a:r>
            <a:r>
              <a:rPr sz="21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60" dirty="0">
                <a:solidFill>
                  <a:srgbClr val="252525"/>
                </a:solidFill>
                <a:latin typeface="Times New Roman"/>
                <a:cs typeface="Times New Roman"/>
              </a:rPr>
              <a:t>column</a:t>
            </a:r>
            <a:r>
              <a:rPr sz="2100" spc="-5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21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100" spc="-68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100" spc="-68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9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100" spc="-68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75" dirty="0">
                <a:solidFill>
                  <a:srgbClr val="252525"/>
                </a:solidFill>
                <a:latin typeface="Times New Roman"/>
                <a:cs typeface="Times New Roman"/>
              </a:rPr>
              <a:t>table</a:t>
            </a:r>
            <a:r>
              <a:rPr sz="2100" spc="-6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53" dirty="0">
                <a:solidFill>
                  <a:srgbClr val="252525"/>
                </a:solidFill>
                <a:latin typeface="Times New Roman"/>
                <a:cs typeface="Times New Roman"/>
              </a:rPr>
              <a:t>uniquely</a:t>
            </a:r>
            <a:r>
              <a:rPr sz="2100" spc="-5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56" dirty="0">
                <a:solidFill>
                  <a:srgbClr val="252525"/>
                </a:solidFill>
                <a:latin typeface="Times New Roman"/>
                <a:cs typeface="Times New Roman"/>
              </a:rPr>
              <a:t>identifies</a:t>
            </a:r>
            <a:r>
              <a:rPr sz="21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10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100" spc="-56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60" dirty="0">
                <a:solidFill>
                  <a:srgbClr val="252525"/>
                </a:solidFill>
                <a:latin typeface="Times New Roman"/>
                <a:cs typeface="Times New Roman"/>
              </a:rPr>
              <a:t>column</a:t>
            </a:r>
            <a:r>
              <a:rPr sz="2100" spc="-6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120" dirty="0">
                <a:solidFill>
                  <a:srgbClr val="252525"/>
                </a:solidFill>
                <a:latin typeface="Times New Roman"/>
                <a:cs typeface="Times New Roman"/>
              </a:rPr>
              <a:t>B</a:t>
            </a:r>
            <a:r>
              <a:rPr sz="21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4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1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94" dirty="0">
                <a:solidFill>
                  <a:srgbClr val="252525"/>
                </a:solidFill>
                <a:latin typeface="Times New Roman"/>
                <a:cs typeface="Times New Roman"/>
              </a:rPr>
              <a:t>same</a:t>
            </a:r>
            <a:r>
              <a:rPr sz="2100" spc="-68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75" dirty="0">
                <a:solidFill>
                  <a:srgbClr val="252525"/>
                </a:solidFill>
                <a:latin typeface="Times New Roman"/>
                <a:cs typeface="Times New Roman"/>
              </a:rPr>
              <a:t>table</a:t>
            </a:r>
            <a:endParaRPr sz="2100" dirty="0">
              <a:latin typeface="Times New Roman"/>
              <a:cs typeface="Times New Roman"/>
            </a:endParaRPr>
          </a:p>
          <a:p>
            <a:pPr marL="9525" marR="3810">
              <a:lnSpc>
                <a:spcPct val="111800"/>
              </a:lnSpc>
              <a:spcBef>
                <a:spcPts val="8"/>
              </a:spcBef>
            </a:pPr>
            <a:r>
              <a:rPr sz="2100" spc="109" dirty="0">
                <a:solidFill>
                  <a:srgbClr val="252525"/>
                </a:solidFill>
                <a:latin typeface="Times New Roman"/>
                <a:cs typeface="Times New Roman"/>
              </a:rPr>
              <a:t>then</a:t>
            </a:r>
            <a:r>
              <a:rPr sz="2100" spc="-6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60" dirty="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sz="2100" spc="-56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68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2100" spc="-56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105" dirty="0">
                <a:solidFill>
                  <a:srgbClr val="252525"/>
                </a:solidFill>
                <a:latin typeface="Times New Roman"/>
                <a:cs typeface="Times New Roman"/>
              </a:rPr>
              <a:t>represented</a:t>
            </a:r>
            <a:r>
              <a:rPr sz="21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83" dirty="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sz="2100" spc="-7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11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IN" sz="2100" spc="11" dirty="0">
                <a:solidFill>
                  <a:srgbClr val="252525"/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sz="2100" spc="11" dirty="0">
                <a:solidFill>
                  <a:srgbClr val="252525"/>
                </a:solidFill>
                <a:latin typeface="Times New Roman"/>
                <a:cs typeface="Times New Roman"/>
              </a:rPr>
              <a:t>B</a:t>
            </a:r>
            <a:r>
              <a:rPr sz="21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71" dirty="0">
                <a:solidFill>
                  <a:srgbClr val="252525"/>
                </a:solidFill>
                <a:latin typeface="Times New Roman"/>
                <a:cs typeface="Times New Roman"/>
              </a:rPr>
              <a:t>(Attribute</a:t>
            </a:r>
            <a:r>
              <a:rPr sz="2100" spc="-5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120" dirty="0">
                <a:solidFill>
                  <a:srgbClr val="252525"/>
                </a:solidFill>
                <a:latin typeface="Times New Roman"/>
                <a:cs typeface="Times New Roman"/>
              </a:rPr>
              <a:t>B</a:t>
            </a:r>
            <a:r>
              <a:rPr sz="2100" spc="-6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41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100" spc="-68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38" dirty="0">
                <a:solidFill>
                  <a:srgbClr val="252525"/>
                </a:solidFill>
                <a:latin typeface="Times New Roman"/>
                <a:cs typeface="Times New Roman"/>
              </a:rPr>
              <a:t>functionally</a:t>
            </a:r>
            <a:r>
              <a:rPr sz="2100" spc="-49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105" dirty="0">
                <a:solidFill>
                  <a:srgbClr val="252525"/>
                </a:solidFill>
                <a:latin typeface="Times New Roman"/>
                <a:cs typeface="Times New Roman"/>
              </a:rPr>
              <a:t>dependent  </a:t>
            </a:r>
            <a:r>
              <a:rPr sz="2100" spc="90" dirty="0">
                <a:solidFill>
                  <a:srgbClr val="252525"/>
                </a:solidFill>
                <a:latin typeface="Times New Roman"/>
                <a:cs typeface="Times New Roman"/>
              </a:rPr>
              <a:t>on </a:t>
            </a:r>
            <a:r>
              <a:rPr sz="2100" spc="101" dirty="0">
                <a:solidFill>
                  <a:srgbClr val="252525"/>
                </a:solidFill>
                <a:latin typeface="Times New Roman"/>
                <a:cs typeface="Times New Roman"/>
              </a:rPr>
              <a:t>attribute</a:t>
            </a:r>
            <a:r>
              <a:rPr sz="2100" spc="-217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26" dirty="0">
                <a:solidFill>
                  <a:srgbClr val="252525"/>
                </a:solidFill>
                <a:latin typeface="Times New Roman"/>
                <a:cs typeface="Times New Roman"/>
              </a:rPr>
              <a:t>A)</a:t>
            </a:r>
            <a:endParaRPr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7336EE-49B6-471E-9D2C-DBA5F51FDC28}"/>
              </a:ext>
            </a:extLst>
          </p:cNvPr>
          <p:cNvSpPr txBox="1"/>
          <p:nvPr/>
        </p:nvSpPr>
        <p:spPr>
          <a:xfrm>
            <a:off x="1066800" y="1428750"/>
            <a:ext cx="762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>
                <a:sym typeface="Wingdings" panose="05000000000000000000" pitchFamily="2" charset="2"/>
              </a:rPr>
              <a:t>B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AC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AD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BC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BD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CD</a:t>
            </a:r>
            <a:endParaRPr lang="en-IN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896059C-29F8-4145-B89D-BA275A80F5A9}"/>
              </a:ext>
            </a:extLst>
          </p:cNvPr>
          <p:cNvGraphicFramePr>
            <a:graphicFrameLocks noGrp="1"/>
          </p:cNvGraphicFramePr>
          <p:nvPr/>
        </p:nvGraphicFramePr>
        <p:xfrm>
          <a:off x="4953000" y="1268929"/>
          <a:ext cx="2514600" cy="2194560"/>
        </p:xfrm>
        <a:graphic>
          <a:graphicData uri="http://schemas.openxmlformats.org/drawingml/2006/table">
            <a:tbl>
              <a:tblPr firstRow="1" bandRow="1">
                <a:tableStyleId>{93B06431-077C-496C-B2E4-9A91203DA799}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719717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17377119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853110116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3027488432"/>
                    </a:ext>
                  </a:extLst>
                </a:gridCol>
              </a:tblGrid>
              <a:tr h="27715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388556"/>
                  </a:ext>
                </a:extLst>
              </a:tr>
              <a:tr h="277153"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592581"/>
                  </a:ext>
                </a:extLst>
              </a:tr>
              <a:tr h="277153"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188806"/>
                  </a:ext>
                </a:extLst>
              </a:tr>
              <a:tr h="277153"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123940"/>
                  </a:ext>
                </a:extLst>
              </a:tr>
              <a:tr h="277153"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583364"/>
                  </a:ext>
                </a:extLst>
              </a:tr>
              <a:tr h="277153"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05171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500C2F2-5920-45B0-9DCD-C9A4106868C2}"/>
              </a:ext>
            </a:extLst>
          </p:cNvPr>
          <p:cNvSpPr txBox="1"/>
          <p:nvPr/>
        </p:nvSpPr>
        <p:spPr>
          <a:xfrm>
            <a:off x="1600200" y="144041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  <a:sym typeface="Symbol" panose="05050102010706020507" pitchFamily="18" charset="2"/>
              </a:rPr>
              <a:t></a:t>
            </a:r>
            <a:endParaRPr lang="en-IN" sz="18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80BD4-E1B2-4BCC-860F-21718668402A}"/>
              </a:ext>
            </a:extLst>
          </p:cNvPr>
          <p:cNvSpPr txBox="1"/>
          <p:nvPr/>
        </p:nvSpPr>
        <p:spPr>
          <a:xfrm>
            <a:off x="1676400" y="1821418"/>
            <a:ext cx="256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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57C64-2B15-49AF-B613-00D7A6A0DB3B}"/>
              </a:ext>
            </a:extLst>
          </p:cNvPr>
          <p:cNvSpPr txBox="1"/>
          <p:nvPr/>
        </p:nvSpPr>
        <p:spPr>
          <a:xfrm>
            <a:off x="1663994" y="2271474"/>
            <a:ext cx="28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  <a:sym typeface="Symbol" panose="05050102010706020507" pitchFamily="18" charset="2"/>
              </a:rPr>
              <a:t></a:t>
            </a:r>
            <a:endParaRPr lang="en-IN" sz="18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D0027-DCD1-4FFC-A6CF-805BA6BA66C6}"/>
              </a:ext>
            </a:extLst>
          </p:cNvPr>
          <p:cNvSpPr txBox="1"/>
          <p:nvPr/>
        </p:nvSpPr>
        <p:spPr>
          <a:xfrm>
            <a:off x="1672856" y="2659856"/>
            <a:ext cx="256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BE52F7-B67D-4801-86EE-512035F932B7}"/>
              </a:ext>
            </a:extLst>
          </p:cNvPr>
          <p:cNvSpPr txBox="1"/>
          <p:nvPr/>
        </p:nvSpPr>
        <p:spPr>
          <a:xfrm>
            <a:off x="1672856" y="3070839"/>
            <a:ext cx="28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  <a:sym typeface="Symbol" panose="05050102010706020507" pitchFamily="18" charset="2"/>
              </a:rPr>
              <a:t></a:t>
            </a:r>
            <a:endParaRPr lang="en-IN" sz="18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C3510-DB29-404C-9D28-CE3BD084C92F}"/>
              </a:ext>
            </a:extLst>
          </p:cNvPr>
          <p:cNvSpPr txBox="1"/>
          <p:nvPr/>
        </p:nvSpPr>
        <p:spPr>
          <a:xfrm>
            <a:off x="1623237" y="3500872"/>
            <a:ext cx="28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  <a:sym typeface="Symbol" panose="05050102010706020507" pitchFamily="18" charset="2"/>
              </a:rPr>
              <a:t></a:t>
            </a:r>
            <a:endParaRPr lang="en-IN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2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85750"/>
            <a:ext cx="8301037" cy="587180"/>
          </a:xfrm>
          <a:prstGeom prst="rect">
            <a:avLst/>
          </a:prstGeom>
        </p:spPr>
        <p:txBody>
          <a:bodyPr vert="horz" wrap="square" lIns="0" tIns="10001" rIns="0" bIns="0" rtlCol="0" anchor="b">
            <a:spAutoFit/>
          </a:bodyPr>
          <a:lstStyle/>
          <a:p>
            <a:pPr marL="9525">
              <a:spcBef>
                <a:spcPts val="79"/>
              </a:spcBef>
            </a:pPr>
            <a:r>
              <a:rPr sz="3750" spc="-34" dirty="0"/>
              <a:t>Types </a:t>
            </a:r>
            <a:r>
              <a:rPr sz="3750" spc="-15" dirty="0"/>
              <a:t>of </a:t>
            </a:r>
            <a:r>
              <a:rPr sz="3750" spc="-56" dirty="0"/>
              <a:t>Functional</a:t>
            </a:r>
            <a:r>
              <a:rPr sz="3750" spc="-506" dirty="0"/>
              <a:t> </a:t>
            </a:r>
            <a:r>
              <a:rPr sz="3750" spc="15" dirty="0"/>
              <a:t>Dependencies</a:t>
            </a:r>
            <a:endParaRPr sz="3750" dirty="0"/>
          </a:p>
        </p:txBody>
      </p:sp>
      <p:sp>
        <p:nvSpPr>
          <p:cNvPr id="3" name="object 3"/>
          <p:cNvSpPr txBox="1"/>
          <p:nvPr/>
        </p:nvSpPr>
        <p:spPr>
          <a:xfrm>
            <a:off x="667816" y="1316126"/>
            <a:ext cx="4060508" cy="204046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21933" indent="-212884">
              <a:spcBef>
                <a:spcPts val="71"/>
              </a:spcBef>
              <a:buFont typeface="Arial"/>
              <a:buChar char="•"/>
              <a:tabLst>
                <a:tab pos="221933" algn="l"/>
                <a:tab pos="222409" algn="l"/>
              </a:tabLst>
            </a:pPr>
            <a:r>
              <a:rPr sz="2100" b="1" spc="-68" dirty="0">
                <a:solidFill>
                  <a:srgbClr val="252525"/>
                </a:solidFill>
                <a:latin typeface="Times New Roman"/>
                <a:cs typeface="Times New Roman"/>
              </a:rPr>
              <a:t>Trivial </a:t>
            </a:r>
            <a:r>
              <a:rPr sz="2100" b="1" spc="-19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sz="2100" b="1" spc="-16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b="1" spc="8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4"/>
              </a:spcBef>
              <a:buClr>
                <a:srgbClr val="252525"/>
              </a:buClr>
            </a:pPr>
            <a:endParaRPr sz="3450" dirty="0">
              <a:latin typeface="Times New Roman"/>
              <a:cs typeface="Times New Roman"/>
            </a:endParaRPr>
          </a:p>
          <a:p>
            <a:pPr marL="221933" indent="-212884">
              <a:buFont typeface="Arial"/>
              <a:buChar char="•"/>
              <a:tabLst>
                <a:tab pos="221933" algn="l"/>
                <a:tab pos="222409" algn="l"/>
              </a:tabLst>
            </a:pPr>
            <a:r>
              <a:rPr sz="2100" b="1" spc="-30" dirty="0">
                <a:solidFill>
                  <a:srgbClr val="252525"/>
                </a:solidFill>
                <a:latin typeface="Times New Roman"/>
                <a:cs typeface="Times New Roman"/>
              </a:rPr>
              <a:t>Non-trivial </a:t>
            </a:r>
            <a:r>
              <a:rPr sz="2100" b="1" spc="-19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sz="2100" b="1" spc="-20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b="1" spc="8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endParaRPr lang="en-US" sz="2100" b="1" spc="8" dirty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9049">
              <a:tabLst>
                <a:tab pos="221933" algn="l"/>
                <a:tab pos="222409" algn="l"/>
              </a:tabLst>
            </a:pPr>
            <a:r>
              <a:rPr lang="en-US" sz="2100" dirty="0">
                <a:latin typeface="Times New Roman"/>
                <a:cs typeface="Times New Roman"/>
              </a:rPr>
              <a:t> </a:t>
            </a:r>
            <a:endParaRPr sz="2100" dirty="0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  <a:buClr>
                <a:srgbClr val="252525"/>
              </a:buClr>
            </a:pPr>
            <a:endParaRPr sz="34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012" y="129174"/>
            <a:ext cx="6599987" cy="471283"/>
          </a:xfrm>
          <a:prstGeom prst="rect">
            <a:avLst/>
          </a:prstGeom>
        </p:spPr>
        <p:txBody>
          <a:bodyPr vert="horz" wrap="square" lIns="0" tIns="9525" rIns="0" bIns="0" rtlCol="0" anchor="b">
            <a:spAutoFit/>
          </a:bodyPr>
          <a:lstStyle/>
          <a:p>
            <a:pPr marL="9525">
              <a:spcBef>
                <a:spcPts val="75"/>
              </a:spcBef>
            </a:pPr>
            <a:r>
              <a:rPr spc="-109" dirty="0"/>
              <a:t>Trivial </a:t>
            </a:r>
            <a:r>
              <a:rPr spc="-30" dirty="0"/>
              <a:t>functional</a:t>
            </a:r>
            <a:r>
              <a:rPr spc="-244" dirty="0"/>
              <a:t> </a:t>
            </a:r>
            <a:r>
              <a:rPr spc="15" dirty="0"/>
              <a:t>dependency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915352"/>
            <a:ext cx="7584281" cy="3548440"/>
          </a:xfrm>
          <a:prstGeom prst="rect">
            <a:avLst/>
          </a:prstGeom>
        </p:spPr>
        <p:txBody>
          <a:bodyPr vert="horz" wrap="square" lIns="0" tIns="2381" rIns="0" bIns="0" rtlCol="0">
            <a:spAutoFit/>
          </a:bodyPr>
          <a:lstStyle/>
          <a:p>
            <a:pPr marL="221933" marR="3810" indent="-212884" algn="just">
              <a:lnSpc>
                <a:spcPct val="102000"/>
              </a:lnSpc>
              <a:spcBef>
                <a:spcPts val="19"/>
              </a:spcBef>
              <a:buFont typeface="Arial"/>
              <a:buChar char="•"/>
              <a:tabLst>
                <a:tab pos="222409" algn="l"/>
              </a:tabLst>
            </a:pPr>
            <a:r>
              <a:rPr lang="en-US" sz="2100" spc="53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lang="en-US" sz="2100" spc="-68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100" spc="83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r>
              <a:rPr lang="en-US" sz="2100" spc="-68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10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lang="en-US" sz="2100" spc="-6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100" spc="101" dirty="0">
                <a:solidFill>
                  <a:srgbClr val="252525"/>
                </a:solidFill>
                <a:latin typeface="Times New Roman"/>
                <a:cs typeface="Times New Roman"/>
              </a:rPr>
              <a:t>an</a:t>
            </a:r>
            <a:r>
              <a:rPr lang="en-US" sz="21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100" spc="101" dirty="0">
                <a:solidFill>
                  <a:srgbClr val="252525"/>
                </a:solidFill>
                <a:latin typeface="Times New Roman"/>
                <a:cs typeface="Times New Roman"/>
              </a:rPr>
              <a:t>attribute</a:t>
            </a:r>
            <a:r>
              <a:rPr lang="en-US" sz="2100" spc="-6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100" spc="90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lang="en-US" sz="2100" spc="-6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100" spc="9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sz="2100" spc="-68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100" spc="98" dirty="0">
                <a:solidFill>
                  <a:srgbClr val="252525"/>
                </a:solidFill>
                <a:latin typeface="Times New Roman"/>
                <a:cs typeface="Times New Roman"/>
              </a:rPr>
              <a:t>set</a:t>
            </a:r>
            <a:r>
              <a:rPr lang="en-US" sz="2100" spc="-7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100" spc="-4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lang="en-US" sz="2100" spc="-68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100" spc="98" dirty="0">
                <a:solidFill>
                  <a:srgbClr val="252525"/>
                </a:solidFill>
                <a:latin typeface="Times New Roman"/>
                <a:cs typeface="Times New Roman"/>
              </a:rPr>
              <a:t>attributes</a:t>
            </a:r>
            <a:r>
              <a:rPr lang="en-US" sz="2100" spc="-6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100" spc="41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lang="en-US" sz="2100" spc="-6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100" spc="86" dirty="0">
                <a:solidFill>
                  <a:srgbClr val="252525"/>
                </a:solidFill>
                <a:latin typeface="Times New Roman"/>
                <a:cs typeface="Times New Roman"/>
              </a:rPr>
              <a:t>known</a:t>
            </a:r>
            <a:r>
              <a:rPr lang="en-US" sz="2100" spc="-68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100" spc="83" dirty="0">
                <a:solidFill>
                  <a:srgbClr val="252525"/>
                </a:solidFill>
                <a:latin typeface="Times New Roman"/>
                <a:cs typeface="Times New Roman"/>
              </a:rPr>
              <a:t>as  </a:t>
            </a:r>
            <a:r>
              <a:rPr lang="en-US" sz="2100" spc="45" dirty="0">
                <a:solidFill>
                  <a:srgbClr val="252525"/>
                </a:solidFill>
                <a:latin typeface="Times New Roman"/>
                <a:cs typeface="Times New Roman"/>
              </a:rPr>
              <a:t>trivial</a:t>
            </a:r>
            <a:r>
              <a:rPr lang="en-US" sz="21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100" spc="53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lang="en-US" sz="2100" spc="-6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100" spc="83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r>
              <a:rPr lang="en-US" sz="21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100" spc="-34" dirty="0">
                <a:solidFill>
                  <a:srgbClr val="252525"/>
                </a:solidFill>
                <a:latin typeface="Times New Roman"/>
                <a:cs typeface="Times New Roman"/>
              </a:rPr>
              <a:t>if</a:t>
            </a:r>
            <a:r>
              <a:rPr lang="en-US" sz="21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100" spc="10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lang="en-US" sz="21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100" spc="98" dirty="0">
                <a:solidFill>
                  <a:srgbClr val="252525"/>
                </a:solidFill>
                <a:latin typeface="Times New Roman"/>
                <a:cs typeface="Times New Roman"/>
              </a:rPr>
              <a:t>set</a:t>
            </a:r>
            <a:r>
              <a:rPr lang="en-US" sz="2100" spc="-68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100" spc="-4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lang="en-US" sz="21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100" spc="98" dirty="0">
                <a:solidFill>
                  <a:srgbClr val="252525"/>
                </a:solidFill>
                <a:latin typeface="Times New Roman"/>
                <a:cs typeface="Times New Roman"/>
              </a:rPr>
              <a:t>attributes</a:t>
            </a:r>
            <a:r>
              <a:rPr lang="en-US" sz="2100" spc="-5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100" spc="60" dirty="0">
                <a:solidFill>
                  <a:srgbClr val="252525"/>
                </a:solidFill>
                <a:latin typeface="Times New Roman"/>
                <a:cs typeface="Times New Roman"/>
              </a:rPr>
              <a:t>includes</a:t>
            </a:r>
            <a:r>
              <a:rPr lang="en-US" sz="21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US" sz="2100" spc="109" dirty="0">
                <a:solidFill>
                  <a:srgbClr val="252525"/>
                </a:solidFill>
                <a:latin typeface="Times New Roman"/>
                <a:cs typeface="Times New Roman"/>
              </a:rPr>
              <a:t>that  </a:t>
            </a:r>
            <a:r>
              <a:rPr lang="en-US" sz="2100" spc="79" dirty="0">
                <a:solidFill>
                  <a:srgbClr val="252525"/>
                </a:solidFill>
                <a:latin typeface="Times New Roman"/>
                <a:cs typeface="Times New Roman"/>
              </a:rPr>
              <a:t>attribute</a:t>
            </a:r>
            <a:r>
              <a:rPr sz="2100" spc="79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Arial"/>
              <a:buChar char="•"/>
            </a:pPr>
            <a:endParaRPr sz="2100" dirty="0">
              <a:latin typeface="Times New Roman"/>
              <a:cs typeface="Times New Roman"/>
            </a:endParaRPr>
          </a:p>
          <a:p>
            <a:pPr marL="9525">
              <a:spcBef>
                <a:spcPts val="1568"/>
              </a:spcBef>
            </a:pPr>
            <a:r>
              <a:rPr sz="2100" b="1" spc="-38" dirty="0">
                <a:solidFill>
                  <a:srgbClr val="252525"/>
                </a:solidFill>
                <a:latin typeface="Times New Roman"/>
                <a:cs typeface="Times New Roman"/>
              </a:rPr>
              <a:t>Symbolically</a:t>
            </a:r>
            <a:r>
              <a:rPr sz="2100" spc="-38" dirty="0">
                <a:solidFill>
                  <a:srgbClr val="252525"/>
                </a:solidFill>
                <a:latin typeface="Times New Roman"/>
                <a:cs typeface="Times New Roman"/>
              </a:rPr>
              <a:t>:</a:t>
            </a:r>
            <a:endParaRPr sz="2100" dirty="0">
              <a:latin typeface="Times New Roman"/>
              <a:cs typeface="Times New Roman"/>
            </a:endParaRPr>
          </a:p>
          <a:p>
            <a:pPr marL="221933" indent="-212884">
              <a:spcBef>
                <a:spcPts val="720"/>
              </a:spcBef>
              <a:buFont typeface="Arial"/>
              <a:buChar char="•"/>
              <a:tabLst>
                <a:tab pos="221933" algn="l"/>
                <a:tab pos="222409" algn="l"/>
              </a:tabLst>
            </a:pPr>
            <a:r>
              <a:rPr sz="2100" spc="-21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1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IN" sz="2100" spc="83" dirty="0">
                <a:solidFill>
                  <a:srgbClr val="252525"/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sz="2100" spc="83" dirty="0">
                <a:solidFill>
                  <a:srgbClr val="252525"/>
                </a:solidFill>
                <a:latin typeface="Times New Roman"/>
                <a:cs typeface="Times New Roman"/>
              </a:rPr>
              <a:t>B</a:t>
            </a:r>
            <a:r>
              <a:rPr sz="21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41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1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45" dirty="0">
                <a:solidFill>
                  <a:srgbClr val="252525"/>
                </a:solidFill>
                <a:latin typeface="Times New Roman"/>
                <a:cs typeface="Times New Roman"/>
              </a:rPr>
              <a:t>trivial</a:t>
            </a:r>
            <a:r>
              <a:rPr sz="2100" spc="-5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53" dirty="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sz="2100" spc="-6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83" dirty="0">
                <a:solidFill>
                  <a:srgbClr val="252525"/>
                </a:solidFill>
                <a:latin typeface="Times New Roman"/>
                <a:cs typeface="Times New Roman"/>
              </a:rPr>
              <a:t>dependency</a:t>
            </a:r>
            <a:r>
              <a:rPr sz="2100" spc="-68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34" dirty="0">
                <a:solidFill>
                  <a:srgbClr val="252525"/>
                </a:solidFill>
                <a:latin typeface="Times New Roman"/>
                <a:cs typeface="Times New Roman"/>
              </a:rPr>
              <a:t>if</a:t>
            </a:r>
            <a:r>
              <a:rPr sz="2100" spc="-7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120" dirty="0">
                <a:solidFill>
                  <a:srgbClr val="252525"/>
                </a:solidFill>
                <a:latin typeface="Times New Roman"/>
                <a:cs typeface="Times New Roman"/>
              </a:rPr>
              <a:t>B</a:t>
            </a:r>
            <a:r>
              <a:rPr sz="2100" spc="-68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41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1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9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100" spc="-68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98" dirty="0">
                <a:solidFill>
                  <a:srgbClr val="252525"/>
                </a:solidFill>
                <a:latin typeface="Times New Roman"/>
                <a:cs typeface="Times New Roman"/>
              </a:rPr>
              <a:t>subset</a:t>
            </a:r>
            <a:r>
              <a:rPr sz="2100" spc="-6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4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1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150" dirty="0">
                <a:solidFill>
                  <a:srgbClr val="252525"/>
                </a:solidFill>
                <a:latin typeface="Times New Roman"/>
                <a:cs typeface="Times New Roman"/>
              </a:rPr>
              <a:t>A.</a:t>
            </a:r>
            <a:endParaRPr sz="2100" dirty="0">
              <a:latin typeface="Times New Roman"/>
              <a:cs typeface="Times New Roman"/>
            </a:endParaRPr>
          </a:p>
          <a:p>
            <a:pPr marL="221933" indent="-212884">
              <a:buFont typeface="Arial"/>
              <a:buChar char="•"/>
              <a:tabLst>
                <a:tab pos="221933" algn="l"/>
                <a:tab pos="222409" algn="l"/>
              </a:tabLst>
            </a:pPr>
            <a:r>
              <a:rPr sz="2100" spc="53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100" spc="-68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23" dirty="0">
                <a:solidFill>
                  <a:srgbClr val="252525"/>
                </a:solidFill>
                <a:latin typeface="Times New Roman"/>
                <a:cs typeface="Times New Roman"/>
              </a:rPr>
              <a:t>following</a:t>
            </a:r>
            <a:r>
              <a:rPr sz="2100" spc="-56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83" dirty="0">
                <a:solidFill>
                  <a:srgbClr val="252525"/>
                </a:solidFill>
                <a:latin typeface="Times New Roman"/>
                <a:cs typeface="Times New Roman"/>
              </a:rPr>
              <a:t>dependencies</a:t>
            </a:r>
            <a:r>
              <a:rPr sz="2100" spc="-79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105" dirty="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sz="2100" spc="-7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53" dirty="0">
                <a:solidFill>
                  <a:srgbClr val="252525"/>
                </a:solidFill>
                <a:latin typeface="Times New Roman"/>
                <a:cs typeface="Times New Roman"/>
              </a:rPr>
              <a:t>also</a:t>
            </a:r>
            <a:r>
              <a:rPr sz="2100" spc="-7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34" dirty="0">
                <a:solidFill>
                  <a:srgbClr val="252525"/>
                </a:solidFill>
                <a:latin typeface="Times New Roman"/>
                <a:cs typeface="Times New Roman"/>
              </a:rPr>
              <a:t>trivial:</a:t>
            </a:r>
            <a:r>
              <a:rPr sz="2100" spc="-56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endParaRPr lang="en-US" sz="2100" spc="-56" dirty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221933" indent="-212884">
              <a:buFont typeface="Arial"/>
              <a:buChar char="•"/>
              <a:tabLst>
                <a:tab pos="221933" algn="l"/>
                <a:tab pos="222409" algn="l"/>
              </a:tabLst>
            </a:pPr>
            <a:r>
              <a:rPr sz="2100" spc="-8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lang="en-US" sz="2100" spc="-8" dirty="0">
                <a:solidFill>
                  <a:srgbClr val="252525"/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sz="2100" spc="-8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100" spc="-53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endParaRPr lang="en-US" sz="2100" spc="-195" dirty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221933" indent="-212884">
              <a:buFont typeface="Arial"/>
              <a:buChar char="•"/>
              <a:tabLst>
                <a:tab pos="221933" algn="l"/>
                <a:tab pos="222409" algn="l"/>
              </a:tabLst>
            </a:pPr>
            <a:r>
              <a:rPr sz="2100" spc="-6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34" dirty="0">
                <a:solidFill>
                  <a:srgbClr val="252525"/>
                </a:solidFill>
                <a:latin typeface="Times New Roman"/>
                <a:cs typeface="Times New Roman"/>
              </a:rPr>
              <a:t>B</a:t>
            </a:r>
            <a:r>
              <a:rPr lang="en-US" sz="2100" spc="34" dirty="0">
                <a:solidFill>
                  <a:srgbClr val="252525"/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</a:t>
            </a:r>
            <a:r>
              <a:rPr sz="2100" spc="34" dirty="0">
                <a:solidFill>
                  <a:srgbClr val="252525"/>
                </a:solidFill>
                <a:latin typeface="Times New Roman"/>
                <a:cs typeface="Times New Roman"/>
              </a:rPr>
              <a:t>B</a:t>
            </a:r>
            <a:endParaRPr lang="en-US" sz="2100" spc="34" dirty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221933" indent="-212884">
              <a:buFont typeface="Arial"/>
              <a:buChar char="•"/>
              <a:tabLst>
                <a:tab pos="221933" algn="l"/>
                <a:tab pos="222409" algn="l"/>
              </a:tabLst>
            </a:pPr>
            <a:r>
              <a:rPr lang="en-IN" sz="2100" spc="34" dirty="0">
                <a:solidFill>
                  <a:srgbClr val="252525"/>
                </a:solidFill>
                <a:latin typeface="Times New Roman"/>
                <a:cs typeface="Times New Roman"/>
              </a:rPr>
              <a:t>AB</a:t>
            </a:r>
            <a:r>
              <a:rPr lang="en-IN" sz="2100" spc="34" dirty="0">
                <a:solidFill>
                  <a:srgbClr val="252525"/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A</a:t>
            </a:r>
            <a:endParaRPr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1361</TotalTime>
  <Words>1319</Words>
  <Application>Microsoft Office PowerPoint</Application>
  <PresentationFormat>On-screen Show (16:9)</PresentationFormat>
  <Paragraphs>193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Courier New</vt:lpstr>
      <vt:lpstr>Times New Roman</vt:lpstr>
      <vt:lpstr>Wingdings</vt:lpstr>
      <vt:lpstr>Carlito</vt:lpstr>
      <vt:lpstr>Arial</vt:lpstr>
      <vt:lpstr>Wingdings 2</vt:lpstr>
      <vt:lpstr>Book Antiqua</vt:lpstr>
      <vt:lpstr>Century Schoolbook</vt:lpstr>
      <vt:lpstr>urw-din</vt:lpstr>
      <vt:lpstr>Oriel</vt:lpstr>
      <vt:lpstr>Database Management                         System</vt:lpstr>
      <vt:lpstr>PowerPoint Presentation</vt:lpstr>
      <vt:lpstr>Functional Dependency </vt:lpstr>
      <vt:lpstr>Functional Dependency </vt:lpstr>
      <vt:lpstr>PowerPoint Presentation</vt:lpstr>
      <vt:lpstr>PowerPoint Presentation</vt:lpstr>
      <vt:lpstr>PowerPoint Presentation</vt:lpstr>
      <vt:lpstr>Types of Functional Dependencies</vt:lpstr>
      <vt:lpstr>Trivial functional dependency</vt:lpstr>
      <vt:lpstr>PowerPoint Presentation</vt:lpstr>
      <vt:lpstr>Non-trivial functional dependency</vt:lpstr>
      <vt:lpstr>PowerPoint Presentation</vt:lpstr>
      <vt:lpstr>PowerPoint Presentation</vt:lpstr>
      <vt:lpstr>Functional dependencies cont.</vt:lpstr>
      <vt:lpstr>Inference Rules</vt:lpstr>
      <vt:lpstr>PowerPoint Presentation</vt:lpstr>
      <vt:lpstr>Closure of a set of FDs</vt:lpstr>
      <vt:lpstr>PowerPoint Presentation</vt:lpstr>
      <vt:lpstr>Cover : A set of functional dependencies F is said  to cover another set of dependencies E if every  FD in E is also in F +.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and networking for bank exam</dc:title>
  <dc:creator>Ashu</dc:creator>
  <cp:lastModifiedBy>jyoti Haweliya</cp:lastModifiedBy>
  <cp:revision>172</cp:revision>
  <dcterms:modified xsi:type="dcterms:W3CDTF">2022-02-28T19:18:52Z</dcterms:modified>
</cp:coreProperties>
</file>