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93" r:id="rId3"/>
    <p:sldId id="268" r:id="rId4"/>
    <p:sldId id="269" r:id="rId5"/>
    <p:sldId id="423" r:id="rId6"/>
    <p:sldId id="271" r:id="rId7"/>
    <p:sldId id="424" r:id="rId8"/>
    <p:sldId id="425" r:id="rId9"/>
    <p:sldId id="430" r:id="rId10"/>
    <p:sldId id="270" r:id="rId11"/>
    <p:sldId id="278" r:id="rId12"/>
    <p:sldId id="431" r:id="rId13"/>
    <p:sldId id="272" r:id="rId14"/>
    <p:sldId id="275" r:id="rId15"/>
    <p:sldId id="276" r:id="rId16"/>
    <p:sldId id="277" r:id="rId17"/>
    <p:sldId id="433" r:id="rId18"/>
    <p:sldId id="258" r:id="rId19"/>
    <p:sldId id="261" r:id="rId20"/>
    <p:sldId id="262" r:id="rId21"/>
    <p:sldId id="263" r:id="rId22"/>
    <p:sldId id="448" r:id="rId23"/>
    <p:sldId id="264" r:id="rId24"/>
    <p:sldId id="265" r:id="rId25"/>
    <p:sldId id="266" r:id="rId26"/>
    <p:sldId id="267" r:id="rId27"/>
    <p:sldId id="411" r:id="rId28"/>
    <p:sldId id="412" r:id="rId29"/>
    <p:sldId id="274" r:id="rId30"/>
    <p:sldId id="443" r:id="rId31"/>
    <p:sldId id="444" r:id="rId32"/>
    <p:sldId id="445" r:id="rId33"/>
    <p:sldId id="446" r:id="rId34"/>
    <p:sldId id="344" r:id="rId35"/>
    <p:sldId id="27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1/22/2022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1/22/2022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9215"/>
            <a:ext cx="67056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Adding </a:t>
            </a:r>
            <a:r>
              <a:rPr dirty="0"/>
              <a:t>text to </a:t>
            </a:r>
            <a:r>
              <a:rPr spc="4" dirty="0"/>
              <a:t>an </a:t>
            </a:r>
            <a:r>
              <a:rPr spc="-4" dirty="0"/>
              <a:t>existing</a:t>
            </a:r>
            <a:r>
              <a:rPr spc="-71" dirty="0"/>
              <a:t> </a:t>
            </a:r>
            <a:r>
              <a:rPr spc="-4" dirty="0"/>
              <a:t>value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4718" y="971550"/>
            <a:ext cx="7086600" cy="37374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226"/>
              </a:lnSpc>
              <a:spcBef>
                <a:spcPts val="75"/>
              </a:spcBef>
            </a:pPr>
            <a:r>
              <a:rPr sz="1600" spc="-4" dirty="0">
                <a:latin typeface="Carlito"/>
                <a:cs typeface="Carlito"/>
              </a:rPr>
              <a:t>There </a:t>
            </a:r>
            <a:r>
              <a:rPr sz="1600" dirty="0">
                <a:latin typeface="Carlito"/>
                <a:cs typeface="Carlito"/>
              </a:rPr>
              <a:t>are </a:t>
            </a:r>
            <a:r>
              <a:rPr sz="1600" spc="-4" dirty="0">
                <a:latin typeface="Carlito"/>
                <a:cs typeface="Carlito"/>
              </a:rPr>
              <a:t>two </a:t>
            </a:r>
            <a:r>
              <a:rPr sz="1600" dirty="0">
                <a:latin typeface="Carlito"/>
                <a:cs typeface="Carlito"/>
              </a:rPr>
              <a:t>simple </a:t>
            </a:r>
            <a:r>
              <a:rPr sz="1600" spc="-4" dirty="0">
                <a:latin typeface="Carlito"/>
                <a:cs typeface="Carlito"/>
              </a:rPr>
              <a:t>ways to </a:t>
            </a:r>
            <a:r>
              <a:rPr sz="1600" dirty="0">
                <a:latin typeface="Carlito"/>
                <a:cs typeface="Carlito"/>
              </a:rPr>
              <a:t>add more </a:t>
            </a:r>
            <a:r>
              <a:rPr sz="1600" spc="-4" dirty="0">
                <a:latin typeface="Carlito"/>
                <a:cs typeface="Carlito"/>
              </a:rPr>
              <a:t>text </a:t>
            </a:r>
            <a:r>
              <a:rPr sz="1600" dirty="0">
                <a:latin typeface="Carlito"/>
                <a:cs typeface="Carlito"/>
              </a:rPr>
              <a:t>to an existing </a:t>
            </a:r>
            <a:r>
              <a:rPr sz="1600" spc="-4" dirty="0">
                <a:latin typeface="Carlito"/>
                <a:cs typeface="Carlito"/>
              </a:rPr>
              <a:t>value </a:t>
            </a:r>
            <a:r>
              <a:rPr sz="1600" dirty="0">
                <a:latin typeface="Carlito"/>
                <a:cs typeface="Carlito"/>
              </a:rPr>
              <a:t>- either at </a:t>
            </a:r>
            <a:r>
              <a:rPr sz="1600" spc="-4" dirty="0">
                <a:latin typeface="Carlito"/>
                <a:cs typeface="Carlito"/>
              </a:rPr>
              <a:t>the </a:t>
            </a:r>
            <a:r>
              <a:rPr sz="1600" dirty="0">
                <a:latin typeface="Carlito"/>
                <a:cs typeface="Carlito"/>
              </a:rPr>
              <a:t>start </a:t>
            </a:r>
            <a:r>
              <a:rPr sz="1600" spc="-4" dirty="0">
                <a:latin typeface="Carlito"/>
                <a:cs typeface="Carlito"/>
              </a:rPr>
              <a:t>or </a:t>
            </a:r>
            <a:r>
              <a:rPr sz="1600" dirty="0">
                <a:latin typeface="Carlito"/>
                <a:cs typeface="Carlito"/>
              </a:rPr>
              <a:t>end </a:t>
            </a:r>
            <a:r>
              <a:rPr sz="1600" spc="-4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3" dirty="0">
                <a:latin typeface="Carlito"/>
                <a:cs typeface="Carlito"/>
              </a:rPr>
              <a:t> </a:t>
            </a:r>
            <a:r>
              <a:rPr sz="1600" spc="-4" dirty="0">
                <a:latin typeface="Carlito"/>
                <a:cs typeface="Carlito"/>
              </a:rPr>
              <a:t>text.</a:t>
            </a:r>
            <a:endParaRPr lang="en-US" sz="1600" spc="-4" dirty="0">
              <a:latin typeface="Carlito"/>
              <a:cs typeface="Carlito"/>
            </a:endParaRPr>
          </a:p>
          <a:p>
            <a:pPr marL="9525">
              <a:lnSpc>
                <a:spcPts val="1226"/>
              </a:lnSpc>
              <a:spcBef>
                <a:spcPts val="75"/>
              </a:spcBef>
            </a:pPr>
            <a:endParaRPr lang="en-IN" sz="1600" spc="-4" dirty="0">
              <a:latin typeface="Carlito"/>
              <a:cs typeface="Carlito"/>
            </a:endParaRPr>
          </a:p>
          <a:p>
            <a:pPr marL="9525">
              <a:lnSpc>
                <a:spcPts val="1226"/>
              </a:lnSpc>
              <a:spcBef>
                <a:spcPts val="75"/>
              </a:spcBef>
            </a:pPr>
            <a:r>
              <a:rPr sz="1600" dirty="0">
                <a:latin typeface="Carlito"/>
                <a:cs typeface="Carlito"/>
              </a:rPr>
              <a:t>Placing the </a:t>
            </a:r>
            <a:r>
              <a:rPr sz="1600" spc="-4" dirty="0">
                <a:latin typeface="Carlito"/>
                <a:cs typeface="Carlito"/>
              </a:rPr>
              <a:t>text </a:t>
            </a:r>
            <a:r>
              <a:rPr sz="1600" dirty="0">
                <a:latin typeface="Carlito"/>
                <a:cs typeface="Carlito"/>
              </a:rPr>
              <a:t>at </a:t>
            </a:r>
            <a:r>
              <a:rPr sz="1600" spc="-4" dirty="0">
                <a:latin typeface="Carlito"/>
                <a:cs typeface="Carlito"/>
              </a:rPr>
              <a:t>either </a:t>
            </a:r>
            <a:r>
              <a:rPr sz="1600" dirty="0">
                <a:latin typeface="Carlito"/>
                <a:cs typeface="Carlito"/>
              </a:rPr>
              <a:t>end </a:t>
            </a:r>
            <a:r>
              <a:rPr sz="1600" spc="-4" dirty="0">
                <a:latin typeface="Carlito"/>
                <a:cs typeface="Carlito"/>
              </a:rPr>
              <a:t>we </a:t>
            </a:r>
            <a:r>
              <a:rPr sz="1600" dirty="0">
                <a:latin typeface="Carlito"/>
                <a:cs typeface="Carlito"/>
              </a:rPr>
              <a:t>can do </a:t>
            </a:r>
            <a:r>
              <a:rPr sz="1600" spc="-4" dirty="0">
                <a:latin typeface="Carlito"/>
                <a:cs typeface="Carlito"/>
              </a:rPr>
              <a:t>with the </a:t>
            </a:r>
            <a:r>
              <a:rPr sz="1600" dirty="0">
                <a:latin typeface="Carlito"/>
                <a:cs typeface="Carlito"/>
              </a:rPr>
              <a:t>CONCAT()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function.</a:t>
            </a:r>
          </a:p>
          <a:p>
            <a:pPr>
              <a:spcBef>
                <a:spcPts val="34"/>
              </a:spcBef>
            </a:pPr>
            <a:endParaRPr sz="1600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600" b="1" i="1" spc="-4" dirty="0">
                <a:latin typeface="Carlito"/>
                <a:cs typeface="Carlito"/>
              </a:rPr>
              <a:t>Syntax:</a:t>
            </a:r>
            <a:endParaRPr sz="1600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600" spc="-4" dirty="0">
                <a:latin typeface="Courier New"/>
                <a:cs typeface="Courier New"/>
              </a:rPr>
              <a:t>CONCAT(string1,string2,...)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sz="1600" dirty="0">
              <a:latin typeface="Courier New"/>
              <a:cs typeface="Courier New"/>
            </a:endParaRPr>
          </a:p>
          <a:p>
            <a:pPr marL="220980" marR="6668" indent="-211455">
              <a:lnSpc>
                <a:spcPts val="1103"/>
              </a:lnSpc>
            </a:pPr>
            <a:r>
              <a:rPr sz="1600" dirty="0">
                <a:latin typeface="Carlito"/>
                <a:cs typeface="Carlito"/>
              </a:rPr>
              <a:t>Thus </a:t>
            </a:r>
            <a:r>
              <a:rPr sz="1600" spc="-4" dirty="0">
                <a:latin typeface="Carlito"/>
                <a:cs typeface="Carlito"/>
              </a:rPr>
              <a:t>we can </a:t>
            </a:r>
            <a:r>
              <a:rPr sz="1600" dirty="0">
                <a:latin typeface="Carlito"/>
                <a:cs typeface="Carlito"/>
              </a:rPr>
              <a:t>take an </a:t>
            </a:r>
            <a:r>
              <a:rPr sz="1600" spc="-4" dirty="0">
                <a:latin typeface="Carlito"/>
                <a:cs typeface="Carlito"/>
              </a:rPr>
              <a:t>existing </a:t>
            </a:r>
            <a:r>
              <a:rPr sz="1600" dirty="0">
                <a:latin typeface="Carlito"/>
                <a:cs typeface="Carlito"/>
              </a:rPr>
              <a:t>value </a:t>
            </a:r>
            <a:r>
              <a:rPr sz="1600" spc="-4" dirty="0">
                <a:latin typeface="Carlito"/>
                <a:cs typeface="Carlito"/>
              </a:rPr>
              <a:t>(say string2) </a:t>
            </a:r>
            <a:r>
              <a:rPr sz="1600" dirty="0">
                <a:latin typeface="Carlito"/>
                <a:cs typeface="Carlito"/>
              </a:rPr>
              <a:t>and place a </a:t>
            </a:r>
            <a:r>
              <a:rPr sz="1600" spc="-4" dirty="0">
                <a:latin typeface="Carlito"/>
                <a:cs typeface="Carlito"/>
              </a:rPr>
              <a:t>new value </a:t>
            </a:r>
            <a:r>
              <a:rPr sz="1600" dirty="0">
                <a:latin typeface="Carlito"/>
                <a:cs typeface="Carlito"/>
              </a:rPr>
              <a:t>(string1) at the</a:t>
            </a:r>
            <a:r>
              <a:rPr lang="en-US" sz="16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beginning </a:t>
            </a:r>
            <a:r>
              <a:rPr sz="1600" spc="-4" dirty="0">
                <a:latin typeface="Carlito"/>
                <a:cs typeface="Carlito"/>
              </a:rPr>
              <a:t>to get  string1string2.</a:t>
            </a:r>
            <a:endParaRPr lang="en-US" sz="1600" spc="-4" dirty="0">
              <a:latin typeface="Carlito"/>
              <a:cs typeface="Carlito"/>
            </a:endParaRPr>
          </a:p>
          <a:p>
            <a:pPr marL="220980" marR="6668" indent="-211455">
              <a:lnSpc>
                <a:spcPts val="1103"/>
              </a:lnSpc>
            </a:pPr>
            <a:endParaRPr sz="1600" dirty="0">
              <a:latin typeface="Carlito"/>
              <a:cs typeface="Carlito"/>
            </a:endParaRPr>
          </a:p>
          <a:p>
            <a:pPr marL="9525">
              <a:lnSpc>
                <a:spcPts val="1323"/>
              </a:lnSpc>
              <a:spcBef>
                <a:spcPts val="38"/>
              </a:spcBef>
            </a:pPr>
            <a:r>
              <a:rPr sz="1600" dirty="0">
                <a:latin typeface="Carlito"/>
                <a:cs typeface="Carlito"/>
              </a:rPr>
              <a:t>mysql&gt; </a:t>
            </a:r>
            <a:r>
              <a:rPr sz="1600" spc="-4" dirty="0">
                <a:latin typeface="Courier New"/>
                <a:cs typeface="Courier New"/>
              </a:rPr>
              <a:t>SELECT CONCAT(cat_name,"By The</a:t>
            </a:r>
            <a:r>
              <a:rPr sz="1600" spc="-19" dirty="0">
                <a:latin typeface="Courier New"/>
                <a:cs typeface="Courier New"/>
              </a:rPr>
              <a:t> </a:t>
            </a:r>
            <a:r>
              <a:rPr sz="1600" spc="-4" dirty="0">
                <a:latin typeface="Courier New"/>
                <a:cs typeface="Courier New"/>
              </a:rPr>
              <a:t>Compare")</a:t>
            </a:r>
            <a:endParaRPr sz="1600" dirty="0">
              <a:latin typeface="Courier New"/>
              <a:cs typeface="Courier New"/>
            </a:endParaRPr>
          </a:p>
          <a:p>
            <a:pPr marL="352425">
              <a:lnSpc>
                <a:spcPts val="1323"/>
              </a:lnSpc>
            </a:pPr>
            <a:r>
              <a:rPr sz="1600" spc="-4" dirty="0">
                <a:latin typeface="Courier New"/>
                <a:cs typeface="Courier New"/>
              </a:rPr>
              <a:t>-&gt; FROM category WHERE cat_id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4" dirty="0">
                <a:latin typeface="Courier New"/>
                <a:cs typeface="Courier New"/>
              </a:rPr>
              <a:t>‘2481';</a:t>
            </a:r>
            <a:endParaRPr sz="1600" dirty="0">
              <a:latin typeface="Courier New"/>
              <a:cs typeface="Courier New"/>
            </a:endParaRPr>
          </a:p>
          <a:p>
            <a:pPr marL="9525">
              <a:spcBef>
                <a:spcPts val="68"/>
              </a:spcBef>
              <a:tabLst>
                <a:tab pos="1688783" algn="l"/>
              </a:tabLst>
            </a:pPr>
            <a:r>
              <a:rPr sz="1600" spc="-8" dirty="0">
                <a:latin typeface="Carlito"/>
                <a:cs typeface="Carlito"/>
              </a:rPr>
              <a:t>+</a:t>
            </a:r>
            <a:r>
              <a:rPr sz="1600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600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30"/>
              </a:spcBef>
            </a:pPr>
            <a:r>
              <a:rPr sz="1600" dirty="0">
                <a:latin typeface="Carlito"/>
                <a:cs typeface="Carlito"/>
              </a:rPr>
              <a:t>| </a:t>
            </a:r>
            <a:r>
              <a:rPr sz="1600" spc="-4" dirty="0">
                <a:latin typeface="Carlito"/>
                <a:cs typeface="Carlito"/>
              </a:rPr>
              <a:t>CONCAT(</a:t>
            </a:r>
            <a:r>
              <a:rPr sz="1600" spc="-4" dirty="0">
                <a:latin typeface="Courier New"/>
                <a:cs typeface="Courier New"/>
              </a:rPr>
              <a:t>cat_name</a:t>
            </a:r>
            <a:r>
              <a:rPr sz="1600" spc="-4" dirty="0">
                <a:latin typeface="Carlito"/>
                <a:cs typeface="Carlito"/>
              </a:rPr>
              <a:t>," </a:t>
            </a:r>
            <a:r>
              <a:rPr sz="1600" spc="-4" dirty="0">
                <a:latin typeface="Courier New"/>
                <a:cs typeface="Courier New"/>
              </a:rPr>
              <a:t>By The Compare</a:t>
            </a:r>
            <a:r>
              <a:rPr sz="1600" spc="-4" dirty="0">
                <a:latin typeface="Carlito"/>
                <a:cs typeface="Carlito"/>
              </a:rPr>
              <a:t>")</a:t>
            </a:r>
            <a:r>
              <a:rPr sz="1600" spc="-86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|</a:t>
            </a:r>
          </a:p>
          <a:p>
            <a:pPr marL="9525">
              <a:spcBef>
                <a:spcPts val="68"/>
              </a:spcBef>
              <a:tabLst>
                <a:tab pos="1688783" algn="l"/>
              </a:tabLst>
            </a:pPr>
            <a:r>
              <a:rPr sz="1600" spc="-8" dirty="0">
                <a:latin typeface="Carlito"/>
                <a:cs typeface="Carlito"/>
              </a:rPr>
              <a:t>+</a:t>
            </a:r>
            <a:r>
              <a:rPr sz="1600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600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23"/>
              </a:spcBef>
              <a:tabLst>
                <a:tab pos="1824990" algn="l"/>
              </a:tabLst>
            </a:pPr>
            <a:r>
              <a:rPr sz="1600" dirty="0">
                <a:latin typeface="Carlito"/>
                <a:cs typeface="Carlito"/>
              </a:rPr>
              <a:t>| The MOI </a:t>
            </a:r>
            <a:r>
              <a:rPr sz="1600" spc="-4" dirty="0">
                <a:latin typeface="Carlito"/>
                <a:cs typeface="Carlito"/>
              </a:rPr>
              <a:t>By</a:t>
            </a:r>
            <a:r>
              <a:rPr sz="1600" spc="4" dirty="0">
                <a:latin typeface="Carlito"/>
                <a:cs typeface="Carlito"/>
              </a:rPr>
              <a:t> </a:t>
            </a:r>
            <a:r>
              <a:rPr sz="1600" spc="-4" dirty="0">
                <a:latin typeface="Carlito"/>
                <a:cs typeface="Carlito"/>
              </a:rPr>
              <a:t>The </a:t>
            </a:r>
            <a:r>
              <a:rPr sz="1600" spc="-4" dirty="0">
                <a:latin typeface="Courier New"/>
                <a:cs typeface="Courier New"/>
              </a:rPr>
              <a:t>Compare	</a:t>
            </a:r>
            <a:r>
              <a:rPr sz="1600" dirty="0">
                <a:latin typeface="Carlito"/>
                <a:cs typeface="Carlito"/>
              </a:rPr>
              <a:t>|</a:t>
            </a:r>
          </a:p>
          <a:p>
            <a:pPr marL="9525" marR="4191476">
              <a:lnSpc>
                <a:spcPct val="102200"/>
              </a:lnSpc>
              <a:spcBef>
                <a:spcPts val="38"/>
              </a:spcBef>
              <a:tabLst>
                <a:tab pos="1688783" algn="l"/>
              </a:tabLst>
            </a:pPr>
            <a:r>
              <a:rPr sz="1600" spc="-8" dirty="0">
                <a:latin typeface="Carlito"/>
                <a:cs typeface="Carlito"/>
              </a:rPr>
              <a:t>+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dirty="0">
                <a:latin typeface="Carlito"/>
                <a:cs typeface="Carlito"/>
              </a:rPr>
              <a:t>+  1 row in </a:t>
            </a:r>
            <a:r>
              <a:rPr sz="1600" spc="-4" dirty="0">
                <a:latin typeface="Carlito"/>
                <a:cs typeface="Carlito"/>
              </a:rPr>
              <a:t>set </a:t>
            </a:r>
            <a:r>
              <a:rPr sz="1600" dirty="0">
                <a:latin typeface="Carlito"/>
                <a:cs typeface="Carlito"/>
              </a:rPr>
              <a:t>(0.00</a:t>
            </a:r>
            <a:r>
              <a:rPr sz="1600" spc="-41" dirty="0">
                <a:latin typeface="Carlito"/>
                <a:cs typeface="Carlito"/>
              </a:rPr>
              <a:t> </a:t>
            </a:r>
            <a:r>
              <a:rPr sz="1600" spc="-4" dirty="0">
                <a:latin typeface="Carlito"/>
                <a:cs typeface="Carlito"/>
              </a:rPr>
              <a:t>sec)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08269"/>
            <a:ext cx="4840605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Transforming</a:t>
            </a:r>
            <a:r>
              <a:rPr spc="-23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6" y="1393507"/>
            <a:ext cx="6165533" cy="2215831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220980" marR="3810" indent="-211455">
              <a:lnSpc>
                <a:spcPts val="1103"/>
              </a:lnSpc>
              <a:spcBef>
                <a:spcPts val="319"/>
              </a:spcBef>
            </a:pPr>
            <a:r>
              <a:rPr sz="1200" spc="-4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final group </a:t>
            </a:r>
            <a:r>
              <a:rPr sz="1200" spc="-4" dirty="0">
                <a:latin typeface="Carlito"/>
                <a:cs typeface="Carlito"/>
              </a:rPr>
              <a:t>of string </a:t>
            </a:r>
            <a:r>
              <a:rPr sz="1200" dirty="0">
                <a:latin typeface="Carlito"/>
                <a:cs typeface="Carlito"/>
              </a:rPr>
              <a:t>functions this will </a:t>
            </a:r>
            <a:r>
              <a:rPr sz="1200" spc="-4" dirty="0">
                <a:latin typeface="Carlito"/>
                <a:cs typeface="Carlito"/>
              </a:rPr>
              <a:t>look </a:t>
            </a:r>
            <a:r>
              <a:rPr sz="1200" dirty="0">
                <a:latin typeface="Carlito"/>
                <a:cs typeface="Carlito"/>
              </a:rPr>
              <a:t>at are those </a:t>
            </a:r>
            <a:r>
              <a:rPr sz="1200" spc="-4" dirty="0">
                <a:latin typeface="Carlito"/>
                <a:cs typeface="Carlito"/>
              </a:rPr>
              <a:t>that </a:t>
            </a:r>
            <a:r>
              <a:rPr sz="1200" dirty="0">
                <a:latin typeface="Carlito"/>
                <a:cs typeface="Carlito"/>
              </a:rPr>
              <a:t>transform </a:t>
            </a:r>
            <a:r>
              <a:rPr sz="1200" spc="-4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string </a:t>
            </a:r>
            <a:r>
              <a:rPr sz="1200" spc="-4" dirty="0">
                <a:latin typeface="Carlito"/>
                <a:cs typeface="Carlito"/>
              </a:rPr>
              <a:t>in some way. </a:t>
            </a:r>
            <a:r>
              <a:rPr sz="1200" dirty="0">
                <a:latin typeface="Carlito"/>
                <a:cs typeface="Carlito"/>
              </a:rPr>
              <a:t>The  first </a:t>
            </a:r>
            <a:r>
              <a:rPr sz="1200" spc="-4" dirty="0">
                <a:latin typeface="Carlito"/>
                <a:cs typeface="Carlito"/>
              </a:rPr>
              <a:t>two </a:t>
            </a:r>
            <a:r>
              <a:rPr sz="1200" dirty="0">
                <a:latin typeface="Carlito"/>
                <a:cs typeface="Carlito"/>
              </a:rPr>
              <a:t>change the </a:t>
            </a:r>
            <a:r>
              <a:rPr sz="1200" spc="-4" dirty="0">
                <a:latin typeface="Carlito"/>
                <a:cs typeface="Carlito"/>
              </a:rPr>
              <a:t>case </a:t>
            </a:r>
            <a:r>
              <a:rPr sz="1200" dirty="0">
                <a:latin typeface="Carlito"/>
                <a:cs typeface="Carlito"/>
              </a:rPr>
              <a:t>of </a:t>
            </a:r>
            <a:r>
              <a:rPr sz="1200" spc="-4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string </a:t>
            </a:r>
            <a:r>
              <a:rPr sz="1200" spc="-4" dirty="0">
                <a:latin typeface="Carlito"/>
                <a:cs typeface="Carlito"/>
              </a:rPr>
              <a:t>to either </a:t>
            </a:r>
            <a:r>
              <a:rPr sz="1200" dirty="0">
                <a:latin typeface="Carlito"/>
                <a:cs typeface="Carlito"/>
              </a:rPr>
              <a:t>uppercase - </a:t>
            </a:r>
            <a:r>
              <a:rPr sz="1200" spc="-4" dirty="0">
                <a:latin typeface="Carlito"/>
                <a:cs typeface="Carlito"/>
              </a:rPr>
              <a:t>UCASE() </a:t>
            </a:r>
            <a:r>
              <a:rPr sz="1200" dirty="0">
                <a:latin typeface="Carlito"/>
                <a:cs typeface="Carlito"/>
              </a:rPr>
              <a:t>- </a:t>
            </a:r>
            <a:r>
              <a:rPr sz="1200" spc="-4" dirty="0">
                <a:latin typeface="Carlito"/>
                <a:cs typeface="Carlito"/>
              </a:rPr>
              <a:t>or to lowercase </a:t>
            </a:r>
            <a:r>
              <a:rPr sz="1200" dirty="0">
                <a:latin typeface="Carlito"/>
                <a:cs typeface="Carlito"/>
              </a:rPr>
              <a:t>-</a:t>
            </a:r>
            <a:r>
              <a:rPr sz="1200" spc="-11" dirty="0">
                <a:latin typeface="Carlito"/>
                <a:cs typeface="Carlito"/>
              </a:rPr>
              <a:t> </a:t>
            </a:r>
            <a:r>
              <a:rPr sz="1200" spc="-4" dirty="0">
                <a:latin typeface="Carlito"/>
                <a:cs typeface="Carlito"/>
              </a:rPr>
              <a:t>LCASE().</a:t>
            </a:r>
            <a:endParaRPr sz="1200" dirty="0">
              <a:latin typeface="Carlito"/>
              <a:cs typeface="Carlito"/>
            </a:endParaRPr>
          </a:p>
          <a:p>
            <a:pPr>
              <a:spcBef>
                <a:spcPts val="38"/>
              </a:spcBef>
            </a:pPr>
            <a:endParaRPr sz="1200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200" b="1" i="1" spc="-4" dirty="0">
                <a:latin typeface="Carlito"/>
                <a:cs typeface="Carlito"/>
              </a:rPr>
              <a:t>Syntax:</a:t>
            </a:r>
            <a:endParaRPr sz="1200" dirty="0">
              <a:latin typeface="Carlito"/>
              <a:cs typeface="Carlito"/>
            </a:endParaRPr>
          </a:p>
          <a:p>
            <a:pPr marL="9525" marR="4858226">
              <a:lnSpc>
                <a:spcPts val="1304"/>
              </a:lnSpc>
              <a:spcBef>
                <a:spcPts val="41"/>
              </a:spcBef>
            </a:pPr>
            <a:r>
              <a:rPr sz="1200" spc="-4" dirty="0">
                <a:latin typeface="Courier New"/>
                <a:cs typeface="Courier New"/>
              </a:rPr>
              <a:t>LCASE(string</a:t>
            </a:r>
            <a:r>
              <a:rPr lang="en-US" sz="1200" spc="-4" dirty="0">
                <a:latin typeface="Courier New"/>
                <a:cs typeface="Courier New"/>
              </a:rPr>
              <a:t>)</a:t>
            </a:r>
            <a:r>
              <a:rPr sz="1200" spc="-4" dirty="0">
                <a:latin typeface="Courier New"/>
                <a:cs typeface="Courier New"/>
              </a:rPr>
              <a:t>  UCASE(string)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1200" dirty="0">
              <a:latin typeface="Courier New"/>
              <a:cs typeface="Courier New"/>
            </a:endParaRPr>
          </a:p>
          <a:p>
            <a:pPr marL="9525">
              <a:lnSpc>
                <a:spcPts val="1309"/>
              </a:lnSpc>
              <a:spcBef>
                <a:spcPts val="4"/>
              </a:spcBef>
            </a:pPr>
            <a:r>
              <a:rPr sz="1200" spc="-4" dirty="0">
                <a:latin typeface="Carlito"/>
                <a:cs typeface="Carlito"/>
              </a:rPr>
              <a:t>As you </a:t>
            </a:r>
            <a:r>
              <a:rPr sz="1200" dirty="0">
                <a:latin typeface="Carlito"/>
                <a:cs typeface="Carlito"/>
              </a:rPr>
              <a:t>can imagine the usage </a:t>
            </a:r>
            <a:r>
              <a:rPr sz="1200" spc="-4" dirty="0">
                <a:latin typeface="Carlito"/>
                <a:cs typeface="Carlito"/>
              </a:rPr>
              <a:t>of these </a:t>
            </a:r>
            <a:r>
              <a:rPr sz="1200" dirty="0">
                <a:latin typeface="Carlito"/>
                <a:cs typeface="Carlito"/>
              </a:rPr>
              <a:t>are </a:t>
            </a:r>
            <a:r>
              <a:rPr sz="1200" spc="-4" dirty="0">
                <a:latin typeface="Carlito"/>
                <a:cs typeface="Carlito"/>
              </a:rPr>
              <a:t>fairly</a:t>
            </a:r>
            <a:r>
              <a:rPr sz="1200" spc="-3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straightforward.</a:t>
            </a:r>
          </a:p>
          <a:p>
            <a:pPr marL="9525">
              <a:lnSpc>
                <a:spcPts val="1283"/>
              </a:lnSpc>
            </a:pPr>
            <a:r>
              <a:rPr sz="1200" spc="-4" dirty="0">
                <a:latin typeface="Courier New"/>
                <a:cs typeface="Courier New"/>
              </a:rPr>
              <a:t>mysql&gt; SELECT LCASE(cat_name),</a:t>
            </a:r>
            <a:r>
              <a:rPr sz="1200" spc="-11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UCASE(cat_name)</a:t>
            </a:r>
            <a:endParaRPr sz="1200" dirty="0">
              <a:latin typeface="Courier New"/>
              <a:cs typeface="Courier New"/>
            </a:endParaRPr>
          </a:p>
          <a:p>
            <a:pPr marL="352425">
              <a:lnSpc>
                <a:spcPts val="1323"/>
              </a:lnSpc>
            </a:pPr>
            <a:r>
              <a:rPr sz="1200" spc="-4" dirty="0">
                <a:latin typeface="Courier New"/>
                <a:cs typeface="Courier New"/>
              </a:rPr>
              <a:t>-&gt; FROM category WHERE</a:t>
            </a:r>
            <a:r>
              <a:rPr sz="1200" spc="-11" dirty="0">
                <a:latin typeface="Courier New"/>
                <a:cs typeface="Courier New"/>
              </a:rPr>
              <a:t> </a:t>
            </a:r>
            <a:r>
              <a:rPr sz="1200" spc="-4" dirty="0">
                <a:latin typeface="Courier New"/>
                <a:cs typeface="Courier New"/>
              </a:rPr>
              <a:t>cat_id=‘2481';</a:t>
            </a:r>
            <a:endParaRPr sz="1200" dirty="0">
              <a:latin typeface="Courier New"/>
              <a:cs typeface="Courier New"/>
            </a:endParaRPr>
          </a:p>
          <a:p>
            <a:pPr marL="9525">
              <a:spcBef>
                <a:spcPts val="68"/>
              </a:spcBef>
              <a:tabLst>
                <a:tab pos="1318736" algn="l"/>
              </a:tabLst>
            </a:pPr>
            <a:r>
              <a:rPr sz="1200" b="1" spc="-4" dirty="0">
                <a:latin typeface="Carlito"/>
                <a:cs typeface="Carlito"/>
              </a:rPr>
              <a:t>+-----------------	+------------------+</a:t>
            </a:r>
            <a:endParaRPr sz="1200" dirty="0">
              <a:latin typeface="Carlito"/>
              <a:cs typeface="Carlito"/>
            </a:endParaRPr>
          </a:p>
          <a:p>
            <a:pPr marL="9525">
              <a:spcBef>
                <a:spcPts val="30"/>
              </a:spcBef>
              <a:tabLst>
                <a:tab pos="2690336" algn="l"/>
              </a:tabLst>
            </a:pPr>
            <a:r>
              <a:rPr sz="1200" b="1" dirty="0">
                <a:latin typeface="Carlito"/>
                <a:cs typeface="Carlito"/>
              </a:rPr>
              <a:t>| </a:t>
            </a:r>
            <a:r>
              <a:rPr sz="1200" b="1" spc="-4" dirty="0">
                <a:latin typeface="Carlito"/>
                <a:cs typeface="Carlito"/>
              </a:rPr>
              <a:t>LCASE(</a:t>
            </a:r>
            <a:r>
              <a:rPr sz="1200" spc="-4" dirty="0">
                <a:latin typeface="Courier New"/>
                <a:cs typeface="Courier New"/>
              </a:rPr>
              <a:t>cat_name</a:t>
            </a:r>
            <a:r>
              <a:rPr sz="1200" b="1" spc="-4" dirty="0">
                <a:latin typeface="Carlito"/>
                <a:cs typeface="Carlito"/>
              </a:rPr>
              <a:t>) </a:t>
            </a:r>
            <a:r>
              <a:rPr sz="1200" b="1" spc="94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|</a:t>
            </a:r>
            <a:r>
              <a:rPr sz="1200" b="1" spc="-4" dirty="0">
                <a:latin typeface="Carlito"/>
                <a:cs typeface="Carlito"/>
              </a:rPr>
              <a:t> UCASE(</a:t>
            </a:r>
            <a:r>
              <a:rPr sz="1200" spc="-4" dirty="0">
                <a:latin typeface="Courier New"/>
                <a:cs typeface="Courier New"/>
              </a:rPr>
              <a:t>cat_name</a:t>
            </a:r>
            <a:r>
              <a:rPr sz="1200" b="1" spc="-4" dirty="0">
                <a:latin typeface="Carlito"/>
                <a:cs typeface="Carlito"/>
              </a:rPr>
              <a:t>)	</a:t>
            </a:r>
            <a:r>
              <a:rPr sz="1200" b="1" dirty="0">
                <a:latin typeface="Carlito"/>
                <a:cs typeface="Carlito"/>
              </a:rPr>
              <a:t>|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6555" y="3427095"/>
            <a:ext cx="943451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4" dirty="0">
                <a:latin typeface="Carlito"/>
                <a:cs typeface="Carlito"/>
              </a:rPr>
              <a:t>+------------------+</a:t>
            </a:r>
            <a:endParaRPr sz="1200" dirty="0">
              <a:latin typeface="Carlito"/>
              <a:cs typeface="Carlito"/>
            </a:endParaRPr>
          </a:p>
          <a:p>
            <a:pPr marL="9525">
              <a:spcBef>
                <a:spcPts val="30"/>
              </a:spcBef>
            </a:pPr>
            <a:r>
              <a:rPr sz="1200" dirty="0">
                <a:latin typeface="Carlito"/>
                <a:cs typeface="Carlito"/>
              </a:rPr>
              <a:t>|</a:t>
            </a:r>
          </a:p>
          <a:p>
            <a:pPr marL="9525">
              <a:spcBef>
                <a:spcPts val="30"/>
              </a:spcBef>
              <a:tabLst>
                <a:tab pos="862013" algn="l"/>
              </a:tabLst>
            </a:pPr>
            <a:r>
              <a:rPr sz="1200" spc="-8" dirty="0">
                <a:latin typeface="Carlito"/>
                <a:cs typeface="Carlito"/>
              </a:rPr>
              <a:t>+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Carlito"/>
                <a:cs typeface="Carlito"/>
              </a:rPr>
              <a:t>+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6867" y="3427095"/>
            <a:ext cx="1288733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4" dirty="0">
                <a:latin typeface="Carlito"/>
                <a:cs typeface="Carlito"/>
              </a:rPr>
              <a:t>+------------------</a:t>
            </a:r>
            <a:endParaRPr sz="1200" dirty="0">
              <a:latin typeface="Carlito"/>
              <a:cs typeface="Carlito"/>
            </a:endParaRPr>
          </a:p>
          <a:p>
            <a:pPr marL="9525">
              <a:spcBef>
                <a:spcPts val="30"/>
              </a:spcBef>
              <a:tabLst>
                <a:tab pos="632936" algn="l"/>
              </a:tabLst>
            </a:pPr>
            <a:r>
              <a:rPr sz="1200" dirty="0">
                <a:latin typeface="Carlito"/>
                <a:cs typeface="Carlito"/>
              </a:rPr>
              <a:t>|moi	|</a:t>
            </a:r>
            <a:r>
              <a:rPr sz="1200" spc="-8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MOI</a:t>
            </a:r>
          </a:p>
          <a:p>
            <a:pPr marL="9525">
              <a:spcBef>
                <a:spcPts val="30"/>
              </a:spcBef>
              <a:tabLst>
                <a:tab pos="852488" algn="l"/>
              </a:tabLst>
            </a:pPr>
            <a:r>
              <a:rPr sz="1200" spc="-8" dirty="0">
                <a:latin typeface="Carlito"/>
                <a:cs typeface="Carlito"/>
              </a:rPr>
              <a:t>+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>
              <a:latin typeface="Times New Roman"/>
              <a:cs typeface="Times New Roman"/>
            </a:endParaRPr>
          </a:p>
          <a:p>
            <a:pPr marL="9525">
              <a:spcBef>
                <a:spcPts val="30"/>
              </a:spcBef>
            </a:pPr>
            <a:r>
              <a:rPr sz="1200" dirty="0">
                <a:latin typeface="Carlito"/>
                <a:cs typeface="Carlito"/>
              </a:rPr>
              <a:t>1 row in </a:t>
            </a:r>
            <a:r>
              <a:rPr sz="1200" spc="-4" dirty="0">
                <a:latin typeface="Carlito"/>
                <a:cs typeface="Carlito"/>
              </a:rPr>
              <a:t>set </a:t>
            </a:r>
            <a:r>
              <a:rPr sz="1200" dirty="0">
                <a:latin typeface="Carlito"/>
                <a:cs typeface="Carlito"/>
              </a:rPr>
              <a:t>(0.01</a:t>
            </a:r>
            <a:r>
              <a:rPr sz="1200" spc="-83" dirty="0">
                <a:latin typeface="Carlito"/>
                <a:cs typeface="Carlito"/>
              </a:rPr>
              <a:t> </a:t>
            </a:r>
            <a:r>
              <a:rPr sz="1200" spc="-4" dirty="0">
                <a:latin typeface="Carlito"/>
                <a:cs typeface="Carlito"/>
              </a:rPr>
              <a:t>sec)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2311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35152"/>
            <a:ext cx="5477827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Changing Part </a:t>
            </a:r>
            <a:r>
              <a:rPr spc="-4" dirty="0"/>
              <a:t>of </a:t>
            </a:r>
            <a:r>
              <a:rPr dirty="0"/>
              <a:t>a</a:t>
            </a:r>
            <a:r>
              <a:rPr spc="-19" dirty="0"/>
              <a:t> </a:t>
            </a:r>
            <a:r>
              <a:rPr spc="4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8" y="1393507"/>
            <a:ext cx="5941694" cy="2077331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220980" marR="3810" indent="-211455">
              <a:lnSpc>
                <a:spcPts val="1103"/>
              </a:lnSpc>
              <a:spcBef>
                <a:spcPts val="319"/>
              </a:spcBef>
            </a:pPr>
            <a:r>
              <a:rPr sz="1125" spc="-4" dirty="0">
                <a:latin typeface="Carlito"/>
                <a:cs typeface="Carlito"/>
              </a:rPr>
              <a:t>As well </a:t>
            </a:r>
            <a:r>
              <a:rPr sz="1125" dirty="0">
                <a:latin typeface="Carlito"/>
                <a:cs typeface="Carlito"/>
              </a:rPr>
              <a:t>as add </a:t>
            </a:r>
            <a:r>
              <a:rPr sz="1125" spc="-4" dirty="0">
                <a:latin typeface="Carlito"/>
                <a:cs typeface="Carlito"/>
              </a:rPr>
              <a:t>text we </a:t>
            </a:r>
            <a:r>
              <a:rPr sz="1125" dirty="0">
                <a:latin typeface="Carlito"/>
                <a:cs typeface="Carlito"/>
              </a:rPr>
              <a:t>can replace it </a:t>
            </a:r>
            <a:r>
              <a:rPr sz="1125" spc="-4" dirty="0">
                <a:latin typeface="Carlito"/>
                <a:cs typeface="Carlito"/>
              </a:rPr>
              <a:t>or overwrite </a:t>
            </a:r>
            <a:r>
              <a:rPr sz="1125" dirty="0">
                <a:latin typeface="Carlito"/>
                <a:cs typeface="Carlito"/>
              </a:rPr>
              <a:t>it </a:t>
            </a:r>
            <a:r>
              <a:rPr sz="1125" spc="-4" dirty="0">
                <a:latin typeface="Carlito"/>
                <a:cs typeface="Carlito"/>
              </a:rPr>
              <a:t>completely. To </a:t>
            </a:r>
            <a:r>
              <a:rPr sz="1125" dirty="0">
                <a:latin typeface="Carlito"/>
                <a:cs typeface="Carlito"/>
              </a:rPr>
              <a:t>replace an instance </a:t>
            </a:r>
            <a:r>
              <a:rPr sz="1125" spc="-4" dirty="0">
                <a:latin typeface="Carlito"/>
                <a:cs typeface="Carlito"/>
              </a:rPr>
              <a:t>of text within </a:t>
            </a:r>
            <a:r>
              <a:rPr sz="1125" dirty="0">
                <a:latin typeface="Carlito"/>
                <a:cs typeface="Carlito"/>
              </a:rPr>
              <a:t>a  string </a:t>
            </a:r>
            <a:r>
              <a:rPr sz="1125" spc="-4" dirty="0">
                <a:latin typeface="Carlito"/>
                <a:cs typeface="Carlito"/>
              </a:rPr>
              <a:t>we can </a:t>
            </a:r>
            <a:r>
              <a:rPr sz="1125" dirty="0">
                <a:latin typeface="Carlito"/>
                <a:cs typeface="Carlito"/>
              </a:rPr>
              <a:t>use the </a:t>
            </a:r>
            <a:r>
              <a:rPr sz="1125" spc="-4" dirty="0">
                <a:latin typeface="Carlito"/>
                <a:cs typeface="Carlito"/>
              </a:rPr>
              <a:t>REPLACE()</a:t>
            </a:r>
            <a:r>
              <a:rPr sz="1125" spc="-26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function.</a:t>
            </a:r>
            <a:endParaRPr sz="1125">
              <a:latin typeface="Carlito"/>
              <a:cs typeface="Carlito"/>
            </a:endParaRPr>
          </a:p>
          <a:p>
            <a:pPr>
              <a:spcBef>
                <a:spcPts val="38"/>
              </a:spcBef>
            </a:pPr>
            <a:endParaRPr sz="1125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b="1" i="1" spc="-4" dirty="0">
                <a:latin typeface="Carlito"/>
                <a:cs typeface="Carlito"/>
              </a:rPr>
              <a:t>Syntax:</a:t>
            </a:r>
            <a:endParaRPr sz="1125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spc="-4" dirty="0">
                <a:latin typeface="Courier New"/>
                <a:cs typeface="Courier New"/>
              </a:rPr>
              <a:t>REPLACE(whole_string,to_be_replaced,replacement)</a:t>
            </a:r>
            <a:endParaRPr sz="1125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75">
              <a:latin typeface="Courier New"/>
              <a:cs typeface="Courier New"/>
            </a:endParaRPr>
          </a:p>
          <a:p>
            <a:pPr marL="9525"/>
            <a:r>
              <a:rPr sz="1125" spc="-4" dirty="0">
                <a:latin typeface="Carlito"/>
                <a:cs typeface="Carlito"/>
              </a:rPr>
              <a:t>Therefore </a:t>
            </a:r>
            <a:r>
              <a:rPr sz="1125" dirty="0">
                <a:latin typeface="Carlito"/>
                <a:cs typeface="Carlito"/>
              </a:rPr>
              <a:t>if </a:t>
            </a:r>
            <a:r>
              <a:rPr sz="1125" spc="-8" dirty="0">
                <a:latin typeface="Carlito"/>
                <a:cs typeface="Carlito"/>
              </a:rPr>
              <a:t>we </a:t>
            </a:r>
            <a:r>
              <a:rPr sz="1125" spc="-4" dirty="0">
                <a:latin typeface="Carlito"/>
                <a:cs typeface="Carlito"/>
              </a:rPr>
              <a:t>wanted to </a:t>
            </a:r>
            <a:r>
              <a:rPr sz="1125" dirty="0">
                <a:latin typeface="Carlito"/>
                <a:cs typeface="Carlito"/>
              </a:rPr>
              <a:t>replace the </a:t>
            </a:r>
            <a:r>
              <a:rPr sz="1125" spc="-4" dirty="0">
                <a:latin typeface="Carlito"/>
                <a:cs typeface="Carlito"/>
              </a:rPr>
              <a:t>word </a:t>
            </a:r>
            <a:r>
              <a:rPr sz="1125" dirty="0">
                <a:latin typeface="Carlito"/>
                <a:cs typeface="Carlito"/>
              </a:rPr>
              <a:t>‘MOI' </a:t>
            </a:r>
            <a:r>
              <a:rPr sz="1125" spc="-4" dirty="0">
                <a:latin typeface="Carlito"/>
                <a:cs typeface="Carlito"/>
              </a:rPr>
              <a:t>with the word ‘MOW' in </a:t>
            </a:r>
            <a:r>
              <a:rPr sz="1125" dirty="0">
                <a:latin typeface="Carlito"/>
                <a:cs typeface="Carlito"/>
              </a:rPr>
              <a:t>the</a:t>
            </a:r>
            <a:r>
              <a:rPr sz="1125" spc="19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cat_name:</a:t>
            </a:r>
            <a:endParaRPr sz="1125">
              <a:latin typeface="Carlito"/>
              <a:cs typeface="Carlito"/>
            </a:endParaRPr>
          </a:p>
          <a:p>
            <a:pPr marL="9525">
              <a:lnSpc>
                <a:spcPts val="1323"/>
              </a:lnSpc>
              <a:spcBef>
                <a:spcPts val="30"/>
              </a:spcBef>
            </a:pPr>
            <a:r>
              <a:rPr sz="1125" spc="-4" dirty="0">
                <a:latin typeface="Courier New"/>
                <a:cs typeface="Courier New"/>
              </a:rPr>
              <a:t>mysql&gt;</a:t>
            </a:r>
            <a:r>
              <a:rPr sz="1125" spc="-8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SELECT REPLACE(</a:t>
            </a:r>
            <a:r>
              <a:rPr sz="1125" spc="-4" dirty="0">
                <a:latin typeface="Carlito"/>
                <a:cs typeface="Carlito"/>
              </a:rPr>
              <a:t>cat_name</a:t>
            </a:r>
            <a:r>
              <a:rPr sz="1125" spc="-4" dirty="0">
                <a:latin typeface="Courier New"/>
                <a:cs typeface="Courier New"/>
              </a:rPr>
              <a:t>,'</a:t>
            </a:r>
            <a:r>
              <a:rPr sz="1125" spc="-420" dirty="0">
                <a:latin typeface="Courier New"/>
                <a:cs typeface="Courier New"/>
              </a:rPr>
              <a:t> </a:t>
            </a:r>
            <a:r>
              <a:rPr sz="1125" dirty="0">
                <a:latin typeface="Carlito"/>
                <a:cs typeface="Carlito"/>
              </a:rPr>
              <a:t>MOI </a:t>
            </a:r>
            <a:r>
              <a:rPr sz="1125" spc="-4" dirty="0">
                <a:latin typeface="Courier New"/>
                <a:cs typeface="Courier New"/>
              </a:rPr>
              <a:t>','</a:t>
            </a:r>
            <a:r>
              <a:rPr sz="1125" spc="-431" dirty="0">
                <a:latin typeface="Courier New"/>
                <a:cs typeface="Courier New"/>
              </a:rPr>
              <a:t> </a:t>
            </a:r>
            <a:r>
              <a:rPr sz="1125" dirty="0">
                <a:latin typeface="Carlito"/>
                <a:cs typeface="Carlito"/>
              </a:rPr>
              <a:t>MOW</a:t>
            </a:r>
            <a:r>
              <a:rPr sz="1125" spc="-4" dirty="0">
                <a:latin typeface="Carlito"/>
                <a:cs typeface="Carlito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')</a:t>
            </a:r>
            <a:endParaRPr sz="1125">
              <a:latin typeface="Courier New"/>
              <a:cs typeface="Courier New"/>
            </a:endParaRPr>
          </a:p>
          <a:p>
            <a:pPr marL="352425">
              <a:lnSpc>
                <a:spcPts val="1323"/>
              </a:lnSpc>
            </a:pPr>
            <a:r>
              <a:rPr sz="1125" spc="-4" dirty="0">
                <a:latin typeface="Courier New"/>
                <a:cs typeface="Courier New"/>
              </a:rPr>
              <a:t>-&gt; FROM category WHERE</a:t>
            </a:r>
            <a:r>
              <a:rPr sz="1125" spc="-11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cat_id='2481';</a:t>
            </a:r>
            <a:endParaRPr sz="1125">
              <a:latin typeface="Courier New"/>
              <a:cs typeface="Courier New"/>
            </a:endParaRPr>
          </a:p>
          <a:p>
            <a:pPr marL="9525">
              <a:spcBef>
                <a:spcPts val="68"/>
              </a:spcBef>
              <a:tabLst>
                <a:tab pos="1644968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  <a:endParaRPr sz="1125">
              <a:latin typeface="Carlito"/>
              <a:cs typeface="Carlito"/>
            </a:endParaRPr>
          </a:p>
          <a:p>
            <a:pPr marL="9525">
              <a:spcBef>
                <a:spcPts val="30"/>
              </a:spcBef>
            </a:pPr>
            <a:r>
              <a:rPr sz="1125" dirty="0">
                <a:latin typeface="Carlito"/>
                <a:cs typeface="Carlito"/>
              </a:rPr>
              <a:t>|</a:t>
            </a:r>
            <a:r>
              <a:rPr sz="1125" spc="-4" dirty="0">
                <a:latin typeface="Carlito"/>
                <a:cs typeface="Carlito"/>
              </a:rPr>
              <a:t> REPLACE(cat_name</a:t>
            </a:r>
            <a:r>
              <a:rPr sz="1125" spc="-4" dirty="0">
                <a:latin typeface="Courier New"/>
                <a:cs typeface="Courier New"/>
              </a:rPr>
              <a:t>,'</a:t>
            </a:r>
            <a:r>
              <a:rPr sz="1125" spc="-420" dirty="0">
                <a:latin typeface="Courier New"/>
                <a:cs typeface="Courier New"/>
              </a:rPr>
              <a:t> </a:t>
            </a:r>
            <a:r>
              <a:rPr sz="1125" dirty="0">
                <a:latin typeface="Carlito"/>
                <a:cs typeface="Carlito"/>
              </a:rPr>
              <a:t>MOI </a:t>
            </a:r>
            <a:r>
              <a:rPr sz="1125" spc="-4" dirty="0">
                <a:latin typeface="Courier New"/>
                <a:cs typeface="Courier New"/>
              </a:rPr>
              <a:t>','</a:t>
            </a:r>
            <a:r>
              <a:rPr sz="1125" spc="-420" dirty="0">
                <a:latin typeface="Courier New"/>
                <a:cs typeface="Courier New"/>
              </a:rPr>
              <a:t> </a:t>
            </a:r>
            <a:r>
              <a:rPr sz="1125" dirty="0">
                <a:latin typeface="Carlito"/>
                <a:cs typeface="Carlito"/>
              </a:rPr>
              <a:t>MOW</a:t>
            </a:r>
            <a:r>
              <a:rPr sz="1125" spc="-11" dirty="0">
                <a:latin typeface="Carlito"/>
                <a:cs typeface="Carlito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'</a:t>
            </a:r>
            <a:r>
              <a:rPr sz="1125" spc="-4" dirty="0">
                <a:latin typeface="Carlito"/>
                <a:cs typeface="Carlito"/>
              </a:rPr>
              <a:t>) </a:t>
            </a:r>
            <a:r>
              <a:rPr sz="1125" dirty="0">
                <a:latin typeface="Carlito"/>
                <a:cs typeface="Carlito"/>
              </a:rPr>
              <a:t>|</a:t>
            </a:r>
            <a:endParaRPr sz="1125">
              <a:latin typeface="Carlito"/>
              <a:cs typeface="Carlito"/>
            </a:endParaRPr>
          </a:p>
          <a:p>
            <a:pPr marL="9525">
              <a:spcBef>
                <a:spcPts val="68"/>
              </a:spcBef>
              <a:tabLst>
                <a:tab pos="1644968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  <a:endParaRPr sz="1125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6220" y="3450907"/>
            <a:ext cx="8524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latin typeface="Carlito"/>
                <a:cs typeface="Carlito"/>
              </a:rPr>
              <a:t>|</a:t>
            </a:r>
            <a:endParaRPr sz="1125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868" y="3450907"/>
            <a:ext cx="1725930" cy="5350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latin typeface="Carlito"/>
                <a:cs typeface="Carlito"/>
              </a:rPr>
              <a:t>| The</a:t>
            </a:r>
            <a:r>
              <a:rPr sz="1125" spc="-15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MOW</a:t>
            </a:r>
            <a:endParaRPr sz="1125">
              <a:latin typeface="Carlito"/>
              <a:cs typeface="Carlito"/>
            </a:endParaRPr>
          </a:p>
          <a:p>
            <a:pPr marL="9525" marR="3810">
              <a:lnSpc>
                <a:spcPts val="1388"/>
              </a:lnSpc>
              <a:spcBef>
                <a:spcPts val="45"/>
              </a:spcBef>
              <a:tabLst>
                <a:tab pos="1644968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25" dirty="0">
                <a:latin typeface="Carlito"/>
                <a:cs typeface="Carlito"/>
              </a:rPr>
              <a:t>+  1 row in </a:t>
            </a:r>
            <a:r>
              <a:rPr sz="1125" spc="-4" dirty="0">
                <a:latin typeface="Carlito"/>
                <a:cs typeface="Carlito"/>
              </a:rPr>
              <a:t>set </a:t>
            </a:r>
            <a:r>
              <a:rPr sz="1125" dirty="0">
                <a:latin typeface="Carlito"/>
                <a:cs typeface="Carlito"/>
              </a:rPr>
              <a:t>(0.02</a:t>
            </a:r>
            <a:r>
              <a:rPr sz="1125" spc="-45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sec)</a:t>
            </a:r>
            <a:endParaRPr sz="1125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26139"/>
            <a:ext cx="56007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4" dirty="0"/>
              <a:t>C</a:t>
            </a:r>
            <a:r>
              <a:rPr spc="-4" dirty="0"/>
              <a:t>o</a:t>
            </a:r>
            <a:r>
              <a:rPr spc="4" dirty="0"/>
              <a:t>n</a:t>
            </a:r>
            <a:r>
              <a:rPr spc="11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7" y="1218247"/>
            <a:ext cx="5948363" cy="2863765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220980" marR="19050" indent="-211455">
              <a:lnSpc>
                <a:spcPts val="1103"/>
              </a:lnSpc>
              <a:spcBef>
                <a:spcPts val="319"/>
              </a:spcBef>
            </a:pPr>
            <a:r>
              <a:rPr lang="en-US" sz="1800" spc="-4" dirty="0">
                <a:latin typeface="Carlito"/>
                <a:cs typeface="Carlito"/>
              </a:rPr>
              <a:t>Insert(): 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125" spc="-8" dirty="0">
                <a:latin typeface="Carlito"/>
                <a:cs typeface="Carlito"/>
              </a:rPr>
              <a:t>we </a:t>
            </a:r>
            <a:r>
              <a:rPr sz="1125" dirty="0">
                <a:latin typeface="Carlito"/>
                <a:cs typeface="Carlito"/>
              </a:rPr>
              <a:t>can use </a:t>
            </a:r>
            <a:r>
              <a:rPr lang="en-US" sz="1125" spc="-4" dirty="0">
                <a:latin typeface="Carlito"/>
                <a:cs typeface="Carlito"/>
              </a:rPr>
              <a:t>this function to </a:t>
            </a:r>
            <a:r>
              <a:rPr sz="1125" dirty="0">
                <a:latin typeface="Carlito"/>
                <a:cs typeface="Carlito"/>
              </a:rPr>
              <a:t>add </a:t>
            </a:r>
            <a:r>
              <a:rPr sz="1125" spc="-4" dirty="0">
                <a:latin typeface="Carlito"/>
                <a:cs typeface="Carlito"/>
              </a:rPr>
              <a:t>text</a:t>
            </a:r>
            <a:r>
              <a:rPr lang="en-US" sz="1125" spc="-4" dirty="0">
                <a:latin typeface="Carlito"/>
                <a:cs typeface="Carlito"/>
              </a:rPr>
              <a:t>, it</a:t>
            </a:r>
            <a:r>
              <a:rPr sz="1125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overwrites </a:t>
            </a:r>
            <a:r>
              <a:rPr sz="1125" dirty="0">
                <a:latin typeface="Carlito"/>
                <a:cs typeface="Carlito"/>
              </a:rPr>
              <a:t>any </a:t>
            </a:r>
            <a:r>
              <a:rPr sz="1125" spc="-4" dirty="0">
                <a:latin typeface="Carlito"/>
                <a:cs typeface="Carlito"/>
              </a:rPr>
              <a:t>text </a:t>
            </a:r>
            <a:r>
              <a:rPr sz="1125" dirty="0">
                <a:latin typeface="Carlito"/>
                <a:cs typeface="Carlito"/>
              </a:rPr>
              <a:t>in the string  from a start point </a:t>
            </a:r>
            <a:r>
              <a:rPr sz="1125" spc="-4" dirty="0">
                <a:latin typeface="Carlito"/>
                <a:cs typeface="Carlito"/>
              </a:rPr>
              <a:t>for </a:t>
            </a:r>
            <a:r>
              <a:rPr sz="1125" dirty="0">
                <a:latin typeface="Carlito"/>
                <a:cs typeface="Carlito"/>
              </a:rPr>
              <a:t>a </a:t>
            </a:r>
            <a:r>
              <a:rPr sz="1125" spc="-4" dirty="0">
                <a:latin typeface="Carlito"/>
                <a:cs typeface="Carlito"/>
              </a:rPr>
              <a:t>certain</a:t>
            </a:r>
            <a:r>
              <a:rPr sz="1125" spc="-11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length.</a:t>
            </a:r>
          </a:p>
          <a:p>
            <a:pPr>
              <a:spcBef>
                <a:spcPts val="38"/>
              </a:spcBef>
            </a:pPr>
            <a:endParaRPr sz="1125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b="1" i="1" spc="-4" dirty="0">
                <a:latin typeface="Carlito"/>
                <a:cs typeface="Carlito"/>
              </a:rPr>
              <a:t>Syntax:</a:t>
            </a:r>
            <a:endParaRPr sz="1125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spc="-4" dirty="0">
                <a:latin typeface="Courier New"/>
                <a:cs typeface="Courier New"/>
              </a:rPr>
              <a:t>INSERT(string,start_position,length,newstring)</a:t>
            </a:r>
            <a:endParaRPr sz="1125" dirty="0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sz="1463" dirty="0">
              <a:latin typeface="Courier New"/>
              <a:cs typeface="Courier New"/>
            </a:endParaRPr>
          </a:p>
          <a:p>
            <a:pPr marL="220980" marR="3810" indent="-211455">
              <a:lnSpc>
                <a:spcPts val="1103"/>
              </a:lnSpc>
            </a:pPr>
            <a:r>
              <a:rPr sz="1125" dirty="0">
                <a:latin typeface="Carlito"/>
                <a:cs typeface="Carlito"/>
              </a:rPr>
              <a:t>In this </a:t>
            </a:r>
            <a:r>
              <a:rPr sz="1125" spc="-4" dirty="0">
                <a:latin typeface="Carlito"/>
                <a:cs typeface="Carlito"/>
              </a:rPr>
              <a:t>case </a:t>
            </a:r>
            <a:r>
              <a:rPr sz="1125" dirty="0">
                <a:latin typeface="Carlito"/>
                <a:cs typeface="Carlito"/>
              </a:rPr>
              <a:t>the crucial bits </a:t>
            </a:r>
            <a:r>
              <a:rPr sz="1125" spc="-4" dirty="0">
                <a:latin typeface="Carlito"/>
                <a:cs typeface="Carlito"/>
              </a:rPr>
              <a:t>of </a:t>
            </a:r>
            <a:r>
              <a:rPr sz="1125" dirty="0">
                <a:latin typeface="Carlito"/>
                <a:cs typeface="Carlito"/>
              </a:rPr>
              <a:t>information are the </a:t>
            </a:r>
            <a:r>
              <a:rPr sz="1125" spc="-4" dirty="0">
                <a:latin typeface="Carlito"/>
                <a:cs typeface="Carlito"/>
              </a:rPr>
              <a:t>position to </a:t>
            </a:r>
            <a:r>
              <a:rPr sz="1125" dirty="0">
                <a:latin typeface="Carlito"/>
                <a:cs typeface="Carlito"/>
              </a:rPr>
              <a:t>start (how many characters </a:t>
            </a:r>
            <a:r>
              <a:rPr sz="1125" spc="-4" dirty="0">
                <a:latin typeface="Carlito"/>
                <a:cs typeface="Carlito"/>
              </a:rPr>
              <a:t>from </a:t>
            </a:r>
            <a:r>
              <a:rPr sz="1125" dirty="0">
                <a:latin typeface="Carlito"/>
                <a:cs typeface="Carlito"/>
              </a:rPr>
              <a:t>the  </a:t>
            </a:r>
            <a:r>
              <a:rPr sz="1125" dirty="0" err="1">
                <a:latin typeface="Carlito"/>
                <a:cs typeface="Carlito"/>
              </a:rPr>
              <a:t>beg</a:t>
            </a:r>
            <a:r>
              <a:rPr lang="en-US" sz="1125" dirty="0" err="1">
                <a:latin typeface="Carlito"/>
                <a:cs typeface="Carlito"/>
              </a:rPr>
              <a:t>nnin</a:t>
            </a:r>
            <a:r>
              <a:rPr sz="1125" dirty="0" err="1">
                <a:latin typeface="Carlito"/>
                <a:cs typeface="Carlito"/>
              </a:rPr>
              <a:t>g</a:t>
            </a:r>
            <a:r>
              <a:rPr sz="1125" dirty="0">
                <a:latin typeface="Carlito"/>
                <a:cs typeface="Carlito"/>
              </a:rPr>
              <a:t>) and </a:t>
            </a:r>
            <a:r>
              <a:rPr sz="1125" spc="-4" dirty="0">
                <a:latin typeface="Carlito"/>
                <a:cs typeface="Carlito"/>
              </a:rPr>
              <a:t>the </a:t>
            </a:r>
            <a:r>
              <a:rPr sz="1125" dirty="0">
                <a:latin typeface="Carlito"/>
                <a:cs typeface="Carlito"/>
              </a:rPr>
              <a:t>length. </a:t>
            </a:r>
            <a:r>
              <a:rPr sz="1125" spc="-4" dirty="0">
                <a:latin typeface="Carlito"/>
                <a:cs typeface="Carlito"/>
              </a:rPr>
              <a:t>So </a:t>
            </a:r>
            <a:r>
              <a:rPr sz="1125" dirty="0">
                <a:latin typeface="Carlito"/>
                <a:cs typeface="Carlito"/>
              </a:rPr>
              <a:t>again to </a:t>
            </a:r>
            <a:r>
              <a:rPr sz="1125" spc="-4" dirty="0">
                <a:latin typeface="Carlito"/>
                <a:cs typeface="Carlito"/>
              </a:rPr>
              <a:t>replace </a:t>
            </a:r>
            <a:r>
              <a:rPr sz="1125" dirty="0">
                <a:latin typeface="Carlito"/>
                <a:cs typeface="Carlito"/>
              </a:rPr>
              <a:t>‘MOI' (which starts at character 3 </a:t>
            </a:r>
            <a:r>
              <a:rPr sz="1125" spc="-4" dirty="0">
                <a:latin typeface="Carlito"/>
                <a:cs typeface="Carlito"/>
              </a:rPr>
              <a:t>in </a:t>
            </a:r>
            <a:r>
              <a:rPr sz="1125" dirty="0">
                <a:latin typeface="Carlito"/>
                <a:cs typeface="Carlito"/>
              </a:rPr>
              <a:t>the </a:t>
            </a:r>
            <a:r>
              <a:rPr sz="1125" spc="-4" dirty="0">
                <a:latin typeface="Carlito"/>
                <a:cs typeface="Carlito"/>
              </a:rPr>
              <a:t>string) with  </a:t>
            </a:r>
            <a:r>
              <a:rPr sz="1125" dirty="0">
                <a:latin typeface="Carlito"/>
                <a:cs typeface="Carlito"/>
              </a:rPr>
              <a:t>‘MOW' in </a:t>
            </a:r>
            <a:r>
              <a:rPr sz="1125" spc="-4" dirty="0">
                <a:latin typeface="Carlito"/>
                <a:cs typeface="Carlito"/>
              </a:rPr>
              <a:t>the </a:t>
            </a:r>
            <a:r>
              <a:rPr sz="1125" dirty="0">
                <a:latin typeface="Carlito"/>
                <a:cs typeface="Carlito"/>
              </a:rPr>
              <a:t>title </a:t>
            </a:r>
            <a:r>
              <a:rPr sz="1125" spc="-8" dirty="0">
                <a:latin typeface="Carlito"/>
                <a:cs typeface="Carlito"/>
              </a:rPr>
              <a:t>we </a:t>
            </a:r>
            <a:r>
              <a:rPr sz="1125" dirty="0">
                <a:latin typeface="Carlito"/>
                <a:cs typeface="Carlito"/>
              </a:rPr>
              <a:t>need to start at </a:t>
            </a:r>
            <a:r>
              <a:rPr sz="1125" spc="-4" dirty="0">
                <a:latin typeface="Carlito"/>
                <a:cs typeface="Carlito"/>
              </a:rPr>
              <a:t>position </a:t>
            </a:r>
            <a:r>
              <a:rPr sz="1125" dirty="0">
                <a:latin typeface="Carlito"/>
                <a:cs typeface="Carlito"/>
              </a:rPr>
              <a:t>3 </a:t>
            </a:r>
            <a:r>
              <a:rPr sz="1125" spc="-4" dirty="0">
                <a:latin typeface="Carlito"/>
                <a:cs typeface="Carlito"/>
              </a:rPr>
              <a:t>for </a:t>
            </a:r>
            <a:r>
              <a:rPr sz="1125" dirty="0">
                <a:latin typeface="Carlito"/>
                <a:cs typeface="Carlito"/>
              </a:rPr>
              <a:t>a </a:t>
            </a:r>
            <a:r>
              <a:rPr sz="1125" spc="-4" dirty="0">
                <a:latin typeface="Carlito"/>
                <a:cs typeface="Carlito"/>
              </a:rPr>
              <a:t>length of</a:t>
            </a:r>
            <a:r>
              <a:rPr sz="1125" spc="-41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3.</a:t>
            </a:r>
          </a:p>
          <a:p>
            <a:pPr marL="9525">
              <a:lnSpc>
                <a:spcPts val="1245"/>
              </a:lnSpc>
            </a:pPr>
            <a:r>
              <a:rPr sz="1125" spc="-4" dirty="0">
                <a:latin typeface="Courier New"/>
                <a:cs typeface="Courier New"/>
              </a:rPr>
              <a:t>mysql&gt; SELECT</a:t>
            </a:r>
            <a:r>
              <a:rPr sz="1125" spc="-11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INSERT(cat_name,3,3,‘MOW')</a:t>
            </a:r>
            <a:endParaRPr sz="1125" dirty="0">
              <a:latin typeface="Courier New"/>
              <a:cs typeface="Courier New"/>
            </a:endParaRPr>
          </a:p>
          <a:p>
            <a:pPr marL="352425">
              <a:lnSpc>
                <a:spcPts val="1323"/>
              </a:lnSpc>
            </a:pPr>
            <a:r>
              <a:rPr sz="1125" spc="-4" dirty="0">
                <a:latin typeface="Courier New"/>
                <a:cs typeface="Courier New"/>
              </a:rPr>
              <a:t>-&gt; FROM category WHERE cat_id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spc="-15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‘2481';</a:t>
            </a:r>
            <a:endParaRPr sz="1125" dirty="0">
              <a:latin typeface="Courier New"/>
              <a:cs typeface="Courier New"/>
            </a:endParaRPr>
          </a:p>
          <a:p>
            <a:pPr marL="9525">
              <a:spcBef>
                <a:spcPts val="68"/>
              </a:spcBef>
              <a:tabLst>
                <a:tab pos="1427321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23"/>
              </a:spcBef>
              <a:tabLst>
                <a:tab pos="2690336" algn="l"/>
              </a:tabLst>
            </a:pPr>
            <a:r>
              <a:rPr sz="1125" dirty="0">
                <a:latin typeface="Carlito"/>
                <a:cs typeface="Carlito"/>
              </a:rPr>
              <a:t>|</a:t>
            </a:r>
            <a:r>
              <a:rPr sz="1125" spc="4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INSERT(</a:t>
            </a:r>
            <a:r>
              <a:rPr sz="1125" spc="-4" dirty="0">
                <a:latin typeface="Courier New"/>
                <a:cs typeface="Courier New"/>
              </a:rPr>
              <a:t>cat_name,3,3,‘MOW'</a:t>
            </a:r>
            <a:r>
              <a:rPr sz="1125" spc="-4" dirty="0">
                <a:latin typeface="Carlito"/>
                <a:cs typeface="Carlito"/>
              </a:rPr>
              <a:t>)	</a:t>
            </a:r>
            <a:r>
              <a:rPr sz="1125" dirty="0">
                <a:latin typeface="Carlito"/>
                <a:cs typeface="Carlito"/>
              </a:rPr>
              <a:t>|</a:t>
            </a:r>
          </a:p>
          <a:p>
            <a:pPr marL="9525">
              <a:spcBef>
                <a:spcPts val="75"/>
              </a:spcBef>
              <a:tabLst>
                <a:tab pos="1427321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30"/>
              </a:spcBef>
              <a:tabLst>
                <a:tab pos="1318736" algn="l"/>
              </a:tabLst>
            </a:pPr>
            <a:r>
              <a:rPr sz="1125" dirty="0">
                <a:latin typeface="Carlito"/>
                <a:cs typeface="Carlito"/>
              </a:rPr>
              <a:t>| The</a:t>
            </a:r>
            <a:r>
              <a:rPr sz="1125" spc="-8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MO	</a:t>
            </a:r>
            <a:r>
              <a:rPr sz="1125" dirty="0">
                <a:latin typeface="Carlito"/>
                <a:cs typeface="Carlito"/>
              </a:rPr>
              <a:t>|</a:t>
            </a:r>
          </a:p>
          <a:p>
            <a:pPr marL="9525" marR="4443413">
              <a:lnSpc>
                <a:spcPct val="102200"/>
              </a:lnSpc>
              <a:spcBef>
                <a:spcPts val="4"/>
              </a:spcBef>
              <a:tabLst>
                <a:tab pos="1427321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25" dirty="0">
                <a:latin typeface="Carlito"/>
                <a:cs typeface="Carlito"/>
              </a:rPr>
              <a:t>+  1 row in </a:t>
            </a:r>
            <a:r>
              <a:rPr sz="1125" spc="-4" dirty="0">
                <a:latin typeface="Carlito"/>
                <a:cs typeface="Carlito"/>
              </a:rPr>
              <a:t>set </a:t>
            </a:r>
            <a:r>
              <a:rPr sz="1125" dirty="0">
                <a:latin typeface="Carlito"/>
                <a:cs typeface="Carlito"/>
              </a:rPr>
              <a:t>(0.01</a:t>
            </a:r>
            <a:r>
              <a:rPr sz="1125" spc="-53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sec)</a:t>
            </a:r>
            <a:endParaRPr sz="1125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6868" y="1216343"/>
            <a:ext cx="5818346" cy="3116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There </a:t>
            </a:r>
            <a:r>
              <a:rPr sz="1350" spc="-8" dirty="0">
                <a:latin typeface="Carlito"/>
                <a:cs typeface="Carlito"/>
              </a:rPr>
              <a:t>is </a:t>
            </a:r>
            <a:r>
              <a:rPr lang="en-US" sz="1350" spc="-4" dirty="0">
                <a:latin typeface="Carlito"/>
                <a:cs typeface="Carlito"/>
              </a:rPr>
              <a:t> an </a:t>
            </a:r>
            <a:r>
              <a:rPr sz="1350" spc="-4" dirty="0">
                <a:latin typeface="Carlito"/>
                <a:cs typeface="Carlito"/>
              </a:rPr>
              <a:t>extraction function that is worth mentioning;</a:t>
            </a:r>
            <a:r>
              <a:rPr sz="1350" spc="86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SUBSTRING().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88" dirty="0">
              <a:latin typeface="Carlito"/>
              <a:cs typeface="Carlito"/>
            </a:endParaRPr>
          </a:p>
          <a:p>
            <a:pPr marL="9525">
              <a:lnSpc>
                <a:spcPts val="1568"/>
              </a:lnSpc>
            </a:pPr>
            <a:r>
              <a:rPr sz="1350" spc="-4" dirty="0">
                <a:latin typeface="Carlito"/>
                <a:cs typeface="Carlito"/>
              </a:rPr>
              <a:t>Syntax:</a:t>
            </a:r>
            <a:endParaRPr sz="1350" dirty="0">
              <a:latin typeface="Carlito"/>
              <a:cs typeface="Carlito"/>
            </a:endParaRPr>
          </a:p>
          <a:p>
            <a:pPr marL="9525">
              <a:lnSpc>
                <a:spcPts val="1568"/>
              </a:lnSpc>
            </a:pPr>
            <a:r>
              <a:rPr sz="1350" spc="-4" dirty="0">
                <a:latin typeface="Courier New"/>
                <a:cs typeface="Courier New"/>
              </a:rPr>
              <a:t>SUBSTRING(string,position)</a:t>
            </a:r>
            <a:endParaRPr sz="1350" dirty="0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sz="1763" dirty="0">
              <a:latin typeface="Courier New"/>
              <a:cs typeface="Courier New"/>
            </a:endParaRPr>
          </a:p>
          <a:p>
            <a:pPr marL="220980" marR="3810" indent="-211455">
              <a:lnSpc>
                <a:spcPts val="1313"/>
              </a:lnSpc>
              <a:spcBef>
                <a:spcPts val="4"/>
              </a:spcBef>
            </a:pPr>
            <a:r>
              <a:rPr sz="1350" spc="-4" dirty="0">
                <a:latin typeface="Carlito"/>
                <a:cs typeface="Carlito"/>
              </a:rPr>
              <a:t>This returns all of the string after the position. Thus to return ‘MOI' you would start  </a:t>
            </a:r>
            <a:r>
              <a:rPr sz="1350" dirty="0">
                <a:latin typeface="Carlito"/>
                <a:cs typeface="Carlito"/>
              </a:rPr>
              <a:t>at</a:t>
            </a:r>
            <a:r>
              <a:rPr sz="1350" spc="-8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'5'.</a:t>
            </a:r>
            <a:endParaRPr sz="1350" dirty="0">
              <a:latin typeface="Carlito"/>
              <a:cs typeface="Carlito"/>
            </a:endParaRPr>
          </a:p>
          <a:p>
            <a:pPr marL="9525">
              <a:lnSpc>
                <a:spcPts val="1500"/>
              </a:lnSpc>
            </a:pPr>
            <a:r>
              <a:rPr sz="1350" spc="-4" dirty="0">
                <a:latin typeface="Courier New"/>
                <a:cs typeface="Courier New"/>
              </a:rPr>
              <a:t>mysql&gt; SELECT</a:t>
            </a:r>
            <a:r>
              <a:rPr sz="1350" spc="-11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ourier New"/>
                <a:cs typeface="Courier New"/>
              </a:rPr>
              <a:t>SUBSTRING(cat_name,5)</a:t>
            </a:r>
            <a:endParaRPr sz="1350" dirty="0">
              <a:latin typeface="Courier New"/>
              <a:cs typeface="Courier New"/>
            </a:endParaRPr>
          </a:p>
          <a:p>
            <a:pPr marL="421005">
              <a:lnSpc>
                <a:spcPts val="1590"/>
              </a:lnSpc>
            </a:pPr>
            <a:r>
              <a:rPr sz="1350" spc="-4" dirty="0">
                <a:latin typeface="Courier New"/>
                <a:cs typeface="Courier New"/>
              </a:rPr>
              <a:t>-&gt; FROM category WHERE</a:t>
            </a:r>
            <a:r>
              <a:rPr sz="1350" spc="-19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ourier New"/>
                <a:cs typeface="Courier New"/>
              </a:rPr>
              <a:t>cat_id=‘2481';</a:t>
            </a:r>
            <a:endParaRPr sz="1350" dirty="0">
              <a:latin typeface="Courier New"/>
              <a:cs typeface="Courier New"/>
            </a:endParaRPr>
          </a:p>
          <a:p>
            <a:pPr marL="9525">
              <a:spcBef>
                <a:spcPts val="75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23"/>
              </a:spcBef>
              <a:tabLst>
                <a:tab pos="2690336" algn="l"/>
              </a:tabLst>
            </a:pPr>
            <a:r>
              <a:rPr sz="1350" dirty="0">
                <a:latin typeface="Carlito"/>
                <a:cs typeface="Carlito"/>
              </a:rPr>
              <a:t>|</a:t>
            </a:r>
            <a:r>
              <a:rPr sz="1350" spc="4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SUBSTRING(</a:t>
            </a:r>
            <a:r>
              <a:rPr sz="1350" spc="-4" dirty="0">
                <a:latin typeface="Courier New"/>
                <a:cs typeface="Courier New"/>
              </a:rPr>
              <a:t>cat_name,5</a:t>
            </a:r>
            <a:r>
              <a:rPr sz="1350" spc="-4" dirty="0">
                <a:latin typeface="Carlito"/>
                <a:cs typeface="Carlito"/>
              </a:rPr>
              <a:t>)	</a:t>
            </a:r>
            <a:r>
              <a:rPr sz="1350" dirty="0">
                <a:latin typeface="Carlito"/>
                <a:cs typeface="Carlito"/>
              </a:rPr>
              <a:t>|</a:t>
            </a:r>
          </a:p>
          <a:p>
            <a:pPr marL="9525">
              <a:spcBef>
                <a:spcPts val="83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30"/>
              </a:spcBef>
              <a:tabLst>
                <a:tab pos="1318736" algn="l"/>
              </a:tabLst>
            </a:pPr>
            <a:r>
              <a:rPr sz="1350" dirty="0">
                <a:latin typeface="Carlito"/>
                <a:cs typeface="Carlito"/>
              </a:rPr>
              <a:t>| </a:t>
            </a:r>
            <a:r>
              <a:rPr sz="1350" spc="-4" dirty="0">
                <a:latin typeface="Carlito"/>
                <a:cs typeface="Carlito"/>
              </a:rPr>
              <a:t>MOI	</a:t>
            </a:r>
            <a:r>
              <a:rPr sz="1350" dirty="0">
                <a:latin typeface="Carlito"/>
                <a:cs typeface="Carlito"/>
              </a:rPr>
              <a:t>|</a:t>
            </a:r>
          </a:p>
          <a:p>
            <a:pPr marL="9525" marR="4277201">
              <a:lnSpc>
                <a:spcPct val="101899"/>
              </a:lnSpc>
              <a:spcBef>
                <a:spcPts val="4"/>
              </a:spcBef>
              <a:tabLst>
                <a:tab pos="1358265" algn="l"/>
              </a:tabLst>
            </a:pPr>
            <a:r>
              <a:rPr sz="1350" dirty="0">
                <a:latin typeface="Carlito"/>
                <a:cs typeface="Carlito"/>
              </a:rPr>
              <a:t>+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350" dirty="0">
                <a:latin typeface="Carlito"/>
                <a:cs typeface="Carlito"/>
              </a:rPr>
              <a:t>+  1 </a:t>
            </a:r>
            <a:r>
              <a:rPr sz="1350" spc="-4" dirty="0">
                <a:latin typeface="Carlito"/>
                <a:cs typeface="Carlito"/>
              </a:rPr>
              <a:t>row in </a:t>
            </a:r>
            <a:r>
              <a:rPr sz="1350" dirty="0">
                <a:latin typeface="Carlito"/>
                <a:cs typeface="Carlito"/>
              </a:rPr>
              <a:t>set </a:t>
            </a:r>
            <a:r>
              <a:rPr sz="1350" spc="-4" dirty="0">
                <a:latin typeface="Carlito"/>
                <a:cs typeface="Carlito"/>
              </a:rPr>
              <a:t>(0.00</a:t>
            </a:r>
            <a:r>
              <a:rPr sz="1350" spc="-41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sec)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CBC08B4-6420-40E8-B2F1-E280B58FD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0227" y="406922"/>
            <a:ext cx="6409373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Extracting Text from a</a:t>
            </a:r>
            <a:r>
              <a:rPr spc="-38" dirty="0"/>
              <a:t> </a:t>
            </a:r>
            <a:r>
              <a:rPr spc="4" dirty="0"/>
              <a:t>String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36613"/>
            <a:ext cx="7162799" cy="486384"/>
          </a:xfrm>
          <a:prstGeom prst="rect">
            <a:avLst/>
          </a:prstGeom>
        </p:spPr>
        <p:txBody>
          <a:bodyPr vert="horz" wrap="square" lIns="0" tIns="37624" rIns="0" bIns="0" rtlCol="0" anchor="b">
            <a:spAutoFit/>
          </a:bodyPr>
          <a:lstStyle/>
          <a:p>
            <a:pPr marL="2023110" marR="3810" indent="-2013585">
              <a:lnSpc>
                <a:spcPts val="3848"/>
              </a:lnSpc>
              <a:spcBef>
                <a:spcPts val="296"/>
              </a:spcBef>
            </a:pPr>
            <a:r>
              <a:rPr dirty="0"/>
              <a:t>Finding a </a:t>
            </a:r>
            <a:r>
              <a:rPr spc="-4" dirty="0"/>
              <a:t>piece </a:t>
            </a:r>
            <a:r>
              <a:rPr spc="4" dirty="0"/>
              <a:t>of </a:t>
            </a:r>
            <a:r>
              <a:rPr dirty="0"/>
              <a:t>text in a  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7" y="1393507"/>
            <a:ext cx="5963603" cy="2218396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220980" marR="3810" indent="-211455">
              <a:lnSpc>
                <a:spcPts val="1103"/>
              </a:lnSpc>
              <a:spcBef>
                <a:spcPts val="319"/>
              </a:spcBef>
            </a:pPr>
            <a:r>
              <a:rPr sz="1125" dirty="0">
                <a:latin typeface="Carlito"/>
                <a:cs typeface="Carlito"/>
              </a:rPr>
              <a:t>In </a:t>
            </a:r>
            <a:r>
              <a:rPr sz="1125" spc="-4" dirty="0">
                <a:latin typeface="Carlito"/>
                <a:cs typeface="Carlito"/>
              </a:rPr>
              <a:t>some of </a:t>
            </a:r>
            <a:r>
              <a:rPr sz="1125" dirty="0">
                <a:latin typeface="Carlito"/>
                <a:cs typeface="Carlito"/>
              </a:rPr>
              <a:t>the string functions </a:t>
            </a:r>
            <a:r>
              <a:rPr sz="1125" spc="-4" dirty="0">
                <a:latin typeface="Carlito"/>
                <a:cs typeface="Carlito"/>
              </a:rPr>
              <a:t>we have seen </a:t>
            </a:r>
            <a:r>
              <a:rPr sz="1125" dirty="0">
                <a:latin typeface="Carlito"/>
                <a:cs typeface="Carlito"/>
              </a:rPr>
              <a:t>so far it has </a:t>
            </a:r>
            <a:r>
              <a:rPr sz="1125" spc="-4" dirty="0">
                <a:latin typeface="Carlito"/>
                <a:cs typeface="Carlito"/>
              </a:rPr>
              <a:t>been </a:t>
            </a:r>
            <a:r>
              <a:rPr sz="1125" dirty="0">
                <a:latin typeface="Carlito"/>
                <a:cs typeface="Carlito"/>
              </a:rPr>
              <a:t>necessary </a:t>
            </a:r>
            <a:r>
              <a:rPr sz="1125" spc="-4" dirty="0">
                <a:latin typeface="Carlito"/>
                <a:cs typeface="Carlito"/>
              </a:rPr>
              <a:t>to provide </a:t>
            </a:r>
            <a:r>
              <a:rPr sz="1125" dirty="0">
                <a:latin typeface="Carlito"/>
                <a:cs typeface="Carlito"/>
              </a:rPr>
              <a:t>a starting position  as part </a:t>
            </a:r>
            <a:r>
              <a:rPr sz="1125" spc="-4" dirty="0">
                <a:latin typeface="Carlito"/>
                <a:cs typeface="Carlito"/>
              </a:rPr>
              <a:t>of </a:t>
            </a:r>
            <a:r>
              <a:rPr sz="1125" dirty="0">
                <a:latin typeface="Carlito"/>
                <a:cs typeface="Carlito"/>
              </a:rPr>
              <a:t>the function</a:t>
            </a:r>
            <a:r>
              <a:rPr lang="en-US" sz="1125" dirty="0">
                <a:latin typeface="Carlito"/>
                <a:cs typeface="Carlito"/>
              </a:rPr>
              <a:t>. </a:t>
            </a:r>
            <a:r>
              <a:rPr sz="1125" dirty="0">
                <a:latin typeface="Carlito"/>
                <a:cs typeface="Carlito"/>
              </a:rPr>
              <a:t>This position can be </a:t>
            </a:r>
            <a:r>
              <a:rPr sz="1125" spc="-4" dirty="0">
                <a:latin typeface="Carlito"/>
                <a:cs typeface="Carlito"/>
              </a:rPr>
              <a:t>found </a:t>
            </a:r>
            <a:r>
              <a:rPr sz="1125" dirty="0">
                <a:latin typeface="Carlito"/>
                <a:cs typeface="Carlito"/>
              </a:rPr>
              <a:t>using the </a:t>
            </a:r>
            <a:r>
              <a:rPr sz="1125" spc="-4" dirty="0">
                <a:latin typeface="Carlito"/>
                <a:cs typeface="Carlito"/>
              </a:rPr>
              <a:t>LOCATE() </a:t>
            </a:r>
            <a:r>
              <a:rPr sz="1125" dirty="0">
                <a:latin typeface="Carlito"/>
                <a:cs typeface="Carlito"/>
              </a:rPr>
              <a:t>function specifying the </a:t>
            </a:r>
            <a:r>
              <a:rPr sz="1125" spc="-4" dirty="0">
                <a:latin typeface="Carlito"/>
                <a:cs typeface="Carlito"/>
              </a:rPr>
              <a:t>text  </a:t>
            </a:r>
            <a:r>
              <a:rPr sz="1125" dirty="0">
                <a:latin typeface="Carlito"/>
                <a:cs typeface="Carlito"/>
              </a:rPr>
              <a:t>to </a:t>
            </a:r>
            <a:r>
              <a:rPr sz="1125" spc="-4" dirty="0">
                <a:latin typeface="Carlito"/>
                <a:cs typeface="Carlito"/>
              </a:rPr>
              <a:t>find </a:t>
            </a:r>
            <a:r>
              <a:rPr sz="1125" dirty="0">
                <a:latin typeface="Carlito"/>
                <a:cs typeface="Carlito"/>
              </a:rPr>
              <a:t>(substring) as </a:t>
            </a:r>
            <a:r>
              <a:rPr sz="1125" spc="-4" dirty="0">
                <a:latin typeface="Carlito"/>
                <a:cs typeface="Carlito"/>
              </a:rPr>
              <a:t>well </a:t>
            </a:r>
            <a:r>
              <a:rPr sz="1125" dirty="0">
                <a:latin typeface="Carlito"/>
                <a:cs typeface="Carlito"/>
              </a:rPr>
              <a:t>as the string </a:t>
            </a:r>
            <a:r>
              <a:rPr sz="1125" spc="-4" dirty="0">
                <a:latin typeface="Carlito"/>
                <a:cs typeface="Carlito"/>
              </a:rPr>
              <a:t>to </a:t>
            </a:r>
            <a:r>
              <a:rPr sz="1125" dirty="0">
                <a:latin typeface="Carlito"/>
                <a:cs typeface="Carlito"/>
              </a:rPr>
              <a:t>search</a:t>
            </a:r>
            <a:r>
              <a:rPr sz="1125" spc="-23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in.</a:t>
            </a:r>
          </a:p>
          <a:p>
            <a:pPr>
              <a:spcBef>
                <a:spcPts val="38"/>
              </a:spcBef>
            </a:pPr>
            <a:endParaRPr sz="1125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b="1" i="1" spc="-4" dirty="0">
                <a:latin typeface="Carlito"/>
                <a:cs typeface="Carlito"/>
              </a:rPr>
              <a:t>Syntax:</a:t>
            </a:r>
            <a:endParaRPr sz="1125" dirty="0">
              <a:latin typeface="Carlito"/>
              <a:cs typeface="Carlito"/>
            </a:endParaRPr>
          </a:p>
          <a:p>
            <a:pPr marL="9525">
              <a:lnSpc>
                <a:spcPts val="1309"/>
              </a:lnSpc>
            </a:pPr>
            <a:r>
              <a:rPr sz="1125" spc="-4" dirty="0">
                <a:latin typeface="Courier New"/>
                <a:cs typeface="Courier New"/>
              </a:rPr>
              <a:t>LOCATE(substring,string)</a:t>
            </a:r>
            <a:endParaRPr sz="1125" dirty="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75" dirty="0">
              <a:latin typeface="Courier New"/>
              <a:cs typeface="Courier New"/>
            </a:endParaRPr>
          </a:p>
          <a:p>
            <a:pPr marL="9525"/>
            <a:r>
              <a:rPr sz="1125" spc="-4" dirty="0">
                <a:latin typeface="Carlito"/>
                <a:cs typeface="Carlito"/>
              </a:rPr>
              <a:t>So </a:t>
            </a:r>
            <a:r>
              <a:rPr sz="1125" dirty="0">
                <a:latin typeface="Carlito"/>
                <a:cs typeface="Carlito"/>
              </a:rPr>
              <a:t>to find </a:t>
            </a:r>
            <a:r>
              <a:rPr sz="1125" spc="-4" dirty="0">
                <a:latin typeface="Carlito"/>
                <a:cs typeface="Carlito"/>
              </a:rPr>
              <a:t>the </a:t>
            </a:r>
            <a:r>
              <a:rPr sz="1125" dirty="0">
                <a:latin typeface="Carlito"/>
                <a:cs typeface="Carlito"/>
              </a:rPr>
              <a:t>location </a:t>
            </a:r>
            <a:r>
              <a:rPr sz="1125" spc="-4" dirty="0">
                <a:latin typeface="Carlito"/>
                <a:cs typeface="Carlito"/>
              </a:rPr>
              <a:t>of</a:t>
            </a:r>
            <a:r>
              <a:rPr sz="1125" spc="-26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‘MOI':</a:t>
            </a:r>
          </a:p>
          <a:p>
            <a:pPr marL="9525">
              <a:lnSpc>
                <a:spcPts val="1323"/>
              </a:lnSpc>
              <a:spcBef>
                <a:spcPts val="30"/>
              </a:spcBef>
            </a:pPr>
            <a:r>
              <a:rPr sz="1125" spc="-4" dirty="0">
                <a:latin typeface="Courier New"/>
                <a:cs typeface="Courier New"/>
              </a:rPr>
              <a:t>mysql&gt; SELECT LOCATE(‘</a:t>
            </a:r>
            <a:r>
              <a:rPr sz="1125" spc="-4" dirty="0">
                <a:latin typeface="Carlito"/>
                <a:cs typeface="Carlito"/>
              </a:rPr>
              <a:t>MOI </a:t>
            </a:r>
            <a:r>
              <a:rPr sz="1125" spc="-4" dirty="0">
                <a:latin typeface="Courier New"/>
                <a:cs typeface="Courier New"/>
              </a:rPr>
              <a:t>',</a:t>
            </a:r>
            <a:r>
              <a:rPr sz="1125" spc="-8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cat_name)</a:t>
            </a:r>
            <a:endParaRPr sz="1125" dirty="0">
              <a:latin typeface="Courier New"/>
              <a:cs typeface="Courier New"/>
            </a:endParaRPr>
          </a:p>
          <a:p>
            <a:pPr marL="352425">
              <a:lnSpc>
                <a:spcPts val="1323"/>
              </a:lnSpc>
            </a:pPr>
            <a:r>
              <a:rPr sz="1125" spc="-4" dirty="0">
                <a:latin typeface="Courier New"/>
                <a:cs typeface="Courier New"/>
              </a:rPr>
              <a:t>-&gt; FROM category WHERE</a:t>
            </a:r>
            <a:r>
              <a:rPr sz="1125" spc="-11" dirty="0">
                <a:latin typeface="Courier New"/>
                <a:cs typeface="Courier New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cat_id=‘2481';</a:t>
            </a:r>
            <a:endParaRPr sz="1125" dirty="0">
              <a:latin typeface="Courier New"/>
              <a:cs typeface="Courier New"/>
            </a:endParaRPr>
          </a:p>
          <a:p>
            <a:pPr marL="9525">
              <a:spcBef>
                <a:spcPts val="68"/>
              </a:spcBef>
              <a:tabLst>
                <a:tab pos="1253966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</a:p>
          <a:p>
            <a:pPr marL="9525">
              <a:spcBef>
                <a:spcPts val="30"/>
              </a:spcBef>
            </a:pPr>
            <a:r>
              <a:rPr sz="1125" dirty="0">
                <a:latin typeface="Carlito"/>
                <a:cs typeface="Carlito"/>
              </a:rPr>
              <a:t>| </a:t>
            </a:r>
            <a:r>
              <a:rPr sz="1125" spc="-4" dirty="0">
                <a:latin typeface="Carlito"/>
                <a:cs typeface="Carlito"/>
              </a:rPr>
              <a:t>LOCATE(</a:t>
            </a:r>
            <a:r>
              <a:rPr sz="1125" spc="-4" dirty="0">
                <a:latin typeface="Courier New"/>
                <a:cs typeface="Courier New"/>
              </a:rPr>
              <a:t>‘</a:t>
            </a:r>
            <a:r>
              <a:rPr sz="1125" spc="-4" dirty="0">
                <a:latin typeface="Carlito"/>
                <a:cs typeface="Carlito"/>
              </a:rPr>
              <a:t>MOI </a:t>
            </a:r>
            <a:r>
              <a:rPr sz="1125" spc="-4" dirty="0">
                <a:latin typeface="Courier New"/>
                <a:cs typeface="Courier New"/>
              </a:rPr>
              <a:t>', cat_name</a:t>
            </a:r>
            <a:r>
              <a:rPr sz="1125" spc="-4" dirty="0">
                <a:latin typeface="Carlito"/>
                <a:cs typeface="Carlito"/>
              </a:rPr>
              <a:t>)</a:t>
            </a:r>
            <a:r>
              <a:rPr sz="1125" spc="79" dirty="0">
                <a:latin typeface="Carlito"/>
                <a:cs typeface="Carlito"/>
              </a:rPr>
              <a:t> </a:t>
            </a:r>
            <a:r>
              <a:rPr sz="1125" dirty="0">
                <a:latin typeface="Carlito"/>
                <a:cs typeface="Carlito"/>
              </a:rPr>
              <a:t>|</a:t>
            </a:r>
          </a:p>
          <a:p>
            <a:pPr marL="9525">
              <a:spcBef>
                <a:spcPts val="68"/>
              </a:spcBef>
              <a:tabLst>
                <a:tab pos="1253966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125" dirty="0">
                <a:latin typeface="Carlito"/>
                <a:cs typeface="Carlito"/>
              </a:rPr>
              <a:t>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2355" y="3590925"/>
            <a:ext cx="8524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latin typeface="Carlito"/>
                <a:cs typeface="Carlito"/>
              </a:rPr>
              <a:t>|</a:t>
            </a:r>
            <a:endParaRPr sz="1125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868" y="3590926"/>
            <a:ext cx="1335404" cy="5298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876776" algn="l"/>
              </a:tabLst>
            </a:pPr>
            <a:r>
              <a:rPr sz="1125" dirty="0">
                <a:latin typeface="Carlito"/>
                <a:cs typeface="Carlito"/>
              </a:rPr>
              <a:t>|	5</a:t>
            </a:r>
            <a:endParaRPr sz="1125">
              <a:latin typeface="Carlito"/>
              <a:cs typeface="Carlito"/>
            </a:endParaRPr>
          </a:p>
          <a:p>
            <a:pPr marL="9525" marR="3810">
              <a:lnSpc>
                <a:spcPct val="102200"/>
              </a:lnSpc>
              <a:tabLst>
                <a:tab pos="1253966" algn="l"/>
              </a:tabLst>
            </a:pPr>
            <a:r>
              <a:rPr sz="1125" spc="-8" dirty="0">
                <a:latin typeface="Carlito"/>
                <a:cs typeface="Carlito"/>
              </a:rPr>
              <a:t>+</a:t>
            </a:r>
            <a:r>
              <a:rPr sz="1125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25" dirty="0">
                <a:latin typeface="Carlito"/>
                <a:cs typeface="Carlito"/>
              </a:rPr>
              <a:t>+  1 row in </a:t>
            </a:r>
            <a:r>
              <a:rPr sz="1125" spc="-4" dirty="0">
                <a:latin typeface="Carlito"/>
                <a:cs typeface="Carlito"/>
              </a:rPr>
              <a:t>set </a:t>
            </a:r>
            <a:r>
              <a:rPr sz="1125" dirty="0">
                <a:latin typeface="Carlito"/>
                <a:cs typeface="Carlito"/>
              </a:rPr>
              <a:t>(0.06</a:t>
            </a:r>
            <a:r>
              <a:rPr sz="1125" spc="-75" dirty="0">
                <a:latin typeface="Carlito"/>
                <a:cs typeface="Carlito"/>
              </a:rPr>
              <a:t> </a:t>
            </a:r>
            <a:r>
              <a:rPr sz="1125" spc="-4" dirty="0">
                <a:latin typeface="Carlito"/>
                <a:cs typeface="Carlito"/>
              </a:rPr>
              <a:t>sec)</a:t>
            </a:r>
            <a:endParaRPr sz="1125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26139"/>
            <a:ext cx="56007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4" dirty="0"/>
              <a:t>C</a:t>
            </a:r>
            <a:r>
              <a:rPr spc="-4" dirty="0"/>
              <a:t>o</a:t>
            </a:r>
            <a:r>
              <a:rPr spc="4" dirty="0"/>
              <a:t>n</a:t>
            </a:r>
            <a:r>
              <a:rPr spc="11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868" y="1216343"/>
            <a:ext cx="5547836" cy="2535118"/>
          </a:xfrm>
          <a:prstGeom prst="rect">
            <a:avLst/>
          </a:prstGeom>
        </p:spPr>
        <p:txBody>
          <a:bodyPr vert="horz" wrap="square" lIns="0" tIns="50483" rIns="0" bIns="0" rtlCol="0">
            <a:spAutoFit/>
          </a:bodyPr>
          <a:lstStyle/>
          <a:p>
            <a:pPr marL="220980" marR="3810" indent="-211455">
              <a:lnSpc>
                <a:spcPts val="1470"/>
              </a:lnSpc>
              <a:spcBef>
                <a:spcPts val="398"/>
              </a:spcBef>
            </a:pPr>
            <a:r>
              <a:rPr sz="1500" spc="-4" dirty="0">
                <a:latin typeface="Carlito"/>
                <a:cs typeface="Carlito"/>
              </a:rPr>
              <a:t>It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4" dirty="0">
                <a:latin typeface="Carlito"/>
                <a:cs typeface="Carlito"/>
              </a:rPr>
              <a:t>also possible </a:t>
            </a:r>
            <a:r>
              <a:rPr sz="1500" spc="4" dirty="0">
                <a:latin typeface="Carlito"/>
                <a:cs typeface="Carlito"/>
              </a:rPr>
              <a:t>to </a:t>
            </a:r>
            <a:r>
              <a:rPr sz="1500" spc="-4" dirty="0">
                <a:latin typeface="Carlito"/>
                <a:cs typeface="Carlito"/>
              </a:rPr>
              <a:t>automatically calculate </a:t>
            </a:r>
            <a:r>
              <a:rPr sz="1500" dirty="0">
                <a:latin typeface="Carlito"/>
                <a:cs typeface="Carlito"/>
              </a:rPr>
              <a:t>the length of a </a:t>
            </a:r>
            <a:r>
              <a:rPr sz="1500" spc="-4" dirty="0">
                <a:latin typeface="Carlito"/>
                <a:cs typeface="Carlito"/>
              </a:rPr>
              <a:t>piece of text  using</a:t>
            </a:r>
            <a:r>
              <a:rPr sz="1500" spc="8" dirty="0">
                <a:latin typeface="Carlito"/>
                <a:cs typeface="Carlito"/>
              </a:rPr>
              <a:t> </a:t>
            </a:r>
            <a:r>
              <a:rPr sz="1500" spc="-4" dirty="0">
                <a:latin typeface="Carlito"/>
                <a:cs typeface="Carlito"/>
              </a:rPr>
              <a:t>LENGTH().</a:t>
            </a:r>
            <a:endParaRPr sz="1500">
              <a:latin typeface="Carlito"/>
              <a:cs typeface="Carlito"/>
            </a:endParaRPr>
          </a:p>
          <a:p>
            <a:pPr>
              <a:spcBef>
                <a:spcPts val="11"/>
              </a:spcBef>
            </a:pPr>
            <a:endParaRPr sz="1538">
              <a:latin typeface="Carlito"/>
              <a:cs typeface="Carlito"/>
            </a:endParaRPr>
          </a:p>
          <a:p>
            <a:pPr marL="9525">
              <a:lnSpc>
                <a:spcPts val="1748"/>
              </a:lnSpc>
            </a:pPr>
            <a:r>
              <a:rPr sz="1500" b="1" i="1" dirty="0">
                <a:latin typeface="Carlito"/>
                <a:cs typeface="Carlito"/>
              </a:rPr>
              <a:t>Syntax:</a:t>
            </a:r>
            <a:endParaRPr sz="1500">
              <a:latin typeface="Carlito"/>
              <a:cs typeface="Carlito"/>
            </a:endParaRPr>
          </a:p>
          <a:p>
            <a:pPr marL="9525">
              <a:lnSpc>
                <a:spcPts val="1748"/>
              </a:lnSpc>
            </a:pPr>
            <a:r>
              <a:rPr sz="1500" spc="-4" dirty="0">
                <a:latin typeface="Courier New"/>
                <a:cs typeface="Courier New"/>
              </a:rPr>
              <a:t>LENGTH(string)</a:t>
            </a:r>
            <a:endParaRPr sz="15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688">
              <a:latin typeface="Courier New"/>
              <a:cs typeface="Courier New"/>
            </a:endParaRPr>
          </a:p>
          <a:p>
            <a:pPr marL="9525"/>
            <a:r>
              <a:rPr sz="1500" dirty="0">
                <a:latin typeface="Carlito"/>
                <a:cs typeface="Carlito"/>
              </a:rPr>
              <a:t>So with the </a:t>
            </a:r>
            <a:r>
              <a:rPr sz="1500" spc="-4" dirty="0">
                <a:latin typeface="Carlito"/>
                <a:cs typeface="Carlito"/>
              </a:rPr>
              <a:t>word</a:t>
            </a:r>
            <a:r>
              <a:rPr sz="1500" spc="11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‘MOI'.</a:t>
            </a:r>
            <a:endParaRPr sz="1500">
              <a:latin typeface="Carlito"/>
              <a:cs typeface="Carlito"/>
            </a:endParaRPr>
          </a:p>
          <a:p>
            <a:pPr marL="9525">
              <a:spcBef>
                <a:spcPts val="38"/>
              </a:spcBef>
            </a:pPr>
            <a:r>
              <a:rPr sz="1500" spc="-4" dirty="0">
                <a:latin typeface="Courier New"/>
                <a:cs typeface="Courier New"/>
              </a:rPr>
              <a:t>mysql&gt; SELECT LENGTH('</a:t>
            </a:r>
            <a:r>
              <a:rPr sz="1500" spc="-578" dirty="0">
                <a:latin typeface="Courier New"/>
                <a:cs typeface="Courier New"/>
              </a:rPr>
              <a:t> </a:t>
            </a:r>
            <a:r>
              <a:rPr sz="1500" spc="4" dirty="0">
                <a:latin typeface="Carlito"/>
                <a:cs typeface="Carlito"/>
              </a:rPr>
              <a:t>MOI </a:t>
            </a:r>
            <a:r>
              <a:rPr sz="1500" spc="-4" dirty="0">
                <a:latin typeface="Courier New"/>
                <a:cs typeface="Courier New"/>
              </a:rPr>
              <a:t>');</a:t>
            </a:r>
            <a:endParaRPr sz="1500">
              <a:latin typeface="Courier New"/>
              <a:cs typeface="Courier New"/>
            </a:endParaRPr>
          </a:p>
          <a:p>
            <a:pPr marL="9525">
              <a:spcBef>
                <a:spcPts val="83"/>
              </a:spcBef>
            </a:pPr>
            <a:r>
              <a:rPr sz="1500" b="1" spc="-4" dirty="0">
                <a:latin typeface="Carlito"/>
                <a:cs typeface="Carlito"/>
              </a:rPr>
              <a:t>+-----------------+</a:t>
            </a:r>
            <a:endParaRPr sz="1500">
              <a:latin typeface="Carlito"/>
              <a:cs typeface="Carlito"/>
            </a:endParaRPr>
          </a:p>
          <a:p>
            <a:pPr marL="9525">
              <a:spcBef>
                <a:spcPts val="45"/>
              </a:spcBef>
              <a:tabLst>
                <a:tab pos="2004536" algn="l"/>
              </a:tabLst>
            </a:pPr>
            <a:r>
              <a:rPr sz="1500" b="1" dirty="0">
                <a:latin typeface="Carlito"/>
                <a:cs typeface="Carlito"/>
              </a:rPr>
              <a:t>| </a:t>
            </a:r>
            <a:r>
              <a:rPr sz="1500" b="1" spc="-4" dirty="0">
                <a:latin typeface="Carlito"/>
                <a:cs typeface="Carlito"/>
              </a:rPr>
              <a:t>LENGTH('</a:t>
            </a:r>
            <a:r>
              <a:rPr sz="1500" b="1" spc="4" dirty="0">
                <a:latin typeface="Carlito"/>
                <a:cs typeface="Carlito"/>
              </a:rPr>
              <a:t> </a:t>
            </a:r>
            <a:r>
              <a:rPr sz="1500" spc="4" dirty="0">
                <a:latin typeface="Carlito"/>
                <a:cs typeface="Carlito"/>
              </a:rPr>
              <a:t>MOI </a:t>
            </a:r>
            <a:r>
              <a:rPr sz="1500" b="1" dirty="0">
                <a:latin typeface="Carlito"/>
                <a:cs typeface="Carlito"/>
              </a:rPr>
              <a:t>')	|</a:t>
            </a:r>
            <a:endParaRPr sz="1500">
              <a:latin typeface="Carlito"/>
              <a:cs typeface="Carlito"/>
            </a:endParaRPr>
          </a:p>
          <a:p>
            <a:pPr marL="9525">
              <a:spcBef>
                <a:spcPts val="45"/>
              </a:spcBef>
            </a:pPr>
            <a:r>
              <a:rPr sz="1500" b="1" spc="-4" dirty="0">
                <a:latin typeface="Carlito"/>
                <a:cs typeface="Carlito"/>
              </a:rPr>
              <a:t>+-----------------+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2356" y="3734753"/>
            <a:ext cx="10715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latin typeface="Carlito"/>
                <a:cs typeface="Carlito"/>
              </a:rPr>
              <a:t>|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867" y="3734753"/>
            <a:ext cx="1719263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748189" algn="l"/>
              </a:tabLst>
            </a:pPr>
            <a:r>
              <a:rPr sz="1500" dirty="0">
                <a:latin typeface="Carlito"/>
                <a:cs typeface="Carlito"/>
              </a:rPr>
              <a:t>|	5</a:t>
            </a:r>
            <a:endParaRPr sz="1500">
              <a:latin typeface="Carlito"/>
              <a:cs typeface="Carlito"/>
            </a:endParaRPr>
          </a:p>
          <a:p>
            <a:pPr marL="9525">
              <a:spcBef>
                <a:spcPts val="38"/>
              </a:spcBef>
              <a:tabLst>
                <a:tab pos="1094899" algn="l"/>
              </a:tabLst>
            </a:pPr>
            <a:r>
              <a:rPr sz="1500" spc="-8" dirty="0">
                <a:latin typeface="Carlito"/>
                <a:cs typeface="Carlito"/>
              </a:rPr>
              <a:t>+</a:t>
            </a:r>
            <a:r>
              <a:rPr sz="1500" u="heavy" spc="-8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1500" dirty="0">
                <a:latin typeface="Carlito"/>
                <a:cs typeface="Carlito"/>
              </a:rPr>
              <a:t>+</a:t>
            </a:r>
            <a:endParaRPr sz="1500">
              <a:latin typeface="Carlito"/>
              <a:cs typeface="Carlito"/>
            </a:endParaRPr>
          </a:p>
          <a:p>
            <a:pPr marL="9525">
              <a:spcBef>
                <a:spcPts val="45"/>
              </a:spcBef>
            </a:pPr>
            <a:r>
              <a:rPr sz="1500" dirty="0">
                <a:latin typeface="Carlito"/>
                <a:cs typeface="Carlito"/>
              </a:rPr>
              <a:t>1 </a:t>
            </a:r>
            <a:r>
              <a:rPr sz="1500" spc="-4" dirty="0">
                <a:latin typeface="Carlito"/>
                <a:cs typeface="Carlito"/>
              </a:rPr>
              <a:t>row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4" dirty="0">
                <a:latin typeface="Carlito"/>
                <a:cs typeface="Carlito"/>
              </a:rPr>
              <a:t>set </a:t>
            </a:r>
            <a:r>
              <a:rPr sz="1500" dirty="0">
                <a:latin typeface="Carlito"/>
                <a:cs typeface="Carlito"/>
              </a:rPr>
              <a:t>(0.03</a:t>
            </a:r>
            <a:r>
              <a:rPr sz="1500" spc="-26" dirty="0">
                <a:latin typeface="Carlito"/>
                <a:cs typeface="Carlito"/>
              </a:rPr>
              <a:t> </a:t>
            </a:r>
            <a:r>
              <a:rPr sz="1500" spc="-4" dirty="0">
                <a:latin typeface="Carlito"/>
                <a:cs typeface="Carlito"/>
              </a:rPr>
              <a:t>sec)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26139"/>
            <a:ext cx="56007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4" dirty="0"/>
              <a:t>C</a:t>
            </a:r>
            <a:r>
              <a:rPr spc="-4" dirty="0"/>
              <a:t>o</a:t>
            </a:r>
            <a:r>
              <a:rPr spc="4" dirty="0"/>
              <a:t>n</a:t>
            </a:r>
            <a:r>
              <a:rPr spc="11" dirty="0"/>
              <a:t>t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0" y="895350"/>
            <a:ext cx="7620000" cy="3354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The </a:t>
            </a:r>
            <a:r>
              <a:rPr spc="-4" dirty="0"/>
              <a:t>last string </a:t>
            </a:r>
            <a:r>
              <a:rPr dirty="0"/>
              <a:t>function </a:t>
            </a:r>
            <a:r>
              <a:rPr spc="-4" dirty="0"/>
              <a:t>this will examine </a:t>
            </a:r>
            <a:r>
              <a:rPr dirty="0"/>
              <a:t>is</a:t>
            </a:r>
            <a:r>
              <a:rPr spc="34" dirty="0"/>
              <a:t> </a:t>
            </a:r>
            <a:r>
              <a:rPr dirty="0"/>
              <a:t>REVERSE().</a:t>
            </a:r>
          </a:p>
          <a:p>
            <a:pPr>
              <a:spcBef>
                <a:spcPts val="4"/>
              </a:spcBef>
            </a:pPr>
            <a:endParaRPr sz="1538" dirty="0"/>
          </a:p>
          <a:p>
            <a:pPr marL="9525">
              <a:lnSpc>
                <a:spcPts val="1748"/>
              </a:lnSpc>
            </a:pPr>
            <a:r>
              <a:rPr b="1" i="1" dirty="0">
                <a:latin typeface="Carlito"/>
                <a:cs typeface="Carlito"/>
              </a:rPr>
              <a:t>Syntax:</a:t>
            </a:r>
          </a:p>
          <a:p>
            <a:pPr marL="9525">
              <a:lnSpc>
                <a:spcPts val="1748"/>
              </a:lnSpc>
            </a:pPr>
            <a:r>
              <a:rPr spc="-4" dirty="0">
                <a:latin typeface="Courier New"/>
                <a:cs typeface="Courier New"/>
              </a:rPr>
              <a:t>REVERSE(string)</a:t>
            </a:r>
            <a:endParaRPr lang="en-US" spc="-4" dirty="0">
              <a:latin typeface="Courier New"/>
              <a:cs typeface="Courier New"/>
            </a:endParaRPr>
          </a:p>
          <a:p>
            <a:pPr marL="0" indent="0">
              <a:lnSpc>
                <a:spcPts val="1748"/>
              </a:lnSpc>
              <a:buNone/>
            </a:pPr>
            <a:endParaRPr sz="1988" dirty="0">
              <a:latin typeface="Courier New"/>
              <a:cs typeface="Courier New"/>
            </a:endParaRPr>
          </a:p>
          <a:p>
            <a:pPr marL="220980" marR="457200" indent="-211455">
              <a:lnSpc>
                <a:spcPts val="1470"/>
              </a:lnSpc>
            </a:pPr>
            <a:r>
              <a:rPr spc="-4" dirty="0"/>
              <a:t>This </a:t>
            </a:r>
            <a:r>
              <a:rPr dirty="0"/>
              <a:t>rather </a:t>
            </a:r>
            <a:r>
              <a:rPr spc="-4" dirty="0"/>
              <a:t>obviously reverses </a:t>
            </a:r>
            <a:r>
              <a:rPr dirty="0"/>
              <a:t>the order </a:t>
            </a:r>
            <a:r>
              <a:rPr spc="-4" dirty="0"/>
              <a:t>of </a:t>
            </a:r>
            <a:r>
              <a:rPr dirty="0"/>
              <a:t>the</a:t>
            </a:r>
            <a:endParaRPr lang="en-US" dirty="0"/>
          </a:p>
          <a:p>
            <a:pPr marL="9525" marR="457200" indent="0">
              <a:lnSpc>
                <a:spcPts val="1470"/>
              </a:lnSpc>
              <a:buNone/>
            </a:pPr>
            <a:r>
              <a:rPr dirty="0"/>
              <a:t> </a:t>
            </a:r>
            <a:r>
              <a:rPr spc="-4" dirty="0"/>
              <a:t>letters. </a:t>
            </a:r>
            <a:r>
              <a:rPr dirty="0"/>
              <a:t>For </a:t>
            </a:r>
            <a:r>
              <a:rPr spc="-4" dirty="0"/>
              <a:t>example </a:t>
            </a:r>
            <a:r>
              <a:rPr dirty="0"/>
              <a:t>the  alphabet.</a:t>
            </a:r>
            <a:endParaRPr lang="en-US" dirty="0"/>
          </a:p>
          <a:p>
            <a:pPr marL="9525" marR="457200" indent="0">
              <a:lnSpc>
                <a:spcPts val="1470"/>
              </a:lnSpc>
              <a:buNone/>
            </a:pPr>
            <a:endParaRPr dirty="0"/>
          </a:p>
          <a:p>
            <a:pPr marL="9525">
              <a:lnSpc>
                <a:spcPts val="1695"/>
              </a:lnSpc>
            </a:pPr>
            <a:r>
              <a:rPr spc="-4" dirty="0">
                <a:latin typeface="Courier New"/>
                <a:cs typeface="Courier New"/>
              </a:rPr>
              <a:t>mysql&gt; SELECT</a:t>
            </a:r>
            <a:r>
              <a:rPr spc="-64" dirty="0">
                <a:latin typeface="Courier New"/>
                <a:cs typeface="Courier New"/>
              </a:rPr>
              <a:t> </a:t>
            </a:r>
            <a:r>
              <a:rPr spc="-4" dirty="0">
                <a:latin typeface="Courier New"/>
                <a:cs typeface="Courier New"/>
              </a:rPr>
              <a:t>REVERSE(‘</a:t>
            </a:r>
            <a:r>
              <a:rPr lang="en-US" spc="-4" dirty="0">
                <a:latin typeface="Courier New"/>
                <a:cs typeface="Courier New"/>
              </a:rPr>
              <a:t>Welcome</a:t>
            </a:r>
            <a:r>
              <a:rPr spc="-4" dirty="0">
                <a:latin typeface="Courier New"/>
                <a:cs typeface="Courier New"/>
              </a:rPr>
              <a:t>');</a:t>
            </a:r>
          </a:p>
          <a:p>
            <a:pPr marL="0" indent="0">
              <a:spcBef>
                <a:spcPts val="90"/>
              </a:spcBef>
              <a:buNone/>
              <a:tabLst>
                <a:tab pos="2376964" algn="l"/>
              </a:tabLst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454136"/>
            <a:ext cx="6244113" cy="1117614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Integrity </a:t>
            </a:r>
            <a:r>
              <a:rPr lang="en-US" sz="1800" b="1" spc="-4" dirty="0">
                <a:solidFill>
                  <a:schemeClr val="tx1"/>
                </a:solidFill>
                <a:latin typeface="Arial"/>
                <a:cs typeface="Arial"/>
              </a:rPr>
              <a:t>means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something like </a:t>
            </a:r>
            <a:r>
              <a:rPr lang="en-US" sz="1800" b="1" spc="-4" dirty="0">
                <a:solidFill>
                  <a:schemeClr val="tx1"/>
                </a:solidFill>
                <a:latin typeface="Arial"/>
                <a:cs typeface="Arial"/>
              </a:rPr>
              <a:t>'be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right' and</a:t>
            </a:r>
            <a:r>
              <a:rPr lang="en-US" sz="1800" b="1" spc="-6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spc="-4" dirty="0">
                <a:solidFill>
                  <a:schemeClr val="tx1"/>
                </a:solidFill>
                <a:latin typeface="Arial"/>
                <a:cs typeface="Arial"/>
              </a:rPr>
              <a:t>consistent.  The data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sz="1800" b="1" spc="-4" dirty="0">
                <a:solidFill>
                  <a:schemeClr val="tx1"/>
                </a:solidFill>
                <a:latin typeface="Arial"/>
                <a:cs typeface="Arial"/>
              </a:rPr>
              <a:t>a database must be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right and in good  </a:t>
            </a:r>
            <a:r>
              <a:rPr lang="en-US" sz="1800" b="1" spc="-4" dirty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r>
              <a:rPr lang="en-US" sz="1800" b="1" spc="-4" dirty="0">
                <a:solidFill>
                  <a:srgbClr val="0044A8"/>
                </a:solidFill>
                <a:latin typeface="Arial"/>
                <a:cs typeface="Arial"/>
              </a:rPr>
              <a:t>.</a:t>
            </a:r>
            <a:br>
              <a:rPr lang="en-US" sz="1800" b="1" spc="-4" dirty="0">
                <a:solidFill>
                  <a:srgbClr val="0044A8"/>
                </a:solidFill>
                <a:latin typeface="Arial"/>
                <a:cs typeface="Arial"/>
              </a:rPr>
            </a:b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D6699-6F47-4DE3-BE5A-6B0A1D0492F2}"/>
              </a:ext>
            </a:extLst>
          </p:cNvPr>
          <p:cNvSpPr txBox="1"/>
          <p:nvPr/>
        </p:nvSpPr>
        <p:spPr>
          <a:xfrm>
            <a:off x="1267047" y="666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Integrity</a:t>
            </a:r>
            <a:r>
              <a:rPr lang="en-IN" sz="1400" dirty="0"/>
              <a:t> </a:t>
            </a:r>
            <a:r>
              <a:rPr lang="en-IN" sz="2400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constraint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BABAB-9AD8-4016-853E-D9EABC7AC541}"/>
              </a:ext>
            </a:extLst>
          </p:cNvPr>
          <p:cNvSpPr txBox="1"/>
          <p:nvPr/>
        </p:nvSpPr>
        <p:spPr>
          <a:xfrm>
            <a:off x="1202879" y="2571750"/>
            <a:ext cx="7102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Integrity constraints are a set of rules. It is used to maintain the quality of information.</a:t>
            </a:r>
          </a:p>
          <a:p>
            <a:pPr algn="l"/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Thus, integrity constraint is used to guard against accidental damage to the database.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3126" y="2246281"/>
            <a:ext cx="2630709" cy="202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/>
          <p:nvPr/>
        </p:nvSpPr>
        <p:spPr>
          <a:xfrm>
            <a:off x="3727894" y="2768155"/>
            <a:ext cx="117443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70021">
              <a:spcBef>
                <a:spcPts val="75"/>
              </a:spcBef>
            </a:pPr>
            <a:r>
              <a:rPr sz="1800" dirty="0">
                <a:solidFill>
                  <a:schemeClr val="tx1"/>
                </a:solidFill>
              </a:rPr>
              <a:t>Integrity</a:t>
            </a:r>
            <a:r>
              <a:rPr sz="1800" dirty="0">
                <a:solidFill>
                  <a:srgbClr val="5F5F5F"/>
                </a:solidFill>
              </a:rPr>
              <a:t>  </a:t>
            </a:r>
            <a:r>
              <a:rPr sz="1800" dirty="0">
                <a:solidFill>
                  <a:schemeClr val="tx1"/>
                </a:solidFill>
              </a:rPr>
              <a:t>C</a:t>
            </a:r>
            <a:r>
              <a:rPr sz="1800" spc="-8" dirty="0">
                <a:solidFill>
                  <a:schemeClr val="tx1"/>
                </a:solidFill>
              </a:rPr>
              <a:t>o</a:t>
            </a:r>
            <a:r>
              <a:rPr sz="1800" dirty="0">
                <a:solidFill>
                  <a:schemeClr val="tx1"/>
                </a:solidFill>
              </a:rPr>
              <a:t>nstrai</a:t>
            </a:r>
            <a:r>
              <a:rPr sz="1800" spc="-8" dirty="0">
                <a:solidFill>
                  <a:schemeClr val="tx1"/>
                </a:solidFill>
              </a:rPr>
              <a:t>n</a:t>
            </a:r>
            <a:r>
              <a:rPr sz="1800" dirty="0">
                <a:solidFill>
                  <a:schemeClr val="tx1"/>
                </a:solidFill>
              </a:rPr>
              <a:t>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43050" y="1028700"/>
            <a:ext cx="5478780" cy="3829050"/>
            <a:chOff x="533400" y="1371600"/>
            <a:chExt cx="7305040" cy="5105400"/>
          </a:xfrm>
        </p:grpSpPr>
        <p:sp>
          <p:nvSpPr>
            <p:cNvPr id="5" name="object 5"/>
            <p:cNvSpPr/>
            <p:nvPr/>
          </p:nvSpPr>
          <p:spPr>
            <a:xfrm>
              <a:off x="3429000" y="1371600"/>
              <a:ext cx="1752600" cy="1703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6" name="object 6"/>
            <p:cNvSpPr/>
            <p:nvPr/>
          </p:nvSpPr>
          <p:spPr>
            <a:xfrm>
              <a:off x="5867400" y="5715000"/>
              <a:ext cx="1752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5715000"/>
              <a:ext cx="1752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2438400"/>
              <a:ext cx="1752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3609" y="2209800"/>
              <a:ext cx="2584322" cy="1458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02153" y="1791176"/>
            <a:ext cx="11234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chemeClr val="tx1"/>
                </a:solidFill>
              </a:rPr>
              <a:t>Referential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60674" y="1185138"/>
            <a:ext cx="714995" cy="286617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800" spc="-1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0072" y="4420515"/>
            <a:ext cx="58197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68" dirty="0">
                <a:solidFill>
                  <a:schemeClr val="tx1"/>
                </a:solidFill>
              </a:rPr>
              <a:t>T</a:t>
            </a:r>
            <a:r>
              <a:rPr sz="1800" spc="-4" dirty="0">
                <a:solidFill>
                  <a:schemeClr val="tx1"/>
                </a:solidFill>
              </a:rPr>
              <a:t>up</a:t>
            </a:r>
            <a:r>
              <a:rPr sz="1800" spc="-11" dirty="0">
                <a:solidFill>
                  <a:schemeClr val="tx1"/>
                </a:solidFill>
              </a:rPr>
              <a:t>l</a:t>
            </a:r>
            <a:r>
              <a:rPr sz="1800" spc="-4" dirty="0">
                <a:solidFill>
                  <a:schemeClr val="tx1"/>
                </a:solidFill>
              </a:rPr>
              <a:t>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9427" y="4420515"/>
            <a:ext cx="4124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chemeClr val="tx1"/>
                </a:solidFill>
              </a:rPr>
              <a:t>K</a:t>
            </a:r>
            <a:r>
              <a:rPr sz="1800" spc="-11" dirty="0">
                <a:solidFill>
                  <a:schemeClr val="tx1"/>
                </a:solidFill>
              </a:rPr>
              <a:t>e</a:t>
            </a:r>
            <a:r>
              <a:rPr sz="1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7101" y="1959198"/>
            <a:ext cx="8062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8" dirty="0">
                <a:solidFill>
                  <a:schemeClr val="tx1"/>
                </a:solidFill>
              </a:rPr>
              <a:t>D</a:t>
            </a:r>
            <a:r>
              <a:rPr sz="1800" spc="-4" dirty="0">
                <a:solidFill>
                  <a:schemeClr val="tx1"/>
                </a:solidFill>
              </a:rPr>
              <a:t>omain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2150A81-6DB9-4381-A29C-CC9CA5A587D4}"/>
              </a:ext>
            </a:extLst>
          </p:cNvPr>
          <p:cNvSpPr txBox="1">
            <a:spLocks/>
          </p:cNvSpPr>
          <p:nvPr/>
        </p:nvSpPr>
        <p:spPr>
          <a:xfrm>
            <a:off x="899357" y="91728"/>
            <a:ext cx="4970144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Types of Integrity constraint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97080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Aggregate function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 functions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Integrity Constraints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295400" y="895350"/>
            <a:ext cx="6858000" cy="30566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4799" marR="263843" indent="-285750">
              <a:spcBef>
                <a:spcPts val="7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1800" spc="-8" dirty="0">
                <a:solidFill>
                  <a:schemeClr val="tx1"/>
                </a:solidFill>
              </a:rPr>
              <a:t>Domain integrity means </a:t>
            </a:r>
            <a:r>
              <a:rPr sz="1800" spc="-4" dirty="0">
                <a:solidFill>
                  <a:schemeClr val="tx1"/>
                </a:solidFill>
              </a:rPr>
              <a:t>the </a:t>
            </a:r>
            <a:r>
              <a:rPr sz="1800" spc="-8" dirty="0">
                <a:solidFill>
                  <a:schemeClr val="tx1"/>
                </a:solidFill>
              </a:rPr>
              <a:t>definition </a:t>
            </a:r>
            <a:r>
              <a:rPr sz="1800" spc="-11" dirty="0">
                <a:solidFill>
                  <a:schemeClr val="tx1"/>
                </a:solidFill>
              </a:rPr>
              <a:t>of a </a:t>
            </a:r>
            <a:r>
              <a:rPr sz="1800" spc="-15" dirty="0">
                <a:solidFill>
                  <a:schemeClr val="tx1"/>
                </a:solidFill>
              </a:rPr>
              <a:t>valid  </a:t>
            </a:r>
            <a:r>
              <a:rPr sz="1800" spc="-4" dirty="0">
                <a:solidFill>
                  <a:schemeClr val="tx1"/>
                </a:solidFill>
              </a:rPr>
              <a:t>set of </a:t>
            </a:r>
            <a:r>
              <a:rPr sz="1800" spc="-11" dirty="0">
                <a:solidFill>
                  <a:schemeClr val="tx1"/>
                </a:solidFill>
              </a:rPr>
              <a:t>values </a:t>
            </a:r>
            <a:r>
              <a:rPr sz="1800" dirty="0">
                <a:solidFill>
                  <a:schemeClr val="tx1"/>
                </a:solidFill>
              </a:rPr>
              <a:t>for </a:t>
            </a:r>
            <a:r>
              <a:rPr sz="1800" spc="-11" dirty="0">
                <a:solidFill>
                  <a:schemeClr val="tx1"/>
                </a:solidFill>
              </a:rPr>
              <a:t>an </a:t>
            </a:r>
            <a:r>
              <a:rPr sz="1800" spc="-8" dirty="0">
                <a:solidFill>
                  <a:schemeClr val="tx1"/>
                </a:solidFill>
              </a:rPr>
              <a:t>attribute. </a:t>
            </a:r>
            <a:r>
              <a:rPr sz="1800" spc="-11" dirty="0">
                <a:solidFill>
                  <a:schemeClr val="tx1"/>
                </a:solidFill>
              </a:rPr>
              <a:t>You</a:t>
            </a:r>
            <a:r>
              <a:rPr sz="1800" dirty="0">
                <a:solidFill>
                  <a:schemeClr val="tx1"/>
                </a:solidFill>
              </a:rPr>
              <a:t> </a:t>
            </a:r>
            <a:r>
              <a:rPr sz="1800" spc="-8" dirty="0">
                <a:solidFill>
                  <a:schemeClr val="tx1"/>
                </a:solidFill>
              </a:rPr>
              <a:t>define</a:t>
            </a:r>
            <a:endParaRPr sz="1800" dirty="0">
              <a:solidFill>
                <a:schemeClr val="tx1"/>
              </a:solidFill>
            </a:endParaRPr>
          </a:p>
          <a:p>
            <a:pPr marL="551974" lvl="1" indent="-285750"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404336" algn="l"/>
              </a:tabLst>
            </a:pPr>
            <a:r>
              <a:rPr sz="1800" spc="-8" dirty="0">
                <a:solidFill>
                  <a:schemeClr val="tx1"/>
                </a:solidFill>
              </a:rPr>
              <a:t>data type,</a:t>
            </a:r>
            <a:endParaRPr sz="1800" dirty="0">
              <a:solidFill>
                <a:schemeClr val="tx1"/>
              </a:solidFill>
            </a:endParaRPr>
          </a:p>
          <a:p>
            <a:pPr marL="551974" lvl="1" indent="-285750"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404336" algn="l"/>
              </a:tabLst>
            </a:pPr>
            <a:r>
              <a:rPr sz="1800" spc="-8" dirty="0">
                <a:solidFill>
                  <a:schemeClr val="tx1"/>
                </a:solidFill>
              </a:rPr>
              <a:t>length or</a:t>
            </a:r>
            <a:r>
              <a:rPr sz="1800" spc="15" dirty="0">
                <a:solidFill>
                  <a:schemeClr val="tx1"/>
                </a:solidFill>
              </a:rPr>
              <a:t> </a:t>
            </a:r>
            <a:r>
              <a:rPr sz="1800" spc="-8" dirty="0">
                <a:solidFill>
                  <a:schemeClr val="tx1"/>
                </a:solidFill>
              </a:rPr>
              <a:t>size</a:t>
            </a:r>
            <a:endParaRPr sz="1800" dirty="0">
              <a:solidFill>
                <a:schemeClr val="tx1"/>
              </a:solidFill>
            </a:endParaRPr>
          </a:p>
          <a:p>
            <a:pPr marL="551974" lvl="1" indent="-285750"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404336" algn="l"/>
              </a:tabLst>
            </a:pPr>
            <a:r>
              <a:rPr sz="1800" spc="-11" dirty="0">
                <a:solidFill>
                  <a:schemeClr val="tx1"/>
                </a:solidFill>
              </a:rPr>
              <a:t>is </a:t>
            </a:r>
            <a:r>
              <a:rPr sz="1800" spc="-8" dirty="0">
                <a:solidFill>
                  <a:schemeClr val="tx1"/>
                </a:solidFill>
              </a:rPr>
              <a:t>null value</a:t>
            </a:r>
            <a:r>
              <a:rPr sz="1800" spc="49" dirty="0">
                <a:solidFill>
                  <a:schemeClr val="tx1"/>
                </a:solidFill>
              </a:rPr>
              <a:t> </a:t>
            </a:r>
            <a:r>
              <a:rPr sz="1800" spc="-8" dirty="0">
                <a:solidFill>
                  <a:schemeClr val="tx1"/>
                </a:solidFill>
              </a:rPr>
              <a:t>allowed</a:t>
            </a:r>
            <a:endParaRPr sz="1800" dirty="0">
              <a:solidFill>
                <a:schemeClr val="tx1"/>
              </a:solidFill>
            </a:endParaRPr>
          </a:p>
          <a:p>
            <a:pPr marL="551974" lvl="1" indent="-285750"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404336" algn="l"/>
              </a:tabLst>
            </a:pPr>
            <a:r>
              <a:rPr sz="1800" spc="-11" dirty="0">
                <a:solidFill>
                  <a:schemeClr val="tx1"/>
                </a:solidFill>
              </a:rPr>
              <a:t>is </a:t>
            </a:r>
            <a:r>
              <a:rPr sz="1800" spc="-8" dirty="0">
                <a:solidFill>
                  <a:schemeClr val="tx1"/>
                </a:solidFill>
              </a:rPr>
              <a:t>the value unique or</a:t>
            </a:r>
            <a:r>
              <a:rPr sz="1800" spc="53" dirty="0">
                <a:solidFill>
                  <a:schemeClr val="tx1"/>
                </a:solidFill>
              </a:rPr>
              <a:t> </a:t>
            </a:r>
            <a:r>
              <a:rPr sz="1800" spc="-8" dirty="0">
                <a:solidFill>
                  <a:schemeClr val="tx1"/>
                </a:solidFill>
              </a:rPr>
              <a:t>not</a:t>
            </a:r>
            <a:r>
              <a:rPr lang="en-US" sz="1800" spc="-8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for </a:t>
            </a:r>
            <a:r>
              <a:rPr sz="1800" spc="-11" dirty="0">
                <a:solidFill>
                  <a:schemeClr val="tx1"/>
                </a:solidFill>
              </a:rPr>
              <a:t>an</a:t>
            </a:r>
            <a:r>
              <a:rPr sz="1800" spc="-45" dirty="0">
                <a:solidFill>
                  <a:schemeClr val="tx1"/>
                </a:solidFill>
              </a:rPr>
              <a:t> </a:t>
            </a:r>
            <a:r>
              <a:rPr sz="1800" spc="-4" dirty="0">
                <a:solidFill>
                  <a:schemeClr val="tx1"/>
                </a:solidFill>
              </a:rPr>
              <a:t>attribute.</a:t>
            </a:r>
            <a:r>
              <a:rPr lang="en-US" sz="1800" spc="-4" dirty="0">
                <a:solidFill>
                  <a:schemeClr val="tx1"/>
                </a:solidFill>
              </a:rPr>
              <a:t>.</a:t>
            </a:r>
          </a:p>
          <a:p>
            <a:pPr marL="266700">
              <a:spcBef>
                <a:spcPts val="4"/>
              </a:spcBef>
              <a:buClr>
                <a:schemeClr val="accent1"/>
              </a:buClr>
            </a:pPr>
            <a:endParaRPr lang="en-US" sz="1800" spc="-4" dirty="0">
              <a:solidFill>
                <a:schemeClr val="tx1"/>
              </a:solidFill>
            </a:endParaRPr>
          </a:p>
          <a:p>
            <a:pPr marL="552450" indent="-285750">
              <a:spcBef>
                <a:spcPts val="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sz="1800" spc="-4" dirty="0">
              <a:solidFill>
                <a:schemeClr val="tx1"/>
              </a:solidFill>
            </a:endParaRPr>
          </a:p>
          <a:p>
            <a:pPr marL="552450" indent="-285750">
              <a:spcBef>
                <a:spcPts val="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1800" spc="-4" dirty="0">
                <a:solidFill>
                  <a:schemeClr val="tx1"/>
                </a:solidFill>
              </a:rPr>
              <a:t>T</a:t>
            </a:r>
            <a:r>
              <a:rPr sz="1800" spc="-8" dirty="0">
                <a:solidFill>
                  <a:schemeClr val="tx1"/>
                </a:solidFill>
              </a:rPr>
              <a:t>he range (values </a:t>
            </a:r>
            <a:r>
              <a:rPr sz="1800" spc="-11" dirty="0">
                <a:solidFill>
                  <a:schemeClr val="tx1"/>
                </a:solidFill>
              </a:rPr>
              <a:t>in </a:t>
            </a:r>
            <a:r>
              <a:rPr sz="1800" spc="-8" dirty="0">
                <a:solidFill>
                  <a:schemeClr val="tx1"/>
                </a:solidFill>
              </a:rPr>
              <a:t>between) and/or </a:t>
            </a:r>
            <a:r>
              <a:rPr sz="1800" spc="-4" dirty="0">
                <a:solidFill>
                  <a:schemeClr val="tx1"/>
                </a:solidFill>
              </a:rPr>
              <a:t>specific  </a:t>
            </a:r>
            <a:r>
              <a:rPr sz="1800" spc="-8" dirty="0">
                <a:solidFill>
                  <a:schemeClr val="tx1"/>
                </a:solidFill>
              </a:rPr>
              <a:t>values </a:t>
            </a:r>
            <a:r>
              <a:rPr sz="1800" dirty="0">
                <a:solidFill>
                  <a:schemeClr val="tx1"/>
                </a:solidFill>
              </a:rPr>
              <a:t>for </a:t>
            </a:r>
            <a:r>
              <a:rPr sz="1800" spc="-11" dirty="0">
                <a:solidFill>
                  <a:schemeClr val="tx1"/>
                </a:solidFill>
              </a:rPr>
              <a:t>the </a:t>
            </a:r>
            <a:r>
              <a:rPr sz="1800" spc="-8" dirty="0">
                <a:solidFill>
                  <a:schemeClr val="tx1"/>
                </a:solidFill>
              </a:rPr>
              <a:t>attribute. </a:t>
            </a:r>
            <a:r>
              <a:rPr sz="1800" spc="-11" dirty="0">
                <a:solidFill>
                  <a:schemeClr val="tx1"/>
                </a:solidFill>
              </a:rPr>
              <a:t>Some </a:t>
            </a:r>
            <a:r>
              <a:rPr sz="1800" spc="-8" dirty="0">
                <a:solidFill>
                  <a:schemeClr val="tx1"/>
                </a:solidFill>
              </a:rPr>
              <a:t>DBMS allow you </a:t>
            </a:r>
            <a:r>
              <a:rPr sz="1800" spc="-11" dirty="0">
                <a:solidFill>
                  <a:schemeClr val="tx1"/>
                </a:solidFill>
              </a:rPr>
              <a:t>to  </a:t>
            </a:r>
            <a:r>
              <a:rPr sz="1800" spc="-8" dirty="0">
                <a:solidFill>
                  <a:schemeClr val="tx1"/>
                </a:solidFill>
              </a:rPr>
              <a:t>define the output </a:t>
            </a:r>
            <a:r>
              <a:rPr sz="1800" dirty="0">
                <a:solidFill>
                  <a:schemeClr val="tx1"/>
                </a:solidFill>
              </a:rPr>
              <a:t>format </a:t>
            </a:r>
            <a:r>
              <a:rPr sz="1800" spc="-4" dirty="0">
                <a:solidFill>
                  <a:schemeClr val="tx1"/>
                </a:solidFill>
              </a:rPr>
              <a:t>and/or </a:t>
            </a:r>
            <a:r>
              <a:rPr sz="1800" spc="-8" dirty="0">
                <a:solidFill>
                  <a:schemeClr val="tx1"/>
                </a:solidFill>
              </a:rPr>
              <a:t>input </a:t>
            </a:r>
            <a:r>
              <a:rPr sz="1800" spc="-4" dirty="0">
                <a:solidFill>
                  <a:schemeClr val="tx1"/>
                </a:solidFill>
              </a:rPr>
              <a:t>mask for </a:t>
            </a:r>
            <a:r>
              <a:rPr sz="1800" spc="-11" dirty="0">
                <a:solidFill>
                  <a:schemeClr val="tx1"/>
                </a:solidFill>
              </a:rPr>
              <a:t>the </a:t>
            </a:r>
            <a:r>
              <a:rPr sz="1800" spc="-4" dirty="0">
                <a:solidFill>
                  <a:schemeClr val="tx1"/>
                </a:solidFill>
              </a:rPr>
              <a:t>attributes.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6FA3DE2-0616-4EB6-A064-77FA00654B9F}"/>
              </a:ext>
            </a:extLst>
          </p:cNvPr>
          <p:cNvSpPr txBox="1">
            <a:spLocks/>
          </p:cNvSpPr>
          <p:nvPr/>
        </p:nvSpPr>
        <p:spPr>
          <a:xfrm>
            <a:off x="1371600" y="383408"/>
            <a:ext cx="4970144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Domain integrity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1738" y="2052637"/>
          <a:ext cx="3810000" cy="131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VBN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MTR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MUB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82858" y="4141165"/>
            <a:ext cx="127920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4" dirty="0">
                <a:solidFill>
                  <a:srgbClr val="00AF50"/>
                </a:solidFill>
              </a:rPr>
              <a:t>(Age&gt;=18)</a:t>
            </a:r>
            <a:endParaRPr sz="2100" dirty="0"/>
          </a:p>
        </p:txBody>
      </p:sp>
      <p:grpSp>
        <p:nvGrpSpPr>
          <p:cNvPr id="6" name="object 6"/>
          <p:cNvGrpSpPr/>
          <p:nvPr/>
        </p:nvGrpSpPr>
        <p:grpSpPr>
          <a:xfrm>
            <a:off x="2800350" y="1714500"/>
            <a:ext cx="3086100" cy="2400300"/>
            <a:chOff x="2209800" y="2286000"/>
            <a:chExt cx="4114800" cy="3200400"/>
          </a:xfrm>
        </p:grpSpPr>
        <p:sp>
          <p:nvSpPr>
            <p:cNvPr id="7" name="object 7"/>
            <p:cNvSpPr/>
            <p:nvPr/>
          </p:nvSpPr>
          <p:spPr>
            <a:xfrm>
              <a:off x="4997195" y="4572000"/>
              <a:ext cx="6096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3124200" y="2286000"/>
              <a:ext cx="3048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286000"/>
              <a:ext cx="3048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4800" y="2286000"/>
              <a:ext cx="3048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2286000"/>
              <a:ext cx="3048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800" y="2286000"/>
              <a:ext cx="3048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00350" y="1324448"/>
            <a:ext cx="1022985" cy="286617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43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arch</a:t>
            </a:r>
            <a:r>
              <a:rPr sz="1800" spc="-8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9686" y="1330548"/>
            <a:ext cx="73056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dirty="0">
                <a:solidFill>
                  <a:srgbClr val="00AF50"/>
                </a:solidFill>
              </a:rPr>
              <a:t>Int</a:t>
            </a:r>
            <a:r>
              <a:rPr sz="1800" spc="-4" dirty="0">
                <a:solidFill>
                  <a:srgbClr val="00AF50"/>
                </a:solidFill>
              </a:rPr>
              <a:t>eg</a:t>
            </a:r>
            <a:r>
              <a:rPr sz="1800" spc="-11" dirty="0">
                <a:solidFill>
                  <a:srgbClr val="00AF50"/>
                </a:solidFill>
              </a:rPr>
              <a:t>e</a:t>
            </a:r>
            <a:r>
              <a:rPr sz="1800" dirty="0">
                <a:solidFill>
                  <a:srgbClr val="00AF50"/>
                </a:solidFill>
              </a:rPr>
              <a:t>r</a:t>
            </a:r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5317998" y="1390612"/>
            <a:ext cx="102298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4" dirty="0">
                <a:solidFill>
                  <a:srgbClr val="00AF50"/>
                </a:solidFill>
              </a:rPr>
              <a:t>Character</a:t>
            </a:r>
            <a:endParaRPr sz="180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87996C1-95BF-4589-888C-AD6B7293AF16}"/>
              </a:ext>
            </a:extLst>
          </p:cNvPr>
          <p:cNvSpPr txBox="1">
            <a:spLocks/>
          </p:cNvSpPr>
          <p:nvPr/>
        </p:nvSpPr>
        <p:spPr>
          <a:xfrm>
            <a:off x="838200" y="514350"/>
            <a:ext cx="6697142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Example of Domain integrity constraint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92B4F9F-9C91-4A3B-8C49-0FEB9B39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3972"/>
              </p:ext>
            </p:extLst>
          </p:nvPr>
        </p:nvGraphicFramePr>
        <p:xfrm>
          <a:off x="609600" y="209550"/>
          <a:ext cx="7284244" cy="430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4869360" imgH="2880360" progId="Paint.Picture">
                  <p:embed/>
                </p:oleObj>
              </mc:Choice>
              <mc:Fallback>
                <p:oleObj name="Bitmap Image" r:id="rId3" imgW="4869360" imgH="288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09550"/>
                        <a:ext cx="7284244" cy="430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2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16405" y="1390612"/>
            <a:ext cx="6741795" cy="23923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900">
              <a:spcBef>
                <a:spcPts val="7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1800" spc="-8" dirty="0">
                <a:solidFill>
                  <a:schemeClr val="tx1"/>
                </a:solidFill>
              </a:rPr>
              <a:t>The entity integrity constraint states that primary</a:t>
            </a:r>
            <a:r>
              <a:rPr lang="en-US" sz="1800" spc="-8" dirty="0">
                <a:solidFill>
                  <a:schemeClr val="tx1"/>
                </a:solidFill>
              </a:rPr>
              <a:t> </a:t>
            </a:r>
            <a:r>
              <a:rPr sz="1800" spc="-8" dirty="0">
                <a:solidFill>
                  <a:schemeClr val="tx1"/>
                </a:solidFill>
              </a:rPr>
              <a:t>keys can't be null.</a:t>
            </a:r>
            <a:endParaRPr lang="en-US" sz="1800" spc="-8" dirty="0">
              <a:solidFill>
                <a:schemeClr val="tx1"/>
              </a:solidFill>
            </a:endParaRPr>
          </a:p>
          <a:p>
            <a:pPr marL="9049">
              <a:spcBef>
                <a:spcPts val="75"/>
              </a:spcBef>
              <a:buClr>
                <a:schemeClr val="accent1"/>
              </a:buClr>
              <a:tabLst>
                <a:tab pos="267176" algn="l"/>
              </a:tabLst>
            </a:pPr>
            <a:endParaRPr sz="1800" spc="-8" dirty="0">
              <a:solidFill>
                <a:schemeClr val="tx1"/>
              </a:solidFill>
            </a:endParaRPr>
          </a:p>
          <a:p>
            <a:pPr marL="351949" marR="3810" indent="-342900">
              <a:spcBef>
                <a:spcPts val="431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1800" spc="-8" dirty="0">
                <a:solidFill>
                  <a:schemeClr val="tx1"/>
                </a:solidFill>
              </a:rPr>
              <a:t>On the other hand, there can be null values other  than primary key fields. Null value is different from  zero value or space.</a:t>
            </a:r>
            <a:endParaRPr lang="en-US" sz="1800" spc="-8" dirty="0">
              <a:solidFill>
                <a:schemeClr val="tx1"/>
              </a:solidFill>
            </a:endParaRPr>
          </a:p>
          <a:p>
            <a:pPr marL="9049" marR="3810">
              <a:spcBef>
                <a:spcPts val="431"/>
              </a:spcBef>
              <a:buClr>
                <a:schemeClr val="accent1"/>
              </a:buClr>
              <a:tabLst>
                <a:tab pos="267176" algn="l"/>
              </a:tabLst>
            </a:pPr>
            <a:endParaRPr sz="1800" spc="-8" dirty="0">
              <a:solidFill>
                <a:schemeClr val="tx1"/>
              </a:solidFill>
            </a:endParaRPr>
          </a:p>
          <a:p>
            <a:pPr marL="351949" marR="642938" indent="-342900">
              <a:spcBef>
                <a:spcPts val="43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sz="1800" spc="-8" dirty="0">
                <a:solidFill>
                  <a:schemeClr val="tx1"/>
                </a:solidFill>
              </a:rPr>
              <a:t>The entity integrity constraints assure that a  specific row in a table can be identified.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1E153D5-67E0-44D8-BA37-CA2E4C1FA38C}"/>
              </a:ext>
            </a:extLst>
          </p:cNvPr>
          <p:cNvSpPr txBox="1">
            <a:spLocks/>
          </p:cNvSpPr>
          <p:nvPr/>
        </p:nvSpPr>
        <p:spPr>
          <a:xfrm>
            <a:off x="1219200" y="590550"/>
            <a:ext cx="4970144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Entity integrity constraint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9987" y="1325976"/>
          <a:ext cx="3029903" cy="2160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44"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REG.NO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ABC-112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505050"/>
                      </a:solidFill>
                      <a:prstDash val="solid"/>
                    </a:lnL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R w="12700">
                      <a:solidFill>
                        <a:srgbClr val="505050"/>
                      </a:solidFill>
                      <a:prstDash val="solid"/>
                    </a:lnR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ACC-223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BAA-441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57,00$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CCE-325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4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CCE-326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61,00$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57500" y="2457450"/>
            <a:ext cx="8001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/>
          <p:nvPr/>
        </p:nvSpPr>
        <p:spPr>
          <a:xfrm>
            <a:off x="1266749" y="2419825"/>
            <a:ext cx="151637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9569" marR="3810" indent="-360044">
              <a:spcBef>
                <a:spcPts val="75"/>
              </a:spcBef>
            </a:pPr>
            <a:r>
              <a:rPr sz="1800" b="1" spc="-4" dirty="0">
                <a:solidFill>
                  <a:srgbClr val="001F5F"/>
                </a:solidFill>
              </a:rPr>
              <a:t>Null value</a:t>
            </a:r>
            <a:r>
              <a:rPr sz="1800" b="1" spc="-60" dirty="0">
                <a:solidFill>
                  <a:srgbClr val="001F5F"/>
                </a:solidFill>
              </a:rPr>
              <a:t> </a:t>
            </a:r>
            <a:r>
              <a:rPr sz="1800" b="1" dirty="0">
                <a:solidFill>
                  <a:srgbClr val="001F5F"/>
                </a:solidFill>
              </a:rPr>
              <a:t>not  allowed</a:t>
            </a:r>
            <a:endParaRPr sz="180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F99D880-FAAA-4FF2-9CF4-B17A103F4350}"/>
              </a:ext>
            </a:extLst>
          </p:cNvPr>
          <p:cNvSpPr txBox="1">
            <a:spLocks/>
          </p:cNvSpPr>
          <p:nvPr/>
        </p:nvSpPr>
        <p:spPr>
          <a:xfrm>
            <a:off x="838200" y="514350"/>
            <a:ext cx="6697142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Example of Entity integrity constraint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902" y="813015"/>
            <a:ext cx="6790563" cy="354952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94799" marR="3810" indent="-285750"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sz="1500" b="1" spc="-26" dirty="0">
                <a:solidFill>
                  <a:schemeClr val="tx1"/>
                </a:solidFill>
              </a:rPr>
              <a:t>The </a:t>
            </a:r>
            <a:r>
              <a:rPr sz="1500" b="1" spc="-49" dirty="0">
                <a:solidFill>
                  <a:schemeClr val="tx1"/>
                </a:solidFill>
              </a:rPr>
              <a:t>referential </a:t>
            </a:r>
            <a:r>
              <a:rPr sz="1500" b="1" spc="-71" dirty="0">
                <a:solidFill>
                  <a:schemeClr val="tx1"/>
                </a:solidFill>
              </a:rPr>
              <a:t>integrity </a:t>
            </a:r>
            <a:r>
              <a:rPr sz="1500" b="1" spc="-75" dirty="0">
                <a:solidFill>
                  <a:schemeClr val="tx1"/>
                </a:solidFill>
              </a:rPr>
              <a:t>constraint is </a:t>
            </a:r>
            <a:r>
              <a:rPr sz="1500" b="1" spc="-60" dirty="0">
                <a:solidFill>
                  <a:schemeClr val="tx1"/>
                </a:solidFill>
              </a:rPr>
              <a:t>specified </a:t>
            </a:r>
            <a:r>
              <a:rPr sz="1500" b="1" spc="-45" dirty="0">
                <a:solidFill>
                  <a:schemeClr val="tx1"/>
                </a:solidFill>
              </a:rPr>
              <a:t>between </a:t>
            </a:r>
            <a:r>
              <a:rPr sz="1500" b="1" spc="-75" dirty="0">
                <a:solidFill>
                  <a:schemeClr val="tx1"/>
                </a:solidFill>
              </a:rPr>
              <a:t>two </a:t>
            </a:r>
            <a:r>
              <a:rPr sz="1500" b="1" spc="-53" dirty="0">
                <a:solidFill>
                  <a:schemeClr val="tx1"/>
                </a:solidFill>
              </a:rPr>
              <a:t>tables </a:t>
            </a:r>
            <a:r>
              <a:rPr sz="1500" b="1" spc="-45" dirty="0">
                <a:solidFill>
                  <a:schemeClr val="tx1"/>
                </a:solidFill>
              </a:rPr>
              <a:t>and  </a:t>
            </a:r>
            <a:r>
              <a:rPr sz="1500" b="1" spc="-64" dirty="0">
                <a:solidFill>
                  <a:schemeClr val="tx1"/>
                </a:solidFill>
              </a:rPr>
              <a:t>it </a:t>
            </a:r>
            <a:r>
              <a:rPr sz="1500" b="1" spc="-75" dirty="0">
                <a:solidFill>
                  <a:schemeClr val="tx1"/>
                </a:solidFill>
              </a:rPr>
              <a:t>is </a:t>
            </a:r>
            <a:r>
              <a:rPr sz="1500" b="1" spc="-56" dirty="0">
                <a:solidFill>
                  <a:schemeClr val="tx1"/>
                </a:solidFill>
              </a:rPr>
              <a:t>used </a:t>
            </a:r>
            <a:r>
              <a:rPr sz="1500" b="1" spc="-79" dirty="0">
                <a:solidFill>
                  <a:schemeClr val="tx1"/>
                </a:solidFill>
              </a:rPr>
              <a:t>to </a:t>
            </a:r>
            <a:r>
              <a:rPr sz="1500" b="1" spc="-60" dirty="0">
                <a:solidFill>
                  <a:schemeClr val="tx1"/>
                </a:solidFill>
              </a:rPr>
              <a:t>maintain </a:t>
            </a:r>
            <a:r>
              <a:rPr sz="1500" b="1" spc="-49" dirty="0">
                <a:solidFill>
                  <a:schemeClr val="tx1"/>
                </a:solidFill>
              </a:rPr>
              <a:t>the </a:t>
            </a:r>
            <a:r>
              <a:rPr sz="1500" b="1" spc="-75" dirty="0">
                <a:solidFill>
                  <a:schemeClr val="tx1"/>
                </a:solidFill>
              </a:rPr>
              <a:t>consistency </a:t>
            </a:r>
            <a:r>
              <a:rPr sz="1500" b="1" spc="-64" dirty="0">
                <a:solidFill>
                  <a:schemeClr val="tx1"/>
                </a:solidFill>
              </a:rPr>
              <a:t>among </a:t>
            </a:r>
            <a:r>
              <a:rPr sz="1500" b="1" spc="-79" dirty="0">
                <a:solidFill>
                  <a:schemeClr val="tx1"/>
                </a:solidFill>
              </a:rPr>
              <a:t>rows </a:t>
            </a:r>
            <a:r>
              <a:rPr sz="1500" b="1" spc="-45" dirty="0">
                <a:solidFill>
                  <a:schemeClr val="tx1"/>
                </a:solidFill>
              </a:rPr>
              <a:t>between </a:t>
            </a:r>
            <a:r>
              <a:rPr sz="1500" b="1" spc="-49" dirty="0">
                <a:solidFill>
                  <a:schemeClr val="tx1"/>
                </a:solidFill>
              </a:rPr>
              <a:t>the </a:t>
            </a:r>
            <a:r>
              <a:rPr sz="1500" b="1" spc="-75" dirty="0">
                <a:solidFill>
                  <a:schemeClr val="tx1"/>
                </a:solidFill>
              </a:rPr>
              <a:t>two  </a:t>
            </a:r>
            <a:r>
              <a:rPr sz="1500" b="1" spc="-49" dirty="0">
                <a:solidFill>
                  <a:schemeClr val="tx1"/>
                </a:solidFill>
              </a:rPr>
              <a:t>tables.</a:t>
            </a:r>
            <a:endParaRPr sz="1500" dirty="0">
              <a:solidFill>
                <a:schemeClr val="tx1"/>
              </a:solidFill>
            </a:endParaRPr>
          </a:p>
          <a:p>
            <a:pPr marL="295275" indent="-285750">
              <a:spcBef>
                <a:spcPts val="36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sz="1500" b="1" spc="-26" dirty="0">
                <a:solidFill>
                  <a:schemeClr val="tx1"/>
                </a:solidFill>
              </a:rPr>
              <a:t>The </a:t>
            </a:r>
            <a:r>
              <a:rPr sz="1500" b="1" spc="-64" dirty="0">
                <a:solidFill>
                  <a:schemeClr val="tx1"/>
                </a:solidFill>
              </a:rPr>
              <a:t>rules</a:t>
            </a:r>
            <a:r>
              <a:rPr sz="1500" b="1" spc="-45" dirty="0">
                <a:solidFill>
                  <a:schemeClr val="tx1"/>
                </a:solidFill>
              </a:rPr>
              <a:t> </a:t>
            </a:r>
            <a:r>
              <a:rPr sz="1500" b="1" spc="-41" dirty="0">
                <a:solidFill>
                  <a:schemeClr val="tx1"/>
                </a:solidFill>
              </a:rPr>
              <a:t>are:</a:t>
            </a:r>
            <a:endParaRPr sz="1500" dirty="0">
              <a:solidFill>
                <a:schemeClr val="tx1"/>
              </a:solidFill>
            </a:endParaRPr>
          </a:p>
          <a:p>
            <a:pPr marL="351949" marR="111443" lvl="3" indent="-342900">
              <a:spcBef>
                <a:spcPts val="360"/>
              </a:spcBef>
              <a:buClr>
                <a:schemeClr val="accent1"/>
              </a:buClr>
              <a:buSzPct val="95000"/>
              <a:buFont typeface="+mj-lt"/>
              <a:buAutoNum type="arabicPeriod"/>
              <a:tabLst>
                <a:tab pos="170497" algn="l"/>
              </a:tabLst>
            </a:pPr>
            <a:r>
              <a:rPr sz="1500" b="1" spc="-49" dirty="0">
                <a:solidFill>
                  <a:schemeClr val="tx1"/>
                </a:solidFill>
              </a:rPr>
              <a:t>You </a:t>
            </a:r>
            <a:r>
              <a:rPr sz="1500" b="1" spc="-60" dirty="0">
                <a:solidFill>
                  <a:schemeClr val="tx1"/>
                </a:solidFill>
              </a:rPr>
              <a:t>can't </a:t>
            </a:r>
            <a:r>
              <a:rPr sz="1500" b="1" spc="-41" dirty="0">
                <a:solidFill>
                  <a:schemeClr val="tx1"/>
                </a:solidFill>
              </a:rPr>
              <a:t>delete </a:t>
            </a:r>
            <a:r>
              <a:rPr sz="1500" b="1" spc="8" dirty="0">
                <a:solidFill>
                  <a:schemeClr val="tx1"/>
                </a:solidFill>
              </a:rPr>
              <a:t>a </a:t>
            </a:r>
            <a:r>
              <a:rPr sz="1500" b="1" spc="-68" dirty="0">
                <a:solidFill>
                  <a:schemeClr val="tx1"/>
                </a:solidFill>
              </a:rPr>
              <a:t>record </a:t>
            </a:r>
            <a:r>
              <a:rPr sz="1500" b="1" spc="-83" dirty="0">
                <a:solidFill>
                  <a:schemeClr val="tx1"/>
                </a:solidFill>
              </a:rPr>
              <a:t>from </a:t>
            </a:r>
            <a:r>
              <a:rPr sz="1500" b="1" spc="8" dirty="0">
                <a:solidFill>
                  <a:schemeClr val="tx1"/>
                </a:solidFill>
              </a:rPr>
              <a:t>a </a:t>
            </a:r>
            <a:r>
              <a:rPr sz="1500" b="1" spc="-68" dirty="0">
                <a:solidFill>
                  <a:schemeClr val="tx1"/>
                </a:solidFill>
              </a:rPr>
              <a:t>primary </a:t>
            </a:r>
            <a:r>
              <a:rPr sz="1500" b="1" spc="-45" dirty="0">
                <a:solidFill>
                  <a:schemeClr val="tx1"/>
                </a:solidFill>
              </a:rPr>
              <a:t>table </a:t>
            </a:r>
            <a:r>
              <a:rPr sz="1500" b="1" spc="-64" dirty="0">
                <a:solidFill>
                  <a:schemeClr val="tx1"/>
                </a:solidFill>
              </a:rPr>
              <a:t>if </a:t>
            </a:r>
            <a:r>
              <a:rPr sz="1500" b="1" spc="-68" dirty="0">
                <a:solidFill>
                  <a:schemeClr val="tx1"/>
                </a:solidFill>
              </a:rPr>
              <a:t>matching </a:t>
            </a:r>
            <a:r>
              <a:rPr sz="1500" b="1" spc="-75" dirty="0">
                <a:solidFill>
                  <a:schemeClr val="tx1"/>
                </a:solidFill>
              </a:rPr>
              <a:t>records  </a:t>
            </a:r>
            <a:r>
              <a:rPr sz="1500" b="1" spc="-64" dirty="0">
                <a:solidFill>
                  <a:schemeClr val="tx1"/>
                </a:solidFill>
              </a:rPr>
              <a:t>exist </a:t>
            </a:r>
            <a:r>
              <a:rPr sz="1500" b="1" spc="-79" dirty="0">
                <a:solidFill>
                  <a:schemeClr val="tx1"/>
                </a:solidFill>
              </a:rPr>
              <a:t>in </a:t>
            </a:r>
            <a:r>
              <a:rPr sz="1500" b="1" spc="-8" dirty="0">
                <a:solidFill>
                  <a:schemeClr val="tx1"/>
                </a:solidFill>
              </a:rPr>
              <a:t>a </a:t>
            </a:r>
            <a:r>
              <a:rPr sz="1500" b="1" spc="-45" dirty="0">
                <a:solidFill>
                  <a:schemeClr val="tx1"/>
                </a:solidFill>
              </a:rPr>
              <a:t>related</a:t>
            </a:r>
            <a:r>
              <a:rPr sz="1500" b="1" spc="19" dirty="0">
                <a:solidFill>
                  <a:schemeClr val="tx1"/>
                </a:solidFill>
              </a:rPr>
              <a:t> </a:t>
            </a:r>
            <a:r>
              <a:rPr sz="1500" b="1" spc="-38" dirty="0">
                <a:solidFill>
                  <a:schemeClr val="tx1"/>
                </a:solidFill>
              </a:rPr>
              <a:t>table.</a:t>
            </a:r>
            <a:endParaRPr lang="en-US" sz="1500" b="1" spc="-38" dirty="0">
              <a:solidFill>
                <a:schemeClr val="tx1"/>
              </a:solidFill>
            </a:endParaRPr>
          </a:p>
          <a:p>
            <a:pPr marL="351949" marR="111443" lvl="3" indent="-342900">
              <a:spcBef>
                <a:spcPts val="360"/>
              </a:spcBef>
              <a:buClr>
                <a:schemeClr val="accent1"/>
              </a:buClr>
              <a:buSzPct val="95000"/>
              <a:buFont typeface="+mj-lt"/>
              <a:buAutoNum type="arabicPeriod"/>
              <a:tabLst>
                <a:tab pos="170497" algn="l"/>
              </a:tabLst>
            </a:pPr>
            <a:endParaRPr lang="en-IN" sz="1500" b="1" spc="-38" dirty="0">
              <a:solidFill>
                <a:schemeClr val="tx1"/>
              </a:solidFill>
            </a:endParaRPr>
          </a:p>
          <a:p>
            <a:pPr marL="351949" marR="111443" lvl="3" indent="-342900">
              <a:spcBef>
                <a:spcPts val="360"/>
              </a:spcBef>
              <a:buClr>
                <a:schemeClr val="accent1"/>
              </a:buClr>
              <a:buSzPct val="95000"/>
              <a:buFont typeface="+mj-lt"/>
              <a:buAutoNum type="arabicPeriod"/>
              <a:tabLst>
                <a:tab pos="170497" algn="l"/>
              </a:tabLst>
            </a:pPr>
            <a:r>
              <a:rPr sz="1500" b="1" spc="-49" dirty="0">
                <a:solidFill>
                  <a:schemeClr val="tx1"/>
                </a:solidFill>
              </a:rPr>
              <a:t>You </a:t>
            </a:r>
            <a:r>
              <a:rPr sz="1500" b="1" spc="-60" dirty="0">
                <a:solidFill>
                  <a:schemeClr val="tx1"/>
                </a:solidFill>
              </a:rPr>
              <a:t>can't </a:t>
            </a:r>
            <a:r>
              <a:rPr sz="1500" b="1" spc="-56" dirty="0">
                <a:solidFill>
                  <a:schemeClr val="tx1"/>
                </a:solidFill>
              </a:rPr>
              <a:t>change </a:t>
            </a:r>
            <a:r>
              <a:rPr sz="1500" b="1" spc="8" dirty="0">
                <a:solidFill>
                  <a:schemeClr val="tx1"/>
                </a:solidFill>
              </a:rPr>
              <a:t>a </a:t>
            </a:r>
            <a:r>
              <a:rPr sz="1500" b="1" spc="-68" dirty="0">
                <a:solidFill>
                  <a:schemeClr val="tx1"/>
                </a:solidFill>
              </a:rPr>
              <a:t>primary </a:t>
            </a:r>
            <a:r>
              <a:rPr sz="1500" b="1" spc="-53" dirty="0">
                <a:solidFill>
                  <a:schemeClr val="tx1"/>
                </a:solidFill>
              </a:rPr>
              <a:t>key </a:t>
            </a:r>
            <a:r>
              <a:rPr sz="1500" b="1" spc="-45" dirty="0">
                <a:solidFill>
                  <a:schemeClr val="tx1"/>
                </a:solidFill>
              </a:rPr>
              <a:t>value </a:t>
            </a:r>
            <a:r>
              <a:rPr sz="1500" b="1" spc="-79" dirty="0">
                <a:solidFill>
                  <a:schemeClr val="tx1"/>
                </a:solidFill>
              </a:rPr>
              <a:t>in </a:t>
            </a:r>
            <a:r>
              <a:rPr sz="1500" b="1" spc="-41" dirty="0">
                <a:solidFill>
                  <a:schemeClr val="tx1"/>
                </a:solidFill>
              </a:rPr>
              <a:t>the </a:t>
            </a:r>
            <a:r>
              <a:rPr sz="1500" b="1" spc="-68" dirty="0">
                <a:solidFill>
                  <a:schemeClr val="tx1"/>
                </a:solidFill>
              </a:rPr>
              <a:t>primary </a:t>
            </a:r>
            <a:r>
              <a:rPr sz="1500" b="1" spc="-45" dirty="0">
                <a:solidFill>
                  <a:schemeClr val="tx1"/>
                </a:solidFill>
              </a:rPr>
              <a:t>table </a:t>
            </a:r>
            <a:r>
              <a:rPr sz="1500" b="1" spc="-64" dirty="0">
                <a:solidFill>
                  <a:schemeClr val="tx1"/>
                </a:solidFill>
              </a:rPr>
              <a:t>if </a:t>
            </a:r>
            <a:r>
              <a:rPr sz="1500" b="1" spc="-60" dirty="0">
                <a:solidFill>
                  <a:schemeClr val="tx1"/>
                </a:solidFill>
              </a:rPr>
              <a:t>that  </a:t>
            </a:r>
            <a:r>
              <a:rPr sz="1500" b="1" spc="-68" dirty="0">
                <a:solidFill>
                  <a:schemeClr val="tx1"/>
                </a:solidFill>
              </a:rPr>
              <a:t>record </a:t>
            </a:r>
            <a:r>
              <a:rPr sz="1500" b="1" spc="-53" dirty="0">
                <a:solidFill>
                  <a:schemeClr val="tx1"/>
                </a:solidFill>
              </a:rPr>
              <a:t>has </a:t>
            </a:r>
            <a:r>
              <a:rPr sz="1500" b="1" spc="-45" dirty="0">
                <a:solidFill>
                  <a:schemeClr val="tx1"/>
                </a:solidFill>
              </a:rPr>
              <a:t>related</a:t>
            </a:r>
            <a:r>
              <a:rPr sz="1500" b="1" spc="-38" dirty="0">
                <a:solidFill>
                  <a:schemeClr val="tx1"/>
                </a:solidFill>
              </a:rPr>
              <a:t> </a:t>
            </a:r>
            <a:r>
              <a:rPr sz="1500" b="1" spc="-64" dirty="0">
                <a:solidFill>
                  <a:schemeClr val="tx1"/>
                </a:solidFill>
              </a:rPr>
              <a:t>records.</a:t>
            </a:r>
            <a:endParaRPr lang="en-US" sz="1500" b="1" spc="-64" dirty="0">
              <a:solidFill>
                <a:schemeClr val="tx1"/>
              </a:solidFill>
            </a:endParaRPr>
          </a:p>
          <a:p>
            <a:pPr marL="351949" marR="111443" lvl="3" indent="-342900">
              <a:spcBef>
                <a:spcPts val="360"/>
              </a:spcBef>
              <a:buClr>
                <a:schemeClr val="accent1"/>
              </a:buClr>
              <a:buSzPct val="95000"/>
              <a:buFont typeface="+mj-lt"/>
              <a:buAutoNum type="arabicPeriod"/>
              <a:tabLst>
                <a:tab pos="170497" algn="l"/>
              </a:tabLst>
            </a:pPr>
            <a:endParaRPr lang="en-IN" sz="1500" b="1" spc="-64" dirty="0">
              <a:solidFill>
                <a:schemeClr val="tx1"/>
              </a:solidFill>
            </a:endParaRPr>
          </a:p>
          <a:p>
            <a:pPr marL="351949" marR="111443" lvl="3" indent="-342900">
              <a:spcBef>
                <a:spcPts val="360"/>
              </a:spcBef>
              <a:buClr>
                <a:schemeClr val="accent1"/>
              </a:buClr>
              <a:buSzPct val="95000"/>
              <a:buFont typeface="+mj-lt"/>
              <a:buAutoNum type="arabicPeriod"/>
              <a:tabLst>
                <a:tab pos="170497" algn="l"/>
              </a:tabLst>
            </a:pPr>
            <a:r>
              <a:rPr sz="1500" b="1" spc="-49" dirty="0">
                <a:solidFill>
                  <a:schemeClr val="tx1"/>
                </a:solidFill>
              </a:rPr>
              <a:t>You </a:t>
            </a:r>
            <a:r>
              <a:rPr sz="1500" b="1" spc="-60" dirty="0">
                <a:solidFill>
                  <a:schemeClr val="tx1"/>
                </a:solidFill>
              </a:rPr>
              <a:t>can't </a:t>
            </a:r>
            <a:r>
              <a:rPr sz="1500" b="1" spc="-49" dirty="0">
                <a:solidFill>
                  <a:schemeClr val="tx1"/>
                </a:solidFill>
              </a:rPr>
              <a:t>enter </a:t>
            </a:r>
            <a:r>
              <a:rPr sz="1500" b="1" spc="8" dirty="0">
                <a:solidFill>
                  <a:schemeClr val="tx1"/>
                </a:solidFill>
              </a:rPr>
              <a:t>a </a:t>
            </a:r>
            <a:r>
              <a:rPr sz="1500" b="1" spc="-45" dirty="0">
                <a:solidFill>
                  <a:schemeClr val="tx1"/>
                </a:solidFill>
              </a:rPr>
              <a:t>value </a:t>
            </a:r>
            <a:r>
              <a:rPr sz="1500" b="1" spc="-79" dirty="0">
                <a:solidFill>
                  <a:schemeClr val="tx1"/>
                </a:solidFill>
              </a:rPr>
              <a:t>in </a:t>
            </a:r>
            <a:r>
              <a:rPr sz="1500" b="1" spc="-41" dirty="0">
                <a:solidFill>
                  <a:schemeClr val="tx1"/>
                </a:solidFill>
              </a:rPr>
              <a:t>the </a:t>
            </a:r>
            <a:r>
              <a:rPr sz="1500" b="1" spc="-68" dirty="0">
                <a:solidFill>
                  <a:schemeClr val="tx1"/>
                </a:solidFill>
              </a:rPr>
              <a:t>foreign </a:t>
            </a:r>
            <a:r>
              <a:rPr sz="1500" b="1" spc="-45" dirty="0">
                <a:solidFill>
                  <a:schemeClr val="tx1"/>
                </a:solidFill>
              </a:rPr>
              <a:t>key </a:t>
            </a:r>
            <a:r>
              <a:rPr sz="1500" b="1" spc="-64" dirty="0">
                <a:solidFill>
                  <a:schemeClr val="tx1"/>
                </a:solidFill>
              </a:rPr>
              <a:t>field </a:t>
            </a:r>
            <a:r>
              <a:rPr sz="1500" b="1" spc="-79" dirty="0">
                <a:solidFill>
                  <a:schemeClr val="tx1"/>
                </a:solidFill>
              </a:rPr>
              <a:t>of </a:t>
            </a:r>
            <a:r>
              <a:rPr sz="1500" b="1" spc="-49" dirty="0">
                <a:solidFill>
                  <a:schemeClr val="tx1"/>
                </a:solidFill>
              </a:rPr>
              <a:t>the </a:t>
            </a:r>
            <a:r>
              <a:rPr sz="1500" b="1" spc="-45" dirty="0">
                <a:solidFill>
                  <a:schemeClr val="tx1"/>
                </a:solidFill>
              </a:rPr>
              <a:t>related</a:t>
            </a:r>
            <a:r>
              <a:rPr sz="1500" b="1" spc="68" dirty="0">
                <a:solidFill>
                  <a:schemeClr val="tx1"/>
                </a:solidFill>
              </a:rPr>
              <a:t> </a:t>
            </a:r>
            <a:r>
              <a:rPr sz="1500" b="1" spc="-45" dirty="0">
                <a:solidFill>
                  <a:schemeClr val="tx1"/>
                </a:solidFill>
              </a:rPr>
              <a:t>table</a:t>
            </a:r>
            <a:r>
              <a:rPr sz="1500" b="1" spc="-19" dirty="0">
                <a:solidFill>
                  <a:schemeClr val="tx1"/>
                </a:solidFill>
              </a:rPr>
              <a:t> </a:t>
            </a:r>
            <a:endParaRPr sz="1500" dirty="0">
              <a:solidFill>
                <a:schemeClr val="tx1"/>
              </a:solidFill>
            </a:endParaRPr>
          </a:p>
          <a:p>
            <a:pPr marL="10478">
              <a:buClr>
                <a:schemeClr val="accent1"/>
              </a:buClr>
            </a:pPr>
            <a:r>
              <a:rPr lang="en-US" sz="1500" b="1" spc="-60" dirty="0">
                <a:solidFill>
                  <a:schemeClr val="tx1"/>
                </a:solidFill>
              </a:rPr>
              <a:t>        </a:t>
            </a:r>
            <a:r>
              <a:rPr sz="1500" b="1" spc="-60" dirty="0">
                <a:solidFill>
                  <a:schemeClr val="tx1"/>
                </a:solidFill>
              </a:rPr>
              <a:t>that </a:t>
            </a:r>
            <a:r>
              <a:rPr sz="1500" b="1" spc="-71" dirty="0">
                <a:solidFill>
                  <a:schemeClr val="tx1"/>
                </a:solidFill>
              </a:rPr>
              <a:t>doesn't </a:t>
            </a:r>
            <a:r>
              <a:rPr sz="1500" b="1" spc="-64" dirty="0">
                <a:solidFill>
                  <a:schemeClr val="tx1"/>
                </a:solidFill>
              </a:rPr>
              <a:t>exist </a:t>
            </a:r>
            <a:r>
              <a:rPr sz="1500" b="1" spc="-79" dirty="0">
                <a:solidFill>
                  <a:schemeClr val="tx1"/>
                </a:solidFill>
              </a:rPr>
              <a:t>in </a:t>
            </a:r>
            <a:r>
              <a:rPr sz="1500" b="1" spc="-41" dirty="0">
                <a:solidFill>
                  <a:schemeClr val="tx1"/>
                </a:solidFill>
              </a:rPr>
              <a:t>the </a:t>
            </a:r>
            <a:r>
              <a:rPr sz="1500" b="1" spc="-71" dirty="0">
                <a:solidFill>
                  <a:schemeClr val="tx1"/>
                </a:solidFill>
              </a:rPr>
              <a:t>primary </a:t>
            </a:r>
            <a:r>
              <a:rPr sz="1500" b="1" spc="-56" dirty="0">
                <a:solidFill>
                  <a:schemeClr val="tx1"/>
                </a:solidFill>
              </a:rPr>
              <a:t>key </a:t>
            </a:r>
            <a:r>
              <a:rPr sz="1500" b="1" spc="-79" dirty="0">
                <a:solidFill>
                  <a:schemeClr val="tx1"/>
                </a:solidFill>
              </a:rPr>
              <a:t>of </a:t>
            </a:r>
            <a:r>
              <a:rPr sz="1500" b="1" spc="-53" dirty="0">
                <a:solidFill>
                  <a:schemeClr val="tx1"/>
                </a:solidFill>
              </a:rPr>
              <a:t>the </a:t>
            </a:r>
            <a:r>
              <a:rPr sz="1500" b="1" spc="-71" dirty="0">
                <a:solidFill>
                  <a:schemeClr val="tx1"/>
                </a:solidFill>
              </a:rPr>
              <a:t>primary</a:t>
            </a:r>
            <a:r>
              <a:rPr sz="1500" b="1" spc="180" dirty="0">
                <a:solidFill>
                  <a:schemeClr val="tx1"/>
                </a:solidFill>
              </a:rPr>
              <a:t> </a:t>
            </a:r>
            <a:r>
              <a:rPr sz="1500" b="1" spc="-41" dirty="0">
                <a:solidFill>
                  <a:schemeClr val="tx1"/>
                </a:solidFill>
              </a:rPr>
              <a:t>table.</a:t>
            </a:r>
            <a:endParaRPr lang="en-US" sz="1500" b="1" spc="-41" dirty="0">
              <a:solidFill>
                <a:schemeClr val="tx1"/>
              </a:solidFill>
            </a:endParaRPr>
          </a:p>
          <a:p>
            <a:pPr marL="10478">
              <a:buClr>
                <a:schemeClr val="accent1"/>
              </a:buClr>
            </a:pPr>
            <a:endParaRPr lang="en-US" sz="1500" b="1" spc="-41" dirty="0">
              <a:solidFill>
                <a:schemeClr val="tx1"/>
              </a:solidFill>
            </a:endParaRPr>
          </a:p>
          <a:p>
            <a:pPr marL="10478">
              <a:buClr>
                <a:schemeClr val="accent1"/>
              </a:buClr>
            </a:pPr>
            <a:r>
              <a:rPr lang="en-US" sz="1500" b="1" spc="-41" dirty="0">
                <a:solidFill>
                  <a:schemeClr val="accent1"/>
                </a:solidFill>
              </a:rPr>
              <a:t>4.     </a:t>
            </a:r>
            <a:r>
              <a:rPr sz="1500" b="1" spc="-41" dirty="0">
                <a:solidFill>
                  <a:schemeClr val="tx1"/>
                </a:solidFill>
              </a:rPr>
              <a:t>However, </a:t>
            </a:r>
            <a:r>
              <a:rPr sz="1500" b="1" spc="-75" dirty="0">
                <a:solidFill>
                  <a:schemeClr val="tx1"/>
                </a:solidFill>
              </a:rPr>
              <a:t>you </a:t>
            </a:r>
            <a:r>
              <a:rPr sz="1500" b="1" spc="-45" dirty="0">
                <a:solidFill>
                  <a:schemeClr val="tx1"/>
                </a:solidFill>
              </a:rPr>
              <a:t>can </a:t>
            </a:r>
            <a:r>
              <a:rPr sz="1500" b="1" spc="-49" dirty="0">
                <a:solidFill>
                  <a:schemeClr val="tx1"/>
                </a:solidFill>
              </a:rPr>
              <a:t>enter </a:t>
            </a:r>
            <a:r>
              <a:rPr sz="1500" b="1" spc="8" dirty="0">
                <a:solidFill>
                  <a:schemeClr val="tx1"/>
                </a:solidFill>
              </a:rPr>
              <a:t>a </a:t>
            </a:r>
            <a:r>
              <a:rPr sz="1500" b="1" spc="-49" dirty="0">
                <a:solidFill>
                  <a:schemeClr val="tx1"/>
                </a:solidFill>
              </a:rPr>
              <a:t>Null </a:t>
            </a:r>
            <a:r>
              <a:rPr sz="1500" b="1" spc="-45" dirty="0">
                <a:solidFill>
                  <a:schemeClr val="tx1"/>
                </a:solidFill>
              </a:rPr>
              <a:t>value </a:t>
            </a:r>
            <a:r>
              <a:rPr sz="1500" b="1" spc="-79" dirty="0">
                <a:solidFill>
                  <a:schemeClr val="tx1"/>
                </a:solidFill>
              </a:rPr>
              <a:t>in </a:t>
            </a:r>
            <a:r>
              <a:rPr sz="1500" b="1" spc="-41" dirty="0">
                <a:solidFill>
                  <a:schemeClr val="tx1"/>
                </a:solidFill>
              </a:rPr>
              <a:t>the </a:t>
            </a:r>
            <a:r>
              <a:rPr sz="1500" b="1" spc="-68" dirty="0">
                <a:solidFill>
                  <a:schemeClr val="tx1"/>
                </a:solidFill>
              </a:rPr>
              <a:t>foreign </a:t>
            </a:r>
            <a:r>
              <a:rPr sz="1500" b="1" spc="-41" dirty="0">
                <a:solidFill>
                  <a:schemeClr val="tx1"/>
                </a:solidFill>
              </a:rPr>
              <a:t>key, </a:t>
            </a:r>
            <a:r>
              <a:rPr sz="1500" b="1" spc="-71" dirty="0">
                <a:solidFill>
                  <a:schemeClr val="tx1"/>
                </a:solidFill>
              </a:rPr>
              <a:t>specifying  </a:t>
            </a:r>
            <a:r>
              <a:rPr sz="1500" b="1" spc="-60" dirty="0">
                <a:solidFill>
                  <a:schemeClr val="tx1"/>
                </a:solidFill>
              </a:rPr>
              <a:t>that </a:t>
            </a:r>
            <a:r>
              <a:rPr sz="1500" b="1" spc="-49" dirty="0">
                <a:solidFill>
                  <a:schemeClr val="tx1"/>
                </a:solidFill>
              </a:rPr>
              <a:t>the </a:t>
            </a:r>
            <a:r>
              <a:rPr lang="en-US" sz="1500" b="1" spc="-49" dirty="0">
                <a:solidFill>
                  <a:schemeClr val="tx1"/>
                </a:solidFill>
              </a:rPr>
              <a:t>	</a:t>
            </a:r>
            <a:r>
              <a:rPr sz="1500" b="1" spc="-75" dirty="0">
                <a:solidFill>
                  <a:schemeClr val="tx1"/>
                </a:solidFill>
              </a:rPr>
              <a:t>records </a:t>
            </a:r>
            <a:r>
              <a:rPr sz="1500" b="1" spc="-30" dirty="0">
                <a:solidFill>
                  <a:schemeClr val="tx1"/>
                </a:solidFill>
              </a:rPr>
              <a:t>are</a:t>
            </a:r>
            <a:r>
              <a:rPr sz="1500" b="1" spc="23" dirty="0">
                <a:solidFill>
                  <a:schemeClr val="tx1"/>
                </a:solidFill>
              </a:rPr>
              <a:t> </a:t>
            </a:r>
            <a:r>
              <a:rPr sz="1500" b="1" spc="-49" dirty="0">
                <a:solidFill>
                  <a:schemeClr val="tx1"/>
                </a:solidFill>
              </a:rPr>
              <a:t>unrelated.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FC1144-6559-42B2-A920-4DDAFAE5B224}"/>
              </a:ext>
            </a:extLst>
          </p:cNvPr>
          <p:cNvSpPr txBox="1">
            <a:spLocks/>
          </p:cNvSpPr>
          <p:nvPr/>
        </p:nvSpPr>
        <p:spPr>
          <a:xfrm>
            <a:off x="1141323" y="214031"/>
            <a:ext cx="6697142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Referential integrity constraint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38038" y="3162967"/>
            <a:ext cx="146827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solidFill>
                  <a:srgbClr val="0044A8"/>
                </a:solidFill>
              </a:rPr>
              <a:t>Primary</a:t>
            </a:r>
            <a:r>
              <a:rPr sz="1800" b="1" spc="-26" dirty="0">
                <a:solidFill>
                  <a:srgbClr val="0044A8"/>
                </a:solidFill>
              </a:rPr>
              <a:t> </a:t>
            </a:r>
            <a:r>
              <a:rPr sz="1800" b="1" spc="-4" dirty="0">
                <a:solidFill>
                  <a:srgbClr val="0044A8"/>
                </a:solidFill>
              </a:rPr>
              <a:t>table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022272" y="3906203"/>
            <a:ext cx="14416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solidFill>
                  <a:srgbClr val="0044A8"/>
                </a:solidFill>
              </a:rPr>
              <a:t>Related</a:t>
            </a:r>
            <a:r>
              <a:rPr sz="1800" b="1" spc="-34" dirty="0">
                <a:solidFill>
                  <a:srgbClr val="0044A8"/>
                </a:solidFill>
              </a:rPr>
              <a:t> </a:t>
            </a:r>
            <a:r>
              <a:rPr sz="1800" b="1" spc="-4" dirty="0">
                <a:solidFill>
                  <a:srgbClr val="0044A8"/>
                </a:solidFill>
              </a:rPr>
              <a:t>table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2686050" y="3429000"/>
            <a:ext cx="40005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2880"/>
              </p:ext>
            </p:extLst>
          </p:nvPr>
        </p:nvGraphicFramePr>
        <p:xfrm>
          <a:off x="4850107" y="1504950"/>
          <a:ext cx="28575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focus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ford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mondeo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Peugeot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Peugeot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407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92044"/>
              </p:ext>
            </p:extLst>
          </p:nvPr>
        </p:nvGraphicFramePr>
        <p:xfrm>
          <a:off x="1436393" y="1195277"/>
          <a:ext cx="3029426" cy="215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82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REG.NO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ABC-112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505050"/>
                      </a:solidFill>
                      <a:prstDash val="solid"/>
                    </a:lnL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R w="12700">
                      <a:solidFill>
                        <a:srgbClr val="505050"/>
                      </a:solidFill>
                      <a:prstDash val="solid"/>
                    </a:lnR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ACC-223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BAA-441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57,00$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BSA-224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CCE-325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45,00$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CCE-326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61,00$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254821D9-97AC-48BF-A51C-599686C6CAEF}"/>
              </a:ext>
            </a:extLst>
          </p:cNvPr>
          <p:cNvSpPr txBox="1">
            <a:spLocks/>
          </p:cNvSpPr>
          <p:nvPr/>
        </p:nvSpPr>
        <p:spPr>
          <a:xfrm>
            <a:off x="1117248" y="349816"/>
            <a:ext cx="7264752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400" dirty="0"/>
              <a:t>Example of Referential integrity constraint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8538" y="2597468"/>
          <a:ext cx="2571274" cy="1395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E8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E82D18"/>
                      </a:solidFill>
                      <a:prstDash val="solid"/>
                    </a:lnL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VBN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E82D18"/>
                      </a:solidFill>
                      <a:prstDash val="solid"/>
                    </a:lnR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E82D18"/>
                      </a:solidFill>
                      <a:prstDash val="solid"/>
                    </a:lnL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MTR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E82D18"/>
                      </a:solidFill>
                      <a:prstDash val="solid"/>
                    </a:lnR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E82D18"/>
                      </a:solidFill>
                      <a:prstDash val="solid"/>
                    </a:lnL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JHS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E82D18"/>
                      </a:solidFill>
                      <a:prstDash val="solid"/>
                    </a:lnR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E82D18"/>
                      </a:solidFill>
                      <a:prstDash val="solid"/>
                    </a:lnL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JHS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R w="12700">
                      <a:solidFill>
                        <a:srgbClr val="E82D18"/>
                      </a:solidFill>
                      <a:prstDash val="solid"/>
                    </a:lnR>
                    <a:lnT w="12700">
                      <a:solidFill>
                        <a:srgbClr val="E82D18"/>
                      </a:solidFill>
                      <a:prstDash val="solid"/>
                    </a:lnT>
                    <a:lnB w="12700">
                      <a:solidFill>
                        <a:srgbClr val="E82D1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53171" y="3130761"/>
            <a:ext cx="514350" cy="348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 txBox="1"/>
          <p:nvPr/>
        </p:nvSpPr>
        <p:spPr>
          <a:xfrm>
            <a:off x="2079422" y="3448717"/>
            <a:ext cx="755808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953" algn="ctr">
              <a:spcBef>
                <a:spcPts val="75"/>
              </a:spcBef>
            </a:pPr>
            <a:r>
              <a:rPr sz="1800" spc="-4" dirty="0">
                <a:solidFill>
                  <a:srgbClr val="0044A8"/>
                </a:solidFill>
              </a:rPr>
              <a:t>Same  tuple  do</a:t>
            </a:r>
            <a:r>
              <a:rPr sz="1800" spc="-8" dirty="0">
                <a:solidFill>
                  <a:srgbClr val="0044A8"/>
                </a:solidFill>
              </a:rPr>
              <a:t>e</a:t>
            </a:r>
            <a:r>
              <a:rPr sz="1800" dirty="0">
                <a:solidFill>
                  <a:srgbClr val="0044A8"/>
                </a:solidFill>
              </a:rPr>
              <a:t>sn’t  </a:t>
            </a:r>
            <a:r>
              <a:rPr sz="1800" spc="-4" dirty="0">
                <a:solidFill>
                  <a:srgbClr val="0044A8"/>
                </a:solidFill>
              </a:rPr>
              <a:t>allow</a:t>
            </a:r>
            <a:endParaRPr sz="180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B0D6B51-0BF5-4520-9E5F-EF95B57DDE5F}"/>
              </a:ext>
            </a:extLst>
          </p:cNvPr>
          <p:cNvSpPr txBox="1">
            <a:spLocks/>
          </p:cNvSpPr>
          <p:nvPr/>
        </p:nvSpPr>
        <p:spPr>
          <a:xfrm>
            <a:off x="1905000" y="119256"/>
            <a:ext cx="4648200" cy="563135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3600" dirty="0"/>
              <a:t>Tuple constraint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2A8B6-536A-4DE2-9E64-62310F557AB2}"/>
              </a:ext>
            </a:extLst>
          </p:cNvPr>
          <p:cNvSpPr txBox="1"/>
          <p:nvPr/>
        </p:nvSpPr>
        <p:spPr>
          <a:xfrm>
            <a:off x="1524000" y="1032507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states that each and every tuple in a relation should be unique.</a:t>
            </a:r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5488" y="2426017"/>
          <a:ext cx="4572000" cy="1890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2D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VBN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MTR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JHS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X4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KNP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657350" y="3600450"/>
            <a:ext cx="2655570" cy="1399223"/>
            <a:chOff x="685800" y="4800600"/>
            <a:chExt cx="3540760" cy="1865630"/>
          </a:xfrm>
        </p:grpSpPr>
        <p:sp>
          <p:nvSpPr>
            <p:cNvPr id="10" name="object 10"/>
            <p:cNvSpPr/>
            <p:nvPr/>
          </p:nvSpPr>
          <p:spPr>
            <a:xfrm>
              <a:off x="685800" y="5372100"/>
              <a:ext cx="45720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4800600"/>
              <a:ext cx="457200" cy="167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100" y="6272783"/>
              <a:ext cx="3425952" cy="393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FDC2EB48-DA55-4022-A499-0EC20719AB92}"/>
              </a:ext>
            </a:extLst>
          </p:cNvPr>
          <p:cNvSpPr txBox="1">
            <a:spLocks/>
          </p:cNvSpPr>
          <p:nvPr/>
        </p:nvSpPr>
        <p:spPr>
          <a:xfrm>
            <a:off x="1905000" y="119256"/>
            <a:ext cx="4648200" cy="563135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3600" dirty="0"/>
              <a:t>Key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AB7C1-09A1-4CCA-A047-E6E673253777}"/>
              </a:ext>
            </a:extLst>
          </p:cNvPr>
          <p:cNvSpPr txBox="1"/>
          <p:nvPr/>
        </p:nvSpPr>
        <p:spPr>
          <a:xfrm>
            <a:off x="1143000" y="957127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Duplicate values for primary key is not allowed</a:t>
            </a:r>
            <a:endParaRPr lang="en-I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355774"/>
            <a:ext cx="4932045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630680" y="1219390"/>
            <a:ext cx="6522720" cy="3533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marR="3810" indent="-171450">
              <a:spcBef>
                <a:spcPts val="75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800" b="1" spc="-8" dirty="0">
                <a:solidFill>
                  <a:srgbClr val="6E664B"/>
                </a:solidFill>
                <a:latin typeface="Caladea"/>
                <a:cs typeface="Caladea"/>
              </a:rPr>
              <a:t>Constraints </a:t>
            </a:r>
            <a:r>
              <a:rPr sz="1800" b="1" spc="-11" dirty="0">
                <a:solidFill>
                  <a:srgbClr val="6E664B"/>
                </a:solidFill>
                <a:latin typeface="Caladea"/>
                <a:cs typeface="Caladea"/>
              </a:rPr>
              <a:t>are </a:t>
            </a:r>
            <a:r>
              <a:rPr sz="1800" b="1" spc="-4" dirty="0">
                <a:solidFill>
                  <a:srgbClr val="6E664B"/>
                </a:solidFill>
                <a:latin typeface="Caladea"/>
                <a:cs typeface="Caladea"/>
              </a:rPr>
              <a:t>the </a:t>
            </a:r>
            <a:r>
              <a:rPr sz="1800" b="1" dirty="0">
                <a:solidFill>
                  <a:srgbClr val="6E664B"/>
                </a:solidFill>
                <a:latin typeface="Caladea"/>
                <a:cs typeface="Caladea"/>
              </a:rPr>
              <a:t>set of </a:t>
            </a:r>
            <a:r>
              <a:rPr sz="1800" b="1" spc="-4" dirty="0">
                <a:solidFill>
                  <a:srgbClr val="6E664B"/>
                </a:solidFill>
                <a:latin typeface="Caladea"/>
                <a:cs typeface="Caladea"/>
              </a:rPr>
              <a:t>rules defined on tables </a:t>
            </a:r>
            <a:r>
              <a:rPr sz="1800" b="1" spc="-15" dirty="0">
                <a:solidFill>
                  <a:srgbClr val="6E664B"/>
                </a:solidFill>
                <a:latin typeface="Caladea"/>
                <a:cs typeface="Caladea"/>
              </a:rPr>
              <a:t>to </a:t>
            </a:r>
            <a:r>
              <a:rPr sz="1800" b="1" spc="-8" dirty="0">
                <a:solidFill>
                  <a:srgbClr val="6E664B"/>
                </a:solidFill>
                <a:latin typeface="Caladea"/>
                <a:cs typeface="Caladea"/>
              </a:rPr>
              <a:t>ensure </a:t>
            </a:r>
            <a:r>
              <a:rPr sz="1800" b="1" spc="-4" dirty="0">
                <a:solidFill>
                  <a:srgbClr val="6E664B"/>
                </a:solidFill>
                <a:latin typeface="Caladea"/>
                <a:cs typeface="Caladea"/>
              </a:rPr>
              <a:t>data</a:t>
            </a:r>
            <a:r>
              <a:rPr sz="1800" b="1" spc="19" dirty="0">
                <a:solidFill>
                  <a:srgbClr val="6E664B"/>
                </a:solidFill>
                <a:latin typeface="Caladea"/>
                <a:cs typeface="Caladea"/>
              </a:rPr>
              <a:t> </a:t>
            </a:r>
            <a:r>
              <a:rPr sz="1800" b="1" spc="-23" dirty="0">
                <a:solidFill>
                  <a:srgbClr val="6E664B"/>
                </a:solidFill>
                <a:latin typeface="Caladea"/>
                <a:cs typeface="Caladea"/>
              </a:rPr>
              <a:t>integrity.</a:t>
            </a:r>
            <a:endParaRPr sz="1800" dirty="0">
              <a:latin typeface="Caladea"/>
              <a:cs typeface="Caladea"/>
            </a:endParaRPr>
          </a:p>
          <a:p>
            <a:pPr>
              <a:spcBef>
                <a:spcPts val="34"/>
              </a:spcBef>
              <a:buChar char="•"/>
            </a:pPr>
            <a:endParaRPr sz="2400" dirty="0">
              <a:latin typeface="Caladea"/>
              <a:cs typeface="Caladea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2400" spc="-34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78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Not</a:t>
            </a:r>
            <a:r>
              <a:rPr sz="2400" spc="-4" dirty="0">
                <a:solidFill>
                  <a:srgbClr val="2E2B1F"/>
                </a:solidFill>
                <a:latin typeface="Carlito"/>
                <a:cs typeface="Carlito"/>
              </a:rPr>
              <a:t> null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78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solidFill>
                  <a:srgbClr val="2E2B1F"/>
                </a:solidFill>
                <a:latin typeface="Carlito"/>
                <a:cs typeface="Carlito"/>
              </a:rPr>
              <a:t>Default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78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solidFill>
                  <a:srgbClr val="2E2B1F"/>
                </a:solidFill>
                <a:latin typeface="Carlito"/>
                <a:cs typeface="Carlito"/>
              </a:rPr>
              <a:t>Unique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78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solidFill>
                  <a:srgbClr val="2E2B1F"/>
                </a:solidFill>
                <a:latin typeface="Carlito"/>
                <a:cs typeface="Carlito"/>
              </a:rPr>
              <a:t>Check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74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solidFill>
                  <a:srgbClr val="2E2B1F"/>
                </a:solidFill>
                <a:latin typeface="Carlito"/>
                <a:cs typeface="Carlito"/>
              </a:rPr>
              <a:t>Foreign </a:t>
            </a:r>
            <a:r>
              <a:rPr sz="2400" spc="-19" dirty="0">
                <a:solidFill>
                  <a:srgbClr val="2E2B1F"/>
                </a:solidFill>
                <a:latin typeface="Carlito"/>
                <a:cs typeface="Carlito"/>
              </a:rPr>
              <a:t>key/reference</a:t>
            </a:r>
            <a:r>
              <a:rPr sz="2400" spc="-2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4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83197"/>
            <a:ext cx="4648200" cy="482824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3075" spc="-79" dirty="0"/>
              <a:t>Aggregate</a:t>
            </a:r>
            <a:r>
              <a:rPr sz="3075" spc="-225" dirty="0"/>
              <a:t> </a:t>
            </a:r>
            <a:r>
              <a:rPr sz="3075" spc="-71" dirty="0"/>
              <a:t>Functions</a:t>
            </a:r>
            <a:endParaRPr sz="3075" dirty="0"/>
          </a:p>
        </p:txBody>
      </p:sp>
      <p:sp>
        <p:nvSpPr>
          <p:cNvPr id="3" name="object 3"/>
          <p:cNvSpPr txBox="1"/>
          <p:nvPr/>
        </p:nvSpPr>
        <p:spPr>
          <a:xfrm>
            <a:off x="1630681" y="1210246"/>
            <a:ext cx="5431631" cy="109821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180975" marR="3810" indent="-171450">
              <a:lnSpc>
                <a:spcPct val="100400"/>
              </a:lnSpc>
              <a:spcBef>
                <a:spcPts val="64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800" spc="-11" dirty="0">
                <a:solidFill>
                  <a:srgbClr val="2E2B1F"/>
                </a:solidFill>
                <a:latin typeface="Carlito"/>
                <a:cs typeface="Carlito"/>
              </a:rPr>
              <a:t>Aggregate </a:t>
            </a:r>
            <a:r>
              <a:rPr sz="1800" spc="-8" dirty="0">
                <a:solidFill>
                  <a:srgbClr val="2E2B1F"/>
                </a:solidFill>
                <a:latin typeface="Carlito"/>
                <a:cs typeface="Carlito"/>
              </a:rPr>
              <a:t>/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Group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functions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built-in SQL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functions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that 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operate 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groups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rows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return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one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entire  group.</a:t>
            </a:r>
            <a:endParaRPr sz="1650">
              <a:latin typeface="Carlito"/>
              <a:cs typeface="Carlito"/>
            </a:endParaRPr>
          </a:p>
          <a:p>
            <a:pPr marL="180975" indent="-171450">
              <a:spcBef>
                <a:spcPts val="398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The Functions are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r>
              <a:rPr sz="1650" spc="3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below:</a:t>
            </a:r>
            <a:endParaRPr sz="165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65514"/>
              </p:ext>
            </p:extLst>
          </p:nvPr>
        </p:nvGraphicFramePr>
        <p:xfrm>
          <a:off x="1595438" y="2452688"/>
          <a:ext cx="5657850" cy="2011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MIN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smallest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a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given</a:t>
                      </a:r>
                      <a:r>
                        <a:rPr sz="1500" spc="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MAX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largest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a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given column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SUM</a:t>
                      </a:r>
                      <a:r>
                        <a:rPr lang="en-US"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366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581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sum of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numeric values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a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given  column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AVG</a:t>
                      </a:r>
                      <a:r>
                        <a:rPr lang="en-US" sz="15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average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 of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given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</a:t>
                      </a:r>
                      <a:r>
                        <a:rPr lang="en-US"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total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values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a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given</a:t>
                      </a:r>
                      <a:r>
                        <a:rPr sz="15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COUNT(*)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number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rows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a</a:t>
                      </a:r>
                      <a:r>
                        <a:rPr sz="15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table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4627245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Constraints-</a:t>
            </a:r>
            <a:r>
              <a:rPr sz="3450" spc="-225" dirty="0"/>
              <a:t> </a:t>
            </a:r>
            <a:r>
              <a:rPr sz="3450" spc="-64" dirty="0"/>
              <a:t>Unique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630681" y="1212533"/>
            <a:ext cx="5494496" cy="24323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UNIQUE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constraint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MySQL does not allow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insert</a:t>
            </a:r>
            <a:r>
              <a:rPr sz="1650" spc="10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endParaRPr sz="1650" dirty="0">
              <a:latin typeface="Carlito"/>
              <a:cs typeface="Carlito"/>
            </a:endParaRPr>
          </a:p>
          <a:p>
            <a:pPr marL="180975"/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duplicate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a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column.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529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9525">
              <a:spcBef>
                <a:spcPts val="446"/>
              </a:spcBef>
              <a:tabLst>
                <a:tab pos="1301115" algn="l"/>
                <a:tab pos="2413635" algn="l"/>
              </a:tabLst>
            </a:pPr>
            <a:r>
              <a:rPr sz="1650" spc="-30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table_name	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(col_name data_type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(size)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Unique);</a:t>
            </a: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1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46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905953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Rno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(4)</a:t>
            </a:r>
            <a:r>
              <a:rPr sz="1650" spc="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Unique);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5389245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Constraints- </a:t>
            </a:r>
            <a:r>
              <a:rPr sz="3450" spc="-53" dirty="0"/>
              <a:t>Not</a:t>
            </a:r>
            <a:r>
              <a:rPr sz="3450" spc="-293" dirty="0"/>
              <a:t> </a:t>
            </a:r>
            <a:r>
              <a:rPr sz="3450" spc="-56" dirty="0"/>
              <a:t>Null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573530" y="1212533"/>
            <a:ext cx="5739765" cy="326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65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9" dirty="0">
                <a:solidFill>
                  <a:srgbClr val="2E2B1F"/>
                </a:solidFill>
                <a:latin typeface="Carlito"/>
                <a:cs typeface="Carlito"/>
              </a:rPr>
              <a:t>NOT</a:t>
            </a:r>
            <a:r>
              <a:rPr sz="1650" spc="7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NULL</a:t>
            </a:r>
            <a:r>
              <a:rPr sz="1650" spc="6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constraint</a:t>
            </a:r>
            <a:r>
              <a:rPr sz="1650" spc="6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means</a:t>
            </a:r>
            <a:r>
              <a:rPr sz="1650" spc="5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that</a:t>
            </a:r>
            <a:r>
              <a:rPr sz="1650" spc="5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650" spc="6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1650" spc="5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row</a:t>
            </a:r>
            <a:r>
              <a:rPr sz="165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must</a:t>
            </a:r>
            <a:r>
              <a:rPr sz="1650" spc="5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1650" spc="4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650" spc="6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</a:t>
            </a:r>
            <a:endParaRPr sz="1650" dirty="0">
              <a:latin typeface="Carlito"/>
              <a:cs typeface="Carlito"/>
            </a:endParaRPr>
          </a:p>
          <a:p>
            <a:pPr marL="180975"/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column specified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1650" spc="-19" dirty="0">
                <a:solidFill>
                  <a:srgbClr val="2E2B1F"/>
                </a:solidFill>
                <a:latin typeface="Carlito"/>
                <a:cs typeface="Carlito"/>
              </a:rPr>
              <a:t>NOT</a:t>
            </a:r>
            <a:r>
              <a:rPr sz="16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NULL.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23"/>
              </a:spcBef>
            </a:pPr>
            <a:endParaRPr sz="236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104299">
              <a:spcBef>
                <a:spcPts val="443"/>
              </a:spcBef>
            </a:pPr>
            <a:r>
              <a:rPr sz="1650" spc="-30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53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table_name</a:t>
            </a:r>
            <a:endParaRPr sz="1650" dirty="0">
              <a:latin typeface="Carlito"/>
              <a:cs typeface="Carlito"/>
            </a:endParaRPr>
          </a:p>
          <a:p>
            <a:pPr marL="104299">
              <a:spcBef>
                <a:spcPts val="398"/>
              </a:spcBef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(Col_name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Data_type(size)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not null,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...</a:t>
            </a:r>
            <a:r>
              <a:rPr sz="1650" spc="3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);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26"/>
              </a:spcBef>
            </a:pPr>
            <a:endParaRPr sz="2400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7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700" dirty="0">
              <a:latin typeface="Carlito"/>
              <a:cs typeface="Carlito"/>
            </a:endParaRPr>
          </a:p>
          <a:p>
            <a:pPr marL="247174">
              <a:spcBef>
                <a:spcPts val="469"/>
              </a:spcBef>
            </a:pP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</a:t>
            </a:r>
            <a:endParaRPr sz="1650" dirty="0">
              <a:latin typeface="Carlito"/>
              <a:cs typeface="Carlito"/>
            </a:endParaRPr>
          </a:p>
          <a:p>
            <a:pPr marL="200025">
              <a:spcBef>
                <a:spcPts val="394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1650" spc="-8" dirty="0" err="1">
                <a:solidFill>
                  <a:srgbClr val="2E2B1F"/>
                </a:solidFill>
                <a:latin typeface="Carlito"/>
                <a:cs typeface="Carlito"/>
              </a:rPr>
              <a:t>rollno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(4)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,name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varchar(20)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not null);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5768340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Constraints- </a:t>
            </a:r>
            <a:r>
              <a:rPr sz="3450" spc="-68" dirty="0"/>
              <a:t>Primary</a:t>
            </a:r>
            <a:r>
              <a:rPr sz="3450" spc="-300" dirty="0"/>
              <a:t> </a:t>
            </a:r>
            <a:r>
              <a:rPr sz="3450" spc="-86" dirty="0"/>
              <a:t>key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573530" y="1189672"/>
            <a:ext cx="5739765" cy="3644075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180975" marR="3810" indent="-171450" algn="just">
              <a:lnSpc>
                <a:spcPct val="90100"/>
              </a:lnSpc>
              <a:spcBef>
                <a:spcPts val="255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Each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table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normally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contain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column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of columns that  uniquely identifies </a:t>
            </a:r>
            <a:r>
              <a:rPr sz="1500" spc="-15" dirty="0">
                <a:solidFill>
                  <a:srgbClr val="2E2B1F"/>
                </a:solidFill>
                <a:latin typeface="Carlito"/>
                <a:cs typeface="Carlito"/>
              </a:rPr>
              <a:t>rows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500" spc="-11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1500" spc="-11" dirty="0">
                <a:solidFill>
                  <a:srgbClr val="2E2B1F"/>
                </a:solidFill>
                <a:latin typeface="Carlito"/>
                <a:cs typeface="Carlito"/>
              </a:rPr>
              <a:t>stored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table. This  column or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of columns is </a:t>
            </a:r>
            <a:r>
              <a:rPr sz="1500" spc="-11" dirty="0">
                <a:solidFill>
                  <a:srgbClr val="2E2B1F"/>
                </a:solidFill>
                <a:latin typeface="Carlito"/>
                <a:cs typeface="Carlito"/>
              </a:rPr>
              <a:t>referred to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as the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primary</a:t>
            </a:r>
            <a:r>
              <a:rPr sz="15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00" spc="-38" dirty="0">
                <a:solidFill>
                  <a:srgbClr val="2E2B1F"/>
                </a:solidFill>
                <a:latin typeface="Carlito"/>
                <a:cs typeface="Carlito"/>
              </a:rPr>
              <a:t>key.</a:t>
            </a:r>
            <a:endParaRPr sz="1500" dirty="0">
              <a:latin typeface="Carlito"/>
              <a:cs typeface="Carlito"/>
            </a:endParaRPr>
          </a:p>
          <a:p>
            <a:pPr>
              <a:spcBef>
                <a:spcPts val="8"/>
              </a:spcBef>
              <a:buClr>
                <a:srgbClr val="A9A47B"/>
              </a:buClr>
              <a:buFont typeface="Arial"/>
              <a:buChar char="•"/>
            </a:pPr>
            <a:endParaRPr sz="176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table can </a:t>
            </a:r>
            <a:r>
              <a:rPr sz="1500" spc="-15" dirty="0">
                <a:solidFill>
                  <a:srgbClr val="001F5F"/>
                </a:solidFill>
                <a:latin typeface="Carlito"/>
                <a:cs typeface="Carlito"/>
              </a:rPr>
              <a:t>have </a:t>
            </a: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only one primary </a:t>
            </a:r>
            <a:r>
              <a:rPr sz="1500" spc="-38" dirty="0">
                <a:solidFill>
                  <a:srgbClr val="001F5F"/>
                </a:solidFill>
                <a:latin typeface="Carlito"/>
                <a:cs typeface="Carlito"/>
              </a:rPr>
              <a:t>key.</a:t>
            </a:r>
            <a:endParaRPr sz="1500" dirty="0">
              <a:latin typeface="Carlito"/>
              <a:cs typeface="Carlito"/>
            </a:endParaRPr>
          </a:p>
          <a:p>
            <a:pPr marL="180975" indent="-171450">
              <a:spcBef>
                <a:spcPts val="180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Multiple columns can be </a:t>
            </a: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clubbed under a </a:t>
            </a: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composite primary</a:t>
            </a:r>
            <a:r>
              <a:rPr sz="1500" spc="-23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500" spc="-41" dirty="0">
                <a:solidFill>
                  <a:srgbClr val="001F5F"/>
                </a:solidFill>
                <a:latin typeface="Carlito"/>
                <a:cs typeface="Carlito"/>
              </a:rPr>
              <a:t>key.</a:t>
            </a:r>
            <a:endParaRPr sz="1500" dirty="0">
              <a:latin typeface="Carlito"/>
              <a:cs typeface="Carlito"/>
            </a:endParaRPr>
          </a:p>
          <a:p>
            <a:pPr marL="180975" indent="-171450">
              <a:spcBef>
                <a:spcPts val="180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Primary </a:t>
            </a:r>
            <a:r>
              <a:rPr sz="1500" spc="-19" dirty="0">
                <a:solidFill>
                  <a:srgbClr val="001F5F"/>
                </a:solidFill>
                <a:latin typeface="Carlito"/>
                <a:cs typeface="Carlito"/>
              </a:rPr>
              <a:t>key </a:t>
            </a: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columns </a:t>
            </a: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is </a:t>
            </a:r>
            <a:r>
              <a:rPr sz="1500" spc="-4" dirty="0">
                <a:solidFill>
                  <a:srgbClr val="001F5F"/>
                </a:solidFill>
                <a:latin typeface="Carlito"/>
                <a:cs typeface="Carlito"/>
              </a:rPr>
              <a:t>combination </a:t>
            </a: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of </a:t>
            </a:r>
            <a:r>
              <a:rPr sz="1500" spc="-8" dirty="0">
                <a:solidFill>
                  <a:srgbClr val="001F5F"/>
                </a:solidFill>
                <a:latin typeface="Carlito"/>
                <a:cs typeface="Carlito"/>
              </a:rPr>
              <a:t>NOT </a:t>
            </a: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NULL and</a:t>
            </a:r>
            <a:r>
              <a:rPr sz="1500" spc="-53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001F5F"/>
                </a:solidFill>
                <a:latin typeface="Carlito"/>
                <a:cs typeface="Carlito"/>
              </a:rPr>
              <a:t>UNIQUE.</a:t>
            </a:r>
            <a:endParaRPr sz="1500" dirty="0">
              <a:latin typeface="Carlito"/>
              <a:cs typeface="Carlito"/>
            </a:endParaRPr>
          </a:p>
          <a:p>
            <a:pPr>
              <a:spcBef>
                <a:spcPts val="11"/>
              </a:spcBef>
              <a:buClr>
                <a:srgbClr val="A9A47B"/>
              </a:buClr>
              <a:buFont typeface="Arial"/>
              <a:buChar char="•"/>
            </a:pPr>
            <a:endParaRPr sz="176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11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1500" dirty="0">
              <a:latin typeface="Carlito"/>
              <a:cs typeface="Carlito"/>
            </a:endParaRPr>
          </a:p>
          <a:p>
            <a:pPr marL="9525" marR="491966">
              <a:lnSpc>
                <a:spcPts val="1620"/>
              </a:lnSpc>
              <a:spcBef>
                <a:spcPts val="382"/>
              </a:spcBef>
            </a:pPr>
            <a:r>
              <a:rPr sz="1500" spc="-23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1500" spc="-26" dirty="0">
                <a:solidFill>
                  <a:srgbClr val="2E2B1F"/>
                </a:solidFill>
                <a:latin typeface="Carlito"/>
                <a:cs typeface="Carlito"/>
              </a:rPr>
              <a:t>TABLE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table_name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(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Col_name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Data_type(size)</a:t>
            </a:r>
            <a:r>
              <a:rPr lang="en-US" sz="1500" spc="-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CONSTRAINT  constraint_name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1500" spc="-45" dirty="0">
                <a:solidFill>
                  <a:srgbClr val="2E2B1F"/>
                </a:solidFill>
                <a:latin typeface="Carlito"/>
                <a:cs typeface="Carlito"/>
              </a:rPr>
              <a:t>KEY,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...</a:t>
            </a:r>
            <a:r>
              <a:rPr sz="150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);</a:t>
            </a:r>
            <a:endParaRPr sz="1500" dirty="0">
              <a:latin typeface="Carlito"/>
              <a:cs typeface="Carlito"/>
            </a:endParaRPr>
          </a:p>
          <a:p>
            <a:pPr>
              <a:spcBef>
                <a:spcPts val="34"/>
              </a:spcBef>
            </a:pPr>
            <a:endParaRPr sz="1725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1500" dirty="0">
              <a:latin typeface="Carlito"/>
              <a:cs typeface="Carlito"/>
            </a:endParaRPr>
          </a:p>
          <a:p>
            <a:pPr marL="180975" indent="-171450">
              <a:spcBef>
                <a:spcPts val="180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11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table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stud (rollno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number(4)constraint pk1 primary</a:t>
            </a:r>
            <a:r>
              <a:rPr sz="1500" spc="6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00" spc="-19" dirty="0">
                <a:solidFill>
                  <a:srgbClr val="2E2B1F"/>
                </a:solidFill>
                <a:latin typeface="Carlito"/>
                <a:cs typeface="Carlito"/>
              </a:rPr>
              <a:t>key,name…)</a:t>
            </a:r>
            <a:endParaRPr sz="1500" dirty="0">
              <a:latin typeface="Carlito"/>
              <a:cs typeface="Carlito"/>
            </a:endParaRPr>
          </a:p>
          <a:p>
            <a:pPr marL="180975" indent="-171450">
              <a:spcBef>
                <a:spcPts val="180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500" spc="-11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table </a:t>
            </a:r>
            <a:r>
              <a:rPr sz="1500" spc="-8" dirty="0">
                <a:solidFill>
                  <a:srgbClr val="2E2B1F"/>
                </a:solidFill>
                <a:latin typeface="Carlito"/>
                <a:cs typeface="Carlito"/>
              </a:rPr>
              <a:t>stud (rollno </a:t>
            </a:r>
            <a:r>
              <a:rPr sz="1500" dirty="0">
                <a:solidFill>
                  <a:srgbClr val="2E2B1F"/>
                </a:solidFill>
                <a:latin typeface="Carlito"/>
                <a:cs typeface="Carlito"/>
              </a:rPr>
              <a:t>number(4)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1500" spc="-41" dirty="0">
                <a:solidFill>
                  <a:srgbClr val="2E2B1F"/>
                </a:solidFill>
                <a:latin typeface="Carlito"/>
                <a:cs typeface="Carlito"/>
              </a:rPr>
              <a:t>key,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name</a:t>
            </a:r>
            <a:r>
              <a:rPr sz="1500" spc="6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00" spc="-4" dirty="0">
                <a:solidFill>
                  <a:srgbClr val="2E2B1F"/>
                </a:solidFill>
                <a:latin typeface="Carlito"/>
                <a:cs typeface="Carlito"/>
              </a:rPr>
              <a:t>….)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5509737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Constraints-</a:t>
            </a:r>
            <a:r>
              <a:rPr sz="3450" spc="-210" dirty="0"/>
              <a:t> </a:t>
            </a:r>
            <a:r>
              <a:rPr sz="3450" spc="-71" dirty="0"/>
              <a:t>Default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630681" y="1212533"/>
            <a:ext cx="6370319" cy="323963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marR="6191" indent="-171450" algn="just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a MySQL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table,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while inserting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data into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table,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if no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 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supplied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 column, then 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column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gets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 set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as  </a:t>
            </a:r>
            <a:r>
              <a:rPr sz="1650" spc="-53" dirty="0">
                <a:solidFill>
                  <a:srgbClr val="2E2B1F"/>
                </a:solidFill>
                <a:latin typeface="Carlito"/>
                <a:cs typeface="Carlito"/>
              </a:rPr>
              <a:t>DEFAULT.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23"/>
              </a:spcBef>
              <a:buChar char="•"/>
            </a:pPr>
            <a:endParaRPr sz="236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180975" marR="1665923" indent="-171450">
              <a:spcBef>
                <a:spcPts val="446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472565" algn="l"/>
                <a:tab pos="2585084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table_name	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(col_name 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data_type(size) </a:t>
            </a:r>
            <a:r>
              <a:rPr sz="1650" spc="-38" dirty="0">
                <a:solidFill>
                  <a:srgbClr val="2E2B1F"/>
                </a:solidFill>
                <a:latin typeface="Carlito"/>
                <a:cs typeface="Carlito"/>
              </a:rPr>
              <a:t>DEFAULT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‘</a:t>
            </a:r>
            <a:r>
              <a:rPr sz="1650" i="1" spc="-8" dirty="0">
                <a:solidFill>
                  <a:srgbClr val="2E2B1F"/>
                </a:solidFill>
                <a:latin typeface="Carlito"/>
                <a:cs typeface="Carlito"/>
              </a:rPr>
              <a:t>default_value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’</a:t>
            </a:r>
            <a:r>
              <a:rPr sz="1650" spc="10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);</a:t>
            </a: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1613" dirty="0">
              <a:latin typeface="Carlito"/>
              <a:cs typeface="Carlito"/>
            </a:endParaRPr>
          </a:p>
          <a:p>
            <a:pPr marL="180975" indent="-171450">
              <a:spcBef>
                <a:spcPts val="4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443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905953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rno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int(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4)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,name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varchar(20),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addr 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varchar(30) </a:t>
            </a:r>
            <a:r>
              <a:rPr sz="1650" spc="-38" dirty="0">
                <a:solidFill>
                  <a:srgbClr val="2E2B1F"/>
                </a:solidFill>
                <a:latin typeface="Carlito"/>
                <a:cs typeface="Carlito"/>
              </a:rPr>
              <a:t>DEFAULT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‘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Indore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’</a:t>
            </a:r>
            <a:r>
              <a:rPr sz="1650" spc="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);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5" y="355774"/>
            <a:ext cx="5392103" cy="5400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3450" spc="-75" dirty="0"/>
              <a:t>Constraints-</a:t>
            </a:r>
            <a:r>
              <a:rPr sz="3450" spc="-217" dirty="0"/>
              <a:t> </a:t>
            </a:r>
            <a:r>
              <a:rPr sz="3450" spc="-64" dirty="0"/>
              <a:t>Check</a:t>
            </a:r>
            <a:endParaRPr sz="3450" dirty="0"/>
          </a:p>
        </p:txBody>
      </p:sp>
      <p:sp>
        <p:nvSpPr>
          <p:cNvPr id="3" name="object 3"/>
          <p:cNvSpPr txBox="1"/>
          <p:nvPr/>
        </p:nvSpPr>
        <p:spPr>
          <a:xfrm>
            <a:off x="1630680" y="1212532"/>
            <a:ext cx="5392103" cy="349926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marR="183833" indent="-171450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a MySQL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table,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CHECK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constraint controls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 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associated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column. 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CHECK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constraint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determines 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whether 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valid 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not.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529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446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472565" algn="l"/>
                <a:tab pos="2585084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table_name	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(col_name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data_type(size)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Check  (condition) );</a:t>
            </a: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16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1613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  <a:p>
            <a:pPr marL="180975" marR="108109" indent="-171450">
              <a:spcBef>
                <a:spcPts val="446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905953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(rno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number(4)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CHECK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(rno BETWEEN 1  AND</a:t>
            </a:r>
            <a:r>
              <a:rPr sz="1650" spc="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60));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398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1905953" algn="l"/>
              </a:tabLst>
            </a:pP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TABLE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	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(age 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(4)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CHECK</a:t>
            </a:r>
            <a:r>
              <a:rPr sz="1650" spc="4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(age&gt;18));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425024"/>
            <a:ext cx="4779645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68" dirty="0"/>
              <a:t>Count()-</a:t>
            </a:r>
            <a:r>
              <a:rPr spc="-188" dirty="0"/>
              <a:t> </a:t>
            </a:r>
            <a:r>
              <a:rPr spc="-7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680" y="1212533"/>
            <a:ext cx="5381625" cy="300995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COUNT(column_name)-The COUNT(column_name) function  returns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values (NULL values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will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not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counted) 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of the specified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column:</a:t>
            </a:r>
            <a:endParaRPr sz="1650" dirty="0">
              <a:latin typeface="Carlito"/>
              <a:cs typeface="Carlito"/>
            </a:endParaRPr>
          </a:p>
          <a:p>
            <a:pPr marL="57150">
              <a:spcBef>
                <a:spcPts val="469"/>
              </a:spcBef>
            </a:pPr>
            <a:r>
              <a:rPr sz="2100" spc="-19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100" dirty="0">
              <a:latin typeface="Carlito"/>
              <a:cs typeface="Carlito"/>
            </a:endParaRPr>
          </a:p>
          <a:p>
            <a:pPr marL="180975" indent="-171450">
              <a:spcBef>
                <a:spcPts val="431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COUNT(column_name)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r>
              <a:rPr sz="1650" spc="8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table_name</a:t>
            </a:r>
            <a:r>
              <a:rPr lang="en-US"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26"/>
              </a:spcBef>
              <a:buClr>
                <a:srgbClr val="A9A47B"/>
              </a:buClr>
              <a:buFont typeface="Arial"/>
              <a:buChar char="•"/>
            </a:pPr>
            <a:endParaRPr sz="2250" dirty="0">
              <a:latin typeface="Carlito"/>
              <a:cs typeface="Carlito"/>
            </a:endParaRPr>
          </a:p>
          <a:p>
            <a:pPr marL="9525" marR="484823" indent="47625">
              <a:spcBef>
                <a:spcPts val="4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COUNT(*)-The COUNT(*) function returns the number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a</a:t>
            </a:r>
            <a:r>
              <a:rPr sz="1650" spc="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table:</a:t>
            </a:r>
            <a:endParaRPr sz="1650" dirty="0">
              <a:latin typeface="Carlito"/>
              <a:cs typeface="Carlito"/>
            </a:endParaRPr>
          </a:p>
          <a:p>
            <a:pPr marL="9525">
              <a:spcBef>
                <a:spcPts val="465"/>
              </a:spcBef>
            </a:pPr>
            <a:r>
              <a:rPr sz="2100" spc="-19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100" dirty="0">
              <a:latin typeface="Carlito"/>
              <a:cs typeface="Carlito"/>
            </a:endParaRPr>
          </a:p>
          <a:p>
            <a:pPr marL="180975" indent="-171450">
              <a:spcBef>
                <a:spcPts val="435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COUNT(*)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r>
              <a:rPr sz="16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table_name</a:t>
            </a:r>
            <a:r>
              <a:rPr lang="en-US"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230047"/>
            <a:ext cx="5272563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68" dirty="0"/>
              <a:t>Count()-</a:t>
            </a:r>
            <a:r>
              <a:rPr spc="-206" dirty="0"/>
              <a:t> </a:t>
            </a:r>
            <a:r>
              <a:rPr spc="-71" dirty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3531" y="842200"/>
            <a:ext cx="4328636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Consider an </a:t>
            </a:r>
            <a:r>
              <a:rPr sz="1650" b="1" spc="-8" dirty="0">
                <a:solidFill>
                  <a:srgbClr val="2E2B1F"/>
                </a:solidFill>
                <a:latin typeface="Carlito"/>
                <a:cs typeface="Carlito"/>
              </a:rPr>
              <a:t>employee_tbl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table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shown</a:t>
            </a:r>
            <a:r>
              <a:rPr sz="165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below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530" y="3558730"/>
            <a:ext cx="342138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COUNT(*)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employee_tbl</a:t>
            </a:r>
            <a:r>
              <a:rPr sz="1650" spc="10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3530" y="4162195"/>
            <a:ext cx="527256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  <a:tabLst>
                <a:tab pos="3403283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COUNT(*)</a:t>
            </a:r>
            <a:r>
              <a:rPr sz="16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r>
              <a:rPr sz="1650" spc="4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employee_tbl	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WHERE</a:t>
            </a:r>
            <a:r>
              <a:rPr sz="165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name="Zara";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2867" y="1143000"/>
            <a:ext cx="3600450" cy="2023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7" name="object 7"/>
          <p:cNvGrpSpPr/>
          <p:nvPr/>
        </p:nvGrpSpPr>
        <p:grpSpPr>
          <a:xfrm>
            <a:off x="5753385" y="3427094"/>
            <a:ext cx="990600" cy="575310"/>
            <a:chOff x="6147180" y="4569459"/>
            <a:chExt cx="1320800" cy="767080"/>
          </a:xfrm>
        </p:grpSpPr>
        <p:sp>
          <p:nvSpPr>
            <p:cNvPr id="8" name="object 8"/>
            <p:cNvSpPr/>
            <p:nvPr/>
          </p:nvSpPr>
          <p:spPr>
            <a:xfrm>
              <a:off x="6153530" y="4933949"/>
              <a:ext cx="1308100" cy="38100"/>
            </a:xfrm>
            <a:custGeom>
              <a:avLst/>
              <a:gdLst/>
              <a:ahLst/>
              <a:cxnLst/>
              <a:rect l="l" t="t" r="r" b="b"/>
              <a:pathLst>
                <a:path w="1308100" h="38100">
                  <a:moveTo>
                    <a:pt x="0" y="38100"/>
                  </a:moveTo>
                  <a:lnTo>
                    <a:pt x="1308100" y="38100"/>
                  </a:lnTo>
                  <a:lnTo>
                    <a:pt x="13081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" name="object 9"/>
            <p:cNvSpPr/>
            <p:nvPr/>
          </p:nvSpPr>
          <p:spPr>
            <a:xfrm>
              <a:off x="6153530" y="4575809"/>
              <a:ext cx="1308100" cy="754380"/>
            </a:xfrm>
            <a:custGeom>
              <a:avLst/>
              <a:gdLst/>
              <a:ahLst/>
              <a:cxnLst/>
              <a:rect l="l" t="t" r="r" b="b"/>
              <a:pathLst>
                <a:path w="1308100" h="754379">
                  <a:moveTo>
                    <a:pt x="6350" y="0"/>
                  </a:moveTo>
                  <a:lnTo>
                    <a:pt x="6350" y="754379"/>
                  </a:lnTo>
                </a:path>
                <a:path w="1308100" h="754379">
                  <a:moveTo>
                    <a:pt x="1301750" y="0"/>
                  </a:moveTo>
                  <a:lnTo>
                    <a:pt x="1301750" y="754379"/>
                  </a:lnTo>
                </a:path>
                <a:path w="1308100" h="754379">
                  <a:moveTo>
                    <a:pt x="0" y="6350"/>
                  </a:moveTo>
                  <a:lnTo>
                    <a:pt x="1308100" y="6350"/>
                  </a:lnTo>
                </a:path>
                <a:path w="1308100" h="754379">
                  <a:moveTo>
                    <a:pt x="0" y="748029"/>
                  </a:moveTo>
                  <a:lnTo>
                    <a:pt x="1308100" y="7480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67673" y="3441382"/>
            <a:ext cx="962025" cy="22650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8574" rIns="0" bIns="0" rtlCol="0">
            <a:spAutoFit/>
          </a:bodyPr>
          <a:lstStyle/>
          <a:p>
            <a:pPr marL="64294">
              <a:spcBef>
                <a:spcPts val="146"/>
              </a:spcBef>
            </a:pPr>
            <a:r>
              <a:rPr sz="1350" b="1" spc="-4" dirty="0">
                <a:solidFill>
                  <a:srgbClr val="FFFFFF"/>
                </a:solidFill>
                <a:latin typeface="Carlito"/>
                <a:cs typeface="Carlito"/>
              </a:rPr>
              <a:t>Count(*)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7673" y="3729038"/>
            <a:ext cx="962025" cy="216887"/>
          </a:xfrm>
          <a:prstGeom prst="rect">
            <a:avLst/>
          </a:prstGeom>
          <a:solidFill>
            <a:srgbClr val="E1E0D6"/>
          </a:solidFill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sz="1350" dirty="0">
                <a:solidFill>
                  <a:srgbClr val="2E2B1F"/>
                </a:solidFill>
                <a:latin typeface="Carlito"/>
                <a:cs typeface="Carlito"/>
              </a:rPr>
              <a:t>7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22709" y="4510088"/>
            <a:ext cx="981075" cy="565785"/>
            <a:chOff x="1972945" y="6013450"/>
            <a:chExt cx="1308100" cy="754380"/>
          </a:xfrm>
        </p:grpSpPr>
        <p:sp>
          <p:nvSpPr>
            <p:cNvPr id="13" name="object 13"/>
            <p:cNvSpPr/>
            <p:nvPr/>
          </p:nvSpPr>
          <p:spPr>
            <a:xfrm>
              <a:off x="1972945" y="6371590"/>
              <a:ext cx="1308100" cy="38100"/>
            </a:xfrm>
            <a:custGeom>
              <a:avLst/>
              <a:gdLst/>
              <a:ahLst/>
              <a:cxnLst/>
              <a:rect l="l" t="t" r="r" b="b"/>
              <a:pathLst>
                <a:path w="1308100" h="38100">
                  <a:moveTo>
                    <a:pt x="0" y="38100"/>
                  </a:moveTo>
                  <a:lnTo>
                    <a:pt x="1308100" y="38100"/>
                  </a:lnTo>
                  <a:lnTo>
                    <a:pt x="13081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2945" y="6013450"/>
              <a:ext cx="1308100" cy="754380"/>
            </a:xfrm>
            <a:custGeom>
              <a:avLst/>
              <a:gdLst/>
              <a:ahLst/>
              <a:cxnLst/>
              <a:rect l="l" t="t" r="r" b="b"/>
              <a:pathLst>
                <a:path w="1308100" h="754379">
                  <a:moveTo>
                    <a:pt x="6350" y="0"/>
                  </a:moveTo>
                  <a:lnTo>
                    <a:pt x="6350" y="754380"/>
                  </a:lnTo>
                </a:path>
                <a:path w="1308100" h="754379">
                  <a:moveTo>
                    <a:pt x="1301750" y="0"/>
                  </a:moveTo>
                  <a:lnTo>
                    <a:pt x="1301750" y="754380"/>
                  </a:lnTo>
                </a:path>
                <a:path w="1308100" h="754379">
                  <a:moveTo>
                    <a:pt x="0" y="6350"/>
                  </a:moveTo>
                  <a:lnTo>
                    <a:pt x="1308100" y="6350"/>
                  </a:lnTo>
                </a:path>
                <a:path w="1308100" h="754379">
                  <a:moveTo>
                    <a:pt x="0" y="748030"/>
                  </a:moveTo>
                  <a:lnTo>
                    <a:pt x="1308100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32234" y="4519613"/>
            <a:ext cx="962025" cy="22698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818">
              <a:spcBef>
                <a:spcPts val="150"/>
              </a:spcBef>
            </a:pPr>
            <a:r>
              <a:rPr sz="1350" b="1" spc="-4" dirty="0">
                <a:solidFill>
                  <a:srgbClr val="FFFFFF"/>
                </a:solidFill>
                <a:latin typeface="Carlito"/>
                <a:cs typeface="Carlito"/>
              </a:rPr>
              <a:t>Count(*)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2234" y="4807268"/>
            <a:ext cx="962025" cy="217367"/>
          </a:xfrm>
          <a:prstGeom prst="rect">
            <a:avLst/>
          </a:prstGeom>
          <a:solidFill>
            <a:srgbClr val="E1E0D6"/>
          </a:solidFill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77207" y="3705607"/>
            <a:ext cx="648176" cy="133826"/>
            <a:chOff x="5245608" y="4940808"/>
            <a:chExt cx="864235" cy="178435"/>
          </a:xfrm>
        </p:grpSpPr>
        <p:sp>
          <p:nvSpPr>
            <p:cNvPr id="18" name="object 18"/>
            <p:cNvSpPr/>
            <p:nvPr/>
          </p:nvSpPr>
          <p:spPr>
            <a:xfrm>
              <a:off x="5258562" y="49537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762000" y="0"/>
                  </a:moveTo>
                  <a:lnTo>
                    <a:pt x="7620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762000" y="114300"/>
                  </a:lnTo>
                  <a:lnTo>
                    <a:pt x="762000" y="152400"/>
                  </a:lnTo>
                  <a:lnTo>
                    <a:pt x="838200" y="76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8562" y="4953762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38100"/>
                  </a:moveTo>
                  <a:lnTo>
                    <a:pt x="762000" y="38100"/>
                  </a:lnTo>
                  <a:lnTo>
                    <a:pt x="762000" y="0"/>
                  </a:lnTo>
                  <a:lnTo>
                    <a:pt x="838200" y="76200"/>
                  </a:lnTo>
                  <a:lnTo>
                    <a:pt x="762000" y="152400"/>
                  </a:lnTo>
                  <a:lnTo>
                    <a:pt x="7620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63316" y="4505707"/>
            <a:ext cx="1019651" cy="419576"/>
            <a:chOff x="3360420" y="6007608"/>
            <a:chExt cx="1359535" cy="559435"/>
          </a:xfrm>
        </p:grpSpPr>
        <p:sp>
          <p:nvSpPr>
            <p:cNvPr id="21" name="object 21"/>
            <p:cNvSpPr/>
            <p:nvPr/>
          </p:nvSpPr>
          <p:spPr>
            <a:xfrm>
              <a:off x="3373374" y="6020562"/>
              <a:ext cx="1333500" cy="533400"/>
            </a:xfrm>
            <a:custGeom>
              <a:avLst/>
              <a:gdLst/>
              <a:ahLst/>
              <a:cxnLst/>
              <a:rect l="l" t="t" r="r" b="b"/>
              <a:pathLst>
                <a:path w="1333500" h="533400">
                  <a:moveTo>
                    <a:pt x="1333500" y="0"/>
                  </a:moveTo>
                  <a:lnTo>
                    <a:pt x="1200150" y="0"/>
                  </a:lnTo>
                  <a:lnTo>
                    <a:pt x="1200150" y="233362"/>
                  </a:lnTo>
                  <a:lnTo>
                    <a:pt x="1192281" y="272290"/>
                  </a:lnTo>
                  <a:lnTo>
                    <a:pt x="1170828" y="304080"/>
                  </a:lnTo>
                  <a:lnTo>
                    <a:pt x="1139017" y="325515"/>
                  </a:lnTo>
                  <a:lnTo>
                    <a:pt x="1100074" y="333375"/>
                  </a:lnTo>
                  <a:lnTo>
                    <a:pt x="133350" y="333375"/>
                  </a:lnTo>
                  <a:lnTo>
                    <a:pt x="133350" y="266700"/>
                  </a:lnTo>
                  <a:lnTo>
                    <a:pt x="0" y="400050"/>
                  </a:lnTo>
                  <a:lnTo>
                    <a:pt x="133350" y="533400"/>
                  </a:lnTo>
                  <a:lnTo>
                    <a:pt x="133350" y="466725"/>
                  </a:lnTo>
                  <a:lnTo>
                    <a:pt x="1100074" y="466725"/>
                  </a:lnTo>
                  <a:lnTo>
                    <a:pt x="1147113" y="461983"/>
                  </a:lnTo>
                  <a:lnTo>
                    <a:pt x="1190928" y="448385"/>
                  </a:lnTo>
                  <a:lnTo>
                    <a:pt x="1230579" y="426869"/>
                  </a:lnTo>
                  <a:lnTo>
                    <a:pt x="1265126" y="398373"/>
                  </a:lnTo>
                  <a:lnTo>
                    <a:pt x="1293631" y="363836"/>
                  </a:lnTo>
                  <a:lnTo>
                    <a:pt x="1315154" y="324196"/>
                  </a:lnTo>
                  <a:lnTo>
                    <a:pt x="1328757" y="280392"/>
                  </a:lnTo>
                  <a:lnTo>
                    <a:pt x="1333500" y="233362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3374" y="6020562"/>
              <a:ext cx="1333500" cy="533400"/>
            </a:xfrm>
            <a:custGeom>
              <a:avLst/>
              <a:gdLst/>
              <a:ahLst/>
              <a:cxnLst/>
              <a:rect l="l" t="t" r="r" b="b"/>
              <a:pathLst>
                <a:path w="1333500" h="533400">
                  <a:moveTo>
                    <a:pt x="1333500" y="0"/>
                  </a:moveTo>
                  <a:lnTo>
                    <a:pt x="1333500" y="233362"/>
                  </a:lnTo>
                  <a:lnTo>
                    <a:pt x="1328757" y="280392"/>
                  </a:lnTo>
                  <a:lnTo>
                    <a:pt x="1315154" y="324196"/>
                  </a:lnTo>
                  <a:lnTo>
                    <a:pt x="1293631" y="363836"/>
                  </a:lnTo>
                  <a:lnTo>
                    <a:pt x="1265126" y="398373"/>
                  </a:lnTo>
                  <a:lnTo>
                    <a:pt x="1230579" y="426869"/>
                  </a:lnTo>
                  <a:lnTo>
                    <a:pt x="1190928" y="448385"/>
                  </a:lnTo>
                  <a:lnTo>
                    <a:pt x="1147113" y="461983"/>
                  </a:lnTo>
                  <a:lnTo>
                    <a:pt x="1100074" y="466725"/>
                  </a:lnTo>
                  <a:lnTo>
                    <a:pt x="133350" y="466725"/>
                  </a:lnTo>
                  <a:lnTo>
                    <a:pt x="133350" y="533400"/>
                  </a:lnTo>
                  <a:lnTo>
                    <a:pt x="0" y="400050"/>
                  </a:lnTo>
                  <a:lnTo>
                    <a:pt x="133350" y="266700"/>
                  </a:lnTo>
                  <a:lnTo>
                    <a:pt x="133350" y="333375"/>
                  </a:lnTo>
                  <a:lnTo>
                    <a:pt x="1100074" y="333375"/>
                  </a:lnTo>
                  <a:lnTo>
                    <a:pt x="1139017" y="325515"/>
                  </a:lnTo>
                  <a:lnTo>
                    <a:pt x="1170828" y="304080"/>
                  </a:lnTo>
                  <a:lnTo>
                    <a:pt x="1192281" y="272290"/>
                  </a:lnTo>
                  <a:lnTo>
                    <a:pt x="1200150" y="233362"/>
                  </a:lnTo>
                  <a:lnTo>
                    <a:pt x="1200150" y="0"/>
                  </a:lnTo>
                  <a:lnTo>
                    <a:pt x="1333500" y="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66347" y="3371279"/>
            <a:ext cx="642461" cy="231313"/>
          </a:xfrm>
          <a:prstGeom prst="rect">
            <a:avLst/>
          </a:prstGeom>
          <a:solidFill>
            <a:srgbClr val="B09F88"/>
          </a:solidFill>
          <a:ln w="381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68580">
              <a:spcBef>
                <a:spcPts val="183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2481" y="4438840"/>
            <a:ext cx="642461" cy="230352"/>
          </a:xfrm>
          <a:prstGeom prst="rect">
            <a:avLst/>
          </a:prstGeom>
          <a:solidFill>
            <a:srgbClr val="B09F88"/>
          </a:solidFill>
          <a:ln w="38100">
            <a:solidFill>
              <a:srgbClr val="FFFFFF"/>
            </a:solidFill>
          </a:ln>
        </p:spPr>
        <p:txBody>
          <a:bodyPr vert="horz" wrap="square" lIns="0" tIns="22384" rIns="0" bIns="0" rtlCol="0">
            <a:spAutoFit/>
          </a:bodyPr>
          <a:lstStyle/>
          <a:p>
            <a:pPr marL="68104">
              <a:spcBef>
                <a:spcPts val="176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Output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393" y="133350"/>
            <a:ext cx="5617845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83" dirty="0"/>
              <a:t>Avg(),</a:t>
            </a:r>
            <a:r>
              <a:rPr lang="en-US" spc="-83" dirty="0"/>
              <a:t> </a:t>
            </a:r>
            <a:r>
              <a:rPr spc="-83" dirty="0"/>
              <a:t>Min(),</a:t>
            </a:r>
            <a:r>
              <a:rPr lang="en-US" spc="-83" dirty="0"/>
              <a:t> </a:t>
            </a:r>
            <a:r>
              <a:rPr spc="-83" dirty="0"/>
              <a:t>Max(),</a:t>
            </a:r>
            <a:r>
              <a:rPr lang="en-US" spc="-83" dirty="0"/>
              <a:t> </a:t>
            </a:r>
            <a:r>
              <a:rPr spc="-83" dirty="0"/>
              <a:t>Sum()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393" y="742950"/>
            <a:ext cx="5913119" cy="3956532"/>
          </a:xfrm>
          <a:prstGeom prst="rect">
            <a:avLst/>
          </a:prstGeom>
        </p:spPr>
        <p:txBody>
          <a:bodyPr vert="horz" wrap="square" lIns="0" tIns="60008" rIns="0" bIns="0" rtlCol="0">
            <a:spAutoFit/>
          </a:bodyPr>
          <a:lstStyle/>
          <a:p>
            <a:pPr marL="9525">
              <a:spcBef>
                <a:spcPts val="472"/>
              </a:spcBef>
              <a:buClr>
                <a:srgbClr val="A9A47B"/>
              </a:buClr>
              <a:tabLst>
                <a:tab pos="180499" algn="l"/>
                <a:tab pos="180975" algn="l"/>
              </a:tabLst>
            </a:pPr>
            <a:r>
              <a:rPr sz="165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398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3206591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1650" spc="8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1650" spc="1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7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650" spc="-23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sz="1650" spc="-19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olumn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_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nam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e)</a:t>
            </a:r>
            <a:r>
              <a:rPr sz="1650" spc="3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F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M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1650" spc="-26" dirty="0" err="1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able_name</a:t>
            </a:r>
            <a:r>
              <a:rPr lang="en-US"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</a:p>
          <a:p>
            <a:pPr marL="9525">
              <a:spcBef>
                <a:spcPts val="398"/>
              </a:spcBef>
              <a:buClr>
                <a:srgbClr val="A9A47B"/>
              </a:buClr>
              <a:tabLst>
                <a:tab pos="180499" algn="l"/>
                <a:tab pos="180975" algn="l"/>
                <a:tab pos="3206591" algn="l"/>
              </a:tabLst>
            </a:pPr>
            <a:endParaRPr sz="1650" dirty="0">
              <a:latin typeface="Carlito"/>
              <a:cs typeface="Carlito"/>
            </a:endParaRPr>
          </a:p>
          <a:p>
            <a:pPr marL="9525">
              <a:spcBef>
                <a:spcPts val="398"/>
              </a:spcBef>
              <a:buClr>
                <a:srgbClr val="A9A47B"/>
              </a:buClr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394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2514124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AVG(Marks)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	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26"/>
              </a:spcBef>
              <a:buClr>
                <a:srgbClr val="A9A47B"/>
              </a:buClr>
            </a:pPr>
            <a:endParaRPr sz="2250" dirty="0">
              <a:latin typeface="Carlito"/>
              <a:cs typeface="Carlito"/>
            </a:endParaRPr>
          </a:p>
          <a:p>
            <a:pPr marL="9525">
              <a:spcBef>
                <a:spcPts val="4"/>
              </a:spcBef>
              <a:buClr>
                <a:srgbClr val="A9A47B"/>
              </a:buClr>
              <a:tabLst>
                <a:tab pos="180499" algn="l"/>
                <a:tab pos="180975" algn="l"/>
              </a:tabLst>
            </a:pPr>
            <a:r>
              <a:rPr sz="1650" spc="-15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394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3181350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Min(column_name)</a:t>
            </a:r>
            <a:r>
              <a:rPr sz="1650" spc="3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	</a:t>
            </a:r>
            <a:r>
              <a:rPr sz="1650" spc="-4" dirty="0" err="1">
                <a:solidFill>
                  <a:srgbClr val="2E2B1F"/>
                </a:solidFill>
                <a:latin typeface="Carlito"/>
                <a:cs typeface="Carlito"/>
              </a:rPr>
              <a:t>table_name</a:t>
            </a:r>
            <a:r>
              <a:rPr lang="en-US"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  <a:p>
            <a:pPr marL="9525">
              <a:spcBef>
                <a:spcPts val="398"/>
              </a:spcBef>
              <a:buClr>
                <a:srgbClr val="A9A47B"/>
              </a:buClr>
              <a:tabLst>
                <a:tab pos="180499" algn="l"/>
                <a:tab pos="180975" algn="l"/>
              </a:tabLst>
            </a:pPr>
            <a:endParaRPr lang="en-US" sz="1650" spc="-8" dirty="0">
              <a:solidFill>
                <a:srgbClr val="001F5F"/>
              </a:solidFill>
              <a:latin typeface="Carlito"/>
              <a:cs typeface="Carlito"/>
            </a:endParaRPr>
          </a:p>
          <a:p>
            <a:pPr marL="9525">
              <a:spcBef>
                <a:spcPts val="398"/>
              </a:spcBef>
              <a:buClr>
                <a:srgbClr val="A9A47B"/>
              </a:buClr>
              <a:tabLst>
                <a:tab pos="180499" algn="l"/>
                <a:tab pos="180975" algn="l"/>
              </a:tabLst>
            </a:pPr>
            <a:r>
              <a:rPr sz="1650" spc="-8" dirty="0">
                <a:solidFill>
                  <a:srgbClr val="001F5F"/>
                </a:solidFill>
                <a:latin typeface="Carlito"/>
                <a:cs typeface="Carlito"/>
              </a:rPr>
              <a:t>Example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394"/>
              </a:spcBef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  <a:tab pos="2487930" algn="l"/>
              </a:tabLst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</a:t>
            </a:r>
            <a:r>
              <a:rPr sz="165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Min(Marks)</a:t>
            </a:r>
            <a:r>
              <a:rPr sz="1650" spc="8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	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Stud</a:t>
            </a:r>
            <a:r>
              <a:rPr lang="en-US" sz="1650" spc="-8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  <a:p>
            <a:pPr>
              <a:spcBef>
                <a:spcPts val="30"/>
              </a:spcBef>
              <a:buClr>
                <a:srgbClr val="A9A47B"/>
              </a:buClr>
            </a:pPr>
            <a:endParaRPr sz="2250" dirty="0">
              <a:latin typeface="Carlito"/>
              <a:cs typeface="Carlito"/>
            </a:endParaRPr>
          </a:p>
          <a:p>
            <a:pPr marL="180975" indent="-171450">
              <a:buClr>
                <a:srgbClr val="A9A47B"/>
              </a:buClr>
              <a:buFont typeface="Arial"/>
              <a:buChar char="•"/>
              <a:tabLst>
                <a:tab pos="180499" algn="l"/>
                <a:tab pos="180975" algn="l"/>
              </a:tabLst>
            </a:pP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Syntax 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all other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functions are</a:t>
            </a:r>
            <a:r>
              <a:rPr sz="1650" spc="3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26" dirty="0">
                <a:solidFill>
                  <a:srgbClr val="2E2B1F"/>
                </a:solidFill>
                <a:latin typeface="Carlito"/>
                <a:cs typeface="Carlito"/>
              </a:rPr>
              <a:t>similar.</a:t>
            </a:r>
            <a:endParaRPr sz="16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954" y="425024"/>
            <a:ext cx="5389245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79" dirty="0"/>
              <a:t>GROUP </a:t>
            </a:r>
            <a:r>
              <a:rPr spc="-71" dirty="0"/>
              <a:t>BY </a:t>
            </a:r>
            <a:r>
              <a:rPr spc="-4" dirty="0"/>
              <a:t>&amp; </a:t>
            </a:r>
            <a:r>
              <a:rPr spc="-75" dirty="0"/>
              <a:t>Having</a:t>
            </a:r>
            <a:r>
              <a:rPr spc="-491" dirty="0"/>
              <a:t> </a:t>
            </a:r>
            <a:r>
              <a:rPr spc="-64" dirty="0"/>
              <a:t>Clause</a:t>
            </a:r>
          </a:p>
        </p:txBody>
      </p:sp>
      <p:sp>
        <p:nvSpPr>
          <p:cNvPr id="3" name="object 3"/>
          <p:cNvSpPr/>
          <p:nvPr/>
        </p:nvSpPr>
        <p:spPr>
          <a:xfrm>
            <a:off x="1836801" y="3307841"/>
            <a:ext cx="3442715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 txBox="1"/>
          <p:nvPr/>
        </p:nvSpPr>
        <p:spPr>
          <a:xfrm>
            <a:off x="1630680" y="1212532"/>
            <a:ext cx="5511165" cy="353317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marR="3810" indent="-171450" algn="just">
              <a:spcBef>
                <a:spcPts val="71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1650" b="1" spc="-8" dirty="0">
                <a:solidFill>
                  <a:srgbClr val="2E2B1F"/>
                </a:solidFill>
                <a:latin typeface="Carlito"/>
                <a:cs typeface="Carlito"/>
              </a:rPr>
              <a:t>GROUP </a:t>
            </a:r>
            <a:r>
              <a:rPr sz="1650" b="1" spc="-26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clause is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collaboration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with the  SELECT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statement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arrange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identical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into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groups. This  GROUP </a:t>
            </a:r>
            <a:r>
              <a:rPr sz="1650" spc="-19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clause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follows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WHERE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clause in a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statement</a:t>
            </a:r>
            <a:endParaRPr sz="1650" dirty="0">
              <a:latin typeface="Carlito"/>
              <a:cs typeface="Carlito"/>
            </a:endParaRPr>
          </a:p>
          <a:p>
            <a:pPr marL="180975" indent="-171450">
              <a:spcBef>
                <a:spcPts val="420"/>
              </a:spcBef>
              <a:buClr>
                <a:srgbClr val="A9A47B"/>
              </a:buClr>
              <a:buFont typeface="Arial"/>
              <a:buChar char="•"/>
              <a:tabLst>
                <a:tab pos="180975" algn="l"/>
              </a:tabLst>
            </a:pPr>
            <a:r>
              <a:rPr sz="1800" b="1" spc="-8" dirty="0">
                <a:solidFill>
                  <a:srgbClr val="2E2B1F"/>
                </a:solidFill>
                <a:latin typeface="Carlito"/>
                <a:cs typeface="Carlito"/>
              </a:rPr>
              <a:t>Having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similar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where, </a:t>
            </a:r>
            <a:r>
              <a:rPr sz="165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give condition, but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it</a:t>
            </a:r>
            <a:r>
              <a:rPr sz="1650" spc="-206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only</a:t>
            </a:r>
            <a:endParaRPr sz="1650" dirty="0">
              <a:latin typeface="Carlito"/>
              <a:cs typeface="Carlito"/>
            </a:endParaRPr>
          </a:p>
          <a:p>
            <a:pPr marL="180975">
              <a:spcBef>
                <a:spcPts val="15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work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group</a:t>
            </a:r>
            <a:r>
              <a:rPr sz="16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9" dirty="0">
                <a:solidFill>
                  <a:srgbClr val="2E2B1F"/>
                </a:solidFill>
                <a:latin typeface="Carlito"/>
                <a:cs typeface="Carlito"/>
              </a:rPr>
              <a:t>by</a:t>
            </a:r>
            <a:endParaRPr sz="1650" dirty="0">
              <a:latin typeface="Carlito"/>
              <a:cs typeface="Carlito"/>
            </a:endParaRPr>
          </a:p>
          <a:p>
            <a:pPr marL="9525">
              <a:spcBef>
                <a:spcPts val="469"/>
              </a:spcBef>
            </a:pPr>
            <a:r>
              <a:rPr sz="2100" spc="-19" dirty="0">
                <a:solidFill>
                  <a:srgbClr val="001F5F"/>
                </a:solidFill>
                <a:latin typeface="Carlito"/>
                <a:cs typeface="Carlito"/>
              </a:rPr>
              <a:t>Syntax</a:t>
            </a:r>
            <a:endParaRPr sz="2100" dirty="0">
              <a:latin typeface="Carlito"/>
              <a:cs typeface="Carlito"/>
            </a:endParaRPr>
          </a:p>
          <a:p>
            <a:pPr marL="281464" marR="2968943">
              <a:spcBef>
                <a:spcPts val="1155"/>
              </a:spcBef>
            </a:pPr>
            <a:r>
              <a:rPr sz="1800" spc="-4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800" spc="-56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spc="-4" dirty="0">
                <a:solidFill>
                  <a:srgbClr val="FFFFFF"/>
                </a:solidFill>
                <a:latin typeface="Carlito"/>
                <a:cs typeface="Carlito"/>
              </a:rPr>
              <a:t>column_name(s)  </a:t>
            </a:r>
            <a:r>
              <a:rPr sz="1800" spc="-8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i="1" spc="-8" dirty="0">
                <a:solidFill>
                  <a:srgbClr val="FFFFFF"/>
                </a:solidFill>
                <a:latin typeface="Carlito"/>
                <a:cs typeface="Carlito"/>
              </a:rPr>
              <a:t>table_name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WHERE</a:t>
            </a:r>
            <a:r>
              <a:rPr sz="1800" spc="-8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spc="-8" dirty="0">
                <a:solidFill>
                  <a:srgbClr val="FFFFFF"/>
                </a:solidFill>
                <a:latin typeface="Carlito"/>
                <a:cs typeface="Carlito"/>
              </a:rPr>
              <a:t>condition</a:t>
            </a:r>
            <a:endParaRPr sz="1800" dirty="0">
              <a:latin typeface="Carlito"/>
              <a:cs typeface="Carlito"/>
            </a:endParaRPr>
          </a:p>
          <a:p>
            <a:pPr marL="281464"/>
            <a:r>
              <a:rPr sz="1800" spc="-8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1800" spc="-26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800" spc="-1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spc="-4" dirty="0">
                <a:solidFill>
                  <a:srgbClr val="FFFFFF"/>
                </a:solidFill>
                <a:latin typeface="Carlito"/>
                <a:cs typeface="Carlito"/>
              </a:rPr>
              <a:t>column_name(s)</a:t>
            </a:r>
            <a:endParaRPr sz="1800" dirty="0">
              <a:latin typeface="Carlito"/>
              <a:cs typeface="Carlito"/>
            </a:endParaRPr>
          </a:p>
          <a:p>
            <a:pPr marL="281464"/>
            <a:r>
              <a:rPr sz="1800" spc="-19" dirty="0">
                <a:solidFill>
                  <a:srgbClr val="FFFFFF"/>
                </a:solidFill>
                <a:latin typeface="Carlito"/>
                <a:cs typeface="Carlito"/>
              </a:rPr>
              <a:t>HAVING </a:t>
            </a:r>
            <a:r>
              <a:rPr sz="1800" i="1" spc="-8" dirty="0">
                <a:solidFill>
                  <a:srgbClr val="FFFFFF"/>
                </a:solidFill>
                <a:latin typeface="Carlito"/>
                <a:cs typeface="Carlito"/>
              </a:rPr>
              <a:t>condition</a:t>
            </a:r>
            <a:r>
              <a:rPr sz="1800" i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3264" y="1002507"/>
          <a:ext cx="5715000" cy="194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price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Park's Great</a:t>
                      </a:r>
                      <a:r>
                        <a:rPr sz="14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Hits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Music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Silly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Puddy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Playstation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Men's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T-Shirt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Clothing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Blouse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Clothing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123456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Electronica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2002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Music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85900" y="3153537"/>
            <a:ext cx="2781300" cy="533319"/>
          </a:xfrm>
          <a:prstGeom prst="rect">
            <a:avLst/>
          </a:prstGeom>
          <a:solidFill>
            <a:srgbClr val="D9D2C9"/>
          </a:solidFill>
          <a:ln w="12192">
            <a:solidFill>
              <a:srgbClr val="AD9C85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8580">
              <a:spcBef>
                <a:spcPts val="199"/>
              </a:spcBef>
            </a:pP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SELECT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type, </a:t>
            </a:r>
            <a:r>
              <a:rPr sz="1650" spc="-8" dirty="0">
                <a:solidFill>
                  <a:srgbClr val="2E2B1F"/>
                </a:solidFill>
                <a:latin typeface="Carlito"/>
                <a:cs typeface="Carlito"/>
              </a:rPr>
              <a:t>MIN(price)</a:t>
            </a:r>
            <a:r>
              <a:rPr sz="1650" spc="19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endParaRPr sz="1650" dirty="0">
              <a:latin typeface="Carlito"/>
              <a:cs typeface="Carlito"/>
            </a:endParaRPr>
          </a:p>
          <a:p>
            <a:pPr marL="68580"/>
            <a:r>
              <a:rPr sz="1650" spc="-11" dirty="0">
                <a:solidFill>
                  <a:srgbClr val="2E2B1F"/>
                </a:solidFill>
                <a:latin typeface="Carlito"/>
                <a:cs typeface="Carlito"/>
              </a:rPr>
              <a:t>products GROUP </a:t>
            </a:r>
            <a:r>
              <a:rPr sz="1650" spc="-23" dirty="0">
                <a:solidFill>
                  <a:srgbClr val="2E2B1F"/>
                </a:solidFill>
                <a:latin typeface="Carlito"/>
                <a:cs typeface="Carlito"/>
              </a:rPr>
              <a:t>BY</a:t>
            </a:r>
            <a:r>
              <a:rPr sz="1650" spc="4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650" spc="-4" dirty="0">
                <a:solidFill>
                  <a:srgbClr val="2E2B1F"/>
                </a:solidFill>
                <a:latin typeface="Carlito"/>
                <a:cs typeface="Carlito"/>
              </a:rPr>
              <a:t>type</a:t>
            </a:r>
            <a:r>
              <a:rPr lang="en-US" sz="1650" spc="-4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4044" y="3921537"/>
          <a:ext cx="2028825" cy="111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9F8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Min(Prize)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09F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Music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DF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Clothing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DF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D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6380" y="70624"/>
            <a:ext cx="5646420" cy="904254"/>
          </a:xfrm>
          <a:prstGeom prst="rect">
            <a:avLst/>
          </a:prstGeom>
        </p:spPr>
        <p:txBody>
          <a:bodyPr vert="horz" wrap="square" lIns="0" tIns="146209" rIns="0" bIns="0" rtlCol="0" anchor="b">
            <a:spAutoFit/>
          </a:bodyPr>
          <a:lstStyle/>
          <a:p>
            <a:pPr marL="9525">
              <a:spcBef>
                <a:spcPts val="1151"/>
              </a:spcBef>
            </a:pPr>
            <a:r>
              <a:rPr spc="-75" dirty="0"/>
              <a:t>GROUP</a:t>
            </a:r>
            <a:r>
              <a:rPr spc="-158" dirty="0"/>
              <a:t> </a:t>
            </a:r>
            <a:r>
              <a:rPr spc="-64" dirty="0"/>
              <a:t>BY</a:t>
            </a:r>
            <a:r>
              <a:rPr spc="-161" dirty="0"/>
              <a:t> </a:t>
            </a:r>
            <a:r>
              <a:rPr dirty="0"/>
              <a:t>&amp;</a:t>
            </a:r>
            <a:r>
              <a:rPr spc="-153" dirty="0"/>
              <a:t> </a:t>
            </a:r>
            <a:r>
              <a:rPr spc="-71" dirty="0"/>
              <a:t>Having</a:t>
            </a:r>
            <a:r>
              <a:rPr spc="-188" dirty="0"/>
              <a:t> </a:t>
            </a:r>
            <a:r>
              <a:rPr spc="-68" dirty="0"/>
              <a:t>Clause</a:t>
            </a:r>
            <a:endParaRPr sz="2700" dirty="0"/>
          </a:p>
          <a:p>
            <a:pPr marR="435769" algn="ctr">
              <a:spcBef>
                <a:spcPts val="548"/>
              </a:spcBef>
            </a:pPr>
            <a:r>
              <a:rPr sz="1500" b="1" spc="-68" dirty="0">
                <a:latin typeface="Caladea"/>
                <a:cs typeface="Caladea"/>
              </a:rPr>
              <a:t>Products</a:t>
            </a:r>
            <a:r>
              <a:rPr sz="1500" b="1" spc="-180" dirty="0">
                <a:latin typeface="Caladea"/>
                <a:cs typeface="Caladea"/>
              </a:rPr>
              <a:t> </a:t>
            </a:r>
            <a:r>
              <a:rPr sz="1500" b="1" spc="-83" dirty="0">
                <a:latin typeface="Caladea"/>
                <a:cs typeface="Caladea"/>
              </a:rPr>
              <a:t>Table</a:t>
            </a:r>
            <a:endParaRPr sz="1500" dirty="0">
              <a:latin typeface="Caladea"/>
              <a:cs typeface="Calad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432" y="4434916"/>
            <a:ext cx="62055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49" dirty="0">
                <a:solidFill>
                  <a:srgbClr val="675E46"/>
                </a:solidFill>
                <a:latin typeface="Caladea"/>
                <a:cs typeface="Caladea"/>
              </a:rPr>
              <a:t>Out</a:t>
            </a:r>
            <a:r>
              <a:rPr sz="1500" b="1" spc="-214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1500" b="1" spc="-49" dirty="0">
                <a:solidFill>
                  <a:srgbClr val="675E46"/>
                </a:solidFill>
                <a:latin typeface="Caladea"/>
                <a:cs typeface="Caladea"/>
              </a:rPr>
              <a:t>Put</a:t>
            </a:r>
            <a:endParaRPr sz="150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37126" y="3047238"/>
            <a:ext cx="2967514" cy="1022985"/>
            <a:chOff x="4392167" y="4062984"/>
            <a:chExt cx="3956685" cy="1363980"/>
          </a:xfrm>
        </p:grpSpPr>
        <p:sp>
          <p:nvSpPr>
            <p:cNvPr id="8" name="object 8"/>
            <p:cNvSpPr/>
            <p:nvPr/>
          </p:nvSpPr>
          <p:spPr>
            <a:xfrm>
              <a:off x="4462271" y="4090416"/>
              <a:ext cx="3826764" cy="1226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" name="object 9"/>
            <p:cNvSpPr/>
            <p:nvPr/>
          </p:nvSpPr>
          <p:spPr>
            <a:xfrm>
              <a:off x="4392167" y="4062984"/>
              <a:ext cx="3956303" cy="1363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0278" y="3107816"/>
            <a:ext cx="2790349" cy="792525"/>
          </a:xfrm>
          <a:prstGeom prst="rect">
            <a:avLst/>
          </a:prstGeom>
          <a:solidFill>
            <a:srgbClr val="9CBDBC"/>
          </a:solidFill>
        </p:spPr>
        <p:txBody>
          <a:bodyPr vert="horz" wrap="square" lIns="0" tIns="30480" rIns="0" bIns="0" rtlCol="0">
            <a:spAutoFit/>
          </a:bodyPr>
          <a:lstStyle/>
          <a:p>
            <a:pPr marL="73343" marR="123825">
              <a:spcBef>
                <a:spcPts val="240"/>
              </a:spcBef>
            </a:pPr>
            <a:r>
              <a:rPr sz="1650" spc="-8" dirty="0">
                <a:solidFill>
                  <a:srgbClr val="FFFFFF"/>
                </a:solidFill>
                <a:latin typeface="Carlito"/>
                <a:cs typeface="Carlito"/>
              </a:rPr>
              <a:t>SELECT </a:t>
            </a:r>
            <a:r>
              <a:rPr sz="1650" spc="-4" dirty="0">
                <a:solidFill>
                  <a:srgbClr val="FFFFFF"/>
                </a:solidFill>
                <a:latin typeface="Carlito"/>
                <a:cs typeface="Carlito"/>
              </a:rPr>
              <a:t>type, </a:t>
            </a:r>
            <a:r>
              <a:rPr sz="1650" spc="-8" dirty="0">
                <a:solidFill>
                  <a:srgbClr val="FFFFFF"/>
                </a:solidFill>
                <a:latin typeface="Carlito"/>
                <a:cs typeface="Carlito"/>
              </a:rPr>
              <a:t>Min(price) </a:t>
            </a:r>
            <a:r>
              <a:rPr sz="1650" spc="-11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650" spc="-8" dirty="0">
                <a:solidFill>
                  <a:srgbClr val="FFFFFF"/>
                </a:solidFill>
                <a:latin typeface="Carlito"/>
                <a:cs typeface="Carlito"/>
              </a:rPr>
              <a:t>products </a:t>
            </a:r>
            <a:r>
              <a:rPr sz="1650" spc="-11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1650" spc="-23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650" spc="-4" dirty="0">
                <a:solidFill>
                  <a:srgbClr val="FFFFFF"/>
                </a:solidFill>
                <a:latin typeface="Carlito"/>
                <a:cs typeface="Carlito"/>
              </a:rPr>
              <a:t>type  </a:t>
            </a:r>
            <a:r>
              <a:rPr sz="1650" spc="-8" dirty="0">
                <a:solidFill>
                  <a:srgbClr val="FFFFFF"/>
                </a:solidFill>
                <a:latin typeface="Carlito"/>
                <a:cs typeface="Carlito"/>
              </a:rPr>
              <a:t>having</a:t>
            </a:r>
            <a:r>
              <a:rPr sz="1650" spc="-1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spc="-8" dirty="0">
                <a:solidFill>
                  <a:srgbClr val="FFFFFF"/>
                </a:solidFill>
                <a:latin typeface="Carlito"/>
                <a:cs typeface="Carlito"/>
              </a:rPr>
              <a:t>Min(price)&gt;4</a:t>
            </a:r>
            <a:r>
              <a:rPr lang="en-US" sz="1650" spc="-8" dirty="0">
                <a:solidFill>
                  <a:srgbClr val="FFFFFF"/>
                </a:solidFill>
                <a:latin typeface="Carlito"/>
                <a:cs typeface="Carlito"/>
              </a:rPr>
              <a:t>;</a:t>
            </a:r>
            <a:endParaRPr sz="1650" dirty="0">
              <a:latin typeface="Carlito"/>
              <a:cs typeface="Carlito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48308" y="4122515"/>
          <a:ext cx="2028825" cy="83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Min(Prize)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Clothing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09550"/>
            <a:ext cx="4548187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String</a:t>
            </a:r>
            <a:r>
              <a:rPr spc="-34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971550"/>
            <a:ext cx="5994082" cy="176885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295275" marR="3810" indent="-285750" algn="just">
              <a:lnSpc>
                <a:spcPct val="86900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220980" algn="l"/>
              </a:tabLst>
            </a:pPr>
            <a:r>
              <a:rPr sz="1800" spc="-4" dirty="0">
                <a:latin typeface="Trebuchet MS"/>
                <a:cs typeface="Trebuchet MS"/>
              </a:rPr>
              <a:t>String values can be explained as 'bits of text’</a:t>
            </a:r>
            <a:r>
              <a:rPr lang="en-US" sz="1800" spc="-4" dirty="0">
                <a:latin typeface="Trebuchet MS"/>
                <a:cs typeface="Trebuchet MS"/>
              </a:rPr>
              <a:t>. T</a:t>
            </a:r>
            <a:r>
              <a:rPr sz="1800" spc="-4" dirty="0">
                <a:latin typeface="Trebuchet MS"/>
                <a:cs typeface="Trebuchet MS"/>
              </a:rPr>
              <a:t>he string functions allow  us to manipulate the values before they </a:t>
            </a:r>
            <a:r>
              <a:rPr sz="1800" dirty="0">
                <a:latin typeface="Trebuchet MS"/>
                <a:cs typeface="Trebuchet MS"/>
              </a:rPr>
              <a:t>are  </a:t>
            </a:r>
            <a:r>
              <a:rPr sz="1800" spc="-4" dirty="0">
                <a:latin typeface="Trebuchet MS"/>
                <a:cs typeface="Trebuchet MS"/>
              </a:rPr>
              <a:t>displayed.</a:t>
            </a:r>
            <a:endParaRPr sz="1800" dirty="0">
              <a:latin typeface="Trebuchet MS"/>
              <a:cs typeface="Trebuchet MS"/>
            </a:endParaRPr>
          </a:p>
          <a:p>
            <a:pPr marL="427673" lvl="1" indent="-178118">
              <a:spcBef>
                <a:spcPts val="203"/>
              </a:spcBef>
              <a:buFont typeface="Verdana"/>
              <a:buChar char="◦"/>
              <a:tabLst>
                <a:tab pos="427196" algn="l"/>
                <a:tab pos="427673" algn="l"/>
              </a:tabLst>
            </a:pPr>
            <a:r>
              <a:rPr sz="2250" baseline="2777" dirty="0">
                <a:latin typeface="Trebuchet MS"/>
                <a:cs typeface="Trebuchet MS"/>
              </a:rPr>
              <a:t>Adding </a:t>
            </a:r>
            <a:r>
              <a:rPr sz="2250" spc="-5" baseline="2777" dirty="0">
                <a:latin typeface="Trebuchet MS"/>
                <a:cs typeface="Trebuchet MS"/>
              </a:rPr>
              <a:t>text to an </a:t>
            </a:r>
            <a:r>
              <a:rPr sz="2250" baseline="2777" dirty="0">
                <a:latin typeface="Trebuchet MS"/>
                <a:cs typeface="Trebuchet MS"/>
              </a:rPr>
              <a:t>existing</a:t>
            </a:r>
            <a:r>
              <a:rPr sz="2250" spc="-5" baseline="2777" dirty="0">
                <a:latin typeface="Trebuchet MS"/>
                <a:cs typeface="Trebuchet MS"/>
              </a:rPr>
              <a:t> </a:t>
            </a:r>
            <a:r>
              <a:rPr sz="2250" baseline="2777" dirty="0">
                <a:latin typeface="Trebuchet MS"/>
                <a:cs typeface="Trebuchet MS"/>
              </a:rPr>
              <a:t>value</a:t>
            </a:r>
          </a:p>
          <a:p>
            <a:pPr marL="427673" lvl="1" indent="-178118">
              <a:spcBef>
                <a:spcPts val="143"/>
              </a:spcBef>
              <a:buFont typeface="Verdana"/>
              <a:buChar char="◦"/>
              <a:tabLst>
                <a:tab pos="427196" algn="l"/>
                <a:tab pos="427673" algn="l"/>
              </a:tabLst>
            </a:pPr>
            <a:r>
              <a:rPr sz="2250" spc="-5" baseline="1388" dirty="0">
                <a:latin typeface="Trebuchet MS"/>
                <a:cs typeface="Trebuchet MS"/>
              </a:rPr>
              <a:t>Changing Part </a:t>
            </a:r>
            <a:r>
              <a:rPr sz="2250" baseline="1388" dirty="0">
                <a:latin typeface="Trebuchet MS"/>
                <a:cs typeface="Trebuchet MS"/>
              </a:rPr>
              <a:t>of a</a:t>
            </a:r>
            <a:r>
              <a:rPr sz="2250" spc="-5" baseline="1388" dirty="0">
                <a:latin typeface="Trebuchet MS"/>
                <a:cs typeface="Trebuchet MS"/>
              </a:rPr>
              <a:t> String</a:t>
            </a:r>
            <a:endParaRPr sz="2250" baseline="1388" dirty="0">
              <a:latin typeface="Trebuchet MS"/>
              <a:cs typeface="Trebuchet MS"/>
            </a:endParaRPr>
          </a:p>
          <a:p>
            <a:pPr marL="427673" lvl="1" indent="-178118">
              <a:spcBef>
                <a:spcPts val="150"/>
              </a:spcBef>
              <a:buFont typeface="Verdana"/>
              <a:buChar char="◦"/>
              <a:tabLst>
                <a:tab pos="427196" algn="l"/>
                <a:tab pos="427673" algn="l"/>
              </a:tabLst>
            </a:pPr>
            <a:r>
              <a:rPr sz="2250" spc="-5" baseline="2777" dirty="0">
                <a:latin typeface="Trebuchet MS"/>
                <a:cs typeface="Trebuchet MS"/>
              </a:rPr>
              <a:t>Extracting Text </a:t>
            </a:r>
            <a:r>
              <a:rPr sz="2250" baseline="2777" dirty="0">
                <a:latin typeface="Trebuchet MS"/>
                <a:cs typeface="Trebuchet MS"/>
              </a:rPr>
              <a:t>from a</a:t>
            </a:r>
            <a:r>
              <a:rPr sz="2250" spc="5" baseline="2777" dirty="0">
                <a:latin typeface="Trebuchet MS"/>
                <a:cs typeface="Trebuchet MS"/>
              </a:rPr>
              <a:t> </a:t>
            </a:r>
            <a:r>
              <a:rPr sz="2250" spc="-5" baseline="2777" dirty="0">
                <a:latin typeface="Trebuchet MS"/>
                <a:cs typeface="Trebuchet MS"/>
              </a:rPr>
              <a:t>String</a:t>
            </a:r>
            <a:endParaRPr sz="2250" baseline="2777" dirty="0">
              <a:latin typeface="Trebuchet MS"/>
              <a:cs typeface="Trebuchet MS"/>
            </a:endParaRPr>
          </a:p>
          <a:p>
            <a:pPr marL="427673" lvl="1" indent="-178118">
              <a:spcBef>
                <a:spcPts val="143"/>
              </a:spcBef>
              <a:buFont typeface="Verdana"/>
              <a:buChar char="◦"/>
              <a:tabLst>
                <a:tab pos="427196" algn="l"/>
                <a:tab pos="427673" algn="l"/>
              </a:tabLst>
            </a:pPr>
            <a:r>
              <a:rPr sz="2250" spc="-5" baseline="2777" dirty="0">
                <a:latin typeface="Trebuchet MS"/>
                <a:cs typeface="Trebuchet MS"/>
              </a:rPr>
              <a:t>Finding </a:t>
            </a:r>
            <a:r>
              <a:rPr sz="2250" baseline="2777" dirty="0">
                <a:latin typeface="Trebuchet MS"/>
                <a:cs typeface="Trebuchet MS"/>
              </a:rPr>
              <a:t>a piece of text in a</a:t>
            </a:r>
            <a:r>
              <a:rPr sz="2250" spc="-39" baseline="2777" dirty="0">
                <a:latin typeface="Trebuchet MS"/>
                <a:cs typeface="Trebuchet MS"/>
              </a:rPr>
              <a:t> </a:t>
            </a:r>
            <a:r>
              <a:rPr sz="2250" baseline="2777" dirty="0">
                <a:latin typeface="Trebuchet MS"/>
                <a:cs typeface="Trebuchet MS"/>
              </a:rPr>
              <a:t>string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1302</TotalTime>
  <Words>2381</Words>
  <Application>Microsoft Office PowerPoint</Application>
  <PresentationFormat>On-screen Show (16:9)</PresentationFormat>
  <Paragraphs>456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Caladea</vt:lpstr>
      <vt:lpstr>Carlito</vt:lpstr>
      <vt:lpstr>Century Schoolbook</vt:lpstr>
      <vt:lpstr>Courier New</vt:lpstr>
      <vt:lpstr>Times New Roman</vt:lpstr>
      <vt:lpstr>Trebuchet MS</vt:lpstr>
      <vt:lpstr>Verdana</vt:lpstr>
      <vt:lpstr>Wingdings</vt:lpstr>
      <vt:lpstr>Wingdings 2</vt:lpstr>
      <vt:lpstr>Oriel</vt:lpstr>
      <vt:lpstr>Bitmap Image</vt:lpstr>
      <vt:lpstr>Database Management                         System</vt:lpstr>
      <vt:lpstr>PowerPoint Presentation</vt:lpstr>
      <vt:lpstr>Aggregate Functions</vt:lpstr>
      <vt:lpstr>Count()- Syntax</vt:lpstr>
      <vt:lpstr>Count()- Example</vt:lpstr>
      <vt:lpstr>Avg(), Min(), Max(), Sum()</vt:lpstr>
      <vt:lpstr>GROUP BY &amp; Having Clause</vt:lpstr>
      <vt:lpstr>GROUP BY &amp; Having Clause Products Table</vt:lpstr>
      <vt:lpstr>String Functions</vt:lpstr>
      <vt:lpstr>Adding text to an existing value</vt:lpstr>
      <vt:lpstr>Transforming Strings</vt:lpstr>
      <vt:lpstr>Changing Part of a String</vt:lpstr>
      <vt:lpstr>Cont…</vt:lpstr>
      <vt:lpstr>Extracting Text from a String</vt:lpstr>
      <vt:lpstr>Finding a piece of text in a  string</vt:lpstr>
      <vt:lpstr>Cont…</vt:lpstr>
      <vt:lpstr>Cont…</vt:lpstr>
      <vt:lpstr>Integrity means something like 'be right' and consistent.  The data in a database must be right and in good  condition. </vt:lpstr>
      <vt:lpstr>Entity</vt:lpstr>
      <vt:lpstr>PowerPoint Presentation</vt:lpstr>
      <vt:lpstr>Varchar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</vt:lpstr>
      <vt:lpstr>Constraints- Unique</vt:lpstr>
      <vt:lpstr>Constraints- Not Null</vt:lpstr>
      <vt:lpstr>Constraints- Primary key</vt:lpstr>
      <vt:lpstr>Constraints- Default</vt:lpstr>
      <vt:lpstr>Constraints- Check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164</cp:revision>
  <dcterms:modified xsi:type="dcterms:W3CDTF">2022-01-22T17:32:31Z</dcterms:modified>
</cp:coreProperties>
</file>