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93" r:id="rId3"/>
    <p:sldId id="274" r:id="rId4"/>
    <p:sldId id="438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440" r:id="rId14"/>
    <p:sldId id="265" r:id="rId15"/>
    <p:sldId id="266" r:id="rId16"/>
    <p:sldId id="267" r:id="rId17"/>
    <p:sldId id="441" r:id="rId18"/>
    <p:sldId id="268" r:id="rId19"/>
    <p:sldId id="269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279" r:id="rId31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33"/>
      <p:bold r:id="rId34"/>
      <p:italic r:id="rId35"/>
      <p:boldItalic r:id="rId36"/>
    </p:embeddedFont>
    <p:embeddedFont>
      <p:font typeface="Century Schoolbook" panose="02040604050505020304" pitchFamily="18" charset="0"/>
      <p:regular r:id="rId37"/>
      <p:bold r:id="rId38"/>
      <p:italic r:id="rId39"/>
      <p:boldItalic r:id="rId40"/>
    </p:embeddedFont>
    <p:embeddedFont>
      <p:font typeface="Roboto Condensed" panose="02000000000000000000" pitchFamily="2" charset="0"/>
      <p:bold r:id="rId41"/>
    </p:embeddedFont>
    <p:embeddedFont>
      <p:font typeface="Wingdings 2" panose="05020102010507070707" pitchFamily="18" charset="2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B06431-077C-496C-B2E4-9A91203DA799}">
  <a:tblStyle styleId="{93B06431-077C-496C-B2E4-9A91203DA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4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2600"/>
            </a:lvl1pPr>
            <a:lvl2pPr lvl="1" algn="ctr" rtl="0">
              <a:spcBef>
                <a:spcPts val="0"/>
              </a:spcBef>
              <a:buSzPct val="100000"/>
              <a:defRPr sz="2600"/>
            </a:lvl2pPr>
            <a:lvl3pPr lvl="2" algn="ctr" rtl="0">
              <a:spcBef>
                <a:spcPts val="0"/>
              </a:spcBef>
              <a:buSzPct val="100000"/>
              <a:defRPr sz="2600"/>
            </a:lvl3pPr>
            <a:lvl4pPr lvl="3" algn="ctr" rtl="0">
              <a:spcBef>
                <a:spcPts val="0"/>
              </a:spcBef>
              <a:buSzPct val="100000"/>
              <a:defRPr sz="2600"/>
            </a:lvl4pPr>
            <a:lvl5pPr lvl="4" algn="ctr" rtl="0">
              <a:spcBef>
                <a:spcPts val="0"/>
              </a:spcBef>
              <a:buSzPct val="100000"/>
              <a:defRPr sz="2600"/>
            </a:lvl5pPr>
            <a:lvl6pPr lvl="5" algn="ctr" rtl="0">
              <a:spcBef>
                <a:spcPts val="0"/>
              </a:spcBef>
              <a:buSzPct val="100000"/>
              <a:defRPr sz="2600"/>
            </a:lvl6pPr>
            <a:lvl7pPr lvl="6" algn="ctr" rtl="0">
              <a:spcBef>
                <a:spcPts val="0"/>
              </a:spcBef>
              <a:buSzPct val="100000"/>
              <a:defRPr sz="2600"/>
            </a:lvl7pPr>
            <a:lvl8pPr lvl="7" algn="ctr" rtl="0">
              <a:spcBef>
                <a:spcPts val="0"/>
              </a:spcBef>
              <a:buSzPct val="100000"/>
              <a:defRPr sz="2600"/>
            </a:lvl8pPr>
            <a:lvl9pPr lvl="8"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3/4/2022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3/4/2022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3/4/2022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  <p:sldLayoutId id="2147483675" r:id="rId14"/>
  </p:sldLayoutIdLst>
  <p:transition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762000" y="1991825"/>
            <a:ext cx="7238999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Database Management                         System</a:t>
            </a:r>
            <a:endParaRPr lang="en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06651"/>
            <a:ext cx="7924799" cy="87091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 marR="3810" indent="360998">
              <a:spcBef>
                <a:spcPts val="71"/>
              </a:spcBef>
            </a:pPr>
            <a:r>
              <a:rPr sz="2800" spc="-139" dirty="0"/>
              <a:t>To </a:t>
            </a:r>
            <a:r>
              <a:rPr sz="2800" spc="-11" dirty="0"/>
              <a:t>define </a:t>
            </a:r>
            <a:r>
              <a:rPr sz="2800" spc="-4" dirty="0"/>
              <a:t>a </a:t>
            </a:r>
            <a:r>
              <a:rPr sz="2800" spc="-8" dirty="0"/>
              <a:t>field </a:t>
            </a:r>
            <a:r>
              <a:rPr sz="2800" spc="-4" dirty="0"/>
              <a:t>as primary </a:t>
            </a:r>
            <a:r>
              <a:rPr sz="2800" spc="-86" dirty="0"/>
              <a:t>key,  </a:t>
            </a:r>
            <a:r>
              <a:rPr sz="2800" spc="-11" dirty="0"/>
              <a:t>following </a:t>
            </a:r>
            <a:r>
              <a:rPr sz="2800" spc="-8" dirty="0"/>
              <a:t>conditions </a:t>
            </a:r>
            <a:r>
              <a:rPr sz="2800" spc="-4" dirty="0"/>
              <a:t>had </a:t>
            </a:r>
            <a:r>
              <a:rPr sz="2800" spc="-15" dirty="0"/>
              <a:t>to </a:t>
            </a:r>
            <a:r>
              <a:rPr sz="2800" spc="-4" dirty="0"/>
              <a:t>be </a:t>
            </a:r>
            <a:r>
              <a:rPr sz="2800" spc="-11" dirty="0"/>
              <a:t>met</a:t>
            </a:r>
            <a:r>
              <a:rPr sz="2800" spc="-38" dirty="0"/>
              <a:t> </a:t>
            </a:r>
            <a:r>
              <a:rPr sz="2800" spc="-4" dirty="0"/>
              <a:t>: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428750"/>
            <a:ext cx="7391400" cy="208759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52425" marR="3810" indent="-342900">
              <a:spcBef>
                <a:spcPts val="79"/>
              </a:spcBef>
              <a:buClr>
                <a:srgbClr val="FFC000"/>
              </a:buClr>
              <a:buFont typeface="Courier New" panose="02070309020205020404" pitchFamily="49" charset="0"/>
              <a:buChar char="o"/>
              <a:tabLst>
                <a:tab pos="266224" algn="l"/>
                <a:tab pos="266700" algn="l"/>
              </a:tabLst>
            </a:pPr>
            <a:r>
              <a:rPr sz="2400" dirty="0">
                <a:latin typeface="Carlito"/>
                <a:cs typeface="Carlito"/>
              </a:rPr>
              <a:t> No </a:t>
            </a:r>
            <a:r>
              <a:rPr sz="2400" spc="-8" dirty="0">
                <a:latin typeface="Carlito"/>
                <a:cs typeface="Carlito"/>
              </a:rPr>
              <a:t>two </a:t>
            </a:r>
            <a:r>
              <a:rPr sz="2400" spc="-15" dirty="0">
                <a:latin typeface="Carlito"/>
                <a:cs typeface="Carlito"/>
              </a:rPr>
              <a:t>rows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15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same </a:t>
            </a:r>
            <a:r>
              <a:rPr sz="2400" dirty="0">
                <a:latin typeface="Carlito"/>
                <a:cs typeface="Carlito"/>
              </a:rPr>
              <a:t>primary </a:t>
            </a:r>
            <a:r>
              <a:rPr sz="2400" spc="-34" dirty="0">
                <a:latin typeface="Carlito"/>
                <a:cs typeface="Carlito"/>
              </a:rPr>
              <a:t>key  </a:t>
            </a:r>
            <a:r>
              <a:rPr sz="2400" spc="-8" dirty="0">
                <a:latin typeface="Carlito"/>
                <a:cs typeface="Carlito"/>
              </a:rPr>
              <a:t>value.</a:t>
            </a:r>
            <a:endParaRPr sz="2400" dirty="0">
              <a:latin typeface="Carlito"/>
              <a:cs typeface="Carlito"/>
            </a:endParaRPr>
          </a:p>
          <a:p>
            <a:pPr marL="352425" indent="-342900">
              <a:spcBef>
                <a:spcPts val="578"/>
              </a:spcBef>
              <a:buClr>
                <a:srgbClr val="FFC000"/>
              </a:buClr>
              <a:buFont typeface="Courier New" panose="02070309020205020404" pitchFamily="49" charset="0"/>
              <a:buChar char="o"/>
              <a:tabLst>
                <a:tab pos="266224" algn="l"/>
                <a:tab pos="266700" algn="l"/>
              </a:tabLst>
            </a:pPr>
            <a:r>
              <a:rPr sz="24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Every row </a:t>
            </a:r>
            <a:r>
              <a:rPr sz="2400" spc="-8" dirty="0">
                <a:latin typeface="Carlito"/>
                <a:cs typeface="Carlito"/>
              </a:rPr>
              <a:t>must </a:t>
            </a:r>
            <a:r>
              <a:rPr sz="2400" spc="-15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primary </a:t>
            </a:r>
            <a:r>
              <a:rPr sz="2400" spc="-34" dirty="0">
                <a:latin typeface="Carlito"/>
                <a:cs typeface="Carlito"/>
              </a:rPr>
              <a:t>key</a:t>
            </a:r>
            <a:r>
              <a:rPr sz="2400" spc="6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value.</a:t>
            </a:r>
            <a:endParaRPr sz="2400" dirty="0">
              <a:latin typeface="Carlito"/>
              <a:cs typeface="Carlito"/>
            </a:endParaRPr>
          </a:p>
          <a:p>
            <a:pPr marL="352425" indent="-342900">
              <a:spcBef>
                <a:spcPts val="578"/>
              </a:spcBef>
              <a:buClr>
                <a:srgbClr val="FFC000"/>
              </a:buClr>
              <a:buFont typeface="Courier New" panose="02070309020205020404" pitchFamily="49" charset="0"/>
              <a:buChar char="o"/>
              <a:tabLst>
                <a:tab pos="266224" algn="l"/>
                <a:tab pos="266700" algn="l"/>
              </a:tabLst>
            </a:pPr>
            <a:r>
              <a:rPr sz="2400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primary </a:t>
            </a:r>
            <a:r>
              <a:rPr sz="2400" spc="-34" dirty="0">
                <a:latin typeface="Carlito"/>
                <a:cs typeface="Carlito"/>
              </a:rPr>
              <a:t>key </a:t>
            </a:r>
            <a:r>
              <a:rPr sz="2400" spc="-4" dirty="0">
                <a:latin typeface="Carlito"/>
                <a:cs typeface="Carlito"/>
              </a:rPr>
              <a:t>field cannot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6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null.</a:t>
            </a:r>
            <a:endParaRPr sz="2400" dirty="0">
              <a:latin typeface="Carlito"/>
              <a:cs typeface="Carlito"/>
            </a:endParaRPr>
          </a:p>
          <a:p>
            <a:pPr marL="352425" marR="101918" indent="-342900">
              <a:spcBef>
                <a:spcPts val="578"/>
              </a:spcBef>
              <a:buClr>
                <a:srgbClr val="FFC000"/>
              </a:buClr>
              <a:buFont typeface="Courier New" panose="02070309020205020404" pitchFamily="49" charset="0"/>
              <a:buChar char="o"/>
              <a:tabLst>
                <a:tab pos="266224" algn="l"/>
                <a:tab pos="266700" algn="l"/>
              </a:tabLst>
            </a:pPr>
            <a:r>
              <a:rPr sz="240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Value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4" dirty="0">
                <a:latin typeface="Carlito"/>
                <a:cs typeface="Carlito"/>
              </a:rPr>
              <a:t>primary </a:t>
            </a:r>
            <a:r>
              <a:rPr sz="2400" spc="-34" dirty="0">
                <a:latin typeface="Carlito"/>
                <a:cs typeface="Carlito"/>
              </a:rPr>
              <a:t>key </a:t>
            </a:r>
            <a:r>
              <a:rPr sz="2400" spc="-8" dirty="0">
                <a:latin typeface="Carlito"/>
                <a:cs typeface="Carlito"/>
              </a:rPr>
              <a:t>column </a:t>
            </a:r>
            <a:r>
              <a:rPr sz="2400" spc="-4" dirty="0">
                <a:latin typeface="Carlito"/>
                <a:cs typeface="Carlito"/>
              </a:rPr>
              <a:t>can </a:t>
            </a:r>
            <a:r>
              <a:rPr sz="2400" spc="-8" dirty="0">
                <a:latin typeface="Carlito"/>
                <a:cs typeface="Carlito"/>
              </a:rPr>
              <a:t>never </a:t>
            </a:r>
            <a:r>
              <a:rPr sz="2400" spc="-4" dirty="0">
                <a:latin typeface="Carlito"/>
                <a:cs typeface="Carlito"/>
              </a:rPr>
              <a:t>be  </a:t>
            </a:r>
            <a:r>
              <a:rPr sz="2400" dirty="0">
                <a:latin typeface="Carlito"/>
                <a:cs typeface="Carlito"/>
              </a:rPr>
              <a:t>modified </a:t>
            </a:r>
            <a:r>
              <a:rPr sz="2400" spc="-4" dirty="0">
                <a:latin typeface="Carlito"/>
                <a:cs typeface="Carlito"/>
              </a:rPr>
              <a:t>or </a:t>
            </a:r>
            <a:r>
              <a:rPr sz="2400" spc="-8" dirty="0">
                <a:latin typeface="Carlito"/>
                <a:cs typeface="Carlito"/>
              </a:rPr>
              <a:t>updated,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11" dirty="0">
                <a:latin typeface="Carlito"/>
                <a:cs typeface="Carlito"/>
              </a:rPr>
              <a:t>foreign </a:t>
            </a:r>
            <a:r>
              <a:rPr sz="2400" spc="-34" dirty="0">
                <a:latin typeface="Carlito"/>
                <a:cs typeface="Carlito"/>
              </a:rPr>
              <a:t>key </a:t>
            </a:r>
            <a:r>
              <a:rPr sz="2400" spc="-30" dirty="0">
                <a:latin typeface="Carlito"/>
                <a:cs typeface="Carlito"/>
              </a:rPr>
              <a:t>refers 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that primary</a:t>
            </a:r>
            <a:r>
              <a:rPr sz="2400" spc="41" dirty="0">
                <a:latin typeface="Carlito"/>
                <a:cs typeface="Carlito"/>
              </a:rPr>
              <a:t> </a:t>
            </a:r>
            <a:r>
              <a:rPr sz="2400" spc="-68" dirty="0">
                <a:latin typeface="Carlito"/>
                <a:cs typeface="Carlito"/>
              </a:rPr>
              <a:t>key.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7765" y="3212"/>
            <a:ext cx="3403759" cy="702115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4500" b="1" spc="-15" dirty="0">
                <a:latin typeface="Carlito"/>
                <a:cs typeface="Carlito"/>
              </a:rPr>
              <a:t>Candidate</a:t>
            </a:r>
            <a:r>
              <a:rPr sz="4500" b="1" spc="-49" dirty="0">
                <a:latin typeface="Carlito"/>
                <a:cs typeface="Carlito"/>
              </a:rPr>
              <a:t> </a:t>
            </a:r>
            <a:r>
              <a:rPr sz="4500" b="1" spc="-45" dirty="0">
                <a:latin typeface="Carlito"/>
                <a:cs typeface="Carlito"/>
              </a:rPr>
              <a:t>Key</a:t>
            </a:r>
            <a:endParaRPr sz="4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44008"/>
              </p:ext>
            </p:extLst>
          </p:nvPr>
        </p:nvGraphicFramePr>
        <p:xfrm>
          <a:off x="228600" y="819150"/>
          <a:ext cx="1485900" cy="2686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EmployeeID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EmployeeName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SSN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DeptID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DOB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05000" y="693365"/>
            <a:ext cx="6781800" cy="2926090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351949" marR="3810" indent="-342900" algn="just">
              <a:lnSpc>
                <a:spcPts val="2595"/>
              </a:lnSpc>
              <a:spcBef>
                <a:spcPts val="401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individual </a:t>
            </a:r>
            <a:r>
              <a:rPr sz="2400" spc="-4" dirty="0">
                <a:latin typeface="Carlito"/>
                <a:cs typeface="Carlito"/>
              </a:rPr>
              <a:t>columns in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table  that </a:t>
            </a:r>
            <a:r>
              <a:rPr sz="2400" spc="-4" dirty="0">
                <a:latin typeface="Carlito"/>
                <a:cs typeface="Carlito"/>
              </a:rPr>
              <a:t>qualifies </a:t>
            </a:r>
            <a:r>
              <a:rPr sz="2400" spc="-23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uniqueness </a:t>
            </a:r>
            <a:r>
              <a:rPr sz="2400" dirty="0">
                <a:latin typeface="Carlito"/>
                <a:cs typeface="Carlito"/>
              </a:rPr>
              <a:t>of each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row/tuple.</a:t>
            </a:r>
            <a:endParaRPr sz="2400" dirty="0">
              <a:latin typeface="Carlito"/>
              <a:cs typeface="Carlito"/>
            </a:endParaRPr>
          </a:p>
          <a:p>
            <a:pPr marL="351949" marR="5715" indent="-342900">
              <a:spcBef>
                <a:spcPts val="244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700" algn="l"/>
                <a:tab pos="267176" algn="l"/>
                <a:tab pos="745808" algn="l"/>
                <a:tab pos="1017746" algn="l"/>
                <a:tab pos="1933575" algn="l"/>
                <a:tab pos="2142649" algn="l"/>
                <a:tab pos="2291239" algn="l"/>
                <a:tab pos="2723197" algn="l"/>
                <a:tab pos="2929890" algn="l"/>
                <a:tab pos="3318034" algn="l"/>
                <a:tab pos="3479959" algn="l"/>
                <a:tab pos="3985260" algn="l"/>
              </a:tabLst>
            </a:pPr>
            <a:r>
              <a:rPr sz="2400" spc="-11" dirty="0">
                <a:latin typeface="Carlito"/>
                <a:cs typeface="Carlito"/>
              </a:rPr>
              <a:t>Here </a:t>
            </a:r>
            <a:r>
              <a:rPr sz="2400" spc="-4" dirty="0">
                <a:latin typeface="Carlito"/>
                <a:cs typeface="Carlito"/>
              </a:rPr>
              <a:t>in </a:t>
            </a:r>
            <a:r>
              <a:rPr sz="2400" b="1" spc="-8" dirty="0">
                <a:latin typeface="Carlito"/>
                <a:cs typeface="Carlito"/>
              </a:rPr>
              <a:t>Employee </a:t>
            </a:r>
            <a:r>
              <a:rPr sz="2400" spc="-8" dirty="0">
                <a:latin typeface="Carlito"/>
                <a:cs typeface="Carlito"/>
              </a:rPr>
              <a:t>table</a:t>
            </a:r>
            <a:r>
              <a:rPr sz="2400" spc="-8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8" dirty="0" err="1">
                <a:solidFill>
                  <a:srgbClr val="FF0000"/>
                </a:solidFill>
                <a:latin typeface="Carlito"/>
                <a:cs typeface="Carlito"/>
              </a:rPr>
              <a:t>EmployeeID</a:t>
            </a:r>
            <a:r>
              <a:rPr lang="en-US" sz="2400" b="1" spc="-8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&amp;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b="1" spc="-4" dirty="0">
                <a:solidFill>
                  <a:srgbClr val="FF0000"/>
                </a:solidFill>
                <a:latin typeface="Carlito"/>
                <a:cs typeface="Carlito"/>
              </a:rPr>
              <a:t>SSN</a:t>
            </a:r>
            <a:r>
              <a:rPr lang="en-US" sz="2400" b="1" spc="-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are</a:t>
            </a:r>
            <a:r>
              <a:rPr lang="en-US" sz="2400" spc="-11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eligible  </a:t>
            </a:r>
            <a:r>
              <a:rPr sz="2400" spc="-60" dirty="0">
                <a:latin typeface="Carlito"/>
                <a:cs typeface="Carlito"/>
              </a:rPr>
              <a:t>f</a:t>
            </a:r>
            <a:r>
              <a:rPr sz="2400" spc="-4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r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b="1" spc="-4" dirty="0">
                <a:latin typeface="Carlito"/>
                <a:cs typeface="Carlito"/>
              </a:rPr>
              <a:t>Prima</a:t>
            </a:r>
            <a:r>
              <a:rPr sz="2400" b="1" spc="4" dirty="0">
                <a:latin typeface="Carlito"/>
                <a:cs typeface="Carlito"/>
              </a:rPr>
              <a:t>r</a:t>
            </a:r>
            <a:r>
              <a:rPr sz="2400" b="1" dirty="0">
                <a:latin typeface="Carlito"/>
                <a:cs typeface="Carlito"/>
              </a:rPr>
              <a:t>y</a:t>
            </a:r>
            <a:r>
              <a:rPr lang="en-US" sz="2400" b="1" dirty="0">
                <a:latin typeface="Carlito"/>
                <a:cs typeface="Carlito"/>
              </a:rPr>
              <a:t> </a:t>
            </a:r>
            <a:r>
              <a:rPr sz="2400" b="1" spc="-49" dirty="0">
                <a:latin typeface="Carlito"/>
                <a:cs typeface="Carlito"/>
              </a:rPr>
              <a:t>K</a:t>
            </a:r>
            <a:r>
              <a:rPr sz="2400" b="1" spc="-34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y</a:t>
            </a:r>
            <a:r>
              <a:rPr lang="en-US" sz="2400" b="1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thus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lang="en-IN" sz="2400" b="1" i="1" spc="-4" dirty="0">
                <a:latin typeface="Carlito"/>
                <a:cs typeface="Carlito"/>
              </a:rPr>
              <a:t>C</a:t>
            </a:r>
            <a:r>
              <a:rPr sz="2400" b="1" i="1" spc="-4" dirty="0" err="1">
                <a:latin typeface="Carlito"/>
                <a:cs typeface="Carlito"/>
              </a:rPr>
              <a:t>andidate</a:t>
            </a:r>
            <a:r>
              <a:rPr sz="2400" b="1" i="1" spc="-30" dirty="0">
                <a:latin typeface="Carlito"/>
                <a:cs typeface="Carlito"/>
              </a:rPr>
              <a:t> </a:t>
            </a:r>
            <a:r>
              <a:rPr sz="2400" b="1" i="1" spc="-19" dirty="0">
                <a:latin typeface="Carlito"/>
                <a:cs typeface="Carlito"/>
              </a:rPr>
              <a:t>keys</a:t>
            </a:r>
            <a:r>
              <a:rPr sz="2400" spc="-19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1949" marR="3810" indent="-342900" algn="just">
              <a:lnSpc>
                <a:spcPct val="90000"/>
              </a:lnSpc>
              <a:spcBef>
                <a:spcPts val="578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sz="2400" spc="-4" dirty="0">
                <a:latin typeface="Carlito"/>
                <a:cs typeface="Carlito"/>
              </a:rPr>
              <a:t>Candidate </a:t>
            </a:r>
            <a:r>
              <a:rPr sz="2400" spc="-23" dirty="0">
                <a:latin typeface="Carlito"/>
                <a:cs typeface="Carlito"/>
              </a:rPr>
              <a:t>Keys </a:t>
            </a:r>
            <a:r>
              <a:rPr sz="2400" spc="-11" dirty="0">
                <a:latin typeface="Carlito"/>
                <a:cs typeface="Carlito"/>
              </a:rPr>
              <a:t>are</a:t>
            </a:r>
            <a:r>
              <a:rPr lang="en-US" sz="2400" spc="-1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super </a:t>
            </a:r>
            <a:r>
              <a:rPr sz="2400" spc="-34" dirty="0">
                <a:latin typeface="Carlito"/>
                <a:cs typeface="Carlito"/>
              </a:rPr>
              <a:t>keys </a:t>
            </a:r>
            <a:r>
              <a:rPr sz="2400" spc="-23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which no </a:t>
            </a:r>
            <a:r>
              <a:rPr sz="2400" spc="-11" dirty="0">
                <a:latin typeface="Carlito"/>
                <a:cs typeface="Carlito"/>
              </a:rPr>
              <a:t>proper </a:t>
            </a:r>
            <a:r>
              <a:rPr sz="2400" spc="-8" dirty="0">
                <a:latin typeface="Carlito"/>
                <a:cs typeface="Carlito"/>
              </a:rPr>
              <a:t>subset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super </a:t>
            </a:r>
            <a:r>
              <a:rPr sz="2400" spc="-64" dirty="0">
                <a:latin typeface="Carlito"/>
                <a:cs typeface="Carlito"/>
              </a:rPr>
              <a:t>key. </a:t>
            </a:r>
            <a:r>
              <a:rPr sz="2400" b="1" spc="-4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 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other </a:t>
            </a:r>
            <a:r>
              <a:rPr sz="2400" b="1" spc="-11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words</a:t>
            </a:r>
            <a:r>
              <a:rPr sz="2400" b="1" spc="-11" dirty="0">
                <a:latin typeface="Carlito"/>
                <a:cs typeface="Carlito"/>
              </a:rPr>
              <a:t> </a:t>
            </a:r>
            <a:r>
              <a:rPr sz="2400" b="1" spc="-11" dirty="0">
                <a:uFill>
                  <a:solidFill>
                    <a:schemeClr val="bg1"/>
                  </a:solidFill>
                </a:uFill>
                <a:latin typeface="Carlito"/>
                <a:cs typeface="Carlito"/>
              </a:rPr>
              <a:t>candidate </a:t>
            </a:r>
            <a:r>
              <a:rPr sz="2400" b="1" spc="-30" dirty="0">
                <a:uFill>
                  <a:solidFill>
                    <a:schemeClr val="bg1"/>
                  </a:solidFill>
                </a:uFill>
                <a:latin typeface="Carlito"/>
                <a:cs typeface="Carlito"/>
              </a:rPr>
              <a:t>keys </a:t>
            </a:r>
            <a:r>
              <a:rPr sz="2400" b="1" spc="-8" dirty="0">
                <a:uFill>
                  <a:solidFill>
                    <a:schemeClr val="bg1"/>
                  </a:solidFill>
                </a:uFill>
                <a:latin typeface="Carlito"/>
                <a:cs typeface="Carlito"/>
              </a:rPr>
              <a:t>are minimal  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super</a:t>
            </a:r>
            <a:r>
              <a:rPr sz="2400" b="1" spc="-2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keys</a:t>
            </a:r>
            <a:r>
              <a:rPr sz="2400" spc="-23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3798" y="248575"/>
            <a:ext cx="3235643" cy="702115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4500" b="1" spc="-19" dirty="0">
                <a:latin typeface="Carlito"/>
                <a:cs typeface="Carlito"/>
              </a:rPr>
              <a:t>Alternate</a:t>
            </a:r>
            <a:r>
              <a:rPr sz="4500" b="1" spc="-53" dirty="0">
                <a:latin typeface="Carlito"/>
                <a:cs typeface="Carlito"/>
              </a:rPr>
              <a:t> </a:t>
            </a:r>
            <a:r>
              <a:rPr sz="4500" b="1" spc="-45" dirty="0">
                <a:latin typeface="Carlito"/>
                <a:cs typeface="Carlito"/>
              </a:rPr>
              <a:t>Key</a:t>
            </a:r>
            <a:endParaRPr sz="4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81138" y="1195388"/>
          <a:ext cx="1485900" cy="176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EmployeeID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EmployeeName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SSN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DeptID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DOB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202496" y="1205446"/>
            <a:ext cx="5103304" cy="148742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51949" marR="3810" indent="-342900" algn="just">
              <a:spcBef>
                <a:spcPts val="79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  <a:tab pos="2101215" algn="l"/>
                <a:tab pos="3965734" algn="l"/>
              </a:tabLst>
            </a:pPr>
            <a:r>
              <a:rPr sz="2400" spc="-4" dirty="0">
                <a:latin typeface="Carlito"/>
                <a:cs typeface="Carlito"/>
              </a:rPr>
              <a:t>Candidate </a:t>
            </a:r>
            <a:r>
              <a:rPr sz="2400" spc="-8" dirty="0">
                <a:latin typeface="Carlito"/>
                <a:cs typeface="Carlito"/>
              </a:rPr>
              <a:t>column </a:t>
            </a:r>
            <a:r>
              <a:rPr sz="2400" dirty="0">
                <a:latin typeface="Carlito"/>
                <a:cs typeface="Carlito"/>
              </a:rPr>
              <a:t>other the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Pri</a:t>
            </a:r>
            <a:r>
              <a:rPr sz="2400" spc="-11" dirty="0">
                <a:latin typeface="Carlito"/>
                <a:cs typeface="Carlito"/>
              </a:rPr>
              <a:t>m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4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y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c</a:t>
            </a:r>
            <a:r>
              <a:rPr sz="2400" spc="-4" dirty="0">
                <a:latin typeface="Carlito"/>
                <a:cs typeface="Carlito"/>
              </a:rPr>
              <a:t>o</a:t>
            </a:r>
            <a:r>
              <a:rPr sz="2400" spc="-11" dirty="0">
                <a:latin typeface="Carlito"/>
                <a:cs typeface="Carlito"/>
              </a:rPr>
              <a:t>l</a:t>
            </a:r>
            <a:r>
              <a:rPr sz="2400" spc="4" dirty="0">
                <a:latin typeface="Carlito"/>
                <a:cs typeface="Carlito"/>
              </a:rPr>
              <a:t>u</a:t>
            </a:r>
            <a:r>
              <a:rPr sz="2400" dirty="0">
                <a:latin typeface="Carlito"/>
                <a:cs typeface="Carlito"/>
              </a:rPr>
              <a:t>mn,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</a:t>
            </a:r>
            <a:r>
              <a:rPr sz="2400" spc="-8" dirty="0">
                <a:latin typeface="Carlito"/>
                <a:cs typeface="Carlito"/>
              </a:rPr>
              <a:t>i</a:t>
            </a:r>
            <a:r>
              <a:rPr sz="2400" spc="-79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b="1" spc="-8" dirty="0">
                <a:latin typeface="Carlito"/>
                <a:cs typeface="Carlito"/>
              </a:rPr>
              <a:t>EmployeeID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lang="en-US" sz="2400" spc="-8" dirty="0">
                <a:latin typeface="Carlito"/>
                <a:cs typeface="Carlito"/>
              </a:rPr>
              <a:t>chosen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spc="-23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PK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SSN </a:t>
            </a:r>
            <a:r>
              <a:rPr sz="2400" spc="-8" dirty="0">
                <a:latin typeface="Carlito"/>
                <a:cs typeface="Carlito"/>
              </a:rPr>
              <a:t>would</a:t>
            </a:r>
            <a:r>
              <a:rPr lang="en-US" sz="2400" spc="-8" dirty="0">
                <a:latin typeface="Carlito"/>
                <a:cs typeface="Carlito"/>
              </a:rPr>
              <a:t> </a:t>
            </a:r>
            <a:r>
              <a:rPr sz="2400" spc="4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Alternate  </a:t>
            </a:r>
            <a:r>
              <a:rPr sz="2400" spc="-68" dirty="0">
                <a:latin typeface="Carlito"/>
                <a:cs typeface="Carlito"/>
              </a:rPr>
              <a:t>key.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465" y="47785"/>
            <a:ext cx="2618422" cy="771365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4950" b="1" dirty="0">
                <a:latin typeface="Carlito"/>
                <a:cs typeface="Carlito"/>
              </a:rPr>
              <a:t>Super</a:t>
            </a:r>
            <a:r>
              <a:rPr sz="4950" b="1" spc="-60" dirty="0">
                <a:latin typeface="Carlito"/>
                <a:cs typeface="Carlito"/>
              </a:rPr>
              <a:t> </a:t>
            </a:r>
            <a:r>
              <a:rPr sz="4950" b="1" spc="-45" dirty="0">
                <a:latin typeface="Carlito"/>
                <a:cs typeface="Carlito"/>
              </a:rPr>
              <a:t>Key</a:t>
            </a:r>
            <a:endParaRPr sz="4950" dirty="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30681"/>
              </p:ext>
            </p:extLst>
          </p:nvPr>
        </p:nvGraphicFramePr>
        <p:xfrm>
          <a:off x="228600" y="703384"/>
          <a:ext cx="1657350" cy="2971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10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6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EmployeeID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EmployeeName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SSN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10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DeptID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10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DOB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24278" y="1012429"/>
            <a:ext cx="5791200" cy="311864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51949" marR="30956" indent="-342900">
              <a:spcBef>
                <a:spcPts val="79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700" algn="l"/>
                <a:tab pos="267176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spc="-11" dirty="0">
                <a:latin typeface="Carlito"/>
                <a:cs typeface="Carlito"/>
              </a:rPr>
              <a:t>you </a:t>
            </a:r>
            <a:r>
              <a:rPr sz="2400" dirty="0">
                <a:latin typeface="Carlito"/>
                <a:cs typeface="Carlito"/>
              </a:rPr>
              <a:t>add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dirty="0">
                <a:latin typeface="Carlito"/>
                <a:cs typeface="Carlito"/>
              </a:rPr>
              <a:t>other </a:t>
            </a:r>
            <a:r>
              <a:rPr sz="2400" spc="-4" dirty="0">
                <a:latin typeface="Carlito"/>
                <a:cs typeface="Carlito"/>
              </a:rPr>
              <a:t>Column </a:t>
            </a:r>
            <a:r>
              <a:rPr sz="2400" dirty="0">
                <a:latin typeface="Carlito"/>
                <a:cs typeface="Carlito"/>
              </a:rPr>
              <a:t>/  </a:t>
            </a:r>
            <a:r>
              <a:rPr sz="2400" spc="-19" dirty="0">
                <a:latin typeface="Carlito"/>
                <a:cs typeface="Carlito"/>
              </a:rPr>
              <a:t>Attribute to </a:t>
            </a:r>
            <a:r>
              <a:rPr sz="2400" dirty="0">
                <a:latin typeface="Carlito"/>
                <a:cs typeface="Carlito"/>
              </a:rPr>
              <a:t>a Primary </a:t>
            </a:r>
            <a:r>
              <a:rPr sz="2400" spc="-23" dirty="0">
                <a:latin typeface="Carlito"/>
                <a:cs typeface="Carlito"/>
              </a:rPr>
              <a:t>Key </a:t>
            </a:r>
            <a:r>
              <a:rPr sz="2400" dirty="0">
                <a:latin typeface="Carlito"/>
                <a:cs typeface="Carlito"/>
              </a:rPr>
              <a:t>then it  </a:t>
            </a:r>
            <a:r>
              <a:rPr sz="2400" spc="-8" dirty="0">
                <a:latin typeface="Carlito"/>
                <a:cs typeface="Carlito"/>
              </a:rPr>
              <a:t>become </a:t>
            </a:r>
            <a:r>
              <a:rPr sz="2400" dirty="0">
                <a:latin typeface="Carlito"/>
                <a:cs typeface="Carlito"/>
              </a:rPr>
              <a:t>a Super</a:t>
            </a:r>
            <a:r>
              <a:rPr sz="2400" spc="-26" dirty="0">
                <a:latin typeface="Carlito"/>
                <a:cs typeface="Carlito"/>
              </a:rPr>
              <a:t> </a:t>
            </a:r>
            <a:r>
              <a:rPr sz="2400" spc="-60" dirty="0">
                <a:latin typeface="Carlito"/>
                <a:cs typeface="Carlito"/>
              </a:rPr>
              <a:t>Key,</a:t>
            </a:r>
            <a:endParaRPr sz="2400" dirty="0">
              <a:latin typeface="Carlito"/>
              <a:cs typeface="Carlito"/>
            </a:endParaRPr>
          </a:p>
          <a:p>
            <a:pPr marL="266700" marR="300514">
              <a:buClr>
                <a:schemeClr val="accent1"/>
              </a:buClr>
            </a:pPr>
            <a:r>
              <a:rPr sz="2400" spc="-23" dirty="0">
                <a:latin typeface="Carlito"/>
                <a:cs typeface="Carlito"/>
              </a:rPr>
              <a:t>like </a:t>
            </a:r>
            <a:r>
              <a:rPr sz="2400" b="1" spc="-8" dirty="0">
                <a:solidFill>
                  <a:srgbClr val="FF0000"/>
                </a:solidFill>
                <a:latin typeface="Carlito"/>
                <a:cs typeface="Carlito"/>
              </a:rPr>
              <a:t>EmployeeID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+  </a:t>
            </a:r>
            <a:r>
              <a:rPr sz="2400" b="1" spc="-8" dirty="0">
                <a:solidFill>
                  <a:srgbClr val="FF0000"/>
                </a:solidFill>
                <a:latin typeface="Carlito"/>
                <a:cs typeface="Carlito"/>
              </a:rPr>
              <a:t>EmployeeName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4" dirty="0">
                <a:latin typeface="Carlito"/>
                <a:cs typeface="Carlito"/>
              </a:rPr>
              <a:t>Super</a:t>
            </a:r>
            <a:r>
              <a:rPr sz="2400" spc="-26" dirty="0">
                <a:latin typeface="Carlito"/>
                <a:cs typeface="Carlito"/>
              </a:rPr>
              <a:t> </a:t>
            </a:r>
            <a:r>
              <a:rPr sz="2400" spc="-56" dirty="0">
                <a:latin typeface="Carlito"/>
                <a:cs typeface="Carlito"/>
              </a:rPr>
              <a:t>Key.</a:t>
            </a:r>
            <a:endParaRPr sz="2400" dirty="0">
              <a:latin typeface="Carlito"/>
              <a:cs typeface="Carlito"/>
            </a:endParaRPr>
          </a:p>
          <a:p>
            <a:pPr marL="351949" marR="4763" indent="-342900" algn="just">
              <a:spcBef>
                <a:spcPts val="578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sz="2400" spc="-4" dirty="0">
                <a:latin typeface="Carlito"/>
                <a:cs typeface="Carlito"/>
              </a:rPr>
              <a:t>Super </a:t>
            </a:r>
            <a:r>
              <a:rPr sz="2400" spc="-34" dirty="0">
                <a:latin typeface="Carlito"/>
                <a:cs typeface="Carlito"/>
              </a:rPr>
              <a:t>key </a:t>
            </a:r>
            <a:r>
              <a:rPr sz="2400" spc="-11" dirty="0">
                <a:latin typeface="Carlito"/>
                <a:cs typeface="Carlito"/>
              </a:rPr>
              <a:t>stands </a:t>
            </a:r>
            <a:r>
              <a:rPr sz="2400" spc="-23" dirty="0">
                <a:latin typeface="Carlito"/>
                <a:cs typeface="Carlito"/>
              </a:rPr>
              <a:t>for </a:t>
            </a:r>
            <a:r>
              <a:rPr sz="2400" spc="-11" dirty="0">
                <a:latin typeface="Carlito"/>
                <a:cs typeface="Carlito"/>
              </a:rPr>
              <a:t>superset </a:t>
            </a:r>
            <a:r>
              <a:rPr sz="2400" dirty="0">
                <a:latin typeface="Carlito"/>
                <a:cs typeface="Carlito"/>
              </a:rPr>
              <a:t>of  a </a:t>
            </a:r>
            <a:r>
              <a:rPr sz="2400" spc="-68" dirty="0">
                <a:latin typeface="Carlito"/>
                <a:cs typeface="Carlito"/>
              </a:rPr>
              <a:t>key.</a:t>
            </a:r>
            <a:endParaRPr sz="2400" dirty="0">
              <a:latin typeface="Carlito"/>
              <a:cs typeface="Carlito"/>
            </a:endParaRPr>
          </a:p>
          <a:p>
            <a:pPr marL="351949" marR="3810" indent="-342900" algn="just">
              <a:spcBef>
                <a:spcPts val="574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4" dirty="0">
                <a:latin typeface="Carlito"/>
                <a:cs typeface="Carlito"/>
              </a:rPr>
              <a:t>Super </a:t>
            </a:r>
            <a:r>
              <a:rPr sz="2400" b="1" spc="-26" dirty="0">
                <a:latin typeface="Carlito"/>
                <a:cs typeface="Carlito"/>
              </a:rPr>
              <a:t>Key </a:t>
            </a:r>
            <a:r>
              <a:rPr sz="2400" b="1" dirty="0">
                <a:latin typeface="Carlito"/>
                <a:cs typeface="Carlito"/>
              </a:rPr>
              <a:t>is a </a:t>
            </a:r>
            <a:r>
              <a:rPr sz="2400" b="1" spc="-8" dirty="0">
                <a:latin typeface="Carlito"/>
                <a:cs typeface="Carlito"/>
              </a:rPr>
              <a:t>set </a:t>
            </a:r>
            <a:r>
              <a:rPr sz="2400" b="1" dirty="0">
                <a:latin typeface="Carlito"/>
                <a:cs typeface="Carlito"/>
              </a:rPr>
              <a:t>of one </a:t>
            </a:r>
            <a:r>
              <a:rPr sz="2400" b="1" spc="4" dirty="0">
                <a:latin typeface="Carlito"/>
                <a:cs typeface="Carlito"/>
              </a:rPr>
              <a:t>or  </a:t>
            </a:r>
            <a:r>
              <a:rPr sz="2400" b="1" spc="-8" dirty="0">
                <a:latin typeface="Carlito"/>
                <a:cs typeface="Carlito"/>
              </a:rPr>
              <a:t>more </a:t>
            </a:r>
            <a:r>
              <a:rPr sz="2400" b="1" spc="-11" dirty="0">
                <a:latin typeface="Carlito"/>
                <a:cs typeface="Carlito"/>
              </a:rPr>
              <a:t>attributes that are </a:t>
            </a:r>
            <a:r>
              <a:rPr sz="2400" b="1" spc="-19" dirty="0">
                <a:latin typeface="Carlito"/>
                <a:cs typeface="Carlito"/>
              </a:rPr>
              <a:t>taken</a:t>
            </a:r>
            <a:r>
              <a:rPr lang="en-US" sz="2400" b="1" spc="-19" dirty="0">
                <a:latin typeface="Carlito"/>
                <a:cs typeface="Carlito"/>
              </a:rPr>
              <a:t> </a:t>
            </a:r>
            <a:r>
              <a:rPr sz="2400" b="1" spc="-4" dirty="0">
                <a:latin typeface="Carlito"/>
                <a:cs typeface="Carlito"/>
              </a:rPr>
              <a:t>collectively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8" dirty="0">
                <a:latin typeface="Carlito"/>
                <a:cs typeface="Carlito"/>
              </a:rPr>
              <a:t>can identify </a:t>
            </a:r>
            <a:r>
              <a:rPr sz="2400" b="1" dirty="0">
                <a:latin typeface="Carlito"/>
                <a:cs typeface="Carlito"/>
              </a:rPr>
              <a:t>all other </a:t>
            </a:r>
            <a:r>
              <a:rPr sz="2400" b="1" spc="-8" dirty="0">
                <a:latin typeface="Carlito"/>
                <a:cs typeface="Carlito"/>
              </a:rPr>
              <a:t>attributes</a:t>
            </a:r>
            <a:r>
              <a:rPr sz="2400" b="1" spc="-38" dirty="0">
                <a:latin typeface="Carlito"/>
                <a:cs typeface="Carlito"/>
              </a:rPr>
              <a:t> </a:t>
            </a:r>
            <a:r>
              <a:rPr sz="2400" b="1" spc="-4" dirty="0">
                <a:latin typeface="Carlito"/>
                <a:cs typeface="Carlito"/>
              </a:rPr>
              <a:t>uniquely</a:t>
            </a:r>
            <a:r>
              <a:rPr sz="2400" spc="-4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3946" y="6980"/>
            <a:ext cx="3892868" cy="771365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4950" b="1" spc="-11" dirty="0">
                <a:latin typeface="Carlito"/>
                <a:cs typeface="Carlito"/>
              </a:rPr>
              <a:t>Composite</a:t>
            </a:r>
            <a:r>
              <a:rPr sz="4950" b="1" spc="-56" dirty="0">
                <a:latin typeface="Carlito"/>
                <a:cs typeface="Carlito"/>
              </a:rPr>
              <a:t> </a:t>
            </a:r>
            <a:r>
              <a:rPr sz="4950" b="1" spc="-41" dirty="0">
                <a:latin typeface="Carlito"/>
                <a:cs typeface="Carlito"/>
              </a:rPr>
              <a:t>Key</a:t>
            </a:r>
            <a:endParaRPr sz="495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11941"/>
              </p:ext>
            </p:extLst>
          </p:nvPr>
        </p:nvGraphicFramePr>
        <p:xfrm>
          <a:off x="381000" y="895350"/>
          <a:ext cx="1828800" cy="302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3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EmployeeID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6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EmployeeName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2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3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SSN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DeptID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6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DOB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31173" y="863895"/>
            <a:ext cx="5774627" cy="2912976"/>
          </a:xfrm>
          <a:prstGeom prst="rect">
            <a:avLst/>
          </a:prstGeom>
        </p:spPr>
        <p:txBody>
          <a:bodyPr vert="horz" wrap="square" lIns="0" tIns="43814" rIns="0" bIns="0" rtlCol="0">
            <a:spAutoFit/>
          </a:bodyPr>
          <a:lstStyle/>
          <a:p>
            <a:pPr marL="351949" marR="153353" indent="-342900" algn="just">
              <a:lnSpc>
                <a:spcPct val="90000"/>
              </a:lnSpc>
              <a:spcBef>
                <a:spcPts val="344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sz="2250" dirty="0">
                <a:latin typeface="Carlito"/>
                <a:cs typeface="Carlito"/>
              </a:rPr>
              <a:t>If a </a:t>
            </a:r>
            <a:r>
              <a:rPr sz="2250" spc="-8" dirty="0">
                <a:latin typeface="Carlito"/>
                <a:cs typeface="Carlito"/>
              </a:rPr>
              <a:t>table </a:t>
            </a:r>
            <a:r>
              <a:rPr sz="2250" spc="-4" dirty="0">
                <a:latin typeface="Carlito"/>
                <a:cs typeface="Carlito"/>
              </a:rPr>
              <a:t>do </a:t>
            </a:r>
            <a:r>
              <a:rPr sz="2250" spc="-15" dirty="0">
                <a:latin typeface="Carlito"/>
                <a:cs typeface="Carlito"/>
              </a:rPr>
              <a:t>have </a:t>
            </a:r>
            <a:r>
              <a:rPr sz="2250" dirty="0">
                <a:latin typeface="Carlito"/>
                <a:cs typeface="Carlito"/>
              </a:rPr>
              <a:t>a </a:t>
            </a:r>
            <a:r>
              <a:rPr sz="2250" spc="-8" dirty="0">
                <a:latin typeface="Carlito"/>
                <a:cs typeface="Carlito"/>
              </a:rPr>
              <a:t>single column  that qualifies </a:t>
            </a:r>
            <a:r>
              <a:rPr sz="2250" spc="-19" dirty="0">
                <a:latin typeface="Carlito"/>
                <a:cs typeface="Carlito"/>
              </a:rPr>
              <a:t>for </a:t>
            </a:r>
            <a:r>
              <a:rPr sz="2250" dirty="0">
                <a:latin typeface="Carlito"/>
                <a:cs typeface="Carlito"/>
              </a:rPr>
              <a:t>a </a:t>
            </a:r>
            <a:r>
              <a:rPr sz="2250" spc="-11" dirty="0">
                <a:latin typeface="Carlito"/>
                <a:cs typeface="Carlito"/>
              </a:rPr>
              <a:t>Candidate </a:t>
            </a:r>
            <a:r>
              <a:rPr sz="2250" spc="-68" dirty="0">
                <a:latin typeface="Carlito"/>
                <a:cs typeface="Carlito"/>
              </a:rPr>
              <a:t>key,  </a:t>
            </a:r>
            <a:r>
              <a:rPr sz="2250" dirty="0">
                <a:latin typeface="Carlito"/>
                <a:cs typeface="Carlito"/>
              </a:rPr>
              <a:t>then </a:t>
            </a:r>
            <a:r>
              <a:rPr sz="2250" spc="-15" dirty="0">
                <a:latin typeface="Carlito"/>
                <a:cs typeface="Carlito"/>
              </a:rPr>
              <a:t>you have </a:t>
            </a:r>
            <a:r>
              <a:rPr sz="2250" spc="-11" dirty="0">
                <a:latin typeface="Carlito"/>
                <a:cs typeface="Carlito"/>
              </a:rPr>
              <a:t>to </a:t>
            </a:r>
            <a:r>
              <a:rPr sz="2250" spc="-8" dirty="0">
                <a:latin typeface="Carlito"/>
                <a:cs typeface="Carlito"/>
              </a:rPr>
              <a:t>select </a:t>
            </a:r>
            <a:r>
              <a:rPr sz="2250" dirty="0">
                <a:latin typeface="Carlito"/>
                <a:cs typeface="Carlito"/>
              </a:rPr>
              <a:t>2 </a:t>
            </a:r>
            <a:r>
              <a:rPr sz="2250" spc="-4" dirty="0">
                <a:latin typeface="Carlito"/>
                <a:cs typeface="Carlito"/>
              </a:rPr>
              <a:t>or </a:t>
            </a:r>
            <a:r>
              <a:rPr sz="2250" spc="-8" dirty="0">
                <a:latin typeface="Carlito"/>
                <a:cs typeface="Carlito"/>
              </a:rPr>
              <a:t>more  columns </a:t>
            </a:r>
            <a:r>
              <a:rPr sz="2250" spc="-11" dirty="0">
                <a:latin typeface="Carlito"/>
                <a:cs typeface="Carlito"/>
              </a:rPr>
              <a:t>to </a:t>
            </a:r>
            <a:r>
              <a:rPr sz="2250" spc="-19" dirty="0">
                <a:latin typeface="Carlito"/>
                <a:cs typeface="Carlito"/>
              </a:rPr>
              <a:t>make </a:t>
            </a:r>
            <a:r>
              <a:rPr sz="2250" dirty="0">
                <a:latin typeface="Carlito"/>
                <a:cs typeface="Carlito"/>
              </a:rPr>
              <a:t>a </a:t>
            </a:r>
            <a:r>
              <a:rPr sz="2250" spc="-19" dirty="0">
                <a:latin typeface="Carlito"/>
                <a:cs typeface="Carlito"/>
              </a:rPr>
              <a:t>row</a:t>
            </a:r>
            <a:r>
              <a:rPr sz="2250" spc="-4" dirty="0">
                <a:latin typeface="Carlito"/>
                <a:cs typeface="Carlito"/>
              </a:rPr>
              <a:t> </a:t>
            </a:r>
            <a:r>
              <a:rPr sz="2250" spc="-8" dirty="0">
                <a:latin typeface="Carlito"/>
                <a:cs typeface="Carlito"/>
              </a:rPr>
              <a:t>unique.</a:t>
            </a:r>
            <a:endParaRPr sz="2250" dirty="0">
              <a:latin typeface="Carlito"/>
              <a:cs typeface="Carlito"/>
            </a:endParaRPr>
          </a:p>
          <a:p>
            <a:pPr marL="351949" marR="320993" indent="-342900">
              <a:lnSpc>
                <a:spcPct val="90000"/>
              </a:lnSpc>
              <a:spcBef>
                <a:spcPts val="54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700" algn="l"/>
                <a:tab pos="267176" algn="l"/>
              </a:tabLst>
            </a:pPr>
            <a:r>
              <a:rPr sz="2250" spc="-23" dirty="0">
                <a:latin typeface="Carlito"/>
                <a:cs typeface="Carlito"/>
              </a:rPr>
              <a:t>Like </a:t>
            </a:r>
            <a:r>
              <a:rPr sz="2250" dirty="0">
                <a:latin typeface="Carlito"/>
                <a:cs typeface="Carlito"/>
              </a:rPr>
              <a:t>if </a:t>
            </a:r>
            <a:r>
              <a:rPr sz="2250" spc="-8" dirty="0">
                <a:latin typeface="Carlito"/>
                <a:cs typeface="Carlito"/>
              </a:rPr>
              <a:t>there </a:t>
            </a:r>
            <a:r>
              <a:rPr sz="2250" dirty="0">
                <a:latin typeface="Carlito"/>
                <a:cs typeface="Carlito"/>
              </a:rPr>
              <a:t>is </a:t>
            </a:r>
            <a:r>
              <a:rPr sz="2250" spc="-4" dirty="0">
                <a:latin typeface="Carlito"/>
                <a:cs typeface="Carlito"/>
              </a:rPr>
              <a:t>no </a:t>
            </a:r>
            <a:r>
              <a:rPr sz="2250" spc="-8" dirty="0">
                <a:latin typeface="Carlito"/>
                <a:cs typeface="Carlito"/>
              </a:rPr>
              <a:t>EmployeeID </a:t>
            </a:r>
            <a:r>
              <a:rPr sz="2250" spc="-4" dirty="0">
                <a:latin typeface="Carlito"/>
                <a:cs typeface="Carlito"/>
              </a:rPr>
              <a:t>or  SSN </a:t>
            </a:r>
            <a:r>
              <a:rPr sz="2250" spc="-8" dirty="0">
                <a:latin typeface="Carlito"/>
                <a:cs typeface="Carlito"/>
              </a:rPr>
              <a:t>columns, </a:t>
            </a:r>
            <a:r>
              <a:rPr sz="2250" spc="-4" dirty="0">
                <a:latin typeface="Carlito"/>
                <a:cs typeface="Carlito"/>
              </a:rPr>
              <a:t>then </a:t>
            </a:r>
            <a:r>
              <a:rPr sz="2250" spc="-15" dirty="0">
                <a:latin typeface="Carlito"/>
                <a:cs typeface="Carlito"/>
              </a:rPr>
              <a:t>you </a:t>
            </a:r>
            <a:r>
              <a:rPr sz="2250" spc="-4" dirty="0">
                <a:latin typeface="Carlito"/>
                <a:cs typeface="Carlito"/>
              </a:rPr>
              <a:t>can  </a:t>
            </a:r>
            <a:r>
              <a:rPr sz="2250" spc="-19" dirty="0">
                <a:latin typeface="Carlito"/>
                <a:cs typeface="Carlito"/>
              </a:rPr>
              <a:t>make </a:t>
            </a:r>
            <a:r>
              <a:rPr sz="2250" b="1" spc="-8" dirty="0" err="1">
                <a:solidFill>
                  <a:srgbClr val="FF0000"/>
                </a:solidFill>
                <a:latin typeface="Carlito"/>
                <a:cs typeface="Carlito"/>
              </a:rPr>
              <a:t>EmployeeName</a:t>
            </a:r>
            <a:r>
              <a:rPr sz="2250" b="1" spc="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50" b="1" dirty="0">
                <a:solidFill>
                  <a:srgbClr val="FF0000"/>
                </a:solidFill>
                <a:latin typeface="Carlito"/>
                <a:cs typeface="Carlito"/>
              </a:rPr>
              <a:t>+</a:t>
            </a:r>
            <a:r>
              <a:rPr lang="en-US" sz="2250" dirty="0">
                <a:latin typeface="Carlito"/>
                <a:cs typeface="Carlito"/>
              </a:rPr>
              <a:t> </a:t>
            </a:r>
            <a:r>
              <a:rPr sz="2250" b="1" spc="-8" dirty="0" err="1">
                <a:solidFill>
                  <a:srgbClr val="FF0000"/>
                </a:solidFill>
                <a:latin typeface="Carlito"/>
                <a:cs typeface="Carlito"/>
              </a:rPr>
              <a:t>DateOfBirth</a:t>
            </a:r>
            <a:r>
              <a:rPr sz="2250" b="1" spc="-8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50" spc="-4" dirty="0">
                <a:solidFill>
                  <a:srgbClr val="FF0000"/>
                </a:solidFill>
                <a:latin typeface="Carlito"/>
                <a:cs typeface="Carlito"/>
              </a:rPr>
              <a:t>(DOB) </a:t>
            </a:r>
            <a:r>
              <a:rPr sz="2250" dirty="0">
                <a:latin typeface="Carlito"/>
                <a:cs typeface="Carlito"/>
              </a:rPr>
              <a:t>as </a:t>
            </a:r>
            <a:r>
              <a:rPr sz="2250" b="1" spc="-8" dirty="0">
                <a:latin typeface="Carlito"/>
                <a:cs typeface="Carlito"/>
              </a:rPr>
              <a:t>Composite  </a:t>
            </a:r>
            <a:r>
              <a:rPr sz="2250" b="1" spc="-4" dirty="0">
                <a:latin typeface="Carlito"/>
                <a:cs typeface="Carlito"/>
              </a:rPr>
              <a:t>Primary </a:t>
            </a:r>
            <a:r>
              <a:rPr sz="2250" b="1" spc="-15" dirty="0">
                <a:latin typeface="Carlito"/>
                <a:cs typeface="Carlito"/>
              </a:rPr>
              <a:t>Key</a:t>
            </a:r>
            <a:r>
              <a:rPr sz="2250" spc="-15" dirty="0">
                <a:latin typeface="Carlito"/>
                <a:cs typeface="Carlito"/>
              </a:rPr>
              <a:t>. </a:t>
            </a:r>
            <a:r>
              <a:rPr sz="2250" i="1" dirty="0">
                <a:latin typeface="Carlito"/>
                <a:cs typeface="Carlito"/>
              </a:rPr>
              <a:t>But </a:t>
            </a:r>
            <a:r>
              <a:rPr sz="2250" i="1" spc="-11" dirty="0">
                <a:latin typeface="Carlito"/>
                <a:cs typeface="Carlito"/>
              </a:rPr>
              <a:t>still </a:t>
            </a:r>
            <a:r>
              <a:rPr sz="2250" i="1" dirty="0">
                <a:latin typeface="Carlito"/>
                <a:cs typeface="Carlito"/>
              </a:rPr>
              <a:t>there </a:t>
            </a:r>
            <a:r>
              <a:rPr sz="2250" i="1" spc="-8" dirty="0">
                <a:latin typeface="Carlito"/>
                <a:cs typeface="Carlito"/>
              </a:rPr>
              <a:t>can </a:t>
            </a:r>
            <a:r>
              <a:rPr sz="2250" i="1" spc="-4" dirty="0">
                <a:latin typeface="Carlito"/>
                <a:cs typeface="Carlito"/>
              </a:rPr>
              <a:t>be  </a:t>
            </a:r>
            <a:r>
              <a:rPr sz="2250" i="1" dirty="0">
                <a:latin typeface="Carlito"/>
                <a:cs typeface="Carlito"/>
              </a:rPr>
              <a:t>a </a:t>
            </a:r>
            <a:r>
              <a:rPr sz="2250" i="1" spc="-4" dirty="0">
                <a:latin typeface="Carlito"/>
                <a:cs typeface="Carlito"/>
              </a:rPr>
              <a:t>narrow chance of </a:t>
            </a:r>
            <a:r>
              <a:rPr sz="2250" i="1" spc="-8" dirty="0">
                <a:latin typeface="Carlito"/>
                <a:cs typeface="Carlito"/>
              </a:rPr>
              <a:t>duplicate</a:t>
            </a:r>
            <a:r>
              <a:rPr sz="2250" i="1" spc="-101" dirty="0">
                <a:latin typeface="Carlito"/>
                <a:cs typeface="Carlito"/>
              </a:rPr>
              <a:t> </a:t>
            </a:r>
            <a:r>
              <a:rPr sz="2250" i="1" spc="-4" dirty="0">
                <a:latin typeface="Carlito"/>
                <a:cs typeface="Carlito"/>
              </a:rPr>
              <a:t>rows</a:t>
            </a:r>
            <a:r>
              <a:rPr sz="2250" spc="-4" dirty="0">
                <a:latin typeface="Carlito"/>
                <a:cs typeface="Carlito"/>
              </a:rPr>
              <a:t>.</a:t>
            </a:r>
            <a:endParaRPr sz="22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810" y="4161"/>
            <a:ext cx="3043714" cy="771365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4950" b="1" spc="-23" dirty="0">
                <a:latin typeface="Carlito"/>
                <a:cs typeface="Carlito"/>
              </a:rPr>
              <a:t>Foreign</a:t>
            </a:r>
            <a:r>
              <a:rPr sz="4950" b="1" spc="-56" dirty="0">
                <a:latin typeface="Carlito"/>
                <a:cs typeface="Carlito"/>
              </a:rPr>
              <a:t> </a:t>
            </a:r>
            <a:r>
              <a:rPr sz="4950" b="1" spc="-45" dirty="0">
                <a:latin typeface="Carlito"/>
                <a:cs typeface="Carlito"/>
              </a:rPr>
              <a:t>Key</a:t>
            </a:r>
            <a:endParaRPr sz="495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97486"/>
              </p:ext>
            </p:extLst>
          </p:nvPr>
        </p:nvGraphicFramePr>
        <p:xfrm>
          <a:off x="1481138" y="738188"/>
          <a:ext cx="1485900" cy="196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u="sng" spc="-10" dirty="0">
                          <a:latin typeface="Carlito"/>
                          <a:cs typeface="Carlito"/>
                        </a:rPr>
                        <a:t>EmployeeID</a:t>
                      </a:r>
                      <a:endParaRPr sz="1400" b="1" u="sng" dirty="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EmployeeName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SSN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i="1" u="none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DeptID</a:t>
                      </a:r>
                      <a:endParaRPr sz="1600" i="1" u="none" dirty="0">
                        <a:latin typeface="Carlito"/>
                        <a:cs typeface="Carlito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DOB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67288" y="909638"/>
          <a:ext cx="1485900" cy="1009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Department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DeptID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DeptName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16356" y="2915374"/>
            <a:ext cx="6760844" cy="1788118"/>
          </a:xfrm>
          <a:prstGeom prst="rect">
            <a:avLst/>
          </a:prstGeom>
        </p:spPr>
        <p:txBody>
          <a:bodyPr vert="horz" wrap="square" lIns="0" tIns="46673" rIns="0" bIns="0" rtlCol="0">
            <a:spAutoFit/>
          </a:bodyPr>
          <a:lstStyle/>
          <a:p>
            <a:pPr marL="352425" marR="196691" indent="-342900">
              <a:lnSpc>
                <a:spcPct val="90000"/>
              </a:lnSpc>
              <a:spcBef>
                <a:spcPts val="368"/>
              </a:spcBef>
              <a:buClr>
                <a:srgbClr val="FFC000"/>
              </a:buClr>
              <a:buFont typeface="Courier New" panose="02070309020205020404" pitchFamily="49" charset="0"/>
              <a:buChar char="o"/>
              <a:tabLst>
                <a:tab pos="266224" algn="l"/>
                <a:tab pos="266700" algn="l"/>
              </a:tabLst>
            </a:pPr>
            <a:r>
              <a:rPr sz="2400" spc="-11" dirty="0">
                <a:latin typeface="Carlito"/>
                <a:cs typeface="Carlito"/>
              </a:rPr>
              <a:t>Here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8" dirty="0">
                <a:latin typeface="Carlito"/>
                <a:cs typeface="Carlito"/>
              </a:rPr>
              <a:t>above </a:t>
            </a:r>
            <a:r>
              <a:rPr sz="2400" spc="-4" dirty="0">
                <a:latin typeface="Carlito"/>
                <a:cs typeface="Carlito"/>
              </a:rPr>
              <a:t>tables </a:t>
            </a:r>
            <a:r>
              <a:rPr sz="2400" b="1" spc="-4" dirty="0">
                <a:solidFill>
                  <a:srgbClr val="FF0000"/>
                </a:solidFill>
                <a:latin typeface="Carlito"/>
                <a:cs typeface="Carlito"/>
              </a:rPr>
              <a:t>DeptID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Department</a:t>
            </a:r>
            <a:r>
              <a:rPr sz="2400" b="1" u="heavy" spc="-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spc="-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table </a:t>
            </a:r>
            <a:r>
              <a:rPr sz="2400" dirty="0">
                <a:latin typeface="Carlito"/>
                <a:cs typeface="Carlito"/>
              </a:rPr>
              <a:t>is Primary </a:t>
            </a:r>
            <a:r>
              <a:rPr sz="2400" spc="-19" dirty="0">
                <a:latin typeface="Carlito"/>
                <a:cs typeface="Carlito"/>
              </a:rPr>
              <a:t>Key </a:t>
            </a:r>
            <a:r>
              <a:rPr sz="2400" spc="-8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spc="-4" dirty="0">
                <a:solidFill>
                  <a:srgbClr val="FF0000"/>
                </a:solidFill>
                <a:latin typeface="Carlito"/>
                <a:cs typeface="Carlito"/>
              </a:rPr>
              <a:t>DeptID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spc="-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Employee</a:t>
            </a:r>
            <a:r>
              <a:rPr sz="2400" b="1" spc="-8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b="1" spc="-8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Foreign</a:t>
            </a:r>
            <a:r>
              <a:rPr sz="2400" b="1" spc="-19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spc="-2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key</a:t>
            </a:r>
            <a:r>
              <a:rPr sz="2400" spc="-23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2425" marR="3810" indent="-342900">
              <a:lnSpc>
                <a:spcPts val="2595"/>
              </a:lnSpc>
              <a:spcBef>
                <a:spcPts val="611"/>
              </a:spcBef>
              <a:buClr>
                <a:srgbClr val="FFC000"/>
              </a:buClr>
              <a:buFont typeface="Courier New" panose="02070309020205020404" pitchFamily="49" charset="0"/>
              <a:buChar char="o"/>
              <a:tabLst>
                <a:tab pos="266224" algn="l"/>
                <a:tab pos="266700" algn="l"/>
              </a:tabLst>
            </a:pP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dirty="0">
                <a:latin typeface="Carlito"/>
                <a:cs typeface="Carlito"/>
              </a:rPr>
              <a:t>means it </a:t>
            </a:r>
            <a:r>
              <a:rPr sz="2400" spc="-4" dirty="0">
                <a:latin typeface="Carlito"/>
                <a:cs typeface="Carlito"/>
              </a:rPr>
              <a:t>has </a:t>
            </a:r>
            <a:r>
              <a:rPr sz="2400" spc="-19" dirty="0">
                <a:latin typeface="Carlito"/>
                <a:cs typeface="Carlito"/>
              </a:rPr>
              <a:t>referred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another </a:t>
            </a:r>
            <a:r>
              <a:rPr sz="2400" spc="-4" dirty="0">
                <a:latin typeface="Carlito"/>
                <a:cs typeface="Carlito"/>
              </a:rPr>
              <a:t>table. This  </a:t>
            </a:r>
            <a:r>
              <a:rPr sz="2400" spc="-8" dirty="0">
                <a:latin typeface="Carlito"/>
                <a:cs typeface="Carlito"/>
              </a:rPr>
              <a:t>concept </a:t>
            </a:r>
            <a:r>
              <a:rPr sz="2400" dirty="0">
                <a:latin typeface="Carlito"/>
                <a:cs typeface="Carlito"/>
              </a:rPr>
              <a:t>is also </a:t>
            </a:r>
            <a:r>
              <a:rPr sz="2400" spc="-4" dirty="0">
                <a:latin typeface="Carlito"/>
                <a:cs typeface="Carlito"/>
              </a:rPr>
              <a:t>know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spc="-15" dirty="0">
                <a:latin typeface="Carlito"/>
                <a:cs typeface="Carlito"/>
              </a:rPr>
              <a:t>Referential</a:t>
            </a:r>
            <a:r>
              <a:rPr sz="2400" b="1" spc="-19" dirty="0">
                <a:latin typeface="Carlito"/>
                <a:cs typeface="Carlito"/>
              </a:rPr>
              <a:t> </a:t>
            </a:r>
            <a:r>
              <a:rPr sz="2400" b="1" spc="-8" dirty="0">
                <a:latin typeface="Carlito"/>
                <a:cs typeface="Carlito"/>
              </a:rPr>
              <a:t>Integrity</a:t>
            </a:r>
            <a:r>
              <a:rPr sz="2400" spc="-8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673" y="28085"/>
            <a:ext cx="2952750" cy="75982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4875" b="1" dirty="0">
                <a:latin typeface="Carlito"/>
                <a:cs typeface="Carlito"/>
              </a:rPr>
              <a:t>Unique</a:t>
            </a:r>
            <a:r>
              <a:rPr sz="4875" b="1" spc="-64" dirty="0">
                <a:latin typeface="Carlito"/>
                <a:cs typeface="Carlito"/>
              </a:rPr>
              <a:t> </a:t>
            </a:r>
            <a:r>
              <a:rPr sz="4875" b="1" spc="-45" dirty="0">
                <a:latin typeface="Carlito"/>
                <a:cs typeface="Carlito"/>
              </a:rPr>
              <a:t>Key</a:t>
            </a:r>
            <a:endParaRPr sz="4875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800" y="1200874"/>
            <a:ext cx="6096000" cy="1292341"/>
          </a:xfrm>
          <a:prstGeom prst="rect">
            <a:avLst/>
          </a:prstGeom>
        </p:spPr>
        <p:txBody>
          <a:bodyPr vert="horz" wrap="square" lIns="0" tIns="6668" rIns="0" bIns="0" rtlCol="0">
            <a:spAutoFit/>
          </a:bodyPr>
          <a:lstStyle/>
          <a:p>
            <a:pPr marL="466249" marR="3810" indent="-457200">
              <a:lnSpc>
                <a:spcPct val="100600"/>
              </a:lnSpc>
              <a:spcBef>
                <a:spcPts val="53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sz="3000" b="1" spc="-4" dirty="0">
                <a:latin typeface="Carlito"/>
                <a:cs typeface="Carlito"/>
              </a:rPr>
              <a:t>Unique </a:t>
            </a:r>
            <a:r>
              <a:rPr sz="3000" b="1" spc="-38" dirty="0">
                <a:latin typeface="Carlito"/>
                <a:cs typeface="Carlito"/>
              </a:rPr>
              <a:t>key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4" dirty="0">
                <a:latin typeface="Carlito"/>
                <a:cs typeface="Carlito"/>
              </a:rPr>
              <a:t>same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4" dirty="0">
                <a:latin typeface="Carlito"/>
                <a:cs typeface="Carlito"/>
              </a:rPr>
              <a:t>primary</a:t>
            </a:r>
            <a:r>
              <a:rPr lang="en-US" sz="2400" spc="-4" dirty="0">
                <a:latin typeface="Carlito"/>
                <a:cs typeface="Carlito"/>
              </a:rPr>
              <a:t> key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5" dirty="0">
                <a:latin typeface="Carlito"/>
                <a:cs typeface="Carlito"/>
              </a:rPr>
              <a:t>difference  </a:t>
            </a:r>
            <a:r>
              <a:rPr sz="2400" spc="-4" dirty="0">
                <a:latin typeface="Carlito"/>
                <a:cs typeface="Carlito"/>
              </a:rPr>
              <a:t>being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existence </a:t>
            </a:r>
            <a:r>
              <a:rPr sz="2400" spc="-4" dirty="0">
                <a:latin typeface="Carlito"/>
                <a:cs typeface="Carlito"/>
              </a:rPr>
              <a:t>of</a:t>
            </a:r>
            <a:r>
              <a:rPr sz="2400" spc="-3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null.</a:t>
            </a:r>
            <a:endParaRPr sz="2400" dirty="0">
              <a:latin typeface="Carlito"/>
              <a:cs typeface="Carlito"/>
            </a:endParaRPr>
          </a:p>
          <a:p>
            <a:pPr marL="9049" marR="9525">
              <a:spcBef>
                <a:spcPts val="574"/>
              </a:spcBef>
              <a:buClr>
                <a:schemeClr val="accent1"/>
              </a:buClr>
              <a:tabLst>
                <a:tab pos="266700" algn="l"/>
                <a:tab pos="267176" algn="l"/>
              </a:tabLst>
            </a:pP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70806"/>
              </p:ext>
            </p:extLst>
          </p:nvPr>
        </p:nvGraphicFramePr>
        <p:xfrm>
          <a:off x="381000" y="1200874"/>
          <a:ext cx="1485900" cy="234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EmployeeID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EmployeeName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SSN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EmailID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DOB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F513-9CBD-4D36-9A31-30C0AB33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10190"/>
            <a:ext cx="2667000" cy="52454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6BA2-105E-40AF-892E-D1E0CD2494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6572" y="482895"/>
            <a:ext cx="7924800" cy="3155655"/>
          </a:xfrm>
        </p:spPr>
        <p:txBody>
          <a:bodyPr>
            <a:normAutofit fontScale="70000" lnSpcReduction="20000"/>
          </a:bodyPr>
          <a:lstStyle/>
          <a:p>
            <a:pPr marL="355600" marR="417830" indent="-342900">
              <a:lnSpc>
                <a:spcPts val="2590"/>
              </a:lnSpc>
              <a:spcBef>
                <a:spcPts val="425"/>
              </a:spcBef>
              <a:buSzPct val="95833"/>
              <a:buFont typeface="Courier New" panose="02070309020205020404" pitchFamily="49" charset="0"/>
              <a:buChar char="o"/>
              <a:tabLst>
                <a:tab pos="285115" algn="l"/>
              </a:tabLst>
            </a:pPr>
            <a:r>
              <a:rPr lang="en-US" sz="2400" spc="-5" dirty="0">
                <a:latin typeface="Arial"/>
                <a:cs typeface="Arial"/>
              </a:rPr>
              <a:t>Overall, </a:t>
            </a:r>
            <a:r>
              <a:rPr lang="en-US" sz="2400" b="1" i="1" spc="-5" dirty="0">
                <a:latin typeface="Arial"/>
                <a:cs typeface="Arial"/>
              </a:rPr>
              <a:t>Super Key </a:t>
            </a:r>
            <a:r>
              <a:rPr lang="en-US" sz="2400" spc="-5" dirty="0">
                <a:latin typeface="Arial"/>
                <a:cs typeface="Arial"/>
              </a:rPr>
              <a:t>is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-5" dirty="0">
                <a:latin typeface="Arial"/>
                <a:cs typeface="Arial"/>
              </a:rPr>
              <a:t>broadest unique identifier; </a:t>
            </a:r>
            <a:r>
              <a:rPr lang="en-US" sz="2400" b="1" i="1" dirty="0">
                <a:latin typeface="Arial"/>
                <a:cs typeface="Arial"/>
              </a:rPr>
              <a:t>Candidate </a:t>
            </a:r>
            <a:r>
              <a:rPr lang="en-US" sz="2400" b="1" i="1" spc="-5" dirty="0">
                <a:latin typeface="Arial"/>
                <a:cs typeface="Arial"/>
              </a:rPr>
              <a:t>Key </a:t>
            </a:r>
            <a:r>
              <a:rPr lang="en-US" sz="2400" spc="-5" dirty="0">
                <a:latin typeface="Arial"/>
                <a:cs typeface="Arial"/>
              </a:rPr>
              <a:t>is a  subset </a:t>
            </a:r>
            <a:r>
              <a:rPr lang="en-US" sz="2400" dirty="0">
                <a:latin typeface="Arial"/>
                <a:cs typeface="Arial"/>
              </a:rPr>
              <a:t>of </a:t>
            </a:r>
            <a:r>
              <a:rPr lang="en-US" sz="2400" b="1" i="1" spc="-5" dirty="0">
                <a:latin typeface="Arial"/>
                <a:cs typeface="Arial"/>
              </a:rPr>
              <a:t>Super Key</a:t>
            </a:r>
            <a:r>
              <a:rPr lang="en-US" sz="2400" spc="-5" dirty="0">
                <a:latin typeface="Arial"/>
                <a:cs typeface="Arial"/>
              </a:rPr>
              <a:t>; and </a:t>
            </a:r>
            <a:r>
              <a:rPr lang="en-US" sz="2400" b="1" i="1" spc="-5" dirty="0">
                <a:latin typeface="Arial"/>
                <a:cs typeface="Arial"/>
              </a:rPr>
              <a:t>Primary Key </a:t>
            </a:r>
            <a:r>
              <a:rPr lang="en-US" sz="2400" spc="-5" dirty="0">
                <a:latin typeface="Arial"/>
                <a:cs typeface="Arial"/>
              </a:rPr>
              <a:t>is a </a:t>
            </a:r>
            <a:r>
              <a:rPr lang="en-US" sz="2400" dirty="0">
                <a:latin typeface="Arial"/>
                <a:cs typeface="Arial"/>
              </a:rPr>
              <a:t>subset of </a:t>
            </a:r>
            <a:r>
              <a:rPr lang="en-US" sz="2400" b="1" i="1" spc="-5" dirty="0">
                <a:latin typeface="Arial"/>
                <a:cs typeface="Arial"/>
              </a:rPr>
              <a:t>Candidate</a:t>
            </a:r>
            <a:r>
              <a:rPr lang="en-US" sz="2400" b="1" i="1" spc="95" dirty="0">
                <a:latin typeface="Arial"/>
                <a:cs typeface="Arial"/>
              </a:rPr>
              <a:t> </a:t>
            </a:r>
            <a:r>
              <a:rPr lang="en-US" sz="2400" b="1" i="1" spc="-5" dirty="0">
                <a:latin typeface="Arial"/>
                <a:cs typeface="Arial"/>
              </a:rPr>
              <a:t>Key</a:t>
            </a:r>
            <a:r>
              <a:rPr lang="en-US" sz="2400" spc="-5" dirty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1000"/>
              </a:spcBef>
              <a:buSzPct val="95833"/>
              <a:buFont typeface="Courier New" panose="02070309020205020404" pitchFamily="49" charset="0"/>
              <a:buChar char="o"/>
              <a:tabLst>
                <a:tab pos="285115" algn="l"/>
                <a:tab pos="6699250" algn="l"/>
              </a:tabLst>
            </a:pPr>
            <a:r>
              <a:rPr lang="en-US" sz="2400" dirty="0">
                <a:latin typeface="Arial"/>
                <a:cs typeface="Arial"/>
              </a:rPr>
              <a:t>In practice, </a:t>
            </a:r>
            <a:r>
              <a:rPr lang="en-US" sz="2400" spc="-5" dirty="0">
                <a:latin typeface="Arial"/>
                <a:cs typeface="Arial"/>
              </a:rPr>
              <a:t>we would </a:t>
            </a:r>
            <a:r>
              <a:rPr lang="en-US" sz="2400" dirty="0">
                <a:latin typeface="Arial"/>
                <a:cs typeface="Arial"/>
              </a:rPr>
              <a:t>first </a:t>
            </a:r>
            <a:r>
              <a:rPr lang="en-US" sz="2400" spc="-5" dirty="0">
                <a:latin typeface="Arial"/>
                <a:cs typeface="Arial"/>
              </a:rPr>
              <a:t>look </a:t>
            </a:r>
            <a:r>
              <a:rPr lang="en-US" sz="2400" dirty="0">
                <a:latin typeface="Arial"/>
                <a:cs typeface="Arial"/>
              </a:rPr>
              <a:t>for</a:t>
            </a:r>
            <a:r>
              <a:rPr lang="en-US" sz="2400" spc="110" dirty="0">
                <a:latin typeface="Arial"/>
                <a:cs typeface="Arial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Super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Keys. Then we look </a:t>
            </a:r>
            <a:r>
              <a:rPr lang="en-US" sz="2400" dirty="0">
                <a:latin typeface="Arial"/>
                <a:cs typeface="Arial"/>
              </a:rPr>
              <a:t>for </a:t>
            </a:r>
            <a:r>
              <a:rPr lang="en-US" sz="2400" b="1" i="1" spc="-5" dirty="0">
                <a:latin typeface="Arial"/>
                <a:cs typeface="Arial"/>
              </a:rPr>
              <a:t>Candidate  Keys </a:t>
            </a:r>
            <a:r>
              <a:rPr lang="en-US" sz="2400" spc="-5" dirty="0">
                <a:latin typeface="Arial"/>
                <a:cs typeface="Arial"/>
              </a:rPr>
              <a:t>based </a:t>
            </a:r>
            <a:r>
              <a:rPr lang="en-US" sz="2400" dirty="0">
                <a:latin typeface="Arial"/>
                <a:cs typeface="Arial"/>
              </a:rPr>
              <a:t>on </a:t>
            </a:r>
            <a:r>
              <a:rPr lang="en-US" sz="2400" spc="-5" dirty="0">
                <a:latin typeface="Arial"/>
                <a:cs typeface="Arial"/>
              </a:rPr>
              <a:t>experience and </a:t>
            </a:r>
            <a:r>
              <a:rPr lang="en-US" sz="2400" dirty="0">
                <a:latin typeface="Arial"/>
                <a:cs typeface="Arial"/>
              </a:rPr>
              <a:t>common</a:t>
            </a:r>
            <a:r>
              <a:rPr lang="en-US" sz="2400" spc="6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sense.</a:t>
            </a:r>
            <a:endParaRPr lang="en-US" sz="2400" dirty="0">
              <a:latin typeface="Arial"/>
              <a:cs typeface="Arial"/>
            </a:endParaRPr>
          </a:p>
          <a:p>
            <a:pPr marL="354965" indent="-342900">
              <a:lnSpc>
                <a:spcPts val="2735"/>
              </a:lnSpc>
              <a:spcBef>
                <a:spcPts val="675"/>
              </a:spcBef>
              <a:buSzPct val="95833"/>
              <a:buFont typeface="Courier New" panose="02070309020205020404" pitchFamily="49" charset="0"/>
              <a:buChar char="o"/>
              <a:tabLst>
                <a:tab pos="285115" algn="l"/>
              </a:tabLst>
            </a:pPr>
            <a:r>
              <a:rPr lang="en-US" sz="2400" dirty="0">
                <a:latin typeface="Arial"/>
                <a:cs typeface="Arial"/>
              </a:rPr>
              <a:t>If </a:t>
            </a:r>
            <a:r>
              <a:rPr lang="en-US" sz="2400" spc="-5" dirty="0">
                <a:latin typeface="Arial"/>
                <a:cs typeface="Arial"/>
              </a:rPr>
              <a:t>there </a:t>
            </a:r>
            <a:r>
              <a:rPr lang="en-US" sz="2400" spc="-10" dirty="0">
                <a:latin typeface="Arial"/>
                <a:cs typeface="Arial"/>
              </a:rPr>
              <a:t>is </a:t>
            </a:r>
            <a:r>
              <a:rPr lang="en-US" sz="2400" spc="-5" dirty="0">
                <a:latin typeface="Arial"/>
                <a:cs typeface="Arial"/>
              </a:rPr>
              <a:t>only one </a:t>
            </a:r>
            <a:r>
              <a:rPr lang="en-US" sz="2400" b="1" i="1" spc="-5" dirty="0">
                <a:latin typeface="Arial"/>
                <a:cs typeface="Arial"/>
              </a:rPr>
              <a:t>Candidate Key</a:t>
            </a:r>
            <a:r>
              <a:rPr lang="en-US" sz="2400" spc="-5" dirty="0">
                <a:latin typeface="Arial"/>
                <a:cs typeface="Arial"/>
              </a:rPr>
              <a:t>, </a:t>
            </a:r>
            <a:r>
              <a:rPr lang="en-US" sz="2400" dirty="0">
                <a:latin typeface="Arial"/>
                <a:cs typeface="Arial"/>
              </a:rPr>
              <a:t>it </a:t>
            </a:r>
            <a:r>
              <a:rPr lang="en-US" sz="2400" spc="-5" dirty="0">
                <a:latin typeface="Arial"/>
                <a:cs typeface="Arial"/>
              </a:rPr>
              <a:t>naturally will be designated as</a:t>
            </a:r>
            <a:r>
              <a:rPr lang="en-US" sz="2400" spc="25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the</a:t>
            </a:r>
            <a:r>
              <a:rPr lang="en-US" b="1" i="1" dirty="0">
                <a:latin typeface="Arial"/>
                <a:cs typeface="Arial"/>
              </a:rPr>
              <a:t>      </a:t>
            </a:r>
            <a:r>
              <a:rPr lang="en-US" sz="2400" b="1" i="1" dirty="0">
                <a:latin typeface="Arial"/>
                <a:cs typeface="Arial"/>
              </a:rPr>
              <a:t>Primary </a:t>
            </a:r>
            <a:r>
              <a:rPr lang="en-US" sz="2400" b="1" i="1" spc="-10" dirty="0">
                <a:latin typeface="Arial"/>
                <a:cs typeface="Arial"/>
              </a:rPr>
              <a:t>Key</a:t>
            </a:r>
            <a:r>
              <a:rPr lang="en-US" sz="2400" spc="-10" dirty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 marL="355600" marR="30480" indent="-342900">
              <a:lnSpc>
                <a:spcPts val="2590"/>
              </a:lnSpc>
              <a:spcBef>
                <a:spcPts val="1050"/>
              </a:spcBef>
              <a:buSzPct val="95833"/>
              <a:buFont typeface="Courier New" panose="02070309020205020404" pitchFamily="49" charset="0"/>
              <a:buChar char="o"/>
              <a:tabLst>
                <a:tab pos="285115" algn="l"/>
              </a:tabLst>
            </a:pPr>
            <a:r>
              <a:rPr lang="en-US" sz="2400" dirty="0">
                <a:latin typeface="Arial"/>
                <a:cs typeface="Arial"/>
              </a:rPr>
              <a:t>If </a:t>
            </a:r>
            <a:r>
              <a:rPr lang="en-US" sz="2400" spc="-5" dirty="0">
                <a:latin typeface="Arial"/>
                <a:cs typeface="Arial"/>
              </a:rPr>
              <a:t>we find more </a:t>
            </a:r>
            <a:r>
              <a:rPr lang="en-US" sz="2400" dirty="0">
                <a:latin typeface="Arial"/>
                <a:cs typeface="Arial"/>
              </a:rPr>
              <a:t>than </a:t>
            </a:r>
            <a:r>
              <a:rPr lang="en-US" sz="2400" spc="-5" dirty="0">
                <a:latin typeface="Arial"/>
                <a:cs typeface="Arial"/>
              </a:rPr>
              <a:t>one </a:t>
            </a:r>
            <a:r>
              <a:rPr lang="en-US" sz="2400" b="1" i="1" spc="-5" dirty="0">
                <a:latin typeface="Arial"/>
                <a:cs typeface="Arial"/>
              </a:rPr>
              <a:t>Candidate Key</a:t>
            </a:r>
            <a:r>
              <a:rPr lang="en-US" sz="2400" spc="-5" dirty="0">
                <a:latin typeface="Arial"/>
                <a:cs typeface="Arial"/>
              </a:rPr>
              <a:t>, then we can designate any one </a:t>
            </a:r>
            <a:r>
              <a:rPr lang="en-US" sz="2400" dirty="0">
                <a:latin typeface="Arial"/>
                <a:cs typeface="Arial"/>
              </a:rPr>
              <a:t>of  them as </a:t>
            </a:r>
            <a:r>
              <a:rPr lang="en-US" sz="2400" b="1" i="1" dirty="0">
                <a:latin typeface="Arial"/>
                <a:cs typeface="Arial"/>
              </a:rPr>
              <a:t>Primary</a:t>
            </a:r>
            <a:r>
              <a:rPr lang="en-US" sz="2400" b="1" i="1" spc="-15" dirty="0">
                <a:latin typeface="Arial"/>
                <a:cs typeface="Arial"/>
              </a:rPr>
              <a:t> </a:t>
            </a:r>
            <a:r>
              <a:rPr lang="en-US" sz="2400" b="1" i="1" spc="-5" dirty="0">
                <a:latin typeface="Arial"/>
                <a:cs typeface="Arial"/>
              </a:rPr>
              <a:t>Key</a:t>
            </a:r>
            <a:r>
              <a:rPr lang="en-US" sz="2400" spc="-5" dirty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D8730B-79FC-426D-896C-91771EF37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09950"/>
            <a:ext cx="3530028" cy="167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66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710" y="211130"/>
            <a:ext cx="4179570" cy="502061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3200" b="1" spc="-15" dirty="0">
                <a:latin typeface="Carlito"/>
                <a:cs typeface="Carlito"/>
              </a:rPr>
              <a:t>Practical</a:t>
            </a:r>
            <a:r>
              <a:rPr sz="3200" b="1" spc="-49" dirty="0">
                <a:latin typeface="Carlito"/>
                <a:cs typeface="Carlito"/>
              </a:rPr>
              <a:t> </a:t>
            </a:r>
            <a:r>
              <a:rPr sz="3200" b="1" spc="-11" dirty="0">
                <a:latin typeface="Carlito"/>
                <a:cs typeface="Carlito"/>
              </a:rPr>
              <a:t>Example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2495" y="1711166"/>
            <a:ext cx="109538" cy="3212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dirty="0"/>
              <a:t>•</a:t>
            </a:r>
            <a:endParaRPr sz="2025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4400" y="724633"/>
            <a:ext cx="7409498" cy="373948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1949" marR="101441" indent="-342900">
              <a:lnSpc>
                <a:spcPts val="1950"/>
              </a:lnSpc>
              <a:spcBef>
                <a:spcPts val="540"/>
              </a:spcBef>
              <a:buFont typeface="Courier New" panose="02070309020205020404" pitchFamily="49" charset="0"/>
              <a:buChar char="o"/>
              <a:tabLst>
                <a:tab pos="266700" algn="l"/>
                <a:tab pos="267176" algn="l"/>
              </a:tabLst>
            </a:pPr>
            <a:r>
              <a:rPr spc="-34" dirty="0"/>
              <a:t>Table </a:t>
            </a:r>
            <a:r>
              <a:rPr dirty="0"/>
              <a:t>R1. </a:t>
            </a:r>
            <a:r>
              <a:rPr spc="-4" dirty="0"/>
              <a:t>Let </a:t>
            </a:r>
            <a:r>
              <a:rPr spc="-11" dirty="0"/>
              <a:t>A,B,C,D,E are </a:t>
            </a:r>
            <a:r>
              <a:rPr dirty="0"/>
              <a:t>the </a:t>
            </a:r>
            <a:r>
              <a:rPr spc="-11" dirty="0"/>
              <a:t>attributes  </a:t>
            </a:r>
            <a:r>
              <a:rPr spc="-4" dirty="0"/>
              <a:t>of </a:t>
            </a:r>
            <a:r>
              <a:rPr dirty="0"/>
              <a:t>this</a:t>
            </a:r>
            <a:r>
              <a:rPr spc="-15" dirty="0"/>
              <a:t> </a:t>
            </a:r>
            <a:r>
              <a:rPr spc="-8" dirty="0"/>
              <a:t>relation</a:t>
            </a:r>
            <a:r>
              <a:rPr sz="2025" spc="-8" dirty="0"/>
              <a:t>.</a:t>
            </a:r>
            <a:endParaRPr sz="2025" dirty="0"/>
          </a:p>
          <a:p>
            <a:pPr marL="266700" marR="54769">
              <a:lnSpc>
                <a:spcPct val="80000"/>
              </a:lnSpc>
              <a:spcBef>
                <a:spcPts val="506"/>
              </a:spcBef>
            </a:pPr>
            <a:r>
              <a:rPr dirty="0"/>
              <a:t>A→BCDE </a:t>
            </a:r>
            <a:r>
              <a:rPr spc="-4" dirty="0"/>
              <a:t>(This </a:t>
            </a:r>
            <a:r>
              <a:rPr dirty="0"/>
              <a:t>means </a:t>
            </a:r>
            <a:r>
              <a:rPr spc="-8" dirty="0"/>
              <a:t>the </a:t>
            </a:r>
            <a:r>
              <a:rPr spc="-11" dirty="0"/>
              <a:t>attribute </a:t>
            </a:r>
            <a:r>
              <a:rPr dirty="0"/>
              <a:t>'A'  </a:t>
            </a:r>
            <a:r>
              <a:rPr spc="-4" dirty="0"/>
              <a:t>uniquely determines </a:t>
            </a:r>
            <a:r>
              <a:rPr dirty="0"/>
              <a:t>the </a:t>
            </a:r>
            <a:r>
              <a:rPr spc="-4" dirty="0"/>
              <a:t>other</a:t>
            </a:r>
            <a:r>
              <a:rPr spc="-109" dirty="0"/>
              <a:t> </a:t>
            </a:r>
            <a:r>
              <a:rPr spc="-11" dirty="0"/>
              <a:t>attributes  </a:t>
            </a:r>
            <a:r>
              <a:rPr spc="-15" dirty="0"/>
              <a:t>B,C,D,E.)</a:t>
            </a:r>
          </a:p>
          <a:p>
            <a:pPr marL="266700">
              <a:lnSpc>
                <a:spcPts val="1702"/>
              </a:lnSpc>
            </a:pPr>
            <a:r>
              <a:rPr spc="-4" dirty="0"/>
              <a:t>BC→ADE (This </a:t>
            </a:r>
            <a:r>
              <a:rPr dirty="0"/>
              <a:t>means the </a:t>
            </a:r>
            <a:r>
              <a:rPr spc="-11" dirty="0"/>
              <a:t>attributes</a:t>
            </a:r>
            <a:r>
              <a:rPr spc="-86" dirty="0"/>
              <a:t> </a:t>
            </a:r>
            <a:r>
              <a:rPr dirty="0"/>
              <a:t>'BC’</a:t>
            </a:r>
          </a:p>
          <a:p>
            <a:pPr marL="0" marR="3810" indent="0">
              <a:lnSpc>
                <a:spcPct val="80000"/>
              </a:lnSpc>
              <a:spcBef>
                <a:spcPts val="244"/>
              </a:spcBef>
              <a:buNone/>
            </a:pPr>
            <a:r>
              <a:rPr lang="en-US" spc="-4" dirty="0"/>
              <a:t>    </a:t>
            </a:r>
            <a:r>
              <a:rPr spc="-4" dirty="0"/>
              <a:t>jointly determines </a:t>
            </a:r>
            <a:r>
              <a:rPr dirty="0"/>
              <a:t>all the </a:t>
            </a:r>
            <a:r>
              <a:rPr spc="-4" dirty="0"/>
              <a:t>other</a:t>
            </a:r>
            <a:r>
              <a:rPr spc="-98" dirty="0"/>
              <a:t> </a:t>
            </a:r>
            <a:r>
              <a:rPr spc="-11" dirty="0"/>
              <a:t>attributes  A,D,E </a:t>
            </a:r>
            <a:r>
              <a:rPr lang="en-US" spc="-11" dirty="0"/>
              <a:t>     </a:t>
            </a:r>
            <a:r>
              <a:rPr dirty="0"/>
              <a:t>in the</a:t>
            </a:r>
            <a:r>
              <a:rPr spc="-4" dirty="0"/>
              <a:t> </a:t>
            </a:r>
            <a:r>
              <a:rPr spc="-8" dirty="0"/>
              <a:t>relation.)</a:t>
            </a:r>
          </a:p>
          <a:p>
            <a:pPr marL="351949" indent="-342900">
              <a:lnSpc>
                <a:spcPts val="2321"/>
              </a:lnSpc>
              <a:buFont typeface="Courier New" panose="02070309020205020404" pitchFamily="49" charset="0"/>
              <a:buChar char="o"/>
              <a:tabLst>
                <a:tab pos="266700" algn="l"/>
                <a:tab pos="267176" algn="l"/>
              </a:tabLst>
            </a:pPr>
            <a:r>
              <a:rPr spc="-4" dirty="0"/>
              <a:t>Find </a:t>
            </a:r>
            <a:r>
              <a:rPr dirty="0"/>
              <a:t>the</a:t>
            </a:r>
            <a:r>
              <a:rPr spc="-60" dirty="0"/>
              <a:t> </a:t>
            </a:r>
            <a:r>
              <a:rPr spc="-8" dirty="0"/>
              <a:t>following:</a:t>
            </a:r>
          </a:p>
          <a:p>
            <a:pPr marL="567214" lvl="1" indent="-215265">
              <a:spcBef>
                <a:spcPts val="8"/>
              </a:spcBef>
              <a:buFont typeface="Arial"/>
              <a:buChar char="–"/>
              <a:tabLst>
                <a:tab pos="567690" algn="l"/>
              </a:tabLst>
            </a:pPr>
            <a:r>
              <a:rPr sz="1800" b="1" spc="-4" dirty="0">
                <a:latin typeface="Carlito"/>
                <a:cs typeface="Carlito"/>
              </a:rPr>
              <a:t>Primary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23" dirty="0">
                <a:latin typeface="Carlito"/>
                <a:cs typeface="Carlito"/>
              </a:rPr>
              <a:t>Key</a:t>
            </a:r>
            <a:endParaRPr sz="1800" dirty="0">
              <a:latin typeface="Carlito"/>
              <a:cs typeface="Carlito"/>
            </a:endParaRPr>
          </a:p>
          <a:p>
            <a:pPr marL="567214" lvl="1" indent="-215265">
              <a:spcBef>
                <a:spcPts val="4"/>
              </a:spcBef>
              <a:buFont typeface="Arial"/>
              <a:buChar char="–"/>
              <a:tabLst>
                <a:tab pos="567690" algn="l"/>
              </a:tabLst>
            </a:pPr>
            <a:r>
              <a:rPr sz="1800" b="1" spc="-8" dirty="0">
                <a:latin typeface="Carlito"/>
                <a:cs typeface="Carlito"/>
              </a:rPr>
              <a:t>Candidate</a:t>
            </a:r>
            <a:r>
              <a:rPr sz="1800" b="1" dirty="0">
                <a:latin typeface="Carlito"/>
                <a:cs typeface="Carlito"/>
              </a:rPr>
              <a:t> </a:t>
            </a:r>
            <a:r>
              <a:rPr sz="1800" b="1" spc="-23" dirty="0">
                <a:latin typeface="Carlito"/>
                <a:cs typeface="Carlito"/>
              </a:rPr>
              <a:t>Key</a:t>
            </a:r>
            <a:endParaRPr sz="1800" dirty="0">
              <a:latin typeface="Carlito"/>
              <a:cs typeface="Carlito"/>
            </a:endParaRPr>
          </a:p>
          <a:p>
            <a:pPr marL="567214" lvl="1" indent="-215265">
              <a:buFont typeface="Arial"/>
              <a:buChar char="–"/>
              <a:tabLst>
                <a:tab pos="567690" algn="l"/>
              </a:tabLst>
            </a:pPr>
            <a:r>
              <a:rPr sz="1800" b="1" dirty="0">
                <a:latin typeface="Carlito"/>
                <a:cs typeface="Carlito"/>
              </a:rPr>
              <a:t>Super</a:t>
            </a:r>
            <a:r>
              <a:rPr sz="1800" b="1" spc="-4" dirty="0">
                <a:latin typeface="Carlito"/>
                <a:cs typeface="Carlito"/>
              </a:rPr>
              <a:t> </a:t>
            </a:r>
            <a:r>
              <a:rPr sz="1800" b="1" spc="-23" dirty="0">
                <a:latin typeface="Carlito"/>
                <a:cs typeface="Carlito"/>
              </a:rPr>
              <a:t>Key</a:t>
            </a:r>
            <a:endParaRPr sz="1800" dirty="0">
              <a:latin typeface="Carlito"/>
              <a:cs typeface="Carlito"/>
            </a:endParaRPr>
          </a:p>
          <a:p>
            <a:pPr marL="567214" lvl="1" indent="-215265">
              <a:buFont typeface="Arial"/>
              <a:buChar char="–"/>
              <a:tabLst>
                <a:tab pos="567690" algn="l"/>
              </a:tabLst>
            </a:pPr>
            <a:r>
              <a:rPr sz="1800" b="1" spc="-8" dirty="0">
                <a:latin typeface="Carlito"/>
                <a:cs typeface="Carlito"/>
              </a:rPr>
              <a:t>Composite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23" dirty="0">
                <a:latin typeface="Carlito"/>
                <a:cs typeface="Carlito"/>
              </a:rPr>
              <a:t>Key</a:t>
            </a:r>
            <a:endParaRPr sz="1800" dirty="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82079"/>
              </p:ext>
            </p:extLst>
          </p:nvPr>
        </p:nvGraphicFramePr>
        <p:xfrm>
          <a:off x="5410200" y="2647950"/>
          <a:ext cx="1657350" cy="2138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Table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R1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B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C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E</a:t>
                      </a: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578" y="248575"/>
            <a:ext cx="2188845" cy="702115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4500" b="1" dirty="0">
                <a:latin typeface="Carlito"/>
                <a:cs typeface="Carlito"/>
              </a:rPr>
              <a:t>An</a:t>
            </a:r>
            <a:r>
              <a:rPr sz="4500" b="1" spc="-30" dirty="0">
                <a:latin typeface="Carlito"/>
                <a:cs typeface="Carlito"/>
              </a:rPr>
              <a:t>s</a:t>
            </a:r>
            <a:r>
              <a:rPr sz="4500" b="1" spc="-34" dirty="0">
                <a:latin typeface="Carlito"/>
                <a:cs typeface="Carlito"/>
              </a:rPr>
              <a:t>w</a:t>
            </a:r>
            <a:r>
              <a:rPr sz="4500" b="1" spc="-4" dirty="0">
                <a:latin typeface="Carlito"/>
                <a:cs typeface="Carlito"/>
              </a:rPr>
              <a:t>e</a:t>
            </a:r>
            <a:r>
              <a:rPr sz="4500" b="1" spc="-49" dirty="0">
                <a:latin typeface="Carlito"/>
                <a:cs typeface="Carlito"/>
              </a:rPr>
              <a:t>r</a:t>
            </a:r>
            <a:r>
              <a:rPr sz="4500" b="1" dirty="0">
                <a:latin typeface="Carlito"/>
                <a:cs typeface="Carlito"/>
              </a:rPr>
              <a:t>s: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4955" y="1108681"/>
            <a:ext cx="5059680" cy="2218396"/>
          </a:xfrm>
          <a:prstGeom prst="rect">
            <a:avLst/>
          </a:prstGeom>
        </p:spPr>
        <p:txBody>
          <a:bodyPr vert="horz" wrap="square" lIns="0" tIns="101441" rIns="0" bIns="0" rtlCol="0">
            <a:spAutoFit/>
          </a:bodyPr>
          <a:lstStyle/>
          <a:p>
            <a:pPr marL="142875" indent="-133826">
              <a:spcBef>
                <a:spcPts val="799"/>
              </a:spcBef>
              <a:buSzPct val="97500"/>
              <a:buFont typeface="Arial"/>
              <a:buChar char="•"/>
              <a:tabLst>
                <a:tab pos="143351" algn="l"/>
              </a:tabLst>
            </a:pPr>
            <a:r>
              <a:rPr sz="3000" dirty="0">
                <a:latin typeface="Carlito"/>
                <a:cs typeface="Carlito"/>
              </a:rPr>
              <a:t>Primary </a:t>
            </a:r>
            <a:r>
              <a:rPr sz="3000" spc="-19" dirty="0">
                <a:latin typeface="Carlito"/>
                <a:cs typeface="Carlito"/>
              </a:rPr>
              <a:t>Key:</a:t>
            </a:r>
            <a:r>
              <a:rPr sz="3000" spc="-8" dirty="0">
                <a:latin typeface="Carlito"/>
                <a:cs typeface="Carlito"/>
              </a:rPr>
              <a:t> </a:t>
            </a:r>
            <a:r>
              <a:rPr sz="3000" spc="-4" dirty="0">
                <a:latin typeface="Carlito"/>
                <a:cs typeface="Carlito"/>
              </a:rPr>
              <a:t>A</a:t>
            </a:r>
            <a:endParaRPr sz="3000" dirty="0">
              <a:latin typeface="Carlito"/>
              <a:cs typeface="Carlito"/>
            </a:endParaRPr>
          </a:p>
          <a:p>
            <a:pPr marL="142875" indent="-133826">
              <a:spcBef>
                <a:spcPts val="724"/>
              </a:spcBef>
              <a:buSzPct val="97500"/>
              <a:buFont typeface="Arial"/>
              <a:buChar char="•"/>
              <a:tabLst>
                <a:tab pos="143351" algn="l"/>
              </a:tabLst>
            </a:pPr>
            <a:r>
              <a:rPr sz="3000" spc="-11" dirty="0">
                <a:latin typeface="Carlito"/>
                <a:cs typeface="Carlito"/>
              </a:rPr>
              <a:t>Candidate </a:t>
            </a:r>
            <a:r>
              <a:rPr sz="3000" spc="-23" dirty="0">
                <a:latin typeface="Carlito"/>
                <a:cs typeface="Carlito"/>
              </a:rPr>
              <a:t>Key: </a:t>
            </a:r>
            <a:r>
              <a:rPr sz="3000" spc="-4" dirty="0">
                <a:latin typeface="Carlito"/>
                <a:cs typeface="Carlito"/>
              </a:rPr>
              <a:t>A &amp;</a:t>
            </a:r>
            <a:r>
              <a:rPr sz="3000" spc="8" dirty="0">
                <a:latin typeface="Carlito"/>
                <a:cs typeface="Carlito"/>
              </a:rPr>
              <a:t> </a:t>
            </a:r>
            <a:r>
              <a:rPr sz="3000" spc="-4" dirty="0">
                <a:latin typeface="Carlito"/>
                <a:cs typeface="Carlito"/>
              </a:rPr>
              <a:t>BC</a:t>
            </a:r>
            <a:endParaRPr sz="3000" dirty="0">
              <a:latin typeface="Carlito"/>
              <a:cs typeface="Carlito"/>
            </a:endParaRPr>
          </a:p>
          <a:p>
            <a:pPr marL="142875" indent="-133826">
              <a:spcBef>
                <a:spcPts val="720"/>
              </a:spcBef>
              <a:buSzPct val="97500"/>
              <a:buFont typeface="Arial"/>
              <a:buChar char="•"/>
              <a:tabLst>
                <a:tab pos="143351" algn="l"/>
                <a:tab pos="1950720" algn="l"/>
              </a:tabLst>
            </a:pPr>
            <a:r>
              <a:rPr sz="3000" spc="-4" dirty="0">
                <a:latin typeface="Carlito"/>
                <a:cs typeface="Carlito"/>
              </a:rPr>
              <a:t>Super</a:t>
            </a:r>
            <a:r>
              <a:rPr sz="3000" spc="8" dirty="0">
                <a:latin typeface="Carlito"/>
                <a:cs typeface="Carlito"/>
              </a:rPr>
              <a:t> </a:t>
            </a:r>
            <a:r>
              <a:rPr sz="3000" spc="-23" dirty="0">
                <a:latin typeface="Carlito"/>
                <a:cs typeface="Carlito"/>
              </a:rPr>
              <a:t>Key:	</a:t>
            </a:r>
            <a:r>
              <a:rPr sz="3000" spc="4" dirty="0">
                <a:latin typeface="Carlito"/>
                <a:cs typeface="Carlito"/>
              </a:rPr>
              <a:t>A, </a:t>
            </a:r>
            <a:r>
              <a:rPr sz="3000" spc="-4" dirty="0">
                <a:latin typeface="Carlito"/>
                <a:cs typeface="Carlito"/>
              </a:rPr>
              <a:t>BC, AE, AD &amp;</a:t>
            </a:r>
            <a:r>
              <a:rPr sz="3000" spc="-38" dirty="0">
                <a:latin typeface="Carlito"/>
                <a:cs typeface="Carlito"/>
              </a:rPr>
              <a:t> </a:t>
            </a:r>
            <a:r>
              <a:rPr sz="3000" spc="-8" dirty="0">
                <a:latin typeface="Carlito"/>
                <a:cs typeface="Carlito"/>
              </a:rPr>
              <a:t>ABC</a:t>
            </a:r>
            <a:endParaRPr sz="3000" dirty="0">
              <a:latin typeface="Carlito"/>
              <a:cs typeface="Carlito"/>
            </a:endParaRPr>
          </a:p>
          <a:p>
            <a:pPr marL="142875" indent="-133826">
              <a:spcBef>
                <a:spcPts val="720"/>
              </a:spcBef>
              <a:buSzPct val="97500"/>
              <a:buFont typeface="Arial"/>
              <a:buChar char="•"/>
              <a:tabLst>
                <a:tab pos="143351" algn="l"/>
              </a:tabLst>
            </a:pPr>
            <a:r>
              <a:rPr sz="3000" spc="-8" dirty="0">
                <a:latin typeface="Carlito"/>
                <a:cs typeface="Carlito"/>
              </a:rPr>
              <a:t>Composite </a:t>
            </a:r>
            <a:r>
              <a:rPr sz="3000" spc="-19" dirty="0">
                <a:latin typeface="Carlito"/>
                <a:cs typeface="Carlito"/>
              </a:rPr>
              <a:t>Key: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4" dirty="0">
                <a:latin typeface="Carlito"/>
                <a:cs typeface="Carlito"/>
              </a:rPr>
              <a:t>BC</a:t>
            </a:r>
            <a:endParaRPr sz="3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97080"/>
            <a:ext cx="42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   Contents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D616D41B-08B4-48DC-B957-9F2719FA01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00150"/>
            <a:ext cx="8229600" cy="373253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anchor="t" anchorCtr="0">
            <a:normAutofit/>
          </a:bodyPr>
          <a:lstStyle>
            <a:lvl1pPr marL="274320" lvl="0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lvl="1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lvl="3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lvl="4" indent="-182880" algn="ctr" rtl="0" eaLnBrk="1" latinLnBrk="0" hangingPunct="1">
              <a:spcBef>
                <a:spcPts val="0"/>
              </a:spcBef>
              <a:buClr>
                <a:schemeClr val="accent2">
                  <a:tint val="60000"/>
                </a:schemeClr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lvl="5" indent="-18288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Char char="•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lvl="6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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lvl="7" indent="-182880" algn="ctr" rtl="0" eaLnBrk="1" latinLnBrk="0" hangingPunct="1">
              <a:spcBef>
                <a:spcPts val="0"/>
              </a:spcBef>
              <a:buClr>
                <a:schemeClr val="accent2"/>
              </a:buClr>
              <a:buSzPct val="100000"/>
              <a:buChar char="•"/>
              <a:defRPr kumimoji="0" sz="26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lvl="8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Char char="•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Minimal sets of functional dependency</a:t>
            </a:r>
          </a:p>
          <a:p>
            <a:pPr marL="0" indent="0" algn="l">
              <a:buNone/>
            </a:pPr>
            <a:endParaRPr lang="en-US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Types of Keys</a:t>
            </a:r>
          </a:p>
          <a:p>
            <a:pPr marL="0" indent="0" algn="l">
              <a:buNone/>
            </a:pPr>
            <a:endParaRPr lang="en-US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How we can find the total number of candidate keys?</a:t>
            </a:r>
          </a:p>
          <a:p>
            <a:pPr algn="l"/>
            <a:endParaRPr lang="en-US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endParaRPr lang="en-US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89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23DF-CCD2-4AC6-88F4-DAFF2EC611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590550"/>
            <a:ext cx="8001000" cy="4191000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sz="2000" b="0" i="0" dirty="0">
                <a:effectLst/>
                <a:latin typeface="Arimo"/>
              </a:rPr>
              <a:t>We can determine the candidate keys of a given relation using the following steps-</a:t>
            </a:r>
          </a:p>
          <a:p>
            <a:pPr marL="0" indent="0" algn="l" fontAlgn="base">
              <a:buNone/>
            </a:pPr>
            <a:r>
              <a:rPr lang="en-US" sz="2000" b="1" i="0" u="sng" dirty="0">
                <a:effectLst/>
                <a:latin typeface="Roboto Condensed"/>
              </a:rPr>
              <a:t>Step-01:</a:t>
            </a:r>
            <a:endParaRPr lang="en-US" sz="2000" b="1" i="0" dirty="0">
              <a:effectLst/>
              <a:latin typeface="Roboto Condensed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mo"/>
              </a:rPr>
              <a:t>Determine all essential attributes of the given relation.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mo"/>
              </a:rPr>
              <a:t>Essential attributes are those attributes which are not present on RHS of any functional dependency.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mo"/>
              </a:rPr>
              <a:t>Essential attributes are always a part of every candidate key.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mo"/>
              </a:rPr>
              <a:t>This is because they can not be determined by other attributes.</a:t>
            </a:r>
          </a:p>
          <a:p>
            <a:pPr marL="0" indent="0" algn="l" fontAlgn="base">
              <a:buNone/>
            </a:pPr>
            <a:r>
              <a:rPr lang="en-US" sz="2000" b="1" i="0" u="sng" dirty="0">
                <a:effectLst/>
                <a:latin typeface="Roboto Condensed"/>
              </a:rPr>
              <a:t>Step-02:</a:t>
            </a:r>
            <a:endParaRPr lang="en-US" sz="2000" b="1" i="0" dirty="0">
              <a:effectLst/>
              <a:latin typeface="Roboto Condensed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mo"/>
              </a:rPr>
              <a:t>The remaining attributes of the relation are non-essential attributes.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mo"/>
              </a:rPr>
              <a:t>This is because they can be determined by using essential attributes.</a:t>
            </a:r>
          </a:p>
          <a:p>
            <a:pPr marL="0" indent="0" algn="l" fontAlgn="base">
              <a:buNone/>
            </a:pPr>
            <a:r>
              <a:rPr lang="en-US" sz="2000" b="0" i="0" dirty="0">
                <a:effectLst/>
                <a:latin typeface="Arimo"/>
              </a:rPr>
              <a:t> </a:t>
            </a:r>
          </a:p>
          <a:p>
            <a:pPr marL="0" indent="0" algn="l" fontAlgn="base">
              <a:buNone/>
            </a:pPr>
            <a:endParaRPr lang="en-US" sz="2000" b="0" i="0" dirty="0">
              <a:effectLst/>
              <a:latin typeface="Arimo"/>
            </a:endParaRPr>
          </a:p>
          <a:p>
            <a:pPr marL="0" indent="0" algn="l" fontAlgn="base">
              <a:buNone/>
            </a:pPr>
            <a:r>
              <a:rPr lang="en-US" sz="2000" b="0" i="0" dirty="0">
                <a:effectLst/>
                <a:latin typeface="Arimo"/>
              </a:rPr>
              <a:t> </a:t>
            </a:r>
          </a:p>
          <a:p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71638A-0497-4966-B356-41F1C0CE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"/>
            <a:ext cx="7467600" cy="97155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Roboto Condensed"/>
              </a:rPr>
              <a:t>Finding Candidate Keys-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46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F7CE-AB1D-4A8A-BAF1-F76823203CB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38150"/>
            <a:ext cx="7924800" cy="4267200"/>
          </a:xfrm>
        </p:spPr>
        <p:txBody>
          <a:bodyPr>
            <a:normAutofit fontScale="70000" lnSpcReduction="20000"/>
          </a:bodyPr>
          <a:lstStyle/>
          <a:p>
            <a:pPr marL="0" indent="0" algn="l" fontAlgn="base">
              <a:buNone/>
            </a:pPr>
            <a:r>
              <a:rPr lang="en-US" b="1" i="0" u="sng" dirty="0">
                <a:effectLst/>
                <a:latin typeface="Roboto Condensed"/>
              </a:rPr>
              <a:t>Case-01:</a:t>
            </a:r>
          </a:p>
          <a:p>
            <a:pPr marL="0" indent="0" algn="l" fontAlgn="base">
              <a:buNone/>
            </a:pPr>
            <a:endParaRPr lang="en-US" b="1" i="0" dirty="0">
              <a:effectLst/>
              <a:latin typeface="Roboto Condensed"/>
            </a:endParaRPr>
          </a:p>
          <a:p>
            <a:pPr algn="l" fontAlgn="base"/>
            <a:r>
              <a:rPr lang="en-US" b="0" i="0" dirty="0">
                <a:effectLst/>
                <a:latin typeface="Arimo"/>
              </a:rPr>
              <a:t>If all essential attributes together can determine all remaining non-essential attributes, then-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mo"/>
              </a:rPr>
              <a:t>The combination of essential attributes is the candidate key.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mo"/>
              </a:rPr>
              <a:t>It is the only possible candidate key.</a:t>
            </a:r>
          </a:p>
          <a:p>
            <a:pPr marL="0" indent="0" algn="l" fontAlgn="base">
              <a:buNone/>
            </a:pPr>
            <a:endParaRPr lang="en-US" b="0" i="0" dirty="0">
              <a:effectLst/>
              <a:latin typeface="Arimo"/>
            </a:endParaRPr>
          </a:p>
          <a:p>
            <a:pPr marL="0" indent="0" algn="l" fontAlgn="base">
              <a:buNone/>
            </a:pPr>
            <a:r>
              <a:rPr lang="en-US" b="1" i="0" u="sng" dirty="0">
                <a:effectLst/>
                <a:latin typeface="Roboto Condensed"/>
              </a:rPr>
              <a:t>Case-02:</a:t>
            </a:r>
          </a:p>
          <a:p>
            <a:pPr marL="0" indent="0" algn="l" fontAlgn="base">
              <a:buNone/>
            </a:pPr>
            <a:endParaRPr lang="en-US" b="0" i="0" dirty="0">
              <a:effectLst/>
              <a:latin typeface="Arimo"/>
            </a:endParaRPr>
          </a:p>
          <a:p>
            <a:pPr algn="l" fontAlgn="base"/>
            <a:r>
              <a:rPr lang="en-US" b="0" i="0" dirty="0">
                <a:effectLst/>
                <a:latin typeface="Arimo"/>
              </a:rPr>
              <a:t>If all essential attributes together can not determine all remaining non-essential attributes, then-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mo"/>
              </a:rPr>
              <a:t>The set of essential attributes and some non-essential attributes will be the candidate key(s).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mo"/>
              </a:rPr>
              <a:t>In this case, multiple candidate keys are possible.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mo"/>
              </a:rPr>
              <a:t>To find the candidate keys, we check different combinations of essential and non-essential attributes.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83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E89A-DB03-461A-82A6-DD6C00E8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613171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6E66-2603-4D2A-A9C7-C6EE982E96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43023" y="835542"/>
            <a:ext cx="7467600" cy="3655314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n-US" b="0" i="0" dirty="0">
                <a:effectLst/>
                <a:latin typeface="Arimo"/>
              </a:rPr>
              <a:t>Let R = (A, B, C, D, E, F) be a relation with the following dependencies-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Arimo"/>
              </a:rPr>
              <a:t>C → F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Arimo"/>
              </a:rPr>
              <a:t>E → A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Arimo"/>
              </a:rPr>
              <a:t>EC → D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Arimo"/>
              </a:rPr>
              <a:t>A → B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Arimo"/>
              </a:rPr>
              <a:t>Which of the following is a key for R?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Arimo"/>
              </a:rPr>
              <a:t>CD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Arimo"/>
              </a:rPr>
              <a:t>EC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Arimo"/>
              </a:rPr>
              <a:t>AE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Arimo"/>
              </a:rPr>
              <a:t>AC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59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34AC-A6EC-4FD1-99AD-339FB9DA13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209550"/>
            <a:ext cx="8534400" cy="4876800"/>
          </a:xfrm>
        </p:spPr>
        <p:txBody>
          <a:bodyPr>
            <a:noAutofit/>
          </a:bodyPr>
          <a:lstStyle/>
          <a:p>
            <a:pPr algn="l" fontAlgn="base"/>
            <a:r>
              <a:rPr lang="en-US" sz="1600" b="1" i="0" u="sng" dirty="0">
                <a:effectLst/>
                <a:latin typeface="Roboto Condensed"/>
              </a:rPr>
              <a:t>Step-01:</a:t>
            </a:r>
            <a:endParaRPr lang="en-US" sz="1600" b="1" i="0" dirty="0">
              <a:effectLst/>
              <a:latin typeface="Roboto Condensed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mo"/>
              </a:rPr>
              <a:t>Determine all essential attributes of the given relation.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mo"/>
              </a:rPr>
              <a:t>Essential attributes of the relation are- C and 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mo"/>
              </a:rPr>
              <a:t>So, attributes C and E will definitely be a part of every candidate key.</a:t>
            </a:r>
          </a:p>
          <a:p>
            <a:pPr algn="l" fontAlgn="base"/>
            <a:r>
              <a:rPr lang="en-US" sz="1600" b="1" i="0" u="sng" dirty="0">
                <a:effectLst/>
                <a:latin typeface="Roboto Condensed"/>
              </a:rPr>
              <a:t>Step-02:</a:t>
            </a:r>
            <a:endParaRPr lang="en-US" sz="1600" b="0" i="0" dirty="0">
              <a:effectLst/>
              <a:latin typeface="Arimo"/>
            </a:endParaRPr>
          </a:p>
          <a:p>
            <a:pPr marL="0" indent="0" algn="l" fontAlgn="base">
              <a:buNone/>
            </a:pPr>
            <a:r>
              <a:rPr lang="en-US" sz="1600" b="0" i="0" dirty="0">
                <a:effectLst/>
                <a:latin typeface="Arimo"/>
              </a:rPr>
              <a:t> We will check if the essential attributes together can determine all remaining non-essential attributes.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mo"/>
              </a:rPr>
              <a:t>To check, we find the closure of CE.</a:t>
            </a:r>
          </a:p>
          <a:p>
            <a:pPr marL="0" indent="0" algn="l" fontAlgn="base">
              <a:buNone/>
            </a:pPr>
            <a:r>
              <a:rPr lang="en-US" sz="1600" b="0" i="0" dirty="0">
                <a:effectLst/>
                <a:latin typeface="Arimo"/>
              </a:rPr>
              <a:t> { CE }</a:t>
            </a:r>
            <a:r>
              <a:rPr lang="en-US" sz="1600" b="0" i="0" baseline="30000" dirty="0">
                <a:effectLst/>
                <a:latin typeface="Arimo"/>
              </a:rPr>
              <a:t>+</a:t>
            </a:r>
            <a:endParaRPr lang="en-US" sz="1600" b="0" i="0" dirty="0">
              <a:effectLst/>
              <a:latin typeface="Arimo"/>
            </a:endParaRPr>
          </a:p>
          <a:p>
            <a:pPr marL="0" indent="0" algn="l" fontAlgn="base">
              <a:buNone/>
            </a:pPr>
            <a:r>
              <a:rPr lang="en-US" sz="1600" b="0" i="0" dirty="0">
                <a:effectLst/>
                <a:latin typeface="Arimo"/>
              </a:rPr>
              <a:t>= { C , E }</a:t>
            </a:r>
          </a:p>
          <a:p>
            <a:pPr marL="0" indent="0" algn="l" fontAlgn="base">
              <a:buNone/>
            </a:pPr>
            <a:r>
              <a:rPr lang="en-US" sz="1600" b="0" i="0" dirty="0">
                <a:effectLst/>
                <a:latin typeface="Arimo"/>
              </a:rPr>
              <a:t>= { C , E , F } ( Using C → F )</a:t>
            </a:r>
          </a:p>
          <a:p>
            <a:pPr marL="0" indent="0" algn="l" fontAlgn="base">
              <a:buNone/>
            </a:pPr>
            <a:r>
              <a:rPr lang="en-US" sz="1600" b="0" i="0" dirty="0">
                <a:effectLst/>
                <a:latin typeface="Arimo"/>
              </a:rPr>
              <a:t>= { A , C , E , F } ( Using E → A )</a:t>
            </a:r>
          </a:p>
          <a:p>
            <a:pPr marL="0" indent="0" algn="l" fontAlgn="base">
              <a:buNone/>
            </a:pPr>
            <a:r>
              <a:rPr lang="en-US" sz="1600" b="0" i="0" dirty="0">
                <a:effectLst/>
                <a:latin typeface="Arimo"/>
              </a:rPr>
              <a:t>= { A , C , D , E , F } ( Using EC → D )</a:t>
            </a:r>
          </a:p>
          <a:p>
            <a:pPr marL="0" indent="0" algn="l" fontAlgn="base">
              <a:buNone/>
            </a:pPr>
            <a:r>
              <a:rPr lang="en-US" sz="1600" b="0" i="0" dirty="0">
                <a:effectLst/>
                <a:latin typeface="Arimo"/>
              </a:rPr>
              <a:t>= { A , B , C , D , E , F } ( Using A → B ) = R</a:t>
            </a:r>
          </a:p>
          <a:p>
            <a:pPr marL="0" indent="0" algn="l" fontAlgn="base">
              <a:buNone/>
            </a:pPr>
            <a:r>
              <a:rPr lang="en-US" sz="1600" b="0" i="0" dirty="0">
                <a:effectLst/>
                <a:latin typeface="Arimo"/>
              </a:rPr>
              <a:t> </a:t>
            </a:r>
          </a:p>
          <a:p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5A801-1BA8-4A1D-AD9F-45635BECB7C1}"/>
              </a:ext>
            </a:extLst>
          </p:cNvPr>
          <p:cNvSpPr txBox="1"/>
          <p:nvPr/>
        </p:nvSpPr>
        <p:spPr>
          <a:xfrm>
            <a:off x="6629400" y="285750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fontAlgn="base">
              <a:buNone/>
            </a:pPr>
            <a:r>
              <a:rPr lang="en-US" b="1" i="0" dirty="0">
                <a:solidFill>
                  <a:schemeClr val="accent1"/>
                </a:solidFill>
                <a:effectLst/>
                <a:latin typeface="Arimo"/>
              </a:rPr>
              <a:t>R = (A, B, C, D, E, F)</a:t>
            </a:r>
          </a:p>
          <a:p>
            <a:pPr marL="0" indent="0" algn="ctr" fontAlgn="base">
              <a:buNone/>
            </a:pPr>
            <a:r>
              <a:rPr lang="en-US" b="1" i="0" dirty="0">
                <a:solidFill>
                  <a:schemeClr val="accent1"/>
                </a:solidFill>
                <a:effectLst/>
                <a:latin typeface="Arimo"/>
              </a:rPr>
              <a:t>C → F</a:t>
            </a:r>
          </a:p>
          <a:p>
            <a:pPr marL="0" indent="0" algn="ctr" fontAlgn="base">
              <a:buNone/>
            </a:pPr>
            <a:r>
              <a:rPr lang="en-US" b="1" i="0" dirty="0">
                <a:solidFill>
                  <a:schemeClr val="accent1"/>
                </a:solidFill>
                <a:effectLst/>
                <a:latin typeface="Arimo"/>
              </a:rPr>
              <a:t>E → A</a:t>
            </a:r>
          </a:p>
          <a:p>
            <a:pPr marL="0" indent="0" algn="ctr" fontAlgn="base">
              <a:buNone/>
            </a:pPr>
            <a:r>
              <a:rPr lang="en-US" b="1" i="0" dirty="0">
                <a:solidFill>
                  <a:schemeClr val="accent1"/>
                </a:solidFill>
                <a:effectLst/>
                <a:latin typeface="Arimo"/>
              </a:rPr>
              <a:t>EC → D</a:t>
            </a:r>
          </a:p>
          <a:p>
            <a:pPr marL="0" indent="0" algn="ctr" fontAlgn="base">
              <a:buNone/>
            </a:pPr>
            <a:r>
              <a:rPr lang="en-US" b="1" i="0" dirty="0">
                <a:solidFill>
                  <a:schemeClr val="accent1"/>
                </a:solidFill>
                <a:effectLst/>
                <a:latin typeface="Arimo"/>
              </a:rPr>
              <a:t>A → B</a:t>
            </a:r>
          </a:p>
        </p:txBody>
      </p:sp>
    </p:spTree>
    <p:extLst>
      <p:ext uri="{BB962C8B-B14F-4D97-AF65-F5344CB8AC3E}">
        <p14:creationId xmlns:p14="http://schemas.microsoft.com/office/powerpoint/2010/main" val="321032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E817-B850-4A24-B38B-7A88BB3B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3350"/>
            <a:ext cx="6858000" cy="613171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91E9-E346-4339-9830-3EEFC90C0F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819150"/>
            <a:ext cx="7467600" cy="3655314"/>
          </a:xfrm>
        </p:spPr>
        <p:txBody>
          <a:bodyPr>
            <a:normAutofit fontScale="70000" lnSpcReduction="20000"/>
          </a:bodyPr>
          <a:lstStyle/>
          <a:p>
            <a:pPr algn="l" fontAlgn="base"/>
            <a:r>
              <a:rPr lang="en-IN" b="0" i="0" dirty="0">
                <a:effectLst/>
                <a:latin typeface="Arimo"/>
              </a:rPr>
              <a:t>Consider the relation schema R(E, F, G, H, I, J, K, L, M, N) and the set of functional dependencies-</a:t>
            </a:r>
          </a:p>
          <a:p>
            <a:pPr marL="0" indent="0" algn="ctr" fontAlgn="base">
              <a:buNone/>
            </a:pPr>
            <a:r>
              <a:rPr lang="en-IN" b="0" i="0" dirty="0">
                <a:effectLst/>
                <a:latin typeface="Arimo"/>
              </a:rPr>
              <a:t>{ E, F } → { G }</a:t>
            </a:r>
          </a:p>
          <a:p>
            <a:pPr marL="0" indent="0" algn="ctr" fontAlgn="base">
              <a:buNone/>
            </a:pPr>
            <a:r>
              <a:rPr lang="en-IN" b="0" i="0" dirty="0">
                <a:effectLst/>
                <a:latin typeface="Arimo"/>
              </a:rPr>
              <a:t>{ F } → { I , J }</a:t>
            </a:r>
          </a:p>
          <a:p>
            <a:pPr marL="0" indent="0" algn="ctr" fontAlgn="base">
              <a:buNone/>
            </a:pPr>
            <a:r>
              <a:rPr lang="en-IN" b="0" i="0" dirty="0">
                <a:effectLst/>
                <a:latin typeface="Arimo"/>
              </a:rPr>
              <a:t>{ E, H } → { K, L }</a:t>
            </a:r>
          </a:p>
          <a:p>
            <a:pPr marL="0" indent="0" algn="ctr" fontAlgn="base">
              <a:buNone/>
            </a:pPr>
            <a:r>
              <a:rPr lang="en-IN" b="0" i="0" dirty="0">
                <a:effectLst/>
                <a:latin typeface="Arimo"/>
              </a:rPr>
              <a:t>{ K } → { M }</a:t>
            </a:r>
          </a:p>
          <a:p>
            <a:pPr marL="0" indent="0" algn="ctr" fontAlgn="base">
              <a:buNone/>
            </a:pPr>
            <a:r>
              <a:rPr lang="en-IN" b="0" i="0" dirty="0">
                <a:effectLst/>
                <a:latin typeface="Arimo"/>
              </a:rPr>
              <a:t>{ L } → { N }</a:t>
            </a:r>
          </a:p>
          <a:p>
            <a:pPr marL="0" indent="0" algn="l" fontAlgn="base">
              <a:buNone/>
            </a:pPr>
            <a:r>
              <a:rPr lang="en-IN" b="0" i="0" dirty="0">
                <a:effectLst/>
                <a:latin typeface="Arimo"/>
              </a:rPr>
              <a:t> </a:t>
            </a:r>
          </a:p>
          <a:p>
            <a:pPr marL="0" indent="0" algn="l" fontAlgn="base">
              <a:buNone/>
            </a:pPr>
            <a:r>
              <a:rPr lang="en-IN" b="0" i="0" dirty="0">
                <a:effectLst/>
                <a:latin typeface="Arimo"/>
              </a:rPr>
              <a:t>What is the key for R?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Arimo"/>
              </a:rPr>
              <a:t>{ E, F }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Arimo"/>
              </a:rPr>
              <a:t>{ E, F, H }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Arimo"/>
              </a:rPr>
              <a:t>{ E, F, H, K, L }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Arimo"/>
              </a:rPr>
              <a:t>{ E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4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6ECC-D048-4526-A8AE-18689DB8FE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33350"/>
            <a:ext cx="8229600" cy="4953000"/>
          </a:xfrm>
        </p:spPr>
        <p:txBody>
          <a:bodyPr>
            <a:noAutofit/>
          </a:bodyPr>
          <a:lstStyle/>
          <a:p>
            <a:pPr algn="l" fontAlgn="base"/>
            <a:r>
              <a:rPr lang="en-US" sz="1400" b="1" i="0" u="sng" dirty="0">
                <a:effectLst/>
                <a:latin typeface="Roboto Condensed"/>
              </a:rPr>
              <a:t>Step-01:</a:t>
            </a:r>
            <a:endParaRPr lang="en-US" sz="1400" b="1" i="0" dirty="0">
              <a:effectLst/>
              <a:latin typeface="Roboto Condensed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mo"/>
              </a:rPr>
              <a:t>Determine all essential attributes of the given relation.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mo"/>
              </a:rPr>
              <a:t>Essential attributes of the relation are- E, F and H.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mo"/>
              </a:rPr>
              <a:t>So, attributes E, F and H will definitely be a part of every candidate key.</a:t>
            </a:r>
          </a:p>
          <a:p>
            <a:pPr algn="l" fontAlgn="base"/>
            <a:r>
              <a:rPr lang="en-US" sz="1400" b="1" i="0" u="sng" dirty="0">
                <a:effectLst/>
                <a:latin typeface="Roboto Condensed"/>
              </a:rPr>
              <a:t>Step-02:</a:t>
            </a:r>
            <a:endParaRPr lang="en-US" sz="1400" b="0" i="0" dirty="0"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mo"/>
              </a:rPr>
              <a:t>We will check if the essential attributes together can determine all remaining non-essential attributes.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mo"/>
              </a:rPr>
              <a:t>To check, we find the closure of EFH.</a:t>
            </a:r>
          </a:p>
          <a:p>
            <a:pPr marL="0" indent="0" algn="l" fontAlgn="base">
              <a:buNone/>
            </a:pPr>
            <a:r>
              <a:rPr lang="en-US" sz="1400" b="0" i="0" dirty="0">
                <a:effectLst/>
                <a:latin typeface="Arimo"/>
              </a:rPr>
              <a:t>{ EFH }</a:t>
            </a:r>
            <a:r>
              <a:rPr lang="en-US" sz="1400" b="0" i="0" baseline="30000" dirty="0">
                <a:effectLst/>
                <a:latin typeface="Arimo"/>
              </a:rPr>
              <a:t>+</a:t>
            </a:r>
            <a:endParaRPr lang="en-US" sz="1400" b="0" i="0" dirty="0">
              <a:effectLst/>
              <a:latin typeface="Arimo"/>
            </a:endParaRPr>
          </a:p>
          <a:p>
            <a:pPr marL="0" indent="0" algn="l" fontAlgn="base">
              <a:buNone/>
            </a:pPr>
            <a:r>
              <a:rPr lang="en-US" sz="1400" b="0" i="0" dirty="0">
                <a:effectLst/>
                <a:latin typeface="Arimo"/>
              </a:rPr>
              <a:t> { E , F , H }</a:t>
            </a:r>
          </a:p>
          <a:p>
            <a:pPr marL="0" indent="0" algn="l" fontAlgn="base">
              <a:buNone/>
            </a:pPr>
            <a:r>
              <a:rPr lang="en-US" sz="1400" b="0" i="0" dirty="0">
                <a:effectLst/>
                <a:latin typeface="Arimo"/>
              </a:rPr>
              <a:t>= { E , F , G , H } ( Using EF → G )</a:t>
            </a:r>
          </a:p>
          <a:p>
            <a:pPr marL="0" indent="0" algn="l" fontAlgn="base">
              <a:buNone/>
            </a:pPr>
            <a:r>
              <a:rPr lang="en-US" sz="1400" b="0" i="0" dirty="0">
                <a:effectLst/>
                <a:latin typeface="Arimo"/>
              </a:rPr>
              <a:t>= { E , F , G , H , I , J } ( Using F → IJ )</a:t>
            </a:r>
          </a:p>
          <a:p>
            <a:pPr marL="0" indent="0" algn="l" fontAlgn="base">
              <a:buNone/>
            </a:pPr>
            <a:r>
              <a:rPr lang="en-US" sz="1400" b="0" i="0" dirty="0">
                <a:effectLst/>
                <a:latin typeface="Arimo"/>
              </a:rPr>
              <a:t>= { E , F , G , H , I , J , K , L } ( Using EH → KL )</a:t>
            </a:r>
          </a:p>
          <a:p>
            <a:pPr marL="0" indent="0" algn="l" fontAlgn="base">
              <a:buNone/>
            </a:pPr>
            <a:r>
              <a:rPr lang="en-US" sz="1400" b="0" i="0" dirty="0">
                <a:effectLst/>
                <a:latin typeface="Arimo"/>
              </a:rPr>
              <a:t>= { E , F , G , H , I , J , K , L , M } ( Using K → M )</a:t>
            </a:r>
          </a:p>
          <a:p>
            <a:pPr marL="0" indent="0" algn="l" fontAlgn="base">
              <a:buNone/>
            </a:pPr>
            <a:r>
              <a:rPr lang="en-US" sz="1400" b="0" i="0" dirty="0">
                <a:effectLst/>
                <a:latin typeface="Arimo"/>
              </a:rPr>
              <a:t>= { E , F , G , H , I , J , K , L , M , N } ( Using L → N ) = R</a:t>
            </a:r>
          </a:p>
          <a:p>
            <a:pPr marL="0" indent="0" algn="l" fontAlgn="base">
              <a:buNone/>
            </a:pPr>
            <a:endParaRPr lang="en-US" sz="1400" b="0" i="0" dirty="0">
              <a:effectLst/>
              <a:latin typeface="Arimo"/>
            </a:endParaRPr>
          </a:p>
          <a:p>
            <a:pPr algn="l" fontAlgn="base"/>
            <a:r>
              <a:rPr lang="en-US" sz="1400" b="0" i="0" dirty="0">
                <a:effectLst/>
                <a:latin typeface="Arimo"/>
              </a:rPr>
              <a:t>So, EFH is the only possible candidate key of the relation.</a:t>
            </a:r>
          </a:p>
          <a:p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DEF72-0673-4EBE-B572-B70F5E00939C}"/>
              </a:ext>
            </a:extLst>
          </p:cNvPr>
          <p:cNvSpPr txBox="1"/>
          <p:nvPr/>
        </p:nvSpPr>
        <p:spPr>
          <a:xfrm>
            <a:off x="4724400" y="196215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fontAlgn="base">
              <a:buNone/>
            </a:pPr>
            <a:r>
              <a:rPr lang="en-IN" sz="1800" b="1" i="0" dirty="0">
                <a:solidFill>
                  <a:schemeClr val="accent1"/>
                </a:solidFill>
                <a:effectLst/>
                <a:latin typeface="Arimo"/>
              </a:rPr>
              <a:t>R(E, F, G, H, I, J, K, L, M, N)</a:t>
            </a:r>
          </a:p>
          <a:p>
            <a:pPr marL="0" indent="0" algn="ctr" fontAlgn="base">
              <a:buNone/>
            </a:pPr>
            <a:endParaRPr lang="en-IN" sz="1800" b="1" i="0">
              <a:solidFill>
                <a:schemeClr val="accent1"/>
              </a:solidFill>
              <a:effectLst/>
              <a:latin typeface="Arimo"/>
            </a:endParaRPr>
          </a:p>
          <a:p>
            <a:pPr marL="0" indent="0" algn="ctr" fontAlgn="base">
              <a:buNone/>
            </a:pPr>
            <a:r>
              <a:rPr lang="en-IN" sz="1800" b="1" i="0">
                <a:solidFill>
                  <a:schemeClr val="accent1"/>
                </a:solidFill>
                <a:effectLst/>
                <a:latin typeface="Arimo"/>
              </a:rPr>
              <a:t>{ </a:t>
            </a:r>
            <a:r>
              <a:rPr lang="en-IN" sz="1800" b="1" i="0" dirty="0">
                <a:solidFill>
                  <a:schemeClr val="accent1"/>
                </a:solidFill>
                <a:effectLst/>
                <a:latin typeface="Arimo"/>
              </a:rPr>
              <a:t>E, F } → { G }</a:t>
            </a:r>
          </a:p>
          <a:p>
            <a:pPr marL="0" indent="0" algn="ctr" fontAlgn="base">
              <a:buNone/>
            </a:pPr>
            <a:r>
              <a:rPr lang="en-IN" sz="1800" b="1" i="0" dirty="0">
                <a:solidFill>
                  <a:schemeClr val="accent1"/>
                </a:solidFill>
                <a:effectLst/>
                <a:latin typeface="Arimo"/>
              </a:rPr>
              <a:t>{ F } → { I , J }</a:t>
            </a:r>
          </a:p>
          <a:p>
            <a:pPr marL="0" indent="0" algn="ctr" fontAlgn="base">
              <a:buNone/>
            </a:pPr>
            <a:r>
              <a:rPr lang="en-IN" sz="1800" b="1" i="0" dirty="0">
                <a:solidFill>
                  <a:schemeClr val="accent1"/>
                </a:solidFill>
                <a:effectLst/>
                <a:latin typeface="Arimo"/>
              </a:rPr>
              <a:t>{ E, H } → { K, L }</a:t>
            </a:r>
          </a:p>
          <a:p>
            <a:pPr marL="0" indent="0" algn="ctr" fontAlgn="base">
              <a:buNone/>
            </a:pPr>
            <a:r>
              <a:rPr lang="en-IN" sz="1800" b="1" i="0" dirty="0">
                <a:solidFill>
                  <a:schemeClr val="accent1"/>
                </a:solidFill>
                <a:effectLst/>
                <a:latin typeface="Arimo"/>
              </a:rPr>
              <a:t>{ K } → { M }</a:t>
            </a:r>
          </a:p>
          <a:p>
            <a:pPr marL="0" indent="0" algn="ctr" fontAlgn="base">
              <a:buNone/>
            </a:pPr>
            <a:r>
              <a:rPr lang="en-IN" sz="1800" b="1" i="0" dirty="0">
                <a:solidFill>
                  <a:schemeClr val="accent1"/>
                </a:solidFill>
                <a:effectLst/>
                <a:latin typeface="Arimo"/>
              </a:rPr>
              <a:t>{ L } → { N }</a:t>
            </a:r>
          </a:p>
          <a:p>
            <a:pPr marL="0" indent="0" algn="l" fontAlgn="base">
              <a:buNone/>
            </a:pPr>
            <a:r>
              <a:rPr lang="en-IN" sz="1800" b="1" i="0" dirty="0">
                <a:solidFill>
                  <a:schemeClr val="accent1"/>
                </a:solidFill>
                <a:effectLst/>
                <a:latin typeface="Arimo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41182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F268-1084-4885-A3C9-2C83AFD6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60" y="57650"/>
            <a:ext cx="2286000" cy="46077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C487-B323-420D-811F-6E009B66699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518421"/>
            <a:ext cx="7467600" cy="3196329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effectLst/>
                <a:latin typeface="Arimo"/>
              </a:rPr>
              <a:t>Consider the relation schema R(A, B, C, D, E, H) and the set of functional dependencies-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Arimo"/>
              </a:rPr>
              <a:t>A → B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Arimo"/>
              </a:rPr>
              <a:t> BC → D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Arimo"/>
              </a:rPr>
              <a:t>E → C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Arimo"/>
              </a:rPr>
              <a:t>D → A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Arimo"/>
              </a:rPr>
              <a:t>What are the candidate keys of R?</a:t>
            </a:r>
          </a:p>
          <a:p>
            <a:pPr marL="0" indent="0" algn="l" fontAlgn="base">
              <a:buNone/>
            </a:pPr>
            <a:endParaRPr lang="en-US" dirty="0">
              <a:latin typeface="Arimo"/>
            </a:endParaRPr>
          </a:p>
          <a:p>
            <a:pPr marL="0" indent="0" fontAlgn="base">
              <a:buNone/>
            </a:pPr>
            <a:endParaRPr lang="en-IN" b="0" i="0" dirty="0">
              <a:effectLst/>
              <a:latin typeface="Arimo"/>
            </a:endParaRPr>
          </a:p>
          <a:p>
            <a:pPr marL="0" indent="0" algn="l" fontAlgn="base">
              <a:buNone/>
            </a:pPr>
            <a:endParaRPr lang="en-US" b="0" i="0" dirty="0">
              <a:effectLst/>
              <a:latin typeface="Arimo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26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5A51-79E6-456C-ADB1-61FD86BE95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85750"/>
            <a:ext cx="7467600" cy="3655314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1" i="0" u="sng" dirty="0">
                <a:effectLst/>
                <a:latin typeface="Roboto Condensed"/>
              </a:rPr>
              <a:t>Step-01: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mo"/>
              </a:rPr>
              <a:t>Determine all essential attributes of the given relation.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mo"/>
              </a:rPr>
              <a:t>Essential attributes of the relation are- E and H.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mo"/>
              </a:rPr>
              <a:t>So, attributes E and H will definitely be a part of every candidate key.</a:t>
            </a:r>
          </a:p>
          <a:p>
            <a:pPr algn="l" fontAlgn="base"/>
            <a:r>
              <a:rPr lang="en-US" b="1" u="sng" dirty="0">
                <a:latin typeface="Roboto Condensed"/>
              </a:rPr>
              <a:t>Step-02: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mo"/>
              </a:rPr>
              <a:t>We will check if the essential attributes together can determine all remaining non-essential attributes.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mo"/>
              </a:rPr>
              <a:t>To check, we find the closure of EH.</a:t>
            </a:r>
          </a:p>
          <a:p>
            <a:pPr marL="365760" lvl="1" indent="0" fontAlgn="base">
              <a:buNone/>
            </a:pPr>
            <a:endParaRPr lang="en-US" b="1" i="0" u="sng" dirty="0">
              <a:effectLst/>
              <a:latin typeface="Roboto Condensed"/>
            </a:endParaRPr>
          </a:p>
          <a:p>
            <a:pPr marL="0" indent="0" algn="l" fontAlgn="base">
              <a:buNone/>
            </a:pPr>
            <a:endParaRPr lang="en-US" b="1" i="0" dirty="0">
              <a:effectLst/>
              <a:latin typeface="Roboto Condensed"/>
            </a:endParaRPr>
          </a:p>
          <a:p>
            <a:pPr marL="0" indent="0" algn="l" fontAlgn="base">
              <a:buNone/>
            </a:pPr>
            <a:endParaRPr lang="en-US" b="0" i="0" dirty="0">
              <a:effectLst/>
              <a:latin typeface="Arim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E7D6-3455-45A4-BC2D-49B049D32095}"/>
              </a:ext>
            </a:extLst>
          </p:cNvPr>
          <p:cNvSpPr txBox="1"/>
          <p:nvPr/>
        </p:nvSpPr>
        <p:spPr>
          <a:xfrm>
            <a:off x="6096000" y="3333750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fontAlgn="base">
              <a:buNone/>
            </a:pPr>
            <a:r>
              <a:rPr lang="en-US" sz="2000" b="1" dirty="0">
                <a:solidFill>
                  <a:schemeClr val="accent1"/>
                </a:solidFill>
                <a:latin typeface="Arimo"/>
              </a:rPr>
              <a:t>R(A, B, C, D, E, H)</a:t>
            </a:r>
          </a:p>
          <a:p>
            <a:pPr marL="0" indent="0" algn="ctr" fontAlgn="base">
              <a:buNone/>
            </a:pPr>
            <a:r>
              <a:rPr lang="en-US" sz="2000" b="1" dirty="0">
                <a:solidFill>
                  <a:schemeClr val="accent1"/>
                </a:solidFill>
                <a:latin typeface="Arimo"/>
              </a:rPr>
              <a:t>A → B</a:t>
            </a:r>
          </a:p>
          <a:p>
            <a:pPr marL="0" indent="0" algn="ctr" fontAlgn="base">
              <a:buNone/>
            </a:pPr>
            <a:r>
              <a:rPr lang="en-US" sz="2000" b="1" dirty="0">
                <a:solidFill>
                  <a:schemeClr val="accent1"/>
                </a:solidFill>
                <a:latin typeface="Arimo"/>
              </a:rPr>
              <a:t> BC → D</a:t>
            </a:r>
          </a:p>
          <a:p>
            <a:pPr marL="0" indent="0" algn="ctr" fontAlgn="base">
              <a:buNone/>
            </a:pPr>
            <a:r>
              <a:rPr lang="en-US" sz="2000" b="1" dirty="0">
                <a:solidFill>
                  <a:schemeClr val="accent1"/>
                </a:solidFill>
                <a:latin typeface="Arimo"/>
              </a:rPr>
              <a:t>E → C</a:t>
            </a:r>
          </a:p>
          <a:p>
            <a:pPr marL="0" indent="0" algn="ctr" fontAlgn="base">
              <a:buNone/>
            </a:pPr>
            <a:r>
              <a:rPr lang="en-US" sz="2000" b="1" dirty="0">
                <a:solidFill>
                  <a:schemeClr val="accent1"/>
                </a:solidFill>
                <a:latin typeface="Arimo"/>
              </a:rPr>
              <a:t>D → 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061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5905-54C9-436F-B904-6E384A9C41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14350"/>
            <a:ext cx="7467600" cy="36553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(EH)</a:t>
            </a:r>
            <a:r>
              <a:rPr lang="en-US" baseline="30000" dirty="0"/>
              <a:t>+</a:t>
            </a:r>
            <a:r>
              <a:rPr lang="en-US" dirty="0"/>
              <a:t> = EHC </a:t>
            </a:r>
            <a:r>
              <a:rPr lang="en-US" sz="4400" dirty="0">
                <a:sym typeface="Symbol" panose="05050102010706020507" pitchFamily="18" charset="2"/>
              </a:rPr>
              <a:t> </a:t>
            </a:r>
            <a:r>
              <a:rPr lang="en-US" dirty="0">
                <a:sym typeface="Symbol" panose="05050102010706020507" pitchFamily="18" charset="2"/>
              </a:rPr>
              <a:t>R</a:t>
            </a:r>
          </a:p>
          <a:p>
            <a:r>
              <a:rPr lang="en-IN" dirty="0"/>
              <a:t>(EHA)</a:t>
            </a:r>
            <a:r>
              <a:rPr lang="en-IN" baseline="30000" dirty="0"/>
              <a:t>+</a:t>
            </a:r>
            <a:r>
              <a:rPr lang="en-IN" dirty="0"/>
              <a:t> = EHABCD = R</a:t>
            </a:r>
          </a:p>
          <a:p>
            <a:r>
              <a:rPr lang="en-IN" dirty="0"/>
              <a:t>(EHD)</a:t>
            </a:r>
            <a:r>
              <a:rPr lang="en-IN" baseline="30000" dirty="0"/>
              <a:t>+</a:t>
            </a:r>
            <a:r>
              <a:rPr lang="en-IN" dirty="0"/>
              <a:t> = EHDABC = R</a:t>
            </a:r>
          </a:p>
          <a:p>
            <a:r>
              <a:rPr lang="en-IN" dirty="0"/>
              <a:t>(EHBC)</a:t>
            </a:r>
            <a:r>
              <a:rPr lang="en-IN" baseline="30000" dirty="0"/>
              <a:t>+</a:t>
            </a:r>
            <a:r>
              <a:rPr lang="en-IN" dirty="0"/>
              <a:t> = EHBCDA = R = C.K/S.K.</a:t>
            </a:r>
          </a:p>
          <a:p>
            <a:pPr lvl="1"/>
            <a:r>
              <a:rPr lang="en-IN" dirty="0"/>
              <a:t>(EHB)</a:t>
            </a:r>
            <a:r>
              <a:rPr lang="en-IN" baseline="30000" dirty="0"/>
              <a:t>+</a:t>
            </a:r>
            <a:r>
              <a:rPr lang="en-IN" dirty="0"/>
              <a:t> = EHBCDA = R = C.K.</a:t>
            </a:r>
          </a:p>
          <a:p>
            <a:pPr lvl="1"/>
            <a:r>
              <a:rPr lang="en-IN" dirty="0"/>
              <a:t>(EHC)</a:t>
            </a:r>
            <a:r>
              <a:rPr lang="en-IN" baseline="30000" dirty="0"/>
              <a:t>+</a:t>
            </a:r>
            <a:r>
              <a:rPr lang="en-IN" dirty="0"/>
              <a:t> = EHC </a:t>
            </a:r>
            <a:r>
              <a:rPr lang="en-US" sz="2400" dirty="0">
                <a:sym typeface="Symbol" panose="05050102010706020507" pitchFamily="18" charset="2"/>
              </a:rPr>
              <a:t> R</a:t>
            </a:r>
          </a:p>
          <a:p>
            <a:pPr marL="365760" lvl="1" indent="0"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 marL="365760" lvl="1" indent="0">
              <a:buNone/>
            </a:pPr>
            <a:r>
              <a:rPr lang="en-US" sz="2400" dirty="0">
                <a:sym typeface="Symbol" panose="05050102010706020507" pitchFamily="18" charset="2"/>
              </a:rPr>
              <a:t>C.K. ={ EHA, EHD, EHB }</a:t>
            </a:r>
          </a:p>
          <a:p>
            <a:pPr marL="365760" lvl="1" indent="0">
              <a:buNone/>
            </a:pPr>
            <a:r>
              <a:rPr lang="en-US" sz="2400" dirty="0">
                <a:sym typeface="Symbol" panose="05050102010706020507" pitchFamily="18" charset="2"/>
              </a:rPr>
              <a:t>P.A. = { E,H,A,D,B}</a:t>
            </a:r>
          </a:p>
          <a:p>
            <a:pPr marL="365760" lvl="1" indent="0">
              <a:buNone/>
            </a:pPr>
            <a:r>
              <a:rPr lang="en-US" sz="2400" dirty="0">
                <a:sym typeface="Symbol" panose="05050102010706020507" pitchFamily="18" charset="2"/>
              </a:rPr>
              <a:t>N.P.A = R – P.A.</a:t>
            </a:r>
          </a:p>
          <a:p>
            <a:pPr marL="365760" lvl="1" indent="0">
              <a:buNone/>
            </a:pPr>
            <a:r>
              <a:rPr lang="en-US" sz="2400" dirty="0">
                <a:sym typeface="Symbol" panose="05050102010706020507" pitchFamily="18" charset="2"/>
              </a:rPr>
              <a:t>N.P.A.= {C}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0B563-DF90-4AEF-A308-EC7351B50EA2}"/>
              </a:ext>
            </a:extLst>
          </p:cNvPr>
          <p:cNvSpPr txBox="1"/>
          <p:nvPr/>
        </p:nvSpPr>
        <p:spPr>
          <a:xfrm>
            <a:off x="5867401" y="326065"/>
            <a:ext cx="25146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fontAlgn="base">
              <a:buNone/>
            </a:pPr>
            <a:r>
              <a:rPr lang="en-US" sz="2400" b="1" dirty="0">
                <a:solidFill>
                  <a:schemeClr val="accent1"/>
                </a:solidFill>
                <a:latin typeface="Arimo"/>
              </a:rPr>
              <a:t>R(A, B, C, D, E, H)</a:t>
            </a:r>
          </a:p>
          <a:p>
            <a:pPr marL="0" indent="0" algn="ctr" fontAlgn="base">
              <a:buNone/>
            </a:pPr>
            <a:r>
              <a:rPr lang="en-US" sz="2400" b="1" dirty="0">
                <a:solidFill>
                  <a:schemeClr val="accent1"/>
                </a:solidFill>
                <a:latin typeface="Arimo"/>
              </a:rPr>
              <a:t>A → B</a:t>
            </a:r>
          </a:p>
          <a:p>
            <a:pPr marL="0" indent="0" algn="ctr" fontAlgn="base">
              <a:buNone/>
            </a:pPr>
            <a:r>
              <a:rPr lang="en-US" sz="2400" b="1" dirty="0">
                <a:solidFill>
                  <a:schemeClr val="accent1"/>
                </a:solidFill>
                <a:latin typeface="Arimo"/>
              </a:rPr>
              <a:t> BC → D</a:t>
            </a:r>
          </a:p>
          <a:p>
            <a:pPr marL="0" indent="0" algn="ctr" fontAlgn="base">
              <a:buNone/>
            </a:pPr>
            <a:r>
              <a:rPr lang="en-US" sz="2400" b="1" dirty="0">
                <a:solidFill>
                  <a:schemeClr val="accent1"/>
                </a:solidFill>
                <a:latin typeface="Arimo"/>
              </a:rPr>
              <a:t>E → C</a:t>
            </a:r>
          </a:p>
          <a:p>
            <a:pPr marL="0" indent="0" algn="ctr" fontAlgn="base">
              <a:buNone/>
            </a:pPr>
            <a:r>
              <a:rPr lang="en-US" sz="2400" b="1" dirty="0">
                <a:solidFill>
                  <a:schemeClr val="accent1"/>
                </a:solidFill>
                <a:latin typeface="Arimo"/>
              </a:rPr>
              <a:t>D → 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5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7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7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7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7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E399-C69C-483B-AE92-10BAE222B5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l" fontAlgn="base"/>
            <a:r>
              <a:rPr lang="en-US" b="0" i="0" dirty="0">
                <a:effectLst/>
                <a:latin typeface="Arimo"/>
              </a:rPr>
              <a:t>Let R = (A, B, C, D, E, F) be a relation scheme with the following dependencies-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Arimo"/>
              </a:rPr>
              <a:t>C → F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Arimo"/>
              </a:rPr>
              <a:t>E → A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Arimo"/>
              </a:rPr>
              <a:t>EC → D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Arimo"/>
              </a:rPr>
              <a:t>A → B</a:t>
            </a:r>
          </a:p>
          <a:p>
            <a:pPr algn="l" fontAlgn="base"/>
            <a:r>
              <a:rPr lang="en-US" b="0" i="0" dirty="0">
                <a:effectLst/>
                <a:latin typeface="Arimo"/>
              </a:rPr>
              <a:t>Which of the following is a key for R?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Arimo"/>
              </a:rPr>
              <a:t>CD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Arimo"/>
              </a:rPr>
              <a:t>EC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Arimo"/>
              </a:rPr>
              <a:t>AE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Arimo"/>
              </a:rPr>
              <a:t>AC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effectLst/>
                <a:latin typeface="Arimo"/>
              </a:rPr>
              <a:t>Also, determine the total number of candidate keys and super keys.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9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02054" y="613601"/>
            <a:ext cx="651605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Carlito"/>
                <a:cs typeface="Carlito"/>
              </a:rPr>
              <a:t>is a </a:t>
            </a:r>
            <a:r>
              <a:rPr sz="2100" spc="-8" dirty="0">
                <a:solidFill>
                  <a:srgbClr val="FFFFFF"/>
                </a:solidFill>
                <a:latin typeface="Carlito"/>
                <a:cs typeface="Carlito"/>
              </a:rPr>
              <a:t>set </a:t>
            </a:r>
            <a:r>
              <a:rPr sz="2100" spc="-4" dirty="0">
                <a:solidFill>
                  <a:srgbClr val="FFFFFF"/>
                </a:solidFill>
                <a:latin typeface="Carlito"/>
                <a:cs typeface="Carlito"/>
              </a:rPr>
              <a:t>functional </a:t>
            </a:r>
            <a:r>
              <a:rPr sz="2100" spc="-8" dirty="0">
                <a:solidFill>
                  <a:srgbClr val="FFFFFF"/>
                </a:solidFill>
                <a:latin typeface="Carlito"/>
                <a:cs typeface="Carlito"/>
              </a:rPr>
              <a:t>dependencies </a:t>
            </a:r>
            <a:r>
              <a:rPr sz="2100" spc="-4" dirty="0">
                <a:solidFill>
                  <a:srgbClr val="FFFFFF"/>
                </a:solidFill>
                <a:latin typeface="Carlito"/>
                <a:cs typeface="Carlito"/>
              </a:rPr>
              <a:t>F </a:t>
            </a:r>
            <a:r>
              <a:rPr sz="2100" spc="-8" dirty="0">
                <a:solidFill>
                  <a:srgbClr val="FFFFFF"/>
                </a:solidFill>
                <a:latin typeface="Carlito"/>
                <a:cs typeface="Carlito"/>
              </a:rPr>
              <a:t>that satisfies </a:t>
            </a:r>
            <a:r>
              <a:rPr sz="2100" spc="-4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100" spc="98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spc="-11" dirty="0">
                <a:solidFill>
                  <a:srgbClr val="FFFFFF"/>
                </a:solidFill>
                <a:latin typeface="Carlito"/>
                <a:cs typeface="Carlito"/>
              </a:rPr>
              <a:t>property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3004" y="819112"/>
            <a:ext cx="5848350" cy="47080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2100" spc="-8" dirty="0">
                <a:solidFill>
                  <a:srgbClr val="FFFFFF"/>
                </a:solidFill>
                <a:latin typeface="Carlito"/>
                <a:cs typeface="Carlito"/>
              </a:rPr>
              <a:t>that every dependency </a:t>
            </a:r>
            <a:r>
              <a:rPr sz="2100" spc="-4" dirty="0">
                <a:solidFill>
                  <a:srgbClr val="FFFFFF"/>
                </a:solidFill>
                <a:latin typeface="Carlito"/>
                <a:cs typeface="Carlito"/>
              </a:rPr>
              <a:t>in E is in the </a:t>
            </a:r>
            <a:r>
              <a:rPr sz="2100" spc="-8" dirty="0">
                <a:solidFill>
                  <a:srgbClr val="FFFFFF"/>
                </a:solidFill>
                <a:latin typeface="Carlito"/>
                <a:cs typeface="Carlito"/>
              </a:rPr>
              <a:t>closure </a:t>
            </a:r>
            <a:r>
              <a:rPr sz="2100" spc="-4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100" spc="-19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4500" spc="-28" baseline="10416" dirty="0">
                <a:solidFill>
                  <a:srgbClr val="FFFFFF"/>
                </a:solidFill>
                <a:latin typeface="Carlito"/>
                <a:cs typeface="Carlito"/>
              </a:rPr>
              <a:t>+</a:t>
            </a:r>
            <a:r>
              <a:rPr sz="2100" spc="-19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1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spc="-101" dirty="0">
                <a:solidFill>
                  <a:srgbClr val="FFFFFF"/>
                </a:solidFill>
                <a:latin typeface="Carlito"/>
                <a:cs typeface="Carlito"/>
              </a:rPr>
              <a:t>F.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462" y="1289914"/>
            <a:ext cx="7272337" cy="148646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02870" indent="-93821">
              <a:spcBef>
                <a:spcPts val="71"/>
              </a:spcBef>
              <a:buSzPct val="96428"/>
              <a:buFont typeface="Arial"/>
              <a:buChar char="•"/>
              <a:tabLst>
                <a:tab pos="103346" algn="l"/>
              </a:tabLst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 minimal cover of a set of FDs F is a minimal set of functional dependencies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F</a:t>
            </a:r>
            <a:r>
              <a:rPr lang="en-US" sz="2400" b="0" i="0" baseline="-2500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min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 that is equivalent to F. There can be many such minimal covers for a set of functional dependencies F.</a:t>
            </a:r>
            <a:endParaRPr sz="24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0A58303E-473A-49D9-95E7-0A7D4E530DD9}"/>
              </a:ext>
            </a:extLst>
          </p:cNvPr>
          <p:cNvSpPr txBox="1">
            <a:spLocks/>
          </p:cNvSpPr>
          <p:nvPr/>
        </p:nvSpPr>
        <p:spPr>
          <a:xfrm>
            <a:off x="558165" y="475102"/>
            <a:ext cx="7867650" cy="47080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  <a:tabLst>
                <a:tab pos="3678079" algn="l"/>
              </a:tabLst>
            </a:pPr>
            <a:r>
              <a:rPr lang="en-US" spc="-8" dirty="0"/>
              <a:t>Minimal sets of functional dependency</a:t>
            </a:r>
            <a:endParaRPr lang="en-US" spc="-4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093925" y="1100974"/>
            <a:ext cx="5976300" cy="10135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/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02054" y="613601"/>
            <a:ext cx="651605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Carlito"/>
                <a:cs typeface="Carlito"/>
              </a:rPr>
              <a:t>is a </a:t>
            </a:r>
            <a:r>
              <a:rPr sz="2100" spc="-8" dirty="0">
                <a:solidFill>
                  <a:srgbClr val="FFFFFF"/>
                </a:solidFill>
                <a:latin typeface="Carlito"/>
                <a:cs typeface="Carlito"/>
              </a:rPr>
              <a:t>set </a:t>
            </a:r>
            <a:r>
              <a:rPr sz="2100" spc="-4" dirty="0">
                <a:solidFill>
                  <a:srgbClr val="FFFFFF"/>
                </a:solidFill>
                <a:latin typeface="Carlito"/>
                <a:cs typeface="Carlito"/>
              </a:rPr>
              <a:t>functional </a:t>
            </a:r>
            <a:r>
              <a:rPr sz="2100" spc="-8" dirty="0">
                <a:solidFill>
                  <a:srgbClr val="FFFFFF"/>
                </a:solidFill>
                <a:latin typeface="Carlito"/>
                <a:cs typeface="Carlito"/>
              </a:rPr>
              <a:t>dependencies </a:t>
            </a:r>
            <a:r>
              <a:rPr sz="2100" spc="-4" dirty="0">
                <a:solidFill>
                  <a:srgbClr val="FFFFFF"/>
                </a:solidFill>
                <a:latin typeface="Carlito"/>
                <a:cs typeface="Carlito"/>
              </a:rPr>
              <a:t>F </a:t>
            </a:r>
            <a:r>
              <a:rPr sz="2100" spc="-8" dirty="0">
                <a:solidFill>
                  <a:srgbClr val="FFFFFF"/>
                </a:solidFill>
                <a:latin typeface="Carlito"/>
                <a:cs typeface="Carlito"/>
              </a:rPr>
              <a:t>that satisfies </a:t>
            </a:r>
            <a:r>
              <a:rPr sz="2100" spc="-4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100" spc="98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spc="-11" dirty="0">
                <a:solidFill>
                  <a:srgbClr val="FFFFFF"/>
                </a:solidFill>
                <a:latin typeface="Carlito"/>
                <a:cs typeface="Carlito"/>
              </a:rPr>
              <a:t>property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3004" y="819112"/>
            <a:ext cx="5848350" cy="47080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2100" spc="-8" dirty="0">
                <a:solidFill>
                  <a:srgbClr val="FFFFFF"/>
                </a:solidFill>
                <a:latin typeface="Carlito"/>
                <a:cs typeface="Carlito"/>
              </a:rPr>
              <a:t>that every dependency </a:t>
            </a:r>
            <a:r>
              <a:rPr sz="2100" spc="-4" dirty="0">
                <a:solidFill>
                  <a:srgbClr val="FFFFFF"/>
                </a:solidFill>
                <a:latin typeface="Carlito"/>
                <a:cs typeface="Carlito"/>
              </a:rPr>
              <a:t>in E is in the </a:t>
            </a:r>
            <a:r>
              <a:rPr sz="2100" spc="-8" dirty="0">
                <a:solidFill>
                  <a:srgbClr val="FFFFFF"/>
                </a:solidFill>
                <a:latin typeface="Carlito"/>
                <a:cs typeface="Carlito"/>
              </a:rPr>
              <a:t>closure </a:t>
            </a:r>
            <a:r>
              <a:rPr sz="2100" spc="-4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100" spc="-19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4500" spc="-28" baseline="10416" dirty="0">
                <a:solidFill>
                  <a:srgbClr val="FFFFFF"/>
                </a:solidFill>
                <a:latin typeface="Carlito"/>
                <a:cs typeface="Carlito"/>
              </a:rPr>
              <a:t>+</a:t>
            </a:r>
            <a:r>
              <a:rPr sz="2100" spc="-19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1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spc="-101" dirty="0">
                <a:solidFill>
                  <a:srgbClr val="FFFFFF"/>
                </a:solidFill>
                <a:latin typeface="Carlito"/>
                <a:cs typeface="Carlito"/>
              </a:rPr>
              <a:t>F.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462" y="1289914"/>
            <a:ext cx="7272337" cy="247135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18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Simple properties/steps of minimal cover:</a:t>
            </a:r>
            <a:endParaRPr lang="en-US" sz="32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18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1. Right Hand Side (RHS) of all FDs should be single attribute.</a:t>
            </a:r>
            <a:endParaRPr lang="en-US" sz="32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18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2. Remove extraneous attributes. </a:t>
            </a:r>
            <a:endParaRPr lang="en-US" sz="32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18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3. Eliminate redundant functional dependencies.</a:t>
            </a:r>
            <a:endParaRPr lang="en-US" sz="32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3200" dirty="0">
                <a:solidFill>
                  <a:schemeClr val="tx1"/>
                </a:solidFill>
              </a:rPr>
            </a:br>
            <a:endParaRPr sz="21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716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086" y="589888"/>
            <a:ext cx="2163719" cy="45544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949" indent="-342900">
              <a:spcBef>
                <a:spcPts val="75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lang="en-US" sz="1800" spc="-8" dirty="0">
                <a:solidFill>
                  <a:schemeClr val="tx1"/>
                </a:solidFill>
              </a:rPr>
              <a:t>R (ABCDE)</a:t>
            </a:r>
            <a:endParaRPr sz="1800" spc="-8" dirty="0">
              <a:solidFill>
                <a:schemeClr val="tx1"/>
              </a:solidFill>
            </a:endParaRP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r>
              <a:rPr lang="en-US" sz="1800" spc="-8" dirty="0">
                <a:solidFill>
                  <a:schemeClr val="tx1"/>
                </a:solidFill>
              </a:rPr>
              <a:t>A</a:t>
            </a:r>
            <a:r>
              <a:rPr lang="en-US" sz="1800" spc="-8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r>
              <a:rPr lang="en-US" sz="1800" spc="-8" dirty="0">
                <a:solidFill>
                  <a:schemeClr val="tx1"/>
                </a:solidFill>
                <a:sym typeface="Wingdings" panose="05000000000000000000" pitchFamily="2" charset="2"/>
              </a:rPr>
              <a:t>ABC</a:t>
            </a: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r>
              <a:rPr lang="en-US" sz="1800" spc="-8" dirty="0">
                <a:solidFill>
                  <a:schemeClr val="tx1"/>
                </a:solidFill>
                <a:sym typeface="Wingdings" panose="05000000000000000000" pitchFamily="2" charset="2"/>
              </a:rPr>
              <a:t>DAC</a:t>
            </a: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r>
              <a:rPr lang="en-US" sz="1800" spc="-8" dirty="0">
                <a:solidFill>
                  <a:schemeClr val="tx1"/>
                </a:solidFill>
                <a:sym typeface="Wingdings" panose="05000000000000000000" pitchFamily="2" charset="2"/>
              </a:rPr>
              <a:t>DE</a:t>
            </a:r>
            <a:endParaRPr lang="en-US" sz="1800" spc="-8" dirty="0">
              <a:solidFill>
                <a:schemeClr val="tx1"/>
              </a:solidFill>
            </a:endParaRP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endParaRPr lang="en-US" sz="1800" b="1" u="sng" spc="-8" dirty="0">
              <a:solidFill>
                <a:schemeClr val="tx1"/>
              </a:solidFill>
            </a:endParaRP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r>
              <a:rPr lang="en-US" sz="1800" b="1" u="sng" spc="-8" dirty="0">
                <a:solidFill>
                  <a:schemeClr val="tx1"/>
                </a:solidFill>
              </a:rPr>
              <a:t>STEP-1:</a:t>
            </a: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r>
              <a:rPr lang="en-US" sz="1800" spc="-8" dirty="0">
                <a:solidFill>
                  <a:schemeClr val="tx1"/>
                </a:solidFill>
                <a:sym typeface="Wingdings" panose="05000000000000000000" pitchFamily="2" charset="2"/>
              </a:rPr>
              <a:t>AB</a:t>
            </a: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r>
              <a:rPr lang="en-US" sz="1800" spc="-8" dirty="0">
                <a:solidFill>
                  <a:schemeClr val="tx1"/>
                </a:solidFill>
                <a:sym typeface="Wingdings" panose="05000000000000000000" pitchFamily="2" charset="2"/>
              </a:rPr>
              <a:t>ABC</a:t>
            </a: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r>
              <a:rPr lang="en-US" sz="1800" spc="-8" dirty="0">
                <a:solidFill>
                  <a:schemeClr val="tx1"/>
                </a:solidFill>
                <a:sym typeface="Wingdings" panose="05000000000000000000" pitchFamily="2" charset="2"/>
              </a:rPr>
              <a:t>DA</a:t>
            </a: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r>
              <a:rPr lang="en-US" sz="1800" spc="-8" dirty="0">
                <a:solidFill>
                  <a:srgbClr val="FF0000"/>
                </a:solidFill>
                <a:sym typeface="Wingdings" panose="05000000000000000000" pitchFamily="2" charset="2"/>
              </a:rPr>
              <a:t>DC</a:t>
            </a: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r>
              <a:rPr lang="en-US" sz="1800" spc="-8" dirty="0">
                <a:solidFill>
                  <a:schemeClr val="tx1"/>
                </a:solidFill>
                <a:sym typeface="Wingdings" panose="05000000000000000000" pitchFamily="2" charset="2"/>
              </a:rPr>
              <a:t>DE</a:t>
            </a: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endParaRPr lang="en-US" sz="1800" spc="-8" dirty="0">
              <a:solidFill>
                <a:schemeClr val="tx1"/>
              </a:solidFill>
            </a:endParaRPr>
          </a:p>
          <a:p>
            <a:pPr marL="9049" marR="642938">
              <a:spcBef>
                <a:spcPts val="435"/>
              </a:spcBef>
              <a:buClr>
                <a:schemeClr val="accent1"/>
              </a:buClr>
              <a:tabLst>
                <a:tab pos="267176" algn="l"/>
              </a:tabLst>
            </a:pPr>
            <a:endParaRPr sz="1800" spc="-8" dirty="0">
              <a:solidFill>
                <a:schemeClr val="tx1"/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1E153D5-67E0-44D8-BA37-CA2E4C1FA38C}"/>
              </a:ext>
            </a:extLst>
          </p:cNvPr>
          <p:cNvSpPr txBox="1">
            <a:spLocks/>
          </p:cNvSpPr>
          <p:nvPr/>
        </p:nvSpPr>
        <p:spPr>
          <a:xfrm>
            <a:off x="381000" y="133350"/>
            <a:ext cx="4970144" cy="378469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IN" sz="2400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FDB7A-1D4B-485B-94E7-648C74683BD7}"/>
              </a:ext>
            </a:extLst>
          </p:cNvPr>
          <p:cNvSpPr txBox="1"/>
          <p:nvPr/>
        </p:nvSpPr>
        <p:spPr>
          <a:xfrm>
            <a:off x="4114800" y="438150"/>
            <a:ext cx="1165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/>
              <a:t>STEP-2: </a:t>
            </a:r>
          </a:p>
          <a:p>
            <a:r>
              <a:rPr lang="en-US" sz="1800" dirty="0"/>
              <a:t>A</a:t>
            </a:r>
            <a:r>
              <a:rPr lang="en-US" sz="1800" baseline="30000" dirty="0"/>
              <a:t>+</a:t>
            </a:r>
            <a:r>
              <a:rPr lang="en-US" sz="1800" dirty="0"/>
              <a:t> = ABC</a:t>
            </a:r>
          </a:p>
          <a:p>
            <a:r>
              <a:rPr lang="en-US" sz="1800" dirty="0"/>
              <a:t>A</a:t>
            </a:r>
            <a:r>
              <a:rPr lang="en-US" sz="1800" baseline="30000" dirty="0"/>
              <a:t>+</a:t>
            </a:r>
            <a:r>
              <a:rPr lang="en-US" sz="1800" dirty="0"/>
              <a:t> = A</a:t>
            </a:r>
          </a:p>
          <a:p>
            <a:r>
              <a:rPr lang="en-US" sz="1800" dirty="0"/>
              <a:t>A</a:t>
            </a:r>
            <a:r>
              <a:rPr lang="en-US" sz="1800" baseline="30000" dirty="0"/>
              <a:t>+</a:t>
            </a:r>
            <a:r>
              <a:rPr lang="en-US" sz="1800" dirty="0"/>
              <a:t> = AB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C2FAC-1268-4616-83CB-9299C50412E1}"/>
              </a:ext>
            </a:extLst>
          </p:cNvPr>
          <p:cNvSpPr txBox="1"/>
          <p:nvPr/>
        </p:nvSpPr>
        <p:spPr>
          <a:xfrm>
            <a:off x="3977226" y="1809750"/>
            <a:ext cx="1473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/>
              <a:t>STEP-2: </a:t>
            </a:r>
          </a:p>
          <a:p>
            <a:r>
              <a:rPr lang="en-US" sz="1800" dirty="0"/>
              <a:t>(AB)</a:t>
            </a:r>
            <a:r>
              <a:rPr lang="en-US" sz="1800" baseline="30000" dirty="0"/>
              <a:t>+</a:t>
            </a:r>
            <a:r>
              <a:rPr lang="en-US" sz="1800" dirty="0"/>
              <a:t> = ABC</a:t>
            </a:r>
          </a:p>
          <a:p>
            <a:r>
              <a:rPr lang="en-US" sz="1800" dirty="0"/>
              <a:t>(AB)</a:t>
            </a:r>
            <a:r>
              <a:rPr lang="en-US" sz="1800" baseline="30000" dirty="0"/>
              <a:t>+</a:t>
            </a:r>
            <a:r>
              <a:rPr lang="en-US" sz="1800" dirty="0"/>
              <a:t> = AB</a:t>
            </a:r>
          </a:p>
          <a:p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5A72F-1FFF-4A2B-9056-EE9B8AF4D628}"/>
              </a:ext>
            </a:extLst>
          </p:cNvPr>
          <p:cNvSpPr txBox="1"/>
          <p:nvPr/>
        </p:nvSpPr>
        <p:spPr>
          <a:xfrm>
            <a:off x="4114800" y="3244392"/>
            <a:ext cx="1563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/>
              <a:t>STEP-2: </a:t>
            </a:r>
          </a:p>
          <a:p>
            <a:r>
              <a:rPr lang="en-US" sz="1800" dirty="0"/>
              <a:t>D</a:t>
            </a:r>
            <a:r>
              <a:rPr lang="en-US" sz="1800" baseline="30000" dirty="0"/>
              <a:t>+</a:t>
            </a:r>
            <a:r>
              <a:rPr lang="en-US" sz="1800" dirty="0"/>
              <a:t> = DACEB</a:t>
            </a:r>
          </a:p>
          <a:p>
            <a:r>
              <a:rPr lang="en-US" sz="1800" dirty="0"/>
              <a:t>D</a:t>
            </a:r>
            <a:r>
              <a:rPr lang="en-US" sz="1800" baseline="30000" dirty="0"/>
              <a:t>+</a:t>
            </a:r>
            <a:r>
              <a:rPr lang="en-US" sz="1800" dirty="0"/>
              <a:t> = DCE </a:t>
            </a:r>
          </a:p>
          <a:p>
            <a:r>
              <a:rPr lang="en-US" sz="1800" dirty="0"/>
              <a:t>D</a:t>
            </a:r>
            <a:r>
              <a:rPr lang="en-US" sz="1800" baseline="30000" dirty="0"/>
              <a:t>+</a:t>
            </a:r>
            <a:r>
              <a:rPr lang="en-US" sz="1800" dirty="0"/>
              <a:t> = DAEBC </a:t>
            </a:r>
          </a:p>
          <a:p>
            <a:r>
              <a:rPr lang="en-US" sz="1800" dirty="0"/>
              <a:t>D</a:t>
            </a:r>
            <a:r>
              <a:rPr lang="en-US" sz="1800" baseline="30000" dirty="0"/>
              <a:t>+</a:t>
            </a:r>
            <a:r>
              <a:rPr lang="en-US" sz="1800" dirty="0"/>
              <a:t> = DABC</a:t>
            </a: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F1ECC-F9D7-4D82-A487-8345FBBFF8BE}"/>
              </a:ext>
            </a:extLst>
          </p:cNvPr>
          <p:cNvSpPr txBox="1"/>
          <p:nvPr/>
        </p:nvSpPr>
        <p:spPr>
          <a:xfrm>
            <a:off x="6484410" y="761315"/>
            <a:ext cx="1133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/>
              <a:t>STEP-3: </a:t>
            </a:r>
          </a:p>
          <a:p>
            <a:r>
              <a:rPr lang="en-US" sz="1800" dirty="0"/>
              <a:t>A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B</a:t>
            </a:r>
          </a:p>
          <a:p>
            <a:r>
              <a:rPr lang="en-US" sz="1800" dirty="0"/>
              <a:t>A</a:t>
            </a:r>
            <a:r>
              <a:rPr lang="en-US" sz="1800" dirty="0">
                <a:solidFill>
                  <a:srgbClr val="FF0000"/>
                </a:solidFill>
              </a:rPr>
              <a:t>B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C</a:t>
            </a:r>
          </a:p>
          <a:p>
            <a:r>
              <a:rPr lang="en-US" sz="1800" dirty="0">
                <a:sym typeface="Wingdings" panose="05000000000000000000" pitchFamily="2" charset="2"/>
              </a:rPr>
              <a:t>D AE</a:t>
            </a:r>
            <a:endParaRPr lang="en-I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3573A-603C-4C58-A38C-D24909F602DA}"/>
              </a:ext>
            </a:extLst>
          </p:cNvPr>
          <p:cNvSpPr txBox="1"/>
          <p:nvPr/>
        </p:nvSpPr>
        <p:spPr>
          <a:xfrm>
            <a:off x="6484410" y="2266950"/>
            <a:ext cx="1473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/>
              <a:t>STEP-4: </a:t>
            </a:r>
          </a:p>
          <a:p>
            <a:r>
              <a:rPr lang="en-US" sz="1800" dirty="0"/>
              <a:t>(AB)</a:t>
            </a:r>
            <a:r>
              <a:rPr lang="en-US" sz="1800" baseline="30000" dirty="0"/>
              <a:t>+</a:t>
            </a:r>
            <a:r>
              <a:rPr lang="en-US" sz="1800" dirty="0"/>
              <a:t> = ABC</a:t>
            </a:r>
          </a:p>
          <a:p>
            <a:r>
              <a:rPr lang="en-US" sz="1800" dirty="0"/>
              <a:t>A</a:t>
            </a:r>
            <a:r>
              <a:rPr lang="en-US" sz="1800" baseline="30000" dirty="0"/>
              <a:t>+</a:t>
            </a:r>
            <a:r>
              <a:rPr lang="en-US" sz="1800" dirty="0"/>
              <a:t> = ABC</a:t>
            </a:r>
          </a:p>
          <a:p>
            <a:r>
              <a:rPr lang="en-US" sz="1800" dirty="0"/>
              <a:t>B</a:t>
            </a:r>
            <a:r>
              <a:rPr lang="en-US" sz="1800" baseline="30000" dirty="0"/>
              <a:t>+</a:t>
            </a:r>
            <a:r>
              <a:rPr lang="en-US" sz="1800" dirty="0"/>
              <a:t> = B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B054A-A372-4891-AEEB-C78920AB52BF}"/>
              </a:ext>
            </a:extLst>
          </p:cNvPr>
          <p:cNvSpPr txBox="1"/>
          <p:nvPr/>
        </p:nvSpPr>
        <p:spPr>
          <a:xfrm>
            <a:off x="6660740" y="3807693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/>
              <a:t>STEP-5: </a:t>
            </a:r>
          </a:p>
          <a:p>
            <a:r>
              <a:rPr lang="en-US" sz="1800" dirty="0"/>
              <a:t>A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BC</a:t>
            </a:r>
          </a:p>
          <a:p>
            <a:r>
              <a:rPr lang="en-US" sz="1800" dirty="0">
                <a:sym typeface="Wingdings" panose="05000000000000000000" pitchFamily="2" charset="2"/>
              </a:rPr>
              <a:t>D AE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535" y="286963"/>
            <a:ext cx="5461159" cy="632866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b="1" spc="-30" dirty="0">
                <a:latin typeface="Carlito"/>
                <a:cs typeface="Carlito"/>
              </a:rPr>
              <a:t>Why </a:t>
            </a:r>
            <a:r>
              <a:rPr sz="4050" b="1" spc="-11" dirty="0">
                <a:latin typeface="Carlito"/>
                <a:cs typeface="Carlito"/>
              </a:rPr>
              <a:t>we </a:t>
            </a:r>
            <a:r>
              <a:rPr sz="4050" b="1" spc="-23" dirty="0">
                <a:latin typeface="Carlito"/>
                <a:cs typeface="Carlito"/>
              </a:rPr>
              <a:t>have </a:t>
            </a:r>
            <a:r>
              <a:rPr sz="4050" b="1" spc="-38" dirty="0">
                <a:latin typeface="Carlito"/>
                <a:cs typeface="Carlito"/>
              </a:rPr>
              <a:t>Keys </a:t>
            </a:r>
            <a:r>
              <a:rPr sz="4050" b="1" dirty="0">
                <a:latin typeface="Carlito"/>
                <a:cs typeface="Carlito"/>
              </a:rPr>
              <a:t>in</a:t>
            </a:r>
            <a:r>
              <a:rPr sz="4050" b="1" spc="30" dirty="0">
                <a:latin typeface="Carlito"/>
                <a:cs typeface="Carlito"/>
              </a:rPr>
              <a:t> </a:t>
            </a:r>
            <a:r>
              <a:rPr sz="4050" b="1" spc="-4" dirty="0">
                <a:latin typeface="Carlito"/>
                <a:cs typeface="Carlito"/>
              </a:rPr>
              <a:t>DB?</a:t>
            </a:r>
            <a:endParaRPr sz="4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4956" y="1205446"/>
            <a:ext cx="6470522" cy="311864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52425" marR="3810" indent="-342900">
              <a:spcBef>
                <a:spcPts val="79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224" algn="l"/>
                <a:tab pos="2667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9" dirty="0">
                <a:latin typeface="Carlito"/>
                <a:cs typeface="Carlito"/>
              </a:rPr>
              <a:t>Key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1" dirty="0">
                <a:latin typeface="Carlito"/>
                <a:cs typeface="Carlito"/>
              </a:rPr>
              <a:t>attribute </a:t>
            </a:r>
            <a:r>
              <a:rPr sz="2400" dirty="0">
                <a:latin typeface="Carlito"/>
                <a:cs typeface="Carlito"/>
              </a:rPr>
              <a:t>or a </a:t>
            </a:r>
            <a:r>
              <a:rPr sz="2400" spc="-4" dirty="0">
                <a:latin typeface="Carlito"/>
                <a:cs typeface="Carlito"/>
              </a:rPr>
              <a:t>set </a:t>
            </a:r>
            <a:r>
              <a:rPr sz="2400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attributes </a:t>
            </a:r>
            <a:r>
              <a:rPr sz="2400" dirty="0">
                <a:latin typeface="Carlito"/>
                <a:cs typeface="Carlito"/>
              </a:rPr>
              <a:t>in a  </a:t>
            </a:r>
            <a:r>
              <a:rPr sz="2400" spc="-8" dirty="0">
                <a:latin typeface="Carlito"/>
                <a:cs typeface="Carlito"/>
              </a:rPr>
              <a:t>relation that </a:t>
            </a:r>
            <a:r>
              <a:rPr sz="2400" spc="-4" dirty="0">
                <a:latin typeface="Carlito"/>
                <a:cs typeface="Carlito"/>
              </a:rPr>
              <a:t>identifies </a:t>
            </a:r>
            <a:r>
              <a:rPr sz="2400" dirty="0">
                <a:latin typeface="Carlito"/>
                <a:cs typeface="Carlito"/>
              </a:rPr>
              <a:t>a tuple </a:t>
            </a:r>
            <a:r>
              <a:rPr sz="2400" spc="-11" dirty="0">
                <a:latin typeface="Carlito"/>
                <a:cs typeface="Carlito"/>
              </a:rPr>
              <a:t>(record) </a:t>
            </a:r>
            <a:r>
              <a:rPr sz="2400" dirty="0">
                <a:latin typeface="Carlito"/>
                <a:cs typeface="Carlito"/>
              </a:rPr>
              <a:t>in a  </a:t>
            </a:r>
            <a:r>
              <a:rPr sz="2400" spc="-8" dirty="0">
                <a:latin typeface="Carlito"/>
                <a:cs typeface="Carlito"/>
              </a:rPr>
              <a:t>relation.</a:t>
            </a:r>
            <a:endParaRPr sz="2400" dirty="0">
              <a:latin typeface="Carlito"/>
              <a:cs typeface="Carlito"/>
            </a:endParaRPr>
          </a:p>
          <a:p>
            <a:pPr marL="352425" marR="312896" indent="-342900">
              <a:spcBef>
                <a:spcPts val="578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224" algn="l"/>
                <a:tab pos="266700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30" dirty="0">
                <a:latin typeface="Carlito"/>
                <a:cs typeface="Carlito"/>
              </a:rPr>
              <a:t>keys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8" dirty="0">
                <a:latin typeface="Carlito"/>
                <a:cs typeface="Carlito"/>
              </a:rPr>
              <a:t>defined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8" dirty="0">
                <a:latin typeface="Carlito"/>
                <a:cs typeface="Carlito"/>
              </a:rPr>
              <a:t>table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access </a:t>
            </a:r>
            <a:r>
              <a:rPr sz="2400" spc="-4" dirty="0">
                <a:latin typeface="Carlito"/>
                <a:cs typeface="Carlito"/>
              </a:rPr>
              <a:t>or  sequence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stored data </a:t>
            </a:r>
            <a:r>
              <a:rPr sz="2400" spc="-4" dirty="0">
                <a:latin typeface="Carlito"/>
                <a:cs typeface="Carlito"/>
              </a:rPr>
              <a:t>quickly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23" dirty="0">
                <a:latin typeface="Carlito"/>
                <a:cs typeface="Carlito"/>
              </a:rPr>
              <a:t>smoothly.</a:t>
            </a:r>
            <a:endParaRPr sz="2400" dirty="0">
              <a:latin typeface="Carlito"/>
              <a:cs typeface="Carlito"/>
            </a:endParaRPr>
          </a:p>
          <a:p>
            <a:pPr marL="352425" marR="587693" indent="-342900">
              <a:spcBef>
                <a:spcPts val="578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224" algn="l"/>
                <a:tab pos="266700" algn="l"/>
              </a:tabLst>
            </a:pPr>
            <a:r>
              <a:rPr sz="2400" spc="-8" dirty="0">
                <a:latin typeface="Carlito"/>
                <a:cs typeface="Carlito"/>
              </a:rPr>
              <a:t>They are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4" dirty="0">
                <a:latin typeface="Carlito"/>
                <a:cs typeface="Carlito"/>
              </a:rPr>
              <a:t>used </a:t>
            </a:r>
            <a:r>
              <a:rPr sz="2400" spc="-11" dirty="0">
                <a:latin typeface="Carlito"/>
                <a:cs typeface="Carlito"/>
              </a:rPr>
              <a:t>to create </a:t>
            </a:r>
            <a:r>
              <a:rPr sz="2400" spc="-4" dirty="0">
                <a:latin typeface="Carlito"/>
                <a:cs typeface="Carlito"/>
              </a:rPr>
              <a:t>relationship  between </a:t>
            </a:r>
            <a:r>
              <a:rPr sz="2400" spc="-19" dirty="0">
                <a:latin typeface="Carlito"/>
                <a:cs typeface="Carlito"/>
              </a:rPr>
              <a:t>different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tables.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33350"/>
            <a:ext cx="6422974" cy="440505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spc="-38" dirty="0"/>
              <a:t>Types </a:t>
            </a:r>
            <a:r>
              <a:rPr sz="2800" spc="-4" dirty="0"/>
              <a:t>of </a:t>
            </a:r>
            <a:r>
              <a:rPr sz="2800" spc="-38" dirty="0"/>
              <a:t>Keys </a:t>
            </a:r>
            <a:r>
              <a:rPr sz="2800" dirty="0"/>
              <a:t>in</a:t>
            </a:r>
            <a:r>
              <a:rPr sz="2800" spc="45" dirty="0"/>
              <a:t> </a:t>
            </a:r>
            <a:r>
              <a:rPr sz="2800" spc="-11" dirty="0"/>
              <a:t>Database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544956" y="942651"/>
            <a:ext cx="4932044" cy="3923190"/>
          </a:xfrm>
          <a:prstGeom prst="rect">
            <a:avLst/>
          </a:prstGeom>
        </p:spPr>
        <p:txBody>
          <a:bodyPr vert="horz" wrap="square" lIns="0" tIns="60008" rIns="0" bIns="0" rtlCol="0">
            <a:spAutoFit/>
          </a:bodyPr>
          <a:lstStyle/>
          <a:p>
            <a:pPr marL="466725" indent="-457200">
              <a:spcBef>
                <a:spcPts val="472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3300" b="1" dirty="0">
                <a:latin typeface="Carlito"/>
                <a:cs typeface="Carlito"/>
              </a:rPr>
              <a:t> Primary</a:t>
            </a:r>
            <a:r>
              <a:rPr sz="3300" b="1" spc="-19" dirty="0">
                <a:latin typeface="Carlito"/>
                <a:cs typeface="Carlito"/>
              </a:rPr>
              <a:t> </a:t>
            </a:r>
            <a:r>
              <a:rPr sz="3300" b="1" spc="-30" dirty="0">
                <a:latin typeface="Carlito"/>
                <a:cs typeface="Carlito"/>
              </a:rPr>
              <a:t>Key</a:t>
            </a:r>
            <a:endParaRPr sz="3300" dirty="0">
              <a:latin typeface="Carlito"/>
              <a:cs typeface="Carlito"/>
            </a:endParaRPr>
          </a:p>
          <a:p>
            <a:pPr marL="466725" indent="-457200">
              <a:spcBef>
                <a:spcPts val="398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3300" b="1" dirty="0">
                <a:latin typeface="Carlito"/>
                <a:cs typeface="Carlito"/>
              </a:rPr>
              <a:t> </a:t>
            </a:r>
            <a:r>
              <a:rPr sz="3300" b="1" spc="-11" dirty="0">
                <a:latin typeface="Carlito"/>
                <a:cs typeface="Carlito"/>
              </a:rPr>
              <a:t>Candidate</a:t>
            </a:r>
            <a:r>
              <a:rPr sz="3300" b="1" spc="-56" dirty="0">
                <a:latin typeface="Carlito"/>
                <a:cs typeface="Carlito"/>
              </a:rPr>
              <a:t> </a:t>
            </a:r>
            <a:r>
              <a:rPr sz="3300" b="1" spc="-30" dirty="0">
                <a:latin typeface="Carlito"/>
                <a:cs typeface="Carlito"/>
              </a:rPr>
              <a:t>Key</a:t>
            </a:r>
            <a:endParaRPr sz="3300" dirty="0">
              <a:latin typeface="Carlito"/>
              <a:cs typeface="Carlito"/>
            </a:endParaRPr>
          </a:p>
          <a:p>
            <a:pPr marL="466725" indent="-457200">
              <a:spcBef>
                <a:spcPts val="398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3300" b="1" dirty="0">
                <a:latin typeface="Carlito"/>
                <a:cs typeface="Carlito"/>
              </a:rPr>
              <a:t> </a:t>
            </a:r>
            <a:r>
              <a:rPr sz="3300" b="1" spc="-11" dirty="0">
                <a:latin typeface="Carlito"/>
                <a:cs typeface="Carlito"/>
              </a:rPr>
              <a:t>Alternate</a:t>
            </a:r>
            <a:r>
              <a:rPr sz="3300" b="1" spc="-90" dirty="0">
                <a:latin typeface="Carlito"/>
                <a:cs typeface="Carlito"/>
              </a:rPr>
              <a:t> </a:t>
            </a:r>
            <a:r>
              <a:rPr sz="3300" b="1" spc="-30" dirty="0">
                <a:latin typeface="Carlito"/>
                <a:cs typeface="Carlito"/>
              </a:rPr>
              <a:t>Key</a:t>
            </a:r>
            <a:endParaRPr sz="3300" dirty="0">
              <a:latin typeface="Carlito"/>
              <a:cs typeface="Carlito"/>
            </a:endParaRPr>
          </a:p>
          <a:p>
            <a:pPr marL="466725" indent="-457200">
              <a:spcBef>
                <a:spcPts val="398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3300" b="1" dirty="0">
                <a:latin typeface="Carlito"/>
                <a:cs typeface="Carlito"/>
              </a:rPr>
              <a:t> Super</a:t>
            </a:r>
            <a:r>
              <a:rPr sz="3300" b="1" spc="-11" dirty="0">
                <a:latin typeface="Carlito"/>
                <a:cs typeface="Carlito"/>
              </a:rPr>
              <a:t> </a:t>
            </a:r>
            <a:r>
              <a:rPr sz="3300" b="1" spc="-30" dirty="0">
                <a:latin typeface="Carlito"/>
                <a:cs typeface="Carlito"/>
              </a:rPr>
              <a:t>Key</a:t>
            </a:r>
            <a:endParaRPr sz="3300" dirty="0">
              <a:latin typeface="Carlito"/>
              <a:cs typeface="Carlito"/>
            </a:endParaRPr>
          </a:p>
          <a:p>
            <a:pPr marL="466725" indent="-457200">
              <a:spcBef>
                <a:spcPts val="394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3300" b="1" dirty="0">
                <a:latin typeface="Carlito"/>
                <a:cs typeface="Carlito"/>
              </a:rPr>
              <a:t> </a:t>
            </a:r>
            <a:r>
              <a:rPr sz="3300" b="1" spc="-8" dirty="0">
                <a:latin typeface="Carlito"/>
                <a:cs typeface="Carlito"/>
              </a:rPr>
              <a:t>Composite</a:t>
            </a:r>
            <a:r>
              <a:rPr sz="3300" b="1" spc="-45" dirty="0">
                <a:latin typeface="Carlito"/>
                <a:cs typeface="Carlito"/>
              </a:rPr>
              <a:t> </a:t>
            </a:r>
            <a:r>
              <a:rPr sz="3300" b="1" spc="-30" dirty="0">
                <a:latin typeface="Carlito"/>
                <a:cs typeface="Carlito"/>
              </a:rPr>
              <a:t>Key</a:t>
            </a:r>
            <a:endParaRPr sz="3300" dirty="0">
              <a:latin typeface="Carlito"/>
              <a:cs typeface="Carlito"/>
            </a:endParaRPr>
          </a:p>
          <a:p>
            <a:pPr marL="466725" indent="-457200">
              <a:spcBef>
                <a:spcPts val="398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3300" b="1" dirty="0">
                <a:latin typeface="Carlito"/>
                <a:cs typeface="Carlito"/>
              </a:rPr>
              <a:t> </a:t>
            </a:r>
            <a:r>
              <a:rPr sz="3300" b="1" spc="-11" dirty="0">
                <a:latin typeface="Carlito"/>
                <a:cs typeface="Carlito"/>
              </a:rPr>
              <a:t>Foreign</a:t>
            </a:r>
            <a:r>
              <a:rPr sz="3300" b="1" spc="-23" dirty="0">
                <a:latin typeface="Carlito"/>
                <a:cs typeface="Carlito"/>
              </a:rPr>
              <a:t> </a:t>
            </a:r>
            <a:r>
              <a:rPr sz="3300" b="1" spc="-30" dirty="0">
                <a:latin typeface="Carlito"/>
                <a:cs typeface="Carlito"/>
              </a:rPr>
              <a:t>Key</a:t>
            </a:r>
            <a:endParaRPr sz="3300" dirty="0">
              <a:latin typeface="Carlito"/>
              <a:cs typeface="Carlito"/>
            </a:endParaRPr>
          </a:p>
          <a:p>
            <a:pPr marL="466725" indent="-457200">
              <a:spcBef>
                <a:spcPts val="398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3300" b="1" dirty="0">
                <a:latin typeface="Carlito"/>
                <a:cs typeface="Carlito"/>
              </a:rPr>
              <a:t> Unique</a:t>
            </a:r>
            <a:r>
              <a:rPr sz="3300" b="1" spc="-11" dirty="0">
                <a:latin typeface="Carlito"/>
                <a:cs typeface="Carlito"/>
              </a:rPr>
              <a:t> </a:t>
            </a:r>
            <a:r>
              <a:rPr sz="3300" b="1" spc="-34" dirty="0">
                <a:latin typeface="Carlito"/>
                <a:cs typeface="Carlito"/>
              </a:rPr>
              <a:t>Key</a:t>
            </a:r>
            <a:endParaRPr sz="33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409" y="286963"/>
            <a:ext cx="2590800" cy="632866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b="1" dirty="0">
                <a:latin typeface="Carlito"/>
                <a:cs typeface="Carlito"/>
              </a:rPr>
              <a:t>Primary</a:t>
            </a:r>
            <a:r>
              <a:rPr sz="4050" b="1" spc="-64" dirty="0">
                <a:latin typeface="Carlito"/>
                <a:cs typeface="Carlito"/>
              </a:rPr>
              <a:t> </a:t>
            </a:r>
            <a:r>
              <a:rPr sz="4050" b="1" spc="-38" dirty="0">
                <a:latin typeface="Carlito"/>
                <a:cs typeface="Carlito"/>
              </a:rPr>
              <a:t>Key</a:t>
            </a:r>
            <a:endParaRPr sz="405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81138" y="1195388"/>
          <a:ext cx="1485900" cy="234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EmployeeID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EmployeeName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SSN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DeptID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DOB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202496" y="978217"/>
            <a:ext cx="4287679" cy="29719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165259" indent="-257651">
              <a:spcBef>
                <a:spcPts val="75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250" spc="-4" dirty="0">
                <a:latin typeface="Carlito"/>
                <a:cs typeface="Carlito"/>
              </a:rPr>
              <a:t>Which </a:t>
            </a:r>
            <a:r>
              <a:rPr sz="2250" dirty="0">
                <a:latin typeface="Carlito"/>
                <a:cs typeface="Carlito"/>
              </a:rPr>
              <a:t>is</a:t>
            </a:r>
            <a:r>
              <a:rPr sz="22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250" b="1" u="heavy" spc="-4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Unique </a:t>
            </a:r>
            <a:r>
              <a:rPr sz="22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&amp; </a:t>
            </a:r>
            <a:r>
              <a:rPr sz="2250" b="1" u="heavy" spc="-4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Can’t </a:t>
            </a:r>
            <a:r>
              <a:rPr sz="22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be </a:t>
            </a:r>
            <a:r>
              <a:rPr sz="225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have  </a:t>
            </a:r>
            <a:r>
              <a:rPr sz="22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NULL</a:t>
            </a:r>
            <a:r>
              <a:rPr sz="2250" b="1" u="heavy" spc="-19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25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Value</a:t>
            </a:r>
            <a:endParaRPr sz="2250" dirty="0">
              <a:latin typeface="Carlito"/>
              <a:cs typeface="Carlito"/>
            </a:endParaRPr>
          </a:p>
          <a:p>
            <a:pPr marL="266700" marR="180022" indent="-257651">
              <a:spcBef>
                <a:spcPts val="540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250" dirty="0">
                <a:latin typeface="Carlito"/>
                <a:cs typeface="Carlito"/>
              </a:rPr>
              <a:t>Is the </a:t>
            </a:r>
            <a:r>
              <a:rPr sz="2250" spc="-8" dirty="0">
                <a:latin typeface="Carlito"/>
                <a:cs typeface="Carlito"/>
              </a:rPr>
              <a:t>column </a:t>
            </a:r>
            <a:r>
              <a:rPr sz="2250" spc="-11" dirty="0">
                <a:latin typeface="Carlito"/>
                <a:cs typeface="Carlito"/>
              </a:rPr>
              <a:t>you </a:t>
            </a:r>
            <a:r>
              <a:rPr sz="2250" spc="-4" dirty="0">
                <a:latin typeface="Carlito"/>
                <a:cs typeface="Carlito"/>
              </a:rPr>
              <a:t>choose </a:t>
            </a:r>
            <a:r>
              <a:rPr sz="2250" spc="-8" dirty="0">
                <a:latin typeface="Carlito"/>
                <a:cs typeface="Carlito"/>
              </a:rPr>
              <a:t>to  maintain uniqueness </a:t>
            </a:r>
            <a:r>
              <a:rPr sz="2250" dirty="0">
                <a:latin typeface="Carlito"/>
                <a:cs typeface="Carlito"/>
              </a:rPr>
              <a:t>in a </a:t>
            </a:r>
            <a:r>
              <a:rPr sz="2250" spc="-8" dirty="0">
                <a:latin typeface="Carlito"/>
                <a:cs typeface="Carlito"/>
              </a:rPr>
              <a:t>table </a:t>
            </a:r>
            <a:r>
              <a:rPr sz="2250" spc="-11" dirty="0">
                <a:latin typeface="Carlito"/>
                <a:cs typeface="Carlito"/>
              </a:rPr>
              <a:t>at  </a:t>
            </a:r>
            <a:r>
              <a:rPr sz="2250" spc="-15" dirty="0">
                <a:latin typeface="Carlito"/>
                <a:cs typeface="Carlito"/>
              </a:rPr>
              <a:t>row</a:t>
            </a:r>
            <a:r>
              <a:rPr sz="2250" spc="-4" dirty="0">
                <a:latin typeface="Carlito"/>
                <a:cs typeface="Carlito"/>
              </a:rPr>
              <a:t> </a:t>
            </a:r>
            <a:r>
              <a:rPr sz="2250" spc="-8" dirty="0">
                <a:latin typeface="Carlito"/>
                <a:cs typeface="Carlito"/>
              </a:rPr>
              <a:t>level.</a:t>
            </a:r>
            <a:endParaRPr sz="2250" dirty="0">
              <a:latin typeface="Carlito"/>
              <a:cs typeface="Carlito"/>
            </a:endParaRPr>
          </a:p>
          <a:p>
            <a:pPr marL="266700" marR="103346" indent="-257651">
              <a:spcBef>
                <a:spcPts val="544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250" spc="-11" dirty="0">
                <a:latin typeface="Carlito"/>
                <a:cs typeface="Carlito"/>
              </a:rPr>
              <a:t>Here </a:t>
            </a:r>
            <a:r>
              <a:rPr sz="2250" dirty="0">
                <a:latin typeface="Carlito"/>
                <a:cs typeface="Carlito"/>
              </a:rPr>
              <a:t>in </a:t>
            </a:r>
            <a:r>
              <a:rPr sz="2250" b="1" spc="-11" dirty="0">
                <a:latin typeface="Carlito"/>
                <a:cs typeface="Carlito"/>
              </a:rPr>
              <a:t>Employee </a:t>
            </a:r>
            <a:r>
              <a:rPr sz="2250" spc="-8" dirty="0">
                <a:latin typeface="Carlito"/>
                <a:cs typeface="Carlito"/>
              </a:rPr>
              <a:t>table </a:t>
            </a:r>
            <a:r>
              <a:rPr sz="2250" spc="-11" dirty="0">
                <a:latin typeface="Carlito"/>
                <a:cs typeface="Carlito"/>
              </a:rPr>
              <a:t>we </a:t>
            </a:r>
            <a:r>
              <a:rPr sz="2250" spc="-8" dirty="0">
                <a:latin typeface="Carlito"/>
                <a:cs typeface="Carlito"/>
              </a:rPr>
              <a:t>can  </a:t>
            </a:r>
            <a:r>
              <a:rPr sz="2250" dirty="0">
                <a:latin typeface="Carlito"/>
                <a:cs typeface="Carlito"/>
              </a:rPr>
              <a:t>choose </a:t>
            </a:r>
            <a:r>
              <a:rPr sz="2250" spc="-4" dirty="0">
                <a:latin typeface="Carlito"/>
                <a:cs typeface="Carlito"/>
              </a:rPr>
              <a:t>either </a:t>
            </a:r>
            <a:r>
              <a:rPr sz="2250" b="1" spc="-8" dirty="0">
                <a:latin typeface="Carlito"/>
                <a:cs typeface="Carlito"/>
              </a:rPr>
              <a:t>EmployeeID </a:t>
            </a:r>
            <a:r>
              <a:rPr sz="2250" dirty="0">
                <a:latin typeface="Carlito"/>
                <a:cs typeface="Carlito"/>
              </a:rPr>
              <a:t>or</a:t>
            </a:r>
            <a:r>
              <a:rPr sz="2250" spc="-41" dirty="0">
                <a:latin typeface="Carlito"/>
                <a:cs typeface="Carlito"/>
              </a:rPr>
              <a:t> </a:t>
            </a:r>
            <a:r>
              <a:rPr sz="2250" b="1" spc="-4" dirty="0">
                <a:latin typeface="Carlito"/>
                <a:cs typeface="Carlito"/>
              </a:rPr>
              <a:t>SSN</a:t>
            </a:r>
            <a:endParaRPr sz="2250" dirty="0">
              <a:latin typeface="Carlito"/>
              <a:cs typeface="Carlito"/>
            </a:endParaRPr>
          </a:p>
          <a:p>
            <a:pPr marL="268129">
              <a:spcBef>
                <a:spcPts val="540"/>
              </a:spcBef>
            </a:pPr>
            <a:r>
              <a:rPr sz="2250" spc="-8" dirty="0">
                <a:latin typeface="Carlito"/>
                <a:cs typeface="Carlito"/>
              </a:rPr>
              <a:t>column </a:t>
            </a:r>
            <a:r>
              <a:rPr sz="2250" spc="-19" dirty="0">
                <a:latin typeface="Carlito"/>
                <a:cs typeface="Carlito"/>
              </a:rPr>
              <a:t>for </a:t>
            </a:r>
            <a:r>
              <a:rPr sz="2250" dirty="0">
                <a:latin typeface="Carlito"/>
                <a:cs typeface="Carlito"/>
              </a:rPr>
              <a:t>a PK.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-7088"/>
            <a:ext cx="4951571" cy="632866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dirty="0"/>
              <a:t>Primary</a:t>
            </a:r>
            <a:r>
              <a:rPr sz="4050" spc="-41" dirty="0"/>
              <a:t> </a:t>
            </a:r>
            <a:r>
              <a:rPr sz="4050" spc="-34" dirty="0"/>
              <a:t>Key</a:t>
            </a:r>
            <a:endParaRPr sz="4050" dirty="0"/>
          </a:p>
        </p:txBody>
      </p:sp>
      <p:sp>
        <p:nvSpPr>
          <p:cNvPr id="3" name="object 3"/>
          <p:cNvSpPr txBox="1"/>
          <p:nvPr/>
        </p:nvSpPr>
        <p:spPr>
          <a:xfrm>
            <a:off x="1544956" y="575881"/>
            <a:ext cx="6113144" cy="40491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5" marR="5715" indent="-342900" algn="just">
              <a:spcBef>
                <a:spcPts val="75"/>
              </a:spcBef>
              <a:buClr>
                <a:srgbClr val="FFC000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2475" spc="-4" dirty="0">
                <a:latin typeface="Carlito"/>
                <a:cs typeface="Carlito"/>
              </a:rPr>
              <a:t>It is </a:t>
            </a:r>
            <a:r>
              <a:rPr sz="2475" dirty="0">
                <a:latin typeface="Carlito"/>
                <a:cs typeface="Carlito"/>
              </a:rPr>
              <a:t>a </a:t>
            </a:r>
            <a:r>
              <a:rPr sz="2475" spc="-11" dirty="0">
                <a:latin typeface="Carlito"/>
                <a:cs typeface="Carlito"/>
              </a:rPr>
              <a:t>candidate </a:t>
            </a:r>
            <a:r>
              <a:rPr sz="2475" spc="-34" dirty="0">
                <a:latin typeface="Carlito"/>
                <a:cs typeface="Carlito"/>
              </a:rPr>
              <a:t>key </a:t>
            </a:r>
            <a:r>
              <a:rPr sz="2475" spc="-8" dirty="0">
                <a:latin typeface="Carlito"/>
                <a:cs typeface="Carlito"/>
              </a:rPr>
              <a:t>that </a:t>
            </a:r>
            <a:r>
              <a:rPr sz="2475" spc="-4" dirty="0">
                <a:latin typeface="Carlito"/>
                <a:cs typeface="Carlito"/>
              </a:rPr>
              <a:t>is </a:t>
            </a:r>
            <a:r>
              <a:rPr sz="2475" dirty="0">
                <a:latin typeface="Carlito"/>
                <a:cs typeface="Carlito"/>
              </a:rPr>
              <a:t>chosen </a:t>
            </a:r>
            <a:r>
              <a:rPr sz="2475" spc="-8" dirty="0">
                <a:latin typeface="Carlito"/>
                <a:cs typeface="Carlito"/>
              </a:rPr>
              <a:t>by </a:t>
            </a:r>
            <a:r>
              <a:rPr sz="2475" spc="-4" dirty="0">
                <a:latin typeface="Carlito"/>
                <a:cs typeface="Carlito"/>
              </a:rPr>
              <a:t>the  </a:t>
            </a:r>
            <a:r>
              <a:rPr sz="2475" spc="-8" dirty="0">
                <a:latin typeface="Carlito"/>
                <a:cs typeface="Carlito"/>
              </a:rPr>
              <a:t>database </a:t>
            </a:r>
            <a:r>
              <a:rPr sz="2475" spc="-4" dirty="0">
                <a:latin typeface="Carlito"/>
                <a:cs typeface="Carlito"/>
              </a:rPr>
              <a:t>designer </a:t>
            </a:r>
            <a:r>
              <a:rPr sz="2475" spc="-15" dirty="0">
                <a:latin typeface="Carlito"/>
                <a:cs typeface="Carlito"/>
              </a:rPr>
              <a:t>to </a:t>
            </a:r>
            <a:r>
              <a:rPr sz="2475" spc="-4" dirty="0">
                <a:latin typeface="Carlito"/>
                <a:cs typeface="Carlito"/>
              </a:rPr>
              <a:t>identify entities </a:t>
            </a:r>
            <a:r>
              <a:rPr sz="2475" dirty="0">
                <a:latin typeface="Carlito"/>
                <a:cs typeface="Carlito"/>
              </a:rPr>
              <a:t>with </a:t>
            </a:r>
            <a:r>
              <a:rPr sz="2475" spc="-4" dirty="0">
                <a:latin typeface="Carlito"/>
                <a:cs typeface="Carlito"/>
              </a:rPr>
              <a:t>in  </a:t>
            </a:r>
            <a:r>
              <a:rPr sz="2475" dirty="0">
                <a:latin typeface="Carlito"/>
                <a:cs typeface="Carlito"/>
              </a:rPr>
              <a:t>an </a:t>
            </a:r>
            <a:r>
              <a:rPr sz="2475" spc="-8" dirty="0">
                <a:latin typeface="Carlito"/>
                <a:cs typeface="Carlito"/>
              </a:rPr>
              <a:t>entity</a:t>
            </a:r>
            <a:r>
              <a:rPr sz="2475" spc="-11" dirty="0">
                <a:latin typeface="Carlito"/>
                <a:cs typeface="Carlito"/>
              </a:rPr>
              <a:t> </a:t>
            </a:r>
            <a:r>
              <a:rPr sz="2475" spc="-4" dirty="0">
                <a:latin typeface="Carlito"/>
                <a:cs typeface="Carlito"/>
              </a:rPr>
              <a:t>set.</a:t>
            </a:r>
            <a:endParaRPr sz="2475" dirty="0">
              <a:latin typeface="Carlito"/>
              <a:cs typeface="Carlito"/>
            </a:endParaRPr>
          </a:p>
          <a:p>
            <a:pPr marL="352425" marR="5715" indent="-342900" algn="just">
              <a:spcBef>
                <a:spcPts val="596"/>
              </a:spcBef>
              <a:buClr>
                <a:srgbClr val="FFC000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2475" dirty="0">
                <a:latin typeface="Carlito"/>
                <a:cs typeface="Carlito"/>
              </a:rPr>
              <a:t>Primary </a:t>
            </a:r>
            <a:r>
              <a:rPr sz="2475" spc="-34" dirty="0">
                <a:latin typeface="Carlito"/>
                <a:cs typeface="Carlito"/>
              </a:rPr>
              <a:t>key </a:t>
            </a:r>
            <a:r>
              <a:rPr sz="2475" spc="-4" dirty="0">
                <a:latin typeface="Carlito"/>
                <a:cs typeface="Carlito"/>
              </a:rPr>
              <a:t>is </a:t>
            </a:r>
            <a:r>
              <a:rPr sz="2475" dirty="0">
                <a:latin typeface="Carlito"/>
                <a:cs typeface="Carlito"/>
              </a:rPr>
              <a:t>the minimal </a:t>
            </a:r>
            <a:r>
              <a:rPr sz="2475" spc="-4" dirty="0">
                <a:latin typeface="Carlito"/>
                <a:cs typeface="Carlito"/>
              </a:rPr>
              <a:t>super </a:t>
            </a:r>
            <a:r>
              <a:rPr sz="2475" spc="-26" dirty="0">
                <a:latin typeface="Carlito"/>
                <a:cs typeface="Carlito"/>
              </a:rPr>
              <a:t>keys. </a:t>
            </a:r>
            <a:r>
              <a:rPr sz="2475" dirty="0">
                <a:latin typeface="Carlito"/>
                <a:cs typeface="Carlito"/>
              </a:rPr>
              <a:t>In </a:t>
            </a:r>
            <a:r>
              <a:rPr sz="2475" spc="-4" dirty="0">
                <a:latin typeface="Carlito"/>
                <a:cs typeface="Carlito"/>
              </a:rPr>
              <a:t>the  ER </a:t>
            </a:r>
            <a:r>
              <a:rPr sz="2475" spc="-11" dirty="0">
                <a:latin typeface="Carlito"/>
                <a:cs typeface="Carlito"/>
              </a:rPr>
              <a:t>diagram </a:t>
            </a:r>
            <a:r>
              <a:rPr sz="2475" spc="-4" dirty="0">
                <a:latin typeface="Carlito"/>
                <a:cs typeface="Carlito"/>
              </a:rPr>
              <a:t>primary </a:t>
            </a:r>
            <a:r>
              <a:rPr sz="2475" spc="-34" dirty="0">
                <a:latin typeface="Carlito"/>
                <a:cs typeface="Carlito"/>
              </a:rPr>
              <a:t>key </a:t>
            </a:r>
            <a:r>
              <a:rPr sz="2475" spc="-4" dirty="0">
                <a:latin typeface="Carlito"/>
                <a:cs typeface="Carlito"/>
              </a:rPr>
              <a:t>is </a:t>
            </a:r>
            <a:r>
              <a:rPr sz="2475" spc="-15" dirty="0">
                <a:latin typeface="Carlito"/>
                <a:cs typeface="Carlito"/>
              </a:rPr>
              <a:t>represented by  </a:t>
            </a:r>
            <a:r>
              <a:rPr sz="2475" spc="-4" dirty="0">
                <a:latin typeface="Carlito"/>
                <a:cs typeface="Carlito"/>
              </a:rPr>
              <a:t>underlining </a:t>
            </a:r>
            <a:r>
              <a:rPr sz="2475" dirty="0">
                <a:latin typeface="Carlito"/>
                <a:cs typeface="Carlito"/>
              </a:rPr>
              <a:t>the </a:t>
            </a:r>
            <a:r>
              <a:rPr sz="2475" spc="-4" dirty="0">
                <a:latin typeface="Carlito"/>
                <a:cs typeface="Carlito"/>
              </a:rPr>
              <a:t>primary </a:t>
            </a:r>
            <a:r>
              <a:rPr sz="2475" spc="-34" dirty="0">
                <a:latin typeface="Carlito"/>
                <a:cs typeface="Carlito"/>
              </a:rPr>
              <a:t>key</a:t>
            </a:r>
            <a:r>
              <a:rPr sz="2475" spc="26" dirty="0">
                <a:latin typeface="Carlito"/>
                <a:cs typeface="Carlito"/>
              </a:rPr>
              <a:t> </a:t>
            </a:r>
            <a:r>
              <a:rPr sz="2475" spc="-11" dirty="0">
                <a:latin typeface="Carlito"/>
                <a:cs typeface="Carlito"/>
              </a:rPr>
              <a:t>attribute.</a:t>
            </a:r>
            <a:endParaRPr sz="2475" dirty="0">
              <a:latin typeface="Carlito"/>
              <a:cs typeface="Carlito"/>
            </a:endParaRPr>
          </a:p>
          <a:p>
            <a:pPr marL="352425" marR="5715" indent="-342900" algn="just">
              <a:spcBef>
                <a:spcPts val="596"/>
              </a:spcBef>
              <a:buClr>
                <a:srgbClr val="FFC000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2475" dirty="0">
                <a:latin typeface="Carlito"/>
                <a:cs typeface="Carlito"/>
              </a:rPr>
              <a:t>Ideally a </a:t>
            </a:r>
            <a:r>
              <a:rPr sz="2475" spc="-4" dirty="0">
                <a:latin typeface="Carlito"/>
                <a:cs typeface="Carlito"/>
              </a:rPr>
              <a:t>primary </a:t>
            </a:r>
            <a:r>
              <a:rPr sz="2475" spc="-34" dirty="0">
                <a:latin typeface="Carlito"/>
                <a:cs typeface="Carlito"/>
              </a:rPr>
              <a:t>key </a:t>
            </a:r>
            <a:r>
              <a:rPr sz="2475" spc="-4" dirty="0">
                <a:latin typeface="Carlito"/>
                <a:cs typeface="Carlito"/>
              </a:rPr>
              <a:t>is </a:t>
            </a:r>
            <a:r>
              <a:rPr sz="2475" spc="-8" dirty="0">
                <a:latin typeface="Carlito"/>
                <a:cs typeface="Carlito"/>
              </a:rPr>
              <a:t>composed </a:t>
            </a:r>
            <a:r>
              <a:rPr sz="2475" dirty="0">
                <a:latin typeface="Carlito"/>
                <a:cs typeface="Carlito"/>
              </a:rPr>
              <a:t>of only a  </a:t>
            </a:r>
            <a:r>
              <a:rPr sz="2475" spc="-4" dirty="0">
                <a:latin typeface="Carlito"/>
                <a:cs typeface="Carlito"/>
              </a:rPr>
              <a:t>single</a:t>
            </a:r>
            <a:r>
              <a:rPr sz="2475" dirty="0">
                <a:latin typeface="Carlito"/>
                <a:cs typeface="Carlito"/>
              </a:rPr>
              <a:t> </a:t>
            </a:r>
            <a:r>
              <a:rPr sz="2475" spc="-11" dirty="0">
                <a:latin typeface="Carlito"/>
                <a:cs typeface="Carlito"/>
              </a:rPr>
              <a:t>attribute.</a:t>
            </a:r>
            <a:endParaRPr sz="2475" dirty="0">
              <a:latin typeface="Carlito"/>
              <a:cs typeface="Carlito"/>
            </a:endParaRPr>
          </a:p>
          <a:p>
            <a:pPr marL="352425" marR="3810" indent="-342900" algn="just">
              <a:spcBef>
                <a:spcPts val="596"/>
              </a:spcBef>
              <a:buClr>
                <a:srgbClr val="FFC000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2475" dirty="0">
                <a:latin typeface="Carlito"/>
                <a:cs typeface="Carlito"/>
              </a:rPr>
              <a:t>But </a:t>
            </a:r>
            <a:r>
              <a:rPr sz="2475" spc="-4" dirty="0">
                <a:latin typeface="Carlito"/>
                <a:cs typeface="Carlito"/>
              </a:rPr>
              <a:t>it </a:t>
            </a:r>
            <a:r>
              <a:rPr sz="2475" spc="4" dirty="0">
                <a:latin typeface="Carlito"/>
                <a:cs typeface="Carlito"/>
              </a:rPr>
              <a:t>is </a:t>
            </a:r>
            <a:r>
              <a:rPr sz="2475" spc="-4" dirty="0">
                <a:latin typeface="Carlito"/>
                <a:cs typeface="Carlito"/>
              </a:rPr>
              <a:t>possible </a:t>
            </a:r>
            <a:r>
              <a:rPr sz="2475" spc="-15" dirty="0">
                <a:latin typeface="Carlito"/>
                <a:cs typeface="Carlito"/>
              </a:rPr>
              <a:t>to </a:t>
            </a:r>
            <a:r>
              <a:rPr sz="2475" spc="-19" dirty="0">
                <a:latin typeface="Carlito"/>
                <a:cs typeface="Carlito"/>
              </a:rPr>
              <a:t>have </a:t>
            </a:r>
            <a:r>
              <a:rPr sz="2475" dirty="0">
                <a:latin typeface="Carlito"/>
                <a:cs typeface="Carlito"/>
              </a:rPr>
              <a:t>a </a:t>
            </a:r>
            <a:r>
              <a:rPr sz="2475" spc="-4" dirty="0">
                <a:latin typeface="Carlito"/>
                <a:cs typeface="Carlito"/>
              </a:rPr>
              <a:t>primary </a:t>
            </a:r>
            <a:r>
              <a:rPr sz="2475" spc="-34" dirty="0">
                <a:latin typeface="Carlito"/>
                <a:cs typeface="Carlito"/>
              </a:rPr>
              <a:t>key  </a:t>
            </a:r>
            <a:r>
              <a:rPr sz="2475" spc="-4" dirty="0">
                <a:latin typeface="Carlito"/>
                <a:cs typeface="Carlito"/>
              </a:rPr>
              <a:t>composed of </a:t>
            </a:r>
            <a:r>
              <a:rPr sz="2475" spc="-11" dirty="0">
                <a:latin typeface="Carlito"/>
                <a:cs typeface="Carlito"/>
              </a:rPr>
              <a:t>more </a:t>
            </a:r>
            <a:r>
              <a:rPr sz="2475" dirty="0">
                <a:latin typeface="Carlito"/>
                <a:cs typeface="Carlito"/>
              </a:rPr>
              <a:t>than </a:t>
            </a:r>
            <a:r>
              <a:rPr sz="2475" spc="-4" dirty="0">
                <a:latin typeface="Carlito"/>
                <a:cs typeface="Carlito"/>
              </a:rPr>
              <a:t>one</a:t>
            </a:r>
            <a:r>
              <a:rPr sz="2475" spc="4" dirty="0">
                <a:latin typeface="Carlito"/>
                <a:cs typeface="Carlito"/>
              </a:rPr>
              <a:t> </a:t>
            </a:r>
            <a:r>
              <a:rPr sz="2475" spc="-11" dirty="0">
                <a:latin typeface="Carlito"/>
                <a:cs typeface="Carlito"/>
              </a:rPr>
              <a:t>attribute.</a:t>
            </a:r>
            <a:endParaRPr sz="2475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1574</TotalTime>
  <Words>2202</Words>
  <Application>Microsoft Office PowerPoint</Application>
  <PresentationFormat>On-screen Show (16:9)</PresentationFormat>
  <Paragraphs>317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Wingdings 2</vt:lpstr>
      <vt:lpstr>Roboto Condensed</vt:lpstr>
      <vt:lpstr>Century Schoolbook</vt:lpstr>
      <vt:lpstr>Arimo</vt:lpstr>
      <vt:lpstr>Courier New</vt:lpstr>
      <vt:lpstr>Wingdings</vt:lpstr>
      <vt:lpstr>Book Antiqua</vt:lpstr>
      <vt:lpstr>Carlito</vt:lpstr>
      <vt:lpstr>Oriel</vt:lpstr>
      <vt:lpstr>Database Management                         System</vt:lpstr>
      <vt:lpstr>PowerPoint Presentation</vt:lpstr>
      <vt:lpstr>PowerPoint Presentation</vt:lpstr>
      <vt:lpstr>PowerPoint Presentation</vt:lpstr>
      <vt:lpstr>PowerPoint Presentation</vt:lpstr>
      <vt:lpstr>Why we have Keys in DB?</vt:lpstr>
      <vt:lpstr>Types of Keys in Database</vt:lpstr>
      <vt:lpstr>Primary Key</vt:lpstr>
      <vt:lpstr>Primary Key</vt:lpstr>
      <vt:lpstr>To define a field as primary key,  following conditions had to be met :</vt:lpstr>
      <vt:lpstr>Candidate Key</vt:lpstr>
      <vt:lpstr>Alternate Key</vt:lpstr>
      <vt:lpstr>Super Key</vt:lpstr>
      <vt:lpstr>Composite Key</vt:lpstr>
      <vt:lpstr>Foreign Key</vt:lpstr>
      <vt:lpstr>Unique Key</vt:lpstr>
      <vt:lpstr>Summary</vt:lpstr>
      <vt:lpstr>Practical Example</vt:lpstr>
      <vt:lpstr>Answers:</vt:lpstr>
      <vt:lpstr>Finding Candidate Keys- 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networking for bank exam</dc:title>
  <dc:creator>Ashu</dc:creator>
  <cp:lastModifiedBy>jyoti Haweliya</cp:lastModifiedBy>
  <cp:revision>203</cp:revision>
  <dcterms:modified xsi:type="dcterms:W3CDTF">2022-03-04T15:40:41Z</dcterms:modified>
</cp:coreProperties>
</file>