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93" r:id="rId3"/>
    <p:sldId id="331" r:id="rId4"/>
    <p:sldId id="332" r:id="rId5"/>
    <p:sldId id="439" r:id="rId6"/>
    <p:sldId id="372" r:id="rId7"/>
    <p:sldId id="359" r:id="rId8"/>
    <p:sldId id="360" r:id="rId9"/>
    <p:sldId id="361" r:id="rId10"/>
    <p:sldId id="362" r:id="rId11"/>
    <p:sldId id="364" r:id="rId12"/>
    <p:sldId id="365" r:id="rId13"/>
    <p:sldId id="373" r:id="rId14"/>
    <p:sldId id="355" r:id="rId15"/>
    <p:sldId id="387" r:id="rId16"/>
    <p:sldId id="388" r:id="rId17"/>
    <p:sldId id="368" r:id="rId18"/>
    <p:sldId id="369" r:id="rId19"/>
    <p:sldId id="389" r:id="rId20"/>
    <p:sldId id="390" r:id="rId21"/>
    <p:sldId id="391" r:id="rId22"/>
    <p:sldId id="357" r:id="rId23"/>
    <p:sldId id="436" r:id="rId24"/>
    <p:sldId id="438" r:id="rId25"/>
    <p:sldId id="437" r:id="rId26"/>
    <p:sldId id="394" r:id="rId27"/>
    <p:sldId id="376" r:id="rId28"/>
    <p:sldId id="377" r:id="rId29"/>
    <p:sldId id="378" r:id="rId30"/>
    <p:sldId id="379" r:id="rId31"/>
    <p:sldId id="380" r:id="rId32"/>
    <p:sldId id="381" r:id="rId33"/>
    <p:sldId id="382" r:id="rId34"/>
    <p:sldId id="279" r:id="rId35"/>
  </p:sldIdLst>
  <p:sldSz cx="9144000" cy="5143500" type="screen16x9"/>
  <p:notesSz cx="6858000" cy="9144000"/>
  <p:embeddedFontLst>
    <p:embeddedFont>
      <p:font typeface="Wingdings 2" panose="05020102010507070707" pitchFamily="18" charset="2"/>
      <p:regular r:id="rId37"/>
    </p:embeddedFont>
    <p:embeddedFont>
      <p:font typeface="Century Schoolbook" panose="020B0604020202020204" charset="0"/>
      <p:regular r:id="rId38"/>
      <p:bold r:id="rId39"/>
      <p:italic r:id="rId40"/>
      <p:boldItalic r:id="rId41"/>
    </p:embeddedFont>
    <p:embeddedFont>
      <p:font typeface="Comic Sans MS" panose="030F0702030302020204" pitchFamily="66" charset="0"/>
      <p:regular r:id="rId42"/>
      <p:bold r:id="rId43"/>
      <p:italic r:id="rId44"/>
      <p:boldItalic r:id="rId45"/>
    </p:embeddedFont>
    <p:embeddedFont>
      <p:font typeface="Wingdings 3" panose="05040102010807070707" pitchFamily="18" charset="2"/>
      <p:regular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B06431-077C-496C-B2E4-9A91203DA799}">
  <a:tblStyle styleId="{93B06431-077C-496C-B2E4-9A91203DA799}"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varScale="1">
        <p:scale>
          <a:sx n="110" d="100"/>
          <a:sy n="110" d="100"/>
        </p:scale>
        <p:origin x="682" y="53"/>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96641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2343150"/>
            <a:ext cx="6172200" cy="142077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3752492"/>
            <a:ext cx="6172200" cy="10287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8050371" y="832948"/>
            <a:ext cx="1714500" cy="381000"/>
          </a:xfrm>
        </p:spPr>
        <p:txBody>
          <a:bodyPr/>
          <a:lstStyle/>
          <a:p>
            <a:fld id="{E6F9B8CD-342D-4579-98EC-A8FD6B7370E1}" type="datetimeFigureOut">
              <a:rPr lang="en-US" smtClean="0"/>
              <a:pPr/>
              <a:t>3/15/2022</a:t>
            </a:fld>
            <a:endParaRPr lang="en-US" dirty="0"/>
          </a:p>
        </p:txBody>
      </p:sp>
      <p:sp>
        <p:nvSpPr>
          <p:cNvPr id="17" name="Footer Placeholder 16"/>
          <p:cNvSpPr>
            <a:spLocks noGrp="1"/>
          </p:cNvSpPr>
          <p:nvPr>
            <p:ph type="ftr" sz="quarter" idx="11"/>
          </p:nvPr>
        </p:nvSpPr>
        <p:spPr bwMode="auto">
          <a:xfrm rot="5400000">
            <a:off x="7534469" y="3088246"/>
            <a:ext cx="2743200" cy="384048"/>
          </a:xfrm>
        </p:spPr>
        <p:txBody>
          <a:bodyPr/>
          <a:lstStyle/>
          <a:p>
            <a:endParaRPr kumimoji="0" lang="en-US" dirty="0"/>
          </a:p>
        </p:txBody>
      </p:sp>
      <p:sp>
        <p:nvSpPr>
          <p:cNvPr id="10" name="Rectangle 9"/>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2571750"/>
            <a:ext cx="1295400" cy="97155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4341114"/>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3371850"/>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3696527"/>
            <a:ext cx="609600" cy="388143"/>
          </a:xfrm>
        </p:spPr>
        <p:txBody>
          <a:bodyPr/>
          <a:lstStyle/>
          <a:p>
            <a:fld id="{2BBB5E19-F10A-4C2F-BF6F-11C513378A2E}"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3/15/2022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1676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3/15/2022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1815525" y="1991825"/>
            <a:ext cx="5585400" cy="1159800"/>
          </a:xfrm>
          <a:prstGeom prst="rect">
            <a:avLst/>
          </a:prstGeom>
        </p:spPr>
        <p:txBody>
          <a:bodyPr wrap="square" lIns="91425" tIns="91425" rIns="91425" bIns="91425" anchor="ctr" anchorCtr="0"/>
          <a:lstStyle>
            <a:lvl1pPr lvl="0">
              <a:spcBef>
                <a:spcPts val="0"/>
              </a:spcBef>
              <a:buSzPct val="100000"/>
              <a:defRPr sz="6000" b="0"/>
            </a:lvl1pPr>
            <a:lvl2pPr lvl="1">
              <a:spcBef>
                <a:spcPts val="0"/>
              </a:spcBef>
              <a:buSzPct val="100000"/>
              <a:defRPr sz="6000" b="0"/>
            </a:lvl2pPr>
            <a:lvl3pPr lvl="2">
              <a:spcBef>
                <a:spcPts val="0"/>
              </a:spcBef>
              <a:buSzPct val="100000"/>
              <a:defRPr sz="6000" b="0"/>
            </a:lvl3pPr>
            <a:lvl4pPr lvl="3">
              <a:spcBef>
                <a:spcPts val="0"/>
              </a:spcBef>
              <a:buSzPct val="100000"/>
              <a:defRPr sz="6000" b="0"/>
            </a:lvl4pPr>
            <a:lvl5pPr lvl="4">
              <a:spcBef>
                <a:spcPts val="0"/>
              </a:spcBef>
              <a:buSzPct val="100000"/>
              <a:defRPr sz="6000" b="0"/>
            </a:lvl5pPr>
            <a:lvl6pPr lvl="5">
              <a:spcBef>
                <a:spcPts val="0"/>
              </a:spcBef>
              <a:buSzPct val="100000"/>
              <a:defRPr sz="6000" b="0"/>
            </a:lvl6pPr>
            <a:lvl7pPr lvl="6">
              <a:spcBef>
                <a:spcPts val="0"/>
              </a:spcBef>
              <a:buSzPct val="100000"/>
              <a:defRPr sz="6000" b="0"/>
            </a:lvl7pPr>
            <a:lvl8pPr lvl="7">
              <a:spcBef>
                <a:spcPts val="0"/>
              </a:spcBef>
              <a:buSzPct val="100000"/>
              <a:defRPr sz="6000" b="0"/>
            </a:lvl8pPr>
            <a:lvl9pPr lvl="8">
              <a:spcBef>
                <a:spcPts val="0"/>
              </a:spcBef>
              <a:buSzPct val="100000"/>
              <a:defRPr sz="6000" b="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Quote">
    <p:spTree>
      <p:nvGrpSpPr>
        <p:cNvPr id="1" name="Shape 13"/>
        <p:cNvGrpSpPr/>
        <p:nvPr/>
      </p:nvGrpSpPr>
      <p:grpSpPr>
        <a:xfrm>
          <a:off x="0" y="0"/>
          <a:ext cx="0" cy="0"/>
          <a:chOff x="0" y="0"/>
          <a:chExt cx="0" cy="0"/>
        </a:xfrm>
      </p:grpSpPr>
      <p:sp>
        <p:nvSpPr>
          <p:cNvPr id="14" name="Shape 14"/>
          <p:cNvSpPr txBox="1">
            <a:spLocks noGrp="1"/>
          </p:cNvSpPr>
          <p:nvPr>
            <p:ph type="body" idx="1"/>
          </p:nvPr>
        </p:nvSpPr>
        <p:spPr>
          <a:xfrm>
            <a:off x="1441675" y="1628400"/>
            <a:ext cx="6260700" cy="819900"/>
          </a:xfrm>
          <a:prstGeom prst="rect">
            <a:avLst/>
          </a:prstGeom>
        </p:spPr>
        <p:txBody>
          <a:bodyPr wrap="square" lIns="91425" tIns="91425" rIns="91425" bIns="91425" anchor="t" anchorCtr="0"/>
          <a:lstStyle>
            <a:lvl1pPr lvl="0" algn="ctr" rtl="0">
              <a:spcBef>
                <a:spcPts val="0"/>
              </a:spcBef>
              <a:buSzPct val="100000"/>
              <a:defRPr sz="2600"/>
            </a:lvl1pPr>
            <a:lvl2pPr lvl="1" algn="ctr" rtl="0">
              <a:spcBef>
                <a:spcPts val="0"/>
              </a:spcBef>
              <a:buSzPct val="100000"/>
              <a:defRPr sz="2600"/>
            </a:lvl2pPr>
            <a:lvl3pPr lvl="2" algn="ctr" rtl="0">
              <a:spcBef>
                <a:spcPts val="0"/>
              </a:spcBef>
              <a:buSzPct val="100000"/>
              <a:defRPr sz="2600"/>
            </a:lvl3pPr>
            <a:lvl4pPr lvl="3" algn="ctr" rtl="0">
              <a:spcBef>
                <a:spcPts val="0"/>
              </a:spcBef>
              <a:buSzPct val="100000"/>
              <a:defRPr sz="2600"/>
            </a:lvl4pPr>
            <a:lvl5pPr lvl="4" algn="ctr" rtl="0">
              <a:spcBef>
                <a:spcPts val="0"/>
              </a:spcBef>
              <a:buSzPct val="100000"/>
              <a:defRPr sz="2600"/>
            </a:lvl5pPr>
            <a:lvl6pPr lvl="5" algn="ctr" rtl="0">
              <a:spcBef>
                <a:spcPts val="0"/>
              </a:spcBef>
              <a:buSzPct val="100000"/>
              <a:defRPr sz="2600"/>
            </a:lvl6pPr>
            <a:lvl7pPr lvl="6" algn="ctr" rtl="0">
              <a:spcBef>
                <a:spcPts val="0"/>
              </a:spcBef>
              <a:buSzPct val="100000"/>
              <a:defRPr sz="2600"/>
            </a:lvl7pPr>
            <a:lvl8pPr lvl="7" algn="ctr" rtl="0">
              <a:spcBef>
                <a:spcPts val="0"/>
              </a:spcBef>
              <a:buSzPct val="100000"/>
              <a:defRPr sz="2600"/>
            </a:lvl8pPr>
            <a:lvl9pPr lvl="8" algn="ctr">
              <a:spcBef>
                <a:spcPts val="0"/>
              </a:spcBef>
              <a:buSzPct val="100000"/>
              <a:defRPr sz="2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049500" y="796175"/>
            <a:ext cx="7020900" cy="7503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1049500" y="1437426"/>
            <a:ext cx="7020900" cy="27069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200150"/>
            <a:ext cx="7467600" cy="365531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3/15/2022</a:t>
            </a:fld>
            <a:endParaRPr lang="en-US"/>
          </a:p>
        </p:txBody>
      </p:sp>
      <p:sp>
        <p:nvSpPr>
          <p:cNvPr id="9" name="Slide Number Placeholder 8"/>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171700"/>
            <a:ext cx="6172200" cy="1540193"/>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3757613"/>
            <a:ext cx="6172200" cy="10287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8049006" y="830199"/>
            <a:ext cx="1714500" cy="381000"/>
          </a:xfrm>
        </p:spPr>
        <p:txBody>
          <a:bodyPr/>
          <a:lstStyle/>
          <a:p>
            <a:fld id="{E6F9B8CD-342D-4579-98EC-A8FD6B7370E1}" type="datetimeFigureOut">
              <a:rPr lang="en-US" smtClean="0"/>
              <a:pPr/>
              <a:t>3/15/2022</a:t>
            </a:fld>
            <a:endParaRPr lang="en-US"/>
          </a:p>
        </p:txBody>
      </p:sp>
      <p:sp>
        <p:nvSpPr>
          <p:cNvPr id="5" name="Footer Placeholder 4"/>
          <p:cNvSpPr>
            <a:spLocks noGrp="1"/>
          </p:cNvSpPr>
          <p:nvPr>
            <p:ph type="ftr" sz="quarter" idx="11"/>
          </p:nvPr>
        </p:nvSpPr>
        <p:spPr bwMode="auto">
          <a:xfrm rot="5400000">
            <a:off x="7534656" y="3086100"/>
            <a:ext cx="2743200" cy="384048"/>
          </a:xfrm>
        </p:spPr>
        <p:txBody>
          <a:bodyPr/>
          <a:lstStyle/>
          <a:p>
            <a:endParaRPr kumimoji="0" lang="en-US"/>
          </a:p>
        </p:txBody>
      </p:sp>
      <p:sp>
        <p:nvSpPr>
          <p:cNvPr id="9" name="Rectangle 8"/>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2571750"/>
            <a:ext cx="1295400" cy="97155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4343400"/>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3359916"/>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3696527"/>
            <a:ext cx="609600" cy="388143"/>
          </a:xfrm>
        </p:spPr>
        <p:txBody>
          <a:bodyPr/>
          <a:lstStyle/>
          <a:p>
            <a:fld id="{2BBB5E19-F10A-4C2F-BF6F-11C513378A2E}"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E6F9B8CD-342D-4579-98EC-A8FD6B7370E1}" type="datetimeFigureOut">
              <a:rPr lang="en-US" smtClean="0"/>
              <a:pPr/>
              <a:t>3/15/2022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9" name="Content Placeholder 8"/>
          <p:cNvSpPr>
            <a:spLocks noGrp="1"/>
          </p:cNvSpPr>
          <p:nvPr>
            <p:ph sz="quarter" idx="1"/>
          </p:nvPr>
        </p:nvSpPr>
        <p:spPr>
          <a:xfrm>
            <a:off x="457200" y="1200150"/>
            <a:ext cx="36576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200150"/>
            <a:ext cx="36576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7543800" cy="85725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E6F9B8CD-342D-4579-98EC-A8FD6B7370E1}" type="datetimeFigureOut">
              <a:rPr lang="en-US" smtClean="0"/>
              <a:pPr/>
              <a:t>3/15/2022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11" name="Content Placeholder 10"/>
          <p:cNvSpPr>
            <a:spLocks noGrp="1"/>
          </p:cNvSpPr>
          <p:nvPr>
            <p:ph sz="quarter" idx="2"/>
          </p:nvPr>
        </p:nvSpPr>
        <p:spPr>
          <a:xfrm>
            <a:off x="457200" y="1771650"/>
            <a:ext cx="3657600" cy="29146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1771650"/>
            <a:ext cx="3657600" cy="29146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3/15/2022</a:t>
            </a:fld>
            <a:endParaRPr lang="en-US"/>
          </a:p>
        </p:txBody>
      </p:sp>
      <p:sp>
        <p:nvSpPr>
          <p:cNvPr id="7" name="Slide Number Placeholder 6"/>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9B8CD-342D-4579-98EC-A8FD6B7370E1}" type="datetimeFigureOut">
              <a:rPr lang="en-US" smtClean="0"/>
              <a:pPr/>
              <a:t>3/15/2022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4160520" y="2343150"/>
            <a:ext cx="473202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05740"/>
            <a:ext cx="1527048" cy="373761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05740"/>
            <a:ext cx="5638800" cy="4745736"/>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3/15/2022</a:t>
            </a:fld>
            <a:endParaRPr lang="en-US" dirty="0"/>
          </a:p>
        </p:txBody>
      </p:sp>
      <p:sp>
        <p:nvSpPr>
          <p:cNvPr id="22" name="Slide Number Placeholder 21"/>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4138803" y="2343150"/>
            <a:ext cx="473202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51435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198596"/>
            <a:ext cx="1524000" cy="3717036"/>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51435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51435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3/15/2022</a:t>
            </a:fld>
            <a:endParaRPr lang="en-US"/>
          </a:p>
        </p:txBody>
      </p:sp>
      <p:sp>
        <p:nvSpPr>
          <p:cNvPr id="18" name="Slide Number Placeholder 17"/>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05979"/>
            <a:ext cx="7467600" cy="85725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200150"/>
            <a:ext cx="7467600" cy="3655314"/>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840980" y="763382"/>
            <a:ext cx="150876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E6F9B8CD-342D-4579-98EC-A8FD6B7370E1}" type="datetimeFigureOut">
              <a:rPr lang="en-US" smtClean="0"/>
              <a:pPr algn="r" eaLnBrk="1" latinLnBrk="0" hangingPunct="1"/>
              <a:t>3/15/2022</a:t>
            </a:fld>
            <a:endParaRPr lang="en-US" dirty="0">
              <a:solidFill>
                <a:schemeClr val="tx2"/>
              </a:solidFill>
            </a:endParaRPr>
          </a:p>
        </p:txBody>
      </p:sp>
      <p:sp>
        <p:nvSpPr>
          <p:cNvPr id="3" name="Footer Placeholder 2"/>
          <p:cNvSpPr>
            <a:spLocks noGrp="1"/>
          </p:cNvSpPr>
          <p:nvPr>
            <p:ph type="ftr" sz="quarter" idx="3"/>
          </p:nvPr>
        </p:nvSpPr>
        <p:spPr>
          <a:xfrm rot="5400000">
            <a:off x="7390236" y="2757210"/>
            <a:ext cx="24003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Straight Connector 6"/>
          <p:cNvSpPr>
            <a:spLocks noChangeShapeType="1"/>
          </p:cNvSpPr>
          <p:nvPr/>
        </p:nvSpPr>
        <p:spPr bwMode="auto">
          <a:xfrm>
            <a:off x="76200"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4300538"/>
            <a:ext cx="609600" cy="390906"/>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4" r:id="rId13"/>
    <p:sldLayoutId id="2147483675" r:id="rId14"/>
  </p:sldLayoutIdLst>
  <p:transition>
    <p:fade/>
  </p:transition>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ctrTitle"/>
          </p:nvPr>
        </p:nvSpPr>
        <p:spPr>
          <a:xfrm>
            <a:off x="762000" y="1991825"/>
            <a:ext cx="7238999" cy="1159800"/>
          </a:xfrm>
          <a:prstGeom prst="rect">
            <a:avLst/>
          </a:prstGeom>
        </p:spPr>
        <p:txBody>
          <a:bodyPr wrap="square" lIns="91425" tIns="91425" rIns="91425" bIns="91425" anchor="ctr" anchorCtr="0">
            <a:noAutofit/>
          </a:bodyPr>
          <a:lstStyle/>
          <a:p>
            <a:pPr lvl="0">
              <a:spcBef>
                <a:spcPts val="0"/>
              </a:spcBef>
              <a:buNone/>
            </a:pPr>
            <a:r>
              <a:rPr lang="en" dirty="0"/>
              <a:t>Database Management                         System</a:t>
            </a:r>
            <a:endParaRPr lang="en"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a:extLst>
              <a:ext uri="{FF2B5EF4-FFF2-40B4-BE49-F238E27FC236}">
                <a16:creationId xmlns:a16="http://schemas.microsoft.com/office/drawing/2014/main" id="{92B2EBE5-CF00-4C2C-9A57-F430AD3BF39D}"/>
              </a:ext>
            </a:extLst>
          </p:cNvPr>
          <p:cNvSpPr>
            <a:spLocks noGrp="1"/>
          </p:cNvSpPr>
          <p:nvPr>
            <p:ph idx="1"/>
          </p:nvPr>
        </p:nvSpPr>
        <p:spPr>
          <a:xfrm>
            <a:off x="1941910" y="267891"/>
            <a:ext cx="6356747" cy="607219"/>
          </a:xfrm>
        </p:spPr>
        <p:txBody>
          <a:bodyPr/>
          <a:lstStyle/>
          <a:p>
            <a:pPr eaLnBrk="1" hangingPunct="1"/>
            <a:r>
              <a:rPr lang="en-US" altLang="en-US" sz="1650">
                <a:latin typeface="Times New Roman" panose="02020603050405020304" pitchFamily="18" charset="0"/>
                <a:cs typeface="Times New Roman" panose="02020603050405020304" pitchFamily="18" charset="0"/>
              </a:rPr>
              <a:t>For updating the View we can use only those column name which are actually present in the View.</a:t>
            </a:r>
          </a:p>
        </p:txBody>
      </p:sp>
      <p:pic>
        <p:nvPicPr>
          <p:cNvPr id="26627" name="Picture 4">
            <a:extLst>
              <a:ext uri="{FF2B5EF4-FFF2-40B4-BE49-F238E27FC236}">
                <a16:creationId xmlns:a16="http://schemas.microsoft.com/office/drawing/2014/main" id="{E14EE8B1-86F2-4CE2-BFAE-4EF887D8AD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3323" y="841772"/>
            <a:ext cx="6582965" cy="1146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4">
            <a:extLst>
              <a:ext uri="{FF2B5EF4-FFF2-40B4-BE49-F238E27FC236}">
                <a16:creationId xmlns:a16="http://schemas.microsoft.com/office/drawing/2014/main" id="{C74001CA-03F0-4C31-BE1C-FEBE7F197B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226" y="2026444"/>
            <a:ext cx="4689872" cy="3117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a:extLst>
              <a:ext uri="{FF2B5EF4-FFF2-40B4-BE49-F238E27FC236}">
                <a16:creationId xmlns:a16="http://schemas.microsoft.com/office/drawing/2014/main" id="{30F7B5D8-D775-4055-A8DE-843267206CAB}"/>
              </a:ext>
            </a:extLst>
          </p:cNvPr>
          <p:cNvSpPr>
            <a:spLocks noGrp="1"/>
          </p:cNvSpPr>
          <p:nvPr>
            <p:ph idx="1"/>
          </p:nvPr>
        </p:nvSpPr>
        <p:spPr>
          <a:xfrm>
            <a:off x="1375172" y="361951"/>
            <a:ext cx="6686550" cy="632222"/>
          </a:xfrm>
        </p:spPr>
        <p:txBody>
          <a:bodyPr>
            <a:normAutofit fontScale="92500" lnSpcReduction="10000"/>
          </a:bodyPr>
          <a:lstStyle/>
          <a:p>
            <a:pPr eaLnBrk="1" hangingPunct="1"/>
            <a:r>
              <a:rPr lang="en-US" altLang="en-US" sz="1650">
                <a:latin typeface="Times New Roman" panose="02020603050405020304" pitchFamily="18" charset="0"/>
                <a:cs typeface="Times New Roman" panose="02020603050405020304" pitchFamily="18" charset="0"/>
              </a:rPr>
              <a:t>For</a:t>
            </a:r>
            <a:r>
              <a:rPr lang="en-US" altLang="en-US">
                <a:latin typeface="Times New Roman" panose="02020603050405020304" pitchFamily="18" charset="0"/>
                <a:cs typeface="Times New Roman" panose="02020603050405020304" pitchFamily="18" charset="0"/>
              </a:rPr>
              <a:t>  </a:t>
            </a:r>
            <a:r>
              <a:rPr lang="en-US" altLang="en-US" sz="1650">
                <a:latin typeface="Times New Roman" panose="02020603050405020304" pitchFamily="18" charset="0"/>
                <a:cs typeface="Times New Roman" panose="02020603050405020304" pitchFamily="18" charset="0"/>
              </a:rPr>
              <a:t>deleting the View we can use only those column name which are actually present in the View.</a:t>
            </a:r>
          </a:p>
        </p:txBody>
      </p:sp>
      <p:pic>
        <p:nvPicPr>
          <p:cNvPr id="27651" name="Picture 4">
            <a:extLst>
              <a:ext uri="{FF2B5EF4-FFF2-40B4-BE49-F238E27FC236}">
                <a16:creationId xmlns:a16="http://schemas.microsoft.com/office/drawing/2014/main" id="{58AAC7A9-DAB3-4293-B29B-D64589F344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1" y="1104900"/>
            <a:ext cx="5974556" cy="371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id="{D5BF4FC2-AD9D-41EA-A952-FDFEE2114457}"/>
              </a:ext>
            </a:extLst>
          </p:cNvPr>
          <p:cNvSpPr>
            <a:spLocks noGrp="1"/>
          </p:cNvSpPr>
          <p:nvPr>
            <p:ph idx="1"/>
          </p:nvPr>
        </p:nvSpPr>
        <p:spPr>
          <a:xfrm>
            <a:off x="1354931" y="427435"/>
            <a:ext cx="6686550" cy="665559"/>
          </a:xfrm>
        </p:spPr>
        <p:txBody>
          <a:bodyPr/>
          <a:lstStyle/>
          <a:p>
            <a:pPr eaLnBrk="1" hangingPunct="1"/>
            <a:r>
              <a:rPr lang="en-US" altLang="en-US" sz="1650">
                <a:latin typeface="Times New Roman" panose="02020603050405020304" pitchFamily="18" charset="0"/>
                <a:cs typeface="Times New Roman" panose="02020603050405020304" pitchFamily="18" charset="0"/>
              </a:rPr>
              <a:t>For dropping a View, we can use drop command. This command will not drop the underlying table.</a:t>
            </a:r>
          </a:p>
        </p:txBody>
      </p:sp>
      <p:pic>
        <p:nvPicPr>
          <p:cNvPr id="28675" name="Picture 4">
            <a:extLst>
              <a:ext uri="{FF2B5EF4-FFF2-40B4-BE49-F238E27FC236}">
                <a16:creationId xmlns:a16="http://schemas.microsoft.com/office/drawing/2014/main" id="{32E7D6AE-6E32-4E7D-BD67-C08BB4E814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5660" y="1170385"/>
            <a:ext cx="7124700" cy="3799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BA5D1D-29A0-4873-B57B-C775B54EEF46}"/>
              </a:ext>
            </a:extLst>
          </p:cNvPr>
          <p:cNvSpPr>
            <a:spLocks noGrp="1"/>
          </p:cNvSpPr>
          <p:nvPr>
            <p:ph idx="1"/>
          </p:nvPr>
        </p:nvSpPr>
        <p:spPr>
          <a:xfrm>
            <a:off x="457200" y="1154906"/>
            <a:ext cx="6686550" cy="2833688"/>
          </a:xfrm>
        </p:spPr>
        <p:txBody>
          <a:bodyPr rtlCol="0">
            <a:normAutofit lnSpcReduction="10000"/>
          </a:bodyPr>
          <a:lstStyle/>
          <a:p>
            <a:pPr eaLnBrk="1" hangingPunct="1">
              <a:defRPr/>
            </a:pPr>
            <a:r>
              <a:rPr lang="en-US" dirty="0">
                <a:latin typeface="Times New Roman" pitchFamily="18" charset="0"/>
                <a:cs typeface="Times New Roman" pitchFamily="18" charset="0"/>
              </a:rPr>
              <a:t>View from multiple tables can be created by simply include multiple tables in the SELECT statement.</a:t>
            </a:r>
          </a:p>
          <a:p>
            <a:pPr eaLnBrk="1" hangingPunct="1">
              <a:buFont typeface="Wingdings 3" panose="05040102010807070707" pitchFamily="18" charset="2"/>
              <a:buNone/>
              <a:defRPr/>
            </a:pPr>
            <a:r>
              <a:rPr lang="en-US" dirty="0" smtClean="0">
                <a:latin typeface="Times New Roman" pitchFamily="18" charset="0"/>
                <a:cs typeface="Times New Roman" pitchFamily="18" charset="0"/>
              </a:rPr>
              <a:t>create </a:t>
            </a:r>
            <a:r>
              <a:rPr lang="en-US" dirty="0">
                <a:latin typeface="Times New Roman" pitchFamily="18" charset="0"/>
                <a:cs typeface="Times New Roman" pitchFamily="18" charset="0"/>
              </a:rPr>
              <a:t>view region_sale1 as select l1.Region_name as Region, sum(s1.sales) as </a:t>
            </a:r>
            <a:r>
              <a:rPr lang="en-US" dirty="0" err="1">
                <a:latin typeface="Times New Roman" pitchFamily="18" charset="0"/>
                <a:cs typeface="Times New Roman" pitchFamily="18" charset="0"/>
              </a:rPr>
              <a:t>total_sale</a:t>
            </a:r>
            <a:r>
              <a:rPr lang="en-US" dirty="0">
                <a:latin typeface="Times New Roman" pitchFamily="18" charset="0"/>
                <a:cs typeface="Times New Roman" pitchFamily="18" charset="0"/>
              </a:rPr>
              <a:t> from location l1,store_info s1 where l1.store_Name=s1.store_name group by l1.region_name;</a:t>
            </a:r>
          </a:p>
        </p:txBody>
      </p:sp>
      <p:sp>
        <p:nvSpPr>
          <p:cNvPr id="29699" name="Title 2">
            <a:extLst>
              <a:ext uri="{FF2B5EF4-FFF2-40B4-BE49-F238E27FC236}">
                <a16:creationId xmlns:a16="http://schemas.microsoft.com/office/drawing/2014/main" id="{BFEC9346-F694-484E-9514-596B216CAAF8}"/>
              </a:ext>
            </a:extLst>
          </p:cNvPr>
          <p:cNvSpPr>
            <a:spLocks noGrp="1"/>
          </p:cNvSpPr>
          <p:nvPr>
            <p:ph type="title"/>
          </p:nvPr>
        </p:nvSpPr>
        <p:spPr>
          <a:xfrm>
            <a:off x="457200" y="209550"/>
            <a:ext cx="6684169" cy="529828"/>
          </a:xfrm>
        </p:spPr>
        <p:txBody>
          <a:bodyPr>
            <a:normAutofit fontScale="90000"/>
          </a:bodyPr>
          <a:lstStyle/>
          <a:p>
            <a:pPr eaLnBrk="1" hangingPunct="1"/>
            <a:r>
              <a:rPr lang="en-US" altLang="en-US" b="1" dirty="0">
                <a:latin typeface="Comic Sans MS" panose="030F0702030302020204" pitchFamily="66" charset="0"/>
              </a:rPr>
              <a:t>View</a:t>
            </a:r>
            <a:r>
              <a:rPr lang="en-US" altLang="en-US" dirty="0"/>
              <a:t> </a:t>
            </a:r>
            <a:r>
              <a:rPr lang="en-US" altLang="en-US" b="1" dirty="0">
                <a:latin typeface="Comic Sans MS" panose="030F0702030302020204" pitchFamily="66" charset="0"/>
              </a:rPr>
              <a:t>for</a:t>
            </a:r>
            <a:r>
              <a:rPr lang="en-US" altLang="en-US" dirty="0"/>
              <a:t> </a:t>
            </a:r>
            <a:r>
              <a:rPr lang="en-US" altLang="en-US" b="1" dirty="0">
                <a:latin typeface="Comic Sans MS" panose="030F0702030302020204" pitchFamily="66" charset="0"/>
              </a:rPr>
              <a:t>multiple</a:t>
            </a:r>
            <a:r>
              <a:rPr lang="en-US" altLang="en-US" dirty="0"/>
              <a:t> </a:t>
            </a:r>
            <a:r>
              <a:rPr lang="en-US" altLang="en-US" b="1" dirty="0">
                <a:latin typeface="Comic Sans MS" panose="030F0702030302020204" pitchFamily="66" charset="0"/>
              </a:rPr>
              <a:t>table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2">
            <a:extLst>
              <a:ext uri="{FF2B5EF4-FFF2-40B4-BE49-F238E27FC236}">
                <a16:creationId xmlns:a16="http://schemas.microsoft.com/office/drawing/2014/main" id="{69149033-C12B-47E4-B646-B61B7A76916F}"/>
              </a:ext>
            </a:extLst>
          </p:cNvPr>
          <p:cNvSpPr>
            <a:spLocks noGrp="1"/>
          </p:cNvSpPr>
          <p:nvPr>
            <p:ph type="title"/>
          </p:nvPr>
        </p:nvSpPr>
        <p:spPr>
          <a:xfrm>
            <a:off x="228600" y="340712"/>
            <a:ext cx="6642497" cy="436959"/>
          </a:xfrm>
        </p:spPr>
        <p:txBody>
          <a:bodyPr>
            <a:normAutofit fontScale="90000"/>
          </a:bodyPr>
          <a:lstStyle/>
          <a:p>
            <a:pPr eaLnBrk="1" hangingPunct="1"/>
            <a:r>
              <a:rPr lang="en-US" altLang="en-US" b="1">
                <a:latin typeface="Comic Sans MS" panose="030F0702030302020204" pitchFamily="66" charset="0"/>
              </a:rPr>
              <a:t>Triggers</a:t>
            </a:r>
          </a:p>
        </p:txBody>
      </p:sp>
      <p:sp>
        <p:nvSpPr>
          <p:cNvPr id="30723" name="Content Placeholder 1">
            <a:extLst>
              <a:ext uri="{FF2B5EF4-FFF2-40B4-BE49-F238E27FC236}">
                <a16:creationId xmlns:a16="http://schemas.microsoft.com/office/drawing/2014/main" id="{24617094-DF9D-4233-95E7-F79D43D077D0}"/>
              </a:ext>
            </a:extLst>
          </p:cNvPr>
          <p:cNvSpPr>
            <a:spLocks noGrp="1"/>
          </p:cNvSpPr>
          <p:nvPr>
            <p:ph idx="1"/>
          </p:nvPr>
        </p:nvSpPr>
        <p:spPr>
          <a:xfrm>
            <a:off x="762000" y="1047750"/>
            <a:ext cx="7440215" cy="3442097"/>
          </a:xfrm>
        </p:spPr>
        <p:txBody>
          <a:bodyPr/>
          <a:lstStyle/>
          <a:p>
            <a:pPr algn="just"/>
            <a:r>
              <a:rPr lang="en-US" altLang="en-US" sz="1950" dirty="0">
                <a:latin typeface="Times New Roman" panose="02020603050405020304" pitchFamily="18" charset="0"/>
                <a:cs typeface="Times New Roman" panose="02020603050405020304" pitchFamily="18" charset="0"/>
              </a:rPr>
              <a:t>Triggers are stored program which automatically fired when some events occur.</a:t>
            </a:r>
          </a:p>
          <a:p>
            <a:pPr algn="just"/>
            <a:r>
              <a:rPr lang="en-US" altLang="en-US" sz="1950" dirty="0">
                <a:latin typeface="Times New Roman" panose="02020603050405020304" pitchFamily="18" charset="0"/>
                <a:cs typeface="Times New Roman" panose="02020603050405020304" pitchFamily="18" charset="0"/>
              </a:rPr>
              <a:t>Triggers are written to be executed in response to any of the following events:</a:t>
            </a:r>
          </a:p>
          <a:p>
            <a:pPr lvl="1" algn="just"/>
            <a:r>
              <a:rPr lang="en-US" altLang="en-US" sz="1950" dirty="0">
                <a:latin typeface="Times New Roman" panose="02020603050405020304" pitchFamily="18" charset="0"/>
                <a:cs typeface="Times New Roman" panose="02020603050405020304" pitchFamily="18" charset="0"/>
              </a:rPr>
              <a:t>DML</a:t>
            </a:r>
          </a:p>
          <a:p>
            <a:pPr lvl="1" algn="just"/>
            <a:r>
              <a:rPr lang="en-US" altLang="en-US" sz="1950" dirty="0">
                <a:latin typeface="Times New Roman" panose="02020603050405020304" pitchFamily="18" charset="0"/>
                <a:cs typeface="Times New Roman" panose="02020603050405020304" pitchFamily="18" charset="0"/>
              </a:rPr>
              <a:t>DDL</a:t>
            </a:r>
          </a:p>
          <a:p>
            <a:pPr lvl="1" algn="just"/>
            <a:r>
              <a:rPr lang="en-US" altLang="en-US" sz="1950" dirty="0">
                <a:latin typeface="Times New Roman" panose="02020603050405020304" pitchFamily="18" charset="0"/>
                <a:cs typeface="Times New Roman" panose="02020603050405020304" pitchFamily="18" charset="0"/>
              </a:rPr>
              <a:t>Database Operations like Server Error, Log on , Log off, Startup or shut down. </a:t>
            </a:r>
          </a:p>
          <a:p>
            <a:pPr>
              <a:buFont typeface="Wingdings 3" panose="05040102010807070707" pitchFamily="18" charset="2"/>
              <a:buNone/>
            </a:pPr>
            <a:r>
              <a:rPr lang="en-US" altLang="en-US" sz="1950" dirty="0">
                <a:latin typeface="Times New Roman" panose="02020603050405020304" pitchFamily="18" charset="0"/>
                <a:cs typeface="Times New Roman" panose="02020603050405020304" pitchFamily="18" charset="0"/>
              </a:rPr>
              <a:t> </a:t>
            </a:r>
          </a:p>
          <a:p>
            <a:endParaRPr lang="en-US" altLang="en-US" sz="1650" dirty="0">
              <a:latin typeface="Times New Roman" panose="02020603050405020304" pitchFamily="18" charset="0"/>
              <a:cs typeface="Times New Roman" panose="02020603050405020304" pitchFamily="18" charset="0"/>
            </a:endParaRPr>
          </a:p>
          <a:p>
            <a:pPr>
              <a:buFont typeface="Wingdings 3" panose="05040102010807070707" pitchFamily="18" charset="2"/>
              <a:buNone/>
            </a:pPr>
            <a:endParaRPr lang="en-US" altLang="en-US" sz="16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2">
            <a:extLst>
              <a:ext uri="{FF2B5EF4-FFF2-40B4-BE49-F238E27FC236}">
                <a16:creationId xmlns:a16="http://schemas.microsoft.com/office/drawing/2014/main" id="{FA777FFD-C0C7-4252-A3EA-9B18A8373BDF}"/>
              </a:ext>
            </a:extLst>
          </p:cNvPr>
          <p:cNvSpPr>
            <a:spLocks noGrp="1"/>
          </p:cNvSpPr>
          <p:nvPr>
            <p:ph type="title"/>
          </p:nvPr>
        </p:nvSpPr>
        <p:spPr>
          <a:xfrm>
            <a:off x="1403747" y="489347"/>
            <a:ext cx="6642497" cy="436959"/>
          </a:xfrm>
        </p:spPr>
        <p:txBody>
          <a:bodyPr>
            <a:normAutofit fontScale="90000"/>
          </a:bodyPr>
          <a:lstStyle/>
          <a:p>
            <a:pPr eaLnBrk="1" hangingPunct="1"/>
            <a:r>
              <a:rPr lang="en-US" altLang="en-US" b="1" dirty="0">
                <a:latin typeface="Comic Sans MS" panose="030F0702030302020204" pitchFamily="66" charset="0"/>
              </a:rPr>
              <a:t>Syntax for Triggers</a:t>
            </a:r>
          </a:p>
        </p:txBody>
      </p:sp>
      <p:sp>
        <p:nvSpPr>
          <p:cNvPr id="31747" name="Content Placeholder 1">
            <a:extLst>
              <a:ext uri="{FF2B5EF4-FFF2-40B4-BE49-F238E27FC236}">
                <a16:creationId xmlns:a16="http://schemas.microsoft.com/office/drawing/2014/main" id="{3D2A0406-68BC-4037-9E1B-5750BFCF9AB3}"/>
              </a:ext>
            </a:extLst>
          </p:cNvPr>
          <p:cNvSpPr>
            <a:spLocks noGrp="1"/>
          </p:cNvSpPr>
          <p:nvPr>
            <p:ph idx="1"/>
          </p:nvPr>
        </p:nvSpPr>
        <p:spPr>
          <a:xfrm>
            <a:off x="1360885" y="1022747"/>
            <a:ext cx="7440215" cy="3442097"/>
          </a:xfrm>
        </p:spPr>
        <p:txBody>
          <a:bodyPr>
            <a:normAutofit fontScale="85000" lnSpcReduction="20000"/>
          </a:bodyPr>
          <a:lstStyle/>
          <a:p>
            <a:pPr>
              <a:buFont typeface="Wingdings 3" panose="05040102010807070707" pitchFamily="18" charset="2"/>
              <a:buNone/>
            </a:pPr>
            <a:r>
              <a:rPr lang="en-US" altLang="en-US" sz="1500" dirty="0">
                <a:latin typeface="Times New Roman" panose="02020603050405020304" pitchFamily="18" charset="0"/>
                <a:cs typeface="Times New Roman" panose="02020603050405020304" pitchFamily="18" charset="0"/>
              </a:rPr>
              <a:t>CREATE [OR REPLACE ] TRIGGER </a:t>
            </a:r>
            <a:r>
              <a:rPr lang="en-US" altLang="en-US" sz="1500" dirty="0" err="1">
                <a:latin typeface="Times New Roman" panose="02020603050405020304" pitchFamily="18" charset="0"/>
                <a:cs typeface="Times New Roman" panose="02020603050405020304" pitchFamily="18" charset="0"/>
              </a:rPr>
              <a:t>trigger_name</a:t>
            </a:r>
            <a:r>
              <a:rPr lang="en-US" altLang="en-US" sz="1500" dirty="0">
                <a:latin typeface="Times New Roman" panose="02020603050405020304" pitchFamily="18" charset="0"/>
                <a:cs typeface="Times New Roman" panose="02020603050405020304" pitchFamily="18" charset="0"/>
              </a:rPr>
              <a:t>   </a:t>
            </a:r>
          </a:p>
          <a:p>
            <a:pPr>
              <a:buFont typeface="Wingdings 3" panose="05040102010807070707" pitchFamily="18" charset="2"/>
              <a:buNone/>
            </a:pPr>
            <a:r>
              <a:rPr lang="en-US" altLang="en-US" sz="1500" dirty="0">
                <a:latin typeface="Times New Roman" panose="02020603050405020304" pitchFamily="18" charset="0"/>
                <a:cs typeface="Times New Roman" panose="02020603050405020304" pitchFamily="18" charset="0"/>
              </a:rPr>
              <a:t>{BEFORE | AFTER | INSTEAD OF }   </a:t>
            </a:r>
          </a:p>
          <a:p>
            <a:pPr>
              <a:buFont typeface="Wingdings 3" panose="05040102010807070707" pitchFamily="18" charset="2"/>
              <a:buNone/>
            </a:pPr>
            <a:r>
              <a:rPr lang="en-US" altLang="en-US" sz="1500" dirty="0">
                <a:latin typeface="Times New Roman" panose="02020603050405020304" pitchFamily="18" charset="0"/>
                <a:cs typeface="Times New Roman" panose="02020603050405020304" pitchFamily="18" charset="0"/>
              </a:rPr>
              <a:t>{INSERT [OR] | UPDATE [OR] | DELETE}   </a:t>
            </a:r>
          </a:p>
          <a:p>
            <a:pPr>
              <a:buFont typeface="Wingdings 3" panose="05040102010807070707" pitchFamily="18" charset="2"/>
              <a:buNone/>
            </a:pPr>
            <a:r>
              <a:rPr lang="en-US" altLang="en-US" sz="1500" dirty="0">
                <a:latin typeface="Times New Roman" panose="02020603050405020304" pitchFamily="18" charset="0"/>
                <a:cs typeface="Times New Roman" panose="02020603050405020304" pitchFamily="18" charset="0"/>
              </a:rPr>
              <a:t>[OF </a:t>
            </a:r>
            <a:r>
              <a:rPr lang="en-US" altLang="en-US" sz="1500" dirty="0" err="1">
                <a:latin typeface="Times New Roman" panose="02020603050405020304" pitchFamily="18" charset="0"/>
                <a:cs typeface="Times New Roman" panose="02020603050405020304" pitchFamily="18" charset="0"/>
              </a:rPr>
              <a:t>col_name</a:t>
            </a:r>
            <a:r>
              <a:rPr lang="en-US" altLang="en-US" sz="1500" dirty="0">
                <a:latin typeface="Times New Roman" panose="02020603050405020304" pitchFamily="18" charset="0"/>
                <a:cs typeface="Times New Roman" panose="02020603050405020304" pitchFamily="18" charset="0"/>
              </a:rPr>
              <a:t>]   ON </a:t>
            </a:r>
            <a:r>
              <a:rPr lang="en-US" altLang="en-US" sz="1500" dirty="0" err="1">
                <a:latin typeface="Times New Roman" panose="02020603050405020304" pitchFamily="18" charset="0"/>
                <a:cs typeface="Times New Roman" panose="02020603050405020304" pitchFamily="18" charset="0"/>
              </a:rPr>
              <a:t>table_name</a:t>
            </a:r>
            <a:r>
              <a:rPr lang="en-US" altLang="en-US" sz="1500" dirty="0">
                <a:latin typeface="Times New Roman" panose="02020603050405020304" pitchFamily="18" charset="0"/>
                <a:cs typeface="Times New Roman" panose="02020603050405020304" pitchFamily="18" charset="0"/>
              </a:rPr>
              <a:t>   </a:t>
            </a:r>
          </a:p>
          <a:p>
            <a:pPr>
              <a:buFont typeface="Wingdings 3" panose="05040102010807070707" pitchFamily="18" charset="2"/>
              <a:buNone/>
            </a:pPr>
            <a:r>
              <a:rPr lang="en-US" altLang="en-US" sz="1500" dirty="0">
                <a:latin typeface="Times New Roman" panose="02020603050405020304" pitchFamily="18" charset="0"/>
                <a:cs typeface="Times New Roman" panose="02020603050405020304" pitchFamily="18" charset="0"/>
              </a:rPr>
              <a:t>[</a:t>
            </a:r>
            <a:r>
              <a:rPr lang="en-US" altLang="en-US" sz="1500" dirty="0" smtClean="0">
                <a:latin typeface="Times New Roman" panose="02020603050405020304" pitchFamily="18" charset="0"/>
                <a:cs typeface="Times New Roman" panose="02020603050405020304" pitchFamily="18" charset="0"/>
              </a:rPr>
              <a:t>REFERENCING</a:t>
            </a:r>
            <a:r>
              <a:rPr lang="en-US" altLang="en-US" sz="1500" dirty="0">
                <a:latin typeface="Times New Roman" panose="02020603050405020304" pitchFamily="18" charset="0"/>
                <a:cs typeface="Times New Roman" panose="02020603050405020304" pitchFamily="18" charset="0"/>
              </a:rPr>
              <a:t> OLD AS o NEW AS n]   </a:t>
            </a:r>
          </a:p>
          <a:p>
            <a:pPr>
              <a:buFont typeface="Wingdings 3" panose="05040102010807070707" pitchFamily="18" charset="2"/>
              <a:buNone/>
            </a:pPr>
            <a:r>
              <a:rPr lang="en-US" altLang="en-US" sz="1500" dirty="0">
                <a:latin typeface="Times New Roman" panose="02020603050405020304" pitchFamily="18" charset="0"/>
                <a:cs typeface="Times New Roman" panose="02020603050405020304" pitchFamily="18" charset="0"/>
              </a:rPr>
              <a:t>[FOR EACH ROW]   </a:t>
            </a:r>
          </a:p>
          <a:p>
            <a:pPr>
              <a:buFont typeface="Wingdings 3" panose="05040102010807070707" pitchFamily="18" charset="2"/>
              <a:buNone/>
            </a:pPr>
            <a:r>
              <a:rPr lang="en-US" altLang="en-US" sz="1500" dirty="0">
                <a:latin typeface="Times New Roman" panose="02020603050405020304" pitchFamily="18" charset="0"/>
                <a:cs typeface="Times New Roman" panose="02020603050405020304" pitchFamily="18" charset="0"/>
              </a:rPr>
              <a:t>WHEN (condition)    </a:t>
            </a:r>
          </a:p>
          <a:p>
            <a:pPr>
              <a:buFont typeface="Wingdings 3" panose="05040102010807070707" pitchFamily="18" charset="2"/>
              <a:buNone/>
            </a:pPr>
            <a:r>
              <a:rPr lang="en-US" altLang="en-US" sz="1500" dirty="0">
                <a:latin typeface="Times New Roman" panose="02020603050405020304" pitchFamily="18" charset="0"/>
                <a:cs typeface="Times New Roman" panose="02020603050405020304" pitchFamily="18" charset="0"/>
              </a:rPr>
              <a:t>DECLARE  </a:t>
            </a:r>
          </a:p>
          <a:p>
            <a:pPr>
              <a:buFont typeface="Wingdings 3" panose="05040102010807070707" pitchFamily="18" charset="2"/>
              <a:buNone/>
            </a:pPr>
            <a:r>
              <a:rPr lang="en-US" altLang="en-US" sz="1500" dirty="0">
                <a:latin typeface="Times New Roman" panose="02020603050405020304" pitchFamily="18" charset="0"/>
                <a:cs typeface="Times New Roman" panose="02020603050405020304" pitchFamily="18" charset="0"/>
              </a:rPr>
              <a:t>  Declaration-statements  </a:t>
            </a:r>
          </a:p>
          <a:p>
            <a:pPr>
              <a:buFont typeface="Wingdings 3" panose="05040102010807070707" pitchFamily="18" charset="2"/>
              <a:buNone/>
            </a:pPr>
            <a:r>
              <a:rPr lang="en-US" altLang="en-US" sz="1500" dirty="0">
                <a:latin typeface="Times New Roman" panose="02020603050405020304" pitchFamily="18" charset="0"/>
                <a:cs typeface="Times New Roman" panose="02020603050405020304" pitchFamily="18" charset="0"/>
              </a:rPr>
              <a:t>BEGIN </a:t>
            </a:r>
          </a:p>
          <a:p>
            <a:pPr>
              <a:buFont typeface="Wingdings 3" panose="05040102010807070707" pitchFamily="18" charset="2"/>
              <a:buNone/>
            </a:pPr>
            <a:r>
              <a:rPr lang="en-US" altLang="en-US" sz="1500" dirty="0">
                <a:latin typeface="Times New Roman" panose="02020603050405020304" pitchFamily="18" charset="0"/>
                <a:cs typeface="Times New Roman" panose="02020603050405020304" pitchFamily="18" charset="0"/>
              </a:rPr>
              <a:t>  Executable-statements  </a:t>
            </a:r>
          </a:p>
          <a:p>
            <a:pPr>
              <a:buFont typeface="Wingdings 3" panose="05040102010807070707" pitchFamily="18" charset="2"/>
              <a:buNone/>
            </a:pPr>
            <a:r>
              <a:rPr lang="en-US" altLang="en-US" sz="1500" dirty="0">
                <a:latin typeface="Times New Roman" panose="02020603050405020304" pitchFamily="18" charset="0"/>
                <a:cs typeface="Times New Roman" panose="02020603050405020304" pitchFamily="18" charset="0"/>
              </a:rPr>
              <a:t>EXCEPTION </a:t>
            </a:r>
          </a:p>
          <a:p>
            <a:pPr>
              <a:buFont typeface="Wingdings 3" panose="05040102010807070707" pitchFamily="18" charset="2"/>
              <a:buNone/>
            </a:pPr>
            <a:r>
              <a:rPr lang="en-US" altLang="en-US" sz="1500" dirty="0">
                <a:latin typeface="Times New Roman" panose="02020603050405020304" pitchFamily="18" charset="0"/>
                <a:cs typeface="Times New Roman" panose="02020603050405020304" pitchFamily="18" charset="0"/>
              </a:rPr>
              <a:t>  Exception-handling-statements  </a:t>
            </a:r>
          </a:p>
          <a:p>
            <a:pPr>
              <a:buFont typeface="Wingdings 3" panose="05040102010807070707" pitchFamily="18" charset="2"/>
              <a:buNone/>
            </a:pPr>
            <a:r>
              <a:rPr lang="en-US" altLang="en-US" sz="1500" dirty="0">
                <a:latin typeface="Times New Roman" panose="02020603050405020304" pitchFamily="18" charset="0"/>
                <a:cs typeface="Times New Roman" panose="02020603050405020304" pitchFamily="18" charset="0"/>
              </a:rPr>
              <a:t>END;  </a:t>
            </a:r>
          </a:p>
          <a:p>
            <a:endParaRPr lang="en-US" altLang="en-US" sz="1500" dirty="0">
              <a:latin typeface="Times New Roman" panose="02020603050405020304" pitchFamily="18" charset="0"/>
              <a:cs typeface="Times New Roman" panose="02020603050405020304" pitchFamily="18" charset="0"/>
            </a:endParaRPr>
          </a:p>
          <a:p>
            <a:pPr>
              <a:buFont typeface="Wingdings 3" panose="05040102010807070707" pitchFamily="18" charset="2"/>
              <a:buNone/>
            </a:pPr>
            <a:endParaRPr lang="en-US" altLang="en-US" sz="1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2">
            <a:extLst>
              <a:ext uri="{FF2B5EF4-FFF2-40B4-BE49-F238E27FC236}">
                <a16:creationId xmlns:a16="http://schemas.microsoft.com/office/drawing/2014/main" id="{A2964B94-2DBF-4CBC-805E-4D8331BCE258}"/>
              </a:ext>
            </a:extLst>
          </p:cNvPr>
          <p:cNvSpPr>
            <a:spLocks noGrp="1"/>
          </p:cNvSpPr>
          <p:nvPr>
            <p:ph type="title"/>
          </p:nvPr>
        </p:nvSpPr>
        <p:spPr>
          <a:xfrm>
            <a:off x="1403747" y="489347"/>
            <a:ext cx="6642497" cy="436959"/>
          </a:xfrm>
        </p:spPr>
        <p:txBody>
          <a:bodyPr>
            <a:normAutofit fontScale="90000"/>
          </a:bodyPr>
          <a:lstStyle/>
          <a:p>
            <a:pPr eaLnBrk="1" hangingPunct="1"/>
            <a:r>
              <a:rPr lang="en-US" altLang="en-US" b="1">
                <a:latin typeface="Comic Sans MS" panose="030F0702030302020204" pitchFamily="66" charset="0"/>
              </a:rPr>
              <a:t>Continue…</a:t>
            </a:r>
          </a:p>
        </p:txBody>
      </p:sp>
      <p:sp>
        <p:nvSpPr>
          <p:cNvPr id="32771" name="Content Placeholder 1">
            <a:extLst>
              <a:ext uri="{FF2B5EF4-FFF2-40B4-BE49-F238E27FC236}">
                <a16:creationId xmlns:a16="http://schemas.microsoft.com/office/drawing/2014/main" id="{CF5CC936-1216-4381-8774-AE4E032EEE74}"/>
              </a:ext>
            </a:extLst>
          </p:cNvPr>
          <p:cNvSpPr>
            <a:spLocks noGrp="1"/>
          </p:cNvSpPr>
          <p:nvPr>
            <p:ph idx="1"/>
          </p:nvPr>
        </p:nvSpPr>
        <p:spPr>
          <a:xfrm>
            <a:off x="1306117" y="1022748"/>
            <a:ext cx="7441406" cy="3940969"/>
          </a:xfrm>
        </p:spPr>
        <p:txBody>
          <a:bodyPr/>
          <a:lstStyle/>
          <a:p>
            <a:r>
              <a:rPr lang="en-US" altLang="en-US" sz="1500">
                <a:latin typeface="Times New Roman" panose="02020603050405020304" pitchFamily="18" charset="0"/>
                <a:cs typeface="Times New Roman" panose="02020603050405020304" pitchFamily="18" charset="0"/>
              </a:rPr>
              <a:t>CREATE [OR REPLACE] TRIGGER trigger_name − Creates or replaces an existing trigger with the </a:t>
            </a:r>
            <a:r>
              <a:rPr lang="en-US" altLang="en-US" sz="1500" i="1">
                <a:latin typeface="Times New Roman" panose="02020603050405020304" pitchFamily="18" charset="0"/>
                <a:cs typeface="Times New Roman" panose="02020603050405020304" pitchFamily="18" charset="0"/>
              </a:rPr>
              <a:t>trigger_name</a:t>
            </a:r>
            <a:r>
              <a:rPr lang="en-US" altLang="en-US" sz="1500">
                <a:latin typeface="Times New Roman" panose="02020603050405020304" pitchFamily="18" charset="0"/>
                <a:cs typeface="Times New Roman" panose="02020603050405020304" pitchFamily="18" charset="0"/>
              </a:rPr>
              <a:t>.</a:t>
            </a:r>
          </a:p>
          <a:p>
            <a:r>
              <a:rPr lang="en-US" altLang="en-US" sz="1500">
                <a:latin typeface="Times New Roman" panose="02020603050405020304" pitchFamily="18" charset="0"/>
                <a:cs typeface="Times New Roman" panose="02020603050405020304" pitchFamily="18" charset="0"/>
              </a:rPr>
              <a:t>{BEFORE | AFTER | INSTEAD OF} − This specifies when the trigger will be executed. The INSTEAD OF clause is used for creating trigger on a view.</a:t>
            </a:r>
          </a:p>
          <a:p>
            <a:r>
              <a:rPr lang="en-US" altLang="en-US" sz="1500">
                <a:latin typeface="Times New Roman" panose="02020603050405020304" pitchFamily="18" charset="0"/>
                <a:cs typeface="Times New Roman" panose="02020603050405020304" pitchFamily="18" charset="0"/>
              </a:rPr>
              <a:t>{INSERT [OR] | UPDATE [OR] | DELETE} − This specifies the DML operation.</a:t>
            </a:r>
          </a:p>
          <a:p>
            <a:r>
              <a:rPr lang="en-US" altLang="en-US" sz="1500">
                <a:latin typeface="Times New Roman" panose="02020603050405020304" pitchFamily="18" charset="0"/>
                <a:cs typeface="Times New Roman" panose="02020603050405020304" pitchFamily="18" charset="0"/>
              </a:rPr>
              <a:t>[OF col_name] − This specifies the column name that will be updated.</a:t>
            </a:r>
          </a:p>
          <a:p>
            <a:r>
              <a:rPr lang="en-US" altLang="en-US" sz="1500">
                <a:latin typeface="Times New Roman" panose="02020603050405020304" pitchFamily="18" charset="0"/>
                <a:cs typeface="Times New Roman" panose="02020603050405020304" pitchFamily="18" charset="0"/>
              </a:rPr>
              <a:t>[ON table_name] − This specifies the name of the table associated with the trigger.</a:t>
            </a:r>
          </a:p>
          <a:p>
            <a:r>
              <a:rPr lang="en-US" altLang="en-US" sz="1500">
                <a:latin typeface="Times New Roman" panose="02020603050405020304" pitchFamily="18" charset="0"/>
                <a:cs typeface="Times New Roman" panose="02020603050405020304" pitchFamily="18" charset="0"/>
              </a:rPr>
              <a:t>[REFERENCING OLD AS o NEW AS n] − This allows you to refer new and old values for various DML statements, such as INSERT, UPDATE, and DELETE.</a:t>
            </a:r>
          </a:p>
          <a:p>
            <a:r>
              <a:rPr lang="en-US" altLang="en-US" sz="1500">
                <a:latin typeface="Times New Roman" panose="02020603050405020304" pitchFamily="18" charset="0"/>
                <a:cs typeface="Times New Roman" panose="02020603050405020304" pitchFamily="18" charset="0"/>
              </a:rPr>
              <a:t>[FOR EACH ROW] − This specifies a row-level trigger, i.e., the trigger will be executed for each row being affected. Otherwise the trigger will execute just once when the SQL statement is executed, which is called a table level trigger.</a:t>
            </a:r>
          </a:p>
          <a:p>
            <a:r>
              <a:rPr lang="en-US" altLang="en-US" sz="1500">
                <a:latin typeface="Times New Roman" panose="02020603050405020304" pitchFamily="18" charset="0"/>
                <a:cs typeface="Times New Roman" panose="02020603050405020304" pitchFamily="18" charset="0"/>
              </a:rPr>
              <a:t>WHEN (condition) − This provides a condition for rows for which the trigger would fire. This clause is valid only for row-level triggers.</a:t>
            </a:r>
          </a:p>
          <a:p>
            <a:endParaRPr lang="en-US" altLang="en-US" sz="1500">
              <a:latin typeface="Times New Roman" panose="02020603050405020304" pitchFamily="18" charset="0"/>
              <a:cs typeface="Times New Roman" panose="02020603050405020304" pitchFamily="18" charset="0"/>
            </a:endParaRPr>
          </a:p>
          <a:p>
            <a:pPr>
              <a:buFont typeface="Wingdings 3" panose="05040102010807070707" pitchFamily="18" charset="2"/>
              <a:buNone/>
            </a:pPr>
            <a:endParaRPr lang="en-US" altLang="en-US" sz="150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C61137B3-6321-4DAB-98D2-4C05FDCE60BB}"/>
              </a:ext>
            </a:extLst>
          </p:cNvPr>
          <p:cNvSpPr>
            <a:spLocks noGrp="1"/>
          </p:cNvSpPr>
          <p:nvPr>
            <p:ph type="title"/>
          </p:nvPr>
        </p:nvSpPr>
        <p:spPr>
          <a:xfrm>
            <a:off x="1338263" y="428626"/>
            <a:ext cx="6684169" cy="575072"/>
          </a:xfrm>
        </p:spPr>
        <p:txBody>
          <a:bodyPr/>
          <a:lstStyle/>
          <a:p>
            <a:pPr eaLnBrk="1" hangingPunct="1"/>
            <a:r>
              <a:rPr lang="en-US" altLang="en-US" b="1" dirty="0">
                <a:latin typeface="Comic Sans MS" panose="030F0702030302020204" pitchFamily="66" charset="0"/>
              </a:rPr>
              <a:t>Example</a:t>
            </a:r>
            <a:r>
              <a:rPr lang="en-US" altLang="en-US" dirty="0"/>
              <a:t> </a:t>
            </a:r>
            <a:r>
              <a:rPr lang="en-US" altLang="en-US" b="1" dirty="0">
                <a:latin typeface="Comic Sans MS" panose="030F0702030302020204" pitchFamily="66" charset="0"/>
              </a:rPr>
              <a:t>of</a:t>
            </a:r>
            <a:r>
              <a:rPr lang="en-US" altLang="en-US" dirty="0"/>
              <a:t> </a:t>
            </a:r>
            <a:r>
              <a:rPr lang="en-US" altLang="en-US" b="1" dirty="0">
                <a:latin typeface="Comic Sans MS" panose="030F0702030302020204" pitchFamily="66" charset="0"/>
              </a:rPr>
              <a:t>Trigger</a:t>
            </a:r>
          </a:p>
        </p:txBody>
      </p:sp>
      <p:sp>
        <p:nvSpPr>
          <p:cNvPr id="33795" name="Content Placeholder 2">
            <a:extLst>
              <a:ext uri="{FF2B5EF4-FFF2-40B4-BE49-F238E27FC236}">
                <a16:creationId xmlns:a16="http://schemas.microsoft.com/office/drawing/2014/main" id="{0C98E25C-83C3-4DCB-ACB8-EE5EA07CA6A2}"/>
              </a:ext>
            </a:extLst>
          </p:cNvPr>
          <p:cNvSpPr>
            <a:spLocks noGrp="1"/>
          </p:cNvSpPr>
          <p:nvPr>
            <p:ph idx="1"/>
          </p:nvPr>
        </p:nvSpPr>
        <p:spPr>
          <a:xfrm>
            <a:off x="989410" y="982267"/>
            <a:ext cx="7917656" cy="448865"/>
          </a:xfrm>
        </p:spPr>
        <p:txBody>
          <a:bodyPr/>
          <a:lstStyle/>
          <a:p>
            <a:pPr eaLnBrk="1" hangingPunct="1"/>
            <a:r>
              <a:rPr lang="en-US" altLang="en-US" sz="1650">
                <a:latin typeface="Times New Roman" panose="02020603050405020304" pitchFamily="18" charset="0"/>
                <a:cs typeface="Times New Roman" panose="02020603050405020304" pitchFamily="18" charset="0"/>
              </a:rPr>
              <a:t>We are considering the same Employee table to understand the Trigger.</a:t>
            </a:r>
          </a:p>
        </p:txBody>
      </p:sp>
      <p:pic>
        <p:nvPicPr>
          <p:cNvPr id="33796" name="Picture 4">
            <a:extLst>
              <a:ext uri="{FF2B5EF4-FFF2-40B4-BE49-F238E27FC236}">
                <a16:creationId xmlns:a16="http://schemas.microsoft.com/office/drawing/2014/main" id="{DC5FE8BC-6427-4152-BE8A-149BBCDF28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754" y="1390651"/>
            <a:ext cx="5894784" cy="3345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71AFD04C-9EFE-4EBF-9DCC-55FECBC5CE6C}"/>
              </a:ext>
            </a:extLst>
          </p:cNvPr>
          <p:cNvSpPr>
            <a:spLocks noGrp="1"/>
          </p:cNvSpPr>
          <p:nvPr>
            <p:ph type="title"/>
          </p:nvPr>
        </p:nvSpPr>
        <p:spPr>
          <a:xfrm>
            <a:off x="381000" y="133350"/>
            <a:ext cx="6684169" cy="535781"/>
          </a:xfrm>
        </p:spPr>
        <p:txBody>
          <a:bodyPr>
            <a:normAutofit fontScale="90000"/>
          </a:bodyPr>
          <a:lstStyle/>
          <a:p>
            <a:pPr eaLnBrk="1" hangingPunct="1"/>
            <a:r>
              <a:rPr lang="en-US" altLang="en-US" b="1" dirty="0">
                <a:latin typeface="Comic Sans MS" panose="030F0702030302020204" pitchFamily="66" charset="0"/>
              </a:rPr>
              <a:t>Example</a:t>
            </a:r>
            <a:r>
              <a:rPr lang="en-US" altLang="en-US" dirty="0"/>
              <a:t> </a:t>
            </a:r>
            <a:r>
              <a:rPr lang="en-US" altLang="en-US" b="1" dirty="0">
                <a:latin typeface="Comic Sans MS" panose="030F0702030302020204" pitchFamily="66" charset="0"/>
              </a:rPr>
              <a:t>of</a:t>
            </a:r>
            <a:r>
              <a:rPr lang="en-US" altLang="en-US" dirty="0"/>
              <a:t> </a:t>
            </a:r>
            <a:r>
              <a:rPr lang="en-US" altLang="en-US" b="1" dirty="0">
                <a:latin typeface="Comic Sans MS" panose="030F0702030302020204" pitchFamily="66" charset="0"/>
              </a:rPr>
              <a:t>Trigger</a:t>
            </a:r>
            <a:endParaRPr lang="en-US" altLang="en-US" dirty="0"/>
          </a:p>
        </p:txBody>
      </p:sp>
      <p:pic>
        <p:nvPicPr>
          <p:cNvPr id="34819" name="Picture 4">
            <a:extLst>
              <a:ext uri="{FF2B5EF4-FFF2-40B4-BE49-F238E27FC236}">
                <a16:creationId xmlns:a16="http://schemas.microsoft.com/office/drawing/2014/main" id="{9B3A1F37-2FD5-4FBC-BDDC-60B9680F0F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71550"/>
            <a:ext cx="7625953" cy="37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a:extLst>
              <a:ext uri="{FF2B5EF4-FFF2-40B4-BE49-F238E27FC236}">
                <a16:creationId xmlns:a16="http://schemas.microsoft.com/office/drawing/2014/main" id="{FC19CAA2-2E7B-44A0-8570-2CD395687A56}"/>
              </a:ext>
            </a:extLst>
          </p:cNvPr>
          <p:cNvSpPr>
            <a:spLocks noGrp="1"/>
          </p:cNvSpPr>
          <p:nvPr>
            <p:ph idx="1"/>
          </p:nvPr>
        </p:nvSpPr>
        <p:spPr>
          <a:xfrm>
            <a:off x="228600" y="133350"/>
            <a:ext cx="8313414" cy="838200"/>
          </a:xfrm>
        </p:spPr>
        <p:txBody>
          <a:bodyPr>
            <a:noAutofit/>
          </a:bodyPr>
          <a:lstStyle/>
          <a:p>
            <a:pPr eaLnBrk="1" hangingPunct="1">
              <a:buFont typeface="Wingdings 3" panose="05040102010807070707" pitchFamily="18" charset="2"/>
              <a:buNone/>
              <a:defRPr/>
            </a:pPr>
            <a:r>
              <a:rPr lang="en-US" b="1" cap="small" dirty="0">
                <a:solidFill>
                  <a:schemeClr val="tx2"/>
                </a:solidFill>
                <a:latin typeface="Comic Sans MS" panose="030F0702030302020204" pitchFamily="66" charset="0"/>
                <a:ea typeface="+mj-ea"/>
                <a:cs typeface="+mj-cs"/>
              </a:rPr>
              <a:t>Write a trigger to ensure that no employee of age less than 20 can be inserted in the database.</a:t>
            </a:r>
          </a:p>
        </p:txBody>
      </p:sp>
      <p:pic>
        <p:nvPicPr>
          <p:cNvPr id="35843" name="Picture 5">
            <a:extLst>
              <a:ext uri="{FF2B5EF4-FFF2-40B4-BE49-F238E27FC236}">
                <a16:creationId xmlns:a16="http://schemas.microsoft.com/office/drawing/2014/main" id="{117E7CC3-8946-494F-8CF6-DD1FC40F52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00" y="971550"/>
            <a:ext cx="7015163" cy="410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5" name="TextBox 4"/>
          <p:cNvSpPr txBox="1"/>
          <p:nvPr/>
        </p:nvSpPr>
        <p:spPr>
          <a:xfrm>
            <a:off x="1557746" y="133350"/>
            <a:ext cx="4233454" cy="707886"/>
          </a:xfrm>
          <a:prstGeom prst="rect">
            <a:avLst/>
          </a:prstGeom>
          <a:noFill/>
        </p:spPr>
        <p:txBody>
          <a:bodyPr wrap="square" rtlCol="0">
            <a:spAutoFit/>
          </a:bodyPr>
          <a:lstStyle/>
          <a:p>
            <a:r>
              <a:rPr lang="en-US" sz="4000" b="1" dirty="0">
                <a:solidFill>
                  <a:schemeClr val="accent1"/>
                </a:solidFill>
              </a:rPr>
              <a:t>   Contents</a:t>
            </a:r>
          </a:p>
        </p:txBody>
      </p:sp>
      <p:sp>
        <p:nvSpPr>
          <p:cNvPr id="4" name="Rectangle 1027">
            <a:extLst>
              <a:ext uri="{FF2B5EF4-FFF2-40B4-BE49-F238E27FC236}">
                <a16:creationId xmlns:a16="http://schemas.microsoft.com/office/drawing/2014/main" id="{D616D41B-08B4-48DC-B957-9F2719FA0100}"/>
              </a:ext>
            </a:extLst>
          </p:cNvPr>
          <p:cNvSpPr txBox="1">
            <a:spLocks noChangeArrowheads="1"/>
          </p:cNvSpPr>
          <p:nvPr/>
        </p:nvSpPr>
        <p:spPr>
          <a:xfrm>
            <a:off x="457200" y="819150"/>
            <a:ext cx="8229600" cy="3732536"/>
          </a:xfrm>
          <a:prstGeom prst="rect">
            <a:avLst/>
          </a:prstGeo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anchor="t" anchorCtr="0">
            <a:normAutofit/>
          </a:bodyPr>
          <a:lstStyle>
            <a:lvl1pPr marL="274320" lvl="0" indent="-274320" algn="ctr" rtl="0" eaLnBrk="1" latinLnBrk="0" hangingPunct="1">
              <a:spcBef>
                <a:spcPts val="0"/>
              </a:spcBef>
              <a:buClr>
                <a:schemeClr val="accent1"/>
              </a:buClr>
              <a:buSzPct val="100000"/>
              <a:buFont typeface="Wingdings"/>
              <a:buChar char=""/>
              <a:defRPr kumimoji="0" sz="2600" kern="1200">
                <a:solidFill>
                  <a:schemeClr val="tx1"/>
                </a:solidFill>
                <a:latin typeface="+mn-lt"/>
                <a:ea typeface="+mn-ea"/>
                <a:cs typeface="+mn-cs"/>
              </a:defRPr>
            </a:lvl1pPr>
            <a:lvl2pPr marL="640080" lvl="1" indent="-274320" algn="ctr" rtl="0" eaLnBrk="1" latinLnBrk="0" hangingPunct="1">
              <a:spcBef>
                <a:spcPts val="0"/>
              </a:spcBef>
              <a:buClr>
                <a:schemeClr val="accent1"/>
              </a:buClr>
              <a:buSzPct val="100000"/>
              <a:buFont typeface="Wingdings 2"/>
              <a:buChar char=""/>
              <a:defRPr kumimoji="0" sz="2600" kern="1200">
                <a:solidFill>
                  <a:schemeClr val="tx1"/>
                </a:solidFill>
                <a:latin typeface="+mn-lt"/>
                <a:ea typeface="+mn-ea"/>
                <a:cs typeface="+mn-cs"/>
              </a:defRPr>
            </a:lvl2pPr>
            <a:lvl3pPr marL="914400" lvl="2" indent="-182880" algn="ctr" rtl="0" eaLnBrk="1" latinLnBrk="0" hangingPunct="1">
              <a:spcBef>
                <a:spcPts val="0"/>
              </a:spcBef>
              <a:buClr>
                <a:schemeClr val="accent1">
                  <a:shade val="75000"/>
                </a:schemeClr>
              </a:buClr>
              <a:buSzPct val="100000"/>
              <a:buFont typeface="Wingdings"/>
              <a:buChar char=""/>
              <a:defRPr kumimoji="0" sz="2600" kern="1200">
                <a:solidFill>
                  <a:schemeClr val="tx1"/>
                </a:solidFill>
                <a:latin typeface="+mn-lt"/>
                <a:ea typeface="+mn-ea"/>
                <a:cs typeface="+mn-cs"/>
              </a:defRPr>
            </a:lvl3pPr>
            <a:lvl4pPr marL="1188720" lvl="3" indent="-182880" algn="ctr" rtl="0" eaLnBrk="1" latinLnBrk="0" hangingPunct="1">
              <a:spcBef>
                <a:spcPts val="0"/>
              </a:spcBef>
              <a:buClr>
                <a:schemeClr val="accent1">
                  <a:tint val="60000"/>
                </a:schemeClr>
              </a:buClr>
              <a:buSzPct val="100000"/>
              <a:buFont typeface="Wingdings"/>
              <a:buChar char=""/>
              <a:defRPr kumimoji="0" sz="2600" kern="1200">
                <a:solidFill>
                  <a:schemeClr val="tx1"/>
                </a:solidFill>
                <a:latin typeface="+mn-lt"/>
                <a:ea typeface="+mn-ea"/>
                <a:cs typeface="+mn-cs"/>
              </a:defRPr>
            </a:lvl4pPr>
            <a:lvl5pPr marL="1463040" lvl="4" indent="-182880" algn="ctr" rtl="0" eaLnBrk="1" latinLnBrk="0" hangingPunct="1">
              <a:spcBef>
                <a:spcPts val="0"/>
              </a:spcBef>
              <a:buClr>
                <a:schemeClr val="accent2">
                  <a:tint val="60000"/>
                </a:schemeClr>
              </a:buClr>
              <a:buSzPct val="100000"/>
              <a:buFont typeface="Wingdings 2"/>
              <a:buChar char=""/>
              <a:defRPr kumimoji="0" sz="2600" kern="1200">
                <a:solidFill>
                  <a:schemeClr val="tx1"/>
                </a:solidFill>
                <a:latin typeface="+mn-lt"/>
                <a:ea typeface="+mn-ea"/>
                <a:cs typeface="+mn-cs"/>
              </a:defRPr>
            </a:lvl5pPr>
            <a:lvl6pPr marL="1737360" lvl="5" indent="-182880" algn="ctr" rtl="0" eaLnBrk="1" latinLnBrk="0" hangingPunct="1">
              <a:spcBef>
                <a:spcPts val="0"/>
              </a:spcBef>
              <a:buClr>
                <a:schemeClr val="accent1"/>
              </a:buClr>
              <a:buSzPct val="100000"/>
              <a:buChar char="•"/>
              <a:defRPr kumimoji="0" sz="2600" kern="1200">
                <a:solidFill>
                  <a:schemeClr val="tx2"/>
                </a:solidFill>
                <a:latin typeface="+mn-lt"/>
                <a:ea typeface="+mn-ea"/>
                <a:cs typeface="+mn-cs"/>
              </a:defRPr>
            </a:lvl6pPr>
            <a:lvl7pPr marL="2011680" lvl="6" indent="-182880" algn="ctr" rtl="0" eaLnBrk="1" latinLnBrk="0" hangingPunct="1">
              <a:spcBef>
                <a:spcPts val="0"/>
              </a:spcBef>
              <a:buClr>
                <a:schemeClr val="accent1">
                  <a:tint val="60000"/>
                </a:schemeClr>
              </a:buClr>
              <a:buSzPct val="100000"/>
              <a:buFont typeface="Wingdings"/>
              <a:buChar char=""/>
              <a:defRPr kumimoji="0" sz="2600" kern="1200" baseline="0">
                <a:solidFill>
                  <a:schemeClr val="tx2"/>
                </a:solidFill>
                <a:latin typeface="+mn-lt"/>
                <a:ea typeface="+mn-ea"/>
                <a:cs typeface="+mn-cs"/>
              </a:defRPr>
            </a:lvl7pPr>
            <a:lvl8pPr marL="2286000" lvl="7" indent="-182880" algn="ctr" rtl="0" eaLnBrk="1" latinLnBrk="0" hangingPunct="1">
              <a:spcBef>
                <a:spcPts val="0"/>
              </a:spcBef>
              <a:buClr>
                <a:schemeClr val="accent2"/>
              </a:buClr>
              <a:buSzPct val="100000"/>
              <a:buChar char="•"/>
              <a:defRPr kumimoji="0" sz="2600" kern="1200" cap="small" baseline="0">
                <a:solidFill>
                  <a:schemeClr val="tx2"/>
                </a:solidFill>
                <a:latin typeface="+mn-lt"/>
                <a:ea typeface="+mn-ea"/>
                <a:cs typeface="+mn-cs"/>
              </a:defRPr>
            </a:lvl8pPr>
            <a:lvl9pPr marL="2560320" lvl="8" indent="-182880" algn="ctr" rtl="0" eaLnBrk="1" latinLnBrk="0" hangingPunct="1">
              <a:spcBef>
                <a:spcPts val="0"/>
              </a:spcBef>
              <a:buClr>
                <a:schemeClr val="accent1">
                  <a:shade val="75000"/>
                </a:schemeClr>
              </a:buClr>
              <a:buSzPct val="100000"/>
              <a:buChar char="•"/>
              <a:defRPr kumimoji="0" sz="2600" kern="1200" baseline="0">
                <a:solidFill>
                  <a:schemeClr val="tx2"/>
                </a:solidFill>
                <a:latin typeface="+mn-lt"/>
                <a:ea typeface="+mn-ea"/>
                <a:cs typeface="+mn-cs"/>
              </a:defRPr>
            </a:lvl9pPr>
          </a:lstStyle>
          <a:p>
            <a:pPr marL="0" indent="0" algn="l">
              <a:buNone/>
            </a:pPr>
            <a:endParaRPr lang="en-US" altLang="en-US" sz="2100" dirty="0">
              <a:latin typeface="Times New Roman" panose="02020603050405020304" pitchFamily="18" charset="0"/>
              <a:cs typeface="Times New Roman" panose="02020603050405020304" pitchFamily="18" charset="0"/>
            </a:endParaRPr>
          </a:p>
          <a:p>
            <a:pPr algn="l"/>
            <a:r>
              <a:rPr lang="en-US" altLang="en-US" sz="2400" dirty="0">
                <a:latin typeface="Times New Roman" panose="02020603050405020304" pitchFamily="18" charset="0"/>
                <a:cs typeface="Times New Roman" panose="02020603050405020304" pitchFamily="18" charset="0"/>
              </a:rPr>
              <a:t> Views</a:t>
            </a:r>
          </a:p>
          <a:p>
            <a:pPr marL="0" indent="0" algn="l">
              <a:buNone/>
            </a:pPr>
            <a:endParaRPr lang="en-US" altLang="en-US" sz="2400" dirty="0">
              <a:latin typeface="Times New Roman" panose="02020603050405020304" pitchFamily="18" charset="0"/>
              <a:cs typeface="Times New Roman" panose="02020603050405020304" pitchFamily="18" charset="0"/>
            </a:endParaRPr>
          </a:p>
          <a:p>
            <a:pPr algn="l"/>
            <a:r>
              <a:rPr lang="en-US" altLang="en-US" sz="2400" dirty="0">
                <a:latin typeface="Times New Roman" panose="02020603050405020304" pitchFamily="18" charset="0"/>
                <a:cs typeface="Times New Roman" panose="02020603050405020304" pitchFamily="18" charset="0"/>
              </a:rPr>
              <a:t> Triggers</a:t>
            </a:r>
          </a:p>
          <a:p>
            <a:pPr marL="0" indent="0" algn="l">
              <a:buNone/>
            </a:pPr>
            <a:endParaRPr lang="en-US" altLang="en-US" sz="2400" dirty="0">
              <a:latin typeface="Times New Roman" panose="02020603050405020304" pitchFamily="18" charset="0"/>
              <a:cs typeface="Times New Roman" panose="02020603050405020304" pitchFamily="18" charset="0"/>
            </a:endParaRPr>
          </a:p>
          <a:p>
            <a:pPr algn="l"/>
            <a:r>
              <a:rPr lang="en-US" altLang="en-US" sz="2400" dirty="0">
                <a:latin typeface="Times New Roman" panose="02020603050405020304" pitchFamily="18" charset="0"/>
                <a:cs typeface="Times New Roman" panose="02020603050405020304" pitchFamily="18" charset="0"/>
              </a:rPr>
              <a:t> Cursor</a:t>
            </a:r>
          </a:p>
          <a:p>
            <a:pPr marL="0" indent="0" algn="l">
              <a:buNone/>
            </a:pPr>
            <a:endParaRPr lang="en-US" altLang="en-US" sz="2400" dirty="0">
              <a:latin typeface="Times New Roman" panose="02020603050405020304" pitchFamily="18" charset="0"/>
              <a:cs typeface="Times New Roman" panose="02020603050405020304" pitchFamily="18" charset="0"/>
            </a:endParaRPr>
          </a:p>
          <a:p>
            <a:pPr marL="0" indent="0" algn="l">
              <a:buNone/>
            </a:pPr>
            <a:endParaRPr lang="en-US" altLang="en-US" sz="2400" dirty="0">
              <a:latin typeface="Times New Roman" panose="02020603050405020304" pitchFamily="18" charset="0"/>
              <a:cs typeface="Times New Roman" panose="02020603050405020304" pitchFamily="18" charset="0"/>
            </a:endParaRPr>
          </a:p>
          <a:p>
            <a:pPr marL="0" indent="0" algn="l">
              <a:buNone/>
            </a:pPr>
            <a:endParaRPr lang="en-US" altLang="en-US" sz="2400"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468968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1" end="1"/>
                                            </p:txEl>
                                          </p:spTgt>
                                        </p:tgtEl>
                                        <p:attrNameLst>
                                          <p:attrName>ppt_c</p:attrName>
                                        </p:attrNameLst>
                                      </p:cBhvr>
                                      <p:to>
                                        <a:schemeClr val="accent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3" end="3"/>
                                            </p:txEl>
                                          </p:spTgt>
                                        </p:tgtEl>
                                        <p:attrNameLst>
                                          <p:attrName>ppt_c</p:attrName>
                                        </p:attrNameLst>
                                      </p:cBhvr>
                                      <p:to>
                                        <a:schemeClr val="accent1"/>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5" end="5"/>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1">
            <a:extLst>
              <a:ext uri="{FF2B5EF4-FFF2-40B4-BE49-F238E27FC236}">
                <a16:creationId xmlns:a16="http://schemas.microsoft.com/office/drawing/2014/main" id="{83ABDA55-F571-4C93-9AAB-70518034F97B}"/>
              </a:ext>
            </a:extLst>
          </p:cNvPr>
          <p:cNvSpPr>
            <a:spLocks noGrp="1"/>
          </p:cNvSpPr>
          <p:nvPr>
            <p:ph idx="1"/>
          </p:nvPr>
        </p:nvSpPr>
        <p:spPr>
          <a:xfrm>
            <a:off x="239538" y="98012"/>
            <a:ext cx="8294862" cy="932260"/>
          </a:xfrm>
        </p:spPr>
        <p:txBody>
          <a:bodyPr>
            <a:normAutofit fontScale="85000" lnSpcReduction="20000"/>
          </a:bodyPr>
          <a:lstStyle/>
          <a:p>
            <a:pPr algn="just" eaLnBrk="1" hangingPunct="1">
              <a:buFont typeface="Wingdings 3" panose="05040102010807070707" pitchFamily="18" charset="2"/>
              <a:buNone/>
              <a:defRPr/>
            </a:pPr>
            <a:r>
              <a:rPr lang="en-US" sz="2600" b="1" cap="small" dirty="0">
                <a:solidFill>
                  <a:schemeClr val="tx2"/>
                </a:solidFill>
                <a:latin typeface="Comic Sans MS" panose="030F0702030302020204" pitchFamily="66" charset="0"/>
                <a:ea typeface="+mj-ea"/>
                <a:cs typeface="+mj-cs"/>
              </a:rPr>
              <a:t>Create a trigger which will work before deletion in employee table and create a duplicate copy of the record in another table.</a:t>
            </a:r>
          </a:p>
          <a:p>
            <a:pPr eaLnBrk="1" hangingPunct="1">
              <a:buFont typeface="Wingdings 3" panose="05040102010807070707" pitchFamily="18" charset="2"/>
              <a:buNone/>
              <a:defRPr/>
            </a:pPr>
            <a:endParaRPr lang="en-US" dirty="0">
              <a:latin typeface="Times New Roman" pitchFamily="18" charset="0"/>
              <a:cs typeface="Times New Roman" pitchFamily="18" charset="0"/>
            </a:endParaRPr>
          </a:p>
        </p:txBody>
      </p:sp>
      <p:sp>
        <p:nvSpPr>
          <p:cNvPr id="36867" name="Content Placeholder 1">
            <a:extLst>
              <a:ext uri="{FF2B5EF4-FFF2-40B4-BE49-F238E27FC236}">
                <a16:creationId xmlns:a16="http://schemas.microsoft.com/office/drawing/2014/main" id="{4F4CD369-6451-4D2E-8CCE-A657CE49E06D}"/>
              </a:ext>
            </a:extLst>
          </p:cNvPr>
          <p:cNvSpPr txBox="1">
            <a:spLocks/>
          </p:cNvSpPr>
          <p:nvPr/>
        </p:nvSpPr>
        <p:spPr bwMode="auto">
          <a:xfrm>
            <a:off x="457200" y="1010981"/>
            <a:ext cx="7374731" cy="824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just">
              <a:spcBef>
                <a:spcPts val="750"/>
              </a:spcBef>
              <a:buClr>
                <a:schemeClr val="accent1"/>
              </a:buClr>
              <a:buSzPct val="121000"/>
              <a:buFont typeface="Arial" panose="020B0604020202020204" pitchFamily="34" charset="0"/>
              <a:buChar char="•"/>
            </a:pPr>
            <a:r>
              <a:rPr lang="en-US" altLang="en-US" sz="1650" dirty="0">
                <a:solidFill>
                  <a:srgbClr val="404040"/>
                </a:solidFill>
                <a:latin typeface="Times New Roman" panose="02020603050405020304" pitchFamily="18" charset="0"/>
                <a:cs typeface="Times New Roman" panose="02020603050405020304" pitchFamily="18" charset="0"/>
              </a:rPr>
              <a:t>Before creating the Trigger we need to create one </a:t>
            </a:r>
            <a:r>
              <a:rPr lang="en-US" altLang="en-US" sz="1650" dirty="0" err="1">
                <a:solidFill>
                  <a:srgbClr val="404040"/>
                </a:solidFill>
                <a:latin typeface="Times New Roman" panose="02020603050405020304" pitchFamily="18" charset="0"/>
                <a:cs typeface="Times New Roman" panose="02020603050405020304" pitchFamily="18" charset="0"/>
              </a:rPr>
              <a:t>emp_backup</a:t>
            </a:r>
            <a:r>
              <a:rPr lang="en-US" altLang="en-US" sz="1650" dirty="0">
                <a:solidFill>
                  <a:srgbClr val="404040"/>
                </a:solidFill>
                <a:latin typeface="Times New Roman" panose="02020603050405020304" pitchFamily="18" charset="0"/>
                <a:cs typeface="Times New Roman" panose="02020603050405020304" pitchFamily="18" charset="0"/>
              </a:rPr>
              <a:t> table so that it holds the value of those employees who are no more the employee of the institution. </a:t>
            </a:r>
          </a:p>
        </p:txBody>
      </p:sp>
      <p:pic>
        <p:nvPicPr>
          <p:cNvPr id="36868" name="Picture 5">
            <a:extLst>
              <a:ext uri="{FF2B5EF4-FFF2-40B4-BE49-F238E27FC236}">
                <a16:creationId xmlns:a16="http://schemas.microsoft.com/office/drawing/2014/main" id="{A7AE122F-B37D-41D4-A0D3-DFB481768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35044"/>
            <a:ext cx="7259240"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7">
            <a:extLst>
              <a:ext uri="{FF2B5EF4-FFF2-40B4-BE49-F238E27FC236}">
                <a16:creationId xmlns:a16="http://schemas.microsoft.com/office/drawing/2014/main" id="{13B4CA3C-157D-4E78-BB40-A6FE39C67A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806" y="2963288"/>
            <a:ext cx="7285434" cy="1649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2">
            <a:extLst>
              <a:ext uri="{FF2B5EF4-FFF2-40B4-BE49-F238E27FC236}">
                <a16:creationId xmlns:a16="http://schemas.microsoft.com/office/drawing/2014/main" id="{CF9AA8AA-8BC3-462A-BA2D-3F89CCC30600}"/>
              </a:ext>
            </a:extLst>
          </p:cNvPr>
          <p:cNvSpPr>
            <a:spLocks noGrp="1"/>
          </p:cNvSpPr>
          <p:nvPr>
            <p:ph type="title"/>
          </p:nvPr>
        </p:nvSpPr>
        <p:spPr>
          <a:xfrm>
            <a:off x="1944291" y="467916"/>
            <a:ext cx="6684169" cy="595313"/>
          </a:xfrm>
        </p:spPr>
        <p:txBody>
          <a:bodyPr/>
          <a:lstStyle/>
          <a:p>
            <a:pPr eaLnBrk="1" hangingPunct="1"/>
            <a:r>
              <a:rPr lang="en-US" altLang="en-US" b="1">
                <a:latin typeface="Comic Sans MS" panose="030F0702030302020204" pitchFamily="66" charset="0"/>
              </a:rPr>
              <a:t>Continue…</a:t>
            </a:r>
          </a:p>
        </p:txBody>
      </p:sp>
      <p:pic>
        <p:nvPicPr>
          <p:cNvPr id="37891" name="Picture 4">
            <a:extLst>
              <a:ext uri="{FF2B5EF4-FFF2-40B4-BE49-F238E27FC236}">
                <a16:creationId xmlns:a16="http://schemas.microsoft.com/office/drawing/2014/main" id="{5041850C-348E-42EC-BE1B-ED8671060A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1171575"/>
            <a:ext cx="6616304" cy="2465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a:extLst>
              <a:ext uri="{FF2B5EF4-FFF2-40B4-BE49-F238E27FC236}">
                <a16:creationId xmlns:a16="http://schemas.microsoft.com/office/drawing/2014/main" id="{6DD42EEC-19AC-463D-A936-7527AA17EB3F}"/>
              </a:ext>
            </a:extLst>
          </p:cNvPr>
          <p:cNvSpPr>
            <a:spLocks noGrp="1"/>
          </p:cNvSpPr>
          <p:nvPr>
            <p:ph idx="1"/>
          </p:nvPr>
        </p:nvSpPr>
        <p:spPr>
          <a:xfrm>
            <a:off x="457200" y="438150"/>
            <a:ext cx="7827169" cy="461963"/>
          </a:xfrm>
        </p:spPr>
        <p:txBody>
          <a:bodyPr/>
          <a:lstStyle/>
          <a:p>
            <a:pPr eaLnBrk="1" hangingPunct="1">
              <a:buFont typeface="Wingdings 3" panose="05040102010807070707" pitchFamily="18" charset="2"/>
              <a:buNone/>
            </a:pPr>
            <a:r>
              <a:rPr lang="en-US" altLang="en-US" dirty="0">
                <a:latin typeface="Times New Roman" panose="02020603050405020304" pitchFamily="18" charset="0"/>
                <a:cs typeface="Times New Roman" panose="02020603050405020304" pitchFamily="18" charset="0"/>
              </a:rPr>
              <a:t>We can drop the trigger by using drop command.</a:t>
            </a:r>
          </a:p>
          <a:p>
            <a:pPr eaLnBrk="1" hangingPunct="1">
              <a:buFont typeface="Wingdings 3" panose="05040102010807070707" pitchFamily="18" charset="2"/>
              <a:buNone/>
            </a:pPr>
            <a:endParaRPr lang="en-US" altLang="en-US" dirty="0"/>
          </a:p>
        </p:txBody>
      </p:sp>
      <p:pic>
        <p:nvPicPr>
          <p:cNvPr id="38915" name="Picture 5">
            <a:extLst>
              <a:ext uri="{FF2B5EF4-FFF2-40B4-BE49-F238E27FC236}">
                <a16:creationId xmlns:a16="http://schemas.microsoft.com/office/drawing/2014/main" id="{008A8E3B-3DD8-4FF1-8DE5-8EA9F8BD8E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546" y="1123950"/>
            <a:ext cx="7610475" cy="1816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a:extLst>
              <a:ext uri="{FF2B5EF4-FFF2-40B4-BE49-F238E27FC236}">
                <a16:creationId xmlns:a16="http://schemas.microsoft.com/office/drawing/2014/main" id="{9F7D0B1D-566A-4533-B902-650470873FA4}"/>
              </a:ext>
            </a:extLst>
          </p:cNvPr>
          <p:cNvSpPr>
            <a:spLocks noGrp="1"/>
          </p:cNvSpPr>
          <p:nvPr>
            <p:ph idx="1"/>
          </p:nvPr>
        </p:nvSpPr>
        <p:spPr>
          <a:xfrm>
            <a:off x="1197769" y="1295400"/>
            <a:ext cx="7194947" cy="2939654"/>
          </a:xfrm>
        </p:spPr>
        <p:txBody>
          <a:bodyPr>
            <a:normAutofit fontScale="85000" lnSpcReduction="20000"/>
          </a:bodyPr>
          <a:lstStyle/>
          <a:p>
            <a:pPr eaLnBrk="1" hangingPunct="1"/>
            <a:r>
              <a:rPr lang="en-US" altLang="en-US">
                <a:latin typeface="Times New Roman" panose="02020603050405020304" pitchFamily="18" charset="0"/>
                <a:cs typeface="Times New Roman" panose="02020603050405020304" pitchFamily="18" charset="0"/>
              </a:rPr>
              <a:t>When an SQL statement is processed, Oracle creates a memory area known as context area. A cursor is a pointer to this context area. It contains all information needed for processing the statement. </a:t>
            </a:r>
          </a:p>
          <a:p>
            <a:pPr eaLnBrk="1" hangingPunct="1"/>
            <a:r>
              <a:rPr lang="en-US" altLang="en-US">
                <a:latin typeface="Times New Roman" panose="02020603050405020304" pitchFamily="18" charset="0"/>
                <a:cs typeface="Times New Roman" panose="02020603050405020304" pitchFamily="18" charset="0"/>
              </a:rPr>
              <a:t>In PL/SQL, the context area is controlled by Cursor. A cursor contains information on a select statement and the rows of data accessed by it.</a:t>
            </a:r>
          </a:p>
          <a:p>
            <a:pPr eaLnBrk="1" hangingPunct="1"/>
            <a:r>
              <a:rPr lang="en-US" altLang="en-US">
                <a:latin typeface="Times New Roman" panose="02020603050405020304" pitchFamily="18" charset="0"/>
                <a:cs typeface="Times New Roman" panose="02020603050405020304" pitchFamily="18" charset="0"/>
              </a:rPr>
              <a:t>A cursor can hold more than one row, but can process only one row at a time.</a:t>
            </a:r>
          </a:p>
          <a:p>
            <a:pPr eaLnBrk="1" hangingPunct="1"/>
            <a:r>
              <a:rPr lang="en-US" altLang="en-US">
                <a:latin typeface="Times New Roman" panose="02020603050405020304" pitchFamily="18" charset="0"/>
                <a:cs typeface="Times New Roman" panose="02020603050405020304" pitchFamily="18" charset="0"/>
              </a:rPr>
              <a:t>The set of rows the cursor holds is called the active set.</a:t>
            </a:r>
          </a:p>
          <a:p>
            <a:pPr eaLnBrk="1" hangingPunct="1">
              <a:buFont typeface="Wingdings 3" panose="05040102010807070707" pitchFamily="18" charset="2"/>
              <a:buNone/>
            </a:pPr>
            <a:endParaRPr lang="en-US" altLang="en-US">
              <a:latin typeface="Times New Roman" panose="02020603050405020304" pitchFamily="18" charset="0"/>
              <a:cs typeface="Times New Roman" panose="02020603050405020304" pitchFamily="18" charset="0"/>
            </a:endParaRPr>
          </a:p>
        </p:txBody>
      </p:sp>
      <p:sp>
        <p:nvSpPr>
          <p:cNvPr id="39939" name="Title 2">
            <a:extLst>
              <a:ext uri="{FF2B5EF4-FFF2-40B4-BE49-F238E27FC236}">
                <a16:creationId xmlns:a16="http://schemas.microsoft.com/office/drawing/2014/main" id="{0345F04A-F762-4878-A7F9-47E84D94E5A7}"/>
              </a:ext>
            </a:extLst>
          </p:cNvPr>
          <p:cNvSpPr>
            <a:spLocks noGrp="1"/>
          </p:cNvSpPr>
          <p:nvPr>
            <p:ph type="title"/>
          </p:nvPr>
        </p:nvSpPr>
        <p:spPr>
          <a:xfrm>
            <a:off x="1366838" y="522685"/>
            <a:ext cx="6684169" cy="511969"/>
          </a:xfrm>
        </p:spPr>
        <p:txBody>
          <a:bodyPr>
            <a:normAutofit fontScale="90000"/>
          </a:bodyPr>
          <a:lstStyle/>
          <a:p>
            <a:pPr eaLnBrk="1" hangingPunct="1"/>
            <a:r>
              <a:rPr lang="en-US" altLang="en-US" b="1" dirty="0">
                <a:latin typeface="Comic Sans MS" panose="030F0702030302020204" pitchFamily="66" charset="0"/>
              </a:rPr>
              <a:t>Cursor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a:extLst>
              <a:ext uri="{FF2B5EF4-FFF2-40B4-BE49-F238E27FC236}">
                <a16:creationId xmlns:a16="http://schemas.microsoft.com/office/drawing/2014/main" id="{9F7D0B1D-566A-4533-B902-650470873FA4}"/>
              </a:ext>
            </a:extLst>
          </p:cNvPr>
          <p:cNvSpPr>
            <a:spLocks noGrp="1"/>
          </p:cNvSpPr>
          <p:nvPr>
            <p:ph idx="1"/>
          </p:nvPr>
        </p:nvSpPr>
        <p:spPr>
          <a:xfrm>
            <a:off x="1197769" y="1295400"/>
            <a:ext cx="7194947" cy="2939654"/>
          </a:xfrm>
        </p:spPr>
        <p:txBody>
          <a:bodyPr>
            <a:normAutofit/>
          </a:bodyPr>
          <a:lstStyle/>
          <a:p>
            <a:pPr eaLnBrk="1" hangingPunct="1"/>
            <a:r>
              <a:rPr lang="en-US" altLang="en-US" dirty="0">
                <a:latin typeface="Times New Roman" panose="02020603050405020304" pitchFamily="18" charset="0"/>
                <a:cs typeface="Times New Roman" panose="02020603050405020304" pitchFamily="18" charset="0"/>
              </a:rPr>
              <a:t>Read only </a:t>
            </a:r>
          </a:p>
          <a:p>
            <a:pPr eaLnBrk="1" hangingPunct="1"/>
            <a:r>
              <a:rPr lang="en-US" altLang="en-US" dirty="0">
                <a:latin typeface="Times New Roman" panose="02020603050405020304" pitchFamily="18" charset="0"/>
                <a:cs typeface="Times New Roman" panose="02020603050405020304" pitchFamily="18" charset="0"/>
              </a:rPr>
              <a:t>Non-scrollable</a:t>
            </a:r>
          </a:p>
          <a:p>
            <a:pPr eaLnBrk="1" hangingPunct="1"/>
            <a:r>
              <a:rPr lang="en-US" altLang="en-US" dirty="0" err="1">
                <a:latin typeface="Times New Roman" panose="02020603050405020304" pitchFamily="18" charset="0"/>
                <a:cs typeface="Times New Roman" panose="02020603050405020304" pitchFamily="18" charset="0"/>
              </a:rPr>
              <a:t>Asensitive</a:t>
            </a:r>
            <a:endParaRPr lang="en-US" altLang="en-US" dirty="0">
              <a:latin typeface="Times New Roman" panose="02020603050405020304" pitchFamily="18" charset="0"/>
              <a:cs typeface="Times New Roman" panose="02020603050405020304" pitchFamily="18" charset="0"/>
            </a:endParaRPr>
          </a:p>
          <a:p>
            <a:pPr eaLnBrk="1" hangingPunct="1">
              <a:buFont typeface="Wingdings 3" panose="05040102010807070707" pitchFamily="18" charset="2"/>
              <a:buNone/>
            </a:pPr>
            <a:endParaRPr lang="en-US" altLang="en-US" dirty="0">
              <a:latin typeface="Times New Roman" panose="02020603050405020304" pitchFamily="18" charset="0"/>
              <a:cs typeface="Times New Roman" panose="02020603050405020304" pitchFamily="18" charset="0"/>
            </a:endParaRPr>
          </a:p>
        </p:txBody>
      </p:sp>
      <p:sp>
        <p:nvSpPr>
          <p:cNvPr id="39939" name="Title 2">
            <a:extLst>
              <a:ext uri="{FF2B5EF4-FFF2-40B4-BE49-F238E27FC236}">
                <a16:creationId xmlns:a16="http://schemas.microsoft.com/office/drawing/2014/main" id="{0345F04A-F762-4878-A7F9-47E84D94E5A7}"/>
              </a:ext>
            </a:extLst>
          </p:cNvPr>
          <p:cNvSpPr>
            <a:spLocks noGrp="1"/>
          </p:cNvSpPr>
          <p:nvPr>
            <p:ph type="title"/>
          </p:nvPr>
        </p:nvSpPr>
        <p:spPr>
          <a:xfrm>
            <a:off x="1366838" y="522685"/>
            <a:ext cx="6684169" cy="511969"/>
          </a:xfrm>
        </p:spPr>
        <p:txBody>
          <a:bodyPr>
            <a:normAutofit fontScale="90000"/>
          </a:bodyPr>
          <a:lstStyle/>
          <a:p>
            <a:pPr eaLnBrk="1" hangingPunct="1"/>
            <a:r>
              <a:rPr lang="en-US" altLang="en-US" b="1" dirty="0">
                <a:latin typeface="Comic Sans MS" panose="030F0702030302020204" pitchFamily="66" charset="0"/>
              </a:rPr>
              <a:t>Properties Cursor</a:t>
            </a:r>
          </a:p>
        </p:txBody>
      </p:sp>
    </p:spTree>
    <p:extLst>
      <p:ext uri="{BB962C8B-B14F-4D97-AF65-F5344CB8AC3E}">
        <p14:creationId xmlns:p14="http://schemas.microsoft.com/office/powerpoint/2010/main" val="3507137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1">
            <a:extLst>
              <a:ext uri="{FF2B5EF4-FFF2-40B4-BE49-F238E27FC236}">
                <a16:creationId xmlns:a16="http://schemas.microsoft.com/office/drawing/2014/main" id="{9032F081-F786-47F4-B689-0ECE28F63AAB}"/>
              </a:ext>
            </a:extLst>
          </p:cNvPr>
          <p:cNvSpPr>
            <a:spLocks noGrp="1"/>
          </p:cNvSpPr>
          <p:nvPr>
            <p:ph idx="1"/>
          </p:nvPr>
        </p:nvSpPr>
        <p:spPr>
          <a:xfrm>
            <a:off x="1197769" y="1295400"/>
            <a:ext cx="7194947" cy="2939654"/>
          </a:xfrm>
        </p:spPr>
        <p:txBody>
          <a:bodyPr/>
          <a:lstStyle/>
          <a:p>
            <a:pPr eaLnBrk="1" hangingPunct="1"/>
            <a:r>
              <a:rPr lang="en-US" altLang="en-US" dirty="0">
                <a:latin typeface="Times New Roman" panose="02020603050405020304" pitchFamily="18" charset="0"/>
                <a:cs typeface="Times New Roman" panose="02020603050405020304" pitchFamily="18" charset="0"/>
              </a:rPr>
              <a:t>There are two types of cursors in PL/SQL: </a:t>
            </a:r>
          </a:p>
          <a:p>
            <a:pPr lvl="1">
              <a:buSzPct val="137000"/>
            </a:pPr>
            <a:r>
              <a:rPr lang="en-US" altLang="en-US" sz="15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Implicit</a:t>
            </a:r>
            <a:r>
              <a:rPr lang="en-US" altLang="en-US"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cursor</a:t>
            </a:r>
          </a:p>
          <a:p>
            <a:pPr lvl="1"/>
            <a:r>
              <a:rPr lang="en-US" altLang="en-US" sz="2400" dirty="0">
                <a:latin typeface="Times New Roman" panose="02020603050405020304" pitchFamily="18" charset="0"/>
                <a:cs typeface="Times New Roman" panose="02020603050405020304" pitchFamily="18" charset="0"/>
              </a:rPr>
              <a:t>Explicit cursor</a:t>
            </a:r>
          </a:p>
          <a:p>
            <a:pPr eaLnBrk="1" hangingPunct="1">
              <a:buFont typeface="Wingdings 3" panose="05040102010807070707" pitchFamily="18" charset="2"/>
              <a:buNone/>
            </a:pPr>
            <a:endParaRPr lang="en-US" altLang="en-US" dirty="0">
              <a:latin typeface="Times New Roman" panose="02020603050405020304" pitchFamily="18" charset="0"/>
              <a:cs typeface="Times New Roman" panose="02020603050405020304" pitchFamily="18" charset="0"/>
            </a:endParaRPr>
          </a:p>
        </p:txBody>
      </p:sp>
      <p:sp>
        <p:nvSpPr>
          <p:cNvPr id="40963" name="Title 2">
            <a:extLst>
              <a:ext uri="{FF2B5EF4-FFF2-40B4-BE49-F238E27FC236}">
                <a16:creationId xmlns:a16="http://schemas.microsoft.com/office/drawing/2014/main" id="{7896CAED-DE2A-4DC2-AC45-8FC6996C06F3}"/>
              </a:ext>
            </a:extLst>
          </p:cNvPr>
          <p:cNvSpPr>
            <a:spLocks noGrp="1"/>
          </p:cNvSpPr>
          <p:nvPr>
            <p:ph type="title"/>
          </p:nvPr>
        </p:nvSpPr>
        <p:spPr>
          <a:xfrm>
            <a:off x="1366838" y="522685"/>
            <a:ext cx="6684169" cy="511969"/>
          </a:xfrm>
        </p:spPr>
        <p:txBody>
          <a:bodyPr>
            <a:normAutofit fontScale="90000"/>
          </a:bodyPr>
          <a:lstStyle/>
          <a:p>
            <a:pPr eaLnBrk="1" hangingPunct="1"/>
            <a:r>
              <a:rPr lang="en-US" altLang="en-US" b="1">
                <a:latin typeface="Comic Sans MS" panose="030F0702030302020204" pitchFamily="66" charset="0"/>
              </a:rPr>
              <a:t>Types of Cursor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1">
            <a:extLst>
              <a:ext uri="{FF2B5EF4-FFF2-40B4-BE49-F238E27FC236}">
                <a16:creationId xmlns:a16="http://schemas.microsoft.com/office/drawing/2014/main" id="{DCE8D4DD-6BA7-4915-9920-A25E04284A34}"/>
              </a:ext>
            </a:extLst>
          </p:cNvPr>
          <p:cNvSpPr>
            <a:spLocks noGrp="1"/>
          </p:cNvSpPr>
          <p:nvPr>
            <p:ph idx="1"/>
          </p:nvPr>
        </p:nvSpPr>
        <p:spPr>
          <a:xfrm>
            <a:off x="1197769" y="1295400"/>
            <a:ext cx="7194947" cy="2939654"/>
          </a:xfrm>
        </p:spPr>
        <p:txBody>
          <a:bodyPr>
            <a:normAutofit fontScale="85000" lnSpcReduction="20000"/>
          </a:bodyPr>
          <a:lstStyle/>
          <a:p>
            <a:pPr eaLnBrk="1" hangingPunct="1"/>
            <a:r>
              <a:rPr lang="en-US" altLang="en-US">
                <a:latin typeface="Times New Roman" panose="02020603050405020304" pitchFamily="18" charset="0"/>
                <a:cs typeface="Times New Roman" panose="02020603050405020304" pitchFamily="18" charset="0"/>
              </a:rPr>
              <a:t>If the Oracle engine opened a cursor for its internal processing it is known as an Implicit Cursor. It is created “automatically” for the user by Oracle when a query is executed and is simpler to code.</a:t>
            </a:r>
          </a:p>
          <a:p>
            <a:pPr eaLnBrk="1" hangingPunct="1"/>
            <a:r>
              <a:rPr lang="en-US" altLang="en-US">
                <a:latin typeface="Times New Roman" panose="02020603050405020304" pitchFamily="18" charset="0"/>
                <a:cs typeface="Times New Roman" panose="02020603050405020304" pitchFamily="18" charset="0"/>
              </a:rPr>
              <a:t>Whenever a DML statement (INSERT, UPDATE and DELETE) is issued, an implicit cursor is associated with this statement. </a:t>
            </a:r>
          </a:p>
          <a:p>
            <a:pPr eaLnBrk="1" hangingPunct="1"/>
            <a:r>
              <a:rPr lang="en-US" altLang="en-US">
                <a:latin typeface="Times New Roman" panose="02020603050405020304" pitchFamily="18" charset="0"/>
                <a:cs typeface="Times New Roman" panose="02020603050405020304" pitchFamily="18" charset="0"/>
              </a:rPr>
              <a:t> For INSERT operations, the cursor holds the data that needs to be inserted. </a:t>
            </a:r>
          </a:p>
          <a:p>
            <a:pPr eaLnBrk="1" hangingPunct="1"/>
            <a:r>
              <a:rPr lang="en-US" altLang="en-US">
                <a:latin typeface="Times New Roman" panose="02020603050405020304" pitchFamily="18" charset="0"/>
                <a:cs typeface="Times New Roman" panose="02020603050405020304" pitchFamily="18" charset="0"/>
              </a:rPr>
              <a:t>For UPDATE and DELETE operations, the cursor identifies the rows that would be affected.</a:t>
            </a:r>
          </a:p>
        </p:txBody>
      </p:sp>
      <p:sp>
        <p:nvSpPr>
          <p:cNvPr id="41987" name="Title 2">
            <a:extLst>
              <a:ext uri="{FF2B5EF4-FFF2-40B4-BE49-F238E27FC236}">
                <a16:creationId xmlns:a16="http://schemas.microsoft.com/office/drawing/2014/main" id="{AA4BE9DC-3701-43F5-80B1-F1E324874896}"/>
              </a:ext>
            </a:extLst>
          </p:cNvPr>
          <p:cNvSpPr>
            <a:spLocks noGrp="1"/>
          </p:cNvSpPr>
          <p:nvPr>
            <p:ph type="title"/>
          </p:nvPr>
        </p:nvSpPr>
        <p:spPr>
          <a:xfrm>
            <a:off x="1366838" y="522685"/>
            <a:ext cx="6684169" cy="511969"/>
          </a:xfrm>
        </p:spPr>
        <p:txBody>
          <a:bodyPr>
            <a:normAutofit fontScale="90000"/>
          </a:bodyPr>
          <a:lstStyle/>
          <a:p>
            <a:pPr eaLnBrk="1" hangingPunct="1"/>
            <a:r>
              <a:rPr lang="en-US" altLang="en-US" b="1">
                <a:latin typeface="Comic Sans MS" panose="030F0702030302020204" pitchFamily="66" charset="0"/>
              </a:rPr>
              <a:t>Implicit Cursor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2">
            <a:extLst>
              <a:ext uri="{FF2B5EF4-FFF2-40B4-BE49-F238E27FC236}">
                <a16:creationId xmlns:a16="http://schemas.microsoft.com/office/drawing/2014/main" id="{78ACB088-6238-4952-8385-E6CDB2F82F9F}"/>
              </a:ext>
            </a:extLst>
          </p:cNvPr>
          <p:cNvSpPr>
            <a:spLocks noGrp="1"/>
          </p:cNvSpPr>
          <p:nvPr>
            <p:ph type="title"/>
          </p:nvPr>
        </p:nvSpPr>
        <p:spPr>
          <a:xfrm>
            <a:off x="1366838" y="522685"/>
            <a:ext cx="7036594" cy="511969"/>
          </a:xfrm>
        </p:spPr>
        <p:txBody>
          <a:bodyPr>
            <a:normAutofit fontScale="90000"/>
          </a:bodyPr>
          <a:lstStyle/>
          <a:p>
            <a:pPr eaLnBrk="1" hangingPunct="1"/>
            <a:r>
              <a:rPr lang="en-US" altLang="en-US" b="1">
                <a:latin typeface="Comic Sans MS" panose="030F0702030302020204" pitchFamily="66" charset="0"/>
              </a:rPr>
              <a:t>Mostly</a:t>
            </a:r>
            <a:r>
              <a:rPr lang="en-US" altLang="en-US"/>
              <a:t> </a:t>
            </a:r>
            <a:r>
              <a:rPr lang="en-US" altLang="en-US" b="1">
                <a:latin typeface="Comic Sans MS" panose="030F0702030302020204" pitchFamily="66" charset="0"/>
              </a:rPr>
              <a:t>used</a:t>
            </a:r>
            <a:r>
              <a:rPr lang="en-US" altLang="en-US"/>
              <a:t> </a:t>
            </a:r>
            <a:r>
              <a:rPr lang="en-US" altLang="en-US" b="1">
                <a:latin typeface="Comic Sans MS" panose="030F0702030302020204" pitchFamily="66" charset="0"/>
              </a:rPr>
              <a:t>attributes</a:t>
            </a:r>
            <a:r>
              <a:rPr lang="en-US" altLang="en-US"/>
              <a:t> </a:t>
            </a:r>
            <a:r>
              <a:rPr lang="en-US" altLang="en-US" b="1">
                <a:latin typeface="Comic Sans MS" panose="030F0702030302020204" pitchFamily="66" charset="0"/>
              </a:rPr>
              <a:t>of</a:t>
            </a:r>
            <a:r>
              <a:rPr lang="en-US" altLang="en-US"/>
              <a:t> </a:t>
            </a:r>
            <a:r>
              <a:rPr lang="en-US" altLang="en-US" b="1">
                <a:latin typeface="Comic Sans MS" panose="030F0702030302020204" pitchFamily="66" charset="0"/>
              </a:rPr>
              <a:t>Implicit</a:t>
            </a:r>
            <a:r>
              <a:rPr lang="en-US" altLang="en-US"/>
              <a:t> </a:t>
            </a:r>
            <a:r>
              <a:rPr lang="en-US" altLang="en-US" b="1">
                <a:latin typeface="Comic Sans MS" panose="030F0702030302020204" pitchFamily="66" charset="0"/>
              </a:rPr>
              <a:t>Cursor</a:t>
            </a:r>
          </a:p>
        </p:txBody>
      </p:sp>
      <p:graphicFrame>
        <p:nvGraphicFramePr>
          <p:cNvPr id="4" name="Table 3">
            <a:extLst>
              <a:ext uri="{FF2B5EF4-FFF2-40B4-BE49-F238E27FC236}">
                <a16:creationId xmlns:a16="http://schemas.microsoft.com/office/drawing/2014/main" id="{A0B84AC8-44A7-490B-9247-1A4CB0C940FB}"/>
              </a:ext>
            </a:extLst>
          </p:cNvPr>
          <p:cNvGraphicFramePr>
            <a:graphicFrameLocks noGrp="1"/>
          </p:cNvGraphicFramePr>
          <p:nvPr>
            <p:extLst>
              <p:ext uri="{D42A27DB-BD31-4B8C-83A1-F6EECF244321}">
                <p14:modId xmlns:p14="http://schemas.microsoft.com/office/powerpoint/2010/main" val="1521903963"/>
              </p:ext>
            </p:extLst>
          </p:nvPr>
        </p:nvGraphicFramePr>
        <p:xfrm>
          <a:off x="1308497" y="1110854"/>
          <a:ext cx="7356871" cy="3763565"/>
        </p:xfrm>
        <a:graphic>
          <a:graphicData uri="http://schemas.openxmlformats.org/drawingml/2006/table">
            <a:tbl>
              <a:tblPr/>
              <a:tblGrid>
                <a:gridCol w="509843">
                  <a:extLst>
                    <a:ext uri="{9D8B030D-6E8A-4147-A177-3AD203B41FA5}">
                      <a16:colId xmlns:a16="http://schemas.microsoft.com/office/drawing/2014/main" val="20000"/>
                    </a:ext>
                  </a:extLst>
                </a:gridCol>
                <a:gridCol w="6847028">
                  <a:extLst>
                    <a:ext uri="{9D8B030D-6E8A-4147-A177-3AD203B41FA5}">
                      <a16:colId xmlns:a16="http://schemas.microsoft.com/office/drawing/2014/main" val="20001"/>
                    </a:ext>
                  </a:extLst>
                </a:gridCol>
              </a:tblGrid>
              <a:tr h="295469">
                <a:tc>
                  <a:txBody>
                    <a:bodyPr/>
                    <a:lstStyle/>
                    <a:p>
                      <a:pPr algn="ctr" fontAlgn="t"/>
                      <a:r>
                        <a:rPr lang="en-US" sz="1500" b="1" dirty="0" err="1">
                          <a:latin typeface="Times New Roman" pitchFamily="18" charset="0"/>
                          <a:cs typeface="Times New Roman" pitchFamily="18" charset="0"/>
                        </a:rPr>
                        <a:t>S.No</a:t>
                      </a:r>
                      <a:endParaRPr lang="en-US" sz="1500" b="1" dirty="0">
                        <a:latin typeface="Times New Roman" pitchFamily="18" charset="0"/>
                        <a:cs typeface="Times New Roman" pitchFamily="18" charset="0"/>
                      </a:endParaRPr>
                    </a:p>
                  </a:txBody>
                  <a:tcPr marL="33420" marR="33420" marT="33424" marB="334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ctr" fontAlgn="t"/>
                      <a:r>
                        <a:rPr lang="en-US" sz="1500" b="1" dirty="0">
                          <a:latin typeface="Times New Roman" pitchFamily="18" charset="0"/>
                          <a:cs typeface="Times New Roman" pitchFamily="18" charset="0"/>
                        </a:rPr>
                        <a:t>Attribute &amp; Description</a:t>
                      </a:r>
                    </a:p>
                  </a:txBody>
                  <a:tcPr marL="33420" marR="33420" marT="33424" marB="334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10000"/>
                  </a:ext>
                </a:extLst>
              </a:tr>
              <a:tr h="981335">
                <a:tc>
                  <a:txBody>
                    <a:bodyPr/>
                    <a:lstStyle/>
                    <a:p>
                      <a:pPr algn="ctr" fontAlgn="ctr"/>
                      <a:r>
                        <a:rPr lang="en-US" sz="1500" dirty="0">
                          <a:latin typeface="Times New Roman" pitchFamily="18" charset="0"/>
                          <a:cs typeface="Times New Roman" pitchFamily="18" charset="0"/>
                        </a:rPr>
                        <a:t>1.</a:t>
                      </a:r>
                    </a:p>
                  </a:txBody>
                  <a:tcPr marL="33420" marR="33420" marT="33424" marB="334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just" fontAlgn="t"/>
                      <a:r>
                        <a:rPr lang="en-US" sz="1500" b="1" dirty="0">
                          <a:solidFill>
                            <a:srgbClr val="000000"/>
                          </a:solidFill>
                          <a:latin typeface="Times New Roman" pitchFamily="18" charset="0"/>
                          <a:cs typeface="Times New Roman" pitchFamily="18" charset="0"/>
                        </a:rPr>
                        <a:t>%FOUND</a:t>
                      </a:r>
                      <a:endParaRPr lang="en-US" sz="1500" dirty="0">
                        <a:solidFill>
                          <a:srgbClr val="000000"/>
                        </a:solidFill>
                        <a:latin typeface="Times New Roman" pitchFamily="18" charset="0"/>
                        <a:cs typeface="Times New Roman" pitchFamily="18" charset="0"/>
                      </a:endParaRPr>
                    </a:p>
                    <a:p>
                      <a:pPr algn="just" fontAlgn="t"/>
                      <a:r>
                        <a:rPr lang="en-US" sz="1500" dirty="0">
                          <a:solidFill>
                            <a:srgbClr val="000000"/>
                          </a:solidFill>
                          <a:latin typeface="Times New Roman" pitchFamily="18" charset="0"/>
                          <a:cs typeface="Times New Roman" pitchFamily="18" charset="0"/>
                        </a:rPr>
                        <a:t>Returns TRUE if an INSERT, UPDATE, or DELETE statement affected one or more rows or a SELECT INTO statement returned one or more rows. Otherwise, it returns FALSE.</a:t>
                      </a:r>
                    </a:p>
                  </a:txBody>
                  <a:tcPr marL="33420" marR="33420" marT="33424" marB="334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10001"/>
                  </a:ext>
                </a:extLst>
              </a:tr>
              <a:tr h="981335">
                <a:tc>
                  <a:txBody>
                    <a:bodyPr/>
                    <a:lstStyle/>
                    <a:p>
                      <a:pPr algn="ctr" fontAlgn="ctr"/>
                      <a:r>
                        <a:rPr lang="en-US" sz="1500" dirty="0">
                          <a:latin typeface="Times New Roman" pitchFamily="18" charset="0"/>
                          <a:cs typeface="Times New Roman" pitchFamily="18" charset="0"/>
                        </a:rPr>
                        <a:t>2</a:t>
                      </a:r>
                    </a:p>
                  </a:txBody>
                  <a:tcPr marL="33420" marR="33420" marT="33424" marB="334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just" fontAlgn="t"/>
                      <a:r>
                        <a:rPr lang="en-US" sz="1500" b="1" dirty="0">
                          <a:solidFill>
                            <a:srgbClr val="000000"/>
                          </a:solidFill>
                          <a:latin typeface="Times New Roman" pitchFamily="18" charset="0"/>
                          <a:cs typeface="Times New Roman" pitchFamily="18" charset="0"/>
                        </a:rPr>
                        <a:t>%NOTFOUND</a:t>
                      </a:r>
                      <a:endParaRPr lang="en-US" sz="1500" dirty="0">
                        <a:solidFill>
                          <a:srgbClr val="000000"/>
                        </a:solidFill>
                        <a:latin typeface="Times New Roman" pitchFamily="18" charset="0"/>
                        <a:cs typeface="Times New Roman" pitchFamily="18" charset="0"/>
                      </a:endParaRPr>
                    </a:p>
                    <a:p>
                      <a:pPr algn="just" fontAlgn="t"/>
                      <a:r>
                        <a:rPr lang="en-US" sz="1500" dirty="0">
                          <a:solidFill>
                            <a:srgbClr val="000000"/>
                          </a:solidFill>
                          <a:latin typeface="Times New Roman" pitchFamily="18" charset="0"/>
                          <a:cs typeface="Times New Roman" pitchFamily="18" charset="0"/>
                        </a:rPr>
                        <a:t>The logical opposite of %FOUND. It returns TRUE if an INSERT, UPDATE, or DELETE statement affected no rows, or a SELECT INTO statement </a:t>
                      </a:r>
                      <a:r>
                        <a:rPr lang="en-US" sz="1500" dirty="0" err="1">
                          <a:solidFill>
                            <a:srgbClr val="000000"/>
                          </a:solidFill>
                          <a:latin typeface="Times New Roman" pitchFamily="18" charset="0"/>
                          <a:cs typeface="Times New Roman" pitchFamily="18" charset="0"/>
                        </a:rPr>
                        <a:t>retur</a:t>
                      </a:r>
                      <a:r>
                        <a:rPr lang="en-US" sz="1500" dirty="0">
                          <a:solidFill>
                            <a:srgbClr val="000000"/>
                          </a:solidFill>
                          <a:latin typeface="Times New Roman" pitchFamily="18" charset="0"/>
                          <a:cs typeface="Times New Roman" pitchFamily="18" charset="0"/>
                        </a:rPr>
                        <a:t> no rows. Otherwise, it returns FALSE.</a:t>
                      </a:r>
                    </a:p>
                  </a:txBody>
                  <a:tcPr marL="33420" marR="33420" marT="33424" marB="334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10002"/>
                  </a:ext>
                </a:extLst>
              </a:tr>
              <a:tr h="752713">
                <a:tc>
                  <a:txBody>
                    <a:bodyPr/>
                    <a:lstStyle/>
                    <a:p>
                      <a:pPr algn="ctr" fontAlgn="ctr"/>
                      <a:r>
                        <a:rPr lang="en-US" sz="1500" dirty="0">
                          <a:latin typeface="Times New Roman" pitchFamily="18" charset="0"/>
                          <a:cs typeface="Times New Roman" pitchFamily="18" charset="0"/>
                        </a:rPr>
                        <a:t>3</a:t>
                      </a:r>
                    </a:p>
                  </a:txBody>
                  <a:tcPr marL="33420" marR="33420" marT="33424" marB="334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just" fontAlgn="t"/>
                      <a:r>
                        <a:rPr lang="en-US" sz="1500" b="1" dirty="0">
                          <a:solidFill>
                            <a:srgbClr val="000000"/>
                          </a:solidFill>
                          <a:latin typeface="Times New Roman" pitchFamily="18" charset="0"/>
                          <a:cs typeface="Times New Roman" pitchFamily="18" charset="0"/>
                        </a:rPr>
                        <a:t>%ISOPEN</a:t>
                      </a:r>
                      <a:endParaRPr lang="en-US" sz="1500" dirty="0">
                        <a:solidFill>
                          <a:srgbClr val="000000"/>
                        </a:solidFill>
                        <a:latin typeface="Times New Roman" pitchFamily="18" charset="0"/>
                        <a:cs typeface="Times New Roman" pitchFamily="18" charset="0"/>
                      </a:endParaRPr>
                    </a:p>
                    <a:p>
                      <a:pPr algn="just" fontAlgn="t"/>
                      <a:r>
                        <a:rPr lang="en-US" sz="1500" dirty="0">
                          <a:solidFill>
                            <a:srgbClr val="000000"/>
                          </a:solidFill>
                          <a:latin typeface="Times New Roman" pitchFamily="18" charset="0"/>
                          <a:cs typeface="Times New Roman" pitchFamily="18" charset="0"/>
                        </a:rPr>
                        <a:t>Always returns FALSE for implicit cursors, because Oracle closes the SQL cursor automatically after executing its associated SQL statement.</a:t>
                      </a:r>
                    </a:p>
                  </a:txBody>
                  <a:tcPr marL="33420" marR="33420" marT="33424" marB="334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10003"/>
                  </a:ext>
                </a:extLst>
              </a:tr>
              <a:tr h="752713">
                <a:tc>
                  <a:txBody>
                    <a:bodyPr/>
                    <a:lstStyle/>
                    <a:p>
                      <a:pPr algn="ctr" fontAlgn="ctr"/>
                      <a:r>
                        <a:rPr lang="en-US" sz="1500" dirty="0">
                          <a:latin typeface="Times New Roman" pitchFamily="18" charset="0"/>
                          <a:cs typeface="Times New Roman" pitchFamily="18" charset="0"/>
                        </a:rPr>
                        <a:t>4</a:t>
                      </a:r>
                    </a:p>
                  </a:txBody>
                  <a:tcPr marL="33420" marR="33420" marT="33424" marB="334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just" fontAlgn="t"/>
                      <a:r>
                        <a:rPr lang="en-US" sz="1500" b="1" dirty="0">
                          <a:solidFill>
                            <a:srgbClr val="000000"/>
                          </a:solidFill>
                          <a:latin typeface="Times New Roman" pitchFamily="18" charset="0"/>
                          <a:cs typeface="Times New Roman" pitchFamily="18" charset="0"/>
                        </a:rPr>
                        <a:t>%ROWCOUNT</a:t>
                      </a:r>
                      <a:endParaRPr lang="en-US" sz="1500" dirty="0">
                        <a:solidFill>
                          <a:srgbClr val="000000"/>
                        </a:solidFill>
                        <a:latin typeface="Times New Roman" pitchFamily="18" charset="0"/>
                        <a:cs typeface="Times New Roman" pitchFamily="18" charset="0"/>
                      </a:endParaRPr>
                    </a:p>
                    <a:p>
                      <a:pPr algn="just" fontAlgn="t"/>
                      <a:r>
                        <a:rPr lang="en-US" sz="1500" dirty="0">
                          <a:solidFill>
                            <a:srgbClr val="000000"/>
                          </a:solidFill>
                          <a:latin typeface="Times New Roman" pitchFamily="18" charset="0"/>
                          <a:cs typeface="Times New Roman" pitchFamily="18" charset="0"/>
                        </a:rPr>
                        <a:t>Returns the number of rows affected by an INSERT, UPDATE, or DELETE statement, or returned by a SELECT INTO statement.</a:t>
                      </a:r>
                    </a:p>
                  </a:txBody>
                  <a:tcPr marL="33420" marR="33420" marT="33424" marB="334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2">
            <a:extLst>
              <a:ext uri="{FF2B5EF4-FFF2-40B4-BE49-F238E27FC236}">
                <a16:creationId xmlns:a16="http://schemas.microsoft.com/office/drawing/2014/main" id="{9BD47153-8DD1-41A0-ACFD-A2255A32B70D}"/>
              </a:ext>
            </a:extLst>
          </p:cNvPr>
          <p:cNvSpPr>
            <a:spLocks noGrp="1"/>
          </p:cNvSpPr>
          <p:nvPr>
            <p:ph type="title"/>
          </p:nvPr>
        </p:nvSpPr>
        <p:spPr>
          <a:xfrm>
            <a:off x="1366838" y="522685"/>
            <a:ext cx="6684169" cy="511969"/>
          </a:xfrm>
        </p:spPr>
        <p:txBody>
          <a:bodyPr>
            <a:normAutofit fontScale="90000"/>
          </a:bodyPr>
          <a:lstStyle/>
          <a:p>
            <a:pPr eaLnBrk="1" hangingPunct="1"/>
            <a:r>
              <a:rPr lang="en-US" altLang="en-US" b="1">
                <a:latin typeface="Comic Sans MS" panose="030F0702030302020204" pitchFamily="66" charset="0"/>
              </a:rPr>
              <a:t>Explicit Cursor</a:t>
            </a:r>
          </a:p>
        </p:txBody>
      </p:sp>
      <p:sp>
        <p:nvSpPr>
          <p:cNvPr id="3" name="Content Placeholder 1">
            <a:extLst>
              <a:ext uri="{FF2B5EF4-FFF2-40B4-BE49-F238E27FC236}">
                <a16:creationId xmlns:a16="http://schemas.microsoft.com/office/drawing/2014/main" id="{503A74C1-D5C4-4EB4-910F-A3232B80507D}"/>
              </a:ext>
            </a:extLst>
          </p:cNvPr>
          <p:cNvSpPr>
            <a:spLocks noGrp="1"/>
          </p:cNvSpPr>
          <p:nvPr>
            <p:ph idx="1"/>
          </p:nvPr>
        </p:nvSpPr>
        <p:spPr>
          <a:xfrm>
            <a:off x="1197769" y="1295400"/>
            <a:ext cx="7194947" cy="2939654"/>
          </a:xfrm>
        </p:spPr>
        <p:txBody>
          <a:bodyPr rtlCol="0">
            <a:normAutofit fontScale="92500" lnSpcReduction="20000"/>
          </a:bodyPr>
          <a:lstStyle/>
          <a:p>
            <a:pPr>
              <a:buSzPct val="124000"/>
              <a:buFont typeface="Courier New" panose="02070309020205020404" pitchFamily="49" charset="0"/>
              <a:buChar char="o"/>
              <a:defRPr/>
            </a:pPr>
            <a:r>
              <a:rPr lang="en-US" dirty="0">
                <a:latin typeface="Times New Roman" pitchFamily="18" charset="0"/>
                <a:cs typeface="Times New Roman" pitchFamily="18" charset="0"/>
              </a:rPr>
              <a:t>Explicit cursors are programmer-defined cursors for gaining more control over the context area.</a:t>
            </a:r>
          </a:p>
          <a:p>
            <a:pPr>
              <a:buSzPct val="124000"/>
              <a:buFont typeface="Courier New" panose="02070309020205020404" pitchFamily="49" charset="0"/>
              <a:buChar char="o"/>
              <a:defRPr/>
            </a:pPr>
            <a:r>
              <a:rPr lang="en-US" dirty="0">
                <a:latin typeface="Times New Roman" pitchFamily="18" charset="0"/>
                <a:cs typeface="Times New Roman" pitchFamily="18" charset="0"/>
              </a:rPr>
              <a:t> An explicit cursor should be defined in the declaration section of the PL/SQL Block. It is created on a SELECT Statement which returns more than one row.</a:t>
            </a:r>
            <a:endParaRPr lang="en-US" i="1" dirty="0"/>
          </a:p>
          <a:p>
            <a:pPr>
              <a:buSzPct val="124000"/>
              <a:buFont typeface="Courier New" panose="02070309020205020404" pitchFamily="49" charset="0"/>
              <a:buChar char="o"/>
              <a:defRPr/>
            </a:pPr>
            <a:r>
              <a:rPr lang="en-US" dirty="0">
                <a:latin typeface="Times New Roman" pitchFamily="18" charset="0"/>
                <a:cs typeface="Times New Roman" pitchFamily="18" charset="0"/>
              </a:rPr>
              <a:t>There are four steps in Explicit Cursor.</a:t>
            </a:r>
          </a:p>
          <a:p>
            <a:pPr lvl="1">
              <a:defRPr/>
            </a:pPr>
            <a:r>
              <a:rPr lang="en-US" sz="1800" dirty="0">
                <a:latin typeface="Times New Roman" pitchFamily="18" charset="0"/>
                <a:cs typeface="Times New Roman" pitchFamily="18" charset="0"/>
              </a:rPr>
              <a:t>DECLARE </a:t>
            </a:r>
          </a:p>
          <a:p>
            <a:pPr lvl="1">
              <a:defRPr/>
            </a:pPr>
            <a:r>
              <a:rPr lang="en-US" sz="1800" dirty="0">
                <a:latin typeface="Times New Roman" pitchFamily="18" charset="0"/>
                <a:cs typeface="Times New Roman" pitchFamily="18" charset="0"/>
              </a:rPr>
              <a:t>OPEN </a:t>
            </a:r>
          </a:p>
          <a:p>
            <a:pPr lvl="1">
              <a:defRPr/>
            </a:pPr>
            <a:r>
              <a:rPr lang="en-US" sz="1800" dirty="0">
                <a:latin typeface="Times New Roman" pitchFamily="18" charset="0"/>
                <a:cs typeface="Times New Roman" pitchFamily="18" charset="0"/>
              </a:rPr>
              <a:t>FETCH </a:t>
            </a:r>
          </a:p>
          <a:p>
            <a:pPr lvl="1">
              <a:defRPr/>
            </a:pPr>
            <a:r>
              <a:rPr lang="en-US" sz="1800" dirty="0">
                <a:latin typeface="Times New Roman" pitchFamily="18" charset="0"/>
                <a:cs typeface="Times New Roman" pitchFamily="18" charset="0"/>
              </a:rPr>
              <a:t>CLOSE</a:t>
            </a:r>
          </a:p>
          <a:p>
            <a:pPr>
              <a:buNone/>
              <a:defRPr/>
            </a:pPr>
            <a:endParaRPr lang="en-US"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2">
            <a:extLst>
              <a:ext uri="{FF2B5EF4-FFF2-40B4-BE49-F238E27FC236}">
                <a16:creationId xmlns:a16="http://schemas.microsoft.com/office/drawing/2014/main" id="{43ED2272-9A61-49D9-B88B-0F5A3C38E50C}"/>
              </a:ext>
            </a:extLst>
          </p:cNvPr>
          <p:cNvSpPr>
            <a:spLocks noGrp="1"/>
          </p:cNvSpPr>
          <p:nvPr>
            <p:ph type="title"/>
          </p:nvPr>
        </p:nvSpPr>
        <p:spPr>
          <a:xfrm>
            <a:off x="1366838" y="522685"/>
            <a:ext cx="6684169" cy="511969"/>
          </a:xfrm>
        </p:spPr>
        <p:txBody>
          <a:bodyPr>
            <a:normAutofit fontScale="90000"/>
          </a:bodyPr>
          <a:lstStyle/>
          <a:p>
            <a:r>
              <a:rPr lang="en-US" altLang="en-US" b="1" dirty="0">
                <a:latin typeface="Comic Sans MS" panose="030F0702030302020204" pitchFamily="66" charset="0"/>
              </a:rPr>
              <a:t>Declaring</a:t>
            </a:r>
            <a:r>
              <a:rPr lang="en-US" altLang="en-US" dirty="0"/>
              <a:t> </a:t>
            </a:r>
            <a:r>
              <a:rPr lang="en-US" altLang="en-US" b="1" dirty="0">
                <a:latin typeface="Comic Sans MS" panose="030F0702030302020204" pitchFamily="66" charset="0"/>
              </a:rPr>
              <a:t>the</a:t>
            </a:r>
            <a:r>
              <a:rPr lang="en-US" altLang="en-US" dirty="0"/>
              <a:t> </a:t>
            </a:r>
            <a:r>
              <a:rPr lang="en-US" altLang="en-US" b="1" dirty="0">
                <a:latin typeface="Comic Sans MS" panose="030F0702030302020204" pitchFamily="66" charset="0"/>
              </a:rPr>
              <a:t>Cursor</a:t>
            </a:r>
          </a:p>
        </p:txBody>
      </p:sp>
      <p:sp>
        <p:nvSpPr>
          <p:cNvPr id="46083" name="Content Placeholder 1">
            <a:extLst>
              <a:ext uri="{FF2B5EF4-FFF2-40B4-BE49-F238E27FC236}">
                <a16:creationId xmlns:a16="http://schemas.microsoft.com/office/drawing/2014/main" id="{8BBF8B62-2465-43C8-9138-98432D75BBC0}"/>
              </a:ext>
            </a:extLst>
          </p:cNvPr>
          <p:cNvSpPr>
            <a:spLocks noGrp="1"/>
          </p:cNvSpPr>
          <p:nvPr>
            <p:ph idx="1"/>
          </p:nvPr>
        </p:nvSpPr>
        <p:spPr>
          <a:xfrm>
            <a:off x="1197769" y="1295400"/>
            <a:ext cx="7194947" cy="2939654"/>
          </a:xfrm>
        </p:spPr>
        <p:txBody>
          <a:bodyPr/>
          <a:lstStyle/>
          <a:p>
            <a:pPr eaLnBrk="1" hangingPunct="1"/>
            <a:r>
              <a:rPr lang="en-US" altLang="en-US" sz="1650" dirty="0">
                <a:latin typeface="Times New Roman" panose="02020603050405020304" pitchFamily="18" charset="0"/>
                <a:cs typeface="Times New Roman" panose="02020603050405020304" pitchFamily="18" charset="0"/>
              </a:rPr>
              <a:t>Declaring the cursor defines the cursor with a name and the associated SELECT statement. For example −</a:t>
            </a:r>
          </a:p>
          <a:p>
            <a:pPr eaLnBrk="1" hangingPunct="1">
              <a:buFont typeface="Wingdings 3" panose="05040102010807070707" pitchFamily="18" charset="2"/>
              <a:buNone/>
            </a:pPr>
            <a:endParaRPr lang="en-US" altLang="en-US" sz="1650" dirty="0">
              <a:latin typeface="Times New Roman" panose="02020603050405020304" pitchFamily="18" charset="0"/>
              <a:cs typeface="Times New Roman" panose="02020603050405020304" pitchFamily="18" charset="0"/>
            </a:endParaRPr>
          </a:p>
          <a:p>
            <a:pPr eaLnBrk="1" hangingPunct="1"/>
            <a:r>
              <a:rPr lang="en-US" altLang="en-US" sz="1650" dirty="0">
                <a:latin typeface="Times New Roman" panose="02020603050405020304" pitchFamily="18" charset="0"/>
                <a:cs typeface="Times New Roman" panose="02020603050405020304" pitchFamily="18" charset="0"/>
              </a:rPr>
              <a:t>Declare </a:t>
            </a:r>
            <a:r>
              <a:rPr lang="en-US" altLang="en-US" sz="1650" dirty="0" err="1">
                <a:latin typeface="Times New Roman" panose="02020603050405020304" pitchFamily="18" charset="0"/>
                <a:cs typeface="Times New Roman" panose="02020603050405020304" pitchFamily="18" charset="0"/>
              </a:rPr>
              <a:t>c_emp</a:t>
            </a:r>
            <a:r>
              <a:rPr lang="en-US" altLang="en-US" sz="1650" dirty="0">
                <a:latin typeface="Times New Roman" panose="02020603050405020304" pitchFamily="18" charset="0"/>
                <a:cs typeface="Times New Roman" panose="02020603050405020304" pitchFamily="18" charset="0"/>
              </a:rPr>
              <a:t>  cursor for select Name, id, Address from employee [where id=4];</a:t>
            </a:r>
          </a:p>
          <a:p>
            <a:pPr eaLnBrk="1" hangingPunct="1"/>
            <a:endParaRPr lang="en-US" altLang="en-US" sz="1650" dirty="0">
              <a:latin typeface="Times New Roman" panose="02020603050405020304" pitchFamily="18" charset="0"/>
              <a:cs typeface="Times New Roman" panose="02020603050405020304" pitchFamily="18" charset="0"/>
            </a:endParaRPr>
          </a:p>
          <a:p>
            <a:pPr eaLnBrk="1" hangingPunct="1">
              <a:buFont typeface="Wingdings 3" panose="05040102010807070707" pitchFamily="18" charset="2"/>
              <a:buNone/>
            </a:pP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3">
            <a:extLst>
              <a:ext uri="{FF2B5EF4-FFF2-40B4-BE49-F238E27FC236}">
                <a16:creationId xmlns:a16="http://schemas.microsoft.com/office/drawing/2014/main" id="{0310AB5D-60E2-4AB9-95E9-E18FB68154E8}"/>
              </a:ext>
            </a:extLst>
          </p:cNvPr>
          <p:cNvSpPr>
            <a:spLocks noGrp="1"/>
          </p:cNvSpPr>
          <p:nvPr>
            <p:ph idx="1"/>
          </p:nvPr>
        </p:nvSpPr>
        <p:spPr>
          <a:xfrm>
            <a:off x="515540" y="953691"/>
            <a:ext cx="7430691" cy="3962400"/>
          </a:xfrm>
        </p:spPr>
        <p:txBody>
          <a:bodyPr/>
          <a:lstStyle/>
          <a:p>
            <a:pPr algn="just" eaLnBrk="1" hangingPunct="1"/>
            <a:r>
              <a:rPr lang="en-US" altLang="en-US" sz="1500" dirty="0">
                <a:latin typeface="Times New Roman" panose="02020603050405020304" pitchFamily="18" charset="0"/>
                <a:cs typeface="Times New Roman" panose="02020603050405020304" pitchFamily="18" charset="0"/>
              </a:rPr>
              <a:t>PL/SQL is a combination of SQL along with the procedural features of programming languages. It was developed by Oracle Corporation in the early 90's to enhance the capabilities of SQL.</a:t>
            </a:r>
          </a:p>
          <a:p>
            <a:pPr lvl="1" eaLnBrk="1" hangingPunct="1">
              <a:buFont typeface="Wingdings 3" panose="05040102010807070707" pitchFamily="18" charset="2"/>
              <a:buNone/>
            </a:pPr>
            <a:endParaRPr lang="en-US" altLang="en-US" dirty="0"/>
          </a:p>
          <a:p>
            <a:pPr algn="just" eaLnBrk="1" hangingPunct="1"/>
            <a:r>
              <a:rPr lang="en-US" altLang="en-US" sz="1500" dirty="0">
                <a:latin typeface="Times New Roman" panose="02020603050405020304" pitchFamily="18" charset="0"/>
                <a:cs typeface="Times New Roman" panose="02020603050405020304" pitchFamily="18" charset="0"/>
              </a:rPr>
              <a:t>It is a block structured language that enables developers to combine the power of SQL with procedural statements. All the statements of blocks are passed to oracle engine all at once which increases processing speed and decreases the traffic. </a:t>
            </a:r>
          </a:p>
          <a:p>
            <a:pPr algn="just" eaLnBrk="1" hangingPunct="1"/>
            <a:endParaRPr lang="en-US" altLang="en-US" sz="1500" dirty="0">
              <a:latin typeface="Times New Roman" panose="02020603050405020304" pitchFamily="18" charset="0"/>
              <a:cs typeface="Times New Roman" panose="02020603050405020304" pitchFamily="18" charset="0"/>
            </a:endParaRPr>
          </a:p>
          <a:p>
            <a:pPr algn="just" eaLnBrk="1" hangingPunct="1">
              <a:buFont typeface="Wingdings 3" panose="05040102010807070707" pitchFamily="18" charset="2"/>
              <a:buNone/>
            </a:pPr>
            <a:r>
              <a:rPr lang="en-US" altLang="en-US" sz="1500" b="1" dirty="0"/>
              <a:t>DECLARE</a:t>
            </a:r>
            <a:r>
              <a:rPr lang="en-US" altLang="en-US" sz="1500" dirty="0"/>
              <a:t> declaration statements; </a:t>
            </a:r>
          </a:p>
          <a:p>
            <a:pPr algn="just" eaLnBrk="1" hangingPunct="1">
              <a:buFont typeface="Wingdings 3" panose="05040102010807070707" pitchFamily="18" charset="2"/>
              <a:buNone/>
            </a:pPr>
            <a:r>
              <a:rPr lang="en-US" altLang="en-US" sz="1500" b="1" dirty="0"/>
              <a:t>BEGIN</a:t>
            </a:r>
            <a:r>
              <a:rPr lang="en-US" altLang="en-US" sz="1500" dirty="0"/>
              <a:t> executable statements;</a:t>
            </a:r>
          </a:p>
          <a:p>
            <a:pPr algn="just" eaLnBrk="1" hangingPunct="1">
              <a:buFont typeface="Wingdings 3" panose="05040102010807070707" pitchFamily="18" charset="2"/>
              <a:buNone/>
            </a:pPr>
            <a:r>
              <a:rPr lang="en-US" altLang="en-US" sz="1500" b="1" dirty="0"/>
              <a:t>EXCEPTIONS</a:t>
            </a:r>
            <a:r>
              <a:rPr lang="en-US" altLang="en-US" sz="1500" dirty="0"/>
              <a:t> exception handling statements;</a:t>
            </a:r>
          </a:p>
          <a:p>
            <a:pPr algn="just" eaLnBrk="1" hangingPunct="1">
              <a:buFont typeface="Wingdings 3" panose="05040102010807070707" pitchFamily="18" charset="2"/>
              <a:buNone/>
            </a:pPr>
            <a:r>
              <a:rPr lang="en-US" altLang="en-US" sz="1500" b="1" dirty="0"/>
              <a:t>END;</a:t>
            </a:r>
            <a:endParaRPr lang="en-US" altLang="en-US" sz="1500" dirty="0">
              <a:latin typeface="Times New Roman" panose="02020603050405020304" pitchFamily="18" charset="0"/>
              <a:cs typeface="Times New Roman" panose="02020603050405020304" pitchFamily="18" charset="0"/>
            </a:endParaRPr>
          </a:p>
        </p:txBody>
      </p:sp>
      <p:sp>
        <p:nvSpPr>
          <p:cNvPr id="20483" name="Title 12">
            <a:extLst>
              <a:ext uri="{FF2B5EF4-FFF2-40B4-BE49-F238E27FC236}">
                <a16:creationId xmlns:a16="http://schemas.microsoft.com/office/drawing/2014/main" id="{1D3BB29E-D759-4958-9461-0871312CF9D9}"/>
              </a:ext>
            </a:extLst>
          </p:cNvPr>
          <p:cNvSpPr>
            <a:spLocks noGrp="1"/>
          </p:cNvSpPr>
          <p:nvPr>
            <p:ph type="title"/>
          </p:nvPr>
        </p:nvSpPr>
        <p:spPr>
          <a:xfrm>
            <a:off x="685800" y="227409"/>
            <a:ext cx="6684169" cy="485775"/>
          </a:xfrm>
        </p:spPr>
        <p:txBody>
          <a:bodyPr>
            <a:normAutofit fontScale="90000"/>
          </a:bodyPr>
          <a:lstStyle/>
          <a:p>
            <a:pPr eaLnBrk="1" hangingPunct="1"/>
            <a:r>
              <a:rPr lang="en-US" altLang="en-US" b="1" dirty="0">
                <a:latin typeface="Comic Sans MS" panose="030F0702030302020204" pitchFamily="66" charset="0"/>
              </a:rPr>
              <a:t>PL/SQL Constructs</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2">
            <a:extLst>
              <a:ext uri="{FF2B5EF4-FFF2-40B4-BE49-F238E27FC236}">
                <a16:creationId xmlns:a16="http://schemas.microsoft.com/office/drawing/2014/main" id="{15411A68-086A-4EF2-98A2-005B697D02E4}"/>
              </a:ext>
            </a:extLst>
          </p:cNvPr>
          <p:cNvSpPr>
            <a:spLocks noGrp="1"/>
          </p:cNvSpPr>
          <p:nvPr>
            <p:ph type="title"/>
          </p:nvPr>
        </p:nvSpPr>
        <p:spPr>
          <a:xfrm>
            <a:off x="1366838" y="522685"/>
            <a:ext cx="6684169" cy="511969"/>
          </a:xfrm>
        </p:spPr>
        <p:txBody>
          <a:bodyPr>
            <a:normAutofit fontScale="90000"/>
          </a:bodyPr>
          <a:lstStyle/>
          <a:p>
            <a:r>
              <a:rPr lang="en-US" altLang="en-US" b="1">
                <a:latin typeface="Comic Sans MS" panose="030F0702030302020204" pitchFamily="66" charset="0"/>
              </a:rPr>
              <a:t>Opening</a:t>
            </a:r>
            <a:r>
              <a:rPr lang="en-US" altLang="en-US"/>
              <a:t> </a:t>
            </a:r>
            <a:r>
              <a:rPr lang="en-US" altLang="en-US" b="1">
                <a:latin typeface="Comic Sans MS" panose="030F0702030302020204" pitchFamily="66" charset="0"/>
              </a:rPr>
              <a:t>the</a:t>
            </a:r>
            <a:r>
              <a:rPr lang="en-US" altLang="en-US"/>
              <a:t> </a:t>
            </a:r>
            <a:r>
              <a:rPr lang="en-US" altLang="en-US" b="1">
                <a:latin typeface="Comic Sans MS" panose="030F0702030302020204" pitchFamily="66" charset="0"/>
              </a:rPr>
              <a:t>Cursor</a:t>
            </a:r>
          </a:p>
        </p:txBody>
      </p:sp>
      <p:sp>
        <p:nvSpPr>
          <p:cNvPr id="47107" name="Content Placeholder 1">
            <a:extLst>
              <a:ext uri="{FF2B5EF4-FFF2-40B4-BE49-F238E27FC236}">
                <a16:creationId xmlns:a16="http://schemas.microsoft.com/office/drawing/2014/main" id="{94B97423-63EB-4595-9B2D-AD29F0FD4475}"/>
              </a:ext>
            </a:extLst>
          </p:cNvPr>
          <p:cNvSpPr>
            <a:spLocks noGrp="1"/>
          </p:cNvSpPr>
          <p:nvPr>
            <p:ph idx="1"/>
          </p:nvPr>
        </p:nvSpPr>
        <p:spPr>
          <a:xfrm>
            <a:off x="1197769" y="1295400"/>
            <a:ext cx="7194947" cy="2939654"/>
          </a:xfrm>
        </p:spPr>
        <p:txBody>
          <a:bodyPr/>
          <a:lstStyle/>
          <a:p>
            <a:pPr eaLnBrk="1" hangingPunct="1"/>
            <a:r>
              <a:rPr lang="en-US" altLang="en-US" sz="1650" dirty="0">
                <a:latin typeface="Times New Roman" panose="02020603050405020304" pitchFamily="18" charset="0"/>
                <a:cs typeface="Times New Roman" panose="02020603050405020304" pitchFamily="18" charset="0"/>
              </a:rPr>
              <a:t>Opening the cursor allocates the memory for the cursor and makes it ready for fetching the rows returned by the SQL statement into it. For example, we will open the above defined cursor as follows :-</a:t>
            </a:r>
          </a:p>
          <a:p>
            <a:pPr marL="0" indent="0" eaLnBrk="1" hangingPunct="1">
              <a:buNone/>
            </a:pPr>
            <a:endParaRPr lang="en-US" altLang="en-US" sz="1650" dirty="0">
              <a:latin typeface="Times New Roman" panose="02020603050405020304" pitchFamily="18" charset="0"/>
              <a:cs typeface="Times New Roman" panose="02020603050405020304" pitchFamily="18" charset="0"/>
            </a:endParaRPr>
          </a:p>
          <a:p>
            <a:pPr eaLnBrk="1" hangingPunct="1"/>
            <a:r>
              <a:rPr lang="en-US" altLang="en-US" sz="1650" dirty="0">
                <a:latin typeface="Times New Roman" panose="02020603050405020304" pitchFamily="18" charset="0"/>
                <a:cs typeface="Times New Roman" panose="02020603050405020304" pitchFamily="18" charset="0"/>
              </a:rPr>
              <a:t>OPEN </a:t>
            </a:r>
            <a:r>
              <a:rPr lang="en-US" altLang="en-US" sz="1650" dirty="0" err="1">
                <a:latin typeface="Times New Roman" panose="02020603050405020304" pitchFamily="18" charset="0"/>
                <a:cs typeface="Times New Roman" panose="02020603050405020304" pitchFamily="18" charset="0"/>
              </a:rPr>
              <a:t>c_emp</a:t>
            </a:r>
            <a:r>
              <a:rPr lang="en-US" altLang="en-US" sz="1650" dirty="0">
                <a:latin typeface="Times New Roman" panose="02020603050405020304" pitchFamily="18" charset="0"/>
                <a:cs typeface="Times New Roman" panose="02020603050405020304" pitchFamily="18" charset="0"/>
              </a:rPr>
              <a:t>; </a:t>
            </a:r>
          </a:p>
          <a:p>
            <a:pPr eaLnBrk="1" hangingPunct="1">
              <a:buFont typeface="Wingdings 3" panose="05040102010807070707" pitchFamily="18" charset="2"/>
              <a:buNone/>
            </a:pP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2">
            <a:extLst>
              <a:ext uri="{FF2B5EF4-FFF2-40B4-BE49-F238E27FC236}">
                <a16:creationId xmlns:a16="http://schemas.microsoft.com/office/drawing/2014/main" id="{4B0B15B1-A97A-41F8-8787-B191041280A7}"/>
              </a:ext>
            </a:extLst>
          </p:cNvPr>
          <p:cNvSpPr>
            <a:spLocks noGrp="1"/>
          </p:cNvSpPr>
          <p:nvPr>
            <p:ph type="title"/>
          </p:nvPr>
        </p:nvSpPr>
        <p:spPr>
          <a:xfrm>
            <a:off x="1366838" y="522685"/>
            <a:ext cx="6684169" cy="511969"/>
          </a:xfrm>
        </p:spPr>
        <p:txBody>
          <a:bodyPr>
            <a:normAutofit fontScale="90000"/>
          </a:bodyPr>
          <a:lstStyle/>
          <a:p>
            <a:r>
              <a:rPr lang="en-US" altLang="en-US" b="1">
                <a:latin typeface="Comic Sans MS" panose="030F0702030302020204" pitchFamily="66" charset="0"/>
              </a:rPr>
              <a:t>Fetching</a:t>
            </a:r>
            <a:r>
              <a:rPr lang="en-US" altLang="en-US"/>
              <a:t> </a:t>
            </a:r>
            <a:r>
              <a:rPr lang="en-US" altLang="en-US" b="1">
                <a:latin typeface="Comic Sans MS" panose="030F0702030302020204" pitchFamily="66" charset="0"/>
              </a:rPr>
              <a:t>the</a:t>
            </a:r>
            <a:r>
              <a:rPr lang="en-US" altLang="en-US"/>
              <a:t> </a:t>
            </a:r>
            <a:r>
              <a:rPr lang="en-US" altLang="en-US" b="1">
                <a:latin typeface="Comic Sans MS" panose="030F0702030302020204" pitchFamily="66" charset="0"/>
              </a:rPr>
              <a:t>Cursor</a:t>
            </a:r>
          </a:p>
        </p:txBody>
      </p:sp>
      <p:sp>
        <p:nvSpPr>
          <p:cNvPr id="48131" name="Content Placeholder 1">
            <a:extLst>
              <a:ext uri="{FF2B5EF4-FFF2-40B4-BE49-F238E27FC236}">
                <a16:creationId xmlns:a16="http://schemas.microsoft.com/office/drawing/2014/main" id="{46C2B144-4108-4BB3-B2A8-4AFFC0A7B258}"/>
              </a:ext>
            </a:extLst>
          </p:cNvPr>
          <p:cNvSpPr>
            <a:spLocks noGrp="1"/>
          </p:cNvSpPr>
          <p:nvPr>
            <p:ph idx="1"/>
          </p:nvPr>
        </p:nvSpPr>
        <p:spPr>
          <a:xfrm>
            <a:off x="1219200" y="1200150"/>
            <a:ext cx="7194947" cy="2939654"/>
          </a:xfrm>
        </p:spPr>
        <p:txBody>
          <a:bodyPr/>
          <a:lstStyle/>
          <a:p>
            <a:pPr eaLnBrk="1" hangingPunct="1"/>
            <a:r>
              <a:rPr lang="en-US" altLang="en-US" sz="1650" dirty="0">
                <a:latin typeface="Times New Roman" panose="02020603050405020304" pitchFamily="18" charset="0"/>
                <a:cs typeface="Times New Roman" panose="02020603050405020304" pitchFamily="18" charset="0"/>
              </a:rPr>
              <a:t>Fetching the cursor involves accessing one row at a time. For example, we will fetch rows from the above-opened cursor as follows −</a:t>
            </a:r>
          </a:p>
          <a:p>
            <a:pPr eaLnBrk="1" hangingPunct="1"/>
            <a:r>
              <a:rPr lang="en-US" altLang="en-US" sz="1650" dirty="0">
                <a:latin typeface="Times New Roman" panose="02020603050405020304" pitchFamily="18" charset="0"/>
                <a:cs typeface="Times New Roman" panose="02020603050405020304" pitchFamily="18" charset="0"/>
              </a:rPr>
              <a:t> FETCH </a:t>
            </a:r>
            <a:r>
              <a:rPr lang="en-US" altLang="en-US" sz="1650" dirty="0" err="1">
                <a:latin typeface="Times New Roman" panose="02020603050405020304" pitchFamily="18" charset="0"/>
                <a:cs typeface="Times New Roman" panose="02020603050405020304" pitchFamily="18" charset="0"/>
              </a:rPr>
              <a:t>c_emp</a:t>
            </a:r>
            <a:r>
              <a:rPr lang="en-US" altLang="en-US" sz="1650" dirty="0">
                <a:latin typeface="Times New Roman" panose="02020603050405020304" pitchFamily="18" charset="0"/>
                <a:cs typeface="Times New Roman" panose="02020603050405020304" pitchFamily="18" charset="0"/>
              </a:rPr>
              <a:t> INTO </a:t>
            </a:r>
            <a:r>
              <a:rPr lang="en-US" altLang="en-US" sz="1650" dirty="0" err="1">
                <a:latin typeface="Times New Roman" panose="02020603050405020304" pitchFamily="18" charset="0"/>
                <a:cs typeface="Times New Roman" panose="02020603050405020304" pitchFamily="18" charset="0"/>
              </a:rPr>
              <a:t>c_id</a:t>
            </a:r>
            <a:r>
              <a:rPr lang="en-US" altLang="en-US" sz="1650" dirty="0">
                <a:latin typeface="Times New Roman" panose="02020603050405020304" pitchFamily="18" charset="0"/>
                <a:cs typeface="Times New Roman" panose="02020603050405020304" pitchFamily="18" charset="0"/>
              </a:rPr>
              <a:t>, </a:t>
            </a:r>
            <a:r>
              <a:rPr lang="en-US" altLang="en-US" sz="1650" dirty="0" err="1">
                <a:latin typeface="Times New Roman" panose="02020603050405020304" pitchFamily="18" charset="0"/>
                <a:cs typeface="Times New Roman" panose="02020603050405020304" pitchFamily="18" charset="0"/>
              </a:rPr>
              <a:t>c_name</a:t>
            </a:r>
            <a:r>
              <a:rPr lang="en-US" altLang="en-US" sz="1650" dirty="0">
                <a:latin typeface="Times New Roman" panose="02020603050405020304" pitchFamily="18" charset="0"/>
                <a:cs typeface="Times New Roman" panose="02020603050405020304" pitchFamily="18" charset="0"/>
              </a:rPr>
              <a:t>, </a:t>
            </a:r>
            <a:r>
              <a:rPr lang="en-US" altLang="en-US" sz="1650" dirty="0" err="1">
                <a:latin typeface="Times New Roman" panose="02020603050405020304" pitchFamily="18" charset="0"/>
                <a:cs typeface="Times New Roman" panose="02020603050405020304" pitchFamily="18" charset="0"/>
              </a:rPr>
              <a:t>c_addr</a:t>
            </a:r>
            <a:r>
              <a:rPr lang="en-US" altLang="en-US" sz="1650" dirty="0">
                <a:latin typeface="Times New Roman" panose="02020603050405020304" pitchFamily="18" charset="0"/>
                <a:cs typeface="Times New Roman" panose="02020603050405020304" pitchFamily="18" charset="0"/>
              </a:rPr>
              <a:t>; </a:t>
            </a:r>
          </a:p>
          <a:p>
            <a:pPr eaLnBrk="1" hangingPunct="1">
              <a:buFont typeface="Wingdings 3" panose="05040102010807070707" pitchFamily="18" charset="2"/>
              <a:buNone/>
            </a:pP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2">
            <a:extLst>
              <a:ext uri="{FF2B5EF4-FFF2-40B4-BE49-F238E27FC236}">
                <a16:creationId xmlns:a16="http://schemas.microsoft.com/office/drawing/2014/main" id="{F53359A8-C376-4C66-B76F-5E868A986316}"/>
              </a:ext>
            </a:extLst>
          </p:cNvPr>
          <p:cNvSpPr>
            <a:spLocks noGrp="1"/>
          </p:cNvSpPr>
          <p:nvPr>
            <p:ph type="title"/>
          </p:nvPr>
        </p:nvSpPr>
        <p:spPr>
          <a:xfrm>
            <a:off x="1366838" y="522685"/>
            <a:ext cx="6684169" cy="511969"/>
          </a:xfrm>
        </p:spPr>
        <p:txBody>
          <a:bodyPr>
            <a:normAutofit fontScale="90000"/>
          </a:bodyPr>
          <a:lstStyle/>
          <a:p>
            <a:r>
              <a:rPr lang="en-US" altLang="en-US" b="1">
                <a:latin typeface="Comic Sans MS" panose="030F0702030302020204" pitchFamily="66" charset="0"/>
              </a:rPr>
              <a:t>Closing</a:t>
            </a:r>
            <a:r>
              <a:rPr lang="en-US" altLang="en-US"/>
              <a:t> </a:t>
            </a:r>
            <a:r>
              <a:rPr lang="en-US" altLang="en-US" b="1">
                <a:latin typeface="Comic Sans MS" panose="030F0702030302020204" pitchFamily="66" charset="0"/>
              </a:rPr>
              <a:t>the</a:t>
            </a:r>
            <a:r>
              <a:rPr lang="en-US" altLang="en-US"/>
              <a:t> </a:t>
            </a:r>
            <a:r>
              <a:rPr lang="en-US" altLang="en-US" b="1">
                <a:latin typeface="Comic Sans MS" panose="030F0702030302020204" pitchFamily="66" charset="0"/>
              </a:rPr>
              <a:t>Cursor</a:t>
            </a:r>
          </a:p>
        </p:txBody>
      </p:sp>
      <p:sp>
        <p:nvSpPr>
          <p:cNvPr id="49155" name="Content Placeholder 1">
            <a:extLst>
              <a:ext uri="{FF2B5EF4-FFF2-40B4-BE49-F238E27FC236}">
                <a16:creationId xmlns:a16="http://schemas.microsoft.com/office/drawing/2014/main" id="{72E58392-1A70-4639-B424-63E798FC4980}"/>
              </a:ext>
            </a:extLst>
          </p:cNvPr>
          <p:cNvSpPr>
            <a:spLocks noGrp="1"/>
          </p:cNvSpPr>
          <p:nvPr>
            <p:ph idx="1"/>
          </p:nvPr>
        </p:nvSpPr>
        <p:spPr>
          <a:xfrm>
            <a:off x="1197769" y="1295400"/>
            <a:ext cx="7194947" cy="2939654"/>
          </a:xfrm>
        </p:spPr>
        <p:txBody>
          <a:bodyPr/>
          <a:lstStyle/>
          <a:p>
            <a:pPr eaLnBrk="1" hangingPunct="1"/>
            <a:r>
              <a:rPr lang="en-US" altLang="en-US" sz="1650">
                <a:latin typeface="Times New Roman" panose="02020603050405020304" pitchFamily="18" charset="0"/>
                <a:cs typeface="Times New Roman" panose="02020603050405020304" pitchFamily="18" charset="0"/>
              </a:rPr>
              <a:t>Closing the cursor means releasing the allocated memory. For example, we will close the above-opened cursor as follows −</a:t>
            </a:r>
          </a:p>
          <a:p>
            <a:pPr eaLnBrk="1" hangingPunct="1"/>
            <a:r>
              <a:rPr lang="en-US" altLang="en-US" sz="1650">
                <a:latin typeface="Times New Roman" panose="02020603050405020304" pitchFamily="18" charset="0"/>
                <a:cs typeface="Times New Roman" panose="02020603050405020304" pitchFamily="18" charset="0"/>
              </a:rPr>
              <a:t> CLOSE c_emp;</a:t>
            </a:r>
          </a:p>
          <a:p>
            <a:pPr eaLnBrk="1" hangingPunct="1">
              <a:buFont typeface="Wingdings 3" panose="05040102010807070707" pitchFamily="18" charset="2"/>
              <a:buNone/>
            </a:pP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2">
            <a:extLst>
              <a:ext uri="{FF2B5EF4-FFF2-40B4-BE49-F238E27FC236}">
                <a16:creationId xmlns:a16="http://schemas.microsoft.com/office/drawing/2014/main" id="{91105A6C-EF66-4111-9805-C05F60646DF6}"/>
              </a:ext>
            </a:extLst>
          </p:cNvPr>
          <p:cNvSpPr>
            <a:spLocks noGrp="1"/>
          </p:cNvSpPr>
          <p:nvPr>
            <p:ph type="title"/>
          </p:nvPr>
        </p:nvSpPr>
        <p:spPr>
          <a:xfrm>
            <a:off x="1366838" y="522685"/>
            <a:ext cx="6684169" cy="511969"/>
          </a:xfrm>
        </p:spPr>
        <p:txBody>
          <a:bodyPr>
            <a:normAutofit fontScale="90000"/>
          </a:bodyPr>
          <a:lstStyle/>
          <a:p>
            <a:r>
              <a:rPr lang="en-US" altLang="en-US" b="1">
                <a:latin typeface="Comic Sans MS" panose="030F0702030302020204" pitchFamily="66" charset="0"/>
              </a:rPr>
              <a:t>Complete example of Explicit</a:t>
            </a:r>
            <a:r>
              <a:rPr lang="en-US" altLang="en-US"/>
              <a:t> </a:t>
            </a:r>
            <a:r>
              <a:rPr lang="en-US" altLang="en-US" b="1">
                <a:latin typeface="Comic Sans MS" panose="030F0702030302020204" pitchFamily="66" charset="0"/>
              </a:rPr>
              <a:t>Cursor</a:t>
            </a:r>
          </a:p>
        </p:txBody>
      </p:sp>
      <p:pic>
        <p:nvPicPr>
          <p:cNvPr id="50179" name="Picture 2">
            <a:extLst>
              <a:ext uri="{FF2B5EF4-FFF2-40B4-BE49-F238E27FC236}">
                <a16:creationId xmlns:a16="http://schemas.microsoft.com/office/drawing/2014/main" id="{A70C7426-EF5A-4259-A1AF-7C27650BAD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8256" y="1073944"/>
            <a:ext cx="7191375" cy="2899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2093925" y="1100974"/>
            <a:ext cx="5976300" cy="1013575"/>
          </a:xfrm>
          <a:prstGeom prst="rect">
            <a:avLst/>
          </a:prstGeom>
        </p:spPr>
        <p:txBody>
          <a:bodyPr wrap="square" lIns="91425" tIns="91425" rIns="91425" bIns="91425" anchor="t" anchorCtr="0">
            <a:noAutofit/>
          </a:bodyPr>
          <a:lstStyle/>
          <a:p>
            <a:pPr lvl="0" rtl="0">
              <a:spcBef>
                <a:spcPts val="0"/>
              </a:spcBef>
              <a:buNone/>
            </a:pPr>
            <a:r>
              <a:rPr lang="en" sz="6000" b="1" dirty="0"/>
              <a:t>Thanks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2">
            <a:extLst>
              <a:ext uri="{FF2B5EF4-FFF2-40B4-BE49-F238E27FC236}">
                <a16:creationId xmlns:a16="http://schemas.microsoft.com/office/drawing/2014/main" id="{E201E689-B9A1-49E1-A980-091FDCFA8D71}"/>
              </a:ext>
            </a:extLst>
          </p:cNvPr>
          <p:cNvSpPr>
            <a:spLocks noGrp="1"/>
          </p:cNvSpPr>
          <p:nvPr>
            <p:ph type="title"/>
          </p:nvPr>
        </p:nvSpPr>
        <p:spPr>
          <a:xfrm>
            <a:off x="682256" y="209550"/>
            <a:ext cx="6684169" cy="516731"/>
          </a:xfrm>
        </p:spPr>
        <p:txBody>
          <a:bodyPr>
            <a:normAutofit fontScale="90000"/>
          </a:bodyPr>
          <a:lstStyle/>
          <a:p>
            <a:pPr algn="ctr" eaLnBrk="1" hangingPunct="1"/>
            <a:r>
              <a:rPr lang="en-US" altLang="en-US" b="1" dirty="0">
                <a:latin typeface="Comic Sans MS" panose="030F0702030302020204" pitchFamily="66" charset="0"/>
              </a:rPr>
              <a:t>Differences</a:t>
            </a:r>
            <a:r>
              <a:rPr lang="en-US" altLang="en-US" b="1" dirty="0"/>
              <a:t> </a:t>
            </a:r>
            <a:r>
              <a:rPr lang="en-US" altLang="en-US" b="1" dirty="0">
                <a:latin typeface="Comic Sans MS" panose="030F0702030302020204" pitchFamily="66" charset="0"/>
              </a:rPr>
              <a:t>between</a:t>
            </a:r>
            <a:r>
              <a:rPr lang="en-US" altLang="en-US" b="1" dirty="0"/>
              <a:t> </a:t>
            </a:r>
            <a:r>
              <a:rPr lang="en-US" altLang="en-US" b="1" dirty="0">
                <a:latin typeface="Comic Sans MS" panose="030F0702030302020204" pitchFamily="66" charset="0"/>
              </a:rPr>
              <a:t>SQL</a:t>
            </a:r>
            <a:r>
              <a:rPr lang="en-US" altLang="en-US" b="1" dirty="0"/>
              <a:t> </a:t>
            </a:r>
            <a:r>
              <a:rPr lang="en-US" altLang="en-US" b="1" dirty="0">
                <a:latin typeface="Comic Sans MS" panose="030F0702030302020204" pitchFamily="66" charset="0"/>
              </a:rPr>
              <a:t>and</a:t>
            </a:r>
            <a:r>
              <a:rPr lang="en-US" altLang="en-US" b="1" dirty="0"/>
              <a:t> </a:t>
            </a:r>
            <a:r>
              <a:rPr lang="en-US" altLang="en-US" b="1" dirty="0">
                <a:latin typeface="Comic Sans MS" panose="030F0702030302020204" pitchFamily="66" charset="0"/>
              </a:rPr>
              <a:t>PL/SQL</a:t>
            </a:r>
            <a:endParaRPr lang="en-US" altLang="en-US" dirty="0"/>
          </a:p>
        </p:txBody>
      </p:sp>
      <p:sp>
        <p:nvSpPr>
          <p:cNvPr id="4" name="Content Placeholder 3">
            <a:extLst>
              <a:ext uri="{FF2B5EF4-FFF2-40B4-BE49-F238E27FC236}">
                <a16:creationId xmlns:a16="http://schemas.microsoft.com/office/drawing/2014/main" id="{0B31819C-F36A-4F35-B53B-4A635F3910AA}"/>
              </a:ext>
            </a:extLst>
          </p:cNvPr>
          <p:cNvSpPr>
            <a:spLocks noGrp="1"/>
          </p:cNvSpPr>
          <p:nvPr>
            <p:ph idx="1"/>
          </p:nvPr>
        </p:nvSpPr>
        <p:spPr>
          <a:xfrm>
            <a:off x="685800" y="1047750"/>
            <a:ext cx="7127081" cy="3489722"/>
          </a:xfrm>
        </p:spPr>
        <p:txBody>
          <a:bodyPr rtlCol="0">
            <a:normAutofit lnSpcReduction="10000"/>
          </a:bodyPr>
          <a:lstStyle/>
          <a:p>
            <a:pPr fontAlgn="t">
              <a:buSzPct val="105000"/>
              <a:buFont typeface="Arial" panose="020B0604020202020204" pitchFamily="34" charset="0"/>
              <a:buChar char="•"/>
              <a:defRPr/>
            </a:pPr>
            <a:r>
              <a:rPr lang="en-US" sz="1650" dirty="0">
                <a:solidFill>
                  <a:schemeClr val="tx1">
                    <a:lumMod val="75000"/>
                    <a:lumOff val="25000"/>
                  </a:schemeClr>
                </a:solidFill>
                <a:latin typeface="Times New Roman" pitchFamily="18" charset="0"/>
                <a:cs typeface="Times New Roman" pitchFamily="18" charset="0"/>
              </a:rPr>
              <a:t>SQL is a single query that is used to perform DML and DDL operations while  PL/SQL is a block of </a:t>
            </a:r>
            <a:r>
              <a:rPr lang="en-US" sz="1650">
                <a:solidFill>
                  <a:schemeClr val="tx1">
                    <a:lumMod val="75000"/>
                    <a:lumOff val="25000"/>
                  </a:schemeClr>
                </a:solidFill>
                <a:latin typeface="Times New Roman" pitchFamily="18" charset="0"/>
                <a:cs typeface="Times New Roman" pitchFamily="18" charset="0"/>
              </a:rPr>
              <a:t>codes, used </a:t>
            </a:r>
            <a:r>
              <a:rPr lang="en-US" sz="1650" dirty="0">
                <a:solidFill>
                  <a:schemeClr val="tx1">
                    <a:lumMod val="75000"/>
                    <a:lumOff val="25000"/>
                  </a:schemeClr>
                </a:solidFill>
                <a:latin typeface="Times New Roman" pitchFamily="18" charset="0"/>
                <a:cs typeface="Times New Roman" pitchFamily="18" charset="0"/>
              </a:rPr>
              <a:t>to write the entire program blocks/ procedure/ function, etc.</a:t>
            </a:r>
          </a:p>
          <a:p>
            <a:pPr fontAlgn="t">
              <a:buSzPct val="105000"/>
              <a:buFont typeface="Arial" panose="020B0604020202020204" pitchFamily="34" charset="0"/>
              <a:buChar char="•"/>
              <a:defRPr/>
            </a:pPr>
            <a:r>
              <a:rPr lang="en-US" sz="1650" dirty="0">
                <a:solidFill>
                  <a:schemeClr val="tx1">
                    <a:lumMod val="75000"/>
                    <a:lumOff val="25000"/>
                  </a:schemeClr>
                </a:solidFill>
                <a:latin typeface="Times New Roman" pitchFamily="18" charset="0"/>
                <a:cs typeface="Times New Roman" pitchFamily="18" charset="0"/>
              </a:rPr>
              <a:t>SQL is declarative, that defines what need to be done, rather than how things need to be done while PL/SQL is procedural that defines how the things needs to be done.</a:t>
            </a:r>
          </a:p>
          <a:p>
            <a:pPr fontAlgn="t">
              <a:buSzPct val="105000"/>
              <a:buFont typeface="Arial" panose="020B0604020202020204" pitchFamily="34" charset="0"/>
              <a:buChar char="•"/>
              <a:defRPr/>
            </a:pPr>
            <a:r>
              <a:rPr lang="en-US" sz="1650" dirty="0">
                <a:solidFill>
                  <a:schemeClr val="tx1">
                    <a:lumMod val="75000"/>
                    <a:lumOff val="25000"/>
                  </a:schemeClr>
                </a:solidFill>
                <a:latin typeface="Times New Roman" pitchFamily="18" charset="0"/>
                <a:cs typeface="Times New Roman" pitchFamily="18" charset="0"/>
              </a:rPr>
              <a:t>SQL executes as a single statement while PL/SQL executes as a whole block.</a:t>
            </a:r>
          </a:p>
          <a:p>
            <a:pPr fontAlgn="t">
              <a:buSzPct val="105000"/>
              <a:buFont typeface="Arial" panose="020B0604020202020204" pitchFamily="34" charset="0"/>
              <a:buChar char="•"/>
              <a:defRPr/>
            </a:pPr>
            <a:r>
              <a:rPr lang="en-US" sz="1650" dirty="0">
                <a:solidFill>
                  <a:schemeClr val="tx1">
                    <a:lumMod val="75000"/>
                    <a:lumOff val="25000"/>
                  </a:schemeClr>
                </a:solidFill>
                <a:latin typeface="Times New Roman" pitchFamily="18" charset="0"/>
                <a:cs typeface="Times New Roman" pitchFamily="18" charset="0"/>
              </a:rPr>
              <a:t>SQL mainly used to manipulate data while PL/SQL mainly used to create an application.</a:t>
            </a:r>
          </a:p>
          <a:p>
            <a:pPr fontAlgn="t">
              <a:buSzPct val="105000"/>
              <a:buFont typeface="Arial" panose="020B0604020202020204" pitchFamily="34" charset="0"/>
              <a:buChar char="•"/>
              <a:defRPr/>
            </a:pPr>
            <a:r>
              <a:rPr lang="en-US" sz="1650" dirty="0">
                <a:solidFill>
                  <a:schemeClr val="tx1">
                    <a:lumMod val="75000"/>
                    <a:lumOff val="25000"/>
                  </a:schemeClr>
                </a:solidFill>
                <a:latin typeface="Times New Roman" pitchFamily="18" charset="0"/>
                <a:cs typeface="Times New Roman" pitchFamily="18" charset="0"/>
              </a:rPr>
              <a:t>SQL interact with a Database server while PL/SQL does not interact with the database server.</a:t>
            </a:r>
          </a:p>
          <a:p>
            <a:pPr fontAlgn="t">
              <a:buSzPct val="105000"/>
              <a:buFont typeface="Arial" panose="020B0604020202020204" pitchFamily="34" charset="0"/>
              <a:buChar char="•"/>
              <a:defRPr/>
            </a:pPr>
            <a:r>
              <a:rPr lang="en-US" sz="1650" dirty="0">
                <a:solidFill>
                  <a:schemeClr val="tx1">
                    <a:lumMod val="75000"/>
                    <a:lumOff val="25000"/>
                  </a:schemeClr>
                </a:solidFill>
                <a:latin typeface="Times New Roman" pitchFamily="18" charset="0"/>
                <a:cs typeface="Times New Roman" pitchFamily="18" charset="0"/>
              </a:rPr>
              <a:t>SQL cannot contain PL/SQL code in it while PL/SQL is an extension of SQL, so it can contain SQL inside it.</a:t>
            </a:r>
          </a:p>
          <a:p>
            <a:pPr>
              <a:buSzPct val="105000"/>
              <a:buFont typeface="Arial" panose="020B0604020202020204" pitchFamily="34" charset="0"/>
              <a:buChar char="•"/>
              <a:defRPr/>
            </a:pPr>
            <a:endParaRPr lang="en-US" dirty="0">
              <a:solidFill>
                <a:schemeClr val="tx1">
                  <a:lumMod val="75000"/>
                  <a:lumOff val="25000"/>
                </a:schemeClr>
              </a:solidFill>
            </a:endParaRPr>
          </a:p>
          <a:p>
            <a:pPr>
              <a:buSzPct val="105000"/>
              <a:buFont typeface="Arial" panose="020B0604020202020204" pitchFamily="34" charset="0"/>
              <a:buChar char="•"/>
              <a:defRPr/>
            </a:pPr>
            <a:endParaRPr lang="en-US" dirty="0">
              <a:solidFill>
                <a:schemeClr val="tx1">
                  <a:lumMod val="75000"/>
                  <a:lumOff val="25000"/>
                </a:schemeClr>
              </a:solidFill>
            </a:endParaRPr>
          </a:p>
          <a:p>
            <a:pPr>
              <a:buSzPct val="105000"/>
              <a:buFont typeface="Arial" panose="020B0604020202020204" pitchFamily="34" charset="0"/>
              <a:buChar char="•"/>
              <a:defRPr/>
            </a:pPr>
            <a:endParaRPr lang="en-US" dirty="0">
              <a:solidFill>
                <a:schemeClr val="tx1">
                  <a:lumMod val="75000"/>
                  <a:lumOff val="2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spTree>
    <p:extLst>
      <p:ext uri="{BB962C8B-B14F-4D97-AF65-F5344CB8AC3E}">
        <p14:creationId xmlns:p14="http://schemas.microsoft.com/office/powerpoint/2010/main" val="1523061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3CFCE5-8A48-426A-9FD5-56C46A03E591}"/>
              </a:ext>
            </a:extLst>
          </p:cNvPr>
          <p:cNvSpPr>
            <a:spLocks noGrp="1"/>
          </p:cNvSpPr>
          <p:nvPr>
            <p:ph idx="1"/>
          </p:nvPr>
        </p:nvSpPr>
        <p:spPr>
          <a:xfrm>
            <a:off x="1148954" y="967979"/>
            <a:ext cx="7479506" cy="3979069"/>
          </a:xfrm>
        </p:spPr>
        <p:txBody>
          <a:bodyPr rtlCol="0">
            <a:normAutofit/>
          </a:bodyPr>
          <a:lstStyle/>
          <a:p>
            <a:pPr algn="just">
              <a:buSzPct val="141000"/>
              <a:buFont typeface="Arial" panose="020B0604020202020204" pitchFamily="34" charset="0"/>
              <a:buChar char="•"/>
              <a:defRPr/>
            </a:pPr>
            <a:r>
              <a:rPr lang="en-US" sz="1650" dirty="0">
                <a:solidFill>
                  <a:schemeClr val="tx1">
                    <a:lumMod val="75000"/>
                    <a:lumOff val="25000"/>
                  </a:schemeClr>
                </a:solidFill>
                <a:latin typeface="Times New Roman" pitchFamily="18" charset="0"/>
                <a:cs typeface="Times New Roman" pitchFamily="18" charset="0"/>
              </a:rPr>
              <a:t>View is a data object which does not contain any data. Contents of the view are the resultant of a base table. They are operated just like base table but they don’t contain any data of their own. The programming concepts are very similar to MySQL.</a:t>
            </a:r>
          </a:p>
          <a:p>
            <a:pPr algn="just">
              <a:buSzPct val="141000"/>
              <a:buFont typeface="Arial" panose="020B0604020202020204" pitchFamily="34" charset="0"/>
              <a:buChar char="•"/>
              <a:defRPr/>
            </a:pPr>
            <a:r>
              <a:rPr lang="en-US" sz="1650" dirty="0">
                <a:solidFill>
                  <a:schemeClr val="tx1">
                    <a:lumMod val="75000"/>
                    <a:lumOff val="25000"/>
                  </a:schemeClr>
                </a:solidFill>
                <a:latin typeface="Times New Roman" pitchFamily="18" charset="0"/>
                <a:cs typeface="Times New Roman" pitchFamily="18" charset="0"/>
              </a:rPr>
              <a:t>The difference between a view and a table is that views are definitions built on top of other tables. </a:t>
            </a:r>
          </a:p>
          <a:p>
            <a:pPr algn="just">
              <a:buSzPct val="141000"/>
              <a:buFont typeface="Arial" panose="020B0604020202020204" pitchFamily="34" charset="0"/>
              <a:buChar char="•"/>
              <a:defRPr/>
            </a:pPr>
            <a:r>
              <a:rPr lang="en-US" sz="1650" dirty="0">
                <a:solidFill>
                  <a:schemeClr val="tx1">
                    <a:lumMod val="75000"/>
                    <a:lumOff val="25000"/>
                  </a:schemeClr>
                </a:solidFill>
                <a:latin typeface="Times New Roman" pitchFamily="18" charset="0"/>
                <a:cs typeface="Times New Roman" pitchFamily="18" charset="0"/>
              </a:rPr>
              <a:t>If data is changed in the underlying table, the same change is reflected in the view and vice-versa.</a:t>
            </a:r>
          </a:p>
          <a:p>
            <a:pPr algn="just">
              <a:buSzPct val="141000"/>
              <a:buFont typeface="Arial" panose="020B0604020202020204" pitchFamily="34" charset="0"/>
              <a:buChar char="•"/>
              <a:defRPr/>
            </a:pPr>
            <a:r>
              <a:rPr lang="en-US" sz="1650" dirty="0">
                <a:solidFill>
                  <a:schemeClr val="tx1">
                    <a:lumMod val="75000"/>
                    <a:lumOff val="25000"/>
                  </a:schemeClr>
                </a:solidFill>
                <a:latin typeface="Times New Roman" pitchFamily="18" charset="0"/>
                <a:cs typeface="Times New Roman" pitchFamily="18" charset="0"/>
              </a:rPr>
              <a:t>Advantages of Views are:- </a:t>
            </a:r>
          </a:p>
          <a:p>
            <a:pPr lvl="1" algn="just">
              <a:buSzPct val="141000"/>
              <a:buFont typeface="Arial" panose="020B0604020202020204" pitchFamily="34" charset="0"/>
              <a:buChar char="•"/>
              <a:defRPr/>
            </a:pPr>
            <a:r>
              <a:rPr lang="en-US" sz="1500" dirty="0">
                <a:solidFill>
                  <a:schemeClr val="tx1">
                    <a:lumMod val="75000"/>
                    <a:lumOff val="25000"/>
                  </a:schemeClr>
                </a:solidFill>
                <a:latin typeface="Times New Roman" pitchFamily="18" charset="0"/>
                <a:cs typeface="Times New Roman" pitchFamily="18" charset="0"/>
              </a:rPr>
              <a:t>To achieve logical data independence.</a:t>
            </a:r>
          </a:p>
          <a:p>
            <a:pPr lvl="1" algn="just">
              <a:buSzPct val="141000"/>
              <a:buFont typeface="Arial" panose="020B0604020202020204" pitchFamily="34" charset="0"/>
              <a:buChar char="•"/>
              <a:defRPr/>
            </a:pPr>
            <a:r>
              <a:rPr lang="en-US" sz="1500" dirty="0">
                <a:solidFill>
                  <a:schemeClr val="tx1">
                    <a:lumMod val="75000"/>
                    <a:lumOff val="25000"/>
                  </a:schemeClr>
                </a:solidFill>
                <a:latin typeface="Times New Roman" pitchFamily="18" charset="0"/>
                <a:cs typeface="Times New Roman" pitchFamily="18" charset="0"/>
              </a:rPr>
              <a:t>To improve data security</a:t>
            </a:r>
          </a:p>
          <a:p>
            <a:pPr lvl="1" algn="just">
              <a:buSzPct val="141000"/>
              <a:buFont typeface="Arial" panose="020B0604020202020204" pitchFamily="34" charset="0"/>
              <a:buChar char="•"/>
              <a:defRPr/>
            </a:pPr>
            <a:r>
              <a:rPr lang="en-US" sz="1500" dirty="0">
                <a:solidFill>
                  <a:schemeClr val="tx1">
                    <a:lumMod val="75000"/>
                    <a:lumOff val="25000"/>
                  </a:schemeClr>
                </a:solidFill>
                <a:latin typeface="Times New Roman" pitchFamily="18" charset="0"/>
                <a:cs typeface="Times New Roman" pitchFamily="18" charset="0"/>
              </a:rPr>
              <a:t>To preserves the appearance of original table structure.</a:t>
            </a:r>
          </a:p>
        </p:txBody>
      </p:sp>
      <p:sp>
        <p:nvSpPr>
          <p:cNvPr id="22531" name="Title 2">
            <a:extLst>
              <a:ext uri="{FF2B5EF4-FFF2-40B4-BE49-F238E27FC236}">
                <a16:creationId xmlns:a16="http://schemas.microsoft.com/office/drawing/2014/main" id="{3163BAAA-7A9C-4178-B1D8-0E05A570C1AE}"/>
              </a:ext>
            </a:extLst>
          </p:cNvPr>
          <p:cNvSpPr>
            <a:spLocks noGrp="1"/>
          </p:cNvSpPr>
          <p:nvPr>
            <p:ph type="title"/>
          </p:nvPr>
        </p:nvSpPr>
        <p:spPr>
          <a:xfrm>
            <a:off x="1481138" y="467917"/>
            <a:ext cx="7147322" cy="515540"/>
          </a:xfrm>
        </p:spPr>
        <p:txBody>
          <a:bodyPr>
            <a:normAutofit fontScale="90000"/>
          </a:bodyPr>
          <a:lstStyle/>
          <a:p>
            <a:pPr eaLnBrk="1" hangingPunct="1"/>
            <a:r>
              <a:rPr lang="en-US" altLang="en-US" b="1">
                <a:latin typeface="Comic Sans MS" panose="030F0702030302020204" pitchFamily="66" charset="0"/>
              </a:rPr>
              <a:t>View</a:t>
            </a: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B07B4261-4D30-4007-96AE-B40676D51928}"/>
              </a:ext>
            </a:extLst>
          </p:cNvPr>
          <p:cNvSpPr>
            <a:spLocks noGrp="1"/>
          </p:cNvSpPr>
          <p:nvPr>
            <p:ph type="title"/>
          </p:nvPr>
        </p:nvSpPr>
        <p:spPr>
          <a:xfrm>
            <a:off x="1447800" y="438151"/>
            <a:ext cx="6684169" cy="526256"/>
          </a:xfrm>
        </p:spPr>
        <p:txBody>
          <a:bodyPr>
            <a:normAutofit fontScale="90000"/>
          </a:bodyPr>
          <a:lstStyle/>
          <a:p>
            <a:pPr eaLnBrk="1" hangingPunct="1"/>
            <a:r>
              <a:rPr lang="en-US" altLang="en-US" b="1">
                <a:latin typeface="Comic Sans MS" panose="030F0702030302020204" pitchFamily="66" charset="0"/>
              </a:rPr>
              <a:t>Continue…</a:t>
            </a:r>
            <a:endParaRPr lang="en-US" altLang="en-US"/>
          </a:p>
        </p:txBody>
      </p:sp>
      <p:sp>
        <p:nvSpPr>
          <p:cNvPr id="23555" name="Content Placeholder 2">
            <a:extLst>
              <a:ext uri="{FF2B5EF4-FFF2-40B4-BE49-F238E27FC236}">
                <a16:creationId xmlns:a16="http://schemas.microsoft.com/office/drawing/2014/main" id="{AE873913-8031-4F7A-8272-29DB26663D8D}"/>
              </a:ext>
            </a:extLst>
          </p:cNvPr>
          <p:cNvSpPr>
            <a:spLocks noGrp="1"/>
          </p:cNvSpPr>
          <p:nvPr>
            <p:ph idx="1"/>
          </p:nvPr>
        </p:nvSpPr>
        <p:spPr>
          <a:xfrm>
            <a:off x="1312069" y="934641"/>
            <a:ext cx="7450931" cy="4075509"/>
          </a:xfrm>
        </p:spPr>
        <p:txBody>
          <a:bodyPr>
            <a:normAutofit lnSpcReduction="10000"/>
          </a:bodyPr>
          <a:lstStyle/>
          <a:p>
            <a:pPr algn="just" eaLnBrk="1" hangingPunct="1"/>
            <a:r>
              <a:rPr lang="en-US" altLang="en-US" sz="1650" dirty="0">
                <a:latin typeface="Times New Roman" panose="02020603050405020304" pitchFamily="18" charset="0"/>
                <a:cs typeface="Times New Roman" panose="02020603050405020304" pitchFamily="18" charset="0"/>
              </a:rPr>
              <a:t>We can create a view for single table as well as for multiple table.</a:t>
            </a:r>
          </a:p>
          <a:p>
            <a:pPr algn="just" eaLnBrk="1" hangingPunct="1"/>
            <a:r>
              <a:rPr lang="en-US" altLang="en-US" sz="1650" dirty="0">
                <a:latin typeface="Times New Roman" panose="02020603050405020304" pitchFamily="18" charset="0"/>
                <a:cs typeface="Times New Roman" panose="02020603050405020304" pitchFamily="18" charset="0"/>
              </a:rPr>
              <a:t>Types of Views :-</a:t>
            </a:r>
          </a:p>
          <a:p>
            <a:pPr lvl="1" algn="just" eaLnBrk="1" hangingPunct="1">
              <a:buSzPct val="68000"/>
            </a:pPr>
            <a:r>
              <a:rPr lang="en-US" altLang="en-US" dirty="0">
                <a:latin typeface="Times New Roman" panose="02020603050405020304" pitchFamily="18" charset="0"/>
                <a:cs typeface="Times New Roman" panose="02020603050405020304" pitchFamily="18" charset="0"/>
              </a:rPr>
              <a:t> </a:t>
            </a:r>
            <a:r>
              <a:rPr lang="en-US" altLang="en-US" sz="1500" dirty="0">
                <a:latin typeface="Times New Roman" panose="02020603050405020304" pitchFamily="18" charset="0"/>
                <a:cs typeface="Times New Roman" panose="02020603050405020304" pitchFamily="18" charset="0"/>
              </a:rPr>
              <a:t>Simple View: </a:t>
            </a:r>
            <a:r>
              <a:rPr lang="en-US" sz="1600" dirty="0">
                <a:latin typeface="Times New Roman" panose="02020603050405020304" pitchFamily="18" charset="0"/>
                <a:cs typeface="Times New Roman" panose="02020603050405020304" pitchFamily="18" charset="0"/>
              </a:rPr>
              <a:t>These views can only contain a single base table or can be created only from one table.</a:t>
            </a:r>
            <a:r>
              <a:rPr lang="en-US"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Group functions such as MAX(), COUNT(), etc., cannot be used here</a:t>
            </a:r>
            <a:endParaRPr lang="en-US" altLang="en-US" sz="1600" dirty="0">
              <a:latin typeface="Times New Roman" panose="02020603050405020304" pitchFamily="18" charset="0"/>
              <a:cs typeface="Times New Roman" panose="02020603050405020304" pitchFamily="18" charset="0"/>
            </a:endParaRPr>
          </a:p>
          <a:p>
            <a:pPr marL="365760" lvl="1" indent="0" algn="just" eaLnBrk="1" hangingPunct="1">
              <a:buSzPct val="68000"/>
              <a:buNone/>
            </a:pPr>
            <a:endParaRPr lang="en-US" altLang="en-US" sz="1600" dirty="0">
              <a:latin typeface="Times New Roman" panose="02020603050405020304" pitchFamily="18" charset="0"/>
              <a:cs typeface="Times New Roman" panose="02020603050405020304" pitchFamily="18" charset="0"/>
            </a:endParaRPr>
          </a:p>
          <a:p>
            <a:pPr lvl="1" algn="just" eaLnBrk="1" hangingPunct="1">
              <a:buSzPct val="92000"/>
            </a:pPr>
            <a:r>
              <a:rPr lang="en-US" altLang="en-US" sz="1500" dirty="0">
                <a:latin typeface="Times New Roman" panose="02020603050405020304" pitchFamily="18" charset="0"/>
                <a:cs typeface="Times New Roman" panose="02020603050405020304" pitchFamily="18" charset="0"/>
              </a:rPr>
              <a:t> Complex View: </a:t>
            </a:r>
            <a:r>
              <a:rPr lang="en-US" sz="1600" dirty="0">
                <a:latin typeface="Times New Roman" panose="02020603050405020304" pitchFamily="18" charset="0"/>
                <a:cs typeface="Times New Roman" panose="02020603050405020304" pitchFamily="18" charset="0"/>
              </a:rPr>
              <a:t>These views can contain more than one base table and they can contain a group by clause, join conditions, an order by clause.</a:t>
            </a:r>
            <a:endParaRPr lang="en-US" altLang="en-US" sz="1600" dirty="0">
              <a:latin typeface="Times New Roman" panose="02020603050405020304" pitchFamily="18" charset="0"/>
              <a:cs typeface="Times New Roman" panose="02020603050405020304" pitchFamily="18" charset="0"/>
            </a:endParaRPr>
          </a:p>
          <a:p>
            <a:pPr algn="just" eaLnBrk="1" hangingPunct="1"/>
            <a:r>
              <a:rPr lang="en-US" altLang="en-US" sz="1500" dirty="0">
                <a:latin typeface="Times New Roman" panose="02020603050405020304" pitchFamily="18" charset="0"/>
                <a:cs typeface="Times New Roman" panose="02020603050405020304" pitchFamily="18" charset="0"/>
              </a:rPr>
              <a:t>Syntax:</a:t>
            </a:r>
          </a:p>
          <a:p>
            <a:pPr eaLnBrk="1" hangingPunct="1">
              <a:buFont typeface="Wingdings 3" panose="05040102010807070707" pitchFamily="18" charset="2"/>
              <a:buNone/>
            </a:pPr>
            <a:r>
              <a:rPr lang="en-US" altLang="en-US" sz="1500" dirty="0">
                <a:latin typeface="Times New Roman" panose="02020603050405020304" pitchFamily="18" charset="0"/>
                <a:cs typeface="Times New Roman" panose="02020603050405020304" pitchFamily="18" charset="0"/>
              </a:rPr>
              <a:t>   CREATE &lt;OR REPLACE&gt; VIEW &lt;</a:t>
            </a:r>
            <a:r>
              <a:rPr lang="en-US" altLang="en-US" sz="1500" dirty="0" err="1">
                <a:latin typeface="Times New Roman" panose="02020603050405020304" pitchFamily="18" charset="0"/>
                <a:cs typeface="Times New Roman" panose="02020603050405020304" pitchFamily="18" charset="0"/>
              </a:rPr>
              <a:t>ViewName</a:t>
            </a:r>
            <a:r>
              <a:rPr lang="en-US" altLang="en-US" sz="1500" dirty="0">
                <a:latin typeface="Times New Roman" panose="02020603050405020304" pitchFamily="18" charset="0"/>
                <a:cs typeface="Times New Roman" panose="02020603050405020304" pitchFamily="18" charset="0"/>
              </a:rPr>
              <a:t>&gt; </a:t>
            </a:r>
          </a:p>
          <a:p>
            <a:pPr eaLnBrk="1" hangingPunct="1">
              <a:buFont typeface="Wingdings 3" panose="05040102010807070707" pitchFamily="18" charset="2"/>
              <a:buNone/>
            </a:pPr>
            <a:r>
              <a:rPr lang="en-US" altLang="en-US" sz="1500" dirty="0">
                <a:latin typeface="Times New Roman" panose="02020603050405020304" pitchFamily="18" charset="0"/>
                <a:cs typeface="Times New Roman" panose="02020603050405020304" pitchFamily="18" charset="0"/>
              </a:rPr>
              <a:t>   AS SELECT &lt;ColumnName1 &gt;, &lt;ColumnName2&gt; FROM &lt;</a:t>
            </a:r>
            <a:r>
              <a:rPr lang="en-US" altLang="en-US" sz="1500" dirty="0" err="1">
                <a:latin typeface="Times New Roman" panose="02020603050405020304" pitchFamily="18" charset="0"/>
                <a:cs typeface="Times New Roman" panose="02020603050405020304" pitchFamily="18" charset="0"/>
              </a:rPr>
              <a:t>TableName</a:t>
            </a:r>
            <a:r>
              <a:rPr lang="en-US" altLang="en-US" sz="1500" dirty="0">
                <a:latin typeface="Times New Roman" panose="02020603050405020304" pitchFamily="18" charset="0"/>
                <a:cs typeface="Times New Roman" panose="02020603050405020304" pitchFamily="18" charset="0"/>
              </a:rPr>
              <a:t>&gt; </a:t>
            </a:r>
          </a:p>
          <a:p>
            <a:pPr eaLnBrk="1" hangingPunct="1">
              <a:buFont typeface="Wingdings 3" panose="05040102010807070707" pitchFamily="18" charset="2"/>
              <a:buNone/>
            </a:pPr>
            <a:r>
              <a:rPr lang="en-US" altLang="en-US" sz="1500" dirty="0">
                <a:latin typeface="Times New Roman" panose="02020603050405020304" pitchFamily="18" charset="0"/>
                <a:cs typeface="Times New Roman" panose="02020603050405020304" pitchFamily="18" charset="0"/>
              </a:rPr>
              <a:t>    WHERE &lt;Condition&gt; ;  </a:t>
            </a:r>
            <a:br>
              <a:rPr lang="en-US" altLang="en-US" sz="1500" dirty="0">
                <a:latin typeface="Times New Roman" panose="02020603050405020304" pitchFamily="18" charset="0"/>
                <a:cs typeface="Times New Roman" panose="02020603050405020304" pitchFamily="18" charset="0"/>
              </a:rPr>
            </a:br>
            <a:endParaRPr lang="en-US" altLang="en-US" sz="1500" dirty="0">
              <a:latin typeface="Times New Roman" panose="02020603050405020304" pitchFamily="18" charset="0"/>
              <a:cs typeface="Times New Roman" panose="02020603050405020304" pitchFamily="18" charset="0"/>
            </a:endParaRPr>
          </a:p>
          <a:p>
            <a:pPr eaLnBrk="1" hangingPunct="1">
              <a:buFont typeface="Wingdings 3" panose="05040102010807070707" pitchFamily="18" charset="2"/>
              <a:buNone/>
            </a:pPr>
            <a:r>
              <a:rPr lang="en-US" altLang="en-US" sz="15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7DFD439E-9583-4ADE-B069-D9776E3B43A9}"/>
              </a:ext>
            </a:extLst>
          </p:cNvPr>
          <p:cNvSpPr>
            <a:spLocks noGrp="1"/>
          </p:cNvSpPr>
          <p:nvPr>
            <p:ph type="title"/>
          </p:nvPr>
        </p:nvSpPr>
        <p:spPr>
          <a:xfrm>
            <a:off x="1944291" y="467916"/>
            <a:ext cx="3462338" cy="416719"/>
          </a:xfrm>
        </p:spPr>
        <p:txBody>
          <a:bodyPr>
            <a:normAutofit fontScale="90000"/>
          </a:bodyPr>
          <a:lstStyle/>
          <a:p>
            <a:pPr eaLnBrk="1" hangingPunct="1"/>
            <a:r>
              <a:rPr lang="en-US" altLang="en-US" b="1">
                <a:latin typeface="Comic Sans MS" panose="030F0702030302020204" pitchFamily="66" charset="0"/>
              </a:rPr>
              <a:t>Example</a:t>
            </a:r>
            <a:r>
              <a:rPr lang="en-US" altLang="en-US"/>
              <a:t> </a:t>
            </a:r>
            <a:r>
              <a:rPr lang="en-US" altLang="en-US" b="1">
                <a:latin typeface="Comic Sans MS" panose="030F0702030302020204" pitchFamily="66" charset="0"/>
              </a:rPr>
              <a:t>of</a:t>
            </a:r>
            <a:r>
              <a:rPr lang="en-US" altLang="en-US"/>
              <a:t> </a:t>
            </a:r>
            <a:r>
              <a:rPr lang="en-US" altLang="en-US" b="1">
                <a:latin typeface="Comic Sans MS" panose="030F0702030302020204" pitchFamily="66" charset="0"/>
              </a:rPr>
              <a:t>Views</a:t>
            </a:r>
          </a:p>
        </p:txBody>
      </p:sp>
      <p:pic>
        <p:nvPicPr>
          <p:cNvPr id="24579" name="Picture 5">
            <a:extLst>
              <a:ext uri="{FF2B5EF4-FFF2-40B4-BE49-F238E27FC236}">
                <a16:creationId xmlns:a16="http://schemas.microsoft.com/office/drawing/2014/main" id="{EA292552-302D-4C71-8183-6484F381D6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2631" y="1120379"/>
            <a:ext cx="5372100" cy="2083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Content Placeholder 2">
            <a:extLst>
              <a:ext uri="{FF2B5EF4-FFF2-40B4-BE49-F238E27FC236}">
                <a16:creationId xmlns:a16="http://schemas.microsoft.com/office/drawing/2014/main" id="{594C2A7A-FB97-4F3D-9FB8-C1AEA19858F3}"/>
              </a:ext>
            </a:extLst>
          </p:cNvPr>
          <p:cNvSpPr>
            <a:spLocks noGrp="1"/>
          </p:cNvSpPr>
          <p:nvPr>
            <p:ph idx="1"/>
          </p:nvPr>
        </p:nvSpPr>
        <p:spPr>
          <a:xfrm>
            <a:off x="1947862" y="3378994"/>
            <a:ext cx="6977063" cy="308372"/>
          </a:xfrm>
        </p:spPr>
        <p:txBody>
          <a:bodyPr>
            <a:normAutofit fontScale="92500" lnSpcReduction="10000"/>
          </a:bodyPr>
          <a:lstStyle/>
          <a:p>
            <a:pPr eaLnBrk="1" hangingPunct="1"/>
            <a:r>
              <a:rPr lang="en-US" altLang="en-US" sz="1650">
                <a:latin typeface="Times New Roman" panose="02020603050405020304" pitchFamily="18" charset="0"/>
                <a:cs typeface="Times New Roman" panose="02020603050405020304" pitchFamily="18" charset="0"/>
              </a:rPr>
              <a:t>We are creating a view emp_view on employee table by the following query:</a:t>
            </a:r>
          </a:p>
        </p:txBody>
      </p:sp>
      <p:pic>
        <p:nvPicPr>
          <p:cNvPr id="24581" name="Picture 6">
            <a:extLst>
              <a:ext uri="{FF2B5EF4-FFF2-40B4-BE49-F238E27FC236}">
                <a16:creationId xmlns:a16="http://schemas.microsoft.com/office/drawing/2014/main" id="{C162FF1C-6769-4DDC-A2B1-8624F867D1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0022" y="3715942"/>
            <a:ext cx="5513784" cy="1144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33EE069B-9733-4DC0-AD74-3D10FB9BA29A}"/>
              </a:ext>
            </a:extLst>
          </p:cNvPr>
          <p:cNvSpPr>
            <a:spLocks noGrp="1"/>
          </p:cNvSpPr>
          <p:nvPr>
            <p:ph type="title"/>
          </p:nvPr>
        </p:nvSpPr>
        <p:spPr>
          <a:xfrm>
            <a:off x="565546" y="213690"/>
            <a:ext cx="6684169" cy="466725"/>
          </a:xfrm>
        </p:spPr>
        <p:txBody>
          <a:bodyPr>
            <a:normAutofit fontScale="90000"/>
          </a:bodyPr>
          <a:lstStyle/>
          <a:p>
            <a:pPr eaLnBrk="1" hangingPunct="1"/>
            <a:r>
              <a:rPr lang="en-US" altLang="en-US" b="1" dirty="0">
                <a:latin typeface="Comic Sans MS" panose="030F0702030302020204" pitchFamily="66" charset="0"/>
              </a:rPr>
              <a:t>Queries</a:t>
            </a:r>
            <a:r>
              <a:rPr lang="en-US" altLang="en-US" dirty="0"/>
              <a:t> </a:t>
            </a:r>
            <a:r>
              <a:rPr lang="en-US" altLang="en-US" b="1" dirty="0">
                <a:latin typeface="Comic Sans MS" panose="030F0702030302020204" pitchFamily="66" charset="0"/>
              </a:rPr>
              <a:t>applicable</a:t>
            </a:r>
            <a:r>
              <a:rPr lang="en-US" altLang="en-US" dirty="0"/>
              <a:t> </a:t>
            </a:r>
            <a:r>
              <a:rPr lang="en-US" altLang="en-US" b="1" dirty="0">
                <a:latin typeface="Comic Sans MS" panose="030F0702030302020204" pitchFamily="66" charset="0"/>
              </a:rPr>
              <a:t>for</a:t>
            </a:r>
            <a:r>
              <a:rPr lang="en-US" altLang="en-US" dirty="0"/>
              <a:t> </a:t>
            </a:r>
            <a:r>
              <a:rPr lang="en-US" altLang="en-US" b="1" dirty="0">
                <a:latin typeface="Comic Sans MS" panose="030F0702030302020204" pitchFamily="66" charset="0"/>
              </a:rPr>
              <a:t>Views</a:t>
            </a:r>
          </a:p>
        </p:txBody>
      </p:sp>
      <p:sp>
        <p:nvSpPr>
          <p:cNvPr id="3" name="Content Placeholder 2">
            <a:extLst>
              <a:ext uri="{FF2B5EF4-FFF2-40B4-BE49-F238E27FC236}">
                <a16:creationId xmlns:a16="http://schemas.microsoft.com/office/drawing/2014/main" id="{35037E82-D7EF-4F5C-A765-62B37E7D10BF}"/>
              </a:ext>
            </a:extLst>
          </p:cNvPr>
          <p:cNvSpPr>
            <a:spLocks noGrp="1"/>
          </p:cNvSpPr>
          <p:nvPr>
            <p:ph idx="1"/>
          </p:nvPr>
        </p:nvSpPr>
        <p:spPr>
          <a:xfrm>
            <a:off x="1603772" y="934641"/>
            <a:ext cx="6686550" cy="1262063"/>
          </a:xfrm>
        </p:spPr>
        <p:txBody>
          <a:bodyPr rtlCol="0">
            <a:normAutofit/>
          </a:bodyPr>
          <a:lstStyle/>
          <a:p>
            <a:pPr algn="just">
              <a:buSzPct val="114000"/>
              <a:buFont typeface="Arial" panose="020B0604020202020204" pitchFamily="34" charset="0"/>
              <a:buChar char="•"/>
              <a:defRPr/>
            </a:pPr>
            <a:r>
              <a:rPr lang="en-US" sz="1650" dirty="0">
                <a:latin typeface="Times New Roman" pitchFamily="18" charset="0"/>
                <a:cs typeface="Times New Roman" pitchFamily="18" charset="0"/>
              </a:rPr>
              <a:t>All the queries which are applicable for table, is also applicable for view like select, update, delete, drop etc.</a:t>
            </a:r>
          </a:p>
          <a:p>
            <a:pPr algn="just">
              <a:buSzPct val="114000"/>
              <a:buFont typeface="Arial" panose="020B0604020202020204" pitchFamily="34" charset="0"/>
              <a:buChar char="•"/>
              <a:defRPr/>
            </a:pPr>
            <a:r>
              <a:rPr lang="en-US" sz="1650" dirty="0">
                <a:latin typeface="Times New Roman" pitchFamily="18" charset="0"/>
                <a:cs typeface="Times New Roman" pitchFamily="18" charset="0"/>
              </a:rPr>
              <a:t>If any modification done in view, it will be reflected in the base table also.</a:t>
            </a:r>
          </a:p>
          <a:p>
            <a:pPr>
              <a:buSzPct val="114000"/>
              <a:buFont typeface="Arial" panose="020B0604020202020204" pitchFamily="34" charset="0"/>
              <a:buChar char="•"/>
              <a:defRPr/>
            </a:pPr>
            <a:endParaRPr lang="en-US" dirty="0">
              <a:solidFill>
                <a:schemeClr val="tx1">
                  <a:lumMod val="75000"/>
                  <a:lumOff val="25000"/>
                </a:schemeClr>
              </a:solidFill>
            </a:endParaRPr>
          </a:p>
        </p:txBody>
      </p:sp>
      <p:pic>
        <p:nvPicPr>
          <p:cNvPr id="25604" name="Picture 5">
            <a:extLst>
              <a:ext uri="{FF2B5EF4-FFF2-40B4-BE49-F238E27FC236}">
                <a16:creationId xmlns:a16="http://schemas.microsoft.com/office/drawing/2014/main" id="{F0C27537-F849-4B9C-9F53-FC12239CBF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87" y="2207419"/>
            <a:ext cx="4052888"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712</TotalTime>
  <Words>1255</Words>
  <Application>Microsoft Office PowerPoint</Application>
  <PresentationFormat>On-screen Show (16:9)</PresentationFormat>
  <Paragraphs>152</Paragraphs>
  <Slides>34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Wingdings</vt:lpstr>
      <vt:lpstr>Wingdings 2</vt:lpstr>
      <vt:lpstr>Century Schoolbook</vt:lpstr>
      <vt:lpstr>Times New Roman</vt:lpstr>
      <vt:lpstr>Comic Sans MS</vt:lpstr>
      <vt:lpstr>Courier New</vt:lpstr>
      <vt:lpstr>Wingdings 3</vt:lpstr>
      <vt:lpstr>Oriel</vt:lpstr>
      <vt:lpstr>Database Management                         System</vt:lpstr>
      <vt:lpstr>PowerPoint Presentation</vt:lpstr>
      <vt:lpstr>PL/SQL Constructs</vt:lpstr>
      <vt:lpstr>Differences between SQL and PL/SQL</vt:lpstr>
      <vt:lpstr>PowerPoint Presentation</vt:lpstr>
      <vt:lpstr>View</vt:lpstr>
      <vt:lpstr>Continue…</vt:lpstr>
      <vt:lpstr>Example of Views</vt:lpstr>
      <vt:lpstr>Queries applicable for Views</vt:lpstr>
      <vt:lpstr>PowerPoint Presentation</vt:lpstr>
      <vt:lpstr>PowerPoint Presentation</vt:lpstr>
      <vt:lpstr>PowerPoint Presentation</vt:lpstr>
      <vt:lpstr>View for multiple table</vt:lpstr>
      <vt:lpstr>Triggers</vt:lpstr>
      <vt:lpstr>Syntax for Triggers</vt:lpstr>
      <vt:lpstr>Continue…</vt:lpstr>
      <vt:lpstr>Example of Trigger</vt:lpstr>
      <vt:lpstr>Example of Trigger</vt:lpstr>
      <vt:lpstr>PowerPoint Presentation</vt:lpstr>
      <vt:lpstr>PowerPoint Presentation</vt:lpstr>
      <vt:lpstr>Continue…</vt:lpstr>
      <vt:lpstr>PowerPoint Presentation</vt:lpstr>
      <vt:lpstr>Cursor</vt:lpstr>
      <vt:lpstr>Properties Cursor</vt:lpstr>
      <vt:lpstr>Types of Cursor</vt:lpstr>
      <vt:lpstr>Implicit Cursor</vt:lpstr>
      <vt:lpstr>Mostly used attributes of Implicit Cursor</vt:lpstr>
      <vt:lpstr>Explicit Cursor</vt:lpstr>
      <vt:lpstr>Declaring the Cursor</vt:lpstr>
      <vt:lpstr>Opening the Cursor</vt:lpstr>
      <vt:lpstr>Fetching the Cursor</vt:lpstr>
      <vt:lpstr>Closing the Cursor</vt:lpstr>
      <vt:lpstr>Complete example of Explicit Cursor</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and networking for bank exam</dc:title>
  <dc:creator>Ashu</dc:creator>
  <cp:lastModifiedBy>Lenovo</cp:lastModifiedBy>
  <cp:revision>89</cp:revision>
  <dcterms:modified xsi:type="dcterms:W3CDTF">2022-03-15T10:27:50Z</dcterms:modified>
</cp:coreProperties>
</file>