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93" r:id="rId3"/>
    <p:sldId id="266" r:id="rId4"/>
    <p:sldId id="33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40" r:id="rId15"/>
    <p:sldId id="267" r:id="rId16"/>
    <p:sldId id="341" r:id="rId17"/>
    <p:sldId id="342" r:id="rId18"/>
    <p:sldId id="385" r:id="rId19"/>
    <p:sldId id="272" r:id="rId20"/>
    <p:sldId id="273" r:id="rId21"/>
    <p:sldId id="375" r:id="rId22"/>
    <p:sldId id="274" r:id="rId23"/>
    <p:sldId id="366" r:id="rId24"/>
    <p:sldId id="386" r:id="rId25"/>
    <p:sldId id="275" r:id="rId26"/>
    <p:sldId id="367" r:id="rId27"/>
    <p:sldId id="387" r:id="rId28"/>
    <p:sldId id="393" r:id="rId29"/>
    <p:sldId id="268" r:id="rId30"/>
    <p:sldId id="377" r:id="rId31"/>
    <p:sldId id="378" r:id="rId32"/>
    <p:sldId id="388" r:id="rId33"/>
    <p:sldId id="379" r:id="rId34"/>
    <p:sldId id="380" r:id="rId35"/>
    <p:sldId id="392" r:id="rId36"/>
    <p:sldId id="381" r:id="rId37"/>
    <p:sldId id="382" r:id="rId38"/>
    <p:sldId id="390" r:id="rId39"/>
    <p:sldId id="276" r:id="rId40"/>
    <p:sldId id="368" r:id="rId41"/>
    <p:sldId id="371" r:id="rId42"/>
    <p:sldId id="391" r:id="rId43"/>
    <p:sldId id="348" r:id="rId44"/>
    <p:sldId id="269" r:id="rId45"/>
    <p:sldId id="414" r:id="rId46"/>
    <p:sldId id="395" r:id="rId47"/>
    <p:sldId id="396" r:id="rId48"/>
    <p:sldId id="394" r:id="rId49"/>
    <p:sldId id="271" r:id="rId50"/>
    <p:sldId id="353" r:id="rId51"/>
    <p:sldId id="354" r:id="rId52"/>
    <p:sldId id="415" r:id="rId53"/>
    <p:sldId id="416" r:id="rId54"/>
    <p:sldId id="417" r:id="rId55"/>
    <p:sldId id="355" r:id="rId56"/>
    <p:sldId id="279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C3F3E49D-478D-4B08-974E-AF0575A8B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2819DA4-413A-4697-ACE4-FF3C4E35A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76E20D-2046-40C0-B256-0FA9847A7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BA29135-CE90-4C8B-B763-26D4B4682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B20382D-7052-4222-90A1-00886814E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B9CB4CE-F41E-4F7B-BD5E-B187166F7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0A0EB6-EA87-4C74-9B1D-13F46B2EF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3A94E-F313-4F24-9C5A-A42E32161A15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6553EC8B-84B1-4687-8746-66C1CF410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5812C2FE-A488-4AA4-822C-1CB5ABEA1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09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8D1A83-B765-4396-B3D4-766AADA65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D77FF-E74E-45B3-A608-9DA496F57B89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B2B4F244-673B-49E8-B77E-B6B98A27A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A6BDC02D-CA68-4AE6-BF5D-A0A0B20AC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2236C4-8E0E-432D-9713-1AAE2DABC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5BD24-8A75-4199-921B-BE965A50F737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C37B3C38-E764-4E79-B0FE-73BE753FB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06DDA032-2F0E-4294-A351-BE068BC3B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C7250C-E81E-4AE0-8195-24DBF2898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2E7FD-349C-4513-B438-8ED2110DC9D4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02EF1D80-6DC2-4921-B569-BC9F2BAF1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722202F8-CA30-4079-9485-DEF513B24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near_syntax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lational_model" TargetMode="External"/><Relationship Id="rId2" Type="http://schemas.openxmlformats.org/officeDocument/2006/relationships/hyperlink" Target="http://en.wikipedia.org/wiki/Edgar_F._Cod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DBMS" TargetMode="External"/><Relationship Id="rId5" Type="http://schemas.openxmlformats.org/officeDocument/2006/relationships/hyperlink" Target="http://en.wikipedia.org/wiki/Database_management_system" TargetMode="External"/><Relationship Id="rId4" Type="http://schemas.openxmlformats.org/officeDocument/2006/relationships/hyperlink" Target="http://en.wikipedia.org/wiki/Databas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" TargetMode="External"/><Relationship Id="rId2" Type="http://schemas.openxmlformats.org/officeDocument/2006/relationships/hyperlink" Target="http://en.wikipedia.org/wiki/Relational_mode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RDBMS" TargetMode="External"/><Relationship Id="rId4" Type="http://schemas.openxmlformats.org/officeDocument/2006/relationships/hyperlink" Target="http://en.wikipedia.org/wiki/Management_system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w_(database)" TargetMode="External"/><Relationship Id="rId2" Type="http://schemas.openxmlformats.org/officeDocument/2006/relationships/hyperlink" Target="http://en.wikipedia.org/wiki/Table_(database)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type" TargetMode="External"/><Relationship Id="rId2" Type="http://schemas.openxmlformats.org/officeDocument/2006/relationships/hyperlink" Target="http://en.wikipedia.org/wiki/Systematic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catalog" TargetMode="External"/><Relationship Id="rId2" Type="http://schemas.openxmlformats.org/officeDocument/2006/relationships/hyperlink" Target="http://en.wikipedia.org/wiki/Onlin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Query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762000" y="1991825"/>
            <a:ext cx="7238999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Database Management                         System</a:t>
            </a:r>
            <a:endParaRPr lang="e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514350"/>
            <a:ext cx="7391400" cy="3626473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265748" marR="3810" indent="-256223">
              <a:lnSpc>
                <a:spcPts val="2918"/>
              </a:lnSpc>
              <a:spcBef>
                <a:spcPts val="439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spc="8" dirty="0">
                <a:uFill>
                  <a:solidFill>
                    <a:srgbClr val="000000"/>
                  </a:solidFill>
                </a:uFill>
              </a:rPr>
              <a:t>5</a:t>
            </a:r>
            <a:r>
              <a:rPr sz="2700" b="1" spc="8" dirty="0"/>
              <a:t>: </a:t>
            </a:r>
            <a:r>
              <a:rPr sz="2400" spc="4" dirty="0"/>
              <a:t>The </a:t>
            </a:r>
            <a:r>
              <a:rPr sz="2400" i="1" spc="-4" dirty="0"/>
              <a:t>comprehensive data</a:t>
            </a:r>
            <a:r>
              <a:rPr lang="en-US" sz="2400" i="1" spc="-4" dirty="0"/>
              <a:t> </a:t>
            </a:r>
            <a:r>
              <a:rPr sz="2400" i="1" spc="-4" dirty="0"/>
              <a:t>sublanguage</a:t>
            </a:r>
            <a:r>
              <a:rPr sz="2400" i="1" spc="-8" dirty="0"/>
              <a:t> </a:t>
            </a:r>
            <a:r>
              <a:rPr sz="2400" i="1" dirty="0"/>
              <a:t>rule</a:t>
            </a:r>
            <a:r>
              <a:rPr sz="2400" dirty="0"/>
              <a:t>:</a:t>
            </a:r>
          </a:p>
          <a:p>
            <a:pPr marL="265748" marR="4763" indent="211455" algn="just">
              <a:lnSpc>
                <a:spcPts val="2909"/>
              </a:lnSpc>
              <a:spcBef>
                <a:spcPts val="683"/>
              </a:spcBef>
            </a:pPr>
            <a:r>
              <a:rPr sz="2000" spc="-4" dirty="0">
                <a:solidFill>
                  <a:schemeClr val="tx1"/>
                </a:solidFill>
              </a:rPr>
              <a:t>The system must support at least one  relational language that</a:t>
            </a:r>
          </a:p>
          <a:p>
            <a:pPr marL="265748" indent="-256223" algn="just">
              <a:spcBef>
                <a:spcPts val="310"/>
              </a:spcBef>
              <a:buChar char="•"/>
              <a:tabLst>
                <a:tab pos="265748" algn="l"/>
              </a:tabLst>
            </a:pPr>
            <a:r>
              <a:rPr sz="2000" spc="-4" dirty="0">
                <a:solidFill>
                  <a:schemeClr val="tx1"/>
                </a:solidFill>
              </a:rPr>
              <a:t>Has a </a:t>
            </a:r>
            <a:r>
              <a:rPr sz="2000" spc="-4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syntax</a:t>
            </a:r>
            <a:endParaRPr sz="2000" spc="-4" dirty="0">
              <a:solidFill>
                <a:schemeClr val="tx1"/>
              </a:solidFill>
            </a:endParaRPr>
          </a:p>
          <a:p>
            <a:pPr marL="265748" marR="6191" indent="-256223" algn="just">
              <a:lnSpc>
                <a:spcPts val="2918"/>
              </a:lnSpc>
              <a:spcBef>
                <a:spcPts val="708"/>
              </a:spcBef>
              <a:buChar char="•"/>
              <a:tabLst>
                <a:tab pos="265748" algn="l"/>
              </a:tabLst>
            </a:pPr>
            <a:r>
              <a:rPr sz="2000" spc="-4" dirty="0">
                <a:solidFill>
                  <a:schemeClr val="tx1"/>
                </a:solidFill>
              </a:rPr>
              <a:t>Can be used both interactively and within  application programs,</a:t>
            </a:r>
          </a:p>
          <a:p>
            <a:pPr marL="265748" marR="3810" indent="-256223" algn="just">
              <a:lnSpc>
                <a:spcPct val="90000"/>
              </a:lnSpc>
              <a:spcBef>
                <a:spcPts val="626"/>
              </a:spcBef>
              <a:buChar char="•"/>
              <a:tabLst>
                <a:tab pos="265748" algn="l"/>
              </a:tabLst>
            </a:pPr>
            <a:r>
              <a:rPr sz="2000" spc="-4" dirty="0">
                <a:solidFill>
                  <a:schemeClr val="tx1"/>
                </a:solidFill>
              </a:rPr>
              <a:t>Supports data definition operations  (including view definitions), data  manipulation operations (update as well  as retrieval), security and integrity  constraints, and transaction management  operations (begin, commit, and rollback).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1175385"/>
            <a:ext cx="5723096" cy="12170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65748" indent="-256223">
              <a:spcBef>
                <a:spcPts val="750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spc="4" dirty="0">
                <a:uFill>
                  <a:solidFill>
                    <a:srgbClr val="000000"/>
                  </a:solidFill>
                </a:uFill>
              </a:rPr>
              <a:t>6</a:t>
            </a:r>
            <a:r>
              <a:rPr sz="2700" b="1" spc="4" dirty="0"/>
              <a:t>: </a:t>
            </a:r>
            <a:r>
              <a:rPr sz="2400" dirty="0"/>
              <a:t>The </a:t>
            </a:r>
            <a:r>
              <a:rPr sz="2400" i="1" dirty="0"/>
              <a:t>view </a:t>
            </a:r>
            <a:r>
              <a:rPr sz="2400" i="1" spc="-4" dirty="0"/>
              <a:t>updating</a:t>
            </a:r>
            <a:r>
              <a:rPr sz="2400" i="1" spc="-75" dirty="0"/>
              <a:t> </a:t>
            </a:r>
            <a:r>
              <a:rPr sz="2400" i="1" dirty="0"/>
              <a:t>rule</a:t>
            </a:r>
            <a:r>
              <a:rPr sz="2400" dirty="0"/>
              <a:t>:</a:t>
            </a:r>
          </a:p>
          <a:p>
            <a:pPr marL="265748" marR="3810" indent="27623">
              <a:spcBef>
                <a:spcPts val="675"/>
              </a:spcBef>
            </a:pPr>
            <a:r>
              <a:rPr sz="2000" spc="-4" dirty="0">
                <a:solidFill>
                  <a:schemeClr val="tx1"/>
                </a:solidFill>
              </a:rPr>
              <a:t>All views that are theoretically  updatable must be updatable by the 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666750"/>
            <a:ext cx="6341269" cy="30386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6668" indent="-257175" algn="just">
              <a:spcBef>
                <a:spcPts val="75"/>
              </a:spcBef>
              <a:buFont typeface="Arial"/>
              <a:buChar char="•"/>
              <a:tabLst>
                <a:tab pos="266700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spc="4" dirty="0">
                <a:uFill>
                  <a:solidFill>
                    <a:srgbClr val="000000"/>
                  </a:solidFill>
                </a:uFill>
              </a:rPr>
              <a:t>7</a:t>
            </a:r>
            <a:r>
              <a:rPr sz="2700" b="1" spc="4" dirty="0"/>
              <a:t>: </a:t>
            </a:r>
            <a:r>
              <a:rPr sz="2400" i="1" spc="-4" dirty="0"/>
              <a:t>High-level insert, update, and  delete</a:t>
            </a:r>
            <a:r>
              <a:rPr sz="2400" spc="-4" dirty="0"/>
              <a:t>:</a:t>
            </a:r>
            <a:endParaRPr sz="2400" dirty="0"/>
          </a:p>
          <a:p>
            <a:pPr marL="266700" marR="3810" indent="100013" algn="just">
              <a:spcBef>
                <a:spcPts val="675"/>
              </a:spcBef>
            </a:pPr>
            <a:r>
              <a:rPr sz="2000" spc="-4" dirty="0">
                <a:solidFill>
                  <a:schemeClr val="tx1"/>
                </a:solidFill>
              </a:rPr>
              <a:t>The system must support set-at-a-time  insert, update, and delete operators.  This means that data can be retrieved  from a relational database in sets  constructed of data from multiple rows  and/or multiple tables. This rule states  that insert, update, and delete  operations should be supported for any  retrievable set rather than just for a  single row in a single table.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742949"/>
            <a:ext cx="6166961" cy="181011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5748" indent="-256223" algn="just">
              <a:spcBef>
                <a:spcPts val="675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spc="4" dirty="0">
                <a:uFill>
                  <a:solidFill>
                    <a:srgbClr val="000000"/>
                  </a:solidFill>
                </a:uFill>
              </a:rPr>
              <a:t>8</a:t>
            </a:r>
            <a:r>
              <a:rPr sz="2700" b="1" spc="4" dirty="0"/>
              <a:t>: </a:t>
            </a:r>
            <a:r>
              <a:rPr sz="2400" i="1" spc="-4" dirty="0"/>
              <a:t>Physical data</a:t>
            </a:r>
            <a:r>
              <a:rPr sz="2400" i="1" spc="-49" dirty="0"/>
              <a:t> </a:t>
            </a:r>
            <a:r>
              <a:rPr sz="2400" i="1" dirty="0"/>
              <a:t>independence</a:t>
            </a:r>
            <a:r>
              <a:rPr sz="2400" dirty="0"/>
              <a:t>:</a:t>
            </a:r>
          </a:p>
          <a:p>
            <a:pPr marL="265748" marR="3810" indent="240983" algn="just">
              <a:spcBef>
                <a:spcPts val="600"/>
              </a:spcBef>
            </a:pPr>
            <a:r>
              <a:rPr sz="2000" spc="-4" dirty="0">
                <a:solidFill>
                  <a:schemeClr val="tx1"/>
                </a:solidFill>
              </a:rPr>
              <a:t>Changes to the physical level (how  the data is stored, whether in arrays or  linked lists etc.) must not require a  change to an application based on the  structure.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701" y="895350"/>
            <a:ext cx="7066598" cy="19673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5748" marR="6668" indent="-265748" algn="just">
              <a:lnSpc>
                <a:spcPct val="120800"/>
              </a:lnSpc>
              <a:spcBef>
                <a:spcPts val="75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spc="4" dirty="0">
                <a:uFill>
                  <a:solidFill>
                    <a:srgbClr val="000000"/>
                  </a:solidFill>
                </a:uFill>
              </a:rPr>
              <a:t>9</a:t>
            </a:r>
            <a:r>
              <a:rPr sz="2700" b="1" spc="4" dirty="0"/>
              <a:t>: </a:t>
            </a:r>
            <a:r>
              <a:rPr sz="2400" i="1" spc="-4" dirty="0"/>
              <a:t>Logical data independence</a:t>
            </a:r>
            <a:r>
              <a:rPr sz="2400" spc="-4" dirty="0"/>
              <a:t>:</a:t>
            </a:r>
            <a:r>
              <a:rPr sz="2700" spc="-4" dirty="0"/>
              <a:t>  </a:t>
            </a:r>
            <a:r>
              <a:rPr sz="2000" spc="-4" dirty="0">
                <a:solidFill>
                  <a:schemeClr val="tx1"/>
                </a:solidFill>
              </a:rPr>
              <a:t>Changes to the logical level (tables,</a:t>
            </a:r>
            <a:r>
              <a:rPr lang="en-US" sz="2000" spc="-4" dirty="0">
                <a:solidFill>
                  <a:schemeClr val="tx1"/>
                </a:solidFill>
              </a:rPr>
              <a:t> </a:t>
            </a:r>
            <a:r>
              <a:rPr sz="2000" spc="-4" dirty="0">
                <a:solidFill>
                  <a:schemeClr val="tx1"/>
                </a:solidFill>
              </a:rPr>
              <a:t>columns, rows, and so on) must not  require a change to an application  based on the structure. Logical data  independence is more difficult to  achieve than physical data  independence.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47750"/>
            <a:ext cx="6761798" cy="2139368"/>
          </a:xfrm>
          <a:prstGeom prst="rect">
            <a:avLst/>
          </a:prstGeom>
        </p:spPr>
        <p:txBody>
          <a:bodyPr vert="horz" wrap="square" lIns="0" tIns="94298" rIns="0" bIns="0" rtlCol="0">
            <a:spAutoFit/>
          </a:bodyPr>
          <a:lstStyle/>
          <a:p>
            <a:pPr marL="265748" indent="-256223" algn="just">
              <a:spcBef>
                <a:spcPts val="743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10: </a:t>
            </a:r>
            <a:r>
              <a:rPr sz="2400" i="1" spc="-4" dirty="0"/>
              <a:t>Integrity</a:t>
            </a:r>
            <a:r>
              <a:rPr sz="2400" i="1" spc="-30" dirty="0"/>
              <a:t> </a:t>
            </a:r>
            <a:r>
              <a:rPr sz="2400" i="1" dirty="0"/>
              <a:t>independence</a:t>
            </a:r>
            <a:r>
              <a:rPr sz="2400" dirty="0"/>
              <a:t>:</a:t>
            </a:r>
          </a:p>
          <a:p>
            <a:pPr marL="265748" marR="3810" indent="-256223" algn="just">
              <a:spcBef>
                <a:spcPts val="668"/>
              </a:spcBef>
            </a:pPr>
            <a:r>
              <a:rPr lang="en-US" sz="2000" spc="-4" dirty="0">
                <a:solidFill>
                  <a:schemeClr val="tx1"/>
                </a:solidFill>
              </a:rPr>
              <a:t>    </a:t>
            </a:r>
            <a:r>
              <a:rPr sz="2000" spc="-4" dirty="0">
                <a:solidFill>
                  <a:schemeClr val="tx1"/>
                </a:solidFill>
              </a:rPr>
              <a:t>Integrity constraints must be specified  separately from</a:t>
            </a:r>
            <a:r>
              <a:rPr lang="en-US" sz="2000" spc="-4" dirty="0">
                <a:solidFill>
                  <a:schemeClr val="tx1"/>
                </a:solidFill>
              </a:rPr>
              <a:t> </a:t>
            </a:r>
            <a:r>
              <a:rPr sz="2000" spc="-4" dirty="0">
                <a:solidFill>
                  <a:schemeClr val="tx1"/>
                </a:solidFill>
              </a:rPr>
              <a:t>application programs  and stored in the catalog. It must be  possible to change such constraints as</a:t>
            </a:r>
            <a:r>
              <a:rPr lang="en-US" sz="2000" spc="-4" dirty="0">
                <a:solidFill>
                  <a:schemeClr val="tx1"/>
                </a:solidFill>
              </a:rPr>
              <a:t> and when appropriate without unnecessarily affecting existing applications.</a:t>
            </a:r>
            <a:endParaRPr sz="2000" spc="-4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282892"/>
            <a:ext cx="6166961" cy="3243196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65748" indent="-256223" algn="just">
              <a:spcBef>
                <a:spcPts val="750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11: </a:t>
            </a:r>
            <a:r>
              <a:rPr sz="2400" i="1" spc="-4" dirty="0"/>
              <a:t>Distribution</a:t>
            </a:r>
            <a:r>
              <a:rPr sz="2400" i="1" spc="-11" dirty="0"/>
              <a:t> </a:t>
            </a:r>
            <a:r>
              <a:rPr sz="2400" i="1" spc="-4" dirty="0"/>
              <a:t>independence</a:t>
            </a:r>
            <a:r>
              <a:rPr sz="2400" spc="-4" dirty="0"/>
              <a:t>:</a:t>
            </a:r>
            <a:endParaRPr sz="2400" dirty="0"/>
          </a:p>
          <a:p>
            <a:pPr marL="265748" marR="3810" indent="355282" algn="just">
              <a:spcBef>
                <a:spcPts val="675"/>
              </a:spcBef>
            </a:pPr>
            <a:r>
              <a:rPr sz="2000" spc="-4" dirty="0">
                <a:solidFill>
                  <a:schemeClr val="tx1"/>
                </a:solidFill>
              </a:rPr>
              <a:t>The distribution of portions of the  database to various locations should  be invisible to users of the database.  Existing applications should continue  to operate successfully :</a:t>
            </a:r>
          </a:p>
          <a:p>
            <a:pPr marL="265748" marR="4763" indent="-256223" algn="just">
              <a:spcBef>
                <a:spcPts val="675"/>
              </a:spcBef>
              <a:buChar char="•"/>
              <a:tabLst>
                <a:tab pos="265748" algn="l"/>
              </a:tabLst>
            </a:pPr>
            <a:r>
              <a:rPr sz="2000" spc="-4" dirty="0">
                <a:solidFill>
                  <a:schemeClr val="tx1"/>
                </a:solidFill>
              </a:rPr>
              <a:t>when a distributed version of the  DBMS is first introduced; and</a:t>
            </a:r>
          </a:p>
          <a:p>
            <a:pPr marL="265748" marR="4286" indent="-256223" algn="just">
              <a:spcBef>
                <a:spcPts val="668"/>
              </a:spcBef>
              <a:buChar char="•"/>
              <a:tabLst>
                <a:tab pos="265748" algn="l"/>
              </a:tabLst>
            </a:pPr>
            <a:r>
              <a:rPr sz="2000" spc="-4" dirty="0">
                <a:solidFill>
                  <a:schemeClr val="tx1"/>
                </a:solidFill>
              </a:rPr>
              <a:t>when existing distributed data are  redistributed around the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735329"/>
            <a:ext cx="6167438" cy="1831592"/>
          </a:xfrm>
          <a:prstGeom prst="rect">
            <a:avLst/>
          </a:prstGeom>
        </p:spPr>
        <p:txBody>
          <a:bodyPr vert="horz" wrap="square" lIns="0" tIns="94298" rIns="0" bIns="0" rtlCol="0">
            <a:spAutoFit/>
          </a:bodyPr>
          <a:lstStyle/>
          <a:p>
            <a:pPr marL="265748" indent="-256223" algn="just">
              <a:spcBef>
                <a:spcPts val="743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12: </a:t>
            </a:r>
            <a:r>
              <a:rPr sz="2400" i="1" spc="-4" dirty="0"/>
              <a:t>The</a:t>
            </a:r>
            <a:r>
              <a:rPr sz="2700" spc="4" dirty="0"/>
              <a:t> </a:t>
            </a:r>
            <a:r>
              <a:rPr sz="2400" i="1" spc="-4" dirty="0"/>
              <a:t>nonsubversion</a:t>
            </a:r>
            <a:r>
              <a:rPr sz="2700" i="1" spc="-19" dirty="0"/>
              <a:t> </a:t>
            </a:r>
            <a:r>
              <a:rPr sz="2400" i="1" spc="-4" dirty="0"/>
              <a:t>rule</a:t>
            </a:r>
            <a:r>
              <a:rPr sz="2700" dirty="0"/>
              <a:t>:</a:t>
            </a:r>
          </a:p>
          <a:p>
            <a:pPr marL="265748" marR="3810" indent="334328" algn="just">
              <a:spcBef>
                <a:spcPts val="668"/>
              </a:spcBef>
            </a:pPr>
            <a:r>
              <a:rPr sz="2000" spc="-4" dirty="0">
                <a:solidFill>
                  <a:schemeClr val="tx1"/>
                </a:solidFill>
              </a:rPr>
              <a:t>If the system provides a low-level  (record-at-a-time) interface, then that  interface cannot be used to subvert  the system, for example, bypassing a  relational security or integrity  constraint.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>
            <a:extLst>
              <a:ext uri="{FF2B5EF4-FFF2-40B4-BE49-F238E27FC236}">
                <a16:creationId xmlns:a16="http://schemas.microsoft.com/office/drawing/2014/main" id="{5A07963B-3628-42DD-87CB-A8DCC1F0D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 dirty="0">
                <a:latin typeface="Times" panose="02020603050405020304" pitchFamily="18" charset="0"/>
              </a:rPr>
              <a:t>Relational Algebra</a:t>
            </a:r>
          </a:p>
        </p:txBody>
      </p:sp>
      <p:sp>
        <p:nvSpPr>
          <p:cNvPr id="195587" name="Rectangle 1027">
            <a:extLst>
              <a:ext uri="{FF2B5EF4-FFF2-40B4-BE49-F238E27FC236}">
                <a16:creationId xmlns:a16="http://schemas.microsoft.com/office/drawing/2014/main" id="{D3CF7D05-CAE5-45DB-8D1C-C0AD96394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235" y="1168004"/>
            <a:ext cx="5795963" cy="361354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ea typeface="Arial"/>
                <a:cs typeface="Arial"/>
                <a:sym typeface="Arial"/>
              </a:rPr>
              <a:t>Relational algebra and relational calculus are formal languages associated with the relational model.</a:t>
            </a:r>
          </a:p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ea typeface="Arial"/>
                <a:cs typeface="Arial"/>
                <a:sym typeface="Arial"/>
              </a:rPr>
              <a:t>Informally, relational algebra is a (high-level) procedural language and relational calculus is a non-procedural language.</a:t>
            </a:r>
          </a:p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ea typeface="Arial"/>
                <a:cs typeface="Arial"/>
                <a:sym typeface="Arial"/>
              </a:rPr>
              <a:t>However, formally both are equivalent to one another.</a:t>
            </a:r>
          </a:p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ea typeface="Arial"/>
                <a:cs typeface="Arial"/>
                <a:sym typeface="Arial"/>
              </a:rPr>
              <a:t>A language that produces a relation that can be derived using relational calculus is relationally complete.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5A6120-D099-40BF-8347-329A63E72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 dirty="0">
                <a:latin typeface="Times" panose="02020603050405020304" pitchFamily="18" charset="0"/>
              </a:rPr>
              <a:t>Relational Algebra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2CAE727-59F8-45C6-83AD-279F79BBE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573" y="1100886"/>
            <a:ext cx="7143750" cy="363259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Autofit/>
          </a:bodyPr>
          <a:lstStyle/>
          <a:p>
            <a:r>
              <a:rPr lang="en-GB" altLang="en-US" sz="2000" spc="-4" dirty="0">
                <a:latin typeface="Arial"/>
                <a:ea typeface="Arial"/>
                <a:cs typeface="Arial"/>
              </a:rPr>
              <a:t>Relational algebra operations work on one or more relations to define another relation without changing the original relations.</a:t>
            </a:r>
          </a:p>
          <a:p>
            <a:endParaRPr lang="en-GB" altLang="en-US" sz="2000" spc="-4" dirty="0">
              <a:latin typeface="Arial"/>
              <a:ea typeface="Arial"/>
              <a:cs typeface="Arial"/>
            </a:endParaRPr>
          </a:p>
          <a:p>
            <a:r>
              <a:rPr lang="en-GB" altLang="en-US" sz="2000" spc="-4" dirty="0">
                <a:latin typeface="Arial"/>
                <a:ea typeface="Arial"/>
                <a:cs typeface="Arial"/>
              </a:rPr>
              <a:t>Both operands and results are relations, so output from one operation can become input to another operation. </a:t>
            </a:r>
          </a:p>
          <a:p>
            <a:endParaRPr lang="en-GB" altLang="en-US" sz="2000" spc="-4" dirty="0">
              <a:latin typeface="Arial"/>
              <a:ea typeface="Arial"/>
              <a:cs typeface="Arial"/>
            </a:endParaRPr>
          </a:p>
          <a:p>
            <a:r>
              <a:rPr lang="en-GB" altLang="en-US" sz="2000" spc="-4" dirty="0">
                <a:latin typeface="Arial"/>
                <a:ea typeface="Arial"/>
                <a:cs typeface="Arial"/>
              </a:rPr>
              <a:t>Allows expressions to be nested, just as in arithmetic. This property is called closure.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7746" y="133350"/>
            <a:ext cx="42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   Contents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616D41B-08B4-48DC-B957-9F2719FA01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20414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Design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Codd’s Rule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Relational Algebra</a:t>
            </a:r>
          </a:p>
          <a:p>
            <a:pPr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9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AFE2204-D8C8-45B7-A31B-BB3F32B1B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Relational Algebra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DFB10ED-28FF-4BAC-A616-B2BA63414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9953" y="1168004"/>
            <a:ext cx="6394847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ea typeface="Arial"/>
                <a:cs typeface="Arial"/>
              </a:rPr>
              <a:t>Five basic operations in relational algebra: Selection, Projection, Cartesian product, Union,  and Set Difference. </a:t>
            </a:r>
          </a:p>
          <a:p>
            <a:pPr>
              <a:lnSpc>
                <a:spcPct val="90000"/>
              </a:lnSpc>
            </a:pPr>
            <a:endParaRPr lang="en-GB" altLang="en-US" sz="2000" spc="-4" dirty="0">
              <a:latin typeface="Arial"/>
              <a:ea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ea typeface="Arial"/>
                <a:cs typeface="Arial"/>
              </a:rPr>
              <a:t>These perform most of the data retrieval operations needed.</a:t>
            </a:r>
          </a:p>
          <a:p>
            <a:pPr>
              <a:lnSpc>
                <a:spcPct val="90000"/>
              </a:lnSpc>
            </a:pPr>
            <a:endParaRPr lang="en-GB" altLang="en-US" sz="2000" spc="-4" dirty="0">
              <a:latin typeface="Arial"/>
              <a:ea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ea typeface="Arial"/>
                <a:cs typeface="Arial"/>
              </a:rPr>
              <a:t>Also have Join, Intersection, and Division operations, which can be expressed in terms of 5 basic operations.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050">
            <a:extLst>
              <a:ext uri="{FF2B5EF4-FFF2-40B4-BE49-F238E27FC236}">
                <a16:creationId xmlns:a16="http://schemas.microsoft.com/office/drawing/2014/main" id="{935579BC-A44A-4ECF-AD90-8480C755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Relational Algebra Operations</a:t>
            </a:r>
          </a:p>
        </p:txBody>
      </p:sp>
      <p:pic>
        <p:nvPicPr>
          <p:cNvPr id="185352" name="Picture 2056">
            <a:extLst>
              <a:ext uri="{FF2B5EF4-FFF2-40B4-BE49-F238E27FC236}">
                <a16:creationId xmlns:a16="http://schemas.microsoft.com/office/drawing/2014/main" id="{128E7F64-5688-4884-8744-EE5BC0E3C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2" y="1113235"/>
            <a:ext cx="5616179" cy="37314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1FFF9C3-C02A-4860-B9AE-9CD8E0492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 dirty="0"/>
              <a:t>Selection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9C15390-9F92-43A0-BE52-D52C03996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8762" y="1168004"/>
            <a:ext cx="6700837" cy="254674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sz="2000" spc="-4" dirty="0">
                <a:latin typeface="Arial"/>
                <a:cs typeface="Arial"/>
                <a:sym typeface="Symbol" panose="05050102010706020507" pitchFamily="18" charset="2"/>
              </a:rPr>
              <a:t> </a:t>
            </a:r>
            <a:r>
              <a:rPr lang="en-GB" altLang="en-US" sz="2000" spc="-4" dirty="0">
                <a:latin typeface="Arial"/>
                <a:cs typeface="Arial"/>
              </a:rPr>
              <a:t>predicate (R)</a:t>
            </a:r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Works on a single relation R and defines a relation that contains only those tuples (rows) of R that satisfy the specified condition (predicate).</a:t>
            </a:r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RA: </a:t>
            </a:r>
            <a:r>
              <a:rPr lang="en-GB" altLang="en-US" sz="4400" spc="-4" dirty="0">
                <a:latin typeface="Arial"/>
                <a:cs typeface="Arial"/>
                <a:sym typeface="Symbol" panose="05050102010706020507" pitchFamily="18" charset="2"/>
              </a:rPr>
              <a:t></a:t>
            </a:r>
            <a:r>
              <a:rPr lang="en-GB" altLang="en-US" sz="1200" spc="-4" dirty="0">
                <a:latin typeface="Arial"/>
                <a:cs typeface="Arial"/>
                <a:sym typeface="Symbol" panose="05050102010706020507" pitchFamily="18" charset="2"/>
              </a:rPr>
              <a:t>c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 (R)</a:t>
            </a:r>
          </a:p>
          <a:p>
            <a:pPr marL="365760" lvl="1" indent="0">
              <a:buNone/>
            </a:pPr>
            <a:r>
              <a:rPr lang="en-GB" altLang="en-US" sz="2000" spc="-4" dirty="0">
                <a:latin typeface="Arial"/>
                <a:cs typeface="Arial"/>
                <a:sym typeface="Symbol" panose="05050102010706020507" pitchFamily="18" charset="2"/>
              </a:rPr>
              <a:t>Select * from R where C;</a:t>
            </a:r>
            <a:endParaRPr lang="en-GB" altLang="en-US" sz="2000" spc="-4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E2BB3EA6-59B8-431C-8736-7BA19CC0E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 dirty="0"/>
              <a:t>Example - Selection 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F08E2E98-17C1-4AD7-9DBB-068CF72F6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68004"/>
            <a:ext cx="622935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b="1"/>
              <a:t>List all staff with a salary greater than £10,000.</a:t>
            </a:r>
          </a:p>
          <a:p>
            <a:pPr lvl="1">
              <a:lnSpc>
                <a:spcPct val="30000"/>
              </a:lnSpc>
            </a:pPr>
            <a:endParaRPr lang="en-GB" altLang="en-US" b="1"/>
          </a:p>
          <a:p>
            <a:pPr lvl="1">
              <a:buFontTx/>
              <a:buNone/>
            </a:pPr>
            <a:r>
              <a:rPr lang="en-GB" altLang="en-US" b="1">
                <a:sym typeface="WP MultinationalA Roman" pitchFamily="18" charset="2"/>
              </a:rPr>
              <a:t>	</a:t>
            </a:r>
            <a:r>
              <a:rPr lang="en-GB" altLang="en-US" b="1">
                <a:sym typeface="Symbol" panose="05050102010706020507" pitchFamily="18" charset="2"/>
              </a:rPr>
              <a:t></a:t>
            </a:r>
            <a:r>
              <a:rPr lang="en-GB" altLang="en-US" b="1" baseline="-25000"/>
              <a:t>salary &gt; 10000</a:t>
            </a:r>
            <a:r>
              <a:rPr lang="en-GB" altLang="en-US" b="1"/>
              <a:t> (Staff)</a:t>
            </a:r>
          </a:p>
        </p:txBody>
      </p:sp>
      <p:pic>
        <p:nvPicPr>
          <p:cNvPr id="171013" name="Picture 5">
            <a:extLst>
              <a:ext uri="{FF2B5EF4-FFF2-40B4-BE49-F238E27FC236}">
                <a16:creationId xmlns:a16="http://schemas.microsoft.com/office/drawing/2014/main" id="{CFFC5433-C8D8-466A-8938-3984AF4F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14600"/>
            <a:ext cx="571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F0D9171-697F-4773-9019-3259EBE9A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00171"/>
              </p:ext>
            </p:extLst>
          </p:nvPr>
        </p:nvGraphicFramePr>
        <p:xfrm>
          <a:off x="1295400" y="819150"/>
          <a:ext cx="2667000" cy="2607951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67940163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57023809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18981308"/>
                    </a:ext>
                  </a:extLst>
                </a:gridCol>
              </a:tblGrid>
              <a:tr h="676136">
                <a:tc>
                  <a:txBody>
                    <a:bodyPr/>
                    <a:lstStyle/>
                    <a:p>
                      <a:r>
                        <a:rPr lang="en-US" dirty="0"/>
                        <a:t>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88547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92531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37009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77166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8080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8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02FEB3-D659-4580-A09C-5937BC757B30}"/>
              </a:ext>
            </a:extLst>
          </p:cNvPr>
          <p:cNvSpPr txBox="1"/>
          <p:nvPr/>
        </p:nvSpPr>
        <p:spPr>
          <a:xfrm>
            <a:off x="4114800" y="1200150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altLang="en-US" sz="4400" spc="-4" dirty="0">
                <a:latin typeface="Arial"/>
                <a:cs typeface="Arial"/>
                <a:sym typeface="Symbol" panose="05050102010706020507" pitchFamily="18" charset="2"/>
              </a:rPr>
              <a:t></a:t>
            </a:r>
            <a:r>
              <a:rPr lang="en-GB" altLang="en-US" sz="1400" spc="-4" dirty="0">
                <a:latin typeface="Arial"/>
                <a:cs typeface="Arial"/>
                <a:sym typeface="Symbol" panose="05050102010706020507" pitchFamily="18" charset="2"/>
              </a:rPr>
              <a:t>c2 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</a:t>
            </a:r>
            <a:r>
              <a:rPr lang="en-GB" altLang="en-US" sz="4400" spc="-4" dirty="0">
                <a:sym typeface="Symbol" panose="05050102010706020507" pitchFamily="18" charset="2"/>
              </a:rPr>
              <a:t></a:t>
            </a:r>
            <a:r>
              <a:rPr lang="en-GB" altLang="en-US" sz="1400" spc="-4" dirty="0">
                <a:sym typeface="Symbol" panose="05050102010706020507" pitchFamily="18" charset="2"/>
              </a:rPr>
              <a:t>c1</a:t>
            </a:r>
            <a:r>
              <a:rPr lang="en-GB" altLang="en-US" sz="4400" spc="-4" dirty="0">
                <a:sym typeface="Symbol" panose="05050102010706020507" pitchFamily="18" charset="2"/>
              </a:rPr>
              <a:t>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(R)) </a:t>
            </a:r>
            <a:r>
              <a:rPr lang="en-GB" altLang="en-US" sz="1400" spc="-4" dirty="0">
                <a:latin typeface="Arial"/>
                <a:cs typeface="Arial"/>
                <a:sym typeface="Symbol" panose="05050102010706020507" pitchFamily="18" charset="2"/>
              </a:rPr>
              <a:t>= </a:t>
            </a:r>
            <a:r>
              <a:rPr lang="en-GB" altLang="en-US" sz="4400" spc="-4" dirty="0">
                <a:latin typeface="Arial"/>
                <a:cs typeface="Arial"/>
                <a:sym typeface="Symbol" panose="05050102010706020507" pitchFamily="18" charset="2"/>
              </a:rPr>
              <a:t></a:t>
            </a:r>
            <a:r>
              <a:rPr lang="en-GB" altLang="en-US" sz="1400" spc="-4" dirty="0">
                <a:latin typeface="Arial"/>
                <a:cs typeface="Arial"/>
                <a:sym typeface="Symbol" panose="05050102010706020507" pitchFamily="18" charset="2"/>
              </a:rPr>
              <a:t>c1 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</a:t>
            </a:r>
            <a:r>
              <a:rPr lang="en-GB" altLang="en-US" sz="4400" spc="-4" dirty="0">
                <a:sym typeface="Symbol" panose="05050102010706020507" pitchFamily="18" charset="2"/>
              </a:rPr>
              <a:t></a:t>
            </a:r>
            <a:r>
              <a:rPr lang="en-GB" altLang="en-US" sz="1400" spc="-4" dirty="0">
                <a:sym typeface="Symbol" panose="05050102010706020507" pitchFamily="18" charset="2"/>
              </a:rPr>
              <a:t>c2</a:t>
            </a:r>
            <a:r>
              <a:rPr lang="en-GB" altLang="en-US" sz="4400" spc="-4" dirty="0">
                <a:sym typeface="Symbol" panose="05050102010706020507" pitchFamily="18" charset="2"/>
              </a:rPr>
              <a:t>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(R)) </a:t>
            </a:r>
            <a:endParaRPr lang="en-GB" altLang="en-US" sz="1400" spc="-4" dirty="0">
              <a:latin typeface="Arial"/>
              <a:cs typeface="Arial"/>
              <a:sym typeface="Symbol" panose="05050102010706020507" pitchFamily="18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36E4E-4ED0-4F4B-9E29-9DB24CE0D36F}"/>
              </a:ext>
            </a:extLst>
          </p:cNvPr>
          <p:cNvSpPr txBox="1"/>
          <p:nvPr/>
        </p:nvSpPr>
        <p:spPr>
          <a:xfrm>
            <a:off x="228600" y="3554909"/>
            <a:ext cx="861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altLang="en-US" sz="4400" spc="-4" dirty="0">
                <a:latin typeface="Arial"/>
                <a:cs typeface="Arial"/>
                <a:sym typeface="Symbol" panose="05050102010706020507" pitchFamily="18" charset="2"/>
              </a:rPr>
              <a:t></a:t>
            </a:r>
            <a:r>
              <a:rPr lang="en-GB" altLang="en-US" sz="1400" spc="-4" dirty="0">
                <a:latin typeface="Arial"/>
                <a:cs typeface="Arial"/>
                <a:sym typeface="Symbol" panose="05050102010706020507" pitchFamily="18" charset="2"/>
              </a:rPr>
              <a:t>RN&gt;2 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</a:t>
            </a:r>
            <a:r>
              <a:rPr lang="en-GB" altLang="en-US" sz="4400" spc="-4" dirty="0">
                <a:sym typeface="Symbol" panose="05050102010706020507" pitchFamily="18" charset="2"/>
              </a:rPr>
              <a:t></a:t>
            </a:r>
            <a:r>
              <a:rPr lang="en-GB" altLang="en-US" spc="-4" dirty="0">
                <a:sym typeface="Symbol" panose="05050102010706020507" pitchFamily="18" charset="2"/>
              </a:rPr>
              <a:t>CGPA&gt;=7.4</a:t>
            </a:r>
            <a:r>
              <a:rPr lang="en-GB" altLang="en-US" sz="4400" spc="-4" dirty="0">
                <a:sym typeface="Symbol" panose="05050102010706020507" pitchFamily="18" charset="2"/>
              </a:rPr>
              <a:t>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</a:t>
            </a:r>
            <a:r>
              <a:rPr lang="en-GB" altLang="en-US" sz="2400" spc="-4" dirty="0">
                <a:latin typeface="Arial"/>
                <a:cs typeface="Arial"/>
                <a:sym typeface="Symbol" panose="05050102010706020507" pitchFamily="18" charset="2"/>
              </a:rPr>
              <a:t>Student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)) </a:t>
            </a:r>
            <a:r>
              <a:rPr lang="en-GB" altLang="en-US" sz="1400" spc="-4" dirty="0">
                <a:latin typeface="Arial"/>
                <a:cs typeface="Arial"/>
                <a:sym typeface="Symbol" panose="05050102010706020507" pitchFamily="18" charset="2"/>
              </a:rPr>
              <a:t>= </a:t>
            </a:r>
            <a:r>
              <a:rPr lang="en-GB" altLang="en-US" sz="4400" spc="-4" dirty="0">
                <a:latin typeface="Arial"/>
                <a:cs typeface="Arial"/>
                <a:sym typeface="Symbol" panose="05050102010706020507" pitchFamily="18" charset="2"/>
              </a:rPr>
              <a:t></a:t>
            </a:r>
            <a:r>
              <a:rPr lang="en-GB" altLang="en-US" sz="1400" spc="-4" dirty="0">
                <a:latin typeface="Arial"/>
                <a:cs typeface="Arial"/>
                <a:sym typeface="Symbol" panose="05050102010706020507" pitchFamily="18" charset="2"/>
              </a:rPr>
              <a:t>CGPA&gt;=7.4 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</a:t>
            </a:r>
            <a:r>
              <a:rPr lang="en-GB" altLang="en-US" sz="4400" spc="-4" dirty="0">
                <a:sym typeface="Symbol" panose="05050102010706020507" pitchFamily="18" charset="2"/>
              </a:rPr>
              <a:t></a:t>
            </a:r>
            <a:r>
              <a:rPr lang="en-GB" altLang="en-US" sz="1400" spc="-4" dirty="0">
                <a:sym typeface="Symbol" panose="05050102010706020507" pitchFamily="18" charset="2"/>
              </a:rPr>
              <a:t>RN&gt;2</a:t>
            </a:r>
            <a:r>
              <a:rPr lang="en-GB" altLang="en-US" sz="4400" spc="-4" dirty="0">
                <a:sym typeface="Symbol" panose="05050102010706020507" pitchFamily="18" charset="2"/>
              </a:rPr>
              <a:t> 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(</a:t>
            </a:r>
            <a:r>
              <a:rPr lang="en-GB" altLang="en-US" sz="2400" spc="-4" dirty="0">
                <a:latin typeface="Arial"/>
                <a:cs typeface="Arial"/>
                <a:sym typeface="Symbol" panose="05050102010706020507" pitchFamily="18" charset="2"/>
              </a:rPr>
              <a:t>Student</a:t>
            </a:r>
            <a:r>
              <a:rPr lang="en-GB" altLang="en-US" sz="3200" spc="-4" dirty="0">
                <a:latin typeface="Arial"/>
                <a:cs typeface="Arial"/>
                <a:sym typeface="Symbol" panose="05050102010706020507" pitchFamily="18" charset="2"/>
              </a:rPr>
              <a:t>)) </a:t>
            </a:r>
            <a:endParaRPr lang="en-GB" altLang="en-US" sz="1400" spc="-4" dirty="0">
              <a:latin typeface="Arial"/>
              <a:cs typeface="Arial"/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CCEEC-D770-4BFC-8C16-ADDEE65B335C}"/>
              </a:ext>
            </a:extLst>
          </p:cNvPr>
          <p:cNvSpPr txBox="1"/>
          <p:nvPr/>
        </p:nvSpPr>
        <p:spPr>
          <a:xfrm>
            <a:off x="1182872" y="23202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401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E865E14-58B4-440E-B8AB-DBF314132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/>
              <a:t>Projection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5E1E2C1-9019-4A9E-BF10-0D05B65B7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234" y="1168004"/>
            <a:ext cx="6963965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sz="2000" spc="-4" dirty="0">
                <a:latin typeface="Arial"/>
                <a:cs typeface="Arial"/>
                <a:sym typeface="Symbol" panose="05050102010706020507" pitchFamily="18" charset="2"/>
              </a:rPr>
              <a:t> </a:t>
            </a:r>
            <a:r>
              <a:rPr lang="en-GB" altLang="en-US" sz="2000" spc="-4" dirty="0">
                <a:latin typeface="Arial"/>
                <a:cs typeface="Arial"/>
              </a:rPr>
              <a:t>col1, . . . , </a:t>
            </a:r>
            <a:r>
              <a:rPr lang="en-GB" altLang="en-US" sz="2000" spc="-4" dirty="0" err="1">
                <a:latin typeface="Arial"/>
                <a:cs typeface="Arial"/>
              </a:rPr>
              <a:t>coln</a:t>
            </a:r>
            <a:r>
              <a:rPr lang="en-GB" altLang="en-US" sz="2000" spc="-4" dirty="0">
                <a:latin typeface="Arial"/>
                <a:cs typeface="Arial"/>
              </a:rPr>
              <a:t>(R)</a:t>
            </a:r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Works on a single relation R and defines a relation that contains a vertical subset of R, extracting the values of specified attributes and eliminating duplicates.</a:t>
            </a:r>
          </a:p>
          <a:p>
            <a:pPr marL="365760" lvl="1" indent="0">
              <a:buNone/>
            </a:pPr>
            <a:endParaRPr lang="en-GB" altLang="en-US" sz="2000" spc="-4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3533D7B8-9A46-4A81-8F8B-6E22077B0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/>
              <a:t>Example - Projection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F49B090-FA46-40C5-A080-6C86E7F9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1168003"/>
            <a:ext cx="6381750" cy="376951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sz="2000" spc="-4" dirty="0">
                <a:latin typeface="Arial"/>
                <a:cs typeface="Arial"/>
              </a:rPr>
              <a:t>Produce a list of salaries for all staff, showing only  </a:t>
            </a:r>
            <a:r>
              <a:rPr lang="en-GB" altLang="en-US" sz="2000" spc="-4" dirty="0" err="1">
                <a:latin typeface="Arial"/>
                <a:cs typeface="Arial"/>
              </a:rPr>
              <a:t>staffNo</a:t>
            </a:r>
            <a:r>
              <a:rPr lang="en-GB" altLang="en-US" sz="2000" spc="-4" dirty="0">
                <a:latin typeface="Arial"/>
                <a:cs typeface="Arial"/>
              </a:rPr>
              <a:t>, </a:t>
            </a:r>
            <a:r>
              <a:rPr lang="en-GB" altLang="en-US" sz="2000" spc="-4" dirty="0" err="1">
                <a:latin typeface="Arial"/>
                <a:cs typeface="Arial"/>
              </a:rPr>
              <a:t>fName</a:t>
            </a:r>
            <a:r>
              <a:rPr lang="en-GB" altLang="en-US" sz="2000" spc="-4" dirty="0">
                <a:latin typeface="Arial"/>
                <a:cs typeface="Arial"/>
              </a:rPr>
              <a:t>, </a:t>
            </a:r>
            <a:r>
              <a:rPr lang="en-GB" altLang="en-US" sz="2000" spc="-4" dirty="0" err="1">
                <a:latin typeface="Arial"/>
                <a:cs typeface="Arial"/>
              </a:rPr>
              <a:t>lName</a:t>
            </a:r>
            <a:r>
              <a:rPr lang="en-GB" altLang="en-US" sz="2000" spc="-4" dirty="0">
                <a:latin typeface="Arial"/>
                <a:cs typeface="Arial"/>
              </a:rPr>
              <a:t>, and salary details.</a:t>
            </a:r>
          </a:p>
          <a:p>
            <a:pPr lvl="1">
              <a:lnSpc>
                <a:spcPct val="30000"/>
              </a:lnSpc>
            </a:pPr>
            <a:endParaRPr lang="en-GB" altLang="en-US" sz="2000" spc="-4" dirty="0">
              <a:latin typeface="Arial"/>
              <a:cs typeface="Arial"/>
            </a:endParaRPr>
          </a:p>
          <a:p>
            <a:pPr lvl="1">
              <a:buFontTx/>
              <a:buNone/>
            </a:pPr>
            <a:r>
              <a:rPr lang="en-GB" altLang="en-US" sz="2000" spc="-4" dirty="0">
                <a:latin typeface="Arial"/>
                <a:cs typeface="Arial"/>
                <a:sym typeface="WP MultinationalA Roman" pitchFamily="18" charset="2"/>
              </a:rPr>
              <a:t>	</a:t>
            </a:r>
            <a:r>
              <a:rPr lang="en-GB" altLang="en-US" sz="2400" spc="-4" dirty="0">
                <a:latin typeface="Arial"/>
                <a:cs typeface="Arial"/>
                <a:sym typeface="Symbol" panose="05050102010706020507" pitchFamily="18" charset="2"/>
              </a:rPr>
              <a:t></a:t>
            </a:r>
            <a:r>
              <a:rPr lang="en-GB" altLang="en-US" sz="1400" spc="-4" dirty="0" err="1">
                <a:latin typeface="Arial"/>
                <a:cs typeface="Arial"/>
              </a:rPr>
              <a:t>staffNo</a:t>
            </a:r>
            <a:r>
              <a:rPr lang="en-GB" altLang="en-US" sz="1400" spc="-4" dirty="0">
                <a:latin typeface="Arial"/>
                <a:cs typeface="Arial"/>
              </a:rPr>
              <a:t>, </a:t>
            </a:r>
            <a:r>
              <a:rPr lang="en-GB" altLang="en-US" sz="1400" spc="-4" dirty="0" err="1">
                <a:latin typeface="Arial"/>
                <a:cs typeface="Arial"/>
              </a:rPr>
              <a:t>fName</a:t>
            </a:r>
            <a:r>
              <a:rPr lang="en-GB" altLang="en-US" sz="1400" spc="-4" dirty="0">
                <a:latin typeface="Arial"/>
                <a:cs typeface="Arial"/>
              </a:rPr>
              <a:t>, </a:t>
            </a:r>
            <a:r>
              <a:rPr lang="en-GB" altLang="en-US" sz="1400" spc="-4" dirty="0" err="1">
                <a:latin typeface="Arial"/>
                <a:cs typeface="Arial"/>
              </a:rPr>
              <a:t>lName</a:t>
            </a:r>
            <a:r>
              <a:rPr lang="en-GB" altLang="en-US" sz="1400" spc="-4" dirty="0">
                <a:latin typeface="Arial"/>
                <a:cs typeface="Arial"/>
              </a:rPr>
              <a:t>, salary</a:t>
            </a:r>
            <a:r>
              <a:rPr lang="en-GB" altLang="en-US" sz="2400" spc="-4" dirty="0">
                <a:latin typeface="Arial"/>
                <a:cs typeface="Arial"/>
              </a:rPr>
              <a:t>(Staff)</a:t>
            </a:r>
          </a:p>
        </p:txBody>
      </p:sp>
      <p:pic>
        <p:nvPicPr>
          <p:cNvPr id="172037" name="Picture 5">
            <a:extLst>
              <a:ext uri="{FF2B5EF4-FFF2-40B4-BE49-F238E27FC236}">
                <a16:creationId xmlns:a16="http://schemas.microsoft.com/office/drawing/2014/main" id="{AD6DFFCE-4BA8-4E42-98A2-C2BBCA3C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57463"/>
            <a:ext cx="2917031" cy="230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E810D545-AF79-4873-8173-1FEA6CD5B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45698"/>
              </p:ext>
            </p:extLst>
          </p:nvPr>
        </p:nvGraphicFramePr>
        <p:xfrm>
          <a:off x="1295400" y="819150"/>
          <a:ext cx="2667000" cy="2607951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67940163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57023809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18981308"/>
                    </a:ext>
                  </a:extLst>
                </a:gridCol>
              </a:tblGrid>
              <a:tr h="676136">
                <a:tc>
                  <a:txBody>
                    <a:bodyPr/>
                    <a:lstStyle/>
                    <a:p>
                      <a:r>
                        <a:rPr lang="en-US" dirty="0"/>
                        <a:t>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88547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92531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37009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77166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8080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E7BE32-6B0A-4424-AB2B-1BBA3F783F0C}"/>
              </a:ext>
            </a:extLst>
          </p:cNvPr>
          <p:cNvSpPr txBox="1"/>
          <p:nvPr/>
        </p:nvSpPr>
        <p:spPr>
          <a:xfrm>
            <a:off x="1182872" y="23202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65804-A12F-4C1E-8A32-5DA3822A8A62}"/>
              </a:ext>
            </a:extLst>
          </p:cNvPr>
          <p:cNvSpPr txBox="1"/>
          <p:nvPr/>
        </p:nvSpPr>
        <p:spPr>
          <a:xfrm>
            <a:off x="685800" y="3638550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AutoNum type="alphaUcPeriod" startAt="17"/>
            </a:pPr>
            <a:r>
              <a:rPr lang="en-GB" altLang="en-US" sz="1800" spc="-4" dirty="0">
                <a:latin typeface="Arial"/>
                <a:cs typeface="Arial"/>
              </a:rPr>
              <a:t>Find the name of students whose CGPA is more than 6</a:t>
            </a:r>
            <a:r>
              <a:rPr lang="en-GB" altLang="en-US" sz="1400" spc="-4" dirty="0">
                <a:latin typeface="Arial"/>
                <a:cs typeface="Arial"/>
              </a:rPr>
              <a:t>.</a:t>
            </a:r>
          </a:p>
          <a:p>
            <a:pPr lvl="1"/>
            <a:endParaRPr lang="en-GB" altLang="en-US" sz="1400" spc="-4" dirty="0">
              <a:latin typeface="Arial"/>
              <a:cs typeface="Arial"/>
            </a:endParaRPr>
          </a:p>
          <a:p>
            <a:pPr lvl="1"/>
            <a:r>
              <a:rPr lang="en-GB" altLang="en-US" sz="2000" spc="-4" dirty="0">
                <a:latin typeface="Arial"/>
                <a:cs typeface="Arial"/>
                <a:sym typeface="Symbol" panose="05050102010706020507" pitchFamily="18" charset="2"/>
              </a:rPr>
              <a:t></a:t>
            </a:r>
            <a:r>
              <a:rPr lang="en-GB" altLang="en-US" sz="1100" spc="-4" dirty="0">
                <a:latin typeface="Arial"/>
                <a:cs typeface="Arial"/>
                <a:sym typeface="Symbol" panose="05050102010706020507" pitchFamily="18" charset="2"/>
              </a:rPr>
              <a:t>name</a:t>
            </a:r>
            <a:r>
              <a:rPr lang="en-GB" altLang="en-US" sz="2000" spc="-4" dirty="0">
                <a:latin typeface="Arial"/>
                <a:cs typeface="Arial"/>
                <a:sym typeface="Symbol" panose="05050102010706020507" pitchFamily="18" charset="2"/>
              </a:rPr>
              <a:t>[</a:t>
            </a:r>
            <a:r>
              <a:rPr lang="en-GB" altLang="en-US" sz="2400" spc="-4" dirty="0">
                <a:latin typeface="Arial"/>
                <a:cs typeface="Arial"/>
                <a:sym typeface="Symbol" panose="05050102010706020507" pitchFamily="18" charset="2"/>
              </a:rPr>
              <a:t></a:t>
            </a:r>
            <a:r>
              <a:rPr lang="en-GB" altLang="en-US" sz="1100" spc="-4" dirty="0">
                <a:latin typeface="Arial"/>
                <a:cs typeface="Arial"/>
                <a:sym typeface="Symbol" panose="05050102010706020507" pitchFamily="18" charset="2"/>
              </a:rPr>
              <a:t>CGPA&gt;6</a:t>
            </a:r>
            <a:r>
              <a:rPr lang="en-GB" altLang="en-US" sz="2000" spc="-4" dirty="0">
                <a:latin typeface="Arial"/>
                <a:cs typeface="Arial"/>
                <a:sym typeface="Symbol" panose="05050102010706020507" pitchFamily="18" charset="2"/>
              </a:rPr>
              <a:t>(Student)]</a:t>
            </a:r>
            <a:endParaRPr lang="en-GB" altLang="en-US" sz="2000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488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7150"/>
            <a:ext cx="2686697" cy="471764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REN</a:t>
            </a:r>
            <a:r>
              <a:rPr spc="-4" dirty="0"/>
              <a:t>A</a:t>
            </a:r>
            <a:r>
              <a:rPr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713985"/>
            <a:ext cx="6922770" cy="4045499"/>
          </a:xfrm>
          <a:prstGeom prst="rect">
            <a:avLst/>
          </a:prstGeom>
        </p:spPr>
        <p:txBody>
          <a:bodyPr vert="horz" wrap="square" lIns="0" tIns="26194" rIns="0" bIns="0" rtlCol="0">
            <a:spAutoFit/>
          </a:bodyPr>
          <a:lstStyle/>
          <a:p>
            <a:pPr marL="275749" marR="13335" indent="-257175">
              <a:lnSpc>
                <a:spcPts val="3210"/>
              </a:lnSpc>
              <a:spcBef>
                <a:spcPts val="206"/>
              </a:spcBef>
              <a:buFont typeface="Arial"/>
              <a:buChar char="•"/>
              <a:tabLst>
                <a:tab pos="276225" algn="l"/>
              </a:tabLst>
            </a:pP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1" dirty="0">
                <a:latin typeface="Carlito"/>
                <a:cs typeface="Carlito"/>
              </a:rPr>
              <a:t>general </a:t>
            </a:r>
            <a:r>
              <a:rPr sz="2700" dirty="0">
                <a:latin typeface="Carlito"/>
                <a:cs typeface="Carlito"/>
              </a:rPr>
              <a:t>RENAME </a:t>
            </a:r>
            <a:r>
              <a:rPr sz="2700" spc="-11" dirty="0">
                <a:latin typeface="Carlito"/>
                <a:cs typeface="Carlito"/>
              </a:rPr>
              <a:t>operation </a:t>
            </a:r>
            <a:r>
              <a:rPr lang="en-IN" sz="2700" dirty="0">
                <a:latin typeface="Symbol"/>
                <a:cs typeface="Symbol"/>
                <a:sym typeface="Symbol" panose="05050102010706020507" pitchFamily="18" charset="2"/>
              </a:rPr>
              <a:t>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8" dirty="0">
                <a:latin typeface="Carlito"/>
                <a:cs typeface="Carlito"/>
              </a:rPr>
              <a:t>can</a:t>
            </a:r>
            <a:r>
              <a:rPr sz="2700" spc="-169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  </a:t>
            </a:r>
            <a:r>
              <a:rPr sz="2700" spc="-11" dirty="0">
                <a:latin typeface="Carlito"/>
                <a:cs typeface="Carlito"/>
              </a:rPr>
              <a:t>expressed </a:t>
            </a:r>
            <a:r>
              <a:rPr sz="2700" spc="-4" dirty="0">
                <a:latin typeface="Carlito"/>
                <a:cs typeface="Carlito"/>
              </a:rPr>
              <a:t>by </a:t>
            </a:r>
            <a:r>
              <a:rPr sz="2700" spc="-19" dirty="0">
                <a:latin typeface="Carlito"/>
                <a:cs typeface="Carlito"/>
              </a:rPr>
              <a:t>any </a:t>
            </a:r>
            <a:r>
              <a:rPr sz="2700" spc="-4" dirty="0">
                <a:latin typeface="Carlito"/>
                <a:cs typeface="Carlito"/>
              </a:rPr>
              <a:t>of the </a:t>
            </a:r>
            <a:r>
              <a:rPr sz="2700" spc="-11" dirty="0">
                <a:latin typeface="Carlito"/>
                <a:cs typeface="Carlito"/>
              </a:rPr>
              <a:t>following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11" dirty="0">
                <a:latin typeface="Carlito"/>
                <a:cs typeface="Carlito"/>
              </a:rPr>
              <a:t>forms:</a:t>
            </a:r>
            <a:endParaRPr sz="2700" dirty="0">
              <a:latin typeface="Carlito"/>
              <a:cs typeface="Carlito"/>
            </a:endParaRPr>
          </a:p>
          <a:p>
            <a:pPr marL="818674" lvl="1" indent="-457200">
              <a:spcBef>
                <a:spcPts val="518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577215" algn="l"/>
              </a:tabLst>
            </a:pPr>
            <a:r>
              <a:rPr lang="en-IN" sz="2400" b="1" dirty="0">
                <a:solidFill>
                  <a:srgbClr val="FF0000"/>
                </a:solidFill>
                <a:latin typeface="Carlito"/>
                <a:sym typeface="Symbol" panose="05050102010706020507" pitchFamily="18" charset="2"/>
              </a:rPr>
              <a:t> </a:t>
            </a:r>
            <a:r>
              <a:rPr sz="2363" b="1" baseline="-21164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(R)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changes:</a:t>
            </a:r>
            <a:endParaRPr sz="2400" dirty="0">
              <a:latin typeface="Carlito"/>
              <a:cs typeface="Carlito"/>
            </a:endParaRPr>
          </a:p>
          <a:p>
            <a:pPr marL="1161574" lvl="2" indent="-457200">
              <a:spcBef>
                <a:spcPts val="49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876776" algn="l"/>
              </a:tabLst>
            </a:pPr>
            <a:r>
              <a:rPr sz="2100" spc="-4" dirty="0">
                <a:latin typeface="Carlito"/>
                <a:cs typeface="Carlito"/>
              </a:rPr>
              <a:t>the </a:t>
            </a:r>
            <a:r>
              <a:rPr sz="2100" i="1" spc="-4" dirty="0">
                <a:latin typeface="Carlito"/>
                <a:cs typeface="Carlito"/>
              </a:rPr>
              <a:t>relation name </a:t>
            </a:r>
            <a:r>
              <a:rPr sz="2100" spc="-8" dirty="0">
                <a:latin typeface="Carlito"/>
                <a:cs typeface="Carlito"/>
              </a:rPr>
              <a:t>only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34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S</a:t>
            </a:r>
            <a:endParaRPr sz="2100" dirty="0">
              <a:latin typeface="Carlito"/>
              <a:cs typeface="Carlito"/>
            </a:endParaRPr>
          </a:p>
          <a:p>
            <a:pPr marL="818674" lvl="1" indent="-457200">
              <a:spcBef>
                <a:spcPts val="58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577215" algn="l"/>
              </a:tabLst>
            </a:pPr>
            <a:r>
              <a:rPr lang="en-IN" sz="2400" b="1" dirty="0">
                <a:solidFill>
                  <a:srgbClr val="FF0000"/>
                </a:solidFill>
                <a:latin typeface="Carlito"/>
                <a:sym typeface="Symbol" panose="05050102010706020507" pitchFamily="18" charset="2"/>
              </a:rPr>
              <a:t></a:t>
            </a:r>
            <a:r>
              <a:rPr sz="2363" b="1" spc="11" baseline="-21164" dirty="0">
                <a:solidFill>
                  <a:srgbClr val="FF0000"/>
                </a:solidFill>
                <a:latin typeface="Carlito"/>
                <a:cs typeface="Carlito"/>
              </a:rPr>
              <a:t>(B1, B2, </a:t>
            </a:r>
            <a:r>
              <a:rPr sz="2363" b="1" spc="17" baseline="-21164" dirty="0">
                <a:solidFill>
                  <a:srgbClr val="FF0000"/>
                </a:solidFill>
                <a:latin typeface="Carlito"/>
                <a:cs typeface="Carlito"/>
              </a:rPr>
              <a:t>…, Bn </a:t>
            </a:r>
            <a:r>
              <a:rPr sz="2363" b="1" baseline="-21164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(R)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changes:</a:t>
            </a:r>
            <a:endParaRPr sz="2400" dirty="0">
              <a:latin typeface="Carlito"/>
              <a:cs typeface="Carlito"/>
            </a:endParaRPr>
          </a:p>
          <a:p>
            <a:pPr marL="1161574" lvl="2" indent="-457200">
              <a:spcBef>
                <a:spcPts val="49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876776" algn="l"/>
              </a:tabLst>
            </a:pPr>
            <a:r>
              <a:rPr sz="2100" spc="-4" dirty="0">
                <a:latin typeface="Carlito"/>
                <a:cs typeface="Carlito"/>
              </a:rPr>
              <a:t>the </a:t>
            </a:r>
            <a:r>
              <a:rPr sz="2100" i="1" spc="-8" dirty="0">
                <a:latin typeface="Carlito"/>
                <a:cs typeface="Carlito"/>
              </a:rPr>
              <a:t>column (attribute) </a:t>
            </a:r>
            <a:r>
              <a:rPr sz="2100" i="1" spc="-4" dirty="0">
                <a:latin typeface="Carlito"/>
                <a:cs typeface="Carlito"/>
              </a:rPr>
              <a:t>names </a:t>
            </a:r>
            <a:r>
              <a:rPr sz="2100" spc="-8" dirty="0">
                <a:latin typeface="Carlito"/>
                <a:cs typeface="Carlito"/>
              </a:rPr>
              <a:t>only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4" dirty="0">
                <a:latin typeface="Carlito"/>
                <a:cs typeface="Carlito"/>
              </a:rPr>
              <a:t>B1,</a:t>
            </a:r>
            <a:r>
              <a:rPr sz="2100" spc="68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B</a:t>
            </a:r>
            <a:r>
              <a:rPr lang="en-US" sz="2100" spc="-4" dirty="0">
                <a:latin typeface="Carlito"/>
                <a:cs typeface="Carlito"/>
              </a:rPr>
              <a:t>2</a:t>
            </a:r>
            <a:r>
              <a:rPr sz="2100" spc="-4" dirty="0">
                <a:latin typeface="Carlito"/>
                <a:cs typeface="Carlito"/>
              </a:rPr>
              <a:t>,</a:t>
            </a:r>
            <a:endParaRPr sz="2100" dirty="0">
              <a:latin typeface="Carlito"/>
              <a:cs typeface="Carlito"/>
            </a:endParaRPr>
          </a:p>
          <a:p>
            <a:pPr marL="875824">
              <a:buClr>
                <a:schemeClr val="accent1"/>
              </a:buClr>
            </a:pPr>
            <a:r>
              <a:rPr lang="en-US" sz="2100" spc="-4" dirty="0">
                <a:latin typeface="Carlito"/>
                <a:cs typeface="Carlito"/>
              </a:rPr>
              <a:t>		</a:t>
            </a:r>
            <a:r>
              <a:rPr sz="2100" spc="-4" dirty="0">
                <a:latin typeface="Carlito"/>
                <a:cs typeface="Carlito"/>
              </a:rPr>
              <a:t>…..Bn</a:t>
            </a:r>
            <a:endParaRPr sz="2100" dirty="0">
              <a:latin typeface="Carlito"/>
              <a:cs typeface="Carlito"/>
            </a:endParaRPr>
          </a:p>
          <a:p>
            <a:pPr marL="818674" lvl="1" indent="-457200">
              <a:spcBef>
                <a:spcPts val="58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577215" algn="l"/>
              </a:tabLst>
            </a:pPr>
            <a:r>
              <a:rPr lang="en-IN" sz="2400" b="1" dirty="0">
                <a:solidFill>
                  <a:srgbClr val="FF0000"/>
                </a:solidFill>
                <a:latin typeface="Carlito"/>
                <a:sym typeface="Symbol" panose="05050102010706020507" pitchFamily="18" charset="2"/>
              </a:rPr>
              <a:t> </a:t>
            </a:r>
            <a:r>
              <a:rPr sz="2363" b="1" spc="17" baseline="-21164" dirty="0">
                <a:solidFill>
                  <a:srgbClr val="FF0000"/>
                </a:solidFill>
                <a:latin typeface="Carlito"/>
                <a:cs typeface="Carlito"/>
              </a:rPr>
              <a:t>S </a:t>
            </a:r>
            <a:r>
              <a:rPr sz="2363" b="1" spc="11" baseline="-21164" dirty="0">
                <a:solidFill>
                  <a:srgbClr val="FF0000"/>
                </a:solidFill>
                <a:latin typeface="Carlito"/>
                <a:cs typeface="Carlito"/>
              </a:rPr>
              <a:t>(B1, B2, </a:t>
            </a:r>
            <a:r>
              <a:rPr sz="2363" b="1" spc="17" baseline="-21164" dirty="0">
                <a:solidFill>
                  <a:srgbClr val="FF0000"/>
                </a:solidFill>
                <a:latin typeface="Carlito"/>
                <a:cs typeface="Carlito"/>
              </a:rPr>
              <a:t>…, Bn </a:t>
            </a:r>
            <a:r>
              <a:rPr sz="2363" b="1" spc="-5" baseline="-21164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r>
              <a:rPr sz="2400" b="1" spc="-4" dirty="0">
                <a:solidFill>
                  <a:srgbClr val="FF0000"/>
                </a:solidFill>
                <a:latin typeface="Carlito"/>
                <a:cs typeface="Carlito"/>
              </a:rPr>
              <a:t>(R) </a:t>
            </a:r>
            <a:r>
              <a:rPr sz="2400" spc="-4" dirty="0">
                <a:latin typeface="Carlito"/>
                <a:cs typeface="Carlito"/>
              </a:rPr>
              <a:t>changes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both:</a:t>
            </a:r>
            <a:endParaRPr sz="2400" dirty="0">
              <a:latin typeface="Carlito"/>
              <a:cs typeface="Carlito"/>
            </a:endParaRPr>
          </a:p>
          <a:p>
            <a:pPr marL="1161574" lvl="2" indent="-457200">
              <a:spcBef>
                <a:spcPts val="49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876776" algn="l"/>
              </a:tabLst>
            </a:pPr>
            <a:r>
              <a:rPr sz="2100" spc="-4" dirty="0">
                <a:latin typeface="Carlito"/>
                <a:cs typeface="Carlito"/>
              </a:rPr>
              <a:t>the </a:t>
            </a:r>
            <a:r>
              <a:rPr sz="2100" spc="-11" dirty="0">
                <a:latin typeface="Carlito"/>
                <a:cs typeface="Carlito"/>
              </a:rPr>
              <a:t>relation </a:t>
            </a:r>
            <a:r>
              <a:rPr sz="2100" spc="-4" dirty="0">
                <a:latin typeface="Carlito"/>
                <a:cs typeface="Carlito"/>
              </a:rPr>
              <a:t>name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4" dirty="0">
                <a:latin typeface="Carlito"/>
                <a:cs typeface="Carlito"/>
              </a:rPr>
              <a:t>S,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i="1" spc="-4" dirty="0">
                <a:latin typeface="Carlito"/>
                <a:cs typeface="Carlito"/>
              </a:rPr>
              <a:t>and</a:t>
            </a:r>
            <a:endParaRPr sz="2100" dirty="0">
              <a:latin typeface="Carlito"/>
              <a:cs typeface="Carlito"/>
            </a:endParaRPr>
          </a:p>
          <a:p>
            <a:pPr marL="1161097" lvl="2" indent="-457200">
              <a:spcBef>
                <a:spcPts val="506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876776" algn="l"/>
              </a:tabLst>
            </a:pPr>
            <a:r>
              <a:rPr sz="2100" spc="-4" dirty="0">
                <a:latin typeface="Carlito"/>
                <a:cs typeface="Carlito"/>
              </a:rPr>
              <a:t>the </a:t>
            </a:r>
            <a:r>
              <a:rPr sz="2100" spc="-8" dirty="0">
                <a:latin typeface="Carlito"/>
                <a:cs typeface="Carlito"/>
              </a:rPr>
              <a:t>column </a:t>
            </a:r>
            <a:r>
              <a:rPr sz="2100" spc="-11" dirty="0">
                <a:latin typeface="Carlito"/>
                <a:cs typeface="Carlito"/>
              </a:rPr>
              <a:t>(attribute) </a:t>
            </a:r>
            <a:r>
              <a:rPr sz="2100" spc="-4" dirty="0">
                <a:latin typeface="Carlito"/>
                <a:cs typeface="Carlito"/>
              </a:rPr>
              <a:t>names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4" dirty="0">
                <a:latin typeface="Carlito"/>
                <a:cs typeface="Carlito"/>
              </a:rPr>
              <a:t>B1, B</a:t>
            </a:r>
            <a:r>
              <a:rPr lang="en-US" sz="2100" spc="-4" dirty="0">
                <a:latin typeface="Carlito"/>
                <a:cs typeface="Carlito"/>
              </a:rPr>
              <a:t>2</a:t>
            </a:r>
            <a:r>
              <a:rPr sz="2100" spc="-4" dirty="0">
                <a:latin typeface="Carlito"/>
                <a:cs typeface="Carlito"/>
              </a:rPr>
              <a:t>,</a:t>
            </a:r>
            <a:r>
              <a:rPr sz="2100" spc="109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…..Bn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2A1831B-E03E-414E-88C4-2E9FCB59F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 b="1"/>
              <a:t>Renaming Example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B078BD9-E6FF-443A-B356-A5FC8D85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23" y="1459707"/>
            <a:ext cx="56746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 b="1">
                <a:latin typeface="Times New Roman" panose="02020603050405020304" pitchFamily="18" charset="0"/>
              </a:rPr>
              <a:t>Employee</a:t>
            </a:r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32E1ABC-E492-4801-8A09-35B77E731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23" y="1738313"/>
            <a:ext cx="32060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D6A7568-EDDC-49FE-8135-57BC7909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947" y="1738313"/>
            <a:ext cx="2484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SSN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B01EC41-E08D-453C-859F-47270FEB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15691"/>
            <a:ext cx="2486025" cy="15478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9792CA7-AFA4-4CCF-851D-7ACFB4F3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715691"/>
            <a:ext cx="16669" cy="15478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8BA95C84-9789-4FBB-98F5-A457FCB8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894" y="1715691"/>
            <a:ext cx="2469356" cy="15478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2AD86F0F-DCDF-4286-B6B5-6D500908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22" y="2003823"/>
            <a:ext cx="25487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John</a:t>
            </a: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A2ED8C82-07F9-4ABA-A22C-D020899D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948" y="2003823"/>
            <a:ext cx="60593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999999999</a:t>
            </a:r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99CBC96C-E49D-4792-9FA2-68FF7F6B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89535"/>
            <a:ext cx="2486025" cy="8334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B8637155-09AD-43F3-A364-03074505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989535"/>
            <a:ext cx="8335" cy="8334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30B2B05A-BBCD-4E01-9237-BE501E97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60" y="1989535"/>
            <a:ext cx="2477690" cy="8334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9040E9B7-EE6E-49AF-9588-123317F4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22" y="2262188"/>
            <a:ext cx="28373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Tony</a:t>
            </a: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DF664326-D0FD-4252-A4CE-A705E6351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948" y="2262188"/>
            <a:ext cx="60593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777777777</a:t>
            </a:r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AE129BB7-A8A7-4B99-BE2B-3F3FCB99C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14600"/>
            <a:ext cx="2486025" cy="15479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0913458B-704C-46E7-A400-8FEFA0C4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2514600"/>
            <a:ext cx="16669" cy="15479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EF20A71C-F8FB-4325-9EAD-D1E27062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894" y="2514600"/>
            <a:ext cx="2469356" cy="15479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7B38789E-523C-4967-ABAB-0042F4C3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23" y="3795713"/>
            <a:ext cx="55143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LastName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AF4ED20A-9C54-4C0C-9DD8-3AAC794E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48" y="3795713"/>
            <a:ext cx="5610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 dirty="0" err="1">
                <a:latin typeface="Times New Roman" panose="02020603050405020304" pitchFamily="18" charset="0"/>
              </a:rPr>
              <a:t>SocSecNo</a:t>
            </a:r>
            <a:endParaRPr lang="en-US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921E16E2-5E11-4B23-927D-92E870E2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773091"/>
            <a:ext cx="2486025" cy="15478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AD872425-66D4-4B9F-8B7A-C27FC8D95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773091"/>
            <a:ext cx="16669" cy="15478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336C056B-D733-41C7-ADA2-289067FF2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194" y="3773091"/>
            <a:ext cx="2469356" cy="15478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165448C9-CF95-466F-B09F-1AD1888C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22" y="4061223"/>
            <a:ext cx="25487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John</a:t>
            </a:r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43ECE69D-D585-467F-9AA3-EF70A730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48" y="4061223"/>
            <a:ext cx="60593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999999999</a:t>
            </a:r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F6DE17DE-C1F8-45F2-B3EA-5020734E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046935"/>
            <a:ext cx="2486025" cy="8334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0731257F-8510-498C-8295-127A854E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046935"/>
            <a:ext cx="8335" cy="8334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D49B338F-21BB-4B13-8103-DD00EC1C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860" y="4046935"/>
            <a:ext cx="2477690" cy="8334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65" name="Rectangle 29">
            <a:extLst>
              <a:ext uri="{FF2B5EF4-FFF2-40B4-BE49-F238E27FC236}">
                <a16:creationId xmlns:a16="http://schemas.microsoft.com/office/drawing/2014/main" id="{C82F136F-8776-4D37-93E0-DE4E6D98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22" y="4319588"/>
            <a:ext cx="28373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Tony</a:t>
            </a:r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EB639B21-0BA9-41AF-AB44-A1C2CBD2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48" y="4319588"/>
            <a:ext cx="60593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50">
                <a:latin typeface="Times New Roman" panose="02020603050405020304" pitchFamily="18" charset="0"/>
              </a:rPr>
              <a:t>777777777</a:t>
            </a:r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45FA3E3C-223A-4E7A-A210-62E834F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572000"/>
            <a:ext cx="2486025" cy="15479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D51C0734-BDE2-4DD4-85F6-A2FB2D65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572000"/>
            <a:ext cx="16669" cy="15479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E5BF7BC3-2BC3-4F47-8C88-7C2EBEA4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194" y="4572000"/>
            <a:ext cx="2469356" cy="15479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9FAD48A1-95B8-4C07-9A29-ABF9C924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628901"/>
            <a:ext cx="56007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buFont typeface="Symbol" panose="05050102010706020507" pitchFamily="18" charset="2"/>
              <a:buChar char="r"/>
            </a:pPr>
            <a:r>
              <a:rPr lang="en-US" altLang="en-US" sz="2400" i="1" baseline="-25000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SocSecNo</a:t>
            </a:r>
            <a:r>
              <a:rPr lang="en-US" altLang="en-US" sz="2400" i="1" dirty="0">
                <a:latin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</a:rPr>
              <a:t>Employee</a:t>
            </a:r>
            <a:r>
              <a:rPr lang="en-US" altLang="en-US" sz="2400" i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559F900-8B85-4E89-AC38-40F626B04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3276600" cy="457200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latin typeface="Times" panose="02020603050405020304" pitchFamily="18" charset="0"/>
              </a:rPr>
              <a:t>Database Design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8B05E3-3285-4462-B84B-3C5587949DCA}"/>
              </a:ext>
            </a:extLst>
          </p:cNvPr>
          <p:cNvSpPr/>
          <p:nvPr/>
        </p:nvSpPr>
        <p:spPr>
          <a:xfrm>
            <a:off x="3962400" y="57150"/>
            <a:ext cx="1082856" cy="457200"/>
          </a:xfrm>
          <a:custGeom>
            <a:avLst/>
            <a:gdLst>
              <a:gd name="connsiteX0" fmla="*/ 107 w 1192187"/>
              <a:gd name="connsiteY0" fmla="*/ 354419 h 772632"/>
              <a:gd name="connsiteX1" fmla="*/ 56814 w 1192187"/>
              <a:gd name="connsiteY1" fmla="*/ 297712 h 772632"/>
              <a:gd name="connsiteX2" fmla="*/ 113521 w 1192187"/>
              <a:gd name="connsiteY2" fmla="*/ 248093 h 772632"/>
              <a:gd name="connsiteX3" fmla="*/ 141875 w 1192187"/>
              <a:gd name="connsiteY3" fmla="*/ 233916 h 772632"/>
              <a:gd name="connsiteX4" fmla="*/ 184405 w 1192187"/>
              <a:gd name="connsiteY4" fmla="*/ 205563 h 772632"/>
              <a:gd name="connsiteX5" fmla="*/ 248200 w 1192187"/>
              <a:gd name="connsiteY5" fmla="*/ 184298 h 772632"/>
              <a:gd name="connsiteX6" fmla="*/ 319084 w 1192187"/>
              <a:gd name="connsiteY6" fmla="*/ 141767 h 772632"/>
              <a:gd name="connsiteX7" fmla="*/ 347437 w 1192187"/>
              <a:gd name="connsiteY7" fmla="*/ 134679 h 772632"/>
              <a:gd name="connsiteX8" fmla="*/ 368703 w 1192187"/>
              <a:gd name="connsiteY8" fmla="*/ 120502 h 772632"/>
              <a:gd name="connsiteX9" fmla="*/ 411233 w 1192187"/>
              <a:gd name="connsiteY9" fmla="*/ 106325 h 772632"/>
              <a:gd name="connsiteX10" fmla="*/ 439586 w 1192187"/>
              <a:gd name="connsiteY10" fmla="*/ 85060 h 772632"/>
              <a:gd name="connsiteX11" fmla="*/ 460851 w 1192187"/>
              <a:gd name="connsiteY11" fmla="*/ 77972 h 772632"/>
              <a:gd name="connsiteX12" fmla="*/ 489205 w 1192187"/>
              <a:gd name="connsiteY12" fmla="*/ 63795 h 772632"/>
              <a:gd name="connsiteX13" fmla="*/ 545912 w 1192187"/>
              <a:gd name="connsiteY13" fmla="*/ 49619 h 772632"/>
              <a:gd name="connsiteX14" fmla="*/ 574265 w 1192187"/>
              <a:gd name="connsiteY14" fmla="*/ 35442 h 772632"/>
              <a:gd name="connsiteX15" fmla="*/ 595530 w 1192187"/>
              <a:gd name="connsiteY15" fmla="*/ 21265 h 772632"/>
              <a:gd name="connsiteX16" fmla="*/ 638061 w 1192187"/>
              <a:gd name="connsiteY16" fmla="*/ 7088 h 772632"/>
              <a:gd name="connsiteX17" fmla="*/ 659326 w 1192187"/>
              <a:gd name="connsiteY17" fmla="*/ 0 h 772632"/>
              <a:gd name="connsiteX18" fmla="*/ 716033 w 1192187"/>
              <a:gd name="connsiteY18" fmla="*/ 7088 h 772632"/>
              <a:gd name="connsiteX19" fmla="*/ 786916 w 1192187"/>
              <a:gd name="connsiteY19" fmla="*/ 14177 h 772632"/>
              <a:gd name="connsiteX20" fmla="*/ 815270 w 1192187"/>
              <a:gd name="connsiteY20" fmla="*/ 28353 h 772632"/>
              <a:gd name="connsiteX21" fmla="*/ 864889 w 1192187"/>
              <a:gd name="connsiteY21" fmla="*/ 42530 h 772632"/>
              <a:gd name="connsiteX22" fmla="*/ 893242 w 1192187"/>
              <a:gd name="connsiteY22" fmla="*/ 63795 h 772632"/>
              <a:gd name="connsiteX23" fmla="*/ 935772 w 1192187"/>
              <a:gd name="connsiteY23" fmla="*/ 77972 h 772632"/>
              <a:gd name="connsiteX24" fmla="*/ 964126 w 1192187"/>
              <a:gd name="connsiteY24" fmla="*/ 99237 h 772632"/>
              <a:gd name="connsiteX25" fmla="*/ 1006656 w 1192187"/>
              <a:gd name="connsiteY25" fmla="*/ 134679 h 772632"/>
              <a:gd name="connsiteX26" fmla="*/ 1020833 w 1192187"/>
              <a:gd name="connsiteY26" fmla="*/ 155944 h 772632"/>
              <a:gd name="connsiteX27" fmla="*/ 1063363 w 1192187"/>
              <a:gd name="connsiteY27" fmla="*/ 184298 h 772632"/>
              <a:gd name="connsiteX28" fmla="*/ 1105893 w 1192187"/>
              <a:gd name="connsiteY28" fmla="*/ 219739 h 772632"/>
              <a:gd name="connsiteX29" fmla="*/ 1127158 w 1192187"/>
              <a:gd name="connsiteY29" fmla="*/ 269358 h 772632"/>
              <a:gd name="connsiteX30" fmla="*/ 1162600 w 1192187"/>
              <a:gd name="connsiteY30" fmla="*/ 311888 h 772632"/>
              <a:gd name="connsiteX31" fmla="*/ 1169689 w 1192187"/>
              <a:gd name="connsiteY31" fmla="*/ 333153 h 772632"/>
              <a:gd name="connsiteX32" fmla="*/ 1190954 w 1192187"/>
              <a:gd name="connsiteY32" fmla="*/ 375684 h 772632"/>
              <a:gd name="connsiteX33" fmla="*/ 1169689 w 1192187"/>
              <a:gd name="connsiteY33" fmla="*/ 552893 h 772632"/>
              <a:gd name="connsiteX34" fmla="*/ 1148423 w 1192187"/>
              <a:gd name="connsiteY34" fmla="*/ 581246 h 772632"/>
              <a:gd name="connsiteX35" fmla="*/ 1120070 w 1192187"/>
              <a:gd name="connsiteY35" fmla="*/ 623777 h 772632"/>
              <a:gd name="connsiteX36" fmla="*/ 1105893 w 1192187"/>
              <a:gd name="connsiteY36" fmla="*/ 645042 h 772632"/>
              <a:gd name="connsiteX37" fmla="*/ 1084628 w 1192187"/>
              <a:gd name="connsiteY37" fmla="*/ 652130 h 772632"/>
              <a:gd name="connsiteX38" fmla="*/ 1042098 w 1192187"/>
              <a:gd name="connsiteY38" fmla="*/ 680484 h 772632"/>
              <a:gd name="connsiteX39" fmla="*/ 1020833 w 1192187"/>
              <a:gd name="connsiteY39" fmla="*/ 701749 h 772632"/>
              <a:gd name="connsiteX40" fmla="*/ 978303 w 1192187"/>
              <a:gd name="connsiteY40" fmla="*/ 715925 h 772632"/>
              <a:gd name="connsiteX41" fmla="*/ 942861 w 1192187"/>
              <a:gd name="connsiteY41" fmla="*/ 730102 h 772632"/>
              <a:gd name="connsiteX42" fmla="*/ 829447 w 1192187"/>
              <a:gd name="connsiteY42" fmla="*/ 758456 h 772632"/>
              <a:gd name="connsiteX43" fmla="*/ 801093 w 1192187"/>
              <a:gd name="connsiteY43" fmla="*/ 765544 h 772632"/>
              <a:gd name="connsiteX44" fmla="*/ 730209 w 1192187"/>
              <a:gd name="connsiteY44" fmla="*/ 772632 h 772632"/>
              <a:gd name="connsiteX45" fmla="*/ 411233 w 1192187"/>
              <a:gd name="connsiteY45" fmla="*/ 765544 h 772632"/>
              <a:gd name="connsiteX46" fmla="*/ 382879 w 1192187"/>
              <a:gd name="connsiteY46" fmla="*/ 737191 h 772632"/>
              <a:gd name="connsiteX47" fmla="*/ 361614 w 1192187"/>
              <a:gd name="connsiteY47" fmla="*/ 701749 h 772632"/>
              <a:gd name="connsiteX48" fmla="*/ 340349 w 1192187"/>
              <a:gd name="connsiteY48" fmla="*/ 687572 h 772632"/>
              <a:gd name="connsiteX49" fmla="*/ 297819 w 1192187"/>
              <a:gd name="connsiteY49" fmla="*/ 645042 h 772632"/>
              <a:gd name="connsiteX50" fmla="*/ 269465 w 1192187"/>
              <a:gd name="connsiteY50" fmla="*/ 630865 h 772632"/>
              <a:gd name="connsiteX51" fmla="*/ 248200 w 1192187"/>
              <a:gd name="connsiteY51" fmla="*/ 609600 h 772632"/>
              <a:gd name="connsiteX52" fmla="*/ 198582 w 1192187"/>
              <a:gd name="connsiteY52" fmla="*/ 588335 h 772632"/>
              <a:gd name="connsiteX53" fmla="*/ 134786 w 1192187"/>
              <a:gd name="connsiteY53" fmla="*/ 545805 h 772632"/>
              <a:gd name="connsiteX54" fmla="*/ 113521 w 1192187"/>
              <a:gd name="connsiteY54" fmla="*/ 531628 h 772632"/>
              <a:gd name="connsiteX55" fmla="*/ 99344 w 1192187"/>
              <a:gd name="connsiteY55" fmla="*/ 510363 h 772632"/>
              <a:gd name="connsiteX56" fmla="*/ 70991 w 1192187"/>
              <a:gd name="connsiteY56" fmla="*/ 432391 h 772632"/>
              <a:gd name="connsiteX57" fmla="*/ 42637 w 1192187"/>
              <a:gd name="connsiteY57" fmla="*/ 396949 h 772632"/>
              <a:gd name="connsiteX58" fmla="*/ 107 w 1192187"/>
              <a:gd name="connsiteY58" fmla="*/ 354419 h 77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92187" h="772632">
                <a:moveTo>
                  <a:pt x="107" y="354419"/>
                </a:moveTo>
                <a:cubicBezTo>
                  <a:pt x="2470" y="337879"/>
                  <a:pt x="37912" y="316614"/>
                  <a:pt x="56814" y="297712"/>
                </a:cubicBezTo>
                <a:cubicBezTo>
                  <a:pt x="78795" y="275731"/>
                  <a:pt x="87491" y="264362"/>
                  <a:pt x="113521" y="248093"/>
                </a:cubicBezTo>
                <a:cubicBezTo>
                  <a:pt x="122482" y="242493"/>
                  <a:pt x="132814" y="239353"/>
                  <a:pt x="141875" y="233916"/>
                </a:cubicBezTo>
                <a:cubicBezTo>
                  <a:pt x="156485" y="225150"/>
                  <a:pt x="168965" y="212768"/>
                  <a:pt x="184405" y="205563"/>
                </a:cubicBezTo>
                <a:cubicBezTo>
                  <a:pt x="204717" y="196084"/>
                  <a:pt x="248200" y="184298"/>
                  <a:pt x="248200" y="184298"/>
                </a:cubicBezTo>
                <a:cubicBezTo>
                  <a:pt x="269399" y="170165"/>
                  <a:pt x="294173" y="151109"/>
                  <a:pt x="319084" y="141767"/>
                </a:cubicBezTo>
                <a:cubicBezTo>
                  <a:pt x="328206" y="138346"/>
                  <a:pt x="337986" y="137042"/>
                  <a:pt x="347437" y="134679"/>
                </a:cubicBezTo>
                <a:cubicBezTo>
                  <a:pt x="354526" y="129953"/>
                  <a:pt x="360918" y="123962"/>
                  <a:pt x="368703" y="120502"/>
                </a:cubicBezTo>
                <a:cubicBezTo>
                  <a:pt x="382359" y="114433"/>
                  <a:pt x="411233" y="106325"/>
                  <a:pt x="411233" y="106325"/>
                </a:cubicBezTo>
                <a:cubicBezTo>
                  <a:pt x="420684" y="99237"/>
                  <a:pt x="429329" y="90921"/>
                  <a:pt x="439586" y="85060"/>
                </a:cubicBezTo>
                <a:cubicBezTo>
                  <a:pt x="446073" y="81353"/>
                  <a:pt x="453983" y="80915"/>
                  <a:pt x="460851" y="77972"/>
                </a:cubicBezTo>
                <a:cubicBezTo>
                  <a:pt x="470564" y="73810"/>
                  <a:pt x="479492" y="67957"/>
                  <a:pt x="489205" y="63795"/>
                </a:cubicBezTo>
                <a:cubicBezTo>
                  <a:pt x="508276" y="55622"/>
                  <a:pt x="525111" y="53779"/>
                  <a:pt x="545912" y="49619"/>
                </a:cubicBezTo>
                <a:cubicBezTo>
                  <a:pt x="555363" y="44893"/>
                  <a:pt x="565091" y="40685"/>
                  <a:pt x="574265" y="35442"/>
                </a:cubicBezTo>
                <a:cubicBezTo>
                  <a:pt x="581662" y="31215"/>
                  <a:pt x="587745" y="24725"/>
                  <a:pt x="595530" y="21265"/>
                </a:cubicBezTo>
                <a:cubicBezTo>
                  <a:pt x="609186" y="15196"/>
                  <a:pt x="623884" y="11814"/>
                  <a:pt x="638061" y="7088"/>
                </a:cubicBezTo>
                <a:lnTo>
                  <a:pt x="659326" y="0"/>
                </a:lnTo>
                <a:lnTo>
                  <a:pt x="716033" y="7088"/>
                </a:lnTo>
                <a:cubicBezTo>
                  <a:pt x="739633" y="9710"/>
                  <a:pt x="763698" y="9202"/>
                  <a:pt x="786916" y="14177"/>
                </a:cubicBezTo>
                <a:cubicBezTo>
                  <a:pt x="797248" y="16391"/>
                  <a:pt x="805558" y="24191"/>
                  <a:pt x="815270" y="28353"/>
                </a:cubicBezTo>
                <a:cubicBezTo>
                  <a:pt x="829514" y="34458"/>
                  <a:pt x="850491" y="38931"/>
                  <a:pt x="864889" y="42530"/>
                </a:cubicBezTo>
                <a:cubicBezTo>
                  <a:pt x="874340" y="49618"/>
                  <a:pt x="882675" y="58512"/>
                  <a:pt x="893242" y="63795"/>
                </a:cubicBezTo>
                <a:cubicBezTo>
                  <a:pt x="906608" y="70478"/>
                  <a:pt x="935772" y="77972"/>
                  <a:pt x="935772" y="77972"/>
                </a:cubicBezTo>
                <a:cubicBezTo>
                  <a:pt x="945223" y="85060"/>
                  <a:pt x="955156" y="91549"/>
                  <a:pt x="964126" y="99237"/>
                </a:cubicBezTo>
                <a:cubicBezTo>
                  <a:pt x="1011886" y="140174"/>
                  <a:pt x="959653" y="103343"/>
                  <a:pt x="1006656" y="134679"/>
                </a:cubicBezTo>
                <a:cubicBezTo>
                  <a:pt x="1011382" y="141767"/>
                  <a:pt x="1014422" y="150334"/>
                  <a:pt x="1020833" y="155944"/>
                </a:cubicBezTo>
                <a:cubicBezTo>
                  <a:pt x="1033656" y="167164"/>
                  <a:pt x="1053140" y="170667"/>
                  <a:pt x="1063363" y="184298"/>
                </a:cubicBezTo>
                <a:cubicBezTo>
                  <a:pt x="1089111" y="218628"/>
                  <a:pt x="1073420" y="208915"/>
                  <a:pt x="1105893" y="219739"/>
                </a:cubicBezTo>
                <a:cubicBezTo>
                  <a:pt x="1111677" y="237091"/>
                  <a:pt x="1116211" y="254032"/>
                  <a:pt x="1127158" y="269358"/>
                </a:cubicBezTo>
                <a:cubicBezTo>
                  <a:pt x="1153288" y="305941"/>
                  <a:pt x="1143847" y="274384"/>
                  <a:pt x="1162600" y="311888"/>
                </a:cubicBezTo>
                <a:cubicBezTo>
                  <a:pt x="1165942" y="318571"/>
                  <a:pt x="1166348" y="326470"/>
                  <a:pt x="1169689" y="333153"/>
                </a:cubicBezTo>
                <a:cubicBezTo>
                  <a:pt x="1197171" y="388118"/>
                  <a:pt x="1173136" y="322234"/>
                  <a:pt x="1190954" y="375684"/>
                </a:cubicBezTo>
                <a:cubicBezTo>
                  <a:pt x="1186891" y="460995"/>
                  <a:pt x="1205328" y="495870"/>
                  <a:pt x="1169689" y="552893"/>
                </a:cubicBezTo>
                <a:cubicBezTo>
                  <a:pt x="1163428" y="562911"/>
                  <a:pt x="1155198" y="571568"/>
                  <a:pt x="1148423" y="581246"/>
                </a:cubicBezTo>
                <a:cubicBezTo>
                  <a:pt x="1138652" y="595204"/>
                  <a:pt x="1129521" y="609600"/>
                  <a:pt x="1120070" y="623777"/>
                </a:cubicBezTo>
                <a:cubicBezTo>
                  <a:pt x="1115344" y="630865"/>
                  <a:pt x="1113975" y="642348"/>
                  <a:pt x="1105893" y="645042"/>
                </a:cubicBezTo>
                <a:lnTo>
                  <a:pt x="1084628" y="652130"/>
                </a:lnTo>
                <a:cubicBezTo>
                  <a:pt x="1053962" y="698127"/>
                  <a:pt x="1091392" y="652315"/>
                  <a:pt x="1042098" y="680484"/>
                </a:cubicBezTo>
                <a:cubicBezTo>
                  <a:pt x="1033394" y="685458"/>
                  <a:pt x="1029596" y="696881"/>
                  <a:pt x="1020833" y="701749"/>
                </a:cubicBezTo>
                <a:cubicBezTo>
                  <a:pt x="1007770" y="709006"/>
                  <a:pt x="992178" y="710375"/>
                  <a:pt x="978303" y="715925"/>
                </a:cubicBezTo>
                <a:cubicBezTo>
                  <a:pt x="966489" y="720651"/>
                  <a:pt x="954932" y="726078"/>
                  <a:pt x="942861" y="730102"/>
                </a:cubicBezTo>
                <a:cubicBezTo>
                  <a:pt x="899759" y="744469"/>
                  <a:pt x="875256" y="747885"/>
                  <a:pt x="829447" y="758456"/>
                </a:cubicBezTo>
                <a:cubicBezTo>
                  <a:pt x="819954" y="760647"/>
                  <a:pt x="810737" y="764166"/>
                  <a:pt x="801093" y="765544"/>
                </a:cubicBezTo>
                <a:cubicBezTo>
                  <a:pt x="777586" y="768902"/>
                  <a:pt x="753837" y="770269"/>
                  <a:pt x="730209" y="772632"/>
                </a:cubicBezTo>
                <a:lnTo>
                  <a:pt x="411233" y="765544"/>
                </a:lnTo>
                <a:cubicBezTo>
                  <a:pt x="382277" y="764338"/>
                  <a:pt x="392934" y="757300"/>
                  <a:pt x="382879" y="737191"/>
                </a:cubicBezTo>
                <a:cubicBezTo>
                  <a:pt x="376717" y="724868"/>
                  <a:pt x="370580" y="712210"/>
                  <a:pt x="361614" y="701749"/>
                </a:cubicBezTo>
                <a:cubicBezTo>
                  <a:pt x="356070" y="695281"/>
                  <a:pt x="346716" y="693232"/>
                  <a:pt x="340349" y="687572"/>
                </a:cubicBezTo>
                <a:cubicBezTo>
                  <a:pt x="325364" y="674252"/>
                  <a:pt x="315751" y="654008"/>
                  <a:pt x="297819" y="645042"/>
                </a:cubicBezTo>
                <a:cubicBezTo>
                  <a:pt x="288368" y="640316"/>
                  <a:pt x="278064" y="637007"/>
                  <a:pt x="269465" y="630865"/>
                </a:cubicBezTo>
                <a:cubicBezTo>
                  <a:pt x="261308" y="625038"/>
                  <a:pt x="256357" y="615427"/>
                  <a:pt x="248200" y="609600"/>
                </a:cubicBezTo>
                <a:cubicBezTo>
                  <a:pt x="232870" y="598650"/>
                  <a:pt x="215937" y="594120"/>
                  <a:pt x="198582" y="588335"/>
                </a:cubicBezTo>
                <a:lnTo>
                  <a:pt x="134786" y="545805"/>
                </a:lnTo>
                <a:lnTo>
                  <a:pt x="113521" y="531628"/>
                </a:lnTo>
                <a:cubicBezTo>
                  <a:pt x="108795" y="524540"/>
                  <a:pt x="102255" y="518369"/>
                  <a:pt x="99344" y="510363"/>
                </a:cubicBezTo>
                <a:cubicBezTo>
                  <a:pt x="66859" y="421027"/>
                  <a:pt x="103078" y="480521"/>
                  <a:pt x="70991" y="432391"/>
                </a:cubicBezTo>
                <a:cubicBezTo>
                  <a:pt x="59355" y="397480"/>
                  <a:pt x="72234" y="421612"/>
                  <a:pt x="42637" y="396949"/>
                </a:cubicBezTo>
                <a:cubicBezTo>
                  <a:pt x="34936" y="390532"/>
                  <a:pt x="-2256" y="370959"/>
                  <a:pt x="107" y="35441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UoD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DEFB9C-049F-4278-A89A-6ACFEAEBD1DE}"/>
              </a:ext>
            </a:extLst>
          </p:cNvPr>
          <p:cNvCxnSpPr>
            <a:cxnSpLocks/>
          </p:cNvCxnSpPr>
          <p:nvPr/>
        </p:nvCxnSpPr>
        <p:spPr>
          <a:xfrm flipH="1">
            <a:off x="4588053" y="514350"/>
            <a:ext cx="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4F2B5E-BA33-4C6B-8DE1-7ACAB2D519BE}"/>
              </a:ext>
            </a:extLst>
          </p:cNvPr>
          <p:cNvSpPr/>
          <p:nvPr/>
        </p:nvSpPr>
        <p:spPr>
          <a:xfrm>
            <a:off x="3429002" y="749507"/>
            <a:ext cx="243835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Req. Coll. And Analysis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3CAEB-1D0A-4A6D-BDC5-B8CA9500B2CF}"/>
              </a:ext>
            </a:extLst>
          </p:cNvPr>
          <p:cNvCxnSpPr>
            <a:cxnSpLocks/>
          </p:cNvCxnSpPr>
          <p:nvPr/>
        </p:nvCxnSpPr>
        <p:spPr>
          <a:xfrm>
            <a:off x="4588052" y="1057284"/>
            <a:ext cx="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BFEFD3-CB6F-46EC-8701-0C8BDF4BB488}"/>
              </a:ext>
            </a:extLst>
          </p:cNvPr>
          <p:cNvSpPr txBox="1"/>
          <p:nvPr/>
        </p:nvSpPr>
        <p:spPr>
          <a:xfrm>
            <a:off x="3695690" y="1280018"/>
            <a:ext cx="182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Requirement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7399F-CA89-4B4F-B61D-ADD70C94F880}"/>
              </a:ext>
            </a:extLst>
          </p:cNvPr>
          <p:cNvCxnSpPr>
            <a:cxnSpLocks/>
          </p:cNvCxnSpPr>
          <p:nvPr/>
        </p:nvCxnSpPr>
        <p:spPr>
          <a:xfrm flipH="1">
            <a:off x="4610087" y="1492297"/>
            <a:ext cx="1" cy="19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172C80-B896-4C07-90A6-048B408986F4}"/>
              </a:ext>
            </a:extLst>
          </p:cNvPr>
          <p:cNvSpPr/>
          <p:nvPr/>
        </p:nvSpPr>
        <p:spPr>
          <a:xfrm>
            <a:off x="3771910" y="1692450"/>
            <a:ext cx="1943089" cy="39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Design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0B1837-6068-40B9-A969-549C461B3E3E}"/>
              </a:ext>
            </a:extLst>
          </p:cNvPr>
          <p:cNvCxnSpPr>
            <a:cxnSpLocks/>
          </p:cNvCxnSpPr>
          <p:nvPr/>
        </p:nvCxnSpPr>
        <p:spPr>
          <a:xfrm>
            <a:off x="4619820" y="2084924"/>
            <a:ext cx="0" cy="2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244C96E-1E62-4701-9A0E-8FF753063D65}"/>
              </a:ext>
            </a:extLst>
          </p:cNvPr>
          <p:cNvSpPr/>
          <p:nvPr/>
        </p:nvSpPr>
        <p:spPr>
          <a:xfrm>
            <a:off x="3848091" y="2749704"/>
            <a:ext cx="186690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Design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95791-240C-4326-A484-7211EA951FE6}"/>
              </a:ext>
            </a:extLst>
          </p:cNvPr>
          <p:cNvSpPr txBox="1"/>
          <p:nvPr/>
        </p:nvSpPr>
        <p:spPr>
          <a:xfrm>
            <a:off x="3314687" y="2219193"/>
            <a:ext cx="26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Conceptual Schema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121E42-02C8-4A84-808D-9FA9E52A4054}"/>
              </a:ext>
            </a:extLst>
          </p:cNvPr>
          <p:cNvCxnSpPr>
            <a:cxnSpLocks/>
          </p:cNvCxnSpPr>
          <p:nvPr/>
        </p:nvCxnSpPr>
        <p:spPr>
          <a:xfrm>
            <a:off x="4632193" y="3139288"/>
            <a:ext cx="3" cy="2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13C128-7AF3-4B65-A1F3-93CA8A5E6B7D}"/>
              </a:ext>
            </a:extLst>
          </p:cNvPr>
          <p:cNvCxnSpPr>
            <a:cxnSpLocks/>
          </p:cNvCxnSpPr>
          <p:nvPr/>
        </p:nvCxnSpPr>
        <p:spPr>
          <a:xfrm>
            <a:off x="4623309" y="2464287"/>
            <a:ext cx="3" cy="2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577BDD-08C9-4074-AAAD-521D3DA78F97}"/>
              </a:ext>
            </a:extLst>
          </p:cNvPr>
          <p:cNvSpPr txBox="1"/>
          <p:nvPr/>
        </p:nvSpPr>
        <p:spPr>
          <a:xfrm>
            <a:off x="3770138" y="3301090"/>
            <a:ext cx="182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Schema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78FBDD-97A6-4C45-95A1-7F98A3E20674}"/>
              </a:ext>
            </a:extLst>
          </p:cNvPr>
          <p:cNvSpPr/>
          <p:nvPr/>
        </p:nvSpPr>
        <p:spPr>
          <a:xfrm>
            <a:off x="3783419" y="3779253"/>
            <a:ext cx="186689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Design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A8732C-EB21-4E43-A48F-210A41A8266D}"/>
              </a:ext>
            </a:extLst>
          </p:cNvPr>
          <p:cNvCxnSpPr>
            <a:cxnSpLocks/>
          </p:cNvCxnSpPr>
          <p:nvPr/>
        </p:nvCxnSpPr>
        <p:spPr>
          <a:xfrm>
            <a:off x="4632190" y="3509923"/>
            <a:ext cx="3" cy="2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737C7B-0D77-473C-9ED2-3171F3C40DF1}"/>
              </a:ext>
            </a:extLst>
          </p:cNvPr>
          <p:cNvCxnSpPr>
            <a:cxnSpLocks/>
          </p:cNvCxnSpPr>
          <p:nvPr/>
        </p:nvCxnSpPr>
        <p:spPr>
          <a:xfrm>
            <a:off x="4684532" y="4181215"/>
            <a:ext cx="3" cy="2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3A308-C96C-4FE5-8AB5-46C99C21DAD7}"/>
              </a:ext>
            </a:extLst>
          </p:cNvPr>
          <p:cNvSpPr txBox="1"/>
          <p:nvPr/>
        </p:nvSpPr>
        <p:spPr>
          <a:xfrm>
            <a:off x="3922538" y="4435283"/>
            <a:ext cx="167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Schema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BE1E7D18-3A8F-4543-98B2-24F2E4661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Union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884E5C3D-1438-415A-A642-56FB30E3A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1168004"/>
            <a:ext cx="6229350" cy="3086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cs typeface="Arial"/>
              </a:rPr>
              <a:t>R </a:t>
            </a:r>
            <a:r>
              <a:rPr lang="en-GB" altLang="en-US" sz="2000" spc="-4" dirty="0">
                <a:latin typeface="Arial"/>
                <a:cs typeface="Arial"/>
                <a:sym typeface="Symbol" panose="05050102010706020507" pitchFamily="18" charset="2"/>
              </a:rPr>
              <a:t></a:t>
            </a:r>
            <a:r>
              <a:rPr lang="en-GB" altLang="en-US" sz="2000" spc="-4" dirty="0">
                <a:latin typeface="Arial"/>
                <a:cs typeface="Arial"/>
              </a:rPr>
              <a:t> S</a:t>
            </a:r>
          </a:p>
          <a:p>
            <a:pPr lvl="1">
              <a:lnSpc>
                <a:spcPct val="90000"/>
              </a:lnSpc>
            </a:pPr>
            <a:r>
              <a:rPr lang="en-GB" altLang="en-US" sz="2000" spc="-4" dirty="0">
                <a:latin typeface="Arial"/>
                <a:cs typeface="Arial"/>
              </a:rPr>
              <a:t>Union of two relations R and S defines a relation that contains all the tuples of R, or S, or both R and S, duplicate tuples being eliminated. </a:t>
            </a:r>
          </a:p>
          <a:p>
            <a:pPr lvl="1">
              <a:lnSpc>
                <a:spcPct val="90000"/>
              </a:lnSpc>
            </a:pPr>
            <a:r>
              <a:rPr lang="en-GB" altLang="en-US" sz="2000" spc="-4" dirty="0">
                <a:latin typeface="Arial"/>
                <a:cs typeface="Arial"/>
              </a:rPr>
              <a:t>R and S must be union-compatible.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 sz="2000" spc="-4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altLang="en-US" sz="2000" spc="-4" dirty="0">
                <a:latin typeface="Arial"/>
                <a:cs typeface="Arial"/>
              </a:rPr>
              <a:t>If R and S have I and J tuples, respectively, union is obtained by concatenating them into one relation with a maximum of (I + J) tuples.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1844A868-CCFA-4A72-B96E-0CA7AC0A7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Example - Union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DCB5425F-CA51-4629-BF33-D2770B561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68004"/>
            <a:ext cx="6229350" cy="2165746"/>
          </a:xfrm>
        </p:spPr>
        <p:txBody>
          <a:bodyPr/>
          <a:lstStyle/>
          <a:p>
            <a:r>
              <a:rPr lang="en-GB" altLang="en-US" dirty="0"/>
              <a:t>(select * from R) union (select * from S);</a:t>
            </a:r>
          </a:p>
          <a:p>
            <a:r>
              <a:rPr lang="en-GB" altLang="en-US" dirty="0"/>
              <a:t>List all cities where there is either a branch office or a property for rent.</a:t>
            </a:r>
          </a:p>
          <a:p>
            <a:pPr lvl="1">
              <a:lnSpc>
                <a:spcPct val="40000"/>
              </a:lnSpc>
            </a:pPr>
            <a:endParaRPr lang="en-GB" altLang="en-US" dirty="0"/>
          </a:p>
          <a:p>
            <a:pPr lvl="1">
              <a:buFontTx/>
              <a:buNone/>
            </a:pPr>
            <a:r>
              <a:rPr lang="en-GB" altLang="en-US" b="1" dirty="0"/>
              <a:t>	</a:t>
            </a:r>
            <a:r>
              <a:rPr lang="en-GB" altLang="en-US" b="1" dirty="0">
                <a:sym typeface="Symbol" panose="05050102010706020507" pitchFamily="18" charset="2"/>
              </a:rPr>
              <a:t></a:t>
            </a:r>
            <a:r>
              <a:rPr lang="en-GB" altLang="en-US" b="1" baseline="-14000" dirty="0"/>
              <a:t>city</a:t>
            </a:r>
            <a:r>
              <a:rPr lang="en-GB" altLang="en-US" b="1" dirty="0"/>
              <a:t>(Branch) </a:t>
            </a:r>
            <a:r>
              <a:rPr lang="en-GB" altLang="en-US" b="1" dirty="0">
                <a:sym typeface="Symbol" panose="05050102010706020507" pitchFamily="18" charset="2"/>
              </a:rPr>
              <a:t></a:t>
            </a:r>
            <a:r>
              <a:rPr lang="en-GB" altLang="en-US" b="1" dirty="0"/>
              <a:t> </a:t>
            </a:r>
            <a:r>
              <a:rPr lang="en-GB" altLang="en-US" b="1" dirty="0">
                <a:sym typeface="Symbol" panose="05050102010706020507" pitchFamily="18" charset="2"/>
              </a:rPr>
              <a:t></a:t>
            </a:r>
            <a:r>
              <a:rPr lang="en-GB" altLang="en-US" b="1" baseline="-14000" dirty="0"/>
              <a:t>city</a:t>
            </a:r>
            <a:r>
              <a:rPr lang="en-GB" altLang="en-US" b="1" dirty="0"/>
              <a:t>(</a:t>
            </a:r>
            <a:r>
              <a:rPr lang="en-GB" altLang="en-US" b="1" dirty="0" err="1"/>
              <a:t>PropertyForRent</a:t>
            </a:r>
            <a:r>
              <a:rPr lang="en-GB" altLang="en-US" b="1" dirty="0"/>
              <a:t>)</a:t>
            </a:r>
          </a:p>
          <a:p>
            <a:pPr lvl="1">
              <a:lnSpc>
                <a:spcPct val="60000"/>
              </a:lnSpc>
            </a:pPr>
            <a:endParaRPr lang="en-GB" altLang="en-US" b="1" dirty="0"/>
          </a:p>
        </p:txBody>
      </p:sp>
      <p:pic>
        <p:nvPicPr>
          <p:cNvPr id="188421" name="Picture 5">
            <a:extLst>
              <a:ext uri="{FF2B5EF4-FFF2-40B4-BE49-F238E27FC236}">
                <a16:creationId xmlns:a16="http://schemas.microsoft.com/office/drawing/2014/main" id="{68F3DF9B-1242-4075-AAAC-66D663DB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81350"/>
            <a:ext cx="11751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919BF-F3EC-4961-947F-451C98C4993C}"/>
              </a:ext>
            </a:extLst>
          </p:cNvPr>
          <p:cNvSpPr txBox="1"/>
          <p:nvPr/>
        </p:nvSpPr>
        <p:spPr>
          <a:xfrm>
            <a:off x="4191000" y="5905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 Find out the customer who has either an account or loan or both.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F5C1D-A81A-4EC7-B203-09AA110A3DF8}"/>
              </a:ext>
            </a:extLst>
          </p:cNvPr>
          <p:cNvSpPr txBox="1"/>
          <p:nvPr/>
        </p:nvSpPr>
        <p:spPr>
          <a:xfrm>
            <a:off x="3733800" y="15811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(Select * from account) union (select * from loan);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C7F2B-5A8B-48B0-97DB-6C3329CB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70" y="2211586"/>
            <a:ext cx="1114425" cy="2085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47866-CBED-4597-A8E3-6837441A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8150"/>
            <a:ext cx="25431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66E79556-70E3-4A42-85EC-843EE1169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/>
              <a:t>Set Difference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12338111-BA88-4866-B247-84B56DE2C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1168004"/>
            <a:ext cx="617220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b="1" dirty="0"/>
              <a:t>R – S</a:t>
            </a:r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Defines a relation consisting of the tuples that are in relation R, but not in S. </a:t>
            </a:r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R and S must be union-compatible.</a:t>
            </a:r>
          </a:p>
        </p:txBody>
      </p:sp>
    </p:spTree>
    <p:extLst>
      <p:ext uri="{BB962C8B-B14F-4D97-AF65-F5344CB8AC3E}">
        <p14:creationId xmlns:p14="http://schemas.microsoft.com/office/powerpoint/2010/main" val="40737012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AF065639-DBAA-4C57-B953-18A0F662E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/>
              <a:t>Example - Set Difference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3C86EF1B-153A-4063-9E8B-FFCF71271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68004"/>
            <a:ext cx="681990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b="1" dirty="0"/>
              <a:t>List all cities where there is a branch office but no properties for rent.</a:t>
            </a:r>
          </a:p>
          <a:p>
            <a:pPr lvl="1">
              <a:lnSpc>
                <a:spcPct val="50000"/>
              </a:lnSpc>
            </a:pPr>
            <a:endParaRPr lang="en-GB" altLang="en-US" b="1" i="1" dirty="0"/>
          </a:p>
          <a:p>
            <a:pPr lvl="1">
              <a:buFontTx/>
              <a:buNone/>
            </a:pPr>
            <a:r>
              <a:rPr lang="en-GB" altLang="en-US" b="1" dirty="0"/>
              <a:t>	</a:t>
            </a:r>
            <a:r>
              <a:rPr lang="en-GB" altLang="en-US" b="1" dirty="0">
                <a:sym typeface="Symbol" panose="05050102010706020507" pitchFamily="18" charset="2"/>
              </a:rPr>
              <a:t></a:t>
            </a:r>
            <a:r>
              <a:rPr lang="en-GB" altLang="en-US" b="1" baseline="-14000" dirty="0"/>
              <a:t>city</a:t>
            </a:r>
            <a:r>
              <a:rPr lang="en-GB" altLang="en-US" b="1" dirty="0"/>
              <a:t>(Branch) – </a:t>
            </a:r>
            <a:r>
              <a:rPr lang="en-GB" altLang="en-US" b="1" dirty="0">
                <a:sym typeface="Symbol" panose="05050102010706020507" pitchFamily="18" charset="2"/>
              </a:rPr>
              <a:t></a:t>
            </a:r>
            <a:r>
              <a:rPr lang="en-GB" altLang="en-US" b="1" baseline="-14000" dirty="0"/>
              <a:t>city</a:t>
            </a:r>
            <a:r>
              <a:rPr lang="en-GB" altLang="en-US" b="1" dirty="0"/>
              <a:t>(</a:t>
            </a:r>
            <a:r>
              <a:rPr lang="en-GB" altLang="en-US" b="1" dirty="0" err="1"/>
              <a:t>PropertyForRent</a:t>
            </a:r>
            <a:r>
              <a:rPr lang="en-GB" altLang="en-US" b="1" dirty="0"/>
              <a:t>)</a:t>
            </a:r>
          </a:p>
        </p:txBody>
      </p:sp>
      <p:pic>
        <p:nvPicPr>
          <p:cNvPr id="190469" name="Picture 5">
            <a:extLst>
              <a:ext uri="{FF2B5EF4-FFF2-40B4-BE49-F238E27FC236}">
                <a16:creationId xmlns:a16="http://schemas.microsoft.com/office/drawing/2014/main" id="{47D175BF-7FF4-43B2-80A1-1024E5D2A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52750"/>
            <a:ext cx="1314450" cy="12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633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919BF-F3EC-4961-947F-451C98C4993C}"/>
              </a:ext>
            </a:extLst>
          </p:cNvPr>
          <p:cNvSpPr txBox="1"/>
          <p:nvPr/>
        </p:nvSpPr>
        <p:spPr>
          <a:xfrm>
            <a:off x="3179356" y="43815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 Find out the customer who has an account but not taken the loan.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47866-CBED-4597-A8E3-6837441A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8150"/>
            <a:ext cx="254317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F31F7-3413-4BD9-9F08-3894CBAC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29481"/>
            <a:ext cx="2105025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993CFA-979D-4A6A-90B1-465F1D502F20}"/>
              </a:ext>
            </a:extLst>
          </p:cNvPr>
          <p:cNvSpPr txBox="1"/>
          <p:nvPr/>
        </p:nvSpPr>
        <p:spPr>
          <a:xfrm>
            <a:off x="3324227" y="97155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account where not exists (select * from loan where account.id = loan.id and account.name = loan.name);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2AF2E-8B70-4FB3-8C18-062A1936B052}"/>
              </a:ext>
            </a:extLst>
          </p:cNvPr>
          <p:cNvSpPr txBox="1"/>
          <p:nvPr/>
        </p:nvSpPr>
        <p:spPr>
          <a:xfrm>
            <a:off x="3324227" y="3910340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account where(</a:t>
            </a:r>
            <a:r>
              <a:rPr lang="en-US" dirty="0" err="1"/>
              <a:t>id,name</a:t>
            </a:r>
            <a:r>
              <a:rPr lang="en-US" dirty="0"/>
              <a:t>) not in (select * from loan);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61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50">
            <a:extLst>
              <a:ext uri="{FF2B5EF4-FFF2-40B4-BE49-F238E27FC236}">
                <a16:creationId xmlns:a16="http://schemas.microsoft.com/office/drawing/2014/main" id="{2C091DF1-096C-47A1-8EC6-D67B7C647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/>
              <a:t>Intersection</a:t>
            </a:r>
          </a:p>
        </p:txBody>
      </p:sp>
      <p:sp>
        <p:nvSpPr>
          <p:cNvPr id="191491" name="Rectangle 2051">
            <a:extLst>
              <a:ext uri="{FF2B5EF4-FFF2-40B4-BE49-F238E27FC236}">
                <a16:creationId xmlns:a16="http://schemas.microsoft.com/office/drawing/2014/main" id="{0F90173C-1081-48EB-9243-31FDFC579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1221581"/>
            <a:ext cx="661035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b="1" dirty="0"/>
              <a:t>R </a:t>
            </a:r>
            <a:r>
              <a:rPr lang="en-GB" altLang="en-US" b="1" noProof="1">
                <a:sym typeface="Symbol" panose="05050102010706020507" pitchFamily="18" charset="2"/>
              </a:rPr>
              <a:t></a:t>
            </a:r>
            <a:r>
              <a:rPr lang="en-GB" altLang="en-US" b="1" dirty="0"/>
              <a:t> S</a:t>
            </a:r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Defines a relation consisting of the set of all tuples that are in both R and S. </a:t>
            </a:r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R and S must be union-compatible.</a:t>
            </a:r>
          </a:p>
          <a:p>
            <a:pPr lvl="1"/>
            <a:endParaRPr lang="en-GB" altLang="en-US" b="1" dirty="0"/>
          </a:p>
          <a:p>
            <a:pPr lvl="1"/>
            <a:r>
              <a:rPr lang="en-GB" altLang="en-US" sz="2000" spc="-4" dirty="0">
                <a:latin typeface="Arial"/>
                <a:cs typeface="Arial"/>
              </a:rPr>
              <a:t>Expressed using basic operations: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None/>
            </a:pPr>
            <a:r>
              <a:rPr lang="en-GB" altLang="en-US" b="1" i="1" noProof="1"/>
              <a:t>	</a:t>
            </a:r>
            <a:r>
              <a:rPr lang="en-GB" altLang="en-US" b="1" noProof="1"/>
              <a:t>R </a:t>
            </a:r>
            <a:r>
              <a:rPr lang="en-GB" altLang="en-US" b="1" noProof="1">
                <a:sym typeface="Symbol" panose="05050102010706020507" pitchFamily="18" charset="2"/>
              </a:rPr>
              <a:t></a:t>
            </a:r>
            <a:r>
              <a:rPr lang="en-GB" altLang="en-US" b="1" noProof="1"/>
              <a:t> S = R – (R – S)</a:t>
            </a: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7470037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>
            <a:extLst>
              <a:ext uri="{FF2B5EF4-FFF2-40B4-BE49-F238E27FC236}">
                <a16:creationId xmlns:a16="http://schemas.microsoft.com/office/drawing/2014/main" id="{4F4C2AF9-C7E8-4639-8AB8-E19ECD714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/>
              <a:t>Example - Intersection</a:t>
            </a:r>
          </a:p>
        </p:txBody>
      </p:sp>
      <p:sp>
        <p:nvSpPr>
          <p:cNvPr id="192515" name="Rectangle 1027">
            <a:extLst>
              <a:ext uri="{FF2B5EF4-FFF2-40B4-BE49-F238E27FC236}">
                <a16:creationId xmlns:a16="http://schemas.microsoft.com/office/drawing/2014/main" id="{4FBAEDE0-E071-4734-BBE8-22DE1286B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1168004"/>
            <a:ext cx="617220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b="1"/>
              <a:t>List all cities where there is both a branch office and at least one property for rent.</a:t>
            </a:r>
          </a:p>
          <a:p>
            <a:pPr lvl="1">
              <a:lnSpc>
                <a:spcPct val="40000"/>
              </a:lnSpc>
            </a:pPr>
            <a:endParaRPr lang="en-GB" altLang="en-US" b="1" i="1"/>
          </a:p>
          <a:p>
            <a:pPr lvl="1">
              <a:buFontTx/>
              <a:buNone/>
            </a:pPr>
            <a:r>
              <a:rPr lang="en-GB" altLang="en-US" b="1"/>
              <a:t>	</a:t>
            </a:r>
            <a:r>
              <a:rPr lang="en-GB" altLang="en-US" b="1">
                <a:sym typeface="Symbol" panose="05050102010706020507" pitchFamily="18" charset="2"/>
              </a:rPr>
              <a:t></a:t>
            </a:r>
            <a:r>
              <a:rPr lang="en-GB" altLang="en-US" b="1" baseline="-14000"/>
              <a:t>city</a:t>
            </a:r>
            <a:r>
              <a:rPr lang="en-GB" altLang="en-US" b="1"/>
              <a:t>(Branch) </a:t>
            </a:r>
            <a:r>
              <a:rPr lang="en-GB" altLang="en-US" b="1" noProof="1">
                <a:sym typeface="Symbol" panose="05050102010706020507" pitchFamily="18" charset="2"/>
              </a:rPr>
              <a:t></a:t>
            </a:r>
            <a:r>
              <a:rPr lang="en-GB" altLang="en-US" b="1"/>
              <a:t> </a:t>
            </a:r>
            <a:r>
              <a:rPr lang="en-GB" altLang="en-US" b="1">
                <a:sym typeface="Symbol" panose="05050102010706020507" pitchFamily="18" charset="2"/>
              </a:rPr>
              <a:t></a:t>
            </a:r>
            <a:r>
              <a:rPr lang="en-GB" altLang="en-US" b="1" baseline="-14000"/>
              <a:t>city</a:t>
            </a:r>
            <a:r>
              <a:rPr lang="en-GB" altLang="en-US" b="1"/>
              <a:t>(PropertyForRent)</a:t>
            </a:r>
          </a:p>
        </p:txBody>
      </p:sp>
      <p:pic>
        <p:nvPicPr>
          <p:cNvPr id="192517" name="Picture 1029">
            <a:extLst>
              <a:ext uri="{FF2B5EF4-FFF2-40B4-BE49-F238E27FC236}">
                <a16:creationId xmlns:a16="http://schemas.microsoft.com/office/drawing/2014/main" id="{EA022DD3-5D32-4135-B37B-6E67659E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52750"/>
            <a:ext cx="1273969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883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E9F4C-ACF0-4DB0-A16E-D99CF4CB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5750"/>
            <a:ext cx="2609850" cy="4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919BF-F3EC-4961-947F-451C98C4993C}"/>
              </a:ext>
            </a:extLst>
          </p:cNvPr>
          <p:cNvSpPr txBox="1"/>
          <p:nvPr/>
        </p:nvSpPr>
        <p:spPr>
          <a:xfrm>
            <a:off x="3429000" y="538073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 Find out the customer who has both an account and has taken loan.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F5C1D-A81A-4EC7-B203-09AA110A3DF8}"/>
              </a:ext>
            </a:extLst>
          </p:cNvPr>
          <p:cNvSpPr txBox="1"/>
          <p:nvPr/>
        </p:nvSpPr>
        <p:spPr>
          <a:xfrm>
            <a:off x="3352800" y="1236897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account where (id, name) in (select * from loan);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D10C6-1CB4-4997-A262-929023FF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895475"/>
            <a:ext cx="2400302" cy="1549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031B7-6884-4AE3-94B4-DA3A342E121F}"/>
              </a:ext>
            </a:extLst>
          </p:cNvPr>
          <p:cNvSpPr txBox="1"/>
          <p:nvPr/>
        </p:nvSpPr>
        <p:spPr>
          <a:xfrm>
            <a:off x="3276600" y="3644993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account where exists (select * from loan where account.id = loan.id and account.name = loan.name);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33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CE4874F-E5F7-4329-8ACC-1FFD8C570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/>
              <a:t>Cartesian product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08D56AF-B248-4660-B8CF-57619D480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067216"/>
            <a:ext cx="7048500" cy="361354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b="1" dirty="0"/>
              <a:t>R X S	</a:t>
            </a:r>
          </a:p>
          <a:p>
            <a:pPr lvl="1"/>
            <a:r>
              <a:rPr lang="en-GB" altLang="en-US" b="1" dirty="0"/>
              <a:t>Defines a relation that is the concatenation of every tuple of relation R with every tuple of relation S.</a:t>
            </a:r>
          </a:p>
          <a:p>
            <a:pPr lvl="1"/>
            <a:r>
              <a:rPr lang="en-GB" altLang="en-US" b="1" dirty="0"/>
              <a:t>Select * from R,S;</a:t>
            </a:r>
          </a:p>
          <a:p>
            <a:pPr lvl="1"/>
            <a:r>
              <a:rPr lang="en-GB" altLang="en-US" b="1" dirty="0"/>
              <a:t>Select * from R cross join S;</a:t>
            </a:r>
          </a:p>
          <a:p>
            <a:pPr marL="365760" lvl="1" indent="0">
              <a:buNone/>
            </a:pPr>
            <a:r>
              <a:rPr lang="en-GB" altLang="en-US" b="1" dirty="0"/>
              <a:t>                       R1		R2		R1*R2</a:t>
            </a:r>
          </a:p>
          <a:p>
            <a:pPr marL="365760" lvl="1" indent="0">
              <a:buNone/>
            </a:pPr>
            <a:r>
              <a:rPr lang="en-GB" altLang="en-US" b="1" dirty="0"/>
              <a:t>Attributes:   a		b		</a:t>
            </a:r>
            <a:r>
              <a:rPr lang="en-GB" altLang="en-US" b="1" dirty="0" err="1"/>
              <a:t>a+b</a:t>
            </a:r>
            <a:endParaRPr lang="en-GB" altLang="en-US" b="1" dirty="0"/>
          </a:p>
          <a:p>
            <a:pPr marL="365760" lvl="1" indent="0">
              <a:buNone/>
            </a:pPr>
            <a:r>
              <a:rPr lang="en-GB" altLang="en-US" b="1" dirty="0"/>
              <a:t>Tuples       :  n1		n2		n1*n2</a:t>
            </a:r>
          </a:p>
          <a:p>
            <a:pPr marL="365760" lvl="1" indent="0">
              <a:buNone/>
            </a:pP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5522536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215" y="546940"/>
            <a:ext cx="2538889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Codd's</a:t>
            </a:r>
            <a:r>
              <a:rPr spc="-64" dirty="0"/>
              <a:t> </a:t>
            </a:r>
            <a:r>
              <a:rPr spc="-4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00150"/>
            <a:ext cx="6705600" cy="1897635"/>
          </a:xfrm>
          <a:prstGeom prst="rect">
            <a:avLst/>
          </a:prstGeom>
        </p:spPr>
        <p:txBody>
          <a:bodyPr vert="horz" wrap="square" lIns="0" tIns="50483" rIns="0" bIns="0" rtlCol="0">
            <a:spAutoFit/>
          </a:bodyPr>
          <a:lstStyle/>
          <a:p>
            <a:pPr marL="9525" marR="3810" algn="just">
              <a:spcBef>
                <a:spcPts val="398"/>
              </a:spcBef>
              <a:tabLst>
                <a:tab pos="1323023" algn="l"/>
                <a:tab pos="3645694" algn="l"/>
                <a:tab pos="5394484" algn="l"/>
              </a:tabLst>
            </a:pPr>
            <a:r>
              <a:rPr sz="2000" b="1" spc="-4" dirty="0">
                <a:solidFill>
                  <a:schemeClr val="tx1"/>
                </a:solidFill>
              </a:rPr>
              <a:t>Codd's 12 rules </a:t>
            </a:r>
            <a:r>
              <a:rPr sz="2000" spc="-4" dirty="0">
                <a:solidFill>
                  <a:schemeClr val="tx1"/>
                </a:solidFill>
              </a:rPr>
              <a:t>are </a:t>
            </a:r>
            <a:r>
              <a:rPr sz="2000" dirty="0">
                <a:solidFill>
                  <a:schemeClr val="tx1"/>
                </a:solidFill>
              </a:rPr>
              <a:t>a set of  </a:t>
            </a:r>
            <a:r>
              <a:rPr sz="2000" spc="-4" dirty="0">
                <a:solidFill>
                  <a:schemeClr val="tx1"/>
                </a:solidFill>
              </a:rPr>
              <a:t>thirteen </a:t>
            </a:r>
            <a:r>
              <a:rPr sz="2000" dirty="0">
                <a:solidFill>
                  <a:schemeClr val="tx1"/>
                </a:solidFill>
              </a:rPr>
              <a:t>rules </a:t>
            </a:r>
            <a:r>
              <a:rPr sz="2000" spc="-4" dirty="0">
                <a:solidFill>
                  <a:schemeClr val="tx1"/>
                </a:solidFill>
              </a:rPr>
              <a:t>(numbered </a:t>
            </a:r>
            <a:r>
              <a:rPr sz="2000" dirty="0">
                <a:solidFill>
                  <a:schemeClr val="tx1"/>
                </a:solidFill>
              </a:rPr>
              <a:t>zero </a:t>
            </a:r>
            <a:r>
              <a:rPr sz="2000" spc="-8" dirty="0">
                <a:solidFill>
                  <a:schemeClr val="tx1"/>
                </a:solidFill>
              </a:rPr>
              <a:t>to  </a:t>
            </a:r>
            <a:r>
              <a:rPr sz="2000" spc="-4" dirty="0">
                <a:solidFill>
                  <a:schemeClr val="tx1"/>
                </a:solidFill>
              </a:rPr>
              <a:t>twelve) proposed by </a:t>
            </a:r>
            <a:r>
              <a:rPr sz="2000" u="sng" spc="-4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Edgar F. </a:t>
            </a:r>
            <a:r>
              <a:rPr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Codd</a:t>
            </a:r>
            <a:r>
              <a:rPr sz="2000" dirty="0">
                <a:solidFill>
                  <a:schemeClr val="tx1"/>
                </a:solidFill>
              </a:rPr>
              <a:t>,  a </a:t>
            </a:r>
            <a:r>
              <a:rPr sz="2000" spc="-4" dirty="0">
                <a:solidFill>
                  <a:schemeClr val="tx1"/>
                </a:solidFill>
              </a:rPr>
              <a:t>pioneer of the </a:t>
            </a:r>
            <a:r>
              <a:rPr sz="2000" spc="-4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model </a:t>
            </a:r>
            <a:r>
              <a:rPr sz="2000" spc="-8" dirty="0">
                <a:solidFill>
                  <a:schemeClr val="tx1"/>
                </a:solidFill>
              </a:rPr>
              <a:t>for  </a:t>
            </a:r>
            <a:r>
              <a:rPr sz="2000" spc="-4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databases</a:t>
            </a:r>
            <a:r>
              <a:rPr sz="2000" spc="-4" dirty="0">
                <a:solidFill>
                  <a:schemeClr val="tx1"/>
                </a:solidFill>
              </a:rPr>
              <a:t>, designed </a:t>
            </a:r>
            <a:r>
              <a:rPr sz="2000" spc="-8" dirty="0">
                <a:solidFill>
                  <a:schemeClr val="tx1"/>
                </a:solidFill>
              </a:rPr>
              <a:t>to </a:t>
            </a:r>
            <a:r>
              <a:rPr sz="2000" spc="-4" dirty="0">
                <a:solidFill>
                  <a:schemeClr val="tx1"/>
                </a:solidFill>
              </a:rPr>
              <a:t>define what  </a:t>
            </a:r>
            <a:r>
              <a:rPr sz="2000" spc="4" dirty="0">
                <a:solidFill>
                  <a:schemeClr val="tx1"/>
                </a:solidFill>
              </a:rPr>
              <a:t>i</a:t>
            </a:r>
            <a:r>
              <a:rPr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spc="-8" dirty="0">
                <a:solidFill>
                  <a:schemeClr val="tx1"/>
                </a:solidFill>
              </a:rPr>
              <a:t>r</a:t>
            </a:r>
            <a:r>
              <a:rPr sz="2000" dirty="0">
                <a:solidFill>
                  <a:schemeClr val="tx1"/>
                </a:solidFill>
              </a:rPr>
              <a:t>e</a:t>
            </a:r>
            <a:r>
              <a:rPr sz="2000" spc="-4" dirty="0">
                <a:solidFill>
                  <a:schemeClr val="tx1"/>
                </a:solidFill>
              </a:rPr>
              <a:t>q</a:t>
            </a:r>
            <a:r>
              <a:rPr sz="2000" dirty="0">
                <a:solidFill>
                  <a:schemeClr val="tx1"/>
                </a:solidFill>
              </a:rPr>
              <a:t>u</a:t>
            </a:r>
            <a:r>
              <a:rPr sz="2000" spc="-4" dirty="0">
                <a:solidFill>
                  <a:schemeClr val="tx1"/>
                </a:solidFill>
              </a:rPr>
              <a:t>ire</a:t>
            </a:r>
            <a:r>
              <a:rPr sz="2000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spc="-8" dirty="0">
                <a:solidFill>
                  <a:schemeClr val="tx1"/>
                </a:solidFill>
              </a:rPr>
              <a:t>fro</a:t>
            </a:r>
            <a:r>
              <a:rPr sz="2000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  </a:t>
            </a:r>
            <a:r>
              <a:rPr sz="2000" spc="-4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 management system</a:t>
            </a:r>
            <a:r>
              <a:rPr sz="2000" spc="-4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in  order </a:t>
            </a:r>
            <a:r>
              <a:rPr sz="2000" spc="-4" dirty="0">
                <a:solidFill>
                  <a:schemeClr val="tx1"/>
                </a:solidFill>
              </a:rPr>
              <a:t>for </a:t>
            </a:r>
            <a:r>
              <a:rPr sz="2000" dirty="0">
                <a:solidFill>
                  <a:schemeClr val="tx1"/>
                </a:solidFill>
              </a:rPr>
              <a:t>it </a:t>
            </a:r>
            <a:r>
              <a:rPr sz="2000" spc="-4" dirty="0">
                <a:solidFill>
                  <a:schemeClr val="tx1"/>
                </a:solidFill>
              </a:rPr>
              <a:t>to be considered  </a:t>
            </a:r>
            <a:r>
              <a:rPr sz="2000" i="1" spc="-4" dirty="0">
                <a:solidFill>
                  <a:schemeClr val="tx1"/>
                </a:solidFill>
              </a:rPr>
              <a:t>relational</a:t>
            </a:r>
            <a:r>
              <a:rPr sz="2000" spc="-4" dirty="0">
                <a:solidFill>
                  <a:schemeClr val="tx1"/>
                </a:solidFill>
              </a:rPr>
              <a:t>, i.e., </a:t>
            </a:r>
            <a:r>
              <a:rPr sz="2000" dirty="0">
                <a:solidFill>
                  <a:schemeClr val="tx1"/>
                </a:solidFill>
              </a:rPr>
              <a:t>a </a:t>
            </a:r>
            <a:r>
              <a:rPr sz="2000" spc="-4" dirty="0">
                <a:solidFill>
                  <a:schemeClr val="tx1"/>
                </a:solidFill>
              </a:rPr>
              <a:t>relational database  management system</a:t>
            </a:r>
            <a:r>
              <a:rPr sz="2000" spc="-11" dirty="0">
                <a:solidFill>
                  <a:schemeClr val="tx1"/>
                </a:solidFill>
              </a:rPr>
              <a:t> </a:t>
            </a:r>
            <a:r>
              <a:rPr sz="2000" spc="-4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RDBMS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>
            <a:extLst>
              <a:ext uri="{FF2B5EF4-FFF2-40B4-BE49-F238E27FC236}">
                <a16:creationId xmlns:a16="http://schemas.microsoft.com/office/drawing/2014/main" id="{449F269E-6967-4475-AE6B-4E6674B41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6172200" cy="536971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/>
          </a:bodyPr>
          <a:lstStyle/>
          <a:p>
            <a:r>
              <a:rPr lang="en-GB" altLang="en-US" b="1" dirty="0"/>
              <a:t>Example - Cartesian product</a:t>
            </a:r>
          </a:p>
        </p:txBody>
      </p:sp>
      <p:sp>
        <p:nvSpPr>
          <p:cNvPr id="173059" name="Rectangle 1027">
            <a:extLst>
              <a:ext uri="{FF2B5EF4-FFF2-40B4-BE49-F238E27FC236}">
                <a16:creationId xmlns:a16="http://schemas.microsoft.com/office/drawing/2014/main" id="{E8966BA3-7F3E-4855-AA86-8E3C7ABC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754026"/>
            <a:ext cx="6172200" cy="3086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/>
          </a:bodyPr>
          <a:lstStyle/>
          <a:p>
            <a:r>
              <a:rPr lang="en-GB" altLang="en-US" sz="1800" b="1" dirty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altLang="en-US" sz="1950" b="1" dirty="0"/>
              <a:t>(</a:t>
            </a:r>
            <a:r>
              <a:rPr lang="en-GB" altLang="en-US" sz="1950" b="1" dirty="0">
                <a:sym typeface="Symbol" panose="05050102010706020507" pitchFamily="18" charset="2"/>
              </a:rPr>
              <a:t></a:t>
            </a:r>
            <a:r>
              <a:rPr lang="en-GB" altLang="en-US" sz="1950" b="1" baseline="-14000" dirty="0" err="1"/>
              <a:t>clientNo</a:t>
            </a:r>
            <a:r>
              <a:rPr lang="en-GB" altLang="en-US" sz="1950" b="1" baseline="-14000" dirty="0"/>
              <a:t>, </a:t>
            </a:r>
            <a:r>
              <a:rPr lang="en-GB" altLang="en-US" sz="1950" b="1" baseline="-14000" dirty="0" err="1"/>
              <a:t>fName</a:t>
            </a:r>
            <a:r>
              <a:rPr lang="en-GB" altLang="en-US" sz="1950" b="1" baseline="-14000" dirty="0"/>
              <a:t>, </a:t>
            </a:r>
            <a:r>
              <a:rPr lang="en-GB" altLang="en-US" sz="1950" b="1" baseline="-14000" dirty="0" err="1"/>
              <a:t>lName</a:t>
            </a:r>
            <a:r>
              <a:rPr lang="en-GB" altLang="en-US" sz="1950" b="1" dirty="0"/>
              <a:t>(Client)) X (</a:t>
            </a:r>
            <a:r>
              <a:rPr lang="en-GB" altLang="en-US" sz="1950" b="1" dirty="0">
                <a:sym typeface="Symbol" panose="05050102010706020507" pitchFamily="18" charset="2"/>
              </a:rPr>
              <a:t></a:t>
            </a:r>
            <a:r>
              <a:rPr lang="en-GB" altLang="en-US" sz="1950" b="1" baseline="-14000" dirty="0" err="1"/>
              <a:t>clientNo</a:t>
            </a:r>
            <a:r>
              <a:rPr lang="en-GB" altLang="en-US" sz="1950" b="1" baseline="-14000" dirty="0"/>
              <a:t>, </a:t>
            </a:r>
            <a:r>
              <a:rPr lang="en-GB" altLang="en-US" sz="1950" b="1" baseline="-14000" dirty="0" err="1"/>
              <a:t>propertyNo</a:t>
            </a:r>
            <a:r>
              <a:rPr lang="en-GB" altLang="en-US" sz="1950" b="1" baseline="-14000" dirty="0"/>
              <a:t>, comment </a:t>
            </a:r>
            <a:r>
              <a:rPr lang="en-GB" altLang="en-US" sz="1950" b="1" dirty="0"/>
              <a:t>(Viewing))</a:t>
            </a:r>
          </a:p>
        </p:txBody>
      </p:sp>
      <p:pic>
        <p:nvPicPr>
          <p:cNvPr id="173061" name="Picture 1029">
            <a:extLst>
              <a:ext uri="{FF2B5EF4-FFF2-40B4-BE49-F238E27FC236}">
                <a16:creationId xmlns:a16="http://schemas.microsoft.com/office/drawing/2014/main" id="{99208111-07D9-4630-A99B-EF0B414D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06215"/>
            <a:ext cx="3486150" cy="283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523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>
            <a:extLst>
              <a:ext uri="{FF2B5EF4-FFF2-40B4-BE49-F238E27FC236}">
                <a16:creationId xmlns:a16="http://schemas.microsoft.com/office/drawing/2014/main" id="{5DA75D6E-B131-46C2-A72F-ED8653F21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33" y="138243"/>
            <a:ext cx="8229600" cy="457201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anchor="b">
            <a:normAutofit fontScale="90000"/>
          </a:bodyPr>
          <a:lstStyle/>
          <a:p>
            <a:r>
              <a:rPr lang="en-GB" altLang="en-US" b="1" dirty="0"/>
              <a:t>Example - Cartesian product and Selection</a:t>
            </a:r>
          </a:p>
        </p:txBody>
      </p:sp>
      <p:sp>
        <p:nvSpPr>
          <p:cNvPr id="177155" name="Rectangle 2051">
            <a:extLst>
              <a:ext uri="{FF2B5EF4-FFF2-40B4-BE49-F238E27FC236}">
                <a16:creationId xmlns:a16="http://schemas.microsoft.com/office/drawing/2014/main" id="{41852405-2145-402A-9EC5-82E256B4B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4342" y="750291"/>
            <a:ext cx="6172200" cy="10858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1800" b="1" dirty="0">
                <a:latin typeface="Times" panose="02020603050405020304" pitchFamily="18" charset="0"/>
              </a:rPr>
              <a:t>Use selection operation to extract those tuples where </a:t>
            </a:r>
            <a:r>
              <a:rPr lang="en-GB" altLang="en-US" sz="1800" b="1" dirty="0" err="1">
                <a:latin typeface="Times" panose="02020603050405020304" pitchFamily="18" charset="0"/>
              </a:rPr>
              <a:t>Client.clientNo</a:t>
            </a:r>
            <a:r>
              <a:rPr lang="en-GB" altLang="en-US" sz="1800" b="1" dirty="0">
                <a:latin typeface="Times" panose="02020603050405020304" pitchFamily="18" charset="0"/>
              </a:rPr>
              <a:t> = </a:t>
            </a:r>
            <a:r>
              <a:rPr lang="en-GB" altLang="en-US" sz="1800" b="1" dirty="0" err="1">
                <a:latin typeface="Times" panose="02020603050405020304" pitchFamily="18" charset="0"/>
              </a:rPr>
              <a:t>Viewing.clientNo</a:t>
            </a:r>
            <a:r>
              <a:rPr lang="en-GB" altLang="en-US" sz="1800" b="1" dirty="0">
                <a:latin typeface="Times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1800" b="1" noProof="1">
                <a:latin typeface="Symbol" panose="05050102010706020507" pitchFamily="18" charset="2"/>
              </a:rPr>
              <a:t>s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Client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.</a:t>
            </a:r>
            <a:r>
              <a:rPr lang="en-GB" altLang="en-US" sz="1800" b="1" baseline="-25000" dirty="0" err="1">
                <a:latin typeface="Times" panose="02020603050405020304" pitchFamily="18" charset="0"/>
              </a:rPr>
              <a:t>clientN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o = 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V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iewing.</a:t>
            </a:r>
            <a:r>
              <a:rPr lang="en-GB" altLang="en-US" sz="1800" b="1" baseline="-25000" dirty="0" err="1">
                <a:latin typeface="Times" panose="02020603050405020304" pitchFamily="18" charset="0"/>
              </a:rPr>
              <a:t>clientN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o</a:t>
            </a:r>
            <a:r>
              <a:rPr lang="en-GB" altLang="en-US" sz="1800" b="1" noProof="1">
                <a:latin typeface="Times" panose="02020603050405020304" pitchFamily="18" charset="0"/>
              </a:rPr>
              <a:t>((</a:t>
            </a:r>
            <a:r>
              <a:rPr lang="en-GB" altLang="en-US" sz="1800" b="1" noProof="1">
                <a:latin typeface="Symbol" panose="05050102010706020507" pitchFamily="18" charset="2"/>
              </a:rPr>
              <a:t>Õ</a:t>
            </a:r>
            <a:r>
              <a:rPr lang="en-GB" altLang="en-US" sz="1800" b="1" baseline="-25000" dirty="0" err="1">
                <a:latin typeface="Times" panose="02020603050405020304" pitchFamily="18" charset="0"/>
              </a:rPr>
              <a:t>clientNo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,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 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f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N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ame,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 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l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N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ame</a:t>
            </a:r>
            <a:r>
              <a:rPr lang="en-GB" altLang="en-US" sz="1800" b="1" noProof="1">
                <a:latin typeface="Times" panose="02020603050405020304" pitchFamily="18" charset="0"/>
              </a:rPr>
              <a:t>(</a:t>
            </a:r>
            <a:r>
              <a:rPr lang="en-GB" altLang="en-US" sz="1800" b="1" dirty="0">
                <a:latin typeface="Times" panose="02020603050405020304" pitchFamily="18" charset="0"/>
              </a:rPr>
              <a:t>Client</a:t>
            </a:r>
            <a:r>
              <a:rPr lang="en-GB" altLang="en-US" sz="1800" b="1" noProof="1">
                <a:latin typeface="Times" panose="02020603050405020304" pitchFamily="18" charset="0"/>
              </a:rPr>
              <a:t>)) </a:t>
            </a:r>
            <a:r>
              <a:rPr lang="en-GB" altLang="en-US" sz="1800" b="1" noProof="1">
                <a:latin typeface="Symbol" panose="05050102010706020507" pitchFamily="18" charset="2"/>
                <a:sym typeface="Symbol" panose="05050102010706020507" pitchFamily="18" charset="2"/>
              </a:rPr>
              <a:t>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1800" b="1" noProof="1">
                <a:latin typeface="Times" panose="02020603050405020304" pitchFamily="18" charset="0"/>
              </a:rPr>
              <a:t> (</a:t>
            </a:r>
            <a:r>
              <a:rPr lang="en-GB" altLang="en-US" sz="1800" b="1" noProof="1">
                <a:latin typeface="Symbol" panose="05050102010706020507" pitchFamily="18" charset="2"/>
              </a:rPr>
              <a:t>Õ</a:t>
            </a:r>
            <a:r>
              <a:rPr lang="en-GB" altLang="en-US" sz="1800" b="1" baseline="-25000" dirty="0" err="1">
                <a:latin typeface="Times" panose="02020603050405020304" pitchFamily="18" charset="0"/>
              </a:rPr>
              <a:t>clientN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o,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 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p</a:t>
            </a:r>
            <a:r>
              <a:rPr lang="en-GB" altLang="en-US" sz="1800" b="1" baseline="-25000" dirty="0" err="1">
                <a:latin typeface="Times" panose="02020603050405020304" pitchFamily="18" charset="0"/>
              </a:rPr>
              <a:t>ropertyN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o,</a:t>
            </a:r>
            <a:r>
              <a:rPr lang="en-GB" altLang="en-US" sz="1800" b="1" baseline="-25000" dirty="0">
                <a:latin typeface="Times" panose="02020603050405020304" pitchFamily="18" charset="0"/>
              </a:rPr>
              <a:t> </a:t>
            </a:r>
            <a:r>
              <a:rPr lang="en-GB" altLang="en-US" sz="1800" b="1" baseline="-25000" noProof="1">
                <a:latin typeface="Times" panose="02020603050405020304" pitchFamily="18" charset="0"/>
              </a:rPr>
              <a:t>comment</a:t>
            </a:r>
            <a:r>
              <a:rPr lang="en-GB" altLang="en-US" sz="1800" b="1" noProof="1">
                <a:latin typeface="Times" panose="02020603050405020304" pitchFamily="18" charset="0"/>
              </a:rPr>
              <a:t>(Viewing)))</a:t>
            </a:r>
          </a:p>
          <a:p>
            <a:pPr lvl="1" algn="just">
              <a:lnSpc>
                <a:spcPct val="90000"/>
              </a:lnSpc>
            </a:pPr>
            <a:endParaRPr lang="en-GB" altLang="en-US" sz="1800" b="1" noProof="1">
              <a:latin typeface="Times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altLang="en-US" sz="1800" b="1" noProof="1">
              <a:latin typeface="Times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altLang="en-US" sz="1800" b="1" noProof="1">
              <a:latin typeface="Times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altLang="en-US" sz="1800" b="1" noProof="1">
              <a:latin typeface="Times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GB" altLang="en-US" sz="18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1800" b="1" dirty="0"/>
          </a:p>
        </p:txBody>
      </p:sp>
      <p:pic>
        <p:nvPicPr>
          <p:cNvPr id="177158" name="Picture 2054">
            <a:extLst>
              <a:ext uri="{FF2B5EF4-FFF2-40B4-BE49-F238E27FC236}">
                <a16:creationId xmlns:a16="http://schemas.microsoft.com/office/drawing/2014/main" id="{9E2C867C-3B84-4D70-B81E-0DF7487D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56" y="1990988"/>
            <a:ext cx="4806553" cy="142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60" name="Text Box 2056">
            <a:extLst>
              <a:ext uri="{FF2B5EF4-FFF2-40B4-BE49-F238E27FC236}">
                <a16:creationId xmlns:a16="http://schemas.microsoft.com/office/drawing/2014/main" id="{88FC6747-32DB-469F-9614-D9B598BB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342" y="3486150"/>
            <a:ext cx="6972300" cy="83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GB" altLang="en-US" sz="1800" b="1" kern="12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Cartesian product and Selection can be reduced to a single operation called a Join.</a:t>
            </a:r>
          </a:p>
          <a:p>
            <a:pPr>
              <a:spcBef>
                <a:spcPct val="50000"/>
              </a:spcBef>
            </a:pPr>
            <a:endParaRPr lang="en-GB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137046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E9F4C-ACF0-4DB0-A16E-D99CF4CB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5750"/>
            <a:ext cx="2609850" cy="4143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F5C1D-A81A-4EC7-B203-09AA110A3DF8}"/>
              </a:ext>
            </a:extLst>
          </p:cNvPr>
          <p:cNvSpPr txBox="1"/>
          <p:nvPr/>
        </p:nvSpPr>
        <p:spPr>
          <a:xfrm>
            <a:off x="3352800" y="1236897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account, loan;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031B7-6884-4AE3-94B4-DA3A342E121F}"/>
              </a:ext>
            </a:extLst>
          </p:cNvPr>
          <p:cNvSpPr txBox="1"/>
          <p:nvPr/>
        </p:nvSpPr>
        <p:spPr>
          <a:xfrm>
            <a:off x="3352800" y="1676727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account, loan where account.id = loan.id;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A65E2-AA53-422F-B203-6D815C789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318759"/>
            <a:ext cx="21526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9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27" name="Rectangle 23">
            <a:extLst>
              <a:ext uri="{FF2B5EF4-FFF2-40B4-BE49-F238E27FC236}">
                <a16:creationId xmlns:a16="http://schemas.microsoft.com/office/drawing/2014/main" id="{D116E683-44FB-4EB6-B7BF-B3566C698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Relational Operations: JOIN</a:t>
            </a:r>
          </a:p>
        </p:txBody>
      </p:sp>
      <p:sp>
        <p:nvSpPr>
          <p:cNvPr id="712728" name="Rectangle 24">
            <a:extLst>
              <a:ext uri="{FF2B5EF4-FFF2-40B4-BE49-F238E27FC236}">
                <a16:creationId xmlns:a16="http://schemas.microsoft.com/office/drawing/2014/main" id="{DAB5CAB0-0AF1-4827-88BA-BBC19B15E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JOIN Operation (denoted by     )</a:t>
            </a:r>
          </a:p>
          <a:p>
            <a:pPr lvl="1">
              <a:lnSpc>
                <a:spcPct val="80000"/>
              </a:lnSpc>
            </a:pPr>
            <a:r>
              <a:rPr lang="en-US" altLang="en-US" sz="1650" dirty="0"/>
              <a:t>The sequence of CARTESIAN PRODECT followed by SELECT is used quite commonly to identify and select related tuples from two relations</a:t>
            </a:r>
          </a:p>
          <a:p>
            <a:pPr lvl="1">
              <a:lnSpc>
                <a:spcPct val="80000"/>
              </a:lnSpc>
            </a:pPr>
            <a:r>
              <a:rPr lang="en-US" altLang="en-US" sz="1650" dirty="0"/>
              <a:t>A special operation, called JOIN combines this sequence into a single operation</a:t>
            </a:r>
          </a:p>
          <a:p>
            <a:pPr lvl="1">
              <a:lnSpc>
                <a:spcPct val="80000"/>
              </a:lnSpc>
            </a:pPr>
            <a:r>
              <a:rPr lang="en-US" altLang="en-US" sz="1650" dirty="0"/>
              <a:t>This operation is very important for any relational database with more than a single relation, because it allows us </a:t>
            </a:r>
            <a:r>
              <a:rPr lang="en-US" altLang="en-US" sz="1650" i="1" dirty="0"/>
              <a:t>combine related tuples</a:t>
            </a:r>
            <a:r>
              <a:rPr lang="en-US" altLang="en-US" sz="1650" dirty="0"/>
              <a:t> from various relations </a:t>
            </a:r>
          </a:p>
          <a:p>
            <a:pPr lvl="1">
              <a:lnSpc>
                <a:spcPct val="80000"/>
              </a:lnSpc>
            </a:pPr>
            <a:r>
              <a:rPr lang="en-US" altLang="en-US" sz="1650" dirty="0"/>
              <a:t>The general form of a join operation on two relations R(A1, A2, . . ., An) and S(B1, B2, . . ., Bm) is:</a:t>
            </a:r>
          </a:p>
          <a:p>
            <a:pPr lvl="1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50" dirty="0"/>
              <a:t>R     </a:t>
            </a:r>
            <a:r>
              <a:rPr lang="en-US" altLang="en-US" sz="1650" baseline="-25000" dirty="0"/>
              <a:t>&lt;join condition&gt;</a:t>
            </a:r>
            <a:r>
              <a:rPr lang="en-US" altLang="en-US" sz="1650" dirty="0"/>
              <a:t>S</a:t>
            </a:r>
          </a:p>
          <a:p>
            <a:pPr lvl="1">
              <a:lnSpc>
                <a:spcPct val="80000"/>
              </a:lnSpc>
            </a:pPr>
            <a:r>
              <a:rPr lang="en-US" altLang="en-US" sz="1650" dirty="0"/>
              <a:t>where R and S can be any relations that result from general </a:t>
            </a:r>
            <a:r>
              <a:rPr lang="en-US" altLang="en-US" sz="1650" i="1" dirty="0"/>
              <a:t>relational algebra expressions</a:t>
            </a:r>
            <a:r>
              <a:rPr lang="en-US" altLang="en-US" sz="165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  <p:grpSp>
        <p:nvGrpSpPr>
          <p:cNvPr id="712739" name="Group 35">
            <a:extLst>
              <a:ext uri="{FF2B5EF4-FFF2-40B4-BE49-F238E27FC236}">
                <a16:creationId xmlns:a16="http://schemas.microsoft.com/office/drawing/2014/main" id="{0A21CBD0-3902-40FB-AC47-DF4D3D739E3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714750"/>
            <a:ext cx="183356" cy="130969"/>
            <a:chOff x="377" y="2904"/>
            <a:chExt cx="154" cy="110"/>
          </a:xfrm>
        </p:grpSpPr>
        <p:sp>
          <p:nvSpPr>
            <p:cNvPr id="712740" name="Line 36">
              <a:extLst>
                <a:ext uri="{FF2B5EF4-FFF2-40B4-BE49-F238E27FC236}">
                  <a16:creationId xmlns:a16="http://schemas.microsoft.com/office/drawing/2014/main" id="{49B38F42-5060-4259-BCA0-869C2AF3D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12741" name="Line 37">
              <a:extLst>
                <a:ext uri="{FF2B5EF4-FFF2-40B4-BE49-F238E27FC236}">
                  <a16:creationId xmlns:a16="http://schemas.microsoft.com/office/drawing/2014/main" id="{EBB60E3B-499E-4DB0-8C29-86991E47A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12742" name="Line 38">
              <a:extLst>
                <a:ext uri="{FF2B5EF4-FFF2-40B4-BE49-F238E27FC236}">
                  <a16:creationId xmlns:a16="http://schemas.microsoft.com/office/drawing/2014/main" id="{705CA7C5-86F9-451F-B91C-F068E7F93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12743" name="Line 39">
              <a:extLst>
                <a:ext uri="{FF2B5EF4-FFF2-40B4-BE49-F238E27FC236}">
                  <a16:creationId xmlns:a16="http://schemas.microsoft.com/office/drawing/2014/main" id="{7839AB49-35B0-44DD-8E35-2C0338BD7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 dirty="0"/>
            </a:p>
          </p:txBody>
        </p: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293ECF88-506C-4F4C-BFD0-32251625F0F2}"/>
              </a:ext>
            </a:extLst>
          </p:cNvPr>
          <p:cNvGrpSpPr>
            <a:grpSpLocks/>
          </p:cNvGrpSpPr>
          <p:nvPr/>
        </p:nvGrpSpPr>
        <p:grpSpPr bwMode="auto">
          <a:xfrm>
            <a:off x="3892153" y="1297781"/>
            <a:ext cx="183356" cy="130969"/>
            <a:chOff x="377" y="2904"/>
            <a:chExt cx="154" cy="110"/>
          </a:xfrm>
        </p:grpSpPr>
        <p:sp>
          <p:nvSpPr>
            <p:cNvPr id="16" name="Line 36">
              <a:extLst>
                <a:ext uri="{FF2B5EF4-FFF2-40B4-BE49-F238E27FC236}">
                  <a16:creationId xmlns:a16="http://schemas.microsoft.com/office/drawing/2014/main" id="{BEA2EEEA-1063-4E16-AF57-25F8CBBA9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22FB3863-8091-4927-8483-857A3777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8" name="Line 38">
              <a:extLst>
                <a:ext uri="{FF2B5EF4-FFF2-40B4-BE49-F238E27FC236}">
                  <a16:creationId xmlns:a16="http://schemas.microsoft.com/office/drawing/2014/main" id="{9165AB20-BD89-4ACC-9885-D1D07AA1C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7EE7AA9C-810E-4493-8A0A-0C3C29D7C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148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CDEF59-280B-4FA6-81AD-ABF9D9AC6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2341"/>
            <a:ext cx="5829300" cy="685800"/>
          </a:xfrm>
        </p:spPr>
        <p:txBody>
          <a:bodyPr/>
          <a:lstStyle/>
          <a:p>
            <a:r>
              <a:rPr lang="en-US" altLang="en-US" dirty="0"/>
              <a:t>Join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D63D2E-AB12-4460-8097-D88607A33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914400"/>
            <a:ext cx="6000750" cy="3429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Meaning:  R    S = </a:t>
            </a:r>
            <a:r>
              <a:rPr lang="en-US" altLang="en-US" dirty="0"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baseline="-25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altLang="en-US" baseline="-25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(R </a:t>
            </a:r>
            <a:r>
              <a:rPr lang="en-US" altLang="en-US" dirty="0">
                <a:sym typeface="Symbol" panose="05050102010706020507" pitchFamily="18" charset="2"/>
              </a:rPr>
              <a:t> S))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selection </a:t>
            </a:r>
            <a:r>
              <a:rPr lang="en-US" altLang="en-US" dirty="0" err="1"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altLang="en-US" baseline="-25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en-US" baseline="-25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checks equality of all common attributes.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projection eliminates the duplicate common attributes.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A8396024-1553-490B-AF7F-4575334527A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428750"/>
            <a:ext cx="183356" cy="130969"/>
            <a:chOff x="377" y="2904"/>
            <a:chExt cx="154" cy="110"/>
          </a:xfrm>
        </p:grpSpPr>
        <p:sp>
          <p:nvSpPr>
            <p:cNvPr id="5" name="Line 36">
              <a:extLst>
                <a:ext uri="{FF2B5EF4-FFF2-40B4-BE49-F238E27FC236}">
                  <a16:creationId xmlns:a16="http://schemas.microsoft.com/office/drawing/2014/main" id="{C2E2E394-8D45-45EC-B899-B9EB5C5EE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6" name="Line 37">
              <a:extLst>
                <a:ext uri="{FF2B5EF4-FFF2-40B4-BE49-F238E27FC236}">
                  <a16:creationId xmlns:a16="http://schemas.microsoft.com/office/drawing/2014/main" id="{60A55AE5-A174-458E-8E1A-82D6AF309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" name="Line 38">
              <a:extLst>
                <a:ext uri="{FF2B5EF4-FFF2-40B4-BE49-F238E27FC236}">
                  <a16:creationId xmlns:a16="http://schemas.microsoft.com/office/drawing/2014/main" id="{94A338F8-70F0-476F-92BD-96D92158F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8" name="Line 39">
              <a:extLst>
                <a:ext uri="{FF2B5EF4-FFF2-40B4-BE49-F238E27FC236}">
                  <a16:creationId xmlns:a16="http://schemas.microsoft.com/office/drawing/2014/main" id="{638D7B1C-13B4-4C63-AF1A-5A762FDF1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318500-9DD4-44BD-AA04-A855C940D919}"/>
              </a:ext>
            </a:extLst>
          </p:cNvPr>
          <p:cNvSpPr txBox="1"/>
          <p:nvPr/>
        </p:nvSpPr>
        <p:spPr>
          <a:xfrm>
            <a:off x="1485900" y="3820180"/>
            <a:ext cx="556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select * from loan join account join customers where loan.id = account.id and loan.id=customers.id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CDEF59-280B-4FA6-81AD-ABF9D9AC6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2341"/>
            <a:ext cx="5829300" cy="685800"/>
          </a:xfrm>
        </p:spPr>
        <p:txBody>
          <a:bodyPr/>
          <a:lstStyle/>
          <a:p>
            <a:r>
              <a:rPr lang="en-US" altLang="en-US" dirty="0"/>
              <a:t> Types of Join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D63D2E-AB12-4460-8097-D88607A33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895350"/>
            <a:ext cx="6000750" cy="3429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Inner Join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Theta join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Equi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join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Natural join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Outer Join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Left Outer join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Right Outer join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Full Outer join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635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8A43241-4C7E-4422-809B-A598D3A7E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Theta Join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CB32F3-83DE-41F7-921C-62357A478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1485900"/>
            <a:ext cx="6172200" cy="3086100"/>
          </a:xfrm>
        </p:spPr>
        <p:txBody>
          <a:bodyPr/>
          <a:lstStyle/>
          <a:p>
            <a:r>
              <a:rPr lang="en-US" altLang="en-US" dirty="0"/>
              <a:t>A join that involves a predicate</a:t>
            </a:r>
          </a:p>
          <a:p>
            <a:r>
              <a:rPr lang="en-US" altLang="en-US" dirty="0"/>
              <a:t>R1   </a:t>
            </a:r>
            <a:r>
              <a:rPr lang="en-US" altLang="en-US" baseline="-25000" dirty="0">
                <a:latin typeface="Symbol" panose="05050102010706020507" pitchFamily="18" charset="2"/>
              </a:rPr>
              <a:t>q</a:t>
            </a:r>
            <a:r>
              <a:rPr lang="en-US" altLang="en-US" dirty="0"/>
              <a:t> R2   =  </a:t>
            </a:r>
            <a:r>
              <a:rPr lang="en-US" altLang="en-US" dirty="0">
                <a:latin typeface="Symbol" panose="05050102010706020507" pitchFamily="18" charset="2"/>
              </a:rPr>
              <a:t>s</a:t>
            </a:r>
            <a:r>
              <a:rPr lang="en-US" altLang="en-US" dirty="0"/>
              <a:t> </a:t>
            </a:r>
            <a:r>
              <a:rPr lang="en-US" altLang="en-US" baseline="-25000" dirty="0">
                <a:latin typeface="Symbol" panose="05050102010706020507" pitchFamily="18" charset="2"/>
              </a:rPr>
              <a:t>q</a:t>
            </a:r>
            <a:r>
              <a:rPr lang="en-US" altLang="en-US" dirty="0"/>
              <a:t> (R1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R2)</a:t>
            </a:r>
          </a:p>
          <a:p>
            <a:r>
              <a:rPr lang="en-US" altLang="en-US" dirty="0"/>
              <a:t>Here </a:t>
            </a:r>
            <a:r>
              <a:rPr lang="en-US" altLang="en-US" dirty="0">
                <a:latin typeface="Symbol" panose="05050102010706020507" pitchFamily="18" charset="2"/>
              </a:rPr>
              <a:t>q </a:t>
            </a:r>
            <a:r>
              <a:rPr lang="en-US" altLang="en-US" dirty="0"/>
              <a:t>can be any condition 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110A0C22-CFD4-4F02-943B-95102383F4A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114550"/>
            <a:ext cx="183356" cy="130969"/>
            <a:chOff x="377" y="2904"/>
            <a:chExt cx="154" cy="110"/>
          </a:xfrm>
        </p:grpSpPr>
        <p:sp>
          <p:nvSpPr>
            <p:cNvPr id="5" name="Line 36">
              <a:extLst>
                <a:ext uri="{FF2B5EF4-FFF2-40B4-BE49-F238E27FC236}">
                  <a16:creationId xmlns:a16="http://schemas.microsoft.com/office/drawing/2014/main" id="{B9CED0E7-509D-4491-8B89-67392B302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6" name="Line 37">
              <a:extLst>
                <a:ext uri="{FF2B5EF4-FFF2-40B4-BE49-F238E27FC236}">
                  <a16:creationId xmlns:a16="http://schemas.microsoft.com/office/drawing/2014/main" id="{D798A57C-0A38-49A2-8B07-8BE642E1B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" name="Line 38">
              <a:extLst>
                <a:ext uri="{FF2B5EF4-FFF2-40B4-BE49-F238E27FC236}">
                  <a16:creationId xmlns:a16="http://schemas.microsoft.com/office/drawing/2014/main" id="{03872EFC-7465-4AA9-98B3-B52636730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8" name="Line 39">
              <a:extLst>
                <a:ext uri="{FF2B5EF4-FFF2-40B4-BE49-F238E27FC236}">
                  <a16:creationId xmlns:a16="http://schemas.microsoft.com/office/drawing/2014/main" id="{9E34C2A0-E74C-47F6-9037-99F34603C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 dirty="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251FCC4-3A82-4402-8A54-D8E862C51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Equi</a:t>
            </a:r>
            <a:r>
              <a:rPr lang="en-US" altLang="en-US" dirty="0"/>
              <a:t>-join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33E602C-2607-421B-A797-C645EB1CB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theta join where </a:t>
            </a:r>
            <a:r>
              <a:rPr lang="en-US" altLang="en-US" dirty="0">
                <a:latin typeface="Symbol" panose="05050102010706020507" pitchFamily="18" charset="2"/>
              </a:rPr>
              <a:t>q </a:t>
            </a:r>
            <a:r>
              <a:rPr lang="en-US" altLang="en-US" dirty="0"/>
              <a:t>is an equality</a:t>
            </a:r>
          </a:p>
          <a:p>
            <a:r>
              <a:rPr lang="en-US" altLang="en-US" dirty="0"/>
              <a:t>R1    </a:t>
            </a:r>
            <a:r>
              <a:rPr lang="en-US" altLang="en-US" baseline="-25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A=B</a:t>
            </a:r>
            <a:r>
              <a:rPr lang="en-US" altLang="en-US" dirty="0"/>
              <a:t> R2   =  </a:t>
            </a:r>
            <a:r>
              <a:rPr lang="en-US" altLang="en-US" dirty="0">
                <a:latin typeface="Symbol" panose="05050102010706020507" pitchFamily="18" charset="2"/>
              </a:rPr>
              <a:t>s </a:t>
            </a:r>
            <a:r>
              <a:rPr lang="en-US" altLang="en-US" baseline="-25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A=B</a:t>
            </a:r>
            <a:r>
              <a:rPr lang="en-US" altLang="en-US" dirty="0"/>
              <a:t> (R1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R2)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Employee       </a:t>
            </a:r>
            <a:r>
              <a:rPr lang="en-US" altLang="en-US" baseline="-25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SSN=SSN</a:t>
            </a:r>
            <a:r>
              <a:rPr lang="en-US" altLang="en-US" dirty="0"/>
              <a:t> Dependents </a:t>
            </a:r>
          </a:p>
          <a:p>
            <a:pPr marL="0" indent="0">
              <a:buNone/>
            </a:pPr>
            <a:endParaRPr lang="en-US" altLang="en-US" dirty="0"/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71831B08-5F46-4F00-946F-BF22DCEE9E11}"/>
              </a:ext>
            </a:extLst>
          </p:cNvPr>
          <p:cNvGrpSpPr>
            <a:grpSpLocks/>
          </p:cNvGrpSpPr>
          <p:nvPr/>
        </p:nvGrpSpPr>
        <p:grpSpPr bwMode="auto">
          <a:xfrm>
            <a:off x="1215656" y="1733550"/>
            <a:ext cx="411126" cy="207169"/>
            <a:chOff x="377" y="2904"/>
            <a:chExt cx="154" cy="110"/>
          </a:xfrm>
        </p:grpSpPr>
        <p:sp>
          <p:nvSpPr>
            <p:cNvPr id="5" name="Line 36">
              <a:extLst>
                <a:ext uri="{FF2B5EF4-FFF2-40B4-BE49-F238E27FC236}">
                  <a16:creationId xmlns:a16="http://schemas.microsoft.com/office/drawing/2014/main" id="{A6F451B7-BA6C-45E7-ACED-C0F78C4D7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6" name="Line 37">
              <a:extLst>
                <a:ext uri="{FF2B5EF4-FFF2-40B4-BE49-F238E27FC236}">
                  <a16:creationId xmlns:a16="http://schemas.microsoft.com/office/drawing/2014/main" id="{7A298E47-39D1-4364-8A33-9BB1A8132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7" name="Line 38">
              <a:extLst>
                <a:ext uri="{FF2B5EF4-FFF2-40B4-BE49-F238E27FC236}">
                  <a16:creationId xmlns:a16="http://schemas.microsoft.com/office/drawing/2014/main" id="{E1453B3A-C3F2-49D6-8F92-79BF19D2A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8" name="Line 39">
              <a:extLst>
                <a:ext uri="{FF2B5EF4-FFF2-40B4-BE49-F238E27FC236}">
                  <a16:creationId xmlns:a16="http://schemas.microsoft.com/office/drawing/2014/main" id="{6ACA9BC6-14AA-45D3-8A71-31C59C312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3600" dirty="0"/>
            </a:p>
          </p:txBody>
        </p: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7D2F53F2-09CF-403E-BB15-20DA90F588C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647950"/>
            <a:ext cx="411126" cy="207169"/>
            <a:chOff x="377" y="2904"/>
            <a:chExt cx="154" cy="110"/>
          </a:xfrm>
        </p:grpSpPr>
        <p:sp>
          <p:nvSpPr>
            <p:cNvPr id="10" name="Line 36">
              <a:extLst>
                <a:ext uri="{FF2B5EF4-FFF2-40B4-BE49-F238E27FC236}">
                  <a16:creationId xmlns:a16="http://schemas.microsoft.com/office/drawing/2014/main" id="{896AB56A-4D69-4ED9-9B19-900E48DAD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9CCDC3B3-5C15-47CB-BD67-BE1E5E67F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403F5DE3-223E-41C5-A593-6A0BA95E3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7F96CC13-A3AA-4FB9-88A4-B31FBD1A7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3600" dirty="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1B25D6E-29F5-465D-9346-BD382C9A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016A4E0-CA1E-41EE-A0C6-DC486C063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1485900"/>
            <a:ext cx="6877050" cy="30861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the schemas R(A, B, C, D), S(A, C, E), what is the schema of  R       S ?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Given R(A, B, C),  S(D, E), what is R       S  ?</a:t>
            </a:r>
          </a:p>
          <a:p>
            <a:endParaRPr lang="en-US" altLang="en-US" dirty="0"/>
          </a:p>
          <a:p>
            <a:r>
              <a:rPr lang="en-US" altLang="en-US" dirty="0"/>
              <a:t>Given R(A, B),  S(A, B),  what is  R      S  ?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509F9833-BEC1-4CAC-BB01-DB3B44B0FED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62150"/>
            <a:ext cx="411126" cy="207169"/>
            <a:chOff x="377" y="2904"/>
            <a:chExt cx="154" cy="110"/>
          </a:xfrm>
        </p:grpSpPr>
        <p:sp>
          <p:nvSpPr>
            <p:cNvPr id="5" name="Line 36">
              <a:extLst>
                <a:ext uri="{FF2B5EF4-FFF2-40B4-BE49-F238E27FC236}">
                  <a16:creationId xmlns:a16="http://schemas.microsoft.com/office/drawing/2014/main" id="{EED9F8BB-3905-4F52-943C-5CB4A4B01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6" name="Line 37">
              <a:extLst>
                <a:ext uri="{FF2B5EF4-FFF2-40B4-BE49-F238E27FC236}">
                  <a16:creationId xmlns:a16="http://schemas.microsoft.com/office/drawing/2014/main" id="{78521B17-7A91-48BA-B0A2-19D294B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7" name="Line 38">
              <a:extLst>
                <a:ext uri="{FF2B5EF4-FFF2-40B4-BE49-F238E27FC236}">
                  <a16:creationId xmlns:a16="http://schemas.microsoft.com/office/drawing/2014/main" id="{14F6C287-11E6-4DC2-BE72-E061E732A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8" name="Line 39">
              <a:extLst>
                <a:ext uri="{FF2B5EF4-FFF2-40B4-BE49-F238E27FC236}">
                  <a16:creationId xmlns:a16="http://schemas.microsoft.com/office/drawing/2014/main" id="{0F464696-E72B-490E-9A2F-64890B5BC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3600" dirty="0"/>
            </a:p>
          </p:txBody>
        </p: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379D2F16-A250-40E2-A2B7-6FFCE53F387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25365"/>
            <a:ext cx="411126" cy="207169"/>
            <a:chOff x="377" y="2904"/>
            <a:chExt cx="154" cy="110"/>
          </a:xfrm>
        </p:grpSpPr>
        <p:sp>
          <p:nvSpPr>
            <p:cNvPr id="10" name="Line 36">
              <a:extLst>
                <a:ext uri="{FF2B5EF4-FFF2-40B4-BE49-F238E27FC236}">
                  <a16:creationId xmlns:a16="http://schemas.microsoft.com/office/drawing/2014/main" id="{52A8BE33-DDC7-4CDA-A063-DCD0AFFA7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B1C4915D-B860-4D8F-9F1D-3AAAB008B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C55E5F48-30E6-4EFC-9371-E85D954B3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 dirty="0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E068B2FE-E5C3-4A45-B892-45009F1E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3600" dirty="0"/>
            </a:p>
          </p:txBody>
        </p:sp>
      </p:grpSp>
      <p:grpSp>
        <p:nvGrpSpPr>
          <p:cNvPr id="14" name="Group 35">
            <a:extLst>
              <a:ext uri="{FF2B5EF4-FFF2-40B4-BE49-F238E27FC236}">
                <a16:creationId xmlns:a16="http://schemas.microsoft.com/office/drawing/2014/main" id="{E742849F-7228-49AE-9E8C-AD23682B1B8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748682"/>
            <a:ext cx="411126" cy="207169"/>
            <a:chOff x="377" y="2904"/>
            <a:chExt cx="154" cy="110"/>
          </a:xfrm>
        </p:grpSpPr>
        <p:sp>
          <p:nvSpPr>
            <p:cNvPr id="15" name="Line 36">
              <a:extLst>
                <a:ext uri="{FF2B5EF4-FFF2-40B4-BE49-F238E27FC236}">
                  <a16:creationId xmlns:a16="http://schemas.microsoft.com/office/drawing/2014/main" id="{DE076004-56AF-4282-B0DF-1A853B272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6" name="Line 37">
              <a:extLst>
                <a:ext uri="{FF2B5EF4-FFF2-40B4-BE49-F238E27FC236}">
                  <a16:creationId xmlns:a16="http://schemas.microsoft.com/office/drawing/2014/main" id="{47EC8D4F-751B-4DAA-BEB1-4A7E075FA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B6942756-95D7-4F62-BFF4-8184095A8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8" name="Line 39">
              <a:extLst>
                <a:ext uri="{FF2B5EF4-FFF2-40B4-BE49-F238E27FC236}">
                  <a16:creationId xmlns:a16="http://schemas.microsoft.com/office/drawing/2014/main" id="{A43C02C5-1CE9-4D02-92A3-AA642C31A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3600" dirty="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1F16CA-53E7-432F-B413-6DF2D6994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00656DE-8DE1-4D3F-850D-C3A1D5D7B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                 R=                              S=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      S=</a:t>
            </a:r>
          </a:p>
          <a:p>
            <a:endParaRPr lang="en-US" altLang="en-US" dirty="0"/>
          </a:p>
        </p:txBody>
      </p:sp>
      <p:graphicFrame>
        <p:nvGraphicFramePr>
          <p:cNvPr id="17412" name="Group 4">
            <a:extLst>
              <a:ext uri="{FF2B5EF4-FFF2-40B4-BE49-F238E27FC236}">
                <a16:creationId xmlns:a16="http://schemas.microsoft.com/office/drawing/2014/main" id="{A11ABA13-4D38-4C10-A928-89F88FD44546}"/>
              </a:ext>
            </a:extLst>
          </p:cNvPr>
          <p:cNvGraphicFramePr>
            <a:graphicFrameLocks noGrp="1"/>
          </p:cNvGraphicFramePr>
          <p:nvPr/>
        </p:nvGraphicFramePr>
        <p:xfrm>
          <a:off x="2457450" y="1600200"/>
          <a:ext cx="1885950" cy="140970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108573871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652738488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18689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03056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026814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Y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596609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318582"/>
                  </a:ext>
                </a:extLst>
              </a:tr>
            </a:tbl>
          </a:graphicData>
        </a:graphic>
      </p:graphicFrame>
      <p:graphicFrame>
        <p:nvGraphicFramePr>
          <p:cNvPr id="17432" name="Group 24">
            <a:extLst>
              <a:ext uri="{FF2B5EF4-FFF2-40B4-BE49-F238E27FC236}">
                <a16:creationId xmlns:a16="http://schemas.microsoft.com/office/drawing/2014/main" id="{595CE161-A725-47A6-A78D-9A03D16DD4F8}"/>
              </a:ext>
            </a:extLst>
          </p:cNvPr>
          <p:cNvGraphicFramePr>
            <a:graphicFrameLocks noGrp="1"/>
          </p:cNvGraphicFramePr>
          <p:nvPr/>
        </p:nvGraphicFramePr>
        <p:xfrm>
          <a:off x="5200650" y="1600200"/>
          <a:ext cx="1885950" cy="112776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641797707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60498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02343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396840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59711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425191"/>
                  </a:ext>
                </a:extLst>
              </a:tr>
            </a:tbl>
          </a:graphicData>
        </a:graphic>
      </p:graphicFrame>
      <p:graphicFrame>
        <p:nvGraphicFramePr>
          <p:cNvPr id="17449" name="Group 41">
            <a:extLst>
              <a:ext uri="{FF2B5EF4-FFF2-40B4-BE49-F238E27FC236}">
                <a16:creationId xmlns:a16="http://schemas.microsoft.com/office/drawing/2014/main" id="{423531B6-0548-42BD-82C1-570A474C9E68}"/>
              </a:ext>
            </a:extLst>
          </p:cNvPr>
          <p:cNvGraphicFramePr>
            <a:graphicFrameLocks noGrp="1"/>
          </p:cNvGraphicFramePr>
          <p:nvPr/>
        </p:nvGraphicFramePr>
        <p:xfrm>
          <a:off x="3086100" y="3143250"/>
          <a:ext cx="3371850" cy="178308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64435059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64950906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412415933"/>
                    </a:ext>
                  </a:extLst>
                </a:gridCol>
              </a:tblGrid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9880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908428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X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633277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Y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390979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Y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599538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Z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27487"/>
                  </a:ext>
                </a:extLst>
              </a:tr>
            </a:tbl>
          </a:graphicData>
        </a:graphic>
      </p:graphicFrame>
      <p:grpSp>
        <p:nvGrpSpPr>
          <p:cNvPr id="7" name="Group 35">
            <a:extLst>
              <a:ext uri="{FF2B5EF4-FFF2-40B4-BE49-F238E27FC236}">
                <a16:creationId xmlns:a16="http://schemas.microsoft.com/office/drawing/2014/main" id="{14CA5487-1B90-4B51-8FB8-165DBE71C6F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143250"/>
            <a:ext cx="411126" cy="207169"/>
            <a:chOff x="377" y="2904"/>
            <a:chExt cx="154" cy="110"/>
          </a:xfrm>
        </p:grpSpPr>
        <p:sp>
          <p:nvSpPr>
            <p:cNvPr id="8" name="Line 36">
              <a:extLst>
                <a:ext uri="{FF2B5EF4-FFF2-40B4-BE49-F238E27FC236}">
                  <a16:creationId xmlns:a16="http://schemas.microsoft.com/office/drawing/2014/main" id="{DAE57A07-4C21-4ADF-98CB-AA09A3767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7A166360-4A62-4F45-8714-3FC81A7D0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0" name="Line 38">
              <a:extLst>
                <a:ext uri="{FF2B5EF4-FFF2-40B4-BE49-F238E27FC236}">
                  <a16:creationId xmlns:a16="http://schemas.microsoft.com/office/drawing/2014/main" id="{CE432489-E8EE-4B7D-9E96-4F635EB55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/>
            </a:p>
          </p:txBody>
        </p:sp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557203D5-A1AF-495F-AE67-16C937D0F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36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933450"/>
            <a:ext cx="6055043" cy="23487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marR="3810" indent="-257175" algn="just">
              <a:spcBef>
                <a:spcPts val="75"/>
              </a:spcBef>
              <a:buFont typeface="Arial"/>
              <a:buChar char="•"/>
              <a:tabLst>
                <a:tab pos="266700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</a:rPr>
              <a:t>0</a:t>
            </a:r>
            <a:r>
              <a:rPr sz="2700" b="1" dirty="0"/>
              <a:t>: </a:t>
            </a:r>
            <a:r>
              <a:rPr lang="en-US" sz="2400" spc="-4" dirty="0">
                <a:solidFill>
                  <a:schemeClr val="tx1"/>
                </a:solidFill>
              </a:rPr>
              <a:t>Foundation Rule</a:t>
            </a:r>
          </a:p>
          <a:p>
            <a:pPr marL="9049" marR="3810" algn="just">
              <a:spcBef>
                <a:spcPts val="75"/>
              </a:spcBef>
              <a:tabLst>
                <a:tab pos="266700" algn="l"/>
              </a:tabLst>
            </a:pPr>
            <a:r>
              <a:rPr sz="2000" spc="-4" dirty="0">
                <a:solidFill>
                  <a:schemeClr val="tx1"/>
                </a:solidFill>
              </a:rPr>
              <a:t>The system must qualify as  </a:t>
            </a:r>
            <a:r>
              <a:rPr sz="2000" spc="-4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</a:t>
            </a:r>
            <a:r>
              <a:rPr sz="2000" spc="-4" dirty="0">
                <a:solidFill>
                  <a:schemeClr val="tx1"/>
                </a:solidFill>
              </a:rPr>
              <a:t>, as a </a:t>
            </a:r>
            <a:r>
              <a:rPr sz="2000" spc="-4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sz="2000" spc="-4" dirty="0">
                <a:solidFill>
                  <a:schemeClr val="tx1"/>
                </a:solidFill>
              </a:rPr>
              <a:t>, and as a </a:t>
            </a:r>
            <a:r>
              <a:rPr sz="2000" spc="-4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management system</a:t>
            </a:r>
            <a:r>
              <a:rPr sz="2000" spc="-4" dirty="0">
                <a:solidFill>
                  <a:schemeClr val="tx1"/>
                </a:solidFill>
              </a:rPr>
              <a:t>.</a:t>
            </a:r>
          </a:p>
          <a:p>
            <a:pPr marL="266224" marR="5239" algn="just">
              <a:spcBef>
                <a:spcPts val="600"/>
              </a:spcBef>
            </a:pPr>
            <a:r>
              <a:rPr sz="2000" spc="-4" dirty="0">
                <a:solidFill>
                  <a:schemeClr val="tx1"/>
                </a:solidFill>
              </a:rPr>
              <a:t>For a system to qualify as a relational  database management system (  </a:t>
            </a:r>
            <a:r>
              <a:rPr sz="2000" spc="-4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RDBMS</a:t>
            </a:r>
            <a:r>
              <a:rPr sz="2000" spc="-4" dirty="0">
                <a:solidFill>
                  <a:schemeClr val="tx1"/>
                </a:solidFill>
              </a:rPr>
              <a:t>), that system must use its  relational facilities (exclusively) to  manage the </a:t>
            </a:r>
            <a:r>
              <a:rPr sz="2000" spc="-4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sz="2000" spc="-4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3" name="Rectangle 9">
            <a:extLst>
              <a:ext uri="{FF2B5EF4-FFF2-40B4-BE49-F238E27FC236}">
                <a16:creationId xmlns:a16="http://schemas.microsoft.com/office/drawing/2014/main" id="{6CEE689B-1C0B-42C2-9513-C8FAABF02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/>
              <a:t>Binary Relational Operations: DIVISION</a:t>
            </a:r>
          </a:p>
        </p:txBody>
      </p:sp>
      <p:sp>
        <p:nvSpPr>
          <p:cNvPr id="722954" name="Rectangle 10">
            <a:extLst>
              <a:ext uri="{FF2B5EF4-FFF2-40B4-BE49-F238E27FC236}">
                <a16:creationId xmlns:a16="http://schemas.microsoft.com/office/drawing/2014/main" id="{D045B876-F293-43D6-BF7C-BBC69D108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DIVISION Operation</a:t>
            </a:r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The division operation is applied to two relations </a:t>
            </a:r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	R(Z) </a:t>
            </a:r>
            <a:r>
              <a:rPr lang="en-US" altLang="en-US" sz="1650" dirty="0">
                <a:latin typeface="Symbol" panose="05050102010706020507" pitchFamily="18" charset="2"/>
              </a:rPr>
              <a:t></a:t>
            </a:r>
            <a:r>
              <a:rPr lang="en-US" altLang="en-US" sz="1650" dirty="0"/>
              <a:t> S(X), where X subset Z. Let Y = Z - X (and hence Z = X </a:t>
            </a:r>
            <a:r>
              <a:rPr lang="en-US" altLang="en-US" sz="1650" dirty="0">
                <a:latin typeface="Symbol" panose="05050102010706020507" pitchFamily="18" charset="2"/>
              </a:rPr>
              <a:t></a:t>
            </a:r>
            <a:r>
              <a:rPr lang="en-US" altLang="en-US" sz="1650" dirty="0"/>
              <a:t> Y); that is, let Y be the set of attributes of R that are not attributes of S.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The result of DIVISION is a relation T(Y) that includes a tuple t if tuples </a:t>
            </a:r>
            <a:r>
              <a:rPr lang="en-US" altLang="en-US" sz="1650" dirty="0" err="1"/>
              <a:t>t</a:t>
            </a:r>
            <a:r>
              <a:rPr lang="en-US" altLang="en-US" sz="1650" baseline="-25000" dirty="0" err="1"/>
              <a:t>R</a:t>
            </a:r>
            <a:r>
              <a:rPr lang="en-US" altLang="en-US" sz="1650" dirty="0"/>
              <a:t> appear in R with </a:t>
            </a:r>
            <a:r>
              <a:rPr lang="en-US" altLang="en-US" sz="1650" dirty="0" err="1"/>
              <a:t>t</a:t>
            </a:r>
            <a:r>
              <a:rPr lang="en-US" altLang="en-US" sz="1650" baseline="-25000" dirty="0" err="1"/>
              <a:t>R</a:t>
            </a:r>
            <a:r>
              <a:rPr lang="en-US" altLang="en-US" sz="1650" dirty="0"/>
              <a:t> [Y] = t, and with</a:t>
            </a:r>
          </a:p>
          <a:p>
            <a:pPr lvl="2">
              <a:lnSpc>
                <a:spcPct val="90000"/>
              </a:lnSpc>
            </a:pPr>
            <a:r>
              <a:rPr lang="en-US" altLang="en-US" sz="1500" dirty="0" err="1"/>
              <a:t>t</a:t>
            </a:r>
            <a:r>
              <a:rPr lang="en-US" altLang="en-US" sz="1500" baseline="-25000" dirty="0" err="1"/>
              <a:t>R</a:t>
            </a:r>
            <a:r>
              <a:rPr lang="en-US" altLang="en-US" sz="1500" baseline="-25000" dirty="0"/>
              <a:t>        </a:t>
            </a:r>
            <a:r>
              <a:rPr lang="en-US" altLang="en-US" sz="1500" dirty="0"/>
              <a:t> [X] = </a:t>
            </a:r>
            <a:r>
              <a:rPr lang="en-US" altLang="en-US" sz="1500" dirty="0" err="1"/>
              <a:t>t</a:t>
            </a:r>
            <a:r>
              <a:rPr lang="en-US" altLang="en-US" sz="1500" baseline="-25000" dirty="0" err="1"/>
              <a:t>s</a:t>
            </a:r>
            <a:r>
              <a:rPr lang="en-US" altLang="en-US" sz="1500" dirty="0"/>
              <a:t> </a:t>
            </a:r>
            <a:r>
              <a:rPr lang="en-US" altLang="en-US" sz="1500" i="1" dirty="0"/>
              <a:t>for every tuple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</a:t>
            </a:r>
            <a:r>
              <a:rPr lang="en-US" altLang="en-US" sz="1500" baseline="-25000" dirty="0" err="1"/>
              <a:t>s</a:t>
            </a:r>
            <a:r>
              <a:rPr lang="en-US" altLang="en-US" sz="1500" dirty="0"/>
              <a:t> in S. </a:t>
            </a:r>
          </a:p>
          <a:p>
            <a:pPr lvl="1">
              <a:lnSpc>
                <a:spcPct val="90000"/>
              </a:lnSpc>
            </a:pPr>
            <a:endParaRPr lang="en-US" altLang="en-US" sz="1650" dirty="0"/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For a tuple t to appear in the result T of the DIVISION, the values in t must appear in R in combination with </a:t>
            </a:r>
            <a:r>
              <a:rPr lang="en-US" altLang="en-US" sz="1650" i="1" dirty="0"/>
              <a:t>every</a:t>
            </a:r>
            <a:r>
              <a:rPr lang="en-US" altLang="en-US" sz="1650" dirty="0"/>
              <a:t> tuple in S. 			</a:t>
            </a:r>
          </a:p>
        </p:txBody>
      </p:sp>
      <p:grpSp>
        <p:nvGrpSpPr>
          <p:cNvPr id="722948" name="Group 4">
            <a:extLst>
              <a:ext uri="{FF2B5EF4-FFF2-40B4-BE49-F238E27FC236}">
                <a16:creationId xmlns:a16="http://schemas.microsoft.com/office/drawing/2014/main" id="{27F647D4-5A3A-4ECB-8D43-646402094FA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409950"/>
            <a:ext cx="236933" cy="102394"/>
            <a:chOff x="377" y="2904"/>
            <a:chExt cx="154" cy="110"/>
          </a:xfrm>
        </p:grpSpPr>
        <p:sp>
          <p:nvSpPr>
            <p:cNvPr id="722949" name="Line 5">
              <a:extLst>
                <a:ext uri="{FF2B5EF4-FFF2-40B4-BE49-F238E27FC236}">
                  <a16:creationId xmlns:a16="http://schemas.microsoft.com/office/drawing/2014/main" id="{85ABB0B2-E7F9-4E7F-B54D-7273DFBCB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22950" name="Line 6">
              <a:extLst>
                <a:ext uri="{FF2B5EF4-FFF2-40B4-BE49-F238E27FC236}">
                  <a16:creationId xmlns:a16="http://schemas.microsoft.com/office/drawing/2014/main" id="{81895283-79F1-4458-ABBC-6D6CFD62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22951" name="Line 7">
              <a:extLst>
                <a:ext uri="{FF2B5EF4-FFF2-40B4-BE49-F238E27FC236}">
                  <a16:creationId xmlns:a16="http://schemas.microsoft.com/office/drawing/2014/main" id="{DCAD39F9-E6BF-4CB8-97D2-3E0DD595F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722952" name="Line 8">
              <a:extLst>
                <a:ext uri="{FF2B5EF4-FFF2-40B4-BE49-F238E27FC236}">
                  <a16:creationId xmlns:a16="http://schemas.microsoft.com/office/drawing/2014/main" id="{6B12613C-626B-468C-9A38-20EBC7E41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Rectangle 6">
            <a:extLst>
              <a:ext uri="{FF2B5EF4-FFF2-40B4-BE49-F238E27FC236}">
                <a16:creationId xmlns:a16="http://schemas.microsoft.com/office/drawing/2014/main" id="{4D77ED7D-AA2A-4EDF-9E28-486FE46B9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1906"/>
            <a:ext cx="3733800" cy="396479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2400" dirty="0"/>
              <a:t>Example of DIVISION</a:t>
            </a:r>
          </a:p>
        </p:txBody>
      </p:sp>
      <p:pic>
        <p:nvPicPr>
          <p:cNvPr id="725000" name="Picture 8">
            <a:extLst>
              <a:ext uri="{FF2B5EF4-FFF2-40B4-BE49-F238E27FC236}">
                <a16:creationId xmlns:a16="http://schemas.microsoft.com/office/drawing/2014/main" id="{6D62F5C6-03ED-4810-AB96-A0CD5EC32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8385"/>
            <a:ext cx="6248400" cy="46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EE09-F073-45BF-BF35-6730C2BE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1696"/>
            <a:ext cx="3657600" cy="4726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AC43-552B-4763-BBD0-6E9C5DB449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24375"/>
            <a:ext cx="8382000" cy="2885575"/>
          </a:xfrm>
        </p:spPr>
        <p:txBody>
          <a:bodyPr/>
          <a:lstStyle/>
          <a:p>
            <a:r>
              <a:rPr lang="en-US" sz="2000" dirty="0"/>
              <a:t>Find the list of students who have submitted all database project.</a:t>
            </a:r>
          </a:p>
          <a:p>
            <a:r>
              <a:rPr lang="en-US" sz="2000" dirty="0"/>
              <a:t>Submission(</a:t>
            </a:r>
            <a:r>
              <a:rPr lang="en-US" sz="2000" dirty="0" err="1"/>
              <a:t>Student,Task</a:t>
            </a:r>
            <a:r>
              <a:rPr lang="en-US" sz="2000" dirty="0"/>
              <a:t>), Project(</a:t>
            </a:r>
            <a:r>
              <a:rPr lang="en-US" sz="2000" dirty="0" err="1"/>
              <a:t>Id,Subject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CDFB88-9F16-4DC6-B1AC-6BB1C8D6BFB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733550"/>
          <a:ext cx="1752600" cy="2614672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8992580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86653519"/>
                    </a:ext>
                  </a:extLst>
                </a:gridCol>
              </a:tblGrid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85771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DB-1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2215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DB-2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99787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CN-1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07882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CN-2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17922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DB-1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42928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DB-2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05151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S3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DB-2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8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EE3B91-788B-4FA3-8DC9-14A384B45EA0}"/>
              </a:ext>
            </a:extLst>
          </p:cNvPr>
          <p:cNvGraphicFramePr>
            <a:graphicFrameLocks noGrp="1"/>
          </p:cNvGraphicFramePr>
          <p:nvPr/>
        </p:nvGraphicFramePr>
        <p:xfrm>
          <a:off x="4222012" y="1719816"/>
          <a:ext cx="2483590" cy="1635968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567699">
                  <a:extLst>
                    <a:ext uri="{9D8B030D-6E8A-4147-A177-3AD203B41FA5}">
                      <a16:colId xmlns:a16="http://schemas.microsoft.com/office/drawing/2014/main" val="3899258079"/>
                    </a:ext>
                  </a:extLst>
                </a:gridCol>
                <a:gridCol w="1915891">
                  <a:extLst>
                    <a:ext uri="{9D8B030D-6E8A-4147-A177-3AD203B41FA5}">
                      <a16:colId xmlns:a16="http://schemas.microsoft.com/office/drawing/2014/main" val="1186653519"/>
                    </a:ext>
                  </a:extLst>
                </a:gridCol>
              </a:tblGrid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Subject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85771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DB-1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2215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DB-2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99787"/>
                  </a:ext>
                </a:extLst>
              </a:tr>
              <a:tr h="328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CN-1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Computer Network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07882"/>
                  </a:ext>
                </a:extLst>
              </a:tr>
              <a:tr h="326834">
                <a:tc>
                  <a:txBody>
                    <a:bodyPr/>
                    <a:lstStyle/>
                    <a:p>
                      <a:r>
                        <a:rPr lang="en-US" sz="1200" dirty="0"/>
                        <a:t>CN-2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Computer Network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1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B40BC2-02EC-4F7E-8E68-64D27DCACCA7}"/>
              </a:ext>
            </a:extLst>
          </p:cNvPr>
          <p:cNvSpPr txBox="1"/>
          <p:nvPr/>
        </p:nvSpPr>
        <p:spPr>
          <a:xfrm>
            <a:off x="2655480" y="3563451"/>
            <a:ext cx="580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ym typeface="Symbol" panose="05050102010706020507" pitchFamily="18" charset="2"/>
              </a:rPr>
              <a:t></a:t>
            </a:r>
            <a:r>
              <a:rPr lang="en-IN" sz="1600" baseline="-25000" dirty="0">
                <a:sym typeface="Symbol" panose="05050102010706020507" pitchFamily="18" charset="2"/>
              </a:rPr>
              <a:t>Work(Task)</a:t>
            </a:r>
            <a:r>
              <a:rPr lang="en-IN" sz="3600" dirty="0">
                <a:sym typeface="Symbol" panose="05050102010706020507" pitchFamily="18" charset="2"/>
              </a:rPr>
              <a:t>[</a:t>
            </a:r>
            <a:r>
              <a:rPr lang="en-IN" sz="2400" baseline="-25000" dirty="0">
                <a:sym typeface="Symbol" panose="05050102010706020507" pitchFamily="18" charset="2"/>
              </a:rPr>
              <a:t>id</a:t>
            </a:r>
            <a:r>
              <a:rPr lang="en-IN" sz="3600" dirty="0">
                <a:sym typeface="Symbol" panose="05050102010706020507" pitchFamily="18" charset="2"/>
              </a:rPr>
              <a:t>[</a:t>
            </a:r>
            <a:r>
              <a:rPr lang="en-IN" sz="2400" baseline="-25000" dirty="0">
                <a:sym typeface="Symbol" panose="05050102010706020507" pitchFamily="18" charset="2"/>
              </a:rPr>
              <a:t>subject=database</a:t>
            </a:r>
            <a:r>
              <a:rPr lang="en-IN" sz="3600" dirty="0">
                <a:sym typeface="Symbol" panose="05050102010706020507" pitchFamily="18" charset="2"/>
              </a:rPr>
              <a:t>(Project)]]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E03ED-6755-4710-8833-A5A55158DEC2}"/>
              </a:ext>
            </a:extLst>
          </p:cNvPr>
          <p:cNvSpPr txBox="1"/>
          <p:nvPr/>
        </p:nvSpPr>
        <p:spPr>
          <a:xfrm>
            <a:off x="3048000" y="45529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Submission/Work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6D518E-46EE-4B55-B21F-6F1BA43D30A9}"/>
              </a:ext>
            </a:extLst>
          </p:cNvPr>
          <p:cNvGraphicFramePr>
            <a:graphicFrameLocks noGrp="1"/>
          </p:cNvGraphicFramePr>
          <p:nvPr/>
        </p:nvGraphicFramePr>
        <p:xfrm>
          <a:off x="7048500" y="1163556"/>
          <a:ext cx="1104900" cy="111252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17812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6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6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9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9FD-3C3D-46C9-9219-ECD8F091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49"/>
            <a:ext cx="7467600" cy="625079"/>
          </a:xfrm>
        </p:spPr>
        <p:txBody>
          <a:bodyPr>
            <a:normAutofit/>
          </a:bodyPr>
          <a:lstStyle/>
          <a:p>
            <a:r>
              <a:rPr lang="en-US" dirty="0"/>
              <a:t>Outer Join</a:t>
            </a:r>
            <a:endParaRPr lang="en-IN" dirty="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CB0CDB52-D0FC-4102-830E-4D0A8A6401B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/>
              <a:t>Left Outer Join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All the tuples from left hand side table and only the matching tuples from right hand side table.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sz="15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Right Outer Join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All the tuples from right hand side table and only the matching tuples from left hand side </a:t>
            </a:r>
            <a:r>
              <a:rPr lang="en-US" altLang="en-US" sz="1500"/>
              <a:t>table.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sz="15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Full Outer Join</a:t>
            </a:r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All the tuples from both the tables. 			</a:t>
            </a:r>
          </a:p>
        </p:txBody>
      </p:sp>
    </p:spTree>
    <p:extLst>
      <p:ext uri="{BB962C8B-B14F-4D97-AF65-F5344CB8AC3E}">
        <p14:creationId xmlns:p14="http://schemas.microsoft.com/office/powerpoint/2010/main" val="896184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9FD-3C3D-46C9-9219-ECD8F091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49"/>
            <a:ext cx="7467600" cy="625079"/>
          </a:xfrm>
        </p:spPr>
        <p:txBody>
          <a:bodyPr>
            <a:normAutofit/>
          </a:bodyPr>
          <a:lstStyle/>
          <a:p>
            <a:r>
              <a:rPr lang="en-US" dirty="0" err="1"/>
              <a:t>Sql</a:t>
            </a:r>
            <a:r>
              <a:rPr lang="en-US" dirty="0"/>
              <a:t> Query</a:t>
            </a:r>
            <a:endParaRPr lang="en-IN" dirty="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CB0CDB52-D0FC-4102-830E-4D0A8A6401B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/>
              <a:t>Left Outer Join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Select * from R left outer join S on C;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sz="15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Right Outer Join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Select * from R right outer join S on C;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sz="15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Full Outer Join</a:t>
            </a:r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(Select * from R left outer join S on C) union (Select * from R right outer join S on C);  			</a:t>
            </a:r>
          </a:p>
        </p:txBody>
      </p:sp>
    </p:spTree>
    <p:extLst>
      <p:ext uri="{BB962C8B-B14F-4D97-AF65-F5344CB8AC3E}">
        <p14:creationId xmlns:p14="http://schemas.microsoft.com/office/powerpoint/2010/main" val="1262854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9" name="Rectangle 9">
            <a:extLst>
              <a:ext uri="{FF2B5EF4-FFF2-40B4-BE49-F238E27FC236}">
                <a16:creationId xmlns:a16="http://schemas.microsoft.com/office/drawing/2014/main" id="{A6DA98AD-D4DF-451A-B6BD-5154E919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2" y="35885"/>
            <a:ext cx="6553200" cy="396479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Recap of Relational Algebra Operations</a:t>
            </a:r>
          </a:p>
        </p:txBody>
      </p:sp>
      <p:pic>
        <p:nvPicPr>
          <p:cNvPr id="727051" name="Picture 11">
            <a:extLst>
              <a:ext uri="{FF2B5EF4-FFF2-40B4-BE49-F238E27FC236}">
                <a16:creationId xmlns:a16="http://schemas.microsoft.com/office/drawing/2014/main" id="{0289C209-21BF-4EB1-AB95-901D70EC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9415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093925" y="1100974"/>
            <a:ext cx="5976300" cy="101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733424"/>
            <a:ext cx="5668328" cy="183255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66224" indent="-257175" algn="just">
              <a:spcBef>
                <a:spcPts val="750"/>
              </a:spcBef>
              <a:buFont typeface="Arial"/>
              <a:buChar char="•"/>
              <a:tabLst>
                <a:tab pos="266700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spc="4" dirty="0">
                <a:uFill>
                  <a:solidFill>
                    <a:srgbClr val="000000"/>
                  </a:solidFill>
                </a:uFill>
              </a:rPr>
              <a:t>1</a:t>
            </a:r>
            <a:r>
              <a:rPr sz="2700" b="1" spc="4" dirty="0"/>
              <a:t>: </a:t>
            </a:r>
            <a:r>
              <a:rPr sz="2400" spc="-4" dirty="0">
                <a:solidFill>
                  <a:schemeClr val="tx1"/>
                </a:solidFill>
              </a:rPr>
              <a:t>The information rule:</a:t>
            </a:r>
          </a:p>
          <a:p>
            <a:pPr marL="266224" marR="3810" indent="27623" algn="just">
              <a:spcBef>
                <a:spcPts val="675"/>
              </a:spcBef>
            </a:pPr>
            <a:r>
              <a:rPr sz="2000" spc="-4" dirty="0">
                <a:solidFill>
                  <a:schemeClr val="tx1"/>
                </a:solidFill>
              </a:rPr>
              <a:t>All information in the database is to  be represented in one and only one  way, namely by values in column  positions within rows of tables.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76400" y="742950"/>
            <a:ext cx="6781800" cy="22846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indent="-342900" algn="just"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586264" algn="l"/>
                <a:tab pos="1678781" algn="l"/>
                <a:tab pos="2636996" algn="l"/>
              </a:tabLst>
            </a:pPr>
            <a:r>
              <a:rPr lang="en-IN" sz="2700" b="1" u="heavy" spc="-4" dirty="0">
                <a:uFill>
                  <a:solidFill>
                    <a:srgbClr val="000000"/>
                  </a:solidFill>
                </a:uFill>
              </a:rPr>
              <a:t>Rule</a:t>
            </a:r>
            <a:r>
              <a:rPr lang="en-IN" sz="2000" b="1" u="heavy" spc="-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2700" b="1" u="heavy" spc="-4" dirty="0">
                <a:uFill>
                  <a:solidFill>
                    <a:srgbClr val="000000"/>
                  </a:solidFill>
                </a:uFill>
              </a:rPr>
              <a:t>2: </a:t>
            </a:r>
            <a:r>
              <a:rPr lang="en-US" sz="2400" spc="-4" dirty="0">
                <a:solidFill>
                  <a:schemeClr val="tx1"/>
                </a:solidFill>
              </a:rPr>
              <a:t>The</a:t>
            </a:r>
            <a:r>
              <a:rPr lang="en-US" sz="2800" spc="-4" dirty="0">
                <a:solidFill>
                  <a:schemeClr val="tx1"/>
                </a:solidFill>
              </a:rPr>
              <a:t> </a:t>
            </a:r>
            <a:r>
              <a:rPr lang="en-US" sz="2400" spc="-4" dirty="0">
                <a:solidFill>
                  <a:schemeClr val="tx1"/>
                </a:solidFill>
              </a:rPr>
              <a:t>guaranteed</a:t>
            </a:r>
            <a:r>
              <a:rPr lang="en-US" sz="2800" spc="-4" dirty="0">
                <a:solidFill>
                  <a:schemeClr val="tx1"/>
                </a:solidFill>
              </a:rPr>
              <a:t> </a:t>
            </a:r>
            <a:r>
              <a:rPr lang="en-US" sz="2400" spc="-4" dirty="0">
                <a:solidFill>
                  <a:schemeClr val="tx1"/>
                </a:solidFill>
              </a:rPr>
              <a:t>access</a:t>
            </a:r>
            <a:r>
              <a:rPr lang="en-US" sz="2800" spc="-4" dirty="0">
                <a:solidFill>
                  <a:schemeClr val="tx1"/>
                </a:solidFill>
              </a:rPr>
              <a:t> </a:t>
            </a:r>
            <a:r>
              <a:rPr lang="en-US" sz="2400" spc="-4" dirty="0">
                <a:solidFill>
                  <a:schemeClr val="tx1"/>
                </a:solidFill>
              </a:rPr>
              <a:t>rule</a:t>
            </a:r>
            <a:r>
              <a:rPr lang="en-US" sz="2800" spc="-4" dirty="0">
                <a:solidFill>
                  <a:schemeClr val="tx1"/>
                </a:solidFill>
              </a:rPr>
              <a:t> </a:t>
            </a:r>
            <a:r>
              <a:rPr lang="en-US" sz="2400" spc="-4" dirty="0">
                <a:solidFill>
                  <a:schemeClr val="tx1"/>
                </a:solidFill>
              </a:rPr>
              <a:t>:</a:t>
            </a:r>
            <a:r>
              <a:rPr lang="en-US" sz="2800" spc="-4" dirty="0">
                <a:solidFill>
                  <a:schemeClr val="tx1"/>
                </a:solidFill>
              </a:rPr>
              <a:t> </a:t>
            </a:r>
            <a:endParaRPr lang="en-IN" sz="2700" b="1" u="heavy" spc="-4" dirty="0">
              <a:uFill>
                <a:solidFill>
                  <a:srgbClr val="000000"/>
                </a:solidFill>
              </a:uFill>
            </a:endParaRPr>
          </a:p>
          <a:p>
            <a:pPr marL="9525" algn="just">
              <a:spcBef>
                <a:spcPts val="75"/>
              </a:spcBef>
              <a:tabLst>
                <a:tab pos="586264" algn="l"/>
                <a:tab pos="1678781" algn="l"/>
                <a:tab pos="2636996" algn="l"/>
              </a:tabLst>
            </a:pPr>
            <a:r>
              <a:rPr lang="en-US" sz="2000" spc="-4" dirty="0">
                <a:solidFill>
                  <a:schemeClr val="tx1"/>
                </a:solidFill>
              </a:rPr>
              <a:t>All data must be accessible. This is essentially a restatement of the fundamental requirement for primary keys. It says that every </a:t>
            </a:r>
            <a:r>
              <a:rPr sz="2000" spc="-4" dirty="0">
                <a:solidFill>
                  <a:schemeClr val="tx1"/>
                </a:solidFill>
              </a:rPr>
              <a:t>individual scalar value in the database  must be logically addressable by  specifying the name of the containing  </a:t>
            </a:r>
            <a:r>
              <a:rPr sz="2000" spc="-4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  <a:r>
              <a:rPr sz="2000" spc="-4" dirty="0">
                <a:solidFill>
                  <a:schemeClr val="tx1"/>
                </a:solidFill>
              </a:rPr>
              <a:t>, the name of the containing  column and the primary key value of  the containing </a:t>
            </a:r>
            <a:r>
              <a:rPr sz="2000" spc="-4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row</a:t>
            </a:r>
            <a:r>
              <a:rPr sz="2000" spc="-4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114300"/>
            <a:ext cx="6171724" cy="3036409"/>
          </a:xfrm>
          <a:prstGeom prst="rect">
            <a:avLst/>
          </a:prstGeom>
        </p:spPr>
        <p:txBody>
          <a:bodyPr vert="horz" wrap="square" lIns="0" tIns="88583" rIns="0" bIns="0" rtlCol="0">
            <a:spAutoFit/>
          </a:bodyPr>
          <a:lstStyle/>
          <a:p>
            <a:pPr marL="265748" marR="10953" indent="-256223" algn="just">
              <a:lnSpc>
                <a:spcPts val="2595"/>
              </a:lnSpc>
              <a:spcBef>
                <a:spcPts val="698"/>
              </a:spcBef>
              <a:buFont typeface="Arial"/>
              <a:buChar char="•"/>
              <a:tabLst>
                <a:tab pos="265748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spc="4" dirty="0">
                <a:uFill>
                  <a:solidFill>
                    <a:srgbClr val="000000"/>
                  </a:solidFill>
                </a:uFill>
              </a:rPr>
              <a:t>3</a:t>
            </a:r>
            <a:r>
              <a:rPr sz="2700" b="1" spc="4" dirty="0"/>
              <a:t>: </a:t>
            </a:r>
            <a:r>
              <a:rPr sz="2400" i="1" spc="-4" dirty="0"/>
              <a:t>Systematic treatment </a:t>
            </a:r>
            <a:r>
              <a:rPr sz="2400" i="1" dirty="0"/>
              <a:t>of null  </a:t>
            </a:r>
            <a:r>
              <a:rPr sz="2400" i="1" spc="-4" dirty="0"/>
              <a:t>values</a:t>
            </a:r>
            <a:r>
              <a:rPr sz="2400" spc="-4" dirty="0"/>
              <a:t>:</a:t>
            </a:r>
            <a:endParaRPr sz="2400" dirty="0"/>
          </a:p>
          <a:p>
            <a:pPr marL="265748" marR="3810" indent="204788" algn="just">
              <a:lnSpc>
                <a:spcPct val="80000"/>
              </a:lnSpc>
              <a:spcBef>
                <a:spcPts val="544"/>
              </a:spcBef>
            </a:pPr>
            <a:r>
              <a:rPr sz="2000" spc="-4" dirty="0">
                <a:solidFill>
                  <a:schemeClr val="tx1"/>
                </a:solidFill>
              </a:rPr>
              <a:t>The DBMS must allow each field to  remain null (or empty). Specifically, it  must support a representation of  "missing information and inapplicable  information" that is </a:t>
            </a:r>
            <a:r>
              <a:rPr sz="2000" spc="-4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systematic</a:t>
            </a:r>
            <a:r>
              <a:rPr sz="2000" spc="-4" dirty="0">
                <a:solidFill>
                  <a:schemeClr val="tx1"/>
                </a:solidFill>
              </a:rPr>
              <a:t>, distinct  from all regular values (for example,  "distinct from zero or any other  number", in the case of numeric  values), and independent of </a:t>
            </a:r>
            <a:r>
              <a:rPr sz="2000" spc="-4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r>
              <a:rPr sz="2000" spc="-4" dirty="0">
                <a:solidFill>
                  <a:schemeClr val="tx1"/>
                </a:solidFill>
              </a:rPr>
              <a:t>.  It is also implied that such  representations must be manipulated  by the DBMS in a systematic 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002" y="582930"/>
            <a:ext cx="6055994" cy="2815995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266224" marR="3810" indent="-257175" algn="just">
              <a:lnSpc>
                <a:spcPts val="2918"/>
              </a:lnSpc>
              <a:spcBef>
                <a:spcPts val="439"/>
              </a:spcBef>
              <a:buFont typeface="Arial"/>
              <a:buChar char="•"/>
              <a:tabLst>
                <a:tab pos="266700" algn="l"/>
              </a:tabLst>
            </a:pPr>
            <a:r>
              <a:rPr sz="2700" b="1" u="heavy" spc="-4" dirty="0">
                <a:uFill>
                  <a:solidFill>
                    <a:srgbClr val="000000"/>
                  </a:solidFill>
                </a:uFill>
              </a:rPr>
              <a:t>Rule 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</a:rPr>
              <a:t>4</a:t>
            </a:r>
            <a:r>
              <a:rPr sz="2700" b="1" dirty="0"/>
              <a:t>: </a:t>
            </a:r>
            <a:r>
              <a:rPr sz="2400" i="1" spc="-4" dirty="0">
                <a:solidFill>
                  <a:schemeClr val="tx1"/>
                </a:solidFill>
              </a:rPr>
              <a:t>Active </a:t>
            </a:r>
            <a:r>
              <a:rPr sz="2400" i="1" spc="-4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</a:t>
            </a:r>
            <a:r>
              <a:rPr sz="2400" i="1" spc="-4" dirty="0">
                <a:solidFill>
                  <a:schemeClr val="tx1"/>
                </a:solidFill>
              </a:rPr>
              <a:t> </a:t>
            </a:r>
            <a:r>
              <a:rPr sz="2400" i="1" spc="-4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r>
              <a:rPr sz="2400" i="1" spc="-4" dirty="0">
                <a:solidFill>
                  <a:schemeClr val="tx1"/>
                </a:solidFill>
              </a:rPr>
              <a:t> based  on the relational</a:t>
            </a:r>
            <a:r>
              <a:rPr sz="2400" i="1" spc="-15" dirty="0">
                <a:solidFill>
                  <a:schemeClr val="tx1"/>
                </a:solidFill>
              </a:rPr>
              <a:t> </a:t>
            </a:r>
            <a:r>
              <a:rPr sz="2400" i="1" dirty="0">
                <a:solidFill>
                  <a:schemeClr val="tx1"/>
                </a:solidFill>
              </a:rPr>
              <a:t>model</a:t>
            </a:r>
            <a:r>
              <a:rPr sz="2400" dirty="0">
                <a:solidFill>
                  <a:schemeClr val="tx1"/>
                </a:solidFill>
              </a:rPr>
              <a:t>:</a:t>
            </a:r>
          </a:p>
          <a:p>
            <a:pPr marL="266224" marR="4763" indent="147638" algn="just">
              <a:lnSpc>
                <a:spcPct val="90000"/>
              </a:lnSpc>
              <a:spcBef>
                <a:spcPts val="626"/>
              </a:spcBef>
            </a:pPr>
            <a:r>
              <a:rPr sz="2000" spc="-4" dirty="0">
                <a:solidFill>
                  <a:schemeClr val="tx1"/>
                </a:solidFill>
              </a:rPr>
              <a:t>The system must support an online,  inline, relational </a:t>
            </a:r>
            <a:r>
              <a:rPr sz="2000" spc="-4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r>
              <a:rPr sz="2000" spc="-4" dirty="0">
                <a:solidFill>
                  <a:schemeClr val="tx1"/>
                </a:solidFill>
              </a:rPr>
              <a:t> that is  accessible to authorized users by  means of their regular  </a:t>
            </a:r>
            <a:r>
              <a:rPr sz="2000" spc="-4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 language</a:t>
            </a:r>
            <a:r>
              <a:rPr sz="2000" spc="-4" dirty="0">
                <a:solidFill>
                  <a:schemeClr val="tx1"/>
                </a:solidFill>
              </a:rPr>
              <a:t>. That is, users must  be able to access the database's  structure (catalog) using the same  query language that they use to  access the database's data.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853</TotalTime>
  <Words>2682</Words>
  <Application>Microsoft Office PowerPoint</Application>
  <PresentationFormat>On-screen Show (16:9)</PresentationFormat>
  <Paragraphs>366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Wingdings 2</vt:lpstr>
      <vt:lpstr>Times</vt:lpstr>
      <vt:lpstr>Carlito</vt:lpstr>
      <vt:lpstr>Century Schoolbook</vt:lpstr>
      <vt:lpstr>Symbol</vt:lpstr>
      <vt:lpstr>Courier New</vt:lpstr>
      <vt:lpstr>Times New Roman</vt:lpstr>
      <vt:lpstr>Wingdings</vt:lpstr>
      <vt:lpstr>Oriel</vt:lpstr>
      <vt:lpstr>Database Management                         System</vt:lpstr>
      <vt:lpstr>PowerPoint Presentation</vt:lpstr>
      <vt:lpstr>Database Design</vt:lpstr>
      <vt:lpstr>Codd's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Algebra</vt:lpstr>
      <vt:lpstr>Relational Algebra</vt:lpstr>
      <vt:lpstr>Relational Algebra</vt:lpstr>
      <vt:lpstr>Relational Algebra Operations</vt:lpstr>
      <vt:lpstr>Selection </vt:lpstr>
      <vt:lpstr>Example - Selection </vt:lpstr>
      <vt:lpstr>PowerPoint Presentation</vt:lpstr>
      <vt:lpstr>Projection</vt:lpstr>
      <vt:lpstr>Example - Projection</vt:lpstr>
      <vt:lpstr>PowerPoint Presentation</vt:lpstr>
      <vt:lpstr>RENAME</vt:lpstr>
      <vt:lpstr>Renaming Example</vt:lpstr>
      <vt:lpstr>Union</vt:lpstr>
      <vt:lpstr>Example - Union</vt:lpstr>
      <vt:lpstr>PowerPoint Presentation</vt:lpstr>
      <vt:lpstr>Set Difference</vt:lpstr>
      <vt:lpstr>Example - Set Difference</vt:lpstr>
      <vt:lpstr>PowerPoint Presentation</vt:lpstr>
      <vt:lpstr>Intersection</vt:lpstr>
      <vt:lpstr>Example - Intersection</vt:lpstr>
      <vt:lpstr>PowerPoint Presentation</vt:lpstr>
      <vt:lpstr>Cartesian product</vt:lpstr>
      <vt:lpstr>Example - Cartesian product</vt:lpstr>
      <vt:lpstr>Example - Cartesian product and Selection</vt:lpstr>
      <vt:lpstr>PowerPoint Presentation</vt:lpstr>
      <vt:lpstr>Binary Relational Operations: JOIN</vt:lpstr>
      <vt:lpstr>Join</vt:lpstr>
      <vt:lpstr> Types of Join</vt:lpstr>
      <vt:lpstr>Theta Join</vt:lpstr>
      <vt:lpstr>Equi-join</vt:lpstr>
      <vt:lpstr>Natural Join</vt:lpstr>
      <vt:lpstr>Natural Join</vt:lpstr>
      <vt:lpstr>Binary Relational Operations: DIVISION</vt:lpstr>
      <vt:lpstr>Example of DIVISION</vt:lpstr>
      <vt:lpstr>Example of Division</vt:lpstr>
      <vt:lpstr>Outer Join</vt:lpstr>
      <vt:lpstr>Sql Query</vt:lpstr>
      <vt:lpstr>Recap of Relational Algebra Operations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104</cp:revision>
  <dcterms:modified xsi:type="dcterms:W3CDTF">2022-02-26T16:12:12Z</dcterms:modified>
</cp:coreProperties>
</file>