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36"/>
  </p:notesMasterIdLst>
  <p:sldIdLst>
    <p:sldId id="257" r:id="rId2"/>
    <p:sldId id="258" r:id="rId3"/>
    <p:sldId id="279" r:id="rId4"/>
    <p:sldId id="280" r:id="rId5"/>
    <p:sldId id="281" r:id="rId6"/>
    <p:sldId id="260" r:id="rId7"/>
    <p:sldId id="261" r:id="rId8"/>
    <p:sldId id="282" r:id="rId9"/>
    <p:sldId id="283" r:id="rId10"/>
    <p:sldId id="284" r:id="rId11"/>
    <p:sldId id="263" r:id="rId12"/>
    <p:sldId id="267" r:id="rId13"/>
    <p:sldId id="266" r:id="rId14"/>
    <p:sldId id="285" r:id="rId15"/>
    <p:sldId id="268" r:id="rId16"/>
    <p:sldId id="288" r:id="rId17"/>
    <p:sldId id="286" r:id="rId18"/>
    <p:sldId id="287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B06431-077C-496C-B2E4-9A91203DA799}">
  <a:tblStyle styleId="{93B06431-077C-496C-B2E4-9A91203DA7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5787" y="216122"/>
            <a:ext cx="687242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20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6532" y="216122"/>
            <a:ext cx="2170937" cy="507831"/>
          </a:xfrm>
        </p:spPr>
        <p:txBody>
          <a:bodyPr lIns="0" tIns="0" rIns="0" bIns="0"/>
          <a:lstStyle>
            <a:lvl1pPr>
              <a:defRPr sz="3300" b="0" i="0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956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6532" y="216122"/>
            <a:ext cx="2170937" cy="507831"/>
          </a:xfrm>
        </p:spPr>
        <p:txBody>
          <a:bodyPr lIns="0" tIns="0" rIns="0" bIns="0"/>
          <a:lstStyle>
            <a:lvl1pPr>
              <a:defRPr sz="3300" b="0" i="0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39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6532" y="216122"/>
            <a:ext cx="2170937" cy="507831"/>
          </a:xfrm>
        </p:spPr>
        <p:txBody>
          <a:bodyPr lIns="0" tIns="0" rIns="0" bIns="0"/>
          <a:lstStyle>
            <a:lvl1pPr>
              <a:defRPr sz="3300" b="0" i="0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32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734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6532" y="216122"/>
            <a:ext cx="217093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925558"/>
            <a:ext cx="8986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624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291" y="216123"/>
            <a:ext cx="2209800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4" y="1151210"/>
            <a:ext cx="4551045" cy="1946847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266700" indent="-257175" defTabSz="685800">
              <a:spcBef>
                <a:spcPts val="581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What is Concurrency</a:t>
            </a:r>
            <a:r>
              <a:rPr sz="2100" kern="1200" spc="-26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Control?</a:t>
            </a:r>
            <a:endParaRPr sz="21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indent="-257175" defTabSz="685800">
              <a:spcBef>
                <a:spcPts val="506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Purpose of concurrency control</a:t>
            </a:r>
          </a:p>
          <a:p>
            <a:pPr marL="266700" indent="-257175" defTabSz="685800">
              <a:spcBef>
                <a:spcPts val="506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Why we need concurrency control?</a:t>
            </a:r>
          </a:p>
          <a:p>
            <a:pPr marL="266700" indent="-257175" defTabSz="685800">
              <a:spcBef>
                <a:spcPts val="506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Classification</a:t>
            </a:r>
            <a:endParaRPr sz="21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indent="-257175" defTabSz="685800">
              <a:spcBef>
                <a:spcPts val="506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lang="en-US"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Dea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dlock</a:t>
            </a:r>
            <a:endParaRPr sz="21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9659CD00-3C1F-4EE7-86EA-BF039124F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60301"/>
              </p:ext>
            </p:extLst>
          </p:nvPr>
        </p:nvGraphicFramePr>
        <p:xfrm>
          <a:off x="685800" y="0"/>
          <a:ext cx="4572000" cy="5143818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24010597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960869230"/>
                    </a:ext>
                  </a:extLst>
                </a:gridCol>
              </a:tblGrid>
              <a:tr h="3225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65353"/>
                  </a:ext>
                </a:extLst>
              </a:tr>
              <a:tr h="4154218">
                <a:tc>
                  <a:txBody>
                    <a:bodyPr/>
                    <a:lstStyle/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          lock-X(A);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         read (A);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          </a:t>
                      </a: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A=A-100;</a:t>
                      </a:r>
                    </a:p>
                    <a:p>
                      <a:pPr marL="489585" marR="258604" defTabSz="685800">
                        <a:lnSpc>
                          <a:spcPct val="120000"/>
                        </a:lnSpc>
                        <a:spcBef>
                          <a:spcPts val="71"/>
                        </a:spcBef>
                      </a:pPr>
                      <a:r>
                        <a:rPr lang="en-US" sz="1400" kern="1200" spc="-4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write(A);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  </a:t>
                      </a:r>
                    </a:p>
                    <a:p>
                      <a:pPr marL="489585" marR="258604" defTabSz="685800">
                        <a:lnSpc>
                          <a:spcPct val="120000"/>
                        </a:lnSpc>
                        <a:spcBef>
                          <a:spcPts val="71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unlock (A);</a:t>
                      </a:r>
                    </a:p>
                    <a:p>
                      <a:pPr marL="489585" marR="258604" defTabSz="685800">
                        <a:lnSpc>
                          <a:spcPct val="120000"/>
                        </a:lnSpc>
                        <a:spcBef>
                          <a:spcPts val="71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489585" marR="258604" defTabSz="685800">
                        <a:lnSpc>
                          <a:spcPct val="120000"/>
                        </a:lnSpc>
                        <a:spcBef>
                          <a:spcPts val="71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489585" marR="258604" defTabSz="685800">
                        <a:lnSpc>
                          <a:spcPct val="120000"/>
                        </a:lnSpc>
                        <a:spcBef>
                          <a:spcPts val="71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489585" marR="258604" defTabSz="685800">
                        <a:lnSpc>
                          <a:spcPct val="120000"/>
                        </a:lnSpc>
                        <a:spcBef>
                          <a:spcPts val="71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489585" marR="3810" defTabSz="685800">
                        <a:lnSpc>
                          <a:spcPct val="120000"/>
                        </a:lnSpc>
                        <a:spcBef>
                          <a:spcPts val="4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489585" marR="3810" defTabSz="685800">
                        <a:lnSpc>
                          <a:spcPct val="120000"/>
                        </a:lnSpc>
                        <a:spcBef>
                          <a:spcPts val="4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489585" marR="3810" defTabSz="685800">
                        <a:lnSpc>
                          <a:spcPct val="120000"/>
                        </a:lnSpc>
                        <a:spcBef>
                          <a:spcPts val="4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489585" marR="3810" defTabSz="685800">
                        <a:lnSpc>
                          <a:spcPct val="120000"/>
                        </a:lnSpc>
                        <a:spcBef>
                          <a:spcPts val="4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489585" marR="3810" defTabSz="685800">
                        <a:lnSpc>
                          <a:spcPct val="120000"/>
                        </a:lnSpc>
                        <a:spcBef>
                          <a:spcPts val="4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lock-X(B);</a:t>
                      </a:r>
                    </a:p>
                    <a:p>
                      <a:pPr marL="489585" marR="3810" defTabSz="685800">
                        <a:lnSpc>
                          <a:spcPct val="120000"/>
                        </a:lnSpc>
                        <a:spcBef>
                          <a:spcPts val="4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read (B);</a:t>
                      </a:r>
                    </a:p>
                    <a:p>
                      <a:pPr marL="489585" marR="3810" defTabSz="685800">
                        <a:lnSpc>
                          <a:spcPct val="120000"/>
                        </a:lnSpc>
                        <a:spcBef>
                          <a:spcPts val="4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B = B+100;</a:t>
                      </a:r>
                    </a:p>
                    <a:p>
                      <a:pPr marL="489585" marR="3810" defTabSz="685800">
                        <a:lnSpc>
                          <a:spcPct val="120000"/>
                        </a:lnSpc>
                        <a:spcBef>
                          <a:spcPts val="4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write(B);</a:t>
                      </a:r>
                    </a:p>
                    <a:p>
                      <a:pPr marL="489585" marR="3810" defTabSz="685800">
                        <a:lnSpc>
                          <a:spcPct val="120000"/>
                        </a:lnSpc>
                        <a:spcBef>
                          <a:spcPts val="4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unlock(B);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lock-S(A);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read (A);  </a:t>
                      </a:r>
                      <a:endParaRPr lang="en-US" sz="1400" kern="1200" spc="-4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unlock (A);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lock-S(B);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read (B);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unlock(B);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Display(A+B)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3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1" y="216123"/>
            <a:ext cx="7848600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dirty="0"/>
              <a:t>Problems with simple locking mechanism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2055" y="1215961"/>
            <a:ext cx="6741319" cy="93599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700" marR="3810" indent="-257175" algn="just" defTabSz="685800">
              <a:spcBef>
                <a:spcPts val="79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b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Incorrect Results / Inconsistent database state</a:t>
            </a:r>
          </a:p>
          <a:p>
            <a:pPr marL="266700" marR="3810" indent="-257175" algn="just" defTabSz="685800">
              <a:spcBef>
                <a:spcPts val="79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b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Deadlock</a:t>
            </a:r>
          </a:p>
          <a:p>
            <a:pPr marL="266700" marR="3810" indent="-257175" algn="just" defTabSz="685800">
              <a:spcBef>
                <a:spcPts val="79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b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Starvation</a:t>
            </a:r>
            <a:endParaRPr sz="195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696" y="216123"/>
            <a:ext cx="4868228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79" dirty="0"/>
              <a:t>Two </a:t>
            </a:r>
            <a:r>
              <a:rPr dirty="0"/>
              <a:t>Phase Locking</a:t>
            </a:r>
            <a:r>
              <a:rPr spc="4" dirty="0"/>
              <a:t> </a:t>
            </a:r>
            <a:r>
              <a:rPr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2055" y="1156697"/>
            <a:ext cx="6740366" cy="3629616"/>
          </a:xfrm>
          <a:prstGeom prst="rect">
            <a:avLst/>
          </a:prstGeom>
        </p:spPr>
        <p:txBody>
          <a:bodyPr vert="horz" wrap="square" lIns="0" tIns="69056" rIns="0" bIns="0" rtlCol="0">
            <a:spAutoFit/>
          </a:bodyPr>
          <a:lstStyle/>
          <a:p>
            <a:pPr marL="266700" indent="-257175" algn="just" defTabSz="685800">
              <a:spcBef>
                <a:spcPts val="544"/>
              </a:spcBef>
              <a:buFont typeface="Arial"/>
              <a:buChar char="•"/>
              <a:tabLst>
                <a:tab pos="266700" algn="l"/>
              </a:tabLst>
            </a:pP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This </a:t>
            </a: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is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 protocol which ensures </a:t>
            </a: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conflict-serializable</a:t>
            </a:r>
            <a:r>
              <a:rPr sz="1950" kern="1200" spc="-49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schedules.</a:t>
            </a:r>
            <a:endParaRPr sz="195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indent="-257175" algn="just" defTabSz="685800">
              <a:spcBef>
                <a:spcPts val="469"/>
              </a:spcBef>
              <a:buFont typeface="Arial"/>
              <a:buChar char="•"/>
              <a:tabLst>
                <a:tab pos="266700" algn="l"/>
              </a:tabLst>
            </a:pP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Phase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1: Growing</a:t>
            </a:r>
            <a:r>
              <a:rPr sz="1950" kern="1200" spc="-4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Phase</a:t>
            </a:r>
            <a:endParaRPr sz="195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67214" lvl="1" indent="-215265" algn="just" defTabSz="685800">
              <a:spcBef>
                <a:spcPts val="469"/>
              </a:spcBef>
              <a:buFont typeface="Arial"/>
              <a:buChar char="–"/>
              <a:tabLst>
                <a:tab pos="567690" algn="l"/>
              </a:tabLst>
            </a:pP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transaction may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obtain</a:t>
            </a: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locks</a:t>
            </a:r>
            <a:endParaRPr sz="195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67214" lvl="1" indent="-215265" algn="just" defTabSz="685800">
              <a:spcBef>
                <a:spcPts val="469"/>
              </a:spcBef>
              <a:buFont typeface="Arial"/>
              <a:buChar char="–"/>
              <a:tabLst>
                <a:tab pos="567690" algn="l"/>
              </a:tabLst>
            </a:pP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transaction may </a:t>
            </a:r>
            <a:r>
              <a:rPr sz="1950" kern="1200" spc="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not </a:t>
            </a: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release</a:t>
            </a:r>
            <a:r>
              <a:rPr sz="1950" kern="1200" spc="-2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locks</a:t>
            </a:r>
            <a:endParaRPr sz="195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indent="-257175" algn="just" defTabSz="685800">
              <a:spcBef>
                <a:spcPts val="469"/>
              </a:spcBef>
              <a:buFont typeface="Arial"/>
              <a:buChar char="•"/>
              <a:tabLst>
                <a:tab pos="266700" algn="l"/>
              </a:tabLst>
            </a:pP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Phase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2: Shrinking</a:t>
            </a:r>
            <a:r>
              <a:rPr sz="1950" kern="1200" spc="-26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Phase</a:t>
            </a:r>
            <a:endParaRPr sz="195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67214" lvl="1" indent="-215265" algn="just" defTabSz="685800">
              <a:spcBef>
                <a:spcPts val="469"/>
              </a:spcBef>
              <a:buFont typeface="Arial"/>
              <a:buChar char="–"/>
              <a:tabLst>
                <a:tab pos="567690" algn="l"/>
              </a:tabLst>
            </a:pP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transaction may release</a:t>
            </a:r>
            <a:r>
              <a:rPr sz="195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locks</a:t>
            </a:r>
            <a:endParaRPr sz="195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67214" lvl="1" indent="-215265" algn="just" defTabSz="685800">
              <a:spcBef>
                <a:spcPts val="469"/>
              </a:spcBef>
              <a:buFont typeface="Arial"/>
              <a:buChar char="–"/>
              <a:tabLst>
                <a:tab pos="567690" algn="l"/>
              </a:tabLst>
            </a:pP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transaction may </a:t>
            </a:r>
            <a:r>
              <a:rPr sz="1950" kern="1200" spc="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not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obtain</a:t>
            </a:r>
            <a:r>
              <a:rPr sz="1950" kern="1200" spc="-3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locks</a:t>
            </a:r>
            <a:endParaRPr sz="195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marR="3810" indent="-257175" algn="just" defTabSz="685800">
              <a:lnSpc>
                <a:spcPct val="120000"/>
              </a:lnSpc>
              <a:spcBef>
                <a:spcPts val="225"/>
              </a:spcBef>
              <a:buFont typeface="Arial"/>
              <a:buChar char="•"/>
              <a:tabLst>
                <a:tab pos="266700" algn="l"/>
              </a:tabLst>
            </a:pP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 </a:t>
            </a: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protocol assures </a:t>
            </a:r>
            <a:r>
              <a:rPr sz="195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serializability. </a:t>
            </a: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It can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be </a:t>
            </a: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proved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that the  </a:t>
            </a: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transactions can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be </a:t>
            </a: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serialized in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 order of their </a:t>
            </a:r>
            <a:r>
              <a:rPr sz="1950" b="1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 </a:t>
            </a:r>
            <a:r>
              <a:rPr sz="1950" b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points  </a:t>
            </a: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(i.e.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 point where a </a:t>
            </a: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transaction acquired its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final</a:t>
            </a:r>
            <a:r>
              <a:rPr sz="1950" kern="1200" spc="-19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lock).</a:t>
            </a:r>
            <a:endParaRPr sz="195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084" y="360331"/>
            <a:ext cx="6237922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169" dirty="0">
                <a:latin typeface="Arial"/>
                <a:cs typeface="Arial"/>
              </a:rPr>
              <a:t>Two-Phase </a:t>
            </a:r>
            <a:r>
              <a:rPr spc="-79" dirty="0">
                <a:latin typeface="Arial"/>
                <a:cs typeface="Arial"/>
              </a:rPr>
              <a:t>Locking</a:t>
            </a:r>
            <a:r>
              <a:rPr spc="-311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(2PL)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76883" y="2591133"/>
            <a:ext cx="3268028" cy="2086928"/>
            <a:chOff x="3835844" y="3454844"/>
            <a:chExt cx="4357370" cy="2782570"/>
          </a:xfrm>
        </p:grpSpPr>
        <p:sp>
          <p:nvSpPr>
            <p:cNvPr id="4" name="object 4"/>
            <p:cNvSpPr/>
            <p:nvPr/>
          </p:nvSpPr>
          <p:spPr>
            <a:xfrm>
              <a:off x="3848862" y="3467862"/>
              <a:ext cx="4331335" cy="2743200"/>
            </a:xfrm>
            <a:custGeom>
              <a:avLst/>
              <a:gdLst/>
              <a:ahLst/>
              <a:cxnLst/>
              <a:rect l="l" t="t" r="r" b="b"/>
              <a:pathLst>
                <a:path w="4331334" h="2743200">
                  <a:moveTo>
                    <a:pt x="0" y="0"/>
                  </a:moveTo>
                  <a:lnTo>
                    <a:pt x="0" y="2743136"/>
                  </a:lnTo>
                  <a:lnTo>
                    <a:pt x="4331081" y="2743136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854958" y="3931158"/>
              <a:ext cx="4102735" cy="1828800"/>
            </a:xfrm>
            <a:custGeom>
              <a:avLst/>
              <a:gdLst/>
              <a:ahLst/>
              <a:cxnLst/>
              <a:rect l="l" t="t" r="r" b="b"/>
              <a:pathLst>
                <a:path w="4102734" h="1828800">
                  <a:moveTo>
                    <a:pt x="0" y="1828800"/>
                  </a:moveTo>
                  <a:lnTo>
                    <a:pt x="445007" y="1828800"/>
                  </a:lnTo>
                </a:path>
                <a:path w="4102734" h="1828800">
                  <a:moveTo>
                    <a:pt x="457200" y="1371600"/>
                  </a:moveTo>
                  <a:lnTo>
                    <a:pt x="902207" y="1371600"/>
                  </a:lnTo>
                </a:path>
                <a:path w="4102734" h="1828800">
                  <a:moveTo>
                    <a:pt x="914400" y="914400"/>
                  </a:moveTo>
                  <a:lnTo>
                    <a:pt x="1359407" y="914400"/>
                  </a:lnTo>
                </a:path>
                <a:path w="4102734" h="1828800">
                  <a:moveTo>
                    <a:pt x="1371600" y="457200"/>
                  </a:moveTo>
                  <a:lnTo>
                    <a:pt x="1816607" y="457200"/>
                  </a:lnTo>
                </a:path>
                <a:path w="4102734" h="1828800">
                  <a:moveTo>
                    <a:pt x="1828800" y="0"/>
                  </a:moveTo>
                  <a:lnTo>
                    <a:pt x="2273807" y="0"/>
                  </a:lnTo>
                </a:path>
                <a:path w="4102734" h="1828800">
                  <a:moveTo>
                    <a:pt x="2286000" y="457200"/>
                  </a:moveTo>
                  <a:lnTo>
                    <a:pt x="2731008" y="457200"/>
                  </a:lnTo>
                </a:path>
                <a:path w="4102734" h="1828800">
                  <a:moveTo>
                    <a:pt x="2743199" y="914400"/>
                  </a:moveTo>
                  <a:lnTo>
                    <a:pt x="3188208" y="914400"/>
                  </a:lnTo>
                </a:path>
                <a:path w="4102734" h="1828800">
                  <a:moveTo>
                    <a:pt x="3200399" y="1350264"/>
                  </a:moveTo>
                  <a:lnTo>
                    <a:pt x="3645408" y="1350264"/>
                  </a:lnTo>
                </a:path>
                <a:path w="4102734" h="1828800">
                  <a:moveTo>
                    <a:pt x="3657599" y="1784604"/>
                  </a:moveTo>
                  <a:lnTo>
                    <a:pt x="4102608" y="1784604"/>
                  </a:lnTo>
                </a:path>
              </a:pathLst>
            </a:custGeom>
            <a:ln w="19812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sz="1050" dirty="0"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906258" y="5715761"/>
              <a:ext cx="127000" cy="521334"/>
            </a:xfrm>
            <a:custGeom>
              <a:avLst/>
              <a:gdLst/>
              <a:ahLst/>
              <a:cxnLst/>
              <a:rect l="l" t="t" r="r" b="b"/>
              <a:pathLst>
                <a:path w="127000" h="521335">
                  <a:moveTo>
                    <a:pt x="53594" y="394208"/>
                  </a:moveTo>
                  <a:lnTo>
                    <a:pt x="0" y="394208"/>
                  </a:lnTo>
                  <a:lnTo>
                    <a:pt x="63500" y="521208"/>
                  </a:lnTo>
                  <a:lnTo>
                    <a:pt x="120650" y="406908"/>
                  </a:lnTo>
                  <a:lnTo>
                    <a:pt x="53594" y="406908"/>
                  </a:lnTo>
                  <a:lnTo>
                    <a:pt x="53594" y="394208"/>
                  </a:lnTo>
                  <a:close/>
                </a:path>
                <a:path w="127000" h="521335">
                  <a:moveTo>
                    <a:pt x="73406" y="0"/>
                  </a:moveTo>
                  <a:lnTo>
                    <a:pt x="53594" y="0"/>
                  </a:lnTo>
                  <a:lnTo>
                    <a:pt x="53594" y="406908"/>
                  </a:lnTo>
                  <a:lnTo>
                    <a:pt x="73406" y="406908"/>
                  </a:lnTo>
                  <a:lnTo>
                    <a:pt x="73406" y="0"/>
                  </a:lnTo>
                  <a:close/>
                </a:path>
                <a:path w="127000" h="521335">
                  <a:moveTo>
                    <a:pt x="127000" y="394208"/>
                  </a:moveTo>
                  <a:lnTo>
                    <a:pt x="73406" y="394208"/>
                  </a:lnTo>
                  <a:lnTo>
                    <a:pt x="73406" y="406908"/>
                  </a:lnTo>
                  <a:lnTo>
                    <a:pt x="120650" y="406908"/>
                  </a:lnTo>
                  <a:lnTo>
                    <a:pt x="127000" y="394208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 sz="1050">
                <a:solidFill>
                  <a:schemeClr val="bg1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72337" y="1143495"/>
            <a:ext cx="7307580" cy="22492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95275" indent="-285750">
              <a:spcBef>
                <a:spcPts val="525"/>
              </a:spcBef>
              <a:buFont typeface="Arial" panose="020B0604020202020204" pitchFamily="34" charset="0"/>
              <a:buChar char="•"/>
              <a:tabLst>
                <a:tab pos="310038" algn="l"/>
              </a:tabLst>
            </a:pPr>
            <a:r>
              <a:rPr sz="1650" spc="237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650" spc="-56" dirty="0">
                <a:solidFill>
                  <a:schemeClr val="bg1"/>
                </a:solidFill>
              </a:rPr>
              <a:t>A</a:t>
            </a:r>
            <a:r>
              <a:rPr sz="1650" spc="-244" dirty="0">
                <a:solidFill>
                  <a:schemeClr val="bg1"/>
                </a:solidFill>
              </a:rPr>
              <a:t> </a:t>
            </a:r>
            <a:r>
              <a:rPr sz="1650" spc="-64" dirty="0">
                <a:solidFill>
                  <a:schemeClr val="bg1"/>
                </a:solidFill>
              </a:rPr>
              <a:t>Transaction</a:t>
            </a:r>
            <a:r>
              <a:rPr sz="1650" spc="-131" dirty="0">
                <a:solidFill>
                  <a:schemeClr val="bg1"/>
                </a:solidFill>
              </a:rPr>
              <a:t> </a:t>
            </a:r>
            <a:r>
              <a:rPr sz="1650" spc="-64" dirty="0">
                <a:solidFill>
                  <a:schemeClr val="bg1"/>
                </a:solidFill>
              </a:rPr>
              <a:t>locks</a:t>
            </a:r>
            <a:r>
              <a:rPr sz="1650" spc="-120" dirty="0">
                <a:solidFill>
                  <a:schemeClr val="bg1"/>
                </a:solidFill>
              </a:rPr>
              <a:t> </a:t>
            </a:r>
            <a:r>
              <a:rPr sz="1650" spc="-83" dirty="0">
                <a:solidFill>
                  <a:schemeClr val="bg1"/>
                </a:solidFill>
              </a:rPr>
              <a:t>an</a:t>
            </a:r>
            <a:r>
              <a:rPr sz="1650" spc="-127" dirty="0">
                <a:solidFill>
                  <a:schemeClr val="bg1"/>
                </a:solidFill>
              </a:rPr>
              <a:t> </a:t>
            </a:r>
            <a:r>
              <a:rPr sz="1650" spc="-26" dirty="0">
                <a:solidFill>
                  <a:schemeClr val="bg1"/>
                </a:solidFill>
              </a:rPr>
              <a:t>object</a:t>
            </a:r>
            <a:r>
              <a:rPr sz="1650" spc="-131" dirty="0">
                <a:solidFill>
                  <a:schemeClr val="bg1"/>
                </a:solidFill>
              </a:rPr>
              <a:t> </a:t>
            </a:r>
            <a:r>
              <a:rPr sz="1650" spc="-38" dirty="0">
                <a:solidFill>
                  <a:schemeClr val="bg1"/>
                </a:solidFill>
              </a:rPr>
              <a:t>before</a:t>
            </a:r>
            <a:r>
              <a:rPr sz="1650" spc="-116" dirty="0">
                <a:solidFill>
                  <a:schemeClr val="bg1"/>
                </a:solidFill>
              </a:rPr>
              <a:t> </a:t>
            </a:r>
            <a:r>
              <a:rPr sz="1650" spc="-64" dirty="0">
                <a:solidFill>
                  <a:schemeClr val="bg1"/>
                </a:solidFill>
              </a:rPr>
              <a:t>using</a:t>
            </a:r>
            <a:r>
              <a:rPr sz="1650" spc="-127" dirty="0">
                <a:solidFill>
                  <a:schemeClr val="bg1"/>
                </a:solidFill>
              </a:rPr>
              <a:t> </a:t>
            </a:r>
            <a:r>
              <a:rPr sz="1650" spc="34" dirty="0">
                <a:solidFill>
                  <a:schemeClr val="bg1"/>
                </a:solidFill>
              </a:rPr>
              <a:t>it.</a:t>
            </a:r>
            <a:endParaRPr sz="1650" dirty="0">
              <a:solidFill>
                <a:schemeClr val="bg1"/>
              </a:solidFill>
            </a:endParaRPr>
          </a:p>
          <a:p>
            <a:pPr marL="310038" marR="3810" indent="-300990">
              <a:lnSpc>
                <a:spcPct val="80000"/>
              </a:lnSpc>
              <a:spcBef>
                <a:spcPts val="844"/>
              </a:spcBef>
              <a:buFont typeface="Arial" panose="020B0604020202020204" pitchFamily="34" charset="0"/>
              <a:buChar char="•"/>
              <a:tabLst>
                <a:tab pos="310038" algn="l"/>
              </a:tabLst>
            </a:pPr>
            <a:r>
              <a:rPr lang="en-US" sz="1650" spc="-79" dirty="0">
                <a:solidFill>
                  <a:schemeClr val="bg1"/>
                </a:solidFill>
              </a:rPr>
              <a:t>W</a:t>
            </a:r>
            <a:r>
              <a:rPr sz="1650" spc="-79" dirty="0">
                <a:solidFill>
                  <a:schemeClr val="bg1"/>
                </a:solidFill>
              </a:rPr>
              <a:t>hen</a:t>
            </a:r>
            <a:r>
              <a:rPr sz="1650" spc="-113" dirty="0">
                <a:solidFill>
                  <a:schemeClr val="bg1"/>
                </a:solidFill>
              </a:rPr>
              <a:t> </a:t>
            </a:r>
            <a:r>
              <a:rPr sz="1650" spc="-83" dirty="0">
                <a:solidFill>
                  <a:schemeClr val="bg1"/>
                </a:solidFill>
              </a:rPr>
              <a:t>an</a:t>
            </a:r>
            <a:r>
              <a:rPr sz="1650" spc="-120" dirty="0">
                <a:solidFill>
                  <a:schemeClr val="bg1"/>
                </a:solidFill>
              </a:rPr>
              <a:t> </a:t>
            </a:r>
            <a:r>
              <a:rPr sz="1650" spc="-26" dirty="0">
                <a:solidFill>
                  <a:schemeClr val="bg1"/>
                </a:solidFill>
              </a:rPr>
              <a:t>object</a:t>
            </a:r>
            <a:r>
              <a:rPr sz="1650" spc="-116" dirty="0">
                <a:solidFill>
                  <a:schemeClr val="bg1"/>
                </a:solidFill>
              </a:rPr>
              <a:t> </a:t>
            </a:r>
            <a:r>
              <a:rPr sz="1650" spc="-75" dirty="0">
                <a:solidFill>
                  <a:schemeClr val="bg1"/>
                </a:solidFill>
              </a:rPr>
              <a:t>is</a:t>
            </a:r>
            <a:r>
              <a:rPr sz="1650" spc="-124" dirty="0">
                <a:solidFill>
                  <a:schemeClr val="bg1"/>
                </a:solidFill>
              </a:rPr>
              <a:t> </a:t>
            </a:r>
            <a:r>
              <a:rPr sz="1650" spc="-56" dirty="0">
                <a:solidFill>
                  <a:schemeClr val="bg1"/>
                </a:solidFill>
              </a:rPr>
              <a:t>locked</a:t>
            </a:r>
            <a:r>
              <a:rPr sz="1650" spc="-109" dirty="0">
                <a:solidFill>
                  <a:schemeClr val="bg1"/>
                </a:solidFill>
              </a:rPr>
              <a:t> </a:t>
            </a:r>
            <a:r>
              <a:rPr sz="1650" spc="-38" dirty="0">
                <a:solidFill>
                  <a:schemeClr val="bg1"/>
                </a:solidFill>
              </a:rPr>
              <a:t>by</a:t>
            </a:r>
            <a:r>
              <a:rPr sz="1650" spc="-124" dirty="0">
                <a:solidFill>
                  <a:schemeClr val="bg1"/>
                </a:solidFill>
              </a:rPr>
              <a:t> </a:t>
            </a:r>
            <a:r>
              <a:rPr sz="1650" spc="-34" dirty="0">
                <a:solidFill>
                  <a:schemeClr val="bg1"/>
                </a:solidFill>
              </a:rPr>
              <a:t>another</a:t>
            </a:r>
            <a:r>
              <a:rPr sz="1650" spc="-124" dirty="0">
                <a:solidFill>
                  <a:schemeClr val="bg1"/>
                </a:solidFill>
              </a:rPr>
              <a:t> </a:t>
            </a:r>
            <a:r>
              <a:rPr sz="1650" spc="-38" dirty="0">
                <a:solidFill>
                  <a:schemeClr val="bg1"/>
                </a:solidFill>
              </a:rPr>
              <a:t>transaction,</a:t>
            </a:r>
            <a:r>
              <a:rPr sz="1650" spc="-135" dirty="0">
                <a:solidFill>
                  <a:schemeClr val="bg1"/>
                </a:solidFill>
              </a:rPr>
              <a:t> </a:t>
            </a:r>
            <a:r>
              <a:rPr sz="1650" spc="-11" dirty="0">
                <a:solidFill>
                  <a:schemeClr val="bg1"/>
                </a:solidFill>
              </a:rPr>
              <a:t>the</a:t>
            </a:r>
            <a:r>
              <a:rPr sz="1650" spc="-124" dirty="0">
                <a:solidFill>
                  <a:schemeClr val="bg1"/>
                </a:solidFill>
              </a:rPr>
              <a:t> </a:t>
            </a:r>
            <a:r>
              <a:rPr sz="1650" spc="-45" dirty="0">
                <a:solidFill>
                  <a:schemeClr val="bg1"/>
                </a:solidFill>
              </a:rPr>
              <a:t>requesting</a:t>
            </a:r>
            <a:r>
              <a:rPr sz="1650" spc="-113" dirty="0">
                <a:solidFill>
                  <a:schemeClr val="bg1"/>
                </a:solidFill>
              </a:rPr>
              <a:t> </a:t>
            </a:r>
            <a:r>
              <a:rPr sz="1650" spc="-38" dirty="0">
                <a:solidFill>
                  <a:schemeClr val="bg1"/>
                </a:solidFill>
              </a:rPr>
              <a:t>transaction</a:t>
            </a:r>
            <a:r>
              <a:rPr sz="1650" spc="-124" dirty="0">
                <a:solidFill>
                  <a:schemeClr val="bg1"/>
                </a:solidFill>
              </a:rPr>
              <a:t> </a:t>
            </a:r>
            <a:r>
              <a:rPr sz="1650" spc="-424" dirty="0">
                <a:solidFill>
                  <a:schemeClr val="bg1"/>
                </a:solidFill>
              </a:rPr>
              <a:t>m</a:t>
            </a:r>
            <a:r>
              <a:rPr lang="en-US" sz="1650" spc="-424" dirty="0">
                <a:solidFill>
                  <a:schemeClr val="bg1"/>
                </a:solidFill>
              </a:rPr>
              <a:t>           </a:t>
            </a:r>
            <a:r>
              <a:rPr sz="1650" spc="-424" dirty="0">
                <a:solidFill>
                  <a:schemeClr val="bg1"/>
                </a:solidFill>
              </a:rPr>
              <a:t>u</a:t>
            </a:r>
            <a:r>
              <a:rPr lang="en-US" sz="1650" spc="-424" dirty="0">
                <a:solidFill>
                  <a:schemeClr val="bg1"/>
                </a:solidFill>
              </a:rPr>
              <a:t>            </a:t>
            </a:r>
            <a:r>
              <a:rPr sz="1650" spc="-424" dirty="0">
                <a:solidFill>
                  <a:schemeClr val="bg1"/>
                </a:solidFill>
              </a:rPr>
              <a:t>s</a:t>
            </a:r>
            <a:r>
              <a:rPr lang="en-US" sz="1650" spc="-424" dirty="0">
                <a:solidFill>
                  <a:schemeClr val="bg1"/>
                </a:solidFill>
              </a:rPr>
              <a:t>            </a:t>
            </a:r>
            <a:r>
              <a:rPr sz="1650" spc="-424" dirty="0">
                <a:solidFill>
                  <a:schemeClr val="bg1"/>
                </a:solidFill>
              </a:rPr>
              <a:t>t  </a:t>
            </a:r>
            <a:r>
              <a:rPr lang="en-US" sz="1650" spc="-424" dirty="0">
                <a:solidFill>
                  <a:schemeClr val="bg1"/>
                </a:solidFill>
              </a:rPr>
              <a:t>                                                      </a:t>
            </a:r>
            <a:r>
              <a:rPr sz="1650" spc="-8" dirty="0">
                <a:solidFill>
                  <a:schemeClr val="bg1"/>
                </a:solidFill>
              </a:rPr>
              <a:t>wait.</a:t>
            </a:r>
            <a:endParaRPr sz="1650" dirty="0">
              <a:solidFill>
                <a:schemeClr val="bg1"/>
              </a:solidFill>
            </a:endParaRPr>
          </a:p>
          <a:p>
            <a:pPr marL="295275" indent="-285750">
              <a:spcBef>
                <a:spcPts val="454"/>
              </a:spcBef>
              <a:buFont typeface="Arial" panose="020B0604020202020204" pitchFamily="34" charset="0"/>
              <a:buChar char="•"/>
              <a:tabLst>
                <a:tab pos="310038" algn="l"/>
              </a:tabLst>
            </a:pPr>
            <a:r>
              <a:rPr sz="1650" spc="-79" dirty="0">
                <a:solidFill>
                  <a:schemeClr val="bg1"/>
                </a:solidFill>
              </a:rPr>
              <a:t>When</a:t>
            </a:r>
            <a:r>
              <a:rPr sz="1650" spc="-116" dirty="0">
                <a:solidFill>
                  <a:schemeClr val="bg1"/>
                </a:solidFill>
              </a:rPr>
              <a:t> </a:t>
            </a:r>
            <a:r>
              <a:rPr sz="1650" spc="-113" dirty="0">
                <a:solidFill>
                  <a:schemeClr val="bg1"/>
                </a:solidFill>
              </a:rPr>
              <a:t>a</a:t>
            </a:r>
            <a:r>
              <a:rPr sz="1650" spc="-131" dirty="0">
                <a:solidFill>
                  <a:schemeClr val="bg1"/>
                </a:solidFill>
              </a:rPr>
              <a:t> </a:t>
            </a:r>
            <a:r>
              <a:rPr sz="1650" spc="-38" dirty="0">
                <a:solidFill>
                  <a:schemeClr val="bg1"/>
                </a:solidFill>
              </a:rPr>
              <a:t>transaction</a:t>
            </a:r>
            <a:r>
              <a:rPr sz="1650" spc="-131" dirty="0">
                <a:solidFill>
                  <a:schemeClr val="bg1"/>
                </a:solidFill>
              </a:rPr>
              <a:t> </a:t>
            </a:r>
            <a:r>
              <a:rPr sz="1650" spc="-90" dirty="0">
                <a:solidFill>
                  <a:schemeClr val="bg1"/>
                </a:solidFill>
              </a:rPr>
              <a:t>releases</a:t>
            </a:r>
            <a:r>
              <a:rPr sz="1650" spc="-109" dirty="0">
                <a:solidFill>
                  <a:schemeClr val="bg1"/>
                </a:solidFill>
              </a:rPr>
              <a:t> </a:t>
            </a:r>
            <a:r>
              <a:rPr sz="1650" spc="-113" dirty="0">
                <a:solidFill>
                  <a:schemeClr val="bg1"/>
                </a:solidFill>
              </a:rPr>
              <a:t>a</a:t>
            </a:r>
            <a:r>
              <a:rPr sz="1650" spc="-131" dirty="0">
                <a:solidFill>
                  <a:schemeClr val="bg1"/>
                </a:solidFill>
              </a:rPr>
              <a:t> </a:t>
            </a:r>
            <a:r>
              <a:rPr sz="1650" spc="-41" dirty="0">
                <a:solidFill>
                  <a:schemeClr val="bg1"/>
                </a:solidFill>
              </a:rPr>
              <a:t>lock,</a:t>
            </a:r>
            <a:r>
              <a:rPr sz="1650" spc="-116" dirty="0">
                <a:solidFill>
                  <a:schemeClr val="bg1"/>
                </a:solidFill>
              </a:rPr>
              <a:t> </a:t>
            </a:r>
            <a:r>
              <a:rPr sz="1650" spc="64" dirty="0">
                <a:solidFill>
                  <a:schemeClr val="bg1"/>
                </a:solidFill>
              </a:rPr>
              <a:t>it</a:t>
            </a:r>
            <a:r>
              <a:rPr sz="1650" spc="-131" dirty="0">
                <a:solidFill>
                  <a:schemeClr val="bg1"/>
                </a:solidFill>
              </a:rPr>
              <a:t> </a:t>
            </a:r>
            <a:r>
              <a:rPr sz="1650" spc="-53" dirty="0">
                <a:solidFill>
                  <a:schemeClr val="bg1"/>
                </a:solidFill>
              </a:rPr>
              <a:t>may</a:t>
            </a:r>
            <a:r>
              <a:rPr sz="1650" spc="-139" dirty="0">
                <a:solidFill>
                  <a:schemeClr val="bg1"/>
                </a:solidFill>
              </a:rPr>
              <a:t> </a:t>
            </a:r>
            <a:r>
              <a:rPr sz="1650" spc="4" dirty="0">
                <a:solidFill>
                  <a:schemeClr val="bg1"/>
                </a:solidFill>
              </a:rPr>
              <a:t>not</a:t>
            </a:r>
            <a:r>
              <a:rPr sz="1650" spc="-131" dirty="0">
                <a:solidFill>
                  <a:schemeClr val="bg1"/>
                </a:solidFill>
              </a:rPr>
              <a:t> </a:t>
            </a:r>
            <a:r>
              <a:rPr sz="1650" spc="-53" dirty="0">
                <a:solidFill>
                  <a:schemeClr val="bg1"/>
                </a:solidFill>
              </a:rPr>
              <a:t>request</a:t>
            </a:r>
            <a:r>
              <a:rPr sz="1650" spc="-116" dirty="0">
                <a:solidFill>
                  <a:schemeClr val="bg1"/>
                </a:solidFill>
              </a:rPr>
              <a:t> </a:t>
            </a:r>
            <a:r>
              <a:rPr sz="1650" spc="-34" dirty="0">
                <a:solidFill>
                  <a:schemeClr val="bg1"/>
                </a:solidFill>
              </a:rPr>
              <a:t>another</a:t>
            </a:r>
            <a:r>
              <a:rPr sz="1650" spc="-139" dirty="0">
                <a:solidFill>
                  <a:schemeClr val="bg1"/>
                </a:solidFill>
              </a:rPr>
              <a:t> </a:t>
            </a:r>
            <a:r>
              <a:rPr sz="1650" spc="-38" dirty="0">
                <a:solidFill>
                  <a:schemeClr val="bg1"/>
                </a:solidFill>
              </a:rPr>
              <a:t>lock.</a:t>
            </a:r>
            <a:endParaRPr sz="1650" dirty="0">
              <a:solidFill>
                <a:schemeClr val="bg1"/>
              </a:solidFill>
            </a:endParaRPr>
          </a:p>
          <a:p>
            <a:pPr marR="414814" algn="ctr">
              <a:spcBef>
                <a:spcPts val="1511"/>
              </a:spcBef>
            </a:pPr>
            <a:r>
              <a:rPr sz="1463" spc="4" dirty="0">
                <a:solidFill>
                  <a:schemeClr val="bg1"/>
                </a:solidFill>
                <a:latin typeface="Palladio Uralic"/>
                <a:cs typeface="Palladio Uralic"/>
              </a:rPr>
              <a:t>Lock</a:t>
            </a:r>
            <a:r>
              <a:rPr sz="1463" spc="-4" dirty="0">
                <a:solidFill>
                  <a:schemeClr val="bg1"/>
                </a:solidFill>
                <a:latin typeface="Palladio Uralic"/>
                <a:cs typeface="Palladio Uralic"/>
              </a:rPr>
              <a:t> </a:t>
            </a:r>
            <a:r>
              <a:rPr sz="1463" spc="4" dirty="0">
                <a:solidFill>
                  <a:schemeClr val="bg1"/>
                </a:solidFill>
                <a:latin typeface="Palladio Uralic"/>
                <a:cs typeface="Palladio Uralic"/>
              </a:rPr>
              <a:t>point</a:t>
            </a:r>
            <a:endParaRPr sz="1463" dirty="0">
              <a:solidFill>
                <a:schemeClr val="bg1"/>
              </a:solidFill>
              <a:latin typeface="Palladio Uralic"/>
              <a:cs typeface="Palladio Uralic"/>
            </a:endParaRPr>
          </a:p>
          <a:p>
            <a:pPr marL="4922519">
              <a:spcBef>
                <a:spcPts val="232"/>
              </a:spcBef>
            </a:pPr>
            <a:r>
              <a:rPr sz="1463" spc="4" dirty="0">
                <a:solidFill>
                  <a:schemeClr val="bg1"/>
                </a:solidFill>
                <a:latin typeface="Palladio Uralic"/>
                <a:cs typeface="Palladio Uralic"/>
              </a:rPr>
              <a:t>Obtain</a:t>
            </a:r>
            <a:r>
              <a:rPr sz="1463" dirty="0">
                <a:solidFill>
                  <a:schemeClr val="bg1"/>
                </a:solidFill>
                <a:latin typeface="Palladio Uralic"/>
                <a:cs typeface="Palladio Uralic"/>
              </a:rPr>
              <a:t> </a:t>
            </a:r>
            <a:r>
              <a:rPr sz="1463" spc="4" dirty="0">
                <a:solidFill>
                  <a:schemeClr val="bg1"/>
                </a:solidFill>
                <a:latin typeface="Palladio Uralic"/>
                <a:cs typeface="Palladio Uralic"/>
              </a:rPr>
              <a:t>lock</a:t>
            </a:r>
            <a:endParaRPr sz="1463" dirty="0">
              <a:solidFill>
                <a:schemeClr val="bg1"/>
              </a:solidFill>
              <a:latin typeface="Palladio Uralic"/>
              <a:cs typeface="Palladio Uralic"/>
            </a:endParaRPr>
          </a:p>
          <a:p>
            <a:pPr>
              <a:spcBef>
                <a:spcPts val="4"/>
              </a:spcBef>
            </a:pPr>
            <a:endParaRPr sz="1350" dirty="0">
              <a:solidFill>
                <a:schemeClr val="bg1"/>
              </a:solidFill>
              <a:latin typeface="Palladio Uralic"/>
              <a:cs typeface="Palladio Uralic"/>
            </a:endParaRPr>
          </a:p>
          <a:p>
            <a:pPr marL="4957286"/>
            <a:r>
              <a:rPr sz="1463" spc="4" dirty="0">
                <a:solidFill>
                  <a:schemeClr val="bg1"/>
                </a:solidFill>
                <a:latin typeface="Palladio Uralic"/>
                <a:cs typeface="Palladio Uralic"/>
              </a:rPr>
              <a:t>Release</a:t>
            </a:r>
            <a:r>
              <a:rPr sz="1463" spc="-30" dirty="0">
                <a:solidFill>
                  <a:schemeClr val="bg1"/>
                </a:solidFill>
                <a:latin typeface="Palladio Uralic"/>
                <a:cs typeface="Palladio Uralic"/>
              </a:rPr>
              <a:t> </a:t>
            </a:r>
            <a:r>
              <a:rPr sz="1463" spc="4" dirty="0">
                <a:solidFill>
                  <a:schemeClr val="bg1"/>
                </a:solidFill>
                <a:latin typeface="Palladio Uralic"/>
                <a:cs typeface="Palladio Uralic"/>
              </a:rPr>
              <a:t>lock</a:t>
            </a:r>
            <a:endParaRPr sz="1463" dirty="0">
              <a:solidFill>
                <a:schemeClr val="bg1"/>
              </a:solidFill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9875" y="4342562"/>
            <a:ext cx="645319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spc="4" dirty="0">
                <a:latin typeface="Palladio Uralic"/>
                <a:cs typeface="Palladio Uralic"/>
              </a:rPr>
              <a:t>Phase</a:t>
            </a:r>
            <a:r>
              <a:rPr sz="1463" spc="-45" dirty="0">
                <a:latin typeface="Palladio Uralic"/>
                <a:cs typeface="Palladio Uralic"/>
              </a:rPr>
              <a:t> </a:t>
            </a:r>
            <a:r>
              <a:rPr sz="1463" spc="4" dirty="0">
                <a:latin typeface="Palladio Uralic"/>
                <a:cs typeface="Palladio Uralic"/>
              </a:rPr>
              <a:t>1</a:t>
            </a:r>
            <a:endParaRPr sz="1463">
              <a:latin typeface="Palladio Uralic"/>
              <a:cs typeface="Palladio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3211" y="4342562"/>
            <a:ext cx="645319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spc="4" dirty="0">
                <a:latin typeface="Palladio Uralic"/>
                <a:cs typeface="Palladio Uralic"/>
              </a:rPr>
              <a:t>Phase</a:t>
            </a:r>
            <a:r>
              <a:rPr sz="1463" spc="-45" dirty="0">
                <a:latin typeface="Palladio Uralic"/>
                <a:cs typeface="Palladio Uralic"/>
              </a:rPr>
              <a:t> </a:t>
            </a:r>
            <a:r>
              <a:rPr sz="1463" spc="4" dirty="0">
                <a:latin typeface="Palladio Uralic"/>
                <a:cs typeface="Palladio Uralic"/>
              </a:rPr>
              <a:t>2</a:t>
            </a:r>
            <a:endParaRPr sz="1463" dirty="0">
              <a:latin typeface="Palladio Uralic"/>
              <a:cs typeface="Palladio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3880" y="4685462"/>
            <a:ext cx="609124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spc="4" dirty="0">
                <a:latin typeface="Palladio Uralic"/>
                <a:cs typeface="Palladio Uralic"/>
              </a:rPr>
              <a:t>BEGIN</a:t>
            </a:r>
            <a:endParaRPr sz="1463">
              <a:latin typeface="Palladio Uralic"/>
              <a:cs typeface="Palladio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7684" y="4685462"/>
            <a:ext cx="433864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1463" spc="4" dirty="0">
                <a:latin typeface="Palladio Uralic"/>
                <a:cs typeface="Palladio Uralic"/>
              </a:rPr>
              <a:t>END</a:t>
            </a:r>
            <a:endParaRPr sz="1463">
              <a:latin typeface="Palladio Uralic"/>
              <a:cs typeface="Palladio Ural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42451" y="2686050"/>
            <a:ext cx="3187065" cy="2066925"/>
            <a:chOff x="3789934" y="3581400"/>
            <a:chExt cx="4249420" cy="2755900"/>
          </a:xfrm>
        </p:grpSpPr>
        <p:sp>
          <p:nvSpPr>
            <p:cNvPr id="13" name="object 13"/>
            <p:cNvSpPr/>
            <p:nvPr/>
          </p:nvSpPr>
          <p:spPr>
            <a:xfrm>
              <a:off x="6129528" y="3587495"/>
              <a:ext cx="0" cy="2749550"/>
            </a:xfrm>
            <a:custGeom>
              <a:avLst/>
              <a:gdLst/>
              <a:ahLst/>
              <a:cxnLst/>
              <a:rect l="l" t="t" r="r" b="b"/>
              <a:pathLst>
                <a:path h="2749550">
                  <a:moveTo>
                    <a:pt x="0" y="0"/>
                  </a:moveTo>
                  <a:lnTo>
                    <a:pt x="0" y="2749296"/>
                  </a:lnTo>
                </a:path>
              </a:pathLst>
            </a:custGeom>
            <a:ln w="12192">
              <a:solidFill>
                <a:srgbClr val="2F85EC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9934" y="3931157"/>
              <a:ext cx="3784600" cy="2275840"/>
            </a:xfrm>
            <a:custGeom>
              <a:avLst/>
              <a:gdLst/>
              <a:ahLst/>
              <a:cxnLst/>
              <a:rect l="l" t="t" r="r" b="b"/>
              <a:pathLst>
                <a:path w="3784600" h="2275840">
                  <a:moveTo>
                    <a:pt x="127000" y="1945132"/>
                  </a:moveTo>
                  <a:lnTo>
                    <a:pt x="120650" y="1932432"/>
                  </a:lnTo>
                  <a:lnTo>
                    <a:pt x="63500" y="1818132"/>
                  </a:lnTo>
                  <a:lnTo>
                    <a:pt x="0" y="1945132"/>
                  </a:lnTo>
                  <a:lnTo>
                    <a:pt x="53594" y="1945132"/>
                  </a:lnTo>
                  <a:lnTo>
                    <a:pt x="53594" y="2275332"/>
                  </a:lnTo>
                  <a:lnTo>
                    <a:pt x="73406" y="2275332"/>
                  </a:lnTo>
                  <a:lnTo>
                    <a:pt x="73406" y="1945132"/>
                  </a:lnTo>
                  <a:lnTo>
                    <a:pt x="127000" y="1945132"/>
                  </a:lnTo>
                  <a:close/>
                </a:path>
                <a:path w="3784600" h="2275840">
                  <a:moveTo>
                    <a:pt x="573532" y="1498600"/>
                  </a:moveTo>
                  <a:lnTo>
                    <a:pt x="567182" y="1485900"/>
                  </a:lnTo>
                  <a:lnTo>
                    <a:pt x="510032" y="1371600"/>
                  </a:lnTo>
                  <a:lnTo>
                    <a:pt x="446532" y="1498600"/>
                  </a:lnTo>
                  <a:lnTo>
                    <a:pt x="500126" y="1498600"/>
                  </a:lnTo>
                  <a:lnTo>
                    <a:pt x="500126" y="1828800"/>
                  </a:lnTo>
                  <a:lnTo>
                    <a:pt x="519938" y="1828800"/>
                  </a:lnTo>
                  <a:lnTo>
                    <a:pt x="519938" y="1498600"/>
                  </a:lnTo>
                  <a:lnTo>
                    <a:pt x="573532" y="1498600"/>
                  </a:lnTo>
                  <a:close/>
                </a:path>
                <a:path w="3784600" h="2275840">
                  <a:moveTo>
                    <a:pt x="1041400" y="1039876"/>
                  </a:moveTo>
                  <a:lnTo>
                    <a:pt x="1035050" y="1027176"/>
                  </a:lnTo>
                  <a:lnTo>
                    <a:pt x="977900" y="912876"/>
                  </a:lnTo>
                  <a:lnTo>
                    <a:pt x="914400" y="1039876"/>
                  </a:lnTo>
                  <a:lnTo>
                    <a:pt x="967994" y="1039876"/>
                  </a:lnTo>
                  <a:lnTo>
                    <a:pt x="967994" y="1370076"/>
                  </a:lnTo>
                  <a:lnTo>
                    <a:pt x="987806" y="1370076"/>
                  </a:lnTo>
                  <a:lnTo>
                    <a:pt x="987806" y="1039876"/>
                  </a:lnTo>
                  <a:lnTo>
                    <a:pt x="1041400" y="1039876"/>
                  </a:lnTo>
                  <a:close/>
                </a:path>
                <a:path w="3784600" h="2275840">
                  <a:moveTo>
                    <a:pt x="1498600" y="584200"/>
                  </a:moveTo>
                  <a:lnTo>
                    <a:pt x="1492250" y="571500"/>
                  </a:lnTo>
                  <a:lnTo>
                    <a:pt x="1435100" y="457200"/>
                  </a:lnTo>
                  <a:lnTo>
                    <a:pt x="1371600" y="584200"/>
                  </a:lnTo>
                  <a:lnTo>
                    <a:pt x="1425194" y="584200"/>
                  </a:lnTo>
                  <a:lnTo>
                    <a:pt x="1425194" y="914400"/>
                  </a:lnTo>
                  <a:lnTo>
                    <a:pt x="1445006" y="914400"/>
                  </a:lnTo>
                  <a:lnTo>
                    <a:pt x="1445006" y="584200"/>
                  </a:lnTo>
                  <a:lnTo>
                    <a:pt x="1498600" y="584200"/>
                  </a:lnTo>
                  <a:close/>
                </a:path>
                <a:path w="3784600" h="2275840">
                  <a:moveTo>
                    <a:pt x="1955800" y="127000"/>
                  </a:moveTo>
                  <a:lnTo>
                    <a:pt x="1949450" y="114300"/>
                  </a:lnTo>
                  <a:lnTo>
                    <a:pt x="1892300" y="0"/>
                  </a:lnTo>
                  <a:lnTo>
                    <a:pt x="1828800" y="127000"/>
                  </a:lnTo>
                  <a:lnTo>
                    <a:pt x="1882394" y="127000"/>
                  </a:lnTo>
                  <a:lnTo>
                    <a:pt x="1882394" y="457200"/>
                  </a:lnTo>
                  <a:lnTo>
                    <a:pt x="1902206" y="457200"/>
                  </a:lnTo>
                  <a:lnTo>
                    <a:pt x="1902206" y="127000"/>
                  </a:lnTo>
                  <a:lnTo>
                    <a:pt x="1955800" y="127000"/>
                  </a:lnTo>
                  <a:close/>
                </a:path>
                <a:path w="3784600" h="2275840">
                  <a:moveTo>
                    <a:pt x="2402332" y="339344"/>
                  </a:moveTo>
                  <a:lnTo>
                    <a:pt x="2348738" y="339344"/>
                  </a:lnTo>
                  <a:lnTo>
                    <a:pt x="2348738" y="9144"/>
                  </a:lnTo>
                  <a:lnTo>
                    <a:pt x="2328926" y="9144"/>
                  </a:lnTo>
                  <a:lnTo>
                    <a:pt x="2328926" y="339344"/>
                  </a:lnTo>
                  <a:lnTo>
                    <a:pt x="2275332" y="339344"/>
                  </a:lnTo>
                  <a:lnTo>
                    <a:pt x="2338832" y="466344"/>
                  </a:lnTo>
                  <a:lnTo>
                    <a:pt x="2395982" y="352044"/>
                  </a:lnTo>
                  <a:lnTo>
                    <a:pt x="2402332" y="339344"/>
                  </a:lnTo>
                  <a:close/>
                </a:path>
                <a:path w="3784600" h="2275840">
                  <a:moveTo>
                    <a:pt x="2861056" y="796544"/>
                  </a:moveTo>
                  <a:lnTo>
                    <a:pt x="2807462" y="796544"/>
                  </a:lnTo>
                  <a:lnTo>
                    <a:pt x="2807462" y="466344"/>
                  </a:lnTo>
                  <a:lnTo>
                    <a:pt x="2787637" y="466344"/>
                  </a:lnTo>
                  <a:lnTo>
                    <a:pt x="2787637" y="796544"/>
                  </a:lnTo>
                  <a:lnTo>
                    <a:pt x="2734056" y="796544"/>
                  </a:lnTo>
                  <a:lnTo>
                    <a:pt x="2797556" y="923544"/>
                  </a:lnTo>
                  <a:lnTo>
                    <a:pt x="2854706" y="809244"/>
                  </a:lnTo>
                  <a:lnTo>
                    <a:pt x="2861056" y="796544"/>
                  </a:lnTo>
                  <a:close/>
                </a:path>
                <a:path w="3784600" h="2275840">
                  <a:moveTo>
                    <a:pt x="3328924" y="1244600"/>
                  </a:moveTo>
                  <a:lnTo>
                    <a:pt x="3275330" y="1244600"/>
                  </a:lnTo>
                  <a:lnTo>
                    <a:pt x="3275330" y="914400"/>
                  </a:lnTo>
                  <a:lnTo>
                    <a:pt x="3255518" y="914400"/>
                  </a:lnTo>
                  <a:lnTo>
                    <a:pt x="3255518" y="1244600"/>
                  </a:lnTo>
                  <a:lnTo>
                    <a:pt x="3201924" y="1244600"/>
                  </a:lnTo>
                  <a:lnTo>
                    <a:pt x="3265424" y="1371600"/>
                  </a:lnTo>
                  <a:lnTo>
                    <a:pt x="3322574" y="1257300"/>
                  </a:lnTo>
                  <a:lnTo>
                    <a:pt x="3328924" y="1244600"/>
                  </a:lnTo>
                  <a:close/>
                </a:path>
                <a:path w="3784600" h="2275840">
                  <a:moveTo>
                    <a:pt x="3784600" y="1680464"/>
                  </a:moveTo>
                  <a:lnTo>
                    <a:pt x="3731006" y="1680464"/>
                  </a:lnTo>
                  <a:lnTo>
                    <a:pt x="3731006" y="1350264"/>
                  </a:lnTo>
                  <a:lnTo>
                    <a:pt x="3711194" y="1350264"/>
                  </a:lnTo>
                  <a:lnTo>
                    <a:pt x="3711194" y="1680464"/>
                  </a:lnTo>
                  <a:lnTo>
                    <a:pt x="3657600" y="1680464"/>
                  </a:lnTo>
                  <a:lnTo>
                    <a:pt x="3721100" y="1807464"/>
                  </a:lnTo>
                  <a:lnTo>
                    <a:pt x="3778250" y="1693164"/>
                  </a:lnTo>
                  <a:lnTo>
                    <a:pt x="3784600" y="1680464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962900" y="3581399"/>
              <a:ext cx="76200" cy="1066800"/>
            </a:xfrm>
            <a:custGeom>
              <a:avLst/>
              <a:gdLst/>
              <a:ahLst/>
              <a:cxnLst/>
              <a:rect l="l" t="t" r="r" b="b"/>
              <a:pathLst>
                <a:path w="76200" h="1066800">
                  <a:moveTo>
                    <a:pt x="76200" y="990600"/>
                  </a:moveTo>
                  <a:lnTo>
                    <a:pt x="44450" y="990600"/>
                  </a:lnTo>
                  <a:lnTo>
                    <a:pt x="44450" y="609600"/>
                  </a:lnTo>
                  <a:lnTo>
                    <a:pt x="31750" y="609600"/>
                  </a:lnTo>
                  <a:lnTo>
                    <a:pt x="31750" y="990600"/>
                  </a:lnTo>
                  <a:lnTo>
                    <a:pt x="0" y="990600"/>
                  </a:lnTo>
                  <a:lnTo>
                    <a:pt x="38100" y="1066800"/>
                  </a:lnTo>
                  <a:lnTo>
                    <a:pt x="69850" y="1003300"/>
                  </a:lnTo>
                  <a:lnTo>
                    <a:pt x="76200" y="990600"/>
                  </a:lnTo>
                  <a:close/>
                </a:path>
                <a:path w="76200" h="106680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457200"/>
                  </a:lnTo>
                  <a:lnTo>
                    <a:pt x="44450" y="457200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4B3AB0"/>
            </a:solidFill>
          </p:spPr>
          <p:txBody>
            <a:bodyPr wrap="square" lIns="0" tIns="0" rIns="0" bIns="0" rtlCol="0"/>
            <a:lstStyle/>
            <a:p>
              <a:endParaRPr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72581" y="3220917"/>
            <a:ext cx="218008" cy="10058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729"/>
              </a:lnSpc>
            </a:pPr>
            <a:r>
              <a:rPr sz="1463" spc="4" dirty="0">
                <a:solidFill>
                  <a:schemeClr val="bg1"/>
                </a:solidFill>
                <a:latin typeface="Palladio Uralic"/>
                <a:cs typeface="Palladio Uralic"/>
              </a:rPr>
              <a:t>No. of</a:t>
            </a:r>
            <a:r>
              <a:rPr sz="1463" spc="-64" dirty="0">
                <a:solidFill>
                  <a:schemeClr val="bg1"/>
                </a:solidFill>
                <a:latin typeface="Palladio Uralic"/>
                <a:cs typeface="Palladio Uralic"/>
              </a:rPr>
              <a:t> </a:t>
            </a:r>
            <a:r>
              <a:rPr sz="1463" spc="4" dirty="0">
                <a:solidFill>
                  <a:schemeClr val="bg1"/>
                </a:solidFill>
                <a:latin typeface="Palladio Uralic"/>
                <a:cs typeface="Palladio Uralic"/>
              </a:rPr>
              <a:t>locks</a:t>
            </a:r>
            <a:endParaRPr sz="1463" dirty="0">
              <a:solidFill>
                <a:schemeClr val="bg1"/>
              </a:solidFill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9659CD00-3C1F-4EE7-86EA-BF039124F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17084"/>
              </p:ext>
            </p:extLst>
          </p:nvPr>
        </p:nvGraphicFramePr>
        <p:xfrm>
          <a:off x="457200" y="514350"/>
          <a:ext cx="2514599" cy="3802218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659567">
                  <a:extLst>
                    <a:ext uri="{9D8B030D-6E8A-4147-A177-3AD203B41FA5}">
                      <a16:colId xmlns:a16="http://schemas.microsoft.com/office/drawing/2014/main" val="1240105974"/>
                    </a:ext>
                  </a:extLst>
                </a:gridCol>
                <a:gridCol w="864432">
                  <a:extLst>
                    <a:ext uri="{9D8B030D-6E8A-4147-A177-3AD203B41FA5}">
                      <a16:colId xmlns:a16="http://schemas.microsoft.com/office/drawing/2014/main" val="296086923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413687854"/>
                    </a:ext>
                  </a:extLst>
                </a:gridCol>
              </a:tblGrid>
              <a:tr h="2782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65353"/>
                  </a:ext>
                </a:extLst>
              </a:tr>
              <a:tr h="3436458">
                <a:tc>
                  <a:txBody>
                    <a:bodyPr/>
                    <a:lstStyle/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     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LP     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LP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LP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934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5BCA2BD-42AF-4B5A-8C89-4FD433D89EC2}"/>
              </a:ext>
            </a:extLst>
          </p:cNvPr>
          <p:cNvSpPr txBox="1"/>
          <p:nvPr/>
        </p:nvSpPr>
        <p:spPr>
          <a:xfrm>
            <a:off x="4191000" y="150495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T1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T3  T2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16123"/>
            <a:ext cx="8001000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pc="-79" dirty="0"/>
              <a:t>Problems with simple 2-</a:t>
            </a:r>
            <a:r>
              <a:rPr dirty="0"/>
              <a:t>Phase Locking</a:t>
            </a:r>
            <a:r>
              <a:rPr spc="4" dirty="0"/>
              <a:t> </a:t>
            </a:r>
            <a:r>
              <a:rPr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744648"/>
            <a:ext cx="6742271" cy="1458380"/>
          </a:xfrm>
          <a:prstGeom prst="rect">
            <a:avLst/>
          </a:prstGeom>
        </p:spPr>
        <p:txBody>
          <a:bodyPr vert="horz" wrap="square" lIns="0" tIns="75724" rIns="0" bIns="0" rtlCol="0">
            <a:spAutoFit/>
          </a:bodyPr>
          <a:lstStyle/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Two-phase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locking </a:t>
            </a:r>
            <a:r>
              <a:rPr sz="1950" i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does </a:t>
            </a:r>
            <a:r>
              <a:rPr sz="1950" i="1" kern="1200" spc="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not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ensure freedom from</a:t>
            </a:r>
            <a:r>
              <a:rPr sz="1950" kern="1200" spc="-109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deadlocks</a:t>
            </a:r>
            <a:endParaRPr sz="195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marR="5239" indent="-257175" algn="just" defTabSz="685800">
              <a:lnSpc>
                <a:spcPct val="110000"/>
              </a:lnSpc>
              <a:spcBef>
                <a:spcPts val="293"/>
              </a:spcBef>
              <a:buFont typeface="Arial"/>
              <a:buChar char="•"/>
              <a:tabLst>
                <a:tab pos="266700" algn="l"/>
              </a:tabLst>
            </a:pPr>
            <a:r>
              <a:rPr lang="en-IN"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Unnecessary or early lock.</a:t>
            </a:r>
          </a:p>
          <a:p>
            <a:pPr marL="266700" marR="5239" indent="-257175" algn="just" defTabSz="685800">
              <a:lnSpc>
                <a:spcPct val="110000"/>
              </a:lnSpc>
              <a:spcBef>
                <a:spcPts val="293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Cascading roll-back </a:t>
            </a:r>
            <a:r>
              <a:rPr lang="en-US" sz="195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is </a:t>
            </a:r>
            <a:r>
              <a:rPr lang="en-US"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possible under </a:t>
            </a:r>
            <a:r>
              <a:rPr lang="en-US"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two-phase locking.</a:t>
            </a:r>
          </a:p>
          <a:p>
            <a:pPr marL="266700" marR="5239" indent="-257175" algn="just" defTabSz="685800">
              <a:lnSpc>
                <a:spcPct val="110000"/>
              </a:lnSpc>
              <a:spcBef>
                <a:spcPts val="293"/>
              </a:spcBef>
              <a:buFont typeface="Arial"/>
              <a:buChar char="•"/>
              <a:tabLst>
                <a:tab pos="266700" algn="l"/>
              </a:tabLst>
            </a:pPr>
            <a:endParaRPr lang="en-IN" sz="1950" kern="1200" spc="-4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7EEBB8BC-EDB1-46C0-A4C3-D20CE1743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34309"/>
              </p:ext>
            </p:extLst>
          </p:nvPr>
        </p:nvGraphicFramePr>
        <p:xfrm>
          <a:off x="6858000" y="1200150"/>
          <a:ext cx="2209800" cy="385572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4010597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960869230"/>
                    </a:ext>
                  </a:extLst>
                </a:gridCol>
              </a:tblGrid>
              <a:tr h="1832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  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65353"/>
                  </a:ext>
                </a:extLst>
              </a:tr>
              <a:tr h="1721746">
                <a:tc>
                  <a:txBody>
                    <a:bodyPr/>
                    <a:lstStyle/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Lock- X(B)  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read(B)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write(B)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ea typeface="Arial"/>
                        <a:cs typeface="Times New Roman"/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      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Lock-X(A)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    .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    .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    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Lock-S(A)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Lock-X(B)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  .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  .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   .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93462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01F8153-5713-4807-99F1-0AED704FB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52874"/>
              </p:ext>
            </p:extLst>
          </p:nvPr>
        </p:nvGraphicFramePr>
        <p:xfrm>
          <a:off x="838200" y="2038350"/>
          <a:ext cx="2667000" cy="240792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4010597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60869230"/>
                    </a:ext>
                  </a:extLst>
                </a:gridCol>
              </a:tblGrid>
              <a:tr h="1420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  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65353"/>
                  </a:ext>
                </a:extLst>
              </a:tr>
              <a:tr h="1355847">
                <a:tc>
                  <a:txBody>
                    <a:bodyPr/>
                    <a:lstStyle/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Lock-X(A)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Write(A)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Lock-X(B)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Lock-S(A)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934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16123"/>
            <a:ext cx="8001000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pc="-79" dirty="0"/>
              <a:t>Continue…</a:t>
            </a:r>
            <a:endParaRPr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7EEBB8BC-EDB1-46C0-A4C3-D20CE1743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59039"/>
              </p:ext>
            </p:extLst>
          </p:nvPr>
        </p:nvGraphicFramePr>
        <p:xfrm>
          <a:off x="3657600" y="0"/>
          <a:ext cx="3962400" cy="530352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1345721">
                  <a:extLst>
                    <a:ext uri="{9D8B030D-6E8A-4147-A177-3AD203B41FA5}">
                      <a16:colId xmlns:a16="http://schemas.microsoft.com/office/drawing/2014/main" val="1240105974"/>
                    </a:ext>
                  </a:extLst>
                </a:gridCol>
                <a:gridCol w="1196196">
                  <a:extLst>
                    <a:ext uri="{9D8B030D-6E8A-4147-A177-3AD203B41FA5}">
                      <a16:colId xmlns:a16="http://schemas.microsoft.com/office/drawing/2014/main" val="2960869230"/>
                    </a:ext>
                  </a:extLst>
                </a:gridCol>
                <a:gridCol w="1420483">
                  <a:extLst>
                    <a:ext uri="{9D8B030D-6E8A-4147-A177-3AD203B41FA5}">
                      <a16:colId xmlns:a16="http://schemas.microsoft.com/office/drawing/2014/main" val="1102980650"/>
                    </a:ext>
                  </a:extLst>
                </a:gridCol>
              </a:tblGrid>
              <a:tr h="3398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  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65353"/>
                  </a:ext>
                </a:extLst>
              </a:tr>
              <a:tr h="4587558">
                <a:tc>
                  <a:txBody>
                    <a:bodyPr/>
                    <a:lstStyle/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Lock- X(A)  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read(A)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write(A)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Unlock(A)</a:t>
                      </a:r>
                    </a:p>
                    <a:p>
                      <a:pPr marL="9525" algn="ctr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.</a:t>
                      </a:r>
                    </a:p>
                    <a:p>
                      <a:pPr marL="9525" algn="ctr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.</a:t>
                      </a:r>
                    </a:p>
                    <a:p>
                      <a:pPr marL="9525" algn="ctr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.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      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Lock-X(A)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write(A)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Unlock(A)</a:t>
                      </a:r>
                    </a:p>
                    <a:p>
                      <a:pPr marL="9525" algn="ctr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525" algn="ctr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525" algn="ctr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525" algn="ctr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Lock-X(A)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read(A)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write(A)</a:t>
                      </a:r>
                    </a:p>
                    <a:p>
                      <a:pPr marL="9525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Unlock(A)</a:t>
                      </a:r>
                    </a:p>
                    <a:p>
                      <a:pPr marL="9525" algn="ctr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525" algn="ctr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525" algn="ctr" defTabSz="685800">
                        <a:spcBef>
                          <a:spcPts val="578"/>
                        </a:spcBef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361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16123"/>
            <a:ext cx="8001000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pc="-79" dirty="0"/>
              <a:t>Lock upgrade/downgrade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2055" y="1149839"/>
            <a:ext cx="6742271" cy="1843870"/>
          </a:xfrm>
          <a:prstGeom prst="rect">
            <a:avLst/>
          </a:prstGeom>
        </p:spPr>
        <p:txBody>
          <a:bodyPr vert="horz" wrap="square" lIns="0" tIns="75724" rIns="0" bIns="0" rtlCol="0">
            <a:spAutoFit/>
          </a:bodyPr>
          <a:lstStyle/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Lock-S(x) </a:t>
            </a: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 Lock-X(x)</a:t>
            </a: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endParaRPr lang="en-US" sz="1950" kern="1200" spc="-15" dirty="0">
              <a:solidFill>
                <a:srgbClr val="FFFFFF"/>
              </a:solidFill>
              <a:latin typeface="Times New Roman"/>
              <a:ea typeface="+mn-ea"/>
              <a:cs typeface="Times New Roman"/>
              <a:sym typeface="Wingdings" panose="05000000000000000000" pitchFamily="2" charset="2"/>
            </a:endParaRP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Lock-X(x)  Lock-S(x)</a:t>
            </a:r>
          </a:p>
          <a:p>
            <a:pPr marL="9525" marR="5239" algn="just" defTabSz="685800">
              <a:lnSpc>
                <a:spcPct val="110000"/>
              </a:lnSpc>
              <a:spcBef>
                <a:spcPts val="293"/>
              </a:spcBef>
              <a:tabLst>
                <a:tab pos="266700" algn="l"/>
              </a:tabLst>
            </a:pPr>
            <a:endParaRPr lang="en-IN" sz="1950" kern="1200" spc="-4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  <a:p>
            <a:pPr marL="9525" marR="5239" algn="just" defTabSz="685800">
              <a:lnSpc>
                <a:spcPct val="110000"/>
              </a:lnSpc>
              <a:spcBef>
                <a:spcPts val="293"/>
              </a:spcBef>
              <a:tabLst>
                <a:tab pos="266700" algn="l"/>
              </a:tabLst>
            </a:pPr>
            <a:endParaRPr sz="195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961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16123"/>
            <a:ext cx="8001000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pc="-79" dirty="0"/>
              <a:t>Conservative 2-phase locking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2055" y="1149839"/>
            <a:ext cx="6742271" cy="2983413"/>
          </a:xfrm>
          <a:prstGeom prst="rect">
            <a:avLst/>
          </a:prstGeom>
        </p:spPr>
        <p:txBody>
          <a:bodyPr vert="horz" wrap="square" lIns="0" tIns="75724" rIns="0" bIns="0" rtlCol="0">
            <a:spAutoFit/>
          </a:bodyPr>
          <a:lstStyle/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All the data item lock before starting of any transaction.</a:t>
            </a: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endParaRPr lang="en-US" sz="1950" kern="1200" spc="-15" dirty="0">
              <a:solidFill>
                <a:srgbClr val="FFFFFF"/>
              </a:solidFill>
              <a:latin typeface="Times New Roman"/>
              <a:ea typeface="+mn-ea"/>
              <a:cs typeface="Times New Roman"/>
              <a:sym typeface="Wingdings" panose="05000000000000000000" pitchFamily="2" charset="2"/>
            </a:endParaRP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No growing phase.</a:t>
            </a: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endParaRPr lang="en-US" sz="1950" kern="1200" spc="-15" dirty="0">
              <a:solidFill>
                <a:srgbClr val="FFFFFF"/>
              </a:solidFill>
              <a:latin typeface="Times New Roman"/>
              <a:ea typeface="+mn-ea"/>
              <a:cs typeface="Times New Roman"/>
              <a:sym typeface="Wingdings" panose="05000000000000000000" pitchFamily="2" charset="2"/>
            </a:endParaRP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T1A,B,C</a:t>
            </a:r>
          </a:p>
          <a:p>
            <a:pPr marL="9525" algn="just" defTabSz="685800">
              <a:spcBef>
                <a:spcPts val="596"/>
              </a:spcBef>
              <a:tabLst>
                <a:tab pos="266700" algn="l"/>
              </a:tabLst>
            </a:pPr>
            <a:endParaRPr lang="en-US" sz="1950" kern="1200" spc="-15" dirty="0">
              <a:solidFill>
                <a:srgbClr val="FFFFFF"/>
              </a:solidFill>
              <a:latin typeface="Times New Roman"/>
              <a:ea typeface="+mn-ea"/>
              <a:cs typeface="Times New Roman"/>
              <a:sym typeface="Wingdings" panose="05000000000000000000" pitchFamily="2" charset="2"/>
            </a:endParaRP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No deadlock</a:t>
            </a:r>
          </a:p>
          <a:p>
            <a:pPr marL="9525" marR="5239" algn="just" defTabSz="685800">
              <a:lnSpc>
                <a:spcPct val="110000"/>
              </a:lnSpc>
              <a:spcBef>
                <a:spcPts val="293"/>
              </a:spcBef>
              <a:tabLst>
                <a:tab pos="266700" algn="l"/>
              </a:tabLst>
            </a:pPr>
            <a:endParaRPr lang="en-IN" sz="1950" kern="1200" spc="-4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5FD4AC-3302-4604-8560-17E0AA7ADAE2}"/>
              </a:ext>
            </a:extLst>
          </p:cNvPr>
          <p:cNvCxnSpPr/>
          <p:nvPr/>
        </p:nvCxnSpPr>
        <p:spPr>
          <a:xfrm>
            <a:off x="3810000" y="2343150"/>
            <a:ext cx="5334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873039D-C5DB-480C-9780-D90397FAD9ED}"/>
              </a:ext>
            </a:extLst>
          </p:cNvPr>
          <p:cNvSpPr/>
          <p:nvPr/>
        </p:nvSpPr>
        <p:spPr>
          <a:xfrm>
            <a:off x="3581400" y="203835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2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16123"/>
            <a:ext cx="8001000" cy="10252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pc="-79" dirty="0"/>
              <a:t>Problems with conservative  2-</a:t>
            </a:r>
            <a:r>
              <a:rPr dirty="0"/>
              <a:t>Phase Locking</a:t>
            </a:r>
            <a:r>
              <a:rPr spc="4" dirty="0"/>
              <a:t> </a:t>
            </a:r>
            <a:r>
              <a:rPr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428750"/>
            <a:ext cx="6742271" cy="1475308"/>
          </a:xfrm>
          <a:prstGeom prst="rect">
            <a:avLst/>
          </a:prstGeom>
        </p:spPr>
        <p:txBody>
          <a:bodyPr vert="horz" wrap="square" lIns="0" tIns="75724" rIns="0" bIns="0" rtlCol="0">
            <a:spAutoFit/>
          </a:bodyPr>
          <a:lstStyle/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Practical implementation is very difficult</a:t>
            </a:r>
            <a:endParaRPr lang="en-US" sz="195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endParaRPr lang="en-US" sz="1950" kern="1200" spc="-4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Cascading roll-back </a:t>
            </a:r>
            <a:r>
              <a:rPr lang="en-US" sz="195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is </a:t>
            </a:r>
            <a:r>
              <a:rPr lang="en-US"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possible in this locking mechanism</a:t>
            </a:r>
            <a:r>
              <a:rPr lang="en-US"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.</a:t>
            </a:r>
          </a:p>
          <a:p>
            <a:pPr marL="266700" marR="5239" indent="-257175" algn="just" defTabSz="685800">
              <a:lnSpc>
                <a:spcPct val="110000"/>
              </a:lnSpc>
              <a:spcBef>
                <a:spcPts val="293"/>
              </a:spcBef>
              <a:buFont typeface="Arial"/>
              <a:buChar char="•"/>
              <a:tabLst>
                <a:tab pos="266700" algn="l"/>
              </a:tabLst>
            </a:pPr>
            <a:endParaRPr lang="en-IN" sz="1950" kern="1200" spc="-4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564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4839" y="216123"/>
            <a:ext cx="5152073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defTabSz="685800">
              <a:spcBef>
                <a:spcPts val="75"/>
              </a:spcBef>
            </a:pPr>
            <a:r>
              <a:rPr sz="3300" kern="1200" dirty="0">
                <a:solidFill>
                  <a:srgbClr val="FFC000"/>
                </a:solidFill>
                <a:latin typeface="Times New Roman"/>
                <a:ea typeface="+mn-ea"/>
                <a:cs typeface="Times New Roman"/>
              </a:rPr>
              <a:t>What is Concurrency</a:t>
            </a:r>
            <a:r>
              <a:rPr sz="3300" kern="1200" spc="-90" dirty="0">
                <a:solidFill>
                  <a:srgbClr val="FFC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3300" kern="1200" dirty="0">
                <a:solidFill>
                  <a:srgbClr val="FFC000"/>
                </a:solidFill>
                <a:latin typeface="Times New Roman"/>
                <a:ea typeface="+mn-ea"/>
                <a:cs typeface="Times New Roman"/>
              </a:rPr>
              <a:t>Control?</a:t>
            </a:r>
            <a:endParaRPr sz="33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1" y="1214590"/>
            <a:ext cx="8153400" cy="182623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52425" marR="3810" indent="-342900" defTabSz="685800">
              <a:spcBef>
                <a:spcPts val="79"/>
              </a:spcBef>
              <a:buFont typeface="Arial" panose="020B0604020202020204" pitchFamily="34" charset="0"/>
              <a:buChar char="•"/>
            </a:pPr>
            <a:r>
              <a:rPr sz="2138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 </a:t>
            </a:r>
            <a:r>
              <a:rPr sz="2138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technique </a:t>
            </a:r>
            <a:r>
              <a:rPr sz="2138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is </a:t>
            </a:r>
            <a:r>
              <a:rPr sz="2138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used </a:t>
            </a:r>
            <a:r>
              <a:rPr sz="2138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to </a:t>
            </a:r>
            <a:r>
              <a:rPr sz="2138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protect data when </a:t>
            </a:r>
            <a:r>
              <a:rPr sz="2138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multiple </a:t>
            </a:r>
            <a:r>
              <a:rPr sz="2138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users  are accessing </a:t>
            </a:r>
            <a:r>
              <a:rPr sz="2138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same </a:t>
            </a:r>
            <a:r>
              <a:rPr sz="2138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data concurrently </a:t>
            </a:r>
            <a:r>
              <a:rPr sz="2138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(same </a:t>
            </a:r>
            <a:r>
              <a:rPr sz="2138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time)</a:t>
            </a:r>
            <a:r>
              <a:rPr sz="2138" kern="1200" spc="-4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38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is</a:t>
            </a:r>
            <a:endParaRPr sz="2138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9525" defTabSz="685800">
              <a:spcBef>
                <a:spcPts val="518"/>
              </a:spcBef>
            </a:pPr>
            <a:r>
              <a:rPr lang="en-US" sz="2138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      </a:t>
            </a:r>
            <a:r>
              <a:rPr sz="2138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called concurrency</a:t>
            </a:r>
            <a:r>
              <a:rPr sz="2138" kern="1200" spc="-6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38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control</a:t>
            </a:r>
            <a:r>
              <a:rPr lang="en-US" sz="2138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.</a:t>
            </a:r>
          </a:p>
          <a:p>
            <a:pPr marL="9525" defTabSz="685800">
              <a:spcBef>
                <a:spcPts val="518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9525" defTabSz="685800">
              <a:spcBef>
                <a:spcPts val="518"/>
              </a:spcBef>
            </a:pPr>
            <a:endParaRPr sz="2138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4051"/>
            <a:ext cx="8001000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pc="-79" dirty="0"/>
              <a:t>Strict 2-phase locking Protocol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561500"/>
            <a:ext cx="7484745" cy="5168627"/>
          </a:xfrm>
          <a:prstGeom prst="rect">
            <a:avLst/>
          </a:prstGeom>
        </p:spPr>
        <p:txBody>
          <a:bodyPr vert="horz" wrap="square" lIns="0" tIns="75724" rIns="0" bIns="0" rtlCol="0">
            <a:spAutoFit/>
          </a:bodyPr>
          <a:lstStyle/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Most popular</a:t>
            </a: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Guarantees strict schedule.</a:t>
            </a:r>
            <a:endParaRPr lang="en-US" sz="1950" kern="1200" spc="-15" dirty="0">
              <a:solidFill>
                <a:srgbClr val="FFFFFF"/>
              </a:solidFill>
              <a:latin typeface="Times New Roman"/>
              <a:ea typeface="+mn-ea"/>
              <a:cs typeface="Times New Roman"/>
              <a:sym typeface="Wingdings" panose="05000000000000000000" pitchFamily="2" charset="2"/>
            </a:endParaRP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Transaction T does not release any of the exclusive lock until transaction T  commits or abort.</a:t>
            </a:r>
          </a:p>
          <a:p>
            <a:pPr marL="9525" algn="just" defTabSz="685800">
              <a:spcBef>
                <a:spcPts val="596"/>
              </a:spcBef>
              <a:tabLst>
                <a:tab pos="266700" algn="l"/>
              </a:tabLst>
            </a:pPr>
            <a:endParaRPr lang="en-US" sz="1950" kern="1200" spc="-15" dirty="0">
              <a:solidFill>
                <a:srgbClr val="FFFFFF"/>
              </a:solidFill>
              <a:latin typeface="Times New Roman"/>
              <a:ea typeface="+mn-ea"/>
              <a:cs typeface="Times New Roman"/>
              <a:sym typeface="Wingdings" panose="05000000000000000000" pitchFamily="2" charset="2"/>
            </a:endParaRPr>
          </a:p>
          <a:p>
            <a:pPr marL="9525" algn="just" defTabSz="685800">
              <a:spcBef>
                <a:spcPts val="596"/>
              </a:spcBef>
              <a:tabLst>
                <a:tab pos="266700" algn="l"/>
              </a:tabLst>
            </a:pPr>
            <a:endParaRPr lang="en-US" sz="1950" kern="1200" spc="-15" dirty="0">
              <a:solidFill>
                <a:srgbClr val="FFFFFF"/>
              </a:solidFill>
              <a:latin typeface="Times New Roman"/>
              <a:ea typeface="+mn-ea"/>
              <a:cs typeface="Times New Roman"/>
              <a:sym typeface="Wingdings" panose="05000000000000000000" pitchFamily="2" charset="2"/>
            </a:endParaRPr>
          </a:p>
          <a:p>
            <a:pPr marL="9525" algn="just" defTabSz="685800">
              <a:spcBef>
                <a:spcPts val="596"/>
              </a:spcBef>
              <a:tabLst>
                <a:tab pos="266700" algn="l"/>
              </a:tabLst>
            </a:pPr>
            <a:endParaRPr lang="en-US" sz="1950" kern="1200" spc="-15" dirty="0">
              <a:solidFill>
                <a:srgbClr val="FFFFFF"/>
              </a:solidFill>
              <a:latin typeface="Times New Roman"/>
              <a:ea typeface="+mn-ea"/>
              <a:cs typeface="Times New Roman"/>
              <a:sym typeface="Wingdings" panose="05000000000000000000" pitchFamily="2" charset="2"/>
            </a:endParaRPr>
          </a:p>
          <a:p>
            <a:pPr marL="9525" algn="just" defTabSz="685800">
              <a:spcBef>
                <a:spcPts val="596"/>
              </a:spcBef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       </a:t>
            </a:r>
          </a:p>
          <a:p>
            <a:pPr marL="9525" algn="just" defTabSz="685800">
              <a:spcBef>
                <a:spcPts val="596"/>
              </a:spcBef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               Start                          End</a:t>
            </a:r>
          </a:p>
          <a:p>
            <a:pPr marL="9525" algn="just" defTabSz="685800">
              <a:spcBef>
                <a:spcPts val="596"/>
              </a:spcBef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                                              Commit</a:t>
            </a:r>
          </a:p>
          <a:p>
            <a:pPr marL="9525" algn="just" defTabSz="685800">
              <a:spcBef>
                <a:spcPts val="596"/>
              </a:spcBef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                                             Unlock X(A)</a:t>
            </a: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No cascading rollback.</a:t>
            </a:r>
          </a:p>
          <a:p>
            <a:pPr marL="9525" algn="just" defTabSz="685800">
              <a:spcBef>
                <a:spcPts val="596"/>
              </a:spcBef>
              <a:tabLst>
                <a:tab pos="266700" algn="l"/>
              </a:tabLst>
            </a:pPr>
            <a:endParaRPr lang="en-US" sz="1950" kern="1200" spc="-15" dirty="0">
              <a:solidFill>
                <a:srgbClr val="FFFFFF"/>
              </a:solidFill>
              <a:latin typeface="Times New Roman"/>
              <a:ea typeface="+mn-ea"/>
              <a:cs typeface="Times New Roman"/>
              <a:sym typeface="Wingdings" panose="05000000000000000000" pitchFamily="2" charset="2"/>
            </a:endParaRPr>
          </a:p>
          <a:p>
            <a:pPr marL="9525" marR="5239" algn="just" defTabSz="685800">
              <a:lnSpc>
                <a:spcPct val="110000"/>
              </a:lnSpc>
              <a:spcBef>
                <a:spcPts val="293"/>
              </a:spcBef>
              <a:tabLst>
                <a:tab pos="266700" algn="l"/>
              </a:tabLst>
            </a:pPr>
            <a:endParaRPr lang="en-IN" sz="1950" kern="1200" spc="-4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DFF461-60D4-40AC-8034-3CD2113093B0}"/>
              </a:ext>
            </a:extLst>
          </p:cNvPr>
          <p:cNvCxnSpPr>
            <a:cxnSpLocks/>
          </p:cNvCxnSpPr>
          <p:nvPr/>
        </p:nvCxnSpPr>
        <p:spPr>
          <a:xfrm flipV="1">
            <a:off x="2514600" y="2315240"/>
            <a:ext cx="9144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D032569-73DD-441B-A0FC-5F7D919E3BF6}"/>
              </a:ext>
            </a:extLst>
          </p:cNvPr>
          <p:cNvSpPr/>
          <p:nvPr/>
        </p:nvSpPr>
        <p:spPr>
          <a:xfrm>
            <a:off x="3429000" y="203835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0F2724-1718-43DE-9BEB-758A46637349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624122" y="2298513"/>
            <a:ext cx="719278" cy="100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91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16123"/>
            <a:ext cx="8001000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pc="-79" dirty="0"/>
              <a:t>Problems with Strict  2-</a:t>
            </a:r>
            <a:r>
              <a:rPr dirty="0"/>
              <a:t>Phase Locking</a:t>
            </a:r>
            <a:r>
              <a:rPr spc="4" dirty="0"/>
              <a:t> </a:t>
            </a:r>
            <a:r>
              <a:rPr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428750"/>
            <a:ext cx="6742271" cy="1098282"/>
          </a:xfrm>
          <a:prstGeom prst="rect">
            <a:avLst/>
          </a:prstGeom>
        </p:spPr>
        <p:txBody>
          <a:bodyPr vert="horz" wrap="square" lIns="0" tIns="75724" rIns="0" bIns="0" rtlCol="0">
            <a:spAutoFit/>
          </a:bodyPr>
          <a:lstStyle/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endParaRPr lang="en-US" sz="1950" kern="1200" spc="-4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Deadlock is possible.</a:t>
            </a:r>
          </a:p>
          <a:p>
            <a:pPr marL="266700" marR="5239" indent="-257175" algn="just" defTabSz="685800">
              <a:lnSpc>
                <a:spcPct val="110000"/>
              </a:lnSpc>
              <a:spcBef>
                <a:spcPts val="293"/>
              </a:spcBef>
              <a:buFont typeface="Arial"/>
              <a:buChar char="•"/>
              <a:tabLst>
                <a:tab pos="266700" algn="l"/>
              </a:tabLst>
            </a:pPr>
            <a:endParaRPr lang="en-IN" sz="1950" kern="1200" spc="-4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887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16123"/>
            <a:ext cx="8001000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pc="-79" dirty="0"/>
              <a:t>Rigorous 2-phase locking Protocol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1" y="1149839"/>
            <a:ext cx="8077200" cy="1807707"/>
          </a:xfrm>
          <a:prstGeom prst="rect">
            <a:avLst/>
          </a:prstGeom>
        </p:spPr>
        <p:txBody>
          <a:bodyPr vert="horz" wrap="square" lIns="0" tIns="75724" rIns="0" bIns="0" rtlCol="0">
            <a:spAutoFit/>
          </a:bodyPr>
          <a:lstStyle/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Transaction T does not release any of the lock until transaction T commits  or abort.</a:t>
            </a:r>
          </a:p>
          <a:p>
            <a:pPr marL="9525" algn="just" defTabSz="685800">
              <a:spcBef>
                <a:spcPts val="596"/>
              </a:spcBef>
              <a:tabLst>
                <a:tab pos="266700" algn="l"/>
              </a:tabLst>
            </a:pPr>
            <a:endParaRPr lang="en-US" sz="1950" kern="1200" spc="-15" dirty="0">
              <a:solidFill>
                <a:srgbClr val="FFFFFF"/>
              </a:solidFill>
              <a:latin typeface="Times New Roman"/>
              <a:ea typeface="+mn-ea"/>
              <a:cs typeface="Times New Roman"/>
              <a:sym typeface="Wingdings" panose="05000000000000000000" pitchFamily="2" charset="2"/>
            </a:endParaRP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No cascading rollback.</a:t>
            </a:r>
          </a:p>
          <a:p>
            <a:pPr marL="9525" algn="just" defTabSz="685800">
              <a:spcBef>
                <a:spcPts val="596"/>
              </a:spcBef>
              <a:tabLst>
                <a:tab pos="266700" algn="l"/>
              </a:tabLst>
            </a:pPr>
            <a:endParaRPr lang="en-US" sz="1950" kern="1200" spc="-15" dirty="0">
              <a:solidFill>
                <a:srgbClr val="FFFFFF"/>
              </a:solidFill>
              <a:latin typeface="Times New Roman"/>
              <a:ea typeface="+mn-ea"/>
              <a:cs typeface="Times New Roman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9473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16123"/>
            <a:ext cx="8001000" cy="10252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pc="-79" dirty="0"/>
              <a:t>Problems with Rigorous  2-</a:t>
            </a:r>
            <a:r>
              <a:rPr dirty="0"/>
              <a:t>Phase Locking</a:t>
            </a:r>
            <a:r>
              <a:rPr spc="4" dirty="0"/>
              <a:t> </a:t>
            </a:r>
            <a:r>
              <a:rPr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428750"/>
            <a:ext cx="6742271" cy="1475308"/>
          </a:xfrm>
          <a:prstGeom prst="rect">
            <a:avLst/>
          </a:prstGeom>
        </p:spPr>
        <p:txBody>
          <a:bodyPr vert="horz" wrap="square" lIns="0" tIns="75724" rIns="0" bIns="0" rtlCol="0">
            <a:spAutoFit/>
          </a:bodyPr>
          <a:lstStyle/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endParaRPr lang="en-US" sz="1950" kern="1200" spc="-4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indent="-257175" algn="just" defTabSz="685800">
              <a:spcBef>
                <a:spcPts val="596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Deadlock is possible.</a:t>
            </a:r>
          </a:p>
          <a:p>
            <a:pPr marL="9525" algn="just" defTabSz="685800">
              <a:spcBef>
                <a:spcPts val="596"/>
              </a:spcBef>
              <a:tabLst>
                <a:tab pos="266700" algn="l"/>
              </a:tabLst>
            </a:pPr>
            <a:endParaRPr lang="en-US" sz="1950" kern="1200" spc="-4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  <a:p>
            <a:pPr marL="266700" marR="5239" indent="-257175" algn="just" defTabSz="685800">
              <a:lnSpc>
                <a:spcPct val="110000"/>
              </a:lnSpc>
              <a:spcBef>
                <a:spcPts val="293"/>
              </a:spcBef>
              <a:buFont typeface="Arial"/>
              <a:buChar char="•"/>
              <a:tabLst>
                <a:tab pos="266700" algn="l"/>
              </a:tabLst>
            </a:pPr>
            <a:endParaRPr lang="en-IN" sz="1950" kern="1200" spc="-4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1620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7DEF214-1BFE-4FEA-A542-9771C11BA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990118"/>
              </p:ext>
            </p:extLst>
          </p:nvPr>
        </p:nvGraphicFramePr>
        <p:xfrm>
          <a:off x="1071563" y="993775"/>
          <a:ext cx="7002462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7002720" imgH="3154680" progId="Paint.Picture">
                  <p:embed/>
                </p:oleObj>
              </mc:Choice>
              <mc:Fallback>
                <p:oleObj name="Bitmap Image" r:id="rId3" imgW="7002720" imgH="3154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1563" y="993775"/>
                        <a:ext cx="7002462" cy="315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227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746A9A-F36A-4292-8B3D-0C061B353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656900"/>
              </p:ext>
            </p:extLst>
          </p:nvPr>
        </p:nvGraphicFramePr>
        <p:xfrm>
          <a:off x="1524000" y="1106488"/>
          <a:ext cx="6096000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3" imgW="13967640" imgH="6698160" progId="Paint.Picture">
                  <p:embed/>
                </p:oleObj>
              </mc:Choice>
              <mc:Fallback>
                <p:oleObj name="Bitmap Image" r:id="rId3" imgW="13967640" imgH="6698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106488"/>
                        <a:ext cx="6096000" cy="293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604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6339F1-8565-4FAC-B62F-CF4D8B50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22026"/>
            <a:ext cx="8610600" cy="34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49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3443F11-345D-4562-97B1-42F597B08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553919"/>
              </p:ext>
            </p:extLst>
          </p:nvPr>
        </p:nvGraphicFramePr>
        <p:xfrm>
          <a:off x="457200" y="514350"/>
          <a:ext cx="8045429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 Image" r:id="rId3" imgW="14127480" imgH="6225480" progId="Paint.Picture">
                  <p:embed/>
                </p:oleObj>
              </mc:Choice>
              <mc:Fallback>
                <p:oleObj name="Bitmap Image" r:id="rId3" imgW="14127480" imgH="6225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514350"/>
                        <a:ext cx="8045429" cy="355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70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7899" y="162092"/>
            <a:ext cx="1628203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001">
              <a:spcBef>
                <a:spcPts val="75"/>
              </a:spcBef>
            </a:pPr>
            <a:r>
              <a:rPr dirty="0"/>
              <a:t>Deadl</a:t>
            </a:r>
            <a:r>
              <a:rPr spc="4" dirty="0"/>
              <a:t>o</a:t>
            </a:r>
            <a:r>
              <a:rPr dirty="0"/>
              <a:t>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2054" y="1044511"/>
            <a:ext cx="6739890" cy="97863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32874" marR="3810" indent="-123825" algn="just" defTabSz="685800">
              <a:spcBef>
                <a:spcPts val="71"/>
              </a:spcBef>
              <a:buFont typeface="Arial"/>
              <a:buChar char="•"/>
              <a:tabLst>
                <a:tab pos="133350" algn="l"/>
              </a:tabLst>
            </a:pP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 set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of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processes is deadlocked if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each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process in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set is  waiting for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an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event that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only another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process in the set </a:t>
            </a: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can 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cause.</a:t>
            </a:r>
            <a:endParaRPr sz="21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89542" y="2504028"/>
            <a:ext cx="2075021" cy="1736884"/>
            <a:chOff x="2728722" y="3338703"/>
            <a:chExt cx="2766695" cy="2315845"/>
          </a:xfrm>
        </p:grpSpPr>
        <p:sp>
          <p:nvSpPr>
            <p:cNvPr id="5" name="object 5"/>
            <p:cNvSpPr/>
            <p:nvPr/>
          </p:nvSpPr>
          <p:spPr>
            <a:xfrm>
              <a:off x="2747010" y="3353562"/>
              <a:ext cx="2731135" cy="2286000"/>
            </a:xfrm>
            <a:custGeom>
              <a:avLst/>
              <a:gdLst/>
              <a:ahLst/>
              <a:cxnLst/>
              <a:rect l="l" t="t" r="r" b="b"/>
              <a:pathLst>
                <a:path w="2731135" h="2286000">
                  <a:moveTo>
                    <a:pt x="1382267" y="0"/>
                  </a:moveTo>
                  <a:lnTo>
                    <a:pt x="1382776" y="0"/>
                  </a:lnTo>
                  <a:lnTo>
                    <a:pt x="1383284" y="0"/>
                  </a:lnTo>
                  <a:lnTo>
                    <a:pt x="1383791" y="0"/>
                  </a:lnTo>
                  <a:lnTo>
                    <a:pt x="1435470" y="826"/>
                  </a:lnTo>
                  <a:lnTo>
                    <a:pt x="1486657" y="3286"/>
                  </a:lnTo>
                  <a:lnTo>
                    <a:pt x="1537316" y="7349"/>
                  </a:lnTo>
                  <a:lnTo>
                    <a:pt x="1587414" y="12986"/>
                  </a:lnTo>
                  <a:lnTo>
                    <a:pt x="1636914" y="20168"/>
                  </a:lnTo>
                  <a:lnTo>
                    <a:pt x="1685783" y="28864"/>
                  </a:lnTo>
                  <a:lnTo>
                    <a:pt x="1733985" y="39046"/>
                  </a:lnTo>
                  <a:lnTo>
                    <a:pt x="1781485" y="50682"/>
                  </a:lnTo>
                  <a:lnTo>
                    <a:pt x="1828249" y="63745"/>
                  </a:lnTo>
                  <a:lnTo>
                    <a:pt x="1874241" y="78203"/>
                  </a:lnTo>
                  <a:lnTo>
                    <a:pt x="1919427" y="94028"/>
                  </a:lnTo>
                  <a:lnTo>
                    <a:pt x="1963772" y="111190"/>
                  </a:lnTo>
                  <a:lnTo>
                    <a:pt x="2007242" y="129659"/>
                  </a:lnTo>
                  <a:lnTo>
                    <a:pt x="2049800" y="149405"/>
                  </a:lnTo>
                  <a:lnTo>
                    <a:pt x="2091413" y="170399"/>
                  </a:lnTo>
                  <a:lnTo>
                    <a:pt x="2132045" y="192612"/>
                  </a:lnTo>
                  <a:lnTo>
                    <a:pt x="2171661" y="216013"/>
                  </a:lnTo>
                  <a:lnTo>
                    <a:pt x="2210228" y="240573"/>
                  </a:lnTo>
                  <a:lnTo>
                    <a:pt x="2247709" y="266262"/>
                  </a:lnTo>
                  <a:lnTo>
                    <a:pt x="2284069" y="293051"/>
                  </a:lnTo>
                  <a:lnTo>
                    <a:pt x="2319275" y="320910"/>
                  </a:lnTo>
                  <a:lnTo>
                    <a:pt x="2353292" y="349810"/>
                  </a:lnTo>
                  <a:lnTo>
                    <a:pt x="2386083" y="379720"/>
                  </a:lnTo>
                  <a:lnTo>
                    <a:pt x="2417615" y="410611"/>
                  </a:lnTo>
                  <a:lnTo>
                    <a:pt x="2447852" y="442454"/>
                  </a:lnTo>
                  <a:lnTo>
                    <a:pt x="2476760" y="475218"/>
                  </a:lnTo>
                  <a:lnTo>
                    <a:pt x="2504303" y="508875"/>
                  </a:lnTo>
                  <a:lnTo>
                    <a:pt x="2530448" y="543394"/>
                  </a:lnTo>
                  <a:lnTo>
                    <a:pt x="2555159" y="578746"/>
                  </a:lnTo>
                  <a:lnTo>
                    <a:pt x="2578400" y="614901"/>
                  </a:lnTo>
                  <a:lnTo>
                    <a:pt x="2600138" y="651830"/>
                  </a:lnTo>
                  <a:lnTo>
                    <a:pt x="2620338" y="689502"/>
                  </a:lnTo>
                  <a:lnTo>
                    <a:pt x="2638964" y="727889"/>
                  </a:lnTo>
                  <a:lnTo>
                    <a:pt x="2655981" y="766961"/>
                  </a:lnTo>
                  <a:lnTo>
                    <a:pt x="2671355" y="806688"/>
                  </a:lnTo>
                  <a:lnTo>
                    <a:pt x="2685052" y="847040"/>
                  </a:lnTo>
                  <a:lnTo>
                    <a:pt x="2697035" y="887987"/>
                  </a:lnTo>
                  <a:lnTo>
                    <a:pt x="2707270" y="929501"/>
                  </a:lnTo>
                  <a:lnTo>
                    <a:pt x="2715722" y="971551"/>
                  </a:lnTo>
                  <a:lnTo>
                    <a:pt x="2722357" y="1014108"/>
                  </a:lnTo>
                  <a:lnTo>
                    <a:pt x="2727140" y="1057142"/>
                  </a:lnTo>
                  <a:lnTo>
                    <a:pt x="2730035" y="1100624"/>
                  </a:lnTo>
                  <a:lnTo>
                    <a:pt x="2731007" y="1144524"/>
                  </a:lnTo>
                </a:path>
                <a:path w="2731135" h="2286000">
                  <a:moveTo>
                    <a:pt x="1353312" y="2286000"/>
                  </a:moveTo>
                  <a:lnTo>
                    <a:pt x="1301403" y="2285143"/>
                  </a:lnTo>
                  <a:lnTo>
                    <a:pt x="1249989" y="2282595"/>
                  </a:lnTo>
                  <a:lnTo>
                    <a:pt x="1199104" y="2278386"/>
                  </a:lnTo>
                  <a:lnTo>
                    <a:pt x="1148783" y="2272546"/>
                  </a:lnTo>
                  <a:lnTo>
                    <a:pt x="1099061" y="2265106"/>
                  </a:lnTo>
                  <a:lnTo>
                    <a:pt x="1049974" y="2256097"/>
                  </a:lnTo>
                  <a:lnTo>
                    <a:pt x="1001556" y="2245550"/>
                  </a:lnTo>
                  <a:lnTo>
                    <a:pt x="953843" y="2233495"/>
                  </a:lnTo>
                  <a:lnTo>
                    <a:pt x="906869" y="2219964"/>
                  </a:lnTo>
                  <a:lnTo>
                    <a:pt x="860669" y="2204985"/>
                  </a:lnTo>
                  <a:lnTo>
                    <a:pt x="815280" y="2188592"/>
                  </a:lnTo>
                  <a:lnTo>
                    <a:pt x="770734" y="2170813"/>
                  </a:lnTo>
                  <a:lnTo>
                    <a:pt x="727069" y="2151680"/>
                  </a:lnTo>
                  <a:lnTo>
                    <a:pt x="684318" y="2131224"/>
                  </a:lnTo>
                  <a:lnTo>
                    <a:pt x="642517" y="2109475"/>
                  </a:lnTo>
                  <a:lnTo>
                    <a:pt x="601701" y="2086465"/>
                  </a:lnTo>
                  <a:lnTo>
                    <a:pt x="561905" y="2062222"/>
                  </a:lnTo>
                  <a:lnTo>
                    <a:pt x="523163" y="2036779"/>
                  </a:lnTo>
                  <a:lnTo>
                    <a:pt x="485512" y="2010167"/>
                  </a:lnTo>
                  <a:lnTo>
                    <a:pt x="448986" y="1982415"/>
                  </a:lnTo>
                  <a:lnTo>
                    <a:pt x="413620" y="1953554"/>
                  </a:lnTo>
                  <a:lnTo>
                    <a:pt x="379448" y="1923616"/>
                  </a:lnTo>
                  <a:lnTo>
                    <a:pt x="346507" y="1892631"/>
                  </a:lnTo>
                  <a:lnTo>
                    <a:pt x="314832" y="1860629"/>
                  </a:lnTo>
                  <a:lnTo>
                    <a:pt x="284456" y="1827642"/>
                  </a:lnTo>
                  <a:lnTo>
                    <a:pt x="255416" y="1793699"/>
                  </a:lnTo>
                  <a:lnTo>
                    <a:pt x="227746" y="1758833"/>
                  </a:lnTo>
                  <a:lnTo>
                    <a:pt x="201482" y="1723073"/>
                  </a:lnTo>
                  <a:lnTo>
                    <a:pt x="176658" y="1686450"/>
                  </a:lnTo>
                  <a:lnTo>
                    <a:pt x="153310" y="1648995"/>
                  </a:lnTo>
                  <a:lnTo>
                    <a:pt x="131472" y="1610738"/>
                  </a:lnTo>
                  <a:lnTo>
                    <a:pt x="111180" y="1571711"/>
                  </a:lnTo>
                  <a:lnTo>
                    <a:pt x="92468" y="1531944"/>
                  </a:lnTo>
                  <a:lnTo>
                    <a:pt x="75372" y="1491468"/>
                  </a:lnTo>
                  <a:lnTo>
                    <a:pt x="59927" y="1450312"/>
                  </a:lnTo>
                  <a:lnTo>
                    <a:pt x="46168" y="1408509"/>
                  </a:lnTo>
                  <a:lnTo>
                    <a:pt x="34129" y="1366089"/>
                  </a:lnTo>
                  <a:lnTo>
                    <a:pt x="23847" y="1323083"/>
                  </a:lnTo>
                  <a:lnTo>
                    <a:pt x="15355" y="1279520"/>
                  </a:lnTo>
                  <a:lnTo>
                    <a:pt x="8690" y="1235433"/>
                  </a:lnTo>
                  <a:lnTo>
                    <a:pt x="3885" y="1190851"/>
                  </a:lnTo>
                  <a:lnTo>
                    <a:pt x="977" y="1145806"/>
                  </a:lnTo>
                  <a:lnTo>
                    <a:pt x="0" y="1100327"/>
                  </a:lnTo>
                </a:path>
              </a:pathLst>
            </a:custGeom>
            <a:ln w="28956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pPr defTabSz="685800"/>
              <a:endParaRPr sz="135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728722" y="3338703"/>
              <a:ext cx="2766695" cy="2305050"/>
            </a:xfrm>
            <a:custGeom>
              <a:avLst/>
              <a:gdLst/>
              <a:ahLst/>
              <a:cxnLst/>
              <a:rect l="l" t="t" r="r" b="b"/>
              <a:pathLst>
                <a:path w="2766695" h="2305050">
                  <a:moveTo>
                    <a:pt x="1434592" y="22352"/>
                  </a:moveTo>
                  <a:lnTo>
                    <a:pt x="1434465" y="6477"/>
                  </a:lnTo>
                  <a:lnTo>
                    <a:pt x="1427861" y="0"/>
                  </a:lnTo>
                  <a:lnTo>
                    <a:pt x="1383919" y="508"/>
                  </a:lnTo>
                  <a:lnTo>
                    <a:pt x="1312799" y="3175"/>
                  </a:lnTo>
                  <a:lnTo>
                    <a:pt x="1242568" y="8382"/>
                  </a:lnTo>
                  <a:lnTo>
                    <a:pt x="1173353" y="16129"/>
                  </a:lnTo>
                  <a:lnTo>
                    <a:pt x="1105408" y="26289"/>
                  </a:lnTo>
                  <a:lnTo>
                    <a:pt x="1038733" y="38862"/>
                  </a:lnTo>
                  <a:lnTo>
                    <a:pt x="940943" y="61849"/>
                  </a:lnTo>
                  <a:lnTo>
                    <a:pt x="877570" y="80010"/>
                  </a:lnTo>
                  <a:lnTo>
                    <a:pt x="815848" y="100203"/>
                  </a:lnTo>
                  <a:lnTo>
                    <a:pt x="755777" y="122555"/>
                  </a:lnTo>
                  <a:lnTo>
                    <a:pt x="697357" y="146939"/>
                  </a:lnTo>
                  <a:lnTo>
                    <a:pt x="640715" y="173228"/>
                  </a:lnTo>
                  <a:lnTo>
                    <a:pt x="586105" y="201549"/>
                  </a:lnTo>
                  <a:lnTo>
                    <a:pt x="533273" y="231521"/>
                  </a:lnTo>
                  <a:lnTo>
                    <a:pt x="482600" y="263398"/>
                  </a:lnTo>
                  <a:lnTo>
                    <a:pt x="434213" y="296799"/>
                  </a:lnTo>
                  <a:lnTo>
                    <a:pt x="387985" y="332105"/>
                  </a:lnTo>
                  <a:lnTo>
                    <a:pt x="344043" y="368808"/>
                  </a:lnTo>
                  <a:lnTo>
                    <a:pt x="302387" y="407162"/>
                  </a:lnTo>
                  <a:lnTo>
                    <a:pt x="263398" y="446913"/>
                  </a:lnTo>
                  <a:lnTo>
                    <a:pt x="226949" y="488061"/>
                  </a:lnTo>
                  <a:lnTo>
                    <a:pt x="193167" y="530606"/>
                  </a:lnTo>
                  <a:lnTo>
                    <a:pt x="162179" y="574548"/>
                  </a:lnTo>
                  <a:lnTo>
                    <a:pt x="134112" y="619506"/>
                  </a:lnTo>
                  <a:lnTo>
                    <a:pt x="108839" y="665734"/>
                  </a:lnTo>
                  <a:lnTo>
                    <a:pt x="86868" y="713105"/>
                  </a:lnTo>
                  <a:lnTo>
                    <a:pt x="67945" y="761492"/>
                  </a:lnTo>
                  <a:lnTo>
                    <a:pt x="52197" y="810768"/>
                  </a:lnTo>
                  <a:lnTo>
                    <a:pt x="39751" y="861060"/>
                  </a:lnTo>
                  <a:lnTo>
                    <a:pt x="30861" y="912495"/>
                  </a:lnTo>
                  <a:lnTo>
                    <a:pt x="29349" y="928611"/>
                  </a:lnTo>
                  <a:lnTo>
                    <a:pt x="0" y="926846"/>
                  </a:lnTo>
                  <a:lnTo>
                    <a:pt x="38100" y="1016127"/>
                  </a:lnTo>
                  <a:lnTo>
                    <a:pt x="71069" y="958977"/>
                  </a:lnTo>
                  <a:lnTo>
                    <a:pt x="86614" y="932053"/>
                  </a:lnTo>
                  <a:lnTo>
                    <a:pt x="58267" y="930351"/>
                  </a:lnTo>
                  <a:lnTo>
                    <a:pt x="59690" y="915162"/>
                  </a:lnTo>
                  <a:lnTo>
                    <a:pt x="63500" y="890905"/>
                  </a:lnTo>
                  <a:lnTo>
                    <a:pt x="73787" y="842264"/>
                  </a:lnTo>
                  <a:lnTo>
                    <a:pt x="87249" y="794385"/>
                  </a:lnTo>
                  <a:lnTo>
                    <a:pt x="104013" y="747268"/>
                  </a:lnTo>
                  <a:lnTo>
                    <a:pt x="123825" y="701167"/>
                  </a:lnTo>
                  <a:lnTo>
                    <a:pt x="146685" y="655955"/>
                  </a:lnTo>
                  <a:lnTo>
                    <a:pt x="172593" y="611886"/>
                  </a:lnTo>
                  <a:lnTo>
                    <a:pt x="201168" y="568706"/>
                  </a:lnTo>
                  <a:lnTo>
                    <a:pt x="232664" y="526923"/>
                  </a:lnTo>
                  <a:lnTo>
                    <a:pt x="266827" y="486283"/>
                  </a:lnTo>
                  <a:lnTo>
                    <a:pt x="303530" y="446786"/>
                  </a:lnTo>
                  <a:lnTo>
                    <a:pt x="342773" y="408813"/>
                  </a:lnTo>
                  <a:lnTo>
                    <a:pt x="384556" y="372237"/>
                  </a:lnTo>
                  <a:lnTo>
                    <a:pt x="428625" y="337058"/>
                  </a:lnTo>
                  <a:lnTo>
                    <a:pt x="499110" y="287147"/>
                  </a:lnTo>
                  <a:lnTo>
                    <a:pt x="548767" y="256159"/>
                  </a:lnTo>
                  <a:lnTo>
                    <a:pt x="600329" y="226695"/>
                  </a:lnTo>
                  <a:lnTo>
                    <a:pt x="653923" y="199009"/>
                  </a:lnTo>
                  <a:lnTo>
                    <a:pt x="709549" y="173228"/>
                  </a:lnTo>
                  <a:lnTo>
                    <a:pt x="766953" y="149225"/>
                  </a:lnTo>
                  <a:lnTo>
                    <a:pt x="825881" y="127381"/>
                  </a:lnTo>
                  <a:lnTo>
                    <a:pt x="886587" y="107442"/>
                  </a:lnTo>
                  <a:lnTo>
                    <a:pt x="948817" y="89662"/>
                  </a:lnTo>
                  <a:lnTo>
                    <a:pt x="1012571" y="74041"/>
                  </a:lnTo>
                  <a:lnTo>
                    <a:pt x="1077595" y="60579"/>
                  </a:lnTo>
                  <a:lnTo>
                    <a:pt x="1143889" y="49403"/>
                  </a:lnTo>
                  <a:lnTo>
                    <a:pt x="1211326" y="40640"/>
                  </a:lnTo>
                  <a:lnTo>
                    <a:pt x="1279906" y="34290"/>
                  </a:lnTo>
                  <a:lnTo>
                    <a:pt x="1349629" y="30353"/>
                  </a:lnTo>
                  <a:lnTo>
                    <a:pt x="1428242" y="28956"/>
                  </a:lnTo>
                  <a:lnTo>
                    <a:pt x="1434592" y="22352"/>
                  </a:lnTo>
                  <a:close/>
                </a:path>
                <a:path w="2766695" h="2305050">
                  <a:moveTo>
                    <a:pt x="2766441" y="1347597"/>
                  </a:moveTo>
                  <a:lnTo>
                    <a:pt x="2752623" y="1315593"/>
                  </a:lnTo>
                  <a:lnTo>
                    <a:pt x="2727960" y="1258443"/>
                  </a:lnTo>
                  <a:lnTo>
                    <a:pt x="2679700" y="1342771"/>
                  </a:lnTo>
                  <a:lnTo>
                    <a:pt x="2708173" y="1344358"/>
                  </a:lnTo>
                  <a:lnTo>
                    <a:pt x="2706497" y="1362710"/>
                  </a:lnTo>
                  <a:lnTo>
                    <a:pt x="2702687" y="1387729"/>
                  </a:lnTo>
                  <a:lnTo>
                    <a:pt x="2692527" y="1438021"/>
                  </a:lnTo>
                  <a:lnTo>
                    <a:pt x="2679065" y="1487424"/>
                  </a:lnTo>
                  <a:lnTo>
                    <a:pt x="2662555" y="1536065"/>
                  </a:lnTo>
                  <a:lnTo>
                    <a:pt x="2642997" y="1583563"/>
                  </a:lnTo>
                  <a:lnTo>
                    <a:pt x="2620391" y="1630299"/>
                  </a:lnTo>
                  <a:lnTo>
                    <a:pt x="2594864" y="1675892"/>
                  </a:lnTo>
                  <a:lnTo>
                    <a:pt x="2566543" y="1720342"/>
                  </a:lnTo>
                  <a:lnTo>
                    <a:pt x="2535428" y="1763395"/>
                  </a:lnTo>
                  <a:lnTo>
                    <a:pt x="2501773" y="1805432"/>
                  </a:lnTo>
                  <a:lnTo>
                    <a:pt x="2465324" y="1845945"/>
                  </a:lnTo>
                  <a:lnTo>
                    <a:pt x="2426462" y="1885200"/>
                  </a:lnTo>
                  <a:lnTo>
                    <a:pt x="2385314" y="1922907"/>
                  </a:lnTo>
                  <a:lnTo>
                    <a:pt x="2341753" y="1958975"/>
                  </a:lnTo>
                  <a:lnTo>
                    <a:pt x="2272157" y="2010410"/>
                  </a:lnTo>
                  <a:lnTo>
                    <a:pt x="2223135" y="2042414"/>
                  </a:lnTo>
                  <a:lnTo>
                    <a:pt x="2172081" y="2072767"/>
                  </a:lnTo>
                  <a:lnTo>
                    <a:pt x="2118995" y="2101215"/>
                  </a:lnTo>
                  <a:lnTo>
                    <a:pt x="2064258" y="2127758"/>
                  </a:lnTo>
                  <a:lnTo>
                    <a:pt x="2007489" y="2152269"/>
                  </a:lnTo>
                  <a:lnTo>
                    <a:pt x="1949196" y="2174875"/>
                  </a:lnTo>
                  <a:lnTo>
                    <a:pt x="1889252" y="2195322"/>
                  </a:lnTo>
                  <a:lnTo>
                    <a:pt x="1827784" y="2213610"/>
                  </a:lnTo>
                  <a:lnTo>
                    <a:pt x="1765046" y="2229612"/>
                  </a:lnTo>
                  <a:lnTo>
                    <a:pt x="1700784" y="2243455"/>
                  </a:lnTo>
                  <a:lnTo>
                    <a:pt x="1635252" y="2254758"/>
                  </a:lnTo>
                  <a:lnTo>
                    <a:pt x="1568577" y="2263724"/>
                  </a:lnTo>
                  <a:lnTo>
                    <a:pt x="1500759" y="2270239"/>
                  </a:lnTo>
                  <a:lnTo>
                    <a:pt x="1431925" y="2274201"/>
                  </a:lnTo>
                  <a:lnTo>
                    <a:pt x="1354201" y="2275611"/>
                  </a:lnTo>
                  <a:lnTo>
                    <a:pt x="1347851" y="2282164"/>
                  </a:lnTo>
                  <a:lnTo>
                    <a:pt x="1347978" y="2298154"/>
                  </a:lnTo>
                  <a:lnTo>
                    <a:pt x="1354582" y="2304567"/>
                  </a:lnTo>
                  <a:lnTo>
                    <a:pt x="1398016" y="2304097"/>
                  </a:lnTo>
                  <a:lnTo>
                    <a:pt x="1468374" y="2301392"/>
                  </a:lnTo>
                  <a:lnTo>
                    <a:pt x="1537843" y="2296109"/>
                  </a:lnTo>
                  <a:lnTo>
                    <a:pt x="1606169" y="2288235"/>
                  </a:lnTo>
                  <a:lnTo>
                    <a:pt x="1673352" y="2277859"/>
                  </a:lnTo>
                  <a:lnTo>
                    <a:pt x="1739392" y="2265070"/>
                  </a:lnTo>
                  <a:lnTo>
                    <a:pt x="1804162" y="2249894"/>
                  </a:lnTo>
                  <a:lnTo>
                    <a:pt x="1898650" y="2222754"/>
                  </a:lnTo>
                  <a:lnTo>
                    <a:pt x="1959610" y="2201926"/>
                  </a:lnTo>
                  <a:lnTo>
                    <a:pt x="2019046" y="2178939"/>
                  </a:lnTo>
                  <a:lnTo>
                    <a:pt x="2076831" y="2153793"/>
                  </a:lnTo>
                  <a:lnTo>
                    <a:pt x="2132711" y="2126742"/>
                  </a:lnTo>
                  <a:lnTo>
                    <a:pt x="2186813" y="2097659"/>
                  </a:lnTo>
                  <a:lnTo>
                    <a:pt x="2239010" y="2066671"/>
                  </a:lnTo>
                  <a:lnTo>
                    <a:pt x="2289048" y="2033905"/>
                  </a:lnTo>
                  <a:lnTo>
                    <a:pt x="2336927" y="1999361"/>
                  </a:lnTo>
                  <a:lnTo>
                    <a:pt x="2382647" y="1963166"/>
                  </a:lnTo>
                  <a:lnTo>
                    <a:pt x="2425954" y="1925320"/>
                  </a:lnTo>
                  <a:lnTo>
                    <a:pt x="2467102" y="1885823"/>
                  </a:lnTo>
                  <a:lnTo>
                    <a:pt x="2505710" y="1844802"/>
                  </a:lnTo>
                  <a:lnTo>
                    <a:pt x="2541778" y="1802384"/>
                  </a:lnTo>
                  <a:lnTo>
                    <a:pt x="2575052" y="1758569"/>
                  </a:lnTo>
                  <a:lnTo>
                    <a:pt x="2605532" y="1713357"/>
                  </a:lnTo>
                  <a:lnTo>
                    <a:pt x="2633345" y="1667002"/>
                  </a:lnTo>
                  <a:lnTo>
                    <a:pt x="2658237" y="1619377"/>
                  </a:lnTo>
                  <a:lnTo>
                    <a:pt x="2680081" y="1570482"/>
                  </a:lnTo>
                  <a:lnTo>
                    <a:pt x="2698750" y="1520698"/>
                  </a:lnTo>
                  <a:lnTo>
                    <a:pt x="2714244" y="1469898"/>
                  </a:lnTo>
                  <a:lnTo>
                    <a:pt x="2726436" y="1418209"/>
                  </a:lnTo>
                  <a:lnTo>
                    <a:pt x="2735326" y="1365250"/>
                  </a:lnTo>
                  <a:lnTo>
                    <a:pt x="2737091" y="1345971"/>
                  </a:lnTo>
                  <a:lnTo>
                    <a:pt x="2766441" y="1347597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pPr defTabSz="685800"/>
              <a:endParaRPr sz="135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97028" y="3111074"/>
            <a:ext cx="217170" cy="30104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8575" defTabSz="685800">
              <a:spcBef>
                <a:spcPts val="98"/>
              </a:spcBef>
            </a:pPr>
            <a:r>
              <a:rPr sz="1875" i="1" kern="1200" spc="-83" dirty="0">
                <a:solidFill>
                  <a:srgbClr val="FF0000"/>
                </a:solidFill>
                <a:ea typeface="+mn-ea"/>
              </a:rPr>
              <a:t>T</a:t>
            </a:r>
            <a:r>
              <a:rPr sz="1856" i="1" kern="1200" spc="-124" baseline="-20202" dirty="0">
                <a:solidFill>
                  <a:srgbClr val="FF0000"/>
                </a:solidFill>
                <a:ea typeface="+mn-ea"/>
              </a:rPr>
              <a:t>i</a:t>
            </a:r>
            <a:endParaRPr sz="1856" kern="1200" baseline="-20202">
              <a:solidFill>
                <a:prstClr val="black"/>
              </a:solidFill>
              <a:ea typeface="+mn-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2376" y="3208039"/>
            <a:ext cx="217170" cy="30104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8575" defTabSz="685800">
              <a:spcBef>
                <a:spcPts val="98"/>
              </a:spcBef>
            </a:pPr>
            <a:r>
              <a:rPr sz="1875" i="1" kern="1200" spc="-83" dirty="0">
                <a:solidFill>
                  <a:srgbClr val="FF0000"/>
                </a:solidFill>
                <a:ea typeface="+mn-ea"/>
              </a:rPr>
              <a:t>T</a:t>
            </a:r>
            <a:r>
              <a:rPr sz="1856" i="1" kern="1200" spc="-124" baseline="-20202" dirty="0">
                <a:solidFill>
                  <a:srgbClr val="FF0000"/>
                </a:solidFill>
                <a:ea typeface="+mn-ea"/>
              </a:rPr>
              <a:t>j</a:t>
            </a:r>
            <a:endParaRPr sz="1856" kern="1200" baseline="-20202">
              <a:solidFill>
                <a:prstClr val="black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560" y="216123"/>
            <a:ext cx="5061585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Four Conditions for</a:t>
            </a:r>
            <a:r>
              <a:rPr spc="-68" dirty="0"/>
              <a:t> </a:t>
            </a:r>
            <a:r>
              <a:rPr dirty="0"/>
              <a:t>Deadlock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2054" y="984549"/>
            <a:ext cx="6226493" cy="3104376"/>
          </a:xfrm>
          <a:prstGeom prst="rect">
            <a:avLst/>
          </a:prstGeom>
        </p:spPr>
        <p:txBody>
          <a:bodyPr vert="horz" wrap="square" lIns="0" tIns="69533" rIns="0" bIns="0" rtlCol="0">
            <a:spAutoFit/>
          </a:bodyPr>
          <a:lstStyle/>
          <a:p>
            <a:pPr marL="9525" defTabSz="685800">
              <a:spcBef>
                <a:spcPts val="548"/>
              </a:spcBef>
              <a:tabLst>
                <a:tab pos="266224" algn="l"/>
              </a:tabLst>
            </a:pPr>
            <a:r>
              <a:rPr sz="975" kern="1200" spc="-4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A.	</a:t>
            </a:r>
            <a:r>
              <a:rPr sz="1950" kern="1200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Mutual exclusion</a:t>
            </a:r>
            <a:r>
              <a:rPr sz="1950" kern="1200" spc="-26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condition</a:t>
            </a:r>
            <a:endParaRPr sz="195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352425" defTabSz="685800">
              <a:spcBef>
                <a:spcPts val="439"/>
              </a:spcBef>
              <a:tabLst>
                <a:tab pos="567214" algn="l"/>
              </a:tabLst>
            </a:pPr>
            <a:r>
              <a:rPr sz="9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–	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each resource assigned to 1 process 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or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is</a:t>
            </a:r>
            <a:r>
              <a:rPr sz="1800" kern="1200" spc="-7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available</a:t>
            </a:r>
            <a:endParaRPr sz="18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9525" defTabSz="685800">
              <a:spcBef>
                <a:spcPts val="465"/>
              </a:spcBef>
              <a:tabLst>
                <a:tab pos="266224" algn="l"/>
              </a:tabLst>
            </a:pPr>
            <a:r>
              <a:rPr sz="975" kern="1200" spc="-4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B.	</a:t>
            </a:r>
            <a:r>
              <a:rPr sz="1950" kern="1200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Hold and wait</a:t>
            </a:r>
            <a:r>
              <a:rPr sz="1950" kern="1200" spc="-38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condition</a:t>
            </a:r>
            <a:endParaRPr sz="195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67214" indent="-215265" defTabSz="685800">
              <a:spcBef>
                <a:spcPts val="439"/>
              </a:spcBef>
              <a:buSzPct val="50000"/>
              <a:buFont typeface="Arial"/>
              <a:buChar char="–"/>
              <a:tabLst>
                <a:tab pos="567214" algn="l"/>
                <a:tab pos="567690" algn="l"/>
              </a:tabLst>
            </a:pP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process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holding resources can request</a:t>
            </a:r>
            <a:r>
              <a:rPr sz="1800" kern="1200" spc="-5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additional</a:t>
            </a:r>
            <a:endParaRPr sz="18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9525" defTabSz="685800">
              <a:spcBef>
                <a:spcPts val="461"/>
              </a:spcBef>
              <a:tabLst>
                <a:tab pos="266224" algn="l"/>
              </a:tabLst>
            </a:pPr>
            <a:r>
              <a:rPr sz="975" kern="1200" spc="-4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C.	</a:t>
            </a:r>
            <a:r>
              <a:rPr sz="1950" kern="1200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No </a:t>
            </a:r>
            <a:r>
              <a:rPr sz="1950" kern="1200" spc="-4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preemption</a:t>
            </a:r>
            <a:r>
              <a:rPr sz="1950" kern="1200" spc="-30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condition</a:t>
            </a:r>
            <a:endParaRPr sz="195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67214" indent="-215265" defTabSz="685800">
              <a:spcBef>
                <a:spcPts val="439"/>
              </a:spcBef>
              <a:buSzPct val="50000"/>
              <a:buFont typeface="Arial"/>
              <a:buChar char="–"/>
              <a:tabLst>
                <a:tab pos="567214" algn="l"/>
                <a:tab pos="567690" algn="l"/>
              </a:tabLst>
            </a:pP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previously granted resources cannot forcibly taken</a:t>
            </a:r>
            <a:r>
              <a:rPr sz="1800" kern="1200" spc="-116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away</a:t>
            </a:r>
            <a:endParaRPr sz="18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9525" defTabSz="685800">
              <a:spcBef>
                <a:spcPts val="461"/>
              </a:spcBef>
              <a:tabLst>
                <a:tab pos="266224" algn="l"/>
              </a:tabLst>
            </a:pPr>
            <a:r>
              <a:rPr sz="975" kern="1200" spc="-4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D.	</a:t>
            </a:r>
            <a:r>
              <a:rPr sz="1950" kern="1200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Circular wait</a:t>
            </a:r>
            <a:r>
              <a:rPr sz="1950" kern="1200" spc="-19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condition</a:t>
            </a:r>
            <a:endParaRPr sz="195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67214" indent="-215265" defTabSz="685800">
              <a:spcBef>
                <a:spcPts val="439"/>
              </a:spcBef>
              <a:buSzPct val="50000"/>
              <a:buFont typeface="Arial"/>
              <a:buChar char="–"/>
              <a:tabLst>
                <a:tab pos="567214" algn="l"/>
                <a:tab pos="567690" algn="l"/>
              </a:tabLst>
            </a:pPr>
            <a:r>
              <a:rPr sz="18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must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be a circular chain of 2 or 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more</a:t>
            </a:r>
            <a:r>
              <a:rPr sz="1800" kern="1200" spc="-49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processes</a:t>
            </a:r>
            <a:endParaRPr sz="18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67214" indent="-215265" defTabSz="685800">
              <a:spcBef>
                <a:spcPts val="431"/>
              </a:spcBef>
              <a:buSzPct val="50000"/>
              <a:buFont typeface="Arial"/>
              <a:buChar char="–"/>
              <a:tabLst>
                <a:tab pos="567214" algn="l"/>
                <a:tab pos="567690" algn="l"/>
              </a:tabLst>
            </a:pP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each is 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waiting for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resource held by next </a:t>
            </a:r>
            <a:r>
              <a:rPr sz="18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member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of the</a:t>
            </a:r>
            <a:r>
              <a:rPr sz="1800" kern="1200" spc="-56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chain</a:t>
            </a:r>
            <a:endParaRPr sz="18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16761" y="3479291"/>
            <a:ext cx="908685" cy="265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1" y="295904"/>
            <a:ext cx="7645146" cy="4597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925" spc="68" dirty="0"/>
              <a:t>PURPOSE</a:t>
            </a:r>
            <a:r>
              <a:rPr sz="2925" spc="-428" dirty="0"/>
              <a:t> </a:t>
            </a:r>
            <a:r>
              <a:rPr sz="2925" spc="-49" dirty="0"/>
              <a:t>OF</a:t>
            </a:r>
            <a:r>
              <a:rPr sz="2925" spc="-394" dirty="0"/>
              <a:t> </a:t>
            </a:r>
            <a:r>
              <a:rPr sz="2925" spc="34" dirty="0"/>
              <a:t>CONCURRENCY</a:t>
            </a:r>
            <a:r>
              <a:rPr sz="2925" spc="-431" dirty="0"/>
              <a:t> </a:t>
            </a:r>
            <a:r>
              <a:rPr sz="2925" spc="19" dirty="0"/>
              <a:t>CONTROL</a:t>
            </a:r>
            <a:endParaRPr sz="2925" dirty="0"/>
          </a:p>
        </p:txBody>
      </p:sp>
      <p:sp>
        <p:nvSpPr>
          <p:cNvPr id="6" name="object 6"/>
          <p:cNvSpPr txBox="1"/>
          <p:nvPr/>
        </p:nvSpPr>
        <p:spPr>
          <a:xfrm>
            <a:off x="1187006" y="1544288"/>
            <a:ext cx="7485221" cy="134844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5" marR="945356" indent="-342900">
              <a:spcBef>
                <a:spcPts val="75"/>
              </a:spcBef>
              <a:buClr>
                <a:schemeClr val="bg1"/>
              </a:buClr>
              <a:buSzPct val="143750"/>
              <a:buChar char="•"/>
              <a:tabLst>
                <a:tab pos="351949" algn="l"/>
                <a:tab pos="352425" algn="l"/>
              </a:tabLst>
            </a:pPr>
            <a:r>
              <a:rPr sz="1800" spc="-131" dirty="0">
                <a:solidFill>
                  <a:schemeClr val="bg1"/>
                </a:solidFill>
              </a:rPr>
              <a:t>To</a:t>
            </a:r>
            <a:r>
              <a:rPr sz="1800" spc="-139" dirty="0">
                <a:solidFill>
                  <a:schemeClr val="bg1"/>
                </a:solidFill>
              </a:rPr>
              <a:t> </a:t>
            </a:r>
            <a:r>
              <a:rPr sz="1800" spc="-53" dirty="0">
                <a:solidFill>
                  <a:schemeClr val="bg1"/>
                </a:solidFill>
              </a:rPr>
              <a:t>enforce</a:t>
            </a:r>
            <a:r>
              <a:rPr sz="1800" spc="-161" dirty="0">
                <a:solidFill>
                  <a:schemeClr val="bg1"/>
                </a:solidFill>
              </a:rPr>
              <a:t> </a:t>
            </a:r>
            <a:r>
              <a:rPr sz="1800" spc="-38" dirty="0">
                <a:solidFill>
                  <a:schemeClr val="bg1"/>
                </a:solidFill>
              </a:rPr>
              <a:t>Isolation</a:t>
            </a:r>
            <a:r>
              <a:rPr sz="1800" spc="-131" dirty="0">
                <a:solidFill>
                  <a:schemeClr val="bg1"/>
                </a:solidFill>
              </a:rPr>
              <a:t> </a:t>
            </a:r>
            <a:r>
              <a:rPr sz="1800" spc="-23" dirty="0">
                <a:solidFill>
                  <a:schemeClr val="bg1"/>
                </a:solidFill>
              </a:rPr>
              <a:t>(through</a:t>
            </a:r>
            <a:r>
              <a:rPr sz="1800" spc="-139" dirty="0">
                <a:solidFill>
                  <a:schemeClr val="bg1"/>
                </a:solidFill>
              </a:rPr>
              <a:t> </a:t>
            </a:r>
            <a:r>
              <a:rPr sz="1800" spc="-23" dirty="0">
                <a:solidFill>
                  <a:schemeClr val="bg1"/>
                </a:solidFill>
              </a:rPr>
              <a:t>mutual</a:t>
            </a:r>
            <a:r>
              <a:rPr sz="1800" spc="-143" dirty="0">
                <a:solidFill>
                  <a:schemeClr val="bg1"/>
                </a:solidFill>
              </a:rPr>
              <a:t> </a:t>
            </a:r>
            <a:r>
              <a:rPr sz="1800" spc="-71" dirty="0">
                <a:solidFill>
                  <a:schemeClr val="bg1"/>
                </a:solidFill>
              </a:rPr>
              <a:t>exclusion)</a:t>
            </a:r>
            <a:r>
              <a:rPr sz="1800" spc="-139" dirty="0">
                <a:solidFill>
                  <a:schemeClr val="bg1"/>
                </a:solidFill>
              </a:rPr>
              <a:t> </a:t>
            </a:r>
            <a:r>
              <a:rPr sz="1800" spc="-56" dirty="0">
                <a:solidFill>
                  <a:schemeClr val="bg1"/>
                </a:solidFill>
              </a:rPr>
              <a:t>among</a:t>
            </a:r>
            <a:r>
              <a:rPr sz="1800" spc="-150" dirty="0">
                <a:solidFill>
                  <a:schemeClr val="bg1"/>
                </a:solidFill>
              </a:rPr>
              <a:t> </a:t>
            </a:r>
            <a:r>
              <a:rPr sz="1800" spc="-23" dirty="0">
                <a:solidFill>
                  <a:schemeClr val="bg1"/>
                </a:solidFill>
              </a:rPr>
              <a:t>conflicting  </a:t>
            </a:r>
            <a:r>
              <a:rPr sz="1800" spc="-53" dirty="0">
                <a:solidFill>
                  <a:schemeClr val="bg1"/>
                </a:solidFill>
              </a:rPr>
              <a:t>transactions.</a:t>
            </a:r>
            <a:endParaRPr sz="1800" dirty="0">
              <a:solidFill>
                <a:schemeClr val="bg1"/>
              </a:solidFill>
            </a:endParaRPr>
          </a:p>
          <a:p>
            <a:pPr marL="9525" marR="3810">
              <a:spcBef>
                <a:spcPts val="881"/>
              </a:spcBef>
              <a:buClr>
                <a:schemeClr val="bg1"/>
              </a:buClr>
              <a:buSzPct val="143750"/>
              <a:tabLst>
                <a:tab pos="351949" algn="l"/>
                <a:tab pos="352425" algn="l"/>
              </a:tabLst>
            </a:pPr>
            <a:endParaRPr sz="1800" dirty="0">
              <a:solidFill>
                <a:schemeClr val="bg1"/>
              </a:solidFill>
            </a:endParaRPr>
          </a:p>
          <a:p>
            <a:pPr marL="352425" indent="-342900">
              <a:spcBef>
                <a:spcPts val="881"/>
              </a:spcBef>
              <a:buClr>
                <a:schemeClr val="bg1"/>
              </a:buClr>
              <a:buSzPct val="143750"/>
              <a:buChar char="•"/>
              <a:tabLst>
                <a:tab pos="351949" algn="l"/>
                <a:tab pos="352425" algn="l"/>
              </a:tabLst>
            </a:pPr>
            <a:r>
              <a:rPr sz="1800" spc="-131" dirty="0">
                <a:solidFill>
                  <a:schemeClr val="bg1"/>
                </a:solidFill>
              </a:rPr>
              <a:t>To </a:t>
            </a:r>
            <a:r>
              <a:rPr sz="1800" spc="-71" dirty="0">
                <a:solidFill>
                  <a:schemeClr val="bg1"/>
                </a:solidFill>
              </a:rPr>
              <a:t>resolve </a:t>
            </a:r>
            <a:r>
              <a:rPr sz="1800" spc="-26" dirty="0">
                <a:solidFill>
                  <a:schemeClr val="bg1"/>
                </a:solidFill>
              </a:rPr>
              <a:t>read-write</a:t>
            </a:r>
            <a:r>
              <a:rPr lang="en-US" sz="1800" spc="-26" dirty="0">
                <a:solidFill>
                  <a:schemeClr val="bg1"/>
                </a:solidFill>
              </a:rPr>
              <a:t>, write-read</a:t>
            </a:r>
            <a:r>
              <a:rPr sz="1800" spc="-26" dirty="0">
                <a:solidFill>
                  <a:schemeClr val="bg1"/>
                </a:solidFill>
              </a:rPr>
              <a:t> </a:t>
            </a:r>
            <a:r>
              <a:rPr sz="1800" spc="-71" dirty="0">
                <a:solidFill>
                  <a:schemeClr val="bg1"/>
                </a:solidFill>
              </a:rPr>
              <a:t>and </a:t>
            </a:r>
            <a:r>
              <a:rPr sz="1800" dirty="0">
                <a:solidFill>
                  <a:schemeClr val="bg1"/>
                </a:solidFill>
              </a:rPr>
              <a:t>write-write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sz="1800" spc="-382" dirty="0">
                <a:solidFill>
                  <a:schemeClr val="bg1"/>
                </a:solidFill>
              </a:rPr>
              <a:t> </a:t>
            </a:r>
            <a:r>
              <a:rPr sz="1800" spc="-34" dirty="0">
                <a:solidFill>
                  <a:schemeClr val="bg1"/>
                </a:solidFill>
              </a:rPr>
              <a:t>conflicts.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961" y="216123"/>
            <a:ext cx="5501163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Strategies of Deadlock</a:t>
            </a:r>
            <a:r>
              <a:rPr spc="-86" dirty="0"/>
              <a:t> </a:t>
            </a:r>
            <a:r>
              <a:rPr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2055" y="980330"/>
            <a:ext cx="6739414" cy="4109908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32874" indent="-123825" algn="just" defTabSz="685800">
              <a:spcBef>
                <a:spcPts val="578"/>
              </a:spcBef>
              <a:buFont typeface="Arial"/>
              <a:buChar char="•"/>
              <a:tabLst>
                <a:tab pos="133350" algn="l"/>
              </a:tabLst>
            </a:pPr>
            <a:r>
              <a:rPr sz="2100" u="heavy" kern="1200" spc="-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Deadlock</a:t>
            </a:r>
            <a:r>
              <a:rPr sz="2100" u="heavy" kern="1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 prevention.</a:t>
            </a:r>
            <a:endParaRPr sz="21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32874" marR="3810" indent="9049" algn="just" defTabSz="685800">
              <a:spcBef>
                <a:spcPts val="503"/>
              </a:spcBef>
            </a:pP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Prevents deadlocks by restraining requests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made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to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ensure 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that at least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one of the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four deadlock conditions cannot</a:t>
            </a:r>
            <a:r>
              <a:rPr sz="2100" kern="1200" spc="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kern="1200" spc="-2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occur.</a:t>
            </a:r>
            <a:endParaRPr sz="21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defTabSz="685800">
              <a:spcBef>
                <a:spcPts val="38"/>
              </a:spcBef>
            </a:pPr>
            <a:endParaRPr sz="3038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32874" indent="-123825" algn="just" defTabSz="685800">
              <a:buFont typeface="Arial"/>
              <a:buChar char="•"/>
              <a:tabLst>
                <a:tab pos="133350" algn="l"/>
              </a:tabLst>
            </a:pPr>
            <a:r>
              <a:rPr sz="2100" u="heavy" kern="1200" spc="-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Deadlock avoidance.</a:t>
            </a:r>
            <a:endParaRPr sz="21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32874" marR="3810" indent="9049" algn="just" defTabSz="685800">
              <a:spcBef>
                <a:spcPts val="506"/>
              </a:spcBef>
            </a:pP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Dynamically grants a resource to a process if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resulting  state is safe. A state is safe if there is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at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least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one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execution  sequence that allows all processes to run to</a:t>
            </a:r>
            <a:r>
              <a:rPr sz="2100" kern="1200" spc="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completion.</a:t>
            </a:r>
            <a:endParaRPr sz="21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defTabSz="685800">
              <a:spcBef>
                <a:spcPts val="38"/>
              </a:spcBef>
            </a:pPr>
            <a:endParaRPr sz="3038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32874" indent="-123825" defTabSz="685800">
              <a:buFont typeface="Arial"/>
              <a:buChar char="•"/>
              <a:tabLst>
                <a:tab pos="133350" algn="l"/>
              </a:tabLst>
            </a:pPr>
            <a:r>
              <a:rPr sz="2100" u="heavy" kern="1200" spc="-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Deadlock detection and </a:t>
            </a:r>
            <a:r>
              <a:rPr sz="2100" u="heavy" kern="1200" spc="-1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Times New Roman"/>
              </a:rPr>
              <a:t>recovery.</a:t>
            </a:r>
            <a:endParaRPr sz="21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37160" algn="just" defTabSz="685800">
              <a:spcBef>
                <a:spcPts val="503"/>
              </a:spcBef>
            </a:pP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That Allows deadlocks to form; then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finds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and breaks</a:t>
            </a:r>
            <a:r>
              <a:rPr sz="2100" kern="1200" spc="-9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them.</a:t>
            </a:r>
            <a:endParaRPr sz="21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5782" y="216123"/>
            <a:ext cx="3492341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Deadlock</a:t>
            </a:r>
            <a:r>
              <a:rPr spc="-233" dirty="0"/>
              <a:t> </a:t>
            </a:r>
            <a:r>
              <a:rPr spc="-30" dirty="0"/>
              <a:t>Avoidance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004" y="939168"/>
            <a:ext cx="6378893" cy="300793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8575" algn="just" defTabSz="685800">
              <a:spcBef>
                <a:spcPts val="450"/>
              </a:spcBef>
            </a:pPr>
            <a:r>
              <a:rPr sz="2100" b="1" kern="1200" spc="-56" dirty="0">
                <a:solidFill>
                  <a:srgbClr val="FF3399"/>
                </a:solidFill>
                <a:latin typeface="Times New Roman"/>
                <a:ea typeface="+mn-ea"/>
                <a:cs typeface="Times New Roman"/>
              </a:rPr>
              <a:t>WAIT-DIE </a:t>
            </a:r>
            <a:r>
              <a:rPr sz="2100" b="1" kern="1200" spc="-4" dirty="0">
                <a:solidFill>
                  <a:srgbClr val="FF3399"/>
                </a:solidFill>
                <a:latin typeface="Times New Roman"/>
                <a:ea typeface="+mn-ea"/>
                <a:cs typeface="Times New Roman"/>
              </a:rPr>
              <a:t>Rule</a:t>
            </a:r>
            <a:r>
              <a:rPr sz="2100" b="1" kern="1200" spc="68" dirty="0">
                <a:solidFill>
                  <a:srgbClr val="FF339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b="1" kern="1200" spc="-4" dirty="0">
                <a:solidFill>
                  <a:srgbClr val="FF3399"/>
                </a:solidFill>
                <a:latin typeface="Times New Roman"/>
                <a:ea typeface="+mn-ea"/>
                <a:cs typeface="Times New Roman"/>
              </a:rPr>
              <a:t>:</a:t>
            </a:r>
            <a:endParaRPr sz="21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8575" marR="22860" algn="just" defTabSz="685800">
              <a:spcBef>
                <a:spcPts val="379"/>
              </a:spcBef>
            </a:pP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If </a:t>
            </a:r>
            <a:r>
              <a:rPr sz="2100" i="1" kern="1200" spc="-56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spc="-84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requests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 lock on a data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item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which is already locked 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by </a:t>
            </a:r>
            <a:r>
              <a:rPr sz="2100" i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j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,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then </a:t>
            </a:r>
            <a:r>
              <a:rPr sz="2100" i="1" kern="1200" spc="-6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spc="-90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is permitted to wait if </a:t>
            </a:r>
            <a:r>
              <a:rPr sz="2100" i="1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ts </a:t>
            </a:r>
            <a:r>
              <a:rPr sz="2100" kern="1200" spc="-4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2100" i="1" kern="1200" spc="-4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spc="-62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 &lt; </a:t>
            </a:r>
            <a:r>
              <a:rPr sz="2100" i="1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ts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2100" i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j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). If  </a:t>
            </a:r>
            <a:r>
              <a:rPr sz="2100" i="1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ts </a:t>
            </a:r>
            <a:r>
              <a:rPr sz="2100" kern="1200" spc="-4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2100" i="1" kern="1200" spc="-4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spc="-62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&gt;</a:t>
            </a:r>
            <a:r>
              <a:rPr sz="2100" i="1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ts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2100" i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j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 , then </a:t>
            </a:r>
            <a:r>
              <a:rPr sz="2100" i="1" kern="1200" spc="-6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spc="-90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is aborted and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restarted </a:t>
            </a: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with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 </a:t>
            </a: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sa </a:t>
            </a:r>
            <a:r>
              <a:rPr sz="2100" kern="1200" spc="50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me</a:t>
            </a:r>
            <a:r>
              <a:rPr sz="2100" kern="1200" spc="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timestamp.</a:t>
            </a:r>
            <a:endParaRPr sz="21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defTabSz="685800">
              <a:spcBef>
                <a:spcPts val="19"/>
              </a:spcBef>
            </a:pPr>
            <a:endParaRPr sz="2438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86264" indent="-215265" defTabSz="685800">
              <a:buFont typeface="Arial"/>
              <a:buChar char="–"/>
              <a:tabLst>
                <a:tab pos="586740" algn="l"/>
              </a:tabLst>
            </a:pPr>
            <a:r>
              <a:rPr sz="1800" b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if </a:t>
            </a:r>
            <a:r>
              <a:rPr sz="1800" i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ts </a:t>
            </a:r>
            <a:r>
              <a:rPr sz="1800" kern="1200" spc="-3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1800" i="1" kern="1200" spc="-3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800" i="1" kern="1200" spc="-56" baseline="-2083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 &lt;</a:t>
            </a:r>
            <a:r>
              <a:rPr sz="1800" i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ts 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1800" i="1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800" i="1" kern="1200" spc="-5" baseline="-2083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j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 </a:t>
            </a:r>
            <a:r>
              <a:rPr sz="1800" b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then </a:t>
            </a:r>
            <a:r>
              <a:rPr sz="1800" i="1" kern="1200" spc="-5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800" i="1" kern="1200" spc="-78" baseline="-2083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 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waits </a:t>
            </a:r>
            <a:r>
              <a:rPr sz="1800" b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else </a:t>
            </a:r>
            <a:r>
              <a:rPr sz="1800" i="1" kern="1200" spc="-5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800" i="1" kern="1200" spc="-78" baseline="-2083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1800" i="1" kern="1200" spc="191" baseline="-2083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dies</a:t>
            </a:r>
            <a:endParaRPr sz="18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86264" indent="-215265" defTabSz="685800">
              <a:spcBef>
                <a:spcPts val="326"/>
              </a:spcBef>
              <a:buFont typeface="Arial"/>
              <a:buChar char="–"/>
              <a:tabLst>
                <a:tab pos="586740" algn="l"/>
              </a:tabLst>
            </a:pP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non-preemptive: </a:t>
            </a:r>
            <a:r>
              <a:rPr sz="1800" i="1" kern="1200" spc="-5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800" i="1" kern="1200" spc="-78" baseline="-2083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never 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preempts</a:t>
            </a:r>
            <a:r>
              <a:rPr sz="1800" kern="1200" spc="-6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i="1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800" i="1" kern="1200" spc="-5" baseline="-2083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j</a:t>
            </a:r>
            <a:endParaRPr sz="1800" kern="1200" baseline="-20833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86264" indent="-215265" defTabSz="685800">
              <a:spcBef>
                <a:spcPts val="323"/>
              </a:spcBef>
              <a:buFont typeface="Arial"/>
              <a:buChar char="–"/>
              <a:tabLst>
                <a:tab pos="586740" algn="l"/>
              </a:tabLst>
            </a:pP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prefers younger</a:t>
            </a:r>
            <a:r>
              <a:rPr sz="1800" kern="1200" spc="-2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transactions</a:t>
            </a:r>
            <a:endParaRPr sz="18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5782" y="216123"/>
            <a:ext cx="3492341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Deadlock</a:t>
            </a:r>
            <a:r>
              <a:rPr spc="-233" dirty="0"/>
              <a:t> </a:t>
            </a:r>
            <a:r>
              <a:rPr spc="-30" dirty="0"/>
              <a:t>Avoidance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005" y="939168"/>
            <a:ext cx="6377464" cy="268477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8575" algn="just" defTabSz="685800">
              <a:spcBef>
                <a:spcPts val="450"/>
              </a:spcBef>
            </a:pPr>
            <a:r>
              <a:rPr sz="2100" b="1" kern="1200" spc="-30" dirty="0">
                <a:solidFill>
                  <a:srgbClr val="FF3399"/>
                </a:solidFill>
                <a:latin typeface="Times New Roman"/>
                <a:ea typeface="+mn-ea"/>
                <a:cs typeface="Times New Roman"/>
              </a:rPr>
              <a:t>WOUND-WAIT </a:t>
            </a:r>
            <a:r>
              <a:rPr sz="2100" b="1" kern="1200" spc="-4" dirty="0">
                <a:solidFill>
                  <a:srgbClr val="FF3399"/>
                </a:solidFill>
                <a:latin typeface="Times New Roman"/>
                <a:ea typeface="+mn-ea"/>
                <a:cs typeface="Times New Roman"/>
              </a:rPr>
              <a:t>Rule</a:t>
            </a:r>
            <a:r>
              <a:rPr sz="2100" b="1" kern="1200" spc="19" dirty="0">
                <a:solidFill>
                  <a:srgbClr val="FF339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b="1" kern="1200" spc="-4" dirty="0">
                <a:solidFill>
                  <a:srgbClr val="FF3399"/>
                </a:solidFill>
                <a:latin typeface="Times New Roman"/>
                <a:ea typeface="+mn-ea"/>
                <a:cs typeface="Times New Roman"/>
              </a:rPr>
              <a:t>:</a:t>
            </a:r>
            <a:endParaRPr sz="21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8575" marR="22860" algn="just" defTabSz="685800">
              <a:spcBef>
                <a:spcPts val="379"/>
              </a:spcBef>
            </a:pP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If </a:t>
            </a:r>
            <a:r>
              <a:rPr sz="2100" i="1" kern="1200" spc="-56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spc="-84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requests a lock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on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 data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item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which is already locked 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by </a:t>
            </a:r>
            <a:r>
              <a:rPr sz="2100" i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j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, then </a:t>
            </a:r>
            <a:r>
              <a:rPr sz="2100" i="1" kern="1200" spc="-6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spc="-90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is permitted to wait </a:t>
            </a: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iff </a:t>
            </a:r>
            <a:r>
              <a:rPr sz="2100" i="1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ts</a:t>
            </a: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2100" i="1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spc="-17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)&gt;</a:t>
            </a:r>
            <a:r>
              <a:rPr sz="2100" i="1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ts</a:t>
            </a: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2100" i="1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spc="-17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).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If  </a:t>
            </a:r>
            <a:r>
              <a:rPr sz="2100" i="1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ts</a:t>
            </a: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2100" i="1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spc="-17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)&lt;</a:t>
            </a:r>
            <a:r>
              <a:rPr sz="2100" i="1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ts</a:t>
            </a: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2100" i="1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spc="-17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),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then </a:t>
            </a:r>
            <a:r>
              <a:rPr sz="2100" i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j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is aborted and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 is granted to</a:t>
            </a:r>
            <a:r>
              <a:rPr sz="2100" kern="1200" spc="-14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i="1" kern="1200" spc="-4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081" i="1" kern="1200" spc="-62" baseline="-2102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2100" kern="1200" spc="-4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.</a:t>
            </a:r>
            <a:endParaRPr sz="21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defTabSz="685800">
              <a:spcBef>
                <a:spcPts val="19"/>
              </a:spcBef>
            </a:pPr>
            <a:endParaRPr sz="2438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86264" indent="-215265" defTabSz="685800">
              <a:buFont typeface="Arial"/>
              <a:buChar char="–"/>
              <a:tabLst>
                <a:tab pos="586740" algn="l"/>
              </a:tabLst>
            </a:pPr>
            <a:r>
              <a:rPr sz="1800" b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if </a:t>
            </a:r>
            <a:r>
              <a:rPr sz="1800" i="1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ts</a:t>
            </a:r>
            <a:r>
              <a:rPr sz="18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1800" i="1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800" i="1" kern="1200" spc="-17" baseline="-2083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18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)&lt;</a:t>
            </a:r>
            <a:r>
              <a:rPr sz="1800" i="1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ts</a:t>
            </a:r>
            <a:r>
              <a:rPr sz="18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1800" i="1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800" i="1" kern="1200" spc="-17" baseline="-2083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sz="18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 </a:t>
            </a:r>
            <a:r>
              <a:rPr sz="1800" b="1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then </a:t>
            </a:r>
            <a:r>
              <a:rPr sz="1800" i="1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800" i="1" kern="1200" spc="-5" baseline="-2083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j 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is wounded </a:t>
            </a:r>
            <a:r>
              <a:rPr sz="1800" b="1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else </a:t>
            </a:r>
            <a:r>
              <a:rPr sz="1800" i="1" kern="1200" spc="-5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800" i="1" kern="1200" spc="-78" baseline="-2083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1800" i="1" kern="1200" spc="62" baseline="-2083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waits</a:t>
            </a:r>
            <a:endParaRPr sz="18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86264" indent="-215265" defTabSz="685800">
              <a:spcBef>
                <a:spcPts val="326"/>
              </a:spcBef>
              <a:buFont typeface="Arial"/>
              <a:buChar char="–"/>
              <a:tabLst>
                <a:tab pos="586740" algn="l"/>
              </a:tabLst>
            </a:pP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preemptive: </a:t>
            </a:r>
            <a:r>
              <a:rPr sz="1800" i="1" kern="1200" spc="-5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800" i="1" kern="1200" spc="-78" baseline="-2083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 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preempts </a:t>
            </a:r>
            <a:r>
              <a:rPr sz="1800" i="1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800" i="1" kern="1200" spc="-5" baseline="-2083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j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if it 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is</a:t>
            </a:r>
            <a:r>
              <a:rPr sz="1800" kern="1200" spc="-19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younger</a:t>
            </a:r>
            <a:endParaRPr sz="18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86264" indent="-215265" defTabSz="685800">
              <a:spcBef>
                <a:spcPts val="323"/>
              </a:spcBef>
              <a:buFont typeface="Arial"/>
              <a:buChar char="–"/>
              <a:tabLst>
                <a:tab pos="586740" algn="l"/>
              </a:tabLst>
            </a:pP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prefers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older</a:t>
            </a:r>
            <a:r>
              <a:rPr sz="18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transactions</a:t>
            </a:r>
            <a:endParaRPr sz="18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933" y="216123"/>
            <a:ext cx="3358991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Deadlock</a:t>
            </a:r>
            <a:r>
              <a:rPr spc="-75" dirty="0"/>
              <a:t> </a:t>
            </a:r>
            <a:r>
              <a:rPr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2054" y="925557"/>
            <a:ext cx="6255068" cy="2742097"/>
          </a:xfrm>
          <a:prstGeom prst="rect">
            <a:avLst/>
          </a:prstGeom>
        </p:spPr>
        <p:txBody>
          <a:bodyPr vert="horz" wrap="square" lIns="0" tIns="71438" rIns="0" bIns="0" rtlCol="0">
            <a:spAutoFit/>
          </a:bodyPr>
          <a:lstStyle/>
          <a:p>
            <a:pPr marL="266700" indent="-257175" defTabSz="685800">
              <a:spcBef>
                <a:spcPts val="563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For deadlock detection, the system </a:t>
            </a: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must</a:t>
            </a:r>
            <a:r>
              <a:rPr sz="1950" kern="1200" spc="-6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provide</a:t>
            </a:r>
            <a:endParaRPr sz="195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marR="98108" indent="-257175" defTabSz="685800">
              <a:spcBef>
                <a:spcPts val="409"/>
              </a:spcBef>
              <a:tabLst>
                <a:tab pos="266224" algn="l"/>
              </a:tabLst>
            </a:pPr>
            <a:r>
              <a:rPr sz="825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–	</a:t>
            </a:r>
            <a:r>
              <a:rPr sz="1650" kern="1200" spc="-4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An algorithm that examines the state of </a:t>
            </a:r>
            <a:r>
              <a:rPr sz="1650" kern="1200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the </a:t>
            </a:r>
            <a:r>
              <a:rPr sz="1650" kern="1200" spc="-4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system to detect whether a  deadlock has</a:t>
            </a:r>
            <a:r>
              <a:rPr sz="1650" kern="1200" spc="-8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650" kern="1200" spc="-4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occurred</a:t>
            </a:r>
            <a:endParaRPr sz="165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9525" defTabSz="685800">
              <a:spcBef>
                <a:spcPts val="398"/>
              </a:spcBef>
              <a:tabLst>
                <a:tab pos="266224" algn="l"/>
              </a:tabLst>
            </a:pPr>
            <a:r>
              <a:rPr sz="825" kern="1200" dirty="0">
                <a:solidFill>
                  <a:srgbClr val="92D050"/>
                </a:solidFill>
                <a:ea typeface="+mn-ea"/>
              </a:rPr>
              <a:t>–	</a:t>
            </a:r>
            <a:r>
              <a:rPr sz="1650" kern="1200" spc="-4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And an algorithm to recover from the</a:t>
            </a:r>
            <a:r>
              <a:rPr sz="1650" kern="1200" spc="19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650" kern="1200" spc="-4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deadlock</a:t>
            </a:r>
            <a:endParaRPr sz="165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defTabSz="685800">
              <a:spcBef>
                <a:spcPts val="30"/>
              </a:spcBef>
            </a:pPr>
            <a:endParaRPr sz="225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marR="141923" indent="-257175" defTabSz="685800"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 </a:t>
            </a:r>
            <a:r>
              <a:rPr sz="195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detection-and-recovery scheme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requires various kinds</a:t>
            </a:r>
            <a:r>
              <a:rPr sz="1950" kern="1200" spc="-16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5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of  overhead</a:t>
            </a:r>
            <a:endParaRPr sz="195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marR="3810" indent="-257175" defTabSz="685800">
              <a:spcBef>
                <a:spcPts val="409"/>
              </a:spcBef>
              <a:tabLst>
                <a:tab pos="266224" algn="l"/>
              </a:tabLst>
            </a:pPr>
            <a:r>
              <a:rPr sz="825" kern="1200" dirty="0">
                <a:solidFill>
                  <a:srgbClr val="92D050"/>
                </a:solidFill>
                <a:ea typeface="+mn-ea"/>
              </a:rPr>
              <a:t>–	</a:t>
            </a:r>
            <a:r>
              <a:rPr sz="1650" kern="1200" spc="-4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Run-time costs of maintaining necessary information and executing the  detection</a:t>
            </a:r>
            <a:r>
              <a:rPr sz="1650" kern="1200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650" kern="1200" spc="-4" dirty="0">
                <a:solidFill>
                  <a:srgbClr val="92D050"/>
                </a:solidFill>
                <a:latin typeface="Times New Roman"/>
                <a:ea typeface="+mn-ea"/>
                <a:cs typeface="Times New Roman"/>
              </a:rPr>
              <a:t>algorithm</a:t>
            </a:r>
            <a:endParaRPr sz="165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7093" y="1728216"/>
            <a:ext cx="5096637" cy="1576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6610" y="743902"/>
            <a:ext cx="5982653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34" dirty="0"/>
              <a:t>Why</a:t>
            </a:r>
            <a:r>
              <a:rPr spc="-296" dirty="0"/>
              <a:t> </a:t>
            </a:r>
            <a:r>
              <a:rPr spc="-150" dirty="0"/>
              <a:t>we</a:t>
            </a:r>
            <a:r>
              <a:rPr spc="-278" dirty="0"/>
              <a:t> </a:t>
            </a:r>
            <a:r>
              <a:rPr spc="-139" dirty="0"/>
              <a:t>need</a:t>
            </a:r>
            <a:r>
              <a:rPr spc="-405" dirty="0"/>
              <a:t> </a:t>
            </a:r>
            <a:r>
              <a:rPr spc="-150" dirty="0"/>
              <a:t>Concurrency</a:t>
            </a:r>
            <a:r>
              <a:rPr spc="-386" dirty="0"/>
              <a:t> </a:t>
            </a:r>
            <a:r>
              <a:rPr spc="-75" dirty="0"/>
              <a:t>Control?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2338" y="1952796"/>
            <a:ext cx="7073741" cy="20019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4314" marR="3810" indent="-215265">
              <a:lnSpc>
                <a:spcPct val="120000"/>
              </a:lnSpc>
              <a:spcBef>
                <a:spcPts val="75"/>
              </a:spcBef>
              <a:buClr>
                <a:srgbClr val="1286C3"/>
              </a:buClr>
              <a:buSzPct val="144230"/>
              <a:buChar char="•"/>
              <a:tabLst>
                <a:tab pos="224790" algn="l"/>
              </a:tabLst>
            </a:pPr>
            <a:r>
              <a:rPr sz="1950" spc="-64" dirty="0">
                <a:solidFill>
                  <a:schemeClr val="bg1"/>
                </a:solidFill>
              </a:rPr>
              <a:t>Simultaneous</a:t>
            </a:r>
            <a:r>
              <a:rPr sz="1950" spc="-150" dirty="0">
                <a:solidFill>
                  <a:schemeClr val="bg1"/>
                </a:solidFill>
              </a:rPr>
              <a:t> </a:t>
            </a:r>
            <a:r>
              <a:rPr sz="1950" spc="-53" dirty="0">
                <a:solidFill>
                  <a:schemeClr val="bg1"/>
                </a:solidFill>
              </a:rPr>
              <a:t>execution</a:t>
            </a:r>
            <a:r>
              <a:rPr sz="1950" spc="-158" dirty="0">
                <a:solidFill>
                  <a:schemeClr val="bg1"/>
                </a:solidFill>
              </a:rPr>
              <a:t> </a:t>
            </a:r>
            <a:r>
              <a:rPr sz="1950" spc="15" dirty="0">
                <a:solidFill>
                  <a:schemeClr val="bg1"/>
                </a:solidFill>
              </a:rPr>
              <a:t>of</a:t>
            </a:r>
            <a:r>
              <a:rPr sz="1950" spc="-150" dirty="0">
                <a:solidFill>
                  <a:schemeClr val="bg1"/>
                </a:solidFill>
              </a:rPr>
              <a:t> </a:t>
            </a:r>
            <a:r>
              <a:rPr sz="1950" spc="-56" dirty="0">
                <a:solidFill>
                  <a:schemeClr val="bg1"/>
                </a:solidFill>
              </a:rPr>
              <a:t>transactions</a:t>
            </a:r>
            <a:r>
              <a:rPr sz="1950" spc="-143" dirty="0">
                <a:solidFill>
                  <a:schemeClr val="bg1"/>
                </a:solidFill>
              </a:rPr>
              <a:t> </a:t>
            </a:r>
            <a:r>
              <a:rPr sz="1950" spc="-60" dirty="0">
                <a:solidFill>
                  <a:schemeClr val="bg1"/>
                </a:solidFill>
              </a:rPr>
              <a:t>over</a:t>
            </a:r>
            <a:r>
              <a:rPr sz="1950" spc="-161" dirty="0">
                <a:solidFill>
                  <a:schemeClr val="bg1"/>
                </a:solidFill>
              </a:rPr>
              <a:t> </a:t>
            </a:r>
            <a:r>
              <a:rPr sz="1950" spc="-131" dirty="0">
                <a:solidFill>
                  <a:schemeClr val="bg1"/>
                </a:solidFill>
              </a:rPr>
              <a:t>a</a:t>
            </a:r>
            <a:r>
              <a:rPr sz="1950" spc="-150" dirty="0">
                <a:solidFill>
                  <a:schemeClr val="bg1"/>
                </a:solidFill>
              </a:rPr>
              <a:t> </a:t>
            </a:r>
            <a:r>
              <a:rPr sz="1950" spc="-86" dirty="0">
                <a:solidFill>
                  <a:schemeClr val="bg1"/>
                </a:solidFill>
              </a:rPr>
              <a:t>shared</a:t>
            </a:r>
            <a:r>
              <a:rPr sz="1950" spc="-165" dirty="0">
                <a:solidFill>
                  <a:schemeClr val="bg1"/>
                </a:solidFill>
              </a:rPr>
              <a:t> </a:t>
            </a:r>
            <a:r>
              <a:rPr sz="1950" spc="-83" dirty="0">
                <a:solidFill>
                  <a:schemeClr val="bg1"/>
                </a:solidFill>
              </a:rPr>
              <a:t>database</a:t>
            </a:r>
            <a:r>
              <a:rPr sz="1950" spc="-150" dirty="0">
                <a:solidFill>
                  <a:schemeClr val="bg1"/>
                </a:solidFill>
              </a:rPr>
              <a:t> </a:t>
            </a:r>
            <a:r>
              <a:rPr sz="1950" spc="-105" dirty="0">
                <a:solidFill>
                  <a:schemeClr val="bg1"/>
                </a:solidFill>
              </a:rPr>
              <a:t>can  </a:t>
            </a:r>
            <a:r>
              <a:rPr sz="1950" spc="-60" dirty="0">
                <a:solidFill>
                  <a:schemeClr val="bg1"/>
                </a:solidFill>
              </a:rPr>
              <a:t>create</a:t>
            </a:r>
            <a:r>
              <a:rPr sz="1950" spc="-172" dirty="0">
                <a:solidFill>
                  <a:schemeClr val="bg1"/>
                </a:solidFill>
              </a:rPr>
              <a:t> </a:t>
            </a:r>
            <a:r>
              <a:rPr sz="1950" spc="-86" dirty="0">
                <a:solidFill>
                  <a:schemeClr val="bg1"/>
                </a:solidFill>
              </a:rPr>
              <a:t>several</a:t>
            </a:r>
            <a:r>
              <a:rPr sz="1950" spc="-169" dirty="0">
                <a:solidFill>
                  <a:schemeClr val="bg1"/>
                </a:solidFill>
              </a:rPr>
              <a:t> </a:t>
            </a:r>
            <a:r>
              <a:rPr sz="1950" spc="-45" dirty="0">
                <a:solidFill>
                  <a:schemeClr val="bg1"/>
                </a:solidFill>
              </a:rPr>
              <a:t>data</a:t>
            </a:r>
            <a:r>
              <a:rPr sz="1950" spc="-153" dirty="0">
                <a:solidFill>
                  <a:schemeClr val="bg1"/>
                </a:solidFill>
              </a:rPr>
              <a:t> </a:t>
            </a:r>
            <a:r>
              <a:rPr sz="1950" spc="4" dirty="0">
                <a:solidFill>
                  <a:schemeClr val="bg1"/>
                </a:solidFill>
              </a:rPr>
              <a:t>integrity</a:t>
            </a:r>
            <a:r>
              <a:rPr sz="1950" spc="-161" dirty="0">
                <a:solidFill>
                  <a:schemeClr val="bg1"/>
                </a:solidFill>
              </a:rPr>
              <a:t> </a:t>
            </a:r>
            <a:r>
              <a:rPr sz="1950" spc="-79" dirty="0">
                <a:solidFill>
                  <a:schemeClr val="bg1"/>
                </a:solidFill>
              </a:rPr>
              <a:t>and</a:t>
            </a:r>
            <a:r>
              <a:rPr sz="1950" spc="-146" dirty="0">
                <a:solidFill>
                  <a:schemeClr val="bg1"/>
                </a:solidFill>
              </a:rPr>
              <a:t> </a:t>
            </a:r>
            <a:r>
              <a:rPr sz="1950" spc="-75" dirty="0">
                <a:solidFill>
                  <a:schemeClr val="bg1"/>
                </a:solidFill>
              </a:rPr>
              <a:t>consistency</a:t>
            </a:r>
            <a:r>
              <a:rPr sz="1950" spc="-172" dirty="0">
                <a:solidFill>
                  <a:schemeClr val="bg1"/>
                </a:solidFill>
              </a:rPr>
              <a:t> </a:t>
            </a:r>
            <a:r>
              <a:rPr sz="1950" spc="-49" dirty="0">
                <a:solidFill>
                  <a:schemeClr val="bg1"/>
                </a:solidFill>
              </a:rPr>
              <a:t>problems:</a:t>
            </a:r>
            <a:endParaRPr sz="1950" dirty="0">
              <a:solidFill>
                <a:schemeClr val="bg1"/>
              </a:solidFill>
            </a:endParaRPr>
          </a:p>
          <a:p>
            <a:pPr marL="960596" lvl="1" indent="-265748">
              <a:spcBef>
                <a:spcPts val="1106"/>
              </a:spcBef>
              <a:buClr>
                <a:srgbClr val="1286C3"/>
              </a:buClr>
              <a:buSzPct val="144230"/>
              <a:buChar char="•"/>
              <a:tabLst>
                <a:tab pos="961073" algn="l"/>
              </a:tabLst>
            </a:pPr>
            <a:r>
              <a:rPr sz="1950" spc="-41" dirty="0">
                <a:solidFill>
                  <a:schemeClr val="bg1"/>
                </a:solidFill>
              </a:rPr>
              <a:t>Lost</a:t>
            </a:r>
            <a:r>
              <a:rPr sz="1950" spc="-217" dirty="0">
                <a:solidFill>
                  <a:schemeClr val="bg1"/>
                </a:solidFill>
              </a:rPr>
              <a:t> </a:t>
            </a:r>
            <a:r>
              <a:rPr sz="1950" spc="-68" dirty="0">
                <a:solidFill>
                  <a:schemeClr val="bg1"/>
                </a:solidFill>
              </a:rPr>
              <a:t>Updates.</a:t>
            </a:r>
            <a:endParaRPr sz="1950" dirty="0">
              <a:solidFill>
                <a:schemeClr val="bg1"/>
              </a:solidFill>
            </a:endParaRPr>
          </a:p>
          <a:p>
            <a:pPr marL="952500" lvl="1" indent="-257651">
              <a:spcBef>
                <a:spcPts val="919"/>
              </a:spcBef>
              <a:buClr>
                <a:srgbClr val="1286C3"/>
              </a:buClr>
              <a:buSzPct val="144230"/>
              <a:buChar char="•"/>
              <a:tabLst>
                <a:tab pos="952976" algn="l"/>
              </a:tabLst>
            </a:pPr>
            <a:r>
              <a:rPr sz="1950" spc="-19" dirty="0">
                <a:solidFill>
                  <a:schemeClr val="bg1"/>
                </a:solidFill>
              </a:rPr>
              <a:t>Uncommitted</a:t>
            </a:r>
            <a:r>
              <a:rPr sz="1950" spc="-188" dirty="0">
                <a:solidFill>
                  <a:schemeClr val="bg1"/>
                </a:solidFill>
              </a:rPr>
              <a:t> </a:t>
            </a:r>
            <a:r>
              <a:rPr sz="1950" spc="-49" dirty="0">
                <a:solidFill>
                  <a:schemeClr val="bg1"/>
                </a:solidFill>
              </a:rPr>
              <a:t>Data.</a:t>
            </a:r>
            <a:endParaRPr sz="1950" dirty="0">
              <a:solidFill>
                <a:schemeClr val="bg1"/>
              </a:solidFill>
            </a:endParaRPr>
          </a:p>
          <a:p>
            <a:pPr marL="960596" lvl="1" indent="-265748">
              <a:spcBef>
                <a:spcPts val="919"/>
              </a:spcBef>
              <a:buClr>
                <a:srgbClr val="1286C3"/>
              </a:buClr>
              <a:buSzPct val="144230"/>
              <a:buChar char="•"/>
              <a:tabLst>
                <a:tab pos="961073" algn="l"/>
              </a:tabLst>
            </a:pPr>
            <a:r>
              <a:rPr sz="1950" spc="-53" dirty="0">
                <a:solidFill>
                  <a:schemeClr val="bg1"/>
                </a:solidFill>
              </a:rPr>
              <a:t>Inconsistent</a:t>
            </a:r>
            <a:r>
              <a:rPr sz="1950" spc="-165" dirty="0">
                <a:solidFill>
                  <a:schemeClr val="bg1"/>
                </a:solidFill>
              </a:rPr>
              <a:t> </a:t>
            </a:r>
            <a:r>
              <a:rPr sz="1950" spc="-45" dirty="0">
                <a:solidFill>
                  <a:schemeClr val="bg1"/>
                </a:solidFill>
              </a:rPr>
              <a:t>retrievals.</a:t>
            </a:r>
            <a:endParaRPr sz="19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574129"/>
            <a:ext cx="4218717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1504950"/>
            <a:ext cx="3474720" cy="114117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567214" indent="-558165">
              <a:spcBef>
                <a:spcPts val="79"/>
              </a:spcBef>
              <a:buClr>
                <a:schemeClr val="bg1"/>
              </a:buClr>
              <a:buSzPct val="144230"/>
              <a:buFont typeface="Arial" panose="020B0604020202020204" pitchFamily="34" charset="0"/>
              <a:buChar char="•"/>
              <a:tabLst>
                <a:tab pos="567214" algn="l"/>
                <a:tab pos="567690" algn="l"/>
              </a:tabLst>
            </a:pPr>
            <a:r>
              <a:rPr sz="1950" spc="-90" dirty="0">
                <a:solidFill>
                  <a:schemeClr val="bg1"/>
                </a:solidFill>
              </a:rPr>
              <a:t>Lock-Based</a:t>
            </a:r>
            <a:r>
              <a:rPr sz="1950" spc="-180" dirty="0">
                <a:solidFill>
                  <a:schemeClr val="bg1"/>
                </a:solidFill>
              </a:rPr>
              <a:t> </a:t>
            </a:r>
            <a:r>
              <a:rPr sz="1950" spc="-56" dirty="0">
                <a:solidFill>
                  <a:schemeClr val="bg1"/>
                </a:solidFill>
              </a:rPr>
              <a:t>Protocols</a:t>
            </a:r>
            <a:endParaRPr sz="1950" dirty="0">
              <a:solidFill>
                <a:schemeClr val="bg1"/>
              </a:solidFill>
            </a:endParaRPr>
          </a:p>
          <a:p>
            <a:pPr marL="567214" indent="-558165">
              <a:spcBef>
                <a:spcPts val="919"/>
              </a:spcBef>
              <a:buClr>
                <a:schemeClr val="bg1"/>
              </a:buClr>
              <a:buSzPct val="144230"/>
              <a:buFont typeface="Arial" panose="020B0604020202020204" pitchFamily="34" charset="0"/>
              <a:buChar char="•"/>
              <a:tabLst>
                <a:tab pos="567214" algn="l"/>
                <a:tab pos="567690" algn="l"/>
              </a:tabLst>
            </a:pPr>
            <a:r>
              <a:rPr sz="1950" spc="-75" dirty="0">
                <a:solidFill>
                  <a:schemeClr val="bg1"/>
                </a:solidFill>
              </a:rPr>
              <a:t>Timestamp-Based</a:t>
            </a:r>
            <a:r>
              <a:rPr sz="1950" spc="-172" dirty="0">
                <a:solidFill>
                  <a:schemeClr val="bg1"/>
                </a:solidFill>
              </a:rPr>
              <a:t> </a:t>
            </a:r>
            <a:r>
              <a:rPr sz="1950" spc="-56" dirty="0">
                <a:solidFill>
                  <a:schemeClr val="bg1"/>
                </a:solidFill>
              </a:rPr>
              <a:t>Protocols</a:t>
            </a:r>
            <a:endParaRPr sz="1950" dirty="0">
              <a:solidFill>
                <a:schemeClr val="bg1"/>
              </a:solidFill>
            </a:endParaRPr>
          </a:p>
          <a:p>
            <a:pPr marL="567214" indent="-558165">
              <a:spcBef>
                <a:spcPts val="919"/>
              </a:spcBef>
              <a:buClr>
                <a:schemeClr val="bg1"/>
              </a:buClr>
              <a:buSzPct val="144230"/>
              <a:buFont typeface="Arial" panose="020B0604020202020204" pitchFamily="34" charset="0"/>
              <a:buChar char="•"/>
              <a:tabLst>
                <a:tab pos="567214" algn="l"/>
                <a:tab pos="567690" algn="l"/>
              </a:tabLst>
            </a:pPr>
            <a:r>
              <a:rPr sz="1950" spc="-60" dirty="0">
                <a:solidFill>
                  <a:schemeClr val="bg1"/>
                </a:solidFill>
              </a:rPr>
              <a:t>Validation-Based</a:t>
            </a:r>
            <a:r>
              <a:rPr sz="1950" spc="-233" dirty="0">
                <a:solidFill>
                  <a:schemeClr val="bg1"/>
                </a:solidFill>
              </a:rPr>
              <a:t> </a:t>
            </a:r>
            <a:r>
              <a:rPr sz="1950" spc="-56" dirty="0">
                <a:solidFill>
                  <a:schemeClr val="bg1"/>
                </a:solidFill>
              </a:rPr>
              <a:t>Protocols</a:t>
            </a:r>
            <a:endParaRPr sz="19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064" y="216123"/>
            <a:ext cx="3535680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Lock Based</a:t>
            </a:r>
            <a:r>
              <a:rPr spc="-71" dirty="0"/>
              <a:t> </a:t>
            </a:r>
            <a:r>
              <a:rPr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2055" y="1215961"/>
            <a:ext cx="6741319" cy="302791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marR="3810" indent="-257175" defTabSz="685800">
              <a:spcBef>
                <a:spcPts val="71"/>
              </a:spcBef>
              <a:buFont typeface="Arial"/>
              <a:buChar char="•"/>
              <a:tabLst>
                <a:tab pos="266224" algn="l"/>
                <a:tab pos="266700" algn="l"/>
                <a:tab pos="922496" algn="l"/>
                <a:tab pos="1209675" algn="l"/>
                <a:tab pos="1434941" algn="l"/>
                <a:tab pos="2754153" algn="l"/>
                <a:tab pos="3070859" algn="l"/>
                <a:tab pos="3936206" algn="l"/>
                <a:tab pos="5184457" algn="l"/>
                <a:tab pos="5972175" algn="l"/>
                <a:tab pos="6288881" algn="l"/>
              </a:tabLst>
            </a:pP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	is	a	</a:t>
            </a:r>
            <a:r>
              <a:rPr sz="210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210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han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sm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to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con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concurrent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sz="210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sz="210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ss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to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sz="210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ta  item</a:t>
            </a:r>
            <a:endParaRPr sz="21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indent="-257175" defTabSz="685800">
              <a:spcBef>
                <a:spcPts val="506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Data items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can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be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locked in two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modes:</a:t>
            </a:r>
            <a:endParaRPr sz="21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95325" marR="3810" lvl="1" indent="-343376" defTabSz="685800">
              <a:spcBef>
                <a:spcPts val="443"/>
              </a:spcBef>
              <a:buFontTx/>
              <a:buAutoNum type="arabicParenR"/>
              <a:tabLst>
                <a:tab pos="695325" algn="l"/>
                <a:tab pos="695801" algn="l"/>
                <a:tab pos="1696403" algn="l"/>
                <a:tab pos="2113598" algn="l"/>
                <a:tab pos="2748439" algn="l"/>
                <a:tab pos="2987040" algn="l"/>
                <a:tab pos="3518535" algn="l"/>
                <a:tab pos="4022884" algn="l"/>
                <a:tab pos="4441508" algn="l"/>
                <a:tab pos="4756785" algn="l"/>
                <a:tab pos="5262086" algn="l"/>
                <a:tab pos="5755957" algn="l"/>
                <a:tab pos="6046469" algn="l"/>
                <a:tab pos="6540341" algn="l"/>
              </a:tabLst>
            </a:pP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Exclusi</a:t>
            </a:r>
            <a:r>
              <a:rPr sz="18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	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180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	Mode	</a:t>
            </a:r>
            <a:r>
              <a:rPr sz="18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-	Data	i</a:t>
            </a:r>
            <a:r>
              <a:rPr sz="18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em	can	</a:t>
            </a:r>
            <a:r>
              <a:rPr sz="18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	b</a:t>
            </a:r>
            <a:r>
              <a:rPr sz="18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	read	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as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we</a:t>
            </a:r>
            <a:r>
              <a:rPr sz="18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	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as 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written. 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X-lock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is requested using lock-X</a:t>
            </a:r>
            <a:r>
              <a:rPr sz="1800" kern="1200" spc="-7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instruction</a:t>
            </a:r>
            <a:r>
              <a:rPr lang="en-US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.</a:t>
            </a:r>
            <a:endParaRPr sz="18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95325" marR="830104" lvl="1" indent="-343376" defTabSz="685800">
              <a:spcBef>
                <a:spcPts val="435"/>
              </a:spcBef>
              <a:buFontTx/>
              <a:buAutoNum type="arabicParenR"/>
              <a:tabLst>
                <a:tab pos="656749" algn="l"/>
                <a:tab pos="657225" algn="l"/>
                <a:tab pos="5752148" algn="l"/>
              </a:tabLst>
            </a:pP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Sha</a:t>
            </a:r>
            <a:r>
              <a:rPr sz="1800" kern="1200" spc="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ed</a:t>
            </a:r>
            <a:r>
              <a:rPr sz="18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(S)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Mode</a:t>
            </a:r>
            <a:r>
              <a:rPr sz="18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spc="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-</a:t>
            </a:r>
            <a:r>
              <a:rPr sz="18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Data</a:t>
            </a:r>
            <a:r>
              <a:rPr sz="18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sz="1800" kern="1200" spc="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em</a:t>
            </a:r>
            <a:r>
              <a:rPr sz="1800" kern="1200" spc="-2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can on</a:t>
            </a:r>
            <a:r>
              <a:rPr sz="1800" kern="1200" spc="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sz="18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be</a:t>
            </a:r>
            <a:r>
              <a:rPr sz="18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sz="1800" kern="1200" spc="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d.</a:t>
            </a:r>
            <a:r>
              <a:rPr sz="18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S-l</a:t>
            </a:r>
            <a:r>
              <a:rPr sz="1800" kern="1200" spc="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ck	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is 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requested using lock-S</a:t>
            </a:r>
            <a:r>
              <a:rPr sz="1800" kern="1200" spc="-4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instruction</a:t>
            </a:r>
            <a:r>
              <a:rPr lang="en-US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.</a:t>
            </a:r>
            <a:endParaRPr sz="18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indent="-257175" defTabSz="685800">
              <a:spcBef>
                <a:spcPts val="491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 requests are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made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to concurrency-control</a:t>
            </a:r>
            <a:r>
              <a:rPr sz="2100" kern="1200" spc="26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manager</a:t>
            </a:r>
            <a:endParaRPr sz="21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indent="-257175" defTabSz="685800">
              <a:spcBef>
                <a:spcPts val="506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Transaction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can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proceed only after request is</a:t>
            </a:r>
            <a:r>
              <a:rPr sz="2100" kern="1200" spc="26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granted</a:t>
            </a:r>
            <a:endParaRPr sz="21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064" y="216123"/>
            <a:ext cx="3535680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Lock Based</a:t>
            </a:r>
            <a:r>
              <a:rPr spc="-71" dirty="0"/>
              <a:t> </a:t>
            </a:r>
            <a:r>
              <a:rPr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2054" y="1215961"/>
            <a:ext cx="3264218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indent="-257175" defTabSz="685800">
              <a:spcBef>
                <a:spcPts val="71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Lock-compatibility Matrix</a:t>
            </a:r>
            <a:r>
              <a:rPr sz="2100" kern="1200" spc="-3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:</a:t>
            </a:r>
            <a:endParaRPr sz="2100" kern="120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81237" y="1766888"/>
          <a:ext cx="2343150" cy="10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0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0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0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15" dirty="0">
                          <a:latin typeface="Trebuchet MS"/>
                          <a:cs typeface="Trebuchet MS"/>
                        </a:rPr>
                        <a:t>TRUE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FALSE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0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FALSE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FALSE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02054" y="3045237"/>
            <a:ext cx="6741795" cy="201225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marR="3810" indent="-257175" algn="just" defTabSz="685800">
              <a:spcBef>
                <a:spcPts val="71"/>
              </a:spcBef>
              <a:buFont typeface="Arial"/>
              <a:buChar char="•"/>
              <a:tabLst>
                <a:tab pos="266700" algn="l"/>
              </a:tabLst>
            </a:pP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transaction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may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be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granted a lock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on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an item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if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 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requested lock is compatible with locks already held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on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  item by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other</a:t>
            </a:r>
            <a:r>
              <a:rPr sz="2100" kern="1200" spc="-15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transaction</a:t>
            </a:r>
            <a:r>
              <a:rPr lang="en-US"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.</a:t>
            </a:r>
            <a:endParaRPr sz="21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66700" marR="5239" indent="-257175" algn="just" defTabSz="685800">
              <a:spcBef>
                <a:spcPts val="506"/>
              </a:spcBef>
              <a:buFont typeface="Arial"/>
              <a:buChar char="•"/>
              <a:tabLst>
                <a:tab pos="266700" algn="l"/>
              </a:tabLst>
            </a:pP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Any number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of transactions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can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hold shared locks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on </a:t>
            </a:r>
            <a:r>
              <a:rPr sz="2100" kern="1200" spc="-11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an 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item, But if any transaction holds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an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exclusive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on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the item 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no other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transaction </a:t>
            </a:r>
            <a:r>
              <a:rPr sz="2100" kern="1200" spc="-8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may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hold any lock </a:t>
            </a:r>
            <a:r>
              <a:rPr sz="21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on the</a:t>
            </a:r>
            <a:r>
              <a:rPr sz="2100" kern="1200" spc="-19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item</a:t>
            </a:r>
            <a:r>
              <a:rPr lang="en-US"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.</a:t>
            </a:r>
            <a:endParaRPr sz="21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47385"/>
            <a:ext cx="4892136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dirty="0"/>
              <a:t>Types of l</a:t>
            </a:r>
            <a:r>
              <a:rPr dirty="0"/>
              <a:t>ock </a:t>
            </a:r>
            <a:r>
              <a:rPr lang="en-US" dirty="0"/>
              <a:t>b</a:t>
            </a:r>
            <a:r>
              <a:rPr dirty="0"/>
              <a:t>ased</a:t>
            </a:r>
            <a:r>
              <a:rPr spc="-71" dirty="0"/>
              <a:t> </a:t>
            </a:r>
            <a:r>
              <a:rPr lang="en-US" spc="-71" dirty="0"/>
              <a:t>p</a:t>
            </a:r>
            <a:r>
              <a:rPr dirty="0"/>
              <a:t>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2055" y="1215961"/>
            <a:ext cx="6740366" cy="234823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marR="3810" indent="-257175" algn="just" defTabSz="685800">
              <a:spcBef>
                <a:spcPts val="71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Simple Locking Protocol</a:t>
            </a:r>
          </a:p>
          <a:p>
            <a:pPr marL="266700" marR="3810" indent="-257175" algn="just" defTabSz="685800">
              <a:spcBef>
                <a:spcPts val="71"/>
              </a:spcBef>
              <a:buClr>
                <a:schemeClr val="bg1"/>
              </a:buClr>
              <a:buFont typeface="Arial"/>
              <a:buChar char="•"/>
              <a:tabLst>
                <a:tab pos="266700" algn="l"/>
              </a:tabLst>
            </a:pPr>
            <a:r>
              <a:rPr lang="en-US"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2-phase locking Protocol</a:t>
            </a:r>
          </a:p>
          <a:p>
            <a:pPr marL="9525" marR="3810" lvl="7" algn="just" defTabSz="685800">
              <a:spcBef>
                <a:spcPts val="71"/>
              </a:spcBef>
              <a:buClr>
                <a:schemeClr val="bg1"/>
              </a:buClr>
              <a:tabLst>
                <a:tab pos="266700" algn="l"/>
              </a:tabLst>
            </a:pPr>
            <a:endParaRPr lang="en-US" sz="2100" kern="1200" spc="-4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  <a:p>
            <a:pPr marL="352425" marR="3810" lvl="8" indent="-342900" algn="just" defTabSz="685800">
              <a:spcBef>
                <a:spcPts val="71"/>
              </a:spcBef>
              <a:buClr>
                <a:schemeClr val="bg1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lang="en-US"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Simple 2-phase locking</a:t>
            </a:r>
          </a:p>
          <a:p>
            <a:pPr marL="352425" marR="3810" lvl="3" indent="-342900" algn="just" defTabSz="685800">
              <a:spcBef>
                <a:spcPts val="71"/>
              </a:spcBef>
              <a:buClr>
                <a:schemeClr val="bg1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lang="en-US"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Conservative 2-phase locking</a:t>
            </a:r>
          </a:p>
          <a:p>
            <a:pPr marL="352425" marR="3810" lvl="3" indent="-342900" algn="just" defTabSz="685800">
              <a:spcBef>
                <a:spcPts val="71"/>
              </a:spcBef>
              <a:buClr>
                <a:schemeClr val="bg1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lang="en-US"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Strict 2-phase locking</a:t>
            </a:r>
          </a:p>
          <a:p>
            <a:pPr marL="352425" marR="3810" lvl="3" indent="-342900" algn="just" defTabSz="685800">
              <a:spcBef>
                <a:spcPts val="71"/>
              </a:spcBef>
              <a:buClr>
                <a:schemeClr val="bg1"/>
              </a:buClr>
              <a:buFont typeface="Courier New" panose="02070309020205020404" pitchFamily="49" charset="0"/>
              <a:buChar char="o"/>
              <a:tabLst>
                <a:tab pos="266700" algn="l"/>
              </a:tabLst>
            </a:pPr>
            <a:r>
              <a:rPr lang="en-US" sz="21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Rigorous 2-phase locking</a:t>
            </a:r>
            <a:endParaRPr sz="21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245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7349"/>
            <a:ext cx="5425536" cy="5174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8200" y="604798"/>
            <a:ext cx="1963865" cy="369325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 defTabSz="685800">
              <a:spcBef>
                <a:spcPts val="578"/>
              </a:spcBef>
            </a:pP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T1:</a:t>
            </a:r>
            <a:r>
              <a:rPr lang="en-US"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A </a:t>
            </a:r>
            <a:r>
              <a:rPr lang="en-US"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 B </a:t>
            </a:r>
            <a:endParaRPr lang="en-US" sz="1800" kern="1200" spc="-4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  <a:p>
            <a:pPr marL="9525" defTabSz="685800">
              <a:spcBef>
                <a:spcPts val="578"/>
              </a:spcBef>
            </a:pPr>
            <a:r>
              <a:rPr sz="1800" kern="1200" spc="5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1800" kern="1200" spc="5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    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lock-</a:t>
            </a:r>
            <a:r>
              <a:rPr lang="en-US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(A);</a:t>
            </a:r>
            <a:endParaRPr sz="18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489585" marR="258604" defTabSz="685800">
              <a:lnSpc>
                <a:spcPct val="120000"/>
              </a:lnSpc>
              <a:spcBef>
                <a:spcPts val="71"/>
              </a:spcBef>
            </a:pP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read (A);  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=A-100;</a:t>
            </a:r>
          </a:p>
          <a:p>
            <a:pPr marL="489585" marR="258604" defTabSz="685800">
              <a:lnSpc>
                <a:spcPct val="120000"/>
              </a:lnSpc>
              <a:spcBef>
                <a:spcPts val="71"/>
              </a:spcBef>
            </a:pPr>
            <a:r>
              <a:rPr lang="en-US"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write(A);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 </a:t>
            </a:r>
            <a:r>
              <a:rPr lang="en-US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un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</a:t>
            </a:r>
            <a:r>
              <a:rPr lang="en-US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lang="en-US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);</a:t>
            </a:r>
            <a:endParaRPr sz="18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489585" marR="3810" defTabSz="685800">
              <a:lnSpc>
                <a:spcPct val="120000"/>
              </a:lnSpc>
              <a:spcBef>
                <a:spcPts val="4"/>
              </a:spcBef>
            </a:pP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read (B);</a:t>
            </a:r>
            <a:endParaRPr lang="en-US" sz="1800" kern="1200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  <a:p>
            <a:pPr marL="489585" marR="3810" defTabSz="685800">
              <a:lnSpc>
                <a:spcPct val="120000"/>
              </a:lnSpc>
              <a:spcBef>
                <a:spcPts val="4"/>
              </a:spcBef>
            </a:pP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</a:t>
            </a:r>
            <a:r>
              <a:rPr lang="en-US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-X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(B);</a:t>
            </a:r>
            <a:endParaRPr lang="en-US" sz="1800" kern="1200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  <a:p>
            <a:pPr marL="489585" marR="3810" defTabSz="685800">
              <a:lnSpc>
                <a:spcPct val="120000"/>
              </a:lnSpc>
              <a:spcBef>
                <a:spcPts val="4"/>
              </a:spcBef>
            </a:pPr>
            <a:r>
              <a:rPr lang="en-IN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B = B+100;</a:t>
            </a:r>
          </a:p>
          <a:p>
            <a:pPr marL="489585" marR="3810" defTabSz="685800">
              <a:lnSpc>
                <a:spcPct val="120000"/>
              </a:lnSpc>
              <a:spcBef>
                <a:spcPts val="4"/>
              </a:spcBef>
            </a:pPr>
            <a:r>
              <a:rPr lang="en-IN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write(B);</a:t>
            </a:r>
          </a:p>
          <a:p>
            <a:pPr marL="489585" marR="3810" defTabSz="685800">
              <a:lnSpc>
                <a:spcPct val="120000"/>
              </a:lnSpc>
              <a:spcBef>
                <a:spcPts val="4"/>
              </a:spcBef>
            </a:pPr>
            <a:r>
              <a:rPr lang="en-IN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unlock(B); </a:t>
            </a:r>
            <a:endParaRPr sz="18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F354A83-AABD-4E4A-B578-A9FE0F882E90}"/>
              </a:ext>
            </a:extLst>
          </p:cNvPr>
          <p:cNvSpPr txBox="1"/>
          <p:nvPr/>
        </p:nvSpPr>
        <p:spPr>
          <a:xfrm>
            <a:off x="3505200" y="558923"/>
            <a:ext cx="1963865" cy="269605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9525" defTabSz="685800">
              <a:spcBef>
                <a:spcPts val="578"/>
              </a:spcBef>
            </a:pP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2</a:t>
            </a:r>
            <a:r>
              <a:rPr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lang="en-US"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 Display(A+B)</a:t>
            </a:r>
            <a:r>
              <a:rPr lang="en-US" sz="1800" kern="1200" spc="-4" dirty="0">
                <a:solidFill>
                  <a:srgbClr val="FFFFFF"/>
                </a:solidFill>
                <a:latin typeface="Times New Roman"/>
                <a:ea typeface="+mn-ea"/>
                <a:cs typeface="Times New Roman"/>
                <a:sym typeface="Wingdings" panose="05000000000000000000" pitchFamily="2" charset="2"/>
              </a:rPr>
              <a:t> </a:t>
            </a:r>
            <a:endParaRPr lang="en-US" sz="1800" kern="1200" spc="-4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  <a:p>
            <a:pPr marL="9525" defTabSz="685800">
              <a:spcBef>
                <a:spcPts val="578"/>
              </a:spcBef>
            </a:pPr>
            <a:r>
              <a:rPr sz="1800" kern="1200" spc="5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1800" kern="1200" spc="53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    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lock-</a:t>
            </a:r>
            <a:r>
              <a:rPr lang="en-US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(A);</a:t>
            </a:r>
            <a:endParaRPr sz="18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489585" marR="258604" defTabSz="685800">
              <a:lnSpc>
                <a:spcPct val="120000"/>
              </a:lnSpc>
              <a:spcBef>
                <a:spcPts val="71"/>
              </a:spcBef>
            </a:pP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read (A);  </a:t>
            </a:r>
            <a:endParaRPr lang="en-US" sz="1800" kern="1200" spc="-4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  <a:p>
            <a:pPr marL="489585" marR="258604" defTabSz="685800">
              <a:lnSpc>
                <a:spcPct val="120000"/>
              </a:lnSpc>
              <a:spcBef>
                <a:spcPts val="71"/>
              </a:spcBef>
            </a:pPr>
            <a:r>
              <a:rPr lang="en-US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un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</a:t>
            </a:r>
            <a:r>
              <a:rPr lang="en-US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lang="en-US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);</a:t>
            </a:r>
            <a:endParaRPr sz="18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489585" marR="3810" defTabSz="685800">
              <a:lnSpc>
                <a:spcPct val="120000"/>
              </a:lnSpc>
              <a:spcBef>
                <a:spcPts val="4"/>
              </a:spcBef>
            </a:pP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lock</a:t>
            </a:r>
            <a:r>
              <a:rPr lang="en-US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-S</a:t>
            </a:r>
            <a:r>
              <a:rPr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(B);</a:t>
            </a:r>
            <a:endParaRPr lang="en-US" sz="1800" kern="1200" dirty="0">
              <a:solidFill>
                <a:srgbClr val="FFFFFF"/>
              </a:solidFill>
              <a:latin typeface="Times New Roman"/>
              <a:ea typeface="+mn-ea"/>
              <a:cs typeface="Times New Roman"/>
            </a:endParaRPr>
          </a:p>
          <a:p>
            <a:pPr marL="489585" marR="3810" defTabSz="685800">
              <a:lnSpc>
                <a:spcPct val="120000"/>
              </a:lnSpc>
              <a:spcBef>
                <a:spcPts val="4"/>
              </a:spcBef>
            </a:pPr>
            <a:r>
              <a:rPr lang="en-IN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read (B);</a:t>
            </a:r>
          </a:p>
          <a:p>
            <a:pPr marL="489585" marR="3810" defTabSz="685800">
              <a:lnSpc>
                <a:spcPct val="120000"/>
              </a:lnSpc>
              <a:spcBef>
                <a:spcPts val="4"/>
              </a:spcBef>
            </a:pPr>
            <a:r>
              <a:rPr lang="en-IN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unlock(B);</a:t>
            </a:r>
          </a:p>
          <a:p>
            <a:pPr marL="489585" marR="3810" defTabSz="685800">
              <a:lnSpc>
                <a:spcPct val="120000"/>
              </a:lnSpc>
              <a:spcBef>
                <a:spcPts val="4"/>
              </a:spcBef>
            </a:pPr>
            <a:r>
              <a:rPr lang="en-IN" sz="1800" kern="1200" dirty="0">
                <a:solidFill>
                  <a:srgbClr val="FFFFFF"/>
                </a:solidFill>
                <a:latin typeface="Times New Roman"/>
                <a:ea typeface="+mn-ea"/>
                <a:cs typeface="Times New Roman"/>
              </a:rPr>
              <a:t>Display(A+B); </a:t>
            </a:r>
            <a:endParaRPr sz="1800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51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974</TotalTime>
  <Words>1397</Words>
  <Application>Microsoft Office PowerPoint</Application>
  <PresentationFormat>On-screen Show (16:9)</PresentationFormat>
  <Paragraphs>319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Courier New</vt:lpstr>
      <vt:lpstr>Palladio Uralic</vt:lpstr>
      <vt:lpstr>Times New Roman</vt:lpstr>
      <vt:lpstr>Trebuchet MS</vt:lpstr>
      <vt:lpstr>Office Theme</vt:lpstr>
      <vt:lpstr>Bitmap Image</vt:lpstr>
      <vt:lpstr>CONTENTS</vt:lpstr>
      <vt:lpstr>PowerPoint Presentation</vt:lpstr>
      <vt:lpstr>PURPOSE OF CONCURRENCY CONTROL</vt:lpstr>
      <vt:lpstr>Why we need Concurrency Control?</vt:lpstr>
      <vt:lpstr>CLASSIFICATION</vt:lpstr>
      <vt:lpstr>Lock Based Protocol</vt:lpstr>
      <vt:lpstr>Lock Based Protocol</vt:lpstr>
      <vt:lpstr>Types of lock based protocol</vt:lpstr>
      <vt:lpstr>Example</vt:lpstr>
      <vt:lpstr>PowerPoint Presentation</vt:lpstr>
      <vt:lpstr>Problems with simple locking mechanism</vt:lpstr>
      <vt:lpstr>Two Phase Locking Protocol</vt:lpstr>
      <vt:lpstr>Two-Phase Locking (2PL)</vt:lpstr>
      <vt:lpstr>PowerPoint Presentation</vt:lpstr>
      <vt:lpstr>Problems with simple 2-Phase Locking Protocol</vt:lpstr>
      <vt:lpstr>Continue…</vt:lpstr>
      <vt:lpstr>Lock upgrade/downgrade</vt:lpstr>
      <vt:lpstr>Conservative 2-phase locking</vt:lpstr>
      <vt:lpstr>Problems with conservative  2-Phase Locking Protocol</vt:lpstr>
      <vt:lpstr>Strict 2-phase locking Protocol</vt:lpstr>
      <vt:lpstr>Problems with Strict  2-Phase Locking Protocol</vt:lpstr>
      <vt:lpstr>Rigorous 2-phase locking Protocol</vt:lpstr>
      <vt:lpstr>Problems with Rigorous  2-Phase Locking Protocol</vt:lpstr>
      <vt:lpstr>PowerPoint Presentation</vt:lpstr>
      <vt:lpstr>PowerPoint Presentation</vt:lpstr>
      <vt:lpstr>PowerPoint Presentation</vt:lpstr>
      <vt:lpstr>PowerPoint Presentation</vt:lpstr>
      <vt:lpstr>Deadlock</vt:lpstr>
      <vt:lpstr>Four Conditions for Deadlock</vt:lpstr>
      <vt:lpstr>Strategies of Deadlock Handling</vt:lpstr>
      <vt:lpstr>Deadlock Avoidance</vt:lpstr>
      <vt:lpstr>Deadlock Avoidance</vt:lpstr>
      <vt:lpstr>Deadlock Detection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networking for bank exam</dc:title>
  <dc:creator>Ashu</dc:creator>
  <cp:lastModifiedBy>jyoti Haweliya</cp:lastModifiedBy>
  <cp:revision>127</cp:revision>
  <dcterms:modified xsi:type="dcterms:W3CDTF">2022-04-20T05:48:45Z</dcterms:modified>
</cp:coreProperties>
</file>