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371" r:id="rId3"/>
    <p:sldId id="331" r:id="rId4"/>
    <p:sldId id="408" r:id="rId5"/>
    <p:sldId id="332" r:id="rId6"/>
    <p:sldId id="409" r:id="rId7"/>
    <p:sldId id="359" r:id="rId8"/>
    <p:sldId id="388" r:id="rId9"/>
    <p:sldId id="360" r:id="rId10"/>
    <p:sldId id="387" r:id="rId11"/>
    <p:sldId id="410" r:id="rId12"/>
    <p:sldId id="362" r:id="rId13"/>
    <p:sldId id="389" r:id="rId14"/>
    <p:sldId id="391" r:id="rId15"/>
    <p:sldId id="411" r:id="rId16"/>
    <p:sldId id="422" r:id="rId17"/>
    <p:sldId id="417" r:id="rId18"/>
    <p:sldId id="420" r:id="rId19"/>
    <p:sldId id="421" r:id="rId20"/>
    <p:sldId id="418" r:id="rId21"/>
    <p:sldId id="419" r:id="rId22"/>
    <p:sldId id="412" r:id="rId23"/>
    <p:sldId id="392" r:id="rId24"/>
    <p:sldId id="393" r:id="rId25"/>
    <p:sldId id="413" r:id="rId26"/>
    <p:sldId id="400" r:id="rId27"/>
    <p:sldId id="414" r:id="rId28"/>
    <p:sldId id="416" r:id="rId29"/>
    <p:sldId id="415" r:id="rId30"/>
    <p:sldId id="423" r:id="rId31"/>
    <p:sldId id="424" r:id="rId32"/>
    <p:sldId id="425" r:id="rId33"/>
    <p:sldId id="279"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Century Schoolbook" panose="02040604050505020304" pitchFamily="18" charset="0"/>
      <p:regular r:id="rId40"/>
      <p:bold r:id="rId41"/>
      <p:italic r:id="rId42"/>
      <p:boldItalic r:id="rId43"/>
    </p:embeddedFont>
    <p:embeddedFont>
      <p:font typeface="Comic Sans MS" panose="030F0702030302020204" pitchFamily="66" charset="0"/>
      <p:regular r:id="rId44"/>
      <p:bold r:id="rId45"/>
      <p:italic r:id="rId46"/>
      <p:boldItalic r:id="rId47"/>
    </p:embeddedFont>
    <p:embeddedFont>
      <p:font typeface="Wingdings 2" panose="05020102010507070707" pitchFamily="18" charset="2"/>
      <p:regular r:id="rId48"/>
    </p:embeddedFont>
    <p:embeddedFont>
      <p:font typeface="Wingdings 3" panose="05040102010807070707" pitchFamily="18" charset="2"/>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B06431-077C-496C-B2E4-9A91203DA799}">
  <a:tblStyle styleId="{93B06431-077C-496C-B2E4-9A91203DA799}"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5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45:11.714"/>
    </inkml:context>
    <inkml:brush xml:id="br0">
      <inkml:brushProperty name="width" value="0.2" units="cm"/>
      <inkml:brushProperty name="height" value="1.2" units="cm"/>
      <inkml:brushProperty name="color" value="#F6630D"/>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10:05:07.029"/>
    </inkml:context>
    <inkml:brush xml:id="br0">
      <inkml:brushProperty name="width" value="0.05" units="cm"/>
      <inkml:brushProperty name="height" value="0.0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10:05:07.681"/>
    </inkml:context>
    <inkml:brush xml:id="br0">
      <inkml:brushProperty name="width" value="0.05" units="cm"/>
      <inkml:brushProperty name="height" value="0.05" units="cm"/>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54:38.721"/>
    </inkml:context>
    <inkml:brush xml:id="br0">
      <inkml:brushProperty name="width" value="0.2" units="cm"/>
      <inkml:brushProperty name="height" value="1.2" units="cm"/>
      <inkml:brushProperty name="color" value="#E71224"/>
      <inkml:brushProperty name="ignorePressure" value="1"/>
      <inkml:brushProperty name="inkEffects" value="pencil"/>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09:55:42.978"/>
    </inkml:context>
    <inkml:brush xml:id="br0">
      <inkml:brushProperty name="width" value="0.05" units="cm"/>
      <inkml:brushProperty name="height" value="0.05" units="cm"/>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09:59:09.860"/>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45:57.932"/>
    </inkml:context>
    <inkml:brush xml:id="br0">
      <inkml:brushProperty name="width" value="0.2" units="cm"/>
      <inkml:brushProperty name="height" value="1.2" units="cm"/>
      <inkml:brushProperty name="color" value="#004F8B"/>
      <inkml:brushProperty name="ignorePressure" value="1"/>
      <inkml:brushProperty name="inkEffects" value="pencil"/>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46:44.946"/>
    </inkml:context>
    <inkml:brush xml:id="br0">
      <inkml:brushProperty name="width" value="0.2" units="cm"/>
      <inkml:brushProperty name="height" value="1.2" units="cm"/>
      <inkml:brushProperty name="color" value="#F6630D"/>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47:38.306"/>
    </inkml:context>
    <inkml:brush xml:id="br0">
      <inkml:brushProperty name="width" value="0.2" units="cm"/>
      <inkml:brushProperty name="height" value="1.2" units="cm"/>
      <inkml:brushProperty name="color" value="#004F8B"/>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48:27.634"/>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48:43.506"/>
    </inkml:context>
    <inkml:brush xml:id="br0">
      <inkml:brushProperty name="width" value="0.2" units="cm"/>
      <inkml:brushProperty name="height" value="1.2" units="cm"/>
      <inkml:brushProperty name="color" value="#004F8B"/>
      <inkml:brushProperty name="ignorePressure" value="1"/>
      <inkml:brushProperty name="inkEffects" value="pencil"/>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5T09:49:05.770"/>
    </inkml:context>
    <inkml:brush xml:id="br0">
      <inkml:brushProperty name="width" value="0.2" units="cm"/>
      <inkml:brushProperty name="height" value="1.2" units="cm"/>
      <inkml:brushProperty name="ignorePressure" value="1"/>
      <inkml:brushProperty name="inkEffects" value="pencil"/>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10:05:04.688"/>
    </inkml:context>
    <inkml:brush xml:id="br0">
      <inkml:brushProperty name="width" value="0.05" units="cm"/>
      <inkml:brushProperty name="height" value="0.0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10:05:05.479"/>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4DC1325A-725E-4F0E-9EB4-78E42DF4730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7381E101-C008-40EF-9CA5-3D21A4C157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and B both are serial schedule</a:t>
            </a:r>
          </a:p>
        </p:txBody>
      </p:sp>
      <p:sp>
        <p:nvSpPr>
          <p:cNvPr id="4" name="Slide Number Placeholder 3">
            <a:extLst>
              <a:ext uri="{FF2B5EF4-FFF2-40B4-BE49-F238E27FC236}">
                <a16:creationId xmlns:a16="http://schemas.microsoft.com/office/drawing/2014/main" id="{BBC2A558-641F-4C43-96E8-E7104B47732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E0C3D6-1A45-4C55-8A7B-D80FA8D9B0AE}"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4CA4396-D62E-4A76-BD7A-9DCEA606F35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19D1C5DA-25F0-4DB0-82B6-C31565FD51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 and D both are non-serial schedule.</a:t>
            </a:r>
          </a:p>
        </p:txBody>
      </p:sp>
      <p:sp>
        <p:nvSpPr>
          <p:cNvPr id="4" name="Slide Number Placeholder 3">
            <a:extLst>
              <a:ext uri="{FF2B5EF4-FFF2-40B4-BE49-F238E27FC236}">
                <a16:creationId xmlns:a16="http://schemas.microsoft.com/office/drawing/2014/main" id="{F27AEF8A-A52D-4689-AFDF-CB332BA3760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449566-3BED-4E99-A4D7-B56E61374707}"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CDC25F96-A0BB-433F-B475-07FB41555E1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3058A63B-AC2D-4716-924C-B5D41AC15C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None/>
            </a:pPr>
            <a:endParaRPr lang="en-US" altLang="en-US" dirty="0"/>
          </a:p>
          <a:p>
            <a:endParaRPr lang="en-US" altLang="en-US" dirty="0"/>
          </a:p>
          <a:p>
            <a:r>
              <a:rPr lang="en-US" altLang="en-US" dirty="0"/>
              <a:t>C stands for commit.</a:t>
            </a:r>
          </a:p>
        </p:txBody>
      </p:sp>
      <p:sp>
        <p:nvSpPr>
          <p:cNvPr id="4" name="Slide Number Placeholder 3">
            <a:extLst>
              <a:ext uri="{FF2B5EF4-FFF2-40B4-BE49-F238E27FC236}">
                <a16:creationId xmlns:a16="http://schemas.microsoft.com/office/drawing/2014/main" id="{F218E8EA-14E7-49AA-A781-32587C308AD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C192700-0D8C-4B16-93D9-F53D64BA4443}"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CFC189DF-FDCC-4302-A9A9-051A66D5A5A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84392617-AC9E-4F98-A1B4-CC535BC5CC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E9063F4-6699-4DE7-A98E-2C22ACB007A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9C9AC6-7E5E-408D-9037-84350730B809}"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D7BC33B-19F4-42A7-A79B-F9C37279B45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7D313355-26D1-4E9C-A1C2-0A8114D3B8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5C515170-B304-44AC-BC43-CD8E669568B0}"/>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F3EA7A-5D9C-48E1-8716-0C6B51737D57}"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BFA494C4-69F4-4A6C-A009-0F7D52F490C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27767E0F-7B2E-44AF-A875-3A1411EA10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5905049-A0FA-4E29-9891-ADCFD412E0C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9A583C-42A8-4053-8E41-0E0823DF7E3C}"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E978161A-EDE5-41C8-BD18-B2C882FBA29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1D45E7A9-28A1-48F7-AEA3-5C1EBC1F66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3453CED-7122-4C21-875A-010C2C50FA8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C16859-BA3A-42EE-BF33-D55D6B60574F}"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050371" y="832948"/>
            <a:ext cx="1714500" cy="381000"/>
          </a:xfrm>
        </p:spPr>
        <p:txBody>
          <a:bodyPr/>
          <a:lstStyle/>
          <a:p>
            <a:fld id="{E6F9B8CD-342D-4579-98EC-A8FD6B7370E1}" type="datetimeFigureOut">
              <a:rPr lang="en-US" smtClean="0"/>
              <a:pPr/>
              <a:t>4/5/2022</a:t>
            </a:fld>
            <a:endParaRPr lang="en-US" dirty="0"/>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wrap="square"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796175"/>
            <a:ext cx="7020900" cy="750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049500" y="1437426"/>
            <a:ext cx="7020900" cy="2706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4/5/2022</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E6F9B8CD-342D-4579-98EC-A8FD6B7370E1}" type="datetimeFigureOut">
              <a:rPr lang="en-US" smtClean="0"/>
              <a:pPr/>
              <a:t>4/5/2022</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4/5/2022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4/5/2022</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4/5/2022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4/5/2022</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4/5/2022</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4/5/2022</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ransition>
    <p:fade/>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8" Type="http://schemas.openxmlformats.org/officeDocument/2006/relationships/customXml" Target="../ink/ink5.xml"/><Relationship Id="rId3" Type="http://schemas.openxmlformats.org/officeDocument/2006/relationships/image" Target="../media/image6.png"/><Relationship Id="rId12" Type="http://schemas.openxmlformats.org/officeDocument/2006/relationships/customXml" Target="../ink/ink4.xml"/><Relationship Id="rId17" Type="http://schemas.openxmlformats.org/officeDocument/2006/relationships/image" Target="../media/image13.png"/><Relationship Id="rId2" Type="http://schemas.openxmlformats.org/officeDocument/2006/relationships/customXml" Target="../ink/ink1.xml"/><Relationship Id="rId29" Type="http://schemas.openxmlformats.org/officeDocument/2006/relationships/image" Target="../media/image19.png"/><Relationship Id="rId1" Type="http://schemas.openxmlformats.org/officeDocument/2006/relationships/slideLayout" Target="../slideLayouts/slideLayout2.xml"/><Relationship Id="rId11" Type="http://schemas.openxmlformats.org/officeDocument/2006/relationships/image" Target="../media/image10.png"/><Relationship Id="rId28" Type="http://schemas.openxmlformats.org/officeDocument/2006/relationships/customXml" Target="../ink/ink6.xml"/><Relationship Id="rId10"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image" Target="../media/image9.png"/><Relationship Id="rId27" Type="http://schemas.openxmlformats.org/officeDocument/2006/relationships/image" Target="../media/image18.png"/><Relationship Id="rId30" Type="http://schemas.openxmlformats.org/officeDocument/2006/relationships/customXml" Target="../ink/ink7.xml"/><Relationship Id="rId35"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oleObject" Target="../embeddings/oleObject1.bin"/><Relationship Id="rId7"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png"/><Relationship Id="rId5" Type="http://schemas.openxmlformats.org/officeDocument/2006/relationships/customXml" Target="../ink/ink8.xml"/><Relationship Id="rId4" Type="http://schemas.openxmlformats.org/officeDocument/2006/relationships/image" Target="../media/image8.wmf"/><Relationship Id="rId9" Type="http://schemas.openxmlformats.org/officeDocument/2006/relationships/customXml" Target="../ink/ink1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33" Type="http://schemas.openxmlformats.org/officeDocument/2006/relationships/image" Target="../media/image30.png"/><Relationship Id="rId2" Type="http://schemas.openxmlformats.org/officeDocument/2006/relationships/customXml" Target="../ink/ink12.xml"/><Relationship Id="rId1" Type="http://schemas.openxmlformats.org/officeDocument/2006/relationships/slideLayout" Target="../slideLayouts/slideLayout2.xml"/><Relationship Id="rId32" Type="http://schemas.openxmlformats.org/officeDocument/2006/relationships/customXml" Target="../ink/ink14.xml"/><Relationship Id="rId31" Type="http://schemas.openxmlformats.org/officeDocument/2006/relationships/image" Target="../media/image28.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762000" y="1991825"/>
            <a:ext cx="7238999" cy="1159800"/>
          </a:xfrm>
          <a:prstGeom prst="rect">
            <a:avLst/>
          </a:prstGeom>
        </p:spPr>
        <p:txBody>
          <a:bodyPr wrap="square" lIns="91425" tIns="91425" rIns="91425" bIns="91425" anchor="ctr" anchorCtr="0">
            <a:noAutofit/>
          </a:bodyPr>
          <a:lstStyle/>
          <a:p>
            <a:pPr lvl="0">
              <a:spcBef>
                <a:spcPts val="0"/>
              </a:spcBef>
              <a:buNone/>
            </a:pPr>
            <a:r>
              <a:rPr lang="en" dirty="0"/>
              <a:t>Database Management                         System</a:t>
            </a:r>
            <a:endParaRPr lang="e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FAB8728-B268-4DB7-98FD-70F383EB12DD}"/>
              </a:ext>
            </a:extLst>
          </p:cNvPr>
          <p:cNvSpPr>
            <a:spLocks noGrp="1"/>
          </p:cNvSpPr>
          <p:nvPr>
            <p:ph type="title"/>
          </p:nvPr>
        </p:nvSpPr>
        <p:spPr>
          <a:xfrm>
            <a:off x="1371600" y="394098"/>
            <a:ext cx="6684169" cy="526256"/>
          </a:xfrm>
        </p:spPr>
        <p:txBody>
          <a:bodyPr>
            <a:normAutofit fontScale="90000"/>
          </a:bodyPr>
          <a:lstStyle/>
          <a:p>
            <a:pPr eaLnBrk="1" hangingPunct="1"/>
            <a:r>
              <a:rPr lang="en-US" altLang="en-US" sz="2100" b="1" dirty="0">
                <a:latin typeface="Comic Sans MS" panose="030F0702030302020204" pitchFamily="66" charset="0"/>
              </a:rPr>
              <a:t>Advantages And disadvantages of serial schedule</a:t>
            </a:r>
            <a:endParaRPr lang="en-US" altLang="en-US" sz="2100" dirty="0"/>
          </a:p>
        </p:txBody>
      </p:sp>
      <p:sp>
        <p:nvSpPr>
          <p:cNvPr id="23555" name="Content Placeholder 2">
            <a:extLst>
              <a:ext uri="{FF2B5EF4-FFF2-40B4-BE49-F238E27FC236}">
                <a16:creationId xmlns:a16="http://schemas.microsoft.com/office/drawing/2014/main" id="{AFDF78B8-5F4E-4C4C-9CF5-39B27D2FC360}"/>
              </a:ext>
            </a:extLst>
          </p:cNvPr>
          <p:cNvSpPr>
            <a:spLocks noGrp="1"/>
          </p:cNvSpPr>
          <p:nvPr>
            <p:ph idx="1"/>
          </p:nvPr>
        </p:nvSpPr>
        <p:spPr>
          <a:xfrm>
            <a:off x="1312069" y="934641"/>
            <a:ext cx="7316391" cy="2799159"/>
          </a:xfrm>
        </p:spPr>
        <p:txBody>
          <a:bodyPr>
            <a:normAutofit lnSpcReduction="10000"/>
          </a:bodyPr>
          <a:lstStyle/>
          <a:p>
            <a:pPr>
              <a:defRPr/>
            </a:pPr>
            <a:r>
              <a:rPr lang="en-US" sz="1500" dirty="0">
                <a:latin typeface="Times New Roman" pitchFamily="18" charset="0"/>
                <a:cs typeface="Times New Roman" pitchFamily="18" charset="0"/>
              </a:rPr>
              <a:t>Advantages :-</a:t>
            </a:r>
          </a:p>
          <a:p>
            <a:pPr lvl="1">
              <a:defRPr/>
            </a:pPr>
            <a:r>
              <a:rPr lang="en-US" sz="1500" dirty="0">
                <a:latin typeface="Times New Roman" pitchFamily="18" charset="0"/>
                <a:cs typeface="Times New Roman" pitchFamily="18" charset="0"/>
              </a:rPr>
              <a:t>It always gives guarantee for data consistency.</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r>
              <a:rPr lang="en-US" sz="1500" dirty="0">
                <a:latin typeface="Times New Roman" pitchFamily="18" charset="0"/>
                <a:cs typeface="Times New Roman" pitchFamily="18" charset="0"/>
              </a:rPr>
              <a:t>Disadvantages:-</a:t>
            </a:r>
          </a:p>
          <a:p>
            <a:pPr lvl="1">
              <a:defRPr/>
            </a:pPr>
            <a:r>
              <a:rPr lang="en-US" sz="1500" dirty="0">
                <a:latin typeface="Times New Roman" pitchFamily="18" charset="0"/>
                <a:cs typeface="Times New Roman" pitchFamily="18" charset="0"/>
              </a:rPr>
              <a:t>Limits Concurrency.</a:t>
            </a:r>
          </a:p>
          <a:p>
            <a:pPr lvl="1">
              <a:defRPr/>
            </a:pPr>
            <a:r>
              <a:rPr lang="en-US" sz="1500" dirty="0">
                <a:latin typeface="Times New Roman" pitchFamily="18" charset="0"/>
                <a:cs typeface="Times New Roman" pitchFamily="18" charset="0"/>
              </a:rPr>
              <a:t>Causes CPU waste .</a:t>
            </a:r>
          </a:p>
          <a:p>
            <a:pPr lvl="1">
              <a:defRPr/>
            </a:pPr>
            <a:r>
              <a:rPr lang="en-US" sz="1500" dirty="0">
                <a:latin typeface="Times New Roman" pitchFamily="18" charset="0"/>
                <a:cs typeface="Times New Roman" pitchFamily="18" charset="0"/>
              </a:rPr>
              <a:t>Low response time and low throughput could be possible.</a:t>
            </a:r>
          </a:p>
          <a:p>
            <a:pPr lvl="1">
              <a:defRPr/>
            </a:pPr>
            <a:r>
              <a:rPr lang="en-US" sz="1500" dirty="0">
                <a:latin typeface="Times New Roman" pitchFamily="18" charset="0"/>
                <a:cs typeface="Times New Roman" pitchFamily="18" charset="0"/>
              </a:rPr>
              <a:t>Smaller transactions may need to wait long.</a:t>
            </a:r>
            <a:br>
              <a:rPr lang="en-US" sz="1500" dirty="0">
                <a:latin typeface="Times New Roman" pitchFamily="18" charset="0"/>
                <a:cs typeface="Times New Roman" pitchFamily="18" charset="0"/>
              </a:rPr>
            </a:br>
            <a:endParaRPr lang="en-US" sz="1500" dirty="0">
              <a:latin typeface="Times New Roman" pitchFamily="18" charset="0"/>
              <a:cs typeface="Times New Roman" pitchFamily="18" charset="0"/>
            </a:endParaRPr>
          </a:p>
          <a:p>
            <a:pPr eaLnBrk="1" hangingPunct="1">
              <a:buFont typeface="Wingdings 3" panose="05040102010807070707" pitchFamily="18" charset="2"/>
              <a:buNone/>
              <a:defRPr/>
            </a:pPr>
            <a:r>
              <a:rPr lang="en-US" sz="15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a:extLst>
              <a:ext uri="{FF2B5EF4-FFF2-40B4-BE49-F238E27FC236}">
                <a16:creationId xmlns:a16="http://schemas.microsoft.com/office/drawing/2014/main" id="{363936F9-681A-4F2B-A67A-B9F6D23C5F3E}"/>
              </a:ext>
            </a:extLst>
          </p:cNvPr>
          <p:cNvSpPr>
            <a:spLocks noGrp="1"/>
          </p:cNvSpPr>
          <p:nvPr>
            <p:ph idx="1"/>
          </p:nvPr>
        </p:nvSpPr>
        <p:spPr>
          <a:xfrm>
            <a:off x="1235869" y="1087041"/>
            <a:ext cx="7316391" cy="3499247"/>
          </a:xfrm>
        </p:spPr>
        <p:txBody>
          <a:bodyPr/>
          <a:lstStyle/>
          <a:p>
            <a:pPr>
              <a:defRPr/>
            </a:pPr>
            <a:r>
              <a:rPr lang="en-US" sz="1500" dirty="0">
                <a:latin typeface="Times New Roman" pitchFamily="18" charset="0"/>
                <a:cs typeface="Times New Roman" pitchFamily="18" charset="0"/>
              </a:rPr>
              <a:t>Advantages:- </a:t>
            </a:r>
          </a:p>
          <a:p>
            <a:pPr lvl="1">
              <a:defRPr/>
            </a:pPr>
            <a:r>
              <a:rPr lang="en-US" sz="1500" dirty="0">
                <a:latin typeface="Times New Roman" pitchFamily="18" charset="0"/>
                <a:cs typeface="Times New Roman" pitchFamily="18" charset="0"/>
              </a:rPr>
              <a:t>Reduce waiting time.</a:t>
            </a:r>
          </a:p>
          <a:p>
            <a:pPr lvl="1">
              <a:defRPr/>
            </a:pPr>
            <a:r>
              <a:rPr lang="en-US" sz="1500" dirty="0">
                <a:latin typeface="Times New Roman" pitchFamily="18" charset="0"/>
                <a:cs typeface="Times New Roman" pitchFamily="18" charset="0"/>
              </a:rPr>
              <a:t>Improve response time and throughput.</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r>
              <a:rPr lang="en-US" sz="1500" dirty="0">
                <a:latin typeface="Times New Roman" pitchFamily="18" charset="0"/>
                <a:cs typeface="Times New Roman" pitchFamily="18" charset="0"/>
              </a:rPr>
              <a:t>Disadvantages:-</a:t>
            </a:r>
          </a:p>
          <a:p>
            <a:pPr lvl="1">
              <a:defRPr/>
            </a:pPr>
            <a:r>
              <a:rPr lang="en-US" sz="1500" dirty="0">
                <a:latin typeface="Times New Roman" pitchFamily="18" charset="0"/>
                <a:cs typeface="Times New Roman" pitchFamily="18" charset="0"/>
              </a:rPr>
              <a:t>Possible data inconsistency.</a:t>
            </a:r>
          </a:p>
          <a:p>
            <a:pPr lvl="1">
              <a:defRPr/>
            </a:pPr>
            <a:r>
              <a:rPr lang="en-US" sz="1500" dirty="0">
                <a:latin typeface="Times New Roman" pitchFamily="18" charset="0"/>
                <a:cs typeface="Times New Roman" pitchFamily="18" charset="0"/>
              </a:rPr>
              <a:t>Some time too much context switching.</a:t>
            </a:r>
          </a:p>
          <a:p>
            <a:pPr eaLnBrk="1" hangingPunct="1">
              <a:buFont typeface="Wingdings 3" panose="05040102010807070707" pitchFamily="18" charset="2"/>
              <a:buNone/>
              <a:defRPr/>
            </a:pPr>
            <a:r>
              <a:rPr lang="en-US" sz="1500" dirty="0">
                <a:latin typeface="Times New Roman" pitchFamily="18" charset="0"/>
                <a:cs typeface="Times New Roman" pitchFamily="18" charset="0"/>
              </a:rPr>
              <a:t>       </a:t>
            </a:r>
          </a:p>
        </p:txBody>
      </p:sp>
      <p:sp>
        <p:nvSpPr>
          <p:cNvPr id="28675" name="Title 1">
            <a:extLst>
              <a:ext uri="{FF2B5EF4-FFF2-40B4-BE49-F238E27FC236}">
                <a16:creationId xmlns:a16="http://schemas.microsoft.com/office/drawing/2014/main" id="{3F0DEC41-4566-4A23-B220-8D052CAFA575}"/>
              </a:ext>
            </a:extLst>
          </p:cNvPr>
          <p:cNvSpPr>
            <a:spLocks noGrp="1"/>
          </p:cNvSpPr>
          <p:nvPr>
            <p:ph type="title"/>
          </p:nvPr>
        </p:nvSpPr>
        <p:spPr>
          <a:xfrm>
            <a:off x="152400" y="294084"/>
            <a:ext cx="7761684" cy="526256"/>
          </a:xfrm>
        </p:spPr>
        <p:txBody>
          <a:bodyPr/>
          <a:lstStyle/>
          <a:p>
            <a:pPr eaLnBrk="1" hangingPunct="1"/>
            <a:r>
              <a:rPr lang="en-US" altLang="en-US" sz="2100" b="1" dirty="0">
                <a:latin typeface="Comic Sans MS" panose="030F0702030302020204" pitchFamily="66" charset="0"/>
              </a:rPr>
              <a:t>Advantages And disadvantages of non-serial schedule</a:t>
            </a:r>
            <a:endParaRPr lang="en-US" altLang="en-US" sz="2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1BDBE663-E3A3-4304-91FB-CC089DE7ADC5}"/>
              </a:ext>
            </a:extLst>
          </p:cNvPr>
          <p:cNvSpPr>
            <a:spLocks noGrp="1"/>
          </p:cNvSpPr>
          <p:nvPr>
            <p:ph idx="1"/>
          </p:nvPr>
        </p:nvSpPr>
        <p:spPr>
          <a:xfrm>
            <a:off x="1223963" y="985838"/>
            <a:ext cx="7484269" cy="3961210"/>
          </a:xfrm>
        </p:spPr>
        <p:txBody>
          <a:bodyPr/>
          <a:lstStyle/>
          <a:p>
            <a:pPr>
              <a:defRPr/>
            </a:pPr>
            <a:r>
              <a:rPr lang="en-US" sz="1500" dirty="0">
                <a:latin typeface="Times New Roman" pitchFamily="18" charset="0"/>
                <a:cs typeface="Times New Roman" pitchFamily="18" charset="0"/>
              </a:rPr>
              <a:t>If we have </a:t>
            </a:r>
            <a:r>
              <a:rPr lang="en-US" sz="1500" b="1" i="1" dirty="0">
                <a:latin typeface="Times New Roman" pitchFamily="18" charset="0"/>
                <a:cs typeface="Times New Roman" pitchFamily="18" charset="0"/>
              </a:rPr>
              <a:t>T1, T2, T3……Tm </a:t>
            </a:r>
            <a:r>
              <a:rPr lang="en-US" sz="1500" dirty="0">
                <a:latin typeface="Times New Roman" pitchFamily="18" charset="0"/>
                <a:cs typeface="Times New Roman" pitchFamily="18" charset="0"/>
              </a:rPr>
              <a:t>transaction and </a:t>
            </a:r>
            <a:r>
              <a:rPr lang="en-US" sz="1500" b="1" i="1" dirty="0">
                <a:latin typeface="Times New Roman" pitchFamily="18" charset="0"/>
                <a:cs typeface="Times New Roman" pitchFamily="18" charset="0"/>
              </a:rPr>
              <a:t>N1,N2,N3…..Nm </a:t>
            </a:r>
            <a:r>
              <a:rPr lang="en-US" sz="1500" dirty="0">
                <a:latin typeface="Times New Roman" pitchFamily="18" charset="0"/>
                <a:cs typeface="Times New Roman" pitchFamily="18" charset="0"/>
              </a:rPr>
              <a:t>operations respectively.</a:t>
            </a:r>
          </a:p>
          <a:p>
            <a:pPr>
              <a:defRPr/>
            </a:pPr>
            <a:r>
              <a:rPr lang="en-US" sz="1500" dirty="0">
                <a:latin typeface="Times New Roman" pitchFamily="18" charset="0"/>
                <a:cs typeface="Times New Roman" pitchFamily="18" charset="0"/>
              </a:rPr>
              <a:t>Then number of serial schedules will be </a:t>
            </a:r>
            <a:r>
              <a:rPr lang="en-US" sz="1500" b="1" i="1" dirty="0">
                <a:latin typeface="Times New Roman" pitchFamily="18" charset="0"/>
                <a:cs typeface="Times New Roman" pitchFamily="18" charset="0"/>
              </a:rPr>
              <a:t>m! </a:t>
            </a:r>
          </a:p>
          <a:p>
            <a:pPr>
              <a:defRPr/>
            </a:pPr>
            <a:r>
              <a:rPr lang="en-US" sz="1500" dirty="0">
                <a:latin typeface="Times New Roman" pitchFamily="18" charset="0"/>
                <a:cs typeface="Times New Roman" pitchFamily="18" charset="0"/>
              </a:rPr>
              <a:t>For example we have 2 Transaction T1 and T2  then the number of serial schedules will be 2!=2.</a:t>
            </a:r>
          </a:p>
          <a:p>
            <a:pPr>
              <a:buFont typeface="Wingdings 3" panose="05040102010807070707" pitchFamily="18" charset="2"/>
              <a:buNone/>
              <a:defRPr/>
            </a:pPr>
            <a:r>
              <a:rPr lang="en-US" sz="1500" dirty="0">
                <a:latin typeface="Times New Roman" pitchFamily="18" charset="0"/>
                <a:cs typeface="Times New Roman" pitchFamily="18" charset="0"/>
              </a:rPr>
              <a:t>	T1,T2   and    T2, T1</a:t>
            </a:r>
          </a:p>
          <a:p>
            <a:pPr>
              <a:defRPr/>
            </a:pPr>
            <a:r>
              <a:rPr lang="en-US" sz="1500" dirty="0">
                <a:latin typeface="Times New Roman" pitchFamily="18" charset="0"/>
                <a:cs typeface="Times New Roman" pitchFamily="18" charset="0"/>
              </a:rPr>
              <a:t>For example we have 3 Transaction T1, T2 and T3 then the number of serial schedules will be 3!=6</a:t>
            </a:r>
          </a:p>
          <a:p>
            <a:pPr lvl="1">
              <a:defRPr/>
            </a:pPr>
            <a:r>
              <a:rPr lang="en-US" sz="1350" dirty="0">
                <a:latin typeface="Times New Roman" pitchFamily="18" charset="0"/>
                <a:cs typeface="Times New Roman" pitchFamily="18" charset="0"/>
              </a:rPr>
              <a:t>T1,T2,T3</a:t>
            </a:r>
          </a:p>
          <a:p>
            <a:pPr lvl="1">
              <a:defRPr/>
            </a:pPr>
            <a:r>
              <a:rPr lang="en-US" sz="1350" dirty="0">
                <a:latin typeface="Times New Roman" pitchFamily="18" charset="0"/>
                <a:cs typeface="Times New Roman" pitchFamily="18" charset="0"/>
              </a:rPr>
              <a:t>T1,T3,T2</a:t>
            </a:r>
          </a:p>
          <a:p>
            <a:pPr lvl="1">
              <a:defRPr/>
            </a:pPr>
            <a:r>
              <a:rPr lang="en-US" sz="1350" dirty="0">
                <a:latin typeface="Times New Roman" pitchFamily="18" charset="0"/>
                <a:cs typeface="Times New Roman" pitchFamily="18" charset="0"/>
              </a:rPr>
              <a:t>T2,T1,T3</a:t>
            </a:r>
          </a:p>
          <a:p>
            <a:pPr lvl="1">
              <a:defRPr/>
            </a:pPr>
            <a:r>
              <a:rPr lang="en-US" sz="1350" dirty="0">
                <a:latin typeface="Times New Roman" pitchFamily="18" charset="0"/>
                <a:cs typeface="Times New Roman" pitchFamily="18" charset="0"/>
              </a:rPr>
              <a:t>T2,T3,T1</a:t>
            </a:r>
          </a:p>
          <a:p>
            <a:pPr lvl="1">
              <a:defRPr/>
            </a:pPr>
            <a:r>
              <a:rPr lang="en-US" sz="1350" dirty="0">
                <a:latin typeface="Times New Roman" pitchFamily="18" charset="0"/>
                <a:cs typeface="Times New Roman" pitchFamily="18" charset="0"/>
              </a:rPr>
              <a:t>T3,T1,T2</a:t>
            </a:r>
          </a:p>
          <a:p>
            <a:pPr lvl="1">
              <a:defRPr/>
            </a:pPr>
            <a:r>
              <a:rPr lang="en-US" sz="1350" dirty="0">
                <a:latin typeface="Times New Roman" pitchFamily="18" charset="0"/>
                <a:cs typeface="Times New Roman" pitchFamily="18" charset="0"/>
              </a:rPr>
              <a:t>T3,T2,T1</a:t>
            </a:r>
            <a:endParaRPr lang="en-US" sz="15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B4ACEE9C-E9D8-4EE0-917E-9E282478ACF0}"/>
              </a:ext>
            </a:extLst>
          </p:cNvPr>
          <p:cNvSpPr txBox="1"/>
          <p:nvPr/>
        </p:nvSpPr>
        <p:spPr>
          <a:xfrm>
            <a:off x="1261177" y="478007"/>
            <a:ext cx="5289947" cy="507831"/>
          </a:xfrm>
          <a:prstGeom prst="rect">
            <a:avLst/>
          </a:prstGeom>
          <a:noFill/>
        </p:spPr>
        <p:txBody>
          <a:bodyPr>
            <a:spAutoFit/>
          </a:bodyPr>
          <a:lstStyle>
            <a:defPPr marR="0" lvl="0" algn="l" rtl="0">
              <a:lnSpc>
                <a:spcPct val="100000"/>
              </a:lnSpc>
              <a:spcBef>
                <a:spcPts val="0"/>
              </a:spcBef>
              <a:spcAft>
                <a:spcPts val="0"/>
              </a:spcAft>
            </a:defPPr>
            <a:lvl1pPr>
              <a:defRPr sz="1900" b="1" kern="1200" cap="small">
                <a:solidFill>
                  <a:schemeClr val="tx2"/>
                </a:solidFill>
                <a:latin typeface="Comic Sans MS" panose="030F0702030302020204" pitchFamily="66" charset="0"/>
                <a:ea typeface="+mj-ea"/>
                <a:cs typeface="+mj-cs"/>
              </a:defRPr>
            </a:lvl1pPr>
          </a:lstStyle>
          <a:p>
            <a:r>
              <a:rPr lang="en-US" dirty="0"/>
              <a:t>Number of Possible schedules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504F1EF7-A846-45F1-8069-CE0B4BC87B64}"/>
              </a:ext>
            </a:extLst>
          </p:cNvPr>
          <p:cNvSpPr>
            <a:spLocks noGrp="1"/>
          </p:cNvSpPr>
          <p:nvPr>
            <p:ph idx="1"/>
          </p:nvPr>
        </p:nvSpPr>
        <p:spPr>
          <a:xfrm>
            <a:off x="1158479" y="1182292"/>
            <a:ext cx="7484269" cy="3650456"/>
          </a:xfrm>
        </p:spPr>
        <p:txBody>
          <a:bodyPr/>
          <a:lstStyle/>
          <a:p>
            <a:pPr>
              <a:defRPr/>
            </a:pPr>
            <a:r>
              <a:rPr lang="en-US" sz="1500" dirty="0">
                <a:latin typeface="Times New Roman" pitchFamily="18" charset="0"/>
                <a:cs typeface="Times New Roman" pitchFamily="18" charset="0"/>
              </a:rPr>
              <a:t>Total number of schedules will be:</a:t>
            </a:r>
          </a:p>
          <a:p>
            <a:pPr>
              <a:buFont typeface="Wingdings 3" panose="05040102010807070707" pitchFamily="18" charset="2"/>
              <a:buNone/>
              <a:defRPr/>
            </a:pPr>
            <a:r>
              <a:rPr lang="en-US" sz="1500" dirty="0">
                <a:latin typeface="Times New Roman" pitchFamily="18" charset="0"/>
                <a:cs typeface="Times New Roman" pitchFamily="18" charset="0"/>
              </a:rPr>
              <a:t>            </a:t>
            </a:r>
            <a:r>
              <a:rPr lang="en-US" sz="2100" b="1" i="1" dirty="0">
                <a:latin typeface="Times New Roman" pitchFamily="18" charset="0"/>
                <a:cs typeface="Times New Roman" pitchFamily="18" charset="0"/>
              </a:rPr>
              <a:t>(N1+N2+N3+…..+Nm)!/(N1!*N2!*N3!*……*Nm!)</a:t>
            </a:r>
          </a:p>
          <a:p>
            <a:pPr eaLnBrk="1" hangingPunct="1">
              <a:defRPr/>
            </a:pPr>
            <a:r>
              <a:rPr lang="en-US" sz="1500" dirty="0">
                <a:latin typeface="Times New Roman" pitchFamily="18" charset="0"/>
                <a:cs typeface="Times New Roman" pitchFamily="18" charset="0"/>
              </a:rPr>
              <a:t>Now we can calculate the non serial schedules. It will be:</a:t>
            </a:r>
          </a:p>
          <a:p>
            <a:pPr eaLnBrk="1" hangingPunct="1">
              <a:buFont typeface="Wingdings 3" panose="05040102010807070707" pitchFamily="18" charset="2"/>
              <a:buNone/>
              <a:defRPr/>
            </a:pPr>
            <a:r>
              <a:rPr lang="en-IN" sz="1500" dirty="0">
                <a:latin typeface="Times New Roman" pitchFamily="18" charset="0"/>
                <a:cs typeface="Times New Roman" pitchFamily="18" charset="0"/>
              </a:rPr>
              <a:t>     </a:t>
            </a:r>
            <a:r>
              <a:rPr lang="en-US" sz="2100" b="1" i="1" dirty="0">
                <a:latin typeface="Times New Roman" pitchFamily="18" charset="0"/>
                <a:cs typeface="Times New Roman" pitchFamily="18" charset="0"/>
              </a:rPr>
              <a:t>Total number of schedules –number of serial schedules;</a:t>
            </a:r>
            <a:endParaRPr lang="en-US" sz="2100" dirty="0">
              <a:latin typeface="Times New Roman" pitchFamily="18" charset="0"/>
              <a:cs typeface="Times New Roman" pitchFamily="18" charset="0"/>
            </a:endParaRPr>
          </a:p>
          <a:p>
            <a:pPr>
              <a:defRPr/>
            </a:pPr>
            <a:r>
              <a:rPr lang="en-US" sz="1500" dirty="0">
                <a:latin typeface="Times New Roman" pitchFamily="18" charset="0"/>
                <a:cs typeface="Times New Roman" pitchFamily="18" charset="0"/>
              </a:rPr>
              <a:t> for the below example total number of schedules:= (2+2)!/2!*2! = 4!/4 =6</a:t>
            </a:r>
          </a:p>
          <a:p>
            <a:pPr>
              <a:defRPr/>
            </a:pPr>
            <a:r>
              <a:rPr lang="en-US" sz="1500" dirty="0">
                <a:latin typeface="Times New Roman" pitchFamily="18" charset="0"/>
                <a:cs typeface="Times New Roman" pitchFamily="18" charset="0"/>
              </a:rPr>
              <a:t> Number of serial schedules will be :-</a:t>
            </a:r>
            <a:r>
              <a:rPr lang="en-US" sz="1500" b="1" i="1" dirty="0">
                <a:latin typeface="Times New Roman" pitchFamily="18" charset="0"/>
                <a:cs typeface="Times New Roman" pitchFamily="18" charset="0"/>
              </a:rPr>
              <a:t> m!</a:t>
            </a:r>
            <a:r>
              <a:rPr lang="en-US" sz="1500" dirty="0">
                <a:latin typeface="Times New Roman" pitchFamily="18" charset="0"/>
                <a:cs typeface="Times New Roman" pitchFamily="18" charset="0"/>
              </a:rPr>
              <a:t> = 2!= 2</a:t>
            </a:r>
          </a:p>
          <a:p>
            <a:pPr>
              <a:defRPr/>
            </a:pPr>
            <a:r>
              <a:rPr lang="en-IN" sz="1500" dirty="0">
                <a:latin typeface="Times New Roman" pitchFamily="18" charset="0"/>
                <a:cs typeface="Times New Roman" pitchFamily="18" charset="0"/>
              </a:rPr>
              <a:t>Number of non-serial schedules will be :- 6 – 2 = 4 </a:t>
            </a:r>
            <a:endParaRPr lang="en-US" sz="1500" dirty="0">
              <a:latin typeface="Times New Roman" pitchFamily="18" charset="0"/>
              <a:cs typeface="Times New Roman" pitchFamily="18" charset="0"/>
            </a:endParaRPr>
          </a:p>
          <a:p>
            <a:pPr eaLnBrk="1" hangingPunct="1">
              <a:buFont typeface="Wingdings 3" panose="05040102010807070707" pitchFamily="18" charset="2"/>
              <a:buNone/>
              <a:defRPr/>
            </a:pPr>
            <a:endParaRPr lang="en-US" sz="2100" b="1" i="1" dirty="0">
              <a:latin typeface="Times New Roman" pitchFamily="18" charset="0"/>
              <a:cs typeface="Times New Roman" pitchFamily="18" charset="0"/>
            </a:endParaRPr>
          </a:p>
          <a:p>
            <a:pPr eaLnBrk="1" hangingPunct="1">
              <a:buFont typeface="Wingdings 3" panose="05040102010807070707" pitchFamily="18" charset="2"/>
              <a:buNone/>
              <a:defRPr/>
            </a:pPr>
            <a:endParaRPr lang="en-US" sz="2100" b="1" i="1" dirty="0">
              <a:latin typeface="Times New Roman" pitchFamily="18" charset="0"/>
              <a:cs typeface="Times New Roman" pitchFamily="18" charset="0"/>
            </a:endParaRPr>
          </a:p>
          <a:p>
            <a:pPr eaLnBrk="1" hangingPunct="1">
              <a:buFont typeface="Wingdings 3" panose="05040102010807070707" pitchFamily="18" charset="2"/>
              <a:buNone/>
              <a:defRPr/>
            </a:pPr>
            <a:endParaRPr lang="en-US" sz="2100" b="1" i="1"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C9908E7B-D56C-42AD-BC88-7087553B3FFA}"/>
              </a:ext>
            </a:extLst>
          </p:cNvPr>
          <p:cNvSpPr txBox="1"/>
          <p:nvPr/>
        </p:nvSpPr>
        <p:spPr>
          <a:xfrm>
            <a:off x="1158479" y="514350"/>
            <a:ext cx="5279231" cy="384721"/>
          </a:xfrm>
          <a:prstGeom prst="rect">
            <a:avLst/>
          </a:prstGeom>
          <a:noFill/>
        </p:spPr>
        <p:txBody>
          <a:bodyPr>
            <a:spAutoFit/>
          </a:bodyPr>
          <a:lstStyle/>
          <a:p>
            <a:pPr>
              <a:defRPr/>
            </a:pPr>
            <a:r>
              <a:rPr lang="en-US" sz="1900" b="1" kern="1200" cap="small" dirty="0">
                <a:solidFill>
                  <a:schemeClr val="tx2"/>
                </a:solidFill>
                <a:latin typeface="Comic Sans MS" panose="030F0702030302020204" pitchFamily="66" charset="0"/>
                <a:ea typeface="+mj-ea"/>
                <a:cs typeface="+mj-cs"/>
              </a:rPr>
              <a:t>Continue…</a:t>
            </a:r>
            <a:endParaRPr lang="en-US" sz="1050" dirty="0">
              <a:latin typeface="Arial" charset="0"/>
            </a:endParaRPr>
          </a:p>
        </p:txBody>
      </p:sp>
      <p:graphicFrame>
        <p:nvGraphicFramePr>
          <p:cNvPr id="4" name="Table 3">
            <a:extLst>
              <a:ext uri="{FF2B5EF4-FFF2-40B4-BE49-F238E27FC236}">
                <a16:creationId xmlns:a16="http://schemas.microsoft.com/office/drawing/2014/main" id="{AA685508-12CB-4599-89AF-5929AE6418B9}"/>
              </a:ext>
            </a:extLst>
          </p:cNvPr>
          <p:cNvGraphicFramePr>
            <a:graphicFrameLocks noGrp="1"/>
          </p:cNvGraphicFramePr>
          <p:nvPr>
            <p:extLst>
              <p:ext uri="{D42A27DB-BD31-4B8C-83A1-F6EECF244321}">
                <p14:modId xmlns:p14="http://schemas.microsoft.com/office/powerpoint/2010/main" val="2977534557"/>
              </p:ext>
            </p:extLst>
          </p:nvPr>
        </p:nvGraphicFramePr>
        <p:xfrm>
          <a:off x="5638800" y="3609063"/>
          <a:ext cx="598884" cy="1270397"/>
        </p:xfrm>
        <a:graphic>
          <a:graphicData uri="http://schemas.openxmlformats.org/drawingml/2006/table">
            <a:tbl>
              <a:tblPr/>
              <a:tblGrid>
                <a:gridCol w="598884">
                  <a:extLst>
                    <a:ext uri="{9D8B030D-6E8A-4147-A177-3AD203B41FA5}">
                      <a16:colId xmlns:a16="http://schemas.microsoft.com/office/drawing/2014/main" val="20000"/>
                    </a:ext>
                  </a:extLst>
                </a:gridCol>
              </a:tblGrid>
              <a:tr h="1270397">
                <a:tc>
                  <a:txBody>
                    <a:bodyPr/>
                    <a:lstStyle/>
                    <a:p>
                      <a:r>
                        <a:rPr lang="en-US" sz="1400" b="1" u="sng" dirty="0"/>
                        <a:t>T1</a:t>
                      </a:r>
                    </a:p>
                    <a:p>
                      <a:endParaRPr lang="en-US" sz="1400" b="1" u="sng" dirty="0"/>
                    </a:p>
                    <a:p>
                      <a:r>
                        <a:rPr lang="en-US" sz="1400" b="1" u="none" dirty="0"/>
                        <a:t>R1</a:t>
                      </a:r>
                    </a:p>
                    <a:p>
                      <a:r>
                        <a:rPr lang="en-US" sz="1400" b="1" u="none" dirty="0"/>
                        <a:t>W1</a:t>
                      </a:r>
                    </a:p>
                  </a:txBody>
                  <a:tcPr marL="68600" marR="68600" marT="34295" marB="34295">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C6ABFED-0DC4-4EDA-B787-241BF8264E86}"/>
              </a:ext>
            </a:extLst>
          </p:cNvPr>
          <p:cNvGraphicFramePr>
            <a:graphicFrameLocks noGrp="1"/>
          </p:cNvGraphicFramePr>
          <p:nvPr>
            <p:extLst>
              <p:ext uri="{D42A27DB-BD31-4B8C-83A1-F6EECF244321}">
                <p14:modId xmlns:p14="http://schemas.microsoft.com/office/powerpoint/2010/main" val="4225043105"/>
              </p:ext>
            </p:extLst>
          </p:nvPr>
        </p:nvGraphicFramePr>
        <p:xfrm>
          <a:off x="6541888" y="3634661"/>
          <a:ext cx="598885" cy="1219200"/>
        </p:xfrm>
        <a:graphic>
          <a:graphicData uri="http://schemas.openxmlformats.org/drawingml/2006/table">
            <a:tbl>
              <a:tblPr/>
              <a:tblGrid>
                <a:gridCol w="598885">
                  <a:extLst>
                    <a:ext uri="{9D8B030D-6E8A-4147-A177-3AD203B41FA5}">
                      <a16:colId xmlns:a16="http://schemas.microsoft.com/office/drawing/2014/main" val="20000"/>
                    </a:ext>
                  </a:extLst>
                </a:gridCol>
              </a:tblGrid>
              <a:tr h="1219200">
                <a:tc>
                  <a:txBody>
                    <a:bodyPr/>
                    <a:lstStyle/>
                    <a:p>
                      <a:r>
                        <a:rPr lang="en-US" sz="1400" b="1" u="sng" dirty="0"/>
                        <a:t>T2</a:t>
                      </a:r>
                    </a:p>
                    <a:p>
                      <a:endParaRPr lang="en-US" sz="1400" b="1" u="sng" dirty="0"/>
                    </a:p>
                    <a:p>
                      <a:r>
                        <a:rPr lang="en-US" sz="1400" b="1" u="none" dirty="0"/>
                        <a:t>R2</a:t>
                      </a:r>
                    </a:p>
                    <a:p>
                      <a:r>
                        <a:rPr lang="en-US" sz="1400" b="1" u="none" dirty="0"/>
                        <a:t>W2</a:t>
                      </a:r>
                    </a:p>
                  </a:txBody>
                  <a:tcPr marL="68600" marR="68600"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AC4E504-482D-43F0-BD0E-119457B3B496}"/>
              </a:ext>
            </a:extLst>
          </p:cNvPr>
          <p:cNvSpPr>
            <a:spLocks noGrp="1"/>
          </p:cNvSpPr>
          <p:nvPr>
            <p:ph type="title"/>
          </p:nvPr>
        </p:nvSpPr>
        <p:spPr>
          <a:xfrm>
            <a:off x="1284685" y="435769"/>
            <a:ext cx="6650831" cy="416719"/>
          </a:xfrm>
        </p:spPr>
        <p:txBody>
          <a:bodyPr>
            <a:normAutofit fontScale="90000"/>
          </a:bodyPr>
          <a:lstStyle/>
          <a:p>
            <a:r>
              <a:rPr lang="en-US" altLang="en-US" b="1">
                <a:latin typeface="Comic Sans MS" panose="030F0702030302020204" pitchFamily="66" charset="0"/>
              </a:rPr>
              <a:t> Conflicting Operations </a:t>
            </a:r>
          </a:p>
        </p:txBody>
      </p:sp>
      <p:sp>
        <p:nvSpPr>
          <p:cNvPr id="24580" name="Content Placeholder 2">
            <a:extLst>
              <a:ext uri="{FF2B5EF4-FFF2-40B4-BE49-F238E27FC236}">
                <a16:creationId xmlns:a16="http://schemas.microsoft.com/office/drawing/2014/main" id="{B89C3BAB-B367-4051-A21A-82807E4612A6}"/>
              </a:ext>
            </a:extLst>
          </p:cNvPr>
          <p:cNvSpPr>
            <a:spLocks noGrp="1"/>
          </p:cNvSpPr>
          <p:nvPr>
            <p:ph idx="1"/>
          </p:nvPr>
        </p:nvSpPr>
        <p:spPr>
          <a:xfrm>
            <a:off x="1143000" y="1132285"/>
            <a:ext cx="7696200" cy="3636169"/>
          </a:xfrm>
        </p:spPr>
        <p:txBody>
          <a:bodyPr/>
          <a:lstStyle/>
          <a:p>
            <a:pPr>
              <a:defRPr/>
            </a:pPr>
            <a:r>
              <a:rPr lang="en-US" sz="1500" dirty="0">
                <a:latin typeface="Times New Roman" pitchFamily="18" charset="0"/>
                <a:cs typeface="Times New Roman" pitchFamily="18" charset="0"/>
              </a:rPr>
              <a:t>A pair of operations is said to be conflicting with each other if and only if they holds following three conditions:-</a:t>
            </a:r>
          </a:p>
          <a:p>
            <a:pPr lvl="1">
              <a:defRPr/>
            </a:pPr>
            <a:r>
              <a:rPr lang="en-US" sz="1500" dirty="0">
                <a:latin typeface="Times New Roman" pitchFamily="18" charset="0"/>
                <a:cs typeface="Times New Roman" pitchFamily="18" charset="0"/>
              </a:rPr>
              <a:t>They must belong to different transactions</a:t>
            </a:r>
          </a:p>
          <a:p>
            <a:pPr lvl="1">
              <a:defRPr/>
            </a:pPr>
            <a:r>
              <a:rPr lang="en-US" sz="1500" dirty="0">
                <a:latin typeface="Times New Roman" pitchFamily="18" charset="0"/>
                <a:cs typeface="Times New Roman" pitchFamily="18" charset="0"/>
              </a:rPr>
              <a:t>Both the operations are accessing the same data item.</a:t>
            </a:r>
          </a:p>
          <a:p>
            <a:pPr lvl="1">
              <a:defRPr/>
            </a:pPr>
            <a:r>
              <a:rPr lang="en-US" sz="1500" dirty="0">
                <a:latin typeface="Times New Roman" pitchFamily="18" charset="0"/>
                <a:cs typeface="Times New Roman" pitchFamily="18" charset="0"/>
              </a:rPr>
              <a:t>At least one of the operation must be write operation.</a:t>
            </a:r>
          </a:p>
          <a:p>
            <a:pPr>
              <a:buFont typeface="Wingdings 3" panose="05040102010807070707" pitchFamily="18" charset="2"/>
              <a:buNone/>
              <a:defRPr/>
            </a:pPr>
            <a:endParaRPr lang="en-US" sz="1350" dirty="0">
              <a:latin typeface="Times New Roman" pitchFamily="18" charset="0"/>
              <a:cs typeface="Times New Roman" pitchFamily="18" charset="0"/>
            </a:endParaRPr>
          </a:p>
          <a:p>
            <a:pPr>
              <a:defRPr/>
            </a:pPr>
            <a:r>
              <a:rPr lang="en-US" sz="1500" dirty="0">
                <a:latin typeface="Times New Roman" pitchFamily="18" charset="0"/>
                <a:cs typeface="Times New Roman" pitchFamily="18" charset="0"/>
              </a:rPr>
              <a:t>For example we have the schedule:</a:t>
            </a:r>
          </a:p>
          <a:p>
            <a:pPr>
              <a:buFont typeface="Wingdings 3" panose="05040102010807070707" pitchFamily="18" charset="2"/>
              <a:buNone/>
              <a:defRPr/>
            </a:pPr>
            <a:r>
              <a:rPr lang="en-US" sz="1500" dirty="0">
                <a:latin typeface="Times New Roman" pitchFamily="18" charset="0"/>
                <a:cs typeface="Times New Roman" pitchFamily="18" charset="0"/>
              </a:rPr>
              <a:t>     S:  r1(x)       w2(x)		r1(y)	r2(y)</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A8FAD09A-9F8D-4F57-A929-E6B95874B6D8}"/>
                  </a:ext>
                </a:extLst>
              </p14:cNvPr>
              <p14:cNvContentPartPr/>
              <p14:nvPr/>
            </p14:nvContentPartPr>
            <p14:xfrm>
              <a:off x="6228911" y="3693251"/>
              <a:ext cx="360" cy="360"/>
            </p14:xfrm>
          </p:contentPart>
        </mc:Choice>
        <mc:Fallback xmlns="">
          <p:pic>
            <p:nvPicPr>
              <p:cNvPr id="2" name="Ink 1">
                <a:extLst>
                  <a:ext uri="{FF2B5EF4-FFF2-40B4-BE49-F238E27FC236}">
                    <a16:creationId xmlns:a16="http://schemas.microsoft.com/office/drawing/2014/main" id="{A8FAD09A-9F8D-4F57-A929-E6B95874B6D8}"/>
                  </a:ext>
                </a:extLst>
              </p:cNvPr>
              <p:cNvPicPr/>
              <p:nvPr/>
            </p:nvPicPr>
            <p:blipFill>
              <a:blip r:embed="rId3"/>
              <a:stretch>
                <a:fillRect/>
              </a:stretch>
            </p:blipFill>
            <p:spPr>
              <a:xfrm>
                <a:off x="6193271" y="3477251"/>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A2B6354C-7065-464C-B57C-DC916A5DA360}"/>
                  </a:ext>
                </a:extLst>
              </p14:cNvPr>
              <p14:cNvContentPartPr/>
              <p14:nvPr/>
            </p14:nvContentPartPr>
            <p14:xfrm>
              <a:off x="7736591" y="1971371"/>
              <a:ext cx="360" cy="360"/>
            </p14:xfrm>
          </p:contentPart>
        </mc:Choice>
        <mc:Fallback xmlns="">
          <p:pic>
            <p:nvPicPr>
              <p:cNvPr id="5" name="Ink 4">
                <a:extLst>
                  <a:ext uri="{FF2B5EF4-FFF2-40B4-BE49-F238E27FC236}">
                    <a16:creationId xmlns:a16="http://schemas.microsoft.com/office/drawing/2014/main" id="{A2B6354C-7065-464C-B57C-DC916A5DA360}"/>
                  </a:ext>
                </a:extLst>
              </p:cNvPr>
              <p:cNvPicPr/>
              <p:nvPr/>
            </p:nvPicPr>
            <p:blipFill>
              <a:blip r:embed="rId9"/>
              <a:stretch>
                <a:fillRect/>
              </a:stretch>
            </p:blipFill>
            <p:spPr>
              <a:xfrm>
                <a:off x="7700951" y="1755731"/>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Ink 5">
                <a:extLst>
                  <a:ext uri="{FF2B5EF4-FFF2-40B4-BE49-F238E27FC236}">
                    <a16:creationId xmlns:a16="http://schemas.microsoft.com/office/drawing/2014/main" id="{6F84C958-0D70-49BE-9A73-434C27B93D05}"/>
                  </a:ext>
                </a:extLst>
              </p14:cNvPr>
              <p14:cNvContentPartPr/>
              <p14:nvPr/>
            </p14:nvContentPartPr>
            <p14:xfrm>
              <a:off x="7800671" y="3629171"/>
              <a:ext cx="360" cy="360"/>
            </p14:xfrm>
          </p:contentPart>
        </mc:Choice>
        <mc:Fallback xmlns="">
          <p:pic>
            <p:nvPicPr>
              <p:cNvPr id="6" name="Ink 5">
                <a:extLst>
                  <a:ext uri="{FF2B5EF4-FFF2-40B4-BE49-F238E27FC236}">
                    <a16:creationId xmlns:a16="http://schemas.microsoft.com/office/drawing/2014/main" id="{6F84C958-0D70-49BE-9A73-434C27B93D05}"/>
                  </a:ext>
                </a:extLst>
              </p:cNvPr>
              <p:cNvPicPr/>
              <p:nvPr/>
            </p:nvPicPr>
            <p:blipFill>
              <a:blip r:embed="rId11"/>
              <a:stretch>
                <a:fillRect/>
              </a:stretch>
            </p:blipFill>
            <p:spPr>
              <a:xfrm>
                <a:off x="7765031" y="3413171"/>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DDB93FCA-8C27-4244-A927-AA0605C5A021}"/>
                  </a:ext>
                </a:extLst>
              </p14:cNvPr>
              <p14:cNvContentPartPr/>
              <p14:nvPr/>
            </p14:nvContentPartPr>
            <p14:xfrm>
              <a:off x="7072031" y="2292851"/>
              <a:ext cx="360" cy="360"/>
            </p14:xfrm>
          </p:contentPart>
        </mc:Choice>
        <mc:Fallback xmlns="">
          <p:pic>
            <p:nvPicPr>
              <p:cNvPr id="9" name="Ink 8">
                <a:extLst>
                  <a:ext uri="{FF2B5EF4-FFF2-40B4-BE49-F238E27FC236}">
                    <a16:creationId xmlns:a16="http://schemas.microsoft.com/office/drawing/2014/main" id="{DDB93FCA-8C27-4244-A927-AA0605C5A021}"/>
                  </a:ext>
                </a:extLst>
              </p:cNvPr>
              <p:cNvPicPr/>
              <p:nvPr/>
            </p:nvPicPr>
            <p:blipFill>
              <a:blip r:embed="rId17"/>
              <a:stretch>
                <a:fillRect/>
              </a:stretch>
            </p:blipFill>
            <p:spPr>
              <a:xfrm>
                <a:off x="7036391" y="2076851"/>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6" name="Ink 15">
                <a:extLst>
                  <a:ext uri="{FF2B5EF4-FFF2-40B4-BE49-F238E27FC236}">
                    <a16:creationId xmlns:a16="http://schemas.microsoft.com/office/drawing/2014/main" id="{958AA952-DB5D-4387-8010-7B0C64C6C2FC}"/>
                  </a:ext>
                </a:extLst>
              </p14:cNvPr>
              <p14:cNvContentPartPr/>
              <p14:nvPr/>
            </p14:nvContentPartPr>
            <p14:xfrm>
              <a:off x="7357871" y="2764451"/>
              <a:ext cx="360" cy="360"/>
            </p14:xfrm>
          </p:contentPart>
        </mc:Choice>
        <mc:Fallback xmlns="">
          <p:pic>
            <p:nvPicPr>
              <p:cNvPr id="16" name="Ink 15">
                <a:extLst>
                  <a:ext uri="{FF2B5EF4-FFF2-40B4-BE49-F238E27FC236}">
                    <a16:creationId xmlns:a16="http://schemas.microsoft.com/office/drawing/2014/main" id="{958AA952-DB5D-4387-8010-7B0C64C6C2FC}"/>
                  </a:ext>
                </a:extLst>
              </p:cNvPr>
              <p:cNvPicPr/>
              <p:nvPr/>
            </p:nvPicPr>
            <p:blipFill>
              <a:blip r:embed="rId27"/>
              <a:stretch>
                <a:fillRect/>
              </a:stretch>
            </p:blipFill>
            <p:spPr>
              <a:xfrm>
                <a:off x="7322231" y="2548451"/>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7" name="Ink 16">
                <a:extLst>
                  <a:ext uri="{FF2B5EF4-FFF2-40B4-BE49-F238E27FC236}">
                    <a16:creationId xmlns:a16="http://schemas.microsoft.com/office/drawing/2014/main" id="{6C11D4B4-7D39-453F-AE4C-2BFD758ED30E}"/>
                  </a:ext>
                </a:extLst>
              </p14:cNvPr>
              <p14:cNvContentPartPr/>
              <p14:nvPr/>
            </p14:nvContentPartPr>
            <p14:xfrm>
              <a:off x="7579271" y="2328491"/>
              <a:ext cx="360" cy="360"/>
            </p14:xfrm>
          </p:contentPart>
        </mc:Choice>
        <mc:Fallback xmlns="">
          <p:pic>
            <p:nvPicPr>
              <p:cNvPr id="17" name="Ink 16">
                <a:extLst>
                  <a:ext uri="{FF2B5EF4-FFF2-40B4-BE49-F238E27FC236}">
                    <a16:creationId xmlns:a16="http://schemas.microsoft.com/office/drawing/2014/main" id="{6C11D4B4-7D39-453F-AE4C-2BFD758ED30E}"/>
                  </a:ext>
                </a:extLst>
              </p:cNvPr>
              <p:cNvPicPr/>
              <p:nvPr/>
            </p:nvPicPr>
            <p:blipFill>
              <a:blip r:embed="rId29"/>
              <a:stretch>
                <a:fillRect/>
              </a:stretch>
            </p:blipFill>
            <p:spPr>
              <a:xfrm>
                <a:off x="7543631" y="2112851"/>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0" name="Ink 19">
                <a:extLst>
                  <a:ext uri="{FF2B5EF4-FFF2-40B4-BE49-F238E27FC236}">
                    <a16:creationId xmlns:a16="http://schemas.microsoft.com/office/drawing/2014/main" id="{1691B585-E727-4F9B-B9CA-7BF1A5AC655E}"/>
                  </a:ext>
                </a:extLst>
              </p14:cNvPr>
              <p14:cNvContentPartPr/>
              <p14:nvPr/>
            </p14:nvContentPartPr>
            <p14:xfrm>
              <a:off x="6007511" y="2264411"/>
              <a:ext cx="360" cy="360"/>
            </p14:xfrm>
          </p:contentPart>
        </mc:Choice>
        <mc:Fallback xmlns="">
          <p:pic>
            <p:nvPicPr>
              <p:cNvPr id="20" name="Ink 19">
                <a:extLst>
                  <a:ext uri="{FF2B5EF4-FFF2-40B4-BE49-F238E27FC236}">
                    <a16:creationId xmlns:a16="http://schemas.microsoft.com/office/drawing/2014/main" id="{1691B585-E727-4F9B-B9CA-7BF1A5AC655E}"/>
                  </a:ext>
                </a:extLst>
              </p:cNvPr>
              <p:cNvPicPr/>
              <p:nvPr/>
            </p:nvPicPr>
            <p:blipFill>
              <a:blip r:embed="rId35"/>
              <a:stretch>
                <a:fillRect/>
              </a:stretch>
            </p:blipFill>
            <p:spPr>
              <a:xfrm>
                <a:off x="5971871" y="2048771"/>
                <a:ext cx="72000" cy="432000"/>
              </a:xfrm>
              <a:prstGeom prst="rect">
                <a:avLst/>
              </a:prstGeom>
            </p:spPr>
          </p:pic>
        </mc:Fallback>
      </mc:AlternateContent>
    </p:spTree>
    <p:extLst>
      <p:ext uri="{BB962C8B-B14F-4D97-AF65-F5344CB8AC3E}">
        <p14:creationId xmlns:p14="http://schemas.microsoft.com/office/powerpoint/2010/main" val="2550289537"/>
      </p:ext>
    </p:extLst>
  </p:cSld>
  <p:clrMapOvr>
    <a:masterClrMapping/>
  </p:clrMapOvr>
  <p:transition advClick="0" advTm="3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9326CF2-D592-4E46-9E83-648329E9CAD1}"/>
              </a:ext>
            </a:extLst>
          </p:cNvPr>
          <p:cNvSpPr>
            <a:spLocks noGrp="1"/>
          </p:cNvSpPr>
          <p:nvPr>
            <p:ph type="title"/>
          </p:nvPr>
        </p:nvSpPr>
        <p:spPr>
          <a:xfrm>
            <a:off x="1284685" y="435769"/>
            <a:ext cx="6650831" cy="416719"/>
          </a:xfrm>
        </p:spPr>
        <p:txBody>
          <a:bodyPr>
            <a:normAutofit fontScale="90000"/>
          </a:bodyPr>
          <a:lstStyle/>
          <a:p>
            <a:r>
              <a:rPr lang="en-US" altLang="en-US" b="1">
                <a:latin typeface="Comic Sans MS" panose="030F0702030302020204" pitchFamily="66" charset="0"/>
              </a:rPr>
              <a:t> Continue… </a:t>
            </a:r>
          </a:p>
        </p:txBody>
      </p:sp>
      <p:sp>
        <p:nvSpPr>
          <p:cNvPr id="24580" name="Content Placeholder 2">
            <a:extLst>
              <a:ext uri="{FF2B5EF4-FFF2-40B4-BE49-F238E27FC236}">
                <a16:creationId xmlns:a16="http://schemas.microsoft.com/office/drawing/2014/main" id="{1ECD32F7-5CD7-4357-AAB8-B90D6238A46C}"/>
              </a:ext>
            </a:extLst>
          </p:cNvPr>
          <p:cNvSpPr>
            <a:spLocks noGrp="1"/>
          </p:cNvSpPr>
          <p:nvPr>
            <p:ph idx="1"/>
          </p:nvPr>
        </p:nvSpPr>
        <p:spPr>
          <a:xfrm>
            <a:off x="1143000" y="1132285"/>
            <a:ext cx="7696200" cy="641747"/>
          </a:xfrm>
        </p:spPr>
        <p:txBody>
          <a:bodyPr/>
          <a:lstStyle/>
          <a:p>
            <a:pPr>
              <a:defRPr/>
            </a:pPr>
            <a:r>
              <a:rPr lang="en-US" sz="1500" dirty="0">
                <a:latin typeface="Times New Roman" pitchFamily="18" charset="0"/>
                <a:cs typeface="Times New Roman" pitchFamily="18" charset="0"/>
              </a:rPr>
              <a:t>So for the below example we find out only one conflicting operation which is r1(x) w2(x).</a:t>
            </a:r>
          </a:p>
          <a:p>
            <a:pPr>
              <a:buFont typeface="Wingdings 3" panose="05040102010807070707" pitchFamily="18" charset="2"/>
              <a:buNone/>
              <a:defRPr/>
            </a:pPr>
            <a:r>
              <a:rPr lang="en-US" sz="1500" dirty="0">
                <a:latin typeface="Times New Roman" pitchFamily="18" charset="0"/>
                <a:cs typeface="Times New Roman" pitchFamily="18" charset="0"/>
              </a:rPr>
              <a:t>     S:  r1(x)       w2(x)		r1(y)	r2(y)</a:t>
            </a: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pic>
        <p:nvPicPr>
          <p:cNvPr id="33796" name="Picture 2">
            <a:extLst>
              <a:ext uri="{FF2B5EF4-FFF2-40B4-BE49-F238E27FC236}">
                <a16:creationId xmlns:a16="http://schemas.microsoft.com/office/drawing/2014/main" id="{0698ED23-300C-4722-BA06-B13FDAAC7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1733550"/>
            <a:ext cx="3775472"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Content Placeholder 2">
            <a:extLst>
              <a:ext uri="{FF2B5EF4-FFF2-40B4-BE49-F238E27FC236}">
                <a16:creationId xmlns:a16="http://schemas.microsoft.com/office/drawing/2014/main" id="{31D03CF2-A757-49DC-A715-E62FEAE3681A}"/>
              </a:ext>
            </a:extLst>
          </p:cNvPr>
          <p:cNvSpPr txBox="1">
            <a:spLocks/>
          </p:cNvSpPr>
          <p:nvPr/>
        </p:nvSpPr>
        <p:spPr bwMode="auto">
          <a:xfrm>
            <a:off x="1148954" y="3424238"/>
            <a:ext cx="7696200" cy="1473994"/>
          </a:xfrm>
          <a:prstGeom prst="rect">
            <a:avLst/>
          </a:prstGeom>
          <a:noFill/>
          <a:ln w="9525">
            <a:noFill/>
            <a:miter lim="800000"/>
            <a:headEnd/>
            <a:tailEnd/>
          </a:ln>
        </p:spPr>
        <p:txBody>
          <a:bodyPr/>
          <a:lstStyle/>
          <a:p>
            <a:pPr marL="285750" indent="-285750" eaLnBrk="0" hangingPunct="0">
              <a:spcBef>
                <a:spcPts val="750"/>
              </a:spcBef>
              <a:buClr>
                <a:schemeClr val="accent1"/>
              </a:buClr>
              <a:buFont typeface="Arial" panose="020B0604020202020204" pitchFamily="34" charset="0"/>
              <a:buChar char="•"/>
              <a:defRPr/>
            </a:pPr>
            <a:r>
              <a:rPr lang="en-US" sz="1500" dirty="0">
                <a:solidFill>
                  <a:schemeClr val="tx1"/>
                </a:solidFill>
                <a:latin typeface="Times New Roman" pitchFamily="18" charset="0"/>
                <a:cs typeface="Times New Roman" pitchFamily="18" charset="0"/>
              </a:rPr>
              <a:t>Hence for any schedule only 3 type of conflicting operations are possible . They are:</a:t>
            </a:r>
          </a:p>
          <a:p>
            <a:pPr marL="628650" lvl="1" indent="-285750" eaLnBrk="0" hangingPunct="0">
              <a:spcBef>
                <a:spcPts val="750"/>
              </a:spcBef>
              <a:buClr>
                <a:schemeClr val="accent1"/>
              </a:buClr>
              <a:buFont typeface="Arial" panose="020B0604020202020204" pitchFamily="34" charset="0"/>
              <a:buChar char="•"/>
              <a:defRPr/>
            </a:pPr>
            <a:r>
              <a:rPr lang="en-US" sz="1500" dirty="0">
                <a:solidFill>
                  <a:schemeClr val="tx1"/>
                </a:solidFill>
                <a:latin typeface="Times New Roman" pitchFamily="18" charset="0"/>
                <a:cs typeface="Times New Roman" pitchFamily="18" charset="0"/>
              </a:rPr>
              <a:t>R W</a:t>
            </a:r>
          </a:p>
          <a:p>
            <a:pPr marL="628650" lvl="1" indent="-285750" eaLnBrk="0" hangingPunct="0">
              <a:spcBef>
                <a:spcPts val="750"/>
              </a:spcBef>
              <a:buClr>
                <a:schemeClr val="accent1"/>
              </a:buClr>
              <a:buFont typeface="Arial" panose="020B0604020202020204" pitchFamily="34" charset="0"/>
              <a:buChar char="•"/>
              <a:defRPr/>
            </a:pPr>
            <a:r>
              <a:rPr lang="en-US" sz="1500" dirty="0">
                <a:solidFill>
                  <a:schemeClr val="tx1"/>
                </a:solidFill>
                <a:latin typeface="Times New Roman" pitchFamily="18" charset="0"/>
                <a:cs typeface="Times New Roman" pitchFamily="18" charset="0"/>
              </a:rPr>
              <a:t>W R</a:t>
            </a:r>
          </a:p>
          <a:p>
            <a:pPr marL="628650" lvl="1" indent="-285750" eaLnBrk="0" hangingPunct="0">
              <a:spcBef>
                <a:spcPts val="750"/>
              </a:spcBef>
              <a:buClr>
                <a:schemeClr val="accent1"/>
              </a:buClr>
              <a:buFont typeface="Arial" panose="020B0604020202020204" pitchFamily="34" charset="0"/>
              <a:buChar char="•"/>
              <a:defRPr/>
            </a:pPr>
            <a:r>
              <a:rPr lang="en-US" sz="1500" dirty="0">
                <a:solidFill>
                  <a:schemeClr val="tx1"/>
                </a:solidFill>
                <a:latin typeface="Times New Roman" pitchFamily="18" charset="0"/>
                <a:cs typeface="Times New Roman" pitchFamily="18" charset="0"/>
              </a:rPr>
              <a:t>W  </a:t>
            </a:r>
            <a:r>
              <a:rPr lang="en-US" sz="1500" dirty="0" err="1">
                <a:solidFill>
                  <a:schemeClr val="tx1"/>
                </a:solidFill>
                <a:latin typeface="Times New Roman" pitchFamily="18" charset="0"/>
                <a:cs typeface="Times New Roman" pitchFamily="18" charset="0"/>
              </a:rPr>
              <a:t>W</a:t>
            </a:r>
            <a:endParaRPr lang="en-US" sz="1500" dirty="0">
              <a:solidFill>
                <a:schemeClr val="tx1"/>
              </a:solidFill>
              <a:latin typeface="Times New Roman" pitchFamily="18" charset="0"/>
              <a:cs typeface="Times New Roman" pitchFamily="18" charset="0"/>
            </a:endParaRPr>
          </a:p>
          <a:p>
            <a:pPr marL="628650" lvl="1" indent="-285750" eaLnBrk="0" hangingPunct="0">
              <a:spcBef>
                <a:spcPts val="750"/>
              </a:spcBef>
              <a:buClr>
                <a:schemeClr val="accent1"/>
              </a:buClr>
              <a:buFont typeface="Arial" panose="020B0604020202020204" pitchFamily="34" charset="0"/>
              <a:buChar char="•"/>
              <a:defRPr/>
            </a:pPr>
            <a:endParaRPr lang="en-US" sz="1500" dirty="0">
              <a:solidFill>
                <a:schemeClr val="tx1"/>
              </a:solidFill>
              <a:latin typeface="Times New Roman" pitchFamily="18" charset="0"/>
              <a:cs typeface="Times New Roman" pitchFamily="18" charset="0"/>
            </a:endParaRPr>
          </a:p>
          <a:p>
            <a:pPr eaLnBrk="0" hangingPunct="0">
              <a:spcBef>
                <a:spcPts val="750"/>
              </a:spcBef>
              <a:buClr>
                <a:schemeClr val="accent1"/>
              </a:buClr>
              <a:buSzPct val="121000"/>
              <a:defRPr/>
            </a:pPr>
            <a:r>
              <a:rPr lang="en-US" sz="1500" dirty="0">
                <a:solidFill>
                  <a:schemeClr val="tx1"/>
                </a:solidFill>
                <a:latin typeface="Times New Roman" pitchFamily="18" charset="0"/>
                <a:cs typeface="Times New Roman" pitchFamily="18" charset="0"/>
              </a:rPr>
              <a:t>     </a:t>
            </a:r>
            <a:endParaRPr lang="en-US" sz="1500" b="1" dirty="0">
              <a:solidFill>
                <a:schemeClr val="tx1"/>
              </a:solidFill>
              <a:latin typeface="+mn-lt"/>
            </a:endParaRPr>
          </a:p>
          <a:p>
            <a:pPr marL="285750" indent="-285750" eaLnBrk="0" hangingPunct="0">
              <a:spcBef>
                <a:spcPts val="750"/>
              </a:spcBef>
              <a:buClr>
                <a:schemeClr val="accent1"/>
              </a:buClr>
              <a:buFont typeface="Courier New" panose="02070309020205020404" pitchFamily="49" charset="0"/>
              <a:buChar char="o"/>
              <a:defRPr/>
            </a:pPr>
            <a:endParaRPr lang="en-US" sz="1500" dirty="0">
              <a:solidFill>
                <a:schemeClr val="tx1"/>
              </a:solidFill>
              <a:latin typeface="Times New Roman" pitchFamily="18" charset="0"/>
              <a:cs typeface="Times New Roman" pitchFamily="18" charset="0"/>
            </a:endParaRPr>
          </a:p>
          <a:p>
            <a:pPr marL="285750" indent="-285750" eaLnBrk="0" hangingPunct="0">
              <a:spcBef>
                <a:spcPts val="750"/>
              </a:spcBef>
              <a:buClr>
                <a:schemeClr val="accent1"/>
              </a:buClr>
              <a:buFont typeface="Courier New" panose="02070309020205020404" pitchFamily="49" charset="0"/>
              <a:buChar char="o"/>
              <a:defRPr/>
            </a:pPr>
            <a:endParaRPr lang="en-US" sz="1500" dirty="0">
              <a:solidFill>
                <a:schemeClr val="tx1"/>
              </a:solidFill>
              <a:latin typeface="Times New Roman" pitchFamily="18" charset="0"/>
              <a:cs typeface="Times New Roman" pitchFamily="18" charset="0"/>
            </a:endParaRPr>
          </a:p>
          <a:p>
            <a:pPr marL="285750" indent="-285750" eaLnBrk="0" hangingPunct="0">
              <a:spcBef>
                <a:spcPts val="750"/>
              </a:spcBef>
              <a:buClr>
                <a:schemeClr val="accent1"/>
              </a:buClr>
              <a:buFont typeface="Courier New" panose="02070309020205020404" pitchFamily="49" charset="0"/>
              <a:buChar char="o"/>
              <a:defRPr/>
            </a:pPr>
            <a:endParaRPr lang="en-US" sz="1500" dirty="0">
              <a:solidFill>
                <a:schemeClr val="tx1"/>
              </a:solidFill>
              <a:latin typeface="Times New Roman" pitchFamily="18" charset="0"/>
              <a:cs typeface="Times New Roman" pitchFamily="18" charset="0"/>
            </a:endParaRPr>
          </a:p>
          <a:p>
            <a:pPr marL="285750" indent="-285750" eaLnBrk="0" hangingPunct="0">
              <a:spcBef>
                <a:spcPts val="750"/>
              </a:spcBef>
              <a:buClr>
                <a:schemeClr val="accent1"/>
              </a:buClr>
              <a:buFont typeface="Courier New" panose="02070309020205020404" pitchFamily="49" charset="0"/>
              <a:buChar char="o"/>
              <a:defRPr/>
            </a:pPr>
            <a:endParaRPr lang="en-US" sz="15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743458"/>
      </p:ext>
    </p:extLst>
  </p:cSld>
  <p:clrMapOvr>
    <a:masterClrMapping/>
  </p:clrMapOvr>
  <p:transition advClick="0" advTm="3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27B0049-9162-4209-873A-1AA505EE0CDC}"/>
              </a:ext>
            </a:extLst>
          </p:cNvPr>
          <p:cNvSpPr txBox="1"/>
          <p:nvPr/>
        </p:nvSpPr>
        <p:spPr>
          <a:xfrm>
            <a:off x="838200" y="742950"/>
            <a:ext cx="6248400" cy="2289858"/>
          </a:xfrm>
          <a:prstGeom prst="rect">
            <a:avLst/>
          </a:prstGeom>
          <a:noFill/>
        </p:spPr>
        <p:txBody>
          <a:bodyPr wrap="square">
            <a:spAutoFit/>
          </a:bodyPr>
          <a:lstStyle/>
          <a:p>
            <a:pPr marL="274320" marR="0" lvl="0" indent="-274320" algn="l" defTabSz="914400" rtl="0" eaLnBrk="1" fontAlgn="auto" latinLnBrk="0" hangingPunct="1">
              <a:lnSpc>
                <a:spcPct val="100000"/>
              </a:lnSpc>
              <a:spcBef>
                <a:spcPts val="600"/>
              </a:spcBef>
              <a:spcAft>
                <a:spcPts val="0"/>
              </a:spcAft>
              <a:buClr>
                <a:srgbClr val="FE8637"/>
              </a:buClr>
              <a:buSzPct val="70000"/>
              <a:buFont typeface="Wingdings"/>
              <a:buChar char=""/>
              <a:tabLst/>
              <a:defRPr/>
            </a:pPr>
            <a:r>
              <a:rPr kumimoji="0" lang="en-US" sz="21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the basis of recoverability </a:t>
            </a:r>
            <a:r>
              <a:rPr lang="en-US" sz="2100" kern="1200" dirty="0">
                <a:solidFill>
                  <a:prstClr val="black"/>
                </a:solidFill>
                <a:latin typeface="Times New Roman" pitchFamily="18" charset="0"/>
                <a:ea typeface="+mn-ea"/>
                <a:cs typeface="Times New Roman" pitchFamily="18" charset="0"/>
              </a:rPr>
              <a:t>schedule</a:t>
            </a:r>
            <a:r>
              <a:rPr kumimoji="0" lang="en-US" sz="21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may be of four types:</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r>
              <a:rPr kumimoji="0" lang="en-US" sz="21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Recoverable Schedules</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r>
              <a:rPr kumimoji="0" lang="en-US" sz="21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Non-Recoverable Schedules</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r>
              <a:rPr kumimoji="0" lang="en-US" sz="21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21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Cascadless</a:t>
            </a:r>
            <a:r>
              <a:rPr kumimoji="0" lang="en-US" sz="21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Schedule</a:t>
            </a:r>
          </a:p>
          <a:p>
            <a:pPr marL="640080" marR="0" lvl="1" indent="-274320" algn="l" defTabSz="914400" rtl="0" eaLnBrk="1" fontAlgn="auto" latinLnBrk="0" hangingPunct="1">
              <a:lnSpc>
                <a:spcPct val="100000"/>
              </a:lnSpc>
              <a:spcBef>
                <a:spcPct val="20000"/>
              </a:spcBef>
              <a:spcAft>
                <a:spcPts val="0"/>
              </a:spcAft>
              <a:buClr>
                <a:srgbClr val="FE8637"/>
              </a:buClr>
              <a:buSzPct val="80000"/>
              <a:buFont typeface="Wingdings 2"/>
              <a:buChar char=""/>
              <a:tabLst/>
              <a:defRPr/>
            </a:pPr>
            <a:r>
              <a:rPr kumimoji="0" lang="en-US" sz="21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Strict Schedules</a:t>
            </a:r>
          </a:p>
        </p:txBody>
      </p:sp>
    </p:spTree>
    <p:extLst>
      <p:ext uri="{BB962C8B-B14F-4D97-AF65-F5344CB8AC3E}">
        <p14:creationId xmlns:p14="http://schemas.microsoft.com/office/powerpoint/2010/main" val="128912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BB282B5B-CE65-4287-B783-F070B587D6B4}"/>
              </a:ext>
            </a:extLst>
          </p:cNvPr>
          <p:cNvGraphicFramePr>
            <a:graphicFrameLocks noChangeAspect="1"/>
          </p:cNvGraphicFramePr>
          <p:nvPr>
            <p:extLst>
              <p:ext uri="{D42A27DB-BD31-4B8C-83A1-F6EECF244321}">
                <p14:modId xmlns:p14="http://schemas.microsoft.com/office/powerpoint/2010/main" val="2473677591"/>
              </p:ext>
            </p:extLst>
          </p:nvPr>
        </p:nvGraphicFramePr>
        <p:xfrm>
          <a:off x="1265238" y="571500"/>
          <a:ext cx="6613525" cy="4000500"/>
        </p:xfrm>
        <a:graphic>
          <a:graphicData uri="http://schemas.openxmlformats.org/presentationml/2006/ole">
            <mc:AlternateContent xmlns:mc="http://schemas.openxmlformats.org/markup-compatibility/2006">
              <mc:Choice xmlns:v="urn:schemas-microsoft-com:vml" Requires="v">
                <p:oleObj spid="_x0000_s1041" name="Bitmap Image" r:id="rId3" imgW="6614280" imgH="4000680" progId="Paint.Picture">
                  <p:embed/>
                </p:oleObj>
              </mc:Choice>
              <mc:Fallback>
                <p:oleObj name="Bitmap Image" r:id="rId3" imgW="6614280" imgH="4000680" progId="Paint.Picture">
                  <p:embed/>
                  <p:pic>
                    <p:nvPicPr>
                      <p:cNvPr id="0" name=""/>
                      <p:cNvPicPr/>
                      <p:nvPr/>
                    </p:nvPicPr>
                    <p:blipFill>
                      <a:blip r:embed="rId4"/>
                      <a:stretch>
                        <a:fillRect/>
                      </a:stretch>
                    </p:blipFill>
                    <p:spPr>
                      <a:xfrm>
                        <a:off x="1265238" y="571500"/>
                        <a:ext cx="6613525" cy="40005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85A4B91-2D8A-4D1C-8D62-EFD39205A086}"/>
                  </a:ext>
                </a:extLst>
              </p14:cNvPr>
              <p14:cNvContentPartPr/>
              <p14:nvPr/>
            </p14:nvContentPartPr>
            <p14:xfrm>
              <a:off x="4179071" y="2121491"/>
              <a:ext cx="360" cy="360"/>
            </p14:xfrm>
          </p:contentPart>
        </mc:Choice>
        <mc:Fallback xmlns="">
          <p:pic>
            <p:nvPicPr>
              <p:cNvPr id="2" name="Ink 1">
                <a:extLst>
                  <a:ext uri="{FF2B5EF4-FFF2-40B4-BE49-F238E27FC236}">
                    <a16:creationId xmlns:a16="http://schemas.microsoft.com/office/drawing/2014/main" id="{585A4B91-2D8A-4D1C-8D62-EFD39205A086}"/>
                  </a:ext>
                </a:extLst>
              </p:cNvPr>
              <p:cNvPicPr/>
              <p:nvPr/>
            </p:nvPicPr>
            <p:blipFill>
              <a:blip r:embed="rId6"/>
              <a:stretch>
                <a:fillRect/>
              </a:stretch>
            </p:blipFill>
            <p:spPr>
              <a:xfrm>
                <a:off x="4170431" y="21124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7F2C63E-A1C9-4E4A-8FD6-585501B6D98C}"/>
                  </a:ext>
                </a:extLst>
              </p14:cNvPr>
              <p14:cNvContentPartPr/>
              <p14:nvPr/>
            </p14:nvContentPartPr>
            <p14:xfrm>
              <a:off x="2135711" y="1028531"/>
              <a:ext cx="360" cy="360"/>
            </p14:xfrm>
          </p:contentPart>
        </mc:Choice>
        <mc:Fallback xmlns="">
          <p:pic>
            <p:nvPicPr>
              <p:cNvPr id="3" name="Ink 2">
                <a:extLst>
                  <a:ext uri="{FF2B5EF4-FFF2-40B4-BE49-F238E27FC236}">
                    <a16:creationId xmlns:a16="http://schemas.microsoft.com/office/drawing/2014/main" id="{37F2C63E-A1C9-4E4A-8FD6-585501B6D98C}"/>
                  </a:ext>
                </a:extLst>
              </p:cNvPr>
              <p:cNvPicPr/>
              <p:nvPr/>
            </p:nvPicPr>
            <p:blipFill>
              <a:blip r:embed="rId6"/>
              <a:stretch>
                <a:fillRect/>
              </a:stretch>
            </p:blipFill>
            <p:spPr>
              <a:xfrm>
                <a:off x="2127071" y="10198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7CB5084-546B-405A-81A7-805D68EA8726}"/>
                  </a:ext>
                </a:extLst>
              </p14:cNvPr>
              <p14:cNvContentPartPr/>
              <p14:nvPr/>
            </p14:nvContentPartPr>
            <p14:xfrm>
              <a:off x="6714911" y="714251"/>
              <a:ext cx="360" cy="360"/>
            </p14:xfrm>
          </p:contentPart>
        </mc:Choice>
        <mc:Fallback xmlns="">
          <p:pic>
            <p:nvPicPr>
              <p:cNvPr id="5" name="Ink 4">
                <a:extLst>
                  <a:ext uri="{FF2B5EF4-FFF2-40B4-BE49-F238E27FC236}">
                    <a16:creationId xmlns:a16="http://schemas.microsoft.com/office/drawing/2014/main" id="{47CB5084-546B-405A-81A7-805D68EA8726}"/>
                  </a:ext>
                </a:extLst>
              </p:cNvPr>
              <p:cNvPicPr/>
              <p:nvPr/>
            </p:nvPicPr>
            <p:blipFill>
              <a:blip r:embed="rId6"/>
              <a:stretch>
                <a:fillRect/>
              </a:stretch>
            </p:blipFill>
            <p:spPr>
              <a:xfrm>
                <a:off x="6706271" y="7056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97B22E22-4D49-49C1-BD2A-9BA3550DF6A6}"/>
                  </a:ext>
                </a:extLst>
              </p14:cNvPr>
              <p14:cNvContentPartPr/>
              <p14:nvPr/>
            </p14:nvContentPartPr>
            <p14:xfrm>
              <a:off x="6857831" y="1535771"/>
              <a:ext cx="360" cy="360"/>
            </p14:xfrm>
          </p:contentPart>
        </mc:Choice>
        <mc:Fallback xmlns="">
          <p:pic>
            <p:nvPicPr>
              <p:cNvPr id="6" name="Ink 5">
                <a:extLst>
                  <a:ext uri="{FF2B5EF4-FFF2-40B4-BE49-F238E27FC236}">
                    <a16:creationId xmlns:a16="http://schemas.microsoft.com/office/drawing/2014/main" id="{97B22E22-4D49-49C1-BD2A-9BA3550DF6A6}"/>
                  </a:ext>
                </a:extLst>
              </p:cNvPr>
              <p:cNvPicPr/>
              <p:nvPr/>
            </p:nvPicPr>
            <p:blipFill>
              <a:blip r:embed="rId6"/>
              <a:stretch>
                <a:fillRect/>
              </a:stretch>
            </p:blipFill>
            <p:spPr>
              <a:xfrm>
                <a:off x="6848831" y="1527131"/>
                <a:ext cx="18000" cy="18000"/>
              </a:xfrm>
              <a:prstGeom prst="rect">
                <a:avLst/>
              </a:prstGeom>
            </p:spPr>
          </p:pic>
        </mc:Fallback>
      </mc:AlternateContent>
    </p:spTree>
    <p:extLst>
      <p:ext uri="{BB962C8B-B14F-4D97-AF65-F5344CB8AC3E}">
        <p14:creationId xmlns:p14="http://schemas.microsoft.com/office/powerpoint/2010/main" val="46588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B8236-130C-4D6F-AC24-C58F4F2B82D1}"/>
              </a:ext>
            </a:extLst>
          </p:cNvPr>
          <p:cNvSpPr>
            <a:spLocks noGrp="1"/>
          </p:cNvSpPr>
          <p:nvPr>
            <p:ph sz="quarter" idx="1"/>
          </p:nvPr>
        </p:nvSpPr>
        <p:spPr>
          <a:xfrm>
            <a:off x="533400" y="285750"/>
            <a:ext cx="7467600" cy="3655314"/>
          </a:xfrm>
        </p:spPr>
        <p:txBody>
          <a:bodyPr>
            <a:normAutofit lnSpcReduction="10000"/>
          </a:bodyPr>
          <a:lstStyle/>
          <a:p>
            <a:r>
              <a:rPr lang="en-US" dirty="0"/>
              <a:t>R1(x),R2(x),R1(z),R3(x),R3(y),W1(x),C1,W3(y),C3,R2(y),W2(z),W2(y),C2;</a:t>
            </a:r>
          </a:p>
          <a:p>
            <a:pPr lvl="1"/>
            <a:r>
              <a:rPr lang="en-US" dirty="0"/>
              <a:t>Strict Schedule</a:t>
            </a:r>
          </a:p>
          <a:p>
            <a:r>
              <a:rPr lang="en-US" dirty="0"/>
              <a:t>R1(x),R2(x),R1(z),R3(x),R3(y),W1(x),W3(y),R2(y),W2(z),W2(y),C1,C2,C3;</a:t>
            </a:r>
          </a:p>
          <a:p>
            <a:pPr lvl="1"/>
            <a:r>
              <a:rPr lang="en-US" dirty="0"/>
              <a:t>Not Recoverable Schedule</a:t>
            </a:r>
          </a:p>
          <a:p>
            <a:r>
              <a:rPr lang="en-US" dirty="0"/>
              <a:t>R1(x),R2(z),R3(x),R1(z),R2(y),R3(y),W1(x),C1,</a:t>
            </a:r>
          </a:p>
          <a:p>
            <a:pPr marL="0" indent="0">
              <a:buNone/>
            </a:pPr>
            <a:r>
              <a:rPr lang="en-US" dirty="0"/>
              <a:t>   W2(z),W3(y),W2(y),C3,C2;</a:t>
            </a:r>
          </a:p>
          <a:p>
            <a:pPr lvl="1"/>
            <a:r>
              <a:rPr lang="en-US" dirty="0"/>
              <a:t>Cascade-less Schedule</a:t>
            </a:r>
          </a:p>
          <a:p>
            <a:pPr marL="0" indent="0">
              <a:buNone/>
            </a:pPr>
            <a:endParaRPr lang="en-US" dirty="0"/>
          </a:p>
          <a:p>
            <a:pPr marL="0" indent="0">
              <a:buNone/>
            </a:pPr>
            <a:endParaRPr lang="en-US" dirty="0"/>
          </a:p>
          <a:p>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791D0A33-E0DA-4226-9D25-CD6B565A2632}"/>
                  </a:ext>
                </a:extLst>
              </p14:cNvPr>
              <p14:cNvContentPartPr/>
              <p14:nvPr/>
            </p14:nvContentPartPr>
            <p14:xfrm>
              <a:off x="9336791" y="2786051"/>
              <a:ext cx="360" cy="360"/>
            </p14:xfrm>
          </p:contentPart>
        </mc:Choice>
        <mc:Fallback xmlns="">
          <p:pic>
            <p:nvPicPr>
              <p:cNvPr id="2" name="Ink 1">
                <a:extLst>
                  <a:ext uri="{FF2B5EF4-FFF2-40B4-BE49-F238E27FC236}">
                    <a16:creationId xmlns:a16="http://schemas.microsoft.com/office/drawing/2014/main" id="{791D0A33-E0DA-4226-9D25-CD6B565A2632}"/>
                  </a:ext>
                </a:extLst>
              </p:cNvPr>
              <p:cNvPicPr/>
              <p:nvPr/>
            </p:nvPicPr>
            <p:blipFill>
              <a:blip r:embed="rId3"/>
              <a:stretch>
                <a:fillRect/>
              </a:stretch>
            </p:blipFill>
            <p:spPr>
              <a:xfrm>
                <a:off x="9300791" y="2570051"/>
                <a:ext cx="7200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880A9E6B-43B3-4208-8974-0E3AC50FAE2E}"/>
                  </a:ext>
                </a:extLst>
              </p14:cNvPr>
              <p14:cNvContentPartPr/>
              <p14:nvPr/>
            </p14:nvContentPartPr>
            <p14:xfrm>
              <a:off x="5207951" y="914051"/>
              <a:ext cx="360" cy="360"/>
            </p14:xfrm>
          </p:contentPart>
        </mc:Choice>
        <mc:Fallback xmlns="">
          <p:pic>
            <p:nvPicPr>
              <p:cNvPr id="21" name="Ink 20">
                <a:extLst>
                  <a:ext uri="{FF2B5EF4-FFF2-40B4-BE49-F238E27FC236}">
                    <a16:creationId xmlns:a16="http://schemas.microsoft.com/office/drawing/2014/main" id="{880A9E6B-43B3-4208-8974-0E3AC50FAE2E}"/>
                  </a:ext>
                </a:extLst>
              </p:cNvPr>
              <p:cNvPicPr/>
              <p:nvPr/>
            </p:nvPicPr>
            <p:blipFill>
              <a:blip r:embed="rId31"/>
              <a:stretch>
                <a:fillRect/>
              </a:stretch>
            </p:blipFill>
            <p:spPr>
              <a:xfrm>
                <a:off x="5198951" y="90541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3" name="Ink 42">
                <a:extLst>
                  <a:ext uri="{FF2B5EF4-FFF2-40B4-BE49-F238E27FC236}">
                    <a16:creationId xmlns:a16="http://schemas.microsoft.com/office/drawing/2014/main" id="{753A2F59-0839-43A0-8C51-45A71A3B1DA1}"/>
                  </a:ext>
                </a:extLst>
              </p14:cNvPr>
              <p14:cNvContentPartPr/>
              <p14:nvPr/>
            </p14:nvContentPartPr>
            <p14:xfrm>
              <a:off x="3907271" y="1128611"/>
              <a:ext cx="360" cy="360"/>
            </p14:xfrm>
          </p:contentPart>
        </mc:Choice>
        <mc:Fallback xmlns="">
          <p:pic>
            <p:nvPicPr>
              <p:cNvPr id="43" name="Ink 42">
                <a:extLst>
                  <a:ext uri="{FF2B5EF4-FFF2-40B4-BE49-F238E27FC236}">
                    <a16:creationId xmlns:a16="http://schemas.microsoft.com/office/drawing/2014/main" id="{753A2F59-0839-43A0-8C51-45A71A3B1DA1}"/>
                  </a:ext>
                </a:extLst>
              </p:cNvPr>
              <p:cNvPicPr/>
              <p:nvPr/>
            </p:nvPicPr>
            <p:blipFill>
              <a:blip r:embed="rId33"/>
              <a:stretch>
                <a:fillRect/>
              </a:stretch>
            </p:blipFill>
            <p:spPr>
              <a:xfrm>
                <a:off x="3898271" y="1119611"/>
                <a:ext cx="18000" cy="18000"/>
              </a:xfrm>
              <a:prstGeom prst="rect">
                <a:avLst/>
              </a:prstGeom>
            </p:spPr>
          </p:pic>
        </mc:Fallback>
      </mc:AlternateContent>
    </p:spTree>
    <p:extLst>
      <p:ext uri="{BB962C8B-B14F-4D97-AF65-F5344CB8AC3E}">
        <p14:creationId xmlns:p14="http://schemas.microsoft.com/office/powerpoint/2010/main" val="226492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25F8B0F-E97E-4D05-BD78-CC8ED263C8B1}"/>
              </a:ext>
            </a:extLst>
          </p:cNvPr>
          <p:cNvSpPr>
            <a:spLocks noGrp="1"/>
          </p:cNvSpPr>
          <p:nvPr>
            <p:ph sz="quarter" idx="1"/>
          </p:nvPr>
        </p:nvSpPr>
        <p:spPr>
          <a:xfrm>
            <a:off x="533400" y="285750"/>
            <a:ext cx="7467600" cy="3655314"/>
          </a:xfrm>
        </p:spPr>
        <p:txBody>
          <a:bodyPr/>
          <a:lstStyle/>
          <a:p>
            <a:r>
              <a:rPr lang="en-US" dirty="0"/>
              <a:t>R1(x),W1(x),R2(x),R1(y),R2(y),W2(x),W1(y),A1,A2</a:t>
            </a:r>
          </a:p>
          <a:p>
            <a:pPr lvl="1"/>
            <a:r>
              <a:rPr lang="en-US" dirty="0"/>
              <a:t>Recoverable Schedule</a:t>
            </a:r>
          </a:p>
          <a:p>
            <a:r>
              <a:rPr lang="en-US" dirty="0"/>
              <a:t>R1(x),W1(x),R2(x),R1(y),W2(x),C2,A1;</a:t>
            </a:r>
          </a:p>
          <a:p>
            <a:pPr lvl="1"/>
            <a:r>
              <a:rPr lang="en-US" dirty="0"/>
              <a:t>Non Recoverable/irrecoverable/unrecoverable Schedule</a:t>
            </a:r>
          </a:p>
          <a:p>
            <a:r>
              <a:rPr lang="en-US" dirty="0"/>
              <a:t>R1(x),R2(x),W1(x),R1(y),W2(x),C2,W1(y),C1;</a:t>
            </a:r>
          </a:p>
          <a:p>
            <a:pPr lvl="1"/>
            <a:r>
              <a:rPr lang="en-US" dirty="0"/>
              <a:t>Cascade-less Schedule</a:t>
            </a:r>
          </a:p>
          <a:p>
            <a:pPr marL="0" indent="0">
              <a:buNone/>
            </a:pPr>
            <a:endParaRPr lang="en-US" dirty="0"/>
          </a:p>
          <a:p>
            <a:endParaRPr lang="en-IN" dirty="0"/>
          </a:p>
        </p:txBody>
      </p:sp>
      <p:pic>
        <p:nvPicPr>
          <p:cNvPr id="2" name="Picture 2">
            <a:extLst>
              <a:ext uri="{FF2B5EF4-FFF2-40B4-BE49-F238E27FC236}">
                <a16:creationId xmlns:a16="http://schemas.microsoft.com/office/drawing/2014/main" id="{ECB06E06-8B06-4082-8971-45E1688F9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014663"/>
            <a:ext cx="3962400" cy="212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5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3">
            <a:extLst>
              <a:ext uri="{FF2B5EF4-FFF2-40B4-BE49-F238E27FC236}">
                <a16:creationId xmlns:a16="http://schemas.microsoft.com/office/drawing/2014/main" id="{BFD3B174-7818-4CF3-A829-9D6C1A878F75}"/>
              </a:ext>
            </a:extLst>
          </p:cNvPr>
          <p:cNvSpPr>
            <a:spLocks noGrp="1"/>
          </p:cNvSpPr>
          <p:nvPr>
            <p:ph idx="1"/>
          </p:nvPr>
        </p:nvSpPr>
        <p:spPr>
          <a:xfrm>
            <a:off x="1258492" y="976313"/>
            <a:ext cx="7430690" cy="3280172"/>
          </a:xfrm>
        </p:spPr>
        <p:txBody>
          <a:bodyPr/>
          <a:lstStyle/>
          <a:p>
            <a:pPr eaLnBrk="1" hangingPunct="1"/>
            <a:r>
              <a:rPr lang="en-US" altLang="en-US">
                <a:latin typeface="Times New Roman" panose="02020603050405020304" pitchFamily="18" charset="0"/>
                <a:cs typeface="Times New Roman" panose="02020603050405020304" pitchFamily="18" charset="0"/>
              </a:rPr>
              <a:t>Schedules </a:t>
            </a:r>
          </a:p>
          <a:p>
            <a:pPr lvl="2" eaLnBrk="1" hangingPunct="1"/>
            <a:r>
              <a:rPr lang="en-US" altLang="en-US">
                <a:latin typeface="Times New Roman" panose="02020603050405020304" pitchFamily="18" charset="0"/>
                <a:cs typeface="Times New Roman" panose="02020603050405020304" pitchFamily="18" charset="0"/>
              </a:rPr>
              <a:t>  Serial Schedules</a:t>
            </a:r>
          </a:p>
          <a:p>
            <a:pPr lvl="2" eaLnBrk="1" hangingPunct="1"/>
            <a:r>
              <a:rPr lang="en-US" altLang="en-US">
                <a:latin typeface="Times New Roman" panose="02020603050405020304" pitchFamily="18" charset="0"/>
                <a:cs typeface="Times New Roman" panose="02020603050405020304" pitchFamily="18" charset="0"/>
              </a:rPr>
              <a:t>  Non-serial Schedules</a:t>
            </a:r>
          </a:p>
          <a:p>
            <a:pPr lvl="2" eaLnBrk="1" hangingPunct="1"/>
            <a:r>
              <a:rPr lang="en-US" altLang="en-US">
                <a:latin typeface="Times New Roman" panose="02020603050405020304" pitchFamily="18" charset="0"/>
                <a:cs typeface="Times New Roman" panose="02020603050405020304" pitchFamily="18" charset="0"/>
              </a:rPr>
              <a:t>  Conflicting Operations</a:t>
            </a:r>
          </a:p>
          <a:p>
            <a:pPr lvl="2" eaLnBrk="1" hangingPunct="1"/>
            <a:r>
              <a:rPr lang="en-US" altLang="en-US">
                <a:latin typeface="Times New Roman" panose="02020603050405020304" pitchFamily="18" charset="0"/>
                <a:cs typeface="Times New Roman" panose="02020603050405020304" pitchFamily="18" charset="0"/>
              </a:rPr>
              <a:t>  Concurrency</a:t>
            </a:r>
          </a:p>
          <a:p>
            <a:pPr eaLnBrk="1" hangingPunct="1"/>
            <a:r>
              <a:rPr lang="en-US" altLang="en-US">
                <a:latin typeface="Times New Roman" panose="02020603050405020304" pitchFamily="18" charset="0"/>
                <a:cs typeface="Times New Roman" panose="02020603050405020304" pitchFamily="18" charset="0"/>
              </a:rPr>
              <a:t>Serializability</a:t>
            </a:r>
          </a:p>
          <a:p>
            <a:pPr lvl="2" eaLnBrk="1" hangingPunct="1"/>
            <a:r>
              <a:rPr lang="en-US" altLang="en-US">
                <a:latin typeface="Times New Roman" panose="02020603050405020304" pitchFamily="18" charset="0"/>
                <a:cs typeface="Times New Roman" panose="02020603050405020304" pitchFamily="18" charset="0"/>
              </a:rPr>
              <a:t> Serializable Schedules</a:t>
            </a:r>
          </a:p>
          <a:p>
            <a:pPr lvl="2" eaLnBrk="1" hangingPunct="1"/>
            <a:r>
              <a:rPr lang="en-US" altLang="en-US">
                <a:latin typeface="Times New Roman" panose="02020603050405020304" pitchFamily="18" charset="0"/>
                <a:cs typeface="Times New Roman" panose="02020603050405020304" pitchFamily="18" charset="0"/>
              </a:rPr>
              <a:t>  Conflict Serializabilty</a:t>
            </a:r>
          </a:p>
          <a:p>
            <a:pPr lvl="2" eaLnBrk="1" hangingPunct="1"/>
            <a:r>
              <a:rPr lang="en-US" altLang="en-US">
                <a:latin typeface="Times New Roman" panose="02020603050405020304" pitchFamily="18" charset="0"/>
                <a:cs typeface="Times New Roman" panose="02020603050405020304" pitchFamily="18" charset="0"/>
              </a:rPr>
              <a:t>  View Serializability</a:t>
            </a:r>
          </a:p>
          <a:p>
            <a:pPr lvl="2" eaLnBrk="1" hangingPunct="1">
              <a:buFont typeface="Wingdings 3" panose="05040102010807070707" pitchFamily="18" charset="2"/>
              <a:buNone/>
            </a:pPr>
            <a:endParaRPr lang="en-US" altLang="en-US">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US" altLang="en-US">
              <a:latin typeface="Times New Roman" panose="02020603050405020304" pitchFamily="18" charset="0"/>
              <a:cs typeface="Times New Roman" panose="02020603050405020304" pitchFamily="18" charset="0"/>
            </a:endParaRPr>
          </a:p>
          <a:p>
            <a:pPr eaLnBrk="1" hangingPunct="1">
              <a:buFont typeface="Wingdings 3" panose="05040102010807070707" pitchFamily="18" charset="2"/>
              <a:buNone/>
            </a:pPr>
            <a:endParaRPr lang="en-US" altLang="en-US">
              <a:latin typeface="Times New Roman" panose="02020603050405020304" pitchFamily="18" charset="0"/>
              <a:cs typeface="Times New Roman" panose="02020603050405020304" pitchFamily="18" charset="0"/>
            </a:endParaRPr>
          </a:p>
        </p:txBody>
      </p:sp>
      <p:sp>
        <p:nvSpPr>
          <p:cNvPr id="13" name="Title 12">
            <a:extLst>
              <a:ext uri="{FF2B5EF4-FFF2-40B4-BE49-F238E27FC236}">
                <a16:creationId xmlns:a16="http://schemas.microsoft.com/office/drawing/2014/main" id="{3DF07170-F6ED-4A89-9C97-806D6CCA98C1}"/>
              </a:ext>
            </a:extLst>
          </p:cNvPr>
          <p:cNvSpPr>
            <a:spLocks noGrp="1"/>
          </p:cNvSpPr>
          <p:nvPr>
            <p:ph type="title"/>
          </p:nvPr>
        </p:nvSpPr>
        <p:spPr>
          <a:xfrm>
            <a:off x="1338263" y="369094"/>
            <a:ext cx="6684169" cy="277416"/>
          </a:xfrm>
        </p:spPr>
        <p:txBody>
          <a:bodyPr rtlCol="0">
            <a:normAutofit fontScale="90000"/>
          </a:bodyPr>
          <a:lstStyle/>
          <a:p>
            <a:pPr>
              <a:defRPr/>
            </a:pPr>
            <a:r>
              <a:rPr lang="en-US" b="1" dirty="0">
                <a:solidFill>
                  <a:schemeClr val="accent2">
                    <a:lumMod val="75000"/>
                  </a:schemeClr>
                </a:solidFill>
                <a:latin typeface="Comic Sans MS" pitchFamily="66" charset="0"/>
              </a:rPr>
              <a:t>Contents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457E8F8D-8998-4727-940A-D10F44922727}"/>
              </a:ext>
            </a:extLst>
          </p:cNvPr>
          <p:cNvGraphicFramePr>
            <a:graphicFrameLocks noChangeAspect="1"/>
          </p:cNvGraphicFramePr>
          <p:nvPr>
            <p:extLst>
              <p:ext uri="{D42A27DB-BD31-4B8C-83A1-F6EECF244321}">
                <p14:modId xmlns:p14="http://schemas.microsoft.com/office/powerpoint/2010/main" val="2932094278"/>
              </p:ext>
            </p:extLst>
          </p:nvPr>
        </p:nvGraphicFramePr>
        <p:xfrm>
          <a:off x="1614488" y="555625"/>
          <a:ext cx="5913437" cy="4030663"/>
        </p:xfrm>
        <a:graphic>
          <a:graphicData uri="http://schemas.openxmlformats.org/presentationml/2006/ole">
            <mc:AlternateContent xmlns:mc="http://schemas.openxmlformats.org/markup-compatibility/2006">
              <mc:Choice xmlns:v="urn:schemas-microsoft-com:vml" Requires="v">
                <p:oleObj spid="_x0000_s2064" name="Bitmap Image" r:id="rId3" imgW="5913000" imgH="4030920" progId="Paint.Picture">
                  <p:embed/>
                </p:oleObj>
              </mc:Choice>
              <mc:Fallback>
                <p:oleObj name="Bitmap Image" r:id="rId3" imgW="5913000" imgH="4030920" progId="Paint.Picture">
                  <p:embed/>
                  <p:pic>
                    <p:nvPicPr>
                      <p:cNvPr id="0" name=""/>
                      <p:cNvPicPr/>
                      <p:nvPr/>
                    </p:nvPicPr>
                    <p:blipFill>
                      <a:blip r:embed="rId4"/>
                      <a:stretch>
                        <a:fillRect/>
                      </a:stretch>
                    </p:blipFill>
                    <p:spPr>
                      <a:xfrm>
                        <a:off x="1614488" y="555625"/>
                        <a:ext cx="5913437" cy="4030663"/>
                      </a:xfrm>
                      <a:prstGeom prst="rect">
                        <a:avLst/>
                      </a:prstGeom>
                    </p:spPr>
                  </p:pic>
                </p:oleObj>
              </mc:Fallback>
            </mc:AlternateContent>
          </a:graphicData>
        </a:graphic>
      </p:graphicFrame>
    </p:spTree>
    <p:extLst>
      <p:ext uri="{BB962C8B-B14F-4D97-AF65-F5344CB8AC3E}">
        <p14:creationId xmlns:p14="http://schemas.microsoft.com/office/powerpoint/2010/main" val="1044118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993BC5E-CB96-47CA-AA36-68E8336E030B}"/>
              </a:ext>
            </a:extLst>
          </p:cNvPr>
          <p:cNvGraphicFramePr>
            <a:graphicFrameLocks noChangeAspect="1"/>
          </p:cNvGraphicFramePr>
          <p:nvPr>
            <p:extLst>
              <p:ext uri="{D42A27DB-BD31-4B8C-83A1-F6EECF244321}">
                <p14:modId xmlns:p14="http://schemas.microsoft.com/office/powerpoint/2010/main" val="1208765625"/>
              </p:ext>
            </p:extLst>
          </p:nvPr>
        </p:nvGraphicFramePr>
        <p:xfrm>
          <a:off x="1447800" y="510381"/>
          <a:ext cx="2682875" cy="4122738"/>
        </p:xfrm>
        <a:graphic>
          <a:graphicData uri="http://schemas.openxmlformats.org/presentationml/2006/ole">
            <mc:AlternateContent xmlns:mc="http://schemas.openxmlformats.org/markup-compatibility/2006">
              <mc:Choice xmlns:v="urn:schemas-microsoft-com:vml" Requires="v">
                <p:oleObj spid="_x0000_s3087" name="Bitmap Image" r:id="rId3" imgW="2682360" imgH="4122360" progId="Paint.Picture">
                  <p:embed/>
                </p:oleObj>
              </mc:Choice>
              <mc:Fallback>
                <p:oleObj name="Bitmap Image" r:id="rId3" imgW="2682360" imgH="4122360" progId="Paint.Picture">
                  <p:embed/>
                  <p:pic>
                    <p:nvPicPr>
                      <p:cNvPr id="0" name=""/>
                      <p:cNvPicPr/>
                      <p:nvPr/>
                    </p:nvPicPr>
                    <p:blipFill>
                      <a:blip r:embed="rId4"/>
                      <a:stretch>
                        <a:fillRect/>
                      </a:stretch>
                    </p:blipFill>
                    <p:spPr>
                      <a:xfrm>
                        <a:off x="1447800" y="510381"/>
                        <a:ext cx="2682875" cy="4122738"/>
                      </a:xfrm>
                      <a:prstGeom prst="rect">
                        <a:avLst/>
                      </a:prstGeom>
                    </p:spPr>
                  </p:pic>
                </p:oleObj>
              </mc:Fallback>
            </mc:AlternateContent>
          </a:graphicData>
        </a:graphic>
      </p:graphicFrame>
    </p:spTree>
    <p:extLst>
      <p:ext uri="{BB962C8B-B14F-4D97-AF65-F5344CB8AC3E}">
        <p14:creationId xmlns:p14="http://schemas.microsoft.com/office/powerpoint/2010/main" val="335108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3">
            <a:extLst>
              <a:ext uri="{FF2B5EF4-FFF2-40B4-BE49-F238E27FC236}">
                <a16:creationId xmlns:a16="http://schemas.microsoft.com/office/drawing/2014/main" id="{F664BD82-CB23-4990-A088-CE8C9C49891F}"/>
              </a:ext>
            </a:extLst>
          </p:cNvPr>
          <p:cNvSpPr>
            <a:spLocks noGrp="1"/>
          </p:cNvSpPr>
          <p:nvPr>
            <p:ph idx="1"/>
          </p:nvPr>
        </p:nvSpPr>
        <p:spPr>
          <a:xfrm>
            <a:off x="554750" y="1110853"/>
            <a:ext cx="7522450" cy="3564731"/>
          </a:xfrm>
        </p:spPr>
        <p:txBody>
          <a:bodyPr>
            <a:normAutofit fontScale="92500" lnSpcReduction="10000"/>
          </a:bodyPr>
          <a:lstStyle/>
          <a:p>
            <a:pPr algn="just" eaLnBrk="1" hangingPunct="1">
              <a:defRPr/>
            </a:pPr>
            <a:r>
              <a:rPr lang="en-US" sz="1500" dirty="0">
                <a:latin typeface="Times New Roman" pitchFamily="18" charset="0"/>
                <a:cs typeface="Times New Roman" pitchFamily="18" charset="0"/>
              </a:rPr>
              <a:t>Database concurrency is the ability of a database to allow multiple users to affect multiple transactions. This is one of the main properties that separates a database from other forms of data storage, like spreadsheets.</a:t>
            </a:r>
          </a:p>
          <a:p>
            <a:pPr algn="just" eaLnBrk="1" hangingPunct="1">
              <a:defRPr/>
            </a:pPr>
            <a:r>
              <a:rPr lang="en-US" sz="1500" dirty="0">
                <a:latin typeface="Times New Roman" pitchFamily="18" charset="0"/>
                <a:cs typeface="Times New Roman" pitchFamily="18" charset="0"/>
              </a:rPr>
              <a:t>Concurrency Control in Database Management System is a procedure of managing simultaneous operations without conflicting with each other. It ensures that Database transactions are performed concurrently and accurately to produce correct results without violating data integrity of the respective Database.</a:t>
            </a:r>
          </a:p>
          <a:p>
            <a:pPr algn="just" eaLnBrk="1" hangingPunct="1">
              <a:defRPr/>
            </a:pPr>
            <a:r>
              <a:rPr lang="en-US" sz="1500" dirty="0">
                <a:latin typeface="Times New Roman" pitchFamily="18" charset="0"/>
                <a:cs typeface="Times New Roman" pitchFamily="18" charset="0"/>
              </a:rPr>
              <a:t>Advantages of Concurrency:-</a:t>
            </a:r>
          </a:p>
          <a:p>
            <a:pPr lvl="1" algn="just" eaLnBrk="1" hangingPunct="1">
              <a:defRPr/>
            </a:pPr>
            <a:r>
              <a:rPr lang="en-US" sz="1500" dirty="0">
                <a:latin typeface="Times New Roman" pitchFamily="18" charset="0"/>
                <a:cs typeface="Times New Roman" pitchFamily="18" charset="0"/>
              </a:rPr>
              <a:t>Reduced waiting time, response time or turn around time.</a:t>
            </a:r>
          </a:p>
          <a:p>
            <a:pPr lvl="1" algn="just" eaLnBrk="1" hangingPunct="1">
              <a:defRPr/>
            </a:pPr>
            <a:r>
              <a:rPr lang="en-US" sz="1500" dirty="0">
                <a:latin typeface="Times New Roman" pitchFamily="18" charset="0"/>
                <a:cs typeface="Times New Roman" pitchFamily="18" charset="0"/>
              </a:rPr>
              <a:t>Increased throughput or resource utilization.</a:t>
            </a:r>
          </a:p>
          <a:p>
            <a:pPr algn="just" eaLnBrk="1" hangingPunct="1">
              <a:defRPr/>
            </a:pPr>
            <a:r>
              <a:rPr lang="en-US" sz="1500" dirty="0">
                <a:latin typeface="Times New Roman" pitchFamily="18" charset="0"/>
                <a:cs typeface="Times New Roman" pitchFamily="18" charset="0"/>
              </a:rPr>
              <a:t>Disadvantages of Concurrency:-</a:t>
            </a:r>
          </a:p>
          <a:p>
            <a:pPr lvl="1" algn="just" eaLnBrk="1" hangingPunct="1">
              <a:defRPr/>
            </a:pPr>
            <a:r>
              <a:rPr lang="en-US" sz="1500" dirty="0">
                <a:latin typeface="Times New Roman" pitchFamily="18" charset="0"/>
                <a:cs typeface="Times New Roman" pitchFamily="18" charset="0"/>
              </a:rPr>
              <a:t>When multiple transactions are executed concurrently than some times database may become inconsistent.</a:t>
            </a:r>
          </a:p>
          <a:p>
            <a:pPr lvl="1" algn="just" eaLnBrk="1" hangingPunct="1">
              <a:defRPr/>
            </a:pPr>
            <a:r>
              <a:rPr lang="en-US" sz="1500" dirty="0">
                <a:latin typeface="Times New Roman" pitchFamily="18" charset="0"/>
                <a:cs typeface="Times New Roman" pitchFamily="18" charset="0"/>
              </a:rPr>
              <a:t>Interleaving of instruction between transactions may also lead to many problems due to which concurrency control is required.</a:t>
            </a:r>
          </a:p>
          <a:p>
            <a:pPr lvl="1" algn="just" eaLnBrk="1" hangingPunct="1">
              <a:defRPr/>
            </a:pPr>
            <a:endParaRPr lang="en-US" sz="1350" dirty="0">
              <a:latin typeface="Times New Roman" pitchFamily="18" charset="0"/>
              <a:cs typeface="Times New Roman" pitchFamily="18" charset="0"/>
            </a:endParaRPr>
          </a:p>
          <a:p>
            <a:pPr algn="just" eaLnBrk="1" hangingPunct="1">
              <a:buFont typeface="Wingdings 3" panose="05040102010807070707" pitchFamily="18" charset="2"/>
              <a:buNone/>
              <a:defRPr/>
            </a:pPr>
            <a:endParaRPr lang="en-US" sz="1500" dirty="0">
              <a:latin typeface="Times New Roman" pitchFamily="18" charset="0"/>
              <a:cs typeface="Times New Roman" pitchFamily="18" charset="0"/>
            </a:endParaRPr>
          </a:p>
          <a:p>
            <a:pPr algn="just" eaLnBrk="1" hangingPunct="1">
              <a:buFont typeface="Wingdings 3" panose="05040102010807070707" pitchFamily="18" charset="2"/>
              <a:buNone/>
              <a:defRPr/>
            </a:pPr>
            <a:endParaRPr lang="en-US" sz="1500" dirty="0">
              <a:latin typeface="Times New Roman" pitchFamily="18" charset="0"/>
              <a:cs typeface="Times New Roman" pitchFamily="18" charset="0"/>
            </a:endParaRPr>
          </a:p>
        </p:txBody>
      </p:sp>
      <p:sp>
        <p:nvSpPr>
          <p:cNvPr id="34819" name="Title 12">
            <a:extLst>
              <a:ext uri="{FF2B5EF4-FFF2-40B4-BE49-F238E27FC236}">
                <a16:creationId xmlns:a16="http://schemas.microsoft.com/office/drawing/2014/main" id="{51711A70-FEF9-4C50-AA8E-AA60F0F5475E}"/>
              </a:ext>
            </a:extLst>
          </p:cNvPr>
          <p:cNvSpPr>
            <a:spLocks noGrp="1"/>
          </p:cNvSpPr>
          <p:nvPr>
            <p:ph type="title"/>
          </p:nvPr>
        </p:nvSpPr>
        <p:spPr>
          <a:xfrm>
            <a:off x="457200" y="438150"/>
            <a:ext cx="6684169" cy="485775"/>
          </a:xfrm>
        </p:spPr>
        <p:txBody>
          <a:bodyPr>
            <a:normAutofit fontScale="90000"/>
          </a:bodyPr>
          <a:lstStyle/>
          <a:p>
            <a:pPr eaLnBrk="1" hangingPunct="1"/>
            <a:r>
              <a:rPr lang="en-US" altLang="en-US" b="1">
                <a:latin typeface="Comic Sans MS" panose="030F0702030302020204" pitchFamily="66" charset="0"/>
              </a:rPr>
              <a:t>Concurrency</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7C08C8A-BD0F-4BD9-A39E-9B50E982DC8C}"/>
              </a:ext>
            </a:extLst>
          </p:cNvPr>
          <p:cNvSpPr>
            <a:spLocks noGrp="1"/>
          </p:cNvSpPr>
          <p:nvPr>
            <p:ph type="title"/>
          </p:nvPr>
        </p:nvSpPr>
        <p:spPr>
          <a:xfrm>
            <a:off x="1284685" y="207169"/>
            <a:ext cx="7859315" cy="848916"/>
          </a:xfrm>
        </p:spPr>
        <p:txBody>
          <a:bodyPr/>
          <a:lstStyle/>
          <a:p>
            <a:r>
              <a:rPr lang="en-US" altLang="en-US" b="1">
                <a:latin typeface="Comic Sans MS" panose="030F0702030302020204" pitchFamily="66" charset="0"/>
              </a:rPr>
              <a:t>Problems with concurrency</a:t>
            </a:r>
          </a:p>
        </p:txBody>
      </p:sp>
      <p:sp>
        <p:nvSpPr>
          <p:cNvPr id="4" name="Content Placeholder 2">
            <a:extLst>
              <a:ext uri="{FF2B5EF4-FFF2-40B4-BE49-F238E27FC236}">
                <a16:creationId xmlns:a16="http://schemas.microsoft.com/office/drawing/2014/main" id="{D9E443C7-B614-4E7B-8CD1-44C5A6CADD82}"/>
              </a:ext>
            </a:extLst>
          </p:cNvPr>
          <p:cNvSpPr>
            <a:spLocks noGrp="1"/>
          </p:cNvSpPr>
          <p:nvPr>
            <p:ph idx="1"/>
          </p:nvPr>
        </p:nvSpPr>
        <p:spPr>
          <a:xfrm>
            <a:off x="1143000" y="1132285"/>
            <a:ext cx="7696200" cy="3636169"/>
          </a:xfrm>
        </p:spPr>
        <p:txBody>
          <a:bodyPr/>
          <a:lstStyle/>
          <a:p>
            <a:pPr>
              <a:defRPr/>
            </a:pPr>
            <a:r>
              <a:rPr lang="en-US" sz="1500" dirty="0">
                <a:latin typeface="Times New Roman" pitchFamily="18" charset="0"/>
                <a:cs typeface="Times New Roman" pitchFamily="18" charset="0"/>
              </a:rPr>
              <a:t>When multiple transactions execute concurrently in an uncontrolled or unrestricted manner, then it might lead to several problems. These problems are commonly referred to as concurrency problems in database environment.</a:t>
            </a:r>
          </a:p>
          <a:p>
            <a:pPr>
              <a:defRPr/>
            </a:pPr>
            <a:r>
              <a:rPr lang="en-US" sz="1500" dirty="0">
                <a:latin typeface="Times New Roman" pitchFamily="18" charset="0"/>
                <a:cs typeface="Times New Roman" pitchFamily="18" charset="0"/>
              </a:rPr>
              <a:t>The five concurrency problems that can occur in database are:</a:t>
            </a:r>
          </a:p>
          <a:p>
            <a:pPr lvl="1">
              <a:defRPr/>
            </a:pPr>
            <a:r>
              <a:rPr lang="en-US" sz="1500" dirty="0">
                <a:latin typeface="Times New Roman" pitchFamily="18" charset="0"/>
                <a:cs typeface="Times New Roman" pitchFamily="18" charset="0"/>
              </a:rPr>
              <a:t>Temporary update problem</a:t>
            </a:r>
          </a:p>
          <a:p>
            <a:pPr lvl="1">
              <a:defRPr/>
            </a:pPr>
            <a:r>
              <a:rPr lang="en-US" sz="1500" dirty="0">
                <a:latin typeface="Times New Roman" pitchFamily="18" charset="0"/>
                <a:cs typeface="Times New Roman" pitchFamily="18" charset="0"/>
              </a:rPr>
              <a:t>Lost update problem</a:t>
            </a:r>
          </a:p>
          <a:p>
            <a:pPr lvl="1">
              <a:defRPr/>
            </a:pPr>
            <a:r>
              <a:rPr lang="en-US" sz="1500" dirty="0">
                <a:latin typeface="Times New Roman" pitchFamily="18" charset="0"/>
                <a:cs typeface="Times New Roman" pitchFamily="18" charset="0"/>
              </a:rPr>
              <a:t>Incorrect summary problem</a:t>
            </a:r>
          </a:p>
          <a:p>
            <a:pPr lvl="1">
              <a:defRPr/>
            </a:pPr>
            <a:r>
              <a:rPr lang="en-US" sz="1500" dirty="0">
                <a:latin typeface="Times New Roman" pitchFamily="18" charset="0"/>
                <a:cs typeface="Times New Roman" pitchFamily="18" charset="0"/>
              </a:rPr>
              <a:t>Unrepeatable read problem</a:t>
            </a:r>
          </a:p>
          <a:p>
            <a:pPr lvl="1">
              <a:defRPr/>
            </a:pPr>
            <a:r>
              <a:rPr lang="en-US" sz="1500" dirty="0">
                <a:latin typeface="Times New Roman" pitchFamily="18" charset="0"/>
                <a:cs typeface="Times New Roman" pitchFamily="18" charset="0"/>
              </a:rPr>
              <a:t>Phantom read problem</a:t>
            </a:r>
          </a:p>
          <a:p>
            <a:pPr marL="365760" lvl="1" indent="0">
              <a:buNone/>
              <a:defRPr/>
            </a:pPr>
            <a:endParaRPr lang="en-US" sz="1500" dirty="0">
              <a:latin typeface="Times New Roman" pitchFamily="18" charset="0"/>
              <a:cs typeface="Times New Roman" pitchFamily="18" charset="0"/>
            </a:endParaRPr>
          </a:p>
          <a:p>
            <a:pPr marL="365760" lvl="1" indent="0">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8393BAD-B35C-4181-AAF8-4EA4E6821D54}"/>
              </a:ext>
            </a:extLst>
          </p:cNvPr>
          <p:cNvSpPr>
            <a:spLocks noGrp="1"/>
          </p:cNvSpPr>
          <p:nvPr>
            <p:ph type="title"/>
          </p:nvPr>
        </p:nvSpPr>
        <p:spPr>
          <a:xfrm>
            <a:off x="1306117" y="327423"/>
            <a:ext cx="6650831" cy="416719"/>
          </a:xfrm>
        </p:spPr>
        <p:txBody>
          <a:bodyPr>
            <a:normAutofit fontScale="90000"/>
          </a:bodyPr>
          <a:lstStyle/>
          <a:p>
            <a:r>
              <a:rPr lang="en-US" altLang="en-US" b="1">
                <a:latin typeface="Comic Sans MS" panose="030F0702030302020204" pitchFamily="66" charset="0"/>
              </a:rPr>
              <a:t> </a:t>
            </a:r>
            <a:r>
              <a:rPr lang="en-US" altLang="en-US" b="1"/>
              <a:t>Temporary Update Problem</a:t>
            </a:r>
            <a:endParaRPr lang="en-US" altLang="en-US" b="1">
              <a:latin typeface="Comic Sans MS" panose="030F0702030302020204" pitchFamily="66" charset="0"/>
            </a:endParaRPr>
          </a:p>
        </p:txBody>
      </p:sp>
      <p:sp>
        <p:nvSpPr>
          <p:cNvPr id="24580" name="Content Placeholder 2">
            <a:extLst>
              <a:ext uri="{FF2B5EF4-FFF2-40B4-BE49-F238E27FC236}">
                <a16:creationId xmlns:a16="http://schemas.microsoft.com/office/drawing/2014/main" id="{5677F691-01AE-4747-8D85-7F52E8B2C806}"/>
              </a:ext>
            </a:extLst>
          </p:cNvPr>
          <p:cNvSpPr>
            <a:spLocks noGrp="1"/>
          </p:cNvSpPr>
          <p:nvPr>
            <p:ph idx="1"/>
          </p:nvPr>
        </p:nvSpPr>
        <p:spPr>
          <a:xfrm>
            <a:off x="304800" y="819150"/>
            <a:ext cx="7760494" cy="1176338"/>
          </a:xfrm>
        </p:spPr>
        <p:txBody>
          <a:bodyPr>
            <a:normAutofit fontScale="92500" lnSpcReduction="20000"/>
          </a:bodyPr>
          <a:lstStyle/>
          <a:p>
            <a:pPr>
              <a:defRPr/>
            </a:pPr>
            <a:r>
              <a:rPr lang="en-US" sz="1500" dirty="0">
                <a:latin typeface="Times New Roman" pitchFamily="18" charset="0"/>
                <a:cs typeface="Times New Roman" pitchFamily="18" charset="0"/>
              </a:rPr>
              <a:t>Temporary update occurs when one transaction updates a database item and then transaction fails for some reason. The updated  database item is accessed by another transaction before it is changed back to the original value. </a:t>
            </a:r>
          </a:p>
          <a:p>
            <a:pPr>
              <a:defRPr/>
            </a:pPr>
            <a:r>
              <a:rPr lang="en-US" sz="1500" dirty="0">
                <a:latin typeface="Times New Roman" pitchFamily="18" charset="0"/>
                <a:cs typeface="Times New Roman" pitchFamily="18" charset="0"/>
              </a:rPr>
              <a:t>This problem is also known as dirty read problem.</a:t>
            </a:r>
          </a:p>
          <a:p>
            <a:pPr>
              <a:defRPr/>
            </a:pPr>
            <a:r>
              <a:rPr lang="en-US" sz="1500" dirty="0">
                <a:latin typeface="Times New Roman" pitchFamily="18" charset="0"/>
                <a:cs typeface="Times New Roman" pitchFamily="18" charset="0"/>
              </a:rPr>
              <a:t>Example is as follows:-</a:t>
            </a:r>
          </a:p>
          <a:p>
            <a:pPr>
              <a:buFont typeface="Wingdings 3" panose="05040102010807070707" pitchFamily="18" charset="2"/>
              <a:buNone/>
              <a:defRPr/>
            </a:pPr>
            <a:endParaRPr lang="en-US" sz="135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pic>
        <p:nvPicPr>
          <p:cNvPr id="36868" name="Picture 4">
            <a:extLst>
              <a:ext uri="{FF2B5EF4-FFF2-40B4-BE49-F238E27FC236}">
                <a16:creationId xmlns:a16="http://schemas.microsoft.com/office/drawing/2014/main" id="{46BEBE5F-1012-4D9F-8112-BDA5560A6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863" y="1809750"/>
            <a:ext cx="2887266" cy="3096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6">
            <a:extLst>
              <a:ext uri="{FF2B5EF4-FFF2-40B4-BE49-F238E27FC236}">
                <a16:creationId xmlns:a16="http://schemas.microsoft.com/office/drawing/2014/main" id="{DB6B6D73-4BD1-4AFB-9D44-4C8BA3E20062}"/>
              </a:ext>
            </a:extLst>
          </p:cNvPr>
          <p:cNvSpPr txBox="1">
            <a:spLocks noChangeArrowheads="1"/>
          </p:cNvSpPr>
          <p:nvPr/>
        </p:nvSpPr>
        <p:spPr bwMode="auto">
          <a:xfrm>
            <a:off x="947737" y="2343150"/>
            <a:ext cx="3624263"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dirty="0">
                <a:latin typeface="Times New Roman" panose="02020603050405020304" pitchFamily="18" charset="0"/>
                <a:cs typeface="Times New Roman" panose="02020603050405020304" pitchFamily="18" charset="0"/>
              </a:rPr>
              <a:t>In the example, if transaction 1 fails for some reason then X will revert back to its previous value. But transaction 2 has already read the incorrect(uncommitted) value of 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BF045CD-7E27-446A-8060-CA0096C563CF}"/>
              </a:ext>
            </a:extLst>
          </p:cNvPr>
          <p:cNvSpPr>
            <a:spLocks noGrp="1"/>
          </p:cNvSpPr>
          <p:nvPr>
            <p:ph type="title"/>
          </p:nvPr>
        </p:nvSpPr>
        <p:spPr>
          <a:xfrm>
            <a:off x="1143000" y="342900"/>
            <a:ext cx="6650831" cy="685800"/>
          </a:xfrm>
        </p:spPr>
        <p:txBody>
          <a:bodyPr>
            <a:normAutofit/>
          </a:bodyPr>
          <a:lstStyle/>
          <a:p>
            <a:pPr lvl="1">
              <a:defRPr/>
            </a:pPr>
            <a:r>
              <a:rPr lang="en-US" b="1" dirty="0">
                <a:latin typeface="Comic Sans MS" pitchFamily="66" charset="0"/>
              </a:rPr>
              <a:t> </a:t>
            </a:r>
            <a:r>
              <a:rPr lang="en-US" sz="2100" b="1" kern="1200" cap="small" dirty="0">
                <a:solidFill>
                  <a:schemeClr val="tx2"/>
                </a:solidFill>
                <a:latin typeface="Comic Sans MS" panose="030F0702030302020204" pitchFamily="66" charset="0"/>
                <a:ea typeface="+mj-ea"/>
                <a:cs typeface="+mj-cs"/>
                <a:sym typeface="Arial"/>
              </a:rPr>
              <a:t>Lost</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Update</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Problem</a:t>
            </a:r>
            <a:br>
              <a:rPr lang="en-US" b="1" kern="1200" dirty="0">
                <a:latin typeface="Comic Sans MS" pitchFamily="66" charset="0"/>
                <a:ea typeface="+mj-ea"/>
                <a:cs typeface="+mj-cs"/>
              </a:rPr>
            </a:br>
            <a:endParaRPr lang="en-US" b="1" kern="1200" dirty="0">
              <a:latin typeface="Comic Sans MS" pitchFamily="66" charset="0"/>
              <a:ea typeface="+mj-ea"/>
              <a:cs typeface="+mj-cs"/>
            </a:endParaRPr>
          </a:p>
        </p:txBody>
      </p:sp>
      <p:sp>
        <p:nvSpPr>
          <p:cNvPr id="24580" name="Content Placeholder 2">
            <a:extLst>
              <a:ext uri="{FF2B5EF4-FFF2-40B4-BE49-F238E27FC236}">
                <a16:creationId xmlns:a16="http://schemas.microsoft.com/office/drawing/2014/main" id="{CB68B792-05D9-4A5D-8C1D-DDD43B1A9A0B}"/>
              </a:ext>
            </a:extLst>
          </p:cNvPr>
          <p:cNvSpPr>
            <a:spLocks noGrp="1"/>
          </p:cNvSpPr>
          <p:nvPr>
            <p:ph idx="1"/>
          </p:nvPr>
        </p:nvSpPr>
        <p:spPr>
          <a:xfrm>
            <a:off x="1143000" y="1132285"/>
            <a:ext cx="7760494" cy="1414463"/>
          </a:xfrm>
        </p:spPr>
        <p:txBody>
          <a:bodyPr/>
          <a:lstStyle/>
          <a:p>
            <a:pPr>
              <a:defRPr/>
            </a:pPr>
            <a:r>
              <a:rPr lang="en-US" sz="1500" dirty="0">
                <a:latin typeface="Times New Roman" pitchFamily="18" charset="0"/>
                <a:cs typeface="Times New Roman" pitchFamily="18" charset="0"/>
              </a:rPr>
              <a:t>In the lost update problem, update done to a database item by a transaction is lost as it is overwritten by the update done by another transaction.</a:t>
            </a:r>
          </a:p>
          <a:p>
            <a:pPr>
              <a:defRPr/>
            </a:pPr>
            <a:r>
              <a:rPr lang="en-US" sz="1500" dirty="0">
                <a:latin typeface="Times New Roman" pitchFamily="18" charset="0"/>
                <a:cs typeface="Times New Roman" pitchFamily="18" charset="0"/>
              </a:rPr>
              <a:t>In other words, if transactions T1 and T2 both read a record and then update it, the effects of the first update will be overwritten by the second update.</a:t>
            </a:r>
          </a:p>
          <a:p>
            <a:pPr>
              <a:defRPr/>
            </a:pPr>
            <a:r>
              <a:rPr lang="en-US" sz="1500" dirty="0">
                <a:latin typeface="Times New Roman" pitchFamily="18" charset="0"/>
                <a:cs typeface="Times New Roman" pitchFamily="18" charset="0"/>
              </a:rPr>
              <a:t>Example is as follows:-</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
        <p:nvSpPr>
          <p:cNvPr id="37893" name="TextBox 4">
            <a:extLst>
              <a:ext uri="{FF2B5EF4-FFF2-40B4-BE49-F238E27FC236}">
                <a16:creationId xmlns:a16="http://schemas.microsoft.com/office/drawing/2014/main" id="{5E8A8147-ACEF-4C52-BBB5-CCC325E22AE7}"/>
              </a:ext>
            </a:extLst>
          </p:cNvPr>
          <p:cNvSpPr txBox="1">
            <a:spLocks noChangeArrowheads="1"/>
          </p:cNvSpPr>
          <p:nvPr/>
        </p:nvSpPr>
        <p:spPr bwMode="auto">
          <a:xfrm>
            <a:off x="1697832" y="2819401"/>
            <a:ext cx="307062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500" b="1" i="1">
                <a:latin typeface="Times New Roman" panose="02020603050405020304" pitchFamily="18" charset="0"/>
                <a:cs typeface="Times New Roman" panose="02020603050405020304" pitchFamily="18" charset="0"/>
              </a:rPr>
              <a:t>In this example, transaction 1 changes the value of X but it gets overwritten by the update done by transaction 2 on X. Therefore, the update done by transaction 1 is lost.</a:t>
            </a:r>
          </a:p>
        </p:txBody>
      </p:sp>
      <p:pic>
        <p:nvPicPr>
          <p:cNvPr id="5" name="Picture 4">
            <a:extLst>
              <a:ext uri="{FF2B5EF4-FFF2-40B4-BE49-F238E27FC236}">
                <a16:creationId xmlns:a16="http://schemas.microsoft.com/office/drawing/2014/main" id="{F997BC78-721F-4391-B7CD-328CC1C6326E}"/>
              </a:ext>
            </a:extLst>
          </p:cNvPr>
          <p:cNvPicPr>
            <a:picLocks noChangeAspect="1"/>
          </p:cNvPicPr>
          <p:nvPr/>
        </p:nvPicPr>
        <p:blipFill>
          <a:blip r:embed="rId2"/>
          <a:stretch>
            <a:fillRect/>
          </a:stretch>
        </p:blipFill>
        <p:spPr>
          <a:xfrm>
            <a:off x="5943600" y="2239730"/>
            <a:ext cx="2133600" cy="2445074"/>
          </a:xfrm>
          <a:prstGeom prst="rect">
            <a:avLst/>
          </a:prstGeom>
        </p:spPr>
      </p:pic>
    </p:spTree>
  </p:cSld>
  <p:clrMapOvr>
    <a:masterClrMapping/>
  </p:clrMapOvr>
  <p:transition spd="slow" advClick="0"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59CC212-2CCD-4454-9B73-0F8E0B263FCF}"/>
              </a:ext>
            </a:extLst>
          </p:cNvPr>
          <p:cNvSpPr>
            <a:spLocks noGrp="1"/>
          </p:cNvSpPr>
          <p:nvPr>
            <p:ph type="title"/>
          </p:nvPr>
        </p:nvSpPr>
        <p:spPr>
          <a:xfrm>
            <a:off x="1143000" y="319386"/>
            <a:ext cx="6650831" cy="697111"/>
          </a:xfrm>
        </p:spPr>
        <p:txBody>
          <a:bodyPr>
            <a:normAutofit fontScale="90000"/>
          </a:bodyPr>
          <a:lstStyle/>
          <a:p>
            <a:pPr lvl="1">
              <a:defRPr/>
            </a:pPr>
            <a:r>
              <a:rPr lang="en-US" b="1" dirty="0">
                <a:latin typeface="Comic Sans MS" pitchFamily="66" charset="0"/>
              </a:rPr>
              <a:t> </a:t>
            </a:r>
            <a:r>
              <a:rPr lang="en-US" sz="2300" b="1" kern="1200" cap="small" dirty="0">
                <a:solidFill>
                  <a:schemeClr val="tx2"/>
                </a:solidFill>
                <a:latin typeface="Comic Sans MS" panose="030F0702030302020204" pitchFamily="66" charset="0"/>
                <a:ea typeface="+mj-ea"/>
                <a:cs typeface="+mj-cs"/>
              </a:rPr>
              <a:t>Incorrect</a:t>
            </a:r>
            <a:r>
              <a:rPr lang="en-US" b="1" kern="1200" dirty="0">
                <a:latin typeface="Comic Sans MS" pitchFamily="66" charset="0"/>
                <a:ea typeface="+mj-ea"/>
                <a:cs typeface="+mj-cs"/>
              </a:rPr>
              <a:t> </a:t>
            </a:r>
            <a:r>
              <a:rPr lang="en-US" sz="2300" b="1" kern="1200" cap="small" dirty="0">
                <a:solidFill>
                  <a:schemeClr val="tx2"/>
                </a:solidFill>
                <a:latin typeface="Comic Sans MS" panose="030F0702030302020204" pitchFamily="66" charset="0"/>
                <a:ea typeface="+mj-ea"/>
                <a:cs typeface="+mj-cs"/>
              </a:rPr>
              <a:t>Summary</a:t>
            </a:r>
            <a:r>
              <a:rPr lang="en-US" b="1" kern="1200" dirty="0">
                <a:latin typeface="Comic Sans MS" pitchFamily="66" charset="0"/>
                <a:ea typeface="+mj-ea"/>
                <a:cs typeface="+mj-cs"/>
              </a:rPr>
              <a:t> </a:t>
            </a:r>
            <a:r>
              <a:rPr lang="en-US" sz="2300" b="1" kern="1200" cap="small" dirty="0">
                <a:solidFill>
                  <a:schemeClr val="tx2"/>
                </a:solidFill>
                <a:latin typeface="Comic Sans MS" panose="030F0702030302020204" pitchFamily="66" charset="0"/>
                <a:ea typeface="+mj-ea"/>
                <a:cs typeface="+mj-cs"/>
              </a:rPr>
              <a:t>Problem</a:t>
            </a:r>
            <a:br>
              <a:rPr lang="en-US" b="1" kern="1200" dirty="0">
                <a:latin typeface="Comic Sans MS" pitchFamily="66" charset="0"/>
                <a:ea typeface="+mj-ea"/>
                <a:cs typeface="+mj-cs"/>
              </a:rPr>
            </a:br>
            <a:endParaRPr lang="en-US" b="1" kern="1200" dirty="0">
              <a:latin typeface="Comic Sans MS" pitchFamily="66" charset="0"/>
              <a:ea typeface="+mj-ea"/>
              <a:cs typeface="+mj-cs"/>
            </a:endParaRPr>
          </a:p>
        </p:txBody>
      </p:sp>
      <p:sp>
        <p:nvSpPr>
          <p:cNvPr id="24580" name="Content Placeholder 2">
            <a:extLst>
              <a:ext uri="{FF2B5EF4-FFF2-40B4-BE49-F238E27FC236}">
                <a16:creationId xmlns:a16="http://schemas.microsoft.com/office/drawing/2014/main" id="{3728D4F6-8114-441D-B715-1F3BE166A011}"/>
              </a:ext>
            </a:extLst>
          </p:cNvPr>
          <p:cNvSpPr>
            <a:spLocks noGrp="1"/>
          </p:cNvSpPr>
          <p:nvPr>
            <p:ph idx="1"/>
          </p:nvPr>
        </p:nvSpPr>
        <p:spPr>
          <a:xfrm>
            <a:off x="1143000" y="1132285"/>
            <a:ext cx="7760494" cy="1414463"/>
          </a:xfrm>
        </p:spPr>
        <p:txBody>
          <a:bodyPr/>
          <a:lstStyle/>
          <a:p>
            <a:pPr>
              <a:defRPr/>
            </a:pPr>
            <a:r>
              <a:rPr lang="en-US" sz="1500" dirty="0">
                <a:latin typeface="Times New Roman" pitchFamily="18" charset="0"/>
                <a:cs typeface="Times New Roman" pitchFamily="18" charset="0"/>
              </a:rPr>
              <a:t>When one of the transactions is checking on aggregate summary function while other transactions are updating then this problem is called incorrect summary problem. </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r>
              <a:rPr lang="en-US" sz="1500" dirty="0">
                <a:latin typeface="Times New Roman" pitchFamily="18" charset="0"/>
                <a:cs typeface="Times New Roman" pitchFamily="18" charset="0"/>
              </a:rPr>
              <a:t>Example is as follows:-</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
        <p:nvSpPr>
          <p:cNvPr id="38916" name="TextBox 4">
            <a:extLst>
              <a:ext uri="{FF2B5EF4-FFF2-40B4-BE49-F238E27FC236}">
                <a16:creationId xmlns:a16="http://schemas.microsoft.com/office/drawing/2014/main" id="{2C8B2809-7C9D-4113-9BDF-5A5C13B678F0}"/>
              </a:ext>
            </a:extLst>
          </p:cNvPr>
          <p:cNvSpPr txBox="1">
            <a:spLocks noChangeArrowheads="1"/>
          </p:cNvSpPr>
          <p:nvPr/>
        </p:nvSpPr>
        <p:spPr bwMode="auto">
          <a:xfrm>
            <a:off x="1697832" y="2819401"/>
            <a:ext cx="307062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500" b="1" i="1">
                <a:latin typeface="Times New Roman" panose="02020603050405020304" pitchFamily="18" charset="0"/>
                <a:cs typeface="Times New Roman" panose="02020603050405020304" pitchFamily="18" charset="0"/>
              </a:rPr>
              <a:t>In this example, transaction 1 reads  the value of P but it gets overwritten by the update done by transaction 2 on P. Therefore, the access done by transaction 1 is incorrect for P data item.</a:t>
            </a:r>
          </a:p>
        </p:txBody>
      </p:sp>
      <p:graphicFrame>
        <p:nvGraphicFramePr>
          <p:cNvPr id="6" name="Table 5">
            <a:extLst>
              <a:ext uri="{FF2B5EF4-FFF2-40B4-BE49-F238E27FC236}">
                <a16:creationId xmlns:a16="http://schemas.microsoft.com/office/drawing/2014/main" id="{0D87EA7A-AE2F-44DB-B893-312B2CAF0245}"/>
              </a:ext>
            </a:extLst>
          </p:cNvPr>
          <p:cNvGraphicFramePr>
            <a:graphicFrameLocks noGrp="1"/>
          </p:cNvGraphicFramePr>
          <p:nvPr>
            <p:extLst>
              <p:ext uri="{D42A27DB-BD31-4B8C-83A1-F6EECF244321}">
                <p14:modId xmlns:p14="http://schemas.microsoft.com/office/powerpoint/2010/main" val="3696142237"/>
              </p:ext>
            </p:extLst>
          </p:nvPr>
        </p:nvGraphicFramePr>
        <p:xfrm>
          <a:off x="5791200" y="1734504"/>
          <a:ext cx="2400300" cy="308961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tblGrid>
              <a:tr h="224490">
                <a:tc>
                  <a:txBody>
                    <a:bodyPr/>
                    <a:lstStyle/>
                    <a:p>
                      <a:pPr>
                        <a:spcAft>
                          <a:spcPts val="0"/>
                        </a:spcAft>
                      </a:pPr>
                      <a:r>
                        <a:rPr lang="en-US" sz="1400" b="1" dirty="0">
                          <a:solidFill>
                            <a:srgbClr val="00B050"/>
                          </a:solidFill>
                          <a:latin typeface="Times New Roman"/>
                        </a:rPr>
                        <a:t>T1</a:t>
                      </a:r>
                      <a:endParaRPr lang="en-US" sz="800" dirty="0">
                        <a:latin typeface="Calibri"/>
                      </a:endParaRPr>
                    </a:p>
                  </a:txBody>
                  <a:tcPr marL="51435" marR="5143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spcAft>
                          <a:spcPts val="0"/>
                        </a:spcAft>
                      </a:pPr>
                      <a:r>
                        <a:rPr lang="en-US" sz="1400" b="1" dirty="0">
                          <a:solidFill>
                            <a:srgbClr val="00B050"/>
                          </a:solidFill>
                          <a:latin typeface="Times New Roman"/>
                        </a:rPr>
                        <a:t>T2</a:t>
                      </a:r>
                      <a:endParaRPr lang="en-US" sz="800" dirty="0">
                        <a:latin typeface="Calibri"/>
                      </a:endParaRPr>
                    </a:p>
                  </a:txBody>
                  <a:tcPr marL="51435" marR="5143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58038">
                <a:tc>
                  <a:txBody>
                    <a:bodyPr/>
                    <a:lstStyle/>
                    <a:p>
                      <a:pPr>
                        <a:spcAft>
                          <a:spcPts val="0"/>
                        </a:spcAft>
                      </a:pPr>
                      <a:r>
                        <a:rPr lang="en-US" sz="1200" b="1" dirty="0">
                          <a:solidFill>
                            <a:srgbClr val="00B050"/>
                          </a:solidFill>
                          <a:latin typeface="Times New Roman"/>
                        </a:rPr>
                        <a:t>Sum=0;</a:t>
                      </a:r>
                    </a:p>
                    <a:p>
                      <a:pPr>
                        <a:spcAft>
                          <a:spcPts val="0"/>
                        </a:spcAft>
                      </a:pPr>
                      <a:r>
                        <a:rPr lang="en-US" sz="1200" b="1" dirty="0" err="1">
                          <a:solidFill>
                            <a:srgbClr val="00B050"/>
                          </a:solidFill>
                          <a:latin typeface="Times New Roman"/>
                        </a:rPr>
                        <a:t>Read_item</a:t>
                      </a:r>
                      <a:r>
                        <a:rPr lang="en-US" sz="1200" b="1" dirty="0">
                          <a:solidFill>
                            <a:srgbClr val="00B050"/>
                          </a:solidFill>
                          <a:latin typeface="Times New Roman"/>
                        </a:rPr>
                        <a:t>(A);</a:t>
                      </a:r>
                      <a:endParaRPr lang="en-US" sz="800" dirty="0">
                        <a:latin typeface="Calibri"/>
                      </a:endParaRPr>
                    </a:p>
                    <a:p>
                      <a:pPr>
                        <a:spcAft>
                          <a:spcPts val="0"/>
                        </a:spcAft>
                      </a:pPr>
                      <a:r>
                        <a:rPr lang="en-US" sz="1200" b="1" dirty="0">
                          <a:solidFill>
                            <a:srgbClr val="00B050"/>
                          </a:solidFill>
                          <a:latin typeface="Times New Roman"/>
                        </a:rPr>
                        <a:t>Sum=</a:t>
                      </a:r>
                      <a:r>
                        <a:rPr lang="en-US" sz="1200" b="1" dirty="0" err="1">
                          <a:solidFill>
                            <a:srgbClr val="00B050"/>
                          </a:solidFill>
                          <a:latin typeface="Times New Roman"/>
                        </a:rPr>
                        <a:t>Sum+A</a:t>
                      </a:r>
                      <a:r>
                        <a:rPr lang="en-US" sz="1200" b="1" dirty="0">
                          <a:solidFill>
                            <a:srgbClr val="00B050"/>
                          </a:solidFill>
                          <a:latin typeface="Times New Roman"/>
                        </a:rPr>
                        <a:t>;</a:t>
                      </a:r>
                      <a:endParaRPr lang="en-US" sz="800" dirty="0">
                        <a:latin typeface="Calibri"/>
                      </a:endParaRPr>
                    </a:p>
                    <a:p>
                      <a:pPr>
                        <a:spcAft>
                          <a:spcPts val="0"/>
                        </a:spcAft>
                      </a:pPr>
                      <a:r>
                        <a:rPr lang="en-US" sz="1200" b="1" dirty="0">
                          <a:solidFill>
                            <a:srgbClr val="00B050"/>
                          </a:solidFill>
                          <a:latin typeface="Times New Roman"/>
                        </a:rPr>
                        <a:t>.</a:t>
                      </a:r>
                      <a:endParaRPr lang="en-US" sz="800" dirty="0">
                        <a:latin typeface="Calibri"/>
                      </a:endParaRPr>
                    </a:p>
                    <a:p>
                      <a:pPr>
                        <a:spcAft>
                          <a:spcPts val="0"/>
                        </a:spcAft>
                      </a:pPr>
                      <a:r>
                        <a:rPr lang="en-US" sz="1200" b="1" dirty="0">
                          <a:solidFill>
                            <a:srgbClr val="00B050"/>
                          </a:solidFill>
                          <a:latin typeface="Times New Roman"/>
                        </a:rPr>
                        <a:t>.</a:t>
                      </a:r>
                      <a:endParaRPr lang="en-US" sz="800" dirty="0">
                        <a:latin typeface="Calibri"/>
                      </a:endParaRPr>
                    </a:p>
                    <a:p>
                      <a:pPr>
                        <a:spcAft>
                          <a:spcPts val="0"/>
                        </a:spcAft>
                      </a:pPr>
                      <a:r>
                        <a:rPr lang="en-US" sz="1200" b="1" dirty="0">
                          <a:solidFill>
                            <a:srgbClr val="00B050"/>
                          </a:solidFill>
                          <a:latin typeface="Times New Roman"/>
                        </a:rPr>
                        <a:t>.</a:t>
                      </a:r>
                      <a:endParaRPr lang="en-US" sz="800" dirty="0">
                        <a:latin typeface="Calibri"/>
                      </a:endParaRPr>
                    </a:p>
                    <a:p>
                      <a:pPr>
                        <a:spcAft>
                          <a:spcPts val="0"/>
                        </a:spcAft>
                      </a:pPr>
                      <a:r>
                        <a:rPr lang="en-US" sz="1200" b="1" dirty="0">
                          <a:solidFill>
                            <a:srgbClr val="00B050"/>
                          </a:solidFill>
                          <a:latin typeface="Times New Roman"/>
                        </a:rPr>
                        <a:t>Sum=</a:t>
                      </a:r>
                      <a:r>
                        <a:rPr lang="en-US" sz="1200" b="1" dirty="0" err="1">
                          <a:solidFill>
                            <a:srgbClr val="00B050"/>
                          </a:solidFill>
                          <a:latin typeface="Times New Roman"/>
                        </a:rPr>
                        <a:t>Sum+P</a:t>
                      </a:r>
                      <a:r>
                        <a:rPr lang="en-US" sz="1200" b="1" dirty="0">
                          <a:solidFill>
                            <a:srgbClr val="00B050"/>
                          </a:solidFill>
                          <a:latin typeface="Times New Roman"/>
                        </a:rPr>
                        <a:t>;</a:t>
                      </a:r>
                      <a:endParaRPr lang="en-US" sz="800" dirty="0">
                        <a:latin typeface="Calibri"/>
                      </a:endParaRPr>
                    </a:p>
                    <a:p>
                      <a:pPr>
                        <a:spcAft>
                          <a:spcPts val="0"/>
                        </a:spcAft>
                      </a:pPr>
                      <a:r>
                        <a:rPr lang="en-US" sz="1200" b="1" dirty="0">
                          <a:solidFill>
                            <a:srgbClr val="00B050"/>
                          </a:solidFill>
                          <a:latin typeface="Times New Roman"/>
                        </a:rPr>
                        <a:t>.</a:t>
                      </a:r>
                      <a:endParaRPr lang="en-US" sz="800" dirty="0">
                        <a:latin typeface="Calibri"/>
                      </a:endParaRPr>
                    </a:p>
                    <a:p>
                      <a:pPr>
                        <a:spcAft>
                          <a:spcPts val="0"/>
                        </a:spcAft>
                      </a:pPr>
                      <a:r>
                        <a:rPr lang="en-US" sz="1200" b="1" dirty="0">
                          <a:solidFill>
                            <a:srgbClr val="00B050"/>
                          </a:solidFill>
                          <a:latin typeface="Times New Roman"/>
                        </a:rPr>
                        <a:t>.</a:t>
                      </a:r>
                      <a:endParaRPr lang="en-US" sz="800" dirty="0">
                        <a:latin typeface="Calibri"/>
                      </a:endParaRPr>
                    </a:p>
                    <a:p>
                      <a:pPr>
                        <a:spcAft>
                          <a:spcPts val="0"/>
                        </a:spcAft>
                      </a:pPr>
                      <a:endParaRPr lang="en-US" sz="800" dirty="0">
                        <a:latin typeface="Calibri"/>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r>
                        <a:rPr lang="en-US" sz="1200" b="1" dirty="0">
                          <a:solidFill>
                            <a:srgbClr val="00B050"/>
                          </a:solidFill>
                          <a:latin typeface="Times New Roman"/>
                        </a:rPr>
                        <a:t>.</a:t>
                      </a:r>
                    </a:p>
                    <a:p>
                      <a:pPr>
                        <a:spcAft>
                          <a:spcPts val="0"/>
                        </a:spcAft>
                      </a:pPr>
                      <a:r>
                        <a:rPr lang="en-US" sz="1200" b="1" dirty="0">
                          <a:solidFill>
                            <a:srgbClr val="00B050"/>
                          </a:solidFill>
                          <a:latin typeface="Times New Roman"/>
                        </a:rPr>
                        <a:t>Sum=</a:t>
                      </a:r>
                      <a:r>
                        <a:rPr lang="en-US" sz="1200" b="1" dirty="0" err="1">
                          <a:solidFill>
                            <a:srgbClr val="00B050"/>
                          </a:solidFill>
                          <a:latin typeface="Times New Roman"/>
                        </a:rPr>
                        <a:t>Sum+Z</a:t>
                      </a:r>
                      <a:r>
                        <a:rPr lang="en-US" sz="1200" b="1" dirty="0">
                          <a:solidFill>
                            <a:srgbClr val="00B050"/>
                          </a:solidFill>
                          <a:latin typeface="Times New Roman"/>
                        </a:rPr>
                        <a:t>;</a:t>
                      </a:r>
                      <a:endParaRPr lang="en-US" sz="800" dirty="0">
                        <a:latin typeface="Calibri"/>
                      </a:endParaRPr>
                    </a:p>
                    <a:p>
                      <a:pPr>
                        <a:spcAft>
                          <a:spcPts val="0"/>
                        </a:spcAft>
                      </a:pPr>
                      <a:r>
                        <a:rPr lang="en-US" sz="1200" b="1" dirty="0">
                          <a:solidFill>
                            <a:srgbClr val="00B050"/>
                          </a:solidFill>
                          <a:latin typeface="Times New Roman"/>
                        </a:rPr>
                        <a:t>AVG();</a:t>
                      </a:r>
                      <a:endParaRPr lang="en-US" sz="800" dirty="0">
                        <a:latin typeface="Calibri"/>
                      </a:endParaRPr>
                    </a:p>
                  </a:txBody>
                  <a:tcPr marL="51435" marR="5143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spcAft>
                          <a:spcPts val="0"/>
                        </a:spcAft>
                      </a:pPr>
                      <a:endParaRPr lang="en-US" sz="900" dirty="0">
                        <a:latin typeface="Times New Roman"/>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endParaRPr lang="en-US" sz="1200" b="1" dirty="0">
                        <a:solidFill>
                          <a:srgbClr val="00B050"/>
                        </a:solidFill>
                        <a:latin typeface="Times New Roman"/>
                      </a:endParaRPr>
                    </a:p>
                    <a:p>
                      <a:pPr>
                        <a:spcAft>
                          <a:spcPts val="0"/>
                        </a:spcAft>
                      </a:pPr>
                      <a:r>
                        <a:rPr lang="en-US" sz="1200" b="1" dirty="0" err="1">
                          <a:solidFill>
                            <a:srgbClr val="00B050"/>
                          </a:solidFill>
                          <a:latin typeface="Times New Roman"/>
                        </a:rPr>
                        <a:t>read_item</a:t>
                      </a:r>
                      <a:r>
                        <a:rPr lang="en-US" sz="1200" b="1" dirty="0">
                          <a:solidFill>
                            <a:srgbClr val="00B050"/>
                          </a:solidFill>
                          <a:latin typeface="Times New Roman"/>
                        </a:rPr>
                        <a:t>(P)</a:t>
                      </a:r>
                      <a:endParaRPr lang="en-US" sz="800" dirty="0">
                        <a:latin typeface="Calibri"/>
                      </a:endParaRPr>
                    </a:p>
                    <a:p>
                      <a:pPr>
                        <a:spcAft>
                          <a:spcPts val="0"/>
                        </a:spcAft>
                      </a:pPr>
                      <a:r>
                        <a:rPr lang="en-US" sz="1200" b="1" dirty="0">
                          <a:solidFill>
                            <a:srgbClr val="00B050"/>
                          </a:solidFill>
                          <a:latin typeface="Times New Roman"/>
                        </a:rPr>
                        <a:t>P=P+100;</a:t>
                      </a:r>
                      <a:endParaRPr lang="en-US" sz="800" dirty="0">
                        <a:latin typeface="Calibri"/>
                      </a:endParaRPr>
                    </a:p>
                    <a:p>
                      <a:pPr>
                        <a:spcAft>
                          <a:spcPts val="0"/>
                        </a:spcAft>
                      </a:pPr>
                      <a:r>
                        <a:rPr lang="en-US" sz="1200" b="1" dirty="0" err="1">
                          <a:solidFill>
                            <a:srgbClr val="00B050"/>
                          </a:solidFill>
                          <a:latin typeface="Times New Roman"/>
                        </a:rPr>
                        <a:t>write_item</a:t>
                      </a:r>
                      <a:r>
                        <a:rPr lang="en-US" sz="1200" b="1" dirty="0">
                          <a:solidFill>
                            <a:srgbClr val="00B050"/>
                          </a:solidFill>
                          <a:latin typeface="Times New Roman"/>
                        </a:rPr>
                        <a:t>(P)</a:t>
                      </a:r>
                      <a:endParaRPr lang="en-US" sz="800" dirty="0">
                        <a:latin typeface="Calibri"/>
                      </a:endParaRPr>
                    </a:p>
                    <a:p>
                      <a:pPr>
                        <a:spcAft>
                          <a:spcPts val="0"/>
                        </a:spcAft>
                      </a:pPr>
                      <a:r>
                        <a:rPr lang="en-US" sz="1200" b="1" dirty="0">
                          <a:solidFill>
                            <a:srgbClr val="00B050"/>
                          </a:solidFill>
                          <a:latin typeface="Times New Roman"/>
                        </a:rPr>
                        <a:t>C</a:t>
                      </a:r>
                      <a:endParaRPr lang="en-US" sz="800" dirty="0">
                        <a:latin typeface="Calibri"/>
                      </a:endParaRPr>
                    </a:p>
                  </a:txBody>
                  <a:tcPr marL="51435" marR="51435"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spd="slow" advClick="0"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2D94A7E-60ED-41C7-974C-B8CC40B3F826}"/>
              </a:ext>
            </a:extLst>
          </p:cNvPr>
          <p:cNvSpPr>
            <a:spLocks noGrp="1"/>
          </p:cNvSpPr>
          <p:nvPr>
            <p:ph type="title"/>
          </p:nvPr>
        </p:nvSpPr>
        <p:spPr>
          <a:xfrm>
            <a:off x="1143000" y="274440"/>
            <a:ext cx="6650831" cy="764381"/>
          </a:xfrm>
        </p:spPr>
        <p:txBody>
          <a:bodyPr>
            <a:normAutofit/>
          </a:bodyPr>
          <a:lstStyle/>
          <a:p>
            <a:pPr lvl="1">
              <a:defRPr/>
            </a:pPr>
            <a:r>
              <a:rPr lang="en-US" b="1" dirty="0">
                <a:latin typeface="Comic Sans MS" pitchFamily="66" charset="0"/>
              </a:rPr>
              <a:t> </a:t>
            </a:r>
            <a:r>
              <a:rPr lang="en-US" sz="2300" b="1" kern="1200" cap="small" dirty="0">
                <a:solidFill>
                  <a:schemeClr val="tx2"/>
                </a:solidFill>
                <a:latin typeface="Comic Sans MS" panose="030F0702030302020204" pitchFamily="66" charset="0"/>
                <a:ea typeface="+mj-ea"/>
                <a:cs typeface="+mj-cs"/>
              </a:rPr>
              <a:t>Unrepeatable</a:t>
            </a:r>
            <a:r>
              <a:rPr lang="en-US" b="1" kern="1200" dirty="0">
                <a:latin typeface="Comic Sans MS" pitchFamily="66" charset="0"/>
                <a:ea typeface="+mj-ea"/>
                <a:cs typeface="+mj-cs"/>
              </a:rPr>
              <a:t> </a:t>
            </a:r>
            <a:r>
              <a:rPr lang="en-US" sz="2300" b="1" kern="1200" cap="small" dirty="0">
                <a:solidFill>
                  <a:schemeClr val="tx2"/>
                </a:solidFill>
                <a:latin typeface="Comic Sans MS" panose="030F0702030302020204" pitchFamily="66" charset="0"/>
                <a:ea typeface="+mj-ea"/>
                <a:cs typeface="+mj-cs"/>
              </a:rPr>
              <a:t>Read</a:t>
            </a:r>
            <a:br>
              <a:rPr lang="en-US" b="1" kern="1200" dirty="0">
                <a:latin typeface="Comic Sans MS" pitchFamily="66" charset="0"/>
                <a:ea typeface="+mj-ea"/>
                <a:cs typeface="+mj-cs"/>
              </a:rPr>
            </a:br>
            <a:endParaRPr lang="en-US" b="1" kern="1200" dirty="0">
              <a:latin typeface="Comic Sans MS" pitchFamily="66" charset="0"/>
              <a:ea typeface="+mj-ea"/>
              <a:cs typeface="+mj-cs"/>
            </a:endParaRPr>
          </a:p>
        </p:txBody>
      </p:sp>
      <p:sp>
        <p:nvSpPr>
          <p:cNvPr id="24580" name="Content Placeholder 2">
            <a:extLst>
              <a:ext uri="{FF2B5EF4-FFF2-40B4-BE49-F238E27FC236}">
                <a16:creationId xmlns:a16="http://schemas.microsoft.com/office/drawing/2014/main" id="{4E78E1CB-C015-460F-BECF-7427D3BD5B2F}"/>
              </a:ext>
            </a:extLst>
          </p:cNvPr>
          <p:cNvSpPr>
            <a:spLocks noGrp="1"/>
          </p:cNvSpPr>
          <p:nvPr>
            <p:ph idx="1"/>
          </p:nvPr>
        </p:nvSpPr>
        <p:spPr>
          <a:xfrm>
            <a:off x="1143000" y="1132285"/>
            <a:ext cx="7760494" cy="1143000"/>
          </a:xfrm>
        </p:spPr>
        <p:txBody>
          <a:bodyPr>
            <a:normAutofit lnSpcReduction="10000"/>
          </a:bodyPr>
          <a:lstStyle/>
          <a:p>
            <a:pPr>
              <a:defRPr/>
            </a:pPr>
            <a:r>
              <a:rPr lang="en-US" sz="1500" dirty="0">
                <a:latin typeface="Times New Roman" pitchFamily="18" charset="0"/>
                <a:cs typeface="Times New Roman" pitchFamily="18" charset="0"/>
              </a:rPr>
              <a:t>The unrepeatable read problem occurs when two or more read operations of the same transaction read different values for the same variable..</a:t>
            </a:r>
          </a:p>
          <a:p>
            <a:pPr>
              <a:defRPr/>
            </a:pPr>
            <a:r>
              <a:rPr lang="en-US" sz="1500" dirty="0">
                <a:latin typeface="Times New Roman" pitchFamily="18" charset="0"/>
                <a:cs typeface="Times New Roman" pitchFamily="18" charset="0"/>
              </a:rPr>
              <a:t>Unrepeatable read problem is also known as inconsistent retrievals problem.</a:t>
            </a:r>
          </a:p>
          <a:p>
            <a:pPr>
              <a:defRPr/>
            </a:pPr>
            <a:r>
              <a:rPr lang="en-US" sz="1500" dirty="0">
                <a:latin typeface="Times New Roman" pitchFamily="18" charset="0"/>
                <a:cs typeface="Times New Roman" pitchFamily="18" charset="0"/>
              </a:rPr>
              <a:t>Example is as follows:-</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
        <p:nvSpPr>
          <p:cNvPr id="39940" name="TextBox 4">
            <a:extLst>
              <a:ext uri="{FF2B5EF4-FFF2-40B4-BE49-F238E27FC236}">
                <a16:creationId xmlns:a16="http://schemas.microsoft.com/office/drawing/2014/main" id="{85E609B7-7B6A-44E5-92CA-92D96137D0C8}"/>
              </a:ext>
            </a:extLst>
          </p:cNvPr>
          <p:cNvSpPr txBox="1">
            <a:spLocks noChangeArrowheads="1"/>
          </p:cNvSpPr>
          <p:nvPr/>
        </p:nvSpPr>
        <p:spPr bwMode="auto">
          <a:xfrm>
            <a:off x="1697832" y="2819400"/>
            <a:ext cx="307062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500" b="1" i="1" dirty="0">
                <a:latin typeface="Times New Roman" panose="02020603050405020304" pitchFamily="18" charset="0"/>
                <a:cs typeface="Times New Roman" panose="02020603050405020304" pitchFamily="18" charset="0"/>
              </a:rPr>
              <a:t>In this example, once transaction 2 reads the variable X, a write operation in transaction 1 changes the value of the variable X. Thus, when another read operation is performed by transaction 2, it reads the new value of X which was updated by transaction 1.</a:t>
            </a:r>
          </a:p>
        </p:txBody>
      </p:sp>
      <p:pic>
        <p:nvPicPr>
          <p:cNvPr id="39941" name="Picture 2">
            <a:extLst>
              <a:ext uri="{FF2B5EF4-FFF2-40B4-BE49-F238E27FC236}">
                <a16:creationId xmlns:a16="http://schemas.microsoft.com/office/drawing/2014/main" id="{4B3C6F64-5DC5-4FDD-9296-3366EB489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266" y="2083594"/>
            <a:ext cx="262890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MS Concurrency Control">
            <a:extLst>
              <a:ext uri="{FF2B5EF4-FFF2-40B4-BE49-F238E27FC236}">
                <a16:creationId xmlns:a16="http://schemas.microsoft.com/office/drawing/2014/main" id="{CC7D7519-45C5-4860-955F-08C8787BC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47750"/>
            <a:ext cx="51435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975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8AC997D-5032-472E-897B-EB6B15488114}"/>
              </a:ext>
            </a:extLst>
          </p:cNvPr>
          <p:cNvSpPr>
            <a:spLocks noGrp="1"/>
          </p:cNvSpPr>
          <p:nvPr>
            <p:ph type="title"/>
          </p:nvPr>
        </p:nvSpPr>
        <p:spPr>
          <a:xfrm>
            <a:off x="1284685" y="435769"/>
            <a:ext cx="6650831" cy="416719"/>
          </a:xfrm>
        </p:spPr>
        <p:txBody>
          <a:bodyPr>
            <a:normAutofit fontScale="90000"/>
          </a:bodyPr>
          <a:lstStyle/>
          <a:p>
            <a:pPr lvl="1">
              <a:defRPr/>
            </a:pPr>
            <a:r>
              <a:rPr lang="en-US" b="1" dirty="0">
                <a:latin typeface="Comic Sans MS" pitchFamily="66" charset="0"/>
              </a:rPr>
              <a:t> </a:t>
            </a:r>
            <a:r>
              <a:rPr lang="en-US" sz="2300" b="1" kern="1200" cap="small" dirty="0">
                <a:solidFill>
                  <a:schemeClr val="tx2"/>
                </a:solidFill>
                <a:latin typeface="Comic Sans MS" panose="030F0702030302020204" pitchFamily="66" charset="0"/>
                <a:ea typeface="+mj-ea"/>
                <a:cs typeface="+mj-cs"/>
              </a:rPr>
              <a:t>Phantom</a:t>
            </a:r>
            <a:r>
              <a:rPr lang="en-US" b="1" kern="1200" dirty="0">
                <a:latin typeface="Comic Sans MS" pitchFamily="66" charset="0"/>
                <a:ea typeface="+mj-ea"/>
                <a:cs typeface="+mj-cs"/>
              </a:rPr>
              <a:t>  </a:t>
            </a:r>
            <a:r>
              <a:rPr lang="en-US" sz="2300" b="1" kern="1200" cap="small" dirty="0">
                <a:solidFill>
                  <a:schemeClr val="tx2"/>
                </a:solidFill>
                <a:latin typeface="Comic Sans MS" panose="030F0702030302020204" pitchFamily="66" charset="0"/>
                <a:ea typeface="+mj-ea"/>
                <a:cs typeface="+mj-cs"/>
              </a:rPr>
              <a:t>Read</a:t>
            </a:r>
            <a:r>
              <a:rPr lang="en-US" b="1" kern="1200" dirty="0">
                <a:latin typeface="Comic Sans MS" pitchFamily="66" charset="0"/>
                <a:ea typeface="+mj-ea"/>
                <a:cs typeface="+mj-cs"/>
              </a:rPr>
              <a:t> </a:t>
            </a:r>
            <a:r>
              <a:rPr lang="en-US" sz="2300" b="1" kern="1200" cap="small" dirty="0">
                <a:solidFill>
                  <a:schemeClr val="tx2"/>
                </a:solidFill>
                <a:latin typeface="Comic Sans MS" panose="030F0702030302020204" pitchFamily="66" charset="0"/>
                <a:ea typeface="+mj-ea"/>
                <a:cs typeface="+mj-cs"/>
              </a:rPr>
              <a:t>Problem</a:t>
            </a:r>
          </a:p>
        </p:txBody>
      </p:sp>
      <p:sp>
        <p:nvSpPr>
          <p:cNvPr id="24580" name="Content Placeholder 2">
            <a:extLst>
              <a:ext uri="{FF2B5EF4-FFF2-40B4-BE49-F238E27FC236}">
                <a16:creationId xmlns:a16="http://schemas.microsoft.com/office/drawing/2014/main" id="{588236FB-0831-4CEF-95DE-C33E9BB02F91}"/>
              </a:ext>
            </a:extLst>
          </p:cNvPr>
          <p:cNvSpPr>
            <a:spLocks noGrp="1"/>
          </p:cNvSpPr>
          <p:nvPr>
            <p:ph idx="1"/>
          </p:nvPr>
        </p:nvSpPr>
        <p:spPr>
          <a:xfrm>
            <a:off x="1143000" y="1132285"/>
            <a:ext cx="7760494" cy="1414463"/>
          </a:xfrm>
        </p:spPr>
        <p:txBody>
          <a:bodyPr/>
          <a:lstStyle/>
          <a:p>
            <a:pPr>
              <a:defRPr/>
            </a:pPr>
            <a:r>
              <a:rPr lang="en-US" sz="1500" dirty="0">
                <a:latin typeface="Times New Roman" pitchFamily="18" charset="0"/>
                <a:cs typeface="Times New Roman" pitchFamily="18" charset="0"/>
              </a:rPr>
              <a:t>The phantom read problem occurs when a transaction reads a variable once but when it tries to read that same variable again, an error occurs saying that the variable does not exist.</a:t>
            </a:r>
          </a:p>
          <a:p>
            <a:pPr>
              <a:defRPr/>
            </a:pPr>
            <a:r>
              <a:rPr lang="en-US" sz="1500" dirty="0">
                <a:latin typeface="Times New Roman" pitchFamily="18" charset="0"/>
                <a:cs typeface="Times New Roman" pitchFamily="18" charset="0"/>
              </a:rPr>
              <a:t>Example is as follows:-</a:t>
            </a: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
        <p:nvSpPr>
          <p:cNvPr id="40964" name="TextBox 4">
            <a:extLst>
              <a:ext uri="{FF2B5EF4-FFF2-40B4-BE49-F238E27FC236}">
                <a16:creationId xmlns:a16="http://schemas.microsoft.com/office/drawing/2014/main" id="{2D9F7D91-A671-41E8-95C2-689728F515BE}"/>
              </a:ext>
            </a:extLst>
          </p:cNvPr>
          <p:cNvSpPr txBox="1">
            <a:spLocks noChangeArrowheads="1"/>
          </p:cNvSpPr>
          <p:nvPr/>
        </p:nvSpPr>
        <p:spPr bwMode="auto">
          <a:xfrm>
            <a:off x="1697831" y="2438401"/>
            <a:ext cx="323373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500" b="1" i="1" dirty="0">
                <a:latin typeface="Times New Roman" panose="02020603050405020304" pitchFamily="18" charset="0"/>
                <a:cs typeface="Times New Roman" panose="02020603050405020304" pitchFamily="18" charset="0"/>
              </a:rPr>
              <a:t>In this example, once transaction 2 reads the variable X, transaction 1 deletes the variable X without transaction 2’s knowledge. Thus, when transaction 2 tries to read X, it is not able to read it.</a:t>
            </a:r>
          </a:p>
        </p:txBody>
      </p:sp>
      <p:pic>
        <p:nvPicPr>
          <p:cNvPr id="40965" name="Picture 2">
            <a:extLst>
              <a:ext uri="{FF2B5EF4-FFF2-40B4-BE49-F238E27FC236}">
                <a16:creationId xmlns:a16="http://schemas.microsoft.com/office/drawing/2014/main" id="{F19129C3-6300-419D-8203-8C3C560FE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569" y="1785938"/>
            <a:ext cx="2786063" cy="292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3">
            <a:extLst>
              <a:ext uri="{FF2B5EF4-FFF2-40B4-BE49-F238E27FC236}">
                <a16:creationId xmlns:a16="http://schemas.microsoft.com/office/drawing/2014/main" id="{5A0D3CE5-E1E9-4ED2-8753-6DA7A98B6856}"/>
              </a:ext>
            </a:extLst>
          </p:cNvPr>
          <p:cNvSpPr>
            <a:spLocks noGrp="1"/>
          </p:cNvSpPr>
          <p:nvPr>
            <p:ph idx="1"/>
          </p:nvPr>
        </p:nvSpPr>
        <p:spPr>
          <a:xfrm>
            <a:off x="1208485" y="1181101"/>
            <a:ext cx="7430690" cy="2802731"/>
          </a:xfrm>
        </p:spPr>
        <p:txBody>
          <a:bodyPr>
            <a:normAutofit lnSpcReduction="10000"/>
          </a:bodyPr>
          <a:lstStyle/>
          <a:p>
            <a:pPr algn="just" eaLnBrk="1" hangingPunct="1">
              <a:buFont typeface="Wingdings 3" panose="05040102010807070707" pitchFamily="18" charset="2"/>
              <a:buNone/>
              <a:defRPr/>
            </a:pPr>
            <a:endParaRPr lang="en-US" sz="1500" dirty="0">
              <a:solidFill>
                <a:schemeClr val="tx1">
                  <a:lumMod val="75000"/>
                  <a:lumOff val="25000"/>
                </a:schemeClr>
              </a:solidFill>
              <a:latin typeface="Times New Roman" pitchFamily="18" charset="0"/>
              <a:cs typeface="Times New Roman" pitchFamily="18" charset="0"/>
            </a:endParaRPr>
          </a:p>
          <a:p>
            <a:pPr algn="just" eaLnBrk="1" hangingPunct="1">
              <a:defRPr/>
            </a:pPr>
            <a:r>
              <a:rPr lang="en-US" sz="1800" dirty="0">
                <a:latin typeface="Times New Roman" pitchFamily="18" charset="0"/>
                <a:cs typeface="Times New Roman" pitchFamily="18" charset="0"/>
              </a:rPr>
              <a:t>A series of operation from one transaction to another transaction is known as schedule. It is used to preserve the order of the operation in each of the individual transaction.</a:t>
            </a:r>
          </a:p>
          <a:p>
            <a:pPr algn="just" eaLnBrk="1" hangingPunct="1">
              <a:defRPr/>
            </a:pPr>
            <a:r>
              <a:rPr lang="en-US" sz="1800" dirty="0">
                <a:latin typeface="Times New Roman" pitchFamily="18" charset="0"/>
                <a:cs typeface="Times New Roman" pitchFamily="18" charset="0"/>
              </a:rPr>
              <a:t>In other words we can say that a</a:t>
            </a:r>
            <a:r>
              <a:rPr lang="en-US" sz="1800" spc="-4" dirty="0">
                <a:latin typeface="Times New Roman"/>
                <a:cs typeface="Times New Roman"/>
              </a:rPr>
              <a:t> chronological execution sequence </a:t>
            </a:r>
            <a:r>
              <a:rPr lang="en-US" sz="1800" dirty="0">
                <a:latin typeface="Times New Roman"/>
                <a:cs typeface="Times New Roman"/>
              </a:rPr>
              <a:t>of a </a:t>
            </a:r>
            <a:r>
              <a:rPr lang="en-US" sz="1800" spc="-4" dirty="0">
                <a:latin typeface="Times New Roman"/>
                <a:cs typeface="Times New Roman"/>
              </a:rPr>
              <a:t>transaction </a:t>
            </a:r>
            <a:r>
              <a:rPr lang="en-US" sz="1800" dirty="0">
                <a:latin typeface="Times New Roman"/>
                <a:cs typeface="Times New Roman"/>
              </a:rPr>
              <a:t>is </a:t>
            </a:r>
            <a:r>
              <a:rPr lang="en-US" sz="1800" spc="-4" dirty="0">
                <a:latin typeface="Times New Roman"/>
                <a:cs typeface="Times New Roman"/>
              </a:rPr>
              <a:t>called a schedule.</a:t>
            </a:r>
            <a:endParaRPr lang="en-US" sz="1800" dirty="0">
              <a:latin typeface="Times New Roman" pitchFamily="18" charset="0"/>
              <a:cs typeface="Times New Roman" pitchFamily="18" charset="0"/>
            </a:endParaRPr>
          </a:p>
          <a:p>
            <a:pPr algn="just" eaLnBrk="1" hangingPunct="1">
              <a:defRPr/>
            </a:pPr>
            <a:r>
              <a:rPr lang="en-US" sz="1800" dirty="0">
                <a:latin typeface="Times New Roman" pitchFamily="18" charset="0"/>
                <a:cs typeface="Times New Roman" pitchFamily="18" charset="0"/>
              </a:rPr>
              <a:t>When there are multiple transactions that are running in a concurrent manner and the order of operation is needed to be set so that the operations do not overlap each other, Scheduling is brought into play and the transactions are timed accordingly. </a:t>
            </a:r>
          </a:p>
          <a:p>
            <a:pPr algn="just" eaLnBrk="1" hangingPunct="1">
              <a:buFont typeface="Wingdings 3" panose="05040102010807070707" pitchFamily="18" charset="2"/>
              <a:buNone/>
              <a:defRPr/>
            </a:pPr>
            <a:endParaRPr lang="en-US" sz="1800" dirty="0">
              <a:latin typeface="Times New Roman" pitchFamily="18" charset="0"/>
              <a:cs typeface="Times New Roman" pitchFamily="18" charset="0"/>
            </a:endParaRPr>
          </a:p>
          <a:p>
            <a:pPr algn="just" eaLnBrk="1" hangingPunct="1">
              <a:buFont typeface="Wingdings 3" panose="05040102010807070707" pitchFamily="18" charset="2"/>
              <a:buNone/>
              <a:defRPr/>
            </a:pPr>
            <a:endParaRPr lang="en-US" sz="1500" dirty="0">
              <a:latin typeface="Times New Roman" pitchFamily="18" charset="0"/>
              <a:cs typeface="Times New Roman" pitchFamily="18" charset="0"/>
            </a:endParaRPr>
          </a:p>
        </p:txBody>
      </p:sp>
      <p:sp>
        <p:nvSpPr>
          <p:cNvPr id="20483" name="Title 12">
            <a:extLst>
              <a:ext uri="{FF2B5EF4-FFF2-40B4-BE49-F238E27FC236}">
                <a16:creationId xmlns:a16="http://schemas.microsoft.com/office/drawing/2014/main" id="{570BAF25-5BC6-4F77-B80C-6F8CF83F12AB}"/>
              </a:ext>
            </a:extLst>
          </p:cNvPr>
          <p:cNvSpPr>
            <a:spLocks noGrp="1"/>
          </p:cNvSpPr>
          <p:nvPr>
            <p:ph type="title"/>
          </p:nvPr>
        </p:nvSpPr>
        <p:spPr>
          <a:xfrm>
            <a:off x="1290638" y="467916"/>
            <a:ext cx="6684169" cy="485775"/>
          </a:xfrm>
        </p:spPr>
        <p:txBody>
          <a:bodyPr>
            <a:normAutofit fontScale="90000"/>
          </a:bodyPr>
          <a:lstStyle/>
          <a:p>
            <a:pPr eaLnBrk="1" hangingPunct="1"/>
            <a:r>
              <a:rPr lang="en-US" altLang="en-US" b="1">
                <a:latin typeface="Comic Sans MS" panose="030F0702030302020204" pitchFamily="66" charset="0"/>
              </a:rPr>
              <a:t>Schedule</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B738950-FC0F-4483-BF80-9524B4B2D690}"/>
              </a:ext>
            </a:extLst>
          </p:cNvPr>
          <p:cNvSpPr>
            <a:spLocks noGrp="1"/>
          </p:cNvSpPr>
          <p:nvPr>
            <p:ph type="title"/>
          </p:nvPr>
        </p:nvSpPr>
        <p:spPr>
          <a:xfrm>
            <a:off x="1284685" y="435769"/>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When</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two schedules are equivalent?</a:t>
            </a:r>
          </a:p>
        </p:txBody>
      </p:sp>
      <p:sp>
        <p:nvSpPr>
          <p:cNvPr id="24580" name="Content Placeholder 2">
            <a:extLst>
              <a:ext uri="{FF2B5EF4-FFF2-40B4-BE49-F238E27FC236}">
                <a16:creationId xmlns:a16="http://schemas.microsoft.com/office/drawing/2014/main" id="{777E2676-6B9D-4B02-B3BC-125EF88CA33E}"/>
              </a:ext>
            </a:extLst>
          </p:cNvPr>
          <p:cNvSpPr>
            <a:spLocks noGrp="1"/>
          </p:cNvSpPr>
          <p:nvPr>
            <p:ph idx="1"/>
          </p:nvPr>
        </p:nvSpPr>
        <p:spPr>
          <a:xfrm>
            <a:off x="1143000" y="1350169"/>
            <a:ext cx="7760494" cy="3526631"/>
          </a:xfrm>
        </p:spPr>
        <p:txBody>
          <a:bodyPr/>
          <a:lstStyle/>
          <a:p>
            <a:pPr>
              <a:defRPr/>
            </a:pPr>
            <a:r>
              <a:rPr lang="en-US" sz="1575" dirty="0">
                <a:latin typeface="Times New Roman"/>
                <a:cs typeface="Times New Roman"/>
              </a:rPr>
              <a:t>There are three types of equivalence of schedules :</a:t>
            </a:r>
          </a:p>
          <a:p>
            <a:pPr lvl="1">
              <a:defRPr/>
            </a:pPr>
            <a:r>
              <a:rPr lang="en-US" sz="1575" dirty="0">
                <a:latin typeface="Times New Roman"/>
                <a:cs typeface="Times New Roman"/>
              </a:rPr>
              <a:t>Result</a:t>
            </a:r>
            <a:r>
              <a:rPr lang="en-US" sz="1425" spc="-4" dirty="0">
                <a:latin typeface="Times New Roman"/>
                <a:cs typeface="Times New Roman"/>
              </a:rPr>
              <a:t> </a:t>
            </a:r>
            <a:r>
              <a:rPr lang="en-US" sz="1575" dirty="0">
                <a:latin typeface="Times New Roman"/>
                <a:cs typeface="Times New Roman"/>
              </a:rPr>
              <a:t>equivalence</a:t>
            </a:r>
          </a:p>
          <a:p>
            <a:pPr lvl="1">
              <a:defRPr/>
            </a:pPr>
            <a:r>
              <a:rPr lang="en-US" sz="1575" dirty="0">
                <a:latin typeface="Times New Roman"/>
                <a:cs typeface="Times New Roman"/>
              </a:rPr>
              <a:t>Conflict</a:t>
            </a:r>
            <a:r>
              <a:rPr lang="en-US" sz="1575" spc="-8" dirty="0">
                <a:latin typeface="Times New Roman"/>
                <a:cs typeface="Times New Roman"/>
              </a:rPr>
              <a:t> </a:t>
            </a:r>
            <a:r>
              <a:rPr lang="en-US" sz="1575" dirty="0">
                <a:latin typeface="Times New Roman"/>
                <a:cs typeface="Times New Roman"/>
              </a:rPr>
              <a:t>equivalence</a:t>
            </a:r>
          </a:p>
          <a:p>
            <a:pPr lvl="1">
              <a:defRPr/>
            </a:pPr>
            <a:r>
              <a:rPr lang="en-US" sz="1575" spc="-26" dirty="0">
                <a:latin typeface="Times New Roman"/>
                <a:cs typeface="Times New Roman"/>
              </a:rPr>
              <a:t> View</a:t>
            </a:r>
            <a:r>
              <a:rPr lang="en-US" sz="1575" spc="-15" dirty="0">
                <a:latin typeface="Times New Roman"/>
                <a:cs typeface="Times New Roman"/>
              </a:rPr>
              <a:t> </a:t>
            </a:r>
            <a:r>
              <a:rPr lang="en-US" sz="1575" dirty="0">
                <a:latin typeface="Times New Roman"/>
                <a:cs typeface="Times New Roman"/>
              </a:rPr>
              <a:t>equivalence</a:t>
            </a:r>
            <a:endParaRPr lang="en-US" sz="1500" b="1" i="1" dirty="0">
              <a:latin typeface="Times New Roman"/>
              <a:cs typeface="Times New Roman"/>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b="1" dirty="0"/>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a:p>
            <a:pPr>
              <a:buFont typeface="Wingdings 3" panose="05040102010807070707" pitchFamily="18" charset="2"/>
              <a:buNone/>
              <a:defRPr/>
            </a:pPr>
            <a:endParaRPr lang="en-US" sz="1500" dirty="0">
              <a:latin typeface="Times New Roman" pitchFamily="18" charset="0"/>
              <a:cs typeface="Times New Roman" pitchFamily="18" charset="0"/>
            </a:endParaRPr>
          </a:p>
        </p:txBody>
      </p:sp>
    </p:spTree>
  </p:cSld>
  <p:clrMapOvr>
    <a:masterClrMapping/>
  </p:clrMapOvr>
  <p:transition spd="slow" advClick="0" advTm="2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E1DD588C-0169-4153-9B05-14D0F588CEF5}"/>
              </a:ext>
            </a:extLst>
          </p:cNvPr>
          <p:cNvSpPr>
            <a:spLocks noGrp="1"/>
          </p:cNvSpPr>
          <p:nvPr>
            <p:ph type="title"/>
          </p:nvPr>
        </p:nvSpPr>
        <p:spPr>
          <a:xfrm>
            <a:off x="729853" y="438150"/>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Result</a:t>
            </a:r>
            <a:r>
              <a:rPr lang="en-US" b="1" kern="1200" dirty="0">
                <a:latin typeface="Comic Sans MS" pitchFamily="66" charset="0"/>
                <a:ea typeface="+mj-ea"/>
                <a:cs typeface="+mj-cs"/>
              </a:rPr>
              <a:t> </a:t>
            </a:r>
            <a:r>
              <a:rPr lang="en-US" sz="2100" b="1" kern="1200" cap="small" dirty="0">
                <a:solidFill>
                  <a:schemeClr val="tx2"/>
                </a:solidFill>
                <a:latin typeface="Comic Sans MS" panose="030F0702030302020204" pitchFamily="66" charset="0"/>
                <a:ea typeface="+mj-ea"/>
                <a:cs typeface="+mj-cs"/>
              </a:rPr>
              <a:t>equivalence</a:t>
            </a:r>
          </a:p>
        </p:txBody>
      </p:sp>
      <p:sp>
        <p:nvSpPr>
          <p:cNvPr id="46083" name="Content Placeholder 2">
            <a:extLst>
              <a:ext uri="{FF2B5EF4-FFF2-40B4-BE49-F238E27FC236}">
                <a16:creationId xmlns:a16="http://schemas.microsoft.com/office/drawing/2014/main" id="{7A30BBAC-9424-46DC-9920-7FEE2D4F27DF}"/>
              </a:ext>
            </a:extLst>
          </p:cNvPr>
          <p:cNvSpPr>
            <a:spLocks noGrp="1"/>
          </p:cNvSpPr>
          <p:nvPr>
            <p:ph idx="1"/>
          </p:nvPr>
        </p:nvSpPr>
        <p:spPr>
          <a:xfrm>
            <a:off x="729853" y="1338123"/>
            <a:ext cx="7760494" cy="891779"/>
          </a:xfrm>
        </p:spPr>
        <p:txBody>
          <a:bodyPr/>
          <a:lstStyle/>
          <a:p>
            <a:pPr marL="9525" algn="just"/>
            <a:r>
              <a:rPr lang="en-US" altLang="en-US" sz="1500" dirty="0">
                <a:latin typeface="Times New Roman" panose="02020603050405020304" pitchFamily="18" charset="0"/>
                <a:cs typeface="Times New Roman" panose="02020603050405020304" pitchFamily="18" charset="0"/>
              </a:rPr>
              <a:t>In results equivalence, the end result of schedules heavily depends on input of schedules. The final values are calculated from both  schedules and check whether they are equal  or not.</a:t>
            </a:r>
          </a:p>
          <a:p>
            <a:pPr marL="9525" algn="just"/>
            <a:r>
              <a:rPr lang="en-US" altLang="en-US" sz="1500" dirty="0">
                <a:latin typeface="Times New Roman" panose="02020603050405020304" pitchFamily="18" charset="0"/>
                <a:cs typeface="Times New Roman" panose="02020603050405020304" pitchFamily="18" charset="0"/>
              </a:rPr>
              <a:t>Example is as follows:-</a:t>
            </a: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b="1" dirty="0"/>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a:p>
            <a:pPr marL="9525">
              <a:buNone/>
            </a:pPr>
            <a:endParaRPr lang="en-US" altLang="en-US" sz="1500" dirty="0">
              <a:latin typeface="Times New Roman" panose="02020603050405020304" pitchFamily="18" charset="0"/>
              <a:cs typeface="Times New Roman" panose="02020603050405020304" pitchFamily="18" charset="0"/>
            </a:endParaRPr>
          </a:p>
        </p:txBody>
      </p:sp>
      <p:sp>
        <p:nvSpPr>
          <p:cNvPr id="46084" name="object 3">
            <a:extLst>
              <a:ext uri="{FF2B5EF4-FFF2-40B4-BE49-F238E27FC236}">
                <a16:creationId xmlns:a16="http://schemas.microsoft.com/office/drawing/2014/main" id="{1DBD577F-76CE-4E3D-AFC5-133F9893E9DE}"/>
              </a:ext>
            </a:extLst>
          </p:cNvPr>
          <p:cNvSpPr>
            <a:spLocks noChangeArrowheads="1"/>
          </p:cNvSpPr>
          <p:nvPr/>
        </p:nvSpPr>
        <p:spPr bwMode="auto">
          <a:xfrm>
            <a:off x="4370784" y="2114550"/>
            <a:ext cx="3028950" cy="26860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050"/>
          </a:p>
        </p:txBody>
      </p:sp>
      <p:sp>
        <p:nvSpPr>
          <p:cNvPr id="46085" name="TextBox 4">
            <a:extLst>
              <a:ext uri="{FF2B5EF4-FFF2-40B4-BE49-F238E27FC236}">
                <a16:creationId xmlns:a16="http://schemas.microsoft.com/office/drawing/2014/main" id="{E98958DA-20BD-420D-B8DB-C8181308F4D6}"/>
              </a:ext>
            </a:extLst>
          </p:cNvPr>
          <p:cNvSpPr txBox="1">
            <a:spLocks noChangeArrowheads="1"/>
          </p:cNvSpPr>
          <p:nvPr/>
        </p:nvSpPr>
        <p:spPr bwMode="auto">
          <a:xfrm>
            <a:off x="1568054" y="2787253"/>
            <a:ext cx="2286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dirty="0">
                <a:latin typeface="Times New Roman" panose="02020603050405020304" pitchFamily="18" charset="0"/>
                <a:cs typeface="Times New Roman" panose="02020603050405020304" pitchFamily="18" charset="0"/>
              </a:rPr>
              <a:t>These two schedules are not result equivalence.</a:t>
            </a:r>
          </a:p>
        </p:txBody>
      </p:sp>
    </p:spTree>
  </p:cSld>
  <p:clrMapOvr>
    <a:masterClrMapping/>
  </p:clrMapOvr>
  <p:transition spd="slow" advClick="0"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3000" fill="hold"/>
                                        <p:tgtEl>
                                          <p:spTgt spid="46085"/>
                                        </p:tgtEl>
                                        <p:attrNameLst>
                                          <p:attrName>ppt_x</p:attrName>
                                        </p:attrNameLst>
                                      </p:cBhvr>
                                      <p:tavLst>
                                        <p:tav tm="0">
                                          <p:val>
                                            <p:strVal val="#ppt_x"/>
                                          </p:val>
                                        </p:tav>
                                        <p:tav tm="100000">
                                          <p:val>
                                            <p:strVal val="#ppt_x"/>
                                          </p:val>
                                        </p:tav>
                                      </p:tavLst>
                                    </p:anim>
                                    <p:anim calcmode="lin" valueType="num">
                                      <p:cBhvr additive="base">
                                        <p:cTn id="8" dur="3000" fill="hold"/>
                                        <p:tgtEl>
                                          <p:spTgt spid="46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93FD32C-1608-4982-8AD1-68DC56E474CD}"/>
              </a:ext>
            </a:extLst>
          </p:cNvPr>
          <p:cNvSpPr>
            <a:spLocks noGrp="1"/>
          </p:cNvSpPr>
          <p:nvPr>
            <p:ph type="title"/>
          </p:nvPr>
        </p:nvSpPr>
        <p:spPr>
          <a:xfrm>
            <a:off x="1284685" y="435769"/>
            <a:ext cx="6650831" cy="500063"/>
          </a:xfrm>
        </p:spPr>
        <p:txBody>
          <a:bodyPr/>
          <a:lstStyle/>
          <a:p>
            <a:pPr lvl="1">
              <a:defRPr/>
            </a:pPr>
            <a:r>
              <a:rPr lang="en-US" sz="2100" b="1" kern="1200" cap="small" dirty="0">
                <a:solidFill>
                  <a:schemeClr val="tx2"/>
                </a:solidFill>
                <a:latin typeface="Comic Sans MS" panose="030F0702030302020204" pitchFamily="66" charset="0"/>
                <a:ea typeface="+mj-ea"/>
                <a:cs typeface="+mj-cs"/>
              </a:rPr>
              <a:t>Continue</a:t>
            </a:r>
            <a:r>
              <a:rPr lang="en-US" b="1" kern="1200" dirty="0">
                <a:latin typeface="Comic Sans MS" pitchFamily="66" charset="0"/>
                <a:ea typeface="+mj-ea"/>
                <a:cs typeface="+mj-cs"/>
              </a:rPr>
              <a:t>…</a:t>
            </a:r>
          </a:p>
        </p:txBody>
      </p:sp>
      <p:sp>
        <p:nvSpPr>
          <p:cNvPr id="47107" name="Content Placeholder 2">
            <a:extLst>
              <a:ext uri="{FF2B5EF4-FFF2-40B4-BE49-F238E27FC236}">
                <a16:creationId xmlns:a16="http://schemas.microsoft.com/office/drawing/2014/main" id="{514FBD07-20BA-4922-A2C2-F66281107FAC}"/>
              </a:ext>
            </a:extLst>
          </p:cNvPr>
          <p:cNvSpPr>
            <a:spLocks noGrp="1"/>
          </p:cNvSpPr>
          <p:nvPr>
            <p:ph idx="1"/>
          </p:nvPr>
        </p:nvSpPr>
        <p:spPr>
          <a:xfrm>
            <a:off x="1143000" y="1350169"/>
            <a:ext cx="7760494" cy="891779"/>
          </a:xfrm>
        </p:spPr>
        <p:txBody>
          <a:bodyPr/>
          <a:lstStyle/>
          <a:p>
            <a:pPr marL="9525" algn="just"/>
            <a:r>
              <a:rPr lang="en-US" altLang="en-US" sz="1500">
                <a:solidFill>
                  <a:srgbClr val="333333"/>
                </a:solidFill>
                <a:latin typeface="Times New Roman" panose="02020603050405020304" pitchFamily="18" charset="0"/>
                <a:cs typeface="Times New Roman" panose="02020603050405020304" pitchFamily="18" charset="0"/>
              </a:rPr>
              <a:t>One more example is as follows:-</a:t>
            </a: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b="1"/>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a:p>
            <a:pPr marL="9525">
              <a:buNone/>
            </a:pPr>
            <a:endParaRPr lang="en-US" altLang="en-US" sz="1500">
              <a:latin typeface="Times New Roman" panose="02020603050405020304" pitchFamily="18" charset="0"/>
              <a:cs typeface="Times New Roman" panose="02020603050405020304" pitchFamily="18" charset="0"/>
            </a:endParaRPr>
          </a:p>
        </p:txBody>
      </p:sp>
      <p:sp>
        <p:nvSpPr>
          <p:cNvPr id="47108" name="TextBox 4">
            <a:extLst>
              <a:ext uri="{FF2B5EF4-FFF2-40B4-BE49-F238E27FC236}">
                <a16:creationId xmlns:a16="http://schemas.microsoft.com/office/drawing/2014/main" id="{2CE1FBFE-AC62-4B8B-B21D-820FDC85AE17}"/>
              </a:ext>
            </a:extLst>
          </p:cNvPr>
          <p:cNvSpPr txBox="1">
            <a:spLocks noChangeArrowheads="1"/>
          </p:cNvSpPr>
          <p:nvPr/>
        </p:nvSpPr>
        <p:spPr bwMode="auto">
          <a:xfrm>
            <a:off x="1589485" y="2427685"/>
            <a:ext cx="261223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500" b="1" i="1" dirty="0">
                <a:latin typeface="Times New Roman" panose="02020603050405020304" pitchFamily="18" charset="0"/>
                <a:cs typeface="Times New Roman" panose="02020603050405020304" pitchFamily="18" charset="0"/>
              </a:rPr>
              <a:t>When x=20 then output of s1 is 23. Similarly  on x=20 output of s2 is 23.</a:t>
            </a:r>
          </a:p>
          <a:p>
            <a:pPr eaLnBrk="1" hangingPunct="1"/>
            <a:r>
              <a:rPr lang="en-US" altLang="en-US" sz="1500" b="1" i="1" dirty="0">
                <a:latin typeface="Times New Roman" panose="02020603050405020304" pitchFamily="18" charset="0"/>
                <a:cs typeface="Times New Roman" panose="02020603050405020304" pitchFamily="18" charset="0"/>
              </a:rPr>
              <a:t>When x=10 then output of s1 is 13. Similarly on x=10 output of s2 is 13. So these two schedules are  result equivalence.</a:t>
            </a:r>
          </a:p>
        </p:txBody>
      </p:sp>
      <p:graphicFrame>
        <p:nvGraphicFramePr>
          <p:cNvPr id="6" name="Table 5">
            <a:extLst>
              <a:ext uri="{FF2B5EF4-FFF2-40B4-BE49-F238E27FC236}">
                <a16:creationId xmlns:a16="http://schemas.microsoft.com/office/drawing/2014/main" id="{6768F22D-7449-48F9-A453-27B1F7C4C772}"/>
              </a:ext>
            </a:extLst>
          </p:cNvPr>
          <p:cNvGraphicFramePr>
            <a:graphicFrameLocks noGrp="1"/>
          </p:cNvGraphicFramePr>
          <p:nvPr/>
        </p:nvGraphicFramePr>
        <p:xfrm>
          <a:off x="4635104" y="2038350"/>
          <a:ext cx="1657350" cy="2801542"/>
        </p:xfrm>
        <a:graphic>
          <a:graphicData uri="http://schemas.openxmlformats.org/drawingml/2006/table">
            <a:tbl>
              <a:tblPr/>
              <a:tblGrid>
                <a:gridCol w="833253">
                  <a:extLst>
                    <a:ext uri="{9D8B030D-6E8A-4147-A177-3AD203B41FA5}">
                      <a16:colId xmlns:a16="http://schemas.microsoft.com/office/drawing/2014/main" val="20000"/>
                    </a:ext>
                  </a:extLst>
                </a:gridCol>
                <a:gridCol w="824097">
                  <a:extLst>
                    <a:ext uri="{9D8B030D-6E8A-4147-A177-3AD203B41FA5}">
                      <a16:colId xmlns:a16="http://schemas.microsoft.com/office/drawing/2014/main" val="20001"/>
                    </a:ext>
                  </a:extLst>
                </a:gridCol>
              </a:tblGrid>
              <a:tr h="370280">
                <a:tc gridSpan="2">
                  <a:txBody>
                    <a:bodyPr/>
                    <a:lstStyle/>
                    <a:p>
                      <a:pPr marL="0" marR="0" algn="ctr">
                        <a:lnSpc>
                          <a:spcPct val="115000"/>
                        </a:lnSpc>
                        <a:spcBef>
                          <a:spcPts val="0"/>
                        </a:spcBef>
                        <a:spcAft>
                          <a:spcPts val="0"/>
                        </a:spcAft>
                      </a:pPr>
                      <a:r>
                        <a:rPr lang="en-US" sz="1500" b="1" dirty="0">
                          <a:solidFill>
                            <a:srgbClr val="00B050"/>
                          </a:solidFill>
                          <a:latin typeface="Times New Roman"/>
                          <a:ea typeface="Calibri"/>
                          <a:cs typeface="Times New Roman"/>
                        </a:rPr>
                        <a:t>S1</a:t>
                      </a:r>
                      <a:endParaRPr lang="en-US" sz="800" dirty="0">
                        <a:latin typeface="Calibri"/>
                        <a:ea typeface="Calibri"/>
                        <a:cs typeface="Times New Roman"/>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3253">
                <a:tc>
                  <a:txBody>
                    <a:bodyPr/>
                    <a:lstStyle/>
                    <a:p>
                      <a:pPr marL="0" marR="0">
                        <a:lnSpc>
                          <a:spcPct val="115000"/>
                        </a:lnSpc>
                        <a:spcBef>
                          <a:spcPts val="0"/>
                        </a:spcBef>
                        <a:spcAft>
                          <a:spcPts val="0"/>
                        </a:spcAft>
                      </a:pPr>
                      <a:r>
                        <a:rPr lang="en-US" sz="1400" b="1">
                          <a:solidFill>
                            <a:srgbClr val="00B050"/>
                          </a:solidFill>
                          <a:latin typeface="Times New Roman" pitchFamily="18" charset="0"/>
                          <a:ea typeface="Calibri"/>
                          <a:cs typeface="Times New Roman" pitchFamily="18" charset="0"/>
                        </a:rPr>
                        <a:t>T1</a:t>
                      </a:r>
                      <a:endParaRPr lang="en-US" sz="80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T2</a:t>
                      </a:r>
                      <a:endParaRPr lang="en-US" sz="8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8009">
                <a:tc>
                  <a:txBody>
                    <a:bodyPr/>
                    <a:lstStyle/>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x=x+10</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x=x-7</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D2026A78-BE49-4DF5-9193-B4BFC850FD47}"/>
              </a:ext>
            </a:extLst>
          </p:cNvPr>
          <p:cNvGraphicFramePr>
            <a:graphicFrameLocks noGrp="1"/>
          </p:cNvGraphicFramePr>
          <p:nvPr/>
        </p:nvGraphicFramePr>
        <p:xfrm>
          <a:off x="6631781" y="2037160"/>
          <a:ext cx="1657350" cy="2801541"/>
        </p:xfrm>
        <a:graphic>
          <a:graphicData uri="http://schemas.openxmlformats.org/drawingml/2006/table">
            <a:tbl>
              <a:tblPr/>
              <a:tblGrid>
                <a:gridCol w="833253">
                  <a:extLst>
                    <a:ext uri="{9D8B030D-6E8A-4147-A177-3AD203B41FA5}">
                      <a16:colId xmlns:a16="http://schemas.microsoft.com/office/drawing/2014/main" val="20000"/>
                    </a:ext>
                  </a:extLst>
                </a:gridCol>
                <a:gridCol w="824097">
                  <a:extLst>
                    <a:ext uri="{9D8B030D-6E8A-4147-A177-3AD203B41FA5}">
                      <a16:colId xmlns:a16="http://schemas.microsoft.com/office/drawing/2014/main" val="20001"/>
                    </a:ext>
                  </a:extLst>
                </a:gridCol>
              </a:tblGrid>
              <a:tr h="370280">
                <a:tc gridSpan="2">
                  <a:txBody>
                    <a:bodyPr/>
                    <a:lstStyle/>
                    <a:p>
                      <a:pPr marL="0" marR="0" algn="ctr">
                        <a:lnSpc>
                          <a:spcPct val="115000"/>
                        </a:lnSpc>
                        <a:spcBef>
                          <a:spcPts val="0"/>
                        </a:spcBef>
                        <a:spcAft>
                          <a:spcPts val="0"/>
                        </a:spcAft>
                      </a:pPr>
                      <a:r>
                        <a:rPr lang="en-US" sz="1500" b="1" dirty="0">
                          <a:solidFill>
                            <a:srgbClr val="00B050"/>
                          </a:solidFill>
                          <a:latin typeface="Times New Roman"/>
                          <a:ea typeface="Calibri"/>
                          <a:cs typeface="Times New Roman"/>
                        </a:rPr>
                        <a:t>S2</a:t>
                      </a:r>
                      <a:endParaRPr lang="en-US" sz="800" dirty="0">
                        <a:latin typeface="Calibri"/>
                        <a:ea typeface="Calibri"/>
                        <a:cs typeface="Times New Roman"/>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33253">
                <a:tc>
                  <a:txBody>
                    <a:bodyPr/>
                    <a:lstStyle/>
                    <a:p>
                      <a:pPr marL="0" marR="0">
                        <a:lnSpc>
                          <a:spcPct val="115000"/>
                        </a:lnSpc>
                        <a:spcBef>
                          <a:spcPts val="0"/>
                        </a:spcBef>
                        <a:spcAft>
                          <a:spcPts val="0"/>
                        </a:spcAft>
                      </a:pPr>
                      <a:r>
                        <a:rPr lang="en-US" sz="1400" b="1">
                          <a:solidFill>
                            <a:srgbClr val="00B050"/>
                          </a:solidFill>
                          <a:latin typeface="Times New Roman" pitchFamily="18" charset="0"/>
                          <a:ea typeface="Calibri"/>
                          <a:cs typeface="Times New Roman" pitchFamily="18" charset="0"/>
                        </a:rPr>
                        <a:t>T1</a:t>
                      </a:r>
                      <a:endParaRPr lang="en-US" sz="80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b="1" dirty="0">
                          <a:solidFill>
                            <a:srgbClr val="00B050"/>
                          </a:solidFill>
                          <a:latin typeface="Times New Roman" pitchFamily="18" charset="0"/>
                          <a:ea typeface="Calibri"/>
                          <a:cs typeface="Times New Roman" pitchFamily="18" charset="0"/>
                        </a:rPr>
                        <a:t>T2</a:t>
                      </a:r>
                      <a:endParaRPr lang="en-US" sz="8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98008">
                <a:tc>
                  <a:txBody>
                    <a:bodyPr/>
                    <a:lstStyle/>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x=x-5</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endParaRPr lang="en-US" sz="1500" dirty="0">
                        <a:solidFill>
                          <a:srgbClr val="00B050"/>
                        </a:solidFill>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R(x)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x=x+8</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W(x)</a:t>
                      </a:r>
                      <a:endParaRPr lang="en-US" sz="1500" dirty="0">
                        <a:latin typeface="Times New Roman" pitchFamily="18" charset="0"/>
                        <a:ea typeface="Calibri"/>
                        <a:cs typeface="Times New Roman" pitchFamily="18" charset="0"/>
                      </a:endParaRPr>
                    </a:p>
                    <a:p>
                      <a:pPr marL="0" marR="0">
                        <a:lnSpc>
                          <a:spcPct val="115000"/>
                        </a:lnSpc>
                        <a:spcBef>
                          <a:spcPts val="0"/>
                        </a:spcBef>
                        <a:spcAft>
                          <a:spcPts val="0"/>
                        </a:spcAft>
                      </a:pPr>
                      <a:r>
                        <a:rPr lang="en-US" sz="1500" dirty="0">
                          <a:solidFill>
                            <a:srgbClr val="00B050"/>
                          </a:solidFill>
                          <a:latin typeface="Times New Roman" pitchFamily="18" charset="0"/>
                          <a:ea typeface="Calibri"/>
                          <a:cs typeface="Times New Roman" pitchFamily="18" charset="0"/>
                        </a:rPr>
                        <a:t>C</a:t>
                      </a:r>
                      <a:endParaRPr lang="en-US" sz="1500" dirty="0">
                        <a:latin typeface="Times New Roman" pitchFamily="18" charset="0"/>
                        <a:ea typeface="Calibri"/>
                        <a:cs typeface="Times New Roman" pitchFamily="18" charset="0"/>
                      </a:endParaRPr>
                    </a:p>
                  </a:txBody>
                  <a:tcPr marL="51429" marR="51429" marT="0" marB="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spd="slow" advClick="0"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093925" y="1100974"/>
            <a:ext cx="5976300" cy="1013575"/>
          </a:xfrm>
          <a:prstGeom prst="rect">
            <a:avLst/>
          </a:prstGeom>
        </p:spPr>
        <p:txBody>
          <a:bodyPr wrap="square" lIns="91425" tIns="91425" rIns="91425" bIns="91425" anchor="t" anchorCtr="0">
            <a:noAutofit/>
          </a:bodyPr>
          <a:lstStyle/>
          <a:p>
            <a:pPr lvl="0" rtl="0">
              <a:spcBef>
                <a:spcPts val="0"/>
              </a:spcBef>
              <a:buNone/>
            </a:pPr>
            <a:r>
              <a:rPr lang="en" sz="6000" b="1" dirty="0"/>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a:extLst>
              <a:ext uri="{FF2B5EF4-FFF2-40B4-BE49-F238E27FC236}">
                <a16:creationId xmlns:a16="http://schemas.microsoft.com/office/drawing/2014/main" id="{D63D3D21-B474-4AEF-B605-86D86414558B}"/>
              </a:ext>
            </a:extLst>
          </p:cNvPr>
          <p:cNvSpPr>
            <a:spLocks noGrp="1"/>
          </p:cNvSpPr>
          <p:nvPr>
            <p:ph type="title"/>
          </p:nvPr>
        </p:nvSpPr>
        <p:spPr>
          <a:xfrm>
            <a:off x="1240631" y="447676"/>
            <a:ext cx="7358063" cy="516731"/>
          </a:xfrm>
        </p:spPr>
        <p:txBody>
          <a:bodyPr>
            <a:normAutofit fontScale="90000"/>
          </a:bodyPr>
          <a:lstStyle/>
          <a:p>
            <a:pPr eaLnBrk="1" hangingPunct="1"/>
            <a:r>
              <a:rPr lang="en-US" altLang="en-US" b="1">
                <a:latin typeface="Comic Sans MS" panose="030F0702030302020204" pitchFamily="66" charset="0"/>
              </a:rPr>
              <a:t>Example of Schedule</a:t>
            </a:r>
            <a:endParaRPr lang="en-US" altLang="en-US"/>
          </a:p>
        </p:txBody>
      </p:sp>
      <p:sp>
        <p:nvSpPr>
          <p:cNvPr id="7" name="Content Placeholder 3">
            <a:extLst>
              <a:ext uri="{FF2B5EF4-FFF2-40B4-BE49-F238E27FC236}">
                <a16:creationId xmlns:a16="http://schemas.microsoft.com/office/drawing/2014/main" id="{C96E9BD0-4A22-4EFF-9064-B2DB47AFD62C}"/>
              </a:ext>
            </a:extLst>
          </p:cNvPr>
          <p:cNvSpPr>
            <a:spLocks noGrp="1"/>
          </p:cNvSpPr>
          <p:nvPr>
            <p:ph idx="1"/>
          </p:nvPr>
        </p:nvSpPr>
        <p:spPr>
          <a:xfrm>
            <a:off x="1350169" y="1299567"/>
            <a:ext cx="3189685" cy="2811066"/>
          </a:xfrm>
        </p:spPr>
        <p:txBody>
          <a:bodyPr rtlCol="0">
            <a:normAutofit fontScale="85000" lnSpcReduction="10000"/>
          </a:bodyPr>
          <a:lstStyle/>
          <a:p>
            <a:pPr>
              <a:buNone/>
              <a:defRPr/>
            </a:pPr>
            <a:r>
              <a:rPr lang="en-US" u="sng" dirty="0">
                <a:solidFill>
                  <a:schemeClr val="tx1">
                    <a:lumMod val="75000"/>
                    <a:lumOff val="25000"/>
                  </a:schemeClr>
                </a:solidFill>
              </a:rPr>
              <a:t>T1</a:t>
            </a:r>
            <a:r>
              <a:rPr lang="en-US" dirty="0">
                <a:solidFill>
                  <a:schemeClr val="tx1">
                    <a:lumMod val="75000"/>
                    <a:lumOff val="25000"/>
                  </a:schemeClr>
                </a:solidFill>
              </a:rPr>
              <a:t>                           </a:t>
            </a:r>
            <a:r>
              <a:rPr lang="en-US" u="sng" dirty="0">
                <a:solidFill>
                  <a:schemeClr val="tx1">
                    <a:lumMod val="75000"/>
                    <a:lumOff val="25000"/>
                  </a:schemeClr>
                </a:solidFill>
              </a:rPr>
              <a:t>T2</a:t>
            </a:r>
          </a:p>
          <a:p>
            <a:pPr>
              <a:buNone/>
              <a:defRPr/>
            </a:pPr>
            <a:r>
              <a:rPr lang="en-US" dirty="0">
                <a:solidFill>
                  <a:schemeClr val="tx1">
                    <a:lumMod val="75000"/>
                    <a:lumOff val="25000"/>
                  </a:schemeClr>
                </a:solidFill>
              </a:rPr>
              <a:t>R(X)</a:t>
            </a:r>
          </a:p>
          <a:p>
            <a:pPr>
              <a:buNone/>
              <a:defRPr/>
            </a:pPr>
            <a:r>
              <a:rPr lang="en-US" dirty="0">
                <a:solidFill>
                  <a:schemeClr val="tx1">
                    <a:lumMod val="75000"/>
                    <a:lumOff val="25000"/>
                  </a:schemeClr>
                </a:solidFill>
              </a:rPr>
              <a:t>W(X)</a:t>
            </a:r>
          </a:p>
          <a:p>
            <a:pPr>
              <a:buNone/>
              <a:defRPr/>
            </a:pPr>
            <a:r>
              <a:rPr lang="en-US" dirty="0">
                <a:solidFill>
                  <a:schemeClr val="tx1">
                    <a:lumMod val="75000"/>
                    <a:lumOff val="25000"/>
                  </a:schemeClr>
                </a:solidFill>
              </a:rPr>
              <a:t>R(Y)</a:t>
            </a:r>
          </a:p>
          <a:p>
            <a:pPr>
              <a:buNone/>
              <a:defRPr/>
            </a:pPr>
            <a:r>
              <a:rPr lang="en-US" dirty="0">
                <a:solidFill>
                  <a:schemeClr val="tx1">
                    <a:lumMod val="75000"/>
                    <a:lumOff val="25000"/>
                  </a:schemeClr>
                </a:solidFill>
              </a:rPr>
              <a:t>                                 R(Y)</a:t>
            </a:r>
          </a:p>
          <a:p>
            <a:pPr>
              <a:buNone/>
              <a:defRPr/>
            </a:pPr>
            <a:r>
              <a:rPr lang="en-US" dirty="0">
                <a:solidFill>
                  <a:schemeClr val="tx1">
                    <a:lumMod val="75000"/>
                    <a:lumOff val="25000"/>
                  </a:schemeClr>
                </a:solidFill>
              </a:rPr>
              <a:t>		                    R(X)</a:t>
            </a:r>
          </a:p>
          <a:p>
            <a:pPr>
              <a:buNone/>
              <a:defRPr/>
            </a:pPr>
            <a:r>
              <a:rPr lang="en-US" dirty="0">
                <a:solidFill>
                  <a:schemeClr val="tx1">
                    <a:lumMod val="75000"/>
                    <a:lumOff val="25000"/>
                  </a:schemeClr>
                </a:solidFill>
              </a:rPr>
              <a:t>			       W(Y)</a:t>
            </a:r>
          </a:p>
          <a:p>
            <a:pPr>
              <a:buFont typeface="Wingdings 3" charset="2"/>
              <a:buChar char=""/>
              <a:defRPr/>
            </a:pPr>
            <a:endParaRPr lang="en-US" dirty="0">
              <a:solidFill>
                <a:schemeClr val="tx1">
                  <a:lumMod val="75000"/>
                  <a:lumOff val="25000"/>
                </a:schemeClr>
              </a:solidFill>
            </a:endParaRPr>
          </a:p>
        </p:txBody>
      </p:sp>
      <p:sp>
        <p:nvSpPr>
          <p:cNvPr id="4" name="Content Placeholder 3">
            <a:extLst>
              <a:ext uri="{FF2B5EF4-FFF2-40B4-BE49-F238E27FC236}">
                <a16:creationId xmlns:a16="http://schemas.microsoft.com/office/drawing/2014/main" id="{998F63A4-0197-4752-86D2-552F329EE0AF}"/>
              </a:ext>
            </a:extLst>
          </p:cNvPr>
          <p:cNvSpPr txBox="1">
            <a:spLocks/>
          </p:cNvSpPr>
          <p:nvPr/>
        </p:nvSpPr>
        <p:spPr>
          <a:xfrm>
            <a:off x="5257800" y="1200233"/>
            <a:ext cx="3189685" cy="2811066"/>
          </a:xfrm>
          <a:prstGeom prst="rect">
            <a:avLst/>
          </a:prstGeom>
        </p:spPr>
        <p:txBody>
          <a:bodyPr vert="horz" rtlCol="0">
            <a:normAutofit fontScale="850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a:buNone/>
              <a:defRPr/>
            </a:pPr>
            <a:r>
              <a:rPr lang="en-US" u="sng" dirty="0">
                <a:solidFill>
                  <a:schemeClr val="tx1">
                    <a:lumMod val="75000"/>
                    <a:lumOff val="25000"/>
                  </a:schemeClr>
                </a:solidFill>
              </a:rPr>
              <a:t>T1</a:t>
            </a:r>
            <a:r>
              <a:rPr lang="en-US" dirty="0">
                <a:solidFill>
                  <a:schemeClr val="tx1">
                    <a:lumMod val="75000"/>
                    <a:lumOff val="25000"/>
                  </a:schemeClr>
                </a:solidFill>
              </a:rPr>
              <a:t>                           </a:t>
            </a:r>
            <a:r>
              <a:rPr lang="en-US" u="sng" dirty="0">
                <a:solidFill>
                  <a:schemeClr val="tx1">
                    <a:lumMod val="75000"/>
                    <a:lumOff val="25000"/>
                  </a:schemeClr>
                </a:solidFill>
              </a:rPr>
              <a:t>T2</a:t>
            </a:r>
          </a:p>
          <a:p>
            <a:pPr>
              <a:buFont typeface="Wingdings"/>
              <a:buNone/>
              <a:defRPr/>
            </a:pPr>
            <a:r>
              <a:rPr lang="en-US" dirty="0">
                <a:solidFill>
                  <a:schemeClr val="tx1">
                    <a:lumMod val="75000"/>
                    <a:lumOff val="25000"/>
                  </a:schemeClr>
                </a:solidFill>
              </a:rPr>
              <a:t>R(X)</a:t>
            </a:r>
          </a:p>
          <a:p>
            <a:pPr>
              <a:buFont typeface="Wingdings"/>
              <a:buNone/>
              <a:defRPr/>
            </a:pPr>
            <a:r>
              <a:rPr lang="en-US" dirty="0">
                <a:solidFill>
                  <a:schemeClr val="tx1">
                    <a:lumMod val="75000"/>
                    <a:lumOff val="25000"/>
                  </a:schemeClr>
                </a:solidFill>
              </a:rPr>
              <a:t>                               R(Y)</a:t>
            </a:r>
          </a:p>
          <a:p>
            <a:pPr>
              <a:buFont typeface="Wingdings"/>
              <a:buNone/>
              <a:defRPr/>
            </a:pPr>
            <a:r>
              <a:rPr lang="en-US" dirty="0">
                <a:solidFill>
                  <a:schemeClr val="tx1">
                    <a:lumMod val="75000"/>
                    <a:lumOff val="25000"/>
                  </a:schemeClr>
                </a:solidFill>
              </a:rPr>
              <a:t>W(X)</a:t>
            </a:r>
          </a:p>
          <a:p>
            <a:pPr>
              <a:buFont typeface="Wingdings"/>
              <a:buNone/>
              <a:defRPr/>
            </a:pPr>
            <a:r>
              <a:rPr lang="en-US" dirty="0">
                <a:solidFill>
                  <a:schemeClr val="tx1">
                    <a:lumMod val="75000"/>
                    <a:lumOff val="25000"/>
                  </a:schemeClr>
                </a:solidFill>
              </a:rPr>
              <a:t>R(Y)</a:t>
            </a:r>
          </a:p>
          <a:p>
            <a:pPr>
              <a:buFont typeface="Wingdings"/>
              <a:buNone/>
              <a:defRPr/>
            </a:pPr>
            <a:r>
              <a:rPr lang="en-US" dirty="0">
                <a:solidFill>
                  <a:schemeClr val="tx1">
                    <a:lumMod val="75000"/>
                    <a:lumOff val="25000"/>
                  </a:schemeClr>
                </a:solidFill>
              </a:rPr>
              <a:t>                                 </a:t>
            </a:r>
          </a:p>
          <a:p>
            <a:pPr>
              <a:buFont typeface="Wingdings"/>
              <a:buNone/>
              <a:defRPr/>
            </a:pPr>
            <a:r>
              <a:rPr lang="en-US" dirty="0">
                <a:solidFill>
                  <a:schemeClr val="tx1">
                    <a:lumMod val="75000"/>
                    <a:lumOff val="25000"/>
                  </a:schemeClr>
                </a:solidFill>
              </a:rPr>
              <a:t>		                    R(X)</a:t>
            </a:r>
          </a:p>
          <a:p>
            <a:pPr>
              <a:buFont typeface="Wingdings"/>
              <a:buNone/>
              <a:defRPr/>
            </a:pPr>
            <a:r>
              <a:rPr lang="en-US" dirty="0">
                <a:solidFill>
                  <a:schemeClr val="tx1">
                    <a:lumMod val="75000"/>
                    <a:lumOff val="25000"/>
                  </a:schemeClr>
                </a:solidFill>
              </a:rPr>
              <a:t>			       W(Y)</a:t>
            </a:r>
          </a:p>
          <a:p>
            <a:pPr>
              <a:buFont typeface="Wingdings 3" charset="2"/>
              <a:buChar char=""/>
              <a:defRPr/>
            </a:pPr>
            <a:endParaRPr lang="en-US"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E707C823-8990-4958-8B62-96A08242C5D6}"/>
              </a:ext>
            </a:extLst>
          </p:cNvPr>
          <p:cNvCxnSpPr>
            <a:cxnSpLocks/>
          </p:cNvCxnSpPr>
          <p:nvPr/>
        </p:nvCxnSpPr>
        <p:spPr>
          <a:xfrm>
            <a:off x="5105400" y="964407"/>
            <a:ext cx="0" cy="2978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36257D5-886B-488A-89FF-4579A1026742}"/>
              </a:ext>
            </a:extLst>
          </p:cNvPr>
          <p:cNvCxnSpPr>
            <a:cxnSpLocks/>
          </p:cNvCxnSpPr>
          <p:nvPr/>
        </p:nvCxnSpPr>
        <p:spPr>
          <a:xfrm>
            <a:off x="8447485" y="964407"/>
            <a:ext cx="0" cy="3089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878D19C-A1D7-4739-88A2-1DCEAF8551EB}"/>
              </a:ext>
            </a:extLst>
          </p:cNvPr>
          <p:cNvCxnSpPr>
            <a:cxnSpLocks/>
          </p:cNvCxnSpPr>
          <p:nvPr/>
        </p:nvCxnSpPr>
        <p:spPr>
          <a:xfrm>
            <a:off x="5105400" y="3943350"/>
            <a:ext cx="3342085" cy="105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672623-D284-4249-A348-2956FFF49B23}"/>
              </a:ext>
            </a:extLst>
          </p:cNvPr>
          <p:cNvCxnSpPr/>
          <p:nvPr/>
        </p:nvCxnSpPr>
        <p:spPr>
          <a:xfrm>
            <a:off x="5105400" y="964407"/>
            <a:ext cx="33420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EAAB90-9522-42CF-BE6E-C45A98DE72CA}"/>
              </a:ext>
            </a:extLst>
          </p:cNvPr>
          <p:cNvCxnSpPr>
            <a:cxnSpLocks/>
            <a:endCxn id="4" idx="2"/>
          </p:cNvCxnSpPr>
          <p:nvPr/>
        </p:nvCxnSpPr>
        <p:spPr>
          <a:xfrm>
            <a:off x="6852643" y="964407"/>
            <a:ext cx="0" cy="3046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F84BB1-A336-49E6-B19A-552564C0658D}"/>
              </a:ext>
            </a:extLst>
          </p:cNvPr>
          <p:cNvCxnSpPr/>
          <p:nvPr/>
        </p:nvCxnSpPr>
        <p:spPr>
          <a:xfrm>
            <a:off x="1240631" y="1200233"/>
            <a:ext cx="54769" cy="2514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4158FA-A5B7-4352-9F96-2606AA3E0D9B}"/>
              </a:ext>
            </a:extLst>
          </p:cNvPr>
          <p:cNvCxnSpPr>
            <a:cxnSpLocks/>
          </p:cNvCxnSpPr>
          <p:nvPr/>
        </p:nvCxnSpPr>
        <p:spPr>
          <a:xfrm>
            <a:off x="4477049" y="1173679"/>
            <a:ext cx="18751" cy="2617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A0AAC1-FA13-4388-B96C-C7BA01EB5605}"/>
              </a:ext>
            </a:extLst>
          </p:cNvPr>
          <p:cNvCxnSpPr>
            <a:cxnSpLocks/>
          </p:cNvCxnSpPr>
          <p:nvPr/>
        </p:nvCxnSpPr>
        <p:spPr>
          <a:xfrm>
            <a:off x="2971800" y="1173679"/>
            <a:ext cx="37506" cy="2579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6BA40B-D03C-40C6-9B8B-31E79F6A57E9}"/>
              </a:ext>
            </a:extLst>
          </p:cNvPr>
          <p:cNvCxnSpPr>
            <a:cxnSpLocks/>
          </p:cNvCxnSpPr>
          <p:nvPr/>
        </p:nvCxnSpPr>
        <p:spPr>
          <a:xfrm>
            <a:off x="1295400" y="3714750"/>
            <a:ext cx="3189685" cy="76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1CB064-099E-42D0-B52D-DC83EFFC3925}"/>
              </a:ext>
            </a:extLst>
          </p:cNvPr>
          <p:cNvCxnSpPr/>
          <p:nvPr/>
        </p:nvCxnSpPr>
        <p:spPr>
          <a:xfrm flipV="1">
            <a:off x="1240630" y="1173679"/>
            <a:ext cx="3244455" cy="26554"/>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E3A315F-45B1-4FEF-A6DE-58F146DB3E41}"/>
              </a:ext>
            </a:extLst>
          </p:cNvPr>
          <p:cNvSpPr txBox="1"/>
          <p:nvPr/>
        </p:nvSpPr>
        <p:spPr>
          <a:xfrm>
            <a:off x="1752600" y="4171950"/>
            <a:ext cx="1143000" cy="307777"/>
          </a:xfrm>
          <a:prstGeom prst="rect">
            <a:avLst/>
          </a:prstGeom>
          <a:noFill/>
        </p:spPr>
        <p:txBody>
          <a:bodyPr wrap="square" rtlCol="0">
            <a:spAutoFit/>
          </a:bodyPr>
          <a:lstStyle/>
          <a:p>
            <a:r>
              <a:rPr lang="en-US" dirty="0"/>
              <a:t>S1</a:t>
            </a:r>
            <a:endParaRPr lang="en-IN" dirty="0"/>
          </a:p>
        </p:txBody>
      </p:sp>
      <p:sp>
        <p:nvSpPr>
          <p:cNvPr id="45" name="TextBox 44">
            <a:extLst>
              <a:ext uri="{FF2B5EF4-FFF2-40B4-BE49-F238E27FC236}">
                <a16:creationId xmlns:a16="http://schemas.microsoft.com/office/drawing/2014/main" id="{AB1D5755-EE29-47F1-A970-1C2F931AB4BE}"/>
              </a:ext>
            </a:extLst>
          </p:cNvPr>
          <p:cNvSpPr txBox="1"/>
          <p:nvPr/>
        </p:nvSpPr>
        <p:spPr>
          <a:xfrm>
            <a:off x="6096000" y="4278150"/>
            <a:ext cx="1143000" cy="307777"/>
          </a:xfrm>
          <a:prstGeom prst="rect">
            <a:avLst/>
          </a:prstGeom>
          <a:noFill/>
        </p:spPr>
        <p:txBody>
          <a:bodyPr wrap="square" rtlCol="0">
            <a:spAutoFit/>
          </a:bodyPr>
          <a:lstStyle/>
          <a:p>
            <a:r>
              <a:rPr lang="en-US" dirty="0"/>
              <a:t>S2</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27C94FDC-2335-48E5-BA5B-40B7553A56B2}"/>
              </a:ext>
            </a:extLst>
          </p:cNvPr>
          <p:cNvSpPr>
            <a:spLocks noGrp="1"/>
          </p:cNvSpPr>
          <p:nvPr>
            <p:ph type="title"/>
          </p:nvPr>
        </p:nvSpPr>
        <p:spPr>
          <a:xfrm>
            <a:off x="1240631" y="447676"/>
            <a:ext cx="7358063" cy="516731"/>
          </a:xfrm>
        </p:spPr>
        <p:txBody>
          <a:bodyPr>
            <a:normAutofit fontScale="90000"/>
          </a:bodyPr>
          <a:lstStyle/>
          <a:p>
            <a:pPr eaLnBrk="1" hangingPunct="1"/>
            <a:r>
              <a:rPr lang="en-US" altLang="en-US" b="1">
                <a:latin typeface="Comic Sans MS" panose="030F0702030302020204" pitchFamily="66" charset="0"/>
              </a:rPr>
              <a:t>Types of Schedule</a:t>
            </a:r>
            <a:endParaRPr lang="en-US" altLang="en-US"/>
          </a:p>
        </p:txBody>
      </p:sp>
      <p:sp>
        <p:nvSpPr>
          <p:cNvPr id="4" name="Content Placeholder 3">
            <a:extLst>
              <a:ext uri="{FF2B5EF4-FFF2-40B4-BE49-F238E27FC236}">
                <a16:creationId xmlns:a16="http://schemas.microsoft.com/office/drawing/2014/main" id="{D8775A31-F1E4-40B9-AF95-899AABC76FB8}"/>
              </a:ext>
            </a:extLst>
          </p:cNvPr>
          <p:cNvSpPr>
            <a:spLocks noGrp="1"/>
          </p:cNvSpPr>
          <p:nvPr>
            <p:ph idx="1"/>
          </p:nvPr>
        </p:nvSpPr>
        <p:spPr>
          <a:xfrm>
            <a:off x="1414463" y="1238251"/>
            <a:ext cx="7127081" cy="3489722"/>
          </a:xfrm>
        </p:spPr>
        <p:txBody>
          <a:bodyPr rtlCol="0">
            <a:normAutofit fontScale="92500" lnSpcReduction="20000"/>
          </a:bodyPr>
          <a:lstStyle/>
          <a:p>
            <a:pPr>
              <a:defRPr/>
            </a:pPr>
            <a:r>
              <a:rPr lang="en-US" sz="2100" dirty="0">
                <a:latin typeface="Times New Roman" pitchFamily="18" charset="0"/>
                <a:cs typeface="Times New Roman" pitchFamily="18" charset="0"/>
              </a:rPr>
              <a:t>On the basis of order of execution it may be of two types </a:t>
            </a:r>
          </a:p>
          <a:p>
            <a:pPr lvl="1">
              <a:defRPr/>
            </a:pPr>
            <a:r>
              <a:rPr lang="en-US" dirty="0">
                <a:latin typeface="Times New Roman" pitchFamily="18" charset="0"/>
                <a:cs typeface="Times New Roman" pitchFamily="18" charset="0"/>
              </a:rPr>
              <a:t>Serial Schedule</a:t>
            </a:r>
          </a:p>
          <a:p>
            <a:pPr lvl="1">
              <a:defRPr/>
            </a:pPr>
            <a:r>
              <a:rPr lang="en-US" dirty="0">
                <a:latin typeface="Times New Roman" pitchFamily="18" charset="0"/>
                <a:cs typeface="Times New Roman" pitchFamily="18" charset="0"/>
              </a:rPr>
              <a:t>Non-Serial Schedule</a:t>
            </a:r>
          </a:p>
          <a:p>
            <a:pPr>
              <a:defRPr/>
            </a:pPr>
            <a:r>
              <a:rPr lang="en-US" sz="2100" dirty="0">
                <a:latin typeface="Times New Roman" pitchFamily="18" charset="0"/>
                <a:cs typeface="Times New Roman" pitchFamily="18" charset="0"/>
              </a:rPr>
              <a:t>On the basis of recoverability it may be of four types:</a:t>
            </a:r>
          </a:p>
          <a:p>
            <a:pPr lvl="1">
              <a:defRPr/>
            </a:pPr>
            <a:r>
              <a:rPr lang="en-US" dirty="0">
                <a:latin typeface="Times New Roman" pitchFamily="18" charset="0"/>
                <a:cs typeface="Times New Roman" pitchFamily="18" charset="0"/>
              </a:rPr>
              <a:t> Recoverable Schedules</a:t>
            </a:r>
          </a:p>
          <a:p>
            <a:pPr lvl="1">
              <a:defRPr/>
            </a:pPr>
            <a:r>
              <a:rPr lang="en-US" dirty="0">
                <a:latin typeface="Times New Roman" pitchFamily="18" charset="0"/>
                <a:cs typeface="Times New Roman" pitchFamily="18" charset="0"/>
              </a:rPr>
              <a:t> Non-Recoverable Schedules</a:t>
            </a:r>
          </a:p>
          <a:p>
            <a:pPr lvl="1">
              <a:defRP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Cascadless</a:t>
            </a:r>
            <a:r>
              <a:rPr lang="en-US" dirty="0">
                <a:latin typeface="Times New Roman" pitchFamily="18" charset="0"/>
                <a:cs typeface="Times New Roman" pitchFamily="18" charset="0"/>
              </a:rPr>
              <a:t> Schedule</a:t>
            </a:r>
          </a:p>
          <a:p>
            <a:pPr lvl="1">
              <a:defRPr/>
            </a:pPr>
            <a:r>
              <a:rPr lang="en-US" dirty="0">
                <a:latin typeface="Times New Roman" pitchFamily="18" charset="0"/>
                <a:cs typeface="Times New Roman" pitchFamily="18" charset="0"/>
              </a:rPr>
              <a:t> Strict Schedules</a:t>
            </a:r>
          </a:p>
          <a:p>
            <a:pPr>
              <a:defRPr/>
            </a:pPr>
            <a:r>
              <a:rPr lang="en-US" sz="2100" dirty="0">
                <a:latin typeface="Times New Roman" pitchFamily="18" charset="0"/>
                <a:cs typeface="Times New Roman" pitchFamily="18" charset="0"/>
              </a:rPr>
              <a:t>On the basis of </a:t>
            </a:r>
            <a:r>
              <a:rPr lang="en-US" sz="2100" dirty="0" err="1">
                <a:latin typeface="Times New Roman" pitchFamily="18" charset="0"/>
                <a:cs typeface="Times New Roman" pitchFamily="18" charset="0"/>
              </a:rPr>
              <a:t>serializability</a:t>
            </a:r>
            <a:r>
              <a:rPr lang="en-US" sz="2100" dirty="0">
                <a:latin typeface="Times New Roman" pitchFamily="18" charset="0"/>
                <a:cs typeface="Times New Roman" pitchFamily="18" charset="0"/>
              </a:rPr>
              <a:t> it may be of two types </a:t>
            </a:r>
          </a:p>
          <a:p>
            <a:pPr lvl="1">
              <a:defRPr/>
            </a:pPr>
            <a:r>
              <a:rPr lang="en-US" dirty="0">
                <a:latin typeface="Times New Roman" pitchFamily="18" charset="0"/>
                <a:cs typeface="Times New Roman" pitchFamily="18" charset="0"/>
              </a:rPr>
              <a:t> Conflict </a:t>
            </a:r>
            <a:r>
              <a:rPr lang="en-US" dirty="0" err="1">
                <a:latin typeface="Times New Roman" pitchFamily="18" charset="0"/>
                <a:cs typeface="Times New Roman" pitchFamily="18" charset="0"/>
              </a:rPr>
              <a:t>Serializable</a:t>
            </a:r>
            <a:r>
              <a:rPr lang="en-US" dirty="0">
                <a:latin typeface="Times New Roman" pitchFamily="18" charset="0"/>
                <a:cs typeface="Times New Roman" pitchFamily="18" charset="0"/>
              </a:rPr>
              <a:t> Schedule</a:t>
            </a:r>
          </a:p>
          <a:p>
            <a:pPr lvl="1">
              <a:defRPr/>
            </a:pPr>
            <a:r>
              <a:rPr lang="en-US" dirty="0">
                <a:latin typeface="Times New Roman" pitchFamily="18" charset="0"/>
                <a:cs typeface="Times New Roman" pitchFamily="18" charset="0"/>
              </a:rPr>
              <a:t> View </a:t>
            </a:r>
            <a:r>
              <a:rPr lang="en-US" dirty="0" err="1">
                <a:latin typeface="Times New Roman" pitchFamily="18" charset="0"/>
                <a:cs typeface="Times New Roman" pitchFamily="18" charset="0"/>
              </a:rPr>
              <a:t>Serializable</a:t>
            </a:r>
            <a:r>
              <a:rPr lang="en-US" dirty="0">
                <a:latin typeface="Times New Roman" pitchFamily="18" charset="0"/>
                <a:cs typeface="Times New Roman" pitchFamily="18" charset="0"/>
              </a:rPr>
              <a:t> Schedule</a:t>
            </a:r>
          </a:p>
          <a:p>
            <a:pPr lvl="1">
              <a:buFont typeface="Wingdings 3" panose="05040102010807070707" pitchFamily="18" charset="2"/>
              <a:buNone/>
              <a:defRPr/>
            </a:pPr>
            <a:endParaRPr lang="en-US" sz="1950" dirty="0">
              <a:latin typeface="Times New Roman" pitchFamily="18" charset="0"/>
              <a:cs typeface="Times New Roman" pitchFamily="18" charset="0"/>
            </a:endParaRPr>
          </a:p>
          <a:p>
            <a:pPr lvl="1">
              <a:buFont typeface="Wingdings 3" panose="05040102010807070707" pitchFamily="18" charset="2"/>
              <a:buNone/>
              <a:defRPr/>
            </a:pPr>
            <a:endParaRPr lang="en-US" sz="1950" dirty="0">
              <a:latin typeface="Times New Roman" pitchFamily="18" charset="0"/>
              <a:cs typeface="Times New Roman" pitchFamily="18" charset="0"/>
            </a:endParaRPr>
          </a:p>
          <a:p>
            <a:pPr>
              <a:buFont typeface="Wingdings 3" panose="05040102010807070707" pitchFamily="18" charset="2"/>
              <a:buNone/>
              <a:defRPr/>
            </a:pPr>
            <a:endParaRPr lang="en-US" sz="2100" dirty="0">
              <a:latin typeface="Times New Roman" pitchFamily="18" charset="0"/>
              <a:cs typeface="Times New Roman" pitchFamily="18" charset="0"/>
            </a:endParaRPr>
          </a:p>
          <a:p>
            <a:pPr>
              <a:buFont typeface="Wingdings 3" charset="2"/>
              <a:buChar char=""/>
              <a:defRPr/>
            </a:pPr>
            <a:endParaRPr lang="en-US" dirty="0"/>
          </a:p>
          <a:p>
            <a:pPr>
              <a:buFont typeface="Wingdings 3" charset="2"/>
              <a:buChar char=""/>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567C55-EB15-4E9A-B4E6-6971C4B38D90}"/>
              </a:ext>
            </a:extLst>
          </p:cNvPr>
          <p:cNvSpPr>
            <a:spLocks noGrp="1"/>
          </p:cNvSpPr>
          <p:nvPr>
            <p:ph idx="1"/>
          </p:nvPr>
        </p:nvSpPr>
        <p:spPr>
          <a:xfrm>
            <a:off x="291702" y="983457"/>
            <a:ext cx="7853363" cy="4039790"/>
          </a:xfrm>
        </p:spPr>
        <p:txBody>
          <a:bodyPr rtlCol="0">
            <a:normAutofit fontScale="92500" lnSpcReduction="10000"/>
          </a:bodyPr>
          <a:lstStyle/>
          <a:p>
            <a:pPr algn="just">
              <a:buFont typeface="Wingdings 3" charset="2"/>
              <a:buChar char=""/>
              <a:defRPr/>
            </a:pPr>
            <a:r>
              <a:rPr lang="en-US" dirty="0">
                <a:latin typeface="Times New Roman" pitchFamily="18" charset="0"/>
                <a:cs typeface="Times New Roman" pitchFamily="18" charset="0"/>
              </a:rPr>
              <a:t>The serial schedule is a type of schedule where one transaction is executed completely before starting another transaction. </a:t>
            </a:r>
          </a:p>
          <a:p>
            <a:pPr algn="just">
              <a:buFont typeface="Wingdings 3" charset="2"/>
              <a:buChar char=""/>
              <a:defRPr/>
            </a:pPr>
            <a:r>
              <a:rPr lang="en-US" dirty="0">
                <a:latin typeface="Times New Roman" pitchFamily="18" charset="0"/>
                <a:cs typeface="Times New Roman" pitchFamily="18" charset="0"/>
              </a:rPr>
              <a:t>In the serial schedule, when the first transaction completes its cycle, then the next transaction is executed.</a:t>
            </a:r>
          </a:p>
          <a:p>
            <a:pPr algn="just">
              <a:buFont typeface="Wingdings 3" charset="2"/>
              <a:buChar char=""/>
              <a:defRPr/>
            </a:pPr>
            <a:r>
              <a:rPr lang="en-US" dirty="0">
                <a:latin typeface="Times New Roman" pitchFamily="18" charset="0"/>
                <a:cs typeface="Times New Roman" pitchFamily="18" charset="0"/>
              </a:rPr>
              <a:t>For the below example T1,T2   and   T2,T1 are two serial schedules.</a:t>
            </a:r>
          </a:p>
          <a:p>
            <a:pPr algn="just">
              <a:buFont typeface="Wingdings 3" charset="2"/>
              <a:buChar char=""/>
              <a:defRPr/>
            </a:pPr>
            <a:r>
              <a:rPr lang="en-US" dirty="0">
                <a:latin typeface="Times New Roman" pitchFamily="18" charset="0"/>
                <a:cs typeface="Times New Roman" pitchFamily="18" charset="0"/>
              </a:rPr>
              <a:t>The possible combinations of execution are:-</a:t>
            </a:r>
          </a:p>
          <a:p>
            <a:pPr lvl="1" algn="just">
              <a:buFont typeface="Wingdings 3" charset="2"/>
              <a:buChar char=""/>
              <a:defRPr/>
            </a:pPr>
            <a:r>
              <a:rPr lang="en-US" sz="1800" dirty="0">
                <a:latin typeface="Times New Roman" pitchFamily="18" charset="0"/>
                <a:cs typeface="Times New Roman" pitchFamily="18" charset="0"/>
              </a:rPr>
              <a:t>R1W1R2W2					R2W2R1W1</a:t>
            </a:r>
          </a:p>
          <a:p>
            <a:pPr lvl="1" algn="just">
              <a:buFont typeface="Wingdings 3" charset="2"/>
              <a:buChar char=""/>
              <a:defRPr/>
            </a:pPr>
            <a:r>
              <a:rPr lang="en-US" sz="1800" dirty="0">
                <a:latin typeface="Times New Roman" pitchFamily="18" charset="0"/>
                <a:cs typeface="Times New Roman" pitchFamily="18" charset="0"/>
              </a:rPr>
              <a:t>R1R2W1W2					R1R2W2W1</a:t>
            </a:r>
          </a:p>
          <a:p>
            <a:pPr lvl="1" algn="just">
              <a:buFont typeface="Wingdings 3" charset="2"/>
              <a:buChar char=""/>
              <a:defRPr/>
            </a:pPr>
            <a:r>
              <a:rPr lang="en-US" sz="1800" dirty="0">
                <a:latin typeface="Times New Roman" pitchFamily="18" charset="0"/>
                <a:cs typeface="Times New Roman" pitchFamily="18" charset="0"/>
              </a:rPr>
              <a:t>R2R1W2W1					R2R1W1W2</a:t>
            </a:r>
          </a:p>
          <a:p>
            <a:pPr algn="just">
              <a:buFont typeface="Wingdings 3" charset="2"/>
              <a:buChar char=""/>
              <a:defRPr/>
            </a:pPr>
            <a:endParaRPr lang="en-US" sz="1650" dirty="0">
              <a:latin typeface="Times New Roman" pitchFamily="18" charset="0"/>
              <a:cs typeface="Times New Roman" pitchFamily="18" charset="0"/>
            </a:endParaRPr>
          </a:p>
          <a:p>
            <a:pPr algn="just">
              <a:buNone/>
              <a:defRPr/>
            </a:pPr>
            <a:r>
              <a:rPr lang="en-US" sz="1650" dirty="0">
                <a:latin typeface="Times New Roman" pitchFamily="18" charset="0"/>
                <a:cs typeface="Times New Roman" pitchFamily="18" charset="0"/>
              </a:rPr>
              <a:t>     </a:t>
            </a:r>
          </a:p>
          <a:p>
            <a:pPr algn="just">
              <a:buNone/>
              <a:defRPr/>
            </a:pPr>
            <a:endParaRPr lang="en-US" sz="1650" dirty="0">
              <a:latin typeface="Times New Roman" pitchFamily="18" charset="0"/>
              <a:cs typeface="Times New Roman" pitchFamily="18" charset="0"/>
            </a:endParaRPr>
          </a:p>
        </p:txBody>
      </p:sp>
      <p:sp>
        <p:nvSpPr>
          <p:cNvPr id="23555" name="Title 2">
            <a:extLst>
              <a:ext uri="{FF2B5EF4-FFF2-40B4-BE49-F238E27FC236}">
                <a16:creationId xmlns:a16="http://schemas.microsoft.com/office/drawing/2014/main" id="{5168050F-85AF-4DF2-8721-79CDD29E3D37}"/>
              </a:ext>
            </a:extLst>
          </p:cNvPr>
          <p:cNvSpPr>
            <a:spLocks noGrp="1"/>
          </p:cNvSpPr>
          <p:nvPr>
            <p:ph type="title"/>
          </p:nvPr>
        </p:nvSpPr>
        <p:spPr>
          <a:xfrm>
            <a:off x="200025" y="201215"/>
            <a:ext cx="7147322" cy="515540"/>
          </a:xfrm>
        </p:spPr>
        <p:txBody>
          <a:bodyPr>
            <a:normAutofit fontScale="90000"/>
          </a:bodyPr>
          <a:lstStyle/>
          <a:p>
            <a:pPr eaLnBrk="1" hangingPunct="1"/>
            <a:r>
              <a:rPr lang="en-US" altLang="en-US" b="1" dirty="0">
                <a:latin typeface="Comic Sans MS" panose="030F0702030302020204" pitchFamily="66" charset="0"/>
              </a:rPr>
              <a:t>Serial Schedule</a:t>
            </a:r>
            <a:endParaRPr lang="en-US" altLang="en-US" dirty="0"/>
          </a:p>
        </p:txBody>
      </p:sp>
      <p:graphicFrame>
        <p:nvGraphicFramePr>
          <p:cNvPr id="4" name="Table 3">
            <a:extLst>
              <a:ext uri="{FF2B5EF4-FFF2-40B4-BE49-F238E27FC236}">
                <a16:creationId xmlns:a16="http://schemas.microsoft.com/office/drawing/2014/main" id="{03C983C2-F572-4157-9FCF-0F329ADDC5FF}"/>
              </a:ext>
            </a:extLst>
          </p:cNvPr>
          <p:cNvGraphicFramePr>
            <a:graphicFrameLocks noGrp="1"/>
          </p:cNvGraphicFramePr>
          <p:nvPr>
            <p:extLst>
              <p:ext uri="{D42A27DB-BD31-4B8C-83A1-F6EECF244321}">
                <p14:modId xmlns:p14="http://schemas.microsoft.com/office/powerpoint/2010/main" val="2952664405"/>
              </p:ext>
            </p:extLst>
          </p:nvPr>
        </p:nvGraphicFramePr>
        <p:xfrm>
          <a:off x="3474244" y="3723085"/>
          <a:ext cx="598884" cy="1219200"/>
        </p:xfrm>
        <a:graphic>
          <a:graphicData uri="http://schemas.openxmlformats.org/drawingml/2006/table">
            <a:tbl>
              <a:tblPr/>
              <a:tblGrid>
                <a:gridCol w="598884">
                  <a:extLst>
                    <a:ext uri="{9D8B030D-6E8A-4147-A177-3AD203B41FA5}">
                      <a16:colId xmlns:a16="http://schemas.microsoft.com/office/drawing/2014/main" val="20000"/>
                    </a:ext>
                  </a:extLst>
                </a:gridCol>
              </a:tblGrid>
              <a:tr h="1219200">
                <a:tc>
                  <a:txBody>
                    <a:bodyPr/>
                    <a:lstStyle/>
                    <a:p>
                      <a:r>
                        <a:rPr lang="en-US" sz="1400" b="1" u="sng" dirty="0"/>
                        <a:t>T1</a:t>
                      </a:r>
                    </a:p>
                    <a:p>
                      <a:endParaRPr lang="en-US" sz="1400" b="1" u="sng" dirty="0"/>
                    </a:p>
                    <a:p>
                      <a:r>
                        <a:rPr lang="en-US" sz="1400" b="1" u="none" dirty="0"/>
                        <a:t>R1</a:t>
                      </a:r>
                    </a:p>
                    <a:p>
                      <a:r>
                        <a:rPr lang="en-US" sz="1400" b="1" u="none" dirty="0"/>
                        <a:t>W1</a:t>
                      </a:r>
                    </a:p>
                  </a:txBody>
                  <a:tcPr marL="68600" marR="68600"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A491881C-44E6-4DB8-8D6B-61E2EBBB51AD}"/>
              </a:ext>
            </a:extLst>
          </p:cNvPr>
          <p:cNvGraphicFramePr>
            <a:graphicFrameLocks noGrp="1"/>
          </p:cNvGraphicFramePr>
          <p:nvPr>
            <p:extLst>
              <p:ext uri="{D42A27DB-BD31-4B8C-83A1-F6EECF244321}">
                <p14:modId xmlns:p14="http://schemas.microsoft.com/office/powerpoint/2010/main" val="2377901411"/>
              </p:ext>
            </p:extLst>
          </p:nvPr>
        </p:nvGraphicFramePr>
        <p:xfrm>
          <a:off x="4272557" y="3723085"/>
          <a:ext cx="598885" cy="1219200"/>
        </p:xfrm>
        <a:graphic>
          <a:graphicData uri="http://schemas.openxmlformats.org/drawingml/2006/table">
            <a:tbl>
              <a:tblPr/>
              <a:tblGrid>
                <a:gridCol w="598885">
                  <a:extLst>
                    <a:ext uri="{9D8B030D-6E8A-4147-A177-3AD203B41FA5}">
                      <a16:colId xmlns:a16="http://schemas.microsoft.com/office/drawing/2014/main" val="20000"/>
                    </a:ext>
                  </a:extLst>
                </a:gridCol>
              </a:tblGrid>
              <a:tr h="1219200">
                <a:tc>
                  <a:txBody>
                    <a:bodyPr/>
                    <a:lstStyle/>
                    <a:p>
                      <a:r>
                        <a:rPr lang="en-US" sz="1400" b="1" u="sng" dirty="0"/>
                        <a:t>T2</a:t>
                      </a:r>
                    </a:p>
                    <a:p>
                      <a:endParaRPr lang="en-US" sz="1400" b="1" u="sng" dirty="0"/>
                    </a:p>
                    <a:p>
                      <a:r>
                        <a:rPr lang="en-US" sz="1400" b="1" u="none" dirty="0"/>
                        <a:t>R2</a:t>
                      </a:r>
                    </a:p>
                    <a:p>
                      <a:r>
                        <a:rPr lang="en-US" sz="1400" b="1" u="none" dirty="0"/>
                        <a:t>W2</a:t>
                      </a:r>
                    </a:p>
                  </a:txBody>
                  <a:tcPr marL="68600" marR="68600"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5A32934-9BB2-4A0E-AD80-1CC005F39922}"/>
              </a:ext>
            </a:extLst>
          </p:cNvPr>
          <p:cNvSpPr>
            <a:spLocks noGrp="1"/>
          </p:cNvSpPr>
          <p:nvPr>
            <p:ph type="title"/>
          </p:nvPr>
        </p:nvSpPr>
        <p:spPr>
          <a:xfrm>
            <a:off x="228600" y="209550"/>
            <a:ext cx="6684169" cy="526256"/>
          </a:xfrm>
        </p:spPr>
        <p:txBody>
          <a:bodyPr>
            <a:normAutofit fontScale="90000"/>
          </a:bodyPr>
          <a:lstStyle/>
          <a:p>
            <a:pPr eaLnBrk="1" hangingPunct="1"/>
            <a:r>
              <a:rPr lang="en-US" altLang="en-US" b="1" dirty="0">
                <a:latin typeface="Comic Sans MS" panose="030F0702030302020204" pitchFamily="66" charset="0"/>
              </a:rPr>
              <a:t>Non-Serial Schedule</a:t>
            </a:r>
            <a:endParaRPr lang="en-US" altLang="en-US" dirty="0"/>
          </a:p>
        </p:txBody>
      </p:sp>
      <p:sp>
        <p:nvSpPr>
          <p:cNvPr id="23555" name="Content Placeholder 2">
            <a:extLst>
              <a:ext uri="{FF2B5EF4-FFF2-40B4-BE49-F238E27FC236}">
                <a16:creationId xmlns:a16="http://schemas.microsoft.com/office/drawing/2014/main" id="{5632C022-EEB2-4CE8-9BE0-D0A1FDCABD9C}"/>
              </a:ext>
            </a:extLst>
          </p:cNvPr>
          <p:cNvSpPr>
            <a:spLocks noGrp="1"/>
          </p:cNvSpPr>
          <p:nvPr>
            <p:ph idx="1"/>
          </p:nvPr>
        </p:nvSpPr>
        <p:spPr>
          <a:xfrm>
            <a:off x="1312069" y="934641"/>
            <a:ext cx="7679531" cy="4073128"/>
          </a:xfrm>
        </p:spPr>
        <p:txBody>
          <a:bodyPr>
            <a:normAutofit fontScale="92500" lnSpcReduction="10000"/>
          </a:bodyPr>
          <a:lstStyle/>
          <a:p>
            <a:pPr>
              <a:defRPr/>
            </a:pPr>
            <a:r>
              <a:rPr lang="en-US" dirty="0">
                <a:latin typeface="Times New Roman" pitchFamily="18" charset="0"/>
                <a:cs typeface="Times New Roman" pitchFamily="18" charset="0"/>
              </a:rPr>
              <a:t>If interleaving of operations is allowed, then there will be non-serial schedule.</a:t>
            </a:r>
          </a:p>
          <a:p>
            <a:pPr>
              <a:defRPr/>
            </a:pPr>
            <a:r>
              <a:rPr lang="en-US" dirty="0">
                <a:latin typeface="Times New Roman" pitchFamily="18" charset="0"/>
                <a:cs typeface="Times New Roman" pitchFamily="18" charset="0"/>
              </a:rPr>
              <a:t>It contains many possible orders in which the system can execute the individual operations of the transactions.  </a:t>
            </a:r>
          </a:p>
          <a:p>
            <a:pPr>
              <a:defRPr/>
            </a:pPr>
            <a:r>
              <a:rPr lang="en-US" dirty="0">
                <a:latin typeface="Times New Roman" pitchFamily="18" charset="0"/>
                <a:cs typeface="Times New Roman" pitchFamily="18" charset="0"/>
              </a:rPr>
              <a:t>Non-serial schedule also known as concurrent schedule.</a:t>
            </a:r>
          </a:p>
          <a:p>
            <a:pPr>
              <a:defRPr/>
            </a:pPr>
            <a:r>
              <a:rPr lang="en-US" dirty="0">
                <a:latin typeface="Times New Roman" pitchFamily="18" charset="0"/>
                <a:cs typeface="Times New Roman" pitchFamily="18" charset="0"/>
              </a:rPr>
              <a:t>The possible combinations of execution are:-</a:t>
            </a:r>
          </a:p>
          <a:p>
            <a:pPr lvl="1" algn="just">
              <a:buFont typeface="Wingdings 3" charset="2"/>
              <a:buChar char=""/>
              <a:defRPr/>
            </a:pPr>
            <a:r>
              <a:rPr lang="en-US" sz="1800" dirty="0">
                <a:latin typeface="Times New Roman" pitchFamily="18" charset="0"/>
                <a:cs typeface="Times New Roman" pitchFamily="18" charset="0"/>
              </a:rPr>
              <a:t>R1W1R2W2					R2W2R1W1</a:t>
            </a:r>
          </a:p>
          <a:p>
            <a:pPr lvl="1" algn="just">
              <a:buFont typeface="Wingdings 3" charset="2"/>
              <a:buChar char=""/>
              <a:defRPr/>
            </a:pPr>
            <a:r>
              <a:rPr lang="en-US" sz="1800" dirty="0">
                <a:latin typeface="Times New Roman" pitchFamily="18" charset="0"/>
                <a:cs typeface="Times New Roman" pitchFamily="18" charset="0"/>
              </a:rPr>
              <a:t>R1R2W1W2					R1R2W2W1</a:t>
            </a:r>
          </a:p>
          <a:p>
            <a:pPr lvl="1" algn="just">
              <a:buFont typeface="Wingdings 3" charset="2"/>
              <a:buChar char=""/>
              <a:defRPr/>
            </a:pPr>
            <a:r>
              <a:rPr lang="en-US" sz="1800" dirty="0">
                <a:latin typeface="Times New Roman" pitchFamily="18" charset="0"/>
                <a:cs typeface="Times New Roman" pitchFamily="18" charset="0"/>
              </a:rPr>
              <a:t>R2R1W2W1					R2R1W1W2</a:t>
            </a:r>
          </a:p>
          <a:p>
            <a:pPr>
              <a:buFont typeface="Wingdings 3" panose="05040102010807070707" pitchFamily="18" charset="2"/>
              <a:buNone/>
              <a:defRPr/>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eaLnBrk="1" hangingPunct="1">
              <a:buFont typeface="Wingdings 3" panose="05040102010807070707" pitchFamily="18" charset="2"/>
              <a:buNone/>
              <a:defRPr/>
            </a:pPr>
            <a:r>
              <a:rPr lang="en-US" dirty="0">
                <a:latin typeface="Times New Roman" pitchFamily="18" charset="0"/>
                <a:cs typeface="Times New Roman" pitchFamily="18" charset="0"/>
              </a:rPr>
              <a:t>       </a:t>
            </a:r>
          </a:p>
        </p:txBody>
      </p:sp>
      <p:graphicFrame>
        <p:nvGraphicFramePr>
          <p:cNvPr id="4" name="Table 3">
            <a:extLst>
              <a:ext uri="{FF2B5EF4-FFF2-40B4-BE49-F238E27FC236}">
                <a16:creationId xmlns:a16="http://schemas.microsoft.com/office/drawing/2014/main" id="{0EEEC60F-8E2B-4145-8D3A-9BD0EE6A7AAE}"/>
              </a:ext>
            </a:extLst>
          </p:cNvPr>
          <p:cNvGraphicFramePr>
            <a:graphicFrameLocks noGrp="1"/>
          </p:cNvGraphicFramePr>
          <p:nvPr>
            <p:extLst>
              <p:ext uri="{D42A27DB-BD31-4B8C-83A1-F6EECF244321}">
                <p14:modId xmlns:p14="http://schemas.microsoft.com/office/powerpoint/2010/main" val="94697294"/>
              </p:ext>
            </p:extLst>
          </p:nvPr>
        </p:nvGraphicFramePr>
        <p:xfrm>
          <a:off x="4724400" y="3806928"/>
          <a:ext cx="598884" cy="1219200"/>
        </p:xfrm>
        <a:graphic>
          <a:graphicData uri="http://schemas.openxmlformats.org/drawingml/2006/table">
            <a:tbl>
              <a:tblPr/>
              <a:tblGrid>
                <a:gridCol w="598884">
                  <a:extLst>
                    <a:ext uri="{9D8B030D-6E8A-4147-A177-3AD203B41FA5}">
                      <a16:colId xmlns:a16="http://schemas.microsoft.com/office/drawing/2014/main" val="20000"/>
                    </a:ext>
                  </a:extLst>
                </a:gridCol>
              </a:tblGrid>
              <a:tr h="1219200">
                <a:tc>
                  <a:txBody>
                    <a:bodyPr/>
                    <a:lstStyle/>
                    <a:p>
                      <a:r>
                        <a:rPr lang="en-US" sz="1400" b="1" u="sng" dirty="0"/>
                        <a:t>T1</a:t>
                      </a:r>
                    </a:p>
                    <a:p>
                      <a:endParaRPr lang="en-US" sz="1400" b="1" u="sng" dirty="0"/>
                    </a:p>
                    <a:p>
                      <a:r>
                        <a:rPr lang="en-US" sz="1400" b="1" u="none" dirty="0"/>
                        <a:t>R1</a:t>
                      </a:r>
                    </a:p>
                    <a:p>
                      <a:r>
                        <a:rPr lang="en-US" sz="1400" b="1" u="none" dirty="0"/>
                        <a:t>W1</a:t>
                      </a:r>
                    </a:p>
                  </a:txBody>
                  <a:tcPr marL="68600" marR="68600"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2EBB1ADC-A39E-44B9-80CF-7F5FBA521B31}"/>
              </a:ext>
            </a:extLst>
          </p:cNvPr>
          <p:cNvGraphicFramePr>
            <a:graphicFrameLocks noGrp="1"/>
          </p:cNvGraphicFramePr>
          <p:nvPr>
            <p:extLst>
              <p:ext uri="{D42A27DB-BD31-4B8C-83A1-F6EECF244321}">
                <p14:modId xmlns:p14="http://schemas.microsoft.com/office/powerpoint/2010/main" val="3396151416"/>
              </p:ext>
            </p:extLst>
          </p:nvPr>
        </p:nvGraphicFramePr>
        <p:xfrm>
          <a:off x="5410200" y="3819776"/>
          <a:ext cx="598885" cy="1219200"/>
        </p:xfrm>
        <a:graphic>
          <a:graphicData uri="http://schemas.openxmlformats.org/drawingml/2006/table">
            <a:tbl>
              <a:tblPr/>
              <a:tblGrid>
                <a:gridCol w="598885">
                  <a:extLst>
                    <a:ext uri="{9D8B030D-6E8A-4147-A177-3AD203B41FA5}">
                      <a16:colId xmlns:a16="http://schemas.microsoft.com/office/drawing/2014/main" val="20000"/>
                    </a:ext>
                  </a:extLst>
                </a:gridCol>
              </a:tblGrid>
              <a:tr h="1219200">
                <a:tc>
                  <a:txBody>
                    <a:bodyPr/>
                    <a:lstStyle/>
                    <a:p>
                      <a:r>
                        <a:rPr lang="en-US" sz="1400" b="1" u="sng" dirty="0"/>
                        <a:t>T2</a:t>
                      </a:r>
                    </a:p>
                    <a:p>
                      <a:endParaRPr lang="en-US" sz="1400" b="1" u="sng" dirty="0"/>
                    </a:p>
                    <a:p>
                      <a:r>
                        <a:rPr lang="en-US" sz="1400" b="1" u="none" dirty="0"/>
                        <a:t>R2</a:t>
                      </a:r>
                    </a:p>
                    <a:p>
                      <a:r>
                        <a:rPr lang="en-US" sz="1400" b="1" u="none" dirty="0"/>
                        <a:t>W2</a:t>
                      </a:r>
                    </a:p>
                  </a:txBody>
                  <a:tcPr marL="68600" marR="68600"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A936B0E-0BBF-4E13-9C8D-DA96DBCDD0C3}"/>
              </a:ext>
            </a:extLst>
          </p:cNvPr>
          <p:cNvSpPr>
            <a:spLocks noGrp="1"/>
          </p:cNvSpPr>
          <p:nvPr>
            <p:ph type="title"/>
          </p:nvPr>
        </p:nvSpPr>
        <p:spPr>
          <a:xfrm>
            <a:off x="1447800" y="133350"/>
            <a:ext cx="6684169" cy="831057"/>
          </a:xfrm>
        </p:spPr>
        <p:txBody>
          <a:bodyPr>
            <a:normAutofit fontScale="90000"/>
          </a:bodyPr>
          <a:lstStyle/>
          <a:p>
            <a:pPr eaLnBrk="1" hangingPunct="1"/>
            <a:r>
              <a:rPr lang="en-US" altLang="en-US" b="1" dirty="0">
                <a:latin typeface="Comic Sans MS" panose="030F0702030302020204" pitchFamily="66" charset="0"/>
              </a:rPr>
              <a:t>Find out the serial schedules and non-serial schedules?</a:t>
            </a:r>
            <a:endParaRPr lang="en-US" altLang="en-US" dirty="0"/>
          </a:p>
        </p:txBody>
      </p:sp>
      <p:pic>
        <p:nvPicPr>
          <p:cNvPr id="25603" name="Picture 4">
            <a:extLst>
              <a:ext uri="{FF2B5EF4-FFF2-40B4-BE49-F238E27FC236}">
                <a16:creationId xmlns:a16="http://schemas.microsoft.com/office/drawing/2014/main" id="{435D5A99-F261-4D60-BAF1-B80BCDC4D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798" y="1352551"/>
            <a:ext cx="3345656" cy="2756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5">
            <a:extLst>
              <a:ext uri="{FF2B5EF4-FFF2-40B4-BE49-F238E27FC236}">
                <a16:creationId xmlns:a16="http://schemas.microsoft.com/office/drawing/2014/main" id="{EC4B21EA-9C2A-4189-81AE-2A7EEDD2A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1119" y="1310879"/>
            <a:ext cx="3576638" cy="285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5BDB79B-DF1F-4481-9C92-C6328BCEACA4}"/>
              </a:ext>
            </a:extLst>
          </p:cNvPr>
          <p:cNvSpPr>
            <a:spLocks noGrp="1"/>
          </p:cNvSpPr>
          <p:nvPr>
            <p:ph type="title"/>
          </p:nvPr>
        </p:nvSpPr>
        <p:spPr>
          <a:xfrm>
            <a:off x="1273969" y="359569"/>
            <a:ext cx="6650831" cy="416719"/>
          </a:xfrm>
        </p:spPr>
        <p:txBody>
          <a:bodyPr>
            <a:normAutofit fontScale="90000"/>
          </a:bodyPr>
          <a:lstStyle/>
          <a:p>
            <a:pPr eaLnBrk="1" hangingPunct="1"/>
            <a:r>
              <a:rPr lang="en-US" altLang="en-US" b="1">
                <a:latin typeface="Comic Sans MS" panose="030F0702030302020204" pitchFamily="66" charset="0"/>
              </a:rPr>
              <a:t>Continue… </a:t>
            </a:r>
          </a:p>
        </p:txBody>
      </p:sp>
      <p:pic>
        <p:nvPicPr>
          <p:cNvPr id="26627" name="Picture 4">
            <a:extLst>
              <a:ext uri="{FF2B5EF4-FFF2-40B4-BE49-F238E27FC236}">
                <a16:creationId xmlns:a16="http://schemas.microsoft.com/office/drawing/2014/main" id="{454E024E-20F1-43A9-A649-52345C9E5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10" y="1190626"/>
            <a:ext cx="3800475" cy="294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5">
            <a:extLst>
              <a:ext uri="{FF2B5EF4-FFF2-40B4-BE49-F238E27FC236}">
                <a16:creationId xmlns:a16="http://schemas.microsoft.com/office/drawing/2014/main" id="{E1E50DDD-E1C9-4532-A9CE-3B0C4D62A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541" y="1129903"/>
            <a:ext cx="3893344" cy="307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921</TotalTime>
  <Words>2082</Words>
  <Application>Microsoft Office PowerPoint</Application>
  <PresentationFormat>On-screen Show (16:9)</PresentationFormat>
  <Paragraphs>386</Paragraphs>
  <Slides>33</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Wingdings</vt:lpstr>
      <vt:lpstr>Calibri</vt:lpstr>
      <vt:lpstr>Century Schoolbook</vt:lpstr>
      <vt:lpstr>Courier New</vt:lpstr>
      <vt:lpstr>Wingdings 3</vt:lpstr>
      <vt:lpstr>Arial</vt:lpstr>
      <vt:lpstr>Comic Sans MS</vt:lpstr>
      <vt:lpstr>Wingdings 2</vt:lpstr>
      <vt:lpstr>Times New Roman</vt:lpstr>
      <vt:lpstr>Oriel</vt:lpstr>
      <vt:lpstr>Bitmap Image</vt:lpstr>
      <vt:lpstr>Database Management                         System</vt:lpstr>
      <vt:lpstr>Contents</vt:lpstr>
      <vt:lpstr>Schedule</vt:lpstr>
      <vt:lpstr>Example of Schedule</vt:lpstr>
      <vt:lpstr>Types of Schedule</vt:lpstr>
      <vt:lpstr>Serial Schedule</vt:lpstr>
      <vt:lpstr>Non-Serial Schedule</vt:lpstr>
      <vt:lpstr>Find out the serial schedules and non-serial schedules?</vt:lpstr>
      <vt:lpstr>Continue… </vt:lpstr>
      <vt:lpstr>Advantages And disadvantages of serial schedule</vt:lpstr>
      <vt:lpstr>Advantages And disadvantages of non-serial schedule</vt:lpstr>
      <vt:lpstr>PowerPoint Presentation</vt:lpstr>
      <vt:lpstr>PowerPoint Presentation</vt:lpstr>
      <vt:lpstr> Conflicting Operations </vt:lpstr>
      <vt:lpstr> Continue… </vt:lpstr>
      <vt:lpstr>PowerPoint Presentation</vt:lpstr>
      <vt:lpstr>PowerPoint Presentation</vt:lpstr>
      <vt:lpstr>PowerPoint Presentation</vt:lpstr>
      <vt:lpstr>PowerPoint Presentation</vt:lpstr>
      <vt:lpstr>PowerPoint Presentation</vt:lpstr>
      <vt:lpstr>PowerPoint Presentation</vt:lpstr>
      <vt:lpstr>Concurrency</vt:lpstr>
      <vt:lpstr>Problems with concurrency</vt:lpstr>
      <vt:lpstr> Temporary Update Problem</vt:lpstr>
      <vt:lpstr> Lost Update Problem </vt:lpstr>
      <vt:lpstr> Incorrect Summary Problem </vt:lpstr>
      <vt:lpstr> Unrepeatable Read </vt:lpstr>
      <vt:lpstr>PowerPoint Presentation</vt:lpstr>
      <vt:lpstr> Phantom  Read Problem</vt:lpstr>
      <vt:lpstr>When two schedules are equivalent?</vt:lpstr>
      <vt:lpstr>Result equivalence</vt:lpstr>
      <vt:lpstr>Continue…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and networking for bank exam</dc:title>
  <dc:creator>Ashu</dc:creator>
  <cp:lastModifiedBy>jyoti Haweliya</cp:lastModifiedBy>
  <cp:revision>101</cp:revision>
  <dcterms:modified xsi:type="dcterms:W3CDTF">2022-04-05T11:41:42Z</dcterms:modified>
</cp:coreProperties>
</file>