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93" r:id="rId3"/>
    <p:sldId id="434" r:id="rId4"/>
    <p:sldId id="280" r:id="rId5"/>
    <p:sldId id="435" r:id="rId6"/>
    <p:sldId id="436" r:id="rId7"/>
    <p:sldId id="437" r:id="rId8"/>
    <p:sldId id="438" r:id="rId9"/>
    <p:sldId id="439" r:id="rId10"/>
    <p:sldId id="440" r:id="rId11"/>
    <p:sldId id="441" r:id="rId12"/>
    <p:sldId id="442" r:id="rId13"/>
    <p:sldId id="445" r:id="rId14"/>
    <p:sldId id="446" r:id="rId15"/>
    <p:sldId id="27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B06431-077C-496C-B2E4-9A91203DA799}">
  <a:tblStyle styleId="{93B06431-077C-496C-B2E4-9A91203DA799}"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5256" autoAdjust="0"/>
  </p:normalViewPr>
  <p:slideViewPr>
    <p:cSldViewPr>
      <p:cViewPr varScale="1">
        <p:scale>
          <a:sx n="113" d="100"/>
          <a:sy n="113" d="100"/>
        </p:scale>
        <p:origin x="1051"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9664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050371" y="832948"/>
            <a:ext cx="1714500" cy="381000"/>
          </a:xfrm>
        </p:spPr>
        <p:txBody>
          <a:bodyPr/>
          <a:lstStyle/>
          <a:p>
            <a:fld id="{E6F9B8CD-342D-4579-98EC-A8FD6B7370E1}" type="datetimeFigureOut">
              <a:rPr lang="en-US" smtClean="0"/>
              <a:pPr/>
              <a:t>1/25/2022</a:t>
            </a:fld>
            <a:endParaRPr lang="en-US" dirty="0"/>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kumimoji="0" lang="en-US" dirty="0"/>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wrap="square"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p:spTree>
      <p:nvGrpSpPr>
        <p:cNvPr id="1" name="Shape 13"/>
        <p:cNvGrpSpPr/>
        <p:nvPr/>
      </p:nvGrpSpPr>
      <p:grpSpPr>
        <a:xfrm>
          <a:off x="0" y="0"/>
          <a:ext cx="0" cy="0"/>
          <a:chOff x="0" y="0"/>
          <a:chExt cx="0" cy="0"/>
        </a:xfrm>
      </p:grpSpPr>
      <p:sp>
        <p:nvSpPr>
          <p:cNvPr id="14" name="Shape 14"/>
          <p:cNvSpPr txBox="1">
            <a:spLocks noGrp="1"/>
          </p:cNvSpPr>
          <p:nvPr>
            <p:ph type="body" idx="1"/>
          </p:nvPr>
        </p:nvSpPr>
        <p:spPr>
          <a:xfrm>
            <a:off x="1441675" y="1628400"/>
            <a:ext cx="6260700" cy="819900"/>
          </a:xfrm>
          <a:prstGeom prst="rect">
            <a:avLst/>
          </a:prstGeom>
        </p:spPr>
        <p:txBody>
          <a:bodyPr wrap="square" lIns="91425" tIns="91425" rIns="91425" bIns="91425" anchor="t" anchorCtr="0"/>
          <a:lstStyle>
            <a:lvl1pPr lvl="0" algn="ctr" rtl="0">
              <a:spcBef>
                <a:spcPts val="0"/>
              </a:spcBef>
              <a:buSzPct val="100000"/>
              <a:defRPr sz="2600"/>
            </a:lvl1pPr>
            <a:lvl2pPr lvl="1" algn="ctr" rtl="0">
              <a:spcBef>
                <a:spcPts val="0"/>
              </a:spcBef>
              <a:buSzPct val="100000"/>
              <a:defRPr sz="2600"/>
            </a:lvl2pPr>
            <a:lvl3pPr lvl="2" algn="ctr" rtl="0">
              <a:spcBef>
                <a:spcPts val="0"/>
              </a:spcBef>
              <a:buSzPct val="100000"/>
              <a:defRPr sz="2600"/>
            </a:lvl3pPr>
            <a:lvl4pPr lvl="3" algn="ctr" rtl="0">
              <a:spcBef>
                <a:spcPts val="0"/>
              </a:spcBef>
              <a:buSzPct val="100000"/>
              <a:defRPr sz="2600"/>
            </a:lvl4pPr>
            <a:lvl5pPr lvl="4" algn="ctr" rtl="0">
              <a:spcBef>
                <a:spcPts val="0"/>
              </a:spcBef>
              <a:buSzPct val="100000"/>
              <a:defRPr sz="2600"/>
            </a:lvl5pPr>
            <a:lvl6pPr lvl="5" algn="ctr" rtl="0">
              <a:spcBef>
                <a:spcPts val="0"/>
              </a:spcBef>
              <a:buSzPct val="100000"/>
              <a:defRPr sz="2600"/>
            </a:lvl6pPr>
            <a:lvl7pPr lvl="6" algn="ctr" rtl="0">
              <a:spcBef>
                <a:spcPts val="0"/>
              </a:spcBef>
              <a:buSzPct val="100000"/>
              <a:defRPr sz="2600"/>
            </a:lvl7pPr>
            <a:lvl8pPr lvl="7" algn="ctr" rtl="0">
              <a:spcBef>
                <a:spcPts val="0"/>
              </a:spcBef>
              <a:buSzPct val="100000"/>
              <a:defRPr sz="2600"/>
            </a:lvl8pPr>
            <a:lvl9pPr lvl="8" algn="ctr">
              <a:spcBef>
                <a:spcPts val="0"/>
              </a:spcBef>
              <a:buSzPct val="100000"/>
              <a:defRPr sz="2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049500" y="1437426"/>
            <a:ext cx="7020900" cy="2706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1/25/2022</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E6F9B8CD-342D-4579-98EC-A8FD6B7370E1}" type="datetimeFigureOut">
              <a:rPr lang="en-US" smtClean="0"/>
              <a:pPr/>
              <a:t>1/25/2022</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kumimoji="0"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F9B8CD-342D-4579-98EC-A8FD6B7370E1}"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6F9B8CD-342D-4579-98EC-A8FD6B7370E1}"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1/25/2022</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1/25/2022</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1/25/2022</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1/25/2022</a:t>
            </a:fld>
            <a:endParaRPr lang="en-US" dirty="0">
              <a:solidFill>
                <a:schemeClr val="tx2"/>
              </a:solidFill>
            </a:endParaRPr>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4" r:id="rId13"/>
    <p:sldLayoutId id="2147483675" r:id="rId14"/>
  </p:sldLayoutIdLst>
  <p:transition>
    <p:fade/>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762000" y="1991825"/>
            <a:ext cx="7238999" cy="1159800"/>
          </a:xfrm>
          <a:prstGeom prst="rect">
            <a:avLst/>
          </a:prstGeom>
        </p:spPr>
        <p:txBody>
          <a:bodyPr wrap="square" lIns="91425" tIns="91425" rIns="91425" bIns="91425" anchor="ctr" anchorCtr="0">
            <a:noAutofit/>
          </a:bodyPr>
          <a:lstStyle/>
          <a:p>
            <a:pPr lvl="0">
              <a:spcBef>
                <a:spcPts val="0"/>
              </a:spcBef>
              <a:buNone/>
            </a:pPr>
            <a:r>
              <a:rPr lang="en" dirty="0"/>
              <a:t>Database Management                         System</a:t>
            </a:r>
            <a:endParaRPr lang="en"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BD4FD-C99B-49F9-924D-75ED4BB3EAB7}"/>
              </a:ext>
            </a:extLst>
          </p:cNvPr>
          <p:cNvSpPr>
            <a:spLocks noGrp="1"/>
          </p:cNvSpPr>
          <p:nvPr>
            <p:ph sz="quarter" idx="1"/>
          </p:nvPr>
        </p:nvSpPr>
        <p:spPr>
          <a:xfrm>
            <a:off x="685800" y="361950"/>
            <a:ext cx="7467600" cy="3655314"/>
          </a:xfrm>
        </p:spPr>
        <p:txBody>
          <a:bodyPr>
            <a:normAutofit fontScale="92500"/>
          </a:bodyPr>
          <a:lstStyle/>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buildings(</a:t>
            </a:r>
            <a:r>
              <a:rPr lang="en-US" b="0" i="0" dirty="0" err="1">
                <a:effectLst/>
                <a:latin typeface="Courier New" panose="02070309020205020404" pitchFamily="49" charset="0"/>
              </a:rPr>
              <a:t>building_name,address</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('ACME Headquaters','3950 North 1st Street CA 95134'), ('ACME Sales','5000 North 1st Street CA 95134’);</a:t>
            </a:r>
          </a:p>
          <a:p>
            <a:pPr marL="0" indent="0">
              <a:buNone/>
            </a:pPr>
            <a:endParaRPr lang="en-US" b="0" i="0" dirty="0">
              <a:effectLst/>
              <a:latin typeface="Courier New" panose="02070309020205020404" pitchFamily="49" charset="0"/>
            </a:endParaRPr>
          </a:p>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rooms(</a:t>
            </a:r>
            <a:r>
              <a:rPr lang="en-US" b="0" i="0" dirty="0" err="1">
                <a:effectLst/>
                <a:latin typeface="Courier New" panose="02070309020205020404" pitchFamily="49" charset="0"/>
              </a:rPr>
              <a:t>room_name,building_no</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('Amazon',1), ('War Room',1), ('Office of CEO',1), ('Marketing',2), ('Showroom',2);</a:t>
            </a:r>
            <a:endParaRPr lang="en-US" dirty="0">
              <a:latin typeface="Courier New" panose="02070309020205020404" pitchFamily="49" charset="0"/>
            </a:endParaRPr>
          </a:p>
          <a:p>
            <a:endParaRPr lang="en-IN" dirty="0"/>
          </a:p>
        </p:txBody>
      </p:sp>
    </p:spTree>
    <p:extLst>
      <p:ext uri="{BB962C8B-B14F-4D97-AF65-F5344CB8AC3E}">
        <p14:creationId xmlns:p14="http://schemas.microsoft.com/office/powerpoint/2010/main" val="175779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86F9-442E-45BD-BBD5-8FD49FC21BAD}"/>
              </a:ext>
            </a:extLst>
          </p:cNvPr>
          <p:cNvSpPr>
            <a:spLocks noGrp="1"/>
          </p:cNvSpPr>
          <p:nvPr>
            <p:ph sz="quarter" idx="1"/>
          </p:nvPr>
        </p:nvSpPr>
        <p:spPr>
          <a:xfrm>
            <a:off x="533400" y="209550"/>
            <a:ext cx="7467600" cy="4648200"/>
          </a:xfrm>
        </p:spPr>
        <p:txBody>
          <a:bodyPr>
            <a:normAutofit fontScale="92500" lnSpcReduction="10000"/>
          </a:bodyPr>
          <a:lstStyle/>
          <a:p>
            <a:r>
              <a:rPr lang="en-US" dirty="0"/>
              <a:t>CREATE TABLE buildings (</a:t>
            </a:r>
          </a:p>
          <a:p>
            <a:pPr marL="0" indent="0">
              <a:buNone/>
            </a:pPr>
            <a:r>
              <a:rPr lang="en-US" dirty="0"/>
              <a:t> </a:t>
            </a:r>
            <a:r>
              <a:rPr lang="en-US" dirty="0" err="1"/>
              <a:t>building_no</a:t>
            </a:r>
            <a:r>
              <a:rPr lang="en-US" dirty="0"/>
              <a:t> INT PRIMARY KEY AUTO_INCREMENT,</a:t>
            </a:r>
          </a:p>
          <a:p>
            <a:pPr marL="0" indent="0">
              <a:buNone/>
            </a:pPr>
            <a:r>
              <a:rPr lang="en-US" dirty="0" err="1"/>
              <a:t>building_name</a:t>
            </a:r>
            <a:r>
              <a:rPr lang="en-US" dirty="0"/>
              <a:t> VARCHAR(255) NOT NULL,</a:t>
            </a:r>
          </a:p>
          <a:p>
            <a:pPr marL="0" indent="0">
              <a:buNone/>
            </a:pPr>
            <a:r>
              <a:rPr lang="en-US" dirty="0"/>
              <a:t>address VARCHAR(255) NOT NULL);</a:t>
            </a:r>
          </a:p>
          <a:p>
            <a:pPr marL="0" indent="0">
              <a:buNone/>
            </a:pPr>
            <a:endParaRPr lang="en-US" dirty="0"/>
          </a:p>
          <a:p>
            <a:r>
              <a:rPr lang="en-US" dirty="0"/>
              <a:t>CREATE TABLE rooms (</a:t>
            </a:r>
          </a:p>
          <a:p>
            <a:pPr marL="0" indent="0">
              <a:buNone/>
            </a:pPr>
            <a:r>
              <a:rPr lang="en-US" dirty="0"/>
              <a:t> </a:t>
            </a:r>
            <a:r>
              <a:rPr lang="en-US" dirty="0" err="1"/>
              <a:t>room_no</a:t>
            </a:r>
            <a:r>
              <a:rPr lang="en-US" dirty="0"/>
              <a:t> INT PRIMARY KEY AUTO_INCREMENT, </a:t>
            </a:r>
            <a:r>
              <a:rPr lang="en-US" dirty="0" err="1"/>
              <a:t>room_name</a:t>
            </a:r>
            <a:r>
              <a:rPr lang="en-US" dirty="0"/>
              <a:t> VARCHAR(255) NOT NULL,</a:t>
            </a:r>
          </a:p>
          <a:p>
            <a:pPr marL="0" indent="0">
              <a:buNone/>
            </a:pPr>
            <a:r>
              <a:rPr lang="en-US" dirty="0" err="1"/>
              <a:t>building_no</a:t>
            </a:r>
            <a:r>
              <a:rPr lang="en-US" dirty="0"/>
              <a:t> INT NOT NULL, </a:t>
            </a:r>
          </a:p>
          <a:p>
            <a:pPr marL="0" indent="0">
              <a:buNone/>
            </a:pPr>
            <a:r>
              <a:rPr lang="en-US" dirty="0"/>
              <a:t>FOREIGN KEY (</a:t>
            </a:r>
            <a:r>
              <a:rPr lang="en-US" dirty="0" err="1"/>
              <a:t>building_no</a:t>
            </a:r>
            <a:r>
              <a:rPr lang="en-US" dirty="0"/>
              <a:t>) REFERENCES buildings (</a:t>
            </a:r>
            <a:r>
              <a:rPr lang="en-US" dirty="0" err="1"/>
              <a:t>building_no</a:t>
            </a:r>
            <a:r>
              <a:rPr lang="en-US" dirty="0"/>
              <a:t>) ON Update CASCADE on DELETE cascade );</a:t>
            </a:r>
          </a:p>
          <a:p>
            <a:pPr marL="0" indent="0">
              <a:buNone/>
            </a:pPr>
            <a:endParaRPr lang="en-IN" dirty="0"/>
          </a:p>
        </p:txBody>
      </p:sp>
    </p:spTree>
    <p:extLst>
      <p:ext uri="{BB962C8B-B14F-4D97-AF65-F5344CB8AC3E}">
        <p14:creationId xmlns:p14="http://schemas.microsoft.com/office/powerpoint/2010/main" val="358999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BD4FD-C99B-49F9-924D-75ED4BB3EAB7}"/>
              </a:ext>
            </a:extLst>
          </p:cNvPr>
          <p:cNvSpPr>
            <a:spLocks noGrp="1"/>
          </p:cNvSpPr>
          <p:nvPr>
            <p:ph sz="quarter" idx="1"/>
          </p:nvPr>
        </p:nvSpPr>
        <p:spPr>
          <a:xfrm>
            <a:off x="762000" y="514350"/>
            <a:ext cx="7467600" cy="3655314"/>
          </a:xfrm>
        </p:spPr>
        <p:txBody>
          <a:bodyPr>
            <a:normAutofit fontScale="92500"/>
          </a:bodyPr>
          <a:lstStyle/>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buildings(</a:t>
            </a:r>
            <a:r>
              <a:rPr lang="en-US" b="0" i="0" dirty="0" err="1">
                <a:effectLst/>
                <a:latin typeface="Courier New" panose="02070309020205020404" pitchFamily="49" charset="0"/>
              </a:rPr>
              <a:t>building_name,address</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('ACME Headquaters','3950 North 1st Street CA 95134'), ('ACME Sales','5000 North 1st Street CA 95134’);</a:t>
            </a:r>
          </a:p>
          <a:p>
            <a:pPr marL="0" indent="0">
              <a:buNone/>
            </a:pPr>
            <a:endParaRPr lang="en-US" b="0" i="0" dirty="0">
              <a:effectLst/>
              <a:latin typeface="Courier New" panose="02070309020205020404" pitchFamily="49" charset="0"/>
            </a:endParaRPr>
          </a:p>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rooms(</a:t>
            </a:r>
            <a:r>
              <a:rPr lang="en-US" b="0" i="0" dirty="0" err="1">
                <a:effectLst/>
                <a:latin typeface="Courier New" panose="02070309020205020404" pitchFamily="49" charset="0"/>
              </a:rPr>
              <a:t>room_name,building_no</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('Amazon',1), ('War Room',1), ('Office of CEO',1), ('Marketing',2), ('Showroom',2);</a:t>
            </a:r>
            <a:endParaRPr lang="en-US" dirty="0">
              <a:latin typeface="Courier New" panose="02070309020205020404" pitchFamily="49" charset="0"/>
            </a:endParaRPr>
          </a:p>
          <a:p>
            <a:endParaRPr lang="en-IN" dirty="0"/>
          </a:p>
        </p:txBody>
      </p:sp>
    </p:spTree>
    <p:extLst>
      <p:ext uri="{BB962C8B-B14F-4D97-AF65-F5344CB8AC3E}">
        <p14:creationId xmlns:p14="http://schemas.microsoft.com/office/powerpoint/2010/main" val="232597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72A07-BD4B-4D37-8A91-917443109616}"/>
              </a:ext>
            </a:extLst>
          </p:cNvPr>
          <p:cNvSpPr txBox="1"/>
          <p:nvPr/>
        </p:nvSpPr>
        <p:spPr>
          <a:xfrm>
            <a:off x="982132" y="209550"/>
            <a:ext cx="4876800" cy="1785104"/>
          </a:xfrm>
          <a:prstGeom prst="rect">
            <a:avLst/>
          </a:prstGeom>
          <a:noFill/>
        </p:spPr>
        <p:txBody>
          <a:bodyPr wrap="square">
            <a:spAutoFit/>
          </a:bodyPr>
          <a:lstStyle/>
          <a:p>
            <a:pPr algn="just"/>
            <a:r>
              <a:rPr lang="en-US" sz="2200" kern="1200" dirty="0">
                <a:solidFill>
                  <a:schemeClr val="tx1"/>
                </a:solidFill>
                <a:latin typeface="Consolas" panose="020B0609020204030204" pitchFamily="49" charset="0"/>
                <a:ea typeface="+mn-ea"/>
                <a:cs typeface="+mn-cs"/>
              </a:rPr>
              <a:t>CREATE TABLE Persons (  ID INT NOT NULL AUTO_INCREMENT,  </a:t>
            </a:r>
          </a:p>
          <a:p>
            <a:pPr algn="just"/>
            <a:r>
              <a:rPr lang="en-US" sz="2200" kern="1200" dirty="0">
                <a:solidFill>
                  <a:schemeClr val="tx1"/>
                </a:solidFill>
                <a:latin typeface="Consolas" panose="020B0609020204030204" pitchFamily="49" charset="0"/>
                <a:ea typeface="+mn-ea"/>
                <a:cs typeface="+mn-cs"/>
              </a:rPr>
              <a:t>  Name varchar(50) NOT NULL,  </a:t>
            </a:r>
          </a:p>
          <a:p>
            <a:pPr algn="just"/>
            <a:r>
              <a:rPr lang="en-US" sz="2200" kern="1200" dirty="0">
                <a:solidFill>
                  <a:schemeClr val="tx1"/>
                </a:solidFill>
                <a:latin typeface="Consolas" panose="020B0609020204030204" pitchFamily="49" charset="0"/>
                <a:ea typeface="+mn-ea"/>
                <a:cs typeface="+mn-cs"/>
              </a:rPr>
              <a:t>  City varchar(50) NOT NULL,  </a:t>
            </a:r>
          </a:p>
          <a:p>
            <a:pPr algn="just"/>
            <a:r>
              <a:rPr lang="en-US" sz="2200" kern="1200" dirty="0">
                <a:solidFill>
                  <a:schemeClr val="tx1"/>
                </a:solidFill>
                <a:latin typeface="Consolas" panose="020B0609020204030204" pitchFamily="49" charset="0"/>
                <a:ea typeface="+mn-ea"/>
                <a:cs typeface="+mn-cs"/>
              </a:rPr>
              <a:t>  PRIMARY KEY (ID) );  </a:t>
            </a:r>
          </a:p>
        </p:txBody>
      </p:sp>
      <p:sp>
        <p:nvSpPr>
          <p:cNvPr id="7" name="TextBox 6">
            <a:extLst>
              <a:ext uri="{FF2B5EF4-FFF2-40B4-BE49-F238E27FC236}">
                <a16:creationId xmlns:a16="http://schemas.microsoft.com/office/drawing/2014/main" id="{7F461EF6-DDFE-4316-85BC-09AE09080418}"/>
              </a:ext>
            </a:extLst>
          </p:cNvPr>
          <p:cNvSpPr txBox="1"/>
          <p:nvPr/>
        </p:nvSpPr>
        <p:spPr>
          <a:xfrm>
            <a:off x="982132" y="2333208"/>
            <a:ext cx="7095067" cy="2800767"/>
          </a:xfrm>
          <a:prstGeom prst="rect">
            <a:avLst/>
          </a:prstGeom>
          <a:noFill/>
        </p:spPr>
        <p:txBody>
          <a:bodyPr wrap="square">
            <a:spAutoFit/>
          </a:bodyPr>
          <a:lstStyle/>
          <a:p>
            <a:pPr algn="just"/>
            <a:r>
              <a:rPr lang="en-IN" sz="2200" kern="1200" dirty="0">
                <a:solidFill>
                  <a:schemeClr val="tx1"/>
                </a:solidFill>
                <a:latin typeface="Consolas" panose="020B0609020204030204" pitchFamily="49" charset="0"/>
                <a:ea typeface="+mn-ea"/>
                <a:cs typeface="+mn-cs"/>
              </a:rPr>
              <a:t>CREATE TABLE Contacts (ID INT Primary key,  </a:t>
            </a:r>
          </a:p>
          <a:p>
            <a:pPr algn="just"/>
            <a:r>
              <a:rPr lang="en-IN" sz="2200" kern="1200" dirty="0">
                <a:solidFill>
                  <a:schemeClr val="tx1"/>
                </a:solidFill>
                <a:latin typeface="Consolas" panose="020B0609020204030204" pitchFamily="49" charset="0"/>
                <a:ea typeface="+mn-ea"/>
                <a:cs typeface="+mn-cs"/>
              </a:rPr>
              <a:t>  </a:t>
            </a:r>
            <a:r>
              <a:rPr lang="en-IN" sz="2200" kern="1200" dirty="0" err="1">
                <a:solidFill>
                  <a:schemeClr val="tx1"/>
                </a:solidFill>
                <a:latin typeface="Consolas" panose="020B0609020204030204" pitchFamily="49" charset="0"/>
                <a:ea typeface="+mn-ea"/>
                <a:cs typeface="+mn-cs"/>
              </a:rPr>
              <a:t>Person_Id</a:t>
            </a:r>
            <a:r>
              <a:rPr lang="en-IN" sz="2200" kern="1200" dirty="0">
                <a:solidFill>
                  <a:schemeClr val="tx1"/>
                </a:solidFill>
                <a:latin typeface="Consolas" panose="020B0609020204030204" pitchFamily="49" charset="0"/>
                <a:ea typeface="+mn-ea"/>
                <a:cs typeface="+mn-cs"/>
              </a:rPr>
              <a:t> INT,  </a:t>
            </a:r>
          </a:p>
          <a:p>
            <a:pPr algn="just"/>
            <a:r>
              <a:rPr lang="en-IN" sz="2200" kern="1200" dirty="0">
                <a:solidFill>
                  <a:schemeClr val="tx1"/>
                </a:solidFill>
                <a:latin typeface="Consolas" panose="020B0609020204030204" pitchFamily="49" charset="0"/>
                <a:ea typeface="+mn-ea"/>
                <a:cs typeface="+mn-cs"/>
              </a:rPr>
              <a:t>  Info varchar(50) NOT NULL,  </a:t>
            </a:r>
          </a:p>
          <a:p>
            <a:pPr algn="just"/>
            <a:r>
              <a:rPr lang="en-IN" sz="2200" kern="1200" dirty="0">
                <a:solidFill>
                  <a:schemeClr val="tx1"/>
                </a:solidFill>
                <a:latin typeface="Consolas" panose="020B0609020204030204" pitchFamily="49" charset="0"/>
                <a:ea typeface="+mn-ea"/>
                <a:cs typeface="+mn-cs"/>
              </a:rPr>
              <a:t>  Type varchar(50) NOT NULL,  </a:t>
            </a:r>
          </a:p>
          <a:p>
            <a:pPr algn="just"/>
            <a:r>
              <a:rPr lang="en-IN" sz="2200" kern="1200" dirty="0">
                <a:solidFill>
                  <a:schemeClr val="tx1"/>
                </a:solidFill>
                <a:latin typeface="Consolas" panose="020B0609020204030204" pitchFamily="49" charset="0"/>
                <a:ea typeface="+mn-ea"/>
                <a:cs typeface="+mn-cs"/>
              </a:rPr>
              <a:t>  FOREIGN KEY (</a:t>
            </a:r>
            <a:r>
              <a:rPr lang="en-IN" sz="2200" kern="1200" dirty="0" err="1">
                <a:solidFill>
                  <a:schemeClr val="tx1"/>
                </a:solidFill>
                <a:latin typeface="Consolas" panose="020B0609020204030204" pitchFamily="49" charset="0"/>
                <a:ea typeface="+mn-ea"/>
                <a:cs typeface="+mn-cs"/>
              </a:rPr>
              <a:t>Person_Id</a:t>
            </a:r>
            <a:r>
              <a:rPr lang="en-IN" sz="2200" kern="1200" dirty="0">
                <a:solidFill>
                  <a:schemeClr val="tx1"/>
                </a:solidFill>
                <a:latin typeface="Consolas" panose="020B0609020204030204" pitchFamily="49" charset="0"/>
                <a:ea typeface="+mn-ea"/>
                <a:cs typeface="+mn-cs"/>
              </a:rPr>
              <a:t>)  </a:t>
            </a:r>
          </a:p>
          <a:p>
            <a:pPr algn="just"/>
            <a:r>
              <a:rPr lang="en-IN" sz="2200" kern="1200" dirty="0">
                <a:solidFill>
                  <a:schemeClr val="tx1"/>
                </a:solidFill>
                <a:latin typeface="Consolas" panose="020B0609020204030204" pitchFamily="49" charset="0"/>
                <a:ea typeface="+mn-ea"/>
                <a:cs typeface="+mn-cs"/>
              </a:rPr>
              <a:t>  REFERENCES Persons(ID)  </a:t>
            </a:r>
          </a:p>
          <a:p>
            <a:pPr algn="just"/>
            <a:r>
              <a:rPr lang="en-IN" sz="2200" kern="1200" dirty="0">
                <a:solidFill>
                  <a:schemeClr val="tx1"/>
                </a:solidFill>
                <a:latin typeface="Consolas" panose="020B0609020204030204" pitchFamily="49" charset="0"/>
                <a:ea typeface="+mn-ea"/>
                <a:cs typeface="+mn-cs"/>
              </a:rPr>
              <a:t>  ON DELETE SET NULL  </a:t>
            </a:r>
          </a:p>
          <a:p>
            <a:pPr algn="just"/>
            <a:r>
              <a:rPr lang="en-IN" sz="2200" kern="1200" dirty="0">
                <a:solidFill>
                  <a:schemeClr val="tx1"/>
                </a:solidFill>
                <a:latin typeface="Consolas" panose="020B0609020204030204" pitchFamily="49" charset="0"/>
                <a:ea typeface="+mn-ea"/>
                <a:cs typeface="+mn-cs"/>
              </a:rPr>
              <a:t>  ON UPDATE SET NULL );  </a:t>
            </a:r>
          </a:p>
        </p:txBody>
      </p:sp>
    </p:spTree>
    <p:extLst>
      <p:ext uri="{BB962C8B-B14F-4D97-AF65-F5344CB8AC3E}">
        <p14:creationId xmlns:p14="http://schemas.microsoft.com/office/powerpoint/2010/main" val="270358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78C4-C99E-4501-A57D-DF2B38297358}"/>
              </a:ext>
            </a:extLst>
          </p:cNvPr>
          <p:cNvSpPr>
            <a:spLocks noGrp="1"/>
          </p:cNvSpPr>
          <p:nvPr>
            <p:ph type="title"/>
          </p:nvPr>
        </p:nvSpPr>
        <p:spPr/>
        <p:txBody>
          <a:bodyPr/>
          <a:lstStyle/>
          <a:p>
            <a:r>
              <a:rPr lang="en-US" dirty="0"/>
              <a:t>Foreign key using alter command</a:t>
            </a:r>
            <a:endParaRPr lang="en-IN" dirty="0"/>
          </a:p>
        </p:txBody>
      </p:sp>
      <p:sp>
        <p:nvSpPr>
          <p:cNvPr id="3" name="Content Placeholder 2">
            <a:extLst>
              <a:ext uri="{FF2B5EF4-FFF2-40B4-BE49-F238E27FC236}">
                <a16:creationId xmlns:a16="http://schemas.microsoft.com/office/drawing/2014/main" id="{B5B73AB6-3787-4993-9992-2EC06325E2A7}"/>
              </a:ext>
            </a:extLst>
          </p:cNvPr>
          <p:cNvSpPr>
            <a:spLocks noGrp="1"/>
          </p:cNvSpPr>
          <p:nvPr>
            <p:ph sz="quarter" idx="1"/>
          </p:nvPr>
        </p:nvSpPr>
        <p:spPr/>
        <p:txBody>
          <a:bodyPr/>
          <a:lstStyle/>
          <a:p>
            <a:r>
              <a:rPr lang="en-US" sz="2400" b="0" i="0" dirty="0">
                <a:effectLst/>
                <a:latin typeface="Consolas" panose="020B0609020204030204" pitchFamily="49" charset="0"/>
              </a:rPr>
              <a:t>ALTER TABLE Orders</a:t>
            </a:r>
            <a:br>
              <a:rPr lang="en-US" sz="2400" dirty="0"/>
            </a:br>
            <a:r>
              <a:rPr lang="en-US" sz="2400" b="0" i="0" dirty="0">
                <a:effectLst/>
                <a:latin typeface="Consolas" panose="020B0609020204030204" pitchFamily="49" charset="0"/>
              </a:rPr>
              <a:t>ADD FOREIGN KEY (</a:t>
            </a:r>
            <a:r>
              <a:rPr lang="en-US" sz="2400" b="0" i="0" dirty="0" err="1">
                <a:effectLst/>
                <a:latin typeface="Consolas" panose="020B0609020204030204" pitchFamily="49" charset="0"/>
              </a:rPr>
              <a:t>PersonID</a:t>
            </a:r>
            <a:r>
              <a:rPr lang="en-US" sz="2400" b="0" i="0" dirty="0">
                <a:effectLst/>
                <a:latin typeface="Consolas" panose="020B0609020204030204" pitchFamily="49" charset="0"/>
              </a:rPr>
              <a:t>) REFERENCES Persons(ID);</a:t>
            </a:r>
            <a:endParaRPr lang="en-IN" sz="2400" dirty="0"/>
          </a:p>
          <a:p>
            <a:endParaRPr lang="en-IN" dirty="0"/>
          </a:p>
        </p:txBody>
      </p:sp>
    </p:spTree>
    <p:extLst>
      <p:ext uri="{BB962C8B-B14F-4D97-AF65-F5344CB8AC3E}">
        <p14:creationId xmlns:p14="http://schemas.microsoft.com/office/powerpoint/2010/main" val="195969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2093925" y="1100974"/>
            <a:ext cx="5976300" cy="1013575"/>
          </a:xfrm>
          <a:prstGeom prst="rect">
            <a:avLst/>
          </a:prstGeom>
        </p:spPr>
        <p:txBody>
          <a:bodyPr wrap="square" lIns="91425" tIns="91425" rIns="91425" bIns="91425" anchor="t" anchorCtr="0">
            <a:noAutofit/>
          </a:bodyPr>
          <a:lstStyle/>
          <a:p>
            <a:pPr lvl="0" rtl="0">
              <a:spcBef>
                <a:spcPts val="0"/>
              </a:spcBef>
              <a:buNone/>
            </a:pPr>
            <a:r>
              <a:rPr lang="en" sz="6000" b="1"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TextBox 4"/>
          <p:cNvSpPr txBox="1"/>
          <p:nvPr/>
        </p:nvSpPr>
        <p:spPr>
          <a:xfrm>
            <a:off x="2133600" y="236607"/>
            <a:ext cx="4233454" cy="707886"/>
          </a:xfrm>
          <a:prstGeom prst="rect">
            <a:avLst/>
          </a:prstGeom>
          <a:noFill/>
        </p:spPr>
        <p:txBody>
          <a:bodyPr wrap="square" rtlCol="0">
            <a:spAutoFit/>
          </a:bodyPr>
          <a:lstStyle/>
          <a:p>
            <a:r>
              <a:rPr lang="en-US" sz="4000" b="1" dirty="0">
                <a:solidFill>
                  <a:schemeClr val="accent1"/>
                </a:solidFill>
              </a:rPr>
              <a:t>   Contents</a:t>
            </a:r>
          </a:p>
        </p:txBody>
      </p:sp>
      <p:sp>
        <p:nvSpPr>
          <p:cNvPr id="4" name="Rectangle 1027">
            <a:extLst>
              <a:ext uri="{FF2B5EF4-FFF2-40B4-BE49-F238E27FC236}">
                <a16:creationId xmlns:a16="http://schemas.microsoft.com/office/drawing/2014/main" id="{D616D41B-08B4-48DC-B957-9F2719FA0100}"/>
              </a:ext>
            </a:extLst>
          </p:cNvPr>
          <p:cNvSpPr txBox="1">
            <a:spLocks noChangeArrowheads="1"/>
          </p:cNvSpPr>
          <p:nvPr/>
        </p:nvSpPr>
        <p:spPr>
          <a:xfrm>
            <a:off x="457200" y="820414"/>
            <a:ext cx="8229600" cy="3732536"/>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anchor="t" anchorCtr="0">
            <a:normAutofit/>
          </a:bodyPr>
          <a:lstStyle>
            <a:lvl1pPr marL="274320" lvl="0" indent="-274320" algn="ctr" rtl="0" eaLnBrk="1" latinLnBrk="0" hangingPunct="1">
              <a:spcBef>
                <a:spcPts val="0"/>
              </a:spcBef>
              <a:buClr>
                <a:schemeClr val="accent1"/>
              </a:buClr>
              <a:buSzPct val="100000"/>
              <a:buFont typeface="Wingdings"/>
              <a:buChar char=""/>
              <a:defRPr kumimoji="0" sz="2600" kern="1200">
                <a:solidFill>
                  <a:schemeClr val="tx1"/>
                </a:solidFill>
                <a:latin typeface="+mn-lt"/>
                <a:ea typeface="+mn-ea"/>
                <a:cs typeface="+mn-cs"/>
              </a:defRPr>
            </a:lvl1pPr>
            <a:lvl2pPr marL="640080" lvl="1" indent="-274320" algn="ctr" rtl="0" eaLnBrk="1" latinLnBrk="0" hangingPunct="1">
              <a:spcBef>
                <a:spcPts val="0"/>
              </a:spcBef>
              <a:buClr>
                <a:schemeClr val="accent1"/>
              </a:buClr>
              <a:buSzPct val="100000"/>
              <a:buFont typeface="Wingdings 2"/>
              <a:buChar char=""/>
              <a:defRPr kumimoji="0" sz="2600" kern="1200">
                <a:solidFill>
                  <a:schemeClr val="tx1"/>
                </a:solidFill>
                <a:latin typeface="+mn-lt"/>
                <a:ea typeface="+mn-ea"/>
                <a:cs typeface="+mn-cs"/>
              </a:defRPr>
            </a:lvl2pPr>
            <a:lvl3pPr marL="914400" lvl="2" indent="-182880" algn="ctr" rtl="0" eaLnBrk="1" latinLnBrk="0" hangingPunct="1">
              <a:spcBef>
                <a:spcPts val="0"/>
              </a:spcBef>
              <a:buClr>
                <a:schemeClr val="accent1">
                  <a:shade val="75000"/>
                </a:schemeClr>
              </a:buClr>
              <a:buSzPct val="100000"/>
              <a:buFont typeface="Wingdings"/>
              <a:buChar char=""/>
              <a:defRPr kumimoji="0" sz="2600" kern="1200">
                <a:solidFill>
                  <a:schemeClr val="tx1"/>
                </a:solidFill>
                <a:latin typeface="+mn-lt"/>
                <a:ea typeface="+mn-ea"/>
                <a:cs typeface="+mn-cs"/>
              </a:defRPr>
            </a:lvl3pPr>
            <a:lvl4pPr marL="1188720" lvl="3" indent="-182880" algn="ctr" rtl="0" eaLnBrk="1" latinLnBrk="0" hangingPunct="1">
              <a:spcBef>
                <a:spcPts val="0"/>
              </a:spcBef>
              <a:buClr>
                <a:schemeClr val="accent1">
                  <a:tint val="60000"/>
                </a:schemeClr>
              </a:buClr>
              <a:buSzPct val="100000"/>
              <a:buFont typeface="Wingdings"/>
              <a:buChar char=""/>
              <a:defRPr kumimoji="0" sz="2600" kern="1200">
                <a:solidFill>
                  <a:schemeClr val="tx1"/>
                </a:solidFill>
                <a:latin typeface="+mn-lt"/>
                <a:ea typeface="+mn-ea"/>
                <a:cs typeface="+mn-cs"/>
              </a:defRPr>
            </a:lvl4pPr>
            <a:lvl5pPr marL="1463040" lvl="4" indent="-182880" algn="ctr" rtl="0" eaLnBrk="1" latinLnBrk="0" hangingPunct="1">
              <a:spcBef>
                <a:spcPts val="0"/>
              </a:spcBef>
              <a:buClr>
                <a:schemeClr val="accent2">
                  <a:tint val="60000"/>
                </a:schemeClr>
              </a:buClr>
              <a:buSzPct val="100000"/>
              <a:buFont typeface="Wingdings 2"/>
              <a:buChar char=""/>
              <a:defRPr kumimoji="0" sz="2600" kern="1200">
                <a:solidFill>
                  <a:schemeClr val="tx1"/>
                </a:solidFill>
                <a:latin typeface="+mn-lt"/>
                <a:ea typeface="+mn-ea"/>
                <a:cs typeface="+mn-cs"/>
              </a:defRPr>
            </a:lvl5pPr>
            <a:lvl6pPr marL="1737360" lvl="5" indent="-182880" algn="ctr" rtl="0" eaLnBrk="1" latinLnBrk="0" hangingPunct="1">
              <a:spcBef>
                <a:spcPts val="0"/>
              </a:spcBef>
              <a:buClr>
                <a:schemeClr val="accent1"/>
              </a:buClr>
              <a:buSzPct val="100000"/>
              <a:buChar char="•"/>
              <a:defRPr kumimoji="0" sz="2600" kern="1200">
                <a:solidFill>
                  <a:schemeClr val="tx2"/>
                </a:solidFill>
                <a:latin typeface="+mn-lt"/>
                <a:ea typeface="+mn-ea"/>
                <a:cs typeface="+mn-cs"/>
              </a:defRPr>
            </a:lvl6pPr>
            <a:lvl7pPr marL="2011680" lvl="6" indent="-182880" algn="ctr" rtl="0" eaLnBrk="1" latinLnBrk="0" hangingPunct="1">
              <a:spcBef>
                <a:spcPts val="0"/>
              </a:spcBef>
              <a:buClr>
                <a:schemeClr val="accent1">
                  <a:tint val="60000"/>
                </a:schemeClr>
              </a:buClr>
              <a:buSzPct val="100000"/>
              <a:buFont typeface="Wingdings"/>
              <a:buChar char=""/>
              <a:defRPr kumimoji="0" sz="2600" kern="1200" baseline="0">
                <a:solidFill>
                  <a:schemeClr val="tx2"/>
                </a:solidFill>
                <a:latin typeface="+mn-lt"/>
                <a:ea typeface="+mn-ea"/>
                <a:cs typeface="+mn-cs"/>
              </a:defRPr>
            </a:lvl7pPr>
            <a:lvl8pPr marL="2286000" lvl="7" indent="-182880" algn="ctr" rtl="0" eaLnBrk="1" latinLnBrk="0" hangingPunct="1">
              <a:spcBef>
                <a:spcPts val="0"/>
              </a:spcBef>
              <a:buClr>
                <a:schemeClr val="accent2"/>
              </a:buClr>
              <a:buSzPct val="100000"/>
              <a:buChar char="•"/>
              <a:defRPr kumimoji="0" sz="2600" kern="1200" cap="small" baseline="0">
                <a:solidFill>
                  <a:schemeClr val="tx2"/>
                </a:solidFill>
                <a:latin typeface="+mn-lt"/>
                <a:ea typeface="+mn-ea"/>
                <a:cs typeface="+mn-cs"/>
              </a:defRPr>
            </a:lvl8pPr>
            <a:lvl9pPr marL="2560320" lvl="8" indent="-182880" algn="ctr" rtl="0" eaLnBrk="1" latinLnBrk="0" hangingPunct="1">
              <a:spcBef>
                <a:spcPts val="0"/>
              </a:spcBef>
              <a:buClr>
                <a:schemeClr val="accent1">
                  <a:shade val="75000"/>
                </a:schemeClr>
              </a:buClr>
              <a:buSzPct val="100000"/>
              <a:buChar char="•"/>
              <a:defRPr kumimoji="0" sz="2600" kern="1200" baseline="0">
                <a:solidFill>
                  <a:schemeClr val="tx2"/>
                </a:solidFill>
                <a:latin typeface="+mn-lt"/>
                <a:ea typeface="+mn-ea"/>
                <a:cs typeface="+mn-cs"/>
              </a:defRPr>
            </a:lvl9pPr>
          </a:lstStyle>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algn="l"/>
            <a:r>
              <a:rPr lang="en-US" altLang="en-US" sz="2400" dirty="0" err="1">
                <a:solidFill>
                  <a:srgbClr val="000000"/>
                </a:solidFill>
                <a:effectLst>
                  <a:outerShdw blurRad="38100" dist="38100" dir="2700000" algn="tl">
                    <a:srgbClr val="FFFFFF"/>
                  </a:outerShdw>
                </a:effectLst>
              </a:rPr>
              <a:t>Auto_increment</a:t>
            </a: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algn="l"/>
            <a:r>
              <a:rPr lang="en-US" altLang="en-US" sz="2400" dirty="0">
                <a:solidFill>
                  <a:srgbClr val="000000"/>
                </a:solidFill>
                <a:effectLst>
                  <a:outerShdw blurRad="38100" dist="38100" dir="2700000" algn="tl">
                    <a:srgbClr val="FFFFFF"/>
                  </a:outerShdw>
                </a:effectLst>
              </a:rPr>
              <a:t>Foreign Key</a:t>
            </a:r>
          </a:p>
          <a:p>
            <a:pPr marL="0" indent="0" algn="l">
              <a:buNone/>
            </a:pPr>
            <a:endParaRPr lang="en-US" altLang="en-US" sz="2400" dirty="0">
              <a:solidFill>
                <a:srgbClr val="000000"/>
              </a:solidFill>
              <a:effectLst>
                <a:outerShdw blurRad="38100" dist="38100" dir="2700000" algn="tl">
                  <a:srgbClr val="FFFFFF"/>
                </a:outerShdw>
              </a:effectLst>
            </a:endParaRPr>
          </a:p>
          <a:p>
            <a:pPr algn="l"/>
            <a:r>
              <a:rPr lang="en-US" altLang="en-US" sz="2400" dirty="0">
                <a:solidFill>
                  <a:srgbClr val="000000"/>
                </a:solidFill>
                <a:effectLst>
                  <a:outerShdw blurRad="38100" dist="38100" dir="2700000" algn="tl">
                    <a:srgbClr val="FFFFFF"/>
                  </a:outerShdw>
                </a:effectLst>
              </a:rPr>
              <a:t>Index</a:t>
            </a: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a:p>
            <a:pPr marL="0" indent="0" algn="l">
              <a:buNone/>
            </a:pPr>
            <a:endParaRPr lang="en-US" altLang="en-US" sz="2400" dirty="0">
              <a:solidFill>
                <a:srgbClr val="000000"/>
              </a:solidFill>
              <a:effectLst>
                <a:outerShdw blurRad="38100" dist="38100" dir="2700000" algn="tl">
                  <a:srgbClr val="FFFFFF"/>
                </a:outerShdw>
              </a:effectLst>
            </a:endParaRPr>
          </a:p>
        </p:txBody>
      </p:sp>
    </p:spTree>
    <p:extLst>
      <p:ext uri="{BB962C8B-B14F-4D97-AF65-F5344CB8AC3E}">
        <p14:creationId xmlns:p14="http://schemas.microsoft.com/office/powerpoint/2010/main" val="4689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chemeClr val="accent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956" y="403504"/>
            <a:ext cx="5547836" cy="332303"/>
          </a:xfrm>
          <a:prstGeom prst="rect">
            <a:avLst/>
          </a:prstGeom>
        </p:spPr>
        <p:txBody>
          <a:bodyPr vert="horz" wrap="square" lIns="0" tIns="9049" rIns="0" bIns="0" rtlCol="0" anchor="b">
            <a:spAutoFit/>
          </a:bodyPr>
          <a:lstStyle/>
          <a:p>
            <a:pPr marL="9525">
              <a:spcBef>
                <a:spcPts val="71"/>
              </a:spcBef>
            </a:pPr>
            <a:r>
              <a:rPr sz="2100" spc="-79" dirty="0"/>
              <a:t>AUTO_INCREMENT</a:t>
            </a:r>
            <a:r>
              <a:rPr sz="2100" spc="-363" dirty="0"/>
              <a:t> </a:t>
            </a:r>
            <a:r>
              <a:rPr sz="2100" spc="-64" dirty="0"/>
              <a:t>Column</a:t>
            </a:r>
            <a:endParaRPr sz="2100" dirty="0"/>
          </a:p>
        </p:txBody>
      </p:sp>
      <p:sp>
        <p:nvSpPr>
          <p:cNvPr id="4" name="object 4"/>
          <p:cNvSpPr txBox="1"/>
          <p:nvPr/>
        </p:nvSpPr>
        <p:spPr>
          <a:xfrm>
            <a:off x="1600200" y="770545"/>
            <a:ext cx="6096000" cy="3657251"/>
          </a:xfrm>
          <a:prstGeom prst="rect">
            <a:avLst/>
          </a:prstGeom>
        </p:spPr>
        <p:txBody>
          <a:bodyPr vert="horz" wrap="square" lIns="0" tIns="105251" rIns="0" bIns="0" rtlCol="0">
            <a:spAutoFit/>
          </a:bodyPr>
          <a:lstStyle/>
          <a:p>
            <a:pPr marL="9525">
              <a:spcBef>
                <a:spcPts val="829"/>
              </a:spcBef>
            </a:pPr>
            <a:r>
              <a:rPr sz="3225" spc="-19" dirty="0">
                <a:solidFill>
                  <a:srgbClr val="2E2B1F"/>
                </a:solidFill>
                <a:latin typeface="Carlito"/>
                <a:cs typeface="Carlito"/>
              </a:rPr>
              <a:t>AUTO_INCREMENT</a:t>
            </a:r>
            <a:endParaRPr sz="3225" dirty="0">
              <a:latin typeface="Carlito"/>
              <a:cs typeface="Carlito"/>
            </a:endParaRPr>
          </a:p>
          <a:p>
            <a:pPr marL="9525">
              <a:spcBef>
                <a:spcPts val="840"/>
              </a:spcBef>
            </a:pPr>
            <a:r>
              <a:rPr sz="3600" spc="-30" dirty="0">
                <a:solidFill>
                  <a:srgbClr val="001F5F"/>
                </a:solidFill>
                <a:latin typeface="Carlito"/>
                <a:cs typeface="Carlito"/>
              </a:rPr>
              <a:t>Syntax</a:t>
            </a:r>
            <a:endParaRPr sz="3600" dirty="0">
              <a:latin typeface="Carlito"/>
              <a:cs typeface="Carlito"/>
            </a:endParaRPr>
          </a:p>
          <a:p>
            <a:pPr marL="180975" marR="153828" indent="-171450">
              <a:spcBef>
                <a:spcPts val="529"/>
              </a:spcBef>
              <a:buClr>
                <a:srgbClr val="A9A47B"/>
              </a:buClr>
              <a:buFont typeface="Arial"/>
              <a:buChar char="•"/>
              <a:tabLst>
                <a:tab pos="180499" algn="l"/>
                <a:tab pos="180975" algn="l"/>
              </a:tabLst>
            </a:pPr>
            <a:r>
              <a:rPr sz="1650" spc="-26" dirty="0">
                <a:solidFill>
                  <a:srgbClr val="2E2B1F"/>
                </a:solidFill>
                <a:latin typeface="Carlito"/>
                <a:cs typeface="Carlito"/>
              </a:rPr>
              <a:t>CREATE TABLE </a:t>
            </a:r>
            <a:r>
              <a:rPr sz="1650" spc="-4" dirty="0">
                <a:solidFill>
                  <a:srgbClr val="2E2B1F"/>
                </a:solidFill>
                <a:latin typeface="Carlito"/>
                <a:cs typeface="Carlito"/>
              </a:rPr>
              <a:t>table_name ( </a:t>
            </a:r>
            <a:r>
              <a:rPr sz="1650" spc="-8" dirty="0">
                <a:solidFill>
                  <a:srgbClr val="2E2B1F"/>
                </a:solidFill>
                <a:latin typeface="Carlito"/>
                <a:cs typeface="Carlito"/>
              </a:rPr>
              <a:t>column1 </a:t>
            </a:r>
            <a:r>
              <a:rPr sz="1650" spc="-11" dirty="0">
                <a:solidFill>
                  <a:srgbClr val="2E2B1F"/>
                </a:solidFill>
                <a:latin typeface="Carlito"/>
                <a:cs typeface="Carlito"/>
              </a:rPr>
              <a:t>datatype </a:t>
            </a:r>
            <a:r>
              <a:rPr sz="1650" spc="-19" dirty="0">
                <a:solidFill>
                  <a:srgbClr val="2E2B1F"/>
                </a:solidFill>
                <a:latin typeface="Carlito"/>
                <a:cs typeface="Carlito"/>
              </a:rPr>
              <a:t>NOT </a:t>
            </a:r>
            <a:r>
              <a:rPr sz="1650" spc="-8" dirty="0">
                <a:solidFill>
                  <a:srgbClr val="2E2B1F"/>
                </a:solidFill>
                <a:latin typeface="Carlito"/>
                <a:cs typeface="Carlito"/>
              </a:rPr>
              <a:t>NULL  </a:t>
            </a:r>
            <a:r>
              <a:rPr sz="1650" spc="-19" dirty="0">
                <a:solidFill>
                  <a:srgbClr val="2E2B1F"/>
                </a:solidFill>
                <a:latin typeface="Carlito"/>
                <a:cs typeface="Carlito"/>
              </a:rPr>
              <a:t>AUTO_INCREMENT,….);</a:t>
            </a:r>
            <a:endParaRPr sz="1650" dirty="0">
              <a:latin typeface="Carlito"/>
              <a:cs typeface="Carlito"/>
            </a:endParaRPr>
          </a:p>
          <a:p>
            <a:pPr marL="180975" indent="-171450">
              <a:spcBef>
                <a:spcPts val="398"/>
              </a:spcBef>
              <a:buClr>
                <a:srgbClr val="A9A47B"/>
              </a:buClr>
              <a:buFont typeface="Arial"/>
              <a:buChar char="•"/>
              <a:tabLst>
                <a:tab pos="180499" algn="l"/>
                <a:tab pos="180975" algn="l"/>
              </a:tabLst>
            </a:pPr>
            <a:r>
              <a:rPr sz="1650" spc="-26" dirty="0">
                <a:solidFill>
                  <a:srgbClr val="2E2B1F"/>
                </a:solidFill>
                <a:latin typeface="Carlito"/>
                <a:cs typeface="Carlito"/>
              </a:rPr>
              <a:t>ALTER </a:t>
            </a:r>
            <a:r>
              <a:rPr sz="1650" spc="-30" dirty="0">
                <a:solidFill>
                  <a:srgbClr val="2E2B1F"/>
                </a:solidFill>
                <a:latin typeface="Carlito"/>
                <a:cs typeface="Carlito"/>
              </a:rPr>
              <a:t>TABLE </a:t>
            </a:r>
            <a:r>
              <a:rPr sz="1650" spc="-4" dirty="0">
                <a:solidFill>
                  <a:srgbClr val="2E2B1F"/>
                </a:solidFill>
                <a:latin typeface="Carlito"/>
                <a:cs typeface="Carlito"/>
              </a:rPr>
              <a:t>table_name </a:t>
            </a:r>
            <a:r>
              <a:rPr sz="1650" spc="-11" dirty="0">
                <a:solidFill>
                  <a:srgbClr val="2E2B1F"/>
                </a:solidFill>
                <a:latin typeface="Carlito"/>
                <a:cs typeface="Carlito"/>
              </a:rPr>
              <a:t>AUTO_INCREMENT </a:t>
            </a:r>
            <a:r>
              <a:rPr sz="1650" spc="-4" dirty="0">
                <a:solidFill>
                  <a:srgbClr val="2E2B1F"/>
                </a:solidFill>
                <a:latin typeface="Carlito"/>
                <a:cs typeface="Carlito"/>
              </a:rPr>
              <a:t>=</a:t>
            </a:r>
            <a:r>
              <a:rPr sz="1650" spc="139" dirty="0">
                <a:solidFill>
                  <a:srgbClr val="2E2B1F"/>
                </a:solidFill>
                <a:latin typeface="Carlito"/>
                <a:cs typeface="Carlito"/>
              </a:rPr>
              <a:t> </a:t>
            </a:r>
            <a:r>
              <a:rPr sz="1650" spc="-8" dirty="0">
                <a:solidFill>
                  <a:srgbClr val="2E2B1F"/>
                </a:solidFill>
                <a:latin typeface="Carlito"/>
                <a:cs typeface="Carlito"/>
              </a:rPr>
              <a:t>start_value;</a:t>
            </a:r>
            <a:endParaRPr sz="1650" dirty="0">
              <a:latin typeface="Carlito"/>
              <a:cs typeface="Carlito"/>
            </a:endParaRPr>
          </a:p>
          <a:p>
            <a:pPr marL="9525">
              <a:spcBef>
                <a:spcPts val="731"/>
              </a:spcBef>
            </a:pPr>
            <a:r>
              <a:rPr sz="3600" spc="-11" dirty="0">
                <a:solidFill>
                  <a:srgbClr val="001F5F"/>
                </a:solidFill>
                <a:latin typeface="Carlito"/>
                <a:cs typeface="Carlito"/>
              </a:rPr>
              <a:t>Example</a:t>
            </a:r>
            <a:endParaRPr sz="3600" dirty="0">
              <a:latin typeface="Carlito"/>
              <a:cs typeface="Carlito"/>
            </a:endParaRPr>
          </a:p>
          <a:p>
            <a:pPr marL="180975" indent="-171450">
              <a:spcBef>
                <a:spcPts val="529"/>
              </a:spcBef>
              <a:buClr>
                <a:srgbClr val="A9A47B"/>
              </a:buClr>
              <a:buFont typeface="Arial"/>
              <a:buChar char="•"/>
              <a:tabLst>
                <a:tab pos="180499" algn="l"/>
                <a:tab pos="180975" algn="l"/>
              </a:tabLst>
            </a:pPr>
            <a:r>
              <a:rPr sz="1650" spc="-30" dirty="0">
                <a:solidFill>
                  <a:srgbClr val="2E2B1F"/>
                </a:solidFill>
                <a:latin typeface="Carlito"/>
                <a:cs typeface="Carlito"/>
              </a:rPr>
              <a:t>CREATE TABLE </a:t>
            </a:r>
            <a:r>
              <a:rPr sz="1650" spc="-4" dirty="0">
                <a:solidFill>
                  <a:srgbClr val="2E2B1F"/>
                </a:solidFill>
                <a:latin typeface="Carlito"/>
                <a:cs typeface="Carlito"/>
              </a:rPr>
              <a:t>Bills ( Bill_No INT(11) </a:t>
            </a:r>
            <a:r>
              <a:rPr sz="1650" spc="-19" dirty="0">
                <a:solidFill>
                  <a:srgbClr val="2E2B1F"/>
                </a:solidFill>
                <a:latin typeface="Carlito"/>
                <a:cs typeface="Carlito"/>
              </a:rPr>
              <a:t>NOT</a:t>
            </a:r>
            <a:r>
              <a:rPr sz="1650" spc="113" dirty="0">
                <a:solidFill>
                  <a:srgbClr val="2E2B1F"/>
                </a:solidFill>
                <a:latin typeface="Carlito"/>
                <a:cs typeface="Carlito"/>
              </a:rPr>
              <a:t> </a:t>
            </a:r>
            <a:r>
              <a:rPr sz="1650" spc="-8" dirty="0">
                <a:solidFill>
                  <a:srgbClr val="2E2B1F"/>
                </a:solidFill>
                <a:latin typeface="Carlito"/>
                <a:cs typeface="Carlito"/>
              </a:rPr>
              <a:t>NULL</a:t>
            </a:r>
            <a:endParaRPr sz="1650" dirty="0">
              <a:latin typeface="Carlito"/>
              <a:cs typeface="Carlito"/>
            </a:endParaRPr>
          </a:p>
          <a:p>
            <a:pPr marL="180975">
              <a:spcBef>
                <a:spcPts val="4"/>
              </a:spcBef>
            </a:pPr>
            <a:r>
              <a:rPr sz="1650" spc="-23" dirty="0">
                <a:solidFill>
                  <a:srgbClr val="2E2B1F"/>
                </a:solidFill>
                <a:latin typeface="Carlito"/>
                <a:cs typeface="Carlito"/>
              </a:rPr>
              <a:t>AUTO_INCREMENT, </a:t>
            </a:r>
            <a:r>
              <a:rPr sz="1650" spc="-8" dirty="0">
                <a:solidFill>
                  <a:srgbClr val="2E2B1F"/>
                </a:solidFill>
                <a:latin typeface="Carlito"/>
                <a:cs typeface="Carlito"/>
              </a:rPr>
              <a:t>name</a:t>
            </a:r>
            <a:r>
              <a:rPr sz="1650" spc="79" dirty="0">
                <a:solidFill>
                  <a:srgbClr val="2E2B1F"/>
                </a:solidFill>
                <a:latin typeface="Carlito"/>
                <a:cs typeface="Carlito"/>
              </a:rPr>
              <a:t> </a:t>
            </a:r>
            <a:r>
              <a:rPr sz="1650" spc="-8" dirty="0">
                <a:solidFill>
                  <a:srgbClr val="2E2B1F"/>
                </a:solidFill>
                <a:latin typeface="Carlito"/>
                <a:cs typeface="Carlito"/>
              </a:rPr>
              <a:t>varchar(20)</a:t>
            </a:r>
            <a:r>
              <a:rPr lang="en-US" sz="1650" spc="-8" dirty="0">
                <a:solidFill>
                  <a:srgbClr val="2E2B1F"/>
                </a:solidFill>
                <a:latin typeface="Carlito"/>
                <a:cs typeface="Carlito"/>
              </a:rPr>
              <a:t>, Primary key (</a:t>
            </a:r>
            <a:r>
              <a:rPr lang="en-US" sz="1650" spc="-8" dirty="0" err="1">
                <a:solidFill>
                  <a:srgbClr val="2E2B1F"/>
                </a:solidFill>
                <a:latin typeface="Carlito"/>
                <a:cs typeface="Carlito"/>
              </a:rPr>
              <a:t>Bill_No</a:t>
            </a:r>
            <a:r>
              <a:rPr lang="en-US" sz="1650" spc="-8">
                <a:solidFill>
                  <a:srgbClr val="2E2B1F"/>
                </a:solidFill>
                <a:latin typeface="Carlito"/>
                <a:cs typeface="Carlito"/>
              </a:rPr>
              <a:t>)</a:t>
            </a:r>
            <a:r>
              <a:rPr sz="1650" spc="-8">
                <a:solidFill>
                  <a:srgbClr val="2E2B1F"/>
                </a:solidFill>
                <a:latin typeface="Carlito"/>
                <a:cs typeface="Carlito"/>
              </a:rPr>
              <a:t>);</a:t>
            </a:r>
            <a:endParaRPr sz="1650" dirty="0">
              <a:latin typeface="Carlito"/>
              <a:cs typeface="Carlito"/>
            </a:endParaRPr>
          </a:p>
          <a:p>
            <a:pPr marL="180975" indent="-171450">
              <a:spcBef>
                <a:spcPts val="394"/>
              </a:spcBef>
              <a:buClr>
                <a:srgbClr val="A9A47B"/>
              </a:buClr>
              <a:buFont typeface="Arial"/>
              <a:buChar char="•"/>
              <a:tabLst>
                <a:tab pos="180499" algn="l"/>
                <a:tab pos="180975" algn="l"/>
              </a:tabLst>
            </a:pPr>
            <a:r>
              <a:rPr sz="1650" spc="-26" dirty="0">
                <a:solidFill>
                  <a:srgbClr val="2E2B1F"/>
                </a:solidFill>
                <a:latin typeface="Carlito"/>
                <a:cs typeface="Carlito"/>
              </a:rPr>
              <a:t>ALTER TABLE </a:t>
            </a:r>
            <a:r>
              <a:rPr sz="1650" spc="-4" dirty="0">
                <a:solidFill>
                  <a:srgbClr val="2E2B1F"/>
                </a:solidFill>
                <a:latin typeface="Carlito"/>
                <a:cs typeface="Carlito"/>
              </a:rPr>
              <a:t>Bills </a:t>
            </a:r>
            <a:r>
              <a:rPr sz="1650" spc="-8" dirty="0">
                <a:solidFill>
                  <a:srgbClr val="2E2B1F"/>
                </a:solidFill>
                <a:latin typeface="Carlito"/>
                <a:cs typeface="Carlito"/>
              </a:rPr>
              <a:t>AUTO_INCREMENT </a:t>
            </a:r>
            <a:r>
              <a:rPr sz="1650" spc="-4" dirty="0">
                <a:solidFill>
                  <a:srgbClr val="2E2B1F"/>
                </a:solidFill>
                <a:latin typeface="Carlito"/>
                <a:cs typeface="Carlito"/>
              </a:rPr>
              <a:t>=</a:t>
            </a:r>
            <a:r>
              <a:rPr sz="1650" spc="109" dirty="0">
                <a:solidFill>
                  <a:srgbClr val="2E2B1F"/>
                </a:solidFill>
                <a:latin typeface="Carlito"/>
                <a:cs typeface="Carlito"/>
              </a:rPr>
              <a:t> </a:t>
            </a:r>
            <a:r>
              <a:rPr sz="1650" spc="-4" dirty="0">
                <a:solidFill>
                  <a:srgbClr val="2E2B1F"/>
                </a:solidFill>
                <a:latin typeface="Carlito"/>
                <a:cs typeface="Carlito"/>
              </a:rPr>
              <a:t>1001;</a:t>
            </a:r>
            <a:endParaRPr sz="165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954" y="355774"/>
            <a:ext cx="6075045" cy="540052"/>
          </a:xfrm>
          <a:prstGeom prst="rect">
            <a:avLst/>
          </a:prstGeom>
        </p:spPr>
        <p:txBody>
          <a:bodyPr vert="horz" wrap="square" lIns="0" tIns="9049" rIns="0" bIns="0" rtlCol="0" anchor="b">
            <a:spAutoFit/>
          </a:bodyPr>
          <a:lstStyle/>
          <a:p>
            <a:pPr marL="9525">
              <a:spcBef>
                <a:spcPts val="71"/>
              </a:spcBef>
            </a:pPr>
            <a:r>
              <a:rPr sz="3450" spc="-75" dirty="0"/>
              <a:t>Constraints- </a:t>
            </a:r>
            <a:r>
              <a:rPr sz="3450" spc="-71" dirty="0"/>
              <a:t>FOREIGN</a:t>
            </a:r>
            <a:r>
              <a:rPr sz="3450" spc="-296" dirty="0"/>
              <a:t> </a:t>
            </a:r>
            <a:r>
              <a:rPr sz="3450" spc="-53" dirty="0"/>
              <a:t>KEY</a:t>
            </a:r>
            <a:endParaRPr sz="3450" dirty="0"/>
          </a:p>
        </p:txBody>
      </p:sp>
      <p:sp>
        <p:nvSpPr>
          <p:cNvPr id="3" name="object 3"/>
          <p:cNvSpPr txBox="1"/>
          <p:nvPr/>
        </p:nvSpPr>
        <p:spPr>
          <a:xfrm>
            <a:off x="1573531" y="1212533"/>
            <a:ext cx="6808469" cy="1128675"/>
          </a:xfrm>
          <a:prstGeom prst="rect">
            <a:avLst/>
          </a:prstGeom>
        </p:spPr>
        <p:txBody>
          <a:bodyPr vert="horz" wrap="square" lIns="0" tIns="9049" rIns="0" bIns="0" rtlCol="0">
            <a:spAutoFit/>
          </a:bodyPr>
          <a:lstStyle/>
          <a:p>
            <a:pPr marL="180975" marR="3810" indent="-171450" algn="just">
              <a:spcBef>
                <a:spcPts val="71"/>
              </a:spcBef>
              <a:buClr>
                <a:srgbClr val="A9A47B"/>
              </a:buClr>
              <a:buFont typeface="Arial"/>
              <a:buChar char="•"/>
              <a:tabLst>
                <a:tab pos="180975" algn="l"/>
              </a:tabLst>
            </a:pPr>
            <a:r>
              <a:rPr sz="1650" spc="-4" dirty="0">
                <a:solidFill>
                  <a:srgbClr val="2E2B1F"/>
                </a:solidFill>
                <a:latin typeface="Carlito"/>
                <a:cs typeface="Carlito"/>
              </a:rPr>
              <a:t>A FOREIGN KEY in MySQL </a:t>
            </a:r>
            <a:r>
              <a:rPr sz="1650" spc="-11" dirty="0">
                <a:solidFill>
                  <a:srgbClr val="2E2B1F"/>
                </a:solidFill>
                <a:latin typeface="Carlito"/>
                <a:cs typeface="Carlito"/>
              </a:rPr>
              <a:t>creates </a:t>
            </a:r>
            <a:r>
              <a:rPr sz="1650" spc="-4" dirty="0">
                <a:solidFill>
                  <a:srgbClr val="2E2B1F"/>
                </a:solidFill>
                <a:latin typeface="Carlito"/>
                <a:cs typeface="Carlito"/>
              </a:rPr>
              <a:t>a link </a:t>
            </a:r>
            <a:r>
              <a:rPr sz="1650" spc="-8" dirty="0">
                <a:solidFill>
                  <a:srgbClr val="2E2B1F"/>
                </a:solidFill>
                <a:latin typeface="Carlito"/>
                <a:cs typeface="Carlito"/>
              </a:rPr>
              <a:t>between two tables </a:t>
            </a:r>
            <a:r>
              <a:rPr sz="1650" spc="-15" dirty="0">
                <a:solidFill>
                  <a:srgbClr val="2E2B1F"/>
                </a:solidFill>
                <a:latin typeface="Carlito"/>
                <a:cs typeface="Carlito"/>
              </a:rPr>
              <a:t>by  </a:t>
            </a:r>
            <a:r>
              <a:rPr sz="1650" spc="-4" dirty="0">
                <a:solidFill>
                  <a:srgbClr val="2E2B1F"/>
                </a:solidFill>
                <a:latin typeface="Carlito"/>
                <a:cs typeface="Carlito"/>
              </a:rPr>
              <a:t>one </a:t>
            </a:r>
            <a:r>
              <a:rPr sz="1650" spc="-8" dirty="0">
                <a:solidFill>
                  <a:srgbClr val="2E2B1F"/>
                </a:solidFill>
                <a:latin typeface="Carlito"/>
                <a:cs typeface="Carlito"/>
              </a:rPr>
              <a:t>specific column </a:t>
            </a:r>
            <a:r>
              <a:rPr sz="1650" spc="-4" dirty="0">
                <a:solidFill>
                  <a:srgbClr val="2E2B1F"/>
                </a:solidFill>
                <a:latin typeface="Carlito"/>
                <a:cs typeface="Carlito"/>
              </a:rPr>
              <a:t>of both tables. The </a:t>
            </a:r>
            <a:r>
              <a:rPr sz="1650" spc="-8" dirty="0">
                <a:solidFill>
                  <a:srgbClr val="2E2B1F"/>
                </a:solidFill>
                <a:latin typeface="Carlito"/>
                <a:cs typeface="Carlito"/>
              </a:rPr>
              <a:t>specified column </a:t>
            </a:r>
            <a:r>
              <a:rPr sz="1650" spc="-4" dirty="0">
                <a:solidFill>
                  <a:srgbClr val="2E2B1F"/>
                </a:solidFill>
                <a:latin typeface="Carlito"/>
                <a:cs typeface="Carlito"/>
              </a:rPr>
              <a:t>in </a:t>
            </a:r>
            <a:r>
              <a:rPr sz="1650" spc="-8" dirty="0">
                <a:solidFill>
                  <a:srgbClr val="2E2B1F"/>
                </a:solidFill>
                <a:latin typeface="Carlito"/>
                <a:cs typeface="Carlito"/>
              </a:rPr>
              <a:t>one  table must </a:t>
            </a:r>
            <a:r>
              <a:rPr sz="1650" dirty="0">
                <a:solidFill>
                  <a:srgbClr val="2E2B1F"/>
                </a:solidFill>
                <a:latin typeface="Carlito"/>
                <a:cs typeface="Carlito"/>
              </a:rPr>
              <a:t>be </a:t>
            </a:r>
            <a:r>
              <a:rPr sz="1650" spc="-4" dirty="0">
                <a:solidFill>
                  <a:srgbClr val="2E2B1F"/>
                </a:solidFill>
                <a:latin typeface="Carlito"/>
                <a:cs typeface="Carlito"/>
              </a:rPr>
              <a:t>a PRIMARY KEY and </a:t>
            </a:r>
            <a:r>
              <a:rPr sz="1650" spc="-15" dirty="0">
                <a:solidFill>
                  <a:srgbClr val="2E2B1F"/>
                </a:solidFill>
                <a:latin typeface="Carlito"/>
                <a:cs typeface="Carlito"/>
              </a:rPr>
              <a:t>referred </a:t>
            </a:r>
            <a:r>
              <a:rPr sz="1650" spc="-8" dirty="0">
                <a:solidFill>
                  <a:srgbClr val="2E2B1F"/>
                </a:solidFill>
                <a:latin typeface="Carlito"/>
                <a:cs typeface="Carlito"/>
              </a:rPr>
              <a:t>by </a:t>
            </a:r>
            <a:r>
              <a:rPr sz="1650" spc="-4" dirty="0">
                <a:solidFill>
                  <a:srgbClr val="2E2B1F"/>
                </a:solidFill>
                <a:latin typeface="Carlito"/>
                <a:cs typeface="Carlito"/>
              </a:rPr>
              <a:t>the column </a:t>
            </a:r>
            <a:r>
              <a:rPr sz="1650" dirty="0">
                <a:solidFill>
                  <a:srgbClr val="2E2B1F"/>
                </a:solidFill>
                <a:latin typeface="Carlito"/>
                <a:cs typeface="Carlito"/>
              </a:rPr>
              <a:t>of  </a:t>
            </a:r>
            <a:r>
              <a:rPr sz="1650" spc="-4" dirty="0">
                <a:solidFill>
                  <a:srgbClr val="2E2B1F"/>
                </a:solidFill>
                <a:latin typeface="Carlito"/>
                <a:cs typeface="Carlito"/>
              </a:rPr>
              <a:t>another </a:t>
            </a:r>
            <a:r>
              <a:rPr sz="1650" spc="-8" dirty="0">
                <a:solidFill>
                  <a:srgbClr val="2E2B1F"/>
                </a:solidFill>
                <a:latin typeface="Carlito"/>
                <a:cs typeface="Carlito"/>
              </a:rPr>
              <a:t>table </a:t>
            </a:r>
            <a:r>
              <a:rPr sz="1650" spc="-4" dirty="0">
                <a:solidFill>
                  <a:srgbClr val="2E2B1F"/>
                </a:solidFill>
                <a:latin typeface="Carlito"/>
                <a:cs typeface="Carlito"/>
              </a:rPr>
              <a:t>known as </a:t>
            </a:r>
            <a:r>
              <a:rPr sz="1650" spc="-11" dirty="0">
                <a:solidFill>
                  <a:srgbClr val="2E2B1F"/>
                </a:solidFill>
                <a:latin typeface="Carlito"/>
                <a:cs typeface="Carlito"/>
              </a:rPr>
              <a:t>FOREIGN</a:t>
            </a:r>
            <a:r>
              <a:rPr sz="1650" spc="49" dirty="0">
                <a:solidFill>
                  <a:srgbClr val="2E2B1F"/>
                </a:solidFill>
                <a:latin typeface="Carlito"/>
                <a:cs typeface="Carlito"/>
              </a:rPr>
              <a:t> </a:t>
            </a:r>
            <a:r>
              <a:rPr sz="1650" spc="-53" dirty="0">
                <a:solidFill>
                  <a:srgbClr val="2E2B1F"/>
                </a:solidFill>
                <a:latin typeface="Carlito"/>
                <a:cs typeface="Carlito"/>
              </a:rPr>
              <a:t>KEY.</a:t>
            </a:r>
            <a:endParaRPr sz="1650" dirty="0">
              <a:latin typeface="Carlito"/>
              <a:cs typeface="Carlito"/>
            </a:endParaRPr>
          </a:p>
          <a:p>
            <a:pPr>
              <a:spcBef>
                <a:spcPts val="8"/>
              </a:spcBef>
            </a:pPr>
            <a:endParaRPr sz="2325"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D6BD8-0070-4870-8D84-E04E3F70FD1F}"/>
              </a:ext>
            </a:extLst>
          </p:cNvPr>
          <p:cNvSpPr>
            <a:spLocks noGrp="1"/>
          </p:cNvSpPr>
          <p:nvPr>
            <p:ph sz="quarter" idx="1"/>
          </p:nvPr>
        </p:nvSpPr>
        <p:spPr>
          <a:xfrm>
            <a:off x="609600" y="209550"/>
            <a:ext cx="7467600" cy="4419600"/>
          </a:xfrm>
        </p:spPr>
        <p:txBody>
          <a:bodyPr>
            <a:normAutofit fontScale="92500" lnSpcReduction="10000"/>
          </a:bodyPr>
          <a:lstStyle/>
          <a:p>
            <a:r>
              <a:rPr lang="en-US" b="0" i="0" dirty="0">
                <a:effectLst/>
                <a:latin typeface="Consolas" panose="020B0609020204030204" pitchFamily="49" charset="0"/>
              </a:rPr>
              <a:t>CREATE TABLE Persons (</a:t>
            </a:r>
            <a:br>
              <a:rPr lang="en-US" dirty="0"/>
            </a:br>
            <a:r>
              <a:rPr lang="en-US" b="0" i="0" dirty="0">
                <a:effectLst/>
                <a:latin typeface="Consolas" panose="020B0609020204030204" pitchFamily="49" charset="0"/>
              </a:rPr>
              <a:t>    ID int NOT NULL,</a:t>
            </a:r>
            <a:br>
              <a:rPr lang="en-US" dirty="0"/>
            </a:br>
            <a:r>
              <a:rPr lang="en-US" b="0" i="0" dirty="0">
                <a:effectLst/>
                <a:latin typeface="Consolas" panose="020B0609020204030204" pitchFamily="49" charset="0"/>
              </a:rPr>
              <a:t>    Name varchar(255) NOT NULL,</a:t>
            </a:r>
            <a:br>
              <a:rPr lang="en-US" dirty="0"/>
            </a:br>
            <a:r>
              <a:rPr lang="en-US" b="0" i="0" dirty="0">
                <a:effectLst/>
                <a:latin typeface="Consolas" panose="020B0609020204030204" pitchFamily="49" charset="0"/>
              </a:rPr>
              <a:t>     Age int,</a:t>
            </a:r>
            <a:br>
              <a:rPr lang="en-US" dirty="0"/>
            </a:br>
            <a:r>
              <a:rPr lang="en-US" b="0" i="0" dirty="0">
                <a:effectLst/>
                <a:latin typeface="Consolas" panose="020B0609020204030204" pitchFamily="49" charset="0"/>
              </a:rPr>
              <a:t>    PRIMARY KEY (ID)</a:t>
            </a:r>
            <a:br>
              <a:rPr lang="en-US" dirty="0"/>
            </a:br>
            <a:r>
              <a:rPr lang="en-US" b="0" i="0" dirty="0">
                <a:effectLst/>
                <a:latin typeface="Consolas" panose="020B0609020204030204" pitchFamily="49" charset="0"/>
              </a:rPr>
              <a:t>);</a:t>
            </a:r>
          </a:p>
          <a:p>
            <a:r>
              <a:rPr lang="en-US" b="0" i="0" dirty="0">
                <a:effectLst/>
                <a:latin typeface="Consolas" panose="020B0609020204030204" pitchFamily="49" charset="0"/>
              </a:rPr>
              <a:t>CREATE TABLE Orders (</a:t>
            </a:r>
            <a:br>
              <a:rPr lang="en-US" dirty="0"/>
            </a:br>
            <a:r>
              <a:rPr lang="en-US" b="0" i="0" dirty="0">
                <a:effectLst/>
                <a:latin typeface="Consolas" panose="020B0609020204030204" pitchFamily="49" charset="0"/>
              </a:rPr>
              <a:t>    </a:t>
            </a:r>
            <a:r>
              <a:rPr lang="en-US" b="0" i="0" dirty="0" err="1">
                <a:effectLst/>
                <a:latin typeface="Consolas" panose="020B0609020204030204" pitchFamily="49" charset="0"/>
              </a:rPr>
              <a:t>OrderID</a:t>
            </a:r>
            <a:r>
              <a:rPr lang="en-US" b="0" i="0" dirty="0">
                <a:effectLst/>
                <a:latin typeface="Consolas" panose="020B0609020204030204" pitchFamily="49" charset="0"/>
              </a:rPr>
              <a:t> int NOT NULL,</a:t>
            </a:r>
            <a:br>
              <a:rPr lang="en-US" dirty="0"/>
            </a:br>
            <a:r>
              <a:rPr lang="en-US" b="0" i="0" dirty="0">
                <a:effectLst/>
                <a:latin typeface="Consolas" panose="020B0609020204030204" pitchFamily="49" charset="0"/>
              </a:rPr>
              <a:t>    </a:t>
            </a:r>
            <a:r>
              <a:rPr lang="en-US" b="0" i="0" dirty="0" err="1">
                <a:effectLst/>
                <a:latin typeface="Consolas" panose="020B0609020204030204" pitchFamily="49" charset="0"/>
              </a:rPr>
              <a:t>Order_Date</a:t>
            </a:r>
            <a:r>
              <a:rPr lang="en-US" b="0" i="0" dirty="0">
                <a:effectLst/>
                <a:latin typeface="Consolas" panose="020B0609020204030204" pitchFamily="49" charset="0"/>
              </a:rPr>
              <a:t> Date NOT NULL,</a:t>
            </a:r>
            <a:br>
              <a:rPr lang="en-US" dirty="0"/>
            </a:br>
            <a:r>
              <a:rPr lang="en-US" b="0" i="0" dirty="0">
                <a:effectLst/>
                <a:latin typeface="Consolas" panose="020B0609020204030204" pitchFamily="49" charset="0"/>
              </a:rPr>
              <a:t>    </a:t>
            </a:r>
            <a:r>
              <a:rPr lang="en-US" b="0" i="0" dirty="0" err="1">
                <a:effectLst/>
                <a:latin typeface="Consolas" panose="020B0609020204030204" pitchFamily="49" charset="0"/>
              </a:rPr>
              <a:t>PersonID</a:t>
            </a:r>
            <a:r>
              <a:rPr lang="en-US" b="0" i="0" dirty="0">
                <a:effectLst/>
                <a:latin typeface="Consolas" panose="020B0609020204030204" pitchFamily="49" charset="0"/>
              </a:rPr>
              <a:t> int,</a:t>
            </a:r>
            <a:br>
              <a:rPr lang="en-US" dirty="0"/>
            </a:br>
            <a:r>
              <a:rPr lang="en-US" b="0" i="0" dirty="0">
                <a:effectLst/>
                <a:latin typeface="Consolas" panose="020B0609020204030204" pitchFamily="49" charset="0"/>
              </a:rPr>
              <a:t>    PRIMARY KEY (</a:t>
            </a:r>
            <a:r>
              <a:rPr lang="en-US" b="0" i="0" dirty="0" err="1">
                <a:effectLst/>
                <a:latin typeface="Consolas" panose="020B0609020204030204" pitchFamily="49" charset="0"/>
              </a:rPr>
              <a:t>OrderID</a:t>
            </a:r>
            <a:r>
              <a:rPr lang="en-US" b="0" i="0" dirty="0">
                <a:effectLst/>
                <a:latin typeface="Consolas" panose="020B0609020204030204" pitchFamily="49" charset="0"/>
              </a:rPr>
              <a:t>),</a:t>
            </a:r>
            <a:br>
              <a:rPr lang="en-US" dirty="0"/>
            </a:br>
            <a:r>
              <a:rPr lang="en-US" b="0" i="0" dirty="0">
                <a:effectLst/>
                <a:latin typeface="Consolas" panose="020B0609020204030204" pitchFamily="49" charset="0"/>
              </a:rPr>
              <a:t>    FOREIGN KEY (</a:t>
            </a:r>
            <a:r>
              <a:rPr lang="en-US" b="0" i="0" dirty="0" err="1">
                <a:effectLst/>
                <a:latin typeface="Consolas" panose="020B0609020204030204" pitchFamily="49" charset="0"/>
              </a:rPr>
              <a:t>PersonID</a:t>
            </a:r>
            <a:r>
              <a:rPr lang="en-US" b="0" i="0" dirty="0">
                <a:effectLst/>
                <a:latin typeface="Consolas" panose="020B0609020204030204" pitchFamily="49" charset="0"/>
              </a:rPr>
              <a:t>) REFERENCES Persons(ID));</a:t>
            </a:r>
          </a:p>
        </p:txBody>
      </p:sp>
    </p:spTree>
    <p:extLst>
      <p:ext uri="{BB962C8B-B14F-4D97-AF65-F5344CB8AC3E}">
        <p14:creationId xmlns:p14="http://schemas.microsoft.com/office/powerpoint/2010/main" val="113502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64A3-2825-4875-9418-8E0886B4E79D}"/>
              </a:ext>
            </a:extLst>
          </p:cNvPr>
          <p:cNvSpPr>
            <a:spLocks noGrp="1"/>
          </p:cNvSpPr>
          <p:nvPr>
            <p:ph type="title"/>
          </p:nvPr>
        </p:nvSpPr>
        <p:spPr>
          <a:xfrm>
            <a:off x="514085" y="34738"/>
            <a:ext cx="7467600" cy="647700"/>
          </a:xfrm>
        </p:spPr>
        <p:txBody>
          <a:bodyPr>
            <a:normAutofit/>
          </a:bodyPr>
          <a:lstStyle/>
          <a:p>
            <a:r>
              <a:rPr lang="en-US" dirty="0"/>
              <a:t>Clauses for foreign key</a:t>
            </a:r>
            <a:endParaRPr lang="en-IN" dirty="0"/>
          </a:p>
        </p:txBody>
      </p:sp>
      <p:pic>
        <p:nvPicPr>
          <p:cNvPr id="1026" name="Picture 2" descr="MySQL ON DELETE CASCADE - sample tables">
            <a:extLst>
              <a:ext uri="{FF2B5EF4-FFF2-40B4-BE49-F238E27FC236}">
                <a16:creationId xmlns:a16="http://schemas.microsoft.com/office/drawing/2014/main" id="{74E98FF5-358F-45C9-9F03-061A5DC947A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33600" y="3867150"/>
            <a:ext cx="4228571" cy="990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FEAD071-B521-48A4-ABD9-466BB7D61872}"/>
              </a:ext>
            </a:extLst>
          </p:cNvPr>
          <p:cNvSpPr>
            <a:spLocks noChangeArrowheads="1"/>
          </p:cNvSpPr>
          <p:nvPr/>
        </p:nvSpPr>
        <p:spPr bwMode="auto">
          <a:xfrm>
            <a:off x="685800" y="1142146"/>
            <a:ext cx="6667500"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CASCADE: Delete or update the row from the parent table and automatically delete or update the matching rows in the child table. Both ON DELETE CASCADE and ON UPDATE CASCADE are supported.</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Set Null- Delete or update the row from the parent table and automatically set null in the matching rows in the chil</a:t>
            </a:r>
            <a:r>
              <a:rPr lang="en-US" altLang="en-US" sz="1600" dirty="0">
                <a:latin typeface="Times New Roman" panose="02020603050405020304" pitchFamily="18" charset="0"/>
                <a:cs typeface="Times New Roman" panose="02020603050405020304" pitchFamily="18" charset="0"/>
              </a:rPr>
              <a:t>d table.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Times New Roman" panose="02020603050405020304" pitchFamily="18" charset="0"/>
                <a:cs typeface="Times New Roman" panose="02020603050405020304" pitchFamily="18" charset="0"/>
              </a:rPr>
              <a:t>RESTRICT: Rejects the delete or update operation for the parent table.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9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86F9-442E-45BD-BBD5-8FD49FC21BAD}"/>
              </a:ext>
            </a:extLst>
          </p:cNvPr>
          <p:cNvSpPr>
            <a:spLocks noGrp="1"/>
          </p:cNvSpPr>
          <p:nvPr>
            <p:ph sz="quarter" idx="1"/>
          </p:nvPr>
        </p:nvSpPr>
        <p:spPr>
          <a:xfrm>
            <a:off x="533400" y="209550"/>
            <a:ext cx="7467600" cy="4648200"/>
          </a:xfrm>
        </p:spPr>
        <p:txBody>
          <a:bodyPr>
            <a:normAutofit fontScale="92500" lnSpcReduction="10000"/>
          </a:bodyPr>
          <a:lstStyle/>
          <a:p>
            <a:r>
              <a:rPr lang="en-US" dirty="0"/>
              <a:t>CREATE TABLE buildings (</a:t>
            </a:r>
          </a:p>
          <a:p>
            <a:pPr marL="0" indent="0">
              <a:buNone/>
            </a:pPr>
            <a:r>
              <a:rPr lang="en-US" dirty="0"/>
              <a:t> </a:t>
            </a:r>
            <a:r>
              <a:rPr lang="en-US" dirty="0" err="1"/>
              <a:t>building_no</a:t>
            </a:r>
            <a:r>
              <a:rPr lang="en-US" dirty="0"/>
              <a:t> INT PRIMARY KEY AUTO_INCREMENT,</a:t>
            </a:r>
          </a:p>
          <a:p>
            <a:pPr marL="0" indent="0">
              <a:buNone/>
            </a:pPr>
            <a:r>
              <a:rPr lang="en-US" dirty="0" err="1"/>
              <a:t>building_name</a:t>
            </a:r>
            <a:r>
              <a:rPr lang="en-US" dirty="0"/>
              <a:t> VARCHAR(255) NOT NULL,</a:t>
            </a:r>
          </a:p>
          <a:p>
            <a:pPr marL="0" indent="0">
              <a:buNone/>
            </a:pPr>
            <a:r>
              <a:rPr lang="en-US" dirty="0"/>
              <a:t>address VARCHAR(255) NOT NULL);</a:t>
            </a:r>
          </a:p>
          <a:p>
            <a:pPr marL="0" indent="0">
              <a:buNone/>
            </a:pPr>
            <a:endParaRPr lang="en-US" dirty="0"/>
          </a:p>
          <a:p>
            <a:r>
              <a:rPr lang="en-US" dirty="0"/>
              <a:t>CREATE TABLE rooms (</a:t>
            </a:r>
          </a:p>
          <a:p>
            <a:pPr marL="0" indent="0">
              <a:buNone/>
            </a:pPr>
            <a:r>
              <a:rPr lang="en-US" dirty="0"/>
              <a:t> </a:t>
            </a:r>
            <a:r>
              <a:rPr lang="en-US" dirty="0" err="1"/>
              <a:t>room_no</a:t>
            </a:r>
            <a:r>
              <a:rPr lang="en-US" dirty="0"/>
              <a:t> INT PRIMARY KEY AUTO_INCREMENT, </a:t>
            </a:r>
            <a:r>
              <a:rPr lang="en-US" dirty="0" err="1"/>
              <a:t>room_name</a:t>
            </a:r>
            <a:r>
              <a:rPr lang="en-US" dirty="0"/>
              <a:t> VARCHAR(255) NOT NULL,</a:t>
            </a:r>
          </a:p>
          <a:p>
            <a:pPr marL="0" indent="0">
              <a:buNone/>
            </a:pPr>
            <a:r>
              <a:rPr lang="en-US" dirty="0" err="1"/>
              <a:t>building_no</a:t>
            </a:r>
            <a:r>
              <a:rPr lang="en-US" dirty="0"/>
              <a:t> INT NOT NULL, </a:t>
            </a:r>
          </a:p>
          <a:p>
            <a:pPr marL="0" indent="0">
              <a:buNone/>
            </a:pPr>
            <a:r>
              <a:rPr lang="en-US" dirty="0"/>
              <a:t>FOREIGN KEY (</a:t>
            </a:r>
            <a:r>
              <a:rPr lang="en-US" dirty="0" err="1"/>
              <a:t>building_no</a:t>
            </a:r>
            <a:r>
              <a:rPr lang="en-US" dirty="0"/>
              <a:t>) REFERENCES buildings (</a:t>
            </a:r>
            <a:r>
              <a:rPr lang="en-US" dirty="0" err="1"/>
              <a:t>building_no</a:t>
            </a:r>
            <a:r>
              <a:rPr lang="en-US" dirty="0"/>
              <a:t>) ON DELETE CASCADE );</a:t>
            </a:r>
          </a:p>
          <a:p>
            <a:pPr marL="0" indent="0">
              <a:buNone/>
            </a:pPr>
            <a:endParaRPr lang="en-IN" dirty="0"/>
          </a:p>
        </p:txBody>
      </p:sp>
    </p:spTree>
    <p:extLst>
      <p:ext uri="{BB962C8B-B14F-4D97-AF65-F5344CB8AC3E}">
        <p14:creationId xmlns:p14="http://schemas.microsoft.com/office/powerpoint/2010/main" val="267517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BD4FD-C99B-49F9-924D-75ED4BB3EAB7}"/>
              </a:ext>
            </a:extLst>
          </p:cNvPr>
          <p:cNvSpPr>
            <a:spLocks noGrp="1"/>
          </p:cNvSpPr>
          <p:nvPr>
            <p:ph sz="quarter" idx="1"/>
          </p:nvPr>
        </p:nvSpPr>
        <p:spPr>
          <a:xfrm>
            <a:off x="685800" y="361950"/>
            <a:ext cx="7467600" cy="3655314"/>
          </a:xfrm>
        </p:spPr>
        <p:txBody>
          <a:bodyPr>
            <a:normAutofit fontScale="92500"/>
          </a:bodyPr>
          <a:lstStyle/>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buildings(</a:t>
            </a:r>
            <a:r>
              <a:rPr lang="en-US" b="0" i="0" dirty="0" err="1">
                <a:effectLst/>
                <a:latin typeface="Courier New" panose="02070309020205020404" pitchFamily="49" charset="0"/>
              </a:rPr>
              <a:t>building_name,address</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('ACME Headquaters','3950 North 1st Street CA 95134'), ('ACME Sales','5000 North 1st Street CA 95134’);</a:t>
            </a:r>
          </a:p>
          <a:p>
            <a:pPr marL="0" indent="0">
              <a:buNone/>
            </a:pPr>
            <a:endParaRPr lang="en-US" b="0" i="0" dirty="0">
              <a:effectLst/>
              <a:latin typeface="Courier New" panose="02070309020205020404" pitchFamily="49" charset="0"/>
            </a:endParaRPr>
          </a:p>
          <a:p>
            <a:r>
              <a:rPr lang="en-US" b="1" i="0" dirty="0">
                <a:effectLst/>
                <a:latin typeface="Courier New" panose="02070309020205020404" pitchFamily="49" charset="0"/>
              </a:rPr>
              <a:t>INSERT</a:t>
            </a:r>
            <a:r>
              <a:rPr lang="en-US" b="0" i="0" dirty="0">
                <a:effectLst/>
                <a:latin typeface="Courier New" panose="02070309020205020404" pitchFamily="49" charset="0"/>
              </a:rPr>
              <a:t> </a:t>
            </a:r>
            <a:r>
              <a:rPr lang="en-US" b="1" i="0" dirty="0">
                <a:effectLst/>
                <a:latin typeface="Courier New" panose="02070309020205020404" pitchFamily="49" charset="0"/>
              </a:rPr>
              <a:t>INTO</a:t>
            </a:r>
            <a:r>
              <a:rPr lang="en-US" b="0" i="0" dirty="0">
                <a:effectLst/>
                <a:latin typeface="Courier New" panose="02070309020205020404" pitchFamily="49" charset="0"/>
              </a:rPr>
              <a:t> rooms(</a:t>
            </a:r>
            <a:r>
              <a:rPr lang="en-US" b="0" i="0" dirty="0" err="1">
                <a:effectLst/>
                <a:latin typeface="Courier New" panose="02070309020205020404" pitchFamily="49" charset="0"/>
              </a:rPr>
              <a:t>room_name,building_no</a:t>
            </a:r>
            <a:r>
              <a:rPr lang="en-US" b="0" i="0" dirty="0">
                <a:effectLst/>
                <a:latin typeface="Courier New" panose="02070309020205020404" pitchFamily="49" charset="0"/>
              </a:rPr>
              <a:t>) </a:t>
            </a:r>
            <a:r>
              <a:rPr lang="en-US" b="1" i="0" dirty="0">
                <a:effectLst/>
                <a:latin typeface="Courier New" panose="02070309020205020404" pitchFamily="49" charset="0"/>
              </a:rPr>
              <a:t>VALUES</a:t>
            </a:r>
            <a:r>
              <a:rPr lang="en-US" b="0" i="0" dirty="0">
                <a:effectLst/>
                <a:latin typeface="Courier New" panose="02070309020205020404" pitchFamily="49" charset="0"/>
              </a:rPr>
              <a:t>('Amazon',1), ('War Room',1), ('Office of CEO',1), ('Marketing',2), ('Showroom',2);</a:t>
            </a:r>
            <a:endParaRPr lang="en-US" dirty="0">
              <a:latin typeface="Courier New" panose="02070309020205020404" pitchFamily="49" charset="0"/>
            </a:endParaRPr>
          </a:p>
          <a:p>
            <a:endParaRPr lang="en-IN" dirty="0"/>
          </a:p>
        </p:txBody>
      </p:sp>
    </p:spTree>
    <p:extLst>
      <p:ext uri="{BB962C8B-B14F-4D97-AF65-F5344CB8AC3E}">
        <p14:creationId xmlns:p14="http://schemas.microsoft.com/office/powerpoint/2010/main" val="260243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886F9-442E-45BD-BBD5-8FD49FC21BAD}"/>
              </a:ext>
            </a:extLst>
          </p:cNvPr>
          <p:cNvSpPr>
            <a:spLocks noGrp="1"/>
          </p:cNvSpPr>
          <p:nvPr>
            <p:ph sz="quarter" idx="1"/>
          </p:nvPr>
        </p:nvSpPr>
        <p:spPr>
          <a:xfrm>
            <a:off x="533400" y="209550"/>
            <a:ext cx="7467600" cy="4648200"/>
          </a:xfrm>
        </p:spPr>
        <p:txBody>
          <a:bodyPr>
            <a:normAutofit fontScale="92500" lnSpcReduction="10000"/>
          </a:bodyPr>
          <a:lstStyle/>
          <a:p>
            <a:r>
              <a:rPr lang="en-US" dirty="0"/>
              <a:t>CREATE TABLE buildings (</a:t>
            </a:r>
          </a:p>
          <a:p>
            <a:pPr marL="0" indent="0">
              <a:buNone/>
            </a:pPr>
            <a:r>
              <a:rPr lang="en-US" dirty="0"/>
              <a:t> </a:t>
            </a:r>
            <a:r>
              <a:rPr lang="en-US" dirty="0" err="1"/>
              <a:t>building_no</a:t>
            </a:r>
            <a:r>
              <a:rPr lang="en-US" dirty="0"/>
              <a:t> INT PRIMARY KEY AUTO_INCREMENT,</a:t>
            </a:r>
          </a:p>
          <a:p>
            <a:pPr marL="0" indent="0">
              <a:buNone/>
            </a:pPr>
            <a:r>
              <a:rPr lang="en-US" dirty="0" err="1"/>
              <a:t>building_name</a:t>
            </a:r>
            <a:r>
              <a:rPr lang="en-US" dirty="0"/>
              <a:t> VARCHAR(255) NOT NULL,</a:t>
            </a:r>
          </a:p>
          <a:p>
            <a:pPr marL="0" indent="0">
              <a:buNone/>
            </a:pPr>
            <a:r>
              <a:rPr lang="en-US" dirty="0"/>
              <a:t>address VARCHAR(255) NOT NULL);</a:t>
            </a:r>
          </a:p>
          <a:p>
            <a:pPr marL="0" indent="0">
              <a:buNone/>
            </a:pPr>
            <a:endParaRPr lang="en-US" dirty="0"/>
          </a:p>
          <a:p>
            <a:r>
              <a:rPr lang="en-US" dirty="0"/>
              <a:t>CREATE TABLE rooms (</a:t>
            </a:r>
          </a:p>
          <a:p>
            <a:pPr marL="0" indent="0">
              <a:buNone/>
            </a:pPr>
            <a:r>
              <a:rPr lang="en-US" dirty="0"/>
              <a:t> </a:t>
            </a:r>
            <a:r>
              <a:rPr lang="en-US" dirty="0" err="1"/>
              <a:t>room_no</a:t>
            </a:r>
            <a:r>
              <a:rPr lang="en-US" dirty="0"/>
              <a:t> INT PRIMARY KEY AUTO_INCREMENT, </a:t>
            </a:r>
            <a:r>
              <a:rPr lang="en-US" dirty="0" err="1"/>
              <a:t>room_name</a:t>
            </a:r>
            <a:r>
              <a:rPr lang="en-US" dirty="0"/>
              <a:t> VARCHAR(255) NOT NULL,</a:t>
            </a:r>
          </a:p>
          <a:p>
            <a:pPr marL="0" indent="0">
              <a:buNone/>
            </a:pPr>
            <a:r>
              <a:rPr lang="en-US" dirty="0" err="1"/>
              <a:t>building_no</a:t>
            </a:r>
            <a:r>
              <a:rPr lang="en-US" dirty="0"/>
              <a:t> INT NOT NULL, </a:t>
            </a:r>
          </a:p>
          <a:p>
            <a:pPr marL="0" indent="0">
              <a:buNone/>
            </a:pPr>
            <a:r>
              <a:rPr lang="en-US" dirty="0"/>
              <a:t>FOREIGN KEY (</a:t>
            </a:r>
            <a:r>
              <a:rPr lang="en-US" dirty="0" err="1"/>
              <a:t>building_no</a:t>
            </a:r>
            <a:r>
              <a:rPr lang="en-US" dirty="0"/>
              <a:t>) REFERENCES buildings (</a:t>
            </a:r>
            <a:r>
              <a:rPr lang="en-US" dirty="0" err="1"/>
              <a:t>building_no</a:t>
            </a:r>
            <a:r>
              <a:rPr lang="en-US" dirty="0"/>
              <a:t>) ON Update CASCADE );</a:t>
            </a:r>
          </a:p>
          <a:p>
            <a:pPr marL="0" indent="0">
              <a:buNone/>
            </a:pPr>
            <a:endParaRPr lang="en-IN" dirty="0"/>
          </a:p>
        </p:txBody>
      </p:sp>
    </p:spTree>
    <p:extLst>
      <p:ext uri="{BB962C8B-B14F-4D97-AF65-F5344CB8AC3E}">
        <p14:creationId xmlns:p14="http://schemas.microsoft.com/office/powerpoint/2010/main" val="3190306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1859</TotalTime>
  <Words>879</Words>
  <Application>Microsoft Office PowerPoint</Application>
  <PresentationFormat>On-screen Show (16:9)</PresentationFormat>
  <Paragraphs>84</Paragraphs>
  <Slides>15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Carlito</vt:lpstr>
      <vt:lpstr>Century Schoolbook</vt:lpstr>
      <vt:lpstr>Consolas</vt:lpstr>
      <vt:lpstr>Courier New</vt:lpstr>
      <vt:lpstr>Times New Roman</vt:lpstr>
      <vt:lpstr>Wingdings</vt:lpstr>
      <vt:lpstr>Wingdings 2</vt:lpstr>
      <vt:lpstr>Oriel</vt:lpstr>
      <vt:lpstr>Database Management                         System</vt:lpstr>
      <vt:lpstr>PowerPoint Presentation</vt:lpstr>
      <vt:lpstr>AUTO_INCREMENT Column</vt:lpstr>
      <vt:lpstr>Constraints- FOREIGN KEY</vt:lpstr>
      <vt:lpstr>PowerPoint Presentation</vt:lpstr>
      <vt:lpstr>Clauses for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Foreign key using alter command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networking for bank exam</dc:title>
  <dc:creator>Ashu</dc:creator>
  <cp:lastModifiedBy>jyoti Haweliya</cp:lastModifiedBy>
  <cp:revision>168</cp:revision>
  <dcterms:modified xsi:type="dcterms:W3CDTF">2022-01-25T09:43:55Z</dcterms:modified>
</cp:coreProperties>
</file>