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DE9F95-F6A5-C745-E5F6-7F1F927F1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5F3F3B2-B579-A2C1-E69F-42C47B41C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1632FCA-4E7D-9B9C-3CF0-7657CDCDC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4A8F-9FF8-44E1-9BDF-0D7D6722314B}" type="datetimeFigureOut">
              <a:rPr lang="pl-PL" smtClean="0"/>
              <a:t>19.12.2022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E14C5C0-A1B1-E5DD-ACBD-68D1F3FB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8F8A235-B01D-671D-5C46-877082D8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E3F6-F047-4EDA-9CD9-33A1A7D3AB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902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6F0BC8-186B-6B96-2495-4B0D681F9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F41EAC2-A804-1AEB-0CE0-A830D8411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25AF92D-63B0-73F3-9DFE-79EEC5BE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4A8F-9FF8-44E1-9BDF-0D7D6722314B}" type="datetimeFigureOut">
              <a:rPr lang="pl-PL" smtClean="0"/>
              <a:t>19.12.2022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2576AEF-43B7-8496-7B83-000A6CE2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FDCF22C-9DF3-5C9B-F473-282061FB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E3F6-F047-4EDA-9CD9-33A1A7D3AB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980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B941154-D88D-F99B-10DF-95CAAE423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0F0A7BC-A252-C170-59C9-31C5272F6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8676B1B-2451-186D-9DAA-971AED657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4A8F-9FF8-44E1-9BDF-0D7D6722314B}" type="datetimeFigureOut">
              <a:rPr lang="pl-PL" smtClean="0"/>
              <a:t>19.12.2022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3CBF894-AC51-5D21-1F1A-6C99F6A8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24DAE75-CAA8-8999-B592-6E71CECD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E3F6-F047-4EDA-9CD9-33A1A7D3AB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657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A9C788-91CB-AEA8-A296-5845C0D5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20CD51-347E-18FE-2969-68BAD1AD3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D430D87-AE93-B824-2F3C-2DF916EF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4A8F-9FF8-44E1-9BDF-0D7D6722314B}" type="datetimeFigureOut">
              <a:rPr lang="pl-PL" smtClean="0"/>
              <a:t>19.12.2022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EACB53D-C1E5-C3C9-CB3D-217D3004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4DEFC00-CE03-31C9-A4BC-78682AABB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E3F6-F047-4EDA-9CD9-33A1A7D3AB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583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3F73C5-87B9-AC12-CC8D-FF99A8DAE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E70DD8E-DE73-38D3-DF34-0AA89ED1B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4ED779B-EDC6-1DBD-A578-A8350467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4A8F-9FF8-44E1-9BDF-0D7D6722314B}" type="datetimeFigureOut">
              <a:rPr lang="pl-PL" smtClean="0"/>
              <a:t>19.12.2022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E2C42F5-6ECE-4C42-F242-F3CF11C5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37867AD-64CE-9968-2259-553220D7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E3F6-F047-4EDA-9CD9-33A1A7D3AB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69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DC7DFA-86EE-6C0C-F78F-D0984412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DC8186-18BA-E8D1-9EDB-80C6F420B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0C5ADF4-B6CF-AD23-DBF2-803EFE1FD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41E51DC-8107-3E1C-F708-D7B33136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4A8F-9FF8-44E1-9BDF-0D7D6722314B}" type="datetimeFigureOut">
              <a:rPr lang="pl-PL" smtClean="0"/>
              <a:t>19.12.2022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92FDEF9-FB15-17BF-C875-260F2445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B2AF0E7-D2A0-7E41-8200-990C20CF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E3F6-F047-4EDA-9CD9-33A1A7D3AB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609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337F43-E763-EE30-A476-0C633AB7A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C56C4CF-FC86-B51D-545B-41B411292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656EA35-C8B4-086D-4421-1E1148D76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13D392E-D76F-B508-2410-B587D57F9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73C0576-41A0-89D6-F47D-954AAA3EB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F91724A-6ED1-CE4B-2D56-6C98C51B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4A8F-9FF8-44E1-9BDF-0D7D6722314B}" type="datetimeFigureOut">
              <a:rPr lang="pl-PL" smtClean="0"/>
              <a:t>19.12.2022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DD47E2F-1746-310A-2313-13C40C02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15F23BE-8510-EFAB-C7C1-C56B89D6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E3F6-F047-4EDA-9CD9-33A1A7D3AB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818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079E67-C8E6-4561-EFCC-9F80E8F33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97777BD-088F-5B51-C129-ACD33D73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4A8F-9FF8-44E1-9BDF-0D7D6722314B}" type="datetimeFigureOut">
              <a:rPr lang="pl-PL" smtClean="0"/>
              <a:t>19.12.2022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3F27F66-FC47-E544-4524-022ADE2A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AA61E2E-C1D8-3828-1E56-159869A6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E3F6-F047-4EDA-9CD9-33A1A7D3AB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181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43CDAB5-D01B-A25B-931A-896C4887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4A8F-9FF8-44E1-9BDF-0D7D6722314B}" type="datetimeFigureOut">
              <a:rPr lang="pl-PL" smtClean="0"/>
              <a:t>19.12.2022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A685412-4A27-0D82-BE34-011A9E32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898C924-7516-7E02-403F-E4EDB437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E3F6-F047-4EDA-9CD9-33A1A7D3AB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6815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459F0E-307D-0F01-7E60-74424632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9D62236-4710-60C5-F371-30BB4CF6D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7003558-4ABA-3848-76AC-F5EF43412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3301A4E-5B17-9C47-09E0-4F74E418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4A8F-9FF8-44E1-9BDF-0D7D6722314B}" type="datetimeFigureOut">
              <a:rPr lang="pl-PL" smtClean="0"/>
              <a:t>19.12.2022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72AA0C7-3C57-85AC-E818-A4EA600F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710C0DA-F4F7-6FB3-D70D-0EB5247C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E3F6-F047-4EDA-9CD9-33A1A7D3AB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5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2F2C03-5622-6D51-E7C6-5C1A900B3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1446D98-E7FC-CD8C-A846-393916037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8D062A6-7AF2-4D22-A137-626CA1DD6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0A58B43-B767-6503-2282-C454423D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4A8F-9FF8-44E1-9BDF-0D7D6722314B}" type="datetimeFigureOut">
              <a:rPr lang="pl-PL" smtClean="0"/>
              <a:t>19.12.2022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EA7427D-F08D-D03E-1BC3-C72E10CF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5F1CF97-E0FF-E700-2AE1-533F55B9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E3F6-F047-4EDA-9CD9-33A1A7D3AB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524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EB70B40-6C22-A2D5-FAD3-715A8DFF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9F51C9A-92BF-BBA2-74A1-6C7916D85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162AF5A-9265-53DB-EA89-DDE6B75FD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E4A8F-9FF8-44E1-9BDF-0D7D6722314B}" type="datetimeFigureOut">
              <a:rPr lang="pl-PL" smtClean="0"/>
              <a:t>19.12.2022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DA2CD12-6AAF-4315-E4AE-807E791FC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97CF172-1C1D-9C81-509D-A7A129BD2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BE3F6-F047-4EDA-9CD9-33A1A7D3AB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178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38911E-4330-F98C-860B-9F3E1A123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6321E07-2EC1-7026-4E06-9EECA88B01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8389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1307AD-9F14-5040-0CBA-B413C2E8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4229BA-3366-F024-C44F-C710278BE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http://if.pw.edu.pl/~tomgrad/sn/09-nonseq/#/1</a:t>
            </a:r>
          </a:p>
        </p:txBody>
      </p:sp>
    </p:spTree>
    <p:extLst>
      <p:ext uri="{BB962C8B-B14F-4D97-AF65-F5344CB8AC3E}">
        <p14:creationId xmlns:p14="http://schemas.microsoft.com/office/powerpoint/2010/main" val="4043122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2FFE10-6D3D-E177-6DFE-451F689A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631BEC-FED5-4F08-ECA7-21C5F90023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7F3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3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EB Garamond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agregacja wielopoziomowa (</a:t>
            </a:r>
            <a:r>
              <a:rPr kumimoji="0" lang="pl-PL" altLang="pl-PL" sz="3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łaczenie</a:t>
            </a:r>
            <a:r>
              <a:rPr kumimoji="0" lang="pl-PL" altLang="pl-PL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 różnych rozdzielczości i głębi)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agregacja poprzez nieliniową kompozycję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możliwość tworzenia struktur iteracyjnych i hierarchicznych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poprawa skuteczności sieci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węzły agregujące oparte na splotach </a:t>
            </a:r>
            <a:r>
              <a:rPr kumimoji="0" lang="pl-PL" altLang="pl-PL" sz="3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1×1</a:t>
            </a:r>
            <a:r>
              <a:rPr kumimoji="0" lang="pl-PL" altLang="pl-PL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1×1</a:t>
            </a:r>
            <a:r>
              <a:rPr kumimoji="0" lang="pl-PL" altLang="pl-PL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: </a:t>
            </a:r>
            <a:r>
              <a:rPr kumimoji="0" lang="pl-PL" altLang="pl-PL" sz="3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N</a:t>
            </a:r>
            <a:r>
              <a:rPr kumimoji="0" lang="pl-PL" altLang="pl-PL" sz="3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(</a:t>
            </a:r>
            <a:r>
              <a:rPr kumimoji="0" lang="pl-PL" altLang="pl-PL" sz="3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x</a:t>
            </a:r>
            <a:r>
              <a:rPr kumimoji="0" lang="pl-PL" altLang="pl-PL" sz="3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⃗ </a:t>
            </a:r>
            <a:r>
              <a:rPr kumimoji="0" lang="pl-PL" altLang="pl-PL" sz="2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1</a:t>
            </a:r>
            <a:r>
              <a:rPr kumimoji="0" lang="pl-PL" altLang="pl-PL" sz="3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,…,</a:t>
            </a:r>
            <a:r>
              <a:rPr kumimoji="0" lang="pl-PL" altLang="pl-PL" sz="3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x</a:t>
            </a:r>
            <a:r>
              <a:rPr kumimoji="0" lang="pl-PL" altLang="pl-PL" sz="3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⃗ </a:t>
            </a:r>
            <a:r>
              <a:rPr kumimoji="0" lang="pl-PL" altLang="pl-PL" sz="2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n</a:t>
            </a:r>
            <a:r>
              <a:rPr kumimoji="0" lang="pl-PL" altLang="pl-PL" sz="3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)=</a:t>
            </a:r>
            <a:r>
              <a:rPr kumimoji="0" lang="pl-PL" altLang="pl-PL" sz="3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σ</a:t>
            </a:r>
            <a:r>
              <a:rPr kumimoji="0" lang="pl-PL" altLang="pl-PL" sz="3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(</a:t>
            </a:r>
            <a:r>
              <a:rPr kumimoji="0" lang="pl-PL" altLang="pl-PL" sz="3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BatchNorm</a:t>
            </a:r>
            <a:r>
              <a:rPr kumimoji="0" lang="pl-PL" altLang="pl-PL" sz="3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(</a:t>
            </a:r>
            <a:r>
              <a:rPr kumimoji="0" lang="pl-PL" altLang="pl-PL" sz="3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Size1"/>
              </a:rPr>
              <a:t>∑</a:t>
            </a:r>
            <a:r>
              <a:rPr kumimoji="0" lang="pl-PL" altLang="pl-PL" sz="2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i</a:t>
            </a:r>
            <a:r>
              <a:rPr kumimoji="0" lang="pl-PL" altLang="pl-PL" sz="3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W</a:t>
            </a:r>
            <a:r>
              <a:rPr kumimoji="0" lang="pl-PL" altLang="pl-PL" sz="2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i</a:t>
            </a:r>
            <a:r>
              <a:rPr kumimoji="0" lang="pl-PL" altLang="pl-PL" sz="3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x</a:t>
            </a:r>
            <a:r>
              <a:rPr kumimoji="0" lang="pl-PL" altLang="pl-PL" sz="3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⃗ </a:t>
            </a:r>
            <a:r>
              <a:rPr kumimoji="0" lang="pl-PL" altLang="pl-PL" sz="2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i</a:t>
            </a:r>
            <a:r>
              <a:rPr kumimoji="0" lang="pl-PL" altLang="pl-PL" sz="3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+</a:t>
            </a:r>
            <a:r>
              <a:rPr kumimoji="0" lang="pl-PL" altLang="pl-PL" sz="3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b</a:t>
            </a:r>
            <a:r>
              <a:rPr kumimoji="0" lang="pl-PL" altLang="pl-PL" sz="3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⃗ ))</a:t>
            </a:r>
            <a:r>
              <a:rPr kumimoji="0" lang="pl-PL" altLang="pl-PL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45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A1B28B-1FC8-4630-A470-F2766E65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836B76-3A15-3607-3FBC-E9533EF3F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pl-PL" b="1" i="0" dirty="0">
                <a:solidFill>
                  <a:srgbClr val="FF8C00"/>
                </a:solidFill>
                <a:effectLst/>
                <a:latin typeface="Raleway" pitchFamily="2" charset="-18"/>
              </a:rPr>
              <a:t>Agregacja iteratywna</a:t>
            </a:r>
            <a:endParaRPr lang="pl-PL" b="0" i="0" dirty="0">
              <a:solidFill>
                <a:srgbClr val="333333"/>
              </a:solidFill>
              <a:effectLst/>
              <a:latin typeface="EB Garamond" panose="00000500000000000000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kolejne poziomy odpowiadają za cechy różnego poziomu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węzły agregujące łączą różne rozdzielczości (skale)</a:t>
            </a:r>
          </a:p>
          <a:p>
            <a:pPr algn="l" fontAlgn="base"/>
            <a:br>
              <a:rPr lang="pl-PL" b="0" i="0" dirty="0"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</a:br>
            <a:r>
              <a:rPr lang="pl-PL" b="1" i="0" dirty="0">
                <a:solidFill>
                  <a:srgbClr val="FF8C00"/>
                </a:solidFill>
                <a:effectLst/>
                <a:latin typeface="Raleway" pitchFamily="2" charset="-18"/>
              </a:rPr>
              <a:t>Agregacja hierarchiczna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struktura drzewa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agregacja węzłów o tej samej głębi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05414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01DE52-6444-512D-A27B-E2A1E272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1E83FC-766B-5D62-83C5-488E8B66D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 fontAlgn="base"/>
            <a:r>
              <a:rPr lang="pl-PL" b="1" i="0" dirty="0">
                <a:solidFill>
                  <a:srgbClr val="FF8C00"/>
                </a:solidFill>
                <a:effectLst/>
                <a:latin typeface="Raleway" pitchFamily="2" charset="-18"/>
              </a:rPr>
              <a:t>Założenia modelu </a:t>
            </a:r>
            <a:r>
              <a:rPr lang="pl-PL" b="1" i="0" dirty="0" err="1">
                <a:solidFill>
                  <a:srgbClr val="FF8C00"/>
                </a:solidFill>
                <a:effectLst/>
                <a:latin typeface="Raleway" pitchFamily="2" charset="-18"/>
              </a:rPr>
              <a:t>ResNet</a:t>
            </a:r>
            <a:endParaRPr lang="pl-PL" b="1" i="0" dirty="0">
              <a:solidFill>
                <a:srgbClr val="FF8C00"/>
              </a:solidFill>
              <a:effectLst/>
              <a:latin typeface="Raleway" pitchFamily="2" charset="-18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połączenia resztkowe (skróty), omijające warstwę lub grupę warstw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na ogół skrót omija warstwę splotową, normalizującą (np. </a:t>
            </a:r>
            <a:r>
              <a:rPr lang="pl-PL" b="0" i="1" dirty="0" err="1">
                <a:solidFill>
                  <a:srgbClr val="333333"/>
                </a:solidFill>
                <a:effectLst/>
                <a:latin typeface="inherit"/>
              </a:rPr>
              <a:t>BatchNorm</a:t>
            </a:r>
            <a:r>
              <a:rPr lang="pl-PL" b="0" i="0" dirty="0"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) i aktywacyjną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skróty pozwalają na propagację gradientu ograniczając problem znikania gradientów w bardzo głębokich sieciach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obecność skrótów upraszcza sieć, stabilizując algorytm optymalizacji poprzez wymuszenie stopniowej eksploracji przestrzeni parametrów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dodanie skrótu nie zwiększa złożoności obliczeniowej, skróty nie posiadają wag (mogą w </a:t>
            </a:r>
            <a:r>
              <a:rPr lang="pl-PL" b="0" i="1" dirty="0" err="1">
                <a:solidFill>
                  <a:srgbClr val="333333"/>
                </a:solidFill>
                <a:effectLst/>
                <a:latin typeface="inherit"/>
              </a:rPr>
              <a:t>highway</a:t>
            </a:r>
            <a:r>
              <a:rPr lang="pl-PL" b="0" i="1" dirty="0">
                <a:solidFill>
                  <a:srgbClr val="333333"/>
                </a:solidFill>
                <a:effectLst/>
                <a:latin typeface="inherit"/>
              </a:rPr>
              <a:t> network</a:t>
            </a:r>
            <a:r>
              <a:rPr lang="pl-PL" b="0" i="0" dirty="0"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4826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65E581-9BBC-277E-6F5B-DCB58B3D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9D1DB9-4E74-BC89-BE13-CB1957BABC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7F3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1600" b="1" i="0" u="none" strike="noStrike" cap="none" normalizeH="0" baseline="0">
                <a:ln>
                  <a:noFill/>
                </a:ln>
                <a:solidFill>
                  <a:srgbClr val="FF8C00"/>
                </a:solidFill>
                <a:effectLst/>
                <a:latin typeface="Raleway" pitchFamily="2" charset="-18"/>
              </a:rPr>
              <a:t>Zasada działania ResNet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36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założenie: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 odwzorowanie 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H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(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x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⃗ )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H(x→)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 może być aproksymowane przez szereg przekształceń (warstw) nieliniowych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36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teza: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 możliwa jest aproksymacja reszty (residuum) 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F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(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x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⃗ )=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H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(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x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⃗ )−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x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⃗ 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F(x→)=H(x→)−x→</a:t>
            </a:r>
            <a:endParaRPr kumimoji="0" lang="pl-PL" altLang="pl-PL" sz="3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EB Garamond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36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obserwacja: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 algorytmom łatwiej jest znaleźć residuum 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F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(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x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⃗ )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F(x→)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, niż funkcję 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H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(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x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⃗ )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H(x→)</a:t>
            </a:r>
            <a:endParaRPr kumimoji="0" lang="pl-PL" altLang="pl-PL" sz="3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EB Garamond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skrót przekazuje niezmieniony sygnał, oznacza więc </a:t>
            </a:r>
            <a:r>
              <a:rPr kumimoji="0" lang="pl-PL" altLang="pl-PL" sz="36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odwzorowanie tożsamościowe</a:t>
            </a:r>
            <a:endParaRPr kumimoji="0" lang="pl-PL" altLang="pl-PL" sz="3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EB Garamond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oryginalny sygnał jest dodawany do wyniku działania funkcji 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F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(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x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⃗ )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F(x→)</a:t>
            </a:r>
            <a:endParaRPr kumimoji="0" lang="pl-PL" altLang="pl-PL" sz="3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EB Garamond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jeśli 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F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(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x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⃗ )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F(x→)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 i 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x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⃗ 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x→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 mają inny wymiar, dokonywana jest liniowa projekcja 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W</a:t>
            </a:r>
            <a:r>
              <a:rPr kumimoji="0" lang="pl-PL" altLang="pl-PL" sz="25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s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x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athJax_Main"/>
              </a:rPr>
              <a:t>⃗</a:t>
            </a:r>
            <a:endParaRPr kumimoji="0" lang="pl-PL" altLang="pl-PL" sz="3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EB Garamond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91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FD1F2B-7935-FA36-5C83-EDD2F958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Gradowski - wykład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09BA6C0-4716-E5EA-47C2-C18536DF5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Kardiologia</a:t>
            </a:r>
          </a:p>
          <a:p>
            <a:pPr lvl="1"/>
            <a:r>
              <a:rPr lang="pl-PL" dirty="0" err="1"/>
              <a:t>Serve</a:t>
            </a:r>
            <a:endParaRPr lang="pl-PL" dirty="0"/>
          </a:p>
          <a:p>
            <a:pPr lvl="1"/>
            <a:r>
              <a:rPr lang="pl-PL" dirty="0"/>
              <a:t>EKG</a:t>
            </a:r>
          </a:p>
          <a:p>
            <a:pPr lvl="1"/>
            <a:r>
              <a:rPr lang="pl-PL" dirty="0"/>
              <a:t>Tradycyjne metody</a:t>
            </a:r>
          </a:p>
          <a:p>
            <a:r>
              <a:rPr lang="pl-PL" dirty="0"/>
              <a:t>AI</a:t>
            </a:r>
          </a:p>
          <a:p>
            <a:pPr lvl="1"/>
            <a:r>
              <a:rPr lang="pl-PL" dirty="0"/>
              <a:t>Metody</a:t>
            </a:r>
          </a:p>
          <a:p>
            <a:pPr lvl="1"/>
            <a:r>
              <a:rPr lang="pl-PL" dirty="0"/>
              <a:t>Klasyfikacja</a:t>
            </a:r>
          </a:p>
          <a:p>
            <a:pPr lvl="1"/>
            <a:r>
              <a:rPr lang="pl-PL" dirty="0"/>
              <a:t>Segmentacja</a:t>
            </a:r>
          </a:p>
          <a:p>
            <a:pPr lvl="1"/>
            <a:r>
              <a:rPr lang="pl-PL" dirty="0"/>
              <a:t>Modelowanie generatywne</a:t>
            </a:r>
          </a:p>
          <a:p>
            <a:r>
              <a:rPr lang="pl-PL" dirty="0"/>
              <a:t>Problemy</a:t>
            </a:r>
          </a:p>
          <a:p>
            <a:pPr lvl="1"/>
            <a:r>
              <a:rPr lang="pl-PL" dirty="0"/>
              <a:t>Dane</a:t>
            </a:r>
          </a:p>
          <a:p>
            <a:pPr lvl="1"/>
            <a:r>
              <a:rPr lang="pl-PL" dirty="0"/>
              <a:t>Regulacje prawne</a:t>
            </a: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877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FBD3FB-8AA7-888D-1983-C0AF7370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Gradowski – cd	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F91D1A-3335-EFFC-C0C4-C69CC3FC9E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73751"/>
            <a:ext cx="10515600" cy="4351338"/>
          </a:xfrm>
          <a:prstGeom prst="rect">
            <a:avLst/>
          </a:prstGeom>
          <a:solidFill>
            <a:srgbClr val="F7F3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36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model obliczeniowy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EB Garamond" panose="020B0604020202020204" pitchFamily="2" charset="0"/>
              </a:rPr>
              <a:t> zainspirowany biologicznymi sieciami neuronowymi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EB Garamond" panose="020B0604020202020204" pitchFamily="2" charset="0"/>
              </a:rPr>
              <a:t>możliwość aproksymacji dowolnej funkcji poprzez złożenie wielu </a:t>
            </a:r>
            <a:r>
              <a:rPr kumimoji="0" lang="pl-PL" altLang="pl-PL" sz="36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nieliniowych warstw</a:t>
            </a:r>
            <a:endParaRPr kumimoji="0" lang="pl-PL" altLang="pl-PL" sz="3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EB Garamond" panose="020B06040202020202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36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uczenie</a:t>
            </a: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EB Garamond" panose="020B0604020202020204" pitchFamily="2" charset="0"/>
              </a:rPr>
              <a:t> (dobór parametrów modelu) na podstawie danych w procesie optymalizacji (minimalizacja funkcji straty)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EB Garamond" panose="020B0604020202020204" pitchFamily="2" charset="0"/>
              </a:rPr>
              <a:t>optymalizacja na podstawie gradientu funkcji straty wyznaczanego w procesie </a:t>
            </a:r>
            <a:r>
              <a:rPr kumimoji="0" lang="pl-PL" altLang="pl-PL" sz="36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wstecznej propagacji</a:t>
            </a:r>
            <a:endParaRPr kumimoji="0" lang="pl-PL" altLang="pl-PL" sz="3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EB Garamond" panose="020B06040202020202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EB Garamond" panose="020B0604020202020204" pitchFamily="2" charset="0"/>
              </a:rPr>
              <a:t>nauka z nadzorem lub bez nadzoru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EB Garamond" panose="020B0604020202020204" pitchFamily="2" charset="0"/>
              </a:rPr>
              <a:t>najczęściej występujące rodzaje: perceptron wielowarstwowy, sieć splotowa (konwolucyjna), sieć rekurencyjna</a:t>
            </a:r>
            <a:r>
              <a:rPr kumimoji="0" lang="pl-PL" altLang="pl-PL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0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AAA2C5-2946-6306-54CE-EDCE8256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95CDC0-8E2A-48B1-AF24-44AC4CFEC4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7F3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3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EB Garamond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filtry splotowe dokonują detekcji cech poprzez przekształcanie sygnału​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przykładowe operacje wykonywane przez splot to wygładzanie, odwracanie lub różniczkowanie sygnału​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3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sieć splotowa sama uczy się filtrów</a:t>
            </a:r>
            <a:r>
              <a:rPr kumimoji="0" lang="pl-PL" altLang="pl-PL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67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8D014E-1F15-8F6F-CF4F-D3C09E73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FBACE69-A8F4-F76D-A5BC-7E2803A3E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0" i="0" dirty="0"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Funkcja aktywacji jest istotna zarówno przy </a:t>
            </a:r>
            <a:r>
              <a:rPr lang="pl-PL" b="1" i="0" dirty="0"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detekcji</a:t>
            </a:r>
            <a:r>
              <a:rPr lang="pl-PL" b="0" i="0" dirty="0"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 cech, jak i </a:t>
            </a:r>
            <a:r>
              <a:rPr lang="pl-PL" b="1" i="0" dirty="0"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klasyfikacji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629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F5954A-D3F6-754B-BF95-8E42735B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48E45E4-A81C-4F79-242E-D089CC910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fontAlgn="base"/>
            <a:r>
              <a:rPr lang="pl-PL" b="1" i="0" dirty="0">
                <a:solidFill>
                  <a:srgbClr val="FF8C00"/>
                </a:solidFill>
                <a:effectLst/>
                <a:latin typeface="Raleway" panose="020B0604020202020204" pitchFamily="2" charset="-18"/>
              </a:rPr>
              <a:t>Redukcja wymiarowości​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filtrowaniu splotowemu towarzyszy operacja redukcji​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operacja ta </a:t>
            </a:r>
            <a:r>
              <a:rPr lang="pl-PL" b="1" i="0" dirty="0">
                <a:solidFill>
                  <a:srgbClr val="333333"/>
                </a:solidFill>
                <a:effectLst/>
                <a:latin typeface="inherit"/>
              </a:rPr>
              <a:t>zmniejsza częstotliwość próbkowania</a:t>
            </a:r>
            <a:r>
              <a:rPr lang="pl-PL" b="0" i="0" dirty="0"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​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333333"/>
                </a:solidFill>
                <a:effectLst/>
                <a:latin typeface="inherit"/>
              </a:rPr>
              <a:t>kompresja</a:t>
            </a:r>
            <a:r>
              <a:rPr lang="pl-PL" b="0" i="0" dirty="0"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 z zachowaniem najważniejszych informacji​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zwiększa zasięg filtrów​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pozwala szukać </a:t>
            </a:r>
            <a:r>
              <a:rPr lang="pl-PL" b="1" i="0" dirty="0">
                <a:solidFill>
                  <a:srgbClr val="333333"/>
                </a:solidFill>
                <a:effectLst/>
                <a:latin typeface="inherit"/>
              </a:rPr>
              <a:t>cech wysokopoziomowych</a:t>
            </a:r>
            <a:endParaRPr lang="pl-PL" b="0" i="0" dirty="0">
              <a:solidFill>
                <a:srgbClr val="333333"/>
              </a:solidFill>
              <a:effectLst/>
              <a:latin typeface="EB Garamond" panose="00000500000000000000" pitchFamily="2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296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770C10-15C3-7A85-6545-94D0EC5E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46F3C9-B22B-CFFE-5FDA-70596CD4A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 fontAlgn="base"/>
            <a:r>
              <a:rPr lang="pl-PL" b="1" i="0" dirty="0">
                <a:solidFill>
                  <a:srgbClr val="FF8C00"/>
                </a:solidFill>
                <a:effectLst/>
                <a:latin typeface="Raleway" pitchFamily="2" charset="-18"/>
              </a:rPr>
              <a:t>Klasyfikacja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proces nadawania </a:t>
            </a:r>
            <a:r>
              <a:rPr lang="pl-PL" b="1" i="0" dirty="0">
                <a:solidFill>
                  <a:srgbClr val="333333"/>
                </a:solidFill>
                <a:effectLst/>
                <a:latin typeface="inherit"/>
              </a:rPr>
              <a:t>etykiet</a:t>
            </a:r>
            <a:r>
              <a:rPr lang="pl-PL" b="0" i="0" dirty="0"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 (podział na kategorie)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333333"/>
                </a:solidFill>
                <a:effectLst/>
                <a:latin typeface="inherit"/>
              </a:rPr>
              <a:t>nauka z nadzorem</a:t>
            </a:r>
            <a:r>
              <a:rPr lang="pl-PL" b="0" i="0" dirty="0"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 (dane z właściwymi etykietami)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przykłady: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klasyfikacja </a:t>
            </a:r>
            <a:r>
              <a:rPr lang="pl-PL" b="0" i="0" dirty="0" err="1"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pojedyńczych</a:t>
            </a:r>
            <a:r>
              <a:rPr lang="pl-PL" b="0" i="0" dirty="0"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 uderzeń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klasyfikacja rodzajów rytmu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  <a:t>predykcja ryzyka wystąpienia zdarzenia (np. nagłego zatrzymania krążenia</a:t>
            </a:r>
          </a:p>
          <a:p>
            <a:endParaRPr lang="pl-PL" dirty="0"/>
          </a:p>
          <a:p>
            <a:endParaRPr lang="pl-PL" dirty="0"/>
          </a:p>
          <a:p>
            <a:r>
              <a:rPr lang="pl-PL" b="1" i="0" dirty="0">
                <a:solidFill>
                  <a:srgbClr val="FF8C00"/>
                </a:solidFill>
                <a:effectLst/>
                <a:latin typeface="Raleway" pitchFamily="2" charset="-18"/>
              </a:rPr>
              <a:t>Schemat </a:t>
            </a:r>
            <a:r>
              <a:rPr lang="pl-PL" b="1" i="0" dirty="0">
                <a:solidFill>
                  <a:srgbClr val="FF8C00"/>
                </a:solidFill>
                <a:effectLst/>
                <a:latin typeface="inherit"/>
              </a:rPr>
              <a:t>prostego</a:t>
            </a:r>
            <a:r>
              <a:rPr lang="pl-PL" b="1" i="0" dirty="0">
                <a:solidFill>
                  <a:srgbClr val="FF8C00"/>
                </a:solidFill>
                <a:effectLst/>
                <a:latin typeface="Raleway" pitchFamily="2" charset="-18"/>
              </a:rPr>
              <a:t> klasyfikatora splotowego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23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CF3941-156D-B28A-7EFC-86D64C51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D00AE4-FAC6-239C-A2C1-B9580ED2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fontAlgn="base"/>
            <a:r>
              <a:rPr lang="pl-PL" b="1" i="0" dirty="0" err="1">
                <a:solidFill>
                  <a:srgbClr val="FF8C00"/>
                </a:solidFill>
                <a:effectLst/>
                <a:latin typeface="Raleway" pitchFamily="2" charset="-18"/>
              </a:rPr>
              <a:t>Residual</a:t>
            </a:r>
            <a:r>
              <a:rPr lang="pl-PL" b="1" i="0" dirty="0">
                <a:solidFill>
                  <a:srgbClr val="FF8C00"/>
                </a:solidFill>
                <a:effectLst/>
                <a:latin typeface="Raleway" pitchFamily="2" charset="-18"/>
              </a:rPr>
              <a:t> </a:t>
            </a:r>
            <a:r>
              <a:rPr lang="pl-PL" b="1" i="0" dirty="0" err="1">
                <a:solidFill>
                  <a:srgbClr val="FF8C00"/>
                </a:solidFill>
                <a:effectLst/>
                <a:latin typeface="Raleway" pitchFamily="2" charset="-18"/>
              </a:rPr>
              <a:t>neural</a:t>
            </a:r>
            <a:r>
              <a:rPr lang="pl-PL" b="1" i="0" dirty="0">
                <a:solidFill>
                  <a:srgbClr val="FF8C00"/>
                </a:solidFill>
                <a:effectLst/>
                <a:latin typeface="Raleway" pitchFamily="2" charset="-18"/>
              </a:rPr>
              <a:t> networks (</a:t>
            </a:r>
            <a:r>
              <a:rPr lang="pl-PL" b="1" i="1" dirty="0" err="1">
                <a:solidFill>
                  <a:srgbClr val="FF8C00"/>
                </a:solidFill>
                <a:effectLst/>
                <a:latin typeface="inherit"/>
              </a:rPr>
              <a:t>ResNet</a:t>
            </a:r>
            <a:r>
              <a:rPr lang="pl-PL" b="1" i="0" dirty="0">
                <a:solidFill>
                  <a:srgbClr val="FF8C00"/>
                </a:solidFill>
                <a:effectLst/>
                <a:latin typeface="Raleway" pitchFamily="2" charset="-18"/>
              </a:rPr>
              <a:t>)</a:t>
            </a:r>
          </a:p>
          <a:p>
            <a:br>
              <a:rPr lang="pl-PL" b="0" i="0" dirty="0">
                <a:solidFill>
                  <a:srgbClr val="333333"/>
                </a:solidFill>
                <a:effectLst/>
                <a:latin typeface="EB Garamond" panose="00000500000000000000" pitchFamily="2" charset="0"/>
              </a:rPr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74627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8698F8-B784-AFA2-9181-3B3E2C27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DLA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3ABE3C8-777E-DE06-B451-65A6F93BB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Our aggregation architectures are most closely related to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leading approaches for fusing feature hierarchies. The key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axes of fusion are semantic and spatial. Semantic fusion, or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aggregating across channels and depths, improves inference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of what. Spatial fusion, or aggregating across resolutions and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scales, improves inference of where. Deep layer aggregation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can be seen as the union of both forms of fusion.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546641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584</Words>
  <Application>Microsoft Office PowerPoint</Application>
  <PresentationFormat>Panoramiczny</PresentationFormat>
  <Paragraphs>77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10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5" baseType="lpstr">
      <vt:lpstr>Arial</vt:lpstr>
      <vt:lpstr>Calibri</vt:lpstr>
      <vt:lpstr>Calibri Light</vt:lpstr>
      <vt:lpstr>EB Garamond</vt:lpstr>
      <vt:lpstr>inherit</vt:lpstr>
      <vt:lpstr>MathJax_Main</vt:lpstr>
      <vt:lpstr>MathJax_Math-italic</vt:lpstr>
      <vt:lpstr>MathJax_Size1</vt:lpstr>
      <vt:lpstr>NimbusRomNo9L-Regu</vt:lpstr>
      <vt:lpstr>Raleway</vt:lpstr>
      <vt:lpstr>Motyw pakietu Office</vt:lpstr>
      <vt:lpstr>Prezentacja programu PowerPoint</vt:lpstr>
      <vt:lpstr>Gradowski - wykład</vt:lpstr>
      <vt:lpstr>Gradowski – cd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DLA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Kuba Pezda</dc:creator>
  <cp:lastModifiedBy>Kuba Pezda</cp:lastModifiedBy>
  <cp:revision>13</cp:revision>
  <dcterms:created xsi:type="dcterms:W3CDTF">2022-12-19T14:32:35Z</dcterms:created>
  <dcterms:modified xsi:type="dcterms:W3CDTF">2022-12-19T22:31:03Z</dcterms:modified>
</cp:coreProperties>
</file>