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0"/>
  </p:handoutMasterIdLst>
  <p:sldIdLst>
    <p:sldId id="392" r:id="rId4"/>
    <p:sldId id="353" r:id="rId6"/>
    <p:sldId id="362" r:id="rId7"/>
    <p:sldId id="363" r:id="rId8"/>
    <p:sldId id="354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D5EDE6"/>
    <a:srgbClr val="A390D4"/>
    <a:srgbClr val="FF6699"/>
    <a:srgbClr val="FF3399"/>
    <a:srgbClr val="9966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743"/>
    <p:restoredTop sz="87034"/>
  </p:normalViewPr>
  <p:slideViewPr>
    <p:cSldViewPr showGuides="1">
      <p:cViewPr>
        <p:scale>
          <a:sx n="75" d="100"/>
          <a:sy n="75" d="100"/>
        </p:scale>
        <p:origin x="-2976" y="-930"/>
      </p:cViewPr>
      <p:guideLst>
        <p:guide orient="horz" pos="2160"/>
        <p:guide orient="horz" pos="346"/>
        <p:guide orient="horz" pos="3974"/>
        <p:guide orient="horz" pos="232"/>
        <p:guide orient="horz" pos="436"/>
        <p:guide orient="horz" pos="867"/>
        <p:guide orient="horz" pos="981"/>
        <p:guide pos="2880"/>
        <p:guide pos="385"/>
        <p:guide pos="5375"/>
        <p:guide pos="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artoo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4213" y="0"/>
            <a:ext cx="4967288" cy="366713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第一章 地球和地图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0"/>
            <a:ext cx="2268538" cy="30480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人教版地理七年级上册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GI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84213" y="0"/>
            <a:ext cx="4967288" cy="366713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第一章 地球和地图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0" y="0"/>
            <a:ext cx="2268538" cy="30480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人教版地理七年级上册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1028" name="Picture 8" descr="cartoon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15913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4572000" y="44450"/>
            <a:ext cx="3744913" cy="457200"/>
          </a:xfrm>
          <a:prstGeom prst="rect">
            <a:avLst/>
          </a:prstGeom>
          <a:noFill/>
          <a:ln w="571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第一节地球和地球仪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1030" name="Picture 7" descr="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463"/>
            <a:ext cx="9144000" cy="682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7" descr="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7463"/>
            <a:ext cx="9144000" cy="68230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9"/>
          <p:cNvSpPr/>
          <p:nvPr/>
        </p:nvSpPr>
        <p:spPr>
          <a:xfrm>
            <a:off x="1184275" y="4214813"/>
            <a:ext cx="6769100" cy="1938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313F8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第三节  河流</a:t>
            </a:r>
            <a:endParaRPr lang="zh-CN" altLang="en-US" sz="4000" dirty="0">
              <a:solidFill>
                <a:srgbClr val="313F82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313F8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</a:t>
            </a:r>
            <a:r>
              <a:rPr lang="zh-CN" altLang="en-US" sz="4000" dirty="0">
                <a:solidFill>
                  <a:srgbClr val="313F82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 </a:t>
            </a:r>
            <a:r>
              <a:rPr lang="en-US" altLang="zh-CN" sz="4000" dirty="0">
                <a:solidFill>
                  <a:srgbClr val="313F82"/>
                </a:solidFill>
                <a:latin typeface="Times New Roman" panose="02020603050405020304" pitchFamily="18" charset="0"/>
                <a:ea typeface="黑体" panose="02010600030101010101" pitchFamily="2" charset="-122"/>
              </a:rPr>
              <a:t>1 </a:t>
            </a:r>
            <a:r>
              <a:rPr lang="zh-CN" altLang="en-US" sz="4000" dirty="0">
                <a:solidFill>
                  <a:srgbClr val="313F8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课时</a:t>
            </a:r>
            <a:endParaRPr lang="zh-CN" altLang="en-US" sz="4000" dirty="0">
              <a:solidFill>
                <a:srgbClr val="313F82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组合 14"/>
          <p:cNvGrpSpPr/>
          <p:nvPr/>
        </p:nvGrpSpPr>
        <p:grpSpPr>
          <a:xfrm>
            <a:off x="627063" y="1449388"/>
            <a:ext cx="2447925" cy="863600"/>
            <a:chOff x="571500" y="350838"/>
            <a:chExt cx="2447925" cy="863600"/>
          </a:xfrm>
        </p:grpSpPr>
        <p:pic>
          <p:nvPicPr>
            <p:cNvPr id="8195" name="Picture 29" descr="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350838"/>
              <a:ext cx="2447925" cy="863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6" name="Text Box 4"/>
            <p:cNvSpPr txBox="1"/>
            <p:nvPr/>
          </p:nvSpPr>
          <p:spPr>
            <a:xfrm>
              <a:off x="1243838" y="539712"/>
              <a:ext cx="1556489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5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情景引入</a:t>
              </a:r>
              <a:endParaRPr lang="zh-CN" altLang="en-US" sz="25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sp>
        <p:nvSpPr>
          <p:cNvPr id="11" name="_s1062"/>
          <p:cNvSpPr>
            <a:spLocks noChangeArrowheads="1"/>
          </p:cNvSpPr>
          <p:nvPr/>
        </p:nvSpPr>
        <p:spPr bwMode="auto">
          <a:xfrm>
            <a:off x="1128713" y="3765550"/>
            <a:ext cx="1763713" cy="576263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9525">
            <a:noFill/>
            <a:rou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方正楷体" panose="03000509000000000000" pitchFamily="65" charset="-122"/>
                <a:cs typeface="+mn-cs"/>
              </a:rPr>
              <a:t>自然环境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方正楷体" panose="03000509000000000000" pitchFamily="65" charset="-122"/>
              <a:cs typeface="+mn-cs"/>
            </a:endParaRPr>
          </a:p>
        </p:txBody>
      </p:sp>
      <p:sp>
        <p:nvSpPr>
          <p:cNvPr id="12" name="_s1063"/>
          <p:cNvSpPr>
            <a:spLocks noChangeArrowheads="1"/>
          </p:cNvSpPr>
          <p:nvPr/>
        </p:nvSpPr>
        <p:spPr bwMode="auto">
          <a:xfrm>
            <a:off x="3195638" y="2528888"/>
            <a:ext cx="1152525" cy="539750"/>
          </a:xfrm>
          <a:prstGeom prst="roundRect">
            <a:avLst>
              <a:gd name="adj" fmla="val 16667"/>
            </a:avLst>
          </a:prstGeom>
          <a:solidFill>
            <a:srgbClr val="99D0BD"/>
          </a:solidFill>
          <a:ln w="9525">
            <a:noFill/>
            <a:rou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方正楷体" panose="03000509000000000000" pitchFamily="65" charset="-122"/>
                <a:cs typeface="Times New Roman" panose="02020603050405020304" pitchFamily="18" charset="0"/>
              </a:rPr>
              <a:t>地形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grpSp>
        <p:nvGrpSpPr>
          <p:cNvPr id="8199" name="组合 14"/>
          <p:cNvGrpSpPr/>
          <p:nvPr/>
        </p:nvGrpSpPr>
        <p:grpSpPr>
          <a:xfrm flipV="1">
            <a:off x="2867025" y="2784475"/>
            <a:ext cx="323850" cy="2376488"/>
            <a:chOff x="4111625" y="2860675"/>
            <a:chExt cx="500063" cy="1864504"/>
          </a:xfrm>
        </p:grpSpPr>
        <p:cxnSp>
          <p:nvCxnSpPr>
            <p:cNvPr id="8200" name="肘形连接符 65"/>
            <p:cNvCxnSpPr/>
            <p:nvPr/>
          </p:nvCxnSpPr>
          <p:spPr>
            <a:xfrm flipV="1">
              <a:off x="4111625" y="2860675"/>
              <a:ext cx="500063" cy="862013"/>
            </a:xfrm>
            <a:prstGeom prst="bentConnector3">
              <a:avLst>
                <a:gd name="adj1" fmla="val 50000"/>
              </a:avLst>
            </a:prstGeom>
            <a:ln w="22225" cap="flat" cmpd="sng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1" name="肘形连接符 67"/>
            <p:cNvCxnSpPr/>
            <p:nvPr/>
          </p:nvCxnSpPr>
          <p:spPr>
            <a:xfrm>
              <a:off x="4111625" y="3723467"/>
              <a:ext cx="500063" cy="1001712"/>
            </a:xfrm>
            <a:prstGeom prst="bentConnector3">
              <a:avLst>
                <a:gd name="adj1" fmla="val 50000"/>
              </a:avLst>
            </a:prstGeom>
            <a:ln w="22225" cap="flat" cmpd="sng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_s1063"/>
          <p:cNvSpPr>
            <a:spLocks noChangeArrowheads="1"/>
          </p:cNvSpPr>
          <p:nvPr/>
        </p:nvSpPr>
        <p:spPr bwMode="auto">
          <a:xfrm>
            <a:off x="3195638" y="3795713"/>
            <a:ext cx="1152525" cy="539750"/>
          </a:xfrm>
          <a:prstGeom prst="roundRect">
            <a:avLst>
              <a:gd name="adj" fmla="val 16667"/>
            </a:avLst>
          </a:prstGeom>
          <a:solidFill>
            <a:srgbClr val="99D0BD"/>
          </a:solidFill>
          <a:ln w="9525">
            <a:noFill/>
            <a:rou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方正楷体" panose="03000509000000000000" pitchFamily="65" charset="-122"/>
                <a:cs typeface="Times New Roman" panose="02020603050405020304" pitchFamily="18" charset="0"/>
              </a:rPr>
              <a:t>气候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7" name="_s1063"/>
          <p:cNvSpPr>
            <a:spLocks noChangeArrowheads="1"/>
          </p:cNvSpPr>
          <p:nvPr/>
        </p:nvSpPr>
        <p:spPr bwMode="auto">
          <a:xfrm>
            <a:off x="3195638" y="4897438"/>
            <a:ext cx="1152525" cy="539750"/>
          </a:xfrm>
          <a:prstGeom prst="roundRect">
            <a:avLst>
              <a:gd name="adj" fmla="val 16667"/>
            </a:avLst>
          </a:prstGeom>
          <a:solidFill>
            <a:srgbClr val="99D0BD"/>
          </a:solidFill>
          <a:ln w="9525">
            <a:noFill/>
            <a:rou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方正楷体" panose="03000509000000000000" pitchFamily="65" charset="-122"/>
                <a:cs typeface="Times New Roman" panose="02020603050405020304" pitchFamily="18" charset="0"/>
              </a:rPr>
              <a:t>河流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013075" y="4062413"/>
            <a:ext cx="215900" cy="1588"/>
          </a:xfrm>
          <a:prstGeom prst="line">
            <a:avLst/>
          </a:prstGeom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_s1063"/>
          <p:cNvSpPr>
            <a:spLocks noChangeArrowheads="1"/>
          </p:cNvSpPr>
          <p:nvPr/>
        </p:nvSpPr>
        <p:spPr bwMode="auto">
          <a:xfrm>
            <a:off x="4660900" y="3282950"/>
            <a:ext cx="1152525" cy="539750"/>
          </a:xfrm>
          <a:prstGeom prst="roundRect">
            <a:avLst>
              <a:gd name="adj" fmla="val 16667"/>
            </a:avLst>
          </a:prstGeom>
          <a:solidFill>
            <a:srgbClr val="99D0BD"/>
          </a:solidFill>
          <a:ln w="9525">
            <a:noFill/>
            <a:rou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方正楷体" panose="03000509000000000000" pitchFamily="65" charset="-122"/>
                <a:cs typeface="Times New Roman" panose="02020603050405020304" pitchFamily="18" charset="0"/>
              </a:rPr>
              <a:t>气温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6" name="_s1063"/>
          <p:cNvSpPr>
            <a:spLocks noChangeArrowheads="1"/>
          </p:cNvSpPr>
          <p:nvPr/>
        </p:nvSpPr>
        <p:spPr bwMode="auto">
          <a:xfrm>
            <a:off x="4660900" y="4179888"/>
            <a:ext cx="1152525" cy="539750"/>
          </a:xfrm>
          <a:prstGeom prst="roundRect">
            <a:avLst>
              <a:gd name="adj" fmla="val 16667"/>
            </a:avLst>
          </a:prstGeom>
          <a:solidFill>
            <a:srgbClr val="99D0BD"/>
          </a:solidFill>
          <a:ln w="9525">
            <a:noFill/>
            <a:round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方正楷体" panose="03000509000000000000" pitchFamily="65" charset="-122"/>
                <a:cs typeface="Times New Roman" panose="02020603050405020304" pitchFamily="18" charset="0"/>
              </a:rPr>
              <a:t>降水</a:t>
            </a:r>
            <a:endParaRPr kumimoji="1" lang="zh-CN" altLang="en-US" sz="3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grpSp>
        <p:nvGrpSpPr>
          <p:cNvPr id="8207" name="组合 14"/>
          <p:cNvGrpSpPr/>
          <p:nvPr/>
        </p:nvGrpSpPr>
        <p:grpSpPr>
          <a:xfrm flipV="1">
            <a:off x="4337050" y="3551238"/>
            <a:ext cx="323850" cy="936625"/>
            <a:chOff x="4111625" y="2860675"/>
            <a:chExt cx="500063" cy="1864504"/>
          </a:xfrm>
        </p:grpSpPr>
        <p:cxnSp>
          <p:nvCxnSpPr>
            <p:cNvPr id="8208" name="肘形连接符 65"/>
            <p:cNvCxnSpPr/>
            <p:nvPr/>
          </p:nvCxnSpPr>
          <p:spPr>
            <a:xfrm flipV="1">
              <a:off x="4111625" y="2860675"/>
              <a:ext cx="500063" cy="862013"/>
            </a:xfrm>
            <a:prstGeom prst="bentConnector3">
              <a:avLst>
                <a:gd name="adj1" fmla="val 50000"/>
              </a:avLst>
            </a:prstGeom>
            <a:ln w="22225" cap="flat" cmpd="sng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9" name="肘形连接符 67"/>
            <p:cNvCxnSpPr/>
            <p:nvPr/>
          </p:nvCxnSpPr>
          <p:spPr>
            <a:xfrm>
              <a:off x="4111625" y="3723467"/>
              <a:ext cx="500063" cy="1001712"/>
            </a:xfrm>
            <a:prstGeom prst="bentConnector3">
              <a:avLst>
                <a:gd name="adj1" fmla="val 50000"/>
              </a:avLst>
            </a:prstGeom>
            <a:ln w="22225" cap="flat" cmpd="sng">
              <a:solidFill>
                <a:srgbClr val="0066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604838" y="1371600"/>
            <a:ext cx="7927975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　　河流能给我们提供哪些便利呢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?  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又有什么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方正楷体" panose="03000509000000000000" pitchFamily="65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不利影响呢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?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方正楷体" panose="03000509000000000000" pitchFamily="65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　　利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提供淡水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灌溉运输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航运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发电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旅游等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　　不利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洪涝灾害等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0243" name="Picture 16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652588"/>
            <a:ext cx="392112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604838" y="1371600"/>
            <a:ext cx="7927975" cy="7350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　　说出下列图例表示的含义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2291" name="Picture 16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652588"/>
            <a:ext cx="392112" cy="35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22" name="Picture 2" descr="E:\2014年工作\项目\地理\8A\课件图片\u2.3.1\01常年河湖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260600"/>
            <a:ext cx="3216275" cy="1223963"/>
          </a:xfrm>
          <a:prstGeom prst="rect">
            <a:avLst/>
          </a:prstGeom>
          <a:noFill/>
          <a:effectLst>
            <a:outerShdw blurRad="190500" algn="ctr" rotWithShape="0">
              <a:schemeClr val="tx1">
                <a:alpha val="70000"/>
              </a:schemeClr>
            </a:outerShdw>
          </a:effectLst>
        </p:spPr>
      </p:pic>
      <p:pic>
        <p:nvPicPr>
          <p:cNvPr id="133123" name="Picture 3" descr="E:\2014年工作\项目\地理\8A\课件图片\u2.3.1\02时令河湖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3656013"/>
            <a:ext cx="3216275" cy="1225550"/>
          </a:xfrm>
          <a:prstGeom prst="rect">
            <a:avLst/>
          </a:prstGeom>
          <a:noFill/>
          <a:effectLst>
            <a:outerShdw blurRad="190500" algn="ctr" rotWithShape="0">
              <a:schemeClr val="tx1">
                <a:alpha val="70000"/>
              </a:schemeClr>
            </a:outerShdw>
          </a:effectLst>
        </p:spPr>
      </p:pic>
      <p:pic>
        <p:nvPicPr>
          <p:cNvPr id="133124" name="Picture 4" descr="E:\2014年工作\项目\地理\8A\课件图片\u2.3.1\03运河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913" y="5053013"/>
            <a:ext cx="3216275" cy="1223963"/>
          </a:xfrm>
          <a:prstGeom prst="rect">
            <a:avLst/>
          </a:prstGeom>
          <a:noFill/>
          <a:effectLst>
            <a:outerShdw blurRad="190500" algn="ctr" rotWithShape="0">
              <a:schemeClr val="tx1">
                <a:alpha val="70000"/>
              </a:scheme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681538" y="2406650"/>
            <a:ext cx="2397125" cy="7350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常年河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湖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81538" y="3803650"/>
            <a:ext cx="2397125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时令河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湖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1538" y="5213350"/>
            <a:ext cx="1204913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方正楷体" panose="03000509000000000000" pitchFamily="65" charset="-122"/>
                <a:cs typeface="Times New Roman" panose="02020603050405020304" pitchFamily="18" charset="0"/>
              </a:rPr>
              <a:t>运河</a:t>
            </a:r>
            <a:endParaRPr kumimoji="1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/>
              <a:ea typeface="方正楷体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TextBox 3"/>
          <p:cNvSpPr txBox="1"/>
          <p:nvPr/>
        </p:nvSpPr>
        <p:spPr>
          <a:xfrm>
            <a:off x="600075" y="2246313"/>
            <a:ext cx="7934325" cy="739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914400">
              <a:lnSpc>
                <a:spcPct val="16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Times New Roman" panose="02020603050405020304"/>
                <a:ea typeface="方正楷体" panose="03000509000000000000" pitchFamily="65" charset="-122"/>
              </a:rPr>
              <a:t>　　</a:t>
            </a:r>
            <a:r>
              <a:rPr lang="zh-CN" altLang="en-US" sz="2800" dirty="0">
                <a:latin typeface="黑体" panose="02010600030101010101" pitchFamily="2" charset="-122"/>
                <a:ea typeface="黑体" panose="02010600030101010101" pitchFamily="2" charset="-122"/>
              </a:rPr>
              <a:t>河流的基本概念</a:t>
            </a:r>
            <a:endParaRPr lang="en-US" altLang="zh-CN" sz="2800" dirty="0"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14339" name="组合 7"/>
          <p:cNvGrpSpPr/>
          <p:nvPr/>
        </p:nvGrpSpPr>
        <p:grpSpPr>
          <a:xfrm>
            <a:off x="633413" y="1447800"/>
            <a:ext cx="2495550" cy="863600"/>
            <a:chOff x="481013" y="1428750"/>
            <a:chExt cx="2495526" cy="863600"/>
          </a:xfrm>
        </p:grpSpPr>
        <p:pic>
          <p:nvPicPr>
            <p:cNvPr id="14340" name="Picture 25" descr="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3" y="1428750"/>
              <a:ext cx="2447925" cy="863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1" name="Text Box 4"/>
            <p:cNvSpPr txBox="1"/>
            <p:nvPr/>
          </p:nvSpPr>
          <p:spPr>
            <a:xfrm>
              <a:off x="1176331" y="1617663"/>
              <a:ext cx="1800208" cy="4921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defTabSz="914400"/>
              <a:r>
                <a:rPr lang="zh-CN" altLang="en-US" sz="2500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探究新知</a:t>
              </a:r>
              <a:endParaRPr lang="zh-CN" altLang="en-US" sz="2500" dirty="0">
                <a:solidFill>
                  <a:srgbClr val="FFFFFF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14342" name="组合 10"/>
          <p:cNvGrpSpPr/>
          <p:nvPr/>
        </p:nvGrpSpPr>
        <p:grpSpPr>
          <a:xfrm>
            <a:off x="654050" y="2309813"/>
            <a:ext cx="795338" cy="727075"/>
            <a:chOff x="571500" y="2413000"/>
            <a:chExt cx="795338" cy="727075"/>
          </a:xfrm>
        </p:grpSpPr>
        <p:pic>
          <p:nvPicPr>
            <p:cNvPr id="14343" name="Picture 60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2413000"/>
              <a:ext cx="795338" cy="7270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4" name="Text Box 4"/>
            <p:cNvSpPr txBox="1"/>
            <p:nvPr/>
          </p:nvSpPr>
          <p:spPr>
            <a:xfrm>
              <a:off x="714375" y="2516187"/>
              <a:ext cx="504825" cy="4730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defTabSz="914400"/>
              <a:r>
                <a:rPr lang="zh-CN" altLang="en-US" sz="2500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一</a:t>
              </a:r>
              <a:endParaRPr lang="zh-CN" altLang="en-US" sz="2500" dirty="0">
                <a:solidFill>
                  <a:srgbClr val="FFFFFF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>
</file>

<file path=ppt/theme/theme1.xml><?xml version="1.0" encoding="utf-8"?>
<a:theme xmlns:a="http://schemas.openxmlformats.org/drawingml/2006/main" name="3_2">
  <a:themeElements>
    <a:clrScheme name="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600" b="1" i="0" u="none" strike="noStrike" cap="none" normalizeH="0" baseline="5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600" b="1" i="0" u="none" strike="noStrike" cap="none" normalizeH="0" baseline="5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Settings\zhangyan\Application Data\Microsoft\Templates\中国地理课件模版.pot</Template>
  <TotalTime>0</TotalTime>
  <Words>138</Words>
  <Application>WPS 演示</Application>
  <PresentationFormat>全屏显示(4:3)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华文新魏</vt:lpstr>
      <vt:lpstr>Calibri</vt:lpstr>
      <vt:lpstr>黑体</vt:lpstr>
      <vt:lpstr>方正楷体</vt:lpstr>
      <vt:lpstr>楷体_GB2312</vt:lpstr>
      <vt:lpstr>Arial</vt:lpstr>
      <vt:lpstr>Times New Roman</vt:lpstr>
      <vt:lpstr>微软雅黑</vt:lpstr>
      <vt:lpstr>Arial Unicode MS</vt:lpstr>
      <vt:lpstr>3_2</vt:lpstr>
      <vt:lpstr>6_默认设计模板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zhangyan</dc:creator>
  <cp:lastModifiedBy>Administrator</cp:lastModifiedBy>
  <cp:revision>563</cp:revision>
  <dcterms:created xsi:type="dcterms:W3CDTF">2001-05-09T08:07:22Z</dcterms:created>
  <dcterms:modified xsi:type="dcterms:W3CDTF">2018-04-24T09:08:02Z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