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0" r:id="rId2"/>
  </p:sldMasterIdLst>
  <p:notesMasterIdLst>
    <p:notesMasterId r:id="rId36"/>
  </p:notesMasterIdLst>
  <p:sldIdLst>
    <p:sldId id="258" r:id="rId3"/>
    <p:sldId id="373" r:id="rId4"/>
    <p:sldId id="374" r:id="rId5"/>
    <p:sldId id="407" r:id="rId6"/>
    <p:sldId id="375" r:id="rId7"/>
    <p:sldId id="376" r:id="rId8"/>
    <p:sldId id="377" r:id="rId9"/>
    <p:sldId id="378" r:id="rId10"/>
    <p:sldId id="379" r:id="rId11"/>
    <p:sldId id="381" r:id="rId12"/>
    <p:sldId id="383" r:id="rId13"/>
    <p:sldId id="384" r:id="rId14"/>
    <p:sldId id="385" r:id="rId15"/>
    <p:sldId id="390" r:id="rId16"/>
    <p:sldId id="386" r:id="rId17"/>
    <p:sldId id="387" r:id="rId18"/>
    <p:sldId id="388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</p:sldIdLst>
  <p:sldSz cx="10693400" cy="7561263"/>
  <p:notesSz cx="6858000" cy="9144000"/>
  <p:defaultTextStyle>
    <a:defPPr>
      <a:defRPr lang="en-US"/>
    </a:defPPr>
    <a:lvl1pPr marL="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Thi Hong Quy" initials="NTHQ" lastIdx="2" clrIdx="0">
    <p:extLst>
      <p:ext uri="{19B8F6BF-5375-455C-9EA6-DF929625EA0E}">
        <p15:presenceInfo xmlns:p15="http://schemas.microsoft.com/office/powerpoint/2012/main" userId="Nguyen Thi Hong Qu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479"/>
    <a:srgbClr val="273879"/>
    <a:srgbClr val="E42130"/>
    <a:srgbClr val="8368A4"/>
    <a:srgbClr val="99BA56"/>
    <a:srgbClr val="BE4D4A"/>
    <a:srgbClr val="618DC3"/>
    <a:srgbClr val="82A5D0"/>
    <a:srgbClr val="F1EE6E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1369" autoAdjust="0"/>
  </p:normalViewPr>
  <p:slideViewPr>
    <p:cSldViewPr snapToGrid="0">
      <p:cViewPr varScale="1">
        <p:scale>
          <a:sx n="97" d="100"/>
          <a:sy n="97" d="100"/>
        </p:scale>
        <p:origin x="14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7611E-4A0D-496E-83E5-F8365E8DC4DE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331E-DD4E-414A-A982-387918BFC0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77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time to understand</a:t>
            </a:r>
            <a:r>
              <a:rPr lang="en-US" baseline="0" dirty="0"/>
              <a:t> the feature and find out the bug.</a:t>
            </a:r>
            <a:endParaRPr lang="en-US" dirty="0"/>
          </a:p>
          <a:p>
            <a:r>
              <a:rPr lang="en-US" dirty="0"/>
              <a:t>Doctor and patient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331E-DD4E-414A-A982-387918BFC03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6559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example for dependency magnet,</a:t>
            </a:r>
            <a:r>
              <a:rPr lang="en-US" baseline="0" dirty="0"/>
              <a:t> error class that other class need to import them, then once it change, other class need to recompile and redeploy.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331E-DD4E-414A-A982-387918BFC039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3847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proper use of comment is compensate</a:t>
            </a:r>
            <a:r>
              <a:rPr lang="en-US" baseline="0" dirty="0"/>
              <a:t> the failure to express </a:t>
            </a:r>
            <a:r>
              <a:rPr lang="en-US" baseline="0" dirty="0" err="1"/>
              <a:t>ourself</a:t>
            </a:r>
            <a:r>
              <a:rPr lang="en-US" baseline="0" dirty="0"/>
              <a:t> in code.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331E-DD4E-414A-A982-387918BFC039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446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Using standard library, you can’t alter it. So we use comment to clarify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331E-DD4E-414A-A982-387918BFC039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0551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5B5CA-7D19-4CEC-B719-BD316AECE7D6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296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name</a:t>
            </a:r>
            <a:r>
              <a:rPr lang="en-US" baseline="0" dirty="0"/>
              <a:t> requires comment then it does not reveal it intents.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331E-DD4E-414A-A982-387918BFC03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1559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String[] </a:t>
            </a:r>
            <a:r>
              <a:rPr lang="en-US" dirty="0" err="1"/>
              <a:t>accountList</a:t>
            </a:r>
            <a:r>
              <a:rPr lang="en-US" dirty="0"/>
              <a:t>; //It is an array not a 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331E-DD4E-414A-A982-387918BFC03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9521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can’t use</a:t>
            </a:r>
            <a:r>
              <a:rPr lang="en-US" baseline="0" dirty="0"/>
              <a:t> the same name for two different thing in the same scope, so we index them with number</a:t>
            </a:r>
          </a:p>
          <a:p>
            <a:endParaRPr lang="en-US" baseline="0" dirty="0"/>
          </a:p>
          <a:p>
            <a:r>
              <a:rPr lang="en-US" baseline="0" dirty="0"/>
              <a:t>Could Name is an floating point number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331E-DD4E-414A-A982-387918BFC03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183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Humans are good at words. A significant part of our brains is dedicated to the concept of words</a:t>
            </a:r>
            <a:r>
              <a:rPr lang="en-US" dirty="0"/>
              <a:t> .</a:t>
            </a:r>
          </a:p>
          <a:p>
            <a:r>
              <a:rPr lang="en-US" dirty="0"/>
              <a:t>If you</a:t>
            </a:r>
            <a:r>
              <a:rPr lang="en-US" baseline="0" dirty="0"/>
              <a:t> can’t pronounce it, you can’t discuss it without sounding like idiot.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331E-DD4E-414A-A982-387918BFC03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5626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In order to make sure function is doing “one thing”, we need to make sure that the statements should be all the same level of abstraction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Choosing a descriptive names will clarify the design of module in your mind and help you improve it.</a:t>
            </a:r>
          </a:p>
          <a:p>
            <a:r>
              <a:rPr lang="en-US" sz="1200" dirty="0" smtClean="0"/>
              <a:t>Don’t be afraid to make a name long. A long descriptive name is better than short enigmatic name. A long descriptive name is better than a long descriptive comment.</a:t>
            </a:r>
          </a:p>
          <a:p>
            <a:r>
              <a:rPr lang="en-US" sz="1200" dirty="0" smtClean="0"/>
              <a:t>The smaller and more focused are the function, the easier it is to choose a descriptive name.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331E-DD4E-414A-A982-387918BFC03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1349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argument: Reader need to interpret</a:t>
            </a:r>
            <a:r>
              <a:rPr lang="en-US" baseline="0" dirty="0"/>
              <a:t> each time they saw it.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331E-DD4E-414A-A982-387918BFC039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0119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Argument object in</a:t>
            </a:r>
            <a:r>
              <a:rPr lang="en-US" baseline="0" dirty="0"/>
              <a:t> case of many argument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331E-DD4E-414A-A982-387918BFC039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350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Temporal coupling</a:t>
            </a:r>
          </a:p>
          <a:p>
            <a:r>
              <a:rPr lang="en-US" dirty="0"/>
              <a:t>	When two actions are bundled together into one module just because they happen to occur at the same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331E-DD4E-414A-A982-387918BFC039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05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0" y="1"/>
            <a:ext cx="10693400" cy="1237456"/>
          </a:xfrm>
          <a:prstGeom prst="rect">
            <a:avLst/>
          </a:prstGeom>
        </p:spPr>
        <p:txBody>
          <a:bodyPr/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35171" y="2012836"/>
            <a:ext cx="9223058" cy="4797552"/>
          </a:xfrm>
        </p:spPr>
        <p:txBody>
          <a:bodyPr>
            <a:normAutofit/>
          </a:bodyPr>
          <a:lstStyle>
            <a:lvl1pPr>
              <a:buClr>
                <a:srgbClr val="273879"/>
              </a:buClr>
              <a:buSzPct val="130000"/>
              <a:defRPr sz="1600">
                <a:solidFill>
                  <a:srgbClr val="273879"/>
                </a:solidFill>
                <a:latin typeface="+mn-lt"/>
                <a:cs typeface="Segoe UI" panose="020B0502040204020203" pitchFamily="34" charset="0"/>
              </a:defRPr>
            </a:lvl1pPr>
            <a:lvl2pPr>
              <a:buClr>
                <a:srgbClr val="273879"/>
              </a:buClr>
              <a:defRPr sz="1400">
                <a:solidFill>
                  <a:srgbClr val="273879"/>
                </a:solidFill>
                <a:latin typeface="+mn-lt"/>
                <a:cs typeface="Segoe UI" panose="020B0502040204020203" pitchFamily="34" charset="0"/>
              </a:defRPr>
            </a:lvl2pPr>
            <a:lvl3pPr>
              <a:buClr>
                <a:srgbClr val="273879"/>
              </a:buClr>
              <a:defRPr sz="1400">
                <a:solidFill>
                  <a:srgbClr val="273879"/>
                </a:solidFill>
                <a:latin typeface="+mn-lt"/>
                <a:cs typeface="Segoe UI" panose="020B0502040204020203" pitchFamily="34" charset="0"/>
              </a:defRPr>
            </a:lvl3pPr>
            <a:lvl4pPr>
              <a:buClr>
                <a:srgbClr val="273879"/>
              </a:buClr>
              <a:defRPr sz="1200">
                <a:solidFill>
                  <a:srgbClr val="273879"/>
                </a:solidFill>
                <a:latin typeface="+mn-lt"/>
                <a:cs typeface="Segoe UI" panose="020B0502040204020203" pitchFamily="34" charset="0"/>
              </a:defRPr>
            </a:lvl4pPr>
            <a:lvl5pPr>
              <a:buClr>
                <a:srgbClr val="273879"/>
              </a:buClr>
              <a:defRPr sz="1200">
                <a:solidFill>
                  <a:srgbClr val="273879"/>
                </a:solidFill>
                <a:latin typeface="+mn-lt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Date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40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>
                <a:solidFill>
                  <a:srgbClr val="273879"/>
                </a:solidFill>
                <a:latin typeface="+mj-lt"/>
              </a:defRPr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>
            <a:normAutofit/>
          </a:bodyPr>
          <a:lstStyle>
            <a:lvl1pPr>
              <a:buClr>
                <a:srgbClr val="273879"/>
              </a:buClr>
              <a:buSzPct val="130000"/>
              <a:defRPr sz="2000">
                <a:solidFill>
                  <a:srgbClr val="273879"/>
                </a:solidFill>
                <a:latin typeface="+mn-lt"/>
                <a:cs typeface="Segoe UI" panose="020B0502040204020203" pitchFamily="34" charset="0"/>
              </a:defRPr>
            </a:lvl1pPr>
            <a:lvl2pPr>
              <a:buClr>
                <a:srgbClr val="273879"/>
              </a:buClr>
              <a:buSzPct val="130000"/>
              <a:defRPr sz="1800">
                <a:solidFill>
                  <a:srgbClr val="273879"/>
                </a:solidFill>
                <a:latin typeface="+mn-lt"/>
                <a:cs typeface="Segoe UI" panose="020B0502040204020203" pitchFamily="34" charset="0"/>
              </a:defRPr>
            </a:lvl2pPr>
            <a:lvl3pPr>
              <a:buClr>
                <a:srgbClr val="273879"/>
              </a:buClr>
              <a:buSzPct val="130000"/>
              <a:defRPr sz="1600">
                <a:solidFill>
                  <a:srgbClr val="273879"/>
                </a:solidFill>
                <a:latin typeface="+mn-lt"/>
                <a:cs typeface="Segoe UI" panose="020B0502040204020203" pitchFamily="34" charset="0"/>
              </a:defRPr>
            </a:lvl3pPr>
            <a:lvl4pPr>
              <a:buClr>
                <a:srgbClr val="273879"/>
              </a:buClr>
              <a:buSzPct val="130000"/>
              <a:defRPr sz="1400">
                <a:solidFill>
                  <a:srgbClr val="273879"/>
                </a:solidFill>
                <a:latin typeface="+mn-lt"/>
                <a:cs typeface="Segoe UI" panose="020B0502040204020203" pitchFamily="34" charset="0"/>
              </a:defRPr>
            </a:lvl4pPr>
            <a:lvl5pPr>
              <a:buClr>
                <a:srgbClr val="273879"/>
              </a:buClr>
              <a:buSzPct val="130000"/>
              <a:defRPr sz="1400">
                <a:solidFill>
                  <a:srgbClr val="273879"/>
                </a:solidFill>
                <a:latin typeface="+mn-lt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rgbClr val="273879"/>
                </a:solidFill>
                <a:latin typeface="+mj-lt"/>
                <a:cs typeface="Segoe UI" panose="020B0502040204020203" pitchFamily="34" charset="0"/>
              </a:defRPr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>
            <a:normAutofit/>
          </a:bodyPr>
          <a:lstStyle>
            <a:lvl1pPr>
              <a:buClr>
                <a:srgbClr val="273879"/>
              </a:buClr>
              <a:buSzPct val="130000"/>
              <a:defRPr sz="2000">
                <a:solidFill>
                  <a:srgbClr val="273879"/>
                </a:solidFill>
                <a:latin typeface="+mn-lt"/>
                <a:cs typeface="Segoe UI" panose="020B0502040204020203" pitchFamily="34" charset="0"/>
              </a:defRPr>
            </a:lvl1pPr>
            <a:lvl2pPr>
              <a:buClr>
                <a:srgbClr val="273879"/>
              </a:buClr>
              <a:buSzPct val="130000"/>
              <a:defRPr sz="1800">
                <a:solidFill>
                  <a:srgbClr val="273879"/>
                </a:solidFill>
                <a:latin typeface="+mn-lt"/>
                <a:cs typeface="Segoe UI" panose="020B0502040204020203" pitchFamily="34" charset="0"/>
              </a:defRPr>
            </a:lvl2pPr>
            <a:lvl3pPr>
              <a:buClr>
                <a:srgbClr val="273879"/>
              </a:buClr>
              <a:buSzPct val="130000"/>
              <a:defRPr sz="1600">
                <a:solidFill>
                  <a:srgbClr val="273879"/>
                </a:solidFill>
                <a:latin typeface="+mn-lt"/>
                <a:cs typeface="Segoe UI" panose="020B0502040204020203" pitchFamily="34" charset="0"/>
              </a:defRPr>
            </a:lvl3pPr>
            <a:lvl4pPr>
              <a:buClr>
                <a:srgbClr val="273879"/>
              </a:buClr>
              <a:buSzPct val="130000"/>
              <a:defRPr sz="1400">
                <a:solidFill>
                  <a:srgbClr val="273879"/>
                </a:solidFill>
                <a:latin typeface="+mn-lt"/>
                <a:cs typeface="Segoe UI" panose="020B0502040204020203" pitchFamily="34" charset="0"/>
              </a:defRPr>
            </a:lvl4pPr>
            <a:lvl5pPr>
              <a:buClr>
                <a:srgbClr val="273879"/>
              </a:buClr>
              <a:buSzPct val="130000"/>
              <a:defRPr sz="1400">
                <a:solidFill>
                  <a:srgbClr val="273879"/>
                </a:solidFill>
                <a:latin typeface="+mn-lt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Date</a:t>
            </a:r>
            <a:endParaRPr lang="en-AU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99959" y="226337"/>
            <a:ext cx="10189547" cy="860079"/>
          </a:xfrm>
          <a:prstGeom prst="rect">
            <a:avLst/>
          </a:prstGeom>
        </p:spPr>
        <p:txBody>
          <a:bodyPr anchor="b"/>
          <a:lstStyle>
            <a:lvl1pPr>
              <a:defRPr sz="4000" b="1">
                <a:solidFill>
                  <a:srgbClr val="273879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597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Date</a:t>
            </a:r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9959" y="226337"/>
            <a:ext cx="10189547" cy="860079"/>
          </a:xfrm>
          <a:prstGeom prst="rect">
            <a:avLst/>
          </a:prstGeom>
        </p:spPr>
        <p:txBody>
          <a:bodyPr anchor="b"/>
          <a:lstStyle>
            <a:lvl1pPr>
              <a:defRPr sz="4000" b="1">
                <a:solidFill>
                  <a:srgbClr val="273879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91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299960" y="1475715"/>
            <a:ext cx="10189547" cy="5334673"/>
          </a:xfrm>
        </p:spPr>
        <p:txBody>
          <a:bodyPr>
            <a:normAutofit/>
          </a:bodyPr>
          <a:lstStyle>
            <a:lvl1pPr>
              <a:buClr>
                <a:srgbClr val="273879"/>
              </a:buClr>
              <a:buSzPct val="130000"/>
              <a:defRPr sz="1600">
                <a:solidFill>
                  <a:srgbClr val="273879"/>
                </a:solidFill>
                <a:latin typeface="+mn-lt"/>
                <a:cs typeface="Segoe UI" panose="020B0502040204020203" pitchFamily="34" charset="0"/>
              </a:defRPr>
            </a:lvl1pPr>
            <a:lvl2pPr>
              <a:buClr>
                <a:srgbClr val="273879"/>
              </a:buClr>
              <a:buSzPct val="130000"/>
              <a:defRPr sz="1400">
                <a:solidFill>
                  <a:srgbClr val="273879"/>
                </a:solidFill>
                <a:latin typeface="+mn-lt"/>
                <a:cs typeface="Segoe UI" panose="020B0502040204020203" pitchFamily="34" charset="0"/>
              </a:defRPr>
            </a:lvl2pPr>
            <a:lvl3pPr>
              <a:buClr>
                <a:srgbClr val="273879"/>
              </a:buClr>
              <a:buSzPct val="130000"/>
              <a:defRPr sz="1200">
                <a:solidFill>
                  <a:srgbClr val="273879"/>
                </a:solidFill>
                <a:latin typeface="+mn-lt"/>
                <a:cs typeface="Segoe UI" panose="020B0502040204020203" pitchFamily="34" charset="0"/>
              </a:defRPr>
            </a:lvl3pPr>
            <a:lvl4pPr>
              <a:buClr>
                <a:srgbClr val="273879"/>
              </a:buClr>
              <a:buSzPct val="130000"/>
              <a:defRPr sz="1200">
                <a:solidFill>
                  <a:srgbClr val="273879"/>
                </a:solidFill>
                <a:latin typeface="+mn-lt"/>
                <a:cs typeface="Segoe UI" panose="020B0502040204020203" pitchFamily="34" charset="0"/>
              </a:defRPr>
            </a:lvl4pPr>
            <a:lvl5pPr>
              <a:buClr>
                <a:srgbClr val="273879"/>
              </a:buClr>
              <a:buSzPct val="130000"/>
              <a:defRPr sz="1200">
                <a:solidFill>
                  <a:srgbClr val="273879"/>
                </a:solidFill>
                <a:latin typeface="+mn-lt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Date</a:t>
            </a:r>
            <a:endParaRPr lang="en-AU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9959" y="226337"/>
            <a:ext cx="10189547" cy="860079"/>
          </a:xfrm>
          <a:prstGeom prst="rect">
            <a:avLst/>
          </a:prstGeom>
        </p:spPr>
        <p:txBody>
          <a:bodyPr anchor="b"/>
          <a:lstStyle>
            <a:lvl1pPr>
              <a:defRPr sz="4000" b="1">
                <a:solidFill>
                  <a:srgbClr val="273879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01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smtClean="0"/>
              <a:t>Date</a:t>
            </a:r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9959" y="226337"/>
            <a:ext cx="10189547" cy="860079"/>
          </a:xfrm>
          <a:prstGeom prst="rect">
            <a:avLst/>
          </a:prstGeom>
        </p:spPr>
        <p:txBody>
          <a:bodyPr anchor="b"/>
          <a:lstStyle>
            <a:lvl1pPr>
              <a:defRPr sz="4000" b="1">
                <a:solidFill>
                  <a:srgbClr val="273879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9959" y="1285592"/>
            <a:ext cx="10189547" cy="2109457"/>
          </a:xfrm>
        </p:spPr>
        <p:txBody>
          <a:bodyPr>
            <a:normAutofit/>
          </a:bodyPr>
          <a:lstStyle>
            <a:lvl1pPr>
              <a:buClr>
                <a:srgbClr val="273879"/>
              </a:buClr>
              <a:buSzPct val="130000"/>
              <a:defRPr sz="1600">
                <a:solidFill>
                  <a:srgbClr val="273879"/>
                </a:solidFill>
                <a:latin typeface="+mn-lt"/>
                <a:cs typeface="Segoe UI" panose="020B0502040204020203" pitchFamily="34" charset="0"/>
              </a:defRPr>
            </a:lvl1pPr>
            <a:lvl2pPr>
              <a:buClr>
                <a:srgbClr val="273879"/>
              </a:buClr>
              <a:buSzPct val="130000"/>
              <a:defRPr sz="1400">
                <a:solidFill>
                  <a:srgbClr val="273879"/>
                </a:solidFill>
                <a:latin typeface="+mn-lt"/>
                <a:cs typeface="Segoe UI" panose="020B0502040204020203" pitchFamily="34" charset="0"/>
              </a:defRPr>
            </a:lvl2pPr>
            <a:lvl3pPr>
              <a:buClr>
                <a:srgbClr val="273879"/>
              </a:buClr>
              <a:buSzPct val="130000"/>
              <a:defRPr sz="1200">
                <a:solidFill>
                  <a:srgbClr val="273879"/>
                </a:solidFill>
                <a:latin typeface="+mn-lt"/>
                <a:cs typeface="Segoe UI" panose="020B0502040204020203" pitchFamily="34" charset="0"/>
              </a:defRPr>
            </a:lvl3pPr>
            <a:lvl4pPr>
              <a:buClr>
                <a:srgbClr val="273879"/>
              </a:buClr>
              <a:buSzPct val="130000"/>
              <a:defRPr sz="1200">
                <a:solidFill>
                  <a:srgbClr val="273879"/>
                </a:solidFill>
                <a:latin typeface="+mn-lt"/>
                <a:cs typeface="Segoe UI" panose="020B0502040204020203" pitchFamily="34" charset="0"/>
              </a:defRPr>
            </a:lvl4pPr>
            <a:lvl5pPr>
              <a:buClr>
                <a:srgbClr val="273879"/>
              </a:buClr>
              <a:buSzPct val="130000"/>
              <a:defRPr sz="1200">
                <a:solidFill>
                  <a:srgbClr val="273879"/>
                </a:solidFill>
                <a:latin typeface="+mn-lt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99959" y="3783467"/>
            <a:ext cx="10189547" cy="860079"/>
          </a:xfrm>
          <a:prstGeom prst="rect">
            <a:avLst/>
          </a:prstGeom>
        </p:spPr>
        <p:txBody>
          <a:bodyPr anchor="b"/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73879"/>
                </a:solidFill>
                <a:latin typeface="+mn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299959" y="4842722"/>
            <a:ext cx="10189547" cy="2109457"/>
          </a:xfrm>
        </p:spPr>
        <p:txBody>
          <a:bodyPr>
            <a:normAutofit/>
          </a:bodyPr>
          <a:lstStyle>
            <a:lvl1pPr>
              <a:buClr>
                <a:srgbClr val="273879"/>
              </a:buClr>
              <a:buSzPct val="130000"/>
              <a:defRPr sz="1600">
                <a:solidFill>
                  <a:srgbClr val="273879"/>
                </a:solidFill>
                <a:latin typeface="+mn-lt"/>
                <a:cs typeface="Segoe UI" panose="020B0502040204020203" pitchFamily="34" charset="0"/>
              </a:defRPr>
            </a:lvl1pPr>
            <a:lvl2pPr>
              <a:buClr>
                <a:srgbClr val="273879"/>
              </a:buClr>
              <a:buSzPct val="130000"/>
              <a:defRPr sz="1400">
                <a:solidFill>
                  <a:srgbClr val="273879"/>
                </a:solidFill>
                <a:latin typeface="+mn-lt"/>
                <a:cs typeface="Segoe UI" panose="020B0502040204020203" pitchFamily="34" charset="0"/>
              </a:defRPr>
            </a:lvl2pPr>
            <a:lvl3pPr>
              <a:buClr>
                <a:srgbClr val="273879"/>
              </a:buClr>
              <a:buSzPct val="130000"/>
              <a:defRPr sz="1200">
                <a:solidFill>
                  <a:srgbClr val="273879"/>
                </a:solidFill>
                <a:latin typeface="+mn-lt"/>
                <a:cs typeface="Segoe UI" panose="020B0502040204020203" pitchFamily="34" charset="0"/>
              </a:defRPr>
            </a:lvl3pPr>
            <a:lvl4pPr>
              <a:buClr>
                <a:srgbClr val="273879"/>
              </a:buClr>
              <a:buSzPct val="130000"/>
              <a:defRPr sz="1200">
                <a:solidFill>
                  <a:srgbClr val="273879"/>
                </a:solidFill>
                <a:latin typeface="+mn-lt"/>
                <a:cs typeface="Segoe UI" panose="020B0502040204020203" pitchFamily="34" charset="0"/>
              </a:defRPr>
            </a:lvl4pPr>
            <a:lvl5pPr>
              <a:buClr>
                <a:srgbClr val="273879"/>
              </a:buClr>
              <a:buSzPct val="130000"/>
              <a:defRPr sz="1200">
                <a:solidFill>
                  <a:srgbClr val="273879"/>
                </a:solidFill>
                <a:latin typeface="+mn-lt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 sz="4000" b="0">
                <a:solidFill>
                  <a:srgbClr val="273879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  <a:prstGeom prst="rect">
            <a:avLst/>
          </a:prstGeom>
        </p:spPr>
        <p:txBody>
          <a:bodyPr lIns="104306" tIns="52153" rIns="104306" bIns="52153"/>
          <a:lstStyle>
            <a:lvl1pPr marL="0" indent="0" algn="ctr">
              <a:buNone/>
              <a:defRPr/>
            </a:lvl1pPr>
            <a:lvl2pPr marL="521528" indent="0" algn="ctr">
              <a:buNone/>
              <a:defRPr/>
            </a:lvl2pPr>
            <a:lvl3pPr marL="1043056" indent="0" algn="ctr">
              <a:buNone/>
              <a:defRPr/>
            </a:lvl3pPr>
            <a:lvl4pPr marL="1564584" indent="0" algn="ctr">
              <a:buNone/>
              <a:defRPr/>
            </a:lvl4pPr>
            <a:lvl5pPr marL="2086112" indent="0" algn="ctr">
              <a:buNone/>
              <a:defRPr/>
            </a:lvl5pPr>
            <a:lvl6pPr marL="2607640" indent="0" algn="ctr">
              <a:buNone/>
              <a:defRPr/>
            </a:lvl6pPr>
            <a:lvl7pPr marL="3129168" indent="0" algn="ctr">
              <a:buNone/>
              <a:defRPr/>
            </a:lvl7pPr>
            <a:lvl8pPr marL="3650696" indent="0" algn="ctr">
              <a:buNone/>
              <a:defRPr/>
            </a:lvl8pPr>
            <a:lvl9pPr marL="417222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Date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970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2AC5-6838-46EC-A00C-AACC0309A807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DBD9-D40D-4C80-91FF-8C34FD4640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72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85193" y="-14748"/>
            <a:ext cx="10208208" cy="1266031"/>
          </a:xfrm>
          <a:prstGeom prst="rect">
            <a:avLst/>
          </a:prstGeom>
          <a:noFill/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AU" sz="4800" b="1" dirty="0">
              <a:solidFill>
                <a:srgbClr val="273879"/>
              </a:solidFill>
              <a:latin typeface="+mn-lt"/>
            </a:endParaRPr>
          </a:p>
        </p:txBody>
      </p:sp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7340599"/>
            <a:ext cx="10693400" cy="220663"/>
          </a:xfrm>
          <a:prstGeom prst="rect">
            <a:avLst/>
          </a:prstGeom>
          <a:solidFill>
            <a:srgbClr val="022169"/>
          </a:solidFill>
          <a:ln w="9360" cap="flat">
            <a:solidFill>
              <a:srgbClr val="02216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653" y="372210"/>
            <a:ext cx="1158098" cy="586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" y="7340598"/>
            <a:ext cx="1978090" cy="220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21427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7" r:id="rId2"/>
    <p:sldLayoutId id="2147483678" r:id="rId3"/>
    <p:sldLayoutId id="2147483679" r:id="rId4"/>
    <p:sldLayoutId id="2147483685" r:id="rId5"/>
    <p:sldLayoutId id="2147483684" r:id="rId6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Clr>
          <a:srgbClr val="273879"/>
        </a:buClr>
        <a:buSzPct val="130000"/>
        <a:buFont typeface="Arial" panose="020B0604020202020204" pitchFamily="34" charset="0"/>
        <a:buChar char="•"/>
        <a:defRPr sz="2800" kern="1200">
          <a:solidFill>
            <a:srgbClr val="273879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Clr>
          <a:srgbClr val="273879"/>
        </a:buClr>
        <a:buFont typeface="Arial" panose="020B0604020202020204" pitchFamily="34" charset="0"/>
        <a:buChar char="•"/>
        <a:defRPr sz="2400" kern="1200">
          <a:solidFill>
            <a:srgbClr val="273879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Clr>
          <a:srgbClr val="273879"/>
        </a:buClr>
        <a:buFont typeface="Arial" panose="020B0604020202020204" pitchFamily="34" charset="0"/>
        <a:buChar char="•"/>
        <a:defRPr sz="2000" kern="1200">
          <a:solidFill>
            <a:srgbClr val="273879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Clr>
          <a:srgbClr val="273879"/>
        </a:buClr>
        <a:buFont typeface="Arial" panose="020B0604020202020204" pitchFamily="34" charset="0"/>
        <a:buChar char="•"/>
        <a:defRPr sz="1800" kern="1200">
          <a:solidFill>
            <a:srgbClr val="273879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Clr>
          <a:srgbClr val="273879"/>
        </a:buClr>
        <a:buFont typeface="Arial" panose="020B0604020202020204" pitchFamily="34" charset="0"/>
        <a:buChar char="•"/>
        <a:defRPr sz="1800" kern="1200">
          <a:solidFill>
            <a:srgbClr val="273879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337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13" y="7008813"/>
            <a:ext cx="24066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22AC5-6838-46EC-A00C-AACC0309A807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713" y="7008813"/>
            <a:ext cx="360997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738" y="7008813"/>
            <a:ext cx="24066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DBD9-D40D-4C80-91FF-8C34FD4640A5}" type="slidenum">
              <a:rPr lang="en-AU" smtClean="0"/>
              <a:t>‹#›</a:t>
            </a:fld>
            <a:endParaRPr lang="en-AU"/>
          </a:p>
        </p:txBody>
      </p:sp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653" y="372210"/>
            <a:ext cx="1158098" cy="586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0" y="7340599"/>
            <a:ext cx="10693400" cy="220663"/>
          </a:xfrm>
          <a:prstGeom prst="rect">
            <a:avLst/>
          </a:prstGeom>
          <a:solidFill>
            <a:srgbClr val="022169"/>
          </a:solidFill>
          <a:ln w="9360" cap="flat">
            <a:solidFill>
              <a:srgbClr val="02216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" y="1445309"/>
            <a:ext cx="10689996" cy="364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4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9939" y="5406113"/>
            <a:ext cx="2762785" cy="77965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AU" sz="4400" dirty="0">
                <a:solidFill>
                  <a:srgbClr val="022169"/>
                </a:solidFill>
                <a:ea typeface="Microsoft YaHei" pitchFamily="2"/>
                <a:cs typeface="Arial" pitchFamily="2"/>
              </a:rPr>
              <a:t>Clean Code</a:t>
            </a:r>
            <a:endParaRPr lang="en-AU" sz="2500" i="0" u="none" strike="noStrike" kern="1200" cap="none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a typeface="Microsoft YaHei" pitchFamily="2"/>
              <a:cs typeface="Arial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971" y="5980732"/>
            <a:ext cx="1045456" cy="49009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AU" sz="2550" b="1" dirty="0">
                <a:solidFill>
                  <a:schemeClr val="bg2">
                    <a:lumMod val="75000"/>
                  </a:schemeClr>
                </a:solidFill>
                <a:latin typeface="+mj-lt"/>
                <a:ea typeface="Microsoft YaHei" pitchFamily="2"/>
                <a:cs typeface="Arial" pitchFamily="2"/>
              </a:rPr>
              <a:t>Duc 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594" y="731132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July 2017</a:t>
            </a:r>
          </a:p>
        </p:txBody>
      </p:sp>
    </p:spTree>
    <p:extLst>
      <p:ext uri="{BB962C8B-B14F-4D97-AF65-F5344CB8AC3E}">
        <p14:creationId xmlns:p14="http://schemas.microsoft.com/office/powerpoint/2010/main" val="279547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Pick one word per concept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2D102AFB-755B-47AF-BDAF-BBE764962305}"/>
              </a:ext>
            </a:extLst>
          </p:cNvPr>
          <p:cNvSpPr txBox="1">
            <a:spLocks/>
          </p:cNvSpPr>
          <p:nvPr/>
        </p:nvSpPr>
        <p:spPr>
          <a:xfrm>
            <a:off x="381000" y="1276925"/>
            <a:ext cx="8382000" cy="199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000" dirty="0">
                <a:solidFill>
                  <a:srgbClr val="273879"/>
                </a:solidFill>
              </a:rPr>
              <a:t>Pick one word for one abstract concept and stick with it</a:t>
            </a:r>
          </a:p>
          <a:p>
            <a:pPr lvl="2"/>
            <a:r>
              <a:rPr lang="en-US" dirty="0" err="1"/>
              <a:t>fetchData</a:t>
            </a:r>
            <a:endParaRPr lang="en-US" dirty="0"/>
          </a:p>
          <a:p>
            <a:pPr lvl="2"/>
            <a:r>
              <a:rPr lang="en-US" dirty="0" err="1"/>
              <a:t>retrivePackages</a:t>
            </a:r>
            <a:endParaRPr lang="en-US" dirty="0"/>
          </a:p>
          <a:p>
            <a:pPr lvl="2"/>
            <a:r>
              <a:rPr lang="en-US" dirty="0" err="1"/>
              <a:t>getItems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A591453-0FA2-4D67-B717-C3A75B5CEEEB}"/>
              </a:ext>
            </a:extLst>
          </p:cNvPr>
          <p:cNvSpPr txBox="1">
            <a:spLocks/>
          </p:cNvSpPr>
          <p:nvPr/>
        </p:nvSpPr>
        <p:spPr>
          <a:xfrm>
            <a:off x="381000" y="4586541"/>
            <a:ext cx="9124742" cy="247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>
                <a:solidFill>
                  <a:srgbClr val="272479"/>
                </a:solidFill>
              </a:rPr>
              <a:t>Avoid using the same word for two purposes. Using the same term for two different ideas is especially a pun.</a:t>
            </a:r>
          </a:p>
          <a:p>
            <a:pPr lvl="2"/>
            <a:r>
              <a:rPr lang="en-US" dirty="0" err="1"/>
              <a:t>AddElem</a:t>
            </a:r>
            <a:endParaRPr lang="en-US" dirty="0"/>
          </a:p>
          <a:p>
            <a:pPr lvl="2"/>
            <a:r>
              <a:rPr lang="en-US" dirty="0"/>
              <a:t>vs </a:t>
            </a:r>
            <a:r>
              <a:rPr lang="en-US" dirty="0" err="1"/>
              <a:t>InsertElem</a:t>
            </a:r>
            <a:endParaRPr lang="en-US" dirty="0"/>
          </a:p>
          <a:p>
            <a:pPr lvl="2"/>
            <a:r>
              <a:rPr lang="en-US" dirty="0"/>
              <a:t>vs </a:t>
            </a:r>
            <a:r>
              <a:rPr lang="en-US" dirty="0" err="1"/>
              <a:t>AppendElem</a:t>
            </a:r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381000" y="3497717"/>
            <a:ext cx="10189547" cy="860079"/>
          </a:xfrm>
          <a:prstGeom prst="rect">
            <a:avLst/>
          </a:prstGeom>
        </p:spPr>
        <p:txBody>
          <a:bodyPr anchor="b"/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73879"/>
                </a:solidFill>
                <a:latin typeface="+mn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Don’t pun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412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Avoid add gratuitous context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8EBACC9-DDA4-4A65-A2EB-68935F39D39A}"/>
              </a:ext>
            </a:extLst>
          </p:cNvPr>
          <p:cNvSpPr txBox="1">
            <a:spLocks/>
          </p:cNvSpPr>
          <p:nvPr/>
        </p:nvSpPr>
        <p:spPr>
          <a:xfrm>
            <a:off x="381000" y="1598472"/>
            <a:ext cx="8382000" cy="295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000" dirty="0"/>
              <a:t>Shorter name is generally better than longer name, so long as they clear.</a:t>
            </a:r>
          </a:p>
          <a:p>
            <a:pPr lvl="1"/>
            <a:r>
              <a:rPr lang="en-US" sz="3000" dirty="0"/>
              <a:t>Class:</a:t>
            </a:r>
          </a:p>
          <a:p>
            <a:pPr lvl="2"/>
            <a:r>
              <a:rPr lang="en-US" sz="2500" dirty="0" err="1"/>
              <a:t>AgentAddress</a:t>
            </a:r>
            <a:endParaRPr lang="en-US" sz="2500" dirty="0"/>
          </a:p>
          <a:p>
            <a:pPr lvl="2"/>
            <a:r>
              <a:rPr lang="en-US" sz="2500" dirty="0" err="1"/>
              <a:t>CustomerAddress</a:t>
            </a: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4D1B03E-67BF-4147-A55D-512EED92E397}"/>
              </a:ext>
            </a:extLst>
          </p:cNvPr>
          <p:cNvSpPr/>
          <p:nvPr/>
        </p:nvSpPr>
        <p:spPr>
          <a:xfrm>
            <a:off x="5788688" y="306367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xmlns="" id="{0FF14A78-4AD5-4B20-9893-E8F940DA0ADA}"/>
              </a:ext>
            </a:extLst>
          </p:cNvPr>
          <p:cNvSpPr/>
          <p:nvPr/>
        </p:nvSpPr>
        <p:spPr>
          <a:xfrm>
            <a:off x="3807488" y="3218828"/>
            <a:ext cx="1828800" cy="177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AU" sz="6000" b="1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98530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3599EA1-D6BF-4A3C-AC62-4062FB17F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Rule:</a:t>
            </a:r>
          </a:p>
          <a:p>
            <a:pPr marL="388620" lvl="1" indent="-457200">
              <a:buFont typeface="+mj-lt"/>
              <a:buAutoNum type="arabicPeriod"/>
            </a:pPr>
            <a:r>
              <a:rPr lang="en-US" sz="3000" dirty="0"/>
              <a:t>The function should be small.</a:t>
            </a:r>
          </a:p>
          <a:p>
            <a:pPr marL="388620" lvl="1" indent="-457200">
              <a:buFont typeface="+mj-lt"/>
              <a:buAutoNum type="arabicPeriod"/>
            </a:pPr>
            <a:r>
              <a:rPr lang="en-US" sz="3000" dirty="0"/>
              <a:t>They should be smaller than that.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160861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500" dirty="0" smtClean="0"/>
              <a:t>Choosing </a:t>
            </a:r>
            <a:r>
              <a:rPr lang="en-US" sz="2500" dirty="0"/>
              <a:t>a descriptive </a:t>
            </a:r>
            <a:r>
              <a:rPr lang="en-US" sz="2500" dirty="0" smtClean="0"/>
              <a:t>names</a:t>
            </a:r>
            <a:endParaRPr lang="en-US" sz="25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500" dirty="0"/>
              <a:t>Don’t be afraid to make a name long</a:t>
            </a:r>
            <a:r>
              <a:rPr lang="en-US" sz="25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500" dirty="0" smtClean="0"/>
              <a:t>Smaller </a:t>
            </a:r>
            <a:r>
              <a:rPr lang="en-US" sz="2500" dirty="0"/>
              <a:t>and </a:t>
            </a:r>
            <a:r>
              <a:rPr lang="en-US" sz="2500" dirty="0" smtClean="0"/>
              <a:t>focus</a:t>
            </a:r>
            <a:endParaRPr lang="en-US" sz="2500" dirty="0"/>
          </a:p>
          <a:p>
            <a:endParaRPr lang="en-US" sz="2500" dirty="0" smtClean="0"/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The block within </a:t>
            </a:r>
            <a:r>
              <a:rPr lang="en-US" sz="2800" i="1" dirty="0" smtClean="0"/>
              <a:t>if, else, while</a:t>
            </a:r>
            <a:r>
              <a:rPr lang="en-US" sz="2800" dirty="0" smtClean="0"/>
              <a:t> statements should be one line long.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Probably that line should be a function call.</a:t>
            </a:r>
          </a:p>
          <a:p>
            <a:endParaRPr lang="en-AU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Descriptive Name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99959" y="3624123"/>
            <a:ext cx="10189547" cy="860079"/>
          </a:xfrm>
          <a:prstGeom prst="rect">
            <a:avLst/>
          </a:prstGeom>
        </p:spPr>
        <p:txBody>
          <a:bodyPr anchor="b"/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73879"/>
                </a:solidFill>
                <a:latin typeface="+mn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AU" dirty="0" smtClean="0"/>
              <a:t>Blocks and Intending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73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29D3C0A-F601-4151-93B5-CF43B6185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741" y="1476375"/>
            <a:ext cx="9982756" cy="5334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Example F.1</a:t>
            </a:r>
          </a:p>
        </p:txBody>
      </p:sp>
    </p:spTree>
    <p:extLst>
      <p:ext uri="{BB962C8B-B14F-4D97-AF65-F5344CB8AC3E}">
        <p14:creationId xmlns:p14="http://schemas.microsoft.com/office/powerpoint/2010/main" val="307729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Example F.2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5D25061-B646-4088-90AF-66A34B4AA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27" y="2103270"/>
            <a:ext cx="10045281" cy="313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Do one 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09D86EA-5D73-44D4-82A4-DAE55BDA8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6705599" cy="70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CC4D15B-531A-4967-B444-7C818E284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9" y="1452039"/>
            <a:ext cx="3228975" cy="26003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8B1F1B9-A827-4B69-BAAA-A74C0E1C923D}"/>
              </a:ext>
            </a:extLst>
          </p:cNvPr>
          <p:cNvSpPr/>
          <p:nvPr/>
        </p:nvSpPr>
        <p:spPr>
          <a:xfrm>
            <a:off x="533400" y="3809999"/>
            <a:ext cx="8952244" cy="31434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The reason we write function is to decompose a larger concept into a set of steps at the next level of abstraction.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The way to know that a function is doing more than “one thing” is if you can extract another function from it with a name that is not merely a restatement of its implementation.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934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8FDF304-D3C4-4C71-99C8-5183AC99E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59" y="1086416"/>
            <a:ext cx="10189547" cy="256534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500" dirty="0"/>
              <a:t>Number of function arguments:</a:t>
            </a:r>
          </a:p>
          <a:p>
            <a:pPr lvl="1"/>
            <a:r>
              <a:rPr lang="en-US" sz="2500" dirty="0"/>
              <a:t>Zero =&gt; </a:t>
            </a:r>
            <a:r>
              <a:rPr lang="en-US" sz="2500" dirty="0" smtClean="0"/>
              <a:t>Ideal</a:t>
            </a:r>
            <a:endParaRPr lang="en-US" sz="2500" dirty="0"/>
          </a:p>
          <a:p>
            <a:pPr lvl="1"/>
            <a:r>
              <a:rPr lang="en-US" sz="2500" dirty="0"/>
              <a:t>One, Two =&gt; Fine</a:t>
            </a:r>
          </a:p>
          <a:p>
            <a:pPr lvl="1"/>
            <a:r>
              <a:rPr lang="en-US" sz="2500" dirty="0"/>
              <a:t>Three =&gt; Should be </a:t>
            </a:r>
            <a:r>
              <a:rPr lang="en-US" sz="2500" dirty="0" smtClean="0"/>
              <a:t>avoided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500" dirty="0" smtClean="0"/>
              <a:t>Argument </a:t>
            </a:r>
            <a:r>
              <a:rPr lang="en-US" sz="2500" dirty="0"/>
              <a:t>are even harder from testing point of view</a:t>
            </a:r>
          </a:p>
          <a:p>
            <a:pPr lvl="1"/>
            <a:r>
              <a:rPr lang="en-US" sz="2500" dirty="0"/>
              <a:t>It need to check a various combination of argument to make sure it work properly.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500" dirty="0"/>
              <a:t>Output arguments is harder to understand than input argument.</a:t>
            </a:r>
          </a:p>
          <a:p>
            <a:pPr lvl="1"/>
            <a:r>
              <a:rPr lang="en-US" sz="2500" dirty="0" err="1"/>
              <a:t>appendFooter</a:t>
            </a:r>
            <a:r>
              <a:rPr lang="en-US" sz="2500" dirty="0"/>
              <a:t>(s)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04F30CE2-F1D6-4049-940D-6CDF12237FA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Function arguments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359A1A3-E587-499B-9AFB-37D96AAD4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58" y="353768"/>
            <a:ext cx="10189547" cy="4689792"/>
          </a:xfrm>
          <a:prstGeom prst="rect">
            <a:avLst/>
          </a:prstGeom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xmlns="" id="{58FDF304-D3C4-4C71-99C8-5183AC99ECC7}"/>
              </a:ext>
            </a:extLst>
          </p:cNvPr>
          <p:cNvSpPr txBox="1">
            <a:spLocks/>
          </p:cNvSpPr>
          <p:nvPr/>
        </p:nvSpPr>
        <p:spPr>
          <a:xfrm>
            <a:off x="299959" y="6105784"/>
            <a:ext cx="10189547" cy="2565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2032" indent="-252032" algn="l" defTabSz="1008126" rtl="0" eaLnBrk="1" latinLnBrk="0" hangingPunct="1">
              <a:lnSpc>
                <a:spcPct val="90000"/>
              </a:lnSpc>
              <a:spcBef>
                <a:spcPts val="1103"/>
              </a:spcBef>
              <a:buClr>
                <a:srgbClr val="273879"/>
              </a:buClr>
              <a:buSzPct val="130000"/>
              <a:buFont typeface="Arial" panose="020B0604020202020204" pitchFamily="34" charset="0"/>
              <a:buChar char="•"/>
              <a:defRPr sz="1600" kern="1200">
                <a:solidFill>
                  <a:srgbClr val="273879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756095" indent="-252032" algn="l" defTabSz="1008126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273879"/>
              </a:buClr>
              <a:buSzPct val="130000"/>
              <a:buFont typeface="Arial" panose="020B0604020202020204" pitchFamily="34" charset="0"/>
              <a:buChar char="•"/>
              <a:defRPr sz="1400" kern="1200">
                <a:solidFill>
                  <a:srgbClr val="273879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260158" indent="-252032" algn="l" defTabSz="1008126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273879"/>
              </a:buClr>
              <a:buSzPct val="130000"/>
              <a:buFont typeface="Arial" panose="020B0604020202020204" pitchFamily="34" charset="0"/>
              <a:buChar char="•"/>
              <a:defRPr sz="1200" kern="1200">
                <a:solidFill>
                  <a:srgbClr val="273879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764221" indent="-252032" algn="l" defTabSz="1008126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273879"/>
              </a:buClr>
              <a:buSzPct val="130000"/>
              <a:buFont typeface="Arial" panose="020B0604020202020204" pitchFamily="34" charset="0"/>
              <a:buChar char="•"/>
              <a:defRPr sz="1200" kern="1200">
                <a:solidFill>
                  <a:srgbClr val="273879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268284" indent="-252032" algn="l" defTabSz="1008126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273879"/>
              </a:buClr>
              <a:buSzPct val="130000"/>
              <a:buFont typeface="Arial" panose="020B0604020202020204" pitchFamily="34" charset="0"/>
              <a:buChar char="•"/>
              <a:defRPr sz="1200" kern="1200">
                <a:solidFill>
                  <a:srgbClr val="273879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772347" indent="-252032" algn="l" defTabSz="1008126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500" dirty="0"/>
              <a:t>Passing a Boolean into a function is truly terrible practice.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dirty="0"/>
              <a:t>Split it into smaller function instead.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xmlns="" id="{04F30CE2-F1D6-4049-940D-6CDF12237FA0}"/>
              </a:ext>
            </a:extLst>
          </p:cNvPr>
          <p:cNvSpPr txBox="1">
            <a:spLocks/>
          </p:cNvSpPr>
          <p:nvPr/>
        </p:nvSpPr>
        <p:spPr>
          <a:xfrm>
            <a:off x="299959" y="5245705"/>
            <a:ext cx="10189547" cy="860079"/>
          </a:xfrm>
          <a:prstGeom prst="rect">
            <a:avLst/>
          </a:prstGeom>
        </p:spPr>
        <p:txBody>
          <a:bodyPr anchor="b"/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73879"/>
                </a:solidFill>
                <a:latin typeface="+mn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Flag arguments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5D4B0E74-A697-4C9F-B3A4-42CF1335B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58" y="1239741"/>
            <a:ext cx="10189547" cy="632152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700" dirty="0"/>
              <a:t>Common forms of monadic function:</a:t>
            </a:r>
          </a:p>
          <a:p>
            <a:pPr lvl="1"/>
            <a:r>
              <a:rPr lang="en-US" sz="2200" i="1" dirty="0"/>
              <a:t>Ask a question – </a:t>
            </a:r>
            <a:r>
              <a:rPr lang="en-US" sz="2200" i="1" dirty="0" err="1"/>
              <a:t>isFileExist</a:t>
            </a:r>
            <a:r>
              <a:rPr lang="en-US" sz="2200" i="1" dirty="0"/>
              <a:t>(“</a:t>
            </a:r>
            <a:r>
              <a:rPr lang="en-US" sz="2200" i="1" dirty="0" err="1"/>
              <a:t>FilePath</a:t>
            </a:r>
            <a:r>
              <a:rPr lang="en-US" sz="2200" i="1" dirty="0"/>
              <a:t>”);</a:t>
            </a:r>
          </a:p>
          <a:p>
            <a:pPr lvl="1"/>
            <a:r>
              <a:rPr lang="en-US" sz="2200" i="1" dirty="0"/>
              <a:t>Transforming it into something else and return it – String </a:t>
            </a:r>
            <a:r>
              <a:rPr lang="en-US" sz="2200" i="1" dirty="0" err="1"/>
              <a:t>getHostName</a:t>
            </a:r>
            <a:r>
              <a:rPr lang="en-US" sz="2200" i="1" dirty="0"/>
              <a:t>(</a:t>
            </a:r>
            <a:r>
              <a:rPr lang="en-US" sz="2200" i="1" dirty="0" err="1"/>
              <a:t>int</a:t>
            </a:r>
            <a:r>
              <a:rPr lang="en-US" sz="2200" i="1" dirty="0"/>
              <a:t> host)</a:t>
            </a:r>
          </a:p>
          <a:p>
            <a:pPr lvl="1"/>
            <a:r>
              <a:rPr lang="en-US" sz="2200" i="1" dirty="0"/>
              <a:t>Event – </a:t>
            </a:r>
            <a:r>
              <a:rPr lang="en-US" sz="2200" i="1" dirty="0" err="1"/>
              <a:t>setNewStatus</a:t>
            </a:r>
            <a:r>
              <a:rPr lang="en-US" sz="2200" i="1" dirty="0"/>
              <a:t>(bool </a:t>
            </a:r>
            <a:r>
              <a:rPr lang="en-US" sz="2200" i="1" dirty="0" err="1"/>
              <a:t>newStatus</a:t>
            </a:r>
            <a:r>
              <a:rPr lang="en-US" sz="2200" i="1" dirty="0"/>
              <a:t>)</a:t>
            </a:r>
          </a:p>
          <a:p>
            <a:pPr marL="1008126" lvl="2" indent="0">
              <a:buNone/>
            </a:pPr>
            <a:endParaRPr lang="en-US" dirty="0"/>
          </a:p>
          <a:p>
            <a:pPr marL="1008126" lvl="2" indent="0">
              <a:buNone/>
            </a:pPr>
            <a:endParaRPr lang="en-US" dirty="0"/>
          </a:p>
          <a:p>
            <a:pPr marL="1008126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1" indent="0">
              <a:lnSpc>
                <a:spcPct val="100000"/>
              </a:lnSpc>
              <a:spcBef>
                <a:spcPts val="1103"/>
              </a:spcBef>
              <a:buNone/>
            </a:pPr>
            <a:r>
              <a:rPr lang="en-US" sz="2700" dirty="0" smtClean="0"/>
              <a:t>Functions </a:t>
            </a:r>
            <a:r>
              <a:rPr lang="en-US" sz="2700" dirty="0"/>
              <a:t>with 2 argument is harder to understand than monadic function.</a:t>
            </a:r>
          </a:p>
          <a:p>
            <a:pPr lvl="2"/>
            <a:r>
              <a:rPr lang="en-US" sz="2200" i="1" dirty="0" err="1"/>
              <a:t>assertEquals</a:t>
            </a:r>
            <a:r>
              <a:rPr lang="en-US" sz="2200" i="1" dirty="0"/>
              <a:t>(expected, actual)</a:t>
            </a:r>
          </a:p>
          <a:p>
            <a:pPr lvl="2"/>
            <a:r>
              <a:rPr lang="en-US" sz="2200" i="1" dirty="0" err="1"/>
              <a:t>assertExpectedEqualActual</a:t>
            </a:r>
            <a:r>
              <a:rPr lang="en-US" sz="2200" i="1" dirty="0"/>
              <a:t>(expected, actual)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900" dirty="0"/>
              <a:t>If it’s possible then try to convert it into monadic function</a:t>
            </a:r>
          </a:p>
          <a:p>
            <a:pPr lvl="2"/>
            <a:r>
              <a:rPr lang="en-US" sz="2200" i="1" dirty="0" err="1"/>
              <a:t>setName</a:t>
            </a:r>
            <a:r>
              <a:rPr lang="en-US" sz="2200" i="1" dirty="0"/>
              <a:t>(name, value)</a:t>
            </a:r>
          </a:p>
          <a:p>
            <a:pPr lvl="2"/>
            <a:r>
              <a:rPr lang="en-US" sz="2200" i="1" dirty="0" err="1"/>
              <a:t>name.set</a:t>
            </a:r>
            <a:r>
              <a:rPr lang="en-US" sz="2200" i="1" dirty="0"/>
              <a:t> (value)</a:t>
            </a:r>
          </a:p>
          <a:p>
            <a:pPr lvl="2"/>
            <a:r>
              <a:rPr lang="en-US" sz="2200" i="1" dirty="0" err="1"/>
              <a:t>Name.setName</a:t>
            </a:r>
            <a:r>
              <a:rPr lang="en-US" sz="2200" i="1" dirty="0"/>
              <a:t>(value</a:t>
            </a:r>
            <a:r>
              <a:rPr lang="en-US" sz="2200" i="1" dirty="0" smtClean="0"/>
              <a:t>)</a:t>
            </a:r>
          </a:p>
          <a:p>
            <a:endParaRPr lang="en-US" sz="2600" i="1" dirty="0"/>
          </a:p>
          <a:p>
            <a:pPr marL="0" indent="0">
              <a:buNone/>
            </a:pPr>
            <a:endParaRPr lang="en-US" sz="2600" i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600" i="1" dirty="0" smtClean="0"/>
              <a:t>Create objects</a:t>
            </a:r>
            <a:endParaRPr lang="en-US" sz="26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Monadic functions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99957" y="2490436"/>
            <a:ext cx="10189547" cy="860079"/>
          </a:xfrm>
          <a:prstGeom prst="rect">
            <a:avLst/>
          </a:prstGeom>
        </p:spPr>
        <p:txBody>
          <a:bodyPr anchor="b"/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73879"/>
                </a:solidFill>
                <a:latin typeface="+mn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AU" dirty="0" smtClean="0"/>
              <a:t>Dyadic functions</a:t>
            </a:r>
            <a:endParaRPr lang="en-AU" dirty="0"/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299957" y="5926653"/>
            <a:ext cx="10189547" cy="860079"/>
          </a:xfrm>
          <a:prstGeom prst="rect">
            <a:avLst/>
          </a:prstGeom>
        </p:spPr>
        <p:txBody>
          <a:bodyPr anchor="b"/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73879"/>
                </a:solidFill>
                <a:latin typeface="+mn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AU" dirty="0" smtClean="0"/>
              <a:t>Many arguments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048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Clean code</a:t>
            </a:r>
          </a:p>
          <a:p>
            <a:pPr marL="0" indent="0">
              <a:buNone/>
            </a:pPr>
            <a:r>
              <a:rPr lang="en-US" sz="3000" dirty="0"/>
              <a:t>- is pleasing to read.</a:t>
            </a:r>
          </a:p>
          <a:p>
            <a:pPr marL="0" indent="0">
              <a:buNone/>
            </a:pPr>
            <a:r>
              <a:rPr lang="en-US" sz="3000" dirty="0"/>
              <a:t>- is readability.</a:t>
            </a:r>
          </a:p>
          <a:p>
            <a:pPr marL="0" indent="0">
              <a:buNone/>
            </a:pPr>
            <a:r>
              <a:rPr lang="en-US" sz="3000" dirty="0"/>
              <a:t>- makes it easy for other people to enhance it.</a:t>
            </a:r>
          </a:p>
          <a:p>
            <a:pPr marL="0" indent="0">
              <a:buNone/>
            </a:pPr>
            <a:r>
              <a:rPr lang="en-US" sz="3000" dirty="0"/>
              <a:t>- has been taken care of.</a:t>
            </a:r>
          </a:p>
          <a:p>
            <a:pPr marL="0" indent="0">
              <a:buNone/>
            </a:pPr>
            <a:r>
              <a:rPr lang="en-US" sz="3000" dirty="0"/>
              <a:t>- is simple and focus.</a:t>
            </a:r>
          </a:p>
          <a:p>
            <a:pPr marL="0" indent="0">
              <a:buNone/>
            </a:pPr>
            <a:r>
              <a:rPr lang="en-US" sz="3000" dirty="0"/>
              <a:t>- have no duplication.</a:t>
            </a:r>
          </a:p>
          <a:p>
            <a:endParaRPr lang="en-AU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What is clean code</a:t>
            </a:r>
          </a:p>
        </p:txBody>
      </p:sp>
    </p:spTree>
    <p:extLst>
      <p:ext uri="{BB962C8B-B14F-4D97-AF65-F5344CB8AC3E}">
        <p14:creationId xmlns:p14="http://schemas.microsoft.com/office/powerpoint/2010/main" val="428696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D9BEDDCA-0F64-4DCF-85E3-8FBFDF704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9739" y="976910"/>
            <a:ext cx="5699200" cy="298642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Have no side affect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78852F4-786C-40BE-AA06-3D85D03A1114}"/>
              </a:ext>
            </a:extLst>
          </p:cNvPr>
          <p:cNvSpPr txBox="1">
            <a:spLocks/>
          </p:cNvSpPr>
          <p:nvPr/>
        </p:nvSpPr>
        <p:spPr>
          <a:xfrm>
            <a:off x="482321" y="4714187"/>
            <a:ext cx="8065294" cy="89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272479"/>
                </a:solidFill>
              </a:rPr>
              <a:t>Function should either do something or answer something, but not both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1EB56E-E1DE-4EE0-940A-F3BA0AB4988C}"/>
              </a:ext>
            </a:extLst>
          </p:cNvPr>
          <p:cNvSpPr txBox="1"/>
          <p:nvPr/>
        </p:nvSpPr>
        <p:spPr>
          <a:xfrm>
            <a:off x="345227" y="5750934"/>
            <a:ext cx="4076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if (set(“username”, “</a:t>
            </a:r>
            <a:r>
              <a:rPr lang="en-US" sz="2200" dirty="0" err="1"/>
              <a:t>uncleBob</a:t>
            </a:r>
            <a:r>
              <a:rPr lang="en-US" sz="2200" dirty="0"/>
              <a:t>”))…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0BA9938-FE20-4586-8366-7EEAC2184DF0}"/>
              </a:ext>
            </a:extLst>
          </p:cNvPr>
          <p:cNvSpPr txBox="1"/>
          <p:nvPr/>
        </p:nvSpPr>
        <p:spPr>
          <a:xfrm>
            <a:off x="4422049" y="5750934"/>
            <a:ext cx="5315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public bool set(String attribute, String value);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D13E76B-BF18-4787-AC82-619EE2A71001}"/>
              </a:ext>
            </a:extLst>
          </p:cNvPr>
          <p:cNvSpPr txBox="1"/>
          <p:nvPr/>
        </p:nvSpPr>
        <p:spPr>
          <a:xfrm>
            <a:off x="5295404" y="1705709"/>
            <a:ext cx="2362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checkPasswordAndInitializeSession</a:t>
            </a:r>
            <a:endParaRPr lang="en-US" sz="8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7D10B601-AA49-4A78-B5F6-3CA1A9877FF5}"/>
              </a:ext>
            </a:extLst>
          </p:cNvPr>
          <p:cNvCxnSpPr/>
          <p:nvPr/>
        </p:nvCxnSpPr>
        <p:spPr>
          <a:xfrm flipV="1">
            <a:off x="5397640" y="1873528"/>
            <a:ext cx="8382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9E95A70-CD1D-413B-B6E2-2AC768EE6AE9}"/>
              </a:ext>
            </a:extLst>
          </p:cNvPr>
          <p:cNvCxnSpPr/>
          <p:nvPr/>
        </p:nvCxnSpPr>
        <p:spPr>
          <a:xfrm>
            <a:off x="5397640" y="1873528"/>
            <a:ext cx="8382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6130EA6-99BF-43D9-AB59-503AC0162517}"/>
              </a:ext>
            </a:extLst>
          </p:cNvPr>
          <p:cNvSpPr txBox="1"/>
          <p:nvPr/>
        </p:nvSpPr>
        <p:spPr>
          <a:xfrm>
            <a:off x="482321" y="1259502"/>
            <a:ext cx="2682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Can you spot it?</a:t>
            </a:r>
          </a:p>
          <a:p>
            <a:endParaRPr lang="en-US" sz="3000" dirty="0"/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299958" y="3820359"/>
            <a:ext cx="10189547" cy="860079"/>
          </a:xfrm>
          <a:prstGeom prst="rect">
            <a:avLst/>
          </a:prstGeom>
        </p:spPr>
        <p:txBody>
          <a:bodyPr anchor="b"/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73879"/>
                </a:solidFill>
                <a:latin typeface="+mn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AU" dirty="0" smtClean="0"/>
              <a:t>Command query separation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731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Prefer exception to runtime error code</a:t>
            </a:r>
            <a:endParaRPr lang="en-AU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xmlns="" id="{9630E976-67B7-4A4D-964F-C3CA236D8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640" y="1370620"/>
            <a:ext cx="4148182" cy="2434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42AB08C-9FF8-4C6F-B6AC-10FE2BE6B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16" y="1370620"/>
            <a:ext cx="5623517" cy="27265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21CE131-B675-4037-84A5-8B7809750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855" y="4816697"/>
            <a:ext cx="5036651" cy="24284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3DE00D7-77C4-4637-A7F9-384F229D07D6}"/>
              </a:ext>
            </a:extLst>
          </p:cNvPr>
          <p:cNvSpPr txBox="1"/>
          <p:nvPr/>
        </p:nvSpPr>
        <p:spPr>
          <a:xfrm>
            <a:off x="322236" y="5307623"/>
            <a:ext cx="38402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It is better to extract the bodies of try and catch blocks out into functions of their own.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287105" y="4371947"/>
            <a:ext cx="10189547" cy="860079"/>
          </a:xfrm>
          <a:prstGeom prst="rect">
            <a:avLst/>
          </a:prstGeom>
        </p:spPr>
        <p:txBody>
          <a:bodyPr anchor="b"/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73879"/>
                </a:solidFill>
                <a:latin typeface="+mn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Extract try/catch blocks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595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2A7EA177-5CDC-4B58-87F2-86B3A9DE6E9C}"/>
              </a:ext>
            </a:extLst>
          </p:cNvPr>
          <p:cNvSpPr txBox="1">
            <a:spLocks/>
          </p:cNvSpPr>
          <p:nvPr/>
        </p:nvSpPr>
        <p:spPr>
          <a:xfrm>
            <a:off x="507206" y="1072925"/>
            <a:ext cx="8065294" cy="216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2032" indent="-252032" algn="l" defTabSz="1008126" rtl="0" eaLnBrk="1" latinLnBrk="0" hangingPunct="1">
              <a:lnSpc>
                <a:spcPct val="90000"/>
              </a:lnSpc>
              <a:spcBef>
                <a:spcPts val="1103"/>
              </a:spcBef>
              <a:buClr>
                <a:srgbClr val="273879"/>
              </a:buClr>
              <a:buSzPct val="130000"/>
              <a:buFont typeface="Arial" panose="020B0604020202020204" pitchFamily="34" charset="0"/>
              <a:buChar char="•"/>
              <a:defRPr sz="1600" kern="1200">
                <a:solidFill>
                  <a:srgbClr val="273879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756095" indent="-252032" algn="l" defTabSz="1008126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273879"/>
              </a:buClr>
              <a:buSzPct val="130000"/>
              <a:buFont typeface="Arial" panose="020B0604020202020204" pitchFamily="34" charset="0"/>
              <a:buChar char="•"/>
              <a:defRPr sz="1400" kern="1200">
                <a:solidFill>
                  <a:srgbClr val="273879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260158" indent="-252032" algn="l" defTabSz="1008126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273879"/>
              </a:buClr>
              <a:buSzPct val="130000"/>
              <a:buFont typeface="Arial" panose="020B0604020202020204" pitchFamily="34" charset="0"/>
              <a:buChar char="•"/>
              <a:defRPr sz="1200" kern="1200">
                <a:solidFill>
                  <a:srgbClr val="273879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764221" indent="-252032" algn="l" defTabSz="1008126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273879"/>
              </a:buClr>
              <a:buSzPct val="130000"/>
              <a:buFont typeface="Arial" panose="020B0604020202020204" pitchFamily="34" charset="0"/>
              <a:buChar char="•"/>
              <a:defRPr sz="1200" kern="1200">
                <a:solidFill>
                  <a:srgbClr val="273879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268284" indent="-252032" algn="l" defTabSz="1008126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273879"/>
              </a:buClr>
              <a:buSzPct val="130000"/>
              <a:buFont typeface="Arial" panose="020B0604020202020204" pitchFamily="34" charset="0"/>
              <a:buChar char="•"/>
              <a:defRPr sz="1200" kern="1200">
                <a:solidFill>
                  <a:srgbClr val="273879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772347" indent="-252032" algn="l" defTabSz="1008126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2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C051444-CFD3-4EB5-A0CE-A1A160433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27" y="3189611"/>
            <a:ext cx="9140371" cy="20030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8421F77-6902-4E6F-974C-27D440A60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27" y="5262539"/>
            <a:ext cx="9140372" cy="1825516"/>
          </a:xfrm>
          <a:prstGeom prst="rect">
            <a:avLst/>
          </a:prstGeom>
        </p:spPr>
      </p:pic>
      <p:sp>
        <p:nvSpPr>
          <p:cNvPr id="9" name="Title 2"/>
          <p:cNvSpPr txBox="1">
            <a:spLocks/>
          </p:cNvSpPr>
          <p:nvPr/>
        </p:nvSpPr>
        <p:spPr>
          <a:xfrm>
            <a:off x="299959" y="2408903"/>
            <a:ext cx="10189547" cy="755268"/>
          </a:xfrm>
          <a:prstGeom prst="rect">
            <a:avLst/>
          </a:prstGeom>
        </p:spPr>
        <p:txBody>
          <a:bodyPr anchor="b"/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73879"/>
                </a:solidFill>
                <a:latin typeface="+mn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AU" dirty="0" smtClean="0"/>
              <a:t>Don’t repeat yourself</a:t>
            </a:r>
            <a:endParaRPr lang="en-AU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99959" y="69601"/>
            <a:ext cx="10189547" cy="860079"/>
          </a:xfrm>
        </p:spPr>
        <p:txBody>
          <a:bodyPr/>
          <a:lstStyle/>
          <a:p>
            <a:r>
              <a:rPr lang="en-US" dirty="0" smtClean="0"/>
              <a:t>Redundant code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12" y="786582"/>
            <a:ext cx="5762625" cy="1838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262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46BABF2-9D78-4BC0-BAA7-271134DFD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28" y="1734111"/>
            <a:ext cx="8991601" cy="6762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C2A8DDB-2D6C-4586-9FC3-33CD6ADDF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28" y="2713829"/>
            <a:ext cx="8997553" cy="21431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A3DAB3B-77B4-45C7-8DF0-CBD60B7C6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28" y="5160397"/>
            <a:ext cx="8991601" cy="12178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710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00180"/>
            <a:ext cx="10693399" cy="125963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AU" sz="6000" dirty="0"/>
              <a:t>Comments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377B9787-D62A-48CE-A52A-164D9D9EF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70663" y="3340510"/>
            <a:ext cx="7352072" cy="15073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959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Comments do not make up bad code</a:t>
            </a: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B67BD7DC-41CA-47C7-A99A-151062146190}"/>
              </a:ext>
            </a:extLst>
          </p:cNvPr>
          <p:cNvSpPr txBox="1">
            <a:spLocks/>
          </p:cNvSpPr>
          <p:nvPr/>
        </p:nvSpPr>
        <p:spPr>
          <a:xfrm>
            <a:off x="304800" y="1295401"/>
            <a:ext cx="8534400" cy="91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2032" indent="-252032" algn="l" defTabSz="1008126" rtl="0" eaLnBrk="1" latinLnBrk="0" hangingPunct="1">
              <a:lnSpc>
                <a:spcPct val="90000"/>
              </a:lnSpc>
              <a:spcBef>
                <a:spcPts val="1103"/>
              </a:spcBef>
              <a:buClr>
                <a:srgbClr val="273879"/>
              </a:buClr>
              <a:buSzPct val="130000"/>
              <a:buFont typeface="Arial" panose="020B0604020202020204" pitchFamily="34" charset="0"/>
              <a:buChar char="•"/>
              <a:defRPr sz="1600" kern="1200">
                <a:solidFill>
                  <a:srgbClr val="273879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756095" indent="-252032" algn="l" defTabSz="1008126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273879"/>
              </a:buClr>
              <a:buSzPct val="130000"/>
              <a:buFont typeface="Arial" panose="020B0604020202020204" pitchFamily="34" charset="0"/>
              <a:buChar char="•"/>
              <a:defRPr sz="1400" kern="1200">
                <a:solidFill>
                  <a:srgbClr val="273879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260158" indent="-252032" algn="l" defTabSz="1008126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273879"/>
              </a:buClr>
              <a:buSzPct val="130000"/>
              <a:buFont typeface="Arial" panose="020B0604020202020204" pitchFamily="34" charset="0"/>
              <a:buChar char="•"/>
              <a:defRPr sz="1200" kern="1200">
                <a:solidFill>
                  <a:srgbClr val="273879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764221" indent="-252032" algn="l" defTabSz="1008126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273879"/>
              </a:buClr>
              <a:buSzPct val="130000"/>
              <a:buFont typeface="Arial" panose="020B0604020202020204" pitchFamily="34" charset="0"/>
              <a:buChar char="•"/>
              <a:defRPr sz="1200" kern="1200">
                <a:solidFill>
                  <a:srgbClr val="273879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268284" indent="-252032" algn="l" defTabSz="1008126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273879"/>
              </a:buClr>
              <a:buSzPct val="130000"/>
              <a:buFont typeface="Arial" panose="020B0604020202020204" pitchFamily="34" charset="0"/>
              <a:buChar char="•"/>
              <a:defRPr sz="1200" kern="1200">
                <a:solidFill>
                  <a:srgbClr val="273879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772347" indent="-252032" algn="l" defTabSz="1008126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sz="2500" dirty="0"/>
              <a:t>Rather than spend your time to write comment that explain the mess you’ve made, spend it cleaning that mess.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BF4AF862-715A-4B00-B42F-0FB2B442DD98}"/>
              </a:ext>
            </a:extLst>
          </p:cNvPr>
          <p:cNvSpPr txBox="1">
            <a:spLocks/>
          </p:cNvSpPr>
          <p:nvPr/>
        </p:nvSpPr>
        <p:spPr>
          <a:xfrm>
            <a:off x="345227" y="3459642"/>
            <a:ext cx="8534400" cy="914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273879"/>
                </a:solidFill>
                <a:cs typeface="Segoe UI" panose="020B0502040204020203" pitchFamily="34" charset="0"/>
              </a:rPr>
              <a:t>It’s simply a matter of creating a function that says the same thing as the comment you want to write.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A4C9BCD-4E94-4069-83FC-88A004146889}"/>
              </a:ext>
            </a:extLst>
          </p:cNvPr>
          <p:cNvSpPr txBox="1"/>
          <p:nvPr/>
        </p:nvSpPr>
        <p:spPr>
          <a:xfrm>
            <a:off x="1216688" y="4353901"/>
            <a:ext cx="61235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73879"/>
                </a:solidFill>
                <a:cs typeface="Segoe UI" panose="020B0502040204020203" pitchFamily="34" charset="0"/>
              </a:rPr>
              <a:t>// Check to see if the employee is eligible for full benefits</a:t>
            </a:r>
          </a:p>
          <a:p>
            <a:r>
              <a:rPr lang="en-US" sz="2000" dirty="0">
                <a:solidFill>
                  <a:srgbClr val="273879"/>
                </a:solidFill>
                <a:cs typeface="Segoe UI" panose="020B0502040204020203" pitchFamily="34" charset="0"/>
              </a:rPr>
              <a:t>if ((</a:t>
            </a:r>
            <a:r>
              <a:rPr lang="en-US" sz="2000" dirty="0" err="1">
                <a:solidFill>
                  <a:srgbClr val="273879"/>
                </a:solidFill>
                <a:cs typeface="Segoe UI" panose="020B0502040204020203" pitchFamily="34" charset="0"/>
              </a:rPr>
              <a:t>employee.flags</a:t>
            </a:r>
            <a:r>
              <a:rPr lang="en-US" sz="2000" dirty="0">
                <a:solidFill>
                  <a:srgbClr val="273879"/>
                </a:solidFill>
                <a:cs typeface="Segoe UI" panose="020B0502040204020203" pitchFamily="34" charset="0"/>
              </a:rPr>
              <a:t> &amp; HOURLY_FLAG) </a:t>
            </a:r>
          </a:p>
          <a:p>
            <a:r>
              <a:rPr lang="en-US" sz="2000" dirty="0">
                <a:solidFill>
                  <a:srgbClr val="273879"/>
                </a:solidFill>
                <a:cs typeface="Segoe UI" panose="020B0502040204020203" pitchFamily="34" charset="0"/>
              </a:rPr>
              <a:t>	&amp;&amp; (</a:t>
            </a:r>
            <a:r>
              <a:rPr lang="en-US" sz="2000" dirty="0" err="1">
                <a:solidFill>
                  <a:srgbClr val="273879"/>
                </a:solidFill>
                <a:cs typeface="Segoe UI" panose="020B0502040204020203" pitchFamily="34" charset="0"/>
              </a:rPr>
              <a:t>employee.age</a:t>
            </a:r>
            <a:r>
              <a:rPr lang="en-US" sz="2000" dirty="0">
                <a:solidFill>
                  <a:srgbClr val="273879"/>
                </a:solidFill>
                <a:cs typeface="Segoe UI" panose="020B0502040204020203" pitchFamily="34" charset="0"/>
              </a:rPr>
              <a:t> &gt; 65))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C0A8211-1F0B-40FA-BC8C-266EFF2B362C}"/>
              </a:ext>
            </a:extLst>
          </p:cNvPr>
          <p:cNvSpPr txBox="1"/>
          <p:nvPr/>
        </p:nvSpPr>
        <p:spPr>
          <a:xfrm>
            <a:off x="1216688" y="5418255"/>
            <a:ext cx="4258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73879"/>
                </a:solidFill>
                <a:cs typeface="Segoe UI" panose="020B0502040204020203" pitchFamily="34" charset="0"/>
              </a:rPr>
              <a:t>if (</a:t>
            </a:r>
            <a:r>
              <a:rPr lang="en-US" sz="2000" dirty="0" err="1">
                <a:solidFill>
                  <a:srgbClr val="273879"/>
                </a:solidFill>
                <a:cs typeface="Segoe UI" panose="020B0502040204020203" pitchFamily="34" charset="0"/>
              </a:rPr>
              <a:t>employee.isEligibleForFullBenefits</a:t>
            </a:r>
            <a:r>
              <a:rPr lang="en-US" sz="2000" dirty="0">
                <a:solidFill>
                  <a:srgbClr val="273879"/>
                </a:solidFill>
                <a:cs typeface="Segoe UI" panose="020B0502040204020203" pitchFamily="34" charset="0"/>
              </a:rPr>
              <a:t>())</a:t>
            </a:r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xmlns="" id="{47397FB5-16EE-4289-9A3E-D4BC16044D66}"/>
              </a:ext>
            </a:extLst>
          </p:cNvPr>
          <p:cNvSpPr/>
          <p:nvPr/>
        </p:nvSpPr>
        <p:spPr>
          <a:xfrm>
            <a:off x="-736913" y="4292942"/>
            <a:ext cx="8077200" cy="110096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299958" y="2640303"/>
            <a:ext cx="10189547" cy="860079"/>
          </a:xfrm>
          <a:prstGeom prst="rect">
            <a:avLst/>
          </a:prstGeom>
        </p:spPr>
        <p:txBody>
          <a:bodyPr anchor="b"/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73879"/>
                </a:solidFill>
                <a:latin typeface="+mn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Explain yourself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680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A6AE465-3995-4DFD-AC09-92241624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00B0F0"/>
              </a:buClr>
              <a:buNone/>
            </a:pPr>
            <a:r>
              <a:rPr lang="en-US" sz="2500" dirty="0"/>
              <a:t>Your cooperate force use to write certain comments for legal reasons, for example: copyright and authorship statement,..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sz="2500" dirty="0"/>
              <a:t>Refer to standard license or external document rather than putting all the terms and conditions into the comment.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Legal comments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xmlns="" id="{2C322C69-0616-40F9-9ED8-F3D570DA1FFA}"/>
              </a:ext>
            </a:extLst>
          </p:cNvPr>
          <p:cNvSpPr txBox="1">
            <a:spLocks/>
          </p:cNvSpPr>
          <p:nvPr/>
        </p:nvSpPr>
        <p:spPr>
          <a:xfrm>
            <a:off x="299960" y="3352800"/>
            <a:ext cx="10189546" cy="704182"/>
          </a:xfrm>
          <a:prstGeom prst="rect">
            <a:avLst/>
          </a:prstGeom>
        </p:spPr>
        <p:txBody>
          <a:bodyPr anchor="b"/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273879"/>
                </a:solidFill>
                <a:latin typeface="+mn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AU" b="1" dirty="0"/>
              <a:t>Explanation of intent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0AAC79-5CE7-4B4B-9547-7B7DA8117108}"/>
              </a:ext>
            </a:extLst>
          </p:cNvPr>
          <p:cNvSpPr txBox="1"/>
          <p:nvPr/>
        </p:nvSpPr>
        <p:spPr>
          <a:xfrm>
            <a:off x="345228" y="4056982"/>
            <a:ext cx="8534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273879"/>
                </a:solidFill>
                <a:cs typeface="Segoe UI" panose="020B0502040204020203" pitchFamily="34" charset="0"/>
              </a:rPr>
              <a:t>Comment goes beyond useful information of the implementation and provides the intent behind the decision.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4C19212-6930-4636-B927-2A2ADB68B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28" y="5103185"/>
            <a:ext cx="9135380" cy="19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4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4ED7AED-D4C8-4377-8A2E-E56FF5ADE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en-US" sz="2500" dirty="0"/>
              <a:t>Helpful comment</a:t>
            </a:r>
          </a:p>
          <a:p>
            <a:pPr>
              <a:buClr>
                <a:srgbClr val="00B0F0"/>
              </a:buClr>
            </a:pPr>
            <a:r>
              <a:rPr lang="en-US" sz="2500" dirty="0"/>
              <a:t>Substantial risk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Clarification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xmlns="" id="{754182AF-B021-4B26-89A9-C0F7CB27AAE2}"/>
              </a:ext>
            </a:extLst>
          </p:cNvPr>
          <p:cNvSpPr txBox="1">
            <a:spLocks/>
          </p:cNvSpPr>
          <p:nvPr/>
        </p:nvSpPr>
        <p:spPr>
          <a:xfrm>
            <a:off x="299959" y="3447763"/>
            <a:ext cx="10189547" cy="754192"/>
          </a:xfrm>
          <a:prstGeom prst="rect">
            <a:avLst/>
          </a:prstGeom>
        </p:spPr>
        <p:txBody>
          <a:bodyPr anchor="b"/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273879"/>
                </a:solidFill>
                <a:latin typeface="+mn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AU" b="1" dirty="0"/>
              <a:t>TODO Comments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A3529E0-D511-4349-A024-42C0E0C19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523" y="975541"/>
            <a:ext cx="5515676" cy="2369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A69CF80-26C8-48FD-866A-86D81A92DD41}"/>
              </a:ext>
            </a:extLst>
          </p:cNvPr>
          <p:cNvSpPr txBox="1"/>
          <p:nvPr/>
        </p:nvSpPr>
        <p:spPr>
          <a:xfrm>
            <a:off x="304799" y="4364819"/>
            <a:ext cx="85344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TODOs are jobs that programmer think it should be done, but for some reason it is not at the moment.</a:t>
            </a: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sz="2500" dirty="0"/>
              <a:t>Resolve TODO and clean it.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9078EF4-90FC-4173-A517-121884388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9" y="5713925"/>
            <a:ext cx="10230437" cy="11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4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6ADE851-C9A6-4B5F-A8F4-C575869E1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60" y="1268361"/>
            <a:ext cx="10189547" cy="5542027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sz="2500" dirty="0"/>
              <a:t>No more informative than the code</a:t>
            </a:r>
          </a:p>
          <a:p>
            <a:pPr marL="0" indent="0">
              <a:buClr>
                <a:srgbClr val="00B0F0"/>
              </a:buClr>
              <a:buNone/>
            </a:pPr>
            <a:endParaRPr lang="en-US" dirty="0"/>
          </a:p>
          <a:p>
            <a:pPr marL="0" indent="0">
              <a:buClr>
                <a:srgbClr val="00B0F0"/>
              </a:buClr>
              <a:buNone/>
            </a:pPr>
            <a:endParaRPr lang="en-US" dirty="0"/>
          </a:p>
          <a:p>
            <a:pPr marL="0" indent="0">
              <a:buClr>
                <a:srgbClr val="00B0F0"/>
              </a:buClr>
              <a:buNone/>
            </a:pPr>
            <a:endParaRPr lang="en-US" dirty="0"/>
          </a:p>
          <a:p>
            <a:pPr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Clr>
                <a:srgbClr val="00B0F0"/>
              </a:buClr>
              <a:buNone/>
            </a:pPr>
            <a:endParaRPr lang="en-US" dirty="0"/>
          </a:p>
          <a:p>
            <a:pPr marL="0" indent="0">
              <a:buClr>
                <a:srgbClr val="00B0F0"/>
              </a:buClr>
              <a:buNone/>
            </a:pPr>
            <a:endParaRPr lang="en-US" dirty="0"/>
          </a:p>
          <a:p>
            <a:pPr marL="0" indent="0">
              <a:buClr>
                <a:srgbClr val="00B0F0"/>
              </a:buClr>
              <a:buNone/>
            </a:pPr>
            <a:endParaRPr lang="en-US" dirty="0"/>
          </a:p>
          <a:p>
            <a:pPr marL="0" indent="0">
              <a:buClr>
                <a:srgbClr val="00B0F0"/>
              </a:buClr>
              <a:buNone/>
            </a:pPr>
            <a:r>
              <a:rPr lang="en-US" sz="2500" i="1" dirty="0"/>
              <a:t>Comment is not precise enough to be accurate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Redundant comments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xmlns="" id="{D7B6A159-D4D0-4620-8B62-D71F7CAD4C69}"/>
              </a:ext>
            </a:extLst>
          </p:cNvPr>
          <p:cNvSpPr txBox="1">
            <a:spLocks/>
          </p:cNvSpPr>
          <p:nvPr/>
        </p:nvSpPr>
        <p:spPr>
          <a:xfrm>
            <a:off x="299959" y="3888711"/>
            <a:ext cx="10189547" cy="956435"/>
          </a:xfrm>
          <a:prstGeom prst="rect">
            <a:avLst/>
          </a:prstGeom>
        </p:spPr>
        <p:txBody>
          <a:bodyPr anchor="b"/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273879"/>
                </a:solidFill>
                <a:latin typeface="+mn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AU" b="1" dirty="0"/>
              <a:t>Misleading comments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3D71605-418F-4B1E-B748-17AD7FA10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27" y="1786226"/>
            <a:ext cx="9387971" cy="2102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AE91A5-2CB2-45F0-B6DF-E52531C41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27" y="5487122"/>
            <a:ext cx="10011178" cy="16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4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F47D9A31-AE5E-48FF-8634-31D026774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08" y="5638799"/>
            <a:ext cx="6000349" cy="1621519"/>
          </a:xfrm>
        </p:spPr>
        <p:txBody>
          <a:bodyPr>
            <a:noAutofit/>
          </a:bodyPr>
          <a:lstStyle/>
          <a:p>
            <a:pPr marL="0" indent="0">
              <a:buClr>
                <a:srgbClr val="00B0F0"/>
              </a:buClr>
              <a:buNone/>
            </a:pPr>
            <a:r>
              <a:rPr lang="en-US" sz="2000" dirty="0"/>
              <a:t>private String name; 	</a:t>
            </a:r>
            <a:r>
              <a:rPr lang="en-US" sz="2000" b="1" dirty="0"/>
              <a:t>// The Name</a:t>
            </a:r>
          </a:p>
          <a:p>
            <a:pPr marL="0" indent="0">
              <a:buClr>
                <a:srgbClr val="00B0F0"/>
              </a:buClr>
              <a:buNone/>
            </a:pPr>
            <a:r>
              <a:rPr lang="en-US" sz="2000" dirty="0"/>
              <a:t>private String version; 	</a:t>
            </a:r>
            <a:r>
              <a:rPr lang="en-US" sz="2000" b="1" dirty="0"/>
              <a:t>// The version</a:t>
            </a:r>
          </a:p>
          <a:p>
            <a:pPr marL="0" indent="0">
              <a:buClr>
                <a:srgbClr val="00B0F0"/>
              </a:buClr>
              <a:buNone/>
            </a:pPr>
            <a:r>
              <a:rPr lang="en-US" sz="2000" dirty="0"/>
              <a:t>private String </a:t>
            </a:r>
            <a:r>
              <a:rPr lang="en-US" sz="2000" dirty="0" err="1"/>
              <a:t>licenseName</a:t>
            </a:r>
            <a:r>
              <a:rPr lang="en-US" sz="2000" dirty="0"/>
              <a:t>; 	</a:t>
            </a:r>
            <a:r>
              <a:rPr lang="en-US" sz="2000" b="1" dirty="0"/>
              <a:t>// The license Name</a:t>
            </a:r>
          </a:p>
          <a:p>
            <a:pPr marL="0" indent="0">
              <a:buClr>
                <a:srgbClr val="00B0F0"/>
              </a:buClr>
              <a:buNone/>
            </a:pPr>
            <a:r>
              <a:rPr lang="en-US" sz="2000" dirty="0"/>
              <a:t>private String info; 		</a:t>
            </a:r>
            <a:r>
              <a:rPr lang="en-US" sz="2000" b="1" dirty="0"/>
              <a:t>// The version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Mandated comments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xmlns="" id="{5840CA78-4177-4E71-9C2C-57E03F136AD8}"/>
              </a:ext>
            </a:extLst>
          </p:cNvPr>
          <p:cNvSpPr txBox="1">
            <a:spLocks/>
          </p:cNvSpPr>
          <p:nvPr/>
        </p:nvSpPr>
        <p:spPr>
          <a:xfrm>
            <a:off x="299959" y="2869264"/>
            <a:ext cx="10189547" cy="627228"/>
          </a:xfrm>
          <a:prstGeom prst="rect">
            <a:avLst/>
          </a:prstGeom>
        </p:spPr>
        <p:txBody>
          <a:bodyPr anchor="b"/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273879"/>
                </a:solidFill>
                <a:latin typeface="+mn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AU" b="1" dirty="0"/>
              <a:t>Journal comments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xmlns="" id="{2F67CDCF-A7E6-4669-9187-55FF1343DE41}"/>
              </a:ext>
            </a:extLst>
          </p:cNvPr>
          <p:cNvSpPr txBox="1">
            <a:spLocks/>
          </p:cNvSpPr>
          <p:nvPr/>
        </p:nvSpPr>
        <p:spPr>
          <a:xfrm>
            <a:off x="299959" y="5087691"/>
            <a:ext cx="10189547" cy="714648"/>
          </a:xfrm>
          <a:prstGeom prst="rect">
            <a:avLst/>
          </a:prstGeom>
        </p:spPr>
        <p:txBody>
          <a:bodyPr anchor="b"/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273879"/>
                </a:solidFill>
                <a:latin typeface="+mn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AU" b="1" dirty="0"/>
              <a:t>Noise comments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B4D6CF2-FE9B-4C4E-A408-2F2C28443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683" y="1088368"/>
            <a:ext cx="5366656" cy="163606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EC3B62E1-048D-4997-B8D6-EC88CD1F18DB}"/>
              </a:ext>
            </a:extLst>
          </p:cNvPr>
          <p:cNvSpPr txBox="1">
            <a:spLocks/>
          </p:cNvSpPr>
          <p:nvPr/>
        </p:nvSpPr>
        <p:spPr>
          <a:xfrm>
            <a:off x="345228" y="1132926"/>
            <a:ext cx="3807825" cy="791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sz="2500" dirty="0"/>
              <a:t>Use meaningful name for parameter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FD21317-80F4-426F-8D79-E95D1146E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683" y="3394235"/>
            <a:ext cx="5090159" cy="153284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4EF1483-E6BC-4E68-83C8-066CB3B7EA16}"/>
              </a:ext>
            </a:extLst>
          </p:cNvPr>
          <p:cNvSpPr txBox="1">
            <a:spLocks/>
          </p:cNvSpPr>
          <p:nvPr/>
        </p:nvSpPr>
        <p:spPr>
          <a:xfrm>
            <a:off x="409883" y="3490515"/>
            <a:ext cx="3624944" cy="137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sz="2500" dirty="0"/>
              <a:t>Use source code control instead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8032EA3F-42AD-4B97-8628-807AED9EA740}"/>
              </a:ext>
            </a:extLst>
          </p:cNvPr>
          <p:cNvSpPr txBox="1">
            <a:spLocks/>
          </p:cNvSpPr>
          <p:nvPr/>
        </p:nvSpPr>
        <p:spPr>
          <a:xfrm>
            <a:off x="409883" y="5859752"/>
            <a:ext cx="3807825" cy="791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sz="2500" dirty="0"/>
              <a:t>Use meaningful name</a:t>
            </a:r>
          </a:p>
        </p:txBody>
      </p:sp>
    </p:spTree>
    <p:extLst>
      <p:ext uri="{BB962C8B-B14F-4D97-AF65-F5344CB8AC3E}">
        <p14:creationId xmlns:p14="http://schemas.microsoft.com/office/powerpoint/2010/main" val="193131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Reason</a:t>
            </a:r>
          </a:p>
          <a:p>
            <a:r>
              <a:rPr lang="en-US" sz="3000" dirty="0">
                <a:solidFill>
                  <a:schemeClr val="tx1"/>
                </a:solidFill>
              </a:rPr>
              <a:t>Lack of time</a:t>
            </a:r>
          </a:p>
          <a:p>
            <a:r>
              <a:rPr lang="en-US" sz="3000" dirty="0">
                <a:solidFill>
                  <a:schemeClr val="tx1"/>
                </a:solidFill>
              </a:rPr>
              <a:t>Tired of working on current program</a:t>
            </a:r>
          </a:p>
          <a:p>
            <a:r>
              <a:rPr lang="en-US" sz="3000" dirty="0">
                <a:solidFill>
                  <a:schemeClr val="tx1"/>
                </a:solidFill>
              </a:rPr>
              <a:t>Pressure from another task that you promised to get done</a:t>
            </a:r>
          </a:p>
          <a:p>
            <a:pPr marL="0" indent="0">
              <a:buNone/>
            </a:pPr>
            <a:endParaRPr lang="en-US" sz="3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They decided that working mess is better than nothing.</a:t>
            </a:r>
          </a:p>
          <a:p>
            <a:endParaRPr lang="en-AU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Bad code</a:t>
            </a:r>
          </a:p>
        </p:txBody>
      </p:sp>
    </p:spTree>
    <p:extLst>
      <p:ext uri="{BB962C8B-B14F-4D97-AF65-F5344CB8AC3E}">
        <p14:creationId xmlns:p14="http://schemas.microsoft.com/office/powerpoint/2010/main" val="375222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0FFC43A6-F698-43E3-ADC2-197056540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44" y="5908575"/>
            <a:ext cx="10190162" cy="9731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Closing bracket comments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xmlns="" id="{29928029-AF34-4E0B-98A8-CDD3D4C9BF5F}"/>
              </a:ext>
            </a:extLst>
          </p:cNvPr>
          <p:cNvSpPr txBox="1">
            <a:spLocks/>
          </p:cNvSpPr>
          <p:nvPr/>
        </p:nvSpPr>
        <p:spPr>
          <a:xfrm>
            <a:off x="345227" y="4335635"/>
            <a:ext cx="10189547" cy="1259633"/>
          </a:xfrm>
          <a:prstGeom prst="rect">
            <a:avLst/>
          </a:prstGeom>
        </p:spPr>
        <p:txBody>
          <a:bodyPr anchor="b"/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273879"/>
                </a:solidFill>
                <a:latin typeface="+mn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AU" b="1" dirty="0" smtClean="0"/>
              <a:t>Commented-Out Code</a:t>
            </a:r>
            <a:endParaRPr lang="en-AU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DAF754D-4677-41F2-B034-366FEAFC7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625" y="1215543"/>
            <a:ext cx="6389678" cy="338756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5A663AE-AC4C-49F0-ABBB-4DAF0AA28EB3}"/>
              </a:ext>
            </a:extLst>
          </p:cNvPr>
          <p:cNvSpPr txBox="1">
            <a:spLocks/>
          </p:cNvSpPr>
          <p:nvPr/>
        </p:nvSpPr>
        <p:spPr>
          <a:xfrm>
            <a:off x="345227" y="1219170"/>
            <a:ext cx="2836822" cy="20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sz="2500" dirty="0"/>
              <a:t>Shorten it instead</a:t>
            </a:r>
          </a:p>
        </p:txBody>
      </p:sp>
    </p:spTree>
    <p:extLst>
      <p:ext uri="{BB962C8B-B14F-4D97-AF65-F5344CB8AC3E}">
        <p14:creationId xmlns:p14="http://schemas.microsoft.com/office/powerpoint/2010/main" val="41689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b="1" dirty="0"/>
              <a:t>Clean </a:t>
            </a:r>
            <a:r>
              <a:rPr lang="en-US" sz="3000" b="1" dirty="0" smtClean="0"/>
              <a:t>Code</a:t>
            </a:r>
            <a:r>
              <a:rPr lang="en-US" sz="3000" b="1" dirty="0"/>
              <a:t>: A handbook of Agile Software Craftsmanship – Robert C. Martin</a:t>
            </a:r>
          </a:p>
          <a:p>
            <a:pPr marL="0" indent="0">
              <a:buNone/>
            </a:pPr>
            <a:endParaRPr lang="en-AU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0684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97CD78B-48D4-4B89-8525-A925A5F44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34" y="1945969"/>
            <a:ext cx="7620000" cy="3810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ADD2383F-7DDA-4D72-8B48-082A4602B3C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 &amp; Answer</a:t>
            </a:r>
          </a:p>
        </p:txBody>
      </p:sp>
    </p:spTree>
    <p:extLst>
      <p:ext uri="{BB962C8B-B14F-4D97-AF65-F5344CB8AC3E}">
        <p14:creationId xmlns:p14="http://schemas.microsoft.com/office/powerpoint/2010/main" val="19909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9961" y="235390"/>
            <a:ext cx="10189547" cy="86007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r>
              <a:rPr lang="en-AU" b="0" dirty="0">
                <a:cs typeface="Segoe UI" panose="020B0502040204020203" pitchFamily="34" charset="0"/>
              </a:rPr>
              <a:t/>
            </a:r>
            <a:br>
              <a:rPr lang="en-AU" b="0" dirty="0">
                <a:cs typeface="Segoe UI" panose="020B0502040204020203" pitchFamily="34" charset="0"/>
              </a:rPr>
            </a:br>
            <a:r>
              <a:rPr lang="en-AU" b="0" dirty="0">
                <a:cs typeface="Segoe UI" panose="020B0502040204020203" pitchFamily="34" charset="0"/>
              </a:rPr>
              <a:t>THANK YOU</a:t>
            </a:r>
          </a:p>
        </p:txBody>
      </p:sp>
      <p:pic>
        <p:nvPicPr>
          <p:cNvPr id="18" name="Picture 32" descr="https://t1.ftcdn.net/jpg/00/62/80/40/500_F_62804068_joZWF2PLP6LkcHfGk4QJKd0Or6PrP0iz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96" t="8751" r="31129" b="75775"/>
          <a:stretch/>
        </p:blipFill>
        <p:spPr bwMode="auto">
          <a:xfrm>
            <a:off x="2034593" y="4751202"/>
            <a:ext cx="626253" cy="626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26152" y="501459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solidFill>
                  <a:srgbClr val="273879"/>
                </a:solidFill>
              </a:rPr>
              <a:t>Lê Minh Đ</a:t>
            </a:r>
            <a:r>
              <a:rPr lang="en-US" sz="1400" b="1" dirty="0" err="1">
                <a:solidFill>
                  <a:srgbClr val="273879"/>
                </a:solidFill>
              </a:rPr>
              <a:t>ức</a:t>
            </a:r>
            <a:endParaRPr lang="en-AU" sz="1400" b="1" dirty="0">
              <a:solidFill>
                <a:srgbClr val="273879"/>
              </a:solidFill>
            </a:endParaRPr>
          </a:p>
        </p:txBody>
      </p:sp>
      <p:pic>
        <p:nvPicPr>
          <p:cNvPr id="20" name="Picture 32" descr="https://t1.ftcdn.net/jpg/00/62/80/40/500_F_62804068_joZWF2PLP6LkcHfGk4QJKd0Or6PrP0iz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4" t="8569" r="74315" b="75384"/>
          <a:stretch/>
        </p:blipFill>
        <p:spPr bwMode="auto">
          <a:xfrm>
            <a:off x="1989764" y="5880164"/>
            <a:ext cx="683113" cy="62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626152" y="6039835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solidFill>
                  <a:srgbClr val="273879"/>
                </a:solidFill>
              </a:rPr>
              <a:t>Skype: minhduc.cm</a:t>
            </a:r>
          </a:p>
        </p:txBody>
      </p:sp>
      <p:pic>
        <p:nvPicPr>
          <p:cNvPr id="22" name="Picture 32" descr="https://t1.ftcdn.net/jpg/00/62/80/40/500_F_62804068_joZWF2PLP6LkcHfGk4QJKd0Or6PrP0iz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1" t="55554" r="53238" b="30977"/>
          <a:stretch/>
        </p:blipFill>
        <p:spPr bwMode="auto">
          <a:xfrm>
            <a:off x="5831029" y="4786189"/>
            <a:ext cx="733866" cy="62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548276" y="4984177"/>
            <a:ext cx="1873077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solidFill>
                  <a:srgbClr val="273879"/>
                </a:solidFill>
              </a:rPr>
              <a:t>www.dektech.com.au</a:t>
            </a:r>
            <a:r>
              <a:rPr lang="en-AU" sz="2000" b="1" dirty="0">
                <a:solidFill>
                  <a:srgbClr val="273879"/>
                </a:solidFill>
              </a:rPr>
              <a:t> </a:t>
            </a:r>
          </a:p>
        </p:txBody>
      </p:sp>
      <p:pic>
        <p:nvPicPr>
          <p:cNvPr id="24" name="Picture 32" descr="https://t1.ftcdn.net/jpg/00/62/80/40/500_F_62804068_joZWF2PLP6LkcHfGk4QJKd0Or6PrP0iz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4" t="54448" r="74589" b="30364"/>
          <a:stretch/>
        </p:blipFill>
        <p:spPr bwMode="auto">
          <a:xfrm>
            <a:off x="5860549" y="5916260"/>
            <a:ext cx="698116" cy="62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479019" y="6128181"/>
            <a:ext cx="2181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solidFill>
                  <a:srgbClr val="273879"/>
                </a:solidFill>
              </a:rPr>
              <a:t>duc.m.le@dektech.com.au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5481927" y="4504369"/>
            <a:ext cx="1" cy="2319111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" y="1741749"/>
            <a:ext cx="9251622" cy="223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6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64542" y="1809135"/>
            <a:ext cx="6125497" cy="8554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Meaningful Name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664540" y="3254477"/>
            <a:ext cx="6125497" cy="8554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Functions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2664541" y="4699820"/>
            <a:ext cx="6125497" cy="8554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Comments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660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AU" sz="6000" b="1" dirty="0"/>
              <a:t>Meaningful Name</a:t>
            </a:r>
          </a:p>
        </p:txBody>
      </p:sp>
    </p:spTree>
    <p:extLst>
      <p:ext uri="{BB962C8B-B14F-4D97-AF65-F5344CB8AC3E}">
        <p14:creationId xmlns:p14="http://schemas.microsoft.com/office/powerpoint/2010/main" val="62870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000" dirty="0"/>
              <a:t>Name should reveal the intent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dirty="0"/>
              <a:t>Choosing a good name may take times but it saves more than it takes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dirty="0"/>
              <a:t>Name of function, class, variable should answer questions: </a:t>
            </a:r>
          </a:p>
          <a:p>
            <a:pPr lvl="1"/>
            <a:r>
              <a:rPr lang="en-US" sz="2500" i="1" dirty="0">
                <a:solidFill>
                  <a:schemeClr val="tx1"/>
                </a:solidFill>
              </a:rPr>
              <a:t>Why it exists</a:t>
            </a:r>
          </a:p>
          <a:p>
            <a:pPr lvl="1"/>
            <a:r>
              <a:rPr lang="en-US" sz="2500" i="1" dirty="0">
                <a:solidFill>
                  <a:schemeClr val="tx1"/>
                </a:solidFill>
              </a:rPr>
              <a:t>What it does</a:t>
            </a:r>
          </a:p>
          <a:p>
            <a:pPr lvl="1"/>
            <a:r>
              <a:rPr lang="en-US" sz="2500" i="1" dirty="0">
                <a:solidFill>
                  <a:schemeClr val="tx1"/>
                </a:solidFill>
              </a:rPr>
              <a:t>How it is used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Use Intention – Revealing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BB80B35-3C1B-4D24-A229-3F4FA6926377}"/>
              </a:ext>
            </a:extLst>
          </p:cNvPr>
          <p:cNvSpPr/>
          <p:nvPr/>
        </p:nvSpPr>
        <p:spPr>
          <a:xfrm>
            <a:off x="735171" y="5717898"/>
            <a:ext cx="8229600" cy="12795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Example: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d; 	// Current time in days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m; 	// Current time in months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y; 	// Current time in years</a:t>
            </a:r>
          </a:p>
        </p:txBody>
      </p:sp>
    </p:spTree>
    <p:extLst>
      <p:ext uri="{BB962C8B-B14F-4D97-AF65-F5344CB8AC3E}">
        <p14:creationId xmlns:p14="http://schemas.microsoft.com/office/powerpoint/2010/main" val="168510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000" dirty="0"/>
              <a:t>It’s probably better not to encode the container type into the name</a:t>
            </a:r>
          </a:p>
          <a:p>
            <a:pPr lvl="2"/>
            <a:r>
              <a:rPr lang="en-US" sz="2500" i="1" dirty="0">
                <a:solidFill>
                  <a:schemeClr val="tx1"/>
                </a:solidFill>
              </a:rPr>
              <a:t>Grouping of accounts: </a:t>
            </a:r>
            <a:r>
              <a:rPr lang="en-US" sz="2500" i="1" strike="sngStrike" dirty="0" err="1">
                <a:solidFill>
                  <a:schemeClr val="tx1"/>
                </a:solidFill>
              </a:rPr>
              <a:t>accountList</a:t>
            </a:r>
            <a:r>
              <a:rPr lang="en-US" sz="2500" i="1" dirty="0">
                <a:solidFill>
                  <a:schemeClr val="tx1"/>
                </a:solidFill>
              </a:rPr>
              <a:t> -&gt; accounts</a:t>
            </a:r>
            <a:endParaRPr lang="en-US" sz="1500" i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dirty="0"/>
              <a:t>Beware of name that vary in the small ways</a:t>
            </a:r>
          </a:p>
          <a:p>
            <a:pPr lvl="2"/>
            <a:r>
              <a:rPr lang="en-US" sz="2500" i="1" dirty="0" err="1">
                <a:solidFill>
                  <a:schemeClr val="tx1"/>
                </a:solidFill>
              </a:rPr>
              <a:t>XYZControllerForEfficientHandlingOfStrings</a:t>
            </a:r>
            <a:endParaRPr lang="en-US" sz="2500" i="1" dirty="0">
              <a:solidFill>
                <a:schemeClr val="tx1"/>
              </a:solidFill>
            </a:endParaRPr>
          </a:p>
          <a:p>
            <a:pPr lvl="2"/>
            <a:r>
              <a:rPr lang="en-US" sz="2500" i="1" dirty="0" err="1">
                <a:solidFill>
                  <a:schemeClr val="tx1"/>
                </a:solidFill>
              </a:rPr>
              <a:t>XYZControllerForEfficientStorageOfStrings</a:t>
            </a:r>
            <a:endParaRPr lang="en-US" sz="2500" i="1" dirty="0">
              <a:solidFill>
                <a:schemeClr val="tx1"/>
              </a:solidFill>
            </a:endParaRPr>
          </a:p>
          <a:p>
            <a:pPr marL="1008126" lvl="2" indent="0">
              <a:buNone/>
            </a:pPr>
            <a:endParaRPr lang="en-US" sz="1500" i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AU" sz="3000" dirty="0" err="1"/>
              <a:t>Disinformative</a:t>
            </a:r>
            <a:r>
              <a:rPr lang="en-AU" sz="3000" dirty="0"/>
              <a:t> name: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Avoid Disinformation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26E9791-03BE-43B6-9276-8144258F8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32" y="5420714"/>
            <a:ext cx="44196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5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5220EE1-CF8B-4A1A-94E3-15849D045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Avoid </a:t>
            </a:r>
            <a:r>
              <a:rPr lang="en-US" sz="3000" dirty="0" err="1"/>
              <a:t>noninformative</a:t>
            </a:r>
            <a:endParaRPr lang="en-US" sz="3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Avoid noise word</a:t>
            </a:r>
          </a:p>
          <a:p>
            <a:pPr lvl="2"/>
            <a:r>
              <a:rPr lang="en-US" sz="2500" i="1" dirty="0" err="1">
                <a:solidFill>
                  <a:schemeClr val="tx1"/>
                </a:solidFill>
              </a:rPr>
              <a:t>NameString</a:t>
            </a:r>
            <a:r>
              <a:rPr lang="en-US" sz="2500" i="1" dirty="0">
                <a:solidFill>
                  <a:schemeClr val="tx1"/>
                </a:solidFill>
              </a:rPr>
              <a:t> vs Name</a:t>
            </a:r>
          </a:p>
          <a:p>
            <a:pPr lvl="2"/>
            <a:r>
              <a:rPr lang="en-US" sz="2500" i="1" dirty="0" err="1">
                <a:solidFill>
                  <a:schemeClr val="tx1"/>
                </a:solidFill>
              </a:rPr>
              <a:t>CustomerObject</a:t>
            </a:r>
            <a:r>
              <a:rPr lang="en-US" sz="2500" i="1" dirty="0">
                <a:solidFill>
                  <a:schemeClr val="tx1"/>
                </a:solidFill>
              </a:rPr>
              <a:t> vs Customer</a:t>
            </a:r>
          </a:p>
          <a:p>
            <a:pPr lvl="2"/>
            <a:r>
              <a:rPr lang="en-US" sz="2500" i="1" dirty="0" err="1">
                <a:solidFill>
                  <a:schemeClr val="tx1"/>
                </a:solidFill>
              </a:rPr>
              <a:t>theMessage</a:t>
            </a:r>
            <a:r>
              <a:rPr lang="en-US" sz="2500" i="1" dirty="0">
                <a:solidFill>
                  <a:schemeClr val="tx1"/>
                </a:solidFill>
              </a:rPr>
              <a:t> vs message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Make Meaningful Distinction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DB8F5A1-AAEE-44DF-B1BE-1B76B6860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829" y="2765957"/>
            <a:ext cx="4191000" cy="1190625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E4D56DA1-F20C-420E-B39F-9F745E094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829" y="2765957"/>
            <a:ext cx="4724400" cy="1113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06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90FAA5E-B8BB-469D-AA3F-8A236C95C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23" y="1129088"/>
            <a:ext cx="4896067" cy="150244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C9D19313-A2A7-45C2-A379-084264F88DDD}"/>
              </a:ext>
            </a:extLst>
          </p:cNvPr>
          <p:cNvSpPr txBox="1">
            <a:spLocks/>
          </p:cNvSpPr>
          <p:nvPr/>
        </p:nvSpPr>
        <p:spPr>
          <a:xfrm>
            <a:off x="304800" y="4521759"/>
            <a:ext cx="9351666" cy="2214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000" dirty="0" smtClean="0"/>
              <a:t>Single-letter name and numeric constants have a particular problem in that they are not easy to locate across the whole body of text</a:t>
            </a:r>
          </a:p>
          <a:p>
            <a:pPr lvl="1"/>
            <a:r>
              <a:rPr lang="en-US" sz="3000" dirty="0" smtClean="0"/>
              <a:t>Single-letter can only be used as a local variable in a short method.</a:t>
            </a:r>
            <a:endParaRPr lang="en-US" sz="3000" dirty="0"/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299959" y="226337"/>
            <a:ext cx="10189547" cy="860079"/>
          </a:xfrm>
          <a:prstGeom prst="rect">
            <a:avLst/>
          </a:prstGeom>
        </p:spPr>
        <p:txBody>
          <a:bodyPr lIns="104306" tIns="52153" rIns="104306" bIns="52153"/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27387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AU" b="1" dirty="0" smtClean="0"/>
              <a:t>Use Pronounceable Names</a:t>
            </a:r>
            <a:endParaRPr lang="en-AU" b="1" dirty="0"/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299958" y="3426737"/>
            <a:ext cx="10189547" cy="860079"/>
          </a:xfrm>
          <a:prstGeom prst="rect">
            <a:avLst/>
          </a:prstGeom>
        </p:spPr>
        <p:txBody>
          <a:bodyPr lIns="104306" tIns="52153" rIns="104306" bIns="52153"/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27387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AU" b="1" dirty="0" smtClean="0"/>
              <a:t>Use Searchable Names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40884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0E0713B9-B4CB-407F-AB9C-0349A0B1A83C}" vid="{57F98D40-F1C7-4A31-86BC-3854487B351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0E0713B9-B4CB-407F-AB9C-0349A0B1A83C}" vid="{69F349E4-C7BF-4B82-9F2B-F093AF46B5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CleanCode-v1</Template>
  <TotalTime>383</TotalTime>
  <Words>1211</Words>
  <Application>Microsoft Office PowerPoint</Application>
  <PresentationFormat>Custom</PresentationFormat>
  <Paragraphs>234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Microsoft YaHei</vt:lpstr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Custom Design</vt:lpstr>
      <vt:lpstr>PowerPoint Presentation</vt:lpstr>
      <vt:lpstr>What is clean code</vt:lpstr>
      <vt:lpstr>Bad code</vt:lpstr>
      <vt:lpstr>Contents</vt:lpstr>
      <vt:lpstr>Meaningful Name</vt:lpstr>
      <vt:lpstr>Use Intention – Revealing Name</vt:lpstr>
      <vt:lpstr>Avoid Disinformation</vt:lpstr>
      <vt:lpstr>Make Meaningful Distinction</vt:lpstr>
      <vt:lpstr>PowerPoint Presentation</vt:lpstr>
      <vt:lpstr>Pick one word per concept</vt:lpstr>
      <vt:lpstr>Avoid add gratuitous context</vt:lpstr>
      <vt:lpstr>Functions</vt:lpstr>
      <vt:lpstr>Small</vt:lpstr>
      <vt:lpstr>Descriptive Name</vt:lpstr>
      <vt:lpstr>Example F.1</vt:lpstr>
      <vt:lpstr>Example F.2</vt:lpstr>
      <vt:lpstr>Do one thing</vt:lpstr>
      <vt:lpstr>Function arguments</vt:lpstr>
      <vt:lpstr>Monadic functions</vt:lpstr>
      <vt:lpstr>Have no side affect</vt:lpstr>
      <vt:lpstr>Prefer exception to runtime error code</vt:lpstr>
      <vt:lpstr>Redundant code</vt:lpstr>
      <vt:lpstr>Conclusion</vt:lpstr>
      <vt:lpstr>Comments</vt:lpstr>
      <vt:lpstr>Comments do not make up bad code</vt:lpstr>
      <vt:lpstr>Legal comments</vt:lpstr>
      <vt:lpstr>Clarification</vt:lpstr>
      <vt:lpstr>Redundant comments</vt:lpstr>
      <vt:lpstr>Mandated comments</vt:lpstr>
      <vt:lpstr>Closing bracket comments</vt:lpstr>
      <vt:lpstr>Reference</vt:lpstr>
      <vt:lpstr>Question &amp; Answer</vt:lpstr>
      <vt:lpstr>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Hong Quy</dc:creator>
  <cp:lastModifiedBy>Le Minh Duc</cp:lastModifiedBy>
  <cp:revision>66</cp:revision>
  <dcterms:created xsi:type="dcterms:W3CDTF">2017-07-12T04:24:53Z</dcterms:created>
  <dcterms:modified xsi:type="dcterms:W3CDTF">2018-06-28T06:07:06Z</dcterms:modified>
</cp:coreProperties>
</file>