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8" r:id="rId11"/>
    <p:sldId id="270" r:id="rId12"/>
    <p:sldId id="274" r:id="rId13"/>
    <p:sldId id="275" r:id="rId14"/>
    <p:sldId id="276" r:id="rId15"/>
    <p:sldId id="271" r:id="rId16"/>
    <p:sldId id="273" r:id="rId17"/>
    <p:sldId id="277" r:id="rId18"/>
    <p:sldId id="280" r:id="rId19"/>
    <p:sldId id="279" r:id="rId20"/>
    <p:sldId id="281" r:id="rId21"/>
    <p:sldId id="282" r:id="rId22"/>
    <p:sldId id="284" r:id="rId23"/>
    <p:sldId id="283" r:id="rId24"/>
    <p:sldId id="286" r:id="rId25"/>
    <p:sldId id="288" r:id="rId26"/>
    <p:sldId id="291" r:id="rId27"/>
    <p:sldId id="292" r:id="rId28"/>
    <p:sldId id="293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6CC159-025F-469E-8393-249AC194B453}">
          <p14:sldIdLst>
            <p14:sldId id="256"/>
            <p14:sldId id="257"/>
            <p14:sldId id="260"/>
            <p14:sldId id="261"/>
            <p14:sldId id="262"/>
            <p14:sldId id="264"/>
            <p14:sldId id="265"/>
            <p14:sldId id="267"/>
            <p14:sldId id="266"/>
            <p14:sldId id="268"/>
            <p14:sldId id="270"/>
            <p14:sldId id="274"/>
            <p14:sldId id="275"/>
            <p14:sldId id="276"/>
            <p14:sldId id="271"/>
            <p14:sldId id="273"/>
            <p14:sldId id="277"/>
            <p14:sldId id="280"/>
            <p14:sldId id="279"/>
            <p14:sldId id="281"/>
            <p14:sldId id="282"/>
            <p14:sldId id="284"/>
            <p14:sldId id="283"/>
            <p14:sldId id="286"/>
            <p14:sldId id="288"/>
            <p14:sldId id="291"/>
            <p14:sldId id="292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69D8-4BAB-4448-8A83-C72AF21C573F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7B50-64C7-4E76-8560-6369BC87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6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Temporal coupling</a:t>
            </a:r>
          </a:p>
          <a:p>
            <a:r>
              <a:rPr lang="en-US" dirty="0" smtClean="0"/>
              <a:t>	When two actions are bundled together into one module just because they happen to occur at the same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4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4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 are good at words. A significant part of our brains is dedicated to the concept of words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If you</a:t>
            </a:r>
            <a:r>
              <a:rPr lang="en-US" baseline="0" dirty="0" smtClean="0"/>
              <a:t> can’t pronounce it, you can’t discuss it without sounding like idiot.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  <a:r>
              <a:rPr lang="en-US" baseline="0" dirty="0" smtClean="0"/>
              <a:t> that you have an </a:t>
            </a:r>
            <a:r>
              <a:rPr lang="en-US" baseline="0" dirty="0" err="1" smtClean="0"/>
              <a:t>ecim</a:t>
            </a:r>
            <a:r>
              <a:rPr lang="en-US" baseline="0" dirty="0" smtClean="0"/>
              <a:t> class, each member will start with ECIM. For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EcimCreateUpgradePackage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EcimPrepareUpgradePackage</a:t>
            </a:r>
            <a:r>
              <a:rPr lang="en-US" baseline="0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LoginWithPassword</a:t>
            </a:r>
            <a:endParaRPr lang="en-US" dirty="0" smtClean="0"/>
          </a:p>
          <a:p>
            <a:r>
              <a:rPr lang="en-US" dirty="0" smtClean="0"/>
              <a:t>Create connection</a:t>
            </a:r>
          </a:p>
          <a:p>
            <a:r>
              <a:rPr lang="en-US" dirty="0" smtClean="0"/>
              <a:t>Type username and password</a:t>
            </a:r>
          </a:p>
          <a:p>
            <a:r>
              <a:rPr lang="en-US" dirty="0" smtClean="0"/>
              <a:t>Initialize the</a:t>
            </a:r>
            <a:r>
              <a:rPr lang="en-US" baseline="0" dirty="0" smtClean="0"/>
              <a:t> environment</a:t>
            </a:r>
          </a:p>
          <a:p>
            <a:r>
              <a:rPr lang="en-US" baseline="0" dirty="0" smtClean="0"/>
              <a:t>Return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E99747C-F514-4A83-9701-54085F85C0DE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C37-D7AE-4844-8988-814EE9ED43E6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F10-A6A7-4767-B0C0-2F249381002B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3999" cy="74107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4464178"/>
          </a:xfrm>
        </p:spPr>
        <p:txBody>
          <a:bodyPr/>
          <a:lstStyle>
            <a:lvl2pPr marL="274320" indent="-342900">
              <a:buClr>
                <a:srgbClr val="00B0F0"/>
              </a:buClr>
              <a:buFont typeface="Wingdings" panose="05000000000000000000" pitchFamily="2" charset="2"/>
              <a:buChar char="ü"/>
              <a:defRPr/>
            </a:lvl2pPr>
            <a:lvl3pPr marL="548640" indent="-5486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FC1-3B78-4712-A3B2-E635A0B33C8D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439" y="5562600"/>
            <a:ext cx="2194560" cy="1397039"/>
          </a:xfrm>
        </p:spPr>
        <p:txBody>
          <a:bodyPr/>
          <a:lstStyle>
            <a:lvl1pPr>
              <a:defRPr sz="4000"/>
            </a:lvl1pPr>
          </a:lstStyle>
          <a:p>
            <a:fld id="{07167301-DA6A-464D-A35A-C5160C07AE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C38F-A6C6-49CC-896F-16677699B0AA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CB62-6A61-419B-84EE-7C7D49FA1B7B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738-913C-4604-9203-8C6531570189}" type="datetime1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C0CF-B633-4B3E-8B69-443C1275756C}" type="datetime1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3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472C-FDCE-4CAE-8368-77DECAB2D24F}" type="datetime1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4D-4203-4CC2-83F3-0AF14D4EDF64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D124E96-3E5C-4ED4-9520-24DC69E55E00}" type="datetime1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144AE48-8CBA-46B8-A1FD-E0DC24F3FDC9}" type="datetime1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using gratuitous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596826"/>
            <a:ext cx="9143999" cy="1147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Final word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59847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Shorter name is generally better than longer name, so long as they clear.</a:t>
            </a:r>
          </a:p>
          <a:p>
            <a:pPr lvl="1"/>
            <a:r>
              <a:rPr lang="en-US" dirty="0" smtClean="0"/>
              <a:t>Class:</a:t>
            </a:r>
          </a:p>
          <a:p>
            <a:pPr lvl="2"/>
            <a:r>
              <a:rPr lang="en-US" dirty="0" err="1" smtClean="0"/>
              <a:t>AgentAddress</a:t>
            </a:r>
            <a:endParaRPr lang="en-US" dirty="0" smtClean="0"/>
          </a:p>
          <a:p>
            <a:pPr lvl="2"/>
            <a:r>
              <a:rPr lang="en-US" dirty="0" err="1" smtClean="0"/>
              <a:t>CustomerAddress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74658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Good descriptive skills</a:t>
            </a:r>
          </a:p>
          <a:p>
            <a:pPr lvl="1"/>
            <a:r>
              <a:rPr lang="en-US" dirty="0" smtClean="0"/>
              <a:t>Shared cultural background</a:t>
            </a:r>
          </a:p>
          <a:p>
            <a:pPr lvl="1"/>
            <a:r>
              <a:rPr lang="en-US" dirty="0" smtClean="0"/>
              <a:t>People are afraid of renaming things for fear that the other developers will object.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05400" y="2794437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24200" y="2949595"/>
            <a:ext cx="1828800" cy="177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7"/>
            <a:ext cx="8065294" cy="376618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Rule:</a:t>
            </a:r>
          </a:p>
          <a:p>
            <a:pPr marL="388620" lvl="1" indent="-457200">
              <a:buFont typeface="+mj-lt"/>
              <a:buAutoNum type="arabicPeriod"/>
            </a:pPr>
            <a:r>
              <a:rPr lang="en-US" dirty="0" smtClean="0"/>
              <a:t>The function should be </a:t>
            </a:r>
            <a:r>
              <a:rPr lang="en-US" dirty="0" smtClean="0"/>
              <a:t>small.</a:t>
            </a:r>
            <a:endParaRPr lang="en-US" dirty="0" smtClean="0"/>
          </a:p>
          <a:p>
            <a:pPr marL="388620" lvl="1" indent="-457200">
              <a:buFont typeface="+mj-lt"/>
              <a:buAutoNum type="arabicPeriod"/>
            </a:pPr>
            <a:r>
              <a:rPr lang="en-US" dirty="0" smtClean="0"/>
              <a:t>They should be smaller than that.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block within </a:t>
            </a:r>
            <a:r>
              <a:rPr lang="en-US" i="1" dirty="0" smtClean="0"/>
              <a:t>if, else, while</a:t>
            </a:r>
            <a:r>
              <a:rPr lang="en-US" dirty="0" smtClean="0"/>
              <a:t> statements should be one line long.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Probably that line should be a function call.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45179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Blocks and indenting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7"/>
            <a:ext cx="8065294" cy="3766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45179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66800"/>
            <a:ext cx="806529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F.2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7"/>
            <a:ext cx="8065294" cy="3766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45179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2650"/>
            <a:ext cx="806529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one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62087"/>
            <a:ext cx="8915399" cy="3766185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600"/>
            <a:ext cx="6705599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1462087"/>
            <a:ext cx="3228975" cy="26003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00" y="3809999"/>
            <a:ext cx="8305800" cy="2062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reason why write function is to decompose a larger concept into a set of steps at the next level of abstraction.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way to know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a function is doing more than “one thing” is if you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 extract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function from it with a name that is not merely a restatement of its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2087"/>
            <a:ext cx="8065294" cy="3766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345179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9144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One level of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62087"/>
            <a:ext cx="8915399" cy="51673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Mixing level of abstraction within functions are always confusing.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 order to make sure function is doing “one thing”, we need to make sure that the statements should be all the same level of abstraction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Choosing a descriptive names will clarify the design of module in your mind and help you improve it.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The smaller and more focused are the function, the easier it is to choose a descriptive name.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" y="3533585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Descriptive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462087"/>
            <a:ext cx="8915399" cy="51673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Number of function arguments:</a:t>
            </a:r>
          </a:p>
          <a:p>
            <a:pPr lvl="2"/>
            <a:r>
              <a:rPr lang="en-US" dirty="0" smtClean="0"/>
              <a:t>Zero =&gt; Idea</a:t>
            </a:r>
          </a:p>
          <a:p>
            <a:pPr lvl="2"/>
            <a:r>
              <a:rPr lang="en-US" dirty="0" smtClean="0"/>
              <a:t>One, Two =&gt; Fine</a:t>
            </a:r>
          </a:p>
          <a:p>
            <a:pPr lvl="2"/>
            <a:r>
              <a:rPr lang="en-US" dirty="0" smtClean="0"/>
              <a:t>Three =&gt; Should be avoided</a:t>
            </a:r>
            <a:endParaRPr lang="en-US" dirty="0"/>
          </a:p>
          <a:p>
            <a:pPr lvl="1"/>
            <a:r>
              <a:rPr lang="en-US" dirty="0" smtClean="0"/>
              <a:t>Argument are even harder from testing point of view</a:t>
            </a:r>
          </a:p>
          <a:p>
            <a:pPr lvl="2"/>
            <a:r>
              <a:rPr lang="en-US" dirty="0" smtClean="0"/>
              <a:t>It need to check a various combination of argument to make sure it work properly.</a:t>
            </a:r>
          </a:p>
          <a:p>
            <a:pPr lvl="1"/>
            <a:r>
              <a:rPr lang="en-US" dirty="0" smtClean="0"/>
              <a:t>Output arguments is harder to understand than input argument.</a:t>
            </a:r>
          </a:p>
          <a:p>
            <a:pPr lvl="2"/>
            <a:r>
              <a:rPr lang="en-US" dirty="0" err="1" smtClean="0"/>
              <a:t>appendFooter</a:t>
            </a:r>
            <a:r>
              <a:rPr lang="en-US" dirty="0" smtClean="0"/>
              <a:t>(s)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Passing a Boolean into a function is truly terrible practice.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Split it into smaller function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4842523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/>
              <a:t>Flag arguments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7429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Monadic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2828"/>
            <a:ext cx="8915399" cy="516731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Common forms of monadic function:</a:t>
            </a:r>
          </a:p>
          <a:p>
            <a:pPr lvl="2"/>
            <a:r>
              <a:rPr lang="en-US" i="0" dirty="0" smtClean="0"/>
              <a:t>Ask a question – </a:t>
            </a:r>
            <a:r>
              <a:rPr lang="en-US" i="0" dirty="0" err="1" smtClean="0"/>
              <a:t>isFileExist</a:t>
            </a:r>
            <a:r>
              <a:rPr lang="en-US" i="0" dirty="0" smtClean="0"/>
              <a:t>(“</a:t>
            </a:r>
            <a:r>
              <a:rPr lang="en-US" i="0" dirty="0" err="1" smtClean="0"/>
              <a:t>FilePath</a:t>
            </a:r>
            <a:r>
              <a:rPr lang="en-US" i="0" dirty="0" smtClean="0"/>
              <a:t>”);</a:t>
            </a:r>
          </a:p>
          <a:p>
            <a:pPr lvl="2"/>
            <a:r>
              <a:rPr lang="en-US" i="0" dirty="0" smtClean="0"/>
              <a:t>Transforming it into something else and return it – String </a:t>
            </a:r>
            <a:r>
              <a:rPr lang="en-US" i="0" dirty="0" err="1" smtClean="0"/>
              <a:t>getHostName</a:t>
            </a:r>
            <a:r>
              <a:rPr lang="en-US" i="0" dirty="0" smtClean="0"/>
              <a:t>(</a:t>
            </a:r>
            <a:r>
              <a:rPr lang="en-US" i="0" dirty="0" err="1" smtClean="0"/>
              <a:t>int</a:t>
            </a:r>
            <a:r>
              <a:rPr lang="en-US" i="0" dirty="0" smtClean="0"/>
              <a:t> host)</a:t>
            </a:r>
          </a:p>
          <a:p>
            <a:pPr lvl="2"/>
            <a:r>
              <a:rPr lang="en-US" dirty="0" smtClean="0"/>
              <a:t>Event – </a:t>
            </a:r>
            <a:r>
              <a:rPr lang="en-US" dirty="0" err="1" smtClean="0"/>
              <a:t>setNewStatus</a:t>
            </a:r>
            <a:r>
              <a:rPr lang="en-US" dirty="0" smtClean="0"/>
              <a:t>(bool </a:t>
            </a:r>
            <a:r>
              <a:rPr lang="en-US" dirty="0" err="1" smtClean="0"/>
              <a:t>newStatus</a:t>
            </a:r>
            <a:r>
              <a:rPr lang="en-US" dirty="0" smtClean="0"/>
              <a:t>)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Functions with 2 argument is harder to understand than monadic function.</a:t>
            </a:r>
          </a:p>
          <a:p>
            <a:pPr lvl="2"/>
            <a:r>
              <a:rPr lang="en-US" dirty="0" err="1" smtClean="0"/>
              <a:t>assertEquals</a:t>
            </a:r>
            <a:r>
              <a:rPr lang="en-US" dirty="0" smtClean="0"/>
              <a:t>(expected, </a:t>
            </a:r>
            <a:r>
              <a:rPr lang="en-US" dirty="0"/>
              <a:t>actual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assertExpectedEqualActual</a:t>
            </a:r>
            <a:r>
              <a:rPr lang="en-US" dirty="0" smtClean="0"/>
              <a:t>(expected, actual)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If it’s possible then try to convert it into monadic function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819400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/>
              <a:t>Dyadic functions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22005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 Bad code</a:t>
            </a:r>
            <a:endParaRPr lang="en-US" b="1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Lack of time</a:t>
            </a:r>
          </a:p>
          <a:p>
            <a:pPr lvl="1"/>
            <a:r>
              <a:rPr lang="en-US" dirty="0" smtClean="0"/>
              <a:t>Tired of working on current program</a:t>
            </a:r>
          </a:p>
          <a:p>
            <a:pPr lvl="1"/>
            <a:r>
              <a:rPr lang="en-US" dirty="0" smtClean="0"/>
              <a:t>Pressure from another task that you promised to get done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81000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Have no side affect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800" y="1295400"/>
            <a:ext cx="5527549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1295400"/>
            <a:ext cx="8065294" cy="4247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you spot it?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Function should either do something or answer something, but not both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2164" y="1695661"/>
            <a:ext cx="2362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 smtClean="0"/>
              <a:t>checkPasswordAndInitializeSession</a:t>
            </a:r>
            <a:endParaRPr lang="en-US" sz="8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24400" y="1863480"/>
            <a:ext cx="8382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1863480"/>
            <a:ext cx="838200" cy="76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1" y="3602160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Command query separation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5427797"/>
            <a:ext cx="334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(set(“username”, “</a:t>
            </a:r>
            <a:r>
              <a:rPr lang="en-US" dirty="0" err="1" smtClean="0"/>
              <a:t>uncleBob</a:t>
            </a:r>
            <a:r>
              <a:rPr lang="en-US" dirty="0" smtClean="0"/>
              <a:t>”))…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5427797"/>
            <a:ext cx="43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bool set(String attribute, String value);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31" y="135256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Prefer exception to runtime error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6518" y="973457"/>
            <a:ext cx="3505200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" y="973457"/>
            <a:ext cx="5029199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" y="3642835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Extract try/catch blocks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47" y="4476750"/>
            <a:ext cx="4504234" cy="2171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227987" y="4448641"/>
            <a:ext cx="3840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It is better to extract the bodies of </a:t>
            </a:r>
          </a:p>
          <a:p>
            <a:r>
              <a:rPr lang="en-US" dirty="0" smtClean="0"/>
              <a:t>try and catch blocks out into functions of their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31" y="135256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Dependency magnet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28" y="2281527"/>
            <a:ext cx="9143999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/>
              <a:t>Don’t repeat yourself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072925"/>
            <a:ext cx="8065294" cy="2166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Using exception for dependency magnet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875909"/>
            <a:ext cx="1785406" cy="1314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07206" y="4193217"/>
            <a:ext cx="8065294" cy="21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" y="2959557"/>
            <a:ext cx="9140371" cy="20030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" y="5032485"/>
            <a:ext cx="9140372" cy="18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31" y="135256"/>
            <a:ext cx="914399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07206" y="4193217"/>
            <a:ext cx="8065294" cy="21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013675"/>
            <a:ext cx="8991601" cy="67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" y="1993393"/>
            <a:ext cx="8997553" cy="21431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" y="4439961"/>
            <a:ext cx="8991601" cy="12178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794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3400" y="1905000"/>
            <a:ext cx="4552950" cy="9334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Comments do not make up bad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914399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Rather than spend your time to write comment that explain the mess you’ve made, spend it cleaning that mess.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" y="2590800"/>
            <a:ext cx="9143999" cy="74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Explain yourself in code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3712874"/>
            <a:ext cx="8534400" cy="91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It’s simply a matter of creating a function that says the same thing as the comment you want to write.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491335"/>
            <a:ext cx="5452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Check to see if the employee is eligible for full benefits</a:t>
            </a:r>
          </a:p>
          <a:p>
            <a:r>
              <a:rPr lang="en-US" dirty="0"/>
              <a:t>if ((</a:t>
            </a:r>
            <a:r>
              <a:rPr lang="en-US" dirty="0" err="1"/>
              <a:t>employee.flags</a:t>
            </a:r>
            <a:r>
              <a:rPr lang="en-US" dirty="0"/>
              <a:t> &amp; HOURLY_FLAG) </a:t>
            </a:r>
          </a:p>
          <a:p>
            <a:r>
              <a:rPr lang="en-US" dirty="0"/>
              <a:t>	&amp;&amp; (</a:t>
            </a:r>
            <a:r>
              <a:rPr lang="en-US" dirty="0" err="1"/>
              <a:t>employee.age</a:t>
            </a:r>
            <a:r>
              <a:rPr lang="en-US" dirty="0"/>
              <a:t> &gt; 65))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931" y="5562600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employee.isEligibleForFullBenefits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9" name="Multiply 8"/>
          <p:cNvSpPr/>
          <p:nvPr/>
        </p:nvSpPr>
        <p:spPr>
          <a:xfrm>
            <a:off x="-762000" y="4387665"/>
            <a:ext cx="8077200" cy="11009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1600199"/>
          </a:xfrm>
        </p:spPr>
        <p:txBody>
          <a:bodyPr/>
          <a:lstStyle/>
          <a:p>
            <a:pPr marL="0" indent="0">
              <a:buClr>
                <a:srgbClr val="00B0F0"/>
              </a:buClr>
              <a:buNone/>
            </a:pPr>
            <a:r>
              <a:rPr lang="en-US" dirty="0"/>
              <a:t>Your cooperate force use to write certain comments for legal reasons, for example: copyright and authorship statement,..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Refer </a:t>
            </a:r>
            <a:r>
              <a:rPr lang="en-US" dirty="0"/>
              <a:t>to standard license or external document rather than putting all the terms and conditions into </a:t>
            </a:r>
            <a:r>
              <a:rPr lang="en-US" dirty="0" smtClean="0"/>
              <a:t>the comment</a:t>
            </a:r>
            <a:r>
              <a:rPr lang="en-US" dirty="0"/>
              <a:t>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1" y="3048000"/>
            <a:ext cx="9143999" cy="74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dirty="0" smtClean="0"/>
              <a:t>Explanation of intent</a:t>
            </a:r>
            <a:endParaRPr lang="en-US" sz="43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03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Comment goes beyond useful information of the </a:t>
            </a:r>
            <a:r>
              <a:rPr lang="en-US" sz="2400" dirty="0" smtClean="0"/>
              <a:t>implementation and provides the intent behind the decision.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10200"/>
            <a:ext cx="8534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1600199"/>
          </a:xfrm>
        </p:spPr>
        <p:txBody>
          <a:bodyPr/>
          <a:lstStyle/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Helpful comment</a:t>
            </a:r>
          </a:p>
          <a:p>
            <a:pPr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Substantial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03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TODOs are jobs that programmer think it should be done, but for some reason it is not at the moment.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sz="2400" dirty="0" smtClean="0"/>
              <a:t>Resolve TODO and clean it.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458" y="975541"/>
            <a:ext cx="5230541" cy="208292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-1" y="3204625"/>
            <a:ext cx="9143999" cy="74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TODO Comments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13925"/>
            <a:ext cx="85344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1600199"/>
          </a:xfrm>
        </p:spPr>
        <p:txBody>
          <a:bodyPr/>
          <a:lstStyle/>
          <a:p>
            <a:pPr marL="0" indent="0">
              <a:buClr>
                <a:srgbClr val="00B0F0"/>
              </a:buClr>
              <a:buNone/>
            </a:pPr>
            <a:r>
              <a:rPr lang="en-US" dirty="0"/>
              <a:t>Your cooperate force use to write certain comments for legal reasons, for example: copyright and authorship statement,..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Refer </a:t>
            </a:r>
            <a:r>
              <a:rPr lang="en-US" dirty="0"/>
              <a:t>to standard license or external document rather than putting all the terms and conditions into </a:t>
            </a:r>
            <a:r>
              <a:rPr lang="en-US" dirty="0" smtClean="0"/>
              <a:t>the comment</a:t>
            </a:r>
            <a:r>
              <a:rPr lang="en-US" dirty="0"/>
              <a:t>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1" y="3048000"/>
            <a:ext cx="9143999" cy="74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Explanation of intent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4038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Comment goes beyond useful information of the </a:t>
            </a:r>
            <a:r>
              <a:rPr lang="en-US" sz="2400" dirty="0" smtClean="0"/>
              <a:t>implementation and provides the intent behind the decision.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10200"/>
            <a:ext cx="8534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Use </a:t>
            </a:r>
            <a:r>
              <a:rPr lang="en-US" dirty="0"/>
              <a:t>Intention – Revealing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Name should reveal the intent</a:t>
            </a:r>
          </a:p>
          <a:p>
            <a:pPr lvl="1"/>
            <a:r>
              <a:rPr lang="en-US" dirty="0" smtClean="0"/>
              <a:t>Choosing a good name may take times but it saves more than it takes</a:t>
            </a:r>
          </a:p>
          <a:p>
            <a:pPr lvl="1"/>
            <a:r>
              <a:rPr lang="en-US" dirty="0" smtClean="0"/>
              <a:t>Name of function, class, variable should answer questions: Why, What, How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029199"/>
            <a:ext cx="8229600" cy="1279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d; 	// Current time in days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m; 	// Current time in months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 	// Current time in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Avoid Disinformation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probably better not to encode the container type into the name</a:t>
            </a:r>
          </a:p>
          <a:p>
            <a:pPr lvl="2"/>
            <a:r>
              <a:rPr lang="en-US" dirty="0" smtClean="0"/>
              <a:t>Grouping of accounts: </a:t>
            </a:r>
            <a:r>
              <a:rPr lang="en-US" strike="sngStrike" dirty="0" err="1" smtClean="0"/>
              <a:t>accountList</a:t>
            </a:r>
            <a:r>
              <a:rPr lang="en-US" dirty="0" smtClean="0"/>
              <a:t> -&gt; accounts</a:t>
            </a:r>
          </a:p>
          <a:p>
            <a:pPr lvl="1"/>
            <a:r>
              <a:rPr lang="en-US" dirty="0" smtClean="0"/>
              <a:t>Beware of name that vary in the small ways</a:t>
            </a:r>
          </a:p>
          <a:p>
            <a:pPr lvl="2"/>
            <a:r>
              <a:rPr lang="en-US" dirty="0" err="1" smtClean="0"/>
              <a:t>XYZControllerForEfficientHandlingOfStrings</a:t>
            </a:r>
            <a:endParaRPr lang="en-US" dirty="0" smtClean="0"/>
          </a:p>
          <a:p>
            <a:pPr lvl="2"/>
            <a:r>
              <a:rPr lang="en-US" dirty="0" err="1" smtClean="0"/>
              <a:t>XYZControllerForEfficientStorageOfStrings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Disinformative</a:t>
            </a:r>
            <a:r>
              <a:rPr lang="en-US" dirty="0" smtClean="0"/>
              <a:t> name: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81367"/>
            <a:ext cx="4419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Meaningful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Noninformative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Avoid noise word</a:t>
            </a:r>
          </a:p>
          <a:p>
            <a:pPr lvl="2"/>
            <a:r>
              <a:rPr lang="en-US" dirty="0" err="1" smtClean="0"/>
              <a:t>NameString</a:t>
            </a:r>
            <a:r>
              <a:rPr lang="en-US" dirty="0" smtClean="0"/>
              <a:t> vs Name</a:t>
            </a:r>
          </a:p>
          <a:p>
            <a:pPr lvl="2"/>
            <a:r>
              <a:rPr lang="en-US" dirty="0" err="1" smtClean="0"/>
              <a:t>CustomerObject</a:t>
            </a:r>
            <a:r>
              <a:rPr lang="en-US" dirty="0" smtClean="0"/>
              <a:t> vs Customer</a:t>
            </a:r>
          </a:p>
          <a:p>
            <a:pPr lvl="2"/>
            <a:r>
              <a:rPr lang="en-US" dirty="0" err="1" smtClean="0"/>
              <a:t>theMessage</a:t>
            </a:r>
            <a:r>
              <a:rPr lang="en-US" dirty="0" smtClean="0"/>
              <a:t> vs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00" y="1752600"/>
            <a:ext cx="6038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Pronounceable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3" y="1765148"/>
            <a:ext cx="4896067" cy="15024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466968"/>
            <a:ext cx="9143999" cy="724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Searchable Names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Single-letter name and numeric constants have a particular problem in that they are not easy to locate across the whole body of text</a:t>
            </a:r>
          </a:p>
          <a:p>
            <a:pPr lvl="1"/>
            <a:r>
              <a:rPr lang="en-US" dirty="0" smtClean="0"/>
              <a:t>Single-letter can only be used as a local variable in a short method.</a:t>
            </a:r>
          </a:p>
        </p:txBody>
      </p:sp>
    </p:spTree>
    <p:extLst>
      <p:ext uri="{BB962C8B-B14F-4D97-AF65-F5344CB8AC3E}">
        <p14:creationId xmlns:p14="http://schemas.microsoft.com/office/powerpoint/2010/main" val="11879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Avoid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Avoid:</a:t>
            </a:r>
          </a:p>
          <a:p>
            <a:pPr lvl="1"/>
            <a:r>
              <a:rPr lang="en-US" dirty="0" smtClean="0"/>
              <a:t>Mental mapping name</a:t>
            </a:r>
          </a:p>
          <a:p>
            <a:pPr lvl="2"/>
            <a:r>
              <a:rPr lang="en-US" dirty="0" smtClean="0"/>
              <a:t>IE: </a:t>
            </a:r>
            <a:r>
              <a:rPr lang="en-US" dirty="0" err="1" smtClean="0"/>
              <a:t>x,y,z</a:t>
            </a:r>
            <a:r>
              <a:rPr lang="en-US" dirty="0" smtClean="0"/>
              <a:t> as an iterator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slang words:</a:t>
            </a:r>
          </a:p>
          <a:p>
            <a:pPr lvl="2"/>
            <a:r>
              <a:rPr lang="en-US" dirty="0" err="1" smtClean="0"/>
              <a:t>whackProcess</a:t>
            </a:r>
            <a:r>
              <a:rPr lang="en-US" dirty="0" smtClean="0"/>
              <a:t> = </a:t>
            </a:r>
            <a:r>
              <a:rPr lang="en-US" dirty="0" err="1" smtClean="0"/>
              <a:t>killProcess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4800" y="1269275"/>
            <a:ext cx="83058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“One difference between a smart programmer and a professional programmer is that the professional understands that clarity is king. Professionals use their powers for </a:t>
            </a:r>
            <a:r>
              <a:rPr lang="en-US" sz="2000" i="1" dirty="0" smtClean="0"/>
              <a:t>good and </a:t>
            </a:r>
            <a:r>
              <a:rPr lang="en-US" sz="2000" i="1" dirty="0"/>
              <a:t>write code that others can understand. </a:t>
            </a:r>
            <a:r>
              <a:rPr lang="en-US" sz="2000" i="1" dirty="0" smtClean="0"/>
              <a:t>“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85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 one word per concept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248073"/>
            <a:ext cx="9143999" cy="7143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Don’t pun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59847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Pick </a:t>
            </a:r>
            <a:r>
              <a:rPr lang="en-US" dirty="0"/>
              <a:t>one word for one abstract concept and stick with </a:t>
            </a:r>
            <a:r>
              <a:rPr lang="en-US" dirty="0" smtClean="0"/>
              <a:t>it</a:t>
            </a:r>
          </a:p>
          <a:p>
            <a:pPr lvl="2"/>
            <a:r>
              <a:rPr lang="en-US" dirty="0" err="1" smtClean="0"/>
              <a:t>fetchData</a:t>
            </a:r>
            <a:endParaRPr lang="en-US" dirty="0" smtClean="0"/>
          </a:p>
          <a:p>
            <a:pPr lvl="2"/>
            <a:r>
              <a:rPr lang="en-US" dirty="0" err="1" smtClean="0"/>
              <a:t>retrivePackages</a:t>
            </a:r>
            <a:endParaRPr lang="en-US" dirty="0" smtClean="0"/>
          </a:p>
          <a:p>
            <a:pPr lvl="2"/>
            <a:r>
              <a:rPr lang="en-US" dirty="0" err="1" smtClean="0"/>
              <a:t>getItems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746582"/>
            <a:ext cx="8382000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Avoid using the same word for two purposes. Using the same term for two different ideas is especially a pun.</a:t>
            </a:r>
          </a:p>
          <a:p>
            <a:pPr lvl="2"/>
            <a:r>
              <a:rPr lang="en-US" dirty="0" err="1" smtClean="0"/>
              <a:t>AddElem</a:t>
            </a:r>
            <a:endParaRPr lang="en-US" dirty="0" smtClean="0"/>
          </a:p>
          <a:p>
            <a:pPr lvl="2"/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en-US" dirty="0" err="1" smtClean="0"/>
              <a:t>InsertElem</a:t>
            </a:r>
            <a:endParaRPr lang="en-US" dirty="0" smtClean="0"/>
          </a:p>
          <a:p>
            <a:pPr lvl="2"/>
            <a:r>
              <a:rPr lang="en-US" dirty="0"/>
              <a:t>v</a:t>
            </a:r>
            <a:r>
              <a:rPr lang="en-US" dirty="0" smtClean="0"/>
              <a:t>s </a:t>
            </a:r>
            <a:r>
              <a:rPr lang="en-US" dirty="0" err="1" smtClean="0"/>
              <a:t>AppendElem</a:t>
            </a: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" y="3219982"/>
            <a:ext cx="9143999" cy="741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Don’t 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meaningful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3" y="1905000"/>
            <a:ext cx="8065294" cy="3766185"/>
          </a:xfrm>
        </p:spPr>
        <p:txBody>
          <a:bodyPr>
            <a:normAutofit/>
          </a:bodyPr>
          <a:lstStyle/>
          <a:p>
            <a:pPr lvl="2"/>
            <a:r>
              <a:rPr lang="en-US" dirty="0" smtClean="0"/>
              <a:t>Age, Height, Weight,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65318" y="1918298"/>
            <a:ext cx="399288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PersonAge</a:t>
            </a:r>
            <a:r>
              <a:rPr lang="en-US" dirty="0" smtClean="0"/>
              <a:t>, </a:t>
            </a:r>
            <a:r>
              <a:rPr lang="en-US" dirty="0" err="1" smtClean="0"/>
              <a:t>PersonHeight</a:t>
            </a:r>
            <a:r>
              <a:rPr lang="en-US" dirty="0" smtClean="0"/>
              <a:t>, </a:t>
            </a:r>
            <a:r>
              <a:rPr lang="en-US" dirty="0" err="1" smtClean="0"/>
              <a:t>PersonWeight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2400938"/>
            <a:ext cx="4574176" cy="4380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368280"/>
            <a:ext cx="4379593" cy="44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499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2586</TotalTime>
  <Words>1094</Words>
  <Application>Microsoft Office PowerPoint</Application>
  <PresentationFormat>On-screen Show (4:3)</PresentationFormat>
  <Paragraphs>231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Metropolitan</vt:lpstr>
      <vt:lpstr>Clean Code</vt:lpstr>
      <vt:lpstr>   Bad code</vt:lpstr>
      <vt:lpstr>   Use Intention – Revealing Name</vt:lpstr>
      <vt:lpstr>   Avoid Disinformation</vt:lpstr>
      <vt:lpstr>Meaningful Distinction</vt:lpstr>
      <vt:lpstr>Use Pronounceable Names</vt:lpstr>
      <vt:lpstr>Avoid Encodings</vt:lpstr>
      <vt:lpstr>Pick one word per concept</vt:lpstr>
      <vt:lpstr>Add meaningful context</vt:lpstr>
      <vt:lpstr>Avoid using gratuitous context</vt:lpstr>
      <vt:lpstr>Functions</vt:lpstr>
      <vt:lpstr>Small</vt:lpstr>
      <vt:lpstr>Example F.1</vt:lpstr>
      <vt:lpstr>Example F.2</vt:lpstr>
      <vt:lpstr>Do one thing</vt:lpstr>
      <vt:lpstr>PowerPoint Presentation</vt:lpstr>
      <vt:lpstr>One level of abstraction</vt:lpstr>
      <vt:lpstr>Function arguments</vt:lpstr>
      <vt:lpstr>Monadic functions</vt:lpstr>
      <vt:lpstr>Have no side affect</vt:lpstr>
      <vt:lpstr>Prefer exception to runtime error code</vt:lpstr>
      <vt:lpstr>Dependency magnet</vt:lpstr>
      <vt:lpstr>Conclusion</vt:lpstr>
      <vt:lpstr>Comments</vt:lpstr>
      <vt:lpstr>Comments do not make up bad code</vt:lpstr>
      <vt:lpstr>Legal comments</vt:lpstr>
      <vt:lpstr>Clarification</vt:lpstr>
      <vt:lpstr>Legal comments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dekvn</dc:creator>
  <cp:lastModifiedBy>Le Minh Duc</cp:lastModifiedBy>
  <cp:revision>129</cp:revision>
  <dcterms:created xsi:type="dcterms:W3CDTF">2016-06-06T16:53:44Z</dcterms:created>
  <dcterms:modified xsi:type="dcterms:W3CDTF">2016-12-20T06:22:28Z</dcterms:modified>
</cp:coreProperties>
</file>