
<file path=[Content_Types].xml><?xml version="1.0" encoding="utf-8"?>
<Types xmlns="http://schemas.openxmlformats.org/package/2006/content-types">
  <Override PartName="/_rels/.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6.xml.rels" ContentType="application/vnd.openxmlformats-package.relationships+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embeddings/oleObject1.docx" ContentType="application/vnd.openxmlformats-officedocument.wordprocessingml.document"/>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14.png" ContentType="image/png"/>
  <Override PartName="/ppt/media/image10.jpeg" ContentType="image/jpeg"/>
  <Override PartName="/ppt/media/image8.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82"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3"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4"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5" name="PlaceHolder 5"/>
          <p:cNvSpPr>
            <a:spLocks noGrp="1"/>
          </p:cNvSpPr>
          <p:nvPr>
            <p:ph type="sldNum"/>
          </p:nvPr>
        </p:nvSpPr>
        <p:spPr>
          <a:xfrm>
            <a:off x="4278960" y="10157400"/>
            <a:ext cx="3280680" cy="534240"/>
          </a:xfrm>
          <a:prstGeom prst="rect">
            <a:avLst/>
          </a:prstGeom>
        </p:spPr>
        <p:txBody>
          <a:bodyPr lIns="0" rIns="0" tIns="0" bIns="0" anchor="b"/>
          <a:p>
            <a:pPr algn="r"/>
            <a:fld id="{2FD5A88F-9BF3-4788-83A3-33C6864E5F52}"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53"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EC6FC06-DF4A-4685-8A9F-01BC549C1FB0}"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5680" cy="4114080"/>
          </a:xfrm>
          <a:prstGeom prst="rect">
            <a:avLst/>
          </a:prstGeom>
        </p:spPr>
        <p:txBody>
          <a:bodyPr lIns="0" rIns="0" tIns="0" bIns="0"/>
          <a:p>
            <a:r>
              <a:rPr b="0" lang="en-US" sz="2000" spc="-1" strike="noStrike">
                <a:solidFill>
                  <a:srgbClr val="000000"/>
                </a:solidFill>
                <a:uFill>
                  <a:solidFill>
                    <a:srgbClr val="ffffff"/>
                  </a:solidFill>
                </a:uFill>
                <a:latin typeface="Arial"/>
              </a:rPr>
              <a:t>&lt; 3: Encounter skill constraints</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&gt; 9: Too much coordination. Complex to for empiricism process to manage.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65"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220A1C6-5F44-435B-8CEE-F90D98CEA6BE}"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343400"/>
            <a:ext cx="5485680" cy="4114080"/>
          </a:xfrm>
          <a:prstGeom prst="rect">
            <a:avLst/>
          </a:prstGeom>
        </p:spPr>
        <p:txBody>
          <a:bodyPr lIns="0" rIns="0" tIns="0" bIns="0"/>
          <a:p>
            <a:r>
              <a:rPr b="0" lang="en-US" sz="1200" spc="-1" strike="noStrike">
                <a:solidFill>
                  <a:srgbClr val="000000"/>
                </a:solidFill>
                <a:uFill>
                  <a:solidFill>
                    <a:srgbClr val="ffffff"/>
                  </a:solidFill>
                </a:uFill>
                <a:latin typeface="+mn-lt"/>
                <a:ea typeface="+mn-ea"/>
              </a:rPr>
              <a:t>No changes are made that would endanger the Sprint Goal;</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Quality goals do not decrease; and,</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Scope may be clarified and re-negotiated between the Product Owner and Development Team as more is learned.</a:t>
            </a:r>
            <a:endParaRPr b="0" lang="en-US" sz="2000" spc="-1" strike="noStrike">
              <a:solidFill>
                <a:srgbClr val="000000"/>
              </a:solidFill>
              <a:uFill>
                <a:solidFill>
                  <a:srgbClr val="ffffff"/>
                </a:solidFill>
              </a:uFill>
              <a:latin typeface="Arial"/>
            </a:endParaRPr>
          </a:p>
        </p:txBody>
      </p:sp>
      <p:sp>
        <p:nvSpPr>
          <p:cNvPr id="167"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7E0F4AE-38B9-4E36-982D-6DDC63F249E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5680" cy="4114080"/>
          </a:xfrm>
          <a:prstGeom prst="rect">
            <a:avLst/>
          </a:prstGeom>
        </p:spPr>
        <p:txBody>
          <a:bodyPr lIns="0" rIns="0" tIns="0" bIns="0"/>
          <a:p>
            <a:r>
              <a:rPr b="0" lang="en-US" sz="2000" spc="-1" strike="noStrike">
                <a:solidFill>
                  <a:srgbClr val="000000"/>
                </a:solidFill>
                <a:uFill>
                  <a:solidFill>
                    <a:srgbClr val="ffffff"/>
                  </a:solidFill>
                </a:uFill>
                <a:latin typeface="Arial"/>
              </a:rPr>
              <a:t>Team conduct daily scrum and ScM teach Dev Temp to keep Daily Scrum within 15 minutes</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Daily Scrums improve communications, eliminate other meetings, identify impediments to development for removal, highlight and promote quick decision-making, and improve the Development Team’s level of knowledge. This is a key inspect and adapt meeting.</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Retrospective: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mn-lt"/>
                <a:ea typeface="+mn-ea"/>
              </a:rPr>
              <a:t>	</a:t>
            </a:r>
            <a:r>
              <a:rPr b="0" lang="en-US" sz="2000" spc="-1" strike="noStrike">
                <a:solidFill>
                  <a:srgbClr val="000000"/>
                </a:solidFill>
                <a:uFill>
                  <a:solidFill>
                    <a:srgbClr val="ffffff"/>
                  </a:solidFill>
                </a:uFill>
                <a:latin typeface="+mn-lt"/>
                <a:ea typeface="+mn-ea"/>
              </a:rPr>
              <a:t>- Inspect how the sprint went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mn-lt"/>
                <a:ea typeface="+mn-ea"/>
              </a:rPr>
              <a:t>	</a:t>
            </a:r>
            <a:r>
              <a:rPr b="0" lang="en-US" sz="2000" spc="-1" strike="noStrike">
                <a:solidFill>
                  <a:srgbClr val="000000"/>
                </a:solidFill>
                <a:uFill>
                  <a:solidFill>
                    <a:srgbClr val="ffffff"/>
                  </a:solidFill>
                </a:uFill>
                <a:latin typeface="+mn-lt"/>
                <a:ea typeface="+mn-ea"/>
              </a:rPr>
              <a:t>- Identify major item went well and potential improvement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mn-lt"/>
                <a:ea typeface="+mn-ea"/>
              </a:rPr>
              <a:t>	</a:t>
            </a:r>
            <a:r>
              <a:rPr b="0" lang="en-US" sz="2000" spc="-1" strike="noStrike">
                <a:solidFill>
                  <a:srgbClr val="000000"/>
                </a:solidFill>
                <a:uFill>
                  <a:solidFill>
                    <a:srgbClr val="ffffff"/>
                  </a:solidFill>
                </a:uFill>
                <a:latin typeface="+mn-lt"/>
                <a:ea typeface="+mn-ea"/>
              </a:rPr>
              <a:t>- Create plan to implementing improvement</a:t>
            </a:r>
            <a:endParaRPr b="0" lang="en-US" sz="2000" spc="-1" strike="noStrike">
              <a:solidFill>
                <a:srgbClr val="000000"/>
              </a:solidFill>
              <a:uFill>
                <a:solidFill>
                  <a:srgbClr val="ffffff"/>
                </a:solidFill>
              </a:uFill>
              <a:latin typeface="Arial"/>
            </a:endParaRPr>
          </a:p>
        </p:txBody>
      </p:sp>
      <p:sp>
        <p:nvSpPr>
          <p:cNvPr id="169"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37496B8-8E17-4DFE-9866-3F6C45EED356}"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5680" cy="4114080"/>
          </a:xfrm>
          <a:prstGeom prst="rect">
            <a:avLst/>
          </a:prstGeom>
        </p:spPr>
        <p:txBody>
          <a:bodyPr lIns="0" rIns="0" tIns="0" bIns="0"/>
          <a:p>
            <a:r>
              <a:rPr b="0" lang="en-US" sz="1200" spc="-1" strike="noStrike">
                <a:solidFill>
                  <a:srgbClr val="000000"/>
                </a:solidFill>
                <a:uFill>
                  <a:solidFill>
                    <a:srgbClr val="ffffff"/>
                  </a:solidFill>
                </a:uFill>
                <a:latin typeface="+mn-lt"/>
                <a:ea typeface="+mn-ea"/>
              </a:rPr>
              <a:t>Product Backlog refinement is the act of adding detail, estimates, and order to items in the Product Backlog</a:t>
            </a:r>
            <a:endParaRPr b="0" lang="en-US" sz="2000" spc="-1" strike="noStrike">
              <a:solidFill>
                <a:srgbClr val="000000"/>
              </a:solidFill>
              <a:uFill>
                <a:solidFill>
                  <a:srgbClr val="ffffff"/>
                </a:solidFill>
              </a:uFill>
              <a:latin typeface="Arial"/>
            </a:endParaRPr>
          </a:p>
        </p:txBody>
      </p:sp>
      <p:sp>
        <p:nvSpPr>
          <p:cNvPr id="171"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61DCE87-84D6-4849-AD93-5F208999B017}"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343400"/>
            <a:ext cx="5485680" cy="4114080"/>
          </a:xfrm>
          <a:prstGeom prst="rect">
            <a:avLst/>
          </a:prstGeom>
        </p:spPr>
        <p:txBody>
          <a:bodyPr lIns="0" rIns="0" tIns="0" bIns="0"/>
          <a:p>
            <a:r>
              <a:rPr b="0" lang="en-US" sz="1200" spc="-1" strike="noStrike">
                <a:solidFill>
                  <a:srgbClr val="000000"/>
                </a:solidFill>
                <a:uFill>
                  <a:solidFill>
                    <a:srgbClr val="ffffff"/>
                  </a:solidFill>
                </a:uFill>
                <a:latin typeface="+mn-lt"/>
                <a:ea typeface="+mn-ea"/>
              </a:rPr>
              <a:t>The Sprint Backlog is the set of Product Backlog items selected for the Sprint, plus a plan for delivering the product Increment and realizing the Sprint Goal</a:t>
            </a:r>
            <a:endParaRPr b="0" lang="en-US" sz="2000" spc="-1" strike="noStrike">
              <a:solidFill>
                <a:srgbClr val="000000"/>
              </a:solidFill>
              <a:uFill>
                <a:solidFill>
                  <a:srgbClr val="ffffff"/>
                </a:solidFill>
              </a:uFill>
              <a:latin typeface="Arial"/>
            </a:endParaRPr>
          </a:p>
        </p:txBody>
      </p:sp>
      <p:sp>
        <p:nvSpPr>
          <p:cNvPr id="173"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EA83133-CA1A-4275-824B-988560CF1039}"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343400"/>
            <a:ext cx="5485680" cy="4114080"/>
          </a:xfrm>
          <a:prstGeom prst="rect">
            <a:avLst/>
          </a:prstGeom>
        </p:spPr>
        <p:txBody>
          <a:bodyPr lIns="0" rIns="0" tIns="0" bIns="0"/>
          <a:p>
            <a:r>
              <a:rPr b="0" lang="en-US" sz="2000" spc="-1" strike="noStrike">
                <a:solidFill>
                  <a:srgbClr val="000000"/>
                </a:solidFill>
                <a:uFill>
                  <a:solidFill>
                    <a:srgbClr val="ffffff"/>
                  </a:solidFill>
                </a:uFill>
                <a:latin typeface="Arial"/>
              </a:rPr>
              <a:t>Learning, convincing, and change</a:t>
            </a:r>
            <a:endParaRPr b="0" lang="en-US" sz="2000" spc="-1" strike="noStrike">
              <a:solidFill>
                <a:srgbClr val="000000"/>
              </a:solidFill>
              <a:uFill>
                <a:solidFill>
                  <a:srgbClr val="ffffff"/>
                </a:solidFill>
              </a:uFill>
              <a:latin typeface="Arial"/>
            </a:endParaRPr>
          </a:p>
        </p:txBody>
      </p:sp>
      <p:sp>
        <p:nvSpPr>
          <p:cNvPr id="175"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2A4B668-A9E4-4932-B18F-04789941C1D4}"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5680" cy="4114080"/>
          </a:xfrm>
          <a:prstGeom prst="rect">
            <a:avLst/>
          </a:prstGeom>
        </p:spPr>
        <p:txBody>
          <a:bodyPr lIns="0" rIns="0" tIns="0" bIns="0"/>
          <a:p>
            <a:r>
              <a:rPr b="0" lang="en-US" sz="1200" spc="-1" strike="noStrike">
                <a:solidFill>
                  <a:srgbClr val="000000"/>
                </a:solidFill>
                <a:uFill>
                  <a:solidFill>
                    <a:srgbClr val="ffffff"/>
                  </a:solidFill>
                </a:uFill>
                <a:latin typeface="+mn-lt"/>
                <a:ea typeface="+mn-ea"/>
              </a:rPr>
              <a:t>“</a:t>
            </a:r>
            <a:r>
              <a:rPr b="0" lang="en-US" sz="1200" spc="-1" strike="noStrike">
                <a:solidFill>
                  <a:srgbClr val="000000"/>
                </a:solidFill>
                <a:uFill>
                  <a:solidFill>
                    <a:srgbClr val="ffffff"/>
                  </a:solidFill>
                </a:uFill>
                <a:latin typeface="+mn-lt"/>
                <a:ea typeface="+mn-ea"/>
              </a:rPr>
              <a:t>Lightweight” means that the overhead of the process is kept as small as possible, to maximize the amount of productive time available for getting useful work done</a:t>
            </a:r>
            <a:endParaRPr b="0" lang="en-US" sz="2000" spc="-1" strike="noStrike">
              <a:solidFill>
                <a:srgbClr val="000000"/>
              </a:solidFill>
              <a:uFill>
                <a:solidFill>
                  <a:srgbClr val="ffffff"/>
                </a:solidFill>
              </a:uFill>
              <a:latin typeface="Arial"/>
            </a:endParaRPr>
          </a:p>
        </p:txBody>
      </p:sp>
      <p:sp>
        <p:nvSpPr>
          <p:cNvPr id="155"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A334412-C30B-4D0E-A105-9F53BDD157F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343400"/>
            <a:ext cx="5485680" cy="4114080"/>
          </a:xfrm>
          <a:prstGeom prst="rect">
            <a:avLst/>
          </a:prstGeom>
        </p:spPr>
        <p:txBody>
          <a:bodyPr lIns="0" rIns="0" tIns="0" bIns="0"/>
          <a:p>
            <a:r>
              <a:rPr b="0" lang="en-US" sz="1200" spc="-1" strike="noStrike">
                <a:solidFill>
                  <a:srgbClr val="000000"/>
                </a:solidFill>
                <a:uFill>
                  <a:solidFill>
                    <a:srgbClr val="ffffff"/>
                  </a:solidFill>
                </a:uFill>
                <a:latin typeface="+mn-lt"/>
                <a:ea typeface="+mn-ea"/>
              </a:rPr>
              <a:t>“</a:t>
            </a:r>
            <a:r>
              <a:rPr b="0" lang="en-US" sz="1200" spc="-1" strike="noStrike">
                <a:solidFill>
                  <a:srgbClr val="000000"/>
                </a:solidFill>
                <a:uFill>
                  <a:solidFill>
                    <a:srgbClr val="ffffff"/>
                  </a:solidFill>
                </a:uFill>
                <a:latin typeface="+mn-lt"/>
                <a:ea typeface="+mn-ea"/>
              </a:rPr>
              <a:t>Lightweight” means that the overhead of the process is kept as small as possible, to maximize the amount of productive time available for getting useful work done</a:t>
            </a:r>
            <a:endParaRPr b="0" lang="en-US" sz="2000" spc="-1" strike="noStrike">
              <a:solidFill>
                <a:srgbClr val="000000"/>
              </a:solidFill>
              <a:uFill>
                <a:solidFill>
                  <a:srgbClr val="ffffff"/>
                </a:solidFill>
              </a:uFill>
              <a:latin typeface="Arial"/>
            </a:endParaRPr>
          </a:p>
        </p:txBody>
      </p:sp>
      <p:sp>
        <p:nvSpPr>
          <p:cNvPr id="157"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A41AE67-C9A2-4340-AAE1-5E0DAA255D1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343400"/>
            <a:ext cx="5485680" cy="4114080"/>
          </a:xfrm>
          <a:prstGeom prst="rect">
            <a:avLst/>
          </a:prstGeom>
        </p:spPr>
        <p:txBody>
          <a:bodyPr lIns="0" rIns="0" tIns="0" bIns="0"/>
          <a:p>
            <a:r>
              <a:rPr b="0" lang="en-US" sz="1200" spc="-1" strike="noStrike">
                <a:solidFill>
                  <a:srgbClr val="000000"/>
                </a:solidFill>
                <a:uFill>
                  <a:solidFill>
                    <a:srgbClr val="ffffff"/>
                  </a:solidFill>
                </a:uFill>
                <a:latin typeface="+mn-lt"/>
                <a:ea typeface="+mn-ea"/>
              </a:rPr>
              <a:t>Empiricism asserts that knowledge comes from experience and making decisions based on what is known</a:t>
            </a:r>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Transparency:</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Significant aspects of the process must be visible to those responsible for the outcome</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Transparency requires those aspects be defined by a common standard so observers share a common understanding of what is being seen</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59"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3559727-9126-417D-A181-33F9EE40CE7E}"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343400"/>
            <a:ext cx="5485680" cy="4114080"/>
          </a:xfrm>
          <a:prstGeom prst="rect">
            <a:avLst/>
          </a:prstGeom>
        </p:spPr>
        <p:txBody>
          <a:bodyPr lIns="0" rIns="0" tIns="0" bIns="0"/>
          <a:p>
            <a:r>
              <a:rPr b="0" lang="en-US" sz="2000" spc="-1" strike="noStrike">
                <a:solidFill>
                  <a:srgbClr val="000000"/>
                </a:solidFill>
                <a:uFill>
                  <a:solidFill>
                    <a:srgbClr val="ffffff"/>
                  </a:solidFill>
                </a:uFill>
                <a:latin typeface="Arial"/>
              </a:rPr>
              <a:t>Courage to undertake greater challenge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Focus on few things at a time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Team define a commitment and team goal, each member have commitment to the team</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Work together and sharing success and failure, respect each other and help each other to become worthy of respect.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No secret about the production between/among team member. Be open to suggestion from others.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Successful use of Scrum depends on people becoming more proficient in living these five values. People personally commit to achieving the goals of the Scrum Team. The Scrum Team members have courage to do the right thing and work on tough problems. Everyone focuses on the work of the Sprint and the goals of the Scrum Team. The Scrum Team and its stakeholders agree to be open about all the work and the challenges with performing the work. Scrum Team members respect each other to be capable, independent people.</a:t>
            </a:r>
            <a:endParaRPr b="0" lang="en-US" sz="2000" spc="-1" strike="noStrike">
              <a:solidFill>
                <a:srgbClr val="000000"/>
              </a:solidFill>
              <a:uFill>
                <a:solidFill>
                  <a:srgbClr val="ffffff"/>
                </a:solidFill>
              </a:uFill>
              <a:latin typeface="Arial"/>
            </a:endParaRPr>
          </a:p>
        </p:txBody>
      </p:sp>
      <p:sp>
        <p:nvSpPr>
          <p:cNvPr id="161"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0036644-7F60-46D7-8E78-804E60C2A42D}"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5680" cy="4114080"/>
          </a:xfrm>
          <a:prstGeom prst="rect">
            <a:avLst/>
          </a:prstGeom>
        </p:spPr>
        <p:txBody>
          <a:bodyPr lIns="0" rIns="0" tIns="0" bIns="0"/>
          <a:p>
            <a:r>
              <a:rPr b="0" lang="en-US" sz="2000" spc="-1" strike="noStrike">
                <a:solidFill>
                  <a:srgbClr val="000000"/>
                </a:solidFill>
                <a:uFill>
                  <a:solidFill>
                    <a:srgbClr val="ffffff"/>
                  </a:solidFill>
                </a:uFill>
                <a:latin typeface="Arial"/>
              </a:rPr>
              <a:t>PO order backlog to team and no one is allow to order BL to team and vice versa.</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PO could be a sole person, not a committee.</a:t>
            </a:r>
            <a:endParaRPr b="0" lang="en-US" sz="2000" spc="-1" strike="noStrike">
              <a:solidFill>
                <a:srgbClr val="000000"/>
              </a:solidFill>
              <a:uFill>
                <a:solidFill>
                  <a:srgbClr val="ffffff"/>
                </a:solidFill>
              </a:uFill>
              <a:latin typeface="Arial"/>
            </a:endParaRPr>
          </a:p>
        </p:txBody>
      </p:sp>
      <p:sp>
        <p:nvSpPr>
          <p:cNvPr id="163"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B4ED1EC1-EBDA-498A-9906-89BF3924BA3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079000" y="1604520"/>
            <a:ext cx="4984920" cy="3977280"/>
          </a:xfrm>
          <a:prstGeom prst="rect">
            <a:avLst/>
          </a:prstGeom>
          <a:ln>
            <a:noFill/>
          </a:ln>
        </p:spPr>
      </p:pic>
      <p:pic>
        <p:nvPicPr>
          <p:cNvPr id="80"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600" cy="66927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600" cy="66913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20880" cy="152676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20880" cy="11988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20880" cy="10980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914400" y="274680"/>
            <a:ext cx="7771680" cy="11422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4" name="CustomShape 2"/>
          <p:cNvSpPr/>
          <p:nvPr/>
        </p:nvSpPr>
        <p:spPr>
          <a:xfrm>
            <a:off x="64080" y="69840"/>
            <a:ext cx="9012600" cy="66927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5" name="PlaceHolder 3"/>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295280" y="3200400"/>
            <a:ext cx="6400080" cy="1599480"/>
          </a:xfrm>
          <a:prstGeom prst="rect">
            <a:avLst/>
          </a:prstGeom>
          <a:noFill/>
          <a:ln>
            <a:noFill/>
          </a:ln>
        </p:spPr>
        <p:style>
          <a:lnRef idx="0"/>
          <a:fillRef idx="0"/>
          <a:effectRef idx="0"/>
          <a:fontRef idx="minor"/>
        </p:style>
      </p:sp>
      <p:sp>
        <p:nvSpPr>
          <p:cNvPr id="87" name="CustomShape 2"/>
          <p:cNvSpPr/>
          <p:nvPr/>
        </p:nvSpPr>
        <p:spPr>
          <a:xfrm>
            <a:off x="457200" y="1505880"/>
            <a:ext cx="8228880" cy="1469160"/>
          </a:xfrm>
          <a:prstGeom prst="rect">
            <a:avLst/>
          </a:prstGeom>
          <a:noFill/>
          <a:ln>
            <a:noFill/>
          </a:ln>
        </p:spPr>
        <p:style>
          <a:lnRef idx="0"/>
          <a:fillRef idx="0"/>
          <a:effectRef idx="0"/>
          <a:fontRef idx="minor"/>
        </p:style>
        <p:txBody>
          <a:bodyPr lIns="90000" rIns="90000" tIns="45000" bIns="91440" anchor="ctr"/>
          <a:p>
            <a:pPr algn="ctr">
              <a:lnSpc>
                <a:spcPct val="100000"/>
              </a:lnSpc>
            </a:pPr>
            <a:r>
              <a:rPr b="0" lang="en-US" sz="4000" spc="-1" strike="noStrike">
                <a:solidFill>
                  <a:srgbClr val="ffffff"/>
                </a:solidFill>
                <a:uFill>
                  <a:solidFill>
                    <a:srgbClr val="ffffff"/>
                  </a:solidFill>
                </a:uFill>
                <a:latin typeface="Franklin Gothic Book"/>
              </a:rPr>
              <a:t>Scrum Guide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Development Team</a:t>
            </a: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Size:</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3~9 members (without PO, ScM)</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Characteristic:</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Self-organizing</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Cross-functional</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Everyone is developer</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Member skills accountability belong to whole team</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Function:</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Deliver a </a:t>
            </a:r>
            <a:r>
              <a:rPr b="1" i="1" lang="en-US" sz="2400" spc="-1" strike="noStrike">
                <a:solidFill>
                  <a:srgbClr val="000000"/>
                </a:solidFill>
                <a:uFill>
                  <a:solidFill>
                    <a:srgbClr val="ffffff"/>
                  </a:solidFill>
                </a:uFill>
                <a:latin typeface="Perpetua"/>
              </a:rPr>
              <a:t>potentially releasable Increment </a:t>
            </a:r>
            <a:r>
              <a:rPr b="0" lang="en-US" sz="2400" spc="-1" strike="noStrike">
                <a:solidFill>
                  <a:srgbClr val="000000"/>
                </a:solidFill>
                <a:uFill>
                  <a:solidFill>
                    <a:srgbClr val="ffffff"/>
                  </a:solidFill>
                </a:uFill>
                <a:latin typeface="Perpetua"/>
              </a:rPr>
              <a:t>of ‘Done’ product</a:t>
            </a:r>
            <a:endParaRPr b="0" lang="en-US" sz="1800" spc="-1" strike="noStrike">
              <a:solidFill>
                <a:srgbClr val="000000"/>
              </a:solidFill>
              <a:uFill>
                <a:solidFill>
                  <a:srgbClr val="ffffff"/>
                </a:solidFill>
              </a:uFill>
              <a:latin typeface="Arial"/>
            </a:endParaRPr>
          </a:p>
        </p:txBody>
      </p:sp>
      <p:pic>
        <p:nvPicPr>
          <p:cNvPr id="118" name="Picture 3" descr=""/>
          <p:cNvPicPr/>
          <p:nvPr/>
        </p:nvPicPr>
        <p:blipFill>
          <a:blip r:embed="rId1"/>
          <a:stretch/>
        </p:blipFill>
        <p:spPr>
          <a:xfrm>
            <a:off x="6553080" y="1695600"/>
            <a:ext cx="1780560" cy="1923480"/>
          </a:xfrm>
          <a:prstGeom prst="rect">
            <a:avLst/>
          </a:prstGeom>
          <a:ln>
            <a:noFill/>
          </a:ln>
        </p:spPr>
      </p:pic>
      <p:sp>
        <p:nvSpPr>
          <p:cNvPr id="119" name="CustomShape 3"/>
          <p:cNvSpPr/>
          <p:nvPr/>
        </p:nvSpPr>
        <p:spPr>
          <a:xfrm>
            <a:off x="8229600" y="1695600"/>
            <a:ext cx="456480" cy="1732680"/>
          </a:xfrm>
          <a:prstGeom prst="rect">
            <a:avLst/>
          </a:prstGeom>
          <a:ln>
            <a:solidFill>
              <a:schemeClr val="bg1"/>
            </a:solidFill>
            <a:round/>
          </a:ln>
        </p:spPr>
        <p:style>
          <a:lnRef idx="2">
            <a:schemeClr val="accent1"/>
          </a:lnRef>
          <a:fillRef idx="1">
            <a:schemeClr val="lt1"/>
          </a:fillRef>
          <a:effectRef idx="0">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Scrum Master</a:t>
            </a:r>
            <a:endParaRPr b="0" lang="en-US" sz="1800" spc="-1" strike="noStrike">
              <a:solidFill>
                <a:srgbClr val="000000"/>
              </a:solidFill>
              <a:uFill>
                <a:solidFill>
                  <a:srgbClr val="ffffff"/>
                </a:solidFill>
              </a:uFill>
              <a:latin typeface="Arial"/>
            </a:endParaRPr>
          </a:p>
        </p:txBody>
      </p:sp>
      <p:sp>
        <p:nvSpPr>
          <p:cNvPr id="121"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000" spc="-1" strike="noStrike">
                <a:solidFill>
                  <a:srgbClr val="000000"/>
                </a:solidFill>
                <a:uFill>
                  <a:solidFill>
                    <a:srgbClr val="ffffff"/>
                  </a:solidFill>
                </a:uFill>
                <a:latin typeface="Perpetua"/>
              </a:rPr>
              <a:t>Servant-leader help maximize value created by Development Team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22" name="Picture 2" descr=""/>
          <p:cNvPicPr/>
          <p:nvPr/>
        </p:nvPicPr>
        <p:blipFill>
          <a:blip r:embed="rId1"/>
          <a:stretch/>
        </p:blipFill>
        <p:spPr>
          <a:xfrm>
            <a:off x="4191120" y="4881600"/>
            <a:ext cx="1151640" cy="1292040"/>
          </a:xfrm>
          <a:prstGeom prst="rect">
            <a:avLst/>
          </a:prstGeom>
          <a:ln>
            <a:noFill/>
          </a:ln>
        </p:spPr>
      </p:pic>
      <p:pic>
        <p:nvPicPr>
          <p:cNvPr id="123" name="Picture 2" descr=""/>
          <p:cNvPicPr/>
          <p:nvPr/>
        </p:nvPicPr>
        <p:blipFill>
          <a:blip r:embed="rId2"/>
          <a:stretch/>
        </p:blipFill>
        <p:spPr>
          <a:xfrm>
            <a:off x="304920" y="4855320"/>
            <a:ext cx="1447200" cy="1344960"/>
          </a:xfrm>
          <a:prstGeom prst="rect">
            <a:avLst/>
          </a:prstGeom>
          <a:ln>
            <a:noFill/>
          </a:ln>
        </p:spPr>
      </p:pic>
      <p:pic>
        <p:nvPicPr>
          <p:cNvPr id="124" name="Picture 3" descr=""/>
          <p:cNvPicPr/>
          <p:nvPr/>
        </p:nvPicPr>
        <p:blipFill>
          <a:blip r:embed="rId3"/>
          <a:stretch/>
        </p:blipFill>
        <p:spPr>
          <a:xfrm>
            <a:off x="7543800" y="4795560"/>
            <a:ext cx="1447200" cy="1420200"/>
          </a:xfrm>
          <a:prstGeom prst="rect">
            <a:avLst/>
          </a:prstGeom>
          <a:ln>
            <a:noFill/>
          </a:ln>
        </p:spPr>
      </p:pic>
      <p:pic>
        <p:nvPicPr>
          <p:cNvPr id="125" name="Picture 4" descr=""/>
          <p:cNvPicPr/>
          <p:nvPr/>
        </p:nvPicPr>
        <p:blipFill>
          <a:blip r:embed="rId4"/>
          <a:stretch/>
        </p:blipFill>
        <p:spPr>
          <a:xfrm>
            <a:off x="4114800" y="2133720"/>
            <a:ext cx="1532880" cy="1341000"/>
          </a:xfrm>
          <a:prstGeom prst="rect">
            <a:avLst/>
          </a:prstGeom>
          <a:ln>
            <a:noFill/>
          </a:ln>
        </p:spPr>
      </p:pic>
      <p:sp>
        <p:nvSpPr>
          <p:cNvPr id="126" name="CustomShape 3"/>
          <p:cNvSpPr/>
          <p:nvPr/>
        </p:nvSpPr>
        <p:spPr>
          <a:xfrm flipH="1">
            <a:off x="1599480" y="5531400"/>
            <a:ext cx="2437560" cy="360"/>
          </a:xfrm>
          <a:custGeom>
            <a:avLst/>
            <a:gdLst/>
            <a:ahLst/>
            <a:rect l="l" t="t" r="r" b="b"/>
            <a:pathLst>
              <a:path w="21600" h="21600">
                <a:moveTo>
                  <a:pt x="0" y="0"/>
                </a:moveTo>
                <a:lnTo>
                  <a:pt x="21600" y="21600"/>
                </a:lnTo>
              </a:path>
            </a:pathLst>
          </a:custGeom>
          <a:noFill/>
          <a:ln>
            <a:round/>
            <a:tailEnd len="med" type="arrow" w="med"/>
          </a:ln>
          <a:effectLst>
            <a:outerShdw algn="t" blurRad="38100" dir="5400000" dist="25400" rotWithShape="0">
              <a:srgbClr val="000000">
                <a:alpha val="50000"/>
              </a:srgbClr>
            </a:outerShdw>
          </a:effectLst>
        </p:spPr>
        <p:style>
          <a:lnRef idx="2">
            <a:schemeClr val="accent1"/>
          </a:lnRef>
          <a:fillRef idx="0">
            <a:schemeClr val="accent1"/>
          </a:fillRef>
          <a:effectRef idx="1">
            <a:schemeClr val="accent1"/>
          </a:effectRef>
          <a:fontRef idx="minor"/>
        </p:style>
      </p:sp>
      <p:sp>
        <p:nvSpPr>
          <p:cNvPr id="127" name="CustomShape 4"/>
          <p:cNvSpPr/>
          <p:nvPr/>
        </p:nvSpPr>
        <p:spPr>
          <a:xfrm flipV="1">
            <a:off x="5343480" y="5505120"/>
            <a:ext cx="2199600" cy="21240"/>
          </a:xfrm>
          <a:custGeom>
            <a:avLst/>
            <a:gdLst/>
            <a:ahLst/>
            <a:rect l="l" t="t" r="r" b="b"/>
            <a:pathLst>
              <a:path w="21600" h="21600">
                <a:moveTo>
                  <a:pt x="0" y="0"/>
                </a:moveTo>
                <a:lnTo>
                  <a:pt x="21600" y="21600"/>
                </a:lnTo>
              </a:path>
            </a:pathLst>
          </a:custGeom>
          <a:noFill/>
          <a:ln>
            <a:round/>
            <a:tailEnd len="med" type="arrow" w="med"/>
          </a:ln>
          <a:effectLst>
            <a:outerShdw algn="t" blurRad="38100" dir="5400000" dist="25400" rotWithShape="0">
              <a:srgbClr val="000000">
                <a:alpha val="50000"/>
              </a:srgbClr>
            </a:outerShdw>
          </a:effectLst>
        </p:spPr>
        <p:style>
          <a:lnRef idx="2">
            <a:schemeClr val="accent1"/>
          </a:lnRef>
          <a:fillRef idx="0">
            <a:schemeClr val="accent1"/>
          </a:fillRef>
          <a:effectRef idx="1">
            <a:schemeClr val="accent1"/>
          </a:effectRef>
          <a:fontRef idx="minor"/>
        </p:style>
      </p:sp>
      <p:sp>
        <p:nvSpPr>
          <p:cNvPr id="128" name="CustomShape 5"/>
          <p:cNvSpPr/>
          <p:nvPr/>
        </p:nvSpPr>
        <p:spPr>
          <a:xfrm flipH="1" flipV="1">
            <a:off x="4765680" y="3474720"/>
            <a:ext cx="360" cy="1405440"/>
          </a:xfrm>
          <a:custGeom>
            <a:avLst/>
            <a:gdLst/>
            <a:ahLst/>
            <a:rect l="l" t="t" r="r" b="b"/>
            <a:pathLst>
              <a:path w="21600" h="21600">
                <a:moveTo>
                  <a:pt x="0" y="0"/>
                </a:moveTo>
                <a:lnTo>
                  <a:pt x="21600" y="21600"/>
                </a:lnTo>
              </a:path>
            </a:pathLst>
          </a:custGeom>
          <a:noFill/>
          <a:ln>
            <a:round/>
            <a:tailEnd len="med" type="arrow" w="med"/>
          </a:ln>
          <a:effectLst>
            <a:outerShdw algn="t" blurRad="38100" dir="5400000" dist="25400" rotWithShape="0">
              <a:srgbClr val="000000">
                <a:alpha val="50000"/>
              </a:srgbClr>
            </a:outerShdw>
          </a:effectLst>
        </p:spPr>
        <p:style>
          <a:lnRef idx="2">
            <a:schemeClr val="accent1"/>
          </a:lnRef>
          <a:fillRef idx="0">
            <a:schemeClr val="accent1"/>
          </a:fillRef>
          <a:effectRef idx="1">
            <a:schemeClr val="accent1"/>
          </a:effectRef>
          <a:fontRef idx="minor"/>
        </p:style>
      </p:sp>
      <p:sp>
        <p:nvSpPr>
          <p:cNvPr id="129" name="CustomShape 6"/>
          <p:cNvSpPr/>
          <p:nvPr/>
        </p:nvSpPr>
        <p:spPr>
          <a:xfrm>
            <a:off x="2362320" y="5005440"/>
            <a:ext cx="1218600" cy="10447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Perpetua"/>
                <a:ea typeface="DejaVu Sans"/>
              </a:rPr>
              <a:t>Advise &amp; coach</a:t>
            </a:r>
            <a:endParaRPr b="0" lang="en-US" sz="1800" spc="-1" strike="noStrike">
              <a:solidFill>
                <a:srgbClr val="000000"/>
              </a:solidFill>
              <a:uFill>
                <a:solidFill>
                  <a:srgbClr val="ffffff"/>
                </a:solidFill>
              </a:uFill>
              <a:latin typeface="Arial"/>
            </a:endParaRPr>
          </a:p>
        </p:txBody>
      </p:sp>
      <p:sp>
        <p:nvSpPr>
          <p:cNvPr id="130" name="CustomShape 7"/>
          <p:cNvSpPr/>
          <p:nvPr/>
        </p:nvSpPr>
        <p:spPr>
          <a:xfrm>
            <a:off x="5834160" y="4983480"/>
            <a:ext cx="1218600" cy="10447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Perpetua"/>
                <a:ea typeface="DejaVu Sans"/>
              </a:rPr>
              <a:t>Coach</a:t>
            </a:r>
            <a:endParaRPr b="0" lang="en-US" sz="1800" spc="-1" strike="noStrike">
              <a:solidFill>
                <a:srgbClr val="000000"/>
              </a:solidFill>
              <a:uFill>
                <a:solidFill>
                  <a:srgbClr val="ffffff"/>
                </a:solidFill>
              </a:uFill>
              <a:latin typeface="Arial"/>
            </a:endParaRPr>
          </a:p>
        </p:txBody>
      </p:sp>
      <p:sp>
        <p:nvSpPr>
          <p:cNvPr id="131" name="CustomShape 8"/>
          <p:cNvSpPr/>
          <p:nvPr/>
        </p:nvSpPr>
        <p:spPr>
          <a:xfrm>
            <a:off x="4191120" y="3740760"/>
            <a:ext cx="1218600" cy="104472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Perpetua"/>
                <a:ea typeface="DejaVu Sans"/>
              </a:rPr>
              <a:t>Facilitate change</a:t>
            </a:r>
            <a:endParaRPr b="0" lang="en-US" sz="1800" spc="-1" strike="noStrike">
              <a:solidFill>
                <a:srgbClr val="000000"/>
              </a:solidFill>
              <a:uFill>
                <a:solidFill>
                  <a:srgbClr val="ffffff"/>
                </a:solidFill>
              </a:uFill>
              <a:latin typeface="Arial"/>
            </a:endParaRPr>
          </a:p>
        </p:txBody>
      </p:sp>
      <p:sp>
        <p:nvSpPr>
          <p:cNvPr id="132" name="CustomShape 9"/>
          <p:cNvSpPr/>
          <p:nvPr/>
        </p:nvSpPr>
        <p:spPr>
          <a:xfrm>
            <a:off x="6019920" y="3261960"/>
            <a:ext cx="2818800" cy="1523160"/>
          </a:xfrm>
          <a:prstGeom prst="rect">
            <a:avLst/>
          </a:prstGeom>
          <a:blipFill>
            <a:blip r:embed="rId5"/>
            <a:tile/>
          </a:blipFill>
          <a:ln>
            <a:solidFill>
              <a:srgbClr val="4a7dab"/>
            </a:solidFill>
            <a:round/>
          </a:ln>
          <a:effectLst>
            <a:outerShdw algn="t" blurRad="38100" dir="5400000" dist="25400" rotWithShape="0">
              <a:srgbClr val="000000">
                <a:alpha val="50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Self-organization &amp; cross-functionality</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Create high-value products</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Remove impediment</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Facilitate scrum event</a:t>
            </a:r>
            <a:endParaRPr b="0" lang="en-US" sz="1800" spc="-1" strike="noStrike">
              <a:solidFill>
                <a:srgbClr val="000000"/>
              </a:solidFill>
              <a:uFill>
                <a:solidFill>
                  <a:srgbClr val="ffffff"/>
                </a:solidFill>
              </a:uFill>
              <a:latin typeface="Arial"/>
            </a:endParaRPr>
          </a:p>
        </p:txBody>
      </p:sp>
      <p:sp>
        <p:nvSpPr>
          <p:cNvPr id="133" name="CustomShape 10"/>
          <p:cNvSpPr/>
          <p:nvPr/>
        </p:nvSpPr>
        <p:spPr>
          <a:xfrm>
            <a:off x="495360" y="3297240"/>
            <a:ext cx="2818800" cy="1523160"/>
          </a:xfrm>
          <a:prstGeom prst="rect">
            <a:avLst/>
          </a:prstGeom>
          <a:blipFill>
            <a:blip r:embed="rId6"/>
            <a:tile/>
          </a:blipFill>
          <a:ln>
            <a:solidFill>
              <a:srgbClr val="4a7dab"/>
            </a:solidFill>
            <a:round/>
          </a:ln>
          <a:effectLst>
            <a:outerShdw algn="t" blurRad="38100" dir="5400000" dist="25400" rotWithShape="0">
              <a:srgbClr val="000000">
                <a:alpha val="50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Help scrum team understand Product Backlog</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Find technique for effective Backlog Management</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Facilitate scrum event</a:t>
            </a:r>
            <a:endParaRPr b="0" lang="en-US" sz="1800" spc="-1" strike="noStrike">
              <a:solidFill>
                <a:srgbClr val="000000"/>
              </a:solidFill>
              <a:uFill>
                <a:solidFill>
                  <a:srgbClr val="ffffff"/>
                </a:solidFill>
              </a:uFill>
              <a:latin typeface="Arial"/>
            </a:endParaRPr>
          </a:p>
        </p:txBody>
      </p:sp>
      <p:sp>
        <p:nvSpPr>
          <p:cNvPr id="134" name="CustomShape 11"/>
          <p:cNvSpPr/>
          <p:nvPr/>
        </p:nvSpPr>
        <p:spPr>
          <a:xfrm>
            <a:off x="1028880" y="2499840"/>
            <a:ext cx="2742480" cy="1523160"/>
          </a:xfrm>
          <a:prstGeom prst="rect">
            <a:avLst/>
          </a:prstGeom>
          <a:blipFill>
            <a:blip r:embed="rId7"/>
            <a:tile/>
          </a:blipFill>
          <a:ln>
            <a:solidFill>
              <a:srgbClr val="4a7dab"/>
            </a:solidFill>
            <a:round/>
          </a:ln>
          <a:effectLst>
            <a:outerShdw algn="t" blurRad="38100" dir="5400000" dist="25400" rotWithShape="0">
              <a:srgbClr val="000000">
                <a:alpha val="50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Work with Scrum Masters</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400" spc="-1" strike="noStrike">
                <a:solidFill>
                  <a:srgbClr val="000000"/>
                </a:solidFill>
                <a:uFill>
                  <a:solidFill>
                    <a:srgbClr val="ffffff"/>
                  </a:solidFill>
                </a:uFill>
                <a:latin typeface="Perpetua"/>
                <a:ea typeface="DejaVu Sans"/>
              </a:rPr>
              <a:t>Increase productivity of Scrum Team</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133"/>
                                        </p:tgtEl>
                                        <p:attrNameLst>
                                          <p:attrName>style.visibility</p:attrName>
                                        </p:attrNameLst>
                                      </p:cBhvr>
                                      <p:to>
                                        <p:strVal val="visible"/>
                                      </p:to>
                                    </p:set>
                                    <p:animEffect filter="fade" transition="in">
                                      <p:cBhvr additive="repl">
                                        <p:cTn id="27" dur="5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0">
                                  <p:stCondLst>
                                    <p:cond delay="0"/>
                                  </p:stCondLst>
                                  <p:childTnLst>
                                    <p:set>
                                      <p:cBhvr>
                                        <p:cTn id="31" dur="1" fill="hold">
                                          <p:stCondLst>
                                            <p:cond delay="0"/>
                                          </p:stCondLst>
                                        </p:cTn>
                                        <p:tgtEl>
                                          <p:spTgt spid="132"/>
                                        </p:tgtEl>
                                        <p:attrNameLst>
                                          <p:attrName>style.visibility</p:attrName>
                                        </p:attrNameLst>
                                      </p:cBhvr>
                                      <p:to>
                                        <p:strVal val="visible"/>
                                      </p:to>
                                    </p:set>
                                    <p:animEffect filter="fade" transition="in">
                                      <p:cBhvr additive="repl">
                                        <p:cTn id="32" dur="500"/>
                                        <p:tgtEl>
                                          <p:spTgt spid="132"/>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0">
                                  <p:stCondLst>
                                    <p:cond delay="0"/>
                                  </p:stCondLst>
                                  <p:childTnLst>
                                    <p:set>
                                      <p:cBhvr>
                                        <p:cTn id="36" dur="1" fill="hold">
                                          <p:stCondLst>
                                            <p:cond delay="0"/>
                                          </p:stCondLst>
                                        </p:cTn>
                                        <p:tgtEl>
                                          <p:spTgt spid="134"/>
                                        </p:tgtEl>
                                        <p:attrNameLst>
                                          <p:attrName>style.visibility</p:attrName>
                                        </p:attrNameLst>
                                      </p:cBhvr>
                                      <p:to>
                                        <p:strVal val="visible"/>
                                      </p:to>
                                    </p:set>
                                    <p:animEffect filter="fade" transition="in">
                                      <p:cBhvr additive="repl">
                                        <p:cTn id="37" dur="500"/>
                                        <p:tgtEl>
                                          <p:spTgt spid="134"/>
                                        </p:tgtEl>
                                      </p:cBhvr>
                                    </p:animEffect>
                                  </p:childTnLst>
                                </p:cTn>
                              </p:par>
                              <p:par>
                                <p:cTn id="38" nodeType="withEffect" fill="hold" presetClass="exit" presetID="10">
                                  <p:stCondLst>
                                    <p:cond delay="0"/>
                                  </p:stCondLst>
                                  <p:childTnLst>
                                    <p:animEffect filter="fade" transition="in">
                                      <p:cBhvr additive="repl">
                                        <p:cTn id="39" dur="500"/>
                                        <p:tgtEl>
                                          <p:spTgt spid="133"/>
                                        </p:tgtEl>
                                      </p:cBhvr>
                                    </p:animEffect>
                                    <p:set>
                                      <p:cBhvr>
                                        <p:cTn id="40" dur="1" fill="hold">
                                          <p:stCondLst>
                                            <p:cond delay="499"/>
                                          </p:stCondLst>
                                        </p:cTn>
                                        <p:tgtEl>
                                          <p:spTgt spid="133"/>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295280" y="3200400"/>
            <a:ext cx="6400080" cy="1599480"/>
          </a:xfrm>
          <a:prstGeom prst="rect">
            <a:avLst/>
          </a:prstGeom>
          <a:noFill/>
          <a:ln>
            <a:noFill/>
          </a:ln>
        </p:spPr>
        <p:style>
          <a:lnRef idx="0"/>
          <a:fillRef idx="0"/>
          <a:effectRef idx="0"/>
          <a:fontRef idx="minor"/>
        </p:style>
      </p:sp>
      <p:sp>
        <p:nvSpPr>
          <p:cNvPr id="136" name="CustomShape 2"/>
          <p:cNvSpPr/>
          <p:nvPr/>
        </p:nvSpPr>
        <p:spPr>
          <a:xfrm>
            <a:off x="457200" y="1505880"/>
            <a:ext cx="8228880" cy="1469160"/>
          </a:xfrm>
          <a:prstGeom prst="rect">
            <a:avLst/>
          </a:prstGeom>
          <a:noFill/>
          <a:ln>
            <a:noFill/>
          </a:ln>
        </p:spPr>
        <p:style>
          <a:lnRef idx="0"/>
          <a:fillRef idx="0"/>
          <a:effectRef idx="0"/>
          <a:fontRef idx="minor"/>
        </p:style>
        <p:txBody>
          <a:bodyPr lIns="90000" rIns="90000" tIns="45000" bIns="91440" anchor="ctr"/>
          <a:p>
            <a:pPr algn="ctr">
              <a:lnSpc>
                <a:spcPct val="100000"/>
              </a:lnSpc>
            </a:pPr>
            <a:r>
              <a:rPr b="0" lang="en-US" sz="4000" spc="-1" strike="noStrike">
                <a:solidFill>
                  <a:srgbClr val="ffffff"/>
                </a:solidFill>
                <a:uFill>
                  <a:solidFill>
                    <a:srgbClr val="ffffff"/>
                  </a:solidFill>
                </a:uFill>
                <a:latin typeface="Franklin Gothic Book"/>
              </a:rPr>
              <a:t>Scrum events</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Sprint – The heart of Scrum</a:t>
            </a:r>
            <a:endParaRPr b="0" lang="en-US" sz="1800" spc="-1" strike="noStrike">
              <a:solidFill>
                <a:srgbClr val="000000"/>
              </a:solidFill>
              <a:uFill>
                <a:solidFill>
                  <a:srgbClr val="ffffff"/>
                </a:solidFill>
              </a:uFill>
              <a:latin typeface="Arial"/>
            </a:endParaRPr>
          </a:p>
        </p:txBody>
      </p:sp>
      <p:sp>
        <p:nvSpPr>
          <p:cNvPr id="138"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Consist of:</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Sprint planning</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Daily scrums</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The development work</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Sprint review</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Sprint retrospective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Duration: &lt; 1 month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Sprint Events </a:t>
            </a:r>
            <a:endParaRPr b="0" lang="en-US" sz="1800" spc="-1" strike="noStrike">
              <a:solidFill>
                <a:srgbClr val="000000"/>
              </a:solidFill>
              <a:uFill>
                <a:solidFill>
                  <a:srgbClr val="ffffff"/>
                </a:solidFill>
              </a:uFill>
              <a:latin typeface="Arial"/>
            </a:endParaRPr>
          </a:p>
        </p:txBody>
      </p:sp>
      <p:sp>
        <p:nvSpPr>
          <p:cNvPr id="140" name="CustomShape 2"/>
          <p:cNvSpPr/>
          <p:nvPr/>
        </p:nvSpPr>
        <p:spPr>
          <a:xfrm>
            <a:off x="914400" y="1447920"/>
            <a:ext cx="7771680" cy="50284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Sprint planning</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&lt;= 8 hours</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What can be done this sprint?</a:t>
            </a:r>
            <a:endParaRPr b="0" lang="en-US" sz="1800" spc="-1" strike="noStrike">
              <a:solidFill>
                <a:srgbClr val="000000"/>
              </a:solidFill>
              <a:uFill>
                <a:solidFill>
                  <a:srgbClr val="ffffff"/>
                </a:solidFill>
              </a:uFill>
              <a:latin typeface="Arial"/>
            </a:endParaRPr>
          </a:p>
          <a:p>
            <a:pPr lvl="2" marL="822960" indent="-227880">
              <a:lnSpc>
                <a:spcPct val="100000"/>
              </a:lnSpc>
              <a:buClr>
                <a:srgbClr val="b7cbe4"/>
              </a:buClr>
              <a:buSzPct val="85000"/>
              <a:buFont typeface="Wingdings 2" charset="2"/>
              <a:buChar char=""/>
            </a:pPr>
            <a:r>
              <a:rPr b="0" lang="en-US" sz="2000" spc="-1" strike="noStrike">
                <a:solidFill>
                  <a:srgbClr val="000000"/>
                </a:solidFill>
                <a:uFill>
                  <a:solidFill>
                    <a:srgbClr val="ffffff"/>
                  </a:solidFill>
                </a:uFill>
                <a:latin typeface="Perpetua"/>
              </a:rPr>
              <a:t>Estimation</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How will the chosen work get done?</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Daily Scrum</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&lt;= 15 minute</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Is held at same time and place each day</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Sprint velocity</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Sprint Review</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&lt;= 4 hours</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Kaizen and Sprint Retrospective</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After Sprint Review</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&lt;= 3 hours</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295280" y="3200400"/>
            <a:ext cx="6400080" cy="1599480"/>
          </a:xfrm>
          <a:prstGeom prst="rect">
            <a:avLst/>
          </a:prstGeom>
          <a:noFill/>
          <a:ln>
            <a:noFill/>
          </a:ln>
        </p:spPr>
        <p:style>
          <a:lnRef idx="0"/>
          <a:fillRef idx="0"/>
          <a:effectRef idx="0"/>
          <a:fontRef idx="minor"/>
        </p:style>
      </p:sp>
      <p:sp>
        <p:nvSpPr>
          <p:cNvPr id="142" name="CustomShape 2"/>
          <p:cNvSpPr/>
          <p:nvPr/>
        </p:nvSpPr>
        <p:spPr>
          <a:xfrm>
            <a:off x="457200" y="1505880"/>
            <a:ext cx="8228880" cy="1469160"/>
          </a:xfrm>
          <a:prstGeom prst="rect">
            <a:avLst/>
          </a:prstGeom>
          <a:noFill/>
          <a:ln>
            <a:noFill/>
          </a:ln>
        </p:spPr>
        <p:style>
          <a:lnRef idx="0"/>
          <a:fillRef idx="0"/>
          <a:effectRef idx="0"/>
          <a:fontRef idx="minor"/>
        </p:style>
        <p:txBody>
          <a:bodyPr lIns="90000" rIns="90000" tIns="45000" bIns="91440" anchor="ctr"/>
          <a:p>
            <a:pPr algn="ctr">
              <a:lnSpc>
                <a:spcPct val="100000"/>
              </a:lnSpc>
            </a:pPr>
            <a:r>
              <a:rPr b="0" lang="en-US" sz="4000" spc="-1" strike="noStrike">
                <a:solidFill>
                  <a:srgbClr val="ffffff"/>
                </a:solidFill>
                <a:uFill>
                  <a:solidFill>
                    <a:srgbClr val="ffffff"/>
                  </a:solidFill>
                </a:uFill>
                <a:latin typeface="Franklin Gothic Book"/>
              </a:rPr>
              <a:t>Scrum Artifacts</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1" lang="en-US" sz="4000" spc="-1" strike="noStrike">
                <a:solidFill>
                  <a:srgbClr val="242852"/>
                </a:solidFill>
                <a:uFill>
                  <a:solidFill>
                    <a:srgbClr val="ffffff"/>
                  </a:solidFill>
                </a:uFill>
                <a:latin typeface="Franklin Gothic Book"/>
              </a:rPr>
              <a:t>Product Backlog</a:t>
            </a:r>
            <a:endParaRPr b="0" lang="en-US" sz="1800" spc="-1" strike="noStrike">
              <a:solidFill>
                <a:srgbClr val="000000"/>
              </a:solidFill>
              <a:uFill>
                <a:solidFill>
                  <a:srgbClr val="ffffff"/>
                </a:solidFill>
              </a:uFill>
              <a:latin typeface="Arial"/>
            </a:endParaRPr>
          </a:p>
        </p:txBody>
      </p:sp>
      <p:sp>
        <p:nvSpPr>
          <p:cNvPr id="144"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User stories</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Product Backlog’s attributes: </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description, order, estimate, value.</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Product Backlog refinement</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Develop team is responsible for estimates.</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Monitor by burndown, burnup chart</a:t>
            </a: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1" lang="en-US" sz="4000" spc="-1" strike="noStrike">
                <a:solidFill>
                  <a:srgbClr val="242852"/>
                </a:solidFill>
                <a:uFill>
                  <a:solidFill>
                    <a:srgbClr val="ffffff"/>
                  </a:solidFill>
                </a:uFill>
                <a:latin typeface="Franklin Gothic Book"/>
              </a:rPr>
              <a:t>Sprint Backlog</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Set of Product Backlog with detail</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Only Development Team can change Sprint Backlog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Sum of all Product Backlog completed during Sprint and increments of all previous Sprints.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47" name="CustomShape 3"/>
          <p:cNvSpPr/>
          <p:nvPr/>
        </p:nvSpPr>
        <p:spPr>
          <a:xfrm>
            <a:off x="990720" y="342900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1" lang="en-US" sz="4000" spc="-1" strike="noStrike">
                <a:solidFill>
                  <a:srgbClr val="242852"/>
                </a:solidFill>
                <a:uFill>
                  <a:solidFill>
                    <a:srgbClr val="ffffff"/>
                  </a:solidFill>
                </a:uFill>
                <a:latin typeface="Franklin Gothic Book"/>
                <a:ea typeface="DejaVu Sans"/>
              </a:rPr>
              <a:t>Increment</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Artifact Transparency</a:t>
            </a:r>
            <a:endParaRPr b="0" lang="en-US" sz="1800" spc="-1" strike="noStrike">
              <a:solidFill>
                <a:srgbClr val="000000"/>
              </a:solidFill>
              <a:uFill>
                <a:solidFill>
                  <a:srgbClr val="ffffff"/>
                </a:solidFill>
              </a:uFill>
              <a:latin typeface="Arial"/>
            </a:endParaRPr>
          </a:p>
        </p:txBody>
      </p:sp>
      <p:sp>
        <p:nvSpPr>
          <p:cNvPr id="149"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Scrum relies on transparency</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Scrum Master’s job is to increase the transparency</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Definition of “Done”</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Potentially releasable increment</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914400" y="274680"/>
            <a:ext cx="7771680" cy="1142280"/>
          </a:xfrm>
          <a:prstGeom prst="rect">
            <a:avLst/>
          </a:prstGeom>
          <a:noFill/>
          <a:ln>
            <a:noFill/>
          </a:ln>
        </p:spPr>
        <p:style>
          <a:lnRef idx="0"/>
          <a:fillRef idx="0"/>
          <a:effectRef idx="0"/>
          <a:fontRef idx="minor"/>
        </p:style>
        <p:txBody>
          <a:bodyPr lIns="0" rIns="0" tIns="0" bIns="0" anchor="ctr"/>
          <a:p>
            <a:r>
              <a:rPr b="0" lang="en-US" sz="1800" spc="-1" strike="noStrike">
                <a:solidFill>
                  <a:srgbClr val="000000"/>
                </a:solidFill>
                <a:uFill>
                  <a:solidFill>
                    <a:srgbClr val="ffffff"/>
                  </a:solidFill>
                </a:uFill>
                <a:latin typeface="Perpetua"/>
              </a:rPr>
              <a:t>Reference</a:t>
            </a:r>
            <a:endParaRPr b="0" lang="en-US" sz="1800" spc="-1" strike="noStrike">
              <a:solidFill>
                <a:srgbClr val="000000"/>
              </a:solidFill>
              <a:uFill>
                <a:solidFill>
                  <a:srgbClr val="ffffff"/>
                </a:solidFill>
              </a:uFill>
              <a:latin typeface="Arial"/>
            </a:endParaRPr>
          </a:p>
        </p:txBody>
      </p:sp>
      <p:graphicFrame>
        <p:nvGraphicFramePr>
          <p:cNvPr id="151" name="Object 2"/>
          <p:cNvGraphicFramePr/>
          <p:nvPr/>
        </p:nvGraphicFramePr>
        <p:xfrm>
          <a:off x="914400" y="1447920"/>
          <a:ext cx="7764120" cy="4566960"/>
        </p:xfrm>
        <a:graphic>
          <a:graphicData uri="http://schemas.openxmlformats.org/presentationml/2006/ole">
            <p:oleObj progId="Word.Document.12" r:id="rId1" spid="">
              <p:embed/>
            </p:oleObj>
          </a:graphicData>
        </a:graphic>
      </p:graphicFrame>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Outline</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About Scrum</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Scrum Values</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Scrum Theory</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Scrum Team</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Scrum Event</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Scrum Artifacts</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Review</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3200" spc="-1" strike="noStrike">
                <a:solidFill>
                  <a:srgbClr val="242852"/>
                </a:solidFill>
                <a:uFill>
                  <a:solidFill>
                    <a:srgbClr val="ffffff"/>
                  </a:solidFill>
                </a:uFill>
                <a:latin typeface="Franklin Gothic Book"/>
              </a:rPr>
              <a:t>Software Development Process</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914400" y="1447920"/>
            <a:ext cx="7771680" cy="4571280"/>
          </a:xfrm>
          <a:prstGeom prst="rect">
            <a:avLst/>
          </a:prstGeom>
          <a:noFill/>
          <a:ln>
            <a:noFill/>
          </a:ln>
        </p:spPr>
        <p:style>
          <a:lnRef idx="0"/>
          <a:fillRef idx="0"/>
          <a:effectRef idx="0"/>
          <a:fontRef idx="minor"/>
        </p:style>
      </p:sp>
      <p:pic>
        <p:nvPicPr>
          <p:cNvPr id="92" name="Picture 5" descr=""/>
          <p:cNvPicPr/>
          <p:nvPr/>
        </p:nvPicPr>
        <p:blipFill>
          <a:blip r:embed="rId1"/>
          <a:stretch/>
        </p:blipFill>
        <p:spPr>
          <a:xfrm>
            <a:off x="933120" y="2223360"/>
            <a:ext cx="3638880" cy="2897280"/>
          </a:xfrm>
          <a:prstGeom prst="rect">
            <a:avLst/>
          </a:prstGeom>
          <a:ln>
            <a:noFill/>
          </a:ln>
        </p:spPr>
      </p:pic>
      <p:pic>
        <p:nvPicPr>
          <p:cNvPr id="93" name="Picture 6" descr=""/>
          <p:cNvPicPr/>
          <p:nvPr/>
        </p:nvPicPr>
        <p:blipFill>
          <a:blip r:embed="rId2"/>
          <a:stretch/>
        </p:blipFill>
        <p:spPr>
          <a:xfrm>
            <a:off x="4755240" y="2194920"/>
            <a:ext cx="3840120" cy="3248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About Scrum</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Author</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Ken Schwaber</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Jeff Sutherland</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Definition:</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Framework</a:t>
            </a:r>
            <a:endParaRPr b="0" lang="en-US" sz="1800" spc="-1" strike="noStrike">
              <a:solidFill>
                <a:srgbClr val="000000"/>
              </a:solidFill>
              <a:uFill>
                <a:solidFill>
                  <a:srgbClr val="ffffff"/>
                </a:solidFill>
              </a:uFill>
              <a:latin typeface="Arial"/>
            </a:endParaRPr>
          </a:p>
          <a:p>
            <a:pPr lvl="2" marL="822960" indent="-227880">
              <a:lnSpc>
                <a:spcPct val="100000"/>
              </a:lnSpc>
              <a:buClr>
                <a:srgbClr val="b7cbe4"/>
              </a:buClr>
              <a:buSzPct val="85000"/>
              <a:buFont typeface="Wingdings 2" charset="2"/>
              <a:buChar char=""/>
            </a:pPr>
            <a:r>
              <a:rPr b="0" lang="en-US" sz="2000" spc="-1" strike="noStrike">
                <a:solidFill>
                  <a:srgbClr val="000000"/>
                </a:solidFill>
                <a:uFill>
                  <a:solidFill>
                    <a:srgbClr val="ffffff"/>
                  </a:solidFill>
                </a:uFill>
                <a:latin typeface="Perpetua"/>
              </a:rPr>
              <a:t>Address complex product</a:t>
            </a:r>
            <a:endParaRPr b="0" lang="en-US" sz="1800" spc="-1" strike="noStrike">
              <a:solidFill>
                <a:srgbClr val="000000"/>
              </a:solidFill>
              <a:uFill>
                <a:solidFill>
                  <a:srgbClr val="ffffff"/>
                </a:solidFill>
              </a:uFill>
              <a:latin typeface="Arial"/>
            </a:endParaRPr>
          </a:p>
          <a:p>
            <a:pPr lvl="2" marL="822960" indent="-227880">
              <a:lnSpc>
                <a:spcPct val="100000"/>
              </a:lnSpc>
              <a:buClr>
                <a:srgbClr val="b7cbe4"/>
              </a:buClr>
              <a:buSzPct val="85000"/>
              <a:buFont typeface="Wingdings 2" charset="2"/>
              <a:buChar char=""/>
            </a:pPr>
            <a:r>
              <a:rPr b="0" lang="en-US" sz="2000" spc="-1" strike="noStrike">
                <a:solidFill>
                  <a:srgbClr val="000000"/>
                </a:solidFill>
                <a:uFill>
                  <a:solidFill>
                    <a:srgbClr val="ffffff"/>
                  </a:solidFill>
                </a:uFill>
                <a:latin typeface="Perpetua"/>
              </a:rPr>
              <a:t>Productively and creatively delivery products of the highest possible value</a:t>
            </a:r>
            <a:endParaRPr b="0" lang="en-US" sz="1800" spc="-1" strike="noStrike">
              <a:solidFill>
                <a:srgbClr val="000000"/>
              </a:solidFill>
              <a:uFill>
                <a:solidFill>
                  <a:srgbClr val="ffffff"/>
                </a:solidFill>
              </a:uFill>
              <a:latin typeface="Arial"/>
            </a:endParaRPr>
          </a:p>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Scrum:</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Lightweight</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Simple to understand</a:t>
            </a:r>
            <a:endParaRPr b="0" lang="en-US" sz="1800" spc="-1" strike="noStrike">
              <a:solidFill>
                <a:srgbClr val="000000"/>
              </a:solidFill>
              <a:uFill>
                <a:solidFill>
                  <a:srgbClr val="ffffff"/>
                </a:solidFill>
              </a:uFill>
              <a:latin typeface="Arial"/>
            </a:endParaRPr>
          </a:p>
          <a:p>
            <a:pPr lvl="1" marL="548640" indent="-227880">
              <a:lnSpc>
                <a:spcPct val="100000"/>
              </a:lnSpc>
              <a:buClr>
                <a:srgbClr val="297fd5"/>
              </a:buClr>
              <a:buSzPct val="85000"/>
              <a:buFont typeface="Wingdings 2" charset="2"/>
              <a:buChar char=""/>
            </a:pPr>
            <a:r>
              <a:rPr b="0" lang="en-US" sz="2400" spc="-1" strike="noStrike">
                <a:solidFill>
                  <a:srgbClr val="000000"/>
                </a:solidFill>
                <a:uFill>
                  <a:solidFill>
                    <a:srgbClr val="ffffff"/>
                  </a:solidFill>
                </a:uFill>
                <a:latin typeface="Perpetua"/>
              </a:rPr>
              <a:t>Difficult to master</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Scrum theory</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600" spc="-1" strike="noStrike">
                <a:solidFill>
                  <a:srgbClr val="000000"/>
                </a:solidFill>
                <a:uFill>
                  <a:solidFill>
                    <a:srgbClr val="ffffff"/>
                  </a:solidFill>
                </a:uFill>
                <a:latin typeface="Perpetua"/>
              </a:rPr>
              <a:t>Empirical process control theory (Empiricism)</a:t>
            </a:r>
            <a:endParaRPr b="0" lang="en-US" sz="1800" spc="-1" strike="noStrike">
              <a:solidFill>
                <a:srgbClr val="000000"/>
              </a:solidFill>
              <a:uFill>
                <a:solidFill>
                  <a:srgbClr val="ffffff"/>
                </a:solidFill>
              </a:uFill>
              <a:latin typeface="Arial"/>
            </a:endParaRPr>
          </a:p>
        </p:txBody>
      </p:sp>
      <p:sp>
        <p:nvSpPr>
          <p:cNvPr id="98" name="CustomShape 3"/>
          <p:cNvSpPr/>
          <p:nvPr/>
        </p:nvSpPr>
        <p:spPr>
          <a:xfrm>
            <a:off x="1143000" y="3429000"/>
            <a:ext cx="532800" cy="2285280"/>
          </a:xfrm>
          <a:prstGeom prst="can">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99" name="CustomShape 4"/>
          <p:cNvSpPr/>
          <p:nvPr/>
        </p:nvSpPr>
        <p:spPr>
          <a:xfrm>
            <a:off x="4105440" y="3429000"/>
            <a:ext cx="532800" cy="2285280"/>
          </a:xfrm>
          <a:prstGeom prst="can">
            <a:avLst>
              <a:gd name="adj" fmla="val 25000"/>
            </a:avLst>
          </a:prstGeom>
          <a:solidFill>
            <a:srgbClr val="f0aa44"/>
          </a:solidFill>
          <a:ln>
            <a:round/>
          </a:ln>
        </p:spPr>
        <p:style>
          <a:lnRef idx="2">
            <a:schemeClr val="accent1">
              <a:shade val="50000"/>
            </a:schemeClr>
          </a:lnRef>
          <a:fillRef idx="1">
            <a:schemeClr val="accent1"/>
          </a:fillRef>
          <a:effectRef idx="0">
            <a:schemeClr val="accent1"/>
          </a:effectRef>
          <a:fontRef idx="minor"/>
        </p:style>
      </p:sp>
      <p:sp>
        <p:nvSpPr>
          <p:cNvPr id="100" name="CustomShape 5"/>
          <p:cNvSpPr/>
          <p:nvPr/>
        </p:nvSpPr>
        <p:spPr>
          <a:xfrm>
            <a:off x="7162920" y="3429000"/>
            <a:ext cx="532800" cy="2285280"/>
          </a:xfrm>
          <a:prstGeom prst="can">
            <a:avLst>
              <a:gd name="adj" fmla="val 25000"/>
            </a:avLst>
          </a:prstGeom>
          <a:solidFill>
            <a:srgbClr val="92d050"/>
          </a:solidFill>
          <a:ln>
            <a:round/>
          </a:ln>
        </p:spPr>
        <p:style>
          <a:lnRef idx="2">
            <a:schemeClr val="accent1">
              <a:shade val="50000"/>
            </a:schemeClr>
          </a:lnRef>
          <a:fillRef idx="1">
            <a:schemeClr val="accent1"/>
          </a:fillRef>
          <a:effectRef idx="0">
            <a:schemeClr val="accent1"/>
          </a:effectRef>
          <a:fontRef idx="minor"/>
        </p:style>
      </p:sp>
      <p:sp>
        <p:nvSpPr>
          <p:cNvPr id="101" name="CustomShape 6"/>
          <p:cNvSpPr/>
          <p:nvPr/>
        </p:nvSpPr>
        <p:spPr>
          <a:xfrm>
            <a:off x="714240" y="2781360"/>
            <a:ext cx="1389960" cy="5328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Perpetua"/>
                <a:ea typeface="DejaVu Sans"/>
              </a:rPr>
              <a:t>Transparency</a:t>
            </a:r>
            <a:endParaRPr b="0" lang="en-US" sz="1800" spc="-1" strike="noStrike">
              <a:solidFill>
                <a:srgbClr val="000000"/>
              </a:solidFill>
              <a:uFill>
                <a:solidFill>
                  <a:srgbClr val="ffffff"/>
                </a:solidFill>
              </a:uFill>
              <a:latin typeface="Arial"/>
            </a:endParaRPr>
          </a:p>
        </p:txBody>
      </p:sp>
      <p:sp>
        <p:nvSpPr>
          <p:cNvPr id="102" name="CustomShape 7"/>
          <p:cNvSpPr/>
          <p:nvPr/>
        </p:nvSpPr>
        <p:spPr>
          <a:xfrm>
            <a:off x="3676680" y="2781360"/>
            <a:ext cx="1389960" cy="532800"/>
          </a:xfrm>
          <a:prstGeom prst="rect">
            <a:avLst/>
          </a:prstGeom>
          <a:solidFill>
            <a:srgbClr val="f0aa44"/>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Perpetua"/>
                <a:ea typeface="DejaVu Sans"/>
              </a:rPr>
              <a:t>Inspection</a:t>
            </a:r>
            <a:endParaRPr b="0" lang="en-US" sz="1800" spc="-1" strike="noStrike">
              <a:solidFill>
                <a:srgbClr val="000000"/>
              </a:solidFill>
              <a:uFill>
                <a:solidFill>
                  <a:srgbClr val="ffffff"/>
                </a:solidFill>
              </a:uFill>
              <a:latin typeface="Arial"/>
            </a:endParaRPr>
          </a:p>
        </p:txBody>
      </p:sp>
      <p:sp>
        <p:nvSpPr>
          <p:cNvPr id="103" name="CustomShape 8"/>
          <p:cNvSpPr/>
          <p:nvPr/>
        </p:nvSpPr>
        <p:spPr>
          <a:xfrm>
            <a:off x="6734160" y="2781360"/>
            <a:ext cx="1389960" cy="532800"/>
          </a:xfrm>
          <a:prstGeom prst="rect">
            <a:avLst/>
          </a:prstGeom>
          <a:solidFill>
            <a:srgbClr val="92d05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Perpetua"/>
                <a:ea typeface="DejaVu Sans"/>
              </a:rPr>
              <a:t>Adaptation</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0" lang="en-US" sz="4000" spc="-1" strike="noStrike">
                <a:solidFill>
                  <a:srgbClr val="242852"/>
                </a:solidFill>
                <a:uFill>
                  <a:solidFill>
                    <a:srgbClr val="ffffff"/>
                  </a:solidFill>
                </a:uFill>
                <a:latin typeface="Franklin Gothic Book"/>
              </a:rPr>
              <a:t>Scrum Values</a:t>
            </a:r>
            <a:endParaRPr b="0" lang="en-US" sz="1800" spc="-1" strike="noStrike">
              <a:solidFill>
                <a:srgbClr val="000000"/>
              </a:solidFill>
              <a:uFill>
                <a:solidFill>
                  <a:srgbClr val="ffffff"/>
                </a:solidFill>
              </a:uFill>
              <a:latin typeface="Arial"/>
            </a:endParaRPr>
          </a:p>
        </p:txBody>
      </p:sp>
      <p:pic>
        <p:nvPicPr>
          <p:cNvPr id="105" name="Content Placeholder 3" descr=""/>
          <p:cNvPicPr/>
          <p:nvPr/>
        </p:nvPicPr>
        <p:blipFill>
          <a:blip r:embed="rId1"/>
          <a:stretch/>
        </p:blipFill>
        <p:spPr>
          <a:xfrm>
            <a:off x="1829160" y="1752840"/>
            <a:ext cx="5942520" cy="3961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295280" y="3200400"/>
            <a:ext cx="6400080" cy="1599480"/>
          </a:xfrm>
          <a:prstGeom prst="rect">
            <a:avLst/>
          </a:prstGeom>
          <a:noFill/>
          <a:ln>
            <a:noFill/>
          </a:ln>
        </p:spPr>
        <p:style>
          <a:lnRef idx="0"/>
          <a:fillRef idx="0"/>
          <a:effectRef idx="0"/>
          <a:fontRef idx="minor"/>
        </p:style>
      </p:sp>
      <p:sp>
        <p:nvSpPr>
          <p:cNvPr id="107" name="CustomShape 2"/>
          <p:cNvSpPr/>
          <p:nvPr/>
        </p:nvSpPr>
        <p:spPr>
          <a:xfrm>
            <a:off x="457200" y="1505880"/>
            <a:ext cx="8228880" cy="1469160"/>
          </a:xfrm>
          <a:prstGeom prst="rect">
            <a:avLst/>
          </a:prstGeom>
          <a:noFill/>
          <a:ln>
            <a:noFill/>
          </a:ln>
        </p:spPr>
        <p:style>
          <a:lnRef idx="0"/>
          <a:fillRef idx="0"/>
          <a:effectRef idx="0"/>
          <a:fontRef idx="minor"/>
        </p:style>
        <p:txBody>
          <a:bodyPr lIns="90000" rIns="90000" tIns="45000" bIns="91440" anchor="ctr"/>
          <a:p>
            <a:pPr algn="ctr">
              <a:lnSpc>
                <a:spcPct val="100000"/>
              </a:lnSpc>
            </a:pPr>
            <a:r>
              <a:rPr b="1" lang="en-US" sz="4000" spc="-1" strike="noStrike">
                <a:solidFill>
                  <a:srgbClr val="ffffff"/>
                </a:solidFill>
                <a:uFill>
                  <a:solidFill>
                    <a:srgbClr val="ffffff"/>
                  </a:solidFill>
                </a:uFill>
                <a:latin typeface="Franklin Gothic Book"/>
              </a:rPr>
              <a:t>Scrum Team</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1" lang="en-US" sz="4000" spc="-1" strike="noStrike">
                <a:solidFill>
                  <a:srgbClr val="242852"/>
                </a:solidFill>
                <a:uFill>
                  <a:solidFill>
                    <a:srgbClr val="ffffff"/>
                  </a:solidFill>
                </a:uFill>
                <a:latin typeface="Franklin Gothic Book"/>
              </a:rPr>
              <a:t>Scrum Team</a:t>
            </a:r>
            <a:endParaRPr b="0" lang="en-US" sz="1800" spc="-1" strike="noStrike">
              <a:solidFill>
                <a:srgbClr val="000000"/>
              </a:solidFill>
              <a:uFill>
                <a:solidFill>
                  <a:srgbClr val="ffffff"/>
                </a:solidFill>
              </a:uFill>
              <a:latin typeface="Arial"/>
            </a:endParaRPr>
          </a:p>
        </p:txBody>
      </p:sp>
      <p:pic>
        <p:nvPicPr>
          <p:cNvPr id="109" name="Content Placeholder 3" descr=""/>
          <p:cNvPicPr/>
          <p:nvPr/>
        </p:nvPicPr>
        <p:blipFill>
          <a:blip r:embed="rId1"/>
          <a:stretch/>
        </p:blipFill>
        <p:spPr>
          <a:xfrm>
            <a:off x="838080" y="1371600"/>
            <a:ext cx="7620120" cy="4289760"/>
          </a:xfrm>
          <a:prstGeom prst="rect">
            <a:avLst/>
          </a:prstGeom>
          <a:ln>
            <a:noFill/>
          </a:ln>
        </p:spPr>
      </p:pic>
      <p:sp>
        <p:nvSpPr>
          <p:cNvPr id="110" name="CustomShape 2"/>
          <p:cNvSpPr/>
          <p:nvPr/>
        </p:nvSpPr>
        <p:spPr>
          <a:xfrm>
            <a:off x="1009800" y="1523880"/>
            <a:ext cx="5180760" cy="39924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1" lang="en-US" sz="4000" spc="-1" strike="noStrike">
                <a:solidFill>
                  <a:srgbClr val="242852"/>
                </a:solidFill>
                <a:uFill>
                  <a:solidFill>
                    <a:srgbClr val="ffffff"/>
                  </a:solidFill>
                </a:uFill>
                <a:latin typeface="Franklin Gothic Book"/>
              </a:rPr>
              <a:t>Product Owner</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629dd1"/>
              </a:buClr>
              <a:buSzPct val="85000"/>
              <a:buFont typeface="Wingdings 2" charset="2"/>
              <a:buChar char=""/>
            </a:pPr>
            <a:r>
              <a:rPr b="0" lang="en-US" sz="2400" spc="-1" strike="noStrike">
                <a:solidFill>
                  <a:srgbClr val="000000"/>
                </a:solidFill>
                <a:uFill>
                  <a:solidFill>
                    <a:srgbClr val="ffffff"/>
                  </a:solidFill>
                </a:uFill>
                <a:latin typeface="Perpetua"/>
              </a:rPr>
              <a:t>Person is responsible for maximizing value of product and work of Development team</a:t>
            </a:r>
            <a:endParaRPr b="0" lang="en-US" sz="1800" spc="-1" strike="noStrike">
              <a:solidFill>
                <a:srgbClr val="000000"/>
              </a:solidFill>
              <a:uFill>
                <a:solidFill>
                  <a:srgbClr val="ffffff"/>
                </a:solidFill>
              </a:uFill>
              <a:latin typeface="Arial"/>
            </a:endParaRPr>
          </a:p>
        </p:txBody>
      </p:sp>
      <p:pic>
        <p:nvPicPr>
          <p:cNvPr id="113" name="Picture 3" descr=""/>
          <p:cNvPicPr/>
          <p:nvPr/>
        </p:nvPicPr>
        <p:blipFill>
          <a:blip r:embed="rId1"/>
          <a:stretch/>
        </p:blipFill>
        <p:spPr>
          <a:xfrm>
            <a:off x="1066680" y="2438280"/>
            <a:ext cx="6857280" cy="3952080"/>
          </a:xfrm>
          <a:prstGeom prst="rect">
            <a:avLst/>
          </a:prstGeom>
          <a:ln>
            <a:noFill/>
          </a:ln>
        </p:spPr>
      </p:pic>
      <p:pic>
        <p:nvPicPr>
          <p:cNvPr id="114" name="Picture 2" descr=""/>
          <p:cNvPicPr/>
          <p:nvPr/>
        </p:nvPicPr>
        <p:blipFill>
          <a:blip r:embed="rId2"/>
          <a:stretch/>
        </p:blipFill>
        <p:spPr>
          <a:xfrm>
            <a:off x="3581280" y="3276720"/>
            <a:ext cx="1751760" cy="1627920"/>
          </a:xfrm>
          <a:prstGeom prst="rect">
            <a:avLst/>
          </a:prstGeom>
          <a:ln>
            <a:noFill/>
          </a:ln>
        </p:spPr>
      </p:pic>
      <p:sp>
        <p:nvSpPr>
          <p:cNvPr id="115" name="CustomShape 3"/>
          <p:cNvSpPr/>
          <p:nvPr/>
        </p:nvSpPr>
        <p:spPr>
          <a:xfrm>
            <a:off x="5334120" y="4572000"/>
            <a:ext cx="151560" cy="332640"/>
          </a:xfrm>
          <a:prstGeom prst="rect">
            <a:avLst/>
          </a:prstGeom>
          <a:ln>
            <a:solidFill>
              <a:schemeClr val="bg1"/>
            </a:solidFill>
            <a:round/>
          </a:ln>
        </p:spPr>
        <p:style>
          <a:lnRef idx="2">
            <a:schemeClr val="accent1"/>
          </a:lnRef>
          <a:fillRef idx="1">
            <a:schemeClr val="lt1"/>
          </a:fillRef>
          <a:effectRef idx="0">
            <a:schemeClr val="accent1"/>
          </a:effectRef>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560</TotalTime>
  <Application>LibreOffice/5.1.6.2$Linux_X86_64 LibreOffice_project/10m0$Build-2</Application>
  <Words>757</Words>
  <Paragraphs>142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2017-03-14T15:23:54Z</dcterms:created>
  <dc:creator>dekvn</dc:creator>
  <dc:description/>
  <dc:language>en-US</dc:language>
  <cp:lastModifiedBy/>
  <dcterms:modified xsi:type="dcterms:W3CDTF">2018-07-22T23:50:43Z</dcterms:modified>
  <cp:revision>56</cp:revision>
  <dc:subject/>
  <dc:title>Scrum Guide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