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40288" cy="42803763"/>
  <p:notesSz cx="6858000" cy="9144000"/>
  <p:defaultTextStyle>
    <a:defPPr>
      <a:defRPr lang="zh-TW"/>
    </a:defPPr>
    <a:lvl1pPr marL="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1pPr>
    <a:lvl2pPr marL="175217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2pPr>
    <a:lvl3pPr marL="3504347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3pPr>
    <a:lvl4pPr marL="525652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4pPr>
    <a:lvl5pPr marL="700869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5pPr>
    <a:lvl6pPr marL="876086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6pPr>
    <a:lvl7pPr marL="1051304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7pPr>
    <a:lvl8pPr marL="1226521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8pPr>
    <a:lvl9pPr marL="1401738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60" autoAdjust="0"/>
    <p:restoredTop sz="94660"/>
  </p:normalViewPr>
  <p:slideViewPr>
    <p:cSldViewPr snapToGrid="0">
      <p:cViewPr>
        <p:scale>
          <a:sx n="25" d="100"/>
          <a:sy n="25" d="100"/>
        </p:scale>
        <p:origin x="20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05156"/>
            <a:ext cx="25704245" cy="14902051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81887"/>
            <a:ext cx="22680216" cy="10334331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8904"/>
            <a:ext cx="6520562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8904"/>
            <a:ext cx="19183683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1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71229"/>
            <a:ext cx="26082248" cy="17805173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44846"/>
            <a:ext cx="26082248" cy="9363320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1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94520"/>
            <a:ext cx="12852122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94520"/>
            <a:ext cx="12852122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8913"/>
            <a:ext cx="26082248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92870"/>
            <a:ext cx="12793057" cy="5142393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35264"/>
            <a:ext cx="12793057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92870"/>
            <a:ext cx="12856061" cy="5142393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35264"/>
            <a:ext cx="12856061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21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3584"/>
            <a:ext cx="9753280" cy="998754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2959"/>
            <a:ext cx="15309146" cy="30418415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41129"/>
            <a:ext cx="9753280" cy="23789780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28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3584"/>
            <a:ext cx="9753280" cy="998754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2959"/>
            <a:ext cx="15309146" cy="30418415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41129"/>
            <a:ext cx="9753280" cy="23789780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9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8913"/>
            <a:ext cx="26082248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94520"/>
            <a:ext cx="26082248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FA0E-2A5B-4D6F-A350-CB9FAB5E3FE7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1506-6AEB-414E-8F1B-1E9572D64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12320" y="0"/>
            <a:ext cx="26082248" cy="8273416"/>
          </a:xfrm>
        </p:spPr>
        <p:txBody>
          <a:bodyPr/>
          <a:lstStyle/>
          <a:p>
            <a:pPr algn="ctr"/>
            <a:r>
              <a:rPr lang="zh-TW" altLang="en-US" dirty="0" smtClean="0"/>
              <a:t>桌球運動軌跡模擬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Table </a:t>
            </a:r>
            <a:r>
              <a:rPr lang="en-US" altLang="zh-TW" dirty="0"/>
              <a:t>Tennis 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trajectory </a:t>
            </a:r>
            <a:r>
              <a:rPr lang="en-US" altLang="zh-TW" dirty="0"/>
              <a:t>simulation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7200" dirty="0" smtClean="0"/>
              <a:t>作者：林庭逸，李豪盛                         指導教授：張明強</a:t>
            </a:r>
            <a:endParaRPr lang="zh-TW" altLang="en-US" sz="7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3120" y="10552329"/>
                <a:ext cx="13865830" cy="3158627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24000" b="1" u="sng" dirty="0" smtClean="0">
                    <a:latin typeface="+mn-ea"/>
                  </a:rPr>
                  <a:t>前言</a:t>
                </a:r>
                <a:endParaRPr lang="en-US" altLang="zh-TW" sz="24000" b="1" u="sng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桌球，除了球速快慢之外，也因為旋轉，創造出了各種不同的戰術。希望透過</a:t>
                </a:r>
                <a:r>
                  <a:rPr lang="en-US" altLang="zh-TW" sz="10100" dirty="0" smtClean="0">
                    <a:latin typeface="+mn-ea"/>
                  </a:rPr>
                  <a:t>python</a:t>
                </a:r>
                <a:r>
                  <a:rPr lang="zh-TW" altLang="en-US" sz="10100" dirty="0" smtClean="0">
                    <a:latin typeface="+mn-ea"/>
                  </a:rPr>
                  <a:t>模擬球的路徑，</a:t>
                </a:r>
                <a:r>
                  <a:rPr lang="zh-TW" altLang="en-US" sz="10100" dirty="0">
                    <a:latin typeface="+mn-ea"/>
                  </a:rPr>
                  <a:t>對</a:t>
                </a:r>
                <a:r>
                  <a:rPr lang="zh-TW" altLang="en-US" sz="10100" dirty="0" smtClean="0">
                    <a:latin typeface="+mn-ea"/>
                  </a:rPr>
                  <a:t>桌球運動</a:t>
                </a:r>
                <a:r>
                  <a:rPr lang="zh-TW" altLang="en-US" sz="10100" dirty="0">
                    <a:latin typeface="+mn-ea"/>
                  </a:rPr>
                  <a:t>有更深入的</a:t>
                </a:r>
                <a:r>
                  <a:rPr lang="zh-TW" altLang="en-US" sz="10100" dirty="0" smtClean="0">
                    <a:latin typeface="+mn-ea"/>
                  </a:rPr>
                  <a:t>了解。並且</a:t>
                </a:r>
                <a:r>
                  <a:rPr lang="zh-TW" altLang="en-US" sz="10100" dirty="0">
                    <a:latin typeface="+mn-ea"/>
                  </a:rPr>
                  <a:t>試圖從物理的角度，</a:t>
                </a:r>
                <a:r>
                  <a:rPr lang="zh-TW" altLang="en-US" sz="10100" dirty="0" smtClean="0">
                    <a:latin typeface="+mn-ea"/>
                  </a:rPr>
                  <a:t>分析桌球可能打出來的路徑，進而制訂出特別的打法。</a:t>
                </a:r>
                <a:r>
                  <a:rPr lang="zh-TW" altLang="en-US" sz="10100" dirty="0">
                    <a:latin typeface="+mn-ea"/>
                  </a:rPr>
                  <a:t>藉由運動理論的基礎指引，建立起更</a:t>
                </a:r>
                <a:r>
                  <a:rPr lang="zh-TW" altLang="en-US" sz="10100" dirty="0" smtClean="0">
                    <a:latin typeface="+mn-ea"/>
                  </a:rPr>
                  <a:t>具勝算</a:t>
                </a:r>
                <a:r>
                  <a:rPr lang="zh-TW" altLang="en-US" sz="10100" dirty="0">
                    <a:latin typeface="+mn-ea"/>
                  </a:rPr>
                  <a:t>的運動策略。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24000" b="1" u="sng" dirty="0" smtClean="0">
                    <a:latin typeface="+mn-ea"/>
                  </a:rPr>
                  <a:t>模型和方法</a:t>
                </a:r>
                <a:endParaRPr lang="en-US" altLang="zh-TW" sz="24000" b="1" u="sng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>
                    <a:latin typeface="+mn-ea"/>
                  </a:rPr>
                  <a:t>根據馬格努斯效應（</a:t>
                </a:r>
                <a:r>
                  <a:rPr lang="en-US" altLang="zh-TW" sz="10100" dirty="0">
                    <a:latin typeface="+mn-ea"/>
                  </a:rPr>
                  <a:t>Magnus Effect</a:t>
                </a:r>
                <a:r>
                  <a:rPr lang="zh-TW" altLang="en-US" sz="10100" dirty="0">
                    <a:latin typeface="+mn-ea"/>
                  </a:rPr>
                  <a:t>），</a:t>
                </a:r>
                <a:r>
                  <a:rPr lang="zh-TW" altLang="en-US" sz="10100" dirty="0" smtClean="0">
                    <a:latin typeface="+mn-ea"/>
                  </a:rPr>
                  <a:t>因為球的旋轉，使得上下空氣對球的壓力不相等，進而造成球受到向下或向上的力。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100" b="0" i="1" smtClean="0">
                          <a:latin typeface="+mn-ea"/>
                        </a:rPr>
                        <m:t>𝐹</m:t>
                      </m:r>
                      <m:r>
                        <a:rPr lang="en-US" altLang="zh-TW" sz="10100" b="0" i="1" smtClean="0">
                          <a:latin typeface="+mn-ea"/>
                        </a:rPr>
                        <m:t>=</m:t>
                      </m:r>
                      <m:f>
                        <m:fPr>
                          <m:ctrlPr>
                            <a:rPr lang="en-US" altLang="zh-TW" sz="10100" b="0" i="1" smtClean="0"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zh-TW" sz="10100" b="0" i="1" smtClean="0">
                              <a:latin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100" b="0" i="1" smtClean="0">
                              <a:latin typeface="+mn-ea"/>
                            </a:rPr>
                            <m:t>2</m:t>
                          </m:r>
                        </m:den>
                      </m:f>
                      <m:r>
                        <a:rPr lang="en-US" altLang="zh-TW" sz="10100" b="0" i="1" smtClean="0">
                          <a:latin typeface="+mn-ea"/>
                        </a:rPr>
                        <m:t>𝜌</m:t>
                      </m:r>
                      <m:sSup>
                        <m:sSupPr>
                          <m:ctrlPr>
                            <a:rPr lang="en-US" altLang="zh-TW" sz="10100" b="0" i="1" smtClean="0"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TW" sz="10100" b="0" i="1" smtClean="0">
                              <a:latin typeface="+mn-ea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10100" b="0" i="1" smtClean="0">
                              <a:latin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TW" sz="10100" b="0" i="1" smtClean="0">
                          <a:latin typeface="+mn-ea"/>
                        </a:rPr>
                        <m:t>𝐴</m:t>
                      </m:r>
                      <m:sSub>
                        <m:sSubPr>
                          <m:ctrlPr>
                            <a:rPr lang="en-US" altLang="zh-TW" sz="101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TW" sz="10100" b="0" i="1" smtClean="0">
                              <a:latin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0100" b="0" i="1" smtClean="0">
                              <a:latin typeface="+mn-ea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我們運用運動學再加上空氣阻力以及</a:t>
                </a:r>
                <a:r>
                  <a:rPr lang="zh-TW" altLang="en-US" sz="10100" dirty="0">
                    <a:latin typeface="+mn-ea"/>
                  </a:rPr>
                  <a:t>馬格努斯</a:t>
                </a:r>
                <a:r>
                  <a:rPr lang="zh-TW" altLang="en-US" sz="10100" dirty="0" smtClean="0">
                    <a:latin typeface="+mn-ea"/>
                  </a:rPr>
                  <a:t>效應的影響，來模擬更加真實的運動軌跡以及旋轉球的狀況。假設空氣阻力與速度成正比，且球在旋轉時彈到桌面會對桌面施力造成運動軌跡改變。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在這裡我們將研究發球的打法以及路徑，試圖藉由改變旋轉球轉速以及初始速度，來模擬出長發球以及短發球等發球路徑。最後探討哪種球最不容易讓對手打回來。</a:t>
                </a: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20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>
                    <a:latin typeface="+mn-ea"/>
                  </a:rPr>
                  <a:t>馬</a:t>
                </a:r>
                <a:r>
                  <a:rPr lang="zh-TW" altLang="en-US" sz="10100" dirty="0" smtClean="0">
                    <a:latin typeface="+mn-ea"/>
                  </a:rPr>
                  <a:t>格努斯效應示意圖：</a:t>
                </a:r>
                <a:endParaRPr lang="en-US" altLang="zh-TW" sz="11400" dirty="0">
                  <a:latin typeface="+mn-ea"/>
                </a:endParaRPr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3120" y="10552329"/>
                <a:ext cx="13865830" cy="31586271"/>
              </a:xfrm>
              <a:blipFill>
                <a:blip r:embed="rId2"/>
                <a:stretch>
                  <a:fillRect l="-5626" t="-1274" r="-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4458950" y="10552329"/>
                <a:ext cx="15188218" cy="3158627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zh-TW" altLang="en-US" sz="24000" b="1" u="sng" dirty="0" smtClean="0"/>
                  <a:t>結果與討論</a:t>
                </a:r>
                <a:endParaRPr lang="en-US" altLang="zh-TW" sz="24000" b="1" u="sng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我們發現如果只是改變上旋球跟下旋球的話，其實兩個比較起來，距離方面就可以有相當大的變化了。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14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35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35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35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                  下旋                                         上旋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10100" i="1" dirty="0" smtClean="0">
                        <a:latin typeface="+mn-ea"/>
                      </a:rPr>
                      <m:t>𝜔</m:t>
                    </m:r>
                  </m:oMath>
                </a14:m>
                <a:r>
                  <a:rPr lang="en-US" altLang="zh-TW" sz="10100" dirty="0" smtClean="0">
                    <a:latin typeface="+mn-ea"/>
                  </a:rPr>
                  <a:t> = 3600 rpm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0100" dirty="0" smtClean="0">
                    <a:latin typeface="+mn-ea"/>
                  </a:rPr>
                  <a:t>v = 20 m/s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在模擬之後可以發現，只要轉速到達一定的程度，基本上就可以做到相當大的變化，並且兩者初始速度是一樣的。不過從下圖也可以看出來球速也能在距離方面產生一樣的影響。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             </a:t>
                </a:r>
                <a:r>
                  <a:rPr lang="en-US" altLang="zh-TW" sz="10100" dirty="0" smtClean="0">
                    <a:latin typeface="+mn-ea"/>
                  </a:rPr>
                  <a:t>v = 15.8 m/s</a:t>
                </a:r>
                <a:r>
                  <a:rPr lang="zh-TW" altLang="en-US" sz="10100" dirty="0" smtClean="0">
                    <a:latin typeface="+mn-ea"/>
                  </a:rPr>
                  <a:t>                               </a:t>
                </a:r>
                <a:r>
                  <a:rPr lang="en-US" altLang="zh-TW" sz="10100" dirty="0" smtClean="0">
                    <a:latin typeface="+mn-ea"/>
                  </a:rPr>
                  <a:t>v = 21.5 m/s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TW" altLang="en-US" sz="10100" dirty="0" smtClean="0">
                    <a:latin typeface="+mn-ea"/>
                  </a:rPr>
                  <a:t>當然也可以做出讓對方非常難以接到的球，不過現在的球拍並沒有辦法打出這麼高轉速的球，所以也證實在發球階段無法做到類似的事。</a:t>
                </a: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10100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sz="10100" dirty="0">
                    <a:latin typeface="+mn-ea"/>
                  </a:rPr>
                  <a:t> = </a:t>
                </a:r>
                <a:r>
                  <a:rPr lang="en-US" altLang="zh-TW" sz="10100" dirty="0" smtClean="0">
                    <a:latin typeface="+mn-ea"/>
                  </a:rPr>
                  <a:t>12000 </a:t>
                </a:r>
                <a:r>
                  <a:rPr lang="en-US" altLang="zh-TW" sz="10100" dirty="0">
                    <a:latin typeface="+mn-ea"/>
                  </a:rPr>
                  <a:t>rpm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0100" dirty="0">
                    <a:latin typeface="+mn-ea"/>
                  </a:rPr>
                  <a:t>v = </a:t>
                </a:r>
                <a:r>
                  <a:rPr lang="en-US" altLang="zh-TW" sz="10100" dirty="0" smtClean="0">
                    <a:latin typeface="+mn-ea"/>
                  </a:rPr>
                  <a:t>20.1 m/s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101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zh-TW" altLang="en-US" sz="6000" b="1" u="sng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458950" y="10552329"/>
                <a:ext cx="15188218" cy="31586271"/>
              </a:xfrm>
              <a:blipFill>
                <a:blip r:embed="rId3"/>
                <a:stretch>
                  <a:fillRect l="-5179" t="-2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70" y="33180814"/>
            <a:ext cx="6886530" cy="609266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059" y="14855806"/>
            <a:ext cx="7372350" cy="4552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50" y="14855806"/>
            <a:ext cx="7372350" cy="45529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50" y="27285232"/>
            <a:ext cx="7372350" cy="464668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059" y="27285231"/>
            <a:ext cx="7372350" cy="464668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748" y="35952671"/>
            <a:ext cx="892302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274</Words>
  <Application>Microsoft Office PowerPoint</Application>
  <PresentationFormat>自訂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桌球運動軌跡模擬 Table Tennis  trajectory simulation  作者：林庭逸，李豪盛                         指導教授：張明強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庭逸 林</dc:creator>
  <cp:lastModifiedBy>庭逸 林</cp:lastModifiedBy>
  <cp:revision>26</cp:revision>
  <dcterms:created xsi:type="dcterms:W3CDTF">2019-01-10T16:32:09Z</dcterms:created>
  <dcterms:modified xsi:type="dcterms:W3CDTF">2019-01-10T21:43:38Z</dcterms:modified>
</cp:coreProperties>
</file>