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71" r:id="rId12"/>
    <p:sldId id="264" r:id="rId13"/>
    <p:sldId id="265" r:id="rId14"/>
    <p:sldId id="270" r:id="rId15"/>
    <p:sldId id="272" r:id="rId16"/>
    <p:sldId id="274" r:id="rId17"/>
    <p:sldId id="275" r:id="rId18"/>
    <p:sldId id="276" r:id="rId19"/>
    <p:sldId id="277" r:id="rId20"/>
    <p:sldId id="280" r:id="rId21"/>
    <p:sldId id="279" r:id="rId22"/>
    <p:sldId id="282" r:id="rId23"/>
    <p:sldId id="284" r:id="rId24"/>
    <p:sldId id="283" r:id="rId25"/>
    <p:sldId id="28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5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7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DB43-5168-41DA-9A4E-0F3151B0E58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5EA7-C41A-40BD-82B4-33CE961B5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6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1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/>
          <a:lstStyle/>
          <a:p>
            <a:r>
              <a:rPr lang="zh-TW" altLang="en-US" dirty="0" smtClean="0"/>
              <a:t>在同個檔案可直接使用</a:t>
            </a:r>
            <a:r>
              <a:rPr lang="zh-TW" altLang="en-US" dirty="0"/>
              <a:t>自訂的函數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86643"/>
            <a:ext cx="5232400" cy="56563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4500" y="2622390"/>
            <a:ext cx="1676400" cy="451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22600" y="4133690"/>
            <a:ext cx="3149600" cy="1695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89400" y="6336058"/>
            <a:ext cx="939800" cy="21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41800" y="3390900"/>
            <a:ext cx="419100" cy="223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箭號 (左彎) 10"/>
          <p:cNvSpPr/>
          <p:nvPr/>
        </p:nvSpPr>
        <p:spPr>
          <a:xfrm>
            <a:off x="4724400" y="2698590"/>
            <a:ext cx="609600" cy="99155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11051885">
            <a:off x="5093647" y="5820344"/>
            <a:ext cx="519844" cy="73888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5425"/>
            <a:ext cx="10515600" cy="4351338"/>
          </a:xfrm>
        </p:spPr>
        <p:txBody>
          <a:bodyPr/>
          <a:lstStyle/>
          <a:p>
            <a:r>
              <a:rPr lang="zh-TW" altLang="en-US" dirty="0"/>
              <a:t>在別的檔案引入自訂的</a:t>
            </a:r>
            <a:r>
              <a:rPr lang="zh-TW" altLang="en-US" dirty="0" smtClean="0"/>
              <a:t>函數：</a:t>
            </a:r>
            <a:r>
              <a:rPr lang="zh-TW" altLang="en-US" dirty="0" smtClean="0">
                <a:solidFill>
                  <a:srgbClr val="FF0000"/>
                </a:solidFill>
              </a:rPr>
              <a:t>兩檔案須放在同一資料夾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7" y="920590"/>
            <a:ext cx="11680225" cy="5492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900" y="920590"/>
            <a:ext cx="800100" cy="260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887" y="5156200"/>
            <a:ext cx="2538113" cy="1346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99487" y="2284173"/>
            <a:ext cx="2461913" cy="166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82087" y="4576763"/>
            <a:ext cx="1661813" cy="173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array (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1524001"/>
            <a:ext cx="12077700" cy="5181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一般形式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A=array([1,2,3,4])  </a:t>
            </a:r>
            <a:r>
              <a:rPr lang="zh-TW" altLang="en-US" dirty="0" smtClean="0">
                <a:solidFill>
                  <a:srgbClr val="FF0000"/>
                </a:solidFill>
              </a:rPr>
              <a:t>一階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一維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B=array( [ [ 1 , 2 , 3 , 4 ] , [ 5 , 6 , 7 , 8 ] ] )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二階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二維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特殊工具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C=zeros( [ 4 , 4 ] 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=float) </a:t>
            </a:r>
            <a:r>
              <a:rPr lang="zh-TW" altLang="en-US" dirty="0" smtClean="0">
                <a:solidFill>
                  <a:srgbClr val="FF0000"/>
                </a:solidFill>
              </a:rPr>
              <a:t>建立一</a:t>
            </a:r>
            <a:r>
              <a:rPr lang="en-US" altLang="zh-TW" dirty="0" smtClean="0">
                <a:solidFill>
                  <a:srgbClr val="FF0000"/>
                </a:solidFill>
              </a:rPr>
              <a:t>4x4</a:t>
            </a:r>
            <a:r>
              <a:rPr lang="zh-TW" altLang="en-US" dirty="0" smtClean="0">
                <a:solidFill>
                  <a:srgbClr val="FF0000"/>
                </a:solidFill>
              </a:rPr>
              <a:t>的陣列，所有元素皆為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，型態為</a:t>
            </a:r>
            <a:r>
              <a:rPr lang="en-US" altLang="zh-TW" dirty="0" smtClean="0">
                <a:solidFill>
                  <a:srgbClr val="FF0000"/>
                </a:solidFill>
              </a:rPr>
              <a:t>float</a:t>
            </a:r>
          </a:p>
          <a:p>
            <a:pPr marL="0" indent="0">
              <a:buNone/>
            </a:pPr>
            <a:r>
              <a:rPr lang="en-US" altLang="zh-TW" dirty="0" smtClean="0"/>
              <a:t>D=ones( [ 3 , 3 ] 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=complex) </a:t>
            </a:r>
            <a:r>
              <a:rPr lang="en-US" altLang="zh-TW" dirty="0" smtClean="0">
                <a:solidFill>
                  <a:srgbClr val="FF0000"/>
                </a:solidFill>
              </a:rPr>
              <a:t>3x3</a:t>
            </a:r>
            <a:r>
              <a:rPr lang="zh-TW" altLang="en-US" dirty="0" smtClean="0">
                <a:solidFill>
                  <a:srgbClr val="FF0000"/>
                </a:solidFill>
              </a:rPr>
              <a:t>，元素</a:t>
            </a:r>
            <a:r>
              <a:rPr lang="zh-TW" altLang="en-US" dirty="0">
                <a:solidFill>
                  <a:srgbClr val="FF0000"/>
                </a:solidFill>
              </a:rPr>
              <a:t>皆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，型態為</a:t>
            </a:r>
            <a:r>
              <a:rPr lang="en-US" altLang="zh-TW" dirty="0" smtClean="0">
                <a:solidFill>
                  <a:srgbClr val="FF0000"/>
                </a:solidFill>
              </a:rPr>
              <a:t>complex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E=empty([ 5 , 5 ] 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=vector) </a:t>
            </a:r>
            <a:r>
              <a:rPr lang="en-US" altLang="zh-TW" dirty="0" smtClean="0">
                <a:solidFill>
                  <a:srgbClr val="FF0000"/>
                </a:solidFill>
              </a:rPr>
              <a:t>5x5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zh-TW" altLang="en-US" u="sng" dirty="0" smtClean="0">
                <a:solidFill>
                  <a:srgbClr val="002060"/>
                </a:solidFill>
              </a:rPr>
              <a:t>空陣列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zh-TW" altLang="en-US" dirty="0">
                <a:solidFill>
                  <a:srgbClr val="FF0000"/>
                </a:solidFill>
              </a:rPr>
              <a:t>型態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vector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上彎箭號 5"/>
          <p:cNvSpPr/>
          <p:nvPr/>
        </p:nvSpPr>
        <p:spPr>
          <a:xfrm rot="5400000">
            <a:off x="6238875" y="5438716"/>
            <a:ext cx="673099" cy="844550"/>
          </a:xfrm>
          <a:prstGeom prst="bent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97700" y="5803782"/>
            <a:ext cx="1980029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</a:rPr>
              <a:t>以極小數值代替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88997"/>
            <a:ext cx="10515600" cy="3670303"/>
          </a:xfrm>
        </p:spPr>
        <p:txBody>
          <a:bodyPr/>
          <a:lstStyle/>
          <a:p>
            <a:r>
              <a:rPr lang="zh-TW" altLang="en-US" dirty="0" smtClean="0"/>
              <a:t>陣列的加減乘除        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A=array ( [ 1 , 2 , 3 , 4 ] )</a:t>
            </a:r>
          </a:p>
          <a:p>
            <a:pPr marL="0" indent="0">
              <a:buNone/>
            </a:pPr>
            <a:r>
              <a:rPr lang="en-US" altLang="zh-TW" dirty="0" smtClean="0"/>
              <a:t>B=array ( [ 2 , 3 , 4 , 5 ] )</a:t>
            </a:r>
          </a:p>
          <a:p>
            <a:pPr marL="0" indent="0">
              <a:buNone/>
            </a:pPr>
            <a:r>
              <a:rPr lang="en-US" altLang="zh-TW" dirty="0" smtClean="0"/>
              <a:t>A + B = array ( [ 3 , 5 , 7 , 9 ]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- B = …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zh-TW" altLang="en-US" dirty="0" smtClean="0"/>
              <a:t>* </a:t>
            </a:r>
            <a:r>
              <a:rPr lang="en-US" altLang="zh-TW" dirty="0" smtClean="0"/>
              <a:t>B = …</a:t>
            </a:r>
            <a:r>
              <a:rPr lang="zh-TW" altLang="en-US" dirty="0" smtClean="0"/>
              <a:t>                                     </a:t>
            </a:r>
            <a:r>
              <a:rPr lang="zh-TW" altLang="en-US" dirty="0" smtClean="0">
                <a:solidFill>
                  <a:srgbClr val="FF0000"/>
                </a:solidFill>
              </a:rPr>
              <a:t>皆為</a:t>
            </a:r>
            <a:r>
              <a:rPr lang="zh-TW" altLang="en-US" dirty="0">
                <a:solidFill>
                  <a:srgbClr val="FF0000"/>
                </a:solidFill>
              </a:rPr>
              <a:t>對應項做</a:t>
            </a:r>
            <a:r>
              <a:rPr lang="zh-TW" altLang="en-US" dirty="0" smtClean="0">
                <a:solidFill>
                  <a:srgbClr val="FF0000"/>
                </a:solidFill>
              </a:rPr>
              <a:t>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/ B = …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3111500" y="3425824"/>
            <a:ext cx="2120900" cy="4913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2349500" y="3030138"/>
            <a:ext cx="508000" cy="12827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電力線</a:t>
            </a:r>
            <a:r>
              <a:rPr lang="zh-TW" altLang="en-US" dirty="0"/>
              <a:t>模擬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1156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庫倫定</a:t>
            </a:r>
            <a:r>
              <a:rPr lang="zh-TW" altLang="en-US" dirty="0"/>
              <a:t>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4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TW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4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 algn="ctr">
                  <a:buNone/>
                </a:pPr>
                <a:r>
                  <a:rPr lang="zh-TW" altLang="en-US" dirty="0" smtClean="0"/>
                  <a:t>描述空間中電荷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的交互作用力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699000" y="1825625"/>
            <a:ext cx="1231900" cy="133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電場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考慮一帶</a:t>
                </a:r>
                <a:r>
                  <a:rPr lang="zh-TW" altLang="en-US" dirty="0"/>
                  <a:t>電量</a:t>
                </a:r>
                <a:r>
                  <a:rPr lang="zh-TW" altLang="en-US" dirty="0" smtClean="0"/>
                  <a:t>極小的測試電荷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即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，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該電荷受另一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電荷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 panose="02040503050406030204" pitchFamily="18" charset="0"/>
                  </a:rPr>
                  <a:t>的庫倫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作用力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為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，則定義電場：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⃑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sz="3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sz="3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TW" sz="3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3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600" dirty="0"/>
              </a:p>
              <a:p>
                <a:pPr marL="0" indent="0">
                  <a:buNone/>
                </a:pPr>
                <a:endParaRPr lang="en-US" altLang="zh-TW" sz="3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考慮一個自由的測試電荷，在該瞬間於空間中每一點，所</a:t>
            </a:r>
            <a:r>
              <a:rPr lang="zh-TW" altLang="en-US" dirty="0"/>
              <a:t>受</a:t>
            </a:r>
            <a:r>
              <a:rPr lang="zh-TW" altLang="en-US" dirty="0" smtClean="0"/>
              <a:t>的淨力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方向形成的路徑即為</a:t>
            </a:r>
            <a:r>
              <a:rPr lang="zh-TW" altLang="en-US" dirty="0"/>
              <a:t>電力線，而電場的方向即為電力線在該處的</a:t>
            </a:r>
            <a:r>
              <a:rPr lang="zh-TW" altLang="en-US" dirty="0" smtClean="0"/>
              <a:t>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線</a:t>
            </a:r>
            <a:r>
              <a:rPr lang="zh-TW" altLang="en-US" dirty="0"/>
              <a:t>方向。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143250"/>
            <a:ext cx="6657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acc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32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⃑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3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空間中每一點的電場方向              用很多點來代表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                                                      切割空間座標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5117592" y="3290094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130292" y="3823494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mgrid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X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/>
              <a:t>Y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en-US" altLang="zh-TW" dirty="0" err="1" smtClean="0"/>
              <a:t>mgrid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j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j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/>
              <a:t>：從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切割</a:t>
            </a:r>
            <a:r>
              <a:rPr lang="zh-TW" altLang="en-US" dirty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等份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/>
              <a:t>：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zh-TW" altLang="en-US" dirty="0"/>
              <a:t>到 </a:t>
            </a:r>
            <a:r>
              <a:rPr lang="en-US" altLang="zh-TW" dirty="0"/>
              <a:t>e</a:t>
            </a:r>
            <a:r>
              <a:rPr lang="zh-TW" altLang="en-US" dirty="0" smtClean="0"/>
              <a:t> </a:t>
            </a:r>
            <a:r>
              <a:rPr lang="zh-TW" altLang="en-US" dirty="0"/>
              <a:t>切割 </a:t>
            </a:r>
            <a:r>
              <a:rPr lang="en-US" altLang="zh-TW" dirty="0" smtClean="0"/>
              <a:t>f </a:t>
            </a:r>
            <a:r>
              <a:rPr lang="zh-TW" altLang="en-US" dirty="0" smtClean="0"/>
              <a:t>等份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47826"/>
              </p:ext>
            </p:extLst>
          </p:nvPr>
        </p:nvGraphicFramePr>
        <p:xfrm>
          <a:off x="4142016" y="4148666"/>
          <a:ext cx="43052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56"/>
                <a:gridCol w="1407886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1 ,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2 ,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3 ,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1 ,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2 ,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3 ,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1 ,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2 ,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 smtClean="0">
                          <a:solidFill>
                            <a:srgbClr val="FF0000"/>
                          </a:solidFill>
                        </a:rPr>
                        <a:t>3 , </a:t>
                      </a:r>
                      <a:r>
                        <a:rPr lang="en-US" altLang="zh-TW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.</a:t>
            </a:r>
            <a:r>
              <a:rPr lang="zh-TW" altLang="en-US" dirty="0" smtClean="0"/>
              <a:t>模組化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visual                               3D</a:t>
            </a:r>
            <a:r>
              <a:rPr lang="zh-TW" altLang="en-US" sz="3600" dirty="0" smtClean="0"/>
              <a:t>視覺效果，即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V</a:t>
            </a:r>
            <a:r>
              <a:rPr lang="en-US" altLang="zh-TW" sz="3600" dirty="0" err="1" smtClean="0"/>
              <a:t>python</a:t>
            </a:r>
            <a:r>
              <a:rPr lang="en-US" altLang="zh-TW" sz="3600" dirty="0" smtClean="0"/>
              <a:t>  </a:t>
            </a:r>
          </a:p>
          <a:p>
            <a:r>
              <a:rPr lang="en-US" altLang="zh-TW" sz="3600" dirty="0" err="1"/>
              <a:t>n</a:t>
            </a:r>
            <a:r>
              <a:rPr lang="en-US" altLang="zh-TW" sz="3600" dirty="0" err="1" smtClean="0"/>
              <a:t>umpy</a:t>
            </a:r>
            <a:r>
              <a:rPr lang="en-US" altLang="zh-TW" sz="3600" dirty="0" smtClean="0"/>
              <a:t>                              </a:t>
            </a:r>
            <a:r>
              <a:rPr lang="zh-TW" altLang="en-US" sz="3600" dirty="0" smtClean="0"/>
              <a:t>各式科學計算的常數、工具</a:t>
            </a:r>
            <a:endParaRPr lang="en-US" altLang="zh-TW" sz="3600" dirty="0" smtClean="0"/>
          </a:p>
          <a:p>
            <a:r>
              <a:rPr lang="en-US" altLang="zh-TW" sz="3600" dirty="0" err="1" smtClean="0"/>
              <a:t>matplotlib</a:t>
            </a:r>
            <a:r>
              <a:rPr lang="zh-TW" altLang="en-US" sz="3600" dirty="0" smtClean="0"/>
              <a:t>                              繪圖工具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來自</a:t>
            </a:r>
            <a:r>
              <a:rPr lang="en-US" altLang="zh-TW" sz="3600" dirty="0" err="1" smtClean="0"/>
              <a:t>matlab</a:t>
            </a:r>
            <a:r>
              <a:rPr lang="en-US" altLang="zh-TW" sz="3600" dirty="0" smtClean="0"/>
              <a:t>)</a:t>
            </a:r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還有很多如：</a:t>
            </a:r>
            <a:r>
              <a:rPr lang="en-US" altLang="zh-TW" sz="3600" dirty="0" err="1" smtClean="0"/>
              <a:t>scipy</a:t>
            </a:r>
            <a:r>
              <a:rPr lang="zh-TW" altLang="en-US" sz="3600" dirty="0" smtClean="0"/>
              <a:t>、</a:t>
            </a:r>
            <a:r>
              <a:rPr lang="en-US" altLang="zh-TW" sz="3600" dirty="0"/>
              <a:t>m</a:t>
            </a:r>
            <a:r>
              <a:rPr lang="en-US" altLang="zh-TW" sz="3600" dirty="0" smtClean="0"/>
              <a:t>ath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cmath</a:t>
            </a:r>
            <a:r>
              <a:rPr lang="en-US" altLang="zh-TW" sz="3600" dirty="0" smtClean="0"/>
              <a:t>….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2387600" y="1889125"/>
            <a:ext cx="2921000" cy="469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514600" y="2544762"/>
            <a:ext cx="2921000" cy="469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175000" y="3129757"/>
            <a:ext cx="2921000" cy="469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0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arange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linspace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630" y="1549852"/>
            <a:ext cx="6378526" cy="42703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4400" dirty="0" err="1" smtClean="0"/>
              <a:t>arange</a:t>
            </a:r>
            <a:r>
              <a:rPr lang="en-US" altLang="zh-TW" sz="4400" dirty="0" smtClean="0"/>
              <a:t>(  a  ,  b  ,  </a:t>
            </a:r>
            <a:r>
              <a:rPr lang="en-US" altLang="zh-TW" sz="4400" dirty="0" err="1" smtClean="0"/>
              <a:t>i</a:t>
            </a:r>
            <a:r>
              <a:rPr lang="en-US" altLang="zh-TW" sz="4400" dirty="0" smtClean="0"/>
              <a:t>  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linspace</a:t>
            </a:r>
            <a:r>
              <a:rPr lang="en-US" altLang="zh-TW" sz="4400" dirty="0" smtClean="0"/>
              <a:t>(  a  ,  b  ,  n  )</a:t>
            </a: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endParaRPr lang="en-US" altLang="zh-TW" sz="4127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252834" y="4400421"/>
            <a:ext cx="2921391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</a:t>
            </a:r>
            <a:r>
              <a:rPr lang="zh-TW" altLang="en-US" sz="3600" dirty="0" smtClean="0"/>
              <a:t>：起始值</a:t>
            </a:r>
            <a:endParaRPr lang="en-US" altLang="zh-TW" sz="3600" dirty="0" smtClean="0"/>
          </a:p>
          <a:p>
            <a:r>
              <a:rPr lang="en-US" altLang="zh-TW" sz="3600" dirty="0" smtClean="0"/>
              <a:t>b</a:t>
            </a:r>
            <a:r>
              <a:rPr lang="zh-TW" altLang="en-US" sz="3600" dirty="0" smtClean="0"/>
              <a:t>：終止值</a:t>
            </a:r>
            <a:endParaRPr lang="en-US" altLang="zh-TW" sz="3600" dirty="0" smtClean="0"/>
          </a:p>
          <a:p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i</a:t>
            </a:r>
            <a:r>
              <a:rPr lang="zh-TW" altLang="en-US" sz="3600" dirty="0" smtClean="0"/>
              <a:t>：間距大小</a:t>
            </a:r>
            <a:endParaRPr lang="en-US" altLang="zh-TW" sz="3600" dirty="0" smtClean="0"/>
          </a:p>
          <a:p>
            <a:r>
              <a:rPr lang="en-US" altLang="zh-TW" sz="3600" dirty="0"/>
              <a:t>n</a:t>
            </a:r>
            <a:r>
              <a:rPr lang="zh-TW" altLang="en-US" sz="3600" dirty="0" smtClean="0"/>
              <a:t>：切割份數</a:t>
            </a:r>
            <a:endParaRPr lang="en-US" altLang="zh-TW" sz="36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729926" y="372746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註：</a:t>
            </a:r>
            <a:r>
              <a:rPr lang="en-US" altLang="zh-TW" sz="3200" dirty="0" smtClean="0">
                <a:solidFill>
                  <a:srgbClr val="FF0000"/>
                </a:solidFill>
              </a:rPr>
              <a:t>a</a:t>
            </a:r>
            <a:r>
              <a:rPr lang="zh-TW" altLang="en-US" sz="3200" dirty="0" smtClean="0">
                <a:solidFill>
                  <a:srgbClr val="FF0000"/>
                </a:solidFill>
              </a:rPr>
              <a:t>、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r>
              <a:rPr lang="zh-TW" altLang="en-US" sz="3200" dirty="0" smtClean="0">
                <a:solidFill>
                  <a:srgbClr val="FF0000"/>
                </a:solidFill>
              </a:rPr>
              <a:t>包含在</a:t>
            </a:r>
            <a:r>
              <a:rPr lang="en-US" altLang="zh-TW" sz="3200" dirty="0" smtClean="0">
                <a:solidFill>
                  <a:srgbClr val="FF0000"/>
                </a:solidFill>
              </a:rPr>
              <a:t>n</a:t>
            </a:r>
            <a:r>
              <a:rPr lang="zh-TW" altLang="en-US" sz="3200" dirty="0" smtClean="0">
                <a:solidFill>
                  <a:srgbClr val="FF0000"/>
                </a:solidFill>
              </a:rPr>
              <a:t>份裡面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8954" y="2307857"/>
            <a:ext cx="393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註： 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3200" dirty="0" smtClean="0">
                <a:solidFill>
                  <a:srgbClr val="FF0000"/>
                </a:solidFill>
              </a:rPr>
              <a:t>  </a:t>
            </a:r>
            <a:r>
              <a:rPr lang="zh-TW" altLang="en-US" sz="3200" dirty="0" smtClean="0">
                <a:solidFill>
                  <a:srgbClr val="FF0000"/>
                </a:solidFill>
              </a:rPr>
              <a:t>可以是非整數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24055"/>
              </p:ext>
            </p:extLst>
          </p:nvPr>
        </p:nvGraphicFramePr>
        <p:xfrm>
          <a:off x="7610932" y="1652210"/>
          <a:ext cx="43052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56"/>
                <a:gridCol w="1407886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011888" y="92891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1         2         3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40932" y="1733381"/>
            <a:ext cx="4700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sz="44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altLang="zh-TW" sz="4400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0336" y="4178119"/>
            <a:ext cx="5658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建立兩個</a:t>
            </a:r>
            <a:r>
              <a:rPr lang="en-US" altLang="zh-TW" sz="4000" dirty="0" err="1"/>
              <a:t>linspace</a:t>
            </a:r>
            <a:r>
              <a:rPr lang="en-US" altLang="zh-TW" sz="4000" dirty="0"/>
              <a:t>(</a:t>
            </a:r>
            <a:r>
              <a:rPr lang="en-US" altLang="zh-TW" sz="4000" dirty="0" err="1"/>
              <a:t>arange</a:t>
            </a:r>
            <a:r>
              <a:rPr lang="en-US" altLang="zh-TW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8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參考模擬流程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建立空間座標</a:t>
            </a:r>
            <a:endParaRPr lang="en-US" altLang="zh-TW" dirty="0" smtClean="0"/>
          </a:p>
          <a:p>
            <a:r>
              <a:rPr lang="zh-TW" altLang="en-US" dirty="0" smtClean="0"/>
              <a:t>設定常數、電荷位置與物件：建議設定 </a:t>
            </a:r>
            <a:r>
              <a:rPr lang="en-US" altLang="zh-TW" dirty="0" smtClean="0"/>
              <a:t>k = 1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建立一與空間大小一樣的</a:t>
            </a:r>
            <a:r>
              <a:rPr lang="zh-TW" altLang="en-US" dirty="0">
                <a:solidFill>
                  <a:srgbClr val="FF0000"/>
                </a:solidFill>
              </a:rPr>
              <a:t>二階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利</a:t>
            </a:r>
            <a:r>
              <a:rPr lang="zh-TW" altLang="en-US" dirty="0" smtClean="0">
                <a:solidFill>
                  <a:srgbClr val="FF0000"/>
                </a:solidFill>
              </a:rPr>
              <a:t>用迴圈將公式所得電場大小寫</a:t>
            </a:r>
            <a:r>
              <a:rPr lang="zh-TW" altLang="en-US" dirty="0">
                <a:solidFill>
                  <a:srgbClr val="FF0000"/>
                </a:solidFill>
              </a:rPr>
              <a:t>入</a:t>
            </a:r>
            <a:r>
              <a:rPr lang="zh-TW" altLang="en-US" dirty="0" smtClean="0">
                <a:solidFill>
                  <a:srgbClr val="FF0000"/>
                </a:solidFill>
              </a:rPr>
              <a:t>二</a:t>
            </a:r>
            <a:r>
              <a:rPr lang="zh-TW" altLang="en-US" dirty="0">
                <a:solidFill>
                  <a:srgbClr val="FF0000"/>
                </a:solidFill>
              </a:rPr>
              <a:t>階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將所有電場直接相加得到總電場</a:t>
            </a:r>
            <a:endParaRPr lang="en-US" altLang="zh-TW" dirty="0" smtClean="0"/>
          </a:p>
          <a:p>
            <a:r>
              <a:rPr lang="zh-TW" altLang="en-US" dirty="0" smtClean="0"/>
              <a:t>在空間中各點設立箭頭，並以總電場方向做為箭頭方向，並將各箭頭控制相同大小與粗細</a:t>
            </a:r>
            <a:endParaRPr lang="en-US" altLang="zh-TW" dirty="0" smtClean="0"/>
          </a:p>
          <a:p>
            <a:r>
              <a:rPr lang="zh-TW" altLang="en-US" dirty="0" smtClean="0"/>
              <a:t>調整解析度、電量比找出最適合的模擬結果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兩點</a:t>
            </a:r>
            <a:r>
              <a:rPr lang="zh-TW" altLang="en-US" dirty="0"/>
              <a:t>電荷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7" y="365124"/>
            <a:ext cx="6354763" cy="63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" t="7077" r="7310" b="4780"/>
          <a:stretch/>
        </p:blipFill>
        <p:spPr>
          <a:xfrm>
            <a:off x="2044699" y="1358899"/>
            <a:ext cx="6946901" cy="5351950"/>
          </a:xfrm>
        </p:spPr>
      </p:pic>
    </p:spTree>
    <p:extLst>
      <p:ext uri="{BB962C8B-B14F-4D97-AF65-F5344CB8AC3E}">
        <p14:creationId xmlns:p14="http://schemas.microsoft.com/office/powerpoint/2010/main" val="6329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非點電荷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5000" y="1812925"/>
            <a:ext cx="3022600" cy="4351338"/>
          </a:xfrm>
        </p:spPr>
        <p:txBody>
          <a:bodyPr/>
          <a:lstStyle/>
          <a:p>
            <a:r>
              <a:rPr lang="zh-TW" altLang="en-US" dirty="0" smtClean="0"/>
              <a:t>利用點多個電荷的位置排出想要的形狀</a:t>
            </a:r>
            <a:endParaRPr lang="en-US" altLang="zh-TW" dirty="0" smtClean="0"/>
          </a:p>
          <a:p>
            <a:r>
              <a:rPr lang="zh-TW" altLang="en-US" dirty="0" smtClean="0"/>
              <a:t>先用</a:t>
            </a:r>
            <a:r>
              <a:rPr lang="en-US" altLang="zh-TW" dirty="0" err="1" smtClean="0"/>
              <a:t>def</a:t>
            </a:r>
            <a:r>
              <a:rPr lang="zh-TW" altLang="en-US" dirty="0" smtClean="0"/>
              <a:t>把電場函數寫出來，再用迴圈帶入自訂的電場函數，把多個點電荷的電場找出</a:t>
            </a:r>
            <a:r>
              <a:rPr lang="zh-TW" altLang="en-US" dirty="0"/>
              <a:t>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136524"/>
            <a:ext cx="6429022" cy="65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作業繳交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2D</a:t>
            </a:r>
            <a:r>
              <a:rPr lang="zh-TW" altLang="en-US" dirty="0" smtClean="0"/>
              <a:t>兩點電荷</a:t>
            </a:r>
            <a:r>
              <a:rPr lang="zh-TW" altLang="en-US" dirty="0"/>
              <a:t>：</a:t>
            </a:r>
            <a:r>
              <a:rPr lang="zh-TW" altLang="en-US" dirty="0" smtClean="0"/>
              <a:t>須自己模擬出來</a:t>
            </a:r>
            <a:endParaRPr lang="en-US" altLang="zh-TW" dirty="0" smtClean="0"/>
          </a:p>
          <a:p>
            <a:r>
              <a:rPr lang="en-US" altLang="zh-TW" dirty="0" smtClean="0"/>
              <a:t>2D</a:t>
            </a:r>
            <a:r>
              <a:rPr lang="zh-TW" altLang="en-US" dirty="0" smtClean="0"/>
              <a:t>非點電荷：可以挑戰自己</a:t>
            </a:r>
            <a:r>
              <a:rPr lang="en-US" altLang="zh-TW" dirty="0" err="1" smtClean="0"/>
              <a:t>def</a:t>
            </a:r>
            <a:r>
              <a:rPr lang="zh-TW" altLang="en-US" dirty="0" smtClean="0"/>
              <a:t> 電場函數，也可找助教拿寫好的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             函數直接帶入。</a:t>
            </a:r>
            <a:endParaRPr lang="en-US" altLang="zh-TW" dirty="0" smtClean="0"/>
          </a:p>
          <a:p>
            <a:r>
              <a:rPr lang="en-US" altLang="zh-TW" dirty="0" smtClean="0"/>
              <a:t>3D</a:t>
            </a:r>
            <a:r>
              <a:rPr lang="zh-TW" altLang="en-US" dirty="0" smtClean="0"/>
              <a:t>電場模擬：額外加分</a:t>
            </a:r>
            <a:endParaRPr lang="en-US" altLang="zh-TW" dirty="0" smtClean="0"/>
          </a:p>
          <a:p>
            <a:r>
              <a:rPr lang="zh-TW" altLang="en-US" dirty="0" smtClean="0"/>
              <a:t>每組須繳交</a:t>
            </a:r>
            <a:r>
              <a:rPr lang="zh-TW" altLang="en-US" dirty="0" smtClean="0">
                <a:solidFill>
                  <a:srgbClr val="FF0000"/>
                </a:solidFill>
              </a:rPr>
              <a:t>四張圖</a:t>
            </a:r>
            <a:r>
              <a:rPr lang="zh-TW" altLang="en-US" dirty="0" smtClean="0"/>
              <a:t>，其中包含</a:t>
            </a:r>
            <a:r>
              <a:rPr lang="zh-TW" altLang="en-US" dirty="0" smtClean="0">
                <a:solidFill>
                  <a:srgbClr val="FF0000"/>
                </a:solidFill>
              </a:rPr>
              <a:t>三張基本分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兩點電荷、點電荷與平行板、兩平行板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，最後一張由各組自己決定幾何形狀，選擇難易程度越高，所得分數越高。</a:t>
            </a:r>
            <a:endParaRPr lang="en-US" altLang="zh-TW" dirty="0" smtClean="0"/>
          </a:p>
          <a:p>
            <a:r>
              <a:rPr lang="zh-TW" altLang="en-US" dirty="0" smtClean="0"/>
              <a:t>繳交期限</a:t>
            </a:r>
            <a:r>
              <a:rPr lang="zh-TW" altLang="en-US" dirty="0" smtClean="0"/>
              <a:t>：</a:t>
            </a:r>
            <a:r>
              <a:rPr lang="zh-TW" altLang="en-US" dirty="0" smtClean="0"/>
              <a:t>電力</a:t>
            </a:r>
            <a:r>
              <a:rPr lang="zh-TW" altLang="en-US" dirty="0"/>
              <a:t>線</a:t>
            </a:r>
            <a:r>
              <a:rPr lang="zh-TW" altLang="en-US" dirty="0" smtClean="0"/>
              <a:t>實驗之</a:t>
            </a:r>
            <a:r>
              <a:rPr lang="zh-TW" altLang="en-US" dirty="0"/>
              <a:t>前</a:t>
            </a:r>
            <a:endParaRPr lang="en-US" altLang="zh-TW" dirty="0" smtClean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傳</a:t>
            </a:r>
            <a:r>
              <a:rPr lang="zh-TW" altLang="en-US" dirty="0" smtClean="0"/>
              <a:t>方式</a:t>
            </a:r>
            <a:r>
              <a:rPr lang="zh-TW" altLang="en-US" dirty="0" smtClean="0"/>
              <a:t>：繳交到</a:t>
            </a:r>
            <a:r>
              <a:rPr lang="en-US" altLang="zh-TW" dirty="0" err="1" smtClean="0"/>
              <a:t>ecampus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4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.</a:t>
            </a:r>
            <a:r>
              <a:rPr lang="zh-TW" altLang="en-US" dirty="0" smtClean="0"/>
              <a:t>引入模組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1561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/>
              <a:t>從</a:t>
            </a: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/>
              <a:t>  </a:t>
            </a:r>
            <a:r>
              <a:rPr lang="zh-TW" altLang="en-US" dirty="0" smtClean="0"/>
              <a:t>引入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FFC000"/>
                </a:solidFill>
              </a:rPr>
              <a:t>as</a:t>
            </a:r>
            <a:r>
              <a:rPr lang="zh-TW" altLang="en-US" dirty="0" smtClean="0"/>
              <a:t> 定名為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>
                <a:solidFill>
                  <a:srgbClr val="FFC000"/>
                </a:solidFill>
              </a:rPr>
              <a:t>from</a:t>
            </a:r>
            <a:r>
              <a:rPr lang="en-US" altLang="zh-TW" dirty="0" smtClean="0"/>
              <a:t> math </a:t>
            </a:r>
            <a:r>
              <a:rPr lang="en-US" altLang="zh-TW" dirty="0" smtClean="0">
                <a:solidFill>
                  <a:srgbClr val="FFC000"/>
                </a:solidFill>
              </a:rPr>
              <a:t>import </a:t>
            </a:r>
            <a:r>
              <a:rPr lang="en-US" altLang="zh-TW" dirty="0" smtClean="0"/>
              <a:t>*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 smtClean="0">
                <a:solidFill>
                  <a:srgbClr val="FFC000"/>
                </a:solidFill>
              </a:rPr>
              <a:t>from </a:t>
            </a:r>
            <a:r>
              <a:rPr lang="en-US" altLang="zh-TW" dirty="0" smtClean="0"/>
              <a:t>visual </a:t>
            </a:r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/>
              <a:t> sphere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ball</a:t>
            </a:r>
          </a:p>
          <a:p>
            <a:pPr marL="0" indent="0">
              <a:buNone/>
            </a:pP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FFC000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visual.graph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gcurve</a:t>
            </a:r>
            <a:r>
              <a:rPr lang="en-US" altLang="zh-TW" dirty="0" smtClean="0"/>
              <a:t>         </a:t>
            </a:r>
          </a:p>
          <a:p>
            <a:pPr marL="0" indent="0">
              <a:buNone/>
            </a:pP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as</a:t>
            </a:r>
            <a:r>
              <a:rPr lang="en-US" altLang="zh-TW" dirty="0" smtClean="0"/>
              <a:t> np</a:t>
            </a:r>
          </a:p>
          <a:p>
            <a:pPr marL="0" indent="0">
              <a:buNone/>
            </a:pP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FFC000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pyplot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plt</a:t>
            </a:r>
            <a:r>
              <a:rPr lang="en-US" altLang="zh-TW" dirty="0" smtClean="0"/>
              <a:t>  </a:t>
            </a:r>
          </a:p>
          <a:p>
            <a:r>
              <a:rPr lang="zh-TW" altLang="en-US" dirty="0" smtClean="0"/>
              <a:t>有使用</a:t>
            </a:r>
            <a:r>
              <a:rPr lang="en-US" altLang="zh-TW" dirty="0" smtClean="0"/>
              <a:t>as</a:t>
            </a:r>
            <a:r>
              <a:rPr lang="zh-TW" altLang="en-US" dirty="0" smtClean="0"/>
              <a:t>引入者，需在物件前加上名稱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en-US" dirty="0" smtClean="0"/>
              <a:t>： </a:t>
            </a:r>
            <a:r>
              <a:rPr lang="en-US" altLang="zh-TW" dirty="0" smtClean="0">
                <a:solidFill>
                  <a:srgbClr val="FFC000"/>
                </a:solidFill>
              </a:rPr>
              <a:t>print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np.pi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plt.plot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4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</a:t>
            </a:r>
            <a:r>
              <a:rPr lang="en-US" altLang="zh-TW" dirty="0" smtClean="0"/>
              <a:t>.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94410"/>
              </p:ext>
            </p:extLst>
          </p:nvPr>
        </p:nvGraphicFramePr>
        <p:xfrm>
          <a:off x="2070099" y="1792288"/>
          <a:ext cx="8051802" cy="420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934"/>
                <a:gridCol w="2683934"/>
                <a:gridCol w="2683934"/>
              </a:tblGrid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名稱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型態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範例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整數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/>
                        <a:t>int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2…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浮點數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float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1.2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5.0…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複數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complex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1+2j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3j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字串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string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‘’hey’’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”123”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串列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list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[1,2,3,4]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陣列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array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array([1,2,3,4])</a:t>
                      </a:r>
                      <a:endParaRPr lang="zh-TW" altLang="en-US" sz="2800" dirty="0"/>
                    </a:p>
                  </a:txBody>
                  <a:tcPr/>
                </a:tc>
              </a:tr>
              <a:tr h="525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向量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vector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vector(1,2,3)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2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9" y="2647700"/>
            <a:ext cx="11952022" cy="3246849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511628" y="284208"/>
            <a:ext cx="11218817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檢視資料型態：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s</a:t>
            </a:r>
            <a:r>
              <a:rPr lang="en-US" altLang="zh-TW" sz="3200" dirty="0" smtClean="0"/>
              <a:t>=1.5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C000"/>
                </a:solidFill>
              </a:rPr>
              <a:t>p</a:t>
            </a:r>
            <a:r>
              <a:rPr lang="en-US" altLang="zh-TW" sz="3200" dirty="0" smtClean="0">
                <a:solidFill>
                  <a:srgbClr val="FFC000"/>
                </a:solidFill>
              </a:rPr>
              <a:t>rint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7030A0"/>
                </a:solidFill>
              </a:rPr>
              <a:t>type</a:t>
            </a:r>
            <a:r>
              <a:rPr lang="en-US" altLang="zh-TW" sz="3200" dirty="0" smtClean="0"/>
              <a:t>(s)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np.array</a:t>
            </a:r>
            <a:r>
              <a:rPr lang="zh-TW" altLang="en-US" dirty="0"/>
              <a:t>、</a:t>
            </a:r>
            <a:r>
              <a:rPr lang="en-US" altLang="zh-TW" dirty="0" err="1" smtClean="0"/>
              <a:t>def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0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表示方法：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A=[]  </a:t>
            </a:r>
            <a:r>
              <a:rPr lang="zh-TW" altLang="en-US" dirty="0" smtClean="0"/>
              <a:t>表示</a:t>
            </a:r>
            <a:r>
              <a:rPr lang="zh-TW" altLang="en-US" dirty="0" smtClean="0">
                <a:solidFill>
                  <a:srgbClr val="FF0000"/>
                </a:solidFill>
              </a:rPr>
              <a:t>空串列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B=[ 1 , 2 , 3 , 4 ]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可放相同型態的物件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C=[ 1 , 1.5 , </a:t>
            </a:r>
            <a:r>
              <a:rPr lang="en-US" altLang="zh-TW" dirty="0" smtClean="0">
                <a:solidFill>
                  <a:schemeClr val="accent6"/>
                </a:solidFill>
              </a:rPr>
              <a:t>‘hi’ </a:t>
            </a:r>
            <a:r>
              <a:rPr lang="en-US" altLang="zh-TW" dirty="0" smtClean="0"/>
              <a:t>, vector(1,2,3) ]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可放不同型態的物件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讀取元素：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[0]                      1</a:t>
            </a:r>
          </a:p>
          <a:p>
            <a:pPr marL="0" indent="0">
              <a:buNone/>
            </a:pPr>
            <a:r>
              <a:rPr lang="en-US" altLang="zh-TW" dirty="0" smtClean="0"/>
              <a:t>C[2]</a:t>
            </a:r>
            <a:r>
              <a:rPr lang="en-US" altLang="zh-TW" dirty="0" smtClean="0">
                <a:solidFill>
                  <a:schemeClr val="accent6"/>
                </a:solidFill>
              </a:rPr>
              <a:t>                      ‘hi’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1574800" y="4953000"/>
            <a:ext cx="16637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574800" y="5481637"/>
            <a:ext cx="16637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63119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加入元素：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S=[ 1 , 2 , 3 ]</a:t>
            </a:r>
          </a:p>
          <a:p>
            <a:pPr marL="0" indent="0">
              <a:buNone/>
            </a:pPr>
            <a:r>
              <a:rPr lang="en-US" altLang="zh-TW" dirty="0" err="1" smtClean="0"/>
              <a:t>S.append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) 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</a:t>
            </a:r>
            <a:r>
              <a:rPr lang="zh-TW" altLang="en-US" dirty="0" smtClean="0"/>
              <a:t>串列的最後加入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這個元素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移除元素：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S.pop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) </a:t>
            </a:r>
            <a:r>
              <a:rPr lang="zh-TW" altLang="en-US" dirty="0" smtClean="0"/>
              <a:t>移除</a:t>
            </a:r>
            <a:r>
              <a:rPr lang="en-US" altLang="zh-TW" dirty="0" smtClean="0"/>
              <a:t>S</a:t>
            </a:r>
            <a:r>
              <a:rPr lang="zh-TW" altLang="en-US" dirty="0" smtClean="0"/>
              <a:t>串列的第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zh-TW" altLang="en-US" dirty="0" smtClean="0"/>
              <a:t>個元素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計算串列的元素個數</a:t>
            </a:r>
            <a:r>
              <a:rPr lang="zh-TW" altLang="en-US" dirty="0"/>
              <a:t>：</a:t>
            </a:r>
            <a:r>
              <a:rPr lang="en-US" altLang="zh-TW" dirty="0" err="1" smtClean="0">
                <a:solidFill>
                  <a:srgbClr val="7030A0"/>
                </a:solidFill>
              </a:rPr>
              <a:t>len</a:t>
            </a:r>
            <a:r>
              <a:rPr lang="en-US" altLang="zh-TW" dirty="0" smtClean="0"/>
              <a:t>(S) </a:t>
            </a:r>
            <a:endParaRPr lang="zh-TW" altLang="en-US" dirty="0" smtClean="0"/>
          </a:p>
          <a:p>
            <a:r>
              <a:rPr lang="zh-TW" altLang="en-US" dirty="0" smtClean="0"/>
              <a:t>尋找最大值或最小值：</a:t>
            </a:r>
            <a:r>
              <a:rPr lang="en-US" altLang="zh-TW" dirty="0" smtClean="0">
                <a:solidFill>
                  <a:srgbClr val="7030A0"/>
                </a:solidFill>
              </a:rPr>
              <a:t>max</a:t>
            </a:r>
            <a:r>
              <a:rPr lang="en-US" altLang="zh-TW" dirty="0" smtClean="0"/>
              <a:t>(S)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7030A0"/>
                </a:solidFill>
              </a:rPr>
              <a:t>min</a:t>
            </a:r>
            <a:r>
              <a:rPr lang="en-US" altLang="zh-TW" dirty="0" smtClean="0"/>
              <a:t>(S)</a:t>
            </a:r>
          </a:p>
          <a:p>
            <a:endParaRPr lang="en-US" altLang="zh-TW" dirty="0"/>
          </a:p>
          <a:p>
            <a:r>
              <a:rPr lang="en-US" altLang="zh-TW" dirty="0" smtClean="0"/>
              <a:t>S1=[1,2,3,4]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S2=[1,2,3,4]</a:t>
            </a:r>
          </a:p>
          <a:p>
            <a:r>
              <a:rPr lang="en-US" altLang="zh-TW" dirty="0" smtClean="0"/>
              <a:t>S=S1+S2                          S=[1,2,3,4,1,2,3,4]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476500" y="6032500"/>
            <a:ext cx="1866900" cy="279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C000"/>
                </a:solidFill>
              </a:rPr>
              <a:t>d</a:t>
            </a:r>
            <a:r>
              <a:rPr lang="en-US" altLang="zh-TW" dirty="0" err="1" smtClean="0">
                <a:solidFill>
                  <a:srgbClr val="FFC000"/>
                </a:solidFill>
              </a:rPr>
              <a:t>ef</a:t>
            </a:r>
            <a:r>
              <a:rPr lang="en-US" altLang="zh-TW" dirty="0" smtClean="0"/>
              <a:t> </a:t>
            </a:r>
            <a:r>
              <a:rPr lang="zh-TW" altLang="en-US" dirty="0" smtClean="0"/>
              <a:t>自訂函數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573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C000"/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TW" dirty="0" smtClean="0"/>
              <a:t> ( x , y , z , t ) :</a:t>
            </a:r>
          </a:p>
          <a:p>
            <a:r>
              <a:rPr lang="zh-TW" altLang="en-US" dirty="0" smtClean="0"/>
              <a:t>自訂一個函數名為 </a:t>
            </a:r>
            <a:r>
              <a:rPr lang="en-US" altLang="zh-TW" dirty="0" smtClean="0"/>
              <a:t>f </a:t>
            </a:r>
            <a:r>
              <a:rPr lang="zh-TW" altLang="en-US" dirty="0" smtClean="0"/>
              <a:t>，內含變數 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z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</a:t>
            </a:r>
            <a:r>
              <a:rPr lang="zh-TW" altLang="en-US" dirty="0" smtClean="0"/>
              <a:t> 四個變數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61" y="2444750"/>
            <a:ext cx="4227536" cy="4324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7759" y="2419350"/>
            <a:ext cx="3030539" cy="363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16400" y="2787410"/>
            <a:ext cx="3594100" cy="350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00502" y="6375400"/>
            <a:ext cx="2517797" cy="234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762776" y="2372359"/>
            <a:ext cx="2076352" cy="45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762776" y="6261574"/>
            <a:ext cx="1681160" cy="45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>
            <a:off x="2565399" y="4305260"/>
            <a:ext cx="1650999" cy="4699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39128" y="2444750"/>
            <a:ext cx="294952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定義一函數名為</a:t>
            </a:r>
            <a:r>
              <a:rPr lang="en-US" altLang="zh-TW" sz="2000" dirty="0" smtClean="0"/>
              <a:t>energy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r>
              <a:rPr lang="zh-TW" altLang="en-US" sz="2000" dirty="0" smtClean="0"/>
              <a:t>內含變數 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Ej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Ec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Ng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8888" y="4186267"/>
            <a:ext cx="223651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輸入變數與輸出資</a:t>
            </a:r>
            <a:endParaRPr lang="en-US" altLang="zh-TW" sz="2000" dirty="0" smtClean="0"/>
          </a:p>
          <a:p>
            <a:r>
              <a:rPr lang="zh-TW" altLang="en-US" sz="2000" dirty="0" smtClean="0"/>
              <a:t>料之間的轉換過程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428038" y="6293010"/>
            <a:ext cx="281038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輸出資料為 </a:t>
            </a:r>
            <a:r>
              <a:rPr lang="en-US" altLang="zh-TW" sz="2000" dirty="0" err="1" smtClean="0"/>
              <a:t>E_gs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E_fes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15297" y="241278"/>
            <a:ext cx="38989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注意冒號、縮排</a:t>
            </a:r>
            <a:r>
              <a:rPr lang="en-US" altLang="zh-TW" sz="2400" dirty="0" smtClean="0"/>
              <a:t>(tab </a:t>
            </a:r>
            <a:r>
              <a:rPr lang="zh-TW" altLang="en-US" sz="2400" dirty="0"/>
              <a:t>鍵</a:t>
            </a:r>
            <a:r>
              <a:rPr lang="en-US" altLang="zh-TW" sz="24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輸入變數</a:t>
            </a:r>
            <a:r>
              <a:rPr lang="zh-TW" altLang="en-US" sz="2400" dirty="0"/>
              <a:t>只</a:t>
            </a:r>
            <a:r>
              <a:rPr lang="zh-TW" altLang="en-US" sz="2400" dirty="0" smtClean="0"/>
              <a:t>在縮</a:t>
            </a:r>
            <a:r>
              <a:rPr lang="zh-TW" altLang="en-US" sz="2400" dirty="0"/>
              <a:t>排</a:t>
            </a:r>
            <a:r>
              <a:rPr lang="zh-TW" altLang="en-US" sz="2400" dirty="0" smtClean="0"/>
              <a:t>中有效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087559" y="1530350"/>
            <a:ext cx="1468441" cy="363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892664" y="1114892"/>
            <a:ext cx="229421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可為任意資料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型</a:t>
            </a:r>
            <a:r>
              <a:rPr lang="zh-TW" altLang="en-US" sz="2000" dirty="0"/>
              <a:t>態</a:t>
            </a:r>
          </a:p>
        </p:txBody>
      </p:sp>
      <p:sp>
        <p:nvSpPr>
          <p:cNvPr id="20" name="右彎箭號 19"/>
          <p:cNvSpPr/>
          <p:nvPr/>
        </p:nvSpPr>
        <p:spPr>
          <a:xfrm>
            <a:off x="3139414" y="1298494"/>
            <a:ext cx="1746254" cy="23755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1015</Words>
  <Application>Microsoft Office PowerPoint</Application>
  <PresentationFormat>寬螢幕</PresentationFormat>
  <Paragraphs>166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Office 佈景主題</vt:lpstr>
      <vt:lpstr>Python簡介</vt:lpstr>
      <vt:lpstr>一.模組化</vt:lpstr>
      <vt:lpstr>二.引入模組</vt:lpstr>
      <vt:lpstr>三.資料型態</vt:lpstr>
      <vt:lpstr>PowerPoint 簡報</vt:lpstr>
      <vt:lpstr>list、np.array、def</vt:lpstr>
      <vt:lpstr>list</vt:lpstr>
      <vt:lpstr>PowerPoint 簡報</vt:lpstr>
      <vt:lpstr>def 自訂函數</vt:lpstr>
      <vt:lpstr>PowerPoint 簡報</vt:lpstr>
      <vt:lpstr>PowerPoint 簡報</vt:lpstr>
      <vt:lpstr>陣列 array (numpy物件)</vt:lpstr>
      <vt:lpstr>PowerPoint 簡報</vt:lpstr>
      <vt:lpstr>電力線模擬</vt:lpstr>
      <vt:lpstr>庫倫定律</vt:lpstr>
      <vt:lpstr>電場</vt:lpstr>
      <vt:lpstr>電力線</vt:lpstr>
      <vt:lpstr>重點</vt:lpstr>
      <vt:lpstr>mgrid (Numpy 模組)</vt:lpstr>
      <vt:lpstr>REVIEW：arange &amp; linspace</vt:lpstr>
      <vt:lpstr>參考模擬流程</vt:lpstr>
      <vt:lpstr>兩點電荷</vt:lpstr>
      <vt:lpstr>matplotlib模組</vt:lpstr>
      <vt:lpstr>非點電荷</vt:lpstr>
      <vt:lpstr>作業繳交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吳俊陞</dc:creator>
  <cp:lastModifiedBy>吳俊陞</cp:lastModifiedBy>
  <cp:revision>74</cp:revision>
  <dcterms:created xsi:type="dcterms:W3CDTF">2018-03-05T03:06:59Z</dcterms:created>
  <dcterms:modified xsi:type="dcterms:W3CDTF">2018-03-07T05:26:21Z</dcterms:modified>
</cp:coreProperties>
</file>