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410" r:id="rId3"/>
    <p:sldId id="449" r:id="rId4"/>
    <p:sldId id="451" r:id="rId5"/>
    <p:sldId id="452" r:id="rId6"/>
    <p:sldId id="453" r:id="rId7"/>
    <p:sldId id="442" r:id="rId8"/>
    <p:sldId id="444" r:id="rId9"/>
    <p:sldId id="443" r:id="rId10"/>
    <p:sldId id="446" r:id="rId11"/>
    <p:sldId id="447" r:id="rId12"/>
    <p:sldId id="454" r:id="rId13"/>
    <p:sldId id="448" r:id="rId14"/>
    <p:sldId id="411" r:id="rId15"/>
    <p:sldId id="416" r:id="rId16"/>
    <p:sldId id="417" r:id="rId17"/>
    <p:sldId id="418" r:id="rId18"/>
    <p:sldId id="419" r:id="rId19"/>
    <p:sldId id="420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6" r:id="rId33"/>
    <p:sldId id="437" r:id="rId34"/>
    <p:sldId id="438" r:id="rId35"/>
    <p:sldId id="439" r:id="rId36"/>
    <p:sldId id="440" r:id="rId37"/>
    <p:sldId id="44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9158" initials="2" lastIdx="1" clrIdx="0"/>
  <p:cmAuthor id="2" name="MIS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9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11.png"/><Relationship Id="rId1" Type="http://schemas.openxmlformats.org/officeDocument/2006/relationships/hyperlink" Target="http://www.mycat.org.cn/&#13;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mycat </a:t>
            </a:r>
            <a: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990" y="1610995"/>
            <a:ext cx="10828655" cy="923290"/>
          </a:xfrm>
        </p:spPr>
        <p:txBody>
          <a:bodyPr/>
          <a:p>
            <a:r>
              <a:rPr lang="en-US" altLang="zh-CN" sz="3200">
                <a:solidFill>
                  <a:schemeClr val="accent4"/>
                </a:solidFill>
                <a:effectLst/>
              </a:rPr>
              <a:t>mycat</a:t>
            </a:r>
            <a:r>
              <a:rPr sz="3200">
                <a:solidFill>
                  <a:schemeClr val="accent4"/>
                </a:solidFill>
                <a:effectLst/>
              </a:rPr>
              <a:t>是什么？</a:t>
            </a:r>
            <a:endParaRPr sz="3200">
              <a:solidFill>
                <a:schemeClr val="accent4"/>
              </a:solidFill>
              <a:effectLst/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90" y="2599690"/>
            <a:ext cx="105346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mycat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是数据库中间件。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中间件：是一类连接软件组织和应用的计算机软件，以便于软件各部件之间的沟通。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例子：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Tomcat  (web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中间件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（连接客户端与服务器）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数据库中间件：连接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应用程序和数据库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圆角矩形 39"/>
          <p:cNvSpPr/>
          <p:nvPr/>
        </p:nvSpPr>
        <p:spPr>
          <a:xfrm>
            <a:off x="9276080" y="4610735"/>
            <a:ext cx="1569720" cy="155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709150" y="4610735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9271000" y="2881630"/>
            <a:ext cx="1569720" cy="155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704070" y="2881630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271000" y="991235"/>
            <a:ext cx="1569720" cy="155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704070" y="991235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管理数据库分布式</a:t>
            </a:r>
            <a:endParaRPr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46935" y="2383790"/>
            <a:ext cx="2625725" cy="3965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98725" y="288163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2742565" y="251333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大型数据库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773805" y="509778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28" name="圆角矩形 27"/>
          <p:cNvSpPr/>
          <p:nvPr/>
        </p:nvSpPr>
        <p:spPr>
          <a:xfrm>
            <a:off x="3773805" y="288163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29" name="圆角矩形 28"/>
          <p:cNvSpPr/>
          <p:nvPr/>
        </p:nvSpPr>
        <p:spPr>
          <a:xfrm>
            <a:off x="2498725" y="392430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30" name="圆角矩形 29"/>
          <p:cNvSpPr/>
          <p:nvPr/>
        </p:nvSpPr>
        <p:spPr>
          <a:xfrm>
            <a:off x="2498725" y="509778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31" name="圆角矩形 30"/>
          <p:cNvSpPr/>
          <p:nvPr/>
        </p:nvSpPr>
        <p:spPr>
          <a:xfrm>
            <a:off x="3773805" y="392430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17" name="圆角矩形 16"/>
          <p:cNvSpPr/>
          <p:nvPr/>
        </p:nvSpPr>
        <p:spPr>
          <a:xfrm>
            <a:off x="5937885" y="2604770"/>
            <a:ext cx="1496695" cy="1444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  <a:p>
            <a:pPr algn="ctr"/>
            <a:r>
              <a:rPr lang="zh-CN"/>
              <a:t>达到瓶颈</a:t>
            </a:r>
            <a:r>
              <a:rPr lang="en-US" altLang="zh-CN"/>
              <a:t>(</a:t>
            </a:r>
            <a:r>
              <a:rPr lang="zh-CN" altLang="en-US"/>
              <a:t>比如千万级数据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9370695" y="5050790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分库</a:t>
            </a:r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sp>
        <p:nvSpPr>
          <p:cNvPr id="22" name="圆角矩形 21"/>
          <p:cNvSpPr/>
          <p:nvPr/>
        </p:nvSpPr>
        <p:spPr>
          <a:xfrm>
            <a:off x="9370695" y="3289935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分库</a:t>
            </a:r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sp>
        <p:nvSpPr>
          <p:cNvPr id="23" name="圆角矩形 22"/>
          <p:cNvSpPr/>
          <p:nvPr/>
        </p:nvSpPr>
        <p:spPr>
          <a:xfrm>
            <a:off x="9370695" y="1501140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分库</a:t>
            </a:r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cxnSp>
        <p:nvCxnSpPr>
          <p:cNvPr id="24" name="直接箭头连接符 23"/>
          <p:cNvCxnSpPr>
            <a:stCxn id="17" idx="3"/>
            <a:endCxn id="23" idx="1"/>
          </p:cNvCxnSpPr>
          <p:nvPr/>
        </p:nvCxnSpPr>
        <p:spPr>
          <a:xfrm flipV="1">
            <a:off x="7434580" y="1932940"/>
            <a:ext cx="1936115" cy="1394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22" idx="1"/>
          </p:cNvCxnSpPr>
          <p:nvPr/>
        </p:nvCxnSpPr>
        <p:spPr>
          <a:xfrm>
            <a:off x="7434580" y="3327400"/>
            <a:ext cx="1936115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3"/>
            <a:endCxn id="21" idx="1"/>
          </p:cNvCxnSpPr>
          <p:nvPr/>
        </p:nvCxnSpPr>
        <p:spPr>
          <a:xfrm>
            <a:off x="7434580" y="3327400"/>
            <a:ext cx="1936115" cy="2155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箭头 33"/>
          <p:cNvSpPr/>
          <p:nvPr/>
        </p:nvSpPr>
        <p:spPr>
          <a:xfrm>
            <a:off x="4640580" y="2927350"/>
            <a:ext cx="1195070" cy="6426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23" idx="1"/>
          </p:cNvCxnSpPr>
          <p:nvPr/>
        </p:nvCxnSpPr>
        <p:spPr>
          <a:xfrm flipV="1">
            <a:off x="7434580" y="1932940"/>
            <a:ext cx="1936115" cy="1394460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7" idx="3"/>
          </p:cNvCxnSpPr>
          <p:nvPr/>
        </p:nvCxnSpPr>
        <p:spPr>
          <a:xfrm>
            <a:off x="7434580" y="3327400"/>
            <a:ext cx="1936115" cy="394335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21" idx="1"/>
          </p:cNvCxnSpPr>
          <p:nvPr/>
        </p:nvCxnSpPr>
        <p:spPr>
          <a:xfrm>
            <a:off x="7458710" y="3366135"/>
            <a:ext cx="1911985" cy="2116455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8246110" y="501650"/>
            <a:ext cx="2949575" cy="6046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9276080" y="4610735"/>
            <a:ext cx="1569720" cy="155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709150" y="4610735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9271000" y="2881630"/>
            <a:ext cx="1569720" cy="155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704070" y="2881630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271000" y="991235"/>
            <a:ext cx="1569720" cy="155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704070" y="991235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管理数据库分布式</a:t>
            </a:r>
            <a:endParaRPr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70695" y="5050790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分库</a:t>
            </a:r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sp>
        <p:nvSpPr>
          <p:cNvPr id="22" name="圆角矩形 21"/>
          <p:cNvSpPr/>
          <p:nvPr/>
        </p:nvSpPr>
        <p:spPr>
          <a:xfrm>
            <a:off x="9370695" y="3289935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分库</a:t>
            </a:r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sp>
        <p:nvSpPr>
          <p:cNvPr id="23" name="圆角矩形 22"/>
          <p:cNvSpPr/>
          <p:nvPr/>
        </p:nvSpPr>
        <p:spPr>
          <a:xfrm>
            <a:off x="9370695" y="1501140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分库</a:t>
            </a:r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sp>
        <p:nvSpPr>
          <p:cNvPr id="34" name="右箭头 33"/>
          <p:cNvSpPr/>
          <p:nvPr/>
        </p:nvSpPr>
        <p:spPr>
          <a:xfrm>
            <a:off x="3602990" y="3249930"/>
            <a:ext cx="4576445" cy="6426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74380" y="3340735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mycat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11375" y="3180715"/>
            <a:ext cx="129667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应用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多数据源整合</a:t>
            </a:r>
            <a:endParaRPr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95185" y="1953260"/>
            <a:ext cx="234251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galera cluster</a:t>
            </a:r>
            <a:endParaRPr lang="en-US"/>
          </a:p>
        </p:txBody>
      </p:sp>
      <p:sp>
        <p:nvSpPr>
          <p:cNvPr id="23" name="圆角矩形 22"/>
          <p:cNvSpPr/>
          <p:nvPr/>
        </p:nvSpPr>
        <p:spPr>
          <a:xfrm>
            <a:off x="1182370" y="3747135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mycat</a:t>
            </a: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1218565" y="2383790"/>
            <a:ext cx="1306195" cy="55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5" name="下箭头 14"/>
          <p:cNvSpPr/>
          <p:nvPr/>
        </p:nvSpPr>
        <p:spPr>
          <a:xfrm>
            <a:off x="1682115" y="3048000"/>
            <a:ext cx="379730" cy="52832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62225" y="4175125"/>
            <a:ext cx="4632960" cy="1905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2" idx="1"/>
          </p:cNvCxnSpPr>
          <p:nvPr/>
        </p:nvCxnSpPr>
        <p:spPr>
          <a:xfrm>
            <a:off x="4752340" y="2382520"/>
            <a:ext cx="2442845" cy="2540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319145" y="2395220"/>
            <a:ext cx="1433195" cy="174180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319145" y="4178935"/>
            <a:ext cx="1442720" cy="180213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6" idx="1"/>
          </p:cNvCxnSpPr>
          <p:nvPr/>
        </p:nvCxnSpPr>
        <p:spPr>
          <a:xfrm>
            <a:off x="4761865" y="5981065"/>
            <a:ext cx="2433320" cy="0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7195185" y="3747135"/>
            <a:ext cx="234251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MySQL</a:t>
            </a:r>
            <a:endParaRPr lang="en-US">
              <a:sym typeface="+mn-ea"/>
            </a:endParaRPr>
          </a:p>
          <a:p>
            <a:pPr algn="ctr"/>
            <a:r>
              <a:rPr lang="en-US"/>
              <a:t>Master/Slave</a:t>
            </a:r>
            <a:endParaRPr lang="en-US"/>
          </a:p>
        </p:txBody>
      </p:sp>
      <p:sp>
        <p:nvSpPr>
          <p:cNvPr id="48" name="圆角矩形 47"/>
          <p:cNvSpPr/>
          <p:nvPr/>
        </p:nvSpPr>
        <p:spPr>
          <a:xfrm>
            <a:off x="7195185" y="5549265"/>
            <a:ext cx="234251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NoSQL</a:t>
            </a:r>
            <a:endParaRPr lang="en-US"/>
          </a:p>
        </p:txBody>
      </p:sp>
      <p:sp>
        <p:nvSpPr>
          <p:cNvPr id="50" name="文本框 49"/>
          <p:cNvSpPr txBox="1"/>
          <p:nvPr/>
        </p:nvSpPr>
        <p:spPr>
          <a:xfrm>
            <a:off x="9615805" y="1922780"/>
            <a:ext cx="2103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多主同时写入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高可靠性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适合系统关键表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615805" y="5473065"/>
            <a:ext cx="2103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储存大量一次</a:t>
            </a:r>
            <a:endParaRPr lang="zh-CN" altLang="en-US"/>
          </a:p>
          <a:p>
            <a:r>
              <a:rPr lang="zh-CN" altLang="en-US"/>
              <a:t>性非业务数据</a:t>
            </a:r>
            <a:endParaRPr lang="zh-CN" altLang="en-US"/>
          </a:p>
          <a:p>
            <a:r>
              <a:rPr lang="zh-CN" altLang="en-US">
                <a:sym typeface="+mn-ea"/>
              </a:rPr>
              <a:t>高性能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752340" y="1922780"/>
            <a:ext cx="198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如账单</a:t>
            </a:r>
            <a:r>
              <a:rPr lang="en-US" altLang="zh-CN"/>
              <a:t>,</a:t>
            </a:r>
            <a:r>
              <a:rPr lang="zh-CN" altLang="en-US"/>
              <a:t>订单表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752340" y="3808730"/>
            <a:ext cx="198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用户表</a:t>
            </a:r>
            <a:r>
              <a:rPr lang="en-US" altLang="zh-CN"/>
              <a:t>,</a:t>
            </a:r>
            <a:r>
              <a:rPr lang="zh-CN" altLang="en-US"/>
              <a:t>字典表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752340" y="5549265"/>
            <a:ext cx="198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日志类数据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752340" y="4178935"/>
            <a:ext cx="198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常规数据</a:t>
            </a:r>
            <a:endParaRPr lang="zh-CN"/>
          </a:p>
        </p:txBody>
      </p:sp>
      <p:sp>
        <p:nvSpPr>
          <p:cNvPr id="57" name="文本框 56"/>
          <p:cNvSpPr txBox="1"/>
          <p:nvPr/>
        </p:nvSpPr>
        <p:spPr>
          <a:xfrm>
            <a:off x="9615805" y="3856355"/>
            <a:ext cx="2103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主从故障切换</a:t>
            </a:r>
            <a:endParaRPr lang="zh-CN" altLang="en-US"/>
          </a:p>
          <a:p>
            <a:r>
              <a:rPr lang="zh-CN" altLang="en-US"/>
              <a:t>高可用性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10" y="608400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简介</a:t>
            </a:r>
            <a:r>
              <a:rPr lang="en-US" altLang="zh-CN"/>
              <a:t>-</a:t>
            </a:r>
            <a: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355" y="1611630"/>
            <a:ext cx="10828655" cy="12465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Mycat''</a:t>
            </a:r>
            <a:r>
              <a:rPr sz="2000">
                <a:solidFill>
                  <a:srgbClr val="FF0000"/>
                </a:solidFill>
                <a:effectLst/>
              </a:rPr>
              <a:t>拦截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'</a:t>
            </a:r>
            <a:r>
              <a:rPr sz="2000">
                <a:solidFill>
                  <a:schemeClr val="tx1"/>
                </a:solidFill>
                <a:effectLst/>
              </a:rPr>
              <a:t>了用户发过来的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SQL</a:t>
            </a:r>
            <a:r>
              <a:rPr sz="2000">
                <a:solidFill>
                  <a:schemeClr val="tx1"/>
                </a:solidFill>
                <a:effectLst/>
              </a:rPr>
              <a:t>语句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,</a:t>
            </a:r>
            <a:r>
              <a:rPr sz="2000">
                <a:solidFill>
                  <a:schemeClr val="tx1"/>
                </a:solidFill>
                <a:effectLst/>
              </a:rPr>
              <a:t>做了特定分析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,</a:t>
            </a:r>
            <a:r>
              <a:rPr sz="2000">
                <a:solidFill>
                  <a:schemeClr val="tx1"/>
                </a:solidFill>
                <a:effectLst/>
              </a:rPr>
              <a:t>然后将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SQL</a:t>
            </a:r>
            <a:r>
              <a:rPr sz="2000">
                <a:solidFill>
                  <a:schemeClr val="tx1"/>
                </a:solidFill>
                <a:effectLst/>
              </a:rPr>
              <a:t>往后端的真实数据库并将返回的结果做适当的处理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,</a:t>
            </a:r>
            <a:r>
              <a:rPr sz="2000">
                <a:solidFill>
                  <a:schemeClr val="tx1"/>
                </a:solidFill>
                <a:effectLst/>
              </a:rPr>
              <a:t>最终返回给用户</a:t>
            </a:r>
            <a:endParaRPr sz="2000">
              <a:solidFill>
                <a:schemeClr val="tx1"/>
              </a:solidFill>
              <a:effectLst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81990" y="4099560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应用</a:t>
            </a:r>
            <a:endParaRPr lang="zh-CN" altLang="en-US">
              <a:sym typeface="+mn-ea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2225675" y="4210050"/>
            <a:ext cx="1680845" cy="6426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70350" y="2548890"/>
            <a:ext cx="4051300" cy="3965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8115300" y="2696210"/>
            <a:ext cx="1565910" cy="630555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257040" y="2858135"/>
            <a:ext cx="629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解         析</a:t>
            </a:r>
            <a:endParaRPr lang="zh-CN" altLang="en-US"/>
          </a:p>
          <a:p>
            <a:pPr algn="ctr"/>
            <a:r>
              <a:rPr lang="en-US" altLang="zh-CN"/>
              <a:t> sql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4739005" y="2858135"/>
            <a:ext cx="629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分片分析</a:t>
            </a:r>
            <a:endParaRPr lang="zh-CN"/>
          </a:p>
        </p:txBody>
      </p:sp>
      <p:sp>
        <p:nvSpPr>
          <p:cNvPr id="45" name="文本框 44"/>
          <p:cNvSpPr txBox="1"/>
          <p:nvPr/>
        </p:nvSpPr>
        <p:spPr>
          <a:xfrm>
            <a:off x="5238750" y="2858135"/>
            <a:ext cx="629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路由分析</a:t>
            </a:r>
            <a:endParaRPr lang="zh-CN"/>
          </a:p>
        </p:txBody>
      </p:sp>
      <p:sp>
        <p:nvSpPr>
          <p:cNvPr id="46" name="文本框 45"/>
          <p:cNvSpPr txBox="1"/>
          <p:nvPr/>
        </p:nvSpPr>
        <p:spPr>
          <a:xfrm>
            <a:off x="5721350" y="2996565"/>
            <a:ext cx="749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读写分离分析</a:t>
            </a:r>
            <a:endParaRPr lang="zh-CN"/>
          </a:p>
        </p:txBody>
      </p:sp>
      <p:sp>
        <p:nvSpPr>
          <p:cNvPr id="47" name="文本框 46"/>
          <p:cNvSpPr txBox="1"/>
          <p:nvPr/>
        </p:nvSpPr>
        <p:spPr>
          <a:xfrm>
            <a:off x="6470650" y="2830195"/>
            <a:ext cx="629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缓存分析</a:t>
            </a:r>
            <a:endParaRPr lang="zh-CN"/>
          </a:p>
        </p:txBody>
      </p:sp>
      <p:sp>
        <p:nvSpPr>
          <p:cNvPr id="48" name="文本框 47"/>
          <p:cNvSpPr txBox="1"/>
          <p:nvPr/>
        </p:nvSpPr>
        <p:spPr>
          <a:xfrm>
            <a:off x="7100570" y="327342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...</a:t>
            </a:r>
            <a:endParaRPr lang="en-US" altLang="zh-CN" b="1"/>
          </a:p>
        </p:txBody>
      </p:sp>
      <p:sp>
        <p:nvSpPr>
          <p:cNvPr id="49" name="文本框 48"/>
          <p:cNvSpPr txBox="1"/>
          <p:nvPr/>
        </p:nvSpPr>
        <p:spPr>
          <a:xfrm>
            <a:off x="6470650" y="4853305"/>
            <a:ext cx="629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结果合并</a:t>
            </a:r>
            <a:endParaRPr lang="zh-CN"/>
          </a:p>
        </p:txBody>
      </p:sp>
      <p:sp>
        <p:nvSpPr>
          <p:cNvPr id="50" name="文本框 49"/>
          <p:cNvSpPr txBox="1"/>
          <p:nvPr/>
        </p:nvSpPr>
        <p:spPr>
          <a:xfrm>
            <a:off x="5975350" y="4853305"/>
            <a:ext cx="629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整合处理</a:t>
            </a:r>
            <a:endParaRPr lang="zh-CN"/>
          </a:p>
        </p:txBody>
      </p:sp>
      <p:sp>
        <p:nvSpPr>
          <p:cNvPr id="51" name="文本框 50"/>
          <p:cNvSpPr txBox="1"/>
          <p:nvPr/>
        </p:nvSpPr>
        <p:spPr>
          <a:xfrm>
            <a:off x="5461000" y="4853305"/>
            <a:ext cx="629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排序处理</a:t>
            </a:r>
            <a:endParaRPr lang="zh-CN"/>
          </a:p>
        </p:txBody>
      </p:sp>
      <p:sp>
        <p:nvSpPr>
          <p:cNvPr id="52" name="文本框 51"/>
          <p:cNvSpPr txBox="1"/>
          <p:nvPr/>
        </p:nvSpPr>
        <p:spPr>
          <a:xfrm>
            <a:off x="4970780" y="4853305"/>
            <a:ext cx="629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分页处理</a:t>
            </a:r>
            <a:endParaRPr lang="zh-CN"/>
          </a:p>
        </p:txBody>
      </p:sp>
      <p:sp>
        <p:nvSpPr>
          <p:cNvPr id="53" name="文本框 52"/>
          <p:cNvSpPr txBox="1"/>
          <p:nvPr/>
        </p:nvSpPr>
        <p:spPr>
          <a:xfrm>
            <a:off x="4340860" y="526859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...</a:t>
            </a:r>
            <a:endParaRPr lang="en-US" altLang="zh-CN" b="1"/>
          </a:p>
        </p:txBody>
      </p:sp>
      <p:sp>
        <p:nvSpPr>
          <p:cNvPr id="54" name="文本框 53"/>
          <p:cNvSpPr txBox="1"/>
          <p:nvPr/>
        </p:nvSpPr>
        <p:spPr>
          <a:xfrm>
            <a:off x="1424305" y="3107055"/>
            <a:ext cx="2482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 * from oders where prov ='zhejiang'</a:t>
            </a:r>
            <a:endParaRPr lang="en-US" altLang="zh-CN"/>
          </a:p>
        </p:txBody>
      </p:sp>
      <p:cxnSp>
        <p:nvCxnSpPr>
          <p:cNvPr id="56" name="直接连接符 55"/>
          <p:cNvCxnSpPr/>
          <p:nvPr/>
        </p:nvCxnSpPr>
        <p:spPr>
          <a:xfrm>
            <a:off x="3862705" y="3321685"/>
            <a:ext cx="4243070" cy="1397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681210" y="2243455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db1</a:t>
            </a:r>
            <a:endParaRPr lang="en-US"/>
          </a:p>
        </p:txBody>
      </p:sp>
      <p:sp>
        <p:nvSpPr>
          <p:cNvPr id="58" name="圆角矩形 57"/>
          <p:cNvSpPr/>
          <p:nvPr/>
        </p:nvSpPr>
        <p:spPr>
          <a:xfrm>
            <a:off x="9681210" y="3752215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db2</a:t>
            </a:r>
            <a:endParaRPr lang="en-US"/>
          </a:p>
        </p:txBody>
      </p:sp>
      <p:sp>
        <p:nvSpPr>
          <p:cNvPr id="59" name="圆角矩形 58"/>
          <p:cNvSpPr/>
          <p:nvPr/>
        </p:nvSpPr>
        <p:spPr>
          <a:xfrm>
            <a:off x="9681210" y="5268595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sp>
        <p:nvSpPr>
          <p:cNvPr id="60" name="文本框 59"/>
          <p:cNvSpPr txBox="1"/>
          <p:nvPr/>
        </p:nvSpPr>
        <p:spPr>
          <a:xfrm>
            <a:off x="10477500" y="2996565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prov ='zhejiang'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477500" y="4615815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prov ='shanghai'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477500" y="6236335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prov ='beijing'</a:t>
            </a:r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8124825" y="4169410"/>
            <a:ext cx="155638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59" idx="1"/>
          </p:cNvCxnSpPr>
          <p:nvPr/>
        </p:nvCxnSpPr>
        <p:spPr>
          <a:xfrm>
            <a:off x="8133715" y="4206875"/>
            <a:ext cx="1547495" cy="149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7" idx="1"/>
          </p:cNvCxnSpPr>
          <p:nvPr/>
        </p:nvCxnSpPr>
        <p:spPr>
          <a:xfrm flipV="1">
            <a:off x="8129270" y="2675255"/>
            <a:ext cx="1551940" cy="149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115300" y="2974340"/>
            <a:ext cx="1546860" cy="245491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 flipV="1">
            <a:off x="3724275" y="5383530"/>
            <a:ext cx="4400550" cy="18415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solidFill>
                  <a:schemeClr val="accent4">
                    <a:lumMod val="75000"/>
                  </a:schemeClr>
                </a:solidFill>
                <a:sym typeface="+mn-ea"/>
              </a:rPr>
              <a:t>① MySQL 主从复制原理</a:t>
            </a:r>
            <a:endParaRPr sz="28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  <a:p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151"/>
          <a:stretch>
            <a:fillRect/>
          </a:stretch>
        </p:blipFill>
        <p:spPr>
          <a:xfrm>
            <a:off x="995680" y="2327910"/>
            <a:ext cx="8496300" cy="4160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7695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76350"/>
            <a:ext cx="10968990" cy="4841240"/>
          </a:xfrm>
        </p:spPr>
        <p:txBody>
          <a:bodyPr>
            <a:normAutofit/>
          </a:bodyPr>
          <a:p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② 主机配置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(192.168.220.141)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sz="24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    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9355" y="2292985"/>
            <a:ext cx="7992745" cy="3597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40000"/>
              </a:lnSpc>
              <a:buNone/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修改配置文件：vim  /etc/my.cnf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#主服务器唯一ID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server-id=1</a:t>
            </a:r>
            <a:r>
              <a:rPr lang="en-US" sz="2400">
                <a:solidFill>
                  <a:srgbClr val="FF0000"/>
                </a:solidFill>
                <a:sym typeface="+mn-ea"/>
              </a:rPr>
              <a:t>41</a:t>
            </a:r>
            <a:endParaRPr sz="240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#启用二进制日志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log-bin=mysql-bin</a:t>
            </a:r>
            <a:endParaRPr sz="240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重启mysql服务：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systemctl restart mysqld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0595" y="2277745"/>
            <a:ext cx="5546725" cy="3735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5" y="30423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755" y="1226185"/>
            <a:ext cx="7098665" cy="4841240"/>
          </a:xfrm>
        </p:spPr>
        <p:txBody>
          <a:bodyPr>
            <a:normAutofit/>
          </a:bodyPr>
          <a:p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② 主机配置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(192.168.220.132)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验证是否已经配置成功，如果能够查询对应配置文件中的server_id 说明已经配置成功。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show variables like '%server_id%';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查看状态，如果能够看到同步的文件，和行数 说明已经配置成功。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show master status;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3620" y="2311400"/>
            <a:ext cx="4739640" cy="2671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9567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164590"/>
            <a:ext cx="10968990" cy="4841240"/>
          </a:xfrm>
        </p:spPr>
        <p:txBody>
          <a:bodyPr>
            <a:normAutofit/>
          </a:bodyPr>
          <a:p>
            <a:pPr marL="0" indent="0">
              <a:buNone/>
            </a:pPr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③ 从机配置(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192.168.220.142</a:t>
            </a:r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)</a:t>
            </a:r>
            <a:endParaRPr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    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730" y="2012315"/>
            <a:ext cx="9367520" cy="422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800"/>
              <a:t>修改配置文件：vim /etc/my.cnf</a:t>
            </a:r>
            <a:endParaRPr lang="zh-CN" altLang="en-US" sz="2800"/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server-id=1</a:t>
            </a:r>
            <a:r>
              <a:rPr lang="en-US" altLang="zh-CN" sz="2800">
                <a:solidFill>
                  <a:srgbClr val="FF0000"/>
                </a:solidFill>
              </a:rPr>
              <a:t>42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zh-CN" altLang="en-US" sz="2800"/>
              <a:t> ###从服务器server_id</a:t>
            </a:r>
            <a:endParaRPr lang="zh-CN" altLang="en-US" sz="2800"/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log-bin=mysql-bin </a:t>
            </a:r>
            <a:r>
              <a:rPr lang="zh-CN" altLang="en-US" sz="2800"/>
              <a:t> ###日志文件同步方式</a:t>
            </a:r>
            <a:endParaRPr lang="zh-CN" altLang="en-US" sz="2800"/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binlog-do-db=test</a:t>
            </a:r>
            <a:r>
              <a:rPr lang="zh-CN" altLang="en-US" sz="2800"/>
              <a:t>   ###同步数据库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重启mysql服务：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systemctl restart mysqld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80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rcRect t="77212" r="67463" b="275"/>
          <a:stretch>
            <a:fillRect/>
          </a:stretch>
        </p:blipFill>
        <p:spPr>
          <a:xfrm>
            <a:off x="7649845" y="2327910"/>
            <a:ext cx="4396740" cy="2202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5" y="24962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755" y="1008380"/>
            <a:ext cx="7098665" cy="4841240"/>
          </a:xfrm>
        </p:spPr>
        <p:txBody>
          <a:bodyPr>
            <a:normAutofit/>
          </a:bodyPr>
          <a:p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② 从</a:t>
            </a:r>
            <a:r>
              <a:rPr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机配置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(192.168.220.142)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验证是否已经配置成功，如果能够查询对应配置文件中的server_id 说明已经配置成功。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show variables like '%server_id%';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从服务器同步主服务器配置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3125" y="4069715"/>
            <a:ext cx="96907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change master to master_host='192.168.</a:t>
            </a:r>
            <a:r>
              <a:rPr lang="en-US" altLang="zh-CN" sz="2400"/>
              <a:t>220</a:t>
            </a:r>
            <a:r>
              <a:rPr lang="zh-CN" altLang="en-US" sz="2400"/>
              <a:t>.1</a:t>
            </a:r>
            <a:r>
              <a:rPr lang="en-US" altLang="zh-CN" sz="2400"/>
              <a:t>41</a:t>
            </a:r>
            <a:r>
              <a:rPr lang="zh-CN" altLang="en-US" sz="2400"/>
              <a:t>',master_user='root',master_password='root',master_log_file='mysql-bin.具体值',master_log_pos=具体值;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5478145"/>
            <a:ext cx="7155180" cy="990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610" y="275660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1113790"/>
            <a:ext cx="11424920" cy="484124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#启动从服务器复制功能       start slave;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#查看从服务器状态     show slave status\G;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2167"/>
          <a:stretch>
            <a:fillRect/>
          </a:stretch>
        </p:blipFill>
        <p:spPr>
          <a:xfrm>
            <a:off x="853440" y="2367280"/>
            <a:ext cx="6152515" cy="4232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7910" y="5010785"/>
            <a:ext cx="340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这两个参数都是Yes，则说明主从配置成功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10" y="59887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990" y="1610995"/>
            <a:ext cx="10828655" cy="923290"/>
          </a:xfrm>
        </p:spPr>
        <p:txBody>
          <a:bodyPr/>
          <a:p>
            <a:pPr marL="0" indent="0">
              <a:buNone/>
            </a:pPr>
            <a:r>
              <a:rPr sz="3200">
                <a:solidFill>
                  <a:schemeClr val="accent4"/>
                </a:solidFill>
                <a:effectLst/>
                <a:sym typeface="+mn-ea"/>
              </a:rPr>
              <a:t>为什么要用</a:t>
            </a:r>
            <a:r>
              <a:rPr lang="en-US" altLang="zh-CN" sz="3200">
                <a:solidFill>
                  <a:schemeClr val="accent4"/>
                </a:solidFill>
                <a:effectLst/>
                <a:sym typeface="+mn-ea"/>
              </a:rPr>
              <a:t>mycat</a:t>
            </a:r>
            <a:r>
              <a:rPr sz="3200">
                <a:solidFill>
                  <a:schemeClr val="accent4"/>
                </a:solidFill>
                <a:effectLst/>
                <a:sym typeface="+mn-ea"/>
              </a:rPr>
              <a:t>？</a:t>
            </a:r>
            <a:endParaRPr sz="3200">
              <a:solidFill>
                <a:schemeClr val="accent4"/>
              </a:solidFill>
              <a:effectLst/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90" y="2590800"/>
            <a:ext cx="105346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algn="l">
              <a:buClrTx/>
              <a:buSzTx/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1.java与数据库紧耦合（传统项目Java应用与数据库直接相连）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高访问量高并发对数据库压力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读写请求数据不一致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610" y="29407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1113790"/>
            <a:ext cx="11424920" cy="484124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 主机新建库、新建表、insert 记录，从机复制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5560" y="1821180"/>
            <a:ext cx="163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主机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5635" y="1882775"/>
            <a:ext cx="1075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从机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2530475"/>
            <a:ext cx="5074920" cy="3703320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30" y="2530475"/>
            <a:ext cx="5092700" cy="3564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610" y="29407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搭建 </a:t>
            </a:r>
            <a:r>
              <a:rPr lang="en-US" altLang="zh-CN"/>
              <a:t>mysql</a:t>
            </a:r>
            <a:r>
              <a:rPr lang="zh-CN" altLang="en-US"/>
              <a:t> 数据库主从复制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1113790"/>
            <a:ext cx="11424920" cy="484124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sym typeface="+mn-ea"/>
              </a:rPr>
              <a:t> 主机新建库、新建表、insert 记录，从机复制</a:t>
            </a:r>
            <a:endParaRPr lang="en-US" altLang="zh-CN" sz="32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5560" y="1821180"/>
            <a:ext cx="163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主机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5635" y="1882775"/>
            <a:ext cx="1075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从机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2541270"/>
            <a:ext cx="4922520" cy="354330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2586990"/>
            <a:ext cx="5530850" cy="3497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94100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299900"/>
            <a:ext cx="10969200" cy="47592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第一步：下载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mycat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压缩包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+mn-ea"/>
              </a:rPr>
              <a:t> 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+mn-ea"/>
              </a:rPr>
              <a:t>地址：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+mn-ea"/>
                <a:hlinkClick r:id="rId1"/>
              </a:rPr>
              <a:t>http://www.mycat.org.cn/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ea typeface="+mn-ea"/>
              <a:cs typeface="+mn-ea"/>
              <a:hlinkClick r:id="rId1"/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accent4">
                    <a:lumMod val="75000"/>
                  </a:schemeClr>
                </a:solidFill>
                <a:effectLst/>
                <a:latin typeface="微软雅黑" panose="020B0503020204020204" pitchFamily="34" charset="-122"/>
                <a:cs typeface="+mn-ea"/>
              </a:rPr>
              <a:t>•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第二步：借助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xftp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工具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将压缩包传入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Linux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的目录下</a:t>
            </a:r>
            <a:endParaRPr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925830" y="4364355"/>
          <a:ext cx="85337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3477260"/>
            <a:ext cx="8157210" cy="2903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160" y="32201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504190"/>
            <a:ext cx="10793730" cy="535686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>
              <a:buNone/>
            </a:pP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第三步：解压缩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</a:t>
            </a:r>
            <a:endParaRPr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  命令：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tar -zvxf </a:t>
            </a:r>
            <a:r>
              <a:rPr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加压缩包名</a:t>
            </a:r>
            <a:r>
              <a:rPr lang="en-US" altLang="zh-CN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ea typeface="+mn-ea"/>
                <a:cs typeface="+mn-ea"/>
              </a:rPr>
              <a:t> </a:t>
            </a:r>
            <a:endParaRPr lang="en-US" altLang="zh-CN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4272280"/>
            <a:ext cx="100412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cs typeface="+mn-ea"/>
                <a:sym typeface="+mn-ea"/>
              </a:rPr>
              <a:t>   </a:t>
            </a:r>
            <a:r>
              <a:rPr lang="zh-CN" altLang="en-US" sz="2400">
                <a:solidFill>
                  <a:schemeClr val="accent4">
                    <a:lumMod val="75000"/>
                  </a:schemeClr>
                </a:solidFill>
                <a:effectLst/>
                <a:latin typeface="+mn-ea"/>
                <a:cs typeface="+mn-ea"/>
                <a:sym typeface="+mn-ea"/>
              </a:rPr>
              <a:t>解压完成后如下：</a:t>
            </a:r>
            <a:endParaRPr sz="2400">
              <a:solidFill>
                <a:schemeClr val="accent4">
                  <a:lumMod val="7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endParaRPr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  <a:p>
            <a:endParaRPr lang="zh-CN" altLang="en-US" sz="2400">
              <a:solidFill>
                <a:schemeClr val="accent4">
                  <a:lumMod val="75000"/>
                </a:schemeClr>
              </a:solidFill>
              <a:effectLst/>
              <a:latin typeface="+mn-ea"/>
              <a:ea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690" y="2526030"/>
            <a:ext cx="7583170" cy="155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5130800"/>
            <a:ext cx="7505700" cy="10579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36950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225" y="1142420"/>
            <a:ext cx="10969200" cy="4759200"/>
          </a:xfrm>
        </p:spPr>
        <p:txBody>
          <a:bodyPr/>
          <a:p>
            <a:r>
              <a:rPr lang="zh-CN" altLang="en-US" sz="2400">
                <a:solidFill>
                  <a:schemeClr val="accent4">
                    <a:lumMod val="75000"/>
                  </a:schemeClr>
                </a:solidFill>
              </a:rPr>
              <a:t>修改配置文件</a:t>
            </a:r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  <a:p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1914525"/>
            <a:ext cx="7528560" cy="4762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29475" y="4524375"/>
            <a:ext cx="2333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暂时不用配置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5035"/>
            <a:ext cx="10969200" cy="705600"/>
          </a:xfrm>
        </p:spPr>
        <p:txBody>
          <a:bodyPr>
            <a:normAutofit fontScale="90000"/>
          </a:bodyPr>
          <a:p>
            <a:r>
              <a:rPr>
                <a:solidFill>
                  <a:schemeClr val="accent4">
                    <a:lumMod val="75000"/>
                  </a:schemeClr>
                </a:solidFill>
                <a:sym typeface="+mn-ea"/>
              </a:rPr>
              <a:t>修改配置文件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sym typeface="+mn-ea"/>
              </a:rPr>
              <a:t> schema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sym typeface="+mn-ea"/>
              </a:rPr>
              <a:t>.xml</a:t>
            </a:r>
            <a:br>
              <a:rPr lang="zh-CN" altLang="en-US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87455"/>
            <a:ext cx="10969200" cy="4759200"/>
          </a:xfrm>
        </p:spPr>
        <p:txBody>
          <a:bodyPr/>
          <a:p>
            <a:pPr marL="0" indent="0">
              <a:buNone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575" r="12174"/>
          <a:stretch>
            <a:fillRect/>
          </a:stretch>
        </p:blipFill>
        <p:spPr>
          <a:xfrm>
            <a:off x="1245870" y="842010"/>
            <a:ext cx="9409430" cy="5818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875" y="20898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832540"/>
            <a:ext cx="10969200" cy="4759200"/>
          </a:xfrm>
        </p:spPr>
        <p:txBody>
          <a:bodyPr/>
          <a:p>
            <a:r>
              <a:rPr lang="zh-CN" altLang="en-US" sz="2400">
                <a:solidFill>
                  <a:schemeClr val="accent4">
                    <a:lumMod val="75000"/>
                  </a:schemeClr>
                </a:solidFill>
              </a:rPr>
              <a:t>修改配置文件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server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.xml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   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497330"/>
            <a:ext cx="7245985" cy="5184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503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60505"/>
            <a:ext cx="10969200" cy="4759200"/>
          </a:xfrm>
        </p:spPr>
        <p:txBody>
          <a:bodyPr/>
          <a:p>
            <a:r>
              <a:rPr lang="zh-CN" altLang="en-US" sz="2800">
                <a:solidFill>
                  <a:schemeClr val="accent4">
                    <a:lumMod val="75000"/>
                  </a:schemeClr>
                </a:solidFill>
              </a:rPr>
              <a:t>启动程序</a:t>
            </a:r>
            <a:endParaRPr lang="zh-CN" altLang="en-US" sz="28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①控制台启动 ：去 mycat/bin 目录下执行 ./mycat console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②后台启动 ：去 mycat/bin 目录下 ./mycat start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为了能第一时间看到启动日志，方便定位问题，我们选择①控制台启动。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3868420"/>
            <a:ext cx="7578090" cy="2146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503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60450"/>
            <a:ext cx="11382375" cy="4759325"/>
          </a:xfrm>
        </p:spPr>
        <p:txBody>
          <a:bodyPr/>
          <a:p>
            <a:r>
              <a:rPr lang="zh-CN" altLang="en-US" sz="2800">
                <a:solidFill>
                  <a:schemeClr val="accent4">
                    <a:lumMod val="75000"/>
                  </a:schemeClr>
                </a:solidFill>
              </a:rPr>
              <a:t>通过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</a:rPr>
              <a:t>sqlyog</a:t>
            </a:r>
            <a:r>
              <a:rPr sz="2800">
                <a:solidFill>
                  <a:schemeClr val="accent4">
                    <a:lumMod val="75000"/>
                  </a:schemeClr>
                </a:solidFill>
              </a:rPr>
              <a:t>远程连接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</a:rPr>
              <a:t>mycat,user</a:t>
            </a:r>
            <a:r>
              <a:rPr sz="2800">
                <a:solidFill>
                  <a:schemeClr val="accent4">
                    <a:lumMod val="75000"/>
                  </a:schemeClr>
                </a:solidFill>
              </a:rPr>
              <a:t>用户登录</a:t>
            </a:r>
            <a:endParaRPr lang="zh-CN" altLang="en-US" sz="28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1951355"/>
            <a:ext cx="5295900" cy="426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1650" y="2218055"/>
            <a:ext cx="4525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user</a:t>
            </a:r>
            <a:r>
              <a:rPr lang="zh-CN" altLang="en-US" sz="2400"/>
              <a:t>用户为只读用户，登录进去只能查询数据，增删查操作会提示一下信息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90" y="3822700"/>
            <a:ext cx="4383405" cy="19246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5035"/>
            <a:ext cx="10969200" cy="705600"/>
          </a:xfrm>
        </p:spPr>
        <p:txBody>
          <a:bodyPr/>
          <a:p>
            <a:r>
              <a:rPr lang="en-US" altLang="zh-CN"/>
              <a:t>mycat </a:t>
            </a:r>
            <a:r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60450"/>
            <a:ext cx="11382375" cy="4759325"/>
          </a:xfrm>
        </p:spPr>
        <p:txBody>
          <a:bodyPr/>
          <a:p>
            <a:r>
              <a:rPr lang="zh-CN" altLang="en-US" sz="2800">
                <a:solidFill>
                  <a:schemeClr val="accent4">
                    <a:lumMod val="75000"/>
                  </a:schemeClr>
                </a:solidFill>
              </a:rPr>
              <a:t>通过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</a:rPr>
              <a:t>sqlyog</a:t>
            </a:r>
            <a:r>
              <a:rPr sz="2800">
                <a:solidFill>
                  <a:schemeClr val="accent4">
                    <a:lumMod val="75000"/>
                  </a:schemeClr>
                </a:solidFill>
              </a:rPr>
              <a:t>远程连接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</a:rPr>
              <a:t>Mycat,root</a:t>
            </a:r>
            <a:r>
              <a:rPr sz="2800">
                <a:solidFill>
                  <a:schemeClr val="accent4">
                    <a:lumMod val="75000"/>
                  </a:schemeClr>
                </a:solidFill>
              </a:rPr>
              <a:t>用户登录</a:t>
            </a:r>
            <a:endParaRPr lang="zh-CN" altLang="en-US" sz="280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</a:rPr>
              <a:t>   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5985" y="1905635"/>
            <a:ext cx="4525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root</a:t>
            </a:r>
            <a:r>
              <a:rPr lang="zh-CN" altLang="en-US" sz="2400"/>
              <a:t>用户为读写用户，登录进去既能查询数据，又能写数据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2831465"/>
            <a:ext cx="4451985" cy="3587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65" y="2386330"/>
            <a:ext cx="5566410" cy="3433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1.java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与数据库紧耦合</a:t>
            </a:r>
            <a:endParaRPr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79600" y="3313430"/>
            <a:ext cx="129667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375525" y="3256915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9" name="直接连接符 8"/>
          <p:cNvCxnSpPr>
            <a:stCxn id="7" idx="3"/>
            <a:endCxn id="8" idx="1"/>
          </p:cNvCxnSpPr>
          <p:nvPr/>
        </p:nvCxnSpPr>
        <p:spPr>
          <a:xfrm flipV="1">
            <a:off x="3176270" y="3716020"/>
            <a:ext cx="419925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73910" y="4416425"/>
            <a:ext cx="908050" cy="788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数据库</a:t>
            </a:r>
            <a:r>
              <a:rPr lang="en-US" altLang="zh-CN"/>
              <a:t>A</a:t>
            </a:r>
            <a:r>
              <a:rPr lang="zh-CN"/>
              <a:t>配置</a:t>
            </a:r>
            <a:endParaRPr lang="zh-CN"/>
          </a:p>
        </p:txBody>
      </p:sp>
      <p:cxnSp>
        <p:nvCxnSpPr>
          <p:cNvPr id="13" name="直接连接符 12"/>
          <p:cNvCxnSpPr>
            <a:stCxn id="5" idx="0"/>
            <a:endCxn id="7" idx="2"/>
          </p:cNvCxnSpPr>
          <p:nvPr/>
        </p:nvCxnSpPr>
        <p:spPr>
          <a:xfrm flipV="1">
            <a:off x="2527935" y="4175125"/>
            <a:ext cx="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7" idx="3"/>
            <a:endCxn id="8" idx="1"/>
          </p:cNvCxnSpPr>
          <p:nvPr/>
        </p:nvCxnSpPr>
        <p:spPr>
          <a:xfrm flipV="1">
            <a:off x="3176270" y="3716020"/>
            <a:ext cx="4199255" cy="2857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6090" y="1554480"/>
            <a:ext cx="628904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t="1358" r="3123"/>
          <a:stretch>
            <a:fillRect/>
          </a:stretch>
        </p:blipFill>
        <p:spPr>
          <a:xfrm>
            <a:off x="1072515" y="2271395"/>
            <a:ext cx="10046970" cy="4013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2515" y="1566545"/>
            <a:ext cx="6362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新建</a:t>
            </a:r>
            <a:r>
              <a:rPr lang="en-US" altLang="zh-CN" sz="2400"/>
              <a:t>springboot</a:t>
            </a:r>
            <a:r>
              <a:rPr lang="zh-CN" altLang="en-US" sz="2400"/>
              <a:t>项目，选择依赖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2515" y="1566545"/>
            <a:ext cx="6362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</a:t>
            </a:r>
            <a:r>
              <a:rPr lang="en-US" altLang="zh-CN" sz="2400"/>
              <a:t>pom.xml</a:t>
            </a:r>
            <a:r>
              <a:rPr lang="zh-CN" altLang="en-US" sz="2400"/>
              <a:t>中添加如下内容：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2173605"/>
            <a:ext cx="7658100" cy="3901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540" y="1461770"/>
            <a:ext cx="918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新建</a:t>
            </a:r>
            <a:r>
              <a:rPr lang="en-US" altLang="zh-CN" sz="2400"/>
              <a:t>generatorConfig.xml</a:t>
            </a:r>
            <a:r>
              <a:rPr lang="zh-CN" altLang="en-US" sz="2400"/>
              <a:t>文件，利用</a:t>
            </a:r>
            <a:r>
              <a:rPr lang="en-US" altLang="zh-CN" sz="2400"/>
              <a:t>mybatis</a:t>
            </a:r>
            <a:r>
              <a:rPr lang="zh-CN" altLang="en-US" sz="2400"/>
              <a:t>的逆向工程：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085975"/>
            <a:ext cx="6757035" cy="425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210" y="2357120"/>
            <a:ext cx="3674110" cy="3716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540" y="1461770"/>
            <a:ext cx="918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</a:t>
            </a:r>
            <a:r>
              <a:rPr lang="en-US" altLang="zh-CN" sz="2400"/>
              <a:t>application.properties</a:t>
            </a:r>
            <a:r>
              <a:rPr lang="zh-CN" altLang="en-US" sz="2400"/>
              <a:t>中配置数据库信息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2350770"/>
            <a:ext cx="7620000" cy="2156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9675" y="4938395"/>
            <a:ext cx="464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登录的是</a:t>
            </a:r>
            <a:r>
              <a:rPr lang="en-US" altLang="zh-CN" sz="2400"/>
              <a:t>mycat</a:t>
            </a:r>
            <a:r>
              <a:rPr lang="zh-CN" altLang="en-US" sz="2400"/>
              <a:t>的</a:t>
            </a:r>
            <a:r>
              <a:rPr lang="en-US" altLang="zh-CN" sz="2400"/>
              <a:t>root</a:t>
            </a:r>
            <a:r>
              <a:rPr lang="zh-CN" altLang="en-US" sz="2400"/>
              <a:t>用户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540" y="1461770"/>
            <a:ext cx="918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编写</a:t>
            </a:r>
            <a:r>
              <a:rPr lang="en-US" altLang="zh-CN" sz="2400"/>
              <a:t>service</a:t>
            </a:r>
            <a:r>
              <a:rPr lang="zh-CN" altLang="en-US" sz="2400"/>
              <a:t>层方法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164080"/>
            <a:ext cx="9022080" cy="4091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t>整合读写分离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540" y="1461770"/>
            <a:ext cx="918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编写</a:t>
            </a:r>
            <a:r>
              <a:rPr lang="en-US" altLang="zh-CN" sz="2400"/>
              <a:t>SpbootmycatApplication</a:t>
            </a:r>
            <a:r>
              <a:rPr lang="zh-CN" altLang="en-US" sz="2400"/>
              <a:t>如下，启动后即可查看读写分离效果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2077085"/>
            <a:ext cx="10494010" cy="3599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1.java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与数据库紧耦合</a:t>
            </a:r>
            <a:endParaRPr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79600" y="3313430"/>
            <a:ext cx="129667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375525" y="3256915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9" name="直接连接符 8"/>
          <p:cNvCxnSpPr>
            <a:stCxn id="7" idx="3"/>
            <a:endCxn id="8" idx="1"/>
          </p:cNvCxnSpPr>
          <p:nvPr/>
        </p:nvCxnSpPr>
        <p:spPr>
          <a:xfrm flipV="1">
            <a:off x="3176270" y="3716020"/>
            <a:ext cx="419925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73910" y="4416425"/>
            <a:ext cx="908050" cy="788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数据库</a:t>
            </a:r>
            <a:r>
              <a:rPr lang="en-US" altLang="zh-CN"/>
              <a:t>A</a:t>
            </a:r>
            <a:r>
              <a:rPr lang="zh-CN"/>
              <a:t>配置</a:t>
            </a:r>
            <a:endParaRPr lang="zh-CN"/>
          </a:p>
        </p:txBody>
      </p:sp>
      <p:cxnSp>
        <p:nvCxnSpPr>
          <p:cNvPr id="13" name="直接连接符 12"/>
          <p:cNvCxnSpPr>
            <a:stCxn id="5" idx="0"/>
            <a:endCxn id="7" idx="2"/>
          </p:cNvCxnSpPr>
          <p:nvPr/>
        </p:nvCxnSpPr>
        <p:spPr>
          <a:xfrm flipV="1">
            <a:off x="2527935" y="4175125"/>
            <a:ext cx="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030720" y="2428240"/>
            <a:ext cx="2001520" cy="2709545"/>
          </a:xfrm>
          <a:prstGeom prst="line">
            <a:avLst/>
          </a:prstGeom>
          <a:ln w="698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096125" y="2302510"/>
            <a:ext cx="1871980" cy="2807335"/>
          </a:xfrm>
          <a:prstGeom prst="line">
            <a:avLst/>
          </a:prstGeom>
          <a:ln w="698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974205" y="5699760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445635" y="5699760"/>
            <a:ext cx="908050" cy="788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数据库</a:t>
            </a:r>
            <a:r>
              <a:rPr lang="en-US" altLang="zh-CN"/>
              <a:t>b</a:t>
            </a:r>
            <a:r>
              <a:rPr lang="zh-CN"/>
              <a:t>配置</a:t>
            </a:r>
            <a:endParaRPr lang="zh-CN"/>
          </a:p>
        </p:txBody>
      </p:sp>
      <p:cxnSp>
        <p:nvCxnSpPr>
          <p:cNvPr id="11" name="直接连接符 10"/>
          <p:cNvCxnSpPr>
            <a:stCxn id="7" idx="3"/>
            <a:endCxn id="8" idx="1"/>
          </p:cNvCxnSpPr>
          <p:nvPr/>
        </p:nvCxnSpPr>
        <p:spPr>
          <a:xfrm flipV="1">
            <a:off x="3176270" y="3716020"/>
            <a:ext cx="4199255" cy="2857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解除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与数据库紧耦合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（传统项目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应用与数据库直接相连）</a:t>
            </a:r>
            <a:endParaRPr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375525" y="3256915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9" name="直接连接符 8"/>
          <p:cNvCxnSpPr>
            <a:stCxn id="7" idx="3"/>
            <a:endCxn id="8" idx="1"/>
          </p:cNvCxnSpPr>
          <p:nvPr/>
        </p:nvCxnSpPr>
        <p:spPr>
          <a:xfrm flipV="1">
            <a:off x="3176270" y="3716020"/>
            <a:ext cx="419925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030720" y="2428240"/>
            <a:ext cx="2001520" cy="2709545"/>
          </a:xfrm>
          <a:prstGeom prst="line">
            <a:avLst/>
          </a:prstGeom>
          <a:ln w="698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096125" y="2302510"/>
            <a:ext cx="1871980" cy="2807335"/>
          </a:xfrm>
          <a:prstGeom prst="line">
            <a:avLst/>
          </a:prstGeom>
          <a:ln w="698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7465060" y="5459095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480560" y="5459095"/>
            <a:ext cx="908050" cy="788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数据库</a:t>
            </a:r>
            <a:r>
              <a:rPr lang="en-US" altLang="zh-CN"/>
              <a:t>b</a:t>
            </a:r>
            <a:r>
              <a:rPr lang="zh-CN"/>
              <a:t>配置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879600" y="3313430"/>
            <a:ext cx="129667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应用</a:t>
            </a:r>
            <a:endParaRPr lang="zh-CN" altLang="en-US"/>
          </a:p>
        </p:txBody>
      </p:sp>
      <p:cxnSp>
        <p:nvCxnSpPr>
          <p:cNvPr id="14" name="直接连接符 13"/>
          <p:cNvCxnSpPr>
            <a:stCxn id="15" idx="1"/>
            <a:endCxn id="11" idx="3"/>
          </p:cNvCxnSpPr>
          <p:nvPr/>
        </p:nvCxnSpPr>
        <p:spPr>
          <a:xfrm flipH="1">
            <a:off x="3176270" y="3744595"/>
            <a:ext cx="110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286250" y="3313430"/>
            <a:ext cx="129667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mycat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934585" y="4175125"/>
            <a:ext cx="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80560" y="4416425"/>
            <a:ext cx="908050" cy="788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数据库</a:t>
            </a:r>
            <a:r>
              <a:rPr lang="en-US" altLang="zh-CN"/>
              <a:t>A</a:t>
            </a:r>
            <a:r>
              <a:rPr lang="zh-CN"/>
              <a:t>配置</a:t>
            </a:r>
            <a:endParaRPr lang="zh-CN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4934585" y="5217795"/>
            <a:ext cx="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0" idx="1"/>
          </p:cNvCxnSpPr>
          <p:nvPr/>
        </p:nvCxnSpPr>
        <p:spPr>
          <a:xfrm>
            <a:off x="5582920" y="3744595"/>
            <a:ext cx="1882140" cy="217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15" idx="3"/>
            <a:endCxn id="8" idx="1"/>
          </p:cNvCxnSpPr>
          <p:nvPr/>
        </p:nvCxnSpPr>
        <p:spPr>
          <a:xfrm flipV="1">
            <a:off x="5582920" y="3716020"/>
            <a:ext cx="1792605" cy="2857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5" idx="3"/>
            <a:endCxn id="10" idx="1"/>
          </p:cNvCxnSpPr>
          <p:nvPr/>
        </p:nvCxnSpPr>
        <p:spPr>
          <a:xfrm>
            <a:off x="5582920" y="3744595"/>
            <a:ext cx="1882140" cy="217360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1" idx="3"/>
            <a:endCxn id="15" idx="1"/>
          </p:cNvCxnSpPr>
          <p:nvPr/>
        </p:nvCxnSpPr>
        <p:spPr>
          <a:xfrm>
            <a:off x="3176270" y="3744595"/>
            <a:ext cx="1109980" cy="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zh-CN" altLang="en-US"/>
              <a:t>在不使用</a:t>
            </a:r>
            <a:r>
              <a:rPr lang="en-US" altLang="zh-CN"/>
              <a:t>mycat</a:t>
            </a:r>
            <a:r>
              <a:rPr lang="zh-CN" altLang="en-US"/>
              <a:t>实现读写分离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79600" y="3313430"/>
            <a:ext cx="129667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51700" y="2381250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9" name="直接连接符 8"/>
          <p:cNvCxnSpPr>
            <a:stCxn id="7" idx="3"/>
            <a:endCxn id="8" idx="1"/>
          </p:cNvCxnSpPr>
          <p:nvPr/>
        </p:nvCxnSpPr>
        <p:spPr>
          <a:xfrm flipV="1">
            <a:off x="3176270" y="2840355"/>
            <a:ext cx="407543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73910" y="4416425"/>
            <a:ext cx="908050" cy="788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数据库</a:t>
            </a:r>
            <a:r>
              <a:rPr lang="en-US" altLang="zh-CN"/>
              <a:t>A</a:t>
            </a:r>
            <a:r>
              <a:rPr lang="zh-CN"/>
              <a:t>配置</a:t>
            </a:r>
            <a:endParaRPr lang="zh-CN"/>
          </a:p>
        </p:txBody>
      </p:sp>
      <p:sp>
        <p:nvSpPr>
          <p:cNvPr id="6" name="圆角矩形 5"/>
          <p:cNvSpPr/>
          <p:nvPr/>
        </p:nvSpPr>
        <p:spPr>
          <a:xfrm>
            <a:off x="7251700" y="4416425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0" name="直接连接符 9"/>
          <p:cNvCxnSpPr>
            <a:stCxn id="7" idx="3"/>
            <a:endCxn id="6" idx="1"/>
          </p:cNvCxnSpPr>
          <p:nvPr/>
        </p:nvCxnSpPr>
        <p:spPr>
          <a:xfrm>
            <a:off x="3176270" y="3744595"/>
            <a:ext cx="4075430" cy="113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73910" y="5539105"/>
            <a:ext cx="908050" cy="788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数据库</a:t>
            </a:r>
            <a:r>
              <a:rPr lang="en-US" altLang="zh-CN"/>
              <a:t>b</a:t>
            </a:r>
            <a:r>
              <a:rPr lang="zh-CN"/>
              <a:t>配置</a:t>
            </a:r>
            <a:endParaRPr lang="zh-CN"/>
          </a:p>
        </p:txBody>
      </p:sp>
      <p:cxnSp>
        <p:nvCxnSpPr>
          <p:cNvPr id="13" name="直接连接符 12"/>
          <p:cNvCxnSpPr>
            <a:stCxn id="5" idx="0"/>
            <a:endCxn id="7" idx="2"/>
          </p:cNvCxnSpPr>
          <p:nvPr/>
        </p:nvCxnSpPr>
        <p:spPr>
          <a:xfrm flipV="1">
            <a:off x="2527935" y="4175125"/>
            <a:ext cx="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2" idx="0"/>
            <a:endCxn id="5" idx="2"/>
          </p:cNvCxnSpPr>
          <p:nvPr/>
        </p:nvCxnSpPr>
        <p:spPr>
          <a:xfrm flipV="1">
            <a:off x="2527935" y="5205095"/>
            <a:ext cx="0" cy="33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710930" y="2552700"/>
            <a:ext cx="940435" cy="575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用于读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710930" y="4629785"/>
            <a:ext cx="940435" cy="575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用于写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381500" y="2840355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select...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381500" y="427863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update...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flipH="1">
            <a:off x="3159125" y="3024505"/>
            <a:ext cx="122237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3176270" y="4003675"/>
            <a:ext cx="1205230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上箭头 21"/>
          <p:cNvSpPr/>
          <p:nvPr/>
        </p:nvSpPr>
        <p:spPr>
          <a:xfrm>
            <a:off x="7416165" y="3299460"/>
            <a:ext cx="675640" cy="1117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34095" y="367411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主从复制</a:t>
            </a:r>
            <a:endParaRPr lang="zh-CN" altLang="en-US"/>
          </a:p>
        </p:txBody>
      </p:sp>
      <p:cxnSp>
        <p:nvCxnSpPr>
          <p:cNvPr id="4" name="直接连接符 3"/>
          <p:cNvCxnSpPr>
            <a:endCxn id="8" idx="1"/>
          </p:cNvCxnSpPr>
          <p:nvPr/>
        </p:nvCxnSpPr>
        <p:spPr>
          <a:xfrm flipV="1">
            <a:off x="3181985" y="2840355"/>
            <a:ext cx="4069715" cy="88582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  <a:endCxn id="6" idx="1"/>
          </p:cNvCxnSpPr>
          <p:nvPr/>
        </p:nvCxnSpPr>
        <p:spPr>
          <a:xfrm>
            <a:off x="3176270" y="3744595"/>
            <a:ext cx="4075430" cy="113093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1"/>
          </p:cNvCxnSpPr>
          <p:nvPr/>
        </p:nvCxnSpPr>
        <p:spPr>
          <a:xfrm flipH="1">
            <a:off x="3168650" y="3024505"/>
            <a:ext cx="1212850" cy="355600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 flipV="1">
            <a:off x="3168650" y="3975100"/>
            <a:ext cx="1212850" cy="487680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zh-CN" altLang="en-US"/>
              <a:t>使用</a:t>
            </a:r>
            <a:r>
              <a:rPr lang="en-US" altLang="zh-CN"/>
              <a:t>mycat</a:t>
            </a:r>
            <a:r>
              <a:rPr lang="zh-CN" altLang="en-US"/>
              <a:t>实现读写分离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79600" y="3313430"/>
            <a:ext cx="129667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51700" y="2381250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9" name="直接连接符 8"/>
          <p:cNvCxnSpPr>
            <a:stCxn id="4" idx="3"/>
            <a:endCxn id="8" idx="1"/>
          </p:cNvCxnSpPr>
          <p:nvPr/>
        </p:nvCxnSpPr>
        <p:spPr>
          <a:xfrm flipV="1">
            <a:off x="5582920" y="2840355"/>
            <a:ext cx="1668780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251700" y="4416425"/>
            <a:ext cx="1134745" cy="918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0" name="直接连接符 9"/>
          <p:cNvCxnSpPr>
            <a:endCxn id="6" idx="1"/>
          </p:cNvCxnSpPr>
          <p:nvPr/>
        </p:nvCxnSpPr>
        <p:spPr>
          <a:xfrm>
            <a:off x="5582920" y="3744595"/>
            <a:ext cx="1668780" cy="113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1"/>
            <a:endCxn id="7" idx="3"/>
          </p:cNvCxnSpPr>
          <p:nvPr/>
        </p:nvCxnSpPr>
        <p:spPr>
          <a:xfrm flipH="1">
            <a:off x="3176270" y="3744595"/>
            <a:ext cx="110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710930" y="2552700"/>
            <a:ext cx="940435" cy="575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用于读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710930" y="4629785"/>
            <a:ext cx="940435" cy="575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用于写</a:t>
            </a:r>
            <a:endParaRPr lang="en-US" altLang="zh-CN"/>
          </a:p>
        </p:txBody>
      </p:sp>
      <p:sp>
        <p:nvSpPr>
          <p:cNvPr id="22" name="上箭头 21"/>
          <p:cNvSpPr/>
          <p:nvPr/>
        </p:nvSpPr>
        <p:spPr>
          <a:xfrm>
            <a:off x="7416165" y="3299460"/>
            <a:ext cx="675640" cy="1117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6250" y="3313430"/>
            <a:ext cx="1296670" cy="86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mycat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480560" y="4547235"/>
            <a:ext cx="908050" cy="788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数据库</a:t>
            </a:r>
            <a:r>
              <a:rPr lang="en-US" altLang="zh-CN"/>
              <a:t>A</a:t>
            </a:r>
            <a:r>
              <a:rPr lang="zh-CN"/>
              <a:t>配置</a:t>
            </a:r>
            <a:endParaRPr lang="zh-CN"/>
          </a:p>
        </p:txBody>
      </p:sp>
      <p:sp>
        <p:nvSpPr>
          <p:cNvPr id="23" name="矩形 22"/>
          <p:cNvSpPr/>
          <p:nvPr/>
        </p:nvSpPr>
        <p:spPr>
          <a:xfrm>
            <a:off x="4480560" y="5669915"/>
            <a:ext cx="908050" cy="788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数据库</a:t>
            </a:r>
            <a:r>
              <a:rPr lang="en-US" altLang="zh-CN"/>
              <a:t>b</a:t>
            </a:r>
            <a:r>
              <a:rPr lang="zh-CN"/>
              <a:t>配置</a:t>
            </a:r>
            <a:endParaRPr lang="zh-CN"/>
          </a:p>
        </p:txBody>
      </p:sp>
      <p:cxnSp>
        <p:nvCxnSpPr>
          <p:cNvPr id="24" name="直接连接符 23"/>
          <p:cNvCxnSpPr>
            <a:stCxn id="23" idx="0"/>
            <a:endCxn id="11" idx="2"/>
          </p:cNvCxnSpPr>
          <p:nvPr/>
        </p:nvCxnSpPr>
        <p:spPr>
          <a:xfrm flipV="1">
            <a:off x="4934585" y="5335905"/>
            <a:ext cx="0" cy="33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0"/>
            <a:endCxn id="4" idx="2"/>
          </p:cNvCxnSpPr>
          <p:nvPr/>
        </p:nvCxnSpPr>
        <p:spPr>
          <a:xfrm flipV="1">
            <a:off x="4934585" y="4175125"/>
            <a:ext cx="0" cy="37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634095" y="367411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主从复制</a:t>
            </a:r>
            <a:endParaRPr lang="zh-CN" altLang="en-US"/>
          </a:p>
        </p:txBody>
      </p:sp>
      <p:cxnSp>
        <p:nvCxnSpPr>
          <p:cNvPr id="5" name="直接连接符 4"/>
          <p:cNvCxnSpPr>
            <a:endCxn id="4" idx="1"/>
          </p:cNvCxnSpPr>
          <p:nvPr/>
        </p:nvCxnSpPr>
        <p:spPr>
          <a:xfrm flipV="1">
            <a:off x="3181985" y="3744595"/>
            <a:ext cx="1104265" cy="2286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3"/>
          </p:cNvCxnSpPr>
          <p:nvPr/>
        </p:nvCxnSpPr>
        <p:spPr>
          <a:xfrm flipV="1">
            <a:off x="5582920" y="2840355"/>
            <a:ext cx="1668780" cy="90424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  <a:endCxn id="6" idx="1"/>
          </p:cNvCxnSpPr>
          <p:nvPr/>
        </p:nvCxnSpPr>
        <p:spPr>
          <a:xfrm>
            <a:off x="5582920" y="3744595"/>
            <a:ext cx="1668780" cy="113093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管理数据库分布式</a:t>
            </a:r>
            <a:endParaRPr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46935" y="2383790"/>
            <a:ext cx="2625725" cy="3965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98725" y="288163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2742565" y="251333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大型数据库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773805" y="509778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28" name="圆角矩形 27"/>
          <p:cNvSpPr/>
          <p:nvPr/>
        </p:nvSpPr>
        <p:spPr>
          <a:xfrm>
            <a:off x="3773805" y="288163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29" name="圆角矩形 28"/>
          <p:cNvSpPr/>
          <p:nvPr/>
        </p:nvSpPr>
        <p:spPr>
          <a:xfrm>
            <a:off x="2498725" y="392430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30" name="圆角矩形 29"/>
          <p:cNvSpPr/>
          <p:nvPr/>
        </p:nvSpPr>
        <p:spPr>
          <a:xfrm>
            <a:off x="2498725" y="509778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31" name="圆角矩形 30"/>
          <p:cNvSpPr/>
          <p:nvPr/>
        </p:nvSpPr>
        <p:spPr>
          <a:xfrm>
            <a:off x="3773805" y="392430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35" name="文本框 34"/>
          <p:cNvSpPr txBox="1"/>
          <p:nvPr/>
        </p:nvSpPr>
        <p:spPr>
          <a:xfrm>
            <a:off x="6847840" y="4011295"/>
            <a:ext cx="459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每个库会有查询瓶颈</a:t>
            </a:r>
            <a:endParaRPr lang="zh-CN" altLang="en-US" sz="3600"/>
          </a:p>
        </p:txBody>
      </p:sp>
      <p:sp>
        <p:nvSpPr>
          <p:cNvPr id="34" name="右箭头 33"/>
          <p:cNvSpPr/>
          <p:nvPr/>
        </p:nvSpPr>
        <p:spPr>
          <a:xfrm>
            <a:off x="5387975" y="4011295"/>
            <a:ext cx="1195070" cy="6426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圆角矩形 39"/>
          <p:cNvSpPr/>
          <p:nvPr/>
        </p:nvSpPr>
        <p:spPr>
          <a:xfrm>
            <a:off x="9276080" y="4610735"/>
            <a:ext cx="1569720" cy="155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709150" y="4610735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9271000" y="2881630"/>
            <a:ext cx="1569720" cy="155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704070" y="2881630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9271000" y="991235"/>
            <a:ext cx="1569720" cy="155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3380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mycat </a:t>
            </a:r>
            <a:r>
              <a:rPr>
                <a:sym typeface="+mn-ea"/>
              </a:rPr>
              <a:t>简介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作用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82725"/>
            <a:ext cx="10968990" cy="901065"/>
          </a:xfrm>
        </p:spPr>
        <p:txBody>
          <a:bodyPr>
            <a:normAutofit lnSpcReduction="10000"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管理数据库分布式</a:t>
            </a:r>
            <a:endParaRPr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46935" y="2383790"/>
            <a:ext cx="2625725" cy="3965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98725" y="288163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2742565" y="251333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大型数据库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773805" y="509778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28" name="圆角矩形 27"/>
          <p:cNvSpPr/>
          <p:nvPr/>
        </p:nvSpPr>
        <p:spPr>
          <a:xfrm>
            <a:off x="3773805" y="288163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29" name="圆角矩形 28"/>
          <p:cNvSpPr/>
          <p:nvPr/>
        </p:nvSpPr>
        <p:spPr>
          <a:xfrm>
            <a:off x="2498725" y="392430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30" name="圆角矩形 29"/>
          <p:cNvSpPr/>
          <p:nvPr/>
        </p:nvSpPr>
        <p:spPr>
          <a:xfrm>
            <a:off x="2498725" y="509778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sp>
        <p:nvSpPr>
          <p:cNvPr id="31" name="圆角矩形 30"/>
          <p:cNvSpPr/>
          <p:nvPr/>
        </p:nvSpPr>
        <p:spPr>
          <a:xfrm>
            <a:off x="3773805" y="3924300"/>
            <a:ext cx="681990" cy="8166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表</a:t>
            </a:r>
            <a:endParaRPr lang="zh-CN"/>
          </a:p>
        </p:txBody>
      </p:sp>
      <p:cxnSp>
        <p:nvCxnSpPr>
          <p:cNvPr id="32" name="直接箭头连接符 31"/>
          <p:cNvCxnSpPr>
            <a:stCxn id="28" idx="3"/>
            <a:endCxn id="24" idx="1"/>
          </p:cNvCxnSpPr>
          <p:nvPr/>
        </p:nvCxnSpPr>
        <p:spPr>
          <a:xfrm flipV="1">
            <a:off x="4455795" y="1932940"/>
            <a:ext cx="4914900" cy="1356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3436620" y="1339215"/>
            <a:ext cx="46355" cy="537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685925" y="4674235"/>
            <a:ext cx="1788160" cy="59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23" idx="1"/>
          </p:cNvCxnSpPr>
          <p:nvPr/>
        </p:nvCxnSpPr>
        <p:spPr>
          <a:xfrm flipV="1">
            <a:off x="3270250" y="3721735"/>
            <a:ext cx="6100445" cy="11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370695" y="5050790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分库</a:t>
            </a:r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sp>
        <p:nvSpPr>
          <p:cNvPr id="23" name="圆角矩形 22"/>
          <p:cNvSpPr/>
          <p:nvPr/>
        </p:nvSpPr>
        <p:spPr>
          <a:xfrm>
            <a:off x="9370695" y="3289935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分库</a:t>
            </a:r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sp>
        <p:nvSpPr>
          <p:cNvPr id="24" name="圆角矩形 23"/>
          <p:cNvSpPr/>
          <p:nvPr/>
        </p:nvSpPr>
        <p:spPr>
          <a:xfrm>
            <a:off x="9370695" y="1501140"/>
            <a:ext cx="1379855" cy="86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分库</a:t>
            </a:r>
            <a:r>
              <a:rPr lang="en-US" altLang="zh-CN">
                <a:sym typeface="+mn-ea"/>
              </a:rPr>
              <a:t>db3</a:t>
            </a:r>
            <a:endParaRPr lang="zh-CN"/>
          </a:p>
        </p:txBody>
      </p:sp>
      <p:sp>
        <p:nvSpPr>
          <p:cNvPr id="33" name="文本框 32"/>
          <p:cNvSpPr txBox="1"/>
          <p:nvPr/>
        </p:nvSpPr>
        <p:spPr>
          <a:xfrm>
            <a:off x="9704070" y="991235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cxnSp>
        <p:nvCxnSpPr>
          <p:cNvPr id="18" name="直接箭头连接符 17"/>
          <p:cNvCxnSpPr>
            <a:endCxn id="24" idx="1"/>
          </p:cNvCxnSpPr>
          <p:nvPr/>
        </p:nvCxnSpPr>
        <p:spPr>
          <a:xfrm flipV="1">
            <a:off x="4455795" y="1932940"/>
            <a:ext cx="4914900" cy="1356995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23" idx="1"/>
          </p:cNvCxnSpPr>
          <p:nvPr/>
        </p:nvCxnSpPr>
        <p:spPr>
          <a:xfrm flipV="1">
            <a:off x="2614930" y="3721735"/>
            <a:ext cx="6755765" cy="101600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22" idx="1"/>
          </p:cNvCxnSpPr>
          <p:nvPr/>
        </p:nvCxnSpPr>
        <p:spPr>
          <a:xfrm flipV="1">
            <a:off x="3030220" y="5482590"/>
            <a:ext cx="6340475" cy="610235"/>
          </a:xfrm>
          <a:prstGeom prst="straightConnector1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3417570" y="1290320"/>
            <a:ext cx="83185" cy="531431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203325" y="4635500"/>
            <a:ext cx="2297430" cy="779145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2891</Words>
  <Application>WPS 演示</Application>
  <PresentationFormat>宽屏</PresentationFormat>
  <Paragraphs>451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mycat 简介</vt:lpstr>
      <vt:lpstr>mycat 简介</vt:lpstr>
      <vt:lpstr>mycat 简介-作用</vt:lpstr>
      <vt:lpstr>mycat 简介-作用</vt:lpstr>
      <vt:lpstr>mycat 简介-作用</vt:lpstr>
      <vt:lpstr>mycat 简介-作用</vt:lpstr>
      <vt:lpstr>mycat 简介-作用</vt:lpstr>
      <vt:lpstr>mycat 简介-作用</vt:lpstr>
      <vt:lpstr>mycat 简介-作用</vt:lpstr>
      <vt:lpstr>mycat 简介-作用</vt:lpstr>
      <vt:lpstr>mycat 简介-作用</vt:lpstr>
      <vt:lpstr>mycat 简介-作用</vt:lpstr>
      <vt:lpstr>mycat 简介-原理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搭建 mysql 数据库主从复制 </vt:lpstr>
      <vt:lpstr>mycat 安装</vt:lpstr>
      <vt:lpstr>mycat 安装</vt:lpstr>
      <vt:lpstr>mycat 启动</vt:lpstr>
      <vt:lpstr>修改配置文件 schema.xml </vt:lpstr>
      <vt:lpstr>mycat 启动</vt:lpstr>
      <vt:lpstr>mycat 启动</vt:lpstr>
      <vt:lpstr>mycat 登录</vt:lpstr>
      <vt:lpstr>mycat 登录</vt:lpstr>
      <vt:lpstr>springboot 整合读写分离</vt:lpstr>
      <vt:lpstr>springboot 整合读写分离</vt:lpstr>
      <vt:lpstr>springboot 整合读写分离</vt:lpstr>
      <vt:lpstr>springboot 整合读写分离</vt:lpstr>
      <vt:lpstr>springboot 整合读写分离</vt:lpstr>
      <vt:lpstr>springboot 整合读写分离</vt:lpstr>
      <vt:lpstr>springboot 整合读写分离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♈</cp:lastModifiedBy>
  <cp:revision>157</cp:revision>
  <dcterms:created xsi:type="dcterms:W3CDTF">2019-06-19T02:08:00Z</dcterms:created>
  <dcterms:modified xsi:type="dcterms:W3CDTF">2020-11-25T09:48:32Z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