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0" r:id="rId3"/>
    <p:sldId id="411" r:id="rId4"/>
    <p:sldId id="412" r:id="rId5"/>
    <p:sldId id="414" r:id="rId6"/>
    <p:sldId id="416" r:id="rId7"/>
    <p:sldId id="417" r:id="rId8"/>
    <p:sldId id="418" r:id="rId9"/>
    <p:sldId id="419" r:id="rId10"/>
    <p:sldId id="420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6" r:id="rId24"/>
    <p:sldId id="437" r:id="rId25"/>
    <p:sldId id="438" r:id="rId26"/>
    <p:sldId id="439" r:id="rId27"/>
    <p:sldId id="440" r:id="rId28"/>
    <p:sldId id="44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9158" initials="2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12.png"/><Relationship Id="rId1" Type="http://schemas.openxmlformats.org/officeDocument/2006/relationships/hyperlink" Target="http://www.mycat.org.cn/&#13;" TargetMode="Externa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5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mycat </a:t>
            </a:r>
            <a: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1990" y="1610995"/>
            <a:ext cx="10828655" cy="923290"/>
          </a:xfrm>
        </p:spPr>
        <p:txBody>
          <a:bodyPr/>
          <a:p>
            <a:r>
              <a:rPr lang="en-US" altLang="zh-CN" sz="3200">
                <a:solidFill>
                  <a:schemeClr val="accent4"/>
                </a:solidFill>
                <a:effectLst/>
              </a:rPr>
              <a:t>mycat</a:t>
            </a:r>
            <a:r>
              <a:rPr sz="3200">
                <a:solidFill>
                  <a:schemeClr val="accent4"/>
                </a:solidFill>
                <a:effectLst/>
              </a:rPr>
              <a:t>是什么？</a:t>
            </a:r>
            <a:endParaRPr sz="3200">
              <a:solidFill>
                <a:schemeClr val="accent4"/>
              </a:solidFill>
              <a:effectLst/>
            </a:endParaRPr>
          </a:p>
          <a:p>
            <a:pPr marL="0" indent="0">
              <a:buNone/>
            </a:pPr>
            <a:endParaRPr sz="240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1990" y="2599690"/>
            <a:ext cx="1053465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mycat</a:t>
            </a: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是数据库中间件。</a:t>
            </a:r>
            <a:endParaRPr sz="280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sz="280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中间件：是一类连接软件组织和应用的计算机软件，以便于软件各部件之间的沟通。</a:t>
            </a:r>
            <a:endParaRPr sz="280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例子：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Tomcat  web</a:t>
            </a: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中间件（连接客户端与服务器）</a:t>
            </a:r>
            <a:endParaRPr sz="280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数据库中间件：连接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</a:t>
            </a: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应用程序和数据库</a:t>
            </a:r>
            <a:endParaRPr sz="280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610" y="275660"/>
            <a:ext cx="10969200" cy="705600"/>
          </a:xfrm>
        </p:spPr>
        <p:txBody>
          <a:bodyPr>
            <a:normAutofit/>
          </a:bodyPr>
          <a:p>
            <a:r>
              <a:rPr lang="zh-CN" altLang="en-US"/>
              <a:t>搭建 </a:t>
            </a:r>
            <a:r>
              <a:rPr lang="en-US" altLang="zh-CN"/>
              <a:t>mysql</a:t>
            </a:r>
            <a:r>
              <a:rPr lang="zh-CN" altLang="en-US"/>
              <a:t> 数据库主从复制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0540" y="1113790"/>
            <a:ext cx="11424920" cy="4841240"/>
          </a:xfrm>
        </p:spPr>
        <p:txBody>
          <a:bodyPr>
            <a:normAutofit lnSpcReduction="10000"/>
          </a:bodyPr>
          <a:p>
            <a:pPr marL="0" indent="0">
              <a:lnSpc>
                <a:spcPct val="100000"/>
              </a:lnSpc>
              <a:buNone/>
            </a:pPr>
            <a:r>
              <a:rPr lang="en-US" altLang="zh-CN" sz="3200">
                <a:solidFill>
                  <a:schemeClr val="accent4">
                    <a:lumMod val="75000"/>
                  </a:schemeClr>
                </a:solidFill>
                <a:sym typeface="+mn-ea"/>
              </a:rPr>
              <a:t>#启动从服务器复制功能       start slave;</a:t>
            </a:r>
            <a:endParaRPr lang="en-US" altLang="zh-CN" sz="3200">
              <a:solidFill>
                <a:schemeClr val="accent4">
                  <a:lumMod val="75000"/>
                </a:schemeClr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200">
                <a:solidFill>
                  <a:schemeClr val="accent4">
                    <a:lumMod val="75000"/>
                  </a:schemeClr>
                </a:solidFill>
                <a:sym typeface="+mn-ea"/>
              </a:rPr>
              <a:t>#查看从服务器状态     show slave status\G;</a:t>
            </a:r>
            <a:endParaRPr lang="en-US" altLang="zh-CN" sz="3200">
              <a:solidFill>
                <a:schemeClr val="accent4">
                  <a:lumMod val="75000"/>
                </a:schemeClr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12167"/>
          <a:stretch>
            <a:fillRect/>
          </a:stretch>
        </p:blipFill>
        <p:spPr>
          <a:xfrm>
            <a:off x="853440" y="2367280"/>
            <a:ext cx="6152515" cy="4232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67910" y="5010785"/>
            <a:ext cx="34080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这两个参数都是Yes，则说明主从配置成功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610" y="294075"/>
            <a:ext cx="10969200" cy="705600"/>
          </a:xfrm>
        </p:spPr>
        <p:txBody>
          <a:bodyPr>
            <a:normAutofit/>
          </a:bodyPr>
          <a:p>
            <a:r>
              <a:rPr lang="zh-CN" altLang="en-US"/>
              <a:t>搭建 </a:t>
            </a:r>
            <a:r>
              <a:rPr lang="en-US" altLang="zh-CN"/>
              <a:t>mysql</a:t>
            </a:r>
            <a:r>
              <a:rPr lang="zh-CN" altLang="en-US"/>
              <a:t> 数据库主从复制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0540" y="1113790"/>
            <a:ext cx="11424920" cy="4841240"/>
          </a:xfrm>
        </p:spPr>
        <p:txBody>
          <a:bodyPr>
            <a:normAutofit lnSpcReduction="10000"/>
          </a:bodyPr>
          <a:p>
            <a:pPr marL="0" indent="0">
              <a:lnSpc>
                <a:spcPct val="100000"/>
              </a:lnSpc>
              <a:buNone/>
            </a:pPr>
            <a:r>
              <a:rPr lang="en-US" altLang="zh-CN" sz="3200">
                <a:solidFill>
                  <a:schemeClr val="accent4">
                    <a:lumMod val="75000"/>
                  </a:schemeClr>
                </a:solidFill>
                <a:sym typeface="+mn-ea"/>
              </a:rPr>
              <a:t> 主机新建库、新建表、insert 记录，从机复制</a:t>
            </a:r>
            <a:endParaRPr lang="en-US" altLang="zh-CN" sz="3200">
              <a:solidFill>
                <a:schemeClr val="accent4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75560" y="1821180"/>
            <a:ext cx="16325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主机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55635" y="1882775"/>
            <a:ext cx="1075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从机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130" y="2530475"/>
            <a:ext cx="5074920" cy="3703320"/>
          </a:xfrm>
          <a:prstGeom prst="rect">
            <a:avLst/>
          </a:prstGeom>
        </p:spPr>
      </p:pic>
      <p:pic>
        <p:nvPicPr>
          <p:cNvPr id="7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830" y="2530475"/>
            <a:ext cx="5092700" cy="35642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610" y="294075"/>
            <a:ext cx="10969200" cy="705600"/>
          </a:xfrm>
        </p:spPr>
        <p:txBody>
          <a:bodyPr>
            <a:normAutofit/>
          </a:bodyPr>
          <a:p>
            <a:r>
              <a:rPr lang="zh-CN" altLang="en-US"/>
              <a:t>搭建 </a:t>
            </a:r>
            <a:r>
              <a:rPr lang="en-US" altLang="zh-CN"/>
              <a:t>mysql</a:t>
            </a:r>
            <a:r>
              <a:rPr lang="zh-CN" altLang="en-US"/>
              <a:t> 数据库主从复制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0540" y="1113790"/>
            <a:ext cx="11424920" cy="4841240"/>
          </a:xfrm>
        </p:spPr>
        <p:txBody>
          <a:bodyPr>
            <a:normAutofit lnSpcReduction="10000"/>
          </a:bodyPr>
          <a:p>
            <a:pPr marL="0" indent="0">
              <a:lnSpc>
                <a:spcPct val="100000"/>
              </a:lnSpc>
              <a:buNone/>
            </a:pPr>
            <a:r>
              <a:rPr lang="en-US" altLang="zh-CN" sz="3200">
                <a:solidFill>
                  <a:schemeClr val="accent4">
                    <a:lumMod val="75000"/>
                  </a:schemeClr>
                </a:solidFill>
                <a:sym typeface="+mn-ea"/>
              </a:rPr>
              <a:t> 主机新建库、新建表、insert 记录，从机复制</a:t>
            </a:r>
            <a:endParaRPr lang="en-US" altLang="zh-CN" sz="3200">
              <a:solidFill>
                <a:schemeClr val="accent4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75560" y="1821180"/>
            <a:ext cx="16325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主机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55635" y="1882775"/>
            <a:ext cx="1075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从机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5" y="2541270"/>
            <a:ext cx="4922520" cy="3543300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150" y="2586990"/>
            <a:ext cx="5530850" cy="34975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494100"/>
            <a:ext cx="10969200" cy="705600"/>
          </a:xfrm>
        </p:spPr>
        <p:txBody>
          <a:bodyPr/>
          <a:p>
            <a:r>
              <a:rPr lang="en-US" altLang="zh-CN"/>
              <a:t>mycat </a:t>
            </a:r>
            <a:r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299900"/>
            <a:ext cx="10969200" cy="4759200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2400">
                <a:solidFill>
                  <a:schemeClr val="accent4">
                    <a:lumMod val="75000"/>
                  </a:schemeClr>
                </a:solidFill>
                <a:effectLst/>
                <a:latin typeface="+mn-ea"/>
                <a:ea typeface="+mn-ea"/>
                <a:cs typeface="+mn-ea"/>
              </a:rPr>
              <a:t>第一步：下载</a:t>
            </a:r>
            <a:r>
              <a:rPr lang="en-US" altLang="zh-CN" sz="2400">
                <a:solidFill>
                  <a:schemeClr val="accent4">
                    <a:lumMod val="75000"/>
                  </a:schemeClr>
                </a:solidFill>
                <a:effectLst/>
                <a:latin typeface="+mn-ea"/>
                <a:ea typeface="+mn-ea"/>
                <a:cs typeface="+mn-ea"/>
              </a:rPr>
              <a:t>mycat</a:t>
            </a:r>
            <a:r>
              <a:rPr sz="2400">
                <a:solidFill>
                  <a:schemeClr val="accent4">
                    <a:lumMod val="75000"/>
                  </a:schemeClr>
                </a:solidFill>
                <a:effectLst/>
                <a:latin typeface="+mn-ea"/>
                <a:ea typeface="+mn-ea"/>
                <a:cs typeface="+mn-ea"/>
              </a:rPr>
              <a:t>压缩包</a:t>
            </a:r>
            <a:endParaRPr lang="en-US" altLang="zh-CN" sz="2400">
              <a:solidFill>
                <a:schemeClr val="accent4">
                  <a:lumMod val="75000"/>
                </a:schemeClr>
              </a:solidFill>
              <a:effectLst/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accent4">
                    <a:lumMod val="75000"/>
                  </a:schemeClr>
                </a:solidFill>
                <a:effectLst/>
                <a:latin typeface="+mn-ea"/>
                <a:ea typeface="+mn-ea"/>
                <a:cs typeface="+mn-ea"/>
              </a:rPr>
              <a:t>  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  <a:cs typeface="+mn-ea"/>
              </a:rPr>
              <a:t> </a:t>
            </a: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  <a:cs typeface="+mn-ea"/>
              </a:rPr>
              <a:t>地址：</a:t>
            </a: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  <a:cs typeface="+mn-ea"/>
                <a:hlinkClick r:id="rId1"/>
              </a:rPr>
              <a:t>http://www.mycat.org.cn/</a:t>
            </a:r>
            <a:endParaRPr sz="240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ea typeface="+mn-ea"/>
              <a:cs typeface="+mn-ea"/>
              <a:hlinkClick r:id="rId1"/>
            </a:endParaRPr>
          </a:p>
          <a:p>
            <a:pPr marL="0" indent="0">
              <a:buNone/>
            </a:pPr>
            <a:r>
              <a:rPr lang="en-US" altLang="zh-CN" sz="3600">
                <a:solidFill>
                  <a:schemeClr val="accent4">
                    <a:lumMod val="75000"/>
                  </a:schemeClr>
                </a:solidFill>
                <a:effectLst/>
                <a:latin typeface="微软雅黑" panose="020B0503020204020204" pitchFamily="34" charset="-122"/>
                <a:cs typeface="+mn-ea"/>
              </a:rPr>
              <a:t>•</a:t>
            </a:r>
            <a:r>
              <a:rPr sz="2400">
                <a:solidFill>
                  <a:schemeClr val="accent4">
                    <a:lumMod val="75000"/>
                  </a:schemeClr>
                </a:solidFill>
                <a:effectLst/>
                <a:latin typeface="+mn-ea"/>
                <a:ea typeface="+mn-ea"/>
                <a:cs typeface="+mn-ea"/>
              </a:rPr>
              <a:t>第二步：借助</a:t>
            </a:r>
            <a:r>
              <a:rPr lang="en-US" altLang="zh-CN" sz="2400">
                <a:solidFill>
                  <a:schemeClr val="accent4">
                    <a:lumMod val="75000"/>
                  </a:schemeClr>
                </a:solidFill>
                <a:effectLst/>
                <a:latin typeface="+mn-ea"/>
                <a:ea typeface="+mn-ea"/>
                <a:cs typeface="+mn-ea"/>
              </a:rPr>
              <a:t>xftp</a:t>
            </a:r>
            <a:r>
              <a:rPr sz="2400">
                <a:solidFill>
                  <a:schemeClr val="accent4">
                    <a:lumMod val="75000"/>
                  </a:schemeClr>
                </a:solidFill>
                <a:effectLst/>
                <a:latin typeface="+mn-ea"/>
                <a:ea typeface="+mn-ea"/>
                <a:cs typeface="+mn-ea"/>
              </a:rPr>
              <a:t>工具</a:t>
            </a:r>
            <a:r>
              <a:rPr sz="2400">
                <a:solidFill>
                  <a:schemeClr val="accent4">
                    <a:lumMod val="75000"/>
                  </a:schemeClr>
                </a:solidFill>
                <a:effectLst/>
                <a:latin typeface="+mn-ea"/>
                <a:ea typeface="+mn-ea"/>
                <a:cs typeface="+mn-ea"/>
              </a:rPr>
              <a:t>将压缩包传入</a:t>
            </a:r>
            <a:r>
              <a:rPr lang="en-US" altLang="zh-CN" sz="2400">
                <a:solidFill>
                  <a:schemeClr val="accent4">
                    <a:lumMod val="75000"/>
                  </a:schemeClr>
                </a:solidFill>
                <a:effectLst/>
                <a:latin typeface="+mn-ea"/>
                <a:ea typeface="+mn-ea"/>
                <a:cs typeface="+mn-ea"/>
              </a:rPr>
              <a:t>Linux</a:t>
            </a:r>
            <a:r>
              <a:rPr sz="2400">
                <a:solidFill>
                  <a:schemeClr val="accent4">
                    <a:lumMod val="75000"/>
                  </a:schemeClr>
                </a:solidFill>
                <a:effectLst/>
                <a:latin typeface="+mn-ea"/>
                <a:ea typeface="+mn-ea"/>
                <a:cs typeface="+mn-ea"/>
              </a:rPr>
              <a:t>的目录下</a:t>
            </a:r>
            <a:endParaRPr sz="2400">
              <a:solidFill>
                <a:schemeClr val="accent4">
                  <a:lumMod val="75000"/>
                </a:schemeClr>
              </a:solidFill>
              <a:effectLst/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accent4">
                    <a:lumMod val="75000"/>
                  </a:schemeClr>
                </a:solidFill>
                <a:effectLst/>
                <a:latin typeface="+mn-ea"/>
                <a:ea typeface="+mn-ea"/>
                <a:cs typeface="+mn-ea"/>
              </a:rPr>
              <a:t> </a:t>
            </a:r>
            <a:endParaRPr lang="en-US" altLang="zh-CN" sz="2400">
              <a:solidFill>
                <a:schemeClr val="accent4">
                  <a:lumMod val="75000"/>
                </a:schemeClr>
              </a:solidFill>
              <a:effectLst/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chemeClr val="accent4">
                  <a:lumMod val="75000"/>
                </a:schemeClr>
              </a:solidFill>
              <a:effectLst/>
              <a:latin typeface="+mn-ea"/>
              <a:ea typeface="+mn-ea"/>
              <a:cs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925830" y="4364355"/>
          <a:ext cx="853376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3765"/>
              </a:tblGrid>
              <a:tr h="45720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alpha val="33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30" y="3477260"/>
            <a:ext cx="8157210" cy="29038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160" y="322015"/>
            <a:ext cx="10969200" cy="705600"/>
          </a:xfrm>
        </p:spPr>
        <p:txBody>
          <a:bodyPr/>
          <a:p>
            <a:r>
              <a:rPr lang="en-US" altLang="zh-CN"/>
              <a:t>mycat </a:t>
            </a:r>
            <a:r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504190"/>
            <a:ext cx="10793730" cy="5356860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marL="0" indent="0">
              <a:buNone/>
            </a:pPr>
            <a:endParaRPr lang="en-US" altLang="zh-CN" sz="2400">
              <a:solidFill>
                <a:schemeClr val="accent4">
                  <a:lumMod val="75000"/>
                </a:schemeClr>
              </a:solidFill>
              <a:effectLst/>
              <a:latin typeface="+mn-ea"/>
              <a:ea typeface="+mn-ea"/>
              <a:cs typeface="+mn-ea"/>
            </a:endParaRPr>
          </a:p>
          <a:p>
            <a:r>
              <a:rPr sz="2400">
                <a:solidFill>
                  <a:schemeClr val="accent4">
                    <a:lumMod val="75000"/>
                  </a:schemeClr>
                </a:solidFill>
                <a:effectLst/>
                <a:latin typeface="+mn-ea"/>
                <a:ea typeface="+mn-ea"/>
                <a:cs typeface="+mn-ea"/>
              </a:rPr>
              <a:t>第三步：解压缩</a:t>
            </a:r>
            <a:r>
              <a:rPr sz="2400">
                <a:solidFill>
                  <a:schemeClr val="accent4">
                    <a:lumMod val="75000"/>
                  </a:schemeClr>
                </a:solidFill>
                <a:effectLst/>
                <a:latin typeface="+mn-ea"/>
                <a:ea typeface="+mn-ea"/>
                <a:cs typeface="+mn-ea"/>
              </a:rPr>
              <a:t> </a:t>
            </a:r>
            <a:endParaRPr sz="2400">
              <a:solidFill>
                <a:schemeClr val="accent4">
                  <a:lumMod val="75000"/>
                </a:schemeClr>
              </a:solidFill>
              <a:effectLst/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r>
              <a:rPr sz="2400">
                <a:solidFill>
                  <a:schemeClr val="accent4">
                    <a:lumMod val="75000"/>
                  </a:schemeClr>
                </a:solidFill>
                <a:effectLst/>
                <a:latin typeface="+mn-ea"/>
                <a:ea typeface="+mn-ea"/>
                <a:cs typeface="+mn-ea"/>
              </a:rPr>
              <a:t>   命令：</a:t>
            </a:r>
            <a:r>
              <a:rPr lang="en-US" altLang="zh-CN" sz="2400">
                <a:solidFill>
                  <a:schemeClr val="accent4">
                    <a:lumMod val="75000"/>
                  </a:schemeClr>
                </a:solidFill>
                <a:effectLst/>
                <a:latin typeface="+mn-ea"/>
                <a:ea typeface="+mn-ea"/>
                <a:cs typeface="+mn-ea"/>
              </a:rPr>
              <a:t>tar -zvxf </a:t>
            </a:r>
            <a:r>
              <a:rPr sz="2400">
                <a:solidFill>
                  <a:schemeClr val="accent4">
                    <a:lumMod val="75000"/>
                  </a:schemeClr>
                </a:solidFill>
                <a:effectLst/>
                <a:latin typeface="+mn-ea"/>
                <a:ea typeface="+mn-ea"/>
                <a:cs typeface="+mn-ea"/>
              </a:rPr>
              <a:t>加压缩包名</a:t>
            </a:r>
            <a:r>
              <a:rPr lang="en-US" altLang="zh-CN" sz="2400">
                <a:solidFill>
                  <a:schemeClr val="accent4">
                    <a:lumMod val="75000"/>
                  </a:schemeClr>
                </a:solidFill>
                <a:effectLst/>
                <a:latin typeface="+mn-ea"/>
                <a:ea typeface="+mn-ea"/>
                <a:cs typeface="+mn-ea"/>
              </a:rPr>
              <a:t> </a:t>
            </a:r>
            <a:endParaRPr lang="en-US" altLang="zh-CN" sz="2400">
              <a:solidFill>
                <a:schemeClr val="accent4">
                  <a:lumMod val="75000"/>
                </a:schemeClr>
              </a:solidFill>
              <a:effectLst/>
              <a:latin typeface="+mn-ea"/>
              <a:ea typeface="+mn-ea"/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05" y="4272280"/>
            <a:ext cx="100412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accent4">
                    <a:lumMod val="75000"/>
                  </a:schemeClr>
                </a:solidFill>
                <a:effectLst/>
                <a:latin typeface="+mn-ea"/>
                <a:cs typeface="+mn-ea"/>
                <a:sym typeface="+mn-ea"/>
              </a:rPr>
              <a:t>   </a:t>
            </a:r>
            <a:r>
              <a:rPr lang="zh-CN" altLang="en-US" sz="2400">
                <a:solidFill>
                  <a:schemeClr val="accent4">
                    <a:lumMod val="75000"/>
                  </a:schemeClr>
                </a:solidFill>
                <a:effectLst/>
                <a:latin typeface="+mn-ea"/>
                <a:cs typeface="+mn-ea"/>
                <a:sym typeface="+mn-ea"/>
              </a:rPr>
              <a:t>解压完成后如下：</a:t>
            </a:r>
            <a:endParaRPr sz="2400">
              <a:solidFill>
                <a:schemeClr val="accent4">
                  <a:lumMod val="7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endParaRPr sz="2400">
              <a:solidFill>
                <a:schemeClr val="accent4">
                  <a:lumMod val="75000"/>
                </a:schemeClr>
              </a:solidFill>
              <a:effectLst/>
              <a:latin typeface="+mn-ea"/>
              <a:ea typeface="+mn-ea"/>
              <a:cs typeface="+mn-ea"/>
            </a:endParaRPr>
          </a:p>
          <a:p>
            <a:endParaRPr lang="zh-CN" altLang="en-US" sz="2400">
              <a:solidFill>
                <a:schemeClr val="accent4">
                  <a:lumMod val="75000"/>
                </a:schemeClr>
              </a:solidFill>
              <a:effectLst/>
              <a:latin typeface="+mn-ea"/>
              <a:ea typeface="+mn-ea"/>
              <a:cs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690" y="2526030"/>
            <a:ext cx="7583170" cy="1555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60" y="5130800"/>
            <a:ext cx="7505700" cy="10579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436950"/>
            <a:ext cx="10969200" cy="705600"/>
          </a:xfrm>
        </p:spPr>
        <p:txBody>
          <a:bodyPr/>
          <a:p>
            <a:r>
              <a:rPr lang="en-US" altLang="zh-CN"/>
              <a:t>mycat </a:t>
            </a:r>
            <a:r>
              <a:t>启动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225" y="1142420"/>
            <a:ext cx="10969200" cy="4759200"/>
          </a:xfrm>
        </p:spPr>
        <p:txBody>
          <a:bodyPr/>
          <a:p>
            <a:r>
              <a:rPr lang="zh-CN" altLang="en-US" sz="2400">
                <a:solidFill>
                  <a:schemeClr val="accent4">
                    <a:lumMod val="75000"/>
                  </a:schemeClr>
                </a:solidFill>
              </a:rPr>
              <a:t>修改配置文件</a:t>
            </a:r>
            <a:endParaRPr lang="zh-CN" altLang="en-US" sz="2400">
              <a:solidFill>
                <a:schemeClr val="accent4">
                  <a:lumMod val="75000"/>
                </a:schemeClr>
              </a:solidFill>
            </a:endParaRPr>
          </a:p>
          <a:p>
            <a:endParaRPr lang="zh-CN" altLang="en-US" sz="240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420" y="1914525"/>
            <a:ext cx="7528560" cy="4762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29475" y="4524375"/>
            <a:ext cx="23336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暂时不用配置</a:t>
            </a:r>
            <a:endParaRPr lang="zh-CN" altLang="en-US" sz="16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55035"/>
            <a:ext cx="10969200" cy="705600"/>
          </a:xfrm>
        </p:spPr>
        <p:txBody>
          <a:bodyPr>
            <a:normAutofit fontScale="90000"/>
          </a:bodyPr>
          <a:p>
            <a:r>
              <a:rPr>
                <a:solidFill>
                  <a:schemeClr val="accent4">
                    <a:lumMod val="75000"/>
                  </a:schemeClr>
                </a:solidFill>
                <a:sym typeface="+mn-ea"/>
              </a:rPr>
              <a:t>修改配置文件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charset="0"/>
                <a:sym typeface="+mn-ea"/>
              </a:rPr>
              <a:t> schema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charset="0"/>
                <a:sym typeface="+mn-ea"/>
              </a:rPr>
              <a:t>.xml</a:t>
            </a:r>
            <a:br>
              <a:rPr lang="zh-CN" altLang="en-US">
                <a:solidFill>
                  <a:schemeClr val="accent4">
                    <a:lumMod val="75000"/>
                  </a:schemeClr>
                </a:solidFill>
              </a:rPr>
            </a:br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87455"/>
            <a:ext cx="10969200" cy="4759200"/>
          </a:xfrm>
        </p:spPr>
        <p:txBody>
          <a:bodyPr/>
          <a:p>
            <a:pPr marL="0" indent="0">
              <a:buNone/>
            </a:pP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charset="0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charset="0"/>
              </a:rPr>
              <a:t>   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t="575" r="12174"/>
          <a:stretch>
            <a:fillRect/>
          </a:stretch>
        </p:blipFill>
        <p:spPr>
          <a:xfrm>
            <a:off x="1245870" y="842010"/>
            <a:ext cx="9409430" cy="58185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875" y="208985"/>
            <a:ext cx="10969200" cy="705600"/>
          </a:xfrm>
        </p:spPr>
        <p:txBody>
          <a:bodyPr/>
          <a:p>
            <a:r>
              <a:rPr lang="en-US" altLang="zh-CN"/>
              <a:t>mycat </a:t>
            </a:r>
            <a:r>
              <a:t>启动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832540"/>
            <a:ext cx="10969200" cy="4759200"/>
          </a:xfrm>
        </p:spPr>
        <p:txBody>
          <a:bodyPr/>
          <a:p>
            <a:r>
              <a:rPr lang="zh-CN" altLang="en-US" sz="2400">
                <a:solidFill>
                  <a:schemeClr val="accent4">
                    <a:lumMod val="75000"/>
                  </a:schemeClr>
                </a:solidFill>
              </a:rPr>
              <a:t>修改配置文件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charset="0"/>
              </a:rPr>
              <a:t>server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charset="0"/>
              </a:rPr>
              <a:t>.xml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charset="0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charset="0"/>
              </a:rPr>
              <a:t>      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615" y="1497330"/>
            <a:ext cx="7245985" cy="5184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55035"/>
            <a:ext cx="10969200" cy="705600"/>
          </a:xfrm>
        </p:spPr>
        <p:txBody>
          <a:bodyPr/>
          <a:p>
            <a:r>
              <a:rPr lang="en-US" altLang="zh-CN"/>
              <a:t>mycat </a:t>
            </a:r>
            <a:r>
              <a:t>启动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060505"/>
            <a:ext cx="10969200" cy="4759200"/>
          </a:xfrm>
        </p:spPr>
        <p:txBody>
          <a:bodyPr/>
          <a:p>
            <a:r>
              <a:rPr lang="zh-CN" altLang="en-US" sz="2800">
                <a:solidFill>
                  <a:schemeClr val="accent4">
                    <a:lumMod val="75000"/>
                  </a:schemeClr>
                </a:solidFill>
              </a:rPr>
              <a:t>启动程序</a:t>
            </a:r>
            <a:endParaRPr lang="zh-CN" altLang="en-US" sz="280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charset="0"/>
              </a:rPr>
              <a:t>   ①控制台启动 ：去 mycat/bin 目录下执行 ./mycat console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charset="0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charset="0"/>
              </a:rPr>
              <a:t>   ②后台启动 ：去 mycat/bin 目录下 ./mycat start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charset="0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charset="0"/>
              </a:rPr>
              <a:t>   为了能第一时间看到启动日志，方便定位问题，我们选择①控制台启动。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charset="0"/>
            </a:endParaRPr>
          </a:p>
          <a:p>
            <a:pPr marL="0" indent="0">
              <a:buNone/>
            </a:pP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6975" y="3868420"/>
            <a:ext cx="7578090" cy="21469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55035"/>
            <a:ext cx="10969200" cy="705600"/>
          </a:xfrm>
        </p:spPr>
        <p:txBody>
          <a:bodyPr/>
          <a:p>
            <a:r>
              <a:rPr lang="en-US" altLang="zh-CN"/>
              <a:t>mycat </a:t>
            </a:r>
            <a:r>
              <a:t>登录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060450"/>
            <a:ext cx="11382375" cy="4759325"/>
          </a:xfrm>
        </p:spPr>
        <p:txBody>
          <a:bodyPr/>
          <a:p>
            <a:r>
              <a:rPr lang="zh-CN" altLang="en-US" sz="2800">
                <a:solidFill>
                  <a:schemeClr val="accent4">
                    <a:lumMod val="75000"/>
                  </a:schemeClr>
                </a:solidFill>
              </a:rPr>
              <a:t>通过</a:t>
            </a:r>
            <a:r>
              <a:rPr lang="en-US" altLang="zh-CN" sz="2800">
                <a:solidFill>
                  <a:schemeClr val="accent4">
                    <a:lumMod val="75000"/>
                  </a:schemeClr>
                </a:solidFill>
              </a:rPr>
              <a:t>sqlyog</a:t>
            </a:r>
            <a:r>
              <a:rPr sz="2800">
                <a:solidFill>
                  <a:schemeClr val="accent4">
                    <a:lumMod val="75000"/>
                  </a:schemeClr>
                </a:solidFill>
              </a:rPr>
              <a:t>远程连接</a:t>
            </a:r>
            <a:r>
              <a:rPr lang="en-US" altLang="zh-CN" sz="2800">
                <a:solidFill>
                  <a:schemeClr val="accent4">
                    <a:lumMod val="75000"/>
                  </a:schemeClr>
                </a:solidFill>
              </a:rPr>
              <a:t>mycat,user</a:t>
            </a:r>
            <a:r>
              <a:rPr sz="2800">
                <a:solidFill>
                  <a:schemeClr val="accent4">
                    <a:lumMod val="75000"/>
                  </a:schemeClr>
                </a:solidFill>
              </a:rPr>
              <a:t>用户登录</a:t>
            </a:r>
            <a:endParaRPr lang="zh-CN" altLang="en-US" sz="280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charset="0"/>
              </a:rPr>
              <a:t>   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8365" y="1951355"/>
            <a:ext cx="5295900" cy="4267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51650" y="2218055"/>
            <a:ext cx="45256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user</a:t>
            </a:r>
            <a:r>
              <a:rPr lang="zh-CN" altLang="en-US" sz="2400"/>
              <a:t>用户为只读用户，登录进去只能查询数据，增删查操作会提示一下信息</a:t>
            </a:r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890" y="3822700"/>
            <a:ext cx="4383405" cy="19246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mycat </a:t>
            </a:r>
            <a: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1990" y="1610995"/>
            <a:ext cx="10828655" cy="923290"/>
          </a:xfrm>
        </p:spPr>
        <p:txBody>
          <a:bodyPr/>
          <a:p>
            <a:r>
              <a:rPr sz="3200">
                <a:solidFill>
                  <a:schemeClr val="accent4"/>
                </a:solidFill>
                <a:effectLst/>
              </a:rPr>
              <a:t>为什么要用</a:t>
            </a:r>
            <a:r>
              <a:rPr lang="en-US" altLang="zh-CN" sz="3200">
                <a:solidFill>
                  <a:schemeClr val="accent4"/>
                </a:solidFill>
                <a:effectLst/>
              </a:rPr>
              <a:t>mycat</a:t>
            </a:r>
            <a:r>
              <a:rPr sz="3200">
                <a:solidFill>
                  <a:schemeClr val="accent4"/>
                </a:solidFill>
                <a:effectLst/>
              </a:rPr>
              <a:t>？</a:t>
            </a:r>
            <a:endParaRPr sz="3200">
              <a:solidFill>
                <a:schemeClr val="accent4"/>
              </a:solidFill>
              <a:effectLst/>
            </a:endParaRPr>
          </a:p>
          <a:p>
            <a:pPr marL="0" indent="0">
              <a:buNone/>
            </a:pPr>
            <a:endParaRPr sz="240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1990" y="4512945"/>
            <a:ext cx="1053465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1.java与数据库紧耦合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（传统项目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应用与数据库直接相连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en-US" altLang="zh-CN" sz="280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2.高访问量高并发对数据库的压力</a:t>
            </a:r>
            <a:endParaRPr lang="en-US" altLang="zh-CN" sz="280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3.读写请求数据不一致</a:t>
            </a:r>
            <a:endParaRPr lang="en-US" altLang="zh-CN" sz="280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1170" y="3078480"/>
            <a:ext cx="1296670" cy="861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java</a:t>
            </a:r>
            <a:r>
              <a:rPr lang="zh-CN" altLang="en-US"/>
              <a:t>应用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842260" y="3049905"/>
            <a:ext cx="1134745" cy="9182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endParaRPr lang="zh-CN" altLang="en-US"/>
          </a:p>
        </p:txBody>
      </p:sp>
      <p:cxnSp>
        <p:nvCxnSpPr>
          <p:cNvPr id="9" name="直接连接符 8"/>
          <p:cNvCxnSpPr>
            <a:stCxn id="7" idx="3"/>
            <a:endCxn id="8" idx="1"/>
          </p:cNvCxnSpPr>
          <p:nvPr/>
        </p:nvCxnSpPr>
        <p:spPr>
          <a:xfrm flipV="1">
            <a:off x="1767840" y="3509010"/>
            <a:ext cx="107442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右箭头 9"/>
          <p:cNvSpPr/>
          <p:nvPr/>
        </p:nvSpPr>
        <p:spPr>
          <a:xfrm>
            <a:off x="4408805" y="3187700"/>
            <a:ext cx="1195070" cy="64262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50585" y="3077845"/>
            <a:ext cx="1386205" cy="83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java</a:t>
            </a:r>
            <a:r>
              <a:rPr lang="zh-CN" altLang="en-US"/>
              <a:t>应用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53375" y="2796540"/>
            <a:ext cx="1536700" cy="1425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mycat</a:t>
            </a:r>
            <a:endParaRPr lang="en-US" altLang="zh-CN"/>
          </a:p>
        </p:txBody>
      </p:sp>
      <p:cxnSp>
        <p:nvCxnSpPr>
          <p:cNvPr id="13" name="直接连接符 12"/>
          <p:cNvCxnSpPr>
            <a:stCxn id="11" idx="3"/>
            <a:endCxn id="12" idx="1"/>
          </p:cNvCxnSpPr>
          <p:nvPr/>
        </p:nvCxnSpPr>
        <p:spPr>
          <a:xfrm>
            <a:off x="7336790" y="3494405"/>
            <a:ext cx="616585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10442575" y="2269490"/>
            <a:ext cx="1134110" cy="9182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0442575" y="3403600"/>
            <a:ext cx="1134745" cy="9182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9490075" y="2851150"/>
            <a:ext cx="954405" cy="280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9469755" y="3714750"/>
            <a:ext cx="974725" cy="260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55035"/>
            <a:ext cx="10969200" cy="705600"/>
          </a:xfrm>
        </p:spPr>
        <p:txBody>
          <a:bodyPr/>
          <a:p>
            <a:r>
              <a:rPr lang="en-US" altLang="zh-CN"/>
              <a:t>mycat </a:t>
            </a:r>
            <a:r>
              <a:t>登录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060450"/>
            <a:ext cx="11382375" cy="4759325"/>
          </a:xfrm>
        </p:spPr>
        <p:txBody>
          <a:bodyPr/>
          <a:p>
            <a:r>
              <a:rPr lang="zh-CN" altLang="en-US" sz="2800">
                <a:solidFill>
                  <a:schemeClr val="accent4">
                    <a:lumMod val="75000"/>
                  </a:schemeClr>
                </a:solidFill>
              </a:rPr>
              <a:t>通过</a:t>
            </a:r>
            <a:r>
              <a:rPr lang="en-US" altLang="zh-CN" sz="2800">
                <a:solidFill>
                  <a:schemeClr val="accent4">
                    <a:lumMod val="75000"/>
                  </a:schemeClr>
                </a:solidFill>
              </a:rPr>
              <a:t>sqlyog</a:t>
            </a:r>
            <a:r>
              <a:rPr sz="2800">
                <a:solidFill>
                  <a:schemeClr val="accent4">
                    <a:lumMod val="75000"/>
                  </a:schemeClr>
                </a:solidFill>
              </a:rPr>
              <a:t>远程连接</a:t>
            </a:r>
            <a:r>
              <a:rPr lang="en-US" altLang="zh-CN" sz="2800">
                <a:solidFill>
                  <a:schemeClr val="accent4">
                    <a:lumMod val="75000"/>
                  </a:schemeClr>
                </a:solidFill>
              </a:rPr>
              <a:t>Mycat,root</a:t>
            </a:r>
            <a:r>
              <a:rPr sz="2800">
                <a:solidFill>
                  <a:schemeClr val="accent4">
                    <a:lumMod val="75000"/>
                  </a:schemeClr>
                </a:solidFill>
              </a:rPr>
              <a:t>用户登录</a:t>
            </a:r>
            <a:endParaRPr lang="zh-CN" altLang="en-US" sz="280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charset="0"/>
              </a:rPr>
              <a:t>   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5985" y="1905635"/>
            <a:ext cx="4525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root</a:t>
            </a:r>
            <a:r>
              <a:rPr lang="zh-CN" altLang="en-US" sz="2400"/>
              <a:t>用户为读写用户，登录进去既能查询数据，又能写数据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4890" y="2831465"/>
            <a:ext cx="4451985" cy="3587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865" y="2386330"/>
            <a:ext cx="5566410" cy="34334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springboot </a:t>
            </a:r>
            <a:r>
              <a:t>整合读写分离</a:t>
            </a: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6090" y="1554480"/>
            <a:ext cx="628904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springboot </a:t>
            </a:r>
            <a:r>
              <a:t>整合读写分离</a:t>
            </a: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rcRect t="1358" r="3123"/>
          <a:stretch>
            <a:fillRect/>
          </a:stretch>
        </p:blipFill>
        <p:spPr>
          <a:xfrm>
            <a:off x="1072515" y="2271395"/>
            <a:ext cx="10046970" cy="40138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72515" y="1566545"/>
            <a:ext cx="6362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新建</a:t>
            </a:r>
            <a:r>
              <a:rPr lang="en-US" altLang="zh-CN" sz="2400"/>
              <a:t>springboot</a:t>
            </a:r>
            <a:r>
              <a:rPr lang="zh-CN" altLang="en-US" sz="2400"/>
              <a:t>项目，选择依赖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springboot </a:t>
            </a:r>
            <a:r>
              <a:t>整合读写分离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72515" y="1566545"/>
            <a:ext cx="6362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在</a:t>
            </a:r>
            <a:r>
              <a:rPr lang="en-US" altLang="zh-CN" sz="2400"/>
              <a:t>pom.xml</a:t>
            </a:r>
            <a:r>
              <a:rPr lang="zh-CN" altLang="en-US" sz="2400"/>
              <a:t>中添加如下内容：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" y="2173605"/>
            <a:ext cx="7658100" cy="39014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springboot </a:t>
            </a:r>
            <a:r>
              <a:t>整合读写分离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91540" y="1461770"/>
            <a:ext cx="9181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新建</a:t>
            </a:r>
            <a:r>
              <a:rPr lang="en-US" altLang="zh-CN" sz="2400"/>
              <a:t>generatorConfig.xml</a:t>
            </a:r>
            <a:r>
              <a:rPr lang="zh-CN" altLang="en-US" sz="2400"/>
              <a:t>文件，利用</a:t>
            </a:r>
            <a:r>
              <a:rPr lang="en-US" altLang="zh-CN" sz="2400"/>
              <a:t>mybatis</a:t>
            </a:r>
            <a:r>
              <a:rPr lang="zh-CN" altLang="en-US" sz="2400"/>
              <a:t>的逆向工程：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2085975"/>
            <a:ext cx="6757035" cy="4257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210" y="2357120"/>
            <a:ext cx="3674110" cy="37160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springboot </a:t>
            </a:r>
            <a:r>
              <a:t>整合读写分离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91540" y="1461770"/>
            <a:ext cx="9181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在</a:t>
            </a:r>
            <a:r>
              <a:rPr lang="en-US" altLang="zh-CN" sz="2400"/>
              <a:t>application.properties</a:t>
            </a:r>
            <a:r>
              <a:rPr lang="zh-CN" altLang="en-US" sz="2400"/>
              <a:t>中配置数据库信息</a:t>
            </a:r>
            <a:r>
              <a:rPr lang="zh-CN" altLang="en-US" sz="2400"/>
              <a:t>：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2990" y="2350770"/>
            <a:ext cx="7620000" cy="21564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09675" y="4938395"/>
            <a:ext cx="4648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登录的是</a:t>
            </a:r>
            <a:r>
              <a:rPr lang="en-US" altLang="zh-CN" sz="2400"/>
              <a:t>mycat</a:t>
            </a:r>
            <a:r>
              <a:rPr lang="zh-CN" altLang="en-US" sz="2400"/>
              <a:t>的</a:t>
            </a:r>
            <a:r>
              <a:rPr lang="en-US" altLang="zh-CN" sz="2400"/>
              <a:t>root</a:t>
            </a:r>
            <a:r>
              <a:rPr lang="zh-CN" altLang="en-US" sz="2400"/>
              <a:t>用户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springboot </a:t>
            </a:r>
            <a:r>
              <a:t>整合读写分离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91540" y="1461770"/>
            <a:ext cx="9181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编写</a:t>
            </a:r>
            <a:r>
              <a:rPr lang="en-US" altLang="zh-CN" sz="2400"/>
              <a:t>service</a:t>
            </a:r>
            <a:r>
              <a:rPr lang="zh-CN" altLang="en-US" sz="2400"/>
              <a:t>层方法</a:t>
            </a:r>
            <a:r>
              <a:rPr lang="zh-CN" altLang="en-US" sz="2400"/>
              <a:t>：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2164080"/>
            <a:ext cx="9022080" cy="40919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springboot </a:t>
            </a:r>
            <a:r>
              <a:t>整合读写分离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91540" y="1461770"/>
            <a:ext cx="9181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编写</a:t>
            </a:r>
            <a:r>
              <a:rPr lang="en-US" altLang="zh-CN" sz="2400"/>
              <a:t>SpbootmycatApplication</a:t>
            </a:r>
            <a:r>
              <a:rPr lang="zh-CN" altLang="en-US" sz="2400"/>
              <a:t>如下，启动后即可查看读写分离效果</a:t>
            </a:r>
            <a:r>
              <a:rPr lang="zh-CN" altLang="en-US" sz="2400"/>
              <a:t>：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350" y="2077085"/>
            <a:ext cx="10494010" cy="35998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mycat </a:t>
            </a:r>
            <a:r>
              <a:t>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1990" y="1610995"/>
            <a:ext cx="10828655" cy="923290"/>
          </a:xfrm>
        </p:spPr>
        <p:txBody>
          <a:bodyPr/>
          <a:p>
            <a:pPr marL="0" indent="0">
              <a:buNone/>
            </a:pPr>
            <a:r>
              <a:rPr sz="2800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sym typeface="+mn-ea"/>
              </a:rPr>
              <a:t>•</a:t>
            </a:r>
            <a:r>
              <a:rPr sz="2800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读写分离</a:t>
            </a:r>
            <a:endParaRPr sz="2800"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2625" y="2723515"/>
            <a:ext cx="1096137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>
                <a:sym typeface="+mn-ea"/>
              </a:rPr>
              <a:t>其实所谓的读写分离就是在数据库集群架构中，</a:t>
            </a:r>
            <a:r>
              <a:rPr sz="2800">
                <a:solidFill>
                  <a:srgbClr val="FF0000"/>
                </a:solidFill>
                <a:sym typeface="+mn-ea"/>
              </a:rPr>
              <a:t>让主库负责处理写入操作，而从库只负责处理select查询，</a:t>
            </a:r>
            <a:r>
              <a:rPr sz="2800">
                <a:sym typeface="+mn-ea"/>
              </a:rPr>
              <a:t>让两者分工明确达到</a:t>
            </a:r>
            <a:r>
              <a:rPr sz="2800">
                <a:solidFill>
                  <a:srgbClr val="FF0000"/>
                </a:solidFill>
                <a:sym typeface="+mn-ea"/>
              </a:rPr>
              <a:t>提高数据库整体读写性能</a:t>
            </a:r>
            <a:r>
              <a:rPr sz="2800">
                <a:sym typeface="+mn-ea"/>
              </a:rPr>
              <a:t>。当然，主数据库另外一个功能就是负责将数据</a:t>
            </a:r>
            <a:r>
              <a:rPr sz="2800">
                <a:solidFill>
                  <a:srgbClr val="FF0000"/>
                </a:solidFill>
                <a:sym typeface="+mn-ea"/>
              </a:rPr>
              <a:t>变更同步</a:t>
            </a:r>
            <a:r>
              <a:rPr sz="2800">
                <a:sym typeface="+mn-ea"/>
              </a:rPr>
              <a:t>到从库中，也就是写操作。通过读写分离，可分摊服务器压力，提高机器的系统处理效率。</a:t>
            </a:r>
            <a:endParaRPr lang="zh-CN" altLang="en-US" sz="2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915" y="446475"/>
            <a:ext cx="10969200" cy="705600"/>
          </a:xfrm>
        </p:spPr>
        <p:txBody>
          <a:bodyPr/>
          <a:p>
            <a:r>
              <a:rPr lang="zh-CN" altLang="en-US"/>
              <a:t>搭建读写分离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297360"/>
            <a:ext cx="10969200" cy="4759200"/>
          </a:xfrm>
        </p:spPr>
        <p:txBody>
          <a:bodyPr/>
          <a:p>
            <a:r>
              <a:rPr lang="zh-CN" altLang="en-US"/>
              <a:t>通过 Mycat 和 MySQL 的主从复制配合搭建数据库的读写分离，实现 MySQL 的高可用性</a:t>
            </a:r>
            <a:endParaRPr lang="zh-CN" altLang="en-US"/>
          </a:p>
          <a:p>
            <a:r>
              <a:rPr>
                <a:sym typeface="+mn-ea"/>
              </a:rPr>
              <a:t>搭建一主一从</a:t>
            </a:r>
            <a:r>
              <a:rPr lang="en-US" altLang="zh-CN">
                <a:sym typeface="+mn-ea"/>
              </a:rPr>
              <a:t>,</a:t>
            </a:r>
            <a:r>
              <a:rPr lang="zh-CN" altLang="en-US"/>
              <a:t>一个主机用于处理所有写请求，一台从机负责所有读请求，架构图如下</a:t>
            </a:r>
            <a:endParaRPr lang="zh-CN" altLang="en-US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065" y="2460625"/>
            <a:ext cx="6690360" cy="40062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搭建 </a:t>
            </a:r>
            <a:r>
              <a:rPr lang="en-US" altLang="zh-CN"/>
              <a:t>mysql</a:t>
            </a:r>
            <a:r>
              <a:rPr lang="zh-CN" altLang="en-US"/>
              <a:t> 数据库主从复制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800">
                <a:solidFill>
                  <a:schemeClr val="accent4">
                    <a:lumMod val="75000"/>
                  </a:schemeClr>
                </a:solidFill>
                <a:sym typeface="+mn-ea"/>
              </a:rPr>
              <a:t>① MySQL 主从复制原理</a:t>
            </a:r>
            <a:endParaRPr sz="2800">
              <a:solidFill>
                <a:schemeClr val="accent4">
                  <a:lumMod val="75000"/>
                </a:schemeClr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400">
              <a:solidFill>
                <a:schemeClr val="accent4">
                  <a:lumMod val="75000"/>
                </a:schemeClr>
              </a:solidFill>
            </a:endParaRPr>
          </a:p>
          <a:p>
            <a:endParaRPr lang="zh-CN" altLang="en-US" sz="240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2151"/>
          <a:stretch>
            <a:fillRect/>
          </a:stretch>
        </p:blipFill>
        <p:spPr>
          <a:xfrm>
            <a:off x="995680" y="2327910"/>
            <a:ext cx="8496300" cy="4160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476955"/>
            <a:ext cx="10969200" cy="705600"/>
          </a:xfrm>
        </p:spPr>
        <p:txBody>
          <a:bodyPr>
            <a:normAutofit/>
          </a:bodyPr>
          <a:p>
            <a:r>
              <a:rPr lang="zh-CN" altLang="en-US"/>
              <a:t>搭建 </a:t>
            </a:r>
            <a:r>
              <a:rPr lang="en-US" altLang="zh-CN"/>
              <a:t>mysql</a:t>
            </a:r>
            <a:r>
              <a:rPr lang="zh-CN" altLang="en-US"/>
              <a:t> 数据库主从复制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276350"/>
            <a:ext cx="10968990" cy="4841240"/>
          </a:xfrm>
        </p:spPr>
        <p:txBody>
          <a:bodyPr>
            <a:normAutofit/>
          </a:bodyPr>
          <a:p>
            <a:r>
              <a:rPr sz="3200">
                <a:solidFill>
                  <a:schemeClr val="accent4">
                    <a:lumMod val="75000"/>
                  </a:schemeClr>
                </a:solidFill>
                <a:sym typeface="+mn-ea"/>
              </a:rPr>
              <a:t>② 主机配置</a:t>
            </a:r>
            <a:r>
              <a:rPr lang="en-US" altLang="zh-CN" sz="3200">
                <a:solidFill>
                  <a:schemeClr val="accent4">
                    <a:lumMod val="75000"/>
                  </a:schemeClr>
                </a:solidFill>
                <a:sym typeface="+mn-ea"/>
              </a:rPr>
              <a:t>(192.168.220.141)</a:t>
            </a:r>
            <a:endParaRPr lang="en-US" altLang="zh-CN" sz="3200">
              <a:solidFill>
                <a:schemeClr val="accent4">
                  <a:lumMod val="75000"/>
                </a:schemeClr>
              </a:solidFill>
              <a:sym typeface="+mn-ea"/>
            </a:endParaRPr>
          </a:p>
          <a:p>
            <a:pPr marL="0" indent="0">
              <a:buNone/>
            </a:pPr>
            <a:endParaRPr sz="2400">
              <a:solidFill>
                <a:schemeClr val="accent4">
                  <a:lumMod val="7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accent4">
                    <a:lumMod val="75000"/>
                  </a:schemeClr>
                </a:solidFill>
                <a:sym typeface="+mn-ea"/>
              </a:rPr>
              <a:t>     </a:t>
            </a:r>
            <a:endParaRPr lang="en-US" altLang="zh-CN" sz="2400">
              <a:solidFill>
                <a:schemeClr val="accent4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89355" y="2292985"/>
            <a:ext cx="7992745" cy="3597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140000"/>
              </a:lnSpc>
              <a:buNone/>
            </a:pP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修改配置文件：vim  /etc/my.cnf</a:t>
            </a:r>
            <a:endParaRPr sz="2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#主服务器唯一ID</a:t>
            </a:r>
            <a:endParaRPr sz="2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sz="2400">
                <a:solidFill>
                  <a:srgbClr val="FF0000"/>
                </a:solidFill>
                <a:sym typeface="+mn-ea"/>
              </a:rPr>
              <a:t>server-id=1</a:t>
            </a:r>
            <a:r>
              <a:rPr lang="en-US" sz="2400">
                <a:solidFill>
                  <a:srgbClr val="FF0000"/>
                </a:solidFill>
                <a:sym typeface="+mn-ea"/>
              </a:rPr>
              <a:t>41</a:t>
            </a:r>
            <a:endParaRPr sz="2400">
              <a:solidFill>
                <a:srgbClr val="FF0000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#启用二进制日志</a:t>
            </a:r>
            <a:endParaRPr sz="2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sz="2400">
                <a:solidFill>
                  <a:srgbClr val="FF0000"/>
                </a:solidFill>
                <a:sym typeface="+mn-ea"/>
              </a:rPr>
              <a:t>log-bin=mysql-bin</a:t>
            </a:r>
            <a:endParaRPr sz="240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重启mysql服务：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systemctl restart mysqld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0595" y="2277745"/>
            <a:ext cx="5546725" cy="37350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825" y="304235"/>
            <a:ext cx="10969200" cy="705600"/>
          </a:xfrm>
        </p:spPr>
        <p:txBody>
          <a:bodyPr>
            <a:normAutofit/>
          </a:bodyPr>
          <a:p>
            <a:r>
              <a:rPr lang="zh-CN" altLang="en-US"/>
              <a:t>搭建 </a:t>
            </a:r>
            <a:r>
              <a:rPr lang="en-US" altLang="zh-CN"/>
              <a:t>mysql</a:t>
            </a:r>
            <a:r>
              <a:rPr lang="zh-CN" altLang="en-US"/>
              <a:t> 数据库主从复制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5755" y="1226185"/>
            <a:ext cx="7098665" cy="4841240"/>
          </a:xfrm>
        </p:spPr>
        <p:txBody>
          <a:bodyPr>
            <a:normAutofit/>
          </a:bodyPr>
          <a:p>
            <a:r>
              <a:rPr sz="3200">
                <a:solidFill>
                  <a:schemeClr val="accent4">
                    <a:lumMod val="75000"/>
                  </a:schemeClr>
                </a:solidFill>
                <a:sym typeface="+mn-ea"/>
              </a:rPr>
              <a:t>② 主机配置</a:t>
            </a:r>
            <a:r>
              <a:rPr lang="en-US" altLang="zh-CN" sz="3200">
                <a:solidFill>
                  <a:schemeClr val="accent4">
                    <a:lumMod val="75000"/>
                  </a:schemeClr>
                </a:solidFill>
                <a:sym typeface="+mn-ea"/>
              </a:rPr>
              <a:t>(192.168.220.132)</a:t>
            </a:r>
            <a:endParaRPr lang="en-US" altLang="zh-CN" sz="3200">
              <a:solidFill>
                <a:schemeClr val="accent4">
                  <a:lumMod val="7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验证是否已经配置成功，如果能够查询对应配置文件中的server_id 说明已经配置成功。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show variables like '%server_id%';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查看状态，如果能够看到同步的文件，和行数 说明已经配置成功。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show master status;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3620" y="2311400"/>
            <a:ext cx="4739640" cy="26714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395675"/>
            <a:ext cx="10969200" cy="705600"/>
          </a:xfrm>
        </p:spPr>
        <p:txBody>
          <a:bodyPr>
            <a:normAutofit/>
          </a:bodyPr>
          <a:p>
            <a:r>
              <a:rPr lang="zh-CN" altLang="en-US"/>
              <a:t>搭建 </a:t>
            </a:r>
            <a:r>
              <a:rPr lang="en-US" altLang="zh-CN"/>
              <a:t>mysql</a:t>
            </a:r>
            <a:r>
              <a:rPr lang="zh-CN" altLang="en-US"/>
              <a:t> 数据库主从复制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164590"/>
            <a:ext cx="10968990" cy="4841240"/>
          </a:xfrm>
        </p:spPr>
        <p:txBody>
          <a:bodyPr>
            <a:normAutofit/>
          </a:bodyPr>
          <a:p>
            <a:pPr marL="0" indent="0">
              <a:buNone/>
            </a:pPr>
            <a:r>
              <a:rPr sz="3200">
                <a:solidFill>
                  <a:schemeClr val="accent4">
                    <a:lumMod val="75000"/>
                  </a:schemeClr>
                </a:solidFill>
                <a:sym typeface="+mn-ea"/>
              </a:rPr>
              <a:t>③ 从机配置(</a:t>
            </a:r>
            <a:r>
              <a:rPr lang="en-US" altLang="zh-CN" sz="3200">
                <a:solidFill>
                  <a:schemeClr val="accent4">
                    <a:lumMod val="75000"/>
                  </a:schemeClr>
                </a:solidFill>
                <a:sym typeface="+mn-ea"/>
              </a:rPr>
              <a:t>192.168.220.142</a:t>
            </a:r>
            <a:r>
              <a:rPr sz="3200">
                <a:solidFill>
                  <a:schemeClr val="accent4">
                    <a:lumMod val="75000"/>
                  </a:schemeClr>
                </a:solidFill>
                <a:sym typeface="+mn-ea"/>
              </a:rPr>
              <a:t>)</a:t>
            </a:r>
            <a:endParaRPr sz="3200">
              <a:solidFill>
                <a:schemeClr val="accent4">
                  <a:lumMod val="7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accent4">
                    <a:lumMod val="75000"/>
                  </a:schemeClr>
                </a:solidFill>
                <a:sym typeface="+mn-ea"/>
              </a:rPr>
              <a:t>     </a:t>
            </a:r>
            <a:endParaRPr lang="en-US" altLang="zh-CN" sz="2400">
              <a:solidFill>
                <a:schemeClr val="accent4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7730" y="2012315"/>
            <a:ext cx="9367520" cy="4224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2800"/>
              <a:t>修改配置文件：vim /etc/my.cnf</a:t>
            </a:r>
            <a:endParaRPr lang="zh-CN" altLang="en-US" sz="2800"/>
          </a:p>
          <a:p>
            <a:pPr>
              <a:lnSpc>
                <a:spcPct val="140000"/>
              </a:lnSpc>
            </a:pPr>
            <a:r>
              <a:rPr lang="zh-CN" altLang="en-US" sz="2800">
                <a:solidFill>
                  <a:srgbClr val="FF0000"/>
                </a:solidFill>
              </a:rPr>
              <a:t>server-id=1</a:t>
            </a:r>
            <a:r>
              <a:rPr lang="en-US" altLang="zh-CN" sz="2800">
                <a:solidFill>
                  <a:srgbClr val="FF0000"/>
                </a:solidFill>
              </a:rPr>
              <a:t>42</a:t>
            </a:r>
            <a:r>
              <a:rPr lang="zh-CN" altLang="en-US" sz="2800">
                <a:solidFill>
                  <a:srgbClr val="FF0000"/>
                </a:solidFill>
              </a:rPr>
              <a:t> </a:t>
            </a:r>
            <a:r>
              <a:rPr lang="zh-CN" altLang="en-US" sz="2800"/>
              <a:t> ###从服务器server_id</a:t>
            </a:r>
            <a:endParaRPr lang="zh-CN" altLang="en-US" sz="2800"/>
          </a:p>
          <a:p>
            <a:pPr>
              <a:lnSpc>
                <a:spcPct val="140000"/>
              </a:lnSpc>
            </a:pPr>
            <a:r>
              <a:rPr lang="zh-CN" altLang="en-US" sz="2800">
                <a:solidFill>
                  <a:srgbClr val="FF0000"/>
                </a:solidFill>
              </a:rPr>
              <a:t>log-bin=mysql-bin </a:t>
            </a:r>
            <a:r>
              <a:rPr lang="zh-CN" altLang="en-US" sz="2800"/>
              <a:t> ###日志文件同步方式</a:t>
            </a:r>
            <a:endParaRPr lang="zh-CN" altLang="en-US" sz="2800"/>
          </a:p>
          <a:p>
            <a:pPr>
              <a:lnSpc>
                <a:spcPct val="140000"/>
              </a:lnSpc>
            </a:pPr>
            <a:r>
              <a:rPr lang="zh-CN" altLang="en-US" sz="2800">
                <a:solidFill>
                  <a:srgbClr val="FF0000"/>
                </a:solidFill>
              </a:rPr>
              <a:t>binlog-do-db=test</a:t>
            </a:r>
            <a:r>
              <a:rPr lang="zh-CN" altLang="en-US" sz="2800"/>
              <a:t>   ###同步数据库</a:t>
            </a:r>
            <a:endParaRPr lang="zh-CN" altLang="en-US" sz="2800"/>
          </a:p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重启mysql服务：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systemctl restart mysqld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80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1"/>
          <a:srcRect t="77212" r="67463" b="275"/>
          <a:stretch>
            <a:fillRect/>
          </a:stretch>
        </p:blipFill>
        <p:spPr>
          <a:xfrm>
            <a:off x="7649845" y="2327910"/>
            <a:ext cx="4396740" cy="22028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825" y="249625"/>
            <a:ext cx="10969200" cy="705600"/>
          </a:xfrm>
        </p:spPr>
        <p:txBody>
          <a:bodyPr>
            <a:normAutofit/>
          </a:bodyPr>
          <a:p>
            <a:r>
              <a:rPr lang="zh-CN" altLang="en-US"/>
              <a:t>搭建 </a:t>
            </a:r>
            <a:r>
              <a:rPr lang="en-US" altLang="zh-CN"/>
              <a:t>mysql</a:t>
            </a:r>
            <a:r>
              <a:rPr lang="zh-CN" altLang="en-US"/>
              <a:t> 数据库主从复制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5755" y="1008380"/>
            <a:ext cx="7098665" cy="4841240"/>
          </a:xfrm>
        </p:spPr>
        <p:txBody>
          <a:bodyPr>
            <a:normAutofit/>
          </a:bodyPr>
          <a:p>
            <a:r>
              <a:rPr sz="3200">
                <a:solidFill>
                  <a:schemeClr val="accent4">
                    <a:lumMod val="75000"/>
                  </a:schemeClr>
                </a:solidFill>
                <a:sym typeface="+mn-ea"/>
              </a:rPr>
              <a:t>② 从</a:t>
            </a:r>
            <a:r>
              <a:rPr sz="3200">
                <a:solidFill>
                  <a:schemeClr val="accent4">
                    <a:lumMod val="75000"/>
                  </a:schemeClr>
                </a:solidFill>
                <a:sym typeface="+mn-ea"/>
              </a:rPr>
              <a:t>机配置</a:t>
            </a:r>
            <a:r>
              <a:rPr lang="en-US" altLang="zh-CN" sz="3200">
                <a:solidFill>
                  <a:schemeClr val="accent4">
                    <a:lumMod val="75000"/>
                  </a:schemeClr>
                </a:solidFill>
                <a:sym typeface="+mn-ea"/>
              </a:rPr>
              <a:t>(192.168.220.142)</a:t>
            </a:r>
            <a:endParaRPr lang="en-US" altLang="zh-CN" sz="3200">
              <a:solidFill>
                <a:schemeClr val="accent4">
                  <a:lumMod val="7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验证是否已经配置成功，如果能够查询对应配置文件中的server_id 说明已经配置成功。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show variables like '%server_id%';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从服务器同步主服务器配置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3125" y="4069715"/>
            <a:ext cx="96907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change master to master_host='192.168.</a:t>
            </a:r>
            <a:r>
              <a:rPr lang="en-US" altLang="zh-CN" sz="2400"/>
              <a:t>220</a:t>
            </a:r>
            <a:r>
              <a:rPr lang="zh-CN" altLang="en-US" sz="2400"/>
              <a:t>.1</a:t>
            </a:r>
            <a:r>
              <a:rPr lang="en-US" altLang="zh-CN" sz="2400"/>
              <a:t>41</a:t>
            </a:r>
            <a:r>
              <a:rPr lang="zh-CN" altLang="en-US" sz="2400"/>
              <a:t>',master_user='root',master_password='root',master_log_file='mysql-bin.具体值',master_log_pos=具体值;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6480" y="5478145"/>
            <a:ext cx="7155180" cy="990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2253</Words>
  <Application>WPS 演示</Application>
  <PresentationFormat>宽屏</PresentationFormat>
  <Paragraphs>204</Paragraphs>
  <Slides>27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mycat 简介</vt:lpstr>
      <vt:lpstr>mycat 简介</vt:lpstr>
      <vt:lpstr>mycat 作用</vt:lpstr>
      <vt:lpstr>搭建读写分离</vt:lpstr>
      <vt:lpstr>搭建 mysql 数据库主从复制 </vt:lpstr>
      <vt:lpstr>搭建 mysql 数据库主从复制 </vt:lpstr>
      <vt:lpstr>搭建 mysql 数据库主从复制 </vt:lpstr>
      <vt:lpstr>搭建 mysql 数据库主从复制 </vt:lpstr>
      <vt:lpstr>搭建 mysql 数据库主从复制 </vt:lpstr>
      <vt:lpstr>搭建 mysql 数据库主从复制 </vt:lpstr>
      <vt:lpstr>搭建 mysql 数据库主从复制 </vt:lpstr>
      <vt:lpstr>搭建 mysql 数据库主从复制 </vt:lpstr>
      <vt:lpstr>mycat 安装</vt:lpstr>
      <vt:lpstr>mycat 安装</vt:lpstr>
      <vt:lpstr>mycat 启动</vt:lpstr>
      <vt:lpstr>修改配置文件 schema.xml </vt:lpstr>
      <vt:lpstr>mycat 启动</vt:lpstr>
      <vt:lpstr>mycat 启动</vt:lpstr>
      <vt:lpstr>mycat 登录</vt:lpstr>
      <vt:lpstr>mycat 登录</vt:lpstr>
      <vt:lpstr>springboot 整合读写分离</vt:lpstr>
      <vt:lpstr>springboot 整合读写分离</vt:lpstr>
      <vt:lpstr>springboot 整合读写分离</vt:lpstr>
      <vt:lpstr>springboot 整合读写分离</vt:lpstr>
      <vt:lpstr>springboot 整合读写分离</vt:lpstr>
      <vt:lpstr>springboot 整合读写分离</vt:lpstr>
      <vt:lpstr>springboot 整合读写分离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♈</cp:lastModifiedBy>
  <cp:revision>154</cp:revision>
  <dcterms:created xsi:type="dcterms:W3CDTF">2019-06-19T02:08:00Z</dcterms:created>
  <dcterms:modified xsi:type="dcterms:W3CDTF">2020-11-24T11:33:14Z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