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8" r:id="rId6"/>
    <p:sldId id="260" r:id="rId7"/>
    <p:sldId id="261" r:id="rId8"/>
    <p:sldId id="262" r:id="rId9"/>
    <p:sldId id="269" r:id="rId10"/>
    <p:sldId id="270" r:id="rId11"/>
    <p:sldId id="263" r:id="rId12"/>
    <p:sldId id="264" r:id="rId13"/>
    <p:sldId id="265" r:id="rId14"/>
    <p:sldId id="266" r:id="rId15"/>
  </p:sldIdLst>
  <p:sldSz cx="12192000" cy="6858000"/>
  <p:notesSz cx="6858000" cy="9144000"/>
  <p:embeddedFontLst>
    <p:embeddedFont>
      <p:font typeface="Algerian" panose="04020705040A02060702" pitchFamily="82" charset="0"/>
      <p:regular r:id="rId17"/>
    </p:embeddedFont>
    <p:embeddedFont>
      <p:font typeface="Arimo Bold" panose="020B0604020202090204" charset="0"/>
      <p:regular r:id="rId18"/>
    </p:embeddedFont>
    <p:embeddedFont>
      <p:font typeface="Poppins Bold" panose="020B0604020202090204" charset="0"/>
      <p:regular r:id="rId19"/>
    </p:embeddedFont>
    <p:embeddedFont>
      <p:font typeface="Tinos" panose="020B060402020209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8C56C39-2122-49F5-9664-5085DD68AD8D}">
          <p14:sldIdLst>
            <p14:sldId id="256"/>
            <p14:sldId id="257"/>
            <p14:sldId id="258"/>
            <p14:sldId id="259"/>
            <p14:sldId id="268"/>
            <p14:sldId id="260"/>
            <p14:sldId id="261"/>
            <p14:sldId id="262"/>
            <p14:sldId id="269"/>
            <p14:sldId id="270"/>
            <p14:sldId id="263"/>
            <p14:sldId id="264"/>
            <p14:sldId id="265"/>
            <p14:sldId id="266"/>
          </p14:sldIdLst>
        </p14:section>
      </p14:sectionLst>
    </p:ex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Uj/LpaPsvMcULGcp69FzujXoD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
        <p:cNvGrpSpPr/>
        <p:nvPr/>
      </p:nvGrpSpPr>
      <p:grpSpPr>
        <a:xfrm>
          <a:off x="0" y="0"/>
          <a:ext cx="0" cy="0"/>
          <a:chOff x="0" y="0"/>
          <a:chExt cx="0" cy="0"/>
        </a:xfrm>
      </p:grpSpPr>
      <p:sp>
        <p:nvSpPr>
          <p:cNvPr id="21" name="Google Shape;2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 name="Google Shape;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le Only" userDrawn="1">
  <p:cSld name="2_Title Only">
    <p:spTree>
      <p:nvGrpSpPr>
        <p:cNvPr id="1" name="Shape 9"/>
        <p:cNvGrpSpPr/>
        <p:nvPr/>
      </p:nvGrpSpPr>
      <p:grpSpPr>
        <a:xfrm>
          <a:off x="0" y="0"/>
          <a:ext cx="0" cy="0"/>
          <a:chOff x="0" y="0"/>
          <a:chExt cx="0" cy="0"/>
        </a:xfrm>
      </p:grpSpPr>
      <p:sp>
        <p:nvSpPr>
          <p:cNvPr id="11" name="Google Shape;11;p36"/>
          <p:cNvSpPr txBox="1"/>
          <p:nvPr/>
        </p:nvSpPr>
        <p:spPr>
          <a:xfrm>
            <a:off x="0" y="6422675"/>
            <a:ext cx="12191998" cy="401782"/>
          </a:xfrm>
          <a:prstGeom prst="rect">
            <a:avLst/>
          </a:prstGeom>
          <a:solidFill>
            <a:srgbClr val="C00000"/>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2400" b="1" i="0" u="none" strike="noStrike" cap="none">
              <a:solidFill>
                <a:schemeClr val="lt1"/>
              </a:solidFill>
              <a:latin typeface="Tinos"/>
              <a:ea typeface="Tinos"/>
              <a:cs typeface="Tinos"/>
              <a:sym typeface="Tinos"/>
            </a:endParaRPr>
          </a:p>
        </p:txBody>
      </p:sp>
      <p:sp>
        <p:nvSpPr>
          <p:cNvPr id="12" name="Google Shape;12;p36"/>
          <p:cNvSpPr txBox="1">
            <a:spLocks noGrp="1"/>
          </p:cNvSpPr>
          <p:nvPr>
            <p:ph type="body" idx="1"/>
          </p:nvPr>
        </p:nvSpPr>
        <p:spPr>
          <a:xfrm>
            <a:off x="5875506" y="20089"/>
            <a:ext cx="5775949" cy="6492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chemeClr val="lt1"/>
              </a:buClr>
              <a:buSzPts val="2800"/>
              <a:buFont typeface="Arial"/>
              <a:buNone/>
              <a:defRPr sz="2800" b="1" i="0" u="none" strike="noStrike" cap="none">
                <a:solidFill>
                  <a:schemeClr val="lt1"/>
                </a:solidFill>
                <a:latin typeface="Times New Roman"/>
                <a:ea typeface="Times New Roman"/>
                <a:cs typeface="Times New Roman"/>
                <a:sym typeface="Times New Roman"/>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36"/>
          <p:cNvSpPr txBox="1">
            <a:spLocks noGrp="1"/>
          </p:cNvSpPr>
          <p:nvPr>
            <p:ph type="body" idx="2" hasCustomPrompt="1"/>
          </p:nvPr>
        </p:nvSpPr>
        <p:spPr>
          <a:xfrm>
            <a:off x="118321" y="6272987"/>
            <a:ext cx="4609322" cy="4016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IN" dirty="0"/>
              <a:t>Cloud Computing (R1UC512C)</a:t>
            </a:r>
            <a:endParaRPr dirty="0"/>
          </a:p>
        </p:txBody>
      </p:sp>
      <p:sp>
        <p:nvSpPr>
          <p:cNvPr id="14" name="Google Shape;14;p36"/>
          <p:cNvSpPr txBox="1">
            <a:spLocks noGrp="1"/>
          </p:cNvSpPr>
          <p:nvPr>
            <p:ph type="body" idx="3" hasCustomPrompt="1"/>
          </p:nvPr>
        </p:nvSpPr>
        <p:spPr>
          <a:xfrm>
            <a:off x="4727642" y="6272987"/>
            <a:ext cx="4124527" cy="4016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imes New Roman"/>
                <a:ea typeface="Times New Roman"/>
                <a:cs typeface="Times New Roman"/>
                <a:sym typeface="Times New Roman"/>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IN" dirty="0"/>
              <a:t>Elective Section No:  </a:t>
            </a:r>
            <a:endParaRPr dirty="0"/>
          </a:p>
        </p:txBody>
      </p:sp>
      <p:sp>
        <p:nvSpPr>
          <p:cNvPr id="6" name="Google Shape;14;p36">
            <a:extLst>
              <a:ext uri="{FF2B5EF4-FFF2-40B4-BE49-F238E27FC236}">
                <a16:creationId xmlns:a16="http://schemas.microsoft.com/office/drawing/2014/main" id="{E427CF1D-8601-70DF-C0E5-217DEC87F859}"/>
              </a:ext>
            </a:extLst>
          </p:cNvPr>
          <p:cNvSpPr txBox="1">
            <a:spLocks noGrp="1"/>
          </p:cNvSpPr>
          <p:nvPr>
            <p:ph type="body" idx="10" hasCustomPrompt="1"/>
          </p:nvPr>
        </p:nvSpPr>
        <p:spPr>
          <a:xfrm>
            <a:off x="9737385" y="6221928"/>
            <a:ext cx="4124527" cy="4016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Times New Roman"/>
                <a:ea typeface="Times New Roman"/>
                <a:cs typeface="Times New Roman"/>
                <a:sym typeface="Times New Roman"/>
              </a:defRPr>
            </a:lvl1pPr>
            <a:lvl2pPr marL="914400" marR="0" lvl="1"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2pPr>
            <a:lvl3pPr marL="1371600" marR="0" lvl="2"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3pPr>
            <a:lvl4pPr marL="1828800" marR="0" lvl="3"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4pPr>
            <a:lvl5pPr marL="2286000" marR="0" lvl="4" indent="-228600"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IN" dirty="0"/>
              <a:t>SCSE : </a:t>
            </a:r>
            <a:r>
              <a:rPr lang="en-IN" dirty="0" err="1"/>
              <a:t>B.Tech</a:t>
            </a:r>
            <a:r>
              <a:rPr lang="en-IN" dirty="0"/>
              <a:t> </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
        <p:nvSpPr>
          <p:cNvPr id="6" name="Google Shape;6;p35"/>
          <p:cNvSpPr txBox="1"/>
          <p:nvPr/>
        </p:nvSpPr>
        <p:spPr>
          <a:xfrm>
            <a:off x="5070351" y="-16453"/>
            <a:ext cx="7121649" cy="77700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200" b="0" i="0" u="none" strike="noStrike" cap="none">
              <a:solidFill>
                <a:schemeClr val="lt1"/>
              </a:solidFill>
              <a:latin typeface="Times New Roman"/>
              <a:ea typeface="Times New Roman"/>
              <a:cs typeface="Times New Roman"/>
              <a:sym typeface="Times New Roman"/>
            </a:endParaRPr>
          </a:p>
        </p:txBody>
      </p:sp>
      <p:sp>
        <p:nvSpPr>
          <p:cNvPr id="8" name="Google Shape;8;p35"/>
          <p:cNvSpPr txBox="1"/>
          <p:nvPr/>
        </p:nvSpPr>
        <p:spPr>
          <a:xfrm>
            <a:off x="-1" y="6436129"/>
            <a:ext cx="12191998" cy="401782"/>
          </a:xfrm>
          <a:prstGeom prst="rect">
            <a:avLst/>
          </a:prstGeom>
          <a:solidFill>
            <a:srgbClr val="C00000"/>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b="1" i="0" u="none" strike="noStrike" cap="none">
                <a:solidFill>
                  <a:schemeClr val="lt1"/>
                </a:solidFill>
                <a:latin typeface="Tinos"/>
                <a:ea typeface="Tinos"/>
                <a:cs typeface="Tinos"/>
                <a:sym typeface="Tinos"/>
              </a:rPr>
              <a:t>				     		</a:t>
            </a:r>
            <a:endParaRPr sz="2400" b="1" i="0" u="none" strike="noStrike" cap="none">
              <a:solidFill>
                <a:schemeClr val="lt1"/>
              </a:solidFill>
              <a:latin typeface="Tinos"/>
              <a:ea typeface="Tinos"/>
              <a:cs typeface="Tinos"/>
              <a:sym typeface="Tinos"/>
            </a:endParaRPr>
          </a:p>
          <a:p>
            <a:pPr marL="0" marR="0" lvl="0" indent="0" algn="l" rtl="0">
              <a:lnSpc>
                <a:spcPct val="90000"/>
              </a:lnSpc>
              <a:spcBef>
                <a:spcPts val="0"/>
              </a:spcBef>
              <a:spcAft>
                <a:spcPts val="0"/>
              </a:spcAft>
              <a:buNone/>
            </a:pPr>
            <a:endParaRPr sz="2400" b="1" i="0" u="none" strike="noStrike" cap="none">
              <a:solidFill>
                <a:schemeClr val="lt1"/>
              </a:solidFill>
              <a:latin typeface="Tinos"/>
              <a:ea typeface="Tinos"/>
              <a:cs typeface="Tinos"/>
              <a:sym typeface="Tinos"/>
            </a:endParaRPr>
          </a:p>
        </p:txBody>
      </p:sp>
      <p:pic>
        <p:nvPicPr>
          <p:cNvPr id="1026" name="Picture 2" descr="GALGOTIAS UNIVERSITY LOGO - tennews.in: National News Portal - Breaking  News, Live News, Delhi News, Noida News, National News, Politics, Business,  Education, Medical, Films, Features">
            <a:extLst>
              <a:ext uri="{FF2B5EF4-FFF2-40B4-BE49-F238E27FC236}">
                <a16:creationId xmlns:a16="http://schemas.microsoft.com/office/drawing/2014/main" id="{D4ED01EB-A00B-224D-64C4-565967CE9D8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5070352" cy="76055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nkeyDLuffy16Eren/Cloud_based_file_storage_system" TargetMode="External"/><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rive.google.com/folderview?id=1NxpKW0JzL_qhW1w273IzkpvxFz7QC9J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5" name="Google Shape;25;p1"/>
          <p:cNvSpPr txBox="1">
            <a:spLocks noGrp="1"/>
          </p:cNvSpPr>
          <p:nvPr>
            <p:ph type="body" idx="2"/>
          </p:nvPr>
        </p:nvSpPr>
        <p:spPr>
          <a:xfrm>
            <a:off x="1504947" y="610711"/>
            <a:ext cx="3966358" cy="40163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400"/>
              <a:buNone/>
            </a:pPr>
            <a:r>
              <a:rPr lang="en-US" dirty="0"/>
              <a:t>Course Code: R1UC512C</a:t>
            </a:r>
            <a:endParaRPr dirty="0"/>
          </a:p>
        </p:txBody>
      </p:sp>
      <p:sp>
        <p:nvSpPr>
          <p:cNvPr id="3" name="Title 1">
            <a:extLst>
              <a:ext uri="{FF2B5EF4-FFF2-40B4-BE49-F238E27FC236}">
                <a16:creationId xmlns:a16="http://schemas.microsoft.com/office/drawing/2014/main" id="{A39CC561-1BD3-613A-7F64-EF8C2D4A2679}"/>
              </a:ext>
            </a:extLst>
          </p:cNvPr>
          <p:cNvSpPr txBox="1">
            <a:spLocks/>
          </p:cNvSpPr>
          <p:nvPr/>
        </p:nvSpPr>
        <p:spPr>
          <a:xfrm>
            <a:off x="544286" y="1186543"/>
            <a:ext cx="11828056" cy="66402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buClrTx/>
              <a:defRPr/>
            </a:pPr>
            <a:r>
              <a:rPr lang="en-US" sz="3200" b="1" dirty="0">
                <a:solidFill>
                  <a:srgbClr val="1B517B"/>
                </a:solidFill>
                <a:latin typeface="Poppins Bold"/>
                <a:ea typeface="Poppins Bold"/>
                <a:cs typeface="Poppins Bold"/>
                <a:sym typeface="Poppins Bold"/>
              </a:rPr>
              <a:t>INDUSTRY INTERNSHIP SUMMARY REPORT </a:t>
            </a: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GB" sz="3200" b="0" i="0" u="none" strike="noStrike" kern="1200" cap="none" spc="0" normalizeH="0" baseline="0" noProof="0" dirty="0">
              <a:ln>
                <a:noFill/>
              </a:ln>
              <a:solidFill>
                <a:sysClr val="windowText" lastClr="000000"/>
              </a:solidFill>
              <a:effectLst/>
              <a:uLnTx/>
              <a:uFillTx/>
              <a:latin typeface="Calibri"/>
              <a:ea typeface="+mj-ea"/>
              <a:cs typeface="+mj-cs"/>
            </a:endParaRPr>
          </a:p>
        </p:txBody>
      </p:sp>
      <p:sp>
        <p:nvSpPr>
          <p:cNvPr id="4" name="Subtitle 2">
            <a:extLst>
              <a:ext uri="{FF2B5EF4-FFF2-40B4-BE49-F238E27FC236}">
                <a16:creationId xmlns:a16="http://schemas.microsoft.com/office/drawing/2014/main" id="{53844E3D-0D44-52ED-8498-2113ED084D18}"/>
              </a:ext>
            </a:extLst>
          </p:cNvPr>
          <p:cNvSpPr txBox="1">
            <a:spLocks/>
          </p:cNvSpPr>
          <p:nvPr/>
        </p:nvSpPr>
        <p:spPr>
          <a:xfrm>
            <a:off x="458754" y="1611086"/>
            <a:ext cx="11507104" cy="4824639"/>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endParaRPr lang="en-GB" dirty="0">
              <a:solidFill>
                <a:sysClr val="windowText" lastClr="000000">
                  <a:tint val="75000"/>
                </a:sysClr>
              </a:solidFill>
              <a:latin typeface="Calibri"/>
            </a:endParaRPr>
          </a:p>
        </p:txBody>
      </p:sp>
      <p:sp>
        <p:nvSpPr>
          <p:cNvPr id="5" name="TextBox 4">
            <a:extLst>
              <a:ext uri="{FF2B5EF4-FFF2-40B4-BE49-F238E27FC236}">
                <a16:creationId xmlns:a16="http://schemas.microsoft.com/office/drawing/2014/main" id="{33F741A5-5A7E-03DD-34AA-4179D7231C82}"/>
              </a:ext>
            </a:extLst>
          </p:cNvPr>
          <p:cNvSpPr txBox="1"/>
          <p:nvPr/>
        </p:nvSpPr>
        <p:spPr>
          <a:xfrm>
            <a:off x="458754" y="1611086"/>
            <a:ext cx="11507104" cy="738664"/>
          </a:xfrm>
          <a:prstGeom prst="rect">
            <a:avLst/>
          </a:prstGeom>
          <a:noFill/>
        </p:spPr>
        <p:txBody>
          <a:bodyPr wrap="square" rtlCol="0">
            <a:spAutoFit/>
          </a:bodyPr>
          <a:lstStyle/>
          <a:p>
            <a:r>
              <a:rPr lang="en-US" sz="1400" b="1" dirty="0">
                <a:solidFill>
                  <a:srgbClr val="1B517B"/>
                </a:solidFill>
                <a:latin typeface="Poppins Bold"/>
                <a:ea typeface="Poppins Bold"/>
                <a:cs typeface="Poppins Bold"/>
                <a:sym typeface="Poppins Bold"/>
              </a:rPr>
              <a:t>                                                                                          </a:t>
            </a:r>
            <a:r>
              <a:rPr lang="en-US" sz="2800" b="1" dirty="0">
                <a:solidFill>
                  <a:srgbClr val="1B517B"/>
                </a:solidFill>
                <a:latin typeface="Poppins Bold"/>
                <a:ea typeface="Poppins Bold"/>
                <a:cs typeface="Poppins Bold"/>
                <a:sym typeface="Poppins Bold"/>
              </a:rPr>
              <a:t>By- AICTE, </a:t>
            </a:r>
            <a:r>
              <a:rPr lang="en-US" sz="2800" b="1" dirty="0" err="1">
                <a:solidFill>
                  <a:srgbClr val="1B517B"/>
                </a:solidFill>
                <a:latin typeface="Poppins Bold"/>
                <a:ea typeface="Poppins Bold"/>
                <a:cs typeface="Poppins Bold"/>
                <a:sym typeface="Poppins Bold"/>
              </a:rPr>
              <a:t>EduSkills</a:t>
            </a:r>
            <a:endParaRPr lang="en-US" sz="2800" b="1" dirty="0">
              <a:solidFill>
                <a:srgbClr val="1B517B"/>
              </a:solidFill>
              <a:latin typeface="Poppins Bold"/>
              <a:ea typeface="Poppins Bold"/>
              <a:cs typeface="Poppins Bold"/>
              <a:sym typeface="Poppins Bold"/>
            </a:endParaRPr>
          </a:p>
          <a:p>
            <a:endParaRPr lang="en-IN" dirty="0"/>
          </a:p>
        </p:txBody>
      </p:sp>
      <p:sp>
        <p:nvSpPr>
          <p:cNvPr id="6" name="TextBox 5">
            <a:extLst>
              <a:ext uri="{FF2B5EF4-FFF2-40B4-BE49-F238E27FC236}">
                <a16:creationId xmlns:a16="http://schemas.microsoft.com/office/drawing/2014/main" id="{6F620037-8D9B-31C3-3F45-9C756888EF33}"/>
              </a:ext>
            </a:extLst>
          </p:cNvPr>
          <p:cNvSpPr txBox="1"/>
          <p:nvPr/>
        </p:nvSpPr>
        <p:spPr>
          <a:xfrm>
            <a:off x="390982" y="1980418"/>
            <a:ext cx="8033657" cy="892552"/>
          </a:xfrm>
          <a:prstGeom prst="rect">
            <a:avLst/>
          </a:prstGeom>
          <a:noFill/>
        </p:spPr>
        <p:txBody>
          <a:bodyPr wrap="square" rtlCol="0">
            <a:spAutoFit/>
          </a:bodyPr>
          <a:lstStyle/>
          <a:p>
            <a:r>
              <a:rPr lang="en-US" sz="1400" b="1" dirty="0">
                <a:solidFill>
                  <a:srgbClr val="A3211E"/>
                </a:solidFill>
                <a:latin typeface="Poppins Bold"/>
                <a:ea typeface="Poppins Bold"/>
                <a:cs typeface="Poppins Bold"/>
                <a:sym typeface="Poppins Bold"/>
              </a:rPr>
              <a:t>                                                                                 </a:t>
            </a:r>
          </a:p>
          <a:p>
            <a:pPr algn="r"/>
            <a:r>
              <a:rPr lang="en-US" b="1" dirty="0">
                <a:solidFill>
                  <a:srgbClr val="A3211E"/>
                </a:solidFill>
                <a:latin typeface="Poppins Bold"/>
                <a:ea typeface="Poppins Bold"/>
                <a:cs typeface="Poppins Bold"/>
                <a:sym typeface="Poppins Bold"/>
              </a:rPr>
              <a:t>                                                        </a:t>
            </a:r>
            <a:r>
              <a:rPr lang="en-US" sz="2400" b="1" dirty="0">
                <a:solidFill>
                  <a:srgbClr val="A3211E"/>
                </a:solidFill>
                <a:latin typeface="Poppins Bold"/>
                <a:ea typeface="Poppins Bold"/>
                <a:cs typeface="Poppins Bold"/>
                <a:sym typeface="Poppins Bold"/>
              </a:rPr>
              <a:t>AWS CLOUD VIRTUAL INTERNSHIP</a:t>
            </a:r>
          </a:p>
          <a:p>
            <a:endParaRPr lang="en-IN" dirty="0"/>
          </a:p>
        </p:txBody>
      </p:sp>
      <p:sp>
        <p:nvSpPr>
          <p:cNvPr id="7" name="TextBox 6">
            <a:extLst>
              <a:ext uri="{FF2B5EF4-FFF2-40B4-BE49-F238E27FC236}">
                <a16:creationId xmlns:a16="http://schemas.microsoft.com/office/drawing/2014/main" id="{2D740AFC-FE48-9DAA-B21B-03F9658011DE}"/>
              </a:ext>
            </a:extLst>
          </p:cNvPr>
          <p:cNvSpPr txBox="1"/>
          <p:nvPr/>
        </p:nvSpPr>
        <p:spPr>
          <a:xfrm>
            <a:off x="119743" y="4800600"/>
            <a:ext cx="5671458" cy="1050159"/>
          </a:xfrm>
          <a:prstGeom prst="rect">
            <a:avLst/>
          </a:prstGeom>
          <a:noFill/>
        </p:spPr>
        <p:txBody>
          <a:bodyPr wrap="square" rtlCol="0">
            <a:spAutoFit/>
          </a:bodyPr>
          <a:lstStyle/>
          <a:p>
            <a:pPr marL="0" lvl="0" indent="0" algn="l">
              <a:lnSpc>
                <a:spcPts val="3869"/>
              </a:lnSpc>
            </a:pPr>
            <a:r>
              <a:rPr lang="en-US" sz="2400" b="1" u="none" strike="noStrike" dirty="0">
                <a:solidFill>
                  <a:srgbClr val="1B517B"/>
                </a:solidFill>
                <a:latin typeface="Poppins Bold"/>
                <a:ea typeface="Poppins Bold"/>
                <a:cs typeface="Poppins Bold"/>
                <a:sym typeface="Poppins Bold"/>
              </a:rPr>
              <a:t>Name – Shreyash Upadhyay </a:t>
            </a:r>
          </a:p>
          <a:p>
            <a:pPr marL="0" lvl="0" indent="0" algn="l">
              <a:lnSpc>
                <a:spcPts val="3869"/>
              </a:lnSpc>
            </a:pPr>
            <a:r>
              <a:rPr lang="en-US" sz="2400" b="1" u="none" strike="noStrike" dirty="0">
                <a:solidFill>
                  <a:srgbClr val="1B517B"/>
                </a:solidFill>
                <a:latin typeface="Poppins Bold"/>
                <a:ea typeface="Poppins Bold"/>
                <a:cs typeface="Poppins Bold"/>
                <a:sym typeface="Poppins Bold"/>
              </a:rPr>
              <a:t>Admission No - 23SCSE1012304</a:t>
            </a:r>
            <a:endParaRPr lang="en-IN" sz="2400" dirty="0"/>
          </a:p>
        </p:txBody>
      </p:sp>
      <p:sp>
        <p:nvSpPr>
          <p:cNvPr id="8" name="TextBox 7">
            <a:extLst>
              <a:ext uri="{FF2B5EF4-FFF2-40B4-BE49-F238E27FC236}">
                <a16:creationId xmlns:a16="http://schemas.microsoft.com/office/drawing/2014/main" id="{86BE2A07-0430-A888-C888-A59A214E725B}"/>
              </a:ext>
            </a:extLst>
          </p:cNvPr>
          <p:cNvSpPr txBox="1"/>
          <p:nvPr/>
        </p:nvSpPr>
        <p:spPr>
          <a:xfrm>
            <a:off x="6400800" y="4800601"/>
            <a:ext cx="5442857" cy="615553"/>
          </a:xfrm>
          <a:prstGeom prst="rect">
            <a:avLst/>
          </a:prstGeom>
          <a:noFill/>
        </p:spPr>
        <p:txBody>
          <a:bodyPr wrap="square" rtlCol="0">
            <a:spAutoFit/>
          </a:bodyPr>
          <a:lstStyle/>
          <a:p>
            <a:r>
              <a:rPr lang="en-US" sz="2000" b="1" u="none" strike="noStrike" dirty="0">
                <a:solidFill>
                  <a:srgbClr val="A3211E"/>
                </a:solidFill>
                <a:latin typeface="Poppins Bold"/>
                <a:ea typeface="Poppins Bold"/>
                <a:cs typeface="Poppins Bold"/>
                <a:sym typeface="Poppins Bold"/>
              </a:rPr>
              <a:t>                                         SUPERVISOR UNDER </a:t>
            </a:r>
          </a:p>
          <a:p>
            <a:endParaRPr lang="en-IN" dirty="0"/>
          </a:p>
        </p:txBody>
      </p:sp>
      <p:sp>
        <p:nvSpPr>
          <p:cNvPr id="10" name="TextBox 9">
            <a:extLst>
              <a:ext uri="{FF2B5EF4-FFF2-40B4-BE49-F238E27FC236}">
                <a16:creationId xmlns:a16="http://schemas.microsoft.com/office/drawing/2014/main" id="{E69E0ADF-1761-8FD0-5FE7-BDAFC36E8E07}"/>
              </a:ext>
            </a:extLst>
          </p:cNvPr>
          <p:cNvSpPr txBox="1"/>
          <p:nvPr/>
        </p:nvSpPr>
        <p:spPr>
          <a:xfrm>
            <a:off x="7837714" y="5246914"/>
            <a:ext cx="3895532" cy="461665"/>
          </a:xfrm>
          <a:prstGeom prst="rect">
            <a:avLst/>
          </a:prstGeom>
          <a:noFill/>
        </p:spPr>
        <p:txBody>
          <a:bodyPr wrap="square" rtlCol="0">
            <a:spAutoFit/>
          </a:bodyPr>
          <a:lstStyle/>
          <a:p>
            <a:r>
              <a:rPr lang="en-US" sz="2400" b="1" dirty="0">
                <a:solidFill>
                  <a:srgbClr val="1B517B"/>
                </a:solidFill>
                <a:latin typeface="Poppins Bold"/>
                <a:ea typeface="Poppins Bold"/>
                <a:cs typeface="Poppins Bold"/>
                <a:sym typeface="Poppins Bold"/>
              </a:rPr>
              <a:t>            </a:t>
            </a:r>
            <a:r>
              <a:rPr lang="en-US" sz="2400" b="1" dirty="0">
                <a:solidFill>
                  <a:srgbClr val="1B517B"/>
                </a:solidFill>
                <a:latin typeface="Times New Roman" panose="02020603050405020304" pitchFamily="18" charset="0"/>
                <a:ea typeface="Poppins Bold"/>
                <a:cs typeface="Times New Roman" panose="02020603050405020304" pitchFamily="18" charset="0"/>
                <a:sym typeface="Poppins Bold"/>
              </a:rPr>
              <a:t>Manish Verma </a:t>
            </a:r>
            <a:r>
              <a:rPr lang="en-IN" sz="2400" b="1" dirty="0">
                <a:solidFill>
                  <a:srgbClr val="1B517B"/>
                </a:solidFill>
                <a:latin typeface="Times New Roman" panose="02020603050405020304" pitchFamily="18" charset="0"/>
                <a:ea typeface="Poppins Bold"/>
                <a:cs typeface="Times New Roman" panose="02020603050405020304" pitchFamily="18" charset="0"/>
                <a:sym typeface="Poppins Bold"/>
              </a:rPr>
              <a:t>sir</a:t>
            </a:r>
            <a:endParaRPr lang="en-US" sz="2400" b="1" dirty="0">
              <a:solidFill>
                <a:srgbClr val="1B517B"/>
              </a:solidFill>
              <a:latin typeface="Times New Roman" panose="02020603050405020304" pitchFamily="18" charset="0"/>
              <a:ea typeface="Poppins Bold"/>
              <a:cs typeface="Times New Roman" panose="02020603050405020304" pitchFamily="18" charset="0"/>
              <a:sym typeface="Poppins Bold"/>
            </a:endParaRPr>
          </a:p>
        </p:txBody>
      </p:sp>
      <p:sp>
        <p:nvSpPr>
          <p:cNvPr id="9" name="TextBox 8">
            <a:extLst>
              <a:ext uri="{FF2B5EF4-FFF2-40B4-BE49-F238E27FC236}">
                <a16:creationId xmlns:a16="http://schemas.microsoft.com/office/drawing/2014/main" id="{A6BAD6AC-1D80-A6C0-49AF-F5A9DBFD0085}"/>
              </a:ext>
            </a:extLst>
          </p:cNvPr>
          <p:cNvSpPr txBox="1"/>
          <p:nvPr/>
        </p:nvSpPr>
        <p:spPr>
          <a:xfrm>
            <a:off x="1587545" y="2788350"/>
            <a:ext cx="7040336" cy="830997"/>
          </a:xfrm>
          <a:prstGeom prst="rect">
            <a:avLst/>
          </a:prstGeom>
          <a:noFill/>
        </p:spPr>
        <p:txBody>
          <a:bodyPr wrap="square">
            <a:spAutoFit/>
          </a:bodyPr>
          <a:lstStyle/>
          <a:p>
            <a:pPr algn="r"/>
            <a:r>
              <a:rPr lang="en-US" sz="2400" b="1" dirty="0">
                <a:solidFill>
                  <a:srgbClr val="A3211E"/>
                </a:solidFill>
                <a:latin typeface="Poppins Bold"/>
                <a:ea typeface="Poppins Bold"/>
                <a:cs typeface="Poppins Bold"/>
                <a:sym typeface="Poppins Bold"/>
              </a:rPr>
              <a:t>BACHELOR OF TECHNOLOGY    IN</a:t>
            </a:r>
          </a:p>
          <a:p>
            <a:pPr algn="r"/>
            <a:r>
              <a:rPr lang="en-US" sz="2400" b="1" dirty="0">
                <a:solidFill>
                  <a:srgbClr val="A3211E"/>
                </a:solidFill>
                <a:latin typeface="Poppins Bold"/>
                <a:ea typeface="Poppins Bold"/>
                <a:cs typeface="Poppins Bold"/>
                <a:sym typeface="Poppins Bold"/>
              </a:rPr>
              <a:t>COMPUTER SCIENCE AND ENGINEERING </a:t>
            </a:r>
          </a:p>
        </p:txBody>
      </p:sp>
      <p:sp>
        <p:nvSpPr>
          <p:cNvPr id="16" name="TextBox 15">
            <a:extLst>
              <a:ext uri="{FF2B5EF4-FFF2-40B4-BE49-F238E27FC236}">
                <a16:creationId xmlns:a16="http://schemas.microsoft.com/office/drawing/2014/main" id="{F9144169-B5A4-9388-4E49-D87DE1DC1015}"/>
              </a:ext>
            </a:extLst>
          </p:cNvPr>
          <p:cNvSpPr txBox="1"/>
          <p:nvPr/>
        </p:nvSpPr>
        <p:spPr>
          <a:xfrm>
            <a:off x="3364050" y="3715628"/>
            <a:ext cx="6188528" cy="461665"/>
          </a:xfrm>
          <a:prstGeom prst="rect">
            <a:avLst/>
          </a:prstGeom>
          <a:noFill/>
        </p:spPr>
        <p:txBody>
          <a:bodyPr wrap="square">
            <a:spAutoFit/>
          </a:bodyPr>
          <a:lstStyle/>
          <a:p>
            <a:r>
              <a:rPr lang="en-US" sz="900" b="1" dirty="0">
                <a:solidFill>
                  <a:srgbClr val="1B517B"/>
                </a:solidFill>
                <a:latin typeface="Poppins Bold"/>
                <a:ea typeface="Poppins Bold"/>
                <a:cs typeface="Poppins Bold"/>
                <a:sym typeface="Poppins Bold"/>
              </a:rPr>
              <a:t>                                                       </a:t>
            </a:r>
            <a:r>
              <a:rPr lang="en-US" sz="2400" b="1" dirty="0">
                <a:solidFill>
                  <a:srgbClr val="1B517B"/>
                </a:solidFill>
                <a:latin typeface="Poppins Bold"/>
                <a:ea typeface="Poppins Bold"/>
                <a:cs typeface="Poppins Bold"/>
                <a:sym typeface="Poppins Bold"/>
              </a:rPr>
              <a:t>2024 - 2025</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86EB50-D088-F4D4-1B15-E79B9F1D8D8C}"/>
              </a:ext>
            </a:extLst>
          </p:cNvPr>
          <p:cNvSpPr>
            <a:spLocks noGrp="1"/>
          </p:cNvSpPr>
          <p:nvPr>
            <p:ph type="body" idx="1"/>
          </p:nvPr>
        </p:nvSpPr>
        <p:spPr/>
        <p:txBody>
          <a:bodyPr/>
          <a:lstStyle/>
          <a:p>
            <a:r>
              <a:rPr lang="en-IN" dirty="0"/>
              <a:t>Screenshot of Work</a:t>
            </a:r>
          </a:p>
        </p:txBody>
      </p:sp>
      <p:sp>
        <p:nvSpPr>
          <p:cNvPr id="5" name="Text Placeholder 4">
            <a:extLst>
              <a:ext uri="{FF2B5EF4-FFF2-40B4-BE49-F238E27FC236}">
                <a16:creationId xmlns:a16="http://schemas.microsoft.com/office/drawing/2014/main" id="{E6AAFD30-62C9-BEE3-1C3D-826F8F5FB337}"/>
              </a:ext>
            </a:extLst>
          </p:cNvPr>
          <p:cNvSpPr>
            <a:spLocks noGrp="1"/>
          </p:cNvSpPr>
          <p:nvPr>
            <p:ph type="body" idx="10"/>
          </p:nvPr>
        </p:nvSpPr>
        <p:spPr/>
        <p:txBody>
          <a:bodyPr/>
          <a:lstStyle/>
          <a:p>
            <a:endParaRPr lang="en-IN"/>
          </a:p>
        </p:txBody>
      </p:sp>
      <p:sp>
        <p:nvSpPr>
          <p:cNvPr id="7" name="TextBox 6">
            <a:extLst>
              <a:ext uri="{FF2B5EF4-FFF2-40B4-BE49-F238E27FC236}">
                <a16:creationId xmlns:a16="http://schemas.microsoft.com/office/drawing/2014/main" id="{91AC6727-CB7C-5C64-5779-98750129116C}"/>
              </a:ext>
            </a:extLst>
          </p:cNvPr>
          <p:cNvSpPr txBox="1"/>
          <p:nvPr/>
        </p:nvSpPr>
        <p:spPr>
          <a:xfrm>
            <a:off x="620485" y="1130626"/>
            <a:ext cx="6945084" cy="461665"/>
          </a:xfrm>
          <a:prstGeom prst="rect">
            <a:avLst/>
          </a:prstGeom>
          <a:noFill/>
        </p:spPr>
        <p:txBody>
          <a:bodyPr wrap="square">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GB"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Screenshot of Home page </a:t>
            </a:r>
          </a:p>
        </p:txBody>
      </p:sp>
      <p:pic>
        <p:nvPicPr>
          <p:cNvPr id="8" name="Picture 7">
            <a:extLst>
              <a:ext uri="{FF2B5EF4-FFF2-40B4-BE49-F238E27FC236}">
                <a16:creationId xmlns:a16="http://schemas.microsoft.com/office/drawing/2014/main" id="{A8FC820F-FBA0-9583-FABB-1A4BAA8B7879}"/>
              </a:ext>
            </a:extLst>
          </p:cNvPr>
          <p:cNvPicPr>
            <a:picLocks noChangeAspect="1"/>
          </p:cNvPicPr>
          <p:nvPr/>
        </p:nvPicPr>
        <p:blipFill>
          <a:blip r:embed="rId2"/>
          <a:stretch>
            <a:fillRect/>
          </a:stretch>
        </p:blipFill>
        <p:spPr>
          <a:xfrm>
            <a:off x="2293413" y="1752935"/>
            <a:ext cx="6558756" cy="3047666"/>
          </a:xfrm>
          <a:prstGeom prst="rect">
            <a:avLst/>
          </a:prstGeom>
        </p:spPr>
      </p:pic>
      <p:sp>
        <p:nvSpPr>
          <p:cNvPr id="10" name="TextBox 9">
            <a:extLst>
              <a:ext uri="{FF2B5EF4-FFF2-40B4-BE49-F238E27FC236}">
                <a16:creationId xmlns:a16="http://schemas.microsoft.com/office/drawing/2014/main" id="{CA756B1C-B71E-E222-8ED1-6A9FC767C7EB}"/>
              </a:ext>
            </a:extLst>
          </p:cNvPr>
          <p:cNvSpPr txBox="1"/>
          <p:nvPr/>
        </p:nvSpPr>
        <p:spPr>
          <a:xfrm>
            <a:off x="971492" y="5011265"/>
            <a:ext cx="9808028" cy="1348061"/>
          </a:xfrm>
          <a:prstGeom prst="rect">
            <a:avLst/>
          </a:prstGeom>
          <a:noFill/>
        </p:spPr>
        <p:txBody>
          <a:bodyPr wrap="square">
            <a:spAutoFit/>
          </a:bodyPr>
          <a:lstStyle/>
          <a:p>
            <a:pPr marL="0" marR="0" lvl="0" indent="0" algn="l" defTabSz="457200" rtl="0" eaLnBrk="1" fontAlgn="auto" latinLnBrk="0" hangingPunct="1">
              <a:lnSpc>
                <a:spcPct val="100000"/>
              </a:lnSpc>
              <a:spcBef>
                <a:spcPct val="20000"/>
              </a:spcBef>
              <a:spcAft>
                <a:spcPts val="0"/>
              </a:spcAft>
              <a:buClrTx/>
              <a:buSzTx/>
              <a:buNone/>
              <a:tabLst/>
              <a:defRPr/>
            </a:pPr>
            <a:r>
              <a:rPr lang="en-GB" sz="2400" dirty="0">
                <a:solidFill>
                  <a:sysClr val="windowText" lastClr="000000"/>
                </a:solidFill>
                <a:latin typeface="Times New Roman" panose="02020603050405020304" pitchFamily="18" charset="0"/>
                <a:cs typeface="Times New Roman" panose="02020603050405020304" pitchFamily="18" charset="0"/>
              </a:rPr>
              <a:t>Link of your Work</a:t>
            </a:r>
          </a:p>
          <a:p>
            <a:pPr marL="0" marR="0" lvl="0" indent="0" algn="l" defTabSz="457200" rtl="0" eaLnBrk="1" fontAlgn="auto" latinLnBrk="0" hangingPunct="1">
              <a:lnSpc>
                <a:spcPct val="100000"/>
              </a:lnSpc>
              <a:spcBef>
                <a:spcPct val="20000"/>
              </a:spcBef>
              <a:spcAft>
                <a:spcPts val="0"/>
              </a:spcAft>
              <a:buClrTx/>
              <a:buSzTx/>
              <a:buNone/>
              <a:tabLst/>
              <a:defRPr/>
            </a:pPr>
            <a:r>
              <a:rPr lang="en-GB" sz="2400" dirty="0">
                <a:solidFill>
                  <a:sysClr val="windowText" lastClr="000000"/>
                </a:solidFill>
                <a:latin typeface="Times New Roman" panose="02020603050405020304" pitchFamily="18" charset="0"/>
                <a:cs typeface="Times New Roman" panose="02020603050405020304" pitchFamily="18" charset="0"/>
                <a:hlinkClick r:id="rId3"/>
              </a:rPr>
              <a:t>https://github.com/MonkeyDLuffy16Eren/Cloud_based_file_storage_system</a:t>
            </a:r>
            <a:endParaRPr lang="en-GB" sz="240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ct val="20000"/>
              </a:spcBef>
              <a:spcAft>
                <a:spcPts val="0"/>
              </a:spcAft>
              <a:buClrTx/>
              <a:buSzTx/>
              <a:buNone/>
              <a:tabLst/>
              <a:defRPr/>
            </a:pPr>
            <a:endParaRPr lang="en-GB" sz="2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5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417B1-0FD4-8CA8-1AF8-7D49826882BD}"/>
              </a:ext>
            </a:extLst>
          </p:cNvPr>
          <p:cNvSpPr>
            <a:spLocks noGrp="1"/>
          </p:cNvSpPr>
          <p:nvPr>
            <p:ph type="body" idx="1"/>
          </p:nvPr>
        </p:nvSpPr>
        <p:spPr/>
        <p:txBody>
          <a:bodyPr/>
          <a:lstStyle/>
          <a:p>
            <a:r>
              <a:rPr lang="en-IN" dirty="0"/>
              <a:t>Potential Challenges</a:t>
            </a:r>
            <a:r>
              <a:rPr lang="en-IN" b="1" dirty="0">
                <a:solidFill>
                  <a:srgbClr val="FF0000"/>
                </a:solidFill>
              </a:rPr>
              <a:t>  </a:t>
            </a:r>
            <a:endParaRPr lang="en-IN" dirty="0"/>
          </a:p>
        </p:txBody>
      </p:sp>
      <p:sp>
        <p:nvSpPr>
          <p:cNvPr id="5" name="Text Placeholder 4">
            <a:extLst>
              <a:ext uri="{FF2B5EF4-FFF2-40B4-BE49-F238E27FC236}">
                <a16:creationId xmlns:a16="http://schemas.microsoft.com/office/drawing/2014/main" id="{767D53F3-5D9B-E882-3B4D-B9F41D5AFBF3}"/>
              </a:ext>
            </a:extLst>
          </p:cNvPr>
          <p:cNvSpPr>
            <a:spLocks noGrp="1"/>
          </p:cNvSpPr>
          <p:nvPr>
            <p:ph type="body" idx="10"/>
          </p:nvPr>
        </p:nvSpPr>
        <p:spPr/>
        <p:txBody>
          <a:bodyPr/>
          <a:lstStyle/>
          <a:p>
            <a:endParaRPr lang="en-IN"/>
          </a:p>
        </p:txBody>
      </p:sp>
      <p:sp>
        <p:nvSpPr>
          <p:cNvPr id="6" name="Content Placeholder 2">
            <a:extLst>
              <a:ext uri="{FF2B5EF4-FFF2-40B4-BE49-F238E27FC236}">
                <a16:creationId xmlns:a16="http://schemas.microsoft.com/office/drawing/2014/main" id="{ED2C7556-0AED-E66B-C9FE-91D6A08758CC}"/>
              </a:ext>
            </a:extLst>
          </p:cNvPr>
          <p:cNvSpPr txBox="1">
            <a:spLocks/>
          </p:cNvSpPr>
          <p:nvPr/>
        </p:nvSpPr>
        <p:spPr>
          <a:xfrm>
            <a:off x="457199" y="1600200"/>
            <a:ext cx="1119425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25466" lvl="1" indent="-612733" algn="l">
              <a:lnSpc>
                <a:spcPts val="7151"/>
              </a:lnSpc>
              <a:buFont typeface="Arial"/>
              <a:buChar char="•"/>
            </a:pPr>
            <a:r>
              <a:rPr lang="en-US" sz="3200" b="1" dirty="0">
                <a:solidFill>
                  <a:srgbClr val="1B517B"/>
                </a:solidFill>
                <a:latin typeface="Arimo Bold"/>
                <a:ea typeface="Arimo Bold"/>
                <a:cs typeface="Arimo Bold"/>
                <a:sym typeface="Arimo Bold"/>
              </a:rPr>
              <a:t>Adapting to new tools and technologies</a:t>
            </a:r>
          </a:p>
          <a:p>
            <a:pPr marL="1225466" lvl="1" indent="-612733" algn="l">
              <a:lnSpc>
                <a:spcPts val="7151"/>
              </a:lnSpc>
              <a:buFont typeface="Arial"/>
              <a:buChar char="•"/>
            </a:pPr>
            <a:r>
              <a:rPr lang="en-US" sz="3200" b="1" dirty="0">
                <a:solidFill>
                  <a:srgbClr val="1B517B"/>
                </a:solidFill>
                <a:latin typeface="Arimo Bold"/>
                <a:ea typeface="Arimo Bold"/>
                <a:cs typeface="Arimo Bold"/>
                <a:sym typeface="Arimo Bold"/>
              </a:rPr>
              <a:t>Managing time effectively for weekly tasks</a:t>
            </a:r>
          </a:p>
          <a:p>
            <a:pPr marL="1225466" lvl="1" indent="-612733" algn="l">
              <a:lnSpc>
                <a:spcPts val="7151"/>
              </a:lnSpc>
              <a:buFont typeface="Arial"/>
              <a:buChar char="•"/>
            </a:pPr>
            <a:r>
              <a:rPr lang="en-US" sz="3200" b="1" dirty="0">
                <a:solidFill>
                  <a:srgbClr val="1B517B"/>
                </a:solidFill>
                <a:latin typeface="Arimo Bold"/>
                <a:ea typeface="Arimo Bold"/>
                <a:cs typeface="Arimo Bold"/>
                <a:sym typeface="Arimo Bold"/>
              </a:rPr>
              <a:t>Overcoming initial technical difficulties</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GB"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7578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89F250-6360-22E0-F7DD-C17257B9E8A9}"/>
              </a:ext>
            </a:extLst>
          </p:cNvPr>
          <p:cNvSpPr>
            <a:spLocks noGrp="1"/>
          </p:cNvSpPr>
          <p:nvPr>
            <p:ph type="body" idx="1"/>
          </p:nvPr>
        </p:nvSpPr>
        <p:spPr/>
        <p:txBody>
          <a:bodyPr/>
          <a:lstStyle/>
          <a:p>
            <a:r>
              <a:rPr lang="en-IN" dirty="0"/>
              <a:t>Conclusion </a:t>
            </a:r>
          </a:p>
        </p:txBody>
      </p:sp>
      <p:sp>
        <p:nvSpPr>
          <p:cNvPr id="5" name="Text Placeholder 4">
            <a:extLst>
              <a:ext uri="{FF2B5EF4-FFF2-40B4-BE49-F238E27FC236}">
                <a16:creationId xmlns:a16="http://schemas.microsoft.com/office/drawing/2014/main" id="{809AD8A4-0860-A88A-019B-0C642BB23DA9}"/>
              </a:ext>
            </a:extLst>
          </p:cNvPr>
          <p:cNvSpPr>
            <a:spLocks noGrp="1"/>
          </p:cNvSpPr>
          <p:nvPr>
            <p:ph type="body" idx="10"/>
          </p:nvPr>
        </p:nvSpPr>
        <p:spPr/>
        <p:txBody>
          <a:bodyPr/>
          <a:lstStyle/>
          <a:p>
            <a:endParaRPr lang="en-IN"/>
          </a:p>
        </p:txBody>
      </p:sp>
      <p:sp>
        <p:nvSpPr>
          <p:cNvPr id="6" name="Content Placeholder 2">
            <a:extLst>
              <a:ext uri="{FF2B5EF4-FFF2-40B4-BE49-F238E27FC236}">
                <a16:creationId xmlns:a16="http://schemas.microsoft.com/office/drawing/2014/main" id="{81E1F7F7-5893-5AB2-3D3F-A0050353745B}"/>
              </a:ext>
            </a:extLst>
          </p:cNvPr>
          <p:cNvSpPr txBox="1">
            <a:spLocks/>
          </p:cNvSpPr>
          <p:nvPr/>
        </p:nvSpPr>
        <p:spPr>
          <a:xfrm>
            <a:off x="457199" y="1600200"/>
            <a:ext cx="11070771"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GB"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0" name="TextBox 9">
            <a:extLst>
              <a:ext uri="{FF2B5EF4-FFF2-40B4-BE49-F238E27FC236}">
                <a16:creationId xmlns:a16="http://schemas.microsoft.com/office/drawing/2014/main" id="{A3F9E862-4605-43E2-62E2-D720A61D680A}"/>
              </a:ext>
            </a:extLst>
          </p:cNvPr>
          <p:cNvSpPr txBox="1"/>
          <p:nvPr/>
        </p:nvSpPr>
        <p:spPr>
          <a:xfrm>
            <a:off x="118321" y="827314"/>
            <a:ext cx="11311679" cy="4951933"/>
          </a:xfrm>
          <a:prstGeom prst="rect">
            <a:avLst/>
          </a:prstGeom>
          <a:noFill/>
        </p:spPr>
        <p:txBody>
          <a:bodyPr wrap="square">
            <a:spAutoFit/>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n-GB"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Summarize the Project  </a:t>
            </a:r>
            <a:r>
              <a:rPr lang="en-GB" sz="2400" dirty="0">
                <a:solidFill>
                  <a:sysClr val="windowText" lastClr="000000"/>
                </a:solidFill>
                <a:latin typeface="Times New Roman" panose="02020603050405020304" pitchFamily="18" charset="0"/>
                <a:cs typeface="Times New Roman" panose="02020603050405020304" pitchFamily="18" charset="0"/>
              </a:rPr>
              <a:t>Conclusion</a:t>
            </a:r>
          </a:p>
          <a:p>
            <a:pPr marL="0" marR="0" lvl="0" indent="0" algn="just" defTabSz="457200" rtl="0" eaLnBrk="1" fontAlgn="auto" latinLnBrk="0" hangingPunct="1">
              <a:lnSpc>
                <a:spcPct val="100000"/>
              </a:lnSpc>
              <a:spcBef>
                <a:spcPct val="20000"/>
              </a:spcBef>
              <a:spcAft>
                <a:spcPts val="0"/>
              </a:spcAft>
              <a:buClrTx/>
              <a:buSzTx/>
              <a:buNone/>
              <a:tabLst/>
              <a:defRPr/>
            </a:pPr>
            <a:endParaRPr lang="en-GB" sz="2400" dirty="0">
              <a:solidFill>
                <a:sysClr val="windowText" lastClr="000000"/>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ct val="20000"/>
              </a:spcBef>
              <a:spcAft>
                <a:spcPts val="0"/>
              </a:spcAft>
              <a:buClrTx/>
              <a:buSzTx/>
              <a:buNone/>
              <a:tabLst/>
              <a:defRPr/>
            </a:pPr>
            <a:r>
              <a:rPr lang="en-US" sz="2400" dirty="0">
                <a:solidFill>
                  <a:sysClr val="windowText" lastClr="000000"/>
                </a:solidFill>
                <a:latin typeface="Times New Roman" panose="02020603050405020304" pitchFamily="18" charset="0"/>
                <a:cs typeface="Times New Roman" panose="02020603050405020304" pitchFamily="18" charset="0"/>
              </a:rPr>
              <a:t>The Cloud-Based File Storage System effectively demonstrates the capabilities and advantages of leveraging AWS S3 for scalable, reliable, and cost-efficient file storage. The project successfully integrates cloud computing principles with a user-friendly interface, offering functionalities such as file upload and retrieval. By utilizing AWS IAM roles, secure access management ensures data safety and compliance with best practices. This system showcases the potential of cloud platforms in streamlining storage solutions, reducing operational overhead, and enabling real-time accessibility. It highlights the transformative impact of cloud technology in building modern, scalable, and efficient applications tailored to meet dynamic user needs</a:t>
            </a:r>
            <a:endParaRPr lang="en-GB" sz="2400" dirty="0">
              <a:solidFill>
                <a:sysClr val="windowText" lastClr="000000"/>
              </a:solidFill>
              <a:latin typeface="Times New Roman" panose="02020603050405020304" pitchFamily="18" charset="0"/>
              <a:cs typeface="Times New Roman" panose="02020603050405020304" pitchFamily="18" charset="0"/>
            </a:endParaRPr>
          </a:p>
          <a:p>
            <a:pPr marL="504388" lvl="1" algn="l">
              <a:lnSpc>
                <a:spcPts val="5887"/>
              </a:lnSpc>
            </a:pPr>
            <a:endParaRPr lang="en-US" sz="2800" b="1" dirty="0">
              <a:solidFill>
                <a:srgbClr val="1B517B"/>
              </a:solidFill>
              <a:latin typeface="Arimo Bold"/>
              <a:ea typeface="Arimo Bold"/>
              <a:cs typeface="Arimo Bold"/>
              <a:sym typeface="Arimo Bold"/>
            </a:endParaRPr>
          </a:p>
        </p:txBody>
      </p:sp>
    </p:spTree>
    <p:extLst>
      <p:ext uri="{BB962C8B-B14F-4D97-AF65-F5344CB8AC3E}">
        <p14:creationId xmlns:p14="http://schemas.microsoft.com/office/powerpoint/2010/main" val="165994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26B69C-E600-7B7E-F98F-C20D510BBC06}"/>
              </a:ext>
            </a:extLst>
          </p:cNvPr>
          <p:cNvSpPr>
            <a:spLocks noGrp="1"/>
          </p:cNvSpPr>
          <p:nvPr>
            <p:ph type="body" idx="1"/>
          </p:nvPr>
        </p:nvSpPr>
        <p:spPr/>
        <p:txBody>
          <a:bodyPr/>
          <a:lstStyle/>
          <a:p>
            <a:r>
              <a:rPr lang="en-IN" dirty="0"/>
              <a:t>Certification </a:t>
            </a:r>
          </a:p>
        </p:txBody>
      </p:sp>
      <p:sp>
        <p:nvSpPr>
          <p:cNvPr id="5" name="Text Placeholder 4">
            <a:extLst>
              <a:ext uri="{FF2B5EF4-FFF2-40B4-BE49-F238E27FC236}">
                <a16:creationId xmlns:a16="http://schemas.microsoft.com/office/drawing/2014/main" id="{87CBA3F3-EC5D-89B9-DE96-93E3D5AD864F}"/>
              </a:ext>
            </a:extLst>
          </p:cNvPr>
          <p:cNvSpPr>
            <a:spLocks noGrp="1"/>
          </p:cNvSpPr>
          <p:nvPr>
            <p:ph type="body" idx="10"/>
          </p:nvPr>
        </p:nvSpPr>
        <p:spPr/>
        <p:txBody>
          <a:bodyPr/>
          <a:lstStyle/>
          <a:p>
            <a:endParaRPr lang="en-IN"/>
          </a:p>
        </p:txBody>
      </p:sp>
      <p:pic>
        <p:nvPicPr>
          <p:cNvPr id="7" name="Picture 6">
            <a:extLst>
              <a:ext uri="{FF2B5EF4-FFF2-40B4-BE49-F238E27FC236}">
                <a16:creationId xmlns:a16="http://schemas.microsoft.com/office/drawing/2014/main" id="{DE2DD842-B047-5FC1-27B3-1E33FD7FAF2B}"/>
              </a:ext>
            </a:extLst>
          </p:cNvPr>
          <p:cNvPicPr>
            <a:picLocks noChangeAspect="1"/>
          </p:cNvPicPr>
          <p:nvPr/>
        </p:nvPicPr>
        <p:blipFill>
          <a:blip r:embed="rId2"/>
          <a:srcRect/>
          <a:stretch/>
        </p:blipFill>
        <p:spPr>
          <a:xfrm>
            <a:off x="3983955" y="847983"/>
            <a:ext cx="3783100" cy="5425004"/>
          </a:xfrm>
          <a:prstGeom prst="rect">
            <a:avLst/>
          </a:prstGeom>
        </p:spPr>
      </p:pic>
    </p:spTree>
    <p:extLst>
      <p:ext uri="{BB962C8B-B14F-4D97-AF65-F5344CB8AC3E}">
        <p14:creationId xmlns:p14="http://schemas.microsoft.com/office/powerpoint/2010/main" val="31073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5B83F1C-814F-D277-DD56-F193C3F96749}"/>
              </a:ext>
            </a:extLst>
          </p:cNvPr>
          <p:cNvSpPr>
            <a:spLocks noGrp="1"/>
          </p:cNvSpPr>
          <p:nvPr>
            <p:ph type="body" idx="10"/>
          </p:nvPr>
        </p:nvSpPr>
        <p:spPr/>
        <p:txBody>
          <a:bodyPr/>
          <a:lstStyle/>
          <a:p>
            <a:endParaRPr lang="en-IN"/>
          </a:p>
        </p:txBody>
      </p:sp>
      <p:sp>
        <p:nvSpPr>
          <p:cNvPr id="7" name="TextBox 6">
            <a:extLst>
              <a:ext uri="{FF2B5EF4-FFF2-40B4-BE49-F238E27FC236}">
                <a16:creationId xmlns:a16="http://schemas.microsoft.com/office/drawing/2014/main" id="{3C4EDEF9-D264-8E2D-FF97-8D2280B7CAD3}"/>
              </a:ext>
            </a:extLst>
          </p:cNvPr>
          <p:cNvSpPr txBox="1"/>
          <p:nvPr/>
        </p:nvSpPr>
        <p:spPr>
          <a:xfrm>
            <a:off x="1023257" y="1654629"/>
            <a:ext cx="10657114" cy="2800767"/>
          </a:xfrm>
          <a:prstGeom prst="rect">
            <a:avLst/>
          </a:prstGeom>
          <a:noFill/>
        </p:spPr>
        <p:txBody>
          <a:bodyPr wrap="square" rtlCol="0">
            <a:spAutoFit/>
          </a:bodyPr>
          <a:lstStyle/>
          <a:p>
            <a:r>
              <a:rPr lang="en-IN" sz="3600" dirty="0">
                <a:latin typeface="Algerian" panose="04020705040A02060702" pitchFamily="82" charset="0"/>
              </a:rPr>
              <a:t>                               </a:t>
            </a:r>
            <a:r>
              <a:rPr lang="en-IN" sz="8800" dirty="0">
                <a:latin typeface="Algerian" panose="04020705040A02060702" pitchFamily="82" charset="0"/>
              </a:rPr>
              <a:t>THANK </a:t>
            </a:r>
          </a:p>
          <a:p>
            <a:r>
              <a:rPr lang="en-IN" sz="8800" dirty="0">
                <a:latin typeface="Algerian" panose="04020705040A02060702" pitchFamily="82" charset="0"/>
              </a:rPr>
              <a:t>               YOU</a:t>
            </a:r>
          </a:p>
        </p:txBody>
      </p:sp>
    </p:spTree>
    <p:extLst>
      <p:ext uri="{BB962C8B-B14F-4D97-AF65-F5344CB8AC3E}">
        <p14:creationId xmlns:p14="http://schemas.microsoft.com/office/powerpoint/2010/main" val="46531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8A39EF-C023-D5E1-CC92-F7A4B375D7C2}"/>
              </a:ext>
            </a:extLst>
          </p:cNvPr>
          <p:cNvSpPr>
            <a:spLocks noGrp="1"/>
          </p:cNvSpPr>
          <p:nvPr>
            <p:ph type="body" idx="1"/>
          </p:nvPr>
        </p:nvSpPr>
        <p:spPr/>
        <p:txBody>
          <a:bodyPr/>
          <a:lstStyle/>
          <a:p>
            <a:r>
              <a:rPr lang="en-IN" dirty="0">
                <a:latin typeface="Algerian" panose="04020705040A02060702" pitchFamily="82" charset="0"/>
              </a:rPr>
              <a:t>Internship Overview</a:t>
            </a:r>
          </a:p>
        </p:txBody>
      </p:sp>
      <p:sp>
        <p:nvSpPr>
          <p:cNvPr id="5" name="Text Placeholder 4">
            <a:extLst>
              <a:ext uri="{FF2B5EF4-FFF2-40B4-BE49-F238E27FC236}">
                <a16:creationId xmlns:a16="http://schemas.microsoft.com/office/drawing/2014/main" id="{F6ED18A1-6C77-B53C-9F33-CA1E245BFCAA}"/>
              </a:ext>
            </a:extLst>
          </p:cNvPr>
          <p:cNvSpPr>
            <a:spLocks noGrp="1"/>
          </p:cNvSpPr>
          <p:nvPr>
            <p:ph type="body" idx="10"/>
          </p:nvPr>
        </p:nvSpPr>
        <p:spPr/>
        <p:txBody>
          <a:bodyPr/>
          <a:lstStyle/>
          <a:p>
            <a:endParaRPr lang="en-IN">
              <a:latin typeface="Algerian" panose="04020705040A02060702" pitchFamily="82" charset="0"/>
            </a:endParaRPr>
          </a:p>
        </p:txBody>
      </p:sp>
      <p:sp>
        <p:nvSpPr>
          <p:cNvPr id="7" name="Content Placeholder 2">
            <a:extLst>
              <a:ext uri="{FF2B5EF4-FFF2-40B4-BE49-F238E27FC236}">
                <a16:creationId xmlns:a16="http://schemas.microsoft.com/office/drawing/2014/main" id="{96A4B0FE-3A6D-3F71-9D62-7ABF1DF6E58D}"/>
              </a:ext>
            </a:extLst>
          </p:cNvPr>
          <p:cNvSpPr txBox="1">
            <a:spLocks/>
          </p:cNvSpPr>
          <p:nvPr/>
        </p:nvSpPr>
        <p:spPr>
          <a:xfrm>
            <a:off x="457200" y="1230086"/>
            <a:ext cx="11364686" cy="489607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kumimoji="0" lang="en-GB" sz="2400" b="0" i="0" u="none" strike="noStrike" kern="1200" cap="none" spc="0" normalizeH="0" baseline="0" noProof="0" dirty="0">
              <a:ln>
                <a:noFill/>
              </a:ln>
              <a:solidFill>
                <a:sysClr val="windowText" lastClr="000000"/>
              </a:solidFill>
              <a:effectLst/>
              <a:uLnTx/>
              <a:uFillTx/>
              <a:latin typeface="Algerian" panose="04020705040A02060702" pitchFamily="82" charset="0"/>
            </a:endParaRPr>
          </a:p>
        </p:txBody>
      </p:sp>
      <p:sp>
        <p:nvSpPr>
          <p:cNvPr id="6" name="TextBox 5">
            <a:extLst>
              <a:ext uri="{FF2B5EF4-FFF2-40B4-BE49-F238E27FC236}">
                <a16:creationId xmlns:a16="http://schemas.microsoft.com/office/drawing/2014/main" id="{8C62B1A8-AC2C-84AE-AFEA-75BCD2B02189}"/>
              </a:ext>
            </a:extLst>
          </p:cNvPr>
          <p:cNvSpPr txBox="1"/>
          <p:nvPr/>
        </p:nvSpPr>
        <p:spPr>
          <a:xfrm>
            <a:off x="566057" y="1895845"/>
            <a:ext cx="4422843" cy="523220"/>
          </a:xfrm>
          <a:prstGeom prst="rect">
            <a:avLst/>
          </a:prstGeom>
          <a:noFill/>
        </p:spPr>
        <p:txBody>
          <a:bodyPr wrap="square" rtlCol="0">
            <a:spAutoFit/>
          </a:bodyPr>
          <a:lstStyle/>
          <a:p>
            <a:r>
              <a:rPr lang="en-US" sz="2800" b="1" u="sng" strike="noStrike" dirty="0">
                <a:solidFill>
                  <a:srgbClr val="4D4D4D"/>
                </a:solidFill>
                <a:latin typeface="Algerian" panose="04020705040A02060702" pitchFamily="82" charset="0"/>
                <a:ea typeface="Montserrat Classic Bold"/>
                <a:cs typeface="Montserrat Classic Bold"/>
                <a:sym typeface="Montserrat Classic Bold"/>
              </a:rPr>
              <a:t>Organized by:</a:t>
            </a:r>
            <a:endParaRPr lang="en-IN" sz="2800" dirty="0">
              <a:latin typeface="Algerian" panose="04020705040A02060702" pitchFamily="82" charset="0"/>
            </a:endParaRPr>
          </a:p>
        </p:txBody>
      </p:sp>
      <p:sp>
        <p:nvSpPr>
          <p:cNvPr id="8" name="TextBox 7">
            <a:extLst>
              <a:ext uri="{FF2B5EF4-FFF2-40B4-BE49-F238E27FC236}">
                <a16:creationId xmlns:a16="http://schemas.microsoft.com/office/drawing/2014/main" id="{7E83F700-CD1C-D0B1-187F-F9AAC9262779}"/>
              </a:ext>
            </a:extLst>
          </p:cNvPr>
          <p:cNvSpPr txBox="1"/>
          <p:nvPr/>
        </p:nvSpPr>
        <p:spPr>
          <a:xfrm>
            <a:off x="304800" y="2754087"/>
            <a:ext cx="3156857" cy="1667123"/>
          </a:xfrm>
          <a:prstGeom prst="rect">
            <a:avLst/>
          </a:prstGeom>
          <a:noFill/>
        </p:spPr>
        <p:txBody>
          <a:bodyPr wrap="square" rtlCol="0">
            <a:spAutoFit/>
          </a:bodyPr>
          <a:lstStyle/>
          <a:p>
            <a:pPr algn="ctr">
              <a:lnSpc>
                <a:spcPts val="4681"/>
              </a:lnSpc>
            </a:pPr>
            <a:r>
              <a:rPr lang="en-US" sz="2400" b="1" dirty="0">
                <a:solidFill>
                  <a:srgbClr val="1B517B"/>
                </a:solidFill>
                <a:latin typeface="Algerian" panose="04020705040A02060702" pitchFamily="82" charset="0"/>
                <a:ea typeface="Arimo Bold"/>
                <a:cs typeface="Arimo Bold"/>
                <a:sym typeface="Arimo Bold"/>
              </a:rPr>
              <a:t>AICTE, </a:t>
            </a:r>
            <a:r>
              <a:rPr lang="en-US" sz="2400" b="1" dirty="0" err="1">
                <a:solidFill>
                  <a:srgbClr val="1B517B"/>
                </a:solidFill>
                <a:latin typeface="Algerian" panose="04020705040A02060702" pitchFamily="82" charset="0"/>
                <a:ea typeface="Arimo Bold"/>
                <a:cs typeface="Arimo Bold"/>
                <a:sym typeface="Arimo Bold"/>
              </a:rPr>
              <a:t>EduSkills</a:t>
            </a:r>
            <a:r>
              <a:rPr lang="en-US" sz="2400" b="1" dirty="0">
                <a:solidFill>
                  <a:srgbClr val="1B517B"/>
                </a:solidFill>
                <a:latin typeface="Algerian" panose="04020705040A02060702" pitchFamily="82" charset="0"/>
                <a:ea typeface="Arimo Bold"/>
                <a:cs typeface="Arimo Bold"/>
                <a:sym typeface="Arimo Bold"/>
              </a:rPr>
              <a:t> , </a:t>
            </a:r>
          </a:p>
          <a:p>
            <a:pPr algn="ctr">
              <a:lnSpc>
                <a:spcPts val="4681"/>
              </a:lnSpc>
            </a:pPr>
            <a:r>
              <a:rPr lang="en-US" sz="2400" b="1" dirty="0">
                <a:solidFill>
                  <a:srgbClr val="1B517B"/>
                </a:solidFill>
                <a:latin typeface="Algerian" panose="04020705040A02060702" pitchFamily="82" charset="0"/>
                <a:ea typeface="Arimo Bold"/>
                <a:cs typeface="Arimo Bold"/>
                <a:sym typeface="Arimo Bold"/>
              </a:rPr>
              <a:t>AWS Academy</a:t>
            </a:r>
          </a:p>
          <a:p>
            <a:endParaRPr lang="en-IN" sz="2400" dirty="0">
              <a:latin typeface="Algerian" panose="04020705040A02060702" pitchFamily="82" charset="0"/>
            </a:endParaRPr>
          </a:p>
        </p:txBody>
      </p:sp>
      <p:sp>
        <p:nvSpPr>
          <p:cNvPr id="10" name="TextBox 9">
            <a:extLst>
              <a:ext uri="{FF2B5EF4-FFF2-40B4-BE49-F238E27FC236}">
                <a16:creationId xmlns:a16="http://schemas.microsoft.com/office/drawing/2014/main" id="{D3C50EAF-E2A6-0EC3-7673-823393EA0928}"/>
              </a:ext>
            </a:extLst>
          </p:cNvPr>
          <p:cNvSpPr txBox="1"/>
          <p:nvPr/>
        </p:nvSpPr>
        <p:spPr>
          <a:xfrm>
            <a:off x="8599714" y="1937657"/>
            <a:ext cx="2887958" cy="523220"/>
          </a:xfrm>
          <a:prstGeom prst="rect">
            <a:avLst/>
          </a:prstGeom>
          <a:noFill/>
        </p:spPr>
        <p:txBody>
          <a:bodyPr wrap="square" rtlCol="0">
            <a:spAutoFit/>
          </a:bodyPr>
          <a:lstStyle/>
          <a:p>
            <a:r>
              <a:rPr lang="en-US" sz="2800" b="1" u="sng" strike="noStrike" dirty="0">
                <a:solidFill>
                  <a:srgbClr val="4D4D4D"/>
                </a:solidFill>
                <a:latin typeface="Algerian" panose="04020705040A02060702" pitchFamily="82" charset="0"/>
                <a:ea typeface="Montserrat Classic Bold"/>
                <a:cs typeface="Montserrat Classic Bold"/>
                <a:sym typeface="Montserrat Classic Bold"/>
              </a:rPr>
              <a:t>Curriculum:</a:t>
            </a:r>
            <a:endParaRPr lang="en-IN" sz="2800" dirty="0">
              <a:latin typeface="Algerian" panose="04020705040A02060702" pitchFamily="82" charset="0"/>
            </a:endParaRPr>
          </a:p>
        </p:txBody>
      </p:sp>
      <p:sp>
        <p:nvSpPr>
          <p:cNvPr id="13" name="TextBox 12">
            <a:extLst>
              <a:ext uri="{FF2B5EF4-FFF2-40B4-BE49-F238E27FC236}">
                <a16:creationId xmlns:a16="http://schemas.microsoft.com/office/drawing/2014/main" id="{C7F78F47-74F5-730E-0234-7038E5468E5D}"/>
              </a:ext>
            </a:extLst>
          </p:cNvPr>
          <p:cNvSpPr txBox="1"/>
          <p:nvPr/>
        </p:nvSpPr>
        <p:spPr>
          <a:xfrm>
            <a:off x="7130143" y="2754087"/>
            <a:ext cx="4844143" cy="1564531"/>
          </a:xfrm>
          <a:prstGeom prst="rect">
            <a:avLst/>
          </a:prstGeom>
          <a:noFill/>
        </p:spPr>
        <p:txBody>
          <a:bodyPr wrap="square" rtlCol="0">
            <a:spAutoFit/>
          </a:bodyPr>
          <a:lstStyle/>
          <a:p>
            <a:pPr marL="0" lvl="0" indent="0" algn="ctr">
              <a:lnSpc>
                <a:spcPts val="4281"/>
              </a:lnSpc>
              <a:spcBef>
                <a:spcPct val="0"/>
              </a:spcBef>
            </a:pPr>
            <a:r>
              <a:rPr lang="en-US" sz="2400" b="1" u="none" strike="noStrike" dirty="0">
                <a:solidFill>
                  <a:srgbClr val="1B517B"/>
                </a:solidFill>
                <a:latin typeface="Algerian" panose="04020705040A02060702" pitchFamily="82" charset="0"/>
                <a:ea typeface="Arimo Bold"/>
                <a:cs typeface="Arimo Bold"/>
                <a:sym typeface="Arimo Bold"/>
              </a:rPr>
              <a:t>Cloud computing principles </a:t>
            </a:r>
          </a:p>
          <a:p>
            <a:pPr marL="0" lvl="0" indent="0" algn="ctr">
              <a:lnSpc>
                <a:spcPts val="4281"/>
              </a:lnSpc>
              <a:spcBef>
                <a:spcPct val="0"/>
              </a:spcBef>
            </a:pPr>
            <a:r>
              <a:rPr lang="en-US" sz="2400" b="1" u="none" strike="noStrike" dirty="0">
                <a:solidFill>
                  <a:srgbClr val="1B517B"/>
                </a:solidFill>
                <a:latin typeface="Algerian" panose="04020705040A02060702" pitchFamily="82" charset="0"/>
                <a:ea typeface="Arimo Bold"/>
                <a:cs typeface="Arimo Bold"/>
                <a:sym typeface="Arimo Bold"/>
              </a:rPr>
              <a:t>and AWS tools</a:t>
            </a:r>
          </a:p>
          <a:p>
            <a:endParaRPr lang="en-IN" sz="2400" dirty="0">
              <a:latin typeface="Algerian" panose="04020705040A02060702" pitchFamily="82" charset="0"/>
            </a:endParaRPr>
          </a:p>
        </p:txBody>
      </p:sp>
      <p:sp>
        <p:nvSpPr>
          <p:cNvPr id="14" name="TextBox 13">
            <a:extLst>
              <a:ext uri="{FF2B5EF4-FFF2-40B4-BE49-F238E27FC236}">
                <a16:creationId xmlns:a16="http://schemas.microsoft.com/office/drawing/2014/main" id="{06E017A8-BD34-50D7-3BEA-A8EB8C504433}"/>
              </a:ext>
            </a:extLst>
          </p:cNvPr>
          <p:cNvSpPr txBox="1"/>
          <p:nvPr/>
        </p:nvSpPr>
        <p:spPr>
          <a:xfrm>
            <a:off x="3657601" y="4855029"/>
            <a:ext cx="4191000" cy="1384995"/>
          </a:xfrm>
          <a:prstGeom prst="rect">
            <a:avLst/>
          </a:prstGeom>
          <a:noFill/>
        </p:spPr>
        <p:txBody>
          <a:bodyPr wrap="square" rtlCol="0">
            <a:spAutoFit/>
          </a:bodyPr>
          <a:lstStyle/>
          <a:p>
            <a:r>
              <a:rPr lang="en-US" sz="2800" b="1" u="sng" strike="noStrike" dirty="0">
                <a:solidFill>
                  <a:srgbClr val="4D4D4D"/>
                </a:solidFill>
                <a:latin typeface="Algerian" panose="04020705040A02060702" pitchFamily="82" charset="0"/>
                <a:ea typeface="Montserrat Classic Bold"/>
                <a:cs typeface="Montserrat Classic Bold"/>
                <a:sym typeface="Montserrat Classic Bold"/>
              </a:rPr>
              <a:t>Duration:</a:t>
            </a:r>
            <a:r>
              <a:rPr lang="en-US" sz="2800" b="1" u="none" strike="noStrike" dirty="0">
                <a:solidFill>
                  <a:srgbClr val="1B517B"/>
                </a:solidFill>
                <a:latin typeface="Algerian" panose="04020705040A02060702" pitchFamily="82" charset="0"/>
                <a:ea typeface="Arimo Bold"/>
                <a:cs typeface="Arimo Bold"/>
                <a:sym typeface="Arimo Bold"/>
              </a:rPr>
              <a:t>10 weeks</a:t>
            </a:r>
          </a:p>
          <a:p>
            <a:r>
              <a:rPr lang="en-US" sz="2800" b="1" u="sng" strike="noStrike" dirty="0">
                <a:solidFill>
                  <a:srgbClr val="4D4D4D"/>
                </a:solidFill>
                <a:latin typeface="Algerian" panose="04020705040A02060702" pitchFamily="82" charset="0"/>
                <a:ea typeface="Montserrat Classic Bold"/>
                <a:cs typeface="Montserrat Classic Bold"/>
                <a:sym typeface="Montserrat Classic Bold"/>
              </a:rPr>
              <a:t> </a:t>
            </a:r>
          </a:p>
          <a:p>
            <a:endParaRPr lang="en-IN" sz="2800" dirty="0">
              <a:latin typeface="Algerian" panose="04020705040A02060702" pitchFamily="82" charset="0"/>
            </a:endParaRPr>
          </a:p>
        </p:txBody>
      </p:sp>
    </p:spTree>
    <p:extLst>
      <p:ext uri="{BB962C8B-B14F-4D97-AF65-F5344CB8AC3E}">
        <p14:creationId xmlns:p14="http://schemas.microsoft.com/office/powerpoint/2010/main" val="143995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F482C4-1148-F811-46CA-E3F0052CFCC9}"/>
              </a:ext>
            </a:extLst>
          </p:cNvPr>
          <p:cNvSpPr>
            <a:spLocks noGrp="1"/>
          </p:cNvSpPr>
          <p:nvPr>
            <p:ph type="body" idx="1"/>
          </p:nvPr>
        </p:nvSpPr>
        <p:spPr/>
        <p:txBody>
          <a:bodyPr/>
          <a:lstStyle/>
          <a:p>
            <a:r>
              <a:rPr lang="en-IN" dirty="0"/>
              <a:t>Learning Modules</a:t>
            </a:r>
          </a:p>
        </p:txBody>
      </p:sp>
      <p:sp>
        <p:nvSpPr>
          <p:cNvPr id="3" name="Text Placeholder 2">
            <a:extLst>
              <a:ext uri="{FF2B5EF4-FFF2-40B4-BE49-F238E27FC236}">
                <a16:creationId xmlns:a16="http://schemas.microsoft.com/office/drawing/2014/main" id="{330BBFA9-A5B5-C172-2D1A-FBCE62BC9421}"/>
              </a:ext>
            </a:extLst>
          </p:cNvPr>
          <p:cNvSpPr>
            <a:spLocks noGrp="1"/>
          </p:cNvSpPr>
          <p:nvPr>
            <p:ph type="body" idx="2"/>
          </p:nvPr>
        </p:nvSpPr>
        <p:spPr/>
        <p:txBody>
          <a:bodyPr/>
          <a:lstStyle/>
          <a:p>
            <a:endParaRPr lang="en-IN"/>
          </a:p>
        </p:txBody>
      </p:sp>
      <p:sp>
        <p:nvSpPr>
          <p:cNvPr id="5" name="Text Placeholder 4">
            <a:extLst>
              <a:ext uri="{FF2B5EF4-FFF2-40B4-BE49-F238E27FC236}">
                <a16:creationId xmlns:a16="http://schemas.microsoft.com/office/drawing/2014/main" id="{55F999EE-9E2E-6EB0-E963-0D00C1418DEA}"/>
              </a:ext>
            </a:extLst>
          </p:cNvPr>
          <p:cNvSpPr>
            <a:spLocks noGrp="1"/>
          </p:cNvSpPr>
          <p:nvPr>
            <p:ph type="body" idx="10"/>
          </p:nvPr>
        </p:nvSpPr>
        <p:spPr/>
        <p:txBody>
          <a:bodyPr/>
          <a:lstStyle/>
          <a:p>
            <a:endParaRPr lang="en-IN"/>
          </a:p>
        </p:txBody>
      </p:sp>
      <p:sp>
        <p:nvSpPr>
          <p:cNvPr id="7" name="Content Placeholder 2">
            <a:extLst>
              <a:ext uri="{FF2B5EF4-FFF2-40B4-BE49-F238E27FC236}">
                <a16:creationId xmlns:a16="http://schemas.microsoft.com/office/drawing/2014/main" id="{A93B6C38-6EF7-5801-387E-BC42FB27EEDB}"/>
              </a:ext>
            </a:extLst>
          </p:cNvPr>
          <p:cNvSpPr txBox="1">
            <a:spLocks/>
          </p:cNvSpPr>
          <p:nvPr/>
        </p:nvSpPr>
        <p:spPr>
          <a:xfrm>
            <a:off x="315686" y="1295400"/>
            <a:ext cx="11255828" cy="49831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lang="en-GB" dirty="0">
              <a:solidFill>
                <a:sysClr val="windowText" lastClr="000000"/>
              </a:solidFill>
              <a:latin typeface="Calibri"/>
            </a:endParaRPr>
          </a:p>
        </p:txBody>
      </p:sp>
      <p:sp>
        <p:nvSpPr>
          <p:cNvPr id="8" name="TextBox 7">
            <a:extLst>
              <a:ext uri="{FF2B5EF4-FFF2-40B4-BE49-F238E27FC236}">
                <a16:creationId xmlns:a16="http://schemas.microsoft.com/office/drawing/2014/main" id="{ADE3BD84-0DF8-264E-0188-BD2FD4617F29}"/>
              </a:ext>
            </a:extLst>
          </p:cNvPr>
          <p:cNvSpPr txBox="1"/>
          <p:nvPr/>
        </p:nvSpPr>
        <p:spPr>
          <a:xfrm>
            <a:off x="315686" y="1371600"/>
            <a:ext cx="11560628" cy="4434547"/>
          </a:xfrm>
          <a:prstGeom prst="rect">
            <a:avLst/>
          </a:prstGeom>
          <a:noFill/>
        </p:spPr>
        <p:txBody>
          <a:bodyPr wrap="square" rtlCol="0">
            <a:spAutoFit/>
          </a:bodyPr>
          <a:lstStyle/>
          <a:p>
            <a:pPr marL="1042838" lvl="1" indent="-521419" algn="l">
              <a:lnSpc>
                <a:spcPts val="6086"/>
              </a:lnSpc>
              <a:buAutoNum type="arabicPeriod"/>
            </a:pPr>
            <a:r>
              <a:rPr lang="en-US" sz="2800" b="1" dirty="0">
                <a:solidFill>
                  <a:srgbClr val="1B517B"/>
                </a:solidFill>
                <a:latin typeface="Times New Roman" panose="02020603050405020304" pitchFamily="18" charset="0"/>
                <a:ea typeface="Arimo Bold"/>
                <a:cs typeface="Times New Roman" panose="02020603050405020304" pitchFamily="18" charset="0"/>
                <a:sym typeface="Arimo Bold"/>
              </a:rPr>
              <a:t> Week 1-2: Introduction to AWS and Cloud Computing</a:t>
            </a:r>
          </a:p>
          <a:p>
            <a:pPr marL="1042838" lvl="1" indent="-521419" algn="l">
              <a:lnSpc>
                <a:spcPts val="6086"/>
              </a:lnSpc>
              <a:buAutoNum type="arabicPeriod"/>
            </a:pPr>
            <a:r>
              <a:rPr lang="en-US" sz="2800" dirty="0">
                <a:solidFill>
                  <a:srgbClr val="1B517B"/>
                </a:solidFill>
                <a:latin typeface="Times New Roman" panose="02020603050405020304" pitchFamily="18" charset="0"/>
                <a:ea typeface="Arimo"/>
                <a:cs typeface="Times New Roman" panose="02020603050405020304" pitchFamily="18" charset="0"/>
                <a:sym typeface="Arimo"/>
              </a:rPr>
              <a:t> </a:t>
            </a:r>
            <a:r>
              <a:rPr lang="en-US" sz="2800" b="1" dirty="0">
                <a:solidFill>
                  <a:srgbClr val="1B517B"/>
                </a:solidFill>
                <a:latin typeface="Times New Roman" panose="02020603050405020304" pitchFamily="18" charset="0"/>
                <a:ea typeface="Arimo Bold"/>
                <a:cs typeface="Times New Roman" panose="02020603050405020304" pitchFamily="18" charset="0"/>
                <a:sym typeface="Arimo Bold"/>
              </a:rPr>
              <a:t>Week 3-4: Core AWS Services (EC2, S3, RDS)</a:t>
            </a:r>
          </a:p>
          <a:p>
            <a:pPr marL="1042838" lvl="1" indent="-521419" algn="l">
              <a:lnSpc>
                <a:spcPts val="6086"/>
              </a:lnSpc>
              <a:buAutoNum type="arabicPeriod"/>
            </a:pPr>
            <a:r>
              <a:rPr lang="en-US" sz="2800" dirty="0">
                <a:solidFill>
                  <a:srgbClr val="1B517B"/>
                </a:solidFill>
                <a:latin typeface="Times New Roman" panose="02020603050405020304" pitchFamily="18" charset="0"/>
                <a:ea typeface="Arimo"/>
                <a:cs typeface="Times New Roman" panose="02020603050405020304" pitchFamily="18" charset="0"/>
                <a:sym typeface="Arimo"/>
              </a:rPr>
              <a:t> </a:t>
            </a:r>
            <a:r>
              <a:rPr lang="en-US" sz="2800" b="1" dirty="0">
                <a:solidFill>
                  <a:srgbClr val="1B517B"/>
                </a:solidFill>
                <a:latin typeface="Times New Roman" panose="02020603050405020304" pitchFamily="18" charset="0"/>
                <a:ea typeface="Arimo Bold"/>
                <a:cs typeface="Times New Roman" panose="02020603050405020304" pitchFamily="18" charset="0"/>
                <a:sym typeface="Arimo Bold"/>
              </a:rPr>
              <a:t>Week 5-6: Security and Identity (IAM, Cloud Watch )</a:t>
            </a:r>
          </a:p>
          <a:p>
            <a:pPr marL="1042838" lvl="1" indent="-521419" algn="l">
              <a:lnSpc>
                <a:spcPts val="6086"/>
              </a:lnSpc>
              <a:buAutoNum type="arabicPeriod"/>
            </a:pPr>
            <a:r>
              <a:rPr lang="en-US" sz="2800" dirty="0">
                <a:solidFill>
                  <a:srgbClr val="1B517B"/>
                </a:solidFill>
                <a:latin typeface="Times New Roman" panose="02020603050405020304" pitchFamily="18" charset="0"/>
                <a:ea typeface="Arimo"/>
                <a:cs typeface="Times New Roman" panose="02020603050405020304" pitchFamily="18" charset="0"/>
                <a:sym typeface="Arimo"/>
              </a:rPr>
              <a:t> </a:t>
            </a:r>
            <a:r>
              <a:rPr lang="en-US" sz="2800" b="1" dirty="0">
                <a:solidFill>
                  <a:srgbClr val="1B517B"/>
                </a:solidFill>
                <a:latin typeface="Times New Roman" panose="02020603050405020304" pitchFamily="18" charset="0"/>
                <a:ea typeface="Arimo Bold"/>
                <a:cs typeface="Times New Roman" panose="02020603050405020304" pitchFamily="18" charset="0"/>
                <a:sym typeface="Arimo Bold"/>
              </a:rPr>
              <a:t>Week 7-8: Networking and Deployment</a:t>
            </a:r>
          </a:p>
          <a:p>
            <a:pPr marL="1042838" lvl="1" indent="-521419" algn="l">
              <a:lnSpc>
                <a:spcPts val="6086"/>
              </a:lnSpc>
              <a:buAutoNum type="arabicPeriod"/>
            </a:pPr>
            <a:r>
              <a:rPr lang="en-US" sz="2800" dirty="0">
                <a:solidFill>
                  <a:srgbClr val="1B517B"/>
                </a:solidFill>
                <a:latin typeface="Times New Roman" panose="02020603050405020304" pitchFamily="18" charset="0"/>
                <a:ea typeface="Arimo"/>
                <a:cs typeface="Times New Roman" panose="02020603050405020304" pitchFamily="18" charset="0"/>
                <a:sym typeface="Arimo"/>
              </a:rPr>
              <a:t> </a:t>
            </a:r>
            <a:r>
              <a:rPr lang="en-US" sz="2800" b="1" dirty="0">
                <a:solidFill>
                  <a:srgbClr val="1B517B"/>
                </a:solidFill>
                <a:latin typeface="Times New Roman" panose="02020603050405020304" pitchFamily="18" charset="0"/>
                <a:ea typeface="Arimo Bold"/>
                <a:cs typeface="Times New Roman" panose="02020603050405020304" pitchFamily="18" charset="0"/>
                <a:sym typeface="Arimo Bold"/>
              </a:rPr>
              <a:t>Week 9-10: Capstone Project and Assessment</a:t>
            </a:r>
          </a:p>
          <a:p>
            <a:endParaRPr lang="en-IN" sz="2800" dirty="0">
              <a:latin typeface="Aptos" panose="020B0004020202020204" pitchFamily="34" charset="0"/>
            </a:endParaRPr>
          </a:p>
        </p:txBody>
      </p:sp>
    </p:spTree>
    <p:extLst>
      <p:ext uri="{BB962C8B-B14F-4D97-AF65-F5344CB8AC3E}">
        <p14:creationId xmlns:p14="http://schemas.microsoft.com/office/powerpoint/2010/main" val="398877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416D22-B0E3-A56B-5629-348692A8AF48}"/>
              </a:ext>
            </a:extLst>
          </p:cNvPr>
          <p:cNvSpPr>
            <a:spLocks noGrp="1"/>
          </p:cNvSpPr>
          <p:nvPr>
            <p:ph type="body" idx="1"/>
          </p:nvPr>
        </p:nvSpPr>
        <p:spPr/>
        <p:txBody>
          <a:bodyPr/>
          <a:lstStyle/>
          <a:p>
            <a:r>
              <a:rPr lang="en-IN" dirty="0"/>
              <a:t>Cloud Platform Selection</a:t>
            </a:r>
          </a:p>
        </p:txBody>
      </p:sp>
      <p:sp>
        <p:nvSpPr>
          <p:cNvPr id="3" name="Text Placeholder 2">
            <a:extLst>
              <a:ext uri="{FF2B5EF4-FFF2-40B4-BE49-F238E27FC236}">
                <a16:creationId xmlns:a16="http://schemas.microsoft.com/office/drawing/2014/main" id="{B6079E4D-0F41-083E-15E3-30D684513CDB}"/>
              </a:ext>
            </a:extLst>
          </p:cNvPr>
          <p:cNvSpPr>
            <a:spLocks noGrp="1"/>
          </p:cNvSpPr>
          <p:nvPr>
            <p:ph type="body" idx="2"/>
          </p:nvPr>
        </p:nvSpPr>
        <p:spPr/>
        <p:txBody>
          <a:bodyPr/>
          <a:lstStyle/>
          <a:p>
            <a:endParaRPr lang="en-IN"/>
          </a:p>
        </p:txBody>
      </p:sp>
      <p:sp>
        <p:nvSpPr>
          <p:cNvPr id="5" name="Text Placeholder 4">
            <a:extLst>
              <a:ext uri="{FF2B5EF4-FFF2-40B4-BE49-F238E27FC236}">
                <a16:creationId xmlns:a16="http://schemas.microsoft.com/office/drawing/2014/main" id="{29B5C21B-503D-9C19-B48F-C33A65C68525}"/>
              </a:ext>
            </a:extLst>
          </p:cNvPr>
          <p:cNvSpPr>
            <a:spLocks noGrp="1"/>
          </p:cNvSpPr>
          <p:nvPr>
            <p:ph type="body" idx="10"/>
          </p:nvPr>
        </p:nvSpPr>
        <p:spPr/>
        <p:txBody>
          <a:bodyPr/>
          <a:lstStyle/>
          <a:p>
            <a:endParaRPr lang="en-IN"/>
          </a:p>
        </p:txBody>
      </p:sp>
      <p:sp>
        <p:nvSpPr>
          <p:cNvPr id="7" name="Content Placeholder 2">
            <a:extLst>
              <a:ext uri="{FF2B5EF4-FFF2-40B4-BE49-F238E27FC236}">
                <a16:creationId xmlns:a16="http://schemas.microsoft.com/office/drawing/2014/main" id="{6D024CC8-8D04-6358-21C1-11CF8587A746}"/>
              </a:ext>
            </a:extLst>
          </p:cNvPr>
          <p:cNvSpPr txBox="1">
            <a:spLocks/>
          </p:cNvSpPr>
          <p:nvPr/>
        </p:nvSpPr>
        <p:spPr>
          <a:xfrm>
            <a:off x="457199" y="1262744"/>
            <a:ext cx="11194255" cy="486342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r>
              <a:rPr kumimoji="0" lang="en-GB" sz="3200" b="0" i="0" u="none" strike="noStrike" kern="1200" cap="none" spc="0" normalizeH="0" baseline="0" noProof="0" dirty="0">
                <a:ln>
                  <a:noFill/>
                </a:ln>
                <a:solidFill>
                  <a:sysClr val="windowText" lastClr="000000"/>
                </a:solidFill>
                <a:effectLst/>
                <a:uLnTx/>
                <a:uFillTx/>
                <a:latin typeface="Calibri"/>
                <a:ea typeface="+mn-ea"/>
                <a:cs typeface="+mn-cs"/>
              </a:rPr>
              <a:t>                                                                                                                              </a:t>
            </a:r>
          </a:p>
        </p:txBody>
      </p:sp>
      <p:sp>
        <p:nvSpPr>
          <p:cNvPr id="6" name="TextBox 5">
            <a:extLst>
              <a:ext uri="{FF2B5EF4-FFF2-40B4-BE49-F238E27FC236}">
                <a16:creationId xmlns:a16="http://schemas.microsoft.com/office/drawing/2014/main" id="{3AA6EBE4-140C-88EC-9E8E-FFF931FCBED4}"/>
              </a:ext>
            </a:extLst>
          </p:cNvPr>
          <p:cNvSpPr txBox="1"/>
          <p:nvPr/>
        </p:nvSpPr>
        <p:spPr>
          <a:xfrm>
            <a:off x="540546" y="1513114"/>
            <a:ext cx="11658600" cy="707886"/>
          </a:xfrm>
          <a:prstGeom prst="rect">
            <a:avLst/>
          </a:prstGeom>
          <a:noFill/>
        </p:spPr>
        <p:txBody>
          <a:bodyPr wrap="square" rtlCol="0">
            <a:spAutoFit/>
          </a:bodyPr>
          <a:lstStyle/>
          <a:p>
            <a:r>
              <a:rPr lang="en-IN" sz="4000" dirty="0">
                <a:solidFill>
                  <a:schemeClr val="accent1">
                    <a:lumMod val="50000"/>
                  </a:schemeClr>
                </a:solidFill>
                <a:latin typeface="Algerian" panose="04020705040A02060702" pitchFamily="82" charset="0"/>
              </a:rPr>
              <a:t>                            AWS Academy</a:t>
            </a:r>
          </a:p>
        </p:txBody>
      </p:sp>
      <p:sp>
        <p:nvSpPr>
          <p:cNvPr id="19" name="TextBox 18">
            <a:extLst>
              <a:ext uri="{FF2B5EF4-FFF2-40B4-BE49-F238E27FC236}">
                <a16:creationId xmlns:a16="http://schemas.microsoft.com/office/drawing/2014/main" id="{8DF88036-6613-35B7-8253-22462A1ED3F9}"/>
              </a:ext>
            </a:extLst>
          </p:cNvPr>
          <p:cNvSpPr txBox="1"/>
          <p:nvPr/>
        </p:nvSpPr>
        <p:spPr>
          <a:xfrm>
            <a:off x="540545" y="2209799"/>
            <a:ext cx="11390197" cy="310854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AWS Academy is a global initiative by Amazon Web Services (AWS) that provides higher education institutions with a ready-to-teach cloud computing curriculum. It is designed to help students develop the in-demand cloud skills needed to pursue careers in technology. AWS Academy courses and learning resources are developed and maintained by AWS experts and are regularly updated to reflect the latest services and industry trends.</a:t>
            </a:r>
          </a:p>
          <a:p>
            <a:r>
              <a:rPr lang="en-US" sz="2800" dirty="0">
                <a:latin typeface="Aptos" panose="020B0004020202020204" pitchFamily="34" charset="0"/>
              </a:rPr>
              <a:t>.</a:t>
            </a:r>
            <a:endParaRPr lang="en-IN" sz="2800" dirty="0">
              <a:latin typeface="Aptos" panose="020B0004020202020204" pitchFamily="34" charset="0"/>
            </a:endParaRPr>
          </a:p>
        </p:txBody>
      </p:sp>
    </p:spTree>
    <p:extLst>
      <p:ext uri="{BB962C8B-B14F-4D97-AF65-F5344CB8AC3E}">
        <p14:creationId xmlns:p14="http://schemas.microsoft.com/office/powerpoint/2010/main" val="322936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1A6D29-C612-9147-4B5C-9D2F1AFF0336}"/>
              </a:ext>
            </a:extLst>
          </p:cNvPr>
          <p:cNvSpPr>
            <a:spLocks noGrp="1"/>
          </p:cNvSpPr>
          <p:nvPr>
            <p:ph type="body" idx="1"/>
          </p:nvPr>
        </p:nvSpPr>
        <p:spPr/>
        <p:txBody>
          <a:bodyPr/>
          <a:lstStyle/>
          <a:p>
            <a:r>
              <a:rPr lang="en-IN" dirty="0"/>
              <a:t>Cloud Computing</a:t>
            </a:r>
          </a:p>
        </p:txBody>
      </p:sp>
      <p:sp>
        <p:nvSpPr>
          <p:cNvPr id="5" name="Text Placeholder 4">
            <a:extLst>
              <a:ext uri="{FF2B5EF4-FFF2-40B4-BE49-F238E27FC236}">
                <a16:creationId xmlns:a16="http://schemas.microsoft.com/office/drawing/2014/main" id="{1CFE8EED-C493-FEF2-4A8E-B2927E61DFAD}"/>
              </a:ext>
            </a:extLst>
          </p:cNvPr>
          <p:cNvSpPr>
            <a:spLocks noGrp="1"/>
          </p:cNvSpPr>
          <p:nvPr>
            <p:ph type="body" idx="10"/>
          </p:nvPr>
        </p:nvSpPr>
        <p:spPr/>
        <p:txBody>
          <a:bodyPr/>
          <a:lstStyle/>
          <a:p>
            <a:endParaRPr lang="en-IN"/>
          </a:p>
        </p:txBody>
      </p:sp>
      <p:sp>
        <p:nvSpPr>
          <p:cNvPr id="6" name="TextBox 5">
            <a:extLst>
              <a:ext uri="{FF2B5EF4-FFF2-40B4-BE49-F238E27FC236}">
                <a16:creationId xmlns:a16="http://schemas.microsoft.com/office/drawing/2014/main" id="{12110D0E-291B-6B91-A5E3-7D2809547B6A}"/>
              </a:ext>
            </a:extLst>
          </p:cNvPr>
          <p:cNvSpPr txBox="1"/>
          <p:nvPr/>
        </p:nvSpPr>
        <p:spPr>
          <a:xfrm>
            <a:off x="272143" y="1513114"/>
            <a:ext cx="11734800" cy="3908762"/>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Cloud computing</a:t>
            </a:r>
            <a:r>
              <a:rPr lang="en-US" sz="3200" dirty="0">
                <a:latin typeface="Times New Roman" panose="02020603050405020304" pitchFamily="18" charset="0"/>
                <a:cs typeface="Times New Roman" panose="02020603050405020304" pitchFamily="18" charset="0"/>
              </a:rPr>
              <a:t> refers to the delivery of computing services (such as storage, processing power, networking, databases, software, and analytics) over the </a:t>
            </a:r>
            <a:r>
              <a:rPr lang="en-US" sz="3200" b="1" dirty="0">
                <a:latin typeface="Times New Roman" panose="02020603050405020304" pitchFamily="18" charset="0"/>
                <a:cs typeface="Times New Roman" panose="02020603050405020304" pitchFamily="18" charset="0"/>
              </a:rPr>
              <a:t>Internet (the cloud)</a:t>
            </a:r>
            <a:r>
              <a:rPr lang="en-US" sz="3200" dirty="0">
                <a:latin typeface="Times New Roman" panose="02020603050405020304" pitchFamily="18" charset="0"/>
                <a:cs typeface="Times New Roman" panose="02020603050405020304" pitchFamily="18" charset="0"/>
              </a:rPr>
              <a:t>, rather than using local servers or personal devices. These services are typically offered on a </a:t>
            </a:r>
            <a:r>
              <a:rPr lang="en-US" sz="3200" b="1" dirty="0">
                <a:latin typeface="Times New Roman" panose="02020603050405020304" pitchFamily="18" charset="0"/>
                <a:cs typeface="Times New Roman" panose="02020603050405020304" pitchFamily="18" charset="0"/>
              </a:rPr>
              <a:t>pay-as-you-go</a:t>
            </a:r>
            <a:r>
              <a:rPr lang="en-US" sz="3200" dirty="0">
                <a:latin typeface="Times New Roman" panose="02020603050405020304" pitchFamily="18" charset="0"/>
                <a:cs typeface="Times New Roman" panose="02020603050405020304" pitchFamily="18" charset="0"/>
              </a:rPr>
              <a:t> basis, which makes cloud computing highly flexible, scalable, and cost-efficient</a:t>
            </a:r>
            <a:r>
              <a:rPr lang="en-US" sz="20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Cloud computing offers several advantages over traditional on-premise IT infrastructure, making it a preferred choice for businesses and individual users alike.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02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0840A5-1F79-F357-4215-E30E369387B8}"/>
              </a:ext>
            </a:extLst>
          </p:cNvPr>
          <p:cNvSpPr>
            <a:spLocks noGrp="1"/>
          </p:cNvSpPr>
          <p:nvPr>
            <p:ph type="body" idx="1"/>
          </p:nvPr>
        </p:nvSpPr>
        <p:spPr/>
        <p:txBody>
          <a:bodyPr/>
          <a:lstStyle/>
          <a:p>
            <a:r>
              <a:rPr lang="en-IN" dirty="0"/>
              <a:t>Proposed Architecture</a:t>
            </a:r>
          </a:p>
        </p:txBody>
      </p:sp>
      <p:sp>
        <p:nvSpPr>
          <p:cNvPr id="3" name="Text Placeholder 2">
            <a:extLst>
              <a:ext uri="{FF2B5EF4-FFF2-40B4-BE49-F238E27FC236}">
                <a16:creationId xmlns:a16="http://schemas.microsoft.com/office/drawing/2014/main" id="{5AF518F6-4C3F-45ED-7274-BE22E180E528}"/>
              </a:ext>
            </a:extLst>
          </p:cNvPr>
          <p:cNvSpPr>
            <a:spLocks noGrp="1"/>
          </p:cNvSpPr>
          <p:nvPr>
            <p:ph type="body" idx="2"/>
          </p:nvPr>
        </p:nvSpPr>
        <p:spPr/>
        <p:txBody>
          <a:bodyPr/>
          <a:lstStyle/>
          <a:p>
            <a:endParaRPr lang="en-IN"/>
          </a:p>
        </p:txBody>
      </p:sp>
      <p:sp>
        <p:nvSpPr>
          <p:cNvPr id="5" name="Text Placeholder 4">
            <a:extLst>
              <a:ext uri="{FF2B5EF4-FFF2-40B4-BE49-F238E27FC236}">
                <a16:creationId xmlns:a16="http://schemas.microsoft.com/office/drawing/2014/main" id="{ECF142B0-39F4-6D85-85B3-4AF87CA65F58}"/>
              </a:ext>
            </a:extLst>
          </p:cNvPr>
          <p:cNvSpPr>
            <a:spLocks noGrp="1"/>
          </p:cNvSpPr>
          <p:nvPr>
            <p:ph type="body" idx="10"/>
          </p:nvPr>
        </p:nvSpPr>
        <p:spPr/>
        <p:txBody>
          <a:bodyPr/>
          <a:lstStyle/>
          <a:p>
            <a:endParaRPr lang="en-IN"/>
          </a:p>
        </p:txBody>
      </p:sp>
      <p:sp>
        <p:nvSpPr>
          <p:cNvPr id="8" name="Content Placeholder 2">
            <a:extLst>
              <a:ext uri="{FF2B5EF4-FFF2-40B4-BE49-F238E27FC236}">
                <a16:creationId xmlns:a16="http://schemas.microsoft.com/office/drawing/2014/main" id="{93F5D77E-2009-FA9C-91A5-7A56DBEB8117}"/>
              </a:ext>
            </a:extLst>
          </p:cNvPr>
          <p:cNvSpPr txBox="1">
            <a:spLocks/>
          </p:cNvSpPr>
          <p:nvPr/>
        </p:nvSpPr>
        <p:spPr>
          <a:xfrm>
            <a:off x="457199" y="1258530"/>
            <a:ext cx="11194255" cy="486763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IN"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4" name="Picture 3">
            <a:extLst>
              <a:ext uri="{FF2B5EF4-FFF2-40B4-BE49-F238E27FC236}">
                <a16:creationId xmlns:a16="http://schemas.microsoft.com/office/drawing/2014/main" id="{7E069860-0272-1FE4-5D4F-251F0A64E91D}"/>
              </a:ext>
            </a:extLst>
          </p:cNvPr>
          <p:cNvPicPr>
            <a:picLocks noChangeAspect="1"/>
          </p:cNvPicPr>
          <p:nvPr/>
        </p:nvPicPr>
        <p:blipFill>
          <a:blip r:embed="rId2"/>
          <a:stretch>
            <a:fillRect/>
          </a:stretch>
        </p:blipFill>
        <p:spPr>
          <a:xfrm>
            <a:off x="1961867" y="1372431"/>
            <a:ext cx="8899639" cy="4639832"/>
          </a:xfrm>
          <a:prstGeom prst="rect">
            <a:avLst/>
          </a:prstGeom>
        </p:spPr>
      </p:pic>
    </p:spTree>
    <p:extLst>
      <p:ext uri="{BB962C8B-B14F-4D97-AF65-F5344CB8AC3E}">
        <p14:creationId xmlns:p14="http://schemas.microsoft.com/office/powerpoint/2010/main" val="181875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E9C09-4F00-9B12-198A-FCA5CE0227EB}"/>
              </a:ext>
            </a:extLst>
          </p:cNvPr>
          <p:cNvSpPr>
            <a:spLocks noGrp="1"/>
          </p:cNvSpPr>
          <p:nvPr>
            <p:ph type="body" idx="1"/>
          </p:nvPr>
        </p:nvSpPr>
        <p:spPr/>
        <p:txBody>
          <a:bodyPr/>
          <a:lstStyle/>
          <a:p>
            <a:r>
              <a:rPr lang="en-IN" dirty="0"/>
              <a:t>Implementation Strategy</a:t>
            </a:r>
          </a:p>
        </p:txBody>
      </p:sp>
      <p:sp>
        <p:nvSpPr>
          <p:cNvPr id="5" name="Text Placeholder 4">
            <a:extLst>
              <a:ext uri="{FF2B5EF4-FFF2-40B4-BE49-F238E27FC236}">
                <a16:creationId xmlns:a16="http://schemas.microsoft.com/office/drawing/2014/main" id="{B499CCAC-1CC8-2155-1E11-F849B2D2B514}"/>
              </a:ext>
            </a:extLst>
          </p:cNvPr>
          <p:cNvSpPr>
            <a:spLocks noGrp="1"/>
          </p:cNvSpPr>
          <p:nvPr>
            <p:ph type="body" idx="10"/>
          </p:nvPr>
        </p:nvSpPr>
        <p:spPr/>
        <p:txBody>
          <a:bodyPr/>
          <a:lstStyle/>
          <a:p>
            <a:endParaRPr lang="en-IN"/>
          </a:p>
        </p:txBody>
      </p:sp>
      <p:sp>
        <p:nvSpPr>
          <p:cNvPr id="6" name="Content Placeholder 2">
            <a:extLst>
              <a:ext uri="{FF2B5EF4-FFF2-40B4-BE49-F238E27FC236}">
                <a16:creationId xmlns:a16="http://schemas.microsoft.com/office/drawing/2014/main" id="{DDFE01EB-333A-F6DA-89E3-027E79F64420}"/>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GB"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9" name="TextBox 8">
            <a:extLst>
              <a:ext uri="{FF2B5EF4-FFF2-40B4-BE49-F238E27FC236}">
                <a16:creationId xmlns:a16="http://schemas.microsoft.com/office/drawing/2014/main" id="{6CBC7FFA-7F13-7C83-3B98-EC943274BA69}"/>
              </a:ext>
            </a:extLst>
          </p:cNvPr>
          <p:cNvSpPr txBox="1"/>
          <p:nvPr/>
        </p:nvSpPr>
        <p:spPr>
          <a:xfrm>
            <a:off x="642256" y="1121229"/>
            <a:ext cx="11092543" cy="5115246"/>
          </a:xfrm>
          <a:prstGeom prst="rect">
            <a:avLst/>
          </a:prstGeom>
          <a:noFill/>
        </p:spPr>
        <p:txBody>
          <a:bodyPr wrap="square">
            <a:spAutoFit/>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n-GB"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Phases of implementation (Planning, Development, Testing).</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lang="en-GB" sz="2400" dirty="0">
              <a:solidFill>
                <a:sysClr val="windowText" lastClr="000000"/>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ct val="20000"/>
              </a:spcBef>
              <a:spcAft>
                <a:spcPts val="0"/>
              </a:spcAft>
              <a:buClrTx/>
              <a:buSzTx/>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Identified project requirements, including file upload and retrieval functionalities. Researched and selected AWS S3 as the cloud storage solution for scalability and reliability. Defined the architecture, tools (Flask for backend, HTML/CSS/JS for frontend), and security measures (AWS IAM roles).Development Configured AWS S3 bucket and established IAM roles and permissions for secure access. Developed the Flask backend to handle file upload and retrieval via API endpoints. Created a responsive and intuitive frontend with drag-and-drop functionality using HTML, CSS, and JavaScript.</a:t>
            </a:r>
          </a:p>
          <a:p>
            <a:pPr marL="0" marR="0" lvl="0" indent="0" algn="just" defTabSz="457200" rtl="0" eaLnBrk="1" fontAlgn="auto" latinLnBrk="0" hangingPunct="1">
              <a:lnSpc>
                <a:spcPct val="100000"/>
              </a:lnSpc>
              <a:spcBef>
                <a:spcPct val="20000"/>
              </a:spcBef>
              <a:spcAft>
                <a:spcPts val="0"/>
              </a:spcAft>
              <a:buClrTx/>
              <a:buSzTx/>
              <a:buNone/>
              <a:tabLst/>
              <a:defRPr/>
            </a:pPr>
            <a:r>
              <a:rPr kumimoji="0" lang="en-US"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Testing: Conducted thorough local testing to ensure the application’s upload and download functionalities worked seamlessly. Verified integration with AWS S3 to confirm secure file storage and retrieval.</a:t>
            </a:r>
            <a:endParaRPr kumimoji="0" lang="en-GB" sz="2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10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5C1162-F1C5-22B1-A47B-9BEE31152DEA}"/>
              </a:ext>
            </a:extLst>
          </p:cNvPr>
          <p:cNvSpPr>
            <a:spLocks noGrp="1"/>
          </p:cNvSpPr>
          <p:nvPr>
            <p:ph type="body" idx="1"/>
          </p:nvPr>
        </p:nvSpPr>
        <p:spPr/>
        <p:txBody>
          <a:bodyPr/>
          <a:lstStyle/>
          <a:p>
            <a:r>
              <a:rPr lang="en-IN" dirty="0"/>
              <a:t>Tools</a:t>
            </a:r>
          </a:p>
          <a:p>
            <a:r>
              <a:rPr lang="en-IN" dirty="0"/>
              <a:t> </a:t>
            </a:r>
            <a:r>
              <a:rPr lang="en-IN" b="1" dirty="0">
                <a:solidFill>
                  <a:srgbClr val="FF0000"/>
                </a:solidFill>
              </a:rPr>
              <a:t> </a:t>
            </a:r>
            <a:endParaRPr lang="en-IN" dirty="0"/>
          </a:p>
        </p:txBody>
      </p:sp>
      <p:sp>
        <p:nvSpPr>
          <p:cNvPr id="5" name="Text Placeholder 4">
            <a:extLst>
              <a:ext uri="{FF2B5EF4-FFF2-40B4-BE49-F238E27FC236}">
                <a16:creationId xmlns:a16="http://schemas.microsoft.com/office/drawing/2014/main" id="{522417D7-76C2-C91D-6E2D-780523582A6F}"/>
              </a:ext>
            </a:extLst>
          </p:cNvPr>
          <p:cNvSpPr>
            <a:spLocks noGrp="1"/>
          </p:cNvSpPr>
          <p:nvPr>
            <p:ph type="body" idx="10"/>
          </p:nvPr>
        </p:nvSpPr>
        <p:spPr/>
        <p:txBody>
          <a:bodyPr/>
          <a:lstStyle/>
          <a:p>
            <a:endParaRPr lang="en-IN"/>
          </a:p>
        </p:txBody>
      </p:sp>
      <p:sp>
        <p:nvSpPr>
          <p:cNvPr id="6" name="Content Placeholder 2">
            <a:extLst>
              <a:ext uri="{FF2B5EF4-FFF2-40B4-BE49-F238E27FC236}">
                <a16:creationId xmlns:a16="http://schemas.microsoft.com/office/drawing/2014/main" id="{81418F60-EDB9-FE4B-74A2-76357619B5EF}"/>
              </a:ext>
            </a:extLst>
          </p:cNvPr>
          <p:cNvSpPr txBox="1">
            <a:spLocks/>
          </p:cNvSpPr>
          <p:nvPr/>
        </p:nvSpPr>
        <p:spPr>
          <a:xfrm>
            <a:off x="457199" y="1600200"/>
            <a:ext cx="11194255"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None/>
              <a:tabLst/>
              <a:defRPr/>
            </a:pPr>
            <a:endParaRPr lang="en-US" dirty="0">
              <a:solidFill>
                <a:sysClr val="windowText" lastClr="000000"/>
              </a:solidFill>
              <a:latin typeface="Calibri"/>
            </a:endParaRPr>
          </a:p>
        </p:txBody>
      </p:sp>
      <p:sp>
        <p:nvSpPr>
          <p:cNvPr id="7" name="TextBox 6">
            <a:extLst>
              <a:ext uri="{FF2B5EF4-FFF2-40B4-BE49-F238E27FC236}">
                <a16:creationId xmlns:a16="http://schemas.microsoft.com/office/drawing/2014/main" id="{4B354BD5-7D2F-2974-4DAF-9C132D06C326}"/>
              </a:ext>
            </a:extLst>
          </p:cNvPr>
          <p:cNvSpPr txBox="1"/>
          <p:nvPr/>
        </p:nvSpPr>
        <p:spPr>
          <a:xfrm>
            <a:off x="359229" y="1338943"/>
            <a:ext cx="11375572" cy="3293209"/>
          </a:xfrm>
          <a:prstGeom prst="rect">
            <a:avLst/>
          </a:prstGeom>
          <a:noFill/>
        </p:spPr>
        <p:txBody>
          <a:bodyPr wrap="square" rtlCol="0">
            <a:spAutoFit/>
          </a:bodyPr>
          <a:lstStyle/>
          <a:p>
            <a:r>
              <a:rPr lang="en-US" sz="2400" b="1" dirty="0">
                <a:solidFill>
                  <a:srgbClr val="1B517B"/>
                </a:solidFill>
                <a:latin typeface="Times New Roman" panose="02020603050405020304" pitchFamily="18" charset="0"/>
                <a:ea typeface="Arimo Bold"/>
                <a:cs typeface="Times New Roman" panose="02020603050405020304" pitchFamily="18" charset="0"/>
                <a:sym typeface="Arimo Bold"/>
              </a:rPr>
              <a:t>IAM </a:t>
            </a:r>
            <a:r>
              <a:rPr lang="en-US" sz="2400" b="1" u="none" strike="noStrike" dirty="0">
                <a:solidFill>
                  <a:srgbClr val="1B517B"/>
                </a:solidFill>
                <a:latin typeface="Times New Roman" panose="02020603050405020304" pitchFamily="18" charset="0"/>
                <a:ea typeface="Arimo Bold"/>
                <a:cs typeface="Times New Roman" panose="02020603050405020304" pitchFamily="18" charset="0"/>
                <a:sym typeface="Arimo Bold"/>
              </a:rPr>
              <a:t> : </a:t>
            </a:r>
            <a:r>
              <a:rPr lang="en-US" sz="2400" dirty="0">
                <a:latin typeface="Times New Roman" panose="02020603050405020304" pitchFamily="18" charset="0"/>
                <a:cs typeface="Times New Roman" panose="02020603050405020304" pitchFamily="18" charset="0"/>
              </a:rPr>
              <a:t>AWS Identity and Access Management (IAM) is a service that helps control access to AWS resources securely. It allows you to:</a:t>
            </a:r>
          </a:p>
          <a:p>
            <a:pPr>
              <a:buFont typeface="+mj-lt"/>
              <a:buAutoNum type="arabicPeriod"/>
            </a:pPr>
            <a:r>
              <a:rPr lang="en-US" sz="2400" b="1" dirty="0">
                <a:latin typeface="Times New Roman" panose="02020603050405020304" pitchFamily="18" charset="0"/>
                <a:cs typeface="Times New Roman" panose="02020603050405020304" pitchFamily="18" charset="0"/>
              </a:rPr>
              <a:t>Manage Users and Groups</a:t>
            </a:r>
            <a:r>
              <a:rPr lang="en-US" sz="2400" dirty="0">
                <a:latin typeface="Times New Roman" panose="02020603050405020304" pitchFamily="18" charset="0"/>
                <a:cs typeface="Times New Roman" panose="02020603050405020304" pitchFamily="18" charset="0"/>
              </a:rPr>
              <a:t>: Create users and groups, assign permissions.</a:t>
            </a:r>
          </a:p>
          <a:p>
            <a:pPr>
              <a:buFont typeface="+mj-lt"/>
              <a:buAutoNum type="arabicPeriod"/>
            </a:pPr>
            <a:r>
              <a:rPr lang="en-US" sz="2400" b="1" dirty="0">
                <a:latin typeface="Times New Roman" panose="02020603050405020304" pitchFamily="18" charset="0"/>
                <a:cs typeface="Times New Roman" panose="02020603050405020304" pitchFamily="18" charset="0"/>
              </a:rPr>
              <a:t>Define Roles</a:t>
            </a:r>
            <a:r>
              <a:rPr lang="en-US" sz="2400" dirty="0">
                <a:latin typeface="Times New Roman" panose="02020603050405020304" pitchFamily="18" charset="0"/>
                <a:cs typeface="Times New Roman" panose="02020603050405020304" pitchFamily="18" charset="0"/>
              </a:rPr>
              <a:t>: Provide temporary access to AWS services.</a:t>
            </a:r>
          </a:p>
          <a:p>
            <a:endParaRPr lang="en-US" sz="2000" dirty="0"/>
          </a:p>
          <a:p>
            <a:pPr>
              <a:buFont typeface="+mj-lt"/>
              <a:buAutoNum type="arabicPeriod"/>
            </a:pPr>
            <a:endParaRPr lang="en-US" sz="2000" dirty="0"/>
          </a:p>
          <a:p>
            <a:endParaRPr lang="en-US" sz="2000" dirty="0"/>
          </a:p>
          <a:p>
            <a:pPr>
              <a:buFont typeface="+mj-lt"/>
              <a:buAutoNum type="arabicPeriod"/>
            </a:pPr>
            <a:endParaRPr lang="en-US" sz="2000" dirty="0"/>
          </a:p>
          <a:p>
            <a:r>
              <a:rPr lang="en-US" sz="1600" dirty="0"/>
              <a:t>.</a:t>
            </a:r>
            <a:endParaRPr lang="en-US" sz="1600" b="1" u="none" strike="noStrike" dirty="0">
              <a:solidFill>
                <a:srgbClr val="1B517B"/>
              </a:solidFill>
              <a:latin typeface="Arimo Bold"/>
              <a:ea typeface="Arimo Bold"/>
              <a:cs typeface="Arimo Bold"/>
              <a:sym typeface="Arimo Bold"/>
            </a:endParaRPr>
          </a:p>
          <a:p>
            <a:endParaRPr lang="en-IN" sz="1600" dirty="0"/>
          </a:p>
        </p:txBody>
      </p:sp>
      <p:sp>
        <p:nvSpPr>
          <p:cNvPr id="8" name="TextBox 7">
            <a:extLst>
              <a:ext uri="{FF2B5EF4-FFF2-40B4-BE49-F238E27FC236}">
                <a16:creationId xmlns:a16="http://schemas.microsoft.com/office/drawing/2014/main" id="{C595D76E-B12E-E8C5-50CA-2A063A8E148C}"/>
              </a:ext>
            </a:extLst>
          </p:cNvPr>
          <p:cNvSpPr txBox="1"/>
          <p:nvPr/>
        </p:nvSpPr>
        <p:spPr>
          <a:xfrm>
            <a:off x="373852" y="3558366"/>
            <a:ext cx="11194255" cy="1200329"/>
          </a:xfrm>
          <a:prstGeom prst="rect">
            <a:avLst/>
          </a:prstGeom>
          <a:noFill/>
        </p:spPr>
        <p:txBody>
          <a:bodyPr wrap="square" rtlCol="0">
            <a:spAutoFit/>
          </a:bodyPr>
          <a:lstStyle/>
          <a:p>
            <a:r>
              <a:rPr lang="en-IN" sz="2400" b="1" i="0" dirty="0">
                <a:solidFill>
                  <a:schemeClr val="accent1">
                    <a:lumMod val="50000"/>
                  </a:schemeClr>
                </a:solidFill>
                <a:effectLst/>
                <a:latin typeface="Times New Roman" panose="02020603050405020304" pitchFamily="18" charset="0"/>
                <a:cs typeface="Times New Roman" panose="02020603050405020304" pitchFamily="18" charset="0"/>
              </a:rPr>
              <a:t>Amazon S3 : </a:t>
            </a:r>
            <a:r>
              <a:rPr lang="en-US" sz="2400" b="0" i="0" dirty="0">
                <a:solidFill>
                  <a:srgbClr val="0F141A"/>
                </a:solidFill>
                <a:effectLst/>
                <a:latin typeface="Times New Roman" panose="02020603050405020304" pitchFamily="18" charset="0"/>
                <a:cs typeface="Times New Roman" panose="02020603050405020304" pitchFamily="18" charset="0"/>
              </a:rPr>
              <a:t>Use Amazon S3 to store, manage, analyze, and protect any amount of data for virtually any use case, such as data lakes, cloud-native applications, and mobile apps.</a:t>
            </a:r>
            <a:endParaRPr lang="en-IN" sz="2400" b="1" i="0" dirty="0">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8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33657-2CFF-9BFF-DE47-2AE6A466F46F}"/>
              </a:ext>
            </a:extLst>
          </p:cNvPr>
          <p:cNvSpPr>
            <a:spLocks noGrp="1"/>
          </p:cNvSpPr>
          <p:nvPr>
            <p:ph type="body" idx="1"/>
          </p:nvPr>
        </p:nvSpPr>
        <p:spPr/>
        <p:txBody>
          <a:bodyPr/>
          <a:lstStyle/>
          <a:p>
            <a:r>
              <a:rPr lang="en-IN" dirty="0"/>
              <a:t>Project Video</a:t>
            </a:r>
          </a:p>
        </p:txBody>
      </p:sp>
      <p:sp>
        <p:nvSpPr>
          <p:cNvPr id="5" name="Text Placeholder 4">
            <a:extLst>
              <a:ext uri="{FF2B5EF4-FFF2-40B4-BE49-F238E27FC236}">
                <a16:creationId xmlns:a16="http://schemas.microsoft.com/office/drawing/2014/main" id="{908BED23-F1B8-06B8-3A26-05FE63FEB9E1}"/>
              </a:ext>
            </a:extLst>
          </p:cNvPr>
          <p:cNvSpPr>
            <a:spLocks noGrp="1"/>
          </p:cNvSpPr>
          <p:nvPr>
            <p:ph type="body" idx="10"/>
          </p:nvPr>
        </p:nvSpPr>
        <p:spPr/>
        <p:txBody>
          <a:bodyPr/>
          <a:lstStyle/>
          <a:p>
            <a:endParaRPr lang="en-IN"/>
          </a:p>
        </p:txBody>
      </p:sp>
      <p:sp>
        <p:nvSpPr>
          <p:cNvPr id="7" name="TextBox 6">
            <a:extLst>
              <a:ext uri="{FF2B5EF4-FFF2-40B4-BE49-F238E27FC236}">
                <a16:creationId xmlns:a16="http://schemas.microsoft.com/office/drawing/2014/main" id="{CC884C2D-5E6C-DBE4-D6C1-07A4CCE77B3E}"/>
              </a:ext>
            </a:extLst>
          </p:cNvPr>
          <p:cNvSpPr txBox="1"/>
          <p:nvPr/>
        </p:nvSpPr>
        <p:spPr>
          <a:xfrm>
            <a:off x="707570" y="1551284"/>
            <a:ext cx="10787743" cy="1348061"/>
          </a:xfrm>
          <a:prstGeom prst="rect">
            <a:avLst/>
          </a:prstGeom>
          <a:noFill/>
        </p:spPr>
        <p:txBody>
          <a:bodyPr wrap="square">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lang="en-GB" sz="2400" dirty="0">
                <a:solidFill>
                  <a:sysClr val="windowText" lastClr="000000"/>
                </a:solidFill>
                <a:latin typeface="Times New Roman" panose="02020603050405020304" pitchFamily="18" charset="0"/>
                <a:cs typeface="Times New Roman" panose="02020603050405020304" pitchFamily="18" charset="0"/>
              </a:rPr>
              <a:t>Google drive link with shared access of Project working Video </a:t>
            </a:r>
          </a:p>
          <a:p>
            <a:pPr marR="0" lvl="0" algn="l" defTabSz="457200" rtl="0" eaLnBrk="1" fontAlgn="auto" latinLnBrk="0" hangingPunct="1">
              <a:lnSpc>
                <a:spcPct val="100000"/>
              </a:lnSpc>
              <a:spcBef>
                <a:spcPct val="20000"/>
              </a:spcBef>
              <a:spcAft>
                <a:spcPts val="0"/>
              </a:spcAft>
              <a:buClrTx/>
              <a:buSzTx/>
              <a:tabLst/>
              <a:defRPr/>
            </a:pPr>
            <a:endParaRPr lang="en-GB" sz="240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ct val="20000"/>
              </a:spcBef>
              <a:spcAft>
                <a:spcPts val="0"/>
              </a:spcAft>
              <a:buClrTx/>
              <a:buSzTx/>
              <a:buNone/>
              <a:tabLst/>
              <a:defRPr/>
            </a:pPr>
            <a:r>
              <a:rPr kumimoji="0" lang="en-GB" sz="2400" b="0" i="0" u="none" strike="noStrike" kern="1200" cap="none" spc="0" normalizeH="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a:t>
            </a:r>
            <a:r>
              <a:rPr kumimoji="0" lang="en-GB" sz="2400" b="0" i="0" u="none" strike="noStrike" kern="1200" cap="none" spc="0" normalizeH="0" noProof="0" dirty="0">
                <a:ln>
                  <a:noFill/>
                </a:ln>
                <a:solidFill>
                  <a:sysClr val="windowText" lastClr="000000"/>
                </a:solidFill>
                <a:effectLst/>
                <a:uLnTx/>
                <a:uFillTx/>
                <a:latin typeface="Calibri"/>
                <a:ea typeface="+mn-ea"/>
                <a:cs typeface="+mn-cs"/>
                <a:hlinkClick r:id="rId2"/>
              </a:rPr>
              <a:t>https://drive.google.com/folderview?id=1NxpKW0JzL_qhW1w273IzkpvxFz7QC9Ju</a:t>
            </a:r>
            <a:endParaRPr kumimoji="0" lang="en-GB" sz="2400" b="0" i="0" u="none" strike="noStrike" kern="1200" cap="none" spc="0" normalizeH="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9420368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715</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Poppins Bold</vt:lpstr>
      <vt:lpstr>Times New Roman</vt:lpstr>
      <vt:lpstr>Arial</vt:lpstr>
      <vt:lpstr>Calibri</vt:lpstr>
      <vt:lpstr>Aptos</vt:lpstr>
      <vt:lpstr>Tinos</vt:lpstr>
      <vt:lpstr>Arimo Bold</vt:lpstr>
      <vt:lpstr>Algerian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dc:creator>
  <cp:lastModifiedBy>shreyash upadhyay</cp:lastModifiedBy>
  <cp:revision>13</cp:revision>
  <dcterms:created xsi:type="dcterms:W3CDTF">2020-10-16T05:05:42Z</dcterms:created>
  <dcterms:modified xsi:type="dcterms:W3CDTF">2025-01-16T22:33:29Z</dcterms:modified>
</cp:coreProperties>
</file>