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8"/>
  </p:notesMasterIdLst>
  <p:handoutMasterIdLst>
    <p:handoutMasterId r:id="rId49"/>
  </p:handoutMasterIdLst>
  <p:sldIdLst>
    <p:sldId id="713" r:id="rId2"/>
    <p:sldId id="717" r:id="rId3"/>
    <p:sldId id="715" r:id="rId4"/>
    <p:sldId id="762" r:id="rId5"/>
    <p:sldId id="313" r:id="rId6"/>
    <p:sldId id="314" r:id="rId7"/>
    <p:sldId id="315" r:id="rId8"/>
    <p:sldId id="819" r:id="rId9"/>
    <p:sldId id="820" r:id="rId10"/>
    <p:sldId id="595" r:id="rId11"/>
    <p:sldId id="596" r:id="rId12"/>
    <p:sldId id="597" r:id="rId13"/>
    <p:sldId id="771" r:id="rId14"/>
    <p:sldId id="772" r:id="rId15"/>
    <p:sldId id="773" r:id="rId16"/>
    <p:sldId id="774" r:id="rId17"/>
    <p:sldId id="775" r:id="rId18"/>
    <p:sldId id="777" r:id="rId19"/>
    <p:sldId id="811" r:id="rId20"/>
    <p:sldId id="812" r:id="rId21"/>
    <p:sldId id="813" r:id="rId22"/>
    <p:sldId id="814" r:id="rId23"/>
    <p:sldId id="815" r:id="rId24"/>
    <p:sldId id="816" r:id="rId25"/>
    <p:sldId id="829" r:id="rId26"/>
    <p:sldId id="830" r:id="rId27"/>
    <p:sldId id="783" r:id="rId28"/>
    <p:sldId id="784" r:id="rId29"/>
    <p:sldId id="817" r:id="rId30"/>
    <p:sldId id="818" r:id="rId31"/>
    <p:sldId id="788" r:id="rId32"/>
    <p:sldId id="789" r:id="rId33"/>
    <p:sldId id="790" r:id="rId34"/>
    <p:sldId id="791" r:id="rId35"/>
    <p:sldId id="792" r:id="rId36"/>
    <p:sldId id="798" r:id="rId37"/>
    <p:sldId id="799" r:id="rId38"/>
    <p:sldId id="806" r:id="rId39"/>
    <p:sldId id="821" r:id="rId40"/>
    <p:sldId id="822" r:id="rId41"/>
    <p:sldId id="831" r:id="rId42"/>
    <p:sldId id="823" r:id="rId43"/>
    <p:sldId id="824" r:id="rId44"/>
    <p:sldId id="825" r:id="rId45"/>
    <p:sldId id="826" r:id="rId46"/>
    <p:sldId id="827" r:id="rId47"/>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D82FF"/>
    <a:srgbClr val="5EB9FE"/>
    <a:srgbClr val="8CCDFE"/>
    <a:srgbClr val="FF3300"/>
    <a:srgbClr val="FF7C80"/>
    <a:srgbClr val="996600"/>
    <a:srgbClr val="6600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2" autoAdjust="0"/>
    <p:restoredTop sz="91038" autoAdjust="0"/>
  </p:normalViewPr>
  <p:slideViewPr>
    <p:cSldViewPr>
      <p:cViewPr>
        <p:scale>
          <a:sx n="75" d="100"/>
          <a:sy n="75" d="100"/>
        </p:scale>
        <p:origin x="-570" y="492"/>
      </p:cViewPr>
      <p:guideLst>
        <p:guide orient="horz" pos="2112"/>
        <p:guide pos="2976"/>
      </p:guideLst>
    </p:cSldViewPr>
  </p:slideViewPr>
  <p:outlineViewPr>
    <p:cViewPr>
      <p:scale>
        <a:sx n="50" d="100"/>
        <a:sy n="50" d="100"/>
      </p:scale>
      <p:origin x="0" y="0"/>
    </p:cViewPr>
    <p:sldLst>
      <p:sld r:id="rId1" collapse="1"/>
    </p:sldLst>
  </p:outlineViewPr>
  <p:notesTextViewPr>
    <p:cViewPr>
      <p:scale>
        <a:sx n="100" d="100"/>
        <a:sy n="100" d="100"/>
      </p:scale>
      <p:origin x="0" y="0"/>
    </p:cViewPr>
  </p:notesTextViewPr>
  <p:sorterViewPr>
    <p:cViewPr>
      <p:scale>
        <a:sx n="100" d="100"/>
        <a:sy n="100" d="100"/>
      </p:scale>
      <p:origin x="0" y="11040"/>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0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53043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53043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53043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D1215CF9-06AB-4D2C-B011-AD8DA728F832}" type="slidenum">
              <a:rPr lang="en-US" altLang="zh-CN"/>
              <a:pPr>
                <a:defRPr/>
              </a:pPr>
              <a:t>‹#›</a:t>
            </a:fld>
            <a:endParaRPr lang="en-US" altLang="zh-CN"/>
          </a:p>
        </p:txBody>
      </p:sp>
    </p:spTree>
    <p:extLst>
      <p:ext uri="{BB962C8B-B14F-4D97-AF65-F5344CB8AC3E}">
        <p14:creationId xmlns:p14="http://schemas.microsoft.com/office/powerpoint/2010/main" val="27529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8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5283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4915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83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283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5283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pPr>
              <a:defRPr/>
            </a:pPr>
            <a:fld id="{0D53BEDD-3709-44DE-8D19-3E11651C5C3C}" type="slidenum">
              <a:rPr lang="en-US" altLang="zh-CN"/>
              <a:pPr>
                <a:defRPr/>
              </a:pPr>
              <a:t>‹#›</a:t>
            </a:fld>
            <a:endParaRPr lang="en-US" altLang="zh-CN"/>
          </a:p>
        </p:txBody>
      </p:sp>
    </p:spTree>
    <p:extLst>
      <p:ext uri="{BB962C8B-B14F-4D97-AF65-F5344CB8AC3E}">
        <p14:creationId xmlns:p14="http://schemas.microsoft.com/office/powerpoint/2010/main" val="3205975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fld id="{599EE4DF-110F-47AF-AB87-1B24280009D4}" type="slidenum">
              <a:rPr lang="en-US" altLang="zh-CN" sz="1200" b="0" smtClean="0"/>
              <a:pPr eaLnBrk="1" hangingPunct="1"/>
              <a:t>3</a:t>
            </a:fld>
            <a:endParaRPr lang="en-US" altLang="zh-CN" sz="1200" b="0" smtClean="0"/>
          </a:p>
        </p:txBody>
      </p:sp>
      <p:sp>
        <p:nvSpPr>
          <p:cNvPr id="50179" name="Rectangle 2"/>
          <p:cNvSpPr>
            <a:spLocks noChangeArrowheads="1" noTextEdit="1"/>
          </p:cNvSpPr>
          <p:nvPr>
            <p:ph type="sldImg"/>
          </p:nvPr>
        </p:nvSpPr>
        <p:spPr>
          <a:solidFill>
            <a:srgbClr val="FFFFFF"/>
          </a:solidFill>
          <a:ln/>
        </p:spPr>
      </p:sp>
      <p:sp>
        <p:nvSpPr>
          <p:cNvPr id="50180"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1524000"/>
            <a:ext cx="9147175" cy="1063625"/>
            <a:chOff x="-2" y="1536"/>
            <a:chExt cx="5762" cy="670"/>
          </a:xfrm>
        </p:grpSpPr>
        <p:grpSp>
          <p:nvGrpSpPr>
            <p:cNvPr id="5" name="Group 3"/>
            <p:cNvGrpSpPr>
              <a:grpSpLocks/>
            </p:cNvGrpSpPr>
            <p:nvPr/>
          </p:nvGrpSpPr>
          <p:grpSpPr bwMode="auto">
            <a:xfrm flipH="1">
              <a:off x="-2" y="1562"/>
              <a:ext cx="5762" cy="638"/>
              <a:chOff x="-2" y="1562"/>
              <a:chExt cx="5762" cy="638"/>
            </a:xfrm>
          </p:grpSpPr>
          <p:sp>
            <p:nvSpPr>
              <p:cNvPr id="8" name="Freeform 4"/>
              <p:cNvSpPr>
                <a:spLocks/>
              </p:cNvSpPr>
              <p:nvPr/>
            </p:nvSpPr>
            <p:spPr bwMode="ltGray">
              <a:xfrm rot="-5400000">
                <a:off x="2559" y="-993"/>
                <a:ext cx="624" cy="5745"/>
              </a:xfrm>
              <a:custGeom>
                <a:avLst/>
                <a:gdLst>
                  <a:gd name="T0" fmla="*/ 0 w 1000"/>
                  <a:gd name="T1" fmla="*/ 0 h 720"/>
                  <a:gd name="T2" fmla="*/ 0 w 1000"/>
                  <a:gd name="T3" fmla="*/ 365765 h 720"/>
                  <a:gd name="T4" fmla="*/ 243 w 1000"/>
                  <a:gd name="T5" fmla="*/ 365765 h 720"/>
                  <a:gd name="T6" fmla="*/ 243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 name="Freeform 5"/>
              <p:cNvSpPr>
                <a:spLocks/>
              </p:cNvSpPr>
              <p:nvPr/>
            </p:nvSpPr>
            <p:spPr bwMode="ltGray">
              <a:xfrm rot="-5400000">
                <a:off x="1323" y="1669"/>
                <a:ext cx="624" cy="421"/>
              </a:xfrm>
              <a:custGeom>
                <a:avLst/>
                <a:gdLst>
                  <a:gd name="T0" fmla="*/ 0 w 624"/>
                  <a:gd name="T1" fmla="*/ 0 h 317"/>
                  <a:gd name="T2" fmla="*/ 0 w 624"/>
                  <a:gd name="T3" fmla="*/ 636 h 317"/>
                  <a:gd name="T4" fmla="*/ 624 w 624"/>
                  <a:gd name="T5" fmla="*/ 636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642 h 317"/>
                  <a:gd name="T4" fmla="*/ 624 w 624"/>
                  <a:gd name="T5" fmla="*/ 64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1" name="Freeform 7"/>
              <p:cNvSpPr>
                <a:spLocks/>
              </p:cNvSpPr>
              <p:nvPr/>
            </p:nvSpPr>
            <p:spPr bwMode="ltGray">
              <a:xfrm rot="-5400000">
                <a:off x="-57" y="1752"/>
                <a:ext cx="624" cy="255"/>
              </a:xfrm>
              <a:custGeom>
                <a:avLst/>
                <a:gdLst>
                  <a:gd name="T0" fmla="*/ 0 w 624"/>
                  <a:gd name="T1" fmla="*/ 18 h 370"/>
                  <a:gd name="T2" fmla="*/ 0 w 624"/>
                  <a:gd name="T3" fmla="*/ 106 h 370"/>
                  <a:gd name="T4" fmla="*/ 624 w 624"/>
                  <a:gd name="T5" fmla="*/ 106 h 370"/>
                  <a:gd name="T6" fmla="*/ 624 w 624"/>
                  <a:gd name="T7" fmla="*/ 18 h 370"/>
                  <a:gd name="T8" fmla="*/ 384 w 624"/>
                  <a:gd name="T9" fmla="*/ 3 h 370"/>
                  <a:gd name="T10" fmla="*/ 0 w 624"/>
                  <a:gd name="T11" fmla="*/ 18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CN" altLang="en-US"/>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217 h 317"/>
                  <a:gd name="T4" fmla="*/ 624 w 624"/>
                  <a:gd name="T5" fmla="*/ 21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641 h 272"/>
                  <a:gd name="T4" fmla="*/ 240 w 624"/>
                  <a:gd name="T5" fmla="*/ 566 h 272"/>
                  <a:gd name="T6" fmla="*/ 624 w 624"/>
                  <a:gd name="T7" fmla="*/ 64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4" name="Freeform 10"/>
              <p:cNvSpPr>
                <a:spLocks/>
              </p:cNvSpPr>
              <p:nvPr/>
            </p:nvSpPr>
            <p:spPr bwMode="ltGray">
              <a:xfrm rot="-5400000">
                <a:off x="156" y="1726"/>
                <a:ext cx="632" cy="315"/>
              </a:xfrm>
              <a:custGeom>
                <a:avLst/>
                <a:gdLst>
                  <a:gd name="T0" fmla="*/ 8 w 632"/>
                  <a:gd name="T1" fmla="*/ 30 h 362"/>
                  <a:gd name="T2" fmla="*/ 8 w 632"/>
                  <a:gd name="T3" fmla="*/ 209 h 362"/>
                  <a:gd name="T4" fmla="*/ 248 w 632"/>
                  <a:gd name="T5" fmla="*/ 209 h 362"/>
                  <a:gd name="T6" fmla="*/ 632 w 632"/>
                  <a:gd name="T7" fmla="*/ 209 h 362"/>
                  <a:gd name="T8" fmla="*/ 632 w 632"/>
                  <a:gd name="T9" fmla="*/ 30 h 362"/>
                  <a:gd name="T10" fmla="*/ 104 w 632"/>
                  <a:gd name="T11" fmla="*/ 30 h 362"/>
                  <a:gd name="T12" fmla="*/ 8 w 632"/>
                  <a:gd name="T13" fmla="*/ 3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5" name="Freeform 11"/>
              <p:cNvSpPr>
                <a:spLocks/>
              </p:cNvSpPr>
              <p:nvPr/>
            </p:nvSpPr>
            <p:spPr bwMode="ltGray">
              <a:xfrm rot="-5400000">
                <a:off x="3211" y="1664"/>
                <a:ext cx="624" cy="421"/>
              </a:xfrm>
              <a:custGeom>
                <a:avLst/>
                <a:gdLst>
                  <a:gd name="T0" fmla="*/ 0 w 624"/>
                  <a:gd name="T1" fmla="*/ 0 h 317"/>
                  <a:gd name="T2" fmla="*/ 0 w 624"/>
                  <a:gd name="T3" fmla="*/ 636 h 317"/>
                  <a:gd name="T4" fmla="*/ 624 w 624"/>
                  <a:gd name="T5" fmla="*/ 636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642 h 317"/>
                  <a:gd name="T4" fmla="*/ 624 w 624"/>
                  <a:gd name="T5" fmla="*/ 64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7" name="Freeform 13"/>
              <p:cNvSpPr>
                <a:spLocks/>
              </p:cNvSpPr>
              <p:nvPr/>
            </p:nvSpPr>
            <p:spPr bwMode="ltGray">
              <a:xfrm rot="-5400000">
                <a:off x="1830" y="1747"/>
                <a:ext cx="624" cy="255"/>
              </a:xfrm>
              <a:custGeom>
                <a:avLst/>
                <a:gdLst>
                  <a:gd name="T0" fmla="*/ 0 w 624"/>
                  <a:gd name="T1" fmla="*/ 18 h 370"/>
                  <a:gd name="T2" fmla="*/ 0 w 624"/>
                  <a:gd name="T3" fmla="*/ 106 h 370"/>
                  <a:gd name="T4" fmla="*/ 624 w 624"/>
                  <a:gd name="T5" fmla="*/ 106 h 370"/>
                  <a:gd name="T6" fmla="*/ 624 w 624"/>
                  <a:gd name="T7" fmla="*/ 18 h 370"/>
                  <a:gd name="T8" fmla="*/ 384 w 624"/>
                  <a:gd name="T9" fmla="*/ 3 h 370"/>
                  <a:gd name="T10" fmla="*/ 0 w 624"/>
                  <a:gd name="T11" fmla="*/ 18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CN" altLang="en-US"/>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217 h 317"/>
                  <a:gd name="T4" fmla="*/ 624 w 624"/>
                  <a:gd name="T5" fmla="*/ 21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9" name="Freeform 15"/>
              <p:cNvSpPr>
                <a:spLocks/>
              </p:cNvSpPr>
              <p:nvPr/>
            </p:nvSpPr>
            <p:spPr bwMode="ltGray">
              <a:xfrm rot="-5400000">
                <a:off x="2330" y="1694"/>
                <a:ext cx="624" cy="361"/>
              </a:xfrm>
              <a:custGeom>
                <a:avLst/>
                <a:gdLst>
                  <a:gd name="T0" fmla="*/ 0 w 624"/>
                  <a:gd name="T1" fmla="*/ 0 h 272"/>
                  <a:gd name="T2" fmla="*/ 0 w 624"/>
                  <a:gd name="T3" fmla="*/ 636 h 272"/>
                  <a:gd name="T4" fmla="*/ 240 w 624"/>
                  <a:gd name="T5" fmla="*/ 561 h 272"/>
                  <a:gd name="T6" fmla="*/ 624 w 624"/>
                  <a:gd name="T7" fmla="*/ 63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0" name="Freeform 16"/>
              <p:cNvSpPr>
                <a:spLocks/>
              </p:cNvSpPr>
              <p:nvPr/>
            </p:nvSpPr>
            <p:spPr bwMode="ltGray">
              <a:xfrm rot="-5400000">
                <a:off x="2043" y="1721"/>
                <a:ext cx="632" cy="316"/>
              </a:xfrm>
              <a:custGeom>
                <a:avLst/>
                <a:gdLst>
                  <a:gd name="T0" fmla="*/ 8 w 632"/>
                  <a:gd name="T1" fmla="*/ 30 h 362"/>
                  <a:gd name="T2" fmla="*/ 8 w 632"/>
                  <a:gd name="T3" fmla="*/ 211 h 362"/>
                  <a:gd name="T4" fmla="*/ 248 w 632"/>
                  <a:gd name="T5" fmla="*/ 211 h 362"/>
                  <a:gd name="T6" fmla="*/ 632 w 632"/>
                  <a:gd name="T7" fmla="*/ 211 h 362"/>
                  <a:gd name="T8" fmla="*/ 632 w 632"/>
                  <a:gd name="T9" fmla="*/ 30 h 362"/>
                  <a:gd name="T10" fmla="*/ 104 w 632"/>
                  <a:gd name="T11" fmla="*/ 30 h 362"/>
                  <a:gd name="T12" fmla="*/ 8 w 632"/>
                  <a:gd name="T13" fmla="*/ 3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1" name="Freeform 17"/>
              <p:cNvSpPr>
                <a:spLocks/>
              </p:cNvSpPr>
              <p:nvPr/>
            </p:nvSpPr>
            <p:spPr bwMode="ltGray">
              <a:xfrm rot="-5400000">
                <a:off x="4077" y="1669"/>
                <a:ext cx="624" cy="421"/>
              </a:xfrm>
              <a:custGeom>
                <a:avLst/>
                <a:gdLst>
                  <a:gd name="T0" fmla="*/ 0 w 624"/>
                  <a:gd name="T1" fmla="*/ 0 h 317"/>
                  <a:gd name="T2" fmla="*/ 0 w 624"/>
                  <a:gd name="T3" fmla="*/ 636 h 317"/>
                  <a:gd name="T4" fmla="*/ 624 w 624"/>
                  <a:gd name="T5" fmla="*/ 636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642 h 317"/>
                  <a:gd name="T4" fmla="*/ 624 w 624"/>
                  <a:gd name="T5" fmla="*/ 64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3" name="Freeform 19"/>
              <p:cNvSpPr>
                <a:spLocks/>
              </p:cNvSpPr>
              <p:nvPr/>
            </p:nvSpPr>
            <p:spPr bwMode="ltGray">
              <a:xfrm rot="-5400000">
                <a:off x="4584" y="1747"/>
                <a:ext cx="624" cy="255"/>
              </a:xfrm>
              <a:custGeom>
                <a:avLst/>
                <a:gdLst>
                  <a:gd name="T0" fmla="*/ 0 w 624"/>
                  <a:gd name="T1" fmla="*/ 18 h 370"/>
                  <a:gd name="T2" fmla="*/ 0 w 624"/>
                  <a:gd name="T3" fmla="*/ 106 h 370"/>
                  <a:gd name="T4" fmla="*/ 624 w 624"/>
                  <a:gd name="T5" fmla="*/ 106 h 370"/>
                  <a:gd name="T6" fmla="*/ 624 w 624"/>
                  <a:gd name="T7" fmla="*/ 18 h 370"/>
                  <a:gd name="T8" fmla="*/ 384 w 624"/>
                  <a:gd name="T9" fmla="*/ 3 h 370"/>
                  <a:gd name="T10" fmla="*/ 0 w 624"/>
                  <a:gd name="T11" fmla="*/ 18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CN" altLang="en-US"/>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5" name="Freeform 21"/>
              <p:cNvSpPr>
                <a:spLocks/>
              </p:cNvSpPr>
              <p:nvPr/>
            </p:nvSpPr>
            <p:spPr bwMode="ltGray">
              <a:xfrm rot="-5400000">
                <a:off x="5084" y="1694"/>
                <a:ext cx="624" cy="361"/>
              </a:xfrm>
              <a:custGeom>
                <a:avLst/>
                <a:gdLst>
                  <a:gd name="T0" fmla="*/ 0 w 624"/>
                  <a:gd name="T1" fmla="*/ 0 h 272"/>
                  <a:gd name="T2" fmla="*/ 0 w 624"/>
                  <a:gd name="T3" fmla="*/ 636 h 272"/>
                  <a:gd name="T4" fmla="*/ 240 w 624"/>
                  <a:gd name="T5" fmla="*/ 561 h 272"/>
                  <a:gd name="T6" fmla="*/ 624 w 624"/>
                  <a:gd name="T7" fmla="*/ 63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26" name="Freeform 22"/>
              <p:cNvSpPr>
                <a:spLocks/>
              </p:cNvSpPr>
              <p:nvPr/>
            </p:nvSpPr>
            <p:spPr bwMode="ltGray">
              <a:xfrm rot="-5400000">
                <a:off x="4797" y="1721"/>
                <a:ext cx="632" cy="316"/>
              </a:xfrm>
              <a:custGeom>
                <a:avLst/>
                <a:gdLst>
                  <a:gd name="T0" fmla="*/ 8 w 632"/>
                  <a:gd name="T1" fmla="*/ 30 h 362"/>
                  <a:gd name="T2" fmla="*/ 8 w 632"/>
                  <a:gd name="T3" fmla="*/ 211 h 362"/>
                  <a:gd name="T4" fmla="*/ 248 w 632"/>
                  <a:gd name="T5" fmla="*/ 211 h 362"/>
                  <a:gd name="T6" fmla="*/ 632 w 632"/>
                  <a:gd name="T7" fmla="*/ 211 h 362"/>
                  <a:gd name="T8" fmla="*/ 632 w 632"/>
                  <a:gd name="T9" fmla="*/ 30 h 362"/>
                  <a:gd name="T10" fmla="*/ 104 w 632"/>
                  <a:gd name="T11" fmla="*/ 30 h 362"/>
                  <a:gd name="T12" fmla="*/ 8 w 632"/>
                  <a:gd name="T13" fmla="*/ 3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sp>
          <p:nvSpPr>
            <p:cNvPr id="6" name="Freeform 23"/>
            <p:cNvSpPr>
              <a:spLocks/>
            </p:cNvSpPr>
            <p:nvPr/>
          </p:nvSpPr>
          <p:spPr bwMode="ltGray">
            <a:xfrm flipH="1">
              <a:off x="-2" y="1536"/>
              <a:ext cx="5762" cy="412"/>
            </a:xfrm>
            <a:custGeom>
              <a:avLst/>
              <a:gdLst>
                <a:gd name="T0" fmla="*/ 0 w 5762"/>
                <a:gd name="T1" fmla="*/ 241 h 385"/>
                <a:gd name="T2" fmla="*/ 5762 w 5762"/>
                <a:gd name="T3" fmla="*/ 230 h 385"/>
                <a:gd name="T4" fmla="*/ 5762 w 5762"/>
                <a:gd name="T5" fmla="*/ 4 h 385"/>
                <a:gd name="T6" fmla="*/ 0 w 5762"/>
                <a:gd name="T7" fmla="*/ 0 h 385"/>
                <a:gd name="T8" fmla="*/ 0 w 5762"/>
                <a:gd name="T9" fmla="*/ 24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04537"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704538"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smtClean="0"/>
              <a:t>单击此处编辑母版副标题样式</a:t>
            </a:r>
          </a:p>
        </p:txBody>
      </p:sp>
      <p:sp>
        <p:nvSpPr>
          <p:cNvPr id="27" name="Rectangle 27"/>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endParaRPr lang="en-US" altLang="zh-CN"/>
          </a:p>
        </p:txBody>
      </p:sp>
      <p:sp>
        <p:nvSpPr>
          <p:cNvPr id="28" name="Rectangle 28"/>
          <p:cNvSpPr>
            <a:spLocks noGrp="1" noChangeArrowheads="1"/>
          </p:cNvSpPr>
          <p:nvPr>
            <p:ph type="ftr" sz="quarter" idx="11"/>
          </p:nvPr>
        </p:nvSpPr>
        <p:spPr/>
        <p:txBody>
          <a:bodyPr/>
          <a:lstStyle>
            <a:lvl1pPr>
              <a:defRPr>
                <a:solidFill>
                  <a:srgbClr val="000000"/>
                </a:solidFill>
              </a:defRPr>
            </a:lvl1pPr>
          </a:lstStyle>
          <a:p>
            <a:pPr>
              <a:defRPr/>
            </a:pPr>
            <a:endParaRPr lang="en-US" altLang="zh-CN"/>
          </a:p>
        </p:txBody>
      </p:sp>
      <p:sp>
        <p:nvSpPr>
          <p:cNvPr id="29" name="Rectangle 29"/>
          <p:cNvSpPr>
            <a:spLocks noGrp="1" noChangeArrowheads="1"/>
          </p:cNvSpPr>
          <p:nvPr>
            <p:ph type="sldNum" sz="quarter" idx="12"/>
          </p:nvPr>
        </p:nvSpPr>
        <p:spPr/>
        <p:txBody>
          <a:bodyPr/>
          <a:lstStyle>
            <a:lvl1pPr>
              <a:defRPr>
                <a:solidFill>
                  <a:srgbClr val="000000"/>
                </a:solidFill>
              </a:defRPr>
            </a:lvl1pPr>
          </a:lstStyle>
          <a:p>
            <a:pPr>
              <a:defRPr/>
            </a:pPr>
            <a:fld id="{898AC843-BF09-473F-AA93-CCF45DD94AD1}" type="slidenum">
              <a:rPr lang="en-US" altLang="zh-CN"/>
              <a:pPr>
                <a:defRPr/>
              </a:pPr>
              <a:t>‹#›</a:t>
            </a:fld>
            <a:endParaRPr lang="en-US" altLang="zh-CN"/>
          </a:p>
        </p:txBody>
      </p:sp>
    </p:spTree>
    <p:extLst>
      <p:ext uri="{BB962C8B-B14F-4D97-AF65-F5344CB8AC3E}">
        <p14:creationId xmlns:p14="http://schemas.microsoft.com/office/powerpoint/2010/main" val="91811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36B2D32E-80BA-463C-850B-10CDCB31FA3D}" type="slidenum">
              <a:rPr lang="en-US" altLang="zh-CN"/>
              <a:pPr>
                <a:defRPr/>
              </a:pPr>
              <a:t>‹#›</a:t>
            </a:fld>
            <a:endParaRPr lang="en-US" altLang="zh-CN"/>
          </a:p>
        </p:txBody>
      </p:sp>
    </p:spTree>
    <p:extLst>
      <p:ext uri="{BB962C8B-B14F-4D97-AF65-F5344CB8AC3E}">
        <p14:creationId xmlns:p14="http://schemas.microsoft.com/office/powerpoint/2010/main" val="298106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6B3919E3-C5A6-44F3-9E58-FD911CD47AA6}" type="slidenum">
              <a:rPr lang="en-US" altLang="zh-CN"/>
              <a:pPr>
                <a:defRPr/>
              </a:pPr>
              <a:t>‹#›</a:t>
            </a:fld>
            <a:endParaRPr lang="en-US" altLang="zh-CN"/>
          </a:p>
        </p:txBody>
      </p:sp>
    </p:spTree>
    <p:extLst>
      <p:ext uri="{BB962C8B-B14F-4D97-AF65-F5344CB8AC3E}">
        <p14:creationId xmlns:p14="http://schemas.microsoft.com/office/powerpoint/2010/main" val="3659735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5C584163-A634-4F05-8504-54612A634535}" type="slidenum">
              <a:rPr lang="en-US" altLang="zh-CN"/>
              <a:pPr>
                <a:defRPr/>
              </a:pPr>
              <a:t>‹#›</a:t>
            </a:fld>
            <a:endParaRPr lang="en-US" altLang="zh-CN"/>
          </a:p>
        </p:txBody>
      </p:sp>
    </p:spTree>
    <p:extLst>
      <p:ext uri="{BB962C8B-B14F-4D97-AF65-F5344CB8AC3E}">
        <p14:creationId xmlns:p14="http://schemas.microsoft.com/office/powerpoint/2010/main" val="31642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9"/>
          <p:cNvSpPr>
            <a:spLocks noGrp="1" noChangeArrowheads="1"/>
          </p:cNvSpPr>
          <p:nvPr>
            <p:ph type="sldNum" sz="quarter" idx="12"/>
          </p:nvPr>
        </p:nvSpPr>
        <p:spPr>
          <a:ln/>
        </p:spPr>
        <p:txBody>
          <a:bodyPr/>
          <a:lstStyle>
            <a:lvl1pPr>
              <a:defRPr/>
            </a:lvl1pPr>
          </a:lstStyle>
          <a:p>
            <a:pPr>
              <a:defRPr/>
            </a:pPr>
            <a:fld id="{84EA5162-1D28-4613-9C78-C0ACA77B9933}" type="slidenum">
              <a:rPr lang="en-US" altLang="zh-CN"/>
              <a:pPr>
                <a:defRPr/>
              </a:pPr>
              <a:t>‹#›</a:t>
            </a:fld>
            <a:endParaRPr lang="en-US" altLang="zh-CN"/>
          </a:p>
        </p:txBody>
      </p:sp>
    </p:spTree>
    <p:extLst>
      <p:ext uri="{BB962C8B-B14F-4D97-AF65-F5344CB8AC3E}">
        <p14:creationId xmlns:p14="http://schemas.microsoft.com/office/powerpoint/2010/main" val="238140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a:ln/>
        </p:spPr>
        <p:txBody>
          <a:bodyPr/>
          <a:lstStyle>
            <a:lvl1pPr>
              <a:defRPr/>
            </a:lvl1pPr>
          </a:lstStyle>
          <a:p>
            <a:pPr>
              <a:defRPr/>
            </a:pPr>
            <a:fld id="{BEE992CB-BAF9-405F-B19D-01CCC218FAC1}" type="slidenum">
              <a:rPr lang="en-US" altLang="zh-CN"/>
              <a:pPr>
                <a:defRPr/>
              </a:pPr>
              <a:t>‹#›</a:t>
            </a:fld>
            <a:endParaRPr lang="en-US" altLang="zh-CN"/>
          </a:p>
        </p:txBody>
      </p:sp>
    </p:spTree>
    <p:extLst>
      <p:ext uri="{BB962C8B-B14F-4D97-AF65-F5344CB8AC3E}">
        <p14:creationId xmlns:p14="http://schemas.microsoft.com/office/powerpoint/2010/main" val="330354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9"/>
          <p:cNvSpPr>
            <a:spLocks noGrp="1" noChangeArrowheads="1"/>
          </p:cNvSpPr>
          <p:nvPr>
            <p:ph type="sldNum" sz="quarter" idx="12"/>
          </p:nvPr>
        </p:nvSpPr>
        <p:spPr>
          <a:ln/>
        </p:spPr>
        <p:txBody>
          <a:bodyPr/>
          <a:lstStyle>
            <a:lvl1pPr>
              <a:defRPr/>
            </a:lvl1pPr>
          </a:lstStyle>
          <a:p>
            <a:pPr>
              <a:defRPr/>
            </a:pPr>
            <a:fld id="{D4FBFB66-91F9-4DAF-9D00-BF8B3A962E3E}" type="slidenum">
              <a:rPr lang="en-US" altLang="zh-CN"/>
              <a:pPr>
                <a:defRPr/>
              </a:pPr>
              <a:t>‹#›</a:t>
            </a:fld>
            <a:endParaRPr lang="en-US" altLang="zh-CN"/>
          </a:p>
        </p:txBody>
      </p:sp>
    </p:spTree>
    <p:extLst>
      <p:ext uri="{BB962C8B-B14F-4D97-AF65-F5344CB8AC3E}">
        <p14:creationId xmlns:p14="http://schemas.microsoft.com/office/powerpoint/2010/main" val="103988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9"/>
          <p:cNvSpPr>
            <a:spLocks noGrp="1" noChangeArrowheads="1"/>
          </p:cNvSpPr>
          <p:nvPr>
            <p:ph type="sldNum" sz="quarter" idx="12"/>
          </p:nvPr>
        </p:nvSpPr>
        <p:spPr>
          <a:ln/>
        </p:spPr>
        <p:txBody>
          <a:bodyPr/>
          <a:lstStyle>
            <a:lvl1pPr>
              <a:defRPr/>
            </a:lvl1pPr>
          </a:lstStyle>
          <a:p>
            <a:pPr>
              <a:defRPr/>
            </a:pPr>
            <a:fld id="{694D9B48-ECB7-4690-89B3-1CEC9E9D1CF4}" type="slidenum">
              <a:rPr lang="en-US" altLang="zh-CN"/>
              <a:pPr>
                <a:defRPr/>
              </a:pPr>
              <a:t>‹#›</a:t>
            </a:fld>
            <a:endParaRPr lang="en-US" altLang="zh-CN"/>
          </a:p>
        </p:txBody>
      </p:sp>
    </p:spTree>
    <p:extLst>
      <p:ext uri="{BB962C8B-B14F-4D97-AF65-F5344CB8AC3E}">
        <p14:creationId xmlns:p14="http://schemas.microsoft.com/office/powerpoint/2010/main" val="1014268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9"/>
          <p:cNvSpPr>
            <a:spLocks noGrp="1" noChangeArrowheads="1"/>
          </p:cNvSpPr>
          <p:nvPr>
            <p:ph type="sldNum" sz="quarter" idx="12"/>
          </p:nvPr>
        </p:nvSpPr>
        <p:spPr>
          <a:ln/>
        </p:spPr>
        <p:txBody>
          <a:bodyPr/>
          <a:lstStyle>
            <a:lvl1pPr>
              <a:defRPr/>
            </a:lvl1pPr>
          </a:lstStyle>
          <a:p>
            <a:pPr>
              <a:defRPr/>
            </a:pPr>
            <a:fld id="{100373FA-AD3D-4F6C-96E7-16702D8AF32A}" type="slidenum">
              <a:rPr lang="en-US" altLang="zh-CN"/>
              <a:pPr>
                <a:defRPr/>
              </a:pPr>
              <a:t>‹#›</a:t>
            </a:fld>
            <a:endParaRPr lang="en-US" altLang="zh-CN"/>
          </a:p>
        </p:txBody>
      </p:sp>
    </p:spTree>
    <p:extLst>
      <p:ext uri="{BB962C8B-B14F-4D97-AF65-F5344CB8AC3E}">
        <p14:creationId xmlns:p14="http://schemas.microsoft.com/office/powerpoint/2010/main" val="2832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a:ln/>
        </p:spPr>
        <p:txBody>
          <a:bodyPr/>
          <a:lstStyle>
            <a:lvl1pPr>
              <a:defRPr/>
            </a:lvl1pPr>
          </a:lstStyle>
          <a:p>
            <a:pPr>
              <a:defRPr/>
            </a:pPr>
            <a:fld id="{C9F453D8-E790-4FDE-A950-40BC6E964469}" type="slidenum">
              <a:rPr lang="en-US" altLang="zh-CN"/>
              <a:pPr>
                <a:defRPr/>
              </a:pPr>
              <a:t>‹#›</a:t>
            </a:fld>
            <a:endParaRPr lang="en-US" altLang="zh-CN"/>
          </a:p>
        </p:txBody>
      </p:sp>
    </p:spTree>
    <p:extLst>
      <p:ext uri="{BB962C8B-B14F-4D97-AF65-F5344CB8AC3E}">
        <p14:creationId xmlns:p14="http://schemas.microsoft.com/office/powerpoint/2010/main" val="228135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9"/>
          <p:cNvSpPr>
            <a:spLocks noGrp="1" noChangeArrowheads="1"/>
          </p:cNvSpPr>
          <p:nvPr>
            <p:ph type="sldNum" sz="quarter" idx="12"/>
          </p:nvPr>
        </p:nvSpPr>
        <p:spPr>
          <a:ln/>
        </p:spPr>
        <p:txBody>
          <a:bodyPr/>
          <a:lstStyle>
            <a:lvl1pPr>
              <a:defRPr/>
            </a:lvl1pPr>
          </a:lstStyle>
          <a:p>
            <a:pPr>
              <a:defRPr/>
            </a:pPr>
            <a:fld id="{F545AF28-AAAC-4129-996C-164FBB97EA7E}" type="slidenum">
              <a:rPr lang="en-US" altLang="zh-CN"/>
              <a:pPr>
                <a:defRPr/>
              </a:pPr>
              <a:t>‹#›</a:t>
            </a:fld>
            <a:endParaRPr lang="en-US" altLang="zh-CN"/>
          </a:p>
        </p:txBody>
      </p:sp>
    </p:spTree>
    <p:extLst>
      <p:ext uri="{BB962C8B-B14F-4D97-AF65-F5344CB8AC3E}">
        <p14:creationId xmlns:p14="http://schemas.microsoft.com/office/powerpoint/2010/main" val="299479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1063625" cy="6858001"/>
            <a:chOff x="0" y="-3"/>
            <a:chExt cx="670" cy="4320"/>
          </a:xfrm>
        </p:grpSpPr>
        <p:grpSp>
          <p:nvGrpSpPr>
            <p:cNvPr id="1033" name="Group 3"/>
            <p:cNvGrpSpPr>
              <a:grpSpLocks/>
            </p:cNvGrpSpPr>
            <p:nvPr/>
          </p:nvGrpSpPr>
          <p:grpSpPr bwMode="auto">
            <a:xfrm rot="16200000" flipH="1">
              <a:off x="-1815" y="1838"/>
              <a:ext cx="4320" cy="638"/>
              <a:chOff x="-2" y="1562"/>
              <a:chExt cx="5762" cy="638"/>
            </a:xfrm>
          </p:grpSpPr>
          <p:sp>
            <p:nvSpPr>
              <p:cNvPr id="1036" name="Freeform 4"/>
              <p:cNvSpPr>
                <a:spLocks/>
              </p:cNvSpPr>
              <p:nvPr/>
            </p:nvSpPr>
            <p:spPr bwMode="ltGray">
              <a:xfrm rot="-5400000">
                <a:off x="2559" y="-993"/>
                <a:ext cx="624" cy="5745"/>
              </a:xfrm>
              <a:custGeom>
                <a:avLst/>
                <a:gdLst>
                  <a:gd name="T0" fmla="*/ 0 w 1000"/>
                  <a:gd name="T1" fmla="*/ 0 h 720"/>
                  <a:gd name="T2" fmla="*/ 0 w 1000"/>
                  <a:gd name="T3" fmla="*/ 365765 h 720"/>
                  <a:gd name="T4" fmla="*/ 243 w 1000"/>
                  <a:gd name="T5" fmla="*/ 365765 h 720"/>
                  <a:gd name="T6" fmla="*/ 243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37" name="Freeform 5"/>
              <p:cNvSpPr>
                <a:spLocks/>
              </p:cNvSpPr>
              <p:nvPr/>
            </p:nvSpPr>
            <p:spPr bwMode="ltGray">
              <a:xfrm rot="-5400000">
                <a:off x="1323" y="1669"/>
                <a:ext cx="624" cy="421"/>
              </a:xfrm>
              <a:custGeom>
                <a:avLst/>
                <a:gdLst>
                  <a:gd name="T0" fmla="*/ 0 w 624"/>
                  <a:gd name="T1" fmla="*/ 0 h 317"/>
                  <a:gd name="T2" fmla="*/ 0 w 624"/>
                  <a:gd name="T3" fmla="*/ 636 h 317"/>
                  <a:gd name="T4" fmla="*/ 624 w 624"/>
                  <a:gd name="T5" fmla="*/ 636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38" name="Freeform 6"/>
              <p:cNvSpPr>
                <a:spLocks/>
              </p:cNvSpPr>
              <p:nvPr/>
            </p:nvSpPr>
            <p:spPr bwMode="ltGray">
              <a:xfrm rot="-5400000">
                <a:off x="982" y="1669"/>
                <a:ext cx="624" cy="422"/>
              </a:xfrm>
              <a:custGeom>
                <a:avLst/>
                <a:gdLst>
                  <a:gd name="T0" fmla="*/ 0 w 624"/>
                  <a:gd name="T1" fmla="*/ 0 h 317"/>
                  <a:gd name="T2" fmla="*/ 0 w 624"/>
                  <a:gd name="T3" fmla="*/ 642 h 317"/>
                  <a:gd name="T4" fmla="*/ 624 w 624"/>
                  <a:gd name="T5" fmla="*/ 64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39" name="Freeform 7"/>
              <p:cNvSpPr>
                <a:spLocks/>
              </p:cNvSpPr>
              <p:nvPr/>
            </p:nvSpPr>
            <p:spPr bwMode="ltGray">
              <a:xfrm rot="-5400000">
                <a:off x="-57" y="1752"/>
                <a:ext cx="624" cy="255"/>
              </a:xfrm>
              <a:custGeom>
                <a:avLst/>
                <a:gdLst>
                  <a:gd name="T0" fmla="*/ 0 w 624"/>
                  <a:gd name="T1" fmla="*/ 18 h 370"/>
                  <a:gd name="T2" fmla="*/ 0 w 624"/>
                  <a:gd name="T3" fmla="*/ 106 h 370"/>
                  <a:gd name="T4" fmla="*/ 624 w 624"/>
                  <a:gd name="T5" fmla="*/ 106 h 370"/>
                  <a:gd name="T6" fmla="*/ 624 w 624"/>
                  <a:gd name="T7" fmla="*/ 18 h 370"/>
                  <a:gd name="T8" fmla="*/ 384 w 624"/>
                  <a:gd name="T9" fmla="*/ 3 h 370"/>
                  <a:gd name="T10" fmla="*/ 0 w 624"/>
                  <a:gd name="T11" fmla="*/ 18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CN" altLang="en-US"/>
              </a:p>
            </p:txBody>
          </p:sp>
          <p:sp>
            <p:nvSpPr>
              <p:cNvPr id="1040" name="Freeform 8"/>
              <p:cNvSpPr>
                <a:spLocks/>
              </p:cNvSpPr>
              <p:nvPr/>
            </p:nvSpPr>
            <p:spPr bwMode="ltGray">
              <a:xfrm rot="-5400000">
                <a:off x="664" y="1733"/>
                <a:ext cx="624" cy="294"/>
              </a:xfrm>
              <a:custGeom>
                <a:avLst/>
                <a:gdLst>
                  <a:gd name="T0" fmla="*/ 0 w 624"/>
                  <a:gd name="T1" fmla="*/ 0 h 317"/>
                  <a:gd name="T2" fmla="*/ 0 w 624"/>
                  <a:gd name="T3" fmla="*/ 217 h 317"/>
                  <a:gd name="T4" fmla="*/ 624 w 624"/>
                  <a:gd name="T5" fmla="*/ 21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1" name="Freeform 9"/>
              <p:cNvSpPr>
                <a:spLocks/>
              </p:cNvSpPr>
              <p:nvPr/>
            </p:nvSpPr>
            <p:spPr bwMode="ltGray">
              <a:xfrm rot="-5400000">
                <a:off x="442" y="1699"/>
                <a:ext cx="624" cy="362"/>
              </a:xfrm>
              <a:custGeom>
                <a:avLst/>
                <a:gdLst>
                  <a:gd name="T0" fmla="*/ 0 w 624"/>
                  <a:gd name="T1" fmla="*/ 0 h 272"/>
                  <a:gd name="T2" fmla="*/ 0 w 624"/>
                  <a:gd name="T3" fmla="*/ 641 h 272"/>
                  <a:gd name="T4" fmla="*/ 240 w 624"/>
                  <a:gd name="T5" fmla="*/ 566 h 272"/>
                  <a:gd name="T6" fmla="*/ 624 w 624"/>
                  <a:gd name="T7" fmla="*/ 64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2" name="Freeform 10"/>
              <p:cNvSpPr>
                <a:spLocks/>
              </p:cNvSpPr>
              <p:nvPr/>
            </p:nvSpPr>
            <p:spPr bwMode="ltGray">
              <a:xfrm rot="-5400000">
                <a:off x="156" y="1726"/>
                <a:ext cx="632" cy="315"/>
              </a:xfrm>
              <a:custGeom>
                <a:avLst/>
                <a:gdLst>
                  <a:gd name="T0" fmla="*/ 8 w 632"/>
                  <a:gd name="T1" fmla="*/ 30 h 362"/>
                  <a:gd name="T2" fmla="*/ 8 w 632"/>
                  <a:gd name="T3" fmla="*/ 209 h 362"/>
                  <a:gd name="T4" fmla="*/ 248 w 632"/>
                  <a:gd name="T5" fmla="*/ 209 h 362"/>
                  <a:gd name="T6" fmla="*/ 632 w 632"/>
                  <a:gd name="T7" fmla="*/ 209 h 362"/>
                  <a:gd name="T8" fmla="*/ 632 w 632"/>
                  <a:gd name="T9" fmla="*/ 30 h 362"/>
                  <a:gd name="T10" fmla="*/ 104 w 632"/>
                  <a:gd name="T11" fmla="*/ 30 h 362"/>
                  <a:gd name="T12" fmla="*/ 8 w 632"/>
                  <a:gd name="T13" fmla="*/ 3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3" name="Freeform 11"/>
              <p:cNvSpPr>
                <a:spLocks/>
              </p:cNvSpPr>
              <p:nvPr/>
            </p:nvSpPr>
            <p:spPr bwMode="ltGray">
              <a:xfrm rot="-5400000">
                <a:off x="3211" y="1664"/>
                <a:ext cx="624" cy="421"/>
              </a:xfrm>
              <a:custGeom>
                <a:avLst/>
                <a:gdLst>
                  <a:gd name="T0" fmla="*/ 0 w 624"/>
                  <a:gd name="T1" fmla="*/ 0 h 317"/>
                  <a:gd name="T2" fmla="*/ 0 w 624"/>
                  <a:gd name="T3" fmla="*/ 636 h 317"/>
                  <a:gd name="T4" fmla="*/ 624 w 624"/>
                  <a:gd name="T5" fmla="*/ 636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4" name="Freeform 12"/>
              <p:cNvSpPr>
                <a:spLocks/>
              </p:cNvSpPr>
              <p:nvPr/>
            </p:nvSpPr>
            <p:spPr bwMode="ltGray">
              <a:xfrm rot="-5400000">
                <a:off x="2870" y="1664"/>
                <a:ext cx="624" cy="422"/>
              </a:xfrm>
              <a:custGeom>
                <a:avLst/>
                <a:gdLst>
                  <a:gd name="T0" fmla="*/ 0 w 624"/>
                  <a:gd name="T1" fmla="*/ 0 h 317"/>
                  <a:gd name="T2" fmla="*/ 0 w 624"/>
                  <a:gd name="T3" fmla="*/ 642 h 317"/>
                  <a:gd name="T4" fmla="*/ 624 w 624"/>
                  <a:gd name="T5" fmla="*/ 64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5" name="Freeform 13"/>
              <p:cNvSpPr>
                <a:spLocks/>
              </p:cNvSpPr>
              <p:nvPr/>
            </p:nvSpPr>
            <p:spPr bwMode="ltGray">
              <a:xfrm rot="-5400000">
                <a:off x="1830" y="1747"/>
                <a:ext cx="624" cy="255"/>
              </a:xfrm>
              <a:custGeom>
                <a:avLst/>
                <a:gdLst>
                  <a:gd name="T0" fmla="*/ 0 w 624"/>
                  <a:gd name="T1" fmla="*/ 18 h 370"/>
                  <a:gd name="T2" fmla="*/ 0 w 624"/>
                  <a:gd name="T3" fmla="*/ 106 h 370"/>
                  <a:gd name="T4" fmla="*/ 624 w 624"/>
                  <a:gd name="T5" fmla="*/ 106 h 370"/>
                  <a:gd name="T6" fmla="*/ 624 w 624"/>
                  <a:gd name="T7" fmla="*/ 18 h 370"/>
                  <a:gd name="T8" fmla="*/ 384 w 624"/>
                  <a:gd name="T9" fmla="*/ 3 h 370"/>
                  <a:gd name="T10" fmla="*/ 0 w 624"/>
                  <a:gd name="T11" fmla="*/ 18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CN" altLang="en-US"/>
              </a:p>
            </p:txBody>
          </p:sp>
          <p:sp>
            <p:nvSpPr>
              <p:cNvPr id="1046" name="Freeform 14"/>
              <p:cNvSpPr>
                <a:spLocks/>
              </p:cNvSpPr>
              <p:nvPr/>
            </p:nvSpPr>
            <p:spPr bwMode="ltGray">
              <a:xfrm rot="-5400000">
                <a:off x="2551" y="1728"/>
                <a:ext cx="624" cy="294"/>
              </a:xfrm>
              <a:custGeom>
                <a:avLst/>
                <a:gdLst>
                  <a:gd name="T0" fmla="*/ 0 w 624"/>
                  <a:gd name="T1" fmla="*/ 0 h 317"/>
                  <a:gd name="T2" fmla="*/ 0 w 624"/>
                  <a:gd name="T3" fmla="*/ 217 h 317"/>
                  <a:gd name="T4" fmla="*/ 624 w 624"/>
                  <a:gd name="T5" fmla="*/ 217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7" name="Freeform 15"/>
              <p:cNvSpPr>
                <a:spLocks/>
              </p:cNvSpPr>
              <p:nvPr/>
            </p:nvSpPr>
            <p:spPr bwMode="ltGray">
              <a:xfrm rot="-5400000">
                <a:off x="2330" y="1694"/>
                <a:ext cx="624" cy="361"/>
              </a:xfrm>
              <a:custGeom>
                <a:avLst/>
                <a:gdLst>
                  <a:gd name="T0" fmla="*/ 0 w 624"/>
                  <a:gd name="T1" fmla="*/ 0 h 272"/>
                  <a:gd name="T2" fmla="*/ 0 w 624"/>
                  <a:gd name="T3" fmla="*/ 636 h 272"/>
                  <a:gd name="T4" fmla="*/ 240 w 624"/>
                  <a:gd name="T5" fmla="*/ 561 h 272"/>
                  <a:gd name="T6" fmla="*/ 624 w 624"/>
                  <a:gd name="T7" fmla="*/ 63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8" name="Freeform 16"/>
              <p:cNvSpPr>
                <a:spLocks/>
              </p:cNvSpPr>
              <p:nvPr/>
            </p:nvSpPr>
            <p:spPr bwMode="ltGray">
              <a:xfrm rot="-5400000">
                <a:off x="2043" y="1721"/>
                <a:ext cx="632" cy="316"/>
              </a:xfrm>
              <a:custGeom>
                <a:avLst/>
                <a:gdLst>
                  <a:gd name="T0" fmla="*/ 8 w 632"/>
                  <a:gd name="T1" fmla="*/ 30 h 362"/>
                  <a:gd name="T2" fmla="*/ 8 w 632"/>
                  <a:gd name="T3" fmla="*/ 211 h 362"/>
                  <a:gd name="T4" fmla="*/ 248 w 632"/>
                  <a:gd name="T5" fmla="*/ 211 h 362"/>
                  <a:gd name="T6" fmla="*/ 632 w 632"/>
                  <a:gd name="T7" fmla="*/ 211 h 362"/>
                  <a:gd name="T8" fmla="*/ 632 w 632"/>
                  <a:gd name="T9" fmla="*/ 30 h 362"/>
                  <a:gd name="T10" fmla="*/ 104 w 632"/>
                  <a:gd name="T11" fmla="*/ 30 h 362"/>
                  <a:gd name="T12" fmla="*/ 8 w 632"/>
                  <a:gd name="T13" fmla="*/ 3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49" name="Freeform 17"/>
              <p:cNvSpPr>
                <a:spLocks/>
              </p:cNvSpPr>
              <p:nvPr/>
            </p:nvSpPr>
            <p:spPr bwMode="ltGray">
              <a:xfrm rot="-5400000">
                <a:off x="4077" y="1669"/>
                <a:ext cx="624" cy="421"/>
              </a:xfrm>
              <a:custGeom>
                <a:avLst/>
                <a:gdLst>
                  <a:gd name="T0" fmla="*/ 0 w 624"/>
                  <a:gd name="T1" fmla="*/ 0 h 317"/>
                  <a:gd name="T2" fmla="*/ 0 w 624"/>
                  <a:gd name="T3" fmla="*/ 636 h 317"/>
                  <a:gd name="T4" fmla="*/ 624 w 624"/>
                  <a:gd name="T5" fmla="*/ 636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50" name="Freeform 18"/>
              <p:cNvSpPr>
                <a:spLocks/>
              </p:cNvSpPr>
              <p:nvPr/>
            </p:nvSpPr>
            <p:spPr bwMode="ltGray">
              <a:xfrm rot="-5400000">
                <a:off x="3736" y="1669"/>
                <a:ext cx="624" cy="422"/>
              </a:xfrm>
              <a:custGeom>
                <a:avLst/>
                <a:gdLst>
                  <a:gd name="T0" fmla="*/ 0 w 624"/>
                  <a:gd name="T1" fmla="*/ 0 h 317"/>
                  <a:gd name="T2" fmla="*/ 0 w 624"/>
                  <a:gd name="T3" fmla="*/ 642 h 317"/>
                  <a:gd name="T4" fmla="*/ 624 w 624"/>
                  <a:gd name="T5" fmla="*/ 64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51" name="Freeform 19"/>
              <p:cNvSpPr>
                <a:spLocks/>
              </p:cNvSpPr>
              <p:nvPr/>
            </p:nvSpPr>
            <p:spPr bwMode="ltGray">
              <a:xfrm rot="-5400000">
                <a:off x="4584" y="1747"/>
                <a:ext cx="624" cy="255"/>
              </a:xfrm>
              <a:custGeom>
                <a:avLst/>
                <a:gdLst>
                  <a:gd name="T0" fmla="*/ 0 w 624"/>
                  <a:gd name="T1" fmla="*/ 18 h 370"/>
                  <a:gd name="T2" fmla="*/ 0 w 624"/>
                  <a:gd name="T3" fmla="*/ 106 h 370"/>
                  <a:gd name="T4" fmla="*/ 624 w 624"/>
                  <a:gd name="T5" fmla="*/ 106 h 370"/>
                  <a:gd name="T6" fmla="*/ 624 w 624"/>
                  <a:gd name="T7" fmla="*/ 18 h 370"/>
                  <a:gd name="T8" fmla="*/ 384 w 624"/>
                  <a:gd name="T9" fmla="*/ 3 h 370"/>
                  <a:gd name="T10" fmla="*/ 0 w 624"/>
                  <a:gd name="T11" fmla="*/ 18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CN" altLang="en-US"/>
              </a:p>
            </p:txBody>
          </p:sp>
          <p:sp>
            <p:nvSpPr>
              <p:cNvPr id="1052"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53" name="Freeform 21"/>
              <p:cNvSpPr>
                <a:spLocks/>
              </p:cNvSpPr>
              <p:nvPr/>
            </p:nvSpPr>
            <p:spPr bwMode="ltGray">
              <a:xfrm rot="-5400000">
                <a:off x="5084" y="1694"/>
                <a:ext cx="624" cy="361"/>
              </a:xfrm>
              <a:custGeom>
                <a:avLst/>
                <a:gdLst>
                  <a:gd name="T0" fmla="*/ 0 w 624"/>
                  <a:gd name="T1" fmla="*/ 0 h 272"/>
                  <a:gd name="T2" fmla="*/ 0 w 624"/>
                  <a:gd name="T3" fmla="*/ 636 h 272"/>
                  <a:gd name="T4" fmla="*/ 240 w 624"/>
                  <a:gd name="T5" fmla="*/ 561 h 272"/>
                  <a:gd name="T6" fmla="*/ 624 w 624"/>
                  <a:gd name="T7" fmla="*/ 636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1054" name="Freeform 22"/>
              <p:cNvSpPr>
                <a:spLocks/>
              </p:cNvSpPr>
              <p:nvPr/>
            </p:nvSpPr>
            <p:spPr bwMode="ltGray">
              <a:xfrm rot="-5400000">
                <a:off x="4797" y="1721"/>
                <a:ext cx="632" cy="316"/>
              </a:xfrm>
              <a:custGeom>
                <a:avLst/>
                <a:gdLst>
                  <a:gd name="T0" fmla="*/ 8 w 632"/>
                  <a:gd name="T1" fmla="*/ 30 h 362"/>
                  <a:gd name="T2" fmla="*/ 8 w 632"/>
                  <a:gd name="T3" fmla="*/ 211 h 362"/>
                  <a:gd name="T4" fmla="*/ 248 w 632"/>
                  <a:gd name="T5" fmla="*/ 211 h 362"/>
                  <a:gd name="T6" fmla="*/ 632 w 632"/>
                  <a:gd name="T7" fmla="*/ 211 h 362"/>
                  <a:gd name="T8" fmla="*/ 632 w 632"/>
                  <a:gd name="T9" fmla="*/ 30 h 362"/>
                  <a:gd name="T10" fmla="*/ 104 w 632"/>
                  <a:gd name="T11" fmla="*/ 30 h 362"/>
                  <a:gd name="T12" fmla="*/ 8 w 632"/>
                  <a:gd name="T13" fmla="*/ 30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grpSp>
        <p:sp>
          <p:nvSpPr>
            <p:cNvPr id="1034" name="Freeform 23"/>
            <p:cNvSpPr>
              <a:spLocks/>
            </p:cNvSpPr>
            <p:nvPr/>
          </p:nvSpPr>
          <p:spPr bwMode="ltGray">
            <a:xfrm rot="16200000" flipH="1">
              <a:off x="-1954" y="1951"/>
              <a:ext cx="4320" cy="412"/>
            </a:xfrm>
            <a:custGeom>
              <a:avLst/>
              <a:gdLst>
                <a:gd name="T0" fmla="*/ 0 w 5762"/>
                <a:gd name="T1" fmla="*/ 241 h 385"/>
                <a:gd name="T2" fmla="*/ 2428 w 5762"/>
                <a:gd name="T3" fmla="*/ 230 h 385"/>
                <a:gd name="T4" fmla="*/ 2428 w 5762"/>
                <a:gd name="T5" fmla="*/ 4 h 385"/>
                <a:gd name="T6" fmla="*/ 0 w 5762"/>
                <a:gd name="T7" fmla="*/ 0 h 385"/>
                <a:gd name="T8" fmla="*/ 0 w 5762"/>
                <a:gd name="T9" fmla="*/ 241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5" name="Freeform 24"/>
            <p:cNvSpPr>
              <a:spLocks/>
            </p:cNvSpPr>
            <p:nvPr/>
          </p:nvSpPr>
          <p:spPr bwMode="ltGray">
            <a:xfrm rot="16200000" flipH="1">
              <a:off x="-1584" y="2062"/>
              <a:ext cx="4319" cy="189"/>
            </a:xfrm>
            <a:custGeom>
              <a:avLst/>
              <a:gdLst>
                <a:gd name="T0" fmla="*/ 0 w 5761"/>
                <a:gd name="T1" fmla="*/ 28 h 189"/>
                <a:gd name="T2" fmla="*/ 2428 w 5761"/>
                <a:gd name="T3" fmla="*/ 0 h 189"/>
                <a:gd name="T4" fmla="*/ 2428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027"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03515"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kumimoji="0" sz="1400" b="0">
                <a:latin typeface="+mn-lt"/>
              </a:defRPr>
            </a:lvl1pPr>
          </a:lstStyle>
          <a:p>
            <a:pPr>
              <a:defRPr/>
            </a:pPr>
            <a:endParaRPr lang="en-US" altLang="zh-CN"/>
          </a:p>
        </p:txBody>
      </p:sp>
      <p:sp>
        <p:nvSpPr>
          <p:cNvPr id="703516"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kumimoji="0" sz="1400" b="0">
                <a:latin typeface="+mn-lt"/>
              </a:defRPr>
            </a:lvl1pPr>
          </a:lstStyle>
          <a:p>
            <a:pPr>
              <a:defRPr/>
            </a:pPr>
            <a:endParaRPr lang="en-US" altLang="zh-CN"/>
          </a:p>
        </p:txBody>
      </p:sp>
      <p:sp>
        <p:nvSpPr>
          <p:cNvPr id="703517"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kumimoji="0" sz="1400" b="0">
                <a:latin typeface="+mn-lt"/>
              </a:defRPr>
            </a:lvl1pPr>
          </a:lstStyle>
          <a:p>
            <a:pPr>
              <a:defRPr/>
            </a:pPr>
            <a:fld id="{B4655A25-8324-420E-9D75-CEB68724704F}" type="slidenum">
              <a:rPr lang="en-US" altLang="zh-CN"/>
              <a:pPr>
                <a:defRPr/>
              </a:pPr>
              <a:t>‹#›</a:t>
            </a:fld>
            <a:endParaRPr lang="en-US" altLang="zh-CN"/>
          </a:p>
        </p:txBody>
      </p:sp>
      <p:sp>
        <p:nvSpPr>
          <p:cNvPr id="1032" name="Freeform 30"/>
          <p:cNvSpPr>
            <a:spLocks/>
          </p:cNvSpPr>
          <p:nvPr userDrawn="1"/>
        </p:nvSpPr>
        <p:spPr bwMode="hidden">
          <a:xfrm>
            <a:off x="3175" y="4797425"/>
            <a:ext cx="3417888" cy="2097088"/>
          </a:xfrm>
          <a:custGeom>
            <a:avLst/>
            <a:gdLst>
              <a:gd name="T0" fmla="*/ 2147483647 w 2153"/>
              <a:gd name="T1" fmla="*/ 2147483647 h 1321"/>
              <a:gd name="T2" fmla="*/ 2147483647 w 2153"/>
              <a:gd name="T3" fmla="*/ 2147483647 h 1321"/>
              <a:gd name="T4" fmla="*/ 2147483647 w 2153"/>
              <a:gd name="T5" fmla="*/ 0 h 1321"/>
              <a:gd name="T6" fmla="*/ 2147483647 w 2153"/>
              <a:gd name="T7" fmla="*/ 2147483647 h 1321"/>
              <a:gd name="T8" fmla="*/ 2147483647 w 2153"/>
              <a:gd name="T9" fmla="*/ 2147483647 h 1321"/>
              <a:gd name="T10" fmla="*/ 2147483647 w 2153"/>
              <a:gd name="T11" fmla="*/ 2147483647 h 1321"/>
              <a:gd name="T12" fmla="*/ 2147483647 w 2153"/>
              <a:gd name="T13" fmla="*/ 2147483647 h 1321"/>
              <a:gd name="T14" fmla="*/ 2147483647 w 2153"/>
              <a:gd name="T15" fmla="*/ 2147483647 h 1321"/>
              <a:gd name="T16" fmla="*/ 2147483647 w 2153"/>
              <a:gd name="T17" fmla="*/ 2147483647 h 1321"/>
              <a:gd name="T18" fmla="*/ 2147483647 w 2153"/>
              <a:gd name="T19" fmla="*/ 2147483647 h 1321"/>
              <a:gd name="T20" fmla="*/ 2147483647 w 2153"/>
              <a:gd name="T21" fmla="*/ 2147483647 h 1321"/>
              <a:gd name="T22" fmla="*/ 2147483647 w 2153"/>
              <a:gd name="T23" fmla="*/ 2147483647 h 1321"/>
              <a:gd name="T24" fmla="*/ 2147483647 w 2153"/>
              <a:gd name="T25" fmla="*/ 2147483647 h 1321"/>
              <a:gd name="T26" fmla="*/ 2147483647 w 2153"/>
              <a:gd name="T27" fmla="*/ 2147483647 h 1321"/>
              <a:gd name="T28" fmla="*/ 2147483647 w 2153"/>
              <a:gd name="T29" fmla="*/ 2147483647 h 1321"/>
              <a:gd name="T30" fmla="*/ 0 w 2153"/>
              <a:gd name="T31" fmla="*/ 2147483647 h 1321"/>
              <a:gd name="T32" fmla="*/ 2147483647 w 2153"/>
              <a:gd name="T33" fmla="*/ 2147483647 h 1321"/>
              <a:gd name="T34" fmla="*/ 2147483647 w 2153"/>
              <a:gd name="T35" fmla="*/ 2147483647 h 1321"/>
              <a:gd name="T36" fmla="*/ 2147483647 w 2153"/>
              <a:gd name="T37" fmla="*/ 2147483647 h 1321"/>
              <a:gd name="T38" fmla="*/ 2147483647 w 2153"/>
              <a:gd name="T39" fmla="*/ 2147483647 h 1321"/>
              <a:gd name="T40" fmla="*/ 2147483647 w 2153"/>
              <a:gd name="T41" fmla="*/ 2147483647 h 1321"/>
              <a:gd name="T42" fmla="*/ 2147483647 w 2153"/>
              <a:gd name="T43" fmla="*/ 2147483647 h 1321"/>
              <a:gd name="T44" fmla="*/ 2147483647 w 2153"/>
              <a:gd name="T45" fmla="*/ 2147483647 h 1321"/>
              <a:gd name="T46" fmla="*/ 2147483647 w 2153"/>
              <a:gd name="T47" fmla="*/ 2147483647 h 1321"/>
              <a:gd name="T48" fmla="*/ 2147483647 w 2153"/>
              <a:gd name="T49" fmla="*/ 2147483647 h 1321"/>
              <a:gd name="T50" fmla="*/ 2147483647 w 2153"/>
              <a:gd name="T51" fmla="*/ 2147483647 h 1321"/>
              <a:gd name="T52" fmla="*/ 2147483647 w 2153"/>
              <a:gd name="T53" fmla="*/ 2147483647 h 1321"/>
              <a:gd name="T54" fmla="*/ 2147483647 w 2153"/>
              <a:gd name="T55" fmla="*/ 2147483647 h 1321"/>
              <a:gd name="T56" fmla="*/ 2147483647 w 2153"/>
              <a:gd name="T57" fmla="*/ 2147483647 h 1321"/>
              <a:gd name="T58" fmla="*/ 2147483647 w 2153"/>
              <a:gd name="T59" fmla="*/ 2147483647 h 1321"/>
              <a:gd name="T60" fmla="*/ 2147483647 w 2153"/>
              <a:gd name="T61" fmla="*/ 2147483647 h 132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phong07"/>
          <p:cNvPicPr>
            <a:picLocks noChangeAspect="1" noChangeArrowheads="1"/>
          </p:cNvPicPr>
          <p:nvPr/>
        </p:nvPicPr>
        <p:blipFill>
          <a:blip r:embed="rId2">
            <a:extLst>
              <a:ext uri="{28A0092B-C50C-407E-A947-70E740481C1C}">
                <a14:useLocalDpi xmlns:a14="http://schemas.microsoft.com/office/drawing/2010/main" val="0"/>
              </a:ext>
            </a:extLst>
          </a:blip>
          <a:srcRect l="13039" r="9311" b="10635"/>
          <a:stretch>
            <a:fillRect/>
          </a:stretch>
        </p:blipFill>
        <p:spPr bwMode="auto">
          <a:xfrm>
            <a:off x="0" y="-95250"/>
            <a:ext cx="9144000" cy="7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p:cNvSpPr>
            <a:spLocks noGrp="1" noChangeArrowheads="1"/>
          </p:cNvSpPr>
          <p:nvPr>
            <p:ph type="title"/>
          </p:nvPr>
        </p:nvSpPr>
        <p:spPr>
          <a:xfrm>
            <a:off x="2438400" y="3962400"/>
            <a:ext cx="5715000" cy="609600"/>
          </a:xfrm>
          <a:noFill/>
        </p:spPr>
        <p:txBody>
          <a:bodyPr/>
          <a:lstStyle/>
          <a:p>
            <a:pPr eaLnBrk="1" hangingPunct="1"/>
            <a:r>
              <a:rPr lang="zh-CN" altLang="en-US" sz="3200" b="1" smtClean="0">
                <a:solidFill>
                  <a:srgbClr val="F5FE3E"/>
                </a:solidFill>
                <a:ea typeface="楷体_GB2312" pitchFamily="49" charset="-122"/>
              </a:rPr>
              <a:t>计算机科学与工程学院      张娟</a:t>
            </a:r>
          </a:p>
        </p:txBody>
      </p:sp>
      <p:sp>
        <p:nvSpPr>
          <p:cNvPr id="3076" name="Rectangle 4"/>
          <p:cNvSpPr>
            <a:spLocks noChangeArrowheads="1"/>
          </p:cNvSpPr>
          <p:nvPr/>
        </p:nvSpPr>
        <p:spPr bwMode="auto">
          <a:xfrm>
            <a:off x="1905000" y="1219200"/>
            <a:ext cx="6324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6000">
                <a:solidFill>
                  <a:srgbClr val="66FFFF"/>
                </a:solidFill>
                <a:latin typeface="黑体" pitchFamily="2" charset="-122"/>
                <a:ea typeface="黑体" pitchFamily="2" charset="-122"/>
              </a:rPr>
              <a:t>计算机操作系统</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7"/>
          <p:cNvSpPr>
            <a:spLocks noGrp="1" noChangeArrowheads="1"/>
          </p:cNvSpPr>
          <p:nvPr>
            <p:ph type="body" idx="4294967295"/>
          </p:nvPr>
        </p:nvSpPr>
        <p:spPr>
          <a:xfrm>
            <a:off x="1173163" y="1600200"/>
            <a:ext cx="8580437" cy="39624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0"/>
              </a:spcBef>
              <a:buClrTx/>
              <a:buSzTx/>
              <a:buFontTx/>
              <a:buNone/>
            </a:pPr>
            <a:r>
              <a:rPr lang="en-US" altLang="zh-CN" sz="2600" b="1" smtClean="0">
                <a:latin typeface="Times New Roman" pitchFamily="18" charset="0"/>
              </a:rPr>
              <a:t>        </a:t>
            </a:r>
            <a:r>
              <a:rPr lang="zh-CN" altLang="en-US" sz="2600" b="1" smtClean="0">
                <a:latin typeface="Times New Roman" pitchFamily="18" charset="0"/>
              </a:rPr>
              <a:t>操作系统发展是随着计算机硬件技术、应用软件</a:t>
            </a:r>
          </a:p>
          <a:p>
            <a:pPr eaLnBrk="1" hangingPunct="1">
              <a:lnSpc>
                <a:spcPct val="120000"/>
              </a:lnSpc>
              <a:spcBef>
                <a:spcPct val="0"/>
              </a:spcBef>
              <a:buClrTx/>
              <a:buSzTx/>
              <a:buFontTx/>
              <a:buNone/>
            </a:pPr>
            <a:r>
              <a:rPr lang="zh-CN" altLang="en-US" sz="2600" b="1" smtClean="0">
                <a:latin typeface="Times New Roman" pitchFamily="18" charset="0"/>
              </a:rPr>
              <a:t>的发展而发展的。</a:t>
            </a:r>
          </a:p>
          <a:p>
            <a:pPr eaLnBrk="1" hangingPunct="1">
              <a:lnSpc>
                <a:spcPct val="120000"/>
              </a:lnSpc>
              <a:buFont typeface="Wingdings" pitchFamily="2" charset="2"/>
              <a:buNone/>
            </a:pPr>
            <a:r>
              <a:rPr lang="zh-CN" altLang="en-US" sz="2600" b="1" smtClean="0">
                <a:latin typeface="Times New Roman" pitchFamily="18" charset="0"/>
              </a:rPr>
              <a:t>        随历史线索，介绍操作系统的发展历史</a:t>
            </a:r>
          </a:p>
          <a:p>
            <a:pPr eaLnBrk="1" hangingPunct="1">
              <a:lnSpc>
                <a:spcPct val="120000"/>
              </a:lnSpc>
            </a:pPr>
            <a:r>
              <a:rPr lang="zh-CN" altLang="en-US" sz="2600" b="1" smtClean="0">
                <a:latin typeface="Times New Roman" pitchFamily="18" charset="0"/>
              </a:rPr>
              <a:t>电子管时代</a:t>
            </a:r>
            <a:r>
              <a:rPr lang="en-US" altLang="zh-CN" sz="2600" b="1" smtClean="0">
                <a:latin typeface="Times New Roman" pitchFamily="18" charset="0"/>
              </a:rPr>
              <a:t>(1946</a:t>
            </a:r>
            <a:r>
              <a:rPr lang="zh-CN" altLang="en-US" sz="2600" b="1" smtClean="0">
                <a:latin typeface="Times New Roman" pitchFamily="18" charset="0"/>
              </a:rPr>
              <a:t>年</a:t>
            </a:r>
            <a:r>
              <a:rPr lang="en-US" altLang="zh-CN" sz="2600" b="1" smtClean="0">
                <a:latin typeface="Times New Roman" pitchFamily="18" charset="0"/>
              </a:rPr>
              <a:t>-1957</a:t>
            </a:r>
            <a:r>
              <a:rPr lang="zh-CN" altLang="en-US" sz="2600" b="1" smtClean="0">
                <a:latin typeface="Times New Roman" pitchFamily="18" charset="0"/>
              </a:rPr>
              <a:t>年</a:t>
            </a:r>
            <a:r>
              <a:rPr lang="en-US" altLang="zh-CN" sz="2600" b="1" smtClean="0">
                <a:latin typeface="Times New Roman" pitchFamily="18" charset="0"/>
              </a:rPr>
              <a:t>)</a:t>
            </a:r>
          </a:p>
          <a:p>
            <a:pPr eaLnBrk="1" hangingPunct="1">
              <a:lnSpc>
                <a:spcPct val="120000"/>
              </a:lnSpc>
            </a:pPr>
            <a:r>
              <a:rPr lang="zh-CN" altLang="en-US" sz="2600" b="1" smtClean="0">
                <a:latin typeface="Times New Roman" pitchFamily="18" charset="0"/>
              </a:rPr>
              <a:t>晶体管时代</a:t>
            </a:r>
            <a:r>
              <a:rPr lang="en-US" altLang="zh-CN" sz="2600" b="1" smtClean="0">
                <a:latin typeface="Times New Roman" pitchFamily="18" charset="0"/>
              </a:rPr>
              <a:t>(1958</a:t>
            </a:r>
            <a:r>
              <a:rPr lang="zh-CN" altLang="en-US" sz="2600" b="1" smtClean="0">
                <a:latin typeface="Times New Roman" pitchFamily="18" charset="0"/>
              </a:rPr>
              <a:t>年</a:t>
            </a:r>
            <a:r>
              <a:rPr lang="en-US" altLang="zh-CN" sz="2600" b="1" smtClean="0">
                <a:latin typeface="Times New Roman" pitchFamily="18" charset="0"/>
              </a:rPr>
              <a:t>-1964</a:t>
            </a:r>
            <a:r>
              <a:rPr lang="zh-CN" altLang="en-US" sz="2600" b="1" smtClean="0">
                <a:latin typeface="Times New Roman" pitchFamily="18" charset="0"/>
              </a:rPr>
              <a:t>年</a:t>
            </a:r>
            <a:r>
              <a:rPr lang="en-US" altLang="zh-CN" sz="2600" b="1" smtClean="0">
                <a:latin typeface="Times New Roman" pitchFamily="18" charset="0"/>
              </a:rPr>
              <a:t>)</a:t>
            </a:r>
          </a:p>
          <a:p>
            <a:pPr eaLnBrk="1" hangingPunct="1">
              <a:lnSpc>
                <a:spcPct val="120000"/>
              </a:lnSpc>
            </a:pPr>
            <a:r>
              <a:rPr lang="zh-CN" altLang="en-US" sz="2600" b="1" smtClean="0">
                <a:latin typeface="Times New Roman" pitchFamily="18" charset="0"/>
              </a:rPr>
              <a:t>集成电路时代</a:t>
            </a:r>
            <a:r>
              <a:rPr lang="en-US" altLang="zh-CN" sz="2600" b="1" smtClean="0">
                <a:latin typeface="Times New Roman" pitchFamily="18" charset="0"/>
              </a:rPr>
              <a:t>(1965</a:t>
            </a:r>
            <a:r>
              <a:rPr lang="zh-CN" altLang="en-US" sz="2600" b="1" smtClean="0">
                <a:latin typeface="Times New Roman" pitchFamily="18" charset="0"/>
              </a:rPr>
              <a:t>年</a:t>
            </a:r>
            <a:r>
              <a:rPr lang="en-US" altLang="zh-CN" sz="2600" b="1" smtClean="0">
                <a:latin typeface="Times New Roman" pitchFamily="18" charset="0"/>
              </a:rPr>
              <a:t>-1970</a:t>
            </a:r>
            <a:r>
              <a:rPr lang="zh-CN" altLang="en-US" sz="2600" b="1" smtClean="0">
                <a:latin typeface="Times New Roman" pitchFamily="18" charset="0"/>
              </a:rPr>
              <a:t>年</a:t>
            </a:r>
            <a:r>
              <a:rPr lang="en-US" altLang="zh-CN" sz="2600" b="1" smtClean="0">
                <a:latin typeface="Times New Roman" pitchFamily="18" charset="0"/>
              </a:rPr>
              <a:t>)</a:t>
            </a:r>
          </a:p>
          <a:p>
            <a:pPr eaLnBrk="1" hangingPunct="1">
              <a:lnSpc>
                <a:spcPct val="120000"/>
              </a:lnSpc>
            </a:pPr>
            <a:r>
              <a:rPr lang="zh-CN" altLang="en-US" sz="2600" b="1" smtClean="0">
                <a:latin typeface="Times New Roman" pitchFamily="18" charset="0"/>
              </a:rPr>
              <a:t>大规模集成电路时代</a:t>
            </a:r>
            <a:r>
              <a:rPr lang="en-US" altLang="zh-CN" sz="2600" b="1" smtClean="0">
                <a:latin typeface="Times New Roman" pitchFamily="18" charset="0"/>
              </a:rPr>
              <a:t>(1970</a:t>
            </a:r>
            <a:r>
              <a:rPr lang="zh-CN" altLang="en-US" sz="2600" b="1" smtClean="0">
                <a:latin typeface="Times New Roman" pitchFamily="18" charset="0"/>
              </a:rPr>
              <a:t>年</a:t>
            </a:r>
            <a:r>
              <a:rPr lang="en-US" altLang="zh-CN" sz="2600" b="1" smtClean="0">
                <a:latin typeface="Times New Roman" pitchFamily="18" charset="0"/>
              </a:rPr>
              <a:t>-</a:t>
            </a:r>
            <a:r>
              <a:rPr lang="zh-CN" altLang="en-US" sz="2600" b="1" smtClean="0">
                <a:latin typeface="Times New Roman" pitchFamily="18" charset="0"/>
              </a:rPr>
              <a:t>至今</a:t>
            </a:r>
            <a:r>
              <a:rPr lang="en-US" altLang="zh-CN" sz="2600" b="1" smtClean="0">
                <a:latin typeface="Times New Roman" pitchFamily="18" charset="0"/>
              </a:rPr>
              <a:t>)</a:t>
            </a:r>
          </a:p>
        </p:txBody>
      </p:sp>
      <p:sp>
        <p:nvSpPr>
          <p:cNvPr id="475140" name="Rectangle 1028"/>
          <p:cNvSpPr>
            <a:spLocks noChangeArrowheads="1"/>
          </p:cNvSpPr>
          <p:nvPr/>
        </p:nvSpPr>
        <p:spPr bwMode="auto">
          <a:xfrm>
            <a:off x="914400" y="228600"/>
            <a:ext cx="7772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600">
                <a:solidFill>
                  <a:srgbClr val="0033CC"/>
                </a:solidFill>
                <a:latin typeface="楷体_GB2312" pitchFamily="49" charset="-122"/>
                <a:ea typeface="楷体_GB2312" pitchFamily="49" charset="-122"/>
              </a:rPr>
              <a:t>1.2 </a:t>
            </a:r>
            <a:r>
              <a:rPr lang="zh-CN" altLang="en-US" sz="3600">
                <a:solidFill>
                  <a:srgbClr val="0033CC"/>
                </a:solidFill>
                <a:latin typeface="楷体_GB2312" pitchFamily="49" charset="-122"/>
                <a:ea typeface="楷体_GB2312" pitchFamily="49" charset="-122"/>
              </a:rPr>
              <a:t>操作系统的发展过程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5140"/>
                                        </p:tgtEl>
                                        <p:attrNameLst>
                                          <p:attrName>style.visibility</p:attrName>
                                        </p:attrNameLst>
                                      </p:cBhvr>
                                      <p:to>
                                        <p:strVal val="visible"/>
                                      </p:to>
                                    </p:set>
                                    <p:anim calcmode="lin" valueType="num">
                                      <p:cBhvr additive="base">
                                        <p:cTn id="7" dur="500" fill="hold"/>
                                        <p:tgtEl>
                                          <p:spTgt spid="475140"/>
                                        </p:tgtEl>
                                        <p:attrNameLst>
                                          <p:attrName>ppt_x</p:attrName>
                                        </p:attrNameLst>
                                      </p:cBhvr>
                                      <p:tavLst>
                                        <p:tav tm="0">
                                          <p:val>
                                            <p:strVal val="1+#ppt_w/2"/>
                                          </p:val>
                                        </p:tav>
                                        <p:tav tm="100000">
                                          <p:val>
                                            <p:strVal val="#ppt_x"/>
                                          </p:val>
                                        </p:tav>
                                      </p:tavLst>
                                    </p:anim>
                                    <p:anim calcmode="lin" valueType="num">
                                      <p:cBhvr additive="base">
                                        <p:cTn id="8" dur="500" fill="hold"/>
                                        <p:tgtEl>
                                          <p:spTgt spid="4751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0">
                                            <p:txEl>
                                              <p:pRg st="0" end="0"/>
                                            </p:txEl>
                                          </p:spTgt>
                                        </p:tgtEl>
                                        <p:attrNameLst>
                                          <p:attrName>style.visibility</p:attrName>
                                        </p:attrNameLst>
                                      </p:cBhvr>
                                      <p:to>
                                        <p:strVal val="visible"/>
                                      </p:to>
                                    </p:set>
                                    <p:anim calcmode="lin" valueType="num">
                                      <p:cBhvr additive="base">
                                        <p:cTn id="13"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0">
                                            <p:txEl>
                                              <p:pRg st="1" end="1"/>
                                            </p:txEl>
                                          </p:spTgt>
                                        </p:tgtEl>
                                        <p:attrNameLst>
                                          <p:attrName>style.visibility</p:attrName>
                                        </p:attrNameLst>
                                      </p:cBhvr>
                                      <p:to>
                                        <p:strVal val="visible"/>
                                      </p:to>
                                    </p:set>
                                    <p:anim calcmode="lin" valueType="num">
                                      <p:cBhvr additive="base">
                                        <p:cTn id="19"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0">
                                            <p:txEl>
                                              <p:pRg st="2" end="2"/>
                                            </p:txEl>
                                          </p:spTgt>
                                        </p:tgtEl>
                                        <p:attrNameLst>
                                          <p:attrName>style.visibility</p:attrName>
                                        </p:attrNameLst>
                                      </p:cBhvr>
                                      <p:to>
                                        <p:strVal val="visible"/>
                                      </p:to>
                                    </p:set>
                                    <p:anim calcmode="lin" valueType="num">
                                      <p:cBhvr additive="base">
                                        <p:cTn id="25"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0">
                                            <p:txEl>
                                              <p:pRg st="3" end="3"/>
                                            </p:txEl>
                                          </p:spTgt>
                                        </p:tgtEl>
                                        <p:attrNameLst>
                                          <p:attrName>style.visibility</p:attrName>
                                        </p:attrNameLst>
                                      </p:cBhvr>
                                      <p:to>
                                        <p:strVal val="visible"/>
                                      </p:to>
                                    </p:set>
                                    <p:anim calcmode="lin" valueType="num">
                                      <p:cBhvr additive="base">
                                        <p:cTn id="31"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290">
                                            <p:txEl>
                                              <p:pRg st="4" end="4"/>
                                            </p:txEl>
                                          </p:spTgt>
                                        </p:tgtEl>
                                        <p:attrNameLst>
                                          <p:attrName>style.visibility</p:attrName>
                                        </p:attrNameLst>
                                      </p:cBhvr>
                                      <p:to>
                                        <p:strVal val="visible"/>
                                      </p:to>
                                    </p:set>
                                    <p:anim calcmode="lin" valueType="num">
                                      <p:cBhvr additive="base">
                                        <p:cTn id="37"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290">
                                            <p:txEl>
                                              <p:pRg st="5" end="5"/>
                                            </p:txEl>
                                          </p:spTgt>
                                        </p:tgtEl>
                                        <p:attrNameLst>
                                          <p:attrName>style.visibility</p:attrName>
                                        </p:attrNameLst>
                                      </p:cBhvr>
                                      <p:to>
                                        <p:strVal val="visible"/>
                                      </p:to>
                                    </p:set>
                                    <p:anim calcmode="lin" valueType="num">
                                      <p:cBhvr additive="base">
                                        <p:cTn id="43"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290">
                                            <p:txEl>
                                              <p:pRg st="6" end="6"/>
                                            </p:txEl>
                                          </p:spTgt>
                                        </p:tgtEl>
                                        <p:attrNameLst>
                                          <p:attrName>style.visibility</p:attrName>
                                        </p:attrNameLst>
                                      </p:cBhvr>
                                      <p:to>
                                        <p:strVal val="visible"/>
                                      </p:to>
                                    </p:set>
                                    <p:anim calcmode="lin" valueType="num">
                                      <p:cBhvr additive="base">
                                        <p:cTn id="49" dur="500" fill="hold"/>
                                        <p:tgtEl>
                                          <p:spTgt spid="12290">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29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47514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Grp="1" noChangeArrowheads="1"/>
          </p:cNvSpPr>
          <p:nvPr>
            <p:ph type="title" idx="4294967295"/>
          </p:nvPr>
        </p:nvSpPr>
        <p:spPr>
          <a:xfrm>
            <a:off x="2590800" y="914400"/>
            <a:ext cx="4572000" cy="762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200" b="1" smtClean="0">
                <a:solidFill>
                  <a:srgbClr val="996600"/>
                </a:solidFill>
                <a:latin typeface="宋体" pitchFamily="2" charset="-122"/>
              </a:rPr>
              <a:t>第一台数字计算机</a:t>
            </a:r>
          </a:p>
        </p:txBody>
      </p:sp>
      <p:sp>
        <p:nvSpPr>
          <p:cNvPr id="13315" name="Rectangle 2051"/>
          <p:cNvSpPr>
            <a:spLocks noGrp="1" noChangeArrowheads="1"/>
          </p:cNvSpPr>
          <p:nvPr>
            <p:ph type="body" idx="4294967295"/>
          </p:nvPr>
        </p:nvSpPr>
        <p:spPr>
          <a:xfrm>
            <a:off x="990600" y="1676400"/>
            <a:ext cx="8305800" cy="41148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20000"/>
              </a:lnSpc>
              <a:spcBef>
                <a:spcPct val="0"/>
              </a:spcBef>
              <a:buClrTx/>
              <a:buSzTx/>
              <a:buFontTx/>
              <a:buNone/>
            </a:pPr>
            <a:r>
              <a:rPr lang="zh-CN" altLang="en-US" sz="2800" b="1" dirty="0" smtClean="0">
                <a:latin typeface="Times New Roman" pitchFamily="18" charset="0"/>
              </a:rPr>
              <a:t>英国数学家</a:t>
            </a:r>
            <a:r>
              <a:rPr lang="en-US" altLang="zh-CN" sz="2800" b="1" dirty="0" smtClean="0">
                <a:latin typeface="Times New Roman" pitchFamily="18" charset="0"/>
              </a:rPr>
              <a:t>Charles Babbage</a:t>
            </a:r>
            <a:r>
              <a:rPr lang="zh-CN" altLang="en-US" sz="2800" b="1" dirty="0" smtClean="0">
                <a:latin typeface="Times New Roman" pitchFamily="18" charset="0"/>
              </a:rPr>
              <a:t>（</a:t>
            </a:r>
            <a:r>
              <a:rPr lang="en-US" altLang="zh-CN" sz="2800" b="1" dirty="0" smtClean="0">
                <a:latin typeface="Times New Roman" pitchFamily="18" charset="0"/>
              </a:rPr>
              <a:t>1792-1871</a:t>
            </a:r>
            <a:r>
              <a:rPr lang="zh-CN" altLang="en-US" sz="2800" b="1" dirty="0" smtClean="0">
                <a:latin typeface="Times New Roman" pitchFamily="18" charset="0"/>
              </a:rPr>
              <a:t>）设计</a:t>
            </a:r>
          </a:p>
          <a:p>
            <a:pPr eaLnBrk="1" hangingPunct="1">
              <a:lnSpc>
                <a:spcPct val="120000"/>
              </a:lnSpc>
              <a:spcBef>
                <a:spcPct val="0"/>
              </a:spcBef>
              <a:buClrTx/>
              <a:buSzTx/>
              <a:buFontTx/>
              <a:buNone/>
            </a:pPr>
            <a:r>
              <a:rPr lang="en-US" altLang="zh-CN" sz="2800" b="1" dirty="0" smtClean="0">
                <a:latin typeface="Times New Roman" pitchFamily="18" charset="0"/>
              </a:rPr>
              <a:t>Babbage</a:t>
            </a:r>
            <a:r>
              <a:rPr lang="zh-CN" altLang="en-US" sz="2800" b="1" dirty="0" smtClean="0">
                <a:latin typeface="Times New Roman" pitchFamily="18" charset="0"/>
              </a:rPr>
              <a:t>投入了毕生精力</a:t>
            </a:r>
          </a:p>
          <a:p>
            <a:pPr eaLnBrk="1" hangingPunct="1">
              <a:lnSpc>
                <a:spcPct val="120000"/>
              </a:lnSpc>
              <a:spcBef>
                <a:spcPct val="0"/>
              </a:spcBef>
              <a:buClrTx/>
              <a:buSzTx/>
              <a:buFontTx/>
              <a:buNone/>
            </a:pPr>
            <a:r>
              <a:rPr lang="zh-CN" altLang="en-US" sz="2800" b="1" dirty="0" smtClean="0">
                <a:latin typeface="Times New Roman" pitchFamily="18" charset="0"/>
              </a:rPr>
              <a:t>但却没能让它成功地运行起来</a:t>
            </a:r>
          </a:p>
          <a:p>
            <a:pPr eaLnBrk="1" hangingPunct="1">
              <a:lnSpc>
                <a:spcPct val="120000"/>
              </a:lnSpc>
              <a:spcBef>
                <a:spcPct val="0"/>
              </a:spcBef>
              <a:buClrTx/>
              <a:buSzTx/>
              <a:buFontTx/>
              <a:buNone/>
            </a:pPr>
            <a:endParaRPr lang="zh-CN" altLang="en-US" sz="2800" b="1" dirty="0" smtClean="0">
              <a:latin typeface="Times New Roman" pitchFamily="18" charset="0"/>
            </a:endParaRPr>
          </a:p>
          <a:p>
            <a:pPr eaLnBrk="1" hangingPunct="1">
              <a:lnSpc>
                <a:spcPct val="120000"/>
              </a:lnSpc>
              <a:spcBef>
                <a:spcPct val="0"/>
              </a:spcBef>
              <a:buClrTx/>
              <a:buSzTx/>
              <a:buFontTx/>
              <a:buNone/>
            </a:pPr>
            <a:r>
              <a:rPr lang="zh-CN" altLang="en-US" sz="2800" b="1" dirty="0" smtClean="0">
                <a:latin typeface="Times New Roman" pitchFamily="18" charset="0"/>
              </a:rPr>
              <a:t>因为当时的技术不可能达到需要的精度</a:t>
            </a:r>
          </a:p>
          <a:p>
            <a:pPr eaLnBrk="1" hangingPunct="1">
              <a:lnSpc>
                <a:spcPct val="120000"/>
              </a:lnSpc>
              <a:spcBef>
                <a:spcPct val="0"/>
              </a:spcBef>
              <a:buClrTx/>
              <a:buSzTx/>
              <a:buFontTx/>
              <a:buNone/>
            </a:pPr>
            <a:endParaRPr lang="zh-CN" altLang="en-US" sz="2800" b="1" dirty="0" smtClean="0">
              <a:latin typeface="Times New Roman" pitchFamily="18" charset="0"/>
            </a:endParaRPr>
          </a:p>
          <a:p>
            <a:pPr eaLnBrk="1" hangingPunct="1">
              <a:lnSpc>
                <a:spcPct val="120000"/>
              </a:lnSpc>
              <a:spcBef>
                <a:spcPct val="0"/>
              </a:spcBef>
              <a:buClrTx/>
              <a:buSzTx/>
              <a:buFontTx/>
              <a:buNone/>
            </a:pPr>
            <a:r>
              <a:rPr lang="zh-CN" altLang="en-US" sz="2800" b="1" dirty="0" smtClean="0">
                <a:latin typeface="Times New Roman" pitchFamily="18" charset="0"/>
              </a:rPr>
              <a:t>当然，这个分析机没有操作系统</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idx="4294967295"/>
          </p:nvPr>
        </p:nvSpPr>
        <p:spPr>
          <a:xfrm>
            <a:off x="1143000" y="381000"/>
            <a:ext cx="7772400" cy="68580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600" b="1" smtClean="0">
                <a:solidFill>
                  <a:srgbClr val="FF3300"/>
                </a:solidFill>
                <a:latin typeface="宋体" pitchFamily="2" charset="-122"/>
              </a:rPr>
              <a:t>电子管计算机（</a:t>
            </a:r>
            <a:r>
              <a:rPr lang="en-US" altLang="zh-CN" sz="3600" b="1" smtClean="0">
                <a:solidFill>
                  <a:srgbClr val="FF3300"/>
                </a:solidFill>
                <a:latin typeface="宋体" pitchFamily="2" charset="-122"/>
              </a:rPr>
              <a:t>1946</a:t>
            </a:r>
            <a:r>
              <a:rPr lang="zh-CN" altLang="en-US" sz="3600" b="1" smtClean="0">
                <a:solidFill>
                  <a:srgbClr val="FF3300"/>
                </a:solidFill>
                <a:latin typeface="宋体" pitchFamily="2" charset="-122"/>
              </a:rPr>
              <a:t>年</a:t>
            </a:r>
            <a:r>
              <a:rPr lang="en-US" altLang="zh-CN" sz="3600" b="1" smtClean="0">
                <a:solidFill>
                  <a:srgbClr val="FF3300"/>
                </a:solidFill>
                <a:latin typeface="宋体" pitchFamily="2" charset="-122"/>
              </a:rPr>
              <a:t>-1957</a:t>
            </a:r>
            <a:r>
              <a:rPr lang="zh-CN" altLang="en-US" sz="3600" b="1" smtClean="0">
                <a:solidFill>
                  <a:srgbClr val="FF3300"/>
                </a:solidFill>
                <a:latin typeface="宋体" pitchFamily="2" charset="-122"/>
              </a:rPr>
              <a:t>年）时期</a:t>
            </a:r>
          </a:p>
        </p:txBody>
      </p:sp>
      <p:sp>
        <p:nvSpPr>
          <p:cNvPr id="14339" name="Rectangle 4"/>
          <p:cNvSpPr>
            <a:spLocks noChangeArrowheads="1"/>
          </p:cNvSpPr>
          <p:nvPr/>
        </p:nvSpPr>
        <p:spPr bwMode="auto">
          <a:xfrm>
            <a:off x="1093788" y="1262063"/>
            <a:ext cx="8507412" cy="5062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80000"/>
              <a:buFont typeface="Wingdings" pitchFamily="2" charset="2"/>
              <a:buNone/>
            </a:pPr>
            <a:r>
              <a:rPr lang="zh-CN" altLang="en-US" dirty="0">
                <a:latin typeface="宋体" pitchFamily="2" charset="-122"/>
              </a:rPr>
              <a:t>二战对武器设计的需要</a:t>
            </a:r>
          </a:p>
          <a:p>
            <a:pPr marL="342900" indent="-342900">
              <a:spcBef>
                <a:spcPct val="20000"/>
              </a:spcBef>
              <a:buClr>
                <a:schemeClr val="accent1"/>
              </a:buClr>
              <a:buSzPct val="80000"/>
              <a:buFont typeface="Wingdings" pitchFamily="2" charset="2"/>
              <a:buNone/>
            </a:pPr>
            <a:r>
              <a:rPr lang="zh-CN" altLang="en-US" dirty="0">
                <a:latin typeface="宋体" pitchFamily="2" charset="-122"/>
              </a:rPr>
              <a:t>美国、英国和德国等国家</a:t>
            </a:r>
          </a:p>
          <a:p>
            <a:pPr marL="342900" indent="-342900">
              <a:spcBef>
                <a:spcPct val="20000"/>
              </a:spcBef>
              <a:buClr>
                <a:schemeClr val="accent1"/>
              </a:buClr>
              <a:buSzPct val="80000"/>
              <a:buFont typeface="Wingdings" pitchFamily="2" charset="2"/>
              <a:buNone/>
            </a:pPr>
            <a:r>
              <a:rPr lang="zh-CN" altLang="en-US" dirty="0">
                <a:latin typeface="宋体" pitchFamily="2" charset="-122"/>
              </a:rPr>
              <a:t>开始了电子数字计算机的研究工作</a:t>
            </a:r>
          </a:p>
          <a:p>
            <a:pPr marL="342900" indent="-342900">
              <a:spcBef>
                <a:spcPct val="20000"/>
              </a:spcBef>
              <a:buClr>
                <a:schemeClr val="accent1"/>
              </a:buClr>
              <a:buSzPct val="80000"/>
              <a:buFont typeface="Wingdings" pitchFamily="2" charset="2"/>
              <a:buNone/>
            </a:pPr>
            <a:endParaRPr lang="zh-CN" altLang="en-US" dirty="0">
              <a:latin typeface="宋体" pitchFamily="2" charset="-122"/>
            </a:endParaRPr>
          </a:p>
          <a:p>
            <a:pPr marL="342900" indent="-342900">
              <a:spcBef>
                <a:spcPct val="20000"/>
              </a:spcBef>
              <a:buClr>
                <a:schemeClr val="accent1"/>
              </a:buClr>
              <a:buSzPct val="80000"/>
              <a:buFont typeface="Wingdings" pitchFamily="2" charset="2"/>
              <a:buNone/>
            </a:pPr>
            <a:r>
              <a:rPr lang="zh-CN" altLang="en-US" dirty="0">
                <a:latin typeface="宋体" pitchFamily="2" charset="-122"/>
              </a:rPr>
              <a:t>哈佛大学的</a:t>
            </a:r>
            <a:r>
              <a:rPr lang="en-US" altLang="zh-CN" dirty="0">
                <a:latin typeface="宋体" pitchFamily="2" charset="-122"/>
              </a:rPr>
              <a:t>Howard Aiken</a:t>
            </a:r>
          </a:p>
          <a:p>
            <a:pPr marL="342900" indent="-342900">
              <a:spcBef>
                <a:spcPct val="20000"/>
              </a:spcBef>
              <a:buClr>
                <a:schemeClr val="accent1"/>
              </a:buClr>
              <a:buSzPct val="80000"/>
              <a:buFont typeface="Wingdings" pitchFamily="2" charset="2"/>
              <a:buNone/>
            </a:pPr>
            <a:r>
              <a:rPr lang="zh-CN" altLang="en-US" dirty="0">
                <a:latin typeface="宋体" pitchFamily="2" charset="-122"/>
              </a:rPr>
              <a:t>普林斯顿高等研究院的</a:t>
            </a:r>
            <a:r>
              <a:rPr lang="en-US" altLang="zh-CN" dirty="0">
                <a:latin typeface="宋体" pitchFamily="2" charset="-122"/>
              </a:rPr>
              <a:t>John Neumann</a:t>
            </a:r>
            <a:r>
              <a:rPr lang="zh-CN" altLang="en-US" dirty="0">
                <a:latin typeface="宋体" pitchFamily="2" charset="-122"/>
              </a:rPr>
              <a:t>（冯</a:t>
            </a:r>
            <a:r>
              <a:rPr lang="en-US" altLang="zh-CN" dirty="0">
                <a:latin typeface="宋体" pitchFamily="2" charset="-122"/>
              </a:rPr>
              <a:t>· </a:t>
            </a:r>
            <a:r>
              <a:rPr lang="zh-CN" altLang="en-US" dirty="0">
                <a:latin typeface="宋体" pitchFamily="2" charset="-122"/>
              </a:rPr>
              <a:t>诺依曼）</a:t>
            </a:r>
          </a:p>
          <a:p>
            <a:pPr marL="342900" indent="-342900">
              <a:spcBef>
                <a:spcPct val="20000"/>
              </a:spcBef>
              <a:buClr>
                <a:schemeClr val="accent1"/>
              </a:buClr>
              <a:buSzPct val="80000"/>
              <a:buFont typeface="Wingdings" pitchFamily="2" charset="2"/>
              <a:buNone/>
            </a:pPr>
            <a:r>
              <a:rPr lang="zh-CN" altLang="en-US" dirty="0">
                <a:latin typeface="宋体" pitchFamily="2" charset="-122"/>
              </a:rPr>
              <a:t>宾夕法尼亚大学的</a:t>
            </a:r>
            <a:r>
              <a:rPr lang="en-US" altLang="zh-CN" dirty="0" err="1">
                <a:latin typeface="宋体" pitchFamily="2" charset="-122"/>
              </a:rPr>
              <a:t>J.Presper</a:t>
            </a:r>
            <a:r>
              <a:rPr lang="en-US" altLang="zh-CN" dirty="0">
                <a:latin typeface="宋体" pitchFamily="2" charset="-122"/>
              </a:rPr>
              <a:t> Eckert</a:t>
            </a:r>
            <a:r>
              <a:rPr lang="zh-CN" altLang="en-US" dirty="0">
                <a:latin typeface="宋体" pitchFamily="2" charset="-122"/>
              </a:rPr>
              <a:t>和</a:t>
            </a:r>
            <a:r>
              <a:rPr lang="en-US" altLang="zh-CN" dirty="0">
                <a:latin typeface="宋体" pitchFamily="2" charset="-122"/>
              </a:rPr>
              <a:t>William </a:t>
            </a:r>
            <a:r>
              <a:rPr lang="en-US" altLang="zh-CN" dirty="0" err="1">
                <a:latin typeface="宋体" pitchFamily="2" charset="-122"/>
              </a:rPr>
              <a:t>Mauchley</a:t>
            </a:r>
            <a:endParaRPr lang="en-US" altLang="zh-CN" dirty="0">
              <a:latin typeface="宋体" pitchFamily="2" charset="-122"/>
            </a:endParaRPr>
          </a:p>
          <a:p>
            <a:pPr marL="342900" indent="-342900">
              <a:spcBef>
                <a:spcPct val="20000"/>
              </a:spcBef>
              <a:buClr>
                <a:schemeClr val="accent1"/>
              </a:buClr>
              <a:buSzPct val="80000"/>
              <a:buFont typeface="Wingdings" pitchFamily="2" charset="2"/>
              <a:buNone/>
            </a:pPr>
            <a:r>
              <a:rPr lang="zh-CN" altLang="en-US" dirty="0">
                <a:latin typeface="宋体" pitchFamily="2" charset="-122"/>
              </a:rPr>
              <a:t>德国电话公司的</a:t>
            </a:r>
            <a:r>
              <a:rPr lang="en-US" altLang="zh-CN" dirty="0" err="1">
                <a:latin typeface="宋体" pitchFamily="2" charset="-122"/>
              </a:rPr>
              <a:t>Konraad</a:t>
            </a:r>
            <a:r>
              <a:rPr lang="en-US" altLang="zh-CN" dirty="0">
                <a:latin typeface="宋体" pitchFamily="2" charset="-122"/>
              </a:rPr>
              <a:t> </a:t>
            </a:r>
            <a:r>
              <a:rPr lang="en-US" altLang="zh-CN" dirty="0" err="1">
                <a:latin typeface="宋体" pitchFamily="2" charset="-122"/>
              </a:rPr>
              <a:t>Zuse</a:t>
            </a:r>
            <a:r>
              <a:rPr lang="zh-CN" altLang="en-US" dirty="0">
                <a:latin typeface="宋体" pitchFamily="2" charset="-122"/>
              </a:rPr>
              <a:t>以及其他一些人</a:t>
            </a:r>
          </a:p>
          <a:p>
            <a:pPr marL="342900" indent="-342900">
              <a:spcBef>
                <a:spcPct val="20000"/>
              </a:spcBef>
              <a:buClr>
                <a:schemeClr val="accent1"/>
              </a:buClr>
              <a:buSzPct val="80000"/>
              <a:buFont typeface="Wingdings" pitchFamily="2" charset="2"/>
              <a:buNone/>
            </a:pPr>
            <a:r>
              <a:rPr lang="zh-CN" altLang="en-US" dirty="0">
                <a:latin typeface="宋体" pitchFamily="2" charset="-122"/>
              </a:rPr>
              <a:t>都使用</a:t>
            </a:r>
            <a:r>
              <a:rPr lang="zh-CN" altLang="en-US" dirty="0">
                <a:solidFill>
                  <a:srgbClr val="0033CC"/>
                </a:solidFill>
                <a:latin typeface="宋体" pitchFamily="2" charset="-122"/>
              </a:rPr>
              <a:t>真空管</a:t>
            </a:r>
            <a:r>
              <a:rPr lang="zh-CN" altLang="en-US" dirty="0">
                <a:latin typeface="宋体" pitchFamily="2" charset="-122"/>
              </a:rPr>
              <a:t>成功地建造了</a:t>
            </a:r>
            <a:r>
              <a:rPr lang="zh-CN" altLang="en-US" i="1" u="sng" dirty="0">
                <a:latin typeface="宋体" pitchFamily="2" charset="-122"/>
              </a:rPr>
              <a:t>运算机器</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xfrm>
            <a:off x="901700" y="3644900"/>
            <a:ext cx="4343400" cy="2592388"/>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itchFamily="2" charset="2"/>
              <a:buNone/>
            </a:pPr>
            <a:r>
              <a:rPr lang="zh-CN" altLang="en-US" sz="2000" b="1" smtClean="0">
                <a:latin typeface="楷体_GB2312" pitchFamily="49" charset="-122"/>
              </a:rPr>
              <a:t>没有程序设计语言（甚至没有汇编），更谈不上操作系统</a:t>
            </a:r>
          </a:p>
          <a:p>
            <a:pPr eaLnBrk="1" hangingPunct="1">
              <a:buFont typeface="Wingdings" pitchFamily="2" charset="2"/>
              <a:buNone/>
            </a:pPr>
            <a:r>
              <a:rPr lang="zh-CN" altLang="en-US" sz="2000" b="1" smtClean="0">
                <a:latin typeface="楷体_GB2312" pitchFamily="49" charset="-122"/>
              </a:rPr>
              <a:t>程序员提前预约一段时间</a:t>
            </a:r>
            <a:r>
              <a:rPr lang="en-US" altLang="zh-CN" sz="2000" b="1" smtClean="0">
                <a:latin typeface="楷体_GB2312" pitchFamily="49" charset="-122"/>
              </a:rPr>
              <a:t>,</a:t>
            </a:r>
            <a:r>
              <a:rPr lang="zh-CN" altLang="en-US" sz="2000" b="1" smtClean="0">
                <a:latin typeface="楷体_GB2312" pitchFamily="49" charset="-122"/>
              </a:rPr>
              <a:t>然后到机房将他的插件板插到计算机里</a:t>
            </a:r>
          </a:p>
          <a:p>
            <a:pPr eaLnBrk="1" hangingPunct="1">
              <a:buFont typeface="Wingdings" pitchFamily="2" charset="2"/>
              <a:buNone/>
            </a:pPr>
            <a:r>
              <a:rPr lang="zh-CN" altLang="en-US" sz="2000" b="1" smtClean="0">
                <a:latin typeface="楷体_GB2312" pitchFamily="49" charset="-122"/>
              </a:rPr>
              <a:t>期盼着在接下来的时间中</a:t>
            </a:r>
          </a:p>
          <a:p>
            <a:pPr eaLnBrk="1" hangingPunct="1">
              <a:buFont typeface="Wingdings" pitchFamily="2" charset="2"/>
              <a:buNone/>
            </a:pPr>
            <a:r>
              <a:rPr lang="zh-CN" altLang="en-US" sz="2000" b="1" smtClean="0">
                <a:latin typeface="楷体_GB2312" pitchFamily="49" charset="-122"/>
              </a:rPr>
              <a:t>几万个真空管不会烧断</a:t>
            </a:r>
          </a:p>
          <a:p>
            <a:pPr eaLnBrk="1" hangingPunct="1">
              <a:buFont typeface="Wingdings" pitchFamily="2" charset="2"/>
              <a:buNone/>
            </a:pPr>
            <a:r>
              <a:rPr lang="zh-CN" altLang="en-US" sz="2000" b="1" smtClean="0">
                <a:latin typeface="楷体_GB2312" pitchFamily="49" charset="-122"/>
              </a:rPr>
              <a:t>从而可以计算自己的题目</a:t>
            </a:r>
          </a:p>
        </p:txBody>
      </p:sp>
      <p:sp>
        <p:nvSpPr>
          <p:cNvPr id="15363" name="Rectangle 3"/>
          <p:cNvSpPr>
            <a:spLocks noGrp="1" noChangeArrowheads="1"/>
          </p:cNvSpPr>
          <p:nvPr>
            <p:ph type="title" idx="4294967295"/>
          </p:nvPr>
        </p:nvSpPr>
        <p:spPr>
          <a:xfrm>
            <a:off x="1371600" y="838200"/>
            <a:ext cx="7772400" cy="68580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3200" b="1" dirty="0" smtClean="0">
                <a:solidFill>
                  <a:srgbClr val="996600"/>
                </a:solidFill>
                <a:latin typeface="宋体" pitchFamily="2" charset="-122"/>
              </a:rPr>
              <a:t>ENIAC</a:t>
            </a:r>
            <a:r>
              <a:rPr lang="zh-CN" altLang="en-US" sz="3200" b="1" dirty="0" smtClean="0">
                <a:solidFill>
                  <a:srgbClr val="996600"/>
                </a:solidFill>
                <a:latin typeface="宋体" pitchFamily="2" charset="-122"/>
              </a:rPr>
              <a:t>计算机（美国宾夕法尼亚大学）</a:t>
            </a:r>
          </a:p>
        </p:txBody>
      </p:sp>
      <p:pic>
        <p:nvPicPr>
          <p:cNvPr id="15364" name="Picture 4" descr="1946_eniac"/>
          <p:cNvPicPr>
            <a:picLocks noChangeAspect="1" noChangeArrowheads="1"/>
          </p:cNvPicPr>
          <p:nvPr/>
        </p:nvPicPr>
        <p:blipFill>
          <a:blip r:embed="rId2">
            <a:extLst>
              <a:ext uri="{28A0092B-C50C-407E-A947-70E740481C1C}">
                <a14:useLocalDpi xmlns:a14="http://schemas.microsoft.com/office/drawing/2010/main" val="0"/>
              </a:ext>
            </a:extLst>
          </a:blip>
          <a:srcRect b="5173"/>
          <a:stretch>
            <a:fillRect/>
          </a:stretch>
        </p:blipFill>
        <p:spPr bwMode="auto">
          <a:xfrm>
            <a:off x="5029200" y="2036763"/>
            <a:ext cx="4038600" cy="383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5"/>
          <p:cNvSpPr>
            <a:spLocks noChangeArrowheads="1"/>
          </p:cNvSpPr>
          <p:nvPr/>
        </p:nvSpPr>
        <p:spPr bwMode="auto">
          <a:xfrm>
            <a:off x="914400" y="1619250"/>
            <a:ext cx="41830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latin typeface="楷体_GB2312" pitchFamily="49" charset="-122"/>
                <a:ea typeface="楷体_GB2312" pitchFamily="49" charset="-122"/>
              </a:rPr>
              <a:t>运算速度：</a:t>
            </a:r>
            <a:r>
              <a:rPr lang="en-US" altLang="zh-CN" sz="2800">
                <a:latin typeface="楷体_GB2312" pitchFamily="49" charset="-122"/>
                <a:ea typeface="楷体_GB2312" pitchFamily="49" charset="-122"/>
              </a:rPr>
              <a:t>5000</a:t>
            </a:r>
            <a:r>
              <a:rPr lang="zh-CN" altLang="en-US" sz="2800">
                <a:latin typeface="楷体_GB2312" pitchFamily="49" charset="-122"/>
                <a:ea typeface="楷体_GB2312" pitchFamily="49" charset="-122"/>
              </a:rPr>
              <a:t>次</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每秒</a:t>
            </a:r>
            <a:r>
              <a:rPr lang="en-US" altLang="zh-CN" sz="2800">
                <a:latin typeface="楷体_GB2312" pitchFamily="49" charset="-122"/>
                <a:ea typeface="楷体_GB2312" pitchFamily="49" charset="-122"/>
              </a:rPr>
              <a:t>, 18000</a:t>
            </a:r>
            <a:r>
              <a:rPr lang="zh-CN" altLang="en-US" sz="2800">
                <a:latin typeface="楷体_GB2312" pitchFamily="49" charset="-122"/>
                <a:ea typeface="楷体_GB2312" pitchFamily="49" charset="-122"/>
              </a:rPr>
              <a:t>个真空管</a:t>
            </a:r>
            <a:r>
              <a:rPr lang="en-US" altLang="zh-CN" sz="2800">
                <a:latin typeface="楷体_GB2312" pitchFamily="49" charset="-122"/>
                <a:ea typeface="楷体_GB2312" pitchFamily="49" charset="-122"/>
              </a:rPr>
              <a:t>, </a:t>
            </a:r>
          </a:p>
          <a:p>
            <a:r>
              <a:rPr lang="zh-CN" altLang="en-US" sz="2800">
                <a:latin typeface="楷体_GB2312" pitchFamily="49" charset="-122"/>
                <a:ea typeface="楷体_GB2312" pitchFamily="49" charset="-122"/>
              </a:rPr>
              <a:t>占地</a:t>
            </a:r>
            <a:r>
              <a:rPr lang="en-US" altLang="zh-CN" sz="2800">
                <a:latin typeface="楷体_GB2312" pitchFamily="49" charset="-122"/>
                <a:ea typeface="楷体_GB2312" pitchFamily="49" charset="-122"/>
              </a:rPr>
              <a:t>182</a:t>
            </a:r>
            <a:r>
              <a:rPr lang="zh-CN" altLang="en-US" sz="2800">
                <a:latin typeface="楷体_GB2312" pitchFamily="49" charset="-122"/>
                <a:ea typeface="楷体_GB2312" pitchFamily="49" charset="-122"/>
              </a:rPr>
              <a:t>平方米，重量</a:t>
            </a:r>
            <a:r>
              <a:rPr lang="en-US" altLang="zh-CN" sz="2800">
                <a:latin typeface="楷体_GB2312" pitchFamily="49" charset="-122"/>
                <a:ea typeface="楷体_GB2312" pitchFamily="49" charset="-122"/>
              </a:rPr>
              <a:t>130</a:t>
            </a:r>
            <a:r>
              <a:rPr lang="zh-CN" altLang="en-US" sz="2800">
                <a:latin typeface="楷体_GB2312" pitchFamily="49" charset="-122"/>
                <a:ea typeface="楷体_GB2312" pitchFamily="49" charset="-122"/>
              </a:rPr>
              <a:t>吨，功耗</a:t>
            </a:r>
            <a:r>
              <a:rPr lang="en-US" altLang="zh-CN" sz="2800">
                <a:latin typeface="楷体_GB2312" pitchFamily="49" charset="-122"/>
                <a:ea typeface="楷体_GB2312" pitchFamily="49" charset="-122"/>
              </a:rPr>
              <a:t>140kW</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4294967295"/>
          </p:nvPr>
        </p:nvSpPr>
        <p:spPr>
          <a:xfrm>
            <a:off x="1143000" y="533400"/>
            <a:ext cx="6181725" cy="2286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itchFamily="2" charset="2"/>
              <a:buNone/>
            </a:pPr>
            <a:r>
              <a:rPr lang="en-US" altLang="zh-CN" sz="2600" b="1" smtClean="0">
                <a:latin typeface="楷体_GB2312" pitchFamily="49" charset="-122"/>
              </a:rPr>
              <a:t>50</a:t>
            </a:r>
            <a:r>
              <a:rPr lang="zh-CN" altLang="en-US" sz="2600" b="1" smtClean="0">
                <a:latin typeface="楷体_GB2312" pitchFamily="49" charset="-122"/>
              </a:rPr>
              <a:t>年代早期</a:t>
            </a:r>
          </a:p>
          <a:p>
            <a:pPr eaLnBrk="1" hangingPunct="1">
              <a:buFont typeface="Wingdings" pitchFamily="2" charset="2"/>
              <a:buNone/>
            </a:pPr>
            <a:r>
              <a:rPr lang="zh-CN" altLang="en-US" sz="2600" b="1" smtClean="0">
                <a:latin typeface="楷体_GB2312" pitchFamily="49" charset="-122"/>
              </a:rPr>
              <a:t>出现了穿孔卡片</a:t>
            </a:r>
          </a:p>
          <a:p>
            <a:pPr eaLnBrk="1" hangingPunct="1">
              <a:buFont typeface="Wingdings" pitchFamily="2" charset="2"/>
              <a:buNone/>
            </a:pPr>
            <a:r>
              <a:rPr lang="zh-CN" altLang="en-US" sz="2600" b="1" smtClean="0">
                <a:latin typeface="楷体_GB2312" pitchFamily="49" charset="-122"/>
              </a:rPr>
              <a:t>程序写在卡片上然后读入计算机</a:t>
            </a:r>
          </a:p>
          <a:p>
            <a:pPr eaLnBrk="1" hangingPunct="1">
              <a:buFont typeface="Wingdings" pitchFamily="2" charset="2"/>
              <a:buNone/>
            </a:pPr>
            <a:r>
              <a:rPr lang="zh-CN" altLang="en-US" sz="2600" b="1" smtClean="0">
                <a:latin typeface="楷体_GB2312" pitchFamily="49" charset="-122"/>
              </a:rPr>
              <a:t>但计算过程则依然如旧</a:t>
            </a:r>
          </a:p>
        </p:txBody>
      </p:sp>
      <p:pic>
        <p:nvPicPr>
          <p:cNvPr id="16387" name="Picture 3" descr="card-90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8305800"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533400"/>
            <a:ext cx="7848600" cy="504825"/>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600" b="1" smtClean="0">
                <a:solidFill>
                  <a:srgbClr val="FF3300"/>
                </a:solidFill>
                <a:latin typeface="宋体" pitchFamily="2" charset="-122"/>
              </a:rPr>
              <a:t>晶体管计算机（</a:t>
            </a:r>
            <a:r>
              <a:rPr lang="en-US" altLang="zh-CN" sz="3600" b="1" smtClean="0">
                <a:solidFill>
                  <a:srgbClr val="FF3300"/>
                </a:solidFill>
                <a:latin typeface="宋体" pitchFamily="2" charset="-122"/>
              </a:rPr>
              <a:t>1958</a:t>
            </a:r>
            <a:r>
              <a:rPr lang="zh-CN" altLang="en-US" sz="3600" b="1" smtClean="0">
                <a:solidFill>
                  <a:srgbClr val="FF3300"/>
                </a:solidFill>
                <a:latin typeface="宋体" pitchFamily="2" charset="-122"/>
              </a:rPr>
              <a:t>年</a:t>
            </a:r>
            <a:r>
              <a:rPr lang="en-US" altLang="zh-CN" sz="3600" b="1" smtClean="0">
                <a:solidFill>
                  <a:srgbClr val="FF3300"/>
                </a:solidFill>
                <a:latin typeface="宋体" pitchFamily="2" charset="-122"/>
              </a:rPr>
              <a:t>-1964</a:t>
            </a:r>
            <a:r>
              <a:rPr lang="zh-CN" altLang="en-US" sz="3600" b="1" smtClean="0">
                <a:solidFill>
                  <a:srgbClr val="FF3300"/>
                </a:solidFill>
                <a:latin typeface="宋体" pitchFamily="2" charset="-122"/>
              </a:rPr>
              <a:t>年）时期</a:t>
            </a:r>
          </a:p>
        </p:txBody>
      </p:sp>
      <p:sp>
        <p:nvSpPr>
          <p:cNvPr id="17411" name="Rectangle 3"/>
          <p:cNvSpPr>
            <a:spLocks noGrp="1" noChangeArrowheads="1"/>
          </p:cNvSpPr>
          <p:nvPr>
            <p:ph type="body" idx="4294967295"/>
          </p:nvPr>
        </p:nvSpPr>
        <p:spPr>
          <a:xfrm>
            <a:off x="990600" y="1600200"/>
            <a:ext cx="8382000" cy="4370388"/>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itchFamily="2" charset="2"/>
              <a:buNone/>
            </a:pPr>
            <a:r>
              <a:rPr lang="en-US" altLang="zh-CN" sz="2800" b="1" dirty="0" smtClean="0">
                <a:latin typeface="楷体_GB2312" pitchFamily="49" charset="-122"/>
              </a:rPr>
              <a:t>50</a:t>
            </a:r>
            <a:r>
              <a:rPr lang="zh-CN" altLang="en-US" sz="2800" b="1" dirty="0" smtClean="0">
                <a:latin typeface="楷体_GB2312" pitchFamily="49" charset="-122"/>
              </a:rPr>
              <a:t>年代晶体管发明</a:t>
            </a:r>
          </a:p>
          <a:p>
            <a:pPr eaLnBrk="1" hangingPunct="1">
              <a:buFont typeface="Wingdings" pitchFamily="2" charset="2"/>
              <a:buNone/>
            </a:pPr>
            <a:r>
              <a:rPr lang="zh-CN" altLang="en-US" sz="2800" b="1" dirty="0" smtClean="0">
                <a:latin typeface="楷体_GB2312" pitchFamily="49" charset="-122"/>
              </a:rPr>
              <a:t>计算机比较可靠，可成批地生产</a:t>
            </a:r>
          </a:p>
          <a:p>
            <a:pPr eaLnBrk="1" hangingPunct="1">
              <a:buFont typeface="Wingdings" pitchFamily="2" charset="2"/>
              <a:buNone/>
            </a:pPr>
            <a:r>
              <a:rPr lang="zh-CN" altLang="en-US" sz="2800" b="1" dirty="0" smtClean="0">
                <a:latin typeface="楷体_GB2312" pitchFamily="49" charset="-122"/>
              </a:rPr>
              <a:t>用户可指望计算机长时间运行，完成一些工作</a:t>
            </a:r>
          </a:p>
          <a:p>
            <a:pPr eaLnBrk="1" hangingPunct="1">
              <a:buFont typeface="Wingdings" pitchFamily="2" charset="2"/>
              <a:buNone/>
            </a:pPr>
            <a:r>
              <a:rPr lang="en-US" altLang="zh-CN" sz="2800" b="1" dirty="0" smtClean="0">
                <a:latin typeface="楷体_GB2312" pitchFamily="49" charset="-122"/>
              </a:rPr>
              <a:t>FORTRAN 1954</a:t>
            </a:r>
            <a:r>
              <a:rPr lang="zh-CN" altLang="en-US" sz="2800" b="1" dirty="0" smtClean="0">
                <a:latin typeface="楷体_GB2312" pitchFamily="49" charset="-122"/>
              </a:rPr>
              <a:t>年提出，</a:t>
            </a:r>
            <a:r>
              <a:rPr lang="en-US" altLang="zh-CN" sz="2800" b="1" dirty="0" smtClean="0">
                <a:latin typeface="楷体_GB2312" pitchFamily="49" charset="-122"/>
              </a:rPr>
              <a:t>1956</a:t>
            </a:r>
            <a:r>
              <a:rPr lang="zh-CN" altLang="en-US" sz="2800" b="1" dirty="0" smtClean="0">
                <a:latin typeface="楷体_GB2312" pitchFamily="49" charset="-122"/>
              </a:rPr>
              <a:t>年设计完成</a:t>
            </a:r>
          </a:p>
          <a:p>
            <a:pPr eaLnBrk="1" hangingPunct="1">
              <a:buFont typeface="Wingdings" pitchFamily="2" charset="2"/>
              <a:buNone/>
            </a:pPr>
            <a:r>
              <a:rPr lang="en-US" altLang="zh-CN" sz="2800" b="1" dirty="0" smtClean="0">
                <a:latin typeface="楷体_GB2312" pitchFamily="49" charset="-122"/>
              </a:rPr>
              <a:t>ALGOL 1958</a:t>
            </a:r>
            <a:r>
              <a:rPr lang="zh-CN" altLang="en-US" sz="2800" b="1" dirty="0" smtClean="0">
                <a:latin typeface="楷体_GB2312" pitchFamily="49" charset="-122"/>
              </a:rPr>
              <a:t>年引入</a:t>
            </a:r>
          </a:p>
          <a:p>
            <a:pPr eaLnBrk="1" hangingPunct="1">
              <a:buFont typeface="Wingdings" pitchFamily="2" charset="2"/>
              <a:buNone/>
            </a:pPr>
            <a:r>
              <a:rPr lang="en-US" altLang="zh-CN" sz="2800" b="1" dirty="0" smtClean="0">
                <a:latin typeface="楷体_GB2312" pitchFamily="49" charset="-122"/>
              </a:rPr>
              <a:t>COBOL 1959</a:t>
            </a:r>
            <a:r>
              <a:rPr lang="zh-CN" altLang="en-US" sz="2800" b="1" dirty="0" smtClean="0">
                <a:latin typeface="楷体_GB2312" pitchFamily="49" charset="-122"/>
              </a:rPr>
              <a:t>年引入</a:t>
            </a:r>
          </a:p>
          <a:p>
            <a:pPr eaLnBrk="1" hangingPunct="1">
              <a:buFont typeface="Wingdings" pitchFamily="2" charset="2"/>
              <a:buNone/>
            </a:pPr>
            <a:r>
              <a:rPr lang="zh-CN" altLang="en-US" sz="2800" b="1" dirty="0" smtClean="0">
                <a:latin typeface="楷体_GB2312" pitchFamily="49" charset="-122"/>
              </a:rPr>
              <a:t>设计人员、生产人员、操作人员、程序人员和维</a:t>
            </a:r>
          </a:p>
          <a:p>
            <a:pPr eaLnBrk="1" hangingPunct="1">
              <a:buFont typeface="Wingdings" pitchFamily="2" charset="2"/>
              <a:buNone/>
            </a:pPr>
            <a:r>
              <a:rPr lang="zh-CN" altLang="en-US" sz="2800" b="1" dirty="0" smtClean="0">
                <a:latin typeface="楷体_GB2312" pitchFamily="49" charset="-122"/>
              </a:rPr>
              <a:t>护人员之间第一次有了明确的分工</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4294967295"/>
          </p:nvPr>
        </p:nvSpPr>
        <p:spPr>
          <a:xfrm>
            <a:off x="990600" y="990600"/>
            <a:ext cx="8458200" cy="4611688"/>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itchFamily="2" charset="2"/>
              <a:buNone/>
            </a:pPr>
            <a:r>
              <a:rPr lang="zh-CN" altLang="en-US" sz="2800" b="1" smtClean="0">
                <a:latin typeface="楷体_GB2312" pitchFamily="49" charset="-122"/>
              </a:rPr>
              <a:t>要运行一个作业，先将程序写在纸上（用高级语</a:t>
            </a:r>
          </a:p>
          <a:p>
            <a:pPr eaLnBrk="1" hangingPunct="1">
              <a:buFont typeface="Wingdings" pitchFamily="2" charset="2"/>
              <a:buNone/>
            </a:pPr>
            <a:r>
              <a:rPr lang="zh-CN" altLang="en-US" sz="2800" b="1" smtClean="0">
                <a:latin typeface="楷体_GB2312" pitchFamily="49" charset="-122"/>
              </a:rPr>
              <a:t>言或汇编语言）</a:t>
            </a:r>
          </a:p>
          <a:p>
            <a:pPr eaLnBrk="1" hangingPunct="1">
              <a:buFont typeface="Wingdings" pitchFamily="2" charset="2"/>
              <a:buNone/>
            </a:pPr>
            <a:r>
              <a:rPr lang="zh-CN" altLang="en-US" sz="2800" b="1" smtClean="0">
                <a:latin typeface="楷体_GB2312" pitchFamily="49" charset="-122"/>
              </a:rPr>
              <a:t>然后穿孔成卡片，再将卡片盒交给操作员</a:t>
            </a:r>
          </a:p>
          <a:p>
            <a:pPr eaLnBrk="1" hangingPunct="1">
              <a:buFont typeface="Wingdings" pitchFamily="2" charset="2"/>
              <a:buNone/>
            </a:pPr>
            <a:r>
              <a:rPr lang="zh-CN" altLang="en-US" sz="2800" b="1" smtClean="0">
                <a:latin typeface="楷体_GB2312" pitchFamily="49" charset="-122"/>
              </a:rPr>
              <a:t>计算结果从打印机上输出</a:t>
            </a:r>
          </a:p>
          <a:p>
            <a:pPr eaLnBrk="1" hangingPunct="1">
              <a:buFont typeface="Wingdings" pitchFamily="2" charset="2"/>
              <a:buNone/>
            </a:pPr>
            <a:r>
              <a:rPr lang="zh-CN" altLang="en-US" sz="2800" b="1" smtClean="0">
                <a:latin typeface="楷体_GB2312" pitchFamily="49" charset="-122"/>
              </a:rPr>
              <a:t>操作员到打印机上撕下运算结果送到输出室</a:t>
            </a:r>
          </a:p>
          <a:p>
            <a:pPr eaLnBrk="1" hangingPunct="1">
              <a:buFont typeface="Wingdings" pitchFamily="2" charset="2"/>
              <a:buNone/>
            </a:pPr>
            <a:r>
              <a:rPr lang="zh-CN" altLang="en-US" sz="2800" b="1" smtClean="0">
                <a:latin typeface="楷体_GB2312" pitchFamily="49" charset="-122"/>
              </a:rPr>
              <a:t>程序员稍后可取到结果</a:t>
            </a:r>
          </a:p>
          <a:p>
            <a:pPr eaLnBrk="1" hangingPunct="1">
              <a:buFont typeface="Wingdings" pitchFamily="2" charset="2"/>
              <a:buNone/>
            </a:pPr>
            <a:r>
              <a:rPr lang="zh-CN" altLang="en-US" sz="2800" b="1" smtClean="0">
                <a:latin typeface="楷体_GB2312" pitchFamily="49" charset="-122"/>
              </a:rPr>
              <a:t>然后，操作员从输入室的卡片盒中读入另一个任务</a:t>
            </a:r>
          </a:p>
          <a:p>
            <a:pPr eaLnBrk="1" hangingPunct="1">
              <a:buFont typeface="Wingdings" pitchFamily="2" charset="2"/>
              <a:buNone/>
            </a:pPr>
            <a:endParaRPr lang="en-US" altLang="zh-CN" sz="2800" b="1"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Text Box 4"/>
          <p:cNvSpPr txBox="1">
            <a:spLocks noChangeArrowheads="1"/>
          </p:cNvSpPr>
          <p:nvPr/>
        </p:nvSpPr>
        <p:spPr bwMode="auto">
          <a:xfrm>
            <a:off x="1066800" y="228600"/>
            <a:ext cx="709295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40000"/>
              </a:lnSpc>
              <a:spcBef>
                <a:spcPct val="50000"/>
              </a:spcBef>
            </a:pPr>
            <a:r>
              <a:rPr lang="en-US" altLang="zh-CN" sz="2600"/>
              <a:t>        </a:t>
            </a:r>
            <a:r>
              <a:rPr lang="zh-CN" altLang="en-US" sz="2600"/>
              <a:t>为了缓和使用计算机时存在的人－机速度严重不匹配的矛盾，提高资源利用率，人们开始利用计算机系统中的软件来代替操作员的部分工作，从而产生了最早的</a:t>
            </a:r>
            <a:r>
              <a:rPr lang="en-US" altLang="zh-CN" sz="2600"/>
              <a:t>OS ––– </a:t>
            </a:r>
            <a:r>
              <a:rPr lang="zh-CN" altLang="zh-CN" sz="2600" u="sng">
                <a:solidFill>
                  <a:srgbClr val="0033CC"/>
                </a:solidFill>
              </a:rPr>
              <a:t>早期批处理系统</a:t>
            </a:r>
            <a:endParaRPr lang="zh-CN" altLang="en-US" sz="2600">
              <a:solidFill>
                <a:srgbClr val="0033CC"/>
              </a:solidFill>
            </a:endParaRPr>
          </a:p>
        </p:txBody>
      </p:sp>
      <p:sp>
        <p:nvSpPr>
          <p:cNvPr id="720902" name="Text Box 6"/>
          <p:cNvSpPr txBox="1">
            <a:spLocks noChangeArrowheads="1"/>
          </p:cNvSpPr>
          <p:nvPr/>
        </p:nvSpPr>
        <p:spPr bwMode="auto">
          <a:xfrm>
            <a:off x="1047750" y="3008313"/>
            <a:ext cx="702945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lnSpc>
                <a:spcPct val="150000"/>
              </a:lnSpc>
              <a:spcBef>
                <a:spcPct val="50000"/>
              </a:spcBef>
            </a:pPr>
            <a:r>
              <a:rPr lang="en-US" altLang="zh-CN" sz="2600"/>
              <a:t>        </a:t>
            </a:r>
            <a:r>
              <a:rPr lang="zh-CN" altLang="en-US" sz="2600"/>
              <a:t>基本思想：设计一个</a:t>
            </a:r>
            <a:r>
              <a:rPr lang="zh-CN" altLang="en-US" sz="2600" u="sng"/>
              <a:t>常驻内存的程序</a:t>
            </a:r>
            <a:r>
              <a:rPr lang="en-US" altLang="zh-CN" sz="2600" u="sng"/>
              <a:t>(monitor, </a:t>
            </a:r>
            <a:r>
              <a:rPr lang="zh-CN" altLang="zh-CN" sz="2600" u="sng"/>
              <a:t>监督程序</a:t>
            </a:r>
            <a:r>
              <a:rPr lang="en-US" altLang="zh-CN" sz="2600" u="sng"/>
              <a:t>)</a:t>
            </a:r>
            <a:r>
              <a:rPr lang="zh-CN" altLang="en-US" sz="2600" u="sng"/>
              <a:t>，</a:t>
            </a:r>
            <a:r>
              <a:rPr lang="zh-CN" altLang="en-US" sz="2600"/>
              <a:t>操作员有选择地把若干作业合成一批，安装输入设备上，并启动监督程序，然后由监督程序自动控制这批作业运行，从而减少部分人工干预，有效地缩短了作业运行前的准备时间，相对地提高</a:t>
            </a:r>
            <a:r>
              <a:rPr lang="en-US" altLang="zh-CN" sz="2600"/>
              <a:t>CPU</a:t>
            </a:r>
            <a:r>
              <a:rPr lang="zh-CN" altLang="zh-CN" sz="2600"/>
              <a:t>的利用率。</a:t>
            </a:r>
            <a:endParaRPr lang="zh-CN" altLang="en-US" sz="2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0900">
                                            <p:txEl>
                                              <p:pRg st="0" end="0"/>
                                            </p:txEl>
                                          </p:spTgt>
                                        </p:tgtEl>
                                        <p:attrNameLst>
                                          <p:attrName>style.visibility</p:attrName>
                                        </p:attrNameLst>
                                      </p:cBhvr>
                                      <p:to>
                                        <p:strVal val="visible"/>
                                      </p:to>
                                    </p:set>
                                    <p:animEffect transition="in" filter="wipe(left)">
                                      <p:cBhvr>
                                        <p:cTn id="7" dur="500"/>
                                        <p:tgtEl>
                                          <p:spTgt spid="7209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0902">
                                            <p:txEl>
                                              <p:pRg st="0" end="0"/>
                                            </p:txEl>
                                          </p:spTgt>
                                        </p:tgtEl>
                                        <p:attrNameLst>
                                          <p:attrName>style.visibility</p:attrName>
                                        </p:attrNameLst>
                                      </p:cBhvr>
                                      <p:to>
                                        <p:strVal val="visible"/>
                                      </p:to>
                                    </p:set>
                                    <p:animEffect transition="in" filter="wipe(left)">
                                      <p:cBhvr>
                                        <p:cTn id="12" dur="500"/>
                                        <p:tgtEl>
                                          <p:spTgt spid="7209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build="p" autoUpdateAnimBg="0"/>
      <p:bldP spid="72090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838200" y="533400"/>
            <a:ext cx="8610600" cy="60960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600" b="1" smtClean="0">
                <a:solidFill>
                  <a:srgbClr val="FF3300"/>
                </a:solidFill>
                <a:latin typeface="宋体" pitchFamily="2" charset="-122"/>
              </a:rPr>
              <a:t>集成电路计算机（</a:t>
            </a:r>
            <a:r>
              <a:rPr lang="en-US" altLang="zh-CN" sz="3600" b="1" smtClean="0">
                <a:solidFill>
                  <a:srgbClr val="FF3300"/>
                </a:solidFill>
                <a:latin typeface="宋体" pitchFamily="2" charset="-122"/>
              </a:rPr>
              <a:t>1965</a:t>
            </a:r>
            <a:r>
              <a:rPr lang="zh-CN" altLang="en-US" sz="3600" b="1" smtClean="0">
                <a:solidFill>
                  <a:srgbClr val="FF3300"/>
                </a:solidFill>
                <a:latin typeface="宋体" pitchFamily="2" charset="-122"/>
              </a:rPr>
              <a:t>年</a:t>
            </a:r>
            <a:r>
              <a:rPr lang="en-US" altLang="zh-CN" sz="3600" b="1" smtClean="0">
                <a:solidFill>
                  <a:srgbClr val="FF3300"/>
                </a:solidFill>
                <a:latin typeface="宋体" pitchFamily="2" charset="-122"/>
              </a:rPr>
              <a:t>-1970</a:t>
            </a:r>
            <a:r>
              <a:rPr lang="zh-CN" altLang="en-US" sz="3600" b="1" smtClean="0">
                <a:solidFill>
                  <a:srgbClr val="FF3300"/>
                </a:solidFill>
                <a:latin typeface="宋体" pitchFamily="2" charset="-122"/>
              </a:rPr>
              <a:t>年）时期</a:t>
            </a:r>
          </a:p>
        </p:txBody>
      </p:sp>
      <p:sp>
        <p:nvSpPr>
          <p:cNvPr id="20483" name="Text Box 7"/>
          <p:cNvSpPr txBox="1">
            <a:spLocks noChangeArrowheads="1"/>
          </p:cNvSpPr>
          <p:nvPr/>
        </p:nvSpPr>
        <p:spPr bwMode="auto">
          <a:xfrm>
            <a:off x="1295400" y="1752600"/>
            <a:ext cx="7099300"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indent="725488"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80000"/>
              </a:lnSpc>
              <a:spcBef>
                <a:spcPct val="50000"/>
              </a:spcBef>
            </a:pPr>
            <a:r>
              <a:rPr lang="zh-CN" altLang="en-US" sz="2800"/>
              <a:t>为了提高资源利用率，人们开始使用</a:t>
            </a:r>
            <a:r>
              <a:rPr lang="zh-CN" altLang="en-US" sz="2800" u="sng"/>
              <a:t>输入输出缓冲、脱机输入输出、</a:t>
            </a:r>
            <a:r>
              <a:rPr lang="en-US" altLang="zh-CN" sz="2800" u="sng"/>
              <a:t>Spooling</a:t>
            </a:r>
            <a:r>
              <a:rPr lang="en-US" altLang="zh-CN" sz="2800"/>
              <a:t> </a:t>
            </a:r>
            <a:r>
              <a:rPr lang="zh-CN" altLang="zh-CN" sz="2800"/>
              <a:t>等技术，尤其是引入了“   多道程序设计 ” 使简单批处理系统发展为高级批处理系统。</a:t>
            </a:r>
            <a:endParaRPr lang="zh-CN" altLang="en-US" sz="28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Text Box 2"/>
          <p:cNvSpPr txBox="1">
            <a:spLocks noChangeArrowheads="1"/>
          </p:cNvSpPr>
          <p:nvPr/>
        </p:nvSpPr>
        <p:spPr bwMode="auto">
          <a:xfrm>
            <a:off x="1476375" y="620713"/>
            <a:ext cx="28273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600" i="1">
                <a:solidFill>
                  <a:srgbClr val="FF00FF"/>
                </a:solidFill>
              </a:rPr>
              <a:t>1</a:t>
            </a:r>
            <a:r>
              <a:rPr lang="zh-CN" altLang="en-US" sz="2600" i="1">
                <a:solidFill>
                  <a:srgbClr val="FF00FF"/>
                </a:solidFill>
              </a:rPr>
              <a:t>）</a:t>
            </a:r>
            <a:r>
              <a:rPr lang="en-US" altLang="zh-CN" sz="2600" i="1">
                <a:solidFill>
                  <a:srgbClr val="FF00FF"/>
                </a:solidFill>
              </a:rPr>
              <a:t>.</a:t>
            </a:r>
            <a:r>
              <a:rPr lang="en-US" altLang="zh-CN" sz="2600"/>
              <a:t> </a:t>
            </a:r>
            <a:r>
              <a:rPr lang="zh-CN" altLang="en-US" sz="2600"/>
              <a:t>输入输出缓冲</a:t>
            </a:r>
          </a:p>
        </p:txBody>
      </p:sp>
      <p:sp>
        <p:nvSpPr>
          <p:cNvPr id="757763" name="Text Box 3"/>
          <p:cNvSpPr txBox="1">
            <a:spLocks noChangeArrowheads="1"/>
          </p:cNvSpPr>
          <p:nvPr/>
        </p:nvSpPr>
        <p:spPr bwMode="auto">
          <a:xfrm>
            <a:off x="1358900" y="1296988"/>
            <a:ext cx="7340600"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600"/>
              <a:t>由于</a:t>
            </a:r>
            <a:r>
              <a:rPr lang="en-US" altLang="zh-CN" sz="2600"/>
              <a:t>CPU</a:t>
            </a:r>
            <a:r>
              <a:rPr lang="zh-CN" altLang="zh-CN" sz="2600"/>
              <a:t>和外设按串行方式工作，使得其间速度矛盾不匹配，利用率低。</a:t>
            </a:r>
            <a:endParaRPr lang="zh-CN" altLang="en-US" sz="2600"/>
          </a:p>
        </p:txBody>
      </p:sp>
      <p:grpSp>
        <p:nvGrpSpPr>
          <p:cNvPr id="757764" name="Group 4"/>
          <p:cNvGrpSpPr>
            <a:grpSpLocks/>
          </p:cNvGrpSpPr>
          <p:nvPr/>
        </p:nvGrpSpPr>
        <p:grpSpPr bwMode="auto">
          <a:xfrm>
            <a:off x="1239838" y="2433638"/>
            <a:ext cx="7523162" cy="2185987"/>
            <a:chOff x="581" y="1533"/>
            <a:chExt cx="4738" cy="1376"/>
          </a:xfrm>
        </p:grpSpPr>
        <p:sp>
          <p:nvSpPr>
            <p:cNvPr id="21510" name="Rectangle 5"/>
            <p:cNvSpPr>
              <a:spLocks noChangeArrowheads="1"/>
            </p:cNvSpPr>
            <p:nvPr/>
          </p:nvSpPr>
          <p:spPr bwMode="auto">
            <a:xfrm>
              <a:off x="581" y="1533"/>
              <a:ext cx="4738" cy="1376"/>
            </a:xfrm>
            <a:prstGeom prst="rect">
              <a:avLst/>
            </a:prstGeom>
            <a:solidFill>
              <a:srgbClr val="FFEBFC"/>
            </a:solidFill>
            <a:ln w="28575">
              <a:solidFill>
                <a:srgbClr val="FF66FF"/>
              </a:solidFill>
              <a:miter lim="800000"/>
              <a:headEnd/>
              <a:tailEnd/>
            </a:ln>
            <a:effectLst>
              <a:outerShdw dist="35921" dir="2700000" algn="ctr" rotWithShape="0">
                <a:schemeClr val="bg2"/>
              </a:outerShdw>
            </a:effectLst>
          </p:spPr>
          <p:txBody>
            <a:bodyPr wrap="none" lIns="45423" tIns="22711" rIns="45423" bIns="22711">
              <a:spAutoFit/>
            </a:bodyPr>
            <a:lstStyle/>
            <a:p>
              <a:endParaRPr lang="zh-CN" altLang="en-US"/>
            </a:p>
          </p:txBody>
        </p:sp>
        <p:sp>
          <p:nvSpPr>
            <p:cNvPr id="21511" name="Line 6"/>
            <p:cNvSpPr>
              <a:spLocks noChangeShapeType="1"/>
            </p:cNvSpPr>
            <p:nvPr/>
          </p:nvSpPr>
          <p:spPr bwMode="auto">
            <a:xfrm>
              <a:off x="1088" y="2730"/>
              <a:ext cx="38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2" name="Line 7"/>
            <p:cNvSpPr>
              <a:spLocks noChangeShapeType="1"/>
            </p:cNvSpPr>
            <p:nvPr/>
          </p:nvSpPr>
          <p:spPr bwMode="auto">
            <a:xfrm flipV="1">
              <a:off x="1223" y="1592"/>
              <a:ext cx="0" cy="11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3" name="Line 8"/>
            <p:cNvSpPr>
              <a:spLocks noChangeShapeType="1"/>
            </p:cNvSpPr>
            <p:nvPr/>
          </p:nvSpPr>
          <p:spPr bwMode="auto">
            <a:xfrm>
              <a:off x="1223" y="2405"/>
              <a:ext cx="3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4" name="Line 9"/>
            <p:cNvSpPr>
              <a:spLocks noChangeShapeType="1"/>
            </p:cNvSpPr>
            <p:nvPr/>
          </p:nvSpPr>
          <p:spPr bwMode="auto">
            <a:xfrm>
              <a:off x="1223" y="1987"/>
              <a:ext cx="35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5" name="Line 10"/>
            <p:cNvSpPr>
              <a:spLocks noChangeShapeType="1"/>
            </p:cNvSpPr>
            <p:nvPr/>
          </p:nvSpPr>
          <p:spPr bwMode="auto">
            <a:xfrm>
              <a:off x="1698" y="1925"/>
              <a:ext cx="0"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6" name="Line 11"/>
            <p:cNvSpPr>
              <a:spLocks noChangeShapeType="1"/>
            </p:cNvSpPr>
            <p:nvPr/>
          </p:nvSpPr>
          <p:spPr bwMode="auto">
            <a:xfrm>
              <a:off x="2217" y="1925"/>
              <a:ext cx="0"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7" name="Line 12"/>
            <p:cNvSpPr>
              <a:spLocks noChangeShapeType="1"/>
            </p:cNvSpPr>
            <p:nvPr/>
          </p:nvSpPr>
          <p:spPr bwMode="auto">
            <a:xfrm>
              <a:off x="2736" y="1925"/>
              <a:ext cx="0"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8" name="Line 13"/>
            <p:cNvSpPr>
              <a:spLocks noChangeShapeType="1"/>
            </p:cNvSpPr>
            <p:nvPr/>
          </p:nvSpPr>
          <p:spPr bwMode="auto">
            <a:xfrm>
              <a:off x="3255" y="191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19" name="Line 14"/>
            <p:cNvSpPr>
              <a:spLocks noChangeShapeType="1"/>
            </p:cNvSpPr>
            <p:nvPr/>
          </p:nvSpPr>
          <p:spPr bwMode="auto">
            <a:xfrm>
              <a:off x="3774" y="191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0" name="Line 15"/>
            <p:cNvSpPr>
              <a:spLocks noChangeShapeType="1"/>
            </p:cNvSpPr>
            <p:nvPr/>
          </p:nvSpPr>
          <p:spPr bwMode="auto">
            <a:xfrm>
              <a:off x="4294" y="1915"/>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1" name="Line 16"/>
            <p:cNvSpPr>
              <a:spLocks noChangeShapeType="1"/>
            </p:cNvSpPr>
            <p:nvPr/>
          </p:nvSpPr>
          <p:spPr bwMode="auto">
            <a:xfrm>
              <a:off x="4294" y="23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2" name="Line 17"/>
            <p:cNvSpPr>
              <a:spLocks noChangeShapeType="1"/>
            </p:cNvSpPr>
            <p:nvPr/>
          </p:nvSpPr>
          <p:spPr bwMode="auto">
            <a:xfrm>
              <a:off x="3774" y="23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3" name="Line 18"/>
            <p:cNvSpPr>
              <a:spLocks noChangeShapeType="1"/>
            </p:cNvSpPr>
            <p:nvPr/>
          </p:nvSpPr>
          <p:spPr bwMode="auto">
            <a:xfrm>
              <a:off x="3255" y="23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4" name="Line 19"/>
            <p:cNvSpPr>
              <a:spLocks noChangeShapeType="1"/>
            </p:cNvSpPr>
            <p:nvPr/>
          </p:nvSpPr>
          <p:spPr bwMode="auto">
            <a:xfrm>
              <a:off x="2736" y="23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5" name="Line 20"/>
            <p:cNvSpPr>
              <a:spLocks noChangeShapeType="1"/>
            </p:cNvSpPr>
            <p:nvPr/>
          </p:nvSpPr>
          <p:spPr bwMode="auto">
            <a:xfrm>
              <a:off x="2217" y="2334"/>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6" name="Line 21"/>
            <p:cNvSpPr>
              <a:spLocks noChangeShapeType="1"/>
            </p:cNvSpPr>
            <p:nvPr/>
          </p:nvSpPr>
          <p:spPr bwMode="auto">
            <a:xfrm>
              <a:off x="1698" y="2343"/>
              <a:ext cx="0" cy="1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endParaRPr lang="zh-CN" altLang="en-US"/>
            </a:p>
          </p:txBody>
        </p:sp>
        <p:sp>
          <p:nvSpPr>
            <p:cNvPr id="21527" name="Rectangle 22"/>
            <p:cNvSpPr>
              <a:spLocks noChangeArrowheads="1"/>
            </p:cNvSpPr>
            <p:nvPr/>
          </p:nvSpPr>
          <p:spPr bwMode="auto">
            <a:xfrm>
              <a:off x="710" y="1855"/>
              <a:ext cx="43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en-US" altLang="zh-CN" sz="2300"/>
                <a:t>CPU</a:t>
              </a:r>
            </a:p>
          </p:txBody>
        </p:sp>
        <p:sp>
          <p:nvSpPr>
            <p:cNvPr id="21528" name="Rectangle 23"/>
            <p:cNvSpPr>
              <a:spLocks noChangeArrowheads="1"/>
            </p:cNvSpPr>
            <p:nvPr/>
          </p:nvSpPr>
          <p:spPr bwMode="auto">
            <a:xfrm>
              <a:off x="769" y="2290"/>
              <a:ext cx="32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en-US" altLang="zh-CN" sz="2300"/>
                <a:t>I/O</a:t>
              </a:r>
            </a:p>
          </p:txBody>
        </p:sp>
        <p:sp>
          <p:nvSpPr>
            <p:cNvPr id="21529" name="Rectangle 24"/>
            <p:cNvSpPr>
              <a:spLocks noChangeArrowheads="1"/>
            </p:cNvSpPr>
            <p:nvPr/>
          </p:nvSpPr>
          <p:spPr bwMode="auto">
            <a:xfrm>
              <a:off x="1258" y="1697"/>
              <a:ext cx="2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忙</a:t>
              </a:r>
            </a:p>
          </p:txBody>
        </p:sp>
        <p:sp>
          <p:nvSpPr>
            <p:cNvPr id="21530" name="Rectangle 25"/>
            <p:cNvSpPr>
              <a:spLocks noChangeArrowheads="1"/>
            </p:cNvSpPr>
            <p:nvPr/>
          </p:nvSpPr>
          <p:spPr bwMode="auto">
            <a:xfrm>
              <a:off x="1781" y="1697"/>
              <a:ext cx="2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闲</a:t>
              </a:r>
            </a:p>
          </p:txBody>
        </p:sp>
        <p:sp>
          <p:nvSpPr>
            <p:cNvPr id="21531" name="Rectangle 26"/>
            <p:cNvSpPr>
              <a:spLocks noChangeArrowheads="1"/>
            </p:cNvSpPr>
            <p:nvPr/>
          </p:nvSpPr>
          <p:spPr bwMode="auto">
            <a:xfrm>
              <a:off x="2827" y="1697"/>
              <a:ext cx="24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闲</a:t>
              </a:r>
            </a:p>
          </p:txBody>
        </p:sp>
        <p:sp>
          <p:nvSpPr>
            <p:cNvPr id="21532" name="Rectangle 27"/>
            <p:cNvSpPr>
              <a:spLocks noChangeArrowheads="1"/>
            </p:cNvSpPr>
            <p:nvPr/>
          </p:nvSpPr>
          <p:spPr bwMode="auto">
            <a:xfrm>
              <a:off x="1259" y="2141"/>
              <a:ext cx="2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闲</a:t>
              </a:r>
            </a:p>
          </p:txBody>
        </p:sp>
        <p:sp>
          <p:nvSpPr>
            <p:cNvPr id="21533" name="Rectangle 28"/>
            <p:cNvSpPr>
              <a:spLocks noChangeArrowheads="1"/>
            </p:cNvSpPr>
            <p:nvPr/>
          </p:nvSpPr>
          <p:spPr bwMode="auto">
            <a:xfrm>
              <a:off x="2301" y="2141"/>
              <a:ext cx="2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闲</a:t>
              </a:r>
            </a:p>
          </p:txBody>
        </p:sp>
        <p:sp>
          <p:nvSpPr>
            <p:cNvPr id="21534" name="Rectangle 29"/>
            <p:cNvSpPr>
              <a:spLocks noChangeArrowheads="1"/>
            </p:cNvSpPr>
            <p:nvPr/>
          </p:nvSpPr>
          <p:spPr bwMode="auto">
            <a:xfrm>
              <a:off x="1780" y="2141"/>
              <a:ext cx="2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忙</a:t>
              </a:r>
            </a:p>
          </p:txBody>
        </p:sp>
        <p:sp>
          <p:nvSpPr>
            <p:cNvPr id="21535" name="Rectangle 30"/>
            <p:cNvSpPr>
              <a:spLocks noChangeArrowheads="1"/>
            </p:cNvSpPr>
            <p:nvPr/>
          </p:nvSpPr>
          <p:spPr bwMode="auto">
            <a:xfrm>
              <a:off x="2304" y="1697"/>
              <a:ext cx="2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忙</a:t>
              </a:r>
            </a:p>
          </p:txBody>
        </p:sp>
        <p:sp>
          <p:nvSpPr>
            <p:cNvPr id="21536" name="Rectangle 31"/>
            <p:cNvSpPr>
              <a:spLocks noChangeArrowheads="1"/>
            </p:cNvSpPr>
            <p:nvPr/>
          </p:nvSpPr>
          <p:spPr bwMode="auto">
            <a:xfrm>
              <a:off x="2822" y="2141"/>
              <a:ext cx="24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zh-CN" altLang="en-US" sz="2300"/>
                <a:t>忙</a:t>
              </a:r>
            </a:p>
          </p:txBody>
        </p:sp>
        <p:sp>
          <p:nvSpPr>
            <p:cNvPr id="21537" name="Rectangle 32"/>
            <p:cNvSpPr>
              <a:spLocks noChangeArrowheads="1"/>
            </p:cNvSpPr>
            <p:nvPr/>
          </p:nvSpPr>
          <p:spPr bwMode="auto">
            <a:xfrm>
              <a:off x="3350" y="1697"/>
              <a:ext cx="2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en-US" altLang="zh-CN" sz="2300"/>
                <a:t>…</a:t>
              </a:r>
            </a:p>
          </p:txBody>
        </p:sp>
        <p:sp>
          <p:nvSpPr>
            <p:cNvPr id="21538" name="Rectangle 33"/>
            <p:cNvSpPr>
              <a:spLocks noChangeArrowheads="1"/>
            </p:cNvSpPr>
            <p:nvPr/>
          </p:nvSpPr>
          <p:spPr bwMode="auto">
            <a:xfrm>
              <a:off x="3343" y="2141"/>
              <a:ext cx="2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en-US" altLang="zh-CN" sz="2300"/>
                <a:t>…</a:t>
              </a:r>
            </a:p>
          </p:txBody>
        </p:sp>
        <p:sp>
          <p:nvSpPr>
            <p:cNvPr id="21539" name="Rectangle 34"/>
            <p:cNvSpPr>
              <a:spLocks noChangeArrowheads="1"/>
            </p:cNvSpPr>
            <p:nvPr/>
          </p:nvSpPr>
          <p:spPr bwMode="auto">
            <a:xfrm>
              <a:off x="3864" y="2141"/>
              <a:ext cx="24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en-US" altLang="zh-CN" sz="2300"/>
                <a:t>…</a:t>
              </a:r>
            </a:p>
          </p:txBody>
        </p:sp>
        <p:sp>
          <p:nvSpPr>
            <p:cNvPr id="21540" name="Rectangle 35"/>
            <p:cNvSpPr>
              <a:spLocks noChangeArrowheads="1"/>
            </p:cNvSpPr>
            <p:nvPr/>
          </p:nvSpPr>
          <p:spPr bwMode="auto">
            <a:xfrm>
              <a:off x="3874" y="1697"/>
              <a:ext cx="24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en-US" altLang="zh-CN" sz="2300"/>
                <a:t>…</a:t>
              </a:r>
            </a:p>
          </p:txBody>
        </p:sp>
        <p:sp>
          <p:nvSpPr>
            <p:cNvPr id="21541" name="Rectangle 36"/>
            <p:cNvSpPr>
              <a:spLocks noChangeArrowheads="1"/>
            </p:cNvSpPr>
            <p:nvPr/>
          </p:nvSpPr>
          <p:spPr bwMode="auto">
            <a:xfrm>
              <a:off x="4959" y="2588"/>
              <a:ext cx="10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423" tIns="22711" rIns="45423" bIns="22711">
              <a:spAutoFit/>
            </a:bodyPr>
            <a:lstStyle/>
            <a:p>
              <a:pPr defTabSz="873125"/>
              <a:r>
                <a:rPr lang="en-US" altLang="zh-CN" sz="2300" i="1"/>
                <a:t>t</a:t>
              </a:r>
            </a:p>
          </p:txBody>
        </p:sp>
      </p:grpSp>
      <p:sp>
        <p:nvSpPr>
          <p:cNvPr id="757797" name="Text Box 37"/>
          <p:cNvSpPr txBox="1">
            <a:spLocks noChangeArrowheads="1"/>
          </p:cNvSpPr>
          <p:nvPr/>
        </p:nvSpPr>
        <p:spPr bwMode="auto">
          <a:xfrm>
            <a:off x="1295400" y="4845050"/>
            <a:ext cx="7305675"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600"/>
              <a:t>为了改变这种串行工作方式，人们首先采用了缓冲 </a:t>
            </a:r>
            <a:r>
              <a:rPr lang="en-US" altLang="zh-CN" sz="2600"/>
              <a:t>(buffering) </a:t>
            </a:r>
            <a:r>
              <a:rPr lang="zh-CN" altLang="zh-CN" sz="2600"/>
              <a:t>技术使两者在一定程度上并行操作。</a:t>
            </a: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57763">
                                            <p:txEl>
                                              <p:pRg st="0" end="0"/>
                                            </p:txEl>
                                          </p:spTgt>
                                        </p:tgtEl>
                                        <p:attrNameLst>
                                          <p:attrName>style.visibility</p:attrName>
                                        </p:attrNameLst>
                                      </p:cBhvr>
                                      <p:to>
                                        <p:strVal val="visible"/>
                                      </p:to>
                                    </p:set>
                                    <p:animEffect transition="in" filter="wipe(left)">
                                      <p:cBhvr>
                                        <p:cTn id="11" dur="500"/>
                                        <p:tgtEl>
                                          <p:spTgt spid="75776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57764"/>
                                        </p:tgtEl>
                                        <p:attrNameLst>
                                          <p:attrName>style.visibility</p:attrName>
                                        </p:attrNameLst>
                                      </p:cBhvr>
                                      <p:to>
                                        <p:strVal val="visible"/>
                                      </p:to>
                                    </p:set>
                                    <p:animEffect transition="in" filter="wipe(left)">
                                      <p:cBhvr>
                                        <p:cTn id="16" dur="500"/>
                                        <p:tgtEl>
                                          <p:spTgt spid="7577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57797">
                                            <p:txEl>
                                              <p:pRg st="0" end="0"/>
                                            </p:txEl>
                                          </p:spTgt>
                                        </p:tgtEl>
                                        <p:attrNameLst>
                                          <p:attrName>style.visibility</p:attrName>
                                        </p:attrNameLst>
                                      </p:cBhvr>
                                      <p:to>
                                        <p:strVal val="visible"/>
                                      </p:to>
                                    </p:set>
                                    <p:animEffect transition="in" filter="wipe(left)">
                                      <p:cBhvr>
                                        <p:cTn id="21" dur="500"/>
                                        <p:tgtEl>
                                          <p:spTgt spid="7577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build="p" autoUpdateAnimBg="0"/>
      <p:bldP spid="757763" grpId="0" build="p" autoUpdateAnimBg="0"/>
      <p:bldP spid="75779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a:xfrm>
            <a:off x="838200" y="685800"/>
            <a:ext cx="8610600" cy="12192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140000"/>
              </a:lnSpc>
              <a:buFont typeface="Wingdings" pitchFamily="2" charset="2"/>
              <a:buChar char="&amp;"/>
            </a:pPr>
            <a:r>
              <a:rPr lang="zh-CN" altLang="en-US" sz="3600" b="1" smtClean="0">
                <a:solidFill>
                  <a:schemeClr val="tx1"/>
                </a:solidFill>
                <a:ea typeface="仿宋_GB2312" pitchFamily="49" charset="-122"/>
              </a:rPr>
              <a:t>教材</a:t>
            </a:r>
            <a:r>
              <a:rPr lang="zh-CN" altLang="en-US" sz="3600" b="1" smtClean="0">
                <a:solidFill>
                  <a:schemeClr val="hlink"/>
                </a:solidFill>
                <a:ea typeface="仿宋_GB2312" pitchFamily="49" charset="-122"/>
              </a:rPr>
              <a:t/>
            </a:r>
            <a:br>
              <a:rPr lang="zh-CN" altLang="en-US" sz="3600" b="1" smtClean="0">
                <a:solidFill>
                  <a:schemeClr val="hlink"/>
                </a:solidFill>
                <a:ea typeface="仿宋_GB2312" pitchFamily="49" charset="-122"/>
              </a:rPr>
            </a:br>
            <a:r>
              <a:rPr lang="zh-CN" altLang="en-US" sz="2800" b="1" smtClean="0">
                <a:solidFill>
                  <a:srgbClr val="0000FF"/>
                </a:solidFill>
                <a:latin typeface="楷体_GB2312" pitchFamily="49" charset="-122"/>
                <a:ea typeface="楷体_GB2312" pitchFamily="49" charset="-122"/>
              </a:rPr>
              <a:t>计算机操作系统（第四版） 汤小丹等 西安电子科技大学出版社</a:t>
            </a:r>
          </a:p>
        </p:txBody>
      </p:sp>
      <p:sp>
        <p:nvSpPr>
          <p:cNvPr id="619523" name="Rectangle 3"/>
          <p:cNvSpPr>
            <a:spLocks noChangeArrowheads="1"/>
          </p:cNvSpPr>
          <p:nvPr/>
        </p:nvSpPr>
        <p:spPr bwMode="auto">
          <a:xfrm>
            <a:off x="838200" y="2438400"/>
            <a:ext cx="9372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spcBef>
                <a:spcPts val="600"/>
              </a:spcBef>
              <a:spcAft>
                <a:spcPts val="600"/>
              </a:spcAft>
              <a:buFont typeface="Wingdings" pitchFamily="2" charset="2"/>
              <a:buChar char="&amp;"/>
            </a:pPr>
            <a:r>
              <a:rPr lang="en-US" altLang="zh-CN" sz="3600"/>
              <a:t> </a:t>
            </a:r>
            <a:r>
              <a:rPr lang="zh-CN" altLang="en-US" sz="3600"/>
              <a:t>参考教材</a:t>
            </a:r>
            <a:br>
              <a:rPr lang="zh-CN" altLang="en-US" sz="3600"/>
            </a:br>
            <a:r>
              <a:rPr lang="zh-CN" altLang="en-US" sz="2800">
                <a:solidFill>
                  <a:srgbClr val="0000FF"/>
                </a:solidFill>
                <a:latin typeface="楷体_GB2312" pitchFamily="49" charset="-122"/>
                <a:ea typeface="楷体_GB2312" pitchFamily="49" charset="-122"/>
              </a:rPr>
              <a:t>操作系统  陈向群 杨芙清   北京大学出版社</a:t>
            </a:r>
          </a:p>
          <a:p>
            <a:pPr>
              <a:lnSpc>
                <a:spcPct val="150000"/>
              </a:lnSpc>
              <a:spcBef>
                <a:spcPts val="600"/>
              </a:spcBef>
              <a:spcAft>
                <a:spcPts val="600"/>
              </a:spcAft>
              <a:buFont typeface="Wingdings" pitchFamily="2" charset="2"/>
              <a:buNone/>
            </a:pPr>
            <a:r>
              <a:rPr lang="zh-CN" altLang="en-US" sz="2800">
                <a:solidFill>
                  <a:srgbClr val="0000FF"/>
                </a:solidFill>
                <a:latin typeface="楷体_GB2312" pitchFamily="49" charset="-122"/>
                <a:ea typeface="楷体_GB2312" pitchFamily="49" charset="-122"/>
              </a:rPr>
              <a:t>现代操作系统    陈向群等译     机械工业出版社</a:t>
            </a:r>
            <a:br>
              <a:rPr lang="zh-CN" altLang="en-US" sz="2800">
                <a:solidFill>
                  <a:srgbClr val="0000FF"/>
                </a:solidFill>
                <a:latin typeface="楷体_GB2312" pitchFamily="49" charset="-122"/>
                <a:ea typeface="楷体_GB2312" pitchFamily="49" charset="-122"/>
              </a:rPr>
            </a:br>
            <a:r>
              <a:rPr lang="en-US" altLang="zh-CN" sz="2800">
                <a:solidFill>
                  <a:srgbClr val="0000FF"/>
                </a:solidFill>
              </a:rPr>
              <a:t>Operating Systems   </a:t>
            </a:r>
            <a:r>
              <a:rPr lang="en-US" altLang="zh-CN">
                <a:solidFill>
                  <a:srgbClr val="0000FF"/>
                </a:solidFill>
              </a:rPr>
              <a:t>William Stallings   </a:t>
            </a:r>
            <a:r>
              <a:rPr lang="zh-CN" altLang="en-US" sz="2800">
                <a:solidFill>
                  <a:srgbClr val="0000FF"/>
                </a:solidFill>
                <a:latin typeface="楷体_GB2312" pitchFamily="49" charset="-122"/>
                <a:ea typeface="楷体_GB2312" pitchFamily="49" charset="-122"/>
              </a:rPr>
              <a:t>电子工业出版社 </a:t>
            </a:r>
            <a:br>
              <a:rPr lang="zh-CN" altLang="en-US" sz="2800">
                <a:solidFill>
                  <a:srgbClr val="0000FF"/>
                </a:solidFill>
                <a:latin typeface="楷体_GB2312" pitchFamily="49" charset="-122"/>
                <a:ea typeface="楷体_GB2312" pitchFamily="49" charset="-122"/>
              </a:rPr>
            </a:br>
            <a:r>
              <a:rPr lang="zh-CN" altLang="en-US" sz="2800">
                <a:solidFill>
                  <a:srgbClr val="0000FF"/>
                </a:solidFill>
              </a:rPr>
              <a:t/>
            </a:r>
            <a:br>
              <a:rPr lang="zh-CN" altLang="en-US" sz="2800">
                <a:solidFill>
                  <a:srgbClr val="0000FF"/>
                </a:solidFill>
              </a:rPr>
            </a:br>
            <a:r>
              <a:rPr lang="zh-CN" altLang="en-US" sz="2800">
                <a:solidFill>
                  <a:srgbClr val="0000FF"/>
                </a:solidFill>
                <a:latin typeface="楷体_GB2312" pitchFamily="49" charset="-122"/>
                <a:ea typeface="楷体_GB2312" pitchFamily="49" charset="-122"/>
              </a:rPr>
              <a:t/>
            </a:r>
            <a:br>
              <a:rPr lang="zh-CN" altLang="en-US" sz="2800">
                <a:solidFill>
                  <a:srgbClr val="0000FF"/>
                </a:solidFill>
                <a:latin typeface="楷体_GB2312" pitchFamily="49" charset="-122"/>
                <a:ea typeface="楷体_GB2312" pitchFamily="49" charset="-122"/>
              </a:rPr>
            </a:br>
            <a:endParaRPr lang="zh-CN" altLang="en-US" sz="2800">
              <a:solidFill>
                <a:srgbClr val="0000FF"/>
              </a:solidFill>
              <a:latin typeface="楷体_GB2312" pitchFamily="49" charset="-122"/>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9522"/>
                                        </p:tgtEl>
                                        <p:attrNameLst>
                                          <p:attrName>style.visibility</p:attrName>
                                        </p:attrNameLst>
                                      </p:cBhvr>
                                      <p:to>
                                        <p:strVal val="visible"/>
                                      </p:to>
                                    </p:set>
                                    <p:anim calcmode="lin" valueType="num">
                                      <p:cBhvr additive="base">
                                        <p:cTn id="7" dur="500" fill="hold"/>
                                        <p:tgtEl>
                                          <p:spTgt spid="619522"/>
                                        </p:tgtEl>
                                        <p:attrNameLst>
                                          <p:attrName>ppt_x</p:attrName>
                                        </p:attrNameLst>
                                      </p:cBhvr>
                                      <p:tavLst>
                                        <p:tav tm="0">
                                          <p:val>
                                            <p:strVal val="1+#ppt_w/2"/>
                                          </p:val>
                                        </p:tav>
                                        <p:tav tm="100000">
                                          <p:val>
                                            <p:strVal val="#ppt_x"/>
                                          </p:val>
                                        </p:tav>
                                      </p:tavLst>
                                    </p:anim>
                                    <p:anim calcmode="lin" valueType="num">
                                      <p:cBhvr additive="base">
                                        <p:cTn id="8" dur="500" fill="hold"/>
                                        <p:tgtEl>
                                          <p:spTgt spid="6195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9523"/>
                                        </p:tgtEl>
                                        <p:attrNameLst>
                                          <p:attrName>style.visibility</p:attrName>
                                        </p:attrNameLst>
                                      </p:cBhvr>
                                      <p:to>
                                        <p:strVal val="visible"/>
                                      </p:to>
                                    </p:set>
                                    <p:anim calcmode="lin" valueType="num">
                                      <p:cBhvr additive="base">
                                        <p:cTn id="13" dur="500" fill="hold"/>
                                        <p:tgtEl>
                                          <p:spTgt spid="619523"/>
                                        </p:tgtEl>
                                        <p:attrNameLst>
                                          <p:attrName>ppt_x</p:attrName>
                                        </p:attrNameLst>
                                      </p:cBhvr>
                                      <p:tavLst>
                                        <p:tav tm="0">
                                          <p:val>
                                            <p:strVal val="1+#ppt_w/2"/>
                                          </p:val>
                                        </p:tav>
                                        <p:tav tm="100000">
                                          <p:val>
                                            <p:strVal val="#ppt_x"/>
                                          </p:val>
                                        </p:tav>
                                      </p:tavLst>
                                    </p:anim>
                                    <p:anim calcmode="lin" valueType="num">
                                      <p:cBhvr additive="base">
                                        <p:cTn id="14" dur="500" fill="hold"/>
                                        <p:tgtEl>
                                          <p:spTgt spid="6195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2" grpId="0" autoUpdateAnimBg="0"/>
      <p:bldP spid="61952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066800" y="1169988"/>
            <a:ext cx="77549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indent="735013"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lnSpc>
                <a:spcPct val="120000"/>
              </a:lnSpc>
              <a:spcBef>
                <a:spcPct val="50000"/>
              </a:spcBef>
            </a:pPr>
            <a:r>
              <a:rPr lang="zh-CN" altLang="en-US" sz="2600"/>
              <a:t>例如：在主存中建立两个长度相同的缓冲区：</a:t>
            </a:r>
            <a:r>
              <a:rPr lang="en-US" altLang="zh-CN" sz="2600"/>
              <a:t>B</a:t>
            </a:r>
            <a:r>
              <a:rPr lang="en-US" altLang="zh-CN" sz="2600" baseline="-25000"/>
              <a:t>0</a:t>
            </a:r>
            <a:r>
              <a:rPr lang="en-US" altLang="zh-CN" sz="2600"/>
              <a:t>, B</a:t>
            </a:r>
            <a:r>
              <a:rPr lang="en-US" altLang="zh-CN" sz="2600" baseline="-25000"/>
              <a:t>1</a:t>
            </a:r>
            <a:r>
              <a:rPr lang="zh-CN" altLang="en-US" sz="2600"/>
              <a:t>。</a:t>
            </a:r>
            <a:r>
              <a:rPr lang="zh-CN" altLang="zh-CN" sz="2600"/>
              <a:t>对于一批待输入的信息，首先将其中的一个记录从设备上续入</a:t>
            </a:r>
            <a:r>
              <a:rPr lang="en-US" altLang="zh-CN" sz="2600"/>
              <a:t>B</a:t>
            </a:r>
            <a:r>
              <a:rPr lang="en-US" altLang="zh-CN" sz="2600" baseline="-25000"/>
              <a:t>0</a:t>
            </a:r>
            <a:r>
              <a:rPr lang="zh-CN" altLang="en-US" sz="2600"/>
              <a:t>，</a:t>
            </a:r>
            <a:r>
              <a:rPr lang="zh-CN" altLang="zh-CN" sz="2600"/>
              <a:t>随后将下一个记录从设备上读入</a:t>
            </a:r>
            <a:r>
              <a:rPr lang="en-US" altLang="zh-CN" sz="2600"/>
              <a:t>B</a:t>
            </a:r>
            <a:r>
              <a:rPr lang="en-US" altLang="zh-CN" sz="2600" baseline="-25000"/>
              <a:t>1</a:t>
            </a:r>
            <a:r>
              <a:rPr lang="zh-CN" altLang="en-US" sz="2600"/>
              <a:t>，</a:t>
            </a:r>
            <a:r>
              <a:rPr lang="zh-CN" altLang="zh-CN" sz="2600"/>
              <a:t>与此同时</a:t>
            </a:r>
            <a:r>
              <a:rPr lang="en-US" altLang="zh-CN" sz="2600"/>
              <a:t>CPU</a:t>
            </a:r>
            <a:r>
              <a:rPr lang="zh-CN" altLang="zh-CN" sz="2600"/>
              <a:t>开始处理</a:t>
            </a:r>
            <a:r>
              <a:rPr lang="en-US" altLang="zh-CN" sz="2600"/>
              <a:t>B</a:t>
            </a:r>
            <a:r>
              <a:rPr lang="en-US" altLang="zh-CN" sz="2600" baseline="-25000"/>
              <a:t>0</a:t>
            </a:r>
            <a:r>
              <a:rPr lang="zh-CN" altLang="zh-CN" sz="2600"/>
              <a:t>中的记录。待</a:t>
            </a:r>
            <a:r>
              <a:rPr lang="en-US" altLang="zh-CN" sz="2600"/>
              <a:t>CPU</a:t>
            </a:r>
            <a:r>
              <a:rPr lang="zh-CN" altLang="zh-CN" sz="2600"/>
              <a:t>处理工作与输入工作均结束后，则将下一记录读入</a:t>
            </a:r>
            <a:r>
              <a:rPr lang="en-US" altLang="zh-CN" sz="2600"/>
              <a:t>B</a:t>
            </a:r>
            <a:r>
              <a:rPr lang="en-US" altLang="zh-CN" sz="2600" baseline="-25000"/>
              <a:t>0</a:t>
            </a:r>
            <a:r>
              <a:rPr lang="zh-CN" altLang="en-US" sz="2600"/>
              <a:t>，</a:t>
            </a:r>
            <a:r>
              <a:rPr lang="en-US" altLang="zh-CN" sz="2600"/>
              <a:t>CPU </a:t>
            </a:r>
            <a:r>
              <a:rPr lang="zh-CN" altLang="zh-CN" sz="2600"/>
              <a:t>同时处理</a:t>
            </a:r>
            <a:r>
              <a:rPr lang="en-US" altLang="zh-CN" sz="2600"/>
              <a:t>B</a:t>
            </a:r>
            <a:r>
              <a:rPr lang="en-US" altLang="zh-CN" sz="2600" baseline="-25000"/>
              <a:t>1</a:t>
            </a:r>
            <a:r>
              <a:rPr lang="zh-CN" altLang="zh-CN" sz="2600"/>
              <a:t>中的记录。如此重复直到将此批信息全部输入。</a:t>
            </a:r>
            <a:endParaRPr lang="zh-CN" altLang="en-US" sz="26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Text Box 2"/>
          <p:cNvSpPr txBox="1">
            <a:spLocks noChangeArrowheads="1"/>
          </p:cNvSpPr>
          <p:nvPr/>
        </p:nvSpPr>
        <p:spPr bwMode="auto">
          <a:xfrm>
            <a:off x="984250" y="533400"/>
            <a:ext cx="28273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600" i="1">
                <a:solidFill>
                  <a:srgbClr val="FF00FF"/>
                </a:solidFill>
              </a:rPr>
              <a:t>2</a:t>
            </a:r>
            <a:r>
              <a:rPr lang="zh-CN" altLang="en-US" sz="2600" i="1">
                <a:solidFill>
                  <a:srgbClr val="FF00FF"/>
                </a:solidFill>
              </a:rPr>
              <a:t>）</a:t>
            </a:r>
            <a:r>
              <a:rPr lang="en-US" altLang="zh-CN" sz="2600" i="1">
                <a:solidFill>
                  <a:srgbClr val="FF00FF"/>
                </a:solidFill>
              </a:rPr>
              <a:t>.</a:t>
            </a:r>
            <a:r>
              <a:rPr lang="en-US" altLang="zh-CN" sz="2600"/>
              <a:t> </a:t>
            </a:r>
            <a:r>
              <a:rPr lang="zh-CN" altLang="en-US" sz="2600"/>
              <a:t>脱机输入输出</a:t>
            </a:r>
          </a:p>
        </p:txBody>
      </p:sp>
      <p:grpSp>
        <p:nvGrpSpPr>
          <p:cNvPr id="759811" name="Group 3"/>
          <p:cNvGrpSpPr>
            <a:grpSpLocks/>
          </p:cNvGrpSpPr>
          <p:nvPr/>
        </p:nvGrpSpPr>
        <p:grpSpPr bwMode="auto">
          <a:xfrm>
            <a:off x="1306513" y="1150938"/>
            <a:ext cx="7439025" cy="2365375"/>
            <a:chOff x="579" y="770"/>
            <a:chExt cx="4686" cy="1489"/>
          </a:xfrm>
        </p:grpSpPr>
        <p:sp>
          <p:nvSpPr>
            <p:cNvPr id="23557" name="AutoShape 4"/>
            <p:cNvSpPr>
              <a:spLocks noChangeArrowheads="1"/>
            </p:cNvSpPr>
            <p:nvPr/>
          </p:nvSpPr>
          <p:spPr bwMode="auto">
            <a:xfrm>
              <a:off x="579" y="770"/>
              <a:ext cx="4686" cy="1489"/>
            </a:xfrm>
            <a:prstGeom prst="roundRect">
              <a:avLst>
                <a:gd name="adj" fmla="val 16667"/>
              </a:avLst>
            </a:prstGeom>
            <a:solidFill>
              <a:srgbClr val="FFEBFC"/>
            </a:solidFill>
            <a:ln w="28575">
              <a:solidFill>
                <a:srgbClr val="FF66FF"/>
              </a:solidFill>
              <a:round/>
              <a:headEnd/>
              <a:tailEnd/>
            </a:ln>
            <a:effectLst>
              <a:outerShdw dist="35921" dir="2700000" algn="ctr" rotWithShape="0">
                <a:schemeClr val="bg2"/>
              </a:outerShdw>
            </a:effectLst>
          </p:spPr>
          <p:txBody>
            <a:bodyPr wrap="none" lIns="62962" tIns="31479" rIns="62962" bIns="31479">
              <a:spAutoFit/>
            </a:bodyPr>
            <a:lstStyle/>
            <a:p>
              <a:endParaRPr lang="zh-CN" altLang="en-US"/>
            </a:p>
          </p:txBody>
        </p:sp>
        <p:sp>
          <p:nvSpPr>
            <p:cNvPr id="23558" name="Text Box 5"/>
            <p:cNvSpPr txBox="1">
              <a:spLocks noChangeArrowheads="1"/>
            </p:cNvSpPr>
            <p:nvPr/>
          </p:nvSpPr>
          <p:spPr bwMode="auto">
            <a:xfrm>
              <a:off x="738" y="989"/>
              <a:ext cx="641"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读卡机</a:t>
              </a:r>
            </a:p>
          </p:txBody>
        </p:sp>
        <p:sp>
          <p:nvSpPr>
            <p:cNvPr id="23559" name="Text Box 6"/>
            <p:cNvSpPr txBox="1">
              <a:spLocks noChangeArrowheads="1"/>
            </p:cNvSpPr>
            <p:nvPr/>
          </p:nvSpPr>
          <p:spPr bwMode="auto">
            <a:xfrm>
              <a:off x="748" y="1720"/>
              <a:ext cx="641"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打印机</a:t>
              </a:r>
            </a:p>
          </p:txBody>
        </p:sp>
        <p:sp>
          <p:nvSpPr>
            <p:cNvPr id="23560" name="Text Box 7"/>
            <p:cNvSpPr txBox="1">
              <a:spLocks noChangeArrowheads="1"/>
            </p:cNvSpPr>
            <p:nvPr/>
          </p:nvSpPr>
          <p:spPr bwMode="auto">
            <a:xfrm>
              <a:off x="1586" y="1370"/>
              <a:ext cx="641" cy="2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卫星机</a:t>
              </a:r>
            </a:p>
          </p:txBody>
        </p:sp>
        <p:sp>
          <p:nvSpPr>
            <p:cNvPr id="23561" name="Text Box 8"/>
            <p:cNvSpPr txBox="1">
              <a:spLocks noChangeArrowheads="1"/>
            </p:cNvSpPr>
            <p:nvPr/>
          </p:nvSpPr>
          <p:spPr bwMode="auto">
            <a:xfrm>
              <a:off x="2476" y="989"/>
              <a:ext cx="641"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输入带</a:t>
              </a:r>
            </a:p>
          </p:txBody>
        </p:sp>
        <p:sp>
          <p:nvSpPr>
            <p:cNvPr id="23562" name="Text Box 9"/>
            <p:cNvSpPr txBox="1">
              <a:spLocks noChangeArrowheads="1"/>
            </p:cNvSpPr>
            <p:nvPr/>
          </p:nvSpPr>
          <p:spPr bwMode="auto">
            <a:xfrm>
              <a:off x="2435" y="1720"/>
              <a:ext cx="641"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输出带</a:t>
              </a:r>
            </a:p>
          </p:txBody>
        </p:sp>
        <p:sp>
          <p:nvSpPr>
            <p:cNvPr id="23563" name="Text Box 10"/>
            <p:cNvSpPr txBox="1">
              <a:spLocks noChangeArrowheads="1"/>
            </p:cNvSpPr>
            <p:nvPr/>
          </p:nvSpPr>
          <p:spPr bwMode="auto">
            <a:xfrm>
              <a:off x="3614" y="989"/>
              <a:ext cx="641"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输入带</a:t>
              </a:r>
            </a:p>
          </p:txBody>
        </p:sp>
        <p:sp>
          <p:nvSpPr>
            <p:cNvPr id="23564" name="Text Box 11"/>
            <p:cNvSpPr txBox="1">
              <a:spLocks noChangeArrowheads="1"/>
            </p:cNvSpPr>
            <p:nvPr/>
          </p:nvSpPr>
          <p:spPr bwMode="auto">
            <a:xfrm>
              <a:off x="3583" y="1720"/>
              <a:ext cx="641"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输出带</a:t>
              </a:r>
            </a:p>
          </p:txBody>
        </p:sp>
        <p:sp>
          <p:nvSpPr>
            <p:cNvPr id="23565" name="Text Box 12"/>
            <p:cNvSpPr txBox="1">
              <a:spLocks noChangeArrowheads="1"/>
            </p:cNvSpPr>
            <p:nvPr/>
          </p:nvSpPr>
          <p:spPr bwMode="auto">
            <a:xfrm>
              <a:off x="4648" y="1370"/>
              <a:ext cx="456" cy="2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主机</a:t>
              </a:r>
            </a:p>
          </p:txBody>
        </p:sp>
        <p:sp>
          <p:nvSpPr>
            <p:cNvPr id="23566" name="Line 13"/>
            <p:cNvSpPr>
              <a:spLocks noChangeShapeType="1"/>
            </p:cNvSpPr>
            <p:nvPr/>
          </p:nvSpPr>
          <p:spPr bwMode="auto">
            <a:xfrm>
              <a:off x="1438" y="1287"/>
              <a:ext cx="144" cy="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p>
              <a:endParaRPr lang="zh-CN" altLang="en-US"/>
            </a:p>
          </p:txBody>
        </p:sp>
        <p:sp>
          <p:nvSpPr>
            <p:cNvPr id="23567" name="Line 14"/>
            <p:cNvSpPr>
              <a:spLocks noChangeShapeType="1"/>
            </p:cNvSpPr>
            <p:nvPr/>
          </p:nvSpPr>
          <p:spPr bwMode="auto">
            <a:xfrm flipH="1">
              <a:off x="1448" y="1659"/>
              <a:ext cx="134" cy="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p>
              <a:endParaRPr lang="zh-CN" altLang="en-US"/>
            </a:p>
          </p:txBody>
        </p:sp>
        <p:sp>
          <p:nvSpPr>
            <p:cNvPr id="23568" name="Line 15"/>
            <p:cNvSpPr>
              <a:spLocks noChangeShapeType="1"/>
            </p:cNvSpPr>
            <p:nvPr/>
          </p:nvSpPr>
          <p:spPr bwMode="auto">
            <a:xfrm flipV="1">
              <a:off x="2286" y="1287"/>
              <a:ext cx="186" cy="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p>
              <a:endParaRPr lang="zh-CN" altLang="en-US"/>
            </a:p>
          </p:txBody>
        </p:sp>
        <p:sp>
          <p:nvSpPr>
            <p:cNvPr id="23569" name="Line 16"/>
            <p:cNvSpPr>
              <a:spLocks noChangeShapeType="1"/>
            </p:cNvSpPr>
            <p:nvPr/>
          </p:nvSpPr>
          <p:spPr bwMode="auto">
            <a:xfrm flipH="1" flipV="1">
              <a:off x="2286" y="1659"/>
              <a:ext cx="145" cy="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p>
              <a:endParaRPr lang="zh-CN" altLang="en-US"/>
            </a:p>
          </p:txBody>
        </p:sp>
        <p:sp>
          <p:nvSpPr>
            <p:cNvPr id="23570" name="Line 17"/>
            <p:cNvSpPr>
              <a:spLocks noChangeShapeType="1"/>
            </p:cNvSpPr>
            <p:nvPr/>
          </p:nvSpPr>
          <p:spPr bwMode="auto">
            <a:xfrm>
              <a:off x="4313" y="1287"/>
              <a:ext cx="331" cy="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p>
              <a:endParaRPr lang="zh-CN" altLang="en-US"/>
            </a:p>
          </p:txBody>
        </p:sp>
        <p:sp>
          <p:nvSpPr>
            <p:cNvPr id="23571" name="Line 18"/>
            <p:cNvSpPr>
              <a:spLocks noChangeShapeType="1"/>
            </p:cNvSpPr>
            <p:nvPr/>
          </p:nvSpPr>
          <p:spPr bwMode="auto">
            <a:xfrm flipH="1">
              <a:off x="4282" y="1659"/>
              <a:ext cx="362" cy="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2962" tIns="31479" rIns="62962" bIns="31479">
              <a:spAutoFit/>
            </a:bodyPr>
            <a:lstStyle/>
            <a:p>
              <a:endParaRPr lang="zh-CN" altLang="en-US"/>
            </a:p>
          </p:txBody>
        </p:sp>
      </p:grpSp>
      <p:sp>
        <p:nvSpPr>
          <p:cNvPr id="759827" name="Text Box 19"/>
          <p:cNvSpPr txBox="1">
            <a:spLocks noChangeArrowheads="1"/>
          </p:cNvSpPr>
          <p:nvPr/>
        </p:nvSpPr>
        <p:spPr bwMode="auto">
          <a:xfrm>
            <a:off x="1404938" y="3703638"/>
            <a:ext cx="7358062"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40000"/>
              </a:lnSpc>
              <a:spcBef>
                <a:spcPct val="50000"/>
              </a:spcBef>
            </a:pPr>
            <a:r>
              <a:rPr lang="zh-CN" altLang="en-US" sz="2600"/>
              <a:t>通过使输入输出与计算在不同的设备上并行操作，从而有效的提高了处理器的利用率。 </a:t>
            </a:r>
            <a:r>
              <a:rPr lang="zh-CN" altLang="zh-CN" sz="2600"/>
              <a:t>(实现主机与卫星机的并行操作)</a:t>
            </a:r>
            <a:endParaRPr lang="en-US" altLang="zh-CN"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98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59811"/>
                                        </p:tgtEl>
                                        <p:attrNameLst>
                                          <p:attrName>style.visibility</p:attrName>
                                        </p:attrNameLst>
                                      </p:cBhvr>
                                      <p:to>
                                        <p:strVal val="visible"/>
                                      </p:to>
                                    </p:set>
                                    <p:animEffect transition="in" filter="wipe(left)">
                                      <p:cBhvr>
                                        <p:cTn id="11" dur="500"/>
                                        <p:tgtEl>
                                          <p:spTgt spid="7598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59827">
                                            <p:txEl>
                                              <p:pRg st="0" end="0"/>
                                            </p:txEl>
                                          </p:spTgt>
                                        </p:tgtEl>
                                        <p:attrNameLst>
                                          <p:attrName>style.visibility</p:attrName>
                                        </p:attrNameLst>
                                      </p:cBhvr>
                                      <p:to>
                                        <p:strVal val="visible"/>
                                      </p:to>
                                    </p:set>
                                    <p:animEffect transition="in" filter="wipe(left)">
                                      <p:cBhvr>
                                        <p:cTn id="16" dur="500"/>
                                        <p:tgtEl>
                                          <p:spTgt spid="759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0" grpId="0" build="p" autoUpdateAnimBg="0"/>
      <p:bldP spid="75982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56" name="Text Box 24"/>
          <p:cNvSpPr txBox="1">
            <a:spLocks noChangeArrowheads="1"/>
          </p:cNvSpPr>
          <p:nvPr/>
        </p:nvSpPr>
        <p:spPr bwMode="auto">
          <a:xfrm>
            <a:off x="1004888" y="609600"/>
            <a:ext cx="1080611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600" i="1">
                <a:solidFill>
                  <a:srgbClr val="FF00FF"/>
                </a:solidFill>
              </a:rPr>
              <a:t>3</a:t>
            </a:r>
            <a:r>
              <a:rPr lang="zh-CN" altLang="en-US" sz="2600" i="1">
                <a:solidFill>
                  <a:srgbClr val="FF00FF"/>
                </a:solidFill>
              </a:rPr>
              <a:t>）</a:t>
            </a:r>
            <a:r>
              <a:rPr lang="en-US" altLang="zh-CN" sz="2600" i="1">
                <a:solidFill>
                  <a:srgbClr val="FF00FF"/>
                </a:solidFill>
              </a:rPr>
              <a:t>.</a:t>
            </a:r>
            <a:r>
              <a:rPr lang="en-US" altLang="zh-CN" sz="2600"/>
              <a:t> Spolling </a:t>
            </a:r>
            <a:r>
              <a:rPr lang="zh-CN" altLang="zh-CN" sz="2600"/>
              <a:t>技术</a:t>
            </a:r>
            <a:endParaRPr lang="zh-CN" altLang="en-US" sz="2600"/>
          </a:p>
        </p:txBody>
      </p:sp>
      <p:sp>
        <p:nvSpPr>
          <p:cNvPr id="760857" name="Text Box 25"/>
          <p:cNvSpPr txBox="1">
            <a:spLocks noChangeArrowheads="1"/>
          </p:cNvSpPr>
          <p:nvPr/>
        </p:nvSpPr>
        <p:spPr bwMode="auto">
          <a:xfrm>
            <a:off x="1081088" y="4048125"/>
            <a:ext cx="7662862"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marL="1003300" indent="-1003300"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just" eaLnBrk="1" hangingPunct="1">
              <a:lnSpc>
                <a:spcPct val="120000"/>
              </a:lnSpc>
              <a:spcBef>
                <a:spcPct val="50000"/>
              </a:spcBef>
              <a:buClr>
                <a:schemeClr val="accent2"/>
              </a:buClr>
              <a:buFont typeface="Wingdings" pitchFamily="2" charset="2"/>
              <a:buNone/>
            </a:pPr>
            <a:r>
              <a:rPr lang="zh-CN" altLang="en-US" sz="2600">
                <a:solidFill>
                  <a:srgbClr val="000099"/>
                </a:solidFill>
              </a:rPr>
              <a:t>通道：</a:t>
            </a:r>
            <a:r>
              <a:rPr lang="zh-CN" altLang="en-US" sz="2600"/>
              <a:t>专门控制</a:t>
            </a:r>
            <a:r>
              <a:rPr lang="en-US" altLang="zh-CN" sz="2600"/>
              <a:t>I/O </a:t>
            </a:r>
            <a:r>
              <a:rPr lang="zh-CN" altLang="zh-CN" sz="2600"/>
              <a:t>的硬件装置，它基本上可独立地控制外设与</a:t>
            </a:r>
            <a:r>
              <a:rPr lang="en-US" altLang="zh-CN" sz="2600"/>
              <a:t>CPU </a:t>
            </a:r>
            <a:r>
              <a:rPr lang="zh-CN" altLang="zh-CN" sz="2600"/>
              <a:t>并行操作，也称</a:t>
            </a:r>
            <a:r>
              <a:rPr lang="en-US" altLang="zh-CN" sz="2600"/>
              <a:t>I/O </a:t>
            </a:r>
            <a:r>
              <a:rPr lang="zh-CN" altLang="zh-CN" sz="2600"/>
              <a:t>处理机 (价格便宜，速度慢)。</a:t>
            </a:r>
            <a:endParaRPr lang="zh-CN" altLang="en-US" sz="2600"/>
          </a:p>
        </p:txBody>
      </p:sp>
      <p:sp>
        <p:nvSpPr>
          <p:cNvPr id="760858" name="Rectangle 26"/>
          <p:cNvSpPr>
            <a:spLocks noChangeArrowheads="1"/>
          </p:cNvSpPr>
          <p:nvPr/>
        </p:nvSpPr>
        <p:spPr bwMode="auto">
          <a:xfrm>
            <a:off x="1076325" y="2771775"/>
            <a:ext cx="785971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600"/>
              </a:spcBef>
              <a:spcAft>
                <a:spcPts val="600"/>
              </a:spcAft>
              <a:buClr>
                <a:schemeClr val="accent2"/>
              </a:buClr>
              <a:buFont typeface="Wingdings" pitchFamily="2" charset="2"/>
              <a:buChar char="q"/>
            </a:pPr>
            <a:r>
              <a:rPr lang="en-US" altLang="zh-CN" sz="2600"/>
              <a:t> </a:t>
            </a:r>
            <a:r>
              <a:rPr lang="zh-CN" altLang="en-US" sz="2600"/>
              <a:t>借助</a:t>
            </a:r>
            <a:r>
              <a:rPr lang="zh-CN" altLang="en-US" sz="2600">
                <a:solidFill>
                  <a:srgbClr val="000099"/>
                </a:solidFill>
              </a:rPr>
              <a:t>通道</a:t>
            </a:r>
            <a:r>
              <a:rPr lang="zh-CN" altLang="en-US" sz="2600"/>
              <a:t>技术，实现了输入操作和处理器动作的自</a:t>
            </a:r>
          </a:p>
          <a:p>
            <a:pPr>
              <a:spcBef>
                <a:spcPts val="600"/>
              </a:spcBef>
              <a:spcAft>
                <a:spcPts val="600"/>
              </a:spcAft>
            </a:pPr>
            <a:r>
              <a:rPr lang="zh-CN" altLang="en-US" sz="2600"/>
              <a:t>     动并行处理。</a:t>
            </a:r>
          </a:p>
        </p:txBody>
      </p:sp>
      <p:sp>
        <p:nvSpPr>
          <p:cNvPr id="760859" name="Rectangle 27"/>
          <p:cNvSpPr>
            <a:spLocks noChangeArrowheads="1"/>
          </p:cNvSpPr>
          <p:nvPr/>
        </p:nvSpPr>
        <p:spPr bwMode="auto">
          <a:xfrm>
            <a:off x="623888" y="1462088"/>
            <a:ext cx="7321550"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buClr>
                <a:schemeClr val="accent2"/>
              </a:buClr>
              <a:buFont typeface="Wingdings" pitchFamily="2" charset="2"/>
              <a:buChar char="q"/>
            </a:pPr>
            <a:r>
              <a:rPr lang="en-US" altLang="zh-CN" sz="2600"/>
              <a:t> Simultaneous Peripheral Operation On-Line</a:t>
            </a:r>
          </a:p>
          <a:p>
            <a:r>
              <a:rPr lang="en-US" altLang="zh-CN" sz="3200">
                <a:latin typeface="楷体_GB2312" pitchFamily="49" charset="-122"/>
                <a:ea typeface="楷体_GB2312" pitchFamily="49" charset="-122"/>
              </a:rPr>
              <a:t>    </a:t>
            </a:r>
            <a:r>
              <a:rPr lang="zh-CN" altLang="en-US" sz="2600"/>
              <a:t>同时的外围设备联机操作</a:t>
            </a:r>
            <a:r>
              <a:rPr lang="en-US" altLang="zh-CN" sz="2600"/>
              <a:t>--</a:t>
            </a:r>
            <a:r>
              <a:rPr lang="zh-CN" altLang="en-US" sz="2600"/>
              <a:t>假脱机技术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08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60859"/>
                                        </p:tgtEl>
                                        <p:attrNameLst>
                                          <p:attrName>style.visibility</p:attrName>
                                        </p:attrNameLst>
                                      </p:cBhvr>
                                      <p:to>
                                        <p:strVal val="visible"/>
                                      </p:to>
                                    </p:set>
                                    <p:anim calcmode="lin" valueType="num">
                                      <p:cBhvr additive="base">
                                        <p:cTn id="11" dur="500" fill="hold"/>
                                        <p:tgtEl>
                                          <p:spTgt spid="760859"/>
                                        </p:tgtEl>
                                        <p:attrNameLst>
                                          <p:attrName>ppt_x</p:attrName>
                                        </p:attrNameLst>
                                      </p:cBhvr>
                                      <p:tavLst>
                                        <p:tav tm="0">
                                          <p:val>
                                            <p:strVal val="0-#ppt_w/2"/>
                                          </p:val>
                                        </p:tav>
                                        <p:tav tm="100000">
                                          <p:val>
                                            <p:strVal val="#ppt_x"/>
                                          </p:val>
                                        </p:tav>
                                      </p:tavLst>
                                    </p:anim>
                                    <p:anim calcmode="lin" valueType="num">
                                      <p:cBhvr additive="base">
                                        <p:cTn id="12" dur="500" fill="hold"/>
                                        <p:tgtEl>
                                          <p:spTgt spid="76085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60858"/>
                                        </p:tgtEl>
                                        <p:attrNameLst>
                                          <p:attrName>style.visibility</p:attrName>
                                        </p:attrNameLst>
                                      </p:cBhvr>
                                      <p:to>
                                        <p:strVal val="visible"/>
                                      </p:to>
                                    </p:set>
                                    <p:anim calcmode="lin" valueType="num">
                                      <p:cBhvr additive="base">
                                        <p:cTn id="17" dur="500" fill="hold"/>
                                        <p:tgtEl>
                                          <p:spTgt spid="760858"/>
                                        </p:tgtEl>
                                        <p:attrNameLst>
                                          <p:attrName>ppt_x</p:attrName>
                                        </p:attrNameLst>
                                      </p:cBhvr>
                                      <p:tavLst>
                                        <p:tav tm="0">
                                          <p:val>
                                            <p:strVal val="0-#ppt_w/2"/>
                                          </p:val>
                                        </p:tav>
                                        <p:tav tm="100000">
                                          <p:val>
                                            <p:strVal val="#ppt_x"/>
                                          </p:val>
                                        </p:tav>
                                      </p:tavLst>
                                    </p:anim>
                                    <p:anim calcmode="lin" valueType="num">
                                      <p:cBhvr additive="base">
                                        <p:cTn id="18" dur="500" fill="hold"/>
                                        <p:tgtEl>
                                          <p:spTgt spid="76085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60857">
                                            <p:txEl>
                                              <p:pRg st="0" end="0"/>
                                            </p:txEl>
                                          </p:spTgt>
                                        </p:tgtEl>
                                        <p:attrNameLst>
                                          <p:attrName>style.visibility</p:attrName>
                                        </p:attrNameLst>
                                      </p:cBhvr>
                                      <p:to>
                                        <p:strVal val="visible"/>
                                      </p:to>
                                    </p:set>
                                    <p:animEffect transition="in" filter="wipe(left)">
                                      <p:cBhvr>
                                        <p:cTn id="23" dur="500"/>
                                        <p:tgtEl>
                                          <p:spTgt spid="7608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56" grpId="0" build="p" autoUpdateAnimBg="0"/>
      <p:bldP spid="760857" grpId="0" build="p" autoUpdateAnimBg="0"/>
      <p:bldP spid="760858" grpId="0" autoUpdateAnimBg="0"/>
      <p:bldP spid="7608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1859" name="Group 3"/>
          <p:cNvGrpSpPr>
            <a:grpSpLocks/>
          </p:cNvGrpSpPr>
          <p:nvPr/>
        </p:nvGrpSpPr>
        <p:grpSpPr bwMode="auto">
          <a:xfrm>
            <a:off x="1157288" y="152400"/>
            <a:ext cx="7453312" cy="4222750"/>
            <a:chOff x="519" y="1200"/>
            <a:chExt cx="4695" cy="2659"/>
          </a:xfrm>
        </p:grpSpPr>
        <p:sp>
          <p:nvSpPr>
            <p:cNvPr id="25604" name="AutoShape 4"/>
            <p:cNvSpPr>
              <a:spLocks noChangeArrowheads="1"/>
            </p:cNvSpPr>
            <p:nvPr/>
          </p:nvSpPr>
          <p:spPr bwMode="auto">
            <a:xfrm rot="-5400000">
              <a:off x="1537" y="182"/>
              <a:ext cx="2659" cy="4695"/>
            </a:xfrm>
            <a:prstGeom prst="flowChartDelay">
              <a:avLst/>
            </a:prstGeom>
            <a:solidFill>
              <a:srgbClr val="FFEBFC"/>
            </a:solidFill>
            <a:ln w="28575">
              <a:solidFill>
                <a:srgbClr val="FF66FF"/>
              </a:solidFill>
              <a:miter lim="800000"/>
              <a:headEnd/>
              <a:tailEnd/>
            </a:ln>
            <a:effectLst>
              <a:outerShdw dist="35921" dir="2700000" algn="ctr" rotWithShape="0">
                <a:schemeClr val="bg2"/>
              </a:outerShdw>
            </a:effectLst>
          </p:spPr>
          <p:txBody>
            <a:bodyPr wrap="none" lIns="52244" tIns="26121" rIns="52244" bIns="26121" anchor="ctr"/>
            <a:lstStyle/>
            <a:p>
              <a:endParaRPr lang="zh-CN" altLang="en-US"/>
            </a:p>
          </p:txBody>
        </p:sp>
        <p:sp>
          <p:nvSpPr>
            <p:cNvPr id="25605" name="Oval 5"/>
            <p:cNvSpPr>
              <a:spLocks noChangeArrowheads="1"/>
            </p:cNvSpPr>
            <p:nvPr/>
          </p:nvSpPr>
          <p:spPr bwMode="auto">
            <a:xfrm>
              <a:off x="2476" y="1407"/>
              <a:ext cx="972" cy="393"/>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pPr algn="ctr" defTabSz="873125"/>
              <a:r>
                <a:rPr lang="zh-CN" altLang="en-US" sz="2300"/>
                <a:t>磁盘</a:t>
              </a:r>
            </a:p>
          </p:txBody>
        </p:sp>
        <p:sp>
          <p:nvSpPr>
            <p:cNvPr id="25606" name="Text Box 6"/>
            <p:cNvSpPr txBox="1">
              <a:spLocks noChangeArrowheads="1"/>
            </p:cNvSpPr>
            <p:nvPr/>
          </p:nvSpPr>
          <p:spPr bwMode="auto">
            <a:xfrm>
              <a:off x="2709" y="2160"/>
              <a:ext cx="467"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通道</a:t>
              </a:r>
            </a:p>
          </p:txBody>
        </p:sp>
        <p:sp>
          <p:nvSpPr>
            <p:cNvPr id="25607" name="Text Box 7"/>
            <p:cNvSpPr txBox="1">
              <a:spLocks noChangeArrowheads="1"/>
            </p:cNvSpPr>
            <p:nvPr/>
          </p:nvSpPr>
          <p:spPr bwMode="auto">
            <a:xfrm>
              <a:off x="2713" y="2973"/>
              <a:ext cx="467"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主机</a:t>
              </a:r>
            </a:p>
          </p:txBody>
        </p:sp>
        <p:sp>
          <p:nvSpPr>
            <p:cNvPr id="25608" name="Text Box 8"/>
            <p:cNvSpPr txBox="1">
              <a:spLocks noChangeArrowheads="1"/>
            </p:cNvSpPr>
            <p:nvPr/>
          </p:nvSpPr>
          <p:spPr bwMode="auto">
            <a:xfrm>
              <a:off x="1864" y="2973"/>
              <a:ext cx="467"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通道</a:t>
              </a:r>
            </a:p>
          </p:txBody>
        </p:sp>
        <p:sp>
          <p:nvSpPr>
            <p:cNvPr id="25609" name="Text Box 9"/>
            <p:cNvSpPr txBox="1">
              <a:spLocks noChangeArrowheads="1"/>
            </p:cNvSpPr>
            <p:nvPr/>
          </p:nvSpPr>
          <p:spPr bwMode="auto">
            <a:xfrm>
              <a:off x="823" y="2973"/>
              <a:ext cx="644"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卡片机</a:t>
              </a:r>
            </a:p>
          </p:txBody>
        </p:sp>
        <p:sp>
          <p:nvSpPr>
            <p:cNvPr id="25610" name="Text Box 10"/>
            <p:cNvSpPr txBox="1">
              <a:spLocks noChangeArrowheads="1"/>
            </p:cNvSpPr>
            <p:nvPr/>
          </p:nvSpPr>
          <p:spPr bwMode="auto">
            <a:xfrm>
              <a:off x="3542" y="2973"/>
              <a:ext cx="467"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通道</a:t>
              </a:r>
            </a:p>
          </p:txBody>
        </p:sp>
        <p:sp>
          <p:nvSpPr>
            <p:cNvPr id="25611" name="Line 11"/>
            <p:cNvSpPr>
              <a:spLocks noChangeShapeType="1"/>
            </p:cNvSpPr>
            <p:nvPr/>
          </p:nvSpPr>
          <p:spPr bwMode="auto">
            <a:xfrm flipV="1">
              <a:off x="2773" y="178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2" name="Line 12"/>
            <p:cNvSpPr>
              <a:spLocks noChangeShapeType="1"/>
            </p:cNvSpPr>
            <p:nvPr/>
          </p:nvSpPr>
          <p:spPr bwMode="auto">
            <a:xfrm flipV="1">
              <a:off x="2944" y="1789"/>
              <a:ext cx="0" cy="37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3" name="Line 13"/>
            <p:cNvSpPr>
              <a:spLocks noChangeShapeType="1"/>
            </p:cNvSpPr>
            <p:nvPr/>
          </p:nvSpPr>
          <p:spPr bwMode="auto">
            <a:xfrm>
              <a:off x="3115" y="1800"/>
              <a:ext cx="0" cy="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4" name="Line 14"/>
            <p:cNvSpPr>
              <a:spLocks noChangeShapeType="1"/>
            </p:cNvSpPr>
            <p:nvPr/>
          </p:nvSpPr>
          <p:spPr bwMode="auto">
            <a:xfrm>
              <a:off x="3115" y="2452"/>
              <a:ext cx="0" cy="5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5" name="Line 15"/>
            <p:cNvSpPr>
              <a:spLocks noChangeShapeType="1"/>
            </p:cNvSpPr>
            <p:nvPr/>
          </p:nvSpPr>
          <p:spPr bwMode="auto">
            <a:xfrm flipV="1">
              <a:off x="2773" y="2430"/>
              <a:ext cx="0" cy="5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6" name="Line 16"/>
            <p:cNvSpPr>
              <a:spLocks noChangeShapeType="1"/>
            </p:cNvSpPr>
            <p:nvPr/>
          </p:nvSpPr>
          <p:spPr bwMode="auto">
            <a:xfrm>
              <a:off x="2944" y="2452"/>
              <a:ext cx="0" cy="5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7" name="Freeform 17"/>
            <p:cNvSpPr>
              <a:spLocks/>
            </p:cNvSpPr>
            <p:nvPr/>
          </p:nvSpPr>
          <p:spPr bwMode="auto">
            <a:xfrm>
              <a:off x="1294" y="1737"/>
              <a:ext cx="1128" cy="993"/>
            </a:xfrm>
            <a:custGeom>
              <a:avLst/>
              <a:gdLst>
                <a:gd name="T0" fmla="*/ 0 w 1128"/>
                <a:gd name="T1" fmla="*/ 993 h 993"/>
                <a:gd name="T2" fmla="*/ 424 w 1128"/>
                <a:gd name="T3" fmla="*/ 776 h 993"/>
                <a:gd name="T4" fmla="*/ 1128 w 1128"/>
                <a:gd name="T5" fmla="*/ 0 h 993"/>
                <a:gd name="T6" fmla="*/ 0 60000 65536"/>
                <a:gd name="T7" fmla="*/ 0 60000 65536"/>
                <a:gd name="T8" fmla="*/ 0 60000 65536"/>
              </a:gdLst>
              <a:ahLst/>
              <a:cxnLst>
                <a:cxn ang="T6">
                  <a:pos x="T0" y="T1"/>
                </a:cxn>
                <a:cxn ang="T7">
                  <a:pos x="T2" y="T3"/>
                </a:cxn>
                <a:cxn ang="T8">
                  <a:pos x="T4" y="T5"/>
                </a:cxn>
              </a:cxnLst>
              <a:rect l="0" t="0" r="r" b="b"/>
              <a:pathLst>
                <a:path w="1128" h="993">
                  <a:moveTo>
                    <a:pt x="0" y="993"/>
                  </a:moveTo>
                  <a:cubicBezTo>
                    <a:pt x="118" y="967"/>
                    <a:pt x="236" y="941"/>
                    <a:pt x="424" y="776"/>
                  </a:cubicBezTo>
                  <a:cubicBezTo>
                    <a:pt x="612" y="611"/>
                    <a:pt x="870" y="305"/>
                    <a:pt x="1128"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8" name="Freeform 18"/>
            <p:cNvSpPr>
              <a:spLocks/>
            </p:cNvSpPr>
            <p:nvPr/>
          </p:nvSpPr>
          <p:spPr bwMode="auto">
            <a:xfrm flipH="1">
              <a:off x="3446" y="1727"/>
              <a:ext cx="1128" cy="993"/>
            </a:xfrm>
            <a:custGeom>
              <a:avLst/>
              <a:gdLst>
                <a:gd name="T0" fmla="*/ 0 w 1128"/>
                <a:gd name="T1" fmla="*/ 993 h 993"/>
                <a:gd name="T2" fmla="*/ 424 w 1128"/>
                <a:gd name="T3" fmla="*/ 776 h 993"/>
                <a:gd name="T4" fmla="*/ 1128 w 1128"/>
                <a:gd name="T5" fmla="*/ 0 h 993"/>
                <a:gd name="T6" fmla="*/ 0 60000 65536"/>
                <a:gd name="T7" fmla="*/ 0 60000 65536"/>
                <a:gd name="T8" fmla="*/ 0 60000 65536"/>
              </a:gdLst>
              <a:ahLst/>
              <a:cxnLst>
                <a:cxn ang="T6">
                  <a:pos x="T0" y="T1"/>
                </a:cxn>
                <a:cxn ang="T7">
                  <a:pos x="T2" y="T3"/>
                </a:cxn>
                <a:cxn ang="T8">
                  <a:pos x="T4" y="T5"/>
                </a:cxn>
              </a:cxnLst>
              <a:rect l="0" t="0" r="r" b="b"/>
              <a:pathLst>
                <a:path w="1128" h="993">
                  <a:moveTo>
                    <a:pt x="0" y="993"/>
                  </a:moveTo>
                  <a:cubicBezTo>
                    <a:pt x="118" y="967"/>
                    <a:pt x="236" y="941"/>
                    <a:pt x="424" y="776"/>
                  </a:cubicBezTo>
                  <a:cubicBezTo>
                    <a:pt x="612" y="611"/>
                    <a:pt x="870" y="305"/>
                    <a:pt x="1128" y="0"/>
                  </a:cubicBezTo>
                </a:path>
              </a:pathLst>
            </a:custGeom>
            <a:noFill/>
            <a:ln w="9525">
              <a:solidFill>
                <a:schemeClr val="tx1"/>
              </a:solidFill>
              <a:round/>
              <a:headEnd type="triangle" w="med" len="med"/>
              <a:tailEnd type="none" w="med" len="me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19" name="Line 19"/>
            <p:cNvSpPr>
              <a:spLocks noChangeShapeType="1"/>
            </p:cNvSpPr>
            <p:nvPr/>
          </p:nvSpPr>
          <p:spPr bwMode="auto">
            <a:xfrm>
              <a:off x="2463" y="2141"/>
              <a:ext cx="0" cy="33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20" name="Line 20"/>
            <p:cNvSpPr>
              <a:spLocks noChangeShapeType="1"/>
            </p:cNvSpPr>
            <p:nvPr/>
          </p:nvSpPr>
          <p:spPr bwMode="auto">
            <a:xfrm>
              <a:off x="912" y="2730"/>
              <a:ext cx="3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21" name="Line 21"/>
            <p:cNvSpPr>
              <a:spLocks noChangeShapeType="1"/>
            </p:cNvSpPr>
            <p:nvPr/>
          </p:nvSpPr>
          <p:spPr bwMode="auto">
            <a:xfrm>
              <a:off x="4078" y="3123"/>
              <a:ext cx="3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22" name="AutoShape 22"/>
            <p:cNvSpPr>
              <a:spLocks noChangeArrowheads="1"/>
            </p:cNvSpPr>
            <p:nvPr/>
          </p:nvSpPr>
          <p:spPr bwMode="auto">
            <a:xfrm rot="-5400000">
              <a:off x="4449" y="2814"/>
              <a:ext cx="475" cy="620"/>
            </a:xfrm>
            <a:prstGeom prst="flowChartPunchedTape">
              <a:avLst/>
            </a:prstGeom>
            <a:noFill/>
            <a:ln w="9525">
              <a:solidFill>
                <a:schemeClr val="tx1"/>
              </a:solidFill>
              <a:miter lim="800000"/>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pPr algn="ctr" defTabSz="873125"/>
              <a:r>
                <a:rPr lang="zh-CN" altLang="en-US" sz="2300"/>
                <a:t>打印</a:t>
              </a:r>
              <a:br>
                <a:rPr lang="zh-CN" altLang="en-US" sz="2300"/>
              </a:br>
              <a:r>
                <a:rPr lang="zh-CN" altLang="en-US" sz="2300"/>
                <a:t>机</a:t>
              </a:r>
            </a:p>
          </p:txBody>
        </p:sp>
        <p:sp>
          <p:nvSpPr>
            <p:cNvPr id="25623" name="Freeform 23"/>
            <p:cNvSpPr>
              <a:spLocks/>
            </p:cNvSpPr>
            <p:nvPr/>
          </p:nvSpPr>
          <p:spPr bwMode="auto">
            <a:xfrm>
              <a:off x="2370" y="2968"/>
              <a:ext cx="403" cy="155"/>
            </a:xfrm>
            <a:custGeom>
              <a:avLst/>
              <a:gdLst>
                <a:gd name="T0" fmla="*/ 0 w 403"/>
                <a:gd name="T1" fmla="*/ 155 h 155"/>
                <a:gd name="T2" fmla="*/ 259 w 403"/>
                <a:gd name="T3" fmla="*/ 124 h 155"/>
                <a:gd name="T4" fmla="*/ 362 w 403"/>
                <a:gd name="T5" fmla="*/ 83 h 155"/>
                <a:gd name="T6" fmla="*/ 403 w 403"/>
                <a:gd name="T7" fmla="*/ 0 h 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 h="155">
                  <a:moveTo>
                    <a:pt x="0" y="155"/>
                  </a:moveTo>
                  <a:cubicBezTo>
                    <a:pt x="43" y="150"/>
                    <a:pt x="199" y="136"/>
                    <a:pt x="259" y="124"/>
                  </a:cubicBezTo>
                  <a:cubicBezTo>
                    <a:pt x="319" y="112"/>
                    <a:pt x="338" y="104"/>
                    <a:pt x="362" y="83"/>
                  </a:cubicBezTo>
                  <a:cubicBezTo>
                    <a:pt x="386" y="62"/>
                    <a:pt x="395" y="17"/>
                    <a:pt x="403" y="0"/>
                  </a:cubicBezTo>
                </a:path>
              </a:pathLst>
            </a:custGeom>
            <a:noFill/>
            <a:ln w="9525">
              <a:solidFill>
                <a:schemeClr val="tx1"/>
              </a:solidFill>
              <a:round/>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24" name="Freeform 24"/>
            <p:cNvSpPr>
              <a:spLocks/>
            </p:cNvSpPr>
            <p:nvPr/>
          </p:nvSpPr>
          <p:spPr bwMode="auto">
            <a:xfrm flipH="1">
              <a:off x="3114" y="2968"/>
              <a:ext cx="403" cy="155"/>
            </a:xfrm>
            <a:custGeom>
              <a:avLst/>
              <a:gdLst>
                <a:gd name="T0" fmla="*/ 0 w 403"/>
                <a:gd name="T1" fmla="*/ 155 h 155"/>
                <a:gd name="T2" fmla="*/ 259 w 403"/>
                <a:gd name="T3" fmla="*/ 124 h 155"/>
                <a:gd name="T4" fmla="*/ 362 w 403"/>
                <a:gd name="T5" fmla="*/ 83 h 155"/>
                <a:gd name="T6" fmla="*/ 403 w 403"/>
                <a:gd name="T7" fmla="*/ 0 h 1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 h="155">
                  <a:moveTo>
                    <a:pt x="0" y="155"/>
                  </a:moveTo>
                  <a:cubicBezTo>
                    <a:pt x="43" y="150"/>
                    <a:pt x="199" y="136"/>
                    <a:pt x="259" y="124"/>
                  </a:cubicBezTo>
                  <a:cubicBezTo>
                    <a:pt x="319" y="112"/>
                    <a:pt x="338" y="104"/>
                    <a:pt x="362" y="83"/>
                  </a:cubicBezTo>
                  <a:cubicBezTo>
                    <a:pt x="386" y="62"/>
                    <a:pt x="395" y="17"/>
                    <a:pt x="403" y="0"/>
                  </a:cubicBezTo>
                </a:path>
              </a:pathLst>
            </a:custGeom>
            <a:noFill/>
            <a:ln w="9525">
              <a:solidFill>
                <a:schemeClr val="tx1"/>
              </a:solidFill>
              <a:round/>
              <a:headEnd/>
              <a:tailEnd/>
            </a:ln>
            <a:effectLst/>
            <a:extLst>
              <a:ext uri="{909E8E84-426E-40DD-AFC4-6F175D3DCCD1}">
                <a14:hiddenFill xmlns:a14="http://schemas.microsoft.com/office/drawing/2010/main">
                  <a:solidFill>
                    <a:srgbClr val="E7FFE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25" name="Line 25"/>
            <p:cNvSpPr>
              <a:spLocks noChangeShapeType="1"/>
            </p:cNvSpPr>
            <p:nvPr/>
          </p:nvSpPr>
          <p:spPr bwMode="auto">
            <a:xfrm>
              <a:off x="1522" y="3123"/>
              <a:ext cx="3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endParaRPr lang="zh-CN" altLang="en-US"/>
            </a:p>
          </p:txBody>
        </p:sp>
        <p:sp>
          <p:nvSpPr>
            <p:cNvPr id="25626" name="Text Box 26"/>
            <p:cNvSpPr txBox="1">
              <a:spLocks noChangeArrowheads="1"/>
            </p:cNvSpPr>
            <p:nvPr/>
          </p:nvSpPr>
          <p:spPr bwMode="auto">
            <a:xfrm>
              <a:off x="3915" y="2000"/>
              <a:ext cx="265" cy="288"/>
            </a:xfrm>
            <a:prstGeom prst="rect">
              <a:avLst/>
            </a:prstGeom>
            <a:noFill/>
            <a:ln>
              <a:noFill/>
            </a:ln>
            <a:effectLst/>
            <a:extLst>
              <a:ext uri="{909E8E84-426E-40DD-AFC4-6F175D3DCCD1}">
                <a14:hiddenFill xmlns:a14="http://schemas.microsoft.com/office/drawing/2010/main">
                  <a:solidFill>
                    <a:srgbClr val="E7FFE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zh-CN" sz="2300"/>
            </a:p>
          </p:txBody>
        </p:sp>
        <p:sp>
          <p:nvSpPr>
            <p:cNvPr id="25627" name="Rectangle 27"/>
            <p:cNvSpPr>
              <a:spLocks noChangeArrowheads="1"/>
            </p:cNvSpPr>
            <p:nvPr/>
          </p:nvSpPr>
          <p:spPr bwMode="auto">
            <a:xfrm>
              <a:off x="636" y="2580"/>
              <a:ext cx="265" cy="288"/>
            </a:xfrm>
            <a:prstGeom prst="rect">
              <a:avLst/>
            </a:prstGeom>
            <a:noFill/>
            <a:ln>
              <a:noFill/>
            </a:ln>
            <a:effectLst/>
            <a:extLst>
              <a:ext uri="{909E8E84-426E-40DD-AFC4-6F175D3DCCD1}">
                <a14:hiddenFill xmlns:a14="http://schemas.microsoft.com/office/drawing/2010/main">
                  <a:solidFill>
                    <a:srgbClr val="E7FFE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pPr defTabSz="873125"/>
              <a:endParaRPr lang="zh-CN" altLang="zh-CN" sz="2300">
                <a:sym typeface="Monotype Sorts" pitchFamily="2" charset="2"/>
              </a:endParaRPr>
            </a:p>
          </p:txBody>
        </p:sp>
        <p:sp>
          <p:nvSpPr>
            <p:cNvPr id="25628" name="Rectangle 28"/>
            <p:cNvSpPr>
              <a:spLocks noChangeArrowheads="1"/>
            </p:cNvSpPr>
            <p:nvPr/>
          </p:nvSpPr>
          <p:spPr bwMode="auto">
            <a:xfrm>
              <a:off x="2146" y="2021"/>
              <a:ext cx="265" cy="288"/>
            </a:xfrm>
            <a:prstGeom prst="rect">
              <a:avLst/>
            </a:prstGeom>
            <a:noFill/>
            <a:ln>
              <a:noFill/>
            </a:ln>
            <a:effectLst/>
            <a:extLst>
              <a:ext uri="{909E8E84-426E-40DD-AFC4-6F175D3DCCD1}">
                <a14:hiddenFill xmlns:a14="http://schemas.microsoft.com/office/drawing/2010/main">
                  <a:solidFill>
                    <a:srgbClr val="E7FFE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p>
              <a:pPr defTabSz="873125"/>
              <a:endParaRPr lang="zh-CN" altLang="zh-CN" sz="2300">
                <a:sym typeface="Monotype Sorts" pitchFamily="2" charset="2"/>
              </a:endParaRPr>
            </a:p>
          </p:txBody>
        </p:sp>
        <p:sp>
          <p:nvSpPr>
            <p:cNvPr id="25629" name="Text Box 29"/>
            <p:cNvSpPr txBox="1">
              <a:spLocks noChangeArrowheads="1"/>
            </p:cNvSpPr>
            <p:nvPr/>
          </p:nvSpPr>
          <p:spPr bwMode="auto">
            <a:xfrm>
              <a:off x="2199" y="3489"/>
              <a:ext cx="1138" cy="288"/>
            </a:xfrm>
            <a:prstGeom prst="rect">
              <a:avLst/>
            </a:prstGeom>
            <a:noFill/>
            <a:ln>
              <a:noFill/>
            </a:ln>
            <a:effectLst/>
            <a:extLst>
              <a:ext uri="{909E8E84-426E-40DD-AFC4-6F175D3DCCD1}">
                <a14:hiddenFill xmlns:a14="http://schemas.microsoft.com/office/drawing/2010/main">
                  <a:solidFill>
                    <a:srgbClr val="E7FFE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300"/>
                <a:t>spooling </a:t>
              </a:r>
              <a:r>
                <a:rPr lang="zh-CN" altLang="zh-CN" sz="2300"/>
                <a:t>系统</a:t>
              </a:r>
              <a:endParaRPr lang="zh-CN" altLang="en-US" sz="2300"/>
            </a:p>
          </p:txBody>
        </p:sp>
        <p:sp>
          <p:nvSpPr>
            <p:cNvPr id="25630" name="Text Box 30"/>
            <p:cNvSpPr txBox="1">
              <a:spLocks noChangeArrowheads="1"/>
            </p:cNvSpPr>
            <p:nvPr/>
          </p:nvSpPr>
          <p:spPr bwMode="auto">
            <a:xfrm>
              <a:off x="3553" y="1399"/>
              <a:ext cx="550" cy="288"/>
            </a:xfrm>
            <a:prstGeom prst="rect">
              <a:avLst/>
            </a:prstGeom>
            <a:noFill/>
            <a:ln>
              <a:noFill/>
            </a:ln>
            <a:effectLst/>
            <a:extLst>
              <a:ext uri="{909E8E84-426E-40DD-AFC4-6F175D3DCCD1}">
                <a14:hiddenFill xmlns:a14="http://schemas.microsoft.com/office/drawing/2010/main">
                  <a:solidFill>
                    <a:srgbClr val="E7FFE7"/>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2244" tIns="26121" rIns="52244" bIns="26121" anchor="ct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300"/>
                <a:t>作业</a:t>
              </a:r>
            </a:p>
          </p:txBody>
        </p:sp>
      </p:grpSp>
      <p:sp>
        <p:nvSpPr>
          <p:cNvPr id="761887" name="Text Box 31"/>
          <p:cNvSpPr txBox="1">
            <a:spLocks noChangeArrowheads="1"/>
          </p:cNvSpPr>
          <p:nvPr/>
        </p:nvSpPr>
        <p:spPr bwMode="auto">
          <a:xfrm>
            <a:off x="1077913" y="4327525"/>
            <a:ext cx="7685087" cy="214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sz="2600"/>
              <a:t>缺陷：</a:t>
            </a:r>
            <a:br>
              <a:rPr lang="zh-CN" altLang="en-US" sz="2600"/>
            </a:br>
            <a:r>
              <a:rPr lang="zh-CN" altLang="en-US" sz="2600"/>
              <a:t>因为系统中作业之间仍以串行方式被处理，所以无法继续提高</a:t>
            </a:r>
            <a:r>
              <a:rPr lang="en-US" altLang="zh-CN" sz="2600"/>
              <a:t>CPU</a:t>
            </a:r>
            <a:r>
              <a:rPr lang="zh-CN" altLang="en-US" sz="2600"/>
              <a:t>、</a:t>
            </a:r>
            <a:r>
              <a:rPr lang="zh-CN" altLang="zh-CN" sz="2600"/>
              <a:t>内存利用率，为从根本上解决这一问题，人们提到了</a:t>
            </a:r>
            <a:r>
              <a:rPr lang="zh-CN" altLang="zh-CN" sz="2600">
                <a:solidFill>
                  <a:srgbClr val="000099"/>
                </a:solidFill>
              </a:rPr>
              <a:t>多道程序设计技术</a:t>
            </a:r>
            <a:r>
              <a:rPr lang="zh-CN" altLang="zh-CN" sz="2600"/>
              <a:t>。</a:t>
            </a:r>
            <a:endParaRPr lang="zh-CN" altLang="en-US" sz="2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61859"/>
                                        </p:tgtEl>
                                        <p:attrNameLst>
                                          <p:attrName>style.visibility</p:attrName>
                                        </p:attrNameLst>
                                      </p:cBhvr>
                                      <p:to>
                                        <p:strVal val="visible"/>
                                      </p:to>
                                    </p:set>
                                    <p:animEffect transition="in" filter="dissolve">
                                      <p:cBhvr>
                                        <p:cTn id="7" dur="500"/>
                                        <p:tgtEl>
                                          <p:spTgt spid="761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1887">
                                            <p:txEl>
                                              <p:pRg st="0" end="0"/>
                                            </p:txEl>
                                          </p:spTgt>
                                        </p:tgtEl>
                                        <p:attrNameLst>
                                          <p:attrName>style.visibility</p:attrName>
                                        </p:attrNameLst>
                                      </p:cBhvr>
                                      <p:to>
                                        <p:strVal val="visible"/>
                                      </p:to>
                                    </p:set>
                                    <p:animEffect transition="in" filter="wipe(left)">
                                      <p:cBhvr>
                                        <p:cTn id="12" dur="500"/>
                                        <p:tgtEl>
                                          <p:spTgt spid="7618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8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3" name="Text Box 3"/>
          <p:cNvSpPr txBox="1">
            <a:spLocks noChangeArrowheads="1"/>
          </p:cNvSpPr>
          <p:nvPr/>
        </p:nvSpPr>
        <p:spPr bwMode="auto">
          <a:xfrm>
            <a:off x="931863" y="304800"/>
            <a:ext cx="3352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a:solidFill>
                  <a:srgbClr val="000099"/>
                </a:solidFill>
              </a:rPr>
              <a:t>多道程序设计概念</a:t>
            </a:r>
          </a:p>
        </p:txBody>
      </p:sp>
      <p:sp>
        <p:nvSpPr>
          <p:cNvPr id="762884" name="Text Box 4"/>
          <p:cNvSpPr txBox="1">
            <a:spLocks noChangeArrowheads="1"/>
          </p:cNvSpPr>
          <p:nvPr/>
        </p:nvSpPr>
        <p:spPr bwMode="auto">
          <a:xfrm>
            <a:off x="1285875" y="762000"/>
            <a:ext cx="70961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600"/>
              <a:t>是指</a:t>
            </a:r>
            <a:r>
              <a:rPr lang="zh-CN" altLang="en-US" sz="2600" u="sng"/>
              <a:t>把一个以上的作业存放在主存中，并且同时处于运行状态，使这些作业共享处理机时间和外部设备等其它资源 </a:t>
            </a:r>
            <a:r>
              <a:rPr lang="zh-CN" altLang="en-US" sz="2600" u="sng">
                <a:sym typeface="Symbol" pitchFamily="18" charset="2"/>
              </a:rPr>
              <a:t> </a:t>
            </a:r>
            <a:r>
              <a:rPr lang="en-US" altLang="zh-CN" sz="2600" u="sng">
                <a:sym typeface="Symbol" pitchFamily="18" charset="2"/>
              </a:rPr>
              <a:t>(</a:t>
            </a:r>
            <a:r>
              <a:rPr lang="zh-CN" altLang="en-US" sz="2600" u="sng">
                <a:sym typeface="Symbol" pitchFamily="18" charset="2"/>
              </a:rPr>
              <a:t>系统资源</a:t>
            </a:r>
            <a:r>
              <a:rPr lang="en-US" altLang="zh-CN" sz="2600" u="sng">
                <a:sym typeface="Symbol" pitchFamily="18" charset="2"/>
              </a:rPr>
              <a:t>)</a:t>
            </a:r>
            <a:endParaRPr lang="en-US" altLang="zh-CN" sz="2600" u="sng"/>
          </a:p>
        </p:txBody>
      </p:sp>
      <p:sp>
        <p:nvSpPr>
          <p:cNvPr id="762885" name="Text Box 5"/>
          <p:cNvSpPr txBox="1">
            <a:spLocks noChangeArrowheads="1"/>
          </p:cNvSpPr>
          <p:nvPr/>
        </p:nvSpPr>
        <p:spPr bwMode="auto">
          <a:xfrm>
            <a:off x="1285875" y="2209800"/>
            <a:ext cx="6996113"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600"/>
              <a:t>对于一个单处理机系统来说，作业同时处于运行状态只是一宏观的概念其含义是指每个作业都已开始运行，但尚未完成。</a:t>
            </a:r>
          </a:p>
        </p:txBody>
      </p:sp>
      <p:sp>
        <p:nvSpPr>
          <p:cNvPr id="762886" name="Text Box 6"/>
          <p:cNvSpPr txBox="1">
            <a:spLocks noChangeArrowheads="1"/>
          </p:cNvSpPr>
          <p:nvPr/>
        </p:nvSpPr>
        <p:spPr bwMode="auto">
          <a:xfrm>
            <a:off x="1285875" y="3810000"/>
            <a:ext cx="698976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zh-CN" altLang="en-US" sz="2600"/>
              <a:t>就微观而言，在任一特定时刻，在处理机上运行的作业只有一个</a:t>
            </a:r>
          </a:p>
        </p:txBody>
      </p:sp>
      <p:sp>
        <p:nvSpPr>
          <p:cNvPr id="762887" name="AutoShape 7"/>
          <p:cNvSpPr>
            <a:spLocks/>
          </p:cNvSpPr>
          <p:nvPr/>
        </p:nvSpPr>
        <p:spPr bwMode="auto">
          <a:xfrm>
            <a:off x="1139825" y="2559050"/>
            <a:ext cx="79375" cy="2012950"/>
          </a:xfrm>
          <a:prstGeom prst="leftBrace">
            <a:avLst>
              <a:gd name="adj1" fmla="val 211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2888" name="Text Box 8"/>
          <p:cNvSpPr txBox="1">
            <a:spLocks noChangeArrowheads="1"/>
          </p:cNvSpPr>
          <p:nvPr/>
        </p:nvSpPr>
        <p:spPr bwMode="auto">
          <a:xfrm>
            <a:off x="1219200" y="5003800"/>
            <a:ext cx="25606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a:solidFill>
                  <a:srgbClr val="996600"/>
                </a:solidFill>
              </a:rPr>
              <a:t>优点与问题：</a:t>
            </a:r>
          </a:p>
        </p:txBody>
      </p:sp>
      <p:sp>
        <p:nvSpPr>
          <p:cNvPr id="762889" name="Text Box 9"/>
          <p:cNvSpPr txBox="1">
            <a:spLocks noChangeArrowheads="1"/>
          </p:cNvSpPr>
          <p:nvPr/>
        </p:nvSpPr>
        <p:spPr bwMode="auto">
          <a:xfrm>
            <a:off x="1676400" y="5487988"/>
            <a:ext cx="337026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a:sym typeface="Monotype Sorts" pitchFamily="2" charset="2"/>
              </a:rPr>
              <a:t> CPU </a:t>
            </a:r>
            <a:r>
              <a:rPr lang="zh-CN" altLang="zh-CN">
                <a:sym typeface="Monotype Sorts" pitchFamily="2" charset="2"/>
              </a:rPr>
              <a:t>利用率大大提高</a:t>
            </a:r>
            <a:endParaRPr lang="zh-CN" altLang="en-US"/>
          </a:p>
        </p:txBody>
      </p:sp>
      <p:sp>
        <p:nvSpPr>
          <p:cNvPr id="762890" name="Rectangle 10"/>
          <p:cNvSpPr>
            <a:spLocks noChangeArrowheads="1"/>
          </p:cNvSpPr>
          <p:nvPr/>
        </p:nvSpPr>
        <p:spPr bwMode="auto">
          <a:xfrm>
            <a:off x="1658938" y="5970588"/>
            <a:ext cx="5118100"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p>
            <a:pPr defTabSz="873125"/>
            <a:r>
              <a:rPr lang="en-US" altLang="zh-CN">
                <a:sym typeface="Monotype Sorts" pitchFamily="2" charset="2"/>
              </a:rPr>
              <a:t> </a:t>
            </a:r>
            <a:r>
              <a:rPr lang="zh-CN" altLang="en-US">
                <a:sym typeface="Monotype Sorts" pitchFamily="2" charset="2"/>
              </a:rPr>
              <a:t>用户无控制权，无交互性，延迟大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288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62884">
                                            <p:txEl>
                                              <p:pRg st="0" end="0"/>
                                            </p:txEl>
                                          </p:spTgt>
                                        </p:tgtEl>
                                        <p:attrNameLst>
                                          <p:attrName>style.visibility</p:attrName>
                                        </p:attrNameLst>
                                      </p:cBhvr>
                                      <p:to>
                                        <p:strVal val="visible"/>
                                      </p:to>
                                    </p:set>
                                    <p:animEffect transition="in" filter="wipe(left)">
                                      <p:cBhvr>
                                        <p:cTn id="15" dur="500"/>
                                        <p:tgtEl>
                                          <p:spTgt spid="76288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62889">
                                            <p:txEl>
                                              <p:pRg st="0" end="0"/>
                                            </p:txEl>
                                          </p:spTgt>
                                        </p:tgtEl>
                                        <p:attrNameLst>
                                          <p:attrName>style.visibility</p:attrName>
                                        </p:attrNameLst>
                                      </p:cBhvr>
                                      <p:to>
                                        <p:strVal val="visible"/>
                                      </p:to>
                                    </p:set>
                                    <p:animEffect transition="in" filter="wipe(left)">
                                      <p:cBhvr>
                                        <p:cTn id="20" dur="500"/>
                                        <p:tgtEl>
                                          <p:spTgt spid="762889">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62887"/>
                                        </p:tgtEl>
                                        <p:attrNameLst>
                                          <p:attrName>style.visibility</p:attrName>
                                        </p:attrNameLst>
                                      </p:cBhvr>
                                      <p:to>
                                        <p:strVal val="visible"/>
                                      </p:to>
                                    </p:set>
                                    <p:animEffect transition="in" filter="wipe(left)">
                                      <p:cBhvr>
                                        <p:cTn id="25" dur="500"/>
                                        <p:tgtEl>
                                          <p:spTgt spid="76288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62890">
                                            <p:txEl>
                                              <p:pRg st="0" end="0"/>
                                            </p:txEl>
                                          </p:spTgt>
                                        </p:tgtEl>
                                        <p:attrNameLst>
                                          <p:attrName>style.visibility</p:attrName>
                                        </p:attrNameLst>
                                      </p:cBhvr>
                                      <p:to>
                                        <p:strVal val="visible"/>
                                      </p:to>
                                    </p:set>
                                    <p:animEffect transition="in" filter="wipe(left)">
                                      <p:cBhvr>
                                        <p:cTn id="30" dur="500"/>
                                        <p:tgtEl>
                                          <p:spTgt spid="762890">
                                            <p:txEl>
                                              <p:pRg st="0" end="0"/>
                                            </p:txEl>
                                          </p:spTgt>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762885">
                                            <p:txEl>
                                              <p:pRg st="0" end="0"/>
                                            </p:txEl>
                                          </p:spTgt>
                                        </p:tgtEl>
                                        <p:attrNameLst>
                                          <p:attrName>style.visibility</p:attrName>
                                        </p:attrNameLst>
                                      </p:cBhvr>
                                      <p:to>
                                        <p:strVal val="visible"/>
                                      </p:to>
                                    </p:set>
                                    <p:animEffect transition="in" filter="wipe(left)">
                                      <p:cBhvr>
                                        <p:cTn id="34" dur="500"/>
                                        <p:tgtEl>
                                          <p:spTgt spid="762885">
                                            <p:txEl>
                                              <p:pRg st="0" end="0"/>
                                            </p:txEl>
                                          </p:spTgt>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762886">
                                            <p:txEl>
                                              <p:pRg st="0" end="0"/>
                                            </p:txEl>
                                          </p:spTgt>
                                        </p:tgtEl>
                                        <p:attrNameLst>
                                          <p:attrName>style.visibility</p:attrName>
                                        </p:attrNameLst>
                                      </p:cBhvr>
                                      <p:to>
                                        <p:strVal val="visible"/>
                                      </p:to>
                                    </p:set>
                                    <p:animEffect transition="in" filter="wipe(left)">
                                      <p:cBhvr>
                                        <p:cTn id="38" dur="500"/>
                                        <p:tgtEl>
                                          <p:spTgt spid="7628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3" grpId="0" build="p" autoUpdateAnimBg="0"/>
      <p:bldP spid="762884" grpId="0" build="p" autoUpdateAnimBg="0"/>
      <p:bldP spid="762885" grpId="0" build="p" autoUpdateAnimBg="0" advAuto="0"/>
      <p:bldP spid="762886" grpId="0" build="p" autoUpdateAnimBg="0" advAuto="0"/>
      <p:bldP spid="762887" grpId="0" animBg="1"/>
      <p:bldP spid="762888" grpId="0" build="p" autoUpdateAnimBg="0"/>
      <p:bldP spid="762889" grpId="0" build="p" autoUpdateAnimBg="0"/>
      <p:bldP spid="76289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900113" y="333375"/>
            <a:ext cx="8243887"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990000"/>
                </a:solidFill>
              </a:rPr>
              <a:t>例：</a:t>
            </a:r>
            <a:r>
              <a:rPr lang="en-US" altLang="zh-CN"/>
              <a:t>A,B</a:t>
            </a:r>
            <a:r>
              <a:rPr lang="zh-CN" altLang="en-US"/>
              <a:t>两个程序，</a:t>
            </a:r>
            <a:r>
              <a:rPr lang="en-US" altLang="zh-CN"/>
              <a:t>A</a:t>
            </a:r>
            <a:r>
              <a:rPr lang="zh-CN" altLang="en-US"/>
              <a:t>按顺序使用</a:t>
            </a:r>
            <a:r>
              <a:rPr lang="en-US" altLang="zh-CN"/>
              <a:t>CPU 10s,</a:t>
            </a:r>
            <a:r>
              <a:rPr lang="zh-CN" altLang="en-US"/>
              <a:t>使用设备</a:t>
            </a:r>
            <a:r>
              <a:rPr lang="en-US" altLang="zh-CN"/>
              <a:t>DEV1 5s,</a:t>
            </a:r>
            <a:r>
              <a:rPr lang="zh-CN" altLang="en-US"/>
              <a:t>使用</a:t>
            </a:r>
            <a:r>
              <a:rPr lang="en-US" altLang="zh-CN"/>
              <a:t>CPU 5s</a:t>
            </a:r>
            <a:r>
              <a:rPr lang="zh-CN" altLang="en-US"/>
              <a:t>，使用设备</a:t>
            </a:r>
            <a:r>
              <a:rPr lang="en-US" altLang="zh-CN"/>
              <a:t>DEV2 10s</a:t>
            </a:r>
            <a:r>
              <a:rPr lang="zh-CN" altLang="en-US"/>
              <a:t>，最后使用</a:t>
            </a:r>
            <a:r>
              <a:rPr lang="en-US" altLang="zh-CN"/>
              <a:t>CPU 10s</a:t>
            </a:r>
            <a:r>
              <a:rPr lang="zh-CN" altLang="en-US"/>
              <a:t>。</a:t>
            </a:r>
            <a:r>
              <a:rPr lang="en-US" altLang="zh-CN"/>
              <a:t>B </a:t>
            </a:r>
            <a:r>
              <a:rPr lang="zh-CN" altLang="en-US"/>
              <a:t>按顺序使用设备</a:t>
            </a:r>
            <a:r>
              <a:rPr lang="en-US" altLang="zh-CN"/>
              <a:t>DEV1 10s,</a:t>
            </a:r>
            <a:r>
              <a:rPr lang="zh-CN" altLang="en-US"/>
              <a:t>使用</a:t>
            </a:r>
            <a:r>
              <a:rPr lang="en-US" altLang="zh-CN"/>
              <a:t>CPU 10s,</a:t>
            </a:r>
            <a:r>
              <a:rPr lang="zh-CN" altLang="en-US"/>
              <a:t>使用设备</a:t>
            </a:r>
            <a:r>
              <a:rPr lang="en-US" altLang="zh-CN"/>
              <a:t>DEV2 5s</a:t>
            </a:r>
            <a:r>
              <a:rPr lang="zh-CN" altLang="en-US"/>
              <a:t>，使用</a:t>
            </a:r>
            <a:r>
              <a:rPr lang="en-US" altLang="zh-CN"/>
              <a:t>CPU 5s</a:t>
            </a:r>
            <a:r>
              <a:rPr lang="zh-CN" altLang="en-US"/>
              <a:t>，最后使用</a:t>
            </a:r>
            <a:r>
              <a:rPr lang="en-US" altLang="zh-CN"/>
              <a:t>DEV2 10s</a:t>
            </a:r>
            <a:r>
              <a:rPr lang="zh-CN" altLang="en-US"/>
              <a:t>。</a:t>
            </a:r>
          </a:p>
          <a:p>
            <a:pPr eaLnBrk="1" hangingPunct="1">
              <a:spcBef>
                <a:spcPct val="50000"/>
              </a:spcBef>
            </a:pPr>
            <a:r>
              <a:rPr lang="zh-CN" altLang="en-US"/>
              <a:t>试问：</a:t>
            </a:r>
            <a:r>
              <a:rPr lang="en-US" altLang="zh-CN">
                <a:sym typeface="Wingdings" pitchFamily="2" charset="2"/>
              </a:rPr>
              <a:t>(1) </a:t>
            </a:r>
            <a:r>
              <a:rPr lang="zh-CN" altLang="en-US">
                <a:sym typeface="Wingdings" pitchFamily="2" charset="2"/>
              </a:rPr>
              <a:t>在顺序环境下执行程序</a:t>
            </a:r>
            <a:r>
              <a:rPr lang="en-US" altLang="zh-CN">
                <a:sym typeface="Wingdings" pitchFamily="2" charset="2"/>
              </a:rPr>
              <a:t>A</a:t>
            </a:r>
            <a:r>
              <a:rPr lang="zh-CN" altLang="en-US">
                <a:sym typeface="Wingdings" pitchFamily="2" charset="2"/>
              </a:rPr>
              <a:t>和</a:t>
            </a:r>
            <a:r>
              <a:rPr lang="en-US" altLang="zh-CN">
                <a:sym typeface="Wingdings" pitchFamily="2" charset="2"/>
              </a:rPr>
              <a:t>B,</a:t>
            </a:r>
            <a:r>
              <a:rPr lang="zh-CN" altLang="en-US">
                <a:sym typeface="Wingdings" pitchFamily="2" charset="2"/>
              </a:rPr>
              <a:t>资源利用率是多少？</a:t>
            </a:r>
          </a:p>
          <a:p>
            <a:pPr eaLnBrk="1" hangingPunct="1">
              <a:spcBef>
                <a:spcPct val="50000"/>
              </a:spcBef>
            </a:pPr>
            <a:r>
              <a:rPr lang="zh-CN" altLang="en-US">
                <a:sym typeface="Wingdings" pitchFamily="2" charset="2"/>
              </a:rPr>
              <a:t>          （</a:t>
            </a:r>
            <a:r>
              <a:rPr lang="en-US" altLang="zh-CN">
                <a:sym typeface="Wingdings" pitchFamily="2" charset="2"/>
              </a:rPr>
              <a:t>2</a:t>
            </a:r>
            <a:r>
              <a:rPr lang="zh-CN" altLang="en-US">
                <a:sym typeface="Wingdings" pitchFamily="2" charset="2"/>
              </a:rPr>
              <a:t>）在多道程序环境下， 资源利用率是多少？</a:t>
            </a:r>
          </a:p>
        </p:txBody>
      </p:sp>
      <p:sp>
        <p:nvSpPr>
          <p:cNvPr id="27651" name="Rectangle 3"/>
          <p:cNvSpPr>
            <a:spLocks noChangeArrowheads="1"/>
          </p:cNvSpPr>
          <p:nvPr/>
        </p:nvSpPr>
        <p:spPr bwMode="auto">
          <a:xfrm>
            <a:off x="990600" y="4800600"/>
            <a:ext cx="7543800" cy="2135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nSpc>
                <a:spcPct val="105000"/>
              </a:lnSpc>
            </a:pPr>
            <a:r>
              <a:rPr lang="zh-CN" altLang="en-US">
                <a:latin typeface="宋体" pitchFamily="2" charset="-122"/>
              </a:rPr>
              <a:t>（</a:t>
            </a:r>
            <a:r>
              <a:rPr lang="en-US" altLang="zh-CN">
                <a:latin typeface="宋体" pitchFamily="2" charset="-122"/>
              </a:rPr>
              <a:t>1</a:t>
            </a:r>
            <a:r>
              <a:rPr lang="zh-CN" altLang="en-US">
                <a:latin typeface="宋体" pitchFamily="2" charset="-122"/>
              </a:rPr>
              <a:t>）在顺序环境下 </a:t>
            </a:r>
            <a:br>
              <a:rPr lang="zh-CN" altLang="en-US">
                <a:latin typeface="宋体" pitchFamily="2" charset="-122"/>
              </a:rPr>
            </a:br>
            <a:r>
              <a:rPr lang="zh-CN" altLang="en-US">
                <a:latin typeface="宋体" pitchFamily="2" charset="-122"/>
              </a:rPr>
              <a:t>     </a:t>
            </a:r>
            <a:r>
              <a:rPr lang="en-US" altLang="zh-CN">
                <a:latin typeface="宋体" pitchFamily="2" charset="-122"/>
              </a:rPr>
              <a:t>CPU</a:t>
            </a:r>
            <a:r>
              <a:rPr lang="zh-CN" altLang="en-US">
                <a:latin typeface="宋体" pitchFamily="2" charset="-122"/>
              </a:rPr>
              <a:t>利用率</a:t>
            </a:r>
            <a:r>
              <a:rPr lang="en-US" altLang="zh-CN">
                <a:latin typeface="宋体" pitchFamily="2" charset="-122"/>
              </a:rPr>
              <a:t>= 40/80 = 50%</a:t>
            </a:r>
            <a:br>
              <a:rPr lang="en-US" altLang="zh-CN">
                <a:latin typeface="宋体" pitchFamily="2" charset="-122"/>
              </a:rPr>
            </a:br>
            <a:r>
              <a:rPr lang="en-US" altLang="zh-CN">
                <a:latin typeface="宋体" pitchFamily="2" charset="-122"/>
              </a:rPr>
              <a:t>     DEV1</a:t>
            </a:r>
            <a:r>
              <a:rPr lang="zh-CN" altLang="en-US">
                <a:latin typeface="宋体" pitchFamily="2" charset="-122"/>
              </a:rPr>
              <a:t>利用率</a:t>
            </a:r>
            <a:r>
              <a:rPr lang="en-US" altLang="zh-CN">
                <a:latin typeface="宋体" pitchFamily="2" charset="-122"/>
              </a:rPr>
              <a:t>= 15/80=18.75%</a:t>
            </a:r>
            <a:br>
              <a:rPr lang="en-US" altLang="zh-CN">
                <a:latin typeface="宋体" pitchFamily="2" charset="-122"/>
              </a:rPr>
            </a:br>
            <a:r>
              <a:rPr lang="en-US" altLang="zh-CN">
                <a:latin typeface="宋体" pitchFamily="2" charset="-122"/>
              </a:rPr>
              <a:t>     DEV2</a:t>
            </a:r>
            <a:r>
              <a:rPr lang="zh-CN" altLang="en-US">
                <a:latin typeface="宋体" pitchFamily="2" charset="-122"/>
              </a:rPr>
              <a:t>利用率</a:t>
            </a:r>
            <a:r>
              <a:rPr lang="en-US" altLang="zh-CN">
                <a:latin typeface="宋体" pitchFamily="2" charset="-122"/>
              </a:rPr>
              <a:t>= 25/80=31.25% </a:t>
            </a:r>
          </a:p>
        </p:txBody>
      </p:sp>
      <p:grpSp>
        <p:nvGrpSpPr>
          <p:cNvPr id="27652" name="Group 4"/>
          <p:cNvGrpSpPr>
            <a:grpSpLocks/>
          </p:cNvGrpSpPr>
          <p:nvPr/>
        </p:nvGrpSpPr>
        <p:grpSpPr bwMode="auto">
          <a:xfrm>
            <a:off x="914400" y="2930525"/>
            <a:ext cx="8458200" cy="2174875"/>
            <a:chOff x="576" y="1846"/>
            <a:chExt cx="5328" cy="1370"/>
          </a:xfrm>
        </p:grpSpPr>
        <p:sp>
          <p:nvSpPr>
            <p:cNvPr id="27653" name="Rectangle 5"/>
            <p:cNvSpPr>
              <a:spLocks noChangeArrowheads="1"/>
            </p:cNvSpPr>
            <p:nvPr/>
          </p:nvSpPr>
          <p:spPr bwMode="auto">
            <a:xfrm>
              <a:off x="576" y="1914"/>
              <a:ext cx="5161" cy="1302"/>
            </a:xfrm>
            <a:prstGeom prst="rect">
              <a:avLst/>
            </a:prstGeom>
            <a:solidFill>
              <a:schemeClr val="tx2"/>
            </a:solidFill>
            <a:ln>
              <a:noFill/>
            </a:ln>
            <a:extLst>
              <a:ext uri="{91240B29-F687-4F45-9708-019B960494DF}">
                <a14:hiddenLine xmlns:a14="http://schemas.microsoft.com/office/drawing/2010/main" w="9525">
                  <a:solidFill>
                    <a:schemeClr val="accent2"/>
                  </a:solidFill>
                  <a:miter lim="800000"/>
                  <a:headEnd/>
                  <a:tailEnd/>
                </a14:hiddenLine>
              </a:ext>
            </a:extLst>
          </p:spPr>
          <p:txBody>
            <a:bodyPr/>
            <a:lstStyle/>
            <a:p>
              <a:endParaRPr lang="zh-CN" altLang="en-US"/>
            </a:p>
          </p:txBody>
        </p:sp>
        <p:sp>
          <p:nvSpPr>
            <p:cNvPr id="27654" name="Rectangle 6"/>
            <p:cNvSpPr>
              <a:spLocks noChangeArrowheads="1"/>
            </p:cNvSpPr>
            <p:nvPr/>
          </p:nvSpPr>
          <p:spPr bwMode="auto">
            <a:xfrm>
              <a:off x="5413" y="2265"/>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t(s)</a:t>
              </a:r>
            </a:p>
          </p:txBody>
        </p:sp>
        <p:sp>
          <p:nvSpPr>
            <p:cNvPr id="27655" name="Rectangle 7"/>
            <p:cNvSpPr>
              <a:spLocks noChangeArrowheads="1"/>
            </p:cNvSpPr>
            <p:nvPr/>
          </p:nvSpPr>
          <p:spPr bwMode="auto">
            <a:xfrm>
              <a:off x="5864" y="212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56" name="Rectangle 8"/>
            <p:cNvSpPr>
              <a:spLocks noChangeArrowheads="1"/>
            </p:cNvSpPr>
            <p:nvPr/>
          </p:nvSpPr>
          <p:spPr bwMode="auto">
            <a:xfrm>
              <a:off x="5381" y="2867"/>
              <a:ext cx="2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t(s)</a:t>
              </a:r>
            </a:p>
          </p:txBody>
        </p:sp>
        <p:sp>
          <p:nvSpPr>
            <p:cNvPr id="27657" name="Rectangle 9"/>
            <p:cNvSpPr>
              <a:spLocks noChangeArrowheads="1"/>
            </p:cNvSpPr>
            <p:nvPr/>
          </p:nvSpPr>
          <p:spPr bwMode="auto">
            <a:xfrm>
              <a:off x="5832" y="286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58" name="Line 10"/>
            <p:cNvSpPr>
              <a:spLocks noChangeShapeType="1"/>
            </p:cNvSpPr>
            <p:nvPr/>
          </p:nvSpPr>
          <p:spPr bwMode="auto">
            <a:xfrm>
              <a:off x="1008" y="2209"/>
              <a:ext cx="4539" cy="1"/>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Freeform 11"/>
            <p:cNvSpPr>
              <a:spLocks/>
            </p:cNvSpPr>
            <p:nvPr/>
          </p:nvSpPr>
          <p:spPr bwMode="auto">
            <a:xfrm>
              <a:off x="5444" y="2176"/>
              <a:ext cx="172" cy="69"/>
            </a:xfrm>
            <a:custGeom>
              <a:avLst/>
              <a:gdLst>
                <a:gd name="T0" fmla="*/ 0 w 160"/>
                <a:gd name="T1" fmla="*/ 0 h 60"/>
                <a:gd name="T2" fmla="*/ 199 w 160"/>
                <a:gd name="T3" fmla="*/ 49 h 60"/>
                <a:gd name="T4" fmla="*/ 0 w 160"/>
                <a:gd name="T5" fmla="*/ 91 h 60"/>
                <a:gd name="T6" fmla="*/ 0 w 16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60">
                  <a:moveTo>
                    <a:pt x="0" y="0"/>
                  </a:moveTo>
                  <a:lnTo>
                    <a:pt x="160" y="32"/>
                  </a:lnTo>
                  <a:lnTo>
                    <a:pt x="0" y="60"/>
                  </a:lnTo>
                  <a:lnTo>
                    <a:pt x="0" y="0"/>
                  </a:lnTo>
                  <a:close/>
                </a:path>
              </a:pathLst>
            </a:custGeom>
            <a:solidFill>
              <a:srgbClr val="FFFF66"/>
            </a:solidFill>
            <a:ln w="19050" cmpd="sng">
              <a:solidFill>
                <a:srgbClr val="FFFF66"/>
              </a:solidFill>
              <a:prstDash val="solid"/>
              <a:round/>
              <a:headEnd/>
              <a:tailEnd/>
            </a:ln>
          </p:spPr>
          <p:txBody>
            <a:bodyPr/>
            <a:lstStyle/>
            <a:p>
              <a:endParaRPr lang="zh-CN" altLang="en-US"/>
            </a:p>
          </p:txBody>
        </p:sp>
        <p:sp>
          <p:nvSpPr>
            <p:cNvPr id="27660" name="Line 12"/>
            <p:cNvSpPr>
              <a:spLocks noChangeShapeType="1"/>
            </p:cNvSpPr>
            <p:nvPr/>
          </p:nvSpPr>
          <p:spPr bwMode="auto">
            <a:xfrm>
              <a:off x="1011" y="2165"/>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13"/>
            <p:cNvSpPr>
              <a:spLocks noChangeShapeType="1"/>
            </p:cNvSpPr>
            <p:nvPr/>
          </p:nvSpPr>
          <p:spPr bwMode="auto">
            <a:xfrm>
              <a:off x="2681" y="2165"/>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14"/>
            <p:cNvSpPr>
              <a:spLocks noChangeShapeType="1"/>
            </p:cNvSpPr>
            <p:nvPr/>
          </p:nvSpPr>
          <p:spPr bwMode="auto">
            <a:xfrm>
              <a:off x="4184" y="2160"/>
              <a:ext cx="2" cy="101"/>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5"/>
            <p:cNvSpPr>
              <a:spLocks noChangeShapeType="1"/>
            </p:cNvSpPr>
            <p:nvPr/>
          </p:nvSpPr>
          <p:spPr bwMode="auto">
            <a:xfrm>
              <a:off x="5003" y="2165"/>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6"/>
            <p:cNvSpPr>
              <a:spLocks noChangeShapeType="1"/>
            </p:cNvSpPr>
            <p:nvPr/>
          </p:nvSpPr>
          <p:spPr bwMode="auto">
            <a:xfrm>
              <a:off x="3229" y="2165"/>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17"/>
            <p:cNvSpPr>
              <a:spLocks noChangeShapeType="1"/>
            </p:cNvSpPr>
            <p:nvPr/>
          </p:nvSpPr>
          <p:spPr bwMode="auto">
            <a:xfrm>
              <a:off x="2117" y="2160"/>
              <a:ext cx="1" cy="101"/>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18"/>
            <p:cNvSpPr>
              <a:spLocks noChangeShapeType="1"/>
            </p:cNvSpPr>
            <p:nvPr/>
          </p:nvSpPr>
          <p:spPr bwMode="auto">
            <a:xfrm>
              <a:off x="1034" y="2898"/>
              <a:ext cx="4533" cy="1"/>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Freeform 19"/>
            <p:cNvSpPr>
              <a:spLocks/>
            </p:cNvSpPr>
            <p:nvPr/>
          </p:nvSpPr>
          <p:spPr bwMode="auto">
            <a:xfrm>
              <a:off x="5409" y="2866"/>
              <a:ext cx="173" cy="64"/>
            </a:xfrm>
            <a:custGeom>
              <a:avLst/>
              <a:gdLst>
                <a:gd name="T0" fmla="*/ 0 w 160"/>
                <a:gd name="T1" fmla="*/ 0 h 56"/>
                <a:gd name="T2" fmla="*/ 202 w 160"/>
                <a:gd name="T3" fmla="*/ 42 h 56"/>
                <a:gd name="T4" fmla="*/ 0 w 160"/>
                <a:gd name="T5" fmla="*/ 83 h 56"/>
                <a:gd name="T6" fmla="*/ 0 w 160"/>
                <a:gd name="T7" fmla="*/ 0 h 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 h="56">
                  <a:moveTo>
                    <a:pt x="0" y="0"/>
                  </a:moveTo>
                  <a:lnTo>
                    <a:pt x="160" y="28"/>
                  </a:lnTo>
                  <a:lnTo>
                    <a:pt x="0" y="56"/>
                  </a:lnTo>
                  <a:lnTo>
                    <a:pt x="0" y="0"/>
                  </a:lnTo>
                  <a:close/>
                </a:path>
              </a:pathLst>
            </a:custGeom>
            <a:solidFill>
              <a:srgbClr val="FFFF66"/>
            </a:solidFill>
            <a:ln w="19050" cmpd="sng">
              <a:solidFill>
                <a:srgbClr val="FFFF66"/>
              </a:solidFill>
              <a:prstDash val="solid"/>
              <a:round/>
              <a:headEnd/>
              <a:tailEnd/>
            </a:ln>
          </p:spPr>
          <p:txBody>
            <a:bodyPr/>
            <a:lstStyle/>
            <a:p>
              <a:endParaRPr lang="zh-CN" altLang="en-US"/>
            </a:p>
          </p:txBody>
        </p:sp>
        <p:sp>
          <p:nvSpPr>
            <p:cNvPr id="27668" name="Line 20"/>
            <p:cNvSpPr>
              <a:spLocks noChangeShapeType="1"/>
            </p:cNvSpPr>
            <p:nvPr/>
          </p:nvSpPr>
          <p:spPr bwMode="auto">
            <a:xfrm>
              <a:off x="1029" y="2850"/>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21"/>
            <p:cNvSpPr>
              <a:spLocks noChangeShapeType="1"/>
            </p:cNvSpPr>
            <p:nvPr/>
          </p:nvSpPr>
          <p:spPr bwMode="auto">
            <a:xfrm>
              <a:off x="3696" y="2854"/>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22"/>
            <p:cNvSpPr>
              <a:spLocks noChangeShapeType="1"/>
            </p:cNvSpPr>
            <p:nvPr/>
          </p:nvSpPr>
          <p:spPr bwMode="auto">
            <a:xfrm>
              <a:off x="4209" y="2846"/>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23"/>
            <p:cNvSpPr>
              <a:spLocks noChangeShapeType="1"/>
            </p:cNvSpPr>
            <p:nvPr/>
          </p:nvSpPr>
          <p:spPr bwMode="auto">
            <a:xfrm>
              <a:off x="3215" y="2854"/>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24"/>
            <p:cNvSpPr>
              <a:spLocks noChangeShapeType="1"/>
            </p:cNvSpPr>
            <p:nvPr/>
          </p:nvSpPr>
          <p:spPr bwMode="auto">
            <a:xfrm>
              <a:off x="2087" y="2850"/>
              <a:ext cx="1" cy="100"/>
            </a:xfrm>
            <a:prstGeom prst="line">
              <a:avLst/>
            </a:prstGeom>
            <a:noFill/>
            <a:ln w="19050">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73" name="Group 25"/>
            <p:cNvGrpSpPr>
              <a:grpSpLocks/>
            </p:cNvGrpSpPr>
            <p:nvPr/>
          </p:nvGrpSpPr>
          <p:grpSpPr bwMode="auto">
            <a:xfrm>
              <a:off x="647" y="1846"/>
              <a:ext cx="4533" cy="1322"/>
              <a:chOff x="647" y="1866"/>
              <a:chExt cx="4533" cy="1322"/>
            </a:xfrm>
          </p:grpSpPr>
          <p:sp>
            <p:nvSpPr>
              <p:cNvPr id="27675" name="Rectangle 26"/>
              <p:cNvSpPr>
                <a:spLocks noChangeArrowheads="1"/>
              </p:cNvSpPr>
              <p:nvPr/>
            </p:nvSpPr>
            <p:spPr bwMode="auto">
              <a:xfrm>
                <a:off x="647" y="186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76" name="Rectangle 27"/>
              <p:cNvSpPr>
                <a:spLocks noChangeArrowheads="1"/>
              </p:cNvSpPr>
              <p:nvPr/>
            </p:nvSpPr>
            <p:spPr bwMode="auto">
              <a:xfrm>
                <a:off x="1449" y="1999"/>
                <a:ext cx="5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77" name="Rectangle 28"/>
              <p:cNvSpPr>
                <a:spLocks noChangeArrowheads="1"/>
              </p:cNvSpPr>
              <p:nvPr/>
            </p:nvSpPr>
            <p:spPr bwMode="auto">
              <a:xfrm>
                <a:off x="1569" y="2007"/>
                <a:ext cx="3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CPU</a:t>
                </a:r>
              </a:p>
            </p:txBody>
          </p:sp>
          <p:sp>
            <p:nvSpPr>
              <p:cNvPr id="27678" name="Rectangle 29"/>
              <p:cNvSpPr>
                <a:spLocks noChangeArrowheads="1"/>
              </p:cNvSpPr>
              <p:nvPr/>
            </p:nvSpPr>
            <p:spPr bwMode="auto">
              <a:xfrm>
                <a:off x="1960" y="200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79" name="Rectangle 30"/>
              <p:cNvSpPr>
                <a:spLocks noChangeArrowheads="1"/>
              </p:cNvSpPr>
              <p:nvPr/>
            </p:nvSpPr>
            <p:spPr bwMode="auto">
              <a:xfrm>
                <a:off x="2134" y="1986"/>
                <a:ext cx="5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80" name="Rectangle 31"/>
              <p:cNvSpPr>
                <a:spLocks noChangeArrowheads="1"/>
              </p:cNvSpPr>
              <p:nvPr/>
            </p:nvSpPr>
            <p:spPr bwMode="auto">
              <a:xfrm>
                <a:off x="2156" y="1994"/>
                <a:ext cx="45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DEV1</a:t>
                </a:r>
              </a:p>
            </p:txBody>
          </p:sp>
          <p:sp>
            <p:nvSpPr>
              <p:cNvPr id="27681" name="Rectangle 32"/>
              <p:cNvSpPr>
                <a:spLocks noChangeArrowheads="1"/>
              </p:cNvSpPr>
              <p:nvPr/>
            </p:nvSpPr>
            <p:spPr bwMode="auto">
              <a:xfrm>
                <a:off x="2259" y="2194"/>
                <a:ext cx="4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82" name="Rectangle 33"/>
              <p:cNvSpPr>
                <a:spLocks noChangeArrowheads="1"/>
              </p:cNvSpPr>
              <p:nvPr/>
            </p:nvSpPr>
            <p:spPr bwMode="auto">
              <a:xfrm>
                <a:off x="3400" y="1986"/>
                <a:ext cx="53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83" name="Rectangle 34"/>
              <p:cNvSpPr>
                <a:spLocks noChangeArrowheads="1"/>
              </p:cNvSpPr>
              <p:nvPr/>
            </p:nvSpPr>
            <p:spPr bwMode="auto">
              <a:xfrm>
                <a:off x="3400" y="1994"/>
                <a:ext cx="4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DEV2</a:t>
                </a:r>
              </a:p>
            </p:txBody>
          </p:sp>
          <p:sp>
            <p:nvSpPr>
              <p:cNvPr id="27684" name="Rectangle 35"/>
              <p:cNvSpPr>
                <a:spLocks noChangeArrowheads="1"/>
              </p:cNvSpPr>
              <p:nvPr/>
            </p:nvSpPr>
            <p:spPr bwMode="auto">
              <a:xfrm>
                <a:off x="3504" y="2194"/>
                <a:ext cx="4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85" name="Rectangle 36"/>
              <p:cNvSpPr>
                <a:spLocks noChangeArrowheads="1"/>
              </p:cNvSpPr>
              <p:nvPr/>
            </p:nvSpPr>
            <p:spPr bwMode="auto">
              <a:xfrm>
                <a:off x="4337" y="1991"/>
                <a:ext cx="5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86" name="Rectangle 37"/>
              <p:cNvSpPr>
                <a:spLocks noChangeArrowheads="1"/>
              </p:cNvSpPr>
              <p:nvPr/>
            </p:nvSpPr>
            <p:spPr bwMode="auto">
              <a:xfrm>
                <a:off x="4337" y="1999"/>
                <a:ext cx="45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CPU</a:t>
                </a:r>
              </a:p>
            </p:txBody>
          </p:sp>
          <p:sp>
            <p:nvSpPr>
              <p:cNvPr id="27687" name="Rectangle 38"/>
              <p:cNvSpPr>
                <a:spLocks noChangeArrowheads="1"/>
              </p:cNvSpPr>
              <p:nvPr/>
            </p:nvSpPr>
            <p:spPr bwMode="auto">
              <a:xfrm>
                <a:off x="4729" y="1999"/>
                <a:ext cx="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88" name="Rectangle 39"/>
              <p:cNvSpPr>
                <a:spLocks noChangeArrowheads="1"/>
              </p:cNvSpPr>
              <p:nvPr/>
            </p:nvSpPr>
            <p:spPr bwMode="auto">
              <a:xfrm>
                <a:off x="2691" y="1991"/>
                <a:ext cx="5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89" name="Rectangle 40"/>
              <p:cNvSpPr>
                <a:spLocks noChangeArrowheads="1"/>
              </p:cNvSpPr>
              <p:nvPr/>
            </p:nvSpPr>
            <p:spPr bwMode="auto">
              <a:xfrm>
                <a:off x="2691" y="1999"/>
                <a:ext cx="4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CPU</a:t>
                </a:r>
              </a:p>
            </p:txBody>
          </p:sp>
          <p:sp>
            <p:nvSpPr>
              <p:cNvPr id="27690" name="Rectangle 41"/>
              <p:cNvSpPr>
                <a:spLocks noChangeArrowheads="1"/>
              </p:cNvSpPr>
              <p:nvPr/>
            </p:nvSpPr>
            <p:spPr bwMode="auto">
              <a:xfrm>
                <a:off x="3082" y="1999"/>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691" name="Rectangle 42"/>
              <p:cNvSpPr>
                <a:spLocks noChangeArrowheads="1"/>
              </p:cNvSpPr>
              <p:nvPr/>
            </p:nvSpPr>
            <p:spPr bwMode="auto">
              <a:xfrm>
                <a:off x="686" y="2079"/>
                <a:ext cx="43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92" name="Rectangle 43"/>
              <p:cNvSpPr>
                <a:spLocks noChangeArrowheads="1"/>
              </p:cNvSpPr>
              <p:nvPr/>
            </p:nvSpPr>
            <p:spPr bwMode="auto">
              <a:xfrm>
                <a:off x="686" y="2087"/>
                <a:ext cx="20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a:t>
                </a:r>
                <a:endParaRPr lang="en-US" altLang="zh-CN" sz="2000">
                  <a:solidFill>
                    <a:schemeClr val="bg1"/>
                  </a:solidFill>
                </a:endParaRPr>
              </a:p>
            </p:txBody>
          </p:sp>
          <p:sp>
            <p:nvSpPr>
              <p:cNvPr id="27693" name="Rectangle 44"/>
              <p:cNvSpPr>
                <a:spLocks noChangeArrowheads="1"/>
              </p:cNvSpPr>
              <p:nvPr/>
            </p:nvSpPr>
            <p:spPr bwMode="auto">
              <a:xfrm>
                <a:off x="892" y="2087"/>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694" name="Rectangle 45"/>
              <p:cNvSpPr>
                <a:spLocks noChangeArrowheads="1"/>
              </p:cNvSpPr>
              <p:nvPr/>
            </p:nvSpPr>
            <p:spPr bwMode="auto">
              <a:xfrm>
                <a:off x="1962" y="2307"/>
                <a:ext cx="31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95" name="Rectangle 46"/>
              <p:cNvSpPr>
                <a:spLocks noChangeArrowheads="1"/>
              </p:cNvSpPr>
              <p:nvPr/>
            </p:nvSpPr>
            <p:spPr bwMode="auto">
              <a:xfrm>
                <a:off x="2029" y="2311"/>
                <a:ext cx="17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10</a:t>
                </a:r>
                <a:endParaRPr lang="en-US" altLang="zh-CN" sz="2000">
                  <a:solidFill>
                    <a:schemeClr val="bg1"/>
                  </a:solidFill>
                </a:endParaRPr>
              </a:p>
            </p:txBody>
          </p:sp>
          <p:sp>
            <p:nvSpPr>
              <p:cNvPr id="27696" name="Rectangle 47"/>
              <p:cNvSpPr>
                <a:spLocks noChangeArrowheads="1"/>
              </p:cNvSpPr>
              <p:nvPr/>
            </p:nvSpPr>
            <p:spPr bwMode="auto">
              <a:xfrm>
                <a:off x="2205" y="2311"/>
                <a:ext cx="4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697" name="Rectangle 48"/>
              <p:cNvSpPr>
                <a:spLocks noChangeArrowheads="1"/>
              </p:cNvSpPr>
              <p:nvPr/>
            </p:nvSpPr>
            <p:spPr bwMode="auto">
              <a:xfrm>
                <a:off x="2543" y="2307"/>
                <a:ext cx="3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698" name="Rectangle 49"/>
              <p:cNvSpPr>
                <a:spLocks noChangeArrowheads="1"/>
              </p:cNvSpPr>
              <p:nvPr/>
            </p:nvSpPr>
            <p:spPr bwMode="auto">
              <a:xfrm>
                <a:off x="2543" y="2311"/>
                <a:ext cx="26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15</a:t>
                </a:r>
                <a:endParaRPr lang="en-US" altLang="zh-CN" sz="2000">
                  <a:solidFill>
                    <a:schemeClr val="bg1"/>
                  </a:solidFill>
                </a:endParaRPr>
              </a:p>
            </p:txBody>
          </p:sp>
          <p:sp>
            <p:nvSpPr>
              <p:cNvPr id="27699" name="Rectangle 50"/>
              <p:cNvSpPr>
                <a:spLocks noChangeArrowheads="1"/>
              </p:cNvSpPr>
              <p:nvPr/>
            </p:nvSpPr>
            <p:spPr bwMode="auto">
              <a:xfrm>
                <a:off x="2720" y="2311"/>
                <a:ext cx="4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700" name="Rectangle 51"/>
              <p:cNvSpPr>
                <a:spLocks noChangeArrowheads="1"/>
              </p:cNvSpPr>
              <p:nvPr/>
            </p:nvSpPr>
            <p:spPr bwMode="auto">
              <a:xfrm>
                <a:off x="3067" y="2291"/>
                <a:ext cx="31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01" name="Rectangle 52"/>
              <p:cNvSpPr>
                <a:spLocks noChangeArrowheads="1"/>
              </p:cNvSpPr>
              <p:nvPr/>
            </p:nvSpPr>
            <p:spPr bwMode="auto">
              <a:xfrm>
                <a:off x="3024" y="2295"/>
                <a:ext cx="35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20</a:t>
                </a:r>
                <a:endParaRPr lang="en-US" altLang="zh-CN" sz="2000">
                  <a:solidFill>
                    <a:schemeClr val="bg1"/>
                  </a:solidFill>
                </a:endParaRPr>
              </a:p>
            </p:txBody>
          </p:sp>
          <p:sp>
            <p:nvSpPr>
              <p:cNvPr id="27702" name="Rectangle 53"/>
              <p:cNvSpPr>
                <a:spLocks noChangeArrowheads="1"/>
              </p:cNvSpPr>
              <p:nvPr/>
            </p:nvSpPr>
            <p:spPr bwMode="auto">
              <a:xfrm>
                <a:off x="3200" y="2295"/>
                <a:ext cx="4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703" name="Rectangle 54"/>
              <p:cNvSpPr>
                <a:spLocks noChangeArrowheads="1"/>
              </p:cNvSpPr>
              <p:nvPr/>
            </p:nvSpPr>
            <p:spPr bwMode="auto">
              <a:xfrm>
                <a:off x="4035" y="2291"/>
                <a:ext cx="31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04" name="Rectangle 55"/>
              <p:cNvSpPr>
                <a:spLocks noChangeArrowheads="1"/>
              </p:cNvSpPr>
              <p:nvPr/>
            </p:nvSpPr>
            <p:spPr bwMode="auto">
              <a:xfrm>
                <a:off x="4013" y="2295"/>
                <a:ext cx="3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30</a:t>
                </a:r>
                <a:endParaRPr lang="en-US" altLang="zh-CN" sz="2000">
                  <a:solidFill>
                    <a:schemeClr val="bg1"/>
                  </a:solidFill>
                </a:endParaRPr>
              </a:p>
            </p:txBody>
          </p:sp>
          <p:sp>
            <p:nvSpPr>
              <p:cNvPr id="27705" name="Rectangle 56"/>
              <p:cNvSpPr>
                <a:spLocks noChangeArrowheads="1"/>
              </p:cNvSpPr>
              <p:nvPr/>
            </p:nvSpPr>
            <p:spPr bwMode="auto">
              <a:xfrm>
                <a:off x="4867" y="2291"/>
                <a:ext cx="313"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06" name="Rectangle 57"/>
              <p:cNvSpPr>
                <a:spLocks noChangeArrowheads="1"/>
              </p:cNvSpPr>
              <p:nvPr/>
            </p:nvSpPr>
            <p:spPr bwMode="auto">
              <a:xfrm>
                <a:off x="4945" y="2295"/>
                <a:ext cx="17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40</a:t>
                </a:r>
                <a:endParaRPr lang="en-US" altLang="zh-CN" sz="2000">
                  <a:solidFill>
                    <a:schemeClr val="bg1"/>
                  </a:solidFill>
                </a:endParaRPr>
              </a:p>
            </p:txBody>
          </p:sp>
          <p:sp>
            <p:nvSpPr>
              <p:cNvPr id="27707" name="Rectangle 58"/>
              <p:cNvSpPr>
                <a:spLocks noChangeArrowheads="1"/>
              </p:cNvSpPr>
              <p:nvPr/>
            </p:nvSpPr>
            <p:spPr bwMode="auto">
              <a:xfrm>
                <a:off x="4288" y="2664"/>
                <a:ext cx="5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08" name="Rectangle 59"/>
              <p:cNvSpPr>
                <a:spLocks noChangeArrowheads="1"/>
              </p:cNvSpPr>
              <p:nvPr/>
            </p:nvSpPr>
            <p:spPr bwMode="auto">
              <a:xfrm>
                <a:off x="4288" y="2672"/>
                <a:ext cx="4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DEV2</a:t>
                </a:r>
              </a:p>
            </p:txBody>
          </p:sp>
          <p:sp>
            <p:nvSpPr>
              <p:cNvPr id="27709" name="Rectangle 60"/>
              <p:cNvSpPr>
                <a:spLocks noChangeArrowheads="1"/>
              </p:cNvSpPr>
              <p:nvPr/>
            </p:nvSpPr>
            <p:spPr bwMode="auto">
              <a:xfrm>
                <a:off x="4391" y="2872"/>
                <a:ext cx="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710" name="Line 61"/>
              <p:cNvSpPr>
                <a:spLocks noChangeShapeType="1"/>
              </p:cNvSpPr>
              <p:nvPr/>
            </p:nvSpPr>
            <p:spPr bwMode="auto">
              <a:xfrm>
                <a:off x="4969" y="2864"/>
                <a:ext cx="1" cy="1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4288">
                    <a:solidFill>
                      <a:srgbClr val="FFFF00"/>
                    </a:solidFill>
                    <a:round/>
                    <a:headEnd/>
                    <a:tailEnd/>
                  </a14:hiddenLine>
                </a:ext>
              </a:extLst>
            </p:spPr>
            <p:txBody>
              <a:bodyPr/>
              <a:lstStyle/>
              <a:p>
                <a:endParaRPr lang="zh-CN" altLang="en-US"/>
              </a:p>
            </p:txBody>
          </p:sp>
          <p:sp>
            <p:nvSpPr>
              <p:cNvPr id="27711" name="Rectangle 62"/>
              <p:cNvSpPr>
                <a:spLocks noChangeArrowheads="1"/>
              </p:cNvSpPr>
              <p:nvPr/>
            </p:nvSpPr>
            <p:spPr bwMode="auto">
              <a:xfrm>
                <a:off x="2275" y="2675"/>
                <a:ext cx="53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12" name="Rectangle 63"/>
              <p:cNvSpPr>
                <a:spLocks noChangeArrowheads="1"/>
              </p:cNvSpPr>
              <p:nvPr/>
            </p:nvSpPr>
            <p:spPr bwMode="auto">
              <a:xfrm>
                <a:off x="2416" y="2683"/>
                <a:ext cx="33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CPU</a:t>
                </a:r>
              </a:p>
            </p:txBody>
          </p:sp>
          <p:sp>
            <p:nvSpPr>
              <p:cNvPr id="27713" name="Rectangle 64"/>
              <p:cNvSpPr>
                <a:spLocks noChangeArrowheads="1"/>
              </p:cNvSpPr>
              <p:nvPr/>
            </p:nvSpPr>
            <p:spPr bwMode="auto">
              <a:xfrm>
                <a:off x="2808" y="2683"/>
                <a:ext cx="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714" name="Rectangle 65"/>
              <p:cNvSpPr>
                <a:spLocks noChangeArrowheads="1"/>
              </p:cNvSpPr>
              <p:nvPr/>
            </p:nvSpPr>
            <p:spPr bwMode="auto">
              <a:xfrm>
                <a:off x="1389" y="2672"/>
                <a:ext cx="52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15" name="Rectangle 66"/>
              <p:cNvSpPr>
                <a:spLocks noChangeArrowheads="1"/>
              </p:cNvSpPr>
              <p:nvPr/>
            </p:nvSpPr>
            <p:spPr bwMode="auto">
              <a:xfrm>
                <a:off x="1470" y="2680"/>
                <a:ext cx="45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DEV 1</a:t>
                </a:r>
              </a:p>
            </p:txBody>
          </p:sp>
          <p:sp>
            <p:nvSpPr>
              <p:cNvPr id="27716" name="Rectangle 67"/>
              <p:cNvSpPr>
                <a:spLocks noChangeArrowheads="1"/>
              </p:cNvSpPr>
              <p:nvPr/>
            </p:nvSpPr>
            <p:spPr bwMode="auto">
              <a:xfrm>
                <a:off x="1573" y="2880"/>
                <a:ext cx="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717" name="Rectangle 68"/>
              <p:cNvSpPr>
                <a:spLocks noChangeArrowheads="1"/>
              </p:cNvSpPr>
              <p:nvPr/>
            </p:nvSpPr>
            <p:spPr bwMode="auto">
              <a:xfrm>
                <a:off x="3079" y="2672"/>
                <a:ext cx="52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18" name="Rectangle 69"/>
              <p:cNvSpPr>
                <a:spLocks noChangeArrowheads="1"/>
              </p:cNvSpPr>
              <p:nvPr/>
            </p:nvSpPr>
            <p:spPr bwMode="auto">
              <a:xfrm>
                <a:off x="3092" y="2680"/>
                <a:ext cx="4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DEV2</a:t>
                </a:r>
              </a:p>
            </p:txBody>
          </p:sp>
          <p:sp>
            <p:nvSpPr>
              <p:cNvPr id="27719" name="Rectangle 70"/>
              <p:cNvSpPr>
                <a:spLocks noChangeArrowheads="1"/>
              </p:cNvSpPr>
              <p:nvPr/>
            </p:nvSpPr>
            <p:spPr bwMode="auto">
              <a:xfrm>
                <a:off x="3195" y="2880"/>
                <a:ext cx="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720" name="Rectangle 71"/>
              <p:cNvSpPr>
                <a:spLocks noChangeArrowheads="1"/>
              </p:cNvSpPr>
              <p:nvPr/>
            </p:nvSpPr>
            <p:spPr bwMode="auto">
              <a:xfrm>
                <a:off x="3641" y="2675"/>
                <a:ext cx="52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21" name="Rectangle 72"/>
              <p:cNvSpPr>
                <a:spLocks noChangeArrowheads="1"/>
              </p:cNvSpPr>
              <p:nvPr/>
            </p:nvSpPr>
            <p:spPr bwMode="auto">
              <a:xfrm>
                <a:off x="3641" y="2683"/>
                <a:ext cx="4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CPU</a:t>
                </a:r>
              </a:p>
            </p:txBody>
          </p:sp>
          <p:sp>
            <p:nvSpPr>
              <p:cNvPr id="27722" name="Rectangle 73"/>
              <p:cNvSpPr>
                <a:spLocks noChangeArrowheads="1"/>
              </p:cNvSpPr>
              <p:nvPr/>
            </p:nvSpPr>
            <p:spPr bwMode="auto">
              <a:xfrm>
                <a:off x="4033" y="2683"/>
                <a:ext cx="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rPr>
                  <a:t> </a:t>
                </a:r>
              </a:p>
            </p:txBody>
          </p:sp>
          <p:sp>
            <p:nvSpPr>
              <p:cNvPr id="27723" name="Rectangle 74"/>
              <p:cNvSpPr>
                <a:spLocks noChangeArrowheads="1"/>
              </p:cNvSpPr>
              <p:nvPr/>
            </p:nvSpPr>
            <p:spPr bwMode="auto">
              <a:xfrm>
                <a:off x="657" y="2763"/>
                <a:ext cx="431"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24" name="Rectangle 75"/>
              <p:cNvSpPr>
                <a:spLocks noChangeArrowheads="1"/>
              </p:cNvSpPr>
              <p:nvPr/>
            </p:nvSpPr>
            <p:spPr bwMode="auto">
              <a:xfrm>
                <a:off x="657" y="2770"/>
                <a:ext cx="24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B</a:t>
                </a:r>
                <a:endParaRPr lang="en-US" altLang="zh-CN" sz="2000">
                  <a:solidFill>
                    <a:schemeClr val="bg1"/>
                  </a:solidFill>
                </a:endParaRPr>
              </a:p>
            </p:txBody>
          </p:sp>
          <p:sp>
            <p:nvSpPr>
              <p:cNvPr id="27725" name="Rectangle 76"/>
              <p:cNvSpPr>
                <a:spLocks noChangeArrowheads="1"/>
              </p:cNvSpPr>
              <p:nvPr/>
            </p:nvSpPr>
            <p:spPr bwMode="auto">
              <a:xfrm>
                <a:off x="862" y="2770"/>
                <a:ext cx="4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726" name="Rectangle 77"/>
              <p:cNvSpPr>
                <a:spLocks noChangeArrowheads="1"/>
              </p:cNvSpPr>
              <p:nvPr/>
            </p:nvSpPr>
            <p:spPr bwMode="auto">
              <a:xfrm>
                <a:off x="1923" y="2979"/>
                <a:ext cx="31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27" name="Rectangle 78"/>
              <p:cNvSpPr>
                <a:spLocks noChangeArrowheads="1"/>
              </p:cNvSpPr>
              <p:nvPr/>
            </p:nvSpPr>
            <p:spPr bwMode="auto">
              <a:xfrm>
                <a:off x="1995" y="2996"/>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10</a:t>
                </a:r>
                <a:endParaRPr lang="en-US" altLang="zh-CN" sz="2000">
                  <a:solidFill>
                    <a:schemeClr val="bg1"/>
                  </a:solidFill>
                </a:endParaRPr>
              </a:p>
            </p:txBody>
          </p:sp>
          <p:sp>
            <p:nvSpPr>
              <p:cNvPr id="27728" name="Rectangle 79"/>
              <p:cNvSpPr>
                <a:spLocks noChangeArrowheads="1"/>
              </p:cNvSpPr>
              <p:nvPr/>
            </p:nvSpPr>
            <p:spPr bwMode="auto">
              <a:xfrm>
                <a:off x="2912" y="2980"/>
                <a:ext cx="31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29" name="Rectangle 80"/>
              <p:cNvSpPr>
                <a:spLocks noChangeArrowheads="1"/>
              </p:cNvSpPr>
              <p:nvPr/>
            </p:nvSpPr>
            <p:spPr bwMode="auto">
              <a:xfrm>
                <a:off x="2994" y="2984"/>
                <a:ext cx="3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20</a:t>
                </a:r>
                <a:endParaRPr lang="en-US" altLang="zh-CN" sz="2000">
                  <a:solidFill>
                    <a:schemeClr val="bg1"/>
                  </a:solidFill>
                </a:endParaRPr>
              </a:p>
            </p:txBody>
          </p:sp>
          <p:sp>
            <p:nvSpPr>
              <p:cNvPr id="27730" name="Rectangle 81"/>
              <p:cNvSpPr>
                <a:spLocks noChangeArrowheads="1"/>
              </p:cNvSpPr>
              <p:nvPr/>
            </p:nvSpPr>
            <p:spPr bwMode="auto">
              <a:xfrm>
                <a:off x="3170" y="2984"/>
                <a:ext cx="4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731" name="Rectangle 82"/>
              <p:cNvSpPr>
                <a:spLocks noChangeArrowheads="1"/>
              </p:cNvSpPr>
              <p:nvPr/>
            </p:nvSpPr>
            <p:spPr bwMode="auto">
              <a:xfrm>
                <a:off x="4039" y="2980"/>
                <a:ext cx="31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32" name="Rectangle 83"/>
              <p:cNvSpPr>
                <a:spLocks noChangeArrowheads="1"/>
              </p:cNvSpPr>
              <p:nvPr/>
            </p:nvSpPr>
            <p:spPr bwMode="auto">
              <a:xfrm>
                <a:off x="3979" y="2984"/>
                <a:ext cx="35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30</a:t>
                </a:r>
                <a:endParaRPr lang="en-US" altLang="zh-CN" sz="2000">
                  <a:solidFill>
                    <a:schemeClr val="bg1"/>
                  </a:solidFill>
                </a:endParaRPr>
              </a:p>
            </p:txBody>
          </p:sp>
          <p:sp>
            <p:nvSpPr>
              <p:cNvPr id="27733" name="Rectangle 84"/>
              <p:cNvSpPr>
                <a:spLocks noChangeArrowheads="1"/>
              </p:cNvSpPr>
              <p:nvPr/>
            </p:nvSpPr>
            <p:spPr bwMode="auto">
              <a:xfrm>
                <a:off x="4155" y="2984"/>
                <a:ext cx="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734" name="Rectangle 85"/>
              <p:cNvSpPr>
                <a:spLocks noChangeArrowheads="1"/>
              </p:cNvSpPr>
              <p:nvPr/>
            </p:nvSpPr>
            <p:spPr bwMode="auto">
              <a:xfrm>
                <a:off x="4829" y="2975"/>
                <a:ext cx="31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35" name="Rectangle 86"/>
              <p:cNvSpPr>
                <a:spLocks noChangeArrowheads="1"/>
              </p:cNvSpPr>
              <p:nvPr/>
            </p:nvSpPr>
            <p:spPr bwMode="auto">
              <a:xfrm>
                <a:off x="4915" y="2984"/>
                <a:ext cx="17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40</a:t>
                </a:r>
                <a:endParaRPr lang="en-US" altLang="zh-CN" sz="2000">
                  <a:solidFill>
                    <a:schemeClr val="bg1"/>
                  </a:solidFill>
                </a:endParaRPr>
              </a:p>
            </p:txBody>
          </p:sp>
          <p:sp>
            <p:nvSpPr>
              <p:cNvPr id="27736" name="Rectangle 87"/>
              <p:cNvSpPr>
                <a:spLocks noChangeArrowheads="1"/>
              </p:cNvSpPr>
              <p:nvPr/>
            </p:nvSpPr>
            <p:spPr bwMode="auto">
              <a:xfrm>
                <a:off x="5091" y="2984"/>
                <a:ext cx="4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a:t>
                </a:r>
                <a:endParaRPr lang="en-US" altLang="zh-CN" sz="2000">
                  <a:solidFill>
                    <a:schemeClr val="bg1"/>
                  </a:solidFill>
                </a:endParaRPr>
              </a:p>
            </p:txBody>
          </p:sp>
          <p:sp>
            <p:nvSpPr>
              <p:cNvPr id="27737" name="Rectangle 88"/>
              <p:cNvSpPr>
                <a:spLocks noChangeArrowheads="1"/>
              </p:cNvSpPr>
              <p:nvPr/>
            </p:nvSpPr>
            <p:spPr bwMode="auto">
              <a:xfrm>
                <a:off x="3463" y="2984"/>
                <a:ext cx="31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FFFF00"/>
                    </a:solidFill>
                    <a:miter lim="800000"/>
                    <a:headEnd/>
                    <a:tailEnd/>
                  </a14:hiddenLine>
                </a:ext>
              </a:extLst>
            </p:spPr>
            <p:txBody>
              <a:bodyPr/>
              <a:lstStyle/>
              <a:p>
                <a:endParaRPr lang="zh-CN" altLang="en-US"/>
              </a:p>
            </p:txBody>
          </p:sp>
          <p:sp>
            <p:nvSpPr>
              <p:cNvPr id="27738" name="Rectangle 89"/>
              <p:cNvSpPr>
                <a:spLocks noChangeArrowheads="1"/>
              </p:cNvSpPr>
              <p:nvPr/>
            </p:nvSpPr>
            <p:spPr bwMode="auto">
              <a:xfrm>
                <a:off x="3489" y="2988"/>
                <a:ext cx="2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chemeClr val="bg1"/>
                    </a:solidFill>
                    <a:latin typeface="Arial" charset="0"/>
                  </a:rPr>
                  <a:t>  25</a:t>
                </a:r>
                <a:endParaRPr lang="en-US" altLang="zh-CN" sz="2000">
                  <a:solidFill>
                    <a:schemeClr val="bg1"/>
                  </a:solidFill>
                </a:endParaRPr>
              </a:p>
            </p:txBody>
          </p:sp>
        </p:grpSp>
        <p:sp>
          <p:nvSpPr>
            <p:cNvPr id="27674" name="Line 90"/>
            <p:cNvSpPr>
              <a:spLocks noChangeShapeType="1"/>
            </p:cNvSpPr>
            <p:nvPr/>
          </p:nvSpPr>
          <p:spPr bwMode="auto">
            <a:xfrm>
              <a:off x="4992" y="2832"/>
              <a:ext cx="0" cy="144"/>
            </a:xfrm>
            <a:prstGeom prst="line">
              <a:avLst/>
            </a:prstGeom>
            <a:noFill/>
            <a:ln w="1905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914400" y="2581275"/>
            <a:ext cx="8193088" cy="2066925"/>
          </a:xfrm>
          <a:prstGeom prst="rect">
            <a:avLst/>
          </a:prstGeom>
          <a:solidFill>
            <a:schemeClr val="tx2"/>
          </a:solidFill>
          <a:ln>
            <a:noFill/>
          </a:ln>
          <a:extLst>
            <a:ext uri="{91240B29-F687-4F45-9708-019B960494DF}">
              <a14:hiddenLine xmlns:a14="http://schemas.microsoft.com/office/drawing/2010/main" w="9525">
                <a:solidFill>
                  <a:srgbClr val="FFFF66"/>
                </a:solidFill>
                <a:miter lim="800000"/>
                <a:headEnd/>
                <a:tailEnd/>
              </a14:hiddenLine>
            </a:ext>
          </a:extLst>
        </p:spPr>
        <p:txBody>
          <a:bodyPr/>
          <a:lstStyle/>
          <a:p>
            <a:endParaRPr lang="zh-CN" altLang="en-US"/>
          </a:p>
        </p:txBody>
      </p:sp>
      <p:sp>
        <p:nvSpPr>
          <p:cNvPr id="28675" name="Rectangle 3"/>
          <p:cNvSpPr>
            <a:spLocks noChangeArrowheads="1"/>
          </p:cNvSpPr>
          <p:nvPr/>
        </p:nvSpPr>
        <p:spPr bwMode="auto">
          <a:xfrm>
            <a:off x="1447800" y="4745038"/>
            <a:ext cx="7340600" cy="173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nSpc>
                <a:spcPct val="115000"/>
              </a:lnSpc>
            </a:pPr>
            <a:r>
              <a:rPr lang="en-US" altLang="zh-CN" sz="2500">
                <a:latin typeface="宋体" pitchFamily="2" charset="-122"/>
              </a:rPr>
              <a:t>CPU</a:t>
            </a:r>
            <a:r>
              <a:rPr lang="zh-CN" altLang="en-US" sz="2500">
                <a:latin typeface="宋体" pitchFamily="2" charset="-122"/>
              </a:rPr>
              <a:t>利用</a:t>
            </a:r>
            <a:r>
              <a:rPr lang="zh-CN" altLang="en-US">
                <a:latin typeface="宋体" pitchFamily="2" charset="-122"/>
              </a:rPr>
              <a:t>率</a:t>
            </a:r>
            <a:r>
              <a:rPr lang="en-US" altLang="zh-CN" sz="2500">
                <a:latin typeface="宋体" pitchFamily="2" charset="-122"/>
              </a:rPr>
              <a:t>=40/45=89%</a:t>
            </a:r>
          </a:p>
          <a:p>
            <a:pPr>
              <a:lnSpc>
                <a:spcPct val="115000"/>
              </a:lnSpc>
            </a:pPr>
            <a:r>
              <a:rPr lang="en-US" altLang="zh-CN" sz="2500">
                <a:latin typeface="宋体" pitchFamily="2" charset="-122"/>
              </a:rPr>
              <a:t>DEV1</a:t>
            </a:r>
            <a:r>
              <a:rPr lang="zh-CN" altLang="en-US" sz="2500">
                <a:latin typeface="宋体" pitchFamily="2" charset="-122"/>
              </a:rPr>
              <a:t>并发环境下利用</a:t>
            </a:r>
            <a:r>
              <a:rPr lang="zh-CN" altLang="en-US">
                <a:latin typeface="宋体" pitchFamily="2" charset="-122"/>
              </a:rPr>
              <a:t>率</a:t>
            </a:r>
            <a:r>
              <a:rPr lang="en-US" altLang="zh-CN" sz="2500">
                <a:latin typeface="宋体" pitchFamily="2" charset="-122"/>
              </a:rPr>
              <a:t>=15/45=33%</a:t>
            </a:r>
          </a:p>
          <a:p>
            <a:pPr>
              <a:lnSpc>
                <a:spcPct val="115000"/>
              </a:lnSpc>
            </a:pPr>
            <a:r>
              <a:rPr lang="en-US" altLang="zh-CN" sz="2500">
                <a:latin typeface="宋体" pitchFamily="2" charset="-122"/>
              </a:rPr>
              <a:t>DEV2</a:t>
            </a:r>
            <a:r>
              <a:rPr lang="zh-CN" altLang="en-US" sz="2500">
                <a:latin typeface="宋体" pitchFamily="2" charset="-122"/>
              </a:rPr>
              <a:t>并发环境下利用</a:t>
            </a:r>
            <a:r>
              <a:rPr lang="zh-CN" altLang="en-US">
                <a:latin typeface="宋体" pitchFamily="2" charset="-122"/>
              </a:rPr>
              <a:t>率</a:t>
            </a:r>
            <a:r>
              <a:rPr lang="en-US" altLang="zh-CN" sz="2500">
                <a:latin typeface="宋体" pitchFamily="2" charset="-122"/>
              </a:rPr>
              <a:t>=25/45=56%</a:t>
            </a:r>
          </a:p>
        </p:txBody>
      </p:sp>
      <p:graphicFrame>
        <p:nvGraphicFramePr>
          <p:cNvPr id="28676" name="Object 4"/>
          <p:cNvGraphicFramePr>
            <a:graphicFrameLocks noChangeAspect="1"/>
          </p:cNvGraphicFramePr>
          <p:nvPr/>
        </p:nvGraphicFramePr>
        <p:xfrm>
          <a:off x="969963" y="2973388"/>
          <a:ext cx="5411787" cy="1357312"/>
        </p:xfrm>
        <a:graphic>
          <a:graphicData uri="http://schemas.openxmlformats.org/presentationml/2006/ole">
            <mc:AlternateContent xmlns:mc="http://schemas.openxmlformats.org/markup-compatibility/2006">
              <mc:Choice xmlns:v="urn:schemas-microsoft-com:vml" Requires="v">
                <p:oleObj spid="_x0000_s28726" name="文档" r:id="rId3" imgW="5425440" imgH="1361440" progId="Word.Document.8">
                  <p:embed/>
                </p:oleObj>
              </mc:Choice>
              <mc:Fallback>
                <p:oleObj name="文档" r:id="rId3" imgW="5425440" imgH="13614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t="4173" b="16522"/>
                      <a:stretch>
                        <a:fillRect/>
                      </a:stretch>
                    </p:blipFill>
                    <p:spPr bwMode="auto">
                      <a:xfrm>
                        <a:off x="969963" y="2973388"/>
                        <a:ext cx="5411787" cy="135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Rectangle 5"/>
          <p:cNvSpPr>
            <a:spLocks noChangeArrowheads="1"/>
          </p:cNvSpPr>
          <p:nvPr/>
        </p:nvSpPr>
        <p:spPr bwMode="auto">
          <a:xfrm>
            <a:off x="1062038" y="28606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A</a:t>
            </a:r>
          </a:p>
        </p:txBody>
      </p:sp>
      <p:sp>
        <p:nvSpPr>
          <p:cNvPr id="28678" name="Rectangle 6"/>
          <p:cNvSpPr>
            <a:spLocks noChangeArrowheads="1"/>
          </p:cNvSpPr>
          <p:nvPr/>
        </p:nvSpPr>
        <p:spPr bwMode="auto">
          <a:xfrm>
            <a:off x="1062038" y="3694113"/>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B</a:t>
            </a:r>
          </a:p>
        </p:txBody>
      </p:sp>
      <p:sp>
        <p:nvSpPr>
          <p:cNvPr id="28679" name="Rectangle 7"/>
          <p:cNvSpPr>
            <a:spLocks noChangeArrowheads="1"/>
          </p:cNvSpPr>
          <p:nvPr/>
        </p:nvSpPr>
        <p:spPr bwMode="auto">
          <a:xfrm>
            <a:off x="2122488" y="3149600"/>
            <a:ext cx="7778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80" name="Rectangle 8"/>
          <p:cNvSpPr>
            <a:spLocks noChangeArrowheads="1"/>
          </p:cNvSpPr>
          <p:nvPr/>
        </p:nvSpPr>
        <p:spPr bwMode="auto">
          <a:xfrm>
            <a:off x="1960563" y="2860675"/>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CPU</a:t>
            </a:r>
          </a:p>
        </p:txBody>
      </p:sp>
      <p:sp>
        <p:nvSpPr>
          <p:cNvPr id="28681" name="Rectangle 9"/>
          <p:cNvSpPr>
            <a:spLocks noChangeArrowheads="1"/>
          </p:cNvSpPr>
          <p:nvPr/>
        </p:nvSpPr>
        <p:spPr bwMode="auto">
          <a:xfrm>
            <a:off x="2990850" y="3127375"/>
            <a:ext cx="777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82" name="Rectangle 10"/>
          <p:cNvSpPr>
            <a:spLocks noChangeArrowheads="1"/>
          </p:cNvSpPr>
          <p:nvPr/>
        </p:nvSpPr>
        <p:spPr bwMode="auto">
          <a:xfrm>
            <a:off x="3054350" y="2860675"/>
            <a:ext cx="665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DEV1</a:t>
            </a:r>
          </a:p>
        </p:txBody>
      </p:sp>
      <p:sp>
        <p:nvSpPr>
          <p:cNvPr id="28683" name="Rectangle 11"/>
          <p:cNvSpPr>
            <a:spLocks noChangeArrowheads="1"/>
          </p:cNvSpPr>
          <p:nvPr/>
        </p:nvSpPr>
        <p:spPr bwMode="auto">
          <a:xfrm>
            <a:off x="4829175" y="3127375"/>
            <a:ext cx="777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84" name="Rectangle 12"/>
          <p:cNvSpPr>
            <a:spLocks noChangeArrowheads="1"/>
          </p:cNvSpPr>
          <p:nvPr/>
        </p:nvSpPr>
        <p:spPr bwMode="auto">
          <a:xfrm>
            <a:off x="5583238" y="2860675"/>
            <a:ext cx="66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DEV2</a:t>
            </a:r>
          </a:p>
        </p:txBody>
      </p:sp>
      <p:sp>
        <p:nvSpPr>
          <p:cNvPr id="28685" name="Rectangle 13"/>
          <p:cNvSpPr>
            <a:spLocks noChangeArrowheads="1"/>
          </p:cNvSpPr>
          <p:nvPr/>
        </p:nvSpPr>
        <p:spPr bwMode="auto">
          <a:xfrm>
            <a:off x="6210300" y="313213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86" name="Rectangle 14"/>
          <p:cNvSpPr>
            <a:spLocks noChangeArrowheads="1"/>
          </p:cNvSpPr>
          <p:nvPr/>
        </p:nvSpPr>
        <p:spPr bwMode="auto">
          <a:xfrm>
            <a:off x="6877050" y="2860675"/>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CPU</a:t>
            </a:r>
          </a:p>
        </p:txBody>
      </p:sp>
      <p:sp>
        <p:nvSpPr>
          <p:cNvPr id="28687" name="Rectangle 15"/>
          <p:cNvSpPr>
            <a:spLocks noChangeArrowheads="1"/>
          </p:cNvSpPr>
          <p:nvPr/>
        </p:nvSpPr>
        <p:spPr bwMode="auto">
          <a:xfrm>
            <a:off x="3775075" y="3132138"/>
            <a:ext cx="777875"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88" name="Rectangle 16"/>
          <p:cNvSpPr>
            <a:spLocks noChangeArrowheads="1"/>
          </p:cNvSpPr>
          <p:nvPr/>
        </p:nvSpPr>
        <p:spPr bwMode="auto">
          <a:xfrm>
            <a:off x="4679950" y="2860675"/>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CPU</a:t>
            </a:r>
          </a:p>
        </p:txBody>
      </p:sp>
      <p:sp>
        <p:nvSpPr>
          <p:cNvPr id="28689" name="Rectangle 17"/>
          <p:cNvSpPr>
            <a:spLocks noChangeArrowheads="1"/>
          </p:cNvSpPr>
          <p:nvPr/>
        </p:nvSpPr>
        <p:spPr bwMode="auto">
          <a:xfrm>
            <a:off x="2803525" y="3552825"/>
            <a:ext cx="4587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90" name="Rectangle 18"/>
          <p:cNvSpPr>
            <a:spLocks noChangeArrowheads="1"/>
          </p:cNvSpPr>
          <p:nvPr/>
        </p:nvSpPr>
        <p:spPr bwMode="auto">
          <a:xfrm>
            <a:off x="2803525" y="35766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10</a:t>
            </a:r>
          </a:p>
        </p:txBody>
      </p:sp>
      <p:sp>
        <p:nvSpPr>
          <p:cNvPr id="28691" name="Rectangle 19"/>
          <p:cNvSpPr>
            <a:spLocks noChangeArrowheads="1"/>
          </p:cNvSpPr>
          <p:nvPr/>
        </p:nvSpPr>
        <p:spPr bwMode="auto">
          <a:xfrm>
            <a:off x="3557588" y="3552825"/>
            <a:ext cx="4635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92" name="Rectangle 20"/>
          <p:cNvSpPr>
            <a:spLocks noChangeArrowheads="1"/>
          </p:cNvSpPr>
          <p:nvPr/>
        </p:nvSpPr>
        <p:spPr bwMode="auto">
          <a:xfrm>
            <a:off x="3608388" y="35766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15</a:t>
            </a:r>
          </a:p>
        </p:txBody>
      </p:sp>
      <p:sp>
        <p:nvSpPr>
          <p:cNvPr id="28693" name="Rectangle 21"/>
          <p:cNvSpPr>
            <a:spLocks noChangeArrowheads="1"/>
          </p:cNvSpPr>
          <p:nvPr/>
        </p:nvSpPr>
        <p:spPr bwMode="auto">
          <a:xfrm>
            <a:off x="4275138" y="3552825"/>
            <a:ext cx="4587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94" name="Rectangle 22"/>
          <p:cNvSpPr>
            <a:spLocks noChangeArrowheads="1"/>
          </p:cNvSpPr>
          <p:nvPr/>
        </p:nvSpPr>
        <p:spPr bwMode="auto">
          <a:xfrm>
            <a:off x="4446588" y="35528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20</a:t>
            </a:r>
          </a:p>
        </p:txBody>
      </p:sp>
      <p:sp>
        <p:nvSpPr>
          <p:cNvPr id="28695" name="Rectangle 23"/>
          <p:cNvSpPr>
            <a:spLocks noChangeArrowheads="1"/>
          </p:cNvSpPr>
          <p:nvPr/>
        </p:nvSpPr>
        <p:spPr bwMode="auto">
          <a:xfrm>
            <a:off x="5734050" y="355282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96" name="Rectangle 24"/>
          <p:cNvSpPr>
            <a:spLocks noChangeArrowheads="1"/>
          </p:cNvSpPr>
          <p:nvPr/>
        </p:nvSpPr>
        <p:spPr bwMode="auto">
          <a:xfrm>
            <a:off x="5818188" y="35528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30</a:t>
            </a:r>
          </a:p>
        </p:txBody>
      </p:sp>
      <p:sp>
        <p:nvSpPr>
          <p:cNvPr id="28697" name="Rectangle 25"/>
          <p:cNvSpPr>
            <a:spLocks noChangeArrowheads="1"/>
          </p:cNvSpPr>
          <p:nvPr/>
        </p:nvSpPr>
        <p:spPr bwMode="auto">
          <a:xfrm>
            <a:off x="7108825" y="3552825"/>
            <a:ext cx="45720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FFFF66"/>
                </a:solidFill>
                <a:miter lim="800000"/>
                <a:headEnd/>
                <a:tailEnd/>
              </a14:hiddenLine>
            </a:ext>
          </a:extLst>
        </p:spPr>
        <p:txBody>
          <a:bodyPr/>
          <a:lstStyle/>
          <a:p>
            <a:endParaRPr lang="zh-CN" altLang="en-US"/>
          </a:p>
        </p:txBody>
      </p:sp>
      <p:sp>
        <p:nvSpPr>
          <p:cNvPr id="28698" name="Rectangle 26"/>
          <p:cNvSpPr>
            <a:spLocks noChangeArrowheads="1"/>
          </p:cNvSpPr>
          <p:nvPr/>
        </p:nvSpPr>
        <p:spPr bwMode="auto">
          <a:xfrm>
            <a:off x="7097713" y="35528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40</a:t>
            </a:r>
          </a:p>
        </p:txBody>
      </p:sp>
      <p:sp>
        <p:nvSpPr>
          <p:cNvPr id="28699" name="Rectangle 27"/>
          <p:cNvSpPr>
            <a:spLocks noChangeArrowheads="1"/>
          </p:cNvSpPr>
          <p:nvPr/>
        </p:nvSpPr>
        <p:spPr bwMode="auto">
          <a:xfrm>
            <a:off x="8489950" y="3233738"/>
            <a:ext cx="463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 t(s)</a:t>
            </a:r>
          </a:p>
        </p:txBody>
      </p:sp>
      <p:sp>
        <p:nvSpPr>
          <p:cNvPr id="28700" name="Rectangle 28"/>
          <p:cNvSpPr>
            <a:spLocks noChangeArrowheads="1"/>
          </p:cNvSpPr>
          <p:nvPr/>
        </p:nvSpPr>
        <p:spPr bwMode="auto">
          <a:xfrm>
            <a:off x="5181600" y="35512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25</a:t>
            </a:r>
          </a:p>
        </p:txBody>
      </p:sp>
      <p:sp>
        <p:nvSpPr>
          <p:cNvPr id="28701" name="Rectangle 29"/>
          <p:cNvSpPr>
            <a:spLocks noChangeArrowheads="1"/>
          </p:cNvSpPr>
          <p:nvPr/>
        </p:nvSpPr>
        <p:spPr bwMode="auto">
          <a:xfrm>
            <a:off x="1933575" y="4105275"/>
            <a:ext cx="665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DEV1</a:t>
            </a:r>
          </a:p>
        </p:txBody>
      </p:sp>
      <p:sp>
        <p:nvSpPr>
          <p:cNvPr id="28702" name="Rectangle 30"/>
          <p:cNvSpPr>
            <a:spLocks noChangeArrowheads="1"/>
          </p:cNvSpPr>
          <p:nvPr/>
        </p:nvSpPr>
        <p:spPr bwMode="auto">
          <a:xfrm>
            <a:off x="3498850" y="4105275"/>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CPU</a:t>
            </a:r>
          </a:p>
        </p:txBody>
      </p:sp>
      <p:sp>
        <p:nvSpPr>
          <p:cNvPr id="28703" name="Rectangle 31"/>
          <p:cNvSpPr>
            <a:spLocks noChangeArrowheads="1"/>
          </p:cNvSpPr>
          <p:nvPr/>
        </p:nvSpPr>
        <p:spPr bwMode="auto">
          <a:xfrm>
            <a:off x="6480175" y="35512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35</a:t>
            </a:r>
          </a:p>
        </p:txBody>
      </p:sp>
      <p:grpSp>
        <p:nvGrpSpPr>
          <p:cNvPr id="28704" name="Group 32"/>
          <p:cNvGrpSpPr>
            <a:grpSpLocks/>
          </p:cNvGrpSpPr>
          <p:nvPr/>
        </p:nvGrpSpPr>
        <p:grpSpPr bwMode="auto">
          <a:xfrm>
            <a:off x="1309688" y="3352800"/>
            <a:ext cx="7091362" cy="173038"/>
            <a:chOff x="800" y="1200"/>
            <a:chExt cx="4467" cy="109"/>
          </a:xfrm>
        </p:grpSpPr>
        <p:sp>
          <p:nvSpPr>
            <p:cNvPr id="28713" name="Line 33"/>
            <p:cNvSpPr>
              <a:spLocks noChangeShapeType="1"/>
            </p:cNvSpPr>
            <p:nvPr/>
          </p:nvSpPr>
          <p:spPr bwMode="auto">
            <a:xfrm>
              <a:off x="1825" y="1221"/>
              <a:ext cx="1" cy="88"/>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14" name="Group 34"/>
            <p:cNvGrpSpPr>
              <a:grpSpLocks/>
            </p:cNvGrpSpPr>
            <p:nvPr/>
          </p:nvGrpSpPr>
          <p:grpSpPr bwMode="auto">
            <a:xfrm>
              <a:off x="800" y="1200"/>
              <a:ext cx="4467" cy="94"/>
              <a:chOff x="800" y="1218"/>
              <a:chExt cx="4467" cy="94"/>
            </a:xfrm>
          </p:grpSpPr>
          <p:sp>
            <p:nvSpPr>
              <p:cNvPr id="28715" name="Line 35"/>
              <p:cNvSpPr>
                <a:spLocks noChangeShapeType="1"/>
              </p:cNvSpPr>
              <p:nvPr/>
            </p:nvSpPr>
            <p:spPr bwMode="auto">
              <a:xfrm>
                <a:off x="800" y="1265"/>
                <a:ext cx="4308" cy="1"/>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6" name="Freeform 36"/>
              <p:cNvSpPr>
                <a:spLocks/>
              </p:cNvSpPr>
              <p:nvPr/>
            </p:nvSpPr>
            <p:spPr bwMode="auto">
              <a:xfrm>
                <a:off x="5108" y="1236"/>
                <a:ext cx="159" cy="58"/>
              </a:xfrm>
              <a:custGeom>
                <a:avLst/>
                <a:gdLst>
                  <a:gd name="T0" fmla="*/ 0 w 159"/>
                  <a:gd name="T1" fmla="*/ 0 h 58"/>
                  <a:gd name="T2" fmla="*/ 159 w 159"/>
                  <a:gd name="T3" fmla="*/ 29 h 58"/>
                  <a:gd name="T4" fmla="*/ 0 w 159"/>
                  <a:gd name="T5" fmla="*/ 58 h 58"/>
                  <a:gd name="T6" fmla="*/ 0 w 159"/>
                  <a:gd name="T7" fmla="*/ 0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 h="58">
                    <a:moveTo>
                      <a:pt x="0" y="0"/>
                    </a:moveTo>
                    <a:lnTo>
                      <a:pt x="159" y="29"/>
                    </a:lnTo>
                    <a:lnTo>
                      <a:pt x="0" y="58"/>
                    </a:lnTo>
                    <a:lnTo>
                      <a:pt x="0" y="0"/>
                    </a:lnTo>
                    <a:close/>
                  </a:path>
                </a:pathLst>
              </a:custGeom>
              <a:solidFill>
                <a:srgbClr val="000000"/>
              </a:solidFill>
              <a:ln w="28575" cmpd="sng">
                <a:solidFill>
                  <a:srgbClr val="FFFF66"/>
                </a:solidFill>
                <a:prstDash val="solid"/>
                <a:round/>
                <a:headEnd/>
                <a:tailEnd/>
              </a:ln>
            </p:spPr>
            <p:txBody>
              <a:bodyPr/>
              <a:lstStyle/>
              <a:p>
                <a:endParaRPr lang="zh-CN" altLang="en-US"/>
              </a:p>
            </p:txBody>
          </p:sp>
          <p:sp>
            <p:nvSpPr>
              <p:cNvPr id="28717" name="Line 37"/>
              <p:cNvSpPr>
                <a:spLocks noChangeShapeType="1"/>
              </p:cNvSpPr>
              <p:nvPr/>
            </p:nvSpPr>
            <p:spPr bwMode="auto">
              <a:xfrm>
                <a:off x="802" y="1224"/>
                <a:ext cx="1" cy="8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8" name="Line 38"/>
              <p:cNvSpPr>
                <a:spLocks noChangeShapeType="1"/>
              </p:cNvSpPr>
              <p:nvPr/>
            </p:nvSpPr>
            <p:spPr bwMode="auto">
              <a:xfrm>
                <a:off x="2345" y="1227"/>
                <a:ext cx="1" cy="8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9" name="Line 39"/>
              <p:cNvSpPr>
                <a:spLocks noChangeShapeType="1"/>
              </p:cNvSpPr>
              <p:nvPr/>
            </p:nvSpPr>
            <p:spPr bwMode="auto">
              <a:xfrm>
                <a:off x="3743" y="1218"/>
                <a:ext cx="1" cy="88"/>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0" name="Line 40"/>
              <p:cNvSpPr>
                <a:spLocks noChangeShapeType="1"/>
              </p:cNvSpPr>
              <p:nvPr/>
            </p:nvSpPr>
            <p:spPr bwMode="auto">
              <a:xfrm>
                <a:off x="4506" y="1227"/>
                <a:ext cx="1" cy="8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1" name="Line 41"/>
              <p:cNvSpPr>
                <a:spLocks noChangeShapeType="1"/>
              </p:cNvSpPr>
              <p:nvPr/>
            </p:nvSpPr>
            <p:spPr bwMode="auto">
              <a:xfrm>
                <a:off x="2858" y="1227"/>
                <a:ext cx="1" cy="85"/>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2" name="Line 42"/>
              <p:cNvSpPr>
                <a:spLocks noChangeShapeType="1"/>
              </p:cNvSpPr>
              <p:nvPr/>
            </p:nvSpPr>
            <p:spPr bwMode="auto">
              <a:xfrm>
                <a:off x="3317" y="1222"/>
                <a:ext cx="1" cy="88"/>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3" name="Line 43"/>
              <p:cNvSpPr>
                <a:spLocks noChangeShapeType="1"/>
              </p:cNvSpPr>
              <p:nvPr/>
            </p:nvSpPr>
            <p:spPr bwMode="auto">
              <a:xfrm>
                <a:off x="4135" y="1222"/>
                <a:ext cx="1" cy="88"/>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4" name="Line 44"/>
              <p:cNvSpPr>
                <a:spLocks noChangeShapeType="1"/>
              </p:cNvSpPr>
              <p:nvPr/>
            </p:nvSpPr>
            <p:spPr bwMode="auto">
              <a:xfrm>
                <a:off x="4967" y="1221"/>
                <a:ext cx="1" cy="88"/>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705" name="Rectangle 45"/>
          <p:cNvSpPr>
            <a:spLocks noChangeArrowheads="1"/>
          </p:cNvSpPr>
          <p:nvPr/>
        </p:nvSpPr>
        <p:spPr bwMode="auto">
          <a:xfrm>
            <a:off x="7800975" y="354965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latin typeface="Arial" charset="0"/>
              </a:rPr>
              <a:t>45</a:t>
            </a:r>
          </a:p>
        </p:txBody>
      </p:sp>
      <p:sp>
        <p:nvSpPr>
          <p:cNvPr id="28706" name="Line 46"/>
          <p:cNvSpPr>
            <a:spLocks noChangeShapeType="1"/>
          </p:cNvSpPr>
          <p:nvPr/>
        </p:nvSpPr>
        <p:spPr bwMode="auto">
          <a:xfrm>
            <a:off x="3817938" y="3089275"/>
            <a:ext cx="625475"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FF66"/>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707" name="Rectangle 47"/>
          <p:cNvSpPr>
            <a:spLocks noChangeArrowheads="1"/>
          </p:cNvSpPr>
          <p:nvPr/>
        </p:nvSpPr>
        <p:spPr bwMode="auto">
          <a:xfrm>
            <a:off x="4592638" y="4105275"/>
            <a:ext cx="665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DEV2</a:t>
            </a:r>
          </a:p>
        </p:txBody>
      </p:sp>
      <p:sp>
        <p:nvSpPr>
          <p:cNvPr id="28708" name="Rectangle 48"/>
          <p:cNvSpPr>
            <a:spLocks noChangeArrowheads="1"/>
          </p:cNvSpPr>
          <p:nvPr/>
        </p:nvSpPr>
        <p:spPr bwMode="auto">
          <a:xfrm>
            <a:off x="5378450" y="4105275"/>
            <a:ext cx="52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CPU</a:t>
            </a:r>
          </a:p>
        </p:txBody>
      </p:sp>
      <p:sp>
        <p:nvSpPr>
          <p:cNvPr id="28709" name="Rectangle 49"/>
          <p:cNvSpPr>
            <a:spLocks noChangeArrowheads="1"/>
          </p:cNvSpPr>
          <p:nvPr/>
        </p:nvSpPr>
        <p:spPr bwMode="auto">
          <a:xfrm>
            <a:off x="6902450" y="4105275"/>
            <a:ext cx="665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66"/>
                </a:solidFill>
                <a:miter lim="800000"/>
                <a:headEnd/>
                <a:tailEnd/>
              </a14:hiddenLine>
            </a:ext>
          </a:extLst>
        </p:spPr>
        <p:txBody>
          <a:bodyPr wrap="none" lIns="0" tIns="0" rIns="0" bIns="0">
            <a:spAutoFit/>
          </a:bodyPr>
          <a:lstStyle/>
          <a:p>
            <a:pPr algn="ctr"/>
            <a:r>
              <a:rPr lang="en-US" altLang="zh-CN" sz="2000">
                <a:solidFill>
                  <a:schemeClr val="bg1"/>
                </a:solidFill>
              </a:rPr>
              <a:t>DEV2</a:t>
            </a:r>
          </a:p>
        </p:txBody>
      </p:sp>
      <p:sp>
        <p:nvSpPr>
          <p:cNvPr id="28710" name="Line 50"/>
          <p:cNvSpPr>
            <a:spLocks noChangeShapeType="1"/>
          </p:cNvSpPr>
          <p:nvPr/>
        </p:nvSpPr>
        <p:spPr bwMode="auto">
          <a:xfrm>
            <a:off x="6019800" y="4364038"/>
            <a:ext cx="609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FFFF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11" name="Rectangle 51"/>
          <p:cNvSpPr>
            <a:spLocks noChangeArrowheads="1"/>
          </p:cNvSpPr>
          <p:nvPr/>
        </p:nvSpPr>
        <p:spPr bwMode="auto">
          <a:xfrm>
            <a:off x="957263" y="1965325"/>
            <a:ext cx="2897187"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500">
                <a:latin typeface="宋体" pitchFamily="2" charset="-122"/>
              </a:rPr>
              <a:t>（</a:t>
            </a:r>
            <a:r>
              <a:rPr lang="en-US" altLang="zh-CN" sz="2500">
                <a:latin typeface="宋体" pitchFamily="2" charset="-122"/>
              </a:rPr>
              <a:t>2</a:t>
            </a:r>
            <a:r>
              <a:rPr lang="zh-CN" altLang="en-US" sz="2500">
                <a:latin typeface="宋体" pitchFamily="2" charset="-122"/>
              </a:rPr>
              <a:t>）在并发环境下</a:t>
            </a:r>
          </a:p>
        </p:txBody>
      </p:sp>
      <p:sp>
        <p:nvSpPr>
          <p:cNvPr id="28712" name="Rectangle 52"/>
          <p:cNvSpPr>
            <a:spLocks noChangeArrowheads="1"/>
          </p:cNvSpPr>
          <p:nvPr/>
        </p:nvSpPr>
        <p:spPr bwMode="auto">
          <a:xfrm>
            <a:off x="1143000" y="152400"/>
            <a:ext cx="80010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2500">
                <a:solidFill>
                  <a:srgbClr val="990000"/>
                </a:solidFill>
              </a:rPr>
              <a:t>例：</a:t>
            </a:r>
            <a:r>
              <a:rPr lang="en-US" altLang="zh-CN" sz="2500"/>
              <a:t>A,B</a:t>
            </a:r>
            <a:r>
              <a:rPr lang="zh-CN" altLang="en-US" sz="2500"/>
              <a:t>两个程序，</a:t>
            </a:r>
            <a:r>
              <a:rPr lang="en-US" altLang="zh-CN" sz="2500">
                <a:solidFill>
                  <a:schemeClr val="accent2"/>
                </a:solidFill>
              </a:rPr>
              <a:t>A</a:t>
            </a:r>
            <a:r>
              <a:rPr lang="zh-CN" altLang="en-US" sz="2500">
                <a:solidFill>
                  <a:schemeClr val="accent2"/>
                </a:solidFill>
              </a:rPr>
              <a:t>按顺序使用</a:t>
            </a:r>
            <a:r>
              <a:rPr lang="en-US" altLang="zh-CN" sz="2500">
                <a:solidFill>
                  <a:schemeClr val="accent2"/>
                </a:solidFill>
              </a:rPr>
              <a:t>CPU 10s,</a:t>
            </a:r>
            <a:r>
              <a:rPr lang="zh-CN" altLang="en-US" sz="2500">
                <a:solidFill>
                  <a:schemeClr val="accent2"/>
                </a:solidFill>
              </a:rPr>
              <a:t>使用设备</a:t>
            </a:r>
            <a:r>
              <a:rPr lang="en-US" altLang="zh-CN" sz="2500">
                <a:solidFill>
                  <a:schemeClr val="accent2"/>
                </a:solidFill>
              </a:rPr>
              <a:t>DEV1 5s,</a:t>
            </a:r>
            <a:r>
              <a:rPr lang="zh-CN" altLang="en-US" sz="2500">
                <a:solidFill>
                  <a:schemeClr val="accent2"/>
                </a:solidFill>
              </a:rPr>
              <a:t>使用</a:t>
            </a:r>
            <a:r>
              <a:rPr lang="en-US" altLang="zh-CN" sz="2500">
                <a:solidFill>
                  <a:schemeClr val="accent2"/>
                </a:solidFill>
              </a:rPr>
              <a:t>CPU 5s</a:t>
            </a:r>
            <a:r>
              <a:rPr lang="zh-CN" altLang="en-US" sz="2500">
                <a:solidFill>
                  <a:schemeClr val="accent2"/>
                </a:solidFill>
              </a:rPr>
              <a:t>，使用设备</a:t>
            </a:r>
            <a:r>
              <a:rPr lang="en-US" altLang="zh-CN" sz="2500">
                <a:solidFill>
                  <a:schemeClr val="accent2"/>
                </a:solidFill>
              </a:rPr>
              <a:t>DEV2 10s</a:t>
            </a:r>
            <a:r>
              <a:rPr lang="zh-CN" altLang="en-US" sz="2500">
                <a:solidFill>
                  <a:schemeClr val="accent2"/>
                </a:solidFill>
              </a:rPr>
              <a:t>，最后使用</a:t>
            </a:r>
            <a:r>
              <a:rPr lang="en-US" altLang="zh-CN" sz="2500">
                <a:solidFill>
                  <a:schemeClr val="accent2"/>
                </a:solidFill>
              </a:rPr>
              <a:t>CPU 10s</a:t>
            </a:r>
            <a:r>
              <a:rPr lang="zh-CN" altLang="en-US" sz="2500">
                <a:solidFill>
                  <a:schemeClr val="accent2"/>
                </a:solidFill>
              </a:rPr>
              <a:t>。</a:t>
            </a:r>
            <a:r>
              <a:rPr lang="en-US" altLang="zh-CN" sz="2500">
                <a:solidFill>
                  <a:srgbClr val="008000"/>
                </a:solidFill>
              </a:rPr>
              <a:t>B </a:t>
            </a:r>
            <a:r>
              <a:rPr lang="zh-CN" altLang="en-US" sz="2500">
                <a:solidFill>
                  <a:srgbClr val="008000"/>
                </a:solidFill>
              </a:rPr>
              <a:t>按顺序使用设备</a:t>
            </a:r>
            <a:r>
              <a:rPr lang="en-US" altLang="zh-CN" sz="2500">
                <a:solidFill>
                  <a:srgbClr val="008000"/>
                </a:solidFill>
              </a:rPr>
              <a:t>DEV1 10s,</a:t>
            </a:r>
            <a:r>
              <a:rPr lang="zh-CN" altLang="en-US" sz="2500">
                <a:solidFill>
                  <a:srgbClr val="008000"/>
                </a:solidFill>
              </a:rPr>
              <a:t>使用</a:t>
            </a:r>
            <a:r>
              <a:rPr lang="en-US" altLang="zh-CN" sz="2500">
                <a:solidFill>
                  <a:srgbClr val="008000"/>
                </a:solidFill>
              </a:rPr>
              <a:t>CPU 10s,</a:t>
            </a:r>
            <a:r>
              <a:rPr lang="zh-CN" altLang="en-US" sz="2500">
                <a:solidFill>
                  <a:srgbClr val="008000"/>
                </a:solidFill>
              </a:rPr>
              <a:t>使用设备</a:t>
            </a:r>
            <a:r>
              <a:rPr lang="en-US" altLang="zh-CN" sz="2500">
                <a:solidFill>
                  <a:srgbClr val="008000"/>
                </a:solidFill>
              </a:rPr>
              <a:t>DEV2 5s</a:t>
            </a:r>
            <a:r>
              <a:rPr lang="zh-CN" altLang="en-US" sz="2500">
                <a:solidFill>
                  <a:srgbClr val="008000"/>
                </a:solidFill>
              </a:rPr>
              <a:t>，使用</a:t>
            </a:r>
            <a:r>
              <a:rPr lang="en-US" altLang="zh-CN" sz="2500">
                <a:solidFill>
                  <a:srgbClr val="008000"/>
                </a:solidFill>
              </a:rPr>
              <a:t>CPU 5s</a:t>
            </a:r>
            <a:r>
              <a:rPr lang="zh-CN" altLang="en-US" sz="2500">
                <a:solidFill>
                  <a:srgbClr val="008000"/>
                </a:solidFill>
              </a:rPr>
              <a:t>，最后使用</a:t>
            </a:r>
            <a:r>
              <a:rPr lang="en-US" altLang="zh-CN" sz="2500">
                <a:solidFill>
                  <a:srgbClr val="008000"/>
                </a:solidFill>
              </a:rPr>
              <a:t>DEV2 10s</a:t>
            </a:r>
            <a:r>
              <a:rPr lang="zh-CN" altLang="en-US" sz="2500">
                <a:solidFill>
                  <a:srgbClr val="008000"/>
                </a:solidFill>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990600" y="609600"/>
            <a:ext cx="8458200" cy="6096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Aft>
                <a:spcPts val="300"/>
              </a:spcAft>
            </a:pPr>
            <a:r>
              <a:rPr lang="zh-CN" altLang="en-US" sz="2600" b="1" smtClean="0">
                <a:latin typeface="楷体_GB2312" pitchFamily="49" charset="-122"/>
              </a:rPr>
              <a:t>第三代计算机实质是批处理系统</a:t>
            </a:r>
          </a:p>
          <a:p>
            <a:pPr eaLnBrk="1" hangingPunct="1">
              <a:spcAft>
                <a:spcPts val="300"/>
              </a:spcAft>
            </a:pPr>
            <a:r>
              <a:rPr lang="zh-CN" altLang="en-US" sz="2600" b="1" smtClean="0">
                <a:latin typeface="楷体_GB2312" pitchFamily="49" charset="-122"/>
              </a:rPr>
              <a:t>而从一作业提交到结果取回</a:t>
            </a:r>
            <a:r>
              <a:rPr lang="en-US" altLang="zh-CN" sz="2600" b="1" smtClean="0">
                <a:latin typeface="楷体_GB2312" pitchFamily="49" charset="-122"/>
              </a:rPr>
              <a:t>, </a:t>
            </a:r>
            <a:r>
              <a:rPr lang="zh-CN" altLang="en-US" sz="2600" b="1" smtClean="0">
                <a:latin typeface="楷体_GB2312" pitchFamily="49" charset="-122"/>
              </a:rPr>
              <a:t>往往长达数小时</a:t>
            </a:r>
          </a:p>
          <a:p>
            <a:pPr eaLnBrk="1" hangingPunct="1">
              <a:spcAft>
                <a:spcPts val="300"/>
              </a:spcAft>
              <a:buFont typeface="Wingdings" pitchFamily="2" charset="2"/>
              <a:buNone/>
            </a:pPr>
            <a:r>
              <a:rPr lang="zh-CN" altLang="en-US" sz="2600" b="1" smtClean="0">
                <a:latin typeface="楷体_GB2312" pitchFamily="49" charset="-122"/>
              </a:rPr>
              <a:t>  一个逗号的误用会导致编译失败而可能浪费程</a:t>
            </a:r>
          </a:p>
          <a:p>
            <a:pPr eaLnBrk="1" hangingPunct="1">
              <a:spcAft>
                <a:spcPts val="300"/>
              </a:spcAft>
              <a:buFont typeface="Wingdings" pitchFamily="2" charset="2"/>
              <a:buNone/>
            </a:pPr>
            <a:r>
              <a:rPr lang="zh-CN" altLang="en-US" sz="2600" b="1" smtClean="0">
                <a:latin typeface="楷体_GB2312" pitchFamily="49" charset="-122"/>
              </a:rPr>
              <a:t>  序员半天时间</a:t>
            </a:r>
          </a:p>
          <a:p>
            <a:pPr eaLnBrk="1" hangingPunct="1">
              <a:spcAft>
                <a:spcPts val="300"/>
              </a:spcAft>
            </a:pPr>
            <a:r>
              <a:rPr lang="zh-CN" altLang="en-US" sz="2600" b="1" smtClean="0">
                <a:latin typeface="楷体_GB2312" pitchFamily="49" charset="-122"/>
              </a:rPr>
              <a:t>问题的解决导致</a:t>
            </a:r>
            <a:r>
              <a:rPr lang="zh-CN" altLang="en-US" sz="2600" b="1" smtClean="0">
                <a:solidFill>
                  <a:srgbClr val="000099"/>
                </a:solidFill>
                <a:latin typeface="楷体_GB2312" pitchFamily="49" charset="-122"/>
              </a:rPr>
              <a:t>分时系统</a:t>
            </a:r>
            <a:r>
              <a:rPr lang="zh-CN" altLang="en-US" sz="2600" b="1" smtClean="0">
                <a:latin typeface="楷体_GB2312" pitchFamily="49" charset="-122"/>
              </a:rPr>
              <a:t>的出现</a:t>
            </a:r>
          </a:p>
          <a:p>
            <a:pPr eaLnBrk="1" hangingPunct="1">
              <a:spcAft>
                <a:spcPts val="300"/>
              </a:spcAft>
              <a:buFont typeface="Wingdings" pitchFamily="2" charset="2"/>
              <a:buNone/>
            </a:pPr>
            <a:r>
              <a:rPr lang="zh-CN" altLang="en-US" sz="2600" b="1" smtClean="0">
                <a:latin typeface="楷体_GB2312" pitchFamily="49" charset="-122"/>
              </a:rPr>
              <a:t> （</a:t>
            </a:r>
            <a:r>
              <a:rPr lang="en-US" altLang="zh-CN" sz="2600" b="1" smtClean="0">
                <a:latin typeface="楷体_GB2312" pitchFamily="49" charset="-122"/>
              </a:rPr>
              <a:t>CTSS</a:t>
            </a:r>
            <a:r>
              <a:rPr lang="zh-CN" altLang="en-US" sz="2600" b="1" smtClean="0">
                <a:latin typeface="楷体_GB2312" pitchFamily="49" charset="-122"/>
              </a:rPr>
              <a:t>，</a:t>
            </a:r>
            <a:r>
              <a:rPr lang="en-US" altLang="zh-CN" sz="2600" b="1" smtClean="0">
                <a:latin typeface="楷体_GB2312" pitchFamily="49" charset="-122"/>
              </a:rPr>
              <a:t>Compatible Time Sharing System</a:t>
            </a:r>
            <a:r>
              <a:rPr lang="zh-CN" altLang="en-US" sz="2600" b="1" smtClean="0">
                <a:latin typeface="楷体_GB2312" pitchFamily="49" charset="-122"/>
              </a:rPr>
              <a:t>）</a:t>
            </a:r>
          </a:p>
          <a:p>
            <a:pPr eaLnBrk="1" hangingPunct="1">
              <a:spcAft>
                <a:spcPts val="300"/>
              </a:spcAft>
            </a:pPr>
            <a:r>
              <a:rPr lang="zh-CN" altLang="en-US" sz="2600" b="1" smtClean="0">
                <a:latin typeface="楷体_GB2312" pitchFamily="49" charset="-122"/>
              </a:rPr>
              <a:t>分时系统实际上是多道程序的一个变种，</a:t>
            </a:r>
            <a:r>
              <a:rPr lang="zh-CN" altLang="en-US" sz="2600" b="1" smtClean="0">
                <a:latin typeface="Times New Roman" pitchFamily="18" charset="0"/>
              </a:rPr>
              <a:t>是</a:t>
            </a:r>
            <a:r>
              <a:rPr lang="zh-CN" altLang="en-US" sz="2600" b="1" i="1" smtClean="0">
                <a:solidFill>
                  <a:srgbClr val="996600"/>
                </a:solidFill>
                <a:latin typeface="Times New Roman" pitchFamily="18" charset="0"/>
              </a:rPr>
              <a:t>交互</a:t>
            </a:r>
          </a:p>
          <a:p>
            <a:pPr eaLnBrk="1" hangingPunct="1">
              <a:spcAft>
                <a:spcPts val="300"/>
              </a:spcAft>
              <a:buFont typeface="Wingdings" pitchFamily="2" charset="2"/>
              <a:buNone/>
            </a:pPr>
            <a:r>
              <a:rPr lang="zh-CN" altLang="en-US" sz="2600" b="1" i="1" smtClean="0">
                <a:solidFill>
                  <a:srgbClr val="996600"/>
                </a:solidFill>
                <a:latin typeface="Times New Roman" pitchFamily="18" charset="0"/>
              </a:rPr>
              <a:t>    式系统</a:t>
            </a:r>
            <a:r>
              <a:rPr lang="zh-CN" altLang="en-US" sz="2600" b="1" smtClean="0">
                <a:latin typeface="Times New Roman" pitchFamily="18" charset="0"/>
              </a:rPr>
              <a:t>和</a:t>
            </a:r>
            <a:r>
              <a:rPr lang="zh-CN" altLang="en-US" sz="2600" b="1" i="1" smtClean="0">
                <a:solidFill>
                  <a:srgbClr val="996600"/>
                </a:solidFill>
                <a:latin typeface="Times New Roman" pitchFamily="18" charset="0"/>
              </a:rPr>
              <a:t>多道程序设计</a:t>
            </a:r>
            <a:r>
              <a:rPr lang="zh-CN" altLang="en-US" sz="2600" b="1" smtClean="0">
                <a:latin typeface="Times New Roman" pitchFamily="18" charset="0"/>
              </a:rPr>
              <a:t>的结合</a:t>
            </a:r>
          </a:p>
          <a:p>
            <a:pPr eaLnBrk="1" hangingPunct="1">
              <a:spcAft>
                <a:spcPts val="300"/>
              </a:spcAft>
            </a:pPr>
            <a:r>
              <a:rPr lang="zh-CN" altLang="en-US" sz="2600" b="1" smtClean="0">
                <a:latin typeface="Times New Roman" pitchFamily="18" charset="0"/>
                <a:sym typeface="Monotype Sorts" pitchFamily="2" charset="2"/>
              </a:rPr>
              <a:t>每一个用户通过一台终端与计算机相连，以交互式</a:t>
            </a:r>
          </a:p>
          <a:p>
            <a:pPr eaLnBrk="1" hangingPunct="1">
              <a:spcAft>
                <a:spcPts val="300"/>
              </a:spcAft>
              <a:buFont typeface="Wingdings" pitchFamily="2" charset="2"/>
              <a:buNone/>
            </a:pPr>
            <a:r>
              <a:rPr lang="zh-CN" altLang="en-US" sz="2600" b="1" smtClean="0">
                <a:latin typeface="Times New Roman" pitchFamily="18" charset="0"/>
                <a:sym typeface="Monotype Sorts" pitchFamily="2" charset="2"/>
              </a:rPr>
              <a:t>    的命令使用系统，采用分享</a:t>
            </a:r>
            <a:r>
              <a:rPr lang="en-US" altLang="zh-CN" sz="2600" b="1" smtClean="0">
                <a:latin typeface="Times New Roman" pitchFamily="18" charset="0"/>
                <a:sym typeface="Monotype Sorts" pitchFamily="2" charset="2"/>
              </a:rPr>
              <a:t>CPU</a:t>
            </a:r>
            <a:r>
              <a:rPr lang="zh-CN" altLang="zh-CN" sz="2600" b="1" smtClean="0">
                <a:latin typeface="Times New Roman" pitchFamily="18" charset="0"/>
                <a:sym typeface="Monotype Sorts" pitchFamily="2" charset="2"/>
              </a:rPr>
              <a:t>的方法，使用户感</a:t>
            </a:r>
            <a:endParaRPr lang="zh-CN" altLang="en-US" sz="2600" b="1" smtClean="0">
              <a:latin typeface="Times New Roman" pitchFamily="18" charset="0"/>
              <a:sym typeface="Monotype Sorts" pitchFamily="2" charset="2"/>
            </a:endParaRPr>
          </a:p>
          <a:p>
            <a:pPr eaLnBrk="1" hangingPunct="1">
              <a:spcAft>
                <a:spcPts val="300"/>
              </a:spcAft>
              <a:buFont typeface="Wingdings" pitchFamily="2" charset="2"/>
              <a:buNone/>
            </a:pPr>
            <a:r>
              <a:rPr lang="zh-CN" altLang="en-US" sz="2600" b="1" smtClean="0">
                <a:latin typeface="Times New Roman" pitchFamily="18" charset="0"/>
                <a:sym typeface="Monotype Sorts" pitchFamily="2" charset="2"/>
              </a:rPr>
              <a:t>    </a:t>
            </a:r>
            <a:r>
              <a:rPr lang="zh-CN" altLang="zh-CN" sz="2600" b="1" smtClean="0">
                <a:latin typeface="Times New Roman" pitchFamily="18" charset="0"/>
                <a:sym typeface="Monotype Sorts" pitchFamily="2" charset="2"/>
              </a:rPr>
              <a:t>到自己独占了整个计算机系统。</a:t>
            </a:r>
            <a:endParaRPr lang="zh-CN" altLang="en-US" sz="2600" b="1" smtClean="0">
              <a:latin typeface="Times New Roman" pitchFamily="18" charset="0"/>
              <a:sym typeface="Monotype Sorts" pitchFamily="2" charset="2"/>
            </a:endParaRPr>
          </a:p>
        </p:txBody>
      </p:sp>
      <p:sp>
        <p:nvSpPr>
          <p:cNvPr id="729092" name="Text Box 4"/>
          <p:cNvSpPr txBox="1">
            <a:spLocks noChangeArrowheads="1"/>
          </p:cNvSpPr>
          <p:nvPr/>
        </p:nvSpPr>
        <p:spPr bwMode="auto">
          <a:xfrm>
            <a:off x="931863" y="127000"/>
            <a:ext cx="216535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a:solidFill>
                  <a:srgbClr val="000099"/>
                </a:solidFill>
              </a:rPr>
              <a:t>分时操作系统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90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6" name="Text Box 4"/>
          <p:cNvSpPr txBox="1">
            <a:spLocks noChangeArrowheads="1"/>
          </p:cNvSpPr>
          <p:nvPr/>
        </p:nvSpPr>
        <p:spPr bwMode="auto">
          <a:xfrm>
            <a:off x="1331913" y="457200"/>
            <a:ext cx="30956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a:solidFill>
                  <a:srgbClr val="9900FF"/>
                </a:solidFill>
              </a:rPr>
              <a:t>分时系统的特性：</a:t>
            </a:r>
          </a:p>
        </p:txBody>
      </p:sp>
      <p:sp>
        <p:nvSpPr>
          <p:cNvPr id="730117" name="Text Box 5"/>
          <p:cNvSpPr txBox="1">
            <a:spLocks noChangeArrowheads="1"/>
          </p:cNvSpPr>
          <p:nvPr/>
        </p:nvSpPr>
        <p:spPr bwMode="auto">
          <a:xfrm>
            <a:off x="1443038" y="1068388"/>
            <a:ext cx="7488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600">
                <a:sym typeface="Monotype Sorts" pitchFamily="2" charset="2"/>
              </a:rPr>
              <a:t> </a:t>
            </a:r>
            <a:r>
              <a:rPr lang="zh-CN" altLang="en-US" sz="2600">
                <a:sym typeface="Monotype Sorts" pitchFamily="2" charset="2"/>
              </a:rPr>
              <a:t>多路性：多个用户可以同时使用计算机 </a:t>
            </a:r>
            <a:r>
              <a:rPr lang="en-US" altLang="zh-CN" sz="2600">
                <a:sym typeface="Monotype Sorts" pitchFamily="2" charset="2"/>
              </a:rPr>
              <a:t>(</a:t>
            </a:r>
            <a:r>
              <a:rPr lang="zh-CN" altLang="en-US" sz="2600">
                <a:sym typeface="Monotype Sorts" pitchFamily="2" charset="2"/>
              </a:rPr>
              <a:t>同时性</a:t>
            </a:r>
            <a:r>
              <a:rPr lang="en-US" altLang="zh-CN" sz="2600">
                <a:sym typeface="Monotype Sorts" pitchFamily="2" charset="2"/>
              </a:rPr>
              <a:t>)</a:t>
            </a:r>
            <a:endParaRPr lang="en-US" altLang="zh-CN" sz="2600"/>
          </a:p>
        </p:txBody>
      </p:sp>
      <p:sp>
        <p:nvSpPr>
          <p:cNvPr id="730118" name="Rectangle 6"/>
          <p:cNvSpPr>
            <a:spLocks noChangeArrowheads="1"/>
          </p:cNvSpPr>
          <p:nvPr/>
        </p:nvSpPr>
        <p:spPr bwMode="auto">
          <a:xfrm>
            <a:off x="1443038" y="1682750"/>
            <a:ext cx="616108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p>
            <a:pPr defTabSz="873125"/>
            <a:r>
              <a:rPr lang="en-US" altLang="zh-CN" sz="2600">
                <a:sym typeface="Monotype Sorts" pitchFamily="2" charset="2"/>
              </a:rPr>
              <a:t> </a:t>
            </a:r>
            <a:r>
              <a:rPr lang="zh-CN" altLang="en-US" sz="2600">
                <a:sym typeface="Monotype Sorts" pitchFamily="2" charset="2"/>
              </a:rPr>
              <a:t>交互性：用户直接控制操作过程 </a:t>
            </a:r>
            <a:r>
              <a:rPr lang="en-US" altLang="zh-CN" sz="2600">
                <a:sym typeface="Monotype Sorts" pitchFamily="2" charset="2"/>
              </a:rPr>
              <a:t>(</a:t>
            </a:r>
            <a:r>
              <a:rPr lang="zh-CN" altLang="en-US" sz="2600">
                <a:sym typeface="Monotype Sorts" pitchFamily="2" charset="2"/>
              </a:rPr>
              <a:t>终端</a:t>
            </a:r>
            <a:r>
              <a:rPr lang="en-US" altLang="zh-CN" sz="2600">
                <a:sym typeface="Monotype Sorts" pitchFamily="2" charset="2"/>
              </a:rPr>
              <a:t>)</a:t>
            </a:r>
          </a:p>
        </p:txBody>
      </p:sp>
      <p:sp>
        <p:nvSpPr>
          <p:cNvPr id="730119" name="Rectangle 7"/>
          <p:cNvSpPr>
            <a:spLocks noChangeArrowheads="1"/>
          </p:cNvSpPr>
          <p:nvPr/>
        </p:nvSpPr>
        <p:spPr bwMode="auto">
          <a:xfrm>
            <a:off x="1443038" y="2293938"/>
            <a:ext cx="8386762"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p>
            <a:pPr marL="361950" indent="-361950" defTabSz="873125">
              <a:buFont typeface="Monotype Sorts" pitchFamily="2" charset="2"/>
              <a:buChar char="Â"/>
            </a:pPr>
            <a:r>
              <a:rPr lang="zh-CN" altLang="en-US" sz="2600">
                <a:sym typeface="Monotype Sorts" pitchFamily="2" charset="2"/>
              </a:rPr>
              <a:t>独占性：程序之间相互独立，多个用户同时使用，</a:t>
            </a:r>
          </a:p>
          <a:p>
            <a:pPr marL="361950" indent="-361950" defTabSz="873125">
              <a:buFont typeface="Monotype Sorts" pitchFamily="2" charset="2"/>
              <a:buNone/>
            </a:pPr>
            <a:r>
              <a:rPr lang="zh-CN" altLang="en-US" sz="2600">
                <a:sym typeface="Monotype Sorts" pitchFamily="2" charset="2"/>
              </a:rPr>
              <a:t>                    如像独占计算机系统</a:t>
            </a:r>
          </a:p>
        </p:txBody>
      </p:sp>
      <p:sp>
        <p:nvSpPr>
          <p:cNvPr id="730120" name="Rectangle 8"/>
          <p:cNvSpPr>
            <a:spLocks noChangeArrowheads="1"/>
          </p:cNvSpPr>
          <p:nvPr/>
        </p:nvSpPr>
        <p:spPr bwMode="auto">
          <a:xfrm>
            <a:off x="1443038" y="3332163"/>
            <a:ext cx="43529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p>
            <a:pPr defTabSz="873125"/>
            <a:r>
              <a:rPr lang="en-US" altLang="zh-CN" sz="2600">
                <a:sym typeface="Monotype Sorts" pitchFamily="2" charset="2"/>
              </a:rPr>
              <a:t> </a:t>
            </a:r>
            <a:r>
              <a:rPr lang="zh-CN" altLang="en-US" sz="2600">
                <a:sym typeface="Monotype Sorts" pitchFamily="2" charset="2"/>
              </a:rPr>
              <a:t>及时性：响应时间合理</a:t>
            </a:r>
          </a:p>
        </p:txBody>
      </p:sp>
      <p:sp>
        <p:nvSpPr>
          <p:cNvPr id="730121" name="Text Box 9"/>
          <p:cNvSpPr txBox="1">
            <a:spLocks noChangeArrowheads="1"/>
          </p:cNvSpPr>
          <p:nvPr/>
        </p:nvSpPr>
        <p:spPr bwMode="auto">
          <a:xfrm>
            <a:off x="1331913" y="4002088"/>
            <a:ext cx="230346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a:solidFill>
                  <a:srgbClr val="9900FF"/>
                </a:solidFill>
              </a:rPr>
              <a:t>优点：</a:t>
            </a:r>
          </a:p>
        </p:txBody>
      </p:sp>
      <p:sp>
        <p:nvSpPr>
          <p:cNvPr id="730122" name="Text Box 10"/>
          <p:cNvSpPr txBox="1">
            <a:spLocks noChangeArrowheads="1"/>
          </p:cNvSpPr>
          <p:nvPr/>
        </p:nvSpPr>
        <p:spPr bwMode="auto">
          <a:xfrm>
            <a:off x="1443038" y="4614863"/>
            <a:ext cx="34893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600">
                <a:sym typeface="Monotype Sorts" pitchFamily="2" charset="2"/>
              </a:rPr>
              <a:t> </a:t>
            </a:r>
            <a:r>
              <a:rPr lang="zh-CN" altLang="en-US" sz="2600">
                <a:sym typeface="Monotype Sorts" pitchFamily="2" charset="2"/>
              </a:rPr>
              <a:t>促进计算机普及</a:t>
            </a:r>
            <a:endParaRPr lang="zh-CN" altLang="en-US" sz="2600"/>
          </a:p>
        </p:txBody>
      </p:sp>
      <p:sp>
        <p:nvSpPr>
          <p:cNvPr id="730123" name="Rectangle 11"/>
          <p:cNvSpPr>
            <a:spLocks noChangeArrowheads="1"/>
          </p:cNvSpPr>
          <p:nvPr/>
        </p:nvSpPr>
        <p:spPr bwMode="auto">
          <a:xfrm>
            <a:off x="1443038" y="5229225"/>
            <a:ext cx="37052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p>
            <a:pPr defTabSz="873125"/>
            <a:r>
              <a:rPr lang="en-US" altLang="zh-CN" sz="2600">
                <a:sym typeface="Monotype Sorts" pitchFamily="2" charset="2"/>
              </a:rPr>
              <a:t> </a:t>
            </a:r>
            <a:r>
              <a:rPr lang="zh-CN" altLang="en-US" sz="2600">
                <a:sym typeface="Monotype Sorts" pitchFamily="2" charset="2"/>
              </a:rPr>
              <a:t>节省开支减少人员</a:t>
            </a:r>
          </a:p>
        </p:txBody>
      </p:sp>
      <p:sp>
        <p:nvSpPr>
          <p:cNvPr id="730124" name="Rectangle 12"/>
          <p:cNvSpPr>
            <a:spLocks noChangeArrowheads="1"/>
          </p:cNvSpPr>
          <p:nvPr/>
        </p:nvSpPr>
        <p:spPr bwMode="auto">
          <a:xfrm>
            <a:off x="1443038" y="5840413"/>
            <a:ext cx="47847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p>
            <a:pPr marL="361950" indent="-361950" defTabSz="873125"/>
            <a:r>
              <a:rPr lang="en-US" altLang="zh-CN" sz="2600">
                <a:sym typeface="Monotype Sorts" pitchFamily="2" charset="2"/>
              </a:rPr>
              <a:t> </a:t>
            </a:r>
            <a:r>
              <a:rPr lang="zh-CN" altLang="en-US" sz="2600">
                <a:sym typeface="Monotype Sorts" pitchFamily="2" charset="2"/>
              </a:rPr>
              <a:t>充分利用系统资源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01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30117">
                                            <p:txEl>
                                              <p:pRg st="0" end="0"/>
                                            </p:txEl>
                                          </p:spTgt>
                                        </p:tgtEl>
                                        <p:attrNameLst>
                                          <p:attrName>style.visibility</p:attrName>
                                        </p:attrNameLst>
                                      </p:cBhvr>
                                      <p:to>
                                        <p:strVal val="visible"/>
                                      </p:to>
                                    </p:set>
                                    <p:animEffect transition="in" filter="wipe(left)">
                                      <p:cBhvr>
                                        <p:cTn id="11" dur="500"/>
                                        <p:tgtEl>
                                          <p:spTgt spid="73011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30118">
                                            <p:txEl>
                                              <p:pRg st="0" end="0"/>
                                            </p:txEl>
                                          </p:spTgt>
                                        </p:tgtEl>
                                        <p:attrNameLst>
                                          <p:attrName>style.visibility</p:attrName>
                                        </p:attrNameLst>
                                      </p:cBhvr>
                                      <p:to>
                                        <p:strVal val="visible"/>
                                      </p:to>
                                    </p:set>
                                    <p:animEffect transition="in" filter="wipe(left)">
                                      <p:cBhvr>
                                        <p:cTn id="16" dur="500"/>
                                        <p:tgtEl>
                                          <p:spTgt spid="730118">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0119">
                                            <p:txEl>
                                              <p:pRg st="0" end="0"/>
                                            </p:txEl>
                                          </p:spTgt>
                                        </p:tgtEl>
                                        <p:attrNameLst>
                                          <p:attrName>style.visibility</p:attrName>
                                        </p:attrNameLst>
                                      </p:cBhvr>
                                      <p:to>
                                        <p:strVal val="visible"/>
                                      </p:to>
                                    </p:set>
                                    <p:animEffect transition="in" filter="wipe(left)">
                                      <p:cBhvr>
                                        <p:cTn id="21" dur="500"/>
                                        <p:tgtEl>
                                          <p:spTgt spid="73011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30119">
                                            <p:txEl>
                                              <p:pRg st="1" end="1"/>
                                            </p:txEl>
                                          </p:spTgt>
                                        </p:tgtEl>
                                        <p:attrNameLst>
                                          <p:attrName>style.visibility</p:attrName>
                                        </p:attrNameLst>
                                      </p:cBhvr>
                                      <p:to>
                                        <p:strVal val="visible"/>
                                      </p:to>
                                    </p:set>
                                    <p:animEffect transition="in" filter="wipe(left)">
                                      <p:cBhvr>
                                        <p:cTn id="26" dur="500"/>
                                        <p:tgtEl>
                                          <p:spTgt spid="730119">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30120">
                                            <p:txEl>
                                              <p:pRg st="0" end="0"/>
                                            </p:txEl>
                                          </p:spTgt>
                                        </p:tgtEl>
                                        <p:attrNameLst>
                                          <p:attrName>style.visibility</p:attrName>
                                        </p:attrNameLst>
                                      </p:cBhvr>
                                      <p:to>
                                        <p:strVal val="visible"/>
                                      </p:to>
                                    </p:set>
                                    <p:animEffect transition="in" filter="wipe(left)">
                                      <p:cBhvr>
                                        <p:cTn id="31" dur="500"/>
                                        <p:tgtEl>
                                          <p:spTgt spid="730120">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30121">
                                            <p:txEl>
                                              <p:pRg st="0" end="0"/>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0122">
                                            <p:txEl>
                                              <p:pRg st="0" end="0"/>
                                            </p:txEl>
                                          </p:spTgt>
                                        </p:tgtEl>
                                        <p:attrNameLst>
                                          <p:attrName>style.visibility</p:attrName>
                                        </p:attrNameLst>
                                      </p:cBhvr>
                                      <p:to>
                                        <p:strVal val="visible"/>
                                      </p:to>
                                    </p:set>
                                    <p:animEffect transition="in" filter="wipe(left)">
                                      <p:cBhvr>
                                        <p:cTn id="40" dur="500"/>
                                        <p:tgtEl>
                                          <p:spTgt spid="730122">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30123">
                                            <p:txEl>
                                              <p:pRg st="0" end="0"/>
                                            </p:txEl>
                                          </p:spTgt>
                                        </p:tgtEl>
                                        <p:attrNameLst>
                                          <p:attrName>style.visibility</p:attrName>
                                        </p:attrNameLst>
                                      </p:cBhvr>
                                      <p:to>
                                        <p:strVal val="visible"/>
                                      </p:to>
                                    </p:set>
                                    <p:animEffect transition="in" filter="wipe(left)">
                                      <p:cBhvr>
                                        <p:cTn id="45" dur="500"/>
                                        <p:tgtEl>
                                          <p:spTgt spid="730123">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30124">
                                            <p:txEl>
                                              <p:pRg st="0" end="0"/>
                                            </p:txEl>
                                          </p:spTgt>
                                        </p:tgtEl>
                                        <p:attrNameLst>
                                          <p:attrName>style.visibility</p:attrName>
                                        </p:attrNameLst>
                                      </p:cBhvr>
                                      <p:to>
                                        <p:strVal val="visible"/>
                                      </p:to>
                                    </p:set>
                                    <p:animEffect transition="in" filter="wipe(left)">
                                      <p:cBhvr>
                                        <p:cTn id="50" dur="500"/>
                                        <p:tgtEl>
                                          <p:spTgt spid="730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6" grpId="0" build="p" autoUpdateAnimBg="0"/>
      <p:bldP spid="730117" grpId="0" build="p" autoUpdateAnimBg="0"/>
      <p:bldP spid="730118" grpId="0" build="p" autoUpdateAnimBg="0"/>
      <p:bldP spid="730119" grpId="0" build="p" autoUpdateAnimBg="0"/>
      <p:bldP spid="730120" grpId="0" build="p" autoUpdateAnimBg="0"/>
      <p:bldP spid="730121" grpId="0" build="p" autoUpdateAnimBg="0"/>
      <p:bldP spid="730122" grpId="0" build="p" autoUpdateAnimBg="0"/>
      <p:bldP spid="730123" grpId="0" build="p" autoUpdateAnimBg="0"/>
      <p:bldP spid="73012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Text Box 2"/>
          <p:cNvSpPr txBox="1">
            <a:spLocks noChangeArrowheads="1"/>
          </p:cNvSpPr>
          <p:nvPr/>
        </p:nvSpPr>
        <p:spPr bwMode="auto">
          <a:xfrm>
            <a:off x="1066800" y="669925"/>
            <a:ext cx="8610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marL="361950" indent="-361950"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pPr>
            <a:r>
              <a:rPr lang="zh-CN" altLang="en-US" sz="2600">
                <a:solidFill>
                  <a:srgbClr val="000099"/>
                </a:solidFill>
              </a:rPr>
              <a:t>实时操作系统</a:t>
            </a:r>
          </a:p>
          <a:p>
            <a:pPr eaLnBrk="1" hangingPunct="1">
              <a:lnSpc>
                <a:spcPct val="130000"/>
              </a:lnSpc>
            </a:pPr>
            <a:r>
              <a:rPr lang="zh-CN" altLang="en-US" sz="2600"/>
              <a:t> </a:t>
            </a:r>
            <a:r>
              <a:rPr lang="en-US" altLang="zh-CN" sz="2600"/>
              <a:t>(Real-time System)</a:t>
            </a:r>
            <a:r>
              <a:rPr lang="zh-CN" altLang="zh-CN" sz="2600"/>
              <a:t>对外部事件及时响应并处理</a:t>
            </a:r>
            <a:endParaRPr lang="zh-CN" altLang="en-US" sz="2600"/>
          </a:p>
        </p:txBody>
      </p:sp>
      <p:sp>
        <p:nvSpPr>
          <p:cNvPr id="763907" name="Text Box 3"/>
          <p:cNvSpPr txBox="1">
            <a:spLocks noChangeArrowheads="1"/>
          </p:cNvSpPr>
          <p:nvPr/>
        </p:nvSpPr>
        <p:spPr bwMode="auto">
          <a:xfrm>
            <a:off x="1143000" y="2236788"/>
            <a:ext cx="8305800"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spcAft>
                <a:spcPts val="300"/>
              </a:spcAft>
              <a:buClr>
                <a:schemeClr val="accent1"/>
              </a:buClr>
              <a:buSzPct val="80000"/>
              <a:buFont typeface="Wingdings" pitchFamily="2" charset="2"/>
              <a:buChar char="n"/>
            </a:pPr>
            <a:r>
              <a:rPr lang="en-US" altLang="zh-CN" sz="2600">
                <a:sym typeface="Monotype Sorts" pitchFamily="2" charset="2"/>
              </a:rPr>
              <a:t> </a:t>
            </a:r>
            <a:r>
              <a:rPr lang="zh-CN" altLang="en-US" sz="2600">
                <a:sym typeface="Monotype Sorts" pitchFamily="2" charset="2"/>
              </a:rPr>
              <a:t>应用需要 </a:t>
            </a:r>
            <a:r>
              <a:rPr lang="en-US" altLang="zh-CN" sz="2600">
                <a:sym typeface="Monotype Sorts" pitchFamily="2" charset="2"/>
              </a:rPr>
              <a:t>(</a:t>
            </a:r>
            <a:r>
              <a:rPr lang="zh-CN" altLang="en-US" sz="2600">
                <a:sym typeface="Monotype Sorts" pitchFamily="2" charset="2"/>
              </a:rPr>
              <a:t>工业控制、导弹</a:t>
            </a:r>
            <a:r>
              <a:rPr lang="en-US" altLang="zh-CN" sz="2600">
                <a:sym typeface="Monotype Sorts" pitchFamily="2" charset="2"/>
              </a:rPr>
              <a:t>)</a:t>
            </a:r>
          </a:p>
          <a:p>
            <a:pPr eaLnBrk="1" hangingPunct="1">
              <a:spcBef>
                <a:spcPct val="20000"/>
              </a:spcBef>
              <a:spcAft>
                <a:spcPts val="300"/>
              </a:spcAft>
              <a:buClr>
                <a:schemeClr val="accent1"/>
              </a:buClr>
              <a:buSzPct val="80000"/>
              <a:buFont typeface="Wingdings" pitchFamily="2" charset="2"/>
              <a:buChar char="n"/>
            </a:pPr>
            <a:r>
              <a:rPr lang="en-US" altLang="zh-CN" sz="2600">
                <a:sym typeface="Monotype Sorts" pitchFamily="2" charset="2"/>
              </a:rPr>
              <a:t> </a:t>
            </a:r>
            <a:r>
              <a:rPr lang="zh-CN" altLang="en-US" sz="2600">
                <a:sym typeface="Monotype Sorts" pitchFamily="2" charset="2"/>
              </a:rPr>
              <a:t>强调的是响应速度 </a:t>
            </a:r>
            <a:r>
              <a:rPr lang="en-US" altLang="zh-CN" sz="2600">
                <a:sym typeface="Monotype Sorts" pitchFamily="2" charset="2"/>
              </a:rPr>
              <a:t>––– </a:t>
            </a:r>
            <a:r>
              <a:rPr lang="zh-CN" altLang="en-US" sz="2600">
                <a:sym typeface="Monotype Sorts" pitchFamily="2" charset="2"/>
              </a:rPr>
              <a:t>专用特性</a:t>
            </a:r>
          </a:p>
          <a:p>
            <a:pPr eaLnBrk="1" hangingPunct="1">
              <a:spcBef>
                <a:spcPct val="20000"/>
              </a:spcBef>
              <a:spcAft>
                <a:spcPts val="300"/>
              </a:spcAft>
              <a:buClr>
                <a:schemeClr val="accent1"/>
              </a:buClr>
              <a:buSzPct val="80000"/>
              <a:buFont typeface="Wingdings" pitchFamily="2" charset="2"/>
              <a:buChar char="n"/>
            </a:pPr>
            <a:r>
              <a:rPr lang="zh-CN" altLang="en-US" sz="2600"/>
              <a:t> 实时系统用于控制实时过程，所以要求对外部事件</a:t>
            </a:r>
          </a:p>
          <a:p>
            <a:pPr eaLnBrk="1" hangingPunct="1">
              <a:lnSpc>
                <a:spcPct val="130000"/>
              </a:lnSpc>
            </a:pPr>
            <a:r>
              <a:rPr lang="zh-CN" altLang="en-US" sz="2600"/>
              <a:t>   的</a:t>
            </a:r>
            <a:r>
              <a:rPr lang="zh-CN" altLang="en-US" sz="2600" u="sng"/>
              <a:t>响应要十分及时，迅速</a:t>
            </a:r>
            <a:r>
              <a:rPr lang="zh-CN" altLang="en-US" sz="2600"/>
              <a:t>。能迅速处理外部中断，</a:t>
            </a:r>
          </a:p>
          <a:p>
            <a:pPr eaLnBrk="1" hangingPunct="1">
              <a:lnSpc>
                <a:spcPct val="130000"/>
              </a:lnSpc>
            </a:pPr>
            <a:r>
              <a:rPr lang="zh-CN" altLang="en-US" sz="2600"/>
              <a:t>   较常用的中断处理程序及有关的系统数据基最好常</a:t>
            </a:r>
          </a:p>
          <a:p>
            <a:pPr eaLnBrk="1" hangingPunct="1">
              <a:lnSpc>
                <a:spcPct val="130000"/>
              </a:lnSpc>
            </a:pPr>
            <a:r>
              <a:rPr lang="zh-CN" altLang="en-US" sz="2600"/>
              <a:t>   驻主存储器中。</a:t>
            </a:r>
            <a:endParaRPr lang="zh-CN" altLang="en-US" sz="2600">
              <a:sym typeface="Monotype Sort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3906">
                                            <p:txEl>
                                              <p:pRg st="0" end="0"/>
                                            </p:txEl>
                                          </p:spTgt>
                                        </p:tgtEl>
                                        <p:attrNameLst>
                                          <p:attrName>style.visibility</p:attrName>
                                        </p:attrNameLst>
                                      </p:cBhvr>
                                      <p:to>
                                        <p:strVal val="visible"/>
                                      </p:to>
                                    </p:set>
                                    <p:animEffect transition="in" filter="wipe(left)">
                                      <p:cBhvr>
                                        <p:cTn id="7" dur="500"/>
                                        <p:tgtEl>
                                          <p:spTgt spid="763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3906">
                                            <p:txEl>
                                              <p:pRg st="1" end="1"/>
                                            </p:txEl>
                                          </p:spTgt>
                                        </p:tgtEl>
                                        <p:attrNameLst>
                                          <p:attrName>style.visibility</p:attrName>
                                        </p:attrNameLst>
                                      </p:cBhvr>
                                      <p:to>
                                        <p:strVal val="visible"/>
                                      </p:to>
                                    </p:set>
                                    <p:animEffect transition="in" filter="wipe(left)">
                                      <p:cBhvr>
                                        <p:cTn id="12" dur="500"/>
                                        <p:tgtEl>
                                          <p:spTgt spid="7639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3907">
                                            <p:txEl>
                                              <p:pRg st="0" end="0"/>
                                            </p:txEl>
                                          </p:spTgt>
                                        </p:tgtEl>
                                        <p:attrNameLst>
                                          <p:attrName>style.visibility</p:attrName>
                                        </p:attrNameLst>
                                      </p:cBhvr>
                                      <p:to>
                                        <p:strVal val="visible"/>
                                      </p:to>
                                    </p:set>
                                    <p:animEffect transition="in" filter="wipe(left)">
                                      <p:cBhvr>
                                        <p:cTn id="17" dur="500"/>
                                        <p:tgtEl>
                                          <p:spTgt spid="76390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3907">
                                            <p:txEl>
                                              <p:pRg st="1" end="1"/>
                                            </p:txEl>
                                          </p:spTgt>
                                        </p:tgtEl>
                                        <p:attrNameLst>
                                          <p:attrName>style.visibility</p:attrName>
                                        </p:attrNameLst>
                                      </p:cBhvr>
                                      <p:to>
                                        <p:strVal val="visible"/>
                                      </p:to>
                                    </p:set>
                                    <p:animEffect transition="in" filter="wipe(left)">
                                      <p:cBhvr>
                                        <p:cTn id="22" dur="500"/>
                                        <p:tgtEl>
                                          <p:spTgt spid="76390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3907">
                                            <p:txEl>
                                              <p:pRg st="2" end="2"/>
                                            </p:txEl>
                                          </p:spTgt>
                                        </p:tgtEl>
                                        <p:attrNameLst>
                                          <p:attrName>style.visibility</p:attrName>
                                        </p:attrNameLst>
                                      </p:cBhvr>
                                      <p:to>
                                        <p:strVal val="visible"/>
                                      </p:to>
                                    </p:set>
                                    <p:animEffect transition="in" filter="wipe(left)">
                                      <p:cBhvr>
                                        <p:cTn id="27" dur="500"/>
                                        <p:tgtEl>
                                          <p:spTgt spid="76390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3907">
                                            <p:txEl>
                                              <p:pRg st="3" end="3"/>
                                            </p:txEl>
                                          </p:spTgt>
                                        </p:tgtEl>
                                        <p:attrNameLst>
                                          <p:attrName>style.visibility</p:attrName>
                                        </p:attrNameLst>
                                      </p:cBhvr>
                                      <p:to>
                                        <p:strVal val="visible"/>
                                      </p:to>
                                    </p:set>
                                    <p:animEffect transition="in" filter="wipe(left)">
                                      <p:cBhvr>
                                        <p:cTn id="32" dur="500"/>
                                        <p:tgtEl>
                                          <p:spTgt spid="76390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3907">
                                            <p:txEl>
                                              <p:pRg st="4" end="4"/>
                                            </p:txEl>
                                          </p:spTgt>
                                        </p:tgtEl>
                                        <p:attrNameLst>
                                          <p:attrName>style.visibility</p:attrName>
                                        </p:attrNameLst>
                                      </p:cBhvr>
                                      <p:to>
                                        <p:strVal val="visible"/>
                                      </p:to>
                                    </p:set>
                                    <p:animEffect transition="in" filter="wipe(left)">
                                      <p:cBhvr>
                                        <p:cTn id="37" dur="500"/>
                                        <p:tgtEl>
                                          <p:spTgt spid="76390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3907">
                                            <p:txEl>
                                              <p:pRg st="5" end="5"/>
                                            </p:txEl>
                                          </p:spTgt>
                                        </p:tgtEl>
                                        <p:attrNameLst>
                                          <p:attrName>style.visibility</p:attrName>
                                        </p:attrNameLst>
                                      </p:cBhvr>
                                      <p:to>
                                        <p:strVal val="visible"/>
                                      </p:to>
                                    </p:set>
                                    <p:animEffect transition="in" filter="wipe(left)">
                                      <p:cBhvr>
                                        <p:cTn id="42" dur="500"/>
                                        <p:tgtEl>
                                          <p:spTgt spid="76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6" grpId="0" build="p" autoUpdateAnimBg="0"/>
      <p:bldP spid="76390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9" name="Rectangle 5"/>
          <p:cNvSpPr>
            <a:spLocks noChangeArrowheads="1"/>
          </p:cNvSpPr>
          <p:nvPr/>
        </p:nvSpPr>
        <p:spPr bwMode="auto">
          <a:xfrm>
            <a:off x="914400" y="381000"/>
            <a:ext cx="9372600" cy="275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5000"/>
              </a:lnSpc>
              <a:spcBef>
                <a:spcPts val="1800"/>
              </a:spcBef>
              <a:spcAft>
                <a:spcPts val="1700"/>
              </a:spcAft>
              <a:buFont typeface="Wingdings" pitchFamily="2" charset="2"/>
              <a:buChar char="&amp;"/>
            </a:pPr>
            <a:r>
              <a:rPr lang="en-US" altLang="zh-CN" sz="3600" dirty="0"/>
              <a:t> </a:t>
            </a:r>
            <a:r>
              <a:rPr lang="zh-CN" altLang="en-US" sz="3600" dirty="0"/>
              <a:t>课时安排</a:t>
            </a:r>
          </a:p>
          <a:p>
            <a:pPr lvl="2">
              <a:spcBef>
                <a:spcPct val="20000"/>
              </a:spcBef>
              <a:buClr>
                <a:srgbClr val="FF3300"/>
              </a:buClr>
              <a:buFont typeface="Wingdings" pitchFamily="2" charset="2"/>
              <a:buNone/>
            </a:pPr>
            <a:r>
              <a:rPr lang="zh-CN" altLang="en-US" sz="2800" dirty="0">
                <a:solidFill>
                  <a:srgbClr val="0000FF"/>
                </a:solidFill>
                <a:latin typeface="楷体_GB2312" pitchFamily="49" charset="-122"/>
                <a:ea typeface="楷体_GB2312" pitchFamily="49" charset="-122"/>
              </a:rPr>
              <a:t>授    课：</a:t>
            </a:r>
            <a:r>
              <a:rPr lang="en-US" altLang="zh-CN" sz="2800" dirty="0">
                <a:solidFill>
                  <a:srgbClr val="0000FF"/>
                </a:solidFill>
                <a:latin typeface="楷体_GB2312" pitchFamily="49" charset="-122"/>
                <a:ea typeface="楷体_GB2312" pitchFamily="49" charset="-122"/>
              </a:rPr>
              <a:t>56</a:t>
            </a:r>
            <a:r>
              <a:rPr lang="zh-CN" altLang="en-US" sz="2800" dirty="0">
                <a:solidFill>
                  <a:srgbClr val="0000FF"/>
                </a:solidFill>
                <a:latin typeface="楷体_GB2312" pitchFamily="49" charset="-122"/>
                <a:ea typeface="楷体_GB2312" pitchFamily="49" charset="-122"/>
              </a:rPr>
              <a:t>学时</a:t>
            </a:r>
          </a:p>
          <a:p>
            <a:pPr lvl="2">
              <a:spcBef>
                <a:spcPct val="20000"/>
              </a:spcBef>
              <a:buClr>
                <a:srgbClr val="FF3300"/>
              </a:buClr>
              <a:buFont typeface="Wingdings" pitchFamily="2" charset="2"/>
              <a:buNone/>
            </a:pPr>
            <a:r>
              <a:rPr lang="zh-CN" altLang="en-US" sz="2800" dirty="0">
                <a:solidFill>
                  <a:srgbClr val="0000FF"/>
                </a:solidFill>
                <a:latin typeface="楷体_GB2312" pitchFamily="49" charset="-122"/>
                <a:ea typeface="楷体_GB2312" pitchFamily="49" charset="-122"/>
              </a:rPr>
              <a:t>上机实验</a:t>
            </a:r>
            <a:r>
              <a:rPr lang="zh-CN" altLang="zh-CN" sz="2800" dirty="0">
                <a:solidFill>
                  <a:srgbClr val="0000FF"/>
                </a:solidFill>
                <a:latin typeface="楷体_GB2312" pitchFamily="49" charset="-122"/>
                <a:ea typeface="楷体_GB2312" pitchFamily="49" charset="-122"/>
              </a:rPr>
              <a:t>：</a:t>
            </a:r>
            <a:r>
              <a:rPr lang="en-US" altLang="zh-CN" sz="2800" dirty="0">
                <a:solidFill>
                  <a:srgbClr val="0000FF"/>
                </a:solidFill>
                <a:latin typeface="楷体_GB2312" pitchFamily="49" charset="-122"/>
                <a:ea typeface="楷体_GB2312" pitchFamily="49" charset="-122"/>
              </a:rPr>
              <a:t>8</a:t>
            </a:r>
            <a:r>
              <a:rPr lang="zh-CN" altLang="en-US" sz="2800" dirty="0" smtClean="0">
                <a:solidFill>
                  <a:srgbClr val="0000FF"/>
                </a:solidFill>
                <a:latin typeface="楷体_GB2312" pitchFamily="49" charset="-122"/>
                <a:ea typeface="楷体_GB2312" pitchFamily="49" charset="-122"/>
              </a:rPr>
              <a:t>学时</a:t>
            </a:r>
            <a:endParaRPr lang="en-US" altLang="zh-CN" sz="2800" dirty="0" smtClean="0">
              <a:solidFill>
                <a:srgbClr val="0000FF"/>
              </a:solidFill>
              <a:latin typeface="楷体_GB2312" pitchFamily="49" charset="-122"/>
              <a:ea typeface="楷体_GB2312" pitchFamily="49" charset="-122"/>
            </a:endParaRPr>
          </a:p>
          <a:p>
            <a:pPr lvl="2">
              <a:spcBef>
                <a:spcPct val="20000"/>
              </a:spcBef>
              <a:buClr>
                <a:srgbClr val="FF3300"/>
              </a:buClr>
              <a:buFont typeface="Wingdings" pitchFamily="2" charset="2"/>
              <a:buNone/>
            </a:pPr>
            <a:r>
              <a:rPr lang="zh-CN" altLang="en-US" sz="2800" dirty="0">
                <a:solidFill>
                  <a:srgbClr val="0000FF"/>
                </a:solidFill>
                <a:latin typeface="楷体_GB2312" pitchFamily="49" charset="-122"/>
                <a:ea typeface="楷体_GB2312" pitchFamily="49" charset="-122"/>
              </a:rPr>
              <a:t>课程</a:t>
            </a:r>
            <a:r>
              <a:rPr lang="zh-CN" altLang="en-US" sz="2800" dirty="0" smtClean="0">
                <a:solidFill>
                  <a:srgbClr val="0000FF"/>
                </a:solidFill>
                <a:latin typeface="楷体_GB2312" pitchFamily="49" charset="-122"/>
                <a:ea typeface="楷体_GB2312" pitchFamily="49" charset="-122"/>
              </a:rPr>
              <a:t>设计：</a:t>
            </a:r>
            <a:r>
              <a:rPr lang="en-US" altLang="zh-CN" sz="2800" dirty="0" smtClean="0">
                <a:solidFill>
                  <a:srgbClr val="0000FF"/>
                </a:solidFill>
                <a:latin typeface="楷体_GB2312" pitchFamily="49" charset="-122"/>
                <a:ea typeface="楷体_GB2312" pitchFamily="49" charset="-122"/>
              </a:rPr>
              <a:t>1</a:t>
            </a:r>
            <a:r>
              <a:rPr lang="zh-CN" altLang="en-US" sz="2800" dirty="0" smtClean="0">
                <a:solidFill>
                  <a:srgbClr val="0000FF"/>
                </a:solidFill>
                <a:latin typeface="楷体_GB2312" pitchFamily="49" charset="-122"/>
                <a:ea typeface="楷体_GB2312" pitchFamily="49" charset="-122"/>
              </a:rPr>
              <a:t>周</a:t>
            </a:r>
            <a:endParaRPr lang="en-US" altLang="zh-CN" sz="2800" dirty="0" smtClean="0">
              <a:solidFill>
                <a:srgbClr val="0000FF"/>
              </a:solidFill>
              <a:latin typeface="楷体_GB2312" pitchFamily="49" charset="-122"/>
              <a:ea typeface="楷体_GB2312" pitchFamily="49" charset="-122"/>
            </a:endParaRPr>
          </a:p>
          <a:p>
            <a:pPr lvl="2">
              <a:spcBef>
                <a:spcPct val="20000"/>
              </a:spcBef>
              <a:buClr>
                <a:srgbClr val="FF3300"/>
              </a:buClr>
              <a:buFont typeface="Wingdings" pitchFamily="2" charset="2"/>
              <a:buNone/>
            </a:pPr>
            <a:endParaRPr lang="zh-CN" altLang="en-US" sz="2800" dirty="0">
              <a:solidFill>
                <a:srgbClr val="0000FF"/>
              </a:solidFill>
              <a:latin typeface="楷体_GB2312" pitchFamily="49" charset="-122"/>
              <a:ea typeface="楷体_GB2312" pitchFamily="49" charset="-122"/>
            </a:endParaRPr>
          </a:p>
        </p:txBody>
      </p:sp>
      <p:sp>
        <p:nvSpPr>
          <p:cNvPr id="615431" name="Rectangle 7"/>
          <p:cNvSpPr>
            <a:spLocks noChangeArrowheads="1"/>
          </p:cNvSpPr>
          <p:nvPr/>
        </p:nvSpPr>
        <p:spPr bwMode="auto">
          <a:xfrm>
            <a:off x="914400" y="2895600"/>
            <a:ext cx="9372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5000"/>
              </a:lnSpc>
              <a:spcBef>
                <a:spcPts val="1800"/>
              </a:spcBef>
              <a:spcAft>
                <a:spcPts val="1700"/>
              </a:spcAft>
              <a:buFont typeface="Wingdings" pitchFamily="2" charset="2"/>
              <a:buChar char="&amp;"/>
            </a:pPr>
            <a:r>
              <a:rPr lang="en-US" altLang="zh-CN" sz="3600"/>
              <a:t> </a:t>
            </a:r>
            <a:r>
              <a:rPr lang="zh-CN" altLang="en-US" sz="3600"/>
              <a:t>成绩评定</a:t>
            </a:r>
          </a:p>
          <a:p>
            <a:r>
              <a:rPr lang="zh-CN" altLang="en-US" sz="2800">
                <a:solidFill>
                  <a:srgbClr val="0000FF"/>
                </a:solidFill>
                <a:latin typeface="楷体_GB2312" pitchFamily="49" charset="-122"/>
                <a:ea typeface="楷体_GB2312" pitchFamily="49" charset="-122"/>
              </a:rPr>
              <a:t>	出勤、作业、上机实习： </a:t>
            </a:r>
            <a:r>
              <a:rPr lang="en-US" altLang="zh-CN" sz="2800">
                <a:solidFill>
                  <a:srgbClr val="0000FF"/>
                </a:solidFill>
                <a:latin typeface="楷体_GB2312" pitchFamily="49" charset="-122"/>
                <a:ea typeface="楷体_GB2312" pitchFamily="49" charset="-122"/>
              </a:rPr>
              <a:t>30%</a:t>
            </a:r>
            <a:br>
              <a:rPr lang="en-US" altLang="zh-CN" sz="2800">
                <a:solidFill>
                  <a:srgbClr val="0000FF"/>
                </a:solidFill>
                <a:latin typeface="楷体_GB2312" pitchFamily="49" charset="-122"/>
                <a:ea typeface="楷体_GB2312" pitchFamily="49" charset="-122"/>
              </a:rPr>
            </a:br>
            <a:r>
              <a:rPr lang="en-US" altLang="zh-CN" sz="2800">
                <a:solidFill>
                  <a:srgbClr val="0000FF"/>
                </a:solidFill>
                <a:latin typeface="楷体_GB2312" pitchFamily="49" charset="-122"/>
                <a:ea typeface="楷体_GB2312" pitchFamily="49" charset="-122"/>
              </a:rPr>
              <a:t>     </a:t>
            </a:r>
            <a:r>
              <a:rPr lang="zh-CN" altLang="en-US" sz="2800">
                <a:solidFill>
                  <a:srgbClr val="0000FF"/>
                </a:solidFill>
                <a:latin typeface="楷体_GB2312" pitchFamily="49" charset="-122"/>
                <a:ea typeface="楷体_GB2312" pitchFamily="49" charset="-122"/>
              </a:rPr>
              <a:t>期末考试： </a:t>
            </a:r>
            <a:r>
              <a:rPr lang="en-US" altLang="zh-CN" sz="2800">
                <a:solidFill>
                  <a:srgbClr val="0000FF"/>
                </a:solidFill>
                <a:latin typeface="楷体_GB2312" pitchFamily="49" charset="-122"/>
                <a:ea typeface="楷体_GB2312" pitchFamily="49" charset="-122"/>
              </a:rPr>
              <a:t>70%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5429"/>
                                        </p:tgtEl>
                                        <p:attrNameLst>
                                          <p:attrName>style.visibility</p:attrName>
                                        </p:attrNameLst>
                                      </p:cBhvr>
                                      <p:to>
                                        <p:strVal val="visible"/>
                                      </p:to>
                                    </p:set>
                                    <p:anim calcmode="lin" valueType="num">
                                      <p:cBhvr additive="base">
                                        <p:cTn id="7" dur="500" fill="hold"/>
                                        <p:tgtEl>
                                          <p:spTgt spid="615429"/>
                                        </p:tgtEl>
                                        <p:attrNameLst>
                                          <p:attrName>ppt_x</p:attrName>
                                        </p:attrNameLst>
                                      </p:cBhvr>
                                      <p:tavLst>
                                        <p:tav tm="0">
                                          <p:val>
                                            <p:strVal val="1+#ppt_w/2"/>
                                          </p:val>
                                        </p:tav>
                                        <p:tav tm="100000">
                                          <p:val>
                                            <p:strVal val="#ppt_x"/>
                                          </p:val>
                                        </p:tav>
                                      </p:tavLst>
                                    </p:anim>
                                    <p:anim calcmode="lin" valueType="num">
                                      <p:cBhvr additive="base">
                                        <p:cTn id="8" dur="500" fill="hold"/>
                                        <p:tgtEl>
                                          <p:spTgt spid="6154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5431"/>
                                        </p:tgtEl>
                                        <p:attrNameLst>
                                          <p:attrName>style.visibility</p:attrName>
                                        </p:attrNameLst>
                                      </p:cBhvr>
                                      <p:to>
                                        <p:strVal val="visible"/>
                                      </p:to>
                                    </p:set>
                                    <p:anim calcmode="lin" valueType="num">
                                      <p:cBhvr additive="base">
                                        <p:cTn id="13" dur="500" fill="hold"/>
                                        <p:tgtEl>
                                          <p:spTgt spid="615431"/>
                                        </p:tgtEl>
                                        <p:attrNameLst>
                                          <p:attrName>ppt_x</p:attrName>
                                        </p:attrNameLst>
                                      </p:cBhvr>
                                      <p:tavLst>
                                        <p:tav tm="0">
                                          <p:val>
                                            <p:strVal val="1+#ppt_w/2"/>
                                          </p:val>
                                        </p:tav>
                                        <p:tav tm="100000">
                                          <p:val>
                                            <p:strVal val="#ppt_x"/>
                                          </p:val>
                                        </p:tav>
                                      </p:tavLst>
                                    </p:anim>
                                    <p:anim calcmode="lin" valueType="num">
                                      <p:cBhvr additive="base">
                                        <p:cTn id="14" dur="500" fill="hold"/>
                                        <p:tgtEl>
                                          <p:spTgt spid="615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9" grpId="0" autoUpdateAnimBg="0"/>
      <p:bldP spid="61543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14400" y="152400"/>
            <a:ext cx="8534400"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80000"/>
              <a:buFont typeface="Wingdings" pitchFamily="2" charset="2"/>
              <a:buChar char="n"/>
            </a:pPr>
            <a:r>
              <a:rPr lang="zh-CN" altLang="en-US">
                <a:latin typeface="楷体_GB2312" pitchFamily="49" charset="-122"/>
              </a:rPr>
              <a:t>分时系统的思想于</a:t>
            </a:r>
            <a:r>
              <a:rPr lang="en-US" altLang="zh-CN">
                <a:latin typeface="楷体_GB2312" pitchFamily="49" charset="-122"/>
              </a:rPr>
              <a:t>1959</a:t>
            </a:r>
            <a:r>
              <a:rPr lang="zh-CN" altLang="en-US">
                <a:latin typeface="楷体_GB2312" pitchFamily="49" charset="-122"/>
              </a:rPr>
              <a:t>年在</a:t>
            </a:r>
            <a:r>
              <a:rPr lang="en-US" altLang="zh-CN">
                <a:latin typeface="楷体_GB2312" pitchFamily="49" charset="-122"/>
              </a:rPr>
              <a:t>MIT</a:t>
            </a:r>
            <a:r>
              <a:rPr lang="zh-CN" altLang="en-US">
                <a:latin typeface="楷体_GB2312" pitchFamily="49" charset="-122"/>
              </a:rPr>
              <a:t>提出</a:t>
            </a:r>
          </a:p>
          <a:p>
            <a:pPr marL="342900" indent="-342900">
              <a:spcBef>
                <a:spcPct val="20000"/>
              </a:spcBef>
              <a:buClr>
                <a:schemeClr val="accent1"/>
              </a:buClr>
              <a:buSzPct val="80000"/>
              <a:buFont typeface="Wingdings" pitchFamily="2" charset="2"/>
              <a:buChar char="n"/>
            </a:pPr>
            <a:r>
              <a:rPr kumimoji="0" lang="zh-CN" altLang="en-US">
                <a:latin typeface="楷体_GB2312" pitchFamily="49" charset="-122"/>
              </a:rPr>
              <a:t>第一个分时系统由 </a:t>
            </a:r>
            <a:r>
              <a:rPr kumimoji="0" lang="en-US" altLang="zh-CN">
                <a:latin typeface="楷体_GB2312" pitchFamily="49" charset="-122"/>
              </a:rPr>
              <a:t>MIT</a:t>
            </a:r>
            <a:r>
              <a:rPr kumimoji="0" lang="zh-CN" altLang="en-US">
                <a:latin typeface="楷体_GB2312" pitchFamily="49" charset="-122"/>
              </a:rPr>
              <a:t>的</a:t>
            </a:r>
            <a:r>
              <a:rPr kumimoji="0" lang="en-US" altLang="zh-CN">
                <a:latin typeface="楷体_GB2312" pitchFamily="49" charset="-122"/>
              </a:rPr>
              <a:t>Fernando Corbato </a:t>
            </a:r>
            <a:r>
              <a:rPr kumimoji="0" lang="zh-CN" altLang="en-US">
                <a:latin typeface="楷体_GB2312" pitchFamily="49" charset="-122"/>
              </a:rPr>
              <a:t>等</a:t>
            </a:r>
          </a:p>
          <a:p>
            <a:pPr marL="342900" indent="-342900">
              <a:spcBef>
                <a:spcPct val="20000"/>
              </a:spcBef>
              <a:spcAft>
                <a:spcPts val="300"/>
              </a:spcAft>
              <a:buClr>
                <a:schemeClr val="folHlink"/>
              </a:buClr>
              <a:buSzPct val="60000"/>
              <a:buFont typeface="Wingdings" pitchFamily="2" charset="2"/>
              <a:buNone/>
            </a:pPr>
            <a:r>
              <a:rPr kumimoji="0" lang="zh-CN" altLang="en-US">
                <a:latin typeface="楷体_GB2312" pitchFamily="49" charset="-122"/>
              </a:rPr>
              <a:t>  </a:t>
            </a:r>
            <a:r>
              <a:rPr kumimoji="0" lang="en-US" altLang="zh-CN">
                <a:latin typeface="楷体_GB2312" pitchFamily="49" charset="-122"/>
              </a:rPr>
              <a:t>1961</a:t>
            </a:r>
            <a:r>
              <a:rPr kumimoji="0" lang="zh-CN" altLang="en-US">
                <a:latin typeface="楷体_GB2312" pitchFamily="49" charset="-122"/>
              </a:rPr>
              <a:t>年在一改装的</a:t>
            </a:r>
            <a:r>
              <a:rPr kumimoji="0" lang="en-US" altLang="zh-CN">
                <a:latin typeface="楷体_GB2312" pitchFamily="49" charset="-122"/>
              </a:rPr>
              <a:t>IBM 7090/94</a:t>
            </a:r>
            <a:r>
              <a:rPr kumimoji="0" lang="zh-CN" altLang="en-US">
                <a:latin typeface="楷体_GB2312" pitchFamily="49" charset="-122"/>
              </a:rPr>
              <a:t>机上开发成功</a:t>
            </a:r>
          </a:p>
          <a:p>
            <a:pPr marL="342900" indent="-342900">
              <a:spcBef>
                <a:spcPct val="20000"/>
              </a:spcBef>
              <a:buClr>
                <a:schemeClr val="accent1"/>
              </a:buClr>
              <a:buSzPct val="80000"/>
              <a:buFont typeface="Wingdings" pitchFamily="2" charset="2"/>
              <a:buChar char="n"/>
            </a:pPr>
            <a:r>
              <a:rPr kumimoji="0" lang="en-US" altLang="zh-CN">
                <a:latin typeface="楷体_GB2312" pitchFamily="49" charset="-122"/>
              </a:rPr>
              <a:t>1965</a:t>
            </a:r>
            <a:r>
              <a:rPr kumimoji="0" lang="zh-CN" altLang="en-US">
                <a:latin typeface="楷体_GB2312" pitchFamily="49" charset="-122"/>
              </a:rPr>
              <a:t>年在</a:t>
            </a:r>
            <a:r>
              <a:rPr kumimoji="0" lang="en-US" altLang="zh-CN">
                <a:latin typeface="楷体_GB2312" pitchFamily="49" charset="-122"/>
              </a:rPr>
              <a:t>ARPA</a:t>
            </a:r>
            <a:r>
              <a:rPr kumimoji="0" lang="zh-CN" altLang="en-US">
                <a:latin typeface="楷体_GB2312" pitchFamily="49" charset="-122"/>
              </a:rPr>
              <a:t>的支持下</a:t>
            </a:r>
            <a:r>
              <a:rPr kumimoji="0" lang="en-US" altLang="zh-CN">
                <a:latin typeface="楷体_GB2312" pitchFamily="49" charset="-122"/>
              </a:rPr>
              <a:t>MIT</a:t>
            </a:r>
            <a:r>
              <a:rPr kumimoji="0" lang="zh-CN" altLang="en-US">
                <a:latin typeface="楷体_GB2312" pitchFamily="49" charset="-122"/>
              </a:rPr>
              <a:t>、贝尔实验室和通用电气公司</a:t>
            </a:r>
          </a:p>
          <a:p>
            <a:pPr marL="342900" indent="-342900">
              <a:spcBef>
                <a:spcPct val="20000"/>
              </a:spcBef>
              <a:buClr>
                <a:schemeClr val="accent1"/>
              </a:buClr>
              <a:buSzPct val="80000"/>
              <a:buFont typeface="Wingdings" pitchFamily="2" charset="2"/>
              <a:buNone/>
            </a:pPr>
            <a:r>
              <a:rPr kumimoji="0" lang="zh-CN" altLang="en-US">
                <a:latin typeface="楷体_GB2312" pitchFamily="49" charset="-122"/>
              </a:rPr>
              <a:t>  决定开发一种</a:t>
            </a:r>
            <a:r>
              <a:rPr kumimoji="0" lang="zh-CN" altLang="en-US">
                <a:latin typeface="Arial" charset="0"/>
              </a:rPr>
              <a:t>“</a:t>
            </a:r>
            <a:r>
              <a:rPr kumimoji="0" lang="zh-CN" altLang="en-US">
                <a:latin typeface="楷体_GB2312" pitchFamily="49" charset="-122"/>
              </a:rPr>
              <a:t>公用计算服务系统</a:t>
            </a:r>
            <a:r>
              <a:rPr kumimoji="0" lang="zh-CN" altLang="en-US">
                <a:latin typeface="Arial" charset="0"/>
              </a:rPr>
              <a:t>”</a:t>
            </a:r>
            <a:r>
              <a:rPr kumimoji="0" lang="zh-CN" altLang="en-US">
                <a:latin typeface="楷体_GB2312" pitchFamily="49" charset="-122"/>
              </a:rPr>
              <a:t>， 希望能够同时支持</a:t>
            </a:r>
          </a:p>
          <a:p>
            <a:pPr marL="342900" indent="-342900">
              <a:spcBef>
                <a:spcPct val="20000"/>
              </a:spcBef>
              <a:buClr>
                <a:schemeClr val="accent1"/>
              </a:buClr>
              <a:buSzPct val="80000"/>
              <a:buFont typeface="Wingdings" pitchFamily="2" charset="2"/>
              <a:buNone/>
            </a:pPr>
            <a:r>
              <a:rPr kumimoji="0" lang="zh-CN" altLang="en-US">
                <a:latin typeface="楷体_GB2312" pitchFamily="49" charset="-122"/>
              </a:rPr>
              <a:t>  整个波士顿所有的分时用户。该系统称作</a:t>
            </a:r>
            <a:r>
              <a:rPr kumimoji="0" lang="en-US" altLang="zh-CN">
                <a:latin typeface="楷体_GB2312" pitchFamily="49" charset="-122"/>
              </a:rPr>
              <a:t>MULTICS (MULTiplexed Information and Computing Service )</a:t>
            </a:r>
          </a:p>
          <a:p>
            <a:pPr marL="342900" indent="-342900">
              <a:spcBef>
                <a:spcPct val="20000"/>
              </a:spcBef>
              <a:buClr>
                <a:schemeClr val="accent1"/>
              </a:buClr>
              <a:buSzPct val="80000"/>
              <a:buFont typeface="Wingdings" pitchFamily="2" charset="2"/>
              <a:buChar char="n"/>
            </a:pPr>
            <a:endParaRPr lang="en-US" altLang="zh-CN">
              <a:latin typeface="楷体_GB2312" pitchFamily="49" charset="-122"/>
            </a:endParaRPr>
          </a:p>
        </p:txBody>
      </p:sp>
      <p:sp>
        <p:nvSpPr>
          <p:cNvPr id="32771" name="Rectangle 3"/>
          <p:cNvSpPr>
            <a:spLocks noChangeArrowheads="1"/>
          </p:cNvSpPr>
          <p:nvPr/>
        </p:nvSpPr>
        <p:spPr bwMode="auto">
          <a:xfrm>
            <a:off x="914400" y="3276600"/>
            <a:ext cx="8458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accent1"/>
              </a:buClr>
              <a:buSzPct val="80000"/>
              <a:buFont typeface="Wingdings" pitchFamily="2" charset="2"/>
              <a:buChar char="n"/>
            </a:pPr>
            <a:r>
              <a:rPr lang="en-US" altLang="zh-CN">
                <a:latin typeface="楷体_GB2312" pitchFamily="49" charset="-122"/>
              </a:rPr>
              <a:t>MULTICS</a:t>
            </a:r>
            <a:r>
              <a:rPr lang="zh-CN" altLang="en-US">
                <a:latin typeface="楷体_GB2312" pitchFamily="49" charset="-122"/>
              </a:rPr>
              <a:t>研制难度超出了所有人预料</a:t>
            </a:r>
          </a:p>
          <a:p>
            <a:pPr marL="342900" indent="-342900">
              <a:spcBef>
                <a:spcPct val="20000"/>
              </a:spcBef>
              <a:buClr>
                <a:schemeClr val="accent1"/>
              </a:buClr>
              <a:buSzPct val="80000"/>
              <a:buFont typeface="Wingdings" pitchFamily="2" charset="2"/>
              <a:buNone/>
            </a:pPr>
            <a:r>
              <a:rPr lang="zh-CN" altLang="en-US">
                <a:latin typeface="楷体_GB2312" pitchFamily="49" charset="-122"/>
              </a:rPr>
              <a:t>  长期研制工作达不到预期目标，</a:t>
            </a:r>
            <a:r>
              <a:rPr lang="en-US" altLang="zh-CN">
                <a:latin typeface="楷体_GB2312" pitchFamily="49" charset="-122"/>
              </a:rPr>
              <a:t>1969</a:t>
            </a:r>
            <a:r>
              <a:rPr lang="zh-CN" altLang="en-US">
                <a:latin typeface="楷体_GB2312" pitchFamily="49" charset="-122"/>
              </a:rPr>
              <a:t>年</a:t>
            </a:r>
            <a:r>
              <a:rPr lang="en-US" altLang="zh-CN">
                <a:latin typeface="楷体_GB2312" pitchFamily="49" charset="-122"/>
              </a:rPr>
              <a:t>4</a:t>
            </a:r>
            <a:r>
              <a:rPr lang="zh-CN" altLang="en-US">
                <a:latin typeface="楷体_GB2312" pitchFamily="49" charset="-122"/>
              </a:rPr>
              <a:t>月贝尔实验室退出，通用电气公司也退出了</a:t>
            </a:r>
          </a:p>
          <a:p>
            <a:pPr marL="342900" indent="-342900">
              <a:spcBef>
                <a:spcPct val="20000"/>
              </a:spcBef>
              <a:buClr>
                <a:schemeClr val="accent1"/>
              </a:buClr>
              <a:buSzPct val="80000"/>
              <a:buFont typeface="Wingdings" pitchFamily="2" charset="2"/>
              <a:buNone/>
            </a:pPr>
            <a:r>
              <a:rPr lang="zh-CN" altLang="en-US">
                <a:latin typeface="楷体_GB2312" pitchFamily="49" charset="-122"/>
              </a:rPr>
              <a:t>  但最终，经过多年的努力，</a:t>
            </a:r>
            <a:r>
              <a:rPr lang="en-US" altLang="zh-CN">
                <a:latin typeface="楷体_GB2312" pitchFamily="49" charset="-122"/>
              </a:rPr>
              <a:t>MULTICS</a:t>
            </a:r>
            <a:r>
              <a:rPr lang="zh-CN" altLang="en-US">
                <a:latin typeface="楷体_GB2312" pitchFamily="49" charset="-122"/>
              </a:rPr>
              <a:t>成功地应用</a:t>
            </a:r>
          </a:p>
          <a:p>
            <a:pPr marL="342900" indent="-342900">
              <a:spcBef>
                <a:spcPct val="20000"/>
              </a:spcBef>
              <a:buClr>
                <a:schemeClr val="accent1"/>
              </a:buClr>
              <a:buSzPct val="80000"/>
              <a:buFont typeface="Wingdings" pitchFamily="2" charset="2"/>
              <a:buNone/>
            </a:pPr>
            <a:r>
              <a:rPr lang="zh-CN" altLang="en-US">
                <a:latin typeface="楷体_GB2312" pitchFamily="49" charset="-122"/>
              </a:rPr>
              <a:t>  运行</a:t>
            </a:r>
            <a:r>
              <a:rPr lang="en-US" altLang="zh-CN">
                <a:latin typeface="楷体_GB2312" pitchFamily="49" charset="-122"/>
              </a:rPr>
              <a:t>MULTICS</a:t>
            </a:r>
            <a:r>
              <a:rPr lang="zh-CN" altLang="en-US">
                <a:latin typeface="楷体_GB2312" pitchFamily="49" charset="-122"/>
              </a:rPr>
              <a:t>的计算机系统在九十年代中陆续被关闭</a:t>
            </a:r>
          </a:p>
          <a:p>
            <a:pPr marL="342900" indent="-342900">
              <a:spcBef>
                <a:spcPct val="20000"/>
              </a:spcBef>
              <a:buClr>
                <a:schemeClr val="accent1"/>
              </a:buClr>
              <a:buSzPct val="80000"/>
              <a:buFont typeface="Wingdings" pitchFamily="2" charset="2"/>
              <a:buChar char="n"/>
            </a:pPr>
            <a:r>
              <a:rPr lang="en-US" altLang="zh-CN">
                <a:latin typeface="楷体_GB2312" pitchFamily="49" charset="-122"/>
              </a:rPr>
              <a:t>MULTICS</a:t>
            </a:r>
            <a:r>
              <a:rPr lang="zh-CN" altLang="en-US">
                <a:latin typeface="楷体_GB2312" pitchFamily="49" charset="-122"/>
              </a:rPr>
              <a:t>引入了许多现代操作系统领域概念雏形，对随后</a:t>
            </a:r>
          </a:p>
          <a:p>
            <a:pPr marL="342900" indent="-342900">
              <a:spcBef>
                <a:spcPct val="20000"/>
              </a:spcBef>
              <a:buClr>
                <a:schemeClr val="accent1"/>
              </a:buClr>
              <a:buSzPct val="80000"/>
              <a:buFont typeface="Wingdings" pitchFamily="2" charset="2"/>
              <a:buNone/>
            </a:pPr>
            <a:r>
              <a:rPr lang="zh-CN" altLang="en-US">
                <a:latin typeface="楷体_GB2312" pitchFamily="49" charset="-122"/>
              </a:rPr>
              <a:t>  操作系统特别是</a:t>
            </a:r>
            <a:r>
              <a:rPr lang="en-US" altLang="zh-CN">
                <a:latin typeface="楷体_GB2312" pitchFamily="49" charset="-122"/>
              </a:rPr>
              <a:t>UNIX</a:t>
            </a:r>
            <a:r>
              <a:rPr lang="zh-CN" altLang="en-US">
                <a:latin typeface="楷体_GB2312" pitchFamily="49" charset="-122"/>
              </a:rPr>
              <a:t>的成功有着巨大的影响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371600" y="609600"/>
            <a:ext cx="7772400" cy="6858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200" b="1" smtClean="0">
                <a:solidFill>
                  <a:srgbClr val="996600"/>
                </a:solidFill>
                <a:latin typeface="宋体" pitchFamily="2" charset="-122"/>
              </a:rPr>
              <a:t>小型计算机，电子游戏和</a:t>
            </a:r>
            <a:r>
              <a:rPr lang="en-US" altLang="zh-CN" sz="3200" b="1" smtClean="0">
                <a:solidFill>
                  <a:srgbClr val="996600"/>
                </a:solidFill>
                <a:latin typeface="宋体" pitchFamily="2" charset="-122"/>
              </a:rPr>
              <a:t>UNIX</a:t>
            </a:r>
            <a:r>
              <a:rPr lang="zh-CN" altLang="en-US" sz="3200" b="1" smtClean="0">
                <a:solidFill>
                  <a:srgbClr val="996600"/>
                </a:solidFill>
                <a:latin typeface="宋体" pitchFamily="2" charset="-122"/>
              </a:rPr>
              <a:t>的成功</a:t>
            </a:r>
            <a:endParaRPr lang="zh-CN" altLang="en-US" sz="3200" b="1" smtClean="0">
              <a:solidFill>
                <a:srgbClr val="996600"/>
              </a:solidFill>
            </a:endParaRPr>
          </a:p>
        </p:txBody>
      </p:sp>
      <p:sp>
        <p:nvSpPr>
          <p:cNvPr id="33795" name="Rectangle 3"/>
          <p:cNvSpPr>
            <a:spLocks noGrp="1" noChangeArrowheads="1"/>
          </p:cNvSpPr>
          <p:nvPr>
            <p:ph type="body" idx="4294967295"/>
          </p:nvPr>
        </p:nvSpPr>
        <p:spPr>
          <a:xfrm>
            <a:off x="762000" y="1447800"/>
            <a:ext cx="8382000" cy="4525963"/>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2400" b="1" smtClean="0">
                <a:latin typeface="楷体_GB2312" pitchFamily="49" charset="-122"/>
              </a:rPr>
              <a:t>1969</a:t>
            </a:r>
            <a:r>
              <a:rPr lang="zh-CN" altLang="en-US" sz="2400" b="1" smtClean="0">
                <a:latin typeface="楷体_GB2312" pitchFamily="49" charset="-122"/>
              </a:rPr>
              <a:t>年，在贝尔退出</a:t>
            </a:r>
            <a:r>
              <a:rPr lang="en-US" altLang="zh-CN" sz="2400" b="1" smtClean="0">
                <a:latin typeface="楷体_GB2312" pitchFamily="49" charset="-122"/>
              </a:rPr>
              <a:t>MULTICS</a:t>
            </a:r>
            <a:r>
              <a:rPr lang="zh-CN" altLang="en-US" sz="2400" b="1" smtClean="0">
                <a:latin typeface="楷体_GB2312" pitchFamily="49" charset="-122"/>
              </a:rPr>
              <a:t>研制项目后，</a:t>
            </a:r>
            <a:r>
              <a:rPr lang="en-US" altLang="zh-CN" sz="2400" b="1" smtClean="0">
                <a:latin typeface="楷体_GB2312" pitchFamily="49" charset="-122"/>
              </a:rPr>
              <a:t>Ken Thompson</a:t>
            </a:r>
            <a:r>
              <a:rPr lang="zh-CN" altLang="en-US" sz="2400" b="1" smtClean="0">
                <a:latin typeface="楷体_GB2312" pitchFamily="49" charset="-122"/>
              </a:rPr>
              <a:t>和</a:t>
            </a:r>
            <a:r>
              <a:rPr lang="en-US" altLang="zh-CN" sz="2400" b="1" smtClean="0">
                <a:latin typeface="楷体_GB2312" pitchFamily="49" charset="-122"/>
              </a:rPr>
              <a:t>Dennis M. Ritchie </a:t>
            </a:r>
            <a:r>
              <a:rPr lang="zh-CN" altLang="en-US" sz="2400" b="1" smtClean="0">
                <a:latin typeface="楷体_GB2312" pitchFamily="49" charset="-122"/>
              </a:rPr>
              <a:t>想申请经费买计算机从事操作系统研究，但多次申请得不到批准</a:t>
            </a:r>
          </a:p>
          <a:p>
            <a:pPr eaLnBrk="1" hangingPunct="1"/>
            <a:r>
              <a:rPr lang="zh-CN" altLang="en-US" sz="2400" b="1" smtClean="0">
                <a:latin typeface="楷体_GB2312" pitchFamily="49" charset="-122"/>
              </a:rPr>
              <a:t>项目无着落，他们在一台无人用的</a:t>
            </a:r>
            <a:r>
              <a:rPr lang="en-US" altLang="zh-CN" sz="2400" b="1" smtClean="0">
                <a:latin typeface="楷体_GB2312" pitchFamily="49" charset="-122"/>
              </a:rPr>
              <a:t>PDP-7</a:t>
            </a:r>
            <a:r>
              <a:rPr lang="zh-CN" altLang="en-US" sz="2400" b="1" smtClean="0">
                <a:latin typeface="楷体_GB2312" pitchFamily="49" charset="-122"/>
              </a:rPr>
              <a:t>上，重新摆弄原先在</a:t>
            </a:r>
            <a:r>
              <a:rPr lang="en-US" altLang="zh-CN" sz="2400" b="1" smtClean="0">
                <a:latin typeface="楷体_GB2312" pitchFamily="49" charset="-122"/>
              </a:rPr>
              <a:t>MULTICS</a:t>
            </a:r>
            <a:r>
              <a:rPr lang="zh-CN" altLang="en-US" sz="2400" b="1" smtClean="0">
                <a:latin typeface="楷体_GB2312" pitchFamily="49" charset="-122"/>
              </a:rPr>
              <a:t>项目上设计的</a:t>
            </a:r>
            <a:r>
              <a:rPr lang="zh-CN" altLang="en-US" sz="2400" b="1" smtClean="0">
                <a:latin typeface="Times New Roman" pitchFamily="18" charset="0"/>
              </a:rPr>
              <a:t>“</a:t>
            </a:r>
            <a:r>
              <a:rPr lang="zh-CN" altLang="en-US" sz="2400" b="1" smtClean="0">
                <a:latin typeface="楷体_GB2312" pitchFamily="49" charset="-122"/>
              </a:rPr>
              <a:t>空间旅行</a:t>
            </a:r>
            <a:r>
              <a:rPr lang="zh-CN" altLang="en-US" sz="2400" b="1" smtClean="0">
                <a:latin typeface="Times New Roman" pitchFamily="18" charset="0"/>
              </a:rPr>
              <a:t>”</a:t>
            </a:r>
            <a:r>
              <a:rPr lang="zh-CN" altLang="en-US" sz="2400" b="1" smtClean="0">
                <a:latin typeface="楷体_GB2312" pitchFamily="49" charset="-122"/>
              </a:rPr>
              <a:t>游戏</a:t>
            </a:r>
          </a:p>
          <a:p>
            <a:pPr eaLnBrk="1" hangingPunct="1"/>
            <a:r>
              <a:rPr lang="zh-CN" altLang="en-US" sz="2400" b="1" smtClean="0">
                <a:latin typeface="楷体_GB2312" pitchFamily="49" charset="-122"/>
              </a:rPr>
              <a:t>为了使游戏能够在</a:t>
            </a:r>
            <a:r>
              <a:rPr lang="en-US" altLang="zh-CN" sz="2400" b="1" smtClean="0">
                <a:latin typeface="楷体_GB2312" pitchFamily="49" charset="-122"/>
              </a:rPr>
              <a:t>PDP-7</a:t>
            </a:r>
            <a:r>
              <a:rPr lang="zh-CN" altLang="en-US" sz="2400" b="1" smtClean="0">
                <a:latin typeface="楷体_GB2312" pitchFamily="49" charset="-122"/>
              </a:rPr>
              <a:t>上顺利运行，他们陆续开发了浮点运算软件包、显示驱动软件，设计了文件系统、实用程序、</a:t>
            </a:r>
            <a:r>
              <a:rPr lang="en-US" altLang="zh-CN" sz="2400" b="1" smtClean="0">
                <a:latin typeface="楷体_GB2312" pitchFamily="49" charset="-122"/>
              </a:rPr>
              <a:t>shell </a:t>
            </a:r>
            <a:r>
              <a:rPr lang="zh-CN" altLang="en-US" sz="2400" b="1" smtClean="0">
                <a:latin typeface="楷体_GB2312" pitchFamily="49" charset="-122"/>
              </a:rPr>
              <a:t>和汇编程序</a:t>
            </a:r>
          </a:p>
          <a:p>
            <a:pPr eaLnBrk="1" hangingPunct="1"/>
            <a:r>
              <a:rPr lang="zh-CN" altLang="en-US" sz="2400" b="1" smtClean="0">
                <a:latin typeface="楷体_GB2312" pitchFamily="49" charset="-122"/>
              </a:rPr>
              <a:t>到了</a:t>
            </a:r>
            <a:r>
              <a:rPr lang="en-US" altLang="zh-CN" sz="2400" b="1" smtClean="0">
                <a:latin typeface="楷体_GB2312" pitchFamily="49" charset="-122"/>
              </a:rPr>
              <a:t>1970</a:t>
            </a:r>
            <a:r>
              <a:rPr lang="zh-CN" altLang="en-US" sz="2400" b="1" smtClean="0">
                <a:latin typeface="楷体_GB2312" pitchFamily="49" charset="-122"/>
              </a:rPr>
              <a:t>年，在一切完成后，给新系统起了个同</a:t>
            </a:r>
            <a:r>
              <a:rPr lang="en-US" altLang="zh-CN" sz="2400" b="1" smtClean="0">
                <a:latin typeface="楷体_GB2312" pitchFamily="49" charset="-122"/>
              </a:rPr>
              <a:t>MULTICS</a:t>
            </a:r>
            <a:r>
              <a:rPr lang="zh-CN" altLang="en-US" sz="2400" b="1" smtClean="0">
                <a:latin typeface="楷体_GB2312" pitchFamily="49" charset="-122"/>
              </a:rPr>
              <a:t>发音相近的名字</a:t>
            </a:r>
            <a:r>
              <a:rPr lang="en-US" altLang="zh-CN" sz="2400" b="1" smtClean="0">
                <a:latin typeface="楷体_GB2312" pitchFamily="49" charset="-122"/>
              </a:rPr>
              <a:t>UNIX</a:t>
            </a:r>
          </a:p>
          <a:p>
            <a:pPr eaLnBrk="1" hangingPunct="1"/>
            <a:r>
              <a:rPr lang="zh-CN" altLang="en-US" sz="2400" b="1" smtClean="0">
                <a:latin typeface="楷体_GB2312" pitchFamily="49" charset="-122"/>
              </a:rPr>
              <a:t>随后，</a:t>
            </a:r>
            <a:r>
              <a:rPr lang="en-US" altLang="zh-CN" sz="2400" b="1" smtClean="0">
                <a:latin typeface="楷体_GB2312" pitchFamily="49" charset="-122"/>
              </a:rPr>
              <a:t>UNIX</a:t>
            </a:r>
            <a:r>
              <a:rPr lang="zh-CN" altLang="en-US" sz="2400" b="1" smtClean="0">
                <a:latin typeface="楷体_GB2312" pitchFamily="49" charset="-122"/>
              </a:rPr>
              <a:t>用</a:t>
            </a:r>
            <a:r>
              <a:rPr lang="en-US" altLang="zh-CN" sz="2400" b="1" smtClean="0">
                <a:latin typeface="楷体_GB2312" pitchFamily="49" charset="-122"/>
              </a:rPr>
              <a:t>C</a:t>
            </a:r>
            <a:r>
              <a:rPr lang="zh-CN" altLang="en-US" sz="2400" b="1" smtClean="0">
                <a:latin typeface="楷体_GB2312" pitchFamily="49" charset="-122"/>
              </a:rPr>
              <a:t>语言全部重写，自此，</a:t>
            </a:r>
            <a:r>
              <a:rPr lang="en-US" altLang="zh-CN" sz="2400" b="1" smtClean="0">
                <a:latin typeface="楷体_GB2312" pitchFamily="49" charset="-122"/>
              </a:rPr>
              <a:t>UNIX</a:t>
            </a:r>
            <a:r>
              <a:rPr lang="zh-CN" altLang="en-US" sz="2400" b="1" smtClean="0">
                <a:latin typeface="楷体_GB2312" pitchFamily="49" charset="-122"/>
              </a:rPr>
              <a:t>诞生了</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838200" y="685800"/>
            <a:ext cx="7340600" cy="6096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3600" b="1" smtClean="0">
                <a:solidFill>
                  <a:srgbClr val="996600"/>
                </a:solidFill>
                <a:latin typeface="宋体" pitchFamily="2" charset="-122"/>
              </a:rPr>
              <a:t>UNIX</a:t>
            </a:r>
            <a:endParaRPr lang="en-US" altLang="zh-CN" sz="3600" b="1" smtClean="0">
              <a:solidFill>
                <a:srgbClr val="996600"/>
              </a:solidFill>
            </a:endParaRPr>
          </a:p>
        </p:txBody>
      </p:sp>
      <p:sp>
        <p:nvSpPr>
          <p:cNvPr id="34819" name="Rectangle 3"/>
          <p:cNvSpPr>
            <a:spLocks noGrp="1" noChangeArrowheads="1"/>
          </p:cNvSpPr>
          <p:nvPr>
            <p:ph type="body" idx="4294967295"/>
          </p:nvPr>
        </p:nvSpPr>
        <p:spPr>
          <a:xfrm>
            <a:off x="838200" y="1447800"/>
            <a:ext cx="8610600" cy="446722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Aft>
                <a:spcPts val="300"/>
              </a:spcAft>
            </a:pPr>
            <a:r>
              <a:rPr lang="en-US" altLang="zh-CN" sz="2400" b="1" smtClean="0">
                <a:latin typeface="楷体_GB2312" pitchFamily="49" charset="-122"/>
              </a:rPr>
              <a:t>UNIX</a:t>
            </a:r>
            <a:r>
              <a:rPr lang="zh-CN" altLang="en-US" sz="2400" b="1" smtClean="0">
                <a:latin typeface="楷体_GB2312" pitchFamily="49" charset="-122"/>
              </a:rPr>
              <a:t>是现代操作系统的代表。</a:t>
            </a:r>
            <a:r>
              <a:rPr lang="en-US" altLang="zh-CN" sz="2400" b="1" smtClean="0">
                <a:latin typeface="楷体_GB2312" pitchFamily="49" charset="-122"/>
              </a:rPr>
              <a:t>Unix</a:t>
            </a:r>
            <a:r>
              <a:rPr lang="zh-CN" altLang="en-US" sz="2400" b="1" smtClean="0">
                <a:latin typeface="楷体_GB2312" pitchFamily="49" charset="-122"/>
              </a:rPr>
              <a:t>运行时的安全性、</a:t>
            </a:r>
          </a:p>
          <a:p>
            <a:pPr eaLnBrk="1" hangingPunct="1">
              <a:spcAft>
                <a:spcPts val="300"/>
              </a:spcAft>
              <a:buFont typeface="Wingdings" pitchFamily="2" charset="2"/>
              <a:buNone/>
            </a:pPr>
            <a:r>
              <a:rPr lang="zh-CN" altLang="en-US" sz="2400" b="1" smtClean="0">
                <a:latin typeface="楷体_GB2312" pitchFamily="49" charset="-122"/>
              </a:rPr>
              <a:t>  可靠性以及强大的计算能力赢得广大用户的信赖</a:t>
            </a:r>
          </a:p>
          <a:p>
            <a:pPr eaLnBrk="1" hangingPunct="1">
              <a:spcAft>
                <a:spcPts val="300"/>
              </a:spcAft>
              <a:buFont typeface="Wingdings" pitchFamily="2" charset="2"/>
              <a:buNone/>
            </a:pPr>
            <a:r>
              <a:rPr lang="zh-CN" altLang="en-US" sz="2400" b="1" smtClean="0">
                <a:solidFill>
                  <a:srgbClr val="FF3300"/>
                </a:solidFill>
                <a:latin typeface="楷体_GB2312" pitchFamily="49" charset="-122"/>
              </a:rPr>
              <a:t>促使</a:t>
            </a:r>
            <a:r>
              <a:rPr lang="en-US" altLang="zh-CN" sz="2400" b="1" smtClean="0">
                <a:solidFill>
                  <a:srgbClr val="FF3300"/>
                </a:solidFill>
                <a:latin typeface="楷体_GB2312" pitchFamily="49" charset="-122"/>
              </a:rPr>
              <a:t>UNIX</a:t>
            </a:r>
            <a:r>
              <a:rPr lang="zh-CN" altLang="en-US" sz="2400" b="1" smtClean="0">
                <a:solidFill>
                  <a:srgbClr val="FF3300"/>
                </a:solidFill>
                <a:latin typeface="楷体_GB2312" pitchFamily="49" charset="-122"/>
              </a:rPr>
              <a:t>系统成功的因素：</a:t>
            </a:r>
            <a:r>
              <a:rPr lang="zh-CN" altLang="en-US" sz="2400" b="1" smtClean="0">
                <a:latin typeface="楷体_GB2312" pitchFamily="49" charset="-122"/>
              </a:rPr>
              <a:t> </a:t>
            </a:r>
          </a:p>
          <a:p>
            <a:pPr eaLnBrk="1" hangingPunct="1">
              <a:spcAft>
                <a:spcPts val="300"/>
              </a:spcAft>
            </a:pPr>
            <a:r>
              <a:rPr lang="zh-CN" altLang="en-US" sz="2400" b="1" smtClean="0">
                <a:latin typeface="楷体_GB2312" pitchFamily="49" charset="-122"/>
              </a:rPr>
              <a:t>首先，由于</a:t>
            </a:r>
            <a:r>
              <a:rPr lang="en-US" altLang="zh-CN" sz="2400" b="1" smtClean="0">
                <a:latin typeface="楷体_GB2312" pitchFamily="49" charset="-122"/>
              </a:rPr>
              <a:t>UNIX</a:t>
            </a:r>
            <a:r>
              <a:rPr lang="zh-CN" altLang="en-US" sz="2400" b="1" smtClean="0">
                <a:latin typeface="楷体_GB2312" pitchFamily="49" charset="-122"/>
              </a:rPr>
              <a:t>是用</a:t>
            </a:r>
            <a:r>
              <a:rPr lang="en-US" altLang="zh-CN" sz="2400" b="1" smtClean="0">
                <a:latin typeface="楷体_GB2312" pitchFamily="49" charset="-122"/>
              </a:rPr>
              <a:t>C</a:t>
            </a:r>
            <a:r>
              <a:rPr lang="zh-CN" altLang="en-US" sz="2400" b="1" smtClean="0">
                <a:latin typeface="楷体_GB2312" pitchFamily="49" charset="-122"/>
              </a:rPr>
              <a:t>语言编写，因此它是可移植的，</a:t>
            </a:r>
          </a:p>
          <a:p>
            <a:pPr eaLnBrk="1" hangingPunct="1">
              <a:spcAft>
                <a:spcPts val="300"/>
              </a:spcAft>
              <a:buFont typeface="Wingdings" pitchFamily="2" charset="2"/>
              <a:buNone/>
            </a:pPr>
            <a:r>
              <a:rPr lang="zh-CN" altLang="en-US" sz="2400" b="1" smtClean="0">
                <a:latin typeface="楷体_GB2312" pitchFamily="49" charset="-122"/>
              </a:rPr>
              <a:t>  </a:t>
            </a:r>
            <a:r>
              <a:rPr lang="en-US" altLang="zh-CN" sz="2400" b="1" smtClean="0">
                <a:latin typeface="楷体_GB2312" pitchFamily="49" charset="-122"/>
              </a:rPr>
              <a:t>UNIX </a:t>
            </a:r>
            <a:r>
              <a:rPr lang="zh-CN" altLang="en-US" sz="2400" b="1" smtClean="0">
                <a:latin typeface="楷体_GB2312" pitchFamily="49" charset="-122"/>
              </a:rPr>
              <a:t>是世界上唯一能在笔记本计算机、</a:t>
            </a:r>
            <a:r>
              <a:rPr lang="en-US" altLang="zh-CN" sz="2400" b="1" smtClean="0">
                <a:latin typeface="楷体_GB2312" pitchFamily="49" charset="-122"/>
              </a:rPr>
              <a:t>PC</a:t>
            </a:r>
            <a:r>
              <a:rPr lang="zh-CN" altLang="en-US" sz="2400" b="1" smtClean="0">
                <a:latin typeface="楷体_GB2312" pitchFamily="49" charset="-122"/>
              </a:rPr>
              <a:t>机、工作站</a:t>
            </a:r>
          </a:p>
          <a:p>
            <a:pPr eaLnBrk="1" hangingPunct="1">
              <a:spcAft>
                <a:spcPts val="300"/>
              </a:spcAft>
              <a:buFont typeface="Wingdings" pitchFamily="2" charset="2"/>
              <a:buNone/>
            </a:pPr>
            <a:r>
              <a:rPr lang="zh-CN" altLang="en-US" sz="2400" b="1" smtClean="0">
                <a:latin typeface="楷体_GB2312" pitchFamily="49" charset="-122"/>
              </a:rPr>
              <a:t>  直至巨型机上运行的操作系统</a:t>
            </a:r>
          </a:p>
          <a:p>
            <a:pPr eaLnBrk="1" hangingPunct="1">
              <a:spcAft>
                <a:spcPts val="300"/>
              </a:spcAft>
            </a:pPr>
            <a:r>
              <a:rPr lang="zh-CN" altLang="en-US" sz="2400" b="1" smtClean="0">
                <a:latin typeface="楷体_GB2312" pitchFamily="49" charset="-122"/>
              </a:rPr>
              <a:t>第二，系统源代码非常有效，系统容易适应特殊的需求</a:t>
            </a:r>
          </a:p>
          <a:p>
            <a:pPr eaLnBrk="1" hangingPunct="1">
              <a:spcAft>
                <a:spcPts val="300"/>
              </a:spcAft>
            </a:pPr>
            <a:r>
              <a:rPr lang="zh-CN" altLang="en-US" sz="2400" b="1" smtClean="0">
                <a:latin typeface="楷体_GB2312" pitchFamily="49" charset="-122"/>
              </a:rPr>
              <a:t>最后，也是最重要的一点，它是一个良好的、通用的、</a:t>
            </a:r>
          </a:p>
          <a:p>
            <a:pPr eaLnBrk="1" hangingPunct="1">
              <a:spcAft>
                <a:spcPts val="300"/>
              </a:spcAft>
              <a:buFont typeface="Wingdings" pitchFamily="2" charset="2"/>
              <a:buNone/>
            </a:pPr>
            <a:r>
              <a:rPr lang="zh-CN" altLang="en-US" sz="2400" b="1" smtClean="0">
                <a:latin typeface="楷体_GB2312" pitchFamily="49" charset="-122"/>
              </a:rPr>
              <a:t>  多用户、多任务、分时操作系统</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900113" y="333375"/>
            <a:ext cx="8405812" cy="68580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600" b="1" smtClean="0">
                <a:solidFill>
                  <a:srgbClr val="FF3300"/>
                </a:solidFill>
                <a:latin typeface="宋体" pitchFamily="2" charset="-122"/>
              </a:rPr>
              <a:t>大规模集成电路计算机（</a:t>
            </a:r>
            <a:r>
              <a:rPr lang="en-US" altLang="zh-CN" sz="3600" b="1" smtClean="0">
                <a:solidFill>
                  <a:srgbClr val="FF3300"/>
                </a:solidFill>
                <a:latin typeface="宋体" pitchFamily="2" charset="-122"/>
              </a:rPr>
              <a:t>1970</a:t>
            </a:r>
            <a:r>
              <a:rPr lang="zh-CN" altLang="en-US" sz="3600" b="1" smtClean="0">
                <a:solidFill>
                  <a:srgbClr val="FF3300"/>
                </a:solidFill>
                <a:latin typeface="宋体" pitchFamily="2" charset="-122"/>
              </a:rPr>
              <a:t>年</a:t>
            </a:r>
            <a:r>
              <a:rPr lang="en-US" altLang="zh-CN" sz="3600" b="1" smtClean="0">
                <a:solidFill>
                  <a:srgbClr val="FF3300"/>
                </a:solidFill>
                <a:latin typeface="宋体" pitchFamily="2" charset="-122"/>
              </a:rPr>
              <a:t>-</a:t>
            </a:r>
            <a:r>
              <a:rPr lang="zh-CN" altLang="en-US" sz="3600" b="1" smtClean="0">
                <a:solidFill>
                  <a:srgbClr val="FF3300"/>
                </a:solidFill>
                <a:latin typeface="宋体" pitchFamily="2" charset="-122"/>
              </a:rPr>
              <a:t>至今）</a:t>
            </a:r>
          </a:p>
        </p:txBody>
      </p:sp>
      <p:sp>
        <p:nvSpPr>
          <p:cNvPr id="35843" name="Rectangle 3"/>
          <p:cNvSpPr>
            <a:spLocks noGrp="1" noChangeArrowheads="1"/>
          </p:cNvSpPr>
          <p:nvPr>
            <p:ph type="body" idx="4294967295"/>
          </p:nvPr>
        </p:nvSpPr>
        <p:spPr>
          <a:xfrm>
            <a:off x="914400" y="1371600"/>
            <a:ext cx="8229600" cy="4865688"/>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buFont typeface="Wingdings" pitchFamily="2" charset="2"/>
              <a:buNone/>
            </a:pPr>
            <a:r>
              <a:rPr lang="en-US" altLang="zh-CN" sz="2400" b="1" smtClean="0">
                <a:latin typeface="楷体_GB2312" pitchFamily="49" charset="-122"/>
              </a:rPr>
              <a:t>CP/M </a:t>
            </a:r>
            <a:r>
              <a:rPr lang="zh-CN" altLang="en-US" sz="2400" b="1" smtClean="0">
                <a:latin typeface="楷体_GB2312" pitchFamily="49" charset="-122"/>
              </a:rPr>
              <a:t>操作系统</a:t>
            </a:r>
          </a:p>
          <a:p>
            <a:pPr eaLnBrk="1" hangingPunct="1">
              <a:lnSpc>
                <a:spcPct val="90000"/>
              </a:lnSpc>
            </a:pPr>
            <a:r>
              <a:rPr lang="zh-CN" altLang="en-US" sz="2400" b="1" smtClean="0">
                <a:latin typeface="楷体_GB2312" pitchFamily="49" charset="-122"/>
              </a:rPr>
              <a:t>随着大规模集成电路发展，个人计算机时代到来了各种</a:t>
            </a:r>
          </a:p>
          <a:p>
            <a:pPr eaLnBrk="1" hangingPunct="1">
              <a:lnSpc>
                <a:spcPct val="90000"/>
              </a:lnSpc>
              <a:buFont typeface="Wingdings" pitchFamily="2" charset="2"/>
              <a:buNone/>
            </a:pPr>
            <a:r>
              <a:rPr lang="zh-CN" altLang="en-US" sz="2400" b="1" smtClean="0">
                <a:latin typeface="楷体_GB2312" pitchFamily="49" charset="-122"/>
              </a:rPr>
              <a:t>  类型的个人计算机和软件层出不穷</a:t>
            </a:r>
          </a:p>
          <a:p>
            <a:pPr eaLnBrk="1" hangingPunct="1">
              <a:lnSpc>
                <a:spcPct val="90000"/>
              </a:lnSpc>
            </a:pPr>
            <a:r>
              <a:rPr lang="en-US" altLang="zh-CN" sz="2400" b="1" smtClean="0">
                <a:latin typeface="楷体_GB2312" pitchFamily="49" charset="-122"/>
              </a:rPr>
              <a:t>1973</a:t>
            </a:r>
            <a:r>
              <a:rPr lang="zh-CN" altLang="en-US" sz="2400" b="1" smtClean="0">
                <a:latin typeface="楷体_GB2312" pitchFamily="49" charset="-122"/>
              </a:rPr>
              <a:t>年</a:t>
            </a:r>
            <a:r>
              <a:rPr lang="en-US" altLang="zh-CN" sz="2400" b="1" smtClean="0">
                <a:latin typeface="楷体_GB2312" pitchFamily="49" charset="-122"/>
              </a:rPr>
              <a:t>Gary Kildall</a:t>
            </a:r>
            <a:r>
              <a:rPr lang="zh-CN" altLang="en-US" sz="2400" b="1" smtClean="0">
                <a:latin typeface="楷体_GB2312" pitchFamily="49" charset="-122"/>
              </a:rPr>
              <a:t>看到对个人计算机操作系统的需求</a:t>
            </a:r>
            <a:r>
              <a:rPr lang="en-US" altLang="zh-CN" sz="2400" b="1" smtClean="0">
                <a:latin typeface="楷体_GB2312" pitchFamily="49" charset="-122"/>
              </a:rPr>
              <a:t>,</a:t>
            </a:r>
          </a:p>
          <a:p>
            <a:pPr eaLnBrk="1" hangingPunct="1">
              <a:lnSpc>
                <a:spcPct val="90000"/>
              </a:lnSpc>
              <a:buFont typeface="Wingdings" pitchFamily="2" charset="2"/>
              <a:buNone/>
            </a:pPr>
            <a:r>
              <a:rPr lang="en-US" altLang="zh-CN" sz="2400" b="1" smtClean="0">
                <a:latin typeface="楷体_GB2312" pitchFamily="49" charset="-122"/>
              </a:rPr>
              <a:t>  </a:t>
            </a:r>
            <a:r>
              <a:rPr lang="zh-CN" altLang="en-US" sz="2400" b="1" smtClean="0">
                <a:latin typeface="楷体_GB2312" pitchFamily="49" charset="-122"/>
              </a:rPr>
              <a:t>设计了</a:t>
            </a:r>
            <a:r>
              <a:rPr lang="en-US" altLang="zh-CN" sz="2400" b="1" smtClean="0">
                <a:latin typeface="楷体_GB2312" pitchFamily="49" charset="-122"/>
              </a:rPr>
              <a:t>CP/M</a:t>
            </a:r>
            <a:r>
              <a:rPr lang="zh-CN" altLang="en-US" sz="2400" b="1" smtClean="0">
                <a:latin typeface="楷体_GB2312" pitchFamily="49" charset="-122"/>
              </a:rPr>
              <a:t>操作系统</a:t>
            </a:r>
            <a:r>
              <a:rPr lang="en-US" altLang="zh-CN" sz="2400" b="1" smtClean="0">
                <a:latin typeface="楷体_GB2312" pitchFamily="49" charset="-122"/>
              </a:rPr>
              <a:t>(Control Program/Microprocessor</a:t>
            </a:r>
          </a:p>
          <a:p>
            <a:pPr eaLnBrk="1" hangingPunct="1">
              <a:lnSpc>
                <a:spcPct val="90000"/>
              </a:lnSpc>
              <a:buFont typeface="Wingdings" pitchFamily="2" charset="2"/>
              <a:buNone/>
            </a:pPr>
            <a:r>
              <a:rPr lang="en-US" altLang="zh-CN" sz="2400" b="1" smtClean="0">
                <a:latin typeface="楷体_GB2312" pitchFamily="49" charset="-122"/>
              </a:rPr>
              <a:t>  or Microcomputer)</a:t>
            </a:r>
          </a:p>
          <a:p>
            <a:pPr eaLnBrk="1" hangingPunct="1">
              <a:lnSpc>
                <a:spcPct val="90000"/>
              </a:lnSpc>
            </a:pPr>
            <a:r>
              <a:rPr lang="en-US" altLang="zh-CN" sz="2400" b="1" smtClean="0">
                <a:latin typeface="楷体_GB2312" pitchFamily="49" charset="-122"/>
              </a:rPr>
              <a:t>CP/M</a:t>
            </a:r>
            <a:r>
              <a:rPr lang="zh-CN" altLang="en-US" sz="2400" b="1" smtClean="0">
                <a:latin typeface="楷体_GB2312" pitchFamily="49" charset="-122"/>
              </a:rPr>
              <a:t>操作系统有较好的层次结构。它的</a:t>
            </a:r>
            <a:r>
              <a:rPr lang="en-US" altLang="zh-CN" sz="2400" b="1" smtClean="0">
                <a:latin typeface="楷体_GB2312" pitchFamily="49" charset="-122"/>
              </a:rPr>
              <a:t>BIOS</a:t>
            </a:r>
            <a:r>
              <a:rPr lang="zh-CN" altLang="en-US" sz="2400" b="1" smtClean="0">
                <a:latin typeface="楷体_GB2312" pitchFamily="49" charset="-122"/>
              </a:rPr>
              <a:t>把操作系统的</a:t>
            </a:r>
          </a:p>
          <a:p>
            <a:pPr eaLnBrk="1" hangingPunct="1">
              <a:lnSpc>
                <a:spcPct val="90000"/>
              </a:lnSpc>
              <a:buFont typeface="Wingdings" pitchFamily="2" charset="2"/>
              <a:buNone/>
            </a:pPr>
            <a:r>
              <a:rPr lang="zh-CN" altLang="en-US" sz="2400" b="1" smtClean="0">
                <a:latin typeface="楷体_GB2312" pitchFamily="49" charset="-122"/>
              </a:rPr>
              <a:t>  其他模块与硬件配置分隔开，所以它的可移植性好</a:t>
            </a:r>
            <a:r>
              <a:rPr lang="en-US" altLang="zh-CN" sz="2400" b="1" smtClean="0">
                <a:latin typeface="楷体_GB2312" pitchFamily="49" charset="-122"/>
              </a:rPr>
              <a:t>, </a:t>
            </a:r>
            <a:r>
              <a:rPr lang="zh-CN" altLang="en-US" sz="2400" b="1" smtClean="0">
                <a:latin typeface="楷体_GB2312" pitchFamily="49" charset="-122"/>
              </a:rPr>
              <a:t>具有</a:t>
            </a:r>
          </a:p>
          <a:p>
            <a:pPr eaLnBrk="1" hangingPunct="1">
              <a:lnSpc>
                <a:spcPct val="90000"/>
              </a:lnSpc>
              <a:buFont typeface="Wingdings" pitchFamily="2" charset="2"/>
              <a:buNone/>
            </a:pPr>
            <a:r>
              <a:rPr lang="zh-CN" altLang="en-US" sz="2400" b="1" smtClean="0">
                <a:latin typeface="楷体_GB2312" pitchFamily="49" charset="-122"/>
              </a:rPr>
              <a:t>  较好的可适应性和易学易用性</a:t>
            </a:r>
          </a:p>
          <a:p>
            <a:pPr eaLnBrk="1" hangingPunct="1">
              <a:lnSpc>
                <a:spcPct val="90000"/>
              </a:lnSpc>
            </a:pPr>
            <a:r>
              <a:rPr lang="zh-CN" altLang="en-US" sz="2400" b="1" smtClean="0">
                <a:latin typeface="楷体_GB2312" pitchFamily="49" charset="-122"/>
              </a:rPr>
              <a:t>到了</a:t>
            </a:r>
            <a:r>
              <a:rPr lang="en-US" altLang="zh-CN" sz="2400" b="1" smtClean="0">
                <a:latin typeface="楷体_GB2312" pitchFamily="49" charset="-122"/>
              </a:rPr>
              <a:t>1981</a:t>
            </a:r>
            <a:r>
              <a:rPr lang="zh-CN" altLang="en-US" sz="2400" b="1" smtClean="0">
                <a:latin typeface="楷体_GB2312" pitchFamily="49" charset="-122"/>
              </a:rPr>
              <a:t>年，</a:t>
            </a:r>
            <a:r>
              <a:rPr lang="en-US" altLang="zh-CN" sz="2400" b="1" smtClean="0">
                <a:latin typeface="楷体_GB2312" pitchFamily="49" charset="-122"/>
              </a:rPr>
              <a:t>CP/M</a:t>
            </a:r>
            <a:r>
              <a:rPr lang="zh-CN" altLang="en-US" sz="2400" b="1" smtClean="0">
                <a:latin typeface="楷体_GB2312" pitchFamily="49" charset="-122"/>
              </a:rPr>
              <a:t>操作系统成为世界上流行最广的</a:t>
            </a:r>
            <a:r>
              <a:rPr lang="en-US" altLang="zh-CN" sz="2400" b="1" smtClean="0">
                <a:latin typeface="楷体_GB2312" pitchFamily="49" charset="-122"/>
              </a:rPr>
              <a:t>8</a:t>
            </a:r>
            <a:r>
              <a:rPr lang="zh-CN" altLang="en-US" sz="2400" b="1" smtClean="0">
                <a:latin typeface="楷体_GB2312" pitchFamily="49" charset="-122"/>
              </a:rPr>
              <a:t>位操</a:t>
            </a:r>
          </a:p>
          <a:p>
            <a:pPr eaLnBrk="1" hangingPunct="1">
              <a:lnSpc>
                <a:spcPct val="90000"/>
              </a:lnSpc>
              <a:buFont typeface="Wingdings" pitchFamily="2" charset="2"/>
              <a:buNone/>
            </a:pPr>
            <a:r>
              <a:rPr lang="zh-CN" altLang="en-US" sz="2400" b="1" smtClean="0">
                <a:latin typeface="楷体_GB2312" pitchFamily="49" charset="-122"/>
              </a:rPr>
              <a:t>  作系统之一</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838200" y="609600"/>
            <a:ext cx="7340600" cy="6096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600" b="1" smtClean="0">
                <a:solidFill>
                  <a:srgbClr val="996600"/>
                </a:solidFill>
                <a:latin typeface="楷体_GB2312" pitchFamily="49" charset="-122"/>
                <a:ea typeface="楷体_GB2312" pitchFamily="49" charset="-122"/>
              </a:rPr>
              <a:t>微软</a:t>
            </a:r>
            <a:r>
              <a:rPr lang="en-US" altLang="zh-CN" sz="3600" b="1" smtClean="0">
                <a:solidFill>
                  <a:srgbClr val="996600"/>
                </a:solidFill>
                <a:latin typeface="楷体_GB2312" pitchFamily="49" charset="-122"/>
                <a:ea typeface="楷体_GB2312" pitchFamily="49" charset="-122"/>
              </a:rPr>
              <a:t>MS DOS</a:t>
            </a:r>
            <a:endParaRPr lang="en-US" altLang="zh-CN" sz="3600" b="1" smtClean="0">
              <a:solidFill>
                <a:srgbClr val="996600"/>
              </a:solidFill>
            </a:endParaRPr>
          </a:p>
        </p:txBody>
      </p:sp>
      <p:sp>
        <p:nvSpPr>
          <p:cNvPr id="36867" name="Rectangle 3"/>
          <p:cNvSpPr>
            <a:spLocks noGrp="1" noChangeArrowheads="1"/>
          </p:cNvSpPr>
          <p:nvPr>
            <p:ph type="body" idx="4294967295"/>
          </p:nvPr>
        </p:nvSpPr>
        <p:spPr>
          <a:xfrm>
            <a:off x="914400" y="1371600"/>
            <a:ext cx="8229600" cy="4840288"/>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2600" b="1" smtClean="0">
                <a:latin typeface="楷体_GB2312" pitchFamily="49" charset="-122"/>
              </a:rPr>
              <a:t>个人计算机的成功，逼得</a:t>
            </a:r>
            <a:r>
              <a:rPr lang="en-US" altLang="zh-CN" sz="2600" b="1" smtClean="0">
                <a:latin typeface="楷体_GB2312" pitchFamily="49" charset="-122"/>
              </a:rPr>
              <a:t>IBM</a:t>
            </a:r>
            <a:r>
              <a:rPr lang="zh-CN" altLang="en-US" sz="2600" b="1" smtClean="0">
                <a:latin typeface="楷体_GB2312" pitchFamily="49" charset="-122"/>
              </a:rPr>
              <a:t>采取紧急战略行动</a:t>
            </a:r>
            <a:r>
              <a:rPr lang="en-US" altLang="zh-CN" sz="2600" b="1" smtClean="0">
                <a:latin typeface="楷体_GB2312" pitchFamily="49" charset="-122"/>
              </a:rPr>
              <a:t>,</a:t>
            </a:r>
            <a:r>
              <a:rPr lang="zh-CN" altLang="en-US" sz="2600" b="1" smtClean="0">
                <a:latin typeface="楷体_GB2312" pitchFamily="49" charset="-122"/>
              </a:rPr>
              <a:t>决定要在</a:t>
            </a:r>
            <a:r>
              <a:rPr lang="en-US" altLang="zh-CN" sz="2600" b="1" smtClean="0">
                <a:latin typeface="楷体_GB2312" pitchFamily="49" charset="-122"/>
              </a:rPr>
              <a:t>1980</a:t>
            </a:r>
            <a:r>
              <a:rPr lang="zh-CN" altLang="en-US" sz="2600" b="1" smtClean="0">
                <a:latin typeface="楷体_GB2312" pitchFamily="49" charset="-122"/>
              </a:rPr>
              <a:t>年尽快生产出微型计算机，以应付挑战</a:t>
            </a:r>
          </a:p>
          <a:p>
            <a:pPr eaLnBrk="1" hangingPunct="1"/>
            <a:r>
              <a:rPr lang="zh-CN" altLang="en-US" sz="2600" b="1" smtClean="0">
                <a:latin typeface="楷体_GB2312" pitchFamily="49" charset="-122"/>
              </a:rPr>
              <a:t>但没有操作系统不行。要想快就是找现成系统配套，</a:t>
            </a:r>
            <a:r>
              <a:rPr lang="en-US" altLang="zh-CN" sz="2600" b="1" smtClean="0">
                <a:latin typeface="楷体_GB2312" pitchFamily="49" charset="-122"/>
              </a:rPr>
              <a:t>IBM</a:t>
            </a:r>
            <a:r>
              <a:rPr lang="zh-CN" altLang="en-US" sz="2600" b="1" smtClean="0">
                <a:latin typeface="楷体_GB2312" pitchFamily="49" charset="-122"/>
              </a:rPr>
              <a:t>公司洽谈 </a:t>
            </a:r>
            <a:r>
              <a:rPr lang="en-US" altLang="zh-CN" sz="2600" b="1" smtClean="0">
                <a:latin typeface="楷体_GB2312" pitchFamily="49" charset="-122"/>
              </a:rPr>
              <a:t>CP/M</a:t>
            </a:r>
            <a:r>
              <a:rPr lang="zh-CN" altLang="en-US" sz="2600" b="1" smtClean="0">
                <a:latin typeface="楷体_GB2312" pitchFamily="49" charset="-122"/>
              </a:rPr>
              <a:t>操作系统不顺利，机遇落到了微软公司</a:t>
            </a:r>
          </a:p>
          <a:p>
            <a:pPr eaLnBrk="1" hangingPunct="1"/>
            <a:r>
              <a:rPr lang="zh-CN" altLang="en-US" sz="2600" b="1" smtClean="0">
                <a:latin typeface="楷体_GB2312" pitchFamily="49" charset="-122"/>
              </a:rPr>
              <a:t>在关键时刻，开发新操作系统时间和人手上已经不可能，微软找到西雅图计算机产品公司，达成由微软经销西雅图计算机产品公司的</a:t>
            </a:r>
            <a:r>
              <a:rPr lang="en-US" altLang="zh-CN" sz="2600" b="1" smtClean="0">
                <a:latin typeface="楷体_GB2312" pitchFamily="49" charset="-122"/>
              </a:rPr>
              <a:t>QDOS</a:t>
            </a:r>
            <a:r>
              <a:rPr lang="zh-CN" altLang="en-US" sz="2600" b="1" smtClean="0">
                <a:latin typeface="楷体_GB2312" pitchFamily="49" charset="-122"/>
              </a:rPr>
              <a:t>操作系统的协议</a:t>
            </a:r>
          </a:p>
          <a:p>
            <a:pPr eaLnBrk="1" hangingPunct="1"/>
            <a:r>
              <a:rPr lang="zh-CN" altLang="en-US" sz="2600" b="1" smtClean="0">
                <a:latin typeface="楷体_GB2312" pitchFamily="49" charset="-122"/>
              </a:rPr>
              <a:t>当时西雅图公司并不知道</a:t>
            </a:r>
            <a:r>
              <a:rPr lang="en-US" altLang="zh-CN" sz="2600" b="1" smtClean="0">
                <a:latin typeface="楷体_GB2312" pitchFamily="49" charset="-122"/>
              </a:rPr>
              <a:t>QDOS</a:t>
            </a:r>
            <a:r>
              <a:rPr lang="zh-CN" altLang="en-US" sz="2600" b="1" smtClean="0">
                <a:latin typeface="楷体_GB2312" pitchFamily="49" charset="-122"/>
              </a:rPr>
              <a:t>将被转卖给</a:t>
            </a:r>
            <a:r>
              <a:rPr lang="en-US" altLang="zh-CN" sz="2600" b="1" smtClean="0">
                <a:latin typeface="楷体_GB2312" pitchFamily="49" charset="-122"/>
              </a:rPr>
              <a:t>IBM</a:t>
            </a:r>
            <a:r>
              <a:rPr lang="zh-CN" altLang="en-US" sz="2600" b="1" smtClean="0">
                <a:latin typeface="楷体_GB2312" pitchFamily="49" charset="-122"/>
              </a:rPr>
              <a:t>，否则历史将会怎样演变，谁也无法知晓</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4294967295"/>
          </p:nvPr>
        </p:nvSpPr>
        <p:spPr>
          <a:xfrm>
            <a:off x="914400" y="914400"/>
            <a:ext cx="8382000" cy="4906963"/>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Aft>
                <a:spcPts val="300"/>
              </a:spcAft>
            </a:pPr>
            <a:r>
              <a:rPr lang="en-US" altLang="zh-CN" sz="2600" b="1" smtClean="0">
                <a:latin typeface="楷体_GB2312" pitchFamily="49" charset="-122"/>
              </a:rPr>
              <a:t>IBM</a:t>
            </a:r>
            <a:r>
              <a:rPr lang="zh-CN" altLang="en-US" sz="2600" b="1" smtClean="0">
                <a:latin typeface="楷体_GB2312" pitchFamily="49" charset="-122"/>
              </a:rPr>
              <a:t>在</a:t>
            </a:r>
            <a:r>
              <a:rPr lang="en-US" altLang="zh-CN" sz="2600" b="1" smtClean="0">
                <a:latin typeface="楷体_GB2312" pitchFamily="49" charset="-122"/>
              </a:rPr>
              <a:t>1981</a:t>
            </a:r>
            <a:r>
              <a:rPr lang="zh-CN" altLang="en-US" sz="2600" b="1" smtClean="0">
                <a:latin typeface="楷体_GB2312" pitchFamily="49" charset="-122"/>
              </a:rPr>
              <a:t>年推出个人计算机，宣布了</a:t>
            </a:r>
            <a:r>
              <a:rPr lang="en-US" altLang="zh-CN" sz="2600" b="1" smtClean="0">
                <a:latin typeface="楷体_GB2312" pitchFamily="49" charset="-122"/>
              </a:rPr>
              <a:t>DOS</a:t>
            </a:r>
            <a:r>
              <a:rPr lang="zh-CN" altLang="en-US" sz="2600" b="1" smtClean="0">
                <a:latin typeface="楷体_GB2312" pitchFamily="49" charset="-122"/>
              </a:rPr>
              <a:t>操作系统</a:t>
            </a:r>
          </a:p>
          <a:p>
            <a:pPr eaLnBrk="1" hangingPunct="1">
              <a:lnSpc>
                <a:spcPct val="90000"/>
              </a:lnSpc>
              <a:spcAft>
                <a:spcPts val="300"/>
              </a:spcAft>
            </a:pPr>
            <a:r>
              <a:rPr lang="zh-CN" altLang="en-US" sz="2600" b="1" smtClean="0">
                <a:latin typeface="楷体_GB2312" pitchFamily="49" charset="-122"/>
              </a:rPr>
              <a:t>随着</a:t>
            </a:r>
            <a:r>
              <a:rPr lang="en-US" altLang="zh-CN" sz="2600" b="1" smtClean="0">
                <a:latin typeface="楷体_GB2312" pitchFamily="49" charset="-122"/>
              </a:rPr>
              <a:t>IBM PC</a:t>
            </a:r>
            <a:r>
              <a:rPr lang="zh-CN" altLang="en-US" sz="2600" b="1" smtClean="0">
                <a:latin typeface="楷体_GB2312" pitchFamily="49" charset="-122"/>
              </a:rPr>
              <a:t>和</a:t>
            </a:r>
            <a:r>
              <a:rPr lang="en-US" altLang="zh-CN" sz="2600" b="1" smtClean="0">
                <a:latin typeface="楷体_GB2312" pitchFamily="49" charset="-122"/>
              </a:rPr>
              <a:t>MS DOS</a:t>
            </a:r>
            <a:r>
              <a:rPr lang="zh-CN" altLang="en-US" sz="2600" b="1" smtClean="0">
                <a:latin typeface="楷体_GB2312" pitchFamily="49" charset="-122"/>
              </a:rPr>
              <a:t>普及，</a:t>
            </a:r>
            <a:r>
              <a:rPr lang="en-US" altLang="zh-CN" sz="2600" b="1" smtClean="0">
                <a:latin typeface="楷体_GB2312" pitchFamily="49" charset="-122"/>
              </a:rPr>
              <a:t>CP/M</a:t>
            </a:r>
            <a:r>
              <a:rPr lang="zh-CN" altLang="en-US" sz="2600" b="1" smtClean="0">
                <a:latin typeface="楷体_GB2312" pitchFamily="49" charset="-122"/>
              </a:rPr>
              <a:t>逐渐走向下坡路</a:t>
            </a:r>
          </a:p>
          <a:p>
            <a:pPr eaLnBrk="1" hangingPunct="1">
              <a:lnSpc>
                <a:spcPct val="90000"/>
              </a:lnSpc>
              <a:spcAft>
                <a:spcPts val="300"/>
              </a:spcAft>
            </a:pPr>
            <a:r>
              <a:rPr lang="en-US" altLang="zh-CN" sz="2600" b="1" smtClean="0">
                <a:latin typeface="楷体_GB2312" pitchFamily="49" charset="-122"/>
              </a:rPr>
              <a:t>MS DOS</a:t>
            </a:r>
            <a:r>
              <a:rPr lang="zh-CN" altLang="en-US" sz="2600" b="1" smtClean="0">
                <a:latin typeface="楷体_GB2312" pitchFamily="49" charset="-122"/>
              </a:rPr>
              <a:t>有优良的文件系统</a:t>
            </a:r>
          </a:p>
          <a:p>
            <a:pPr eaLnBrk="1" hangingPunct="1">
              <a:lnSpc>
                <a:spcPct val="90000"/>
              </a:lnSpc>
              <a:spcAft>
                <a:spcPts val="300"/>
              </a:spcAft>
              <a:buFont typeface="Wingdings" pitchFamily="2" charset="2"/>
              <a:buNone/>
            </a:pPr>
            <a:r>
              <a:rPr lang="zh-CN" altLang="en-US" sz="2600" b="1" smtClean="0">
                <a:latin typeface="楷体_GB2312" pitchFamily="49" charset="-122"/>
              </a:rPr>
              <a:t>  但受到</a:t>
            </a:r>
            <a:r>
              <a:rPr lang="en-US" altLang="zh-CN" sz="2600" b="1" smtClean="0">
                <a:latin typeface="楷体_GB2312" pitchFamily="49" charset="-122"/>
              </a:rPr>
              <a:t>Intel x86</a:t>
            </a:r>
            <a:r>
              <a:rPr lang="zh-CN" altLang="en-US" sz="2600" b="1" smtClean="0">
                <a:latin typeface="楷体_GB2312" pitchFamily="49" charset="-122"/>
              </a:rPr>
              <a:t>体系结构的限制</a:t>
            </a:r>
          </a:p>
          <a:p>
            <a:pPr eaLnBrk="1" hangingPunct="1">
              <a:lnSpc>
                <a:spcPct val="90000"/>
              </a:lnSpc>
              <a:spcAft>
                <a:spcPts val="300"/>
              </a:spcAft>
              <a:buFont typeface="Wingdings" pitchFamily="2" charset="2"/>
              <a:buNone/>
            </a:pPr>
            <a:r>
              <a:rPr lang="zh-CN" altLang="en-US" sz="2600" b="1" smtClean="0">
                <a:latin typeface="楷体_GB2312" pitchFamily="49" charset="-122"/>
              </a:rPr>
              <a:t>  缺乏以硬件为基础的存储保护机制</a:t>
            </a:r>
          </a:p>
          <a:p>
            <a:pPr eaLnBrk="1" hangingPunct="1">
              <a:lnSpc>
                <a:spcPct val="90000"/>
              </a:lnSpc>
              <a:spcAft>
                <a:spcPts val="300"/>
              </a:spcAft>
            </a:pPr>
            <a:r>
              <a:rPr lang="zh-CN" altLang="en-US" sz="2600" b="1" smtClean="0">
                <a:latin typeface="楷体_GB2312" pitchFamily="49" charset="-122"/>
              </a:rPr>
              <a:t>它属于单用户单任务操作系统</a:t>
            </a:r>
          </a:p>
          <a:p>
            <a:pPr eaLnBrk="1" hangingPunct="1">
              <a:lnSpc>
                <a:spcPct val="90000"/>
              </a:lnSpc>
              <a:spcAft>
                <a:spcPts val="300"/>
              </a:spcAft>
            </a:pPr>
            <a:r>
              <a:rPr lang="zh-CN" altLang="en-US" sz="2600" b="1" smtClean="0">
                <a:latin typeface="楷体_GB2312" pitchFamily="49" charset="-122"/>
              </a:rPr>
              <a:t>从</a:t>
            </a:r>
            <a:r>
              <a:rPr lang="en-US" altLang="zh-CN" sz="2600" b="1" smtClean="0">
                <a:latin typeface="楷体_GB2312" pitchFamily="49" charset="-122"/>
              </a:rPr>
              <a:t>1981</a:t>
            </a:r>
            <a:r>
              <a:rPr lang="zh-CN" altLang="en-US" sz="2600" b="1" smtClean="0">
                <a:latin typeface="楷体_GB2312" pitchFamily="49" charset="-122"/>
              </a:rPr>
              <a:t>的 </a:t>
            </a:r>
            <a:r>
              <a:rPr lang="en-US" altLang="zh-CN" sz="2600" b="1" smtClean="0">
                <a:latin typeface="楷体_GB2312" pitchFamily="49" charset="-122"/>
              </a:rPr>
              <a:t>1.0</a:t>
            </a:r>
            <a:r>
              <a:rPr lang="zh-CN" altLang="en-US" sz="2600" b="1" smtClean="0">
                <a:latin typeface="楷体_GB2312" pitchFamily="49" charset="-122"/>
              </a:rPr>
              <a:t>版到</a:t>
            </a:r>
            <a:r>
              <a:rPr lang="en-US" altLang="zh-CN" sz="2600" b="1" smtClean="0">
                <a:latin typeface="楷体_GB2312" pitchFamily="49" charset="-122"/>
              </a:rPr>
              <a:t>1998</a:t>
            </a:r>
            <a:r>
              <a:rPr lang="zh-CN" altLang="en-US" sz="2600" b="1" smtClean="0">
                <a:latin typeface="楷体_GB2312" pitchFamily="49" charset="-122"/>
              </a:rPr>
              <a:t>年在</a:t>
            </a:r>
            <a:r>
              <a:rPr lang="en-US" altLang="zh-CN" sz="2600" b="1" smtClean="0">
                <a:latin typeface="楷体_GB2312" pitchFamily="49" charset="-122"/>
              </a:rPr>
              <a:t>Windows 95/98</a:t>
            </a:r>
            <a:r>
              <a:rPr lang="zh-CN" altLang="en-US" sz="2600" b="1" smtClean="0">
                <a:latin typeface="楷体_GB2312" pitchFamily="49" charset="-122"/>
              </a:rPr>
              <a:t>之下的</a:t>
            </a:r>
            <a:r>
              <a:rPr lang="en-US" altLang="zh-CN" sz="2600" b="1" smtClean="0">
                <a:latin typeface="楷体_GB2312" pitchFamily="49" charset="-122"/>
              </a:rPr>
              <a:t>7.0</a:t>
            </a:r>
            <a:r>
              <a:rPr lang="zh-CN" altLang="en-US" sz="2600" b="1" smtClean="0">
                <a:latin typeface="楷体_GB2312" pitchFamily="49" charset="-122"/>
              </a:rPr>
              <a:t>版，</a:t>
            </a:r>
            <a:r>
              <a:rPr lang="en-US" altLang="zh-CN" sz="2600" b="1" smtClean="0">
                <a:latin typeface="楷体_GB2312" pitchFamily="49" charset="-122"/>
              </a:rPr>
              <a:t>MS DOS</a:t>
            </a:r>
            <a:r>
              <a:rPr lang="zh-CN" altLang="en-US" sz="2600" b="1" smtClean="0">
                <a:latin typeface="楷体_GB2312" pitchFamily="49" charset="-122"/>
              </a:rPr>
              <a:t>历经了</a:t>
            </a:r>
            <a:r>
              <a:rPr lang="en-US" altLang="zh-CN" sz="2600" b="1" smtClean="0">
                <a:latin typeface="楷体_GB2312" pitchFamily="49" charset="-122"/>
              </a:rPr>
              <a:t>16</a:t>
            </a:r>
            <a:r>
              <a:rPr lang="zh-CN" altLang="en-US" sz="2600" b="1" smtClean="0">
                <a:latin typeface="楷体_GB2312" pitchFamily="49" charset="-122"/>
              </a:rPr>
              <a:t>个年头</a:t>
            </a:r>
          </a:p>
          <a:p>
            <a:pPr eaLnBrk="1" hangingPunct="1">
              <a:lnSpc>
                <a:spcPct val="90000"/>
              </a:lnSpc>
              <a:spcAft>
                <a:spcPts val="300"/>
              </a:spcAft>
            </a:pPr>
            <a:r>
              <a:rPr lang="zh-CN" altLang="en-US" sz="2600" b="1" smtClean="0">
                <a:latin typeface="楷体_GB2312" pitchFamily="49" charset="-122"/>
              </a:rPr>
              <a:t>迄今仍有</a:t>
            </a:r>
            <a:r>
              <a:rPr lang="en-US" altLang="zh-CN" sz="2600" b="1" smtClean="0">
                <a:latin typeface="楷体_GB2312" pitchFamily="49" charset="-122"/>
              </a:rPr>
              <a:t>MS DOS</a:t>
            </a:r>
            <a:r>
              <a:rPr lang="zh-CN" altLang="en-US" sz="2600" b="1" smtClean="0">
                <a:latin typeface="楷体_GB2312" pitchFamily="49" charset="-122"/>
              </a:rPr>
              <a:t>爱好者继续开发各种</a:t>
            </a:r>
            <a:r>
              <a:rPr lang="en-US" altLang="zh-CN" sz="2600" b="1" smtClean="0">
                <a:latin typeface="楷体_GB2312" pitchFamily="49" charset="-122"/>
              </a:rPr>
              <a:t>DOS</a:t>
            </a:r>
            <a:r>
              <a:rPr lang="zh-CN" altLang="en-US" sz="2600" b="1" smtClean="0">
                <a:latin typeface="楷体_GB2312" pitchFamily="49" charset="-122"/>
              </a:rPr>
              <a:t>软件产品</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90600" y="685800"/>
            <a:ext cx="7361238" cy="560388"/>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sz="3600" b="1" smtClean="0">
                <a:solidFill>
                  <a:srgbClr val="996600"/>
                </a:solidFill>
                <a:latin typeface="楷体_GB2312" pitchFamily="49" charset="-122"/>
                <a:ea typeface="楷体_GB2312" pitchFamily="49" charset="-122"/>
              </a:rPr>
              <a:t>一波三折的微软</a:t>
            </a:r>
            <a:r>
              <a:rPr lang="en-US" altLang="zh-CN" sz="3600" b="1" smtClean="0">
                <a:solidFill>
                  <a:srgbClr val="996600"/>
                </a:solidFill>
                <a:latin typeface="楷体_GB2312" pitchFamily="49" charset="-122"/>
                <a:ea typeface="楷体_GB2312" pitchFamily="49" charset="-122"/>
              </a:rPr>
              <a:t>Windows</a:t>
            </a:r>
            <a:r>
              <a:rPr lang="zh-CN" altLang="en-US" sz="3600" b="1" smtClean="0">
                <a:solidFill>
                  <a:srgbClr val="996600"/>
                </a:solidFill>
                <a:latin typeface="楷体_GB2312" pitchFamily="49" charset="-122"/>
                <a:ea typeface="楷体_GB2312" pitchFamily="49" charset="-122"/>
              </a:rPr>
              <a:t>操作系统</a:t>
            </a:r>
          </a:p>
        </p:txBody>
      </p:sp>
      <p:sp>
        <p:nvSpPr>
          <p:cNvPr id="38915" name="Rectangle 3"/>
          <p:cNvSpPr>
            <a:spLocks noGrp="1" noChangeArrowheads="1"/>
          </p:cNvSpPr>
          <p:nvPr>
            <p:ph type="body" idx="4294967295"/>
          </p:nvPr>
        </p:nvSpPr>
        <p:spPr>
          <a:xfrm>
            <a:off x="914400" y="1676400"/>
            <a:ext cx="8229600" cy="3265488"/>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2600" b="1" smtClean="0">
                <a:latin typeface="楷体_GB2312" pitchFamily="49" charset="-122"/>
              </a:rPr>
              <a:t>1983</a:t>
            </a:r>
            <a:r>
              <a:rPr lang="zh-CN" altLang="en-US" sz="2600" b="1" smtClean="0">
                <a:latin typeface="楷体_GB2312" pitchFamily="49" charset="-122"/>
              </a:rPr>
              <a:t>年</a:t>
            </a:r>
            <a:r>
              <a:rPr lang="en-US" altLang="zh-CN" sz="2600" b="1" smtClean="0">
                <a:latin typeface="楷体_GB2312" pitchFamily="49" charset="-122"/>
              </a:rPr>
              <a:t>10</a:t>
            </a:r>
            <a:r>
              <a:rPr lang="zh-CN" altLang="en-US" sz="2600" b="1" smtClean="0">
                <a:latin typeface="楷体_GB2312" pitchFamily="49" charset="-122"/>
              </a:rPr>
              <a:t>月，</a:t>
            </a:r>
            <a:r>
              <a:rPr lang="en-US" altLang="zh-CN" sz="2600" b="1" smtClean="0">
                <a:latin typeface="楷体_GB2312" pitchFamily="49" charset="-122"/>
              </a:rPr>
              <a:t>PC</a:t>
            </a:r>
            <a:r>
              <a:rPr lang="zh-CN" altLang="en-US" sz="2600" b="1" smtClean="0">
                <a:latin typeface="楷体_GB2312" pitchFamily="49" charset="-122"/>
              </a:rPr>
              <a:t>机竞争厂家的图形界面相关产品上市</a:t>
            </a:r>
          </a:p>
          <a:p>
            <a:pPr eaLnBrk="1" hangingPunct="1"/>
            <a:r>
              <a:rPr lang="zh-CN" altLang="en-US" sz="2600" b="1" smtClean="0">
                <a:latin typeface="楷体_GB2312" pitchFamily="49" charset="-122"/>
              </a:rPr>
              <a:t>面对市场压力，比尔</a:t>
            </a:r>
            <a:r>
              <a:rPr lang="en-US" altLang="zh-CN" sz="2600" b="1" smtClean="0">
                <a:latin typeface="楷体_GB2312" pitchFamily="49" charset="-122"/>
              </a:rPr>
              <a:t>.</a:t>
            </a:r>
            <a:r>
              <a:rPr lang="zh-CN" altLang="en-US" sz="2600" b="1" smtClean="0">
                <a:latin typeface="楷体_GB2312" pitchFamily="49" charset="-122"/>
              </a:rPr>
              <a:t>盖茨在</a:t>
            </a:r>
            <a:r>
              <a:rPr lang="en-US" altLang="zh-CN" sz="2600" b="1" smtClean="0">
                <a:latin typeface="楷体_GB2312" pitchFamily="49" charset="-122"/>
              </a:rPr>
              <a:t>1983</a:t>
            </a:r>
            <a:r>
              <a:rPr lang="zh-CN" altLang="en-US" sz="2600" b="1" smtClean="0">
                <a:latin typeface="楷体_GB2312" pitchFamily="49" charset="-122"/>
              </a:rPr>
              <a:t>年</a:t>
            </a:r>
            <a:r>
              <a:rPr lang="en-US" altLang="zh-CN" sz="2600" b="1" smtClean="0">
                <a:latin typeface="楷体_GB2312" pitchFamily="49" charset="-122"/>
              </a:rPr>
              <a:t>11</a:t>
            </a:r>
            <a:r>
              <a:rPr lang="zh-CN" altLang="en-US" sz="2600" b="1" smtClean="0">
                <a:latin typeface="楷体_GB2312" pitchFamily="49" charset="-122"/>
              </a:rPr>
              <a:t>月</a:t>
            </a:r>
            <a:r>
              <a:rPr lang="en-US" altLang="zh-CN" sz="2600" b="1" smtClean="0">
                <a:latin typeface="楷体_GB2312" pitchFamily="49" charset="-122"/>
              </a:rPr>
              <a:t>10</a:t>
            </a:r>
            <a:r>
              <a:rPr lang="zh-CN" altLang="en-US" sz="2600" b="1" smtClean="0">
                <a:latin typeface="楷体_GB2312" pitchFamily="49" charset="-122"/>
              </a:rPr>
              <a:t>日宣布推出</a:t>
            </a:r>
            <a:r>
              <a:rPr lang="en-US" altLang="zh-CN" sz="2600" b="1" smtClean="0">
                <a:latin typeface="楷体_GB2312" pitchFamily="49" charset="-122"/>
              </a:rPr>
              <a:t>Windows</a:t>
            </a:r>
            <a:r>
              <a:rPr lang="zh-CN" altLang="en-US" sz="2600" b="1" smtClean="0">
                <a:latin typeface="楷体_GB2312" pitchFamily="49" charset="-122"/>
              </a:rPr>
              <a:t>操作系统</a:t>
            </a:r>
          </a:p>
          <a:p>
            <a:pPr eaLnBrk="1" hangingPunct="1"/>
            <a:r>
              <a:rPr lang="zh-CN" altLang="en-US" sz="2600" b="1" smtClean="0">
                <a:latin typeface="楷体_GB2312" pitchFamily="49" charset="-122"/>
              </a:rPr>
              <a:t>然而宣布容易，交货就不简单了，</a:t>
            </a:r>
            <a:r>
              <a:rPr lang="en-US" altLang="zh-CN" sz="2600" b="1" smtClean="0">
                <a:latin typeface="楷体_GB2312" pitchFamily="49" charset="-122"/>
              </a:rPr>
              <a:t>Windows</a:t>
            </a:r>
            <a:r>
              <a:rPr lang="zh-CN" altLang="en-US" sz="2600" b="1" smtClean="0">
                <a:latin typeface="楷体_GB2312" pitchFamily="49" charset="-122"/>
              </a:rPr>
              <a:t>交货期的灾难，成了当年计算机界的笑柄</a:t>
            </a:r>
          </a:p>
          <a:p>
            <a:pPr eaLnBrk="1" hangingPunct="1"/>
            <a:r>
              <a:rPr lang="zh-CN" altLang="en-US" sz="2600" b="1" smtClean="0">
                <a:latin typeface="楷体_GB2312" pitchFamily="49" charset="-122"/>
              </a:rPr>
              <a:t>直到</a:t>
            </a:r>
            <a:r>
              <a:rPr lang="en-US" altLang="zh-CN" sz="2600" b="1" smtClean="0">
                <a:latin typeface="楷体_GB2312" pitchFamily="49" charset="-122"/>
              </a:rPr>
              <a:t>1985</a:t>
            </a:r>
            <a:r>
              <a:rPr lang="zh-CN" altLang="en-US" sz="2600" b="1" smtClean="0">
                <a:latin typeface="楷体_GB2312" pitchFamily="49" charset="-122"/>
              </a:rPr>
              <a:t>年</a:t>
            </a:r>
            <a:r>
              <a:rPr lang="en-US" altLang="zh-CN" sz="2600" b="1" smtClean="0">
                <a:latin typeface="楷体_GB2312" pitchFamily="49" charset="-122"/>
              </a:rPr>
              <a:t>11</a:t>
            </a:r>
            <a:r>
              <a:rPr lang="zh-CN" altLang="en-US" sz="2600" b="1" smtClean="0">
                <a:latin typeface="楷体_GB2312" pitchFamily="49" charset="-122"/>
              </a:rPr>
              <a:t>月</a:t>
            </a:r>
            <a:r>
              <a:rPr lang="en-US" altLang="zh-CN" sz="2600" b="1" smtClean="0">
                <a:latin typeface="楷体_GB2312" pitchFamily="49" charset="-122"/>
              </a:rPr>
              <a:t>20</a:t>
            </a:r>
            <a:r>
              <a:rPr lang="zh-CN" altLang="en-US" sz="2600" b="1" smtClean="0">
                <a:latin typeface="楷体_GB2312" pitchFamily="49" charset="-122"/>
              </a:rPr>
              <a:t>日，</a:t>
            </a:r>
            <a:r>
              <a:rPr lang="en-US" altLang="zh-CN" sz="2600" b="1" smtClean="0">
                <a:latin typeface="楷体_GB2312" pitchFamily="49" charset="-122"/>
              </a:rPr>
              <a:t>Windows 1.0</a:t>
            </a:r>
            <a:r>
              <a:rPr lang="zh-CN" altLang="en-US" sz="2600" b="1" smtClean="0">
                <a:latin typeface="楷体_GB2312" pitchFamily="49" charset="-122"/>
              </a:rPr>
              <a:t>才正式上市</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066800" y="533400"/>
            <a:ext cx="7339013" cy="76200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3600" b="1" smtClean="0">
                <a:solidFill>
                  <a:srgbClr val="996600"/>
                </a:solidFill>
                <a:latin typeface="楷体_GB2312" pitchFamily="49" charset="-122"/>
                <a:ea typeface="楷体_GB2312" pitchFamily="49" charset="-122"/>
              </a:rPr>
              <a:t>Windows</a:t>
            </a:r>
            <a:r>
              <a:rPr lang="zh-CN" altLang="en-US" sz="3600" b="1" smtClean="0">
                <a:solidFill>
                  <a:srgbClr val="996600"/>
                </a:solidFill>
                <a:latin typeface="楷体_GB2312" pitchFamily="49" charset="-122"/>
                <a:ea typeface="楷体_GB2312" pitchFamily="49" charset="-122"/>
              </a:rPr>
              <a:t>的历史记录</a:t>
            </a:r>
          </a:p>
        </p:txBody>
      </p:sp>
      <p:sp>
        <p:nvSpPr>
          <p:cNvPr id="39939" name="Rectangle 3"/>
          <p:cNvSpPr>
            <a:spLocks noGrp="1" noChangeArrowheads="1"/>
          </p:cNvSpPr>
          <p:nvPr>
            <p:ph type="body" idx="4294967295"/>
          </p:nvPr>
        </p:nvSpPr>
        <p:spPr>
          <a:xfrm>
            <a:off x="914400" y="1371600"/>
            <a:ext cx="8610600" cy="4897438"/>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2600" b="1" smtClean="0">
                <a:latin typeface="楷体_GB2312" pitchFamily="49" charset="-122"/>
              </a:rPr>
              <a:t>Windows</a:t>
            </a:r>
            <a:r>
              <a:rPr lang="zh-CN" altLang="en-US" sz="2600" b="1" smtClean="0">
                <a:latin typeface="楷体_GB2312" pitchFamily="49" charset="-122"/>
              </a:rPr>
              <a:t>在当时微软历史上创了几个记录：延迟交货</a:t>
            </a:r>
          </a:p>
          <a:p>
            <a:pPr eaLnBrk="1" hangingPunct="1">
              <a:buFont typeface="Wingdings" pitchFamily="2" charset="2"/>
              <a:buNone/>
            </a:pPr>
            <a:r>
              <a:rPr lang="zh-CN" altLang="en-US" sz="2600" b="1" smtClean="0">
                <a:latin typeface="楷体_GB2312" pitchFamily="49" charset="-122"/>
              </a:rPr>
              <a:t>  次数最多，投入开发人员最多，开发时间最长，更</a:t>
            </a:r>
          </a:p>
          <a:p>
            <a:pPr eaLnBrk="1" hangingPunct="1">
              <a:buFont typeface="Wingdings" pitchFamily="2" charset="2"/>
              <a:buNone/>
            </a:pPr>
            <a:r>
              <a:rPr lang="zh-CN" altLang="en-US" sz="2600" b="1" smtClean="0">
                <a:latin typeface="楷体_GB2312" pitchFamily="49" charset="-122"/>
              </a:rPr>
              <a:t>  换主管人员最多</a:t>
            </a:r>
          </a:p>
          <a:p>
            <a:pPr eaLnBrk="1" hangingPunct="1"/>
            <a:r>
              <a:rPr lang="zh-CN" altLang="en-US" sz="2600" b="1" smtClean="0">
                <a:latin typeface="楷体_GB2312" pitchFamily="49" charset="-122"/>
              </a:rPr>
              <a:t>不过几年之后，</a:t>
            </a:r>
            <a:r>
              <a:rPr lang="en-US" altLang="zh-CN" sz="2600" b="1" smtClean="0">
                <a:latin typeface="楷体_GB2312" pitchFamily="49" charset="-122"/>
              </a:rPr>
              <a:t>Windows</a:t>
            </a:r>
            <a:r>
              <a:rPr lang="zh-CN" altLang="en-US" sz="2600" b="1" smtClean="0">
                <a:latin typeface="楷体_GB2312" pitchFamily="49" charset="-122"/>
              </a:rPr>
              <a:t>终于创造了销售成绩最佳的</a:t>
            </a:r>
          </a:p>
          <a:p>
            <a:pPr eaLnBrk="1" hangingPunct="1">
              <a:buFont typeface="Wingdings" pitchFamily="2" charset="2"/>
              <a:buNone/>
            </a:pPr>
            <a:r>
              <a:rPr lang="zh-CN" altLang="en-US" sz="2600" b="1" smtClean="0">
                <a:latin typeface="楷体_GB2312" pitchFamily="49" charset="-122"/>
              </a:rPr>
              <a:t>  历史记录</a:t>
            </a:r>
          </a:p>
          <a:p>
            <a:pPr eaLnBrk="1" hangingPunct="1"/>
            <a:r>
              <a:rPr lang="en-US" altLang="zh-CN" sz="2600" b="1" smtClean="0">
                <a:latin typeface="楷体_GB2312" pitchFamily="49" charset="-122"/>
              </a:rPr>
              <a:t>1992</a:t>
            </a:r>
            <a:r>
              <a:rPr lang="zh-CN" altLang="en-US" sz="2600" b="1" smtClean="0">
                <a:latin typeface="楷体_GB2312" pitchFamily="49" charset="-122"/>
              </a:rPr>
              <a:t>年</a:t>
            </a:r>
            <a:r>
              <a:rPr lang="en-US" altLang="zh-CN" sz="2600" b="1" smtClean="0">
                <a:latin typeface="楷体_GB2312" pitchFamily="49" charset="-122"/>
              </a:rPr>
              <a:t>4</a:t>
            </a:r>
            <a:r>
              <a:rPr lang="zh-CN" altLang="en-US" sz="2600" b="1" smtClean="0">
                <a:latin typeface="楷体_GB2312" pitchFamily="49" charset="-122"/>
              </a:rPr>
              <a:t>月，推出</a:t>
            </a:r>
            <a:r>
              <a:rPr lang="en-US" altLang="zh-CN" sz="2600" b="1" smtClean="0">
                <a:latin typeface="楷体_GB2312" pitchFamily="49" charset="-122"/>
              </a:rPr>
              <a:t>Windows 3.1, 1993</a:t>
            </a:r>
            <a:r>
              <a:rPr lang="zh-CN" altLang="en-US" sz="2600" b="1" smtClean="0">
                <a:latin typeface="楷体_GB2312" pitchFamily="49" charset="-122"/>
              </a:rPr>
              <a:t>年</a:t>
            </a:r>
            <a:r>
              <a:rPr lang="en-US" altLang="zh-CN" sz="2600" b="1" smtClean="0">
                <a:latin typeface="楷体_GB2312" pitchFamily="49" charset="-122"/>
              </a:rPr>
              <a:t>5</a:t>
            </a:r>
            <a:r>
              <a:rPr lang="zh-CN" altLang="en-US" sz="2600" b="1" smtClean="0">
                <a:latin typeface="楷体_GB2312" pitchFamily="49" charset="-122"/>
              </a:rPr>
              <a:t>月，发表</a:t>
            </a:r>
            <a:r>
              <a:rPr lang="en-US" altLang="zh-CN" sz="2600" b="1" smtClean="0">
                <a:latin typeface="楷体_GB2312" pitchFamily="49" charset="-122"/>
              </a:rPr>
              <a:t>Windows NT</a:t>
            </a:r>
          </a:p>
          <a:p>
            <a:pPr eaLnBrk="1" hangingPunct="1"/>
            <a:r>
              <a:rPr lang="en-US" altLang="zh-CN" sz="2600" b="1" smtClean="0">
                <a:latin typeface="楷体_GB2312" pitchFamily="49" charset="-122"/>
              </a:rPr>
              <a:t>Windows 95,Windows CE,Windows 98,Windows 2000</a:t>
            </a:r>
            <a:r>
              <a:rPr lang="zh-CN" altLang="en-US" sz="2600" b="1" smtClean="0">
                <a:latin typeface="楷体_GB2312" pitchFamily="49" charset="-122"/>
              </a:rPr>
              <a:t>，</a:t>
            </a:r>
            <a:r>
              <a:rPr lang="en-US" altLang="zh-CN" sz="2600" b="1" smtClean="0">
                <a:latin typeface="楷体_GB2312" pitchFamily="49" charset="-122"/>
              </a:rPr>
              <a:t>Windows XP,.net</a:t>
            </a:r>
          </a:p>
          <a:p>
            <a:pPr eaLnBrk="1" hangingPunct="1"/>
            <a:r>
              <a:rPr lang="zh-CN" altLang="en-US" sz="2600" b="1" smtClean="0">
                <a:latin typeface="楷体_GB2312" pitchFamily="49" charset="-122"/>
              </a:rPr>
              <a:t>个人计算机采用</a:t>
            </a:r>
            <a:r>
              <a:rPr lang="en-US" altLang="zh-CN" sz="2600" b="1" smtClean="0">
                <a:latin typeface="楷体_GB2312" pitchFamily="49" charset="-122"/>
              </a:rPr>
              <a:t>Windows</a:t>
            </a:r>
            <a:r>
              <a:rPr lang="zh-CN" altLang="en-US" sz="2600" b="1" smtClean="0">
                <a:latin typeface="楷体_GB2312" pitchFamily="49" charset="-122"/>
              </a:rPr>
              <a:t>占</a:t>
            </a:r>
            <a:r>
              <a:rPr lang="en-US" altLang="zh-CN" sz="2600" b="1" smtClean="0">
                <a:latin typeface="楷体_GB2312" pitchFamily="49" charset="-122"/>
              </a:rPr>
              <a:t>90</a:t>
            </a:r>
            <a:r>
              <a:rPr lang="zh-CN" altLang="en-US" sz="2600" b="1" smtClean="0">
                <a:latin typeface="楷体_GB2312" pitchFamily="49" charset="-122"/>
              </a:rPr>
              <a:t>％以上，微软公司成了</a:t>
            </a:r>
          </a:p>
          <a:p>
            <a:pPr eaLnBrk="1" hangingPunct="1">
              <a:buFont typeface="Wingdings" pitchFamily="2" charset="2"/>
              <a:buNone/>
            </a:pPr>
            <a:r>
              <a:rPr lang="zh-CN" altLang="en-US" sz="2600" b="1" smtClean="0">
                <a:latin typeface="楷体_GB2312" pitchFamily="49" charset="-122"/>
              </a:rPr>
              <a:t>  垄断</a:t>
            </a:r>
            <a:r>
              <a:rPr lang="en-US" altLang="zh-CN" sz="2600" b="1" smtClean="0">
                <a:latin typeface="楷体_GB2312" pitchFamily="49" charset="-122"/>
              </a:rPr>
              <a:t>PC</a:t>
            </a:r>
            <a:r>
              <a:rPr lang="zh-CN" altLang="en-US" sz="2600" b="1" smtClean="0">
                <a:latin typeface="楷体_GB2312" pitchFamily="49" charset="-122"/>
              </a:rPr>
              <a:t>行业的同义词</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838200" y="228600"/>
            <a:ext cx="7340600" cy="685800"/>
          </a:xfrm>
          <a:noFill/>
          <a:extLs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sz="3600" b="1" smtClean="0">
                <a:solidFill>
                  <a:srgbClr val="996600"/>
                </a:solidFill>
                <a:latin typeface="楷体_GB2312" pitchFamily="49" charset="-122"/>
                <a:ea typeface="楷体_GB2312" pitchFamily="49" charset="-122"/>
              </a:rPr>
              <a:t>Internet</a:t>
            </a:r>
            <a:r>
              <a:rPr lang="zh-CN" altLang="en-US" sz="3600" b="1" smtClean="0">
                <a:solidFill>
                  <a:srgbClr val="996600"/>
                </a:solidFill>
                <a:latin typeface="楷体_GB2312" pitchFamily="49" charset="-122"/>
                <a:ea typeface="楷体_GB2312" pitchFamily="49" charset="-122"/>
              </a:rPr>
              <a:t>时代与</a:t>
            </a:r>
            <a:r>
              <a:rPr lang="en-US" altLang="zh-CN" sz="3600" b="1" smtClean="0">
                <a:solidFill>
                  <a:srgbClr val="996600"/>
                </a:solidFill>
                <a:latin typeface="楷体_GB2312" pitchFamily="49" charset="-122"/>
                <a:ea typeface="楷体_GB2312" pitchFamily="49" charset="-122"/>
              </a:rPr>
              <a:t>Linux</a:t>
            </a:r>
          </a:p>
        </p:txBody>
      </p:sp>
      <p:sp>
        <p:nvSpPr>
          <p:cNvPr id="40963" name="Rectangle 3"/>
          <p:cNvSpPr>
            <a:spLocks noGrp="1" noChangeArrowheads="1"/>
          </p:cNvSpPr>
          <p:nvPr>
            <p:ph type="body" idx="4294967295"/>
          </p:nvPr>
        </p:nvSpPr>
        <p:spPr>
          <a:xfrm>
            <a:off x="838200" y="1143000"/>
            <a:ext cx="8534400" cy="48768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pPr>
            <a:r>
              <a:rPr lang="en-US" altLang="zh-CN" sz="2600" b="1" smtClean="0">
                <a:latin typeface="楷体_GB2312" pitchFamily="49" charset="-122"/>
              </a:rPr>
              <a:t>1990</a:t>
            </a:r>
            <a:r>
              <a:rPr lang="zh-CN" altLang="en-US" sz="2600" b="1" smtClean="0">
                <a:latin typeface="楷体_GB2312" pitchFamily="49" charset="-122"/>
              </a:rPr>
              <a:t>年秋天，</a:t>
            </a:r>
            <a:r>
              <a:rPr lang="en-US" altLang="zh-CN" sz="2600" b="1" smtClean="0">
                <a:latin typeface="楷体_GB2312" pitchFamily="49" charset="-122"/>
              </a:rPr>
              <a:t>Linus</a:t>
            </a:r>
            <a:r>
              <a:rPr lang="zh-CN" altLang="en-US" sz="2600" b="1" smtClean="0">
                <a:latin typeface="楷体_GB2312" pitchFamily="49" charset="-122"/>
              </a:rPr>
              <a:t>在芬兰首都赫尔辛基大学学习</a:t>
            </a:r>
          </a:p>
          <a:p>
            <a:pPr eaLnBrk="1" hangingPunct="1">
              <a:lnSpc>
                <a:spcPct val="90000"/>
              </a:lnSpc>
              <a:buFont typeface="Wingdings" pitchFamily="2" charset="2"/>
              <a:buNone/>
            </a:pPr>
            <a:r>
              <a:rPr lang="zh-CN" altLang="en-US" sz="2600" b="1" smtClean="0">
                <a:latin typeface="楷体_GB2312" pitchFamily="49" charset="-122"/>
              </a:rPr>
              <a:t>  操作系统课程，因为上机需要排队等待，</a:t>
            </a:r>
            <a:r>
              <a:rPr lang="en-US" altLang="zh-CN" sz="2600" b="1" smtClean="0">
                <a:latin typeface="楷体_GB2312" pitchFamily="49" charset="-122"/>
              </a:rPr>
              <a:t>Linus</a:t>
            </a:r>
            <a:r>
              <a:rPr lang="zh-CN" altLang="en-US" sz="2600" b="1" smtClean="0">
                <a:latin typeface="楷体_GB2312" pitchFamily="49" charset="-122"/>
              </a:rPr>
              <a:t>买</a:t>
            </a:r>
          </a:p>
          <a:p>
            <a:pPr eaLnBrk="1" hangingPunct="1">
              <a:lnSpc>
                <a:spcPct val="90000"/>
              </a:lnSpc>
              <a:buFont typeface="Wingdings" pitchFamily="2" charset="2"/>
              <a:buNone/>
            </a:pPr>
            <a:r>
              <a:rPr lang="zh-CN" altLang="en-US" sz="2600" b="1" smtClean="0">
                <a:latin typeface="楷体_GB2312" pitchFamily="49" charset="-122"/>
              </a:rPr>
              <a:t>  了台</a:t>
            </a:r>
            <a:r>
              <a:rPr lang="en-US" altLang="zh-CN" sz="2600" b="1" smtClean="0">
                <a:latin typeface="楷体_GB2312" pitchFamily="49" charset="-122"/>
              </a:rPr>
              <a:t>PC</a:t>
            </a:r>
            <a:r>
              <a:rPr lang="zh-CN" altLang="en-US" sz="2600" b="1" smtClean="0">
                <a:latin typeface="楷体_GB2312" pitchFamily="49" charset="-122"/>
              </a:rPr>
              <a:t>机，开发了第一个程序，程序包括两个进程，</a:t>
            </a:r>
          </a:p>
          <a:p>
            <a:pPr eaLnBrk="1" hangingPunct="1">
              <a:lnSpc>
                <a:spcPct val="90000"/>
              </a:lnSpc>
              <a:buFont typeface="Wingdings" pitchFamily="2" charset="2"/>
              <a:buNone/>
            </a:pPr>
            <a:r>
              <a:rPr lang="zh-CN" altLang="en-US" sz="2600" b="1" smtClean="0">
                <a:latin typeface="楷体_GB2312" pitchFamily="49" charset="-122"/>
              </a:rPr>
              <a:t>  向屏幕上写字母，然后用定时器来切换进程</a:t>
            </a:r>
          </a:p>
          <a:p>
            <a:pPr eaLnBrk="1" hangingPunct="1">
              <a:lnSpc>
                <a:spcPct val="90000"/>
              </a:lnSpc>
            </a:pPr>
            <a:r>
              <a:rPr lang="en-US" altLang="zh-CN" sz="2600" b="1" smtClean="0">
                <a:latin typeface="楷体_GB2312" pitchFamily="49" charset="-122"/>
              </a:rPr>
              <a:t>Linus</a:t>
            </a:r>
            <a:r>
              <a:rPr lang="zh-CN" altLang="en-US" sz="2600" b="1" smtClean="0">
                <a:latin typeface="楷体_GB2312" pitchFamily="49" charset="-122"/>
              </a:rPr>
              <a:t>需要终端仿真程序来存取</a:t>
            </a:r>
            <a:r>
              <a:rPr lang="en-US" altLang="zh-CN" sz="2600" b="1" smtClean="0">
                <a:latin typeface="楷体_GB2312" pitchFamily="49" charset="-122"/>
              </a:rPr>
              <a:t>Usenet</a:t>
            </a:r>
            <a:r>
              <a:rPr lang="zh-CN" altLang="en-US" sz="2600" b="1" smtClean="0">
                <a:latin typeface="楷体_GB2312" pitchFamily="49" charset="-122"/>
              </a:rPr>
              <a:t>新闻组的内容，于是他写了从调制解调器上接发信息的程序以及显示</a:t>
            </a:r>
          </a:p>
          <a:p>
            <a:pPr eaLnBrk="1" hangingPunct="1">
              <a:lnSpc>
                <a:spcPct val="90000"/>
              </a:lnSpc>
              <a:buFont typeface="Wingdings" pitchFamily="2" charset="2"/>
              <a:buNone/>
            </a:pPr>
            <a:r>
              <a:rPr lang="zh-CN" altLang="en-US" sz="2600" b="1" smtClean="0">
                <a:latin typeface="楷体_GB2312" pitchFamily="49" charset="-122"/>
              </a:rPr>
              <a:t>  器、键盘和调制解调器的驱动程序</a:t>
            </a:r>
          </a:p>
          <a:p>
            <a:pPr eaLnBrk="1" hangingPunct="1">
              <a:lnSpc>
                <a:spcPct val="90000"/>
              </a:lnSpc>
            </a:pPr>
            <a:r>
              <a:rPr lang="zh-CN" altLang="en-US" sz="2600" b="1" smtClean="0">
                <a:latin typeface="楷体_GB2312" pitchFamily="49" charset="-122"/>
              </a:rPr>
              <a:t>然后写了磁盘驱动程序，文件系统，一旦有了进程切</a:t>
            </a:r>
          </a:p>
          <a:p>
            <a:pPr eaLnBrk="1" hangingPunct="1">
              <a:lnSpc>
                <a:spcPct val="90000"/>
              </a:lnSpc>
              <a:buFont typeface="Wingdings" pitchFamily="2" charset="2"/>
              <a:buNone/>
            </a:pPr>
            <a:r>
              <a:rPr lang="zh-CN" altLang="en-US" sz="2600" b="1" smtClean="0">
                <a:latin typeface="楷体_GB2312" pitchFamily="49" charset="-122"/>
              </a:rPr>
              <a:t>  换、文件系统和设备驱动程序，当然就拥有了一个操</a:t>
            </a:r>
          </a:p>
          <a:p>
            <a:pPr eaLnBrk="1" hangingPunct="1">
              <a:lnSpc>
                <a:spcPct val="90000"/>
              </a:lnSpc>
              <a:buFont typeface="Wingdings" pitchFamily="2" charset="2"/>
              <a:buNone/>
            </a:pPr>
            <a:r>
              <a:rPr lang="zh-CN" altLang="en-US" sz="2600" b="1" smtClean="0">
                <a:latin typeface="楷体_GB2312" pitchFamily="49" charset="-122"/>
              </a:rPr>
              <a:t>  作系统原型，或者至少是它的一个内核</a:t>
            </a:r>
          </a:p>
          <a:p>
            <a:pPr eaLnBrk="1" hangingPunct="1">
              <a:lnSpc>
                <a:spcPct val="90000"/>
              </a:lnSpc>
            </a:pPr>
            <a:r>
              <a:rPr lang="en-US" altLang="zh-CN" sz="2600" b="1" smtClean="0">
                <a:latin typeface="楷体_GB2312" pitchFamily="49" charset="-122"/>
              </a:rPr>
              <a:t>Linux</a:t>
            </a:r>
            <a:r>
              <a:rPr lang="zh-CN" altLang="en-US" sz="2600" b="1" smtClean="0">
                <a:latin typeface="楷体_GB2312" pitchFamily="49" charset="-122"/>
              </a:rPr>
              <a:t>就以这样极其古怪但也极其自然式问世</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9026" name="Rectangle 2"/>
          <p:cNvSpPr>
            <a:spLocks noGrp="1" noChangeArrowheads="1"/>
          </p:cNvSpPr>
          <p:nvPr>
            <p:ph type="title"/>
          </p:nvPr>
        </p:nvSpPr>
        <p:spPr>
          <a:xfrm>
            <a:off x="1173163" y="44450"/>
            <a:ext cx="7772400" cy="8382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r>
              <a:rPr lang="en-US" altLang="zh-CN" sz="3600" b="1" smtClean="0">
                <a:solidFill>
                  <a:srgbClr val="0033CC"/>
                </a:solidFill>
                <a:latin typeface="楷体_GB2312" pitchFamily="49" charset="-122"/>
                <a:ea typeface="楷体_GB2312" pitchFamily="49" charset="-122"/>
              </a:rPr>
              <a:t>1.3 </a:t>
            </a:r>
            <a:r>
              <a:rPr lang="zh-CN" altLang="en-US" sz="3600" b="1" smtClean="0">
                <a:solidFill>
                  <a:srgbClr val="0033CC"/>
                </a:solidFill>
                <a:latin typeface="楷体_GB2312" pitchFamily="49" charset="-122"/>
                <a:ea typeface="楷体_GB2312" pitchFamily="49" charset="-122"/>
              </a:rPr>
              <a:t>操作系统的基本特征</a:t>
            </a:r>
          </a:p>
        </p:txBody>
      </p:sp>
      <p:sp>
        <p:nvSpPr>
          <p:cNvPr id="769027" name="Rectangle 3"/>
          <p:cNvSpPr>
            <a:spLocks noGrp="1" noChangeArrowheads="1"/>
          </p:cNvSpPr>
          <p:nvPr>
            <p:ph type="body" idx="1"/>
          </p:nvPr>
        </p:nvSpPr>
        <p:spPr>
          <a:xfrm>
            <a:off x="755650" y="836613"/>
            <a:ext cx="8305800" cy="2736850"/>
          </a:xfrm>
          <a:noFill/>
        </p:spPr>
        <p:txBody>
          <a:bodyPr/>
          <a:lstStyle/>
          <a:p>
            <a:pPr lvl="1" eaLnBrk="1" hangingPunct="1">
              <a:buFontTx/>
              <a:buNone/>
            </a:pPr>
            <a:r>
              <a:rPr lang="zh-CN" altLang="en-US" b="1" smtClean="0">
                <a:solidFill>
                  <a:srgbClr val="FF0066"/>
                </a:solidFill>
                <a:latin typeface="楷体_GB2312" pitchFamily="49" charset="-122"/>
              </a:rPr>
              <a:t>并发性：</a:t>
            </a:r>
            <a:endParaRPr lang="zh-CN" altLang="en-US" b="1" smtClean="0">
              <a:latin typeface="楷体_GB2312" pitchFamily="49" charset="-122"/>
            </a:endParaRPr>
          </a:p>
          <a:p>
            <a:pPr lvl="1" eaLnBrk="1" hangingPunct="1">
              <a:buFontTx/>
              <a:buNone/>
            </a:pPr>
            <a:r>
              <a:rPr lang="zh-CN" altLang="en-US" b="1" smtClean="0"/>
              <a:t>在计算机系统中同时存在多个程序</a:t>
            </a:r>
          </a:p>
          <a:p>
            <a:pPr lvl="1" eaLnBrk="1" hangingPunct="1">
              <a:buFontTx/>
              <a:buNone/>
            </a:pPr>
            <a:r>
              <a:rPr lang="zh-CN" altLang="en-US" b="1" smtClean="0"/>
              <a:t>宏观上：这些程序是同时在执行的</a:t>
            </a:r>
          </a:p>
          <a:p>
            <a:pPr lvl="1" eaLnBrk="1" hangingPunct="1">
              <a:buFontTx/>
              <a:buNone/>
            </a:pPr>
            <a:r>
              <a:rPr lang="zh-CN" altLang="en-US" b="1" smtClean="0"/>
              <a:t>微观上：任何时刻只有一个程序在执行</a:t>
            </a:r>
          </a:p>
          <a:p>
            <a:pPr lvl="1" eaLnBrk="1" hangingPunct="1">
              <a:buFontTx/>
              <a:buNone/>
            </a:pPr>
            <a:r>
              <a:rPr lang="zh-CN" altLang="en-US" b="1" smtClean="0"/>
              <a:t>               即微观上这些程序在</a:t>
            </a:r>
            <a:r>
              <a:rPr lang="en-US" altLang="zh-CN" b="1" smtClean="0"/>
              <a:t>CPU</a:t>
            </a:r>
            <a:r>
              <a:rPr lang="zh-CN" altLang="en-US" b="1" smtClean="0"/>
              <a:t>上轮流执行</a:t>
            </a:r>
          </a:p>
        </p:txBody>
      </p:sp>
      <p:sp>
        <p:nvSpPr>
          <p:cNvPr id="769028" name="Rectangle 4"/>
          <p:cNvSpPr>
            <a:spLocks noChangeArrowheads="1"/>
          </p:cNvSpPr>
          <p:nvPr/>
        </p:nvSpPr>
        <p:spPr bwMode="auto">
          <a:xfrm>
            <a:off x="1174750" y="3411538"/>
            <a:ext cx="77724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nSpc>
                <a:spcPct val="90000"/>
              </a:lnSpc>
              <a:spcBef>
                <a:spcPct val="20000"/>
              </a:spcBef>
              <a:buClr>
                <a:schemeClr val="accent1"/>
              </a:buClr>
              <a:buSzPct val="80000"/>
              <a:buFont typeface="Wingdings" pitchFamily="2" charset="2"/>
              <a:buNone/>
            </a:pPr>
            <a:r>
              <a:rPr lang="zh-CN" altLang="en-US" sz="2800">
                <a:solidFill>
                  <a:srgbClr val="FF0066"/>
                </a:solidFill>
                <a:latin typeface="Arial" charset="0"/>
              </a:rPr>
              <a:t>共享性：</a:t>
            </a:r>
            <a:endParaRPr lang="zh-CN" altLang="en-US" sz="2800">
              <a:latin typeface="Arial" charset="0"/>
            </a:endParaRPr>
          </a:p>
          <a:p>
            <a:pPr>
              <a:lnSpc>
                <a:spcPct val="90000"/>
              </a:lnSpc>
              <a:spcBef>
                <a:spcPct val="20000"/>
              </a:spcBef>
              <a:buClr>
                <a:schemeClr val="accent1"/>
              </a:buClr>
              <a:buSzPct val="80000"/>
              <a:buFont typeface="Wingdings" pitchFamily="2" charset="2"/>
              <a:buNone/>
            </a:pPr>
            <a:r>
              <a:rPr lang="zh-CN" altLang="en-US" sz="2800">
                <a:latin typeface="Arial" charset="0"/>
              </a:rPr>
              <a:t>       操作系统与多个用户的程序共同使用计算机系统中的资源（共享有限的系统资源）</a:t>
            </a:r>
          </a:p>
          <a:p>
            <a:pPr>
              <a:lnSpc>
                <a:spcPct val="90000"/>
              </a:lnSpc>
              <a:spcBef>
                <a:spcPct val="20000"/>
              </a:spcBef>
              <a:buClr>
                <a:schemeClr val="accent1"/>
              </a:buClr>
              <a:buSzPct val="80000"/>
              <a:buFont typeface="Wingdings" pitchFamily="2" charset="2"/>
              <a:buNone/>
            </a:pPr>
            <a:r>
              <a:rPr lang="zh-CN" altLang="en-US" sz="2800">
                <a:latin typeface="Arial" charset="0"/>
              </a:rPr>
              <a:t>       操作系统要对系统资源进行合理分配和使用    </a:t>
            </a:r>
          </a:p>
          <a:p>
            <a:pPr>
              <a:lnSpc>
                <a:spcPct val="90000"/>
              </a:lnSpc>
              <a:spcBef>
                <a:spcPct val="20000"/>
              </a:spcBef>
              <a:buClr>
                <a:schemeClr val="accent1"/>
              </a:buClr>
              <a:buSzPct val="80000"/>
              <a:buFont typeface="Wingdings" pitchFamily="2" charset="2"/>
              <a:buNone/>
            </a:pPr>
            <a:r>
              <a:rPr lang="zh-CN" altLang="en-US" sz="2800">
                <a:latin typeface="Arial" charset="0"/>
              </a:rPr>
              <a:t>       资源在一个时间段内交替被多个进程所用</a:t>
            </a:r>
          </a:p>
        </p:txBody>
      </p:sp>
      <p:sp>
        <p:nvSpPr>
          <p:cNvPr id="769029" name="Text Box 5"/>
          <p:cNvSpPr txBox="1">
            <a:spLocks noChangeArrowheads="1"/>
          </p:cNvSpPr>
          <p:nvPr/>
        </p:nvSpPr>
        <p:spPr bwMode="auto">
          <a:xfrm>
            <a:off x="1784350" y="5773738"/>
            <a:ext cx="7467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buClr>
                <a:schemeClr val="folHlink"/>
              </a:buClr>
              <a:buSzPct val="60000"/>
              <a:buFont typeface="Wingdings" pitchFamily="2" charset="2"/>
              <a:buChar char="n"/>
            </a:pPr>
            <a:r>
              <a:rPr kumimoji="0" lang="zh-CN" altLang="en-US">
                <a:solidFill>
                  <a:srgbClr val="0033CC"/>
                </a:solidFill>
                <a:latin typeface="Tahoma" pitchFamily="34" charset="0"/>
              </a:rPr>
              <a:t>互斥共享（如打印机）</a:t>
            </a:r>
          </a:p>
          <a:p>
            <a:pPr eaLnBrk="1" hangingPunct="1">
              <a:spcBef>
                <a:spcPct val="20000"/>
              </a:spcBef>
              <a:buClr>
                <a:schemeClr val="folHlink"/>
              </a:buClr>
              <a:buSzPct val="60000"/>
              <a:buFont typeface="Wingdings" pitchFamily="2" charset="2"/>
              <a:buChar char="n"/>
            </a:pPr>
            <a:r>
              <a:rPr kumimoji="0" lang="zh-CN" altLang="en-US">
                <a:solidFill>
                  <a:srgbClr val="0033CC"/>
                </a:solidFill>
                <a:latin typeface="Tahoma" pitchFamily="34" charset="0"/>
              </a:rPr>
              <a:t>同时共享（如磁盘）</a:t>
            </a:r>
            <a:endParaRPr kumimoji="0" lang="zh-CN" altLang="en-US" b="0">
              <a:solidFill>
                <a:srgbClr val="0033CC"/>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9026"/>
                                        </p:tgtEl>
                                        <p:attrNameLst>
                                          <p:attrName>style.visibility</p:attrName>
                                        </p:attrNameLst>
                                      </p:cBhvr>
                                      <p:to>
                                        <p:strVal val="visible"/>
                                      </p:to>
                                    </p:set>
                                    <p:anim calcmode="lin" valueType="num">
                                      <p:cBhvr additive="base">
                                        <p:cTn id="7" dur="500" fill="hold"/>
                                        <p:tgtEl>
                                          <p:spTgt spid="769026"/>
                                        </p:tgtEl>
                                        <p:attrNameLst>
                                          <p:attrName>ppt_x</p:attrName>
                                        </p:attrNameLst>
                                      </p:cBhvr>
                                      <p:tavLst>
                                        <p:tav tm="0">
                                          <p:val>
                                            <p:strVal val="1+#ppt_w/2"/>
                                          </p:val>
                                        </p:tav>
                                        <p:tav tm="100000">
                                          <p:val>
                                            <p:strVal val="#ppt_x"/>
                                          </p:val>
                                        </p:tav>
                                      </p:tavLst>
                                    </p:anim>
                                    <p:anim calcmode="lin" valueType="num">
                                      <p:cBhvr additive="base">
                                        <p:cTn id="8" dur="500" fill="hold"/>
                                        <p:tgtEl>
                                          <p:spTgt spid="7690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9027">
                                            <p:txEl>
                                              <p:pRg st="0" end="0"/>
                                            </p:txEl>
                                          </p:spTgt>
                                        </p:tgtEl>
                                        <p:attrNameLst>
                                          <p:attrName>style.visibility</p:attrName>
                                        </p:attrNameLst>
                                      </p:cBhvr>
                                      <p:to>
                                        <p:strVal val="visible"/>
                                      </p:to>
                                    </p:set>
                                    <p:anim calcmode="lin" valueType="num">
                                      <p:cBhvr additive="base">
                                        <p:cTn id="13" dur="500" fill="hold"/>
                                        <p:tgtEl>
                                          <p:spTgt spid="769027">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9027">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69027">
                                            <p:txEl>
                                              <p:pRg st="1" end="1"/>
                                            </p:txEl>
                                          </p:spTgt>
                                        </p:tgtEl>
                                        <p:attrNameLst>
                                          <p:attrName>style.visibility</p:attrName>
                                        </p:attrNameLst>
                                      </p:cBhvr>
                                      <p:to>
                                        <p:strVal val="visible"/>
                                      </p:to>
                                    </p:set>
                                    <p:anim calcmode="lin" valueType="num">
                                      <p:cBhvr additive="base">
                                        <p:cTn id="17" dur="500" fill="hold"/>
                                        <p:tgtEl>
                                          <p:spTgt spid="769027">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9027">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69027">
                                            <p:txEl>
                                              <p:pRg st="2" end="2"/>
                                            </p:txEl>
                                          </p:spTgt>
                                        </p:tgtEl>
                                        <p:attrNameLst>
                                          <p:attrName>style.visibility</p:attrName>
                                        </p:attrNameLst>
                                      </p:cBhvr>
                                      <p:to>
                                        <p:strVal val="visible"/>
                                      </p:to>
                                    </p:set>
                                    <p:anim calcmode="lin" valueType="num">
                                      <p:cBhvr additive="base">
                                        <p:cTn id="21" dur="500" fill="hold"/>
                                        <p:tgtEl>
                                          <p:spTgt spid="769027">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9027">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69027">
                                            <p:txEl>
                                              <p:pRg st="3" end="3"/>
                                            </p:txEl>
                                          </p:spTgt>
                                        </p:tgtEl>
                                        <p:attrNameLst>
                                          <p:attrName>style.visibility</p:attrName>
                                        </p:attrNameLst>
                                      </p:cBhvr>
                                      <p:to>
                                        <p:strVal val="visible"/>
                                      </p:to>
                                    </p:set>
                                    <p:anim calcmode="lin" valueType="num">
                                      <p:cBhvr additive="base">
                                        <p:cTn id="25" dur="500" fill="hold"/>
                                        <p:tgtEl>
                                          <p:spTgt spid="76902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9027">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69027">
                                            <p:txEl>
                                              <p:pRg st="4" end="4"/>
                                            </p:txEl>
                                          </p:spTgt>
                                        </p:tgtEl>
                                        <p:attrNameLst>
                                          <p:attrName>style.visibility</p:attrName>
                                        </p:attrNameLst>
                                      </p:cBhvr>
                                      <p:to>
                                        <p:strVal val="visible"/>
                                      </p:to>
                                    </p:set>
                                    <p:anim calcmode="lin" valueType="num">
                                      <p:cBhvr additive="base">
                                        <p:cTn id="29" dur="500" fill="hold"/>
                                        <p:tgtEl>
                                          <p:spTgt spid="769027">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690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69028">
                                            <p:txEl>
                                              <p:pRg st="0" end="0"/>
                                            </p:txEl>
                                          </p:spTgt>
                                        </p:tgtEl>
                                        <p:attrNameLst>
                                          <p:attrName>style.visibility</p:attrName>
                                        </p:attrNameLst>
                                      </p:cBhvr>
                                      <p:to>
                                        <p:strVal val="visible"/>
                                      </p:to>
                                    </p:set>
                                    <p:anim calcmode="lin" valueType="num">
                                      <p:cBhvr additive="base">
                                        <p:cTn id="35" dur="500" fill="hold"/>
                                        <p:tgtEl>
                                          <p:spTgt spid="769028">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690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769028">
                                            <p:txEl>
                                              <p:pRg st="1" end="1"/>
                                            </p:txEl>
                                          </p:spTgt>
                                        </p:tgtEl>
                                        <p:attrNameLst>
                                          <p:attrName>style.visibility</p:attrName>
                                        </p:attrNameLst>
                                      </p:cBhvr>
                                      <p:to>
                                        <p:strVal val="visible"/>
                                      </p:to>
                                    </p:set>
                                    <p:anim calcmode="lin" valueType="num">
                                      <p:cBhvr additive="base">
                                        <p:cTn id="41" dur="500" fill="hold"/>
                                        <p:tgtEl>
                                          <p:spTgt spid="769028">
                                            <p:txEl>
                                              <p:pRg st="1" end="1"/>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690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69028">
                                            <p:txEl>
                                              <p:pRg st="2" end="2"/>
                                            </p:txEl>
                                          </p:spTgt>
                                        </p:tgtEl>
                                        <p:attrNameLst>
                                          <p:attrName>style.visibility</p:attrName>
                                        </p:attrNameLst>
                                      </p:cBhvr>
                                      <p:to>
                                        <p:strVal val="visible"/>
                                      </p:to>
                                    </p:set>
                                    <p:anim calcmode="lin" valueType="num">
                                      <p:cBhvr additive="base">
                                        <p:cTn id="47" dur="500" fill="hold"/>
                                        <p:tgtEl>
                                          <p:spTgt spid="769028">
                                            <p:txEl>
                                              <p:pRg st="2" end="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690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69028">
                                            <p:txEl>
                                              <p:pRg st="3" end="3"/>
                                            </p:txEl>
                                          </p:spTgt>
                                        </p:tgtEl>
                                        <p:attrNameLst>
                                          <p:attrName>style.visibility</p:attrName>
                                        </p:attrNameLst>
                                      </p:cBhvr>
                                      <p:to>
                                        <p:strVal val="visible"/>
                                      </p:to>
                                    </p:set>
                                    <p:anim calcmode="lin" valueType="num">
                                      <p:cBhvr additive="base">
                                        <p:cTn id="53" dur="500" fill="hold"/>
                                        <p:tgtEl>
                                          <p:spTgt spid="769028">
                                            <p:txEl>
                                              <p:pRg st="3" end="3"/>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690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769029"/>
                                        </p:tgtEl>
                                        <p:attrNameLst>
                                          <p:attrName>style.visibility</p:attrName>
                                        </p:attrNameLst>
                                      </p:cBhvr>
                                      <p:to>
                                        <p:strVal val="visible"/>
                                      </p:to>
                                    </p:set>
                                    <p:anim calcmode="lin" valueType="num">
                                      <p:cBhvr additive="base">
                                        <p:cTn id="59" dur="500" fill="hold"/>
                                        <p:tgtEl>
                                          <p:spTgt spid="769029"/>
                                        </p:tgtEl>
                                        <p:attrNameLst>
                                          <p:attrName>ppt_x</p:attrName>
                                        </p:attrNameLst>
                                      </p:cBhvr>
                                      <p:tavLst>
                                        <p:tav tm="0">
                                          <p:val>
                                            <p:strVal val="0-#ppt_w/2"/>
                                          </p:val>
                                        </p:tav>
                                        <p:tav tm="100000">
                                          <p:val>
                                            <p:strVal val="#ppt_x"/>
                                          </p:val>
                                        </p:tav>
                                      </p:tavLst>
                                    </p:anim>
                                    <p:anim calcmode="lin" valueType="num">
                                      <p:cBhvr additive="base">
                                        <p:cTn id="60" dur="500" fill="hold"/>
                                        <p:tgtEl>
                                          <p:spTgt spid="7690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6" grpId="0" autoUpdateAnimBg="0"/>
      <p:bldP spid="769027" grpId="0" build="p" autoUpdateAnimBg="0"/>
      <p:bldP spid="769028" grpId="0" build="p" autoUpdateAnimBg="0"/>
      <p:bldP spid="7690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Rectangle 3"/>
          <p:cNvSpPr>
            <a:spLocks noChangeArrowheads="1"/>
          </p:cNvSpPr>
          <p:nvPr/>
        </p:nvSpPr>
        <p:spPr bwMode="auto">
          <a:xfrm>
            <a:off x="534988" y="1428750"/>
            <a:ext cx="8609012"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742950" lvl="1" indent="-285750">
              <a:lnSpc>
                <a:spcPct val="130000"/>
              </a:lnSpc>
              <a:spcBef>
                <a:spcPct val="20000"/>
              </a:spcBef>
            </a:pPr>
            <a:r>
              <a:rPr lang="en-US" altLang="zh-CN" sz="2800">
                <a:solidFill>
                  <a:srgbClr val="0000FF"/>
                </a:solidFill>
                <a:latin typeface="楷体_GB2312" pitchFamily="49" charset="-122"/>
                <a:ea typeface="楷体_GB2312" pitchFamily="49" charset="-122"/>
              </a:rPr>
              <a:t>    </a:t>
            </a:r>
            <a:r>
              <a:rPr lang="zh-CN" altLang="en-US" sz="2800">
                <a:solidFill>
                  <a:srgbClr val="0000FF"/>
                </a:solidFill>
                <a:latin typeface="楷体_GB2312" pitchFamily="49" charset="-122"/>
                <a:ea typeface="楷体_GB2312" pitchFamily="49" charset="-122"/>
              </a:rPr>
              <a:t>课前请做好预习</a:t>
            </a:r>
          </a:p>
          <a:p>
            <a:pPr marL="742950" lvl="1" indent="-285750">
              <a:lnSpc>
                <a:spcPct val="130000"/>
              </a:lnSpc>
              <a:spcBef>
                <a:spcPct val="20000"/>
              </a:spcBef>
            </a:pPr>
            <a:r>
              <a:rPr lang="zh-CN" altLang="en-US" sz="2800">
                <a:solidFill>
                  <a:srgbClr val="0000FF"/>
                </a:solidFill>
                <a:latin typeface="楷体_GB2312" pitchFamily="49" charset="-122"/>
                <a:ea typeface="楷体_GB2312" pitchFamily="49" charset="-122"/>
              </a:rPr>
              <a:t>    保持课堂安静，头脑清醒，思维活跃</a:t>
            </a:r>
          </a:p>
          <a:p>
            <a:pPr marL="742950" lvl="1" indent="-285750">
              <a:lnSpc>
                <a:spcPct val="130000"/>
              </a:lnSpc>
              <a:spcBef>
                <a:spcPct val="20000"/>
              </a:spcBef>
            </a:pPr>
            <a:r>
              <a:rPr lang="zh-CN" altLang="en-US" sz="2800">
                <a:solidFill>
                  <a:srgbClr val="0000FF"/>
                </a:solidFill>
                <a:latin typeface="楷体_GB2312" pitchFamily="49" charset="-122"/>
                <a:ea typeface="楷体_GB2312" pitchFamily="49" charset="-122"/>
              </a:rPr>
              <a:t>    认真、独立、按时完成并提交作业</a:t>
            </a:r>
          </a:p>
          <a:p>
            <a:pPr marL="742950" lvl="1" indent="-285750">
              <a:lnSpc>
                <a:spcPct val="130000"/>
              </a:lnSpc>
              <a:spcBef>
                <a:spcPct val="20000"/>
              </a:spcBef>
            </a:pPr>
            <a:r>
              <a:rPr lang="zh-CN" altLang="en-US" sz="2800">
                <a:solidFill>
                  <a:srgbClr val="0000FF"/>
                </a:solidFill>
                <a:latin typeface="楷体_GB2312" pitchFamily="49" charset="-122"/>
                <a:ea typeface="楷体_GB2312" pitchFamily="49" charset="-122"/>
              </a:rPr>
              <a:t>    重视上机实践，有效利用宝贵的上机时间</a:t>
            </a:r>
          </a:p>
        </p:txBody>
      </p:sp>
      <p:graphicFrame>
        <p:nvGraphicFramePr>
          <p:cNvPr id="6147" name="Object 4"/>
          <p:cNvGraphicFramePr>
            <a:graphicFrameLocks noChangeAspect="1"/>
          </p:cNvGraphicFramePr>
          <p:nvPr/>
        </p:nvGraphicFramePr>
        <p:xfrm>
          <a:off x="528638" y="4968875"/>
          <a:ext cx="1449387" cy="1281113"/>
        </p:xfrm>
        <a:graphic>
          <a:graphicData uri="http://schemas.openxmlformats.org/presentationml/2006/ole">
            <mc:AlternateContent xmlns:mc="http://schemas.openxmlformats.org/markup-compatibility/2006">
              <mc:Choice xmlns:v="urn:schemas-microsoft-com:vml" Requires="v">
                <p:oleObj spid="_x0000_s6150" name="剪辑" r:id="rId3" imgW="3954463" imgH="3497263" progId="MS_ClipArt_Gallery.2">
                  <p:embed/>
                </p:oleObj>
              </mc:Choice>
              <mc:Fallback>
                <p:oleObj name="剪辑" r:id="rId3" imgW="3954463" imgH="3497263" progId="MS_ClipArt_Gallery.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4968875"/>
                        <a:ext cx="1449387" cy="1281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5541" name="Rectangle 5"/>
          <p:cNvSpPr>
            <a:spLocks noChangeArrowheads="1"/>
          </p:cNvSpPr>
          <p:nvPr/>
        </p:nvSpPr>
        <p:spPr bwMode="auto">
          <a:xfrm>
            <a:off x="914400" y="533400"/>
            <a:ext cx="9372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5000"/>
              </a:lnSpc>
              <a:spcBef>
                <a:spcPts val="1800"/>
              </a:spcBef>
              <a:spcAft>
                <a:spcPts val="1700"/>
              </a:spcAft>
              <a:buFont typeface="Wingdings" pitchFamily="2" charset="2"/>
              <a:buChar char="&amp;"/>
            </a:pPr>
            <a:r>
              <a:rPr lang="en-US" altLang="zh-CN" sz="3600"/>
              <a:t> </a:t>
            </a:r>
            <a:r>
              <a:rPr lang="zh-CN" altLang="en-US" sz="3600"/>
              <a:t>课程要求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5541"/>
                                        </p:tgtEl>
                                        <p:attrNameLst>
                                          <p:attrName>style.visibility</p:attrName>
                                        </p:attrNameLst>
                                      </p:cBhvr>
                                      <p:to>
                                        <p:strVal val="visible"/>
                                      </p:to>
                                    </p:set>
                                    <p:anim calcmode="lin" valueType="num">
                                      <p:cBhvr additive="base">
                                        <p:cTn id="7" dur="500" fill="hold"/>
                                        <p:tgtEl>
                                          <p:spTgt spid="705541"/>
                                        </p:tgtEl>
                                        <p:attrNameLst>
                                          <p:attrName>ppt_x</p:attrName>
                                        </p:attrNameLst>
                                      </p:cBhvr>
                                      <p:tavLst>
                                        <p:tav tm="0">
                                          <p:val>
                                            <p:strVal val="1+#ppt_w/2"/>
                                          </p:val>
                                        </p:tav>
                                        <p:tav tm="100000">
                                          <p:val>
                                            <p:strVal val="#ppt_x"/>
                                          </p:val>
                                        </p:tav>
                                      </p:tavLst>
                                    </p:anim>
                                    <p:anim calcmode="lin" valueType="num">
                                      <p:cBhvr additive="base">
                                        <p:cTn id="8" dur="500" fill="hold"/>
                                        <p:tgtEl>
                                          <p:spTgt spid="705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5539"/>
                                        </p:tgtEl>
                                        <p:attrNameLst>
                                          <p:attrName>style.visibility</p:attrName>
                                        </p:attrNameLst>
                                      </p:cBhvr>
                                      <p:to>
                                        <p:strVal val="visible"/>
                                      </p:to>
                                    </p:set>
                                    <p:anim calcmode="lin" valueType="num">
                                      <p:cBhvr additive="base">
                                        <p:cTn id="13" dur="500" fill="hold"/>
                                        <p:tgtEl>
                                          <p:spTgt spid="705539"/>
                                        </p:tgtEl>
                                        <p:attrNameLst>
                                          <p:attrName>ppt_x</p:attrName>
                                        </p:attrNameLst>
                                      </p:cBhvr>
                                      <p:tavLst>
                                        <p:tav tm="0">
                                          <p:val>
                                            <p:strVal val="0-#ppt_w/2"/>
                                          </p:val>
                                        </p:tav>
                                        <p:tav tm="100000">
                                          <p:val>
                                            <p:strVal val="#ppt_x"/>
                                          </p:val>
                                        </p:tav>
                                      </p:tavLst>
                                    </p:anim>
                                    <p:anim calcmode="lin" valueType="num">
                                      <p:cBhvr additive="base">
                                        <p:cTn id="14" dur="500" fill="hold"/>
                                        <p:tgtEl>
                                          <p:spTgt spid="7055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39" grpId="0" autoUpdateAnimBg="0"/>
      <p:bldP spid="70554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0054" name="Rectangle 6"/>
          <p:cNvSpPr>
            <a:spLocks noChangeArrowheads="1"/>
          </p:cNvSpPr>
          <p:nvPr/>
        </p:nvSpPr>
        <p:spPr bwMode="auto">
          <a:xfrm>
            <a:off x="1066800" y="333375"/>
            <a:ext cx="7848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a:solidFill>
                  <a:srgbClr val="FF0066"/>
                </a:solidFill>
                <a:latin typeface="Arial" charset="0"/>
              </a:rPr>
              <a:t>虚拟性：</a:t>
            </a:r>
          </a:p>
          <a:p>
            <a:r>
              <a:rPr lang="zh-CN" altLang="en-US" sz="2800">
                <a:latin typeface="Arial" charset="0"/>
              </a:rPr>
              <a:t>       操作系统中的所谓</a:t>
            </a:r>
            <a:r>
              <a:rPr lang="zh-CN" altLang="en-US" sz="2800"/>
              <a:t>“</a:t>
            </a:r>
            <a:r>
              <a:rPr lang="zh-CN" altLang="en-US" sz="2800">
                <a:latin typeface="Arial" charset="0"/>
              </a:rPr>
              <a:t>虚拟</a:t>
            </a:r>
            <a:r>
              <a:rPr lang="zh-CN" altLang="en-US" sz="2800"/>
              <a:t>”</a:t>
            </a:r>
            <a:r>
              <a:rPr lang="zh-CN" altLang="en-US" sz="2800">
                <a:latin typeface="Arial" charset="0"/>
              </a:rPr>
              <a:t>，是指通过某种技术把一个物理实体变为若干个逻辑上的对应物。</a:t>
            </a:r>
          </a:p>
        </p:txBody>
      </p:sp>
      <p:sp>
        <p:nvSpPr>
          <p:cNvPr id="770055" name="Text Box 7"/>
          <p:cNvSpPr txBox="1">
            <a:spLocks noChangeArrowheads="1"/>
          </p:cNvSpPr>
          <p:nvPr/>
        </p:nvSpPr>
        <p:spPr bwMode="auto">
          <a:xfrm>
            <a:off x="1676400" y="1628775"/>
            <a:ext cx="7467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buClr>
                <a:schemeClr val="folHlink"/>
              </a:buClr>
              <a:buSzPct val="60000"/>
              <a:buFont typeface="Wingdings" pitchFamily="2" charset="2"/>
              <a:buChar char="n"/>
            </a:pPr>
            <a:r>
              <a:rPr kumimoji="0" lang="zh-CN" altLang="en-US">
                <a:solidFill>
                  <a:srgbClr val="0033CC"/>
                </a:solidFill>
                <a:latin typeface="Tahoma" pitchFamily="34" charset="0"/>
              </a:rPr>
              <a:t>虚拟处理机技术</a:t>
            </a:r>
          </a:p>
          <a:p>
            <a:pPr eaLnBrk="1" hangingPunct="1">
              <a:spcBef>
                <a:spcPct val="20000"/>
              </a:spcBef>
              <a:buClr>
                <a:schemeClr val="folHlink"/>
              </a:buClr>
              <a:buSzPct val="60000"/>
              <a:buFont typeface="Wingdings" pitchFamily="2" charset="2"/>
              <a:buChar char="n"/>
            </a:pPr>
            <a:r>
              <a:rPr kumimoji="0" lang="zh-CN" altLang="en-US">
                <a:solidFill>
                  <a:srgbClr val="0033CC"/>
                </a:solidFill>
              </a:rPr>
              <a:t>虚拟设备技术</a:t>
            </a:r>
          </a:p>
          <a:p>
            <a:pPr eaLnBrk="1" hangingPunct="1">
              <a:spcBef>
                <a:spcPct val="20000"/>
              </a:spcBef>
              <a:buClr>
                <a:schemeClr val="folHlink"/>
              </a:buClr>
              <a:buSzPct val="60000"/>
              <a:buFont typeface="Wingdings" pitchFamily="2" charset="2"/>
              <a:buChar char="n"/>
            </a:pPr>
            <a:r>
              <a:rPr kumimoji="0" lang="zh-CN" altLang="en-US">
                <a:solidFill>
                  <a:srgbClr val="0033CC"/>
                </a:solidFill>
              </a:rPr>
              <a:t>虚拟磁盘技术</a:t>
            </a:r>
          </a:p>
          <a:p>
            <a:pPr eaLnBrk="1" hangingPunct="1">
              <a:spcBef>
                <a:spcPct val="20000"/>
              </a:spcBef>
              <a:buClr>
                <a:schemeClr val="folHlink"/>
              </a:buClr>
              <a:buSzPct val="60000"/>
              <a:buFont typeface="Wingdings" pitchFamily="2" charset="2"/>
              <a:buChar char="n"/>
            </a:pPr>
            <a:r>
              <a:rPr kumimoji="0" lang="zh-CN" altLang="en-US">
                <a:solidFill>
                  <a:srgbClr val="0033CC"/>
                </a:solidFill>
              </a:rPr>
              <a:t>虚拟存储器技术</a:t>
            </a:r>
          </a:p>
          <a:p>
            <a:pPr eaLnBrk="1" hangingPunct="1">
              <a:spcBef>
                <a:spcPct val="20000"/>
              </a:spcBef>
              <a:buClr>
                <a:schemeClr val="folHlink"/>
              </a:buClr>
              <a:buSzPct val="60000"/>
              <a:buFont typeface="Wingdings" pitchFamily="2" charset="2"/>
              <a:buChar char="n"/>
            </a:pPr>
            <a:endParaRPr kumimoji="0" lang="en-US" altLang="zh-CN">
              <a:solidFill>
                <a:srgbClr val="0033CC"/>
              </a:solidFill>
            </a:endParaRPr>
          </a:p>
        </p:txBody>
      </p:sp>
      <p:sp>
        <p:nvSpPr>
          <p:cNvPr id="770057" name="Rectangle 9"/>
          <p:cNvSpPr>
            <a:spLocks noChangeArrowheads="1"/>
          </p:cNvSpPr>
          <p:nvPr/>
        </p:nvSpPr>
        <p:spPr bwMode="auto">
          <a:xfrm>
            <a:off x="1042988" y="3357563"/>
            <a:ext cx="7848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a:solidFill>
                  <a:srgbClr val="FF0066"/>
                </a:solidFill>
                <a:latin typeface="Arial" charset="0"/>
              </a:rPr>
              <a:t>异步性：</a:t>
            </a:r>
          </a:p>
          <a:p>
            <a:r>
              <a:rPr lang="zh-CN" altLang="en-US" b="0"/>
              <a:t>         </a:t>
            </a:r>
            <a:r>
              <a:rPr lang="zh-CN" altLang="en-US" sz="2800">
                <a:latin typeface="Arial" charset="0"/>
              </a:rPr>
              <a:t>多道程序允许多个进程并发执行，在单处理机环境下，由于系统中只有一个处理机，因而每次只允许一个进程执行，其余进程只能等待。由于资源等因素的限制，使进程的执行通常都不是</a:t>
            </a:r>
            <a:r>
              <a:rPr lang="zh-CN" altLang="en-US" sz="2800"/>
              <a:t>“</a:t>
            </a:r>
            <a:r>
              <a:rPr lang="zh-CN" altLang="en-US" sz="2800">
                <a:latin typeface="Arial" charset="0"/>
              </a:rPr>
              <a:t>一气呵成</a:t>
            </a:r>
            <a:r>
              <a:rPr lang="zh-CN" altLang="en-US" sz="2800"/>
              <a:t>”</a:t>
            </a:r>
            <a:r>
              <a:rPr lang="zh-CN" altLang="en-US" sz="2800">
                <a:latin typeface="Arial" charset="0"/>
              </a:rPr>
              <a:t>，而是以</a:t>
            </a:r>
            <a:r>
              <a:rPr lang="zh-CN" altLang="en-US" sz="2800"/>
              <a:t>“</a:t>
            </a:r>
            <a:r>
              <a:rPr lang="zh-CN" altLang="en-US" sz="2800">
                <a:latin typeface="Arial" charset="0"/>
              </a:rPr>
              <a:t>停停走走</a:t>
            </a:r>
            <a:r>
              <a:rPr lang="zh-CN" altLang="en-US" sz="2800"/>
              <a:t>”</a:t>
            </a:r>
            <a:r>
              <a:rPr lang="zh-CN" altLang="en-US" sz="2800">
                <a:latin typeface="Arial" charset="0"/>
              </a:rPr>
              <a:t>的方式运行。</a:t>
            </a:r>
            <a:r>
              <a:rPr kumimoji="0" lang="zh-CN" altLang="en-US" sz="2800">
                <a:solidFill>
                  <a:srgbClr val="0033CC"/>
                </a:solidFill>
              </a:rPr>
              <a:t>即进程是以人们不可预知的速度向前推进，此即进程的异步性。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0054"/>
                                        </p:tgtEl>
                                        <p:attrNameLst>
                                          <p:attrName>style.visibility</p:attrName>
                                        </p:attrNameLst>
                                      </p:cBhvr>
                                      <p:to>
                                        <p:strVal val="visible"/>
                                      </p:to>
                                    </p:set>
                                    <p:anim calcmode="lin" valueType="num">
                                      <p:cBhvr additive="base">
                                        <p:cTn id="7" dur="500" fill="hold"/>
                                        <p:tgtEl>
                                          <p:spTgt spid="770054"/>
                                        </p:tgtEl>
                                        <p:attrNameLst>
                                          <p:attrName>ppt_x</p:attrName>
                                        </p:attrNameLst>
                                      </p:cBhvr>
                                      <p:tavLst>
                                        <p:tav tm="0">
                                          <p:val>
                                            <p:strVal val="1+#ppt_w/2"/>
                                          </p:val>
                                        </p:tav>
                                        <p:tav tm="100000">
                                          <p:val>
                                            <p:strVal val="#ppt_x"/>
                                          </p:val>
                                        </p:tav>
                                      </p:tavLst>
                                    </p:anim>
                                    <p:anim calcmode="lin" valueType="num">
                                      <p:cBhvr additive="base">
                                        <p:cTn id="8" dur="500" fill="hold"/>
                                        <p:tgtEl>
                                          <p:spTgt spid="7700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0055"/>
                                        </p:tgtEl>
                                        <p:attrNameLst>
                                          <p:attrName>style.visibility</p:attrName>
                                        </p:attrNameLst>
                                      </p:cBhvr>
                                      <p:to>
                                        <p:strVal val="visible"/>
                                      </p:to>
                                    </p:set>
                                    <p:anim calcmode="lin" valueType="num">
                                      <p:cBhvr additive="base">
                                        <p:cTn id="13" dur="500" fill="hold"/>
                                        <p:tgtEl>
                                          <p:spTgt spid="770055"/>
                                        </p:tgtEl>
                                        <p:attrNameLst>
                                          <p:attrName>ppt_x</p:attrName>
                                        </p:attrNameLst>
                                      </p:cBhvr>
                                      <p:tavLst>
                                        <p:tav tm="0">
                                          <p:val>
                                            <p:strVal val="0-#ppt_w/2"/>
                                          </p:val>
                                        </p:tav>
                                        <p:tav tm="100000">
                                          <p:val>
                                            <p:strVal val="#ppt_x"/>
                                          </p:val>
                                        </p:tav>
                                      </p:tavLst>
                                    </p:anim>
                                    <p:anim calcmode="lin" valueType="num">
                                      <p:cBhvr additive="base">
                                        <p:cTn id="14" dur="500" fill="hold"/>
                                        <p:tgtEl>
                                          <p:spTgt spid="7700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70057"/>
                                        </p:tgtEl>
                                        <p:attrNameLst>
                                          <p:attrName>style.visibility</p:attrName>
                                        </p:attrNameLst>
                                      </p:cBhvr>
                                      <p:to>
                                        <p:strVal val="visible"/>
                                      </p:to>
                                    </p:set>
                                    <p:anim calcmode="lin" valueType="num">
                                      <p:cBhvr additive="base">
                                        <p:cTn id="19" dur="500" fill="hold"/>
                                        <p:tgtEl>
                                          <p:spTgt spid="770057"/>
                                        </p:tgtEl>
                                        <p:attrNameLst>
                                          <p:attrName>ppt_x</p:attrName>
                                        </p:attrNameLst>
                                      </p:cBhvr>
                                      <p:tavLst>
                                        <p:tav tm="0">
                                          <p:val>
                                            <p:strVal val="1+#ppt_w/2"/>
                                          </p:val>
                                        </p:tav>
                                        <p:tav tm="100000">
                                          <p:val>
                                            <p:strVal val="#ppt_x"/>
                                          </p:val>
                                        </p:tav>
                                      </p:tavLst>
                                    </p:anim>
                                    <p:anim calcmode="lin" valueType="num">
                                      <p:cBhvr additive="base">
                                        <p:cTn id="20" dur="500" fill="hold"/>
                                        <p:tgtEl>
                                          <p:spTgt spid="7700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4" grpId="0" autoUpdateAnimBg="0"/>
      <p:bldP spid="770055" grpId="0" autoUpdateAnimBg="0"/>
      <p:bldP spid="77005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ChangeArrowheads="1"/>
          </p:cNvSpPr>
          <p:nvPr/>
        </p:nvSpPr>
        <p:spPr bwMode="auto">
          <a:xfrm>
            <a:off x="914400" y="-76200"/>
            <a:ext cx="7772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600">
                <a:solidFill>
                  <a:srgbClr val="0033CC"/>
                </a:solidFill>
                <a:latin typeface="楷体_GB2312" pitchFamily="49" charset="-122"/>
                <a:ea typeface="楷体_GB2312" pitchFamily="49" charset="-122"/>
              </a:rPr>
              <a:t>1.4 </a:t>
            </a:r>
            <a:r>
              <a:rPr lang="zh-CN" altLang="en-US" sz="3600">
                <a:solidFill>
                  <a:srgbClr val="0033CC"/>
                </a:solidFill>
                <a:latin typeface="楷体_GB2312" pitchFamily="49" charset="-122"/>
                <a:ea typeface="楷体_GB2312" pitchFamily="49" charset="-122"/>
              </a:rPr>
              <a:t>操作系统的主要功能</a:t>
            </a:r>
          </a:p>
        </p:txBody>
      </p:sp>
      <p:sp>
        <p:nvSpPr>
          <p:cNvPr id="771075" name="Rectangle 3"/>
          <p:cNvSpPr>
            <a:spLocks noChangeArrowheads="1"/>
          </p:cNvSpPr>
          <p:nvPr/>
        </p:nvSpPr>
        <p:spPr bwMode="auto">
          <a:xfrm>
            <a:off x="3048000" y="838200"/>
            <a:ext cx="403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Aft>
                <a:spcPts val="900"/>
              </a:spcAft>
            </a:pPr>
            <a:r>
              <a:rPr lang="zh-CN" altLang="en-US" sz="2800">
                <a:solidFill>
                  <a:srgbClr val="FF3300"/>
                </a:solidFill>
                <a:latin typeface="宋体" pitchFamily="2" charset="-122"/>
              </a:rPr>
              <a:t>操作系统做什么？</a:t>
            </a:r>
            <a:endParaRPr lang="zh-CN" altLang="en-US" sz="2800">
              <a:solidFill>
                <a:srgbClr val="FF3300"/>
              </a:solidFill>
              <a:latin typeface="楷体_GB2312" pitchFamily="49" charset="-122"/>
              <a:ea typeface="楷体_GB2312" pitchFamily="49" charset="-122"/>
            </a:endParaRPr>
          </a:p>
        </p:txBody>
      </p:sp>
      <p:sp>
        <p:nvSpPr>
          <p:cNvPr id="771076" name="AutoShape 4"/>
          <p:cNvSpPr>
            <a:spLocks noChangeArrowheads="1"/>
          </p:cNvSpPr>
          <p:nvPr/>
        </p:nvSpPr>
        <p:spPr bwMode="auto">
          <a:xfrm flipV="1">
            <a:off x="2057400" y="1371600"/>
            <a:ext cx="5181600" cy="5029200"/>
          </a:xfrm>
          <a:prstGeom prst="verticalScroll">
            <a:avLst>
              <a:gd name="adj" fmla="val 7477"/>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r>
              <a:rPr lang="en-US" altLang="zh-CN" sz="2000">
                <a:ea typeface="楷体_GB2312" pitchFamily="49" charset="-122"/>
              </a:rPr>
              <a:t> </a:t>
            </a:r>
            <a:r>
              <a:rPr lang="en-US" altLang="zh-CN">
                <a:ea typeface="楷体_GB2312" pitchFamily="49" charset="-122"/>
              </a:rPr>
              <a:t>#include &lt;stdio.h&gt; </a:t>
            </a:r>
          </a:p>
          <a:p>
            <a:r>
              <a:rPr lang="en-US" altLang="zh-CN">
                <a:ea typeface="楷体_GB2312" pitchFamily="49" charset="-122"/>
              </a:rPr>
              <a:t> int main( ) </a:t>
            </a:r>
          </a:p>
          <a:p>
            <a:r>
              <a:rPr lang="en-US" altLang="zh-CN">
                <a:ea typeface="楷体_GB2312" pitchFamily="49" charset="-122"/>
              </a:rPr>
              <a:t>    { </a:t>
            </a:r>
          </a:p>
          <a:p>
            <a:r>
              <a:rPr lang="en-US" altLang="zh-CN">
                <a:ea typeface="楷体_GB2312" pitchFamily="49" charset="-122"/>
              </a:rPr>
              <a:t>          printf("hello world"); </a:t>
            </a:r>
          </a:p>
          <a:p>
            <a:r>
              <a:rPr lang="en-US" altLang="zh-CN">
                <a:ea typeface="楷体_GB2312" pitchFamily="49" charset="-122"/>
              </a:rPr>
              <a:t>           </a:t>
            </a:r>
          </a:p>
          <a:p>
            <a:r>
              <a:rPr lang="en-US" altLang="zh-CN">
                <a:ea typeface="楷体_GB2312" pitchFamily="49" charset="-122"/>
              </a:rPr>
              <a:t>     }</a:t>
            </a:r>
            <a:r>
              <a:rPr lang="en-US" altLang="zh-CN">
                <a:latin typeface="楷体_GB2312" pitchFamily="49" charset="-122"/>
                <a:ea typeface="楷体_GB2312" pitchFamily="49" charset="-122"/>
              </a:rPr>
              <a:t> </a:t>
            </a:r>
          </a:p>
          <a:p>
            <a:endParaRPr lang="en-US" altLang="zh-CN" sz="3200"/>
          </a:p>
          <a:p>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1074"/>
                                        </p:tgtEl>
                                        <p:attrNameLst>
                                          <p:attrName>style.visibility</p:attrName>
                                        </p:attrNameLst>
                                      </p:cBhvr>
                                      <p:to>
                                        <p:strVal val="visible"/>
                                      </p:to>
                                    </p:set>
                                    <p:anim calcmode="lin" valueType="num">
                                      <p:cBhvr additive="base">
                                        <p:cTn id="7" dur="500" fill="hold"/>
                                        <p:tgtEl>
                                          <p:spTgt spid="771074"/>
                                        </p:tgtEl>
                                        <p:attrNameLst>
                                          <p:attrName>ppt_x</p:attrName>
                                        </p:attrNameLst>
                                      </p:cBhvr>
                                      <p:tavLst>
                                        <p:tav tm="0">
                                          <p:val>
                                            <p:strVal val="1+#ppt_w/2"/>
                                          </p:val>
                                        </p:tav>
                                        <p:tav tm="100000">
                                          <p:val>
                                            <p:strVal val="#ppt_x"/>
                                          </p:val>
                                        </p:tav>
                                      </p:tavLst>
                                    </p:anim>
                                    <p:anim calcmode="lin" valueType="num">
                                      <p:cBhvr additive="base">
                                        <p:cTn id="8" dur="500" fill="hold"/>
                                        <p:tgtEl>
                                          <p:spTgt spid="7710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1075"/>
                                        </p:tgtEl>
                                        <p:attrNameLst>
                                          <p:attrName>style.visibility</p:attrName>
                                        </p:attrNameLst>
                                      </p:cBhvr>
                                      <p:to>
                                        <p:strVal val="visible"/>
                                      </p:to>
                                    </p:set>
                                    <p:anim calcmode="lin" valueType="num">
                                      <p:cBhvr additive="base">
                                        <p:cTn id="13" dur="500" fill="hold"/>
                                        <p:tgtEl>
                                          <p:spTgt spid="771075"/>
                                        </p:tgtEl>
                                        <p:attrNameLst>
                                          <p:attrName>ppt_x</p:attrName>
                                        </p:attrNameLst>
                                      </p:cBhvr>
                                      <p:tavLst>
                                        <p:tav tm="0">
                                          <p:val>
                                            <p:strVal val="0-#ppt_w/2"/>
                                          </p:val>
                                        </p:tav>
                                        <p:tav tm="100000">
                                          <p:val>
                                            <p:strVal val="#ppt_x"/>
                                          </p:val>
                                        </p:tav>
                                      </p:tavLst>
                                    </p:anim>
                                    <p:anim calcmode="lin" valueType="num">
                                      <p:cBhvr additive="base">
                                        <p:cTn id="14" dur="500" fill="hold"/>
                                        <p:tgtEl>
                                          <p:spTgt spid="7710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RBRAK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71076"/>
                                        </p:tgtEl>
                                        <p:attrNameLst>
                                          <p:attrName>style.visibility</p:attrName>
                                        </p:attrNameLst>
                                      </p:cBhvr>
                                      <p:to>
                                        <p:strVal val="visible"/>
                                      </p:to>
                                    </p:set>
                                    <p:anim calcmode="lin" valueType="num">
                                      <p:cBhvr additive="base">
                                        <p:cTn id="19" dur="500" fill="hold"/>
                                        <p:tgtEl>
                                          <p:spTgt spid="771076"/>
                                        </p:tgtEl>
                                        <p:attrNameLst>
                                          <p:attrName>ppt_x</p:attrName>
                                        </p:attrNameLst>
                                      </p:cBhvr>
                                      <p:tavLst>
                                        <p:tav tm="0">
                                          <p:val>
                                            <p:strVal val="#ppt_x"/>
                                          </p:val>
                                        </p:tav>
                                        <p:tav tm="100000">
                                          <p:val>
                                            <p:strVal val="#ppt_x"/>
                                          </p:val>
                                        </p:tav>
                                      </p:tavLst>
                                    </p:anim>
                                    <p:anim calcmode="lin" valueType="num">
                                      <p:cBhvr additive="base">
                                        <p:cTn id="20" dur="500" fill="hold"/>
                                        <p:tgtEl>
                                          <p:spTgt spid="771076"/>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4" grpId="0" autoUpdateAnimBg="0"/>
      <p:bldP spid="771075" grpId="0" autoUpdateAnimBg="0"/>
      <p:bldP spid="77107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Text Box 2"/>
          <p:cNvSpPr txBox="1">
            <a:spLocks noChangeArrowheads="1"/>
          </p:cNvSpPr>
          <p:nvPr/>
        </p:nvSpPr>
        <p:spPr bwMode="auto">
          <a:xfrm>
            <a:off x="1066800" y="838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用户告诉操作系统执行</a:t>
            </a:r>
            <a:r>
              <a:rPr lang="en-US" altLang="zh-CN">
                <a:latin typeface="宋体" pitchFamily="2" charset="-122"/>
              </a:rPr>
              <a:t>hello</a:t>
            </a:r>
            <a:r>
              <a:rPr lang="zh-CN" altLang="zh-CN">
                <a:latin typeface="宋体" pitchFamily="2" charset="-122"/>
              </a:rPr>
              <a:t>程序</a:t>
            </a:r>
          </a:p>
        </p:txBody>
      </p:sp>
      <p:sp>
        <p:nvSpPr>
          <p:cNvPr id="772099" name="Text Box 3"/>
          <p:cNvSpPr txBox="1">
            <a:spLocks noChangeArrowheads="1"/>
          </p:cNvSpPr>
          <p:nvPr/>
        </p:nvSpPr>
        <p:spPr bwMode="auto">
          <a:xfrm>
            <a:off x="1066800" y="1266825"/>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操作系统找到该程序，检查其类型</a:t>
            </a:r>
            <a:endParaRPr lang="zh-CN" altLang="zh-CN">
              <a:latin typeface="宋体" pitchFamily="2" charset="-122"/>
            </a:endParaRPr>
          </a:p>
        </p:txBody>
      </p:sp>
      <p:sp>
        <p:nvSpPr>
          <p:cNvPr id="772100" name="Text Box 4"/>
          <p:cNvSpPr txBox="1">
            <a:spLocks noChangeArrowheads="1"/>
          </p:cNvSpPr>
          <p:nvPr/>
        </p:nvSpPr>
        <p:spPr bwMode="auto">
          <a:xfrm>
            <a:off x="1066800" y="17399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检查程序首部，找出正文和数据的地址</a:t>
            </a:r>
            <a:endParaRPr lang="zh-CN" altLang="zh-CN">
              <a:latin typeface="宋体" pitchFamily="2" charset="-122"/>
            </a:endParaRPr>
          </a:p>
        </p:txBody>
      </p:sp>
      <p:sp>
        <p:nvSpPr>
          <p:cNvPr id="772101" name="Text Box 5"/>
          <p:cNvSpPr txBox="1">
            <a:spLocks noChangeArrowheads="1"/>
          </p:cNvSpPr>
          <p:nvPr/>
        </p:nvSpPr>
        <p:spPr bwMode="auto">
          <a:xfrm>
            <a:off x="1066800" y="2211388"/>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文件系统找到第一个磁盘块</a:t>
            </a:r>
            <a:endParaRPr lang="zh-CN" altLang="zh-CN">
              <a:latin typeface="宋体" pitchFamily="2" charset="-122"/>
            </a:endParaRPr>
          </a:p>
        </p:txBody>
      </p:sp>
      <p:sp>
        <p:nvSpPr>
          <p:cNvPr id="772102" name="Text Box 6"/>
          <p:cNvSpPr txBox="1">
            <a:spLocks noChangeArrowheads="1"/>
          </p:cNvSpPr>
          <p:nvPr/>
        </p:nvSpPr>
        <p:spPr bwMode="auto">
          <a:xfrm>
            <a:off x="1066800" y="2684463"/>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父进程需要创建一个新的子进程，执行</a:t>
            </a:r>
            <a:r>
              <a:rPr lang="en-US" altLang="zh-CN">
                <a:latin typeface="宋体" pitchFamily="2" charset="-122"/>
              </a:rPr>
              <a:t>hello</a:t>
            </a:r>
            <a:r>
              <a:rPr lang="zh-CN" altLang="en-US">
                <a:latin typeface="宋体" pitchFamily="2" charset="-122"/>
              </a:rPr>
              <a:t>程序</a:t>
            </a:r>
            <a:endParaRPr lang="zh-CN" altLang="zh-CN">
              <a:latin typeface="宋体" pitchFamily="2" charset="-122"/>
            </a:endParaRPr>
          </a:p>
        </p:txBody>
      </p:sp>
      <p:sp>
        <p:nvSpPr>
          <p:cNvPr id="772103" name="Text Box 7"/>
          <p:cNvSpPr txBox="1">
            <a:spLocks noChangeArrowheads="1"/>
          </p:cNvSpPr>
          <p:nvPr/>
        </p:nvSpPr>
        <p:spPr bwMode="auto">
          <a:xfrm>
            <a:off x="1066800" y="3157538"/>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操作系统需要将执行文件映射到进程结构</a:t>
            </a:r>
            <a:endParaRPr lang="zh-CN" altLang="zh-CN">
              <a:latin typeface="宋体" pitchFamily="2" charset="-122"/>
            </a:endParaRPr>
          </a:p>
        </p:txBody>
      </p:sp>
      <p:sp>
        <p:nvSpPr>
          <p:cNvPr id="772104" name="Text Box 8"/>
          <p:cNvSpPr txBox="1">
            <a:spLocks noChangeArrowheads="1"/>
          </p:cNvSpPr>
          <p:nvPr/>
        </p:nvSpPr>
        <p:spPr bwMode="auto">
          <a:xfrm>
            <a:off x="1066800" y="3629025"/>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操作系统设置</a:t>
            </a:r>
            <a:r>
              <a:rPr lang="en-US" altLang="zh-CN">
                <a:latin typeface="宋体" pitchFamily="2" charset="-122"/>
              </a:rPr>
              <a:t>CPU</a:t>
            </a:r>
            <a:r>
              <a:rPr lang="zh-CN" altLang="en-US">
                <a:latin typeface="宋体" pitchFamily="2" charset="-122"/>
              </a:rPr>
              <a:t>上下文环境，并跳到程序开始处</a:t>
            </a:r>
            <a:endParaRPr lang="zh-CN" altLang="zh-CN">
              <a:latin typeface="宋体" pitchFamily="2" charset="-122"/>
            </a:endParaRPr>
          </a:p>
        </p:txBody>
      </p:sp>
      <p:sp>
        <p:nvSpPr>
          <p:cNvPr id="772105" name="Text Box 9"/>
          <p:cNvSpPr txBox="1">
            <a:spLocks noChangeArrowheads="1"/>
          </p:cNvSpPr>
          <p:nvPr/>
        </p:nvSpPr>
        <p:spPr bwMode="auto">
          <a:xfrm>
            <a:off x="1066800" y="41021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程序的第一条指令执行，失败，缺页中断发生</a:t>
            </a:r>
            <a:endParaRPr lang="zh-CN" altLang="zh-CN">
              <a:latin typeface="宋体" pitchFamily="2" charset="-122"/>
            </a:endParaRPr>
          </a:p>
        </p:txBody>
      </p:sp>
      <p:sp>
        <p:nvSpPr>
          <p:cNvPr id="772106" name="Text Box 10"/>
          <p:cNvSpPr txBox="1">
            <a:spLocks noChangeArrowheads="1"/>
          </p:cNvSpPr>
          <p:nvPr/>
        </p:nvSpPr>
        <p:spPr bwMode="auto">
          <a:xfrm>
            <a:off x="1066800" y="4573588"/>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操作系统分配一页内存，并将代码从磁盘读入，继续执行</a:t>
            </a:r>
            <a:endParaRPr lang="zh-CN" altLang="zh-CN">
              <a:latin typeface="宋体" pitchFamily="2" charset="-122"/>
            </a:endParaRPr>
          </a:p>
        </p:txBody>
      </p:sp>
      <p:sp>
        <p:nvSpPr>
          <p:cNvPr id="772107" name="Text Box 11"/>
          <p:cNvSpPr txBox="1">
            <a:spLocks noChangeArrowheads="1"/>
          </p:cNvSpPr>
          <p:nvPr/>
        </p:nvSpPr>
        <p:spPr bwMode="auto">
          <a:xfrm>
            <a:off x="1066800" y="5046663"/>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更多的缺页中断，读入更多的页面</a:t>
            </a:r>
            <a:endParaRPr lang="zh-CN" altLang="zh-CN">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2098">
                                            <p:txEl>
                                              <p:pRg st="0" end="0"/>
                                            </p:txEl>
                                          </p:spTgt>
                                        </p:tgtEl>
                                        <p:attrNameLst>
                                          <p:attrName>style.visibility</p:attrName>
                                        </p:attrNameLst>
                                      </p:cBhvr>
                                      <p:to>
                                        <p:strVal val="visible"/>
                                      </p:to>
                                    </p:set>
                                    <p:anim calcmode="lin" valueType="num">
                                      <p:cBhvr additive="base">
                                        <p:cTn id="7" dur="500" fill="hold"/>
                                        <p:tgtEl>
                                          <p:spTgt spid="77209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20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2099">
                                            <p:txEl>
                                              <p:pRg st="0" end="0"/>
                                            </p:txEl>
                                          </p:spTgt>
                                        </p:tgtEl>
                                        <p:attrNameLst>
                                          <p:attrName>style.visibility</p:attrName>
                                        </p:attrNameLst>
                                      </p:cBhvr>
                                      <p:to>
                                        <p:strVal val="visible"/>
                                      </p:to>
                                    </p:set>
                                    <p:anim calcmode="lin" valueType="num">
                                      <p:cBhvr additive="base">
                                        <p:cTn id="13" dur="500" fill="hold"/>
                                        <p:tgtEl>
                                          <p:spTgt spid="77209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209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PROJCTO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72100">
                                            <p:txEl>
                                              <p:pRg st="0" end="0"/>
                                            </p:txEl>
                                          </p:spTgt>
                                        </p:tgtEl>
                                        <p:attrNameLst>
                                          <p:attrName>style.visibility</p:attrName>
                                        </p:attrNameLst>
                                      </p:cBhvr>
                                      <p:to>
                                        <p:strVal val="visible"/>
                                      </p:to>
                                    </p:set>
                                    <p:anim calcmode="lin" valueType="num">
                                      <p:cBhvr additive="base">
                                        <p:cTn id="19" dur="500" fill="hold"/>
                                        <p:tgtEl>
                                          <p:spTgt spid="772100">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210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72101">
                                            <p:txEl>
                                              <p:pRg st="0" end="0"/>
                                            </p:txEl>
                                          </p:spTgt>
                                        </p:tgtEl>
                                        <p:attrNameLst>
                                          <p:attrName>style.visibility</p:attrName>
                                        </p:attrNameLst>
                                      </p:cBhvr>
                                      <p:to>
                                        <p:strVal val="visible"/>
                                      </p:to>
                                    </p:set>
                                    <p:anim calcmode="lin" valueType="num">
                                      <p:cBhvr additive="base">
                                        <p:cTn id="25" dur="500" fill="hold"/>
                                        <p:tgtEl>
                                          <p:spTgt spid="772101">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7210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PROJCTO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72102">
                                            <p:txEl>
                                              <p:pRg st="0" end="0"/>
                                            </p:txEl>
                                          </p:spTgt>
                                        </p:tgtEl>
                                        <p:attrNameLst>
                                          <p:attrName>style.visibility</p:attrName>
                                        </p:attrNameLst>
                                      </p:cBhvr>
                                      <p:to>
                                        <p:strVal val="visible"/>
                                      </p:to>
                                    </p:set>
                                    <p:anim calcmode="lin" valueType="num">
                                      <p:cBhvr additive="base">
                                        <p:cTn id="31" dur="500" fill="hold"/>
                                        <p:tgtEl>
                                          <p:spTgt spid="772102">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7210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72103">
                                            <p:txEl>
                                              <p:pRg st="0" end="0"/>
                                            </p:txEl>
                                          </p:spTgt>
                                        </p:tgtEl>
                                        <p:attrNameLst>
                                          <p:attrName>style.visibility</p:attrName>
                                        </p:attrNameLst>
                                      </p:cBhvr>
                                      <p:to>
                                        <p:strVal val="visible"/>
                                      </p:to>
                                    </p:set>
                                    <p:anim calcmode="lin" valueType="num">
                                      <p:cBhvr additive="base">
                                        <p:cTn id="37" dur="500" fill="hold"/>
                                        <p:tgtEl>
                                          <p:spTgt spid="772103">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7210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PROJCTOR.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72104">
                                            <p:txEl>
                                              <p:pRg st="0" end="0"/>
                                            </p:txEl>
                                          </p:spTgt>
                                        </p:tgtEl>
                                        <p:attrNameLst>
                                          <p:attrName>style.visibility</p:attrName>
                                        </p:attrNameLst>
                                      </p:cBhvr>
                                      <p:to>
                                        <p:strVal val="visible"/>
                                      </p:to>
                                    </p:set>
                                    <p:anim calcmode="lin" valueType="num">
                                      <p:cBhvr additive="base">
                                        <p:cTn id="43" dur="500" fill="hold"/>
                                        <p:tgtEl>
                                          <p:spTgt spid="772104">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7210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PROJCTOR.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72105">
                                            <p:txEl>
                                              <p:pRg st="0" end="0"/>
                                            </p:txEl>
                                          </p:spTgt>
                                        </p:tgtEl>
                                        <p:attrNameLst>
                                          <p:attrName>style.visibility</p:attrName>
                                        </p:attrNameLst>
                                      </p:cBhvr>
                                      <p:to>
                                        <p:strVal val="visible"/>
                                      </p:to>
                                    </p:set>
                                    <p:anim calcmode="lin" valueType="num">
                                      <p:cBhvr additive="base">
                                        <p:cTn id="49" dur="500" fill="hold"/>
                                        <p:tgtEl>
                                          <p:spTgt spid="772105">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7210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PROJCTOR.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72106">
                                            <p:txEl>
                                              <p:pRg st="0" end="0"/>
                                            </p:txEl>
                                          </p:spTgt>
                                        </p:tgtEl>
                                        <p:attrNameLst>
                                          <p:attrName>style.visibility</p:attrName>
                                        </p:attrNameLst>
                                      </p:cBhvr>
                                      <p:to>
                                        <p:strVal val="visible"/>
                                      </p:to>
                                    </p:set>
                                    <p:anim calcmode="lin" valueType="num">
                                      <p:cBhvr additive="base">
                                        <p:cTn id="55" dur="500" fill="hold"/>
                                        <p:tgtEl>
                                          <p:spTgt spid="772106">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721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PROJCTOR.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72107">
                                            <p:txEl>
                                              <p:pRg st="0" end="0"/>
                                            </p:txEl>
                                          </p:spTgt>
                                        </p:tgtEl>
                                        <p:attrNameLst>
                                          <p:attrName>style.visibility</p:attrName>
                                        </p:attrNameLst>
                                      </p:cBhvr>
                                      <p:to>
                                        <p:strVal val="visible"/>
                                      </p:to>
                                    </p:set>
                                    <p:anim calcmode="lin" valueType="num">
                                      <p:cBhvr additive="base">
                                        <p:cTn id="61" dur="500" fill="hold"/>
                                        <p:tgtEl>
                                          <p:spTgt spid="772107">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72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build="p" autoUpdateAnimBg="0"/>
      <p:bldP spid="772099" grpId="0" build="p" autoUpdateAnimBg="0"/>
      <p:bldP spid="772100" grpId="0" build="p" autoUpdateAnimBg="0"/>
      <p:bldP spid="772101" grpId="0" build="p" autoUpdateAnimBg="0"/>
      <p:bldP spid="772102" grpId="0" build="p" autoUpdateAnimBg="0"/>
      <p:bldP spid="772103" grpId="0" build="p" autoUpdateAnimBg="0"/>
      <p:bldP spid="772104" grpId="0" build="p" autoUpdateAnimBg="0"/>
      <p:bldP spid="772105" grpId="0" build="p" autoUpdateAnimBg="0"/>
      <p:bldP spid="772106" grpId="0" build="p" autoUpdateAnimBg="0"/>
      <p:bldP spid="77210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Text Box 2"/>
          <p:cNvSpPr txBox="1">
            <a:spLocks noChangeArrowheads="1"/>
          </p:cNvSpPr>
          <p:nvPr/>
        </p:nvSpPr>
        <p:spPr bwMode="auto">
          <a:xfrm>
            <a:off x="1001713" y="1066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操作系统检查字符串的位置是否正确</a:t>
            </a:r>
            <a:endParaRPr lang="zh-CN" altLang="zh-CN">
              <a:latin typeface="宋体" pitchFamily="2" charset="-122"/>
            </a:endParaRPr>
          </a:p>
        </p:txBody>
      </p:sp>
      <p:sp>
        <p:nvSpPr>
          <p:cNvPr id="773123" name="Text Box 3"/>
          <p:cNvSpPr txBox="1">
            <a:spLocks noChangeArrowheads="1"/>
          </p:cNvSpPr>
          <p:nvPr/>
        </p:nvSpPr>
        <p:spPr bwMode="auto">
          <a:xfrm>
            <a:off x="1001713" y="14605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操作系统找到字符串被送往的设备</a:t>
            </a:r>
            <a:endParaRPr lang="zh-CN" altLang="zh-CN">
              <a:latin typeface="宋体" pitchFamily="2" charset="-122"/>
            </a:endParaRPr>
          </a:p>
        </p:txBody>
      </p:sp>
      <p:sp>
        <p:nvSpPr>
          <p:cNvPr id="773124" name="Text Box 4"/>
          <p:cNvSpPr txBox="1">
            <a:spLocks noChangeArrowheads="1"/>
          </p:cNvSpPr>
          <p:nvPr/>
        </p:nvSpPr>
        <p:spPr bwMode="auto">
          <a:xfrm>
            <a:off x="1001713" y="18542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设备是一个伪终端，由一个进程控制</a:t>
            </a:r>
            <a:endParaRPr lang="zh-CN" altLang="zh-CN">
              <a:latin typeface="宋体" pitchFamily="2" charset="-122"/>
            </a:endParaRPr>
          </a:p>
        </p:txBody>
      </p:sp>
      <p:sp>
        <p:nvSpPr>
          <p:cNvPr id="773125" name="Text Box 5"/>
          <p:cNvSpPr txBox="1">
            <a:spLocks noChangeArrowheads="1"/>
          </p:cNvSpPr>
          <p:nvPr/>
        </p:nvSpPr>
        <p:spPr bwMode="auto">
          <a:xfrm>
            <a:off x="1001713" y="2246313"/>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操作系统将字符串送给该进程</a:t>
            </a:r>
            <a:endParaRPr lang="zh-CN" altLang="zh-CN">
              <a:latin typeface="宋体" pitchFamily="2" charset="-122"/>
            </a:endParaRPr>
          </a:p>
        </p:txBody>
      </p:sp>
      <p:sp>
        <p:nvSpPr>
          <p:cNvPr id="773126" name="Text Box 6"/>
          <p:cNvSpPr txBox="1">
            <a:spLocks noChangeArrowheads="1"/>
          </p:cNvSpPr>
          <p:nvPr/>
        </p:nvSpPr>
        <p:spPr bwMode="auto">
          <a:xfrm>
            <a:off x="1001713" y="2640013"/>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该进程告诉窗口系统它要显示字符串</a:t>
            </a:r>
            <a:endParaRPr lang="zh-CN" altLang="zh-CN">
              <a:latin typeface="宋体" pitchFamily="2" charset="-122"/>
            </a:endParaRPr>
          </a:p>
        </p:txBody>
      </p:sp>
      <p:sp>
        <p:nvSpPr>
          <p:cNvPr id="773127" name="Text Box 7"/>
          <p:cNvSpPr txBox="1">
            <a:spLocks noChangeArrowheads="1"/>
          </p:cNvSpPr>
          <p:nvPr/>
        </p:nvSpPr>
        <p:spPr bwMode="auto">
          <a:xfrm>
            <a:off x="1001713" y="3032125"/>
            <a:ext cx="890428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Font typeface="Wingdings" pitchFamily="2" charset="2"/>
              <a:buChar char="Ø"/>
            </a:pPr>
            <a:r>
              <a:rPr lang="en-US" altLang="zh-CN">
                <a:latin typeface="宋体" pitchFamily="2" charset="-122"/>
              </a:rPr>
              <a:t> </a:t>
            </a:r>
            <a:r>
              <a:rPr lang="zh-CN" altLang="en-US">
                <a:latin typeface="宋体" pitchFamily="2" charset="-122"/>
              </a:rPr>
              <a:t>窗口系统确定这是一个合法的操作，然后将字符串转换</a:t>
            </a:r>
          </a:p>
          <a:p>
            <a:pPr eaLnBrk="1" hangingPunct="1">
              <a:lnSpc>
                <a:spcPct val="55000"/>
              </a:lnSpc>
              <a:spcBef>
                <a:spcPct val="50000"/>
              </a:spcBef>
              <a:buFont typeface="Wingdings" pitchFamily="2" charset="2"/>
              <a:buNone/>
            </a:pPr>
            <a:r>
              <a:rPr lang="zh-CN" altLang="en-US">
                <a:latin typeface="宋体" pitchFamily="2" charset="-122"/>
              </a:rPr>
              <a:t>   成像素</a:t>
            </a:r>
            <a:endParaRPr lang="zh-CN" altLang="zh-CN">
              <a:latin typeface="宋体" pitchFamily="2" charset="-122"/>
            </a:endParaRPr>
          </a:p>
        </p:txBody>
      </p:sp>
      <p:sp>
        <p:nvSpPr>
          <p:cNvPr id="773128" name="Text Box 8"/>
          <p:cNvSpPr txBox="1">
            <a:spLocks noChangeArrowheads="1"/>
          </p:cNvSpPr>
          <p:nvPr/>
        </p:nvSpPr>
        <p:spPr bwMode="auto">
          <a:xfrm>
            <a:off x="1001713" y="379095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窗口系统将像素写入存储映像区</a:t>
            </a:r>
            <a:endParaRPr lang="zh-CN" altLang="zh-CN">
              <a:latin typeface="宋体" pitchFamily="2" charset="-122"/>
            </a:endParaRPr>
          </a:p>
        </p:txBody>
      </p:sp>
      <p:sp>
        <p:nvSpPr>
          <p:cNvPr id="773129" name="Text Box 9"/>
          <p:cNvSpPr txBox="1">
            <a:spLocks noChangeArrowheads="1"/>
          </p:cNvSpPr>
          <p:nvPr/>
        </p:nvSpPr>
        <p:spPr bwMode="auto">
          <a:xfrm>
            <a:off x="1001713" y="4183063"/>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视频硬件将像素表示转换成一组模拟信号控制显示器（重画屏幕）</a:t>
            </a:r>
            <a:endParaRPr lang="zh-CN" altLang="zh-CN">
              <a:latin typeface="宋体" pitchFamily="2" charset="-122"/>
            </a:endParaRPr>
          </a:p>
        </p:txBody>
      </p:sp>
      <p:sp>
        <p:nvSpPr>
          <p:cNvPr id="773130" name="Text Box 10"/>
          <p:cNvSpPr txBox="1">
            <a:spLocks noChangeArrowheads="1"/>
          </p:cNvSpPr>
          <p:nvPr/>
        </p:nvSpPr>
        <p:spPr bwMode="auto">
          <a:xfrm>
            <a:off x="1001713" y="4941888"/>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显示器发射电子束</a:t>
            </a:r>
            <a:endParaRPr lang="zh-CN" altLang="zh-CN">
              <a:latin typeface="宋体" pitchFamily="2" charset="-122"/>
            </a:endParaRPr>
          </a:p>
        </p:txBody>
      </p:sp>
      <p:sp>
        <p:nvSpPr>
          <p:cNvPr id="773131" name="Text Box 11"/>
          <p:cNvSpPr txBox="1">
            <a:spLocks noChangeArrowheads="1"/>
          </p:cNvSpPr>
          <p:nvPr/>
        </p:nvSpPr>
        <p:spPr bwMode="auto">
          <a:xfrm>
            <a:off x="1001713" y="53340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你在屏幕上看到</a:t>
            </a:r>
            <a:r>
              <a:rPr lang="en-US" altLang="zh-CN">
                <a:latin typeface="宋体" pitchFamily="2" charset="-122"/>
              </a:rPr>
              <a:t>hello world</a:t>
            </a:r>
          </a:p>
        </p:txBody>
      </p:sp>
      <p:sp>
        <p:nvSpPr>
          <p:cNvPr id="773132" name="Text Box 12"/>
          <p:cNvSpPr txBox="1">
            <a:spLocks noChangeArrowheads="1"/>
          </p:cNvSpPr>
          <p:nvPr/>
        </p:nvSpPr>
        <p:spPr bwMode="auto">
          <a:xfrm>
            <a:off x="990600" y="652463"/>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latin typeface="宋体" pitchFamily="2" charset="-122"/>
                <a:sym typeface="Wingdings" pitchFamily="2" charset="2"/>
              </a:rPr>
              <a:t> </a:t>
            </a:r>
            <a:r>
              <a:rPr lang="zh-CN" altLang="en-US">
                <a:latin typeface="宋体" pitchFamily="2" charset="-122"/>
              </a:rPr>
              <a:t>程序执行系统调用，在文件描述符中写一字符串</a:t>
            </a:r>
            <a:endParaRPr lang="zh-CN" altLang="zh-CN">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3132">
                                            <p:txEl>
                                              <p:pRg st="0" end="0"/>
                                            </p:txEl>
                                          </p:spTgt>
                                        </p:tgtEl>
                                        <p:attrNameLst>
                                          <p:attrName>style.visibility</p:attrName>
                                        </p:attrNameLst>
                                      </p:cBhvr>
                                      <p:to>
                                        <p:strVal val="visible"/>
                                      </p:to>
                                    </p:set>
                                    <p:anim calcmode="lin" valueType="num">
                                      <p:cBhvr additive="base">
                                        <p:cTn id="7" dur="500" fill="hold"/>
                                        <p:tgtEl>
                                          <p:spTgt spid="77313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31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3122">
                                            <p:txEl>
                                              <p:pRg st="0" end="0"/>
                                            </p:txEl>
                                          </p:spTgt>
                                        </p:tgtEl>
                                        <p:attrNameLst>
                                          <p:attrName>style.visibility</p:attrName>
                                        </p:attrNameLst>
                                      </p:cBhvr>
                                      <p:to>
                                        <p:strVal val="visible"/>
                                      </p:to>
                                    </p:set>
                                    <p:anim calcmode="lin" valueType="num">
                                      <p:cBhvr additive="base">
                                        <p:cTn id="13" dur="500" fill="hold"/>
                                        <p:tgtEl>
                                          <p:spTgt spid="773122">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31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73123">
                                            <p:txEl>
                                              <p:pRg st="0" end="0"/>
                                            </p:txEl>
                                          </p:spTgt>
                                        </p:tgtEl>
                                        <p:attrNameLst>
                                          <p:attrName>style.visibility</p:attrName>
                                        </p:attrNameLst>
                                      </p:cBhvr>
                                      <p:to>
                                        <p:strVal val="visible"/>
                                      </p:to>
                                    </p:set>
                                    <p:anim calcmode="lin" valueType="num">
                                      <p:cBhvr additive="base">
                                        <p:cTn id="19" dur="500" fill="hold"/>
                                        <p:tgtEl>
                                          <p:spTgt spid="77312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73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73124">
                                            <p:txEl>
                                              <p:pRg st="0" end="0"/>
                                            </p:txEl>
                                          </p:spTgt>
                                        </p:tgtEl>
                                        <p:attrNameLst>
                                          <p:attrName>style.visibility</p:attrName>
                                        </p:attrNameLst>
                                      </p:cBhvr>
                                      <p:to>
                                        <p:strVal val="visible"/>
                                      </p:to>
                                    </p:set>
                                    <p:anim calcmode="lin" valueType="num">
                                      <p:cBhvr additive="base">
                                        <p:cTn id="25" dur="500" fill="hold"/>
                                        <p:tgtEl>
                                          <p:spTgt spid="773124">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731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73125">
                                            <p:txEl>
                                              <p:pRg st="0" end="0"/>
                                            </p:txEl>
                                          </p:spTgt>
                                        </p:tgtEl>
                                        <p:attrNameLst>
                                          <p:attrName>style.visibility</p:attrName>
                                        </p:attrNameLst>
                                      </p:cBhvr>
                                      <p:to>
                                        <p:strVal val="visible"/>
                                      </p:to>
                                    </p:set>
                                    <p:anim calcmode="lin" valueType="num">
                                      <p:cBhvr additive="base">
                                        <p:cTn id="31" dur="500" fill="hold"/>
                                        <p:tgtEl>
                                          <p:spTgt spid="773125">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731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73126">
                                            <p:txEl>
                                              <p:pRg st="0" end="0"/>
                                            </p:txEl>
                                          </p:spTgt>
                                        </p:tgtEl>
                                        <p:attrNameLst>
                                          <p:attrName>style.visibility</p:attrName>
                                        </p:attrNameLst>
                                      </p:cBhvr>
                                      <p:to>
                                        <p:strVal val="visible"/>
                                      </p:to>
                                    </p:set>
                                    <p:anim calcmode="lin" valueType="num">
                                      <p:cBhvr additive="base">
                                        <p:cTn id="37" dur="500" fill="hold"/>
                                        <p:tgtEl>
                                          <p:spTgt spid="77312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73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73127">
                                            <p:txEl>
                                              <p:pRg st="0" end="0"/>
                                            </p:txEl>
                                          </p:spTgt>
                                        </p:tgtEl>
                                        <p:attrNameLst>
                                          <p:attrName>style.visibility</p:attrName>
                                        </p:attrNameLst>
                                      </p:cBhvr>
                                      <p:to>
                                        <p:strVal val="visible"/>
                                      </p:to>
                                    </p:set>
                                    <p:anim calcmode="lin" valueType="num">
                                      <p:cBhvr additive="base">
                                        <p:cTn id="43" dur="500" fill="hold"/>
                                        <p:tgtEl>
                                          <p:spTgt spid="773127">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731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73127">
                                            <p:txEl>
                                              <p:pRg st="1" end="1"/>
                                            </p:txEl>
                                          </p:spTgt>
                                        </p:tgtEl>
                                        <p:attrNameLst>
                                          <p:attrName>style.visibility</p:attrName>
                                        </p:attrNameLst>
                                      </p:cBhvr>
                                      <p:to>
                                        <p:strVal val="visible"/>
                                      </p:to>
                                    </p:set>
                                    <p:anim calcmode="lin" valueType="num">
                                      <p:cBhvr additive="base">
                                        <p:cTn id="49" dur="500" fill="hold"/>
                                        <p:tgtEl>
                                          <p:spTgt spid="773127">
                                            <p:txEl>
                                              <p:pRg st="1" end="1"/>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731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73128"/>
                                        </p:tgtEl>
                                        <p:attrNameLst>
                                          <p:attrName>style.visibility</p:attrName>
                                        </p:attrNameLst>
                                      </p:cBhvr>
                                      <p:to>
                                        <p:strVal val="visible"/>
                                      </p:to>
                                    </p:set>
                                    <p:anim calcmode="lin" valueType="num">
                                      <p:cBhvr additive="base">
                                        <p:cTn id="55" dur="500" fill="hold"/>
                                        <p:tgtEl>
                                          <p:spTgt spid="773128"/>
                                        </p:tgtEl>
                                        <p:attrNameLst>
                                          <p:attrName>ppt_x</p:attrName>
                                        </p:attrNameLst>
                                      </p:cBhvr>
                                      <p:tavLst>
                                        <p:tav tm="0">
                                          <p:val>
                                            <p:strVal val="1+#ppt_w/2"/>
                                          </p:val>
                                        </p:tav>
                                        <p:tav tm="100000">
                                          <p:val>
                                            <p:strVal val="#ppt_x"/>
                                          </p:val>
                                        </p:tav>
                                      </p:tavLst>
                                    </p:anim>
                                    <p:anim calcmode="lin" valueType="num">
                                      <p:cBhvr additive="base">
                                        <p:cTn id="56" dur="500" fill="hold"/>
                                        <p:tgtEl>
                                          <p:spTgt spid="77312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73129">
                                            <p:txEl>
                                              <p:pRg st="0" end="0"/>
                                            </p:txEl>
                                          </p:spTgt>
                                        </p:tgtEl>
                                        <p:attrNameLst>
                                          <p:attrName>style.visibility</p:attrName>
                                        </p:attrNameLst>
                                      </p:cBhvr>
                                      <p:to>
                                        <p:strVal val="visible"/>
                                      </p:to>
                                    </p:set>
                                    <p:anim calcmode="lin" valueType="num">
                                      <p:cBhvr additive="base">
                                        <p:cTn id="61" dur="500" fill="hold"/>
                                        <p:tgtEl>
                                          <p:spTgt spid="7731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731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73130">
                                            <p:txEl>
                                              <p:pRg st="0" end="0"/>
                                            </p:txEl>
                                          </p:spTgt>
                                        </p:tgtEl>
                                        <p:attrNameLst>
                                          <p:attrName>style.visibility</p:attrName>
                                        </p:attrNameLst>
                                      </p:cBhvr>
                                      <p:to>
                                        <p:strVal val="visible"/>
                                      </p:to>
                                    </p:set>
                                    <p:anim calcmode="lin" valueType="num">
                                      <p:cBhvr additive="base">
                                        <p:cTn id="67" dur="500" fill="hold"/>
                                        <p:tgtEl>
                                          <p:spTgt spid="773130">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731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73131">
                                            <p:txEl>
                                              <p:pRg st="0" end="0"/>
                                            </p:txEl>
                                          </p:spTgt>
                                        </p:tgtEl>
                                        <p:attrNameLst>
                                          <p:attrName>style.visibility</p:attrName>
                                        </p:attrNameLst>
                                      </p:cBhvr>
                                      <p:to>
                                        <p:strVal val="visible"/>
                                      </p:to>
                                    </p:set>
                                    <p:anim calcmode="lin" valueType="num">
                                      <p:cBhvr additive="base">
                                        <p:cTn id="73" dur="500" fill="hold"/>
                                        <p:tgtEl>
                                          <p:spTgt spid="773131">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731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2" grpId="0" build="p" autoUpdateAnimBg="0"/>
      <p:bldP spid="773123" grpId="0" build="p" autoUpdateAnimBg="0"/>
      <p:bldP spid="773124" grpId="0" build="p" autoUpdateAnimBg="0"/>
      <p:bldP spid="773125" grpId="0" build="p" autoUpdateAnimBg="0"/>
      <p:bldP spid="773126" grpId="0" build="p" autoUpdateAnimBg="0"/>
      <p:bldP spid="773127" grpId="0" build="p" autoUpdateAnimBg="0"/>
      <p:bldP spid="773128" grpId="0" autoUpdateAnimBg="0"/>
      <p:bldP spid="773129" grpId="0" build="p" autoUpdateAnimBg="0"/>
      <p:bldP spid="773130" grpId="0" build="p" autoUpdateAnimBg="0"/>
      <p:bldP spid="773131" grpId="0" build="p" autoUpdateAnimBg="0"/>
      <p:bldP spid="77313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Text Box 2"/>
          <p:cNvSpPr txBox="1">
            <a:spLocks noChangeArrowheads="1"/>
          </p:cNvSpPr>
          <p:nvPr/>
        </p:nvSpPr>
        <p:spPr bwMode="auto">
          <a:xfrm>
            <a:off x="1447800" y="1143000"/>
            <a:ext cx="6648450" cy="371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70000"/>
              </a:lnSpc>
              <a:spcBef>
                <a:spcPct val="50000"/>
              </a:spcBef>
            </a:pPr>
            <a:r>
              <a:rPr lang="en-US" altLang="zh-CN" sz="2800"/>
              <a:t>        </a:t>
            </a:r>
            <a:r>
              <a:rPr lang="zh-CN" altLang="en-US" sz="2800"/>
              <a:t>对操作系统的功能有着各种不同的认识，比较广泛的看法是把操作系统看成是</a:t>
            </a:r>
            <a:r>
              <a:rPr lang="zh-CN" altLang="en-US" sz="2800" u="sng"/>
              <a:t>计算机系统的资源管理者</a:t>
            </a:r>
            <a:r>
              <a:rPr lang="zh-CN" altLang="en-US" sz="2800"/>
              <a:t>。就是说操作系统主要负责管理系统资源，并调度对系统中各类资源的使用。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4146">
                                            <p:txEl>
                                              <p:pRg st="0" end="0"/>
                                            </p:txEl>
                                          </p:spTgt>
                                        </p:tgtEl>
                                        <p:attrNameLst>
                                          <p:attrName>style.visibility</p:attrName>
                                        </p:attrNameLst>
                                      </p:cBhvr>
                                      <p:to>
                                        <p:strVal val="visible"/>
                                      </p:to>
                                    </p:set>
                                    <p:animEffect transition="in" filter="wipe(left)">
                                      <p:cBhvr>
                                        <p:cTn id="7" dur="500"/>
                                        <p:tgtEl>
                                          <p:spTgt spid="774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6"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Text Box 2"/>
          <p:cNvSpPr txBox="1">
            <a:spLocks noChangeArrowheads="1"/>
          </p:cNvSpPr>
          <p:nvPr/>
        </p:nvSpPr>
        <p:spPr bwMode="auto">
          <a:xfrm>
            <a:off x="1350963" y="914400"/>
            <a:ext cx="48164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u="sng"/>
              <a:t>处理机管理</a:t>
            </a:r>
            <a:r>
              <a:rPr lang="zh-CN" altLang="en-US" sz="2600"/>
              <a:t> </a:t>
            </a:r>
            <a:r>
              <a:rPr lang="en-US" altLang="zh-CN" sz="2600"/>
              <a:t>––– </a:t>
            </a:r>
            <a:r>
              <a:rPr lang="zh-CN" altLang="en-US" sz="2600"/>
              <a:t>进程管理，调度</a:t>
            </a:r>
          </a:p>
        </p:txBody>
      </p:sp>
      <p:sp>
        <p:nvSpPr>
          <p:cNvPr id="775171" name="Text Box 3"/>
          <p:cNvSpPr txBox="1">
            <a:spLocks noChangeArrowheads="1"/>
          </p:cNvSpPr>
          <p:nvPr/>
        </p:nvSpPr>
        <p:spPr bwMode="auto">
          <a:xfrm>
            <a:off x="1350963" y="2060575"/>
            <a:ext cx="79454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marL="2366963" indent="-2366963"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u="sng"/>
              <a:t>存储器管理</a:t>
            </a:r>
            <a:r>
              <a:rPr lang="zh-CN" altLang="en-US" sz="2600"/>
              <a:t> </a:t>
            </a:r>
            <a:r>
              <a:rPr lang="en-US" altLang="zh-CN" sz="2600"/>
              <a:t>––– </a:t>
            </a:r>
            <a:r>
              <a:rPr lang="zh-CN" altLang="en-US" sz="2600"/>
              <a:t>分配主存空间，保护主存内信息安全</a:t>
            </a:r>
          </a:p>
        </p:txBody>
      </p:sp>
      <p:sp>
        <p:nvSpPr>
          <p:cNvPr id="775172" name="Text Box 4"/>
          <p:cNvSpPr txBox="1">
            <a:spLocks noChangeArrowheads="1"/>
          </p:cNvSpPr>
          <p:nvPr/>
        </p:nvSpPr>
        <p:spPr bwMode="auto">
          <a:xfrm>
            <a:off x="1331913" y="3141663"/>
            <a:ext cx="6264275" cy="87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6" rIns="87273" bIns="43636">
            <a:spAutoFit/>
          </a:bodyPr>
          <a:lstStyle>
            <a:lvl1pPr marL="2544763" indent="-2544763"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600" u="sng"/>
              <a:t>I/O</a:t>
            </a:r>
            <a:r>
              <a:rPr lang="zh-CN" altLang="zh-CN" sz="2600" u="sng"/>
              <a:t>设备</a:t>
            </a:r>
            <a:r>
              <a:rPr lang="zh-CN" altLang="en-US" sz="2600" u="sng"/>
              <a:t>管理</a:t>
            </a:r>
            <a:r>
              <a:rPr lang="zh-CN" altLang="en-US" sz="2600"/>
              <a:t> </a:t>
            </a:r>
            <a:r>
              <a:rPr lang="en-US" altLang="zh-CN" sz="2600"/>
              <a:t>––– </a:t>
            </a:r>
            <a:r>
              <a:rPr lang="zh-CN" altLang="en-US" sz="2600"/>
              <a:t>设备分配、优化调度</a:t>
            </a:r>
            <a:br>
              <a:rPr lang="zh-CN" altLang="en-US" sz="2600"/>
            </a:br>
            <a:r>
              <a:rPr lang="zh-CN" altLang="en-US" sz="2600"/>
              <a:t>提高设备使用率</a:t>
            </a:r>
          </a:p>
        </p:txBody>
      </p:sp>
      <p:sp>
        <p:nvSpPr>
          <p:cNvPr id="775173" name="Text Box 5"/>
          <p:cNvSpPr txBox="1">
            <a:spLocks noChangeArrowheads="1"/>
          </p:cNvSpPr>
          <p:nvPr/>
        </p:nvSpPr>
        <p:spPr bwMode="auto">
          <a:xfrm>
            <a:off x="1331913" y="4652963"/>
            <a:ext cx="7802562"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273" tIns="43636" rIns="87273" bIns="43636">
            <a:spAutoFit/>
          </a:bodyPr>
          <a:lstStyle>
            <a:lvl1pPr defTabSz="873125" eaLnBrk="0" hangingPunct="0">
              <a:defRPr kumimoji="1" sz="2400" b="1">
                <a:solidFill>
                  <a:schemeClr val="tx1"/>
                </a:solidFill>
                <a:latin typeface="Times New Roman" pitchFamily="18" charset="0"/>
                <a:ea typeface="宋体" pitchFamily="2" charset="-122"/>
              </a:defRPr>
            </a:lvl1pPr>
            <a:lvl2pPr marL="742950" indent="-285750" defTabSz="873125" eaLnBrk="0" hangingPunct="0">
              <a:defRPr kumimoji="1" sz="2400" b="1">
                <a:solidFill>
                  <a:schemeClr val="tx1"/>
                </a:solidFill>
                <a:latin typeface="Times New Roman" pitchFamily="18" charset="0"/>
                <a:ea typeface="宋体" pitchFamily="2" charset="-122"/>
              </a:defRPr>
            </a:lvl2pPr>
            <a:lvl3pPr marL="1143000" indent="-228600" defTabSz="873125" eaLnBrk="0" hangingPunct="0">
              <a:defRPr kumimoji="1" sz="2400" b="1">
                <a:solidFill>
                  <a:schemeClr val="tx1"/>
                </a:solidFill>
                <a:latin typeface="Times New Roman" pitchFamily="18" charset="0"/>
                <a:ea typeface="宋体" pitchFamily="2" charset="-122"/>
              </a:defRPr>
            </a:lvl3pPr>
            <a:lvl4pPr marL="1600200" indent="-228600" defTabSz="873125" eaLnBrk="0" hangingPunct="0">
              <a:defRPr kumimoji="1" sz="2400" b="1">
                <a:solidFill>
                  <a:schemeClr val="tx1"/>
                </a:solidFill>
                <a:latin typeface="Times New Roman" pitchFamily="18" charset="0"/>
                <a:ea typeface="宋体" pitchFamily="2" charset="-122"/>
              </a:defRPr>
            </a:lvl4pPr>
            <a:lvl5pPr marL="2057400" indent="-228600" defTabSz="873125" eaLnBrk="0" hangingPunct="0">
              <a:defRPr kumimoji="1" sz="2400" b="1">
                <a:solidFill>
                  <a:schemeClr val="tx1"/>
                </a:solidFill>
                <a:latin typeface="Times New Roman" pitchFamily="18" charset="0"/>
                <a:ea typeface="宋体" pitchFamily="2" charset="-122"/>
              </a:defRPr>
            </a:lvl5pPr>
            <a:lvl6pPr marL="25146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defTabSz="873125"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2600" u="sng"/>
              <a:t>文件管理</a:t>
            </a:r>
            <a:r>
              <a:rPr lang="zh-CN" altLang="en-US" sz="2600"/>
              <a:t> </a:t>
            </a:r>
            <a:r>
              <a:rPr lang="en-US" altLang="zh-CN" sz="2600"/>
              <a:t>––– </a:t>
            </a:r>
            <a:r>
              <a:rPr lang="zh-CN" altLang="en-US" sz="2600"/>
              <a:t>文件存储空间、目录、读写与保护管理</a:t>
            </a:r>
          </a:p>
        </p:txBody>
      </p:sp>
      <p:sp>
        <p:nvSpPr>
          <p:cNvPr id="775174" name="AutoShape 6"/>
          <p:cNvSpPr>
            <a:spLocks/>
          </p:cNvSpPr>
          <p:nvPr/>
        </p:nvSpPr>
        <p:spPr bwMode="auto">
          <a:xfrm>
            <a:off x="990600" y="1100138"/>
            <a:ext cx="268288" cy="3913187"/>
          </a:xfrm>
          <a:prstGeom prst="leftBrace">
            <a:avLst>
              <a:gd name="adj1" fmla="val 12154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48135" name="Rectangle 8"/>
          <p:cNvSpPr>
            <a:spLocks noChangeArrowheads="1"/>
          </p:cNvSpPr>
          <p:nvPr/>
        </p:nvSpPr>
        <p:spPr bwMode="auto">
          <a:xfrm>
            <a:off x="1116013" y="5805488"/>
            <a:ext cx="849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u="sng"/>
              <a:t>提供操作系统与用户之间的接口 </a:t>
            </a:r>
            <a:r>
              <a:rPr lang="en-US" altLang="zh-CN"/>
              <a:t>––– </a:t>
            </a:r>
            <a:r>
              <a:rPr lang="zh-CN" altLang="en-US"/>
              <a:t>用户接口、程序接口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5174"/>
                                        </p:tgtEl>
                                        <p:attrNameLst>
                                          <p:attrName>style.visibility</p:attrName>
                                        </p:attrNameLst>
                                      </p:cBhvr>
                                      <p:to>
                                        <p:strVal val="visible"/>
                                      </p:to>
                                    </p:set>
                                    <p:animEffect transition="in" filter="wipe(left)">
                                      <p:cBhvr>
                                        <p:cTn id="7" dur="500"/>
                                        <p:tgtEl>
                                          <p:spTgt spid="775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5170">
                                            <p:txEl>
                                              <p:pRg st="0" end="0"/>
                                            </p:txEl>
                                          </p:spTgt>
                                        </p:tgtEl>
                                        <p:attrNameLst>
                                          <p:attrName>style.visibility</p:attrName>
                                        </p:attrNameLst>
                                      </p:cBhvr>
                                      <p:to>
                                        <p:strVal val="visible"/>
                                      </p:to>
                                    </p:set>
                                    <p:animEffect transition="in" filter="wipe(left)">
                                      <p:cBhvr>
                                        <p:cTn id="12" dur="500"/>
                                        <p:tgtEl>
                                          <p:spTgt spid="7751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5171">
                                            <p:txEl>
                                              <p:pRg st="0" end="0"/>
                                            </p:txEl>
                                          </p:spTgt>
                                        </p:tgtEl>
                                        <p:attrNameLst>
                                          <p:attrName>style.visibility</p:attrName>
                                        </p:attrNameLst>
                                      </p:cBhvr>
                                      <p:to>
                                        <p:strVal val="visible"/>
                                      </p:to>
                                    </p:set>
                                    <p:animEffect transition="in" filter="wipe(left)">
                                      <p:cBhvr>
                                        <p:cTn id="17" dur="500"/>
                                        <p:tgtEl>
                                          <p:spTgt spid="77517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5173">
                                            <p:txEl>
                                              <p:pRg st="0" end="0"/>
                                            </p:txEl>
                                          </p:spTgt>
                                        </p:tgtEl>
                                        <p:attrNameLst>
                                          <p:attrName>style.visibility</p:attrName>
                                        </p:attrNameLst>
                                      </p:cBhvr>
                                      <p:to>
                                        <p:strVal val="visible"/>
                                      </p:to>
                                    </p:set>
                                    <p:animEffect transition="in" filter="wipe(left)">
                                      <p:cBhvr>
                                        <p:cTn id="22" dur="500"/>
                                        <p:tgtEl>
                                          <p:spTgt spid="77517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5172">
                                            <p:txEl>
                                              <p:pRg st="0" end="0"/>
                                            </p:txEl>
                                          </p:spTgt>
                                        </p:tgtEl>
                                        <p:attrNameLst>
                                          <p:attrName>style.visibility</p:attrName>
                                        </p:attrNameLst>
                                      </p:cBhvr>
                                      <p:to>
                                        <p:strVal val="visible"/>
                                      </p:to>
                                    </p:set>
                                    <p:animEffect transition="in" filter="wipe(left)">
                                      <p:cBhvr>
                                        <p:cTn id="27" dur="500"/>
                                        <p:tgtEl>
                                          <p:spTgt spid="7751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0" grpId="0" build="p" autoUpdateAnimBg="0"/>
      <p:bldP spid="775171" grpId="0" build="p" autoUpdateAnimBg="0"/>
      <p:bldP spid="775172" grpId="0" build="p" autoUpdateAnimBg="0"/>
      <p:bldP spid="775173" grpId="0" build="p" autoUpdateAnimBg="0"/>
      <p:bldP spid="77517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143000" y="609600"/>
            <a:ext cx="7772400" cy="914400"/>
          </a:xfrm>
          <a:noFill/>
        </p:spPr>
        <p:txBody>
          <a:bodyPr/>
          <a:lstStyle/>
          <a:p>
            <a:pPr eaLnBrk="1" hangingPunct="1"/>
            <a:r>
              <a:rPr lang="zh-CN" altLang="en-US" sz="5400" smtClean="0">
                <a:solidFill>
                  <a:srgbClr val="0033CC"/>
                </a:solidFill>
                <a:latin typeface="黑体" pitchFamily="2" charset="-122"/>
                <a:ea typeface="黑体" pitchFamily="2" charset="-122"/>
              </a:rPr>
              <a:t>第一章  操作系统引论</a:t>
            </a:r>
          </a:p>
        </p:txBody>
      </p:sp>
      <p:sp>
        <p:nvSpPr>
          <p:cNvPr id="7171" name="Text Box 6"/>
          <p:cNvSpPr txBox="1">
            <a:spLocks noChangeArrowheads="1"/>
          </p:cNvSpPr>
          <p:nvPr/>
        </p:nvSpPr>
        <p:spPr bwMode="auto">
          <a:xfrm>
            <a:off x="2179638" y="2781300"/>
            <a:ext cx="498475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50000"/>
              </a:lnSpc>
            </a:pPr>
            <a:r>
              <a:rPr lang="en-US" altLang="zh-CN" sz="2800">
                <a:solidFill>
                  <a:srgbClr val="000099"/>
                </a:solidFill>
                <a:latin typeface="楷体_GB2312" pitchFamily="49" charset="-122"/>
                <a:ea typeface="楷体_GB2312" pitchFamily="49" charset="-122"/>
              </a:rPr>
              <a:t>1.1   </a:t>
            </a:r>
            <a:r>
              <a:rPr lang="zh-CN" altLang="en-US" sz="2800">
                <a:solidFill>
                  <a:srgbClr val="000099"/>
                </a:solidFill>
                <a:latin typeface="楷体_GB2312" pitchFamily="49" charset="-122"/>
                <a:ea typeface="楷体_GB2312" pitchFamily="49" charset="-122"/>
              </a:rPr>
              <a:t>操作系统的目标和作用 </a:t>
            </a:r>
          </a:p>
          <a:p>
            <a:pPr eaLnBrk="1" hangingPunct="1">
              <a:lnSpc>
                <a:spcPct val="150000"/>
              </a:lnSpc>
            </a:pPr>
            <a:r>
              <a:rPr lang="en-US" altLang="zh-CN" sz="2800">
                <a:solidFill>
                  <a:srgbClr val="000099"/>
                </a:solidFill>
                <a:latin typeface="楷体_GB2312" pitchFamily="49" charset="-122"/>
                <a:ea typeface="楷体_GB2312" pitchFamily="49" charset="-122"/>
              </a:rPr>
              <a:t>1.2   </a:t>
            </a:r>
            <a:r>
              <a:rPr lang="zh-CN" altLang="en-US" sz="2800">
                <a:solidFill>
                  <a:srgbClr val="000099"/>
                </a:solidFill>
                <a:latin typeface="楷体_GB2312" pitchFamily="49" charset="-122"/>
                <a:ea typeface="楷体_GB2312" pitchFamily="49" charset="-122"/>
              </a:rPr>
              <a:t>操作系统的发展过程 </a:t>
            </a:r>
          </a:p>
          <a:p>
            <a:pPr eaLnBrk="1" hangingPunct="1">
              <a:lnSpc>
                <a:spcPct val="150000"/>
              </a:lnSpc>
            </a:pPr>
            <a:r>
              <a:rPr lang="en-US" altLang="zh-CN" sz="2800">
                <a:solidFill>
                  <a:srgbClr val="000099"/>
                </a:solidFill>
                <a:latin typeface="楷体_GB2312" pitchFamily="49" charset="-122"/>
                <a:ea typeface="楷体_GB2312" pitchFamily="49" charset="-122"/>
              </a:rPr>
              <a:t>1.3   </a:t>
            </a:r>
            <a:r>
              <a:rPr lang="zh-CN" altLang="en-US" sz="2800">
                <a:solidFill>
                  <a:srgbClr val="000099"/>
                </a:solidFill>
                <a:latin typeface="楷体_GB2312" pitchFamily="49" charset="-122"/>
                <a:ea typeface="楷体_GB2312" pitchFamily="49" charset="-122"/>
              </a:rPr>
              <a:t>操作系统的基本特性 </a:t>
            </a:r>
          </a:p>
          <a:p>
            <a:pPr eaLnBrk="1" hangingPunct="1">
              <a:lnSpc>
                <a:spcPct val="150000"/>
              </a:lnSpc>
            </a:pPr>
            <a:r>
              <a:rPr lang="en-US" altLang="zh-CN" sz="2800">
                <a:solidFill>
                  <a:srgbClr val="000099"/>
                </a:solidFill>
                <a:latin typeface="楷体_GB2312" pitchFamily="49" charset="-122"/>
                <a:ea typeface="楷体_GB2312" pitchFamily="49" charset="-122"/>
              </a:rPr>
              <a:t>1.4   </a:t>
            </a:r>
            <a:r>
              <a:rPr lang="zh-CN" altLang="en-US" sz="2800">
                <a:solidFill>
                  <a:srgbClr val="000099"/>
                </a:solidFill>
                <a:latin typeface="楷体_GB2312" pitchFamily="49" charset="-122"/>
                <a:ea typeface="楷体_GB2312" pitchFamily="49" charset="-122"/>
              </a:rPr>
              <a:t>操作系统的主要功能 </a:t>
            </a:r>
          </a:p>
          <a:p>
            <a:pPr eaLnBrk="1" hangingPunct="1">
              <a:lnSpc>
                <a:spcPct val="150000"/>
              </a:lnSpc>
            </a:pPr>
            <a:r>
              <a:rPr lang="en-US" altLang="zh-CN" sz="2800">
                <a:solidFill>
                  <a:schemeClr val="accent1"/>
                </a:solidFill>
                <a:latin typeface="楷体_GB2312" pitchFamily="49" charset="-122"/>
                <a:ea typeface="楷体_GB2312" pitchFamily="49" charset="-122"/>
              </a:rPr>
              <a:t>1.5   </a:t>
            </a:r>
            <a:r>
              <a:rPr lang="zh-CN" altLang="en-US" sz="2800">
                <a:solidFill>
                  <a:schemeClr val="accent1"/>
                </a:solidFill>
                <a:latin typeface="楷体_GB2312" pitchFamily="49" charset="-122"/>
                <a:ea typeface="楷体_GB2312" pitchFamily="49" charset="-122"/>
              </a:rPr>
              <a:t>操作系统的结构设计</a:t>
            </a:r>
            <a:r>
              <a:rPr lang="zh-CN" altLang="en-US" sz="2800">
                <a:solidFill>
                  <a:srgbClr val="000099"/>
                </a:solidFill>
                <a:latin typeface="楷体_GB2312" pitchFamily="49" charset="-122"/>
                <a:ea typeface="楷体_GB2312" pitchFamily="49" charset="-122"/>
              </a:rPr>
              <a:t>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1219200" y="1704975"/>
            <a:ext cx="8382000" cy="1219200"/>
          </a:xfrm>
          <a:noFill/>
        </p:spPr>
        <p:txBody>
          <a:bodyPr/>
          <a:lstStyle/>
          <a:p>
            <a:pPr eaLnBrk="1" hangingPunct="1">
              <a:lnSpc>
                <a:spcPct val="115000"/>
              </a:lnSpc>
              <a:buFont typeface="Wingdings" pitchFamily="2" charset="2"/>
              <a:buNone/>
            </a:pPr>
            <a:r>
              <a:rPr lang="en-US" altLang="zh-CN" sz="2800" b="1" smtClean="0">
                <a:solidFill>
                  <a:srgbClr val="CC3300"/>
                </a:solidFill>
              </a:rPr>
              <a:t>       </a:t>
            </a:r>
            <a:r>
              <a:rPr lang="zh-CN" altLang="en-US" sz="2800" b="1" smtClean="0">
                <a:solidFill>
                  <a:srgbClr val="CC3300"/>
                </a:solidFill>
              </a:rPr>
              <a:t>操作系统</a:t>
            </a:r>
            <a:r>
              <a:rPr lang="zh-CN" altLang="en-US" sz="2800" b="1" smtClean="0"/>
              <a:t>是计算机系统中的一个系统软件，</a:t>
            </a:r>
          </a:p>
          <a:p>
            <a:pPr eaLnBrk="1" hangingPunct="1">
              <a:lnSpc>
                <a:spcPct val="115000"/>
              </a:lnSpc>
              <a:buFont typeface="Wingdings" pitchFamily="2" charset="2"/>
              <a:buNone/>
            </a:pPr>
            <a:r>
              <a:rPr lang="zh-CN" altLang="en-US" sz="2800" b="1" smtClean="0"/>
              <a:t>是一些程序模块的集合</a:t>
            </a:r>
            <a:r>
              <a:rPr lang="en-US" altLang="zh-CN" sz="2800" b="1" smtClean="0">
                <a:latin typeface="Times New Roman" pitchFamily="18" charset="0"/>
              </a:rPr>
              <a:t>——</a:t>
            </a:r>
            <a:r>
              <a:rPr lang="zh-CN" altLang="en-US" sz="2800" b="1" smtClean="0"/>
              <a:t>它们能以尽量</a:t>
            </a:r>
            <a:r>
              <a:rPr lang="zh-CN" altLang="en-US" sz="2800" b="1" smtClean="0">
                <a:solidFill>
                  <a:srgbClr val="0033CC"/>
                </a:solidFill>
              </a:rPr>
              <a:t>有效</a:t>
            </a:r>
            <a:r>
              <a:rPr lang="zh-CN" altLang="en-US" sz="2800" b="1" smtClean="0"/>
              <a:t>、</a:t>
            </a:r>
          </a:p>
          <a:p>
            <a:pPr eaLnBrk="1" hangingPunct="1">
              <a:lnSpc>
                <a:spcPct val="115000"/>
              </a:lnSpc>
              <a:buFont typeface="Wingdings" pitchFamily="2" charset="2"/>
              <a:buNone/>
            </a:pPr>
            <a:r>
              <a:rPr lang="zh-CN" altLang="en-US" sz="2800" b="1" smtClean="0">
                <a:solidFill>
                  <a:srgbClr val="0033CC"/>
                </a:solidFill>
              </a:rPr>
              <a:t>合理</a:t>
            </a:r>
            <a:r>
              <a:rPr lang="zh-CN" altLang="en-US" sz="2800" b="1" smtClean="0"/>
              <a:t>的方式组织和管理计算机的</a:t>
            </a:r>
            <a:r>
              <a:rPr lang="zh-CN" altLang="en-US" sz="2800" b="1" i="1" u="sng" smtClean="0"/>
              <a:t>软硬件资源</a:t>
            </a:r>
            <a:r>
              <a:rPr lang="zh-CN" altLang="en-US" sz="2800" b="1" smtClean="0"/>
              <a:t>，</a:t>
            </a:r>
          </a:p>
          <a:p>
            <a:pPr eaLnBrk="1" hangingPunct="1">
              <a:lnSpc>
                <a:spcPct val="115000"/>
              </a:lnSpc>
              <a:buFont typeface="Wingdings" pitchFamily="2" charset="2"/>
              <a:buNone/>
            </a:pPr>
            <a:r>
              <a:rPr lang="zh-CN" altLang="en-US" sz="2800" b="1" smtClean="0"/>
              <a:t>合理的组织计算机的</a:t>
            </a:r>
            <a:r>
              <a:rPr lang="zh-CN" altLang="en-US" sz="2800" b="1" i="1" u="sng" smtClean="0"/>
              <a:t>工作流程</a:t>
            </a:r>
            <a:r>
              <a:rPr lang="zh-CN" altLang="en-US" sz="2800" b="1" smtClean="0"/>
              <a:t>，</a:t>
            </a:r>
            <a:r>
              <a:rPr lang="zh-CN" altLang="en-US" sz="2800" b="1" i="1" u="sng" smtClean="0"/>
              <a:t>控制程序的执行</a:t>
            </a:r>
            <a:r>
              <a:rPr lang="zh-CN" altLang="en-US" sz="2800" b="1" smtClean="0"/>
              <a:t>，</a:t>
            </a:r>
          </a:p>
          <a:p>
            <a:pPr eaLnBrk="1" hangingPunct="1">
              <a:lnSpc>
                <a:spcPct val="115000"/>
              </a:lnSpc>
              <a:buFont typeface="Wingdings" pitchFamily="2" charset="2"/>
              <a:buNone/>
            </a:pPr>
            <a:r>
              <a:rPr lang="zh-CN" altLang="en-US" sz="2800" b="1" smtClean="0"/>
              <a:t>并向用户</a:t>
            </a:r>
            <a:r>
              <a:rPr lang="zh-CN" altLang="en-US" sz="2800" b="1" i="1" u="sng" smtClean="0"/>
              <a:t>提供各种服务功能</a:t>
            </a:r>
            <a:r>
              <a:rPr lang="zh-CN" altLang="en-US" sz="2800" b="1" smtClean="0"/>
              <a:t>，使得用户能够灵活、</a:t>
            </a:r>
          </a:p>
          <a:p>
            <a:pPr eaLnBrk="1" hangingPunct="1">
              <a:lnSpc>
                <a:spcPct val="115000"/>
              </a:lnSpc>
              <a:buFont typeface="Wingdings" pitchFamily="2" charset="2"/>
              <a:buNone/>
            </a:pPr>
            <a:r>
              <a:rPr lang="zh-CN" altLang="en-US" sz="2800" b="1" smtClean="0">
                <a:solidFill>
                  <a:srgbClr val="0033CC"/>
                </a:solidFill>
              </a:rPr>
              <a:t>方便</a:t>
            </a:r>
            <a:r>
              <a:rPr lang="zh-CN" altLang="en-US" sz="2800" b="1" smtClean="0"/>
              <a:t>、有效的使用计算机，使整个计算机系统能</a:t>
            </a:r>
          </a:p>
          <a:p>
            <a:pPr eaLnBrk="1" hangingPunct="1">
              <a:lnSpc>
                <a:spcPct val="115000"/>
              </a:lnSpc>
              <a:buFont typeface="Wingdings" pitchFamily="2" charset="2"/>
              <a:buNone/>
            </a:pPr>
            <a:r>
              <a:rPr lang="zh-CN" altLang="en-US" sz="2800" b="1" smtClean="0"/>
              <a:t>高效地运行。</a:t>
            </a:r>
          </a:p>
          <a:p>
            <a:pPr eaLnBrk="1" hangingPunct="1">
              <a:lnSpc>
                <a:spcPct val="115000"/>
              </a:lnSpc>
              <a:buFont typeface="Wingdings" pitchFamily="2" charset="2"/>
              <a:buNone/>
            </a:pPr>
            <a:endParaRPr lang="en-US" altLang="zh-CN" sz="2800" b="1" smtClean="0"/>
          </a:p>
        </p:txBody>
      </p:sp>
      <p:sp>
        <p:nvSpPr>
          <p:cNvPr id="8195" name="Rectangle 7"/>
          <p:cNvSpPr>
            <a:spLocks noChangeArrowheads="1"/>
          </p:cNvSpPr>
          <p:nvPr/>
        </p:nvSpPr>
        <p:spPr bwMode="auto">
          <a:xfrm>
            <a:off x="971550" y="117475"/>
            <a:ext cx="77724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600">
                <a:solidFill>
                  <a:srgbClr val="0033CC"/>
                </a:solidFill>
                <a:latin typeface="楷体_GB2312" pitchFamily="49" charset="-122"/>
                <a:ea typeface="楷体_GB2312" pitchFamily="49" charset="-122"/>
              </a:rPr>
              <a:t>1.1  </a:t>
            </a:r>
            <a:r>
              <a:rPr lang="zh-CN" altLang="en-US" sz="3600">
                <a:solidFill>
                  <a:srgbClr val="0033CC"/>
                </a:solidFill>
                <a:latin typeface="楷体_GB2312" pitchFamily="49" charset="-122"/>
                <a:ea typeface="楷体_GB2312" pitchFamily="49" charset="-122"/>
              </a:rPr>
              <a:t>操作系统的目标和作用 </a:t>
            </a:r>
          </a:p>
        </p:txBody>
      </p:sp>
      <p:sp>
        <p:nvSpPr>
          <p:cNvPr id="8196" name="Rectangle 8"/>
          <p:cNvSpPr>
            <a:spLocks noChangeArrowheads="1"/>
          </p:cNvSpPr>
          <p:nvPr/>
        </p:nvSpPr>
        <p:spPr bwMode="auto">
          <a:xfrm>
            <a:off x="971550" y="836613"/>
            <a:ext cx="77724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200">
                <a:solidFill>
                  <a:srgbClr val="996600"/>
                </a:solidFill>
                <a:latin typeface="楷体_GB2312" pitchFamily="49" charset="-122"/>
                <a:ea typeface="楷体_GB2312" pitchFamily="49" charset="-122"/>
              </a:rPr>
              <a:t>1.1.1  </a:t>
            </a:r>
            <a:r>
              <a:rPr lang="zh-CN" altLang="en-US" sz="3200">
                <a:solidFill>
                  <a:srgbClr val="996600"/>
                </a:solidFill>
                <a:latin typeface="楷体_GB2312" pitchFamily="49" charset="-122"/>
                <a:ea typeface="楷体_GB2312" pitchFamily="49" charset="-122"/>
              </a:rPr>
              <a:t>操作系统的目标</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1066800" y="762000"/>
            <a:ext cx="8077200" cy="1905000"/>
          </a:xfrm>
          <a:noFill/>
        </p:spPr>
        <p:txBody>
          <a:bodyPr/>
          <a:lstStyle/>
          <a:p>
            <a:pPr eaLnBrk="1" hangingPunct="1">
              <a:buFont typeface="Wingdings" pitchFamily="2" charset="2"/>
              <a:buNone/>
            </a:pPr>
            <a:r>
              <a:rPr lang="zh-CN" altLang="en-US" sz="2800" b="1" dirty="0" smtClean="0">
                <a:solidFill>
                  <a:srgbClr val="0033CC"/>
                </a:solidFill>
              </a:rPr>
              <a:t>有效：</a:t>
            </a:r>
            <a:r>
              <a:rPr lang="zh-CN" altLang="en-US" sz="2800" b="1" dirty="0" smtClean="0"/>
              <a:t>系统效率，资源利用率</a:t>
            </a:r>
          </a:p>
          <a:p>
            <a:pPr eaLnBrk="1" hangingPunct="1">
              <a:buFont typeface="Wingdings" pitchFamily="2" charset="2"/>
              <a:buNone/>
            </a:pPr>
            <a:r>
              <a:rPr lang="zh-CN" altLang="en-US" sz="2800" b="1" dirty="0" smtClean="0"/>
              <a:t> 		（如：</a:t>
            </a:r>
            <a:r>
              <a:rPr lang="en-US" altLang="zh-CN" sz="2800" b="1" dirty="0" smtClean="0"/>
              <a:t>CPU</a:t>
            </a:r>
            <a:r>
              <a:rPr lang="zh-CN" altLang="en-US" sz="2800" b="1" dirty="0" smtClean="0"/>
              <a:t>利用的充足与否，内存、外部</a:t>
            </a:r>
          </a:p>
          <a:p>
            <a:pPr eaLnBrk="1" hangingPunct="1">
              <a:buFont typeface="Wingdings" pitchFamily="2" charset="2"/>
              <a:buNone/>
            </a:pPr>
            <a:r>
              <a:rPr lang="zh-CN" altLang="en-US" sz="2800" b="1" dirty="0" smtClean="0"/>
              <a:t>             设是否忙碌）</a:t>
            </a:r>
          </a:p>
        </p:txBody>
      </p:sp>
      <p:sp>
        <p:nvSpPr>
          <p:cNvPr id="91142" name="Rectangle 6"/>
          <p:cNvSpPr>
            <a:spLocks noChangeArrowheads="1"/>
          </p:cNvSpPr>
          <p:nvPr/>
        </p:nvSpPr>
        <p:spPr bwMode="auto">
          <a:xfrm>
            <a:off x="1143000" y="2667000"/>
            <a:ext cx="807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dirty="0">
                <a:solidFill>
                  <a:srgbClr val="0033CC"/>
                </a:solidFill>
                <a:latin typeface="Arial" charset="0"/>
              </a:rPr>
              <a:t>合理：</a:t>
            </a:r>
            <a:r>
              <a:rPr lang="zh-CN" altLang="en-US" sz="2800" dirty="0">
                <a:latin typeface="Arial" charset="0"/>
              </a:rPr>
              <a:t>对不同的用户程序公平与否，如果不公平</a:t>
            </a:r>
          </a:p>
          <a:p>
            <a:pPr>
              <a:lnSpc>
                <a:spcPct val="115000"/>
              </a:lnSpc>
            </a:pPr>
            <a:r>
              <a:rPr lang="zh-CN" altLang="en-US" sz="2800" dirty="0">
                <a:latin typeface="Arial" charset="0"/>
              </a:rPr>
              <a:t>           则会产生</a:t>
            </a:r>
            <a:r>
              <a:rPr lang="zh-CN" altLang="en-US" sz="2800" dirty="0"/>
              <a:t>“</a:t>
            </a:r>
            <a:r>
              <a:rPr lang="zh-CN" altLang="en-US" sz="2800" dirty="0">
                <a:latin typeface="Arial" charset="0"/>
              </a:rPr>
              <a:t>死锁</a:t>
            </a:r>
            <a:r>
              <a:rPr lang="zh-CN" altLang="en-US" sz="2800" dirty="0"/>
              <a:t>”</a:t>
            </a:r>
            <a:r>
              <a:rPr lang="zh-CN" altLang="en-US" sz="2800" dirty="0">
                <a:latin typeface="Arial" charset="0"/>
              </a:rPr>
              <a:t>或</a:t>
            </a:r>
            <a:r>
              <a:rPr lang="zh-CN" altLang="en-US" sz="2800" dirty="0"/>
              <a:t>“</a:t>
            </a:r>
            <a:r>
              <a:rPr lang="zh-CN" altLang="en-US" sz="2800" dirty="0">
                <a:latin typeface="Arial" charset="0"/>
              </a:rPr>
              <a:t>饥饿</a:t>
            </a:r>
            <a:r>
              <a:rPr lang="zh-CN" altLang="en-US" sz="2800" dirty="0"/>
              <a:t>”</a:t>
            </a:r>
            <a:endParaRPr lang="zh-CN" altLang="en-US" sz="2800" dirty="0">
              <a:latin typeface="Arial" charset="0"/>
            </a:endParaRPr>
          </a:p>
        </p:txBody>
      </p:sp>
      <p:sp>
        <p:nvSpPr>
          <p:cNvPr id="91143" name="Rectangle 7"/>
          <p:cNvSpPr>
            <a:spLocks noChangeArrowheads="1"/>
          </p:cNvSpPr>
          <p:nvPr/>
        </p:nvSpPr>
        <p:spPr bwMode="auto">
          <a:xfrm>
            <a:off x="1143000" y="4038600"/>
            <a:ext cx="8077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dirty="0">
                <a:solidFill>
                  <a:srgbClr val="0033CC"/>
                </a:solidFill>
                <a:latin typeface="Arial" charset="0"/>
              </a:rPr>
              <a:t>方便：</a:t>
            </a:r>
            <a:r>
              <a:rPr lang="zh-CN" altLang="en-US" sz="2800" dirty="0">
                <a:latin typeface="Arial" charset="0"/>
              </a:rPr>
              <a:t>用户界面和程序设计接口</a:t>
            </a:r>
          </a:p>
        </p:txBody>
      </p:sp>
      <p:sp>
        <p:nvSpPr>
          <p:cNvPr id="5" name="Rectangle 7"/>
          <p:cNvSpPr>
            <a:spLocks noChangeArrowheads="1"/>
          </p:cNvSpPr>
          <p:nvPr/>
        </p:nvSpPr>
        <p:spPr bwMode="auto">
          <a:xfrm>
            <a:off x="1149648" y="5419278"/>
            <a:ext cx="8077200" cy="110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dirty="0">
                <a:solidFill>
                  <a:srgbClr val="0033CC"/>
                </a:solidFill>
                <a:latin typeface="Arial" charset="0"/>
              </a:rPr>
              <a:t>开放性</a:t>
            </a:r>
            <a:r>
              <a:rPr lang="zh-CN" altLang="en-US" sz="2800" dirty="0" smtClean="0">
                <a:solidFill>
                  <a:srgbClr val="0033CC"/>
                </a:solidFill>
                <a:latin typeface="Arial" charset="0"/>
              </a:rPr>
              <a:t>：</a:t>
            </a:r>
            <a:r>
              <a:rPr lang="zh-CN" altLang="en-US" sz="2800" dirty="0">
                <a:latin typeface="Arial" charset="0"/>
              </a:rPr>
              <a:t>系统能</a:t>
            </a:r>
            <a:r>
              <a:rPr lang="zh-CN" altLang="en-US" sz="2800" dirty="0" smtClean="0">
                <a:latin typeface="Arial" charset="0"/>
              </a:rPr>
              <a:t>遵循世界标准规范，特别是开放系统互连</a:t>
            </a:r>
            <a:r>
              <a:rPr lang="en-US" altLang="zh-CN" sz="2800" dirty="0" smtClean="0">
                <a:latin typeface="Arial" charset="0"/>
              </a:rPr>
              <a:t>OSI</a:t>
            </a:r>
            <a:r>
              <a:rPr lang="zh-CN" altLang="en-US" sz="2800" dirty="0" smtClean="0">
                <a:latin typeface="Arial" charset="0"/>
              </a:rPr>
              <a:t>国际标准。</a:t>
            </a:r>
            <a:endParaRPr lang="zh-CN" altLang="en-US" sz="2800" dirty="0">
              <a:latin typeface="Arial" charset="0"/>
            </a:endParaRPr>
          </a:p>
        </p:txBody>
      </p:sp>
      <p:sp>
        <p:nvSpPr>
          <p:cNvPr id="6" name="Rectangle 7"/>
          <p:cNvSpPr>
            <a:spLocks noChangeArrowheads="1"/>
          </p:cNvSpPr>
          <p:nvPr/>
        </p:nvSpPr>
        <p:spPr bwMode="auto">
          <a:xfrm>
            <a:off x="1149648" y="4749800"/>
            <a:ext cx="80772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dirty="0">
                <a:solidFill>
                  <a:srgbClr val="0033CC"/>
                </a:solidFill>
                <a:latin typeface="Arial" charset="0"/>
              </a:rPr>
              <a:t>可扩充</a:t>
            </a:r>
            <a:r>
              <a:rPr lang="zh-CN" altLang="en-US" sz="2800" dirty="0" smtClean="0">
                <a:solidFill>
                  <a:srgbClr val="0033CC"/>
                </a:solidFill>
                <a:latin typeface="Arial" charset="0"/>
              </a:rPr>
              <a:t>：</a:t>
            </a:r>
            <a:r>
              <a:rPr lang="zh-CN" altLang="en-US" sz="2800" dirty="0">
                <a:latin typeface="Arial" charset="0"/>
              </a:rPr>
              <a:t>无</a:t>
            </a:r>
            <a:r>
              <a:rPr lang="zh-CN" altLang="en-US" sz="2800" dirty="0" smtClean="0">
                <a:latin typeface="Arial" charset="0"/>
              </a:rPr>
              <a:t>结构</a:t>
            </a:r>
            <a:r>
              <a:rPr lang="zh-CN" altLang="en-US" sz="2800" dirty="0" smtClean="0">
                <a:latin typeface="Lucida Sans Unicode"/>
                <a:cs typeface="Lucida Sans Unicode"/>
              </a:rPr>
              <a:t>⇒</a:t>
            </a:r>
            <a:r>
              <a:rPr lang="zh-CN" altLang="en-US" sz="2800" dirty="0" smtClean="0">
                <a:latin typeface="Arial" charset="0"/>
              </a:rPr>
              <a:t>模块化</a:t>
            </a:r>
            <a:r>
              <a:rPr lang="zh-CN" altLang="en-US" sz="2800" dirty="0" smtClean="0">
                <a:latin typeface="Lucida Sans Unicode"/>
                <a:cs typeface="Lucida Sans Unicode"/>
              </a:rPr>
              <a:t>⇒层次化⇒微内核</a:t>
            </a:r>
            <a:endParaRPr lang="zh-CN" altLang="en-US" sz="2800" dirty="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1139">
                                            <p:txEl>
                                              <p:pRg st="2" end="2"/>
                                            </p:txEl>
                                          </p:spTgt>
                                        </p:tgtEl>
                                        <p:attrNameLst>
                                          <p:attrName>style.visibility</p:attrName>
                                        </p:attrNameLst>
                                      </p:cBhvr>
                                      <p:to>
                                        <p:strVal val="visible"/>
                                      </p:to>
                                    </p:set>
                                    <p:anim calcmode="lin" valueType="num">
                                      <p:cBhvr additive="base">
                                        <p:cTn id="19" dur="500" fill="hold"/>
                                        <p:tgtEl>
                                          <p:spTgt spid="911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1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1142"/>
                                        </p:tgtEl>
                                        <p:attrNameLst>
                                          <p:attrName>style.visibility</p:attrName>
                                        </p:attrNameLst>
                                      </p:cBhvr>
                                      <p:to>
                                        <p:strVal val="visible"/>
                                      </p:to>
                                    </p:set>
                                    <p:anim calcmode="lin" valueType="num">
                                      <p:cBhvr additive="base">
                                        <p:cTn id="25" dur="500" fill="hold"/>
                                        <p:tgtEl>
                                          <p:spTgt spid="91142"/>
                                        </p:tgtEl>
                                        <p:attrNameLst>
                                          <p:attrName>ppt_x</p:attrName>
                                        </p:attrNameLst>
                                      </p:cBhvr>
                                      <p:tavLst>
                                        <p:tav tm="0">
                                          <p:val>
                                            <p:strVal val="1+#ppt_w/2"/>
                                          </p:val>
                                        </p:tav>
                                        <p:tav tm="100000">
                                          <p:val>
                                            <p:strVal val="#ppt_x"/>
                                          </p:val>
                                        </p:tav>
                                      </p:tavLst>
                                    </p:anim>
                                    <p:anim calcmode="lin" valueType="num">
                                      <p:cBhvr additive="base">
                                        <p:cTn id="26" dur="500" fill="hold"/>
                                        <p:tgtEl>
                                          <p:spTgt spid="9114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1143"/>
                                        </p:tgtEl>
                                        <p:attrNameLst>
                                          <p:attrName>style.visibility</p:attrName>
                                        </p:attrNameLst>
                                      </p:cBhvr>
                                      <p:to>
                                        <p:strVal val="visible"/>
                                      </p:to>
                                    </p:set>
                                    <p:anim calcmode="lin" valueType="num">
                                      <p:cBhvr additive="base">
                                        <p:cTn id="31" dur="500" fill="hold"/>
                                        <p:tgtEl>
                                          <p:spTgt spid="91143"/>
                                        </p:tgtEl>
                                        <p:attrNameLst>
                                          <p:attrName>ppt_x</p:attrName>
                                        </p:attrNameLst>
                                      </p:cBhvr>
                                      <p:tavLst>
                                        <p:tav tm="0">
                                          <p:val>
                                            <p:strVal val="1+#ppt_w/2"/>
                                          </p:val>
                                        </p:tav>
                                        <p:tav tm="100000">
                                          <p:val>
                                            <p:strVal val="#ppt_x"/>
                                          </p:val>
                                        </p:tav>
                                      </p:tavLst>
                                    </p:anim>
                                    <p:anim calcmode="lin" valueType="num">
                                      <p:cBhvr additive="base">
                                        <p:cTn id="32" dur="500" fill="hold"/>
                                        <p:tgtEl>
                                          <p:spTgt spid="9114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1+#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P spid="91142" grpId="0" autoUpdateAnimBg="0"/>
      <p:bldP spid="91143" grpId="0" autoUpdateAnimBg="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4"/>
          <p:cNvGraphicFramePr>
            <a:graphicFrameLocks noChangeAspect="1"/>
          </p:cNvGraphicFramePr>
          <p:nvPr/>
        </p:nvGraphicFramePr>
        <p:xfrm>
          <a:off x="838200" y="2716213"/>
          <a:ext cx="7315200" cy="3521075"/>
        </p:xfrm>
        <a:graphic>
          <a:graphicData uri="http://schemas.openxmlformats.org/presentationml/2006/ole">
            <mc:AlternateContent xmlns:mc="http://schemas.openxmlformats.org/markup-compatibility/2006">
              <mc:Choice xmlns:v="urn:schemas-microsoft-com:vml" Requires="v">
                <p:oleObj spid="_x0000_s10249" name="VISIO" r:id="rId3" imgW="2080260" imgH="998220" progId="Visio.Drawing.4">
                  <p:embed/>
                </p:oleObj>
              </mc:Choice>
              <mc:Fallback>
                <p:oleObj name="VISIO" r:id="rId3" imgW="2080260" imgH="998220" progId="Visio.Drawing.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16213"/>
                        <a:ext cx="7315200"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Text Box 5"/>
          <p:cNvSpPr txBox="1">
            <a:spLocks noChangeArrowheads="1"/>
          </p:cNvSpPr>
          <p:nvPr/>
        </p:nvSpPr>
        <p:spPr bwMode="auto">
          <a:xfrm>
            <a:off x="2667000" y="6211888"/>
            <a:ext cx="402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b="0"/>
              <a:t>图 </a:t>
            </a:r>
            <a:r>
              <a:rPr lang="en-US" altLang="zh-CN" b="0"/>
              <a:t>1-1  OS</a:t>
            </a:r>
            <a:r>
              <a:rPr lang="zh-CN" altLang="en-US" b="0"/>
              <a:t>作为接口的示意图 </a:t>
            </a:r>
          </a:p>
        </p:txBody>
      </p:sp>
      <p:sp>
        <p:nvSpPr>
          <p:cNvPr id="10244" name="Rectangle 6"/>
          <p:cNvSpPr>
            <a:spLocks noChangeArrowheads="1"/>
          </p:cNvSpPr>
          <p:nvPr/>
        </p:nvSpPr>
        <p:spPr bwMode="auto">
          <a:xfrm>
            <a:off x="971550" y="188913"/>
            <a:ext cx="77724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200">
                <a:solidFill>
                  <a:srgbClr val="996600"/>
                </a:solidFill>
                <a:latin typeface="楷体_GB2312" pitchFamily="49" charset="-122"/>
                <a:ea typeface="楷体_GB2312" pitchFamily="49" charset="-122"/>
              </a:rPr>
              <a:t>1.1.2  </a:t>
            </a:r>
            <a:r>
              <a:rPr lang="zh-CN" altLang="en-US" sz="3200">
                <a:solidFill>
                  <a:srgbClr val="996600"/>
                </a:solidFill>
                <a:latin typeface="楷体_GB2312" pitchFamily="49" charset="-122"/>
                <a:ea typeface="楷体_GB2312" pitchFamily="49" charset="-122"/>
              </a:rPr>
              <a:t>操作系统的作用</a:t>
            </a:r>
          </a:p>
        </p:txBody>
      </p:sp>
      <p:sp>
        <p:nvSpPr>
          <p:cNvPr id="10245" name="Rectangle 7"/>
          <p:cNvSpPr>
            <a:spLocks noChangeArrowheads="1"/>
          </p:cNvSpPr>
          <p:nvPr/>
        </p:nvSpPr>
        <p:spPr bwMode="auto">
          <a:xfrm>
            <a:off x="1042988" y="765175"/>
            <a:ext cx="7772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en-US" altLang="zh-CN" sz="2800">
                <a:solidFill>
                  <a:srgbClr val="660033"/>
                </a:solidFill>
                <a:latin typeface="楷体_GB2312" pitchFamily="49" charset="-122"/>
                <a:ea typeface="楷体_GB2312" pitchFamily="49" charset="-122"/>
              </a:rPr>
              <a:t>1. OS</a:t>
            </a:r>
            <a:r>
              <a:rPr lang="zh-CN" altLang="en-US" sz="2800">
                <a:solidFill>
                  <a:srgbClr val="660033"/>
                </a:solidFill>
                <a:latin typeface="楷体_GB2312" pitchFamily="49" charset="-122"/>
                <a:ea typeface="楷体_GB2312" pitchFamily="49" charset="-122"/>
              </a:rPr>
              <a:t>是用户与计算机硬件系统之间的接口</a:t>
            </a:r>
          </a:p>
        </p:txBody>
      </p:sp>
      <p:sp>
        <p:nvSpPr>
          <p:cNvPr id="10246" name="Rectangle 8"/>
          <p:cNvSpPr>
            <a:spLocks noChangeArrowheads="1"/>
          </p:cNvSpPr>
          <p:nvPr/>
        </p:nvSpPr>
        <p:spPr bwMode="auto">
          <a:xfrm>
            <a:off x="1047750" y="1270000"/>
            <a:ext cx="7772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en-US" altLang="zh-CN" sz="2800">
                <a:solidFill>
                  <a:srgbClr val="660033"/>
                </a:solidFill>
                <a:latin typeface="楷体_GB2312" pitchFamily="49" charset="-122"/>
                <a:ea typeface="楷体_GB2312" pitchFamily="49" charset="-122"/>
              </a:rPr>
              <a:t>2. OS</a:t>
            </a:r>
            <a:r>
              <a:rPr lang="zh-CN" altLang="en-US" sz="2800">
                <a:solidFill>
                  <a:srgbClr val="660033"/>
                </a:solidFill>
                <a:latin typeface="楷体_GB2312" pitchFamily="49" charset="-122"/>
                <a:ea typeface="楷体_GB2312" pitchFamily="49" charset="-122"/>
              </a:rPr>
              <a:t>是计算机系统资源的管理者</a:t>
            </a:r>
          </a:p>
        </p:txBody>
      </p:sp>
      <p:sp>
        <p:nvSpPr>
          <p:cNvPr id="10247" name="Rectangle 9"/>
          <p:cNvSpPr>
            <a:spLocks noChangeArrowheads="1"/>
          </p:cNvSpPr>
          <p:nvPr/>
        </p:nvSpPr>
        <p:spPr bwMode="auto">
          <a:xfrm>
            <a:off x="1047750" y="1844675"/>
            <a:ext cx="7772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r>
              <a:rPr lang="en-US" altLang="zh-CN" sz="2800">
                <a:solidFill>
                  <a:srgbClr val="660033"/>
                </a:solidFill>
                <a:latin typeface="楷体_GB2312" pitchFamily="49" charset="-122"/>
                <a:ea typeface="楷体_GB2312" pitchFamily="49" charset="-122"/>
              </a:rPr>
              <a:t>3. OS</a:t>
            </a:r>
            <a:r>
              <a:rPr lang="zh-CN" altLang="en-US" sz="2800">
                <a:solidFill>
                  <a:srgbClr val="660033"/>
                </a:solidFill>
                <a:latin typeface="楷体_GB2312" pitchFamily="49" charset="-122"/>
                <a:ea typeface="楷体_GB2312" pitchFamily="49" charset="-122"/>
              </a:rPr>
              <a:t>实现了对计算机资源的抽象</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971550" y="836613"/>
            <a:ext cx="776605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80000"/>
              </a:spcBef>
              <a:buClr>
                <a:srgbClr val="000099"/>
              </a:buClr>
              <a:buFont typeface="Wingdings" pitchFamily="2" charset="2"/>
              <a:buChar char="n"/>
            </a:pPr>
            <a:r>
              <a:rPr lang="en-US" altLang="zh-CN" sz="2800">
                <a:latin typeface="Arial" charset="0"/>
              </a:rPr>
              <a:t> </a:t>
            </a:r>
            <a:r>
              <a:rPr lang="zh-CN" altLang="en-US" sz="2800">
                <a:latin typeface="Arial" charset="0"/>
              </a:rPr>
              <a:t>命令方式。这是指由</a:t>
            </a:r>
            <a:r>
              <a:rPr lang="en-US" altLang="zh-CN" sz="2800">
                <a:latin typeface="Arial" charset="0"/>
              </a:rPr>
              <a:t>OS</a:t>
            </a:r>
            <a:r>
              <a:rPr lang="zh-CN" altLang="en-US" sz="2800">
                <a:latin typeface="Arial" charset="0"/>
              </a:rPr>
              <a:t>提供了一组联机命令</a:t>
            </a:r>
            <a:r>
              <a:rPr lang="en-US" altLang="zh-CN" sz="2800">
                <a:latin typeface="Arial" charset="0"/>
              </a:rPr>
              <a:t>(</a:t>
            </a:r>
            <a:r>
              <a:rPr lang="zh-CN" altLang="en-US" sz="2800">
                <a:latin typeface="Arial" charset="0"/>
              </a:rPr>
              <a:t>语言</a:t>
            </a:r>
            <a:r>
              <a:rPr lang="en-US" altLang="zh-CN" sz="2800">
                <a:latin typeface="Arial" charset="0"/>
              </a:rPr>
              <a:t>)</a:t>
            </a:r>
            <a:r>
              <a:rPr lang="zh-CN" altLang="en-US" sz="2800">
                <a:latin typeface="Arial" charset="0"/>
              </a:rPr>
              <a:t>， 用户可通过键盘输入有关命令，来直接操纵计算机系统。</a:t>
            </a:r>
          </a:p>
          <a:p>
            <a:pPr eaLnBrk="1" hangingPunct="1">
              <a:lnSpc>
                <a:spcPct val="120000"/>
              </a:lnSpc>
              <a:spcBef>
                <a:spcPct val="80000"/>
              </a:spcBef>
              <a:buClr>
                <a:srgbClr val="000099"/>
              </a:buClr>
              <a:buFont typeface="Wingdings" pitchFamily="2" charset="2"/>
              <a:buChar char="n"/>
            </a:pPr>
            <a:r>
              <a:rPr lang="zh-CN" altLang="en-US" sz="2800">
                <a:latin typeface="Arial" charset="0"/>
              </a:rPr>
              <a:t> 系统调用方式。</a:t>
            </a:r>
            <a:r>
              <a:rPr lang="en-US" altLang="zh-CN" sz="2800">
                <a:latin typeface="Arial" charset="0"/>
              </a:rPr>
              <a:t>OS</a:t>
            </a:r>
            <a:r>
              <a:rPr lang="zh-CN" altLang="en-US" sz="2800">
                <a:latin typeface="Arial" charset="0"/>
              </a:rPr>
              <a:t>提供了一组系统调用，用户可在自己的应用程序中通过相应的系统调用，来操纵计算机。</a:t>
            </a:r>
          </a:p>
          <a:p>
            <a:pPr eaLnBrk="1" hangingPunct="1">
              <a:lnSpc>
                <a:spcPct val="120000"/>
              </a:lnSpc>
              <a:spcBef>
                <a:spcPct val="80000"/>
              </a:spcBef>
              <a:buClr>
                <a:srgbClr val="000099"/>
              </a:buClr>
              <a:buFont typeface="Wingdings" pitchFamily="2" charset="2"/>
              <a:buChar char="n"/>
            </a:pPr>
            <a:r>
              <a:rPr lang="zh-CN" altLang="en-US" sz="2800">
                <a:latin typeface="Arial" charset="0"/>
              </a:rPr>
              <a:t> 图形、窗口方式。用户通过屏幕上的窗口和图标来操纵计算机系统和运行自己的程序。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Designs\Dad`s Tie.pot</Template>
  <TotalTime>4354</TotalTime>
  <Words>3449</Words>
  <Application>Microsoft Office PowerPoint</Application>
  <PresentationFormat>全屏显示(4:3)</PresentationFormat>
  <Paragraphs>399</Paragraphs>
  <Slides>46</Slides>
  <Notes>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0" baseType="lpstr">
      <vt:lpstr>Times New Roman</vt:lpstr>
      <vt:lpstr>宋体</vt:lpstr>
      <vt:lpstr>Arial</vt:lpstr>
      <vt:lpstr>Wingdings</vt:lpstr>
      <vt:lpstr>楷体_GB2312</vt:lpstr>
      <vt:lpstr>黑体</vt:lpstr>
      <vt:lpstr>仿宋_GB2312</vt:lpstr>
      <vt:lpstr>Monotype Sorts</vt:lpstr>
      <vt:lpstr>Symbol</vt:lpstr>
      <vt:lpstr>Tahoma</vt:lpstr>
      <vt:lpstr>Dad`s Tie</vt:lpstr>
      <vt:lpstr>Microsoft Clip Gallery</vt:lpstr>
      <vt:lpstr>VISIO 4 Drawing</vt:lpstr>
      <vt:lpstr>Microsoft Word 文档</vt:lpstr>
      <vt:lpstr>计算机科学与工程学院      张娟</vt:lpstr>
      <vt:lpstr>教材 计算机操作系统（第四版） 汤小丹等 西安电子科技大学出版社</vt:lpstr>
      <vt:lpstr>PowerPoint 演示文稿</vt:lpstr>
      <vt:lpstr>PowerPoint 演示文稿</vt:lpstr>
      <vt:lpstr>第一章  操作系统引论</vt:lpstr>
      <vt:lpstr>PowerPoint 演示文稿</vt:lpstr>
      <vt:lpstr>PowerPoint 演示文稿</vt:lpstr>
      <vt:lpstr>PowerPoint 演示文稿</vt:lpstr>
      <vt:lpstr>PowerPoint 演示文稿</vt:lpstr>
      <vt:lpstr>PowerPoint 演示文稿</vt:lpstr>
      <vt:lpstr>第一台数字计算机</vt:lpstr>
      <vt:lpstr>电子管计算机（1946年-1957年）时期</vt:lpstr>
      <vt:lpstr>ENIAC计算机（美国宾夕法尼亚大学）</vt:lpstr>
      <vt:lpstr>PowerPoint 演示文稿</vt:lpstr>
      <vt:lpstr>晶体管计算机（1958年-1964年）时期</vt:lpstr>
      <vt:lpstr>PowerPoint 演示文稿</vt:lpstr>
      <vt:lpstr>PowerPoint 演示文稿</vt:lpstr>
      <vt:lpstr>集成电路计算机（1965年-1970年）时期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小型计算机，电子游戏和UNIX的成功</vt:lpstr>
      <vt:lpstr>UNIX</vt:lpstr>
      <vt:lpstr>大规模集成电路计算机（1970年-至今）</vt:lpstr>
      <vt:lpstr>微软MS DOS</vt:lpstr>
      <vt:lpstr>PowerPoint 演示文稿</vt:lpstr>
      <vt:lpstr>一波三折的微软Windows操作系统</vt:lpstr>
      <vt:lpstr>Windows的历史记录</vt:lpstr>
      <vt:lpstr>Internet时代与Linux</vt:lpstr>
      <vt:lpstr>1.3 操作系统的基本特征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CHERRY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操作系统概述</dc:title>
  <dc:creator>Cherry</dc:creator>
  <cp:lastModifiedBy>zhangjuan</cp:lastModifiedBy>
  <cp:revision>583</cp:revision>
  <dcterms:created xsi:type="dcterms:W3CDTF">1998-09-06T02:46:30Z</dcterms:created>
  <dcterms:modified xsi:type="dcterms:W3CDTF">2017-08-28T00:18:31Z</dcterms:modified>
</cp:coreProperties>
</file>