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Montserrat"/>
      <p:regular r:id="rId30"/>
      <p:bold r:id="rId31"/>
      <p:italic r:id="rId32"/>
      <p:boldItalic r:id="rId33"/>
    </p:embeddedFont>
    <p:embeddedFont>
      <p:font typeface="Lato"/>
      <p:regular r:id="rId34"/>
      <p:bold r:id="rId35"/>
      <p:italic r:id="rId36"/>
      <p:boldItalic r:id="rId37"/>
    </p:embeddedFont>
    <p:embeddedFont>
      <p:font typeface="Comfortaa"/>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39" Type="http://schemas.openxmlformats.org/officeDocument/2006/relationships/font" Target="fonts/Comfortaa-bold.fntdata"/><Relationship Id="rId16" Type="http://schemas.openxmlformats.org/officeDocument/2006/relationships/slide" Target="slides/slide11.xml"/><Relationship Id="rId38" Type="http://schemas.openxmlformats.org/officeDocument/2006/relationships/font" Target="fonts/Comfortaa-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e59ec5c31a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e59ec5c31a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e59ec5c31a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e59ec5c31a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e59ec5c31a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e59ec5c31a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e59ec5c31a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e59ec5c31a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e59ec5c31a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e59ec5c31a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e59ec5c31a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e59ec5c31a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e59ec5c31a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e59ec5c31a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e59ec5c31a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e59ec5c31a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e59ec5c31a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e59ec5c31a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e59ec5c31a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e59ec5c31a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e59ec5c31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e59ec5c31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e59ec5c31a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e59ec5c31a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e59ec5c31a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e59ec5c31a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e59ec5c31a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e59ec5c31a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e59ec5c31a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e59ec5c31a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e59ec5c31a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e59ec5c31a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59ec5c31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e59ec5c31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e59ec5c31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e59ec5c31a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e59ec5c31a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e59ec5c31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e59ec5c31a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e59ec5c31a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e59ec5c31a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e59ec5c31a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e59ec5c31a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e59ec5c31a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e59ec5c31a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e59ec5c31a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4.jpg"/><Relationship Id="rId4" Type="http://schemas.openxmlformats.org/officeDocument/2006/relationships/image" Target="../media/image3.jpg"/><Relationship Id="rId5" Type="http://schemas.openxmlformats.org/officeDocument/2006/relationships/image" Target="../media/image1.jpg"/><Relationship Id="rId6"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Comfortaa"/>
                <a:ea typeface="Comfortaa"/>
                <a:cs typeface="Comfortaa"/>
                <a:sym typeface="Comfortaa"/>
              </a:rPr>
              <a:t>Mobile Recharge</a:t>
            </a:r>
            <a:endParaRPr>
              <a:latin typeface="Comfortaa"/>
              <a:ea typeface="Comfortaa"/>
              <a:cs typeface="Comfortaa"/>
              <a:sym typeface="Comfortaa"/>
            </a:endParaRPr>
          </a:p>
        </p:txBody>
      </p:sp>
      <p:sp>
        <p:nvSpPr>
          <p:cNvPr id="135" name="Google Shape;135;p13"/>
          <p:cNvSpPr txBox="1"/>
          <p:nvPr>
            <p:ph idx="1" type="subTitle"/>
          </p:nvPr>
        </p:nvSpPr>
        <p:spPr>
          <a:xfrm>
            <a:off x="4447050" y="2490400"/>
            <a:ext cx="4107600" cy="666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852"/>
              <a:buNone/>
            </a:pPr>
            <a:r>
              <a:rPr lang="en-GB" sz="2550">
                <a:latin typeface="Comfortaa"/>
                <a:ea typeface="Comfortaa"/>
                <a:cs typeface="Comfortaa"/>
                <a:sym typeface="Comfortaa"/>
              </a:rPr>
              <a:t>-Kanojesh.T</a:t>
            </a:r>
            <a:endParaRPr sz="2550">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1386425" y="1997400"/>
            <a:ext cx="32883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latin typeface="Comfortaa"/>
                <a:ea typeface="Comfortaa"/>
                <a:cs typeface="Comfortaa"/>
                <a:sym typeface="Comfortaa"/>
              </a:rPr>
              <a:t>Project Overview</a:t>
            </a:r>
            <a:endParaRPr>
              <a:latin typeface="Comfortaa"/>
              <a:ea typeface="Comfortaa"/>
              <a:cs typeface="Comfortaa"/>
              <a:sym typeface="Comforta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3"/>
          <p:cNvSpPr/>
          <p:nvPr/>
        </p:nvSpPr>
        <p:spPr>
          <a:xfrm>
            <a:off x="589375" y="2210100"/>
            <a:ext cx="1821600" cy="723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Login</a:t>
            </a:r>
            <a:endParaRPr>
              <a:latin typeface="Lato"/>
              <a:ea typeface="Lato"/>
              <a:cs typeface="Lato"/>
              <a:sym typeface="Lato"/>
            </a:endParaRPr>
          </a:p>
        </p:txBody>
      </p:sp>
      <p:sp>
        <p:nvSpPr>
          <p:cNvPr id="188" name="Google Shape;188;p23"/>
          <p:cNvSpPr/>
          <p:nvPr/>
        </p:nvSpPr>
        <p:spPr>
          <a:xfrm>
            <a:off x="2750400" y="1486800"/>
            <a:ext cx="1821600" cy="723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Home</a:t>
            </a:r>
            <a:endParaRPr>
              <a:latin typeface="Lato"/>
              <a:ea typeface="Lato"/>
              <a:cs typeface="Lato"/>
              <a:sym typeface="Lato"/>
            </a:endParaRPr>
          </a:p>
        </p:txBody>
      </p:sp>
      <p:sp>
        <p:nvSpPr>
          <p:cNvPr id="189" name="Google Shape;189;p23"/>
          <p:cNvSpPr/>
          <p:nvPr/>
        </p:nvSpPr>
        <p:spPr>
          <a:xfrm>
            <a:off x="2750400" y="2933400"/>
            <a:ext cx="1821600" cy="723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Register</a:t>
            </a:r>
            <a:endParaRPr>
              <a:latin typeface="Lato"/>
              <a:ea typeface="Lato"/>
              <a:cs typeface="Lato"/>
              <a:sym typeface="Lato"/>
            </a:endParaRPr>
          </a:p>
        </p:txBody>
      </p:sp>
      <p:sp>
        <p:nvSpPr>
          <p:cNvPr id="190" name="Google Shape;190;p23"/>
          <p:cNvSpPr/>
          <p:nvPr/>
        </p:nvSpPr>
        <p:spPr>
          <a:xfrm>
            <a:off x="5067038" y="629400"/>
            <a:ext cx="1821600" cy="857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Recharge</a:t>
            </a:r>
            <a:endParaRPr>
              <a:latin typeface="Lato"/>
              <a:ea typeface="Lato"/>
              <a:cs typeface="Lato"/>
              <a:sym typeface="Lato"/>
            </a:endParaRPr>
          </a:p>
        </p:txBody>
      </p:sp>
      <p:sp>
        <p:nvSpPr>
          <p:cNvPr id="191" name="Google Shape;191;p23"/>
          <p:cNvSpPr/>
          <p:nvPr/>
        </p:nvSpPr>
        <p:spPr>
          <a:xfrm>
            <a:off x="5067038" y="2210100"/>
            <a:ext cx="1821600" cy="857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UpdateProfile</a:t>
            </a:r>
            <a:endParaRPr>
              <a:latin typeface="Lato"/>
              <a:ea typeface="Lato"/>
              <a:cs typeface="Lato"/>
              <a:sym typeface="Lato"/>
            </a:endParaRPr>
          </a:p>
        </p:txBody>
      </p:sp>
      <p:sp>
        <p:nvSpPr>
          <p:cNvPr id="192" name="Google Shape;192;p23"/>
          <p:cNvSpPr/>
          <p:nvPr/>
        </p:nvSpPr>
        <p:spPr>
          <a:xfrm>
            <a:off x="7273250" y="415350"/>
            <a:ext cx="1580700" cy="44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Database</a:t>
            </a:r>
            <a:endParaRPr>
              <a:latin typeface="Lato"/>
              <a:ea typeface="Lato"/>
              <a:cs typeface="Lato"/>
              <a:sym typeface="Lato"/>
            </a:endParaRPr>
          </a:p>
        </p:txBody>
      </p:sp>
      <p:cxnSp>
        <p:nvCxnSpPr>
          <p:cNvPr id="193" name="Google Shape;193;p23"/>
          <p:cNvCxnSpPr>
            <a:endCxn id="188" idx="1"/>
          </p:cNvCxnSpPr>
          <p:nvPr/>
        </p:nvCxnSpPr>
        <p:spPr>
          <a:xfrm flipH="1" rot="10800000">
            <a:off x="2424300" y="1848450"/>
            <a:ext cx="326100" cy="375000"/>
          </a:xfrm>
          <a:prstGeom prst="straightConnector1">
            <a:avLst/>
          </a:prstGeom>
          <a:noFill/>
          <a:ln cap="flat" cmpd="sng" w="9525">
            <a:solidFill>
              <a:schemeClr val="dk2"/>
            </a:solidFill>
            <a:prstDash val="solid"/>
            <a:round/>
            <a:headEnd len="med" w="med" type="none"/>
            <a:tailEnd len="med" w="med" type="triangle"/>
          </a:ln>
        </p:spPr>
      </p:cxnSp>
      <p:cxnSp>
        <p:nvCxnSpPr>
          <p:cNvPr id="194" name="Google Shape;194;p23"/>
          <p:cNvCxnSpPr>
            <a:endCxn id="189" idx="1"/>
          </p:cNvCxnSpPr>
          <p:nvPr/>
        </p:nvCxnSpPr>
        <p:spPr>
          <a:xfrm>
            <a:off x="2424300" y="2986950"/>
            <a:ext cx="326100" cy="308100"/>
          </a:xfrm>
          <a:prstGeom prst="straightConnector1">
            <a:avLst/>
          </a:prstGeom>
          <a:noFill/>
          <a:ln cap="flat" cmpd="sng" w="9525">
            <a:solidFill>
              <a:schemeClr val="dk2"/>
            </a:solidFill>
            <a:prstDash val="solid"/>
            <a:round/>
            <a:headEnd len="med" w="med" type="none"/>
            <a:tailEnd len="med" w="med" type="triangle"/>
          </a:ln>
        </p:spPr>
      </p:cxnSp>
      <p:cxnSp>
        <p:nvCxnSpPr>
          <p:cNvPr id="195" name="Google Shape;195;p23"/>
          <p:cNvCxnSpPr>
            <a:stCxn id="188" idx="3"/>
            <a:endCxn id="190" idx="2"/>
          </p:cNvCxnSpPr>
          <p:nvPr/>
        </p:nvCxnSpPr>
        <p:spPr>
          <a:xfrm flipH="1" rot="10800000">
            <a:off x="4572000" y="1058250"/>
            <a:ext cx="495000" cy="790200"/>
          </a:xfrm>
          <a:prstGeom prst="straightConnector1">
            <a:avLst/>
          </a:prstGeom>
          <a:noFill/>
          <a:ln cap="flat" cmpd="sng" w="9525">
            <a:solidFill>
              <a:schemeClr val="dk2"/>
            </a:solidFill>
            <a:prstDash val="solid"/>
            <a:round/>
            <a:headEnd len="med" w="med" type="none"/>
            <a:tailEnd len="med" w="med" type="triangle"/>
          </a:ln>
        </p:spPr>
      </p:cxnSp>
      <p:cxnSp>
        <p:nvCxnSpPr>
          <p:cNvPr id="196" name="Google Shape;196;p23"/>
          <p:cNvCxnSpPr>
            <a:stCxn id="188" idx="3"/>
            <a:endCxn id="191" idx="2"/>
          </p:cNvCxnSpPr>
          <p:nvPr/>
        </p:nvCxnSpPr>
        <p:spPr>
          <a:xfrm>
            <a:off x="4572000" y="1848450"/>
            <a:ext cx="495000" cy="790500"/>
          </a:xfrm>
          <a:prstGeom prst="straightConnector1">
            <a:avLst/>
          </a:prstGeom>
          <a:noFill/>
          <a:ln cap="flat" cmpd="sng" w="9525">
            <a:solidFill>
              <a:schemeClr val="dk2"/>
            </a:solidFill>
            <a:prstDash val="solid"/>
            <a:round/>
            <a:headEnd len="med" w="med" type="none"/>
            <a:tailEnd len="med" w="med" type="triangle"/>
          </a:ln>
        </p:spPr>
      </p:cxnSp>
      <p:cxnSp>
        <p:nvCxnSpPr>
          <p:cNvPr id="197" name="Google Shape;197;p23"/>
          <p:cNvCxnSpPr>
            <a:stCxn id="190" idx="6"/>
          </p:cNvCxnSpPr>
          <p:nvPr/>
        </p:nvCxnSpPr>
        <p:spPr>
          <a:xfrm>
            <a:off x="6888638" y="1058100"/>
            <a:ext cx="384600" cy="13500"/>
          </a:xfrm>
          <a:prstGeom prst="straightConnector1">
            <a:avLst/>
          </a:prstGeom>
          <a:noFill/>
          <a:ln cap="flat" cmpd="sng" w="9525">
            <a:solidFill>
              <a:schemeClr val="dk2"/>
            </a:solidFill>
            <a:prstDash val="solid"/>
            <a:round/>
            <a:headEnd len="med" w="med" type="none"/>
            <a:tailEnd len="med" w="med" type="triangle"/>
          </a:ln>
        </p:spPr>
      </p:cxnSp>
      <p:cxnSp>
        <p:nvCxnSpPr>
          <p:cNvPr id="198" name="Google Shape;198;p23"/>
          <p:cNvCxnSpPr>
            <a:stCxn id="191" idx="6"/>
            <a:endCxn id="192" idx="1"/>
          </p:cNvCxnSpPr>
          <p:nvPr/>
        </p:nvCxnSpPr>
        <p:spPr>
          <a:xfrm>
            <a:off x="6888638" y="2638800"/>
            <a:ext cx="384600" cy="0"/>
          </a:xfrm>
          <a:prstGeom prst="straightConnector1">
            <a:avLst/>
          </a:prstGeom>
          <a:noFill/>
          <a:ln cap="flat" cmpd="sng" w="9525">
            <a:solidFill>
              <a:schemeClr val="dk2"/>
            </a:solidFill>
            <a:prstDash val="solid"/>
            <a:round/>
            <a:headEnd len="med" w="med" type="none"/>
            <a:tailEnd len="med" w="med" type="triangle"/>
          </a:ln>
        </p:spPr>
      </p:cxnSp>
      <p:cxnSp>
        <p:nvCxnSpPr>
          <p:cNvPr id="199" name="Google Shape;199;p23"/>
          <p:cNvCxnSpPr>
            <a:stCxn id="189" idx="3"/>
          </p:cNvCxnSpPr>
          <p:nvPr/>
        </p:nvCxnSpPr>
        <p:spPr>
          <a:xfrm>
            <a:off x="4572000" y="3295050"/>
            <a:ext cx="2701200" cy="13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1828425" y="1997400"/>
            <a:ext cx="24981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Architecture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p:nvPr/>
        </p:nvSpPr>
        <p:spPr>
          <a:xfrm>
            <a:off x="388450" y="2143125"/>
            <a:ext cx="1888500" cy="83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Front End</a:t>
            </a:r>
            <a:endParaRPr>
              <a:latin typeface="Lato"/>
              <a:ea typeface="Lato"/>
              <a:cs typeface="Lato"/>
              <a:sym typeface="Lato"/>
            </a:endParaRPr>
          </a:p>
        </p:txBody>
      </p:sp>
      <p:sp>
        <p:nvSpPr>
          <p:cNvPr id="210" name="Google Shape;210;p25"/>
          <p:cNvSpPr/>
          <p:nvPr/>
        </p:nvSpPr>
        <p:spPr>
          <a:xfrm>
            <a:off x="2683500" y="482275"/>
            <a:ext cx="1888500" cy="83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Customer Controller</a:t>
            </a:r>
            <a:endParaRPr>
              <a:latin typeface="Lato"/>
              <a:ea typeface="Lato"/>
              <a:cs typeface="Lato"/>
              <a:sym typeface="Lato"/>
            </a:endParaRPr>
          </a:p>
        </p:txBody>
      </p:sp>
      <p:sp>
        <p:nvSpPr>
          <p:cNvPr id="211" name="Google Shape;211;p25"/>
          <p:cNvSpPr/>
          <p:nvPr/>
        </p:nvSpPr>
        <p:spPr>
          <a:xfrm>
            <a:off x="2683500" y="3857575"/>
            <a:ext cx="1888500" cy="83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Customer Plan</a:t>
            </a:r>
            <a:r>
              <a:rPr lang="en-GB">
                <a:latin typeface="Lato"/>
                <a:ea typeface="Lato"/>
                <a:cs typeface="Lato"/>
                <a:sym typeface="Lato"/>
              </a:rPr>
              <a:t> Controller</a:t>
            </a:r>
            <a:endParaRPr>
              <a:latin typeface="Lato"/>
              <a:ea typeface="Lato"/>
              <a:cs typeface="Lato"/>
              <a:sym typeface="Lato"/>
            </a:endParaRPr>
          </a:p>
        </p:txBody>
      </p:sp>
      <p:sp>
        <p:nvSpPr>
          <p:cNvPr id="212" name="Google Shape;212;p25"/>
          <p:cNvSpPr/>
          <p:nvPr/>
        </p:nvSpPr>
        <p:spPr>
          <a:xfrm>
            <a:off x="5639075" y="495675"/>
            <a:ext cx="1888500" cy="412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SQL Server</a:t>
            </a:r>
            <a:endParaRPr>
              <a:latin typeface="Lato"/>
              <a:ea typeface="Lato"/>
              <a:cs typeface="Lato"/>
              <a:sym typeface="Lato"/>
            </a:endParaRPr>
          </a:p>
        </p:txBody>
      </p:sp>
      <p:cxnSp>
        <p:nvCxnSpPr>
          <p:cNvPr id="213" name="Google Shape;213;p25"/>
          <p:cNvCxnSpPr>
            <a:stCxn id="209" idx="0"/>
            <a:endCxn id="210" idx="1"/>
          </p:cNvCxnSpPr>
          <p:nvPr/>
        </p:nvCxnSpPr>
        <p:spPr>
          <a:xfrm flipH="1" rot="10800000">
            <a:off x="1332700" y="897525"/>
            <a:ext cx="1350900" cy="1245600"/>
          </a:xfrm>
          <a:prstGeom prst="straightConnector1">
            <a:avLst/>
          </a:prstGeom>
          <a:noFill/>
          <a:ln cap="flat" cmpd="sng" w="9525">
            <a:solidFill>
              <a:schemeClr val="dk2"/>
            </a:solidFill>
            <a:prstDash val="solid"/>
            <a:round/>
            <a:headEnd len="med" w="med" type="none"/>
            <a:tailEnd len="med" w="med" type="triangle"/>
          </a:ln>
        </p:spPr>
      </p:cxnSp>
      <p:cxnSp>
        <p:nvCxnSpPr>
          <p:cNvPr id="214" name="Google Shape;214;p25"/>
          <p:cNvCxnSpPr>
            <a:stCxn id="209" idx="2"/>
            <a:endCxn id="211" idx="1"/>
          </p:cNvCxnSpPr>
          <p:nvPr/>
        </p:nvCxnSpPr>
        <p:spPr>
          <a:xfrm>
            <a:off x="1332700" y="2973525"/>
            <a:ext cx="1350900" cy="1299300"/>
          </a:xfrm>
          <a:prstGeom prst="straightConnector1">
            <a:avLst/>
          </a:prstGeom>
          <a:noFill/>
          <a:ln cap="flat" cmpd="sng" w="9525">
            <a:solidFill>
              <a:schemeClr val="dk2"/>
            </a:solidFill>
            <a:prstDash val="solid"/>
            <a:round/>
            <a:headEnd len="med" w="med" type="none"/>
            <a:tailEnd len="med" w="med" type="triangle"/>
          </a:ln>
        </p:spPr>
      </p:cxnSp>
      <p:cxnSp>
        <p:nvCxnSpPr>
          <p:cNvPr id="215" name="Google Shape;215;p25"/>
          <p:cNvCxnSpPr>
            <a:stCxn id="210" idx="3"/>
          </p:cNvCxnSpPr>
          <p:nvPr/>
        </p:nvCxnSpPr>
        <p:spPr>
          <a:xfrm>
            <a:off x="4572000" y="897475"/>
            <a:ext cx="1080600" cy="13500"/>
          </a:xfrm>
          <a:prstGeom prst="straightConnector1">
            <a:avLst/>
          </a:prstGeom>
          <a:noFill/>
          <a:ln cap="flat" cmpd="sng" w="9525">
            <a:solidFill>
              <a:schemeClr val="dk2"/>
            </a:solidFill>
            <a:prstDash val="solid"/>
            <a:round/>
            <a:headEnd len="med" w="med" type="none"/>
            <a:tailEnd len="med" w="med" type="triangle"/>
          </a:ln>
        </p:spPr>
      </p:cxnSp>
      <p:cxnSp>
        <p:nvCxnSpPr>
          <p:cNvPr id="216" name="Google Shape;216;p25"/>
          <p:cNvCxnSpPr>
            <a:stCxn id="211" idx="3"/>
          </p:cNvCxnSpPr>
          <p:nvPr/>
        </p:nvCxnSpPr>
        <p:spPr>
          <a:xfrm>
            <a:off x="4572000" y="4272775"/>
            <a:ext cx="1067100" cy="0"/>
          </a:xfrm>
          <a:prstGeom prst="straightConnector1">
            <a:avLst/>
          </a:prstGeom>
          <a:noFill/>
          <a:ln cap="flat" cmpd="sng" w="9525">
            <a:solidFill>
              <a:schemeClr val="dk2"/>
            </a:solidFill>
            <a:prstDash val="solid"/>
            <a:round/>
            <a:headEnd len="med" w="med" type="none"/>
            <a:tailEnd len="med" w="med" type="triangle"/>
          </a:ln>
        </p:spPr>
      </p:cxnSp>
      <p:sp>
        <p:nvSpPr>
          <p:cNvPr id="217" name="Google Shape;217;p25"/>
          <p:cNvSpPr txBox="1"/>
          <p:nvPr/>
        </p:nvSpPr>
        <p:spPr>
          <a:xfrm>
            <a:off x="4529700" y="910975"/>
            <a:ext cx="1165200" cy="3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Lato"/>
                <a:ea typeface="Lato"/>
                <a:cs typeface="Lato"/>
                <a:sym typeface="Lato"/>
              </a:rPr>
              <a:t>Get/Put/Post</a:t>
            </a:r>
            <a:endParaRPr sz="1300">
              <a:solidFill>
                <a:schemeClr val="lt1"/>
              </a:solidFill>
              <a:latin typeface="Lato"/>
              <a:ea typeface="Lato"/>
              <a:cs typeface="Lato"/>
              <a:sym typeface="Lato"/>
            </a:endParaRPr>
          </a:p>
        </p:txBody>
      </p:sp>
      <p:sp>
        <p:nvSpPr>
          <p:cNvPr id="218" name="Google Shape;218;p25"/>
          <p:cNvSpPr txBox="1"/>
          <p:nvPr/>
        </p:nvSpPr>
        <p:spPr>
          <a:xfrm>
            <a:off x="4667988" y="3857575"/>
            <a:ext cx="875100" cy="3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Lato"/>
                <a:ea typeface="Lato"/>
                <a:cs typeface="Lato"/>
                <a:sym typeface="Lato"/>
              </a:rPr>
              <a:t>Get/Post</a:t>
            </a:r>
            <a:endParaRPr sz="1300">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type="title"/>
          </p:nvPr>
        </p:nvSpPr>
        <p:spPr>
          <a:xfrm>
            <a:off x="1788250" y="1997400"/>
            <a:ext cx="23907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latin typeface="Comfortaa"/>
                <a:ea typeface="Comfortaa"/>
                <a:cs typeface="Comfortaa"/>
                <a:sym typeface="Comfortaa"/>
              </a:rPr>
              <a:t>Project Flow</a:t>
            </a:r>
            <a:endParaRPr>
              <a:latin typeface="Comfortaa"/>
              <a:ea typeface="Comfortaa"/>
              <a:cs typeface="Comfortaa"/>
              <a:sym typeface="Comforta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p:nvPr/>
        </p:nvSpPr>
        <p:spPr>
          <a:xfrm>
            <a:off x="361650" y="2169925"/>
            <a:ext cx="1353000" cy="669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User</a:t>
            </a:r>
            <a:endParaRPr>
              <a:latin typeface="Lato"/>
              <a:ea typeface="Lato"/>
              <a:cs typeface="Lato"/>
              <a:sym typeface="Lato"/>
            </a:endParaRPr>
          </a:p>
        </p:txBody>
      </p:sp>
      <p:sp>
        <p:nvSpPr>
          <p:cNvPr id="229" name="Google Shape;229;p27"/>
          <p:cNvSpPr/>
          <p:nvPr/>
        </p:nvSpPr>
        <p:spPr>
          <a:xfrm>
            <a:off x="2210100" y="1406425"/>
            <a:ext cx="1567200" cy="76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Login</a:t>
            </a:r>
            <a:endParaRPr>
              <a:latin typeface="Lato"/>
              <a:ea typeface="Lato"/>
              <a:cs typeface="Lato"/>
              <a:sym typeface="Lato"/>
            </a:endParaRPr>
          </a:p>
        </p:txBody>
      </p:sp>
      <p:sp>
        <p:nvSpPr>
          <p:cNvPr id="230" name="Google Shape;230;p27"/>
          <p:cNvSpPr/>
          <p:nvPr/>
        </p:nvSpPr>
        <p:spPr>
          <a:xfrm>
            <a:off x="2210100" y="2839525"/>
            <a:ext cx="1567200" cy="76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Register</a:t>
            </a:r>
            <a:endParaRPr>
              <a:latin typeface="Lato"/>
              <a:ea typeface="Lato"/>
              <a:cs typeface="Lato"/>
              <a:sym typeface="Lato"/>
            </a:endParaRPr>
          </a:p>
        </p:txBody>
      </p:sp>
      <p:sp>
        <p:nvSpPr>
          <p:cNvPr id="231" name="Google Shape;231;p27"/>
          <p:cNvSpPr/>
          <p:nvPr/>
        </p:nvSpPr>
        <p:spPr>
          <a:xfrm>
            <a:off x="4725000" y="214350"/>
            <a:ext cx="1567200" cy="76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Update</a:t>
            </a:r>
            <a:endParaRPr>
              <a:latin typeface="Lato"/>
              <a:ea typeface="Lato"/>
              <a:cs typeface="Lato"/>
              <a:sym typeface="Lato"/>
            </a:endParaRPr>
          </a:p>
        </p:txBody>
      </p:sp>
      <p:sp>
        <p:nvSpPr>
          <p:cNvPr id="232" name="Google Shape;232;p27"/>
          <p:cNvSpPr/>
          <p:nvPr/>
        </p:nvSpPr>
        <p:spPr>
          <a:xfrm>
            <a:off x="4725000" y="1466713"/>
            <a:ext cx="1567200" cy="76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Recharge</a:t>
            </a:r>
            <a:endParaRPr>
              <a:latin typeface="Lato"/>
              <a:ea typeface="Lato"/>
              <a:cs typeface="Lato"/>
              <a:sym typeface="Lato"/>
            </a:endParaRPr>
          </a:p>
        </p:txBody>
      </p:sp>
      <p:sp>
        <p:nvSpPr>
          <p:cNvPr id="233" name="Google Shape;233;p27"/>
          <p:cNvSpPr/>
          <p:nvPr/>
        </p:nvSpPr>
        <p:spPr>
          <a:xfrm>
            <a:off x="4725000" y="2719100"/>
            <a:ext cx="1567200" cy="76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Recharge History</a:t>
            </a:r>
            <a:endParaRPr>
              <a:latin typeface="Lato"/>
              <a:ea typeface="Lato"/>
              <a:cs typeface="Lato"/>
              <a:sym typeface="Lato"/>
            </a:endParaRPr>
          </a:p>
        </p:txBody>
      </p:sp>
      <p:sp>
        <p:nvSpPr>
          <p:cNvPr id="234" name="Google Shape;234;p27"/>
          <p:cNvSpPr/>
          <p:nvPr/>
        </p:nvSpPr>
        <p:spPr>
          <a:xfrm>
            <a:off x="4725000" y="3971475"/>
            <a:ext cx="1567200" cy="76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LogOut</a:t>
            </a:r>
            <a:endParaRPr>
              <a:latin typeface="Lato"/>
              <a:ea typeface="Lato"/>
              <a:cs typeface="Lato"/>
              <a:sym typeface="Lato"/>
            </a:endParaRPr>
          </a:p>
        </p:txBody>
      </p:sp>
      <p:sp>
        <p:nvSpPr>
          <p:cNvPr id="235" name="Google Shape;235;p27"/>
          <p:cNvSpPr/>
          <p:nvPr/>
        </p:nvSpPr>
        <p:spPr>
          <a:xfrm>
            <a:off x="7010400" y="261300"/>
            <a:ext cx="1567200" cy="669600"/>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Auto Recharge</a:t>
            </a:r>
            <a:endParaRPr>
              <a:latin typeface="Lato"/>
              <a:ea typeface="Lato"/>
              <a:cs typeface="Lato"/>
              <a:sym typeface="Lato"/>
            </a:endParaRPr>
          </a:p>
        </p:txBody>
      </p:sp>
      <p:cxnSp>
        <p:nvCxnSpPr>
          <p:cNvPr id="236" name="Google Shape;236;p27"/>
          <p:cNvCxnSpPr>
            <a:stCxn id="228" idx="7"/>
            <a:endCxn id="229" idx="1"/>
          </p:cNvCxnSpPr>
          <p:nvPr/>
        </p:nvCxnSpPr>
        <p:spPr>
          <a:xfrm flipH="1" rot="10800000">
            <a:off x="1516508" y="1788286"/>
            <a:ext cx="693600" cy="479700"/>
          </a:xfrm>
          <a:prstGeom prst="straightConnector1">
            <a:avLst/>
          </a:prstGeom>
          <a:noFill/>
          <a:ln cap="flat" cmpd="sng" w="9525">
            <a:solidFill>
              <a:schemeClr val="dk2"/>
            </a:solidFill>
            <a:prstDash val="solid"/>
            <a:round/>
            <a:headEnd len="med" w="med" type="none"/>
            <a:tailEnd len="med" w="med" type="triangle"/>
          </a:ln>
        </p:spPr>
      </p:cxnSp>
      <p:cxnSp>
        <p:nvCxnSpPr>
          <p:cNvPr id="237" name="Google Shape;237;p27"/>
          <p:cNvCxnSpPr>
            <a:stCxn id="228" idx="5"/>
            <a:endCxn id="230" idx="1"/>
          </p:cNvCxnSpPr>
          <p:nvPr/>
        </p:nvCxnSpPr>
        <p:spPr>
          <a:xfrm>
            <a:off x="1516508" y="2741464"/>
            <a:ext cx="693600" cy="479700"/>
          </a:xfrm>
          <a:prstGeom prst="straightConnector1">
            <a:avLst/>
          </a:prstGeom>
          <a:noFill/>
          <a:ln cap="flat" cmpd="sng" w="9525">
            <a:solidFill>
              <a:schemeClr val="dk2"/>
            </a:solidFill>
            <a:prstDash val="solid"/>
            <a:round/>
            <a:headEnd len="med" w="med" type="none"/>
            <a:tailEnd len="med" w="med" type="triangle"/>
          </a:ln>
        </p:spPr>
      </p:cxnSp>
      <p:cxnSp>
        <p:nvCxnSpPr>
          <p:cNvPr id="238" name="Google Shape;238;p27"/>
          <p:cNvCxnSpPr>
            <a:stCxn id="229" idx="3"/>
            <a:endCxn id="231" idx="1"/>
          </p:cNvCxnSpPr>
          <p:nvPr/>
        </p:nvCxnSpPr>
        <p:spPr>
          <a:xfrm flipH="1" rot="10800000">
            <a:off x="3777300" y="595975"/>
            <a:ext cx="947700" cy="1192200"/>
          </a:xfrm>
          <a:prstGeom prst="straightConnector1">
            <a:avLst/>
          </a:prstGeom>
          <a:noFill/>
          <a:ln cap="flat" cmpd="sng" w="9525">
            <a:solidFill>
              <a:schemeClr val="dk2"/>
            </a:solidFill>
            <a:prstDash val="solid"/>
            <a:round/>
            <a:headEnd len="med" w="med" type="none"/>
            <a:tailEnd len="med" w="med" type="triangle"/>
          </a:ln>
        </p:spPr>
      </p:cxnSp>
      <p:cxnSp>
        <p:nvCxnSpPr>
          <p:cNvPr id="239" name="Google Shape;239;p27"/>
          <p:cNvCxnSpPr>
            <a:stCxn id="229" idx="3"/>
            <a:endCxn id="232" idx="1"/>
          </p:cNvCxnSpPr>
          <p:nvPr/>
        </p:nvCxnSpPr>
        <p:spPr>
          <a:xfrm>
            <a:off x="3777300" y="1788175"/>
            <a:ext cx="947700" cy="60300"/>
          </a:xfrm>
          <a:prstGeom prst="straightConnector1">
            <a:avLst/>
          </a:prstGeom>
          <a:noFill/>
          <a:ln cap="flat" cmpd="sng" w="9525">
            <a:solidFill>
              <a:schemeClr val="dk2"/>
            </a:solidFill>
            <a:prstDash val="solid"/>
            <a:round/>
            <a:headEnd len="med" w="med" type="none"/>
            <a:tailEnd len="med" w="med" type="triangle"/>
          </a:ln>
        </p:spPr>
      </p:cxnSp>
      <p:cxnSp>
        <p:nvCxnSpPr>
          <p:cNvPr id="240" name="Google Shape;240;p27"/>
          <p:cNvCxnSpPr>
            <a:stCxn id="229" idx="3"/>
            <a:endCxn id="233" idx="1"/>
          </p:cNvCxnSpPr>
          <p:nvPr/>
        </p:nvCxnSpPr>
        <p:spPr>
          <a:xfrm>
            <a:off x="3777300" y="1788175"/>
            <a:ext cx="947700" cy="1312800"/>
          </a:xfrm>
          <a:prstGeom prst="straightConnector1">
            <a:avLst/>
          </a:prstGeom>
          <a:noFill/>
          <a:ln cap="flat" cmpd="sng" w="9525">
            <a:solidFill>
              <a:schemeClr val="dk2"/>
            </a:solidFill>
            <a:prstDash val="solid"/>
            <a:round/>
            <a:headEnd len="med" w="med" type="none"/>
            <a:tailEnd len="med" w="med" type="triangle"/>
          </a:ln>
        </p:spPr>
      </p:cxnSp>
      <p:cxnSp>
        <p:nvCxnSpPr>
          <p:cNvPr id="241" name="Google Shape;241;p27"/>
          <p:cNvCxnSpPr>
            <a:stCxn id="231" idx="3"/>
            <a:endCxn id="235" idx="2"/>
          </p:cNvCxnSpPr>
          <p:nvPr/>
        </p:nvCxnSpPr>
        <p:spPr>
          <a:xfrm>
            <a:off x="6292200" y="596100"/>
            <a:ext cx="874800" cy="0"/>
          </a:xfrm>
          <a:prstGeom prst="straightConnector1">
            <a:avLst/>
          </a:prstGeom>
          <a:noFill/>
          <a:ln cap="flat" cmpd="sng" w="9525">
            <a:solidFill>
              <a:schemeClr val="dk2"/>
            </a:solidFill>
            <a:prstDash val="solid"/>
            <a:round/>
            <a:headEnd len="med" w="med" type="none"/>
            <a:tailEnd len="med" w="med" type="triangle"/>
          </a:ln>
        </p:spPr>
      </p:cxnSp>
      <p:cxnSp>
        <p:nvCxnSpPr>
          <p:cNvPr id="242" name="Google Shape;242;p27"/>
          <p:cNvCxnSpPr>
            <a:stCxn id="229" idx="3"/>
            <a:endCxn id="234" idx="1"/>
          </p:cNvCxnSpPr>
          <p:nvPr/>
        </p:nvCxnSpPr>
        <p:spPr>
          <a:xfrm>
            <a:off x="3777300" y="1788175"/>
            <a:ext cx="947700" cy="2565000"/>
          </a:xfrm>
          <a:prstGeom prst="straightConnector1">
            <a:avLst/>
          </a:prstGeom>
          <a:noFill/>
          <a:ln cap="flat" cmpd="sng" w="9525">
            <a:solidFill>
              <a:schemeClr val="dk2"/>
            </a:solidFill>
            <a:prstDash val="solid"/>
            <a:round/>
            <a:headEnd len="med" w="med" type="none"/>
            <a:tailEnd len="med" w="med" type="triangle"/>
          </a:ln>
        </p:spPr>
      </p:cxnSp>
      <p:sp>
        <p:nvSpPr>
          <p:cNvPr id="243" name="Google Shape;243;p27"/>
          <p:cNvSpPr/>
          <p:nvPr/>
        </p:nvSpPr>
        <p:spPr>
          <a:xfrm>
            <a:off x="7010400" y="1513675"/>
            <a:ext cx="1567200" cy="669600"/>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Payment</a:t>
            </a:r>
            <a:endParaRPr>
              <a:latin typeface="Lato"/>
              <a:ea typeface="Lato"/>
              <a:cs typeface="Lato"/>
              <a:sym typeface="Lato"/>
            </a:endParaRPr>
          </a:p>
        </p:txBody>
      </p:sp>
      <p:cxnSp>
        <p:nvCxnSpPr>
          <p:cNvPr id="244" name="Google Shape;244;p27"/>
          <p:cNvCxnSpPr>
            <a:stCxn id="232" idx="3"/>
            <a:endCxn id="243" idx="2"/>
          </p:cNvCxnSpPr>
          <p:nvPr/>
        </p:nvCxnSpPr>
        <p:spPr>
          <a:xfrm>
            <a:off x="6292200" y="1848463"/>
            <a:ext cx="8748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8"/>
          <p:cNvSpPr txBox="1"/>
          <p:nvPr>
            <p:ph type="title"/>
          </p:nvPr>
        </p:nvSpPr>
        <p:spPr>
          <a:xfrm>
            <a:off x="850625" y="19974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latin typeface="Comfortaa"/>
                <a:ea typeface="Comfortaa"/>
                <a:cs typeface="Comfortaa"/>
                <a:sym typeface="Comfortaa"/>
              </a:rPr>
              <a:t>Technologies and </a:t>
            </a:r>
            <a:endParaRPr>
              <a:latin typeface="Comfortaa"/>
              <a:ea typeface="Comfortaa"/>
              <a:cs typeface="Comfortaa"/>
              <a:sym typeface="Comfortaa"/>
            </a:endParaRPr>
          </a:p>
          <a:p>
            <a:pPr indent="0" lvl="0" marL="0" rtl="0" algn="l">
              <a:spcBef>
                <a:spcPts val="0"/>
              </a:spcBef>
              <a:spcAft>
                <a:spcPts val="0"/>
              </a:spcAft>
              <a:buNone/>
            </a:pPr>
            <a:r>
              <a:rPr lang="en-GB">
                <a:latin typeface="Comfortaa"/>
                <a:ea typeface="Comfortaa"/>
                <a:cs typeface="Comfortaa"/>
                <a:sym typeface="Comfortaa"/>
              </a:rPr>
              <a:t>                      Tools Used</a:t>
            </a:r>
            <a:endParaRPr>
              <a:latin typeface="Comfortaa"/>
              <a:ea typeface="Comfortaa"/>
              <a:cs typeface="Comfortaa"/>
              <a:sym typeface="Comforta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29"/>
          <p:cNvPicPr preferRelativeResize="0"/>
          <p:nvPr/>
        </p:nvPicPr>
        <p:blipFill>
          <a:blip r:embed="rId3">
            <a:alphaModFix/>
          </a:blip>
          <a:stretch>
            <a:fillRect/>
          </a:stretch>
        </p:blipFill>
        <p:spPr>
          <a:xfrm>
            <a:off x="1866900" y="361950"/>
            <a:ext cx="1647825" cy="1714500"/>
          </a:xfrm>
          <a:prstGeom prst="rect">
            <a:avLst/>
          </a:prstGeom>
          <a:noFill/>
          <a:ln>
            <a:noFill/>
          </a:ln>
        </p:spPr>
      </p:pic>
      <p:pic>
        <p:nvPicPr>
          <p:cNvPr id="255" name="Google Shape;255;p29"/>
          <p:cNvPicPr preferRelativeResize="0"/>
          <p:nvPr/>
        </p:nvPicPr>
        <p:blipFill>
          <a:blip r:embed="rId4">
            <a:alphaModFix/>
          </a:blip>
          <a:stretch>
            <a:fillRect/>
          </a:stretch>
        </p:blipFill>
        <p:spPr>
          <a:xfrm>
            <a:off x="4872625" y="361950"/>
            <a:ext cx="2775350" cy="1463367"/>
          </a:xfrm>
          <a:prstGeom prst="rect">
            <a:avLst/>
          </a:prstGeom>
          <a:noFill/>
          <a:ln>
            <a:noFill/>
          </a:ln>
        </p:spPr>
      </p:pic>
      <p:pic>
        <p:nvPicPr>
          <p:cNvPr id="256" name="Google Shape;256;p29"/>
          <p:cNvPicPr preferRelativeResize="0"/>
          <p:nvPr/>
        </p:nvPicPr>
        <p:blipFill>
          <a:blip r:embed="rId5">
            <a:alphaModFix/>
          </a:blip>
          <a:stretch>
            <a:fillRect/>
          </a:stretch>
        </p:blipFill>
        <p:spPr>
          <a:xfrm>
            <a:off x="1533525" y="2444350"/>
            <a:ext cx="2314575" cy="1714500"/>
          </a:xfrm>
          <a:prstGeom prst="rect">
            <a:avLst/>
          </a:prstGeom>
          <a:noFill/>
          <a:ln>
            <a:noFill/>
          </a:ln>
        </p:spPr>
      </p:pic>
      <p:pic>
        <p:nvPicPr>
          <p:cNvPr id="257" name="Google Shape;257;p29"/>
          <p:cNvPicPr preferRelativeResize="0"/>
          <p:nvPr/>
        </p:nvPicPr>
        <p:blipFill>
          <a:blip r:embed="rId6">
            <a:alphaModFix/>
          </a:blip>
          <a:stretch>
            <a:fillRect/>
          </a:stretch>
        </p:blipFill>
        <p:spPr>
          <a:xfrm>
            <a:off x="5179213" y="2444350"/>
            <a:ext cx="2162175" cy="1714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0"/>
          <p:cNvSpPr txBox="1"/>
          <p:nvPr>
            <p:ph type="title"/>
          </p:nvPr>
        </p:nvSpPr>
        <p:spPr>
          <a:xfrm>
            <a:off x="1520350" y="1997400"/>
            <a:ext cx="29667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latin typeface="Comfortaa"/>
                <a:ea typeface="Comfortaa"/>
                <a:cs typeface="Comfortaa"/>
                <a:sym typeface="Comfortaa"/>
              </a:rPr>
              <a:t>Project Sample</a:t>
            </a:r>
            <a:endParaRPr>
              <a:latin typeface="Comfortaa"/>
              <a:ea typeface="Comfortaa"/>
              <a:cs typeface="Comfortaa"/>
              <a:sym typeface="Comforta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31"/>
          <p:cNvPicPr preferRelativeResize="0"/>
          <p:nvPr/>
        </p:nvPicPr>
        <p:blipFill rotWithShape="1">
          <a:blip r:embed="rId3">
            <a:alphaModFix/>
          </a:blip>
          <a:srcRect b="6263" l="1031" r="4343" t="8753"/>
          <a:stretch/>
        </p:blipFill>
        <p:spPr>
          <a:xfrm>
            <a:off x="500062" y="515700"/>
            <a:ext cx="8143873" cy="4112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idx="1" type="body"/>
          </p:nvPr>
        </p:nvSpPr>
        <p:spPr>
          <a:xfrm>
            <a:off x="4572000" y="801300"/>
            <a:ext cx="3967800" cy="35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t>	</a:t>
            </a:r>
            <a:r>
              <a:rPr lang="en-GB" sz="1600">
                <a:latin typeface="Comfortaa"/>
                <a:ea typeface="Comfortaa"/>
                <a:cs typeface="Comfortaa"/>
                <a:sym typeface="Comfortaa"/>
              </a:rPr>
              <a:t>-&gt;Problem Statement</a:t>
            </a:r>
            <a:endParaRPr sz="1600">
              <a:latin typeface="Comfortaa"/>
              <a:ea typeface="Comfortaa"/>
              <a:cs typeface="Comfortaa"/>
              <a:sym typeface="Comfortaa"/>
            </a:endParaRPr>
          </a:p>
          <a:p>
            <a:pPr indent="0" lvl="0" marL="0" rtl="0" algn="l">
              <a:spcBef>
                <a:spcPts val="1200"/>
              </a:spcBef>
              <a:spcAft>
                <a:spcPts val="0"/>
              </a:spcAft>
              <a:buNone/>
            </a:pPr>
            <a:r>
              <a:rPr lang="en-GB" sz="1600">
                <a:latin typeface="Comfortaa"/>
                <a:ea typeface="Comfortaa"/>
                <a:cs typeface="Comfortaa"/>
                <a:sym typeface="Comfortaa"/>
              </a:rPr>
              <a:t>	-&gt;Objective</a:t>
            </a:r>
            <a:endParaRPr sz="1600">
              <a:latin typeface="Comfortaa"/>
              <a:ea typeface="Comfortaa"/>
              <a:cs typeface="Comfortaa"/>
              <a:sym typeface="Comfortaa"/>
            </a:endParaRPr>
          </a:p>
          <a:p>
            <a:pPr indent="0" lvl="0" marL="0" rtl="0" algn="l">
              <a:spcBef>
                <a:spcPts val="1200"/>
              </a:spcBef>
              <a:spcAft>
                <a:spcPts val="0"/>
              </a:spcAft>
              <a:buNone/>
            </a:pPr>
            <a:r>
              <a:rPr lang="en-GB" sz="1600">
                <a:latin typeface="Comfortaa"/>
                <a:ea typeface="Comfortaa"/>
                <a:cs typeface="Comfortaa"/>
                <a:sym typeface="Comfortaa"/>
              </a:rPr>
              <a:t>	-&gt;Controller Services</a:t>
            </a:r>
            <a:endParaRPr sz="1600">
              <a:latin typeface="Comfortaa"/>
              <a:ea typeface="Comfortaa"/>
              <a:cs typeface="Comfortaa"/>
              <a:sym typeface="Comfortaa"/>
            </a:endParaRPr>
          </a:p>
          <a:p>
            <a:pPr indent="0" lvl="0" marL="0" rtl="0" algn="l">
              <a:spcBef>
                <a:spcPts val="1200"/>
              </a:spcBef>
              <a:spcAft>
                <a:spcPts val="0"/>
              </a:spcAft>
              <a:buNone/>
            </a:pPr>
            <a:r>
              <a:rPr lang="en-GB" sz="1600">
                <a:latin typeface="Comfortaa"/>
                <a:ea typeface="Comfortaa"/>
                <a:cs typeface="Comfortaa"/>
                <a:sym typeface="Comfortaa"/>
              </a:rPr>
              <a:t>	-&gt;Project Overview</a:t>
            </a:r>
            <a:endParaRPr sz="1600">
              <a:latin typeface="Comfortaa"/>
              <a:ea typeface="Comfortaa"/>
              <a:cs typeface="Comfortaa"/>
              <a:sym typeface="Comfortaa"/>
            </a:endParaRPr>
          </a:p>
          <a:p>
            <a:pPr indent="0" lvl="0" marL="0" rtl="0" algn="l">
              <a:spcBef>
                <a:spcPts val="1200"/>
              </a:spcBef>
              <a:spcAft>
                <a:spcPts val="0"/>
              </a:spcAft>
              <a:buNone/>
            </a:pPr>
            <a:r>
              <a:rPr lang="en-GB" sz="1600">
                <a:latin typeface="Comfortaa"/>
                <a:ea typeface="Comfortaa"/>
                <a:cs typeface="Comfortaa"/>
                <a:sym typeface="Comfortaa"/>
              </a:rPr>
              <a:t>	-&gt;</a:t>
            </a:r>
            <a:r>
              <a:rPr lang="en-GB" sz="1600">
                <a:latin typeface="Comfortaa"/>
                <a:ea typeface="Comfortaa"/>
                <a:cs typeface="Comfortaa"/>
                <a:sym typeface="Comfortaa"/>
              </a:rPr>
              <a:t>Architecture</a:t>
            </a:r>
            <a:endParaRPr sz="1600">
              <a:latin typeface="Comfortaa"/>
              <a:ea typeface="Comfortaa"/>
              <a:cs typeface="Comfortaa"/>
              <a:sym typeface="Comfortaa"/>
            </a:endParaRPr>
          </a:p>
          <a:p>
            <a:pPr indent="0" lvl="0" marL="0" rtl="0" algn="l">
              <a:spcBef>
                <a:spcPts val="1200"/>
              </a:spcBef>
              <a:spcAft>
                <a:spcPts val="0"/>
              </a:spcAft>
              <a:buNone/>
            </a:pPr>
            <a:r>
              <a:rPr lang="en-GB" sz="1600">
                <a:latin typeface="Comfortaa"/>
                <a:ea typeface="Comfortaa"/>
                <a:cs typeface="Comfortaa"/>
                <a:sym typeface="Comfortaa"/>
              </a:rPr>
              <a:t>	-&gt;Project Flow</a:t>
            </a:r>
            <a:endParaRPr sz="1600">
              <a:latin typeface="Comfortaa"/>
              <a:ea typeface="Comfortaa"/>
              <a:cs typeface="Comfortaa"/>
              <a:sym typeface="Comfortaa"/>
            </a:endParaRPr>
          </a:p>
          <a:p>
            <a:pPr indent="0" lvl="0" marL="0" rtl="0" algn="l">
              <a:spcBef>
                <a:spcPts val="1200"/>
              </a:spcBef>
              <a:spcAft>
                <a:spcPts val="0"/>
              </a:spcAft>
              <a:buNone/>
            </a:pPr>
            <a:r>
              <a:rPr lang="en-GB" sz="1600">
                <a:latin typeface="Comfortaa"/>
                <a:ea typeface="Comfortaa"/>
                <a:cs typeface="Comfortaa"/>
                <a:sym typeface="Comfortaa"/>
              </a:rPr>
              <a:t>	-&gt;Technologies and Tools Used</a:t>
            </a:r>
            <a:endParaRPr sz="1600">
              <a:latin typeface="Comfortaa"/>
              <a:ea typeface="Comfortaa"/>
              <a:cs typeface="Comfortaa"/>
              <a:sym typeface="Comfortaa"/>
            </a:endParaRPr>
          </a:p>
          <a:p>
            <a:pPr indent="0" lvl="0" marL="0" rtl="0" algn="l">
              <a:spcBef>
                <a:spcPts val="1200"/>
              </a:spcBef>
              <a:spcAft>
                <a:spcPts val="1200"/>
              </a:spcAft>
              <a:buNone/>
            </a:pPr>
            <a:r>
              <a:rPr lang="en-GB" sz="1600">
                <a:latin typeface="Comfortaa"/>
                <a:ea typeface="Comfortaa"/>
                <a:cs typeface="Comfortaa"/>
                <a:sym typeface="Comfortaa"/>
              </a:rPr>
              <a:t>	-&gt;Project Sample</a:t>
            </a:r>
            <a:endParaRPr sz="1600">
              <a:latin typeface="Comfortaa"/>
              <a:ea typeface="Comfortaa"/>
              <a:cs typeface="Comfortaa"/>
              <a:sym typeface="Comfortaa"/>
            </a:endParaRPr>
          </a:p>
        </p:txBody>
      </p:sp>
      <p:sp>
        <p:nvSpPr>
          <p:cNvPr id="141" name="Google Shape;141;p14"/>
          <p:cNvSpPr txBox="1"/>
          <p:nvPr/>
        </p:nvSpPr>
        <p:spPr>
          <a:xfrm>
            <a:off x="968700" y="2308200"/>
            <a:ext cx="3603300" cy="5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400">
                <a:solidFill>
                  <a:schemeClr val="lt1"/>
                </a:solidFill>
                <a:latin typeface="Comfortaa"/>
                <a:ea typeface="Comfortaa"/>
                <a:cs typeface="Comfortaa"/>
                <a:sym typeface="Comfortaa"/>
              </a:rPr>
              <a:t>Case Study</a:t>
            </a:r>
            <a:r>
              <a:rPr b="1" lang="en-GB" sz="2400">
                <a:solidFill>
                  <a:schemeClr val="lt1"/>
                </a:solidFill>
                <a:latin typeface="Comfortaa"/>
                <a:ea typeface="Comfortaa"/>
                <a:cs typeface="Comfortaa"/>
                <a:sym typeface="Comfortaa"/>
              </a:rPr>
              <a:t> Outline</a:t>
            </a:r>
            <a:endParaRPr b="1" sz="2400">
              <a:solidFill>
                <a:schemeClr val="lt1"/>
              </a:solidFill>
              <a:latin typeface="Comfortaa"/>
              <a:ea typeface="Comfortaa"/>
              <a:cs typeface="Comfortaa"/>
              <a:sym typeface="Comforta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32"/>
          <p:cNvPicPr preferRelativeResize="0"/>
          <p:nvPr/>
        </p:nvPicPr>
        <p:blipFill rotWithShape="1">
          <a:blip r:embed="rId3">
            <a:alphaModFix/>
          </a:blip>
          <a:srcRect b="8471" l="873" r="4186" t="8479"/>
          <a:stretch/>
        </p:blipFill>
        <p:spPr>
          <a:xfrm>
            <a:off x="486663" y="562575"/>
            <a:ext cx="8170674" cy="40183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33"/>
          <p:cNvPicPr preferRelativeResize="0"/>
          <p:nvPr/>
        </p:nvPicPr>
        <p:blipFill rotWithShape="1">
          <a:blip r:embed="rId3">
            <a:alphaModFix/>
          </a:blip>
          <a:srcRect b="9587" l="1184" r="4028" t="9025"/>
          <a:stretch/>
        </p:blipFill>
        <p:spPr>
          <a:xfrm>
            <a:off x="493363" y="602750"/>
            <a:ext cx="8157274" cy="39380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34"/>
          <p:cNvPicPr preferRelativeResize="0"/>
          <p:nvPr/>
        </p:nvPicPr>
        <p:blipFill rotWithShape="1">
          <a:blip r:embed="rId3">
            <a:alphaModFix/>
          </a:blip>
          <a:srcRect b="7087" l="1184" r="3258" t="9033"/>
          <a:stretch/>
        </p:blipFill>
        <p:spPr>
          <a:xfrm>
            <a:off x="459875" y="542475"/>
            <a:ext cx="8224249" cy="4058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35"/>
          <p:cNvPicPr preferRelativeResize="0"/>
          <p:nvPr/>
        </p:nvPicPr>
        <p:blipFill rotWithShape="1">
          <a:blip r:embed="rId3">
            <a:alphaModFix/>
          </a:blip>
          <a:srcRect b="6264" l="1342" r="3409" t="9304"/>
          <a:stretch/>
        </p:blipFill>
        <p:spPr>
          <a:xfrm>
            <a:off x="473275" y="529088"/>
            <a:ext cx="8197451" cy="40853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36"/>
          <p:cNvPicPr preferRelativeResize="0"/>
          <p:nvPr/>
        </p:nvPicPr>
        <p:blipFill rotWithShape="1">
          <a:blip r:embed="rId3">
            <a:alphaModFix/>
          </a:blip>
          <a:srcRect b="5988" l="868" r="3721" t="9308"/>
          <a:stretch/>
        </p:blipFill>
        <p:spPr>
          <a:xfrm>
            <a:off x="466575" y="522388"/>
            <a:ext cx="8210848" cy="40987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917625" y="1997400"/>
            <a:ext cx="37482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latin typeface="Comfortaa"/>
                <a:ea typeface="Comfortaa"/>
                <a:cs typeface="Comfortaa"/>
                <a:sym typeface="Comfortaa"/>
              </a:rPr>
              <a:t>Problem Statement</a:t>
            </a:r>
            <a:endParaRPr>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nvSpPr>
        <p:spPr>
          <a:xfrm>
            <a:off x="0" y="1128450"/>
            <a:ext cx="9144000" cy="28866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200"/>
              </a:spcBef>
              <a:spcAft>
                <a:spcPts val="0"/>
              </a:spcAft>
              <a:buClr>
                <a:schemeClr val="lt1"/>
              </a:buClr>
              <a:buSzPts val="1600"/>
              <a:buFont typeface="Comfortaa"/>
              <a:buChar char="➔"/>
            </a:pPr>
            <a:r>
              <a:rPr lang="en-GB" sz="1600">
                <a:solidFill>
                  <a:schemeClr val="lt1"/>
                </a:solidFill>
                <a:latin typeface="Comfortaa"/>
                <a:ea typeface="Comfortaa"/>
                <a:cs typeface="Comfortaa"/>
                <a:sym typeface="Comfortaa"/>
              </a:rPr>
              <a:t>Prepaid online recharges were introduced to offer users greater convenience, flexibility, and control over their mobile or digital services. </a:t>
            </a:r>
            <a:endParaRPr sz="1600">
              <a:solidFill>
                <a:schemeClr val="lt1"/>
              </a:solidFill>
              <a:latin typeface="Comfortaa"/>
              <a:ea typeface="Comfortaa"/>
              <a:cs typeface="Comfortaa"/>
              <a:sym typeface="Comfortaa"/>
            </a:endParaRPr>
          </a:p>
          <a:p>
            <a:pPr indent="-330200" lvl="0" marL="457200" rtl="0" algn="l">
              <a:lnSpc>
                <a:spcPct val="115000"/>
              </a:lnSpc>
              <a:spcBef>
                <a:spcPts val="0"/>
              </a:spcBef>
              <a:spcAft>
                <a:spcPts val="0"/>
              </a:spcAft>
              <a:buClr>
                <a:schemeClr val="lt1"/>
              </a:buClr>
              <a:buSzPts val="1600"/>
              <a:buFont typeface="Comfortaa"/>
              <a:buChar char="➔"/>
            </a:pPr>
            <a:r>
              <a:rPr lang="en-GB" sz="1600">
                <a:solidFill>
                  <a:schemeClr val="lt1"/>
                </a:solidFill>
                <a:latin typeface="Comfortaa"/>
                <a:ea typeface="Comfortaa"/>
                <a:cs typeface="Comfortaa"/>
                <a:sym typeface="Comfortaa"/>
              </a:rPr>
              <a:t>Before their advent, users typically relied on postpaid plans, which required monthly payments based on usage. </a:t>
            </a:r>
            <a:endParaRPr sz="1600">
              <a:solidFill>
                <a:schemeClr val="lt1"/>
              </a:solidFill>
              <a:latin typeface="Comfortaa"/>
              <a:ea typeface="Comfortaa"/>
              <a:cs typeface="Comfortaa"/>
              <a:sym typeface="Comfortaa"/>
            </a:endParaRPr>
          </a:p>
          <a:p>
            <a:pPr indent="-330200" lvl="0" marL="457200" rtl="0" algn="l">
              <a:lnSpc>
                <a:spcPct val="115000"/>
              </a:lnSpc>
              <a:spcBef>
                <a:spcPts val="0"/>
              </a:spcBef>
              <a:spcAft>
                <a:spcPts val="0"/>
              </a:spcAft>
              <a:buClr>
                <a:schemeClr val="lt1"/>
              </a:buClr>
              <a:buSzPts val="1600"/>
              <a:buFont typeface="Comfortaa"/>
              <a:buChar char="➔"/>
            </a:pPr>
            <a:r>
              <a:rPr lang="en-GB" sz="1600">
                <a:solidFill>
                  <a:schemeClr val="lt1"/>
                </a:solidFill>
                <a:latin typeface="Comfortaa"/>
                <a:ea typeface="Comfortaa"/>
                <a:cs typeface="Comfortaa"/>
                <a:sym typeface="Comfortaa"/>
              </a:rPr>
              <a:t>However, this model came with certain limitations, such as fixed monthly bills and potential overage charges.</a:t>
            </a:r>
            <a:endParaRPr sz="1600">
              <a:solidFill>
                <a:schemeClr val="lt1"/>
              </a:solidFill>
              <a:latin typeface="Comfortaa"/>
              <a:ea typeface="Comfortaa"/>
              <a:cs typeface="Comfortaa"/>
              <a:sym typeface="Comfortaa"/>
            </a:endParaRPr>
          </a:p>
          <a:p>
            <a:pPr indent="-330200" lvl="0" marL="457200" rtl="0" algn="l">
              <a:lnSpc>
                <a:spcPct val="115000"/>
              </a:lnSpc>
              <a:spcBef>
                <a:spcPts val="0"/>
              </a:spcBef>
              <a:spcAft>
                <a:spcPts val="0"/>
              </a:spcAft>
              <a:buClr>
                <a:schemeClr val="lt1"/>
              </a:buClr>
              <a:buSzPts val="1600"/>
              <a:buFont typeface="Comfortaa"/>
              <a:buChar char="➔"/>
            </a:pPr>
            <a:r>
              <a:rPr lang="en-GB" sz="1600">
                <a:solidFill>
                  <a:schemeClr val="lt1"/>
                </a:solidFill>
                <a:latin typeface="Comfortaa"/>
                <a:ea typeface="Comfortaa"/>
                <a:cs typeface="Comfortaa"/>
                <a:sym typeface="Comfortaa"/>
              </a:rPr>
              <a:t>The introduction of prepaid online recharges revolutionized the telecommunications industry by allowing users to pay in advance for the services they consume. </a:t>
            </a:r>
            <a:endParaRPr sz="1600">
              <a:solidFill>
                <a:schemeClr val="lt1"/>
              </a:solidFill>
              <a:latin typeface="Comfortaa"/>
              <a:ea typeface="Comfortaa"/>
              <a:cs typeface="Comfortaa"/>
              <a:sym typeface="Comfortaa"/>
            </a:endParaRPr>
          </a:p>
          <a:p>
            <a:pPr indent="0" lvl="0" marL="0" rtl="0" algn="l">
              <a:spcBef>
                <a:spcPts val="1200"/>
              </a:spcBef>
              <a:spcAft>
                <a:spcPts val="0"/>
              </a:spcAft>
              <a:buNone/>
            </a:pPr>
            <a:r>
              <a:t/>
            </a:r>
            <a:endParaRPr sz="16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nvSpPr>
        <p:spPr>
          <a:xfrm>
            <a:off x="0" y="636300"/>
            <a:ext cx="9144000" cy="38709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200"/>
              </a:spcBef>
              <a:spcAft>
                <a:spcPts val="0"/>
              </a:spcAft>
              <a:buClr>
                <a:schemeClr val="lt1"/>
              </a:buClr>
              <a:buSzPts val="1600"/>
              <a:buFont typeface="Comfortaa"/>
              <a:buChar char="➔"/>
            </a:pPr>
            <a:r>
              <a:rPr lang="en-GB" sz="1600">
                <a:solidFill>
                  <a:schemeClr val="lt1"/>
                </a:solidFill>
                <a:latin typeface="Comfortaa"/>
                <a:ea typeface="Comfortaa"/>
                <a:cs typeface="Comfortaa"/>
                <a:sym typeface="Comfortaa"/>
              </a:rPr>
              <a:t>This prepaid model provided several advantages. </a:t>
            </a:r>
            <a:endParaRPr sz="1600">
              <a:solidFill>
                <a:schemeClr val="lt1"/>
              </a:solidFill>
              <a:latin typeface="Comfortaa"/>
              <a:ea typeface="Comfortaa"/>
              <a:cs typeface="Comfortaa"/>
              <a:sym typeface="Comfortaa"/>
            </a:endParaRPr>
          </a:p>
          <a:p>
            <a:pPr indent="-330200" lvl="0" marL="457200" rtl="0" algn="l">
              <a:lnSpc>
                <a:spcPct val="115000"/>
              </a:lnSpc>
              <a:spcBef>
                <a:spcPts val="0"/>
              </a:spcBef>
              <a:spcAft>
                <a:spcPts val="0"/>
              </a:spcAft>
              <a:buClr>
                <a:schemeClr val="lt1"/>
              </a:buClr>
              <a:buSzPts val="1600"/>
              <a:buFont typeface="Comfortaa"/>
              <a:buChar char="➔"/>
            </a:pPr>
            <a:r>
              <a:rPr lang="en-GB" sz="1600">
                <a:solidFill>
                  <a:schemeClr val="lt1"/>
                </a:solidFill>
                <a:latin typeface="Comfortaa"/>
                <a:ea typeface="Comfortaa"/>
                <a:cs typeface="Comfortaa"/>
                <a:sym typeface="Comfortaa"/>
              </a:rPr>
              <a:t>Firstly, it empowered users with the freedom to choose the amount they wanted to spend and the services they wished to access, without being tied to long-term contracts. </a:t>
            </a:r>
            <a:endParaRPr sz="1600">
              <a:solidFill>
                <a:schemeClr val="lt1"/>
              </a:solidFill>
              <a:latin typeface="Comfortaa"/>
              <a:ea typeface="Comfortaa"/>
              <a:cs typeface="Comfortaa"/>
              <a:sym typeface="Comfortaa"/>
            </a:endParaRPr>
          </a:p>
          <a:p>
            <a:pPr indent="-330200" lvl="0" marL="457200" rtl="0" algn="l">
              <a:lnSpc>
                <a:spcPct val="115000"/>
              </a:lnSpc>
              <a:spcBef>
                <a:spcPts val="0"/>
              </a:spcBef>
              <a:spcAft>
                <a:spcPts val="0"/>
              </a:spcAft>
              <a:buClr>
                <a:schemeClr val="lt1"/>
              </a:buClr>
              <a:buSzPts val="1600"/>
              <a:buFont typeface="Comfortaa"/>
              <a:buChar char="➔"/>
            </a:pPr>
            <a:r>
              <a:rPr lang="en-GB" sz="1600">
                <a:solidFill>
                  <a:schemeClr val="lt1"/>
                </a:solidFill>
                <a:latin typeface="Comfortaa"/>
                <a:ea typeface="Comfortaa"/>
                <a:cs typeface="Comfortaa"/>
                <a:sym typeface="Comfortaa"/>
              </a:rPr>
              <a:t>Secondly, it eliminated the risk of unexpected charges, as users could monitor their usage in real-time and top up their accounts as needed. </a:t>
            </a:r>
            <a:endParaRPr sz="1600">
              <a:solidFill>
                <a:schemeClr val="lt1"/>
              </a:solidFill>
              <a:latin typeface="Comfortaa"/>
              <a:ea typeface="Comfortaa"/>
              <a:cs typeface="Comfortaa"/>
              <a:sym typeface="Comfortaa"/>
            </a:endParaRPr>
          </a:p>
          <a:p>
            <a:pPr indent="-330200" lvl="0" marL="457200" rtl="0" algn="l">
              <a:lnSpc>
                <a:spcPct val="115000"/>
              </a:lnSpc>
              <a:spcBef>
                <a:spcPts val="0"/>
              </a:spcBef>
              <a:spcAft>
                <a:spcPts val="0"/>
              </a:spcAft>
              <a:buClr>
                <a:schemeClr val="lt1"/>
              </a:buClr>
              <a:buSzPts val="1600"/>
              <a:buFont typeface="Comfortaa"/>
              <a:buChar char="➔"/>
            </a:pPr>
            <a:r>
              <a:rPr lang="en-GB" sz="1600">
                <a:solidFill>
                  <a:schemeClr val="lt1"/>
                </a:solidFill>
                <a:latin typeface="Comfortaa"/>
                <a:ea typeface="Comfortaa"/>
                <a:cs typeface="Comfortaa"/>
                <a:sym typeface="Comfortaa"/>
              </a:rPr>
              <a:t>Lastly, the online aspect of prepaid recharges made the process seamless and accessible, enabling users to recharge from the comfort of their homes or on the go, using various digital platforms and payment methods.</a:t>
            </a:r>
            <a:endParaRPr sz="1600">
              <a:solidFill>
                <a:schemeClr val="lt1"/>
              </a:solidFill>
              <a:latin typeface="Comfortaa"/>
              <a:ea typeface="Comfortaa"/>
              <a:cs typeface="Comfortaa"/>
              <a:sym typeface="Comfortaa"/>
            </a:endParaRPr>
          </a:p>
          <a:p>
            <a:pPr indent="-330200" lvl="0" marL="457200" rtl="0" algn="l">
              <a:lnSpc>
                <a:spcPct val="115000"/>
              </a:lnSpc>
              <a:spcBef>
                <a:spcPts val="0"/>
              </a:spcBef>
              <a:spcAft>
                <a:spcPts val="0"/>
              </a:spcAft>
              <a:buClr>
                <a:schemeClr val="lt1"/>
              </a:buClr>
              <a:buSzPts val="1600"/>
              <a:buFont typeface="Comfortaa"/>
              <a:buChar char="➔"/>
            </a:pPr>
            <a:r>
              <a:rPr lang="en-GB" sz="1600">
                <a:solidFill>
                  <a:schemeClr val="lt1"/>
                </a:solidFill>
                <a:latin typeface="Comfortaa"/>
                <a:ea typeface="Comfortaa"/>
                <a:cs typeface="Comfortaa"/>
                <a:sym typeface="Comfortaa"/>
              </a:rPr>
              <a:t>Overall, the introduction of prepaid online recharges marked a significant shift towards a more user-centric and flexible approach to telecommunications, catering to the evolving needs and preferences of consumers in an increasingly digital age.</a:t>
            </a:r>
            <a:endParaRPr sz="1600">
              <a:solidFill>
                <a:schemeClr val="lt1"/>
              </a:solidFill>
              <a:latin typeface="Comfortaa"/>
              <a:ea typeface="Comfortaa"/>
              <a:cs typeface="Comfortaa"/>
              <a:sym typeface="Comfortaa"/>
            </a:endParaRPr>
          </a:p>
          <a:p>
            <a:pPr indent="0" lvl="0" marL="0" rtl="0" algn="l">
              <a:spcBef>
                <a:spcPts val="120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1734675" y="1997400"/>
            <a:ext cx="20961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latin typeface="Comfortaa"/>
                <a:ea typeface="Comfortaa"/>
                <a:cs typeface="Comfortaa"/>
                <a:sym typeface="Comfortaa"/>
              </a:rPr>
              <a:t>Objective</a:t>
            </a:r>
            <a:endParaRPr>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nvSpPr>
        <p:spPr>
          <a:xfrm>
            <a:off x="0" y="656400"/>
            <a:ext cx="9144000" cy="3830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Char char="➔"/>
            </a:pPr>
            <a:r>
              <a:rPr b="1" lang="en-GB" sz="1600">
                <a:solidFill>
                  <a:schemeClr val="lt1"/>
                </a:solidFill>
              </a:rPr>
              <a:t>Customer Convenience</a:t>
            </a:r>
            <a:r>
              <a:rPr lang="en-GB" sz="1600">
                <a:solidFill>
                  <a:schemeClr val="lt1"/>
                </a:solidFill>
              </a:rPr>
              <a:t>: The primary objective is to provide customers with a convenient and accessible method to recharge their accounts. By offering online recharge options, customers can easily top up their balance from anywhere and at any time, without the need to visit physical stores or outlets.</a:t>
            </a:r>
            <a:endParaRPr sz="1600">
              <a:solidFill>
                <a:schemeClr val="lt1"/>
              </a:solidFill>
            </a:endParaRPr>
          </a:p>
          <a:p>
            <a:pPr indent="-330200" lvl="0" marL="457200" rtl="0" algn="l">
              <a:spcBef>
                <a:spcPts val="0"/>
              </a:spcBef>
              <a:spcAft>
                <a:spcPts val="0"/>
              </a:spcAft>
              <a:buClr>
                <a:schemeClr val="lt1"/>
              </a:buClr>
              <a:buSzPts val="1600"/>
              <a:buChar char="➔"/>
            </a:pPr>
            <a:r>
              <a:rPr b="1" lang="en-GB" sz="1600">
                <a:solidFill>
                  <a:schemeClr val="lt1"/>
                </a:solidFill>
              </a:rPr>
              <a:t>Flexibility</a:t>
            </a:r>
            <a:r>
              <a:rPr lang="en-GB" sz="1600">
                <a:solidFill>
                  <a:schemeClr val="lt1"/>
                </a:solidFill>
              </a:rPr>
              <a:t>: The prepaid recharge system aims to offer customers flexibility in terms of choosing the amount they want to recharge and the services they wish to avail. This allows customers to tailor their plans according to their usage patterns and budgetary constraints.</a:t>
            </a:r>
            <a:endParaRPr sz="1600">
              <a:solidFill>
                <a:schemeClr val="lt1"/>
              </a:solidFill>
            </a:endParaRPr>
          </a:p>
          <a:p>
            <a:pPr indent="-330200" lvl="0" marL="457200" rtl="0" algn="l">
              <a:spcBef>
                <a:spcPts val="0"/>
              </a:spcBef>
              <a:spcAft>
                <a:spcPts val="0"/>
              </a:spcAft>
              <a:buClr>
                <a:schemeClr val="lt1"/>
              </a:buClr>
              <a:buSzPts val="1600"/>
              <a:buChar char="➔"/>
            </a:pPr>
            <a:r>
              <a:rPr b="1" lang="en-GB" sz="1600">
                <a:solidFill>
                  <a:schemeClr val="lt1"/>
                </a:solidFill>
              </a:rPr>
              <a:t>Real-Time Monitoring</a:t>
            </a:r>
            <a:r>
              <a:rPr lang="en-GB" sz="1600">
                <a:solidFill>
                  <a:schemeClr val="lt1"/>
                </a:solidFill>
              </a:rPr>
              <a:t>: Another objective is to empower customers with the ability to monitor their usage in real-time. Prepaid customers can track their balance, usage details, and validity periods, enabling them to manage their expenses more effectively and avoid unexpected service interruptions.</a:t>
            </a:r>
            <a:endParaRPr sz="1600">
              <a:solidFill>
                <a:schemeClr val="lt1"/>
              </a:solidFill>
            </a:endParaRPr>
          </a:p>
          <a:p>
            <a:pPr indent="-330200" lvl="0" marL="457200" rtl="0" algn="l">
              <a:spcBef>
                <a:spcPts val="0"/>
              </a:spcBef>
              <a:spcAft>
                <a:spcPts val="0"/>
              </a:spcAft>
              <a:buClr>
                <a:schemeClr val="lt1"/>
              </a:buClr>
              <a:buSzPts val="1600"/>
              <a:buChar char="➔"/>
            </a:pPr>
            <a:r>
              <a:rPr b="1" lang="en-GB" sz="1600">
                <a:solidFill>
                  <a:schemeClr val="lt1"/>
                </a:solidFill>
              </a:rPr>
              <a:t>Customer Retention</a:t>
            </a:r>
            <a:r>
              <a:rPr lang="en-GB" sz="1600">
                <a:solidFill>
                  <a:schemeClr val="lt1"/>
                </a:solidFill>
              </a:rPr>
              <a:t>: Providing a seamless and user-friendly prepaid recharge experience can contribute to customer satisfaction and loyalty. By meeting customer expectations and offering competitive recharge options, telecom companies can enhance customer retention and reduce churn rates.</a:t>
            </a:r>
            <a:endParaRPr sz="1600">
              <a:solidFill>
                <a:schemeClr val="lt1"/>
              </a:solidFill>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1118550" y="1997400"/>
            <a:ext cx="37482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latin typeface="Comfortaa"/>
                <a:ea typeface="Comfortaa"/>
                <a:cs typeface="Comfortaa"/>
                <a:sym typeface="Comfortaa"/>
              </a:rPr>
              <a:t>Controller Services</a:t>
            </a:r>
            <a:endParaRPr>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idx="4294967295" type="body"/>
          </p:nvPr>
        </p:nvSpPr>
        <p:spPr>
          <a:xfrm>
            <a:off x="1168800" y="897525"/>
            <a:ext cx="3403200" cy="1165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1600">
                <a:latin typeface="Comfortaa"/>
                <a:ea typeface="Comfortaa"/>
                <a:cs typeface="Comfortaa"/>
                <a:sym typeface="Comfortaa"/>
              </a:rPr>
              <a:t>Customer Controller</a:t>
            </a:r>
            <a:endParaRPr sz="1600">
              <a:latin typeface="Comfortaa"/>
              <a:ea typeface="Comfortaa"/>
              <a:cs typeface="Comfortaa"/>
              <a:sym typeface="Comfortaa"/>
            </a:endParaRPr>
          </a:p>
          <a:p>
            <a:pPr indent="-317500" lvl="0" marL="457200" rtl="0" algn="l">
              <a:spcBef>
                <a:spcPts val="1200"/>
              </a:spcBef>
              <a:spcAft>
                <a:spcPts val="0"/>
              </a:spcAft>
              <a:buSzPts val="1400"/>
              <a:buFont typeface="Comfortaa"/>
              <a:buChar char="➔"/>
            </a:pPr>
            <a:r>
              <a:rPr lang="en-GB" sz="1400">
                <a:latin typeface="Comfortaa"/>
                <a:ea typeface="Comfortaa"/>
                <a:cs typeface="Comfortaa"/>
                <a:sym typeface="Comfortaa"/>
              </a:rPr>
              <a:t>Login/SignUp</a:t>
            </a:r>
            <a:endParaRPr sz="1400">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GB" sz="1400">
                <a:latin typeface="Comfortaa"/>
                <a:ea typeface="Comfortaa"/>
                <a:cs typeface="Comfortaa"/>
                <a:sym typeface="Comfortaa"/>
              </a:rPr>
              <a:t>Update Profile</a:t>
            </a:r>
            <a:endParaRPr sz="1400">
              <a:latin typeface="Comfortaa"/>
              <a:ea typeface="Comfortaa"/>
              <a:cs typeface="Comfortaa"/>
              <a:sym typeface="Comfortaa"/>
            </a:endParaRPr>
          </a:p>
        </p:txBody>
      </p:sp>
      <p:sp>
        <p:nvSpPr>
          <p:cNvPr id="177" name="Google Shape;177;p21"/>
          <p:cNvSpPr txBox="1"/>
          <p:nvPr>
            <p:ph idx="4294967295" type="body"/>
          </p:nvPr>
        </p:nvSpPr>
        <p:spPr>
          <a:xfrm>
            <a:off x="4572000" y="2571750"/>
            <a:ext cx="3403200" cy="1419900"/>
          </a:xfrm>
          <a:prstGeom prst="rect">
            <a:avLst/>
          </a:prstGeom>
        </p:spPr>
        <p:txBody>
          <a:bodyPr anchorCtr="0" anchor="t" bIns="91425" lIns="91425" spcFirstLastPara="1" rIns="91425" wrap="square" tIns="91425">
            <a:normAutofit/>
          </a:bodyPr>
          <a:lstStyle/>
          <a:p>
            <a:pPr indent="0" lvl="0" marL="457200" rtl="0" algn="ctr">
              <a:spcBef>
                <a:spcPts val="0"/>
              </a:spcBef>
              <a:spcAft>
                <a:spcPts val="0"/>
              </a:spcAft>
              <a:buNone/>
            </a:pPr>
            <a:r>
              <a:rPr lang="en-GB" sz="1600">
                <a:latin typeface="Comfortaa"/>
                <a:ea typeface="Comfortaa"/>
                <a:cs typeface="Comfortaa"/>
                <a:sym typeface="Comfortaa"/>
              </a:rPr>
              <a:t>Customer Plan Controller</a:t>
            </a:r>
            <a:endParaRPr sz="1600">
              <a:latin typeface="Comfortaa"/>
              <a:ea typeface="Comfortaa"/>
              <a:cs typeface="Comfortaa"/>
              <a:sym typeface="Comfortaa"/>
            </a:endParaRPr>
          </a:p>
          <a:p>
            <a:pPr indent="-317500" lvl="0" marL="457200" rtl="0" algn="l">
              <a:spcBef>
                <a:spcPts val="1200"/>
              </a:spcBef>
              <a:spcAft>
                <a:spcPts val="0"/>
              </a:spcAft>
              <a:buSzPts val="1400"/>
              <a:buFont typeface="Comfortaa"/>
              <a:buChar char="➔"/>
            </a:pPr>
            <a:r>
              <a:rPr lang="en-GB" sz="1400">
                <a:latin typeface="Comfortaa"/>
                <a:ea typeface="Comfortaa"/>
                <a:cs typeface="Comfortaa"/>
                <a:sym typeface="Comfortaa"/>
              </a:rPr>
              <a:t>Recharge</a:t>
            </a:r>
            <a:endParaRPr sz="1400">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GB" sz="1400">
                <a:latin typeface="Comfortaa"/>
                <a:ea typeface="Comfortaa"/>
                <a:cs typeface="Comfortaa"/>
                <a:sym typeface="Comfortaa"/>
              </a:rPr>
              <a:t>Payment</a:t>
            </a:r>
            <a:endParaRPr sz="1400">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GB" sz="1400">
                <a:latin typeface="Comfortaa"/>
                <a:ea typeface="Comfortaa"/>
                <a:cs typeface="Comfortaa"/>
                <a:sym typeface="Comfortaa"/>
              </a:rPr>
              <a:t>Recharge History</a:t>
            </a:r>
            <a:endParaRPr sz="1400">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