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75" r:id="rId4"/>
    <p:sldId id="290" r:id="rId5"/>
    <p:sldId id="291" r:id="rId6"/>
    <p:sldId id="274" r:id="rId7"/>
    <p:sldId id="292" r:id="rId8"/>
    <p:sldId id="302" r:id="rId9"/>
    <p:sldId id="303" r:id="rId10"/>
    <p:sldId id="296" r:id="rId11"/>
    <p:sldId id="297" r:id="rId12"/>
    <p:sldId id="298" r:id="rId13"/>
    <p:sldId id="294" r:id="rId14"/>
    <p:sldId id="295" r:id="rId15"/>
    <p:sldId id="300" r:id="rId16"/>
    <p:sldId id="301" r:id="rId17"/>
    <p:sldId id="299" r:id="rId18"/>
    <p:sldId id="261" r:id="rId19"/>
    <p:sldId id="279" r:id="rId20"/>
    <p:sldId id="287" r:id="rId21"/>
    <p:sldId id="265" r:id="rId22"/>
  </p:sldIdLst>
  <p:sldSz cx="12192000" cy="6858000"/>
  <p:notesSz cx="6858000" cy="9144000"/>
  <p:embeddedFontLst>
    <p:embeddedFont>
      <p:font typeface="Pretendard" panose="02000503000000020004" pitchFamily="2" charset="-127"/>
      <p:regular r:id="rId23"/>
    </p:embeddedFont>
    <p:embeddedFont>
      <p:font typeface="Pretendard ExtraBold" panose="02000903000000020004" pitchFamily="2" charset="-127"/>
      <p:bold r:id="rId24"/>
    </p:embeddedFont>
    <p:embeddedFont>
      <p:font typeface="Pretendard Light" panose="02000403000000020004" pitchFamily="2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F9"/>
    <a:srgbClr val="C89800"/>
    <a:srgbClr val="DAE4F6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2024-03-20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eb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nkeyp.notion.site/Dimension-Traveler-bd5003dace654e8296ad5da0edc6bc74?pvs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297193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Dimension Traveler</a:t>
            </a:r>
            <a:b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여행자 </a:t>
            </a:r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기획서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E569DC-D658-45DB-AE06-E3592BFDFB9B}"/>
              </a:ext>
            </a:extLst>
          </p:cNvPr>
          <p:cNvSpPr txBox="1"/>
          <p:nvPr/>
        </p:nvSpPr>
        <p:spPr>
          <a:xfrm>
            <a:off x="866450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박승원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C2CF-37FB-49B3-AFE8-C7229EEFCB8D}"/>
              </a:ext>
            </a:extLst>
          </p:cNvPr>
          <p:cNvSpPr txBox="1"/>
          <p:nvPr/>
        </p:nvSpPr>
        <p:spPr>
          <a:xfrm>
            <a:off x="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유니티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(Unity)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활용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콘텐츠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VR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네트워크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메타버스 플랫폼 개발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F087E-6E15-49E7-BFD8-03F12C67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975066"/>
            <a:ext cx="9107171" cy="331516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조작법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362436" y="1283516"/>
            <a:ext cx="1508309" cy="4914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BD8412-BBA9-4A28-A1B2-34A223C7FAE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206306" y="3498209"/>
            <a:ext cx="533350" cy="930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6E051D-9C0C-4787-8ED3-B1C3C2D8DEA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99634" y="3996972"/>
            <a:ext cx="646366" cy="54763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9AB85E-B642-44B7-B95A-0946996BED42}"/>
              </a:ext>
            </a:extLst>
          </p:cNvPr>
          <p:cNvSpPr/>
          <p:nvPr/>
        </p:nvSpPr>
        <p:spPr>
          <a:xfrm>
            <a:off x="1659656" y="4428962"/>
            <a:ext cx="21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현재 시점이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570B8D-BF28-443B-BD1A-1BFA2FF7641B}"/>
              </a:ext>
            </a:extLst>
          </p:cNvPr>
          <p:cNvSpPr/>
          <p:nvPr/>
        </p:nvSpPr>
        <p:spPr>
          <a:xfrm>
            <a:off x="4566000" y="4544602"/>
            <a:ext cx="216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점프</a:t>
            </a:r>
            <a:endParaRPr lang="en-US" altLang="ko-KR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항상 같은 높이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EBEB8-FFF3-4E45-91F9-077C7FA42F95}"/>
              </a:ext>
            </a:extLst>
          </p:cNvPr>
          <p:cNvSpPr/>
          <p:nvPr/>
        </p:nvSpPr>
        <p:spPr>
          <a:xfrm>
            <a:off x="362436" y="5927709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일시정지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C43EDF-B6D4-4AC8-A4E5-005F5DE3854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002344" y="3716323"/>
            <a:ext cx="812776" cy="71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0C2A51-2A21-47BF-977C-C2F2D1379C02}"/>
              </a:ext>
            </a:extLst>
          </p:cNvPr>
          <p:cNvSpPr/>
          <p:nvPr/>
        </p:nvSpPr>
        <p:spPr>
          <a:xfrm>
            <a:off x="7472344" y="4428962"/>
            <a:ext cx="30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이동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좌우로만 이동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해당하는 방향키대로 이동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B2F228-C7AC-4255-960A-863AA5FC6131}"/>
              </a:ext>
            </a:extLst>
          </p:cNvPr>
          <p:cNvSpPr/>
          <p:nvPr/>
        </p:nvSpPr>
        <p:spPr>
          <a:xfrm>
            <a:off x="3486000" y="6197708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b="1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돌아가기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메인 메뉴로 돌아간다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5F2270-0858-4C63-A207-75C94CF026F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442436" y="6197709"/>
            <a:ext cx="2043564" cy="269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5A9E08-966A-4585-BDC7-EB8E67BAEE49}"/>
              </a:ext>
            </a:extLst>
          </p:cNvPr>
          <p:cNvSpPr/>
          <p:nvPr/>
        </p:nvSpPr>
        <p:spPr>
          <a:xfrm>
            <a:off x="3486000" y="5583335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모든 이벤트가 초기화되며 캐릭터가 시작지점으로 돌아간다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6EE7E94-E2EA-4162-A764-AE39CC3DF60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442436" y="5853335"/>
            <a:ext cx="2043564" cy="3443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36983E62-BBF8-4218-BF99-301D80F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203056"/>
            <a:ext cx="15432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2394DD-F650-4FC4-8E6C-25A3DC9D1FB5}"/>
              </a:ext>
            </a:extLst>
          </p:cNvPr>
          <p:cNvSpPr/>
          <p:nvPr/>
        </p:nvSpPr>
        <p:spPr>
          <a:xfrm>
            <a:off x="3151868" y="43538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일반 블록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1059087" y="264754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지형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71868" y="3769112"/>
            <a:ext cx="0" cy="58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038922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0235498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038706" y="3767740"/>
            <a:ext cx="1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171" y="3428501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시작지점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70D1CA-D5D3-4043-B20C-997F6064C441}"/>
              </a:ext>
            </a:extLst>
          </p:cNvPr>
          <p:cNvSpPr txBox="1"/>
          <p:nvPr/>
        </p:nvSpPr>
        <p:spPr>
          <a:xfrm>
            <a:off x="11295600" y="376705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도착지점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E5309-E31C-4645-9D28-690C59F344DF}"/>
              </a:ext>
            </a:extLst>
          </p:cNvPr>
          <p:cNvSpPr txBox="1"/>
          <p:nvPr/>
        </p:nvSpPr>
        <p:spPr>
          <a:xfrm>
            <a:off x="389866" y="2170157"/>
            <a:ext cx="29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플레이어가 기본적으로 올라가 있는 오브젝트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/>
            <a:r>
              <a:rPr lang="ko-KR" altLang="en-US" sz="1200" dirty="0">
                <a:latin typeface="+mn-ea"/>
              </a:rPr>
              <a:t>플레이어는 지형을 따라 이동한다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730959-BEFD-412C-B7B0-4EFA97C2E22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779087" y="3187547"/>
            <a:ext cx="70" cy="58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E137745-8A28-4332-A5E4-DCFA2010BC79}"/>
              </a:ext>
            </a:extLst>
          </p:cNvPr>
          <p:cNvSpPr/>
          <p:nvPr/>
        </p:nvSpPr>
        <p:spPr>
          <a:xfrm>
            <a:off x="5318922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 블록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054685B-A94F-4E40-B86D-3F7D1EDEF3D8}"/>
              </a:ext>
            </a:extLst>
          </p:cNvPr>
          <p:cNvSpPr/>
          <p:nvPr/>
        </p:nvSpPr>
        <p:spPr>
          <a:xfrm>
            <a:off x="7318706" y="434549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AB45F9A-D6C1-4898-A512-3F88E46BEE80}"/>
              </a:ext>
            </a:extLst>
          </p:cNvPr>
          <p:cNvSpPr/>
          <p:nvPr/>
        </p:nvSpPr>
        <p:spPr>
          <a:xfrm>
            <a:off x="9515498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장애물 블록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9C7F6-A99F-4AE0-A51D-9B832B183DFD}"/>
              </a:ext>
            </a:extLst>
          </p:cNvPr>
          <p:cNvSpPr txBox="1"/>
          <p:nvPr/>
        </p:nvSpPr>
        <p:spPr>
          <a:xfrm>
            <a:off x="1885890" y="4885490"/>
            <a:ext cx="404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플레이어가 블록의 아래를 점프 등으로 두드리면 블록이 부숴진다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34AEC-E39F-4966-8C86-BC20D663EA01}"/>
              </a:ext>
            </a:extLst>
          </p:cNvPr>
          <p:cNvSpPr txBox="1"/>
          <p:nvPr/>
        </p:nvSpPr>
        <p:spPr>
          <a:xfrm>
            <a:off x="3558916" y="2175752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블록과 동일하지만 이 블록은 부술 수 없으며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플레이어가 블록의 아래를 점프 등으로 두드리면 블록 위에 아이템이 등장한다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D518A-8E62-411B-8B5D-3350CA5AF0AD}"/>
              </a:ext>
            </a:extLst>
          </p:cNvPr>
          <p:cNvSpPr txBox="1"/>
          <p:nvPr/>
        </p:nvSpPr>
        <p:spPr>
          <a:xfrm>
            <a:off x="6281654" y="488849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오브젝트이자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91EF1-C207-44DA-98FA-6D52750D18FF}"/>
              </a:ext>
            </a:extLst>
          </p:cNvPr>
          <p:cNvSpPr txBox="1"/>
          <p:nvPr/>
        </p:nvSpPr>
        <p:spPr>
          <a:xfrm>
            <a:off x="8544971" y="21858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움직이는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플레이어가 이 오브젝트에 부딪히면 체력을 잃는다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D6884E-D489-42B5-B8B5-E124ACCF358B}"/>
              </a:ext>
            </a:extLst>
          </p:cNvPr>
          <p:cNvSpPr/>
          <p:nvPr/>
        </p:nvSpPr>
        <p:spPr>
          <a:xfrm>
            <a:off x="3601868" y="5510285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306504-1C77-4861-B7F1-2D0F85F5BB07}"/>
              </a:ext>
            </a:extLst>
          </p:cNvPr>
          <p:cNvSpPr/>
          <p:nvPr/>
        </p:nvSpPr>
        <p:spPr>
          <a:xfrm>
            <a:off x="5501002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6E4B71-C734-4686-9D3E-606663533D00}"/>
              </a:ext>
            </a:extLst>
          </p:cNvPr>
          <p:cNvSpPr/>
          <p:nvPr/>
        </p:nvSpPr>
        <p:spPr>
          <a:xfrm>
            <a:off x="5613897" y="1591707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37A69-7863-4B6A-B1ED-47B5470D7DD8}"/>
              </a:ext>
            </a:extLst>
          </p:cNvPr>
          <p:cNvSpPr/>
          <p:nvPr/>
        </p:nvSpPr>
        <p:spPr>
          <a:xfrm>
            <a:off x="6040184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678991AF-66EE-4822-9702-6C295704C503}"/>
              </a:ext>
            </a:extLst>
          </p:cNvPr>
          <p:cNvSpPr/>
          <p:nvPr/>
        </p:nvSpPr>
        <p:spPr>
          <a:xfrm>
            <a:off x="6153079" y="1591707"/>
            <a:ext cx="318292" cy="31840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37762-62F1-4D19-ABF5-ECA61EC7801A}"/>
              </a:ext>
            </a:extLst>
          </p:cNvPr>
          <p:cNvSpPr/>
          <p:nvPr/>
        </p:nvSpPr>
        <p:spPr>
          <a:xfrm>
            <a:off x="896571" y="1480911"/>
            <a:ext cx="1803086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951144-DE75-4329-9A6A-8037C947505A}"/>
              </a:ext>
            </a:extLst>
          </p:cNvPr>
          <p:cNvSpPr/>
          <p:nvPr/>
        </p:nvSpPr>
        <p:spPr>
          <a:xfrm>
            <a:off x="896571" y="1477994"/>
            <a:ext cx="1803086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356DB5-8A53-4FEB-862B-29B5F2774E61}"/>
              </a:ext>
            </a:extLst>
          </p:cNvPr>
          <p:cNvSpPr/>
          <p:nvPr/>
        </p:nvSpPr>
        <p:spPr>
          <a:xfrm>
            <a:off x="7907521" y="5510285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07CD83-1B86-432B-AD72-4173A7A0DAFC}"/>
              </a:ext>
            </a:extLst>
          </p:cNvPr>
          <p:cNvSpPr/>
          <p:nvPr/>
        </p:nvSpPr>
        <p:spPr>
          <a:xfrm>
            <a:off x="9965498" y="1396885"/>
            <a:ext cx="540000" cy="54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FBCF859D-DB78-4669-A3F1-8E51CB747ED3}"/>
              </a:ext>
            </a:extLst>
          </p:cNvPr>
          <p:cNvSpPr/>
          <p:nvPr/>
        </p:nvSpPr>
        <p:spPr>
          <a:xfrm>
            <a:off x="9965089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024937E-52A7-4270-9DF7-795329A73DB5}"/>
              </a:ext>
            </a:extLst>
          </p:cNvPr>
          <p:cNvSpPr/>
          <p:nvPr/>
        </p:nvSpPr>
        <p:spPr>
          <a:xfrm>
            <a:off x="10234680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457B43E5-245F-4EB6-A192-0EEC641232F2}"/>
              </a:ext>
            </a:extLst>
          </p:cNvPr>
          <p:cNvSpPr/>
          <p:nvPr/>
        </p:nvSpPr>
        <p:spPr>
          <a:xfrm rot="5400000">
            <a:off x="10493723" y="141785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90A3F305-18AE-49DF-B5AC-F69E38AF1A13}"/>
              </a:ext>
            </a:extLst>
          </p:cNvPr>
          <p:cNvSpPr/>
          <p:nvPr/>
        </p:nvSpPr>
        <p:spPr>
          <a:xfrm rot="5400000">
            <a:off x="10493723" y="167866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8E01B75-096D-4456-8E56-9CD933B9E8AE}"/>
              </a:ext>
            </a:extLst>
          </p:cNvPr>
          <p:cNvSpPr/>
          <p:nvPr/>
        </p:nvSpPr>
        <p:spPr>
          <a:xfrm rot="10800000">
            <a:off x="10234680" y="1931473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3C9C41F-8F1E-410B-84C3-310502BCAEB6}"/>
              </a:ext>
            </a:extLst>
          </p:cNvPr>
          <p:cNvSpPr/>
          <p:nvPr/>
        </p:nvSpPr>
        <p:spPr>
          <a:xfrm rot="10800000">
            <a:off x="9965089" y="1931926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3F44980D-7B0A-4035-B4AF-04DBFC071EAE}"/>
              </a:ext>
            </a:extLst>
          </p:cNvPr>
          <p:cNvSpPr/>
          <p:nvPr/>
        </p:nvSpPr>
        <p:spPr>
          <a:xfrm rot="16200000">
            <a:off x="9706864" y="1418798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F2720E2-0879-4320-B0EC-4EEA2143BD07}"/>
              </a:ext>
            </a:extLst>
          </p:cNvPr>
          <p:cNvSpPr/>
          <p:nvPr/>
        </p:nvSpPr>
        <p:spPr>
          <a:xfrm rot="16200000">
            <a:off x="9706864" y="168152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플래그">
            <a:extLst>
              <a:ext uri="{FF2B5EF4-FFF2-40B4-BE49-F238E27FC236}">
                <a16:creationId xmlns:a16="http://schemas.microsoft.com/office/drawing/2014/main" id="{F9689728-44E8-4027-8623-216285E2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429" y="2925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641640" y="1559494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 rot="5400000">
            <a:off x="7319445" y="1559494"/>
            <a:ext cx="3083088" cy="3083088"/>
          </a:xfrm>
          <a:prstGeom prst="can">
            <a:avLst>
              <a:gd name="adj" fmla="val 11123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591516" y="2593206"/>
            <a:ext cx="118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endParaRPr lang="ko-KR" altLang="en-US" sz="6000" b="1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257297" y="2593206"/>
            <a:ext cx="1207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6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5D6410-85EA-4A2A-B59E-CAC72B5D480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724728" y="3101038"/>
            <a:ext cx="259471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3EA9017-37C3-4B0B-83EA-14C2CA50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69" y="1559494"/>
            <a:ext cx="2491434" cy="4297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CB485C-C919-4AF1-8ABF-BEAFC9342C1A}"/>
              </a:ext>
            </a:extLst>
          </p:cNvPr>
          <p:cNvSpPr/>
          <p:nvPr/>
        </p:nvSpPr>
        <p:spPr>
          <a:xfrm>
            <a:off x="1641640" y="4993072"/>
            <a:ext cx="8760893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주인공이 지형 위에 가만히 서있을 때만 사용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전환은 약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 동안 진행되며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진행될 때에는 게임의 시간이 천천히 흐른다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시점일때는 차원 전환 게이지가 점점 줄어들며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게이지가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될 시에는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초당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씩 줄어든다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돌아가면 줄어든 차원 전환 게이지는 조금씩 다시 채워진다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5FFFA-8931-45B9-9179-EB74E9FE5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8412" y="2491671"/>
            <a:ext cx="1107347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71881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5" name="사다리꼴 14">
            <a:extLst>
              <a:ext uri="{FF2B5EF4-FFF2-40B4-BE49-F238E27FC236}">
                <a16:creationId xmlns:a16="http://schemas.microsoft.com/office/drawing/2014/main" id="{97402F72-0FC0-4D34-A335-3308137928C8}"/>
              </a:ext>
            </a:extLst>
          </p:cNvPr>
          <p:cNvSpPr/>
          <p:nvPr/>
        </p:nvSpPr>
        <p:spPr>
          <a:xfrm>
            <a:off x="6459523" y="4508068"/>
            <a:ext cx="5036189" cy="1820216"/>
          </a:xfrm>
          <a:custGeom>
            <a:avLst/>
            <a:gdLst>
              <a:gd name="connsiteX0" fmla="*/ 0 w 5732477"/>
              <a:gd name="connsiteY0" fmla="*/ 1709003 h 1709003"/>
              <a:gd name="connsiteX1" fmla="*/ 1727546 w 5732477"/>
              <a:gd name="connsiteY1" fmla="*/ 0 h 1709003"/>
              <a:gd name="connsiteX2" fmla="*/ 4004931 w 5732477"/>
              <a:gd name="connsiteY2" fmla="*/ 0 h 1709003"/>
              <a:gd name="connsiteX3" fmla="*/ 5732477 w 5732477"/>
              <a:gd name="connsiteY3" fmla="*/ 1709003 h 1709003"/>
              <a:gd name="connsiteX4" fmla="*/ 0 w 5732477"/>
              <a:gd name="connsiteY4" fmla="*/ 1709003 h 1709003"/>
              <a:gd name="connsiteX0" fmla="*/ 0 w 5111691"/>
              <a:gd name="connsiteY0" fmla="*/ 1709003 h 1709003"/>
              <a:gd name="connsiteX1" fmla="*/ 1727546 w 5111691"/>
              <a:gd name="connsiteY1" fmla="*/ 0 h 1709003"/>
              <a:gd name="connsiteX2" fmla="*/ 4004931 w 5111691"/>
              <a:gd name="connsiteY2" fmla="*/ 0 h 1709003"/>
              <a:gd name="connsiteX3" fmla="*/ 5111691 w 5111691"/>
              <a:gd name="connsiteY3" fmla="*/ 1658669 h 1709003"/>
              <a:gd name="connsiteX4" fmla="*/ 0 w 5111691"/>
              <a:gd name="connsiteY4" fmla="*/ 1709003 h 1709003"/>
              <a:gd name="connsiteX0" fmla="*/ 0 w 4977467"/>
              <a:gd name="connsiteY0" fmla="*/ 1709003 h 1709003"/>
              <a:gd name="connsiteX1" fmla="*/ 1727546 w 4977467"/>
              <a:gd name="connsiteY1" fmla="*/ 0 h 1709003"/>
              <a:gd name="connsiteX2" fmla="*/ 4004931 w 4977467"/>
              <a:gd name="connsiteY2" fmla="*/ 0 h 1709003"/>
              <a:gd name="connsiteX3" fmla="*/ 4977467 w 4977467"/>
              <a:gd name="connsiteY3" fmla="*/ 1692225 h 1709003"/>
              <a:gd name="connsiteX4" fmla="*/ 0 w 4977467"/>
              <a:gd name="connsiteY4" fmla="*/ 1709003 h 1709003"/>
              <a:gd name="connsiteX0" fmla="*/ 0 w 5036189"/>
              <a:gd name="connsiteY0" fmla="*/ 1709003 h 1709003"/>
              <a:gd name="connsiteX1" fmla="*/ 1727546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11751 h 1711751"/>
              <a:gd name="connsiteX1" fmla="*/ 2818115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11751 h 1711751"/>
              <a:gd name="connsiteX1" fmla="*/ 3187230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25781 h 1725781"/>
              <a:gd name="connsiteX1" fmla="*/ 3187230 w 5036189"/>
              <a:gd name="connsiteY1" fmla="*/ 16778 h 1725781"/>
              <a:gd name="connsiteX2" fmla="*/ 4575382 w 5036189"/>
              <a:gd name="connsiteY2" fmla="*/ 0 h 1725781"/>
              <a:gd name="connsiteX3" fmla="*/ 5036189 w 5036189"/>
              <a:gd name="connsiteY3" fmla="*/ 1717392 h 1725781"/>
              <a:gd name="connsiteX4" fmla="*/ 0 w 5036189"/>
              <a:gd name="connsiteY4" fmla="*/ 1725781 h 1725781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759940 w 5036189"/>
              <a:gd name="connsiteY2" fmla="*/ 229252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868997 w 5036189"/>
              <a:gd name="connsiteY2" fmla="*/ 44694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910942 w 5036189"/>
              <a:gd name="connsiteY2" fmla="*/ 19527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820942 h 1820942"/>
              <a:gd name="connsiteX1" fmla="*/ 3187230 w 5036189"/>
              <a:gd name="connsiteY1" fmla="*/ 111939 h 1820942"/>
              <a:gd name="connsiteX2" fmla="*/ 4910942 w 5036189"/>
              <a:gd name="connsiteY2" fmla="*/ 128717 h 1820942"/>
              <a:gd name="connsiteX3" fmla="*/ 5036189 w 5036189"/>
              <a:gd name="connsiteY3" fmla="*/ 1812553 h 1820942"/>
              <a:gd name="connsiteX4" fmla="*/ 0 w 5036189"/>
              <a:gd name="connsiteY4" fmla="*/ 1820942 h 1820942"/>
              <a:gd name="connsiteX0" fmla="*/ 0 w 5036189"/>
              <a:gd name="connsiteY0" fmla="*/ 1836289 h 1836289"/>
              <a:gd name="connsiteX1" fmla="*/ 3170452 w 5036189"/>
              <a:gd name="connsiteY1" fmla="*/ 76952 h 1836289"/>
              <a:gd name="connsiteX2" fmla="*/ 4910942 w 5036189"/>
              <a:gd name="connsiteY2" fmla="*/ 144064 h 1836289"/>
              <a:gd name="connsiteX3" fmla="*/ 5036189 w 5036189"/>
              <a:gd name="connsiteY3" fmla="*/ 1827900 h 1836289"/>
              <a:gd name="connsiteX4" fmla="*/ 0 w 5036189"/>
              <a:gd name="connsiteY4" fmla="*/ 1836289 h 1836289"/>
              <a:gd name="connsiteX0" fmla="*/ 0 w 5036189"/>
              <a:gd name="connsiteY0" fmla="*/ 1820216 h 1820216"/>
              <a:gd name="connsiteX1" fmla="*/ 3170452 w 5036189"/>
              <a:gd name="connsiteY1" fmla="*/ 60879 h 1820216"/>
              <a:gd name="connsiteX2" fmla="*/ 5019998 w 5036189"/>
              <a:gd name="connsiteY2" fmla="*/ 153158 h 1820216"/>
              <a:gd name="connsiteX3" fmla="*/ 5036189 w 5036189"/>
              <a:gd name="connsiteY3" fmla="*/ 1811827 h 1820216"/>
              <a:gd name="connsiteX4" fmla="*/ 0 w 5036189"/>
              <a:gd name="connsiteY4" fmla="*/ 1820216 h 18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189" h="1820216">
                <a:moveTo>
                  <a:pt x="0" y="1820216"/>
                </a:moveTo>
                <a:cubicBezTo>
                  <a:pt x="939372" y="1250548"/>
                  <a:pt x="1861964" y="-7016"/>
                  <a:pt x="3170452" y="60879"/>
                </a:cubicBezTo>
                <a:cubicBezTo>
                  <a:pt x="3745023" y="66472"/>
                  <a:pt x="4025978" y="-129272"/>
                  <a:pt x="5019998" y="153158"/>
                </a:cubicBezTo>
                <a:lnTo>
                  <a:pt x="5036189" y="1811827"/>
                </a:lnTo>
                <a:lnTo>
                  <a:pt x="0" y="182021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8120828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8120828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91F741-C977-4531-AB72-7CB9025CF2E8}"/>
              </a:ext>
            </a:extLst>
          </p:cNvPr>
          <p:cNvSpPr/>
          <p:nvPr/>
        </p:nvSpPr>
        <p:spPr>
          <a:xfrm>
            <a:off x="3312340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518B8-B6F2-4639-A166-23F4F320152E}"/>
              </a:ext>
            </a:extLst>
          </p:cNvPr>
          <p:cNvSpPr/>
          <p:nvPr/>
        </p:nvSpPr>
        <p:spPr>
          <a:xfrm>
            <a:off x="3848258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168F3FBA-5644-48C1-BC90-647307FEA2E1}"/>
              </a:ext>
            </a:extLst>
          </p:cNvPr>
          <p:cNvSpPr/>
          <p:nvPr/>
        </p:nvSpPr>
        <p:spPr>
          <a:xfrm>
            <a:off x="3961153" y="3882363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10B6D6AD-C695-4B99-9241-A11EEEE9ACC1}"/>
              </a:ext>
            </a:extLst>
          </p:cNvPr>
          <p:cNvSpPr/>
          <p:nvPr/>
        </p:nvSpPr>
        <p:spPr>
          <a:xfrm>
            <a:off x="1211729" y="3817187"/>
            <a:ext cx="1434741" cy="2506541"/>
          </a:xfrm>
          <a:prstGeom prst="parallelogram">
            <a:avLst>
              <a:gd name="adj" fmla="val 36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8356A28E-A01B-4F83-A6CD-3C6A95FCAFCA}"/>
              </a:ext>
            </a:extLst>
          </p:cNvPr>
          <p:cNvSpPr/>
          <p:nvPr/>
        </p:nvSpPr>
        <p:spPr>
          <a:xfrm>
            <a:off x="2374429" y="2989086"/>
            <a:ext cx="1382614" cy="516550"/>
          </a:xfrm>
          <a:prstGeom prst="parallelogram">
            <a:avLst>
              <a:gd name="adj" fmla="val 745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EE553E-C828-4913-A5E0-616A818A5025}"/>
              </a:ext>
            </a:extLst>
          </p:cNvPr>
          <p:cNvSpPr/>
          <p:nvPr/>
        </p:nvSpPr>
        <p:spPr>
          <a:xfrm>
            <a:off x="2924571" y="2997475"/>
            <a:ext cx="1480913" cy="2870571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0803" h="2870571">
                <a:moveTo>
                  <a:pt x="0" y="2870571"/>
                </a:moveTo>
                <a:lnTo>
                  <a:pt x="595618" y="488098"/>
                </a:lnTo>
                <a:cubicBezTo>
                  <a:pt x="662730" y="345485"/>
                  <a:pt x="739629" y="233632"/>
                  <a:pt x="830510" y="152538"/>
                </a:cubicBezTo>
                <a:cubicBezTo>
                  <a:pt x="921391" y="71444"/>
                  <a:pt x="1030448" y="-12446"/>
                  <a:pt x="1140903" y="1536"/>
                </a:cubicBezTo>
                <a:cubicBezTo>
                  <a:pt x="1251358" y="15518"/>
                  <a:pt x="1329655" y="81232"/>
                  <a:pt x="1493240" y="236428"/>
                </a:cubicBezTo>
                <a:cubicBezTo>
                  <a:pt x="1656825" y="391624"/>
                  <a:pt x="2030135" y="664266"/>
                  <a:pt x="2122414" y="932714"/>
                </a:cubicBezTo>
                <a:cubicBezTo>
                  <a:pt x="2125210" y="1175995"/>
                  <a:pt x="2128007" y="1419275"/>
                  <a:pt x="2130803" y="1662556"/>
                </a:cubicBezTo>
                <a:lnTo>
                  <a:pt x="805343" y="1654167"/>
                </a:lnTo>
                <a:lnTo>
                  <a:pt x="0" y="2870571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61ADBB2-4497-4BCC-87F6-81DFFE5AF639}"/>
              </a:ext>
            </a:extLst>
          </p:cNvPr>
          <p:cNvSpPr/>
          <p:nvPr/>
        </p:nvSpPr>
        <p:spPr>
          <a:xfrm>
            <a:off x="1725988" y="3382677"/>
            <a:ext cx="1285660" cy="438760"/>
          </a:xfrm>
          <a:prstGeom prst="parallelogram">
            <a:avLst>
              <a:gd name="adj" fmla="val 827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CECDCA-D45F-4EA8-AF3D-09F472AB06B2}"/>
              </a:ext>
            </a:extLst>
          </p:cNvPr>
          <p:cNvSpPr/>
          <p:nvPr/>
        </p:nvSpPr>
        <p:spPr>
          <a:xfrm>
            <a:off x="2197916" y="3421173"/>
            <a:ext cx="1929467" cy="2548486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  <a:gd name="connsiteX0" fmla="*/ 0 w 1946245"/>
              <a:gd name="connsiteY0" fmla="*/ 2543401 h 2543401"/>
              <a:gd name="connsiteX1" fmla="*/ 411060 w 1946245"/>
              <a:gd name="connsiteY1" fmla="*/ 488098 h 2543401"/>
              <a:gd name="connsiteX2" fmla="*/ 645952 w 1946245"/>
              <a:gd name="connsiteY2" fmla="*/ 152538 h 2543401"/>
              <a:gd name="connsiteX3" fmla="*/ 956345 w 1946245"/>
              <a:gd name="connsiteY3" fmla="*/ 1536 h 2543401"/>
              <a:gd name="connsiteX4" fmla="*/ 1308682 w 1946245"/>
              <a:gd name="connsiteY4" fmla="*/ 236428 h 2543401"/>
              <a:gd name="connsiteX5" fmla="*/ 1937856 w 1946245"/>
              <a:gd name="connsiteY5" fmla="*/ 932714 h 2543401"/>
              <a:gd name="connsiteX6" fmla="*/ 1946245 w 1946245"/>
              <a:gd name="connsiteY6" fmla="*/ 1662556 h 2543401"/>
              <a:gd name="connsiteX7" fmla="*/ 620785 w 1946245"/>
              <a:gd name="connsiteY7" fmla="*/ 1654167 h 2543401"/>
              <a:gd name="connsiteX8" fmla="*/ 0 w 1946245"/>
              <a:gd name="connsiteY8" fmla="*/ 2543401 h 2543401"/>
              <a:gd name="connsiteX0" fmla="*/ 0 w 1929467"/>
              <a:gd name="connsiteY0" fmla="*/ 2585963 h 2585963"/>
              <a:gd name="connsiteX1" fmla="*/ 394282 w 1929467"/>
              <a:gd name="connsiteY1" fmla="*/ 488098 h 2585963"/>
              <a:gd name="connsiteX2" fmla="*/ 629174 w 1929467"/>
              <a:gd name="connsiteY2" fmla="*/ 152538 h 2585963"/>
              <a:gd name="connsiteX3" fmla="*/ 939567 w 1929467"/>
              <a:gd name="connsiteY3" fmla="*/ 1536 h 2585963"/>
              <a:gd name="connsiteX4" fmla="*/ 1291904 w 1929467"/>
              <a:gd name="connsiteY4" fmla="*/ 236428 h 2585963"/>
              <a:gd name="connsiteX5" fmla="*/ 1921078 w 1929467"/>
              <a:gd name="connsiteY5" fmla="*/ 932714 h 2585963"/>
              <a:gd name="connsiteX6" fmla="*/ 1929467 w 1929467"/>
              <a:gd name="connsiteY6" fmla="*/ 1662556 h 2585963"/>
              <a:gd name="connsiteX7" fmla="*/ 604007 w 1929467"/>
              <a:gd name="connsiteY7" fmla="*/ 1654167 h 2585963"/>
              <a:gd name="connsiteX8" fmla="*/ 0 w 1929467"/>
              <a:gd name="connsiteY8" fmla="*/ 2585963 h 258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67" h="2585963">
                <a:moveTo>
                  <a:pt x="0" y="2585963"/>
                </a:moveTo>
                <a:lnTo>
                  <a:pt x="394282" y="488098"/>
                </a:lnTo>
                <a:cubicBezTo>
                  <a:pt x="461394" y="345485"/>
                  <a:pt x="538293" y="233632"/>
                  <a:pt x="629174" y="152538"/>
                </a:cubicBezTo>
                <a:cubicBezTo>
                  <a:pt x="720055" y="71444"/>
                  <a:pt x="829112" y="-12446"/>
                  <a:pt x="939567" y="1536"/>
                </a:cubicBezTo>
                <a:cubicBezTo>
                  <a:pt x="1050022" y="15518"/>
                  <a:pt x="1128319" y="81232"/>
                  <a:pt x="1291904" y="236428"/>
                </a:cubicBezTo>
                <a:cubicBezTo>
                  <a:pt x="1455489" y="391624"/>
                  <a:pt x="1828799" y="664266"/>
                  <a:pt x="1921078" y="932714"/>
                </a:cubicBezTo>
                <a:cubicBezTo>
                  <a:pt x="1923874" y="1175995"/>
                  <a:pt x="1926671" y="1419275"/>
                  <a:pt x="1929467" y="1662556"/>
                </a:cubicBezTo>
                <a:lnTo>
                  <a:pt x="604007" y="1654167"/>
                </a:lnTo>
                <a:lnTo>
                  <a:pt x="0" y="2585963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439E78-FF2F-43BC-A036-B0C3A43168AB}"/>
              </a:ext>
            </a:extLst>
          </p:cNvPr>
          <p:cNvSpPr/>
          <p:nvPr/>
        </p:nvSpPr>
        <p:spPr>
          <a:xfrm>
            <a:off x="6553201" y="5610728"/>
            <a:ext cx="49427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배경인 줄 알았던 산모양의 그림이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지형이 되어 지나갈 수 있게 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06370B58-1211-43FB-BA41-1BCC182BAEFA}"/>
              </a:ext>
            </a:extLst>
          </p:cNvPr>
          <p:cNvSpPr/>
          <p:nvPr/>
        </p:nvSpPr>
        <p:spPr>
          <a:xfrm rot="5400000">
            <a:off x="6883706" y="3975017"/>
            <a:ext cx="540000" cy="133099"/>
          </a:xfrm>
          <a:prstGeom prst="trapezoid">
            <a:avLst>
              <a:gd name="adj" fmla="val 2260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4A2049-8B8F-43A8-9BD8-6AB99D7D9D38}"/>
              </a:ext>
            </a:extLst>
          </p:cNvPr>
          <p:cNvSpPr/>
          <p:nvPr/>
        </p:nvSpPr>
        <p:spPr>
          <a:xfrm>
            <a:off x="6567152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8BB82D64-148A-4A83-B2F7-1BA507679B13}"/>
              </a:ext>
            </a:extLst>
          </p:cNvPr>
          <p:cNvSpPr/>
          <p:nvPr/>
        </p:nvSpPr>
        <p:spPr>
          <a:xfrm rot="5400000">
            <a:off x="7029939" y="4007852"/>
            <a:ext cx="474761" cy="73650"/>
          </a:xfrm>
          <a:prstGeom prst="trapezoid">
            <a:avLst>
              <a:gd name="adj" fmla="val 2726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2CD33F5-8659-4456-979E-57D5A58681D3}"/>
              </a:ext>
            </a:extLst>
          </p:cNvPr>
          <p:cNvSpPr/>
          <p:nvPr/>
        </p:nvSpPr>
        <p:spPr>
          <a:xfrm>
            <a:off x="7242626" y="3971134"/>
            <a:ext cx="45719" cy="139141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0F148B-86C8-46BB-B2D6-6B27AA058D28}"/>
              </a:ext>
            </a:extLst>
          </p:cNvPr>
          <p:cNvSpPr/>
          <p:nvPr/>
        </p:nvSpPr>
        <p:spPr>
          <a:xfrm>
            <a:off x="6037150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D6012-36A9-420C-A5D1-F74A7E5293B5}"/>
              </a:ext>
            </a:extLst>
          </p:cNvPr>
          <p:cNvSpPr/>
          <p:nvPr/>
        </p:nvSpPr>
        <p:spPr>
          <a:xfrm>
            <a:off x="5502149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A1BE2C14-7802-40CB-AB16-4CDB00933D22}"/>
              </a:ext>
            </a:extLst>
          </p:cNvPr>
          <p:cNvSpPr/>
          <p:nvPr/>
        </p:nvSpPr>
        <p:spPr>
          <a:xfrm>
            <a:off x="5613003" y="3889181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5857199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212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58571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F76F3-85F3-4FBB-BFCE-D07E457F90CA}"/>
              </a:ext>
            </a:extLst>
          </p:cNvPr>
          <p:cNvSpPr/>
          <p:nvPr/>
        </p:nvSpPr>
        <p:spPr>
          <a:xfrm>
            <a:off x="6553200" y="2835480"/>
            <a:ext cx="4942799" cy="34910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E060-B933-42B4-BD55-9999E81C94D9}"/>
              </a:ext>
            </a:extLst>
          </p:cNvPr>
          <p:cNvSpPr/>
          <p:nvPr/>
        </p:nvSpPr>
        <p:spPr>
          <a:xfrm>
            <a:off x="6553200" y="2816292"/>
            <a:ext cx="49427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래픽 4" descr="실행">
            <a:extLst>
              <a:ext uri="{FF2B5EF4-FFF2-40B4-BE49-F238E27FC236}">
                <a16:creationId xmlns:a16="http://schemas.microsoft.com/office/drawing/2014/main" id="{9824B818-0F17-43D3-A0D4-BADE5A4A3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0000">
            <a:off x="5468931" y="3107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2475522" y="3112393"/>
            <a:ext cx="7240955" cy="3205753"/>
          </a:xfrm>
          <a:prstGeom prst="trapezoid">
            <a:avLst>
              <a:gd name="adj" fmla="val 967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4975775"/>
            <a:ext cx="914400" cy="914400"/>
          </a:xfrm>
          <a:prstGeom prst="rect">
            <a:avLst/>
          </a:prstGeom>
        </p:spPr>
      </p:pic>
      <p:sp>
        <p:nvSpPr>
          <p:cNvPr id="29" name="사다리꼴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 rot="16200000">
            <a:off x="6491036" y="3100354"/>
            <a:ext cx="3264477" cy="1400764"/>
          </a:xfrm>
          <a:custGeom>
            <a:avLst/>
            <a:gdLst>
              <a:gd name="connsiteX0" fmla="*/ 0 w 4339852"/>
              <a:gd name="connsiteY0" fmla="*/ 1383985 h 1383985"/>
              <a:gd name="connsiteX1" fmla="*/ 1629518 w 4339852"/>
              <a:gd name="connsiteY1" fmla="*/ 0 h 1383985"/>
              <a:gd name="connsiteX2" fmla="*/ 2710334 w 4339852"/>
              <a:gd name="connsiteY2" fmla="*/ 0 h 1383985"/>
              <a:gd name="connsiteX3" fmla="*/ 4339852 w 4339852"/>
              <a:gd name="connsiteY3" fmla="*/ 1383985 h 1383985"/>
              <a:gd name="connsiteX4" fmla="*/ 0 w 4339852"/>
              <a:gd name="connsiteY4" fmla="*/ 1383985 h 1383985"/>
              <a:gd name="connsiteX0" fmla="*/ 0 w 4339852"/>
              <a:gd name="connsiteY0" fmla="*/ 1417541 h 1417541"/>
              <a:gd name="connsiteX1" fmla="*/ 1629518 w 4339852"/>
              <a:gd name="connsiteY1" fmla="*/ 33556 h 1417541"/>
              <a:gd name="connsiteX2" fmla="*/ 3826070 w 4339852"/>
              <a:gd name="connsiteY2" fmla="*/ 0 h 1417541"/>
              <a:gd name="connsiteX3" fmla="*/ 4339852 w 4339852"/>
              <a:gd name="connsiteY3" fmla="*/ 1417541 h 1417541"/>
              <a:gd name="connsiteX4" fmla="*/ 0 w 4339852"/>
              <a:gd name="connsiteY4" fmla="*/ 1417541 h 1417541"/>
              <a:gd name="connsiteX0" fmla="*/ 0 w 4079796"/>
              <a:gd name="connsiteY0" fmla="*/ 1417541 h 1417544"/>
              <a:gd name="connsiteX1" fmla="*/ 1629518 w 4079796"/>
              <a:gd name="connsiteY1" fmla="*/ 33556 h 1417544"/>
              <a:gd name="connsiteX2" fmla="*/ 3826070 w 4079796"/>
              <a:gd name="connsiteY2" fmla="*/ 0 h 1417544"/>
              <a:gd name="connsiteX3" fmla="*/ 4079796 w 4079796"/>
              <a:gd name="connsiteY3" fmla="*/ 1417544 h 1417544"/>
              <a:gd name="connsiteX4" fmla="*/ 0 w 4079796"/>
              <a:gd name="connsiteY4" fmla="*/ 1417541 h 1417544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784125 w 4079796"/>
              <a:gd name="connsiteY2" fmla="*/ 16778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400763 h 1400766"/>
              <a:gd name="connsiteX1" fmla="*/ 1629518 w 4079796"/>
              <a:gd name="connsiteY1" fmla="*/ 16778 h 1400766"/>
              <a:gd name="connsiteX2" fmla="*/ 3767347 w 4079796"/>
              <a:gd name="connsiteY2" fmla="*/ 0 h 1400766"/>
              <a:gd name="connsiteX3" fmla="*/ 4079796 w 4079796"/>
              <a:gd name="connsiteY3" fmla="*/ 1400766 h 1400766"/>
              <a:gd name="connsiteX4" fmla="*/ 0 w 4079796"/>
              <a:gd name="connsiteY4" fmla="*/ 1400763 h 1400766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683457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540844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473732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473732 w 4021074"/>
              <a:gd name="connsiteY2" fmla="*/ 0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658290 w 4021074"/>
              <a:gd name="connsiteY2" fmla="*/ 8389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658290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465343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400764 h 1400764"/>
              <a:gd name="connsiteX1" fmla="*/ 1629518 w 3886850"/>
              <a:gd name="connsiteY1" fmla="*/ 16779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25930 h 1425930"/>
              <a:gd name="connsiteX1" fmla="*/ 1461738 w 3886850"/>
              <a:gd name="connsiteY1" fmla="*/ 0 h 1425930"/>
              <a:gd name="connsiteX2" fmla="*/ 3465343 w 3886850"/>
              <a:gd name="connsiteY2" fmla="*/ 25166 h 1425930"/>
              <a:gd name="connsiteX3" fmla="*/ 3886850 w 3886850"/>
              <a:gd name="connsiteY3" fmla="*/ 1409155 h 1425930"/>
              <a:gd name="connsiteX4" fmla="*/ 0 w 3886850"/>
              <a:gd name="connsiteY4" fmla="*/ 1425930 h 1425930"/>
              <a:gd name="connsiteX0" fmla="*/ 0 w 3886850"/>
              <a:gd name="connsiteY0" fmla="*/ 1434319 h 1434319"/>
              <a:gd name="connsiteX1" fmla="*/ 1149290 w 3886850"/>
              <a:gd name="connsiteY1" fmla="*/ 0 h 1434319"/>
              <a:gd name="connsiteX2" fmla="*/ 3465343 w 3886850"/>
              <a:gd name="connsiteY2" fmla="*/ 33555 h 1434319"/>
              <a:gd name="connsiteX3" fmla="*/ 3886850 w 3886850"/>
              <a:gd name="connsiteY3" fmla="*/ 1417544 h 1434319"/>
              <a:gd name="connsiteX4" fmla="*/ 0 w 3886850"/>
              <a:gd name="connsiteY4" fmla="*/ 1434319 h 1434319"/>
              <a:gd name="connsiteX0" fmla="*/ 0 w 3886850"/>
              <a:gd name="connsiteY0" fmla="*/ 1400764 h 1400764"/>
              <a:gd name="connsiteX1" fmla="*/ 1759568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90081 w 3886850"/>
              <a:gd name="connsiteY1" fmla="*/ 75505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49396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958049"/>
              <a:gd name="connsiteY0" fmla="*/ 1400764 h 1400764"/>
              <a:gd name="connsiteX1" fmla="*/ 1749396 w 3958049"/>
              <a:gd name="connsiteY1" fmla="*/ 4 h 1400764"/>
              <a:gd name="connsiteX2" fmla="*/ 3465343 w 3958049"/>
              <a:gd name="connsiteY2" fmla="*/ 0 h 1400764"/>
              <a:gd name="connsiteX3" fmla="*/ 3958049 w 3958049"/>
              <a:gd name="connsiteY3" fmla="*/ 1383989 h 1400764"/>
              <a:gd name="connsiteX4" fmla="*/ 0 w 3958049"/>
              <a:gd name="connsiteY4" fmla="*/ 1400764 h 14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49" h="1400764">
                <a:moveTo>
                  <a:pt x="0" y="1400764"/>
                </a:moveTo>
                <a:lnTo>
                  <a:pt x="1749396" y="4"/>
                </a:lnTo>
                <a:lnTo>
                  <a:pt x="3465343" y="0"/>
                </a:lnTo>
                <a:lnTo>
                  <a:pt x="3958049" y="1383989"/>
                </a:lnTo>
                <a:lnTo>
                  <a:pt x="0" y="140076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B2E374-3F78-4D45-A5D8-FE8C5D3EEC90}"/>
              </a:ext>
            </a:extLst>
          </p:cNvPr>
          <p:cNvSpPr/>
          <p:nvPr/>
        </p:nvSpPr>
        <p:spPr>
          <a:xfrm rot="5400000" flipH="1">
            <a:off x="7786426" y="1573405"/>
            <a:ext cx="669383" cy="1405079"/>
          </a:xfrm>
          <a:prstGeom prst="parallelogram">
            <a:avLst>
              <a:gd name="adj" fmla="val 66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C0F5F18-6A4A-4271-B0A2-D2B04FEDABC0}"/>
              </a:ext>
            </a:extLst>
          </p:cNvPr>
          <p:cNvSpPr/>
          <p:nvPr/>
        </p:nvSpPr>
        <p:spPr>
          <a:xfrm>
            <a:off x="5452844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BF4879-2881-4097-9112-A47C8B8572CE}"/>
              </a:ext>
            </a:extLst>
          </p:cNvPr>
          <p:cNvSpPr/>
          <p:nvPr/>
        </p:nvSpPr>
        <p:spPr>
          <a:xfrm>
            <a:off x="5953386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52B3B3-6387-4A27-B080-D5FF278E19F4}"/>
              </a:ext>
            </a:extLst>
          </p:cNvPr>
          <p:cNvSpPr/>
          <p:nvPr/>
        </p:nvSpPr>
        <p:spPr>
          <a:xfrm>
            <a:off x="6453928" y="3917658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FC18B-DB46-4E2B-9AB0-A7B546885974}"/>
              </a:ext>
            </a:extLst>
          </p:cNvPr>
          <p:cNvSpPr/>
          <p:nvPr/>
        </p:nvSpPr>
        <p:spPr>
          <a:xfrm>
            <a:off x="696000" y="1216598"/>
            <a:ext cx="4942799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 높이가 너무 높아 점프로도 지나갈 수 없었던 지형을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전환해 뒤로 돌아간다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시점의 지형에 가려져 있던 코인이나 아이템이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획득 가능해진다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4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0425"/>
              </p:ext>
            </p:extLst>
          </p:nvPr>
        </p:nvGraphicFramePr>
        <p:xfrm>
          <a:off x="1203668" y="1481519"/>
          <a:ext cx="10052292" cy="46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8101699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58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코인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보물상자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주사기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구급상자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8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물약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최대 체력이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증가하고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막힌 원호 28">
            <a:extLst>
              <a:ext uri="{FF2B5EF4-FFF2-40B4-BE49-F238E27FC236}">
                <a16:creationId xmlns:a16="http://schemas.microsoft.com/office/drawing/2014/main" id="{7050153F-2975-4B40-A8A9-BC4E887A6DC3}"/>
              </a:ext>
            </a:extLst>
          </p:cNvPr>
          <p:cNvSpPr/>
          <p:nvPr/>
        </p:nvSpPr>
        <p:spPr>
          <a:xfrm>
            <a:off x="8587607" y="1127595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막힌 원호 26">
            <a:extLst>
              <a:ext uri="{FF2B5EF4-FFF2-40B4-BE49-F238E27FC236}">
                <a16:creationId xmlns:a16="http://schemas.microsoft.com/office/drawing/2014/main" id="{E7391AA9-09FD-42ED-840C-1AC0BD2BC38D}"/>
              </a:ext>
            </a:extLst>
          </p:cNvPr>
          <p:cNvSpPr/>
          <p:nvPr/>
        </p:nvSpPr>
        <p:spPr>
          <a:xfrm>
            <a:off x="5361370" y="1609845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B5039F39-297B-456A-9FA0-37EF50017B0D}"/>
              </a:ext>
            </a:extLst>
          </p:cNvPr>
          <p:cNvSpPr/>
          <p:nvPr/>
        </p:nvSpPr>
        <p:spPr>
          <a:xfrm>
            <a:off x="1975475" y="1925929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적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970790" y="1875066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5371359" y="1515066"/>
            <a:ext cx="1440000" cy="14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582924" y="975066"/>
            <a:ext cx="2520000" cy="2520000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201337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2035011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993221" y="208262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546919" y="200948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endParaRPr lang="ko-KR" altLang="en-US" sz="2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9019621" y="1856605"/>
            <a:ext cx="164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endParaRPr lang="ko-KR" altLang="en-US" sz="4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569ABD2D-ACF2-473D-9BDE-53383678F679}"/>
              </a:ext>
            </a:extLst>
          </p:cNvPr>
          <p:cNvSpPr/>
          <p:nvPr/>
        </p:nvSpPr>
        <p:spPr>
          <a:xfrm rot="10800000">
            <a:off x="1970791" y="1932220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12CD4-5E76-4412-AE2D-A05F67E54CCD}"/>
              </a:ext>
            </a:extLst>
          </p:cNvPr>
          <p:cNvSpPr/>
          <p:nvPr/>
        </p:nvSpPr>
        <p:spPr>
          <a:xfrm>
            <a:off x="1710912" y="4543256"/>
            <a:ext cx="8760893" cy="1991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하나의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맵에는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일정한 수의 몬스터가 존재한다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모든 적 몬스터는 플레이어가 점프 등을 통해 머리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빨간색 선 윗부분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밟으면 처치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몬스터는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종류가 존재하며 각각 크기가 다르다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몬스터를 처치하면 몬스터의 종류에 따라 상이한 점수를 획득한다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 몬스터의 머리를 밟으면 기본 점프 높이의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70%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의 높이로 뛰어오른다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적과 머리 이외의 부분이 부딪히면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감소한다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막힌 원호 27">
            <a:extLst>
              <a:ext uri="{FF2B5EF4-FFF2-40B4-BE49-F238E27FC236}">
                <a16:creationId xmlns:a16="http://schemas.microsoft.com/office/drawing/2014/main" id="{8F69866F-944C-4D26-950B-18AAD32F9088}"/>
              </a:ext>
            </a:extLst>
          </p:cNvPr>
          <p:cNvSpPr/>
          <p:nvPr/>
        </p:nvSpPr>
        <p:spPr>
          <a:xfrm rot="10800000">
            <a:off x="5356687" y="1616136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9227E7A8-B644-42BF-ABC4-9115CD9A4B81}"/>
              </a:ext>
            </a:extLst>
          </p:cNvPr>
          <p:cNvSpPr/>
          <p:nvPr/>
        </p:nvSpPr>
        <p:spPr>
          <a:xfrm rot="10800000">
            <a:off x="8582924" y="1133886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526EBA-5FF5-4725-A47B-B561620103BE}"/>
              </a:ext>
            </a:extLst>
          </p:cNvPr>
          <p:cNvSpPr/>
          <p:nvPr/>
        </p:nvSpPr>
        <p:spPr>
          <a:xfrm>
            <a:off x="1609210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76A332-E6A3-4356-B2B4-8B046E088088}"/>
              </a:ext>
            </a:extLst>
          </p:cNvPr>
          <p:cNvSpPr/>
          <p:nvPr/>
        </p:nvSpPr>
        <p:spPr>
          <a:xfrm>
            <a:off x="5371359" y="375217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DD38F8-34C8-4386-89FD-C9BD664BBE28}"/>
              </a:ext>
            </a:extLst>
          </p:cNvPr>
          <p:cNvSpPr/>
          <p:nvPr/>
        </p:nvSpPr>
        <p:spPr>
          <a:xfrm>
            <a:off x="9133508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600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613F0C3E-5620-44EF-B8F0-C55A916C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240" y="1631912"/>
            <a:ext cx="1217996" cy="12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3253478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3345811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46224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7147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2035397" y="173553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게임의  유료 판매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F029A-F959-4D0A-803E-26935D477336}"/>
              </a:ext>
            </a:extLst>
          </p:cNvPr>
          <p:cNvSpPr/>
          <p:nvPr/>
        </p:nvSpPr>
        <p:spPr>
          <a:xfrm>
            <a:off x="6502400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99691-DBBD-41F9-ABF1-EE19C3386393}"/>
              </a:ext>
            </a:extLst>
          </p:cNvPr>
          <p:cNvSpPr txBox="1"/>
          <p:nvPr/>
        </p:nvSpPr>
        <p:spPr>
          <a:xfrm>
            <a:off x="7916788" y="1735530"/>
            <a:ext cx="204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유료 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DLC 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DA626-929C-40F2-9976-25F1980563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" y="2513895"/>
            <a:ext cx="1755720" cy="2454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BFB6FA-8402-457F-BF68-E70FCF6FF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0" y="2513895"/>
            <a:ext cx="3038410" cy="16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45594-7821-41E8-B8AA-D73695B711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7" y="4382597"/>
            <a:ext cx="3036103" cy="5862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C93156-9991-4474-99BF-D2EC26DDA013}"/>
              </a:ext>
            </a:extLst>
          </p:cNvPr>
          <p:cNvSpPr/>
          <p:nvPr/>
        </p:nvSpPr>
        <p:spPr>
          <a:xfrm>
            <a:off x="709177" y="5232454"/>
            <a:ext cx="4980423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자체를 유료로 판매한다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BF3E4-BC62-4558-8F27-0F596AE9E53A}"/>
              </a:ext>
            </a:extLst>
          </p:cNvPr>
          <p:cNvSpPr/>
          <p:nvPr/>
        </p:nvSpPr>
        <p:spPr>
          <a:xfrm>
            <a:off x="6502401" y="5232454"/>
            <a:ext cx="4980422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몬스터의 종류를 추가한다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C52664-B7DD-41F4-8D49-D6A972DF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83" y="2513895"/>
            <a:ext cx="4960740" cy="2454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785386" y="3044279"/>
            <a:ext cx="262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96AE0-B97C-4038-B7B6-EB0CB77D1993}"/>
              </a:ext>
            </a:extLst>
          </p:cNvPr>
          <p:cNvSpPr txBox="1"/>
          <p:nvPr/>
        </p:nvSpPr>
        <p:spPr>
          <a:xfrm>
            <a:off x="946994" y="6027273"/>
            <a:ext cx="102980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hlinkClick r:id="rId2"/>
              </a:rPr>
              <a:t>https://monkeyp.notion.site/Dimension-Traveler-bd5003dace654e8296ad5da0edc6bc74?pvs=4</a:t>
            </a:r>
            <a:endParaRPr lang="en-US" altLang="ko-KR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2478103" y="3302655"/>
              <a:ext cx="1083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2D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456857" y="3302655"/>
            <a:ext cx="110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장르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381427" y="3410377"/>
            <a:ext cx="342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플랫폼 어드벤처</a:t>
            </a:r>
          </a:p>
        </p:txBody>
      </p:sp>
    </p:spTree>
    <p:extLst>
      <p:ext uri="{BB962C8B-B14F-4D97-AF65-F5344CB8AC3E}">
        <p14:creationId xmlns:p14="http://schemas.microsoft.com/office/powerpoint/2010/main" val="734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타겟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오디언스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및 기획 의도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936934-420E-4C61-8951-20439ACF2F25}"/>
              </a:ext>
            </a:extLst>
          </p:cNvPr>
          <p:cNvSpPr/>
          <p:nvPr/>
        </p:nvSpPr>
        <p:spPr>
          <a:xfrm>
            <a:off x="2533523" y="1683837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D3C78F-6B7C-4E62-AE74-EE87A643605D}"/>
              </a:ext>
            </a:extLst>
          </p:cNvPr>
          <p:cNvSpPr/>
          <p:nvPr/>
        </p:nvSpPr>
        <p:spPr>
          <a:xfrm>
            <a:off x="1657801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9D9E81-59F8-49A5-947A-563C662BBFC5}"/>
              </a:ext>
            </a:extLst>
          </p:cNvPr>
          <p:cNvSpPr/>
          <p:nvPr/>
        </p:nvSpPr>
        <p:spPr>
          <a:xfrm>
            <a:off x="3485204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2171-0815-415E-8093-A619093B5527}"/>
              </a:ext>
            </a:extLst>
          </p:cNvPr>
          <p:cNvSpPr txBox="1"/>
          <p:nvPr/>
        </p:nvSpPr>
        <p:spPr>
          <a:xfrm>
            <a:off x="2907794" y="2337661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PC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7D6CB-A649-4711-AAC9-5EEA6E673F57}"/>
              </a:ext>
            </a:extLst>
          </p:cNvPr>
          <p:cNvSpPr txBox="1"/>
          <p:nvPr/>
        </p:nvSpPr>
        <p:spPr>
          <a:xfrm>
            <a:off x="1678357" y="4501207"/>
            <a:ext cx="186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플랫폼 게임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C085B-E0F1-4B10-A8F7-3ED095481F14}"/>
              </a:ext>
            </a:extLst>
          </p:cNvPr>
          <p:cNvSpPr txBox="1"/>
          <p:nvPr/>
        </p:nvSpPr>
        <p:spPr>
          <a:xfrm>
            <a:off x="4213190" y="4343166"/>
            <a:ext cx="186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독특한 경험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새로운 발견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D3143-84E6-4912-A0A0-C16F7E30CC20}"/>
              </a:ext>
            </a:extLst>
          </p:cNvPr>
          <p:cNvSpPr/>
          <p:nvPr/>
        </p:nvSpPr>
        <p:spPr>
          <a:xfrm>
            <a:off x="7093077" y="167460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기획의도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25B15-BBCA-44E3-9CB7-4F6ABBEF4945}"/>
              </a:ext>
            </a:extLst>
          </p:cNvPr>
          <p:cNvCxnSpPr/>
          <p:nvPr/>
        </p:nvCxnSpPr>
        <p:spPr>
          <a:xfrm>
            <a:off x="7093077" y="168383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2837B-9EBB-4A17-9645-2CFD95035CE5}"/>
              </a:ext>
            </a:extLst>
          </p:cNvPr>
          <p:cNvCxnSpPr/>
          <p:nvPr/>
        </p:nvCxnSpPr>
        <p:spPr>
          <a:xfrm>
            <a:off x="7093077" y="5838794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199254-7204-458B-B9D7-BD2C260218C6}"/>
              </a:ext>
            </a:extLst>
          </p:cNvPr>
          <p:cNvSpPr txBox="1"/>
          <p:nvPr/>
        </p:nvSpPr>
        <p:spPr>
          <a:xfrm>
            <a:off x="7149393" y="2593206"/>
            <a:ext cx="3135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차원 전환이라는 독특한 기능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플레이어들은 전략적으로 게임을 진행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실시간으로 변화하여 더욱 몰입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7A451644-D4B2-4F0D-A1EA-331ADF4309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852" y="3839069"/>
            <a:ext cx="504097" cy="5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전체 게임의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6034"/>
              </p:ext>
            </p:extLst>
          </p:nvPr>
        </p:nvGraphicFramePr>
        <p:xfrm>
          <a:off x="1203669" y="1652634"/>
          <a:ext cx="10052290" cy="41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46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9133544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611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 게임의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목표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주인공을 조작하여 각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도착지점에 도달해야 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맵에서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최소 한번씩 도착지점에 도달하면 게임 클리어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게임은 기본적으로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시점에서 왼쪽에서 오른쪽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횡스크롤로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진행되지만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차원 전환 기능을 사용하면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시점으로 바뀌어 아래쪽에서 위쪽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종스크롤로도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패배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의 체력을 보유하고 있으며 이 체력이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이 될 시에는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또한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지형 바깥으로 떨어지게 되면 체력과 관계없이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점수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적 몬스터를 처치하거나 코인을 획득할 때마다 점수가 오른다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2D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1507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971CDA-F2FE-4EF2-B13D-13B36270327A}"/>
              </a:ext>
            </a:extLst>
          </p:cNvPr>
          <p:cNvSpPr/>
          <p:nvPr/>
        </p:nvSpPr>
        <p:spPr>
          <a:xfrm>
            <a:off x="465600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 게이지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BA883A-7A37-4D22-82A6-6697D271709A}"/>
              </a:ext>
            </a:extLst>
          </p:cNvPr>
          <p:cNvSpPr/>
          <p:nvPr/>
        </p:nvSpPr>
        <p:spPr>
          <a:xfrm>
            <a:off x="97234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플레이어의 현재 체력과 최대 체력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D78337-3C4F-4E68-9F85-31E0B919730F}"/>
              </a:ext>
            </a:extLst>
          </p:cNvPr>
          <p:cNvSpPr/>
          <p:nvPr/>
        </p:nvSpPr>
        <p:spPr>
          <a:xfrm>
            <a:off x="8339660" y="2441505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획득한 현재 점수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120723-C2BE-43F5-862D-53655EB5D139}"/>
              </a:ext>
            </a:extLst>
          </p:cNvPr>
          <p:cNvSpPr/>
          <p:nvPr/>
        </p:nvSpPr>
        <p:spPr>
          <a:xfrm>
            <a:off x="7341717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02D663-A664-480F-8417-F90F2789D041}"/>
              </a:ext>
            </a:extLst>
          </p:cNvPr>
          <p:cNvSpPr/>
          <p:nvPr/>
        </p:nvSpPr>
        <p:spPr>
          <a:xfrm>
            <a:off x="7341717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3D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87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659</Words>
  <Application>Microsoft Office PowerPoint</Application>
  <PresentationFormat>와이드스크린</PresentationFormat>
  <Paragraphs>152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Pretendard Light</vt:lpstr>
      <vt:lpstr>Pretendard</vt:lpstr>
      <vt:lpstr>Pretendard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329</cp:revision>
  <dcterms:created xsi:type="dcterms:W3CDTF">2022-07-11T04:17:28Z</dcterms:created>
  <dcterms:modified xsi:type="dcterms:W3CDTF">2024-03-20T04:25:17Z</dcterms:modified>
</cp:coreProperties>
</file>