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62" r:id="rId6"/>
    <p:sldId id="285" r:id="rId7"/>
    <p:sldId id="265" r:id="rId8"/>
    <p:sldId id="263" r:id="rId9"/>
    <p:sldId id="259" r:id="rId10"/>
    <p:sldId id="264" r:id="rId11"/>
    <p:sldId id="268" r:id="rId12"/>
    <p:sldId id="266" r:id="rId13"/>
    <p:sldId id="269" r:id="rId14"/>
    <p:sldId id="270" r:id="rId15"/>
    <p:sldId id="271" r:id="rId16"/>
    <p:sldId id="273" r:id="rId17"/>
    <p:sldId id="276" r:id="rId18"/>
    <p:sldId id="272" r:id="rId19"/>
    <p:sldId id="283" r:id="rId20"/>
    <p:sldId id="28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31" autoAdjust="0"/>
  </p:normalViewPr>
  <p:slideViewPr>
    <p:cSldViewPr snapToGrid="0">
      <p:cViewPr varScale="1">
        <p:scale>
          <a:sx n="107" d="100"/>
          <a:sy n="107" d="100"/>
        </p:scale>
        <p:origin x="1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2019/12/27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拼夕夕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7688089" y="3626629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8863" y="3159659"/>
            <a:ext cx="277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组名：爱拼才会赢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719831" y="2170608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首页功能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260AD453-4F38-4F27-BFE7-36089C8AC376}"/>
              </a:ext>
            </a:extLst>
          </p:cNvPr>
          <p:cNvGrpSpPr/>
          <p:nvPr/>
        </p:nvGrpSpPr>
        <p:grpSpPr>
          <a:xfrm>
            <a:off x="1885847" y="1876032"/>
            <a:ext cx="8420305" cy="2844679"/>
            <a:chOff x="1980494" y="2006660"/>
            <a:chExt cx="8420305" cy="2844679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7313E650-52D4-46D9-AB37-3093C53A55DB}"/>
                </a:ext>
              </a:extLst>
            </p:cNvPr>
            <p:cNvSpPr/>
            <p:nvPr/>
          </p:nvSpPr>
          <p:spPr>
            <a:xfrm>
              <a:off x="4768307" y="2006660"/>
              <a:ext cx="2844679" cy="2844679"/>
            </a:xfrm>
            <a:prstGeom prst="ellipse">
              <a:avLst/>
            </a:prstGeom>
            <a:gradFill>
              <a:gsLst>
                <a:gs pos="0">
                  <a:srgbClr val="01EFFB"/>
                </a:gs>
                <a:gs pos="100000">
                  <a:srgbClr val="01EFFB">
                    <a:alpha val="37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2372292C-2E90-4939-AB48-1444CC5326FC}"/>
                </a:ext>
              </a:extLst>
            </p:cNvPr>
            <p:cNvSpPr/>
            <p:nvPr/>
          </p:nvSpPr>
          <p:spPr>
            <a:xfrm>
              <a:off x="7177680" y="2373069"/>
              <a:ext cx="2111860" cy="2111860"/>
            </a:xfrm>
            <a:prstGeom prst="ellipse">
              <a:avLst/>
            </a:prstGeom>
            <a:gradFill>
              <a:gsLst>
                <a:gs pos="0">
                  <a:srgbClr val="01EFFB">
                    <a:alpha val="91000"/>
                  </a:srgbClr>
                </a:gs>
                <a:gs pos="100000">
                  <a:srgbClr val="01EFFB">
                    <a:alpha val="24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CC0D3D52-34F0-4678-9AB6-AC68F8D744B3}"/>
                </a:ext>
              </a:extLst>
            </p:cNvPr>
            <p:cNvSpPr/>
            <p:nvPr/>
          </p:nvSpPr>
          <p:spPr>
            <a:xfrm>
              <a:off x="9097057" y="2777128"/>
              <a:ext cx="1303742" cy="1303742"/>
            </a:xfrm>
            <a:prstGeom prst="ellipse">
              <a:avLst/>
            </a:prstGeom>
            <a:gradFill flip="none" rotWithShape="1">
              <a:gsLst>
                <a:gs pos="0">
                  <a:srgbClr val="01EFFB">
                    <a:alpha val="65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6D5C6E98-972A-44E1-98B3-ADAC423D118D}"/>
                </a:ext>
              </a:extLst>
            </p:cNvPr>
            <p:cNvSpPr/>
            <p:nvPr/>
          </p:nvSpPr>
          <p:spPr>
            <a:xfrm>
              <a:off x="3091753" y="2373069"/>
              <a:ext cx="2111860" cy="2111860"/>
            </a:xfrm>
            <a:prstGeom prst="ellipse">
              <a:avLst/>
            </a:prstGeom>
            <a:gradFill>
              <a:gsLst>
                <a:gs pos="0">
                  <a:srgbClr val="01EFFB">
                    <a:alpha val="91000"/>
                  </a:srgbClr>
                </a:gs>
                <a:gs pos="100000">
                  <a:srgbClr val="01EFFB">
                    <a:alpha val="24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CB0AD86E-F9C4-4BE4-B589-2CE3BCB67A6A}"/>
                </a:ext>
              </a:extLst>
            </p:cNvPr>
            <p:cNvSpPr/>
            <p:nvPr/>
          </p:nvSpPr>
          <p:spPr>
            <a:xfrm>
              <a:off x="1980494" y="2777128"/>
              <a:ext cx="1303742" cy="1303742"/>
            </a:xfrm>
            <a:prstGeom prst="ellipse">
              <a:avLst/>
            </a:prstGeom>
            <a:gradFill flip="none" rotWithShape="1">
              <a:gsLst>
                <a:gs pos="0">
                  <a:srgbClr val="01EFFB">
                    <a:alpha val="65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27738" y="3191608"/>
            <a:ext cx="668216" cy="38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28421" y="3005983"/>
            <a:ext cx="180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轮播图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4948" y="2759761"/>
            <a:ext cx="1766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各面板间切换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78210" y="3005982"/>
            <a:ext cx="180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搜索框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" y="3434052"/>
            <a:ext cx="1927023" cy="34239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61756" y="3005982"/>
            <a:ext cx="107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推荐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06470" y="2915624"/>
            <a:ext cx="107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聊天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6" grpId="0"/>
      <p:bldP spid="8" grpId="0"/>
      <p:bldP spid="57" grpId="0"/>
      <p:bldP spid="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786819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个人中心页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41966" y="3392785"/>
            <a:ext cx="2603929" cy="52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登录状态判断</a:t>
            </a:r>
            <a:endParaRPr lang="zh-CN" altLang="en-US" sz="2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20487" y="3392785"/>
            <a:ext cx="2979079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登录后查看个人信息</a:t>
            </a:r>
            <a:endParaRPr lang="zh-CN" altLang="en-US" sz="2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8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r>
              <a:rPr lang="en-US" altLang="zh-CN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注册页面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824621"/>
            <a:ext cx="1241977" cy="731620"/>
          </a:xfrm>
          <a:prstGeom prst="homePlat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1017541" y="824622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720773" y="824622"/>
            <a:ext cx="945999" cy="731620"/>
          </a:xfrm>
          <a:prstGeom prst="chevro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24005" y="824621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918053" y="4442254"/>
            <a:ext cx="1605440" cy="584775"/>
            <a:chOff x="770496" y="3188951"/>
            <a:chExt cx="1605440" cy="584775"/>
          </a:xfrm>
        </p:grpSpPr>
        <p:sp>
          <p:nvSpPr>
            <p:cNvPr id="22" name="椭圆 21"/>
            <p:cNvSpPr/>
            <p:nvPr/>
          </p:nvSpPr>
          <p:spPr>
            <a:xfrm>
              <a:off x="770496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782" y="3188951"/>
              <a:ext cx="140615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en-US" altLang="zh-CN" sz="3200" b="1" kern="0" dirty="0" smtClean="0">
                  <a:solidFill>
                    <a:schemeClr val="accent1"/>
                  </a:solidFill>
                  <a:ea typeface="微软雅黑" panose="020B0503020204020204" charset="-122"/>
                </a:rPr>
                <a:t>MYSQL</a:t>
              </a:r>
              <a:endParaRPr lang="en-US" altLang="zh-CN" sz="32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22" idx="2"/>
          </p:cNvCxnSpPr>
          <p:nvPr/>
        </p:nvCxnSpPr>
        <p:spPr>
          <a:xfrm rot="16200000" flipH="1">
            <a:off x="-911133" y="2905457"/>
            <a:ext cx="3178402" cy="4799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 59"/>
          <p:cNvGrpSpPr/>
          <p:nvPr/>
        </p:nvGrpSpPr>
        <p:grpSpPr>
          <a:xfrm>
            <a:off x="1569556" y="3660554"/>
            <a:ext cx="1139260" cy="584775"/>
            <a:chOff x="3367425" y="3166355"/>
            <a:chExt cx="1139260" cy="584775"/>
          </a:xfrm>
        </p:grpSpPr>
        <p:sp>
          <p:nvSpPr>
            <p:cNvPr id="27" name="椭圆 26"/>
            <p:cNvSpPr/>
            <p:nvPr/>
          </p:nvSpPr>
          <p:spPr>
            <a:xfrm>
              <a:off x="3367425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60592" y="3166355"/>
              <a:ext cx="9460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en-US" altLang="zh-CN" sz="32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md5</a:t>
              </a:r>
              <a:endParaRPr lang="en-US" altLang="zh-CN" sz="32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31" name="肘形连接符 30"/>
          <p:cNvCxnSpPr>
            <a:stCxn id="4" idx="2"/>
            <a:endCxn id="27" idx="0"/>
          </p:cNvCxnSpPr>
          <p:nvPr/>
        </p:nvCxnSpPr>
        <p:spPr>
          <a:xfrm rot="16200000" flipH="1">
            <a:off x="298332" y="2565546"/>
            <a:ext cx="2349913" cy="331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 60"/>
          <p:cNvGrpSpPr/>
          <p:nvPr/>
        </p:nvGrpSpPr>
        <p:grpSpPr>
          <a:xfrm>
            <a:off x="2577039" y="2727879"/>
            <a:ext cx="2121718" cy="584775"/>
            <a:chOff x="5964354" y="3166355"/>
            <a:chExt cx="2121718" cy="584775"/>
          </a:xfrm>
        </p:grpSpPr>
        <p:sp>
          <p:nvSpPr>
            <p:cNvPr id="34" name="椭圆 33"/>
            <p:cNvSpPr/>
            <p:nvPr/>
          </p:nvSpPr>
          <p:spPr>
            <a:xfrm>
              <a:off x="5964354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92605" y="3166355"/>
              <a:ext cx="18934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en-US" altLang="zh-CN" sz="3200" b="1" kern="0" dirty="0" smtClean="0">
                  <a:solidFill>
                    <a:schemeClr val="accent1"/>
                  </a:solidFill>
                  <a:ea typeface="微软雅黑" panose="020B0503020204020204" charset="-122"/>
                </a:rPr>
                <a:t>JavaScript</a:t>
              </a:r>
              <a:endParaRPr lang="en-US" altLang="zh-CN" sz="32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40" name="肘形连接符 39"/>
          <p:cNvCxnSpPr>
            <a:stCxn id="6" idx="2"/>
            <a:endCxn id="34" idx="0"/>
          </p:cNvCxnSpPr>
          <p:nvPr/>
        </p:nvCxnSpPr>
        <p:spPr>
          <a:xfrm rot="16200000" flipH="1">
            <a:off x="1620026" y="1947083"/>
            <a:ext cx="1417238" cy="63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 61"/>
          <p:cNvGrpSpPr/>
          <p:nvPr/>
        </p:nvGrpSpPr>
        <p:grpSpPr>
          <a:xfrm>
            <a:off x="3623962" y="1972472"/>
            <a:ext cx="1640386" cy="584775"/>
            <a:chOff x="8899347" y="3188951"/>
            <a:chExt cx="1640386" cy="584775"/>
          </a:xfrm>
        </p:grpSpPr>
        <p:sp>
          <p:nvSpPr>
            <p:cNvPr id="51" name="椭圆 50"/>
            <p:cNvSpPr/>
            <p:nvPr/>
          </p:nvSpPr>
          <p:spPr>
            <a:xfrm>
              <a:off x="8899347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106327" y="3188951"/>
              <a:ext cx="14334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en-US" altLang="zh-CN" sz="3200" b="1" kern="0" dirty="0" err="1" smtClean="0">
                  <a:solidFill>
                    <a:schemeClr val="bg1"/>
                  </a:solidFill>
                  <a:ea typeface="微软雅黑" panose="020B0503020204020204" charset="-122"/>
                </a:rPr>
                <a:t>NodeJS</a:t>
              </a:r>
              <a:endParaRPr lang="en-US" altLang="zh-CN" sz="32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55" name="肘形连接符 54"/>
          <p:cNvCxnSpPr>
            <a:stCxn id="7" idx="2"/>
            <a:endCxn id="51" idx="0"/>
          </p:cNvCxnSpPr>
          <p:nvPr/>
        </p:nvCxnSpPr>
        <p:spPr>
          <a:xfrm rot="16200000" flipH="1">
            <a:off x="2884105" y="1386236"/>
            <a:ext cx="639236" cy="97924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76296" y="1686240"/>
            <a:ext cx="2188831" cy="52565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主要功能：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35666" y="2506391"/>
            <a:ext cx="29542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r>
              <a:rPr lang="zh-CN" altLang="en-US" sz="2000" dirty="0">
                <a:solidFill>
                  <a:schemeClr val="bg1"/>
                </a:solidFill>
              </a:rPr>
              <a:t>用户名密码格式验证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2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r>
              <a:rPr lang="zh-CN" altLang="en-US" sz="2000" dirty="0">
                <a:solidFill>
                  <a:schemeClr val="bg1"/>
                </a:solidFill>
              </a:rPr>
              <a:t>账号密码匹配验证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3.</a:t>
            </a:r>
            <a:r>
              <a:rPr lang="zh-CN" altLang="en-US" sz="2000" dirty="0" smtClean="0">
                <a:solidFill>
                  <a:schemeClr val="bg1"/>
                </a:solidFill>
              </a:rPr>
              <a:t>图形</a:t>
            </a:r>
            <a:r>
              <a:rPr lang="zh-CN" altLang="en-US" sz="2000" dirty="0">
                <a:solidFill>
                  <a:schemeClr val="bg1"/>
                </a:solidFill>
              </a:rPr>
              <a:t>验证码的生成与</a:t>
            </a:r>
            <a:r>
              <a:rPr lang="zh-CN" altLang="en-US" sz="2000" dirty="0" smtClean="0">
                <a:solidFill>
                  <a:schemeClr val="bg1"/>
                </a:solidFill>
              </a:rPr>
              <a:t>绘制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4.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短信验证码的使用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 5.</a:t>
            </a:r>
            <a:r>
              <a:rPr lang="zh-CN" altLang="en-US" sz="2000" dirty="0">
                <a:solidFill>
                  <a:schemeClr val="bg1"/>
                </a:solidFill>
              </a:rPr>
              <a:t> 登录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注册后自动跳转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036" y="1006251"/>
            <a:ext cx="3289964" cy="585174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" grpId="0" animBg="1"/>
      <p:bldP spid="4" grpId="0" animBg="1"/>
      <p:bldP spid="6" grpId="0" animBg="1"/>
      <p:bldP spid="7" grpId="0" animBg="1"/>
      <p:bldP spid="3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935286" y="2167455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项目难点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3805237" y="1486390"/>
            <a:ext cx="2285552" cy="2174031"/>
            <a:chOff x="3805237" y="1896600"/>
            <a:chExt cx="2285552" cy="2174031"/>
          </a:xfrm>
        </p:grpSpPr>
        <p:sp>
          <p:nvSpPr>
            <p:cNvPr id="127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 rot="2675746">
              <a:off x="4803646" y="3024153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 rot="2856416">
              <a:off x="4312570" y="2287632"/>
              <a:ext cx="326561" cy="604424"/>
              <a:chOff x="4194176" y="1773238"/>
              <a:chExt cx="180975" cy="334962"/>
            </a:xfrm>
            <a:solidFill>
              <a:schemeClr val="bg1"/>
            </a:solidFill>
          </p:grpSpPr>
          <p:sp>
            <p:nvSpPr>
              <p:cNvPr id="130" name="Freeform 46"/>
              <p:cNvSpPr>
                <a:spLocks noEditPoints="1"/>
              </p:cNvSpPr>
              <p:nvPr/>
            </p:nvSpPr>
            <p:spPr bwMode="auto">
              <a:xfrm>
                <a:off x="4194176" y="1773238"/>
                <a:ext cx="180975" cy="236538"/>
              </a:xfrm>
              <a:custGeom>
                <a:avLst/>
                <a:gdLst>
                  <a:gd name="T0" fmla="*/ 35 w 48"/>
                  <a:gd name="T1" fmla="*/ 62 h 63"/>
                  <a:gd name="T2" fmla="*/ 36 w 48"/>
                  <a:gd name="T3" fmla="*/ 63 h 63"/>
                  <a:gd name="T4" fmla="*/ 36 w 48"/>
                  <a:gd name="T5" fmla="*/ 58 h 63"/>
                  <a:gd name="T6" fmla="*/ 48 w 48"/>
                  <a:gd name="T7" fmla="*/ 23 h 63"/>
                  <a:gd name="T8" fmla="*/ 24 w 48"/>
                  <a:gd name="T9" fmla="*/ 0 h 63"/>
                  <a:gd name="T10" fmla="*/ 0 w 48"/>
                  <a:gd name="T11" fmla="*/ 23 h 63"/>
                  <a:gd name="T12" fmla="*/ 11 w 48"/>
                  <a:gd name="T13" fmla="*/ 58 h 63"/>
                  <a:gd name="T14" fmla="*/ 11 w 48"/>
                  <a:gd name="T15" fmla="*/ 63 h 63"/>
                  <a:gd name="T16" fmla="*/ 12 w 48"/>
                  <a:gd name="T17" fmla="*/ 62 h 63"/>
                  <a:gd name="T18" fmla="*/ 35 w 48"/>
                  <a:gd name="T19" fmla="*/ 62 h 63"/>
                  <a:gd name="T20" fmla="*/ 7 w 48"/>
                  <a:gd name="T21" fmla="*/ 26 h 63"/>
                  <a:gd name="T22" fmla="*/ 6 w 48"/>
                  <a:gd name="T23" fmla="*/ 27 h 63"/>
                  <a:gd name="T24" fmla="*/ 5 w 48"/>
                  <a:gd name="T25" fmla="*/ 26 h 63"/>
                  <a:gd name="T26" fmla="*/ 5 w 48"/>
                  <a:gd name="T27" fmla="*/ 18 h 63"/>
                  <a:gd name="T28" fmla="*/ 6 w 48"/>
                  <a:gd name="T29" fmla="*/ 17 h 63"/>
                  <a:gd name="T30" fmla="*/ 7 w 48"/>
                  <a:gd name="T31" fmla="*/ 18 h 63"/>
                  <a:gd name="T32" fmla="*/ 7 w 48"/>
                  <a:gd name="T33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3">
                    <a:moveTo>
                      <a:pt x="35" y="62"/>
                    </a:moveTo>
                    <a:cubicBezTo>
                      <a:pt x="35" y="62"/>
                      <a:pt x="36" y="62"/>
                      <a:pt x="36" y="6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7" y="52"/>
                      <a:pt x="48" y="29"/>
                      <a:pt x="48" y="23"/>
                    </a:cubicBezTo>
                    <a:cubicBezTo>
                      <a:pt x="48" y="10"/>
                      <a:pt x="37" y="0"/>
                      <a:pt x="24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29"/>
                      <a:pt x="11" y="52"/>
                      <a:pt x="11" y="58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1" y="62"/>
                      <a:pt x="12" y="62"/>
                      <a:pt x="12" y="62"/>
                    </a:cubicBezTo>
                    <a:lnTo>
                      <a:pt x="35" y="62"/>
                    </a:lnTo>
                    <a:close/>
                    <a:moveTo>
                      <a:pt x="7" y="26"/>
                    </a:moveTo>
                    <a:cubicBezTo>
                      <a:pt x="7" y="27"/>
                      <a:pt x="7" y="27"/>
                      <a:pt x="6" y="27"/>
                    </a:cubicBezTo>
                    <a:cubicBezTo>
                      <a:pt x="5" y="27"/>
                      <a:pt x="5" y="27"/>
                      <a:pt x="5" y="26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7" y="17"/>
                      <a:pt x="7" y="17"/>
                      <a:pt x="7" y="18"/>
                    </a:cubicBezTo>
                    <a:lnTo>
                      <a:pt x="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47"/>
              <p:cNvSpPr/>
              <p:nvPr/>
            </p:nvSpPr>
            <p:spPr bwMode="auto">
              <a:xfrm>
                <a:off x="4246563" y="2089150"/>
                <a:ext cx="71438" cy="19050"/>
              </a:xfrm>
              <a:custGeom>
                <a:avLst/>
                <a:gdLst>
                  <a:gd name="T0" fmla="*/ 0 w 19"/>
                  <a:gd name="T1" fmla="*/ 4 h 5"/>
                  <a:gd name="T2" fmla="*/ 2 w 19"/>
                  <a:gd name="T3" fmla="*/ 5 h 5"/>
                  <a:gd name="T4" fmla="*/ 17 w 19"/>
                  <a:gd name="T5" fmla="*/ 5 h 5"/>
                  <a:gd name="T6" fmla="*/ 19 w 19"/>
                  <a:gd name="T7" fmla="*/ 4 h 5"/>
                  <a:gd name="T8" fmla="*/ 19 w 19"/>
                  <a:gd name="T9" fmla="*/ 0 h 5"/>
                  <a:gd name="T10" fmla="*/ 0 w 19"/>
                  <a:gd name="T11" fmla="*/ 0 h 5"/>
                  <a:gd name="T12" fmla="*/ 0 w 19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Freeform 48"/>
              <p:cNvSpPr/>
              <p:nvPr/>
            </p:nvSpPr>
            <p:spPr bwMode="auto">
              <a:xfrm>
                <a:off x="4232276" y="2009775"/>
                <a:ext cx="104775" cy="74613"/>
              </a:xfrm>
              <a:custGeom>
                <a:avLst/>
                <a:gdLst>
                  <a:gd name="T0" fmla="*/ 26 w 28"/>
                  <a:gd name="T1" fmla="*/ 1 h 20"/>
                  <a:gd name="T2" fmla="*/ 25 w 28"/>
                  <a:gd name="T3" fmla="*/ 0 h 20"/>
                  <a:gd name="T4" fmla="*/ 2 w 28"/>
                  <a:gd name="T5" fmla="*/ 0 h 20"/>
                  <a:gd name="T6" fmla="*/ 1 w 28"/>
                  <a:gd name="T7" fmla="*/ 1 h 20"/>
                  <a:gd name="T8" fmla="*/ 0 w 28"/>
                  <a:gd name="T9" fmla="*/ 3 h 20"/>
                  <a:gd name="T10" fmla="*/ 0 w 28"/>
                  <a:gd name="T11" fmla="*/ 17 h 20"/>
                  <a:gd name="T12" fmla="*/ 2 w 28"/>
                  <a:gd name="T13" fmla="*/ 20 h 20"/>
                  <a:gd name="T14" fmla="*/ 4 w 28"/>
                  <a:gd name="T15" fmla="*/ 20 h 20"/>
                  <a:gd name="T16" fmla="*/ 23 w 28"/>
                  <a:gd name="T17" fmla="*/ 20 h 20"/>
                  <a:gd name="T18" fmla="*/ 25 w 28"/>
                  <a:gd name="T19" fmla="*/ 20 h 20"/>
                  <a:gd name="T20" fmla="*/ 28 w 28"/>
                  <a:gd name="T21" fmla="*/ 17 h 20"/>
                  <a:gd name="T22" fmla="*/ 28 w 28"/>
                  <a:gd name="T23" fmla="*/ 3 h 20"/>
                  <a:gd name="T24" fmla="*/ 26 w 28"/>
                  <a:gd name="T2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20">
                    <a:moveTo>
                      <a:pt x="26" y="1"/>
                    </a:moveTo>
                    <a:cubicBezTo>
                      <a:pt x="26" y="0"/>
                      <a:pt x="25" y="0"/>
                      <a:pt x="2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0"/>
                      <a:pt x="28" y="19"/>
                      <a:pt x="28" y="17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1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6109224" y="3865630"/>
            <a:ext cx="2277538" cy="2174031"/>
            <a:chOff x="6109224" y="4275840"/>
            <a:chExt cx="2277538" cy="2174031"/>
          </a:xfrm>
        </p:grpSpPr>
        <p:sp>
          <p:nvSpPr>
            <p:cNvPr id="134" name="Freeform 6"/>
            <p:cNvSpPr/>
            <p:nvPr/>
          </p:nvSpPr>
          <p:spPr bwMode="auto">
            <a:xfrm flipH="1" flipV="1">
              <a:off x="6212731" y="427584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 rot="2675746">
              <a:off x="6109224" y="4315111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 rot="2668224">
              <a:off x="7617308" y="5476993"/>
              <a:ext cx="277864" cy="670310"/>
              <a:chOff x="2343151" y="3048000"/>
              <a:chExt cx="153988" cy="371475"/>
            </a:xfrm>
            <a:solidFill>
              <a:schemeClr val="bg1"/>
            </a:solidFill>
          </p:grpSpPr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2373313" y="304800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 bwMode="auto">
              <a:xfrm>
                <a:off x="2343151" y="3149600"/>
                <a:ext cx="153988" cy="269875"/>
              </a:xfrm>
              <a:custGeom>
                <a:avLst/>
                <a:gdLst>
                  <a:gd name="T0" fmla="*/ 39 w 41"/>
                  <a:gd name="T1" fmla="*/ 7 h 72"/>
                  <a:gd name="T2" fmla="*/ 29 w 41"/>
                  <a:gd name="T3" fmla="*/ 0 h 72"/>
                  <a:gd name="T4" fmla="*/ 11 w 41"/>
                  <a:gd name="T5" fmla="*/ 0 h 72"/>
                  <a:gd name="T6" fmla="*/ 1 w 41"/>
                  <a:gd name="T7" fmla="*/ 7 h 72"/>
                  <a:gd name="T8" fmla="*/ 1 w 41"/>
                  <a:gd name="T9" fmla="*/ 8 h 72"/>
                  <a:gd name="T10" fmla="*/ 1 w 41"/>
                  <a:gd name="T11" fmla="*/ 8 h 72"/>
                  <a:gd name="T12" fmla="*/ 0 w 41"/>
                  <a:gd name="T13" fmla="*/ 31 h 72"/>
                  <a:gd name="T14" fmla="*/ 4 w 41"/>
                  <a:gd name="T15" fmla="*/ 36 h 72"/>
                  <a:gd name="T16" fmla="*/ 8 w 41"/>
                  <a:gd name="T17" fmla="*/ 31 h 72"/>
                  <a:gd name="T18" fmla="*/ 8 w 41"/>
                  <a:gd name="T19" fmla="*/ 15 h 72"/>
                  <a:gd name="T20" fmla="*/ 10 w 41"/>
                  <a:gd name="T21" fmla="*/ 15 h 72"/>
                  <a:gd name="T22" fmla="*/ 10 w 41"/>
                  <a:gd name="T23" fmla="*/ 68 h 72"/>
                  <a:gd name="T24" fmla="*/ 14 w 41"/>
                  <a:gd name="T25" fmla="*/ 72 h 72"/>
                  <a:gd name="T26" fmla="*/ 18 w 41"/>
                  <a:gd name="T27" fmla="*/ 68 h 72"/>
                  <a:gd name="T28" fmla="*/ 18 w 41"/>
                  <a:gd name="T29" fmla="*/ 39 h 72"/>
                  <a:gd name="T30" fmla="*/ 22 w 41"/>
                  <a:gd name="T31" fmla="*/ 39 h 72"/>
                  <a:gd name="T32" fmla="*/ 22 w 41"/>
                  <a:gd name="T33" fmla="*/ 68 h 72"/>
                  <a:gd name="T34" fmla="*/ 26 w 41"/>
                  <a:gd name="T35" fmla="*/ 72 h 72"/>
                  <a:gd name="T36" fmla="*/ 31 w 41"/>
                  <a:gd name="T37" fmla="*/ 68 h 72"/>
                  <a:gd name="T38" fmla="*/ 31 w 41"/>
                  <a:gd name="T39" fmla="*/ 15 h 72"/>
                  <a:gd name="T40" fmla="*/ 33 w 41"/>
                  <a:gd name="T41" fmla="*/ 15 h 72"/>
                  <a:gd name="T42" fmla="*/ 33 w 41"/>
                  <a:gd name="T43" fmla="*/ 31 h 72"/>
                  <a:gd name="T44" fmla="*/ 37 w 41"/>
                  <a:gd name="T45" fmla="*/ 36 h 72"/>
                  <a:gd name="T46" fmla="*/ 41 w 41"/>
                  <a:gd name="T47" fmla="*/ 31 h 72"/>
                  <a:gd name="T48" fmla="*/ 39 w 41"/>
                  <a:gd name="T49" fmla="*/ 8 h 72"/>
                  <a:gd name="T50" fmla="*/ 39 w 41"/>
                  <a:gd name="T51" fmla="*/ 8 h 72"/>
                  <a:gd name="T52" fmla="*/ 39 w 41"/>
                  <a:gd name="T53" fmla="*/ 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1" h="72">
                    <a:moveTo>
                      <a:pt x="39" y="7"/>
                    </a:moveTo>
                    <a:cubicBezTo>
                      <a:pt x="39" y="3"/>
                      <a:pt x="35" y="0"/>
                      <a:pt x="2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1" y="3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4"/>
                      <a:pt x="1" y="36"/>
                      <a:pt x="4" y="36"/>
                    </a:cubicBezTo>
                    <a:cubicBezTo>
                      <a:pt x="6" y="36"/>
                      <a:pt x="8" y="34"/>
                      <a:pt x="8" y="3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71"/>
                      <a:pt x="12" y="72"/>
                      <a:pt x="14" y="72"/>
                    </a:cubicBezTo>
                    <a:cubicBezTo>
                      <a:pt x="16" y="72"/>
                      <a:pt x="18" y="71"/>
                      <a:pt x="18" y="6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71"/>
                      <a:pt x="24" y="72"/>
                      <a:pt x="26" y="72"/>
                    </a:cubicBezTo>
                    <a:cubicBezTo>
                      <a:pt x="29" y="72"/>
                      <a:pt x="31" y="71"/>
                      <a:pt x="31" y="68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4"/>
                      <a:pt x="35" y="36"/>
                      <a:pt x="37" y="36"/>
                    </a:cubicBezTo>
                    <a:cubicBezTo>
                      <a:pt x="39" y="36"/>
                      <a:pt x="41" y="34"/>
                      <a:pt x="41" y="3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lnTo>
                      <a:pt x="3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3786822" y="3744120"/>
            <a:ext cx="2174031" cy="2295777"/>
            <a:chOff x="3805237" y="4160680"/>
            <a:chExt cx="2174031" cy="2295777"/>
          </a:xfrm>
        </p:grpSpPr>
        <p:sp>
          <p:nvSpPr>
            <p:cNvPr id="140" name="Freeform 6"/>
            <p:cNvSpPr/>
            <p:nvPr/>
          </p:nvSpPr>
          <p:spPr bwMode="auto">
            <a:xfrm flipV="1">
              <a:off x="3805237" y="428242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 rot="18816724">
              <a:off x="4799559" y="429642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18875175">
              <a:off x="4230808" y="5473541"/>
              <a:ext cx="495571" cy="673175"/>
              <a:chOff x="1817688" y="2633663"/>
              <a:chExt cx="274638" cy="373063"/>
            </a:xfrm>
            <a:solidFill>
              <a:schemeClr val="bg1"/>
            </a:solidFill>
          </p:grpSpPr>
          <p:sp>
            <p:nvSpPr>
              <p:cNvPr id="143" name="Oval 224"/>
              <p:cNvSpPr>
                <a:spLocks noChangeArrowheads="1"/>
              </p:cNvSpPr>
              <p:nvPr/>
            </p:nvSpPr>
            <p:spPr bwMode="auto">
              <a:xfrm>
                <a:off x="1911350" y="2633663"/>
                <a:ext cx="87313" cy="87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225"/>
              <p:cNvSpPr/>
              <p:nvPr/>
            </p:nvSpPr>
            <p:spPr bwMode="auto">
              <a:xfrm>
                <a:off x="1817688" y="2732088"/>
                <a:ext cx="274638" cy="274638"/>
              </a:xfrm>
              <a:custGeom>
                <a:avLst/>
                <a:gdLst>
                  <a:gd name="T0" fmla="*/ 72 w 73"/>
                  <a:gd name="T1" fmla="*/ 18 h 73"/>
                  <a:gd name="T2" fmla="*/ 55 w 73"/>
                  <a:gd name="T3" fmla="*/ 2 h 73"/>
                  <a:gd name="T4" fmla="*/ 53 w 73"/>
                  <a:gd name="T5" fmla="*/ 0 h 73"/>
                  <a:gd name="T6" fmla="*/ 21 w 73"/>
                  <a:gd name="T7" fmla="*/ 0 h 73"/>
                  <a:gd name="T8" fmla="*/ 18 w 73"/>
                  <a:gd name="T9" fmla="*/ 2 h 73"/>
                  <a:gd name="T10" fmla="*/ 1 w 73"/>
                  <a:gd name="T11" fmla="*/ 18 h 73"/>
                  <a:gd name="T12" fmla="*/ 1 w 73"/>
                  <a:gd name="T13" fmla="*/ 24 h 73"/>
                  <a:gd name="T14" fmla="*/ 7 w 73"/>
                  <a:gd name="T15" fmla="*/ 24 h 73"/>
                  <a:gd name="T16" fmla="*/ 24 w 73"/>
                  <a:gd name="T17" fmla="*/ 8 h 73"/>
                  <a:gd name="T18" fmla="*/ 24 w 73"/>
                  <a:gd name="T19" fmla="*/ 8 h 73"/>
                  <a:gd name="T20" fmla="*/ 24 w 73"/>
                  <a:gd name="T21" fmla="*/ 17 h 73"/>
                  <a:gd name="T22" fmla="*/ 9 w 73"/>
                  <a:gd name="T23" fmla="*/ 50 h 73"/>
                  <a:gd name="T24" fmla="*/ 26 w 73"/>
                  <a:gd name="T25" fmla="*/ 50 h 73"/>
                  <a:gd name="T26" fmla="*/ 26 w 73"/>
                  <a:gd name="T27" fmla="*/ 69 h 73"/>
                  <a:gd name="T28" fmla="*/ 30 w 73"/>
                  <a:gd name="T29" fmla="*/ 73 h 73"/>
                  <a:gd name="T30" fmla="*/ 34 w 73"/>
                  <a:gd name="T31" fmla="*/ 69 h 73"/>
                  <a:gd name="T32" fmla="*/ 34 w 73"/>
                  <a:gd name="T33" fmla="*/ 50 h 73"/>
                  <a:gd name="T34" fmla="*/ 38 w 73"/>
                  <a:gd name="T35" fmla="*/ 50 h 73"/>
                  <a:gd name="T36" fmla="*/ 38 w 73"/>
                  <a:gd name="T37" fmla="*/ 69 h 73"/>
                  <a:gd name="T38" fmla="*/ 43 w 73"/>
                  <a:gd name="T39" fmla="*/ 73 h 73"/>
                  <a:gd name="T40" fmla="*/ 47 w 73"/>
                  <a:gd name="T41" fmla="*/ 69 h 73"/>
                  <a:gd name="T42" fmla="*/ 47 w 73"/>
                  <a:gd name="T43" fmla="*/ 50 h 73"/>
                  <a:gd name="T44" fmla="*/ 63 w 73"/>
                  <a:gd name="T45" fmla="*/ 50 h 73"/>
                  <a:gd name="T46" fmla="*/ 49 w 73"/>
                  <a:gd name="T47" fmla="*/ 17 h 73"/>
                  <a:gd name="T48" fmla="*/ 49 w 73"/>
                  <a:gd name="T49" fmla="*/ 8 h 73"/>
                  <a:gd name="T50" fmla="*/ 49 w 73"/>
                  <a:gd name="T51" fmla="*/ 8 h 73"/>
                  <a:gd name="T52" fmla="*/ 66 w 73"/>
                  <a:gd name="T53" fmla="*/ 24 h 73"/>
                  <a:gd name="T54" fmla="*/ 72 w 73"/>
                  <a:gd name="T55" fmla="*/ 24 h 73"/>
                  <a:gd name="T56" fmla="*/ 72 w 73"/>
                  <a:gd name="T57" fmla="*/ 1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3" h="73">
                    <a:moveTo>
                      <a:pt x="72" y="18"/>
                    </a:move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4" y="0"/>
                      <a:pt x="5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18" y="2"/>
                      <a:pt x="18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3"/>
                      <a:pt x="1" y="24"/>
                    </a:cubicBezTo>
                    <a:cubicBezTo>
                      <a:pt x="3" y="26"/>
                      <a:pt x="6" y="26"/>
                      <a:pt x="7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14" y="41"/>
                      <a:pt x="9" y="50"/>
                    </a:cubicBezTo>
                    <a:cubicBezTo>
                      <a:pt x="12" y="55"/>
                      <a:pt x="26" y="50"/>
                      <a:pt x="26" y="50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8" y="73"/>
                      <a:pt x="30" y="73"/>
                    </a:cubicBezTo>
                    <a:cubicBezTo>
                      <a:pt x="33" y="73"/>
                      <a:pt x="34" y="71"/>
                      <a:pt x="34" y="69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8" y="71"/>
                      <a:pt x="40" y="73"/>
                      <a:pt x="43" y="73"/>
                    </a:cubicBezTo>
                    <a:cubicBezTo>
                      <a:pt x="45" y="73"/>
                      <a:pt x="47" y="71"/>
                      <a:pt x="47" y="6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61" y="55"/>
                      <a:pt x="63" y="50"/>
                    </a:cubicBezTo>
                    <a:cubicBezTo>
                      <a:pt x="58" y="41"/>
                      <a:pt x="49" y="17"/>
                      <a:pt x="49" y="1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7" y="26"/>
                      <a:pt x="70" y="26"/>
                      <a:pt x="72" y="24"/>
                    </a:cubicBezTo>
                    <a:cubicBezTo>
                      <a:pt x="73" y="23"/>
                      <a:pt x="73" y="20"/>
                      <a:pt x="7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6212731" y="1492976"/>
            <a:ext cx="2174031" cy="2289367"/>
            <a:chOff x="6212731" y="1903186"/>
            <a:chExt cx="2174031" cy="2289367"/>
          </a:xfrm>
        </p:grpSpPr>
        <p:sp>
          <p:nvSpPr>
            <p:cNvPr id="147" name="Freeform 6"/>
            <p:cNvSpPr/>
            <p:nvPr/>
          </p:nvSpPr>
          <p:spPr bwMode="auto">
            <a:xfrm flipH="1">
              <a:off x="6212731" y="190318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 rot="18816724">
              <a:off x="6101929" y="304115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 rot="18844782">
              <a:off x="7458996" y="2364289"/>
              <a:ext cx="501300" cy="466926"/>
              <a:chOff x="4103688" y="2270125"/>
              <a:chExt cx="277813" cy="258763"/>
            </a:xfrm>
            <a:solidFill>
              <a:schemeClr val="bg1"/>
            </a:solidFill>
          </p:grpSpPr>
          <p:sp>
            <p:nvSpPr>
              <p:cNvPr id="150" name="Freeform 232"/>
              <p:cNvSpPr/>
              <p:nvPr/>
            </p:nvSpPr>
            <p:spPr bwMode="auto">
              <a:xfrm>
                <a:off x="4103688" y="2270125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1" y="32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Freeform 233"/>
              <p:cNvSpPr/>
              <p:nvPr/>
            </p:nvSpPr>
            <p:spPr bwMode="auto">
              <a:xfrm>
                <a:off x="4103688" y="2405063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234"/>
              <p:cNvSpPr/>
              <p:nvPr/>
            </p:nvSpPr>
            <p:spPr bwMode="auto">
              <a:xfrm>
                <a:off x="4246563" y="2405063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Freeform 235"/>
              <p:cNvSpPr/>
              <p:nvPr/>
            </p:nvSpPr>
            <p:spPr bwMode="auto">
              <a:xfrm>
                <a:off x="4246563" y="2270125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236"/>
              <p:cNvSpPr/>
              <p:nvPr/>
            </p:nvSpPr>
            <p:spPr bwMode="auto">
              <a:xfrm>
                <a:off x="4157663" y="2295525"/>
                <a:ext cx="44450" cy="71438"/>
              </a:xfrm>
              <a:custGeom>
                <a:avLst/>
                <a:gdLst>
                  <a:gd name="T0" fmla="*/ 0 w 28"/>
                  <a:gd name="T1" fmla="*/ 45 h 45"/>
                  <a:gd name="T2" fmla="*/ 28 w 28"/>
                  <a:gd name="T3" fmla="*/ 45 h 45"/>
                  <a:gd name="T4" fmla="*/ 28 w 28"/>
                  <a:gd name="T5" fmla="*/ 36 h 45"/>
                  <a:gd name="T6" fmla="*/ 9 w 28"/>
                  <a:gd name="T7" fmla="*/ 36 h 45"/>
                  <a:gd name="T8" fmla="*/ 9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0" y="45"/>
                    </a:move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237"/>
              <p:cNvSpPr>
                <a:spLocks noEditPoints="1"/>
              </p:cNvSpPr>
              <p:nvPr/>
            </p:nvSpPr>
            <p:spPr bwMode="auto">
              <a:xfrm>
                <a:off x="4284663" y="2295525"/>
                <a:ext cx="68263" cy="71438"/>
              </a:xfrm>
              <a:custGeom>
                <a:avLst/>
                <a:gdLst>
                  <a:gd name="T0" fmla="*/ 9 w 18"/>
                  <a:gd name="T1" fmla="*/ 3 h 19"/>
                  <a:gd name="T2" fmla="*/ 13 w 18"/>
                  <a:gd name="T3" fmla="*/ 9 h 19"/>
                  <a:gd name="T4" fmla="*/ 9 w 18"/>
                  <a:gd name="T5" fmla="*/ 16 h 19"/>
                  <a:gd name="T6" fmla="*/ 4 w 18"/>
                  <a:gd name="T7" fmla="*/ 9 h 19"/>
                  <a:gd name="T8" fmla="*/ 9 w 18"/>
                  <a:gd name="T9" fmla="*/ 3 h 19"/>
                  <a:gd name="T10" fmla="*/ 9 w 18"/>
                  <a:gd name="T11" fmla="*/ 0 h 19"/>
                  <a:gd name="T12" fmla="*/ 0 w 18"/>
                  <a:gd name="T13" fmla="*/ 9 h 19"/>
                  <a:gd name="T14" fmla="*/ 9 w 18"/>
                  <a:gd name="T15" fmla="*/ 19 h 19"/>
                  <a:gd name="T16" fmla="*/ 18 w 18"/>
                  <a:gd name="T17" fmla="*/ 9 h 19"/>
                  <a:gd name="T18" fmla="*/ 9 w 18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9">
                    <a:moveTo>
                      <a:pt x="9" y="3"/>
                    </a:moveTo>
                    <a:cubicBezTo>
                      <a:pt x="12" y="3"/>
                      <a:pt x="13" y="6"/>
                      <a:pt x="13" y="9"/>
                    </a:cubicBezTo>
                    <a:cubicBezTo>
                      <a:pt x="13" y="13"/>
                      <a:pt x="12" y="16"/>
                      <a:pt x="9" y="16"/>
                    </a:cubicBezTo>
                    <a:cubicBezTo>
                      <a:pt x="6" y="16"/>
                      <a:pt x="4" y="13"/>
                      <a:pt x="4" y="9"/>
                    </a:cubicBezTo>
                    <a:cubicBezTo>
                      <a:pt x="4" y="6"/>
                      <a:pt x="6" y="3"/>
                      <a:pt x="9" y="3"/>
                    </a:cubicBezTo>
                    <a:close/>
                    <a:moveTo>
                      <a:pt x="9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9" y="19"/>
                    </a:cubicBezTo>
                    <a:cubicBezTo>
                      <a:pt x="14" y="19"/>
                      <a:pt x="18" y="15"/>
                      <a:pt x="18" y="9"/>
                    </a:cubicBezTo>
                    <a:cubicBezTo>
                      <a:pt x="18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238"/>
              <p:cNvSpPr/>
              <p:nvPr/>
            </p:nvSpPr>
            <p:spPr bwMode="auto">
              <a:xfrm>
                <a:off x="4144963" y="2430463"/>
                <a:ext cx="65088" cy="71438"/>
              </a:xfrm>
              <a:custGeom>
                <a:avLst/>
                <a:gdLst>
                  <a:gd name="T0" fmla="*/ 11 w 17"/>
                  <a:gd name="T1" fmla="*/ 19 h 19"/>
                  <a:gd name="T2" fmla="*/ 17 w 17"/>
                  <a:gd name="T3" fmla="*/ 0 h 19"/>
                  <a:gd name="T4" fmla="*/ 13 w 17"/>
                  <a:gd name="T5" fmla="*/ 0 h 19"/>
                  <a:gd name="T6" fmla="*/ 11 w 17"/>
                  <a:gd name="T7" fmla="*/ 8 h 19"/>
                  <a:gd name="T8" fmla="*/ 9 w 17"/>
                  <a:gd name="T9" fmla="*/ 15 h 19"/>
                  <a:gd name="T10" fmla="*/ 9 w 17"/>
                  <a:gd name="T11" fmla="*/ 15 h 19"/>
                  <a:gd name="T12" fmla="*/ 7 w 17"/>
                  <a:gd name="T13" fmla="*/ 8 h 19"/>
                  <a:gd name="T14" fmla="*/ 5 w 17"/>
                  <a:gd name="T15" fmla="*/ 0 h 19"/>
                  <a:gd name="T16" fmla="*/ 0 w 17"/>
                  <a:gd name="T17" fmla="*/ 0 h 19"/>
                  <a:gd name="T18" fmla="*/ 6 w 17"/>
                  <a:gd name="T19" fmla="*/ 19 h 19"/>
                  <a:gd name="T20" fmla="*/ 11 w 17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9">
                    <a:moveTo>
                      <a:pt x="11" y="1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9" y="12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2"/>
                      <a:pt x="8" y="10"/>
                      <a:pt x="7" y="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9"/>
                      <a:pt x="6" y="19"/>
                      <a:pt x="6" y="19"/>
                    </a:cubicBezTo>
                    <a:lnTo>
                      <a:pt x="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239"/>
              <p:cNvSpPr/>
              <p:nvPr/>
            </p:nvSpPr>
            <p:spPr bwMode="auto">
              <a:xfrm>
                <a:off x="4295775" y="2430463"/>
                <a:ext cx="44450" cy="71438"/>
              </a:xfrm>
              <a:custGeom>
                <a:avLst/>
                <a:gdLst>
                  <a:gd name="T0" fmla="*/ 26 w 28"/>
                  <a:gd name="T1" fmla="*/ 17 h 45"/>
                  <a:gd name="T2" fmla="*/ 9 w 28"/>
                  <a:gd name="T3" fmla="*/ 17 h 45"/>
                  <a:gd name="T4" fmla="*/ 9 w 28"/>
                  <a:gd name="T5" fmla="*/ 10 h 45"/>
                  <a:gd name="T6" fmla="*/ 26 w 28"/>
                  <a:gd name="T7" fmla="*/ 10 h 45"/>
                  <a:gd name="T8" fmla="*/ 26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  <a:gd name="T14" fmla="*/ 28 w 28"/>
                  <a:gd name="T15" fmla="*/ 45 h 45"/>
                  <a:gd name="T16" fmla="*/ 28 w 28"/>
                  <a:gd name="T17" fmla="*/ 36 h 45"/>
                  <a:gd name="T18" fmla="*/ 9 w 28"/>
                  <a:gd name="T19" fmla="*/ 36 h 45"/>
                  <a:gd name="T20" fmla="*/ 9 w 28"/>
                  <a:gd name="T21" fmla="*/ 26 h 45"/>
                  <a:gd name="T22" fmla="*/ 26 w 28"/>
                  <a:gd name="T23" fmla="*/ 26 h 45"/>
                  <a:gd name="T24" fmla="*/ 26 w 28"/>
                  <a:gd name="T25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45">
                    <a:moveTo>
                      <a:pt x="26" y="17"/>
                    </a:moveTo>
                    <a:lnTo>
                      <a:pt x="9" y="17"/>
                    </a:lnTo>
                    <a:lnTo>
                      <a:pt x="9" y="10"/>
                    </a:lnTo>
                    <a:lnTo>
                      <a:pt x="26" y="10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26"/>
                    </a:lnTo>
                    <a:lnTo>
                      <a:pt x="26" y="26"/>
                    </a:lnTo>
                    <a:lnTo>
                      <a:pt x="2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8" name="椭圆 157"/>
          <p:cNvSpPr/>
          <p:nvPr/>
        </p:nvSpPr>
        <p:spPr>
          <a:xfrm>
            <a:off x="5777170" y="47571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9" name="椭圆 158"/>
          <p:cNvSpPr/>
          <p:nvPr/>
        </p:nvSpPr>
        <p:spPr>
          <a:xfrm flipH="1">
            <a:off x="578815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flipH="1">
            <a:off x="7089198" y="344215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 flipH="1">
            <a:off x="4761500" y="34804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flipH="1">
            <a:off x="603273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flipH="1">
            <a:off x="4775117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 flipH="1">
            <a:off x="7089198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5" name="椭圆 164"/>
          <p:cNvSpPr/>
          <p:nvPr/>
        </p:nvSpPr>
        <p:spPr>
          <a:xfrm flipH="1">
            <a:off x="6022401" y="47640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8234548" y="2297552"/>
            <a:ext cx="2603929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短信验证码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316818" y="2348465"/>
            <a:ext cx="2603929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图形验证码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8249206" y="4471583"/>
            <a:ext cx="2603929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地址三级联动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20969" y="4522496"/>
            <a:ext cx="3171436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懒加载、防抖节流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8" grpId="0" bldLvl="0" animBg="1"/>
      <p:bldP spid="159" grpId="0" bldLvl="0" animBg="1"/>
      <p:bldP spid="160" grpId="0" bldLvl="0" animBg="1"/>
      <p:bldP spid="161" grpId="0" bldLvl="0" animBg="1"/>
      <p:bldP spid="162" grpId="0" bldLvl="0" animBg="1"/>
      <p:bldP spid="163" grpId="0" bldLvl="0" animBg="1"/>
      <p:bldP spid="164" grpId="0" bldLvl="0" animBg="1"/>
      <p:bldP spid="165" grpId="0" bldLvl="0" animBg="1"/>
      <p:bldP spid="167" grpId="0"/>
      <p:bldP spid="170" grpId="0"/>
      <p:bldP spid="173" grpId="0"/>
      <p:bldP spid="1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项目改进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657399" y="3848631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84255" y="3667589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196701" y="2873511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07712" y="1921895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988300" y="2896967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5811941" y="36715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223634" y="32265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217741" y="41032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8595" y="43661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543766" y="36618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031414" y="29539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24998" y="1535182"/>
            <a:ext cx="2603929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支付功能开发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9842" y="3184518"/>
            <a:ext cx="25870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多条件筛选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144632" y="5314592"/>
            <a:ext cx="260392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各界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面功能优化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71481" y="2648815"/>
            <a:ext cx="260392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界面样式优化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022037" y="5354090"/>
            <a:ext cx="2603929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聊天功能开发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5" grpId="0"/>
      <p:bldP spid="88" grpId="0"/>
      <p:bldP spid="91" grpId="0"/>
      <p:bldP spid="94" grpId="0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935286" y="2142032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总结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技术方面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1" y="4527743"/>
              <a:ext cx="1826140" cy="549061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Axios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请求，组件生命周期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244405" y="4027862"/>
              <a:ext cx="51969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 err="1" smtClean="0">
                  <a:solidFill>
                    <a:schemeClr val="bg1"/>
                  </a:solidFill>
                  <a:ea typeface="微软雅黑" panose="020B0503020204020204" charset="-122"/>
                </a:rPr>
                <a:t>Vue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82221" y="4527743"/>
              <a:ext cx="1826140" cy="549061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对数据库中表格的增删改查，运用熟练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590221" y="4027862"/>
              <a:ext cx="79701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MYSQL</a:t>
              </a:r>
              <a:endParaRPr lang="zh-CN" altLang="en-US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1" y="4524937"/>
              <a:ext cx="1826140" cy="549061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NodeJs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中数据查询与返回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,express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模块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902966" y="4027862"/>
              <a:ext cx="120257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 err="1">
                  <a:solidFill>
                    <a:schemeClr val="bg1"/>
                  </a:solidFill>
                  <a:ea typeface="微软雅黑" panose="020B0503020204020204" charset="-122"/>
                </a:rPr>
                <a:t>NodeJs</a:t>
              </a: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5083" y="1600200"/>
            <a:ext cx="2188830" cy="4296525"/>
            <a:chOff x="8565083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6" name="组 65"/>
            <p:cNvGrpSpPr/>
            <p:nvPr/>
          </p:nvGrpSpPr>
          <p:grpSpPr>
            <a:xfrm>
              <a:off x="8565083" y="1600200"/>
              <a:ext cx="2188830" cy="4296525"/>
              <a:chOff x="1645217" y="1600200"/>
              <a:chExt cx="1955800" cy="4296525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5217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2" y="4524936"/>
              <a:ext cx="1826140" cy="572464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主要使用了第三方组件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库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mint-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ui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950977" y="4027862"/>
              <a:ext cx="1415772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第三方组件库</a:t>
              </a: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animBg="1"/>
      <p:bldP spid="8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4EFF8C2-4495-4E66-9E91-935AB4349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9" t="10809" r="33903" b="36282"/>
          <a:stretch/>
        </p:blipFill>
        <p:spPr>
          <a:xfrm>
            <a:off x="3450146" y="1200499"/>
            <a:ext cx="5430344" cy="514236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929DCEE5-8EAC-4C62-A011-C2735811AD67}"/>
              </a:ext>
            </a:extLst>
          </p:cNvPr>
          <p:cNvGrpSpPr/>
          <p:nvPr/>
        </p:nvGrpSpPr>
        <p:grpSpPr>
          <a:xfrm>
            <a:off x="1274885" y="1840969"/>
            <a:ext cx="3024552" cy="1363992"/>
            <a:chOff x="7734156" y="1828800"/>
            <a:chExt cx="3451242" cy="1363992"/>
          </a:xfrm>
        </p:grpSpPr>
        <p:sp>
          <p:nvSpPr>
            <p:cNvPr id="7" name="文本框 7">
              <a:extLst>
                <a:ext uri="{FF2B5EF4-FFF2-40B4-BE49-F238E27FC236}">
                  <a16:creationId xmlns="" xmlns:a16="http://schemas.microsoft.com/office/drawing/2014/main" id="{84423C9E-1926-4C74-8F1E-DB1FEC3E479C}"/>
                </a:ext>
              </a:extLst>
            </p:cNvPr>
            <p:cNvSpPr txBox="1"/>
            <p:nvPr/>
          </p:nvSpPr>
          <p:spPr>
            <a:xfrm>
              <a:off x="9769624" y="1828800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页面布局</a:t>
              </a:r>
            </a:p>
          </p:txBody>
        </p:sp>
        <p:sp>
          <p:nvSpPr>
            <p:cNvPr id="8" name="文本框 8">
              <a:extLst>
                <a:ext uri="{FF2B5EF4-FFF2-40B4-BE49-F238E27FC236}">
                  <a16:creationId xmlns="" xmlns:a16="http://schemas.microsoft.com/office/drawing/2014/main" id="{7D62C809-F622-457A-9CFA-D78F51549FAA}"/>
                </a:ext>
              </a:extLst>
            </p:cNvPr>
            <p:cNvSpPr txBox="1"/>
            <p:nvPr/>
          </p:nvSpPr>
          <p:spPr>
            <a:xfrm>
              <a:off x="7734156" y="2435662"/>
              <a:ext cx="345124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布局更加合理，页面更加注重代码质量及页面加载速度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29DCEE5-8EAC-4C62-A011-C2735811AD67}"/>
              </a:ext>
            </a:extLst>
          </p:cNvPr>
          <p:cNvGrpSpPr/>
          <p:nvPr/>
        </p:nvGrpSpPr>
        <p:grpSpPr>
          <a:xfrm>
            <a:off x="1336431" y="4779978"/>
            <a:ext cx="2963005" cy="1363992"/>
            <a:chOff x="7734156" y="1828800"/>
            <a:chExt cx="3451242" cy="1363992"/>
          </a:xfrm>
        </p:grpSpPr>
        <p:sp>
          <p:nvSpPr>
            <p:cNvPr id="10" name="文本框 7">
              <a:extLst>
                <a:ext uri="{FF2B5EF4-FFF2-40B4-BE49-F238E27FC236}">
                  <a16:creationId xmlns="" xmlns:a16="http://schemas.microsoft.com/office/drawing/2014/main" id="{84423C9E-1926-4C74-8F1E-DB1FEC3E479C}"/>
                </a:ext>
              </a:extLst>
            </p:cNvPr>
            <p:cNvSpPr txBox="1"/>
            <p:nvPr/>
          </p:nvSpPr>
          <p:spPr>
            <a:xfrm>
              <a:off x="9769624" y="1828800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代码操作</a:t>
              </a:r>
            </a:p>
          </p:txBody>
        </p:sp>
        <p:sp>
          <p:nvSpPr>
            <p:cNvPr id="11" name="文本框 8">
              <a:extLst>
                <a:ext uri="{FF2B5EF4-FFF2-40B4-BE49-F238E27FC236}">
                  <a16:creationId xmlns="" xmlns:a16="http://schemas.microsoft.com/office/drawing/2014/main" id="{7D62C809-F622-457A-9CFA-D78F51549FAA}"/>
                </a:ext>
              </a:extLst>
            </p:cNvPr>
            <p:cNvSpPr txBox="1"/>
            <p:nvPr/>
          </p:nvSpPr>
          <p:spPr>
            <a:xfrm>
              <a:off x="7734156" y="2435662"/>
              <a:ext cx="345124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代码能够做到布局清晰，注释全面，可读性较好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9E3B5751-7900-492D-9DFB-D5CF3636277B}"/>
              </a:ext>
            </a:extLst>
          </p:cNvPr>
          <p:cNvGrpSpPr/>
          <p:nvPr/>
        </p:nvGrpSpPr>
        <p:grpSpPr>
          <a:xfrm>
            <a:off x="8249206" y="3031357"/>
            <a:ext cx="3084051" cy="1363992"/>
            <a:chOff x="8101346" y="1828800"/>
            <a:chExt cx="3084051" cy="1363992"/>
          </a:xfrm>
        </p:grpSpPr>
        <p:sp>
          <p:nvSpPr>
            <p:cNvPr id="16" name="文本框 10">
              <a:extLst>
                <a:ext uri="{FF2B5EF4-FFF2-40B4-BE49-F238E27FC236}">
                  <a16:creationId xmlns="" xmlns:a16="http://schemas.microsoft.com/office/drawing/2014/main" id="{F30CD1C5-3BFC-4B52-8899-46404C0C12B1}"/>
                </a:ext>
              </a:extLst>
            </p:cNvPr>
            <p:cNvSpPr txBox="1"/>
            <p:nvPr/>
          </p:nvSpPr>
          <p:spPr>
            <a:xfrm>
              <a:off x="8101346" y="182880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团队合作</a:t>
              </a:r>
              <a:endParaRPr lang="zh-CN" altLang="en-US" sz="2400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  <p:sp>
          <p:nvSpPr>
            <p:cNvPr id="17" name="文本框 11">
              <a:extLst>
                <a:ext uri="{FF2B5EF4-FFF2-40B4-BE49-F238E27FC236}">
                  <a16:creationId xmlns="" xmlns:a16="http://schemas.microsoft.com/office/drawing/2014/main" id="{67B77755-D509-4C90-848D-D4A2268C932F}"/>
                </a:ext>
              </a:extLst>
            </p:cNvPr>
            <p:cNvSpPr txBox="1"/>
            <p:nvPr/>
          </p:nvSpPr>
          <p:spPr>
            <a:xfrm>
              <a:off x="8101346" y="2435662"/>
              <a:ext cx="3084051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 团队合作能力 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沟通</a:t>
              </a:r>
              <a:r>
                <a:rPr lang="zh-CN" altLang="en-US" dirty="0">
                  <a:solidFill>
                    <a:schemeClr val="bg1"/>
                  </a:solidFill>
                </a:rPr>
                <a:t>协作能力</a:t>
              </a:r>
              <a:endParaRPr lang="zh-CN" altLang="en-US" dirty="0">
                <a:solidFill>
                  <a:schemeClr val="bg1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项目经验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03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成员及职责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14997" y="2045696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6433" y="2049148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80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bg1">
                  <a:alpha val="8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50471" y="1456829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6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bg1">
                  <a:alpha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4712" y="328091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50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bg1">
                  <a:alpha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788092" y="508204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2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schemeClr val="bg1">
                  <a:alpha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3638030" y="4303296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10000"/>
                  </a:schemeClr>
                </a:solidFill>
                <a:ea typeface="微软雅黑" panose="020B0503020204020204" pitchFamily="34" charset="-122"/>
              </a:rPr>
              <a:t>05</a:t>
            </a:r>
            <a:endParaRPr lang="zh-CN" altLang="en-US" sz="4800" b="1" dirty="0">
              <a:solidFill>
                <a:schemeClr val="bg1">
                  <a:alpha val="1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76337" y="1377133"/>
            <a:ext cx="2610516" cy="1027332"/>
            <a:chOff x="7447127" y="1730193"/>
            <a:chExt cx="2610516" cy="1027332"/>
          </a:xfrm>
        </p:grpSpPr>
        <p:sp>
          <p:nvSpPr>
            <p:cNvPr id="170" name="矩形 169"/>
            <p:cNvSpPr/>
            <p:nvPr/>
          </p:nvSpPr>
          <p:spPr>
            <a:xfrm>
              <a:off x="7453713" y="1730193"/>
              <a:ext cx="260392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组员：杨杨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447127" y="2105039"/>
              <a:ext cx="261051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个人中心页、个人详细信息页、静态页面、底部导航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8773" y="3247177"/>
            <a:ext cx="2610516" cy="1097393"/>
            <a:chOff x="8442789" y="3769009"/>
            <a:chExt cx="2610516" cy="1097393"/>
          </a:xfrm>
        </p:grpSpPr>
        <p:sp>
          <p:nvSpPr>
            <p:cNvPr id="172" name="矩形 171"/>
            <p:cNvSpPr/>
            <p:nvPr/>
          </p:nvSpPr>
          <p:spPr>
            <a:xfrm>
              <a:off x="8449376" y="3769009"/>
              <a:ext cx="260392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组员：袁含含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442789" y="4213916"/>
              <a:ext cx="261051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数据库、后端接口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14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 err="1" smtClean="0">
                  <a:solidFill>
                    <a:schemeClr val="bg1"/>
                  </a:solidFill>
                </a:rPr>
                <a:t>axios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请求、服务器搭建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3965" y="5142729"/>
            <a:ext cx="2610516" cy="1027332"/>
            <a:chOff x="7284755" y="5495789"/>
            <a:chExt cx="2610516" cy="1027332"/>
          </a:xfrm>
        </p:grpSpPr>
        <p:sp>
          <p:nvSpPr>
            <p:cNvPr id="174" name="矩形 173"/>
            <p:cNvSpPr/>
            <p:nvPr/>
          </p:nvSpPr>
          <p:spPr>
            <a:xfrm>
              <a:off x="7291341" y="5495789"/>
              <a:ext cx="260392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组员：谭娟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284755" y="5870635"/>
              <a:ext cx="261051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首页、商品结算页、商品搜索页、静态页面、地址三级联动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19587" y="4581934"/>
            <a:ext cx="2655349" cy="800220"/>
            <a:chOff x="1590377" y="4934994"/>
            <a:chExt cx="2655349" cy="800220"/>
          </a:xfrm>
        </p:grpSpPr>
        <p:sp>
          <p:nvSpPr>
            <p:cNvPr id="176" name="矩形 175"/>
            <p:cNvSpPr/>
            <p:nvPr/>
          </p:nvSpPr>
          <p:spPr>
            <a:xfrm>
              <a:off x="1590377" y="4934994"/>
              <a:ext cx="260392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组员：吴蹦蹦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455857" y="5427437"/>
              <a:ext cx="17898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登录页面</a:t>
              </a:r>
              <a:r>
                <a:rPr lang="zh-CN" altLang="en-US" sz="1400" dirty="0">
                  <a:solidFill>
                    <a:schemeClr val="bg1"/>
                  </a:solidFill>
                </a:rPr>
                <a:t>、注册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页面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587" y="2257067"/>
            <a:ext cx="2603929" cy="1383287"/>
            <a:chOff x="1590377" y="2610127"/>
            <a:chExt cx="2603929" cy="1383287"/>
          </a:xfrm>
        </p:grpSpPr>
        <p:sp>
          <p:nvSpPr>
            <p:cNvPr id="178" name="矩形 177"/>
            <p:cNvSpPr/>
            <p:nvPr/>
          </p:nvSpPr>
          <p:spPr>
            <a:xfrm>
              <a:off x="1590377" y="2610127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组长：侯星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114396" y="3060851"/>
              <a:ext cx="2039879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商品详情页、静态页面、聊天页面、收藏页面、</a:t>
              </a:r>
              <a:r>
                <a:rPr lang="en-US" altLang="zh-CN" sz="1400" dirty="0" err="1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制作、项目整合</a:t>
              </a: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68" grpId="0"/>
      <p:bldP spid="169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人：袁含含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感谢大家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568" y="2804056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项目介绍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82568" y="3621246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项目展示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568" y="4438436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难点</a:t>
              </a:r>
              <a:r>
                <a:rPr lang="en-US" altLang="zh-CN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改进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568" y="5255626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总结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68894" y="2121341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3200" b="1" kern="0" dirty="0">
                <a:solidFill>
                  <a:schemeClr val="bg1"/>
                </a:solidFill>
                <a:ea typeface="微软雅黑" panose="020B0503020204020204" charset="-122"/>
              </a:rPr>
              <a:t>选题思路</a:t>
            </a:r>
            <a:endParaRPr lang="en-US" altLang="zh-CN" sz="32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34599" y="1461876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8484" y="3789794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04258" y="1646905"/>
            <a:ext cx="4005702" cy="17727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        去年中国</a:t>
            </a:r>
            <a:r>
              <a:rPr lang="zh-CN" altLang="en-US" sz="1200" dirty="0">
                <a:solidFill>
                  <a:schemeClr val="bg1"/>
                </a:solidFill>
              </a:rPr>
              <a:t>网络零售市场交易规模达</a:t>
            </a:r>
            <a:r>
              <a:rPr lang="en-US" altLang="zh-CN" sz="1200" dirty="0">
                <a:solidFill>
                  <a:schemeClr val="bg1"/>
                </a:solidFill>
              </a:rPr>
              <a:t>18851</a:t>
            </a:r>
            <a:r>
              <a:rPr lang="zh-CN" altLang="en-US" sz="1200" dirty="0">
                <a:solidFill>
                  <a:schemeClr val="bg1"/>
                </a:solidFill>
              </a:rPr>
              <a:t>亿元</a:t>
            </a:r>
            <a:r>
              <a:rPr lang="zh-CN" altLang="en-US" sz="1200" dirty="0" smtClean="0">
                <a:solidFill>
                  <a:schemeClr val="bg1"/>
                </a:solidFill>
              </a:rPr>
              <a:t>，占</a:t>
            </a:r>
            <a:r>
              <a:rPr lang="zh-CN" altLang="en-US" sz="1200" dirty="0">
                <a:solidFill>
                  <a:schemeClr val="bg1"/>
                </a:solidFill>
              </a:rPr>
              <a:t>社会消费品零售总额的</a:t>
            </a:r>
            <a:r>
              <a:rPr lang="en-US" altLang="zh-CN" sz="1200" dirty="0">
                <a:solidFill>
                  <a:schemeClr val="bg1"/>
                </a:solidFill>
              </a:rPr>
              <a:t>8.04%</a:t>
            </a:r>
            <a:r>
              <a:rPr lang="zh-CN" altLang="en-US" sz="1200" dirty="0" smtClean="0">
                <a:solidFill>
                  <a:schemeClr val="bg1"/>
                </a:solidFill>
              </a:rPr>
              <a:t>。中国</a:t>
            </a:r>
            <a:r>
              <a:rPr lang="zh-CN" altLang="en-US" sz="1200" dirty="0">
                <a:solidFill>
                  <a:schemeClr val="bg1"/>
                </a:solidFill>
              </a:rPr>
              <a:t>网络购物市场之所以依然保持较高的增长，</a:t>
            </a:r>
            <a:r>
              <a:rPr lang="zh-CN" altLang="en-US" sz="1200" dirty="0" smtClean="0">
                <a:solidFill>
                  <a:schemeClr val="bg1"/>
                </a:solidFill>
              </a:rPr>
              <a:t>主要原因是</a:t>
            </a:r>
            <a:r>
              <a:rPr lang="zh-CN" altLang="en-US" sz="1200" dirty="0">
                <a:solidFill>
                  <a:schemeClr val="bg1"/>
                </a:solidFill>
              </a:rPr>
              <a:t>伴随网购市场日益规范，越来越多的人加入到网购队伍当中</a:t>
            </a:r>
            <a:r>
              <a:rPr lang="zh-CN" altLang="en-US" sz="1200" dirty="0" smtClean="0">
                <a:solidFill>
                  <a:schemeClr val="bg1"/>
                </a:solidFill>
              </a:rPr>
              <a:t>；电</a:t>
            </a:r>
            <a:r>
              <a:rPr lang="zh-CN" altLang="en-US" sz="1200" dirty="0">
                <a:solidFill>
                  <a:schemeClr val="bg1"/>
                </a:solidFill>
              </a:rPr>
              <a:t>商企业在一二线城市发展稳定后</a:t>
            </a:r>
            <a:r>
              <a:rPr lang="zh-CN" altLang="en-US" sz="1200" dirty="0" smtClean="0">
                <a:solidFill>
                  <a:schemeClr val="bg1"/>
                </a:solidFill>
              </a:rPr>
              <a:t>，也逐渐</a:t>
            </a:r>
            <a:r>
              <a:rPr lang="zh-CN" altLang="en-US" sz="1200" dirty="0">
                <a:solidFill>
                  <a:schemeClr val="bg1"/>
                </a:solidFill>
              </a:rPr>
              <a:t>向三四线城市延伸，推动了网购市场扩大</a:t>
            </a:r>
            <a:r>
              <a:rPr lang="zh-CN" altLang="en-US" sz="1200" dirty="0" smtClean="0">
                <a:solidFill>
                  <a:schemeClr val="bg1"/>
                </a:solidFill>
              </a:rPr>
              <a:t>；</a:t>
            </a:r>
            <a:r>
              <a:rPr lang="zh-CN" altLang="en-US" sz="1200" dirty="0">
                <a:solidFill>
                  <a:schemeClr val="bg1"/>
                </a:solidFill>
              </a:rPr>
              <a:t>同时</a:t>
            </a:r>
            <a:r>
              <a:rPr lang="zh-CN" altLang="en-US" sz="1200" dirty="0" smtClean="0">
                <a:solidFill>
                  <a:schemeClr val="bg1"/>
                </a:solidFill>
              </a:rPr>
              <a:t>移动</a:t>
            </a:r>
            <a:r>
              <a:rPr lang="zh-CN" altLang="en-US" sz="1200" dirty="0">
                <a:solidFill>
                  <a:schemeClr val="bg1"/>
                </a:solidFill>
              </a:rPr>
              <a:t>购物成为一股力量，推动网购的进一步发展。</a:t>
            </a:r>
            <a:endParaRPr lang="zh-CN" altLang="en-US" sz="1200" dirty="0" smtClean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98143" y="4182553"/>
            <a:ext cx="4005702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        网上</a:t>
            </a:r>
            <a:r>
              <a:rPr lang="zh-CN" altLang="en-US" sz="1200" dirty="0">
                <a:solidFill>
                  <a:schemeClr val="bg1"/>
                </a:solidFill>
              </a:rPr>
              <a:t>零售市场增长迅猛，渗透率稳步提升，已成为国民经济重要组成部分</a:t>
            </a:r>
            <a:r>
              <a:rPr lang="zh-CN" altLang="en-US" sz="1200" dirty="0" smtClean="0">
                <a:solidFill>
                  <a:schemeClr val="bg1"/>
                </a:solidFill>
              </a:rPr>
              <a:t>，“双十一”</a:t>
            </a:r>
            <a:r>
              <a:rPr lang="zh-CN" altLang="en-US" sz="1200" dirty="0">
                <a:solidFill>
                  <a:schemeClr val="bg1"/>
                </a:solidFill>
              </a:rPr>
              <a:t>“双十二”促销季再次引爆网购热潮，网上零售业务对中国整个零售产业的影响愈加深刻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</a:rPr>
              <a:t>随着阿里巴巴、京东等电商</a:t>
            </a:r>
            <a:r>
              <a:rPr lang="zh-CN" altLang="en-US" sz="1200" dirty="0" smtClean="0">
                <a:solidFill>
                  <a:schemeClr val="bg1"/>
                </a:solidFill>
              </a:rPr>
              <a:t>巨头带动，</a:t>
            </a:r>
            <a:r>
              <a:rPr lang="zh-CN" altLang="en-US" sz="1200" dirty="0">
                <a:solidFill>
                  <a:schemeClr val="bg1"/>
                </a:solidFill>
              </a:rPr>
              <a:t>网上零售市场格局逐渐</a:t>
            </a:r>
            <a:r>
              <a:rPr lang="zh-CN" altLang="en-US" sz="1200" dirty="0" smtClean="0">
                <a:solidFill>
                  <a:schemeClr val="bg1"/>
                </a:solidFill>
              </a:rPr>
              <a:t>清晰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endParaRPr lang="zh-CN" altLang="en-US" sz="1200" dirty="0" smtClean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15" y="1494212"/>
            <a:ext cx="415636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99" y="3789795"/>
            <a:ext cx="4545021" cy="207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8" grpId="0" animBg="1"/>
      <p:bldP spid="25" grpId="0" animBg="1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技术介绍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6584077" y="1473110"/>
            <a:ext cx="4916260" cy="1203791"/>
            <a:chOff x="6584077" y="1299745"/>
            <a:chExt cx="4916260" cy="1203791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789127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服务器采用腾讯云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CVM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，系统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CentOS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7.6 64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核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8G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5M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带宽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608965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服务器采用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Nginx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+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nodejs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24929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后端接口所用技术：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smtClea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panose="020B0503020204020204" charset="-122"/>
              </a:rPr>
              <a:t>后端接口</a:t>
            </a:r>
            <a:endParaRPr lang="en-US" altLang="zh-CN" sz="28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6715962" y="4022835"/>
            <a:ext cx="4916260" cy="1467260"/>
            <a:chOff x="6584077" y="1299745"/>
            <a:chExt cx="4916260" cy="1467260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express-session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实现登录状态的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保持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第三方库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svg-captcha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实现图形验证码的生成与绘制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腾讯云短信平台以及腾讯云开发者工具套件（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SDK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短信验证码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 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页面实现所用技术</a:t>
              </a:r>
              <a:endPara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262596" y="4022836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941339" y="4065730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 smtClean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65365" y="4310190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页面实现</a:t>
            </a:r>
            <a:endParaRPr lang="en-US" altLang="zh-CN" sz="28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803127" y="4636433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71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1" grpId="0"/>
      <p:bldP spid="32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741950" y="216890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页面介绍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429000" y="1445254"/>
            <a:ext cx="1581488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搜索页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733043" y="4752262"/>
            <a:ext cx="1391914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聊天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098751" y="2249935"/>
            <a:ext cx="1393102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注册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115186" y="5333391"/>
            <a:ext cx="2239537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个人信息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商品详情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20" grpId="0"/>
      <p:bldP spid="123" grpId="0"/>
      <p:bldP spid="126" grpId="0"/>
      <p:bldP spid="129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5162893" y="270594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接口文档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3" y="824593"/>
            <a:ext cx="5347283" cy="603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任意形状 15"/>
          <p:cNvSpPr/>
          <p:nvPr/>
        </p:nvSpPr>
        <p:spPr>
          <a:xfrm>
            <a:off x="0" y="384013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8" y="824592"/>
            <a:ext cx="5408223" cy="603311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接口文档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任意形状 15"/>
          <p:cNvSpPr/>
          <p:nvPr/>
        </p:nvSpPr>
        <p:spPr>
          <a:xfrm>
            <a:off x="0" y="384013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8" y="745126"/>
            <a:ext cx="6105525" cy="61128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4" y="740774"/>
            <a:ext cx="5296639" cy="61172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611</Words>
  <Application>Microsoft Office PowerPoint</Application>
  <PresentationFormat>宽屏</PresentationFormat>
  <Paragraphs>125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仓耳青禾体-谷力 W04</vt:lpstr>
      <vt:lpstr>等线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user</dc:creator>
  <cp:keywords>user</cp:keywords>
  <dc:description>user</dc:description>
  <cp:lastModifiedBy>web</cp:lastModifiedBy>
  <cp:revision>59</cp:revision>
  <dcterms:created xsi:type="dcterms:W3CDTF">2017-05-21T03:23:00Z</dcterms:created>
  <dcterms:modified xsi:type="dcterms:W3CDTF">2019-12-27T09:04:00Z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