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47" r:id="rId1"/>
  </p:sldMasterIdLst>
  <p:notesMasterIdLst>
    <p:notesMasterId r:id="rId192"/>
  </p:notesMasterIdLst>
  <p:handoutMasterIdLst>
    <p:handoutMasterId r:id="rId193"/>
  </p:handoutMasterIdLst>
  <p:sldIdLst>
    <p:sldId id="256" r:id="rId2"/>
    <p:sldId id="386" r:id="rId3"/>
    <p:sldId id="257" r:id="rId4"/>
    <p:sldId id="677" r:id="rId5"/>
    <p:sldId id="678" r:id="rId6"/>
    <p:sldId id="679" r:id="rId7"/>
    <p:sldId id="680" r:id="rId8"/>
    <p:sldId id="681" r:id="rId9"/>
    <p:sldId id="682" r:id="rId10"/>
    <p:sldId id="683" r:id="rId11"/>
    <p:sldId id="684" r:id="rId12"/>
    <p:sldId id="685" r:id="rId13"/>
    <p:sldId id="686" r:id="rId14"/>
    <p:sldId id="687" r:id="rId15"/>
    <p:sldId id="688" r:id="rId16"/>
    <p:sldId id="689" r:id="rId17"/>
    <p:sldId id="690" r:id="rId18"/>
    <p:sldId id="691" r:id="rId19"/>
    <p:sldId id="692" r:id="rId20"/>
    <p:sldId id="693" r:id="rId21"/>
    <p:sldId id="694" r:id="rId22"/>
    <p:sldId id="695" r:id="rId23"/>
    <p:sldId id="696" r:id="rId24"/>
    <p:sldId id="697" r:id="rId25"/>
    <p:sldId id="698" r:id="rId26"/>
    <p:sldId id="699" r:id="rId27"/>
    <p:sldId id="700" r:id="rId28"/>
    <p:sldId id="701" r:id="rId29"/>
    <p:sldId id="702" r:id="rId30"/>
    <p:sldId id="703" r:id="rId31"/>
    <p:sldId id="704" r:id="rId32"/>
    <p:sldId id="705" r:id="rId33"/>
    <p:sldId id="521" r:id="rId34"/>
    <p:sldId id="520" r:id="rId35"/>
    <p:sldId id="524" r:id="rId36"/>
    <p:sldId id="526" r:id="rId37"/>
    <p:sldId id="527" r:id="rId38"/>
    <p:sldId id="528" r:id="rId39"/>
    <p:sldId id="522" r:id="rId40"/>
    <p:sldId id="525" r:id="rId41"/>
    <p:sldId id="529" r:id="rId42"/>
    <p:sldId id="531" r:id="rId43"/>
    <p:sldId id="530" r:id="rId44"/>
    <p:sldId id="607" r:id="rId45"/>
    <p:sldId id="532" r:id="rId46"/>
    <p:sldId id="533" r:id="rId47"/>
    <p:sldId id="534" r:id="rId48"/>
    <p:sldId id="535" r:id="rId49"/>
    <p:sldId id="536" r:id="rId50"/>
    <p:sldId id="537" r:id="rId51"/>
    <p:sldId id="504" r:id="rId52"/>
    <p:sldId id="513" r:id="rId53"/>
    <p:sldId id="515" r:id="rId54"/>
    <p:sldId id="514" r:id="rId55"/>
    <p:sldId id="554" r:id="rId56"/>
    <p:sldId id="539" r:id="rId57"/>
    <p:sldId id="540" r:id="rId58"/>
    <p:sldId id="541" r:id="rId59"/>
    <p:sldId id="544" r:id="rId60"/>
    <p:sldId id="543" r:id="rId61"/>
    <p:sldId id="545" r:id="rId62"/>
    <p:sldId id="546" r:id="rId63"/>
    <p:sldId id="542" r:id="rId64"/>
    <p:sldId id="547" r:id="rId65"/>
    <p:sldId id="552" r:id="rId66"/>
    <p:sldId id="553" r:id="rId67"/>
    <p:sldId id="669" r:id="rId68"/>
    <p:sldId id="670" r:id="rId69"/>
    <p:sldId id="671" r:id="rId70"/>
    <p:sldId id="555" r:id="rId71"/>
    <p:sldId id="660" r:id="rId72"/>
    <p:sldId id="608" r:id="rId73"/>
    <p:sldId id="661" r:id="rId74"/>
    <p:sldId id="663" r:id="rId75"/>
    <p:sldId id="664" r:id="rId76"/>
    <p:sldId id="665" r:id="rId77"/>
    <p:sldId id="666" r:id="rId78"/>
    <p:sldId id="667" r:id="rId79"/>
    <p:sldId id="706" r:id="rId80"/>
    <p:sldId id="707" r:id="rId81"/>
    <p:sldId id="708" r:id="rId82"/>
    <p:sldId id="709" r:id="rId83"/>
    <p:sldId id="710" r:id="rId84"/>
    <p:sldId id="711" r:id="rId85"/>
    <p:sldId id="712" r:id="rId86"/>
    <p:sldId id="713" r:id="rId87"/>
    <p:sldId id="714" r:id="rId88"/>
    <p:sldId id="715" r:id="rId89"/>
    <p:sldId id="716" r:id="rId90"/>
    <p:sldId id="717" r:id="rId91"/>
    <p:sldId id="718" r:id="rId92"/>
    <p:sldId id="719" r:id="rId93"/>
    <p:sldId id="720" r:id="rId94"/>
    <p:sldId id="721" r:id="rId95"/>
    <p:sldId id="722" r:id="rId96"/>
    <p:sldId id="723" r:id="rId97"/>
    <p:sldId id="724" r:id="rId98"/>
    <p:sldId id="725" r:id="rId99"/>
    <p:sldId id="726" r:id="rId100"/>
    <p:sldId id="727" r:id="rId101"/>
    <p:sldId id="728" r:id="rId102"/>
    <p:sldId id="817" r:id="rId103"/>
    <p:sldId id="729" r:id="rId104"/>
    <p:sldId id="730" r:id="rId105"/>
    <p:sldId id="731" r:id="rId106"/>
    <p:sldId id="732" r:id="rId107"/>
    <p:sldId id="733" r:id="rId108"/>
    <p:sldId id="734" r:id="rId109"/>
    <p:sldId id="735" r:id="rId110"/>
    <p:sldId id="736" r:id="rId111"/>
    <p:sldId id="737" r:id="rId112"/>
    <p:sldId id="738" r:id="rId113"/>
    <p:sldId id="739" r:id="rId114"/>
    <p:sldId id="740" r:id="rId115"/>
    <p:sldId id="741" r:id="rId116"/>
    <p:sldId id="742" r:id="rId117"/>
    <p:sldId id="743" r:id="rId118"/>
    <p:sldId id="744" r:id="rId119"/>
    <p:sldId id="745" r:id="rId120"/>
    <p:sldId id="746" r:id="rId121"/>
    <p:sldId id="747" r:id="rId122"/>
    <p:sldId id="748" r:id="rId123"/>
    <p:sldId id="749" r:id="rId124"/>
    <p:sldId id="750" r:id="rId125"/>
    <p:sldId id="751" r:id="rId126"/>
    <p:sldId id="752" r:id="rId127"/>
    <p:sldId id="753" r:id="rId128"/>
    <p:sldId id="754" r:id="rId129"/>
    <p:sldId id="755" r:id="rId130"/>
    <p:sldId id="756" r:id="rId131"/>
    <p:sldId id="757" r:id="rId132"/>
    <p:sldId id="758" r:id="rId133"/>
    <p:sldId id="759" r:id="rId134"/>
    <p:sldId id="760" r:id="rId135"/>
    <p:sldId id="761" r:id="rId136"/>
    <p:sldId id="762" r:id="rId137"/>
    <p:sldId id="763" r:id="rId138"/>
    <p:sldId id="764" r:id="rId139"/>
    <p:sldId id="765" r:id="rId140"/>
    <p:sldId id="766" r:id="rId141"/>
    <p:sldId id="767" r:id="rId142"/>
    <p:sldId id="768" r:id="rId143"/>
    <p:sldId id="769" r:id="rId144"/>
    <p:sldId id="770" r:id="rId145"/>
    <p:sldId id="771" r:id="rId146"/>
    <p:sldId id="772" r:id="rId147"/>
    <p:sldId id="773" r:id="rId148"/>
    <p:sldId id="774" r:id="rId149"/>
    <p:sldId id="775" r:id="rId150"/>
    <p:sldId id="776" r:id="rId151"/>
    <p:sldId id="777" r:id="rId152"/>
    <p:sldId id="778" r:id="rId153"/>
    <p:sldId id="779" r:id="rId154"/>
    <p:sldId id="780" r:id="rId155"/>
    <p:sldId id="781" r:id="rId156"/>
    <p:sldId id="782" r:id="rId157"/>
    <p:sldId id="783" r:id="rId158"/>
    <p:sldId id="784" r:id="rId159"/>
    <p:sldId id="785" r:id="rId160"/>
    <p:sldId id="786" r:id="rId161"/>
    <p:sldId id="787" r:id="rId162"/>
    <p:sldId id="788" r:id="rId163"/>
    <p:sldId id="789" r:id="rId164"/>
    <p:sldId id="790" r:id="rId165"/>
    <p:sldId id="791" r:id="rId166"/>
    <p:sldId id="792" r:id="rId167"/>
    <p:sldId id="793" r:id="rId168"/>
    <p:sldId id="794" r:id="rId169"/>
    <p:sldId id="795" r:id="rId170"/>
    <p:sldId id="796" r:id="rId171"/>
    <p:sldId id="797" r:id="rId172"/>
    <p:sldId id="798" r:id="rId173"/>
    <p:sldId id="799" r:id="rId174"/>
    <p:sldId id="800" r:id="rId175"/>
    <p:sldId id="801" r:id="rId176"/>
    <p:sldId id="802" r:id="rId177"/>
    <p:sldId id="803" r:id="rId178"/>
    <p:sldId id="804" r:id="rId179"/>
    <p:sldId id="805" r:id="rId180"/>
    <p:sldId id="806" r:id="rId181"/>
    <p:sldId id="807" r:id="rId182"/>
    <p:sldId id="808" r:id="rId183"/>
    <p:sldId id="809" r:id="rId184"/>
    <p:sldId id="810" r:id="rId185"/>
    <p:sldId id="811" r:id="rId186"/>
    <p:sldId id="812" r:id="rId187"/>
    <p:sldId id="813" r:id="rId188"/>
    <p:sldId id="814" r:id="rId189"/>
    <p:sldId id="815" r:id="rId190"/>
    <p:sldId id="816" r:id="rId191"/>
  </p:sldIdLst>
  <p:sldSz cx="9144000" cy="6858000" type="screen4x3"/>
  <p:notesSz cx="6858000" cy="9144000"/>
  <p:defaultTextStyle>
    <a:defPPr>
      <a:defRPr lang="en-GB"/>
    </a:defPPr>
    <a:lvl1pPr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1pPr>
    <a:lvl2pPr marL="457200"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2pPr>
    <a:lvl3pPr marL="914400"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3pPr>
    <a:lvl4pPr marL="1371600"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4pPr>
    <a:lvl5pPr marL="1828800" algn="l" defTabSz="457200" rtl="0" fontAlgn="base">
      <a:lnSpc>
        <a:spcPct val="226000"/>
      </a:lnSpc>
      <a:spcBef>
        <a:spcPct val="0"/>
      </a:spcBef>
      <a:spcAft>
        <a:spcPct val="0"/>
      </a:spcAft>
      <a:buClr>
        <a:srgbClr val="000000"/>
      </a:buClr>
      <a:buSzPct val="100000"/>
      <a:buFont typeface="Eras Bold ITC" pitchFamily="32" charset="0"/>
      <a:defRPr kern="1200">
        <a:solidFill>
          <a:schemeClr val="bg1"/>
        </a:solidFill>
        <a:latin typeface="Eras Bold ITC" pitchFamily="32" charset="0"/>
        <a:ea typeface="+mn-ea"/>
        <a:cs typeface="Arial" charset="0"/>
      </a:defRPr>
    </a:lvl5pPr>
    <a:lvl6pPr marL="2286000" algn="l" defTabSz="914400" rtl="0" eaLnBrk="1" latinLnBrk="0" hangingPunct="1">
      <a:defRPr kern="1200">
        <a:solidFill>
          <a:schemeClr val="bg1"/>
        </a:solidFill>
        <a:latin typeface="Eras Bold ITC" pitchFamily="32" charset="0"/>
        <a:ea typeface="+mn-ea"/>
        <a:cs typeface="Arial" charset="0"/>
      </a:defRPr>
    </a:lvl6pPr>
    <a:lvl7pPr marL="2743200" algn="l" defTabSz="914400" rtl="0" eaLnBrk="1" latinLnBrk="0" hangingPunct="1">
      <a:defRPr kern="1200">
        <a:solidFill>
          <a:schemeClr val="bg1"/>
        </a:solidFill>
        <a:latin typeface="Eras Bold ITC" pitchFamily="32" charset="0"/>
        <a:ea typeface="+mn-ea"/>
        <a:cs typeface="Arial" charset="0"/>
      </a:defRPr>
    </a:lvl7pPr>
    <a:lvl8pPr marL="3200400" algn="l" defTabSz="914400" rtl="0" eaLnBrk="1" latinLnBrk="0" hangingPunct="1">
      <a:defRPr kern="1200">
        <a:solidFill>
          <a:schemeClr val="bg1"/>
        </a:solidFill>
        <a:latin typeface="Eras Bold ITC" pitchFamily="32" charset="0"/>
        <a:ea typeface="+mn-ea"/>
        <a:cs typeface="Arial" charset="0"/>
      </a:defRPr>
    </a:lvl8pPr>
    <a:lvl9pPr marL="3657600" algn="l" defTabSz="914400" rtl="0" eaLnBrk="1" latinLnBrk="0" hangingPunct="1">
      <a:defRPr kern="1200">
        <a:solidFill>
          <a:schemeClr val="bg1"/>
        </a:solidFill>
        <a:latin typeface="Eras Bold ITC" pitchFamily="32"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86E"/>
    <a:srgbClr val="A1B4DF"/>
    <a:srgbClr val="B88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55" autoAdjust="0"/>
    <p:restoredTop sz="96429" autoAdjust="0"/>
  </p:normalViewPr>
  <p:slideViewPr>
    <p:cSldViewPr>
      <p:cViewPr varScale="1">
        <p:scale>
          <a:sx n="79" d="100"/>
          <a:sy n="79" d="100"/>
        </p:scale>
        <p:origin x="96" y="696"/>
      </p:cViewPr>
      <p:guideLst>
        <p:guide orient="horz" pos="2160"/>
        <p:guide pos="2880"/>
      </p:guideLst>
    </p:cSldViewPr>
  </p:slideViewPr>
  <p:outlineViewPr>
    <p:cViewPr varScale="1">
      <p:scale>
        <a:sx n="170" d="200"/>
        <a:sy n="170" d="200"/>
      </p:scale>
      <p:origin x="0" y="297876"/>
    </p:cViewPr>
  </p:outlineViewPr>
  <p:notesTextViewPr>
    <p:cViewPr>
      <p:scale>
        <a:sx n="100" d="100"/>
        <a:sy n="100" d="100"/>
      </p:scale>
      <p:origin x="0" y="0"/>
    </p:cViewPr>
  </p:notesTextViewPr>
  <p:sorterViewPr>
    <p:cViewPr>
      <p:scale>
        <a:sx n="66" d="100"/>
        <a:sy n="66" d="100"/>
      </p:scale>
      <p:origin x="0" y="4578"/>
    </p:cViewPr>
  </p:sorterViewPr>
  <p:notesViewPr>
    <p:cSldViewPr>
      <p:cViewPr varScale="1">
        <p:scale>
          <a:sx n="67" d="100"/>
          <a:sy n="67" d="100"/>
        </p:scale>
        <p:origin x="-235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6161F9-5DC8-4A3A-9B8C-8D8480F1A769}" type="datetimeFigureOut">
              <a:rPr lang="fr-FR" smtClean="0"/>
              <a:pPr/>
              <a:t>20/11/2014</a:t>
            </a:fld>
            <a:endParaRPr lang="fr-B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FA4CCC-0F96-4EA2-9914-E2FF47ADFBB2}" type="slidenum">
              <a:rPr lang="fr-BE" smtClean="0"/>
              <a:pPr/>
              <a:t>‹N°›</a:t>
            </a:fld>
            <a:endParaRPr lang="fr-BE"/>
          </a:p>
        </p:txBody>
      </p:sp>
    </p:spTree>
    <p:extLst>
      <p:ext uri="{BB962C8B-B14F-4D97-AF65-F5344CB8AC3E}">
        <p14:creationId xmlns:p14="http://schemas.microsoft.com/office/powerpoint/2010/main" val="2525959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2"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3"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4"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5"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fr-BE">
              <a:cs typeface="+mn-cs"/>
            </a:endParaRPr>
          </a:p>
        </p:txBody>
      </p:sp>
      <p:sp>
        <p:nvSpPr>
          <p:cNvPr id="15366" name="Text Box 6"/>
          <p:cNvSpPr txBox="1">
            <a:spLocks noChangeArrowheads="1"/>
          </p:cNvSpPr>
          <p:nvPr/>
        </p:nvSpPr>
        <p:spPr bwMode="auto">
          <a:xfrm>
            <a:off x="0" y="0"/>
            <a:ext cx="2971800" cy="460375"/>
          </a:xfrm>
          <a:prstGeom prst="rect">
            <a:avLst/>
          </a:prstGeom>
          <a:noFill/>
          <a:ln w="9525">
            <a:noFill/>
            <a:round/>
            <a:headEnd/>
            <a:tailEnd/>
          </a:ln>
          <a:effectLst/>
        </p:spPr>
        <p:txBody>
          <a:bodyPr wrap="none" anchor="ctr"/>
          <a:lstStyle/>
          <a:p>
            <a:pPr>
              <a:defRPr/>
            </a:pPr>
            <a:endParaRPr lang="fr-BE">
              <a:cs typeface="+mn-cs"/>
            </a:endParaRPr>
          </a:p>
        </p:txBody>
      </p:sp>
      <p:sp>
        <p:nvSpPr>
          <p:cNvPr id="15367" name="Text Box 7"/>
          <p:cNvSpPr txBox="1">
            <a:spLocks noChangeArrowheads="1"/>
          </p:cNvSpPr>
          <p:nvPr/>
        </p:nvSpPr>
        <p:spPr bwMode="auto">
          <a:xfrm>
            <a:off x="3884613" y="0"/>
            <a:ext cx="2970212" cy="460375"/>
          </a:xfrm>
          <a:prstGeom prst="rect">
            <a:avLst/>
          </a:prstGeom>
          <a:noFill/>
          <a:ln w="9525">
            <a:noFill/>
            <a:round/>
            <a:headEnd/>
            <a:tailEnd/>
          </a:ln>
          <a:effectLst/>
        </p:spPr>
        <p:txBody>
          <a:bodyPr wrap="none" anchor="ctr"/>
          <a:lstStyle/>
          <a:p>
            <a:pPr>
              <a:defRPr/>
            </a:pPr>
            <a:endParaRPr lang="fr-BE">
              <a:cs typeface="+mn-cs"/>
            </a:endParaRPr>
          </a:p>
        </p:txBody>
      </p:sp>
      <p:sp>
        <p:nvSpPr>
          <p:cNvPr id="139273" name="Rectangle 8"/>
          <p:cNvSpPr>
            <a:spLocks noGrp="1" noRot="1" noChangeAspect="1" noChangeArrowheads="1"/>
          </p:cNvSpPr>
          <p:nvPr>
            <p:ph type="sldImg"/>
          </p:nvPr>
        </p:nvSpPr>
        <p:spPr bwMode="auto">
          <a:xfrm>
            <a:off x="1141413" y="685800"/>
            <a:ext cx="4567237" cy="3427413"/>
          </a:xfrm>
          <a:prstGeom prst="rect">
            <a:avLst/>
          </a:prstGeom>
          <a:noFill/>
          <a:ln w="9525">
            <a:noFill/>
            <a:round/>
            <a:headEnd/>
            <a:tailEnd/>
          </a:ln>
        </p:spPr>
      </p:sp>
      <p:sp>
        <p:nvSpPr>
          <p:cNvPr id="15369" name="Rectangle 9"/>
          <p:cNvSpPr>
            <a:spLocks noGrp="1" noChangeArrowheads="1"/>
          </p:cNvSpPr>
          <p:nvPr>
            <p:ph type="body"/>
          </p:nvPr>
        </p:nvSpPr>
        <p:spPr bwMode="auto">
          <a:xfrm>
            <a:off x="685800" y="4343400"/>
            <a:ext cx="547846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r-FR" noProof="0" smtClean="0"/>
          </a:p>
        </p:txBody>
      </p:sp>
      <p:sp>
        <p:nvSpPr>
          <p:cNvPr id="15370" name="Text Box 10"/>
          <p:cNvSpPr txBox="1">
            <a:spLocks noChangeArrowheads="1"/>
          </p:cNvSpPr>
          <p:nvPr/>
        </p:nvSpPr>
        <p:spPr bwMode="auto">
          <a:xfrm>
            <a:off x="0" y="8683625"/>
            <a:ext cx="2971800" cy="460375"/>
          </a:xfrm>
          <a:prstGeom prst="rect">
            <a:avLst/>
          </a:prstGeom>
          <a:noFill/>
          <a:ln w="9525">
            <a:noFill/>
            <a:round/>
            <a:headEnd/>
            <a:tailEnd/>
          </a:ln>
          <a:effectLst/>
        </p:spPr>
        <p:txBody>
          <a:bodyPr wrap="none" anchor="ctr"/>
          <a:lstStyle/>
          <a:p>
            <a:pPr>
              <a:defRPr/>
            </a:pPr>
            <a:endParaRPr lang="fr-BE">
              <a:cs typeface="+mn-cs"/>
            </a:endParaRPr>
          </a:p>
        </p:txBody>
      </p:sp>
      <p:sp>
        <p:nvSpPr>
          <p:cNvPr id="15371" name="Rectangle 11"/>
          <p:cNvSpPr>
            <a:spLocks noGrp="1" noChangeArrowheads="1"/>
          </p:cNvSpPr>
          <p:nvPr>
            <p:ph type="sldNum"/>
          </p:nvPr>
        </p:nvSpPr>
        <p:spPr bwMode="auto">
          <a:xfrm>
            <a:off x="3884613" y="8685213"/>
            <a:ext cx="2963862" cy="44926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93000"/>
              </a:lnSpc>
              <a:buFont typeface="Calibri" pitchFamily="32" charset="0"/>
              <a:buNone/>
              <a:tabLst>
                <a:tab pos="723900" algn="l"/>
                <a:tab pos="1447800" algn="l"/>
                <a:tab pos="2171700" algn="l"/>
                <a:tab pos="2895600" algn="l"/>
              </a:tabLst>
              <a:defRPr sz="1200">
                <a:solidFill>
                  <a:srgbClr val="000000"/>
                </a:solidFill>
                <a:latin typeface="Calibri" pitchFamily="32" charset="0"/>
                <a:cs typeface="Lucida Sans Unicode" charset="0"/>
              </a:defRPr>
            </a:lvl1pPr>
          </a:lstStyle>
          <a:p>
            <a:pPr>
              <a:defRPr/>
            </a:pPr>
            <a:fld id="{83F23847-1556-4B76-BECD-BA10C7ACE1C4}" type="slidenum">
              <a:rPr lang="en-GB"/>
              <a:pPr>
                <a:defRPr/>
              </a:pPr>
              <a:t>‹N°›</a:t>
            </a:fld>
            <a:endParaRPr lang="en-GB"/>
          </a:p>
        </p:txBody>
      </p:sp>
    </p:spTree>
    <p:extLst>
      <p:ext uri="{BB962C8B-B14F-4D97-AF65-F5344CB8AC3E}">
        <p14:creationId xmlns:p14="http://schemas.microsoft.com/office/powerpoint/2010/main" val="426744746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1"/>
          <p:cNvSpPr>
            <a:spLocks noGrp="1" noChangeArrowheads="1"/>
          </p:cNvSpPr>
          <p:nvPr>
            <p:ph type="sldNum" sz="quarter"/>
          </p:nvPr>
        </p:nvSpPr>
        <p:spPr>
          <a:noFill/>
        </p:spPr>
        <p:txBody>
          <a:bodyPr/>
          <a:lstStyle/>
          <a:p>
            <a:fld id="{4549D5B2-0B4B-42F2-8D59-250E6CA7D77E}" type="slidenum">
              <a:rPr lang="en-GB" smtClean="0">
                <a:cs typeface="Arial" charset="0"/>
              </a:rPr>
              <a:pPr/>
              <a:t>1</a:t>
            </a:fld>
            <a:endParaRPr lang="en-GB" smtClean="0">
              <a:cs typeface="Arial" charset="0"/>
            </a:endParaRPr>
          </a:p>
        </p:txBody>
      </p:sp>
      <p:sp>
        <p:nvSpPr>
          <p:cNvPr id="140291"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4489369-77CE-410A-8BB1-FF1D8C574D3A}"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GB" sz="1200">
              <a:solidFill>
                <a:srgbClr val="000000"/>
              </a:solidFill>
              <a:latin typeface="Calibri" pitchFamily="32" charset="0"/>
            </a:endParaRPr>
          </a:p>
        </p:txBody>
      </p:sp>
      <p:sp>
        <p:nvSpPr>
          <p:cNvPr id="14029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0293"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
        <p:nvSpPr>
          <p:cNvPr id="140294" name="Text Box 4"/>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8AD1EFA-9077-4B8D-9A11-7BCEE1CE7793}" type="slidenum">
              <a:rPr lang="en-GB" sz="1200">
                <a:solidFill>
                  <a:srgbClr val="000000"/>
                </a:solidFill>
                <a:latin typeface="Calibri" pitchFamily="32" charset="0"/>
                <a:ea typeface="MS Gothic" charset="-128"/>
              </a:rPr>
              <a:pPr algn="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GB" sz="1200">
              <a:solidFill>
                <a:srgbClr val="000000"/>
              </a:solidFill>
              <a:latin typeface="Calibri" pitchFamily="32" charset="0"/>
              <a:ea typeface="MS Gothic" charset="-128"/>
            </a:endParaRPr>
          </a:p>
        </p:txBody>
      </p:sp>
    </p:spTree>
    <p:extLst>
      <p:ext uri="{BB962C8B-B14F-4D97-AF65-F5344CB8AC3E}">
        <p14:creationId xmlns:p14="http://schemas.microsoft.com/office/powerpoint/2010/main" val="1543652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1"/>
          <p:cNvSpPr>
            <a:spLocks noGrp="1" noChangeArrowheads="1"/>
          </p:cNvSpPr>
          <p:nvPr>
            <p:ph type="sldNum" sz="quarter"/>
          </p:nvPr>
        </p:nvSpPr>
        <p:spPr>
          <a:noFill/>
        </p:spPr>
        <p:txBody>
          <a:bodyPr/>
          <a:lstStyle/>
          <a:p>
            <a:fld id="{C719AD84-EE82-49D4-9190-18D75217A67D}" type="slidenum">
              <a:rPr lang="en-GB" smtClean="0">
                <a:cs typeface="Arial" charset="0"/>
              </a:rPr>
              <a:pPr/>
              <a:t>106</a:t>
            </a:fld>
            <a:endParaRPr lang="en-GB" smtClean="0">
              <a:cs typeface="Arial" charset="0"/>
            </a:endParaRPr>
          </a:p>
        </p:txBody>
      </p:sp>
      <p:sp>
        <p:nvSpPr>
          <p:cNvPr id="141315"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A1B79D9-F711-4A5D-887B-8347BB28FB03}"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106</a:t>
            </a:fld>
            <a:endParaRPr lang="en-GB" sz="1200">
              <a:solidFill>
                <a:srgbClr val="000000"/>
              </a:solidFill>
              <a:latin typeface="Calibri" pitchFamily="32" charset="0"/>
            </a:endParaRPr>
          </a:p>
        </p:txBody>
      </p:sp>
      <p:sp>
        <p:nvSpPr>
          <p:cNvPr id="141316"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1317"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Tree>
    <p:extLst>
      <p:ext uri="{BB962C8B-B14F-4D97-AF65-F5344CB8AC3E}">
        <p14:creationId xmlns:p14="http://schemas.microsoft.com/office/powerpoint/2010/main" val="3934151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107</a:t>
            </a:fld>
            <a:endParaRPr lang="en-GB"/>
          </a:p>
        </p:txBody>
      </p:sp>
    </p:spTree>
    <p:extLst>
      <p:ext uri="{BB962C8B-B14F-4D97-AF65-F5344CB8AC3E}">
        <p14:creationId xmlns:p14="http://schemas.microsoft.com/office/powerpoint/2010/main" val="85935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117</a:t>
            </a:fld>
            <a:endParaRPr lang="en-GB"/>
          </a:p>
        </p:txBody>
      </p:sp>
    </p:spTree>
    <p:extLst>
      <p:ext uri="{BB962C8B-B14F-4D97-AF65-F5344CB8AC3E}">
        <p14:creationId xmlns:p14="http://schemas.microsoft.com/office/powerpoint/2010/main" val="741324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124</a:t>
            </a:fld>
            <a:endParaRPr lang="en-GB"/>
          </a:p>
        </p:txBody>
      </p:sp>
    </p:spTree>
    <p:extLst>
      <p:ext uri="{BB962C8B-B14F-4D97-AF65-F5344CB8AC3E}">
        <p14:creationId xmlns:p14="http://schemas.microsoft.com/office/powerpoint/2010/main" val="3578363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140</a:t>
            </a:fld>
            <a:endParaRPr lang="en-GB"/>
          </a:p>
        </p:txBody>
      </p:sp>
    </p:spTree>
    <p:extLst>
      <p:ext uri="{BB962C8B-B14F-4D97-AF65-F5344CB8AC3E}">
        <p14:creationId xmlns:p14="http://schemas.microsoft.com/office/powerpoint/2010/main" val="3844342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186</a:t>
            </a:fld>
            <a:endParaRPr lang="en-GB"/>
          </a:p>
        </p:txBody>
      </p:sp>
    </p:spTree>
    <p:extLst>
      <p:ext uri="{BB962C8B-B14F-4D97-AF65-F5344CB8AC3E}">
        <p14:creationId xmlns:p14="http://schemas.microsoft.com/office/powerpoint/2010/main" val="3171047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1"/>
          <p:cNvSpPr>
            <a:spLocks noGrp="1" noChangeArrowheads="1"/>
          </p:cNvSpPr>
          <p:nvPr>
            <p:ph type="sldNum" sz="quarter"/>
          </p:nvPr>
        </p:nvSpPr>
        <p:spPr>
          <a:noFill/>
        </p:spPr>
        <p:txBody>
          <a:bodyPr/>
          <a:lstStyle/>
          <a:p>
            <a:fld id="{C719AD84-EE82-49D4-9190-18D75217A67D}" type="slidenum">
              <a:rPr lang="en-GB" smtClean="0">
                <a:cs typeface="Arial" charset="0"/>
              </a:rPr>
              <a:pPr/>
              <a:t>3</a:t>
            </a:fld>
            <a:endParaRPr lang="en-GB" smtClean="0">
              <a:cs typeface="Arial" charset="0"/>
            </a:endParaRPr>
          </a:p>
        </p:txBody>
      </p:sp>
      <p:sp>
        <p:nvSpPr>
          <p:cNvPr id="141315"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A1B79D9-F711-4A5D-887B-8347BB28FB03}"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a:t>
            </a:fld>
            <a:endParaRPr lang="en-GB" sz="1200">
              <a:solidFill>
                <a:srgbClr val="000000"/>
              </a:solidFill>
              <a:latin typeface="Calibri" pitchFamily="32" charset="0"/>
            </a:endParaRPr>
          </a:p>
        </p:txBody>
      </p:sp>
      <p:sp>
        <p:nvSpPr>
          <p:cNvPr id="141316"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1317"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Tree>
    <p:extLst>
      <p:ext uri="{BB962C8B-B14F-4D97-AF65-F5344CB8AC3E}">
        <p14:creationId xmlns:p14="http://schemas.microsoft.com/office/powerpoint/2010/main" val="3151840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1"/>
          <p:cNvSpPr>
            <a:spLocks noGrp="1" noChangeArrowheads="1"/>
          </p:cNvSpPr>
          <p:nvPr>
            <p:ph type="sldNum" sz="quarter"/>
          </p:nvPr>
        </p:nvSpPr>
        <p:spPr>
          <a:noFill/>
        </p:spPr>
        <p:txBody>
          <a:bodyPr/>
          <a:lstStyle/>
          <a:p>
            <a:fld id="{C30B3AD0-21FB-47E6-BA28-BEB8402A454F}" type="slidenum">
              <a:rPr lang="en-GB" smtClean="0">
                <a:cs typeface="Arial" charset="0"/>
              </a:rPr>
              <a:pPr/>
              <a:t>6</a:t>
            </a:fld>
            <a:endParaRPr lang="en-GB" smtClean="0">
              <a:cs typeface="Arial" charset="0"/>
            </a:endParaRPr>
          </a:p>
        </p:txBody>
      </p:sp>
      <p:sp>
        <p:nvSpPr>
          <p:cNvPr id="142339"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1984C40-2E1C-4333-A1F9-5EBDC1BEFE46}"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GB" sz="1200">
              <a:solidFill>
                <a:srgbClr val="000000"/>
              </a:solidFill>
              <a:latin typeface="Calibri" pitchFamily="32" charset="0"/>
            </a:endParaRPr>
          </a:p>
        </p:txBody>
      </p:sp>
      <p:sp>
        <p:nvSpPr>
          <p:cNvPr id="14234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2341"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Tree>
    <p:extLst>
      <p:ext uri="{BB962C8B-B14F-4D97-AF65-F5344CB8AC3E}">
        <p14:creationId xmlns:p14="http://schemas.microsoft.com/office/powerpoint/2010/main" val="161364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18</a:t>
            </a:fld>
            <a:endParaRPr lang="en-GB"/>
          </a:p>
        </p:txBody>
      </p:sp>
    </p:spTree>
    <p:extLst>
      <p:ext uri="{BB962C8B-B14F-4D97-AF65-F5344CB8AC3E}">
        <p14:creationId xmlns:p14="http://schemas.microsoft.com/office/powerpoint/2010/main" val="2067281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20</a:t>
            </a:fld>
            <a:endParaRPr lang="en-GB"/>
          </a:p>
        </p:txBody>
      </p:sp>
    </p:spTree>
    <p:extLst>
      <p:ext uri="{BB962C8B-B14F-4D97-AF65-F5344CB8AC3E}">
        <p14:creationId xmlns:p14="http://schemas.microsoft.com/office/powerpoint/2010/main" val="4191998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40</a:t>
            </a:fld>
            <a:endParaRPr lang="en-GB"/>
          </a:p>
        </p:txBody>
      </p:sp>
    </p:spTree>
    <p:extLst>
      <p:ext uri="{BB962C8B-B14F-4D97-AF65-F5344CB8AC3E}">
        <p14:creationId xmlns:p14="http://schemas.microsoft.com/office/powerpoint/2010/main" val="1986083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idx="10"/>
          </p:nvPr>
        </p:nvSpPr>
        <p:spPr/>
        <p:txBody>
          <a:bodyPr/>
          <a:lstStyle/>
          <a:p>
            <a:pPr>
              <a:defRPr/>
            </a:pPr>
            <a:fld id="{83F23847-1556-4B76-BECD-BA10C7ACE1C4}" type="slidenum">
              <a:rPr lang="en-GB" smtClean="0"/>
              <a:pPr>
                <a:defRPr/>
              </a:pPr>
              <a:t>69</a:t>
            </a:fld>
            <a:endParaRPr lang="en-GB"/>
          </a:p>
        </p:txBody>
      </p:sp>
    </p:spTree>
    <p:extLst>
      <p:ext uri="{BB962C8B-B14F-4D97-AF65-F5344CB8AC3E}">
        <p14:creationId xmlns:p14="http://schemas.microsoft.com/office/powerpoint/2010/main" val="2082345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1"/>
          <p:cNvSpPr>
            <a:spLocks noGrp="1" noChangeArrowheads="1"/>
          </p:cNvSpPr>
          <p:nvPr>
            <p:ph type="sldNum" sz="quarter"/>
          </p:nvPr>
        </p:nvSpPr>
        <p:spPr>
          <a:noFill/>
        </p:spPr>
        <p:txBody>
          <a:bodyPr/>
          <a:lstStyle/>
          <a:p>
            <a:fld id="{4549D5B2-0B4B-42F2-8D59-250E6CA7D77E}" type="slidenum">
              <a:rPr lang="en-GB" smtClean="0">
                <a:cs typeface="Arial" charset="0"/>
              </a:rPr>
              <a:pPr/>
              <a:t>103</a:t>
            </a:fld>
            <a:endParaRPr lang="en-GB" smtClean="0">
              <a:cs typeface="Arial" charset="0"/>
            </a:endParaRPr>
          </a:p>
        </p:txBody>
      </p:sp>
      <p:sp>
        <p:nvSpPr>
          <p:cNvPr id="140291"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4489369-77CE-410A-8BB1-FF1D8C574D3A}"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103</a:t>
            </a:fld>
            <a:endParaRPr lang="en-GB" sz="1200">
              <a:solidFill>
                <a:srgbClr val="000000"/>
              </a:solidFill>
              <a:latin typeface="Calibri" pitchFamily="32" charset="0"/>
            </a:endParaRPr>
          </a:p>
        </p:txBody>
      </p:sp>
      <p:sp>
        <p:nvSpPr>
          <p:cNvPr id="14029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0293"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
        <p:nvSpPr>
          <p:cNvPr id="140294" name="Text Box 4"/>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8AD1EFA-9077-4B8D-9A11-7BCEE1CE7793}" type="slidenum">
              <a:rPr lang="en-GB" sz="1200">
                <a:solidFill>
                  <a:srgbClr val="000000"/>
                </a:solidFill>
                <a:latin typeface="Calibri" pitchFamily="32" charset="0"/>
                <a:ea typeface="MS Gothic" charset="-128"/>
              </a:rPr>
              <a:pPr algn="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103</a:t>
            </a:fld>
            <a:endParaRPr lang="en-GB" sz="1200">
              <a:solidFill>
                <a:srgbClr val="000000"/>
              </a:solidFill>
              <a:latin typeface="Calibri" pitchFamily="32" charset="0"/>
              <a:ea typeface="MS Gothic" charset="-128"/>
            </a:endParaRPr>
          </a:p>
        </p:txBody>
      </p:sp>
    </p:spTree>
    <p:extLst>
      <p:ext uri="{BB962C8B-B14F-4D97-AF65-F5344CB8AC3E}">
        <p14:creationId xmlns:p14="http://schemas.microsoft.com/office/powerpoint/2010/main" val="2307571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1"/>
          <p:cNvSpPr>
            <a:spLocks noGrp="1" noChangeArrowheads="1"/>
          </p:cNvSpPr>
          <p:nvPr>
            <p:ph type="sldNum" sz="quarter"/>
          </p:nvPr>
        </p:nvSpPr>
        <p:spPr>
          <a:noFill/>
        </p:spPr>
        <p:txBody>
          <a:bodyPr/>
          <a:lstStyle/>
          <a:p>
            <a:fld id="{C719AD84-EE82-49D4-9190-18D75217A67D}" type="slidenum">
              <a:rPr lang="en-GB" smtClean="0">
                <a:cs typeface="Arial" charset="0"/>
              </a:rPr>
              <a:pPr/>
              <a:t>105</a:t>
            </a:fld>
            <a:endParaRPr lang="en-GB" smtClean="0">
              <a:cs typeface="Arial" charset="0"/>
            </a:endParaRPr>
          </a:p>
        </p:txBody>
      </p:sp>
      <p:sp>
        <p:nvSpPr>
          <p:cNvPr id="141315"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A1B79D9-F711-4A5D-887B-8347BB28FB03}" type="slidenum">
              <a:rPr lang="en-GB" sz="1200">
                <a:solidFill>
                  <a:srgbClr val="000000"/>
                </a:solidFill>
                <a:latin typeface="Calibri" pitchFamily="32" charset="0"/>
              </a:rPr>
              <a:pPr algn="r">
                <a:lnSpc>
                  <a:spcPct val="93000"/>
                </a:lnSpc>
                <a:buFont typeface="Calibri"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105</a:t>
            </a:fld>
            <a:endParaRPr lang="en-GB" sz="1200">
              <a:solidFill>
                <a:srgbClr val="000000"/>
              </a:solidFill>
              <a:latin typeface="Calibri" pitchFamily="32" charset="0"/>
            </a:endParaRPr>
          </a:p>
        </p:txBody>
      </p:sp>
      <p:sp>
        <p:nvSpPr>
          <p:cNvPr id="141316"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fr-BE"/>
          </a:p>
        </p:txBody>
      </p:sp>
      <p:sp>
        <p:nvSpPr>
          <p:cNvPr id="141317" name="Rectangle 3"/>
          <p:cNvSpPr>
            <a:spLocks noGrp="1" noChangeArrowheads="1"/>
          </p:cNvSpPr>
          <p:nvPr>
            <p:ph type="body"/>
          </p:nvPr>
        </p:nvSpPr>
        <p:spPr>
          <a:xfrm>
            <a:off x="685800" y="4343400"/>
            <a:ext cx="5480050" cy="4114800"/>
          </a:xfrm>
          <a:noFill/>
          <a:ln/>
        </p:spPr>
        <p:txBody>
          <a:bodyPr wrap="none" anchor="ctr"/>
          <a:lstStyle/>
          <a:p>
            <a:endParaRPr lang="fr-FR" smtClean="0"/>
          </a:p>
        </p:txBody>
      </p:sp>
    </p:spTree>
    <p:extLst>
      <p:ext uri="{BB962C8B-B14F-4D97-AF65-F5344CB8AC3E}">
        <p14:creationId xmlns:p14="http://schemas.microsoft.com/office/powerpoint/2010/main" val="3834912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6507" y="294089"/>
            <a:ext cx="8239917" cy="522485"/>
          </a:xfrm>
        </p:spPr>
        <p:txBody>
          <a:bodyPr/>
          <a:lstStyle>
            <a:lvl1pPr>
              <a:defRPr/>
            </a:lvl1pPr>
          </a:lstStyle>
          <a:p>
            <a:r>
              <a:rPr lang="en-US" dirty="0" smtClean="0"/>
              <a:t>Click to edit Master title style</a:t>
            </a:r>
            <a:br>
              <a:rPr lang="en-US" dirty="0" smtClean="0"/>
            </a:br>
            <a:endParaRPr lang="fr-BE" dirty="0"/>
          </a:p>
        </p:txBody>
      </p:sp>
      <p:sp>
        <p:nvSpPr>
          <p:cNvPr id="3" name="Content Placeholder 2"/>
          <p:cNvSpPr>
            <a:spLocks noGrp="1"/>
          </p:cNvSpPr>
          <p:nvPr>
            <p:ph idx="1"/>
          </p:nvPr>
        </p:nvSpPr>
        <p:spPr/>
        <p:txBody>
          <a:bodyPr/>
          <a:lstStyle>
            <a:lvl1pPr>
              <a:defRPr sz="1900"/>
            </a:lvl1pPr>
            <a:lvl2pPr>
              <a:buClr>
                <a:srgbClr val="0070C0"/>
              </a:buClr>
              <a:defRPr sz="1200"/>
            </a:lvl2pPr>
          </a:lstStyle>
          <a:p>
            <a:pPr lvl="0"/>
            <a:r>
              <a:rPr lang="en-US" smtClean="0"/>
              <a:t>Click to edit Master text styles</a:t>
            </a:r>
          </a:p>
          <a:p>
            <a:pPr lvl="1"/>
            <a:r>
              <a:rPr lang="en-US" smtClean="0"/>
              <a:t>Second level</a:t>
            </a:r>
          </a:p>
        </p:txBody>
      </p:sp>
      <p:sp>
        <p:nvSpPr>
          <p:cNvPr id="10" name="Text Placeholder 9"/>
          <p:cNvSpPr>
            <a:spLocks noGrp="1"/>
          </p:cNvSpPr>
          <p:nvPr>
            <p:ph type="body" sz="quarter" idx="12"/>
          </p:nvPr>
        </p:nvSpPr>
        <p:spPr>
          <a:xfrm>
            <a:off x="446613" y="816395"/>
            <a:ext cx="8250777" cy="457872"/>
          </a:xfrm>
        </p:spPr>
        <p:txBody>
          <a:bodyPr/>
          <a:lstStyle>
            <a:lvl1pPr marL="0" indent="0">
              <a:buNone/>
              <a:defRPr sz="1600" b="1">
                <a:solidFill>
                  <a:srgbClr val="FF9900"/>
                </a:solidFill>
                <a:latin typeface="+mj-lt"/>
              </a:defRPr>
            </a:lvl1pPr>
          </a:lstStyle>
          <a:p>
            <a:pPr lvl="0"/>
            <a:r>
              <a:rPr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dirty="0"/>
          </a:p>
        </p:txBody>
      </p:sp>
      <p:sp>
        <p:nvSpPr>
          <p:cNvPr id="5" name="Rectangle 6"/>
          <p:cNvSpPr>
            <a:spLocks noGrp="1" noChangeArrowheads="1"/>
          </p:cNvSpPr>
          <p:nvPr>
            <p:ph type="sldNum" sz="quarter" idx="12"/>
          </p:nvPr>
        </p:nvSpPr>
        <p:spPr>
          <a:xfrm>
            <a:off x="6419237" y="6244626"/>
            <a:ext cx="2267293" cy="476589"/>
          </a:xfrm>
          <a:prstGeom prst="rect">
            <a:avLst/>
          </a:prstGeom>
          <a:ln/>
        </p:spPr>
        <p:txBody>
          <a:bodyPr lIns="80133" tIns="40067" rIns="80133" bIns="40067"/>
          <a:lstStyle>
            <a:lvl1pPr>
              <a:defRPr sz="1600">
                <a:latin typeface="+mj-lt"/>
              </a:defRPr>
            </a:lvl1pPr>
          </a:lstStyle>
          <a:p>
            <a:pPr>
              <a:defRPr/>
            </a:pPr>
            <a:fld id="{540CAD11-E1C8-4CC7-9C1A-965E360A0CB4}" type="slidenum">
              <a:rPr lang="fr-FR" smtClean="0"/>
              <a:pPr>
                <a:defRPr/>
              </a:pPr>
              <a:t>‹N°›</a:t>
            </a:fld>
            <a:endParaRPr lang="fr-FR"/>
          </a:p>
        </p:txBody>
      </p:sp>
    </p:spTree>
  </p:cSld>
  <p:clrMapOvr>
    <a:masterClrMapping/>
  </p:clrMapOvr>
  <p:transition>
    <p:strips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transition>
    <p:strips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Tree>
    <p:extLst>
      <p:ext uri="{BB962C8B-B14F-4D97-AF65-F5344CB8AC3E}">
        <p14:creationId xmlns:p14="http://schemas.microsoft.com/office/powerpoint/2010/main" val="226603063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dirty="0"/>
          </a:p>
        </p:txBody>
      </p:sp>
      <p:sp>
        <p:nvSpPr>
          <p:cNvPr id="3" name="Content Placeholder 2"/>
          <p:cNvSpPr>
            <a:spLocks noGrp="1"/>
          </p:cNvSpPr>
          <p:nvPr>
            <p:ph idx="1"/>
          </p:nvPr>
        </p:nvSpPr>
        <p:spPr/>
        <p:txBody>
          <a:bodyPr/>
          <a:lstStyle>
            <a:lvl1pPr>
              <a:defRPr sz="2100"/>
            </a:lvl1pPr>
            <a:lvl2pPr>
              <a:buClr>
                <a:srgbClr val="0070C0"/>
              </a:buClr>
              <a:defRPr sz="1800"/>
            </a:lvl2pPr>
            <a:lvl3pPr>
              <a:defRPr sz="16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530" y="2130976"/>
            <a:ext cx="7772943" cy="1470086"/>
          </a:xfrm>
        </p:spPr>
        <p:txBody>
          <a:bodyPr/>
          <a:lstStyle>
            <a:lvl1pPr algn="ctr">
              <a:defRPr sz="3500"/>
            </a:lvl1pPr>
          </a:lstStyle>
          <a:p>
            <a:r>
              <a:rPr lang="en-US" smtClean="0"/>
              <a:t>Click to edit Master title style</a:t>
            </a:r>
            <a:endParaRPr lang="fr-BE" dirty="0"/>
          </a:p>
        </p:txBody>
      </p:sp>
      <p:sp>
        <p:nvSpPr>
          <p:cNvPr id="3" name="Subtitle 2"/>
          <p:cNvSpPr>
            <a:spLocks noGrp="1"/>
          </p:cNvSpPr>
          <p:nvPr>
            <p:ph type="subTitle" idx="1"/>
          </p:nvPr>
        </p:nvSpPr>
        <p:spPr>
          <a:xfrm>
            <a:off x="1371057" y="3886154"/>
            <a:ext cx="6401886" cy="1752295"/>
          </a:xfrm>
        </p:spPr>
        <p:txBody>
          <a:bodyPr/>
          <a:lstStyle>
            <a:lvl1pPr marL="0" indent="0" algn="ctr">
              <a:buNone/>
              <a:defRPr/>
            </a:lvl1pPr>
            <a:lvl2pPr marL="400666" indent="0" algn="ctr">
              <a:buNone/>
              <a:defRPr/>
            </a:lvl2pPr>
            <a:lvl3pPr marL="801330" indent="0" algn="ctr">
              <a:buNone/>
              <a:defRPr/>
            </a:lvl3pPr>
            <a:lvl4pPr marL="1201995" indent="0" algn="ctr">
              <a:buNone/>
              <a:defRPr/>
            </a:lvl4pPr>
            <a:lvl5pPr marL="1602660" indent="0" algn="ctr">
              <a:buNone/>
              <a:defRPr/>
            </a:lvl5pPr>
            <a:lvl6pPr marL="2003326" indent="0" algn="ctr">
              <a:buNone/>
              <a:defRPr/>
            </a:lvl6pPr>
            <a:lvl7pPr marL="2403991" indent="0" algn="ctr">
              <a:buNone/>
              <a:defRPr/>
            </a:lvl7pPr>
            <a:lvl8pPr marL="2804656" indent="0" algn="ctr">
              <a:buNone/>
              <a:defRPr/>
            </a:lvl8pPr>
            <a:lvl9pPr marL="3205320" indent="0" algn="ctr">
              <a:buNone/>
              <a:defRPr/>
            </a:lvl9pPr>
          </a:lstStyle>
          <a:p>
            <a:r>
              <a:rPr lang="en-US" smtClean="0"/>
              <a:t>Click to edit Master subtitle style</a:t>
            </a:r>
            <a:endParaRPr lang="fr-BE"/>
          </a:p>
        </p:txBody>
      </p:sp>
    </p:spTree>
  </p:cSld>
  <p:clrMapOvr>
    <a:masterClrMapping/>
  </p:clrMapOvr>
  <p:transition>
    <p:strips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8313" y="1"/>
            <a:ext cx="8229600" cy="620713"/>
          </a:xfrm>
        </p:spPr>
        <p:txBody>
          <a:bodyPr/>
          <a:lstStyle/>
          <a:p>
            <a:r>
              <a:rPr lang="en-US" smtClean="0"/>
              <a:t>Click to edit Master title style</a:t>
            </a:r>
            <a:endParaRPr lang="fr-BE"/>
          </a:p>
        </p:txBody>
      </p:sp>
      <p:sp>
        <p:nvSpPr>
          <p:cNvPr id="3" name="Table Placeholder 2"/>
          <p:cNvSpPr>
            <a:spLocks noGrp="1"/>
          </p:cNvSpPr>
          <p:nvPr>
            <p:ph type="tbl" idx="1"/>
          </p:nvPr>
        </p:nvSpPr>
        <p:spPr>
          <a:xfrm>
            <a:off x="468313" y="836613"/>
            <a:ext cx="8229600" cy="4824412"/>
          </a:xfrm>
        </p:spPr>
        <p:txBody>
          <a:bodyPr/>
          <a:lstStyle/>
          <a:p>
            <a:pPr lvl="0"/>
            <a:r>
              <a:rPr lang="en-US" noProof="0" smtClean="0"/>
              <a:t>Click icon to add table</a:t>
            </a:r>
            <a:endParaRPr lang="fr-BE" noProof="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
            <a:ext cx="8229600" cy="620713"/>
          </a:xfrm>
        </p:spPr>
        <p:txBody>
          <a:bodyPr/>
          <a:lstStyle/>
          <a:p>
            <a:r>
              <a:rPr lang="en-US" smtClean="0"/>
              <a:t>Click to edit Master title style</a:t>
            </a:r>
            <a:endParaRPr lang="fr-BE"/>
          </a:p>
        </p:txBody>
      </p:sp>
      <p:sp>
        <p:nvSpPr>
          <p:cNvPr id="3" name="Text Placeholder 2"/>
          <p:cNvSpPr>
            <a:spLocks noGrp="1"/>
          </p:cNvSpPr>
          <p:nvPr>
            <p:ph type="body" sz="half" idx="1"/>
          </p:nvPr>
        </p:nvSpPr>
        <p:spPr>
          <a:xfrm>
            <a:off x="468313" y="836613"/>
            <a:ext cx="4038600" cy="4824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
        <p:nvSpPr>
          <p:cNvPr id="4" name="Content Placeholder 3"/>
          <p:cNvSpPr>
            <a:spLocks noGrp="1"/>
          </p:cNvSpPr>
          <p:nvPr>
            <p:ph sz="half" idx="2"/>
          </p:nvPr>
        </p:nvSpPr>
        <p:spPr>
          <a:xfrm>
            <a:off x="4659313" y="836613"/>
            <a:ext cx="4038600" cy="4824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46507" y="294089"/>
            <a:ext cx="8239917" cy="587796"/>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p>
            <a:pPr lvl="0"/>
            <a:r>
              <a:rPr lang="en-US" smtClean="0"/>
              <a:t>Click to edit Master title style</a:t>
            </a:r>
            <a:endParaRPr lang="en-US" dirty="0" smtClean="0"/>
          </a:p>
        </p:txBody>
      </p:sp>
      <p:sp>
        <p:nvSpPr>
          <p:cNvPr id="2051" name="Rectangle 3"/>
          <p:cNvSpPr>
            <a:spLocks noGrp="1" noChangeArrowheads="1"/>
          </p:cNvSpPr>
          <p:nvPr>
            <p:ph type="body" idx="1"/>
          </p:nvPr>
        </p:nvSpPr>
        <p:spPr bwMode="auto">
          <a:xfrm>
            <a:off x="457473" y="1339062"/>
            <a:ext cx="8229057" cy="4571743"/>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p>
            <a:pPr lvl="0"/>
            <a:r>
              <a:rPr lang="en-US" dirty="0" smtClean="0"/>
              <a:t>Click to edit Master text styles</a:t>
            </a:r>
          </a:p>
          <a:p>
            <a:pPr lvl="1"/>
            <a:r>
              <a:rPr lang="en-US" dirty="0" smtClean="0"/>
              <a:t>Second level</a:t>
            </a:r>
          </a:p>
        </p:txBody>
      </p:sp>
      <p:pic>
        <p:nvPicPr>
          <p:cNvPr id="7" name="Picture 6" descr="C:\Users\JNW.WAVENET\AppData\Local\Microsoft\Windows\Temporary Internet Files\Content.Outlook\T30WCYVE\WAVENETlogo (3).jpg"/>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88683" y="6154695"/>
            <a:ext cx="2007716" cy="374361"/>
          </a:xfrm>
          <a:prstGeom prst="rect">
            <a:avLst/>
          </a:prstGeom>
          <a:noFill/>
          <a:ln>
            <a:noFill/>
          </a:ln>
        </p:spPr>
      </p:pic>
      <p:pic>
        <p:nvPicPr>
          <p:cNvPr id="5" name="Image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3528" y="5949280"/>
            <a:ext cx="1002384" cy="611991"/>
          </a:xfrm>
          <a:prstGeom prst="rect">
            <a:avLst/>
          </a:prstGeom>
        </p:spPr>
      </p:pic>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Lst>
  <p:transition>
    <p:strips dir="rd"/>
  </p:transition>
  <p:timing>
    <p:tnLst>
      <p:par>
        <p:cTn id="1" dur="indefinite" restart="never" nodeType="tmRoot"/>
      </p:par>
    </p:tnLst>
  </p:timing>
  <p:hf hdr="0" ftr="0" dt="0"/>
  <p:txStyles>
    <p:titleStyle>
      <a:lvl1pPr algn="l" defTabSz="914018" rtl="0" eaLnBrk="1" fontAlgn="base" hangingPunct="1">
        <a:spcBef>
          <a:spcPct val="0"/>
        </a:spcBef>
        <a:spcAft>
          <a:spcPct val="0"/>
        </a:spcAft>
        <a:defRPr lang="en-US" sz="2500" b="1" dirty="0" smtClean="0">
          <a:solidFill>
            <a:schemeClr val="bg2"/>
          </a:solidFill>
          <a:latin typeface="+mj-lt"/>
          <a:ea typeface="+mj-ea"/>
          <a:cs typeface="+mj-cs"/>
        </a:defRPr>
      </a:lvl1pPr>
      <a:lvl2pPr algn="l" defTabSz="914018" rtl="0" eaLnBrk="1" fontAlgn="base" hangingPunct="1">
        <a:spcBef>
          <a:spcPct val="0"/>
        </a:spcBef>
        <a:spcAft>
          <a:spcPct val="0"/>
        </a:spcAft>
        <a:defRPr sz="3900" b="1">
          <a:solidFill>
            <a:srgbClr val="AFA28B"/>
          </a:solidFill>
          <a:latin typeface="Calibri" pitchFamily="34" charset="0"/>
        </a:defRPr>
      </a:lvl2pPr>
      <a:lvl3pPr algn="l" defTabSz="914018" rtl="0" eaLnBrk="1" fontAlgn="base" hangingPunct="1">
        <a:spcBef>
          <a:spcPct val="0"/>
        </a:spcBef>
        <a:spcAft>
          <a:spcPct val="0"/>
        </a:spcAft>
        <a:defRPr sz="3900" b="1">
          <a:solidFill>
            <a:srgbClr val="AFA28B"/>
          </a:solidFill>
          <a:latin typeface="Calibri" pitchFamily="34" charset="0"/>
        </a:defRPr>
      </a:lvl3pPr>
      <a:lvl4pPr algn="l" defTabSz="914018" rtl="0" eaLnBrk="1" fontAlgn="base" hangingPunct="1">
        <a:spcBef>
          <a:spcPct val="0"/>
        </a:spcBef>
        <a:spcAft>
          <a:spcPct val="0"/>
        </a:spcAft>
        <a:defRPr sz="3900" b="1">
          <a:solidFill>
            <a:srgbClr val="AFA28B"/>
          </a:solidFill>
          <a:latin typeface="Calibri" pitchFamily="34" charset="0"/>
        </a:defRPr>
      </a:lvl4pPr>
      <a:lvl5pPr algn="l" defTabSz="914018" rtl="0" eaLnBrk="1" fontAlgn="base" hangingPunct="1">
        <a:spcBef>
          <a:spcPct val="0"/>
        </a:spcBef>
        <a:spcAft>
          <a:spcPct val="0"/>
        </a:spcAft>
        <a:defRPr sz="3900" b="1">
          <a:solidFill>
            <a:srgbClr val="AFA28B"/>
          </a:solidFill>
          <a:latin typeface="Calibri" pitchFamily="34" charset="0"/>
        </a:defRPr>
      </a:lvl5pPr>
      <a:lvl6pPr marL="400666" algn="l" defTabSz="914018" rtl="0" eaLnBrk="1" fontAlgn="base" hangingPunct="1">
        <a:spcBef>
          <a:spcPct val="0"/>
        </a:spcBef>
        <a:spcAft>
          <a:spcPct val="0"/>
        </a:spcAft>
        <a:defRPr sz="3900" b="1">
          <a:solidFill>
            <a:srgbClr val="AFA28B"/>
          </a:solidFill>
          <a:latin typeface="Arial" charset="0"/>
        </a:defRPr>
      </a:lvl6pPr>
      <a:lvl7pPr marL="801330" algn="l" defTabSz="914018" rtl="0" eaLnBrk="1" fontAlgn="base" hangingPunct="1">
        <a:spcBef>
          <a:spcPct val="0"/>
        </a:spcBef>
        <a:spcAft>
          <a:spcPct val="0"/>
        </a:spcAft>
        <a:defRPr sz="3900" b="1">
          <a:solidFill>
            <a:srgbClr val="AFA28B"/>
          </a:solidFill>
          <a:latin typeface="Arial" charset="0"/>
        </a:defRPr>
      </a:lvl7pPr>
      <a:lvl8pPr marL="1201995" algn="l" defTabSz="914018" rtl="0" eaLnBrk="1" fontAlgn="base" hangingPunct="1">
        <a:spcBef>
          <a:spcPct val="0"/>
        </a:spcBef>
        <a:spcAft>
          <a:spcPct val="0"/>
        </a:spcAft>
        <a:defRPr sz="3900" b="1">
          <a:solidFill>
            <a:srgbClr val="AFA28B"/>
          </a:solidFill>
          <a:latin typeface="Arial" charset="0"/>
        </a:defRPr>
      </a:lvl8pPr>
      <a:lvl9pPr marL="1602660" algn="l" defTabSz="914018" rtl="0" eaLnBrk="1" fontAlgn="base" hangingPunct="1">
        <a:spcBef>
          <a:spcPct val="0"/>
        </a:spcBef>
        <a:spcAft>
          <a:spcPct val="0"/>
        </a:spcAft>
        <a:defRPr sz="3900" b="1">
          <a:solidFill>
            <a:srgbClr val="AFA28B"/>
          </a:solidFill>
          <a:latin typeface="Arial" charset="0"/>
        </a:defRPr>
      </a:lvl9pPr>
    </p:titleStyle>
    <p:bodyStyle>
      <a:lvl1pPr marL="219810" indent="-219810" algn="l" defTabSz="914018" rtl="0" eaLnBrk="1" fontAlgn="base" hangingPunct="1">
        <a:spcBef>
          <a:spcPct val="60000"/>
        </a:spcBef>
        <a:spcAft>
          <a:spcPct val="20000"/>
        </a:spcAft>
        <a:buClr>
          <a:srgbClr val="92B4DF"/>
        </a:buClr>
        <a:buFont typeface="Arial" pitchFamily="34" charset="0"/>
        <a:buChar char="•"/>
        <a:defRPr sz="1900" b="0" i="0">
          <a:solidFill>
            <a:schemeClr val="tx1">
              <a:lumMod val="75000"/>
              <a:lumOff val="25000"/>
            </a:schemeClr>
          </a:solidFill>
          <a:latin typeface="+mn-lt"/>
          <a:ea typeface="+mn-ea"/>
          <a:cs typeface="+mn-cs"/>
        </a:defRPr>
      </a:lvl1pPr>
      <a:lvl2pPr marL="742899" indent="-219810" algn="l" defTabSz="914018" rtl="0" eaLnBrk="1" fontAlgn="base" hangingPunct="1">
        <a:spcBef>
          <a:spcPct val="20000"/>
        </a:spcBef>
        <a:spcAft>
          <a:spcPct val="0"/>
        </a:spcAft>
        <a:buFont typeface="Arial" pitchFamily="34" charset="0"/>
        <a:buChar char="•"/>
        <a:defRPr sz="1200">
          <a:solidFill>
            <a:schemeClr val="tx1"/>
          </a:solidFill>
          <a:latin typeface="+mn-lt"/>
        </a:defRPr>
      </a:lvl2pPr>
      <a:lvl3pPr marL="1142174" indent="-228156" algn="l" defTabSz="914018" rtl="0" eaLnBrk="1" fontAlgn="base" hangingPunct="1">
        <a:spcBef>
          <a:spcPct val="20000"/>
        </a:spcBef>
        <a:spcAft>
          <a:spcPct val="0"/>
        </a:spcAft>
        <a:buFont typeface="Arial" pitchFamily="34" charset="0"/>
        <a:buChar char="­"/>
        <a:defRPr sz="2100">
          <a:solidFill>
            <a:schemeClr val="tx1"/>
          </a:solidFill>
          <a:latin typeface="+mn-lt"/>
        </a:defRPr>
      </a:lvl3pPr>
      <a:lvl4pPr marL="1599878" indent="-228156" algn="l" defTabSz="914018" rtl="0" eaLnBrk="1" fontAlgn="base" hangingPunct="1">
        <a:spcBef>
          <a:spcPct val="20000"/>
        </a:spcBef>
        <a:spcAft>
          <a:spcPct val="0"/>
        </a:spcAft>
        <a:buChar char="–"/>
        <a:defRPr sz="1400">
          <a:solidFill>
            <a:schemeClr val="tx1"/>
          </a:solidFill>
          <a:latin typeface="+mn-lt"/>
        </a:defRPr>
      </a:lvl4pPr>
      <a:lvl5pPr marL="2056191" indent="-228156" algn="l" defTabSz="914018" rtl="0" eaLnBrk="1" fontAlgn="base" hangingPunct="1">
        <a:spcBef>
          <a:spcPct val="20000"/>
        </a:spcBef>
        <a:spcAft>
          <a:spcPct val="0"/>
        </a:spcAft>
        <a:buChar char="»"/>
        <a:defRPr sz="1400">
          <a:solidFill>
            <a:schemeClr val="tx1"/>
          </a:solidFill>
          <a:latin typeface="+mn-lt"/>
        </a:defRPr>
      </a:lvl5pPr>
      <a:lvl6pPr marL="2456857" indent="-228156" algn="l" defTabSz="914018" rtl="0" eaLnBrk="1" fontAlgn="base" hangingPunct="1">
        <a:spcBef>
          <a:spcPct val="20000"/>
        </a:spcBef>
        <a:spcAft>
          <a:spcPct val="0"/>
        </a:spcAft>
        <a:defRPr sz="1400">
          <a:solidFill>
            <a:schemeClr val="tx1"/>
          </a:solidFill>
          <a:latin typeface="+mn-lt"/>
        </a:defRPr>
      </a:lvl6pPr>
      <a:lvl7pPr marL="2857521" indent="-228156" algn="l" defTabSz="914018" rtl="0" eaLnBrk="1" fontAlgn="base" hangingPunct="1">
        <a:spcBef>
          <a:spcPct val="20000"/>
        </a:spcBef>
        <a:spcAft>
          <a:spcPct val="0"/>
        </a:spcAft>
        <a:defRPr sz="1400">
          <a:solidFill>
            <a:schemeClr val="tx1"/>
          </a:solidFill>
          <a:latin typeface="+mn-lt"/>
        </a:defRPr>
      </a:lvl7pPr>
      <a:lvl8pPr marL="3258186" indent="-228156" algn="l" defTabSz="914018" rtl="0" eaLnBrk="1" fontAlgn="base" hangingPunct="1">
        <a:spcBef>
          <a:spcPct val="20000"/>
        </a:spcBef>
        <a:spcAft>
          <a:spcPct val="0"/>
        </a:spcAft>
        <a:defRPr sz="1400">
          <a:solidFill>
            <a:schemeClr val="tx1"/>
          </a:solidFill>
          <a:latin typeface="+mn-lt"/>
        </a:defRPr>
      </a:lvl8pPr>
      <a:lvl9pPr marL="3658851" indent="-228156" algn="l" defTabSz="914018" rtl="0" eaLnBrk="1" fontAlgn="base" hangingPunct="1">
        <a:spcBef>
          <a:spcPct val="20000"/>
        </a:spcBef>
        <a:spcAft>
          <a:spcPct val="0"/>
        </a:spcAft>
        <a:defRPr sz="1400">
          <a:solidFill>
            <a:schemeClr val="tx1"/>
          </a:solidFill>
          <a:latin typeface="+mn-lt"/>
        </a:defRPr>
      </a:lvl9pPr>
    </p:bodyStyle>
    <p:otherStyle>
      <a:defPPr>
        <a:defRPr lang="fr-FR"/>
      </a:defPPr>
      <a:lvl1pPr marL="0" algn="l" defTabSz="801330" rtl="0" eaLnBrk="1" latinLnBrk="0" hangingPunct="1">
        <a:defRPr sz="1600" kern="1200">
          <a:solidFill>
            <a:schemeClr val="tx1"/>
          </a:solidFill>
          <a:latin typeface="+mn-lt"/>
          <a:ea typeface="+mn-ea"/>
          <a:cs typeface="+mn-cs"/>
        </a:defRPr>
      </a:lvl1pPr>
      <a:lvl2pPr marL="400666" algn="l" defTabSz="801330" rtl="0" eaLnBrk="1" latinLnBrk="0" hangingPunct="1">
        <a:defRPr sz="1600" kern="1200">
          <a:solidFill>
            <a:schemeClr val="tx1"/>
          </a:solidFill>
          <a:latin typeface="+mn-lt"/>
          <a:ea typeface="+mn-ea"/>
          <a:cs typeface="+mn-cs"/>
        </a:defRPr>
      </a:lvl2pPr>
      <a:lvl3pPr marL="801330" algn="l" defTabSz="801330" rtl="0" eaLnBrk="1" latinLnBrk="0" hangingPunct="1">
        <a:defRPr sz="1600" kern="1200">
          <a:solidFill>
            <a:schemeClr val="tx1"/>
          </a:solidFill>
          <a:latin typeface="+mn-lt"/>
          <a:ea typeface="+mn-ea"/>
          <a:cs typeface="+mn-cs"/>
        </a:defRPr>
      </a:lvl3pPr>
      <a:lvl4pPr marL="1201995" algn="l" defTabSz="801330" rtl="0" eaLnBrk="1" latinLnBrk="0" hangingPunct="1">
        <a:defRPr sz="1600" kern="1200">
          <a:solidFill>
            <a:schemeClr val="tx1"/>
          </a:solidFill>
          <a:latin typeface="+mn-lt"/>
          <a:ea typeface="+mn-ea"/>
          <a:cs typeface="+mn-cs"/>
        </a:defRPr>
      </a:lvl4pPr>
      <a:lvl5pPr marL="1602660" algn="l" defTabSz="801330" rtl="0" eaLnBrk="1" latinLnBrk="0" hangingPunct="1">
        <a:defRPr sz="1600" kern="1200">
          <a:solidFill>
            <a:schemeClr val="tx1"/>
          </a:solidFill>
          <a:latin typeface="+mn-lt"/>
          <a:ea typeface="+mn-ea"/>
          <a:cs typeface="+mn-cs"/>
        </a:defRPr>
      </a:lvl5pPr>
      <a:lvl6pPr marL="2003326" algn="l" defTabSz="801330" rtl="0" eaLnBrk="1" latinLnBrk="0" hangingPunct="1">
        <a:defRPr sz="1600" kern="1200">
          <a:solidFill>
            <a:schemeClr val="tx1"/>
          </a:solidFill>
          <a:latin typeface="+mn-lt"/>
          <a:ea typeface="+mn-ea"/>
          <a:cs typeface="+mn-cs"/>
        </a:defRPr>
      </a:lvl6pPr>
      <a:lvl7pPr marL="2403991" algn="l" defTabSz="801330" rtl="0" eaLnBrk="1" latinLnBrk="0" hangingPunct="1">
        <a:defRPr sz="1600" kern="1200">
          <a:solidFill>
            <a:schemeClr val="tx1"/>
          </a:solidFill>
          <a:latin typeface="+mn-lt"/>
          <a:ea typeface="+mn-ea"/>
          <a:cs typeface="+mn-cs"/>
        </a:defRPr>
      </a:lvl7pPr>
      <a:lvl8pPr marL="2804656" algn="l" defTabSz="801330" rtl="0" eaLnBrk="1" latinLnBrk="0" hangingPunct="1">
        <a:defRPr sz="1600" kern="1200">
          <a:solidFill>
            <a:schemeClr val="tx1"/>
          </a:solidFill>
          <a:latin typeface="+mn-lt"/>
          <a:ea typeface="+mn-ea"/>
          <a:cs typeface="+mn-cs"/>
        </a:defRPr>
      </a:lvl8pPr>
      <a:lvl9pPr marL="3205320" algn="l" defTabSz="80133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www.springsource.org/" TargetMode="Externa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hyperlink" Target="http://www.google.com/search?q=allinurl:String+java.sun.com&amp;bntl=1" TargetMode="External"/><Relationship Id="rId2" Type="http://schemas.openxmlformats.org/officeDocument/2006/relationships/hyperlink" Target="http://www.google.com/search?q=allinurl:ArrayList+java.sun.com&amp;bntl=1" TargetMode="External"/><Relationship Id="rId1" Type="http://schemas.openxmlformats.org/officeDocument/2006/relationships/slideLayout" Target="../slideLayouts/slideLayout5.xml"/><Relationship Id="rId4" Type="http://schemas.openxmlformats.org/officeDocument/2006/relationships/hyperlink" Target="http://www.google.com/search?q=allinurl:Collection+java.sun.com&amp;bntl=1"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850106" y="3643314"/>
            <a:ext cx="7358063" cy="1143000"/>
          </a:xfrm>
          <a:prstGeom prst="rect">
            <a:avLst/>
          </a:prstGeom>
          <a:noFill/>
          <a:ln w="9525">
            <a:noFill/>
            <a:round/>
            <a:headEnd/>
            <a:tailEnd/>
          </a:ln>
        </p:spPr>
        <p:txBody>
          <a:bodyPr wrap="none" anchor="ctr"/>
          <a:lstStyle/>
          <a:p>
            <a:endParaRPr lang="fr-BE" dirty="0"/>
          </a:p>
        </p:txBody>
      </p:sp>
      <p:sp>
        <p:nvSpPr>
          <p:cNvPr id="14339" name="Title 4"/>
          <p:cNvSpPr>
            <a:spLocks noGrp="1"/>
          </p:cNvSpPr>
          <p:nvPr>
            <p:ph type="ctrTitle"/>
          </p:nvPr>
        </p:nvSpPr>
        <p:spPr>
          <a:xfrm>
            <a:off x="642938" y="2143125"/>
            <a:ext cx="7772400" cy="1470025"/>
          </a:xfrm>
        </p:spPr>
        <p:txBody>
          <a:bodyPr/>
          <a:lstStyle/>
          <a:p>
            <a:r>
              <a:rPr lang="fr-BE" smtClean="0"/>
              <a:t>Enterprise Java Beans</a:t>
            </a:r>
            <a:endParaRPr lang="fr-BE" dirty="0" smtClean="0"/>
          </a:p>
        </p:txBody>
      </p:sp>
      <p:sp>
        <p:nvSpPr>
          <p:cNvPr id="6" name="Rectangle 5"/>
          <p:cNvSpPr>
            <a:spLocks noChangeArrowheads="1"/>
          </p:cNvSpPr>
          <p:nvPr/>
        </p:nvSpPr>
        <p:spPr bwMode="auto">
          <a:xfrm>
            <a:off x="3707904" y="4365104"/>
            <a:ext cx="1765300" cy="455612"/>
          </a:xfrm>
          <a:prstGeom prst="rect">
            <a:avLst/>
          </a:prstGeom>
          <a:noFill/>
          <a:ln w="9525">
            <a:noFill/>
            <a:miter lim="800000"/>
            <a:headEnd/>
            <a:tailEnd/>
          </a:ln>
        </p:spPr>
        <p:txBody>
          <a:bodyPr/>
          <a:lstStyle/>
          <a:p>
            <a:pPr eaLnBrk="1" hangingPunct="1">
              <a:lnSpc>
                <a:spcPct val="100000"/>
              </a:lnSpc>
              <a:spcBef>
                <a:spcPct val="20000"/>
              </a:spcBef>
              <a:buClr>
                <a:srgbClr val="A1B4DF"/>
              </a:buClr>
            </a:pPr>
            <a:endParaRPr lang="fr-FR" sz="1600" b="1" dirty="0">
              <a:solidFill>
                <a:srgbClr val="3C486E"/>
              </a:solidFill>
              <a:latin typeface="+mn-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Composants (2/2)</a:t>
            </a:r>
            <a:endParaRPr lang="fr-BE"/>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85786" y="1643050"/>
            <a:ext cx="7488435" cy="3357586"/>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ChangeArrowheads="1"/>
          </p:cNvSpPr>
          <p:nvPr>
            <p:ph type="title"/>
          </p:nvPr>
        </p:nvSpPr>
        <p:spPr/>
        <p:txBody>
          <a:bodyPr/>
          <a:lstStyle/>
          <a:p>
            <a:pPr eaLnBrk="1" hangingPunct="1"/>
            <a:r>
              <a:rPr lang="fr-BE" smtClean="0"/>
              <a:t>java.sql.CallableStatement</a:t>
            </a:r>
            <a:endParaRPr lang="fr-FR" smtClean="0"/>
          </a:p>
        </p:txBody>
      </p:sp>
      <p:sp>
        <p:nvSpPr>
          <p:cNvPr id="137220" name="Rectangle 3"/>
          <p:cNvSpPr>
            <a:spLocks noGrp="1" noChangeArrowheads="1"/>
          </p:cNvSpPr>
          <p:nvPr>
            <p:ph idx="1"/>
          </p:nvPr>
        </p:nvSpPr>
        <p:spPr>
          <a:xfrm>
            <a:off x="468313" y="1357313"/>
            <a:ext cx="8229600" cy="4303712"/>
          </a:xfrm>
        </p:spPr>
        <p:txBody>
          <a:bodyPr/>
          <a:lstStyle/>
          <a:p>
            <a:pPr eaLnBrk="1" hangingPunct="1"/>
            <a:r>
              <a:rPr lang="fr-BE" smtClean="0"/>
              <a:t>Certaines bases de données permettent de stocker des fonctions et des procédures</a:t>
            </a:r>
          </a:p>
          <a:p>
            <a:pPr eaLnBrk="1" hangingPunct="1"/>
            <a:endParaRPr lang="fr-BE" sz="1000" smtClean="0"/>
          </a:p>
          <a:p>
            <a:pPr eaLnBrk="1" hangingPunct="1"/>
            <a:r>
              <a:rPr lang="fr-BE" smtClean="0"/>
              <a:t>JDBC fournit la classe </a:t>
            </a:r>
            <a:r>
              <a:rPr lang="fr-BE" smtClean="0">
                <a:latin typeface="Courier New" pitchFamily="49" charset="0"/>
                <a:cs typeface="Courier New" pitchFamily="49" charset="0"/>
              </a:rPr>
              <a:t>java.sql.CallableStatement</a:t>
            </a:r>
            <a:r>
              <a:rPr lang="fr-BE" smtClean="0"/>
              <a:t> pour la prise en charge des procédures stockées</a:t>
            </a:r>
            <a:endParaRPr lang="fr-FR" smtClean="0"/>
          </a:p>
        </p:txBody>
      </p:sp>
      <p:sp>
        <p:nvSpPr>
          <p:cNvPr id="137221" name="Text Box 4"/>
          <p:cNvSpPr txBox="1">
            <a:spLocks noChangeArrowheads="1"/>
          </p:cNvSpPr>
          <p:nvPr/>
        </p:nvSpPr>
        <p:spPr bwMode="auto">
          <a:xfrm>
            <a:off x="1071564" y="3501108"/>
            <a:ext cx="7127875" cy="2092864"/>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CallableStatement suppliersStmt = connection.prepareCall(</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"{call SHOW_SUPPLIERS}");</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ResultSet rs = suppliersStmt.executeQuery();</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CallableStatement stateStmt = connection.prepareCall(</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"{call updateState(?,?)"});</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stateStmt.setInt(1, 398);</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stateStmt.setDouble(2, 0.04395);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pPr eaLnBrk="1" hangingPunct="1"/>
            <a:r>
              <a:rPr lang="fr-BE" smtClean="0"/>
              <a:t>JDBC et Garbage Collector</a:t>
            </a:r>
          </a:p>
        </p:txBody>
      </p:sp>
      <p:sp>
        <p:nvSpPr>
          <p:cNvPr id="139267" name="Content Placeholder 2"/>
          <p:cNvSpPr>
            <a:spLocks noGrp="1"/>
          </p:cNvSpPr>
          <p:nvPr>
            <p:ph idx="1"/>
          </p:nvPr>
        </p:nvSpPr>
        <p:spPr>
          <a:xfrm>
            <a:off x="428625" y="1340769"/>
            <a:ext cx="8229600" cy="4034507"/>
          </a:xfrm>
        </p:spPr>
        <p:txBody>
          <a:bodyPr/>
          <a:lstStyle/>
          <a:p>
            <a:pPr eaLnBrk="1" hangingPunct="1"/>
            <a:r>
              <a:rPr lang="fr-BE" smtClean="0"/>
              <a:t>Il est conseillé de fermer explicitement les ressources JDBC </a:t>
            </a:r>
          </a:p>
          <a:p>
            <a:pPr eaLnBrk="1" hangingPunct="1">
              <a:buFontTx/>
              <a:buNone/>
            </a:pPr>
            <a:endParaRPr lang="fr-BE" smtClean="0"/>
          </a:p>
          <a:p>
            <a:pPr eaLnBrk="1" hangingPunct="1">
              <a:buFontTx/>
              <a:buNone/>
            </a:pPr>
            <a:endParaRPr lang="fr-BE" smtClean="0"/>
          </a:p>
          <a:p>
            <a:pPr eaLnBrk="1" hangingPunct="1">
              <a:buFontTx/>
              <a:buNone/>
            </a:pPr>
            <a:endParaRPr lang="fr-BE" smtClean="0"/>
          </a:p>
          <a:p>
            <a:pPr eaLnBrk="1" hangingPunct="1"/>
            <a:endParaRPr lang="fr-BE" smtClean="0"/>
          </a:p>
          <a:p>
            <a:pPr eaLnBrk="1" hangingPunct="1">
              <a:buFontTx/>
              <a:buNone/>
            </a:pPr>
            <a:r>
              <a:rPr lang="fr-BE" smtClean="0"/>
              <a:t> </a:t>
            </a:r>
          </a:p>
          <a:p>
            <a:pPr eaLnBrk="1" hangingPunct="1"/>
            <a:endParaRPr lang="fr-BE" smtClean="0"/>
          </a:p>
        </p:txBody>
      </p:sp>
      <p:sp>
        <p:nvSpPr>
          <p:cNvPr id="139269" name="Text Box 4"/>
          <p:cNvSpPr txBox="1">
            <a:spLocks noChangeArrowheads="1"/>
          </p:cNvSpPr>
          <p:nvPr/>
        </p:nvSpPr>
        <p:spPr bwMode="auto">
          <a:xfrm>
            <a:off x="1187625" y="1988841"/>
            <a:ext cx="7631931" cy="4616632"/>
          </a:xfrm>
          <a:prstGeom prst="rect">
            <a:avLst/>
          </a:prstGeom>
          <a:solidFill>
            <a:schemeClr val="bg1"/>
          </a:solidFill>
          <a:ln w="9525" algn="ctr">
            <a:solidFill>
              <a:srgbClr val="3C486E"/>
            </a:solidFill>
            <a:miter lim="800000"/>
            <a:headEnd/>
            <a:tailEnd/>
          </a:ln>
        </p:spPr>
        <p:txBody>
          <a:bodyPr wrap="square" lIns="91424" tIns="45712" rIns="91424" bIns="45712">
            <a:spAutoFit/>
          </a:bodyPr>
          <a:lstStyle/>
          <a:p>
            <a:pPr>
              <a:lnSpc>
                <a:spcPct val="100000"/>
              </a:lnSpc>
            </a:pPr>
            <a:r>
              <a:rPr lang="fr-BE" sz="1400" b="1">
                <a:solidFill>
                  <a:srgbClr val="3C486E"/>
                </a:solidFill>
                <a:latin typeface="Courier New" pitchFamily="49" charset="0"/>
                <a:cs typeface="Courier New" pitchFamily="49" charset="0"/>
              </a:rPr>
              <a:t>try { </a:t>
            </a:r>
          </a:p>
          <a:p>
            <a:pPr>
              <a:lnSpc>
                <a:spcPct val="100000"/>
              </a:lnSpc>
            </a:pPr>
            <a:r>
              <a:rPr lang="fr-BE" sz="1400" b="1">
                <a:solidFill>
                  <a:srgbClr val="3C486E"/>
                </a:solidFill>
                <a:latin typeface="Courier New" pitchFamily="49" charset="0"/>
                <a:cs typeface="Courier New" pitchFamily="49" charset="0"/>
              </a:rPr>
              <a:t>   	//…</a:t>
            </a:r>
          </a:p>
          <a:p>
            <a:pPr>
              <a:lnSpc>
                <a:spcPct val="100000"/>
              </a:lnSpc>
            </a:pPr>
            <a:r>
              <a:rPr lang="fr-BE" sz="1400" b="1">
                <a:solidFill>
                  <a:srgbClr val="3C486E"/>
                </a:solidFill>
                <a:latin typeface="Courier New" pitchFamily="49" charset="0"/>
                <a:cs typeface="Courier New" pitchFamily="49" charset="0"/>
              </a:rPr>
              <a:t>} catch (SQLException sqle) {</a:t>
            </a:r>
          </a:p>
          <a:p>
            <a:pPr>
              <a:lnSpc>
                <a:spcPct val="100000"/>
              </a:lnSpc>
            </a:pPr>
            <a:r>
              <a:rPr lang="fr-BE" sz="1400" b="1">
                <a:solidFill>
                  <a:srgbClr val="3C486E"/>
                </a:solidFill>
                <a:latin typeface="Courier New" pitchFamily="49" charset="0"/>
                <a:cs typeface="Courier New" pitchFamily="49" charset="0"/>
              </a:rPr>
              <a:t>	 //…</a:t>
            </a:r>
          </a:p>
          <a:p>
            <a:pPr>
              <a:lnSpc>
                <a:spcPct val="100000"/>
              </a:lnSpc>
            </a:pPr>
            <a:r>
              <a:rPr lang="fr-BE" sz="1400" b="1">
                <a:solidFill>
                  <a:srgbClr val="3C486E"/>
                </a:solidFill>
                <a:latin typeface="Courier New" pitchFamily="49" charset="0"/>
                <a:cs typeface="Courier New" pitchFamily="49" charset="0"/>
              </a:rPr>
              <a:t>} finally { </a:t>
            </a:r>
          </a:p>
          <a:p>
            <a:pPr>
              <a:lnSpc>
                <a:spcPct val="100000"/>
              </a:lnSpc>
            </a:pPr>
            <a:r>
              <a:rPr lang="fr-BE" sz="1400" b="1">
                <a:solidFill>
                  <a:srgbClr val="3C486E"/>
                </a:solidFill>
                <a:latin typeface="Courier New" pitchFamily="49" charset="0"/>
                <a:cs typeface="Courier New" pitchFamily="49" charset="0"/>
              </a:rPr>
              <a:t>	if (statement !=null) {</a:t>
            </a:r>
          </a:p>
          <a:p>
            <a:pPr>
              <a:lnSpc>
                <a:spcPct val="100000"/>
              </a:lnSpc>
            </a:pPr>
            <a:r>
              <a:rPr lang="fr-BE" sz="1400" b="1">
                <a:solidFill>
                  <a:srgbClr val="3C486E"/>
                </a:solidFill>
                <a:latin typeface="Courier New" pitchFamily="49" charset="0"/>
                <a:cs typeface="Courier New" pitchFamily="49" charset="0"/>
              </a:rPr>
              <a:t>		try {</a:t>
            </a:r>
          </a:p>
          <a:p>
            <a:pPr>
              <a:lnSpc>
                <a:spcPct val="100000"/>
              </a:lnSpc>
            </a:pPr>
            <a:r>
              <a:rPr lang="fr-BE" sz="1400" b="1">
                <a:solidFill>
                  <a:srgbClr val="3C486E"/>
                </a:solidFill>
                <a:latin typeface="Courier New" pitchFamily="49" charset="0"/>
                <a:cs typeface="Courier New" pitchFamily="49" charset="0"/>
              </a:rPr>
              <a:t>			statement.close();</a:t>
            </a:r>
          </a:p>
          <a:p>
            <a:pPr>
              <a:lnSpc>
                <a:spcPct val="100000"/>
              </a:lnSpc>
            </a:pPr>
            <a:r>
              <a:rPr lang="fr-BE" sz="1400" b="1">
                <a:solidFill>
                  <a:srgbClr val="3C486E"/>
                </a:solidFill>
                <a:latin typeface="Courier New" pitchFamily="49" charset="0"/>
                <a:cs typeface="Courier New" pitchFamily="49" charset="0"/>
              </a:rPr>
              <a:t>		} catch (Exception e) {</a:t>
            </a:r>
          </a:p>
          <a:p>
            <a:pPr>
              <a:lnSpc>
                <a:spcPct val="100000"/>
              </a:lnSpc>
            </a:pPr>
            <a:r>
              <a:rPr lang="fr-BE" sz="1400" b="1">
                <a:solidFill>
                  <a:srgbClr val="3C486E"/>
                </a:solidFill>
                <a:latin typeface="Courier New" pitchFamily="49" charset="0"/>
                <a:cs typeface="Courier New" pitchFamily="49" charset="0"/>
              </a:rPr>
              <a:t>			e.printStackTrace();</a:t>
            </a:r>
          </a:p>
          <a:p>
            <a:pPr>
              <a:lnSpc>
                <a:spcPct val="100000"/>
              </a:lnSpc>
            </a:pPr>
            <a:r>
              <a:rPr lang="fr-BE" sz="1400" b="1">
                <a:solidFill>
                  <a:srgbClr val="3C486E"/>
                </a:solidFill>
                <a:latin typeface="Courier New" pitchFamily="49" charset="0"/>
                <a:cs typeface="Courier New" pitchFamily="49" charset="0"/>
              </a:rPr>
              <a:t>		}</a:t>
            </a:r>
          </a:p>
          <a:p>
            <a:pPr>
              <a:lnSpc>
                <a:spcPct val="100000"/>
              </a:lnSpc>
            </a:pPr>
            <a:r>
              <a:rPr lang="fr-BE" sz="1400" b="1">
                <a:solidFill>
                  <a:srgbClr val="3C486E"/>
                </a:solidFill>
                <a:latin typeface="Courier New" pitchFamily="49" charset="0"/>
                <a:cs typeface="Courier New" pitchFamily="49" charset="0"/>
              </a:rPr>
              <a:t>	} </a:t>
            </a:r>
          </a:p>
          <a:p>
            <a:pPr>
              <a:lnSpc>
                <a:spcPct val="100000"/>
              </a:lnSpc>
            </a:pPr>
            <a:r>
              <a:rPr lang="fr-BE" sz="1400" b="1">
                <a:solidFill>
                  <a:srgbClr val="3C486E"/>
                </a:solidFill>
                <a:latin typeface="Courier New" pitchFamily="49" charset="0"/>
                <a:cs typeface="Courier New" pitchFamily="49" charset="0"/>
              </a:rPr>
              <a:t>     </a:t>
            </a:r>
          </a:p>
          <a:p>
            <a:pPr>
              <a:lnSpc>
                <a:spcPct val="100000"/>
              </a:lnSpc>
            </a:pPr>
            <a:r>
              <a:rPr lang="fr-BE" sz="1400" b="1">
                <a:solidFill>
                  <a:srgbClr val="3C486E"/>
                </a:solidFill>
                <a:latin typeface="Courier New" pitchFamily="49" charset="0"/>
                <a:cs typeface="Courier New" pitchFamily="49" charset="0"/>
              </a:rPr>
              <a:t>	if(connection != null) {</a:t>
            </a:r>
          </a:p>
          <a:p>
            <a:pPr>
              <a:lnSpc>
                <a:spcPct val="100000"/>
              </a:lnSpc>
            </a:pPr>
            <a:r>
              <a:rPr lang="fr-BE" sz="1400" b="1">
                <a:solidFill>
                  <a:srgbClr val="3C486E"/>
                </a:solidFill>
                <a:latin typeface="Courier New" pitchFamily="49" charset="0"/>
                <a:cs typeface="Courier New" pitchFamily="49" charset="0"/>
              </a:rPr>
              <a:t>		try { </a:t>
            </a:r>
          </a:p>
          <a:p>
            <a:pPr>
              <a:lnSpc>
                <a:spcPct val="100000"/>
              </a:lnSpc>
            </a:pPr>
            <a:r>
              <a:rPr lang="fr-BE" sz="1400" b="1">
                <a:solidFill>
                  <a:srgbClr val="3C486E"/>
                </a:solidFill>
                <a:latin typeface="Courier New" pitchFamily="49" charset="0"/>
                <a:cs typeface="Courier New" pitchFamily="49" charset="0"/>
              </a:rPr>
              <a:t>			connection.close();</a:t>
            </a:r>
          </a:p>
          <a:p>
            <a:pPr>
              <a:lnSpc>
                <a:spcPct val="100000"/>
              </a:lnSpc>
            </a:pPr>
            <a:r>
              <a:rPr lang="fr-BE" sz="1400" b="1">
                <a:solidFill>
                  <a:srgbClr val="3C486E"/>
                </a:solidFill>
                <a:latin typeface="Courier New" pitchFamily="49" charset="0"/>
                <a:cs typeface="Courier New" pitchFamily="49" charset="0"/>
              </a:rPr>
              <a:t>		} catch (Exception e) { </a:t>
            </a:r>
          </a:p>
          <a:p>
            <a:pPr>
              <a:lnSpc>
                <a:spcPct val="100000"/>
              </a:lnSpc>
            </a:pPr>
            <a:r>
              <a:rPr lang="fr-BE" sz="1400" b="1">
                <a:solidFill>
                  <a:srgbClr val="3C486E"/>
                </a:solidFill>
                <a:latin typeface="Courier New" pitchFamily="49" charset="0"/>
                <a:cs typeface="Courier New" pitchFamily="49" charset="0"/>
              </a:rPr>
              <a:t>			e.printStackTrace();</a:t>
            </a:r>
          </a:p>
          <a:p>
            <a:pPr>
              <a:lnSpc>
                <a:spcPct val="100000"/>
              </a:lnSpc>
            </a:pPr>
            <a:r>
              <a:rPr lang="fr-BE" sz="1400" b="1">
                <a:solidFill>
                  <a:srgbClr val="3C486E"/>
                </a:solidFill>
                <a:latin typeface="Courier New" pitchFamily="49" charset="0"/>
                <a:cs typeface="Courier New" pitchFamily="49" charset="0"/>
              </a:rPr>
              <a:t>		}</a:t>
            </a:r>
          </a:p>
          <a:p>
            <a:pPr>
              <a:lnSpc>
                <a:spcPct val="100000"/>
              </a:lnSpc>
            </a:pPr>
            <a:r>
              <a:rPr lang="fr-BE" sz="1400" b="1">
                <a:solidFill>
                  <a:srgbClr val="3C486E"/>
                </a:solidFill>
                <a:latin typeface="Courier New" pitchFamily="49" charset="0"/>
                <a:cs typeface="Courier New" pitchFamily="49" charset="0"/>
              </a:rPr>
              <a:t>	}</a:t>
            </a:r>
          </a:p>
          <a:p>
            <a:pPr>
              <a:lnSpc>
                <a:spcPct val="100000"/>
              </a:lnSpc>
            </a:pPr>
            <a:r>
              <a:rPr lang="fr-BE" sz="1400" b="1">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dirty="0" smtClean="0"/>
              <a:t>Des </a:t>
            </a:r>
            <a:r>
              <a:rPr lang="nl-BE" dirty="0" err="1" smtClean="0"/>
              <a:t>questions</a:t>
            </a:r>
            <a:r>
              <a:rPr lang="nl-BE" smtClean="0"/>
              <a:t> ?</a:t>
            </a:r>
            <a:endParaRPr lang="nl-BE"/>
          </a:p>
        </p:txBody>
      </p:sp>
      <p:sp>
        <p:nvSpPr>
          <p:cNvPr id="3" name="Espace réservé du tableau 2"/>
          <p:cNvSpPr>
            <a:spLocks noGrp="1"/>
          </p:cNvSpPr>
          <p:nvPr>
            <p:ph type="tbl" idx="1"/>
          </p:nvPr>
        </p:nvSpPr>
        <p:spPr/>
      </p:sp>
    </p:spTree>
    <p:extLst>
      <p:ext uri="{BB962C8B-B14F-4D97-AF65-F5344CB8AC3E}">
        <p14:creationId xmlns:p14="http://schemas.microsoft.com/office/powerpoint/2010/main" val="30267478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4"/>
          <p:cNvSpPr>
            <a:spLocks noGrp="1"/>
          </p:cNvSpPr>
          <p:nvPr>
            <p:ph type="ctrTitle"/>
          </p:nvPr>
        </p:nvSpPr>
        <p:spPr>
          <a:xfrm>
            <a:off x="642938" y="2143125"/>
            <a:ext cx="5945286" cy="1470025"/>
          </a:xfrm>
        </p:spPr>
        <p:txBody>
          <a:bodyPr/>
          <a:lstStyle/>
          <a:p>
            <a:r>
              <a:rPr lang="fr-BE" smtClean="0"/>
              <a:t>Framework</a:t>
            </a:r>
            <a:endParaRPr lang="fr-BE" dirty="0" smtClean="0"/>
          </a:p>
        </p:txBody>
      </p:sp>
      <p:sp>
        <p:nvSpPr>
          <p:cNvPr id="6" name="Rectangle 5"/>
          <p:cNvSpPr>
            <a:spLocks noChangeArrowheads="1"/>
          </p:cNvSpPr>
          <p:nvPr/>
        </p:nvSpPr>
        <p:spPr bwMode="auto">
          <a:xfrm>
            <a:off x="3707904" y="4365104"/>
            <a:ext cx="1765300" cy="455612"/>
          </a:xfrm>
          <a:prstGeom prst="rect">
            <a:avLst/>
          </a:prstGeom>
          <a:noFill/>
          <a:ln w="9525">
            <a:noFill/>
            <a:miter lim="800000"/>
            <a:headEnd/>
            <a:tailEnd/>
          </a:ln>
        </p:spPr>
        <p:txBody>
          <a:bodyPr/>
          <a:lstStyle/>
          <a:p>
            <a:pPr eaLnBrk="1" hangingPunct="1">
              <a:lnSpc>
                <a:spcPct val="100000"/>
              </a:lnSpc>
              <a:spcBef>
                <a:spcPct val="20000"/>
              </a:spcBef>
              <a:buClr>
                <a:srgbClr val="A1B4DF"/>
              </a:buClr>
            </a:pPr>
            <a:endParaRPr lang="fr-FR" sz="1600" b="1" dirty="0">
              <a:solidFill>
                <a:srgbClr val="3C486E"/>
              </a:solidFill>
              <a:latin typeface="+mn-lt"/>
            </a:endParaRPr>
          </a:p>
        </p:txBody>
      </p:sp>
      <p:pic>
        <p:nvPicPr>
          <p:cNvPr id="7" name="Picture 6" descr="logo_spring.png"/>
          <p:cNvPicPr>
            <a:picLocks noChangeAspect="1"/>
          </p:cNvPicPr>
          <p:nvPr/>
        </p:nvPicPr>
        <p:blipFill>
          <a:blip r:embed="rId3" cstate="print">
            <a:clrChange>
              <a:clrFrom>
                <a:srgbClr val="FFFFFF"/>
              </a:clrFrom>
              <a:clrTo>
                <a:srgbClr val="FFFFFF">
                  <a:alpha val="0"/>
                </a:srgbClr>
              </a:clrTo>
            </a:clrChange>
          </a:blip>
          <a:stretch>
            <a:fillRect/>
          </a:stretch>
        </p:blipFill>
        <p:spPr>
          <a:xfrm>
            <a:off x="4644008" y="1556792"/>
            <a:ext cx="2403174" cy="1430461"/>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fr-BE" smtClean="0"/>
              <a:t>Objectifs</a:t>
            </a:r>
          </a:p>
        </p:txBody>
      </p:sp>
      <p:sp>
        <p:nvSpPr>
          <p:cNvPr id="15363" name="Content Placeholder 2"/>
          <p:cNvSpPr>
            <a:spLocks noGrp="1"/>
          </p:cNvSpPr>
          <p:nvPr>
            <p:ph idx="1"/>
          </p:nvPr>
        </p:nvSpPr>
        <p:spPr>
          <a:xfrm>
            <a:off x="468313" y="1556792"/>
            <a:ext cx="8229600" cy="4104233"/>
          </a:xfrm>
        </p:spPr>
        <p:txBody>
          <a:bodyPr/>
          <a:lstStyle/>
          <a:p>
            <a:r>
              <a:rPr lang="fr-BE" smtClean="0"/>
              <a:t>Comprendre les principes sur lesquels repose le framework </a:t>
            </a:r>
            <a:r>
              <a:rPr lang="fr-BE" b="1" smtClean="0"/>
              <a:t>Spring 3.0</a:t>
            </a:r>
            <a:r>
              <a:rPr lang="fr-BE" smtClean="0"/>
              <a:t> : conteneur léger, injection de dépendances, …</a:t>
            </a:r>
            <a:endParaRPr lang="fr-BE" b="1" smtClean="0"/>
          </a:p>
          <a:p>
            <a:endParaRPr lang="fr-BE" sz="1100" smtClean="0"/>
          </a:p>
          <a:p>
            <a:r>
              <a:rPr lang="fr-BE" smtClean="0"/>
              <a:t>Utiliser Spring pour développer les composants d’une application Java EE : services, accès aux données, vues, …</a:t>
            </a:r>
          </a:p>
          <a:p>
            <a:pPr lvl="1"/>
            <a:endParaRPr lang="fr-BE" b="1" smtClean="0"/>
          </a:p>
          <a:p>
            <a:endParaRPr lang="fr-BE" smtClean="0"/>
          </a:p>
        </p:txBody>
      </p:sp>
    </p:spTree>
  </p:cSld>
  <p:clrMapOvr>
    <a:masterClrMapping/>
  </p:clrMapOvr>
  <p:transition>
    <p:strips dir="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fr-BE" smtClean="0"/>
              <a:t>Table des matières (1/2)</a:t>
            </a:r>
          </a:p>
        </p:txBody>
      </p:sp>
      <p:sp>
        <p:nvSpPr>
          <p:cNvPr id="5" name="Content Placeholder 4"/>
          <p:cNvSpPr>
            <a:spLocks noGrp="1"/>
          </p:cNvSpPr>
          <p:nvPr>
            <p:ph idx="1"/>
          </p:nvPr>
        </p:nvSpPr>
        <p:spPr>
          <a:xfrm>
            <a:off x="468313" y="1124744"/>
            <a:ext cx="8229600" cy="4804586"/>
          </a:xfrm>
        </p:spPr>
        <p:txBody>
          <a:bodyPr/>
          <a:lstStyle/>
          <a:p>
            <a:pPr marL="457200" indent="-457200">
              <a:spcBef>
                <a:spcPts val="600"/>
              </a:spcBef>
              <a:buClr>
                <a:srgbClr val="719AD1"/>
              </a:buClr>
              <a:buFont typeface="+mj-lt"/>
              <a:buAutoNum type="arabicPeriod"/>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Introduction à Spring</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Qu’est-ce </a:t>
            </a:r>
            <a:r>
              <a:rPr lang="en-GB" sz="1600" err="1" smtClean="0">
                <a:ea typeface="MS Gothic" charset="-128"/>
              </a:rPr>
              <a:t>que</a:t>
            </a:r>
            <a:r>
              <a:rPr lang="en-GB" sz="1600" smtClean="0">
                <a:ea typeface="MS Gothic" charset="-128"/>
              </a:rPr>
              <a:t> Spring ?</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Spring Core, Spring Modules</a:t>
            </a:r>
          </a:p>
          <a:p>
            <a:pPr marL="857250" lvl="1" indent="-457200">
              <a:spcBef>
                <a:spcPts val="600"/>
              </a:spcBef>
              <a:buClr>
                <a:srgbClr val="719AD1"/>
              </a:buClr>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000" smtClean="0">
              <a:ea typeface="MS Gothic" charset="-128"/>
            </a:endParaRPr>
          </a:p>
          <a:p>
            <a:pPr marL="457200" indent="-457200">
              <a:buFont typeface="+mj-lt"/>
              <a:buAutoNum type="arabicPeriod"/>
            </a:pPr>
            <a:r>
              <a:rPr lang="en-GB" sz="1600" smtClean="0">
                <a:ea typeface="MS Gothic" charset="-128"/>
              </a:rPr>
              <a:t>Le conteneur léger de Spring</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Conteneur </a:t>
            </a:r>
            <a:r>
              <a:rPr lang="en-GB" sz="1600" err="1" smtClean="0">
                <a:ea typeface="MS Gothic" charset="-128"/>
              </a:rPr>
              <a:t>léger</a:t>
            </a:r>
            <a:endParaRPr lang="en-GB" sz="1600" smtClean="0">
              <a:ea typeface="MS Gothic" charset="-128"/>
            </a:endParaRP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Beans et </a:t>
            </a:r>
            <a:r>
              <a:rPr lang="en-GB" sz="1600" err="1" smtClean="0">
                <a:ea typeface="MS Gothic" charset="-128"/>
              </a:rPr>
              <a:t>BeanFactory</a:t>
            </a:r>
            <a:endParaRPr lang="en-GB" sz="1600" smtClean="0">
              <a:ea typeface="MS Gothic" charset="-128"/>
            </a:endParaRP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ApplicationContext</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Inversion de dépendances et inversion de contrôle</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000" smtClean="0">
              <a:ea typeface="MS Gothic" charset="-128"/>
            </a:endParaRPr>
          </a:p>
          <a:p>
            <a:pPr marL="457200" indent="-457200">
              <a:spcBef>
                <a:spcPts val="600"/>
              </a:spcBef>
              <a:buClr>
                <a:srgbClr val="719AD1"/>
              </a:buClr>
              <a:buFont typeface="+mj-lt"/>
              <a:buAutoNum type="arabicPeriod"/>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L'accès aux données avec Spring</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Spring Template</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Spring DAO</a:t>
            </a:r>
          </a:p>
          <a:p>
            <a:pPr marL="336550" indent="-336550">
              <a:spcBef>
                <a:spcPts val="600"/>
              </a:spcBef>
              <a:buClr>
                <a:srgbClr val="719AD1"/>
              </a:buClr>
              <a:buFont typeface="+mj-lt"/>
              <a:buAutoNum type="arabicPeriod" startAt="4"/>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000" smtClean="0">
              <a:ea typeface="MS Gothic" charset="-128"/>
            </a:endParaRP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600" smtClean="0">
              <a:ea typeface="MS Gothic"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fr-BE" smtClean="0"/>
              <a:t>Table des matières (2/2)</a:t>
            </a:r>
          </a:p>
        </p:txBody>
      </p:sp>
      <p:sp>
        <p:nvSpPr>
          <p:cNvPr id="5" name="Content Placeholder 4"/>
          <p:cNvSpPr>
            <a:spLocks noGrp="1"/>
          </p:cNvSpPr>
          <p:nvPr>
            <p:ph idx="1"/>
          </p:nvPr>
        </p:nvSpPr>
        <p:spPr>
          <a:xfrm>
            <a:off x="468313" y="1124744"/>
            <a:ext cx="8229600" cy="4804586"/>
          </a:xfrm>
        </p:spPr>
        <p:txBody>
          <a:bodyPr/>
          <a:lstStyle/>
          <a:p>
            <a:pPr marL="457200" indent="-457200">
              <a:buFont typeface="+mj-lt"/>
              <a:buAutoNum type="arabicPeriod" startAt="4"/>
            </a:pPr>
            <a:r>
              <a:rPr lang="en-GB" sz="1600" smtClean="0">
                <a:ea typeface="MS Gothic" charset="-128"/>
              </a:rPr>
              <a:t>Spring JDBC</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JDBC</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JdbcTemplate</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RowMapper</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JdbcDaoTemplate</a:t>
            </a:r>
          </a:p>
          <a:p>
            <a:pPr marL="457200" indent="-457200">
              <a:spcBef>
                <a:spcPts val="600"/>
              </a:spcBef>
              <a:buClr>
                <a:srgbClr val="719AD1"/>
              </a:buClr>
              <a:buFont typeface="+mj-lt"/>
              <a:buAutoNum type="arabicPeriod" startAt="4"/>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Gestion des transactions</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Transaction</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Gestionnaire de transactions</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Composant transactionnel</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Gestion déclarative des transactions</a:t>
            </a:r>
          </a:p>
          <a:p>
            <a:pPr marL="457200" indent="-457200">
              <a:buFont typeface="+mj-lt"/>
              <a:buAutoNum type="arabicPeriod" startAt="4"/>
            </a:pPr>
            <a:r>
              <a:rPr lang="en-GB" sz="1600" smtClean="0">
                <a:ea typeface="MS Gothic" charset="-128"/>
              </a:rPr>
              <a:t>Configuration par annotations</a:t>
            </a:r>
            <a:endParaRPr lang="en-GB" sz="1000" strike="sngStrike" smtClean="0">
              <a:ea typeface="MS Gothic"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ctrTitle"/>
          </p:nvPr>
        </p:nvSpPr>
        <p:spPr>
          <a:xfrm>
            <a:off x="685800" y="2130425"/>
            <a:ext cx="7772400" cy="1470025"/>
          </a:xfrm>
        </p:spPr>
        <p:txBody>
          <a:bodyPr/>
          <a:lstStyle/>
          <a:p>
            <a:r>
              <a:rPr lang="fr-BE" smtClean="0"/>
              <a:t>1. Introduction à Spring</a:t>
            </a:r>
          </a:p>
        </p:txBody>
      </p:sp>
    </p:spTree>
  </p:cSld>
  <p:clrMapOvr>
    <a:masterClrMapping/>
  </p:clrMapOvr>
  <p:transition>
    <p:strips dir="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Qu’est-ce que </a:t>
            </a:r>
            <a:r>
              <a:rPr lang="fr-BE" err="1" smtClean="0"/>
              <a:t>Spring</a:t>
            </a:r>
            <a:r>
              <a:rPr lang="fr-BE" smtClean="0"/>
              <a:t> ?</a:t>
            </a:r>
            <a:endParaRPr lang="fr-BE"/>
          </a:p>
        </p:txBody>
      </p:sp>
      <p:sp>
        <p:nvSpPr>
          <p:cNvPr id="3" name="Content Placeholder 2"/>
          <p:cNvSpPr>
            <a:spLocks noGrp="1"/>
          </p:cNvSpPr>
          <p:nvPr>
            <p:ph idx="1"/>
          </p:nvPr>
        </p:nvSpPr>
        <p:spPr>
          <a:xfrm>
            <a:off x="468313" y="1571612"/>
            <a:ext cx="7889901" cy="3875098"/>
          </a:xfrm>
        </p:spPr>
        <p:txBody>
          <a:bodyPr/>
          <a:lstStyle/>
          <a:p>
            <a:r>
              <a:rPr lang="fr-BE" b="1" smtClean="0"/>
              <a:t>Framework</a:t>
            </a:r>
            <a:r>
              <a:rPr lang="fr-BE" smtClean="0"/>
              <a:t> </a:t>
            </a:r>
            <a:r>
              <a:rPr lang="fr-BE" b="1" smtClean="0"/>
              <a:t>open-source</a:t>
            </a:r>
            <a:r>
              <a:rPr lang="fr-BE" smtClean="0"/>
              <a:t> créé en 2002 par Rod Johnson, </a:t>
            </a:r>
            <a:br>
              <a:rPr lang="fr-BE" smtClean="0"/>
            </a:br>
            <a:r>
              <a:rPr lang="fr-BE" smtClean="0"/>
              <a:t>avec pour objectif de faciliter le développement d’applications Java et Java EE.</a:t>
            </a:r>
          </a:p>
          <a:p>
            <a:r>
              <a:rPr lang="fr-BE" smtClean="0"/>
              <a:t>Le projet est supporté par la société </a:t>
            </a:r>
            <a:r>
              <a:rPr lang="fr-BE" err="1" smtClean="0"/>
              <a:t>SpringSource</a:t>
            </a:r>
            <a:r>
              <a:rPr lang="fr-BE" smtClean="0"/>
              <a:t>, rachetée en 2009 par </a:t>
            </a:r>
            <a:r>
              <a:rPr lang="fr-BE" err="1" smtClean="0"/>
              <a:t>VMware</a:t>
            </a:r>
            <a:r>
              <a:rPr lang="fr-BE" smtClean="0"/>
              <a:t>.</a:t>
            </a:r>
          </a:p>
          <a:p>
            <a:endParaRPr lang="fr-BE" smtClean="0"/>
          </a:p>
          <a:p>
            <a:endParaRPr lang="fr-BE" smtClean="0"/>
          </a:p>
          <a:p>
            <a:pPr lvl="8">
              <a:buNone/>
            </a:pPr>
            <a:r>
              <a:rPr lang="fr-BE" smtClean="0"/>
              <a:t>              </a:t>
            </a:r>
            <a:r>
              <a:rPr lang="fr-BE" smtClean="0">
                <a:hlinkClick r:id="rId2"/>
              </a:rPr>
              <a:t>http://www.springsource.org</a:t>
            </a:r>
            <a:endParaRPr lang="fr-BE" smtClean="0"/>
          </a:p>
          <a:p>
            <a:endParaRPr lang="fr-BE" smtClean="0"/>
          </a:p>
          <a:p>
            <a:endParaRPr lang="en-US" smtClean="0"/>
          </a:p>
        </p:txBody>
      </p:sp>
      <p:pic>
        <p:nvPicPr>
          <p:cNvPr id="4" name="Picture 3" descr="springsource.jpg"/>
          <p:cNvPicPr>
            <a:picLocks noChangeAspect="1"/>
          </p:cNvPicPr>
          <p:nvPr/>
        </p:nvPicPr>
        <p:blipFill>
          <a:blip r:embed="rId3" cstate="print"/>
          <a:stretch>
            <a:fillRect/>
          </a:stretch>
        </p:blipFill>
        <p:spPr>
          <a:xfrm>
            <a:off x="1547664" y="3861048"/>
            <a:ext cx="3071833" cy="906191"/>
          </a:xfrm>
          <a:prstGeom prst="rect">
            <a:avLst/>
          </a:prstGeom>
        </p:spPr>
      </p:pic>
      <p:pic>
        <p:nvPicPr>
          <p:cNvPr id="6" name="Picture 5" descr="springsource.jpg"/>
          <p:cNvPicPr>
            <a:picLocks noChangeAspect="1"/>
          </p:cNvPicPr>
          <p:nvPr/>
        </p:nvPicPr>
        <p:blipFill>
          <a:blip r:embed="rId3" cstate="print"/>
          <a:stretch>
            <a:fillRect/>
          </a:stretch>
        </p:blipFill>
        <p:spPr>
          <a:xfrm>
            <a:off x="1546895" y="3846228"/>
            <a:ext cx="3071833" cy="90619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Historique de </a:t>
            </a:r>
            <a:r>
              <a:rPr lang="fr-BE" err="1" smtClean="0"/>
              <a:t>Spring</a:t>
            </a:r>
            <a:endParaRPr lang="fr-BE"/>
          </a:p>
        </p:txBody>
      </p:sp>
      <p:graphicFrame>
        <p:nvGraphicFramePr>
          <p:cNvPr id="4" name="Content Placeholder 3"/>
          <p:cNvGraphicFramePr>
            <a:graphicFrameLocks noGrp="1"/>
          </p:cNvGraphicFramePr>
          <p:nvPr>
            <p:ph idx="1"/>
          </p:nvPr>
        </p:nvGraphicFramePr>
        <p:xfrm>
          <a:off x="611560" y="1377116"/>
          <a:ext cx="7929620" cy="3464228"/>
        </p:xfrm>
        <a:graphic>
          <a:graphicData uri="http://schemas.openxmlformats.org/drawingml/2006/table">
            <a:tbl>
              <a:tblPr>
                <a:tableStyleId>{284E427A-3D55-4303-BF80-6455036E1DE7}</a:tableStyleId>
              </a:tblPr>
              <a:tblGrid>
                <a:gridCol w="1285884"/>
                <a:gridCol w="1785950"/>
                <a:gridCol w="1464670"/>
                <a:gridCol w="3393116"/>
              </a:tblGrid>
              <a:tr h="251050">
                <a:tc>
                  <a:txBody>
                    <a:bodyPr/>
                    <a:lstStyle/>
                    <a:p>
                      <a:pPr algn="ctr"/>
                      <a:r>
                        <a:rPr lang="fr-BE" sz="1600" b="1" smtClean="0">
                          <a:solidFill>
                            <a:srgbClr val="3C486E"/>
                          </a:solidFill>
                        </a:rPr>
                        <a:t>Version</a:t>
                      </a:r>
                      <a:endParaRPr lang="fr-BE" sz="1600" b="1">
                        <a:solidFill>
                          <a:srgbClr val="3C486E"/>
                        </a:solidFill>
                      </a:endParaRPr>
                    </a:p>
                  </a:txBody>
                  <a:tcPr marL="35864" marR="35864" marT="17932" marB="17932" anchor="ctr"/>
                </a:tc>
                <a:tc>
                  <a:txBody>
                    <a:bodyPr/>
                    <a:lstStyle/>
                    <a:p>
                      <a:r>
                        <a:rPr lang="fr-BE" sz="1600" b="1" smtClean="0">
                          <a:solidFill>
                            <a:srgbClr val="3C486E"/>
                          </a:solidFill>
                        </a:rPr>
                        <a:t>Date</a:t>
                      </a:r>
                      <a:r>
                        <a:rPr lang="fr-BE" sz="1600" b="1" baseline="0" smtClean="0">
                          <a:solidFill>
                            <a:srgbClr val="3C486E"/>
                          </a:solidFill>
                        </a:rPr>
                        <a:t> de sortie</a:t>
                      </a:r>
                      <a:endParaRPr lang="fr-BE" sz="1600" b="1">
                        <a:solidFill>
                          <a:srgbClr val="3C486E"/>
                        </a:solidFill>
                      </a:endParaRPr>
                    </a:p>
                  </a:txBody>
                  <a:tcPr marL="35864" marR="35864" marT="17932" marB="17932" anchor="ctr"/>
                </a:tc>
                <a:tc>
                  <a:txBody>
                    <a:bodyPr/>
                    <a:lstStyle/>
                    <a:p>
                      <a:r>
                        <a:rPr lang="fr-BE" sz="1600" b="1" err="1" smtClean="0">
                          <a:solidFill>
                            <a:srgbClr val="3C486E"/>
                          </a:solidFill>
                        </a:rPr>
                        <a:t>Platforme</a:t>
                      </a:r>
                      <a:endParaRPr lang="fr-BE" sz="1600" b="1">
                        <a:solidFill>
                          <a:srgbClr val="3C486E"/>
                        </a:solidFill>
                      </a:endParaRPr>
                    </a:p>
                  </a:txBody>
                  <a:tcPr marL="35864" marR="35864" marT="17932" marB="17932" anchor="ctr"/>
                </a:tc>
                <a:tc>
                  <a:txBody>
                    <a:bodyPr/>
                    <a:lstStyle/>
                    <a:p>
                      <a:r>
                        <a:rPr lang="fr-BE" sz="1600" b="1" smtClean="0">
                          <a:solidFill>
                            <a:srgbClr val="3C486E"/>
                          </a:solidFill>
                        </a:rPr>
                        <a:t>Description</a:t>
                      </a:r>
                      <a:endParaRPr lang="fr-BE" sz="1600" b="1">
                        <a:solidFill>
                          <a:srgbClr val="3C486E"/>
                        </a:solidFill>
                      </a:endParaRPr>
                    </a:p>
                  </a:txBody>
                  <a:tcPr marL="35864" marR="35864" marT="17932" marB="17932" anchor="ctr"/>
                </a:tc>
              </a:tr>
              <a:tr h="466235">
                <a:tc>
                  <a:txBody>
                    <a:bodyPr/>
                    <a:lstStyle/>
                    <a:p>
                      <a:pPr algn="ctr"/>
                      <a:r>
                        <a:rPr lang="fr-BE" sz="1600" b="1" smtClean="0">
                          <a:solidFill>
                            <a:srgbClr val="3C486E"/>
                          </a:solidFill>
                        </a:rPr>
                        <a:t>3.0</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Décembre 2009</a:t>
                      </a:r>
                      <a:endParaRPr lang="fr-BE" sz="1600" kern="1200">
                        <a:solidFill>
                          <a:srgbClr val="3C486E"/>
                        </a:solidFill>
                        <a:latin typeface="+mn-lt"/>
                        <a:ea typeface="+mn-ea"/>
                        <a:cs typeface="+mn-cs"/>
                      </a:endParaRPr>
                    </a:p>
                  </a:txBody>
                  <a:tcPr marL="35864" marR="35864" marT="17932" marB="17932" anchor="ctr"/>
                </a:tc>
                <a:tc>
                  <a:txBody>
                    <a:bodyPr/>
                    <a:lstStyle/>
                    <a:p>
                      <a:r>
                        <a:rPr lang="fr-BE" sz="1600" b="1" smtClean="0">
                          <a:solidFill>
                            <a:srgbClr val="3C486E"/>
                          </a:solidFill>
                        </a:rPr>
                        <a:t>JDK 1.5+</a:t>
                      </a:r>
                      <a:endParaRPr lang="fr-BE" sz="1600" b="1">
                        <a:solidFill>
                          <a:srgbClr val="3C486E"/>
                        </a:solidFill>
                      </a:endParaRPr>
                    </a:p>
                  </a:txBody>
                  <a:tcPr marL="35864" marR="35864" marT="17932" marB="17932" anchor="ctr"/>
                </a:tc>
                <a:tc>
                  <a:txBody>
                    <a:bodyPr/>
                    <a:lstStyle/>
                    <a:p>
                      <a:r>
                        <a:rPr lang="fr-BE" sz="1600" b="1" smtClean="0">
                          <a:solidFill>
                            <a:srgbClr val="3C486E"/>
                          </a:solidFill>
                        </a:rPr>
                        <a:t>Configuration par annotations</a:t>
                      </a:r>
                      <a:endParaRPr lang="fr-BE" sz="1600" b="1">
                        <a:solidFill>
                          <a:srgbClr val="3C486E"/>
                        </a:solidFill>
                      </a:endParaRPr>
                    </a:p>
                  </a:txBody>
                  <a:tcPr marL="35864" marR="35864" marT="17932" marB="17932" anchor="ctr"/>
                </a:tc>
              </a:tr>
              <a:tr h="358643">
                <a:tc>
                  <a:txBody>
                    <a:bodyPr/>
                    <a:lstStyle/>
                    <a:p>
                      <a:pPr algn="ctr"/>
                      <a:r>
                        <a:rPr lang="fr-BE" sz="1600" b="1" smtClean="0">
                          <a:solidFill>
                            <a:srgbClr val="3C486E"/>
                          </a:solidFill>
                        </a:rPr>
                        <a:t>2.5</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Novembre</a:t>
                      </a:r>
                      <a:r>
                        <a:rPr lang="fr-BE" sz="1600" kern="1200" baseline="0" smtClean="0">
                          <a:solidFill>
                            <a:srgbClr val="3C486E"/>
                          </a:solidFill>
                          <a:latin typeface="+mn-lt"/>
                          <a:ea typeface="+mn-ea"/>
                          <a:cs typeface="+mn-cs"/>
                        </a:rPr>
                        <a:t> 2007</a:t>
                      </a:r>
                      <a:endParaRPr lang="fr-BE" sz="1600" kern="1200">
                        <a:solidFill>
                          <a:srgbClr val="3C486E"/>
                        </a:solidFill>
                        <a:latin typeface="+mn-lt"/>
                        <a:ea typeface="+mn-ea"/>
                        <a:cs typeface="+mn-cs"/>
                      </a:endParaRPr>
                    </a:p>
                  </a:txBody>
                  <a:tcPr marL="35864" marR="35864" marT="17932" marB="17932" anchor="ctr"/>
                </a:tc>
                <a:tc>
                  <a:txBody>
                    <a:bodyPr/>
                    <a:lstStyle/>
                    <a:p>
                      <a:r>
                        <a:rPr lang="fr-BE" sz="1600" smtClean="0">
                          <a:solidFill>
                            <a:srgbClr val="3C486E"/>
                          </a:solidFill>
                        </a:rPr>
                        <a:t>JDK 1.4</a:t>
                      </a:r>
                      <a:endParaRPr lang="fr-BE" sz="1600">
                        <a:solidFill>
                          <a:srgbClr val="3C486E"/>
                        </a:solidFill>
                      </a:endParaRPr>
                    </a:p>
                  </a:txBody>
                  <a:tcPr marL="35864" marR="35864" marT="17932" marB="17932" anchor="ctr"/>
                </a:tc>
                <a:tc>
                  <a:txBody>
                    <a:bodyPr/>
                    <a:lstStyle/>
                    <a:p>
                      <a:r>
                        <a:rPr lang="fr-BE" sz="1600" b="1" smtClean="0">
                          <a:solidFill>
                            <a:srgbClr val="3C486E"/>
                          </a:solidFill>
                        </a:rPr>
                        <a:t>Configuration par annotations pour </a:t>
                      </a:r>
                      <a:r>
                        <a:rPr lang="fr-BE" sz="1600" b="1" err="1" smtClean="0">
                          <a:solidFill>
                            <a:srgbClr val="3C486E"/>
                          </a:solidFill>
                        </a:rPr>
                        <a:t>IoC</a:t>
                      </a:r>
                      <a:endParaRPr lang="fr-BE" sz="1600" b="1">
                        <a:solidFill>
                          <a:srgbClr val="3C486E"/>
                        </a:solidFill>
                      </a:endParaRPr>
                    </a:p>
                  </a:txBody>
                  <a:tcPr marL="35864" marR="35864" marT="17932" marB="17932" anchor="ctr"/>
                </a:tc>
              </a:tr>
              <a:tr h="251050">
                <a:tc>
                  <a:txBody>
                    <a:bodyPr/>
                    <a:lstStyle/>
                    <a:p>
                      <a:pPr algn="ctr"/>
                      <a:r>
                        <a:rPr lang="fr-BE" sz="1600" b="1" smtClean="0">
                          <a:solidFill>
                            <a:srgbClr val="3C486E"/>
                          </a:solidFill>
                        </a:rPr>
                        <a:t>2.0</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Octobre 2006</a:t>
                      </a:r>
                      <a:endParaRPr lang="fr-BE" sz="1600" kern="1200">
                        <a:solidFill>
                          <a:srgbClr val="3C486E"/>
                        </a:solidFill>
                        <a:latin typeface="+mn-lt"/>
                        <a:ea typeface="+mn-ea"/>
                        <a:cs typeface="+mn-cs"/>
                      </a:endParaRPr>
                    </a:p>
                  </a:txBody>
                  <a:tcPr marL="35864" marR="35864" marT="17932" marB="17932" anchor="ctr"/>
                </a:tc>
                <a:tc>
                  <a:txBody>
                    <a:bodyPr/>
                    <a:lstStyle/>
                    <a:p>
                      <a:r>
                        <a:rPr lang="fr-BE" sz="1600" smtClean="0">
                          <a:solidFill>
                            <a:srgbClr val="3C486E"/>
                          </a:solidFill>
                        </a:rPr>
                        <a:t>JDK 1.4</a:t>
                      </a:r>
                      <a:endParaRPr lang="fr-BE" sz="1600">
                        <a:solidFill>
                          <a:srgbClr val="3C486E"/>
                        </a:solidFill>
                      </a:endParaRPr>
                    </a:p>
                  </a:txBody>
                  <a:tcPr marL="35864" marR="35864" marT="17932" marB="17932" anchor="ctr"/>
                </a:tc>
                <a:tc>
                  <a:txBody>
                    <a:bodyPr/>
                    <a:lstStyle/>
                    <a:p>
                      <a:r>
                        <a:rPr lang="fr-BE" sz="1600" b="1" smtClean="0">
                          <a:solidFill>
                            <a:srgbClr val="3C486E"/>
                          </a:solidFill>
                        </a:rPr>
                        <a:t>XML </a:t>
                      </a:r>
                      <a:r>
                        <a:rPr lang="fr-BE" sz="1600" b="1" err="1" smtClean="0">
                          <a:solidFill>
                            <a:srgbClr val="3C486E"/>
                          </a:solidFill>
                        </a:rPr>
                        <a:t>Schema</a:t>
                      </a:r>
                      <a:r>
                        <a:rPr lang="fr-BE" sz="1600" b="1" smtClean="0">
                          <a:solidFill>
                            <a:srgbClr val="3C486E"/>
                          </a:solidFill>
                        </a:rPr>
                        <a:t> </a:t>
                      </a:r>
                      <a:r>
                        <a:rPr lang="fr-BE" sz="1600" b="0" smtClean="0">
                          <a:solidFill>
                            <a:srgbClr val="3C486E"/>
                          </a:solidFill>
                        </a:rPr>
                        <a:t>: c</a:t>
                      </a:r>
                      <a:r>
                        <a:rPr lang="fr-BE" sz="1600" smtClean="0">
                          <a:solidFill>
                            <a:srgbClr val="3C486E"/>
                          </a:solidFill>
                        </a:rPr>
                        <a:t>onfiguration XML simplifiée</a:t>
                      </a:r>
                      <a:endParaRPr lang="fr-BE" sz="1600">
                        <a:solidFill>
                          <a:srgbClr val="3C486E"/>
                        </a:solidFill>
                      </a:endParaRPr>
                    </a:p>
                  </a:txBody>
                  <a:tcPr marL="35864" marR="35864" marT="17932" marB="17932" anchor="ctr"/>
                </a:tc>
              </a:tr>
              <a:tr h="789014">
                <a:tc>
                  <a:txBody>
                    <a:bodyPr/>
                    <a:lstStyle/>
                    <a:p>
                      <a:pPr algn="ctr"/>
                      <a:r>
                        <a:rPr lang="fr-BE" sz="1600" b="1" smtClean="0">
                          <a:solidFill>
                            <a:srgbClr val="3C486E"/>
                          </a:solidFill>
                        </a:rPr>
                        <a:t>1.2</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Mai 2005</a:t>
                      </a:r>
                      <a:endParaRPr lang="fr-BE" sz="1600" kern="1200">
                        <a:solidFill>
                          <a:srgbClr val="3C486E"/>
                        </a:solidFill>
                        <a:latin typeface="+mn-lt"/>
                        <a:ea typeface="+mn-ea"/>
                        <a:cs typeface="+mn-cs"/>
                      </a:endParaRPr>
                    </a:p>
                  </a:txBody>
                  <a:tcPr marL="35864" marR="35864" marT="17932" marB="17932" anchor="ctr"/>
                </a:tc>
                <a:tc>
                  <a:txBody>
                    <a:bodyPr/>
                    <a:lstStyle/>
                    <a:p>
                      <a:r>
                        <a:rPr lang="fr-BE" sz="1600" smtClean="0">
                          <a:solidFill>
                            <a:srgbClr val="3C486E"/>
                          </a:solidFill>
                        </a:rPr>
                        <a:t>JDK 1.4</a:t>
                      </a:r>
                      <a:endParaRPr lang="fr-BE" sz="1600">
                        <a:solidFill>
                          <a:srgbClr val="3C486E"/>
                        </a:solidFill>
                      </a:endParaRPr>
                    </a:p>
                  </a:txBody>
                  <a:tcPr marL="35864" marR="35864" marT="17932" marB="17932" anchor="ctr"/>
                </a:tc>
                <a:tc>
                  <a:txBody>
                    <a:bodyPr/>
                    <a:lstStyle/>
                    <a:p>
                      <a:r>
                        <a:rPr lang="en-US" sz="1600" smtClean="0">
                          <a:solidFill>
                            <a:srgbClr val="3C486E"/>
                          </a:solidFill>
                        </a:rPr>
                        <a:t>DTD </a:t>
                      </a:r>
                      <a:r>
                        <a:rPr lang="en-US" sz="1600" err="1" smtClean="0">
                          <a:solidFill>
                            <a:srgbClr val="3C486E"/>
                          </a:solidFill>
                        </a:rPr>
                        <a:t>améliorée</a:t>
                      </a:r>
                      <a:r>
                        <a:rPr lang="en-US" sz="1600" smtClean="0">
                          <a:solidFill>
                            <a:srgbClr val="3C486E"/>
                          </a:solidFill>
                        </a:rPr>
                        <a:t>,</a:t>
                      </a:r>
                      <a:r>
                        <a:rPr lang="en-US" sz="1600" baseline="0" smtClean="0">
                          <a:solidFill>
                            <a:srgbClr val="3C486E"/>
                          </a:solidFill>
                        </a:rPr>
                        <a:t> support des annotations</a:t>
                      </a:r>
                      <a:endParaRPr lang="en-US" sz="1600">
                        <a:solidFill>
                          <a:srgbClr val="3C486E"/>
                        </a:solidFill>
                      </a:endParaRPr>
                    </a:p>
                  </a:txBody>
                  <a:tcPr marL="35864" marR="35864" marT="17932" marB="17932" anchor="ctr"/>
                </a:tc>
              </a:tr>
              <a:tr h="466235">
                <a:tc>
                  <a:txBody>
                    <a:bodyPr/>
                    <a:lstStyle/>
                    <a:p>
                      <a:pPr algn="ctr"/>
                      <a:r>
                        <a:rPr lang="fr-BE" sz="1600" b="1" smtClean="0">
                          <a:solidFill>
                            <a:srgbClr val="3C486E"/>
                          </a:solidFill>
                        </a:rPr>
                        <a:t>1.0</a:t>
                      </a:r>
                      <a:endParaRPr lang="fr-BE" sz="1600" b="1">
                        <a:solidFill>
                          <a:srgbClr val="3C486E"/>
                        </a:solidFill>
                      </a:endParaRPr>
                    </a:p>
                  </a:txBody>
                  <a:tcPr marL="35864" marR="35864" marT="17932" marB="17932" anchor="ctr"/>
                </a:tc>
                <a:tc>
                  <a:txBody>
                    <a:bodyPr/>
                    <a:lstStyle/>
                    <a:p>
                      <a:r>
                        <a:rPr lang="fr-BE" sz="1600" smtClean="0">
                          <a:solidFill>
                            <a:srgbClr val="3C486E"/>
                          </a:solidFill>
                          <a:latin typeface="+mn-lt"/>
                        </a:rPr>
                        <a:t>Mars 2004</a:t>
                      </a:r>
                      <a:endParaRPr lang="fr-BE" sz="1600">
                        <a:solidFill>
                          <a:srgbClr val="3C486E"/>
                        </a:solidFill>
                        <a:latin typeface="+mn-lt"/>
                      </a:endParaRPr>
                    </a:p>
                  </a:txBody>
                  <a:tcPr marL="35864" marR="35864" marT="17932" marB="17932" anchor="ctr"/>
                </a:tc>
                <a:tc>
                  <a:txBody>
                    <a:bodyPr/>
                    <a:lstStyle/>
                    <a:p>
                      <a:r>
                        <a:rPr lang="fr-BE" sz="1600">
                          <a:solidFill>
                            <a:srgbClr val="3C486E"/>
                          </a:solidFill>
                        </a:rPr>
                        <a:t>JDK </a:t>
                      </a:r>
                      <a:r>
                        <a:rPr lang="fr-BE" sz="1600" smtClean="0">
                          <a:solidFill>
                            <a:srgbClr val="3C486E"/>
                          </a:solidFill>
                        </a:rPr>
                        <a:t>1.4</a:t>
                      </a:r>
                      <a:endParaRPr lang="fr-BE" sz="1600">
                        <a:solidFill>
                          <a:srgbClr val="3C486E"/>
                        </a:solidFill>
                      </a:endParaRPr>
                    </a:p>
                  </a:txBody>
                  <a:tcPr marL="35864" marR="35864" marT="17932" marB="17932" anchor="ctr"/>
                </a:tc>
                <a:tc>
                  <a:txBody>
                    <a:bodyPr/>
                    <a:lstStyle/>
                    <a:p>
                      <a:r>
                        <a:rPr lang="en-US" sz="1600" b="1" err="1" smtClean="0">
                          <a:solidFill>
                            <a:srgbClr val="3C486E"/>
                          </a:solidFill>
                        </a:rPr>
                        <a:t>Conteneur</a:t>
                      </a:r>
                      <a:r>
                        <a:rPr lang="en-US" sz="1600" b="1" smtClean="0">
                          <a:solidFill>
                            <a:srgbClr val="3C486E"/>
                          </a:solidFill>
                        </a:rPr>
                        <a:t> </a:t>
                      </a:r>
                      <a:r>
                        <a:rPr lang="en-US" sz="1600" b="1" err="1" smtClean="0">
                          <a:solidFill>
                            <a:srgbClr val="3C486E"/>
                          </a:solidFill>
                        </a:rPr>
                        <a:t>léger</a:t>
                      </a:r>
                      <a:r>
                        <a:rPr lang="en-US" sz="1600" smtClean="0">
                          <a:solidFill>
                            <a:srgbClr val="3C486E"/>
                          </a:solidFill>
                        </a:rPr>
                        <a:t>, </a:t>
                      </a:r>
                      <a:r>
                        <a:rPr lang="en-US" sz="1600" b="1" smtClean="0">
                          <a:solidFill>
                            <a:srgbClr val="3C486E"/>
                          </a:solidFill>
                        </a:rPr>
                        <a:t>injection</a:t>
                      </a:r>
                      <a:r>
                        <a:rPr lang="en-US" sz="1600" smtClean="0">
                          <a:solidFill>
                            <a:srgbClr val="3C486E"/>
                          </a:solidFill>
                        </a:rPr>
                        <a:t>, </a:t>
                      </a:r>
                      <a:r>
                        <a:rPr lang="en-US" sz="1600" b="1" smtClean="0">
                          <a:solidFill>
                            <a:srgbClr val="3C486E"/>
                          </a:solidFill>
                        </a:rPr>
                        <a:t>AOP</a:t>
                      </a:r>
                      <a:r>
                        <a:rPr lang="en-US" sz="1600" smtClean="0">
                          <a:solidFill>
                            <a:srgbClr val="3C486E"/>
                          </a:solidFill>
                        </a:rPr>
                        <a:t>, Support de JDBC</a:t>
                      </a:r>
                      <a:r>
                        <a:rPr lang="en-US" sz="1600" baseline="0" smtClean="0">
                          <a:solidFill>
                            <a:srgbClr val="3C486E"/>
                          </a:solidFill>
                        </a:rPr>
                        <a:t> et </a:t>
                      </a:r>
                      <a:r>
                        <a:rPr lang="en-US" sz="1600" b="1" baseline="0" smtClean="0">
                          <a:solidFill>
                            <a:srgbClr val="3C486E"/>
                          </a:solidFill>
                        </a:rPr>
                        <a:t>Hibernate</a:t>
                      </a:r>
                      <a:r>
                        <a:rPr lang="en-US" sz="1600" baseline="0" smtClean="0">
                          <a:solidFill>
                            <a:srgbClr val="3C486E"/>
                          </a:solidFill>
                        </a:rPr>
                        <a:t>, …</a:t>
                      </a:r>
                      <a:endParaRPr lang="en-US" sz="1600">
                        <a:solidFill>
                          <a:srgbClr val="3C486E"/>
                        </a:solidFill>
                      </a:endParaRPr>
                    </a:p>
                  </a:txBody>
                  <a:tcPr marL="35864" marR="35864" marT="17932" marB="17932" anchor="ctr"/>
                </a:tc>
              </a:tr>
              <a:tr h="143457">
                <a:tc>
                  <a:txBody>
                    <a:bodyPr/>
                    <a:lstStyle/>
                    <a:p>
                      <a:pPr algn="ctr"/>
                      <a:r>
                        <a:rPr lang="fr-BE" sz="1600" b="1" smtClean="0">
                          <a:solidFill>
                            <a:srgbClr val="3C486E"/>
                          </a:solidFill>
                        </a:rPr>
                        <a:t>0.x</a:t>
                      </a:r>
                      <a:endParaRPr lang="fr-BE" sz="1600" b="1">
                        <a:solidFill>
                          <a:srgbClr val="3C486E"/>
                        </a:solidFill>
                      </a:endParaRPr>
                    </a:p>
                  </a:txBody>
                  <a:tcPr marL="35864" marR="35864" marT="17932" marB="17932" anchor="ctr"/>
                </a:tc>
                <a:tc>
                  <a:txBody>
                    <a:bodyPr/>
                    <a:lstStyle/>
                    <a:p>
                      <a:r>
                        <a:rPr lang="fr-BE" sz="1600" smtClean="0">
                          <a:solidFill>
                            <a:srgbClr val="3C486E"/>
                          </a:solidFill>
                          <a:latin typeface="+mn-lt"/>
                        </a:rPr>
                        <a:t>2002</a:t>
                      </a:r>
                      <a:endParaRPr lang="fr-BE" sz="1600">
                        <a:solidFill>
                          <a:srgbClr val="3C486E"/>
                        </a:solidFill>
                        <a:latin typeface="+mn-lt"/>
                      </a:endParaRPr>
                    </a:p>
                  </a:txBody>
                  <a:tcPr marL="35864" marR="35864" marT="17932" marB="17932" anchor="ctr"/>
                </a:tc>
                <a:tc>
                  <a:txBody>
                    <a:bodyPr/>
                    <a:lstStyle/>
                    <a:p>
                      <a:endParaRPr lang="fr-BE" sz="1600">
                        <a:solidFill>
                          <a:srgbClr val="3C486E"/>
                        </a:solidFill>
                      </a:endParaRPr>
                    </a:p>
                  </a:txBody>
                  <a:tcPr marL="35864" marR="35864" marT="17932" marB="17932" anchor="ctr"/>
                </a:tc>
                <a:tc>
                  <a:txBody>
                    <a:bodyPr/>
                    <a:lstStyle/>
                    <a:p>
                      <a:r>
                        <a:rPr lang="fr-BE" sz="1600" smtClean="0">
                          <a:solidFill>
                            <a:srgbClr val="3C486E"/>
                          </a:solidFill>
                        </a:rPr>
                        <a:t>Livre « Expert one-on-one :</a:t>
                      </a:r>
                      <a:r>
                        <a:rPr lang="fr-BE" sz="1600" baseline="0" smtClean="0">
                          <a:solidFill>
                            <a:srgbClr val="3C486E"/>
                          </a:solidFill>
                        </a:rPr>
                        <a:t> J2EE design and </a:t>
                      </a:r>
                      <a:r>
                        <a:rPr lang="fr-BE" sz="1600" baseline="0" err="1" smtClean="0">
                          <a:solidFill>
                            <a:srgbClr val="3C486E"/>
                          </a:solidFill>
                        </a:rPr>
                        <a:t>development</a:t>
                      </a:r>
                      <a:r>
                        <a:rPr lang="fr-BE" sz="1600" baseline="0" smtClean="0">
                          <a:solidFill>
                            <a:srgbClr val="3C486E"/>
                          </a:solidFill>
                        </a:rPr>
                        <a:t> »</a:t>
                      </a:r>
                      <a:endParaRPr lang="fr-BE" sz="1600">
                        <a:solidFill>
                          <a:srgbClr val="3C486E"/>
                        </a:solidFill>
                      </a:endParaRPr>
                    </a:p>
                  </a:txBody>
                  <a:tcPr marL="35864" marR="35864" marT="17932" marB="17932" anchor="ct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Composants EJB (1/2)</a:t>
            </a:r>
            <a:endParaRPr lang="fr-BE"/>
          </a:p>
        </p:txBody>
      </p:sp>
      <p:sp>
        <p:nvSpPr>
          <p:cNvPr id="3" name="Content Placeholder 2"/>
          <p:cNvSpPr>
            <a:spLocks noGrp="1"/>
          </p:cNvSpPr>
          <p:nvPr>
            <p:ph idx="1"/>
          </p:nvPr>
        </p:nvSpPr>
        <p:spPr>
          <a:xfrm>
            <a:off x="468313" y="1500174"/>
            <a:ext cx="8229600" cy="4160850"/>
          </a:xfrm>
        </p:spPr>
        <p:txBody>
          <a:bodyPr/>
          <a:lstStyle/>
          <a:p>
            <a:pPr fontAlgn="auto">
              <a:spcBef>
                <a:spcPts val="0"/>
              </a:spcBef>
              <a:spcAft>
                <a:spcPts val="0"/>
              </a:spcAft>
              <a:defRPr/>
            </a:pPr>
            <a:r>
              <a:rPr lang="fr-BE" smtClean="0"/>
              <a:t>Dans le cas de Java EE, on parle de </a:t>
            </a:r>
            <a:r>
              <a:rPr lang="fr-BE" b="1" smtClean="0"/>
              <a:t>composant EJB</a:t>
            </a:r>
          </a:p>
          <a:p>
            <a:pPr fontAlgn="auto">
              <a:spcBef>
                <a:spcPts val="0"/>
              </a:spcBef>
              <a:spcAft>
                <a:spcPts val="0"/>
              </a:spcAft>
              <a:buNone/>
              <a:defRPr/>
            </a:pPr>
            <a:endParaRPr lang="fr-BE" b="1" smtClean="0"/>
          </a:p>
          <a:p>
            <a:pPr fontAlgn="auto">
              <a:spcBef>
                <a:spcPts val="0"/>
              </a:spcBef>
              <a:spcAft>
                <a:spcPts val="0"/>
              </a:spcAft>
              <a:defRPr/>
            </a:pPr>
            <a:r>
              <a:rPr lang="fr-BE" smtClean="0"/>
              <a:t>Un composant EJB</a:t>
            </a:r>
          </a:p>
          <a:p>
            <a:pPr fontAlgn="auto">
              <a:spcBef>
                <a:spcPts val="0"/>
              </a:spcBef>
              <a:spcAft>
                <a:spcPts val="0"/>
              </a:spcAft>
              <a:defRPr/>
            </a:pPr>
            <a:endParaRPr lang="fr-BE" sz="1000" smtClean="0"/>
          </a:p>
          <a:p>
            <a:pPr lvl="1" fontAlgn="auto">
              <a:spcBef>
                <a:spcPts val="0"/>
              </a:spcBef>
              <a:spcAft>
                <a:spcPts val="0"/>
              </a:spcAft>
              <a:defRPr/>
            </a:pPr>
            <a:r>
              <a:rPr lang="fr-BE" smtClean="0"/>
              <a:t>s'exécute côté serveur</a:t>
            </a:r>
          </a:p>
          <a:p>
            <a:pPr lvl="1" fontAlgn="auto">
              <a:spcBef>
                <a:spcPts val="0"/>
              </a:spcBef>
              <a:spcAft>
                <a:spcPts val="0"/>
              </a:spcAft>
              <a:defRPr/>
            </a:pPr>
            <a:endParaRPr lang="fr-BE" sz="1000" smtClean="0"/>
          </a:p>
          <a:p>
            <a:pPr lvl="1" fontAlgn="auto">
              <a:spcBef>
                <a:spcPts val="0"/>
              </a:spcBef>
              <a:spcAft>
                <a:spcPts val="0"/>
              </a:spcAft>
              <a:defRPr/>
            </a:pPr>
            <a:r>
              <a:rPr lang="fr-BE" smtClean="0"/>
              <a:t>encapsule la logique métier d'une application</a:t>
            </a:r>
          </a:p>
          <a:p>
            <a:pPr fontAlgn="auto">
              <a:spcBef>
                <a:spcPts val="0"/>
              </a:spcBef>
              <a:spcAft>
                <a:spcPts val="0"/>
              </a:spcAft>
              <a:defRPr/>
            </a:pPr>
            <a:endParaRPr lang="fr-BE" smtClean="0"/>
          </a:p>
          <a:p>
            <a:pPr fontAlgn="auto">
              <a:spcBef>
                <a:spcPts val="0"/>
              </a:spcBef>
              <a:spcAft>
                <a:spcPts val="0"/>
              </a:spcAft>
              <a:defRPr/>
            </a:pPr>
            <a:r>
              <a:rPr lang="fr-BE" smtClean="0"/>
              <a:t>Pour s'exécuter, les composants EJB ont besoin d'une structure logicielle </a:t>
            </a:r>
          </a:p>
          <a:p>
            <a:pPr lvl="1" fontAlgn="auto">
              <a:spcBef>
                <a:spcPts val="0"/>
              </a:spcBef>
              <a:spcAft>
                <a:spcPts val="0"/>
              </a:spcAft>
              <a:defRPr/>
            </a:pPr>
            <a:endParaRPr lang="fr-BE" sz="1000" smtClean="0"/>
          </a:p>
          <a:p>
            <a:pPr lvl="1" fontAlgn="auto">
              <a:spcBef>
                <a:spcPts val="0"/>
              </a:spcBef>
              <a:spcAft>
                <a:spcPts val="0"/>
              </a:spcAft>
              <a:defRPr/>
            </a:pPr>
            <a:r>
              <a:rPr lang="fr-BE" smtClean="0"/>
              <a:t>Un </a:t>
            </a:r>
            <a:r>
              <a:rPr lang="fr-BE" b="1" smtClean="0"/>
              <a:t>conteneur EJB </a:t>
            </a:r>
            <a:r>
              <a:rPr lang="fr-BE" smtClean="0"/>
              <a:t>fournissant des services aux composants</a:t>
            </a:r>
            <a:endParaRPr lang="fr-BE" b="1" smtClean="0"/>
          </a:p>
          <a:p>
            <a:pPr lvl="1" fontAlgn="auto">
              <a:spcBef>
                <a:spcPts val="0"/>
              </a:spcBef>
              <a:spcAft>
                <a:spcPts val="0"/>
              </a:spcAft>
              <a:defRPr/>
            </a:pPr>
            <a:endParaRPr lang="fr-BE" sz="1000" smtClean="0"/>
          </a:p>
          <a:p>
            <a:pPr lvl="1" fontAlgn="auto">
              <a:spcBef>
                <a:spcPts val="0"/>
              </a:spcBef>
              <a:spcAft>
                <a:spcPts val="0"/>
              </a:spcAft>
              <a:defRPr/>
            </a:pPr>
            <a:r>
              <a:rPr lang="fr-BE" smtClean="0"/>
              <a:t>Un </a:t>
            </a:r>
            <a:r>
              <a:rPr lang="fr-BE" b="1" smtClean="0"/>
              <a:t>serveur d'application </a:t>
            </a:r>
            <a:r>
              <a:rPr lang="fr-BE" smtClean="0"/>
              <a:t>fournissant l'environnement d'exécution des composants et du conteneur</a:t>
            </a:r>
            <a:endParaRPr lang="fr-BE" b="1" smtClean="0"/>
          </a:p>
          <a:p>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smtClean="0"/>
              <a:t>Spring</a:t>
            </a:r>
            <a:r>
              <a:rPr lang="fr-BE" smtClean="0"/>
              <a:t> </a:t>
            </a:r>
            <a:r>
              <a:rPr lang="fr-BE" err="1" smtClean="0"/>
              <a:t>Core</a:t>
            </a:r>
            <a:endParaRPr lang="fr-BE"/>
          </a:p>
        </p:txBody>
      </p:sp>
      <p:sp>
        <p:nvSpPr>
          <p:cNvPr id="3" name="Content Placeholder 2"/>
          <p:cNvSpPr>
            <a:spLocks noGrp="1"/>
          </p:cNvSpPr>
          <p:nvPr>
            <p:ph idx="1"/>
          </p:nvPr>
        </p:nvSpPr>
        <p:spPr>
          <a:xfrm>
            <a:off x="468313" y="1340768"/>
            <a:ext cx="8229600" cy="4105942"/>
          </a:xfrm>
        </p:spPr>
        <p:txBody>
          <a:bodyPr/>
          <a:lstStyle/>
          <a:p>
            <a:r>
              <a:rPr lang="fr-BE" err="1" smtClean="0"/>
              <a:t>Spring</a:t>
            </a:r>
            <a:r>
              <a:rPr lang="fr-BE" smtClean="0"/>
              <a:t> est un </a:t>
            </a:r>
            <a:r>
              <a:rPr lang="fr-BE" b="1" smtClean="0"/>
              <a:t>conteneur léger</a:t>
            </a:r>
            <a:r>
              <a:rPr lang="fr-BE" smtClean="0"/>
              <a:t> :</a:t>
            </a:r>
          </a:p>
          <a:p>
            <a:pPr>
              <a:buNone/>
            </a:pPr>
            <a:r>
              <a:rPr lang="fr-BE" smtClean="0"/>
              <a:t>	il offre une infrastructure similaire à un conteneur « lourd » tel qu’un serveur d’application Java EE (gestion du cycle de vie des objets, gestion des transactions, …)</a:t>
            </a:r>
          </a:p>
          <a:p>
            <a:pPr>
              <a:buNone/>
            </a:pPr>
            <a:endParaRPr lang="fr-BE" sz="1000" smtClean="0"/>
          </a:p>
          <a:p>
            <a:pPr>
              <a:buNone/>
            </a:pPr>
            <a:r>
              <a:rPr lang="fr-BE" smtClean="0"/>
              <a:t>	tout en restant :</a:t>
            </a:r>
          </a:p>
          <a:p>
            <a:pPr lvl="1">
              <a:buFontTx/>
              <a:buChar char="-"/>
            </a:pPr>
            <a:r>
              <a:rPr lang="fr-BE" smtClean="0"/>
              <a:t>Non intrusif ;</a:t>
            </a:r>
          </a:p>
          <a:p>
            <a:pPr lvl="1">
              <a:buFontTx/>
              <a:buChar char="-"/>
            </a:pPr>
            <a:r>
              <a:rPr lang="fr-BE" smtClean="0"/>
              <a:t>Rapide à démarrer ;</a:t>
            </a:r>
          </a:p>
          <a:p>
            <a:pPr lvl="1">
              <a:buFontTx/>
              <a:buChar char="-"/>
            </a:pPr>
            <a:r>
              <a:rPr lang="fr-BE" smtClean="0"/>
              <a:t>Utilisable dans plusieurs contextes (application web, application </a:t>
            </a:r>
            <a:r>
              <a:rPr lang="fr-BE" err="1" smtClean="0"/>
              <a:t>standalone</a:t>
            </a:r>
            <a:r>
              <a:rPr lang="fr-BE" smtClean="0"/>
              <a:t>, …).</a:t>
            </a:r>
          </a:p>
          <a:p>
            <a:pPr lvl="1">
              <a:buFontTx/>
              <a:buChar char="-"/>
            </a:pPr>
            <a:endParaRPr lang="fr-BE"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Environnement d’exécution</a:t>
            </a:r>
            <a:endParaRPr lang="fr-BE"/>
          </a:p>
        </p:txBody>
      </p:sp>
      <p:pic>
        <p:nvPicPr>
          <p:cNvPr id="4" name="Content Placeholder 3" descr="stack.png"/>
          <p:cNvPicPr>
            <a:picLocks noGrp="1" noChangeAspect="1"/>
          </p:cNvPicPr>
          <p:nvPr>
            <p:ph idx="1"/>
          </p:nvPr>
        </p:nvPicPr>
        <p:blipFill>
          <a:blip r:embed="rId2" cstate="print"/>
          <a:stretch>
            <a:fillRect/>
          </a:stretch>
        </p:blipFill>
        <p:spPr>
          <a:xfrm>
            <a:off x="611560" y="908720"/>
            <a:ext cx="7987499" cy="4824412"/>
          </a:xfrm>
        </p:spPr>
      </p:pic>
      <p:sp>
        <p:nvSpPr>
          <p:cNvPr id="5" name="TextBox 4"/>
          <p:cNvSpPr txBox="1"/>
          <p:nvPr/>
        </p:nvSpPr>
        <p:spPr>
          <a:xfrm>
            <a:off x="4788024" y="5517232"/>
            <a:ext cx="2592288" cy="382349"/>
          </a:xfrm>
          <a:prstGeom prst="rect">
            <a:avLst/>
          </a:prstGeom>
          <a:noFill/>
        </p:spPr>
        <p:txBody>
          <a:bodyPr wrap="square" rtlCol="0">
            <a:spAutoFit/>
          </a:bodyPr>
          <a:lstStyle/>
          <a:p>
            <a:pPr algn="r"/>
            <a:r>
              <a:rPr lang="fr-BE" sz="1000" b="1" err="1" smtClean="0">
                <a:solidFill>
                  <a:srgbClr val="3C486E"/>
                </a:solidFill>
                <a:latin typeface="+mn-lt"/>
              </a:rPr>
              <a:t>SpringSource</a:t>
            </a:r>
            <a:r>
              <a:rPr lang="fr-BE" sz="1000" b="1" smtClean="0">
                <a:solidFill>
                  <a:srgbClr val="3C486E"/>
                </a:solidFill>
                <a:latin typeface="+mn-lt"/>
              </a:rPr>
              <a:t>, 2008</a:t>
            </a:r>
            <a:endParaRPr lang="fr-BE" sz="1000" b="1">
              <a:solidFill>
                <a:srgbClr val="3C486E"/>
              </a:solidFill>
              <a:latin typeface="+mn-lt"/>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smtClean="0"/>
              <a:t>Spring</a:t>
            </a:r>
            <a:r>
              <a:rPr lang="fr-BE" smtClean="0"/>
              <a:t> Framework (1/2)</a:t>
            </a:r>
            <a:endParaRPr lang="fr-BE"/>
          </a:p>
        </p:txBody>
      </p:sp>
      <p:pic>
        <p:nvPicPr>
          <p:cNvPr id="4" name="Content Placeholder 3" descr="spring-overview.png"/>
          <p:cNvPicPr>
            <a:picLocks noGrp="1" noChangeAspect="1"/>
          </p:cNvPicPr>
          <p:nvPr>
            <p:ph idx="1"/>
          </p:nvPr>
        </p:nvPicPr>
        <p:blipFill>
          <a:blip r:embed="rId2" cstate="print">
            <a:clrChange>
              <a:clrFrom>
                <a:srgbClr val="FFFFFF"/>
              </a:clrFrom>
              <a:clrTo>
                <a:srgbClr val="FFFFFF">
                  <a:alpha val="0"/>
                </a:srgbClr>
              </a:clrTo>
            </a:clrChange>
          </a:blip>
          <a:stretch>
            <a:fillRect/>
          </a:stretch>
        </p:blipFill>
        <p:spPr>
          <a:xfrm>
            <a:off x="1187624" y="651655"/>
            <a:ext cx="6768752" cy="5225617"/>
          </a:xfrm>
        </p:spPr>
      </p:pic>
      <p:sp>
        <p:nvSpPr>
          <p:cNvPr id="5" name="TextBox 4"/>
          <p:cNvSpPr txBox="1"/>
          <p:nvPr/>
        </p:nvSpPr>
        <p:spPr>
          <a:xfrm>
            <a:off x="1043608" y="5589240"/>
            <a:ext cx="7920880" cy="440120"/>
          </a:xfrm>
          <a:prstGeom prst="rect">
            <a:avLst/>
          </a:prstGeom>
          <a:noFill/>
        </p:spPr>
        <p:txBody>
          <a:bodyPr wrap="square" rtlCol="0">
            <a:spAutoFit/>
          </a:bodyPr>
          <a:lstStyle/>
          <a:p>
            <a:r>
              <a:rPr lang="fr-BE" sz="1000" smtClean="0">
                <a:solidFill>
                  <a:srgbClr val="3C486E"/>
                </a:solidFill>
                <a:latin typeface="+mn-lt"/>
              </a:rPr>
              <a:t>http://static.springsource.org/spring/docs/3.0.x/spring-framework-reference/htmlsingle/images/spring-overview.png</a:t>
            </a:r>
            <a:endParaRPr lang="fr-BE" sz="1000">
              <a:solidFill>
                <a:srgbClr val="3C486E"/>
              </a:solidFill>
              <a:latin typeface="+mn-lt"/>
            </a:endParaRP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smtClean="0"/>
              <a:t>Spring</a:t>
            </a:r>
            <a:r>
              <a:rPr lang="fr-BE" smtClean="0"/>
              <a:t> Framework (2/2)</a:t>
            </a:r>
            <a:endParaRPr lang="fr-BE"/>
          </a:p>
        </p:txBody>
      </p:sp>
      <p:sp>
        <p:nvSpPr>
          <p:cNvPr id="3" name="Content Placeholder 2"/>
          <p:cNvSpPr>
            <a:spLocks noGrp="1"/>
          </p:cNvSpPr>
          <p:nvPr>
            <p:ph idx="1"/>
          </p:nvPr>
        </p:nvSpPr>
        <p:spPr>
          <a:xfrm>
            <a:off x="468313" y="1196751"/>
            <a:ext cx="8229600" cy="4464273"/>
          </a:xfrm>
        </p:spPr>
        <p:txBody>
          <a:bodyPr/>
          <a:lstStyle/>
          <a:p>
            <a:r>
              <a:rPr lang="fr-BE" dirty="0" smtClean="0"/>
              <a:t>Le </a:t>
            </a:r>
            <a:r>
              <a:rPr lang="fr-BE" dirty="0" err="1" smtClean="0"/>
              <a:t>framework</a:t>
            </a:r>
            <a:r>
              <a:rPr lang="fr-BE" dirty="0" smtClean="0"/>
              <a:t> </a:t>
            </a:r>
            <a:r>
              <a:rPr lang="fr-BE" dirty="0" err="1" smtClean="0"/>
              <a:t>Spring</a:t>
            </a:r>
            <a:r>
              <a:rPr lang="fr-BE" dirty="0" smtClean="0"/>
              <a:t> est constitué des modules suivants :</a:t>
            </a:r>
          </a:p>
          <a:p>
            <a:pPr lvl="1"/>
            <a:endParaRPr lang="fr-BE" sz="1000" dirty="0" smtClean="0"/>
          </a:p>
          <a:p>
            <a:pPr lvl="1"/>
            <a:r>
              <a:rPr lang="fr-BE" b="1" dirty="0" err="1" smtClean="0"/>
              <a:t>Spring</a:t>
            </a:r>
            <a:r>
              <a:rPr lang="fr-BE" b="1" dirty="0" smtClean="0"/>
              <a:t> </a:t>
            </a:r>
            <a:r>
              <a:rPr lang="fr-BE" b="1" dirty="0" err="1" smtClean="0"/>
              <a:t>Core</a:t>
            </a:r>
            <a:r>
              <a:rPr lang="fr-BE" dirty="0" smtClean="0"/>
              <a:t> : contient le conteneur léger ; on y retrouve également les mécanismes d’injection de dépendances et d’inversion de contrôle ;</a:t>
            </a:r>
            <a:endParaRPr lang="fr-BE" sz="1000" dirty="0" smtClean="0"/>
          </a:p>
          <a:p>
            <a:pPr lvl="1"/>
            <a:endParaRPr lang="fr-BE" sz="1000" dirty="0" smtClean="0"/>
          </a:p>
          <a:p>
            <a:pPr lvl="1"/>
            <a:r>
              <a:rPr lang="fr-BE" b="1" dirty="0" err="1" smtClean="0"/>
              <a:t>Spring</a:t>
            </a:r>
            <a:r>
              <a:rPr lang="fr-BE" b="1" dirty="0" smtClean="0"/>
              <a:t> DAO </a:t>
            </a:r>
            <a:r>
              <a:rPr lang="fr-BE" dirty="0" smtClean="0"/>
              <a:t>: fournit un mécanisme d’abstraction de l’accès aux données (JDBC, LDAP, …) ainsi que la gestion des transactions ;</a:t>
            </a:r>
          </a:p>
          <a:p>
            <a:pPr lvl="1"/>
            <a:endParaRPr lang="fr-BE" sz="1000" dirty="0" smtClean="0"/>
          </a:p>
          <a:p>
            <a:pPr lvl="1"/>
            <a:r>
              <a:rPr lang="fr-BE" b="1" dirty="0" err="1" smtClean="0"/>
              <a:t>Spring</a:t>
            </a:r>
            <a:r>
              <a:rPr lang="fr-BE" b="1" dirty="0" smtClean="0"/>
              <a:t> ORM </a:t>
            </a:r>
            <a:r>
              <a:rPr lang="fr-BE" dirty="0" smtClean="0"/>
              <a:t>: intègre les solutions de mapping objet-relationnel, (</a:t>
            </a:r>
            <a:r>
              <a:rPr lang="fr-BE" dirty="0" err="1" smtClean="0"/>
              <a:t>Hibernate</a:t>
            </a:r>
            <a:r>
              <a:rPr lang="fr-BE" dirty="0" smtClean="0"/>
              <a:t>, JPA, </a:t>
            </a:r>
            <a:r>
              <a:rPr lang="fr-BE" dirty="0" err="1" smtClean="0"/>
              <a:t>iBatis</a:t>
            </a:r>
            <a:r>
              <a:rPr lang="fr-BE" dirty="0" smtClean="0"/>
              <a:t>, …) au </a:t>
            </a:r>
            <a:r>
              <a:rPr lang="fr-BE" dirty="0" err="1" smtClean="0"/>
              <a:t>framework</a:t>
            </a:r>
            <a:r>
              <a:rPr lang="fr-BE" dirty="0" smtClean="0"/>
              <a:t> ;</a:t>
            </a:r>
          </a:p>
          <a:p>
            <a:pPr lvl="1"/>
            <a:endParaRPr lang="fr-BE" sz="1000" dirty="0" smtClean="0"/>
          </a:p>
          <a:p>
            <a:pPr lvl="1"/>
            <a:r>
              <a:rPr lang="fr-BE" b="1" dirty="0" err="1" smtClean="0"/>
              <a:t>Spring</a:t>
            </a:r>
            <a:r>
              <a:rPr lang="fr-BE" b="1" dirty="0" smtClean="0"/>
              <a:t> Web</a:t>
            </a:r>
            <a:r>
              <a:rPr lang="fr-BE" dirty="0" smtClean="0"/>
              <a:t> : contient </a:t>
            </a:r>
            <a:r>
              <a:rPr lang="fr-BE" dirty="0" err="1" smtClean="0"/>
              <a:t>Spring</a:t>
            </a:r>
            <a:r>
              <a:rPr lang="fr-BE" dirty="0" smtClean="0"/>
              <a:t> MVC ainsi que des modules d’intégration des </a:t>
            </a:r>
            <a:r>
              <a:rPr lang="fr-BE" dirty="0" err="1" smtClean="0"/>
              <a:t>frameworks</a:t>
            </a:r>
            <a:r>
              <a:rPr lang="fr-BE" dirty="0" smtClean="0"/>
              <a:t> Web existants (</a:t>
            </a:r>
            <a:r>
              <a:rPr lang="fr-BE" dirty="0" err="1" smtClean="0"/>
              <a:t>Struts</a:t>
            </a:r>
            <a:r>
              <a:rPr lang="fr-BE" dirty="0" smtClean="0"/>
              <a:t>, …) ;</a:t>
            </a:r>
          </a:p>
          <a:p>
            <a:pPr lvl="1"/>
            <a:endParaRPr lang="fr-BE" sz="1000" dirty="0" smtClean="0"/>
          </a:p>
          <a:p>
            <a:pPr lvl="1"/>
            <a:r>
              <a:rPr lang="fr-BE" b="1" dirty="0" err="1" smtClean="0"/>
              <a:t>Spring</a:t>
            </a:r>
            <a:r>
              <a:rPr lang="fr-BE" b="1" dirty="0" smtClean="0"/>
              <a:t> Test </a:t>
            </a:r>
            <a:r>
              <a:rPr lang="fr-BE" dirty="0" smtClean="0"/>
              <a:t>: intégration de </a:t>
            </a:r>
            <a:r>
              <a:rPr lang="fr-BE" dirty="0" err="1" smtClean="0"/>
              <a:t>JUnit</a:t>
            </a:r>
            <a:r>
              <a:rPr lang="fr-BE" dirty="0" smtClean="0"/>
              <a:t> et </a:t>
            </a:r>
            <a:r>
              <a:rPr lang="fr-BE" dirty="0" err="1" smtClean="0"/>
              <a:t>TestNG</a:t>
            </a:r>
            <a:r>
              <a:rPr lang="fr-BE" dirty="0" smtClean="0"/>
              <a:t>.</a:t>
            </a:r>
            <a:endParaRPr lang="fr-BE"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smtClean="0"/>
              <a:t>Spring</a:t>
            </a:r>
            <a:r>
              <a:rPr lang="fr-BE" smtClean="0"/>
              <a:t> Modules</a:t>
            </a:r>
            <a:endParaRPr lang="fr-BE"/>
          </a:p>
        </p:txBody>
      </p:sp>
      <p:sp>
        <p:nvSpPr>
          <p:cNvPr id="3" name="Content Placeholder 2"/>
          <p:cNvSpPr>
            <a:spLocks noGrp="1"/>
          </p:cNvSpPr>
          <p:nvPr>
            <p:ph idx="1"/>
          </p:nvPr>
        </p:nvSpPr>
        <p:spPr>
          <a:xfrm>
            <a:off x="468313" y="1124967"/>
            <a:ext cx="8229600" cy="4680297"/>
          </a:xfrm>
        </p:spPr>
        <p:txBody>
          <a:bodyPr/>
          <a:lstStyle/>
          <a:p>
            <a:r>
              <a:rPr lang="fr-BE" smtClean="0"/>
              <a:t>Aux modules de base, s’ajoutent d’autres modules optionnels …</a:t>
            </a:r>
          </a:p>
          <a:p>
            <a:endParaRPr lang="fr-BE" sz="1000" smtClean="0"/>
          </a:p>
          <a:p>
            <a:pPr lvl="1"/>
            <a:r>
              <a:rPr lang="fr-BE" b="1" err="1" smtClean="0"/>
              <a:t>Spring</a:t>
            </a:r>
            <a:r>
              <a:rPr lang="fr-BE" b="1" smtClean="0"/>
              <a:t> Web Flow </a:t>
            </a:r>
            <a:r>
              <a:rPr lang="fr-BE" smtClean="0"/>
              <a:t>: permet la création d’application Web complexe ;</a:t>
            </a:r>
          </a:p>
          <a:p>
            <a:pPr lvl="1"/>
            <a:endParaRPr lang="fr-BE" sz="1000" smtClean="0"/>
          </a:p>
          <a:p>
            <a:pPr lvl="1"/>
            <a:r>
              <a:rPr lang="fr-BE" b="1" err="1" smtClean="0"/>
              <a:t>Spring</a:t>
            </a:r>
            <a:r>
              <a:rPr lang="fr-BE" b="1" smtClean="0"/>
              <a:t> Web Services </a:t>
            </a:r>
            <a:r>
              <a:rPr lang="fr-BE" smtClean="0"/>
              <a:t>: facilite la création de services Web ;</a:t>
            </a:r>
          </a:p>
          <a:p>
            <a:pPr lvl="1"/>
            <a:endParaRPr lang="fr-BE" sz="1000" smtClean="0"/>
          </a:p>
          <a:p>
            <a:pPr lvl="1"/>
            <a:r>
              <a:rPr lang="fr-BE" b="1" err="1" smtClean="0"/>
              <a:t>Spring</a:t>
            </a:r>
            <a:r>
              <a:rPr lang="fr-BE" b="1" smtClean="0"/>
              <a:t> Security </a:t>
            </a:r>
            <a:r>
              <a:rPr lang="fr-BE" smtClean="0"/>
              <a:t>: regroupe des composants permettant de sécuriser une application Java EE ;</a:t>
            </a:r>
          </a:p>
          <a:p>
            <a:pPr lvl="1"/>
            <a:endParaRPr lang="fr-BE" sz="1000" smtClean="0"/>
          </a:p>
          <a:p>
            <a:pPr lvl="1"/>
            <a:r>
              <a:rPr lang="fr-BE" b="1" err="1" smtClean="0"/>
              <a:t>Spring</a:t>
            </a:r>
            <a:r>
              <a:rPr lang="fr-BE" b="1" smtClean="0"/>
              <a:t> </a:t>
            </a:r>
            <a:r>
              <a:rPr lang="fr-BE" b="1" err="1" smtClean="0"/>
              <a:t>Dynamic</a:t>
            </a:r>
            <a:r>
              <a:rPr lang="fr-BE" b="1" smtClean="0"/>
              <a:t> Modules </a:t>
            </a:r>
            <a:r>
              <a:rPr lang="fr-BE" smtClean="0"/>
              <a:t>: </a:t>
            </a:r>
            <a:r>
              <a:rPr lang="fr-BE" err="1" smtClean="0"/>
              <a:t>intégre</a:t>
            </a:r>
            <a:r>
              <a:rPr lang="fr-BE" smtClean="0"/>
              <a:t> la technologie </a:t>
            </a:r>
            <a:r>
              <a:rPr lang="fr-BE" err="1" smtClean="0"/>
              <a:t>OSGi</a:t>
            </a:r>
            <a:r>
              <a:rPr lang="fr-BE" smtClean="0"/>
              <a:t> à </a:t>
            </a:r>
            <a:r>
              <a:rPr lang="fr-BE" err="1" smtClean="0"/>
              <a:t>Spring</a:t>
            </a:r>
            <a:r>
              <a:rPr lang="fr-BE" smtClean="0"/>
              <a:t> ;</a:t>
            </a:r>
          </a:p>
          <a:p>
            <a:pPr lvl="1"/>
            <a:endParaRPr lang="fr-BE" sz="1000" smtClean="0"/>
          </a:p>
          <a:p>
            <a:pPr lvl="1"/>
            <a:r>
              <a:rPr lang="fr-BE" b="1" err="1" smtClean="0"/>
              <a:t>Spring</a:t>
            </a:r>
            <a:r>
              <a:rPr lang="fr-BE" b="1" smtClean="0"/>
              <a:t> Batch</a:t>
            </a:r>
            <a:r>
              <a:rPr lang="fr-BE" smtClean="0"/>
              <a:t> : permet de mettre en place des traitements par lot ;</a:t>
            </a:r>
          </a:p>
          <a:p>
            <a:pPr lvl="1"/>
            <a:endParaRPr lang="fr-BE" sz="1000" smtClean="0"/>
          </a:p>
          <a:p>
            <a:pPr lvl="1"/>
            <a:r>
              <a:rPr lang="fr-BE" b="1" err="1" smtClean="0"/>
              <a:t>Spring</a:t>
            </a:r>
            <a:r>
              <a:rPr lang="fr-BE" b="1" smtClean="0"/>
              <a:t> </a:t>
            </a:r>
            <a:r>
              <a:rPr lang="fr-BE" b="1" err="1" smtClean="0"/>
              <a:t>Integration</a:t>
            </a:r>
            <a:r>
              <a:rPr lang="fr-BE" b="1" smtClean="0"/>
              <a:t> </a:t>
            </a:r>
            <a:r>
              <a:rPr lang="fr-BE" smtClean="0"/>
              <a:t>: fournit les outils de base pour l’intégration d’une application </a:t>
            </a:r>
            <a:r>
              <a:rPr lang="fr-BE" err="1" smtClean="0"/>
              <a:t>Spring</a:t>
            </a:r>
            <a:r>
              <a:rPr lang="fr-BE" smtClean="0"/>
              <a:t> en environnement hétérogène ;</a:t>
            </a:r>
          </a:p>
          <a:p>
            <a:pPr lvl="1"/>
            <a:endParaRPr lang="fr-BE" sz="1000" smtClean="0"/>
          </a:p>
          <a:p>
            <a:pPr lvl="1"/>
            <a:r>
              <a:rPr lang="fr-BE" smtClean="0"/>
              <a:t>…</a:t>
            </a:r>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Pourquoi </a:t>
            </a:r>
            <a:r>
              <a:rPr lang="fr-BE" err="1" smtClean="0"/>
              <a:t>Spring</a:t>
            </a:r>
            <a:r>
              <a:rPr lang="fr-BE" smtClean="0"/>
              <a:t> ?</a:t>
            </a:r>
            <a:endParaRPr lang="fr-BE"/>
          </a:p>
        </p:txBody>
      </p:sp>
      <p:sp>
        <p:nvSpPr>
          <p:cNvPr id="3" name="Content Placeholder 2"/>
          <p:cNvSpPr>
            <a:spLocks noGrp="1"/>
          </p:cNvSpPr>
          <p:nvPr>
            <p:ph idx="1"/>
          </p:nvPr>
        </p:nvSpPr>
        <p:spPr>
          <a:xfrm>
            <a:off x="468313" y="1428736"/>
            <a:ext cx="8229600" cy="4017974"/>
          </a:xfrm>
        </p:spPr>
        <p:txBody>
          <a:bodyPr/>
          <a:lstStyle/>
          <a:p>
            <a:r>
              <a:rPr lang="fr-BE" smtClean="0"/>
              <a:t>Quelques avantages du </a:t>
            </a:r>
            <a:r>
              <a:rPr lang="fr-BE" err="1" smtClean="0"/>
              <a:t>framework</a:t>
            </a:r>
            <a:r>
              <a:rPr lang="fr-BE" smtClean="0"/>
              <a:t> :</a:t>
            </a:r>
          </a:p>
          <a:p>
            <a:endParaRPr lang="fr-BE" sz="1200" smtClean="0"/>
          </a:p>
          <a:p>
            <a:pPr lvl="1"/>
            <a:r>
              <a:rPr lang="fr-BE" smtClean="0"/>
              <a:t>Simplifie le développement d’applications d’entreprise en Java ;</a:t>
            </a:r>
          </a:p>
          <a:p>
            <a:pPr lvl="1"/>
            <a:endParaRPr lang="fr-BE" sz="1000" smtClean="0"/>
          </a:p>
          <a:p>
            <a:pPr lvl="1"/>
            <a:r>
              <a:rPr lang="fr-BE" smtClean="0"/>
              <a:t>Encourage et facilite les « meilleurs pratiques » de programmation : architecture modulaire, tests unitaires, …</a:t>
            </a:r>
          </a:p>
          <a:p>
            <a:pPr lvl="1"/>
            <a:endParaRPr lang="fr-BE" sz="1000" smtClean="0"/>
          </a:p>
          <a:p>
            <a:pPr lvl="1"/>
            <a:r>
              <a:rPr lang="fr-BE" smtClean="0"/>
              <a:t>S’intègre aux différents </a:t>
            </a:r>
            <a:r>
              <a:rPr lang="fr-BE" err="1" smtClean="0"/>
              <a:t>frameworks</a:t>
            </a:r>
            <a:r>
              <a:rPr lang="fr-BE" smtClean="0"/>
              <a:t> existants : </a:t>
            </a:r>
            <a:r>
              <a:rPr lang="fr-BE" err="1" smtClean="0"/>
              <a:t>Struts</a:t>
            </a:r>
            <a:r>
              <a:rPr lang="fr-BE" smtClean="0"/>
              <a:t>, </a:t>
            </a:r>
            <a:r>
              <a:rPr lang="fr-BE" err="1" smtClean="0"/>
              <a:t>Hibernate</a:t>
            </a:r>
            <a:r>
              <a:rPr lang="fr-BE" smtClean="0"/>
              <a:t>, … </a:t>
            </a:r>
          </a:p>
          <a:p>
            <a:pPr lvl="1"/>
            <a:endParaRPr lang="fr-BE" sz="1000" smtClean="0"/>
          </a:p>
          <a:p>
            <a:pPr lvl="1"/>
            <a:r>
              <a:rPr lang="fr-BE" smtClean="0"/>
              <a:t>Suffisamment modulaire que pour être introduit progressivement dans un projet existant.</a:t>
            </a:r>
          </a:p>
          <a:p>
            <a:pPr lvl="1"/>
            <a:endParaRPr lang="fr-BE"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Comparaison Java EE - </a:t>
            </a:r>
            <a:r>
              <a:rPr lang="fr-BE" err="1" smtClean="0"/>
              <a:t>Spring</a:t>
            </a:r>
            <a:r>
              <a:rPr lang="fr-BE" smtClean="0"/>
              <a:t> </a:t>
            </a:r>
            <a:endParaRPr lang="fr-BE"/>
          </a:p>
        </p:txBody>
      </p:sp>
      <p:pic>
        <p:nvPicPr>
          <p:cNvPr id="4" name="Content Placeholder 3" descr="jee-spring.png"/>
          <p:cNvPicPr>
            <a:picLocks noGrp="1" noChangeAspect="1"/>
          </p:cNvPicPr>
          <p:nvPr>
            <p:ph idx="1"/>
          </p:nvPr>
        </p:nvPicPr>
        <p:blipFill>
          <a:blip r:embed="rId2" cstate="print">
            <a:clrChange>
              <a:clrFrom>
                <a:srgbClr val="FFFFFF"/>
              </a:clrFrom>
              <a:clrTo>
                <a:srgbClr val="FFFFFF">
                  <a:alpha val="0"/>
                </a:srgbClr>
              </a:clrTo>
            </a:clrChange>
          </a:blip>
          <a:stretch>
            <a:fillRect/>
          </a:stretch>
        </p:blipFill>
        <p:spPr>
          <a:xfrm>
            <a:off x="971600" y="620688"/>
            <a:ext cx="7488832" cy="5358602"/>
          </a:xfrm>
        </p:spPr>
      </p:pic>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ctrTitle"/>
          </p:nvPr>
        </p:nvSpPr>
        <p:spPr>
          <a:xfrm>
            <a:off x="685800" y="2130425"/>
            <a:ext cx="8206680" cy="1470025"/>
          </a:xfrm>
        </p:spPr>
        <p:txBody>
          <a:bodyPr/>
          <a:lstStyle/>
          <a:p>
            <a:r>
              <a:rPr lang="fr-BE" smtClean="0"/>
              <a:t>2. Le conteneur léger de </a:t>
            </a:r>
            <a:r>
              <a:rPr lang="fr-BE" err="1" smtClean="0"/>
              <a:t>Spring</a:t>
            </a:r>
            <a:endParaRPr lang="fr-BE" smtClean="0"/>
          </a:p>
        </p:txBody>
      </p:sp>
    </p:spTree>
  </p:cSld>
  <p:clrMapOvr>
    <a:masterClrMapping/>
  </p:clrMapOvr>
  <p:transition>
    <p:strips dir="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Conteneur léger (1/3)</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Le </a:t>
            </a:r>
            <a:r>
              <a:rPr lang="fr-BE" err="1" smtClean="0"/>
              <a:t>framework</a:t>
            </a:r>
            <a:r>
              <a:rPr lang="fr-BE" smtClean="0"/>
              <a:t> </a:t>
            </a:r>
            <a:r>
              <a:rPr lang="fr-BE" err="1" smtClean="0"/>
              <a:t>Spring</a:t>
            </a:r>
            <a:r>
              <a:rPr lang="fr-BE" smtClean="0"/>
              <a:t> repose sur un </a:t>
            </a:r>
            <a:r>
              <a:rPr lang="fr-BE" b="1" smtClean="0"/>
              <a:t>conteneur léger</a:t>
            </a:r>
            <a:r>
              <a:rPr lang="fr-BE" smtClean="0"/>
              <a:t>, responsable de l’instanciation des objets, de leurs cycles de vie et de leurs dépendances.</a:t>
            </a:r>
          </a:p>
          <a:p>
            <a:r>
              <a:rPr lang="fr-BE" smtClean="0"/>
              <a:t>Un conteneur léger met en œuvre les principes d’</a:t>
            </a:r>
            <a:r>
              <a:rPr lang="fr-BE" b="1" smtClean="0"/>
              <a:t>inversion de contrôle</a:t>
            </a:r>
            <a:r>
              <a:rPr lang="fr-BE" smtClean="0"/>
              <a:t> et d’</a:t>
            </a:r>
            <a:r>
              <a:rPr lang="fr-BE" b="1" smtClean="0"/>
              <a:t>injection de dépendances</a:t>
            </a:r>
            <a:r>
              <a:rPr lang="fr-BE" smtClean="0"/>
              <a:t> …</a:t>
            </a:r>
          </a:p>
          <a:p>
            <a:endParaRPr lang="fr-BE" smtClean="0"/>
          </a:p>
          <a:p>
            <a:endParaRPr lang="fr-BE" smtClean="0"/>
          </a:p>
          <a:p>
            <a:endParaRPr lang="fr-BE" smtClean="0"/>
          </a:p>
          <a:p>
            <a:endParaRPr lang="fr-BE" smtClean="0"/>
          </a:p>
          <a:p>
            <a:pPr lvl="1"/>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Conteneur léger (2/3)</a:t>
            </a:r>
            <a:endParaRPr lang="fr-BE"/>
          </a:p>
        </p:txBody>
      </p:sp>
      <p:sp>
        <p:nvSpPr>
          <p:cNvPr id="3" name="Content Placeholder 2"/>
          <p:cNvSpPr>
            <a:spLocks noGrp="1"/>
          </p:cNvSpPr>
          <p:nvPr>
            <p:ph idx="1"/>
          </p:nvPr>
        </p:nvSpPr>
        <p:spPr>
          <a:xfrm>
            <a:off x="468313" y="1412776"/>
            <a:ext cx="8229600" cy="4248248"/>
          </a:xfrm>
        </p:spPr>
        <p:txBody>
          <a:bodyPr/>
          <a:lstStyle/>
          <a:p>
            <a:r>
              <a:rPr lang="fr-BE" smtClean="0"/>
              <a:t>Le conteneur léger peut être considéré comme une </a:t>
            </a:r>
            <a:r>
              <a:rPr lang="fr-BE" b="1" smtClean="0"/>
              <a:t>fabrique d’objets</a:t>
            </a:r>
            <a:r>
              <a:rPr lang="fr-BE" smtClean="0"/>
              <a:t> Java, ayant les responsabilités suivantes :</a:t>
            </a:r>
          </a:p>
          <a:p>
            <a:endParaRPr lang="fr-BE" sz="1200" smtClean="0"/>
          </a:p>
          <a:p>
            <a:pPr lvl="1"/>
            <a:r>
              <a:rPr lang="fr-BE" smtClean="0"/>
              <a:t>Charger la définition des objets sous sa responsabilité, à partir d’un fichier de configuration XML ou d'annotations ;</a:t>
            </a:r>
          </a:p>
          <a:p>
            <a:pPr lvl="1"/>
            <a:endParaRPr lang="fr-BE" sz="1000" smtClean="0"/>
          </a:p>
          <a:p>
            <a:pPr lvl="1"/>
            <a:r>
              <a:rPr lang="fr-BE" smtClean="0"/>
              <a:t>Instancier les objets et gèrer les relations entre objets ;</a:t>
            </a:r>
          </a:p>
          <a:p>
            <a:pPr lvl="1"/>
            <a:endParaRPr lang="fr-BE" sz="1000" smtClean="0"/>
          </a:p>
          <a:p>
            <a:pPr lvl="1"/>
            <a:r>
              <a:rPr lang="fr-BE" smtClean="0"/>
              <a:t>Exposer des méthodes permettant de récupérer les objets depuis le code applicatif.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Composants EJB (2/2)</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Trois types de composants EJB :</a:t>
            </a:r>
          </a:p>
          <a:p>
            <a:endParaRPr lang="fr-BE" sz="1100" smtClean="0"/>
          </a:p>
          <a:p>
            <a:pPr lvl="1"/>
            <a:r>
              <a:rPr lang="fr-BE" b="1" smtClean="0"/>
              <a:t>Session Bean</a:t>
            </a:r>
            <a:r>
              <a:rPr lang="fr-BE" smtClean="0"/>
              <a:t> : effectue une tâche / action pour un client</a:t>
            </a:r>
          </a:p>
          <a:p>
            <a:pPr lvl="1"/>
            <a:endParaRPr lang="fr-BE" smtClean="0"/>
          </a:p>
          <a:p>
            <a:pPr lvl="1"/>
            <a:r>
              <a:rPr lang="fr-BE" b="1" smtClean="0"/>
              <a:t>Entity Bean</a:t>
            </a:r>
            <a:r>
              <a:rPr lang="fr-BE" smtClean="0"/>
              <a:t> : représente un objet métier devant être persisté</a:t>
            </a:r>
          </a:p>
          <a:p>
            <a:pPr lvl="1"/>
            <a:endParaRPr lang="fr-BE" smtClean="0"/>
          </a:p>
          <a:p>
            <a:pPr lvl="1"/>
            <a:r>
              <a:rPr lang="fr-BE" b="1" smtClean="0"/>
              <a:t>Message Driven Bean</a:t>
            </a:r>
            <a:r>
              <a:rPr lang="fr-BE" smtClean="0"/>
              <a:t> : traite les messages asynchrones reçus par l'application</a:t>
            </a:r>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Conteneur léger (3/3)</a:t>
            </a:r>
            <a:endParaRPr lang="fr-BE"/>
          </a:p>
        </p:txBody>
      </p:sp>
      <p:pic>
        <p:nvPicPr>
          <p:cNvPr id="4" name="Picture 3" descr="container-magic.png"/>
          <p:cNvPicPr>
            <a:picLocks noChangeAspect="1"/>
          </p:cNvPicPr>
          <p:nvPr/>
        </p:nvPicPr>
        <p:blipFill>
          <a:blip r:embed="rId2" cstate="print">
            <a:clrChange>
              <a:clrFrom>
                <a:srgbClr val="FFFFFF"/>
              </a:clrFrom>
              <a:clrTo>
                <a:srgbClr val="FFFFFF">
                  <a:alpha val="0"/>
                </a:srgbClr>
              </a:clrTo>
            </a:clrChange>
          </a:blip>
          <a:stretch>
            <a:fillRect/>
          </a:stretch>
        </p:blipFill>
        <p:spPr>
          <a:xfrm>
            <a:off x="1403648" y="1484784"/>
            <a:ext cx="6323810" cy="3758730"/>
          </a:xfrm>
          <a:prstGeom prst="rect">
            <a:avLst/>
          </a:prstGeom>
        </p:spPr>
      </p:pic>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Bean</a:t>
            </a:r>
            <a:endParaRPr lang="fr-BE"/>
          </a:p>
        </p:txBody>
      </p:sp>
      <p:sp>
        <p:nvSpPr>
          <p:cNvPr id="3" name="Content Placeholder 2"/>
          <p:cNvSpPr>
            <a:spLocks noGrp="1"/>
          </p:cNvSpPr>
          <p:nvPr>
            <p:ph idx="1"/>
          </p:nvPr>
        </p:nvSpPr>
        <p:spPr>
          <a:xfrm>
            <a:off x="251520" y="1340767"/>
            <a:ext cx="8568952" cy="4320257"/>
          </a:xfrm>
        </p:spPr>
        <p:txBody>
          <a:bodyPr/>
          <a:lstStyle/>
          <a:p>
            <a:r>
              <a:rPr lang="en-US" smtClean="0"/>
              <a:t>Les </a:t>
            </a:r>
            <a:r>
              <a:rPr lang="en-US" err="1" smtClean="0"/>
              <a:t>objets</a:t>
            </a:r>
            <a:r>
              <a:rPr lang="en-US" smtClean="0"/>
              <a:t> </a:t>
            </a:r>
            <a:r>
              <a:rPr lang="en-US" err="1" smtClean="0"/>
              <a:t>gérés</a:t>
            </a:r>
            <a:r>
              <a:rPr lang="en-US" smtClean="0"/>
              <a:t> par le </a:t>
            </a:r>
            <a:r>
              <a:rPr lang="en-US" err="1" smtClean="0"/>
              <a:t>conteneur</a:t>
            </a:r>
            <a:r>
              <a:rPr lang="en-US" smtClean="0"/>
              <a:t> </a:t>
            </a:r>
            <a:r>
              <a:rPr lang="en-US" err="1" smtClean="0"/>
              <a:t>léger</a:t>
            </a:r>
            <a:r>
              <a:rPr lang="en-US" smtClean="0"/>
              <a:t> de Spring </a:t>
            </a:r>
            <a:r>
              <a:rPr lang="en-US" err="1" smtClean="0"/>
              <a:t>sont</a:t>
            </a:r>
            <a:r>
              <a:rPr lang="en-US" smtClean="0"/>
              <a:t> </a:t>
            </a:r>
            <a:r>
              <a:rPr lang="en-US" err="1" smtClean="0"/>
              <a:t>appelés</a:t>
            </a:r>
            <a:r>
              <a:rPr lang="en-US" smtClean="0"/>
              <a:t> </a:t>
            </a:r>
            <a:r>
              <a:rPr lang="en-US" b="1" smtClean="0"/>
              <a:t>Beans</a:t>
            </a:r>
            <a:r>
              <a:rPr lang="en-US" smtClean="0"/>
              <a:t>.</a:t>
            </a:r>
            <a:endParaRPr lang="en-US" b="1" smtClean="0"/>
          </a:p>
          <a:p>
            <a:endParaRPr lang="en-US" sz="1100" smtClean="0"/>
          </a:p>
          <a:p>
            <a:r>
              <a:rPr lang="en-US" smtClean="0"/>
              <a:t>Un Bean, </a:t>
            </a:r>
            <a:r>
              <a:rPr lang="en-US" err="1" smtClean="0"/>
              <a:t>ou</a:t>
            </a:r>
            <a:r>
              <a:rPr lang="en-US" smtClean="0"/>
              <a:t> encore POJO (Plain Old Java Object), </a:t>
            </a:r>
            <a:r>
              <a:rPr lang="en-US" err="1" smtClean="0"/>
              <a:t>désigne</a:t>
            </a:r>
            <a:r>
              <a:rPr lang="en-US" smtClean="0"/>
              <a:t> </a:t>
            </a:r>
            <a:r>
              <a:rPr lang="en-US" err="1" smtClean="0"/>
              <a:t>une</a:t>
            </a:r>
            <a:r>
              <a:rPr lang="en-US" smtClean="0"/>
              <a:t> instance </a:t>
            </a:r>
            <a:r>
              <a:rPr lang="en-US" err="1" smtClean="0"/>
              <a:t>d’une</a:t>
            </a:r>
            <a:r>
              <a:rPr lang="en-US" smtClean="0"/>
              <a:t> </a:t>
            </a:r>
            <a:r>
              <a:rPr lang="en-US" err="1" smtClean="0"/>
              <a:t>classe</a:t>
            </a:r>
            <a:r>
              <a:rPr lang="en-US" smtClean="0"/>
              <a:t> </a:t>
            </a:r>
            <a:r>
              <a:rPr lang="en-US" err="1" smtClean="0"/>
              <a:t>répondant</a:t>
            </a:r>
            <a:r>
              <a:rPr lang="en-US" smtClean="0"/>
              <a:t> aux </a:t>
            </a:r>
            <a:r>
              <a:rPr lang="en-US" err="1" smtClean="0"/>
              <a:t>propriétés</a:t>
            </a:r>
            <a:r>
              <a:rPr lang="en-US" smtClean="0"/>
              <a:t> </a:t>
            </a:r>
            <a:r>
              <a:rPr lang="en-US" err="1" smtClean="0"/>
              <a:t>suivantes</a:t>
            </a:r>
            <a:r>
              <a:rPr lang="en-US" smtClean="0"/>
              <a:t> :</a:t>
            </a:r>
          </a:p>
          <a:p>
            <a:endParaRPr lang="en-US" sz="1000" smtClean="0"/>
          </a:p>
          <a:p>
            <a:pPr lvl="1"/>
            <a:r>
              <a:rPr lang="fr-BE" smtClean="0"/>
              <a:t>La classe ne doit dépendre d’aucun </a:t>
            </a:r>
            <a:r>
              <a:rPr lang="fr-BE" err="1" smtClean="0"/>
              <a:t>framework</a:t>
            </a:r>
            <a:r>
              <a:rPr lang="fr-BE" smtClean="0"/>
              <a:t> technique ;</a:t>
            </a:r>
          </a:p>
          <a:p>
            <a:pPr lvl="1"/>
            <a:endParaRPr lang="fr-BE" sz="1000" smtClean="0"/>
          </a:p>
          <a:p>
            <a:pPr lvl="1"/>
            <a:r>
              <a:rPr lang="fr-BE" smtClean="0"/>
              <a:t>La classe doit être </a:t>
            </a:r>
            <a:r>
              <a:rPr lang="fr-BE" err="1" smtClean="0"/>
              <a:t>sérialisable</a:t>
            </a:r>
            <a:r>
              <a:rPr lang="fr-BE" smtClean="0"/>
              <a:t> ;</a:t>
            </a:r>
          </a:p>
          <a:p>
            <a:pPr lvl="1"/>
            <a:endParaRPr lang="fr-BE" sz="1000" smtClean="0"/>
          </a:p>
          <a:p>
            <a:pPr lvl="1"/>
            <a:r>
              <a:rPr lang="fr-BE" smtClean="0"/>
              <a:t>La classe doit posséder un constructeur sans argument ;</a:t>
            </a:r>
          </a:p>
          <a:p>
            <a:pPr lvl="1"/>
            <a:endParaRPr lang="fr-BE" sz="1000" smtClean="0"/>
          </a:p>
          <a:p>
            <a:pPr lvl="1"/>
            <a:r>
              <a:rPr lang="fr-BE" smtClean="0"/>
              <a:t>L'accès extérieur aux propriétés doit se faire par des méthodes, dont le nom est </a:t>
            </a:r>
            <a:r>
              <a:rPr lang="fr-BE" i="1" err="1" smtClean="0"/>
              <a:t>get</a:t>
            </a:r>
            <a:r>
              <a:rPr lang="fr-BE" smtClean="0"/>
              <a:t> ou </a:t>
            </a:r>
            <a:r>
              <a:rPr lang="fr-BE" i="1" smtClean="0"/>
              <a:t>set</a:t>
            </a:r>
            <a:r>
              <a:rPr lang="fr-BE" smtClean="0"/>
              <a:t> suivi du nom de la propriété avec la première lettre en majuscule.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noProof="1" smtClean="0"/>
              <a:t>BeanFactory</a:t>
            </a:r>
            <a:r>
              <a:rPr lang="fr-BE" smtClean="0"/>
              <a:t> (1/4)</a:t>
            </a:r>
            <a:endParaRPr lang="fr-BE"/>
          </a:p>
        </p:txBody>
      </p:sp>
      <p:sp>
        <p:nvSpPr>
          <p:cNvPr id="3" name="Content Placeholder 2"/>
          <p:cNvSpPr>
            <a:spLocks noGrp="1"/>
          </p:cNvSpPr>
          <p:nvPr>
            <p:ph idx="1"/>
          </p:nvPr>
        </p:nvSpPr>
        <p:spPr>
          <a:xfrm>
            <a:off x="144017" y="1412775"/>
            <a:ext cx="8999983" cy="4248249"/>
          </a:xfrm>
        </p:spPr>
        <p:txBody>
          <a:bodyPr/>
          <a:lstStyle/>
          <a:p>
            <a:r>
              <a:rPr lang="fr-BE" smtClean="0"/>
              <a:t>L’interface </a:t>
            </a:r>
            <a:r>
              <a:rPr lang="fr-BE" err="1" smtClean="0">
                <a:latin typeface="Courier New" pitchFamily="49" charset="0"/>
                <a:cs typeface="Courier New" pitchFamily="49" charset="0"/>
              </a:rPr>
              <a:t>org.springframework.beans.factory.BeanFactory</a:t>
            </a:r>
            <a:r>
              <a:rPr lang="fr-BE" smtClean="0"/>
              <a:t> est l’interface de base permettant d’accéder au conteneur léger depuis le code applicatif.</a:t>
            </a:r>
          </a:p>
          <a:p>
            <a:endParaRPr lang="fr-BE" sz="1000" smtClean="0"/>
          </a:p>
          <a:p>
            <a:r>
              <a:rPr lang="fr-BE" smtClean="0"/>
              <a:t>Voici quelques méthodes exposées par l’interface :</a:t>
            </a:r>
          </a:p>
          <a:p>
            <a:endParaRPr lang="fr-BE" sz="1000" smtClean="0"/>
          </a:p>
          <a:p>
            <a:pPr lvl="1"/>
            <a:r>
              <a:rPr lang="fr-BE" err="1" smtClean="0">
                <a:latin typeface="Courier New" pitchFamily="49" charset="0"/>
                <a:cs typeface="Courier New" pitchFamily="49" charset="0"/>
              </a:rPr>
              <a:t>boolean</a:t>
            </a:r>
            <a:r>
              <a:rPr lang="fr-BE" smtClean="0">
                <a:latin typeface="Courier New" pitchFamily="49" charset="0"/>
                <a:cs typeface="Courier New" pitchFamily="49" charset="0"/>
              </a:rPr>
              <a:t> </a:t>
            </a:r>
            <a:r>
              <a:rPr lang="fr-BE" err="1" smtClean="0">
                <a:latin typeface="Courier New" pitchFamily="49" charset="0"/>
                <a:cs typeface="Courier New" pitchFamily="49" charset="0"/>
              </a:rPr>
              <a:t>containsBean</a:t>
            </a:r>
            <a:r>
              <a:rPr lang="fr-BE" smtClean="0">
                <a:latin typeface="Courier New" pitchFamily="49" charset="0"/>
                <a:cs typeface="Courier New" pitchFamily="49" charset="0"/>
              </a:rPr>
              <a:t>(String) </a:t>
            </a:r>
            <a:r>
              <a:rPr lang="fr-BE" smtClean="0"/>
              <a:t/>
            </a:r>
            <a:br>
              <a:rPr lang="fr-BE" smtClean="0"/>
            </a:br>
            <a:r>
              <a:rPr lang="fr-BE" smtClean="0"/>
              <a:t>retourne </a:t>
            </a:r>
            <a:r>
              <a:rPr lang="fr-BE" err="1" smtClean="0"/>
              <a:t>true</a:t>
            </a:r>
            <a:r>
              <a:rPr lang="fr-BE" smtClean="0"/>
              <a:t> si le conteneur contient un Bean ayant le nom donné en paramètre ;</a:t>
            </a:r>
          </a:p>
          <a:p>
            <a:pPr lvl="1"/>
            <a:endParaRPr lang="fr-BE" sz="1000" smtClean="0"/>
          </a:p>
          <a:p>
            <a:pPr lvl="1"/>
            <a:r>
              <a:rPr lang="fr-BE" smtClean="0">
                <a:latin typeface="Courier New" pitchFamily="49" charset="0"/>
                <a:cs typeface="Courier New" pitchFamily="49" charset="0"/>
              </a:rPr>
              <a:t>Object </a:t>
            </a:r>
            <a:r>
              <a:rPr lang="fr-BE" err="1" smtClean="0">
                <a:latin typeface="Courier New" pitchFamily="49" charset="0"/>
                <a:cs typeface="Courier New" pitchFamily="49" charset="0"/>
              </a:rPr>
              <a:t>getBean</a:t>
            </a:r>
            <a:r>
              <a:rPr lang="fr-BE" smtClean="0">
                <a:latin typeface="Courier New" pitchFamily="49" charset="0"/>
                <a:cs typeface="Courier New" pitchFamily="49" charset="0"/>
              </a:rPr>
              <a:t>(String)</a:t>
            </a:r>
            <a:r>
              <a:rPr lang="fr-BE" smtClean="0"/>
              <a:t> </a:t>
            </a:r>
            <a:br>
              <a:rPr lang="fr-BE" smtClean="0"/>
            </a:br>
            <a:r>
              <a:rPr lang="fr-BE" smtClean="0"/>
              <a:t>renvoie une instance du </a:t>
            </a:r>
            <a:r>
              <a:rPr lang="fr-BE" err="1" smtClean="0"/>
              <a:t>bean</a:t>
            </a:r>
            <a:r>
              <a:rPr lang="fr-BE" smtClean="0"/>
              <a:t> enregistré sous le nom donné en paramètre. Selon la définition du Bean, l’instance renvoyée est soit un singleton soit un nouvelle instance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smtClean="0"/>
              <a:t>BeanFactory</a:t>
            </a:r>
            <a:r>
              <a:rPr lang="fr-BE" smtClean="0"/>
              <a:t> (2/4)</a:t>
            </a:r>
            <a:endParaRPr lang="fr-BE"/>
          </a:p>
        </p:txBody>
      </p:sp>
      <p:sp>
        <p:nvSpPr>
          <p:cNvPr id="3" name="Content Placeholder 2"/>
          <p:cNvSpPr>
            <a:spLocks noGrp="1"/>
          </p:cNvSpPr>
          <p:nvPr>
            <p:ph idx="1"/>
          </p:nvPr>
        </p:nvSpPr>
        <p:spPr>
          <a:xfrm>
            <a:off x="179512" y="1484784"/>
            <a:ext cx="8518401" cy="4176240"/>
          </a:xfrm>
        </p:spPr>
        <p:txBody>
          <a:bodyPr/>
          <a:lstStyle/>
          <a:p>
            <a:pPr lvl="1"/>
            <a:r>
              <a:rPr lang="en-US" smtClean="0">
                <a:latin typeface="Courier New" pitchFamily="49" charset="0"/>
                <a:cs typeface="Courier New" pitchFamily="49" charset="0"/>
              </a:rPr>
              <a:t>T getBean(String,Class&lt;T&gt;)</a:t>
            </a:r>
            <a:r>
              <a:rPr lang="en-US" smtClean="0"/>
              <a:t/>
            </a:r>
            <a:br>
              <a:rPr lang="en-US" smtClean="0"/>
            </a:br>
            <a:r>
              <a:rPr lang="en-US" smtClean="0"/>
              <a:t>renvoie une instance du bean enregistré sous le nom donné en paramètre. L’instance doit être de la classe passée en paramètre, sinon une BeansException est levée ;</a:t>
            </a:r>
          </a:p>
          <a:p>
            <a:pPr lvl="1"/>
            <a:endParaRPr lang="en-US" sz="1000" smtClean="0"/>
          </a:p>
          <a:p>
            <a:pPr lvl="1"/>
            <a:r>
              <a:rPr lang="en-US" smtClean="0">
                <a:latin typeface="Courier New" pitchFamily="49" charset="0"/>
                <a:cs typeface="Courier New" pitchFamily="49" charset="0"/>
              </a:rPr>
              <a:t>boolean isSingleton(String)</a:t>
            </a:r>
            <a:r>
              <a:rPr lang="en-US" smtClean="0"/>
              <a:t/>
            </a:r>
            <a:br>
              <a:rPr lang="en-US" smtClean="0"/>
            </a:br>
            <a:r>
              <a:rPr lang="en-US" smtClean="0"/>
              <a:t>renvoie true si le bean enregistré sous le nom passé en paramètre est un singleton</a:t>
            </a:r>
          </a:p>
          <a:p>
            <a:pPr lvl="1"/>
            <a:endParaRPr lang="en-US" sz="1000" smtClean="0"/>
          </a:p>
          <a:p>
            <a:pPr lvl="1"/>
            <a:r>
              <a:rPr lang="en-US" smtClean="0">
                <a:latin typeface="Courier New" pitchFamily="49" charset="0"/>
                <a:cs typeface="Courier New" pitchFamily="49" charset="0"/>
              </a:rPr>
              <a:t>String[] getAliases(String)</a:t>
            </a:r>
            <a:r>
              <a:rPr lang="en-US" smtClean="0"/>
              <a:t/>
            </a:r>
            <a:br>
              <a:rPr lang="en-US" smtClean="0"/>
            </a:br>
            <a:r>
              <a:rPr lang="en-US" smtClean="0"/>
              <a:t>renvoie les différents aliases du bean enregistré sous le nom donné en paramètre.</a:t>
            </a:r>
          </a:p>
          <a:p>
            <a:endParaRPr lang="en-US" smtClean="0"/>
          </a:p>
          <a:p>
            <a:endParaRPr lang="en-US" smtClean="0"/>
          </a:p>
          <a:p>
            <a:endParaRPr lang="en-US" smtClean="0"/>
          </a:p>
          <a:p>
            <a:endParaRPr lang="en-US" smtClean="0"/>
          </a:p>
          <a:p>
            <a:endParaRPr lang="fr-BE" smtClean="0"/>
          </a:p>
          <a:p>
            <a:endParaRPr lang="fr-BE"/>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BeanFactory (3/4)</a:t>
            </a:r>
            <a:endParaRPr lang="fr-BE"/>
          </a:p>
        </p:txBody>
      </p:sp>
      <p:pic>
        <p:nvPicPr>
          <p:cNvPr id="4" name="Content Placeholder 3" descr="beanfactory.png"/>
          <p:cNvPicPr>
            <a:picLocks noGrp="1" noChangeAspect="1"/>
          </p:cNvPicPr>
          <p:nvPr>
            <p:ph idx="1"/>
          </p:nvPr>
        </p:nvPicPr>
        <p:blipFill>
          <a:blip r:embed="rId3" cstate="print"/>
          <a:stretch>
            <a:fillRect/>
          </a:stretch>
        </p:blipFill>
        <p:spPr>
          <a:xfrm>
            <a:off x="1475656" y="908720"/>
            <a:ext cx="6552728" cy="5669534"/>
          </a:xfrm>
        </p:spPr>
      </p:pic>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ApplicationContext (1/3)</a:t>
            </a:r>
            <a:endParaRPr lang="fr-BE"/>
          </a:p>
        </p:txBody>
      </p:sp>
      <p:sp>
        <p:nvSpPr>
          <p:cNvPr id="3" name="Content Placeholder 2"/>
          <p:cNvSpPr>
            <a:spLocks noGrp="1"/>
          </p:cNvSpPr>
          <p:nvPr>
            <p:ph idx="1"/>
          </p:nvPr>
        </p:nvSpPr>
        <p:spPr>
          <a:xfrm>
            <a:off x="144017" y="1628799"/>
            <a:ext cx="8999983" cy="4032225"/>
          </a:xfrm>
        </p:spPr>
        <p:txBody>
          <a:bodyPr/>
          <a:lstStyle/>
          <a:p>
            <a:r>
              <a:rPr lang="fr-BE" smtClean="0"/>
              <a:t>L’interface </a:t>
            </a:r>
            <a:r>
              <a:rPr lang="fr-BE" smtClean="0">
                <a:latin typeface="Courier New" pitchFamily="49" charset="0"/>
                <a:cs typeface="Courier New" pitchFamily="49" charset="0"/>
              </a:rPr>
              <a:t>org.springframework.context.ApplicationContext </a:t>
            </a:r>
            <a:r>
              <a:rPr lang="fr-BE" smtClean="0"/>
              <a:t>étend BeanFactory pour ajouter notamment les services suivants :</a:t>
            </a:r>
          </a:p>
          <a:p>
            <a:endParaRPr lang="fr-BE" sz="1000" smtClean="0"/>
          </a:p>
          <a:p>
            <a:pPr lvl="1"/>
            <a:r>
              <a:rPr lang="fr-BE" smtClean="0"/>
              <a:t>Chargement de fichiers (appelés ressources), que ce soit dans le système de fichiers ou dans le classpath de l’application ;</a:t>
            </a:r>
          </a:p>
          <a:p>
            <a:pPr lvl="1"/>
            <a:endParaRPr lang="fr-BE" sz="1000" smtClean="0"/>
          </a:p>
          <a:p>
            <a:pPr lvl="1"/>
            <a:r>
              <a:rPr lang="fr-BE" smtClean="0"/>
              <a:t>Gestion des messages et de leur internationalisation ;</a:t>
            </a:r>
          </a:p>
          <a:p>
            <a:pPr lvl="1"/>
            <a:endParaRPr lang="fr-BE" sz="1000" smtClean="0"/>
          </a:p>
          <a:p>
            <a:pPr lvl="1"/>
            <a:r>
              <a:rPr lang="fr-BE" smtClean="0"/>
              <a:t>Système de publication d’événements.</a:t>
            </a:r>
          </a:p>
          <a:p>
            <a:pPr lvl="1"/>
            <a:endParaRPr lang="fr-BE" smtClean="0"/>
          </a:p>
          <a:p>
            <a:pPr lvl="1"/>
            <a:endParaRPr lang="fr-BE" smtClean="0"/>
          </a:p>
          <a:p>
            <a:pPr lvl="1"/>
            <a:endParaRPr lang="fr-BE" smtClean="0"/>
          </a:p>
          <a:p>
            <a:pPr lvl="1"/>
            <a:endParaRPr lang="fr-BE" smtClean="0"/>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ApplicationContext (2/3)</a:t>
            </a:r>
            <a:endParaRPr lang="fr-BE"/>
          </a:p>
        </p:txBody>
      </p:sp>
      <p:pic>
        <p:nvPicPr>
          <p:cNvPr id="5" name="Picture 4" descr="context.png"/>
          <p:cNvPicPr>
            <a:picLocks noChangeAspect="1"/>
          </p:cNvPicPr>
          <p:nvPr/>
        </p:nvPicPr>
        <p:blipFill>
          <a:blip r:embed="rId2" cstate="print">
            <a:clrChange>
              <a:clrFrom>
                <a:srgbClr val="FFFFFF"/>
              </a:clrFrom>
              <a:clrTo>
                <a:srgbClr val="FFFFFF">
                  <a:alpha val="0"/>
                </a:srgbClr>
              </a:clrTo>
            </a:clrChange>
          </a:blip>
          <a:stretch>
            <a:fillRect/>
          </a:stretch>
        </p:blipFill>
        <p:spPr>
          <a:xfrm>
            <a:off x="1403648" y="908720"/>
            <a:ext cx="5760640" cy="5003314"/>
          </a:xfrm>
          <a:prstGeom prst="rect">
            <a:avLst/>
          </a:prstGeom>
        </p:spPr>
      </p:pic>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ApplicationContext (3/3)</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Parmi les implémentations, on retrouve :</a:t>
            </a:r>
          </a:p>
          <a:p>
            <a:pPr lvl="1"/>
            <a:endParaRPr lang="fr-BE" sz="1000" smtClean="0"/>
          </a:p>
          <a:p>
            <a:pPr lvl="1"/>
            <a:r>
              <a:rPr lang="fr-BE" smtClean="0">
                <a:latin typeface="Courier New" pitchFamily="49" charset="0"/>
                <a:cs typeface="Courier New" pitchFamily="49" charset="0"/>
              </a:rPr>
              <a:t>FileSystemXmlApplicationContext</a:t>
            </a:r>
            <a:r>
              <a:rPr lang="fr-BE" smtClean="0"/>
              <a:t> : pour charger une configuration depuis n’importe quel emplacement sur le système de fichiers ;</a:t>
            </a:r>
          </a:p>
          <a:p>
            <a:pPr lvl="1"/>
            <a:endParaRPr lang="fr-BE" sz="1000" smtClean="0"/>
          </a:p>
          <a:p>
            <a:pPr lvl="1"/>
            <a:r>
              <a:rPr lang="fr-BE" smtClean="0">
                <a:latin typeface="Courier New" pitchFamily="49" charset="0"/>
                <a:cs typeface="Courier New" pitchFamily="49" charset="0"/>
              </a:rPr>
              <a:t>ClassPathXmlApplicationContext</a:t>
            </a:r>
            <a:r>
              <a:rPr lang="fr-BE" smtClean="0"/>
              <a:t> : pour charger une configuration à partir du classpath</a:t>
            </a:r>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Définition d’un Bean (1/3)</a:t>
            </a:r>
            <a:endParaRPr lang="fr-BE"/>
          </a:p>
        </p:txBody>
      </p:sp>
      <p:sp>
        <p:nvSpPr>
          <p:cNvPr id="3" name="Content Placeholder 2"/>
          <p:cNvSpPr>
            <a:spLocks noGrp="1"/>
          </p:cNvSpPr>
          <p:nvPr>
            <p:ph idx="1"/>
          </p:nvPr>
        </p:nvSpPr>
        <p:spPr>
          <a:xfrm>
            <a:off x="611560" y="1628800"/>
            <a:ext cx="8208912" cy="4032224"/>
          </a:xfrm>
        </p:spPr>
        <p:txBody>
          <a:bodyPr/>
          <a:lstStyle/>
          <a:p>
            <a:r>
              <a:rPr lang="fr-BE" smtClean="0"/>
              <a:t>Pour être géré par le conteneur, un bean doit être déclaré au sein du fichier de configuration XML de Spring ; et ce dernier doit  respecter le </a:t>
            </a:r>
            <a:r>
              <a:rPr lang="fr-BE" b="1" smtClean="0"/>
              <a:t>schéma spring-beans-3.0.xsd</a:t>
            </a:r>
          </a:p>
          <a:p>
            <a:endParaRPr lang="fr-BE" sz="1000" b="1" smtClean="0"/>
          </a:p>
          <a:p>
            <a:r>
              <a:rPr lang="fr-BE" smtClean="0"/>
              <a:t>Le nom et l’emplacement du fichier de configuration sont libres.</a:t>
            </a:r>
          </a:p>
          <a:p>
            <a:endParaRPr lang="fr-BE" sz="1100" smtClean="0"/>
          </a:p>
          <a:p>
            <a:r>
              <a:rPr lang="fr-BE" smtClean="0"/>
              <a:t>« applicationContext.xml » est le nom généralement choisi …</a:t>
            </a:r>
          </a:p>
          <a:p>
            <a:endParaRPr lang="fr-BE" sz="1000"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Définition d'un Bean (2/3)</a:t>
            </a:r>
            <a:endParaRPr lang="fr-BE"/>
          </a:p>
        </p:txBody>
      </p:sp>
      <p:sp>
        <p:nvSpPr>
          <p:cNvPr id="3" name="Content Placeholder 2"/>
          <p:cNvSpPr>
            <a:spLocks noGrp="1"/>
          </p:cNvSpPr>
          <p:nvPr>
            <p:ph idx="1"/>
          </p:nvPr>
        </p:nvSpPr>
        <p:spPr>
          <a:xfrm>
            <a:off x="468313" y="1196751"/>
            <a:ext cx="8229600" cy="4464273"/>
          </a:xfrm>
        </p:spPr>
        <p:txBody>
          <a:bodyPr/>
          <a:lstStyle/>
          <a:p>
            <a:r>
              <a:rPr lang="fr-BE" smtClean="0"/>
              <a:t>Un bean est déclaré à l’aide de la balise </a:t>
            </a:r>
            <a:r>
              <a:rPr lang="fr-BE" smtClean="0">
                <a:latin typeface="Courier New" pitchFamily="49" charset="0"/>
                <a:cs typeface="Courier New" pitchFamily="49" charset="0"/>
              </a:rPr>
              <a:t>&lt;bean&gt;</a:t>
            </a:r>
            <a:r>
              <a:rPr lang="fr-BE" smtClean="0"/>
              <a:t>, en donnant l’identifiant (attribut </a:t>
            </a:r>
            <a:r>
              <a:rPr lang="fr-BE" smtClean="0">
                <a:latin typeface="Courier New" pitchFamily="49" charset="0"/>
                <a:cs typeface="Courier New" pitchFamily="49" charset="0"/>
              </a:rPr>
              <a:t>id</a:t>
            </a:r>
            <a:r>
              <a:rPr lang="fr-BE" smtClean="0"/>
              <a:t>) sous lequel on souhaite l’enregistrer au sein du conteneur et sa classe (attribute </a:t>
            </a:r>
            <a:r>
              <a:rPr lang="fr-BE" smtClean="0">
                <a:latin typeface="Courier New" pitchFamily="49" charset="0"/>
                <a:cs typeface="Courier New" pitchFamily="49" charset="0"/>
              </a:rPr>
              <a:t>class</a:t>
            </a:r>
            <a:r>
              <a:rPr lang="fr-BE" smtClean="0"/>
              <a:t>).</a:t>
            </a:r>
          </a:p>
          <a:p>
            <a:endParaRPr lang="fr-BE" sz="300" smtClean="0"/>
          </a:p>
          <a:p>
            <a:r>
              <a:rPr lang="fr-BE" smtClean="0"/>
              <a:t>Les propriétés du bean sont initialisées avec la balise </a:t>
            </a:r>
            <a:r>
              <a:rPr lang="fr-BE" smtClean="0">
                <a:latin typeface="Courier New" pitchFamily="49" charset="0"/>
                <a:cs typeface="Courier New" pitchFamily="49" charset="0"/>
              </a:rPr>
              <a:t>property</a:t>
            </a:r>
            <a:r>
              <a:rPr lang="fr-BE" smtClean="0"/>
              <a:t> et les attributs </a:t>
            </a:r>
            <a:r>
              <a:rPr lang="fr-BE" smtClean="0">
                <a:latin typeface="Courier New" pitchFamily="49" charset="0"/>
                <a:cs typeface="Courier New" pitchFamily="49" charset="0"/>
              </a:rPr>
              <a:t>name</a:t>
            </a:r>
            <a:r>
              <a:rPr lang="fr-BE" smtClean="0"/>
              <a:t> et </a:t>
            </a:r>
            <a:r>
              <a:rPr lang="fr-BE" smtClean="0">
                <a:latin typeface="Courier New" pitchFamily="49" charset="0"/>
                <a:cs typeface="Courier New" pitchFamily="49" charset="0"/>
              </a:rPr>
              <a:t>value</a:t>
            </a:r>
            <a:r>
              <a:rPr lang="fr-BE" smtClean="0"/>
              <a:t>.</a:t>
            </a:r>
            <a:endParaRPr lang="fr-BE"/>
          </a:p>
        </p:txBody>
      </p:sp>
      <p:sp>
        <p:nvSpPr>
          <p:cNvPr id="4" name="TextBox 3"/>
          <p:cNvSpPr txBox="1"/>
          <p:nvPr/>
        </p:nvSpPr>
        <p:spPr>
          <a:xfrm>
            <a:off x="539552" y="3284984"/>
            <a:ext cx="8208912" cy="2462213"/>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&lt;?xml version="1.0" encoding="UTF-8"?&gt;</a:t>
            </a:r>
          </a:p>
          <a:p>
            <a:pPr>
              <a:lnSpc>
                <a:spcPct val="100000"/>
              </a:lnSpc>
            </a:pPr>
            <a:r>
              <a:rPr lang="fr-BE" sz="1400" b="1" smtClean="0">
                <a:solidFill>
                  <a:srgbClr val="3C486E"/>
                </a:solidFill>
                <a:latin typeface="Courier New" pitchFamily="49" charset="0"/>
                <a:cs typeface="Courier New" pitchFamily="49" charset="0"/>
              </a:rPr>
              <a:t>&lt;beans xmlns="http://www.springframework.org/schema/beans"</a:t>
            </a:r>
          </a:p>
          <a:p>
            <a:pPr>
              <a:lnSpc>
                <a:spcPct val="100000"/>
              </a:lnSpc>
            </a:pPr>
            <a:r>
              <a:rPr lang="fr-BE" sz="1400" b="1" smtClean="0">
                <a:solidFill>
                  <a:srgbClr val="3C486E"/>
                </a:solidFill>
                <a:latin typeface="Courier New" pitchFamily="49" charset="0"/>
                <a:cs typeface="Courier New" pitchFamily="49" charset="0"/>
              </a:rPr>
              <a:t>	xmlns:xsi="http://www.w3.org/2001/XMLSchema-instance"</a:t>
            </a:r>
          </a:p>
          <a:p>
            <a:pPr>
              <a:lnSpc>
                <a:spcPct val="100000"/>
              </a:lnSpc>
            </a:pPr>
            <a:r>
              <a:rPr lang="fr-BE" sz="1400" b="1" smtClean="0">
                <a:solidFill>
                  <a:srgbClr val="3C486E"/>
                </a:solidFill>
                <a:latin typeface="Courier New" pitchFamily="49" charset="0"/>
                <a:cs typeface="Courier New" pitchFamily="49" charset="0"/>
              </a:rPr>
              <a:t>	xsi:schemaLocation="http://www.springframework.org/schema/beans </a:t>
            </a:r>
          </a:p>
          <a:p>
            <a:pPr>
              <a:lnSpc>
                <a:spcPct val="100000"/>
              </a:lnSpc>
            </a:pPr>
            <a:r>
              <a:rPr lang="fr-BE" sz="1400" b="1" smtClean="0">
                <a:solidFill>
                  <a:srgbClr val="3C486E"/>
                </a:solidFill>
                <a:latin typeface="Courier New" pitchFamily="49" charset="0"/>
                <a:cs typeface="Courier New" pitchFamily="49" charset="0"/>
              </a:rPr>
              <a:t>		http://www.springframework.org/schema/beans/spring-beans-3.0.xsd"&gt;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&lt;bean id="johnson" class="expertit.domain.Expert"&gt;</a:t>
            </a:r>
          </a:p>
          <a:p>
            <a:pPr>
              <a:lnSpc>
                <a:spcPct val="100000"/>
              </a:lnSpc>
            </a:pPr>
            <a:r>
              <a:rPr lang="fr-BE" sz="1400" b="1" smtClean="0">
                <a:solidFill>
                  <a:srgbClr val="3C486E"/>
                </a:solidFill>
                <a:latin typeface="Courier New" pitchFamily="49" charset="0"/>
                <a:cs typeface="Courier New" pitchFamily="49" charset="0"/>
              </a:rPr>
              <a:t>		&lt;property name="firstName" value="Rod"/&gt;</a:t>
            </a:r>
          </a:p>
          <a:p>
            <a:pPr>
              <a:lnSpc>
                <a:spcPct val="100000"/>
              </a:lnSpc>
            </a:pPr>
            <a:r>
              <a:rPr lang="fr-BE" sz="1400" b="1" smtClean="0">
                <a:solidFill>
                  <a:srgbClr val="3C486E"/>
                </a:solidFill>
                <a:latin typeface="Courier New" pitchFamily="49" charset="0"/>
                <a:cs typeface="Courier New" pitchFamily="49" charset="0"/>
              </a:rPr>
              <a:t>		&lt;property name="lastName" value="Johnson" /&gt;		</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&lt;/beans&gt;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Conteneur EJB (1/2)</a:t>
            </a:r>
            <a:endParaRPr lang="fr-BE"/>
          </a:p>
        </p:txBody>
      </p:sp>
      <p:sp>
        <p:nvSpPr>
          <p:cNvPr id="3" name="Content Placeholder 2"/>
          <p:cNvSpPr>
            <a:spLocks noGrp="1"/>
          </p:cNvSpPr>
          <p:nvPr>
            <p:ph idx="1"/>
          </p:nvPr>
        </p:nvSpPr>
        <p:spPr>
          <a:xfrm>
            <a:off x="500034" y="1268760"/>
            <a:ext cx="8229600" cy="4177951"/>
          </a:xfrm>
        </p:spPr>
        <p:txBody>
          <a:bodyPr/>
          <a:lstStyle/>
          <a:p>
            <a:r>
              <a:rPr lang="fr-BE" smtClean="0"/>
              <a:t>Un conteneur EJB </a:t>
            </a:r>
          </a:p>
          <a:p>
            <a:endParaRPr lang="fr-BE" sz="1000" b="1" smtClean="0"/>
          </a:p>
          <a:p>
            <a:pPr lvl="1"/>
            <a:r>
              <a:rPr lang="fr-BE" smtClean="0"/>
              <a:t>fournit aux composants EJB un certain nombre de </a:t>
            </a:r>
            <a:r>
              <a:rPr lang="fr-BE" b="1" smtClean="0"/>
              <a:t>services</a:t>
            </a:r>
            <a:r>
              <a:rPr lang="fr-BE" smtClean="0"/>
              <a:t> : </a:t>
            </a:r>
          </a:p>
          <a:p>
            <a:pPr lvl="2"/>
            <a:r>
              <a:rPr lang="fr-BE" smtClean="0"/>
              <a:t>annuaire (JNDI), </a:t>
            </a:r>
          </a:p>
          <a:p>
            <a:pPr lvl="2"/>
            <a:r>
              <a:rPr lang="fr-BE" smtClean="0"/>
              <a:t>gestion du cycle de vie des composants, </a:t>
            </a:r>
          </a:p>
          <a:p>
            <a:pPr lvl="2"/>
            <a:r>
              <a:rPr lang="fr-BE" smtClean="0"/>
              <a:t>gestion des transactions (JTA), </a:t>
            </a:r>
          </a:p>
          <a:p>
            <a:pPr lvl="2"/>
            <a:r>
              <a:rPr lang="fr-BE" smtClean="0"/>
              <a:t>sécurité (JASS), </a:t>
            </a:r>
          </a:p>
          <a:p>
            <a:pPr lvl="2"/>
            <a:r>
              <a:rPr lang="fr-BE" smtClean="0"/>
              <a:t>persistance (JPA)</a:t>
            </a:r>
          </a:p>
          <a:p>
            <a:pPr lvl="1"/>
            <a:endParaRPr lang="fr-BE" sz="1000" smtClean="0"/>
          </a:p>
          <a:p>
            <a:pPr lvl="1"/>
            <a:r>
              <a:rPr lang="fr-BE" smtClean="0"/>
              <a:t>prend en charge les relations entre composants</a:t>
            </a:r>
          </a:p>
          <a:p>
            <a:pPr lvl="1"/>
            <a:endParaRPr lang="fr-BE" smtClean="0"/>
          </a:p>
          <a:p>
            <a:r>
              <a:rPr lang="fr-BE" smtClean="0"/>
              <a:t>Le conteneur EJB intercepte les appels aux beans qu'il contient et ajoute diverses fonctions communes (transactions, …)</a:t>
            </a:r>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Définition d'un Bean (3/3)</a:t>
            </a:r>
            <a:endParaRPr lang="fr-BE"/>
          </a:p>
        </p:txBody>
      </p:sp>
      <p:sp>
        <p:nvSpPr>
          <p:cNvPr id="3" name="Content Placeholder 2"/>
          <p:cNvSpPr>
            <a:spLocks noGrp="1"/>
          </p:cNvSpPr>
          <p:nvPr>
            <p:ph idx="1"/>
          </p:nvPr>
        </p:nvSpPr>
        <p:spPr>
          <a:xfrm>
            <a:off x="468313" y="1052736"/>
            <a:ext cx="8208143" cy="4392264"/>
          </a:xfrm>
        </p:spPr>
        <p:txBody>
          <a:bodyPr/>
          <a:lstStyle/>
          <a:p>
            <a:r>
              <a:rPr lang="fr-BE" smtClean="0"/>
              <a:t>Remarques</a:t>
            </a:r>
          </a:p>
          <a:p>
            <a:endParaRPr lang="fr-BE" sz="1000" smtClean="0"/>
          </a:p>
          <a:p>
            <a:pPr lvl="1"/>
            <a:r>
              <a:rPr lang="fr-BE" smtClean="0"/>
              <a:t>L'identifiant </a:t>
            </a:r>
            <a:r>
              <a:rPr lang="fr-BE" smtClean="0">
                <a:latin typeface="Courier New" pitchFamily="49" charset="0"/>
                <a:cs typeface="Courier New" pitchFamily="49" charset="0"/>
              </a:rPr>
              <a:t>id</a:t>
            </a:r>
            <a:r>
              <a:rPr lang="fr-BE" smtClean="0"/>
              <a:t> d'un Bean doit être unique ;</a:t>
            </a:r>
          </a:p>
          <a:p>
            <a:pPr lvl="1"/>
            <a:endParaRPr lang="fr-BE" sz="1000" smtClean="0"/>
          </a:p>
          <a:p>
            <a:pPr lvl="1"/>
            <a:r>
              <a:rPr lang="fr-BE" smtClean="0"/>
              <a:t>Il est possible d'associer plusieurs alias à un bean en utilisant l'attribut </a:t>
            </a:r>
            <a:r>
              <a:rPr lang="fr-BE" smtClean="0">
                <a:latin typeface="Courier New" pitchFamily="49" charset="0"/>
                <a:cs typeface="Courier New" pitchFamily="49" charset="0"/>
              </a:rPr>
              <a:t>name</a:t>
            </a:r>
            <a:r>
              <a:rPr lang="fr-BE" smtClean="0"/>
              <a:t> :</a:t>
            </a:r>
          </a:p>
          <a:p>
            <a:pPr lvl="1"/>
            <a:endParaRPr lang="fr-BE" smtClean="0"/>
          </a:p>
          <a:p>
            <a:pPr lvl="1"/>
            <a:endParaRPr lang="fr-BE" smtClean="0"/>
          </a:p>
          <a:p>
            <a:pPr lvl="1"/>
            <a:endParaRPr lang="fr-BE" smtClean="0"/>
          </a:p>
          <a:p>
            <a:pPr lvl="1"/>
            <a:endParaRPr lang="fr-BE" smtClean="0"/>
          </a:p>
          <a:p>
            <a:pPr lvl="1"/>
            <a:endParaRPr lang="fr-BE" sz="1000" smtClean="0"/>
          </a:p>
          <a:p>
            <a:pPr lvl="1"/>
            <a:r>
              <a:rPr lang="fr-BE" smtClean="0"/>
              <a:t>D'autres schémas XML sont disponibles pour la configuration du contexte : </a:t>
            </a:r>
          </a:p>
          <a:p>
            <a:pPr lvl="2"/>
            <a:r>
              <a:rPr lang="fr-BE" smtClean="0">
                <a:latin typeface="Courier New" pitchFamily="49" charset="0"/>
                <a:cs typeface="Courier New" pitchFamily="49" charset="0"/>
              </a:rPr>
              <a:t>spring-aop.xsd</a:t>
            </a:r>
            <a:r>
              <a:rPr lang="fr-BE" smtClean="0"/>
              <a:t>, </a:t>
            </a:r>
          </a:p>
          <a:p>
            <a:pPr lvl="2"/>
            <a:r>
              <a:rPr lang="fr-BE" smtClean="0">
                <a:latin typeface="Courier New" pitchFamily="49" charset="0"/>
                <a:cs typeface="Courier New" pitchFamily="49" charset="0"/>
              </a:rPr>
              <a:t>spring-util.xsd</a:t>
            </a:r>
            <a:r>
              <a:rPr lang="fr-BE" smtClean="0"/>
              <a:t>, </a:t>
            </a:r>
          </a:p>
          <a:p>
            <a:pPr lvl="2"/>
            <a:r>
              <a:rPr lang="fr-BE" smtClean="0">
                <a:latin typeface="Courier New" pitchFamily="49" charset="0"/>
                <a:cs typeface="Courier New" pitchFamily="49" charset="0"/>
              </a:rPr>
              <a:t>spring-jms.xsd</a:t>
            </a:r>
            <a:r>
              <a:rPr lang="fr-BE" smtClean="0"/>
              <a:t>, </a:t>
            </a:r>
          </a:p>
          <a:p>
            <a:pPr lvl="2"/>
            <a:r>
              <a:rPr lang="fr-BE" smtClean="0"/>
              <a:t>…</a:t>
            </a:r>
            <a:endParaRPr lang="fr-BE"/>
          </a:p>
        </p:txBody>
      </p:sp>
      <p:sp>
        <p:nvSpPr>
          <p:cNvPr id="4" name="TextBox 3"/>
          <p:cNvSpPr txBox="1"/>
          <p:nvPr/>
        </p:nvSpPr>
        <p:spPr>
          <a:xfrm>
            <a:off x="1115616" y="2838984"/>
            <a:ext cx="7200800" cy="1169551"/>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&lt;bean id="johnson" class="expertit.domain.Expert"</a:t>
            </a:r>
          </a:p>
          <a:p>
            <a:pPr>
              <a:lnSpc>
                <a:spcPct val="100000"/>
              </a:lnSpc>
            </a:pPr>
            <a:r>
              <a:rPr lang="fr-BE" sz="1400" b="1" smtClean="0">
                <a:solidFill>
                  <a:srgbClr val="3C486E"/>
                </a:solidFill>
                <a:latin typeface="Courier New" pitchFamily="49" charset="0"/>
                <a:cs typeface="Courier New" pitchFamily="49" charset="0"/>
              </a:rPr>
              <a:t>			name="expertSpring, expert.spring.johnson"&gt;</a:t>
            </a:r>
          </a:p>
          <a:p>
            <a:pPr>
              <a:lnSpc>
                <a:spcPct val="100000"/>
              </a:lnSpc>
            </a:pPr>
            <a:r>
              <a:rPr lang="fr-BE" sz="1400" b="1" smtClean="0">
                <a:solidFill>
                  <a:srgbClr val="3C486E"/>
                </a:solidFill>
                <a:latin typeface="Courier New" pitchFamily="49" charset="0"/>
                <a:cs typeface="Courier New" pitchFamily="49" charset="0"/>
              </a:rPr>
              <a:t>		&lt;property name="firstName" value="Rod"/&gt;</a:t>
            </a:r>
          </a:p>
          <a:p>
            <a:pPr>
              <a:lnSpc>
                <a:spcPct val="100000"/>
              </a:lnSpc>
            </a:pPr>
            <a:r>
              <a:rPr lang="fr-BE" sz="1400" b="1" smtClean="0">
                <a:solidFill>
                  <a:srgbClr val="3C486E"/>
                </a:solidFill>
                <a:latin typeface="Courier New" pitchFamily="49" charset="0"/>
                <a:cs typeface="Courier New" pitchFamily="49" charset="0"/>
              </a:rPr>
              <a:t>		&lt;property name="lastName" value="Johnson" /&gt;		</a:t>
            </a:r>
          </a:p>
          <a:p>
            <a:pPr>
              <a:lnSpc>
                <a:spcPct val="100000"/>
              </a:lnSpc>
            </a:pPr>
            <a:r>
              <a:rPr lang="fr-BE" sz="1400" b="1" smtClean="0">
                <a:solidFill>
                  <a:srgbClr val="3C486E"/>
                </a:solidFill>
                <a:latin typeface="Courier New" pitchFamily="49" charset="0"/>
                <a:cs typeface="Courier New" pitchFamily="49" charset="0"/>
              </a:rPr>
              <a:t>	&lt;/bean&gt;</a:t>
            </a:r>
          </a:p>
        </p:txBody>
      </p:sp>
      <p:sp>
        <p:nvSpPr>
          <p:cNvPr id="5" name="Rounded Rectangle 4"/>
          <p:cNvSpPr/>
          <p:nvPr/>
        </p:nvSpPr>
        <p:spPr bwMode="auto">
          <a:xfrm>
            <a:off x="2555776" y="3097988"/>
            <a:ext cx="4464496" cy="21602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Initialisation du conteneur (1/2)</a:t>
            </a:r>
            <a:endParaRPr lang="fr-BE"/>
          </a:p>
        </p:txBody>
      </p:sp>
      <p:sp>
        <p:nvSpPr>
          <p:cNvPr id="3" name="Content Placeholder 2"/>
          <p:cNvSpPr>
            <a:spLocks noGrp="1"/>
          </p:cNvSpPr>
          <p:nvPr>
            <p:ph idx="1"/>
          </p:nvPr>
        </p:nvSpPr>
        <p:spPr>
          <a:xfrm>
            <a:off x="468313" y="1196751"/>
            <a:ext cx="8229600" cy="4464273"/>
          </a:xfrm>
        </p:spPr>
        <p:txBody>
          <a:bodyPr/>
          <a:lstStyle/>
          <a:p>
            <a:r>
              <a:rPr lang="fr-BE" smtClean="0"/>
              <a:t>L’initialisation du conteneur léger se fait par chargement du fichier de configuration et instanciation d’un contexte.</a:t>
            </a:r>
          </a:p>
          <a:p>
            <a:endParaRPr lang="fr-BE" sz="1050" smtClean="0"/>
          </a:p>
          <a:p>
            <a:r>
              <a:rPr lang="fr-BE" smtClean="0"/>
              <a:t>Exemple</a:t>
            </a:r>
          </a:p>
        </p:txBody>
      </p:sp>
      <p:sp>
        <p:nvSpPr>
          <p:cNvPr id="4" name="TextBox 3"/>
          <p:cNvSpPr txBox="1"/>
          <p:nvPr/>
        </p:nvSpPr>
        <p:spPr>
          <a:xfrm>
            <a:off x="467544" y="2852936"/>
            <a:ext cx="8208912" cy="2246769"/>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Application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static void main(String[] args) {</a:t>
            </a:r>
          </a:p>
          <a:p>
            <a:pPr>
              <a:lnSpc>
                <a:spcPct val="100000"/>
              </a:lnSpc>
            </a:pPr>
            <a:r>
              <a:rPr lang="fr-BE" sz="1400" b="1" smtClean="0">
                <a:solidFill>
                  <a:srgbClr val="3C486E"/>
                </a:solidFill>
                <a:latin typeface="Courier New" pitchFamily="49" charset="0"/>
                <a:cs typeface="Courier New" pitchFamily="49" charset="0"/>
              </a:rPr>
              <a:t>		BeanFactory beanFactory = </a:t>
            </a:r>
          </a:p>
          <a:p>
            <a:pPr>
              <a:lnSpc>
                <a:spcPct val="100000"/>
              </a:lnSpc>
            </a:pPr>
            <a:r>
              <a:rPr lang="fr-BE" sz="1400" b="1" smtClean="0">
                <a:solidFill>
                  <a:srgbClr val="3C486E"/>
                </a:solidFill>
                <a:latin typeface="Courier New" pitchFamily="49" charset="0"/>
                <a:cs typeface="Courier New" pitchFamily="49" charset="0"/>
              </a:rPr>
              <a:t>			new ClassPathXmlApplicationContext("applicationContext.xml");</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 …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Initialisation du conteneur (2/2)</a:t>
            </a:r>
            <a:endParaRPr lang="fr-BE"/>
          </a:p>
        </p:txBody>
      </p:sp>
      <p:sp>
        <p:nvSpPr>
          <p:cNvPr id="3" name="Content Placeholder 2"/>
          <p:cNvSpPr>
            <a:spLocks noGrp="1"/>
          </p:cNvSpPr>
          <p:nvPr>
            <p:ph idx="1"/>
          </p:nvPr>
        </p:nvSpPr>
        <p:spPr>
          <a:xfrm>
            <a:off x="468313" y="1412776"/>
            <a:ext cx="8229600" cy="4248249"/>
          </a:xfrm>
        </p:spPr>
        <p:txBody>
          <a:bodyPr/>
          <a:lstStyle/>
          <a:p>
            <a:r>
              <a:rPr lang="fr-BE" smtClean="0"/>
              <a:t>Dans le cas d'une application Web, le chargement du conteneur léger se fait par déclaration dans le fichier </a:t>
            </a:r>
            <a:r>
              <a:rPr lang="fr-BE" b="1" smtClean="0"/>
              <a:t>web.xml</a:t>
            </a:r>
            <a:r>
              <a:rPr lang="fr-BE" smtClean="0"/>
              <a:t> :</a:t>
            </a:r>
            <a:endParaRPr lang="fr-BE"/>
          </a:p>
        </p:txBody>
      </p:sp>
      <p:sp>
        <p:nvSpPr>
          <p:cNvPr id="4" name="TextBox 3"/>
          <p:cNvSpPr txBox="1"/>
          <p:nvPr/>
        </p:nvSpPr>
        <p:spPr>
          <a:xfrm>
            <a:off x="467544" y="2492896"/>
            <a:ext cx="8208912" cy="3108543"/>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&lt;web-app&gt;</a:t>
            </a:r>
          </a:p>
          <a:p>
            <a:pPr>
              <a:lnSpc>
                <a:spcPct val="100000"/>
              </a:lnSpc>
            </a:pPr>
            <a:r>
              <a:rPr lang="fr-BE" sz="1400" b="1" smtClean="0">
                <a:solidFill>
                  <a:srgbClr val="3C486E"/>
                </a:solidFill>
                <a:latin typeface="Courier New" pitchFamily="49" charset="0"/>
                <a:cs typeface="Courier New" pitchFamily="49" charset="0"/>
              </a:rPr>
              <a:t>&lt;!- ... --&gt;</a:t>
            </a:r>
          </a:p>
          <a:p>
            <a:pPr>
              <a:lnSpc>
                <a:spcPct val="100000"/>
              </a:lnSpc>
            </a:pPr>
            <a:r>
              <a:rPr lang="fr-BE" sz="1400" b="1" smtClean="0">
                <a:solidFill>
                  <a:srgbClr val="3C486E"/>
                </a:solidFill>
                <a:latin typeface="Courier New" pitchFamily="49" charset="0"/>
                <a:cs typeface="Courier New" pitchFamily="49" charset="0"/>
              </a:rPr>
              <a:t>	&lt;context-param&gt;</a:t>
            </a:r>
          </a:p>
          <a:p>
            <a:pPr>
              <a:lnSpc>
                <a:spcPct val="100000"/>
              </a:lnSpc>
            </a:pPr>
            <a:r>
              <a:rPr lang="fr-BE" sz="1400" b="1" smtClean="0">
                <a:solidFill>
                  <a:srgbClr val="3C486E"/>
                </a:solidFill>
                <a:latin typeface="Courier New" pitchFamily="49" charset="0"/>
                <a:cs typeface="Courier New" pitchFamily="49" charset="0"/>
              </a:rPr>
              <a:t>		&lt;param-name&gt;contextConfigLocation&lt;/param-name&gt;</a:t>
            </a:r>
          </a:p>
          <a:p>
            <a:pPr>
              <a:lnSpc>
                <a:spcPct val="100000"/>
              </a:lnSpc>
            </a:pPr>
            <a:r>
              <a:rPr lang="fr-BE" sz="1400" b="1" smtClean="0">
                <a:solidFill>
                  <a:srgbClr val="3C486E"/>
                </a:solidFill>
                <a:latin typeface="Courier New" pitchFamily="49" charset="0"/>
                <a:cs typeface="Courier New" pitchFamily="49" charset="0"/>
              </a:rPr>
              <a:t>		&lt;param-value&gt;/WEB-INF/application-context.xml&lt;/param-value&gt;</a:t>
            </a:r>
          </a:p>
          <a:p>
            <a:pPr>
              <a:lnSpc>
                <a:spcPct val="100000"/>
              </a:lnSpc>
            </a:pPr>
            <a:r>
              <a:rPr lang="fr-BE" sz="1400" b="1" smtClean="0">
                <a:solidFill>
                  <a:srgbClr val="3C486E"/>
                </a:solidFill>
                <a:latin typeface="Courier New" pitchFamily="49" charset="0"/>
                <a:cs typeface="Courier New" pitchFamily="49" charset="0"/>
              </a:rPr>
              <a:t>	&lt;/context-param&gt;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&lt;listener&gt;</a:t>
            </a:r>
          </a:p>
          <a:p>
            <a:pPr>
              <a:lnSpc>
                <a:spcPct val="100000"/>
              </a:lnSpc>
            </a:pPr>
            <a:r>
              <a:rPr lang="fr-BE" sz="1400" b="1" smtClean="0">
                <a:solidFill>
                  <a:srgbClr val="3C486E"/>
                </a:solidFill>
                <a:latin typeface="Courier New" pitchFamily="49" charset="0"/>
                <a:cs typeface="Courier New" pitchFamily="49" charset="0"/>
              </a:rPr>
              <a:t>		&lt;listener-class&gt;</a:t>
            </a:r>
          </a:p>
          <a:p>
            <a:pPr>
              <a:lnSpc>
                <a:spcPct val="100000"/>
              </a:lnSpc>
            </a:pPr>
            <a:r>
              <a:rPr lang="fr-BE" sz="1400" b="1" smtClean="0">
                <a:solidFill>
                  <a:srgbClr val="3C486E"/>
                </a:solidFill>
                <a:latin typeface="Courier New" pitchFamily="49" charset="0"/>
                <a:cs typeface="Courier New" pitchFamily="49" charset="0"/>
              </a:rPr>
              <a:t>			org.springframework.web.context.ContextLoaderListener</a:t>
            </a:r>
          </a:p>
          <a:p>
            <a:pPr>
              <a:lnSpc>
                <a:spcPct val="100000"/>
              </a:lnSpc>
            </a:pPr>
            <a:r>
              <a:rPr lang="fr-BE" sz="1400" b="1" smtClean="0">
                <a:solidFill>
                  <a:srgbClr val="3C486E"/>
                </a:solidFill>
                <a:latin typeface="Courier New" pitchFamily="49" charset="0"/>
                <a:cs typeface="Courier New" pitchFamily="49" charset="0"/>
              </a:rPr>
              <a:t>		&lt;/listener-class&gt;</a:t>
            </a:r>
          </a:p>
          <a:p>
            <a:pPr>
              <a:lnSpc>
                <a:spcPct val="100000"/>
              </a:lnSpc>
            </a:pPr>
            <a:r>
              <a:rPr lang="fr-BE" sz="1400" b="1" smtClean="0">
                <a:solidFill>
                  <a:srgbClr val="3C486E"/>
                </a:solidFill>
                <a:latin typeface="Courier New" pitchFamily="49" charset="0"/>
                <a:cs typeface="Courier New" pitchFamily="49" charset="0"/>
              </a:rPr>
              <a:t>	&lt;/listener&gt;</a:t>
            </a:r>
          </a:p>
          <a:p>
            <a:pPr>
              <a:lnSpc>
                <a:spcPct val="100000"/>
              </a:lnSpc>
            </a:pPr>
            <a:r>
              <a:rPr lang="fr-BE" sz="1400" b="1" smtClean="0">
                <a:solidFill>
                  <a:srgbClr val="3C486E"/>
                </a:solidFill>
                <a:latin typeface="Courier New" pitchFamily="49" charset="0"/>
                <a:cs typeface="Courier New" pitchFamily="49" charset="0"/>
              </a:rPr>
              <a:t>&lt;!- ... --&gt;</a:t>
            </a:r>
          </a:p>
          <a:p>
            <a:pPr>
              <a:lnSpc>
                <a:spcPct val="100000"/>
              </a:lnSpc>
            </a:pPr>
            <a:r>
              <a:rPr lang="fr-BE" sz="1400" b="1" smtClean="0">
                <a:solidFill>
                  <a:srgbClr val="3C486E"/>
                </a:solidFill>
                <a:latin typeface="Courier New" pitchFamily="49" charset="0"/>
                <a:cs typeface="Courier New" pitchFamily="49" charset="0"/>
              </a:rPr>
              <a:t>&lt;/web-app&gt;</a:t>
            </a:r>
          </a:p>
        </p:txBody>
      </p:sp>
      <p:sp>
        <p:nvSpPr>
          <p:cNvPr id="5" name="Rounded Rectangle 4"/>
          <p:cNvSpPr/>
          <p:nvPr/>
        </p:nvSpPr>
        <p:spPr bwMode="auto">
          <a:xfrm>
            <a:off x="2699792" y="3140968"/>
            <a:ext cx="230425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6" name="Rounded Rectangle 5"/>
          <p:cNvSpPr/>
          <p:nvPr/>
        </p:nvSpPr>
        <p:spPr bwMode="auto">
          <a:xfrm>
            <a:off x="1907704" y="4437112"/>
            <a:ext cx="5760640"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Récupération d’un Bean</a:t>
            </a:r>
            <a:endParaRPr lang="fr-BE"/>
          </a:p>
        </p:txBody>
      </p:sp>
      <p:sp>
        <p:nvSpPr>
          <p:cNvPr id="4" name="TextBox 3"/>
          <p:cNvSpPr txBox="1"/>
          <p:nvPr/>
        </p:nvSpPr>
        <p:spPr>
          <a:xfrm>
            <a:off x="467544" y="980728"/>
            <a:ext cx="8208912" cy="2462213"/>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&lt;?xml version="1.0" encoding="UTF-8"?&gt;</a:t>
            </a:r>
          </a:p>
          <a:p>
            <a:pPr>
              <a:lnSpc>
                <a:spcPct val="100000"/>
              </a:lnSpc>
            </a:pPr>
            <a:r>
              <a:rPr lang="fr-BE" sz="1400" b="1" smtClean="0">
                <a:solidFill>
                  <a:srgbClr val="3C486E"/>
                </a:solidFill>
                <a:latin typeface="Courier New" pitchFamily="49" charset="0"/>
                <a:cs typeface="Courier New" pitchFamily="49" charset="0"/>
              </a:rPr>
              <a:t>&lt;beans xmlns="http://www.springframework.org/schema/beans"</a:t>
            </a:r>
          </a:p>
          <a:p>
            <a:pPr>
              <a:lnSpc>
                <a:spcPct val="100000"/>
              </a:lnSpc>
            </a:pPr>
            <a:r>
              <a:rPr lang="fr-BE" sz="1400" b="1" smtClean="0">
                <a:solidFill>
                  <a:srgbClr val="3C486E"/>
                </a:solidFill>
                <a:latin typeface="Courier New" pitchFamily="49" charset="0"/>
                <a:cs typeface="Courier New" pitchFamily="49" charset="0"/>
              </a:rPr>
              <a:t>	xmlns:xsi="http://www.w3.org/2001/XMLSchema-instance"</a:t>
            </a:r>
          </a:p>
          <a:p>
            <a:pPr>
              <a:lnSpc>
                <a:spcPct val="100000"/>
              </a:lnSpc>
            </a:pPr>
            <a:r>
              <a:rPr lang="fr-BE" sz="1400" b="1" smtClean="0">
                <a:solidFill>
                  <a:srgbClr val="3C486E"/>
                </a:solidFill>
                <a:latin typeface="Courier New" pitchFamily="49" charset="0"/>
                <a:cs typeface="Courier New" pitchFamily="49" charset="0"/>
              </a:rPr>
              <a:t>	xsi:schemaLocation="http://www.springframework.org/schema/beans </a:t>
            </a:r>
          </a:p>
          <a:p>
            <a:pPr>
              <a:lnSpc>
                <a:spcPct val="100000"/>
              </a:lnSpc>
            </a:pPr>
            <a:r>
              <a:rPr lang="fr-BE" sz="1400" b="1" smtClean="0">
                <a:solidFill>
                  <a:srgbClr val="3C486E"/>
                </a:solidFill>
                <a:latin typeface="Courier New" pitchFamily="49" charset="0"/>
                <a:cs typeface="Courier New" pitchFamily="49" charset="0"/>
              </a:rPr>
              <a:t>		http://www.springframework.org/schema/beans/spring-beans-3.0.xsd"&gt;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&lt;bean id="johnson" class="expertit.domain.Expert"&gt;</a:t>
            </a:r>
          </a:p>
          <a:p>
            <a:pPr>
              <a:lnSpc>
                <a:spcPct val="100000"/>
              </a:lnSpc>
            </a:pPr>
            <a:r>
              <a:rPr lang="fr-BE" sz="1400" b="1" smtClean="0">
                <a:solidFill>
                  <a:srgbClr val="3C486E"/>
                </a:solidFill>
                <a:latin typeface="Courier New" pitchFamily="49" charset="0"/>
                <a:cs typeface="Courier New" pitchFamily="49" charset="0"/>
              </a:rPr>
              <a:t>		&lt;property name="firstName" value="Rod"/&gt;</a:t>
            </a:r>
          </a:p>
          <a:p>
            <a:pPr>
              <a:lnSpc>
                <a:spcPct val="100000"/>
              </a:lnSpc>
            </a:pPr>
            <a:r>
              <a:rPr lang="fr-BE" sz="1400" b="1" smtClean="0">
                <a:solidFill>
                  <a:srgbClr val="3C486E"/>
                </a:solidFill>
                <a:latin typeface="Courier New" pitchFamily="49" charset="0"/>
                <a:cs typeface="Courier New" pitchFamily="49" charset="0"/>
              </a:rPr>
              <a:t>		&lt;property name="lastName" value="Johnson" /&gt;		</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&lt;/beans&gt;</a:t>
            </a:r>
          </a:p>
        </p:txBody>
      </p:sp>
      <p:sp>
        <p:nvSpPr>
          <p:cNvPr id="5" name="TextBox 4"/>
          <p:cNvSpPr txBox="1"/>
          <p:nvPr/>
        </p:nvSpPr>
        <p:spPr>
          <a:xfrm>
            <a:off x="467544" y="3717032"/>
            <a:ext cx="8208912" cy="2246769"/>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Application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static void main(String[] args) {</a:t>
            </a:r>
          </a:p>
          <a:p>
            <a:pPr>
              <a:lnSpc>
                <a:spcPct val="100000"/>
              </a:lnSpc>
            </a:pPr>
            <a:r>
              <a:rPr lang="fr-BE" sz="1400" b="1" smtClean="0">
                <a:solidFill>
                  <a:srgbClr val="3C486E"/>
                </a:solidFill>
                <a:latin typeface="Courier New" pitchFamily="49" charset="0"/>
                <a:cs typeface="Courier New" pitchFamily="49" charset="0"/>
              </a:rPr>
              <a:t>		BeanFactory beanFactory = </a:t>
            </a:r>
          </a:p>
          <a:p>
            <a:pPr>
              <a:lnSpc>
                <a:spcPct val="100000"/>
              </a:lnSpc>
            </a:pPr>
            <a:r>
              <a:rPr lang="fr-BE" sz="1400" b="1" smtClean="0">
                <a:solidFill>
                  <a:srgbClr val="3C486E"/>
                </a:solidFill>
                <a:latin typeface="Courier New" pitchFamily="49" charset="0"/>
                <a:cs typeface="Courier New" pitchFamily="49" charset="0"/>
              </a:rPr>
              <a:t>			new ClassPathXmlApplicationContext("applicationContext.xml");</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Expert expert = (Expert) beanFactory.getBean("johnson");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p>
        </p:txBody>
      </p:sp>
      <p:sp>
        <p:nvSpPr>
          <p:cNvPr id="6" name="Rounded Rectangle 5"/>
          <p:cNvSpPr/>
          <p:nvPr/>
        </p:nvSpPr>
        <p:spPr bwMode="auto">
          <a:xfrm>
            <a:off x="1619672" y="2276872"/>
            <a:ext cx="1296144"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7" name="Rounded Rectangle 6"/>
          <p:cNvSpPr/>
          <p:nvPr/>
        </p:nvSpPr>
        <p:spPr bwMode="auto">
          <a:xfrm>
            <a:off x="6156176" y="5013176"/>
            <a:ext cx="1152128"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cxnSp>
        <p:nvCxnSpPr>
          <p:cNvPr id="9" name="Shape 8"/>
          <p:cNvCxnSpPr>
            <a:stCxn id="6" idx="2"/>
            <a:endCxn id="7" idx="0"/>
          </p:cNvCxnSpPr>
          <p:nvPr/>
        </p:nvCxnSpPr>
        <p:spPr bwMode="auto">
          <a:xfrm rot="16200000" flipH="1">
            <a:off x="3275856" y="1556792"/>
            <a:ext cx="2448272" cy="4464496"/>
          </a:xfrm>
          <a:prstGeom prst="curvedConnector3">
            <a:avLst>
              <a:gd name="adj1" fmla="val 50000"/>
            </a:avLst>
          </a:prstGeom>
          <a:solidFill>
            <a:schemeClr val="accent1"/>
          </a:solidFill>
          <a:ln w="9525"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Sélection de la portée d'un Bean (1/4)</a:t>
            </a:r>
            <a:endParaRPr lang="fr-BE"/>
          </a:p>
        </p:txBody>
      </p:sp>
      <p:sp>
        <p:nvSpPr>
          <p:cNvPr id="3" name="Content Placeholder 2"/>
          <p:cNvSpPr>
            <a:spLocks noGrp="1"/>
          </p:cNvSpPr>
          <p:nvPr>
            <p:ph idx="1"/>
          </p:nvPr>
        </p:nvSpPr>
        <p:spPr>
          <a:xfrm>
            <a:off x="468313" y="1557015"/>
            <a:ext cx="8229600" cy="4464273"/>
          </a:xfrm>
        </p:spPr>
        <p:txBody>
          <a:bodyPr/>
          <a:lstStyle/>
          <a:p>
            <a:r>
              <a:rPr lang="fr-BE" smtClean="0"/>
              <a:t>Par défaut, une et une seule instance du Bean est instanciée par définition.</a:t>
            </a:r>
          </a:p>
          <a:p>
            <a:endParaRPr lang="fr-BE" sz="1050" smtClean="0"/>
          </a:p>
          <a:p>
            <a:r>
              <a:rPr lang="fr-BE" smtClean="0"/>
              <a:t>Spring permet de modifier ce comportement via la notion de </a:t>
            </a:r>
            <a:r>
              <a:rPr lang="fr-BE" b="1" smtClean="0"/>
              <a:t>scope </a:t>
            </a:r>
            <a:r>
              <a:rPr lang="fr-BE" smtClean="0"/>
              <a:t>:</a:t>
            </a:r>
          </a:p>
          <a:p>
            <a:endParaRPr lang="fr-BE" smtClean="0"/>
          </a:p>
          <a:p>
            <a:endParaRPr lang="fr-BE" smtClean="0"/>
          </a:p>
          <a:p>
            <a:endParaRPr lang="fr-BE" smtClean="0"/>
          </a:p>
          <a:p>
            <a:endParaRPr lang="fr-BE" smtClean="0"/>
          </a:p>
        </p:txBody>
      </p:sp>
      <p:graphicFrame>
        <p:nvGraphicFramePr>
          <p:cNvPr id="4" name="Content Placeholder 3"/>
          <p:cNvGraphicFramePr>
            <a:graphicFrameLocks/>
          </p:cNvGraphicFramePr>
          <p:nvPr/>
        </p:nvGraphicFramePr>
        <p:xfrm>
          <a:off x="971600" y="3284984"/>
          <a:ext cx="7344816" cy="1245139"/>
        </p:xfrm>
        <a:graphic>
          <a:graphicData uri="http://schemas.openxmlformats.org/drawingml/2006/table">
            <a:tbl>
              <a:tblPr>
                <a:tableStyleId>{284E427A-3D55-4303-BF80-6455036E1DE7}</a:tableStyleId>
              </a:tblPr>
              <a:tblGrid>
                <a:gridCol w="1818717"/>
                <a:gridCol w="5526099"/>
              </a:tblGrid>
              <a:tr h="381043">
                <a:tc>
                  <a:txBody>
                    <a:bodyPr/>
                    <a:lstStyle/>
                    <a:p>
                      <a:pPr algn="l"/>
                      <a:r>
                        <a:rPr lang="fr-BE" sz="1600" b="1" smtClean="0">
                          <a:solidFill>
                            <a:srgbClr val="3C486E"/>
                          </a:solidFill>
                        </a:rPr>
                        <a:t> Portée</a:t>
                      </a:r>
                      <a:endParaRPr lang="fr-BE" sz="1600" b="1">
                        <a:solidFill>
                          <a:srgbClr val="3C486E"/>
                        </a:solidFill>
                      </a:endParaRPr>
                    </a:p>
                  </a:txBody>
                  <a:tcPr marL="35864" marR="35864" marT="17932" marB="17932" anchor="ctr"/>
                </a:tc>
                <a:tc>
                  <a:txBody>
                    <a:bodyPr/>
                    <a:lstStyle/>
                    <a:p>
                      <a:r>
                        <a:rPr lang="fr-BE" sz="1600" b="1" smtClean="0">
                          <a:solidFill>
                            <a:srgbClr val="3C486E"/>
                          </a:solidFill>
                        </a:rPr>
                        <a:t> Description</a:t>
                      </a:r>
                      <a:endParaRPr lang="fr-BE" sz="1600" b="1">
                        <a:solidFill>
                          <a:srgbClr val="3C486E"/>
                        </a:solidFill>
                      </a:endParaRPr>
                    </a:p>
                  </a:txBody>
                  <a:tcPr marL="35864" marR="35864" marT="17932" marB="17932" anchor="ctr"/>
                </a:tc>
              </a:tr>
              <a:tr h="432048">
                <a:tc>
                  <a:txBody>
                    <a:bodyPr/>
                    <a:lstStyle/>
                    <a:p>
                      <a:pPr algn="l"/>
                      <a:r>
                        <a:rPr lang="fr-BE" sz="1600" b="1" smtClean="0">
                          <a:solidFill>
                            <a:srgbClr val="3C486E"/>
                          </a:solidFill>
                        </a:rPr>
                        <a:t> singleton</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Un Bean instancié</a:t>
                      </a:r>
                      <a:r>
                        <a:rPr lang="fr-BE" sz="1600" kern="1200" baseline="0" smtClean="0">
                          <a:solidFill>
                            <a:srgbClr val="3C486E"/>
                          </a:solidFill>
                          <a:latin typeface="+mn-lt"/>
                          <a:ea typeface="+mn-ea"/>
                          <a:cs typeface="+mn-cs"/>
                        </a:rPr>
                        <a:t> par définition (</a:t>
                      </a:r>
                      <a:r>
                        <a:rPr lang="fr-BE" sz="1600" u="sng" kern="1200" baseline="0" smtClean="0">
                          <a:solidFill>
                            <a:srgbClr val="3C486E"/>
                          </a:solidFill>
                          <a:latin typeface="+mn-lt"/>
                          <a:ea typeface="+mn-ea"/>
                          <a:cs typeface="+mn-cs"/>
                        </a:rPr>
                        <a:t>comportement par défaut</a:t>
                      </a:r>
                      <a:r>
                        <a:rPr lang="fr-BE" sz="1600" kern="1200" baseline="0" smtClean="0">
                          <a:solidFill>
                            <a:srgbClr val="3C486E"/>
                          </a:solidFill>
                          <a:latin typeface="+mn-lt"/>
                          <a:ea typeface="+mn-ea"/>
                          <a:cs typeface="+mn-cs"/>
                        </a:rPr>
                        <a:t>)</a:t>
                      </a:r>
                      <a:endParaRPr lang="fr-BE" sz="1600" kern="1200">
                        <a:solidFill>
                          <a:srgbClr val="3C486E"/>
                        </a:solidFill>
                        <a:latin typeface="+mn-lt"/>
                        <a:ea typeface="+mn-ea"/>
                        <a:cs typeface="+mn-cs"/>
                      </a:endParaRPr>
                    </a:p>
                  </a:txBody>
                  <a:tcPr marL="35864" marR="35864" marT="17932" marB="17932" anchor="ctr"/>
                </a:tc>
              </a:tr>
              <a:tr h="432048">
                <a:tc>
                  <a:txBody>
                    <a:bodyPr/>
                    <a:lstStyle/>
                    <a:p>
                      <a:pPr algn="l"/>
                      <a:r>
                        <a:rPr lang="fr-BE" sz="1600" b="1" smtClean="0">
                          <a:solidFill>
                            <a:srgbClr val="3C486E"/>
                          </a:solidFill>
                        </a:rPr>
                        <a:t> prototype</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Une</a:t>
                      </a:r>
                      <a:r>
                        <a:rPr lang="fr-BE" sz="1600" kern="1200" baseline="0" smtClean="0">
                          <a:solidFill>
                            <a:srgbClr val="3C486E"/>
                          </a:solidFill>
                          <a:latin typeface="+mn-lt"/>
                          <a:ea typeface="+mn-ea"/>
                          <a:cs typeface="+mn-cs"/>
                        </a:rPr>
                        <a:t> nouvelle instance créée à chaque référencement du Bean</a:t>
                      </a:r>
                      <a:endParaRPr lang="fr-BE" sz="1600" kern="1200">
                        <a:solidFill>
                          <a:srgbClr val="3C486E"/>
                        </a:solidFill>
                        <a:latin typeface="+mn-lt"/>
                        <a:ea typeface="+mn-ea"/>
                        <a:cs typeface="+mn-cs"/>
                      </a:endParaRPr>
                    </a:p>
                  </a:txBody>
                  <a:tcPr marL="35864" marR="35864" marT="17932" marB="17932" anchor="ct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Sélection de la portée d'un Bean (2/4)</a:t>
            </a:r>
            <a:endParaRPr lang="fr-BE"/>
          </a:p>
        </p:txBody>
      </p:sp>
      <p:sp>
        <p:nvSpPr>
          <p:cNvPr id="3" name="Content Placeholder 2"/>
          <p:cNvSpPr>
            <a:spLocks noGrp="1"/>
          </p:cNvSpPr>
          <p:nvPr>
            <p:ph idx="1"/>
          </p:nvPr>
        </p:nvSpPr>
        <p:spPr>
          <a:xfrm>
            <a:off x="468313" y="1556791"/>
            <a:ext cx="8229600" cy="4104233"/>
          </a:xfrm>
        </p:spPr>
        <p:txBody>
          <a:bodyPr/>
          <a:lstStyle/>
          <a:p>
            <a:r>
              <a:rPr lang="fr-BE" smtClean="0"/>
              <a:t>Pour modifier la portée d'un Bean, on utilise l'attribut </a:t>
            </a:r>
            <a:r>
              <a:rPr lang="fr-BE" smtClean="0">
                <a:latin typeface="Courier New" pitchFamily="49" charset="0"/>
                <a:cs typeface="Courier New" pitchFamily="49" charset="0"/>
              </a:rPr>
              <a:t>scope</a:t>
            </a:r>
            <a:r>
              <a:rPr lang="fr-BE" smtClean="0"/>
              <a:t> de la balise </a:t>
            </a:r>
            <a:r>
              <a:rPr lang="fr-BE" smtClean="0">
                <a:latin typeface="Courier New" pitchFamily="49" charset="0"/>
                <a:cs typeface="Courier New" pitchFamily="49" charset="0"/>
              </a:rPr>
              <a:t>bean</a:t>
            </a:r>
            <a:r>
              <a:rPr lang="fr-BE" smtClean="0"/>
              <a:t> :</a:t>
            </a:r>
            <a:endParaRPr lang="fr-BE"/>
          </a:p>
        </p:txBody>
      </p:sp>
      <p:sp>
        <p:nvSpPr>
          <p:cNvPr id="4" name="TextBox 3"/>
          <p:cNvSpPr txBox="1"/>
          <p:nvPr/>
        </p:nvSpPr>
        <p:spPr>
          <a:xfrm>
            <a:off x="539552" y="2564904"/>
            <a:ext cx="8208912" cy="2462213"/>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&lt;?xml version="1.0" encoding="UTF-8"?&gt;</a:t>
            </a:r>
          </a:p>
          <a:p>
            <a:pPr>
              <a:lnSpc>
                <a:spcPct val="100000"/>
              </a:lnSpc>
            </a:pPr>
            <a:r>
              <a:rPr lang="fr-BE" sz="1400" b="1" smtClean="0">
                <a:solidFill>
                  <a:srgbClr val="3C486E"/>
                </a:solidFill>
                <a:latin typeface="Courier New" pitchFamily="49" charset="0"/>
                <a:cs typeface="Courier New" pitchFamily="49" charset="0"/>
              </a:rPr>
              <a:t>&lt;beans xmlns="http://www.springframework.org/schema/beans"</a:t>
            </a:r>
          </a:p>
          <a:p>
            <a:pPr>
              <a:lnSpc>
                <a:spcPct val="100000"/>
              </a:lnSpc>
            </a:pPr>
            <a:r>
              <a:rPr lang="fr-BE" sz="1400" b="1" smtClean="0">
                <a:solidFill>
                  <a:srgbClr val="3C486E"/>
                </a:solidFill>
                <a:latin typeface="Courier New" pitchFamily="49" charset="0"/>
                <a:cs typeface="Courier New" pitchFamily="49" charset="0"/>
              </a:rPr>
              <a:t>	xmlns:xsi="http://www.w3.org/2001/XMLSchema-instance"</a:t>
            </a:r>
          </a:p>
          <a:p>
            <a:pPr>
              <a:lnSpc>
                <a:spcPct val="100000"/>
              </a:lnSpc>
            </a:pPr>
            <a:r>
              <a:rPr lang="fr-BE" sz="1400" b="1" smtClean="0">
                <a:solidFill>
                  <a:srgbClr val="3C486E"/>
                </a:solidFill>
                <a:latin typeface="Courier New" pitchFamily="49" charset="0"/>
                <a:cs typeface="Courier New" pitchFamily="49" charset="0"/>
              </a:rPr>
              <a:t>	xsi:schemaLocation="http://www.springframework.org/schema/beans </a:t>
            </a:r>
          </a:p>
          <a:p>
            <a:pPr>
              <a:lnSpc>
                <a:spcPct val="100000"/>
              </a:lnSpc>
            </a:pPr>
            <a:r>
              <a:rPr lang="fr-BE" sz="1400" b="1" smtClean="0">
                <a:solidFill>
                  <a:srgbClr val="3C486E"/>
                </a:solidFill>
                <a:latin typeface="Courier New" pitchFamily="49" charset="0"/>
                <a:cs typeface="Courier New" pitchFamily="49" charset="0"/>
              </a:rPr>
              <a:t>		http://www.springframework.org/schema/beans/spring-beans-3.0.xsd"&gt;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&lt;bean id="johnson" class="expertit.domain.Expert" scope="prototype"&gt;</a:t>
            </a:r>
          </a:p>
          <a:p>
            <a:pPr>
              <a:lnSpc>
                <a:spcPct val="100000"/>
              </a:lnSpc>
            </a:pPr>
            <a:r>
              <a:rPr lang="fr-BE" sz="1400" b="1" smtClean="0">
                <a:solidFill>
                  <a:srgbClr val="3C486E"/>
                </a:solidFill>
                <a:latin typeface="Courier New" pitchFamily="49" charset="0"/>
                <a:cs typeface="Courier New" pitchFamily="49" charset="0"/>
              </a:rPr>
              <a:t>		&lt;property name="firstName" value="Rod"/&gt;</a:t>
            </a:r>
          </a:p>
          <a:p>
            <a:pPr>
              <a:lnSpc>
                <a:spcPct val="100000"/>
              </a:lnSpc>
            </a:pPr>
            <a:r>
              <a:rPr lang="fr-BE" sz="1400" b="1" smtClean="0">
                <a:solidFill>
                  <a:srgbClr val="3C486E"/>
                </a:solidFill>
                <a:latin typeface="Courier New" pitchFamily="49" charset="0"/>
                <a:cs typeface="Courier New" pitchFamily="49" charset="0"/>
              </a:rPr>
              <a:t>		&lt;property name="lastName" value="Johnson" /&gt;		</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&lt;/beans&gt;</a:t>
            </a:r>
          </a:p>
        </p:txBody>
      </p:sp>
      <p:sp>
        <p:nvSpPr>
          <p:cNvPr id="5" name="Rounded Rectangle 4"/>
          <p:cNvSpPr/>
          <p:nvPr/>
        </p:nvSpPr>
        <p:spPr bwMode="auto">
          <a:xfrm>
            <a:off x="7020272" y="3861048"/>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Sélection de la portée d'un Bean (3/4)</a:t>
            </a:r>
            <a:endParaRPr lang="fr-BE"/>
          </a:p>
        </p:txBody>
      </p:sp>
      <p:sp>
        <p:nvSpPr>
          <p:cNvPr id="3" name="Content Placeholder 2"/>
          <p:cNvSpPr>
            <a:spLocks noGrp="1"/>
          </p:cNvSpPr>
          <p:nvPr>
            <p:ph idx="1"/>
          </p:nvPr>
        </p:nvSpPr>
        <p:spPr>
          <a:xfrm>
            <a:off x="468313" y="1485008"/>
            <a:ext cx="8229600" cy="4320256"/>
          </a:xfrm>
        </p:spPr>
        <p:txBody>
          <a:bodyPr/>
          <a:lstStyle/>
          <a:p>
            <a:r>
              <a:rPr lang="fr-BE" smtClean="0"/>
              <a:t>Il existe également des portées utilisables au sein d'une application Web :</a:t>
            </a:r>
          </a:p>
          <a:p>
            <a:endParaRPr lang="fr-BE" smtClean="0"/>
          </a:p>
          <a:p>
            <a:endParaRPr lang="fr-BE" smtClean="0"/>
          </a:p>
          <a:p>
            <a:endParaRPr lang="fr-BE" smtClean="0"/>
          </a:p>
          <a:p>
            <a:endParaRPr lang="fr-BE" smtClean="0"/>
          </a:p>
          <a:p>
            <a:endParaRPr lang="fr-BE" smtClean="0"/>
          </a:p>
          <a:p>
            <a:endParaRPr lang="fr-BE" smtClean="0"/>
          </a:p>
          <a:p>
            <a:endParaRPr lang="fr-BE" smtClean="0"/>
          </a:p>
          <a:p>
            <a:pPr>
              <a:buNone/>
            </a:pPr>
            <a:endParaRPr lang="fr-BE"/>
          </a:p>
        </p:txBody>
      </p:sp>
      <p:graphicFrame>
        <p:nvGraphicFramePr>
          <p:cNvPr id="4" name="Content Placeholder 3"/>
          <p:cNvGraphicFramePr>
            <a:graphicFrameLocks/>
          </p:cNvGraphicFramePr>
          <p:nvPr/>
        </p:nvGraphicFramePr>
        <p:xfrm>
          <a:off x="899592" y="2429440"/>
          <a:ext cx="7560840" cy="2007896"/>
        </p:xfrm>
        <a:graphic>
          <a:graphicData uri="http://schemas.openxmlformats.org/drawingml/2006/table">
            <a:tbl>
              <a:tblPr>
                <a:tableStyleId>{284E427A-3D55-4303-BF80-6455036E1DE7}</a:tableStyleId>
              </a:tblPr>
              <a:tblGrid>
                <a:gridCol w="1872208"/>
                <a:gridCol w="5688632"/>
              </a:tblGrid>
              <a:tr h="93011">
                <a:tc>
                  <a:txBody>
                    <a:bodyPr/>
                    <a:lstStyle/>
                    <a:p>
                      <a:pPr algn="l"/>
                      <a:r>
                        <a:rPr lang="fr-BE" sz="1600" b="1" smtClean="0">
                          <a:solidFill>
                            <a:srgbClr val="3C486E"/>
                          </a:solidFill>
                        </a:rPr>
                        <a:t> Portée</a:t>
                      </a:r>
                      <a:endParaRPr lang="fr-BE" sz="1600" b="1">
                        <a:solidFill>
                          <a:srgbClr val="3C486E"/>
                        </a:solidFill>
                      </a:endParaRPr>
                    </a:p>
                  </a:txBody>
                  <a:tcPr marL="35864" marR="35864" marT="17932" marB="17932" anchor="ctr"/>
                </a:tc>
                <a:tc>
                  <a:txBody>
                    <a:bodyPr/>
                    <a:lstStyle/>
                    <a:p>
                      <a:r>
                        <a:rPr lang="fr-BE" sz="1600" b="1" smtClean="0">
                          <a:solidFill>
                            <a:srgbClr val="3C486E"/>
                          </a:solidFill>
                        </a:rPr>
                        <a:t> Description</a:t>
                      </a:r>
                      <a:endParaRPr lang="fr-BE" sz="1600" b="1">
                        <a:solidFill>
                          <a:srgbClr val="3C486E"/>
                        </a:solidFill>
                      </a:endParaRPr>
                    </a:p>
                  </a:txBody>
                  <a:tcPr marL="35864" marR="35864" marT="17932" marB="17932" anchor="ctr"/>
                </a:tc>
              </a:tr>
              <a:tr h="576064">
                <a:tc>
                  <a:txBody>
                    <a:bodyPr/>
                    <a:lstStyle/>
                    <a:p>
                      <a:pPr algn="l"/>
                      <a:r>
                        <a:rPr lang="fr-BE" sz="1600" b="1" baseline="0" smtClean="0">
                          <a:solidFill>
                            <a:srgbClr val="3C486E"/>
                          </a:solidFill>
                        </a:rPr>
                        <a:t> request</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Une</a:t>
                      </a:r>
                      <a:r>
                        <a:rPr lang="fr-BE" sz="1600" kern="1200" baseline="0" smtClean="0">
                          <a:solidFill>
                            <a:srgbClr val="3C486E"/>
                          </a:solidFill>
                          <a:latin typeface="+mn-lt"/>
                          <a:ea typeface="+mn-ea"/>
                          <a:cs typeface="+mn-cs"/>
                        </a:rPr>
                        <a:t> nouvelle instance créée par requête HTTP. </a:t>
                      </a:r>
                    </a:p>
                    <a:p>
                      <a:r>
                        <a:rPr lang="fr-BE" sz="1600" kern="1200" baseline="0" smtClean="0">
                          <a:solidFill>
                            <a:srgbClr val="3C486E"/>
                          </a:solidFill>
                          <a:latin typeface="+mn-lt"/>
                          <a:ea typeface="+mn-ea"/>
                          <a:cs typeface="+mn-cs"/>
                        </a:rPr>
                        <a:t> La portée de l'instance, au sens Servlet, est </a:t>
                      </a:r>
                      <a:r>
                        <a:rPr lang="fr-BE" sz="1600" b="1" kern="1200" baseline="0" smtClean="0">
                          <a:solidFill>
                            <a:srgbClr val="3C486E"/>
                          </a:solidFill>
                          <a:latin typeface="+mn-lt"/>
                          <a:ea typeface="+mn-ea"/>
                          <a:cs typeface="+mn-cs"/>
                        </a:rPr>
                        <a:t>request.</a:t>
                      </a:r>
                      <a:endParaRPr lang="fr-BE" sz="1600" b="1" kern="1200">
                        <a:solidFill>
                          <a:srgbClr val="3C486E"/>
                        </a:solidFill>
                        <a:latin typeface="+mn-lt"/>
                        <a:ea typeface="+mn-ea"/>
                        <a:cs typeface="+mn-cs"/>
                      </a:endParaRPr>
                    </a:p>
                  </a:txBody>
                  <a:tcPr marL="35864" marR="35864" marT="17932" marB="17932" anchor="ctr"/>
                </a:tc>
              </a:tr>
              <a:tr h="576064">
                <a:tc>
                  <a:txBody>
                    <a:bodyPr/>
                    <a:lstStyle/>
                    <a:p>
                      <a:pPr algn="l"/>
                      <a:r>
                        <a:rPr lang="fr-BE" sz="1600" b="1" baseline="0" smtClean="0">
                          <a:solidFill>
                            <a:srgbClr val="3C486E"/>
                          </a:solidFill>
                        </a:rPr>
                        <a:t> session</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Une nouvelle instance créée par session HTTP.</a:t>
                      </a:r>
                    </a:p>
                    <a:p>
                      <a:r>
                        <a:rPr lang="fr-BE" sz="1600" kern="1200" baseline="0" smtClean="0">
                          <a:solidFill>
                            <a:srgbClr val="3C486E"/>
                          </a:solidFill>
                          <a:latin typeface="+mn-lt"/>
                          <a:ea typeface="+mn-ea"/>
                          <a:cs typeface="+mn-cs"/>
                        </a:rPr>
                        <a:t> La portée de l'instance, au sens Servlet, est </a:t>
                      </a:r>
                      <a:r>
                        <a:rPr lang="fr-BE" sz="1600" b="1" kern="1200" baseline="0" smtClean="0">
                          <a:solidFill>
                            <a:srgbClr val="3C486E"/>
                          </a:solidFill>
                          <a:latin typeface="+mn-lt"/>
                          <a:ea typeface="+mn-ea"/>
                          <a:cs typeface="+mn-cs"/>
                        </a:rPr>
                        <a:t>session</a:t>
                      </a:r>
                      <a:r>
                        <a:rPr lang="fr-BE" sz="1600" kern="1200" baseline="0" smtClean="0">
                          <a:solidFill>
                            <a:srgbClr val="3C486E"/>
                          </a:solidFill>
                          <a:latin typeface="+mn-lt"/>
                          <a:ea typeface="+mn-ea"/>
                          <a:cs typeface="+mn-cs"/>
                        </a:rPr>
                        <a:t>.</a:t>
                      </a:r>
                      <a:endParaRPr lang="fr-BE" sz="1600" kern="1200">
                        <a:solidFill>
                          <a:srgbClr val="3C486E"/>
                        </a:solidFill>
                        <a:latin typeface="+mn-lt"/>
                        <a:ea typeface="+mn-ea"/>
                        <a:cs typeface="+mn-cs"/>
                      </a:endParaRPr>
                    </a:p>
                  </a:txBody>
                  <a:tcPr marL="35864" marR="35864" marT="17932" marB="17932" anchor="ctr"/>
                </a:tc>
              </a:tr>
              <a:tr h="576064">
                <a:tc>
                  <a:txBody>
                    <a:bodyPr/>
                    <a:lstStyle/>
                    <a:p>
                      <a:pPr algn="l"/>
                      <a:r>
                        <a:rPr lang="fr-BE" sz="1600" b="1" baseline="0" smtClean="0">
                          <a:solidFill>
                            <a:srgbClr val="3C486E"/>
                          </a:solidFill>
                        </a:rPr>
                        <a:t> globalSession</a:t>
                      </a:r>
                      <a:endParaRPr lang="fr-BE" sz="1600" b="1">
                        <a:solidFill>
                          <a:srgbClr val="3C486E"/>
                        </a:solidFill>
                      </a:endParaRPr>
                    </a:p>
                  </a:txBody>
                  <a:tcPr marL="35864" marR="35864" marT="17932" marB="17932" anchor="ctr"/>
                </a:tc>
                <a:tc>
                  <a:txBody>
                    <a:bodyPr/>
                    <a:lstStyle/>
                    <a:p>
                      <a:r>
                        <a:rPr lang="fr-BE" sz="1600" smtClean="0">
                          <a:solidFill>
                            <a:srgbClr val="3C486E"/>
                          </a:solidFill>
                          <a:latin typeface="+mn-lt"/>
                        </a:rPr>
                        <a:t> Une nouvelle instance créée par session HTTP globale</a:t>
                      </a:r>
                    </a:p>
                    <a:p>
                      <a:r>
                        <a:rPr lang="fr-BE" sz="1600" kern="1200" baseline="0" smtClean="0">
                          <a:solidFill>
                            <a:srgbClr val="3C486E"/>
                          </a:solidFill>
                          <a:latin typeface="+mn-lt"/>
                          <a:ea typeface="+mn-ea"/>
                          <a:cs typeface="+mn-cs"/>
                        </a:rPr>
                        <a:t> La portée de l'instance, au sens Servlet, est </a:t>
                      </a:r>
                      <a:r>
                        <a:rPr lang="fr-BE" sz="1600" b="1" kern="1200" baseline="0" smtClean="0">
                          <a:solidFill>
                            <a:srgbClr val="3C486E"/>
                          </a:solidFill>
                          <a:latin typeface="+mn-lt"/>
                          <a:ea typeface="+mn-ea"/>
                          <a:cs typeface="+mn-cs"/>
                        </a:rPr>
                        <a:t>application</a:t>
                      </a:r>
                      <a:r>
                        <a:rPr lang="fr-BE" sz="1600" kern="1200" baseline="0" smtClean="0">
                          <a:solidFill>
                            <a:srgbClr val="3C486E"/>
                          </a:solidFill>
                          <a:latin typeface="+mn-lt"/>
                          <a:ea typeface="+mn-ea"/>
                          <a:cs typeface="+mn-cs"/>
                        </a:rPr>
                        <a:t>.</a:t>
                      </a:r>
                      <a:endParaRPr lang="fr-BE" sz="1600">
                        <a:solidFill>
                          <a:srgbClr val="3C486E"/>
                        </a:solidFill>
                        <a:latin typeface="+mn-lt"/>
                      </a:endParaRPr>
                    </a:p>
                  </a:txBody>
                  <a:tcPr marL="35864" marR="35864" marT="17932" marB="17932" anchor="ctr"/>
                </a:tc>
              </a:tr>
            </a:tbl>
          </a:graphicData>
        </a:graphic>
      </p:graphicFrame>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Sélection de la portée d'un Bean (4/4)</a:t>
            </a:r>
            <a:endParaRPr lang="fr-BE"/>
          </a:p>
        </p:txBody>
      </p:sp>
      <p:sp>
        <p:nvSpPr>
          <p:cNvPr id="3" name="Content Placeholder 2"/>
          <p:cNvSpPr>
            <a:spLocks noGrp="1"/>
          </p:cNvSpPr>
          <p:nvPr>
            <p:ph idx="1"/>
          </p:nvPr>
        </p:nvSpPr>
        <p:spPr>
          <a:xfrm>
            <a:off x="468313" y="1556792"/>
            <a:ext cx="8229600" cy="4104232"/>
          </a:xfrm>
        </p:spPr>
        <p:txBody>
          <a:bodyPr/>
          <a:lstStyle/>
          <a:p>
            <a:r>
              <a:rPr lang="fr-BE" smtClean="0"/>
              <a:t>Pour utiliser les portées Web au sein d'une application, il faut modifier le fichier </a:t>
            </a:r>
            <a:r>
              <a:rPr lang="fr-BE" b="1" smtClean="0"/>
              <a:t>web.xml</a:t>
            </a:r>
            <a:r>
              <a:rPr lang="fr-BE" smtClean="0"/>
              <a:t> :</a:t>
            </a:r>
            <a:endParaRPr lang="fr-BE"/>
          </a:p>
        </p:txBody>
      </p:sp>
      <p:sp>
        <p:nvSpPr>
          <p:cNvPr id="4" name="TextBox 3"/>
          <p:cNvSpPr txBox="1"/>
          <p:nvPr/>
        </p:nvSpPr>
        <p:spPr>
          <a:xfrm>
            <a:off x="471312" y="2636912"/>
            <a:ext cx="8352928" cy="203132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&lt;web-app&gt;</a:t>
            </a:r>
          </a:p>
          <a:p>
            <a:pPr>
              <a:lnSpc>
                <a:spcPct val="100000"/>
              </a:lnSpc>
            </a:pPr>
            <a:r>
              <a:rPr lang="fr-BE" sz="1400" b="1" smtClean="0">
                <a:solidFill>
                  <a:srgbClr val="3C486E"/>
                </a:solidFill>
                <a:latin typeface="Courier New" pitchFamily="49" charset="0"/>
                <a:cs typeface="Courier New" pitchFamily="49" charset="0"/>
              </a:rPr>
              <a:t>&lt;!- ... --&gt;</a:t>
            </a:r>
          </a:p>
          <a:p>
            <a:pPr>
              <a:lnSpc>
                <a:spcPct val="100000"/>
              </a:lnSpc>
            </a:pPr>
            <a:r>
              <a:rPr lang="fr-BE" sz="1400" b="1" smtClean="0">
                <a:solidFill>
                  <a:srgbClr val="3C486E"/>
                </a:solidFill>
                <a:latin typeface="Courier New" pitchFamily="49" charset="0"/>
                <a:cs typeface="Courier New" pitchFamily="49" charset="0"/>
              </a:rPr>
              <a:t>	&lt;listener&gt;</a:t>
            </a:r>
          </a:p>
          <a:p>
            <a:pPr>
              <a:lnSpc>
                <a:spcPct val="100000"/>
              </a:lnSpc>
            </a:pPr>
            <a:r>
              <a:rPr lang="fr-BE" sz="1400" b="1" smtClean="0">
                <a:solidFill>
                  <a:srgbClr val="3C486E"/>
                </a:solidFill>
                <a:latin typeface="Courier New" pitchFamily="49" charset="0"/>
                <a:cs typeface="Courier New" pitchFamily="49" charset="0"/>
              </a:rPr>
              <a:t>		&lt;listener-class&gt;</a:t>
            </a:r>
          </a:p>
          <a:p>
            <a:pPr>
              <a:lnSpc>
                <a:spcPct val="100000"/>
              </a:lnSpc>
            </a:pPr>
            <a:r>
              <a:rPr lang="fr-BE" sz="1400" b="1" smtClean="0">
                <a:solidFill>
                  <a:srgbClr val="3C486E"/>
                </a:solidFill>
                <a:latin typeface="Courier New" pitchFamily="49" charset="0"/>
                <a:cs typeface="Courier New" pitchFamily="49" charset="0"/>
              </a:rPr>
              <a:t>			org.springframework.web.context.request.RequestContextListener</a:t>
            </a:r>
          </a:p>
          <a:p>
            <a:pPr>
              <a:lnSpc>
                <a:spcPct val="100000"/>
              </a:lnSpc>
            </a:pPr>
            <a:r>
              <a:rPr lang="fr-BE" sz="1400" b="1" smtClean="0">
                <a:solidFill>
                  <a:srgbClr val="3C486E"/>
                </a:solidFill>
                <a:latin typeface="Courier New" pitchFamily="49" charset="0"/>
                <a:cs typeface="Courier New" pitchFamily="49" charset="0"/>
              </a:rPr>
              <a:t>		&lt;/listener-class&gt;</a:t>
            </a:r>
          </a:p>
          <a:p>
            <a:pPr>
              <a:lnSpc>
                <a:spcPct val="100000"/>
              </a:lnSpc>
            </a:pPr>
            <a:r>
              <a:rPr lang="fr-BE" sz="1400" b="1" smtClean="0">
                <a:solidFill>
                  <a:srgbClr val="3C486E"/>
                </a:solidFill>
                <a:latin typeface="Courier New" pitchFamily="49" charset="0"/>
                <a:cs typeface="Courier New" pitchFamily="49" charset="0"/>
              </a:rPr>
              <a:t>	&lt;/listener&gt;</a:t>
            </a:r>
          </a:p>
          <a:p>
            <a:pPr>
              <a:lnSpc>
                <a:spcPct val="100000"/>
              </a:lnSpc>
            </a:pPr>
            <a:r>
              <a:rPr lang="fr-BE" sz="1400" b="1" smtClean="0">
                <a:solidFill>
                  <a:srgbClr val="3C486E"/>
                </a:solidFill>
                <a:latin typeface="Courier New" pitchFamily="49" charset="0"/>
                <a:cs typeface="Courier New" pitchFamily="49" charset="0"/>
              </a:rPr>
              <a:t>&lt;!- ... --&gt;</a:t>
            </a:r>
          </a:p>
          <a:p>
            <a:pPr>
              <a:lnSpc>
                <a:spcPct val="100000"/>
              </a:lnSpc>
            </a:pPr>
            <a:r>
              <a:rPr lang="fr-BE" sz="1400" b="1" smtClean="0">
                <a:solidFill>
                  <a:srgbClr val="3C486E"/>
                </a:solidFill>
                <a:latin typeface="Courier New" pitchFamily="49" charset="0"/>
                <a:cs typeface="Courier New" pitchFamily="49" charset="0"/>
              </a:rPr>
              <a:t>&lt;/web-app&gt;</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Programmation par interface (1/2)</a:t>
            </a:r>
            <a:endParaRPr lang="fr-BE"/>
          </a:p>
        </p:txBody>
      </p:sp>
      <p:sp>
        <p:nvSpPr>
          <p:cNvPr id="5" name="Content Placeholder 4"/>
          <p:cNvSpPr>
            <a:spLocks noGrp="1"/>
          </p:cNvSpPr>
          <p:nvPr>
            <p:ph idx="1"/>
          </p:nvPr>
        </p:nvSpPr>
        <p:spPr>
          <a:xfrm>
            <a:off x="468313" y="1340767"/>
            <a:ext cx="8229600" cy="4320257"/>
          </a:xfrm>
        </p:spPr>
        <p:txBody>
          <a:bodyPr/>
          <a:lstStyle/>
          <a:p>
            <a:r>
              <a:rPr lang="fr-BE" smtClean="0"/>
              <a:t>Examinons une application architecturée en couches, dont les services métier dépendent des DAO pour l’accès aux données :</a:t>
            </a:r>
            <a:endParaRPr lang="fr-BE"/>
          </a:p>
        </p:txBody>
      </p:sp>
      <p:sp>
        <p:nvSpPr>
          <p:cNvPr id="8" name="TextBox 7"/>
          <p:cNvSpPr txBox="1"/>
          <p:nvPr/>
        </p:nvSpPr>
        <p:spPr>
          <a:xfrm>
            <a:off x="4427984" y="2420888"/>
            <a:ext cx="4176464" cy="203132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UserDAOJdbc</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new </a:t>
            </a:r>
            <a:r>
              <a:rPr lang="fr-BE" sz="1400" b="1" err="1" smtClean="0">
                <a:solidFill>
                  <a:srgbClr val="3C486E"/>
                </a:solidFill>
                <a:latin typeface="Courier New" pitchFamily="49" charset="0"/>
                <a:cs typeface="Courier New" pitchFamily="49" charset="0"/>
              </a:rPr>
              <a:t>UserDAOJdbc</a:t>
            </a:r>
            <a:r>
              <a:rPr lang="fr-BE" sz="1400" b="1" smtClean="0">
                <a:solidFill>
                  <a:srgbClr val="3C486E"/>
                </a:solidFill>
                <a:latin typeface="Courier New" pitchFamily="49" charset="0"/>
                <a:cs typeface="Courier New" pitchFamily="49" charset="0"/>
              </a:rPr>
              <a: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pic>
        <p:nvPicPr>
          <p:cNvPr id="9" name="Picture 8" descr="ioc - jdbc.png"/>
          <p:cNvPicPr>
            <a:picLocks noChangeAspect="1"/>
          </p:cNvPicPr>
          <p:nvPr/>
        </p:nvPicPr>
        <p:blipFill>
          <a:blip r:embed="rId2" cstate="print"/>
          <a:stretch>
            <a:fillRect/>
          </a:stretch>
        </p:blipFill>
        <p:spPr>
          <a:xfrm>
            <a:off x="325760" y="2852936"/>
            <a:ext cx="3886200" cy="1000125"/>
          </a:xfrm>
          <a:prstGeom prst="rect">
            <a:avLst/>
          </a:prstGeom>
        </p:spPr>
      </p:pic>
      <p:sp>
        <p:nvSpPr>
          <p:cNvPr id="10" name="Right Arrow 9"/>
          <p:cNvSpPr/>
          <p:nvPr/>
        </p:nvSpPr>
        <p:spPr bwMode="auto">
          <a:xfrm>
            <a:off x="1043608" y="5013176"/>
            <a:ext cx="936104" cy="576064"/>
          </a:xfrm>
          <a:prstGeom prst="rightArrow">
            <a:avLst/>
          </a:prstGeom>
          <a:solidFill>
            <a:srgbClr val="A1B4DF"/>
          </a:solidFill>
          <a:ln w="9525" cap="flat" cmpd="sng" algn="ctr">
            <a:solidFill>
              <a:srgbClr val="3C486E"/>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11" name="TextBox 10"/>
          <p:cNvSpPr txBox="1"/>
          <p:nvPr/>
        </p:nvSpPr>
        <p:spPr>
          <a:xfrm>
            <a:off x="2195736" y="4941168"/>
            <a:ext cx="6768752" cy="707886"/>
          </a:xfrm>
          <a:prstGeom prst="rect">
            <a:avLst/>
          </a:prstGeom>
          <a:noFill/>
        </p:spPr>
        <p:txBody>
          <a:bodyPr wrap="square" rtlCol="0">
            <a:spAutoFit/>
          </a:bodyPr>
          <a:lstStyle/>
          <a:p>
            <a:pPr>
              <a:lnSpc>
                <a:spcPct val="100000"/>
              </a:lnSpc>
            </a:pPr>
            <a:r>
              <a:rPr lang="fr-BE" sz="2000" b="1" smtClean="0">
                <a:solidFill>
                  <a:srgbClr val="3C486E"/>
                </a:solidFill>
                <a:latin typeface="+mn-lt"/>
              </a:rPr>
              <a:t>Couplage fort</a:t>
            </a:r>
            <a:r>
              <a:rPr lang="fr-BE" sz="2000" smtClean="0">
                <a:solidFill>
                  <a:srgbClr val="3C486E"/>
                </a:solidFill>
                <a:latin typeface="+mn-lt"/>
              </a:rPr>
              <a:t> : le service métier dépend de l’implémentation choisie …</a:t>
            </a:r>
            <a:endParaRPr lang="fr-BE" sz="2000">
              <a:solidFill>
                <a:srgbClr val="3C486E"/>
              </a:solidFill>
              <a:latin typeface="+mn-lt"/>
            </a:endParaRPr>
          </a:p>
        </p:txBody>
      </p:sp>
      <p:sp>
        <p:nvSpPr>
          <p:cNvPr id="12" name="Rounded Rectangle 11"/>
          <p:cNvSpPr/>
          <p:nvPr/>
        </p:nvSpPr>
        <p:spPr bwMode="auto">
          <a:xfrm>
            <a:off x="5781622" y="2838984"/>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14" name="Rounded Rectangle 13"/>
          <p:cNvSpPr/>
          <p:nvPr/>
        </p:nvSpPr>
        <p:spPr bwMode="auto">
          <a:xfrm>
            <a:off x="6876256" y="3501008"/>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Programmation par interface (2/2)</a:t>
            </a:r>
            <a:endParaRPr lang="fr-BE"/>
          </a:p>
        </p:txBody>
      </p:sp>
      <p:sp>
        <p:nvSpPr>
          <p:cNvPr id="3" name="Content Placeholder 2"/>
          <p:cNvSpPr>
            <a:spLocks noGrp="1"/>
          </p:cNvSpPr>
          <p:nvPr>
            <p:ph idx="1"/>
          </p:nvPr>
        </p:nvSpPr>
        <p:spPr>
          <a:xfrm>
            <a:off x="468313" y="1268761"/>
            <a:ext cx="8229600" cy="2304255"/>
          </a:xfrm>
        </p:spPr>
        <p:txBody>
          <a:bodyPr/>
          <a:lstStyle/>
          <a:p>
            <a:r>
              <a:rPr lang="fr-BE" smtClean="0"/>
              <a:t>Pour réduire le couplage, on peut introduire une interface :</a:t>
            </a:r>
            <a:endParaRPr lang="fr-BE"/>
          </a:p>
        </p:txBody>
      </p:sp>
      <p:pic>
        <p:nvPicPr>
          <p:cNvPr id="5" name="Picture 4" descr="ioc - interface.png"/>
          <p:cNvPicPr>
            <a:picLocks noChangeAspect="1"/>
          </p:cNvPicPr>
          <p:nvPr/>
        </p:nvPicPr>
        <p:blipFill>
          <a:blip r:embed="rId2" cstate="print"/>
          <a:stretch>
            <a:fillRect/>
          </a:stretch>
        </p:blipFill>
        <p:spPr>
          <a:xfrm>
            <a:off x="0" y="2132856"/>
            <a:ext cx="4714875" cy="2514600"/>
          </a:xfrm>
          <a:prstGeom prst="rect">
            <a:avLst/>
          </a:prstGeom>
        </p:spPr>
      </p:pic>
      <p:sp>
        <p:nvSpPr>
          <p:cNvPr id="6" name="TextBox 5"/>
          <p:cNvSpPr txBox="1"/>
          <p:nvPr/>
        </p:nvSpPr>
        <p:spPr>
          <a:xfrm>
            <a:off x="4788024" y="2261771"/>
            <a:ext cx="4176464" cy="203132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new </a:t>
            </a:r>
            <a:r>
              <a:rPr lang="fr-BE" sz="1400" b="1" err="1" smtClean="0">
                <a:solidFill>
                  <a:srgbClr val="3C486E"/>
                </a:solidFill>
                <a:latin typeface="Courier New" pitchFamily="49" charset="0"/>
                <a:cs typeface="Courier New" pitchFamily="49" charset="0"/>
              </a:rPr>
              <a:t>UserDAOJdbc</a:t>
            </a:r>
            <a:r>
              <a:rPr lang="fr-BE" sz="1400" b="1" smtClean="0">
                <a:solidFill>
                  <a:srgbClr val="3C486E"/>
                </a:solidFill>
                <a:latin typeface="Courier New" pitchFamily="49" charset="0"/>
                <a:cs typeface="Courier New" pitchFamily="49" charset="0"/>
              </a:rPr>
              <a: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sp>
        <p:nvSpPr>
          <p:cNvPr id="7" name="Right Arrow 6"/>
          <p:cNvSpPr/>
          <p:nvPr/>
        </p:nvSpPr>
        <p:spPr bwMode="auto">
          <a:xfrm>
            <a:off x="1043608" y="5013176"/>
            <a:ext cx="936104" cy="576064"/>
          </a:xfrm>
          <a:prstGeom prst="rightArrow">
            <a:avLst/>
          </a:prstGeom>
          <a:solidFill>
            <a:srgbClr val="A1B4DF"/>
          </a:solidFill>
          <a:ln w="9525" cap="flat" cmpd="sng" algn="ctr">
            <a:solidFill>
              <a:srgbClr val="3C486E"/>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8" name="TextBox 7"/>
          <p:cNvSpPr txBox="1"/>
          <p:nvPr/>
        </p:nvSpPr>
        <p:spPr>
          <a:xfrm>
            <a:off x="2195736" y="4941168"/>
            <a:ext cx="5544616" cy="707886"/>
          </a:xfrm>
          <a:prstGeom prst="rect">
            <a:avLst/>
          </a:prstGeom>
          <a:noFill/>
        </p:spPr>
        <p:txBody>
          <a:bodyPr wrap="square" rtlCol="0">
            <a:spAutoFit/>
          </a:bodyPr>
          <a:lstStyle/>
          <a:p>
            <a:pPr>
              <a:lnSpc>
                <a:spcPct val="100000"/>
              </a:lnSpc>
            </a:pPr>
            <a:r>
              <a:rPr lang="fr-BE" sz="2000" smtClean="0">
                <a:solidFill>
                  <a:srgbClr val="3C486E"/>
                </a:solidFill>
                <a:latin typeface="+mn-lt"/>
              </a:rPr>
              <a:t>Il reste le problème de l’instanciation de la classe concrète …</a:t>
            </a:r>
            <a:endParaRPr lang="fr-BE" sz="2000">
              <a:solidFill>
                <a:srgbClr val="3C486E"/>
              </a:solidFill>
              <a:latin typeface="+mn-lt"/>
            </a:endParaRPr>
          </a:p>
        </p:txBody>
      </p:sp>
      <p:sp>
        <p:nvSpPr>
          <p:cNvPr id="9" name="Rounded Rectangle 8"/>
          <p:cNvSpPr/>
          <p:nvPr/>
        </p:nvSpPr>
        <p:spPr bwMode="auto">
          <a:xfrm>
            <a:off x="7236296" y="3356992"/>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Conteneur EJB (2/2)</a:t>
            </a:r>
            <a:endParaRPr lang="fr-BE"/>
          </a:p>
        </p:txBody>
      </p:sp>
      <p:pic>
        <p:nvPicPr>
          <p:cNvPr id="4" name="Picture 3" descr="j2eeArchitecture.gif"/>
          <p:cNvPicPr>
            <a:picLocks noChangeAspect="1"/>
          </p:cNvPicPr>
          <p:nvPr/>
        </p:nvPicPr>
        <p:blipFill>
          <a:blip r:embed="rId2" cstate="print"/>
          <a:stretch>
            <a:fillRect/>
          </a:stretch>
        </p:blipFill>
        <p:spPr>
          <a:xfrm>
            <a:off x="785786" y="1643050"/>
            <a:ext cx="7264451" cy="3714776"/>
          </a:xfrm>
          <a:prstGeom prst="rect">
            <a:avLst/>
          </a:prstGeom>
        </p:spPr>
      </p:pic>
      <p:sp>
        <p:nvSpPr>
          <p:cNvPr id="5" name="TextBox 4"/>
          <p:cNvSpPr txBox="1"/>
          <p:nvPr/>
        </p:nvSpPr>
        <p:spPr>
          <a:xfrm>
            <a:off x="4000496" y="5214950"/>
            <a:ext cx="4143404" cy="440120"/>
          </a:xfrm>
          <a:prstGeom prst="rect">
            <a:avLst/>
          </a:prstGeom>
          <a:noFill/>
        </p:spPr>
        <p:txBody>
          <a:bodyPr wrap="square" rtlCol="0">
            <a:spAutoFit/>
          </a:bodyPr>
          <a:lstStyle/>
          <a:p>
            <a:r>
              <a:rPr lang="fr-BE" sz="1000" b="1" smtClean="0">
                <a:solidFill>
                  <a:srgbClr val="3C486E"/>
                </a:solidFill>
                <a:latin typeface="+mn-lt"/>
              </a:rPr>
              <a:t>http://java.sun.com/javaee/5/docs/tutorial/doc/bnacj.html#bnacl</a:t>
            </a:r>
            <a:endParaRPr lang="fr-BE" sz="1000" b="1">
              <a:solidFill>
                <a:srgbClr val="3C486E"/>
              </a:solidFill>
              <a:latin typeface="+mn-lt"/>
            </a:endParaRPr>
          </a:p>
        </p:txBody>
      </p:sp>
    </p:spTree>
  </p:cSld>
  <p:clrMapOvr>
    <a:masterClrMapping/>
  </p:clrMapOvr>
  <p:transition>
    <p:strips dir="rd"/>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Inversion de contrôle</a:t>
            </a:r>
            <a:endParaRPr lang="fr-BE"/>
          </a:p>
        </p:txBody>
      </p:sp>
      <p:sp>
        <p:nvSpPr>
          <p:cNvPr id="3" name="Content Placeholder 2"/>
          <p:cNvSpPr>
            <a:spLocks noGrp="1"/>
          </p:cNvSpPr>
          <p:nvPr>
            <p:ph idx="1"/>
          </p:nvPr>
        </p:nvSpPr>
        <p:spPr>
          <a:xfrm>
            <a:off x="468313" y="1052736"/>
            <a:ext cx="8229600" cy="4608289"/>
          </a:xfrm>
        </p:spPr>
        <p:txBody>
          <a:bodyPr/>
          <a:lstStyle/>
          <a:p>
            <a:r>
              <a:rPr lang="fr-BE" smtClean="0"/>
              <a:t>Pour découpler complètement la classe </a:t>
            </a:r>
            <a:r>
              <a:rPr lang="fr-BE" err="1" smtClean="0">
                <a:latin typeface="Courier New" pitchFamily="49" charset="0"/>
                <a:cs typeface="Courier New" pitchFamily="49" charset="0"/>
              </a:rPr>
              <a:t>UserManager</a:t>
            </a:r>
            <a:r>
              <a:rPr lang="fr-BE" smtClean="0"/>
              <a:t> de l’implémentation choisie pour </a:t>
            </a:r>
            <a:r>
              <a:rPr lang="fr-BE" err="1" smtClean="0">
                <a:latin typeface="Courier New" pitchFamily="49" charset="0"/>
                <a:cs typeface="Courier New" pitchFamily="49" charset="0"/>
              </a:rPr>
              <a:t>UserDAO</a:t>
            </a:r>
            <a:r>
              <a:rPr lang="fr-BE" smtClean="0"/>
              <a:t>, on peut procéder à une </a:t>
            </a:r>
            <a:r>
              <a:rPr lang="fr-BE" b="1" smtClean="0"/>
              <a:t>inversion de contrôle. </a:t>
            </a:r>
          </a:p>
          <a:p>
            <a:endParaRPr lang="fr-BE" sz="400" b="1" smtClean="0"/>
          </a:p>
          <a:p>
            <a:r>
              <a:rPr lang="fr-BE" smtClean="0"/>
              <a:t>Selon ce principe, un composant n’est plus responsable de l’instanciation de ses dépendances ; celles-ci lui sont fournies.</a:t>
            </a:r>
          </a:p>
          <a:p>
            <a:endParaRPr lang="fr-BE" sz="100" smtClean="0"/>
          </a:p>
          <a:p>
            <a:r>
              <a:rPr lang="fr-BE" smtClean="0"/>
              <a:t>Concrètement, l’inversion de contrôle est réalisée par </a:t>
            </a:r>
            <a:r>
              <a:rPr lang="fr-BE" b="1" smtClean="0"/>
              <a:t>injection de dépendances</a:t>
            </a:r>
            <a:r>
              <a:rPr lang="fr-BE" smtClean="0"/>
              <a:t> :</a:t>
            </a:r>
            <a:endParaRPr lang="fr-BE"/>
          </a:p>
        </p:txBody>
      </p:sp>
      <p:sp>
        <p:nvSpPr>
          <p:cNvPr id="4" name="TextBox 3"/>
          <p:cNvSpPr txBox="1"/>
          <p:nvPr/>
        </p:nvSpPr>
        <p:spPr>
          <a:xfrm>
            <a:off x="2123728" y="4005064"/>
            <a:ext cx="5400600" cy="203132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setUserDao</a:t>
            </a:r>
            <a:r>
              <a:rPr lang="fr-BE" sz="1400" b="1" smtClean="0">
                <a:solidFill>
                  <a:srgbClr val="3C486E"/>
                </a:solidFill>
                <a:latin typeface="Courier New" pitchFamily="49" charset="0"/>
                <a:cs typeface="Courier New" pitchFamily="49" charset="0"/>
              </a:rPr>
              <a:t>(</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dao)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dao;</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dépendances (1/2)</a:t>
            </a:r>
            <a:endParaRPr lang="fr-BE"/>
          </a:p>
        </p:txBody>
      </p:sp>
      <p:sp>
        <p:nvSpPr>
          <p:cNvPr id="3" name="Content Placeholder 2"/>
          <p:cNvSpPr>
            <a:spLocks noGrp="1"/>
          </p:cNvSpPr>
          <p:nvPr>
            <p:ph idx="1"/>
          </p:nvPr>
        </p:nvSpPr>
        <p:spPr>
          <a:xfrm>
            <a:off x="539552" y="1484783"/>
            <a:ext cx="8136904" cy="4176241"/>
          </a:xfrm>
        </p:spPr>
        <p:txBody>
          <a:bodyPr/>
          <a:lstStyle/>
          <a:p>
            <a:r>
              <a:rPr lang="fr-BE" smtClean="0"/>
              <a:t>L’injection de dépendances est réalisée par le </a:t>
            </a:r>
            <a:r>
              <a:rPr lang="fr-BE" b="1" smtClean="0"/>
              <a:t>conteneur léger</a:t>
            </a:r>
            <a:r>
              <a:rPr lang="fr-BE" smtClean="0"/>
              <a:t> de Spring.</a:t>
            </a:r>
          </a:p>
          <a:p>
            <a:endParaRPr lang="fr-BE" sz="1000" smtClean="0"/>
          </a:p>
          <a:p>
            <a:r>
              <a:rPr lang="fr-BE" smtClean="0"/>
              <a:t>En limitant le couplage entre composants, l’injection de dépendances permet :</a:t>
            </a:r>
          </a:p>
          <a:p>
            <a:endParaRPr lang="fr-BE" sz="1000" smtClean="0"/>
          </a:p>
          <a:p>
            <a:pPr lvl="1"/>
            <a:r>
              <a:rPr lang="fr-BE" smtClean="0"/>
              <a:t>de changer plus facilement d’implémentation (e.g. passer de JDBC à JPA) ;</a:t>
            </a:r>
          </a:p>
          <a:p>
            <a:pPr lvl="1"/>
            <a:endParaRPr lang="fr-BE" sz="1000" smtClean="0"/>
          </a:p>
          <a:p>
            <a:pPr lvl="1"/>
            <a:r>
              <a:rPr lang="fr-BE" smtClean="0"/>
              <a:t>d’effectuer des tests unitaires à l’aide d’objets Mock.</a:t>
            </a:r>
          </a:p>
          <a:p>
            <a:pPr>
              <a:buNone/>
            </a:pPr>
            <a:endParaRPr lang="fr-BE" sz="1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dépendances (2/2)</a:t>
            </a:r>
            <a:endParaRPr lang="fr-BE"/>
          </a:p>
        </p:txBody>
      </p:sp>
      <p:sp>
        <p:nvSpPr>
          <p:cNvPr id="3" name="Content Placeholder 2"/>
          <p:cNvSpPr>
            <a:spLocks noGrp="1"/>
          </p:cNvSpPr>
          <p:nvPr>
            <p:ph idx="1"/>
          </p:nvPr>
        </p:nvSpPr>
        <p:spPr>
          <a:xfrm>
            <a:off x="539552" y="1556791"/>
            <a:ext cx="8136904" cy="4104233"/>
          </a:xfrm>
        </p:spPr>
        <p:txBody>
          <a:bodyPr/>
          <a:lstStyle/>
          <a:p>
            <a:r>
              <a:rPr lang="fr-BE" smtClean="0"/>
              <a:t>Spring permet deux types d’injection de dépendances :</a:t>
            </a:r>
          </a:p>
          <a:p>
            <a:endParaRPr lang="fr-BE" sz="1000" smtClean="0"/>
          </a:p>
          <a:p>
            <a:pPr lvl="1"/>
            <a:r>
              <a:rPr lang="fr-BE" smtClean="0"/>
              <a:t>L’</a:t>
            </a:r>
            <a:r>
              <a:rPr lang="fr-BE" b="1" smtClean="0"/>
              <a:t>injection par constructeur </a:t>
            </a:r>
            <a:r>
              <a:rPr lang="fr-BE" smtClean="0"/>
              <a:t>;</a:t>
            </a:r>
          </a:p>
          <a:p>
            <a:pPr lvl="1"/>
            <a:endParaRPr lang="fr-BE" sz="1000" smtClean="0"/>
          </a:p>
          <a:p>
            <a:pPr lvl="1"/>
            <a:r>
              <a:rPr lang="fr-BE" smtClean="0"/>
              <a:t>L’</a:t>
            </a:r>
            <a:r>
              <a:rPr lang="fr-BE" b="1" smtClean="0"/>
              <a:t>injection par mutateur</a:t>
            </a:r>
            <a:r>
              <a:rPr lang="fr-BE" smtClean="0"/>
              <a:t>.</a:t>
            </a:r>
          </a:p>
          <a:p>
            <a:pPr lvl="1"/>
            <a:endParaRPr lang="fr-BE" smtClean="0"/>
          </a:p>
          <a:p>
            <a:r>
              <a:rPr lang="fr-BE" smtClean="0"/>
              <a:t>Peuvent être initialisées par injection :</a:t>
            </a:r>
          </a:p>
          <a:p>
            <a:endParaRPr lang="fr-BE" sz="1000" smtClean="0"/>
          </a:p>
          <a:p>
            <a:pPr lvl="1"/>
            <a:r>
              <a:rPr lang="fr-BE" smtClean="0"/>
              <a:t>Les propriétés simples : primitifs, collections, string, … ;</a:t>
            </a:r>
          </a:p>
          <a:p>
            <a:pPr lvl="1"/>
            <a:endParaRPr lang="fr-BE" sz="1000" smtClean="0"/>
          </a:p>
          <a:p>
            <a:pPr lvl="1"/>
            <a:r>
              <a:rPr lang="fr-BE" smtClean="0"/>
              <a:t>Les propriétés de type référence.</a:t>
            </a:r>
          </a:p>
          <a:p>
            <a:pPr lvl="1"/>
            <a:endParaRPr lang="fr-BE"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par mutateur (1/2)</a:t>
            </a:r>
            <a:endParaRPr lang="fr-BE"/>
          </a:p>
        </p:txBody>
      </p:sp>
      <p:sp>
        <p:nvSpPr>
          <p:cNvPr id="3" name="Content Placeholder 2"/>
          <p:cNvSpPr>
            <a:spLocks noGrp="1"/>
          </p:cNvSpPr>
          <p:nvPr>
            <p:ph idx="1"/>
          </p:nvPr>
        </p:nvSpPr>
        <p:spPr>
          <a:xfrm>
            <a:off x="468313" y="1484784"/>
            <a:ext cx="8229600" cy="4176240"/>
          </a:xfrm>
        </p:spPr>
        <p:txBody>
          <a:bodyPr/>
          <a:lstStyle/>
          <a:p>
            <a:r>
              <a:rPr lang="fr-BE" smtClean="0"/>
              <a:t>L'injection est réalisée à la définition du Bean, à l'aide de la balise </a:t>
            </a:r>
            <a:r>
              <a:rPr lang="fr-BE" smtClean="0">
                <a:latin typeface="Courier New" pitchFamily="49" charset="0"/>
                <a:cs typeface="Courier New" pitchFamily="49" charset="0"/>
              </a:rPr>
              <a:t>property</a:t>
            </a:r>
            <a:r>
              <a:rPr lang="fr-BE" smtClean="0"/>
              <a:t> :</a:t>
            </a:r>
          </a:p>
          <a:p>
            <a:endParaRPr lang="fr-BE" sz="1000" smtClean="0"/>
          </a:p>
          <a:p>
            <a:pPr lvl="1"/>
            <a:r>
              <a:rPr lang="fr-BE" smtClean="0"/>
              <a:t>L'attribut </a:t>
            </a:r>
            <a:r>
              <a:rPr lang="fr-BE" smtClean="0">
                <a:latin typeface="Courier New" pitchFamily="49" charset="0"/>
                <a:cs typeface="Courier New" pitchFamily="49" charset="0"/>
              </a:rPr>
              <a:t>name</a:t>
            </a:r>
            <a:r>
              <a:rPr lang="fr-BE" smtClean="0"/>
              <a:t> spécifie le nom de la propriété à initialiser ;</a:t>
            </a:r>
          </a:p>
          <a:p>
            <a:pPr lvl="1"/>
            <a:endParaRPr lang="fr-BE" sz="1000" smtClean="0"/>
          </a:p>
          <a:p>
            <a:pPr lvl="1"/>
            <a:r>
              <a:rPr lang="fr-BE" smtClean="0"/>
              <a:t>L'attribut </a:t>
            </a:r>
            <a:r>
              <a:rPr lang="fr-BE" smtClean="0">
                <a:latin typeface="Courier New" pitchFamily="49" charset="0"/>
                <a:cs typeface="Courier New" pitchFamily="49" charset="0"/>
              </a:rPr>
              <a:t>value</a:t>
            </a:r>
            <a:r>
              <a:rPr lang="fr-BE" smtClean="0"/>
              <a:t> spécifie la valeur à assigner à une propriété simple,</a:t>
            </a:r>
            <a:br>
              <a:rPr lang="fr-BE" smtClean="0"/>
            </a:br>
            <a:endParaRPr lang="fr-BE" smtClean="0"/>
          </a:p>
          <a:p>
            <a:pPr lvl="1"/>
            <a:endParaRPr lang="fr-BE" sz="1000" smtClean="0"/>
          </a:p>
        </p:txBody>
      </p:sp>
      <p:sp>
        <p:nvSpPr>
          <p:cNvPr id="4" name="TextBox 3"/>
          <p:cNvSpPr txBox="1"/>
          <p:nvPr/>
        </p:nvSpPr>
        <p:spPr>
          <a:xfrm>
            <a:off x="1043608" y="3645024"/>
            <a:ext cx="7200800" cy="1169551"/>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&lt;bean id="johnson" class="expertit.domain.Expert"</a:t>
            </a:r>
          </a:p>
          <a:p>
            <a:pPr>
              <a:lnSpc>
                <a:spcPct val="100000"/>
              </a:lnSpc>
            </a:pPr>
            <a:r>
              <a:rPr lang="fr-BE" sz="1400" b="1" smtClean="0">
                <a:solidFill>
                  <a:srgbClr val="3C486E"/>
                </a:solidFill>
                <a:latin typeface="Courier New" pitchFamily="49" charset="0"/>
                <a:cs typeface="Courier New" pitchFamily="49" charset="0"/>
              </a:rPr>
              <a:t>			name="expertSpring, expert.spring.johnson"&gt;</a:t>
            </a:r>
          </a:p>
          <a:p>
            <a:pPr>
              <a:lnSpc>
                <a:spcPct val="100000"/>
              </a:lnSpc>
            </a:pPr>
            <a:r>
              <a:rPr lang="fr-BE" sz="1400" b="1" smtClean="0">
                <a:solidFill>
                  <a:srgbClr val="3C486E"/>
                </a:solidFill>
                <a:latin typeface="Courier New" pitchFamily="49" charset="0"/>
                <a:cs typeface="Courier New" pitchFamily="49" charset="0"/>
              </a:rPr>
              <a:t>		&lt;property name="firstName" value="Rod"/&gt;</a:t>
            </a:r>
          </a:p>
          <a:p>
            <a:pPr>
              <a:lnSpc>
                <a:spcPct val="100000"/>
              </a:lnSpc>
            </a:pPr>
            <a:r>
              <a:rPr lang="fr-BE" sz="1400" b="1" smtClean="0">
                <a:solidFill>
                  <a:srgbClr val="3C486E"/>
                </a:solidFill>
                <a:latin typeface="Courier New" pitchFamily="49" charset="0"/>
                <a:cs typeface="Courier New" pitchFamily="49" charset="0"/>
              </a:rPr>
              <a:t>		&lt;property name="lastName" value="Johnson" /&gt;		</a:t>
            </a:r>
          </a:p>
          <a:p>
            <a:pPr>
              <a:lnSpc>
                <a:spcPct val="100000"/>
              </a:lnSpc>
            </a:pPr>
            <a:r>
              <a:rPr lang="fr-BE" sz="1400" b="1" smtClean="0">
                <a:solidFill>
                  <a:srgbClr val="3C486E"/>
                </a:solidFill>
                <a:latin typeface="Courier New" pitchFamily="49" charset="0"/>
                <a:cs typeface="Courier New" pitchFamily="49" charset="0"/>
              </a:rPr>
              <a:t>	&lt;/bean&gt;</a:t>
            </a:r>
          </a:p>
        </p:txBody>
      </p:sp>
      <p:sp>
        <p:nvSpPr>
          <p:cNvPr id="5" name="Rounded Rectangle 4"/>
          <p:cNvSpPr/>
          <p:nvPr/>
        </p:nvSpPr>
        <p:spPr bwMode="auto">
          <a:xfrm>
            <a:off x="4860032" y="4077072"/>
            <a:ext cx="1224136" cy="21602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par mutateur (2/2)</a:t>
            </a:r>
            <a:endParaRPr lang="fr-BE"/>
          </a:p>
        </p:txBody>
      </p:sp>
      <p:sp>
        <p:nvSpPr>
          <p:cNvPr id="3" name="Content Placeholder 2"/>
          <p:cNvSpPr>
            <a:spLocks noGrp="1"/>
          </p:cNvSpPr>
          <p:nvPr>
            <p:ph idx="1"/>
          </p:nvPr>
        </p:nvSpPr>
        <p:spPr>
          <a:xfrm>
            <a:off x="971599" y="1340768"/>
            <a:ext cx="7726313" cy="4320256"/>
          </a:xfrm>
        </p:spPr>
        <p:txBody>
          <a:bodyPr/>
          <a:lstStyle/>
          <a:p>
            <a:pPr marL="342900" lvl="1" indent="-342900">
              <a:buClr>
                <a:srgbClr val="A1B4DF"/>
              </a:buClr>
            </a:pPr>
            <a:r>
              <a:rPr lang="fr-BE" smtClean="0"/>
              <a:t>L'attribut  </a:t>
            </a:r>
            <a:r>
              <a:rPr lang="fr-BE" smtClean="0">
                <a:latin typeface="Courier New" pitchFamily="49" charset="0"/>
                <a:cs typeface="Courier New" pitchFamily="49" charset="0"/>
              </a:rPr>
              <a:t>ref</a:t>
            </a:r>
            <a:r>
              <a:rPr lang="fr-BE" smtClean="0"/>
              <a:t> spécifie la valeur à assigner à une référence :</a:t>
            </a:r>
          </a:p>
          <a:p>
            <a:endParaRPr lang="fr-BE"/>
          </a:p>
        </p:txBody>
      </p:sp>
      <p:sp>
        <p:nvSpPr>
          <p:cNvPr id="4" name="TextBox 3"/>
          <p:cNvSpPr txBox="1"/>
          <p:nvPr/>
        </p:nvSpPr>
        <p:spPr>
          <a:xfrm>
            <a:off x="827584" y="1916832"/>
            <a:ext cx="7560840"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 id="userDaoJdbc" class="expertit.repository.impl.UserDAOJdbc"/&gt;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 id="userManager" class="expertit.services.UserManager"&gt;</a:t>
            </a:r>
          </a:p>
          <a:p>
            <a:pPr>
              <a:lnSpc>
                <a:spcPct val="100000"/>
              </a:lnSpc>
            </a:pPr>
            <a:r>
              <a:rPr lang="fr-BE" sz="1400" b="1" smtClean="0">
                <a:solidFill>
                  <a:srgbClr val="3C486E"/>
                </a:solidFill>
                <a:latin typeface="Courier New" pitchFamily="49" charset="0"/>
                <a:cs typeface="Courier New" pitchFamily="49" charset="0"/>
              </a:rPr>
              <a:t>	&lt;property name="userDao" ref="userDaoJdbc"/&gt;</a:t>
            </a:r>
          </a:p>
          <a:p>
            <a:pPr>
              <a:lnSpc>
                <a:spcPct val="100000"/>
              </a:lnSpc>
            </a:pPr>
            <a:r>
              <a:rPr lang="fr-BE" sz="1400" b="1" smtClean="0">
                <a:solidFill>
                  <a:srgbClr val="3C486E"/>
                </a:solidFill>
                <a:latin typeface="Courier New" pitchFamily="49" charset="0"/>
                <a:cs typeface="Courier New" pitchFamily="49" charset="0"/>
              </a:rPr>
              <a:t>	&lt;!- ... </a:t>
            </a:r>
            <a:r>
              <a:rPr lang="fr-BE" sz="1400" b="1" smtClean="0">
                <a:solidFill>
                  <a:srgbClr val="3C486E"/>
                </a:solidFill>
                <a:latin typeface="Courier New" pitchFamily="49" charset="0"/>
                <a:cs typeface="Courier New" pitchFamily="49" charset="0"/>
                <a:sym typeface="Wingdings" pitchFamily="2" charset="2"/>
              </a:rPr>
              <a:t>--&gt;</a:t>
            </a: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&lt;/bean&gt;</a:t>
            </a:r>
          </a:p>
        </p:txBody>
      </p:sp>
      <p:sp>
        <p:nvSpPr>
          <p:cNvPr id="5" name="TextBox 4"/>
          <p:cNvSpPr txBox="1"/>
          <p:nvPr/>
        </p:nvSpPr>
        <p:spPr>
          <a:xfrm>
            <a:off x="827584" y="3501008"/>
            <a:ext cx="7560840" cy="203132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setUserDao</a:t>
            </a:r>
            <a:r>
              <a:rPr lang="fr-BE" sz="1400" b="1" smtClean="0">
                <a:solidFill>
                  <a:srgbClr val="3C486E"/>
                </a:solidFill>
                <a:latin typeface="Courier New" pitchFamily="49" charset="0"/>
                <a:cs typeface="Courier New" pitchFamily="49" charset="0"/>
              </a:rPr>
              <a:t>(</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dao)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dao;</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sp>
        <p:nvSpPr>
          <p:cNvPr id="6" name="Rounded Rectangle 5"/>
          <p:cNvSpPr/>
          <p:nvPr/>
        </p:nvSpPr>
        <p:spPr bwMode="auto">
          <a:xfrm>
            <a:off x="4024964" y="2564904"/>
            <a:ext cx="1800200"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par constructeur (1/2)</a:t>
            </a:r>
            <a:endParaRPr lang="fr-BE"/>
          </a:p>
        </p:txBody>
      </p:sp>
      <p:sp>
        <p:nvSpPr>
          <p:cNvPr id="3" name="Content Placeholder 2"/>
          <p:cNvSpPr>
            <a:spLocks noGrp="1"/>
          </p:cNvSpPr>
          <p:nvPr>
            <p:ph idx="1"/>
          </p:nvPr>
        </p:nvSpPr>
        <p:spPr>
          <a:xfrm>
            <a:off x="468313" y="1556792"/>
            <a:ext cx="8229600" cy="4104232"/>
          </a:xfrm>
        </p:spPr>
        <p:txBody>
          <a:bodyPr/>
          <a:lstStyle/>
          <a:p>
            <a:r>
              <a:rPr lang="fr-BE" smtClean="0"/>
              <a:t>L'injection est réalisée à la définition du Bean, à l'aide de la balise </a:t>
            </a:r>
            <a:r>
              <a:rPr lang="fr-BE" smtClean="0">
                <a:latin typeface="Courier New" pitchFamily="49" charset="0"/>
                <a:cs typeface="Courier New" pitchFamily="49" charset="0"/>
              </a:rPr>
              <a:t>constructor-arg</a:t>
            </a:r>
            <a:r>
              <a:rPr lang="fr-BE" smtClean="0"/>
              <a:t> :</a:t>
            </a:r>
          </a:p>
          <a:p>
            <a:pPr lvl="1">
              <a:buNone/>
            </a:pPr>
            <a:endParaRPr lang="fr-BE" sz="1000" smtClean="0"/>
          </a:p>
          <a:p>
            <a:pPr lvl="1"/>
            <a:r>
              <a:rPr lang="fr-BE" smtClean="0"/>
              <a:t>L'attribut </a:t>
            </a:r>
            <a:r>
              <a:rPr lang="fr-BE" smtClean="0">
                <a:latin typeface="Courier New" pitchFamily="49" charset="0"/>
                <a:cs typeface="Courier New" pitchFamily="49" charset="0"/>
              </a:rPr>
              <a:t>value</a:t>
            </a:r>
            <a:r>
              <a:rPr lang="fr-BE" smtClean="0"/>
              <a:t> spécifie la valeur à assigner à une propriété simple,</a:t>
            </a:r>
          </a:p>
          <a:p>
            <a:pPr lvl="1">
              <a:buNone/>
            </a:pPr>
            <a:r>
              <a:rPr lang="fr-BE" smtClean="0"/>
              <a:t>	L'attribut  </a:t>
            </a:r>
            <a:r>
              <a:rPr lang="fr-BE" smtClean="0">
                <a:latin typeface="Courier New" pitchFamily="49" charset="0"/>
                <a:cs typeface="Courier New" pitchFamily="49" charset="0"/>
              </a:rPr>
              <a:t>ref</a:t>
            </a:r>
            <a:r>
              <a:rPr lang="fr-BE" smtClean="0"/>
              <a:t> spécifie la valeur à assigner à une référence :</a:t>
            </a:r>
          </a:p>
          <a:p>
            <a:pPr lvl="1"/>
            <a:endParaRPr lang="fr-BE"/>
          </a:p>
        </p:txBody>
      </p:sp>
      <p:sp>
        <p:nvSpPr>
          <p:cNvPr id="4" name="TextBox 3"/>
          <p:cNvSpPr txBox="1"/>
          <p:nvPr/>
        </p:nvSpPr>
        <p:spPr>
          <a:xfrm>
            <a:off x="827584" y="3501008"/>
            <a:ext cx="7560840"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 id="userDaoJdbc" class="expertit.repository.impl.UserDAOJdbc"/&gt;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 id="userManager" class="expertit.services.UserManager"&gt;</a:t>
            </a:r>
          </a:p>
          <a:p>
            <a:pPr>
              <a:lnSpc>
                <a:spcPct val="100000"/>
              </a:lnSpc>
            </a:pPr>
            <a:r>
              <a:rPr lang="fr-BE" sz="1400" b="1" smtClean="0">
                <a:solidFill>
                  <a:srgbClr val="3C486E"/>
                </a:solidFill>
                <a:latin typeface="Courier New" pitchFamily="49" charset="0"/>
                <a:cs typeface="Courier New" pitchFamily="49" charset="0"/>
              </a:rPr>
              <a:t>	&lt;constructor-arg ref="userDaoJdbc"/&gt;</a:t>
            </a:r>
          </a:p>
          <a:p>
            <a:pPr>
              <a:lnSpc>
                <a:spcPct val="100000"/>
              </a:lnSpc>
            </a:pPr>
            <a:r>
              <a:rPr lang="fr-BE" sz="1400" b="1" smtClean="0">
                <a:solidFill>
                  <a:srgbClr val="3C486E"/>
                </a:solidFill>
                <a:latin typeface="Courier New" pitchFamily="49" charset="0"/>
                <a:cs typeface="Courier New" pitchFamily="49" charset="0"/>
              </a:rPr>
              <a:t>	&lt;!- ... </a:t>
            </a:r>
            <a:r>
              <a:rPr lang="fr-BE" sz="1400" b="1" smtClean="0">
                <a:solidFill>
                  <a:srgbClr val="3C486E"/>
                </a:solidFill>
                <a:latin typeface="Courier New" pitchFamily="49" charset="0"/>
                <a:cs typeface="Courier New" pitchFamily="49" charset="0"/>
                <a:sym typeface="Wingdings" pitchFamily="2" charset="2"/>
              </a:rPr>
              <a:t>--&gt;</a:t>
            </a: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&lt;/bean&gt;</a:t>
            </a:r>
          </a:p>
        </p:txBody>
      </p:sp>
      <p:sp>
        <p:nvSpPr>
          <p:cNvPr id="6" name="Rounded Rectangle 5"/>
          <p:cNvSpPr/>
          <p:nvPr/>
        </p:nvSpPr>
        <p:spPr bwMode="auto">
          <a:xfrm>
            <a:off x="1475656" y="4134566"/>
            <a:ext cx="1656184"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par constructeur (2/2)</a:t>
            </a:r>
            <a:endParaRPr lang="fr-BE"/>
          </a:p>
        </p:txBody>
      </p:sp>
      <p:sp>
        <p:nvSpPr>
          <p:cNvPr id="3" name="Content Placeholder 2"/>
          <p:cNvSpPr>
            <a:spLocks noGrp="1"/>
          </p:cNvSpPr>
          <p:nvPr>
            <p:ph idx="1"/>
          </p:nvPr>
        </p:nvSpPr>
        <p:spPr>
          <a:xfrm>
            <a:off x="468312" y="1340768"/>
            <a:ext cx="8352159" cy="4320256"/>
          </a:xfrm>
        </p:spPr>
        <p:txBody>
          <a:bodyPr/>
          <a:lstStyle/>
          <a:p>
            <a:pPr lvl="1"/>
            <a:r>
              <a:rPr lang="fr-BE" smtClean="0"/>
              <a:t>L'attribut </a:t>
            </a:r>
            <a:r>
              <a:rPr lang="fr-BE" smtClean="0">
                <a:latin typeface="Courier New" pitchFamily="49" charset="0"/>
                <a:cs typeface="Courier New" pitchFamily="49" charset="0"/>
              </a:rPr>
              <a:t>index </a:t>
            </a:r>
            <a:r>
              <a:rPr lang="fr-BE" smtClean="0"/>
              <a:t>permet de préciser l'ordre des paramètres du constructeur ;</a:t>
            </a:r>
          </a:p>
          <a:p>
            <a:pPr lvl="1"/>
            <a:endParaRPr lang="fr-BE" sz="1000" smtClean="0"/>
          </a:p>
          <a:p>
            <a:pPr lvl="1"/>
            <a:r>
              <a:rPr lang="fr-BE" smtClean="0"/>
              <a:t>L'attribute </a:t>
            </a:r>
            <a:r>
              <a:rPr lang="fr-BE" smtClean="0">
                <a:latin typeface="Courier New" pitchFamily="49" charset="0"/>
                <a:cs typeface="Courier New" pitchFamily="49" charset="0"/>
              </a:rPr>
              <a:t>type</a:t>
            </a:r>
            <a:r>
              <a:rPr lang="fr-BE" smtClean="0"/>
              <a:t> permet de préciser le type du paramètre concerné.</a:t>
            </a:r>
          </a:p>
        </p:txBody>
      </p:sp>
      <p:sp>
        <p:nvSpPr>
          <p:cNvPr id="4" name="TextBox 3"/>
          <p:cNvSpPr txBox="1"/>
          <p:nvPr/>
        </p:nvSpPr>
        <p:spPr>
          <a:xfrm>
            <a:off x="899592" y="2780928"/>
            <a:ext cx="7560840" cy="1169551"/>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 id="unBean" class="UnBean"&gt;</a:t>
            </a:r>
          </a:p>
          <a:p>
            <a:pPr>
              <a:lnSpc>
                <a:spcPct val="100000"/>
              </a:lnSpc>
            </a:pPr>
            <a:r>
              <a:rPr lang="fr-BE" sz="1400" b="1" smtClean="0">
                <a:solidFill>
                  <a:srgbClr val="3C486E"/>
                </a:solidFill>
                <a:latin typeface="Courier New" pitchFamily="49" charset="0"/>
                <a:cs typeface="Courier New" pitchFamily="49" charset="0"/>
              </a:rPr>
              <a:t>	&lt;constructor-arg value="10" index="1" type="java.lang.Integer"/&gt;</a:t>
            </a:r>
          </a:p>
          <a:p>
            <a:pPr>
              <a:lnSpc>
                <a:spcPct val="100000"/>
              </a:lnSpc>
            </a:pPr>
            <a:r>
              <a:rPr lang="fr-BE" sz="1400" b="1" smtClean="0">
                <a:solidFill>
                  <a:srgbClr val="3C486E"/>
                </a:solidFill>
                <a:latin typeface="Courier New" pitchFamily="49" charset="0"/>
                <a:cs typeface="Courier New" pitchFamily="49" charset="0"/>
              </a:rPr>
              <a:t>	&lt;constructor-arg value="chaine" index="0"/&gt;</a:t>
            </a:r>
          </a:p>
          <a:p>
            <a:pPr>
              <a:lnSpc>
                <a:spcPct val="100000"/>
              </a:lnSpc>
            </a:pPr>
            <a:r>
              <a:rPr lang="fr-BE" sz="1400" b="1" smtClean="0">
                <a:solidFill>
                  <a:srgbClr val="3C486E"/>
                </a:solidFill>
                <a:latin typeface="Courier New" pitchFamily="49" charset="0"/>
                <a:cs typeface="Courier New" pitchFamily="49" charset="0"/>
              </a:rPr>
              <a:t>	&lt;!- ... </a:t>
            </a:r>
            <a:r>
              <a:rPr lang="fr-BE" sz="1400" b="1" smtClean="0">
                <a:solidFill>
                  <a:srgbClr val="3C486E"/>
                </a:solidFill>
                <a:latin typeface="Courier New" pitchFamily="49" charset="0"/>
                <a:cs typeface="Courier New" pitchFamily="49" charset="0"/>
                <a:sym typeface="Wingdings" pitchFamily="2" charset="2"/>
              </a:rPr>
              <a:t>--&gt;</a:t>
            </a: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&lt;/bean&gt;</a:t>
            </a:r>
          </a:p>
        </p:txBody>
      </p:sp>
      <p:sp>
        <p:nvSpPr>
          <p:cNvPr id="5" name="TextBox 4"/>
          <p:cNvSpPr txBox="1"/>
          <p:nvPr/>
        </p:nvSpPr>
        <p:spPr>
          <a:xfrm>
            <a:off x="899592" y="4005064"/>
            <a:ext cx="7560840"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UnBean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UnBean(String text, int value) { // ... }</a:t>
            </a:r>
          </a:p>
          <a:p>
            <a:pPr>
              <a:lnSpc>
                <a:spcPct val="100000"/>
              </a:lnSpc>
            </a:pPr>
            <a:r>
              <a:rPr lang="fr-BE" sz="1400" b="1" smtClean="0">
                <a:solidFill>
                  <a:srgbClr val="3C486E"/>
                </a:solidFill>
                <a:latin typeface="Courier New" pitchFamily="49" charset="0"/>
                <a:cs typeface="Courier New" pitchFamily="49" charset="0"/>
              </a:rPr>
              <a:t>	public UnBean(String text, String message) { // ...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sp>
        <p:nvSpPr>
          <p:cNvPr id="6" name="Rounded Rectangle 5"/>
          <p:cNvSpPr/>
          <p:nvPr/>
        </p:nvSpPr>
        <p:spPr bwMode="auto">
          <a:xfrm>
            <a:off x="4355976" y="2996952"/>
            <a:ext cx="3672408"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propriétés (1/3)</a:t>
            </a:r>
            <a:endParaRPr lang="fr-BE"/>
          </a:p>
        </p:txBody>
      </p:sp>
      <p:sp>
        <p:nvSpPr>
          <p:cNvPr id="3" name="Content Placeholder 2"/>
          <p:cNvSpPr>
            <a:spLocks noGrp="1"/>
          </p:cNvSpPr>
          <p:nvPr>
            <p:ph idx="1"/>
          </p:nvPr>
        </p:nvSpPr>
        <p:spPr>
          <a:xfrm>
            <a:off x="611559" y="1196753"/>
            <a:ext cx="8086353" cy="4464272"/>
          </a:xfrm>
        </p:spPr>
        <p:txBody>
          <a:bodyPr/>
          <a:lstStyle/>
          <a:p>
            <a:r>
              <a:rPr lang="fr-BE" smtClean="0"/>
              <a:t>L'injection de valeurs simples est réalisée par conversion de la chaîne de caractères fournies à l'attribut </a:t>
            </a:r>
            <a:r>
              <a:rPr lang="fr-BE" smtClean="0">
                <a:latin typeface="Courier New" pitchFamily="49" charset="0"/>
                <a:cs typeface="Courier New" pitchFamily="49" charset="0"/>
              </a:rPr>
              <a:t>value</a:t>
            </a:r>
            <a:r>
              <a:rPr lang="fr-BE" smtClean="0"/>
              <a:t> vers le type de la propriété. </a:t>
            </a:r>
          </a:p>
          <a:p>
            <a:endParaRPr lang="fr-BE" sz="1000" smtClean="0"/>
          </a:p>
          <a:p>
            <a:r>
              <a:rPr lang="fr-BE" smtClean="0"/>
              <a:t>Pour cela, Spring utilise le mécanisme standard des JavaBeans PropertyEditor. </a:t>
            </a:r>
          </a:p>
          <a:p>
            <a:endParaRPr lang="fr-BE" sz="600" smtClean="0"/>
          </a:p>
          <a:p>
            <a:r>
              <a:rPr lang="fr-BE" smtClean="0"/>
              <a:t>Par défaut, sont supportés les types suivants :</a:t>
            </a:r>
          </a:p>
          <a:p>
            <a:pPr lvl="1"/>
            <a:r>
              <a:rPr lang="fr-BE" smtClean="0"/>
              <a:t>Primitifs : boolean, byte, int, long, float, double ;</a:t>
            </a:r>
          </a:p>
          <a:p>
            <a:pPr lvl="1"/>
            <a:r>
              <a:rPr lang="fr-BE" smtClean="0"/>
              <a:t>String ;</a:t>
            </a:r>
          </a:p>
          <a:p>
            <a:pPr lvl="1"/>
            <a:r>
              <a:rPr lang="fr-BE" smtClean="0"/>
              <a:t>Class, e.g. "java.lang.String" ;</a:t>
            </a:r>
          </a:p>
          <a:p>
            <a:pPr lvl="1"/>
            <a:r>
              <a:rPr lang="fr-BE" smtClean="0"/>
              <a:t>File, e.g. "file:/tmp/app.log" ;</a:t>
            </a:r>
          </a:p>
          <a:p>
            <a:pPr lvl="1"/>
            <a:r>
              <a:rPr lang="fr-BE" smtClean="0"/>
              <a:t>URL, e.g. "http://www.google.fr" ;</a:t>
            </a:r>
          </a:p>
          <a:p>
            <a:pPr lvl="1"/>
            <a:r>
              <a:rPr lang="fr-BE"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propriétés (2/3)</a:t>
            </a:r>
            <a:endParaRPr lang="fr-BE"/>
          </a:p>
        </p:txBody>
      </p:sp>
      <p:sp>
        <p:nvSpPr>
          <p:cNvPr id="3" name="Content Placeholder 2"/>
          <p:cNvSpPr>
            <a:spLocks noGrp="1"/>
          </p:cNvSpPr>
          <p:nvPr>
            <p:ph idx="1"/>
          </p:nvPr>
        </p:nvSpPr>
        <p:spPr>
          <a:xfrm>
            <a:off x="611559" y="1484784"/>
            <a:ext cx="7992889" cy="4176240"/>
          </a:xfrm>
        </p:spPr>
        <p:txBody>
          <a:bodyPr/>
          <a:lstStyle/>
          <a:p>
            <a:r>
              <a:rPr lang="fr-BE" smtClean="0"/>
              <a:t>Il est également possible d'injecter des collections :</a:t>
            </a:r>
            <a:endParaRPr lang="fr-BE"/>
          </a:p>
        </p:txBody>
      </p:sp>
      <p:sp>
        <p:nvSpPr>
          <p:cNvPr id="4" name="TextBox 3"/>
          <p:cNvSpPr txBox="1"/>
          <p:nvPr/>
        </p:nvSpPr>
        <p:spPr>
          <a:xfrm>
            <a:off x="1187624" y="2276872"/>
            <a:ext cx="6912768" cy="203132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 id="unBean" class="UnBean"&gt;</a:t>
            </a:r>
          </a:p>
          <a:p>
            <a:pPr>
              <a:lnSpc>
                <a:spcPct val="100000"/>
              </a:lnSpc>
            </a:pPr>
            <a:r>
              <a:rPr lang="fr-BE" sz="1400" b="1" smtClean="0">
                <a:solidFill>
                  <a:srgbClr val="3C486E"/>
                </a:solidFill>
                <a:latin typeface="Courier New" pitchFamily="49" charset="0"/>
                <a:cs typeface="Courier New" pitchFamily="49" charset="0"/>
              </a:rPr>
              <a:t>	&lt;property name="uneMap"</a:t>
            </a:r>
            <a:r>
              <a:rPr lang="fr-BE" sz="1400" b="1" smtClean="0">
                <a:solidFill>
                  <a:srgbClr val="3C486E"/>
                </a:solidFill>
                <a:latin typeface="Courier New" pitchFamily="49" charset="0"/>
                <a:cs typeface="Courier New" pitchFamily="49" charset="0"/>
                <a:sym typeface="Wingdings" pitchFamily="2" charset="2"/>
              </a:rPr>
              <a: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&lt;map&gt;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&lt;entry key="cle1" value="valeur1"/&gt;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&lt;entry key="cle2" value="valeur2"/&gt;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&lt;/map&gt;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&lt;/property&gt;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 ... --&gt;</a:t>
            </a:r>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propriétés (3/3)</a:t>
            </a:r>
            <a:endParaRPr lang="fr-BE"/>
          </a:p>
        </p:txBody>
      </p:sp>
      <p:sp>
        <p:nvSpPr>
          <p:cNvPr id="4" name="TextBox 3"/>
          <p:cNvSpPr txBox="1"/>
          <p:nvPr/>
        </p:nvSpPr>
        <p:spPr>
          <a:xfrm>
            <a:off x="1115616" y="1844824"/>
            <a:ext cx="6912768" cy="332398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sym typeface="Wingdings" pitchFamily="2" charset="2"/>
              </a:rPr>
              <a:t>&lt;!- ... --&gt;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&lt;property name="unSet" set-class="java.util.HashSet"&gt;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&lt;set&gt;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&lt;value&gt;valeur1&lt;/value&gt;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&lt;value&gt;valeur2&lt;/value&gt;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&lt;/set&gt;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&lt;/property&gt;</a:t>
            </a:r>
          </a:p>
          <a:p>
            <a:pPr>
              <a:lnSpc>
                <a:spcPct val="100000"/>
              </a:lnSpc>
            </a:pPr>
            <a:endParaRPr lang="fr-BE" sz="1400" b="1" smtClean="0">
              <a:solidFill>
                <a:srgbClr val="3C486E"/>
              </a:solidFill>
              <a:latin typeface="Courier New" pitchFamily="49" charset="0"/>
              <a:cs typeface="Courier New" pitchFamily="49" charset="0"/>
              <a:sym typeface="Wingdings" pitchFamily="2" charset="2"/>
            </a:endParaRP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&lt;property name="list"&gt;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&lt;list&gt;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&lt;value&gt;valeur1&lt;/value&gt;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&lt;value&gt;valeur2&lt;/value&gt;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&lt;/list&gt;</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&lt;/property&gt;</a:t>
            </a: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&lt;/bean&gt;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Serveur d'applications</a:t>
            </a:r>
            <a:endParaRPr lang="fr-BE"/>
          </a:p>
        </p:txBody>
      </p:sp>
      <p:sp>
        <p:nvSpPr>
          <p:cNvPr id="3" name="Content Placeholder 2"/>
          <p:cNvSpPr>
            <a:spLocks noGrp="1"/>
          </p:cNvSpPr>
          <p:nvPr>
            <p:ph idx="1"/>
          </p:nvPr>
        </p:nvSpPr>
        <p:spPr>
          <a:xfrm>
            <a:off x="468313" y="1428736"/>
            <a:ext cx="8229600" cy="4232288"/>
          </a:xfrm>
        </p:spPr>
        <p:txBody>
          <a:bodyPr/>
          <a:lstStyle/>
          <a:p>
            <a:r>
              <a:rPr lang="fr-BE" smtClean="0"/>
              <a:t>Un serveur d'application</a:t>
            </a:r>
            <a:r>
              <a:rPr lang="fr-BE" b="1" smtClean="0"/>
              <a:t> </a:t>
            </a:r>
            <a:r>
              <a:rPr lang="fr-BE" smtClean="0"/>
              <a:t>fournit un </a:t>
            </a:r>
            <a:r>
              <a:rPr lang="fr-BE" b="1" smtClean="0"/>
              <a:t>espace d'exécution</a:t>
            </a:r>
            <a:r>
              <a:rPr lang="fr-BE" smtClean="0"/>
              <a:t> aux composants EJB et au conteneur EJB</a:t>
            </a:r>
          </a:p>
          <a:p>
            <a:r>
              <a:rPr lang="fr-BE" smtClean="0"/>
              <a:t>Il agit comme médiateur entre le conteneur EJB et le système</a:t>
            </a:r>
          </a:p>
          <a:p>
            <a:r>
              <a:rPr lang="fr-BE" smtClean="0"/>
              <a:t>Quelques serveurs d'application </a:t>
            </a:r>
          </a:p>
          <a:p>
            <a:endParaRPr lang="fr-BE" sz="1000" smtClean="0"/>
          </a:p>
          <a:p>
            <a:pPr lvl="1"/>
            <a:r>
              <a:rPr lang="fr-BE" smtClean="0"/>
              <a:t>IBM Websphere</a:t>
            </a:r>
          </a:p>
          <a:p>
            <a:pPr lvl="1"/>
            <a:r>
              <a:rPr lang="fr-BE" smtClean="0"/>
              <a:t>BEA WebLogic</a:t>
            </a:r>
          </a:p>
          <a:p>
            <a:pPr lvl="1"/>
            <a:r>
              <a:rPr lang="fr-BE" smtClean="0"/>
              <a:t>JBoss </a:t>
            </a:r>
          </a:p>
          <a:p>
            <a:pPr lvl="1"/>
            <a:r>
              <a:rPr lang="fr-BE" smtClean="0"/>
              <a:t>JOnAS </a:t>
            </a:r>
          </a:p>
          <a:p>
            <a:pPr lvl="1"/>
            <a:r>
              <a:rPr lang="fr-BE" smtClean="0"/>
              <a:t>Oracle Glassfish</a:t>
            </a:r>
          </a:p>
          <a:p>
            <a:pPr lvl="1"/>
            <a:r>
              <a:rPr lang="fr-BE" smtClean="0"/>
              <a:t>Apache Geronimo</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référence</a:t>
            </a:r>
            <a:endParaRPr lang="fr-BE"/>
          </a:p>
        </p:txBody>
      </p:sp>
      <p:sp>
        <p:nvSpPr>
          <p:cNvPr id="3" name="Content Placeholder 2"/>
          <p:cNvSpPr>
            <a:spLocks noGrp="1"/>
          </p:cNvSpPr>
          <p:nvPr>
            <p:ph idx="1"/>
          </p:nvPr>
        </p:nvSpPr>
        <p:spPr>
          <a:xfrm>
            <a:off x="683567" y="1268760"/>
            <a:ext cx="8014345" cy="4392264"/>
          </a:xfrm>
        </p:spPr>
        <p:txBody>
          <a:bodyPr/>
          <a:lstStyle/>
          <a:p>
            <a:pPr marL="342900" lvl="1" indent="-342900">
              <a:buClr>
                <a:srgbClr val="A1B4DF"/>
              </a:buClr>
              <a:buFont typeface="Arial" pitchFamily="34" charset="0"/>
              <a:buChar char="•"/>
            </a:pPr>
            <a:r>
              <a:rPr lang="fr-BE" smtClean="0"/>
              <a:t>Injection d'un Bean :</a:t>
            </a:r>
          </a:p>
          <a:p>
            <a:pPr marL="342900" lvl="1" indent="-342900">
              <a:buClr>
                <a:srgbClr val="A1B4DF"/>
              </a:buClr>
              <a:buFont typeface="Arial" pitchFamily="34" charset="0"/>
              <a:buChar char="•"/>
            </a:pPr>
            <a:endParaRPr lang="fr-BE" smtClean="0"/>
          </a:p>
          <a:p>
            <a:pPr marL="342900" lvl="1" indent="-342900">
              <a:buClr>
                <a:srgbClr val="A1B4DF"/>
              </a:buClr>
              <a:buFont typeface="Arial" pitchFamily="34" charset="0"/>
              <a:buChar char="•"/>
            </a:pPr>
            <a:endParaRPr lang="fr-BE" smtClean="0"/>
          </a:p>
          <a:p>
            <a:pPr marL="342900" lvl="1" indent="-342900">
              <a:buClr>
                <a:srgbClr val="A1B4DF"/>
              </a:buClr>
              <a:buFont typeface="Arial" pitchFamily="34" charset="0"/>
              <a:buChar char="•"/>
            </a:pPr>
            <a:endParaRPr lang="fr-BE" smtClean="0"/>
          </a:p>
          <a:p>
            <a:pPr marL="342900" lvl="1" indent="-342900">
              <a:buClr>
                <a:srgbClr val="A1B4DF"/>
              </a:buClr>
              <a:buFont typeface="Arial" pitchFamily="34" charset="0"/>
              <a:buChar char="•"/>
            </a:pPr>
            <a:endParaRPr lang="fr-BE" smtClean="0"/>
          </a:p>
          <a:p>
            <a:pPr marL="342900" lvl="1" indent="-342900">
              <a:buClr>
                <a:srgbClr val="A1B4DF"/>
              </a:buClr>
              <a:buFont typeface="Arial" pitchFamily="34" charset="0"/>
              <a:buChar char="•"/>
            </a:pPr>
            <a:endParaRPr lang="fr-BE" smtClean="0"/>
          </a:p>
          <a:p>
            <a:pPr marL="342900" lvl="1" indent="-342900">
              <a:buClr>
                <a:srgbClr val="A1B4DF"/>
              </a:buClr>
              <a:buNone/>
            </a:pPr>
            <a:endParaRPr lang="fr-BE" sz="1000" smtClean="0"/>
          </a:p>
          <a:p>
            <a:pPr marL="342900" lvl="1" indent="-342900">
              <a:buClr>
                <a:srgbClr val="A1B4DF"/>
              </a:buClr>
              <a:buFont typeface="Arial" pitchFamily="34" charset="0"/>
              <a:buChar char="•"/>
            </a:pPr>
            <a:r>
              <a:rPr lang="fr-BE" smtClean="0"/>
              <a:t>Si le Bean n'est référencé qu'à un endroit, il est possible d'injecter un </a:t>
            </a:r>
            <a:r>
              <a:rPr lang="fr-BE" b="1" smtClean="0"/>
              <a:t>bean anonyme </a:t>
            </a:r>
            <a:r>
              <a:rPr lang="fr-BE" smtClean="0"/>
              <a:t>:</a:t>
            </a:r>
          </a:p>
          <a:p>
            <a:endParaRPr lang="fr-BE"/>
          </a:p>
        </p:txBody>
      </p:sp>
      <p:sp>
        <p:nvSpPr>
          <p:cNvPr id="4" name="TextBox 3"/>
          <p:cNvSpPr txBox="1"/>
          <p:nvPr/>
        </p:nvSpPr>
        <p:spPr>
          <a:xfrm>
            <a:off x="827584" y="1827981"/>
            <a:ext cx="7560840"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 id="userDaoJdbc" class="expertit.repository.impl.UserDAOJdbc"/&gt;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 id="userManager" class="expertit.services.UserManager"&gt;</a:t>
            </a:r>
          </a:p>
          <a:p>
            <a:pPr>
              <a:lnSpc>
                <a:spcPct val="100000"/>
              </a:lnSpc>
            </a:pPr>
            <a:r>
              <a:rPr lang="fr-BE" sz="1400" b="1" smtClean="0">
                <a:solidFill>
                  <a:srgbClr val="3C486E"/>
                </a:solidFill>
                <a:latin typeface="Courier New" pitchFamily="49" charset="0"/>
                <a:cs typeface="Courier New" pitchFamily="49" charset="0"/>
              </a:rPr>
              <a:t>	&lt;property name="userDao" ref="userDaoJdbc"/&gt;</a:t>
            </a:r>
          </a:p>
          <a:p>
            <a:pPr>
              <a:lnSpc>
                <a:spcPct val="100000"/>
              </a:lnSpc>
            </a:pPr>
            <a:r>
              <a:rPr lang="fr-BE" sz="1400" b="1" smtClean="0">
                <a:solidFill>
                  <a:srgbClr val="3C486E"/>
                </a:solidFill>
                <a:latin typeface="Courier New" pitchFamily="49" charset="0"/>
                <a:cs typeface="Courier New" pitchFamily="49" charset="0"/>
              </a:rPr>
              <a:t>	&lt;!- ... </a:t>
            </a:r>
            <a:r>
              <a:rPr lang="fr-BE" sz="1400" b="1" smtClean="0">
                <a:solidFill>
                  <a:srgbClr val="3C486E"/>
                </a:solidFill>
                <a:latin typeface="Courier New" pitchFamily="49" charset="0"/>
                <a:cs typeface="Courier New" pitchFamily="49" charset="0"/>
                <a:sym typeface="Wingdings" pitchFamily="2" charset="2"/>
              </a:rPr>
              <a:t>--&gt;</a:t>
            </a: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&lt;/bean&gt;</a:t>
            </a:r>
          </a:p>
        </p:txBody>
      </p:sp>
      <p:sp>
        <p:nvSpPr>
          <p:cNvPr id="6" name="Rounded Rectangle 5"/>
          <p:cNvSpPr/>
          <p:nvPr/>
        </p:nvSpPr>
        <p:spPr bwMode="auto">
          <a:xfrm>
            <a:off x="4024964" y="2492896"/>
            <a:ext cx="1800200"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7" name="TextBox 6"/>
          <p:cNvSpPr txBox="1"/>
          <p:nvPr/>
        </p:nvSpPr>
        <p:spPr>
          <a:xfrm>
            <a:off x="827584" y="4204245"/>
            <a:ext cx="7560840"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 id="userManager" class="expertit.services.UserManager"&gt;</a:t>
            </a:r>
          </a:p>
          <a:p>
            <a:pPr>
              <a:lnSpc>
                <a:spcPct val="100000"/>
              </a:lnSpc>
            </a:pPr>
            <a:r>
              <a:rPr lang="fr-BE" sz="1400" b="1" smtClean="0">
                <a:solidFill>
                  <a:srgbClr val="3C486E"/>
                </a:solidFill>
                <a:latin typeface="Courier New" pitchFamily="49" charset="0"/>
                <a:cs typeface="Courier New" pitchFamily="49" charset="0"/>
              </a:rPr>
              <a:t>	&lt;property name="userDao"&gt;</a:t>
            </a:r>
          </a:p>
          <a:p>
            <a:pPr>
              <a:lnSpc>
                <a:spcPct val="100000"/>
              </a:lnSpc>
            </a:pPr>
            <a:r>
              <a:rPr lang="fr-BE" sz="1400" b="1" smtClean="0">
                <a:solidFill>
                  <a:srgbClr val="3C486E"/>
                </a:solidFill>
                <a:latin typeface="Courier New" pitchFamily="49" charset="0"/>
                <a:cs typeface="Courier New" pitchFamily="49" charset="0"/>
              </a:rPr>
              <a:t>		&lt;bean class="expertit.repository.impl.UserDAOJdbc"/&gt;</a:t>
            </a:r>
          </a:p>
          <a:p>
            <a:pPr>
              <a:lnSpc>
                <a:spcPct val="100000"/>
              </a:lnSpc>
            </a:pPr>
            <a:r>
              <a:rPr lang="fr-BE" sz="1400" b="1" smtClean="0">
                <a:solidFill>
                  <a:srgbClr val="3C486E"/>
                </a:solidFill>
                <a:latin typeface="Courier New" pitchFamily="49" charset="0"/>
                <a:cs typeface="Courier New" pitchFamily="49" charset="0"/>
              </a:rPr>
              <a:t>	&lt;/property&gt;</a:t>
            </a:r>
          </a:p>
          <a:p>
            <a:pPr>
              <a:lnSpc>
                <a:spcPct val="100000"/>
              </a:lnSpc>
            </a:pPr>
            <a:r>
              <a:rPr lang="fr-BE" sz="1400" b="1" smtClean="0">
                <a:solidFill>
                  <a:srgbClr val="3C486E"/>
                </a:solidFill>
                <a:latin typeface="Courier New" pitchFamily="49" charset="0"/>
                <a:cs typeface="Courier New" pitchFamily="49" charset="0"/>
              </a:rPr>
              <a:t>	&lt;!- ... </a:t>
            </a:r>
            <a:r>
              <a:rPr lang="fr-BE" sz="1400" b="1" smtClean="0">
                <a:solidFill>
                  <a:srgbClr val="3C486E"/>
                </a:solidFill>
                <a:latin typeface="Courier New" pitchFamily="49" charset="0"/>
                <a:cs typeface="Courier New" pitchFamily="49" charset="0"/>
                <a:sym typeface="Wingdings" pitchFamily="2" charset="2"/>
              </a:rPr>
              <a:t>--&gt;</a:t>
            </a: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&lt;/bean&gt;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BE" smtClean="0"/>
              <a:t>3. L'accès aux données avec Spring</a:t>
            </a:r>
            <a:endParaRPr lang="fr-BE"/>
          </a:p>
        </p:txBody>
      </p:sp>
      <p:sp>
        <p:nvSpPr>
          <p:cNvPr id="5" name="Subtitle 4"/>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Template (1/2)</a:t>
            </a:r>
            <a:endParaRPr lang="fr-BE"/>
          </a:p>
        </p:txBody>
      </p:sp>
      <p:sp>
        <p:nvSpPr>
          <p:cNvPr id="3" name="Content Placeholder 2"/>
          <p:cNvSpPr>
            <a:spLocks noGrp="1"/>
          </p:cNvSpPr>
          <p:nvPr>
            <p:ph idx="1"/>
          </p:nvPr>
        </p:nvSpPr>
        <p:spPr>
          <a:xfrm>
            <a:off x="323528" y="1484784"/>
            <a:ext cx="8640959" cy="4176240"/>
          </a:xfrm>
        </p:spPr>
        <p:txBody>
          <a:bodyPr/>
          <a:lstStyle/>
          <a:p>
            <a:r>
              <a:rPr lang="fr-BE" smtClean="0"/>
              <a:t>Au sein d'une couche d'accès aux données, un certain nombre de tâches sont répétitives : ouverture de connexion, gestion des transactions, …</a:t>
            </a:r>
          </a:p>
          <a:p>
            <a:endParaRPr lang="fr-BE" sz="900" smtClean="0"/>
          </a:p>
          <a:p>
            <a:r>
              <a:rPr lang="fr-BE" smtClean="0"/>
              <a:t>Spring propose des classes, appelées </a:t>
            </a:r>
            <a:r>
              <a:rPr lang="fr-BE" b="1" smtClean="0"/>
              <a:t>templates</a:t>
            </a:r>
            <a:r>
              <a:rPr lang="fr-BE" smtClean="0"/>
              <a:t>, automatisant ces parties répétitives et ne laissant au développeur que l'implémentation des traitements spécifiques.  </a:t>
            </a:r>
          </a:p>
          <a:p>
            <a:endParaRPr lang="fr-BE" sz="1050" smtClean="0"/>
          </a:p>
          <a:p>
            <a:r>
              <a:rPr lang="fr-BE" smtClean="0"/>
              <a:t>En standard, Spring fournit des templates pour plusieurs technologies : </a:t>
            </a:r>
            <a:r>
              <a:rPr lang="fr-BE" smtClean="0">
                <a:latin typeface="Courier New" pitchFamily="49" charset="0"/>
                <a:cs typeface="Courier New" pitchFamily="49" charset="0"/>
              </a:rPr>
              <a:t>JdbcTemplate</a:t>
            </a:r>
            <a:r>
              <a:rPr lang="fr-BE" smtClean="0"/>
              <a:t>, </a:t>
            </a:r>
            <a:r>
              <a:rPr lang="fr-BE" smtClean="0">
                <a:latin typeface="Courier New" pitchFamily="49" charset="0"/>
                <a:cs typeface="Courier New" pitchFamily="49" charset="0"/>
              </a:rPr>
              <a:t>HibernateTemplate</a:t>
            </a:r>
            <a:r>
              <a:rPr lang="fr-BE" smtClean="0"/>
              <a:t>, </a:t>
            </a:r>
            <a:r>
              <a:rPr lang="fr-BE" smtClean="0">
                <a:latin typeface="Courier New" pitchFamily="49" charset="0"/>
                <a:cs typeface="Courier New" pitchFamily="49" charset="0"/>
              </a:rPr>
              <a:t>JpaTemplate</a:t>
            </a:r>
            <a:r>
              <a:rPr lang="fr-BE"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Template (2/2)</a:t>
            </a:r>
            <a:endParaRPr lang="fr-BE"/>
          </a:p>
        </p:txBody>
      </p:sp>
      <p:sp>
        <p:nvSpPr>
          <p:cNvPr id="3" name="Content Placeholder 2"/>
          <p:cNvSpPr>
            <a:spLocks noGrp="1"/>
          </p:cNvSpPr>
          <p:nvPr>
            <p:ph idx="1"/>
          </p:nvPr>
        </p:nvSpPr>
        <p:spPr>
          <a:xfrm>
            <a:off x="468313" y="1412775"/>
            <a:ext cx="8229600" cy="4248249"/>
          </a:xfrm>
        </p:spPr>
        <p:txBody>
          <a:bodyPr/>
          <a:lstStyle/>
          <a:p>
            <a:r>
              <a:rPr lang="fr-BE" smtClean="0"/>
              <a:t>Exemple (JDBC) :</a:t>
            </a:r>
            <a:endParaRPr lang="fr-BE"/>
          </a:p>
        </p:txBody>
      </p:sp>
      <p:sp>
        <p:nvSpPr>
          <p:cNvPr id="4" name="TextBox 3"/>
          <p:cNvSpPr txBox="1"/>
          <p:nvPr/>
        </p:nvSpPr>
        <p:spPr>
          <a:xfrm>
            <a:off x="1187624" y="2204864"/>
            <a:ext cx="6840760" cy="2677656"/>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 // ...</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public String </a:t>
            </a:r>
            <a:r>
              <a:rPr lang="fr-BE" sz="1400" b="1" dirty="0" err="1" smtClean="0">
                <a:solidFill>
                  <a:srgbClr val="3C486E"/>
                </a:solidFill>
                <a:latin typeface="Courier New" pitchFamily="49" charset="0"/>
                <a:cs typeface="Courier New" pitchFamily="49" charset="0"/>
              </a:rPr>
              <a:t>getUserName</a:t>
            </a:r>
            <a:r>
              <a:rPr lang="fr-BE" sz="1400" b="1" dirty="0" smtClean="0">
                <a:solidFill>
                  <a:srgbClr val="3C486E"/>
                </a:solidFill>
                <a:latin typeface="Courier New" pitchFamily="49" charset="0"/>
                <a:cs typeface="Courier New" pitchFamily="49" charset="0"/>
              </a:rPr>
              <a:t>(String id) {</a:t>
            </a:r>
          </a:p>
          <a:p>
            <a:pPr>
              <a:lnSpc>
                <a:spcPct val="100000"/>
              </a:lnSpc>
            </a:pPr>
            <a:r>
              <a:rPr lang="fr-BE" sz="1400" b="1" dirty="0" smtClean="0">
                <a:solidFill>
                  <a:srgbClr val="3C486E"/>
                </a:solidFill>
                <a:latin typeface="Courier New" pitchFamily="49" charset="0"/>
                <a:cs typeface="Courier New" pitchFamily="49" charset="0"/>
              </a:rPr>
              <a:t>	String </a:t>
            </a:r>
            <a:r>
              <a:rPr lang="fr-BE" sz="1400" b="1" dirty="0" err="1" smtClean="0">
                <a:solidFill>
                  <a:srgbClr val="3C486E"/>
                </a:solidFill>
                <a:latin typeface="Courier New" pitchFamily="49" charset="0"/>
                <a:cs typeface="Courier New" pitchFamily="49" charset="0"/>
              </a:rPr>
              <a:t>sql</a:t>
            </a:r>
            <a:r>
              <a:rPr lang="fr-BE" sz="1400" b="1" dirty="0" smtClean="0">
                <a:solidFill>
                  <a:srgbClr val="3C486E"/>
                </a:solidFill>
                <a:latin typeface="Courier New" pitchFamily="49" charset="0"/>
                <a:cs typeface="Courier New" pitchFamily="49" charset="0"/>
              </a:rPr>
              <a:t> = "SELECT LAST_NAME"</a:t>
            </a:r>
          </a:p>
          <a:p>
            <a:pPr>
              <a:lnSpc>
                <a:spcPct val="100000"/>
              </a:lnSpc>
            </a:pPr>
            <a:r>
              <a:rPr lang="fr-BE" sz="1400" b="1" dirty="0" smtClean="0">
                <a:solidFill>
                  <a:srgbClr val="3C486E"/>
                </a:solidFill>
                <a:latin typeface="Courier New" pitchFamily="49" charset="0"/>
                <a:cs typeface="Courier New" pitchFamily="49" charset="0"/>
              </a:rPr>
              <a:t>					+ " FROM USERS WHERE ID =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JdbcTemplate</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template</a:t>
            </a:r>
            <a:r>
              <a:rPr lang="fr-BE" sz="1400" b="1" dirty="0" smtClean="0">
                <a:solidFill>
                  <a:srgbClr val="3C486E"/>
                </a:solidFill>
                <a:latin typeface="Courier New" pitchFamily="49" charset="0"/>
                <a:cs typeface="Courier New" pitchFamily="49" charset="0"/>
              </a:rPr>
              <a:t> = new </a:t>
            </a:r>
            <a:r>
              <a:rPr lang="fr-BE" sz="1400" b="1" dirty="0" err="1" smtClean="0">
                <a:solidFill>
                  <a:srgbClr val="3C486E"/>
                </a:solidFill>
                <a:latin typeface="Courier New" pitchFamily="49" charset="0"/>
                <a:cs typeface="Courier New" pitchFamily="49" charset="0"/>
              </a:rPr>
              <a:t>JdbcTemplate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dataSource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return (String) </a:t>
            </a:r>
            <a:r>
              <a:rPr lang="fr-BE" sz="1400" b="1" dirty="0" err="1" smtClean="0">
                <a:solidFill>
                  <a:srgbClr val="3C486E"/>
                </a:solidFill>
                <a:latin typeface="Courier New" pitchFamily="49" charset="0"/>
                <a:cs typeface="Courier New" pitchFamily="49" charset="0"/>
              </a:rPr>
              <a:t>template.queryForObject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sql</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new Object[] { id }, </a:t>
            </a:r>
            <a:r>
              <a:rPr lang="fr-BE" sz="1400" b="1" dirty="0" err="1" smtClean="0">
                <a:solidFill>
                  <a:srgbClr val="3C486E"/>
                </a:solidFill>
                <a:latin typeface="Courier New" pitchFamily="49" charset="0"/>
                <a:cs typeface="Courier New" pitchFamily="49" charset="0"/>
              </a:rPr>
              <a:t>String.class</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 ...</a:t>
            </a:r>
          </a:p>
        </p:txBody>
      </p:sp>
      <p:sp>
        <p:nvSpPr>
          <p:cNvPr id="5" name="Rounded Rectangle 4"/>
          <p:cNvSpPr/>
          <p:nvPr/>
        </p:nvSpPr>
        <p:spPr bwMode="auto">
          <a:xfrm>
            <a:off x="1691680" y="3284984"/>
            <a:ext cx="5760640"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DAO (1/4)</a:t>
            </a:r>
            <a:endParaRPr lang="fr-BE"/>
          </a:p>
        </p:txBody>
      </p:sp>
      <p:sp>
        <p:nvSpPr>
          <p:cNvPr id="3" name="Content Placeholder 2"/>
          <p:cNvSpPr>
            <a:spLocks noGrp="1"/>
          </p:cNvSpPr>
          <p:nvPr>
            <p:ph idx="1"/>
          </p:nvPr>
        </p:nvSpPr>
        <p:spPr>
          <a:xfrm>
            <a:off x="468313" y="1484783"/>
            <a:ext cx="8280152" cy="4176241"/>
          </a:xfrm>
        </p:spPr>
        <p:txBody>
          <a:bodyPr/>
          <a:lstStyle/>
          <a:p>
            <a:r>
              <a:rPr lang="fr-BE" smtClean="0"/>
              <a:t>De la même façon, Spring fournit des classes support facilitant l'implémentation de classes DAO.</a:t>
            </a:r>
          </a:p>
          <a:p>
            <a:endParaRPr lang="fr-BE" sz="1000" smtClean="0"/>
          </a:p>
          <a:p>
            <a:r>
              <a:rPr lang="fr-BE" smtClean="0"/>
              <a:t>Ces classes s'appuient sur les templates :</a:t>
            </a:r>
            <a:endParaRPr lang="fr-BE"/>
          </a:p>
        </p:txBody>
      </p:sp>
      <p:pic>
        <p:nvPicPr>
          <p:cNvPr id="4" name="Picture 3" descr="dao.png"/>
          <p:cNvPicPr>
            <a:picLocks noChangeAspect="1"/>
          </p:cNvPicPr>
          <p:nvPr/>
        </p:nvPicPr>
        <p:blipFill>
          <a:blip r:embed="rId2" cstate="print"/>
          <a:stretch>
            <a:fillRect/>
          </a:stretch>
        </p:blipFill>
        <p:spPr>
          <a:xfrm>
            <a:off x="1835696" y="3177899"/>
            <a:ext cx="5400600" cy="2051301"/>
          </a:xfrm>
          <a:prstGeom prst="rect">
            <a:avLst/>
          </a:prstGeom>
        </p:spPr>
      </p:pic>
      <p:sp>
        <p:nvSpPr>
          <p:cNvPr id="5" name="TextBox 4"/>
          <p:cNvSpPr txBox="1"/>
          <p:nvPr/>
        </p:nvSpPr>
        <p:spPr>
          <a:xfrm>
            <a:off x="4788024" y="4941168"/>
            <a:ext cx="2592288" cy="440120"/>
          </a:xfrm>
          <a:prstGeom prst="rect">
            <a:avLst/>
          </a:prstGeom>
          <a:noFill/>
        </p:spPr>
        <p:txBody>
          <a:bodyPr wrap="square" rtlCol="0">
            <a:spAutoFit/>
          </a:bodyPr>
          <a:lstStyle/>
          <a:p>
            <a:pPr algn="r"/>
            <a:r>
              <a:rPr lang="fr-BE" sz="1000" b="1" smtClean="0">
                <a:solidFill>
                  <a:srgbClr val="3C486E"/>
                </a:solidFill>
                <a:latin typeface="+mn-lt"/>
              </a:rPr>
              <a:t>Spring in Action, 2007</a:t>
            </a:r>
            <a:endParaRPr lang="fr-BE" sz="1000" b="1">
              <a:solidFill>
                <a:srgbClr val="3C486E"/>
              </a:solidFill>
              <a:latin typeface="+mn-lt"/>
            </a:endParaRP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DAO (2/4)</a:t>
            </a:r>
            <a:endParaRPr lang="fr-BE"/>
          </a:p>
        </p:txBody>
      </p:sp>
      <p:sp>
        <p:nvSpPr>
          <p:cNvPr id="3" name="Content Placeholder 2"/>
          <p:cNvSpPr>
            <a:spLocks noGrp="1"/>
          </p:cNvSpPr>
          <p:nvPr>
            <p:ph idx="1"/>
          </p:nvPr>
        </p:nvSpPr>
        <p:spPr>
          <a:xfrm>
            <a:off x="468313" y="1556792"/>
            <a:ext cx="8229600" cy="3528392"/>
          </a:xfrm>
        </p:spPr>
        <p:txBody>
          <a:bodyPr/>
          <a:lstStyle/>
          <a:p>
            <a:r>
              <a:rPr lang="fr-BE" smtClean="0"/>
              <a:t>Les classes templates dépendent de ressources liées à la technologie sous-jacente :</a:t>
            </a:r>
          </a:p>
          <a:p>
            <a:endParaRPr lang="fr-BE" sz="1000" smtClean="0"/>
          </a:p>
          <a:p>
            <a:pPr lvl="1"/>
            <a:r>
              <a:rPr lang="fr-BE" smtClean="0"/>
              <a:t>JdbcTemplate : DataSource ;</a:t>
            </a:r>
          </a:p>
          <a:p>
            <a:pPr lvl="1"/>
            <a:r>
              <a:rPr lang="fr-BE" smtClean="0"/>
              <a:t>JpaTemplate : SessionFactory ;</a:t>
            </a:r>
          </a:p>
          <a:p>
            <a:pPr lvl="1"/>
            <a:r>
              <a:rPr lang="fr-BE" smtClean="0"/>
              <a:t>…</a:t>
            </a:r>
          </a:p>
          <a:p>
            <a:pPr lvl="1"/>
            <a:endParaRPr lang="fr-BE" smtClean="0"/>
          </a:p>
          <a:p>
            <a:r>
              <a:rPr lang="fr-BE" smtClean="0"/>
              <a:t>Les classes de support DAO permettent d'effectuer l'injection des dépendances nécessaires au templates …</a:t>
            </a:r>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DAO (3/4)</a:t>
            </a:r>
            <a:endParaRPr lang="fr-BE"/>
          </a:p>
        </p:txBody>
      </p:sp>
      <p:sp>
        <p:nvSpPr>
          <p:cNvPr id="3" name="Content Placeholder 2"/>
          <p:cNvSpPr>
            <a:spLocks noGrp="1"/>
          </p:cNvSpPr>
          <p:nvPr>
            <p:ph idx="1"/>
          </p:nvPr>
        </p:nvSpPr>
        <p:spPr>
          <a:xfrm>
            <a:off x="468313" y="1268759"/>
            <a:ext cx="8229600" cy="4392265"/>
          </a:xfrm>
        </p:spPr>
        <p:txBody>
          <a:bodyPr/>
          <a:lstStyle/>
          <a:p>
            <a:r>
              <a:rPr lang="fr-BE" smtClean="0"/>
              <a:t>Exemple (JDBC) :</a:t>
            </a:r>
            <a:endParaRPr lang="fr-BE"/>
          </a:p>
        </p:txBody>
      </p:sp>
      <p:sp>
        <p:nvSpPr>
          <p:cNvPr id="5" name="TextBox 4"/>
          <p:cNvSpPr txBox="1"/>
          <p:nvPr/>
        </p:nvSpPr>
        <p:spPr>
          <a:xfrm>
            <a:off x="611560" y="1988840"/>
            <a:ext cx="7920880" cy="2893100"/>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 public class </a:t>
            </a:r>
            <a:r>
              <a:rPr lang="fr-BE" sz="1400" b="1" dirty="0" err="1" smtClean="0">
                <a:solidFill>
                  <a:srgbClr val="3C486E"/>
                </a:solidFill>
                <a:latin typeface="Courier New" pitchFamily="49" charset="0"/>
                <a:cs typeface="Courier New" pitchFamily="49" charset="0"/>
              </a:rPr>
              <a:t>UserDaoImpl</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implements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UserDao</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extends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JdbcDaoSupport</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 ...</a:t>
            </a:r>
          </a:p>
          <a:p>
            <a:pPr lvl="1">
              <a:lnSpc>
                <a:spcPct val="100000"/>
              </a:lnSpc>
            </a:pPr>
            <a:endParaRPr lang="fr-BE" sz="1400" b="1" dirty="0" smtClean="0">
              <a:solidFill>
                <a:srgbClr val="3C486E"/>
              </a:solidFill>
              <a:latin typeface="Courier New" pitchFamily="49" charset="0"/>
              <a:cs typeface="Courier New" pitchFamily="49" charset="0"/>
            </a:endParaRPr>
          </a:p>
          <a:p>
            <a:pPr lvl="1">
              <a:lnSpc>
                <a:spcPct val="100000"/>
              </a:lnSpc>
            </a:pPr>
            <a:r>
              <a:rPr lang="fr-BE" sz="1400" b="1" dirty="0" smtClean="0">
                <a:solidFill>
                  <a:srgbClr val="3C486E"/>
                </a:solidFill>
                <a:latin typeface="Courier New" pitchFamily="49" charset="0"/>
                <a:cs typeface="Courier New" pitchFamily="49" charset="0"/>
              </a:rPr>
              <a:t>public String </a:t>
            </a:r>
            <a:r>
              <a:rPr lang="fr-BE" sz="1400" b="1" dirty="0" err="1" smtClean="0">
                <a:solidFill>
                  <a:srgbClr val="3C486E"/>
                </a:solidFill>
                <a:latin typeface="Courier New" pitchFamily="49" charset="0"/>
                <a:cs typeface="Courier New" pitchFamily="49" charset="0"/>
              </a:rPr>
              <a:t>getUserName</a:t>
            </a:r>
            <a:r>
              <a:rPr lang="fr-BE" sz="1400" b="1" dirty="0" smtClean="0">
                <a:solidFill>
                  <a:srgbClr val="3C486E"/>
                </a:solidFill>
                <a:latin typeface="Courier New" pitchFamily="49" charset="0"/>
                <a:cs typeface="Courier New" pitchFamily="49" charset="0"/>
              </a:rPr>
              <a:t>(String id) {</a:t>
            </a:r>
          </a:p>
          <a:p>
            <a:pPr lvl="1">
              <a:lnSpc>
                <a:spcPct val="100000"/>
              </a:lnSpc>
            </a:pPr>
            <a:r>
              <a:rPr lang="fr-BE" sz="1400" b="1" dirty="0" smtClean="0">
                <a:solidFill>
                  <a:srgbClr val="3C486E"/>
                </a:solidFill>
                <a:latin typeface="Courier New" pitchFamily="49" charset="0"/>
                <a:cs typeface="Courier New" pitchFamily="49" charset="0"/>
              </a:rPr>
              <a:t>	String </a:t>
            </a:r>
            <a:r>
              <a:rPr lang="fr-BE" sz="1400" b="1" dirty="0" err="1" smtClean="0">
                <a:solidFill>
                  <a:srgbClr val="3C486E"/>
                </a:solidFill>
                <a:latin typeface="Courier New" pitchFamily="49" charset="0"/>
                <a:cs typeface="Courier New" pitchFamily="49" charset="0"/>
              </a:rPr>
              <a:t>sql</a:t>
            </a:r>
            <a:r>
              <a:rPr lang="fr-BE" sz="1400" b="1" dirty="0" smtClean="0">
                <a:solidFill>
                  <a:srgbClr val="3C486E"/>
                </a:solidFill>
                <a:latin typeface="Courier New" pitchFamily="49" charset="0"/>
                <a:cs typeface="Courier New" pitchFamily="49" charset="0"/>
              </a:rPr>
              <a:t> = "SELECT LAST_NAME"</a:t>
            </a:r>
          </a:p>
          <a:p>
            <a:pPr lvl="1">
              <a:lnSpc>
                <a:spcPct val="100000"/>
              </a:lnSpc>
            </a:pPr>
            <a:r>
              <a:rPr lang="fr-BE" sz="1400" b="1" dirty="0" smtClean="0">
                <a:solidFill>
                  <a:srgbClr val="3C486E"/>
                </a:solidFill>
                <a:latin typeface="Courier New" pitchFamily="49" charset="0"/>
                <a:cs typeface="Courier New" pitchFamily="49" charset="0"/>
              </a:rPr>
              <a:t>					+ " FROM USERS WHERE ID = ?";</a:t>
            </a:r>
          </a:p>
          <a:p>
            <a:pPr lvl="1">
              <a:lnSpc>
                <a:spcPct val="100000"/>
              </a:lnSpc>
            </a:pPr>
            <a:r>
              <a:rPr lang="fr-BE" sz="1400" b="1" dirty="0" smtClean="0">
                <a:solidFill>
                  <a:srgbClr val="3C486E"/>
                </a:solidFill>
                <a:latin typeface="Courier New" pitchFamily="49" charset="0"/>
                <a:cs typeface="Courier New" pitchFamily="49" charset="0"/>
              </a:rPr>
              <a:t>	</a:t>
            </a:r>
          </a:p>
          <a:p>
            <a:pPr lvl="1">
              <a:lnSpc>
                <a:spcPct val="100000"/>
              </a:lnSpc>
            </a:pPr>
            <a:r>
              <a:rPr lang="fr-BE" sz="1400" b="1" dirty="0" smtClean="0">
                <a:solidFill>
                  <a:srgbClr val="3C486E"/>
                </a:solidFill>
                <a:latin typeface="Courier New" pitchFamily="49" charset="0"/>
                <a:cs typeface="Courier New" pitchFamily="49" charset="0"/>
              </a:rPr>
              <a:t>	return (String) getJdbcTemplate().</a:t>
            </a:r>
            <a:r>
              <a:rPr lang="fr-BE" sz="1400" b="1" dirty="0" err="1" smtClean="0">
                <a:solidFill>
                  <a:srgbClr val="3C486E"/>
                </a:solidFill>
                <a:latin typeface="Courier New" pitchFamily="49" charset="0"/>
                <a:cs typeface="Courier New" pitchFamily="49" charset="0"/>
              </a:rPr>
              <a:t>queryForObject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sql</a:t>
            </a:r>
            <a:r>
              <a:rPr lang="fr-BE" sz="1400" b="1" dirty="0" smtClean="0">
                <a:solidFill>
                  <a:srgbClr val="3C486E"/>
                </a:solidFill>
                <a:latin typeface="Courier New" pitchFamily="49" charset="0"/>
                <a:cs typeface="Courier New" pitchFamily="49" charset="0"/>
              </a:rPr>
              <a:t>, </a:t>
            </a:r>
          </a:p>
          <a:p>
            <a:pPr lvl="1">
              <a:lnSpc>
                <a:spcPct val="100000"/>
              </a:lnSpc>
            </a:pPr>
            <a:r>
              <a:rPr lang="fr-BE" sz="1400" b="1" dirty="0" smtClean="0">
                <a:solidFill>
                  <a:srgbClr val="3C486E"/>
                </a:solidFill>
                <a:latin typeface="Courier New" pitchFamily="49" charset="0"/>
                <a:cs typeface="Courier New" pitchFamily="49" charset="0"/>
              </a:rPr>
              <a:t>						new Object[] { id }, </a:t>
            </a:r>
            <a:r>
              <a:rPr lang="fr-BE" sz="1400" b="1" dirty="0" err="1" smtClean="0">
                <a:solidFill>
                  <a:srgbClr val="3C486E"/>
                </a:solidFill>
                <a:latin typeface="Courier New" pitchFamily="49" charset="0"/>
                <a:cs typeface="Courier New" pitchFamily="49" charset="0"/>
              </a:rPr>
              <a:t>String.class</a:t>
            </a:r>
            <a:r>
              <a:rPr lang="fr-BE" sz="1400" b="1" dirty="0" smtClean="0">
                <a:solidFill>
                  <a:srgbClr val="3C486E"/>
                </a:solidFill>
                <a:latin typeface="Courier New" pitchFamily="49" charset="0"/>
                <a:cs typeface="Courier New" pitchFamily="49" charset="0"/>
              </a:rPr>
              <a:t>);</a:t>
            </a:r>
          </a:p>
          <a:p>
            <a:pPr lvl="1">
              <a:lnSpc>
                <a:spcPct val="100000"/>
              </a:lnSpc>
            </a:pPr>
            <a:r>
              <a:rPr lang="fr-BE" sz="1400" b="1" dirty="0" smtClean="0">
                <a:solidFill>
                  <a:srgbClr val="3C486E"/>
                </a:solidFill>
                <a:latin typeface="Courier New" pitchFamily="49" charset="0"/>
                <a:cs typeface="Courier New" pitchFamily="49" charset="0"/>
              </a:rPr>
              <a:t>}</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 ...</a:t>
            </a:r>
          </a:p>
          <a:p>
            <a:pPr>
              <a:lnSpc>
                <a:spcPct val="100000"/>
              </a:lnSpc>
            </a:pPr>
            <a:r>
              <a:rPr lang="fr-BE" sz="1400" b="1" dirty="0" smtClean="0">
                <a:solidFill>
                  <a:srgbClr val="3C486E"/>
                </a:solidFill>
                <a:latin typeface="Courier New" pitchFamily="49" charset="0"/>
                <a:cs typeface="Courier New" pitchFamily="49" charset="0"/>
              </a:rPr>
              <a:t> }</a:t>
            </a:r>
          </a:p>
        </p:txBody>
      </p:sp>
      <p:sp>
        <p:nvSpPr>
          <p:cNvPr id="7" name="Rounded Rectangle 6"/>
          <p:cNvSpPr/>
          <p:nvPr/>
        </p:nvSpPr>
        <p:spPr bwMode="auto">
          <a:xfrm>
            <a:off x="3275856" y="3456296"/>
            <a:ext cx="1872208" cy="33274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8" name="Rounded Rectangle 7"/>
          <p:cNvSpPr/>
          <p:nvPr/>
        </p:nvSpPr>
        <p:spPr bwMode="auto">
          <a:xfrm>
            <a:off x="5436096" y="1988840"/>
            <a:ext cx="2448272"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DAO (4/4)</a:t>
            </a:r>
            <a:endParaRPr lang="fr-BE"/>
          </a:p>
        </p:txBody>
      </p:sp>
      <p:sp>
        <p:nvSpPr>
          <p:cNvPr id="4" name="TextBox 3"/>
          <p:cNvSpPr txBox="1"/>
          <p:nvPr/>
        </p:nvSpPr>
        <p:spPr>
          <a:xfrm>
            <a:off x="467544" y="1547495"/>
            <a:ext cx="8280920" cy="4185761"/>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&lt;beans xmlns="http://www.springframework.org/schema/beans"</a:t>
            </a:r>
          </a:p>
          <a:p>
            <a:pPr>
              <a:lnSpc>
                <a:spcPct val="100000"/>
              </a:lnSpc>
            </a:pPr>
            <a:r>
              <a:rPr lang="fr-BE" sz="1400" b="1" smtClean="0">
                <a:solidFill>
                  <a:srgbClr val="3C486E"/>
                </a:solidFill>
                <a:latin typeface="Courier New" pitchFamily="49" charset="0"/>
                <a:cs typeface="Courier New" pitchFamily="49" charset="0"/>
              </a:rPr>
              <a:t>	xmlns:xsi="http://www.w3.org/2001/XMLSchema-instance"</a:t>
            </a:r>
          </a:p>
          <a:p>
            <a:pPr>
              <a:lnSpc>
                <a:spcPct val="100000"/>
              </a:lnSpc>
            </a:pPr>
            <a:r>
              <a:rPr lang="fr-BE" sz="1400" b="1" smtClean="0">
                <a:solidFill>
                  <a:srgbClr val="3C486E"/>
                </a:solidFill>
                <a:latin typeface="Courier New" pitchFamily="49" charset="0"/>
                <a:cs typeface="Courier New" pitchFamily="49" charset="0"/>
              </a:rPr>
              <a:t>	xsi:schemaLocation="http://www.springframework.org/schema/beans</a:t>
            </a:r>
          </a:p>
          <a:p>
            <a:pPr>
              <a:lnSpc>
                <a:spcPct val="100000"/>
              </a:lnSpc>
            </a:pPr>
            <a:r>
              <a:rPr lang="fr-BE" sz="1400" b="1" smtClean="0">
                <a:solidFill>
                  <a:srgbClr val="3C486E"/>
                </a:solidFill>
                <a:latin typeface="Courier New" pitchFamily="49" charset="0"/>
                <a:cs typeface="Courier New" pitchFamily="49" charset="0"/>
              </a:rPr>
              <a:t>	http://www.springframework.org/schema/beans/spring-beans-3.0.xsd"&gt;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&lt;bean id="dataSource" </a:t>
            </a:r>
          </a:p>
          <a:p>
            <a:pPr>
              <a:lnSpc>
                <a:spcPct val="100000"/>
              </a:lnSpc>
            </a:pPr>
            <a:r>
              <a:rPr lang="fr-BE" sz="1400" b="1" smtClean="0">
                <a:solidFill>
                  <a:srgbClr val="3C486E"/>
                </a:solidFill>
                <a:latin typeface="Courier New" pitchFamily="49" charset="0"/>
                <a:cs typeface="Courier New" pitchFamily="49" charset="0"/>
              </a:rPr>
              <a:t>       class="org.springframework.jdbc.datasource.DriverManagerDataSource"&gt;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&lt;property name="driverClassName" value="com.mysql.jdbc.Driver"/&gt;</a:t>
            </a:r>
          </a:p>
          <a:p>
            <a:pPr>
              <a:lnSpc>
                <a:spcPct val="100000"/>
              </a:lnSpc>
            </a:pPr>
            <a:r>
              <a:rPr lang="fr-BE" sz="1400" b="1" smtClean="0">
                <a:solidFill>
                  <a:srgbClr val="3C486E"/>
                </a:solidFill>
                <a:latin typeface="Courier New" pitchFamily="49" charset="0"/>
                <a:cs typeface="Courier New" pitchFamily="49" charset="0"/>
              </a:rPr>
              <a:t>	  &lt;property name="url" value="jdbc:mysql://localhost:3306/db"/&gt;</a:t>
            </a:r>
          </a:p>
          <a:p>
            <a:pPr>
              <a:lnSpc>
                <a:spcPct val="100000"/>
              </a:lnSpc>
            </a:pPr>
            <a:r>
              <a:rPr lang="fr-BE" sz="1400" b="1" smtClean="0">
                <a:solidFill>
                  <a:srgbClr val="3C486E"/>
                </a:solidFill>
                <a:latin typeface="Courier New" pitchFamily="49" charset="0"/>
                <a:cs typeface="Courier New" pitchFamily="49" charset="0"/>
              </a:rPr>
              <a:t>	  &lt;property name="username" value="root"/&gt;</a:t>
            </a:r>
          </a:p>
          <a:p>
            <a:pPr>
              <a:lnSpc>
                <a:spcPct val="100000"/>
              </a:lnSpc>
            </a:pPr>
            <a:r>
              <a:rPr lang="fr-BE" sz="1400" b="1" smtClean="0">
                <a:solidFill>
                  <a:srgbClr val="3C486E"/>
                </a:solidFill>
                <a:latin typeface="Courier New" pitchFamily="49" charset="0"/>
                <a:cs typeface="Courier New" pitchFamily="49" charset="0"/>
              </a:rPr>
              <a:t>	  &lt;property name="password" value="password"/&gt;</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&lt;bean id="userDAO"   </a:t>
            </a:r>
          </a:p>
          <a:p>
            <a:pPr>
              <a:lnSpc>
                <a:spcPct val="100000"/>
              </a:lnSpc>
            </a:pPr>
            <a:r>
              <a:rPr lang="fr-BE" sz="1400" b="1" smtClean="0">
                <a:solidFill>
                  <a:srgbClr val="3C486E"/>
                </a:solidFill>
                <a:latin typeface="Courier New" pitchFamily="49" charset="0"/>
                <a:cs typeface="Courier New" pitchFamily="49" charset="0"/>
              </a:rPr>
              <a:t>	   class="expertit.repository.impl.UserDaoImpl"&gt;</a:t>
            </a:r>
          </a:p>
          <a:p>
            <a:pPr>
              <a:lnSpc>
                <a:spcPct val="100000"/>
              </a:lnSpc>
            </a:pPr>
            <a:r>
              <a:rPr lang="fr-BE" sz="1400" b="1" smtClean="0">
                <a:solidFill>
                  <a:srgbClr val="3C486E"/>
                </a:solidFill>
                <a:latin typeface="Courier New" pitchFamily="49" charset="0"/>
                <a:cs typeface="Courier New" pitchFamily="49" charset="0"/>
              </a:rPr>
              <a:t>	  &lt;property name="dataSource" ref="dataSource" /&gt;</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&lt;/beans&gt;</a:t>
            </a:r>
          </a:p>
        </p:txBody>
      </p:sp>
      <p:sp>
        <p:nvSpPr>
          <p:cNvPr id="5" name="Content Placeholder 2"/>
          <p:cNvSpPr>
            <a:spLocks noGrp="1"/>
          </p:cNvSpPr>
          <p:nvPr>
            <p:ph idx="1"/>
          </p:nvPr>
        </p:nvSpPr>
        <p:spPr>
          <a:xfrm>
            <a:off x="468313" y="1052737"/>
            <a:ext cx="8229600" cy="792088"/>
          </a:xfrm>
        </p:spPr>
        <p:txBody>
          <a:bodyPr/>
          <a:lstStyle/>
          <a:p>
            <a:r>
              <a:rPr lang="fr-BE" smtClean="0"/>
              <a:t>… suite :</a:t>
            </a:r>
            <a:endParaRPr lang="fr-BE"/>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BE" smtClean="0"/>
              <a:t>4. Spring JDBC</a:t>
            </a:r>
            <a:endParaRPr lang="fr-BE"/>
          </a:p>
        </p:txBody>
      </p:sp>
      <p:sp>
        <p:nvSpPr>
          <p:cNvPr id="5" name="Subtitle 4"/>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JdbcTemplate (1/4)</a:t>
            </a:r>
            <a:endParaRPr lang="fr-BE"/>
          </a:p>
        </p:txBody>
      </p:sp>
      <p:sp>
        <p:nvSpPr>
          <p:cNvPr id="3" name="Content Placeholder 2"/>
          <p:cNvSpPr>
            <a:spLocks noGrp="1"/>
          </p:cNvSpPr>
          <p:nvPr>
            <p:ph idx="1"/>
          </p:nvPr>
        </p:nvSpPr>
        <p:spPr>
          <a:xfrm>
            <a:off x="468313" y="1196751"/>
            <a:ext cx="8229600" cy="4464273"/>
          </a:xfrm>
        </p:spPr>
        <p:txBody>
          <a:bodyPr/>
          <a:lstStyle/>
          <a:p>
            <a:r>
              <a:rPr lang="en-US" smtClean="0"/>
              <a:t>Simplifie l'utilisation de JDBC :</a:t>
            </a:r>
          </a:p>
          <a:p>
            <a:endParaRPr lang="en-US" smtClean="0"/>
          </a:p>
          <a:p>
            <a:endParaRPr lang="en-US" smtClean="0"/>
          </a:p>
          <a:p>
            <a:endParaRPr lang="en-US" smtClean="0"/>
          </a:p>
          <a:p>
            <a:endParaRPr lang="en-US" sz="1400" smtClean="0"/>
          </a:p>
          <a:p>
            <a:r>
              <a:rPr lang="en-US" smtClean="0"/>
              <a:t>Automatise les tâches répétitives : connection, création et exécution des requêtes, …</a:t>
            </a:r>
          </a:p>
          <a:p>
            <a:r>
              <a:rPr lang="en-US" smtClean="0"/>
              <a:t>Transforme les exceptions checkées SQLException en exception DataAccessException, une exception de type RuntimeException ...</a:t>
            </a:r>
          </a:p>
        </p:txBody>
      </p:sp>
      <p:sp>
        <p:nvSpPr>
          <p:cNvPr id="4" name="TextBox 3"/>
          <p:cNvSpPr txBox="1"/>
          <p:nvPr/>
        </p:nvSpPr>
        <p:spPr>
          <a:xfrm>
            <a:off x="1115616" y="1844824"/>
            <a:ext cx="6840760" cy="1815882"/>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 public String </a:t>
            </a:r>
            <a:r>
              <a:rPr lang="fr-BE" sz="1400" b="1" dirty="0" err="1" smtClean="0">
                <a:solidFill>
                  <a:srgbClr val="3C486E"/>
                </a:solidFill>
                <a:latin typeface="Courier New" pitchFamily="49" charset="0"/>
                <a:cs typeface="Courier New" pitchFamily="49" charset="0"/>
              </a:rPr>
              <a:t>getUserName</a:t>
            </a:r>
            <a:r>
              <a:rPr lang="fr-BE" sz="1400" b="1" dirty="0" smtClean="0">
                <a:solidFill>
                  <a:srgbClr val="3C486E"/>
                </a:solidFill>
                <a:latin typeface="Courier New" pitchFamily="49" charset="0"/>
                <a:cs typeface="Courier New" pitchFamily="49" charset="0"/>
              </a:rPr>
              <a:t>(String id) {</a:t>
            </a:r>
          </a:p>
          <a:p>
            <a:pPr>
              <a:lnSpc>
                <a:spcPct val="100000"/>
              </a:lnSpc>
            </a:pPr>
            <a:r>
              <a:rPr lang="fr-BE" sz="1400" b="1" dirty="0" smtClean="0">
                <a:solidFill>
                  <a:srgbClr val="3C486E"/>
                </a:solidFill>
                <a:latin typeface="Courier New" pitchFamily="49" charset="0"/>
                <a:cs typeface="Courier New" pitchFamily="49" charset="0"/>
              </a:rPr>
              <a:t>	String </a:t>
            </a:r>
            <a:r>
              <a:rPr lang="fr-BE" sz="1400" b="1" dirty="0" err="1" smtClean="0">
                <a:solidFill>
                  <a:srgbClr val="3C486E"/>
                </a:solidFill>
                <a:latin typeface="Courier New" pitchFamily="49" charset="0"/>
                <a:cs typeface="Courier New" pitchFamily="49" charset="0"/>
              </a:rPr>
              <a:t>sql</a:t>
            </a:r>
            <a:r>
              <a:rPr lang="fr-BE" sz="1400" b="1" dirty="0" smtClean="0">
                <a:solidFill>
                  <a:srgbClr val="3C486E"/>
                </a:solidFill>
                <a:latin typeface="Courier New" pitchFamily="49" charset="0"/>
                <a:cs typeface="Courier New" pitchFamily="49" charset="0"/>
              </a:rPr>
              <a:t> = "SELECT LAST_NAME"</a:t>
            </a:r>
          </a:p>
          <a:p>
            <a:pPr>
              <a:lnSpc>
                <a:spcPct val="100000"/>
              </a:lnSpc>
            </a:pPr>
            <a:r>
              <a:rPr lang="fr-BE" sz="1400" b="1" dirty="0" smtClean="0">
                <a:solidFill>
                  <a:srgbClr val="3C486E"/>
                </a:solidFill>
                <a:latin typeface="Courier New" pitchFamily="49" charset="0"/>
                <a:cs typeface="Courier New" pitchFamily="49" charset="0"/>
              </a:rPr>
              <a:t>					+ " FROM USERS WHERE ID =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JdbcTemplate</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template</a:t>
            </a:r>
            <a:r>
              <a:rPr lang="fr-BE" sz="1400" b="1" dirty="0" smtClean="0">
                <a:solidFill>
                  <a:srgbClr val="3C486E"/>
                </a:solidFill>
                <a:latin typeface="Courier New" pitchFamily="49" charset="0"/>
                <a:cs typeface="Courier New" pitchFamily="49" charset="0"/>
              </a:rPr>
              <a:t> = new </a:t>
            </a:r>
            <a:r>
              <a:rPr lang="fr-BE" sz="1400" b="1" dirty="0" err="1" smtClean="0">
                <a:solidFill>
                  <a:srgbClr val="3C486E"/>
                </a:solidFill>
                <a:latin typeface="Courier New" pitchFamily="49" charset="0"/>
                <a:cs typeface="Courier New" pitchFamily="49" charset="0"/>
              </a:rPr>
              <a:t>JdbcTemplate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dataSource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return (String) </a:t>
            </a:r>
            <a:r>
              <a:rPr lang="fr-BE" sz="1400" b="1" dirty="0" err="1" smtClean="0">
                <a:solidFill>
                  <a:srgbClr val="3C486E"/>
                </a:solidFill>
                <a:latin typeface="Courier New" pitchFamily="49" charset="0"/>
                <a:cs typeface="Courier New" pitchFamily="49" charset="0"/>
              </a:rPr>
              <a:t>template.queryForObject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sql</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new Object[] { id }, </a:t>
            </a:r>
            <a:r>
              <a:rPr lang="fr-BE" sz="1400" b="1" dirty="0" err="1" smtClean="0">
                <a:solidFill>
                  <a:srgbClr val="3C486E"/>
                </a:solidFill>
                <a:latin typeface="Courier New" pitchFamily="49" charset="0"/>
                <a:cs typeface="Courier New" pitchFamily="49" charset="0"/>
              </a:rPr>
              <a:t>String.class</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a:t>
            </a:r>
          </a:p>
        </p:txBody>
      </p:sp>
      <p:sp>
        <p:nvSpPr>
          <p:cNvPr id="5" name="Rounded Rectangle 4"/>
          <p:cNvSpPr/>
          <p:nvPr/>
        </p:nvSpPr>
        <p:spPr bwMode="auto">
          <a:xfrm>
            <a:off x="5953800" y="2492896"/>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Architecture Java EE</a:t>
            </a:r>
            <a:endParaRPr lang="fr-BE"/>
          </a:p>
        </p:txBody>
      </p:sp>
      <p:pic>
        <p:nvPicPr>
          <p:cNvPr id="3075" name="Picture 3"/>
          <p:cNvPicPr>
            <a:picLocks noChangeAspect="1" noChangeArrowheads="1"/>
          </p:cNvPicPr>
          <p:nvPr/>
        </p:nvPicPr>
        <p:blipFill>
          <a:blip r:embed="rId2" cstate="print"/>
          <a:srcRect/>
          <a:stretch>
            <a:fillRect/>
          </a:stretch>
        </p:blipFill>
        <p:spPr bwMode="auto">
          <a:xfrm>
            <a:off x="1000100" y="1357298"/>
            <a:ext cx="7363480" cy="4079368"/>
          </a:xfrm>
          <a:prstGeom prst="rect">
            <a:avLst/>
          </a:prstGeom>
          <a:noFill/>
          <a:ln w="9525">
            <a:noFill/>
            <a:miter lim="800000"/>
            <a:headEnd/>
            <a:tailEnd/>
          </a:ln>
        </p:spPr>
      </p:pic>
      <p:sp>
        <p:nvSpPr>
          <p:cNvPr id="8" name="TextBox 7"/>
          <p:cNvSpPr txBox="1"/>
          <p:nvPr/>
        </p:nvSpPr>
        <p:spPr>
          <a:xfrm>
            <a:off x="3214678" y="3859288"/>
            <a:ext cx="714380" cy="498406"/>
          </a:xfrm>
          <a:prstGeom prst="rect">
            <a:avLst/>
          </a:prstGeom>
          <a:noFill/>
        </p:spPr>
        <p:txBody>
          <a:bodyPr wrap="square" rtlCol="0">
            <a:spAutoFit/>
          </a:bodyPr>
          <a:lstStyle/>
          <a:p>
            <a:r>
              <a:rPr lang="fr-BE" sz="1400" b="1" smtClean="0">
                <a:solidFill>
                  <a:schemeClr val="tx1"/>
                </a:solidFill>
                <a:latin typeface="+mn-lt"/>
              </a:rPr>
              <a:t>RMI</a:t>
            </a:r>
            <a:endParaRPr lang="fr-BE" sz="1400" b="1">
              <a:solidFill>
                <a:schemeClr val="tx1"/>
              </a:solidFill>
              <a:latin typeface="+mn-lt"/>
            </a:endParaRPr>
          </a:p>
        </p:txBody>
      </p:sp>
      <p:sp>
        <p:nvSpPr>
          <p:cNvPr id="9" name="TextBox 8"/>
          <p:cNvSpPr txBox="1"/>
          <p:nvPr/>
        </p:nvSpPr>
        <p:spPr>
          <a:xfrm>
            <a:off x="5000628" y="3071810"/>
            <a:ext cx="714380" cy="498406"/>
          </a:xfrm>
          <a:prstGeom prst="rect">
            <a:avLst/>
          </a:prstGeom>
          <a:noFill/>
        </p:spPr>
        <p:txBody>
          <a:bodyPr wrap="square" rtlCol="0">
            <a:spAutoFit/>
          </a:bodyPr>
          <a:lstStyle/>
          <a:p>
            <a:r>
              <a:rPr lang="fr-BE" sz="1400" b="1" smtClean="0">
                <a:solidFill>
                  <a:schemeClr val="tx1"/>
                </a:solidFill>
                <a:latin typeface="+mn-lt"/>
              </a:rPr>
              <a:t>JAVA</a:t>
            </a:r>
            <a:endParaRPr lang="fr-BE" sz="1400" b="1">
              <a:solidFill>
                <a:schemeClr val="tx1"/>
              </a:solidFill>
              <a:latin typeface="+mn-lt"/>
            </a:endParaRPr>
          </a:p>
        </p:txBody>
      </p:sp>
      <p:sp>
        <p:nvSpPr>
          <p:cNvPr id="10" name="TextBox 9"/>
          <p:cNvSpPr txBox="1"/>
          <p:nvPr/>
        </p:nvSpPr>
        <p:spPr>
          <a:xfrm>
            <a:off x="3168640" y="2287652"/>
            <a:ext cx="714380" cy="498406"/>
          </a:xfrm>
          <a:prstGeom prst="rect">
            <a:avLst/>
          </a:prstGeom>
          <a:noFill/>
        </p:spPr>
        <p:txBody>
          <a:bodyPr wrap="square" rtlCol="0">
            <a:spAutoFit/>
          </a:bodyPr>
          <a:lstStyle/>
          <a:p>
            <a:r>
              <a:rPr lang="fr-BE" sz="1400" b="1" smtClean="0">
                <a:solidFill>
                  <a:schemeClr val="tx1"/>
                </a:solidFill>
                <a:latin typeface="+mn-lt"/>
              </a:rPr>
              <a:t>HTTP</a:t>
            </a:r>
            <a:endParaRPr lang="fr-BE" sz="1400" b="1">
              <a:solidFill>
                <a:schemeClr val="tx1"/>
              </a:solidFill>
              <a:latin typeface="+mn-lt"/>
            </a:endParaRPr>
          </a:p>
        </p:txBody>
      </p:sp>
      <p:sp>
        <p:nvSpPr>
          <p:cNvPr id="11" name="TextBox 10"/>
          <p:cNvSpPr txBox="1"/>
          <p:nvPr/>
        </p:nvSpPr>
        <p:spPr>
          <a:xfrm>
            <a:off x="4714876" y="5214950"/>
            <a:ext cx="2500330" cy="440120"/>
          </a:xfrm>
          <a:prstGeom prst="rect">
            <a:avLst/>
          </a:prstGeom>
          <a:noFill/>
        </p:spPr>
        <p:txBody>
          <a:bodyPr wrap="square" rtlCol="0">
            <a:spAutoFit/>
          </a:bodyPr>
          <a:lstStyle/>
          <a:p>
            <a:r>
              <a:rPr lang="fr-BE" sz="1000" b="1" smtClean="0">
                <a:solidFill>
                  <a:srgbClr val="3C486E"/>
                </a:solidFill>
                <a:latin typeface="+mn-lt"/>
              </a:rPr>
              <a:t>http://java.sun.com/j2ee/tutorial</a:t>
            </a:r>
            <a:endParaRPr lang="fr-BE" sz="1000" b="1">
              <a:solidFill>
                <a:srgbClr val="3C486E"/>
              </a:solidFill>
              <a:latin typeface="+mn-lt"/>
            </a:endParaRPr>
          </a:p>
        </p:txBody>
      </p:sp>
    </p:spTree>
  </p:cSld>
  <p:clrMapOvr>
    <a:masterClrMapping/>
  </p:clrMapOvr>
  <p:transition>
    <p:strips dir="rd"/>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JdbcTemplate (2/4)</a:t>
            </a:r>
            <a:endParaRPr lang="fr-BE"/>
          </a:p>
        </p:txBody>
      </p:sp>
      <p:sp>
        <p:nvSpPr>
          <p:cNvPr id="3" name="Content Placeholder 2"/>
          <p:cNvSpPr>
            <a:spLocks noGrp="1"/>
          </p:cNvSpPr>
          <p:nvPr>
            <p:ph idx="1"/>
          </p:nvPr>
        </p:nvSpPr>
        <p:spPr>
          <a:xfrm>
            <a:off x="468313" y="1485008"/>
            <a:ext cx="8229600" cy="4464272"/>
          </a:xfrm>
        </p:spPr>
        <p:txBody>
          <a:bodyPr/>
          <a:lstStyle/>
          <a:p>
            <a:r>
              <a:rPr lang="fr-BE" smtClean="0"/>
              <a:t>Quelques exemples d'opérations possibles :</a:t>
            </a:r>
          </a:p>
          <a:p>
            <a:pPr lvl="1"/>
            <a:endParaRPr lang="fr-BE" smtClean="0"/>
          </a:p>
          <a:p>
            <a:pPr lvl="1"/>
            <a:r>
              <a:rPr lang="fr-BE" smtClean="0"/>
              <a:t>SELECT</a:t>
            </a:r>
          </a:p>
          <a:p>
            <a:pPr lvl="1"/>
            <a:endParaRPr lang="fr-BE" smtClean="0"/>
          </a:p>
          <a:p>
            <a:pPr lvl="1"/>
            <a:endParaRPr lang="fr-BE" smtClean="0"/>
          </a:p>
          <a:p>
            <a:pPr lvl="1"/>
            <a:endParaRPr lang="fr-BE" smtClean="0"/>
          </a:p>
          <a:p>
            <a:pPr lvl="1"/>
            <a:r>
              <a:rPr lang="fr-BE" smtClean="0"/>
              <a:t>SELECT paramétré</a:t>
            </a:r>
          </a:p>
          <a:p>
            <a:pPr lvl="1"/>
            <a:endParaRPr lang="fr-BE"/>
          </a:p>
        </p:txBody>
      </p:sp>
      <p:sp>
        <p:nvSpPr>
          <p:cNvPr id="4" name="TextBox 3"/>
          <p:cNvSpPr txBox="1"/>
          <p:nvPr/>
        </p:nvSpPr>
        <p:spPr>
          <a:xfrm>
            <a:off x="1403648" y="2637136"/>
            <a:ext cx="7056784" cy="523220"/>
          </a:xfrm>
          <a:prstGeom prst="rect">
            <a:avLst/>
          </a:prstGeom>
          <a:solidFill>
            <a:schemeClr val="bg1"/>
          </a:solidFill>
          <a:ln>
            <a:solidFill>
              <a:srgbClr val="3C486E"/>
            </a:solidFill>
          </a:ln>
        </p:spPr>
        <p:txBody>
          <a:bodyPr wrap="square" rtlCol="0">
            <a:spAutoFit/>
          </a:bodyPr>
          <a:lstStyle/>
          <a:p>
            <a:pPr>
              <a:lnSpc>
                <a:spcPct val="100000"/>
              </a:lnSpc>
            </a:pPr>
            <a:r>
              <a:rPr lang="en-US" sz="1400" b="1" smtClean="0">
                <a:solidFill>
                  <a:srgbClr val="3C486E"/>
                </a:solidFill>
                <a:latin typeface="Courier New" pitchFamily="49" charset="0"/>
                <a:cs typeface="Courier New" pitchFamily="49" charset="0"/>
              </a:rPr>
              <a:t>int rowCount = jdbcTemplate.queryForInt("select count(*)" 													+ " from users");</a:t>
            </a:r>
            <a:endParaRPr lang="fr-BE" sz="1400" b="1" smtClean="0">
              <a:solidFill>
                <a:srgbClr val="3C486E"/>
              </a:solidFill>
              <a:latin typeface="Courier New" pitchFamily="49" charset="0"/>
              <a:cs typeface="Courier New" pitchFamily="49" charset="0"/>
            </a:endParaRPr>
          </a:p>
        </p:txBody>
      </p:sp>
      <p:sp>
        <p:nvSpPr>
          <p:cNvPr id="5" name="TextBox 4"/>
          <p:cNvSpPr txBox="1"/>
          <p:nvPr/>
        </p:nvSpPr>
        <p:spPr>
          <a:xfrm>
            <a:off x="1403648" y="3986704"/>
            <a:ext cx="7056784" cy="738664"/>
          </a:xfrm>
          <a:prstGeom prst="rect">
            <a:avLst/>
          </a:prstGeom>
          <a:solidFill>
            <a:schemeClr val="bg1"/>
          </a:solidFill>
          <a:ln>
            <a:solidFill>
              <a:srgbClr val="3C486E"/>
            </a:solidFill>
          </a:ln>
        </p:spPr>
        <p:txBody>
          <a:bodyPr wrap="square" rtlCol="0">
            <a:spAutoFit/>
          </a:bodyPr>
          <a:lstStyle/>
          <a:p>
            <a:pPr>
              <a:lnSpc>
                <a:spcPct val="100000"/>
              </a:lnSpc>
            </a:pPr>
            <a:r>
              <a:rPr lang="en-US" sz="1400" b="1" smtClean="0">
                <a:solidFill>
                  <a:srgbClr val="3C486E"/>
                </a:solidFill>
                <a:latin typeface="Courier New" pitchFamily="49" charset="0"/>
                <a:cs typeface="Courier New" pitchFamily="49" charset="0"/>
              </a:rPr>
              <a:t>String lastName = jdbcTemplate.queryForObject("select last_name" 				" from users where id = ?", </a:t>
            </a:r>
          </a:p>
          <a:p>
            <a:pPr>
              <a:lnSpc>
                <a:spcPct val="100000"/>
              </a:lnSpc>
            </a:pPr>
            <a:r>
              <a:rPr lang="en-US" sz="1400" b="1" smtClean="0">
                <a:solidFill>
                  <a:srgbClr val="3C486E"/>
                </a:solidFill>
                <a:latin typeface="Courier New" pitchFamily="49" charset="0"/>
                <a:cs typeface="Courier New" pitchFamily="49" charset="0"/>
              </a:rPr>
              <a:t>				new Object[] { "1" }, String.class);</a:t>
            </a:r>
            <a:endParaRPr lang="fr-BE" sz="1400" b="1" smtClean="0">
              <a:solidFill>
                <a:srgbClr val="3C486E"/>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JdbcTemplate (3/4)</a:t>
            </a:r>
            <a:endParaRPr lang="fr-BE"/>
          </a:p>
        </p:txBody>
      </p:sp>
      <p:sp>
        <p:nvSpPr>
          <p:cNvPr id="4" name="Content Placeholder 2"/>
          <p:cNvSpPr txBox="1">
            <a:spLocks/>
          </p:cNvSpPr>
          <p:nvPr/>
        </p:nvSpPr>
        <p:spPr bwMode="auto">
          <a:xfrm>
            <a:off x="468313" y="1629024"/>
            <a:ext cx="8229600" cy="4464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fr-BE" sz="1800" b="0" i="0" u="none" strike="noStrike" kern="0" cap="none" spc="0" normalizeH="0" baseline="0" noProof="0" smtClean="0">
                <a:ln>
                  <a:noFill/>
                </a:ln>
                <a:solidFill>
                  <a:srgbClr val="3C486E"/>
                </a:solidFill>
                <a:effectLst/>
                <a:uLnTx/>
                <a:uFillTx/>
                <a:latin typeface="+mn-lt"/>
                <a:cs typeface="+mn-cs"/>
              </a:rPr>
              <a:t>UPDATE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fr-BE" sz="1800" b="0" i="0" u="none" strike="noStrike" kern="0" cap="none" spc="0" normalizeH="0" baseline="0" noProof="0" smtClean="0">
              <a:ln>
                <a:noFill/>
              </a:ln>
              <a:solidFill>
                <a:srgbClr val="3C486E"/>
              </a:solidFill>
              <a:effectLst/>
              <a:uLnTx/>
              <a:uFillTx/>
              <a:latin typeface="+mn-lt"/>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fr-BE" sz="1800" b="0" i="0" u="none" strike="noStrike" kern="0" cap="none" spc="0" normalizeH="0" baseline="0" noProof="0" smtClean="0">
              <a:ln>
                <a:noFill/>
              </a:ln>
              <a:solidFill>
                <a:srgbClr val="3C486E"/>
              </a:solidFill>
              <a:effectLst/>
              <a:uLnTx/>
              <a:uFillTx/>
              <a:latin typeface="+mn-lt"/>
              <a:cs typeface="+mn-cs"/>
            </a:endParaRPr>
          </a:p>
          <a:p>
            <a:pPr marL="742950" marR="0" lvl="1" indent="-285750" algn="l" defTabSz="914400" rtl="0" eaLnBrk="1" fontAlgn="base" latinLnBrk="0" hangingPunct="1">
              <a:lnSpc>
                <a:spcPct val="100000"/>
              </a:lnSpc>
              <a:spcBef>
                <a:spcPct val="20000"/>
              </a:spcBef>
              <a:spcAft>
                <a:spcPct val="0"/>
              </a:spcAft>
              <a:buClrTx/>
              <a:buSzTx/>
              <a:tabLst/>
              <a:defRPr/>
            </a:pPr>
            <a:endParaRPr kumimoji="0" lang="fr-BE" sz="1800" b="0" i="0" u="none" strike="noStrike" kern="0" cap="none" spc="0" normalizeH="0" baseline="0" noProof="0" smtClean="0">
              <a:ln>
                <a:noFill/>
              </a:ln>
              <a:solidFill>
                <a:srgbClr val="3C486E"/>
              </a:solidFill>
              <a:effectLst/>
              <a:uLnTx/>
              <a:uFillTx/>
              <a:latin typeface="+mn-lt"/>
              <a:cs typeface="+mn-cs"/>
            </a:endParaRPr>
          </a:p>
        </p:txBody>
      </p:sp>
      <p:sp>
        <p:nvSpPr>
          <p:cNvPr id="5" name="TextBox 4"/>
          <p:cNvSpPr txBox="1"/>
          <p:nvPr/>
        </p:nvSpPr>
        <p:spPr>
          <a:xfrm>
            <a:off x="1403648" y="2262931"/>
            <a:ext cx="7056784" cy="2462213"/>
          </a:xfrm>
          <a:prstGeom prst="rect">
            <a:avLst/>
          </a:prstGeom>
          <a:solidFill>
            <a:schemeClr val="bg1"/>
          </a:solidFill>
          <a:ln>
            <a:solidFill>
              <a:srgbClr val="3C486E"/>
            </a:solidFill>
          </a:ln>
        </p:spPr>
        <p:txBody>
          <a:bodyPr wrap="square" rtlCol="0">
            <a:spAutoFit/>
          </a:bodyPr>
          <a:lstStyle/>
          <a:p>
            <a:pPr>
              <a:lnSpc>
                <a:spcPct val="100000"/>
              </a:lnSpc>
            </a:pPr>
            <a:r>
              <a:rPr lang="en-US" sz="1400" b="1" smtClean="0">
                <a:solidFill>
                  <a:srgbClr val="3C486E"/>
                </a:solidFill>
                <a:latin typeface="Courier New" pitchFamily="49" charset="0"/>
                <a:cs typeface="Courier New" pitchFamily="49" charset="0"/>
              </a:rPr>
              <a:t>jdbcTemplate.update(</a:t>
            </a:r>
          </a:p>
          <a:p>
            <a:pPr>
              <a:lnSpc>
                <a:spcPct val="100000"/>
              </a:lnSpc>
            </a:pPr>
            <a:r>
              <a:rPr lang="en-US" sz="1400" b="1" smtClean="0">
                <a:solidFill>
                  <a:srgbClr val="3C486E"/>
                </a:solidFill>
                <a:latin typeface="Courier New" pitchFamily="49" charset="0"/>
                <a:cs typeface="Courier New" pitchFamily="49" charset="0"/>
              </a:rPr>
              <a:t>		"insert into users (login, password) values (?, ?)", </a:t>
            </a:r>
          </a:p>
          <a:p>
            <a:pPr>
              <a:lnSpc>
                <a:spcPct val="100000"/>
              </a:lnSpc>
            </a:pPr>
            <a:r>
              <a:rPr lang="en-US" sz="1400" b="1" smtClean="0">
                <a:solidFill>
                  <a:srgbClr val="3C486E"/>
                </a:solidFill>
                <a:latin typeface="Courier New" pitchFamily="49" charset="0"/>
                <a:cs typeface="Courier New" pitchFamily="49" charset="0"/>
              </a:rPr>
              <a:t>        "Admin", "Admin");</a:t>
            </a:r>
          </a:p>
          <a:p>
            <a:pPr>
              <a:lnSpc>
                <a:spcPct val="100000"/>
              </a:lnSpc>
            </a:pPr>
            <a:endParaRPr lang="en-US" sz="1400" b="1" smtClean="0">
              <a:solidFill>
                <a:srgbClr val="3C486E"/>
              </a:solidFill>
              <a:latin typeface="Courier New" pitchFamily="49" charset="0"/>
              <a:cs typeface="Courier New" pitchFamily="49" charset="0"/>
            </a:endParaRPr>
          </a:p>
          <a:p>
            <a:pPr>
              <a:lnSpc>
                <a:spcPct val="100000"/>
              </a:lnSpc>
            </a:pPr>
            <a:r>
              <a:rPr lang="en-US" sz="1400" b="1" smtClean="0">
                <a:solidFill>
                  <a:srgbClr val="3C486E"/>
                </a:solidFill>
                <a:latin typeface="Courier New" pitchFamily="49" charset="0"/>
                <a:cs typeface="Courier New" pitchFamily="49" charset="0"/>
              </a:rPr>
              <a:t>jdbcTemplate.update(</a:t>
            </a:r>
          </a:p>
          <a:p>
            <a:pPr>
              <a:lnSpc>
                <a:spcPct val="100000"/>
              </a:lnSpc>
            </a:pPr>
            <a:r>
              <a:rPr lang="en-US" sz="1400" b="1" smtClean="0">
                <a:solidFill>
                  <a:srgbClr val="3C486E"/>
                </a:solidFill>
                <a:latin typeface="Courier New" pitchFamily="49" charset="0"/>
                <a:cs typeface="Courier New" pitchFamily="49" charset="0"/>
              </a:rPr>
              <a:t>        "update users set first_name = ? where id = ?", </a:t>
            </a:r>
          </a:p>
          <a:p>
            <a:pPr>
              <a:lnSpc>
                <a:spcPct val="100000"/>
              </a:lnSpc>
            </a:pPr>
            <a:r>
              <a:rPr lang="en-US" sz="1400" b="1" smtClean="0">
                <a:solidFill>
                  <a:srgbClr val="3C486E"/>
                </a:solidFill>
                <a:latin typeface="Courier New" pitchFamily="49" charset="0"/>
                <a:cs typeface="Courier New" pitchFamily="49" charset="0"/>
              </a:rPr>
              <a:t>        "Joe", 1);</a:t>
            </a:r>
          </a:p>
          <a:p>
            <a:pPr>
              <a:lnSpc>
                <a:spcPct val="100000"/>
              </a:lnSpc>
            </a:pPr>
            <a:endParaRPr lang="en-US" sz="1400" b="1" smtClean="0">
              <a:solidFill>
                <a:srgbClr val="3C486E"/>
              </a:solidFill>
              <a:latin typeface="Courier New" pitchFamily="49" charset="0"/>
              <a:cs typeface="Courier New" pitchFamily="49" charset="0"/>
            </a:endParaRPr>
          </a:p>
          <a:p>
            <a:pPr>
              <a:lnSpc>
                <a:spcPct val="100000"/>
              </a:lnSpc>
            </a:pPr>
            <a:r>
              <a:rPr lang="en-US" sz="1400" b="1" smtClean="0">
                <a:solidFill>
                  <a:srgbClr val="3C486E"/>
                </a:solidFill>
                <a:latin typeface="Courier New" pitchFamily="49" charset="0"/>
                <a:cs typeface="Courier New" pitchFamily="49" charset="0"/>
              </a:rPr>
              <a:t>jdbcTemplate.update(</a:t>
            </a:r>
          </a:p>
          <a:p>
            <a:pPr>
              <a:lnSpc>
                <a:spcPct val="100000"/>
              </a:lnSpc>
            </a:pPr>
            <a:r>
              <a:rPr lang="en-US" sz="1400" b="1" smtClean="0">
                <a:solidFill>
                  <a:srgbClr val="3C486E"/>
                </a:solidFill>
                <a:latin typeface="Courier New" pitchFamily="49" charset="0"/>
                <a:cs typeface="Courier New" pitchFamily="49" charset="0"/>
              </a:rPr>
              <a:t>        "delete from users where id = ?", </a:t>
            </a:r>
          </a:p>
          <a:p>
            <a:pPr>
              <a:lnSpc>
                <a:spcPct val="100000"/>
              </a:lnSpc>
            </a:pPr>
            <a:r>
              <a:rPr lang="en-US" sz="1400" b="1" smtClean="0">
                <a:solidFill>
                  <a:srgbClr val="3C486E"/>
                </a:solidFill>
                <a:latin typeface="Courier New" pitchFamily="49" charset="0"/>
                <a:cs typeface="Courier New" pitchFamily="49" charset="0"/>
              </a:rPr>
              <a:t>		1);</a:t>
            </a:r>
            <a:endParaRPr lang="fr-BE" sz="1400" b="1" smtClean="0">
              <a:solidFill>
                <a:srgbClr val="3C486E"/>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JdbcTemplate (4/4)</a:t>
            </a:r>
            <a:endParaRPr lang="fr-BE"/>
          </a:p>
        </p:txBody>
      </p:sp>
      <p:sp>
        <p:nvSpPr>
          <p:cNvPr id="3" name="Content Placeholder 2"/>
          <p:cNvSpPr>
            <a:spLocks noGrp="1"/>
          </p:cNvSpPr>
          <p:nvPr>
            <p:ph idx="1"/>
          </p:nvPr>
        </p:nvSpPr>
        <p:spPr>
          <a:xfrm>
            <a:off x="468313" y="1052736"/>
            <a:ext cx="8229600" cy="4608288"/>
          </a:xfrm>
        </p:spPr>
        <p:txBody>
          <a:bodyPr/>
          <a:lstStyle/>
          <a:p>
            <a:r>
              <a:rPr lang="fr-BE" smtClean="0"/>
              <a:t>Un JdbcTemplate nécessite un DataSource pour être opérationnel.</a:t>
            </a:r>
            <a:r>
              <a:rPr lang="fr-BE" sz="1800" smtClean="0"/>
              <a:t> </a:t>
            </a:r>
            <a:r>
              <a:rPr lang="fr-BE" smtClean="0"/>
              <a:t>Celui-ci peut être injecté par déclaration dans le contexte Spring :</a:t>
            </a:r>
            <a:endParaRPr lang="fr-BE"/>
          </a:p>
        </p:txBody>
      </p:sp>
      <p:sp>
        <p:nvSpPr>
          <p:cNvPr id="4" name="TextBox 3"/>
          <p:cNvSpPr txBox="1"/>
          <p:nvPr/>
        </p:nvSpPr>
        <p:spPr>
          <a:xfrm>
            <a:off x="467544" y="1844824"/>
            <a:ext cx="8280920" cy="3970318"/>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&lt;beans xmlns="http://www.springframework.org/schema/beans"</a:t>
            </a:r>
          </a:p>
          <a:p>
            <a:pPr>
              <a:lnSpc>
                <a:spcPct val="100000"/>
              </a:lnSpc>
            </a:pPr>
            <a:r>
              <a:rPr lang="fr-BE" sz="1400" b="1" smtClean="0">
                <a:solidFill>
                  <a:srgbClr val="3C486E"/>
                </a:solidFill>
                <a:latin typeface="Courier New" pitchFamily="49" charset="0"/>
                <a:cs typeface="Courier New" pitchFamily="49" charset="0"/>
              </a:rPr>
              <a:t>	xmlns:xsi="http://www.w3.org/2001/XMLSchema-instance"</a:t>
            </a:r>
          </a:p>
          <a:p>
            <a:pPr>
              <a:lnSpc>
                <a:spcPct val="100000"/>
              </a:lnSpc>
            </a:pPr>
            <a:r>
              <a:rPr lang="fr-BE" sz="1400" b="1" smtClean="0">
                <a:solidFill>
                  <a:srgbClr val="3C486E"/>
                </a:solidFill>
                <a:latin typeface="Courier New" pitchFamily="49" charset="0"/>
                <a:cs typeface="Courier New" pitchFamily="49" charset="0"/>
              </a:rPr>
              <a:t>	xsi:schemaLocation="http://www.springframework.org/schema/beans</a:t>
            </a:r>
          </a:p>
          <a:p>
            <a:pPr>
              <a:lnSpc>
                <a:spcPct val="100000"/>
              </a:lnSpc>
            </a:pPr>
            <a:r>
              <a:rPr lang="fr-BE" sz="1400" b="1" smtClean="0">
                <a:solidFill>
                  <a:srgbClr val="3C486E"/>
                </a:solidFill>
                <a:latin typeface="Courier New" pitchFamily="49" charset="0"/>
                <a:cs typeface="Courier New" pitchFamily="49" charset="0"/>
              </a:rPr>
              <a:t>	http://www.springframework.org/schema/beans/spring-beans-3.0.xsd"&gt;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&lt;bean id="dataSource" </a:t>
            </a:r>
          </a:p>
          <a:p>
            <a:pPr>
              <a:lnSpc>
                <a:spcPct val="100000"/>
              </a:lnSpc>
            </a:pPr>
            <a:r>
              <a:rPr lang="fr-BE" sz="1400" b="1" smtClean="0">
                <a:solidFill>
                  <a:srgbClr val="3C486E"/>
                </a:solidFill>
                <a:latin typeface="Courier New" pitchFamily="49" charset="0"/>
                <a:cs typeface="Courier New" pitchFamily="49" charset="0"/>
              </a:rPr>
              <a:t>       class="org.springframework.jdbc.datasource.DriverManagerDataSource"&gt;</a:t>
            </a:r>
          </a:p>
          <a:p>
            <a:pPr>
              <a:lnSpc>
                <a:spcPct val="100000"/>
              </a:lnSpc>
            </a:pPr>
            <a:r>
              <a:rPr lang="fr-BE" sz="1400" b="1" smtClean="0">
                <a:solidFill>
                  <a:srgbClr val="3C486E"/>
                </a:solidFill>
                <a:latin typeface="Courier New" pitchFamily="49" charset="0"/>
                <a:cs typeface="Courier New" pitchFamily="49" charset="0"/>
              </a:rPr>
              <a:t>	  &lt;property name="driverClassName" value="com.mysql.jdbc.Driver"/&gt;</a:t>
            </a:r>
          </a:p>
          <a:p>
            <a:pPr>
              <a:lnSpc>
                <a:spcPct val="100000"/>
              </a:lnSpc>
            </a:pPr>
            <a:r>
              <a:rPr lang="fr-BE" sz="1400" b="1" smtClean="0">
                <a:solidFill>
                  <a:srgbClr val="3C486E"/>
                </a:solidFill>
                <a:latin typeface="Courier New" pitchFamily="49" charset="0"/>
                <a:cs typeface="Courier New" pitchFamily="49" charset="0"/>
              </a:rPr>
              <a:t>	  &lt;property name="url" value="jdbc:mysql://localhost:3306/db"/&gt;</a:t>
            </a:r>
          </a:p>
          <a:p>
            <a:pPr>
              <a:lnSpc>
                <a:spcPct val="100000"/>
              </a:lnSpc>
            </a:pPr>
            <a:r>
              <a:rPr lang="fr-BE" sz="1400" b="1" smtClean="0">
                <a:solidFill>
                  <a:srgbClr val="3C486E"/>
                </a:solidFill>
                <a:latin typeface="Courier New" pitchFamily="49" charset="0"/>
                <a:cs typeface="Courier New" pitchFamily="49" charset="0"/>
              </a:rPr>
              <a:t>	  &lt;property name="username" value="root"/&gt;</a:t>
            </a:r>
          </a:p>
          <a:p>
            <a:pPr>
              <a:lnSpc>
                <a:spcPct val="100000"/>
              </a:lnSpc>
            </a:pPr>
            <a:r>
              <a:rPr lang="fr-BE" sz="1400" b="1" smtClean="0">
                <a:solidFill>
                  <a:srgbClr val="3C486E"/>
                </a:solidFill>
                <a:latin typeface="Courier New" pitchFamily="49" charset="0"/>
                <a:cs typeface="Courier New" pitchFamily="49" charset="0"/>
              </a:rPr>
              <a:t>	  &lt;property name="password" value="password"/&gt;</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&lt;bean id="jdbcTemplate"   </a:t>
            </a:r>
          </a:p>
          <a:p>
            <a:pPr>
              <a:lnSpc>
                <a:spcPct val="100000"/>
              </a:lnSpc>
            </a:pPr>
            <a:r>
              <a:rPr lang="fr-BE" sz="1400" b="1" smtClean="0">
                <a:solidFill>
                  <a:srgbClr val="3C486E"/>
                </a:solidFill>
                <a:latin typeface="Courier New" pitchFamily="49" charset="0"/>
                <a:cs typeface="Courier New" pitchFamily="49" charset="0"/>
              </a:rPr>
              <a:t>	   class="org.springframework.jdbc.core.JdbcTemplate"&gt;</a:t>
            </a:r>
          </a:p>
          <a:p>
            <a:pPr>
              <a:lnSpc>
                <a:spcPct val="100000"/>
              </a:lnSpc>
            </a:pPr>
            <a:r>
              <a:rPr lang="fr-BE" sz="1400" b="1" smtClean="0">
                <a:solidFill>
                  <a:srgbClr val="3C486E"/>
                </a:solidFill>
                <a:latin typeface="Courier New" pitchFamily="49" charset="0"/>
                <a:cs typeface="Courier New" pitchFamily="49" charset="0"/>
              </a:rPr>
              <a:t>	  &lt;property name="dataSource" ref="dataSource" /&gt;</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&lt;/beans&gt;</a:t>
            </a:r>
          </a:p>
        </p:txBody>
      </p:sp>
      <p:pic>
        <p:nvPicPr>
          <p:cNvPr id="5" name="Picture 4" descr="exclamation"/>
          <p:cNvPicPr>
            <a:picLocks noChangeAspect="1" noChangeArrowheads="1"/>
          </p:cNvPicPr>
          <p:nvPr/>
        </p:nvPicPr>
        <p:blipFill>
          <a:blip r:embed="rId2" cstate="print"/>
          <a:srcRect/>
          <a:stretch>
            <a:fillRect/>
          </a:stretch>
        </p:blipFill>
        <p:spPr bwMode="auto">
          <a:xfrm>
            <a:off x="395536" y="1165688"/>
            <a:ext cx="431800" cy="431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NamedParameterJdbcTemplate</a:t>
            </a:r>
            <a:endParaRPr lang="fr-BE"/>
          </a:p>
        </p:txBody>
      </p:sp>
      <p:sp>
        <p:nvSpPr>
          <p:cNvPr id="3" name="Content Placeholder 2"/>
          <p:cNvSpPr>
            <a:spLocks noGrp="1"/>
          </p:cNvSpPr>
          <p:nvPr>
            <p:ph idx="1"/>
          </p:nvPr>
        </p:nvSpPr>
        <p:spPr>
          <a:xfrm>
            <a:off x="468312" y="1557016"/>
            <a:ext cx="8280151" cy="4392264"/>
          </a:xfrm>
        </p:spPr>
        <p:txBody>
          <a:bodyPr/>
          <a:lstStyle/>
          <a:p>
            <a:r>
              <a:rPr lang="fr-BE" smtClean="0"/>
              <a:t>Sous-classe de </a:t>
            </a:r>
            <a:r>
              <a:rPr lang="fr-BE" smtClean="0">
                <a:latin typeface="Courier New" pitchFamily="49" charset="0"/>
                <a:cs typeface="Courier New" pitchFamily="49" charset="0"/>
              </a:rPr>
              <a:t>JdbcTemplate</a:t>
            </a:r>
            <a:r>
              <a:rPr lang="fr-BE" smtClean="0"/>
              <a:t>, permettant d'utiliser des paramètres nommés à la place du symbole "?".</a:t>
            </a:r>
          </a:p>
          <a:p>
            <a:endParaRPr lang="fr-BE" sz="700" smtClean="0"/>
          </a:p>
          <a:p>
            <a:r>
              <a:rPr lang="fr-BE" smtClean="0"/>
              <a:t>Les paramètres effectifs sont contenus dans une Map :</a:t>
            </a:r>
            <a:endParaRPr lang="fr-BE"/>
          </a:p>
        </p:txBody>
      </p:sp>
      <p:sp>
        <p:nvSpPr>
          <p:cNvPr id="4" name="TextBox 3"/>
          <p:cNvSpPr txBox="1"/>
          <p:nvPr/>
        </p:nvSpPr>
        <p:spPr>
          <a:xfrm>
            <a:off x="827584" y="3213200"/>
            <a:ext cx="7488832" cy="1600438"/>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Map</a:t>
            </a:r>
            <a:r>
              <a:rPr lang="fr-BE" sz="1400" b="1" dirty="0" smtClean="0">
                <a:solidFill>
                  <a:srgbClr val="3C486E"/>
                </a:solidFill>
                <a:latin typeface="Courier New" pitchFamily="49" charset="0"/>
                <a:cs typeface="Courier New" pitchFamily="49" charset="0"/>
              </a:rPr>
              <a:t>&lt;String, Object&gt; </a:t>
            </a:r>
            <a:r>
              <a:rPr lang="fr-BE" sz="1400" b="1" dirty="0" err="1" smtClean="0">
                <a:solidFill>
                  <a:srgbClr val="3C486E"/>
                </a:solidFill>
                <a:latin typeface="Courier New" pitchFamily="49" charset="0"/>
                <a:cs typeface="Courier New" pitchFamily="49" charset="0"/>
              </a:rPr>
              <a:t>parameters</a:t>
            </a:r>
            <a:r>
              <a:rPr lang="fr-BE" sz="1400" b="1" dirty="0" smtClean="0">
                <a:solidFill>
                  <a:srgbClr val="3C486E"/>
                </a:solidFill>
                <a:latin typeface="Courier New" pitchFamily="49" charset="0"/>
                <a:cs typeface="Courier New" pitchFamily="49" charset="0"/>
              </a:rPr>
              <a:t> = new </a:t>
            </a:r>
            <a:r>
              <a:rPr lang="fr-BE" sz="1400" b="1" dirty="0" err="1" smtClean="0">
                <a:solidFill>
                  <a:srgbClr val="3C486E"/>
                </a:solidFill>
                <a:latin typeface="Courier New" pitchFamily="49" charset="0"/>
                <a:cs typeface="Courier New" pitchFamily="49" charset="0"/>
              </a:rPr>
              <a:t>HashMap</a:t>
            </a:r>
            <a:r>
              <a:rPr lang="fr-BE" sz="1400" b="1" dirty="0" smtClean="0">
                <a:solidFill>
                  <a:srgbClr val="3C486E"/>
                </a:solidFill>
                <a:latin typeface="Courier New" pitchFamily="49" charset="0"/>
                <a:cs typeface="Courier New" pitchFamily="49" charset="0"/>
              </a:rPr>
              <a:t>&lt;String, Object&gt;();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parameters.put</a:t>
            </a:r>
            <a:r>
              <a:rPr lang="fr-BE" sz="1400" b="1" dirty="0" smtClean="0">
                <a:solidFill>
                  <a:srgbClr val="3C486E"/>
                </a:solidFill>
                <a:latin typeface="Courier New" pitchFamily="49" charset="0"/>
                <a:cs typeface="Courier New" pitchFamily="49" charset="0"/>
              </a:rPr>
              <a:t>("login", "admin");</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parameters.put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 "admin");</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namedParameterJdbcTemplate.update</a:t>
            </a:r>
            <a:r>
              <a:rPr lang="fr-BE" sz="1400" b="1" dirty="0" smtClean="0">
                <a:solidFill>
                  <a:srgbClr val="3C486E"/>
                </a:solidFill>
                <a:latin typeface="Courier New" pitchFamily="49" charset="0"/>
                <a:cs typeface="Courier New" pitchFamily="49" charset="0"/>
              </a:rPr>
              <a:t>("insert </a:t>
            </a:r>
            <a:r>
              <a:rPr lang="fr-BE" sz="1400" b="1" dirty="0" err="1" smtClean="0">
                <a:solidFill>
                  <a:srgbClr val="3C486E"/>
                </a:solidFill>
                <a:latin typeface="Courier New" pitchFamily="49" charset="0"/>
                <a:cs typeface="Courier New" pitchFamily="49" charset="0"/>
              </a:rPr>
              <a:t>into</a:t>
            </a:r>
            <a:r>
              <a:rPr lang="fr-BE" sz="1400" b="1" dirty="0" smtClean="0">
                <a:solidFill>
                  <a:srgbClr val="3C486E"/>
                </a:solidFill>
                <a:latin typeface="Courier New" pitchFamily="49" charset="0"/>
                <a:cs typeface="Courier New" pitchFamily="49" charset="0"/>
              </a:rPr>
              <a:t> users"</a:t>
            </a:r>
          </a:p>
          <a:p>
            <a:pPr>
              <a:lnSpc>
                <a:spcPct val="100000"/>
              </a:lnSpc>
            </a:pPr>
            <a:r>
              <a:rPr lang="fr-BE" sz="1400" b="1" dirty="0" smtClean="0">
                <a:solidFill>
                  <a:srgbClr val="3C486E"/>
                </a:solidFill>
                <a:latin typeface="Courier New" pitchFamily="49" charset="0"/>
                <a:cs typeface="Courier New" pitchFamily="49" charset="0"/>
              </a:rPr>
              <a:t>				+ " (login, </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 values (:login, :</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parameters</a:t>
            </a:r>
            <a:r>
              <a:rPr lang="fr-BE" sz="1400" b="1" dirty="0" smtClean="0">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RowMapper (1/2)</a:t>
            </a:r>
            <a:endParaRPr lang="fr-BE"/>
          </a:p>
        </p:txBody>
      </p:sp>
      <p:sp>
        <p:nvSpPr>
          <p:cNvPr id="3" name="Content Placeholder 2"/>
          <p:cNvSpPr>
            <a:spLocks noGrp="1"/>
          </p:cNvSpPr>
          <p:nvPr>
            <p:ph idx="1"/>
          </p:nvPr>
        </p:nvSpPr>
        <p:spPr>
          <a:xfrm>
            <a:off x="468313" y="1844824"/>
            <a:ext cx="7992119" cy="3816200"/>
          </a:xfrm>
        </p:spPr>
        <p:txBody>
          <a:bodyPr/>
          <a:lstStyle/>
          <a:p>
            <a:r>
              <a:rPr lang="fr-BE" smtClean="0"/>
              <a:t>L'interface RowMapper permet de transformer un resultset JDBC en objet :</a:t>
            </a:r>
          </a:p>
          <a:p>
            <a:endParaRPr lang="fr-BE" smtClean="0"/>
          </a:p>
          <a:p>
            <a:endParaRPr lang="fr-BE" smtClean="0"/>
          </a:p>
          <a:p>
            <a:endParaRPr lang="fr-BE" smtClean="0"/>
          </a:p>
          <a:p>
            <a:endParaRPr lang="fr-BE" smtClean="0"/>
          </a:p>
        </p:txBody>
      </p:sp>
      <p:sp>
        <p:nvSpPr>
          <p:cNvPr id="4" name="TextBox 3"/>
          <p:cNvSpPr txBox="1"/>
          <p:nvPr/>
        </p:nvSpPr>
        <p:spPr>
          <a:xfrm>
            <a:off x="899592" y="2852936"/>
            <a:ext cx="7416824" cy="738664"/>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 public interface RowMapper {</a:t>
            </a:r>
          </a:p>
          <a:p>
            <a:pPr>
              <a:lnSpc>
                <a:spcPct val="100000"/>
              </a:lnSpc>
            </a:pPr>
            <a:r>
              <a:rPr lang="fr-BE" sz="1400" b="1" smtClean="0">
                <a:solidFill>
                  <a:srgbClr val="3C486E"/>
                </a:solidFill>
                <a:latin typeface="Courier New" pitchFamily="49" charset="0"/>
                <a:cs typeface="Courier New" pitchFamily="49" charset="0"/>
              </a:rPr>
              <a:t> 	Object mapRow(ResultSet rs, int rowNum) throws SQLException;</a:t>
            </a:r>
          </a:p>
          <a:p>
            <a:pPr>
              <a:lnSpc>
                <a:spcPct val="100000"/>
              </a:lnSpc>
            </a:pPr>
            <a:r>
              <a:rPr lang="fr-BE" sz="1400" b="1" smtClean="0">
                <a:solidFill>
                  <a:srgbClr val="3C486E"/>
                </a:solidFill>
                <a:latin typeface="Courier New" pitchFamily="49" charset="0"/>
                <a:cs typeface="Courier New" pitchFamily="49" charset="0"/>
              </a:rPr>
              <a:t> }</a:t>
            </a:r>
          </a:p>
        </p:txBody>
      </p:sp>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RowMapper</a:t>
            </a:r>
            <a:r>
              <a:rPr lang="fr-BE" dirty="0" smtClean="0"/>
              <a:t> (2/2)</a:t>
            </a:r>
            <a:endParaRPr lang="fr-BE" dirty="0"/>
          </a:p>
        </p:txBody>
      </p:sp>
      <p:sp>
        <p:nvSpPr>
          <p:cNvPr id="3" name="Content Placeholder 2"/>
          <p:cNvSpPr>
            <a:spLocks noGrp="1"/>
          </p:cNvSpPr>
          <p:nvPr>
            <p:ph idx="1"/>
          </p:nvPr>
        </p:nvSpPr>
        <p:spPr>
          <a:xfrm>
            <a:off x="468313" y="1052736"/>
            <a:ext cx="8229600" cy="4536280"/>
          </a:xfrm>
        </p:spPr>
        <p:txBody>
          <a:bodyPr/>
          <a:lstStyle/>
          <a:p>
            <a:r>
              <a:rPr lang="fr-BE" dirty="0" smtClean="0"/>
              <a:t>Exemple d'implémentation :</a:t>
            </a:r>
          </a:p>
          <a:p>
            <a:endParaRPr lang="fr-BE" dirty="0" smtClean="0"/>
          </a:p>
          <a:p>
            <a:endParaRPr lang="fr-BE" dirty="0" smtClean="0"/>
          </a:p>
          <a:p>
            <a:pPr>
              <a:buNone/>
            </a:pPr>
            <a:endParaRPr lang="fr-BE" sz="1200" dirty="0" smtClean="0"/>
          </a:p>
          <a:p>
            <a:endParaRPr lang="fr-BE" dirty="0" smtClean="0"/>
          </a:p>
          <a:p>
            <a:endParaRPr lang="fr-BE" dirty="0" smtClean="0"/>
          </a:p>
          <a:p>
            <a:r>
              <a:rPr lang="fr-BE" dirty="0" smtClean="0"/>
              <a:t>Usage :</a:t>
            </a:r>
          </a:p>
        </p:txBody>
      </p:sp>
      <p:sp>
        <p:nvSpPr>
          <p:cNvPr id="4" name="TextBox 3"/>
          <p:cNvSpPr txBox="1"/>
          <p:nvPr/>
        </p:nvSpPr>
        <p:spPr>
          <a:xfrm>
            <a:off x="827584" y="1628799"/>
            <a:ext cx="7488832" cy="2462213"/>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 public class UserRowMapper </a:t>
            </a:r>
            <a:r>
              <a:rPr lang="fr-BE" sz="1400" b="1" dirty="0" err="1" smtClean="0">
                <a:solidFill>
                  <a:srgbClr val="3C486E"/>
                </a:solidFill>
                <a:latin typeface="Courier New" pitchFamily="49" charset="0"/>
                <a:cs typeface="Courier New" pitchFamily="49" charset="0"/>
              </a:rPr>
              <a:t>implements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RowMapper</a:t>
            </a:r>
            <a:r>
              <a:rPr lang="fr-BE" sz="1400" b="1" dirty="0" smtClean="0">
                <a:solidFill>
                  <a:srgbClr val="3C486E"/>
                </a:solidFill>
                <a:latin typeface="Courier New" pitchFamily="49" charset="0"/>
                <a:cs typeface="Courier New" pitchFamily="49" charset="0"/>
              </a:rPr>
              <a:t>&lt;User&gt; {</a:t>
            </a:r>
          </a:p>
          <a:p>
            <a:pPr>
              <a:lnSpc>
                <a:spcPct val="100000"/>
              </a:lnSpc>
            </a:pPr>
            <a:r>
              <a:rPr lang="fr-BE" sz="1400" b="1" dirty="0" smtClean="0">
                <a:solidFill>
                  <a:srgbClr val="3C486E"/>
                </a:solidFill>
                <a:latin typeface="Courier New" pitchFamily="49" charset="0"/>
                <a:cs typeface="Courier New" pitchFamily="49" charset="0"/>
              </a:rPr>
              <a:t> 	public User </a:t>
            </a:r>
            <a:r>
              <a:rPr lang="fr-BE" sz="1400" b="1" dirty="0" err="1" smtClean="0">
                <a:solidFill>
                  <a:srgbClr val="3C486E"/>
                </a:solidFill>
                <a:latin typeface="Courier New" pitchFamily="49" charset="0"/>
                <a:cs typeface="Courier New" pitchFamily="49" charset="0"/>
              </a:rPr>
              <a:t>mapRow</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ResultSet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int</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rowNum</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throws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SQLException</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User </a:t>
            </a:r>
            <a:r>
              <a:rPr lang="fr-BE" sz="1400" b="1" dirty="0" err="1" smtClean="0">
                <a:solidFill>
                  <a:srgbClr val="3C486E"/>
                </a:solidFill>
                <a:latin typeface="Courier New" pitchFamily="49" charset="0"/>
                <a:cs typeface="Courier New" pitchFamily="49" charset="0"/>
              </a:rPr>
              <a:t>user</a:t>
            </a:r>
            <a:r>
              <a:rPr lang="fr-BE" sz="1400" b="1" dirty="0" smtClean="0">
                <a:solidFill>
                  <a:srgbClr val="3C486E"/>
                </a:solidFill>
                <a:latin typeface="Courier New" pitchFamily="49" charset="0"/>
                <a:cs typeface="Courier New" pitchFamily="49" charset="0"/>
              </a:rPr>
              <a:t> = new User();</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user.setLogin</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rs.getString</a:t>
            </a:r>
            <a:r>
              <a:rPr lang="fr-BE" sz="1400" b="1" dirty="0" smtClean="0">
                <a:solidFill>
                  <a:srgbClr val="3C486E"/>
                </a:solidFill>
                <a:latin typeface="Courier New" pitchFamily="49" charset="0"/>
                <a:cs typeface="Courier New" pitchFamily="49" charset="0"/>
              </a:rPr>
              <a:t>("login"));</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user.setPassword</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rs.getString</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password</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user.setFirstName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rs.getString</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first_name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user.setLastName</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rs.getString</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last_name</a:t>
            </a:r>
            <a:r>
              <a:rPr lang="fr-BE" sz="1400" b="1" dirty="0" smtClean="0">
                <a:solidFill>
                  <a:srgbClr val="3C486E"/>
                </a:solidFill>
                <a:latin typeface="Courier New" pitchFamily="49" charset="0"/>
                <a:cs typeface="Courier New" pitchFamily="49" charset="0"/>
              </a:rPr>
              <a:t>"));</a:t>
            </a:r>
          </a:p>
          <a:p>
            <a:pPr>
              <a:lnSpc>
                <a:spcPct val="100000"/>
              </a:lnSpc>
            </a:pPr>
            <a:r>
              <a:rPr lang="fr-BE" sz="1400" b="1" dirty="0" smtClean="0">
                <a:solidFill>
                  <a:srgbClr val="3C486E"/>
                </a:solidFill>
                <a:latin typeface="Courier New" pitchFamily="49" charset="0"/>
                <a:cs typeface="Courier New" pitchFamily="49" charset="0"/>
              </a:rPr>
              <a:t>		return user;</a:t>
            </a:r>
          </a:p>
          <a:p>
            <a:pPr>
              <a:lnSpc>
                <a:spcPct val="100000"/>
              </a:lnSpc>
            </a:pP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a:t>
            </a:r>
          </a:p>
        </p:txBody>
      </p:sp>
      <p:sp>
        <p:nvSpPr>
          <p:cNvPr id="5" name="TextBox 4"/>
          <p:cNvSpPr txBox="1"/>
          <p:nvPr/>
        </p:nvSpPr>
        <p:spPr>
          <a:xfrm>
            <a:off x="827584" y="4869159"/>
            <a:ext cx="7488832" cy="954107"/>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 // ...</a:t>
            </a:r>
          </a:p>
          <a:p>
            <a:pPr>
              <a:lnSpc>
                <a:spcPct val="100000"/>
              </a:lnSpc>
            </a:pPr>
            <a:r>
              <a:rPr lang="fr-BE" sz="1400" b="1" dirty="0" smtClean="0">
                <a:solidFill>
                  <a:srgbClr val="3C486E"/>
                </a:solidFill>
                <a:latin typeface="Courier New" pitchFamily="49" charset="0"/>
                <a:cs typeface="Courier New" pitchFamily="49" charset="0"/>
              </a:rPr>
              <a:t> List&lt;User&gt; users </a:t>
            </a:r>
            <a:r>
              <a:rPr lang="fr-BE" sz="1400" b="1" dirty="0" smtClean="0">
                <a:solidFill>
                  <a:srgbClr val="3C486E"/>
                </a:solidFill>
                <a:latin typeface="Courier New" pitchFamily="49" charset="0"/>
                <a:cs typeface="Courier New" pitchFamily="49" charset="0"/>
              </a:rPr>
              <a:t>= getJdbcTemplate(</a:t>
            </a:r>
            <a:r>
              <a:rPr lang="fr-BE" sz="1400" b="1" dirty="0" smtClean="0">
                <a:solidFill>
                  <a:srgbClr val="3C486E"/>
                </a:solidFill>
                <a:latin typeface="Courier New" pitchFamily="49" charset="0"/>
                <a:cs typeface="Courier New" pitchFamily="49" charset="0"/>
              </a:rPr>
              <a:t>).</a:t>
            </a:r>
            <a:r>
              <a:rPr lang="fr-BE" sz="1400" b="1" dirty="0" smtClean="0">
                <a:solidFill>
                  <a:srgbClr val="3C486E"/>
                </a:solidFill>
                <a:latin typeface="Courier New" pitchFamily="49" charset="0"/>
                <a:cs typeface="Courier New" pitchFamily="49" charset="0"/>
              </a:rPr>
              <a:t>query</a:t>
            </a:r>
            <a:r>
              <a:rPr lang="fr-BE" sz="1400" b="1" dirty="0" smtClean="0">
                <a:solidFill>
                  <a:srgbClr val="3C486E"/>
                </a:solidFill>
                <a:latin typeface="Courier New" pitchFamily="49" charset="0"/>
                <a:cs typeface="Courier New" pitchFamily="49" charset="0"/>
              </a:rPr>
              <a:t>("select * from users",</a:t>
            </a:r>
          </a:p>
          <a:p>
            <a:pPr>
              <a:lnSpc>
                <a:spcPct val="100000"/>
              </a:lnSpc>
            </a:pPr>
            <a:r>
              <a:rPr lang="fr-BE" sz="1400" b="1" dirty="0" smtClean="0">
                <a:solidFill>
                  <a:srgbClr val="3C486E"/>
                </a:solidFill>
                <a:latin typeface="Courier New" pitchFamily="49" charset="0"/>
                <a:cs typeface="Courier New" pitchFamily="49" charset="0"/>
              </a:rPr>
              <a:t>										new UserRowMapper()); </a:t>
            </a:r>
          </a:p>
          <a:p>
            <a:pPr>
              <a:lnSpc>
                <a:spcPct val="100000"/>
              </a:lnSpc>
            </a:pPr>
            <a:r>
              <a:rPr lang="fr-BE" sz="1400" b="1" dirty="0" smtClean="0">
                <a:solidFill>
                  <a:srgbClr val="3C486E"/>
                </a:solidFill>
                <a:latin typeface="Courier New" pitchFamily="49" charset="0"/>
                <a:cs typeface="Courier New" pitchFamily="49" charset="0"/>
              </a:rPr>
              <a:t> // ...</a:t>
            </a:r>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JdbcDaoTemplate (1/2)</a:t>
            </a:r>
            <a:endParaRPr lang="fr-BE"/>
          </a:p>
        </p:txBody>
      </p:sp>
      <p:sp>
        <p:nvSpPr>
          <p:cNvPr id="3" name="Content Placeholder 2"/>
          <p:cNvSpPr>
            <a:spLocks noGrp="1"/>
          </p:cNvSpPr>
          <p:nvPr>
            <p:ph idx="1"/>
          </p:nvPr>
        </p:nvSpPr>
        <p:spPr>
          <a:xfrm>
            <a:off x="251520" y="1412776"/>
            <a:ext cx="8712968" cy="4248248"/>
          </a:xfrm>
        </p:spPr>
        <p:txBody>
          <a:bodyPr/>
          <a:lstStyle/>
          <a:p>
            <a:r>
              <a:rPr lang="fr-BE" smtClean="0"/>
              <a:t>Il existe des classes de support à la création de DAO, et ce pour chaque type de template : </a:t>
            </a:r>
            <a:r>
              <a:rPr lang="fr-BE" smtClean="0">
                <a:latin typeface="Courier New" pitchFamily="49" charset="0"/>
                <a:cs typeface="Courier New" pitchFamily="49" charset="0"/>
              </a:rPr>
              <a:t>JdbcDaoSupport</a:t>
            </a:r>
            <a:r>
              <a:rPr lang="fr-BE" smtClean="0"/>
              <a:t>, </a:t>
            </a:r>
            <a:r>
              <a:rPr lang="fr-BE" smtClean="0">
                <a:latin typeface="Courier New" pitchFamily="49" charset="0"/>
                <a:cs typeface="Courier New" pitchFamily="49" charset="0"/>
              </a:rPr>
              <a:t>SimpleJdbcDaoSupport</a:t>
            </a:r>
            <a:r>
              <a:rPr lang="fr-BE" smtClean="0"/>
              <a:t>, </a:t>
            </a:r>
            <a:r>
              <a:rPr lang="fr-BE" smtClean="0">
                <a:latin typeface="Courier New" pitchFamily="49" charset="0"/>
                <a:cs typeface="Courier New" pitchFamily="49" charset="0"/>
              </a:rPr>
              <a:t>NamedParameterJdbcDaoSupport</a:t>
            </a:r>
            <a:r>
              <a:rPr lang="fr-BE" smtClean="0"/>
              <a:t>, …</a:t>
            </a:r>
            <a:endParaRPr lang="fr-BE"/>
          </a:p>
        </p:txBody>
      </p:sp>
      <p:sp>
        <p:nvSpPr>
          <p:cNvPr id="5" name="TextBox 4"/>
          <p:cNvSpPr txBox="1"/>
          <p:nvPr/>
        </p:nvSpPr>
        <p:spPr>
          <a:xfrm>
            <a:off x="611560" y="2636912"/>
            <a:ext cx="7920880" cy="2893100"/>
          </a:xfrm>
          <a:prstGeom prst="rect">
            <a:avLst/>
          </a:prstGeom>
          <a:solidFill>
            <a:schemeClr val="bg1"/>
          </a:solidFill>
          <a:ln>
            <a:solidFill>
              <a:srgbClr val="3C486E"/>
            </a:solidFill>
          </a:ln>
        </p:spPr>
        <p:txBody>
          <a:bodyPr wrap="square" rtlCol="0">
            <a:spAutoFit/>
          </a:bodyPr>
          <a:lstStyle/>
          <a:p>
            <a:pPr>
              <a:lnSpc>
                <a:spcPct val="100000"/>
              </a:lnSpc>
            </a:pPr>
            <a:r>
              <a:rPr lang="fr-BE" sz="1400" b="1" dirty="0" smtClean="0">
                <a:solidFill>
                  <a:srgbClr val="3C486E"/>
                </a:solidFill>
                <a:latin typeface="Courier New" pitchFamily="49" charset="0"/>
                <a:cs typeface="Courier New" pitchFamily="49" charset="0"/>
              </a:rPr>
              <a:t> public class </a:t>
            </a:r>
            <a:r>
              <a:rPr lang="fr-BE" sz="1400" b="1" dirty="0" err="1" smtClean="0">
                <a:solidFill>
                  <a:srgbClr val="3C486E"/>
                </a:solidFill>
                <a:latin typeface="Courier New" pitchFamily="49" charset="0"/>
                <a:cs typeface="Courier New" pitchFamily="49" charset="0"/>
              </a:rPr>
              <a:t>UserDaoImpl</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implements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UserDao</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extends</a:t>
            </a:r>
            <a:r>
              <a:rPr lang="fr-BE" sz="1400" b="1" dirty="0" smtClean="0">
                <a:solidFill>
                  <a:srgbClr val="3C486E"/>
                </a:solidFill>
                <a:latin typeface="Courier New" pitchFamily="49" charset="0"/>
                <a:cs typeface="Courier New" pitchFamily="49" charset="0"/>
              </a:rPr>
              <a:t> </a:t>
            </a:r>
            <a:r>
              <a:rPr lang="fr-BE" sz="1400" b="1" dirty="0" err="1" smtClean="0">
                <a:solidFill>
                  <a:srgbClr val="3C486E"/>
                </a:solidFill>
                <a:latin typeface="Courier New" pitchFamily="49" charset="0"/>
                <a:cs typeface="Courier New" pitchFamily="49" charset="0"/>
              </a:rPr>
              <a:t>JdbcDaoSupport</a:t>
            </a:r>
            <a:r>
              <a:rPr lang="fr-BE" sz="1400" b="1" dirty="0" smtClean="0">
                <a:solidFill>
                  <a:srgbClr val="3C486E"/>
                </a:solidFill>
                <a:latin typeface="Courier New" pitchFamily="49" charset="0"/>
                <a:cs typeface="Courier New" pitchFamily="49" charset="0"/>
              </a:rPr>
              <a:t> {</a:t>
            </a:r>
          </a:p>
          <a:p>
            <a:pPr>
              <a:lnSpc>
                <a:spcPct val="100000"/>
              </a:lnSpc>
            </a:pPr>
            <a:r>
              <a:rPr lang="fr-BE" sz="1400" b="1" dirty="0" smtClean="0">
                <a:solidFill>
                  <a:srgbClr val="3C486E"/>
                </a:solidFill>
                <a:latin typeface="Courier New" pitchFamily="49" charset="0"/>
                <a:cs typeface="Courier New" pitchFamily="49" charset="0"/>
              </a:rPr>
              <a:t>	// ...</a:t>
            </a:r>
          </a:p>
          <a:p>
            <a:pPr lvl="1">
              <a:lnSpc>
                <a:spcPct val="100000"/>
              </a:lnSpc>
            </a:pPr>
            <a:endParaRPr lang="fr-BE" sz="1400" b="1" dirty="0" smtClean="0">
              <a:solidFill>
                <a:srgbClr val="3C486E"/>
              </a:solidFill>
              <a:latin typeface="Courier New" pitchFamily="49" charset="0"/>
              <a:cs typeface="Courier New" pitchFamily="49" charset="0"/>
            </a:endParaRPr>
          </a:p>
          <a:p>
            <a:pPr lvl="1">
              <a:lnSpc>
                <a:spcPct val="100000"/>
              </a:lnSpc>
            </a:pPr>
            <a:r>
              <a:rPr lang="fr-BE" sz="1400" b="1" dirty="0" smtClean="0">
                <a:solidFill>
                  <a:srgbClr val="3C486E"/>
                </a:solidFill>
                <a:latin typeface="Courier New" pitchFamily="49" charset="0"/>
                <a:cs typeface="Courier New" pitchFamily="49" charset="0"/>
              </a:rPr>
              <a:t>public String </a:t>
            </a:r>
            <a:r>
              <a:rPr lang="fr-BE" sz="1400" b="1" dirty="0" err="1" smtClean="0">
                <a:solidFill>
                  <a:srgbClr val="3C486E"/>
                </a:solidFill>
                <a:latin typeface="Courier New" pitchFamily="49" charset="0"/>
                <a:cs typeface="Courier New" pitchFamily="49" charset="0"/>
              </a:rPr>
              <a:t>getUserName</a:t>
            </a:r>
            <a:r>
              <a:rPr lang="fr-BE" sz="1400" b="1" dirty="0" smtClean="0">
                <a:solidFill>
                  <a:srgbClr val="3C486E"/>
                </a:solidFill>
                <a:latin typeface="Courier New" pitchFamily="49" charset="0"/>
                <a:cs typeface="Courier New" pitchFamily="49" charset="0"/>
              </a:rPr>
              <a:t>(String id) {</a:t>
            </a:r>
          </a:p>
          <a:p>
            <a:pPr lvl="1">
              <a:lnSpc>
                <a:spcPct val="100000"/>
              </a:lnSpc>
            </a:pPr>
            <a:r>
              <a:rPr lang="fr-BE" sz="1400" b="1" dirty="0" smtClean="0">
                <a:solidFill>
                  <a:srgbClr val="3C486E"/>
                </a:solidFill>
                <a:latin typeface="Courier New" pitchFamily="49" charset="0"/>
                <a:cs typeface="Courier New" pitchFamily="49" charset="0"/>
              </a:rPr>
              <a:t>	String </a:t>
            </a:r>
            <a:r>
              <a:rPr lang="fr-BE" sz="1400" b="1" dirty="0" err="1" smtClean="0">
                <a:solidFill>
                  <a:srgbClr val="3C486E"/>
                </a:solidFill>
                <a:latin typeface="Courier New" pitchFamily="49" charset="0"/>
                <a:cs typeface="Courier New" pitchFamily="49" charset="0"/>
              </a:rPr>
              <a:t>sql</a:t>
            </a:r>
            <a:r>
              <a:rPr lang="fr-BE" sz="1400" b="1" dirty="0" smtClean="0">
                <a:solidFill>
                  <a:srgbClr val="3C486E"/>
                </a:solidFill>
                <a:latin typeface="Courier New" pitchFamily="49" charset="0"/>
                <a:cs typeface="Courier New" pitchFamily="49" charset="0"/>
              </a:rPr>
              <a:t> = "SELECT LAST_NAME"</a:t>
            </a:r>
          </a:p>
          <a:p>
            <a:pPr lvl="1">
              <a:lnSpc>
                <a:spcPct val="100000"/>
              </a:lnSpc>
            </a:pPr>
            <a:r>
              <a:rPr lang="fr-BE" sz="1400" b="1" dirty="0" smtClean="0">
                <a:solidFill>
                  <a:srgbClr val="3C486E"/>
                </a:solidFill>
                <a:latin typeface="Courier New" pitchFamily="49" charset="0"/>
                <a:cs typeface="Courier New" pitchFamily="49" charset="0"/>
              </a:rPr>
              <a:t>					+ " FROM USERS WHERE ID = ?";</a:t>
            </a:r>
          </a:p>
          <a:p>
            <a:pPr lvl="1">
              <a:lnSpc>
                <a:spcPct val="100000"/>
              </a:lnSpc>
            </a:pPr>
            <a:r>
              <a:rPr lang="fr-BE" sz="1400" b="1" dirty="0" smtClean="0">
                <a:solidFill>
                  <a:srgbClr val="3C486E"/>
                </a:solidFill>
                <a:latin typeface="Courier New" pitchFamily="49" charset="0"/>
                <a:cs typeface="Courier New" pitchFamily="49" charset="0"/>
              </a:rPr>
              <a:t>	</a:t>
            </a:r>
          </a:p>
          <a:p>
            <a:pPr lvl="1">
              <a:lnSpc>
                <a:spcPct val="100000"/>
              </a:lnSpc>
            </a:pPr>
            <a:r>
              <a:rPr lang="fr-BE" sz="1400" b="1" dirty="0" smtClean="0">
                <a:solidFill>
                  <a:srgbClr val="3C486E"/>
                </a:solidFill>
                <a:latin typeface="Courier New" pitchFamily="49" charset="0"/>
                <a:cs typeface="Courier New" pitchFamily="49" charset="0"/>
              </a:rPr>
              <a:t>	return (String) getJdbcTemplate().</a:t>
            </a:r>
            <a:r>
              <a:rPr lang="fr-BE" sz="1400" b="1" dirty="0" err="1" smtClean="0">
                <a:solidFill>
                  <a:srgbClr val="3C486E"/>
                </a:solidFill>
                <a:latin typeface="Courier New" pitchFamily="49" charset="0"/>
                <a:cs typeface="Courier New" pitchFamily="49" charset="0"/>
              </a:rPr>
              <a:t>queryForObject</a:t>
            </a:r>
            <a:r>
              <a:rPr lang="fr-BE" sz="1400" b="1" dirty="0" smtClean="0">
                <a:solidFill>
                  <a:srgbClr val="3C486E"/>
                </a:solidFill>
                <a:latin typeface="Courier New" pitchFamily="49" charset="0"/>
                <a:cs typeface="Courier New" pitchFamily="49" charset="0"/>
              </a:rPr>
              <a:t>(</a:t>
            </a:r>
            <a:r>
              <a:rPr lang="fr-BE" sz="1400" b="1" dirty="0" err="1" smtClean="0">
                <a:solidFill>
                  <a:srgbClr val="3C486E"/>
                </a:solidFill>
                <a:latin typeface="Courier New" pitchFamily="49" charset="0"/>
                <a:cs typeface="Courier New" pitchFamily="49" charset="0"/>
              </a:rPr>
              <a:t>sql</a:t>
            </a:r>
            <a:r>
              <a:rPr lang="fr-BE" sz="1400" b="1" dirty="0" smtClean="0">
                <a:solidFill>
                  <a:srgbClr val="3C486E"/>
                </a:solidFill>
                <a:latin typeface="Courier New" pitchFamily="49" charset="0"/>
                <a:cs typeface="Courier New" pitchFamily="49" charset="0"/>
              </a:rPr>
              <a:t>, </a:t>
            </a:r>
          </a:p>
          <a:p>
            <a:pPr lvl="1">
              <a:lnSpc>
                <a:spcPct val="100000"/>
              </a:lnSpc>
            </a:pPr>
            <a:r>
              <a:rPr lang="fr-BE" sz="1400" b="1" dirty="0" smtClean="0">
                <a:solidFill>
                  <a:srgbClr val="3C486E"/>
                </a:solidFill>
                <a:latin typeface="Courier New" pitchFamily="49" charset="0"/>
                <a:cs typeface="Courier New" pitchFamily="49" charset="0"/>
              </a:rPr>
              <a:t>						new Object[] { id }, </a:t>
            </a:r>
            <a:r>
              <a:rPr lang="fr-BE" sz="1400" b="1" dirty="0" err="1" smtClean="0">
                <a:solidFill>
                  <a:srgbClr val="3C486E"/>
                </a:solidFill>
                <a:latin typeface="Courier New" pitchFamily="49" charset="0"/>
                <a:cs typeface="Courier New" pitchFamily="49" charset="0"/>
              </a:rPr>
              <a:t>String.class</a:t>
            </a:r>
            <a:r>
              <a:rPr lang="fr-BE" sz="1400" b="1" dirty="0" smtClean="0">
                <a:solidFill>
                  <a:srgbClr val="3C486E"/>
                </a:solidFill>
                <a:latin typeface="Courier New" pitchFamily="49" charset="0"/>
                <a:cs typeface="Courier New" pitchFamily="49" charset="0"/>
              </a:rPr>
              <a:t>);</a:t>
            </a:r>
          </a:p>
          <a:p>
            <a:pPr lvl="1">
              <a:lnSpc>
                <a:spcPct val="100000"/>
              </a:lnSpc>
            </a:pPr>
            <a:r>
              <a:rPr lang="fr-BE" sz="1400" b="1" dirty="0" smtClean="0">
                <a:solidFill>
                  <a:srgbClr val="3C486E"/>
                </a:solidFill>
                <a:latin typeface="Courier New" pitchFamily="49" charset="0"/>
                <a:cs typeface="Courier New" pitchFamily="49" charset="0"/>
              </a:rPr>
              <a:t>}</a:t>
            </a:r>
          </a:p>
          <a:p>
            <a:pPr>
              <a:lnSpc>
                <a:spcPct val="100000"/>
              </a:lnSpc>
            </a:pPr>
            <a:endParaRPr lang="fr-BE" sz="1400" b="1" dirty="0" smtClean="0">
              <a:solidFill>
                <a:srgbClr val="3C486E"/>
              </a:solidFill>
              <a:latin typeface="Courier New" pitchFamily="49" charset="0"/>
              <a:cs typeface="Courier New" pitchFamily="49" charset="0"/>
            </a:endParaRPr>
          </a:p>
          <a:p>
            <a:pPr>
              <a:lnSpc>
                <a:spcPct val="100000"/>
              </a:lnSpc>
            </a:pPr>
            <a:r>
              <a:rPr lang="fr-BE" sz="1400" b="1" dirty="0" smtClean="0">
                <a:solidFill>
                  <a:srgbClr val="3C486E"/>
                </a:solidFill>
                <a:latin typeface="Courier New" pitchFamily="49" charset="0"/>
                <a:cs typeface="Courier New" pitchFamily="49" charset="0"/>
              </a:rPr>
              <a:t>	 // ...</a:t>
            </a:r>
          </a:p>
          <a:p>
            <a:pPr>
              <a:lnSpc>
                <a:spcPct val="100000"/>
              </a:lnSpc>
            </a:pPr>
            <a:r>
              <a:rPr lang="fr-BE" sz="1400" b="1" dirty="0" smtClean="0">
                <a:solidFill>
                  <a:srgbClr val="3C486E"/>
                </a:solidFill>
                <a:latin typeface="Courier New" pitchFamily="49" charset="0"/>
                <a:cs typeface="Courier New" pitchFamily="49" charset="0"/>
              </a:rPr>
              <a:t> }</a:t>
            </a:r>
          </a:p>
        </p:txBody>
      </p:sp>
      <p:sp>
        <p:nvSpPr>
          <p:cNvPr id="6" name="Rounded Rectangle 5"/>
          <p:cNvSpPr/>
          <p:nvPr/>
        </p:nvSpPr>
        <p:spPr bwMode="auto">
          <a:xfrm>
            <a:off x="3275856" y="4104368"/>
            <a:ext cx="1872208" cy="33274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7" name="Rounded Rectangle 6"/>
          <p:cNvSpPr/>
          <p:nvPr/>
        </p:nvSpPr>
        <p:spPr bwMode="auto">
          <a:xfrm>
            <a:off x="5436096" y="2636912"/>
            <a:ext cx="2448272"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JdbcDaoTemplate (2/2)</a:t>
            </a:r>
            <a:endParaRPr lang="fr-BE"/>
          </a:p>
        </p:txBody>
      </p:sp>
      <p:sp>
        <p:nvSpPr>
          <p:cNvPr id="3" name="Content Placeholder 2"/>
          <p:cNvSpPr>
            <a:spLocks noGrp="1"/>
          </p:cNvSpPr>
          <p:nvPr>
            <p:ph idx="1"/>
          </p:nvPr>
        </p:nvSpPr>
        <p:spPr>
          <a:xfrm>
            <a:off x="468313" y="1556792"/>
            <a:ext cx="8229600" cy="4104232"/>
          </a:xfrm>
        </p:spPr>
        <p:txBody>
          <a:bodyPr/>
          <a:lstStyle/>
          <a:p>
            <a:r>
              <a:rPr lang="fr-BE" smtClean="0"/>
              <a:t>Déclaration :</a:t>
            </a:r>
            <a:endParaRPr lang="fr-BE"/>
          </a:p>
        </p:txBody>
      </p:sp>
      <p:sp>
        <p:nvSpPr>
          <p:cNvPr id="4" name="TextBox 3"/>
          <p:cNvSpPr txBox="1"/>
          <p:nvPr/>
        </p:nvSpPr>
        <p:spPr>
          <a:xfrm>
            <a:off x="395536" y="2276872"/>
            <a:ext cx="8280920"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 ... --&gt;</a:t>
            </a:r>
          </a:p>
          <a:p>
            <a:pPr>
              <a:lnSpc>
                <a:spcPct val="100000"/>
              </a:lnSpc>
            </a:pPr>
            <a:r>
              <a:rPr lang="fr-BE" sz="1400" b="1" smtClean="0">
                <a:solidFill>
                  <a:srgbClr val="3C486E"/>
                </a:solidFill>
                <a:latin typeface="Courier New" pitchFamily="49" charset="0"/>
                <a:cs typeface="Courier New" pitchFamily="49" charset="0"/>
              </a:rPr>
              <a:t>	&lt;bean id="userDAO"   </a:t>
            </a:r>
          </a:p>
          <a:p>
            <a:pPr>
              <a:lnSpc>
                <a:spcPct val="100000"/>
              </a:lnSpc>
            </a:pPr>
            <a:r>
              <a:rPr lang="fr-BE" sz="1400" b="1" smtClean="0">
                <a:solidFill>
                  <a:srgbClr val="3C486E"/>
                </a:solidFill>
                <a:latin typeface="Courier New" pitchFamily="49" charset="0"/>
                <a:cs typeface="Courier New" pitchFamily="49" charset="0"/>
              </a:rPr>
              <a:t>	   class="expertit.repository.impl.UserDaoImpl"&gt;</a:t>
            </a:r>
          </a:p>
          <a:p>
            <a:pPr>
              <a:lnSpc>
                <a:spcPct val="100000"/>
              </a:lnSpc>
            </a:pPr>
            <a:r>
              <a:rPr lang="fr-BE" sz="1400" b="1" smtClean="0">
                <a:solidFill>
                  <a:srgbClr val="3C486E"/>
                </a:solidFill>
                <a:latin typeface="Courier New" pitchFamily="49" charset="0"/>
                <a:cs typeface="Courier New" pitchFamily="49" charset="0"/>
              </a:rPr>
              <a:t>	  &lt;property name="dataSource" ref="dataSource" /&gt;</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 ... --&gt;</a:t>
            </a:r>
          </a:p>
        </p:txBody>
      </p:sp>
      <p:sp>
        <p:nvSpPr>
          <p:cNvPr id="5" name="Rounded Rectangle 4"/>
          <p:cNvSpPr/>
          <p:nvPr/>
        </p:nvSpPr>
        <p:spPr bwMode="auto">
          <a:xfrm>
            <a:off x="2123728" y="2924944"/>
            <a:ext cx="194421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DataSource (1/3)</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Une DataSource est une interface représentant une source de données. </a:t>
            </a:r>
          </a:p>
          <a:p>
            <a:endParaRPr lang="fr-BE" sz="900" smtClean="0"/>
          </a:p>
          <a:p>
            <a:r>
              <a:rPr lang="fr-BE" smtClean="0"/>
              <a:t>Il s'agit en fait d'une fabrique de connexions, masquant les mécanismes de création (connection pooling, transactions distribuées,  …).</a:t>
            </a:r>
          </a:p>
          <a:p>
            <a:endParaRPr lang="fr-BE" smtClean="0"/>
          </a:p>
          <a:p>
            <a:endParaRPr lang="fr-BE"/>
          </a:p>
        </p:txBody>
      </p:sp>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DataSource (2/3)</a:t>
            </a:r>
            <a:endParaRPr lang="fr-BE"/>
          </a:p>
        </p:txBody>
      </p:sp>
      <p:sp>
        <p:nvSpPr>
          <p:cNvPr id="3" name="Content Placeholder 2"/>
          <p:cNvSpPr>
            <a:spLocks noGrp="1"/>
          </p:cNvSpPr>
          <p:nvPr>
            <p:ph idx="1"/>
          </p:nvPr>
        </p:nvSpPr>
        <p:spPr>
          <a:xfrm>
            <a:off x="468313" y="1268983"/>
            <a:ext cx="8229600" cy="4608289"/>
          </a:xfrm>
        </p:spPr>
        <p:txBody>
          <a:bodyPr/>
          <a:lstStyle/>
          <a:p>
            <a:r>
              <a:rPr lang="fr-BE" smtClean="0"/>
              <a:t>Exemple :</a:t>
            </a:r>
            <a:endParaRPr lang="fr-BE"/>
          </a:p>
        </p:txBody>
      </p:sp>
      <p:sp>
        <p:nvSpPr>
          <p:cNvPr id="5" name="TextBox 4"/>
          <p:cNvSpPr txBox="1"/>
          <p:nvPr/>
        </p:nvSpPr>
        <p:spPr>
          <a:xfrm>
            <a:off x="467544" y="1832268"/>
            <a:ext cx="8280920" cy="2893100"/>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&lt;beans xmlns="http://www.springframework.org/schema/beans"</a:t>
            </a:r>
          </a:p>
          <a:p>
            <a:pPr>
              <a:lnSpc>
                <a:spcPct val="100000"/>
              </a:lnSpc>
            </a:pPr>
            <a:r>
              <a:rPr lang="fr-BE" sz="1400" b="1" smtClean="0">
                <a:solidFill>
                  <a:srgbClr val="3C486E"/>
                </a:solidFill>
                <a:latin typeface="Courier New" pitchFamily="49" charset="0"/>
                <a:cs typeface="Courier New" pitchFamily="49" charset="0"/>
              </a:rPr>
              <a:t>	xmlns:xsi="http://www.w3.org/2001/XMLSchema-instance"</a:t>
            </a:r>
          </a:p>
          <a:p>
            <a:pPr>
              <a:lnSpc>
                <a:spcPct val="100000"/>
              </a:lnSpc>
            </a:pPr>
            <a:r>
              <a:rPr lang="fr-BE" sz="1400" b="1" smtClean="0">
                <a:solidFill>
                  <a:srgbClr val="3C486E"/>
                </a:solidFill>
                <a:latin typeface="Courier New" pitchFamily="49" charset="0"/>
                <a:cs typeface="Courier New" pitchFamily="49" charset="0"/>
              </a:rPr>
              <a:t>	xsi:schemaLocation="http://www.springframework.org/schema/beans</a:t>
            </a:r>
          </a:p>
          <a:p>
            <a:pPr>
              <a:lnSpc>
                <a:spcPct val="100000"/>
              </a:lnSpc>
            </a:pPr>
            <a:r>
              <a:rPr lang="fr-BE" sz="1400" b="1" smtClean="0">
                <a:solidFill>
                  <a:srgbClr val="3C486E"/>
                </a:solidFill>
                <a:latin typeface="Courier New" pitchFamily="49" charset="0"/>
                <a:cs typeface="Courier New" pitchFamily="49" charset="0"/>
              </a:rPr>
              <a:t>	http://www.springframework.org/schema/beans/spring-beans-3.0.xsd"&gt;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&lt;bean id="dataSource" </a:t>
            </a:r>
          </a:p>
          <a:p>
            <a:pPr>
              <a:lnSpc>
                <a:spcPct val="100000"/>
              </a:lnSpc>
            </a:pPr>
            <a:r>
              <a:rPr lang="fr-BE" sz="1400" b="1" smtClean="0">
                <a:solidFill>
                  <a:srgbClr val="3C486E"/>
                </a:solidFill>
                <a:latin typeface="Courier New" pitchFamily="49" charset="0"/>
                <a:cs typeface="Courier New" pitchFamily="49" charset="0"/>
              </a:rPr>
              <a:t>       class="org.springframework.jdbc.datasource.DriverManagerDataSource"&gt; </a:t>
            </a:r>
          </a:p>
          <a:p>
            <a:pPr>
              <a:lnSpc>
                <a:spcPct val="100000"/>
              </a:lnSpc>
            </a:pPr>
            <a:r>
              <a:rPr lang="fr-BE" sz="1400" b="1" smtClean="0">
                <a:solidFill>
                  <a:srgbClr val="3C486E"/>
                </a:solidFill>
                <a:latin typeface="Courier New" pitchFamily="49" charset="0"/>
                <a:cs typeface="Courier New" pitchFamily="49" charset="0"/>
              </a:rPr>
              <a:t>	  &lt;property name="driverClassName" value="com.mysql.jdbc.Driver"/&gt;</a:t>
            </a:r>
          </a:p>
          <a:p>
            <a:pPr>
              <a:lnSpc>
                <a:spcPct val="100000"/>
              </a:lnSpc>
            </a:pPr>
            <a:r>
              <a:rPr lang="fr-BE" sz="1400" b="1" smtClean="0">
                <a:solidFill>
                  <a:srgbClr val="3C486E"/>
                </a:solidFill>
                <a:latin typeface="Courier New" pitchFamily="49" charset="0"/>
                <a:cs typeface="Courier New" pitchFamily="49" charset="0"/>
              </a:rPr>
              <a:t>	  &lt;property name="url" value="jdbc:mysql://localhost:3306/db"/&gt;</a:t>
            </a:r>
          </a:p>
          <a:p>
            <a:pPr>
              <a:lnSpc>
                <a:spcPct val="100000"/>
              </a:lnSpc>
            </a:pPr>
            <a:r>
              <a:rPr lang="fr-BE" sz="1400" b="1" smtClean="0">
                <a:solidFill>
                  <a:srgbClr val="3C486E"/>
                </a:solidFill>
                <a:latin typeface="Courier New" pitchFamily="49" charset="0"/>
                <a:cs typeface="Courier New" pitchFamily="49" charset="0"/>
              </a:rPr>
              <a:t>	  &lt;property name="username" value="root"/&gt;</a:t>
            </a:r>
          </a:p>
          <a:p>
            <a:pPr>
              <a:lnSpc>
                <a:spcPct val="100000"/>
              </a:lnSpc>
            </a:pPr>
            <a:r>
              <a:rPr lang="fr-BE" sz="1400" b="1" smtClean="0">
                <a:solidFill>
                  <a:srgbClr val="3C486E"/>
                </a:solidFill>
                <a:latin typeface="Courier New" pitchFamily="49" charset="0"/>
                <a:cs typeface="Courier New" pitchFamily="49" charset="0"/>
              </a:rPr>
              <a:t>	  &lt;property name="password" value="password"/&gt;</a:t>
            </a:r>
          </a:p>
          <a:p>
            <a:pPr>
              <a:lnSpc>
                <a:spcPct val="100000"/>
              </a:lnSpc>
            </a:pPr>
            <a:r>
              <a:rPr lang="fr-BE" sz="1400" b="1" smtClean="0">
                <a:solidFill>
                  <a:srgbClr val="3C486E"/>
                </a:solidFill>
                <a:latin typeface="Courier New" pitchFamily="49" charset="0"/>
                <a:cs typeface="Courier New" pitchFamily="49" charset="0"/>
              </a:rPr>
              <a:t>  	&lt;/bean&gt;</a:t>
            </a:r>
          </a:p>
          <a:p>
            <a:pPr>
              <a:lnSpc>
                <a:spcPct val="100000"/>
              </a:lnSpc>
            </a:pPr>
            <a:r>
              <a:rPr lang="fr-BE" sz="1400" b="1" smtClean="0">
                <a:solidFill>
                  <a:srgbClr val="3C486E"/>
                </a:solidFill>
                <a:latin typeface="Courier New" pitchFamily="49" charset="0"/>
                <a:cs typeface="Courier New" pitchFamily="49" charset="0"/>
              </a:rPr>
              <a:t>&lt;/beans&gt;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Application Java EE</a:t>
            </a:r>
            <a:endParaRPr lang="fr-BE"/>
          </a:p>
        </p:txBody>
      </p:sp>
      <p:pic>
        <p:nvPicPr>
          <p:cNvPr id="4" name="Picture 3" descr="Screenshot.png"/>
          <p:cNvPicPr>
            <a:picLocks noChangeAspect="1"/>
          </p:cNvPicPr>
          <p:nvPr/>
        </p:nvPicPr>
        <p:blipFill>
          <a:blip r:embed="rId2" cstate="print"/>
          <a:stretch>
            <a:fillRect/>
          </a:stretch>
        </p:blipFill>
        <p:spPr>
          <a:xfrm>
            <a:off x="395536" y="908720"/>
            <a:ext cx="8159165" cy="4712621"/>
          </a:xfrm>
          <a:prstGeom prst="rect">
            <a:avLst/>
          </a:prstGeom>
        </p:spPr>
      </p:pic>
    </p:spTree>
  </p:cSld>
  <p:clrMapOvr>
    <a:masterClrMapping/>
  </p:clrMapOvr>
  <p:transition>
    <p:strips dir="rd"/>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p:txBody>
          <a:bodyPr/>
          <a:lstStyle/>
          <a:p>
            <a:pPr eaLnBrk="1" hangingPunct="1"/>
            <a:r>
              <a:rPr lang="fr-BE" smtClean="0"/>
              <a:t>DataSource (3/3)</a:t>
            </a:r>
            <a:endParaRPr lang="fr-FR" smtClean="0"/>
          </a:p>
        </p:txBody>
      </p:sp>
      <p:sp>
        <p:nvSpPr>
          <p:cNvPr id="122884" name="Rectangle 3"/>
          <p:cNvSpPr>
            <a:spLocks noGrp="1" noChangeArrowheads="1"/>
          </p:cNvSpPr>
          <p:nvPr>
            <p:ph type="body" idx="1"/>
          </p:nvPr>
        </p:nvSpPr>
        <p:spPr>
          <a:xfrm>
            <a:off x="468313" y="1268413"/>
            <a:ext cx="8229600" cy="4392612"/>
          </a:xfrm>
        </p:spPr>
        <p:txBody>
          <a:bodyPr/>
          <a:lstStyle/>
          <a:p>
            <a:pPr eaLnBrk="1" hangingPunct="1"/>
            <a:r>
              <a:rPr lang="fr-BE" smtClean="0"/>
              <a:t>L’URL de connexion identifie le driver utilisé, sa syntaxe est </a:t>
            </a:r>
          </a:p>
          <a:p>
            <a:pPr eaLnBrk="1" hangingPunct="1"/>
            <a:endParaRPr lang="fr-BE" sz="1000" smtClean="0"/>
          </a:p>
          <a:p>
            <a:pPr lvl="1" eaLnBrk="1" hangingPunct="1">
              <a:buFontTx/>
              <a:buNone/>
            </a:pPr>
            <a:r>
              <a:rPr lang="fr-BE" smtClean="0"/>
              <a:t>	</a:t>
            </a:r>
            <a:r>
              <a:rPr lang="fr-BE" smtClean="0">
                <a:latin typeface="Courier New" pitchFamily="49" charset="0"/>
                <a:cs typeface="Courier New" pitchFamily="49" charset="0"/>
              </a:rPr>
              <a:t>jdbc:&lt;subprotocol&gt;:&lt;subname&gt;</a:t>
            </a:r>
          </a:p>
          <a:p>
            <a:pPr lvl="1" eaLnBrk="1" hangingPunct="1">
              <a:buFontTx/>
              <a:buNone/>
            </a:pPr>
            <a:endParaRPr lang="fr-BE" sz="1000" smtClean="0"/>
          </a:p>
          <a:p>
            <a:pPr eaLnBrk="1" hangingPunct="1">
              <a:buFontTx/>
              <a:buNone/>
            </a:pPr>
            <a:r>
              <a:rPr lang="fr-BE" smtClean="0"/>
              <a:t>	avec </a:t>
            </a:r>
            <a:r>
              <a:rPr lang="fr-BE" smtClean="0">
                <a:latin typeface="Courier New" pitchFamily="49" charset="0"/>
                <a:cs typeface="Courier New" pitchFamily="49" charset="0"/>
              </a:rPr>
              <a:t>jdbc</a:t>
            </a:r>
            <a:r>
              <a:rPr lang="fr-BE" smtClean="0"/>
              <a:t> : le protocole, dans une URL JDBC est toujours jdbc</a:t>
            </a:r>
          </a:p>
          <a:p>
            <a:pPr lvl="1" eaLnBrk="1" hangingPunct="1">
              <a:buFontTx/>
              <a:buNone/>
            </a:pPr>
            <a:r>
              <a:rPr lang="fr-BE" smtClean="0">
                <a:latin typeface="Courier New" pitchFamily="49" charset="0"/>
                <a:cs typeface="Courier New" pitchFamily="49" charset="0"/>
              </a:rPr>
              <a:t>		&lt;subprotocol&gt;</a:t>
            </a:r>
            <a:r>
              <a:rPr lang="fr-BE" smtClean="0"/>
              <a:t> : nom du Driver ou mécanisme de connexion ;</a:t>
            </a:r>
          </a:p>
          <a:p>
            <a:pPr lvl="1" eaLnBrk="1" hangingPunct="1">
              <a:buFontTx/>
              <a:buNone/>
            </a:pPr>
            <a:r>
              <a:rPr lang="fr-BE" smtClean="0"/>
              <a:t>		</a:t>
            </a:r>
            <a:r>
              <a:rPr lang="fr-BE" smtClean="0">
                <a:latin typeface="Courier New" pitchFamily="49" charset="0"/>
                <a:cs typeface="Courier New" pitchFamily="49" charset="0"/>
              </a:rPr>
              <a:t>&lt;subname&gt;</a:t>
            </a:r>
            <a:r>
              <a:rPr lang="fr-BE" smtClean="0"/>
              <a:t> : identification de la source de données.</a:t>
            </a:r>
          </a:p>
          <a:p>
            <a:pPr eaLnBrk="1" hangingPunct="1"/>
            <a:endParaRPr lang="fr-BE" sz="1000" smtClean="0"/>
          </a:p>
          <a:p>
            <a:pPr eaLnBrk="1" hangingPunct="1"/>
            <a:r>
              <a:rPr lang="fr-BE" smtClean="0"/>
              <a:t>Exemples :</a:t>
            </a:r>
          </a:p>
          <a:p>
            <a:pPr lvl="1" eaLnBrk="1" hangingPunct="1"/>
            <a:r>
              <a:rPr lang="fr-BE" smtClean="0"/>
              <a:t>jdbc.mysql://localhost/maBase</a:t>
            </a:r>
          </a:p>
          <a:p>
            <a:pPr lvl="1" eaLnBrk="1" hangingPunct="1"/>
            <a:r>
              <a:rPr lang="fr-BE" smtClean="0"/>
              <a:t>jdbc:oracle:oci8@:maBase</a:t>
            </a:r>
          </a:p>
          <a:p>
            <a:pPr lvl="1" eaLnBrk="1" hangingPunct="1"/>
            <a:r>
              <a:rPr lang="fr-BE" smtClean="0"/>
              <a:t>jdbc:postgresql://localhost:5432/maBase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88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88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88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88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BE" smtClean="0"/>
              <a:t>5. Gestion des transactions</a:t>
            </a:r>
            <a:endParaRPr lang="fr-BE"/>
          </a:p>
        </p:txBody>
      </p:sp>
      <p:sp>
        <p:nvSpPr>
          <p:cNvPr id="5" name="Subtitle 4"/>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p:txBody>
          <a:bodyPr/>
          <a:lstStyle/>
          <a:p>
            <a:pPr eaLnBrk="1" hangingPunct="1"/>
            <a:r>
              <a:rPr lang="fr-BE" smtClean="0"/>
              <a:t>Transaction</a:t>
            </a:r>
            <a:endParaRPr lang="fr-FR" smtClean="0"/>
          </a:p>
        </p:txBody>
      </p:sp>
      <p:sp>
        <p:nvSpPr>
          <p:cNvPr id="135172" name="Rectangle 3"/>
          <p:cNvSpPr>
            <a:spLocks noGrp="1" noChangeArrowheads="1"/>
          </p:cNvSpPr>
          <p:nvPr>
            <p:ph type="body" idx="1"/>
          </p:nvPr>
        </p:nvSpPr>
        <p:spPr>
          <a:xfrm>
            <a:off x="468313" y="1340768"/>
            <a:ext cx="8229600" cy="4320257"/>
          </a:xfrm>
        </p:spPr>
        <p:txBody>
          <a:bodyPr/>
          <a:lstStyle/>
          <a:p>
            <a:pPr eaLnBrk="1" hangingPunct="1"/>
            <a:r>
              <a:rPr lang="fr-BE" smtClean="0"/>
              <a:t>Une transaction est un ensemble d’actions qui soit réussissent, soit échouent en remettant la base de données dans l’état initial.</a:t>
            </a:r>
          </a:p>
          <a:p>
            <a:pPr eaLnBrk="1" hangingPunct="1"/>
            <a:r>
              <a:rPr lang="fr-BE" smtClean="0"/>
              <a:t>Une transaction garantit le respect des propriétés </a:t>
            </a:r>
            <a:r>
              <a:rPr lang="fr-BE" b="1" smtClean="0"/>
              <a:t>ACID</a:t>
            </a:r>
            <a:r>
              <a:rPr lang="fr-BE" smtClean="0"/>
              <a:t> :</a:t>
            </a:r>
          </a:p>
          <a:p>
            <a:pPr lvl="1"/>
            <a:endParaRPr lang="fr-BE" sz="1000" smtClean="0"/>
          </a:p>
          <a:p>
            <a:pPr lvl="1"/>
            <a:r>
              <a:rPr lang="fr-BE" b="1" smtClean="0"/>
              <a:t>Atomicité</a:t>
            </a:r>
            <a:r>
              <a:rPr lang="fr-BE" smtClean="0"/>
              <a:t> : tous les traitements réalisés dans une transaction sont vus comme une seule unité ;</a:t>
            </a:r>
          </a:p>
          <a:p>
            <a:pPr lvl="1"/>
            <a:endParaRPr lang="fr-BE" sz="1000" smtClean="0"/>
          </a:p>
          <a:p>
            <a:pPr lvl="1"/>
            <a:r>
              <a:rPr lang="fr-BE" b="1" smtClean="0"/>
              <a:t>Consistance</a:t>
            </a:r>
            <a:r>
              <a:rPr lang="fr-BE" smtClean="0"/>
              <a:t> : une transaction ne doit jamais laisser les données dans un état incohérent ;</a:t>
            </a:r>
          </a:p>
          <a:p>
            <a:pPr lvl="1">
              <a:buNone/>
            </a:pPr>
            <a:endParaRPr lang="fr-BE" sz="1000" smtClean="0"/>
          </a:p>
          <a:p>
            <a:pPr lvl="1"/>
            <a:r>
              <a:rPr lang="fr-BE" b="1" smtClean="0"/>
              <a:t>Isolation</a:t>
            </a:r>
            <a:r>
              <a:rPr lang="fr-BE" smtClean="0"/>
              <a:t> : chaque transaction s'exécute indépendamment des autres ;</a:t>
            </a:r>
          </a:p>
          <a:p>
            <a:pPr lvl="1"/>
            <a:endParaRPr lang="fr-BE" sz="1000" smtClean="0"/>
          </a:p>
          <a:p>
            <a:pPr lvl="1"/>
            <a:r>
              <a:rPr lang="fr-BE" b="1" smtClean="0"/>
              <a:t>Durabilité</a:t>
            </a:r>
            <a:r>
              <a:rPr lang="fr-BE" smtClean="0"/>
              <a:t> : lorsqu'une transaction est validée, les modifications des données sont définitives.</a:t>
            </a:r>
          </a:p>
          <a:p>
            <a:pPr eaLnBrk="1" hangingPunct="1"/>
            <a:endParaRPr lang="fr-BE" sz="1000" smtClean="0"/>
          </a:p>
          <a:p>
            <a:pPr eaLnBrk="1" hangingPunct="1"/>
            <a:endParaRPr lang="fr-BE" smtClean="0"/>
          </a:p>
          <a:p>
            <a:pPr eaLnBrk="1" hangingPunct="1">
              <a:buFontTx/>
              <a:buNone/>
            </a:pPr>
            <a:endParaRPr lang="fr-FR" smtClean="0"/>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Type de transactions</a:t>
            </a:r>
            <a:endParaRPr lang="fr-BE"/>
          </a:p>
        </p:txBody>
      </p:sp>
      <p:sp>
        <p:nvSpPr>
          <p:cNvPr id="3" name="Content Placeholder 2"/>
          <p:cNvSpPr>
            <a:spLocks noGrp="1"/>
          </p:cNvSpPr>
          <p:nvPr>
            <p:ph idx="1"/>
          </p:nvPr>
        </p:nvSpPr>
        <p:spPr>
          <a:xfrm>
            <a:off x="468313" y="1484784"/>
            <a:ext cx="8064127" cy="4176240"/>
          </a:xfrm>
        </p:spPr>
        <p:txBody>
          <a:bodyPr/>
          <a:lstStyle/>
          <a:p>
            <a:r>
              <a:rPr lang="fr-BE" smtClean="0"/>
              <a:t>Il existe deux grands types de transactions :</a:t>
            </a:r>
          </a:p>
          <a:p>
            <a:pPr>
              <a:buNone/>
            </a:pPr>
            <a:endParaRPr lang="fr-BE" smtClean="0"/>
          </a:p>
          <a:p>
            <a:pPr lvl="1"/>
            <a:r>
              <a:rPr lang="fr-BE" smtClean="0"/>
              <a:t>Les </a:t>
            </a:r>
            <a:r>
              <a:rPr lang="fr-BE" b="1" smtClean="0"/>
              <a:t>transactions locales </a:t>
            </a:r>
            <a:r>
              <a:rPr lang="fr-BE" smtClean="0"/>
              <a:t>: permettent de gérer les opérations sur une seule ressource (base de données, MoM JMS, …). Ces transactions sont gérées directement par l'API ou le framework utilisé (JDBC, EJB, …) ;</a:t>
            </a:r>
          </a:p>
          <a:p>
            <a:pPr lvl="1"/>
            <a:endParaRPr lang="fr-BE" smtClean="0"/>
          </a:p>
          <a:p>
            <a:pPr lvl="1"/>
            <a:r>
              <a:rPr lang="fr-BE" smtClean="0"/>
              <a:t>Les </a:t>
            </a:r>
            <a:r>
              <a:rPr lang="fr-BE" b="1" smtClean="0"/>
              <a:t>transactions globales </a:t>
            </a:r>
            <a:r>
              <a:rPr lang="fr-BE" smtClean="0"/>
              <a:t>: permettent de gérer les opérations effectuées sur plusieurs ressources (base de données distribuée, …). Il est possible de s'appuyer sur l'API </a:t>
            </a:r>
            <a:r>
              <a:rPr lang="fr-BE" b="1" smtClean="0"/>
              <a:t>JTA</a:t>
            </a:r>
            <a:r>
              <a:rPr lang="fr-BE" smtClean="0"/>
              <a:t> (Java Transaction API) pour intégrer de telles transactions dans une application Java.</a:t>
            </a:r>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Spring et les transactions</a:t>
            </a:r>
            <a:endParaRPr lang="fr-BE"/>
          </a:p>
        </p:txBody>
      </p:sp>
      <p:sp>
        <p:nvSpPr>
          <p:cNvPr id="3" name="Content Placeholder 2"/>
          <p:cNvSpPr>
            <a:spLocks noGrp="1"/>
          </p:cNvSpPr>
          <p:nvPr>
            <p:ph idx="1"/>
          </p:nvPr>
        </p:nvSpPr>
        <p:spPr>
          <a:xfrm>
            <a:off x="468313" y="1700808"/>
            <a:ext cx="7920111" cy="3960216"/>
          </a:xfrm>
        </p:spPr>
        <p:txBody>
          <a:bodyPr/>
          <a:lstStyle/>
          <a:p>
            <a:r>
              <a:rPr lang="fr-BE" smtClean="0"/>
              <a:t>Spring dispose d'un module de gestion des transactions fournissant une </a:t>
            </a:r>
            <a:r>
              <a:rPr lang="fr-BE" u="sng" smtClean="0"/>
              <a:t>API générique</a:t>
            </a:r>
            <a:r>
              <a:rPr lang="fr-BE" smtClean="0"/>
              <a:t>, permettant ainsi de créer des services métier totalement indépendamment de la technologie de persistance choisie.</a:t>
            </a:r>
          </a:p>
          <a:p>
            <a:pPr>
              <a:buNone/>
            </a:pPr>
            <a:endParaRPr lang="fr-BE" sz="1000" smtClean="0"/>
          </a:p>
          <a:p>
            <a:r>
              <a:rPr lang="fr-BE" smtClean="0"/>
              <a:t>Spring s'intégre avec les différentes technologies d'accès aux données afin de fournir une implémentation de cette API.</a:t>
            </a:r>
          </a:p>
          <a:p>
            <a:endParaRPr lang="fr-BE" sz="1400" smtClean="0"/>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Gestionnaire de transactions (1/2)</a:t>
            </a:r>
            <a:endParaRPr lang="fr-BE"/>
          </a:p>
        </p:txBody>
      </p:sp>
      <p:sp>
        <p:nvSpPr>
          <p:cNvPr id="3" name="Content Placeholder 2"/>
          <p:cNvSpPr>
            <a:spLocks noGrp="1"/>
          </p:cNvSpPr>
          <p:nvPr>
            <p:ph idx="1"/>
          </p:nvPr>
        </p:nvSpPr>
        <p:spPr>
          <a:xfrm>
            <a:off x="468313" y="1556792"/>
            <a:ext cx="8229600" cy="4104232"/>
          </a:xfrm>
        </p:spPr>
        <p:txBody>
          <a:bodyPr/>
          <a:lstStyle/>
          <a:p>
            <a:r>
              <a:rPr lang="fr-BE" smtClean="0"/>
              <a:t>Un </a:t>
            </a:r>
            <a:r>
              <a:rPr lang="fr-BE" b="1" smtClean="0"/>
              <a:t>gestionnaire de transactions</a:t>
            </a:r>
            <a:r>
              <a:rPr lang="fr-BE" smtClean="0"/>
              <a:t> implémente les services de l'API à l'aide de technologies existantes :</a:t>
            </a:r>
          </a:p>
          <a:p>
            <a:endParaRPr lang="fr-BE"/>
          </a:p>
        </p:txBody>
      </p:sp>
      <p:graphicFrame>
        <p:nvGraphicFramePr>
          <p:cNvPr id="4" name="Content Placeholder 3"/>
          <p:cNvGraphicFramePr>
            <a:graphicFrameLocks/>
          </p:cNvGraphicFramePr>
          <p:nvPr/>
        </p:nvGraphicFramePr>
        <p:xfrm>
          <a:off x="899592" y="2687917"/>
          <a:ext cx="7344816" cy="2181243"/>
        </p:xfrm>
        <a:graphic>
          <a:graphicData uri="http://schemas.openxmlformats.org/drawingml/2006/table">
            <a:tbl>
              <a:tblPr>
                <a:tableStyleId>{284E427A-3D55-4303-BF80-6455036E1DE7}</a:tableStyleId>
              </a:tblPr>
              <a:tblGrid>
                <a:gridCol w="1818717"/>
                <a:gridCol w="5526099"/>
              </a:tblGrid>
              <a:tr h="453051">
                <a:tc>
                  <a:txBody>
                    <a:bodyPr/>
                    <a:lstStyle/>
                    <a:p>
                      <a:pPr algn="l"/>
                      <a:r>
                        <a:rPr lang="fr-BE" sz="1600" b="1" smtClean="0">
                          <a:solidFill>
                            <a:srgbClr val="3C486E"/>
                          </a:solidFill>
                        </a:rPr>
                        <a:t> Technologie</a:t>
                      </a:r>
                      <a:endParaRPr lang="fr-BE" sz="1600" b="1">
                        <a:solidFill>
                          <a:srgbClr val="3C486E"/>
                        </a:solidFill>
                      </a:endParaRPr>
                    </a:p>
                  </a:txBody>
                  <a:tcPr marL="35864" marR="35864" marT="17932" marB="17932" anchor="ctr"/>
                </a:tc>
                <a:tc>
                  <a:txBody>
                    <a:bodyPr/>
                    <a:lstStyle/>
                    <a:p>
                      <a:r>
                        <a:rPr lang="fr-BE" sz="1600" b="1" smtClean="0">
                          <a:solidFill>
                            <a:srgbClr val="3C486E"/>
                          </a:solidFill>
                        </a:rPr>
                        <a:t>Gestionnaire de transactions</a:t>
                      </a:r>
                      <a:endParaRPr lang="fr-BE" sz="1600" b="1">
                        <a:solidFill>
                          <a:srgbClr val="3C486E"/>
                        </a:solidFill>
                      </a:endParaRPr>
                    </a:p>
                  </a:txBody>
                  <a:tcPr marL="35864" marR="35864" marT="17932" marB="17932" anchor="ctr"/>
                </a:tc>
              </a:tr>
              <a:tr h="432048">
                <a:tc>
                  <a:txBody>
                    <a:bodyPr/>
                    <a:lstStyle/>
                    <a:p>
                      <a:pPr algn="l"/>
                      <a:r>
                        <a:rPr lang="fr-BE" sz="1600" b="1" smtClean="0">
                          <a:solidFill>
                            <a:srgbClr val="3C486E"/>
                          </a:solidFill>
                        </a:rPr>
                        <a:t> JDBC</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DataSourceTransactionManager</a:t>
                      </a:r>
                      <a:endParaRPr lang="fr-BE" sz="1600" kern="1200">
                        <a:solidFill>
                          <a:srgbClr val="3C486E"/>
                        </a:solidFill>
                        <a:latin typeface="+mn-lt"/>
                        <a:ea typeface="+mn-ea"/>
                        <a:cs typeface="+mn-cs"/>
                      </a:endParaRPr>
                    </a:p>
                  </a:txBody>
                  <a:tcPr marL="35864" marR="35864" marT="17932" marB="17932" anchor="ctr"/>
                </a:tc>
              </a:tr>
              <a:tr h="432048">
                <a:tc>
                  <a:txBody>
                    <a:bodyPr/>
                    <a:lstStyle/>
                    <a:p>
                      <a:pPr algn="l"/>
                      <a:r>
                        <a:rPr lang="fr-BE" sz="1600" b="1" smtClean="0">
                          <a:solidFill>
                            <a:srgbClr val="3C486E"/>
                          </a:solidFill>
                        </a:rPr>
                        <a:t> JPA</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JpaTransactionManager</a:t>
                      </a:r>
                      <a:endParaRPr lang="fr-BE" sz="1600" kern="1200">
                        <a:solidFill>
                          <a:srgbClr val="3C486E"/>
                        </a:solidFill>
                        <a:latin typeface="+mn-lt"/>
                        <a:ea typeface="+mn-ea"/>
                        <a:cs typeface="+mn-cs"/>
                      </a:endParaRPr>
                    </a:p>
                  </a:txBody>
                  <a:tcPr marL="35864" marR="35864" marT="17932" marB="17932" anchor="ctr"/>
                </a:tc>
              </a:tr>
              <a:tr h="432048">
                <a:tc>
                  <a:txBody>
                    <a:bodyPr/>
                    <a:lstStyle/>
                    <a:p>
                      <a:pPr algn="l"/>
                      <a:r>
                        <a:rPr lang="fr-BE" sz="1600" b="1" smtClean="0">
                          <a:solidFill>
                            <a:srgbClr val="3C486E"/>
                          </a:solidFill>
                        </a:rPr>
                        <a:t> JMS</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JmsTransactionManager</a:t>
                      </a:r>
                      <a:endParaRPr lang="fr-BE" sz="1600" kern="1200">
                        <a:solidFill>
                          <a:srgbClr val="3C486E"/>
                        </a:solidFill>
                        <a:latin typeface="+mn-lt"/>
                        <a:ea typeface="+mn-ea"/>
                        <a:cs typeface="+mn-cs"/>
                      </a:endParaRPr>
                    </a:p>
                  </a:txBody>
                  <a:tcPr marL="35864" marR="35864" marT="17932" marB="17932" anchor="ctr"/>
                </a:tc>
              </a:tr>
              <a:tr h="432048">
                <a:tc>
                  <a:txBody>
                    <a:bodyPr/>
                    <a:lstStyle/>
                    <a:p>
                      <a:pPr algn="l"/>
                      <a:r>
                        <a:rPr lang="fr-BE" sz="1600" b="1" smtClean="0">
                          <a:solidFill>
                            <a:srgbClr val="3C486E"/>
                          </a:solidFill>
                        </a:rPr>
                        <a:t> …</a:t>
                      </a:r>
                      <a:endParaRPr lang="fr-BE" sz="1600" b="1">
                        <a:solidFill>
                          <a:srgbClr val="3C486E"/>
                        </a:solidFill>
                      </a:endParaRPr>
                    </a:p>
                  </a:txBody>
                  <a:tcPr marL="35864" marR="35864" marT="17932" marB="17932" anchor="ctr"/>
                </a:tc>
                <a:tc>
                  <a:txBody>
                    <a:bodyPr/>
                    <a:lstStyle/>
                    <a:p>
                      <a:r>
                        <a:rPr lang="fr-BE" sz="1600" kern="1200" smtClean="0">
                          <a:solidFill>
                            <a:srgbClr val="3C486E"/>
                          </a:solidFill>
                          <a:latin typeface="+mn-lt"/>
                          <a:ea typeface="+mn-ea"/>
                          <a:cs typeface="+mn-cs"/>
                        </a:rPr>
                        <a:t> …</a:t>
                      </a:r>
                      <a:endParaRPr lang="fr-BE" sz="1600" kern="1200">
                        <a:solidFill>
                          <a:srgbClr val="3C486E"/>
                        </a:solidFill>
                        <a:latin typeface="+mn-lt"/>
                        <a:ea typeface="+mn-ea"/>
                        <a:cs typeface="+mn-cs"/>
                      </a:endParaRPr>
                    </a:p>
                  </a:txBody>
                  <a:tcPr marL="35864" marR="35864" marT="17932" marB="17932" anchor="ctr"/>
                </a:tc>
              </a:tr>
            </a:tbl>
          </a:graphicData>
        </a:graphic>
      </p:graphicFrame>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Gestionnaire de transactions (2/2)</a:t>
            </a:r>
            <a:endParaRPr lang="fr-BE"/>
          </a:p>
        </p:txBody>
      </p:sp>
      <p:sp>
        <p:nvSpPr>
          <p:cNvPr id="3" name="Content Placeholder 2"/>
          <p:cNvSpPr>
            <a:spLocks noGrp="1"/>
          </p:cNvSpPr>
          <p:nvPr>
            <p:ph idx="1"/>
          </p:nvPr>
        </p:nvSpPr>
        <p:spPr>
          <a:xfrm>
            <a:off x="468313" y="1700809"/>
            <a:ext cx="8229600" cy="3960216"/>
          </a:xfrm>
        </p:spPr>
        <p:txBody>
          <a:bodyPr/>
          <a:lstStyle/>
          <a:p>
            <a:r>
              <a:rPr lang="fr-BE" smtClean="0"/>
              <a:t>Pour être utilisé, un gestionnaire de transactions doit être déclaré au sein du contexte Spring :</a:t>
            </a:r>
            <a:endParaRPr lang="fr-BE"/>
          </a:p>
        </p:txBody>
      </p:sp>
      <p:sp>
        <p:nvSpPr>
          <p:cNvPr id="4" name="TextBox 4"/>
          <p:cNvSpPr txBox="1">
            <a:spLocks noChangeArrowheads="1"/>
          </p:cNvSpPr>
          <p:nvPr/>
        </p:nvSpPr>
        <p:spPr bwMode="auto">
          <a:xfrm>
            <a:off x="1043608" y="2924944"/>
            <a:ext cx="7143750" cy="1434367"/>
          </a:xfrm>
          <a:prstGeom prst="rect">
            <a:avLst/>
          </a:prstGeom>
          <a:noFill/>
          <a:ln w="9525">
            <a:solidFill>
              <a:srgbClr val="3C486E"/>
            </a:solidFill>
            <a:miter lim="800000"/>
            <a:headEnd/>
            <a:tailEnd/>
          </a:ln>
        </p:spPr>
        <p:txBody>
          <a:bodyPr>
            <a:spAutoFit/>
          </a:bodyPr>
          <a:lstStyle/>
          <a:p>
            <a:pPr>
              <a:lnSpc>
                <a:spcPct val="8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&lt;bean id="transactionManager" 	class="org.springframework.orm.jpa.JpaTransactionManager"</a:t>
            </a:r>
          </a:p>
          <a:p>
            <a:pPr>
              <a:lnSpc>
                <a:spcPct val="8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400" b="1" smtClean="0">
              <a:solidFill>
                <a:srgbClr val="3C486E"/>
              </a:solidFill>
              <a:latin typeface="Courier New" pitchFamily="49" charset="0"/>
            </a:endParaRPr>
          </a:p>
          <a:p>
            <a:pPr>
              <a:lnSpc>
                <a:spcPct val="8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	&lt;property name="entityManagerFactory"</a:t>
            </a:r>
          </a:p>
          <a:p>
            <a:pPr>
              <a:lnSpc>
                <a:spcPct val="8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						ref="entityManagerFactory"/&gt;</a:t>
            </a:r>
          </a:p>
          <a:p>
            <a:pPr>
              <a:lnSpc>
                <a:spcPct val="8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400" b="1" smtClean="0">
              <a:solidFill>
                <a:srgbClr val="3C486E"/>
              </a:solidFill>
              <a:latin typeface="Courier New" pitchFamily="49" charset="0"/>
            </a:endParaRPr>
          </a:p>
          <a:p>
            <a:pPr>
              <a:lnSpc>
                <a:spcPct val="8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smtClean="0">
                <a:solidFill>
                  <a:srgbClr val="3C486E"/>
                </a:solidFill>
                <a:latin typeface="Courier New" pitchFamily="49" charset="0"/>
              </a:rPr>
              <a:t>&lt;/bean&gt;</a:t>
            </a:r>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496175" cy="620713"/>
          </a:xfrm>
        </p:spPr>
        <p:txBody>
          <a:bodyPr/>
          <a:lstStyle/>
          <a:p>
            <a:r>
              <a:rPr lang="fr-BE" smtClean="0"/>
              <a:t>Composant transactionnel (1/5)</a:t>
            </a:r>
            <a:endParaRPr lang="fr-BE"/>
          </a:p>
        </p:txBody>
      </p:sp>
      <p:sp>
        <p:nvSpPr>
          <p:cNvPr id="3" name="Content Placeholder 2"/>
          <p:cNvSpPr>
            <a:spLocks noGrp="1"/>
          </p:cNvSpPr>
          <p:nvPr>
            <p:ph idx="1"/>
          </p:nvPr>
        </p:nvSpPr>
        <p:spPr>
          <a:xfrm>
            <a:off x="611559" y="1484784"/>
            <a:ext cx="8136905" cy="4176240"/>
          </a:xfrm>
        </p:spPr>
        <p:txBody>
          <a:bodyPr/>
          <a:lstStyle/>
          <a:p>
            <a:r>
              <a:rPr lang="fr-BE" smtClean="0"/>
              <a:t>Un composant (EJB, bean Spring, …) peut être rendu transactionnel. Les méthodes du composant s'exécutent alors au sein de transactions  …</a:t>
            </a:r>
          </a:p>
          <a:p>
            <a:r>
              <a:rPr lang="fr-BE" smtClean="0"/>
              <a:t>Un composant Spring peut être rendu transactionnel :</a:t>
            </a:r>
          </a:p>
          <a:p>
            <a:endParaRPr lang="fr-BE" sz="1400" smtClean="0"/>
          </a:p>
          <a:p>
            <a:pPr lvl="1"/>
            <a:r>
              <a:rPr lang="fr-BE" smtClean="0"/>
              <a:t>Par programmation : l'API générique de Spring est appelée directement dans le code ;</a:t>
            </a:r>
          </a:p>
          <a:p>
            <a:pPr lvl="1"/>
            <a:endParaRPr lang="fr-BE" sz="1400" smtClean="0"/>
          </a:p>
          <a:p>
            <a:pPr lvl="1"/>
            <a:r>
              <a:rPr lang="fr-BE" smtClean="0"/>
              <a:t>Par déclaration : le comportement transactionnel est déclaré au niveau du contexte Spring. On peut associer des transactions aux composants Spring sans en modifier le code. </a:t>
            </a:r>
          </a:p>
          <a:p>
            <a:endParaRPr lang="fr-BE" smtClean="0"/>
          </a:p>
          <a:p>
            <a:pPr lvl="1"/>
            <a:endParaRPr lang="fr-BE"/>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 transactionnel (2/5)</a:t>
            </a:r>
            <a:endParaRPr lang="fr-BE"/>
          </a:p>
        </p:txBody>
      </p:sp>
      <p:sp>
        <p:nvSpPr>
          <p:cNvPr id="3" name="Content Placeholder 2"/>
          <p:cNvSpPr>
            <a:spLocks noGrp="1"/>
          </p:cNvSpPr>
          <p:nvPr>
            <p:ph idx="1"/>
          </p:nvPr>
        </p:nvSpPr>
        <p:spPr>
          <a:xfrm>
            <a:off x="756344" y="1412776"/>
            <a:ext cx="8208144" cy="4032224"/>
          </a:xfrm>
        </p:spPr>
        <p:txBody>
          <a:bodyPr/>
          <a:lstStyle/>
          <a:p>
            <a:r>
              <a:rPr lang="fr-BE" smtClean="0"/>
              <a:t>Il est possible de préciser le </a:t>
            </a:r>
            <a:r>
              <a:rPr lang="fr-BE" b="1" smtClean="0"/>
              <a:t>comportement transactionnel</a:t>
            </a:r>
            <a:r>
              <a:rPr lang="fr-BE" smtClean="0"/>
              <a:t> attendu :</a:t>
            </a:r>
          </a:p>
          <a:p>
            <a:endParaRPr lang="fr-BE" sz="1400"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PROPAGATION_MANDATORY</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PROPAGATION_REQUIRED</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PROPAGATION_REQUIRES_NEW</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PROPAGATION_SUPPORTS</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PROPAGATION_NOT_SUPPORTED</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PROPAGATION_NEVER</a:t>
            </a:r>
          </a:p>
          <a:p>
            <a:endParaRPr lang="fr-BE" smtClean="0"/>
          </a:p>
          <a:p>
            <a:endParaRPr lang="fr-BE"/>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 transactionnel (3/5)</a:t>
            </a:r>
            <a:endParaRPr lang="fr-BE"/>
          </a:p>
        </p:txBody>
      </p:sp>
      <p:sp>
        <p:nvSpPr>
          <p:cNvPr id="3" name="Content Placeholder 2"/>
          <p:cNvSpPr>
            <a:spLocks noGrp="1"/>
          </p:cNvSpPr>
          <p:nvPr>
            <p:ph idx="1"/>
          </p:nvPr>
        </p:nvSpPr>
        <p:spPr>
          <a:xfrm>
            <a:off x="468312" y="1268760"/>
            <a:ext cx="8352159" cy="4392265"/>
          </a:xfrm>
        </p:spPr>
        <p:txBody>
          <a:bodyPr/>
          <a:lstStyle/>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PROPAGATION_MANDATORY</a:t>
            </a:r>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z="1000"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transaction doit exister. Spring ne peut créer une nouvelle transaction.</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Si le client appelant ne le fait pas au cours d'une transaction, une exception est levée.</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mtClean="0"/>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PROPAGATION_REQUIRED   </a:t>
            </a:r>
            <a:r>
              <a:rPr lang="en-GB" smtClean="0">
                <a:cs typeface="Courier New" pitchFamily="49" charset="0"/>
              </a:rPr>
              <a:t>(... par défaut)</a:t>
            </a:r>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z="1000"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méthode se déroule sous le contrôle d'une transaction si elle existe.</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Dans le cas contraire, une nouvelle transaction est créée.</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nouvelle transaction se termine lorsque la méthode se termine.</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ctrTitle"/>
          </p:nvPr>
        </p:nvSpPr>
        <p:spPr>
          <a:xfrm>
            <a:off x="685800" y="2130425"/>
            <a:ext cx="8206680" cy="1470025"/>
          </a:xfrm>
        </p:spPr>
        <p:txBody>
          <a:bodyPr/>
          <a:lstStyle/>
          <a:p>
            <a:r>
              <a:rPr lang="fr-BE" smtClean="0"/>
              <a:t>2. Notion d’architecture logicielle</a:t>
            </a:r>
          </a:p>
        </p:txBody>
      </p:sp>
    </p:spTree>
  </p:cSld>
  <p:clrMapOvr>
    <a:masterClrMapping/>
  </p:clrMapOvr>
  <p:transition>
    <p:strips dir="rd"/>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 transactionnel (4/5)</a:t>
            </a:r>
            <a:endParaRPr lang="fr-BE"/>
          </a:p>
        </p:txBody>
      </p:sp>
      <p:sp>
        <p:nvSpPr>
          <p:cNvPr id="3" name="Content Placeholder 2"/>
          <p:cNvSpPr>
            <a:spLocks noGrp="1"/>
          </p:cNvSpPr>
          <p:nvPr>
            <p:ph idx="1"/>
          </p:nvPr>
        </p:nvSpPr>
        <p:spPr>
          <a:xfrm>
            <a:off x="468313" y="1357298"/>
            <a:ext cx="8229600" cy="4303726"/>
          </a:xfrm>
        </p:spPr>
        <p:txBody>
          <a:bodyPr/>
          <a:lstStyle/>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PROPAGATION_REQUIRES_NEW</a:t>
            </a:r>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z="1000"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Une nouvelle transaction est toujours créée, même si le client appelant en a une.</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transaction se termine à la fin de la méthode.</a:t>
            </a:r>
            <a:endParaRPr lang="fr-BE"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fr-BE" smtClean="0"/>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PROPAGATION_SUPPORTED</a:t>
            </a:r>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z="1000" smtClean="0">
              <a:latin typeface="Courier New" pitchFamily="49" charset="0"/>
              <a:cs typeface="Courier New" pitchFamily="49" charset="0"/>
            </a:endParaRP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méthode utilise une transaction si elle est déjà présente, sinon elle se déroule sans transaction.</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 transactionnel (5/5)</a:t>
            </a:r>
            <a:endParaRPr lang="fr-BE"/>
          </a:p>
        </p:txBody>
      </p:sp>
      <p:sp>
        <p:nvSpPr>
          <p:cNvPr id="3" name="Content Placeholder 2"/>
          <p:cNvSpPr>
            <a:spLocks noGrp="1"/>
          </p:cNvSpPr>
          <p:nvPr>
            <p:ph idx="1"/>
          </p:nvPr>
        </p:nvSpPr>
        <p:spPr>
          <a:xfrm>
            <a:off x="468313" y="1500173"/>
            <a:ext cx="8229600" cy="4160851"/>
          </a:xfrm>
        </p:spPr>
        <p:txBody>
          <a:bodyPr/>
          <a:lstStyle/>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PROPAGATION_NOT_SUPPORTED</a:t>
            </a:r>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z="1000"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méthode suspend toute transaction en cours.</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Lorsque la méthode se termine, la transaction en cours redémarre.</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mtClean="0"/>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latin typeface="Courier New" pitchFamily="49" charset="0"/>
                <a:cs typeface="Courier New" pitchFamily="49" charset="0"/>
              </a:rPr>
              <a:t>PROPAGATION_NEVER</a:t>
            </a:r>
          </a:p>
          <a:p>
            <a:pPr>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z="1000" smtClean="0"/>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mtClean="0"/>
              <a:t>La méthode jette une exception si elle se déroule sous le contrôle d'une transaction.</a:t>
            </a:r>
          </a:p>
          <a:p>
            <a:pPr lvl="1">
              <a:lnSpc>
                <a:spcPct val="118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mtClean="0"/>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Gestion déclarative des transactions (1/3)</a:t>
            </a:r>
            <a:endParaRPr lang="fr-BE"/>
          </a:p>
        </p:txBody>
      </p:sp>
      <p:sp>
        <p:nvSpPr>
          <p:cNvPr id="3" name="Content Placeholder 2"/>
          <p:cNvSpPr>
            <a:spLocks noGrp="1"/>
          </p:cNvSpPr>
          <p:nvPr>
            <p:ph idx="1"/>
          </p:nvPr>
        </p:nvSpPr>
        <p:spPr>
          <a:xfrm>
            <a:off x="468313" y="1196752"/>
            <a:ext cx="8229600" cy="4464272"/>
          </a:xfrm>
        </p:spPr>
        <p:txBody>
          <a:bodyPr/>
          <a:lstStyle/>
          <a:p>
            <a:r>
              <a:rPr lang="fr-BE" smtClean="0"/>
              <a:t>Il est possible de définir le comportement transactionnel des composants à l'aide de l'annotation </a:t>
            </a:r>
            <a:r>
              <a:rPr lang="fr-BE" smtClean="0">
                <a:latin typeface="Courier New" pitchFamily="49" charset="0"/>
                <a:cs typeface="Courier New" pitchFamily="49" charset="0"/>
              </a:rPr>
              <a:t>@Transactional</a:t>
            </a:r>
            <a:r>
              <a:rPr lang="fr-BE" smtClean="0"/>
              <a:t>.</a:t>
            </a:r>
          </a:p>
          <a:p>
            <a:endParaRPr lang="fr-BE" sz="300" smtClean="0"/>
          </a:p>
          <a:p>
            <a:r>
              <a:rPr lang="fr-BE" smtClean="0"/>
              <a:t>Exemple :</a:t>
            </a:r>
            <a:endParaRPr lang="fr-BE"/>
          </a:p>
        </p:txBody>
      </p:sp>
      <p:sp>
        <p:nvSpPr>
          <p:cNvPr id="4" name="TextBox 3"/>
          <p:cNvSpPr txBox="1"/>
          <p:nvPr/>
        </p:nvSpPr>
        <p:spPr>
          <a:xfrm>
            <a:off x="1259632" y="2624713"/>
            <a:ext cx="6840760" cy="3108543"/>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sym typeface="Wingdings" pitchFamily="2" charset="2"/>
              </a:rPr>
              <a:t> @Transactional</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public interface UserDao {</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List&lt;User&gt; findUsers();</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User findUser(String id);</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User findUser(String login, String password);</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@Transactional(propagation=Propagation.Required)</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void createUser(User user);</a:t>
            </a:r>
          </a:p>
          <a:p>
            <a:pPr>
              <a:lnSpc>
                <a:spcPct val="100000"/>
              </a:lnSpc>
            </a:pPr>
            <a:endParaRPr lang="fr-BE" sz="1400" b="1" smtClean="0">
              <a:solidFill>
                <a:srgbClr val="3C486E"/>
              </a:solidFill>
              <a:latin typeface="Courier New" pitchFamily="49" charset="0"/>
              <a:cs typeface="Courier New" pitchFamily="49" charset="0"/>
              <a:sym typeface="Wingdings" pitchFamily="2" charset="2"/>
            </a:endParaRPr>
          </a:p>
          <a:p>
            <a:pPr>
              <a:lnSpc>
                <a:spcPct val="100000"/>
              </a:lnSpc>
            </a:pPr>
            <a:r>
              <a:rPr lang="fr-BE" sz="1400" b="1" smtClean="0">
                <a:solidFill>
                  <a:srgbClr val="3C486E"/>
                </a:solidFill>
                <a:latin typeface="Courier New" pitchFamily="49" charset="0"/>
                <a:cs typeface="Courier New" pitchFamily="49" charset="0"/>
                <a:sym typeface="Wingdings" pitchFamily="2" charset="2"/>
              </a:rPr>
              <a:t>	@Transactional</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void updateUser(User user);</a:t>
            </a:r>
          </a:p>
          <a:p>
            <a:pPr>
              <a:lnSpc>
                <a:spcPct val="100000"/>
              </a:lnSpc>
            </a:pPr>
            <a:endParaRPr lang="fr-BE" sz="1400" b="1" smtClean="0">
              <a:solidFill>
                <a:srgbClr val="3C486E"/>
              </a:solidFill>
              <a:latin typeface="Courier New" pitchFamily="49" charset="0"/>
              <a:cs typeface="Courier New" pitchFamily="49" charset="0"/>
              <a:sym typeface="Wingdings" pitchFamily="2" charset="2"/>
            </a:endParaRPr>
          </a:p>
          <a:p>
            <a:pPr>
              <a:lnSpc>
                <a:spcPct val="100000"/>
              </a:lnSpc>
            </a:pPr>
            <a:r>
              <a:rPr lang="fr-BE" sz="1400" b="1" smtClean="0">
                <a:solidFill>
                  <a:srgbClr val="3C486E"/>
                </a:solidFill>
                <a:latin typeface="Courier New" pitchFamily="49" charset="0"/>
                <a:cs typeface="Courier New" pitchFamily="49" charset="0"/>
                <a:sym typeface="Wingdings" pitchFamily="2" charset="2"/>
              </a:rPr>
              <a:t>	void deleteUser(User user);</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a:t>
            </a:r>
            <a:endParaRPr lang="fr-BE" sz="1400" b="1" smtClean="0">
              <a:solidFill>
                <a:srgbClr val="3C486E"/>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Gestion déclarative des transactions (2/3)</a:t>
            </a:r>
            <a:endParaRPr lang="fr-BE"/>
          </a:p>
        </p:txBody>
      </p:sp>
      <p:sp>
        <p:nvSpPr>
          <p:cNvPr id="3" name="Content Placeholder 2"/>
          <p:cNvSpPr>
            <a:spLocks noGrp="1"/>
          </p:cNvSpPr>
          <p:nvPr>
            <p:ph idx="1"/>
          </p:nvPr>
        </p:nvSpPr>
        <p:spPr>
          <a:xfrm>
            <a:off x="468313" y="1196752"/>
            <a:ext cx="8229600" cy="4464272"/>
          </a:xfrm>
        </p:spPr>
        <p:txBody>
          <a:bodyPr/>
          <a:lstStyle/>
          <a:p>
            <a:r>
              <a:rPr lang="fr-BE" smtClean="0"/>
              <a:t>Les propriétés de l'annotation précise le comportement attendu :</a:t>
            </a:r>
          </a:p>
          <a:p>
            <a:endParaRPr lang="fr-BE"/>
          </a:p>
        </p:txBody>
      </p:sp>
      <p:graphicFrame>
        <p:nvGraphicFramePr>
          <p:cNvPr id="4" name="Content Placeholder 3"/>
          <p:cNvGraphicFramePr>
            <a:graphicFrameLocks/>
          </p:cNvGraphicFramePr>
          <p:nvPr/>
        </p:nvGraphicFramePr>
        <p:xfrm>
          <a:off x="899592" y="1793285"/>
          <a:ext cx="7560840" cy="3909435"/>
        </p:xfrm>
        <a:graphic>
          <a:graphicData uri="http://schemas.openxmlformats.org/drawingml/2006/table">
            <a:tbl>
              <a:tblPr>
                <a:tableStyleId>{284E427A-3D55-4303-BF80-6455036E1DE7}</a:tableStyleId>
              </a:tblPr>
              <a:tblGrid>
                <a:gridCol w="2326412"/>
                <a:gridCol w="5234428"/>
              </a:tblGrid>
              <a:tr h="453051">
                <a:tc>
                  <a:txBody>
                    <a:bodyPr/>
                    <a:lstStyle/>
                    <a:p>
                      <a:pPr algn="l"/>
                      <a:r>
                        <a:rPr lang="fr-BE" sz="1400" b="1" smtClean="0">
                          <a:solidFill>
                            <a:srgbClr val="3C486E"/>
                          </a:solidFill>
                        </a:rPr>
                        <a:t> Attribut</a:t>
                      </a:r>
                      <a:endParaRPr lang="fr-BE" sz="1400" b="1">
                        <a:solidFill>
                          <a:srgbClr val="3C486E"/>
                        </a:solidFill>
                      </a:endParaRPr>
                    </a:p>
                  </a:txBody>
                  <a:tcPr marL="35864" marR="35864" marT="17932" marB="17932" anchor="ctr"/>
                </a:tc>
                <a:tc>
                  <a:txBody>
                    <a:bodyPr/>
                    <a:lstStyle/>
                    <a:p>
                      <a:pPr lvl="0" algn="l"/>
                      <a:r>
                        <a:rPr lang="fr-BE" sz="1400" b="1" smtClean="0">
                          <a:solidFill>
                            <a:srgbClr val="3C486E"/>
                          </a:solidFill>
                        </a:rPr>
                        <a:t>Description</a:t>
                      </a:r>
                      <a:endParaRPr lang="fr-BE" sz="1400" b="1">
                        <a:solidFill>
                          <a:srgbClr val="3C486E"/>
                        </a:solidFill>
                      </a:endParaRPr>
                    </a:p>
                  </a:txBody>
                  <a:tcPr marL="35864" marR="35864" marT="17932" marB="17932" anchor="ctr"/>
                </a:tc>
              </a:tr>
              <a:tr h="432048">
                <a:tc>
                  <a:txBody>
                    <a:bodyPr/>
                    <a:lstStyle/>
                    <a:p>
                      <a:pPr algn="l"/>
                      <a:r>
                        <a:rPr lang="fr-BE" sz="1400" b="1" smtClean="0">
                          <a:solidFill>
                            <a:srgbClr val="3C486E"/>
                          </a:solidFill>
                        </a:rPr>
                        <a:t> propagation</a:t>
                      </a:r>
                      <a:endParaRPr lang="fr-BE" sz="1400" b="1">
                        <a:solidFill>
                          <a:srgbClr val="3C486E"/>
                        </a:solidFill>
                      </a:endParaRPr>
                    </a:p>
                  </a:txBody>
                  <a:tcPr marL="35864" marR="35864" marT="17932" marB="17932" anchor="ctr"/>
                </a:tc>
                <a:tc>
                  <a:txBody>
                    <a:bodyPr/>
                    <a:lstStyle/>
                    <a:p>
                      <a:pPr lvl="0" algn="l"/>
                      <a:r>
                        <a:rPr lang="fr-BE" sz="1400" kern="1200" smtClean="0">
                          <a:solidFill>
                            <a:srgbClr val="3C486E"/>
                          </a:solidFill>
                          <a:latin typeface="+mn-lt"/>
                          <a:ea typeface="+mn-ea"/>
                          <a:cs typeface="+mn-cs"/>
                        </a:rPr>
                        <a:t>Comportement</a:t>
                      </a:r>
                      <a:r>
                        <a:rPr lang="fr-BE" sz="1400" kern="1200" baseline="0" smtClean="0">
                          <a:solidFill>
                            <a:srgbClr val="3C486E"/>
                          </a:solidFill>
                          <a:latin typeface="+mn-lt"/>
                          <a:ea typeface="+mn-ea"/>
                          <a:cs typeface="+mn-cs"/>
                        </a:rPr>
                        <a:t> transactionnel souhaité pour l'appel de la méthode</a:t>
                      </a:r>
                      <a:endParaRPr lang="fr-BE" sz="1400" kern="120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isolation</a:t>
                      </a:r>
                      <a:endParaRPr lang="fr-BE" sz="1400" b="1">
                        <a:solidFill>
                          <a:srgbClr val="3C486E"/>
                        </a:solidFill>
                      </a:endParaRPr>
                    </a:p>
                  </a:txBody>
                  <a:tcPr marL="35864" marR="35864" marT="17932" marB="17932" anchor="ctr"/>
                </a:tc>
                <a:tc>
                  <a:txBody>
                    <a:bodyPr/>
                    <a:lstStyle/>
                    <a:p>
                      <a:pPr lvl="0" algn="l"/>
                      <a:r>
                        <a:rPr lang="fr-BE" sz="1400" kern="1200" smtClean="0">
                          <a:solidFill>
                            <a:srgbClr val="3C486E"/>
                          </a:solidFill>
                          <a:latin typeface="+mn-lt"/>
                          <a:ea typeface="+mn-ea"/>
                          <a:cs typeface="+mn-cs"/>
                        </a:rPr>
                        <a:t>Niveau d'isolation transactionnelle</a:t>
                      </a:r>
                      <a:endParaRPr lang="fr-BE" sz="1400" kern="120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timeout</a:t>
                      </a:r>
                      <a:endParaRPr lang="fr-BE" sz="1400" b="1">
                        <a:solidFill>
                          <a:srgbClr val="3C486E"/>
                        </a:solidFill>
                      </a:endParaRPr>
                    </a:p>
                  </a:txBody>
                  <a:tcPr marL="35864" marR="35864" marT="17932" marB="17932" anchor="ctr"/>
                </a:tc>
                <a:tc>
                  <a:txBody>
                    <a:bodyPr/>
                    <a:lstStyle/>
                    <a:p>
                      <a:pPr lvl="0" algn="l"/>
                      <a:r>
                        <a:rPr lang="fr-BE" sz="1400" kern="1200" smtClean="0">
                          <a:solidFill>
                            <a:srgbClr val="3C486E"/>
                          </a:solidFill>
                          <a:latin typeface="+mn-lt"/>
                          <a:ea typeface="+mn-ea"/>
                          <a:cs typeface="+mn-cs"/>
                        </a:rPr>
                        <a:t>Délai</a:t>
                      </a:r>
                      <a:r>
                        <a:rPr lang="fr-BE" sz="1400" kern="1200" baseline="0" smtClean="0">
                          <a:solidFill>
                            <a:srgbClr val="3C486E"/>
                          </a:solidFill>
                          <a:latin typeface="+mn-lt"/>
                          <a:ea typeface="+mn-ea"/>
                          <a:cs typeface="+mn-cs"/>
                        </a:rPr>
                        <a:t> d'expiration de la transaction</a:t>
                      </a:r>
                      <a:endParaRPr lang="fr-BE" sz="1400" kern="120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readOnly</a:t>
                      </a:r>
                      <a:endParaRPr lang="fr-BE" sz="1400" b="1">
                        <a:solidFill>
                          <a:srgbClr val="3C486E"/>
                        </a:solidFill>
                      </a:endParaRPr>
                    </a:p>
                  </a:txBody>
                  <a:tcPr marL="35864" marR="35864" marT="17932" marB="17932" anchor="ctr"/>
                </a:tc>
                <a:tc>
                  <a:txBody>
                    <a:bodyPr/>
                    <a:lstStyle/>
                    <a:p>
                      <a:pPr lvl="0" algn="l"/>
                      <a:r>
                        <a:rPr lang="fr-BE" sz="1400" kern="1200" smtClean="0">
                          <a:solidFill>
                            <a:srgbClr val="3C486E"/>
                          </a:solidFill>
                          <a:latin typeface="+mn-lt"/>
                          <a:ea typeface="+mn-ea"/>
                          <a:cs typeface="+mn-cs"/>
                        </a:rPr>
                        <a:t>Mode</a:t>
                      </a:r>
                      <a:r>
                        <a:rPr lang="fr-BE" sz="1400" kern="1200" baseline="0" smtClean="0">
                          <a:solidFill>
                            <a:srgbClr val="3C486E"/>
                          </a:solidFill>
                          <a:latin typeface="+mn-lt"/>
                          <a:ea typeface="+mn-ea"/>
                          <a:cs typeface="+mn-cs"/>
                        </a:rPr>
                        <a:t> lecture seule</a:t>
                      </a:r>
                      <a:endParaRPr lang="fr-BE" sz="1400" kern="120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rollbackFor</a:t>
                      </a:r>
                      <a:endParaRPr lang="fr-BE" sz="1400" b="1">
                        <a:solidFill>
                          <a:srgbClr val="3C486E"/>
                        </a:solidFill>
                      </a:endParaRPr>
                    </a:p>
                  </a:txBody>
                  <a:tcPr marL="35864" marR="35864" marT="17932" marB="17932" anchor="ctr"/>
                </a:tc>
                <a:tc>
                  <a:txBody>
                    <a:bodyPr/>
                    <a:lstStyle/>
                    <a:p>
                      <a:pPr lvl="0" algn="l"/>
                      <a:r>
                        <a:rPr lang="fr-BE" sz="1400" kern="1200" smtClean="0">
                          <a:solidFill>
                            <a:srgbClr val="3C486E"/>
                          </a:solidFill>
                          <a:latin typeface="+mn-lt"/>
                          <a:ea typeface="+mn-ea"/>
                          <a:cs typeface="+mn-cs"/>
                        </a:rPr>
                        <a:t>Spécifie les exceptions entraînant</a:t>
                      </a:r>
                      <a:r>
                        <a:rPr lang="fr-BE" sz="1400" kern="1200" baseline="0" smtClean="0">
                          <a:solidFill>
                            <a:srgbClr val="3C486E"/>
                          </a:solidFill>
                          <a:latin typeface="+mn-lt"/>
                          <a:ea typeface="+mn-ea"/>
                          <a:cs typeface="+mn-cs"/>
                        </a:rPr>
                        <a:t> un rollback</a:t>
                      </a:r>
                      <a:endParaRPr lang="fr-BE" sz="1400" kern="120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rollbackForClassname</a:t>
                      </a:r>
                      <a:endParaRPr lang="fr-BE" sz="1400" b="1">
                        <a:solidFill>
                          <a:srgbClr val="3C486E"/>
                        </a:solidFill>
                      </a:endParaRPr>
                    </a:p>
                  </a:txBody>
                  <a:tcPr marL="35864" marR="35864" marT="17932" marB="179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400" kern="1200" smtClean="0">
                          <a:solidFill>
                            <a:srgbClr val="3C486E"/>
                          </a:solidFill>
                          <a:latin typeface="+mn-lt"/>
                          <a:ea typeface="+mn-ea"/>
                          <a:cs typeface="+mn-cs"/>
                        </a:rPr>
                        <a:t>Spécifie le nom des exceptions entraînant</a:t>
                      </a:r>
                      <a:r>
                        <a:rPr lang="fr-BE" sz="1400" kern="1200" baseline="0" smtClean="0">
                          <a:solidFill>
                            <a:srgbClr val="3C486E"/>
                          </a:solidFill>
                          <a:latin typeface="+mn-lt"/>
                          <a:ea typeface="+mn-ea"/>
                          <a:cs typeface="+mn-cs"/>
                        </a:rPr>
                        <a:t> un rollback</a:t>
                      </a:r>
                      <a:endParaRPr lang="fr-BE" sz="1400" kern="1200" smtClean="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noRollbackFor</a:t>
                      </a:r>
                      <a:endParaRPr lang="fr-BE" sz="1400" b="1">
                        <a:solidFill>
                          <a:srgbClr val="3C486E"/>
                        </a:solidFill>
                      </a:endParaRPr>
                    </a:p>
                  </a:txBody>
                  <a:tcPr marL="35864" marR="35864" marT="17932" marB="17932" anchor="ctr"/>
                </a:tc>
                <a:tc>
                  <a:txBody>
                    <a:bodyPr/>
                    <a:lstStyle/>
                    <a:p>
                      <a:pPr lvl="0" algn="l"/>
                      <a:r>
                        <a:rPr lang="fr-BE" sz="1400" kern="1200" smtClean="0">
                          <a:solidFill>
                            <a:srgbClr val="3C486E"/>
                          </a:solidFill>
                          <a:latin typeface="+mn-lt"/>
                          <a:ea typeface="+mn-ea"/>
                          <a:cs typeface="+mn-cs"/>
                        </a:rPr>
                        <a:t>Spécifie les exception entraînant</a:t>
                      </a:r>
                      <a:r>
                        <a:rPr lang="fr-BE" sz="1400" kern="1200" baseline="0" smtClean="0">
                          <a:solidFill>
                            <a:srgbClr val="3C486E"/>
                          </a:solidFill>
                          <a:latin typeface="+mn-lt"/>
                          <a:ea typeface="+mn-ea"/>
                          <a:cs typeface="+mn-cs"/>
                        </a:rPr>
                        <a:t> un commit</a:t>
                      </a:r>
                      <a:endParaRPr lang="fr-BE" sz="1400" kern="1200">
                        <a:solidFill>
                          <a:srgbClr val="3C486E"/>
                        </a:solidFill>
                        <a:latin typeface="+mn-lt"/>
                        <a:ea typeface="+mn-ea"/>
                        <a:cs typeface="+mn-cs"/>
                      </a:endParaRPr>
                    </a:p>
                  </a:txBody>
                  <a:tcPr marL="35864" marR="35864" marT="17932" marB="17932" anchor="ctr"/>
                </a:tc>
              </a:tr>
              <a:tr h="432048">
                <a:tc>
                  <a:txBody>
                    <a:bodyPr/>
                    <a:lstStyle/>
                    <a:p>
                      <a:pPr algn="l"/>
                      <a:r>
                        <a:rPr lang="fr-BE" sz="1400" b="1" smtClean="0">
                          <a:solidFill>
                            <a:srgbClr val="3C486E"/>
                          </a:solidFill>
                        </a:rPr>
                        <a:t> noRollbackForClassname</a:t>
                      </a:r>
                      <a:endParaRPr lang="fr-BE" sz="1400" b="1">
                        <a:solidFill>
                          <a:srgbClr val="3C486E"/>
                        </a:solidFill>
                      </a:endParaRPr>
                    </a:p>
                  </a:txBody>
                  <a:tcPr marL="35864" marR="35864" marT="17932" marB="179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400" kern="1200" smtClean="0">
                          <a:solidFill>
                            <a:srgbClr val="3C486E"/>
                          </a:solidFill>
                          <a:latin typeface="+mn-lt"/>
                          <a:ea typeface="+mn-ea"/>
                          <a:cs typeface="+mn-cs"/>
                        </a:rPr>
                        <a:t>Spécifie le nom des exception entraînant</a:t>
                      </a:r>
                      <a:r>
                        <a:rPr lang="fr-BE" sz="1400" kern="1200" baseline="0" smtClean="0">
                          <a:solidFill>
                            <a:srgbClr val="3C486E"/>
                          </a:solidFill>
                          <a:latin typeface="+mn-lt"/>
                          <a:ea typeface="+mn-ea"/>
                          <a:cs typeface="+mn-cs"/>
                        </a:rPr>
                        <a:t> un commit</a:t>
                      </a:r>
                      <a:endParaRPr lang="fr-BE" sz="1400" kern="1200" smtClean="0">
                        <a:solidFill>
                          <a:srgbClr val="3C486E"/>
                        </a:solidFill>
                        <a:latin typeface="+mn-lt"/>
                        <a:ea typeface="+mn-ea"/>
                        <a:cs typeface="+mn-cs"/>
                      </a:endParaRPr>
                    </a:p>
                  </a:txBody>
                  <a:tcPr marL="35864" marR="35864" marT="17932" marB="17932" anchor="ctr"/>
                </a:tc>
              </a:tr>
            </a:tbl>
          </a:graphicData>
        </a:graphic>
      </p:graphicFrame>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Gestion déclarative des transactions (3/3)</a:t>
            </a:r>
            <a:endParaRPr lang="fr-BE"/>
          </a:p>
        </p:txBody>
      </p:sp>
      <p:sp>
        <p:nvSpPr>
          <p:cNvPr id="3" name="Content Placeholder 2"/>
          <p:cNvSpPr>
            <a:spLocks noGrp="1"/>
          </p:cNvSpPr>
          <p:nvPr>
            <p:ph idx="1"/>
          </p:nvPr>
        </p:nvSpPr>
        <p:spPr>
          <a:xfrm>
            <a:off x="468313" y="1700808"/>
            <a:ext cx="8229600" cy="3960216"/>
          </a:xfrm>
        </p:spPr>
        <p:txBody>
          <a:bodyPr/>
          <a:lstStyle/>
          <a:p>
            <a:r>
              <a:rPr lang="fr-BE" smtClean="0"/>
              <a:t>Pour que l'annotation </a:t>
            </a:r>
            <a:r>
              <a:rPr lang="fr-BE" smtClean="0">
                <a:latin typeface="Courier New" pitchFamily="49" charset="0"/>
                <a:cs typeface="Courier New" pitchFamily="49" charset="0"/>
              </a:rPr>
              <a:t>@Transactional </a:t>
            </a:r>
            <a:r>
              <a:rPr lang="fr-BE" smtClean="0"/>
              <a:t>soit effective, il faut activer le support des annotations par Spring :</a:t>
            </a:r>
            <a:endParaRPr lang="fr-BE"/>
          </a:p>
        </p:txBody>
      </p:sp>
      <p:sp>
        <p:nvSpPr>
          <p:cNvPr id="4" name="TextBox 3"/>
          <p:cNvSpPr txBox="1"/>
          <p:nvPr/>
        </p:nvSpPr>
        <p:spPr>
          <a:xfrm>
            <a:off x="899592" y="2780928"/>
            <a:ext cx="7272808" cy="1384995"/>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&lt;beans&gt;</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	&lt;tx:annotation-driven </a:t>
            </a:r>
          </a:p>
          <a:p>
            <a:pPr>
              <a:lnSpc>
                <a:spcPct val="100000"/>
              </a:lnSpc>
            </a:pPr>
            <a:r>
              <a:rPr lang="fr-BE" sz="1400" b="1" smtClean="0">
                <a:solidFill>
                  <a:srgbClr val="3C486E"/>
                </a:solidFill>
                <a:latin typeface="Courier New" pitchFamily="49" charset="0"/>
                <a:cs typeface="Courier New" pitchFamily="49" charset="0"/>
              </a:rPr>
              <a:t>			transaction-manager="transactionManager"/&gt;</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&lt;/beanss&gt;</a:t>
            </a:r>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BE" smtClean="0"/>
              <a:t>6. Configuration par annotations</a:t>
            </a:r>
            <a:endParaRPr lang="fr-BE"/>
          </a:p>
        </p:txBody>
      </p:sp>
      <p:sp>
        <p:nvSpPr>
          <p:cNvPr id="5" name="Subtitle 4"/>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Définition d'un Bean (1/3)</a:t>
            </a:r>
            <a:endParaRPr lang="fr-BE"/>
          </a:p>
        </p:txBody>
      </p:sp>
      <p:sp>
        <p:nvSpPr>
          <p:cNvPr id="3" name="Content Placeholder 2"/>
          <p:cNvSpPr>
            <a:spLocks noGrp="1"/>
          </p:cNvSpPr>
          <p:nvPr>
            <p:ph idx="1"/>
          </p:nvPr>
        </p:nvSpPr>
        <p:spPr>
          <a:xfrm>
            <a:off x="684336" y="1268760"/>
            <a:ext cx="7920112" cy="4089412"/>
          </a:xfrm>
        </p:spPr>
        <p:txBody>
          <a:bodyPr/>
          <a:lstStyle/>
          <a:p>
            <a:r>
              <a:rPr lang="fr-BE" smtClean="0"/>
              <a:t>Spring met à notre disposition plusieurs types d'annotations pour la définition d'un Bean :</a:t>
            </a:r>
          </a:p>
          <a:p>
            <a:pPr lvl="1"/>
            <a:endParaRPr lang="fr-BE" smtClean="0"/>
          </a:p>
          <a:p>
            <a:pPr lvl="1"/>
            <a:r>
              <a:rPr lang="fr-BE" b="1" smtClean="0"/>
              <a:t>@Component</a:t>
            </a:r>
          </a:p>
          <a:p>
            <a:pPr lvl="1"/>
            <a:r>
              <a:rPr lang="fr-BE" b="1" smtClean="0"/>
              <a:t>@Repository</a:t>
            </a:r>
          </a:p>
          <a:p>
            <a:pPr lvl="1"/>
            <a:r>
              <a:rPr lang="fr-BE" b="1" smtClean="0"/>
              <a:t>@Service</a:t>
            </a:r>
          </a:p>
          <a:p>
            <a:pPr lvl="1"/>
            <a:r>
              <a:rPr lang="fr-BE" b="1" smtClean="0"/>
              <a:t>@Controller</a:t>
            </a:r>
          </a:p>
          <a:p>
            <a:endParaRPr lang="fr-BE" sz="800" smtClean="0"/>
          </a:p>
          <a:p>
            <a:r>
              <a:rPr lang="fr-BE" smtClean="0"/>
              <a:t>Exemple : </a:t>
            </a:r>
          </a:p>
          <a:p>
            <a:pPr>
              <a:buNone/>
            </a:pPr>
            <a:endParaRPr lang="fr-BE" smtClean="0"/>
          </a:p>
        </p:txBody>
      </p:sp>
      <p:sp>
        <p:nvSpPr>
          <p:cNvPr id="4" name="TextBox 3"/>
          <p:cNvSpPr txBox="1"/>
          <p:nvPr/>
        </p:nvSpPr>
        <p:spPr>
          <a:xfrm>
            <a:off x="1043608" y="4548304"/>
            <a:ext cx="7272808" cy="95410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@Repository</a:t>
            </a:r>
          </a:p>
          <a:p>
            <a:pPr>
              <a:lnSpc>
                <a:spcPct val="100000"/>
              </a:lnSpc>
            </a:pPr>
            <a:r>
              <a:rPr lang="fr-BE" sz="1400" b="1" smtClean="0">
                <a:solidFill>
                  <a:srgbClr val="3C486E"/>
                </a:solidFill>
                <a:latin typeface="Courier New" pitchFamily="49" charset="0"/>
                <a:cs typeface="Courier New" pitchFamily="49" charset="0"/>
              </a:rPr>
              <a:t>public class ExpertRepositoryJpa implements ExpertRepository {</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Définition d'un Bean (2/3)</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Par défaut, le bean créé a le nom de la classe annotée, avec la première lettre en minuscule.</a:t>
            </a:r>
          </a:p>
          <a:p>
            <a:r>
              <a:rPr lang="fr-BE" smtClean="0"/>
              <a:t>On peut préciser le nom en attribut de l'annotation :</a:t>
            </a:r>
          </a:p>
        </p:txBody>
      </p:sp>
      <p:sp>
        <p:nvSpPr>
          <p:cNvPr id="4" name="TextBox 3"/>
          <p:cNvSpPr txBox="1"/>
          <p:nvPr/>
        </p:nvSpPr>
        <p:spPr>
          <a:xfrm>
            <a:off x="899592" y="3140968"/>
            <a:ext cx="7272808" cy="954107"/>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@Repository("expertDao")</a:t>
            </a:r>
          </a:p>
          <a:p>
            <a:pPr>
              <a:lnSpc>
                <a:spcPct val="100000"/>
              </a:lnSpc>
            </a:pPr>
            <a:r>
              <a:rPr lang="fr-BE" sz="1400" b="1" smtClean="0">
                <a:solidFill>
                  <a:srgbClr val="3C486E"/>
                </a:solidFill>
                <a:latin typeface="Courier New" pitchFamily="49" charset="0"/>
                <a:cs typeface="Courier New" pitchFamily="49" charset="0"/>
              </a:rPr>
              <a:t>public class ExpertRepositoryJpa implements ExpertRepository {</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Définition d'un Bean (3/3)</a:t>
            </a:r>
            <a:endParaRPr lang="fr-BE"/>
          </a:p>
        </p:txBody>
      </p:sp>
      <p:sp>
        <p:nvSpPr>
          <p:cNvPr id="3" name="Content Placeholder 2"/>
          <p:cNvSpPr>
            <a:spLocks noGrp="1"/>
          </p:cNvSpPr>
          <p:nvPr>
            <p:ph idx="1"/>
          </p:nvPr>
        </p:nvSpPr>
        <p:spPr>
          <a:xfrm>
            <a:off x="468313" y="1484784"/>
            <a:ext cx="8229600" cy="4176240"/>
          </a:xfrm>
        </p:spPr>
        <p:txBody>
          <a:bodyPr/>
          <a:lstStyle/>
          <a:p>
            <a:r>
              <a:rPr lang="fr-BE" smtClean="0"/>
              <a:t>On peut également préciser la portée du Bean à l'aide de l'annotation @Scope :</a:t>
            </a:r>
            <a:endParaRPr lang="fr-BE"/>
          </a:p>
        </p:txBody>
      </p:sp>
      <p:sp>
        <p:nvSpPr>
          <p:cNvPr id="4" name="TextBox 3"/>
          <p:cNvSpPr txBox="1"/>
          <p:nvPr/>
        </p:nvSpPr>
        <p:spPr>
          <a:xfrm>
            <a:off x="899592" y="2636912"/>
            <a:ext cx="7272808" cy="1169551"/>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@Repository("expertDao")</a:t>
            </a:r>
          </a:p>
          <a:p>
            <a:pPr>
              <a:lnSpc>
                <a:spcPct val="100000"/>
              </a:lnSpc>
            </a:pPr>
            <a:r>
              <a:rPr lang="fr-BE" sz="1400" b="1" smtClean="0">
                <a:solidFill>
                  <a:srgbClr val="3C486E"/>
                </a:solidFill>
                <a:latin typeface="Courier New" pitchFamily="49" charset="0"/>
                <a:cs typeface="Courier New" pitchFamily="49" charset="0"/>
              </a:rPr>
              <a:t>@Scope("singleton")</a:t>
            </a:r>
          </a:p>
          <a:p>
            <a:pPr>
              <a:lnSpc>
                <a:spcPct val="100000"/>
              </a:lnSpc>
            </a:pPr>
            <a:r>
              <a:rPr lang="fr-BE" sz="1400" b="1" smtClean="0">
                <a:solidFill>
                  <a:srgbClr val="3C486E"/>
                </a:solidFill>
                <a:latin typeface="Courier New" pitchFamily="49" charset="0"/>
                <a:cs typeface="Courier New" pitchFamily="49" charset="0"/>
              </a:rPr>
              <a:t>public class ExpertRepositoryJpa implements ExpertRepository {</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dépendances</a:t>
            </a:r>
            <a:endParaRPr lang="fr-BE"/>
          </a:p>
        </p:txBody>
      </p:sp>
      <p:sp>
        <p:nvSpPr>
          <p:cNvPr id="3" name="Content Placeholder 2"/>
          <p:cNvSpPr>
            <a:spLocks noGrp="1"/>
          </p:cNvSpPr>
          <p:nvPr>
            <p:ph idx="1"/>
          </p:nvPr>
        </p:nvSpPr>
        <p:spPr>
          <a:xfrm>
            <a:off x="468313" y="1412775"/>
            <a:ext cx="8229600" cy="4248249"/>
          </a:xfrm>
        </p:spPr>
        <p:txBody>
          <a:bodyPr/>
          <a:lstStyle/>
          <a:p>
            <a:r>
              <a:rPr lang="fr-BE" smtClean="0"/>
              <a:t>Pour injecter une dépendance dans un Bean, on utilise l'annotation </a:t>
            </a:r>
            <a:r>
              <a:rPr lang="fr-BE" b="1" smtClean="0"/>
              <a:t>@Resource</a:t>
            </a:r>
            <a:r>
              <a:rPr lang="fr-BE" smtClean="0"/>
              <a:t>, avec en attribut le nom du Bean à injecter :</a:t>
            </a:r>
            <a:endParaRPr lang="fr-BE"/>
          </a:p>
        </p:txBody>
      </p:sp>
      <p:sp>
        <p:nvSpPr>
          <p:cNvPr id="4" name="TextBox 3"/>
          <p:cNvSpPr txBox="1"/>
          <p:nvPr/>
        </p:nvSpPr>
        <p:spPr>
          <a:xfrm>
            <a:off x="899592" y="4509120"/>
            <a:ext cx="7272808" cy="1169551"/>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@Repository("expertDao")</a:t>
            </a:r>
          </a:p>
          <a:p>
            <a:pPr>
              <a:lnSpc>
                <a:spcPct val="100000"/>
              </a:lnSpc>
            </a:pPr>
            <a:r>
              <a:rPr lang="fr-BE" sz="1400" b="1" smtClean="0">
                <a:solidFill>
                  <a:srgbClr val="3C486E"/>
                </a:solidFill>
                <a:latin typeface="Courier New" pitchFamily="49" charset="0"/>
                <a:cs typeface="Courier New" pitchFamily="49" charset="0"/>
              </a:rPr>
              <a:t>@Scope("singleton")</a:t>
            </a:r>
          </a:p>
          <a:p>
            <a:pPr>
              <a:lnSpc>
                <a:spcPct val="100000"/>
              </a:lnSpc>
            </a:pPr>
            <a:r>
              <a:rPr lang="fr-BE" sz="1400" b="1" smtClean="0">
                <a:solidFill>
                  <a:srgbClr val="3C486E"/>
                </a:solidFill>
                <a:latin typeface="Courier New" pitchFamily="49" charset="0"/>
                <a:cs typeface="Courier New" pitchFamily="49" charset="0"/>
              </a:rPr>
              <a:t>public class ExpertRepositoryJpa implements ExpertRepository {</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a:t>
            </a:r>
          </a:p>
        </p:txBody>
      </p:sp>
      <p:sp>
        <p:nvSpPr>
          <p:cNvPr id="5" name="TextBox 4"/>
          <p:cNvSpPr txBox="1"/>
          <p:nvPr/>
        </p:nvSpPr>
        <p:spPr>
          <a:xfrm>
            <a:off x="899592" y="2420888"/>
            <a:ext cx="7272808" cy="1815882"/>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@Service("expertManager")</a:t>
            </a:r>
          </a:p>
          <a:p>
            <a:pPr>
              <a:lnSpc>
                <a:spcPct val="100000"/>
              </a:lnSpc>
            </a:pPr>
            <a:r>
              <a:rPr lang="fr-BE" sz="1400" b="1" smtClean="0">
                <a:solidFill>
                  <a:srgbClr val="3C486E"/>
                </a:solidFill>
                <a:latin typeface="Courier New" pitchFamily="49" charset="0"/>
                <a:cs typeface="Courier New" pitchFamily="49" charset="0"/>
              </a:rPr>
              <a:t>public class ExpertManagerImpl implements ExpertManager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@Resource("expertDao")</a:t>
            </a:r>
          </a:p>
          <a:p>
            <a:pPr>
              <a:lnSpc>
                <a:spcPct val="100000"/>
              </a:lnSpc>
            </a:pPr>
            <a:r>
              <a:rPr lang="fr-BE" sz="1400" b="1" smtClean="0">
                <a:solidFill>
                  <a:srgbClr val="3C486E"/>
                </a:solidFill>
                <a:latin typeface="Courier New" pitchFamily="49" charset="0"/>
                <a:cs typeface="Courier New" pitchFamily="49" charset="0"/>
              </a:rPr>
              <a:t>	private ExpertRepository expertRepository;</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a:t>
            </a:r>
          </a:p>
        </p:txBody>
      </p:sp>
      <p:sp>
        <p:nvSpPr>
          <p:cNvPr id="6" name="Rounded Rectangle 5"/>
          <p:cNvSpPr/>
          <p:nvPr/>
        </p:nvSpPr>
        <p:spPr bwMode="auto">
          <a:xfrm>
            <a:off x="899592" y="4540652"/>
            <a:ext cx="2736304" cy="21602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7" name="Rounded Rectangle 6"/>
          <p:cNvSpPr/>
          <p:nvPr/>
        </p:nvSpPr>
        <p:spPr bwMode="auto">
          <a:xfrm>
            <a:off x="1259632" y="3093670"/>
            <a:ext cx="2736304" cy="21602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Architecture multi-tiers (1/3)</a:t>
            </a:r>
            <a:endParaRPr lang="fr-BE"/>
          </a:p>
        </p:txBody>
      </p:sp>
      <p:sp>
        <p:nvSpPr>
          <p:cNvPr id="3" name="Content Placeholder 2"/>
          <p:cNvSpPr>
            <a:spLocks noGrp="1"/>
          </p:cNvSpPr>
          <p:nvPr>
            <p:ph idx="1"/>
          </p:nvPr>
        </p:nvSpPr>
        <p:spPr>
          <a:xfrm>
            <a:off x="899592" y="1412776"/>
            <a:ext cx="7416055" cy="4017974"/>
          </a:xfrm>
        </p:spPr>
        <p:txBody>
          <a:bodyPr/>
          <a:lstStyle/>
          <a:p>
            <a:r>
              <a:rPr lang="fr-BE" smtClean="0"/>
              <a:t>Les applications d’entreprise adoptent généralement une </a:t>
            </a:r>
            <a:r>
              <a:rPr lang="fr-BE" b="1" smtClean="0"/>
              <a:t>architecture multi-tiers</a:t>
            </a:r>
            <a:r>
              <a:rPr lang="fr-BE" smtClean="0"/>
              <a:t> : l'application est découpée en plusieurs unités (tiers).</a:t>
            </a:r>
          </a:p>
          <a:p>
            <a:r>
              <a:rPr lang="fr-BE" smtClean="0"/>
              <a:t>Chaque tiers :</a:t>
            </a:r>
            <a:endParaRPr lang="fr-BE" sz="1400" smtClean="0"/>
          </a:p>
          <a:p>
            <a:pPr lvl="1"/>
            <a:r>
              <a:rPr lang="fr-BE" smtClean="0"/>
              <a:t>a une </a:t>
            </a:r>
            <a:r>
              <a:rPr lang="fr-BE" u="sng" smtClean="0"/>
              <a:t>responsabilité</a:t>
            </a:r>
            <a:r>
              <a:rPr lang="fr-BE" smtClean="0"/>
              <a:t> technique ;</a:t>
            </a:r>
          </a:p>
          <a:p>
            <a:pPr lvl="1"/>
            <a:endParaRPr lang="fr-BE" sz="1000" smtClean="0"/>
          </a:p>
          <a:p>
            <a:pPr lvl="1"/>
            <a:r>
              <a:rPr lang="fr-BE" smtClean="0"/>
              <a:t>est indépendant des autres ;</a:t>
            </a:r>
          </a:p>
          <a:p>
            <a:pPr lvl="1"/>
            <a:endParaRPr lang="fr-BE" sz="1000" smtClean="0"/>
          </a:p>
          <a:p>
            <a:pPr lvl="1"/>
            <a:r>
              <a:rPr lang="fr-BE" smtClean="0"/>
              <a:t>peut être placé sur </a:t>
            </a:r>
            <a:r>
              <a:rPr lang="fr-BE" u="sng" smtClean="0"/>
              <a:t>une machine différente</a:t>
            </a:r>
            <a:r>
              <a:rPr lang="fr-BE" smtClean="0"/>
              <a:t> ;</a:t>
            </a:r>
          </a:p>
          <a:p>
            <a:pPr lvl="1"/>
            <a:endParaRPr lang="fr-BE" sz="1000" smtClean="0"/>
          </a:p>
          <a:p>
            <a:pPr lvl="1"/>
            <a:r>
              <a:rPr lang="fr-BE" smtClean="0"/>
              <a:t>peut être écrit dans un langage différent.</a:t>
            </a:r>
          </a:p>
          <a:p>
            <a:pPr>
              <a:buNone/>
            </a:pPr>
            <a:endParaRPr lang="fr-BE"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Activation des annotations</a:t>
            </a:r>
            <a:endParaRPr lang="fr-BE"/>
          </a:p>
        </p:txBody>
      </p:sp>
      <p:sp>
        <p:nvSpPr>
          <p:cNvPr id="3" name="Content Placeholder 2"/>
          <p:cNvSpPr>
            <a:spLocks noGrp="1"/>
          </p:cNvSpPr>
          <p:nvPr>
            <p:ph idx="1"/>
          </p:nvPr>
        </p:nvSpPr>
        <p:spPr>
          <a:xfrm>
            <a:off x="468313" y="1412776"/>
            <a:ext cx="8229600" cy="4248248"/>
          </a:xfrm>
        </p:spPr>
        <p:txBody>
          <a:bodyPr/>
          <a:lstStyle/>
          <a:p>
            <a:r>
              <a:rPr lang="fr-BE" smtClean="0"/>
              <a:t>Pour activer les composants annotés, il faut ajouter dans applicationContext.xml :</a:t>
            </a:r>
            <a:endParaRPr lang="fr-BE"/>
          </a:p>
        </p:txBody>
      </p:sp>
      <p:sp>
        <p:nvSpPr>
          <p:cNvPr id="4" name="TextBox 3"/>
          <p:cNvSpPr txBox="1"/>
          <p:nvPr/>
        </p:nvSpPr>
        <p:spPr>
          <a:xfrm>
            <a:off x="755576" y="2620069"/>
            <a:ext cx="7776864" cy="1600438"/>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&lt;beans&gt;</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	&lt;tx:annotation-driven transaction-manager="transactionManager" /&gt;</a:t>
            </a:r>
          </a:p>
          <a:p>
            <a:pPr>
              <a:lnSpc>
                <a:spcPct val="100000"/>
              </a:lnSpc>
            </a:pPr>
            <a:r>
              <a:rPr lang="fr-BE" sz="1400" b="1" smtClean="0">
                <a:solidFill>
                  <a:srgbClr val="3C486E"/>
                </a:solidFill>
                <a:latin typeface="Courier New" pitchFamily="49" charset="0"/>
                <a:cs typeface="Courier New" pitchFamily="49" charset="0"/>
              </a:rPr>
              <a:t>	&lt;context:annotation-config/&gt;</a:t>
            </a:r>
          </a:p>
          <a:p>
            <a:pPr>
              <a:lnSpc>
                <a:spcPct val="100000"/>
              </a:lnSpc>
            </a:pPr>
            <a:r>
              <a:rPr lang="fr-BE" sz="1400" b="1" smtClean="0">
                <a:solidFill>
                  <a:srgbClr val="3C486E"/>
                </a:solidFill>
                <a:latin typeface="Courier New" pitchFamily="49" charset="0"/>
                <a:cs typeface="Courier New" pitchFamily="49" charset="0"/>
              </a:rPr>
              <a:t>	&lt;context:component-scan base-package="expertit" /&gt;</a:t>
            </a:r>
          </a:p>
          <a:p>
            <a:pPr>
              <a:lnSpc>
                <a:spcPct val="100000"/>
              </a:lnSpc>
            </a:pPr>
            <a:r>
              <a:rPr lang="fr-BE" sz="1400" b="1" smtClean="0">
                <a:solidFill>
                  <a:srgbClr val="3C486E"/>
                </a:solidFill>
                <a:latin typeface="Courier New" pitchFamily="49" charset="0"/>
                <a:cs typeface="Courier New" pitchFamily="49" charset="0"/>
              </a:rPr>
              <a:t>	// ...</a:t>
            </a:r>
          </a:p>
          <a:p>
            <a:pPr>
              <a:lnSpc>
                <a:spcPct val="100000"/>
              </a:lnSpc>
            </a:pPr>
            <a:r>
              <a:rPr lang="fr-BE" sz="1400" b="1" smtClean="0">
                <a:solidFill>
                  <a:srgbClr val="3C486E"/>
                </a:solidFill>
                <a:latin typeface="Courier New" pitchFamily="49" charset="0"/>
                <a:cs typeface="Courier New" pitchFamily="49" charset="0"/>
              </a:rPr>
              <a:t>&lt;/beans&gt;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fr-BE" smtClean="0"/>
              <a:t>Objectifs</a:t>
            </a:r>
          </a:p>
        </p:txBody>
      </p:sp>
      <p:sp>
        <p:nvSpPr>
          <p:cNvPr id="15363" name="Content Placeholder 2"/>
          <p:cNvSpPr>
            <a:spLocks noGrp="1"/>
          </p:cNvSpPr>
          <p:nvPr>
            <p:ph idx="1"/>
          </p:nvPr>
        </p:nvSpPr>
        <p:spPr>
          <a:xfrm>
            <a:off x="468313" y="1556792"/>
            <a:ext cx="8229600" cy="4104233"/>
          </a:xfrm>
        </p:spPr>
        <p:txBody>
          <a:bodyPr/>
          <a:lstStyle/>
          <a:p>
            <a:r>
              <a:rPr lang="fr-BE" smtClean="0"/>
              <a:t>Comprendre le modèle de programmation d'applications </a:t>
            </a:r>
            <a:r>
              <a:rPr lang="fr-BE" b="1" smtClean="0"/>
              <a:t>Java EE</a:t>
            </a:r>
            <a:r>
              <a:rPr lang="fr-BE" smtClean="0"/>
              <a:t>, basé sur les composants </a:t>
            </a:r>
            <a:r>
              <a:rPr lang="fr-BE" b="1" smtClean="0"/>
              <a:t>EJB 3.x</a:t>
            </a:r>
            <a:endParaRPr lang="fr-BE" smtClean="0"/>
          </a:p>
          <a:p>
            <a:pPr lvl="1">
              <a:buNone/>
            </a:pPr>
            <a:endParaRPr lang="fr-BE" smtClean="0"/>
          </a:p>
          <a:p>
            <a:r>
              <a:rPr lang="fr-BE" smtClean="0"/>
              <a:t>Utiliser les EJB pour développer les composants d’une application Java EE : services, accès aux données, vues, …</a:t>
            </a:r>
          </a:p>
          <a:p>
            <a:pPr lvl="1"/>
            <a:endParaRPr lang="fr-BE" b="1" smtClean="0"/>
          </a:p>
          <a:p>
            <a:endParaRPr lang="fr-BE"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fr-BE" smtClean="0"/>
              <a:t>Architecture multi-tiers (2/3)</a:t>
            </a:r>
          </a:p>
        </p:txBody>
      </p:sp>
      <p:sp>
        <p:nvSpPr>
          <p:cNvPr id="25603" name="Content Placeholder 2"/>
          <p:cNvSpPr>
            <a:spLocks noGrp="1"/>
          </p:cNvSpPr>
          <p:nvPr>
            <p:ph idx="1"/>
          </p:nvPr>
        </p:nvSpPr>
        <p:spPr>
          <a:xfrm>
            <a:off x="468313" y="1411288"/>
            <a:ext cx="8229600" cy="4518025"/>
          </a:xfrm>
        </p:spPr>
        <p:txBody>
          <a:bodyPr/>
          <a:lstStyle/>
          <a:p>
            <a:r>
              <a:rPr lang="fr-BE" u="sng" smtClean="0"/>
              <a:t>Architecture 2-tiers</a:t>
            </a:r>
          </a:p>
          <a:p>
            <a:endParaRPr lang="fr-BE" smtClean="0"/>
          </a:p>
          <a:p>
            <a:pPr>
              <a:buNone/>
            </a:pPr>
            <a:endParaRPr lang="fr-BE" smtClean="0"/>
          </a:p>
          <a:p>
            <a:endParaRPr lang="fr-BE" smtClean="0"/>
          </a:p>
          <a:p>
            <a:pPr>
              <a:buFontTx/>
              <a:buNone/>
            </a:pPr>
            <a:r>
              <a:rPr lang="fr-BE" smtClean="0"/>
              <a:t>	Une architecture 2-tiers est composée de deux éléments :</a:t>
            </a:r>
            <a:endParaRPr lang="fr-BE" sz="1000" smtClean="0"/>
          </a:p>
          <a:p>
            <a:pPr lvl="1"/>
            <a:r>
              <a:rPr lang="fr-BE" smtClean="0"/>
              <a:t>un client pour l’application ;</a:t>
            </a:r>
          </a:p>
          <a:p>
            <a:pPr lvl="1"/>
            <a:r>
              <a:rPr lang="fr-BE" smtClean="0"/>
              <a:t>un serveur pour le stockage des données.</a:t>
            </a:r>
          </a:p>
        </p:txBody>
      </p:sp>
      <p:sp>
        <p:nvSpPr>
          <p:cNvPr id="5" name="Rounded Rectangle 4"/>
          <p:cNvSpPr/>
          <p:nvPr/>
        </p:nvSpPr>
        <p:spPr bwMode="auto">
          <a:xfrm>
            <a:off x="1857375" y="2143125"/>
            <a:ext cx="1143000" cy="1143000"/>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6" name="Rounded Rectangle 5"/>
          <p:cNvSpPr/>
          <p:nvPr/>
        </p:nvSpPr>
        <p:spPr bwMode="auto">
          <a:xfrm>
            <a:off x="5786438" y="2143125"/>
            <a:ext cx="1143000" cy="1143000"/>
          </a:xfrm>
          <a:prstGeom prst="roundRect">
            <a:avLst/>
          </a:prstGeom>
          <a:solidFill>
            <a:srgbClr val="A1B4DF"/>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sp>
        <p:nvSpPr>
          <p:cNvPr id="25606" name="TextBox 7"/>
          <p:cNvSpPr txBox="1">
            <a:spLocks noChangeArrowheads="1"/>
          </p:cNvSpPr>
          <p:nvPr/>
        </p:nvSpPr>
        <p:spPr bwMode="auto">
          <a:xfrm>
            <a:off x="1857375" y="2143125"/>
            <a:ext cx="1143000" cy="717550"/>
          </a:xfrm>
          <a:prstGeom prst="rect">
            <a:avLst/>
          </a:prstGeom>
          <a:noFill/>
          <a:ln w="9525">
            <a:noFill/>
            <a:miter lim="800000"/>
            <a:headEnd/>
            <a:tailEnd/>
          </a:ln>
        </p:spPr>
        <p:txBody>
          <a:bodyPr>
            <a:spAutoFit/>
          </a:bodyPr>
          <a:lstStyle/>
          <a:p>
            <a:pPr algn="ctr"/>
            <a:r>
              <a:rPr lang="fr-BE"/>
              <a:t>Client</a:t>
            </a:r>
          </a:p>
        </p:txBody>
      </p:sp>
      <p:sp>
        <p:nvSpPr>
          <p:cNvPr id="25607" name="TextBox 8"/>
          <p:cNvSpPr txBox="1">
            <a:spLocks noChangeArrowheads="1"/>
          </p:cNvSpPr>
          <p:nvPr/>
        </p:nvSpPr>
        <p:spPr bwMode="auto">
          <a:xfrm>
            <a:off x="5857875" y="2143125"/>
            <a:ext cx="1214438" cy="619125"/>
          </a:xfrm>
          <a:prstGeom prst="rect">
            <a:avLst/>
          </a:prstGeom>
          <a:noFill/>
          <a:ln w="9525">
            <a:noFill/>
            <a:miter lim="800000"/>
            <a:headEnd/>
            <a:tailEnd/>
          </a:ln>
        </p:spPr>
        <p:txBody>
          <a:bodyPr>
            <a:spAutoFit/>
          </a:bodyPr>
          <a:lstStyle/>
          <a:p>
            <a:r>
              <a:rPr lang="fr-BE"/>
              <a:t>Serveur</a:t>
            </a:r>
          </a:p>
        </p:txBody>
      </p:sp>
      <p:sp>
        <p:nvSpPr>
          <p:cNvPr id="20" name="Cloud 19"/>
          <p:cNvSpPr/>
          <p:nvPr/>
        </p:nvSpPr>
        <p:spPr bwMode="auto">
          <a:xfrm>
            <a:off x="3643313" y="2286000"/>
            <a:ext cx="1285875" cy="928688"/>
          </a:xfrm>
          <a:prstGeom prst="cloud">
            <a:avLst/>
          </a:prstGeom>
          <a:solidFill>
            <a:schemeClr val="bg1"/>
          </a:solidFill>
          <a:ln w="9525" cap="flat" cmpd="sng" algn="ctr">
            <a:solidFill>
              <a:srgbClr val="3C486E"/>
            </a:solidFill>
            <a:prstDash val="solid"/>
            <a:round/>
            <a:headEnd type="none" w="med" len="med"/>
            <a:tailEnd type="none" w="med" len="med"/>
          </a:ln>
          <a:effectLst/>
        </p:spPr>
        <p:txBody>
          <a:bodyPr anchor="ctr"/>
          <a:lstStyle/>
          <a:p>
            <a:pPr defTabSz="914400" eaLnBrk="0" hangingPunct="0">
              <a:lnSpc>
                <a:spcPct val="100000"/>
              </a:lnSpc>
              <a:buClrTx/>
              <a:buSzTx/>
              <a:buFontTx/>
              <a:buNone/>
              <a:defRPr/>
            </a:pPr>
            <a:endParaRPr lang="fr-BE">
              <a:solidFill>
                <a:schemeClr val="tx1"/>
              </a:solidFill>
              <a:latin typeface="Arial" charset="0"/>
            </a:endParaRPr>
          </a:p>
        </p:txBody>
      </p:sp>
      <p:cxnSp>
        <p:nvCxnSpPr>
          <p:cNvPr id="25609" name="Straight Connector 21"/>
          <p:cNvCxnSpPr>
            <a:cxnSpLocks noChangeShapeType="1"/>
            <a:endCxn id="20" idx="2"/>
          </p:cNvCxnSpPr>
          <p:nvPr/>
        </p:nvCxnSpPr>
        <p:spPr bwMode="auto">
          <a:xfrm flipV="1">
            <a:off x="3036888" y="2749550"/>
            <a:ext cx="611187" cy="1588"/>
          </a:xfrm>
          <a:prstGeom prst="line">
            <a:avLst/>
          </a:prstGeom>
          <a:noFill/>
          <a:ln w="9525" algn="ctr">
            <a:solidFill>
              <a:srgbClr val="3C486E"/>
            </a:solidFill>
            <a:round/>
            <a:headEnd/>
            <a:tailEnd/>
          </a:ln>
        </p:spPr>
      </p:cxnSp>
      <p:cxnSp>
        <p:nvCxnSpPr>
          <p:cNvPr id="25610" name="Straight Connector 26"/>
          <p:cNvCxnSpPr>
            <a:cxnSpLocks noChangeShapeType="1"/>
            <a:stCxn id="20" idx="0"/>
          </p:cNvCxnSpPr>
          <p:nvPr/>
        </p:nvCxnSpPr>
        <p:spPr bwMode="auto">
          <a:xfrm>
            <a:off x="4927600" y="2749550"/>
            <a:ext cx="841375" cy="1588"/>
          </a:xfrm>
          <a:prstGeom prst="line">
            <a:avLst/>
          </a:prstGeom>
          <a:noFill/>
          <a:ln w="9525" algn="ctr">
            <a:solidFill>
              <a:srgbClr val="3C486E"/>
            </a:solidFill>
            <a:round/>
            <a:headEnd/>
            <a:tailEnd/>
          </a:ln>
        </p:spPr>
      </p:cxnSp>
      <p:sp>
        <p:nvSpPr>
          <p:cNvPr id="25611" name="TextBox 31"/>
          <p:cNvSpPr txBox="1">
            <a:spLocks noChangeArrowheads="1"/>
          </p:cNvSpPr>
          <p:nvPr/>
        </p:nvSpPr>
        <p:spPr bwMode="auto">
          <a:xfrm>
            <a:off x="3643313" y="2286000"/>
            <a:ext cx="1214437" cy="717550"/>
          </a:xfrm>
          <a:prstGeom prst="rect">
            <a:avLst/>
          </a:prstGeom>
          <a:noFill/>
          <a:ln w="9525">
            <a:noFill/>
            <a:miter lim="800000"/>
            <a:headEnd/>
            <a:tailEnd/>
          </a:ln>
        </p:spPr>
        <p:txBody>
          <a:bodyPr>
            <a:spAutoFit/>
          </a:bodyPr>
          <a:lstStyle/>
          <a:p>
            <a:pPr algn="ctr"/>
            <a:r>
              <a:rPr lang="fr-BE">
                <a:solidFill>
                  <a:srgbClr val="3C486E"/>
                </a:solidFill>
              </a:rPr>
              <a:t>internet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Architecture multi-tiers (3/3)</a:t>
            </a:r>
            <a:endParaRPr lang="fr-BE"/>
          </a:p>
        </p:txBody>
      </p:sp>
      <p:sp>
        <p:nvSpPr>
          <p:cNvPr id="3" name="Content Placeholder 2"/>
          <p:cNvSpPr>
            <a:spLocks noGrp="1"/>
          </p:cNvSpPr>
          <p:nvPr>
            <p:ph idx="1"/>
          </p:nvPr>
        </p:nvSpPr>
        <p:spPr>
          <a:xfrm>
            <a:off x="468313" y="1571613"/>
            <a:ext cx="8229600" cy="4089412"/>
          </a:xfrm>
        </p:spPr>
        <p:txBody>
          <a:bodyPr/>
          <a:lstStyle/>
          <a:p>
            <a:r>
              <a:rPr lang="fr-BE" smtClean="0"/>
              <a:t>On peut avoir les tiers suivants :</a:t>
            </a:r>
          </a:p>
          <a:p>
            <a:pPr lvl="1"/>
            <a:r>
              <a:rPr lang="fr-BE" b="1" smtClean="0"/>
              <a:t>Tiers client</a:t>
            </a:r>
            <a:r>
              <a:rPr lang="fr-BE" smtClean="0"/>
              <a:t> : navigateur Web ou application, responsable de la </a:t>
            </a:r>
            <a:r>
              <a:rPr lang="fr-BE" u="sng" smtClean="0"/>
              <a:t>présentation</a:t>
            </a:r>
            <a:r>
              <a:rPr lang="fr-BE" smtClean="0"/>
              <a:t> des données ;</a:t>
            </a:r>
          </a:p>
          <a:p>
            <a:pPr lvl="1"/>
            <a:endParaRPr lang="fr-BE" sz="1000" smtClean="0"/>
          </a:p>
          <a:p>
            <a:pPr lvl="1"/>
            <a:r>
              <a:rPr lang="fr-BE" b="1" smtClean="0"/>
              <a:t>Tiers Web</a:t>
            </a:r>
            <a:r>
              <a:rPr lang="fr-BE" smtClean="0"/>
              <a:t> : conteneur Web, responsable de la </a:t>
            </a:r>
            <a:r>
              <a:rPr lang="fr-BE" u="sng" smtClean="0"/>
              <a:t>logique applicative</a:t>
            </a:r>
            <a:r>
              <a:rPr lang="fr-BE" smtClean="0"/>
              <a:t> ;</a:t>
            </a:r>
          </a:p>
          <a:p>
            <a:pPr lvl="1"/>
            <a:endParaRPr lang="fr-BE" sz="1000" smtClean="0"/>
          </a:p>
          <a:p>
            <a:pPr lvl="1"/>
            <a:r>
              <a:rPr lang="fr-BE" b="1" smtClean="0"/>
              <a:t>Tiers métier</a:t>
            </a:r>
            <a:r>
              <a:rPr lang="fr-BE" smtClean="0"/>
              <a:t> : conteneur léger (</a:t>
            </a:r>
            <a:r>
              <a:rPr lang="fr-BE" err="1" smtClean="0"/>
              <a:t>Spring</a:t>
            </a:r>
            <a:r>
              <a:rPr lang="fr-BE" smtClean="0"/>
              <a:t>) ou conteneur EJB (Java EE), responsable de la </a:t>
            </a:r>
            <a:r>
              <a:rPr lang="fr-BE" u="sng" smtClean="0"/>
              <a:t>logique métier</a:t>
            </a:r>
            <a:r>
              <a:rPr lang="fr-BE" smtClean="0"/>
              <a:t> ;</a:t>
            </a:r>
          </a:p>
          <a:p>
            <a:pPr lvl="1"/>
            <a:endParaRPr lang="fr-BE" sz="1000" smtClean="0"/>
          </a:p>
          <a:p>
            <a:pPr lvl="1"/>
            <a:r>
              <a:rPr lang="fr-BE" b="1" smtClean="0"/>
              <a:t>Tiers accès aux données</a:t>
            </a:r>
            <a:r>
              <a:rPr lang="fr-BE" smtClean="0"/>
              <a:t> : serveur de bases de données, responsable du </a:t>
            </a:r>
            <a:r>
              <a:rPr lang="fr-BE" u="sng" smtClean="0"/>
              <a:t>stockage des données</a:t>
            </a:r>
            <a:r>
              <a:rPr lang="fr-BE" smtClean="0"/>
              <a:t>.</a:t>
            </a:r>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ndir un rectangle avec un coin diagonal 8"/>
          <p:cNvSpPr/>
          <p:nvPr/>
        </p:nvSpPr>
        <p:spPr bwMode="auto">
          <a:xfrm>
            <a:off x="6660232" y="5229200"/>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a:latin typeface="+mn-lt"/>
                <a:cs typeface="+mn-cs"/>
              </a:rPr>
              <a:t>Persistance</a:t>
            </a:r>
          </a:p>
        </p:txBody>
      </p:sp>
      <p:sp>
        <p:nvSpPr>
          <p:cNvPr id="10" name="Arrondir un rectangle avec un coin diagonal 6"/>
          <p:cNvSpPr/>
          <p:nvPr/>
        </p:nvSpPr>
        <p:spPr bwMode="auto">
          <a:xfrm>
            <a:off x="5580112" y="4797152"/>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Accès aux </a:t>
            </a:r>
          </a:p>
          <a:p>
            <a:pPr algn="ctr">
              <a:lnSpc>
                <a:spcPct val="100000"/>
              </a:lnSpc>
              <a:defRPr/>
            </a:pPr>
            <a:r>
              <a:rPr lang="fr-BE" sz="1600" b="1" smtClean="0">
                <a:latin typeface="+mn-lt"/>
                <a:cs typeface="+mn-cs"/>
              </a:rPr>
              <a:t>données</a:t>
            </a:r>
            <a:endParaRPr lang="fr-BE" sz="1600" b="1">
              <a:latin typeface="+mn-lt"/>
              <a:cs typeface="+mn-cs"/>
            </a:endParaRPr>
          </a:p>
        </p:txBody>
      </p:sp>
      <p:sp>
        <p:nvSpPr>
          <p:cNvPr id="2" name="Title 1"/>
          <p:cNvSpPr>
            <a:spLocks noGrp="1"/>
          </p:cNvSpPr>
          <p:nvPr>
            <p:ph type="title"/>
          </p:nvPr>
        </p:nvSpPr>
        <p:spPr/>
        <p:txBody>
          <a:bodyPr/>
          <a:lstStyle/>
          <a:p>
            <a:r>
              <a:rPr lang="fr-BE" smtClean="0"/>
              <a:t>Couches applicatives (1/3)</a:t>
            </a:r>
            <a:endParaRPr lang="fr-BE"/>
          </a:p>
        </p:txBody>
      </p:sp>
      <p:sp>
        <p:nvSpPr>
          <p:cNvPr id="8" name="Content Placeholder 7"/>
          <p:cNvSpPr>
            <a:spLocks noGrp="1"/>
          </p:cNvSpPr>
          <p:nvPr>
            <p:ph idx="1"/>
          </p:nvPr>
        </p:nvSpPr>
        <p:spPr>
          <a:xfrm>
            <a:off x="468313" y="1196752"/>
            <a:ext cx="8229600" cy="4464273"/>
          </a:xfrm>
        </p:spPr>
        <p:txBody>
          <a:bodyPr/>
          <a:lstStyle/>
          <a:p>
            <a:r>
              <a:rPr lang="fr-BE" smtClean="0"/>
              <a:t>Le </a:t>
            </a:r>
            <a:r>
              <a:rPr lang="fr-BE" b="1" smtClean="0"/>
              <a:t>découpage en tiers</a:t>
            </a:r>
            <a:r>
              <a:rPr lang="fr-BE" smtClean="0"/>
              <a:t> permet d'isoler les différents composants à déployer et de procéder à un </a:t>
            </a:r>
            <a:r>
              <a:rPr lang="fr-BE" u="sng" smtClean="0"/>
              <a:t>découpage physique</a:t>
            </a:r>
            <a:r>
              <a:rPr lang="fr-BE" smtClean="0"/>
              <a:t> de l'application. </a:t>
            </a:r>
          </a:p>
          <a:p>
            <a:r>
              <a:rPr lang="fr-BE" smtClean="0"/>
              <a:t>Le </a:t>
            </a:r>
            <a:r>
              <a:rPr lang="fr-BE" b="1" smtClean="0"/>
              <a:t>modèle en couches</a:t>
            </a:r>
            <a:r>
              <a:rPr lang="fr-BE" smtClean="0"/>
              <a:t> permet quant à lui de procéder à un </a:t>
            </a:r>
            <a:r>
              <a:rPr lang="fr-BE" u="sng" smtClean="0"/>
              <a:t>découpage logique</a:t>
            </a:r>
            <a:r>
              <a:rPr lang="fr-BE" smtClean="0"/>
              <a:t> de l'application.</a:t>
            </a:r>
            <a:endParaRPr lang="fr-BE"/>
          </a:p>
        </p:txBody>
      </p:sp>
      <p:sp>
        <p:nvSpPr>
          <p:cNvPr id="6" name="Arrondir un rectangle avec un coin diagonal 6"/>
          <p:cNvSpPr/>
          <p:nvPr/>
        </p:nvSpPr>
        <p:spPr bwMode="auto">
          <a:xfrm>
            <a:off x="4499992" y="4365104"/>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Services</a:t>
            </a:r>
            <a:endParaRPr lang="fr-BE" sz="1600" b="1">
              <a:latin typeface="+mn-lt"/>
              <a:cs typeface="+mn-cs"/>
            </a:endParaRPr>
          </a:p>
        </p:txBody>
      </p:sp>
      <p:sp>
        <p:nvSpPr>
          <p:cNvPr id="9" name="Arrondir un rectangle avec un coin diagonal 5"/>
          <p:cNvSpPr/>
          <p:nvPr/>
        </p:nvSpPr>
        <p:spPr bwMode="auto">
          <a:xfrm>
            <a:off x="3419872" y="3933056"/>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Application</a:t>
            </a:r>
            <a:endParaRPr lang="fr-BE" sz="1600" b="1">
              <a:latin typeface="+mn-lt"/>
              <a:cs typeface="+mn-cs"/>
            </a:endParaRPr>
          </a:p>
        </p:txBody>
      </p:sp>
      <p:sp>
        <p:nvSpPr>
          <p:cNvPr id="5" name="Arrondir un rectangle avec un coin diagonal 5"/>
          <p:cNvSpPr/>
          <p:nvPr/>
        </p:nvSpPr>
        <p:spPr bwMode="auto">
          <a:xfrm>
            <a:off x="2339752" y="3501008"/>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a:latin typeface="+mn-lt"/>
                <a:cs typeface="+mn-cs"/>
              </a:rPr>
              <a:t>Présentation</a:t>
            </a:r>
          </a:p>
        </p:txBody>
      </p:sp>
      <p:sp>
        <p:nvSpPr>
          <p:cNvPr id="4" name="Arrondir un rectangle avec un coin diagonal 4"/>
          <p:cNvSpPr/>
          <p:nvPr/>
        </p:nvSpPr>
        <p:spPr bwMode="auto">
          <a:xfrm>
            <a:off x="1259632" y="3068960"/>
            <a:ext cx="1285884" cy="504057"/>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Client</a:t>
            </a:r>
            <a:endParaRPr lang="fr-BE" sz="1600" b="1">
              <a:latin typeface="+mn-lt"/>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6" grpId="0" animBg="1"/>
      <p:bldP spid="9" grpId="0" animBg="1"/>
      <p:bldP spid="5"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Couches applicatives (2/3)</a:t>
            </a:r>
            <a:endParaRPr lang="fr-BE"/>
          </a:p>
        </p:txBody>
      </p:sp>
      <p:sp>
        <p:nvSpPr>
          <p:cNvPr id="3" name="Content Placeholder 2"/>
          <p:cNvSpPr>
            <a:spLocks noGrp="1"/>
          </p:cNvSpPr>
          <p:nvPr>
            <p:ph idx="1"/>
          </p:nvPr>
        </p:nvSpPr>
        <p:spPr>
          <a:xfrm>
            <a:off x="2500298" y="2000240"/>
            <a:ext cx="5929353" cy="3660784"/>
          </a:xfrm>
        </p:spPr>
        <p:txBody>
          <a:bodyPr/>
          <a:lstStyle/>
          <a:p>
            <a:r>
              <a:rPr lang="fr-BE" smtClean="0"/>
              <a:t>Chaque couche est responsable d'un aspect fonctionnel de l'application. </a:t>
            </a:r>
          </a:p>
          <a:p>
            <a:endParaRPr lang="fr-BE" smtClean="0"/>
          </a:p>
          <a:p>
            <a:r>
              <a:rPr lang="fr-BE" smtClean="0"/>
              <a:t>La communication entre couches ne peut se faire que de haut en bas.</a:t>
            </a:r>
            <a:endParaRPr lang="fr-BE"/>
          </a:p>
        </p:txBody>
      </p:sp>
      <p:cxnSp>
        <p:nvCxnSpPr>
          <p:cNvPr id="25" name="Straight Arrow Connector 24"/>
          <p:cNvCxnSpPr>
            <a:stCxn id="23" idx="2"/>
            <a:endCxn id="21" idx="0"/>
          </p:cNvCxnSpPr>
          <p:nvPr/>
        </p:nvCxnSpPr>
        <p:spPr bwMode="auto">
          <a:xfrm rot="5400000">
            <a:off x="1290507" y="1736812"/>
            <a:ext cx="360039"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5" name="Arrondir un rectangle avec un coin diagonal 8"/>
          <p:cNvSpPr/>
          <p:nvPr/>
        </p:nvSpPr>
        <p:spPr bwMode="auto">
          <a:xfrm>
            <a:off x="827584" y="5373216"/>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a:latin typeface="+mn-lt"/>
                <a:cs typeface="+mn-cs"/>
              </a:rPr>
              <a:t>Persistance</a:t>
            </a:r>
          </a:p>
        </p:txBody>
      </p:sp>
      <p:sp>
        <p:nvSpPr>
          <p:cNvPr id="17" name="Arrondir un rectangle avec un coin diagonal 6"/>
          <p:cNvSpPr/>
          <p:nvPr/>
        </p:nvSpPr>
        <p:spPr bwMode="auto">
          <a:xfrm>
            <a:off x="827584" y="4509120"/>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Accès aux </a:t>
            </a:r>
          </a:p>
          <a:p>
            <a:pPr algn="ctr">
              <a:lnSpc>
                <a:spcPct val="100000"/>
              </a:lnSpc>
              <a:defRPr/>
            </a:pPr>
            <a:r>
              <a:rPr lang="fr-BE" sz="1600" b="1" smtClean="0">
                <a:latin typeface="+mn-lt"/>
                <a:cs typeface="+mn-cs"/>
              </a:rPr>
              <a:t>données</a:t>
            </a:r>
            <a:endParaRPr lang="fr-BE" sz="1600" b="1">
              <a:latin typeface="+mn-lt"/>
              <a:cs typeface="+mn-cs"/>
            </a:endParaRPr>
          </a:p>
        </p:txBody>
      </p:sp>
      <p:sp>
        <p:nvSpPr>
          <p:cNvPr id="18" name="Arrondir un rectangle avec un coin diagonal 6"/>
          <p:cNvSpPr/>
          <p:nvPr/>
        </p:nvSpPr>
        <p:spPr bwMode="auto">
          <a:xfrm>
            <a:off x="827584" y="3645024"/>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Services</a:t>
            </a:r>
            <a:endParaRPr lang="fr-BE" sz="1600" b="1">
              <a:latin typeface="+mn-lt"/>
              <a:cs typeface="+mn-cs"/>
            </a:endParaRPr>
          </a:p>
        </p:txBody>
      </p:sp>
      <p:sp>
        <p:nvSpPr>
          <p:cNvPr id="19" name="Arrondir un rectangle avec un coin diagonal 5"/>
          <p:cNvSpPr/>
          <p:nvPr/>
        </p:nvSpPr>
        <p:spPr bwMode="auto">
          <a:xfrm>
            <a:off x="827584" y="2780928"/>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Application</a:t>
            </a:r>
            <a:endParaRPr lang="fr-BE" sz="1600" b="1">
              <a:latin typeface="+mn-lt"/>
              <a:cs typeface="+mn-cs"/>
            </a:endParaRPr>
          </a:p>
        </p:txBody>
      </p:sp>
      <p:sp>
        <p:nvSpPr>
          <p:cNvPr id="21" name="Arrondir un rectangle avec un coin diagonal 5"/>
          <p:cNvSpPr/>
          <p:nvPr/>
        </p:nvSpPr>
        <p:spPr bwMode="auto">
          <a:xfrm>
            <a:off x="827584" y="1916832"/>
            <a:ext cx="1285884" cy="504056"/>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a:latin typeface="+mn-lt"/>
                <a:cs typeface="+mn-cs"/>
              </a:rPr>
              <a:t>Présentation</a:t>
            </a:r>
          </a:p>
        </p:txBody>
      </p:sp>
      <p:sp>
        <p:nvSpPr>
          <p:cNvPr id="23" name="Arrondir un rectangle avec un coin diagonal 4"/>
          <p:cNvSpPr/>
          <p:nvPr/>
        </p:nvSpPr>
        <p:spPr bwMode="auto">
          <a:xfrm>
            <a:off x="827584" y="1052736"/>
            <a:ext cx="1285884" cy="504057"/>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Client</a:t>
            </a:r>
            <a:endParaRPr lang="fr-BE" sz="1600" b="1">
              <a:latin typeface="+mn-lt"/>
              <a:cs typeface="+mn-cs"/>
            </a:endParaRPr>
          </a:p>
        </p:txBody>
      </p:sp>
      <p:cxnSp>
        <p:nvCxnSpPr>
          <p:cNvPr id="27" name="Straight Arrow Connector 26"/>
          <p:cNvCxnSpPr>
            <a:stCxn id="21" idx="2"/>
            <a:endCxn id="19" idx="0"/>
          </p:cNvCxnSpPr>
          <p:nvPr/>
        </p:nvCxnSpPr>
        <p:spPr bwMode="auto">
          <a:xfrm rot="5400000">
            <a:off x="1290506" y="2600908"/>
            <a:ext cx="360040"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0" name="Straight Arrow Connector 29"/>
          <p:cNvCxnSpPr>
            <a:stCxn id="19" idx="2"/>
            <a:endCxn id="18" idx="0"/>
          </p:cNvCxnSpPr>
          <p:nvPr/>
        </p:nvCxnSpPr>
        <p:spPr bwMode="auto">
          <a:xfrm rot="5400000">
            <a:off x="1290506" y="3465004"/>
            <a:ext cx="360040"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3" name="Straight Arrow Connector 32"/>
          <p:cNvCxnSpPr>
            <a:stCxn id="18" idx="2"/>
            <a:endCxn id="17" idx="0"/>
          </p:cNvCxnSpPr>
          <p:nvPr/>
        </p:nvCxnSpPr>
        <p:spPr bwMode="auto">
          <a:xfrm rot="5400000">
            <a:off x="1290506" y="4329100"/>
            <a:ext cx="360040"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 name="Straight Arrow Connector 35"/>
          <p:cNvCxnSpPr>
            <a:stCxn id="17" idx="2"/>
            <a:endCxn id="15" idx="0"/>
          </p:cNvCxnSpPr>
          <p:nvPr/>
        </p:nvCxnSpPr>
        <p:spPr bwMode="auto">
          <a:xfrm rot="5400000">
            <a:off x="1290506" y="5193196"/>
            <a:ext cx="360040"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6500826" y="3145613"/>
            <a:ext cx="1571636" cy="1500198"/>
          </a:xfrm>
          <a:prstGeom prst="roundRect">
            <a:avLst/>
          </a:prstGeom>
          <a:solidFill>
            <a:schemeClr val="bg1"/>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9" name="Rounded Rectangle 8"/>
          <p:cNvSpPr/>
          <p:nvPr/>
        </p:nvSpPr>
        <p:spPr bwMode="auto">
          <a:xfrm>
            <a:off x="3214678" y="1988840"/>
            <a:ext cx="2500330" cy="3806734"/>
          </a:xfrm>
          <a:prstGeom prst="roundRect">
            <a:avLst/>
          </a:prstGeom>
          <a:solidFill>
            <a:schemeClr val="bg1"/>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8" name="Rounded Rectangle 7"/>
          <p:cNvSpPr/>
          <p:nvPr/>
        </p:nvSpPr>
        <p:spPr bwMode="auto">
          <a:xfrm>
            <a:off x="857224" y="3145801"/>
            <a:ext cx="1571636" cy="1500198"/>
          </a:xfrm>
          <a:prstGeom prst="roundRect">
            <a:avLst/>
          </a:prstGeom>
          <a:solidFill>
            <a:schemeClr val="bg1"/>
          </a:solidFill>
          <a:ln w="9525" cap="flat" cmpd="sng" algn="ctr">
            <a:solidFill>
              <a:srgbClr val="3C486E"/>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2" name="Title 1"/>
          <p:cNvSpPr>
            <a:spLocks noGrp="1"/>
          </p:cNvSpPr>
          <p:nvPr>
            <p:ph type="title"/>
          </p:nvPr>
        </p:nvSpPr>
        <p:spPr/>
        <p:txBody>
          <a:bodyPr/>
          <a:lstStyle/>
          <a:p>
            <a:r>
              <a:rPr lang="fr-BE" smtClean="0"/>
              <a:t>Couches applicatives (3/3)</a:t>
            </a:r>
            <a:endParaRPr lang="fr-BE"/>
          </a:p>
        </p:txBody>
      </p:sp>
      <p:sp>
        <p:nvSpPr>
          <p:cNvPr id="3" name="Content Placeholder 2"/>
          <p:cNvSpPr>
            <a:spLocks noGrp="1"/>
          </p:cNvSpPr>
          <p:nvPr>
            <p:ph idx="1"/>
          </p:nvPr>
        </p:nvSpPr>
        <p:spPr>
          <a:xfrm>
            <a:off x="468313" y="1357297"/>
            <a:ext cx="8229600" cy="4303727"/>
          </a:xfrm>
        </p:spPr>
        <p:txBody>
          <a:bodyPr/>
          <a:lstStyle/>
          <a:p>
            <a:r>
              <a:rPr lang="fr-BE" smtClean="0"/>
              <a:t>On peut projeter les différentes couches sur les tiers.</a:t>
            </a:r>
            <a:endParaRPr lang="fr-BE"/>
          </a:p>
        </p:txBody>
      </p:sp>
      <p:sp>
        <p:nvSpPr>
          <p:cNvPr id="4" name="Arrondir un rectangle avec un coin diagonal 4"/>
          <p:cNvSpPr/>
          <p:nvPr/>
        </p:nvSpPr>
        <p:spPr bwMode="auto">
          <a:xfrm>
            <a:off x="1000068" y="3788743"/>
            <a:ext cx="1285884" cy="714381"/>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Client</a:t>
            </a:r>
            <a:endParaRPr lang="fr-BE" sz="1600" b="1">
              <a:latin typeface="+mn-lt"/>
              <a:cs typeface="+mn-cs"/>
            </a:endParaRPr>
          </a:p>
        </p:txBody>
      </p:sp>
      <p:sp>
        <p:nvSpPr>
          <p:cNvPr id="5" name="Arrondir un rectangle avec un coin diagonal 5"/>
          <p:cNvSpPr/>
          <p:nvPr/>
        </p:nvSpPr>
        <p:spPr bwMode="auto">
          <a:xfrm>
            <a:off x="3428992" y="2620752"/>
            <a:ext cx="1285884" cy="714380"/>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a:latin typeface="+mn-lt"/>
                <a:cs typeface="+mn-cs"/>
              </a:rPr>
              <a:t>Présentation</a:t>
            </a:r>
          </a:p>
        </p:txBody>
      </p:sp>
      <p:sp>
        <p:nvSpPr>
          <p:cNvPr id="6" name="Arrondir un rectangle avec un coin diagonal 6"/>
          <p:cNvSpPr/>
          <p:nvPr/>
        </p:nvSpPr>
        <p:spPr bwMode="auto">
          <a:xfrm>
            <a:off x="3428992" y="4192388"/>
            <a:ext cx="1285884" cy="714380"/>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Services</a:t>
            </a:r>
            <a:endParaRPr lang="fr-BE" sz="1600" b="1">
              <a:latin typeface="+mn-lt"/>
              <a:cs typeface="+mn-cs"/>
            </a:endParaRPr>
          </a:p>
        </p:txBody>
      </p:sp>
      <p:sp>
        <p:nvSpPr>
          <p:cNvPr id="7" name="Arrondir un rectangle avec un coin diagonal 8"/>
          <p:cNvSpPr/>
          <p:nvPr/>
        </p:nvSpPr>
        <p:spPr bwMode="auto">
          <a:xfrm>
            <a:off x="6643702" y="3788555"/>
            <a:ext cx="1285884" cy="714380"/>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a:latin typeface="+mn-lt"/>
                <a:cs typeface="+mn-cs"/>
              </a:rPr>
              <a:t>Persistance</a:t>
            </a:r>
          </a:p>
        </p:txBody>
      </p:sp>
      <p:sp>
        <p:nvSpPr>
          <p:cNvPr id="11" name="TextBox 10"/>
          <p:cNvSpPr txBox="1"/>
          <p:nvPr/>
        </p:nvSpPr>
        <p:spPr>
          <a:xfrm>
            <a:off x="1000100" y="3002925"/>
            <a:ext cx="1500198" cy="556371"/>
          </a:xfrm>
          <a:prstGeom prst="rect">
            <a:avLst/>
          </a:prstGeom>
          <a:noFill/>
        </p:spPr>
        <p:txBody>
          <a:bodyPr wrap="square" rtlCol="0">
            <a:spAutoFit/>
          </a:bodyPr>
          <a:lstStyle/>
          <a:p>
            <a:r>
              <a:rPr lang="fr-BE" sz="1600" b="1" smtClean="0">
                <a:solidFill>
                  <a:srgbClr val="3C486E"/>
                </a:solidFill>
                <a:latin typeface="+mn-lt"/>
              </a:rPr>
              <a:t>Web Client</a:t>
            </a:r>
            <a:endParaRPr lang="fr-BE" sz="1600" b="1">
              <a:solidFill>
                <a:srgbClr val="3C486E"/>
              </a:solidFill>
              <a:latin typeface="+mn-lt"/>
            </a:endParaRPr>
          </a:p>
        </p:txBody>
      </p:sp>
      <p:sp>
        <p:nvSpPr>
          <p:cNvPr id="13" name="TextBox 12"/>
          <p:cNvSpPr txBox="1"/>
          <p:nvPr/>
        </p:nvSpPr>
        <p:spPr>
          <a:xfrm>
            <a:off x="3437542" y="2098456"/>
            <a:ext cx="2214578" cy="338554"/>
          </a:xfrm>
          <a:prstGeom prst="rect">
            <a:avLst/>
          </a:prstGeom>
          <a:noFill/>
        </p:spPr>
        <p:txBody>
          <a:bodyPr wrap="square" rtlCol="0">
            <a:spAutoFit/>
          </a:bodyPr>
          <a:lstStyle/>
          <a:p>
            <a:pPr>
              <a:lnSpc>
                <a:spcPct val="100000"/>
              </a:lnSpc>
            </a:pPr>
            <a:r>
              <a:rPr lang="fr-BE" sz="1600" b="1" smtClean="0">
                <a:solidFill>
                  <a:srgbClr val="3C486E"/>
                </a:solidFill>
                <a:latin typeface="+mn-lt"/>
              </a:rPr>
              <a:t>Serveur Application</a:t>
            </a:r>
            <a:endParaRPr lang="fr-BE" sz="1600" b="1">
              <a:solidFill>
                <a:srgbClr val="3C486E"/>
              </a:solidFill>
              <a:latin typeface="+mn-lt"/>
            </a:endParaRPr>
          </a:p>
        </p:txBody>
      </p:sp>
      <p:sp>
        <p:nvSpPr>
          <p:cNvPr id="14" name="TextBox 13"/>
          <p:cNvSpPr txBox="1"/>
          <p:nvPr/>
        </p:nvSpPr>
        <p:spPr>
          <a:xfrm>
            <a:off x="6500826" y="2996912"/>
            <a:ext cx="1785950" cy="648767"/>
          </a:xfrm>
          <a:prstGeom prst="rect">
            <a:avLst/>
          </a:prstGeom>
          <a:noFill/>
        </p:spPr>
        <p:txBody>
          <a:bodyPr wrap="square" rtlCol="0">
            <a:spAutoFit/>
          </a:bodyPr>
          <a:lstStyle/>
          <a:p>
            <a:r>
              <a:rPr lang="fr-BE" sz="1600" b="1" smtClean="0">
                <a:solidFill>
                  <a:srgbClr val="3C486E"/>
                </a:solidFill>
                <a:latin typeface="+mn-lt"/>
              </a:rPr>
              <a:t>Serveur SGBD</a:t>
            </a:r>
            <a:endParaRPr lang="fr-BE" sz="1600" b="1">
              <a:solidFill>
                <a:srgbClr val="3C486E"/>
              </a:solidFill>
              <a:latin typeface="+mn-lt"/>
            </a:endParaRPr>
          </a:p>
        </p:txBody>
      </p:sp>
      <p:sp>
        <p:nvSpPr>
          <p:cNvPr id="15" name="Arrondir un rectangle avec un coin diagonal 5"/>
          <p:cNvSpPr/>
          <p:nvPr/>
        </p:nvSpPr>
        <p:spPr bwMode="auto">
          <a:xfrm>
            <a:off x="3428992" y="3406570"/>
            <a:ext cx="1285884" cy="714380"/>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Application</a:t>
            </a:r>
            <a:endParaRPr lang="fr-BE" sz="1600" b="1">
              <a:latin typeface="+mn-lt"/>
              <a:cs typeface="+mn-cs"/>
            </a:endParaRPr>
          </a:p>
        </p:txBody>
      </p:sp>
      <p:cxnSp>
        <p:nvCxnSpPr>
          <p:cNvPr id="17" name="Straight Arrow Connector 16"/>
          <p:cNvCxnSpPr>
            <a:stCxn id="8" idx="3"/>
            <a:endCxn id="9" idx="1"/>
          </p:cNvCxnSpPr>
          <p:nvPr/>
        </p:nvCxnSpPr>
        <p:spPr bwMode="auto">
          <a:xfrm flipV="1">
            <a:off x="2428860" y="3892207"/>
            <a:ext cx="785818" cy="3693"/>
          </a:xfrm>
          <a:prstGeom prst="straightConnector1">
            <a:avLst/>
          </a:prstGeom>
          <a:solidFill>
            <a:schemeClr val="accent1"/>
          </a:solidFill>
          <a:ln w="25400" cap="flat" cmpd="sng" algn="ctr">
            <a:solidFill>
              <a:srgbClr val="3C486E"/>
            </a:solidFill>
            <a:prstDash val="solid"/>
            <a:round/>
            <a:headEnd type="none" w="med" len="med"/>
            <a:tailEnd type="triangle" w="lg" len="med"/>
          </a:ln>
          <a:effectLst/>
        </p:spPr>
      </p:cxnSp>
      <p:cxnSp>
        <p:nvCxnSpPr>
          <p:cNvPr id="18" name="Straight Arrow Connector 17"/>
          <p:cNvCxnSpPr>
            <a:stCxn id="9" idx="3"/>
            <a:endCxn id="10" idx="1"/>
          </p:cNvCxnSpPr>
          <p:nvPr/>
        </p:nvCxnSpPr>
        <p:spPr bwMode="auto">
          <a:xfrm>
            <a:off x="5715008" y="3892207"/>
            <a:ext cx="785818" cy="3505"/>
          </a:xfrm>
          <a:prstGeom prst="straightConnector1">
            <a:avLst/>
          </a:prstGeom>
          <a:solidFill>
            <a:schemeClr val="accent1"/>
          </a:solidFill>
          <a:ln w="25400" cap="flat" cmpd="sng" algn="ctr">
            <a:solidFill>
              <a:srgbClr val="3C486E"/>
            </a:solidFill>
            <a:prstDash val="solid"/>
            <a:round/>
            <a:headEnd type="none" w="med" len="med"/>
            <a:tailEnd type="triangle" w="lg" len="med"/>
          </a:ln>
          <a:effectLst/>
        </p:spPr>
      </p:cxnSp>
      <p:sp>
        <p:nvSpPr>
          <p:cNvPr id="21" name="Arrondir un rectangle avec un coin diagonal 6"/>
          <p:cNvSpPr/>
          <p:nvPr/>
        </p:nvSpPr>
        <p:spPr bwMode="auto">
          <a:xfrm>
            <a:off x="3419872" y="4978776"/>
            <a:ext cx="1285884" cy="714380"/>
          </a:xfrm>
          <a:prstGeom prst="roundRect">
            <a:avLst/>
          </a:prstGeom>
          <a:solidFill>
            <a:srgbClr val="A1B4D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lnSpc>
                <a:spcPct val="100000"/>
              </a:lnSpc>
              <a:defRPr/>
            </a:pPr>
            <a:r>
              <a:rPr lang="fr-BE" sz="1600" b="1" smtClean="0">
                <a:latin typeface="+mn-lt"/>
                <a:cs typeface="+mn-cs"/>
              </a:rPr>
              <a:t>Accès aux </a:t>
            </a:r>
          </a:p>
          <a:p>
            <a:pPr algn="ctr">
              <a:lnSpc>
                <a:spcPct val="100000"/>
              </a:lnSpc>
              <a:defRPr/>
            </a:pPr>
            <a:r>
              <a:rPr lang="fr-BE" sz="1600" b="1" smtClean="0">
                <a:latin typeface="+mn-lt"/>
                <a:cs typeface="+mn-cs"/>
              </a:rPr>
              <a:t>données</a:t>
            </a:r>
            <a:endParaRPr lang="fr-BE" sz="1600" b="1">
              <a:latin typeface="+mn-lt"/>
              <a:cs typeface="+mn-c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Client (1/2)</a:t>
            </a:r>
            <a:endParaRPr lang="fr-BE"/>
          </a:p>
        </p:txBody>
      </p:sp>
      <p:sp>
        <p:nvSpPr>
          <p:cNvPr id="3" name="Content Placeholder 2"/>
          <p:cNvSpPr>
            <a:spLocks noGrp="1"/>
          </p:cNvSpPr>
          <p:nvPr>
            <p:ph idx="1"/>
          </p:nvPr>
        </p:nvSpPr>
        <p:spPr>
          <a:xfrm>
            <a:off x="468313" y="1500174"/>
            <a:ext cx="8229600" cy="4160850"/>
          </a:xfrm>
        </p:spPr>
        <p:txBody>
          <a:bodyPr/>
          <a:lstStyle/>
          <a:p>
            <a:r>
              <a:rPr lang="fr-BE" smtClean="0"/>
              <a:t>La couche cliente peut être exécutée sur un grand nombre d'environnements :</a:t>
            </a:r>
          </a:p>
          <a:p>
            <a:endParaRPr lang="fr-BE" smtClean="0"/>
          </a:p>
          <a:p>
            <a:pPr lvl="1"/>
            <a:r>
              <a:rPr lang="fr-BE" smtClean="0"/>
              <a:t>Un web browser ;</a:t>
            </a:r>
          </a:p>
          <a:p>
            <a:pPr lvl="1"/>
            <a:r>
              <a:rPr lang="fr-BE" smtClean="0"/>
              <a:t>Un PDA ;</a:t>
            </a:r>
          </a:p>
          <a:p>
            <a:pPr lvl="1"/>
            <a:r>
              <a:rPr lang="fr-BE" smtClean="0"/>
              <a:t>Un client lourd (fat client) ;</a:t>
            </a:r>
          </a:p>
          <a:p>
            <a:pPr lvl="1"/>
            <a:r>
              <a:rPr lang="fr-BE" smtClean="0"/>
              <a:t>Une applet ;</a:t>
            </a:r>
          </a:p>
          <a:p>
            <a:pPr lvl="1"/>
            <a:r>
              <a:rPr lang="fr-BE" smtClean="0"/>
              <a:t>Un Web-Service ;</a:t>
            </a:r>
          </a:p>
          <a:p>
            <a:pPr lvl="1"/>
            <a:r>
              <a:rPr lang="fr-BE" smtClean="0"/>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Client (2/2)</a:t>
            </a:r>
            <a:endParaRPr lang="fr-BE"/>
          </a:p>
        </p:txBody>
      </p:sp>
      <p:sp>
        <p:nvSpPr>
          <p:cNvPr id="3" name="Content Placeholder 2"/>
          <p:cNvSpPr>
            <a:spLocks noGrp="1"/>
          </p:cNvSpPr>
          <p:nvPr>
            <p:ph idx="1"/>
          </p:nvPr>
        </p:nvSpPr>
        <p:spPr>
          <a:xfrm>
            <a:off x="468313" y="1643049"/>
            <a:ext cx="8229600" cy="4017975"/>
          </a:xfrm>
        </p:spPr>
        <p:txBody>
          <a:bodyPr/>
          <a:lstStyle/>
          <a:p>
            <a:r>
              <a:rPr lang="fr-BE" smtClean="0"/>
              <a:t>Bien que non représentative de l’architecture </a:t>
            </a:r>
            <a:r>
              <a:rPr lang="fr-BE" err="1" smtClean="0"/>
              <a:t>Spring</a:t>
            </a:r>
            <a:r>
              <a:rPr lang="fr-BE" smtClean="0"/>
              <a:t> / Java EE, cette couche est tout de même citée car il n’est pas exclu que celle-ci contienne une partie applicative appelée « </a:t>
            </a:r>
            <a:r>
              <a:rPr lang="fr-BE" u="sng" smtClean="0"/>
              <a:t>tests de premiers niveaux »</a:t>
            </a:r>
            <a:r>
              <a:rPr lang="fr-BE" smtClean="0"/>
              <a:t> qui consiste principalement en la vérification du contenu saisi dans les formulaires.</a:t>
            </a:r>
          </a:p>
          <a:p>
            <a:r>
              <a:rPr lang="fr-BE" smtClean="0"/>
              <a:t>Cependant, et nous le verrons dans la suite, cette série de tests </a:t>
            </a:r>
            <a:r>
              <a:rPr lang="fr-BE" u="sng" smtClean="0"/>
              <a:t>DOIT</a:t>
            </a:r>
            <a:r>
              <a:rPr lang="fr-BE" smtClean="0"/>
              <a:t> faire partie de la couche de présentation.</a:t>
            </a:r>
          </a:p>
          <a:p>
            <a:r>
              <a:rPr lang="fr-BE" smtClean="0"/>
              <a:t>En effet, il n’est pas exclu que l’utilisateur décide de désactiver les fonctionnalités JavaScript de son browser.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 Présentation</a:t>
            </a:r>
            <a:endParaRPr lang="fr-BE"/>
          </a:p>
        </p:txBody>
      </p:sp>
      <p:sp>
        <p:nvSpPr>
          <p:cNvPr id="3" name="Content Placeholder 2"/>
          <p:cNvSpPr>
            <a:spLocks noGrp="1"/>
          </p:cNvSpPr>
          <p:nvPr>
            <p:ph idx="1"/>
          </p:nvPr>
        </p:nvSpPr>
        <p:spPr>
          <a:xfrm>
            <a:off x="468313" y="1643050"/>
            <a:ext cx="8229600" cy="4017974"/>
          </a:xfrm>
        </p:spPr>
        <p:txBody>
          <a:bodyPr/>
          <a:lstStyle/>
          <a:p>
            <a:r>
              <a:rPr lang="fr-BE" smtClean="0"/>
              <a:t>Dans le cas d'une application Web, cette couche :</a:t>
            </a:r>
          </a:p>
          <a:p>
            <a:pPr lvl="1"/>
            <a:endParaRPr lang="fr-BE" smtClean="0"/>
          </a:p>
          <a:p>
            <a:pPr lvl="1"/>
            <a:r>
              <a:rPr lang="fr-BE" smtClean="0"/>
              <a:t>reçoit les requêtes HTTP des clients et renvoie les réponses ;</a:t>
            </a:r>
          </a:p>
          <a:p>
            <a:pPr lvl="1"/>
            <a:endParaRPr lang="fr-BE" sz="1000" smtClean="0"/>
          </a:p>
          <a:p>
            <a:pPr lvl="1"/>
            <a:r>
              <a:rPr lang="fr-BE" smtClean="0"/>
              <a:t>regroupe l'ensemble des vues de l'application.</a:t>
            </a:r>
          </a:p>
          <a:p>
            <a:pPr lvl="1"/>
            <a:endParaRPr lang="fr-BE" sz="1000" smtClean="0"/>
          </a:p>
          <a:p>
            <a:r>
              <a:rPr lang="fr-BE" smtClean="0"/>
              <a:t>Technologies : JSP, JSF, GWT, </a:t>
            </a:r>
            <a:r>
              <a:rPr lang="fr-BE" err="1" smtClean="0"/>
              <a:t>Struts</a:t>
            </a:r>
            <a:r>
              <a:rPr lang="fr-BE" smtClean="0"/>
              <a:t>, …</a:t>
            </a:r>
          </a:p>
          <a:p>
            <a:pPr>
              <a:buNone/>
            </a:pPr>
            <a:endParaRPr lang="fr-BE" smtClean="0"/>
          </a:p>
          <a:p>
            <a:endParaRPr lang="fr-BE" smtClean="0"/>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 Application (1/2)</a:t>
            </a:r>
            <a:endParaRPr lang="fr-BE"/>
          </a:p>
        </p:txBody>
      </p:sp>
      <p:sp>
        <p:nvSpPr>
          <p:cNvPr id="3" name="Content Placeholder 2"/>
          <p:cNvSpPr>
            <a:spLocks noGrp="1"/>
          </p:cNvSpPr>
          <p:nvPr>
            <p:ph idx="1"/>
          </p:nvPr>
        </p:nvSpPr>
        <p:spPr>
          <a:xfrm>
            <a:off x="468313" y="1428735"/>
            <a:ext cx="8229600" cy="4232289"/>
          </a:xfrm>
        </p:spPr>
        <p:txBody>
          <a:bodyPr/>
          <a:lstStyle/>
          <a:p>
            <a:r>
              <a:rPr lang="fr-BE" smtClean="0"/>
              <a:t>Cette couche :</a:t>
            </a:r>
          </a:p>
          <a:p>
            <a:pPr lvl="1"/>
            <a:endParaRPr lang="fr-BE" smtClean="0"/>
          </a:p>
          <a:p>
            <a:pPr lvl="1"/>
            <a:r>
              <a:rPr lang="fr-BE" smtClean="0"/>
              <a:t>identifie la session de l'utilisateur ;</a:t>
            </a:r>
          </a:p>
          <a:p>
            <a:pPr lvl="1"/>
            <a:endParaRPr lang="fr-BE" sz="1000" smtClean="0"/>
          </a:p>
          <a:p>
            <a:pPr lvl="1"/>
            <a:r>
              <a:rPr lang="fr-BE" smtClean="0"/>
              <a:t>prend en charge la logique de navigation (logique applicative), c'est-à-dire l'enchaînement des tâches.</a:t>
            </a:r>
          </a:p>
          <a:p>
            <a:r>
              <a:rPr lang="fr-BE" smtClean="0"/>
              <a:t>Technologies : </a:t>
            </a:r>
            <a:r>
              <a:rPr lang="fr-BE" err="1" smtClean="0"/>
              <a:t>Servlet</a:t>
            </a:r>
            <a:r>
              <a:rPr lang="fr-BE" smtClean="0"/>
              <a:t>, </a:t>
            </a:r>
            <a:r>
              <a:rPr lang="fr-BE" err="1" smtClean="0"/>
              <a:t>Struts</a:t>
            </a:r>
            <a:r>
              <a:rPr lang="fr-BE" smtClean="0"/>
              <a:t>, …</a:t>
            </a:r>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 Application (2/2)</a:t>
            </a:r>
            <a:endParaRPr lang="fr-BE"/>
          </a:p>
        </p:txBody>
      </p:sp>
      <p:pic>
        <p:nvPicPr>
          <p:cNvPr id="4" name="Picture 3" descr="web-layer.gif"/>
          <p:cNvPicPr>
            <a:picLocks noChangeAspect="1"/>
          </p:cNvPicPr>
          <p:nvPr/>
        </p:nvPicPr>
        <p:blipFill>
          <a:blip r:embed="rId2" cstate="print"/>
          <a:stretch>
            <a:fillRect/>
          </a:stretch>
        </p:blipFill>
        <p:spPr>
          <a:xfrm>
            <a:off x="1500166" y="1428736"/>
            <a:ext cx="5857916" cy="3878424"/>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fr-BE" smtClean="0"/>
              <a:t>Table des matières</a:t>
            </a:r>
          </a:p>
        </p:txBody>
      </p:sp>
      <p:sp>
        <p:nvSpPr>
          <p:cNvPr id="5" name="Content Placeholder 4"/>
          <p:cNvSpPr>
            <a:spLocks noGrp="1"/>
          </p:cNvSpPr>
          <p:nvPr>
            <p:ph idx="1"/>
          </p:nvPr>
        </p:nvSpPr>
        <p:spPr>
          <a:xfrm>
            <a:off x="468313" y="1052736"/>
            <a:ext cx="8229600" cy="4876594"/>
          </a:xfrm>
        </p:spPr>
        <p:txBody>
          <a:bodyPr/>
          <a:lstStyle/>
          <a:p>
            <a:pPr marL="457200" indent="-457200">
              <a:spcBef>
                <a:spcPts val="600"/>
              </a:spcBef>
              <a:buClr>
                <a:srgbClr val="719AD1"/>
              </a:buClr>
              <a:buFont typeface="+mj-lt"/>
              <a:buAutoNum type="arabicPeriod"/>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Introduction à Java EE</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Historique et évolution de la plateforme Java EE</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Composants EJB</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Conteneur EJB et Serveur d'applications</a:t>
            </a:r>
          </a:p>
          <a:p>
            <a:pPr marL="457200" indent="-457200">
              <a:buFont typeface="+mj-lt"/>
              <a:buAutoNum type="arabicPeriod"/>
            </a:pPr>
            <a:r>
              <a:rPr lang="en-GB" sz="1600" smtClean="0">
                <a:ea typeface="MS Gothic" charset="-128"/>
              </a:rPr>
              <a:t>Notions d'architecture logicielle : tiers et couches applicatives</a:t>
            </a:r>
          </a:p>
          <a:p>
            <a:pPr marL="457200" indent="-457200">
              <a:buFont typeface="+mj-lt"/>
              <a:buAutoNum type="arabicPeriod"/>
            </a:pPr>
            <a:r>
              <a:rPr lang="en-GB" sz="1600" smtClean="0">
                <a:ea typeface="MS Gothic" charset="-128"/>
              </a:rPr>
              <a:t>JNDI et RMI</a:t>
            </a:r>
            <a:endParaRPr lang="en-GB" sz="1050" smtClean="0">
              <a:ea typeface="MS Gothic" charset="-128"/>
            </a:endParaRPr>
          </a:p>
          <a:p>
            <a:pPr marL="457200" indent="-457200">
              <a:buFont typeface="+mj-lt"/>
              <a:buAutoNum type="arabicPeriod"/>
            </a:pPr>
            <a:r>
              <a:rPr lang="en-GB" sz="1600" smtClean="0">
                <a:ea typeface="MS Gothic" charset="-128"/>
              </a:rPr>
              <a:t>Session Beans</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Session Bean</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Stateless et Stateful Beans</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Cycles de vie</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Injection de dépendances</a:t>
            </a:r>
          </a:p>
          <a:p>
            <a:pPr marL="457200" indent="-457200">
              <a:buFont typeface="+mj-lt"/>
              <a:buAutoNum type="arabicPeriod"/>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Persistance des données</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DAO</a:t>
            </a:r>
          </a:p>
          <a:p>
            <a:pPr marL="857250" lvl="1" indent="-457200">
              <a:spcBef>
                <a:spcPts val="600"/>
              </a:spcBef>
              <a:buClr>
                <a:srgbClr val="719AD1"/>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600" smtClean="0">
                <a:ea typeface="MS Gothic" charset="-128"/>
              </a:rPr>
              <a:t>JDBC</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 Services</a:t>
            </a:r>
            <a:endParaRPr lang="fr-BE"/>
          </a:p>
        </p:txBody>
      </p:sp>
      <p:sp>
        <p:nvSpPr>
          <p:cNvPr id="3" name="Content Placeholder 2"/>
          <p:cNvSpPr>
            <a:spLocks noGrp="1"/>
          </p:cNvSpPr>
          <p:nvPr>
            <p:ph idx="1"/>
          </p:nvPr>
        </p:nvSpPr>
        <p:spPr>
          <a:xfrm>
            <a:off x="468313" y="1700808"/>
            <a:ext cx="8229600" cy="3960216"/>
          </a:xfrm>
        </p:spPr>
        <p:txBody>
          <a:bodyPr/>
          <a:lstStyle/>
          <a:p>
            <a:r>
              <a:rPr lang="fr-BE" smtClean="0"/>
              <a:t>Cette couche, également appelée « couche métier » regroupe l’ensemble des traitements d’une application.</a:t>
            </a:r>
          </a:p>
          <a:p>
            <a:r>
              <a:rPr lang="fr-BE" smtClean="0"/>
              <a:t>Technologies : composants </a:t>
            </a:r>
            <a:r>
              <a:rPr lang="fr-BE" err="1" smtClean="0"/>
              <a:t>Spring</a:t>
            </a:r>
            <a:r>
              <a:rPr lang="fr-BE" smtClean="0"/>
              <a:t> de type « service », composants EJB, …</a:t>
            </a:r>
          </a:p>
          <a:p>
            <a:endParaRPr lang="fr-BE" smtClean="0"/>
          </a:p>
          <a:p>
            <a:pPr>
              <a:buNone/>
            </a:pPr>
            <a:endParaRPr lang="fr-BE" smtClean="0"/>
          </a:p>
          <a:p>
            <a:endParaRPr lang="fr-BE" smtClean="0"/>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 Accès aux données</a:t>
            </a:r>
            <a:endParaRPr lang="fr-BE"/>
          </a:p>
        </p:txBody>
      </p:sp>
      <p:sp>
        <p:nvSpPr>
          <p:cNvPr id="3" name="Content Placeholder 2"/>
          <p:cNvSpPr>
            <a:spLocks noGrp="1"/>
          </p:cNvSpPr>
          <p:nvPr>
            <p:ph idx="1"/>
          </p:nvPr>
        </p:nvSpPr>
        <p:spPr>
          <a:xfrm>
            <a:off x="468313" y="1700808"/>
            <a:ext cx="8229600" cy="3960216"/>
          </a:xfrm>
        </p:spPr>
        <p:txBody>
          <a:bodyPr/>
          <a:lstStyle/>
          <a:p>
            <a:r>
              <a:rPr lang="fr-BE" smtClean="0"/>
              <a:t>Cette couche est responsable de la connexion avec la base de données : connexion, exécution de requête sur les données, mapping OR, …</a:t>
            </a:r>
          </a:p>
          <a:p>
            <a:r>
              <a:rPr lang="fr-BE" smtClean="0"/>
              <a:t>Technologies : </a:t>
            </a:r>
            <a:r>
              <a:rPr lang="fr-BE" err="1" smtClean="0"/>
              <a:t>Hibernate</a:t>
            </a:r>
            <a:r>
              <a:rPr lang="fr-BE" smtClean="0"/>
              <a:t>/JPA, </a:t>
            </a:r>
            <a:r>
              <a:rPr lang="fr-BE" err="1" smtClean="0"/>
              <a:t>iBatis</a:t>
            </a:r>
            <a:r>
              <a:rPr lang="fr-BE" smtClean="0"/>
              <a:t>, JDBC, …</a:t>
            </a:r>
          </a:p>
          <a:p>
            <a:endParaRPr lang="fr-BE" smtClean="0"/>
          </a:p>
          <a:p>
            <a:pPr>
              <a:buNone/>
            </a:pPr>
            <a:endParaRPr lang="fr-BE" smtClean="0"/>
          </a:p>
          <a:p>
            <a:endParaRPr lang="fr-BE" smtClean="0"/>
          </a:p>
          <a:p>
            <a:endParaRPr lang="fr-BE" smtClean="0"/>
          </a:p>
          <a:p>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Couche Persistance</a:t>
            </a:r>
            <a:endParaRPr lang="fr-BE"/>
          </a:p>
        </p:txBody>
      </p:sp>
      <p:sp>
        <p:nvSpPr>
          <p:cNvPr id="3" name="Content Placeholder 2"/>
          <p:cNvSpPr>
            <a:spLocks noGrp="1"/>
          </p:cNvSpPr>
          <p:nvPr>
            <p:ph idx="1"/>
          </p:nvPr>
        </p:nvSpPr>
        <p:spPr>
          <a:xfrm>
            <a:off x="468313" y="1643051"/>
            <a:ext cx="8229600" cy="4017974"/>
          </a:xfrm>
        </p:spPr>
        <p:txBody>
          <a:bodyPr/>
          <a:lstStyle/>
          <a:p>
            <a:r>
              <a:rPr lang="fr-BE" smtClean="0"/>
              <a:t>Cette couche est responsable de la persistance des données.</a:t>
            </a:r>
          </a:p>
          <a:p>
            <a:r>
              <a:rPr lang="fr-BE" smtClean="0"/>
              <a:t>Elle se compose souvent d’une ou de plusieurs bases de données :</a:t>
            </a:r>
          </a:p>
          <a:p>
            <a:endParaRPr lang="fr-BE" sz="1000" smtClean="0"/>
          </a:p>
          <a:p>
            <a:pPr lvl="1"/>
            <a:r>
              <a:rPr lang="fr-BE" smtClean="0"/>
              <a:t>SGBDR, </a:t>
            </a:r>
          </a:p>
          <a:p>
            <a:pPr lvl="1"/>
            <a:r>
              <a:rPr lang="fr-BE" smtClean="0"/>
              <a:t>SGBDO, </a:t>
            </a:r>
          </a:p>
          <a:p>
            <a:pPr lvl="1"/>
            <a:r>
              <a:rPr lang="fr-BE" smtClean="0"/>
              <a:t>Annuaire LDAP, </a:t>
            </a:r>
          </a:p>
          <a:p>
            <a:pPr lvl="1"/>
            <a:r>
              <a:rPr lang="fr-BE" smtClean="0"/>
              <a:t>…</a:t>
            </a:r>
            <a:endParaRPr lang="fr-B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smtClean="0"/>
              <a:t>3. JNDI et RMI</a:t>
            </a:r>
            <a:endParaRPr lang="fr-BE"/>
          </a:p>
        </p:txBody>
      </p:sp>
      <p:sp>
        <p:nvSpPr>
          <p:cNvPr id="3" name="Subtitle 2"/>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Clients EJB</a:t>
            </a:r>
            <a:endParaRPr lang="fr-BE"/>
          </a:p>
        </p:txBody>
      </p:sp>
      <p:sp>
        <p:nvSpPr>
          <p:cNvPr id="3" name="Content Placeholder 2"/>
          <p:cNvSpPr>
            <a:spLocks noGrp="1"/>
          </p:cNvSpPr>
          <p:nvPr>
            <p:ph idx="1"/>
          </p:nvPr>
        </p:nvSpPr>
        <p:spPr>
          <a:xfrm>
            <a:off x="468313" y="1428736"/>
            <a:ext cx="8229600" cy="4232288"/>
          </a:xfrm>
        </p:spPr>
        <p:txBody>
          <a:bodyPr/>
          <a:lstStyle/>
          <a:p>
            <a:r>
              <a:rPr lang="fr-BE" smtClean="0"/>
              <a:t>On peut préciser la visibilité d'un composant EJB</a:t>
            </a:r>
          </a:p>
          <a:p>
            <a:endParaRPr lang="fr-BE" sz="400" smtClean="0"/>
          </a:p>
          <a:p>
            <a:pPr lvl="1"/>
            <a:r>
              <a:rPr lang="fr-BE" b="1" smtClean="0"/>
              <a:t>visibilité locale </a:t>
            </a:r>
            <a:r>
              <a:rPr lang="fr-BE" smtClean="0"/>
              <a:t>: n'ont accès à l'EJB que les clients exécutés dans la même machine virtuelle que le composant.</a:t>
            </a:r>
          </a:p>
          <a:p>
            <a:pPr lvl="1"/>
            <a:endParaRPr lang="fr-BE" sz="1000" smtClean="0"/>
          </a:p>
          <a:p>
            <a:pPr lvl="1"/>
            <a:r>
              <a:rPr lang="fr-BE" b="1" smtClean="0"/>
              <a:t>visibilité distante </a:t>
            </a:r>
            <a:r>
              <a:rPr lang="fr-BE" smtClean="0"/>
              <a:t>: permet un accès à l'EJB depuis un client s'exécutant dans une machine virtuelle différente. Les appels de méthodes se font via la technologie </a:t>
            </a:r>
            <a:r>
              <a:rPr lang="fr-BE" b="1" smtClean="0"/>
              <a:t>RMI</a:t>
            </a:r>
            <a:r>
              <a:rPr lang="fr-BE" smtClean="0"/>
              <a:t>.</a:t>
            </a:r>
          </a:p>
          <a:p>
            <a:r>
              <a:rPr lang="fr-BE" smtClean="0"/>
              <a:t>Les clients Java utilisent généralement </a:t>
            </a:r>
          </a:p>
          <a:p>
            <a:pPr>
              <a:buNone/>
            </a:pPr>
            <a:endParaRPr lang="fr-BE" sz="500" smtClean="0"/>
          </a:p>
          <a:p>
            <a:pPr lvl="1"/>
            <a:r>
              <a:rPr lang="fr-BE" b="1" smtClean="0"/>
              <a:t>JNDI</a:t>
            </a:r>
            <a:r>
              <a:rPr lang="fr-BE" smtClean="0"/>
              <a:t> pour trouver les composants EJB</a:t>
            </a:r>
          </a:p>
          <a:p>
            <a:pPr lvl="1"/>
            <a:endParaRPr lang="fr-BE" sz="1000" smtClean="0"/>
          </a:p>
          <a:p>
            <a:pPr lvl="1"/>
            <a:r>
              <a:rPr lang="fr-BE" smtClean="0"/>
              <a:t>et </a:t>
            </a:r>
            <a:r>
              <a:rPr lang="fr-BE" b="1" smtClean="0"/>
              <a:t>RMI</a:t>
            </a:r>
            <a:r>
              <a:rPr lang="fr-BE" smtClean="0"/>
              <a:t> pour appeler les méthodes distantes proposées par les composants EJB</a:t>
            </a:r>
          </a:p>
          <a:p>
            <a:pPr lvl="1"/>
            <a:endParaRPr lang="fr-BE"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JNDI API</a:t>
            </a:r>
            <a:endParaRPr lang="fr-BE"/>
          </a:p>
        </p:txBody>
      </p:sp>
      <p:sp>
        <p:nvSpPr>
          <p:cNvPr id="3" name="Content Placeholder 2"/>
          <p:cNvSpPr>
            <a:spLocks noGrp="1"/>
          </p:cNvSpPr>
          <p:nvPr>
            <p:ph idx="1"/>
          </p:nvPr>
        </p:nvSpPr>
        <p:spPr>
          <a:xfrm>
            <a:off x="468313" y="1340768"/>
            <a:ext cx="8229600" cy="4320256"/>
          </a:xfrm>
        </p:spPr>
        <p:txBody>
          <a:bodyPr/>
          <a:lstStyle/>
          <a:p>
            <a:r>
              <a:rPr lang="fr-BE" smtClean="0"/>
              <a:t>JNDI = </a:t>
            </a:r>
            <a:r>
              <a:rPr lang="fr-BE" b="1" smtClean="0"/>
              <a:t>J</a:t>
            </a:r>
            <a:r>
              <a:rPr lang="fr-BE" smtClean="0"/>
              <a:t>ava </a:t>
            </a:r>
            <a:r>
              <a:rPr lang="fr-BE" b="1" smtClean="0"/>
              <a:t>N</a:t>
            </a:r>
            <a:r>
              <a:rPr lang="fr-BE" smtClean="0"/>
              <a:t>aming and </a:t>
            </a:r>
            <a:r>
              <a:rPr lang="fr-BE" b="1" smtClean="0"/>
              <a:t>D</a:t>
            </a:r>
            <a:r>
              <a:rPr lang="fr-BE" smtClean="0"/>
              <a:t>irectory </a:t>
            </a:r>
            <a:r>
              <a:rPr lang="fr-BE" b="1" smtClean="0"/>
              <a:t>I</a:t>
            </a:r>
            <a:r>
              <a:rPr lang="fr-BE" smtClean="0"/>
              <a:t>nterface</a:t>
            </a:r>
            <a:endParaRPr lang="fr-BE" sz="1000" smtClean="0"/>
          </a:p>
          <a:p>
            <a:r>
              <a:rPr lang="fr-BE" smtClean="0"/>
              <a:t>API permettant l'accès uniforme aux </a:t>
            </a:r>
            <a:r>
              <a:rPr lang="fr-BE" u="sng" smtClean="0"/>
              <a:t>services de nommage</a:t>
            </a:r>
            <a:r>
              <a:rPr lang="fr-BE" smtClean="0"/>
              <a:t> et d'</a:t>
            </a:r>
            <a:r>
              <a:rPr lang="fr-BE" u="sng" smtClean="0"/>
              <a:t>annuaire</a:t>
            </a:r>
            <a:r>
              <a:rPr lang="fr-BE" smtClean="0"/>
              <a:t> :</a:t>
            </a:r>
          </a:p>
          <a:p>
            <a:pPr lvl="1"/>
            <a:endParaRPr lang="fr-BE" sz="1000" smtClean="0"/>
          </a:p>
          <a:p>
            <a:pPr lvl="1"/>
            <a:r>
              <a:rPr lang="fr-BE" smtClean="0"/>
              <a:t>LDAP</a:t>
            </a:r>
          </a:p>
          <a:p>
            <a:pPr lvl="1"/>
            <a:r>
              <a:rPr lang="fr-BE" smtClean="0"/>
              <a:t>DNS </a:t>
            </a:r>
          </a:p>
          <a:p>
            <a:pPr lvl="1"/>
            <a:r>
              <a:rPr lang="fr-BE" smtClean="0"/>
              <a:t>RMI </a:t>
            </a:r>
          </a:p>
          <a:p>
            <a:pPr lvl="1"/>
            <a:r>
              <a:rPr lang="fr-BE" smtClean="0"/>
              <a:t>…</a:t>
            </a:r>
          </a:p>
          <a:p>
            <a:pPr lvl="1"/>
            <a:r>
              <a:rPr lang="fr-BE" smtClean="0"/>
              <a:t>Système de fichiers</a:t>
            </a:r>
          </a:p>
          <a:p>
            <a:pPr lvl="1">
              <a:buNone/>
            </a:pPr>
            <a:endParaRPr lang="fr-BE" sz="1000" smtClean="0"/>
          </a:p>
          <a:p>
            <a:r>
              <a:rPr lang="fr-BE" smtClean="0"/>
              <a:t>Packages JNDI : </a:t>
            </a:r>
            <a:r>
              <a:rPr lang="fr-BE" smtClean="0">
                <a:latin typeface="Courier New" pitchFamily="49" charset="0"/>
                <a:cs typeface="Courier New" pitchFamily="49" charset="0"/>
              </a:rPr>
              <a:t>javax.naming, javax.naming.directory, javax.naming.event, javax.naming.ldap</a:t>
            </a:r>
          </a:p>
          <a:p>
            <a:pPr lvl="1">
              <a:buNone/>
            </a:pPr>
            <a:endParaRPr lang="fr-BE" smtClean="0"/>
          </a:p>
          <a:p>
            <a:endParaRPr lang="fr-BE" smtClean="0"/>
          </a:p>
          <a:p>
            <a:endParaRPr lang="fr-BE"/>
          </a:p>
        </p:txBody>
      </p:sp>
    </p:spTree>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Service de nommage</a:t>
            </a:r>
            <a:endParaRPr lang="fr-BE"/>
          </a:p>
        </p:txBody>
      </p:sp>
      <p:sp>
        <p:nvSpPr>
          <p:cNvPr id="3" name="Content Placeholder 2"/>
          <p:cNvSpPr>
            <a:spLocks noGrp="1"/>
          </p:cNvSpPr>
          <p:nvPr>
            <p:ph idx="1"/>
          </p:nvPr>
        </p:nvSpPr>
        <p:spPr>
          <a:xfrm>
            <a:off x="468313" y="1500173"/>
            <a:ext cx="8229600" cy="4160851"/>
          </a:xfrm>
        </p:spPr>
        <p:txBody>
          <a:bodyPr/>
          <a:lstStyle/>
          <a:p>
            <a:r>
              <a:rPr lang="fr-BE" smtClean="0"/>
              <a:t>Un </a:t>
            </a:r>
            <a:r>
              <a:rPr lang="fr-BE" b="1" smtClean="0"/>
              <a:t>service de nommage</a:t>
            </a:r>
            <a:r>
              <a:rPr lang="fr-BE" smtClean="0"/>
              <a:t> permet d'associer un nom unique à un objet. </a:t>
            </a:r>
            <a:endParaRPr lang="fr-BE" sz="1000" smtClean="0"/>
          </a:p>
          <a:p>
            <a:r>
              <a:rPr lang="fr-BE" smtClean="0"/>
              <a:t>Un objet est récupérable sur base de son nom, ce qui facilite la localisation de la ressource.</a:t>
            </a:r>
          </a:p>
          <a:p>
            <a:r>
              <a:rPr lang="fr-BE" smtClean="0"/>
              <a:t>Exemples :</a:t>
            </a:r>
          </a:p>
          <a:p>
            <a:endParaRPr lang="fr-BE" sz="1000" smtClean="0"/>
          </a:p>
          <a:p>
            <a:pPr lvl="1"/>
            <a:r>
              <a:rPr lang="fr-BE" smtClean="0"/>
              <a:t>DNS : www.google.fr </a:t>
            </a:r>
            <a:r>
              <a:rPr lang="fr-BE" smtClean="0">
                <a:sym typeface="Wingdings" pitchFamily="2" charset="2"/>
              </a:rPr>
              <a:t> 209.85.229.99</a:t>
            </a:r>
          </a:p>
          <a:p>
            <a:pPr lvl="1"/>
            <a:endParaRPr lang="fr-BE" sz="1000" smtClean="0">
              <a:sym typeface="Wingdings" pitchFamily="2" charset="2"/>
            </a:endParaRPr>
          </a:p>
          <a:p>
            <a:pPr lvl="1"/>
            <a:r>
              <a:rPr lang="fr-BE" smtClean="0">
                <a:sym typeface="Wingdings" pitchFamily="2" charset="2"/>
              </a:rPr>
              <a:t>FS NTFS : C:\Program Files\Java\jre6\bin\java.exe</a:t>
            </a:r>
          </a:p>
          <a:p>
            <a:pPr>
              <a:buNone/>
            </a:pPr>
            <a:endParaRPr lang="fr-BE" smtClean="0"/>
          </a:p>
          <a:p>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Annuaire (1/2)</a:t>
            </a:r>
            <a:endParaRPr lang="fr-BE"/>
          </a:p>
        </p:txBody>
      </p:sp>
      <p:sp>
        <p:nvSpPr>
          <p:cNvPr id="3" name="Content Placeholder 2"/>
          <p:cNvSpPr>
            <a:spLocks noGrp="1"/>
          </p:cNvSpPr>
          <p:nvPr>
            <p:ph idx="1"/>
          </p:nvPr>
        </p:nvSpPr>
        <p:spPr>
          <a:xfrm>
            <a:off x="468313" y="1500174"/>
            <a:ext cx="8229600" cy="4160850"/>
          </a:xfrm>
        </p:spPr>
        <p:txBody>
          <a:bodyPr/>
          <a:lstStyle/>
          <a:p>
            <a:r>
              <a:rPr lang="fr-BE" smtClean="0"/>
              <a:t>Un </a:t>
            </a:r>
            <a:r>
              <a:rPr lang="fr-BE" b="1" smtClean="0"/>
              <a:t>annuaire</a:t>
            </a:r>
            <a:r>
              <a:rPr lang="fr-BE" smtClean="0"/>
              <a:t> propose des services supplémentaires par rapport aux services de nommage : </a:t>
            </a:r>
          </a:p>
          <a:p>
            <a:endParaRPr lang="fr-BE" sz="1000" smtClean="0"/>
          </a:p>
          <a:p>
            <a:pPr lvl="1"/>
            <a:r>
              <a:rPr lang="fr-BE" smtClean="0"/>
              <a:t>les objets répertoriés sont caractérisés par leur nom et des attributs</a:t>
            </a:r>
          </a:p>
          <a:p>
            <a:pPr lvl="1"/>
            <a:r>
              <a:rPr lang="fr-BE" smtClean="0"/>
              <a:t>l'annuaire adopte généralement une structure hiérarchique</a:t>
            </a:r>
          </a:p>
          <a:p>
            <a:pPr>
              <a:buNone/>
            </a:pPr>
            <a:endParaRPr lang="fr-BE" sz="1100" smtClean="0"/>
          </a:p>
          <a:p>
            <a:r>
              <a:rPr lang="fr-BE" smtClean="0"/>
              <a:t>Un objet est récupérable sur base de son nom ou de ses attributs (moteur de recherche)</a:t>
            </a:r>
          </a:p>
          <a:p>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Annuaire (2/2)</a:t>
            </a:r>
            <a:endParaRPr lang="fr-BE"/>
          </a:p>
        </p:txBody>
      </p:sp>
      <p:pic>
        <p:nvPicPr>
          <p:cNvPr id="4" name="Content Placeholder 3" descr="LDAP.jpg"/>
          <p:cNvPicPr>
            <a:picLocks noGrp="1" noChangeAspect="1"/>
          </p:cNvPicPr>
          <p:nvPr>
            <p:ph idx="1"/>
          </p:nvPr>
        </p:nvPicPr>
        <p:blipFill>
          <a:blip r:embed="rId2" cstate="print">
            <a:clrChange>
              <a:clrFrom>
                <a:srgbClr val="FFFFFF"/>
              </a:clrFrom>
              <a:clrTo>
                <a:srgbClr val="FFFFFF">
                  <a:alpha val="0"/>
                </a:srgbClr>
              </a:clrTo>
            </a:clrChange>
          </a:blip>
          <a:stretch>
            <a:fillRect/>
          </a:stretch>
        </p:blipFill>
        <p:spPr>
          <a:xfrm>
            <a:off x="2746764" y="1339850"/>
            <a:ext cx="3650471" cy="4570413"/>
          </a:xfrm>
        </p:spPr>
      </p:pic>
      <p:sp>
        <p:nvSpPr>
          <p:cNvPr id="5" name="Content Placeholder 2"/>
          <p:cNvSpPr txBox="1">
            <a:spLocks/>
          </p:cNvSpPr>
          <p:nvPr/>
        </p:nvSpPr>
        <p:spPr bwMode="auto">
          <a:xfrm>
            <a:off x="500034" y="1643050"/>
            <a:ext cx="8229600" cy="37322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r>
              <a:rPr kumimoji="0" lang="fr-BE" sz="2000" b="0" i="0" u="none" strike="noStrike" kern="0" cap="none" spc="0" normalizeH="0" baseline="0" noProof="0" smtClean="0">
                <a:ln>
                  <a:noFill/>
                </a:ln>
                <a:solidFill>
                  <a:srgbClr val="3C486E"/>
                </a:solidFill>
                <a:effectLst/>
                <a:uLnTx/>
                <a:uFillTx/>
                <a:latin typeface="+mn-lt"/>
                <a:ea typeface="+mn-ea"/>
                <a:cs typeface="+mn-cs"/>
              </a:rPr>
              <a:t>Exemple : LDAP</a:t>
            </a: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lang="fr-BE" sz="2000" kern="0" smtClean="0">
              <a:solidFill>
                <a:srgbClr val="3C486E"/>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lang="fr-BE" sz="2000" kern="0" smtClean="0">
              <a:solidFill>
                <a:srgbClr val="3C486E"/>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lang="fr-BE" sz="2000" kern="0" smtClean="0">
              <a:solidFill>
                <a:srgbClr val="3C486E"/>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lang="fr-BE" sz="2000" kern="0" smtClean="0">
              <a:solidFill>
                <a:srgbClr val="3C486E"/>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lang="fr-BE" sz="2000" kern="0" smtClean="0">
              <a:solidFill>
                <a:srgbClr val="3C486E"/>
              </a:solidFill>
              <a:latin typeface="+mn-lt"/>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lang="fr-BE" sz="2000" kern="0" smtClean="0">
              <a:solidFill>
                <a:srgbClr val="3C486E"/>
              </a:solidFill>
              <a:latin typeface="+mn-lt"/>
              <a:cs typeface="+mn-cs"/>
            </a:endParaRPr>
          </a:p>
          <a:p>
            <a:pPr marL="342900" indent="-342900" defTabSz="914400">
              <a:lnSpc>
                <a:spcPct val="100000"/>
              </a:lnSpc>
              <a:spcBef>
                <a:spcPct val="20000"/>
              </a:spcBef>
              <a:buClr>
                <a:srgbClr val="A1B4DF"/>
              </a:buClr>
              <a:buSzTx/>
              <a:defRPr/>
            </a:pPr>
            <a:r>
              <a:rPr kumimoji="0" lang="fr-BE" sz="1100" b="0" i="0" u="none" strike="noStrike" kern="0" cap="none" spc="0" normalizeH="0" baseline="0" noProof="0" smtClean="0">
                <a:ln>
                  <a:noFill/>
                </a:ln>
                <a:solidFill>
                  <a:srgbClr val="3C486E"/>
                </a:solidFill>
                <a:effectLst/>
                <a:uLnTx/>
                <a:uFillTx/>
                <a:latin typeface="+mn-lt"/>
                <a:ea typeface="+mn-ea"/>
                <a:cs typeface="+mn-cs"/>
              </a:rPr>
              <a:t>	Notes : </a:t>
            </a:r>
          </a:p>
          <a:p>
            <a:pPr marL="800100" lvl="1" indent="-342900" defTabSz="914400">
              <a:lnSpc>
                <a:spcPct val="100000"/>
              </a:lnSpc>
              <a:spcBef>
                <a:spcPct val="20000"/>
              </a:spcBef>
              <a:buClr>
                <a:srgbClr val="A1B4DF"/>
              </a:buClr>
              <a:buSzTx/>
              <a:buFontTx/>
              <a:buChar char="•"/>
              <a:defRPr/>
            </a:pPr>
            <a:r>
              <a:rPr lang="fr-BE" sz="1100" kern="0" smtClean="0">
                <a:solidFill>
                  <a:srgbClr val="3C486E"/>
                </a:solidFill>
                <a:latin typeface="+mn-lt"/>
                <a:cs typeface="+mn-cs"/>
              </a:rPr>
              <a:t>dc = "domain component"</a:t>
            </a:r>
          </a:p>
          <a:p>
            <a:pPr marL="800100" lvl="1" indent="-342900" defTabSz="914400">
              <a:lnSpc>
                <a:spcPct val="100000"/>
              </a:lnSpc>
              <a:spcBef>
                <a:spcPct val="20000"/>
              </a:spcBef>
              <a:buClr>
                <a:srgbClr val="A1B4DF"/>
              </a:buClr>
              <a:buSzTx/>
              <a:buFontTx/>
              <a:buChar char="•"/>
              <a:defRPr/>
            </a:pPr>
            <a:r>
              <a:rPr kumimoji="0" lang="fr-BE" sz="1100" b="0" i="0" u="none" strike="noStrike" kern="0" cap="none" spc="0" normalizeH="0" baseline="0" noProof="0" smtClean="0">
                <a:ln>
                  <a:noFill/>
                </a:ln>
                <a:solidFill>
                  <a:srgbClr val="3C486E"/>
                </a:solidFill>
                <a:effectLst/>
                <a:uLnTx/>
                <a:uFillTx/>
                <a:latin typeface="+mn-lt"/>
                <a:ea typeface="+mn-ea"/>
                <a:cs typeface="+mn-cs"/>
              </a:rPr>
              <a:t>ou</a:t>
            </a:r>
            <a:r>
              <a:rPr kumimoji="0" lang="fr-BE" sz="1100" b="0" i="0" u="none" strike="noStrike" kern="0" cap="none" spc="0" normalizeH="0" noProof="0" smtClean="0">
                <a:ln>
                  <a:noFill/>
                </a:ln>
                <a:solidFill>
                  <a:srgbClr val="3C486E"/>
                </a:solidFill>
                <a:effectLst/>
                <a:uLnTx/>
                <a:uFillTx/>
                <a:latin typeface="+mn-lt"/>
                <a:ea typeface="+mn-ea"/>
                <a:cs typeface="+mn-cs"/>
              </a:rPr>
              <a:t> = "organisational unit"</a:t>
            </a:r>
          </a:p>
          <a:p>
            <a:pPr marL="800100" lvl="1" indent="-342900" defTabSz="914400">
              <a:lnSpc>
                <a:spcPct val="100000"/>
              </a:lnSpc>
              <a:spcBef>
                <a:spcPct val="20000"/>
              </a:spcBef>
              <a:buClr>
                <a:srgbClr val="A1B4DF"/>
              </a:buClr>
              <a:buSzTx/>
              <a:buFontTx/>
              <a:buChar char="•"/>
              <a:defRPr/>
            </a:pPr>
            <a:r>
              <a:rPr lang="fr-BE" sz="1100" kern="0" baseline="0" smtClean="0">
                <a:solidFill>
                  <a:srgbClr val="3C486E"/>
                </a:solidFill>
                <a:latin typeface="+mn-lt"/>
                <a:cs typeface="+mn-cs"/>
              </a:rPr>
              <a:t>cn</a:t>
            </a:r>
            <a:r>
              <a:rPr lang="fr-BE" sz="1100" kern="0" smtClean="0">
                <a:solidFill>
                  <a:srgbClr val="3C486E"/>
                </a:solidFill>
                <a:latin typeface="+mn-lt"/>
                <a:cs typeface="+mn-cs"/>
              </a:rPr>
              <a:t> = "common name"</a:t>
            </a:r>
            <a:endParaRPr kumimoji="0" lang="fr-BE" sz="1100" b="0" i="0" u="none" strike="noStrike" kern="0" cap="none" spc="0" normalizeH="0" baseline="0" noProof="0" smtClean="0">
              <a:ln>
                <a:noFill/>
              </a:ln>
              <a:solidFill>
                <a:srgbClr val="3C486E"/>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A1B4DF"/>
              </a:buClr>
              <a:buSzTx/>
              <a:buFontTx/>
              <a:buChar char="•"/>
              <a:tabLst/>
              <a:defRPr/>
            </a:pPr>
            <a:endParaRPr kumimoji="0" lang="fr-BE" sz="2000" b="0" i="0" u="none" strike="noStrike" kern="0" cap="none" spc="0" normalizeH="0" baseline="0" noProof="0">
              <a:ln>
                <a:noFill/>
              </a:ln>
              <a:solidFill>
                <a:srgbClr val="3C486E"/>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Architecture JNDI</a:t>
            </a:r>
            <a:endParaRPr lang="fr-BE"/>
          </a:p>
        </p:txBody>
      </p:sp>
      <p:pic>
        <p:nvPicPr>
          <p:cNvPr id="4" name="Content Placeholder 3" descr="jndi.gif"/>
          <p:cNvPicPr>
            <a:picLocks noGrp="1" noChangeAspect="1"/>
          </p:cNvPicPr>
          <p:nvPr>
            <p:ph idx="1"/>
          </p:nvPr>
        </p:nvPicPr>
        <p:blipFill>
          <a:blip r:embed="rId2" cstate="print"/>
          <a:stretch>
            <a:fillRect/>
          </a:stretch>
        </p:blipFill>
        <p:spPr>
          <a:xfrm>
            <a:off x="1000100" y="1071546"/>
            <a:ext cx="7143800" cy="4460216"/>
          </a:xfrm>
        </p:spPr>
      </p:pic>
      <p:sp>
        <p:nvSpPr>
          <p:cNvPr id="5" name="TextBox 4"/>
          <p:cNvSpPr txBox="1"/>
          <p:nvPr/>
        </p:nvSpPr>
        <p:spPr>
          <a:xfrm>
            <a:off x="5429256" y="5357826"/>
            <a:ext cx="3571900" cy="440120"/>
          </a:xfrm>
          <a:prstGeom prst="rect">
            <a:avLst/>
          </a:prstGeom>
          <a:noFill/>
        </p:spPr>
        <p:txBody>
          <a:bodyPr wrap="square" rtlCol="0">
            <a:spAutoFit/>
          </a:bodyPr>
          <a:lstStyle/>
          <a:p>
            <a:r>
              <a:rPr lang="fr-BE" sz="1000" b="1" smtClean="0">
                <a:solidFill>
                  <a:srgbClr val="3C486E"/>
                </a:solidFill>
                <a:latin typeface="+mn-lt"/>
              </a:rPr>
              <a:t>http://docs.sun.com/source/817-5445/images/jndi13.gif</a:t>
            </a:r>
            <a:endParaRPr lang="fr-BE" sz="1000" b="1">
              <a:solidFill>
                <a:srgbClr val="3C486E"/>
              </a:solidFill>
              <a:latin typeface="+mn-lt"/>
            </a:endParaRP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ctrTitle"/>
          </p:nvPr>
        </p:nvSpPr>
        <p:spPr/>
        <p:txBody>
          <a:bodyPr/>
          <a:lstStyle/>
          <a:p>
            <a:r>
              <a:rPr lang="fr-BE" smtClean="0"/>
              <a:t>1. Introduction à Java EE </a:t>
            </a:r>
          </a:p>
        </p:txBody>
      </p:sp>
      <p:sp>
        <p:nvSpPr>
          <p:cNvPr id="17411" name="Subtitle 4"/>
          <p:cNvSpPr>
            <a:spLocks noGrp="1"/>
          </p:cNvSpPr>
          <p:nvPr>
            <p:ph type="subTitle" idx="1"/>
          </p:nvPr>
        </p:nvSpPr>
        <p:spPr/>
        <p:txBody>
          <a:bodyPr/>
          <a:lstStyle/>
          <a:p>
            <a:endParaRPr lang="fr-BE" smtClean="0"/>
          </a:p>
        </p:txBody>
      </p:sp>
    </p:spTree>
  </p:cSld>
  <p:clrMapOvr>
    <a:masterClrMapping/>
  </p:clrMapOvr>
  <p:transition>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JNDI SPI </a:t>
            </a:r>
            <a:endParaRPr lang="fr-BE"/>
          </a:p>
        </p:txBody>
      </p:sp>
      <p:sp>
        <p:nvSpPr>
          <p:cNvPr id="3" name="Content Placeholder 2"/>
          <p:cNvSpPr>
            <a:spLocks noGrp="1"/>
          </p:cNvSpPr>
          <p:nvPr>
            <p:ph idx="1"/>
          </p:nvPr>
        </p:nvSpPr>
        <p:spPr>
          <a:xfrm>
            <a:off x="468313" y="1500173"/>
            <a:ext cx="8229600" cy="4160851"/>
          </a:xfrm>
        </p:spPr>
        <p:txBody>
          <a:bodyPr/>
          <a:lstStyle/>
          <a:p>
            <a:r>
              <a:rPr lang="fr-BE" smtClean="0"/>
              <a:t>L'implémentation spécifique à chaque type d'annuaire est réalisée par des </a:t>
            </a:r>
            <a:r>
              <a:rPr lang="fr-BE" b="1" smtClean="0"/>
              <a:t>pilotes SPI (Service Provider Interface)</a:t>
            </a:r>
          </a:p>
          <a:p>
            <a:endParaRPr lang="fr-BE" sz="1050" b="1" smtClean="0"/>
          </a:p>
          <a:p>
            <a:r>
              <a:rPr lang="fr-BE" smtClean="0"/>
              <a:t>Les pilotes DNS, LDAP, RMI et CORBA sont inclus dans la JRE ($JAVA_HOME/lib)</a:t>
            </a:r>
          </a:p>
          <a:p>
            <a:endParaRPr lang="fr-BE" sz="1200" smtClean="0"/>
          </a:p>
          <a:p>
            <a:r>
              <a:rPr lang="fr-BE" smtClean="0"/>
              <a:t>Les autres pilotes doivent être récupérés et installés</a:t>
            </a:r>
          </a:p>
          <a:p>
            <a:endParaRPr lang="fr-BE" b="1" smtClean="0"/>
          </a:p>
          <a:p>
            <a:endParaRPr lang="fr-BE" b="1" smtClean="0"/>
          </a:p>
          <a:p>
            <a:endParaRPr lang="fr-BE" b="1"/>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JNDI – Contexte de nommage</a:t>
            </a:r>
            <a:endParaRPr lang="fr-BE"/>
          </a:p>
        </p:txBody>
      </p:sp>
      <p:sp>
        <p:nvSpPr>
          <p:cNvPr id="3" name="Content Placeholder 2"/>
          <p:cNvSpPr>
            <a:spLocks noGrp="1"/>
          </p:cNvSpPr>
          <p:nvPr>
            <p:ph idx="1"/>
          </p:nvPr>
        </p:nvSpPr>
        <p:spPr>
          <a:xfrm>
            <a:off x="285720" y="1500173"/>
            <a:ext cx="8501121" cy="4160851"/>
          </a:xfrm>
        </p:spPr>
        <p:txBody>
          <a:bodyPr/>
          <a:lstStyle/>
          <a:p>
            <a:r>
              <a:rPr lang="fr-BE" smtClean="0"/>
              <a:t>Un </a:t>
            </a:r>
            <a:r>
              <a:rPr lang="fr-BE" b="1" smtClean="0"/>
              <a:t>contexte</a:t>
            </a:r>
            <a:r>
              <a:rPr lang="fr-BE" smtClean="0"/>
              <a:t> est une instance de répertoire de noms, représenté </a:t>
            </a:r>
            <a:r>
              <a:rPr lang="en-GB" sz="2000" smtClean="0">
                <a:cs typeface="Courier New" pitchFamily="49" charset="0"/>
              </a:rPr>
              <a:t>par l'interface </a:t>
            </a:r>
            <a:r>
              <a:rPr lang="en-GB" sz="2000" smtClean="0">
                <a:latin typeface="Courier New" pitchFamily="49" charset="0"/>
                <a:cs typeface="Courier New" pitchFamily="49" charset="0"/>
              </a:rPr>
              <a:t>javax.naming.Context</a:t>
            </a:r>
            <a:r>
              <a:rPr lang="en-GB" sz="2000" smtClean="0"/>
              <a:t>. </a:t>
            </a:r>
          </a:p>
          <a:p>
            <a:pPr marL="342900" lvl="1" indent="-342900">
              <a:buClr>
                <a:srgbClr val="A1B4DF"/>
              </a:buClr>
              <a:buFontTx/>
              <a:buChar char="•"/>
            </a:pPr>
            <a:endParaRPr lang="en-GB" sz="2000" smtClean="0"/>
          </a:p>
          <a:p>
            <a:pPr marL="342900" lvl="1" indent="-342900">
              <a:buClr>
                <a:srgbClr val="A1B4DF"/>
              </a:buClr>
              <a:buFontTx/>
              <a:buChar char="•"/>
            </a:pPr>
            <a:r>
              <a:rPr lang="en-GB" sz="2000" smtClean="0"/>
              <a:t>Cette interface définit les opérations de base pour gérer un service de nommage : </a:t>
            </a:r>
          </a:p>
          <a:p>
            <a:pPr marL="342900" lvl="1" indent="-342900">
              <a:buClr>
                <a:srgbClr val="A1B4DF"/>
              </a:buClr>
              <a:buFontTx/>
              <a:buChar char="•"/>
            </a:pPr>
            <a:endParaRPr lang="en-GB" sz="1000" smtClean="0"/>
          </a:p>
          <a:p>
            <a:pPr lvl="1"/>
            <a:r>
              <a:rPr lang="en-GB" smtClean="0"/>
              <a:t>enregistrement d'objets</a:t>
            </a:r>
          </a:p>
          <a:p>
            <a:pPr lvl="1"/>
            <a:r>
              <a:rPr lang="en-GB" smtClean="0"/>
              <a:t>recherche d'objets sur base de leur nom</a:t>
            </a:r>
          </a:p>
          <a:p>
            <a:pPr lvl="1"/>
            <a:r>
              <a:rPr lang="en-GB" smtClean="0"/>
              <a:t>...</a:t>
            </a:r>
          </a:p>
          <a:p>
            <a:pPr lvl="1"/>
            <a:endParaRPr lang="en-GB"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JNDI – Contexte initial</a:t>
            </a:r>
            <a:endParaRPr lang="fr-BE"/>
          </a:p>
        </p:txBody>
      </p:sp>
      <p:sp>
        <p:nvSpPr>
          <p:cNvPr id="3" name="Content Placeholder 2"/>
          <p:cNvSpPr>
            <a:spLocks noGrp="1"/>
          </p:cNvSpPr>
          <p:nvPr>
            <p:ph idx="1"/>
          </p:nvPr>
        </p:nvSpPr>
        <p:spPr>
          <a:xfrm>
            <a:off x="468313" y="1571611"/>
            <a:ext cx="8229600" cy="4089413"/>
          </a:xfrm>
        </p:spPr>
        <p:txBody>
          <a:bodyPr/>
          <a:lstStyle/>
          <a:p>
            <a:pPr marL="319088" indent="-261938">
              <a:tabLst>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pPr>
            <a:r>
              <a:rPr lang="en-GB" smtClean="0"/>
              <a:t>Dans JNDI, toutes les opérations de nommage et d'annuaire sont effectuées relativement à un contexte</a:t>
            </a:r>
          </a:p>
          <a:p>
            <a:pPr marL="719138" lvl="1" indent="-261938">
              <a:tabLst>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pPr>
            <a:endParaRPr lang="en-GB" sz="1600" smtClean="0"/>
          </a:p>
          <a:p>
            <a:pPr marL="319088" indent="-261938">
              <a:tabLst>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pPr>
            <a:r>
              <a:rPr lang="en-GB" smtClean="0"/>
              <a:t>Par conséquent, JNDI définit un contexte initial qui fournit un point d'entrée :</a:t>
            </a:r>
          </a:p>
          <a:p>
            <a:pPr marL="319088" indent="-261938">
              <a:tabLst>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pPr>
            <a:endParaRPr lang="en-GB" sz="1000" smtClean="0"/>
          </a:p>
          <a:p>
            <a:pPr marL="719138" lvl="1" indent="-261938">
              <a:tabLst>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pPr>
            <a:r>
              <a:rPr lang="en-GB" smtClean="0"/>
              <a:t>représenté par l'interface </a:t>
            </a:r>
            <a:r>
              <a:rPr lang="en-GB" smtClean="0">
                <a:latin typeface="Courier New" pitchFamily="49" charset="0"/>
                <a:cs typeface="Courier New" pitchFamily="49" charset="0"/>
              </a:rPr>
              <a:t>javax.naming.InitialContext</a:t>
            </a:r>
            <a:endParaRPr lang="en-GB" smtClean="0"/>
          </a:p>
          <a:p>
            <a:pPr lvl="1"/>
            <a:r>
              <a:rPr lang="fr-BE" smtClean="0"/>
              <a:t>possibilité de passer des paramètres au contexte initial via une hashtable</a:t>
            </a:r>
          </a:p>
          <a:p>
            <a:endParaRPr lang="fr-BE" smtClean="0">
              <a:latin typeface="Courier New" pitchFamily="49" charset="0"/>
              <a:cs typeface="Courier New" pitchFamily="49" charset="0"/>
            </a:endParaRPr>
          </a:p>
          <a:p>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JNDI – Exemple (1/2) </a:t>
            </a:r>
            <a:endParaRPr lang="fr-BE"/>
          </a:p>
        </p:txBody>
      </p:sp>
      <p:sp>
        <p:nvSpPr>
          <p:cNvPr id="3" name="Content Placeholder 2"/>
          <p:cNvSpPr>
            <a:spLocks noGrp="1"/>
          </p:cNvSpPr>
          <p:nvPr>
            <p:ph idx="1"/>
          </p:nvPr>
        </p:nvSpPr>
        <p:spPr>
          <a:xfrm>
            <a:off x="468313" y="1428736"/>
            <a:ext cx="8229600" cy="4232288"/>
          </a:xfrm>
        </p:spPr>
        <p:txBody>
          <a:bodyPr/>
          <a:lstStyle/>
          <a:p>
            <a:r>
              <a:rPr lang="fr-BE" smtClean="0"/>
              <a:t>Récupérer un objet</a:t>
            </a:r>
          </a:p>
          <a:p>
            <a:endParaRPr lang="fr-BE" smtClean="0"/>
          </a:p>
          <a:p>
            <a:endParaRPr lang="fr-BE" smtClean="0"/>
          </a:p>
          <a:p>
            <a:r>
              <a:rPr lang="fr-BE" smtClean="0"/>
              <a:t>Enregistrer un objet</a:t>
            </a:r>
            <a:endParaRPr lang="fr-BE"/>
          </a:p>
        </p:txBody>
      </p:sp>
      <p:sp>
        <p:nvSpPr>
          <p:cNvPr id="5" name="TextBox 4"/>
          <p:cNvSpPr txBox="1"/>
          <p:nvPr/>
        </p:nvSpPr>
        <p:spPr>
          <a:xfrm>
            <a:off x="785786" y="2000240"/>
            <a:ext cx="7500990" cy="738664"/>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Context context = new InitialContext();</a:t>
            </a:r>
          </a:p>
          <a:p>
            <a:pPr>
              <a:lnSpc>
                <a:spcPct val="100000"/>
              </a:lnSpc>
            </a:pPr>
            <a:r>
              <a:rPr lang="fr-BE" sz="1400" b="1" smtClean="0">
                <a:solidFill>
                  <a:srgbClr val="3C486E"/>
                </a:solidFill>
                <a:latin typeface="Courier New" pitchFamily="49" charset="0"/>
                <a:cs typeface="Courier New" pitchFamily="49" charset="0"/>
              </a:rPr>
              <a:t>Connection jdbcConnection = (Connection) context.lookup("</a:t>
            </a:r>
          </a:p>
          <a:p>
            <a:pPr>
              <a:lnSpc>
                <a:spcPct val="100000"/>
              </a:lnSpc>
            </a:pPr>
            <a:r>
              <a:rPr lang="fr-BE" sz="1400" b="1" smtClean="0">
                <a:solidFill>
                  <a:srgbClr val="3C486E"/>
                </a:solidFill>
                <a:latin typeface="Courier New" pitchFamily="49" charset="0"/>
                <a:cs typeface="Courier New" pitchFamily="49" charset="0"/>
              </a:rPr>
              <a:t>											/jdbc/maConnection");</a:t>
            </a:r>
          </a:p>
        </p:txBody>
      </p:sp>
      <p:sp>
        <p:nvSpPr>
          <p:cNvPr id="6" name="TextBox 5"/>
          <p:cNvSpPr txBox="1"/>
          <p:nvPr/>
        </p:nvSpPr>
        <p:spPr>
          <a:xfrm>
            <a:off x="785786" y="3857628"/>
            <a:ext cx="7500990" cy="523220"/>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Context context = new InitialContext();</a:t>
            </a:r>
          </a:p>
          <a:p>
            <a:pPr>
              <a:lnSpc>
                <a:spcPct val="100000"/>
              </a:lnSpc>
            </a:pPr>
            <a:r>
              <a:rPr lang="fr-BE" sz="1400" b="1" smtClean="0">
                <a:solidFill>
                  <a:srgbClr val="3C486E"/>
                </a:solidFill>
                <a:latin typeface="Courier New" pitchFamily="49" charset="0"/>
                <a:cs typeface="Courier New" pitchFamily="49" charset="0"/>
              </a:rPr>
              <a:t>context.bind("/jdbc/maConnexion", jdbcConnection);</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JNDI – Exemple (2/2)</a:t>
            </a:r>
            <a:endParaRPr lang="fr-BE"/>
          </a:p>
        </p:txBody>
      </p:sp>
      <p:sp>
        <p:nvSpPr>
          <p:cNvPr id="3" name="Content Placeholder 2"/>
          <p:cNvSpPr>
            <a:spLocks noGrp="1"/>
          </p:cNvSpPr>
          <p:nvPr>
            <p:ph idx="1"/>
          </p:nvPr>
        </p:nvSpPr>
        <p:spPr>
          <a:xfrm>
            <a:off x="468313" y="1500175"/>
            <a:ext cx="8229600" cy="4160850"/>
          </a:xfrm>
        </p:spPr>
        <p:txBody>
          <a:bodyPr/>
          <a:lstStyle/>
          <a:p>
            <a:r>
              <a:rPr lang="fr-BE" smtClean="0"/>
              <a:t>Paramètrer le contexte initial</a:t>
            </a:r>
            <a:endParaRPr lang="fr-BE"/>
          </a:p>
        </p:txBody>
      </p:sp>
      <p:sp>
        <p:nvSpPr>
          <p:cNvPr id="4" name="TextBox 3"/>
          <p:cNvSpPr txBox="1"/>
          <p:nvPr/>
        </p:nvSpPr>
        <p:spPr>
          <a:xfrm>
            <a:off x="714348" y="2500306"/>
            <a:ext cx="7572428" cy="1600438"/>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Hashtable&lt;String, String&gt; env = new Hashtable&lt;String, String&gt;();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env.put(Context.</a:t>
            </a:r>
            <a:r>
              <a:rPr lang="fr-BE" sz="1400" b="1" i="1" smtClean="0">
                <a:solidFill>
                  <a:srgbClr val="3C486E"/>
                </a:solidFill>
                <a:latin typeface="Courier New" pitchFamily="49" charset="0"/>
                <a:cs typeface="Courier New" pitchFamily="49" charset="0"/>
              </a:rPr>
              <a:t>INITIAL_CONTEXT_FACTORY,</a:t>
            </a:r>
          </a:p>
          <a:p>
            <a:pPr>
              <a:lnSpc>
                <a:spcPct val="100000"/>
              </a:lnSpc>
            </a:pPr>
            <a:r>
              <a:rPr lang="fr-BE" sz="1400" b="1" smtClean="0">
                <a:solidFill>
                  <a:srgbClr val="3C486E"/>
                </a:solidFill>
                <a:latin typeface="Courier New" pitchFamily="49" charset="0"/>
                <a:cs typeface="Courier New" pitchFamily="49" charset="0"/>
              </a:rPr>
              <a:t>          "org.apache.activemq.jndi.ActiveMQInitialContextFactory");</a:t>
            </a:r>
          </a:p>
          <a:p>
            <a:pPr>
              <a:lnSpc>
                <a:spcPct val="100000"/>
              </a:lnSpc>
            </a:pPr>
            <a:r>
              <a:rPr lang="fr-BE" sz="1400" b="1" smtClean="0">
                <a:solidFill>
                  <a:srgbClr val="3C486E"/>
                </a:solidFill>
                <a:latin typeface="Courier New" pitchFamily="49" charset="0"/>
                <a:cs typeface="Courier New" pitchFamily="49" charset="0"/>
              </a:rPr>
              <a:t>env.put(Context.</a:t>
            </a:r>
            <a:r>
              <a:rPr lang="fr-BE" sz="1400" b="1" i="1" smtClean="0">
                <a:solidFill>
                  <a:srgbClr val="3C486E"/>
                </a:solidFill>
                <a:latin typeface="Courier New" pitchFamily="49" charset="0"/>
                <a:cs typeface="Courier New" pitchFamily="49" charset="0"/>
              </a:rPr>
              <a:t>PROVIDER_URL, </a:t>
            </a:r>
            <a:r>
              <a:rPr lang="fr-BE" sz="1400" b="1" smtClean="0">
                <a:solidFill>
                  <a:srgbClr val="3C486E"/>
                </a:solidFill>
                <a:latin typeface="Courier New" pitchFamily="49" charset="0"/>
                <a:cs typeface="Courier New" pitchFamily="49" charset="0"/>
              </a:rPr>
              <a:t>"tcp://192.168.2.172:61616");</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Context context = new InitialContext(env);</a:t>
            </a:r>
          </a:p>
        </p:txBody>
      </p:sp>
    </p:spTree>
  </p:cSld>
  <p:clrMapOvr>
    <a:masterClrMapping/>
  </p:clrMapOvr>
  <p:transition>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RMI</a:t>
            </a:r>
            <a:endParaRPr lang="fr-BE"/>
          </a:p>
        </p:txBody>
      </p:sp>
      <p:sp>
        <p:nvSpPr>
          <p:cNvPr id="3" name="Content Placeholder 2"/>
          <p:cNvSpPr>
            <a:spLocks noGrp="1"/>
          </p:cNvSpPr>
          <p:nvPr>
            <p:ph idx="1"/>
          </p:nvPr>
        </p:nvSpPr>
        <p:spPr>
          <a:xfrm>
            <a:off x="468313" y="1428735"/>
            <a:ext cx="8229600" cy="4232289"/>
          </a:xfrm>
        </p:spPr>
        <p:txBody>
          <a:bodyPr/>
          <a:lstStyle/>
          <a:p>
            <a:r>
              <a:rPr lang="fr-BE" b="1" smtClean="0"/>
              <a:t>RMI</a:t>
            </a:r>
            <a:r>
              <a:rPr lang="fr-BE" smtClean="0"/>
              <a:t> = </a:t>
            </a:r>
            <a:r>
              <a:rPr lang="fr-BE" b="1" smtClean="0"/>
              <a:t>R</a:t>
            </a:r>
            <a:r>
              <a:rPr lang="fr-BE" smtClean="0"/>
              <a:t>emote </a:t>
            </a:r>
            <a:r>
              <a:rPr lang="fr-BE" b="1" smtClean="0"/>
              <a:t>M</a:t>
            </a:r>
            <a:r>
              <a:rPr lang="fr-BE" smtClean="0"/>
              <a:t>ethod </a:t>
            </a:r>
            <a:r>
              <a:rPr lang="fr-BE" b="1" smtClean="0"/>
              <a:t>I</a:t>
            </a:r>
            <a:r>
              <a:rPr lang="fr-BE" smtClean="0"/>
              <a:t>nvocation</a:t>
            </a:r>
          </a:p>
          <a:p>
            <a:r>
              <a:rPr lang="fr-BE" smtClean="0"/>
              <a:t>API permettant à une application Java d'exécuter les méthodes d'un objet distant (autre machine, autre JVM, …)</a:t>
            </a:r>
          </a:p>
          <a:p>
            <a:r>
              <a:rPr lang="fr-BE" smtClean="0"/>
              <a:t>RMI est basé sur</a:t>
            </a:r>
          </a:p>
          <a:p>
            <a:endParaRPr lang="fr-BE" sz="1000" smtClean="0"/>
          </a:p>
          <a:p>
            <a:pPr lvl="1"/>
            <a:r>
              <a:rPr lang="fr-BE" smtClean="0"/>
              <a:t>TCP/IP pour le transport</a:t>
            </a:r>
          </a:p>
          <a:p>
            <a:pPr lvl="1"/>
            <a:r>
              <a:rPr lang="fr-BE" smtClean="0"/>
              <a:t>pour le protocole :</a:t>
            </a:r>
          </a:p>
          <a:p>
            <a:pPr lvl="2"/>
            <a:r>
              <a:rPr lang="fr-BE" smtClean="0"/>
              <a:t>JRMP, appel d'objet dans une autre JVM</a:t>
            </a:r>
          </a:p>
          <a:p>
            <a:pPr lvl="2"/>
            <a:r>
              <a:rPr lang="fr-BE" smtClean="0"/>
              <a:t>RMI-IIOP, appel de n'importe quel type d'objet (autres langages)</a:t>
            </a:r>
          </a:p>
          <a:p>
            <a:r>
              <a:rPr lang="fr-BE" smtClean="0"/>
              <a:t>Packages : </a:t>
            </a:r>
            <a:r>
              <a:rPr lang="fr-BE" smtClean="0">
                <a:latin typeface="Courier New" pitchFamily="49" charset="0"/>
                <a:cs typeface="Courier New" pitchFamily="49" charset="0"/>
              </a:rPr>
              <a:t>java.rmi</a:t>
            </a:r>
          </a:p>
          <a:p>
            <a:pPr lvl="1"/>
            <a:endParaRPr lang="fr-BE" smtClean="0"/>
          </a:p>
          <a:p>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Architecture RMI (1/2)</a:t>
            </a:r>
            <a:endParaRPr lang="fr-BE"/>
          </a:p>
        </p:txBody>
      </p:sp>
      <p:sp>
        <p:nvSpPr>
          <p:cNvPr id="5" name="Rounded Rectangle 4"/>
          <p:cNvSpPr/>
          <p:nvPr/>
        </p:nvSpPr>
        <p:spPr bwMode="auto">
          <a:xfrm>
            <a:off x="2071670" y="4643446"/>
            <a:ext cx="5072098"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JRMP / IIOP</a:t>
            </a:r>
            <a:r>
              <a:rPr kumimoji="0" lang="fr-BE" sz="2000" b="1" i="0" u="none" strike="noStrike" cap="none" normalizeH="0" smtClean="0">
                <a:ln>
                  <a:noFill/>
                </a:ln>
                <a:solidFill>
                  <a:srgbClr val="3C486E"/>
                </a:solidFill>
                <a:effectLst/>
                <a:latin typeface="Arial" charset="0"/>
                <a:cs typeface="Arial" charset="0"/>
              </a:rPr>
              <a:t> over </a:t>
            </a:r>
            <a:r>
              <a:rPr kumimoji="0" lang="fr-BE" sz="2000" b="1" i="0" u="none" strike="noStrike" cap="none" normalizeH="0" baseline="0" smtClean="0">
                <a:ln>
                  <a:noFill/>
                </a:ln>
                <a:solidFill>
                  <a:srgbClr val="3C486E"/>
                </a:solidFill>
                <a:effectLst/>
                <a:latin typeface="Arial" charset="0"/>
                <a:cs typeface="Arial" charset="0"/>
              </a:rPr>
              <a:t>TCP/IP</a:t>
            </a:r>
          </a:p>
        </p:txBody>
      </p:sp>
      <p:sp>
        <p:nvSpPr>
          <p:cNvPr id="6" name="Rounded Rectangle 5"/>
          <p:cNvSpPr/>
          <p:nvPr/>
        </p:nvSpPr>
        <p:spPr bwMode="auto">
          <a:xfrm>
            <a:off x="2071670" y="3643314"/>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RRL</a:t>
            </a:r>
          </a:p>
        </p:txBody>
      </p:sp>
      <p:sp>
        <p:nvSpPr>
          <p:cNvPr id="7" name="Rounded Rectangle 6"/>
          <p:cNvSpPr/>
          <p:nvPr/>
        </p:nvSpPr>
        <p:spPr bwMode="auto">
          <a:xfrm>
            <a:off x="5572132" y="3643314"/>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RRL</a:t>
            </a:r>
          </a:p>
        </p:txBody>
      </p:sp>
      <p:sp>
        <p:nvSpPr>
          <p:cNvPr id="8" name="Rounded Rectangle 7"/>
          <p:cNvSpPr/>
          <p:nvPr/>
        </p:nvSpPr>
        <p:spPr bwMode="auto">
          <a:xfrm>
            <a:off x="2071670" y="2643182"/>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Stub</a:t>
            </a:r>
          </a:p>
        </p:txBody>
      </p:sp>
      <p:sp>
        <p:nvSpPr>
          <p:cNvPr id="9" name="Rounded Rectangle 8"/>
          <p:cNvSpPr/>
          <p:nvPr/>
        </p:nvSpPr>
        <p:spPr bwMode="auto">
          <a:xfrm>
            <a:off x="5572132" y="2643182"/>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Skeleton</a:t>
            </a:r>
          </a:p>
        </p:txBody>
      </p:sp>
      <p:sp>
        <p:nvSpPr>
          <p:cNvPr id="10" name="Rounded Rectangle 9"/>
          <p:cNvSpPr/>
          <p:nvPr/>
        </p:nvSpPr>
        <p:spPr bwMode="auto">
          <a:xfrm>
            <a:off x="2071670" y="1643050"/>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Client</a:t>
            </a:r>
          </a:p>
        </p:txBody>
      </p:sp>
      <p:sp>
        <p:nvSpPr>
          <p:cNvPr id="11" name="Rounded Rectangle 10"/>
          <p:cNvSpPr/>
          <p:nvPr/>
        </p:nvSpPr>
        <p:spPr bwMode="auto">
          <a:xfrm>
            <a:off x="5572132" y="1643050"/>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Remote Object</a:t>
            </a:r>
          </a:p>
        </p:txBody>
      </p:sp>
      <p:cxnSp>
        <p:nvCxnSpPr>
          <p:cNvPr id="13" name="Straight Arrow Connector 12"/>
          <p:cNvCxnSpPr>
            <a:stCxn id="10" idx="2"/>
            <a:endCxn id="8" idx="0"/>
          </p:cNvCxnSpPr>
          <p:nvPr/>
        </p:nvCxnSpPr>
        <p:spPr bwMode="auto">
          <a:xfrm rot="5400000">
            <a:off x="2714612" y="2500306"/>
            <a:ext cx="285752" cy="1588"/>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cxnSp>
        <p:nvCxnSpPr>
          <p:cNvPr id="15" name="Straight Arrow Connector 14"/>
          <p:cNvCxnSpPr>
            <a:stCxn id="8" idx="2"/>
            <a:endCxn id="6" idx="0"/>
          </p:cNvCxnSpPr>
          <p:nvPr/>
        </p:nvCxnSpPr>
        <p:spPr bwMode="auto">
          <a:xfrm rot="5400000">
            <a:off x="2714612" y="3500438"/>
            <a:ext cx="285752" cy="1588"/>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cxnSp>
        <p:nvCxnSpPr>
          <p:cNvPr id="17" name="Straight Arrow Connector 16"/>
          <p:cNvCxnSpPr>
            <a:stCxn id="6" idx="2"/>
          </p:cNvCxnSpPr>
          <p:nvPr/>
        </p:nvCxnSpPr>
        <p:spPr bwMode="auto">
          <a:xfrm rot="5400000">
            <a:off x="2714612" y="4500570"/>
            <a:ext cx="285752" cy="1588"/>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cxnSp>
        <p:nvCxnSpPr>
          <p:cNvPr id="19" name="Straight Arrow Connector 18"/>
          <p:cNvCxnSpPr>
            <a:endCxn id="7" idx="2"/>
          </p:cNvCxnSpPr>
          <p:nvPr/>
        </p:nvCxnSpPr>
        <p:spPr bwMode="auto">
          <a:xfrm rot="5400000" flipH="1" flipV="1">
            <a:off x="6215074" y="4500570"/>
            <a:ext cx="285752" cy="1588"/>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cxnSp>
        <p:nvCxnSpPr>
          <p:cNvPr id="21" name="Straight Arrow Connector 20"/>
          <p:cNvCxnSpPr>
            <a:stCxn id="7" idx="0"/>
            <a:endCxn id="9" idx="2"/>
          </p:cNvCxnSpPr>
          <p:nvPr/>
        </p:nvCxnSpPr>
        <p:spPr bwMode="auto">
          <a:xfrm rot="5400000" flipH="1" flipV="1">
            <a:off x="6215074" y="3500438"/>
            <a:ext cx="285752" cy="1588"/>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cxnSp>
        <p:nvCxnSpPr>
          <p:cNvPr id="23" name="Straight Arrow Connector 22"/>
          <p:cNvCxnSpPr>
            <a:stCxn id="9" idx="0"/>
            <a:endCxn id="11" idx="2"/>
          </p:cNvCxnSpPr>
          <p:nvPr/>
        </p:nvCxnSpPr>
        <p:spPr bwMode="auto">
          <a:xfrm rot="5400000" flipH="1" flipV="1">
            <a:off x="6215074" y="2500306"/>
            <a:ext cx="285752" cy="1588"/>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Tree>
  </p:cSld>
  <p:clrMapOvr>
    <a:masterClrMapping/>
  </p:clrMapOvr>
  <p:transition>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Architecture RMI (2/2)</a:t>
            </a:r>
            <a:endParaRPr lang="fr-BE" dirty="0"/>
          </a:p>
        </p:txBody>
      </p:sp>
      <p:sp>
        <p:nvSpPr>
          <p:cNvPr id="3" name="Content Placeholder 2"/>
          <p:cNvSpPr>
            <a:spLocks noGrp="1"/>
          </p:cNvSpPr>
          <p:nvPr>
            <p:ph idx="1"/>
          </p:nvPr>
        </p:nvSpPr>
        <p:spPr>
          <a:xfrm>
            <a:off x="468313" y="1571612"/>
            <a:ext cx="8229600" cy="4089412"/>
          </a:xfrm>
        </p:spPr>
        <p:txBody>
          <a:bodyPr/>
          <a:lstStyle/>
          <a:p>
            <a:r>
              <a:rPr lang="fr-BE" dirty="0" smtClean="0"/>
              <a:t>Le </a:t>
            </a:r>
            <a:r>
              <a:rPr lang="fr-BE" b="1" dirty="0" smtClean="0"/>
              <a:t>stub</a:t>
            </a:r>
            <a:r>
              <a:rPr lang="fr-BE" dirty="0" smtClean="0"/>
              <a:t> et le </a:t>
            </a:r>
            <a:r>
              <a:rPr lang="fr-BE" b="1" dirty="0" err="1" smtClean="0"/>
              <a:t>skeleton</a:t>
            </a:r>
            <a:r>
              <a:rPr lang="fr-BE" smtClean="0"/>
              <a:t>, respectivement sur le client et le serveur, assurent la conversion des </a:t>
            </a:r>
            <a:r>
              <a:rPr lang="fr-BE" u="sng" smtClean="0"/>
              <a:t>communications</a:t>
            </a:r>
            <a:r>
              <a:rPr lang="fr-BE" smtClean="0"/>
              <a:t> avec l'objet distant.</a:t>
            </a:r>
          </a:p>
          <a:p>
            <a:r>
              <a:rPr lang="fr-BE" smtClean="0"/>
              <a:t>La couche de référence (RRL, </a:t>
            </a:r>
            <a:r>
              <a:rPr lang="fr-BE" b="1" smtClean="0"/>
              <a:t>Remote Reference Layer</a:t>
            </a:r>
            <a:r>
              <a:rPr lang="fr-BE" smtClean="0"/>
              <a:t>) est chargée du système de </a:t>
            </a:r>
            <a:r>
              <a:rPr lang="fr-BE" u="sng" smtClean="0"/>
              <a:t>localisation</a:t>
            </a:r>
            <a:r>
              <a:rPr lang="fr-BE" smtClean="0"/>
              <a:t> afin de fournir un moyen aux objets d'obtenir une référence à l'objet distant. On l'appelle généralement l’</a:t>
            </a:r>
            <a:r>
              <a:rPr lang="fr-BE" b="1" smtClean="0"/>
              <a:t>annuaire RMI.</a:t>
            </a:r>
            <a:endParaRPr lang="fr-BE" smtClean="0"/>
          </a:p>
          <a:p>
            <a:r>
              <a:rPr lang="fr-BE" smtClean="0"/>
              <a:t>La couche de transport permet d'écouter les appels entrants ainsi que d'établir les connexions et le </a:t>
            </a:r>
            <a:r>
              <a:rPr lang="fr-BE" u="sng" smtClean="0"/>
              <a:t>transport des données</a:t>
            </a:r>
            <a:r>
              <a:rPr lang="fr-BE" smtClean="0"/>
              <a:t> sur le réseau. </a:t>
            </a:r>
            <a:r>
              <a:rPr lang="en-GB" smtClean="0"/>
              <a:t>Cette couche utilise l’un des protocoles JRMP ou IIOP au dessus de TCP/IP.</a:t>
            </a:r>
            <a:endParaRPr lang="fr-BE"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RMI – Mécanisme d'invocation (1/2)</a:t>
            </a:r>
            <a:endParaRPr lang="fr-BE"/>
          </a:p>
        </p:txBody>
      </p:sp>
      <p:sp>
        <p:nvSpPr>
          <p:cNvPr id="44" name="Content Placeholder 2"/>
          <p:cNvSpPr>
            <a:spLocks noGrp="1"/>
          </p:cNvSpPr>
          <p:nvPr>
            <p:ph idx="1"/>
          </p:nvPr>
        </p:nvSpPr>
        <p:spPr>
          <a:xfrm>
            <a:off x="714347" y="4554562"/>
            <a:ext cx="7983565" cy="1231892"/>
          </a:xfrm>
        </p:spPr>
        <p:txBody>
          <a:bodyPr/>
          <a:lstStyle/>
          <a:p>
            <a:pPr marL="457200" indent="-457200">
              <a:buFont typeface="+mj-lt"/>
              <a:buAutoNum type="arabicPeriod"/>
            </a:pPr>
            <a:r>
              <a:rPr lang="fr-BE" sz="1800" smtClean="0"/>
              <a:t>Le client localise l'objet distant grâce à un service d'annuaire</a:t>
            </a:r>
          </a:p>
          <a:p>
            <a:pPr marL="457200" indent="-457200">
              <a:buFont typeface="+mj-lt"/>
              <a:buAutoNum type="arabicPeriod"/>
            </a:pPr>
            <a:r>
              <a:rPr lang="fr-BE" sz="1800" smtClean="0"/>
              <a:t>Il obtient un proxy (Stub) représentant l'objet distant</a:t>
            </a:r>
          </a:p>
          <a:p>
            <a:endParaRPr lang="fr-BE" smtClean="0"/>
          </a:p>
        </p:txBody>
      </p:sp>
      <p:sp>
        <p:nvSpPr>
          <p:cNvPr id="7" name="Rounded Rectangle 6"/>
          <p:cNvSpPr/>
          <p:nvPr/>
        </p:nvSpPr>
        <p:spPr bwMode="auto">
          <a:xfrm>
            <a:off x="3786182" y="3125802"/>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Stub</a:t>
            </a:r>
          </a:p>
        </p:txBody>
      </p:sp>
      <p:sp>
        <p:nvSpPr>
          <p:cNvPr id="9" name="Rounded Rectangle 8"/>
          <p:cNvSpPr/>
          <p:nvPr/>
        </p:nvSpPr>
        <p:spPr bwMode="auto">
          <a:xfrm>
            <a:off x="1071538" y="2197108"/>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Client</a:t>
            </a:r>
          </a:p>
        </p:txBody>
      </p:sp>
      <p:sp>
        <p:nvSpPr>
          <p:cNvPr id="17" name="Rounded Rectangle 16"/>
          <p:cNvSpPr/>
          <p:nvPr/>
        </p:nvSpPr>
        <p:spPr bwMode="auto">
          <a:xfrm>
            <a:off x="6429388" y="2197108"/>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Registry</a:t>
            </a:r>
          </a:p>
        </p:txBody>
      </p:sp>
      <p:cxnSp>
        <p:nvCxnSpPr>
          <p:cNvPr id="19" name="Curved Connector 18"/>
          <p:cNvCxnSpPr>
            <a:stCxn id="9" idx="0"/>
            <a:endCxn id="17" idx="0"/>
          </p:cNvCxnSpPr>
          <p:nvPr/>
        </p:nvCxnSpPr>
        <p:spPr bwMode="auto">
          <a:xfrm rot="5400000" flipH="1" flipV="1">
            <a:off x="4536281" y="-481817"/>
            <a:ext cx="1588" cy="5357850"/>
          </a:xfrm>
          <a:prstGeom prst="curvedConnector3">
            <a:avLst>
              <a:gd name="adj1" fmla="val 36082190"/>
            </a:avLst>
          </a:prstGeom>
          <a:solidFill>
            <a:schemeClr val="accent1"/>
          </a:solidFill>
          <a:ln w="12700" cap="flat" cmpd="sng" algn="ctr">
            <a:solidFill>
              <a:srgbClr val="3C486E"/>
            </a:solidFill>
            <a:prstDash val="solid"/>
            <a:round/>
            <a:headEnd type="none" w="med" len="med"/>
            <a:tailEnd type="triangle" w="lg" len="med"/>
          </a:ln>
          <a:effectLst/>
        </p:spPr>
      </p:cxnSp>
      <p:cxnSp>
        <p:nvCxnSpPr>
          <p:cNvPr id="28" name="Curved Connector 27"/>
          <p:cNvCxnSpPr>
            <a:stCxn id="17" idx="2"/>
            <a:endCxn id="7" idx="3"/>
          </p:cNvCxnSpPr>
          <p:nvPr/>
        </p:nvCxnSpPr>
        <p:spPr bwMode="auto">
          <a:xfrm rot="5400000">
            <a:off x="6000760" y="2268546"/>
            <a:ext cx="571504" cy="1857388"/>
          </a:xfrm>
          <a:prstGeom prst="curvedConnector2">
            <a:avLst/>
          </a:prstGeom>
          <a:solidFill>
            <a:schemeClr val="accent1"/>
          </a:solidFill>
          <a:ln w="12700" cap="flat" cmpd="sng" algn="ctr">
            <a:solidFill>
              <a:srgbClr val="3C486E"/>
            </a:solidFill>
            <a:prstDash val="solid"/>
            <a:round/>
            <a:headEnd type="none" w="med" len="med"/>
            <a:tailEnd type="none" w="lg" len="med"/>
          </a:ln>
          <a:effectLst/>
        </p:spPr>
      </p:cxnSp>
      <p:cxnSp>
        <p:nvCxnSpPr>
          <p:cNvPr id="39" name="Curved Connector 27"/>
          <p:cNvCxnSpPr>
            <a:stCxn id="7" idx="1"/>
            <a:endCxn id="9" idx="2"/>
          </p:cNvCxnSpPr>
          <p:nvPr/>
        </p:nvCxnSpPr>
        <p:spPr bwMode="auto">
          <a:xfrm rot="10800000">
            <a:off x="1857356" y="2911488"/>
            <a:ext cx="1928826" cy="571504"/>
          </a:xfrm>
          <a:prstGeom prst="curvedConnector2">
            <a:avLst/>
          </a:prstGeom>
          <a:solidFill>
            <a:schemeClr val="accent1"/>
          </a:solidFill>
          <a:ln w="12700" cap="flat" cmpd="sng" algn="ctr">
            <a:solidFill>
              <a:srgbClr val="3C486E"/>
            </a:solidFill>
            <a:prstDash val="solid"/>
            <a:round/>
            <a:headEnd type="none" w="med" len="med"/>
            <a:tailEnd type="triangle" w="lg" len="med"/>
          </a:ln>
          <a:effectLst/>
        </p:spPr>
      </p:cxnSp>
      <p:sp>
        <p:nvSpPr>
          <p:cNvPr id="42" name="TextBox 41"/>
          <p:cNvSpPr txBox="1"/>
          <p:nvPr/>
        </p:nvSpPr>
        <p:spPr>
          <a:xfrm>
            <a:off x="4214810" y="1196976"/>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(1)</a:t>
            </a:r>
            <a:endParaRPr lang="fr-BE" b="1">
              <a:solidFill>
                <a:srgbClr val="3C486E"/>
              </a:solidFill>
              <a:latin typeface="+mn-lt"/>
              <a:cs typeface="Courier New" pitchFamily="49" charset="0"/>
            </a:endParaRPr>
          </a:p>
        </p:txBody>
      </p:sp>
      <p:sp>
        <p:nvSpPr>
          <p:cNvPr id="43" name="TextBox 42"/>
          <p:cNvSpPr txBox="1"/>
          <p:nvPr/>
        </p:nvSpPr>
        <p:spPr>
          <a:xfrm>
            <a:off x="6215074" y="3411554"/>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(2)</a:t>
            </a:r>
            <a:endParaRPr lang="fr-BE" b="1">
              <a:solidFill>
                <a:srgbClr val="3C486E"/>
              </a:solidFill>
              <a:latin typeface="+mn-lt"/>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RMI – Mécanisme d'invocation (2/2)</a:t>
            </a:r>
            <a:endParaRPr lang="fr-BE"/>
          </a:p>
        </p:txBody>
      </p:sp>
      <p:sp>
        <p:nvSpPr>
          <p:cNvPr id="3" name="Content Placeholder 2"/>
          <p:cNvSpPr>
            <a:spLocks noGrp="1"/>
          </p:cNvSpPr>
          <p:nvPr>
            <p:ph idx="1"/>
          </p:nvPr>
        </p:nvSpPr>
        <p:spPr>
          <a:xfrm>
            <a:off x="428596" y="3357562"/>
            <a:ext cx="8429684" cy="1803396"/>
          </a:xfrm>
        </p:spPr>
        <p:txBody>
          <a:bodyPr/>
          <a:lstStyle/>
          <a:p>
            <a:pPr marL="457200" indent="-457200">
              <a:buFont typeface="+mj-lt"/>
              <a:buAutoNum type="arabicPeriod"/>
            </a:pPr>
            <a:r>
              <a:rPr lang="fr-BE" sz="1600" smtClean="0"/>
              <a:t>Le client effectue un appel de méthode </a:t>
            </a:r>
          </a:p>
          <a:p>
            <a:pPr marL="457200" indent="-457200">
              <a:buFont typeface="+mj-lt"/>
              <a:buAutoNum type="arabicPeriod"/>
            </a:pPr>
            <a:r>
              <a:rPr lang="fr-BE" sz="1600" smtClean="0"/>
              <a:t>Le stub sérialise l'appel de la méthode distante, puis transmet les données au skeleton</a:t>
            </a:r>
          </a:p>
          <a:p>
            <a:pPr marL="457200" indent="-457200">
              <a:buFont typeface="+mj-lt"/>
              <a:buAutoNum type="arabicPeriod"/>
            </a:pPr>
            <a:r>
              <a:rPr lang="fr-BE" sz="1600" smtClean="0"/>
              <a:t>Le skeleton désérialise les données envoyées par le stub, puis appelle la méthode en local</a:t>
            </a:r>
          </a:p>
          <a:p>
            <a:pPr marL="457200" indent="-457200">
              <a:buFont typeface="+mj-lt"/>
              <a:buAutoNum type="arabicPeriod"/>
            </a:pPr>
            <a:r>
              <a:rPr lang="fr-BE" sz="1600" smtClean="0"/>
              <a:t>Le skeleton récupère les résultats puis les sérialisent</a:t>
            </a:r>
          </a:p>
          <a:p>
            <a:pPr marL="457200" indent="-457200">
              <a:buFont typeface="+mj-lt"/>
              <a:buAutoNum type="arabicPeriod"/>
            </a:pPr>
            <a:r>
              <a:rPr lang="fr-BE" sz="1600" smtClean="0"/>
              <a:t>Le stub désérialisent les données provenant du skeleton et les transmet au client</a:t>
            </a:r>
            <a:endParaRPr lang="fr-BE" sz="1600"/>
          </a:p>
        </p:txBody>
      </p:sp>
      <p:sp>
        <p:nvSpPr>
          <p:cNvPr id="4" name="Rounded Rectangle 3"/>
          <p:cNvSpPr/>
          <p:nvPr/>
        </p:nvSpPr>
        <p:spPr bwMode="auto">
          <a:xfrm>
            <a:off x="1000100" y="2143116"/>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Stub</a:t>
            </a:r>
          </a:p>
        </p:txBody>
      </p:sp>
      <p:sp>
        <p:nvSpPr>
          <p:cNvPr id="5" name="Rounded Rectangle 4"/>
          <p:cNvSpPr/>
          <p:nvPr/>
        </p:nvSpPr>
        <p:spPr bwMode="auto">
          <a:xfrm>
            <a:off x="1000100" y="1000108"/>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Client</a:t>
            </a:r>
          </a:p>
        </p:txBody>
      </p:sp>
      <p:sp>
        <p:nvSpPr>
          <p:cNvPr id="6" name="Rounded Rectangle 5"/>
          <p:cNvSpPr/>
          <p:nvPr/>
        </p:nvSpPr>
        <p:spPr bwMode="auto">
          <a:xfrm>
            <a:off x="6357950" y="2143116"/>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2000" b="1" i="0" u="none" strike="noStrike" cap="none" normalizeH="0" baseline="0" smtClean="0">
                <a:ln>
                  <a:noFill/>
                </a:ln>
                <a:solidFill>
                  <a:srgbClr val="3C486E"/>
                </a:solidFill>
                <a:effectLst/>
                <a:latin typeface="Arial" charset="0"/>
                <a:cs typeface="Arial" charset="0"/>
              </a:rPr>
              <a:t>Skeleton</a:t>
            </a:r>
          </a:p>
        </p:txBody>
      </p:sp>
      <p:sp>
        <p:nvSpPr>
          <p:cNvPr id="12" name="Rounded Rectangle 11"/>
          <p:cNvSpPr/>
          <p:nvPr/>
        </p:nvSpPr>
        <p:spPr bwMode="auto">
          <a:xfrm>
            <a:off x="6357950" y="1000108"/>
            <a:ext cx="1571636" cy="714380"/>
          </a:xfrm>
          <a:prstGeom prst="roundRect">
            <a:avLst/>
          </a:prstGeom>
          <a:solidFill>
            <a:srgbClr val="A1B4DF"/>
          </a:solidFill>
          <a:ln w="9525" cap="flat" cmpd="sng" algn="ctr">
            <a:solidFill>
              <a:srgbClr val="A1B4D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BE" sz="2000" b="1" smtClean="0">
                <a:solidFill>
                  <a:srgbClr val="3C486E"/>
                </a:solidFill>
                <a:latin typeface="Arial" charset="0"/>
              </a:rPr>
              <a:t>Remote Object</a:t>
            </a:r>
            <a:endParaRPr kumimoji="0" lang="fr-BE" sz="2000" b="1" i="0" u="none" strike="noStrike" cap="none" normalizeH="0" baseline="0" smtClean="0">
              <a:ln>
                <a:noFill/>
              </a:ln>
              <a:solidFill>
                <a:srgbClr val="3C486E"/>
              </a:solidFill>
              <a:effectLst/>
              <a:latin typeface="Arial" charset="0"/>
              <a:cs typeface="Arial" charset="0"/>
            </a:endParaRPr>
          </a:p>
        </p:txBody>
      </p:sp>
      <p:cxnSp>
        <p:nvCxnSpPr>
          <p:cNvPr id="13" name="Curved Connector 12"/>
          <p:cNvCxnSpPr/>
          <p:nvPr/>
        </p:nvCxnSpPr>
        <p:spPr bwMode="auto">
          <a:xfrm rot="5400000">
            <a:off x="1893075" y="1964521"/>
            <a:ext cx="357190" cy="1588"/>
          </a:xfrm>
          <a:prstGeom prst="curvedConnector3">
            <a:avLst>
              <a:gd name="adj1" fmla="val 50000"/>
            </a:avLst>
          </a:prstGeom>
          <a:solidFill>
            <a:schemeClr val="accent1"/>
          </a:solidFill>
          <a:ln w="12700" cap="flat" cmpd="sng" algn="ctr">
            <a:solidFill>
              <a:srgbClr val="3C486E"/>
            </a:solidFill>
            <a:prstDash val="solid"/>
            <a:round/>
            <a:headEnd type="none" w="med" len="med"/>
            <a:tailEnd type="triangle" w="lg" len="med"/>
          </a:ln>
          <a:effectLst/>
        </p:spPr>
      </p:cxnSp>
      <p:cxnSp>
        <p:nvCxnSpPr>
          <p:cNvPr id="28" name="Curved Connector 27"/>
          <p:cNvCxnSpPr/>
          <p:nvPr/>
        </p:nvCxnSpPr>
        <p:spPr bwMode="auto">
          <a:xfrm rot="5400000" flipH="1" flipV="1">
            <a:off x="6680215" y="1964521"/>
            <a:ext cx="356396" cy="794"/>
          </a:xfrm>
          <a:prstGeom prst="curvedConnector3">
            <a:avLst>
              <a:gd name="adj1" fmla="val 50000"/>
            </a:avLst>
          </a:prstGeom>
          <a:solidFill>
            <a:schemeClr val="accent1"/>
          </a:solidFill>
          <a:ln w="12700" cap="flat" cmpd="sng" algn="ctr">
            <a:solidFill>
              <a:srgbClr val="3C486E"/>
            </a:solidFill>
            <a:prstDash val="solid"/>
            <a:round/>
            <a:headEnd type="none" w="med" len="med"/>
            <a:tailEnd type="triangle" w="lg" len="med"/>
          </a:ln>
          <a:effectLst/>
        </p:spPr>
      </p:cxnSp>
      <p:cxnSp>
        <p:nvCxnSpPr>
          <p:cNvPr id="32" name="Curved Connector 31"/>
          <p:cNvCxnSpPr/>
          <p:nvPr/>
        </p:nvCxnSpPr>
        <p:spPr bwMode="auto">
          <a:xfrm rot="5400000">
            <a:off x="7323157" y="1963727"/>
            <a:ext cx="357190" cy="1588"/>
          </a:xfrm>
          <a:prstGeom prst="curvedConnector3">
            <a:avLst>
              <a:gd name="adj1" fmla="val 50000"/>
            </a:avLst>
          </a:prstGeom>
          <a:solidFill>
            <a:schemeClr val="accent1"/>
          </a:solidFill>
          <a:ln w="12700" cap="flat" cmpd="sng" algn="ctr">
            <a:solidFill>
              <a:srgbClr val="3C486E"/>
            </a:solidFill>
            <a:prstDash val="solid"/>
            <a:round/>
            <a:headEnd type="none" w="med" len="med"/>
            <a:tailEnd type="triangle" w="lg" len="med"/>
          </a:ln>
          <a:effectLst/>
        </p:spPr>
      </p:cxnSp>
      <p:cxnSp>
        <p:nvCxnSpPr>
          <p:cNvPr id="35" name="Curved Connector 34"/>
          <p:cNvCxnSpPr/>
          <p:nvPr/>
        </p:nvCxnSpPr>
        <p:spPr bwMode="auto">
          <a:xfrm rot="5400000" flipH="1" flipV="1">
            <a:off x="1322365" y="1963727"/>
            <a:ext cx="356396" cy="794"/>
          </a:xfrm>
          <a:prstGeom prst="curvedConnector3">
            <a:avLst>
              <a:gd name="adj1" fmla="val 50000"/>
            </a:avLst>
          </a:prstGeom>
          <a:solidFill>
            <a:schemeClr val="accent1"/>
          </a:solidFill>
          <a:ln w="12700" cap="flat" cmpd="sng" algn="ctr">
            <a:solidFill>
              <a:srgbClr val="3C486E"/>
            </a:solidFill>
            <a:prstDash val="solid"/>
            <a:round/>
            <a:headEnd type="none" w="med" len="med"/>
            <a:tailEnd type="triangle" w="lg" len="med"/>
          </a:ln>
          <a:effectLst/>
        </p:spPr>
      </p:cxnSp>
      <p:cxnSp>
        <p:nvCxnSpPr>
          <p:cNvPr id="43" name="Straight Arrow Connector 42"/>
          <p:cNvCxnSpPr/>
          <p:nvPr/>
        </p:nvCxnSpPr>
        <p:spPr bwMode="auto">
          <a:xfrm>
            <a:off x="2714612" y="2357430"/>
            <a:ext cx="3500462" cy="1588"/>
          </a:xfrm>
          <a:prstGeom prst="straightConnector1">
            <a:avLst/>
          </a:prstGeom>
          <a:solidFill>
            <a:schemeClr val="accent1"/>
          </a:solidFill>
          <a:ln w="9525" cap="flat" cmpd="sng" algn="ctr">
            <a:solidFill>
              <a:srgbClr val="3C486E"/>
            </a:solidFill>
            <a:prstDash val="solid"/>
            <a:round/>
            <a:headEnd type="none" w="med" len="med"/>
            <a:tailEnd type="triangle" w="lg" len="med"/>
          </a:ln>
          <a:effectLst/>
        </p:spPr>
      </p:cxnSp>
      <p:cxnSp>
        <p:nvCxnSpPr>
          <p:cNvPr id="44" name="Straight Arrow Connector 43"/>
          <p:cNvCxnSpPr/>
          <p:nvPr/>
        </p:nvCxnSpPr>
        <p:spPr bwMode="auto">
          <a:xfrm rot="10800000">
            <a:off x="2714612" y="2643182"/>
            <a:ext cx="3429024" cy="1588"/>
          </a:xfrm>
          <a:prstGeom prst="straightConnector1">
            <a:avLst/>
          </a:prstGeom>
          <a:solidFill>
            <a:schemeClr val="accent1"/>
          </a:solidFill>
          <a:ln w="9525" cap="flat" cmpd="sng" algn="ctr">
            <a:solidFill>
              <a:srgbClr val="3C486E"/>
            </a:solidFill>
            <a:prstDash val="solid"/>
            <a:round/>
            <a:headEnd type="none" w="med" len="med"/>
            <a:tailEnd type="triangle" w="lg" len="med"/>
          </a:ln>
          <a:effectLst/>
        </p:spPr>
      </p:cxnSp>
      <p:sp>
        <p:nvSpPr>
          <p:cNvPr id="50" name="TextBox 49"/>
          <p:cNvSpPr txBox="1"/>
          <p:nvPr/>
        </p:nvSpPr>
        <p:spPr>
          <a:xfrm>
            <a:off x="2143108" y="1785926"/>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(1)</a:t>
            </a:r>
            <a:endParaRPr lang="fr-BE" b="1">
              <a:solidFill>
                <a:srgbClr val="3C486E"/>
              </a:solidFill>
              <a:latin typeface="+mn-lt"/>
              <a:cs typeface="Courier New" pitchFamily="49" charset="0"/>
            </a:endParaRPr>
          </a:p>
        </p:txBody>
      </p:sp>
      <p:sp>
        <p:nvSpPr>
          <p:cNvPr id="51" name="TextBox 50"/>
          <p:cNvSpPr txBox="1"/>
          <p:nvPr/>
        </p:nvSpPr>
        <p:spPr>
          <a:xfrm>
            <a:off x="4214810" y="2000240"/>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(2)</a:t>
            </a:r>
            <a:endParaRPr lang="fr-BE" b="1">
              <a:solidFill>
                <a:srgbClr val="3C486E"/>
              </a:solidFill>
              <a:latin typeface="+mn-lt"/>
              <a:cs typeface="Courier New" pitchFamily="49" charset="0"/>
            </a:endParaRPr>
          </a:p>
        </p:txBody>
      </p:sp>
      <p:sp>
        <p:nvSpPr>
          <p:cNvPr id="52" name="TextBox 51"/>
          <p:cNvSpPr txBox="1"/>
          <p:nvPr/>
        </p:nvSpPr>
        <p:spPr>
          <a:xfrm>
            <a:off x="6429388" y="1785926"/>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(3)</a:t>
            </a:r>
            <a:endParaRPr lang="fr-BE" b="1">
              <a:solidFill>
                <a:srgbClr val="3C486E"/>
              </a:solidFill>
              <a:latin typeface="+mn-lt"/>
              <a:cs typeface="Courier New" pitchFamily="49" charset="0"/>
            </a:endParaRPr>
          </a:p>
        </p:txBody>
      </p:sp>
      <p:sp>
        <p:nvSpPr>
          <p:cNvPr id="53" name="TextBox 52"/>
          <p:cNvSpPr txBox="1"/>
          <p:nvPr/>
        </p:nvSpPr>
        <p:spPr>
          <a:xfrm>
            <a:off x="7500958" y="1785926"/>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(4)</a:t>
            </a:r>
            <a:endParaRPr lang="fr-BE" b="1">
              <a:solidFill>
                <a:srgbClr val="3C486E"/>
              </a:solidFill>
              <a:latin typeface="+mn-lt"/>
              <a:cs typeface="Courier New" pitchFamily="49" charset="0"/>
            </a:endParaRPr>
          </a:p>
        </p:txBody>
      </p:sp>
      <p:sp>
        <p:nvSpPr>
          <p:cNvPr id="54" name="TextBox 53"/>
          <p:cNvSpPr txBox="1"/>
          <p:nvPr/>
        </p:nvSpPr>
        <p:spPr>
          <a:xfrm>
            <a:off x="4214810" y="2643182"/>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(5)</a:t>
            </a:r>
            <a:endParaRPr lang="fr-BE" b="1">
              <a:solidFill>
                <a:srgbClr val="3C486E"/>
              </a:solidFill>
              <a:latin typeface="+mn-lt"/>
              <a:cs typeface="Courier New" pitchFamily="49" charset="0"/>
            </a:endParaRPr>
          </a:p>
        </p:txBody>
      </p:sp>
      <p:sp>
        <p:nvSpPr>
          <p:cNvPr id="55" name="TextBox 54"/>
          <p:cNvSpPr txBox="1"/>
          <p:nvPr/>
        </p:nvSpPr>
        <p:spPr>
          <a:xfrm>
            <a:off x="1032374" y="1785926"/>
            <a:ext cx="571504" cy="369332"/>
          </a:xfrm>
          <a:prstGeom prst="rect">
            <a:avLst/>
          </a:prstGeom>
          <a:noFill/>
        </p:spPr>
        <p:txBody>
          <a:bodyPr wrap="square" rtlCol="0">
            <a:spAutoFit/>
          </a:bodyPr>
          <a:lstStyle/>
          <a:p>
            <a:pPr>
              <a:lnSpc>
                <a:spcPct val="100000"/>
              </a:lnSpc>
            </a:pPr>
            <a:r>
              <a:rPr lang="fr-BE" b="1" smtClean="0">
                <a:solidFill>
                  <a:srgbClr val="3C486E"/>
                </a:solidFill>
                <a:latin typeface="+mn-lt"/>
                <a:cs typeface="Courier New" pitchFamily="49" charset="0"/>
              </a:rPr>
              <a:t>(6)</a:t>
            </a:r>
            <a:endParaRPr lang="fr-BE" b="1">
              <a:solidFill>
                <a:srgbClr val="3C486E"/>
              </a:solidFill>
              <a:latin typeface="+mn-lt"/>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Plateforme Java EE</a:t>
            </a:r>
            <a:endParaRPr lang="fr-BE"/>
          </a:p>
        </p:txBody>
      </p:sp>
      <p:sp>
        <p:nvSpPr>
          <p:cNvPr id="3" name="Content Placeholder 2"/>
          <p:cNvSpPr>
            <a:spLocks noGrp="1"/>
          </p:cNvSpPr>
          <p:nvPr>
            <p:ph idx="1"/>
          </p:nvPr>
        </p:nvSpPr>
        <p:spPr>
          <a:xfrm>
            <a:off x="468313" y="1196752"/>
            <a:ext cx="8229600" cy="4249958"/>
          </a:xfrm>
        </p:spPr>
        <p:txBody>
          <a:bodyPr/>
          <a:lstStyle/>
          <a:p>
            <a:r>
              <a:rPr lang="fr-BE" smtClean="0"/>
              <a:t>La </a:t>
            </a:r>
            <a:r>
              <a:rPr lang="fr-BE" b="1" smtClean="0"/>
              <a:t>plateforme Java</a:t>
            </a:r>
            <a:r>
              <a:rPr lang="fr-BE" smtClean="0"/>
              <a:t> est composée de trois éditions, destinées à des usages différents :</a:t>
            </a:r>
          </a:p>
          <a:p>
            <a:pPr>
              <a:buNone/>
            </a:pPr>
            <a:endParaRPr lang="fr-BE" sz="1000" smtClean="0"/>
          </a:p>
          <a:p>
            <a:pPr lvl="1"/>
            <a:r>
              <a:rPr lang="fr-BE" b="1" smtClean="0"/>
              <a:t>J2SE</a:t>
            </a:r>
            <a:r>
              <a:rPr lang="fr-BE" smtClean="0"/>
              <a:t> : </a:t>
            </a:r>
            <a:r>
              <a:rPr lang="fr-BE" b="1" i="1" smtClean="0"/>
              <a:t>Java 2 Standard Edition</a:t>
            </a:r>
            <a:r>
              <a:rPr lang="fr-BE" b="1" smtClean="0"/>
              <a:t> </a:t>
            </a:r>
            <a:r>
              <a:rPr lang="fr-BE" smtClean="0"/>
              <a:t>est destinée au développement d'applications pour ordinateurs personnels</a:t>
            </a:r>
          </a:p>
          <a:p>
            <a:pPr lvl="1"/>
            <a:endParaRPr lang="fr-BE" sz="800" smtClean="0"/>
          </a:p>
          <a:p>
            <a:pPr lvl="1"/>
            <a:r>
              <a:rPr lang="fr-BE" b="1" smtClean="0"/>
              <a:t>J2ME</a:t>
            </a:r>
            <a:r>
              <a:rPr lang="fr-BE" smtClean="0"/>
              <a:t> : </a:t>
            </a:r>
            <a:r>
              <a:rPr lang="fr-BE" b="1" i="1" smtClean="0"/>
              <a:t>Java 2 Micro Edition</a:t>
            </a:r>
            <a:r>
              <a:rPr lang="fr-BE" b="1" smtClean="0"/>
              <a:t> </a:t>
            </a:r>
            <a:r>
              <a:rPr lang="fr-BE" smtClean="0"/>
              <a:t>est prévue pour le développement d'applications embarquées, notamment sur des assistants personnels, des GSM,… </a:t>
            </a:r>
          </a:p>
          <a:p>
            <a:pPr lvl="1"/>
            <a:endParaRPr lang="fr-BE" sz="800" smtClean="0"/>
          </a:p>
          <a:p>
            <a:pPr lvl="1"/>
            <a:r>
              <a:rPr lang="fr-BE" b="1" smtClean="0"/>
              <a:t>J2EE</a:t>
            </a:r>
            <a:r>
              <a:rPr lang="fr-BE" smtClean="0"/>
              <a:t> : </a:t>
            </a:r>
            <a:r>
              <a:rPr lang="fr-BE" b="1" i="1" smtClean="0"/>
              <a:t>Java 2 Enterprise Edition</a:t>
            </a:r>
            <a:r>
              <a:rPr lang="fr-BE" smtClean="0"/>
              <a:t>, destinée au développement d'applications professionnelles</a:t>
            </a:r>
          </a:p>
          <a:p>
            <a:r>
              <a:rPr lang="fr-BE" smtClean="0"/>
              <a:t>Chaque édition propose un environnement pour le développement et l'exécution d'applications Java et comprend notamment une JVM ainsi qu'un ensemble de classes (API)</a:t>
            </a:r>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RMI – Implémentation  </a:t>
            </a:r>
            <a:endParaRPr lang="fr-BE"/>
          </a:p>
        </p:txBody>
      </p:sp>
      <p:sp>
        <p:nvSpPr>
          <p:cNvPr id="3" name="Content Placeholder 2"/>
          <p:cNvSpPr>
            <a:spLocks noGrp="1"/>
          </p:cNvSpPr>
          <p:nvPr>
            <p:ph idx="1"/>
          </p:nvPr>
        </p:nvSpPr>
        <p:spPr>
          <a:xfrm>
            <a:off x="357158" y="1428736"/>
            <a:ext cx="8572560" cy="3875098"/>
          </a:xfrm>
        </p:spPr>
        <p:txBody>
          <a:bodyPr/>
          <a:lstStyle/>
          <a:p>
            <a:pPr marL="457200" indent="-457200">
              <a:lnSpc>
                <a:spcPct val="93000"/>
              </a:lnSpc>
              <a:spcBef>
                <a:spcPts val="600"/>
              </a:spcBef>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BE" sz="1800" smtClean="0"/>
              <a:t>Définir l'interface pour la classe distante qui hérite de l'interface </a:t>
            </a:r>
            <a:r>
              <a:rPr lang="fr-BE" sz="1800" smtClean="0">
                <a:latin typeface="Courier New" pitchFamily="49" charset="0"/>
                <a:cs typeface="Courier New" pitchFamily="49" charset="0"/>
              </a:rPr>
              <a:t>java.rmi.Remote</a:t>
            </a:r>
            <a:r>
              <a:rPr lang="fr-BE" sz="1800" smtClean="0"/>
              <a:t> et déclarer les méthodes publiques de l'objet :</a:t>
            </a:r>
          </a:p>
          <a:p>
            <a:pPr marL="457200" indent="-457200">
              <a:lnSpc>
                <a:spcPct val="93000"/>
              </a:lnSpc>
              <a:spcBef>
                <a:spcPts val="600"/>
              </a:spcBef>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BE" sz="1000" smtClean="0"/>
          </a:p>
          <a:p>
            <a:pPr marL="857250" lvl="1" indent="-457200">
              <a:lnSpc>
                <a:spcPct val="93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BE" sz="1600" smtClean="0"/>
              <a:t>Les méthodes doivent pouvoir lancer une exception de type </a:t>
            </a:r>
            <a:r>
              <a:rPr lang="fr-BE" sz="1600" smtClean="0">
                <a:latin typeface="Courier New" pitchFamily="49" charset="0"/>
                <a:cs typeface="Courier New" pitchFamily="49" charset="0"/>
              </a:rPr>
              <a:t>java.rmi.RemoteException</a:t>
            </a:r>
            <a:r>
              <a:rPr lang="fr-BE" sz="1600" smtClean="0"/>
              <a:t>. </a:t>
            </a:r>
          </a:p>
          <a:p>
            <a:pPr marL="857250" lvl="1" indent="-457200">
              <a:lnSpc>
                <a:spcPct val="93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BE" sz="1600" smtClean="0"/>
              <a:t>Les paramètres passés aux méthodes doivent être</a:t>
            </a:r>
            <a:endParaRPr lang="en-GB" smtClean="0"/>
          </a:p>
          <a:p>
            <a:pPr lvl="2">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des types primitifs : </a:t>
            </a:r>
            <a:r>
              <a:rPr lang="en-GB" smtClean="0">
                <a:latin typeface="Courier New" pitchFamily="49" charset="0"/>
              </a:rPr>
              <a:t>int</a:t>
            </a:r>
            <a:r>
              <a:rPr lang="en-GB" smtClean="0"/>
              <a:t>, </a:t>
            </a:r>
            <a:r>
              <a:rPr lang="en-GB" smtClean="0">
                <a:latin typeface="Courier New" pitchFamily="49" charset="0"/>
              </a:rPr>
              <a:t>short</a:t>
            </a:r>
            <a:r>
              <a:rPr lang="en-GB" smtClean="0"/>
              <a:t>, </a:t>
            </a:r>
            <a:r>
              <a:rPr lang="en-GB" smtClean="0">
                <a:latin typeface="Courier New" pitchFamily="49" charset="0"/>
              </a:rPr>
              <a:t>double</a:t>
            </a:r>
            <a:r>
              <a:rPr lang="en-GB" smtClean="0"/>
              <a:t>, </a:t>
            </a:r>
            <a:r>
              <a:rPr lang="en-GB" smtClean="0">
                <a:latin typeface="Courier New" pitchFamily="49" charset="0"/>
              </a:rPr>
              <a:t>boolean</a:t>
            </a:r>
            <a:r>
              <a:rPr lang="en-GB" smtClean="0"/>
              <a:t> … </a:t>
            </a:r>
          </a:p>
          <a:p>
            <a:pPr lvl="2">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des objets </a:t>
            </a:r>
            <a:r>
              <a:rPr lang="en-GB" smtClean="0">
                <a:latin typeface="Courier New" pitchFamily="49" charset="0"/>
              </a:rPr>
              <a:t>Serializable</a:t>
            </a:r>
          </a:p>
          <a:p>
            <a:pPr lvl="2">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des objets </a:t>
            </a:r>
            <a:r>
              <a:rPr lang="en-GB" smtClean="0">
                <a:latin typeface="Courier New" pitchFamily="49" charset="0"/>
              </a:rPr>
              <a:t>Remote</a:t>
            </a:r>
          </a:p>
          <a:p>
            <a:pPr marL="457200" indent="-457200">
              <a:lnSpc>
                <a:spcPct val="93000"/>
              </a:lnSpc>
              <a:spcBef>
                <a:spcPts val="600"/>
              </a:spcBef>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BE" sz="1800" smtClean="0"/>
              <a:t>Définir la classe distante qui implémente l’interface et hérite de la classe </a:t>
            </a:r>
            <a:r>
              <a:rPr lang="fr-BE" sz="1800" smtClean="0">
                <a:latin typeface="Courier New" pitchFamily="49" charset="0"/>
                <a:cs typeface="Courier New" pitchFamily="49" charset="0"/>
              </a:rPr>
              <a:t>java.rmi.server.UnicastRemoteObject</a:t>
            </a:r>
            <a:r>
              <a:rPr lang="fr-BE" sz="1800" smtClean="0"/>
              <a:t>.  </a:t>
            </a:r>
          </a:p>
          <a:p>
            <a:pPr marL="457200" indent="-457200">
              <a:lnSpc>
                <a:spcPct val="93000"/>
              </a:lnSpc>
              <a:spcBef>
                <a:spcPts val="600"/>
              </a:spcBef>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BE" sz="1800" smtClean="0"/>
              <a:t>Générer les classes Stub et Skeleton en utilisant la commande </a:t>
            </a:r>
            <a:r>
              <a:rPr lang="fr-BE" sz="1600" smtClean="0">
                <a:latin typeface="Courier New" pitchFamily="49" charset="0"/>
                <a:cs typeface="Courier New" pitchFamily="49" charset="0"/>
              </a:rPr>
              <a:t>rmic</a:t>
            </a:r>
          </a:p>
          <a:p>
            <a:endParaRPr lang="fr-BE" sz="180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smtClean="0"/>
              <a:t>4. Session Beans</a:t>
            </a:r>
            <a:endParaRPr lang="fr-BE"/>
          </a:p>
        </p:txBody>
      </p:sp>
      <p:sp>
        <p:nvSpPr>
          <p:cNvPr id="3" name="Subtitle 2"/>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Session Bean</a:t>
            </a:r>
            <a:endParaRPr lang="fr-BE"/>
          </a:p>
        </p:txBody>
      </p:sp>
      <p:sp>
        <p:nvSpPr>
          <p:cNvPr id="3" name="Content Placeholder 2"/>
          <p:cNvSpPr>
            <a:spLocks noGrp="1"/>
          </p:cNvSpPr>
          <p:nvPr>
            <p:ph idx="1"/>
          </p:nvPr>
        </p:nvSpPr>
        <p:spPr>
          <a:xfrm>
            <a:off x="468313" y="1643050"/>
            <a:ext cx="8229600" cy="4017974"/>
          </a:xfrm>
        </p:spPr>
        <p:txBody>
          <a:bodyPr/>
          <a:lstStyle/>
          <a:p>
            <a:r>
              <a:rPr lang="fr-BE" smtClean="0"/>
              <a:t>Un </a:t>
            </a:r>
            <a:r>
              <a:rPr lang="fr-BE" b="1" smtClean="0"/>
              <a:t>Session Bean </a:t>
            </a:r>
            <a:r>
              <a:rPr lang="fr-BE" smtClean="0"/>
              <a:t>est un composant </a:t>
            </a:r>
            <a:r>
              <a:rPr lang="fr-BE" u="sng" smtClean="0"/>
              <a:t>effectuant une tâche / action pour un client</a:t>
            </a:r>
          </a:p>
          <a:p>
            <a:r>
              <a:rPr lang="fr-BE" smtClean="0"/>
              <a:t>Un Session Bean a pour propriété d'être </a:t>
            </a:r>
            <a:r>
              <a:rPr lang="fr-BE" u="sng" smtClean="0"/>
              <a:t>non persistant </a:t>
            </a:r>
          </a:p>
          <a:p>
            <a:r>
              <a:rPr lang="fr-BE" smtClean="0"/>
              <a:t>Il existe deux types de Session Bean :</a:t>
            </a:r>
          </a:p>
          <a:p>
            <a:pPr lvl="1"/>
            <a:endParaRPr lang="fr-BE" sz="1000" smtClean="0"/>
          </a:p>
          <a:p>
            <a:pPr lvl="1"/>
            <a:r>
              <a:rPr lang="fr-BE" smtClean="0"/>
              <a:t>Stateful Session Bean</a:t>
            </a:r>
            <a:endParaRPr lang="fr-BE" sz="1000" smtClean="0"/>
          </a:p>
          <a:p>
            <a:pPr lvl="1"/>
            <a:r>
              <a:rPr lang="fr-BE" smtClean="0"/>
              <a:t>Stateless Session Bean</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Stateless Session Bean</a:t>
            </a:r>
            <a:endParaRPr lang="fr-BE"/>
          </a:p>
        </p:txBody>
      </p:sp>
      <p:sp>
        <p:nvSpPr>
          <p:cNvPr id="3" name="Content Placeholder 2"/>
          <p:cNvSpPr>
            <a:spLocks noGrp="1"/>
          </p:cNvSpPr>
          <p:nvPr>
            <p:ph idx="1"/>
          </p:nvPr>
        </p:nvSpPr>
        <p:spPr>
          <a:xfrm>
            <a:off x="468313" y="1571612"/>
            <a:ext cx="8229600" cy="4089412"/>
          </a:xfrm>
        </p:spPr>
        <p:txBody>
          <a:bodyPr/>
          <a:lstStyle/>
          <a:p>
            <a:r>
              <a:rPr lang="fr-BE" smtClean="0"/>
              <a:t>Un </a:t>
            </a:r>
            <a:r>
              <a:rPr lang="fr-BE" b="1" smtClean="0"/>
              <a:t>Stateless Session Bean </a:t>
            </a:r>
            <a:r>
              <a:rPr lang="fr-BE" smtClean="0"/>
              <a:t>est une collection de services dont chacun est représenté par une méthode</a:t>
            </a:r>
          </a:p>
          <a:p>
            <a:r>
              <a:rPr lang="fr-BE" smtClean="0"/>
              <a:t>Un Stateless Session Bean ne comporte pas de données propres au client</a:t>
            </a:r>
          </a:p>
          <a:p>
            <a:r>
              <a:rPr lang="fr-BE" smtClean="0"/>
              <a:t>Chaque bean est donc </a:t>
            </a:r>
            <a:r>
              <a:rPr lang="fr-BE" u="sng" smtClean="0"/>
              <a:t>réutilisable par plusieurs clients</a:t>
            </a:r>
            <a:r>
              <a:rPr lang="fr-BE" smtClean="0"/>
              <a:t> </a:t>
            </a:r>
          </a:p>
          <a:p>
            <a:r>
              <a:rPr lang="fr-BE" smtClean="0"/>
              <a:t>Le serveur d'application peut mettre en </a:t>
            </a:r>
            <a:r>
              <a:rPr lang="fr-BE" u="sng" smtClean="0"/>
              <a:t>pool</a:t>
            </a:r>
            <a:r>
              <a:rPr lang="fr-BE" smtClean="0"/>
              <a:t> ces beans pour plus d'efficacité : plusieurs instances du bean sont alors disponibles pour répondre simultanément aux différents clients</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Stateful Session Bean</a:t>
            </a:r>
            <a:endParaRPr lang="fr-BE"/>
          </a:p>
        </p:txBody>
      </p:sp>
      <p:sp>
        <p:nvSpPr>
          <p:cNvPr id="3" name="Content Placeholder 2"/>
          <p:cNvSpPr>
            <a:spLocks noGrp="1"/>
          </p:cNvSpPr>
          <p:nvPr>
            <p:ph idx="1"/>
          </p:nvPr>
        </p:nvSpPr>
        <p:spPr>
          <a:xfrm>
            <a:off x="468313" y="1571612"/>
            <a:ext cx="8229600" cy="4089412"/>
          </a:xfrm>
        </p:spPr>
        <p:txBody>
          <a:bodyPr/>
          <a:lstStyle/>
          <a:p>
            <a:r>
              <a:rPr lang="fr-BE" smtClean="0"/>
              <a:t>Un </a:t>
            </a:r>
            <a:r>
              <a:rPr lang="fr-BE" b="1" smtClean="0"/>
              <a:t>Stateful Session Bean </a:t>
            </a:r>
            <a:r>
              <a:rPr lang="fr-BE" smtClean="0"/>
              <a:t>conserve son </a:t>
            </a:r>
            <a:r>
              <a:rPr lang="fr-BE" u="sng" smtClean="0"/>
              <a:t>état</a:t>
            </a:r>
            <a:r>
              <a:rPr lang="fr-BE" smtClean="0"/>
              <a:t> entre chaque appel de méthode</a:t>
            </a:r>
          </a:p>
          <a:p>
            <a:r>
              <a:rPr lang="fr-BE" smtClean="0"/>
              <a:t>Il représente une session client. L'instance de cette classe est sauvegardée dans la session de l'application et détruite lorsque le client quitte l'application</a:t>
            </a:r>
          </a:p>
          <a:p>
            <a:r>
              <a:rPr lang="fr-BE" smtClean="0"/>
              <a:t>Un tel composant permet, par exemple, d'implémenter les fonctionnalités d'un caddy virtuel (shopping cart)</a:t>
            </a:r>
          </a:p>
          <a:p>
            <a:pPr>
              <a:buNone/>
            </a:pPr>
            <a:endParaRPr lang="fr-BE"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Interfaces locales et distantes</a:t>
            </a:r>
            <a:endParaRPr lang="fr-BE"/>
          </a:p>
        </p:txBody>
      </p:sp>
      <p:sp>
        <p:nvSpPr>
          <p:cNvPr id="3" name="Content Placeholder 2"/>
          <p:cNvSpPr>
            <a:spLocks noGrp="1"/>
          </p:cNvSpPr>
          <p:nvPr>
            <p:ph idx="1"/>
          </p:nvPr>
        </p:nvSpPr>
        <p:spPr>
          <a:xfrm>
            <a:off x="285720" y="1071546"/>
            <a:ext cx="8643998" cy="4375164"/>
          </a:xfrm>
        </p:spPr>
        <p:txBody>
          <a:bodyPr/>
          <a:lstStyle/>
          <a:p>
            <a:pPr>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Un Session Bean peut avoir une interface locale et / ou distante ...</a:t>
            </a:r>
          </a:p>
          <a:p>
            <a:pPr>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Interface distante (</a:t>
            </a:r>
            <a:r>
              <a:rPr lang="en-GB" smtClean="0">
                <a:latin typeface="Courier New" pitchFamily="49" charset="0"/>
                <a:cs typeface="Courier New" pitchFamily="49" charset="0"/>
              </a:rPr>
              <a:t>@Remote</a:t>
            </a:r>
            <a:r>
              <a:rPr lang="en-GB" smtClean="0"/>
              <a:t>) :</a:t>
            </a:r>
          </a:p>
          <a:p>
            <a:pPr lvl="1">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Le session bean est instancié dans une autre JVM que son client.</a:t>
            </a:r>
          </a:p>
          <a:p>
            <a:pPr lvl="1">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L'accès aux méthodes de ces beans se fait au prix d'un appel réseau (même si le session bean est situé dans la même JVM).</a:t>
            </a:r>
          </a:p>
          <a:p>
            <a:pPr lvl="1">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Les paramètres des méthodes sont copiés, sérialisés puis transmis à l'EJB (call-by-value)</a:t>
            </a:r>
            <a:endParaRPr lang="en-GB" sz="1000" smtClean="0"/>
          </a:p>
          <a:p>
            <a:pPr>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Interface locale (</a:t>
            </a:r>
            <a:r>
              <a:rPr lang="en-GB" smtClean="0">
                <a:latin typeface="Courier New" pitchFamily="49" charset="0"/>
                <a:cs typeface="Courier New" pitchFamily="49" charset="0"/>
              </a:rPr>
              <a:t>@Local</a:t>
            </a:r>
            <a:r>
              <a:rPr lang="en-GB" smtClean="0"/>
              <a:t>) :</a:t>
            </a:r>
          </a:p>
          <a:p>
            <a:pPr lvl="1">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Le session bean est instancié dans la même JVM que son client.</a:t>
            </a:r>
          </a:p>
          <a:p>
            <a:pPr lvl="1">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Tous les accès aux méthodes sont locaux, donc plus performants.</a:t>
            </a:r>
          </a:p>
          <a:p>
            <a:pPr lvl="1">
              <a:lnSpc>
                <a:spcPct val="11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Les paramètres des méthodes sont passés par référence (call-by-reference)</a:t>
            </a:r>
          </a:p>
          <a:p>
            <a:endParaRPr lang="fr-BE"/>
          </a:p>
        </p:txBody>
      </p:sp>
    </p:spTree>
  </p:cSld>
  <p:clrMapOvr>
    <a:masterClrMapping/>
  </p:clrMapOvr>
  <p:transition>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Implémentation (1/4)</a:t>
            </a:r>
            <a:endParaRPr lang="fr-BE"/>
          </a:p>
        </p:txBody>
      </p:sp>
      <p:sp>
        <p:nvSpPr>
          <p:cNvPr id="3" name="Content Placeholder 2"/>
          <p:cNvSpPr>
            <a:spLocks noGrp="1"/>
          </p:cNvSpPr>
          <p:nvPr>
            <p:ph idx="1"/>
          </p:nvPr>
        </p:nvSpPr>
        <p:spPr>
          <a:xfrm>
            <a:off x="468313" y="1357297"/>
            <a:ext cx="8229600" cy="4303727"/>
          </a:xfrm>
        </p:spPr>
        <p:txBody>
          <a:bodyPr/>
          <a:lstStyle/>
          <a:p>
            <a:pPr marL="457200" indent="-457200">
              <a:buFont typeface="+mj-lt"/>
              <a:buAutoNum type="arabicPeriod"/>
            </a:pPr>
            <a:r>
              <a:rPr lang="fr-BE" smtClean="0"/>
              <a:t>Déclarer l'interface métier du Session Bean</a:t>
            </a:r>
          </a:p>
          <a:p>
            <a:pPr marL="457200" indent="-457200">
              <a:buFont typeface="+mj-lt"/>
              <a:buAutoNum type="arabicPeriod"/>
            </a:pPr>
            <a:endParaRPr lang="fr-BE" sz="1000" smtClean="0"/>
          </a:p>
          <a:p>
            <a:pPr marL="457200" indent="-457200">
              <a:buNone/>
            </a:pPr>
            <a:r>
              <a:rPr lang="fr-BE" smtClean="0"/>
              <a:t>	L'interface peut être accessible localement ou à distance : on utilise les annotations </a:t>
            </a:r>
            <a:r>
              <a:rPr lang="fr-BE" smtClean="0">
                <a:latin typeface="Courier New" pitchFamily="49" charset="0"/>
                <a:cs typeface="Courier New" pitchFamily="49" charset="0"/>
              </a:rPr>
              <a:t>@Local</a:t>
            </a:r>
            <a:r>
              <a:rPr lang="fr-BE" smtClean="0"/>
              <a:t> et </a:t>
            </a:r>
            <a:r>
              <a:rPr lang="fr-BE" smtClean="0">
                <a:latin typeface="Courier New" pitchFamily="49" charset="0"/>
                <a:cs typeface="Courier New" pitchFamily="49" charset="0"/>
              </a:rPr>
              <a:t>@Remote </a:t>
            </a:r>
            <a:r>
              <a:rPr lang="fr-BE" smtClean="0"/>
              <a:t>pour préciser l'accessibilité du bean</a:t>
            </a:r>
          </a:p>
          <a:p>
            <a:pPr marL="457200" indent="-457200">
              <a:buFont typeface="+mj-lt"/>
              <a:buAutoNum type="arabicPeriod"/>
            </a:pPr>
            <a:endParaRPr lang="fr-BE" sz="1000" smtClean="0"/>
          </a:p>
          <a:p>
            <a:pPr marL="457200" indent="-457200">
              <a:buNone/>
            </a:pPr>
            <a:r>
              <a:rPr lang="fr-BE" smtClean="0"/>
              <a:t>	Les méthodes de cette interface doivent respecter les contraintes suivantes :</a:t>
            </a:r>
          </a:p>
          <a:p>
            <a:pPr marL="857250" lvl="1" indent="-457200"/>
            <a:r>
              <a:rPr lang="fr-BE" smtClean="0"/>
              <a:t>Leur nom ne doit pas commencer par "ejb"</a:t>
            </a:r>
          </a:p>
          <a:p>
            <a:pPr marL="857250" lvl="1" indent="-457200"/>
            <a:r>
              <a:rPr lang="fr-BE" smtClean="0"/>
              <a:t>Dans le cas d'un accès de type remote, le type de retour et le type des arguments doivent être compatibles avec RMI</a:t>
            </a:r>
          </a:p>
        </p:txBody>
      </p:sp>
    </p:spTree>
  </p:cSld>
  <p:clrMapOvr>
    <a:masterClrMapping/>
  </p:clrMapOvr>
  <p:transition>
    <p:strips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Implémentation (2/4)</a:t>
            </a:r>
            <a:endParaRPr lang="fr-BE"/>
          </a:p>
        </p:txBody>
      </p:sp>
      <p:sp>
        <p:nvSpPr>
          <p:cNvPr id="6" name="Content Placeholder 2"/>
          <p:cNvSpPr>
            <a:spLocks noGrp="1"/>
          </p:cNvSpPr>
          <p:nvPr>
            <p:ph idx="1"/>
          </p:nvPr>
        </p:nvSpPr>
        <p:spPr>
          <a:xfrm>
            <a:off x="468313" y="1214422"/>
            <a:ext cx="8229600" cy="4160850"/>
          </a:xfrm>
        </p:spPr>
        <p:txBody>
          <a:bodyPr/>
          <a:lstStyle/>
          <a:p>
            <a:pPr marL="457200" indent="-457200">
              <a:buNone/>
            </a:pPr>
            <a:r>
              <a:rPr lang="fr-BE" smtClean="0"/>
              <a:t>	Exemples</a:t>
            </a:r>
          </a:p>
          <a:p>
            <a:pPr marL="457200" indent="-457200">
              <a:buNone/>
            </a:pPr>
            <a:endParaRPr lang="fr-BE" sz="600" smtClean="0"/>
          </a:p>
          <a:p>
            <a:pPr marL="857250" lvl="1" indent="-457200"/>
            <a:r>
              <a:rPr lang="fr-BE" smtClean="0"/>
              <a:t>Stateless Session Bean</a:t>
            </a:r>
          </a:p>
          <a:p>
            <a:pPr marL="457200" indent="-457200">
              <a:buNone/>
            </a:pPr>
            <a:endParaRPr lang="fr-BE" smtClean="0"/>
          </a:p>
          <a:p>
            <a:pPr marL="457200" indent="-457200">
              <a:buNone/>
            </a:pPr>
            <a:endParaRPr lang="fr-BE" smtClean="0"/>
          </a:p>
          <a:p>
            <a:pPr marL="457200" indent="-457200">
              <a:buNone/>
            </a:pPr>
            <a:endParaRPr lang="fr-BE" smtClean="0"/>
          </a:p>
          <a:p>
            <a:pPr marL="857250" lvl="1" indent="-457200"/>
            <a:r>
              <a:rPr lang="fr-BE" smtClean="0"/>
              <a:t>Stateful Session Bean</a:t>
            </a:r>
          </a:p>
          <a:p>
            <a:pPr marL="457200" indent="-457200">
              <a:buNone/>
            </a:pPr>
            <a:endParaRPr lang="fr-BE" smtClean="0"/>
          </a:p>
          <a:p>
            <a:pPr marL="457200" indent="-457200">
              <a:buNone/>
            </a:pPr>
            <a:endParaRPr lang="fr-BE" smtClean="0"/>
          </a:p>
          <a:p>
            <a:pPr marL="457200" indent="-457200">
              <a:buNone/>
            </a:pPr>
            <a:endParaRPr lang="fr-BE" smtClean="0"/>
          </a:p>
          <a:p>
            <a:pPr marL="457200" indent="-457200">
              <a:buNone/>
            </a:pPr>
            <a:endParaRPr lang="fr-BE" smtClean="0"/>
          </a:p>
          <a:p>
            <a:pPr marL="457200" indent="-457200">
              <a:buNone/>
            </a:pPr>
            <a:endParaRPr lang="fr-BE" smtClean="0"/>
          </a:p>
          <a:p>
            <a:pPr marL="457200" indent="-457200">
              <a:buNone/>
            </a:pPr>
            <a:endParaRPr lang="fr-BE" smtClean="0"/>
          </a:p>
        </p:txBody>
      </p:sp>
      <p:sp>
        <p:nvSpPr>
          <p:cNvPr id="5" name="TextBox 4"/>
          <p:cNvSpPr txBox="1"/>
          <p:nvPr/>
        </p:nvSpPr>
        <p:spPr>
          <a:xfrm>
            <a:off x="1141742" y="2285992"/>
            <a:ext cx="7000924" cy="138499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@Remote</a:t>
            </a:r>
          </a:p>
          <a:p>
            <a:pPr>
              <a:lnSpc>
                <a:spcPct val="100000"/>
              </a:lnSpc>
            </a:pPr>
            <a:r>
              <a:rPr lang="fr-BE" sz="1400" b="1" smtClean="0">
                <a:solidFill>
                  <a:srgbClr val="3C486E"/>
                </a:solidFill>
                <a:latin typeface="Courier New" pitchFamily="49" charset="0"/>
                <a:cs typeface="Courier New" pitchFamily="49" charset="0"/>
              </a:rPr>
              <a:t>public interface CustomerService {</a:t>
            </a:r>
          </a:p>
          <a:p>
            <a:pPr>
              <a:lnSpc>
                <a:spcPct val="100000"/>
              </a:lnSpc>
            </a:pPr>
            <a:r>
              <a:rPr lang="fr-BE" sz="1400" b="1" smtClean="0">
                <a:solidFill>
                  <a:srgbClr val="3C486E"/>
                </a:solidFill>
                <a:latin typeface="Courier New" pitchFamily="49" charset="0"/>
                <a:cs typeface="Courier New" pitchFamily="49" charset="0"/>
              </a:rPr>
              <a:t>	public void saveCustomer(Customer customer);</a:t>
            </a:r>
          </a:p>
          <a:p>
            <a:pPr>
              <a:lnSpc>
                <a:spcPct val="100000"/>
              </a:lnSpc>
            </a:pPr>
            <a:r>
              <a:rPr lang="fr-BE" sz="1400" b="1" smtClean="0">
                <a:solidFill>
                  <a:srgbClr val="3C486E"/>
                </a:solidFill>
                <a:latin typeface="Courier New" pitchFamily="49" charset="0"/>
                <a:cs typeface="Courier New" pitchFamily="49" charset="0"/>
              </a:rPr>
              <a:t>	public void removeCustomer(Customer customer);</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p:txBody>
      </p:sp>
      <p:sp>
        <p:nvSpPr>
          <p:cNvPr id="7" name="TextBox 6"/>
          <p:cNvSpPr txBox="1"/>
          <p:nvPr/>
        </p:nvSpPr>
        <p:spPr>
          <a:xfrm>
            <a:off x="1142976" y="4286256"/>
            <a:ext cx="7000924" cy="138499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@Remote</a:t>
            </a:r>
          </a:p>
          <a:p>
            <a:pPr>
              <a:lnSpc>
                <a:spcPct val="100000"/>
              </a:lnSpc>
            </a:pPr>
            <a:r>
              <a:rPr lang="fr-BE" sz="1400" b="1" smtClean="0">
                <a:solidFill>
                  <a:srgbClr val="3C486E"/>
                </a:solidFill>
                <a:latin typeface="Courier New" pitchFamily="49" charset="0"/>
                <a:cs typeface="Courier New" pitchFamily="49" charset="0"/>
              </a:rPr>
              <a:t>public interface Cart {</a:t>
            </a:r>
          </a:p>
          <a:p>
            <a:pPr>
              <a:lnSpc>
                <a:spcPct val="100000"/>
              </a:lnSpc>
            </a:pPr>
            <a:r>
              <a:rPr lang="fr-BE" sz="1400" b="1" smtClean="0">
                <a:solidFill>
                  <a:srgbClr val="3C486E"/>
                </a:solidFill>
                <a:latin typeface="Courier New" pitchFamily="49" charset="0"/>
                <a:cs typeface="Courier New" pitchFamily="49" charset="0"/>
              </a:rPr>
              <a:t>	public void addItem(String item);</a:t>
            </a:r>
          </a:p>
          <a:p>
            <a:pPr>
              <a:lnSpc>
                <a:spcPct val="100000"/>
              </a:lnSpc>
            </a:pPr>
            <a:r>
              <a:rPr lang="fr-BE" sz="1400" b="1" smtClean="0">
                <a:solidFill>
                  <a:srgbClr val="3C486E"/>
                </a:solidFill>
                <a:latin typeface="Courier New" pitchFamily="49" charset="0"/>
                <a:cs typeface="Courier New" pitchFamily="49" charset="0"/>
              </a:rPr>
              <a:t>	public void removeItem(String item);</a:t>
            </a:r>
          </a:p>
          <a:p>
            <a:pPr>
              <a:lnSpc>
                <a:spcPct val="100000"/>
              </a:lnSpc>
            </a:pPr>
            <a:r>
              <a:rPr lang="fr-BE" sz="1400" b="1" smtClean="0">
                <a:solidFill>
                  <a:srgbClr val="3C486E"/>
                </a:solidFill>
                <a:latin typeface="Courier New" pitchFamily="49" charset="0"/>
                <a:cs typeface="Courier New" pitchFamily="49" charset="0"/>
              </a:rPr>
              <a:t>	public Collection getItems();</a:t>
            </a:r>
          </a:p>
          <a:p>
            <a:pPr>
              <a:lnSpc>
                <a:spcPct val="100000"/>
              </a:lnSpc>
            </a:pPr>
            <a:r>
              <a:rPr lang="fr-BE" sz="1400" b="1" smtClean="0">
                <a:solidFill>
                  <a:srgbClr val="3C486E"/>
                </a:solidFill>
                <a:latin typeface="Courier New" pitchFamily="49" charset="0"/>
                <a:cs typeface="Courier New" pitchFamily="49" charset="0"/>
              </a:rPr>
              <a:t>} </a:t>
            </a:r>
          </a:p>
        </p:txBody>
      </p:sp>
      <p:sp>
        <p:nvSpPr>
          <p:cNvPr id="8" name="Rounded Rectangle 7"/>
          <p:cNvSpPr/>
          <p:nvPr/>
        </p:nvSpPr>
        <p:spPr bwMode="auto">
          <a:xfrm>
            <a:off x="1195604" y="2339782"/>
            <a:ext cx="1000132" cy="21431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9" name="Rounded Rectangle 8"/>
          <p:cNvSpPr/>
          <p:nvPr/>
        </p:nvSpPr>
        <p:spPr bwMode="auto">
          <a:xfrm>
            <a:off x="1214414" y="4325420"/>
            <a:ext cx="1000132" cy="21431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Implémentation (3/4)</a:t>
            </a:r>
            <a:endParaRPr lang="fr-BE"/>
          </a:p>
        </p:txBody>
      </p:sp>
      <p:sp>
        <p:nvSpPr>
          <p:cNvPr id="3" name="Content Placeholder 2"/>
          <p:cNvSpPr>
            <a:spLocks noGrp="1"/>
          </p:cNvSpPr>
          <p:nvPr>
            <p:ph idx="1"/>
          </p:nvPr>
        </p:nvSpPr>
        <p:spPr>
          <a:xfrm>
            <a:off x="468313" y="1357299"/>
            <a:ext cx="8229600" cy="4303726"/>
          </a:xfrm>
        </p:spPr>
        <p:txBody>
          <a:bodyPr/>
          <a:lstStyle/>
          <a:p>
            <a:pPr marL="457200" indent="-457200">
              <a:buFont typeface="+mj-lt"/>
              <a:buAutoNum type="arabicPeriod" startAt="2"/>
            </a:pPr>
            <a:r>
              <a:rPr lang="fr-BE" smtClean="0"/>
              <a:t>Déclarer la classe du Session Bean, en utilisant les annotations </a:t>
            </a:r>
            <a:r>
              <a:rPr lang="fr-BE" smtClean="0">
                <a:latin typeface="Courier New" pitchFamily="49" charset="0"/>
                <a:cs typeface="Courier New" pitchFamily="49" charset="0"/>
              </a:rPr>
              <a:t>@Stateless </a:t>
            </a:r>
            <a:r>
              <a:rPr lang="fr-BE" smtClean="0"/>
              <a:t>ou </a:t>
            </a:r>
            <a:r>
              <a:rPr lang="fr-BE" smtClean="0">
                <a:latin typeface="Courier New" pitchFamily="49" charset="0"/>
                <a:cs typeface="Courier New" pitchFamily="49" charset="0"/>
              </a:rPr>
              <a:t>@Stateful</a:t>
            </a:r>
            <a:r>
              <a:rPr lang="fr-BE" smtClean="0">
                <a:cs typeface="Courier New" pitchFamily="49" charset="0"/>
              </a:rPr>
              <a:t> selon le type de Session Bean</a:t>
            </a:r>
          </a:p>
          <a:p>
            <a:pPr>
              <a:buNone/>
            </a:pPr>
            <a:endParaRPr lang="fr-BE" sz="1050" smtClean="0"/>
          </a:p>
          <a:p>
            <a:pPr marL="457200" indent="-457200">
              <a:buNone/>
            </a:pPr>
            <a:r>
              <a:rPr lang="fr-BE" smtClean="0"/>
              <a:t>	Exemple</a:t>
            </a:r>
            <a:endParaRPr lang="fr-BE"/>
          </a:p>
        </p:txBody>
      </p:sp>
      <p:sp>
        <p:nvSpPr>
          <p:cNvPr id="5" name="TextBox 4"/>
          <p:cNvSpPr txBox="1"/>
          <p:nvPr/>
        </p:nvSpPr>
        <p:spPr>
          <a:xfrm>
            <a:off x="1142976" y="3071810"/>
            <a:ext cx="7143800" cy="2246769"/>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@Stateless</a:t>
            </a:r>
          </a:p>
          <a:p>
            <a:pPr>
              <a:lnSpc>
                <a:spcPct val="100000"/>
              </a:lnSpc>
            </a:pPr>
            <a:r>
              <a:rPr lang="fr-BE" sz="1400" b="1" smtClean="0">
                <a:solidFill>
                  <a:srgbClr val="3C486E"/>
                </a:solidFill>
                <a:latin typeface="Courier New" pitchFamily="49" charset="0"/>
                <a:cs typeface="Courier New" pitchFamily="49" charset="0"/>
              </a:rPr>
              <a:t>public class CustomerServiceBean implements CustomerService {</a:t>
            </a:r>
          </a:p>
          <a:p>
            <a:pPr>
              <a:lnSpc>
                <a:spcPct val="100000"/>
              </a:lnSpc>
            </a:pPr>
            <a:r>
              <a:rPr lang="fr-BE" sz="1400" b="1" smtClean="0">
                <a:solidFill>
                  <a:srgbClr val="3C486E"/>
                </a:solidFill>
                <a:latin typeface="Courier New" pitchFamily="49" charset="0"/>
                <a:cs typeface="Courier New" pitchFamily="49" charset="0"/>
              </a:rPr>
              <a:t>	public void saveCustomer(Customer customer)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void removeCustomer(Customer customer)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p:txBody>
      </p:sp>
      <p:sp>
        <p:nvSpPr>
          <p:cNvPr id="6" name="Rounded Rectangle 5"/>
          <p:cNvSpPr/>
          <p:nvPr/>
        </p:nvSpPr>
        <p:spPr bwMode="auto">
          <a:xfrm>
            <a:off x="1214414" y="3110974"/>
            <a:ext cx="1214446" cy="21431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Implémentation (4/4)</a:t>
            </a:r>
            <a:endParaRPr lang="fr-BE"/>
          </a:p>
        </p:txBody>
      </p:sp>
      <p:sp>
        <p:nvSpPr>
          <p:cNvPr id="4" name="TextBox 3"/>
          <p:cNvSpPr txBox="1"/>
          <p:nvPr/>
        </p:nvSpPr>
        <p:spPr>
          <a:xfrm>
            <a:off x="928662" y="1214422"/>
            <a:ext cx="7143800" cy="4616648"/>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@Stateful</a:t>
            </a:r>
          </a:p>
          <a:p>
            <a:pPr>
              <a:lnSpc>
                <a:spcPct val="100000"/>
              </a:lnSpc>
            </a:pPr>
            <a:r>
              <a:rPr lang="fr-BE" sz="1400" b="1" smtClean="0">
                <a:solidFill>
                  <a:srgbClr val="3C486E"/>
                </a:solidFill>
                <a:latin typeface="Courier New" pitchFamily="49" charset="0"/>
                <a:cs typeface="Courier New" pitchFamily="49" charset="0"/>
              </a:rPr>
              <a:t>public class CartBean implements Cart {</a:t>
            </a:r>
          </a:p>
          <a:p>
            <a:pPr>
              <a:lnSpc>
                <a:spcPct val="100000"/>
              </a:lnSpc>
            </a:pPr>
            <a:r>
              <a:rPr lang="fr-BE" sz="1400" b="1" smtClean="0">
                <a:solidFill>
                  <a:srgbClr val="3C486E"/>
                </a:solidFill>
                <a:latin typeface="Courier New" pitchFamily="49" charset="0"/>
                <a:cs typeface="Courier New" pitchFamily="49" charset="0"/>
              </a:rPr>
              <a:t>    private </a:t>
            </a:r>
            <a:r>
              <a:rPr lang="fr-BE" sz="1400" b="1" smtClean="0">
                <a:solidFill>
                  <a:srgbClr val="3C486E"/>
                </a:solidFill>
                <a:latin typeface="Courier New" pitchFamily="49" charset="0"/>
                <a:cs typeface="Courier New" pitchFamily="49" charset="0"/>
                <a:hlinkClick r:id="rId2"/>
              </a:rPr>
              <a:t>ArrayList</a:t>
            </a:r>
            <a:r>
              <a:rPr lang="fr-BE" sz="1400" b="1" smtClean="0">
                <a:solidFill>
                  <a:srgbClr val="3C486E"/>
                </a:solidFill>
                <a:latin typeface="Courier New" pitchFamily="49" charset="0"/>
                <a:cs typeface="Courier New" pitchFamily="49" charset="0"/>
              </a:rPr>
              <a:t> items;</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@PostConstruct</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public void initialize()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items = new </a:t>
            </a:r>
            <a:r>
              <a:rPr lang="fr-BE" sz="1400" b="1" smtClean="0">
                <a:solidFill>
                  <a:srgbClr val="3C486E"/>
                </a:solidFill>
                <a:latin typeface="Courier New" pitchFamily="49" charset="0"/>
                <a:cs typeface="Courier New" pitchFamily="49" charset="0"/>
                <a:hlinkClick r:id="rId2"/>
              </a:rPr>
              <a:t>ArrayList</a:t>
            </a:r>
            <a:r>
              <a:rPr lang="fr-BE" sz="1400" b="1" smtClean="0">
                <a:solidFill>
                  <a:srgbClr val="3C486E"/>
                </a:solidFill>
                <a:latin typeface="Courier New" pitchFamily="49" charset="0"/>
                <a:cs typeface="Courier New" pitchFamily="49" charset="0"/>
              </a:rPr>
              <a:t>();</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public void addItem(</a:t>
            </a:r>
            <a:r>
              <a:rPr lang="fr-BE" sz="1400" b="1" smtClean="0">
                <a:solidFill>
                  <a:srgbClr val="3C486E"/>
                </a:solidFill>
                <a:latin typeface="Courier New" pitchFamily="49" charset="0"/>
                <a:cs typeface="Courier New" pitchFamily="49" charset="0"/>
                <a:hlinkClick r:id="rId3"/>
              </a:rPr>
              <a:t>String</a:t>
            </a:r>
            <a:r>
              <a:rPr lang="fr-BE" sz="1400" b="1" smtClean="0">
                <a:solidFill>
                  <a:srgbClr val="3C486E"/>
                </a:solidFill>
                <a:latin typeface="Courier New" pitchFamily="49" charset="0"/>
                <a:cs typeface="Courier New" pitchFamily="49" charset="0"/>
              </a:rPr>
              <a:t> item)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items.add(item);</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public void removeItem(</a:t>
            </a:r>
            <a:r>
              <a:rPr lang="fr-BE" sz="1400" b="1" smtClean="0">
                <a:solidFill>
                  <a:srgbClr val="3C486E"/>
                </a:solidFill>
                <a:latin typeface="Courier New" pitchFamily="49" charset="0"/>
                <a:cs typeface="Courier New" pitchFamily="49" charset="0"/>
                <a:hlinkClick r:id="rId3"/>
              </a:rPr>
              <a:t>String</a:t>
            </a:r>
            <a:r>
              <a:rPr lang="fr-BE" sz="1400" b="1" smtClean="0">
                <a:solidFill>
                  <a:srgbClr val="3C486E"/>
                </a:solidFill>
                <a:latin typeface="Courier New" pitchFamily="49" charset="0"/>
                <a:cs typeface="Courier New" pitchFamily="49" charset="0"/>
              </a:rPr>
              <a:t> item)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items.remove(item);</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public </a:t>
            </a:r>
            <a:r>
              <a:rPr lang="fr-BE" sz="1400" b="1" smtClean="0">
                <a:solidFill>
                  <a:srgbClr val="3C486E"/>
                </a:solidFill>
                <a:latin typeface="Courier New" pitchFamily="49" charset="0"/>
                <a:cs typeface="Courier New" pitchFamily="49" charset="0"/>
                <a:hlinkClick r:id="rId4"/>
              </a:rPr>
              <a:t>Collection</a:t>
            </a:r>
            <a:r>
              <a:rPr lang="fr-BE" sz="1400" b="1" smtClean="0">
                <a:solidFill>
                  <a:srgbClr val="3C486E"/>
                </a:solidFill>
                <a:latin typeface="Courier New" pitchFamily="49" charset="0"/>
                <a:cs typeface="Courier New" pitchFamily="49" charset="0"/>
              </a:rPr>
              <a:t> getItems()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return items;</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p:txBody>
      </p:sp>
      <p:sp>
        <p:nvSpPr>
          <p:cNvPr id="5" name="Rounded Rectangle 4"/>
          <p:cNvSpPr/>
          <p:nvPr/>
        </p:nvSpPr>
        <p:spPr bwMode="auto">
          <a:xfrm>
            <a:off x="1000100" y="1246696"/>
            <a:ext cx="1000132" cy="21431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p:txBody>
          <a:bodyPr/>
          <a:lstStyle/>
          <a:p>
            <a:r>
              <a:rPr lang="fr-BE" smtClean="0"/>
              <a:t>Spécifications Java EE</a:t>
            </a:r>
          </a:p>
        </p:txBody>
      </p:sp>
      <p:sp>
        <p:nvSpPr>
          <p:cNvPr id="18435" name="Content Placeholder 6"/>
          <p:cNvSpPr>
            <a:spLocks noGrp="1"/>
          </p:cNvSpPr>
          <p:nvPr>
            <p:ph idx="1"/>
          </p:nvPr>
        </p:nvSpPr>
        <p:spPr>
          <a:xfrm>
            <a:off x="468313" y="1571612"/>
            <a:ext cx="8229600" cy="3857652"/>
          </a:xfrm>
        </p:spPr>
        <p:txBody>
          <a:bodyPr/>
          <a:lstStyle/>
          <a:p>
            <a:r>
              <a:rPr lang="fr-BE" smtClean="0"/>
              <a:t>Java EE est donc une distribution, mais surtout un ensemble de </a:t>
            </a:r>
            <a:r>
              <a:rPr lang="fr-BE" b="1" smtClean="0"/>
              <a:t>spécifications</a:t>
            </a:r>
            <a:r>
              <a:rPr lang="fr-BE" smtClean="0"/>
              <a:t> visant à définir un standard de développement pour les applications réparties et à haute disponibilité</a:t>
            </a:r>
          </a:p>
          <a:p>
            <a:r>
              <a:rPr lang="fr-BE" smtClean="0"/>
              <a:t>On parle généralement de </a:t>
            </a:r>
            <a:r>
              <a:rPr lang="fr-BE" b="1" smtClean="0"/>
              <a:t>plateforme Java EE</a:t>
            </a:r>
            <a:r>
              <a:rPr lang="fr-BE" smtClean="0"/>
              <a:t> pour désigner l'ensemble constitué des API et de l'infrastructure d'exécution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2" y="0"/>
            <a:ext cx="8675687" cy="620713"/>
          </a:xfrm>
        </p:spPr>
        <p:txBody>
          <a:bodyPr/>
          <a:lstStyle/>
          <a:p>
            <a:r>
              <a:rPr lang="fr-BE" smtClean="0"/>
              <a:t>Stateless Session Bean – Cycle de vie (1/3)</a:t>
            </a:r>
            <a:endParaRPr lang="fr-BE"/>
          </a:p>
        </p:txBody>
      </p:sp>
      <p:pic>
        <p:nvPicPr>
          <p:cNvPr id="4" name="Picture 3"/>
          <p:cNvPicPr>
            <a:picLocks noChangeAspect="1" noChangeArrowheads="1"/>
          </p:cNvPicPr>
          <p:nvPr/>
        </p:nvPicPr>
        <p:blipFill>
          <a:blip r:embed="rId2" cstate="print"/>
          <a:srcRect/>
          <a:stretch>
            <a:fillRect/>
          </a:stretch>
        </p:blipFill>
        <p:spPr bwMode="auto">
          <a:xfrm>
            <a:off x="1214414" y="1428736"/>
            <a:ext cx="6494274" cy="4254546"/>
          </a:xfrm>
          <a:prstGeom prst="rect">
            <a:avLst/>
          </a:prstGeom>
          <a:noFill/>
          <a:ln w="9525">
            <a:noFill/>
            <a:round/>
            <a:headEnd/>
            <a:tailEnd/>
          </a:ln>
        </p:spPr>
      </p:pic>
    </p:spTree>
  </p:cSld>
  <p:clrMapOvr>
    <a:masterClrMapping/>
  </p:clrMapOvr>
  <p:transition>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2" y="0"/>
            <a:ext cx="8675688" cy="620713"/>
          </a:xfrm>
        </p:spPr>
        <p:txBody>
          <a:bodyPr/>
          <a:lstStyle/>
          <a:p>
            <a:r>
              <a:rPr lang="fr-BE" smtClean="0"/>
              <a:t>Stateless Session Bean – Cycle de vie (2/3)</a:t>
            </a:r>
            <a:endParaRPr lang="fr-BE"/>
          </a:p>
        </p:txBody>
      </p:sp>
      <p:sp>
        <p:nvSpPr>
          <p:cNvPr id="3" name="Content Placeholder 2"/>
          <p:cNvSpPr>
            <a:spLocks noGrp="1"/>
          </p:cNvSpPr>
          <p:nvPr>
            <p:ph idx="1"/>
          </p:nvPr>
        </p:nvSpPr>
        <p:spPr>
          <a:xfrm>
            <a:off x="468313" y="1214422"/>
            <a:ext cx="8229600" cy="4232288"/>
          </a:xfrm>
        </p:spPr>
        <p:txBody>
          <a:bodyPr/>
          <a:lstStyle/>
          <a:p>
            <a:pPr marL="457200" indent="-457200">
              <a:buFont typeface="+mj-lt"/>
              <a:buAutoNum type="arabicPeriod"/>
            </a:pPr>
            <a:r>
              <a:rPr lang="fr-BE" smtClean="0"/>
              <a:t>Le conteneur </a:t>
            </a:r>
            <a:r>
              <a:rPr lang="fr-BE" u="sng" smtClean="0"/>
              <a:t>instancie le bean</a:t>
            </a:r>
            <a:r>
              <a:rPr lang="fr-BE" smtClean="0"/>
              <a:t> par appel de la méthode </a:t>
            </a:r>
            <a:r>
              <a:rPr lang="fr-BE" smtClean="0">
                <a:latin typeface="Courier New" pitchFamily="49" charset="0"/>
                <a:cs typeface="Courier New" pitchFamily="49" charset="0"/>
              </a:rPr>
              <a:t>newInstance()</a:t>
            </a:r>
          </a:p>
          <a:p>
            <a:pPr marL="457200" indent="-457200">
              <a:buFont typeface="+mj-lt"/>
              <a:buAutoNum type="arabicPeriod"/>
            </a:pPr>
            <a:endParaRPr lang="fr-BE" smtClean="0">
              <a:latin typeface="Courier New" pitchFamily="49" charset="0"/>
              <a:cs typeface="Courier New" pitchFamily="49" charset="0"/>
            </a:endParaRPr>
          </a:p>
          <a:p>
            <a:pPr marL="457200" indent="-457200">
              <a:buNone/>
            </a:pPr>
            <a:r>
              <a:rPr lang="fr-BE" smtClean="0">
                <a:latin typeface="Courier New" pitchFamily="49" charset="0"/>
                <a:cs typeface="Courier New" pitchFamily="49" charset="0"/>
              </a:rPr>
              <a:t>	</a:t>
            </a:r>
            <a:r>
              <a:rPr lang="fr-BE" smtClean="0">
                <a:cs typeface="Courier New" pitchFamily="49" charset="0"/>
              </a:rPr>
              <a:t>La classe d'implémentation du Session Bean doit donc disposer d'un constructeur public sans arguments …</a:t>
            </a:r>
          </a:p>
          <a:p>
            <a:pPr marL="457200" indent="-457200">
              <a:buFont typeface="+mj-lt"/>
              <a:buAutoNum type="arabicPeriod" startAt="2"/>
            </a:pPr>
            <a:r>
              <a:rPr lang="fr-BE" smtClean="0">
                <a:cs typeface="Courier New" pitchFamily="49" charset="0"/>
              </a:rPr>
              <a:t>Le conteneur procède à </a:t>
            </a:r>
            <a:r>
              <a:rPr lang="fr-BE" u="sng" smtClean="0">
                <a:cs typeface="Courier New" pitchFamily="49" charset="0"/>
              </a:rPr>
              <a:t>l'injection des dépendances</a:t>
            </a:r>
            <a:r>
              <a:rPr lang="fr-BE" smtClean="0">
                <a:cs typeface="Courier New" pitchFamily="49" charset="0"/>
              </a:rPr>
              <a:t>, c'est-à-dire à l'initialisation automatique des propriétés du bean. Pour cela, il se base sur les annotations ajoutées dans la déclaration du Session Bean : </a:t>
            </a:r>
            <a:r>
              <a:rPr lang="fr-BE" smtClean="0">
                <a:latin typeface="Courier New" pitchFamily="49" charset="0"/>
                <a:cs typeface="Courier New" pitchFamily="49" charset="0"/>
              </a:rPr>
              <a:t>@EJB</a:t>
            </a:r>
            <a:r>
              <a:rPr lang="fr-BE" smtClean="0">
                <a:cs typeface="Courier New" pitchFamily="49" charset="0"/>
              </a:rPr>
              <a:t>, </a:t>
            </a:r>
            <a:r>
              <a:rPr lang="fr-BE" smtClean="0">
                <a:latin typeface="Courier New" pitchFamily="49" charset="0"/>
                <a:cs typeface="Courier New" pitchFamily="49" charset="0"/>
              </a:rPr>
              <a:t>@Resource</a:t>
            </a:r>
            <a:r>
              <a:rPr lang="fr-BE" smtClean="0">
                <a:cs typeface="Courier New" pitchFamily="49" charset="0"/>
              </a:rPr>
              <a:t>, …</a:t>
            </a:r>
          </a:p>
          <a:p>
            <a:pPr marL="457200" indent="-457200">
              <a:buFont typeface="+mj-lt"/>
              <a:buAutoNum type="arabicPeriod" startAt="2"/>
            </a:pPr>
            <a:r>
              <a:rPr lang="fr-BE" smtClean="0">
                <a:cs typeface="Courier New" pitchFamily="49" charset="0"/>
              </a:rPr>
              <a:t>Le conteneur exécute les </a:t>
            </a:r>
            <a:r>
              <a:rPr lang="fr-BE" u="sng" smtClean="0">
                <a:cs typeface="Courier New" pitchFamily="49" charset="0"/>
              </a:rPr>
              <a:t>méthodes </a:t>
            </a:r>
            <a:r>
              <a:rPr lang="fr-BE" i="1" u="sng" smtClean="0">
                <a:cs typeface="Courier New" pitchFamily="49" charset="0"/>
              </a:rPr>
              <a:t>callback </a:t>
            </a:r>
            <a:r>
              <a:rPr lang="fr-BE" smtClean="0">
                <a:cs typeface="Courier New" pitchFamily="49" charset="0"/>
              </a:rPr>
              <a:t>annotées avec </a:t>
            </a:r>
            <a:r>
              <a:rPr lang="fr-BE" smtClean="0">
                <a:latin typeface="Courier New" pitchFamily="49" charset="0"/>
                <a:cs typeface="Courier New" pitchFamily="49" charset="0"/>
              </a:rPr>
              <a:t>@PostConstruct.</a:t>
            </a:r>
            <a:endParaRPr lang="fr-BE">
              <a:latin typeface="Courier New" pitchFamily="49" charset="0"/>
              <a:cs typeface="Courier New" pitchFamily="49" charset="0"/>
            </a:endParaRPr>
          </a:p>
        </p:txBody>
      </p:sp>
      <p:sp>
        <p:nvSpPr>
          <p:cNvPr id="4" name="TextBox 3"/>
          <p:cNvSpPr txBox="1"/>
          <p:nvPr/>
        </p:nvSpPr>
        <p:spPr>
          <a:xfrm>
            <a:off x="1357290" y="2071678"/>
            <a:ext cx="6143668" cy="307777"/>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CustomerServiceBean.class.newInstance()</a:t>
            </a:r>
          </a:p>
        </p:txBody>
      </p:sp>
    </p:spTree>
  </p:cSld>
  <p:clrMapOvr>
    <a:masterClrMapping/>
  </p:clrMapOvr>
  <p:transition>
    <p:strips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2" y="0"/>
            <a:ext cx="8675688" cy="620713"/>
          </a:xfrm>
        </p:spPr>
        <p:txBody>
          <a:bodyPr/>
          <a:lstStyle/>
          <a:p>
            <a:r>
              <a:rPr lang="fr-BE" smtClean="0"/>
              <a:t>Stateless Session Bean – Cycle de vie (3/3)</a:t>
            </a:r>
            <a:endParaRPr lang="fr-BE"/>
          </a:p>
        </p:txBody>
      </p:sp>
      <p:sp>
        <p:nvSpPr>
          <p:cNvPr id="3" name="Content Placeholder 2"/>
          <p:cNvSpPr>
            <a:spLocks noGrp="1"/>
          </p:cNvSpPr>
          <p:nvPr>
            <p:ph idx="1"/>
          </p:nvPr>
        </p:nvSpPr>
        <p:spPr>
          <a:xfrm>
            <a:off x="468312" y="1500174"/>
            <a:ext cx="8318529" cy="4160850"/>
          </a:xfrm>
        </p:spPr>
        <p:txBody>
          <a:bodyPr/>
          <a:lstStyle/>
          <a:p>
            <a:pPr marL="457200" indent="-457200">
              <a:buFont typeface="+mj-lt"/>
              <a:buAutoNum type="arabicPeriod" startAt="4"/>
            </a:pPr>
            <a:r>
              <a:rPr lang="fr-BE" smtClean="0"/>
              <a:t>Le Session Bean est alors </a:t>
            </a:r>
            <a:r>
              <a:rPr lang="fr-BE" u="sng" smtClean="0"/>
              <a:t>prêt</a:t>
            </a:r>
            <a:r>
              <a:rPr lang="fr-BE" smtClean="0"/>
              <a:t> pour exécuter les appels de méthode métier …</a:t>
            </a:r>
          </a:p>
          <a:p>
            <a:pPr marL="457200" indent="-457200">
              <a:buFont typeface="Arial" pitchFamily="34" charset="0"/>
              <a:buChar char="?"/>
            </a:pPr>
            <a:r>
              <a:rPr lang="fr-BE" smtClean="0"/>
              <a:t>Avant la </a:t>
            </a:r>
            <a:r>
              <a:rPr lang="fr-BE" u="sng" smtClean="0"/>
              <a:t>destruction</a:t>
            </a:r>
            <a:r>
              <a:rPr lang="fr-BE" smtClean="0"/>
              <a:t> de l'objet (suppression du bean ou arrêt du serveur d'application), la méthode annotée avec </a:t>
            </a:r>
            <a:r>
              <a:rPr lang="fr-BE" smtClean="0">
                <a:latin typeface="Courier New" pitchFamily="49" charset="0"/>
                <a:cs typeface="Courier New" pitchFamily="49" charset="0"/>
              </a:rPr>
              <a:t>@PreDestroy </a:t>
            </a:r>
            <a:r>
              <a:rPr lang="fr-BE" smtClean="0">
                <a:cs typeface="Courier New" pitchFamily="49" charset="0"/>
              </a:rPr>
              <a:t>est exécutée.</a:t>
            </a:r>
          </a:p>
          <a:p>
            <a:pPr marL="457200" indent="-457200">
              <a:buNone/>
            </a:pPr>
            <a:r>
              <a:rPr lang="fr-BE" smtClean="0">
                <a:cs typeface="Courier New" pitchFamily="49" charset="0"/>
              </a:rPr>
              <a:t>	L'instance est supprimée par le client par appel d'une méthode annotée avec </a:t>
            </a:r>
            <a:r>
              <a:rPr lang="fr-BE" smtClean="0">
                <a:latin typeface="Courier New" pitchFamily="49" charset="0"/>
                <a:cs typeface="Courier New" pitchFamily="49" charset="0"/>
              </a:rPr>
              <a:t>@Remove.</a:t>
            </a:r>
          </a:p>
        </p:txBody>
      </p:sp>
    </p:spTree>
  </p:cSld>
  <p:clrMapOvr>
    <a:masterClrMapping/>
  </p:clrMapOvr>
  <p:transition>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Stateful Session Bean – Cycle de vie (1/4)</a:t>
            </a:r>
            <a:endParaRPr lang="fr-BE"/>
          </a:p>
        </p:txBody>
      </p:sp>
      <p:pic>
        <p:nvPicPr>
          <p:cNvPr id="4" name="Picture 3"/>
          <p:cNvPicPr>
            <a:picLocks noChangeAspect="1" noChangeArrowheads="1"/>
          </p:cNvPicPr>
          <p:nvPr/>
        </p:nvPicPr>
        <p:blipFill>
          <a:blip r:embed="rId2" cstate="print"/>
          <a:srcRect/>
          <a:stretch>
            <a:fillRect/>
          </a:stretch>
        </p:blipFill>
        <p:spPr bwMode="auto">
          <a:xfrm>
            <a:off x="357158" y="1500174"/>
            <a:ext cx="8470252" cy="3929091"/>
          </a:xfrm>
          <a:prstGeom prst="rect">
            <a:avLst/>
          </a:prstGeom>
          <a:noFill/>
          <a:ln w="9525">
            <a:noFill/>
            <a:round/>
            <a:headEnd/>
            <a:tailEnd/>
          </a:ln>
        </p:spPr>
      </p:pic>
    </p:spTree>
  </p:cSld>
  <p:clrMapOvr>
    <a:masterClrMapping/>
  </p:clrMapOvr>
  <p:transition>
    <p:strips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Stateful Session Bean – Cycle de vie (2/4)</a:t>
            </a:r>
            <a:endParaRPr lang="fr-BE"/>
          </a:p>
        </p:txBody>
      </p:sp>
      <p:sp>
        <p:nvSpPr>
          <p:cNvPr id="4" name="Content Placeholder 2"/>
          <p:cNvSpPr txBox="1">
            <a:spLocks/>
          </p:cNvSpPr>
          <p:nvPr/>
        </p:nvSpPr>
        <p:spPr bwMode="auto">
          <a:xfrm>
            <a:off x="468313" y="1214422"/>
            <a:ext cx="8229600" cy="4232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a:tabLst/>
              <a:defRPr/>
            </a:pPr>
            <a:r>
              <a:rPr kumimoji="0" lang="fr-BE" sz="2000" b="0" i="0" u="none" strike="noStrike" kern="0" cap="none" spc="0" normalizeH="0" baseline="0" noProof="0" smtClean="0">
                <a:ln>
                  <a:noFill/>
                </a:ln>
                <a:solidFill>
                  <a:srgbClr val="3C486E"/>
                </a:solidFill>
                <a:effectLst/>
                <a:uLnTx/>
                <a:uFillTx/>
                <a:latin typeface="+mn-lt"/>
                <a:ea typeface="+mn-ea"/>
                <a:cs typeface="+mn-cs"/>
              </a:rPr>
              <a:t>Le conteneur </a:t>
            </a:r>
            <a:r>
              <a:rPr kumimoji="0" lang="fr-BE" sz="2000" b="0" i="0" u="sng" strike="noStrike" kern="0" cap="none" spc="0" normalizeH="0" baseline="0" noProof="0" smtClean="0">
                <a:ln>
                  <a:noFill/>
                </a:ln>
                <a:solidFill>
                  <a:srgbClr val="3C486E"/>
                </a:solidFill>
                <a:effectLst/>
                <a:uLnTx/>
                <a:uFillTx/>
                <a:latin typeface="+mn-lt"/>
                <a:ea typeface="+mn-ea"/>
                <a:cs typeface="+mn-cs"/>
              </a:rPr>
              <a:t>instancie le bean</a:t>
            </a:r>
            <a:r>
              <a:rPr kumimoji="0" lang="fr-BE" sz="2000" b="0" i="0" u="none" strike="noStrike" kern="0" cap="none" spc="0" normalizeH="0" baseline="0" noProof="0" smtClean="0">
                <a:ln>
                  <a:noFill/>
                </a:ln>
                <a:solidFill>
                  <a:srgbClr val="3C486E"/>
                </a:solidFill>
                <a:effectLst/>
                <a:uLnTx/>
                <a:uFillTx/>
                <a:latin typeface="+mn-lt"/>
                <a:ea typeface="+mn-ea"/>
                <a:cs typeface="+mn-cs"/>
              </a:rPr>
              <a:t> par appel de la méthode </a:t>
            </a:r>
            <a:r>
              <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rPr>
              <a:t>newInstance()</a:t>
            </a:r>
          </a:p>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a:tabLst/>
              <a:defRPr/>
            </a:pPr>
            <a:endPar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endParaRPr>
          </a:p>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a:tabLst/>
              <a:defRPr/>
            </a:pPr>
            <a:endPar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endParaRPr>
          </a:p>
          <a:p>
            <a:pPr marL="457200" marR="0" lvl="0" indent="-457200" algn="l" defTabSz="914400" rtl="0" eaLnBrk="1" fontAlgn="base" latinLnBrk="0" hangingPunct="1">
              <a:lnSpc>
                <a:spcPct val="100000"/>
              </a:lnSpc>
              <a:spcBef>
                <a:spcPct val="20000"/>
              </a:spcBef>
              <a:spcAft>
                <a:spcPct val="0"/>
              </a:spcAft>
              <a:buClr>
                <a:srgbClr val="A1B4DF"/>
              </a:buClr>
              <a:buSzTx/>
              <a:buFontTx/>
              <a:buNone/>
              <a:tabLst/>
              <a:defRPr/>
            </a:pPr>
            <a:r>
              <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rPr>
              <a:t>	</a:t>
            </a: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La classe d'implémentation du Session Bean doit donc disposer d'un constructeur public sans arguments …</a:t>
            </a:r>
          </a:p>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a:tabLst/>
              <a:defRPr/>
            </a:pPr>
            <a:endParaRPr kumimoji="0" lang="fr-BE" sz="16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endParaRPr>
          </a:p>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startAt="2"/>
              <a:tabLst/>
              <a:defRPr/>
            </a:pP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Le conteneur procède à </a:t>
            </a:r>
            <a:r>
              <a:rPr kumimoji="0" lang="fr-BE" sz="2000" b="0" i="0" u="sng" strike="noStrike" kern="0" cap="none" spc="0" normalizeH="0" baseline="0" noProof="0" smtClean="0">
                <a:ln>
                  <a:noFill/>
                </a:ln>
                <a:solidFill>
                  <a:srgbClr val="3C486E"/>
                </a:solidFill>
                <a:effectLst/>
                <a:uLnTx/>
                <a:uFillTx/>
                <a:latin typeface="+mn-lt"/>
                <a:ea typeface="+mn-ea"/>
                <a:cs typeface="Courier New" pitchFamily="49" charset="0"/>
              </a:rPr>
              <a:t>l'injection des dépendances</a:t>
            </a: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 c'est-à-dire à l'initialisation automatique des propriétés du bean. Pour cela, il se base sur les annotations ajoutées dans la déclaration du Session Bean : </a:t>
            </a:r>
            <a:r>
              <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rPr>
              <a:t>@EJB</a:t>
            </a: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 </a:t>
            </a:r>
            <a:r>
              <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rPr>
              <a:t>@Resource</a:t>
            </a: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 …</a:t>
            </a:r>
          </a:p>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startAt="2"/>
              <a:tabLst/>
              <a:defRPr/>
            </a:pPr>
            <a:endParaRPr kumimoji="0" lang="fr-BE" sz="1600" b="0" i="0" u="none" strike="noStrike" kern="0" cap="none" spc="0" normalizeH="0" baseline="0" noProof="0" smtClean="0">
              <a:ln>
                <a:noFill/>
              </a:ln>
              <a:solidFill>
                <a:srgbClr val="3C486E"/>
              </a:solidFill>
              <a:effectLst/>
              <a:uLnTx/>
              <a:uFillTx/>
              <a:latin typeface="+mn-lt"/>
              <a:ea typeface="+mn-ea"/>
              <a:cs typeface="Courier New" pitchFamily="49" charset="0"/>
            </a:endParaRPr>
          </a:p>
          <a:p>
            <a:pPr marL="457200" marR="0" lvl="0" indent="-457200" algn="l" defTabSz="914400" rtl="0" eaLnBrk="1" fontAlgn="base" latinLnBrk="0" hangingPunct="1">
              <a:lnSpc>
                <a:spcPct val="100000"/>
              </a:lnSpc>
              <a:spcBef>
                <a:spcPct val="20000"/>
              </a:spcBef>
              <a:spcAft>
                <a:spcPct val="0"/>
              </a:spcAft>
              <a:buClr>
                <a:srgbClr val="A1B4DF"/>
              </a:buClr>
              <a:buSzTx/>
              <a:buFont typeface="+mj-lt"/>
              <a:buAutoNum type="arabicPeriod" startAt="2"/>
              <a:tabLst/>
              <a:defRPr/>
            </a:pP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Le conteneur exécute les </a:t>
            </a:r>
            <a:r>
              <a:rPr kumimoji="0" lang="fr-BE" sz="2000" b="0" i="0" u="sng" strike="noStrike" kern="0" cap="none" spc="0" normalizeH="0" baseline="0" noProof="0" smtClean="0">
                <a:ln>
                  <a:noFill/>
                </a:ln>
                <a:solidFill>
                  <a:srgbClr val="3C486E"/>
                </a:solidFill>
                <a:effectLst/>
                <a:uLnTx/>
                <a:uFillTx/>
                <a:latin typeface="+mn-lt"/>
                <a:ea typeface="+mn-ea"/>
                <a:cs typeface="Courier New" pitchFamily="49" charset="0"/>
              </a:rPr>
              <a:t>méthodes </a:t>
            </a:r>
            <a:r>
              <a:rPr kumimoji="0" lang="fr-BE" sz="2000" b="0" i="1" u="sng" strike="noStrike" kern="0" cap="none" spc="0" normalizeH="0" baseline="0" noProof="0" smtClean="0">
                <a:ln>
                  <a:noFill/>
                </a:ln>
                <a:solidFill>
                  <a:srgbClr val="3C486E"/>
                </a:solidFill>
                <a:effectLst/>
                <a:uLnTx/>
                <a:uFillTx/>
                <a:latin typeface="+mn-lt"/>
                <a:ea typeface="+mn-ea"/>
                <a:cs typeface="Courier New" pitchFamily="49" charset="0"/>
              </a:rPr>
              <a:t>callback </a:t>
            </a:r>
            <a:r>
              <a:rPr kumimoji="0" lang="fr-BE" sz="2000" b="0" i="0" u="none" strike="noStrike" kern="0" cap="none" spc="0" normalizeH="0" baseline="0" noProof="0" smtClean="0">
                <a:ln>
                  <a:noFill/>
                </a:ln>
                <a:solidFill>
                  <a:srgbClr val="3C486E"/>
                </a:solidFill>
                <a:effectLst/>
                <a:uLnTx/>
                <a:uFillTx/>
                <a:latin typeface="+mn-lt"/>
                <a:ea typeface="+mn-ea"/>
                <a:cs typeface="Courier New" pitchFamily="49" charset="0"/>
              </a:rPr>
              <a:t>annotées avec </a:t>
            </a:r>
            <a:r>
              <a:rPr kumimoji="0" lang="fr-BE" sz="2000" b="0" i="0" u="none" strike="noStrike" kern="0" cap="none" spc="0" normalizeH="0" baseline="0" noProof="0" smtClean="0">
                <a:ln>
                  <a:noFill/>
                </a:ln>
                <a:solidFill>
                  <a:srgbClr val="3C486E"/>
                </a:solidFill>
                <a:effectLst/>
                <a:uLnTx/>
                <a:uFillTx/>
                <a:latin typeface="Courier New" pitchFamily="49" charset="0"/>
                <a:ea typeface="+mn-ea"/>
                <a:cs typeface="Courier New" pitchFamily="49" charset="0"/>
              </a:rPr>
              <a:t>@PostConstruct.</a:t>
            </a:r>
            <a:endParaRPr kumimoji="0" lang="fr-BE" sz="2000" b="0" i="0" u="none" strike="noStrike" kern="0" cap="none" spc="0" normalizeH="0" baseline="0" noProof="0">
              <a:ln>
                <a:noFill/>
              </a:ln>
              <a:solidFill>
                <a:srgbClr val="3C486E"/>
              </a:solidFill>
              <a:effectLst/>
              <a:uLnTx/>
              <a:uFillTx/>
              <a:latin typeface="Courier New" pitchFamily="49" charset="0"/>
              <a:ea typeface="+mn-ea"/>
              <a:cs typeface="Courier New" pitchFamily="49" charset="0"/>
            </a:endParaRPr>
          </a:p>
        </p:txBody>
      </p:sp>
      <p:sp>
        <p:nvSpPr>
          <p:cNvPr id="5" name="TextBox 4"/>
          <p:cNvSpPr txBox="1"/>
          <p:nvPr/>
        </p:nvSpPr>
        <p:spPr>
          <a:xfrm>
            <a:off x="1357290" y="2071678"/>
            <a:ext cx="6143668" cy="307777"/>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CartBean.class.newInstance()</a:t>
            </a:r>
          </a:p>
        </p:txBody>
      </p:sp>
    </p:spTree>
  </p:cSld>
  <p:clrMapOvr>
    <a:masterClrMapping/>
  </p:clrMapOvr>
  <p:transition>
    <p:strips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Stateful Session Bean – Cycle de vie (3/4)</a:t>
            </a:r>
            <a:endParaRPr lang="fr-BE"/>
          </a:p>
        </p:txBody>
      </p:sp>
      <p:sp>
        <p:nvSpPr>
          <p:cNvPr id="3" name="Content Placeholder 2"/>
          <p:cNvSpPr>
            <a:spLocks noGrp="1"/>
          </p:cNvSpPr>
          <p:nvPr>
            <p:ph idx="1"/>
          </p:nvPr>
        </p:nvSpPr>
        <p:spPr>
          <a:xfrm>
            <a:off x="468313" y="1643050"/>
            <a:ext cx="8229600" cy="4017974"/>
          </a:xfrm>
        </p:spPr>
        <p:txBody>
          <a:bodyPr/>
          <a:lstStyle/>
          <a:p>
            <a:pPr marL="457200" indent="-457200">
              <a:buFont typeface="+mj-lt"/>
              <a:buAutoNum type="arabicPeriod" startAt="4"/>
            </a:pPr>
            <a:r>
              <a:rPr lang="fr-BE" smtClean="0"/>
              <a:t>Le Session Bean est alors </a:t>
            </a:r>
            <a:r>
              <a:rPr lang="fr-BE" u="sng" smtClean="0"/>
              <a:t>prêt</a:t>
            </a:r>
            <a:r>
              <a:rPr lang="fr-BE" smtClean="0"/>
              <a:t> pour exécuter les appels de méthodes métier …</a:t>
            </a:r>
          </a:p>
          <a:p>
            <a:pPr marL="457200" indent="-457200">
              <a:buFont typeface="Arial" pitchFamily="34" charset="0"/>
              <a:buChar char="?"/>
            </a:pPr>
            <a:r>
              <a:rPr lang="fr-BE" smtClean="0"/>
              <a:t>En cas d'inactivité d'un bean dans l'état "prêt", le serveur d'applications peut décider de </a:t>
            </a:r>
            <a:r>
              <a:rPr lang="fr-BE" u="sng" smtClean="0"/>
              <a:t>sérialiser</a:t>
            </a:r>
            <a:r>
              <a:rPr lang="fr-BE" smtClean="0"/>
              <a:t> le bean pour ensuite le décharger de la mémoire.</a:t>
            </a:r>
          </a:p>
          <a:p>
            <a:pPr marL="457200" indent="-457200">
              <a:buNone/>
            </a:pPr>
            <a:r>
              <a:rPr lang="fr-BE" smtClean="0"/>
              <a:t>	La méthode annotée avec </a:t>
            </a:r>
            <a:r>
              <a:rPr lang="fr-BE" smtClean="0">
                <a:latin typeface="Courier New" pitchFamily="49" charset="0"/>
                <a:cs typeface="Courier New" pitchFamily="49" charset="0"/>
              </a:rPr>
              <a:t>@PrePassivate </a:t>
            </a:r>
            <a:r>
              <a:rPr lang="fr-BE" smtClean="0"/>
              <a:t>est executée avant la passivation du bean. Elle permet de libérer toutes les ressources non sérialisables qui ont été instanciées dans le bean.</a:t>
            </a:r>
          </a:p>
          <a:p>
            <a:pPr marL="457200" indent="-457200">
              <a:buFont typeface="Arial" pitchFamily="34" charset="0"/>
              <a:buChar char="?"/>
            </a:pPr>
            <a:endParaRPr lang="fr-BE" smtClean="0"/>
          </a:p>
          <a:p>
            <a:pPr marL="457200" indent="-457200">
              <a:buFont typeface="+mj-lt"/>
              <a:buAutoNum type="arabicPeriod" startAt="4"/>
            </a:pPr>
            <a:endParaRPr lang="fr-BE" smtClean="0"/>
          </a:p>
          <a:p>
            <a:pPr marL="457200" indent="-457200">
              <a:buFont typeface="+mj-lt"/>
              <a:buAutoNum type="arabicPeriod" startAt="4"/>
            </a:pPr>
            <a:endParaRPr lang="fr-BE" smtClean="0"/>
          </a:p>
          <a:p>
            <a:endParaRPr lang="fr-BE"/>
          </a:p>
        </p:txBody>
      </p:sp>
    </p:spTree>
  </p:cSld>
  <p:clrMapOvr>
    <a:masterClrMapping/>
  </p:clrMapOvr>
  <p:transition>
    <p:strips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Stateful Session Bean – Cycle de vie (4/4)</a:t>
            </a:r>
            <a:endParaRPr lang="fr-BE"/>
          </a:p>
        </p:txBody>
      </p:sp>
      <p:sp>
        <p:nvSpPr>
          <p:cNvPr id="3" name="Content Placeholder 2"/>
          <p:cNvSpPr>
            <a:spLocks noGrp="1"/>
          </p:cNvSpPr>
          <p:nvPr>
            <p:ph idx="1"/>
          </p:nvPr>
        </p:nvSpPr>
        <p:spPr>
          <a:xfrm>
            <a:off x="468313" y="1500173"/>
            <a:ext cx="8229600" cy="4160851"/>
          </a:xfrm>
        </p:spPr>
        <p:txBody>
          <a:bodyPr/>
          <a:lstStyle/>
          <a:p>
            <a:pPr marL="457200" indent="-457200">
              <a:buFont typeface="Arial" pitchFamily="34" charset="0"/>
              <a:buChar char="?"/>
            </a:pPr>
            <a:r>
              <a:rPr lang="fr-BE" smtClean="0"/>
              <a:t>Un bean dans l'état "passif" peut être </a:t>
            </a:r>
            <a:r>
              <a:rPr lang="fr-BE" u="sng" smtClean="0"/>
              <a:t>réactivé</a:t>
            </a:r>
            <a:r>
              <a:rPr lang="fr-BE" smtClean="0"/>
              <a:t> par le serveur d'applications.</a:t>
            </a:r>
          </a:p>
          <a:p>
            <a:pPr marL="457200" indent="-457200">
              <a:buNone/>
            </a:pPr>
            <a:r>
              <a:rPr lang="fr-BE" smtClean="0"/>
              <a:t>	La méthode annotée avec </a:t>
            </a:r>
            <a:r>
              <a:rPr lang="fr-BE" smtClean="0">
                <a:latin typeface="Courier New" pitchFamily="49" charset="0"/>
                <a:cs typeface="Courier New" pitchFamily="49" charset="0"/>
              </a:rPr>
              <a:t>@PostPassivate </a:t>
            </a:r>
            <a:r>
              <a:rPr lang="fr-BE" smtClean="0"/>
              <a:t>est exécutée après la réactivation du bean. Elle permet de réallouer toutes les ressources nécessaires au bon fonctionnement du bean.</a:t>
            </a:r>
          </a:p>
          <a:p>
            <a:pPr marL="457200" indent="-457200">
              <a:buFont typeface="Arial" pitchFamily="34" charset="0"/>
              <a:buChar char="?"/>
            </a:pPr>
            <a:r>
              <a:rPr lang="fr-BE" smtClean="0"/>
              <a:t>Avant la </a:t>
            </a:r>
            <a:r>
              <a:rPr lang="fr-BE" u="sng" smtClean="0"/>
              <a:t>destruction</a:t>
            </a:r>
            <a:r>
              <a:rPr lang="fr-BE" smtClean="0"/>
              <a:t> de l'objet (suppression du bean ou arrêt du serveur d'application), la méthode annotée avec </a:t>
            </a:r>
            <a:r>
              <a:rPr lang="fr-BE" smtClean="0">
                <a:latin typeface="Courier New" pitchFamily="49" charset="0"/>
                <a:cs typeface="Courier New" pitchFamily="49" charset="0"/>
              </a:rPr>
              <a:t>@PreDestroy </a:t>
            </a:r>
            <a:r>
              <a:rPr lang="fr-BE" smtClean="0">
                <a:cs typeface="Courier New" pitchFamily="49" charset="0"/>
              </a:rPr>
              <a:t>est exécutée</a:t>
            </a:r>
          </a:p>
          <a:p>
            <a:pPr marL="457200" indent="-457200">
              <a:buNone/>
            </a:pPr>
            <a:r>
              <a:rPr lang="fr-BE" smtClean="0">
                <a:cs typeface="Courier New" pitchFamily="49" charset="0"/>
              </a:rPr>
              <a:t>	L'instance est supprimée par le client par appel d'une méthode annotée avec </a:t>
            </a:r>
            <a:r>
              <a:rPr lang="fr-BE" smtClean="0">
                <a:latin typeface="Courier New" pitchFamily="49" charset="0"/>
                <a:cs typeface="Courier New" pitchFamily="49" charset="0"/>
              </a:rPr>
              <a:t>@Remove</a:t>
            </a:r>
          </a:p>
          <a:p>
            <a:endParaRPr lang="fr-BE"/>
          </a:p>
        </p:txBody>
      </p:sp>
    </p:spTree>
  </p:cSld>
  <p:clrMapOvr>
    <a:masterClrMapping/>
  </p:clrMapOvr>
  <p:transition>
    <p:strips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Programmation par interface (1/2)</a:t>
            </a:r>
            <a:endParaRPr lang="fr-BE"/>
          </a:p>
        </p:txBody>
      </p:sp>
      <p:sp>
        <p:nvSpPr>
          <p:cNvPr id="5" name="Content Placeholder 4"/>
          <p:cNvSpPr>
            <a:spLocks noGrp="1"/>
          </p:cNvSpPr>
          <p:nvPr>
            <p:ph idx="1"/>
          </p:nvPr>
        </p:nvSpPr>
        <p:spPr>
          <a:xfrm>
            <a:off x="468313" y="1340767"/>
            <a:ext cx="8229600" cy="4320257"/>
          </a:xfrm>
        </p:spPr>
        <p:txBody>
          <a:bodyPr/>
          <a:lstStyle/>
          <a:p>
            <a:r>
              <a:rPr lang="fr-BE" smtClean="0"/>
              <a:t>Examinons une application architecturée en couches, dont les services métier dépendent des DAO pour l’accès aux données :</a:t>
            </a:r>
            <a:endParaRPr lang="fr-BE"/>
          </a:p>
        </p:txBody>
      </p:sp>
      <p:sp>
        <p:nvSpPr>
          <p:cNvPr id="8" name="TextBox 7"/>
          <p:cNvSpPr txBox="1"/>
          <p:nvPr/>
        </p:nvSpPr>
        <p:spPr>
          <a:xfrm>
            <a:off x="4427984" y="2420888"/>
            <a:ext cx="4176464" cy="203132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UserDAOJdbc</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new </a:t>
            </a:r>
            <a:r>
              <a:rPr lang="fr-BE" sz="1400" b="1" err="1" smtClean="0">
                <a:solidFill>
                  <a:srgbClr val="3C486E"/>
                </a:solidFill>
                <a:latin typeface="Courier New" pitchFamily="49" charset="0"/>
                <a:cs typeface="Courier New" pitchFamily="49" charset="0"/>
              </a:rPr>
              <a:t>UserDAOJdbc</a:t>
            </a:r>
            <a:r>
              <a:rPr lang="fr-BE" sz="1400" b="1" smtClean="0">
                <a:solidFill>
                  <a:srgbClr val="3C486E"/>
                </a:solidFill>
                <a:latin typeface="Courier New" pitchFamily="49" charset="0"/>
                <a:cs typeface="Courier New" pitchFamily="49" charset="0"/>
              </a:rPr>
              <a: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pic>
        <p:nvPicPr>
          <p:cNvPr id="9" name="Picture 8" descr="ioc - jdbc.png"/>
          <p:cNvPicPr>
            <a:picLocks noChangeAspect="1"/>
          </p:cNvPicPr>
          <p:nvPr/>
        </p:nvPicPr>
        <p:blipFill>
          <a:blip r:embed="rId2" cstate="print"/>
          <a:stretch>
            <a:fillRect/>
          </a:stretch>
        </p:blipFill>
        <p:spPr>
          <a:xfrm>
            <a:off x="325760" y="2852936"/>
            <a:ext cx="3886200" cy="1000125"/>
          </a:xfrm>
          <a:prstGeom prst="rect">
            <a:avLst/>
          </a:prstGeom>
        </p:spPr>
      </p:pic>
      <p:sp>
        <p:nvSpPr>
          <p:cNvPr id="10" name="Right Arrow 9"/>
          <p:cNvSpPr/>
          <p:nvPr/>
        </p:nvSpPr>
        <p:spPr bwMode="auto">
          <a:xfrm>
            <a:off x="1043608" y="5013176"/>
            <a:ext cx="936104" cy="576064"/>
          </a:xfrm>
          <a:prstGeom prst="rightArrow">
            <a:avLst/>
          </a:prstGeom>
          <a:solidFill>
            <a:srgbClr val="A1B4DF"/>
          </a:solidFill>
          <a:ln w="9525" cap="flat" cmpd="sng" algn="ctr">
            <a:solidFill>
              <a:srgbClr val="3C486E"/>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11" name="TextBox 10"/>
          <p:cNvSpPr txBox="1"/>
          <p:nvPr/>
        </p:nvSpPr>
        <p:spPr>
          <a:xfrm>
            <a:off x="2195736" y="4941168"/>
            <a:ext cx="6768752" cy="707886"/>
          </a:xfrm>
          <a:prstGeom prst="rect">
            <a:avLst/>
          </a:prstGeom>
          <a:noFill/>
        </p:spPr>
        <p:txBody>
          <a:bodyPr wrap="square" rtlCol="0">
            <a:spAutoFit/>
          </a:bodyPr>
          <a:lstStyle/>
          <a:p>
            <a:pPr>
              <a:lnSpc>
                <a:spcPct val="100000"/>
              </a:lnSpc>
            </a:pPr>
            <a:r>
              <a:rPr lang="fr-BE" sz="2000" b="1" smtClean="0">
                <a:solidFill>
                  <a:srgbClr val="3C486E"/>
                </a:solidFill>
                <a:latin typeface="+mn-lt"/>
              </a:rPr>
              <a:t>Couplage fort</a:t>
            </a:r>
            <a:r>
              <a:rPr lang="fr-BE" sz="2000" smtClean="0">
                <a:solidFill>
                  <a:srgbClr val="3C486E"/>
                </a:solidFill>
                <a:latin typeface="+mn-lt"/>
              </a:rPr>
              <a:t> : le service métier dépend de l’implémentation choisie …</a:t>
            </a:r>
            <a:endParaRPr lang="fr-BE" sz="2000">
              <a:solidFill>
                <a:srgbClr val="3C486E"/>
              </a:solidFill>
              <a:latin typeface="+mn-lt"/>
            </a:endParaRPr>
          </a:p>
        </p:txBody>
      </p:sp>
      <p:sp>
        <p:nvSpPr>
          <p:cNvPr id="12" name="Rounded Rectangle 11"/>
          <p:cNvSpPr/>
          <p:nvPr/>
        </p:nvSpPr>
        <p:spPr bwMode="auto">
          <a:xfrm>
            <a:off x="5781622" y="2838984"/>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14" name="Rounded Rectangle 13"/>
          <p:cNvSpPr/>
          <p:nvPr/>
        </p:nvSpPr>
        <p:spPr bwMode="auto">
          <a:xfrm>
            <a:off x="6876256" y="3501008"/>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Programmation par interface (2/2)</a:t>
            </a:r>
            <a:endParaRPr lang="fr-BE"/>
          </a:p>
        </p:txBody>
      </p:sp>
      <p:sp>
        <p:nvSpPr>
          <p:cNvPr id="3" name="Content Placeholder 2"/>
          <p:cNvSpPr>
            <a:spLocks noGrp="1"/>
          </p:cNvSpPr>
          <p:nvPr>
            <p:ph idx="1"/>
          </p:nvPr>
        </p:nvSpPr>
        <p:spPr>
          <a:xfrm>
            <a:off x="468313" y="1268761"/>
            <a:ext cx="8229600" cy="2304255"/>
          </a:xfrm>
        </p:spPr>
        <p:txBody>
          <a:bodyPr/>
          <a:lstStyle/>
          <a:p>
            <a:r>
              <a:rPr lang="fr-BE" smtClean="0"/>
              <a:t>Pour réduire le couplage, on peut introduire une interface :</a:t>
            </a:r>
            <a:endParaRPr lang="fr-BE"/>
          </a:p>
        </p:txBody>
      </p:sp>
      <p:pic>
        <p:nvPicPr>
          <p:cNvPr id="5" name="Picture 4" descr="ioc - interface.png"/>
          <p:cNvPicPr>
            <a:picLocks noChangeAspect="1"/>
          </p:cNvPicPr>
          <p:nvPr/>
        </p:nvPicPr>
        <p:blipFill>
          <a:blip r:embed="rId2" cstate="print"/>
          <a:stretch>
            <a:fillRect/>
          </a:stretch>
        </p:blipFill>
        <p:spPr>
          <a:xfrm>
            <a:off x="0" y="2132856"/>
            <a:ext cx="4714875" cy="2514600"/>
          </a:xfrm>
          <a:prstGeom prst="rect">
            <a:avLst/>
          </a:prstGeom>
        </p:spPr>
      </p:pic>
      <p:sp>
        <p:nvSpPr>
          <p:cNvPr id="6" name="TextBox 5"/>
          <p:cNvSpPr txBox="1"/>
          <p:nvPr/>
        </p:nvSpPr>
        <p:spPr>
          <a:xfrm>
            <a:off x="4788024" y="2261771"/>
            <a:ext cx="4176464" cy="203132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new </a:t>
            </a:r>
            <a:r>
              <a:rPr lang="fr-BE" sz="1400" b="1" err="1" smtClean="0">
                <a:solidFill>
                  <a:srgbClr val="3C486E"/>
                </a:solidFill>
                <a:latin typeface="Courier New" pitchFamily="49" charset="0"/>
                <a:cs typeface="Courier New" pitchFamily="49" charset="0"/>
              </a:rPr>
              <a:t>UserDAOJdbc</a:t>
            </a:r>
            <a:r>
              <a:rPr lang="fr-BE" sz="1400" b="1" smtClean="0">
                <a:solidFill>
                  <a:srgbClr val="3C486E"/>
                </a:solidFill>
                <a:latin typeface="Courier New" pitchFamily="49" charset="0"/>
                <a:cs typeface="Courier New" pitchFamily="49" charset="0"/>
              </a:rPr>
              <a:t>();</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sp>
        <p:nvSpPr>
          <p:cNvPr id="7" name="Right Arrow 6"/>
          <p:cNvSpPr/>
          <p:nvPr/>
        </p:nvSpPr>
        <p:spPr bwMode="auto">
          <a:xfrm>
            <a:off x="1043608" y="5013176"/>
            <a:ext cx="936104" cy="576064"/>
          </a:xfrm>
          <a:prstGeom prst="rightArrow">
            <a:avLst/>
          </a:prstGeom>
          <a:solidFill>
            <a:srgbClr val="A1B4DF"/>
          </a:solidFill>
          <a:ln w="9525" cap="flat" cmpd="sng" algn="ctr">
            <a:solidFill>
              <a:srgbClr val="3C486E"/>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8" name="TextBox 7"/>
          <p:cNvSpPr txBox="1"/>
          <p:nvPr/>
        </p:nvSpPr>
        <p:spPr>
          <a:xfrm>
            <a:off x="2195736" y="4941168"/>
            <a:ext cx="5544616" cy="707886"/>
          </a:xfrm>
          <a:prstGeom prst="rect">
            <a:avLst/>
          </a:prstGeom>
          <a:noFill/>
        </p:spPr>
        <p:txBody>
          <a:bodyPr wrap="square" rtlCol="0">
            <a:spAutoFit/>
          </a:bodyPr>
          <a:lstStyle/>
          <a:p>
            <a:pPr>
              <a:lnSpc>
                <a:spcPct val="100000"/>
              </a:lnSpc>
            </a:pPr>
            <a:r>
              <a:rPr lang="fr-BE" sz="2000" smtClean="0">
                <a:solidFill>
                  <a:srgbClr val="3C486E"/>
                </a:solidFill>
                <a:latin typeface="+mn-lt"/>
              </a:rPr>
              <a:t>Il reste le problème de l’instanciation de la classe concrète …</a:t>
            </a:r>
            <a:endParaRPr lang="fr-BE" sz="2000">
              <a:solidFill>
                <a:srgbClr val="3C486E"/>
              </a:solidFill>
              <a:latin typeface="+mn-lt"/>
            </a:endParaRPr>
          </a:p>
        </p:txBody>
      </p:sp>
      <p:sp>
        <p:nvSpPr>
          <p:cNvPr id="9" name="Rounded Rectangle 8"/>
          <p:cNvSpPr/>
          <p:nvPr/>
        </p:nvSpPr>
        <p:spPr bwMode="auto">
          <a:xfrm>
            <a:off x="7236296" y="3356992"/>
            <a:ext cx="1224136"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Inversion de contrôle</a:t>
            </a:r>
            <a:endParaRPr lang="fr-BE"/>
          </a:p>
        </p:txBody>
      </p:sp>
      <p:sp>
        <p:nvSpPr>
          <p:cNvPr id="3" name="Content Placeholder 2"/>
          <p:cNvSpPr>
            <a:spLocks noGrp="1"/>
          </p:cNvSpPr>
          <p:nvPr>
            <p:ph idx="1"/>
          </p:nvPr>
        </p:nvSpPr>
        <p:spPr>
          <a:xfrm>
            <a:off x="468313" y="1052736"/>
            <a:ext cx="8229600" cy="4608289"/>
          </a:xfrm>
        </p:spPr>
        <p:txBody>
          <a:bodyPr/>
          <a:lstStyle/>
          <a:p>
            <a:r>
              <a:rPr lang="fr-BE" smtClean="0"/>
              <a:t>Pour découpler complètement la classe </a:t>
            </a:r>
            <a:r>
              <a:rPr lang="fr-BE" err="1" smtClean="0">
                <a:latin typeface="Courier New" pitchFamily="49" charset="0"/>
                <a:cs typeface="Courier New" pitchFamily="49" charset="0"/>
              </a:rPr>
              <a:t>UserManager</a:t>
            </a:r>
            <a:r>
              <a:rPr lang="fr-BE" smtClean="0"/>
              <a:t> de l’implémentation choisie pour </a:t>
            </a:r>
            <a:r>
              <a:rPr lang="fr-BE" err="1" smtClean="0">
                <a:latin typeface="Courier New" pitchFamily="49" charset="0"/>
                <a:cs typeface="Courier New" pitchFamily="49" charset="0"/>
              </a:rPr>
              <a:t>UserDAO</a:t>
            </a:r>
            <a:r>
              <a:rPr lang="fr-BE" smtClean="0"/>
              <a:t>, on peut procéder à une </a:t>
            </a:r>
            <a:r>
              <a:rPr lang="fr-BE" b="1" smtClean="0"/>
              <a:t>inversion de contrôle. </a:t>
            </a:r>
          </a:p>
          <a:p>
            <a:r>
              <a:rPr lang="fr-BE" smtClean="0"/>
              <a:t>Selon ce principe, un composant n’est plus responsable de l’instanciation de ses dépendances ; celles-ci lui sont fournies.</a:t>
            </a:r>
          </a:p>
          <a:p>
            <a:r>
              <a:rPr lang="fr-BE" smtClean="0"/>
              <a:t>Concrètement, l’inversion de contrôle est réalisée par </a:t>
            </a:r>
            <a:r>
              <a:rPr lang="fr-BE" b="1" smtClean="0"/>
              <a:t>injection de dépendances</a:t>
            </a:r>
            <a:r>
              <a:rPr lang="fr-BE" smtClean="0"/>
              <a:t> :</a:t>
            </a:r>
            <a:endParaRPr lang="fr-BE"/>
          </a:p>
        </p:txBody>
      </p:sp>
      <p:sp>
        <p:nvSpPr>
          <p:cNvPr id="4" name="TextBox 3"/>
          <p:cNvSpPr txBox="1"/>
          <p:nvPr/>
        </p:nvSpPr>
        <p:spPr>
          <a:xfrm>
            <a:off x="2051720" y="3933056"/>
            <a:ext cx="5400600" cy="203132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public class </a:t>
            </a:r>
            <a:r>
              <a:rPr lang="fr-BE" sz="1400" b="1" err="1" smtClean="0">
                <a:solidFill>
                  <a:srgbClr val="3C486E"/>
                </a:solidFill>
                <a:latin typeface="Courier New" pitchFamily="49" charset="0"/>
                <a:cs typeface="Courier New" pitchFamily="49" charset="0"/>
              </a:rPr>
              <a:t>UserManager</a:t>
            </a: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private</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	public </a:t>
            </a:r>
            <a:r>
              <a:rPr lang="fr-BE" sz="1400" b="1" err="1" smtClean="0">
                <a:solidFill>
                  <a:srgbClr val="3C486E"/>
                </a:solidFill>
                <a:latin typeface="Courier New" pitchFamily="49" charset="0"/>
                <a:cs typeface="Courier New" pitchFamily="49" charset="0"/>
              </a:rPr>
              <a:t>setUserDao</a:t>
            </a:r>
            <a:r>
              <a:rPr lang="fr-BE" sz="1400" b="1" smtClean="0">
                <a:solidFill>
                  <a:srgbClr val="3C486E"/>
                </a:solidFill>
                <a:latin typeface="Courier New" pitchFamily="49" charset="0"/>
                <a:cs typeface="Courier New" pitchFamily="49" charset="0"/>
              </a:rPr>
              <a:t>(</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dao) {</a:t>
            </a:r>
          </a:p>
          <a:p>
            <a:pPr>
              <a:lnSpc>
                <a:spcPct val="100000"/>
              </a:lnSpc>
            </a:pPr>
            <a:r>
              <a:rPr lang="fr-BE" sz="1400" b="1" smtClean="0">
                <a:solidFill>
                  <a:srgbClr val="3C486E"/>
                </a:solidFill>
                <a:latin typeface="Courier New" pitchFamily="49" charset="0"/>
                <a:cs typeface="Courier New" pitchFamily="49" charset="0"/>
              </a:rPr>
              <a:t>		</a:t>
            </a:r>
            <a:r>
              <a:rPr lang="fr-BE" sz="1400" b="1" err="1" smtClean="0">
                <a:solidFill>
                  <a:srgbClr val="3C486E"/>
                </a:solidFill>
                <a:latin typeface="Courier New" pitchFamily="49" charset="0"/>
                <a:cs typeface="Courier New" pitchFamily="49" charset="0"/>
              </a:rPr>
              <a:t>userDao</a:t>
            </a:r>
            <a:r>
              <a:rPr lang="fr-BE" sz="1400" b="1" smtClean="0">
                <a:solidFill>
                  <a:srgbClr val="3C486E"/>
                </a:solidFill>
                <a:latin typeface="Courier New" pitchFamily="49" charset="0"/>
                <a:cs typeface="Courier New" pitchFamily="49" charset="0"/>
              </a:rPr>
              <a:t> = dao;</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Quelques API liées à Java EE …</a:t>
            </a:r>
            <a:endParaRPr lang="fr-BE"/>
          </a:p>
        </p:txBody>
      </p:sp>
      <p:sp>
        <p:nvSpPr>
          <p:cNvPr id="3" name="Content Placeholder 2"/>
          <p:cNvSpPr>
            <a:spLocks noGrp="1"/>
          </p:cNvSpPr>
          <p:nvPr>
            <p:ph idx="1"/>
          </p:nvPr>
        </p:nvSpPr>
        <p:spPr>
          <a:xfrm>
            <a:off x="500034" y="1054099"/>
            <a:ext cx="8229600" cy="4017975"/>
          </a:xfrm>
        </p:spPr>
        <p:txBody>
          <a:bodyPr/>
          <a:lstStyle/>
          <a:p>
            <a:endParaRPr lang="fr-BE" sz="1000" smtClean="0"/>
          </a:p>
          <a:p>
            <a:pPr lvl="1"/>
            <a:r>
              <a:rPr lang="fr-BE" b="1" smtClean="0"/>
              <a:t>Servlet</a:t>
            </a:r>
            <a:r>
              <a:rPr lang="fr-BE" smtClean="0"/>
              <a:t> : composant serveur, fonctionnant sur le principe requête / réponse</a:t>
            </a:r>
          </a:p>
          <a:p>
            <a:pPr lvl="1"/>
            <a:endParaRPr lang="fr-BE" sz="800" smtClean="0"/>
          </a:p>
          <a:p>
            <a:pPr lvl="1"/>
            <a:r>
              <a:rPr lang="fr-BE" b="1" smtClean="0"/>
              <a:t>JSP</a:t>
            </a:r>
            <a:r>
              <a:rPr lang="fr-BE" smtClean="0"/>
              <a:t> : Java Server Page, technologie permettant de simplifier la génération de pages web dynamiques</a:t>
            </a:r>
          </a:p>
          <a:p>
            <a:pPr lvl="1"/>
            <a:endParaRPr lang="fr-BE" sz="800" smtClean="0"/>
          </a:p>
          <a:p>
            <a:pPr lvl="1"/>
            <a:r>
              <a:rPr lang="fr-BE" b="1" smtClean="0"/>
              <a:t>JSF</a:t>
            </a:r>
            <a:r>
              <a:rPr lang="fr-BE" smtClean="0"/>
              <a:t> : Java Server Faces, génération de pages Web sur base de composants graphiques</a:t>
            </a:r>
          </a:p>
          <a:p>
            <a:pPr lvl="1"/>
            <a:endParaRPr lang="fr-BE" sz="800" smtClean="0"/>
          </a:p>
          <a:p>
            <a:pPr lvl="1"/>
            <a:r>
              <a:rPr lang="fr-BE" b="1" smtClean="0"/>
              <a:t>JNDI</a:t>
            </a:r>
            <a:r>
              <a:rPr lang="fr-BE" smtClean="0"/>
              <a:t> : Java Naming and Directory Interface</a:t>
            </a:r>
          </a:p>
          <a:p>
            <a:pPr lvl="1"/>
            <a:endParaRPr lang="fr-BE" sz="800" b="1" smtClean="0"/>
          </a:p>
          <a:p>
            <a:pPr lvl="1"/>
            <a:r>
              <a:rPr lang="fr-BE" b="1" smtClean="0"/>
              <a:t>JDBC</a:t>
            </a:r>
            <a:r>
              <a:rPr lang="fr-BE" smtClean="0"/>
              <a:t> : Java Database Connectivity, l’API d’accès homogène aux bases de données</a:t>
            </a:r>
          </a:p>
          <a:p>
            <a:pPr lvl="1"/>
            <a:endParaRPr lang="fr-BE" sz="800" smtClean="0"/>
          </a:p>
          <a:p>
            <a:pPr lvl="1"/>
            <a:r>
              <a:rPr lang="fr-BE" b="1" smtClean="0"/>
              <a:t>JTA</a:t>
            </a:r>
            <a:r>
              <a:rPr lang="fr-BE" smtClean="0"/>
              <a:t> : Java Transaction, gestion des transactions distribuées</a:t>
            </a:r>
          </a:p>
          <a:p>
            <a:pPr lvl="1"/>
            <a:endParaRPr lang="fr-BE" sz="800" smtClean="0"/>
          </a:p>
          <a:p>
            <a:pPr lvl="1"/>
            <a:r>
              <a:rPr lang="fr-BE" b="1" smtClean="0"/>
              <a:t>EJB</a:t>
            </a:r>
            <a:r>
              <a:rPr lang="fr-BE" smtClean="0"/>
              <a:t> : Enterprise Java Bean </a:t>
            </a:r>
            <a:endParaRPr lang="fr-BE" b="1" smtClean="0"/>
          </a:p>
          <a:p>
            <a:endParaRPr lang="fr-BE"/>
          </a:p>
        </p:txBody>
      </p:sp>
    </p:spTree>
  </p:cSld>
  <p:clrMapOvr>
    <a:masterClrMapping/>
  </p:clrMapOvr>
  <p:transition>
    <p:strips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Injection de dépendances</a:t>
            </a:r>
            <a:endParaRPr lang="fr-BE"/>
          </a:p>
        </p:txBody>
      </p:sp>
      <p:sp>
        <p:nvSpPr>
          <p:cNvPr id="3" name="Content Placeholder 2"/>
          <p:cNvSpPr>
            <a:spLocks noGrp="1"/>
          </p:cNvSpPr>
          <p:nvPr>
            <p:ph idx="1"/>
          </p:nvPr>
        </p:nvSpPr>
        <p:spPr>
          <a:xfrm>
            <a:off x="500034" y="1428736"/>
            <a:ext cx="8229600" cy="4160850"/>
          </a:xfrm>
        </p:spPr>
        <p:txBody>
          <a:bodyPr/>
          <a:lstStyle/>
          <a:p>
            <a:r>
              <a:rPr lang="fr-BE" smtClean="0"/>
              <a:t>Exemple</a:t>
            </a:r>
          </a:p>
          <a:p>
            <a:endParaRPr lang="fr-BE" smtClean="0"/>
          </a:p>
          <a:p>
            <a:endParaRPr lang="fr-BE" smtClean="0"/>
          </a:p>
          <a:p>
            <a:endParaRPr lang="fr-BE" smtClean="0"/>
          </a:p>
          <a:p>
            <a:r>
              <a:rPr lang="fr-BE" smtClean="0"/>
              <a:t>Sur base d'annotations, le conteneur est capable d'initialiser automatiquement les variables d'instance du bean</a:t>
            </a:r>
          </a:p>
          <a:p>
            <a:endParaRPr lang="fr-BE" sz="1000" smtClean="0"/>
          </a:p>
          <a:p>
            <a:pPr lvl="1"/>
            <a:r>
              <a:rPr lang="fr-BE" smtClean="0">
                <a:latin typeface="Courier New" pitchFamily="49" charset="0"/>
                <a:cs typeface="Courier New" pitchFamily="49" charset="0"/>
              </a:rPr>
              <a:t>@EJB </a:t>
            </a:r>
            <a:r>
              <a:rPr lang="fr-BE" smtClean="0"/>
              <a:t>: injection d'un composant EJB</a:t>
            </a:r>
          </a:p>
          <a:p>
            <a:pPr lvl="1"/>
            <a:r>
              <a:rPr lang="fr-BE" smtClean="0">
                <a:latin typeface="Courier New" pitchFamily="49" charset="0"/>
                <a:cs typeface="Courier New" pitchFamily="49" charset="0"/>
              </a:rPr>
              <a:t>@Resource </a:t>
            </a:r>
            <a:r>
              <a:rPr lang="fr-BE" smtClean="0"/>
              <a:t>: injection de ressource</a:t>
            </a:r>
            <a:endParaRPr lang="fr-BE"/>
          </a:p>
        </p:txBody>
      </p:sp>
      <p:sp>
        <p:nvSpPr>
          <p:cNvPr id="4" name="TextBox 3"/>
          <p:cNvSpPr txBox="1"/>
          <p:nvPr/>
        </p:nvSpPr>
        <p:spPr>
          <a:xfrm>
            <a:off x="1071538" y="2071678"/>
            <a:ext cx="7072362" cy="1169551"/>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@Stateless</a:t>
            </a:r>
          </a:p>
          <a:p>
            <a:pPr>
              <a:lnSpc>
                <a:spcPct val="100000"/>
              </a:lnSpc>
            </a:pPr>
            <a:r>
              <a:rPr lang="fr-BE" sz="1400" b="1" smtClean="0">
                <a:solidFill>
                  <a:srgbClr val="3C486E"/>
                </a:solidFill>
                <a:latin typeface="Courier New" pitchFamily="49" charset="0"/>
                <a:cs typeface="Courier New" pitchFamily="49" charset="0"/>
              </a:rPr>
              <a:t>public class CustomerServiceBean implements CustomerService {</a:t>
            </a:r>
          </a:p>
          <a:p>
            <a:pPr>
              <a:lnSpc>
                <a:spcPct val="100000"/>
              </a:lnSpc>
            </a:pPr>
            <a:r>
              <a:rPr lang="fr-BE" sz="1400" b="1" smtClean="0">
                <a:solidFill>
                  <a:srgbClr val="3C486E"/>
                </a:solidFill>
                <a:latin typeface="Courier New" pitchFamily="49" charset="0"/>
                <a:cs typeface="Courier New" pitchFamily="49" charset="0"/>
              </a:rPr>
              <a:t>	@Resource(name=“wavenetDS”) DataSource dataSource;</a:t>
            </a:r>
          </a:p>
          <a:p>
            <a:pPr>
              <a:lnSpc>
                <a:spcPct val="100000"/>
              </a:lnSpc>
            </a:pPr>
            <a:r>
              <a:rPr lang="fr-BE" sz="1400" b="1" smtClean="0">
                <a:solidFill>
                  <a:srgbClr val="3C486E"/>
                </a:solidFill>
                <a:latin typeface="Courier New" pitchFamily="49" charset="0"/>
                <a:cs typeface="Courier New" pitchFamily="49" charset="0"/>
              </a:rPr>
              <a:t>	@EJB private CustomerEJB customerEJB;</a:t>
            </a:r>
          </a:p>
          <a:p>
            <a:pPr>
              <a:lnSpc>
                <a:spcPct val="100000"/>
              </a:lnSpc>
            </a:pPr>
            <a:r>
              <a:rPr lang="fr-BE" sz="1400" b="1" smtClean="0">
                <a:solidFill>
                  <a:srgbClr val="3C486E"/>
                </a:solidFill>
                <a:latin typeface="Courier New" pitchFamily="49" charset="0"/>
                <a:cs typeface="Courier New" pitchFamily="49" charset="0"/>
              </a:rPr>
              <a:t>}</a:t>
            </a:r>
            <a:endParaRPr lang="fr-BE" sz="1400" b="1">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Utilisation d'un composant EJB …</a:t>
            </a:r>
            <a:endParaRPr lang="fr-BE"/>
          </a:p>
        </p:txBody>
      </p:sp>
      <p:sp>
        <p:nvSpPr>
          <p:cNvPr id="3" name="Content Placeholder 2"/>
          <p:cNvSpPr>
            <a:spLocks noGrp="1"/>
          </p:cNvSpPr>
          <p:nvPr>
            <p:ph idx="1"/>
          </p:nvPr>
        </p:nvSpPr>
        <p:spPr>
          <a:xfrm>
            <a:off x="468313" y="1124745"/>
            <a:ext cx="8229600" cy="4536280"/>
          </a:xfrm>
        </p:spPr>
        <p:txBody>
          <a:bodyPr/>
          <a:lstStyle/>
          <a:p>
            <a:r>
              <a:rPr lang="fr-BE" smtClean="0"/>
              <a:t>Composants :</a:t>
            </a:r>
          </a:p>
          <a:p>
            <a:endParaRPr lang="fr-BE" smtClean="0"/>
          </a:p>
          <a:p>
            <a:endParaRPr lang="fr-BE" smtClean="0"/>
          </a:p>
          <a:p>
            <a:endParaRPr lang="fr-BE" smtClean="0"/>
          </a:p>
          <a:p>
            <a:endParaRPr lang="fr-BE" smtClean="0"/>
          </a:p>
          <a:p>
            <a:pPr>
              <a:buNone/>
            </a:pPr>
            <a:endParaRPr lang="fr-BE" sz="400" smtClean="0"/>
          </a:p>
          <a:p>
            <a:r>
              <a:rPr lang="fr-BE" smtClean="0"/>
              <a:t>Client distant :</a:t>
            </a:r>
            <a:endParaRPr lang="fr-BE"/>
          </a:p>
        </p:txBody>
      </p:sp>
      <p:sp>
        <p:nvSpPr>
          <p:cNvPr id="4" name="TextBox 3"/>
          <p:cNvSpPr txBox="1"/>
          <p:nvPr/>
        </p:nvSpPr>
        <p:spPr>
          <a:xfrm>
            <a:off x="1115616" y="4653136"/>
            <a:ext cx="7072362" cy="954107"/>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Context context = new InitialContext();</a:t>
            </a:r>
          </a:p>
          <a:p>
            <a:pPr>
              <a:lnSpc>
                <a:spcPct val="100000"/>
              </a:lnSpc>
            </a:pPr>
            <a:endParaRPr lang="fr-BE" sz="1400" b="1" smtClean="0">
              <a:solidFill>
                <a:srgbClr val="3C486E"/>
              </a:solidFill>
              <a:latin typeface="Courier New" pitchFamily="49" charset="0"/>
              <a:cs typeface="Courier New" pitchFamily="49" charset="0"/>
            </a:endParaRPr>
          </a:p>
          <a:p>
            <a:pPr>
              <a:lnSpc>
                <a:spcPct val="100000"/>
              </a:lnSpc>
            </a:pPr>
            <a:r>
              <a:rPr lang="fr-BE" sz="1400" b="1" smtClean="0">
                <a:solidFill>
                  <a:srgbClr val="3C486E"/>
                </a:solidFill>
                <a:latin typeface="Courier New" pitchFamily="49" charset="0"/>
                <a:cs typeface="Courier New" pitchFamily="49" charset="0"/>
              </a:rPr>
              <a:t>CustomerService customerService = (CustomerService) context					.lookup("customerApp/CustomerServiceBean/remote");</a:t>
            </a:r>
            <a:endParaRPr lang="fr-BE" sz="1400" b="1">
              <a:solidFill>
                <a:srgbClr val="3C486E"/>
              </a:solidFill>
              <a:latin typeface="Courier New" pitchFamily="49" charset="0"/>
              <a:cs typeface="Courier New" pitchFamily="49" charset="0"/>
            </a:endParaRPr>
          </a:p>
        </p:txBody>
      </p:sp>
      <p:sp>
        <p:nvSpPr>
          <p:cNvPr id="5" name="TextBox 4"/>
          <p:cNvSpPr txBox="1"/>
          <p:nvPr/>
        </p:nvSpPr>
        <p:spPr>
          <a:xfrm>
            <a:off x="1115616" y="1628800"/>
            <a:ext cx="7056784" cy="1384995"/>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@Remote</a:t>
            </a:r>
          </a:p>
          <a:p>
            <a:pPr>
              <a:lnSpc>
                <a:spcPct val="100000"/>
              </a:lnSpc>
            </a:pPr>
            <a:r>
              <a:rPr lang="fr-BE" sz="1400" b="1" smtClean="0">
                <a:solidFill>
                  <a:srgbClr val="3C486E"/>
                </a:solidFill>
                <a:latin typeface="Courier New" pitchFamily="49" charset="0"/>
                <a:cs typeface="Courier New" pitchFamily="49" charset="0"/>
              </a:rPr>
              <a:t>public interface CustomerService {</a:t>
            </a:r>
          </a:p>
          <a:p>
            <a:pPr>
              <a:lnSpc>
                <a:spcPct val="100000"/>
              </a:lnSpc>
            </a:pPr>
            <a:r>
              <a:rPr lang="fr-BE" sz="1400" b="1" smtClean="0">
                <a:solidFill>
                  <a:srgbClr val="3C486E"/>
                </a:solidFill>
                <a:latin typeface="Courier New" pitchFamily="49" charset="0"/>
                <a:cs typeface="Courier New" pitchFamily="49" charset="0"/>
              </a:rPr>
              <a:t>	public void saveCustomer(Customer customer);</a:t>
            </a:r>
          </a:p>
          <a:p>
            <a:pPr>
              <a:lnSpc>
                <a:spcPct val="100000"/>
              </a:lnSpc>
            </a:pPr>
            <a:r>
              <a:rPr lang="fr-BE" sz="1400" b="1" smtClean="0">
                <a:solidFill>
                  <a:srgbClr val="3C486E"/>
                </a:solidFill>
                <a:latin typeface="Courier New" pitchFamily="49" charset="0"/>
                <a:cs typeface="Courier New" pitchFamily="49" charset="0"/>
              </a:rPr>
              <a:t>	public void removeCustomer(Customer customer);</a:t>
            </a:r>
          </a:p>
          <a:p>
            <a:pPr>
              <a:lnSpc>
                <a:spcPct val="100000"/>
              </a:lnSpc>
            </a:pPr>
            <a:r>
              <a:rPr lang="fr-BE" sz="1400" b="1" smtClean="0">
                <a:solidFill>
                  <a:srgbClr val="3C486E"/>
                </a:solidFill>
                <a:latin typeface="Courier New" pitchFamily="49" charset="0"/>
                <a:cs typeface="Courier New" pitchFamily="49" charset="0"/>
              </a:rPr>
              <a:t>	//…</a:t>
            </a:r>
          </a:p>
          <a:p>
            <a:pPr>
              <a:lnSpc>
                <a:spcPct val="100000"/>
              </a:lnSpc>
            </a:pPr>
            <a:r>
              <a:rPr lang="fr-BE" sz="1400" b="1" smtClean="0">
                <a:solidFill>
                  <a:srgbClr val="3C486E"/>
                </a:solidFill>
                <a:latin typeface="Courier New" pitchFamily="49" charset="0"/>
                <a:cs typeface="Courier New" pitchFamily="49" charset="0"/>
              </a:rPr>
              <a:t>} </a:t>
            </a:r>
          </a:p>
        </p:txBody>
      </p:sp>
      <p:sp>
        <p:nvSpPr>
          <p:cNvPr id="6" name="TextBox 5"/>
          <p:cNvSpPr txBox="1"/>
          <p:nvPr/>
        </p:nvSpPr>
        <p:spPr>
          <a:xfrm>
            <a:off x="1115616" y="3212976"/>
            <a:ext cx="7056784" cy="738664"/>
          </a:xfrm>
          <a:prstGeom prst="rect">
            <a:avLst/>
          </a:prstGeom>
          <a:no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rPr>
              <a:t>@Stateless</a:t>
            </a:r>
          </a:p>
          <a:p>
            <a:pPr>
              <a:lnSpc>
                <a:spcPct val="100000"/>
              </a:lnSpc>
            </a:pPr>
            <a:r>
              <a:rPr lang="fr-BE" sz="1400" b="1" smtClean="0">
                <a:solidFill>
                  <a:srgbClr val="3C486E"/>
                </a:solidFill>
                <a:latin typeface="Courier New" pitchFamily="49" charset="0"/>
                <a:cs typeface="Courier New" pitchFamily="49" charset="0"/>
              </a:rPr>
              <a:t>public class CustomerServiceBean implements CustomerService {</a:t>
            </a:r>
          </a:p>
          <a:p>
            <a:pPr>
              <a:lnSpc>
                <a:spcPct val="100000"/>
              </a:lnSpc>
            </a:pPr>
            <a:r>
              <a:rPr lang="fr-BE" sz="1400" b="1" smtClean="0">
                <a:solidFill>
                  <a:srgbClr val="3C486E"/>
                </a:solidFill>
                <a:latin typeface="Courier New" pitchFamily="49" charset="0"/>
                <a:cs typeface="Courier New" pitchFamily="49" charset="0"/>
              </a:rPr>
              <a:t>} </a:t>
            </a:r>
          </a:p>
        </p:txBody>
      </p:sp>
    </p:spTree>
  </p:cSld>
  <p:clrMapOvr>
    <a:masterClrMapping/>
  </p:clrMapOvr>
  <p:transition>
    <p:strips dir="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smtClean="0"/>
              <a:t>5. Persistance des données</a:t>
            </a:r>
            <a:endParaRPr lang="fr-BE"/>
          </a:p>
        </p:txBody>
      </p:sp>
      <p:sp>
        <p:nvSpPr>
          <p:cNvPr id="3" name="Subtitle 2"/>
          <p:cNvSpPr>
            <a:spLocks noGrp="1"/>
          </p:cNvSpPr>
          <p:nvPr>
            <p:ph type="subTitle" idx="1"/>
          </p:nvPr>
        </p:nvSpPr>
        <p:spPr/>
        <p:txBody>
          <a:bodyPr/>
          <a:lstStyle/>
          <a:p>
            <a:endParaRPr lang="fr-BE"/>
          </a:p>
        </p:txBody>
      </p:sp>
    </p:spTree>
  </p:cSld>
  <p:clrMapOvr>
    <a:masterClrMapping/>
  </p:clrMapOvr>
  <p:transition>
    <p:strips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Persistance des données</a:t>
            </a:r>
            <a:endParaRPr lang="fr-BE"/>
          </a:p>
        </p:txBody>
      </p:sp>
      <p:sp>
        <p:nvSpPr>
          <p:cNvPr id="3" name="Content Placeholder 2"/>
          <p:cNvSpPr>
            <a:spLocks noGrp="1"/>
          </p:cNvSpPr>
          <p:nvPr>
            <p:ph idx="1"/>
          </p:nvPr>
        </p:nvSpPr>
        <p:spPr>
          <a:xfrm>
            <a:off x="468313" y="1412775"/>
            <a:ext cx="8229600" cy="4248249"/>
          </a:xfrm>
        </p:spPr>
        <p:txBody>
          <a:bodyPr/>
          <a:lstStyle/>
          <a:p>
            <a:r>
              <a:rPr lang="fr-BE" smtClean="0"/>
              <a:t>Dans toute application Java EE, il est généralement nécessaire d'assurer la persistance des données.</a:t>
            </a:r>
          </a:p>
          <a:p>
            <a:r>
              <a:rPr lang="fr-BE" smtClean="0"/>
              <a:t>La principale technologie de persistance utilisée est celle des bases de données relationnelles (SGBDR).</a:t>
            </a:r>
          </a:p>
          <a:p>
            <a:r>
              <a:rPr lang="fr-BE" smtClean="0"/>
              <a:t>On peut distinguer plusieurs stratégies d'accès aux bases de données relationnelles depuis une application Java :</a:t>
            </a:r>
            <a:endParaRPr lang="fr-BE" sz="1400" smtClean="0"/>
          </a:p>
          <a:p>
            <a:pPr lvl="1"/>
            <a:r>
              <a:rPr lang="fr-BE" smtClean="0"/>
              <a:t>Transaction Script</a:t>
            </a:r>
            <a:endParaRPr lang="fr-BE" sz="1000" smtClean="0"/>
          </a:p>
          <a:p>
            <a:pPr lvl="1"/>
            <a:r>
              <a:rPr lang="fr-BE" smtClean="0"/>
              <a:t>DAO</a:t>
            </a:r>
            <a:endParaRPr lang="fr-BE" sz="1000" smtClean="0"/>
          </a:p>
          <a:p>
            <a:pPr lvl="1"/>
            <a:r>
              <a:rPr lang="fr-BE" smtClean="0"/>
              <a:t>Mapping Objet / Relationnel</a:t>
            </a:r>
          </a:p>
          <a:p>
            <a:endParaRPr lang="fr-BE"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Transaction Script</a:t>
            </a:r>
            <a:endParaRPr lang="fr-BE"/>
          </a:p>
        </p:txBody>
      </p:sp>
      <p:sp>
        <p:nvSpPr>
          <p:cNvPr id="3" name="Content Placeholder 2"/>
          <p:cNvSpPr>
            <a:spLocks noGrp="1"/>
          </p:cNvSpPr>
          <p:nvPr>
            <p:ph idx="1"/>
          </p:nvPr>
        </p:nvSpPr>
        <p:spPr>
          <a:xfrm>
            <a:off x="468313" y="1412776"/>
            <a:ext cx="8229600" cy="4248248"/>
          </a:xfrm>
        </p:spPr>
        <p:txBody>
          <a:bodyPr/>
          <a:lstStyle/>
          <a:p>
            <a:r>
              <a:rPr lang="fr-BE" smtClean="0"/>
              <a:t>Design Pattern consistant à appliquer un découpage procédural du code d'accès à la base de données.</a:t>
            </a:r>
            <a:endParaRPr lang="fr-BE" sz="1400" smtClean="0"/>
          </a:p>
          <a:p>
            <a:r>
              <a:rPr lang="fr-BE" smtClean="0"/>
              <a:t>A chaque cas d'utilisation correspond un script transactionnel, c'est-à-dire une méthode accédant  à la base de données.</a:t>
            </a:r>
            <a:endParaRPr lang="fr-BE" sz="1400" smtClean="0"/>
          </a:p>
          <a:p>
            <a:r>
              <a:rPr lang="fr-BE" smtClean="0"/>
              <a:t>Avantages :</a:t>
            </a:r>
          </a:p>
          <a:p>
            <a:pPr lvl="1"/>
            <a:r>
              <a:rPr lang="fr-BE" smtClean="0"/>
              <a:t>Simplicité de développement ;</a:t>
            </a:r>
          </a:p>
          <a:p>
            <a:pPr lvl="1"/>
            <a:r>
              <a:rPr lang="fr-BE" smtClean="0"/>
              <a:t>Possibilité d'optimisation des requêtes.</a:t>
            </a:r>
            <a:endParaRPr lang="fr-BE" sz="1400" smtClean="0"/>
          </a:p>
          <a:p>
            <a:r>
              <a:rPr lang="fr-BE" smtClean="0"/>
              <a:t>Désavantages  :</a:t>
            </a:r>
          </a:p>
          <a:p>
            <a:pPr lvl="1"/>
            <a:r>
              <a:rPr lang="fr-BE" smtClean="0"/>
              <a:t>Induit généralement de la redondance de code, néfaste à la maintenabilité.</a:t>
            </a:r>
          </a:p>
          <a:p>
            <a:pPr>
              <a:buNone/>
            </a:pPr>
            <a:endParaRPr lang="fr-BE" smtClean="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DAO (1/2)</a:t>
            </a:r>
            <a:endParaRPr lang="fr-BE"/>
          </a:p>
        </p:txBody>
      </p:sp>
      <p:sp>
        <p:nvSpPr>
          <p:cNvPr id="3" name="Content Placeholder 2"/>
          <p:cNvSpPr>
            <a:spLocks noGrp="1"/>
          </p:cNvSpPr>
          <p:nvPr>
            <p:ph idx="1"/>
          </p:nvPr>
        </p:nvSpPr>
        <p:spPr>
          <a:xfrm>
            <a:off x="468313" y="1268759"/>
            <a:ext cx="8229600" cy="4392265"/>
          </a:xfrm>
        </p:spPr>
        <p:txBody>
          <a:bodyPr/>
          <a:lstStyle/>
          <a:p>
            <a:r>
              <a:rPr lang="fr-BE" smtClean="0"/>
              <a:t>Un </a:t>
            </a:r>
            <a:r>
              <a:rPr lang="fr-BE" b="1" smtClean="0"/>
              <a:t>DAO</a:t>
            </a:r>
            <a:r>
              <a:rPr lang="fr-BE" smtClean="0"/>
              <a:t> (Data Access Object) est un objet dont la tâche est de gérer la persistance d'objets métier .</a:t>
            </a:r>
            <a:endParaRPr lang="fr-BE" sz="1800" smtClean="0"/>
          </a:p>
          <a:p>
            <a:r>
              <a:rPr lang="fr-BE" smtClean="0"/>
              <a:t>Généralement, on créé un DAO par entité métier : UserDao, TaskDao, …</a:t>
            </a:r>
            <a:endParaRPr lang="fr-BE" sz="1800" smtClean="0"/>
          </a:p>
          <a:p>
            <a:r>
              <a:rPr lang="fr-BE" smtClean="0"/>
              <a:t>L'interface du DAO est indépendante de la solution de persistance (JDBC, Hibernate, …) et propose les services suivants :</a:t>
            </a:r>
          </a:p>
          <a:p>
            <a:endParaRPr lang="fr-BE" sz="1000" smtClean="0"/>
          </a:p>
          <a:p>
            <a:pPr lvl="1"/>
            <a:r>
              <a:rPr lang="fr-BE" smtClean="0"/>
              <a:t>Création de nouvelle entité ;</a:t>
            </a:r>
          </a:p>
          <a:p>
            <a:pPr lvl="1"/>
            <a:r>
              <a:rPr lang="fr-BE" smtClean="0"/>
              <a:t>Récupération d'entités ;</a:t>
            </a:r>
          </a:p>
          <a:p>
            <a:pPr lvl="1"/>
            <a:r>
              <a:rPr lang="fr-BE" smtClean="0"/>
              <a:t>Mise à jour de la base de données ;</a:t>
            </a:r>
          </a:p>
          <a:p>
            <a:pPr lvl="1"/>
            <a:r>
              <a:rPr lang="fr-BE" smtClean="0"/>
              <a:t>Suppression d'entités.</a:t>
            </a:r>
          </a:p>
          <a:p>
            <a:endParaRPr lang="fr-BE" smtClean="0"/>
          </a:p>
          <a:p>
            <a:endParaRPr lang="fr-BE" smtClean="0"/>
          </a:p>
          <a:p>
            <a:endParaRPr lang="fr-BE" smtClean="0"/>
          </a:p>
          <a:p>
            <a:endParaRPr lang="fr-BE" smtClean="0"/>
          </a:p>
          <a:p>
            <a:endParaRPr lang="fr-BE" smtClean="0"/>
          </a:p>
          <a:p>
            <a:endParaRPr lang="fr-BE"/>
          </a:p>
        </p:txBody>
      </p:sp>
      <p:sp>
        <p:nvSpPr>
          <p:cNvPr id="4" name="TextBox 3"/>
          <p:cNvSpPr txBox="1"/>
          <p:nvPr/>
        </p:nvSpPr>
        <p:spPr>
          <a:xfrm>
            <a:off x="6516216" y="3933056"/>
            <a:ext cx="1800200" cy="1477328"/>
          </a:xfrm>
          <a:prstGeom prst="rect">
            <a:avLst/>
          </a:prstGeom>
          <a:noFill/>
        </p:spPr>
        <p:txBody>
          <a:bodyPr wrap="square" rtlCol="0">
            <a:spAutoFit/>
          </a:bodyPr>
          <a:lstStyle/>
          <a:p>
            <a:pPr>
              <a:lnSpc>
                <a:spcPct val="100000"/>
              </a:lnSpc>
            </a:pPr>
            <a:r>
              <a:rPr lang="fr-BE" smtClean="0">
                <a:solidFill>
                  <a:srgbClr val="3C486E"/>
                </a:solidFill>
              </a:rPr>
              <a:t>CRUD : </a:t>
            </a:r>
          </a:p>
          <a:p>
            <a:pPr>
              <a:lnSpc>
                <a:spcPct val="100000"/>
              </a:lnSpc>
            </a:pPr>
            <a:r>
              <a:rPr lang="fr-BE" smtClean="0">
                <a:solidFill>
                  <a:srgbClr val="3C486E"/>
                </a:solidFill>
              </a:rPr>
              <a:t>	Create </a:t>
            </a:r>
          </a:p>
          <a:p>
            <a:pPr>
              <a:lnSpc>
                <a:spcPct val="100000"/>
              </a:lnSpc>
            </a:pPr>
            <a:r>
              <a:rPr lang="fr-BE" smtClean="0">
                <a:solidFill>
                  <a:srgbClr val="3C486E"/>
                </a:solidFill>
              </a:rPr>
              <a:t>    	Read </a:t>
            </a:r>
          </a:p>
          <a:p>
            <a:pPr>
              <a:lnSpc>
                <a:spcPct val="100000"/>
              </a:lnSpc>
            </a:pPr>
            <a:r>
              <a:rPr lang="fr-BE" smtClean="0">
                <a:solidFill>
                  <a:srgbClr val="3C486E"/>
                </a:solidFill>
              </a:rPr>
              <a:t>	Update </a:t>
            </a:r>
          </a:p>
          <a:p>
            <a:pPr>
              <a:lnSpc>
                <a:spcPct val="100000"/>
              </a:lnSpc>
            </a:pPr>
            <a:r>
              <a:rPr lang="fr-BE" smtClean="0">
                <a:solidFill>
                  <a:srgbClr val="3C486E"/>
                </a:solidFill>
              </a:rPr>
              <a:t>	Delete</a:t>
            </a:r>
            <a:endParaRPr lang="fr-BE">
              <a:solidFill>
                <a:srgbClr val="3C486E"/>
              </a:solidFill>
            </a:endParaRPr>
          </a:p>
        </p:txBody>
      </p:sp>
      <p:sp>
        <p:nvSpPr>
          <p:cNvPr id="5" name="Right Arrow 4"/>
          <p:cNvSpPr/>
          <p:nvPr/>
        </p:nvSpPr>
        <p:spPr bwMode="auto">
          <a:xfrm>
            <a:off x="5580112" y="3933056"/>
            <a:ext cx="792088" cy="432048"/>
          </a:xfrm>
          <a:prstGeom prst="rightArrow">
            <a:avLst>
              <a:gd name="adj1" fmla="val 50000"/>
              <a:gd name="adj2" fmla="val 78430"/>
            </a:avLst>
          </a:prstGeom>
          <a:solidFill>
            <a:srgbClr val="A1B4DF"/>
          </a:solidFill>
          <a:ln w="9525" cap="flat" cmpd="sng" algn="ctr">
            <a:solidFill>
              <a:srgbClr val="A1B4D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DAO (2/2)</a:t>
            </a:r>
            <a:endParaRPr lang="fr-BE"/>
          </a:p>
        </p:txBody>
      </p:sp>
      <p:sp>
        <p:nvSpPr>
          <p:cNvPr id="3" name="Content Placeholder 2"/>
          <p:cNvSpPr>
            <a:spLocks noGrp="1"/>
          </p:cNvSpPr>
          <p:nvPr>
            <p:ph idx="1"/>
          </p:nvPr>
        </p:nvSpPr>
        <p:spPr>
          <a:xfrm>
            <a:off x="468313" y="1340767"/>
            <a:ext cx="8229600" cy="4320257"/>
          </a:xfrm>
        </p:spPr>
        <p:txBody>
          <a:bodyPr/>
          <a:lstStyle/>
          <a:p>
            <a:r>
              <a:rPr lang="fr-BE" smtClean="0"/>
              <a:t>Exemple :</a:t>
            </a:r>
          </a:p>
          <a:p>
            <a:endParaRPr lang="fr-BE" smtClean="0"/>
          </a:p>
          <a:p>
            <a:endParaRPr lang="fr-BE" smtClean="0"/>
          </a:p>
          <a:p>
            <a:endParaRPr lang="fr-BE" smtClean="0"/>
          </a:p>
          <a:p>
            <a:endParaRPr lang="fr-BE" smtClean="0"/>
          </a:p>
          <a:p>
            <a:endParaRPr lang="fr-BE" sz="1000" smtClean="0"/>
          </a:p>
          <a:p>
            <a:r>
              <a:rPr lang="fr-BE" smtClean="0"/>
              <a:t>La technologie choisie est masquée derrière l'interface du DAO ; l'interface peut être implémentée aussi bien avec JDBC qu'un outil tel qu'Hibernate. </a:t>
            </a:r>
            <a:endParaRPr lang="fr-BE"/>
          </a:p>
        </p:txBody>
      </p:sp>
      <p:sp>
        <p:nvSpPr>
          <p:cNvPr id="4" name="TextBox 3"/>
          <p:cNvSpPr txBox="1"/>
          <p:nvPr/>
        </p:nvSpPr>
        <p:spPr>
          <a:xfrm>
            <a:off x="1187624" y="1944128"/>
            <a:ext cx="6840760" cy="2246769"/>
          </a:xfrm>
          <a:prstGeom prst="rect">
            <a:avLst/>
          </a:prstGeom>
          <a:solidFill>
            <a:schemeClr val="bg1"/>
          </a:solidFill>
          <a:ln>
            <a:solidFill>
              <a:srgbClr val="3C486E"/>
            </a:solidFill>
          </a:ln>
        </p:spPr>
        <p:txBody>
          <a:bodyPr wrap="square" rtlCol="0">
            <a:spAutoFit/>
          </a:bodyPr>
          <a:lstStyle/>
          <a:p>
            <a:pPr>
              <a:lnSpc>
                <a:spcPct val="100000"/>
              </a:lnSpc>
            </a:pPr>
            <a:r>
              <a:rPr lang="fr-BE" sz="1400" b="1" smtClean="0">
                <a:solidFill>
                  <a:srgbClr val="3C486E"/>
                </a:solidFill>
                <a:latin typeface="Courier New" pitchFamily="49" charset="0"/>
                <a:cs typeface="Courier New" pitchFamily="49" charset="0"/>
                <a:sym typeface="Wingdings" pitchFamily="2" charset="2"/>
              </a:rPr>
              <a:t> public interface UserDao {</a:t>
            </a:r>
          </a:p>
          <a:p>
            <a:pPr>
              <a:lnSpc>
                <a:spcPct val="100000"/>
              </a:lnSpc>
            </a:pPr>
            <a:endParaRPr lang="fr-BE" sz="1400" b="1" smtClean="0">
              <a:solidFill>
                <a:srgbClr val="3C486E"/>
              </a:solidFill>
              <a:latin typeface="Courier New" pitchFamily="49" charset="0"/>
              <a:cs typeface="Courier New" pitchFamily="49" charset="0"/>
              <a:sym typeface="Wingdings" pitchFamily="2" charset="2"/>
            </a:endParaRPr>
          </a:p>
          <a:p>
            <a:pPr>
              <a:lnSpc>
                <a:spcPct val="100000"/>
              </a:lnSpc>
            </a:pPr>
            <a:r>
              <a:rPr lang="fr-BE" sz="1400" b="1" smtClean="0">
                <a:solidFill>
                  <a:srgbClr val="3C486E"/>
                </a:solidFill>
                <a:latin typeface="Courier New" pitchFamily="49" charset="0"/>
                <a:cs typeface="Courier New" pitchFamily="49" charset="0"/>
                <a:sym typeface="Wingdings" pitchFamily="2" charset="2"/>
              </a:rPr>
              <a:t>	List&lt;User&gt; findUsers();</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User findUser(String id);</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User findUser(String login, String password);</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void createUser(User user);</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void updateUser(User user);</a:t>
            </a:r>
          </a:p>
          <a:p>
            <a:pPr>
              <a:lnSpc>
                <a:spcPct val="100000"/>
              </a:lnSpc>
            </a:pPr>
            <a:r>
              <a:rPr lang="fr-BE" sz="1400" b="1" smtClean="0">
                <a:solidFill>
                  <a:srgbClr val="3C486E"/>
                </a:solidFill>
                <a:latin typeface="Courier New" pitchFamily="49" charset="0"/>
                <a:cs typeface="Courier New" pitchFamily="49" charset="0"/>
                <a:sym typeface="Wingdings" pitchFamily="2" charset="2"/>
              </a:rPr>
              <a:t>	void deleteUser(User user);</a:t>
            </a:r>
          </a:p>
          <a:p>
            <a:pPr>
              <a:lnSpc>
                <a:spcPct val="100000"/>
              </a:lnSpc>
            </a:pPr>
            <a:endParaRPr lang="fr-BE" sz="1400" b="1" smtClean="0">
              <a:solidFill>
                <a:srgbClr val="3C486E"/>
              </a:solidFill>
              <a:latin typeface="Courier New" pitchFamily="49" charset="0"/>
              <a:cs typeface="Courier New" pitchFamily="49" charset="0"/>
              <a:sym typeface="Wingdings" pitchFamily="2" charset="2"/>
            </a:endParaRPr>
          </a:p>
          <a:p>
            <a:pPr>
              <a:lnSpc>
                <a:spcPct val="100000"/>
              </a:lnSpc>
            </a:pPr>
            <a:r>
              <a:rPr lang="fr-BE" sz="1400" b="1" smtClean="0">
                <a:solidFill>
                  <a:srgbClr val="3C486E"/>
                </a:solidFill>
                <a:latin typeface="Courier New" pitchFamily="49" charset="0"/>
                <a:cs typeface="Courier New" pitchFamily="49" charset="0"/>
                <a:sym typeface="Wingdings" pitchFamily="2" charset="2"/>
              </a:rPr>
              <a:t> }</a:t>
            </a:r>
            <a:endParaRPr lang="fr-BE" sz="1400" b="1" smtClean="0">
              <a:solidFill>
                <a:srgbClr val="3C486E"/>
              </a:solidFill>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Mapping Objet-Relationnel (1/2)</a:t>
            </a:r>
            <a:endParaRPr lang="fr-BE"/>
          </a:p>
        </p:txBody>
      </p:sp>
      <p:sp>
        <p:nvSpPr>
          <p:cNvPr id="3" name="Content Placeholder 2"/>
          <p:cNvSpPr>
            <a:spLocks noGrp="1"/>
          </p:cNvSpPr>
          <p:nvPr>
            <p:ph idx="1"/>
          </p:nvPr>
        </p:nvSpPr>
        <p:spPr>
          <a:xfrm>
            <a:off x="467544" y="1412776"/>
            <a:ext cx="8229600" cy="4248248"/>
          </a:xfrm>
        </p:spPr>
        <p:txBody>
          <a:bodyPr/>
          <a:lstStyle/>
          <a:p>
            <a:r>
              <a:rPr lang="fr-BE" smtClean="0"/>
              <a:t>Mise en correspondance des objets avec les données stockées dans une base de données relationnelle</a:t>
            </a:r>
          </a:p>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smtClean="0"/>
          </a:p>
          <a:p>
            <a:endParaRPr lang="fr-BE"/>
          </a:p>
        </p:txBody>
      </p:sp>
      <p:pic>
        <p:nvPicPr>
          <p:cNvPr id="4" name="Picture 3" descr="orm.PNG"/>
          <p:cNvPicPr>
            <a:picLocks noChangeAspect="1"/>
          </p:cNvPicPr>
          <p:nvPr/>
        </p:nvPicPr>
        <p:blipFill>
          <a:blip r:embed="rId2" cstate="print">
            <a:clrChange>
              <a:clrFrom>
                <a:srgbClr val="FFFFFF"/>
              </a:clrFrom>
              <a:clrTo>
                <a:srgbClr val="FFFFFF">
                  <a:alpha val="0"/>
                </a:srgbClr>
              </a:clrTo>
            </a:clrChange>
          </a:blip>
          <a:stretch>
            <a:fillRect/>
          </a:stretch>
        </p:blipFill>
        <p:spPr>
          <a:xfrm>
            <a:off x="1655677" y="1988840"/>
            <a:ext cx="6156683" cy="4104456"/>
          </a:xfrm>
          <a:prstGeom prst="rect">
            <a:avLst/>
          </a:prstGeom>
        </p:spPr>
      </p:pic>
    </p:spTree>
  </p:cSld>
  <p:clrMapOvr>
    <a:masterClrMapping/>
  </p:clrMapOvr>
  <p:transition>
    <p:strips dir="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Mapping Objet-Relationnel (2/2)</a:t>
            </a:r>
            <a:endParaRPr lang="fr-BE"/>
          </a:p>
        </p:txBody>
      </p:sp>
      <p:sp>
        <p:nvSpPr>
          <p:cNvPr id="5" name="Content Placeholder 4"/>
          <p:cNvSpPr>
            <a:spLocks noGrp="1"/>
          </p:cNvSpPr>
          <p:nvPr>
            <p:ph idx="1"/>
          </p:nvPr>
        </p:nvSpPr>
        <p:spPr>
          <a:xfrm>
            <a:off x="500034" y="1196752"/>
            <a:ext cx="8643966" cy="4303951"/>
          </a:xfrm>
        </p:spPr>
        <p:txBody>
          <a:bodyPr/>
          <a:lstStyle/>
          <a:p>
            <a:r>
              <a:rPr lang="fr-BE" smtClean="0"/>
              <a:t>En simplifiant, on peut dire :</a:t>
            </a:r>
          </a:p>
          <a:p>
            <a:endParaRPr lang="fr-BE" sz="1000" smtClean="0"/>
          </a:p>
          <a:p>
            <a:pPr lvl="1"/>
            <a:r>
              <a:rPr lang="fr-BE" smtClean="0"/>
              <a:t>L'objet à rendre persistant, via un mapping O/R, correspond à une table ;</a:t>
            </a:r>
          </a:p>
          <a:p>
            <a:pPr lvl="1"/>
            <a:r>
              <a:rPr lang="fr-BE" smtClean="0"/>
              <a:t>Chaque propriété de cet objet est liée à un champ de la table ;</a:t>
            </a:r>
          </a:p>
          <a:p>
            <a:pPr lvl="1"/>
            <a:r>
              <a:rPr lang="fr-BE" smtClean="0"/>
              <a:t>Chaque instance de cet objet représente un enregistrement.</a:t>
            </a:r>
          </a:p>
          <a:p>
            <a:pPr lvl="1"/>
            <a:endParaRPr lang="fr-BE" smtClean="0"/>
          </a:p>
          <a:p>
            <a:r>
              <a:rPr lang="fr-BE" smtClean="0"/>
              <a:t>L'implémentation du mapping objet-relationnel, par exemple avec JDBC, est ardu …</a:t>
            </a:r>
          </a:p>
          <a:p>
            <a:r>
              <a:rPr lang="fr-BE" smtClean="0"/>
              <a:t>Il existe des frameworks Java gérant cette problématique :</a:t>
            </a:r>
          </a:p>
          <a:p>
            <a:pPr lvl="1"/>
            <a:r>
              <a:rPr lang="fr-BE" smtClean="0"/>
              <a:t>Hibernate ;</a:t>
            </a:r>
          </a:p>
          <a:p>
            <a:pPr lvl="1"/>
            <a:r>
              <a:rPr lang="fr-BE" smtClean="0"/>
              <a:t>iBatis ;</a:t>
            </a:r>
          </a:p>
          <a:p>
            <a:pPr lvl="1"/>
            <a:r>
              <a:rPr lang="fr-BE" smtClean="0"/>
              <a:t>…</a:t>
            </a:r>
            <a:endParaRPr lang="fr-BE"/>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p:txBody>
          <a:bodyPr/>
          <a:lstStyle/>
          <a:p>
            <a:pPr eaLnBrk="1" hangingPunct="1"/>
            <a:r>
              <a:rPr lang="fr-BE" smtClean="0"/>
              <a:t>JDBC</a:t>
            </a:r>
            <a:endParaRPr lang="fr-FR" smtClean="0"/>
          </a:p>
        </p:txBody>
      </p:sp>
      <p:sp>
        <p:nvSpPr>
          <p:cNvPr id="113668" name="Rectangle 3"/>
          <p:cNvSpPr>
            <a:spLocks noGrp="1" noChangeArrowheads="1"/>
          </p:cNvSpPr>
          <p:nvPr>
            <p:ph idx="1"/>
          </p:nvPr>
        </p:nvSpPr>
        <p:spPr>
          <a:xfrm>
            <a:off x="468313" y="1412875"/>
            <a:ext cx="8229600" cy="3384550"/>
          </a:xfrm>
        </p:spPr>
        <p:txBody>
          <a:bodyPr/>
          <a:lstStyle/>
          <a:p>
            <a:pPr eaLnBrk="1" hangingPunct="1"/>
            <a:r>
              <a:rPr lang="fr-BE" smtClean="0"/>
              <a:t>= </a:t>
            </a:r>
            <a:r>
              <a:rPr lang="fr-BE" b="1" smtClean="0"/>
              <a:t>J</a:t>
            </a:r>
            <a:r>
              <a:rPr lang="fr-BE" smtClean="0"/>
              <a:t>ava </a:t>
            </a:r>
            <a:r>
              <a:rPr lang="fr-BE" b="1" smtClean="0"/>
              <a:t>D</a:t>
            </a:r>
            <a:r>
              <a:rPr lang="fr-BE" smtClean="0"/>
              <a:t>ata</a:t>
            </a:r>
            <a:r>
              <a:rPr lang="fr-BE" b="1" smtClean="0"/>
              <a:t>b</a:t>
            </a:r>
            <a:r>
              <a:rPr lang="fr-BE" smtClean="0"/>
              <a:t>ase </a:t>
            </a:r>
            <a:r>
              <a:rPr lang="fr-BE" b="1" smtClean="0"/>
              <a:t>C</a:t>
            </a:r>
            <a:r>
              <a:rPr lang="fr-BE" smtClean="0"/>
              <a:t>onnectivity</a:t>
            </a:r>
            <a:endParaRPr lang="fr-FR" smtClean="0"/>
          </a:p>
          <a:p>
            <a:pPr eaLnBrk="1" hangingPunct="1"/>
            <a:endParaRPr lang="fr-BE" sz="1000" smtClean="0"/>
          </a:p>
          <a:p>
            <a:pPr eaLnBrk="1" hangingPunct="1"/>
            <a:r>
              <a:rPr lang="fr-BE" smtClean="0"/>
              <a:t>API pour l’accès homogène aux bases de données :</a:t>
            </a:r>
          </a:p>
          <a:p>
            <a:pPr lvl="1" eaLnBrk="1" hangingPunct="1"/>
            <a:r>
              <a:rPr lang="fr-BE" smtClean="0"/>
              <a:t>Connexion aux différents SGBD (Oracle, SQL Server, …)</a:t>
            </a:r>
          </a:p>
          <a:p>
            <a:pPr lvl="1" eaLnBrk="1" hangingPunct="1"/>
            <a:r>
              <a:rPr lang="fr-BE" smtClean="0"/>
              <a:t>Exécution de requêtes SQL</a:t>
            </a:r>
          </a:p>
          <a:p>
            <a:pPr lvl="1" eaLnBrk="1" hangingPunct="1"/>
            <a:endParaRPr lang="fr-BE" sz="1000" smtClean="0"/>
          </a:p>
          <a:p>
            <a:pPr eaLnBrk="1" hangingPunct="1"/>
            <a:r>
              <a:rPr lang="fr-BE" smtClean="0"/>
              <a:t>Versions</a:t>
            </a:r>
          </a:p>
          <a:p>
            <a:pPr lvl="1" eaLnBrk="1" hangingPunct="1"/>
            <a:r>
              <a:rPr lang="fr-BE" smtClean="0"/>
              <a:t>JDBC 1.0 (1996)</a:t>
            </a:r>
          </a:p>
          <a:p>
            <a:pPr lvl="1" eaLnBrk="1" hangingPunct="1"/>
            <a:r>
              <a:rPr lang="fr-BE" smtClean="0"/>
              <a:t>JDBC 2.0 (1998)  : ScrollableResultSet, Connection Pooling, …</a:t>
            </a:r>
          </a:p>
          <a:p>
            <a:pPr lvl="1" eaLnBrk="1" hangingPunct="1"/>
            <a:r>
              <a:rPr lang="fr-BE" smtClean="0"/>
              <a:t>JDBC 3.0 (2002)  : save points, …</a:t>
            </a:r>
          </a:p>
          <a:p>
            <a:pPr eaLnBrk="1" hangingPunct="1"/>
            <a:endParaRPr lang="fr-FR"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66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366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366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36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Historique de Java EE</a:t>
            </a:r>
            <a:endParaRPr lang="fr-BE"/>
          </a:p>
        </p:txBody>
      </p:sp>
      <p:pic>
        <p:nvPicPr>
          <p:cNvPr id="4" name="Content Placeholder 3" descr="history.gif"/>
          <p:cNvPicPr>
            <a:picLocks noGrp="1" noChangeAspect="1"/>
          </p:cNvPicPr>
          <p:nvPr>
            <p:ph idx="1"/>
          </p:nvPr>
        </p:nvPicPr>
        <p:blipFill>
          <a:blip r:embed="rId2" cstate="print"/>
          <a:stretch>
            <a:fillRect/>
          </a:stretch>
        </p:blipFill>
        <p:spPr>
          <a:xfrm>
            <a:off x="714348" y="1571612"/>
            <a:ext cx="6357982" cy="3672390"/>
          </a:xfrm>
        </p:spPr>
      </p:pic>
      <p:sp>
        <p:nvSpPr>
          <p:cNvPr id="5" name="TextBox 4"/>
          <p:cNvSpPr txBox="1"/>
          <p:nvPr/>
        </p:nvSpPr>
        <p:spPr>
          <a:xfrm>
            <a:off x="2500298" y="5203458"/>
            <a:ext cx="6215106" cy="440120"/>
          </a:xfrm>
          <a:prstGeom prst="rect">
            <a:avLst/>
          </a:prstGeom>
          <a:noFill/>
        </p:spPr>
        <p:txBody>
          <a:bodyPr wrap="square" rtlCol="0">
            <a:spAutoFit/>
          </a:bodyPr>
          <a:lstStyle/>
          <a:p>
            <a:r>
              <a:rPr lang="fr-BE" sz="1000" b="1" smtClean="0">
                <a:solidFill>
                  <a:srgbClr val="3C486E"/>
                </a:solidFill>
                <a:latin typeface="+mn-lt"/>
              </a:rPr>
              <a:t>http://www.ibm.com/developerworks/websphere/library/techarticles/0707_barcia/0707_barcia.html</a:t>
            </a:r>
            <a:endParaRPr lang="fr-BE" sz="1000" b="1">
              <a:solidFill>
                <a:srgbClr val="3C486E"/>
              </a:solidFill>
              <a:latin typeface="+mn-lt"/>
            </a:endParaRPr>
          </a:p>
        </p:txBody>
      </p:sp>
      <p:sp>
        <p:nvSpPr>
          <p:cNvPr id="6" name="TextBox 5"/>
          <p:cNvSpPr txBox="1"/>
          <p:nvPr/>
        </p:nvSpPr>
        <p:spPr>
          <a:xfrm>
            <a:off x="6929454" y="1071546"/>
            <a:ext cx="1785950" cy="1344342"/>
          </a:xfrm>
          <a:prstGeom prst="rect">
            <a:avLst/>
          </a:prstGeom>
          <a:noFill/>
        </p:spPr>
        <p:txBody>
          <a:bodyPr wrap="square" rtlCol="0">
            <a:spAutoFit/>
          </a:bodyPr>
          <a:lstStyle/>
          <a:p>
            <a:r>
              <a:rPr lang="fr-BE" smtClean="0">
                <a:solidFill>
                  <a:schemeClr val="tx1"/>
                </a:solidFill>
                <a:latin typeface="+mn-lt"/>
              </a:rPr>
              <a:t>2009</a:t>
            </a:r>
          </a:p>
          <a:p>
            <a:r>
              <a:rPr lang="fr-BE" b="1" smtClean="0">
                <a:solidFill>
                  <a:schemeClr val="tx1"/>
                </a:solidFill>
                <a:latin typeface="+mn-lt"/>
              </a:rPr>
              <a:t>   Java EE 6</a:t>
            </a:r>
            <a:endParaRPr lang="fr-BE" b="1">
              <a:solidFill>
                <a:schemeClr val="tx1"/>
              </a:solidFill>
              <a:latin typeface="+mn-lt"/>
            </a:endParaRPr>
          </a:p>
        </p:txBody>
      </p:sp>
    </p:spTree>
  </p:cSld>
  <p:clrMapOvr>
    <a:masterClrMapping/>
  </p:clrMapOvr>
  <p:transition>
    <p:strips dir="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r>
              <a:rPr lang="fr-BE" smtClean="0"/>
              <a:t>Drivers (1/4)</a:t>
            </a:r>
            <a:endParaRPr lang="fr-FR" smtClean="0"/>
          </a:p>
        </p:txBody>
      </p:sp>
      <p:sp>
        <p:nvSpPr>
          <p:cNvPr id="114692" name="Rectangle 3"/>
          <p:cNvSpPr>
            <a:spLocks noGrp="1" noChangeArrowheads="1"/>
          </p:cNvSpPr>
          <p:nvPr>
            <p:ph idx="1"/>
          </p:nvPr>
        </p:nvSpPr>
        <p:spPr>
          <a:xfrm>
            <a:off x="468313" y="1268759"/>
            <a:ext cx="8229600" cy="3600103"/>
          </a:xfrm>
        </p:spPr>
        <p:txBody>
          <a:bodyPr/>
          <a:lstStyle/>
          <a:p>
            <a:pPr eaLnBrk="1" hangingPunct="1"/>
            <a:r>
              <a:rPr lang="fr-FR" smtClean="0"/>
              <a:t>JDBC interagit avec le SGBDR par l’intermédiaire d’un </a:t>
            </a:r>
            <a:r>
              <a:rPr lang="fr-FR" b="1" i="1" smtClean="0"/>
              <a:t>driver</a:t>
            </a:r>
            <a:r>
              <a:rPr lang="fr-FR" i="1" smtClean="0"/>
              <a:t> </a:t>
            </a:r>
            <a:r>
              <a:rPr lang="fr-FR" smtClean="0"/>
              <a:t>(java.sql.Driver)</a:t>
            </a:r>
            <a:endParaRPr lang="fr-FR" b="1" i="1" smtClean="0"/>
          </a:p>
          <a:p>
            <a:pPr eaLnBrk="1" hangingPunct="1"/>
            <a:endParaRPr lang="fr-FR" sz="1000" b="1" smtClean="0"/>
          </a:p>
          <a:p>
            <a:pPr eaLnBrk="1" hangingPunct="1"/>
            <a:r>
              <a:rPr lang="fr-FR" smtClean="0"/>
              <a:t>Chaque base de données a son (ses) driver(s). Il existe des </a:t>
            </a:r>
            <a:r>
              <a:rPr lang="fr-FR" i="1" smtClean="0"/>
              <a:t>drivers</a:t>
            </a:r>
            <a:r>
              <a:rPr lang="fr-FR" smtClean="0"/>
              <a:t> pour Oracle, Sybase, Informix, ...</a:t>
            </a:r>
          </a:p>
          <a:p>
            <a:pPr eaLnBrk="1" hangingPunct="1"/>
            <a:endParaRPr lang="fr-FR" sz="1000" smtClean="0"/>
          </a:p>
          <a:p>
            <a:pPr eaLnBrk="1" hangingPunct="1"/>
            <a:r>
              <a:rPr lang="fr-FR" smtClean="0"/>
              <a:t>On distingue 4 types de drivers :</a:t>
            </a:r>
            <a:endParaRPr lang="fr-FR" sz="1000" smtClean="0"/>
          </a:p>
          <a:p>
            <a:pPr lvl="1" eaLnBrk="1" hangingPunct="1"/>
            <a:r>
              <a:rPr lang="fr-FR" i="1" smtClean="0"/>
              <a:t>Type1 : Bridge</a:t>
            </a:r>
            <a:r>
              <a:rPr lang="fr-FR" smtClean="0"/>
              <a:t> JDBC-ODBC (fourni avec JDBC)</a:t>
            </a:r>
          </a:p>
          <a:p>
            <a:pPr lvl="1" eaLnBrk="1" hangingPunct="1"/>
            <a:r>
              <a:rPr lang="fr-FR" i="1" smtClean="0"/>
              <a:t>Type 2 : Native-API Partly-Java Driver</a:t>
            </a:r>
          </a:p>
          <a:p>
            <a:pPr lvl="1" eaLnBrk="1" hangingPunct="1"/>
            <a:r>
              <a:rPr lang="fr-FR" i="1" smtClean="0"/>
              <a:t>Type 3 : JDBC-Net All-Java Driver</a:t>
            </a:r>
            <a:endParaRPr lang="fr-FR" smtClean="0"/>
          </a:p>
          <a:p>
            <a:pPr lvl="1" eaLnBrk="1" hangingPunct="1"/>
            <a:r>
              <a:rPr lang="fr-FR" i="1" smtClean="0"/>
              <a:t>Type 4 : Native Protocol All-Java Driver</a:t>
            </a:r>
            <a:endParaRPr lang="fr-FR" sz="2000" i="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pPr eaLnBrk="1" hangingPunct="1"/>
            <a:r>
              <a:rPr lang="fr-BE" smtClean="0"/>
              <a:t>Drivers (2/4)</a:t>
            </a:r>
          </a:p>
        </p:txBody>
      </p:sp>
      <p:sp>
        <p:nvSpPr>
          <p:cNvPr id="32" name="Rectangle à coins arrondis 6"/>
          <p:cNvSpPr/>
          <p:nvPr/>
        </p:nvSpPr>
        <p:spPr bwMode="auto">
          <a:xfrm>
            <a:off x="2714612" y="857232"/>
            <a:ext cx="4929222" cy="57150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eaLnBrk="1" hangingPunct="1">
              <a:defRPr/>
            </a:pPr>
            <a:r>
              <a:rPr lang="fr-BE" dirty="0">
                <a:solidFill>
                  <a:schemeClr val="tx1"/>
                </a:solidFill>
              </a:rPr>
              <a:t>Application JAVA</a:t>
            </a:r>
          </a:p>
        </p:txBody>
      </p:sp>
      <p:sp>
        <p:nvSpPr>
          <p:cNvPr id="33" name="Rectangle à coins arrondis 9"/>
          <p:cNvSpPr/>
          <p:nvPr/>
        </p:nvSpPr>
        <p:spPr bwMode="auto">
          <a:xfrm>
            <a:off x="2714612" y="1643050"/>
            <a:ext cx="4929222" cy="57150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eaLnBrk="1" hangingPunct="1">
              <a:defRPr/>
            </a:pPr>
            <a:r>
              <a:rPr lang="fr-BE" dirty="0">
                <a:solidFill>
                  <a:schemeClr val="bg1"/>
                </a:solidFill>
              </a:rPr>
              <a:t>Gestionnaire de pilotes</a:t>
            </a:r>
          </a:p>
        </p:txBody>
      </p:sp>
      <p:cxnSp>
        <p:nvCxnSpPr>
          <p:cNvPr id="34" name="Connecteur droit 11"/>
          <p:cNvCxnSpPr>
            <a:stCxn id="0" idx="2"/>
            <a:endCxn id="0" idx="0"/>
          </p:cNvCxnSpPr>
          <p:nvPr/>
        </p:nvCxnSpPr>
        <p:spPr bwMode="auto">
          <a:xfrm rot="5400000">
            <a:off x="5072063" y="1535113"/>
            <a:ext cx="214313"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Rectangle à coins arrondis 19"/>
          <p:cNvSpPr/>
          <p:nvPr/>
        </p:nvSpPr>
        <p:spPr bwMode="auto">
          <a:xfrm>
            <a:off x="2643174" y="2500306"/>
            <a:ext cx="1143008" cy="92869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eaLnBrk="1" hangingPunct="1">
              <a:lnSpc>
                <a:spcPct val="100000"/>
              </a:lnSpc>
              <a:defRPr/>
            </a:pPr>
            <a:r>
              <a:rPr lang="fr-BE" sz="1400" b="1" i="1" u="sng" dirty="0">
                <a:solidFill>
                  <a:schemeClr val="tx1"/>
                </a:solidFill>
              </a:rPr>
              <a:t>Type 1:</a:t>
            </a:r>
          </a:p>
          <a:p>
            <a:pPr algn="ctr" eaLnBrk="1" hangingPunct="1">
              <a:lnSpc>
                <a:spcPct val="100000"/>
              </a:lnSpc>
              <a:defRPr/>
            </a:pPr>
            <a:r>
              <a:rPr lang="fr-BE" sz="1400" b="1" dirty="0">
                <a:solidFill>
                  <a:schemeClr val="tx1"/>
                </a:solidFill>
              </a:rPr>
              <a:t>Pont </a:t>
            </a:r>
          </a:p>
          <a:p>
            <a:pPr algn="ctr" eaLnBrk="1" hangingPunct="1">
              <a:lnSpc>
                <a:spcPct val="100000"/>
              </a:lnSpc>
              <a:defRPr/>
            </a:pPr>
            <a:r>
              <a:rPr lang="fr-BE" sz="1400" b="1" dirty="0">
                <a:solidFill>
                  <a:schemeClr val="tx1"/>
                </a:solidFill>
              </a:rPr>
              <a:t>JDBC-ODBC</a:t>
            </a:r>
          </a:p>
        </p:txBody>
      </p:sp>
      <p:sp>
        <p:nvSpPr>
          <p:cNvPr id="36" name="Rectangle à coins arrondis 20"/>
          <p:cNvSpPr/>
          <p:nvPr/>
        </p:nvSpPr>
        <p:spPr bwMode="auto">
          <a:xfrm>
            <a:off x="6500826" y="2500306"/>
            <a:ext cx="1143008" cy="92869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a:lnSpc>
                <a:spcPct val="100000"/>
              </a:lnSpc>
              <a:defRPr/>
            </a:pPr>
            <a:r>
              <a:rPr lang="fr-BE" sz="1400" b="1" i="1" u="sng" dirty="0">
                <a:solidFill>
                  <a:schemeClr val="tx1"/>
                </a:solidFill>
              </a:rPr>
              <a:t>Type 4:</a:t>
            </a:r>
          </a:p>
          <a:p>
            <a:pPr algn="ctr" eaLnBrk="1" hangingPunct="1">
              <a:lnSpc>
                <a:spcPct val="100000"/>
              </a:lnSpc>
              <a:defRPr/>
            </a:pPr>
            <a:r>
              <a:rPr lang="fr-BE" sz="1400" b="1" dirty="0" err="1">
                <a:solidFill>
                  <a:schemeClr val="tx1"/>
                </a:solidFill>
              </a:rPr>
              <a:t>Connector</a:t>
            </a:r>
            <a:r>
              <a:rPr lang="fr-BE" sz="1400" b="1" dirty="0">
                <a:solidFill>
                  <a:schemeClr val="tx1"/>
                </a:solidFill>
              </a:rPr>
              <a:t>/J</a:t>
            </a:r>
          </a:p>
        </p:txBody>
      </p:sp>
      <p:sp>
        <p:nvSpPr>
          <p:cNvPr id="37" name="Rectangle à coins arrondis 21"/>
          <p:cNvSpPr/>
          <p:nvPr/>
        </p:nvSpPr>
        <p:spPr bwMode="auto">
          <a:xfrm>
            <a:off x="5214942" y="2500306"/>
            <a:ext cx="1143008" cy="92869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a:lnSpc>
                <a:spcPct val="100000"/>
              </a:lnSpc>
              <a:defRPr/>
            </a:pPr>
            <a:r>
              <a:rPr lang="fr-BE" sz="1400" b="1" i="1" u="sng" dirty="0">
                <a:solidFill>
                  <a:schemeClr val="tx1"/>
                </a:solidFill>
              </a:rPr>
              <a:t>Type 3:</a:t>
            </a:r>
          </a:p>
          <a:p>
            <a:pPr algn="ctr" eaLnBrk="1" hangingPunct="1">
              <a:lnSpc>
                <a:spcPct val="100000"/>
              </a:lnSpc>
              <a:defRPr/>
            </a:pPr>
            <a:r>
              <a:rPr lang="fr-BE" sz="1400" b="1" dirty="0" err="1">
                <a:solidFill>
                  <a:schemeClr val="tx1"/>
                </a:solidFill>
              </a:rPr>
              <a:t>InterClient</a:t>
            </a:r>
            <a:endParaRPr lang="fr-BE" sz="1400" b="1" dirty="0">
              <a:solidFill>
                <a:schemeClr val="tx1"/>
              </a:solidFill>
            </a:endParaRPr>
          </a:p>
        </p:txBody>
      </p:sp>
      <p:sp>
        <p:nvSpPr>
          <p:cNvPr id="38" name="Rectangle à coins arrondis 22"/>
          <p:cNvSpPr/>
          <p:nvPr/>
        </p:nvSpPr>
        <p:spPr bwMode="auto">
          <a:xfrm>
            <a:off x="3929058" y="2500306"/>
            <a:ext cx="1143008" cy="92869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a:lnSpc>
                <a:spcPct val="100000"/>
              </a:lnSpc>
              <a:defRPr/>
            </a:pPr>
            <a:r>
              <a:rPr lang="fr-BE" sz="1400" b="1" i="1" u="sng" dirty="0">
                <a:solidFill>
                  <a:schemeClr val="tx1"/>
                </a:solidFill>
              </a:rPr>
              <a:t>Type 2:</a:t>
            </a:r>
          </a:p>
          <a:p>
            <a:pPr algn="ctr" eaLnBrk="1" hangingPunct="1">
              <a:lnSpc>
                <a:spcPct val="100000"/>
              </a:lnSpc>
              <a:defRPr/>
            </a:pPr>
            <a:r>
              <a:rPr lang="fr-BE" sz="1400" b="1" dirty="0">
                <a:solidFill>
                  <a:schemeClr val="tx1"/>
                </a:solidFill>
              </a:rPr>
              <a:t>OCI Oracle</a:t>
            </a:r>
          </a:p>
        </p:txBody>
      </p:sp>
      <p:sp>
        <p:nvSpPr>
          <p:cNvPr id="39" name="Rectangle à coins arrondis 24"/>
          <p:cNvSpPr/>
          <p:nvPr/>
        </p:nvSpPr>
        <p:spPr bwMode="auto">
          <a:xfrm>
            <a:off x="2714612" y="3714752"/>
            <a:ext cx="1071570" cy="928694"/>
          </a:xfrm>
          <a:prstGeom prst="roundRect">
            <a:avLst/>
          </a:prstGeom>
          <a:solidFill>
            <a:schemeClr val="accent3">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eaLnBrk="1" hangingPunct="1">
              <a:defRPr/>
            </a:pPr>
            <a:r>
              <a:rPr lang="fr-BE" sz="1400" b="1" dirty="0">
                <a:solidFill>
                  <a:schemeClr val="tx1"/>
                </a:solidFill>
              </a:rPr>
              <a:t>ODBC</a:t>
            </a:r>
          </a:p>
        </p:txBody>
      </p:sp>
      <p:cxnSp>
        <p:nvCxnSpPr>
          <p:cNvPr id="40" name="Connecteur droit 25"/>
          <p:cNvCxnSpPr/>
          <p:nvPr/>
        </p:nvCxnSpPr>
        <p:spPr bwMode="auto">
          <a:xfrm rot="5400000">
            <a:off x="3072607" y="2356645"/>
            <a:ext cx="285750" cy="15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1" name="Connecteur droit 35"/>
          <p:cNvCxnSpPr/>
          <p:nvPr/>
        </p:nvCxnSpPr>
        <p:spPr bwMode="auto">
          <a:xfrm rot="5400000">
            <a:off x="4285458" y="2356645"/>
            <a:ext cx="285750" cy="15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2" name="Connecteur droit 36"/>
          <p:cNvCxnSpPr/>
          <p:nvPr/>
        </p:nvCxnSpPr>
        <p:spPr bwMode="auto">
          <a:xfrm rot="5400000">
            <a:off x="5572919" y="2356644"/>
            <a:ext cx="285750"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3" name="Connecteur droit 37"/>
          <p:cNvCxnSpPr/>
          <p:nvPr/>
        </p:nvCxnSpPr>
        <p:spPr bwMode="auto">
          <a:xfrm rot="5400000">
            <a:off x="6930232" y="2356645"/>
            <a:ext cx="285750" cy="15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4" name="Connecteur droit 39"/>
          <p:cNvCxnSpPr/>
          <p:nvPr/>
        </p:nvCxnSpPr>
        <p:spPr bwMode="auto">
          <a:xfrm rot="5400000">
            <a:off x="3072607" y="3571082"/>
            <a:ext cx="285750" cy="15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5" name="Rectangle à coins arrondis 40"/>
          <p:cNvSpPr/>
          <p:nvPr/>
        </p:nvSpPr>
        <p:spPr bwMode="auto">
          <a:xfrm>
            <a:off x="3929058" y="3714752"/>
            <a:ext cx="1071570" cy="928694"/>
          </a:xfrm>
          <a:prstGeom prst="roundRect">
            <a:avLst/>
          </a:prstGeom>
          <a:solidFill>
            <a:schemeClr val="accent3">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eaLnBrk="1" hangingPunct="1">
              <a:lnSpc>
                <a:spcPct val="100000"/>
              </a:lnSpc>
              <a:defRPr/>
            </a:pPr>
            <a:r>
              <a:rPr lang="fr-BE" sz="1400" b="1" dirty="0">
                <a:solidFill>
                  <a:schemeClr val="tx1"/>
                </a:solidFill>
              </a:rPr>
              <a:t>API native </a:t>
            </a:r>
          </a:p>
          <a:p>
            <a:pPr algn="ctr" eaLnBrk="1" hangingPunct="1">
              <a:lnSpc>
                <a:spcPct val="100000"/>
              </a:lnSpc>
              <a:defRPr/>
            </a:pPr>
            <a:r>
              <a:rPr lang="fr-BE" sz="1400" b="1" dirty="0">
                <a:solidFill>
                  <a:schemeClr val="tx1"/>
                </a:solidFill>
              </a:rPr>
              <a:t>du SGBD</a:t>
            </a:r>
          </a:p>
        </p:txBody>
      </p:sp>
      <p:cxnSp>
        <p:nvCxnSpPr>
          <p:cNvPr id="46" name="Connecteur droit 41"/>
          <p:cNvCxnSpPr/>
          <p:nvPr/>
        </p:nvCxnSpPr>
        <p:spPr bwMode="auto">
          <a:xfrm rot="5400000">
            <a:off x="4287045" y="3571081"/>
            <a:ext cx="285750"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7" name="Connecteur droit 43"/>
          <p:cNvCxnSpPr/>
          <p:nvPr/>
        </p:nvCxnSpPr>
        <p:spPr bwMode="auto">
          <a:xfrm>
            <a:off x="1285876" y="4784725"/>
            <a:ext cx="7643813"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8" name="Organigramme : Disque magnétique 44"/>
          <p:cNvSpPr/>
          <p:nvPr/>
        </p:nvSpPr>
        <p:spPr bwMode="auto">
          <a:xfrm>
            <a:off x="2643188" y="4929189"/>
            <a:ext cx="1071562" cy="1000125"/>
          </a:xfrm>
          <a:prstGeom prst="flowChartMagneticDisk">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none" lIns="91424" tIns="45712" rIns="91424" bIns="45712" anchor="ctr"/>
          <a:lstStyle/>
          <a:p>
            <a:pPr algn="ctr" eaLnBrk="1" hangingPunct="1">
              <a:defRPr/>
            </a:pPr>
            <a:r>
              <a:rPr lang="fr-BE" dirty="0" err="1">
                <a:solidFill>
                  <a:schemeClr val="tx1"/>
                </a:solidFill>
              </a:rPr>
              <a:t>MySql</a:t>
            </a:r>
            <a:endParaRPr lang="fr-BE" dirty="0">
              <a:solidFill>
                <a:schemeClr val="tx1"/>
              </a:solidFill>
            </a:endParaRPr>
          </a:p>
        </p:txBody>
      </p:sp>
      <p:sp>
        <p:nvSpPr>
          <p:cNvPr id="49" name="Organigramme : Disque magnétique 46"/>
          <p:cNvSpPr/>
          <p:nvPr/>
        </p:nvSpPr>
        <p:spPr bwMode="auto">
          <a:xfrm>
            <a:off x="3857626" y="4929189"/>
            <a:ext cx="1071563" cy="1000125"/>
          </a:xfrm>
          <a:prstGeom prst="flowChartMagneticDisk">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none" lIns="91424" tIns="45712" rIns="91424" bIns="45712" anchor="ctr"/>
          <a:lstStyle/>
          <a:p>
            <a:pPr algn="ctr" eaLnBrk="1" hangingPunct="1">
              <a:defRPr/>
            </a:pPr>
            <a:r>
              <a:rPr lang="fr-BE" sz="1400" dirty="0">
                <a:solidFill>
                  <a:schemeClr val="tx1"/>
                </a:solidFill>
              </a:rPr>
              <a:t>SQL Server</a:t>
            </a:r>
          </a:p>
        </p:txBody>
      </p:sp>
      <p:sp>
        <p:nvSpPr>
          <p:cNvPr id="50" name="Organigramme : Disque magnétique 47"/>
          <p:cNvSpPr/>
          <p:nvPr/>
        </p:nvSpPr>
        <p:spPr bwMode="auto">
          <a:xfrm>
            <a:off x="5357814" y="5715001"/>
            <a:ext cx="785812" cy="714375"/>
          </a:xfrm>
          <a:prstGeom prst="flowChartMagneticDisk">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none" lIns="91424" tIns="45712" rIns="91424" bIns="45712" anchor="ctr"/>
          <a:lstStyle/>
          <a:p>
            <a:pPr algn="ctr" eaLnBrk="1" hangingPunct="1">
              <a:defRPr/>
            </a:pPr>
            <a:r>
              <a:rPr lang="fr-BE" sz="1100" dirty="0">
                <a:solidFill>
                  <a:schemeClr val="tx1"/>
                </a:solidFill>
              </a:rPr>
              <a:t>Oracle</a:t>
            </a:r>
          </a:p>
        </p:txBody>
      </p:sp>
      <p:sp>
        <p:nvSpPr>
          <p:cNvPr id="51" name="Organigramme : Disque magnétique 48"/>
          <p:cNvSpPr/>
          <p:nvPr/>
        </p:nvSpPr>
        <p:spPr bwMode="auto">
          <a:xfrm>
            <a:off x="6500813" y="4929189"/>
            <a:ext cx="1071562" cy="1000125"/>
          </a:xfrm>
          <a:prstGeom prst="flowChartMagneticDisk">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none" lIns="91424" tIns="45712" rIns="91424" bIns="45712" anchor="ctr"/>
          <a:lstStyle/>
          <a:p>
            <a:pPr algn="ctr" eaLnBrk="1" hangingPunct="1">
              <a:defRPr/>
            </a:pPr>
            <a:r>
              <a:rPr lang="fr-BE" dirty="0">
                <a:solidFill>
                  <a:schemeClr val="tx1"/>
                </a:solidFill>
              </a:rPr>
              <a:t>DB2</a:t>
            </a:r>
          </a:p>
        </p:txBody>
      </p:sp>
      <p:cxnSp>
        <p:nvCxnSpPr>
          <p:cNvPr id="52" name="Connecteur droit 49"/>
          <p:cNvCxnSpPr/>
          <p:nvPr/>
        </p:nvCxnSpPr>
        <p:spPr bwMode="auto">
          <a:xfrm rot="5400000">
            <a:off x="3072607" y="4785519"/>
            <a:ext cx="285750" cy="15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3" name="Connecteur droit 50"/>
          <p:cNvCxnSpPr/>
          <p:nvPr/>
        </p:nvCxnSpPr>
        <p:spPr bwMode="auto">
          <a:xfrm rot="5400000">
            <a:off x="4214019" y="4785520"/>
            <a:ext cx="285750"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4" name="Connecteur droit 54"/>
          <p:cNvCxnSpPr/>
          <p:nvPr/>
        </p:nvCxnSpPr>
        <p:spPr bwMode="auto">
          <a:xfrm rot="5400000">
            <a:off x="6251575" y="4178300"/>
            <a:ext cx="1500188"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5" name="Connecteur droit 63"/>
          <p:cNvCxnSpPr>
            <a:endCxn id="50" idx="1"/>
          </p:cNvCxnSpPr>
          <p:nvPr/>
        </p:nvCxnSpPr>
        <p:spPr bwMode="auto">
          <a:xfrm rot="16200000" flipH="1">
            <a:off x="5677694" y="5641182"/>
            <a:ext cx="142875" cy="4763"/>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56" name="Rectangle 55"/>
          <p:cNvSpPr/>
          <p:nvPr/>
        </p:nvSpPr>
        <p:spPr bwMode="auto">
          <a:xfrm>
            <a:off x="857251" y="928688"/>
            <a:ext cx="1643063" cy="364331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lIns="91424" tIns="45712" rIns="91424" bIns="45712" anchor="ctr"/>
          <a:lstStyle/>
          <a:p>
            <a:pPr algn="ctr" eaLnBrk="1" hangingPunct="1">
              <a:lnSpc>
                <a:spcPct val="150000"/>
              </a:lnSpc>
              <a:defRPr/>
            </a:pPr>
            <a:r>
              <a:rPr lang="fr-BE" b="1" dirty="0">
                <a:solidFill>
                  <a:schemeClr val="tx1"/>
                </a:solidFill>
              </a:rPr>
              <a:t>C</a:t>
            </a:r>
          </a:p>
          <a:p>
            <a:pPr algn="ctr" eaLnBrk="1" hangingPunct="1">
              <a:lnSpc>
                <a:spcPct val="150000"/>
              </a:lnSpc>
              <a:defRPr/>
            </a:pPr>
            <a:r>
              <a:rPr lang="fr-BE" b="1" dirty="0">
                <a:solidFill>
                  <a:schemeClr val="tx1"/>
                </a:solidFill>
              </a:rPr>
              <a:t>L</a:t>
            </a:r>
          </a:p>
          <a:p>
            <a:pPr algn="ctr" eaLnBrk="1" hangingPunct="1">
              <a:lnSpc>
                <a:spcPct val="150000"/>
              </a:lnSpc>
              <a:defRPr/>
            </a:pPr>
            <a:r>
              <a:rPr lang="fr-BE" b="1" dirty="0">
                <a:solidFill>
                  <a:schemeClr val="tx1"/>
                </a:solidFill>
              </a:rPr>
              <a:t>I</a:t>
            </a:r>
          </a:p>
          <a:p>
            <a:pPr algn="ctr" eaLnBrk="1" hangingPunct="1">
              <a:lnSpc>
                <a:spcPct val="150000"/>
              </a:lnSpc>
              <a:defRPr/>
            </a:pPr>
            <a:r>
              <a:rPr lang="fr-BE" b="1" dirty="0">
                <a:solidFill>
                  <a:schemeClr val="tx1"/>
                </a:solidFill>
              </a:rPr>
              <a:t>E</a:t>
            </a:r>
          </a:p>
          <a:p>
            <a:pPr algn="ctr" eaLnBrk="1" hangingPunct="1">
              <a:lnSpc>
                <a:spcPct val="150000"/>
              </a:lnSpc>
              <a:defRPr/>
            </a:pPr>
            <a:r>
              <a:rPr lang="fr-BE" b="1" dirty="0">
                <a:solidFill>
                  <a:schemeClr val="tx1"/>
                </a:solidFill>
              </a:rPr>
              <a:t>N</a:t>
            </a:r>
          </a:p>
          <a:p>
            <a:pPr algn="ctr" eaLnBrk="1" hangingPunct="1">
              <a:lnSpc>
                <a:spcPct val="150000"/>
              </a:lnSpc>
              <a:defRPr/>
            </a:pPr>
            <a:r>
              <a:rPr lang="fr-BE" b="1" dirty="0">
                <a:solidFill>
                  <a:schemeClr val="tx1"/>
                </a:solidFill>
              </a:rPr>
              <a:t>T</a:t>
            </a:r>
          </a:p>
        </p:txBody>
      </p:sp>
      <p:sp>
        <p:nvSpPr>
          <p:cNvPr id="57" name="Rectangle à coins arrondis 67"/>
          <p:cNvSpPr/>
          <p:nvPr/>
        </p:nvSpPr>
        <p:spPr bwMode="auto">
          <a:xfrm>
            <a:off x="5143504" y="4929198"/>
            <a:ext cx="1214446" cy="714380"/>
          </a:xfrm>
          <a:prstGeom prst="roundRect">
            <a:avLst/>
          </a:prstGeom>
          <a:solidFill>
            <a:schemeClr val="accent3">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lIns="91424" tIns="45712" rIns="91424" bIns="45712" anchor="ctr"/>
          <a:lstStyle/>
          <a:p>
            <a:pPr algn="ctr" eaLnBrk="1" hangingPunct="1">
              <a:lnSpc>
                <a:spcPct val="100000"/>
              </a:lnSpc>
              <a:defRPr/>
            </a:pPr>
            <a:r>
              <a:rPr lang="fr-BE" sz="1400" b="1">
                <a:solidFill>
                  <a:schemeClr val="tx1"/>
                </a:solidFill>
              </a:rPr>
              <a:t>Serveur </a:t>
            </a:r>
            <a:endParaRPr lang="fr-BE" sz="1400" b="1" smtClean="0">
              <a:solidFill>
                <a:schemeClr val="tx1"/>
              </a:solidFill>
            </a:endParaRPr>
          </a:p>
          <a:p>
            <a:pPr algn="ctr" eaLnBrk="1" hangingPunct="1">
              <a:lnSpc>
                <a:spcPct val="100000"/>
              </a:lnSpc>
              <a:defRPr/>
            </a:pPr>
            <a:r>
              <a:rPr lang="fr-BE" sz="1400" b="1" smtClean="0">
                <a:solidFill>
                  <a:schemeClr val="tx1"/>
                </a:solidFill>
              </a:rPr>
              <a:t>intermédiaire</a:t>
            </a:r>
            <a:endParaRPr lang="fr-BE" sz="1400" b="1" dirty="0">
              <a:solidFill>
                <a:schemeClr val="tx1"/>
              </a:solidFill>
            </a:endParaRPr>
          </a:p>
        </p:txBody>
      </p:sp>
      <p:cxnSp>
        <p:nvCxnSpPr>
          <p:cNvPr id="58" name="Connecteur droit 72"/>
          <p:cNvCxnSpPr/>
          <p:nvPr/>
        </p:nvCxnSpPr>
        <p:spPr bwMode="auto">
          <a:xfrm rot="5400000">
            <a:off x="4965700" y="4178300"/>
            <a:ext cx="1500188"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pPr eaLnBrk="1" hangingPunct="1"/>
            <a:r>
              <a:rPr lang="fr-BE" smtClean="0"/>
              <a:t>Drivers (3/4)</a:t>
            </a:r>
          </a:p>
        </p:txBody>
      </p:sp>
      <p:sp>
        <p:nvSpPr>
          <p:cNvPr id="116739" name="Content Placeholder 2"/>
          <p:cNvSpPr>
            <a:spLocks noGrp="1"/>
          </p:cNvSpPr>
          <p:nvPr>
            <p:ph idx="1"/>
          </p:nvPr>
        </p:nvSpPr>
        <p:spPr>
          <a:xfrm>
            <a:off x="428626" y="1214439"/>
            <a:ext cx="8429625" cy="4446587"/>
          </a:xfrm>
        </p:spPr>
        <p:txBody>
          <a:bodyPr/>
          <a:lstStyle/>
          <a:p>
            <a:pPr eaLnBrk="1" hangingPunct="1"/>
            <a:r>
              <a:rPr lang="fr-BE" b="1" smtClean="0"/>
              <a:t>Pilotes de type 1 (Bridge JDBC-ODBC) </a:t>
            </a:r>
            <a:br>
              <a:rPr lang="fr-BE" b="1" smtClean="0"/>
            </a:br>
            <a:r>
              <a:rPr lang="fr-BE" smtClean="0"/>
              <a:t>Pilotes accédant à une base de données par l'intermédiaire d'une autre technologie (on parle de passerelle). Les passerelles JDBC-ODBC, permettant une connexion via un pilote ODBC, en sont l'exemple le plus courant. Le pilote convertit les appels de données Java en appel ODBC valide, et les exécute ensuite à l'aide du pilote ODBC.</a:t>
            </a:r>
            <a:endParaRPr lang="fr-BE" sz="1000" smtClean="0"/>
          </a:p>
          <a:p>
            <a:pPr eaLnBrk="1" hangingPunct="1">
              <a:buFontTx/>
              <a:buNone/>
            </a:pPr>
            <a:r>
              <a:rPr lang="fr-BE" smtClean="0"/>
              <a:t>	Ce driver est présent dans le package </a:t>
            </a:r>
            <a:r>
              <a:rPr lang="fr-BE" sz="1600" b="1" smtClean="0">
                <a:latin typeface="Courier New" pitchFamily="49" charset="0"/>
                <a:cs typeface="Courier New" pitchFamily="49" charset="0"/>
              </a:rPr>
              <a:t>sun.jdbc.odbc.JdbcOdbcDriver</a:t>
            </a:r>
            <a:endParaRPr lang="fr-BE" sz="1600" b="1" smtClean="0"/>
          </a:p>
          <a:p>
            <a:pPr eaLnBrk="1" hangingPunct="1"/>
            <a:endParaRPr lang="fr-BE" sz="1100" smtClean="0"/>
          </a:p>
          <a:p>
            <a:pPr eaLnBrk="1" hangingPunct="1"/>
            <a:r>
              <a:rPr lang="fr-BE" b="1" smtClean="0"/>
              <a:t>Pilotes de type 2 (</a:t>
            </a:r>
            <a:r>
              <a:rPr lang="fr-FR" b="1" i="1" smtClean="0"/>
              <a:t>Native-API Partly-Java Driver )</a:t>
            </a:r>
            <a:r>
              <a:rPr lang="fr-BE" b="1" smtClean="0"/>
              <a:t/>
            </a:r>
            <a:br>
              <a:rPr lang="fr-BE" b="1" smtClean="0"/>
            </a:br>
            <a:r>
              <a:rPr lang="fr-BE" smtClean="0"/>
              <a:t>Pilotes d'API natifs. Il s'agit d'un mélange de pilotes natifs et de pilotes Java. Les appels JDBC sont convertis en appels natifs pour le serveur de bases de données (Oracle, Sybase, ou autres), généralement en C ou en C++. </a:t>
            </a:r>
          </a:p>
          <a:p>
            <a:pPr eaLnBrk="1" hangingPunct="1"/>
            <a:endParaRPr lang="fr-BE" sz="11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pPr eaLnBrk="1" hangingPunct="1"/>
            <a:r>
              <a:rPr lang="fr-BE" smtClean="0"/>
              <a:t>Drivers (4/4)</a:t>
            </a:r>
          </a:p>
        </p:txBody>
      </p:sp>
      <p:sp>
        <p:nvSpPr>
          <p:cNvPr id="117763" name="Content Placeholder 2"/>
          <p:cNvSpPr>
            <a:spLocks noGrp="1"/>
          </p:cNvSpPr>
          <p:nvPr>
            <p:ph idx="1"/>
          </p:nvPr>
        </p:nvSpPr>
        <p:spPr>
          <a:xfrm>
            <a:off x="468313" y="1285875"/>
            <a:ext cx="8229600" cy="4375150"/>
          </a:xfrm>
        </p:spPr>
        <p:txBody>
          <a:bodyPr/>
          <a:lstStyle/>
          <a:p>
            <a:pPr marL="342839" lvl="1" indent="-342839">
              <a:buClr>
                <a:srgbClr val="A1B4DF"/>
              </a:buClr>
              <a:buFontTx/>
              <a:buChar char="•"/>
            </a:pPr>
            <a:r>
              <a:rPr lang="fr-BE" sz="2000" b="1" smtClean="0"/>
              <a:t>Pilotes de type 3 (</a:t>
            </a:r>
            <a:r>
              <a:rPr lang="fr-FR" sz="2000" b="1" i="1" smtClean="0"/>
              <a:t>JDBC-Net All-Java Driver)</a:t>
            </a:r>
            <a:r>
              <a:rPr lang="fr-BE" sz="2000" b="1" smtClean="0"/>
              <a:t/>
            </a:r>
            <a:br>
              <a:rPr lang="fr-BE" sz="2000" b="1" smtClean="0"/>
            </a:br>
            <a:r>
              <a:rPr lang="fr-BE" sz="2000" smtClean="0"/>
              <a:t>Pilotes convertissant les appels JDBC en un protocole indépendant du SGBD. Un serveur convertit ensuite ceux-ci dans le protocole SGBD requis (modèle à 3 couches) .</a:t>
            </a:r>
          </a:p>
          <a:p>
            <a:pPr eaLnBrk="1" hangingPunct="1"/>
            <a:endParaRPr lang="fr-BE" sz="1000" smtClean="0"/>
          </a:p>
          <a:p>
            <a:pPr eaLnBrk="1" hangingPunct="1"/>
            <a:r>
              <a:rPr lang="fr-BE" b="1" smtClean="0"/>
              <a:t>Pilotes de type 4 (</a:t>
            </a:r>
            <a:r>
              <a:rPr lang="fr-FR" b="1" i="1" smtClean="0"/>
              <a:t>Native Protocol All-Java Driver )</a:t>
            </a:r>
            <a:r>
              <a:rPr lang="fr-BE" b="1" smtClean="0"/>
              <a:t/>
            </a:r>
            <a:br>
              <a:rPr lang="fr-BE" b="1" smtClean="0"/>
            </a:br>
            <a:r>
              <a:rPr lang="fr-BE" smtClean="0"/>
              <a:t>Pilotes convertissant les appels JDBC directement en un protocole réseau exploité par le SGBD. Ces pilotes encapsulent directement l'interface cliente du SGBD et sont fournis par les éditeurs de base de données. Cette solution est à préconiser dans le cadre d'un intranet. </a:t>
            </a:r>
          </a:p>
          <a:p>
            <a:pPr eaLnBrk="1" hangingPunct="1"/>
            <a:endParaRPr lang="fr-BE" smtClean="0"/>
          </a:p>
          <a:p>
            <a:pPr eaLnBrk="1" hangingPunct="1"/>
            <a:endParaRPr lang="fr-BE"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nvPr>
        </p:nvSpPr>
        <p:spPr/>
        <p:txBody>
          <a:bodyPr/>
          <a:lstStyle/>
          <a:p>
            <a:pPr eaLnBrk="1" hangingPunct="1"/>
            <a:r>
              <a:rPr lang="fr-BE" smtClean="0"/>
              <a:t>Connexion à une base de données</a:t>
            </a:r>
            <a:endParaRPr lang="fr-FR" smtClean="0"/>
          </a:p>
        </p:txBody>
      </p:sp>
      <p:sp>
        <p:nvSpPr>
          <p:cNvPr id="118788" name="Rectangle 3"/>
          <p:cNvSpPr>
            <a:spLocks noGrp="1" noChangeArrowheads="1"/>
          </p:cNvSpPr>
          <p:nvPr>
            <p:ph idx="1"/>
          </p:nvPr>
        </p:nvSpPr>
        <p:spPr>
          <a:xfrm>
            <a:off x="468314" y="1484314"/>
            <a:ext cx="7991475" cy="4176712"/>
          </a:xfrm>
        </p:spPr>
        <p:txBody>
          <a:bodyPr/>
          <a:lstStyle/>
          <a:p>
            <a:pPr eaLnBrk="1" hangingPunct="1"/>
            <a:r>
              <a:rPr lang="fr-BE" smtClean="0"/>
              <a:t>Les étapes généralement rencontrées dans un programme pour se connecter et travailler avec une base de données sont les suivantes :</a:t>
            </a:r>
          </a:p>
          <a:p>
            <a:pPr eaLnBrk="1" hangingPunct="1"/>
            <a:endParaRPr lang="fr-BE" sz="1000" smtClean="0"/>
          </a:p>
          <a:p>
            <a:pPr lvl="1" eaLnBrk="1" hangingPunct="1"/>
            <a:r>
              <a:rPr lang="fr-BE" b="1" smtClean="0"/>
              <a:t>Chargement du driver</a:t>
            </a:r>
            <a:r>
              <a:rPr lang="fr-BE" smtClean="0"/>
              <a:t> correspondant au SGBD ciblé</a:t>
            </a:r>
          </a:p>
          <a:p>
            <a:pPr lvl="1" eaLnBrk="1" hangingPunct="1"/>
            <a:r>
              <a:rPr lang="fr-BE" smtClean="0"/>
              <a:t>Ouverture d’une </a:t>
            </a:r>
            <a:r>
              <a:rPr lang="fr-BE" b="1" smtClean="0"/>
              <a:t>connexion</a:t>
            </a:r>
            <a:r>
              <a:rPr lang="fr-BE" smtClean="0"/>
              <a:t> vers la base de données</a:t>
            </a:r>
          </a:p>
          <a:p>
            <a:pPr lvl="1" eaLnBrk="1" hangingPunct="1"/>
            <a:r>
              <a:rPr lang="fr-BE" smtClean="0"/>
              <a:t>La création d’une </a:t>
            </a:r>
            <a:r>
              <a:rPr lang="fr-BE" b="1" smtClean="0"/>
              <a:t>requête</a:t>
            </a:r>
          </a:p>
          <a:p>
            <a:pPr lvl="1" eaLnBrk="1" hangingPunct="1"/>
            <a:r>
              <a:rPr lang="fr-BE" smtClean="0"/>
              <a:t>L’exécution de la requête</a:t>
            </a:r>
          </a:p>
          <a:p>
            <a:pPr lvl="1" eaLnBrk="1" hangingPunct="1"/>
            <a:r>
              <a:rPr lang="fr-BE" smtClean="0"/>
              <a:t>L’accès aux résultats de la requête</a:t>
            </a:r>
            <a:endParaRPr lang="fr-FR"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7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7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7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7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p:txBody>
          <a:bodyPr/>
          <a:lstStyle/>
          <a:p>
            <a:pPr eaLnBrk="1" hangingPunct="1"/>
            <a:r>
              <a:rPr lang="fr-BE" smtClean="0"/>
              <a:t>java.sql.Driver (1/2)</a:t>
            </a:r>
            <a:endParaRPr lang="fr-FR" smtClean="0"/>
          </a:p>
        </p:txBody>
      </p:sp>
      <p:sp>
        <p:nvSpPr>
          <p:cNvPr id="119812" name="Rectangle 3"/>
          <p:cNvSpPr>
            <a:spLocks noGrp="1" noChangeArrowheads="1"/>
          </p:cNvSpPr>
          <p:nvPr>
            <p:ph idx="1"/>
          </p:nvPr>
        </p:nvSpPr>
        <p:spPr>
          <a:xfrm>
            <a:off x="468313" y="1268413"/>
            <a:ext cx="8229600" cy="3529012"/>
          </a:xfrm>
        </p:spPr>
        <p:txBody>
          <a:bodyPr/>
          <a:lstStyle/>
          <a:p>
            <a:pPr eaLnBrk="1" hangingPunct="1"/>
            <a:r>
              <a:rPr lang="fr-BE" smtClean="0"/>
              <a:t>Il existe deux méthodes pour se connecter à la base de données</a:t>
            </a:r>
          </a:p>
          <a:p>
            <a:pPr eaLnBrk="1" hangingPunct="1"/>
            <a:r>
              <a:rPr lang="fr-BE" u="sng" smtClean="0"/>
              <a:t>Première méthode</a:t>
            </a:r>
            <a:r>
              <a:rPr lang="fr-BE" smtClean="0"/>
              <a:t> :</a:t>
            </a:r>
            <a:endParaRPr lang="fr-BE" sz="1000" smtClean="0"/>
          </a:p>
          <a:p>
            <a:pPr eaLnBrk="1" hangingPunct="1">
              <a:buFontTx/>
              <a:buNone/>
            </a:pPr>
            <a:r>
              <a:rPr lang="fr-BE" smtClean="0"/>
              <a:t>	Utiliser la méthode </a:t>
            </a:r>
            <a:r>
              <a:rPr lang="fr-BE" smtClean="0">
                <a:latin typeface="Courier New" pitchFamily="49" charset="0"/>
                <a:cs typeface="Courier New" pitchFamily="49" charset="0"/>
              </a:rPr>
              <a:t>Class.forName()</a:t>
            </a:r>
            <a:r>
              <a:rPr lang="fr-BE" smtClean="0"/>
              <a:t>, qui aura pour effet de charger le </a:t>
            </a:r>
            <a:r>
              <a:rPr lang="fr-BE" smtClean="0">
                <a:latin typeface="Courier New" pitchFamily="49" charset="0"/>
                <a:cs typeface="Courier New" pitchFamily="49" charset="0"/>
              </a:rPr>
              <a:t>Driver</a:t>
            </a:r>
            <a:r>
              <a:rPr lang="fr-BE" smtClean="0"/>
              <a:t> et de l’enregistrer auprès du </a:t>
            </a:r>
            <a:r>
              <a:rPr lang="fr-BE" smtClean="0">
                <a:latin typeface="Courier New" pitchFamily="49" charset="0"/>
                <a:cs typeface="Courier New" pitchFamily="49" charset="0"/>
              </a:rPr>
              <a:t>DriverManager</a:t>
            </a:r>
            <a:r>
              <a:rPr lang="fr-BE" smtClean="0"/>
              <a:t>.</a:t>
            </a:r>
            <a:endParaRPr lang="fr-FR" smtClean="0"/>
          </a:p>
        </p:txBody>
      </p:sp>
      <p:sp>
        <p:nvSpPr>
          <p:cNvPr id="119813" name="Text Box 4"/>
          <p:cNvSpPr txBox="1">
            <a:spLocks noChangeArrowheads="1"/>
          </p:cNvSpPr>
          <p:nvPr/>
        </p:nvSpPr>
        <p:spPr bwMode="auto">
          <a:xfrm>
            <a:off x="1000125" y="3573017"/>
            <a:ext cx="7127875" cy="1600422"/>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String nomDriver = "com.mysql.jdbc.Driver";</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try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Class.forName(nomDriver);</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catch (ClassNotFoundException e)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System.out.println("Driver non reconnu");</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p:txBody>
          <a:bodyPr/>
          <a:lstStyle/>
          <a:p>
            <a:pPr eaLnBrk="1" hangingPunct="1"/>
            <a:r>
              <a:rPr lang="fr-BE" smtClean="0"/>
              <a:t>java.sql.Driver (2/2)</a:t>
            </a:r>
            <a:endParaRPr lang="fr-FR" smtClean="0"/>
          </a:p>
        </p:txBody>
      </p:sp>
      <p:sp>
        <p:nvSpPr>
          <p:cNvPr id="120836" name="Rectangle 3"/>
          <p:cNvSpPr>
            <a:spLocks noChangeArrowheads="1"/>
          </p:cNvSpPr>
          <p:nvPr/>
        </p:nvSpPr>
        <p:spPr bwMode="auto">
          <a:xfrm>
            <a:off x="468313" y="1268413"/>
            <a:ext cx="8229600" cy="3529012"/>
          </a:xfrm>
          <a:prstGeom prst="rect">
            <a:avLst/>
          </a:prstGeom>
          <a:noFill/>
          <a:ln w="9525">
            <a:noFill/>
            <a:miter lim="800000"/>
            <a:headEnd/>
            <a:tailEnd/>
          </a:ln>
        </p:spPr>
        <p:txBody>
          <a:bodyPr lIns="91424" tIns="45712" rIns="91424" bIns="45712"/>
          <a:lstStyle/>
          <a:p>
            <a:pPr marL="342839" indent="-342839" eaLnBrk="1" hangingPunct="1">
              <a:spcBef>
                <a:spcPct val="20000"/>
              </a:spcBef>
              <a:buClr>
                <a:srgbClr val="A1B4DF"/>
              </a:buClr>
              <a:buFontTx/>
              <a:buChar char="•"/>
            </a:pPr>
            <a:r>
              <a:rPr lang="fr-BE" sz="2000" u="sng" smtClean="0">
                <a:solidFill>
                  <a:srgbClr val="3C486E"/>
                </a:solidFill>
              </a:rPr>
              <a:t>Deuxième méthode</a:t>
            </a:r>
            <a:r>
              <a:rPr lang="fr-BE" sz="2000" smtClean="0">
                <a:solidFill>
                  <a:srgbClr val="3C486E"/>
                </a:solidFill>
              </a:rPr>
              <a:t> :</a:t>
            </a:r>
          </a:p>
          <a:p>
            <a:pPr marL="342839" indent="-342839" eaLnBrk="1" hangingPunct="1">
              <a:lnSpc>
                <a:spcPct val="100000"/>
              </a:lnSpc>
              <a:spcBef>
                <a:spcPct val="20000"/>
              </a:spcBef>
              <a:buClr>
                <a:srgbClr val="A1B4DF"/>
              </a:buClr>
            </a:pPr>
            <a:r>
              <a:rPr lang="fr-BE" sz="2000" smtClean="0">
                <a:solidFill>
                  <a:srgbClr val="3C486E"/>
                </a:solidFill>
              </a:rPr>
              <a:t>	Enregistrer directement une instance du </a:t>
            </a:r>
            <a:r>
              <a:rPr lang="fr-BE" sz="2000" smtClean="0">
                <a:solidFill>
                  <a:srgbClr val="3C486E"/>
                </a:solidFill>
                <a:latin typeface="Courier New" pitchFamily="49" charset="0"/>
                <a:cs typeface="Courier New" pitchFamily="49" charset="0"/>
              </a:rPr>
              <a:t>Driver</a:t>
            </a:r>
            <a:r>
              <a:rPr lang="fr-BE" sz="2000" smtClean="0">
                <a:solidFill>
                  <a:srgbClr val="3C486E"/>
                </a:solidFill>
              </a:rPr>
              <a:t> auprès du </a:t>
            </a:r>
            <a:r>
              <a:rPr lang="fr-BE" sz="2000" smtClean="0">
                <a:solidFill>
                  <a:srgbClr val="3C486E"/>
                </a:solidFill>
                <a:latin typeface="Courier New" pitchFamily="49" charset="0"/>
                <a:cs typeface="Courier New" pitchFamily="49" charset="0"/>
              </a:rPr>
              <a:t>DriverManager</a:t>
            </a:r>
            <a:r>
              <a:rPr lang="fr-BE" sz="2000" smtClean="0">
                <a:solidFill>
                  <a:srgbClr val="3C486E"/>
                </a:solidFill>
              </a:rPr>
              <a:t>.</a:t>
            </a:r>
          </a:p>
          <a:p>
            <a:pPr marL="342839" indent="-342839" eaLnBrk="1" hangingPunct="1">
              <a:spcBef>
                <a:spcPct val="20000"/>
              </a:spcBef>
              <a:buClr>
                <a:srgbClr val="A1B4DF"/>
              </a:buClr>
            </a:pPr>
            <a:endParaRPr lang="fr-BE" sz="2000" smtClean="0">
              <a:solidFill>
                <a:srgbClr val="3C486E"/>
              </a:solidFill>
            </a:endParaRPr>
          </a:p>
          <a:p>
            <a:pPr marL="342839" indent="-342839" eaLnBrk="1" hangingPunct="1">
              <a:spcBef>
                <a:spcPct val="20000"/>
              </a:spcBef>
              <a:buClr>
                <a:srgbClr val="A1B4DF"/>
              </a:buClr>
            </a:pPr>
            <a:endParaRPr lang="fr-BE" sz="2000" smtClean="0">
              <a:solidFill>
                <a:srgbClr val="3C486E"/>
              </a:solidFill>
            </a:endParaRPr>
          </a:p>
          <a:p>
            <a:pPr marL="342839" indent="-342839" eaLnBrk="1" hangingPunct="1">
              <a:spcBef>
                <a:spcPct val="20000"/>
              </a:spcBef>
              <a:buClr>
                <a:srgbClr val="A1B4DF"/>
              </a:buClr>
            </a:pPr>
            <a:endParaRPr lang="fr-BE" sz="2000" smtClean="0">
              <a:solidFill>
                <a:srgbClr val="3C486E"/>
              </a:solidFill>
            </a:endParaRPr>
          </a:p>
          <a:p>
            <a:pPr marL="342839" indent="-342839" eaLnBrk="1" hangingPunct="1">
              <a:spcBef>
                <a:spcPct val="20000"/>
              </a:spcBef>
              <a:buClr>
                <a:srgbClr val="A1B4DF"/>
              </a:buClr>
            </a:pPr>
            <a:endParaRPr lang="fr-BE" sz="2000">
              <a:solidFill>
                <a:srgbClr val="3C486E"/>
              </a:solidFill>
            </a:endParaRPr>
          </a:p>
        </p:txBody>
      </p:sp>
      <p:sp>
        <p:nvSpPr>
          <p:cNvPr id="120837" name="Text Box 4"/>
          <p:cNvSpPr txBox="1">
            <a:spLocks noChangeArrowheads="1"/>
          </p:cNvSpPr>
          <p:nvPr/>
        </p:nvSpPr>
        <p:spPr bwMode="auto">
          <a:xfrm>
            <a:off x="899592" y="2996952"/>
            <a:ext cx="7127875" cy="523204"/>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smtClean="0">
                <a:solidFill>
                  <a:srgbClr val="3C486E"/>
                </a:solidFill>
                <a:latin typeface="Courier New" pitchFamily="49" charset="0"/>
                <a:cs typeface="Courier New" pitchFamily="49" charset="0"/>
              </a:rPr>
              <a:t>Driver driver = new com.mysql.jdbc.Driver();</a:t>
            </a:r>
          </a:p>
          <a:p>
            <a:pPr>
              <a:lnSpc>
                <a:spcPct val="100000"/>
              </a:lnSpc>
              <a:tabLst>
                <a:tab pos="353951" algn="l"/>
                <a:tab pos="719011" algn="l"/>
                <a:tab pos="1072960" algn="l"/>
              </a:tabLst>
            </a:pPr>
            <a:r>
              <a:rPr lang="fr-BE" sz="1400" b="1" smtClean="0">
                <a:solidFill>
                  <a:srgbClr val="3C486E"/>
                </a:solidFill>
                <a:latin typeface="Courier New" pitchFamily="49" charset="0"/>
                <a:cs typeface="Courier New" pitchFamily="49" charset="0"/>
              </a:rPr>
              <a:t>DriverManager.registerDriver(driver</a:t>
            </a:r>
            <a:r>
              <a:rPr lang="fr-BE" sz="1400" b="1">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lstStyle/>
          <a:p>
            <a:pPr eaLnBrk="1" hangingPunct="1"/>
            <a:r>
              <a:rPr lang="fr-BE" smtClean="0"/>
              <a:t>java.sql.Connection (1/2)</a:t>
            </a:r>
            <a:endParaRPr lang="fr-FR" smtClean="0"/>
          </a:p>
        </p:txBody>
      </p:sp>
      <p:sp>
        <p:nvSpPr>
          <p:cNvPr id="121860" name="Rectangle 3"/>
          <p:cNvSpPr>
            <a:spLocks noGrp="1" noChangeArrowheads="1"/>
          </p:cNvSpPr>
          <p:nvPr>
            <p:ph idx="1"/>
          </p:nvPr>
        </p:nvSpPr>
        <p:spPr>
          <a:xfrm>
            <a:off x="468313" y="1070645"/>
            <a:ext cx="8229600" cy="4446587"/>
          </a:xfrm>
        </p:spPr>
        <p:txBody>
          <a:bodyPr/>
          <a:lstStyle/>
          <a:p>
            <a:pPr eaLnBrk="1" hangingPunct="1"/>
            <a:r>
              <a:rPr lang="fr-FR" smtClean="0"/>
              <a:t>Une </a:t>
            </a:r>
            <a:r>
              <a:rPr lang="fr-FR" b="1" smtClean="0"/>
              <a:t>connexion</a:t>
            </a:r>
            <a:r>
              <a:rPr lang="fr-FR" smtClean="0"/>
              <a:t> JDBC est un accès à la base de données, représenté par une instance de la classe </a:t>
            </a:r>
            <a:r>
              <a:rPr lang="fr-FR" smtClean="0">
                <a:latin typeface="Courier New" pitchFamily="49" charset="0"/>
                <a:cs typeface="Courier New" pitchFamily="49" charset="0"/>
              </a:rPr>
              <a:t>java.sql.Connection</a:t>
            </a:r>
          </a:p>
          <a:p>
            <a:pPr eaLnBrk="1" hangingPunct="1"/>
            <a:r>
              <a:rPr lang="fr-FR" smtClean="0"/>
              <a:t>Pour ouvrir une connexion, on spécifie l’url de connexion, le login et le password à la méthode statique </a:t>
            </a:r>
            <a:r>
              <a:rPr lang="fr-FR" smtClean="0">
                <a:latin typeface="Courier New" pitchFamily="49" charset="0"/>
                <a:cs typeface="Courier New" pitchFamily="49" charset="0"/>
              </a:rPr>
              <a:t>getConnection</a:t>
            </a:r>
            <a:r>
              <a:rPr lang="fr-FR" smtClean="0"/>
              <a:t> de la classe </a:t>
            </a:r>
            <a:r>
              <a:rPr lang="fr-FR" smtClean="0">
                <a:latin typeface="Courier New" pitchFamily="49" charset="0"/>
                <a:cs typeface="Courier New" pitchFamily="49" charset="0"/>
              </a:rPr>
              <a:t>java.sql.DriverManager</a:t>
            </a:r>
          </a:p>
          <a:p>
            <a:pPr eaLnBrk="1" hangingPunct="1"/>
            <a:endParaRPr lang="fr-FR" smtClean="0">
              <a:latin typeface="Courier New" pitchFamily="49" charset="0"/>
              <a:cs typeface="Courier New" pitchFamily="49" charset="0"/>
            </a:endParaRPr>
          </a:p>
          <a:p>
            <a:pPr eaLnBrk="1" hangingPunct="1">
              <a:buNone/>
            </a:pPr>
            <a:endParaRPr lang="fr-FR" sz="1000" smtClean="0"/>
          </a:p>
          <a:p>
            <a:pPr eaLnBrk="1" hangingPunct="1"/>
            <a:endParaRPr lang="fr-FR" smtClean="0"/>
          </a:p>
          <a:p>
            <a:pPr eaLnBrk="1" hangingPunct="1"/>
            <a:endParaRPr lang="fr-FR" sz="1000" smtClean="0"/>
          </a:p>
          <a:p>
            <a:pPr eaLnBrk="1" hangingPunct="1"/>
            <a:r>
              <a:rPr lang="fr-FR" smtClean="0"/>
              <a:t>Le driver JDBC, choisi par </a:t>
            </a:r>
            <a:r>
              <a:rPr lang="fr-FR" smtClean="0">
                <a:latin typeface="Courier New" pitchFamily="49" charset="0"/>
                <a:cs typeface="Courier New" pitchFamily="49" charset="0"/>
              </a:rPr>
              <a:t>java.sql.DriverManager</a:t>
            </a:r>
            <a:r>
              <a:rPr lang="fr-FR" smtClean="0"/>
              <a:t>, agit comme fabrique de connexions.</a:t>
            </a:r>
          </a:p>
          <a:p>
            <a:pPr eaLnBrk="1" hangingPunct="1"/>
            <a:endParaRPr lang="fr-FR" sz="1000" smtClean="0"/>
          </a:p>
        </p:txBody>
      </p:sp>
      <p:sp>
        <p:nvSpPr>
          <p:cNvPr id="121861" name="Text Box 4"/>
          <p:cNvSpPr txBox="1">
            <a:spLocks noChangeArrowheads="1"/>
          </p:cNvSpPr>
          <p:nvPr/>
        </p:nvSpPr>
        <p:spPr bwMode="auto">
          <a:xfrm>
            <a:off x="971600" y="3284984"/>
            <a:ext cx="7127875" cy="1415756"/>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try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Connection connection =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DriverManager.getConnection(&lt;url&gt;, &lt;login&gt;, &lt;password&gt;);</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catch (SQLException e)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System.out.println(e.getMessage());</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6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18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p:txBody>
          <a:bodyPr/>
          <a:lstStyle/>
          <a:p>
            <a:pPr eaLnBrk="1" hangingPunct="1"/>
            <a:r>
              <a:rPr lang="fr-BE" smtClean="0"/>
              <a:t>java.sql.Connection (2/2)</a:t>
            </a:r>
            <a:endParaRPr lang="fr-FR" smtClean="0"/>
          </a:p>
        </p:txBody>
      </p:sp>
      <p:sp>
        <p:nvSpPr>
          <p:cNvPr id="122884" name="Rectangle 3"/>
          <p:cNvSpPr>
            <a:spLocks noGrp="1" noChangeArrowheads="1"/>
          </p:cNvSpPr>
          <p:nvPr>
            <p:ph idx="1"/>
          </p:nvPr>
        </p:nvSpPr>
        <p:spPr>
          <a:xfrm>
            <a:off x="468313" y="1052737"/>
            <a:ext cx="8229600" cy="4608289"/>
          </a:xfrm>
        </p:spPr>
        <p:txBody>
          <a:bodyPr/>
          <a:lstStyle/>
          <a:p>
            <a:pPr eaLnBrk="1" hangingPunct="1"/>
            <a:r>
              <a:rPr lang="fr-BE" smtClean="0"/>
              <a:t>L’URL de connexion identifie le driver utilisé, sa syntaxe est </a:t>
            </a:r>
          </a:p>
          <a:p>
            <a:pPr eaLnBrk="1" hangingPunct="1"/>
            <a:endParaRPr lang="fr-BE" sz="1000" smtClean="0"/>
          </a:p>
          <a:p>
            <a:pPr lvl="1" eaLnBrk="1" hangingPunct="1">
              <a:buFontTx/>
              <a:buNone/>
            </a:pPr>
            <a:r>
              <a:rPr lang="fr-BE" smtClean="0"/>
              <a:t>	</a:t>
            </a:r>
            <a:r>
              <a:rPr lang="fr-BE" smtClean="0">
                <a:latin typeface="Courier New" pitchFamily="49" charset="0"/>
                <a:cs typeface="Courier New" pitchFamily="49" charset="0"/>
              </a:rPr>
              <a:t>jdbc:&lt;subprotocol&gt;:&lt;subname&gt;</a:t>
            </a:r>
          </a:p>
          <a:p>
            <a:pPr lvl="1" eaLnBrk="1" hangingPunct="1">
              <a:buFontTx/>
              <a:buNone/>
            </a:pPr>
            <a:endParaRPr lang="fr-BE" sz="1000" smtClean="0"/>
          </a:p>
          <a:p>
            <a:pPr eaLnBrk="1" hangingPunct="1">
              <a:buFontTx/>
              <a:buNone/>
            </a:pPr>
            <a:r>
              <a:rPr lang="fr-BE" smtClean="0"/>
              <a:t>	avec </a:t>
            </a:r>
            <a:r>
              <a:rPr lang="fr-BE" smtClean="0">
                <a:latin typeface="Courier New" pitchFamily="49" charset="0"/>
                <a:cs typeface="Courier New" pitchFamily="49" charset="0"/>
              </a:rPr>
              <a:t>jdbc</a:t>
            </a:r>
            <a:r>
              <a:rPr lang="fr-BE" smtClean="0"/>
              <a:t> : le protocole, dans une URL JDBC est toujours jdbc</a:t>
            </a:r>
          </a:p>
          <a:p>
            <a:pPr lvl="1" eaLnBrk="1" hangingPunct="1">
              <a:buFontTx/>
              <a:buNone/>
            </a:pPr>
            <a:r>
              <a:rPr lang="fr-BE" smtClean="0">
                <a:latin typeface="Courier New" pitchFamily="49" charset="0"/>
                <a:cs typeface="Courier New" pitchFamily="49" charset="0"/>
              </a:rPr>
              <a:t>		&lt;subprotocol&gt;</a:t>
            </a:r>
            <a:r>
              <a:rPr lang="fr-BE" smtClean="0"/>
              <a:t> : nom du Driver ou mécanisme de connexion</a:t>
            </a:r>
          </a:p>
          <a:p>
            <a:pPr lvl="1" eaLnBrk="1" hangingPunct="1">
              <a:buFontTx/>
              <a:buNone/>
            </a:pPr>
            <a:r>
              <a:rPr lang="fr-BE" smtClean="0"/>
              <a:t>		</a:t>
            </a:r>
            <a:r>
              <a:rPr lang="fr-BE" smtClean="0">
                <a:latin typeface="Courier New" pitchFamily="49" charset="0"/>
                <a:cs typeface="Courier New" pitchFamily="49" charset="0"/>
              </a:rPr>
              <a:t>&lt;subname&gt;</a:t>
            </a:r>
            <a:r>
              <a:rPr lang="fr-BE" smtClean="0"/>
              <a:t> : identification de la source de données  </a:t>
            </a:r>
            <a:endParaRPr lang="fr-BE" sz="1000" smtClean="0"/>
          </a:p>
          <a:p>
            <a:pPr eaLnBrk="1" hangingPunct="1"/>
            <a:r>
              <a:rPr lang="fr-BE" smtClean="0"/>
              <a:t>Exemples :</a:t>
            </a:r>
          </a:p>
          <a:p>
            <a:pPr lvl="1" eaLnBrk="1" hangingPunct="1"/>
            <a:r>
              <a:rPr lang="fr-BE" smtClean="0"/>
              <a:t>jdbc:mysql://localhost/maBase</a:t>
            </a:r>
          </a:p>
          <a:p>
            <a:pPr lvl="1" eaLnBrk="1" hangingPunct="1"/>
            <a:r>
              <a:rPr lang="fr-BE" smtClean="0"/>
              <a:t>jdbc:oracle:oci8@:maBase</a:t>
            </a:r>
          </a:p>
          <a:p>
            <a:pPr lvl="1" eaLnBrk="1" hangingPunct="1"/>
            <a:r>
              <a:rPr lang="fr-BE" smtClean="0"/>
              <a:t>jdbc:postgresql://localhost:5432/maBase</a:t>
            </a:r>
            <a:endParaRPr lang="fr-BE" sz="1000" smtClean="0"/>
          </a:p>
          <a:p>
            <a:pPr eaLnBrk="1" hangingPunct="1"/>
            <a:r>
              <a:rPr lang="fr-FR" smtClean="0"/>
              <a:t>Remarque : à partir de JDBC 2.0, une connexion peut également être obtenue par </a:t>
            </a:r>
            <a:r>
              <a:rPr lang="fr-FR" smtClean="0">
                <a:latin typeface="Courier New" pitchFamily="49" charset="0"/>
                <a:cs typeface="Courier New" pitchFamily="49" charset="0"/>
              </a:rPr>
              <a:t>javax.sql.DataSource</a:t>
            </a:r>
          </a:p>
          <a:p>
            <a:pPr lvl="1" eaLnBrk="1" hangingPunct="1"/>
            <a:endParaRPr lang="fr-FR"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88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88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88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884">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88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p:txBody>
          <a:bodyPr/>
          <a:lstStyle/>
          <a:p>
            <a:pPr eaLnBrk="1" hangingPunct="1"/>
            <a:r>
              <a:rPr lang="fr-BE" smtClean="0"/>
              <a:t>java.sql.Statement (1/3)</a:t>
            </a:r>
            <a:endParaRPr lang="fr-FR" smtClean="0"/>
          </a:p>
        </p:txBody>
      </p:sp>
      <p:sp>
        <p:nvSpPr>
          <p:cNvPr id="124932" name="Rectangle 3"/>
          <p:cNvSpPr>
            <a:spLocks noGrp="1" noChangeArrowheads="1"/>
          </p:cNvSpPr>
          <p:nvPr>
            <p:ph idx="1"/>
          </p:nvPr>
        </p:nvSpPr>
        <p:spPr>
          <a:xfrm>
            <a:off x="468313" y="1268413"/>
            <a:ext cx="8229600" cy="3816350"/>
          </a:xfrm>
        </p:spPr>
        <p:txBody>
          <a:bodyPr/>
          <a:lstStyle/>
          <a:p>
            <a:pPr eaLnBrk="1" hangingPunct="1"/>
            <a:r>
              <a:rPr lang="fr-BE" smtClean="0"/>
              <a:t>Il est possible d’exécuter des requêtes SQL en utilisant une instance de la classe </a:t>
            </a:r>
            <a:r>
              <a:rPr lang="fr-BE" smtClean="0">
                <a:latin typeface="Courier New" pitchFamily="49" charset="0"/>
                <a:cs typeface="Courier New" pitchFamily="49" charset="0"/>
              </a:rPr>
              <a:t>java.sql.Statement</a:t>
            </a:r>
          </a:p>
          <a:p>
            <a:pPr eaLnBrk="1" hangingPunct="1"/>
            <a:endParaRPr lang="fr-BE" sz="1000" smtClean="0"/>
          </a:p>
          <a:p>
            <a:pPr eaLnBrk="1" hangingPunct="1"/>
            <a:r>
              <a:rPr lang="fr-BE" smtClean="0"/>
              <a:t>Une instance de </a:t>
            </a:r>
            <a:r>
              <a:rPr lang="fr-BE" smtClean="0">
                <a:latin typeface="Courier New" pitchFamily="49" charset="0"/>
                <a:cs typeface="Courier New" pitchFamily="49" charset="0"/>
              </a:rPr>
              <a:t>Statement</a:t>
            </a:r>
            <a:r>
              <a:rPr lang="fr-BE" smtClean="0">
                <a:cs typeface="Courier New" pitchFamily="49" charset="0"/>
              </a:rPr>
              <a:t> est créée par appel de </a:t>
            </a:r>
            <a:r>
              <a:rPr lang="fr-BE" smtClean="0"/>
              <a:t>la méthode </a:t>
            </a:r>
            <a:r>
              <a:rPr lang="fr-BE" smtClean="0">
                <a:latin typeface="Courier New" pitchFamily="49" charset="0"/>
                <a:cs typeface="Courier New" pitchFamily="49" charset="0"/>
              </a:rPr>
              <a:t>createStatement</a:t>
            </a:r>
            <a:r>
              <a:rPr lang="fr-BE" smtClean="0"/>
              <a:t> de la classe </a:t>
            </a:r>
            <a:r>
              <a:rPr lang="fr-BE" smtClean="0">
                <a:latin typeface="Courier New" pitchFamily="49" charset="0"/>
                <a:cs typeface="Courier New" pitchFamily="49" charset="0"/>
              </a:rPr>
              <a:t>java.sql.Connection</a:t>
            </a:r>
          </a:p>
          <a:p>
            <a:pPr eaLnBrk="1" hangingPunct="1">
              <a:buNone/>
            </a:pPr>
            <a:endParaRPr lang="fr-BE" smtClean="0"/>
          </a:p>
          <a:p>
            <a:pPr eaLnBrk="1" hangingPunct="1"/>
            <a:r>
              <a:rPr lang="fr-BE" smtClean="0"/>
              <a:t>Remarque :  la requête est envoyée à chaque fois vers la base de données</a:t>
            </a:r>
          </a:p>
          <a:p>
            <a:pPr eaLnBrk="1" hangingPunct="1"/>
            <a:endParaRPr lang="fr-BE" smtClean="0"/>
          </a:p>
        </p:txBody>
      </p:sp>
      <p:sp>
        <p:nvSpPr>
          <p:cNvPr id="124933" name="Text Box 4"/>
          <p:cNvSpPr txBox="1">
            <a:spLocks noChangeArrowheads="1"/>
          </p:cNvSpPr>
          <p:nvPr/>
        </p:nvSpPr>
        <p:spPr bwMode="auto">
          <a:xfrm>
            <a:off x="1071564" y="3330700"/>
            <a:ext cx="7127875" cy="318849"/>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Statement stmt = connection.createStatement();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9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49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Composants (1/2)</a:t>
            </a:r>
            <a:endParaRPr lang="fr-BE"/>
          </a:p>
        </p:txBody>
      </p:sp>
      <p:sp>
        <p:nvSpPr>
          <p:cNvPr id="3" name="Content Placeholder 2"/>
          <p:cNvSpPr>
            <a:spLocks noGrp="1"/>
          </p:cNvSpPr>
          <p:nvPr>
            <p:ph idx="1"/>
          </p:nvPr>
        </p:nvSpPr>
        <p:spPr>
          <a:xfrm>
            <a:off x="500034" y="1340768"/>
            <a:ext cx="8358246" cy="4231372"/>
          </a:xfrm>
        </p:spPr>
        <p:txBody>
          <a:bodyPr/>
          <a:lstStyle/>
          <a:p>
            <a:pPr fontAlgn="auto">
              <a:spcBef>
                <a:spcPts val="0"/>
              </a:spcBef>
              <a:spcAft>
                <a:spcPts val="0"/>
              </a:spcAft>
              <a:defRPr/>
            </a:pPr>
            <a:r>
              <a:rPr lang="fr-BE" smtClean="0"/>
              <a:t>Une application Java EE repose sur des composants distincts, interchangeables et distribués</a:t>
            </a:r>
          </a:p>
          <a:p>
            <a:pPr fontAlgn="auto">
              <a:spcBef>
                <a:spcPts val="0"/>
              </a:spcBef>
              <a:spcAft>
                <a:spcPts val="0"/>
              </a:spcAft>
              <a:buNone/>
              <a:defRPr/>
            </a:pPr>
            <a:endParaRPr lang="fr-BE" smtClean="0"/>
          </a:p>
          <a:p>
            <a:pPr fontAlgn="auto">
              <a:spcBef>
                <a:spcPts val="0"/>
              </a:spcBef>
              <a:spcAft>
                <a:spcPts val="0"/>
              </a:spcAft>
              <a:defRPr/>
            </a:pPr>
            <a:r>
              <a:rPr lang="fr-BE" smtClean="0"/>
              <a:t>Un </a:t>
            </a:r>
            <a:r>
              <a:rPr lang="fr-BE" b="1" smtClean="0"/>
              <a:t>composant</a:t>
            </a:r>
            <a:r>
              <a:rPr lang="fr-BE" smtClean="0"/>
              <a:t> est </a:t>
            </a:r>
          </a:p>
          <a:p>
            <a:pPr fontAlgn="auto">
              <a:spcBef>
                <a:spcPts val="0"/>
              </a:spcBef>
              <a:spcAft>
                <a:spcPts val="0"/>
              </a:spcAft>
              <a:defRPr/>
            </a:pPr>
            <a:endParaRPr lang="fr-BE" sz="1000" smtClean="0"/>
          </a:p>
          <a:p>
            <a:pPr lvl="1" fontAlgn="auto">
              <a:spcBef>
                <a:spcPts val="0"/>
              </a:spcBef>
              <a:spcAft>
                <a:spcPts val="0"/>
              </a:spcAft>
              <a:defRPr/>
            </a:pPr>
            <a:r>
              <a:rPr lang="fr-BE" smtClean="0"/>
              <a:t>un module logiciel autonome </a:t>
            </a:r>
          </a:p>
          <a:p>
            <a:pPr lvl="1" fontAlgn="auto">
              <a:spcBef>
                <a:spcPts val="0"/>
              </a:spcBef>
              <a:spcAft>
                <a:spcPts val="0"/>
              </a:spcAft>
              <a:defRPr/>
            </a:pPr>
            <a:endParaRPr lang="fr-BE" sz="1000" smtClean="0"/>
          </a:p>
          <a:p>
            <a:pPr lvl="1" fontAlgn="auto">
              <a:spcBef>
                <a:spcPts val="0"/>
              </a:spcBef>
              <a:spcAft>
                <a:spcPts val="0"/>
              </a:spcAft>
              <a:defRPr/>
            </a:pPr>
            <a:r>
              <a:rPr lang="fr-BE" smtClean="0"/>
              <a:t>rendant un service prédéfini</a:t>
            </a:r>
          </a:p>
          <a:p>
            <a:pPr lvl="1" fontAlgn="auto">
              <a:spcBef>
                <a:spcPts val="0"/>
              </a:spcBef>
              <a:spcAft>
                <a:spcPts val="0"/>
              </a:spcAft>
              <a:defRPr/>
            </a:pPr>
            <a:endParaRPr lang="fr-BE" sz="1000" smtClean="0"/>
          </a:p>
          <a:p>
            <a:pPr lvl="1" fontAlgn="auto">
              <a:spcBef>
                <a:spcPts val="0"/>
              </a:spcBef>
              <a:spcAft>
                <a:spcPts val="0"/>
              </a:spcAft>
              <a:defRPr/>
            </a:pPr>
            <a:r>
              <a:rPr lang="fr-BE" smtClean="0"/>
              <a:t>capable de communiquer avec d'autres composants</a:t>
            </a:r>
          </a:p>
          <a:p>
            <a:pPr lvl="1" fontAlgn="auto">
              <a:spcBef>
                <a:spcPts val="0"/>
              </a:spcBef>
              <a:spcAft>
                <a:spcPts val="0"/>
              </a:spcAft>
              <a:defRPr/>
            </a:pPr>
            <a:endParaRPr lang="fr-BE" sz="2000" smtClean="0"/>
          </a:p>
          <a:p>
            <a:pPr fontAlgn="auto">
              <a:spcBef>
                <a:spcPts val="0"/>
              </a:spcBef>
              <a:spcAft>
                <a:spcPts val="0"/>
              </a:spcAft>
              <a:defRPr/>
            </a:pPr>
            <a:r>
              <a:rPr lang="fr-BE" smtClean="0"/>
              <a:t>Intérêts </a:t>
            </a:r>
          </a:p>
          <a:p>
            <a:pPr fontAlgn="auto">
              <a:spcBef>
                <a:spcPts val="0"/>
              </a:spcBef>
              <a:spcAft>
                <a:spcPts val="0"/>
              </a:spcAft>
              <a:defRPr/>
            </a:pPr>
            <a:endParaRPr lang="fr-BE" sz="1000" smtClean="0"/>
          </a:p>
          <a:p>
            <a:pPr lvl="1" fontAlgn="auto">
              <a:spcBef>
                <a:spcPts val="0"/>
              </a:spcBef>
              <a:spcAft>
                <a:spcPts val="0"/>
              </a:spcAft>
              <a:defRPr/>
            </a:pPr>
            <a:r>
              <a:rPr lang="fr-BE" smtClean="0"/>
              <a:t>permet la construction d'applications par composition de briques de base</a:t>
            </a:r>
          </a:p>
          <a:p>
            <a:pPr lvl="1" fontAlgn="auto">
              <a:spcBef>
                <a:spcPts val="0"/>
              </a:spcBef>
              <a:spcAft>
                <a:spcPts val="0"/>
              </a:spcAft>
              <a:defRPr/>
            </a:pPr>
            <a:endParaRPr lang="fr-BE" sz="1000" smtClean="0"/>
          </a:p>
          <a:p>
            <a:pPr lvl="1" fontAlgn="auto">
              <a:spcBef>
                <a:spcPts val="0"/>
              </a:spcBef>
              <a:spcAft>
                <a:spcPts val="0"/>
              </a:spcAft>
              <a:defRPr/>
            </a:pPr>
            <a:r>
              <a:rPr lang="fr-BE" smtClean="0"/>
              <a:t>améliore l'évolutivité des applications</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p:txBody>
          <a:bodyPr/>
          <a:lstStyle/>
          <a:p>
            <a:pPr eaLnBrk="1" hangingPunct="1"/>
            <a:r>
              <a:rPr lang="fr-BE" smtClean="0"/>
              <a:t>java.sql.Statement (2/3)</a:t>
            </a:r>
            <a:endParaRPr lang="fr-FR" smtClean="0"/>
          </a:p>
        </p:txBody>
      </p:sp>
      <p:sp>
        <p:nvSpPr>
          <p:cNvPr id="288771" name="Rectangle 3"/>
          <p:cNvSpPr>
            <a:spLocks noGrp="1" noChangeArrowheads="1"/>
          </p:cNvSpPr>
          <p:nvPr>
            <p:ph idx="1"/>
          </p:nvPr>
        </p:nvSpPr>
        <p:spPr>
          <a:xfrm>
            <a:off x="468313" y="1268413"/>
            <a:ext cx="8229600" cy="4248150"/>
          </a:xfrm>
        </p:spPr>
        <p:txBody>
          <a:bodyPr/>
          <a:lstStyle/>
          <a:p>
            <a:pPr eaLnBrk="1" hangingPunct="1">
              <a:defRPr/>
            </a:pPr>
            <a:r>
              <a:rPr lang="fr-BE" dirty="0" smtClean="0"/>
              <a:t>La méthode permettant d’exécuter la requête dépend du type de cette dernière :</a:t>
            </a:r>
          </a:p>
          <a:p>
            <a:pPr eaLnBrk="1" hangingPunct="1">
              <a:defRPr/>
            </a:pPr>
            <a:endParaRPr lang="fr-BE" sz="1000" dirty="0" smtClean="0"/>
          </a:p>
          <a:p>
            <a:pPr lvl="1" eaLnBrk="1" hangingPunct="1">
              <a:defRPr/>
            </a:pPr>
            <a:r>
              <a:rPr lang="fr-BE" dirty="0" err="1" smtClean="0">
                <a:latin typeface="Courier New" pitchFamily="49" charset="0"/>
                <a:cs typeface="Courier New" pitchFamily="49" charset="0"/>
              </a:rPr>
              <a:t>boolean</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Statement.execute</a:t>
            </a:r>
            <a:r>
              <a:rPr lang="fr-BE" dirty="0" smtClean="0">
                <a:latin typeface="Courier New" pitchFamily="49" charset="0"/>
                <a:cs typeface="Courier New" pitchFamily="49" charset="0"/>
              </a:rPr>
              <a:t>() </a:t>
            </a:r>
            <a:r>
              <a:rPr lang="fr-BE" dirty="0" smtClean="0"/>
              <a:t>: méthode générique, pour n'importe quelle expression SQL</a:t>
            </a:r>
          </a:p>
          <a:p>
            <a:pPr lvl="1" eaLnBrk="1" hangingPunct="1">
              <a:defRPr/>
            </a:pPr>
            <a:r>
              <a:rPr lang="fr-BE" dirty="0" err="1" smtClean="0">
                <a:latin typeface="Courier New" pitchFamily="49" charset="0"/>
                <a:cs typeface="Courier New" pitchFamily="49" charset="0"/>
              </a:rPr>
              <a:t>ResultSet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Statement.executeQuery</a:t>
            </a:r>
            <a:r>
              <a:rPr lang="fr-BE" dirty="0" smtClean="0">
                <a:latin typeface="Courier New" pitchFamily="49" charset="0"/>
                <a:cs typeface="Courier New" pitchFamily="49" charset="0"/>
              </a:rPr>
              <a:t>() </a:t>
            </a:r>
            <a:r>
              <a:rPr lang="fr-BE" dirty="0" smtClean="0">
                <a:latin typeface="+mj-lt"/>
                <a:cs typeface="Courier New" pitchFamily="49" charset="0"/>
              </a:rPr>
              <a:t>: pour exécuter des requêtes de type SELECT</a:t>
            </a:r>
            <a:endParaRPr lang="fr-BE" dirty="0" smtClean="0">
              <a:latin typeface="Courier New" pitchFamily="49" charset="0"/>
              <a:cs typeface="Courier New" pitchFamily="49" charset="0"/>
            </a:endParaRPr>
          </a:p>
          <a:p>
            <a:pPr lvl="1" eaLnBrk="1" hangingPunct="1">
              <a:defRPr/>
            </a:pPr>
            <a:r>
              <a:rPr lang="fr-BE" dirty="0" err="1" smtClean="0">
                <a:latin typeface="Courier New" pitchFamily="49" charset="0"/>
                <a:cs typeface="Courier New" pitchFamily="49" charset="0"/>
              </a:rPr>
              <a:t>int</a:t>
            </a:r>
            <a:r>
              <a:rPr lang="fr-BE" dirty="0" smtClean="0">
                <a:latin typeface="Courier New" pitchFamily="49" charset="0"/>
                <a:cs typeface="Courier New" pitchFamily="49" charset="0"/>
              </a:rPr>
              <a:t> </a:t>
            </a:r>
            <a:r>
              <a:rPr lang="fr-BE" dirty="0" err="1" smtClean="0">
                <a:latin typeface="Courier New" pitchFamily="49" charset="0"/>
                <a:cs typeface="Courier New" pitchFamily="49" charset="0"/>
              </a:rPr>
              <a:t>Statement.executeUpdate</a:t>
            </a:r>
            <a:r>
              <a:rPr lang="fr-BE" dirty="0" smtClean="0">
                <a:latin typeface="Courier New" pitchFamily="49" charset="0"/>
                <a:cs typeface="Courier New" pitchFamily="49" charset="0"/>
              </a:rPr>
              <a:t>() : </a:t>
            </a:r>
            <a:r>
              <a:rPr lang="fr-BE" dirty="0" smtClean="0">
                <a:cs typeface="Courier New" pitchFamily="49" charset="0"/>
              </a:rPr>
              <a:t>pour exécuter des requêtes de mise à jour (</a:t>
            </a:r>
            <a:r>
              <a:rPr lang="fr-BE" dirty="0" smtClean="0"/>
              <a:t>INSERT, UPDATE, DELETE)</a:t>
            </a:r>
            <a:endParaRPr lang="fr-BE" dirty="0" smtClean="0">
              <a:cs typeface="Courier New" pitchFamily="49" charset="0"/>
            </a:endParaRPr>
          </a:p>
          <a:p>
            <a:pPr lvl="1" eaLnBrk="1" hangingPunct="1">
              <a:defRPr/>
            </a:pPr>
            <a:endParaRPr lang="fr-BE" sz="1000" dirty="0" smtClean="0">
              <a:latin typeface="Courier New" pitchFamily="49" charset="0"/>
              <a:cs typeface="Courier New" pitchFamily="49" charset="0"/>
            </a:endParaRPr>
          </a:p>
          <a:p>
            <a:pPr eaLnBrk="1" hangingPunct="1">
              <a:defRPr/>
            </a:pPr>
            <a:r>
              <a:rPr lang="fr-BE" dirty="0" smtClean="0"/>
              <a:t>Exemple</a:t>
            </a:r>
            <a:endParaRPr lang="fr-FR" dirty="0" smtClean="0"/>
          </a:p>
        </p:txBody>
      </p:sp>
      <p:sp>
        <p:nvSpPr>
          <p:cNvPr id="125957" name="Text Box 4"/>
          <p:cNvSpPr txBox="1">
            <a:spLocks noChangeArrowheads="1"/>
          </p:cNvSpPr>
          <p:nvPr/>
        </p:nvSpPr>
        <p:spPr bwMode="auto">
          <a:xfrm>
            <a:off x="1071564" y="4993233"/>
            <a:ext cx="7127875" cy="318849"/>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dirty="0" err="1">
                <a:solidFill>
                  <a:srgbClr val="3C486E"/>
                </a:solidFill>
                <a:latin typeface="Courier New" pitchFamily="49" charset="0"/>
                <a:cs typeface="Courier New" pitchFamily="49" charset="0"/>
              </a:rPr>
              <a:t>stmt.executeQuery</a:t>
            </a:r>
            <a:r>
              <a:rPr lang="fr-BE" sz="1400" b="1" dirty="0">
                <a:solidFill>
                  <a:srgbClr val="3C486E"/>
                </a:solidFill>
                <a:latin typeface="Courier New" pitchFamily="49" charset="0"/>
                <a:cs typeface="Courier New" pitchFamily="49" charset="0"/>
              </a:rPr>
              <a:t>("SELECT * FROM USERS");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8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87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8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pPr eaLnBrk="1" hangingPunct="1"/>
            <a:r>
              <a:rPr lang="fr-BE" smtClean="0"/>
              <a:t>java.sql.Statement (3/3)</a:t>
            </a:r>
          </a:p>
        </p:txBody>
      </p:sp>
      <p:sp>
        <p:nvSpPr>
          <p:cNvPr id="126979" name="Content Placeholder 2"/>
          <p:cNvSpPr>
            <a:spLocks noGrp="1"/>
          </p:cNvSpPr>
          <p:nvPr>
            <p:ph idx="1"/>
          </p:nvPr>
        </p:nvSpPr>
        <p:spPr>
          <a:xfrm>
            <a:off x="468313" y="1412776"/>
            <a:ext cx="8229600" cy="4248249"/>
          </a:xfrm>
        </p:spPr>
        <p:txBody>
          <a:bodyPr/>
          <a:lstStyle/>
          <a:p>
            <a:pPr eaLnBrk="1" hangingPunct="1"/>
            <a:r>
              <a:rPr lang="fr-BE" smtClean="0"/>
              <a:t>Le type de retour de ces méthodes sont</a:t>
            </a:r>
          </a:p>
          <a:p>
            <a:pPr eaLnBrk="1" hangingPunct="1"/>
            <a:endParaRPr lang="fr-BE" sz="1000" smtClean="0"/>
          </a:p>
          <a:p>
            <a:pPr lvl="1" eaLnBrk="1" hangingPunct="1">
              <a:buFont typeface="Arial" charset="0"/>
              <a:buChar char="•"/>
            </a:pPr>
            <a:r>
              <a:rPr lang="fr-BE" smtClean="0"/>
              <a:t>Pour les méthodes </a:t>
            </a:r>
            <a:r>
              <a:rPr lang="fr-BE" smtClean="0">
                <a:latin typeface="Courier New" pitchFamily="49" charset="0"/>
                <a:cs typeface="Courier New" pitchFamily="49" charset="0"/>
              </a:rPr>
              <a:t>execute</a:t>
            </a:r>
            <a:r>
              <a:rPr lang="fr-BE" smtClean="0"/>
              <a:t> : un </a:t>
            </a:r>
            <a:r>
              <a:rPr lang="fr-BE" smtClean="0">
                <a:latin typeface="Courier New" pitchFamily="49" charset="0"/>
                <a:cs typeface="Courier New" pitchFamily="49" charset="0"/>
              </a:rPr>
              <a:t>boolean</a:t>
            </a:r>
            <a:r>
              <a:rPr lang="fr-BE" smtClean="0"/>
              <a:t> valant </a:t>
            </a:r>
            <a:r>
              <a:rPr lang="fr-BE" smtClean="0">
                <a:latin typeface="Courier New" pitchFamily="49" charset="0"/>
                <a:cs typeface="Courier New" pitchFamily="49" charset="0"/>
              </a:rPr>
              <a:t>true</a:t>
            </a:r>
            <a:r>
              <a:rPr lang="fr-BE" smtClean="0"/>
              <a:t> si l'instruction renvoie un </a:t>
            </a:r>
            <a:r>
              <a:rPr lang="fr-BE" smtClean="0">
                <a:latin typeface="Courier New" pitchFamily="49" charset="0"/>
                <a:cs typeface="Courier New" pitchFamily="49" charset="0"/>
              </a:rPr>
              <a:t>ResultSet</a:t>
            </a:r>
            <a:r>
              <a:rPr lang="fr-BE" smtClean="0"/>
              <a:t>, </a:t>
            </a:r>
            <a:r>
              <a:rPr lang="fr-BE" smtClean="0">
                <a:latin typeface="Courier New" pitchFamily="49" charset="0"/>
                <a:cs typeface="Courier New" pitchFamily="49" charset="0"/>
              </a:rPr>
              <a:t>false</a:t>
            </a:r>
            <a:r>
              <a:rPr lang="fr-BE" smtClean="0"/>
              <a:t> sinon. On peut alors récupérer ce ResultSet grâce à la méthode </a:t>
            </a:r>
            <a:r>
              <a:rPr lang="fr-BE" smtClean="0">
                <a:latin typeface="Courier New" pitchFamily="49" charset="0"/>
                <a:cs typeface="Courier New" pitchFamily="49" charset="0"/>
              </a:rPr>
              <a:t>getResultSet</a:t>
            </a:r>
            <a:r>
              <a:rPr lang="fr-BE" smtClean="0"/>
              <a:t> invoquée sur notre objet statement.</a:t>
            </a:r>
          </a:p>
          <a:p>
            <a:pPr eaLnBrk="1" hangingPunct="1"/>
            <a:endParaRPr lang="fr-BE" sz="1000" smtClean="0"/>
          </a:p>
          <a:p>
            <a:pPr lvl="1" eaLnBrk="1" hangingPunct="1">
              <a:buFont typeface="Arial" charset="0"/>
              <a:buChar char="•"/>
            </a:pPr>
            <a:r>
              <a:rPr lang="fr-BE" smtClean="0"/>
              <a:t>Pour les méthodes </a:t>
            </a:r>
            <a:r>
              <a:rPr lang="fr-BE" smtClean="0">
                <a:latin typeface="Courier New" pitchFamily="49" charset="0"/>
                <a:cs typeface="Courier New" pitchFamily="49" charset="0"/>
              </a:rPr>
              <a:t>executeQuery</a:t>
            </a:r>
            <a:r>
              <a:rPr lang="fr-BE" smtClean="0"/>
              <a:t> : un</a:t>
            </a:r>
            <a:r>
              <a:rPr lang="fr-BE" i="1" smtClean="0"/>
              <a:t> </a:t>
            </a:r>
            <a:r>
              <a:rPr lang="fr-BE" smtClean="0">
                <a:latin typeface="Courier New" pitchFamily="49" charset="0"/>
                <a:cs typeface="Courier New" pitchFamily="49" charset="0"/>
              </a:rPr>
              <a:t>ResultSet</a:t>
            </a:r>
            <a:r>
              <a:rPr lang="fr-BE" smtClean="0"/>
              <a:t> contenant les résultats (ne retournent jamais null) .</a:t>
            </a:r>
          </a:p>
          <a:p>
            <a:pPr eaLnBrk="1" hangingPunct="1"/>
            <a:endParaRPr lang="fr-BE" sz="1000" smtClean="0"/>
          </a:p>
          <a:p>
            <a:pPr lvl="1" eaLnBrk="1" hangingPunct="1">
              <a:buFont typeface="Arial" charset="0"/>
              <a:buChar char="•"/>
            </a:pPr>
            <a:r>
              <a:rPr lang="fr-BE" smtClean="0"/>
              <a:t>Pour les méthodes </a:t>
            </a:r>
            <a:r>
              <a:rPr lang="fr-BE" smtClean="0">
                <a:latin typeface="Courier New" pitchFamily="49" charset="0"/>
                <a:cs typeface="Courier New" pitchFamily="49" charset="0"/>
              </a:rPr>
              <a:t>executeUpdate</a:t>
            </a:r>
            <a:r>
              <a:rPr lang="fr-BE" smtClean="0"/>
              <a:t> : un</a:t>
            </a:r>
            <a:r>
              <a:rPr lang="fr-BE" i="1" smtClean="0"/>
              <a:t> </a:t>
            </a:r>
            <a:r>
              <a:rPr lang="fr-BE" smtClean="0">
                <a:latin typeface="Courier New" pitchFamily="49" charset="0"/>
                <a:cs typeface="Courier New" pitchFamily="49" charset="0"/>
              </a:rPr>
              <a:t>int</a:t>
            </a:r>
            <a:r>
              <a:rPr lang="fr-BE" smtClean="0"/>
              <a:t> indiquant le nombre de lignes modifiés pour un INSERT, UPDATE et DELETE, ou alors 0 pour les instructions ne retournant rien (CREATE par exemple) .</a:t>
            </a:r>
          </a:p>
          <a:p>
            <a:pPr eaLnBrk="1" hangingPunct="1"/>
            <a:endParaRPr lang="fr-BE"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9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r>
              <a:rPr lang="fr-BE" smtClean="0"/>
              <a:t>java.sql.PreparedStatement (1/2)</a:t>
            </a:r>
            <a:endParaRPr lang="fr-FR" smtClean="0"/>
          </a:p>
        </p:txBody>
      </p:sp>
      <p:sp>
        <p:nvSpPr>
          <p:cNvPr id="128004" name="Rectangle 3"/>
          <p:cNvSpPr>
            <a:spLocks noGrp="1" noChangeArrowheads="1"/>
          </p:cNvSpPr>
          <p:nvPr>
            <p:ph idx="1"/>
          </p:nvPr>
        </p:nvSpPr>
        <p:spPr>
          <a:xfrm>
            <a:off x="468313" y="1322389"/>
            <a:ext cx="8229600" cy="4535487"/>
          </a:xfrm>
        </p:spPr>
        <p:txBody>
          <a:bodyPr/>
          <a:lstStyle/>
          <a:p>
            <a:pPr eaLnBrk="1" hangingPunct="1"/>
            <a:r>
              <a:rPr lang="fr-BE" smtClean="0"/>
              <a:t>Objectif : </a:t>
            </a:r>
            <a:r>
              <a:rPr lang="fr-BE" u="sng" smtClean="0"/>
              <a:t>réduire le temps d’exécution </a:t>
            </a:r>
            <a:r>
              <a:rPr lang="fr-BE" smtClean="0"/>
              <a:t>des requêtes répétitives</a:t>
            </a:r>
          </a:p>
          <a:p>
            <a:pPr eaLnBrk="1" hangingPunct="1"/>
            <a:endParaRPr lang="fr-BE" sz="1000" smtClean="0"/>
          </a:p>
          <a:p>
            <a:pPr eaLnBrk="1" hangingPunct="1"/>
            <a:r>
              <a:rPr lang="fr-BE" smtClean="0"/>
              <a:t>A la création d’un PreparedStatement, la requête est envoyée au SGBD et compilée par celui-ci </a:t>
            </a:r>
          </a:p>
          <a:p>
            <a:pPr eaLnBrk="1" hangingPunct="1"/>
            <a:endParaRPr lang="fr-BE" smtClean="0"/>
          </a:p>
          <a:p>
            <a:pPr eaLnBrk="1" hangingPunct="1"/>
            <a:endParaRPr lang="fr-BE" smtClean="0"/>
          </a:p>
          <a:p>
            <a:pPr eaLnBrk="1" hangingPunct="1"/>
            <a:endParaRPr lang="fr-BE" smtClean="0"/>
          </a:p>
          <a:p>
            <a:pPr eaLnBrk="1" hangingPunct="1"/>
            <a:endParaRPr lang="fr-BE" smtClean="0"/>
          </a:p>
          <a:p>
            <a:pPr eaLnBrk="1" hangingPunct="1"/>
            <a:endParaRPr lang="fr-BE" smtClean="0"/>
          </a:p>
          <a:p>
            <a:pPr eaLnBrk="1" hangingPunct="1"/>
            <a:endParaRPr lang="fr-BE" smtClean="0"/>
          </a:p>
          <a:p>
            <a:pPr eaLnBrk="1" hangingPunct="1">
              <a:buFontTx/>
              <a:buNone/>
            </a:pPr>
            <a:r>
              <a:rPr lang="fr-BE" smtClean="0"/>
              <a:t>	</a:t>
            </a:r>
          </a:p>
          <a:p>
            <a:pPr eaLnBrk="1" hangingPunct="1">
              <a:buFontTx/>
              <a:buNone/>
            </a:pPr>
            <a:r>
              <a:rPr lang="fr-BE" smtClean="0"/>
              <a:t>	</a:t>
            </a:r>
          </a:p>
        </p:txBody>
      </p:sp>
      <p:sp>
        <p:nvSpPr>
          <p:cNvPr id="128005" name="Text Box 4"/>
          <p:cNvSpPr txBox="1">
            <a:spLocks noChangeArrowheads="1"/>
          </p:cNvSpPr>
          <p:nvPr/>
        </p:nvSpPr>
        <p:spPr bwMode="auto">
          <a:xfrm>
            <a:off x="1116014" y="3141068"/>
            <a:ext cx="7127875" cy="2062087"/>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PreparedStatement stmt = connection.prepareStatement(</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"UPDATE COFFEES SET SALES = ? WHERE NAME = ?");</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stmt.setInt(1, 75);</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stmt.setString(2, "Columbian");</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stmt.executeUpdate();</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stmt.setInt(2, "Espresso");</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stmt.executeUpdate();</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pPr eaLnBrk="1" hangingPunct="1"/>
            <a:r>
              <a:rPr lang="fr-BE" smtClean="0"/>
              <a:t>java.sql.PreparedStatement (2/2)</a:t>
            </a:r>
          </a:p>
        </p:txBody>
      </p:sp>
      <p:sp>
        <p:nvSpPr>
          <p:cNvPr id="129027" name="Content Placeholder 2"/>
          <p:cNvSpPr>
            <a:spLocks noGrp="1"/>
          </p:cNvSpPr>
          <p:nvPr>
            <p:ph idx="1"/>
          </p:nvPr>
        </p:nvSpPr>
        <p:spPr>
          <a:xfrm>
            <a:off x="468313" y="1357313"/>
            <a:ext cx="8229600" cy="4303712"/>
          </a:xfrm>
        </p:spPr>
        <p:txBody>
          <a:bodyPr/>
          <a:lstStyle/>
          <a:p>
            <a:pPr eaLnBrk="1" hangingPunct="1"/>
            <a:r>
              <a:rPr lang="fr-BE" smtClean="0"/>
              <a:t>Les instructions SQL des instances de </a:t>
            </a:r>
            <a:r>
              <a:rPr lang="fr-BE" smtClean="0">
                <a:latin typeface="Courier New" pitchFamily="49" charset="0"/>
                <a:cs typeface="Courier New" pitchFamily="49" charset="0"/>
              </a:rPr>
              <a:t>PreparedStatement </a:t>
            </a:r>
            <a:r>
              <a:rPr lang="fr-BE" smtClean="0"/>
              <a:t>contiennent </a:t>
            </a:r>
            <a:r>
              <a:rPr lang="fr-BE" b="1" smtClean="0"/>
              <a:t>un ou plusieurs paramètres d'entrée</a:t>
            </a:r>
            <a:r>
              <a:rPr lang="fr-BE" smtClean="0"/>
              <a:t>, non spécifiés lors de la création de l'instruction</a:t>
            </a:r>
            <a:endParaRPr lang="fr-BE" sz="1000" smtClean="0"/>
          </a:p>
          <a:p>
            <a:pPr eaLnBrk="1" hangingPunct="1"/>
            <a:r>
              <a:rPr lang="fr-BE" smtClean="0"/>
              <a:t>Ces paramètres sont représentés par des points d'interrogation (?). </a:t>
            </a:r>
            <a:br>
              <a:rPr lang="fr-BE" smtClean="0"/>
            </a:br>
            <a:r>
              <a:rPr lang="fr-BE" smtClean="0"/>
              <a:t>Ces paramètres doivent être spécifiés avant l'exécution. </a:t>
            </a:r>
            <a:endParaRPr lang="fr-BE" sz="1000" smtClean="0"/>
          </a:p>
          <a:p>
            <a:pPr eaLnBrk="1" hangingPunct="1"/>
            <a:r>
              <a:rPr lang="fr-BE" smtClean="0"/>
              <a:t>L'exécution d’un PreparedStatement est identique à celle des simples Statement, à la différence qu'il n'y a pas d'argument aux méthodes </a:t>
            </a:r>
            <a:r>
              <a:rPr lang="fr-BE" b="1" smtClean="0"/>
              <a:t>executeXXX</a:t>
            </a:r>
            <a:r>
              <a:rPr lang="fr-BE" smtClean="0"/>
              <a:t>. </a:t>
            </a:r>
            <a:endParaRPr lang="fr-BE" sz="1000" smtClean="0"/>
          </a:p>
          <a:p>
            <a:pPr eaLnBrk="1" hangingPunct="1"/>
            <a:r>
              <a:rPr lang="fr-BE" smtClean="0"/>
              <a:t>Remarque : les paramètres sont conservés, pour les réinitialiser il faut utiliser la méthode PreparedStatement.clearParameters()</a:t>
            </a:r>
          </a:p>
          <a:p>
            <a:pPr eaLnBrk="1" hangingPunct="1"/>
            <a:endParaRPr lang="fr-BE"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0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ChangeArrowheads="1"/>
          </p:cNvSpPr>
          <p:nvPr>
            <p:ph type="title"/>
          </p:nvPr>
        </p:nvSpPr>
        <p:spPr/>
        <p:txBody>
          <a:bodyPr/>
          <a:lstStyle/>
          <a:p>
            <a:pPr eaLnBrk="1" hangingPunct="1"/>
            <a:r>
              <a:rPr lang="fr-BE" smtClean="0"/>
              <a:t>java.sql.ResultSet (1/4)</a:t>
            </a:r>
            <a:endParaRPr lang="fr-FR" smtClean="0"/>
          </a:p>
        </p:txBody>
      </p:sp>
      <p:sp>
        <p:nvSpPr>
          <p:cNvPr id="130052" name="Rectangle 3"/>
          <p:cNvSpPr>
            <a:spLocks noGrp="1" noChangeArrowheads="1"/>
          </p:cNvSpPr>
          <p:nvPr>
            <p:ph idx="1"/>
          </p:nvPr>
        </p:nvSpPr>
        <p:spPr>
          <a:xfrm>
            <a:off x="468313" y="1341439"/>
            <a:ext cx="8229600" cy="4319587"/>
          </a:xfrm>
        </p:spPr>
        <p:txBody>
          <a:bodyPr/>
          <a:lstStyle/>
          <a:p>
            <a:pPr eaLnBrk="1" hangingPunct="1"/>
            <a:r>
              <a:rPr lang="fr-BE" smtClean="0"/>
              <a:t>Un </a:t>
            </a:r>
            <a:r>
              <a:rPr lang="fr-BE" smtClean="0">
                <a:latin typeface="Courier New" pitchFamily="49" charset="0"/>
                <a:cs typeface="Courier New" pitchFamily="49" charset="0"/>
              </a:rPr>
              <a:t>ResultSet</a:t>
            </a:r>
            <a:r>
              <a:rPr lang="fr-BE" smtClean="0"/>
              <a:t> est une structure permettant de récupérer les résultats d’une requête JDBC </a:t>
            </a:r>
          </a:p>
          <a:p>
            <a:pPr eaLnBrk="1" hangingPunct="1"/>
            <a:endParaRPr lang="fr-BE" sz="1000" smtClean="0"/>
          </a:p>
          <a:p>
            <a:pPr eaLnBrk="1" hangingPunct="1"/>
            <a:r>
              <a:rPr lang="fr-BE" smtClean="0"/>
              <a:t>Exemple</a:t>
            </a:r>
            <a:endParaRPr lang="fr-FR" smtClean="0"/>
          </a:p>
        </p:txBody>
      </p:sp>
      <p:sp>
        <p:nvSpPr>
          <p:cNvPr id="130053" name="Text Box 4"/>
          <p:cNvSpPr txBox="1">
            <a:spLocks noChangeArrowheads="1"/>
          </p:cNvSpPr>
          <p:nvPr/>
        </p:nvSpPr>
        <p:spPr bwMode="auto">
          <a:xfrm>
            <a:off x="1000125" y="3069060"/>
            <a:ext cx="7127875" cy="2031309"/>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dirty="0" err="1">
                <a:solidFill>
                  <a:srgbClr val="3C486E"/>
                </a:solidFill>
                <a:latin typeface="Courier New" pitchFamily="49" charset="0"/>
                <a:cs typeface="Courier New" pitchFamily="49" charset="0"/>
              </a:rPr>
              <a:t>ResultSet</a:t>
            </a:r>
            <a:r>
              <a:rPr lang="fr-BE" sz="1400" b="1" dirty="0">
                <a:solidFill>
                  <a:srgbClr val="3C486E"/>
                </a:solidFill>
                <a:latin typeface="Courier New" pitchFamily="49" charset="0"/>
                <a:cs typeface="Courier New" pitchFamily="49" charset="0"/>
              </a:rPr>
              <a:t> </a:t>
            </a:r>
            <a:r>
              <a:rPr lang="fr-BE" sz="1400" b="1" dirty="0" err="1">
                <a:solidFill>
                  <a:srgbClr val="3C486E"/>
                </a:solidFill>
                <a:latin typeface="Courier New" pitchFamily="49" charset="0"/>
                <a:cs typeface="Courier New" pitchFamily="49" charset="0"/>
              </a:rPr>
              <a:t>rs</a:t>
            </a:r>
            <a:r>
              <a:rPr lang="fr-BE" sz="1400" b="1" dirty="0">
                <a:solidFill>
                  <a:srgbClr val="3C486E"/>
                </a:solidFill>
                <a:latin typeface="Courier New" pitchFamily="49" charset="0"/>
                <a:cs typeface="Courier New" pitchFamily="49" charset="0"/>
              </a:rPr>
              <a:t> = </a:t>
            </a:r>
            <a:r>
              <a:rPr lang="fr-BE" sz="1400" b="1" dirty="0" err="1">
                <a:solidFill>
                  <a:srgbClr val="3C486E"/>
                </a:solidFill>
                <a:latin typeface="Courier New" pitchFamily="49" charset="0"/>
                <a:cs typeface="Courier New" pitchFamily="49" charset="0"/>
              </a:rPr>
              <a:t>stmt.executeQuery</a:t>
            </a:r>
            <a:r>
              <a:rPr lang="fr-BE" sz="1400" b="1" dirty="0">
                <a:solidFill>
                  <a:srgbClr val="3C486E"/>
                </a:solidFill>
                <a:latin typeface="Courier New" pitchFamily="49" charset="0"/>
                <a:cs typeface="Courier New" pitchFamily="49" charset="0"/>
              </a:rPr>
              <a:t>("SELECT * FROM USERS");</a:t>
            </a:r>
          </a:p>
          <a:p>
            <a:pPr>
              <a:lnSpc>
                <a:spcPct val="100000"/>
              </a:lnSpc>
              <a:tabLst>
                <a:tab pos="353951" algn="l"/>
                <a:tab pos="719011" algn="l"/>
                <a:tab pos="1072960" algn="l"/>
              </a:tabLst>
            </a:pPr>
            <a:endParaRPr lang="fr-BE" sz="1400" b="1" dirty="0">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dirty="0" err="1">
                <a:solidFill>
                  <a:srgbClr val="3C486E"/>
                </a:solidFill>
                <a:latin typeface="Courier New" pitchFamily="49" charset="0"/>
                <a:cs typeface="Courier New" pitchFamily="49" charset="0"/>
              </a:rPr>
              <a:t>while</a:t>
            </a:r>
            <a:r>
              <a:rPr lang="fr-BE" sz="1400" b="1" dirty="0">
                <a:solidFill>
                  <a:srgbClr val="3C486E"/>
                </a:solidFill>
                <a:latin typeface="Courier New" pitchFamily="49" charset="0"/>
                <a:cs typeface="Courier New" pitchFamily="49" charset="0"/>
              </a:rPr>
              <a:t> (</a:t>
            </a:r>
            <a:r>
              <a:rPr lang="fr-BE" sz="1400" b="1" dirty="0" err="1">
                <a:solidFill>
                  <a:srgbClr val="3C486E"/>
                </a:solidFill>
                <a:latin typeface="Courier New" pitchFamily="49" charset="0"/>
                <a:cs typeface="Courier New" pitchFamily="49" charset="0"/>
              </a:rPr>
              <a:t>rs.next</a:t>
            </a:r>
            <a:r>
              <a:rPr lang="fr-BE" sz="1400" b="1" dirty="0">
                <a:solidFill>
                  <a:srgbClr val="3C486E"/>
                </a:solidFill>
                <a:latin typeface="Courier New" pitchFamily="49" charset="0"/>
                <a:cs typeface="Courier New" pitchFamily="49" charset="0"/>
              </a:rPr>
              <a:t>()) {</a:t>
            </a:r>
          </a:p>
          <a:p>
            <a:pPr>
              <a:lnSpc>
                <a:spcPct val="100000"/>
              </a:lnSpc>
              <a:tabLst>
                <a:tab pos="353951" algn="l"/>
                <a:tab pos="719011" algn="l"/>
                <a:tab pos="1072960" algn="l"/>
              </a:tabLst>
            </a:pPr>
            <a:r>
              <a:rPr lang="fr-BE" sz="1400" b="1" dirty="0">
                <a:solidFill>
                  <a:srgbClr val="3C486E"/>
                </a:solidFill>
                <a:latin typeface="Courier New" pitchFamily="49" charset="0"/>
                <a:cs typeface="Courier New" pitchFamily="49" charset="0"/>
              </a:rPr>
              <a:t>	String login = </a:t>
            </a:r>
            <a:r>
              <a:rPr lang="fr-BE" sz="1400" b="1" dirty="0" err="1">
                <a:solidFill>
                  <a:srgbClr val="3C486E"/>
                </a:solidFill>
                <a:latin typeface="Courier New" pitchFamily="49" charset="0"/>
                <a:cs typeface="Courier New" pitchFamily="49" charset="0"/>
              </a:rPr>
              <a:t>rs.getString</a:t>
            </a:r>
            <a:r>
              <a:rPr lang="fr-BE" sz="1400" b="1" dirty="0">
                <a:solidFill>
                  <a:srgbClr val="3C486E"/>
                </a:solidFill>
                <a:latin typeface="Courier New" pitchFamily="49" charset="0"/>
                <a:cs typeface="Courier New" pitchFamily="49" charset="0"/>
              </a:rPr>
              <a:t>(1);</a:t>
            </a:r>
          </a:p>
          <a:p>
            <a:pPr>
              <a:lnSpc>
                <a:spcPct val="100000"/>
              </a:lnSpc>
              <a:tabLst>
                <a:tab pos="353951" algn="l"/>
                <a:tab pos="719011" algn="l"/>
                <a:tab pos="1072960" algn="l"/>
              </a:tabLst>
            </a:pPr>
            <a:r>
              <a:rPr lang="fr-BE" sz="1400" b="1" dirty="0">
                <a:solidFill>
                  <a:srgbClr val="3C486E"/>
                </a:solidFill>
                <a:latin typeface="Courier New" pitchFamily="49" charset="0"/>
                <a:cs typeface="Courier New" pitchFamily="49" charset="0"/>
              </a:rPr>
              <a:t>	</a:t>
            </a:r>
            <a:r>
              <a:rPr lang="fr-BE" sz="1400" b="1" dirty="0" err="1">
                <a:solidFill>
                  <a:srgbClr val="3C486E"/>
                </a:solidFill>
                <a:latin typeface="Courier New" pitchFamily="49" charset="0"/>
                <a:cs typeface="Courier New" pitchFamily="49" charset="0"/>
              </a:rPr>
              <a:t>System.out.println</a:t>
            </a:r>
            <a:r>
              <a:rPr lang="fr-BE" sz="1400" b="1" dirty="0">
                <a:solidFill>
                  <a:srgbClr val="3C486E"/>
                </a:solidFill>
                <a:latin typeface="Courier New" pitchFamily="49" charset="0"/>
                <a:cs typeface="Courier New" pitchFamily="49" charset="0"/>
              </a:rPr>
              <a:t>(login);</a:t>
            </a:r>
          </a:p>
          <a:p>
            <a:pPr>
              <a:lnSpc>
                <a:spcPct val="100000"/>
              </a:lnSpc>
              <a:tabLst>
                <a:tab pos="353951" algn="l"/>
                <a:tab pos="719011" algn="l"/>
                <a:tab pos="1072960" algn="l"/>
              </a:tabLst>
            </a:pPr>
            <a:endParaRPr lang="fr-BE" sz="1400" b="1" dirty="0">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dirty="0">
                <a:solidFill>
                  <a:srgbClr val="3C486E"/>
                </a:solidFill>
                <a:latin typeface="Courier New" pitchFamily="49" charset="0"/>
                <a:cs typeface="Courier New" pitchFamily="49" charset="0"/>
              </a:rPr>
              <a:t>	String </a:t>
            </a:r>
            <a:r>
              <a:rPr lang="fr-BE" sz="1400" b="1" dirty="0" err="1">
                <a:solidFill>
                  <a:srgbClr val="3C486E"/>
                </a:solidFill>
                <a:latin typeface="Courier New" pitchFamily="49" charset="0"/>
                <a:cs typeface="Courier New" pitchFamily="49" charset="0"/>
              </a:rPr>
              <a:t>userName</a:t>
            </a:r>
            <a:r>
              <a:rPr lang="fr-BE" sz="1400" b="1" dirty="0">
                <a:solidFill>
                  <a:srgbClr val="3C486E"/>
                </a:solidFill>
                <a:latin typeface="Courier New" pitchFamily="49" charset="0"/>
                <a:cs typeface="Courier New" pitchFamily="49" charset="0"/>
              </a:rPr>
              <a:t> = </a:t>
            </a:r>
            <a:r>
              <a:rPr lang="fr-BE" sz="1400" b="1" dirty="0" err="1">
                <a:solidFill>
                  <a:srgbClr val="3C486E"/>
                </a:solidFill>
                <a:latin typeface="Courier New" pitchFamily="49" charset="0"/>
                <a:cs typeface="Courier New" pitchFamily="49" charset="0"/>
              </a:rPr>
              <a:t>rs.getString</a:t>
            </a:r>
            <a:r>
              <a:rPr lang="fr-BE" sz="1400" b="1" dirty="0">
                <a:solidFill>
                  <a:srgbClr val="3C486E"/>
                </a:solidFill>
                <a:latin typeface="Courier New" pitchFamily="49" charset="0"/>
                <a:cs typeface="Courier New" pitchFamily="49" charset="0"/>
              </a:rPr>
              <a:t>("NAME");</a:t>
            </a:r>
          </a:p>
          <a:p>
            <a:pPr>
              <a:lnSpc>
                <a:spcPct val="100000"/>
              </a:lnSpc>
              <a:tabLst>
                <a:tab pos="353951" algn="l"/>
                <a:tab pos="719011" algn="l"/>
                <a:tab pos="1072960" algn="l"/>
              </a:tabLst>
            </a:pPr>
            <a:r>
              <a:rPr lang="fr-BE" sz="1400" b="1" dirty="0">
                <a:solidFill>
                  <a:srgbClr val="3C486E"/>
                </a:solidFill>
                <a:latin typeface="Courier New" pitchFamily="49" charset="0"/>
                <a:cs typeface="Courier New" pitchFamily="49" charset="0"/>
              </a:rPr>
              <a:t>	</a:t>
            </a:r>
            <a:r>
              <a:rPr lang="fr-BE" sz="1400" b="1" dirty="0" err="1">
                <a:solidFill>
                  <a:srgbClr val="3C486E"/>
                </a:solidFill>
                <a:latin typeface="Courier New" pitchFamily="49" charset="0"/>
                <a:cs typeface="Courier New" pitchFamily="49" charset="0"/>
              </a:rPr>
              <a:t>System.out.println</a:t>
            </a:r>
            <a:r>
              <a:rPr lang="fr-BE" sz="1400" b="1" dirty="0">
                <a:solidFill>
                  <a:srgbClr val="3C486E"/>
                </a:solidFill>
                <a:latin typeface="Courier New" pitchFamily="49" charset="0"/>
                <a:cs typeface="Courier New" pitchFamily="49" charset="0"/>
              </a:rPr>
              <a:t>(</a:t>
            </a:r>
            <a:r>
              <a:rPr lang="fr-BE" sz="1400" b="1" dirty="0" err="1">
                <a:solidFill>
                  <a:srgbClr val="3C486E"/>
                </a:solidFill>
                <a:latin typeface="Courier New" pitchFamily="49" charset="0"/>
                <a:cs typeface="Courier New" pitchFamily="49" charset="0"/>
              </a:rPr>
              <a:t>userName</a:t>
            </a:r>
            <a:r>
              <a:rPr lang="fr-BE" sz="1400" b="1" dirty="0">
                <a:solidFill>
                  <a:srgbClr val="3C486E"/>
                </a:solidFill>
                <a:latin typeface="Courier New" pitchFamily="49" charset="0"/>
                <a:cs typeface="Courier New" pitchFamily="49" charset="0"/>
              </a:rPr>
              <a:t>);</a:t>
            </a:r>
          </a:p>
          <a:p>
            <a:pPr>
              <a:lnSpc>
                <a:spcPct val="100000"/>
              </a:lnSpc>
              <a:tabLst>
                <a:tab pos="353951" algn="l"/>
                <a:tab pos="719011" algn="l"/>
                <a:tab pos="1072960" algn="l"/>
              </a:tabLst>
            </a:pPr>
            <a:r>
              <a:rPr lang="fr-BE" sz="1400" b="1" dirty="0">
                <a:solidFill>
                  <a:srgbClr val="3C486E"/>
                </a:solidFill>
                <a:latin typeface="Courier New" pitchFamily="49" charset="0"/>
                <a:cs typeface="Courier New" pitchFamily="49" charset="0"/>
              </a:rPr>
              <a:t>}</a:t>
            </a:r>
          </a:p>
        </p:txBody>
      </p:sp>
      <p:pic>
        <p:nvPicPr>
          <p:cNvPr id="130054" name="Picture 5" descr="exclamation"/>
          <p:cNvPicPr>
            <a:picLocks noChangeAspect="1" noChangeArrowheads="1"/>
          </p:cNvPicPr>
          <p:nvPr/>
        </p:nvPicPr>
        <p:blipFill>
          <a:blip r:embed="rId2" cstate="print"/>
          <a:srcRect/>
          <a:stretch>
            <a:fillRect/>
          </a:stretch>
        </p:blipFill>
        <p:spPr bwMode="auto">
          <a:xfrm>
            <a:off x="4787901" y="3761160"/>
            <a:ext cx="360363" cy="315913"/>
          </a:xfrm>
          <a:prstGeom prst="rect">
            <a:avLst/>
          </a:prstGeom>
          <a:noFill/>
          <a:ln w="9525">
            <a:noFill/>
            <a:miter lim="800000"/>
            <a:headEnd/>
            <a:tailEnd/>
          </a:ln>
        </p:spPr>
      </p:pic>
      <p:sp>
        <p:nvSpPr>
          <p:cNvPr id="130055" name="Text Box 6"/>
          <p:cNvSpPr txBox="1">
            <a:spLocks noChangeArrowheads="1"/>
          </p:cNvSpPr>
          <p:nvPr/>
        </p:nvSpPr>
        <p:spPr bwMode="auto">
          <a:xfrm>
            <a:off x="5003801" y="3761159"/>
            <a:ext cx="2016125" cy="318849"/>
          </a:xfrm>
          <a:prstGeom prst="rect">
            <a:avLst/>
          </a:prstGeom>
          <a:noFill/>
          <a:ln w="9525" algn="ctr">
            <a:noFill/>
            <a:miter lim="800000"/>
            <a:headEnd/>
            <a:tailEnd/>
          </a:ln>
        </p:spPr>
        <p:txBody>
          <a:bodyPr lIns="91424" tIns="45712" rIns="91424" bIns="45712">
            <a:spAutoFit/>
          </a:bodyPr>
          <a:lstStyle/>
          <a:p>
            <a:pPr>
              <a:lnSpc>
                <a:spcPct val="100000"/>
              </a:lnSpc>
              <a:spcBef>
                <a:spcPct val="50000"/>
              </a:spcBef>
            </a:pPr>
            <a:r>
              <a:rPr lang="fr-BE" sz="1400" b="1">
                <a:solidFill>
                  <a:srgbClr val="CC0000"/>
                </a:solidFill>
              </a:rPr>
              <a:t>Index démarrant à 1</a:t>
            </a:r>
            <a:endParaRPr lang="fr-FR" sz="1400" b="1">
              <a:solidFill>
                <a:srgbClr val="CC0000"/>
              </a:solidFill>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pPr eaLnBrk="1" hangingPunct="1"/>
            <a:r>
              <a:rPr lang="fr-BE" smtClean="0"/>
              <a:t>java.sql.ResultSet (2/4)</a:t>
            </a:r>
          </a:p>
        </p:txBody>
      </p:sp>
      <p:sp>
        <p:nvSpPr>
          <p:cNvPr id="131075" name="Content Placeholder 2"/>
          <p:cNvSpPr>
            <a:spLocks noGrp="1"/>
          </p:cNvSpPr>
          <p:nvPr>
            <p:ph idx="1"/>
          </p:nvPr>
        </p:nvSpPr>
        <p:spPr>
          <a:xfrm>
            <a:off x="468313" y="1428751"/>
            <a:ext cx="8229600" cy="4232275"/>
          </a:xfrm>
        </p:spPr>
        <p:txBody>
          <a:bodyPr/>
          <a:lstStyle/>
          <a:p>
            <a:pPr eaLnBrk="1" hangingPunct="1"/>
            <a:r>
              <a:rPr lang="fr-BE" smtClean="0"/>
              <a:t>Un ResultSet contient les lignes satisfaisant les conditions de la requête</a:t>
            </a:r>
          </a:p>
          <a:p>
            <a:pPr eaLnBrk="1" hangingPunct="1"/>
            <a:endParaRPr lang="fr-BE" sz="1000" smtClean="0"/>
          </a:p>
          <a:p>
            <a:pPr eaLnBrk="1" hangingPunct="1"/>
            <a:r>
              <a:rPr lang="fr-BE" smtClean="0"/>
              <a:t>La structure des ResultSet est très semblable à celle d'une table dans une base de données relationnelles : </a:t>
            </a:r>
          </a:p>
          <a:p>
            <a:pPr eaLnBrk="1" hangingPunct="1"/>
            <a:endParaRPr lang="fr-BE" sz="1000" smtClean="0"/>
          </a:p>
          <a:p>
            <a:pPr lvl="1" eaLnBrk="1" hangingPunct="1"/>
            <a:r>
              <a:rPr lang="fr-BE" sz="2000" smtClean="0"/>
              <a:t>Les </a:t>
            </a:r>
            <a:r>
              <a:rPr lang="fr-BE" sz="2000" b="1" smtClean="0"/>
              <a:t>colonnes</a:t>
            </a:r>
            <a:r>
              <a:rPr lang="fr-BE" sz="2000" smtClean="0"/>
              <a:t> : Ce sont les éléments verticaux du ResultSet. Ils symbolisent les attributs des différents enregistrements de la table. Ils sont caractérisés par un nom et un domaine dans lequel ils puisent leurs valeurs (par exemple pour les entiers INTEGER ou VARCHAR pour les chaînes de caractères). </a:t>
            </a:r>
          </a:p>
          <a:p>
            <a:pPr lvl="1" eaLnBrk="1" hangingPunct="1"/>
            <a:r>
              <a:rPr lang="fr-BE" sz="2000" smtClean="0"/>
              <a:t>Les l</a:t>
            </a:r>
            <a:r>
              <a:rPr lang="fr-BE" sz="2000" b="1" smtClean="0"/>
              <a:t>ignes</a:t>
            </a:r>
            <a:r>
              <a:rPr lang="fr-BE" sz="2000" smtClean="0"/>
              <a:t> : Ce sont les éléments horizontaux du ResultSet. Ils sont les différents enregistrements contenus dans la table.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pPr eaLnBrk="1" hangingPunct="1"/>
            <a:r>
              <a:rPr lang="fr-BE" smtClean="0"/>
              <a:t>java.sql.ResultSet (3/4)</a:t>
            </a:r>
          </a:p>
        </p:txBody>
      </p:sp>
      <p:sp>
        <p:nvSpPr>
          <p:cNvPr id="132099" name="Content Placeholder 2"/>
          <p:cNvSpPr>
            <a:spLocks noGrp="1"/>
          </p:cNvSpPr>
          <p:nvPr>
            <p:ph idx="1"/>
          </p:nvPr>
        </p:nvSpPr>
        <p:spPr>
          <a:xfrm>
            <a:off x="468313" y="1124744"/>
            <a:ext cx="8229600" cy="4536281"/>
          </a:xfrm>
        </p:spPr>
        <p:txBody>
          <a:bodyPr/>
          <a:lstStyle/>
          <a:p>
            <a:pPr eaLnBrk="1" hangingPunct="1"/>
            <a:r>
              <a:rPr lang="fr-BE" smtClean="0"/>
              <a:t>Il est possible de se déplacer dans le </a:t>
            </a:r>
            <a:r>
              <a:rPr lang="fr-BE" smtClean="0">
                <a:latin typeface="Courier New" pitchFamily="49" charset="0"/>
                <a:cs typeface="Courier New" pitchFamily="49" charset="0"/>
              </a:rPr>
              <a:t>ResultSet</a:t>
            </a:r>
            <a:r>
              <a:rPr lang="fr-BE" smtClean="0"/>
              <a:t> à l’aide du </a:t>
            </a:r>
            <a:r>
              <a:rPr lang="fr-BE" b="1" smtClean="0"/>
              <a:t>curseur</a:t>
            </a:r>
            <a:r>
              <a:rPr lang="fr-BE" smtClean="0"/>
              <a:t>, cet objet pointe sur la ligne courante</a:t>
            </a:r>
          </a:p>
          <a:p>
            <a:pPr eaLnBrk="1" hangingPunct="1"/>
            <a:endParaRPr lang="fr-BE" sz="1000" smtClean="0"/>
          </a:p>
          <a:p>
            <a:pPr eaLnBrk="1" hangingPunct="1"/>
            <a:r>
              <a:rPr lang="fr-BE" smtClean="0"/>
              <a:t>La méthode </a:t>
            </a:r>
            <a:r>
              <a:rPr lang="fr-BE" smtClean="0">
                <a:latin typeface="Courier New" pitchFamily="49" charset="0"/>
                <a:cs typeface="Courier New" pitchFamily="49" charset="0"/>
              </a:rPr>
              <a:t>next</a:t>
            </a:r>
            <a:r>
              <a:rPr lang="fr-BE" smtClean="0"/>
              <a:t> de la classe </a:t>
            </a:r>
            <a:r>
              <a:rPr lang="fr-BE" smtClean="0">
                <a:latin typeface="Courier New" pitchFamily="49" charset="0"/>
                <a:cs typeface="Courier New" pitchFamily="49" charset="0"/>
              </a:rPr>
              <a:t>ResultSet</a:t>
            </a:r>
            <a:r>
              <a:rPr lang="fr-BE" smtClean="0"/>
              <a:t> permet de déplacer d’une position en avant le curseur</a:t>
            </a:r>
          </a:p>
          <a:p>
            <a:pPr eaLnBrk="1" hangingPunct="1"/>
            <a:endParaRPr lang="fr-BE" smtClean="0"/>
          </a:p>
          <a:p>
            <a:pPr eaLnBrk="1" hangingPunct="1"/>
            <a:endParaRPr lang="fr-BE" smtClean="0"/>
          </a:p>
          <a:p>
            <a:pPr eaLnBrk="1" hangingPunct="1"/>
            <a:endParaRPr lang="fr-BE" smtClean="0"/>
          </a:p>
          <a:p>
            <a:pPr eaLnBrk="1" hangingPunct="1"/>
            <a:endParaRPr lang="fr-BE" sz="1000" smtClean="0"/>
          </a:p>
          <a:p>
            <a:pPr eaLnBrk="1" hangingPunct="1"/>
            <a:r>
              <a:rPr lang="fr-BE" smtClean="0"/>
              <a:t>Remarque : à la différence de la plupart des structures de données en Java (tableaux, vector, List, etc.), les indexes des lignes commencent à 1</a:t>
            </a:r>
          </a:p>
        </p:txBody>
      </p:sp>
      <p:pic>
        <p:nvPicPr>
          <p:cNvPr id="132101" name="Picture 5" descr="exclamation"/>
          <p:cNvPicPr>
            <a:picLocks noChangeAspect="1" noChangeArrowheads="1"/>
          </p:cNvPicPr>
          <p:nvPr/>
        </p:nvPicPr>
        <p:blipFill>
          <a:blip r:embed="rId2" cstate="print"/>
          <a:srcRect/>
          <a:stretch>
            <a:fillRect/>
          </a:stretch>
        </p:blipFill>
        <p:spPr bwMode="auto">
          <a:xfrm>
            <a:off x="8410576" y="5301209"/>
            <a:ext cx="733425" cy="642938"/>
          </a:xfrm>
          <a:prstGeom prst="rect">
            <a:avLst/>
          </a:prstGeom>
          <a:noFill/>
          <a:ln w="9525">
            <a:noFill/>
            <a:miter lim="800000"/>
            <a:headEnd/>
            <a:tailEnd/>
          </a:ln>
        </p:spPr>
      </p:pic>
      <p:sp>
        <p:nvSpPr>
          <p:cNvPr id="132102" name="Text Box 4"/>
          <p:cNvSpPr txBox="1">
            <a:spLocks noChangeArrowheads="1"/>
          </p:cNvSpPr>
          <p:nvPr/>
        </p:nvSpPr>
        <p:spPr bwMode="auto">
          <a:xfrm>
            <a:off x="1143000" y="3212977"/>
            <a:ext cx="7127875" cy="1846643"/>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pPr>
            <a:r>
              <a:rPr lang="fr-BE" sz="1400" b="1" dirty="0">
                <a:solidFill>
                  <a:srgbClr val="3C486E"/>
                </a:solidFill>
                <a:latin typeface="Courier New" pitchFamily="49" charset="0"/>
              </a:rPr>
              <a:t>String </a:t>
            </a:r>
            <a:r>
              <a:rPr lang="fr-BE" sz="1400" b="1" dirty="0" err="1">
                <a:solidFill>
                  <a:srgbClr val="3C486E"/>
                </a:solidFill>
                <a:latin typeface="Courier New" pitchFamily="49" charset="0"/>
              </a:rPr>
              <a:t>sql</a:t>
            </a:r>
            <a:r>
              <a:rPr lang="fr-BE" sz="1400" b="1" dirty="0">
                <a:solidFill>
                  <a:srgbClr val="3C486E"/>
                </a:solidFill>
                <a:latin typeface="Courier New" pitchFamily="49" charset="0"/>
              </a:rPr>
              <a:t> = "SELECT * FROM </a:t>
            </a:r>
            <a:r>
              <a:rPr lang="fr-BE" sz="1400" b="1" dirty="0" err="1">
                <a:solidFill>
                  <a:srgbClr val="3C486E"/>
                </a:solidFill>
                <a:latin typeface="Courier New" pitchFamily="49" charset="0"/>
              </a:rPr>
              <a:t>MaTable</a:t>
            </a:r>
            <a:r>
              <a:rPr lang="fr-BE" sz="1400" b="1" dirty="0">
                <a:solidFill>
                  <a:srgbClr val="3C486E"/>
                </a:solidFill>
                <a:latin typeface="Courier New" pitchFamily="49" charset="0"/>
              </a:rPr>
              <a:t>"; </a:t>
            </a:r>
          </a:p>
          <a:p>
            <a:pPr>
              <a:lnSpc>
                <a:spcPct val="100000"/>
              </a:lnSpc>
            </a:pPr>
            <a:r>
              <a:rPr lang="fr-BE" sz="1400" b="1" dirty="0" err="1">
                <a:solidFill>
                  <a:srgbClr val="3C486E"/>
                </a:solidFill>
                <a:latin typeface="Courier New" pitchFamily="49" charset="0"/>
              </a:rPr>
              <a:t>ResultSet</a:t>
            </a:r>
            <a:r>
              <a:rPr lang="fr-BE" sz="1400" b="1" dirty="0">
                <a:solidFill>
                  <a:srgbClr val="3C486E"/>
                </a:solidFill>
                <a:latin typeface="Courier New" pitchFamily="49" charset="0"/>
              </a:rPr>
              <a:t> </a:t>
            </a:r>
            <a:r>
              <a:rPr lang="fr-BE" sz="1400" b="1" dirty="0" err="1">
                <a:solidFill>
                  <a:srgbClr val="3C486E"/>
                </a:solidFill>
                <a:latin typeface="Courier New" pitchFamily="49" charset="0"/>
              </a:rPr>
              <a:t>resultat</a:t>
            </a:r>
            <a:r>
              <a:rPr lang="fr-BE" sz="1400" b="1" dirty="0">
                <a:solidFill>
                  <a:srgbClr val="3C486E"/>
                </a:solidFill>
                <a:latin typeface="Courier New" pitchFamily="49" charset="0"/>
              </a:rPr>
              <a:t> = </a:t>
            </a:r>
            <a:r>
              <a:rPr lang="fr-BE" sz="1400" b="1" dirty="0" err="1">
                <a:solidFill>
                  <a:srgbClr val="3C486E"/>
                </a:solidFill>
                <a:latin typeface="Courier New" pitchFamily="49" charset="0"/>
              </a:rPr>
              <a:t>statement.executeQuery</a:t>
            </a:r>
            <a:r>
              <a:rPr lang="fr-BE" sz="1400" b="1" dirty="0">
                <a:solidFill>
                  <a:srgbClr val="3C486E"/>
                </a:solidFill>
                <a:latin typeface="Courier New" pitchFamily="49" charset="0"/>
              </a:rPr>
              <a:t>(</a:t>
            </a:r>
            <a:r>
              <a:rPr lang="fr-BE" sz="1400" b="1" dirty="0" err="1">
                <a:solidFill>
                  <a:srgbClr val="3C486E"/>
                </a:solidFill>
                <a:latin typeface="Courier New" pitchFamily="49" charset="0"/>
              </a:rPr>
              <a:t>sql</a:t>
            </a:r>
            <a:r>
              <a:rPr lang="fr-BE" sz="1400" b="1" dirty="0">
                <a:solidFill>
                  <a:srgbClr val="3C486E"/>
                </a:solidFill>
                <a:latin typeface="Courier New" pitchFamily="49" charset="0"/>
              </a:rPr>
              <a:t>); </a:t>
            </a:r>
          </a:p>
          <a:p>
            <a:pPr>
              <a:lnSpc>
                <a:spcPct val="100000"/>
              </a:lnSpc>
            </a:pPr>
            <a:endParaRPr lang="fr-BE" sz="1400" b="1" dirty="0">
              <a:solidFill>
                <a:srgbClr val="3C486E"/>
              </a:solidFill>
              <a:latin typeface="Courier New" pitchFamily="49" charset="0"/>
            </a:endParaRPr>
          </a:p>
          <a:p>
            <a:pPr>
              <a:lnSpc>
                <a:spcPct val="100000"/>
              </a:lnSpc>
            </a:pPr>
            <a:r>
              <a:rPr lang="fr-BE" sz="1400" b="1" dirty="0" err="1">
                <a:solidFill>
                  <a:srgbClr val="3C486E"/>
                </a:solidFill>
                <a:latin typeface="Courier New" pitchFamily="49" charset="0"/>
              </a:rPr>
              <a:t>while</a:t>
            </a:r>
            <a:r>
              <a:rPr lang="fr-BE" sz="1400" b="1" dirty="0">
                <a:solidFill>
                  <a:srgbClr val="3C486E"/>
                </a:solidFill>
                <a:latin typeface="Courier New" pitchFamily="49" charset="0"/>
              </a:rPr>
              <a:t>(</a:t>
            </a:r>
            <a:r>
              <a:rPr lang="fr-BE" sz="1400" b="1" dirty="0" err="1">
                <a:solidFill>
                  <a:srgbClr val="3C486E"/>
                </a:solidFill>
                <a:latin typeface="Courier New" pitchFamily="49" charset="0"/>
              </a:rPr>
              <a:t>resultat.next</a:t>
            </a:r>
            <a:r>
              <a:rPr lang="fr-BE" sz="1400" b="1" dirty="0">
                <a:solidFill>
                  <a:srgbClr val="3C486E"/>
                </a:solidFill>
                <a:latin typeface="Courier New" pitchFamily="49" charset="0"/>
              </a:rPr>
              <a:t>()) { </a:t>
            </a:r>
          </a:p>
          <a:p>
            <a:pPr>
              <a:lnSpc>
                <a:spcPct val="100000"/>
              </a:lnSpc>
            </a:pPr>
            <a:r>
              <a:rPr lang="fr-BE" sz="1400" b="1" dirty="0">
                <a:solidFill>
                  <a:srgbClr val="3C486E"/>
                </a:solidFill>
                <a:latin typeface="Courier New" pitchFamily="49" charset="0"/>
              </a:rPr>
              <a:t>	</a:t>
            </a:r>
            <a:r>
              <a:rPr lang="fr-BE" sz="1400" b="1" dirty="0" err="1">
                <a:solidFill>
                  <a:srgbClr val="3C486E"/>
                </a:solidFill>
                <a:latin typeface="Courier New" pitchFamily="49" charset="0"/>
              </a:rPr>
              <a:t>int</a:t>
            </a:r>
            <a:r>
              <a:rPr lang="fr-BE" sz="1400" b="1" dirty="0">
                <a:solidFill>
                  <a:srgbClr val="3C486E"/>
                </a:solidFill>
                <a:latin typeface="Courier New" pitchFamily="49" charset="0"/>
              </a:rPr>
              <a:t> id = </a:t>
            </a:r>
            <a:r>
              <a:rPr lang="fr-BE" sz="1400" b="1" dirty="0" err="1">
                <a:solidFill>
                  <a:srgbClr val="3C486E"/>
                </a:solidFill>
                <a:latin typeface="Courier New" pitchFamily="49" charset="0"/>
              </a:rPr>
              <a:t>resultat.getInt</a:t>
            </a:r>
            <a:r>
              <a:rPr lang="fr-BE" sz="1400" b="1" dirty="0">
                <a:solidFill>
                  <a:srgbClr val="3C486E"/>
                </a:solidFill>
                <a:latin typeface="Courier New" pitchFamily="49" charset="0"/>
              </a:rPr>
              <a:t>("id"); </a:t>
            </a:r>
          </a:p>
          <a:p>
            <a:pPr>
              <a:lnSpc>
                <a:spcPct val="100000"/>
              </a:lnSpc>
            </a:pPr>
            <a:r>
              <a:rPr lang="fr-BE" sz="1400" b="1" dirty="0">
                <a:solidFill>
                  <a:srgbClr val="3C486E"/>
                </a:solidFill>
                <a:latin typeface="Courier New" pitchFamily="49" charset="0"/>
              </a:rPr>
              <a:t>	// …</a:t>
            </a:r>
          </a:p>
          <a:p>
            <a:pPr>
              <a:lnSpc>
                <a:spcPct val="100000"/>
              </a:lnSpc>
            </a:pPr>
            <a:r>
              <a:rPr lang="fr-BE" sz="1400" b="1" dirty="0">
                <a:solidFill>
                  <a:srgbClr val="3C486E"/>
                </a:solidFill>
                <a:latin typeface="Courier New" pitchFamily="49" charset="0"/>
              </a:rPr>
              <a:t>}</a:t>
            </a:r>
          </a:p>
          <a:p>
            <a:pPr>
              <a:lnSpc>
                <a:spcPct val="100000"/>
              </a:lnSpc>
            </a:pPr>
            <a:endParaRPr lang="fr-BE" sz="1400" b="1" dirty="0">
              <a:solidFill>
                <a:srgbClr val="3C486E"/>
              </a:solidFill>
              <a:latin typeface="Courier New" pitchFamily="49"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10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209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2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pPr eaLnBrk="1" hangingPunct="1"/>
            <a:r>
              <a:rPr lang="fr-BE" smtClean="0"/>
              <a:t>Java.sql.ResultSet (4/4)</a:t>
            </a:r>
          </a:p>
        </p:txBody>
      </p:sp>
      <p:sp>
        <p:nvSpPr>
          <p:cNvPr id="133123" name="Content Placeholder 2"/>
          <p:cNvSpPr>
            <a:spLocks noGrp="1"/>
          </p:cNvSpPr>
          <p:nvPr>
            <p:ph idx="1"/>
          </p:nvPr>
        </p:nvSpPr>
        <p:spPr>
          <a:xfrm>
            <a:off x="428625" y="1357314"/>
            <a:ext cx="8229600" cy="4232275"/>
          </a:xfrm>
        </p:spPr>
        <p:txBody>
          <a:bodyPr/>
          <a:lstStyle/>
          <a:p>
            <a:pPr eaLnBrk="1" hangingPunct="1"/>
            <a:r>
              <a:rPr lang="fr-BE" smtClean="0"/>
              <a:t>Pour retrouver les valeurs contenues dans les lignes d'un </a:t>
            </a:r>
            <a:r>
              <a:rPr lang="fr-BE" smtClean="0">
                <a:latin typeface="Courier New" pitchFamily="49" charset="0"/>
                <a:cs typeface="Courier New" pitchFamily="49" charset="0"/>
              </a:rPr>
              <a:t>ResultSet</a:t>
            </a:r>
            <a:r>
              <a:rPr lang="fr-BE" smtClean="0"/>
              <a:t>, on a à notre disposition une dizaine de méthodes du type </a:t>
            </a:r>
            <a:r>
              <a:rPr lang="fr-BE" b="1" smtClean="0"/>
              <a:t>getXXX</a:t>
            </a:r>
            <a:r>
              <a:rPr lang="fr-BE" smtClean="0"/>
              <a:t>, invoquables sur l'objet  </a:t>
            </a:r>
            <a:r>
              <a:rPr lang="fr-BE" smtClean="0">
                <a:latin typeface="Courier New" pitchFamily="49" charset="0"/>
                <a:cs typeface="Courier New" pitchFamily="49" charset="0"/>
              </a:rPr>
              <a:t>Resultset </a:t>
            </a:r>
          </a:p>
          <a:p>
            <a:pPr eaLnBrk="1" hangingPunct="1"/>
            <a:endParaRPr lang="fr-BE" smtClean="0"/>
          </a:p>
        </p:txBody>
      </p:sp>
      <p:sp>
        <p:nvSpPr>
          <p:cNvPr id="133125" name="Text Box 4"/>
          <p:cNvSpPr txBox="1">
            <a:spLocks noChangeArrowheads="1"/>
          </p:cNvSpPr>
          <p:nvPr/>
        </p:nvSpPr>
        <p:spPr bwMode="auto">
          <a:xfrm>
            <a:off x="1143000" y="2571750"/>
            <a:ext cx="7127875" cy="3200860"/>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pPr>
            <a:r>
              <a:rPr lang="fr-BE" sz="1400" b="1" dirty="0">
                <a:solidFill>
                  <a:srgbClr val="3C486E"/>
                </a:solidFill>
                <a:latin typeface="Courier New" pitchFamily="49" charset="0"/>
                <a:cs typeface="Courier New" pitchFamily="49" charset="0"/>
              </a:rPr>
              <a:t>String </a:t>
            </a:r>
            <a:r>
              <a:rPr lang="fr-BE" sz="1400" b="1" dirty="0" err="1">
                <a:solidFill>
                  <a:srgbClr val="3C486E"/>
                </a:solidFill>
                <a:latin typeface="Courier New" pitchFamily="49" charset="0"/>
                <a:cs typeface="Courier New" pitchFamily="49" charset="0"/>
              </a:rPr>
              <a:t>sql</a:t>
            </a:r>
            <a:r>
              <a:rPr lang="fr-BE" sz="1400" b="1" dirty="0">
                <a:solidFill>
                  <a:srgbClr val="3C486E"/>
                </a:solidFill>
                <a:latin typeface="Courier New" pitchFamily="49" charset="0"/>
                <a:cs typeface="Courier New" pitchFamily="49" charset="0"/>
              </a:rPr>
              <a:t> = "SELECT * FROM </a:t>
            </a:r>
            <a:r>
              <a:rPr lang="fr-BE" sz="1400" b="1" dirty="0" err="1">
                <a:solidFill>
                  <a:srgbClr val="3C486E"/>
                </a:solidFill>
                <a:latin typeface="Courier New" pitchFamily="49" charset="0"/>
                <a:cs typeface="Courier New" pitchFamily="49" charset="0"/>
              </a:rPr>
              <a:t>MaTable</a:t>
            </a:r>
            <a:r>
              <a:rPr lang="fr-BE" sz="1400" b="1" dirty="0">
                <a:solidFill>
                  <a:srgbClr val="3C486E"/>
                </a:solidFill>
                <a:latin typeface="Courier New" pitchFamily="49" charset="0"/>
                <a:cs typeface="Courier New" pitchFamily="49" charset="0"/>
              </a:rPr>
              <a:t>"; </a:t>
            </a:r>
          </a:p>
          <a:p>
            <a:pPr>
              <a:lnSpc>
                <a:spcPct val="100000"/>
              </a:lnSpc>
            </a:pPr>
            <a:r>
              <a:rPr lang="fr-BE" sz="1400" b="1" dirty="0" err="1">
                <a:solidFill>
                  <a:srgbClr val="3C486E"/>
                </a:solidFill>
                <a:latin typeface="Courier New" pitchFamily="49" charset="0"/>
                <a:cs typeface="Courier New" pitchFamily="49" charset="0"/>
              </a:rPr>
              <a:t>ResultSet</a:t>
            </a:r>
            <a:r>
              <a:rPr lang="fr-BE" sz="1400" b="1" dirty="0">
                <a:solidFill>
                  <a:srgbClr val="3C486E"/>
                </a:solidFill>
                <a:latin typeface="Courier New" pitchFamily="49" charset="0"/>
                <a:cs typeface="Courier New" pitchFamily="49" charset="0"/>
              </a:rPr>
              <a:t> </a:t>
            </a:r>
            <a:r>
              <a:rPr lang="fr-BE" sz="1400" b="1" dirty="0" err="1">
                <a:solidFill>
                  <a:srgbClr val="3C486E"/>
                </a:solidFill>
                <a:latin typeface="Courier New" pitchFamily="49" charset="0"/>
                <a:cs typeface="Courier New" pitchFamily="49" charset="0"/>
              </a:rPr>
              <a:t>resultat</a:t>
            </a:r>
            <a:r>
              <a:rPr lang="fr-BE" sz="1400" b="1" dirty="0">
                <a:solidFill>
                  <a:srgbClr val="3C486E"/>
                </a:solidFill>
                <a:latin typeface="Courier New" pitchFamily="49" charset="0"/>
                <a:cs typeface="Courier New" pitchFamily="49" charset="0"/>
              </a:rPr>
              <a:t> = </a:t>
            </a:r>
            <a:r>
              <a:rPr lang="fr-BE" sz="1400" b="1" dirty="0" err="1">
                <a:solidFill>
                  <a:srgbClr val="3C486E"/>
                </a:solidFill>
                <a:latin typeface="Courier New" pitchFamily="49" charset="0"/>
                <a:cs typeface="Courier New" pitchFamily="49" charset="0"/>
              </a:rPr>
              <a:t>statement.executeQuery</a:t>
            </a:r>
            <a:r>
              <a:rPr lang="fr-BE" sz="1400" b="1" dirty="0">
                <a:solidFill>
                  <a:srgbClr val="3C486E"/>
                </a:solidFill>
                <a:latin typeface="Courier New" pitchFamily="49" charset="0"/>
                <a:cs typeface="Courier New" pitchFamily="49" charset="0"/>
              </a:rPr>
              <a:t>(</a:t>
            </a:r>
            <a:r>
              <a:rPr lang="fr-BE" sz="1400" b="1" dirty="0" err="1">
                <a:solidFill>
                  <a:srgbClr val="3C486E"/>
                </a:solidFill>
                <a:latin typeface="Courier New" pitchFamily="49" charset="0"/>
                <a:cs typeface="Courier New" pitchFamily="49" charset="0"/>
              </a:rPr>
              <a:t>sql</a:t>
            </a:r>
            <a:r>
              <a:rPr lang="fr-BE" sz="1400" b="1" dirty="0">
                <a:solidFill>
                  <a:srgbClr val="3C486E"/>
                </a:solidFill>
                <a:latin typeface="Courier New" pitchFamily="49" charset="0"/>
                <a:cs typeface="Courier New" pitchFamily="49" charset="0"/>
              </a:rPr>
              <a:t>); </a:t>
            </a:r>
          </a:p>
          <a:p>
            <a:pPr>
              <a:lnSpc>
                <a:spcPct val="100000"/>
              </a:lnSpc>
            </a:pPr>
            <a:endParaRPr lang="fr-BE" sz="1400" b="1" dirty="0">
              <a:solidFill>
                <a:srgbClr val="3C486E"/>
              </a:solidFill>
              <a:latin typeface="Courier New" pitchFamily="49" charset="0"/>
              <a:cs typeface="Courier New" pitchFamily="49" charset="0"/>
            </a:endParaRPr>
          </a:p>
          <a:p>
            <a:pPr>
              <a:lnSpc>
                <a:spcPct val="100000"/>
              </a:lnSpc>
            </a:pPr>
            <a:r>
              <a:rPr lang="fr-BE" sz="1400" b="1" dirty="0" err="1">
                <a:solidFill>
                  <a:srgbClr val="3C486E"/>
                </a:solidFill>
                <a:latin typeface="Courier New" pitchFamily="49" charset="0"/>
                <a:cs typeface="Courier New" pitchFamily="49" charset="0"/>
              </a:rPr>
              <a:t>while</a:t>
            </a:r>
            <a:r>
              <a:rPr lang="fr-BE" sz="1400" b="1" dirty="0">
                <a:solidFill>
                  <a:srgbClr val="3C486E"/>
                </a:solidFill>
                <a:latin typeface="Courier New" pitchFamily="49" charset="0"/>
                <a:cs typeface="Courier New" pitchFamily="49" charset="0"/>
              </a:rPr>
              <a:t>(</a:t>
            </a:r>
            <a:r>
              <a:rPr lang="fr-BE" sz="1400" b="1" dirty="0" err="1">
                <a:solidFill>
                  <a:srgbClr val="3C486E"/>
                </a:solidFill>
                <a:latin typeface="Courier New" pitchFamily="49" charset="0"/>
                <a:cs typeface="Courier New" pitchFamily="49" charset="0"/>
              </a:rPr>
              <a:t>resultat.next</a:t>
            </a:r>
            <a:r>
              <a:rPr lang="fr-BE" sz="1400" b="1" dirty="0">
                <a:solidFill>
                  <a:srgbClr val="3C486E"/>
                </a:solidFill>
                <a:latin typeface="Courier New" pitchFamily="49" charset="0"/>
                <a:cs typeface="Courier New" pitchFamily="49" charset="0"/>
              </a:rPr>
              <a:t>()) { </a:t>
            </a:r>
          </a:p>
          <a:p>
            <a:pPr>
              <a:lnSpc>
                <a:spcPct val="100000"/>
              </a:lnSpc>
            </a:pPr>
            <a:r>
              <a:rPr lang="fr-BE" sz="1400" b="1" dirty="0">
                <a:solidFill>
                  <a:srgbClr val="3C486E"/>
                </a:solidFill>
                <a:latin typeface="Courier New" pitchFamily="49" charset="0"/>
                <a:cs typeface="Courier New" pitchFamily="49" charset="0"/>
              </a:rPr>
              <a:t>	</a:t>
            </a:r>
            <a:r>
              <a:rPr lang="fr-BE" sz="1400" b="1" dirty="0" err="1">
                <a:solidFill>
                  <a:srgbClr val="3C486E"/>
                </a:solidFill>
                <a:latin typeface="Courier New" pitchFamily="49" charset="0"/>
                <a:cs typeface="Courier New" pitchFamily="49" charset="0"/>
              </a:rPr>
              <a:t>int</a:t>
            </a:r>
            <a:r>
              <a:rPr lang="fr-BE" sz="1400" b="1" dirty="0">
                <a:solidFill>
                  <a:srgbClr val="3C486E"/>
                </a:solidFill>
                <a:latin typeface="Courier New" pitchFamily="49" charset="0"/>
                <a:cs typeface="Courier New" pitchFamily="49" charset="0"/>
              </a:rPr>
              <a:t> id = </a:t>
            </a:r>
            <a:r>
              <a:rPr lang="fr-BE" sz="1400" b="1" dirty="0" err="1">
                <a:solidFill>
                  <a:srgbClr val="3C486E"/>
                </a:solidFill>
                <a:latin typeface="Courier New" pitchFamily="49" charset="0"/>
                <a:cs typeface="Courier New" pitchFamily="49" charset="0"/>
              </a:rPr>
              <a:t>resultat.getInt</a:t>
            </a:r>
            <a:r>
              <a:rPr lang="fr-BE" sz="1400" b="1" dirty="0">
                <a:solidFill>
                  <a:srgbClr val="3C486E"/>
                </a:solidFill>
                <a:latin typeface="Courier New" pitchFamily="49" charset="0"/>
                <a:cs typeface="Courier New" pitchFamily="49" charset="0"/>
              </a:rPr>
              <a:t>("id"); </a:t>
            </a:r>
          </a:p>
          <a:p>
            <a:pPr>
              <a:lnSpc>
                <a:spcPct val="100000"/>
              </a:lnSpc>
            </a:pPr>
            <a:r>
              <a:rPr lang="fr-BE" sz="1400" b="1" dirty="0">
                <a:solidFill>
                  <a:srgbClr val="3C486E"/>
                </a:solidFill>
                <a:latin typeface="Courier New" pitchFamily="49" charset="0"/>
                <a:cs typeface="Courier New" pitchFamily="49" charset="0"/>
              </a:rPr>
              <a:t>	String nom = </a:t>
            </a:r>
            <a:r>
              <a:rPr lang="fr-BE" sz="1400" b="1" dirty="0" err="1">
                <a:solidFill>
                  <a:srgbClr val="3C486E"/>
                </a:solidFill>
                <a:latin typeface="Courier New" pitchFamily="49" charset="0"/>
                <a:cs typeface="Courier New" pitchFamily="49" charset="0"/>
              </a:rPr>
              <a:t>resultat.getString</a:t>
            </a:r>
            <a:r>
              <a:rPr lang="fr-BE" sz="1400" b="1" dirty="0">
                <a:solidFill>
                  <a:srgbClr val="3C486E"/>
                </a:solidFill>
                <a:latin typeface="Courier New" pitchFamily="49" charset="0"/>
                <a:cs typeface="Courier New" pitchFamily="49" charset="0"/>
              </a:rPr>
              <a:t>("nom"); </a:t>
            </a:r>
          </a:p>
          <a:p>
            <a:pPr>
              <a:lnSpc>
                <a:spcPct val="100000"/>
              </a:lnSpc>
            </a:pPr>
            <a:r>
              <a:rPr lang="fr-BE" sz="1400" b="1" dirty="0">
                <a:solidFill>
                  <a:srgbClr val="3C486E"/>
                </a:solidFill>
                <a:latin typeface="Courier New" pitchFamily="49" charset="0"/>
                <a:cs typeface="Courier New" pitchFamily="49" charset="0"/>
              </a:rPr>
              <a:t>	double prix = </a:t>
            </a:r>
            <a:r>
              <a:rPr lang="fr-BE" sz="1400" b="1" dirty="0" err="1">
                <a:solidFill>
                  <a:srgbClr val="3C486E"/>
                </a:solidFill>
                <a:latin typeface="Courier New" pitchFamily="49" charset="0"/>
                <a:cs typeface="Courier New" pitchFamily="49" charset="0"/>
              </a:rPr>
              <a:t>resultat.getDouble</a:t>
            </a:r>
            <a:r>
              <a:rPr lang="fr-BE" sz="1400" b="1" dirty="0">
                <a:solidFill>
                  <a:srgbClr val="3C486E"/>
                </a:solidFill>
                <a:latin typeface="Courier New" pitchFamily="49" charset="0"/>
                <a:cs typeface="Courier New" pitchFamily="49" charset="0"/>
              </a:rPr>
              <a:t>("prix"); </a:t>
            </a:r>
          </a:p>
          <a:p>
            <a:pPr>
              <a:lnSpc>
                <a:spcPct val="100000"/>
              </a:lnSpc>
            </a:pPr>
            <a:r>
              <a:rPr lang="fr-BE" sz="1400" b="1" dirty="0">
                <a:solidFill>
                  <a:srgbClr val="3C486E"/>
                </a:solidFill>
                <a:latin typeface="Courier New" pitchFamily="49" charset="0"/>
                <a:cs typeface="Courier New" pitchFamily="49" charset="0"/>
              </a:rPr>
              <a:t>	</a:t>
            </a:r>
            <a:r>
              <a:rPr lang="fr-BE" sz="1400" b="1" dirty="0" err="1">
                <a:solidFill>
                  <a:srgbClr val="3C486E"/>
                </a:solidFill>
                <a:latin typeface="Courier New" pitchFamily="49" charset="0"/>
                <a:cs typeface="Courier New" pitchFamily="49" charset="0"/>
              </a:rPr>
              <a:t>java.sql.Date</a:t>
            </a:r>
            <a:r>
              <a:rPr lang="fr-BE" sz="1400" b="1" dirty="0">
                <a:solidFill>
                  <a:srgbClr val="3C486E"/>
                </a:solidFill>
                <a:latin typeface="Courier New" pitchFamily="49" charset="0"/>
                <a:cs typeface="Courier New" pitchFamily="49" charset="0"/>
              </a:rPr>
              <a:t> date = </a:t>
            </a:r>
            <a:r>
              <a:rPr lang="fr-BE" sz="1400" b="1" dirty="0" err="1">
                <a:solidFill>
                  <a:srgbClr val="3C486E"/>
                </a:solidFill>
                <a:latin typeface="Courier New" pitchFamily="49" charset="0"/>
                <a:cs typeface="Courier New" pitchFamily="49" charset="0"/>
              </a:rPr>
              <a:t>resultat.getDate</a:t>
            </a:r>
            <a:r>
              <a:rPr lang="fr-BE" sz="1400" b="1" dirty="0">
                <a:solidFill>
                  <a:srgbClr val="3C486E"/>
                </a:solidFill>
                <a:latin typeface="Courier New" pitchFamily="49" charset="0"/>
                <a:cs typeface="Courier New" pitchFamily="49" charset="0"/>
              </a:rPr>
              <a:t>("date"); </a:t>
            </a:r>
          </a:p>
          <a:p>
            <a:pPr>
              <a:lnSpc>
                <a:spcPct val="100000"/>
              </a:lnSpc>
            </a:pPr>
            <a:r>
              <a:rPr lang="fr-BE" sz="1400" b="1" dirty="0">
                <a:solidFill>
                  <a:srgbClr val="3C486E"/>
                </a:solidFill>
                <a:latin typeface="Courier New" pitchFamily="49" charset="0"/>
                <a:cs typeface="Courier New" pitchFamily="49" charset="0"/>
              </a:rPr>
              <a:t>	</a:t>
            </a:r>
          </a:p>
          <a:p>
            <a:pPr>
              <a:lnSpc>
                <a:spcPct val="100000"/>
              </a:lnSpc>
            </a:pPr>
            <a:r>
              <a:rPr lang="fr-BE" sz="1400" b="1" dirty="0">
                <a:solidFill>
                  <a:srgbClr val="3C486E"/>
                </a:solidFill>
                <a:latin typeface="Courier New" pitchFamily="49" charset="0"/>
                <a:cs typeface="Courier New" pitchFamily="49" charset="0"/>
              </a:rPr>
              <a:t>	</a:t>
            </a:r>
            <a:r>
              <a:rPr lang="fr-BE" sz="1400" b="1" dirty="0" err="1">
                <a:solidFill>
                  <a:srgbClr val="3C486E"/>
                </a:solidFill>
                <a:latin typeface="Courier New" pitchFamily="49" charset="0"/>
                <a:cs typeface="Courier New" pitchFamily="49" charset="0"/>
              </a:rPr>
              <a:t>System.out.println</a:t>
            </a:r>
            <a:r>
              <a:rPr lang="fr-BE" sz="1400" b="1" dirty="0">
                <a:solidFill>
                  <a:srgbClr val="3C486E"/>
                </a:solidFill>
                <a:latin typeface="Courier New" pitchFamily="49" charset="0"/>
                <a:cs typeface="Courier New" pitchFamily="49" charset="0"/>
              </a:rPr>
              <a:t>("id : " +id</a:t>
            </a:r>
          </a:p>
          <a:p>
            <a:pPr>
              <a:lnSpc>
                <a:spcPct val="100000"/>
              </a:lnSpc>
            </a:pPr>
            <a:r>
              <a:rPr lang="fr-BE" sz="1400" b="1" dirty="0">
                <a:solidFill>
                  <a:srgbClr val="3C486E"/>
                </a:solidFill>
                <a:latin typeface="Courier New" pitchFamily="49" charset="0"/>
                <a:cs typeface="Courier New" pitchFamily="49" charset="0"/>
              </a:rPr>
              <a:t>		+" nom : "+ nom</a:t>
            </a:r>
          </a:p>
          <a:p>
            <a:pPr>
              <a:lnSpc>
                <a:spcPct val="100000"/>
              </a:lnSpc>
            </a:pPr>
            <a:r>
              <a:rPr lang="fr-BE" sz="1400" b="1" dirty="0">
                <a:solidFill>
                  <a:srgbClr val="3C486E"/>
                </a:solidFill>
                <a:latin typeface="Courier New" pitchFamily="49" charset="0"/>
                <a:cs typeface="Courier New" pitchFamily="49" charset="0"/>
              </a:rPr>
              <a:t>		+ " prix : "+prix</a:t>
            </a:r>
          </a:p>
          <a:p>
            <a:pPr>
              <a:lnSpc>
                <a:spcPct val="100000"/>
              </a:lnSpc>
            </a:pPr>
            <a:r>
              <a:rPr lang="fr-BE" sz="1400" b="1" dirty="0">
                <a:solidFill>
                  <a:srgbClr val="3C486E"/>
                </a:solidFill>
                <a:latin typeface="Courier New" pitchFamily="49" charset="0"/>
                <a:cs typeface="Courier New" pitchFamily="49" charset="0"/>
              </a:rPr>
              <a:t>		+" date : "+date); </a:t>
            </a:r>
          </a:p>
          <a:p>
            <a:pPr>
              <a:lnSpc>
                <a:spcPct val="100000"/>
              </a:lnSpc>
            </a:pPr>
            <a:r>
              <a:rPr lang="fr-BE" sz="1400" b="1" dirty="0">
                <a:solidFill>
                  <a:srgbClr val="3C486E"/>
                </a:solidFill>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p:txBody>
          <a:bodyPr/>
          <a:lstStyle/>
          <a:p>
            <a:pPr eaLnBrk="1" hangingPunct="1"/>
            <a:r>
              <a:rPr lang="fr-BE" smtClean="0"/>
              <a:t>Transaction (1/2)</a:t>
            </a:r>
            <a:endParaRPr lang="fr-FR" smtClean="0"/>
          </a:p>
        </p:txBody>
      </p:sp>
      <p:sp>
        <p:nvSpPr>
          <p:cNvPr id="135172" name="Rectangle 3"/>
          <p:cNvSpPr>
            <a:spLocks noGrp="1" noChangeArrowheads="1"/>
          </p:cNvSpPr>
          <p:nvPr>
            <p:ph idx="1"/>
          </p:nvPr>
        </p:nvSpPr>
        <p:spPr>
          <a:xfrm>
            <a:off x="468313" y="1125539"/>
            <a:ext cx="8229600" cy="4535487"/>
          </a:xfrm>
        </p:spPr>
        <p:txBody>
          <a:bodyPr/>
          <a:lstStyle/>
          <a:p>
            <a:pPr eaLnBrk="1" hangingPunct="1"/>
            <a:r>
              <a:rPr lang="fr-BE" smtClean="0"/>
              <a:t>Une transaction est un ensemble d’actions qui soit réussissent, soit échouent en remettant la base de données dans l’état initial</a:t>
            </a:r>
            <a:endParaRPr lang="fr-BE" sz="1000" smtClean="0"/>
          </a:p>
          <a:p>
            <a:pPr eaLnBrk="1" hangingPunct="1"/>
            <a:r>
              <a:rPr lang="fr-BE" smtClean="0"/>
              <a:t>Par défaut, JDBC est paramétré en auto-commit. Dans ce mode, chaque ordre SQL est exécuté dans une transaction. </a:t>
            </a:r>
            <a:endParaRPr lang="fr-BE" sz="1000" smtClean="0"/>
          </a:p>
          <a:p>
            <a:pPr eaLnBrk="1" hangingPunct="1"/>
            <a:r>
              <a:rPr lang="fr-BE" smtClean="0"/>
              <a:t>Exemple</a:t>
            </a:r>
          </a:p>
          <a:p>
            <a:pPr eaLnBrk="1" hangingPunct="1">
              <a:buFontTx/>
              <a:buNone/>
            </a:pPr>
            <a:endParaRPr lang="fr-FR" smtClean="0"/>
          </a:p>
        </p:txBody>
      </p:sp>
      <p:sp>
        <p:nvSpPr>
          <p:cNvPr id="135173" name="Text Box 4"/>
          <p:cNvSpPr txBox="1">
            <a:spLocks noChangeArrowheads="1"/>
          </p:cNvSpPr>
          <p:nvPr/>
        </p:nvSpPr>
        <p:spPr bwMode="auto">
          <a:xfrm>
            <a:off x="1116014" y="3357563"/>
            <a:ext cx="7127875" cy="2769973"/>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connection.setAutoCommit(false);</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try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stmt.executeUpdate();</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a:t>
            </a:r>
            <a:r>
              <a:rPr lang="fr-BE" sz="1400" b="1" smtClean="0">
                <a:solidFill>
                  <a:srgbClr val="3C486E"/>
                </a:solidFill>
                <a:latin typeface="Courier New" pitchFamily="49" charset="0"/>
                <a:cs typeface="Courier New" pitchFamily="49" charset="0"/>
              </a:rPr>
              <a:t>//…</a:t>
            </a:r>
          </a:p>
          <a:p>
            <a:pPr>
              <a:lnSpc>
                <a:spcPct val="100000"/>
              </a:lnSpc>
              <a:tabLst>
                <a:tab pos="353951" algn="l"/>
                <a:tab pos="719011" algn="l"/>
                <a:tab pos="1072960" algn="l"/>
              </a:tabLst>
            </a:pPr>
            <a:r>
              <a:rPr lang="fr-BE" sz="1400" b="1" smtClean="0">
                <a:solidFill>
                  <a:srgbClr val="3C486E"/>
                </a:solidFill>
                <a:latin typeface="Courier New" pitchFamily="49" charset="0"/>
                <a:cs typeface="Courier New" pitchFamily="49" charset="0"/>
              </a:rPr>
              <a:t>	connection.commit();</a:t>
            </a: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catch (SQLException e) {</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	connection.rollback();</a:t>
            </a: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a:t>
            </a:r>
          </a:p>
          <a:p>
            <a:pPr>
              <a:lnSpc>
                <a:spcPct val="100000"/>
              </a:lnSpc>
              <a:tabLst>
                <a:tab pos="353951" algn="l"/>
                <a:tab pos="719011" algn="l"/>
                <a:tab pos="1072960" algn="l"/>
              </a:tabLst>
            </a:pPr>
            <a:endParaRPr lang="fr-BE" sz="1400" b="1">
              <a:solidFill>
                <a:srgbClr val="3C486E"/>
              </a:solidFill>
              <a:latin typeface="Courier New" pitchFamily="49" charset="0"/>
              <a:cs typeface="Courier New" pitchFamily="49" charset="0"/>
            </a:endParaRPr>
          </a:p>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connection.setAutoCommit(true);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17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ChangeArrowheads="1"/>
          </p:cNvSpPr>
          <p:nvPr>
            <p:ph type="title"/>
          </p:nvPr>
        </p:nvSpPr>
        <p:spPr/>
        <p:txBody>
          <a:bodyPr/>
          <a:lstStyle/>
          <a:p>
            <a:pPr eaLnBrk="1" hangingPunct="1"/>
            <a:r>
              <a:rPr lang="fr-BE" smtClean="0"/>
              <a:t>Transaction (2/2)</a:t>
            </a:r>
            <a:endParaRPr lang="fr-FR" smtClean="0"/>
          </a:p>
        </p:txBody>
      </p:sp>
      <p:sp>
        <p:nvSpPr>
          <p:cNvPr id="136196" name="Rectangle 3"/>
          <p:cNvSpPr>
            <a:spLocks noGrp="1" noChangeArrowheads="1"/>
          </p:cNvSpPr>
          <p:nvPr>
            <p:ph idx="1"/>
          </p:nvPr>
        </p:nvSpPr>
        <p:spPr>
          <a:xfrm>
            <a:off x="468313" y="1484314"/>
            <a:ext cx="8229600" cy="4176712"/>
          </a:xfrm>
        </p:spPr>
        <p:txBody>
          <a:bodyPr/>
          <a:lstStyle/>
          <a:p>
            <a:pPr eaLnBrk="1" hangingPunct="1"/>
            <a:r>
              <a:rPr lang="fr-BE" smtClean="0"/>
              <a:t>Pour confirmer une transaction</a:t>
            </a:r>
          </a:p>
          <a:p>
            <a:pPr eaLnBrk="1" hangingPunct="1">
              <a:buNone/>
            </a:pPr>
            <a:endParaRPr lang="fr-BE" sz="1000" smtClean="0"/>
          </a:p>
          <a:p>
            <a:pPr eaLnBrk="1" hangingPunct="1"/>
            <a:r>
              <a:rPr lang="fr-BE" smtClean="0"/>
              <a:t>Pour annuler une transaction</a:t>
            </a:r>
          </a:p>
          <a:p>
            <a:pPr eaLnBrk="1" hangingPunct="1"/>
            <a:endParaRPr lang="fr-BE" sz="1000" smtClean="0"/>
          </a:p>
          <a:p>
            <a:pPr eaLnBrk="1" hangingPunct="1"/>
            <a:r>
              <a:rPr lang="fr-BE" smtClean="0"/>
              <a:t>JDBC offre 5 niveaux d’isolation, du moins sûr au plus sûr :</a:t>
            </a:r>
          </a:p>
          <a:p>
            <a:pPr eaLnBrk="1" hangingPunct="1"/>
            <a:endParaRPr lang="fr-BE" sz="1000" smtClean="0"/>
          </a:p>
          <a:p>
            <a:pPr lvl="1" eaLnBrk="1" hangingPunct="1"/>
            <a:r>
              <a:rPr lang="fr-BE" smtClean="0">
                <a:latin typeface="Courier New" pitchFamily="49" charset="0"/>
                <a:cs typeface="Courier New" pitchFamily="49" charset="0"/>
              </a:rPr>
              <a:t>Connection.TRANSACTION_NONE</a:t>
            </a:r>
          </a:p>
          <a:p>
            <a:pPr lvl="1" eaLnBrk="1" hangingPunct="1"/>
            <a:r>
              <a:rPr lang="fr-BE" smtClean="0">
                <a:latin typeface="Courier New" pitchFamily="49" charset="0"/>
                <a:cs typeface="Courier New" pitchFamily="49" charset="0"/>
              </a:rPr>
              <a:t>Connection.TRANSACTION_READ_UNCOMMITTED</a:t>
            </a:r>
          </a:p>
          <a:p>
            <a:pPr lvl="1" eaLnBrk="1" hangingPunct="1"/>
            <a:r>
              <a:rPr lang="fr-BE" smtClean="0">
                <a:latin typeface="Courier New" pitchFamily="49" charset="0"/>
                <a:cs typeface="Courier New" pitchFamily="49" charset="0"/>
              </a:rPr>
              <a:t>Connection.TRANSACTION_READ_COMMITTED</a:t>
            </a:r>
          </a:p>
          <a:p>
            <a:pPr lvl="1" eaLnBrk="1" hangingPunct="1"/>
            <a:r>
              <a:rPr lang="fr-BE" smtClean="0">
                <a:latin typeface="Courier New" pitchFamily="49" charset="0"/>
                <a:cs typeface="Courier New" pitchFamily="49" charset="0"/>
              </a:rPr>
              <a:t>Connection.TRANSACTION_REPEATABLE_READ</a:t>
            </a:r>
          </a:p>
          <a:p>
            <a:pPr lvl="1" eaLnBrk="1" hangingPunct="1"/>
            <a:r>
              <a:rPr lang="fr-BE" smtClean="0">
                <a:latin typeface="Courier New" pitchFamily="49" charset="0"/>
                <a:cs typeface="Courier New" pitchFamily="49" charset="0"/>
              </a:rPr>
              <a:t>Connection.TRANSACTION_SERIALIZABLE</a:t>
            </a:r>
            <a:endParaRPr lang="fr-FR" smtClean="0">
              <a:latin typeface="Courier New" pitchFamily="49" charset="0"/>
              <a:cs typeface="Courier New" pitchFamily="49" charset="0"/>
            </a:endParaRPr>
          </a:p>
        </p:txBody>
      </p:sp>
      <p:sp>
        <p:nvSpPr>
          <p:cNvPr id="136197" name="Text Box 4"/>
          <p:cNvSpPr txBox="1">
            <a:spLocks noChangeArrowheads="1"/>
          </p:cNvSpPr>
          <p:nvPr/>
        </p:nvSpPr>
        <p:spPr bwMode="auto">
          <a:xfrm>
            <a:off x="4572001" y="1571626"/>
            <a:ext cx="2714625" cy="318849"/>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connection.commit()</a:t>
            </a:r>
          </a:p>
        </p:txBody>
      </p:sp>
      <p:sp>
        <p:nvSpPr>
          <p:cNvPr id="136198" name="Text Box 4"/>
          <p:cNvSpPr txBox="1">
            <a:spLocks noChangeArrowheads="1"/>
          </p:cNvSpPr>
          <p:nvPr/>
        </p:nvSpPr>
        <p:spPr bwMode="auto">
          <a:xfrm>
            <a:off x="4572001" y="2420889"/>
            <a:ext cx="2714625" cy="318849"/>
          </a:xfrm>
          <a:prstGeom prst="rect">
            <a:avLst/>
          </a:prstGeom>
          <a:noFill/>
          <a:ln w="9525" algn="ctr">
            <a:solidFill>
              <a:srgbClr val="3C486E"/>
            </a:solidFill>
            <a:miter lim="800000"/>
            <a:headEnd/>
            <a:tailEnd/>
          </a:ln>
        </p:spPr>
        <p:txBody>
          <a:bodyPr lIns="91424" tIns="45712" rIns="91424" bIns="45712">
            <a:spAutoFit/>
          </a:bodyPr>
          <a:lstStyle/>
          <a:p>
            <a:pPr>
              <a:lnSpc>
                <a:spcPct val="100000"/>
              </a:lnSpc>
              <a:tabLst>
                <a:tab pos="353951" algn="l"/>
                <a:tab pos="719011" algn="l"/>
                <a:tab pos="1072960" algn="l"/>
              </a:tabLst>
            </a:pPr>
            <a:r>
              <a:rPr lang="fr-BE" sz="1400" b="1">
                <a:solidFill>
                  <a:srgbClr val="3C486E"/>
                </a:solidFill>
                <a:latin typeface="Courier New" pitchFamily="49" charset="0"/>
                <a:cs typeface="Courier New" pitchFamily="49" charset="0"/>
              </a:rPr>
              <a:t>connection.rollback()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1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619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619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619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19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619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61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animBg="1"/>
    </p:bldLst>
  </p:timing>
</p:sld>
</file>

<file path=ppt/theme/theme1.xml><?xml version="1.0" encoding="utf-8"?>
<a:theme xmlns:a="http://schemas.openxmlformats.org/drawingml/2006/main" name="Template_Wavenet_Neutre_2013">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59BD2"/>
      </a:hlink>
      <a:folHlink>
        <a:srgbClr val="659BD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 OO - cours</Template>
  <TotalTime>12265</TotalTime>
  <Words>7456</Words>
  <Application>Microsoft Office PowerPoint</Application>
  <PresentationFormat>Affichage à l'écran (4:3)</PresentationFormat>
  <Paragraphs>1871</Paragraphs>
  <Slides>190</Slides>
  <Notes>15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190</vt:i4>
      </vt:variant>
    </vt:vector>
  </HeadingPairs>
  <TitlesOfParts>
    <vt:vector size="199" baseType="lpstr">
      <vt:lpstr>MS Gothic</vt:lpstr>
      <vt:lpstr>Arial</vt:lpstr>
      <vt:lpstr>Calibri</vt:lpstr>
      <vt:lpstr>Courier New</vt:lpstr>
      <vt:lpstr>Eras Bold ITC</vt:lpstr>
      <vt:lpstr>Lucida Sans Unicode</vt:lpstr>
      <vt:lpstr>Times New Roman</vt:lpstr>
      <vt:lpstr>Wingdings</vt:lpstr>
      <vt:lpstr>Template_Wavenet_Neutre_2013</vt:lpstr>
      <vt:lpstr>Enterprise Java Beans</vt:lpstr>
      <vt:lpstr>Objectifs</vt:lpstr>
      <vt:lpstr>Table des matières</vt:lpstr>
      <vt:lpstr>1. Introduction à Java EE </vt:lpstr>
      <vt:lpstr>Plateforme Java EE</vt:lpstr>
      <vt:lpstr>Spécifications Java EE</vt:lpstr>
      <vt:lpstr>Quelques API liées à Java EE …</vt:lpstr>
      <vt:lpstr>Historique de Java EE</vt:lpstr>
      <vt:lpstr>Composants (1/2)</vt:lpstr>
      <vt:lpstr>Composants (2/2)</vt:lpstr>
      <vt:lpstr>Composants EJB (1/2)</vt:lpstr>
      <vt:lpstr>Composants EJB (2/2)</vt:lpstr>
      <vt:lpstr>Conteneur EJB (1/2)</vt:lpstr>
      <vt:lpstr>Conteneur EJB (2/2)</vt:lpstr>
      <vt:lpstr>Serveur d'applications</vt:lpstr>
      <vt:lpstr>Architecture Java EE</vt:lpstr>
      <vt:lpstr>Application Java EE</vt:lpstr>
      <vt:lpstr>2. Notion d’architecture logicielle</vt:lpstr>
      <vt:lpstr>Architecture multi-tiers (1/3)</vt:lpstr>
      <vt:lpstr>Architecture multi-tiers (2/3)</vt:lpstr>
      <vt:lpstr>Architecture multi-tiers (3/3)</vt:lpstr>
      <vt:lpstr>Couches applicatives (1/3)</vt:lpstr>
      <vt:lpstr>Couches applicatives (2/3)</vt:lpstr>
      <vt:lpstr>Couches applicatives (3/3)</vt:lpstr>
      <vt:lpstr>Client (1/2)</vt:lpstr>
      <vt:lpstr>Client (2/2)</vt:lpstr>
      <vt:lpstr>Couche Présentation</vt:lpstr>
      <vt:lpstr>Couche Application (1/2)</vt:lpstr>
      <vt:lpstr>Couche Application (2/2)</vt:lpstr>
      <vt:lpstr>Couche Services</vt:lpstr>
      <vt:lpstr>Couche Accès aux données</vt:lpstr>
      <vt:lpstr>Couche Persistance</vt:lpstr>
      <vt:lpstr>3. JNDI et RMI</vt:lpstr>
      <vt:lpstr>Clients EJB</vt:lpstr>
      <vt:lpstr>JNDI API</vt:lpstr>
      <vt:lpstr>Service de nommage</vt:lpstr>
      <vt:lpstr>Annuaire (1/2)</vt:lpstr>
      <vt:lpstr>Annuaire (2/2)</vt:lpstr>
      <vt:lpstr>Architecture JNDI</vt:lpstr>
      <vt:lpstr>JNDI SPI </vt:lpstr>
      <vt:lpstr>JNDI – Contexte de nommage</vt:lpstr>
      <vt:lpstr>JNDI – Contexte initial</vt:lpstr>
      <vt:lpstr>JNDI – Exemple (1/2) </vt:lpstr>
      <vt:lpstr>JNDI – Exemple (2/2)</vt:lpstr>
      <vt:lpstr>RMI</vt:lpstr>
      <vt:lpstr>Architecture RMI (1/2)</vt:lpstr>
      <vt:lpstr>Architecture RMI (2/2)</vt:lpstr>
      <vt:lpstr>RMI – Mécanisme d'invocation (1/2)</vt:lpstr>
      <vt:lpstr>RMI – Mécanisme d'invocation (2/2)</vt:lpstr>
      <vt:lpstr>RMI – Implémentation  </vt:lpstr>
      <vt:lpstr>4. Session Beans</vt:lpstr>
      <vt:lpstr>Session Bean</vt:lpstr>
      <vt:lpstr>Stateless Session Bean</vt:lpstr>
      <vt:lpstr>Stateful Session Bean</vt:lpstr>
      <vt:lpstr>Interfaces locales et distantes</vt:lpstr>
      <vt:lpstr>Implémentation (1/4)</vt:lpstr>
      <vt:lpstr>Implémentation (2/4)</vt:lpstr>
      <vt:lpstr>Implémentation (3/4)</vt:lpstr>
      <vt:lpstr>Implémentation (4/4)</vt:lpstr>
      <vt:lpstr>Stateless Session Bean – Cycle de vie (1/3)</vt:lpstr>
      <vt:lpstr>Stateless Session Bean – Cycle de vie (2/3)</vt:lpstr>
      <vt:lpstr>Stateless Session Bean – Cycle de vie (3/3)</vt:lpstr>
      <vt:lpstr>Stateful Session Bean – Cycle de vie (1/4)</vt:lpstr>
      <vt:lpstr>Stateful Session Bean – Cycle de vie (2/4)</vt:lpstr>
      <vt:lpstr>Stateful Session Bean – Cycle de vie (3/4)</vt:lpstr>
      <vt:lpstr>Stateful Session Bean – Cycle de vie (4/4)</vt:lpstr>
      <vt:lpstr>Programmation par interface (1/2)</vt:lpstr>
      <vt:lpstr>Programmation par interface (2/2)</vt:lpstr>
      <vt:lpstr>Inversion de contrôle</vt:lpstr>
      <vt:lpstr>Injection de dépendances</vt:lpstr>
      <vt:lpstr>Utilisation d'un composant EJB …</vt:lpstr>
      <vt:lpstr>5. Persistance des données</vt:lpstr>
      <vt:lpstr>Persistance des données</vt:lpstr>
      <vt:lpstr>Transaction Script</vt:lpstr>
      <vt:lpstr>DAO (1/2)</vt:lpstr>
      <vt:lpstr>DAO (2/2)</vt:lpstr>
      <vt:lpstr>Mapping Objet-Relationnel (1/2)</vt:lpstr>
      <vt:lpstr>Mapping Objet-Relationnel (2/2)</vt:lpstr>
      <vt:lpstr>JDBC</vt:lpstr>
      <vt:lpstr>Drivers (1/4)</vt:lpstr>
      <vt:lpstr>Drivers (2/4)</vt:lpstr>
      <vt:lpstr>Drivers (3/4)</vt:lpstr>
      <vt:lpstr>Drivers (4/4)</vt:lpstr>
      <vt:lpstr>Connexion à une base de données</vt:lpstr>
      <vt:lpstr>java.sql.Driver (1/2)</vt:lpstr>
      <vt:lpstr>java.sql.Driver (2/2)</vt:lpstr>
      <vt:lpstr>java.sql.Connection (1/2)</vt:lpstr>
      <vt:lpstr>java.sql.Connection (2/2)</vt:lpstr>
      <vt:lpstr>java.sql.Statement (1/3)</vt:lpstr>
      <vt:lpstr>java.sql.Statement (2/3)</vt:lpstr>
      <vt:lpstr>java.sql.Statement (3/3)</vt:lpstr>
      <vt:lpstr>java.sql.PreparedStatement (1/2)</vt:lpstr>
      <vt:lpstr>java.sql.PreparedStatement (2/2)</vt:lpstr>
      <vt:lpstr>java.sql.ResultSet (1/4)</vt:lpstr>
      <vt:lpstr>java.sql.ResultSet (2/4)</vt:lpstr>
      <vt:lpstr>java.sql.ResultSet (3/4)</vt:lpstr>
      <vt:lpstr>Java.sql.ResultSet (4/4)</vt:lpstr>
      <vt:lpstr>Transaction (1/2)</vt:lpstr>
      <vt:lpstr>Transaction (2/2)</vt:lpstr>
      <vt:lpstr>java.sql.CallableStatement</vt:lpstr>
      <vt:lpstr>JDBC et Garbage Collector</vt:lpstr>
      <vt:lpstr>Des questions ?</vt:lpstr>
      <vt:lpstr>Framework</vt:lpstr>
      <vt:lpstr>Objectifs</vt:lpstr>
      <vt:lpstr>Table des matières (1/2)</vt:lpstr>
      <vt:lpstr>Table des matières (2/2)</vt:lpstr>
      <vt:lpstr>1. Introduction à Spring</vt:lpstr>
      <vt:lpstr>Qu’est-ce que Spring ?</vt:lpstr>
      <vt:lpstr>Historique de Spring</vt:lpstr>
      <vt:lpstr>Spring Core</vt:lpstr>
      <vt:lpstr>Environnement d’exécution</vt:lpstr>
      <vt:lpstr>Spring Framework (1/2)</vt:lpstr>
      <vt:lpstr>Spring Framework (2/2)</vt:lpstr>
      <vt:lpstr>Spring Modules</vt:lpstr>
      <vt:lpstr>Pourquoi Spring ?</vt:lpstr>
      <vt:lpstr>Comparaison Java EE - Spring </vt:lpstr>
      <vt:lpstr>2. Le conteneur léger de Spring</vt:lpstr>
      <vt:lpstr>Conteneur léger (1/3)</vt:lpstr>
      <vt:lpstr>Conteneur léger (2/3)</vt:lpstr>
      <vt:lpstr>Conteneur léger (3/3)</vt:lpstr>
      <vt:lpstr>Bean</vt:lpstr>
      <vt:lpstr>BeanFactory (1/4)</vt:lpstr>
      <vt:lpstr>BeanFactory (2/4)</vt:lpstr>
      <vt:lpstr>BeanFactory (3/4)</vt:lpstr>
      <vt:lpstr>ApplicationContext (1/3)</vt:lpstr>
      <vt:lpstr>ApplicationContext (2/3)</vt:lpstr>
      <vt:lpstr>ApplicationContext (3/3)</vt:lpstr>
      <vt:lpstr>Définition d’un Bean (1/3)</vt:lpstr>
      <vt:lpstr>Définition d'un Bean (2/3)</vt:lpstr>
      <vt:lpstr>Définition d'un Bean (3/3)</vt:lpstr>
      <vt:lpstr>Initialisation du conteneur (1/2)</vt:lpstr>
      <vt:lpstr>Initialisation du conteneur (2/2)</vt:lpstr>
      <vt:lpstr>Récupération d’un Bean</vt:lpstr>
      <vt:lpstr>Sélection de la portée d'un Bean (1/4)</vt:lpstr>
      <vt:lpstr>Sélection de la portée d'un Bean (2/4)</vt:lpstr>
      <vt:lpstr>Sélection de la portée d'un Bean (3/4)</vt:lpstr>
      <vt:lpstr>Sélection de la portée d'un Bean (4/4)</vt:lpstr>
      <vt:lpstr>Programmation par interface (1/2)</vt:lpstr>
      <vt:lpstr>Programmation par interface (2/2)</vt:lpstr>
      <vt:lpstr>Inversion de contrôle</vt:lpstr>
      <vt:lpstr>Injection de dépendances (1/2)</vt:lpstr>
      <vt:lpstr>Injection de dépendances (2/2)</vt:lpstr>
      <vt:lpstr>Injection par mutateur (1/2)</vt:lpstr>
      <vt:lpstr>Injection par mutateur (2/2)</vt:lpstr>
      <vt:lpstr>Injection par constructeur (1/2)</vt:lpstr>
      <vt:lpstr>Injection par constructeur (2/2)</vt:lpstr>
      <vt:lpstr>Injection de propriétés (1/3)</vt:lpstr>
      <vt:lpstr>Injection de propriétés (2/3)</vt:lpstr>
      <vt:lpstr>Injection de propriétés (3/3)</vt:lpstr>
      <vt:lpstr>Injection de référence</vt:lpstr>
      <vt:lpstr>3. L'accès aux données avec Spring</vt:lpstr>
      <vt:lpstr>Spring Template (1/2)</vt:lpstr>
      <vt:lpstr>Spring Template (2/2)</vt:lpstr>
      <vt:lpstr>Spring DAO (1/4)</vt:lpstr>
      <vt:lpstr>Spring DAO (2/4)</vt:lpstr>
      <vt:lpstr>Spring DAO (3/4)</vt:lpstr>
      <vt:lpstr>Spring DAO (4/4)</vt:lpstr>
      <vt:lpstr>4. Spring JDBC</vt:lpstr>
      <vt:lpstr>JdbcTemplate (1/4)</vt:lpstr>
      <vt:lpstr>JdbcTemplate (2/4)</vt:lpstr>
      <vt:lpstr>JdbcTemplate (3/4)</vt:lpstr>
      <vt:lpstr>JdbcTemplate (4/4)</vt:lpstr>
      <vt:lpstr>NamedParameterJdbcTemplate</vt:lpstr>
      <vt:lpstr>RowMapper (1/2)</vt:lpstr>
      <vt:lpstr>RowMapper (2/2)</vt:lpstr>
      <vt:lpstr>JdbcDaoTemplate (1/2)</vt:lpstr>
      <vt:lpstr>JdbcDaoTemplate (2/2)</vt:lpstr>
      <vt:lpstr>DataSource (1/3)</vt:lpstr>
      <vt:lpstr>DataSource (2/3)</vt:lpstr>
      <vt:lpstr>DataSource (3/3)</vt:lpstr>
      <vt:lpstr>5. Gestion des transactions</vt:lpstr>
      <vt:lpstr>Transaction</vt:lpstr>
      <vt:lpstr>Type de transactions</vt:lpstr>
      <vt:lpstr>Spring et les transactions</vt:lpstr>
      <vt:lpstr>Gestionnaire de transactions (1/2)</vt:lpstr>
      <vt:lpstr>Gestionnaire de transactions (2/2)</vt:lpstr>
      <vt:lpstr>Composant transactionnel (1/5)</vt:lpstr>
      <vt:lpstr>Composant transactionnel (2/5)</vt:lpstr>
      <vt:lpstr>Composant transactionnel (3/5)</vt:lpstr>
      <vt:lpstr>Composant transactionnel (4/5)</vt:lpstr>
      <vt:lpstr>Composant transactionnel (5/5)</vt:lpstr>
      <vt:lpstr>Gestion déclarative des transactions (1/3)</vt:lpstr>
      <vt:lpstr>Gestion déclarative des transactions (2/3)</vt:lpstr>
      <vt:lpstr>Gestion déclarative des transactions (3/3)</vt:lpstr>
      <vt:lpstr>6. Configuration par annotations</vt:lpstr>
      <vt:lpstr>Définition d'un Bean (1/3)</vt:lpstr>
      <vt:lpstr>Définition d'un Bean (2/3)</vt:lpstr>
      <vt:lpstr>Définition d'un Bean (3/3)</vt:lpstr>
      <vt:lpstr>Injection de dépendances</vt:lpstr>
      <vt:lpstr>Activation des annotations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dc:creator>
  <cp:lastModifiedBy>forma1310</cp:lastModifiedBy>
  <cp:revision>1570</cp:revision>
  <dcterms:modified xsi:type="dcterms:W3CDTF">2014-11-20T14:10:20Z</dcterms:modified>
</cp:coreProperties>
</file>