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362" r:id="rId3"/>
    <p:sldId id="363" r:id="rId4"/>
    <p:sldId id="364" r:id="rId5"/>
    <p:sldId id="367" r:id="rId6"/>
    <p:sldId id="368" r:id="rId7"/>
    <p:sldId id="370" r:id="rId8"/>
    <p:sldId id="371" r:id="rId9"/>
    <p:sldId id="372" r:id="rId10"/>
    <p:sldId id="373" r:id="rId11"/>
    <p:sldId id="374" r:id="rId12"/>
    <p:sldId id="375" r:id="rId13"/>
    <p:sldId id="341" r:id="rId14"/>
    <p:sldId id="344" r:id="rId15"/>
    <p:sldId id="345" r:id="rId16"/>
    <p:sldId id="346" r:id="rId17"/>
    <p:sldId id="342" r:id="rId18"/>
    <p:sldId id="343" r:id="rId19"/>
    <p:sldId id="339" r:id="rId20"/>
    <p:sldId id="355" r:id="rId21"/>
    <p:sldId id="357" r:id="rId22"/>
    <p:sldId id="358" r:id="rId23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86E"/>
    <a:srgbClr val="A1B4DF"/>
    <a:srgbClr val="780024"/>
    <a:srgbClr val="990000"/>
    <a:srgbClr val="FF0000"/>
    <a:srgbClr val="003399"/>
    <a:srgbClr val="FF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8" autoAdjust="0"/>
    <p:restoredTop sz="95571" autoAdjust="0"/>
  </p:normalViewPr>
  <p:slideViewPr>
    <p:cSldViewPr>
      <p:cViewPr varScale="1">
        <p:scale>
          <a:sx n="87" d="100"/>
          <a:sy n="87" d="100"/>
        </p:scale>
        <p:origin x="144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27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44BC9-6AB3-409B-802B-B8DEEFFA329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04058FA-5C79-4C16-9F99-F13FC0DDBF54}">
      <dgm:prSet phldrT="[Text]"/>
      <dgm:spPr>
        <a:solidFill>
          <a:srgbClr val="A1B4DF"/>
        </a:solidFill>
      </dgm:spPr>
      <dgm:t>
        <a:bodyPr/>
        <a:lstStyle/>
        <a:p>
          <a:r>
            <a:rPr lang="fr-BE" smtClean="0">
              <a:solidFill>
                <a:srgbClr val="3C486E"/>
              </a:solidFill>
            </a:rPr>
            <a:t>HTML</a:t>
          </a:r>
          <a:endParaRPr lang="fr-BE">
            <a:solidFill>
              <a:srgbClr val="3C486E"/>
            </a:solidFill>
          </a:endParaRPr>
        </a:p>
      </dgm:t>
    </dgm:pt>
    <dgm:pt modelId="{61A9451D-8417-4B36-B7AB-079FA17125CD}" type="parTrans" cxnId="{851D4162-B663-4505-8775-2E679888DA82}">
      <dgm:prSet/>
      <dgm:spPr/>
      <dgm:t>
        <a:bodyPr/>
        <a:lstStyle/>
        <a:p>
          <a:endParaRPr lang="fr-BE"/>
        </a:p>
      </dgm:t>
    </dgm:pt>
    <dgm:pt modelId="{AE23BF13-C642-46F5-BB0C-CFC5C6D93370}" type="sibTrans" cxnId="{851D4162-B663-4505-8775-2E679888DA82}">
      <dgm:prSet/>
      <dgm:spPr/>
      <dgm:t>
        <a:bodyPr/>
        <a:lstStyle/>
        <a:p>
          <a:endParaRPr lang="fr-BE"/>
        </a:p>
      </dgm:t>
    </dgm:pt>
    <dgm:pt modelId="{46BE69E6-87DA-4A29-9863-BE5288DD7D47}">
      <dgm:prSet phldrT="[Text]"/>
      <dgm:spPr>
        <a:solidFill>
          <a:srgbClr val="A1B4DF"/>
        </a:solidFill>
      </dgm:spPr>
      <dgm:t>
        <a:bodyPr/>
        <a:lstStyle/>
        <a:p>
          <a:r>
            <a:rPr lang="fr-BE" smtClean="0">
              <a:solidFill>
                <a:srgbClr val="3C486E"/>
              </a:solidFill>
            </a:rPr>
            <a:t>LoginServlet</a:t>
          </a:r>
          <a:endParaRPr lang="fr-BE">
            <a:solidFill>
              <a:srgbClr val="3C486E"/>
            </a:solidFill>
          </a:endParaRPr>
        </a:p>
      </dgm:t>
    </dgm:pt>
    <dgm:pt modelId="{496DECED-B437-4B0E-8176-0CD378BE7279}" type="parTrans" cxnId="{E505C29E-2EA0-4D69-828A-8D284CA41AA1}">
      <dgm:prSet/>
      <dgm:spPr/>
      <dgm:t>
        <a:bodyPr/>
        <a:lstStyle/>
        <a:p>
          <a:endParaRPr lang="fr-BE"/>
        </a:p>
      </dgm:t>
    </dgm:pt>
    <dgm:pt modelId="{1ABFDD54-AF89-44ED-BD18-8BDBA5D5CEC0}" type="sibTrans" cxnId="{E505C29E-2EA0-4D69-828A-8D284CA41AA1}">
      <dgm:prSet/>
      <dgm:spPr/>
      <dgm:t>
        <a:bodyPr/>
        <a:lstStyle/>
        <a:p>
          <a:endParaRPr lang="fr-BE"/>
        </a:p>
      </dgm:t>
    </dgm:pt>
    <dgm:pt modelId="{DF5B6DA6-FAF8-44DF-94D6-C6A9F2EBFB22}" type="pres">
      <dgm:prSet presAssocID="{0B644BC9-6AB3-409B-802B-B8DEEFFA329B}" presName="Name0" presStyleCnt="0">
        <dgm:presLayoutVars>
          <dgm:dir/>
          <dgm:resizeHandles val="exact"/>
        </dgm:presLayoutVars>
      </dgm:prSet>
      <dgm:spPr/>
    </dgm:pt>
    <dgm:pt modelId="{5F6FC650-5F4A-43A2-A914-FC237021CA4B}" type="pres">
      <dgm:prSet presAssocID="{204058FA-5C79-4C16-9F99-F13FC0DDBF5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B33F5C08-EE5B-42F1-B047-F64533820505}" type="pres">
      <dgm:prSet presAssocID="{AE23BF13-C642-46F5-BB0C-CFC5C6D93370}" presName="sibTrans" presStyleLbl="sibTrans2D1" presStyleIdx="0" presStyleCnt="1"/>
      <dgm:spPr/>
      <dgm:t>
        <a:bodyPr/>
        <a:lstStyle/>
        <a:p>
          <a:endParaRPr lang="fr-BE"/>
        </a:p>
      </dgm:t>
    </dgm:pt>
    <dgm:pt modelId="{BCF0B360-A321-4800-A30F-63551D82CE5F}" type="pres">
      <dgm:prSet presAssocID="{AE23BF13-C642-46F5-BB0C-CFC5C6D93370}" presName="connectorText" presStyleLbl="sibTrans2D1" presStyleIdx="0" presStyleCnt="1"/>
      <dgm:spPr/>
      <dgm:t>
        <a:bodyPr/>
        <a:lstStyle/>
        <a:p>
          <a:endParaRPr lang="fr-BE"/>
        </a:p>
      </dgm:t>
    </dgm:pt>
    <dgm:pt modelId="{5E248D9D-025C-467C-9177-D17CB3E7ACFC}" type="pres">
      <dgm:prSet presAssocID="{46BE69E6-87DA-4A29-9863-BE5288DD7D4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BCA9C032-149A-44B8-AEC7-7F7FE510AAAA}" type="presOf" srcId="{AE23BF13-C642-46F5-BB0C-CFC5C6D93370}" destId="{B33F5C08-EE5B-42F1-B047-F64533820505}" srcOrd="0" destOrd="0" presId="urn:microsoft.com/office/officeart/2005/8/layout/process1"/>
    <dgm:cxn modelId="{B46BB749-5F52-4108-B90E-5C75F02F1B52}" type="presOf" srcId="{0B644BC9-6AB3-409B-802B-B8DEEFFA329B}" destId="{DF5B6DA6-FAF8-44DF-94D6-C6A9F2EBFB22}" srcOrd="0" destOrd="0" presId="urn:microsoft.com/office/officeart/2005/8/layout/process1"/>
    <dgm:cxn modelId="{851D4162-B663-4505-8775-2E679888DA82}" srcId="{0B644BC9-6AB3-409B-802B-B8DEEFFA329B}" destId="{204058FA-5C79-4C16-9F99-F13FC0DDBF54}" srcOrd="0" destOrd="0" parTransId="{61A9451D-8417-4B36-B7AB-079FA17125CD}" sibTransId="{AE23BF13-C642-46F5-BB0C-CFC5C6D93370}"/>
    <dgm:cxn modelId="{AA3CCA19-0D68-4CC7-B56B-F9F950223CDE}" type="presOf" srcId="{AE23BF13-C642-46F5-BB0C-CFC5C6D93370}" destId="{BCF0B360-A321-4800-A30F-63551D82CE5F}" srcOrd="1" destOrd="0" presId="urn:microsoft.com/office/officeart/2005/8/layout/process1"/>
    <dgm:cxn modelId="{EDCCCD5D-B605-4039-9957-6FE474296F48}" type="presOf" srcId="{46BE69E6-87DA-4A29-9863-BE5288DD7D47}" destId="{5E248D9D-025C-467C-9177-D17CB3E7ACFC}" srcOrd="0" destOrd="0" presId="urn:microsoft.com/office/officeart/2005/8/layout/process1"/>
    <dgm:cxn modelId="{E505C29E-2EA0-4D69-828A-8D284CA41AA1}" srcId="{0B644BC9-6AB3-409B-802B-B8DEEFFA329B}" destId="{46BE69E6-87DA-4A29-9863-BE5288DD7D47}" srcOrd="1" destOrd="0" parTransId="{496DECED-B437-4B0E-8176-0CD378BE7279}" sibTransId="{1ABFDD54-AF89-44ED-BD18-8BDBA5D5CEC0}"/>
    <dgm:cxn modelId="{8AF1A07D-467F-407E-943D-E2907090AF3F}" type="presOf" srcId="{204058FA-5C79-4C16-9F99-F13FC0DDBF54}" destId="{5F6FC650-5F4A-43A2-A914-FC237021CA4B}" srcOrd="0" destOrd="0" presId="urn:microsoft.com/office/officeart/2005/8/layout/process1"/>
    <dgm:cxn modelId="{D235B3A4-4F86-4441-B9FC-95D0E4C95C95}" type="presParOf" srcId="{DF5B6DA6-FAF8-44DF-94D6-C6A9F2EBFB22}" destId="{5F6FC650-5F4A-43A2-A914-FC237021CA4B}" srcOrd="0" destOrd="0" presId="urn:microsoft.com/office/officeart/2005/8/layout/process1"/>
    <dgm:cxn modelId="{87DC0635-9E4D-4AF9-9A71-8BC3B56DE5B8}" type="presParOf" srcId="{DF5B6DA6-FAF8-44DF-94D6-C6A9F2EBFB22}" destId="{B33F5C08-EE5B-42F1-B047-F64533820505}" srcOrd="1" destOrd="0" presId="urn:microsoft.com/office/officeart/2005/8/layout/process1"/>
    <dgm:cxn modelId="{A7EF340A-9594-4CCB-9ECD-16A01FBE05C3}" type="presParOf" srcId="{B33F5C08-EE5B-42F1-B047-F64533820505}" destId="{BCF0B360-A321-4800-A30F-63551D82CE5F}" srcOrd="0" destOrd="0" presId="urn:microsoft.com/office/officeart/2005/8/layout/process1"/>
    <dgm:cxn modelId="{734E501F-C168-4383-B0EA-3F8CCF934BCF}" type="presParOf" srcId="{DF5B6DA6-FAF8-44DF-94D6-C6A9F2EBFB22}" destId="{5E248D9D-025C-467C-9177-D17CB3E7ACF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FC650-5F4A-43A2-A914-FC237021CA4B}">
      <dsp:nvSpPr>
        <dsp:cNvPr id="0" name=""/>
        <dsp:cNvSpPr/>
      </dsp:nvSpPr>
      <dsp:spPr>
        <a:xfrm>
          <a:off x="946" y="842259"/>
          <a:ext cx="2019294" cy="1211576"/>
        </a:xfrm>
        <a:prstGeom prst="roundRect">
          <a:avLst>
            <a:gd name="adj" fmla="val 10000"/>
          </a:avLst>
        </a:prstGeom>
        <a:solidFill>
          <a:srgbClr val="A1B4D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400" kern="1200" smtClean="0">
              <a:solidFill>
                <a:srgbClr val="3C486E"/>
              </a:solidFill>
            </a:rPr>
            <a:t>HTML</a:t>
          </a:r>
          <a:endParaRPr lang="fr-BE" sz="2400" kern="1200">
            <a:solidFill>
              <a:srgbClr val="3C486E"/>
            </a:solidFill>
          </a:endParaRPr>
        </a:p>
      </dsp:txBody>
      <dsp:txXfrm>
        <a:off x="36432" y="877745"/>
        <a:ext cx="1948322" cy="1140604"/>
      </dsp:txXfrm>
    </dsp:sp>
    <dsp:sp modelId="{B33F5C08-EE5B-42F1-B047-F64533820505}">
      <dsp:nvSpPr>
        <dsp:cNvPr id="0" name=""/>
        <dsp:cNvSpPr/>
      </dsp:nvSpPr>
      <dsp:spPr>
        <a:xfrm>
          <a:off x="2222170" y="1197655"/>
          <a:ext cx="428090" cy="5007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BE" sz="1900" kern="1200"/>
        </a:p>
      </dsp:txBody>
      <dsp:txXfrm>
        <a:off x="2222170" y="1297812"/>
        <a:ext cx="299663" cy="300470"/>
      </dsp:txXfrm>
    </dsp:sp>
    <dsp:sp modelId="{5E248D9D-025C-467C-9177-D17CB3E7ACFC}">
      <dsp:nvSpPr>
        <dsp:cNvPr id="0" name=""/>
        <dsp:cNvSpPr/>
      </dsp:nvSpPr>
      <dsp:spPr>
        <a:xfrm>
          <a:off x="2827958" y="842259"/>
          <a:ext cx="2019294" cy="1211576"/>
        </a:xfrm>
        <a:prstGeom prst="roundRect">
          <a:avLst>
            <a:gd name="adj" fmla="val 10000"/>
          </a:avLst>
        </a:prstGeom>
        <a:solidFill>
          <a:srgbClr val="A1B4D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400" kern="1200" smtClean="0">
              <a:solidFill>
                <a:srgbClr val="3C486E"/>
              </a:solidFill>
            </a:rPr>
            <a:t>LoginServlet</a:t>
          </a:r>
          <a:endParaRPr lang="fr-BE" sz="2400" kern="1200">
            <a:solidFill>
              <a:srgbClr val="3C486E"/>
            </a:solidFill>
          </a:endParaRPr>
        </a:p>
      </dsp:txBody>
      <dsp:txXfrm>
        <a:off x="2863444" y="877745"/>
        <a:ext cx="1948322" cy="1140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59A9C1F-5D34-45ED-8B53-1A0DFCA1B9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308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ED4A26E-05C7-42A9-947A-247F244B48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074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Documents and Settings\David Massaux\My Documents\Projects\Formations\models presentation\BG-PPT-Wvn-technofuturtic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5875"/>
            <a:ext cx="9144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A1B4DF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1A7EB169-04DA-4D25-A39B-B0044CAA71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0"/>
            <a:ext cx="2057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019800" cy="5661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FC729E5C-EF04-475E-A473-6E5BAD985DD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836613"/>
            <a:ext cx="8229600" cy="4824412"/>
          </a:xfrm>
        </p:spPr>
        <p:txBody>
          <a:bodyPr/>
          <a:lstStyle/>
          <a:p>
            <a:pPr lvl="0"/>
            <a:endParaRPr lang="fr-BE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D07F2642-FE3A-4B68-A3E7-F194856B28F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836613"/>
            <a:ext cx="4038600" cy="4824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4824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67893145-0947-4A96-B2F3-B167E8CAC26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369F7401-F453-4EA3-ACE6-2910B6E43C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81AC38DB-80F3-465F-AD82-978A0FDD5D1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9BA0E5FD-B906-42C5-90CA-981B8883A4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526D8E53-1026-497A-A2C1-9D5AD5C9D94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8AEE80A8-5CAB-4198-9172-1F8B0D78855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59F6FFB6-2571-43A9-8F02-025FC1CE2C4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A7D10B44-CE10-45D5-A609-602BA0A8D82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50A05E4E-330A-487C-9BFD-B0FF12A4694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:\Documents and Settings\David Massaux\My Documents\Projects\Formations\models presentation\BG-PPT-Wvn-technofuturtic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285875"/>
            <a:ext cx="9144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gradFill rotWithShape="1">
            <a:gsLst>
              <a:gs pos="0">
                <a:srgbClr val="A1B4DF"/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B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038" y="6192838"/>
            <a:ext cx="13684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3C486E"/>
                </a:solidFill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051E9EF3-705A-4166-820D-A0F05D59D5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3C486E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1B4DF"/>
        </a:buClr>
        <a:buChar char="•"/>
        <a:defRPr sz="2000">
          <a:solidFill>
            <a:srgbClr val="3C486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3C486E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3C486E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3C486E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3C486E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3C486E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3C486E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3C486E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3C486E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eclipse.org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://www.jboss.org/jbossas/download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EJB et Spring</a:t>
            </a:r>
            <a:endParaRPr lang="fr-FR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28662" y="3429000"/>
            <a:ext cx="7429552" cy="1752600"/>
          </a:xfrm>
        </p:spPr>
        <p:txBody>
          <a:bodyPr/>
          <a:lstStyle/>
          <a:p>
            <a:pPr eaLnBrk="1" hangingPunct="1"/>
            <a:r>
              <a:rPr lang="fr-BE" smtClean="0"/>
              <a:t>Exercices récapitulatifs</a:t>
            </a: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2 – Serveur de tests (1/3)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56792"/>
            <a:ext cx="8229600" cy="4104232"/>
          </a:xfrm>
        </p:spPr>
        <p:txBody>
          <a:bodyPr/>
          <a:lstStyle/>
          <a:p>
            <a:r>
              <a:rPr lang="fr-BE" smtClean="0"/>
              <a:t>Afin de permettre l'exécution depuis Eclipse d'une application Java EE, il faut créer une instance de test de JBoss …</a:t>
            </a:r>
          </a:p>
          <a:p>
            <a:endParaRPr lang="fr-BE" smtClean="0"/>
          </a:p>
          <a:p>
            <a:r>
              <a:rPr lang="fr-BE" smtClean="0"/>
              <a:t>Pour cela, affichez la vue "Server" : cliquez sur le menu "Window", puis "Show View". </a:t>
            </a:r>
          </a:p>
          <a:p>
            <a:endParaRPr lang="fr-BE" sz="1400" smtClean="0"/>
          </a:p>
          <a:p>
            <a:pPr>
              <a:buNone/>
            </a:pPr>
            <a:r>
              <a:rPr lang="fr-BE" smtClean="0"/>
              <a:t>	Ensuite, sélectionnez "Other view" et dans la fenêtre de dialogue, choisissez "Servers"</a:t>
            </a:r>
            <a:endParaRPr lang="fr-BE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2 – Serveur de tests (2/3) 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56792"/>
            <a:ext cx="8229600" cy="4104232"/>
          </a:xfrm>
        </p:spPr>
        <p:txBody>
          <a:bodyPr/>
          <a:lstStyle/>
          <a:p>
            <a:r>
              <a:rPr lang="fr-BE" smtClean="0"/>
              <a:t>Dans la vue "Servers", cliquez avec le bouton droit et sélectionnez "New" &gt; "Server" :</a:t>
            </a:r>
            <a:endParaRPr lang="fr-BE"/>
          </a:p>
        </p:txBody>
      </p:sp>
      <p:pic>
        <p:nvPicPr>
          <p:cNvPr id="4" name="Picture 3" descr="Screenshot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852936"/>
            <a:ext cx="6514286" cy="201904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2 – Serveur de tests (3/3) 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24745"/>
            <a:ext cx="8229600" cy="4536280"/>
          </a:xfrm>
        </p:spPr>
        <p:txBody>
          <a:bodyPr/>
          <a:lstStyle/>
          <a:p>
            <a:r>
              <a:rPr lang="fr-BE" smtClean="0"/>
              <a:t>Confirmez la création :</a:t>
            </a:r>
            <a:endParaRPr lang="fr-BE"/>
          </a:p>
        </p:txBody>
      </p:sp>
      <p:pic>
        <p:nvPicPr>
          <p:cNvPr id="4" name="Picture 3" descr="Screenshot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1619161"/>
            <a:ext cx="5184576" cy="526622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mtClean="0"/>
              <a:t>Exercice 3</a:t>
            </a:r>
            <a:endParaRPr lang="fr-BE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smtClean="0"/>
              <a:t>Architecture en couches</a:t>
            </a:r>
            <a:endParaRPr lang="fr-B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3 – Introduction (1/3)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777"/>
            <a:ext cx="8229600" cy="4248248"/>
          </a:xfrm>
        </p:spPr>
        <p:txBody>
          <a:bodyPr/>
          <a:lstStyle/>
          <a:p>
            <a:r>
              <a:rPr lang="fr-BE" smtClean="0"/>
              <a:t>Soit une application structurée en couches logicielles :</a:t>
            </a:r>
            <a:endParaRPr lang="fr-BE"/>
          </a:p>
        </p:txBody>
      </p:sp>
      <p:sp>
        <p:nvSpPr>
          <p:cNvPr id="7" name="Arrondir un rectangle avec un coin diagonal 6"/>
          <p:cNvSpPr/>
          <p:nvPr/>
        </p:nvSpPr>
        <p:spPr bwMode="auto">
          <a:xfrm>
            <a:off x="4067944" y="4077072"/>
            <a:ext cx="2016224" cy="504056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Accès aux </a:t>
            </a:r>
          </a:p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données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8" name="Arrondir un rectangle avec un coin diagonal 6"/>
          <p:cNvSpPr/>
          <p:nvPr/>
        </p:nvSpPr>
        <p:spPr bwMode="auto">
          <a:xfrm>
            <a:off x="4067944" y="3429000"/>
            <a:ext cx="2016224" cy="504056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Services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9" name="Arrondir un rectangle avec un coin diagonal 5"/>
          <p:cNvSpPr/>
          <p:nvPr/>
        </p:nvSpPr>
        <p:spPr bwMode="auto">
          <a:xfrm>
            <a:off x="4067944" y="2780928"/>
            <a:ext cx="2016224" cy="504056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Application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10" name="Arrondir un rectangle avec un coin diagonal 5"/>
          <p:cNvSpPr/>
          <p:nvPr/>
        </p:nvSpPr>
        <p:spPr bwMode="auto">
          <a:xfrm>
            <a:off x="2915816" y="2132856"/>
            <a:ext cx="3168352" cy="504056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>
                <a:solidFill>
                  <a:srgbClr val="3C486E"/>
                </a:solidFill>
                <a:latin typeface="+mn-lt"/>
                <a:cs typeface="+mn-cs"/>
              </a:rPr>
              <a:t>Présentation</a:t>
            </a:r>
          </a:p>
        </p:txBody>
      </p:sp>
      <p:sp>
        <p:nvSpPr>
          <p:cNvPr id="16" name="Flowchart: Magnetic Disk 15"/>
          <p:cNvSpPr/>
          <p:nvPr/>
        </p:nvSpPr>
        <p:spPr bwMode="auto">
          <a:xfrm>
            <a:off x="4612944" y="4869160"/>
            <a:ext cx="936104" cy="864096"/>
          </a:xfrm>
          <a:prstGeom prst="flowChartMagneticDisk">
            <a:avLst/>
          </a:prstGeom>
          <a:solidFill>
            <a:srgbClr val="A1B4DF"/>
          </a:solidFill>
          <a:ln w="9525" cap="flat" cmpd="sng" algn="ctr">
            <a:solidFill>
              <a:srgbClr val="3C486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Arrondir un rectangle avec un coin diagonal 5"/>
          <p:cNvSpPr/>
          <p:nvPr/>
        </p:nvSpPr>
        <p:spPr bwMode="auto">
          <a:xfrm>
            <a:off x="2915816" y="2780928"/>
            <a:ext cx="997852" cy="1800200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Domaine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932040" y="2564904"/>
            <a:ext cx="288032" cy="288032"/>
          </a:xfrm>
          <a:prstGeom prst="downArrow">
            <a:avLst/>
          </a:prstGeom>
          <a:solidFill>
            <a:srgbClr val="A1B4D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Down Arrow 26"/>
          <p:cNvSpPr/>
          <p:nvPr/>
        </p:nvSpPr>
        <p:spPr bwMode="auto">
          <a:xfrm>
            <a:off x="4932040" y="3212976"/>
            <a:ext cx="288032" cy="288032"/>
          </a:xfrm>
          <a:prstGeom prst="downArrow">
            <a:avLst/>
          </a:prstGeom>
          <a:solidFill>
            <a:srgbClr val="A1B4D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>
            <a:off x="4932040" y="3861048"/>
            <a:ext cx="288032" cy="288032"/>
          </a:xfrm>
          <a:prstGeom prst="downArrow">
            <a:avLst/>
          </a:prstGeom>
          <a:solidFill>
            <a:srgbClr val="A1B4D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>
            <a:off x="4932040" y="4581128"/>
            <a:ext cx="288032" cy="288032"/>
          </a:xfrm>
          <a:prstGeom prst="downArrow">
            <a:avLst/>
          </a:prstGeom>
          <a:solidFill>
            <a:srgbClr val="A1B4D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>
            <a:off x="3275856" y="2564904"/>
            <a:ext cx="288032" cy="288032"/>
          </a:xfrm>
          <a:prstGeom prst="downArrow">
            <a:avLst/>
          </a:prstGeom>
          <a:solidFill>
            <a:srgbClr val="A1B4D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980729"/>
            <a:ext cx="8229600" cy="4680296"/>
          </a:xfrm>
        </p:spPr>
        <p:txBody>
          <a:bodyPr/>
          <a:lstStyle/>
          <a:p>
            <a:r>
              <a:rPr lang="fr-BE" smtClean="0"/>
              <a:t>Les utilisateurs de l'application sont gérés à l'aide des classes suivantes :</a:t>
            </a:r>
            <a:endParaRPr lang="fr-BE"/>
          </a:p>
        </p:txBody>
      </p:sp>
      <p:sp>
        <p:nvSpPr>
          <p:cNvPr id="30" name="Arrondir un rectangle avec un coin diagonal 6"/>
          <p:cNvSpPr/>
          <p:nvPr/>
        </p:nvSpPr>
        <p:spPr bwMode="auto">
          <a:xfrm>
            <a:off x="2627784" y="1772816"/>
            <a:ext cx="5976664" cy="115212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Services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29" name="Arrondir un rectangle avec un coin diagonal 6"/>
          <p:cNvSpPr/>
          <p:nvPr/>
        </p:nvSpPr>
        <p:spPr bwMode="auto">
          <a:xfrm>
            <a:off x="2627784" y="3068960"/>
            <a:ext cx="5976664" cy="27363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Accès aux données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3 – Introduction (2/3)</a:t>
            </a:r>
            <a:endParaRPr lang="fr-BE"/>
          </a:p>
        </p:txBody>
      </p:sp>
      <p:sp>
        <p:nvSpPr>
          <p:cNvPr id="6" name="Arrondir un rectangle avec un coin diagonal 5"/>
          <p:cNvSpPr/>
          <p:nvPr/>
        </p:nvSpPr>
        <p:spPr bwMode="auto">
          <a:xfrm>
            <a:off x="4048184" y="3356992"/>
            <a:ext cx="2160240" cy="648072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&lt;&lt;Interface&gt;&gt;</a:t>
            </a:r>
          </a:p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UserRepository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7" name="Arrondir un rectangle avec un coin diagonal 5"/>
          <p:cNvSpPr/>
          <p:nvPr/>
        </p:nvSpPr>
        <p:spPr bwMode="auto">
          <a:xfrm>
            <a:off x="2915816" y="4896456"/>
            <a:ext cx="2088232" cy="648072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MockUserRepository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9" name="Arrondir un rectangle avec un coin diagonal 5"/>
          <p:cNvSpPr/>
          <p:nvPr/>
        </p:nvSpPr>
        <p:spPr bwMode="auto">
          <a:xfrm>
            <a:off x="5220072" y="4896456"/>
            <a:ext cx="2088232" cy="648072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UserRepositoryJdbc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12" name="Arrondir un rectangle avec un coin diagonal 5"/>
          <p:cNvSpPr/>
          <p:nvPr/>
        </p:nvSpPr>
        <p:spPr bwMode="auto">
          <a:xfrm>
            <a:off x="4048184" y="2029784"/>
            <a:ext cx="2146592" cy="648072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UserManager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cxnSp>
        <p:nvCxnSpPr>
          <p:cNvPr id="16" name="Straight Arrow Connector 15"/>
          <p:cNvCxnSpPr>
            <a:stCxn id="7" idx="0"/>
            <a:endCxn id="6" idx="2"/>
          </p:cNvCxnSpPr>
          <p:nvPr/>
        </p:nvCxnSpPr>
        <p:spPr bwMode="auto">
          <a:xfrm rot="5400000" flipH="1" flipV="1">
            <a:off x="4098422" y="3866574"/>
            <a:ext cx="891392" cy="11683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>
            <a:stCxn id="9" idx="0"/>
            <a:endCxn id="6" idx="2"/>
          </p:cNvCxnSpPr>
          <p:nvPr/>
        </p:nvCxnSpPr>
        <p:spPr bwMode="auto">
          <a:xfrm rot="16200000" flipV="1">
            <a:off x="5250550" y="3882818"/>
            <a:ext cx="891392" cy="11358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Straight Arrow Connector 21"/>
          <p:cNvCxnSpPr>
            <a:stCxn id="12" idx="2"/>
            <a:endCxn id="6" idx="0"/>
          </p:cNvCxnSpPr>
          <p:nvPr/>
        </p:nvCxnSpPr>
        <p:spPr bwMode="auto">
          <a:xfrm rot="16200000" flipH="1">
            <a:off x="4785324" y="3014012"/>
            <a:ext cx="679136" cy="68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ffectLst/>
        </p:spPr>
      </p:cxnSp>
      <p:sp>
        <p:nvSpPr>
          <p:cNvPr id="54" name="Arrondir un rectangle avec un coin diagonal 6"/>
          <p:cNvSpPr/>
          <p:nvPr/>
        </p:nvSpPr>
        <p:spPr bwMode="auto">
          <a:xfrm>
            <a:off x="539552" y="1772816"/>
            <a:ext cx="1944216" cy="40324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Domaine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55" name="Arrondir un rectangle avec un coin diagonal 5"/>
          <p:cNvSpPr/>
          <p:nvPr/>
        </p:nvSpPr>
        <p:spPr bwMode="auto">
          <a:xfrm>
            <a:off x="755576" y="3068960"/>
            <a:ext cx="1440160" cy="648072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User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48064" y="28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smtClean="0">
                <a:solidFill>
                  <a:srgbClr val="3C486E"/>
                </a:solidFill>
              </a:rPr>
              <a:t>&lt;&lt;uses&gt;&gt;</a:t>
            </a:r>
            <a:endParaRPr lang="fr-BE" b="1">
              <a:solidFill>
                <a:srgbClr val="3C486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3 – Introduction (3/3)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28800"/>
            <a:ext cx="8229600" cy="4032224"/>
          </a:xfrm>
        </p:spPr>
        <p:txBody>
          <a:bodyPr/>
          <a:lstStyle/>
          <a:p>
            <a:r>
              <a:rPr lang="fr-BE" smtClean="0"/>
              <a:t>La classe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UserManager</a:t>
            </a:r>
            <a:r>
              <a:rPr lang="fr-BE" smtClean="0"/>
              <a:t> implémente la méthode suivante : </a:t>
            </a:r>
          </a:p>
          <a:p>
            <a:pPr>
              <a:buNone/>
            </a:pPr>
            <a:r>
              <a:rPr lang="en-US" smtClean="0"/>
              <a:t>		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User login(String login, String password) 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		throws UserManagerException</a:t>
            </a:r>
          </a:p>
          <a:p>
            <a:pPr>
              <a:buNone/>
            </a:pP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mtClean="0">
                <a:cs typeface="Courier New" pitchFamily="49" charset="0"/>
              </a:rPr>
              <a:t>	Le contrat de cette méthode est le suivant :</a:t>
            </a:r>
          </a:p>
          <a:p>
            <a:pPr lvl="1"/>
            <a:r>
              <a:rPr lang="en-US" sz="1600" smtClean="0">
                <a:cs typeface="Courier New" pitchFamily="49" charset="0"/>
              </a:rPr>
              <a:t>retourne la valeur null si l'utilisateur n'existe pas ou le mot de passe ne correspond pas ;</a:t>
            </a:r>
          </a:p>
          <a:p>
            <a:pPr lvl="1"/>
            <a:r>
              <a:rPr lang="en-US" sz="1600" smtClean="0">
                <a:cs typeface="Courier New" pitchFamily="49" charset="0"/>
              </a:rPr>
              <a:t>retourne une instance de User si l'utilisateur est authentifié ;</a:t>
            </a:r>
          </a:p>
          <a:p>
            <a:pPr lvl="1"/>
            <a:r>
              <a:rPr lang="en-US" sz="1600" smtClean="0">
                <a:cs typeface="Courier New" pitchFamily="49" charset="0"/>
              </a:rPr>
              <a:t>lance une exception UserManagerException si les paramètres de la méthode ne sont pas valides.</a:t>
            </a:r>
            <a:endParaRPr lang="fr-BE" sz="160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3 – LoginServlet (1/3)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29600" cy="4536280"/>
          </a:xfrm>
        </p:spPr>
        <p:txBody>
          <a:bodyPr/>
          <a:lstStyle/>
          <a:p>
            <a:r>
              <a:rPr lang="fr-BE" smtClean="0"/>
              <a:t>Créez une application Web "LoginWeb".</a:t>
            </a:r>
          </a:p>
          <a:p>
            <a:endParaRPr lang="fr-BE" sz="1000" smtClean="0"/>
          </a:p>
          <a:p>
            <a:r>
              <a:rPr lang="fr-BE" smtClean="0"/>
              <a:t>Le projet contient une page jsp "login.jsp" avec le formulaire suivant :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267818"/>
            <a:ext cx="7308304" cy="459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0" y="4581128"/>
            <a:ext cx="3714776" cy="1143008"/>
          </a:xfrm>
          <a:prstGeom prst="wedgeRoundRectCallout">
            <a:avLst>
              <a:gd name="adj1" fmla="val 64492"/>
              <a:gd name="adj2" fmla="val -38385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Page login.jsp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BE" smtClean="0"/>
              <a:t>POST vers LoginServlet</a:t>
            </a: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3 – LoginServlet (2/3)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700808"/>
            <a:ext cx="8229600" cy="3960216"/>
          </a:xfrm>
        </p:spPr>
        <p:txBody>
          <a:bodyPr/>
          <a:lstStyle/>
          <a:p>
            <a:r>
              <a:rPr lang="fr-BE" smtClean="0"/>
              <a:t>Créez une Servlet "LoginServlet" traitant la demande de connexion. Celle-ci est transmise à la Servlet sous forme de requête HTTP POST. </a:t>
            </a:r>
            <a:endParaRPr lang="fr-BE"/>
          </a:p>
        </p:txBody>
      </p:sp>
      <p:graphicFrame>
        <p:nvGraphicFramePr>
          <p:cNvPr id="5" name="Diagram 4"/>
          <p:cNvGraphicFramePr/>
          <p:nvPr/>
        </p:nvGraphicFramePr>
        <p:xfrm>
          <a:off x="2051720" y="2492896"/>
          <a:ext cx="4848200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67944" y="285293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mtClean="0"/>
              <a:t>HTTP POST</a:t>
            </a:r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3 – LoginServlet (3/3)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753"/>
            <a:ext cx="8229600" cy="4464272"/>
          </a:xfrm>
        </p:spPr>
        <p:txBody>
          <a:bodyPr/>
          <a:lstStyle/>
          <a:p>
            <a:r>
              <a:rPr lang="fr-BE" smtClean="0"/>
              <a:t>La Servlet doit :</a:t>
            </a:r>
          </a:p>
          <a:p>
            <a:endParaRPr lang="fr-BE" smtClean="0"/>
          </a:p>
          <a:p>
            <a:pPr lvl="1"/>
            <a:r>
              <a:rPr lang="fr-BE" smtClean="0"/>
              <a:t>Décoder les paramètres transmis (nom d'utilisateur et mot de passe)</a:t>
            </a:r>
          </a:p>
          <a:p>
            <a:pPr lvl="1"/>
            <a:endParaRPr lang="fr-BE" sz="1000" smtClean="0"/>
          </a:p>
          <a:p>
            <a:pPr lvl="1"/>
            <a:r>
              <a:rPr lang="fr-BE" smtClean="0"/>
              <a:t>Authentifier l'utilisateur en utilisant les méthodes de la classe UserManager</a:t>
            </a:r>
          </a:p>
          <a:p>
            <a:pPr lvl="1"/>
            <a:endParaRPr lang="fr-BE" sz="1000" smtClean="0"/>
          </a:p>
          <a:p>
            <a:pPr lvl="1"/>
            <a:r>
              <a:rPr lang="fr-BE" smtClean="0"/>
              <a:t>Générer une réponse HTML :</a:t>
            </a:r>
          </a:p>
          <a:p>
            <a:pPr lvl="1"/>
            <a:endParaRPr lang="fr-BE" sz="1000" smtClean="0"/>
          </a:p>
          <a:p>
            <a:pPr lvl="2"/>
            <a:r>
              <a:rPr lang="fr-BE" smtClean="0"/>
              <a:t>Si l'utilisateur est authentifié, afficher un message d'accueil avec le nom de l'utilisateur  : "Bienvenue 'admin'"</a:t>
            </a:r>
          </a:p>
          <a:p>
            <a:pPr lvl="2"/>
            <a:endParaRPr lang="fr-BE" sz="1000" smtClean="0"/>
          </a:p>
          <a:p>
            <a:pPr lvl="2"/>
            <a:r>
              <a:rPr lang="fr-BE" smtClean="0"/>
              <a:t>Sinon, rediriger l'utilisateur vers la page de connexion</a:t>
            </a:r>
          </a:p>
          <a:p>
            <a:pPr lvl="2"/>
            <a:endParaRPr lang="fr-BE" smtClean="0"/>
          </a:p>
          <a:p>
            <a:r>
              <a:rPr lang="fr-BE" smtClean="0"/>
              <a:t>La page JSP login.jsp doit être capable d'afficher un message d'erreur envoyé en attribut de requête par LoginServlet …</a:t>
            </a:r>
            <a:endParaRPr lang="fr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mtClean="0"/>
              <a:t>Introduction</a:t>
            </a:r>
            <a:endParaRPr lang="fr-BE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smtClean="0"/>
              <a:t>Installer l'environnement de développement</a:t>
            </a:r>
            <a:endParaRPr lang="fr-BE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mtClean="0"/>
              <a:t>Exercice 4</a:t>
            </a:r>
            <a:endParaRPr lang="fr-BE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smtClean="0"/>
              <a:t>Session Beans</a:t>
            </a:r>
            <a:endParaRPr lang="fr-B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4 (1/2)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29600" cy="4536280"/>
          </a:xfrm>
        </p:spPr>
        <p:txBody>
          <a:bodyPr/>
          <a:lstStyle/>
          <a:p>
            <a:r>
              <a:rPr lang="fr-BE" smtClean="0"/>
              <a:t>En se basant sur l'exercice précédent, créez :</a:t>
            </a:r>
          </a:p>
          <a:p>
            <a:pPr lvl="1"/>
            <a:r>
              <a:rPr lang="fr-BE" smtClean="0"/>
              <a:t>une application web "WelcomeWeb" contenant les servlets précédemment créées ;</a:t>
            </a:r>
          </a:p>
          <a:p>
            <a:pPr lvl="1"/>
            <a:r>
              <a:rPr lang="fr-BE" smtClean="0"/>
              <a:t>un module EJB "WelcomeEJB" contenant les packages be.ttic.welcome.domain / repository / services</a:t>
            </a:r>
          </a:p>
          <a:p>
            <a:pPr lvl="1"/>
            <a:r>
              <a:rPr lang="fr-BE" smtClean="0"/>
              <a:t>une application d'entreprise "Welcome", conteneur des modules web et EJB</a:t>
            </a:r>
          </a:p>
          <a:p>
            <a:endParaRPr lang="fr-BE" smtClean="0"/>
          </a:p>
        </p:txBody>
      </p:sp>
      <p:sp>
        <p:nvSpPr>
          <p:cNvPr id="5" name="Arrondir un rectangle avec un coin diagonal 6"/>
          <p:cNvSpPr/>
          <p:nvPr/>
        </p:nvSpPr>
        <p:spPr bwMode="auto">
          <a:xfrm>
            <a:off x="3203848" y="5373216"/>
            <a:ext cx="2016224" cy="504056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Accès aux </a:t>
            </a:r>
          </a:p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données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6" name="Arrondir un rectangle avec un coin diagonal 6"/>
          <p:cNvSpPr/>
          <p:nvPr/>
        </p:nvSpPr>
        <p:spPr bwMode="auto">
          <a:xfrm>
            <a:off x="3203848" y="4725144"/>
            <a:ext cx="2016224" cy="504056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Services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7" name="Arrondir un rectangle avec un coin diagonal 5"/>
          <p:cNvSpPr/>
          <p:nvPr/>
        </p:nvSpPr>
        <p:spPr bwMode="auto">
          <a:xfrm>
            <a:off x="3203848" y="4077072"/>
            <a:ext cx="2016224" cy="504056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Application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8" name="Arrondir un rectangle avec un coin diagonal 5"/>
          <p:cNvSpPr/>
          <p:nvPr/>
        </p:nvSpPr>
        <p:spPr bwMode="auto">
          <a:xfrm>
            <a:off x="2051720" y="3429000"/>
            <a:ext cx="3168352" cy="504056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>
                <a:solidFill>
                  <a:srgbClr val="3C486E"/>
                </a:solidFill>
                <a:latin typeface="+mn-lt"/>
                <a:cs typeface="+mn-cs"/>
              </a:rPr>
              <a:t>Présentation</a:t>
            </a:r>
          </a:p>
        </p:txBody>
      </p:sp>
      <p:sp>
        <p:nvSpPr>
          <p:cNvPr id="10" name="Arrondir un rectangle avec un coin diagonal 5"/>
          <p:cNvSpPr/>
          <p:nvPr/>
        </p:nvSpPr>
        <p:spPr bwMode="auto">
          <a:xfrm>
            <a:off x="2051720" y="4077072"/>
            <a:ext cx="997852" cy="1800200"/>
          </a:xfrm>
          <a:prstGeom prst="roundRect">
            <a:avLst/>
          </a:prstGeom>
          <a:solidFill>
            <a:srgbClr val="A1B4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fr-BE" sz="1600" b="1" smtClean="0">
                <a:solidFill>
                  <a:srgbClr val="3C486E"/>
                </a:solidFill>
                <a:latin typeface="+mn-lt"/>
                <a:cs typeface="+mn-cs"/>
              </a:rPr>
              <a:t>Domaine</a:t>
            </a:r>
            <a:endParaRPr lang="fr-BE" sz="1600" b="1">
              <a:solidFill>
                <a:srgbClr val="3C486E"/>
              </a:solidFill>
              <a:latin typeface="+mn-lt"/>
              <a:cs typeface="+mn-cs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4067944" y="3861048"/>
            <a:ext cx="288032" cy="288032"/>
          </a:xfrm>
          <a:prstGeom prst="downArrow">
            <a:avLst/>
          </a:prstGeom>
          <a:solidFill>
            <a:srgbClr val="A1B4D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4067944" y="4509120"/>
            <a:ext cx="288032" cy="288032"/>
          </a:xfrm>
          <a:prstGeom prst="downArrow">
            <a:avLst/>
          </a:prstGeom>
          <a:solidFill>
            <a:srgbClr val="A1B4D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4067944" y="5157192"/>
            <a:ext cx="288032" cy="288032"/>
          </a:xfrm>
          <a:prstGeom prst="downArrow">
            <a:avLst/>
          </a:prstGeom>
          <a:solidFill>
            <a:srgbClr val="A1B4D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2411760" y="3861048"/>
            <a:ext cx="288032" cy="288032"/>
          </a:xfrm>
          <a:prstGeom prst="downArrow">
            <a:avLst/>
          </a:prstGeom>
          <a:solidFill>
            <a:srgbClr val="A1B4D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5436096" y="3429000"/>
            <a:ext cx="360040" cy="1152128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>
            <a:off x="5436096" y="4725144"/>
            <a:ext cx="360040" cy="1152128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38610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mtClean="0"/>
              <a:t>WelcomeWeb</a:t>
            </a:r>
            <a:endParaRPr lang="fr-BE"/>
          </a:p>
        </p:txBody>
      </p:sp>
      <p:sp>
        <p:nvSpPr>
          <p:cNvPr id="20" name="TextBox 19"/>
          <p:cNvSpPr txBox="1"/>
          <p:nvPr/>
        </p:nvSpPr>
        <p:spPr>
          <a:xfrm>
            <a:off x="6044412" y="50851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mtClean="0"/>
              <a:t>WelcomeEJB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4 (2/2)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700808"/>
            <a:ext cx="8229600" cy="3960216"/>
          </a:xfrm>
        </p:spPr>
        <p:txBody>
          <a:bodyPr/>
          <a:lstStyle/>
          <a:p>
            <a:r>
              <a:rPr lang="fr-BE" dirty="0" smtClean="0"/>
              <a:t>Transformez les classes </a:t>
            </a:r>
            <a:r>
              <a:rPr lang="fr-BE" dirty="0" err="1" smtClean="0"/>
              <a:t>UserManagerBean</a:t>
            </a:r>
            <a:r>
              <a:rPr lang="fr-BE" dirty="0" smtClean="0"/>
              <a:t> et </a:t>
            </a:r>
            <a:r>
              <a:rPr lang="fr-BE" dirty="0" err="1" smtClean="0"/>
              <a:t>MockUserRepository</a:t>
            </a:r>
            <a:r>
              <a:rPr lang="fr-BE" dirty="0" smtClean="0"/>
              <a:t> en Session </a:t>
            </a:r>
            <a:r>
              <a:rPr lang="fr-BE" dirty="0" err="1" smtClean="0"/>
              <a:t>Beans</a:t>
            </a:r>
            <a:r>
              <a:rPr lang="fr-BE" dirty="0" smtClean="0"/>
              <a:t>. Choisissez le type approprié (</a:t>
            </a:r>
            <a:r>
              <a:rPr lang="fr-BE" dirty="0" err="1" smtClean="0"/>
              <a:t>Stateless</a:t>
            </a:r>
            <a:r>
              <a:rPr lang="fr-BE" dirty="0" smtClean="0"/>
              <a:t> ou </a:t>
            </a:r>
            <a:r>
              <a:rPr lang="fr-BE" dirty="0" err="1" smtClean="0"/>
              <a:t>Stateful</a:t>
            </a:r>
            <a:r>
              <a:rPr lang="fr-BE" dirty="0" smtClean="0"/>
              <a:t>) et la portée (Local ou </a:t>
            </a:r>
            <a:r>
              <a:rPr lang="fr-BE" dirty="0" err="1" smtClean="0"/>
              <a:t>Remote</a:t>
            </a:r>
            <a:r>
              <a:rPr lang="fr-BE" dirty="0" smtClean="0"/>
              <a:t>)  …</a:t>
            </a:r>
          </a:p>
          <a:p>
            <a:endParaRPr lang="fr-BE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6566" y="1700808"/>
            <a:ext cx="448993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Installation du JDK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9"/>
            <a:ext cx="9144000" cy="4680296"/>
          </a:xfrm>
        </p:spPr>
        <p:txBody>
          <a:bodyPr/>
          <a:lstStyle/>
          <a:p>
            <a:r>
              <a:rPr lang="fr-BE" dirty="0" smtClean="0"/>
              <a:t>Téléchargez le JDK Java</a:t>
            </a:r>
            <a:br>
              <a:rPr lang="fr-BE" dirty="0" smtClean="0"/>
            </a:br>
            <a:r>
              <a:rPr lang="fr-BE" dirty="0" smtClean="0">
                <a:latin typeface="Courier New" pitchFamily="49" charset="0"/>
                <a:cs typeface="Courier New" pitchFamily="49" charset="0"/>
                <a:hlinkClick r:id="rId3"/>
              </a:rPr>
              <a:t>http://www.oracle.com/technetwork/java/javase/downloads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fr-BE" dirty="0" smtClean="0">
              <a:latin typeface="Courier New" pitchFamily="49" charset="0"/>
              <a:cs typeface="Courier New" pitchFamily="49" charset="0"/>
            </a:endParaRPr>
          </a:p>
          <a:p>
            <a:endParaRPr lang="fr-BE" dirty="0" smtClean="0">
              <a:latin typeface="Courier New" pitchFamily="49" charset="0"/>
              <a:cs typeface="Courier New" pitchFamily="49" charset="0"/>
            </a:endParaRPr>
          </a:p>
          <a:p>
            <a:endParaRPr lang="fr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BE" dirty="0" smtClean="0">
                <a:cs typeface="Courier New" pitchFamily="49" charset="0"/>
              </a:rPr>
              <a:t>Installez le JDK, puis mettez à jour </a:t>
            </a:r>
          </a:p>
          <a:p>
            <a:pPr>
              <a:buNone/>
            </a:pPr>
            <a:r>
              <a:rPr lang="fr-BE" dirty="0" smtClean="0">
                <a:cs typeface="Courier New" pitchFamily="49" charset="0"/>
              </a:rPr>
              <a:t>	les variables </a:t>
            </a:r>
            <a:r>
              <a:rPr lang="fr-BE" smtClean="0">
                <a:cs typeface="Courier New" pitchFamily="49" charset="0"/>
              </a:rPr>
              <a:t>d’environnement :</a:t>
            </a:r>
          </a:p>
          <a:p>
            <a:pPr>
              <a:buNone/>
            </a:pPr>
            <a:endParaRPr lang="fr-BE" smtClean="0">
              <a:cs typeface="Courier New" pitchFamily="49" charset="0"/>
            </a:endParaRPr>
          </a:p>
          <a:p>
            <a:pPr>
              <a:buNone/>
            </a:pPr>
            <a:r>
              <a:rPr lang="fr-BE" smtClean="0">
                <a:cs typeface="Courier New" pitchFamily="49" charset="0"/>
              </a:rPr>
              <a:t>	</a:t>
            </a:r>
            <a:endParaRPr lang="fr-BE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788024" y="2780928"/>
            <a:ext cx="3744416" cy="21602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788024" y="5301208"/>
            <a:ext cx="3744416" cy="21602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Installation d’Eclipse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518401" cy="4824313"/>
          </a:xfrm>
        </p:spPr>
        <p:txBody>
          <a:bodyPr/>
          <a:lstStyle/>
          <a:p>
            <a:r>
              <a:rPr lang="fr-BE" smtClean="0"/>
              <a:t>Téléchargez Eclipse </a:t>
            </a:r>
            <a:r>
              <a:rPr lang="fr-BE" dirty="0" smtClean="0"/>
              <a:t>for Java EE </a:t>
            </a:r>
            <a:r>
              <a:rPr lang="fr-BE" dirty="0" err="1" smtClean="0"/>
              <a:t>Developers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>
                <a:latin typeface="Courier New" pitchFamily="49" charset="0"/>
                <a:cs typeface="Courier New" pitchFamily="49" charset="0"/>
                <a:hlinkClick r:id="rId2"/>
              </a:rPr>
              <a:t>http://www.eclipse.org/downloads</a:t>
            </a:r>
            <a:endParaRPr lang="fr-BE" dirty="0" smtClean="0">
              <a:latin typeface="Courier New" pitchFamily="49" charset="0"/>
              <a:cs typeface="Courier New" pitchFamily="49" charset="0"/>
            </a:endParaRPr>
          </a:p>
          <a:p>
            <a:endParaRPr lang="fr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BE" dirty="0" smtClean="0">
                <a:cs typeface="Courier New" pitchFamily="49" charset="0"/>
              </a:rPr>
              <a:t>Installez Eclipse en décompressant l'archive.</a:t>
            </a:r>
          </a:p>
          <a:p>
            <a:endParaRPr lang="fr-BE" dirty="0" smtClean="0">
              <a:cs typeface="Courier New" pitchFamily="49" charset="0"/>
            </a:endParaRPr>
          </a:p>
          <a:p>
            <a:r>
              <a:rPr lang="fr-BE" dirty="0" smtClean="0">
                <a:cs typeface="Courier New" pitchFamily="49" charset="0"/>
              </a:rPr>
              <a:t>Lancez Eclipse</a:t>
            </a:r>
            <a:endParaRPr lang="fr-BE" dirty="0"/>
          </a:p>
        </p:txBody>
      </p:sp>
      <p:pic>
        <p:nvPicPr>
          <p:cNvPr id="4" name="Picture 3" descr="eclip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7236" y="2262920"/>
            <a:ext cx="6732240" cy="453079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mtClean="0"/>
              <a:t>Eclipse et JBoss</a:t>
            </a:r>
            <a:endParaRPr lang="fr-BE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1 – Installation JBoss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43049"/>
            <a:ext cx="8229600" cy="4017975"/>
          </a:xfrm>
        </p:spPr>
        <p:txBody>
          <a:bodyPr/>
          <a:lstStyle/>
          <a:p>
            <a:r>
              <a:rPr lang="fr-BE" smtClean="0"/>
              <a:t>Télécharger JBoss AS 7 </a:t>
            </a:r>
            <a:r>
              <a:rPr lang="fr-BE" smtClean="0">
                <a:latin typeface="Courier New" pitchFamily="49" charset="0"/>
                <a:cs typeface="Courier New" pitchFamily="49" charset="0"/>
                <a:hlinkClick r:id="rId2"/>
              </a:rPr>
              <a:t>http://www.jboss.org/jbossas/downloads.html</a:t>
            </a:r>
            <a:endParaRPr lang="fr-BE" smtClean="0">
              <a:latin typeface="Courier New" pitchFamily="49" charset="0"/>
              <a:cs typeface="Courier New" pitchFamily="49" charset="0"/>
            </a:endParaRPr>
          </a:p>
          <a:p>
            <a:endParaRPr lang="fr-BE" smtClean="0">
              <a:latin typeface="Courier New" pitchFamily="49" charset="0"/>
              <a:cs typeface="Courier New" pitchFamily="49" charset="0"/>
            </a:endParaRPr>
          </a:p>
          <a:p>
            <a:r>
              <a:rPr lang="fr-BE" smtClean="0">
                <a:cs typeface="Courier New" pitchFamily="49" charset="0"/>
              </a:rPr>
              <a:t>Installer JBoss en décompressant l'archive</a:t>
            </a:r>
          </a:p>
          <a:p>
            <a:endParaRPr lang="fr-BE" smtClean="0">
              <a:cs typeface="Courier New" pitchFamily="49" charset="0"/>
            </a:endParaRPr>
          </a:p>
          <a:p>
            <a:r>
              <a:rPr lang="fr-BE" smtClean="0">
                <a:cs typeface="Courier New" pitchFamily="49" charset="0"/>
              </a:rPr>
              <a:t>Lancer le serveur à l'aide de la commande 	</a:t>
            </a:r>
          </a:p>
          <a:p>
            <a:pPr>
              <a:buNone/>
            </a:pPr>
            <a:r>
              <a:rPr lang="fr-BE" smtClean="0">
                <a:cs typeface="Courier New" pitchFamily="49" charset="0"/>
              </a:rPr>
              <a:t>	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$JBOSS_HOME/bin/standalone.bat</a:t>
            </a:r>
          </a:p>
          <a:p>
            <a:pPr>
              <a:buNone/>
            </a:pPr>
            <a:endParaRPr lang="fr-BE" smtClean="0">
              <a:cs typeface="Courier New" pitchFamily="49" charset="0"/>
            </a:endParaRPr>
          </a:p>
          <a:p>
            <a:r>
              <a:rPr lang="fr-BE" smtClean="0">
                <a:cs typeface="Courier New" pitchFamily="49" charset="0"/>
              </a:rPr>
              <a:t>Vérifier son bon fonctionnement</a:t>
            </a:r>
          </a:p>
          <a:p>
            <a:pPr>
              <a:buNone/>
            </a:pPr>
            <a:r>
              <a:rPr lang="fr-BE" smtClean="0">
                <a:cs typeface="Courier New" pitchFamily="49" charset="0"/>
              </a:rPr>
              <a:t>	</a:t>
            </a:r>
            <a:r>
              <a:rPr lang="fr-BE" smtClean="0">
                <a:latin typeface="Courier New" pitchFamily="49" charset="0"/>
                <a:cs typeface="Courier New" pitchFamily="49" charset="0"/>
                <a:hlinkClick r:id="rId3"/>
              </a:rPr>
              <a:t>http://localhost:8080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2 – Configuration d'Eclipse (1/3)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737"/>
            <a:ext cx="8229600" cy="4608288"/>
          </a:xfrm>
        </p:spPr>
        <p:txBody>
          <a:bodyPr/>
          <a:lstStyle/>
          <a:p>
            <a:r>
              <a:rPr lang="fr-BE" smtClean="0"/>
              <a:t>Pour pouvoir utiliser JBoss depuis Eclipse, il faut déclarer l'installation de JBoss :</a:t>
            </a:r>
          </a:p>
          <a:p>
            <a:pPr lvl="1"/>
            <a:r>
              <a:rPr lang="fr-BE" smtClean="0"/>
              <a:t>Allez dans le menu "Window" , puis cliquez sur "Preferences "</a:t>
            </a:r>
          </a:p>
          <a:p>
            <a:endParaRPr lang="fr-BE" dirty="0"/>
          </a:p>
        </p:txBody>
      </p:sp>
      <p:pic>
        <p:nvPicPr>
          <p:cNvPr id="5" name="Picture 4" descr="Screenshot-Preferences 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270542"/>
            <a:ext cx="5544616" cy="458745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6228184" y="3068960"/>
            <a:ext cx="1224136" cy="43204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5" y="1772816"/>
            <a:ext cx="4961155" cy="50851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2 – Configuration d'Eclipse (2/3)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518401" cy="5184576"/>
          </a:xfrm>
        </p:spPr>
        <p:txBody>
          <a:bodyPr/>
          <a:lstStyle/>
          <a:p>
            <a:pPr lvl="1"/>
            <a:r>
              <a:rPr lang="fr-BE" dirty="0" smtClean="0"/>
              <a:t>Cliquez </a:t>
            </a:r>
            <a:r>
              <a:rPr lang="fr-BE" smtClean="0"/>
              <a:t>sur "Server", puis "Runtime Environments"</a:t>
            </a:r>
          </a:p>
          <a:p>
            <a:pPr lvl="1"/>
            <a:endParaRPr lang="fr-BE" sz="1000" smtClean="0"/>
          </a:p>
          <a:p>
            <a:pPr lvl="1"/>
            <a:r>
              <a:rPr lang="fr-BE" smtClean="0"/>
              <a:t>Déclarez le serveur en cliquant sur "Add" :</a:t>
            </a: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979712" y="4365104"/>
            <a:ext cx="2952328" cy="2880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" name="Shape 8"/>
          <p:cNvCxnSpPr>
            <a:stCxn id="6" idx="1"/>
          </p:cNvCxnSpPr>
          <p:nvPr/>
        </p:nvCxnSpPr>
        <p:spPr bwMode="auto">
          <a:xfrm rot="10800000" flipH="1" flipV="1">
            <a:off x="1979711" y="4509120"/>
            <a:ext cx="2520279" cy="1872208"/>
          </a:xfrm>
          <a:prstGeom prst="curvedConnector3">
            <a:avLst>
              <a:gd name="adj1" fmla="val -907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1556792"/>
            <a:ext cx="5737778" cy="53012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Exercice 2 – Configuration d'Eclipse (3/3)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24743"/>
            <a:ext cx="8229600" cy="4536281"/>
          </a:xfrm>
        </p:spPr>
        <p:txBody>
          <a:bodyPr/>
          <a:lstStyle/>
          <a:p>
            <a:pPr lvl="1"/>
            <a:r>
              <a:rPr lang="fr-BE" smtClean="0"/>
              <a:t>Faites pointer Eclipse sur l'installation JBoss de votre machine</a:t>
            </a:r>
            <a:endParaRPr lang="fr-BE"/>
          </a:p>
        </p:txBody>
      </p:sp>
      <p:sp>
        <p:nvSpPr>
          <p:cNvPr id="6" name="Rounded Rectangle 5"/>
          <p:cNvSpPr/>
          <p:nvPr/>
        </p:nvSpPr>
        <p:spPr bwMode="auto">
          <a:xfrm>
            <a:off x="2051720" y="3429000"/>
            <a:ext cx="4392488" cy="36004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iapositive - Modèle par défaut">
  <a:themeElements>
    <a:clrScheme name="Diapositive - 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apositive - 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apositive - 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sitive - 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sitive - 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sitive - 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sitive - 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sitive - 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sitive - 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sitive - 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sitive - 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sitive - 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sitive - 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sitive - 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wavenet</Template>
  <TotalTime>12897</TotalTime>
  <Words>557</Words>
  <Application>Microsoft Office PowerPoint</Application>
  <PresentationFormat>Affichage à l'écran (4:3)</PresentationFormat>
  <Paragraphs>128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5" baseType="lpstr">
      <vt:lpstr>Arial</vt:lpstr>
      <vt:lpstr>Courier New</vt:lpstr>
      <vt:lpstr>Diapositive - Modèle par défaut</vt:lpstr>
      <vt:lpstr>EJB et Spring</vt:lpstr>
      <vt:lpstr>Introduction</vt:lpstr>
      <vt:lpstr>Installation du JDK</vt:lpstr>
      <vt:lpstr>Installation d’Eclipse</vt:lpstr>
      <vt:lpstr>Eclipse et JBoss</vt:lpstr>
      <vt:lpstr>Exercice 1 – Installation JBoss</vt:lpstr>
      <vt:lpstr>Exercice 2 – Configuration d'Eclipse (1/3)</vt:lpstr>
      <vt:lpstr>Exercice 2 – Configuration d'Eclipse (2/3)</vt:lpstr>
      <vt:lpstr>Exercice 2 – Configuration d'Eclipse (3/3)</vt:lpstr>
      <vt:lpstr>Exercice 2 – Serveur de tests (1/3)</vt:lpstr>
      <vt:lpstr>Exercice 2 – Serveur de tests (2/3) </vt:lpstr>
      <vt:lpstr>Exercice 2 – Serveur de tests (3/3) </vt:lpstr>
      <vt:lpstr>Exercice 3</vt:lpstr>
      <vt:lpstr>Exercice 3 – Introduction (1/3)</vt:lpstr>
      <vt:lpstr>Exercice 3 – Introduction (2/3)</vt:lpstr>
      <vt:lpstr>Exercice 3 – Introduction (3/3)</vt:lpstr>
      <vt:lpstr>Exercice 3 – LoginServlet (1/3)</vt:lpstr>
      <vt:lpstr>Exercice 3 – LoginServlet (2/3)</vt:lpstr>
      <vt:lpstr>Exercice 3 – LoginServlet (3/3)</vt:lpstr>
      <vt:lpstr>Exercice 4</vt:lpstr>
      <vt:lpstr>Exercice 4 (1/2)</vt:lpstr>
      <vt:lpstr>Exercice 4 (2/2)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Java</dc:title>
  <dc:creator>RP</dc:creator>
  <cp:lastModifiedBy>Gary Debilde</cp:lastModifiedBy>
  <cp:revision>2517</cp:revision>
  <dcterms:created xsi:type="dcterms:W3CDTF">2010-01-03T16:37:19Z</dcterms:created>
  <dcterms:modified xsi:type="dcterms:W3CDTF">2014-11-25T10:03:14Z</dcterms:modified>
</cp:coreProperties>
</file>