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88" r:id="rId4"/>
    <p:sldId id="314" r:id="rId5"/>
    <p:sldId id="315" r:id="rId6"/>
    <p:sldId id="316" r:id="rId7"/>
    <p:sldId id="317" r:id="rId8"/>
    <p:sldId id="318" r:id="rId9"/>
    <p:sldId id="307" r:id="rId10"/>
    <p:sldId id="319" r:id="rId11"/>
    <p:sldId id="320" r:id="rId12"/>
    <p:sldId id="323" r:id="rId13"/>
    <p:sldId id="321" r:id="rId14"/>
    <p:sldId id="322" r:id="rId15"/>
    <p:sldId id="324" r:id="rId16"/>
    <p:sldId id="325" r:id="rId17"/>
    <p:sldId id="326" r:id="rId18"/>
    <p:sldId id="327" r:id="rId19"/>
    <p:sldId id="308" r:id="rId20"/>
    <p:sldId id="328" r:id="rId21"/>
    <p:sldId id="329" r:id="rId22"/>
    <p:sldId id="332" r:id="rId23"/>
    <p:sldId id="330" r:id="rId24"/>
    <p:sldId id="331" r:id="rId25"/>
    <p:sldId id="310" r:id="rId26"/>
    <p:sldId id="257" r:id="rId27"/>
    <p:sldId id="312" r:id="rId28"/>
    <p:sldId id="311" r:id="rId29"/>
    <p:sldId id="313" r:id="rId30"/>
    <p:sldId id="333" r:id="rId31"/>
    <p:sldId id="334" r:id="rId32"/>
    <p:sldId id="335" r:id="rId3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6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F3E065-FF2B-453B-9325-7ABAE6795461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808460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2C91A8-0B57-416E-97A0-02F4FEA062E7}" type="datetimeFigureOut">
              <a:rPr lang="fr-FR"/>
              <a:pPr>
                <a:defRPr/>
              </a:pPr>
              <a:t>27/11/2014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D3EE22E-CF11-4DB9-B405-F9EEA18EF7F8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3847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92887-198B-4874-B6D2-217154B57787}" type="slidenum">
              <a:rPr lang="fr-BE" altLang="fr-FR">
                <a:latin typeface="Calibri" panose="020F0502020204030204" pitchFamily="34" charset="0"/>
              </a:rPr>
              <a:pPr eaLnBrk="1" hangingPunct="1"/>
              <a:t>1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0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7A8D01-F438-4EB8-8FC9-B32C21262A98}" type="slidenum">
              <a:rPr lang="fr-BE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9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F9CCE-A0EE-4EF0-BD0B-0B015A8470B0}" type="slidenum">
              <a:rPr lang="fr-BE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C4672-6AF4-43FD-B930-F9BFD006D3C4}" type="slidenum">
              <a:rPr lang="fr-BE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4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6AE2A6-52F9-493F-945E-7DCBB7028946}" type="slidenum">
              <a:rPr lang="fr-BE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4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15B0F2-EBA7-4A19-80CC-BA1D6A1A5B89}" type="slidenum">
              <a:rPr lang="fr-BE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2579A7-93D8-4BF8-9D5E-75138C406B83}" type="slidenum">
              <a:rPr lang="fr-BE" altLang="fr-FR">
                <a:latin typeface="Calibri" panose="020F0502020204030204" pitchFamily="34" charset="0"/>
              </a:rPr>
              <a:pPr eaLnBrk="1" hangingPunct="1"/>
              <a:t>15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7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8E05F-E2E5-4B4E-A5A5-7F8545335CEF}" type="slidenum">
              <a:rPr lang="fr-BE" altLang="fr-FR">
                <a:latin typeface="Calibri" panose="020F0502020204030204" pitchFamily="34" charset="0"/>
              </a:rPr>
              <a:pPr eaLnBrk="1" hangingPunct="1"/>
              <a:t>16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845A5F-6CA3-43CA-89E8-4958049CEDB8}" type="slidenum">
              <a:rPr lang="fr-BE" altLang="fr-FR">
                <a:latin typeface="Calibri" panose="020F0502020204030204" pitchFamily="34" charset="0"/>
              </a:rPr>
              <a:pPr eaLnBrk="1" hangingPunct="1"/>
              <a:t>17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7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379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EC21AA-5CC8-463C-8DC0-281CCD3BE8AF}" type="slidenum">
              <a:rPr lang="fr-BE" altLang="fr-FR">
                <a:latin typeface="Calibri" panose="020F0502020204030204" pitchFamily="34" charset="0"/>
              </a:rPr>
              <a:pPr eaLnBrk="1" hangingPunct="1"/>
              <a:t>18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37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346E8-B442-49A6-9CFD-6AD163D69029}" type="slidenum">
              <a:rPr lang="fr-BE" altLang="fr-FR">
                <a:latin typeface="Calibri" panose="020F0502020204030204" pitchFamily="34" charset="0"/>
              </a:rPr>
              <a:pPr eaLnBrk="1" hangingPunct="1"/>
              <a:t>19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ED2321-4113-43EA-BDDA-B9ED7047AED7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6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892157-84F8-4611-9D99-C77CA6684081}" type="slidenum">
              <a:rPr lang="fr-BE" altLang="fr-FR">
                <a:latin typeface="Calibri" panose="020F0502020204030204" pitchFamily="34" charset="0"/>
              </a:rPr>
              <a:pPr eaLnBrk="1" hangingPunct="1"/>
              <a:t>20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8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1AD93D-C02D-457A-953E-799BFF15476D}" type="slidenum">
              <a:rPr lang="fr-BE" altLang="fr-FR">
                <a:latin typeface="Calibri" panose="020F0502020204030204" pitchFamily="34" charset="0"/>
              </a:rPr>
              <a:pPr eaLnBrk="1" hangingPunct="1"/>
              <a:t>21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87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BCCF9-1512-4209-9401-148376A98A8C}" type="slidenum">
              <a:rPr lang="fr-BE" altLang="fr-FR">
                <a:latin typeface="Calibri" panose="020F0502020204030204" pitchFamily="34" charset="0"/>
              </a:rPr>
              <a:pPr eaLnBrk="1" hangingPunct="1"/>
              <a:t>22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12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5C8A53-EFB0-43F9-B49C-531DC3E91D9D}" type="slidenum">
              <a:rPr lang="fr-BE" altLang="fr-FR">
                <a:latin typeface="Calibri" panose="020F0502020204030204" pitchFamily="34" charset="0"/>
              </a:rPr>
              <a:pPr eaLnBrk="1" hangingPunct="1"/>
              <a:t>23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8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smtClean="0"/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20E8EA-4C33-4D7C-A5CF-58C6F4B849A5}" type="slidenum">
              <a:rPr lang="fr-BE" altLang="fr-FR">
                <a:latin typeface="Calibri" panose="020F0502020204030204" pitchFamily="34" charset="0"/>
              </a:rPr>
              <a:pPr eaLnBrk="1" hangingPunct="1"/>
              <a:t>24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3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7B6130-BC55-41E9-88A8-95776279DAA9}" type="slidenum">
              <a:rPr lang="fr-BE" altLang="fr-FR">
                <a:latin typeface="Calibri" panose="020F0502020204030204" pitchFamily="34" charset="0"/>
              </a:rPr>
              <a:pPr eaLnBrk="1" hangingPunct="1"/>
              <a:t>25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04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728B36-C59A-4347-A7FF-E52F529ACFF3}" type="slidenum">
              <a:rPr lang="fr-BE" altLang="fr-FR">
                <a:latin typeface="Calibri" panose="020F0502020204030204" pitchFamily="34" charset="0"/>
              </a:rPr>
              <a:pPr eaLnBrk="1" hangingPunct="1"/>
              <a:t>26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8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B29DC-1DFD-4257-BF73-3FDA0765FF10}" type="slidenum">
              <a:rPr lang="fr-BE" altLang="fr-FR">
                <a:latin typeface="Calibri" panose="020F0502020204030204" pitchFamily="34" charset="0"/>
              </a:rPr>
              <a:pPr eaLnBrk="1" hangingPunct="1"/>
              <a:t>27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96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726203-334D-4C5D-A086-0838D7FF08E8}" type="slidenum">
              <a:rPr lang="fr-BE" altLang="fr-FR">
                <a:latin typeface="Calibri" panose="020F0502020204030204" pitchFamily="34" charset="0"/>
              </a:rPr>
              <a:pPr eaLnBrk="1" hangingPunct="1"/>
              <a:t>28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0F29AB-5FF6-4D96-8189-0ADEDE61E54A}" type="slidenum">
              <a:rPr lang="fr-BE" altLang="fr-FR">
                <a:latin typeface="Calibri" panose="020F0502020204030204" pitchFamily="34" charset="0"/>
              </a:rPr>
              <a:pPr eaLnBrk="1" hangingPunct="1"/>
              <a:t>29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5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65D241-5CBD-477C-A0F4-3B6535EC4635}" type="slidenum">
              <a:rPr lang="fr-BE" altLang="fr-FR">
                <a:latin typeface="Calibri" panose="020F0502020204030204" pitchFamily="34" charset="0"/>
              </a:rPr>
              <a:pPr eaLnBrk="1" hangingPunct="1"/>
              <a:t>3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56748C-2A99-40A2-8FDC-3C696CDC60B6}" type="slidenum">
              <a:rPr lang="fr-BE" altLang="fr-FR">
                <a:latin typeface="Calibri" panose="020F0502020204030204" pitchFamily="34" charset="0"/>
              </a:rPr>
              <a:pPr eaLnBrk="1" hangingPunct="1"/>
              <a:t>30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83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0488EE-BF6C-4226-8C77-D2F7D4664A03}" type="slidenum">
              <a:rPr lang="fr-BE" altLang="fr-FR">
                <a:latin typeface="Calibri" panose="020F0502020204030204" pitchFamily="34" charset="0"/>
              </a:rPr>
              <a:pPr eaLnBrk="1" hangingPunct="1"/>
              <a:t>31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4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7FAA93-E4EB-448A-9313-32A63ACDA5A4}" type="slidenum">
              <a:rPr lang="fr-BE" altLang="fr-FR">
                <a:latin typeface="Calibri" panose="020F0502020204030204" pitchFamily="34" charset="0"/>
              </a:rPr>
              <a:pPr eaLnBrk="1" hangingPunct="1"/>
              <a:t>32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AD349-B64B-4AE3-9813-BB66FBA950BB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01DCF-0437-432F-9546-9FA71590E2E1}" type="slidenum">
              <a:rPr lang="fr-BE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0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FA89A1-B6CB-4C7D-8315-372264F5D02D}" type="slidenum">
              <a:rPr lang="fr-BE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4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C39D08-E6AF-46E3-8B9C-D94BF14FA588}" type="slidenum">
              <a:rPr lang="fr-BE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76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7BE288-6C39-4F75-831B-45184C0164A8}" type="slidenum">
              <a:rPr lang="fr-BE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5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BE" alt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D50294-2249-472F-AF7B-B01793200F6B}" type="slidenum">
              <a:rPr lang="fr-BE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BE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9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  <a:ln>
            <a:noFill/>
          </a:ln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3643314"/>
            <a:ext cx="7358114" cy="1143008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641816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409764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9596684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  <a:endParaRPr lang="fr-BE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8288484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571482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571500" indent="-571500" algn="l">
              <a:buFont typeface="+mj-lt"/>
              <a:buAutoNum type="romanUcPeriod"/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46151"/>
            <a:ext cx="8229600" cy="548324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3777863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6411755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2645623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286608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5335877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8385902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7613749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31001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85750"/>
            <a:ext cx="8229600" cy="1143000"/>
          </a:xfrm>
          <a:prstGeom prst="rect">
            <a:avLst/>
          </a:prstGeom>
          <a:noFill/>
          <a:ln w="9525">
            <a:solidFill>
              <a:srgbClr val="3549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  <a:endParaRPr lang="fr-BE" altLang="fr-F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fr-BE" altLang="fr-FR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926138"/>
            <a:ext cx="1714500" cy="288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u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532813" y="0"/>
            <a:ext cx="611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CE3D467-606C-4D6B-AB78-19E1A398AE75}" type="slidenum">
              <a:rPr lang="fr-BE" altLang="fr-FR">
                <a:solidFill>
                  <a:schemeClr val="bg1"/>
                </a:solidFill>
                <a:latin typeface="Eras Bold ITC" panose="020B0907030504020204" pitchFamily="34" charset="0"/>
              </a:rPr>
              <a:pPr algn="r" eaLnBrk="1" hangingPunct="1">
                <a:spcBef>
                  <a:spcPct val="50000"/>
                </a:spcBef>
              </a:pPr>
              <a:t>‹N°›</a:t>
            </a:fld>
            <a:endParaRPr lang="fr-BE" altLang="fr-FR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0"/>
            <a:ext cx="428625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AC14DA7-C299-4606-AAD2-650C732CACEB}" type="slidenum">
              <a:rPr lang="fr-BE" altLang="fr-FR"/>
              <a:pPr/>
              <a:t>‹N°›</a:t>
            </a:fld>
            <a:endParaRPr lang="fr-BE" altLang="fr-FR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6" y="6172046"/>
            <a:ext cx="2227342" cy="4140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34AAF6"/>
          </a:solidFill>
          <a:latin typeface="Eras Bold IT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eveloppez.com/faq/jdbc/?page=typ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 3" descr="logo-ja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2143125"/>
            <a:ext cx="20637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ZoneTexte 4"/>
          <p:cNvSpPr txBox="1">
            <a:spLocks noChangeArrowheads="1"/>
          </p:cNvSpPr>
          <p:nvPr/>
        </p:nvSpPr>
        <p:spPr bwMode="auto">
          <a:xfrm>
            <a:off x="0" y="5715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4400" b="1">
                <a:latin typeface="Eras Bold ITC" panose="020B0907030504020204" pitchFamily="34" charset="0"/>
              </a:rPr>
              <a:t>Advanced JDBC API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- </a:t>
            </a:r>
            <a:r>
              <a:rPr lang="fr-BE" sz="2400" i="1" dirty="0" smtClean="0"/>
              <a:t>Qu’est ce qu’un 	</a:t>
            </a:r>
            <a:r>
              <a:rPr lang="fr-BE" sz="2400" i="1" dirty="0" err="1" smtClean="0"/>
              <a:t>CallableStatement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23555" name="Espace réservé du contenu 4"/>
          <p:cNvSpPr>
            <a:spLocks noGrp="1"/>
          </p:cNvSpPr>
          <p:nvPr>
            <p:ph idx="1"/>
          </p:nvPr>
        </p:nvSpPr>
        <p:spPr>
          <a:xfrm>
            <a:off x="357188" y="1785938"/>
            <a:ext cx="8501062" cy="257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L'interface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CallableStatement,</a:t>
            </a:r>
            <a:r>
              <a:rPr lang="fr-BE" altLang="fr-FR" sz="1600" b="1" smtClean="0"/>
              <a:t> </a:t>
            </a:r>
            <a:r>
              <a:rPr lang="fr-BE" altLang="fr-FR" sz="1600" smtClean="0"/>
              <a:t>qui étend l’interface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PreparedStatement,</a:t>
            </a:r>
            <a:r>
              <a:rPr lang="fr-BE" altLang="fr-FR" sz="1600" smtClean="0"/>
              <a:t> permet de faire appel aux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</a:t>
            </a:r>
            <a:r>
              <a:rPr lang="fr-BE" altLang="fr-FR" sz="1600" b="1" smtClean="0"/>
              <a:t>procédures stockées</a:t>
            </a:r>
            <a:r>
              <a:rPr lang="fr-BE" altLang="fr-FR" sz="1600" smtClean="0"/>
              <a:t> et aux </a:t>
            </a:r>
            <a:r>
              <a:rPr lang="fr-BE" altLang="fr-FR" sz="1600" b="1" smtClean="0"/>
              <a:t>fonctions</a:t>
            </a:r>
            <a:r>
              <a:rPr lang="fr-BE" altLang="fr-FR" sz="1600" smtClean="0"/>
              <a:t> de manière standard pour tous les SGBD.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La principale différence avec les PreparedStatement se situe au niveau des paramètres.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Ceux-ci sont toujours définis par des points d'interrogation, mais en plus des </a:t>
            </a:r>
            <a:r>
              <a:rPr lang="fr-BE" altLang="fr-FR" sz="1600" b="1" smtClean="0"/>
              <a:t>paramètres d'entrée</a:t>
            </a:r>
            <a:r>
              <a:rPr lang="fr-BE" altLang="fr-FR" sz="1600" smtClean="0"/>
              <a:t>,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l’interface CallableStatement peut avoir des </a:t>
            </a:r>
            <a:r>
              <a:rPr lang="fr-BE" altLang="fr-FR" sz="1600" b="1" smtClean="0"/>
              <a:t>paramètres de sortie 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Ces paramètres de sortie définissent les résultats de la procédure stockée.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On peut aussi </a:t>
            </a:r>
            <a:r>
              <a:rPr lang="fr-BE" altLang="fr-FR" sz="1600" b="1" smtClean="0"/>
              <a:t>combiner ces deux types (INOUT)</a:t>
            </a:r>
            <a:r>
              <a:rPr lang="fr-BE" altLang="fr-FR" sz="1600" smtClean="0"/>
              <a:t>.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créer un 	</a:t>
            </a:r>
            <a:r>
              <a:rPr lang="fr-BE" sz="2400" i="1" dirty="0" err="1" smtClean="0"/>
              <a:t>CallableStatement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24579" name="Espace réservé du contenu 4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4429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Tout comme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</a:t>
            </a:r>
            <a:r>
              <a:rPr lang="fr-BE" altLang="fr-FR" sz="1600" smtClean="0"/>
              <a:t>, un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 est obtenu avec une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méthode de notre objet de type </a:t>
            </a:r>
            <a:r>
              <a:rPr lang="fr-BE" altLang="fr-FR" sz="1600" u="sng" smtClean="0">
                <a:solidFill>
                  <a:srgbClr val="2603BD"/>
                </a:solidFill>
              </a:rPr>
              <a:t>Connection</a:t>
            </a:r>
            <a:r>
              <a:rPr lang="fr-BE" altLang="fr-FR" sz="1600" smtClean="0"/>
              <a:t>: </a:t>
            </a:r>
            <a:r>
              <a:rPr lang="fr-BE" altLang="fr-FR" sz="1600" b="1" smtClean="0"/>
              <a:t>prepareCall().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Le premier argument est une chaîne de caractères définissant l'instruction SQL.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Cette chaîne de caractères peut avoir </a:t>
            </a:r>
            <a:r>
              <a:rPr lang="fr-BE" altLang="fr-FR" sz="1600" b="1" smtClean="0"/>
              <a:t>deux formes</a:t>
            </a:r>
            <a:r>
              <a:rPr lang="fr-BE" altLang="fr-FR" sz="1600" smtClean="0"/>
              <a:t>:</a:t>
            </a:r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/>
            <a:r>
              <a:rPr lang="fr-BE" altLang="fr-FR" sz="1600" smtClean="0"/>
              <a:t>Pour les </a:t>
            </a:r>
            <a:r>
              <a:rPr lang="fr-BE" altLang="fr-FR" sz="1600" b="1" smtClean="0"/>
              <a:t>procédures stockées</a:t>
            </a:r>
            <a:r>
              <a:rPr lang="fr-BE" altLang="fr-FR" sz="1600" smtClean="0"/>
              <a:t> :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</a:t>
            </a:r>
            <a:r>
              <a:rPr lang="fr-BE" altLang="fr-FR" sz="1600" b="1" smtClean="0"/>
              <a:t>"{call nomDeLaProcedure[?, ?, ...]}"</a:t>
            </a:r>
            <a:r>
              <a:rPr lang="fr-BE" altLang="fr-FR" sz="1600" smtClean="0"/>
              <a:t>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600" smtClean="0"/>
              <a:t> call= connection.</a:t>
            </a:r>
            <a:r>
              <a:rPr lang="fr-BE" altLang="fr-FR" sz="1600" b="1" smtClean="0"/>
              <a:t>prepareCall(sql)</a:t>
            </a:r>
            <a:r>
              <a:rPr lang="fr-BE" altLang="fr-FR" sz="1600" smtClean="0"/>
              <a:t>;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/>
            <a:r>
              <a:rPr lang="fr-BE" altLang="fr-FR" sz="1600" smtClean="0"/>
              <a:t>Pour les </a:t>
            </a:r>
            <a:r>
              <a:rPr lang="fr-BE" altLang="fr-FR" sz="1600" b="1" smtClean="0"/>
              <a:t>fonctions </a:t>
            </a:r>
            <a:r>
              <a:rPr lang="fr-BE" altLang="fr-FR" sz="1600" smtClean="0"/>
              <a:t>(procédures stockées renvoyant un résultat)</a:t>
            </a:r>
            <a:r>
              <a:rPr lang="fr-BE" altLang="fr-FR" sz="1600" b="1" smtClean="0"/>
              <a:t>:</a:t>
            </a:r>
          </a:p>
          <a:p>
            <a:pPr eaLnBrk="1" hangingPunct="1"/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b="1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</a:t>
            </a:r>
            <a:r>
              <a:rPr lang="fr-BE" altLang="fr-FR" sz="1600" b="1" smtClean="0"/>
              <a:t>"{? = call nomDeLaProcedure[?, ?, ...]}"</a:t>
            </a:r>
            <a:r>
              <a:rPr lang="fr-BE" altLang="fr-FR" sz="1600" smtClean="0"/>
              <a:t>; </a:t>
            </a:r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600" smtClean="0"/>
              <a:t> call = connection.</a:t>
            </a:r>
            <a:r>
              <a:rPr lang="fr-BE" altLang="fr-FR" sz="1600" b="1" smtClean="0"/>
              <a:t>prepareCall(sql)</a:t>
            </a:r>
            <a:r>
              <a:rPr lang="fr-BE" altLang="fr-FR" sz="1600" smtClean="0"/>
              <a:t>;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857375" y="3214688"/>
            <a:ext cx="5929313" cy="85725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857375" y="4643438"/>
            <a:ext cx="5929313" cy="85725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exécuter un 	</a:t>
            </a:r>
            <a:r>
              <a:rPr lang="fr-BE" sz="2400" i="1" dirty="0" err="1" smtClean="0"/>
              <a:t>CallableStatement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25603" name="Espace réservé du contenu 4"/>
          <p:cNvSpPr>
            <a:spLocks noGrp="1"/>
          </p:cNvSpPr>
          <p:nvPr>
            <p:ph idx="1"/>
          </p:nvPr>
        </p:nvSpPr>
        <p:spPr>
          <a:xfrm>
            <a:off x="357188" y="2286000"/>
            <a:ext cx="8501062" cy="221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L’exécution d’un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 se fait au moyen de la méthode </a:t>
            </a:r>
            <a:r>
              <a:rPr lang="fr-BE" altLang="fr-FR" sz="1600" b="1" smtClean="0"/>
              <a:t>execute()</a:t>
            </a:r>
            <a:r>
              <a:rPr lang="fr-BE" altLang="fr-FR" sz="1600" smtClean="0"/>
              <a:t> appelée sur notre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objet de type CallableStatement.</a:t>
            </a:r>
            <a:endParaRPr lang="fr-BE" altLang="fr-FR" sz="1600" b="1" smtClean="0"/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String</a:t>
            </a:r>
            <a:r>
              <a:rPr lang="fr-BE" altLang="fr-FR" sz="1600" smtClean="0"/>
              <a:t> sql = </a:t>
            </a:r>
            <a:r>
              <a:rPr lang="fr-BE" altLang="fr-FR" sz="1600" b="1" smtClean="0"/>
              <a:t>"{call nomDeLaProcedure[?, ?, ...]}"</a:t>
            </a:r>
            <a:r>
              <a:rPr lang="fr-BE" altLang="fr-FR" sz="1600" smtClean="0"/>
              <a:t>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CallableStatement</a:t>
            </a:r>
            <a:r>
              <a:rPr lang="fr-BE" altLang="fr-FR" sz="1600" smtClean="0"/>
              <a:t> call = </a:t>
            </a:r>
            <a:r>
              <a:rPr lang="fr-BE" altLang="fr-FR" sz="1600" b="1" smtClean="0"/>
              <a:t>connection.prepareCall(sql)</a:t>
            </a:r>
            <a:r>
              <a:rPr lang="fr-BE" altLang="fr-FR" sz="1600" smtClean="0"/>
              <a:t>;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execute();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b="1" smtClean="0"/>
              <a:t>			</a:t>
            </a:r>
            <a:endParaRPr lang="fr-BE" altLang="fr-FR" sz="1800" smtClean="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785938" y="3143250"/>
            <a:ext cx="5929312" cy="10001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passer des 	paramètres à une procédure stockée ? (paramètre(s) en entrée)</a:t>
            </a:r>
            <a:endParaRPr lang="fr-BE" sz="2400" dirty="0"/>
          </a:p>
        </p:txBody>
      </p:sp>
      <p:sp>
        <p:nvSpPr>
          <p:cNvPr id="26627" name="Espace réservé du contenu 4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Comme pour les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</a:t>
            </a:r>
            <a:r>
              <a:rPr lang="fr-BE" altLang="fr-FR" sz="1600" smtClean="0"/>
              <a:t>, le passage des paramètres d'entrée des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 se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fait grâce à</a:t>
            </a:r>
            <a:r>
              <a:rPr lang="fr-BE" altLang="fr-FR" sz="1600" b="1" smtClean="0"/>
              <a:t> </a:t>
            </a:r>
            <a:r>
              <a:rPr lang="fr-BE" altLang="fr-FR" sz="1600" smtClean="0"/>
              <a:t>l'ensemble des méthodes </a:t>
            </a:r>
            <a:r>
              <a:rPr lang="fr-BE" altLang="fr-FR" sz="1600" b="1" smtClean="0"/>
              <a:t>setXXX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Là encore il est important de connaître les correspondances entre les types SQL et les types java.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</a:t>
            </a:r>
            <a:r>
              <a:rPr lang="fr-BE" altLang="fr-FR" sz="1600" b="1" u="sng" smtClean="0"/>
              <a:t>Exemple:</a:t>
            </a: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</a:t>
            </a:r>
            <a:r>
              <a:rPr lang="fr-BE" altLang="fr-FR" sz="1400" smtClean="0"/>
              <a:t>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String</a:t>
            </a:r>
            <a:r>
              <a:rPr lang="fr-BE" altLang="fr-FR" sz="1400" smtClean="0"/>
              <a:t> sql = "{call maProc[?]}";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CallableStatement</a:t>
            </a:r>
            <a:r>
              <a:rPr lang="fr-BE" altLang="fr-FR" sz="1400" smtClean="0"/>
              <a:t> call = connection.prepareCall(sql);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setString(1,"ioio")</a:t>
            </a:r>
            <a:r>
              <a:rPr lang="fr-BE" altLang="fr-FR" sz="1400" smtClean="0"/>
              <a:t>;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Comme pour les PreparedStatement, les paramètres IN peuvent être identifiés par leur index dans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l'instruction SQL ou par leur nom. </a:t>
            </a:r>
          </a:p>
          <a:p>
            <a:pPr eaLnBrk="1" hangingPunct="1">
              <a:buFontTx/>
              <a:buNone/>
            </a:pPr>
            <a:endParaRPr lang="fr-BE" altLang="fr-FR" sz="1400" smtClean="0"/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setString("leNom","ioio");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setObject(1,"ioio");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setObject(1,"ioio", Types.VARCHAR);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setObject("leNom","ioio",Types.VARCHAR);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928813" y="2714625"/>
            <a:ext cx="4714875" cy="10001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928813" y="4572000"/>
            <a:ext cx="4714875" cy="128587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smtClean="0"/>
              <a:t>I.		Les CallableStatements </a:t>
            </a:r>
            <a:r>
              <a:rPr lang="fr-BE" sz="2400" i="1" smtClean="0"/>
              <a:t>– Comment récupérer le 	résultat d’une procédure stockée ? (paramètre(s) en sortie)</a:t>
            </a:r>
            <a:endParaRPr lang="fr-BE" smtClean="0"/>
          </a:p>
        </p:txBody>
      </p:sp>
      <p:sp>
        <p:nvSpPr>
          <p:cNvPr id="27651" name="Espace réservé du contenu 4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Pour récupérer </a:t>
            </a:r>
            <a:r>
              <a:rPr lang="fr-BE" altLang="fr-FR" sz="1600" b="1" smtClean="0"/>
              <a:t>les résultats (OUT)</a:t>
            </a:r>
            <a:r>
              <a:rPr lang="fr-BE" altLang="fr-FR" sz="1600" smtClean="0"/>
              <a:t> d'un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, il faut utiliser les méthodes</a:t>
            </a:r>
            <a:r>
              <a:rPr lang="fr-BE" altLang="fr-FR" sz="1600" b="1" smtClean="0"/>
              <a:t> getXXX</a:t>
            </a: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correspondantes au type retourné ainsi que la méthode </a:t>
            </a:r>
            <a:r>
              <a:rPr lang="fr-BE" altLang="fr-FR" sz="1600" b="1" smtClean="0"/>
              <a:t>registerOutParameter()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</a:t>
            </a:r>
            <a:r>
              <a:rPr lang="fr-BE" altLang="fr-FR" sz="1400" smtClean="0"/>
              <a:t>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400" smtClean="0"/>
              <a:t> sql = "{call maProc[?]}";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400" smtClean="0"/>
              <a:t> call = connection.prepareCall(sql);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call.</a:t>
            </a:r>
            <a:r>
              <a:rPr lang="fr-BE" altLang="fr-FR" sz="1400" b="1" smtClean="0"/>
              <a:t>registerOutParameter("nb", Types.INTEGER); </a:t>
            </a:r>
            <a:endParaRPr lang="fr-BE" altLang="fr-FR" sz="1400" smtClean="0"/>
          </a:p>
          <a:p>
            <a:pPr eaLnBrk="1" hangingPunct="1">
              <a:buFontTx/>
              <a:buNone/>
            </a:pPr>
            <a:r>
              <a:rPr lang="fr-BE" altLang="fr-FR" sz="1400" smtClean="0"/>
              <a:t>			 </a:t>
            </a:r>
            <a:r>
              <a:rPr lang="fr-BE" altLang="fr-FR" sz="1600" b="1" smtClean="0">
                <a:solidFill>
                  <a:srgbClr val="7575D1"/>
                </a:solidFill>
              </a:rPr>
              <a:t>int</a:t>
            </a:r>
            <a:r>
              <a:rPr lang="fr-BE" altLang="fr-FR" sz="1400" smtClean="0"/>
              <a:t> resultat = </a:t>
            </a:r>
            <a:r>
              <a:rPr lang="fr-BE" altLang="fr-FR" sz="1400" b="1" smtClean="0"/>
              <a:t>call.getInt(1);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Les paramètres OUT peuvent être identifiés par leur index dans l'instruction SQL ou par leur nom:</a:t>
            </a:r>
          </a:p>
          <a:p>
            <a:pPr eaLnBrk="1" hangingPunct="1">
              <a:buFontTx/>
              <a:buNone/>
            </a:pPr>
            <a:endParaRPr lang="fr-BE" altLang="fr-FR" sz="1400" smtClean="0"/>
          </a:p>
          <a:p>
            <a:pPr eaLnBrk="1" hangingPunct="1">
              <a:buFontTx/>
              <a:buNone/>
            </a:pPr>
            <a:endParaRPr lang="fr-BE" altLang="fr-FR" sz="1400" smtClean="0"/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getString("leNom");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call.</a:t>
            </a:r>
            <a:r>
              <a:rPr lang="fr-BE" altLang="fr-FR" sz="1400" b="1" smtClean="0"/>
              <a:t>getString(1); </a:t>
            </a:r>
          </a:p>
          <a:p>
            <a:pPr eaLnBrk="1" hangingPunct="1">
              <a:buFontTx/>
              <a:buNone/>
            </a:pPr>
            <a:r>
              <a:rPr lang="fr-BE" altLang="fr-FR" sz="1400" smtClean="0">
                <a:solidFill>
                  <a:srgbClr val="FF0000"/>
                </a:solidFill>
              </a:rPr>
              <a:t>			</a:t>
            </a:r>
            <a:endParaRPr lang="fr-BE" altLang="fr-FR" sz="1400" b="1" smtClean="0">
              <a:solidFill>
                <a:srgbClr val="FF0000"/>
              </a:solidFill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000250" y="2643188"/>
            <a:ext cx="4929188" cy="1357312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000250" y="4929188"/>
            <a:ext cx="4929188" cy="121443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passer un 	paramètre en entrée </a:t>
            </a:r>
            <a:r>
              <a:rPr lang="fr-BE" sz="2400" i="1" u="sng" dirty="0" smtClean="0"/>
              <a:t>et</a:t>
            </a:r>
            <a:r>
              <a:rPr lang="fr-BE" sz="2400" i="1" dirty="0" smtClean="0"/>
              <a:t> sortie ? </a:t>
            </a:r>
            <a:endParaRPr lang="fr-BE" dirty="0"/>
          </a:p>
        </p:txBody>
      </p:sp>
      <p:sp>
        <p:nvSpPr>
          <p:cNvPr id="28675" name="Espace réservé du contenu 4"/>
          <p:cNvSpPr>
            <a:spLocks noGrp="1"/>
          </p:cNvSpPr>
          <p:nvPr>
            <p:ph idx="1"/>
          </p:nvPr>
        </p:nvSpPr>
        <p:spPr>
          <a:xfrm>
            <a:off x="428625" y="1285875"/>
            <a:ext cx="8501063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Pour spécifier un paramètre </a:t>
            </a:r>
            <a:r>
              <a:rPr lang="fr-BE" altLang="fr-FR" sz="1600" b="1" smtClean="0"/>
              <a:t>INOUT</a:t>
            </a:r>
            <a:r>
              <a:rPr lang="fr-BE" altLang="fr-FR" sz="1600" smtClean="0"/>
              <a:t>, il suffit simplement de combiner </a:t>
            </a:r>
            <a:r>
              <a:rPr lang="fr-BE" altLang="fr-FR" sz="1600" b="1" smtClean="0"/>
              <a:t>registerOutParameter()</a:t>
            </a:r>
            <a:r>
              <a:rPr lang="fr-BE" altLang="fr-FR" sz="1600" smtClean="0"/>
              <a:t> et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</a:t>
            </a:r>
            <a:r>
              <a:rPr lang="fr-BE" altLang="fr-FR" sz="1600" b="1" smtClean="0"/>
              <a:t>setXXX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"{call hello[?]}";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600" smtClean="0"/>
              <a:t> call = connection.prepareCall(sql);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setString(1, " world ");</a:t>
            </a: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registerOutParameter(1, Types.VARCHAR);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call.execute();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resultat = call.</a:t>
            </a:r>
            <a:r>
              <a:rPr lang="fr-BE" altLang="fr-FR" sz="1600" b="1" smtClean="0"/>
              <a:t>getString(1);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071688" y="2571750"/>
            <a:ext cx="5286375" cy="2071688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appeler une 	fonction ? </a:t>
            </a:r>
            <a:endParaRPr lang="fr-BE" dirty="0"/>
          </a:p>
        </p:txBody>
      </p:sp>
      <p:sp>
        <p:nvSpPr>
          <p:cNvPr id="29699" name="Espace réservé du contenu 4"/>
          <p:cNvSpPr>
            <a:spLocks noGrp="1"/>
          </p:cNvSpPr>
          <p:nvPr>
            <p:ph idx="1"/>
          </p:nvPr>
        </p:nvSpPr>
        <p:spPr>
          <a:xfrm>
            <a:off x="428625" y="1214438"/>
            <a:ext cx="8501063" cy="3786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L'appel d'une fonction grâce aux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 utilise la syntaxe suivante :</a:t>
            </a:r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"{? = call maFonction[?,?]}";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Le premier paramètre </a:t>
            </a:r>
            <a:r>
              <a:rPr lang="fr-BE" altLang="fr-FR" sz="1600" b="1" smtClean="0"/>
              <a:t>devant</a:t>
            </a:r>
            <a:r>
              <a:rPr lang="fr-BE" altLang="fr-FR" sz="1600" smtClean="0"/>
              <a:t> être enregistré comme paramètre de </a:t>
            </a:r>
            <a:r>
              <a:rPr lang="fr-BE" altLang="fr-FR" sz="1600" b="1" smtClean="0"/>
              <a:t>sortie</a:t>
            </a:r>
            <a:r>
              <a:rPr lang="fr-BE" altLang="fr-FR" sz="1600" smtClean="0"/>
              <a:t> :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600" smtClean="0"/>
              <a:t> call= connection.prepareCall(sql); 					call.</a:t>
            </a:r>
            <a:r>
              <a:rPr lang="fr-BE" altLang="fr-FR" sz="1600" b="1" smtClean="0"/>
              <a:t>registerOutParameter(1, Types.VARCHAR);</a:t>
            </a: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setString(2, "Hello");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setString(3, "world");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call.execute();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resultat = call.</a:t>
            </a:r>
            <a:r>
              <a:rPr lang="fr-BE" altLang="fr-FR" sz="1600" b="1" smtClean="0"/>
              <a:t>getString(1));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endParaRPr lang="fr-BE" altLang="fr-FR" sz="1600" b="1" smtClean="0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000250" y="2000250"/>
            <a:ext cx="5214938" cy="642938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000250" y="3429000"/>
            <a:ext cx="5214938" cy="2071688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Comment savoir qu’un 	paramètre de retour est </a:t>
            </a:r>
            <a:r>
              <a:rPr lang="fr-BE" sz="2400" i="1" dirty="0" err="1" smtClean="0"/>
              <a:t>null</a:t>
            </a:r>
            <a:r>
              <a:rPr lang="fr-BE" sz="2400" i="1" dirty="0" smtClean="0"/>
              <a:t> ? </a:t>
            </a:r>
            <a:endParaRPr lang="fr-BE" dirty="0"/>
          </a:p>
        </p:txBody>
      </p:sp>
      <p:sp>
        <p:nvSpPr>
          <p:cNvPr id="30723" name="Espace réservé du contenu 4"/>
          <p:cNvSpPr>
            <a:spLocks noGrp="1"/>
          </p:cNvSpPr>
          <p:nvPr>
            <p:ph idx="1"/>
          </p:nvPr>
        </p:nvSpPr>
        <p:spPr>
          <a:xfrm>
            <a:off x="357188" y="1143000"/>
            <a:ext cx="8501062" cy="5214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Cette question a son intérêt car un </a:t>
            </a:r>
            <a:r>
              <a:rPr lang="fr-BE" altLang="fr-FR" sz="1600" u="sng" smtClean="0">
                <a:solidFill>
                  <a:srgbClr val="2603BD"/>
                </a:solidFill>
              </a:rPr>
              <a:t>CallableStatement</a:t>
            </a:r>
            <a:r>
              <a:rPr lang="fr-BE" altLang="fr-FR" sz="1600" smtClean="0"/>
              <a:t> peut renvoyer une </a:t>
            </a:r>
            <a:r>
              <a:rPr lang="fr-BE" altLang="fr-FR" sz="1600" b="1" smtClean="0"/>
              <a:t>valeur par défaut</a:t>
            </a:r>
            <a:r>
              <a:rPr lang="fr-BE" altLang="fr-FR" sz="1600" smtClean="0"/>
              <a:t> s’il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rencontre un type </a:t>
            </a:r>
            <a:r>
              <a:rPr lang="fr-BE" altLang="fr-FR" sz="1600" u="sng" smtClean="0">
                <a:solidFill>
                  <a:srgbClr val="2603BD"/>
                </a:solidFill>
              </a:rPr>
              <a:t>SQL</a:t>
            </a:r>
            <a:r>
              <a:rPr lang="fr-BE" altLang="fr-FR" sz="1600" smtClean="0"/>
              <a:t> </a:t>
            </a:r>
            <a:r>
              <a:rPr lang="fr-BE" altLang="fr-FR" sz="1600" u="sng" smtClean="0">
                <a:solidFill>
                  <a:srgbClr val="2603BD"/>
                </a:solidFill>
              </a:rPr>
              <a:t>NULL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 sera par exemple la chaîne vide pour VARCHAR ou 0 pour INTEGER ou NUMERIC.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L’interface CallableStatement possède  la méthode </a:t>
            </a:r>
            <a:r>
              <a:rPr lang="fr-BE" altLang="fr-FR" sz="1600" b="1" smtClean="0"/>
              <a:t>wasNull()</a:t>
            </a:r>
            <a:r>
              <a:rPr lang="fr-BE" altLang="fr-FR" sz="1600" smtClean="0"/>
              <a:t> qui renvoie un </a:t>
            </a:r>
            <a:r>
              <a:rPr lang="fr-BE" altLang="fr-FR" sz="1600" u="sng" smtClean="0">
                <a:solidFill>
                  <a:srgbClr val="2603BD"/>
                </a:solidFill>
              </a:rPr>
              <a:t>boolean</a:t>
            </a:r>
            <a:r>
              <a:rPr lang="fr-BE" altLang="fr-FR" sz="1600" smtClean="0"/>
              <a:t> indiquant si le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dernier paramètre de type OUT était </a:t>
            </a:r>
            <a:r>
              <a:rPr lang="fr-BE" altLang="fr-FR" sz="1600" u="sng" smtClean="0">
                <a:solidFill>
                  <a:srgbClr val="2603BD"/>
                </a:solidFill>
              </a:rPr>
              <a:t>NULL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Cette méthode doit être utilisée seulement après l'appel de la méthode </a:t>
            </a:r>
            <a:r>
              <a:rPr lang="fr-BE" altLang="fr-FR" sz="1600" b="1" smtClean="0"/>
              <a:t>getXXX</a:t>
            </a:r>
            <a:r>
              <a:rPr lang="fr-BE" altLang="fr-FR" sz="1600" smtClean="0"/>
              <a:t> correspondante au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paramètre de sortie.</a:t>
            </a:r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"{call getUnNombre[?]}";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CallableStatement</a:t>
            </a:r>
            <a:r>
              <a:rPr lang="fr-BE" altLang="fr-FR" sz="1600" smtClean="0"/>
              <a:t> call= connection.prepareCall(sql);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call.</a:t>
            </a:r>
            <a:r>
              <a:rPr lang="fr-BE" altLang="fr-FR" sz="1600" b="1" smtClean="0"/>
              <a:t>registerOutParameter(1,Types.INTEGER);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statement.execute();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int</a:t>
            </a:r>
            <a:r>
              <a:rPr lang="fr-BE" altLang="fr-FR" sz="1600" smtClean="0"/>
              <a:t> resultat = call.</a:t>
            </a:r>
            <a:r>
              <a:rPr lang="fr-BE" altLang="fr-FR" sz="1600" b="1" smtClean="0"/>
              <a:t>getInt(1);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if</a:t>
            </a:r>
            <a:r>
              <a:rPr lang="fr-BE" altLang="fr-FR" sz="16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 </a:t>
            </a:r>
            <a:r>
              <a:rPr lang="fr-BE" altLang="fr-FR" sz="1600" smtClean="0"/>
              <a:t>(call.</a:t>
            </a:r>
            <a:r>
              <a:rPr lang="fr-BE" altLang="fr-FR" sz="1600" b="1" smtClean="0"/>
              <a:t>wasNull()</a:t>
            </a:r>
            <a:r>
              <a:rPr lang="fr-BE" altLang="fr-FR" sz="1600" smtClean="0"/>
              <a:t>) { System.out.println("Le résultat est de type SQL NULL"); }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else </a:t>
            </a:r>
            <a:r>
              <a:rPr lang="fr-BE" altLang="fr-FR" sz="1600" smtClean="0"/>
              <a:t>{ System.out.println("Le résultat vaut "+resultat); }</a:t>
            </a:r>
            <a:endParaRPr lang="fr-BE" altLang="fr-FR" sz="1600" b="1" u="sng" smtClean="0"/>
          </a:p>
          <a:p>
            <a:pPr eaLnBrk="1" hangingPunct="1">
              <a:buFontTx/>
              <a:buNone/>
            </a:pPr>
            <a:endParaRPr lang="fr-BE" altLang="fr-FR" sz="1600" b="1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CallableStatements</a:t>
            </a:r>
            <a:r>
              <a:rPr lang="fr-BE" dirty="0" smtClean="0"/>
              <a:t> </a:t>
            </a:r>
            <a:r>
              <a:rPr lang="fr-BE" sz="2400" i="1" dirty="0" smtClean="0"/>
              <a:t>– Exercice</a:t>
            </a:r>
            <a:endParaRPr lang="fr-BE" dirty="0"/>
          </a:p>
        </p:txBody>
      </p:sp>
      <p:sp>
        <p:nvSpPr>
          <p:cNvPr id="32770" name="Espace réservé du contenu 4"/>
          <p:cNvSpPr txBox="1">
            <a:spLocks/>
          </p:cNvSpPr>
          <p:nvPr/>
        </p:nvSpPr>
        <p:spPr bwMode="auto">
          <a:xfrm>
            <a:off x="357188" y="928688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fr-BE" b="1" u="sng" dirty="0">
                <a:latin typeface="Calibri" pitchFamily="34" charset="0"/>
              </a:rPr>
              <a:t>Enoncé: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fr-BE" sz="1600" dirty="0">
              <a:latin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lang="fr-BE" b="1" dirty="0">
                <a:latin typeface="Calibri" pitchFamily="34" charset="0"/>
              </a:rPr>
              <a:t>1° </a:t>
            </a:r>
            <a:r>
              <a:rPr lang="fr-BE" sz="1600" dirty="0">
                <a:latin typeface="Calibri" pitchFamily="34" charset="0"/>
              </a:rPr>
              <a:t>Création de trois procédures stockées dans la </a:t>
            </a:r>
            <a:r>
              <a:rPr lang="fr-BE" sz="1600" dirty="0" smtClean="0">
                <a:latin typeface="Calibri" pitchFamily="34" charset="0"/>
              </a:rPr>
              <a:t>base:</a:t>
            </a:r>
            <a:endParaRPr lang="fr-BE" sz="1600" dirty="0">
              <a:latin typeface="Calibri" pitchFamily="34" charset="0"/>
            </a:endParaRPr>
          </a:p>
          <a:p>
            <a:pPr marL="1371600" lvl="5" indent="-360000" defTabSz="0">
              <a:spcBef>
                <a:spcPts val="1200"/>
              </a:spcBef>
              <a:buFont typeface="Calibri" pitchFamily="34" charset="0"/>
              <a:buChar char="–"/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i="1" dirty="0">
                <a:latin typeface="Calibri" pitchFamily="34" charset="0"/>
              </a:rPr>
              <a:t>	une procédure chargée de retourner un client de notre 	table client sur base de son nom et de son prénom</a:t>
            </a:r>
          </a:p>
          <a:p>
            <a:pPr marL="1371600" lvl="5" indent="-360000" defTabSz="0">
              <a:spcBef>
                <a:spcPts val="1200"/>
              </a:spcBef>
              <a:buFont typeface="Calibri" pitchFamily="34" charset="0"/>
              <a:buChar char="–"/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i="1" dirty="0">
                <a:latin typeface="Calibri" pitchFamily="34" charset="0"/>
              </a:rPr>
              <a:t>	une procédure chargée de mettre à jour le nom et le prénom 	d’un client en le recherchant sur base de son ID</a:t>
            </a:r>
          </a:p>
          <a:p>
            <a:pPr marL="1371600" lvl="5" indent="-360000" defTabSz="0">
              <a:spcBef>
                <a:spcPts val="1200"/>
              </a:spcBef>
              <a:buFont typeface="Calibri" pitchFamily="34" charset="0"/>
              <a:buChar char="–"/>
              <a:defRPr/>
            </a:pPr>
            <a:r>
              <a:rPr lang="fr-BE" sz="1600" i="1" dirty="0">
                <a:latin typeface="Calibri" pitchFamily="34" charset="0"/>
              </a:rPr>
              <a:t>			une procédure chargée de supprimer un client en le 	recherchant sur base de son nom et de son prénom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lang="fr-BE" sz="1600" i="1" dirty="0">
              <a:latin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lang="fr-BE" sz="1600" b="1" dirty="0">
                <a:latin typeface="Calibri" pitchFamily="34" charset="0"/>
              </a:rPr>
              <a:t>2° 	</a:t>
            </a:r>
            <a:r>
              <a:rPr lang="fr-BE" sz="1600" dirty="0">
                <a:latin typeface="Calibri" pitchFamily="34" charset="0"/>
              </a:rPr>
              <a:t>Ecrire une classe permettant de se connecter à la base de donnée et disposant de méthodes appelant les procédures stockées respectives. </a:t>
            </a:r>
            <a:endParaRPr lang="fr-BE" sz="1600" i="1" dirty="0">
              <a:latin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lang="fr-BE" sz="1600" b="1" dirty="0">
                <a:latin typeface="Calibri" pitchFamily="34" charset="0"/>
              </a:rPr>
              <a:t>3° 	</a:t>
            </a:r>
            <a:r>
              <a:rPr lang="fr-BE" sz="1600" dirty="0">
                <a:latin typeface="Calibri" pitchFamily="34" charset="0"/>
              </a:rPr>
              <a:t>Récupérer et afficher le client.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lang="fr-BE" sz="2000" i="1" u="sng" dirty="0">
              <a:latin typeface="Calibri" pitchFamily="34" charset="0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lang="fr-BE" sz="1600" b="1" i="1" dirty="0">
                <a:latin typeface="Calibri" pitchFamily="34" charset="0"/>
              </a:rPr>
              <a:t>Reprendre la même logique que pour la classe </a:t>
            </a:r>
            <a:r>
              <a:rPr lang="fr-BE" sz="1600" b="1" i="1" dirty="0" err="1">
                <a:latin typeface="Calibri" pitchFamily="34" charset="0"/>
              </a:rPr>
              <a:t>DatabaseUtility</a:t>
            </a:r>
            <a:r>
              <a:rPr lang="fr-BE" sz="1600" b="1" i="1" dirty="0">
                <a:latin typeface="Calibri" pitchFamily="34" charset="0"/>
              </a:rPr>
              <a:t> mais l’adapter à 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fr-BE" sz="1600" b="1" i="1" dirty="0">
                <a:latin typeface="Calibri" pitchFamily="34" charset="0"/>
              </a:rPr>
              <a:t>l’utilisation de </a:t>
            </a:r>
            <a:r>
              <a:rPr lang="fr-BE" sz="1600" b="1" i="1" dirty="0" err="1">
                <a:latin typeface="Calibri" pitchFamily="34" charset="0"/>
              </a:rPr>
              <a:t>CallableStatements</a:t>
            </a:r>
            <a:endParaRPr lang="fr-BE" sz="16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contenu 4"/>
          <p:cNvSpPr>
            <a:spLocks noGrp="1"/>
          </p:cNvSpPr>
          <p:nvPr>
            <p:ph idx="1"/>
          </p:nvPr>
        </p:nvSpPr>
        <p:spPr>
          <a:xfrm>
            <a:off x="0" y="2160588"/>
            <a:ext cx="9144000" cy="1054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BE" altLang="fr-FR" sz="6000" b="1" smtClean="0"/>
              <a:t>III.	 Opérations avancées sur les ResultSets</a:t>
            </a:r>
            <a:endParaRPr lang="fr-BE" altLang="fr-FR" sz="60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3"/>
          <p:cNvSpPr txBox="1">
            <a:spLocks noChangeArrowheads="1"/>
          </p:cNvSpPr>
          <p:nvPr/>
        </p:nvSpPr>
        <p:spPr bwMode="auto">
          <a:xfrm>
            <a:off x="0" y="6826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3600" b="1">
                <a:latin typeface="Eras Bold ITC" panose="020B0907030504020204" pitchFamily="34" charset="0"/>
              </a:rPr>
              <a:t>Table des matières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85813" y="1539875"/>
            <a:ext cx="7572375" cy="15271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endParaRPr lang="fr-BE" sz="1400" b="1">
              <a:latin typeface="Eras Bold ITC" pitchFamily="34" charset="0"/>
            </a:endParaRPr>
          </a:p>
          <a:p>
            <a:pPr>
              <a:defRPr/>
            </a:pPr>
            <a:r>
              <a:rPr lang="fr-BE" sz="1600" b="1">
                <a:latin typeface="Eras Bold ITC" pitchFamily="34" charset="0"/>
              </a:rPr>
              <a:t>I.		Les PreparedStatements</a:t>
            </a:r>
          </a:p>
          <a:p>
            <a:pPr>
              <a:defRPr/>
            </a:pPr>
            <a:r>
              <a:rPr lang="fr-BE" sz="1600" b="1">
                <a:latin typeface="Eras Bold ITC" pitchFamily="34" charset="0"/>
              </a:rPr>
              <a:t>II.		Les CallableStatements</a:t>
            </a:r>
          </a:p>
          <a:p>
            <a:pPr>
              <a:defRPr/>
            </a:pPr>
            <a:r>
              <a:rPr lang="fr-BE" sz="1600" b="1">
                <a:latin typeface="Eras Bold ITC" pitchFamily="34" charset="0"/>
              </a:rPr>
              <a:t>III.		Opérations avancées sur les ResultSets</a:t>
            </a:r>
          </a:p>
          <a:p>
            <a:pPr>
              <a:defRPr/>
            </a:pPr>
            <a:r>
              <a:rPr lang="fr-BE" sz="1600" b="1">
                <a:latin typeface="Eras Bold ITC" pitchFamily="34" charset="0"/>
              </a:rPr>
              <a:t>IV.		La gestion des transactions </a:t>
            </a:r>
            <a:endParaRPr lang="fr-BE" sz="1600" b="1">
              <a:solidFill>
                <a:srgbClr val="FF0000"/>
              </a:solidFill>
              <a:latin typeface="Eras Bold ITC" pitchFamily="34" charset="0"/>
            </a:endParaRPr>
          </a:p>
          <a:p>
            <a:pPr>
              <a:defRPr/>
            </a:pPr>
            <a:r>
              <a:rPr lang="fr-BE" sz="1600" b="1">
                <a:latin typeface="Eras Bold ITC" pitchFamily="34" charset="0"/>
              </a:rPr>
              <a:t>V.		Exercices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III.		Opérations avancées sur les </a:t>
            </a:r>
            <a:r>
              <a:rPr lang="fr-BE" dirty="0" err="1" smtClean="0"/>
              <a:t>ResultSets</a:t>
            </a:r>
            <a:r>
              <a:rPr lang="fr-BE" sz="2400" i="1" dirty="0" smtClean="0"/>
              <a:t> – 	Comment déplacer le curseur sur une ligne précise ?</a:t>
            </a:r>
            <a:endParaRPr lang="fr-BE" sz="2400" i="1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500063" y="1571625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BE" sz="2000" i="1" u="sng" kern="0" dirty="0"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2875" y="1071563"/>
            <a:ext cx="88582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>
                <a:latin typeface="Calibri" panose="020F0502020204030204" pitchFamily="34" charset="0"/>
              </a:rPr>
              <a:t>En dehors des méthodes </a:t>
            </a:r>
            <a:r>
              <a:rPr lang="fr-BE" altLang="fr-FR" b="1">
                <a:latin typeface="Calibri" panose="020F0502020204030204" pitchFamily="34" charset="0"/>
              </a:rPr>
              <a:t>first()</a:t>
            </a:r>
            <a:r>
              <a:rPr lang="fr-BE" altLang="fr-FR">
                <a:latin typeface="Calibri" panose="020F0502020204030204" pitchFamily="34" charset="0"/>
              </a:rPr>
              <a:t>, </a:t>
            </a:r>
            <a:r>
              <a:rPr lang="fr-BE" altLang="fr-FR" b="1">
                <a:latin typeface="Calibri" panose="020F0502020204030204" pitchFamily="34" charset="0"/>
              </a:rPr>
              <a:t>beforeFirst()</a:t>
            </a:r>
            <a:r>
              <a:rPr lang="fr-BE" altLang="fr-FR">
                <a:latin typeface="Calibri" panose="020F0502020204030204" pitchFamily="34" charset="0"/>
              </a:rPr>
              <a:t>, </a:t>
            </a:r>
            <a:r>
              <a:rPr lang="fr-BE" altLang="fr-FR" b="1">
                <a:latin typeface="Calibri" panose="020F0502020204030204" pitchFamily="34" charset="0"/>
              </a:rPr>
              <a:t>last()</a:t>
            </a:r>
            <a:r>
              <a:rPr lang="fr-BE" altLang="fr-FR">
                <a:latin typeface="Calibri" panose="020F0502020204030204" pitchFamily="34" charset="0"/>
              </a:rPr>
              <a:t> et </a:t>
            </a:r>
            <a:r>
              <a:rPr lang="fr-BE" altLang="fr-FR" b="1">
                <a:latin typeface="Calibri" panose="020F0502020204030204" pitchFamily="34" charset="0"/>
              </a:rPr>
              <a:t>afterlast()</a:t>
            </a:r>
            <a:r>
              <a:rPr lang="fr-BE" altLang="fr-FR">
                <a:latin typeface="Calibri" panose="020F0502020204030204" pitchFamily="34" charset="0"/>
              </a:rPr>
              <a:t>, vues au chapître précédent, l’interface </a:t>
            </a:r>
            <a:r>
              <a:rPr lang="fr-BE" altLang="fr-FR" u="sng">
                <a:solidFill>
                  <a:srgbClr val="2603BD"/>
                </a:solidFill>
                <a:latin typeface="Calibri" panose="020F0502020204030204" pitchFamily="34" charset="0"/>
              </a:rPr>
              <a:t>ResultSet</a:t>
            </a:r>
            <a:r>
              <a:rPr lang="fr-BE" altLang="fr-FR">
                <a:latin typeface="Calibri" panose="020F0502020204030204" pitchFamily="34" charset="0"/>
              </a:rPr>
              <a:t> propose deux autres méthodes relatives au positionnement du curseur : les méthodes </a:t>
            </a:r>
            <a:r>
              <a:rPr lang="fr-BE" altLang="fr-FR" b="1">
                <a:latin typeface="Calibri" panose="020F0502020204030204" pitchFamily="34" charset="0"/>
              </a:rPr>
              <a:t>absolute()</a:t>
            </a:r>
            <a:r>
              <a:rPr lang="fr-BE" altLang="fr-FR">
                <a:latin typeface="Calibri" panose="020F0502020204030204" pitchFamily="34" charset="0"/>
              </a:rPr>
              <a:t> et </a:t>
            </a:r>
            <a:r>
              <a:rPr lang="fr-BE" altLang="fr-FR" b="1">
                <a:latin typeface="Calibri" panose="020F0502020204030204" pitchFamily="34" charset="0"/>
              </a:rPr>
              <a:t>relative()</a:t>
            </a:r>
            <a:r>
              <a:rPr lang="fr-BE" altLang="fr-FR">
                <a:latin typeface="Calibri" panose="020F0502020204030204" pitchFamily="34" charset="0"/>
              </a:rPr>
              <a:t>, qui permettent de mouvoir le curseur sur une ligne précise, soit de manière absolue (en indiquant un numéro de ligne), soit de manière relative par rapport à la ligne actuellement pointée.</a:t>
            </a:r>
          </a:p>
          <a:p>
            <a:pPr eaLnBrk="1" hangingPunct="1"/>
            <a:endParaRPr lang="fr-BE" altLang="fr-FR">
              <a:latin typeface="Calibri" panose="020F0502020204030204" pitchFamily="34" charset="0"/>
            </a:endParaRPr>
          </a:p>
          <a:p>
            <a:pPr eaLnBrk="1" hangingPunct="1"/>
            <a:r>
              <a:rPr lang="fr-BE" altLang="fr-FR" sz="1600" b="1">
                <a:solidFill>
                  <a:srgbClr val="7575D1"/>
                </a:solidFill>
                <a:latin typeface="Eras Bold ITC" panose="020B0907030504020204" pitchFamily="34" charset="0"/>
              </a:rPr>
              <a:t>	</a:t>
            </a:r>
            <a:r>
              <a:rPr lang="fr-BE" altLang="fr-FR" sz="1600" b="1">
                <a:solidFill>
                  <a:srgbClr val="7575D1"/>
                </a:solidFill>
                <a:latin typeface="Calibri" panose="020F0502020204030204" pitchFamily="34" charset="0"/>
              </a:rPr>
              <a:t>statement</a:t>
            </a:r>
            <a:r>
              <a:rPr lang="fr-BE" altLang="fr-FR" sz="1600">
                <a:latin typeface="Calibri" panose="020F0502020204030204" pitchFamily="34" charset="0"/>
              </a:rPr>
              <a:t> = connection.createStatement(ResultSet.TYPE_SCROLL_INSENSITIVE</a:t>
            </a:r>
            <a:r>
              <a:rPr lang="fr-BE" altLang="fr-FR" sz="1600">
                <a:solidFill>
                  <a:srgbClr val="FF0000"/>
                </a:solidFill>
                <a:latin typeface="Calibri" panose="020F0502020204030204" pitchFamily="34" charset="0"/>
              </a:rPr>
              <a:t> 						</a:t>
            </a:r>
            <a:r>
              <a:rPr lang="fr-BE" altLang="fr-FR" sz="1600">
                <a:latin typeface="Calibri" panose="020F0502020204030204" pitchFamily="34" charset="0"/>
              </a:rPr>
              <a:t>,ResultSet.CONCUR_READ_ONLY); </a:t>
            </a:r>
          </a:p>
          <a:p>
            <a:pPr eaLnBrk="1" hangingPunct="1"/>
            <a:r>
              <a:rPr lang="fr-BE" altLang="fr-FR" sz="1600" b="1">
                <a:solidFill>
                  <a:srgbClr val="7575D1"/>
                </a:solidFill>
                <a:latin typeface="Eras Bold ITC" panose="020B0907030504020204" pitchFamily="34" charset="0"/>
              </a:rPr>
              <a:t>	</a:t>
            </a:r>
            <a:r>
              <a:rPr lang="fr-BE" altLang="fr-FR" sz="1600" b="1">
                <a:solidFill>
                  <a:srgbClr val="7575D1"/>
                </a:solidFill>
                <a:latin typeface="Calibri" panose="020F0502020204030204" pitchFamily="34" charset="0"/>
              </a:rPr>
              <a:t>ResultSet</a:t>
            </a:r>
            <a:r>
              <a:rPr lang="fr-BE" altLang="fr-FR" sz="1600">
                <a:latin typeface="Calibri" panose="020F0502020204030204" pitchFamily="34" charset="0"/>
              </a:rPr>
              <a:t> resultat = statement.executeQuery("SELECT * FROM MaTable");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resultat.next(); 		//première ligne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absolute(40);</a:t>
            </a:r>
            <a:r>
              <a:rPr lang="fr-BE" altLang="fr-FR" sz="1600">
                <a:latin typeface="Calibri" panose="020F0502020204030204" pitchFamily="34" charset="0"/>
              </a:rPr>
              <a:t> 	//40</a:t>
            </a:r>
            <a:r>
              <a:rPr lang="fr-BE" altLang="fr-FR" sz="1600" baseline="30000">
                <a:latin typeface="Calibri" panose="020F0502020204030204" pitchFamily="34" charset="0"/>
              </a:rPr>
              <a:t>ème</a:t>
            </a:r>
            <a:r>
              <a:rPr lang="fr-BE" altLang="fr-FR" sz="1600">
                <a:latin typeface="Calibri" panose="020F0502020204030204" pitchFamily="34" charset="0"/>
              </a:rPr>
              <a:t> ligne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absolute(1);</a:t>
            </a:r>
            <a:r>
              <a:rPr lang="fr-BE" altLang="fr-FR" sz="1600">
                <a:latin typeface="Calibri" panose="020F0502020204030204" pitchFamily="34" charset="0"/>
              </a:rPr>
              <a:t> 		//première ligne == resultat.first()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absolute(-1);</a:t>
            </a:r>
            <a:r>
              <a:rPr lang="fr-BE" altLang="fr-FR" sz="1600">
                <a:latin typeface="Calibri" panose="020F0502020204030204" pitchFamily="34" charset="0"/>
              </a:rPr>
              <a:t> 		//dernière ligne == resultat.last()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resultat.first(); 		//première ligne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relative(1);</a:t>
            </a:r>
            <a:r>
              <a:rPr lang="fr-BE" altLang="fr-FR" sz="1600">
                <a:latin typeface="Calibri" panose="020F0502020204030204" pitchFamily="34" charset="0"/>
              </a:rPr>
              <a:t> 		//seconde ligne == resultat.next();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relative(50); 		</a:t>
            </a:r>
            <a:r>
              <a:rPr lang="fr-BE" altLang="fr-FR" sz="1600">
                <a:latin typeface="Calibri" panose="020F0502020204030204" pitchFamily="34" charset="0"/>
              </a:rPr>
              <a:t>//52 ème ligne </a:t>
            </a:r>
          </a:p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	resultat.</a:t>
            </a:r>
            <a:r>
              <a:rPr lang="fr-BE" altLang="fr-FR" sz="1600" b="1">
                <a:latin typeface="Calibri" panose="020F0502020204030204" pitchFamily="34" charset="0"/>
              </a:rPr>
              <a:t>relative(-1); 		</a:t>
            </a:r>
            <a:r>
              <a:rPr lang="fr-BE" altLang="fr-FR" sz="1600">
                <a:latin typeface="Calibri" panose="020F0502020204030204" pitchFamily="34" charset="0"/>
              </a:rPr>
              <a:t>//51 ème ligne == resultat.previous()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00125" y="2571750"/>
            <a:ext cx="7429500" cy="3357563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III.		Opérations avancées sur les </a:t>
            </a:r>
            <a:r>
              <a:rPr lang="fr-BE" dirty="0" err="1" smtClean="0"/>
              <a:t>ResultSets</a:t>
            </a:r>
            <a:r>
              <a:rPr lang="fr-BE" sz="2400" i="1" dirty="0" smtClean="0"/>
              <a:t> – 	Comment connaître la position du curseur ?</a:t>
            </a:r>
            <a:endParaRPr lang="fr-BE" sz="2400" i="1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500063" y="1571625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BE" sz="2000" i="1" u="sng" kern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5" y="1071563"/>
            <a:ext cx="885825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L’interface </a:t>
            </a:r>
            <a:r>
              <a:rPr lang="fr-BE" u="sng" dirty="0" err="1">
                <a:solidFill>
                  <a:srgbClr val="2603BD"/>
                </a:solidFill>
                <a:latin typeface="Calibri" pitchFamily="34" charset="0"/>
              </a:rPr>
              <a:t>ResultSet</a:t>
            </a:r>
            <a:r>
              <a:rPr lang="fr-BE" kern="0" dirty="0">
                <a:latin typeface="Calibri" pitchFamily="34" charset="0"/>
              </a:rPr>
              <a:t> propose la méthode </a:t>
            </a:r>
            <a:r>
              <a:rPr lang="fr-BE" b="1" kern="0" dirty="0" err="1">
                <a:latin typeface="Calibri" pitchFamily="34" charset="0"/>
              </a:rPr>
              <a:t>getRow</a:t>
            </a:r>
            <a:r>
              <a:rPr lang="fr-BE" b="1" kern="0" dirty="0">
                <a:latin typeface="Calibri" pitchFamily="34" charset="0"/>
              </a:rPr>
              <a:t>() </a:t>
            </a:r>
            <a:r>
              <a:rPr lang="fr-BE" kern="0" dirty="0">
                <a:latin typeface="Calibri" pitchFamily="34" charset="0"/>
              </a:rPr>
              <a:t>qui retourne l'index du curseur.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De plus, les méthodes </a:t>
            </a:r>
            <a:r>
              <a:rPr lang="fr-BE" b="1" kern="0" dirty="0" err="1">
                <a:latin typeface="Calibri" pitchFamily="34" charset="0"/>
              </a:rPr>
              <a:t>isFirst</a:t>
            </a:r>
            <a:r>
              <a:rPr lang="fr-BE" b="1" kern="0" dirty="0">
                <a:latin typeface="Calibri" pitchFamily="34" charset="0"/>
              </a:rPr>
              <a:t>(), </a:t>
            </a:r>
            <a:r>
              <a:rPr lang="fr-BE" b="1" kern="0" dirty="0" err="1">
                <a:latin typeface="Calibri" pitchFamily="34" charset="0"/>
              </a:rPr>
              <a:t>isLast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, </a:t>
            </a:r>
            <a:r>
              <a:rPr lang="fr-BE" b="1" kern="0" dirty="0" err="1">
                <a:latin typeface="Calibri" pitchFamily="34" charset="0"/>
              </a:rPr>
              <a:t>isBeforeFirst</a:t>
            </a:r>
            <a:r>
              <a:rPr lang="fr-BE" b="1" kern="0" dirty="0">
                <a:latin typeface="Calibri" pitchFamily="34" charset="0"/>
              </a:rPr>
              <a:t>() </a:t>
            </a:r>
            <a:r>
              <a:rPr lang="fr-BE" kern="0" dirty="0">
                <a:latin typeface="Calibri" pitchFamily="34" charset="0"/>
              </a:rPr>
              <a:t>et </a:t>
            </a:r>
            <a:r>
              <a:rPr lang="fr-BE" b="1" kern="0" dirty="0" err="1">
                <a:latin typeface="Calibri" pitchFamily="34" charset="0"/>
              </a:rPr>
              <a:t>isAfterLast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 nous permettent de déterminer des positions bien précises du curseur.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kern="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u="sng" kern="0" dirty="0">
                <a:latin typeface="Calibri" pitchFamily="34" charset="0"/>
              </a:rPr>
              <a:t>Exemple: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+mn-lt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String</a:t>
            </a:r>
            <a:r>
              <a:rPr lang="fr-BE" sz="1600" dirty="0">
                <a:latin typeface="Calibri" pitchFamily="34" charset="0"/>
              </a:rPr>
              <a:t> curseur = "</a:t>
            </a:r>
            <a:r>
              <a:rPr lang="fr-BE" sz="1600" dirty="0" err="1">
                <a:latin typeface="Calibri" pitchFamily="34" charset="0"/>
              </a:rPr>
              <a:t>row</a:t>
            </a:r>
            <a:r>
              <a:rPr lang="fr-BE" sz="1600" dirty="0">
                <a:latin typeface="Calibri" pitchFamily="34" charset="0"/>
              </a:rPr>
              <a:t> = "+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getRow</a:t>
            </a:r>
            <a:r>
              <a:rPr lang="fr-BE" sz="1600" b="1" dirty="0">
                <a:latin typeface="Calibri" pitchFamily="34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if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isBeforeFirst</a:t>
            </a:r>
            <a:r>
              <a:rPr lang="fr-BE" sz="1600" b="1" dirty="0">
                <a:latin typeface="Calibri" pitchFamily="34" charset="0"/>
              </a:rPr>
              <a:t>()</a:t>
            </a:r>
            <a:r>
              <a:rPr lang="fr-BE" sz="1600" dirty="0">
                <a:latin typeface="Calibri" pitchFamily="34" charset="0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curseur += "(avant la première ligne)";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if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isAfterLast</a:t>
            </a:r>
            <a:r>
              <a:rPr lang="fr-BE" sz="1600" b="1" dirty="0">
                <a:latin typeface="Calibri" pitchFamily="34" charset="0"/>
              </a:rPr>
              <a:t>()</a:t>
            </a:r>
            <a:r>
              <a:rPr lang="fr-BE" sz="1600" dirty="0">
                <a:latin typeface="Calibri" pitchFamily="34" charset="0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curseur += "(après la dernière ligne)";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if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isFirst</a:t>
            </a:r>
            <a:r>
              <a:rPr lang="fr-BE" sz="1600" b="1" dirty="0">
                <a:latin typeface="Calibri" pitchFamily="34" charset="0"/>
              </a:rPr>
              <a:t>()</a:t>
            </a:r>
            <a:r>
              <a:rPr lang="fr-BE" sz="1600" dirty="0">
                <a:latin typeface="Calibri" pitchFamily="34" charset="0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curseur += "(première ligne)";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if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isLast</a:t>
            </a:r>
            <a:r>
              <a:rPr lang="fr-BE" sz="1600" b="1" dirty="0">
                <a:latin typeface="Calibri" pitchFamily="34" charset="0"/>
              </a:rPr>
              <a:t>()</a:t>
            </a:r>
            <a:r>
              <a:rPr lang="fr-BE" sz="1600" dirty="0">
                <a:latin typeface="Calibri" pitchFamily="34" charset="0"/>
              </a:rPr>
              <a:t>){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curseur += "(dernière ligne)";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System.out.println(curseur);</a:t>
            </a:r>
            <a:endParaRPr lang="fr-BE" sz="1600" kern="0" dirty="0"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714500" y="2357438"/>
            <a:ext cx="5000625" cy="378618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III.		Opérations avancées sur les </a:t>
            </a:r>
            <a:r>
              <a:rPr lang="fr-BE" dirty="0" err="1" smtClean="0"/>
              <a:t>ResultSets</a:t>
            </a:r>
            <a:r>
              <a:rPr lang="fr-BE" sz="2400" i="1" dirty="0" smtClean="0"/>
              <a:t> – 	Comment mettre à jour un </a:t>
            </a:r>
            <a:r>
              <a:rPr lang="fr-BE" sz="2400" i="1" dirty="0" err="1" smtClean="0"/>
              <a:t>ResultSet</a:t>
            </a:r>
            <a:r>
              <a:rPr lang="fr-BE" sz="2400" i="1" dirty="0" smtClean="0"/>
              <a:t> ?</a:t>
            </a:r>
            <a:endParaRPr lang="fr-BE" sz="2400" i="1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500063" y="1571625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BE" sz="2000" i="1" u="sng" kern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5" y="1071563"/>
            <a:ext cx="885825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Les </a:t>
            </a:r>
            <a:r>
              <a:rPr lang="fr-BE" u="sng" dirty="0" err="1">
                <a:solidFill>
                  <a:srgbClr val="2603BD"/>
                </a:solidFill>
                <a:latin typeface="Calibri" pitchFamily="34" charset="0"/>
              </a:rPr>
              <a:t>ResultSets</a:t>
            </a:r>
            <a:r>
              <a:rPr lang="fr-BE" kern="0" dirty="0">
                <a:latin typeface="Calibri" pitchFamily="34" charset="0"/>
              </a:rPr>
              <a:t> vérifiant </a:t>
            </a:r>
            <a:r>
              <a:rPr lang="fr-BE" b="1" kern="0" dirty="0" err="1">
                <a:latin typeface="Calibri" pitchFamily="34" charset="0"/>
              </a:rPr>
              <a:t>ResultSet.CONCUR_UPDATABLE</a:t>
            </a:r>
            <a:r>
              <a:rPr lang="fr-BE" b="1" kern="0" dirty="0">
                <a:latin typeface="Calibri" pitchFamily="34" charset="0"/>
              </a:rPr>
              <a:t> </a:t>
            </a:r>
            <a:r>
              <a:rPr lang="fr-BE" kern="0" dirty="0">
                <a:latin typeface="Calibri" pitchFamily="34" charset="0"/>
              </a:rPr>
              <a:t>peuvent être mis à jour. Pour mettre à jour plusieurs méthodes update sont à notre disposition. Les premières sont de la forme </a:t>
            </a:r>
            <a:r>
              <a:rPr lang="fr-BE" b="1" kern="0" dirty="0" err="1">
                <a:latin typeface="Calibri" pitchFamily="34" charset="0"/>
              </a:rPr>
              <a:t>updateXXX</a:t>
            </a:r>
            <a:r>
              <a:rPr lang="fr-BE" kern="0" dirty="0">
                <a:latin typeface="Calibri" pitchFamily="34" charset="0"/>
              </a:rPr>
              <a:t> ou XXX est le type de la donnée devant être mise à jour. La dernière est </a:t>
            </a:r>
            <a:r>
              <a:rPr lang="fr-BE" b="1" kern="0" dirty="0" err="1">
                <a:latin typeface="Calibri" pitchFamily="34" charset="0"/>
              </a:rPr>
              <a:t>updateRow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 qui permet la mise à jour effective de la ligne visée. </a:t>
            </a:r>
            <a:endParaRPr lang="fr-B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kern="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u="sng" kern="0" dirty="0">
                <a:latin typeface="Calibri" pitchFamily="34" charset="0"/>
              </a:rPr>
              <a:t>Exemple: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	</a:t>
            </a:r>
            <a:r>
              <a:rPr lang="fr-BE" kern="0" dirty="0">
                <a:latin typeface="Calibri" pitchFamily="34" charset="0"/>
              </a:rPr>
              <a:t>	</a:t>
            </a:r>
            <a:r>
              <a:rPr lang="fr-BE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Statement</a:t>
            </a:r>
            <a:r>
              <a:rPr lang="fr-BE" kern="0" dirty="0">
                <a:latin typeface="Calibri" pitchFamily="34" charset="0"/>
              </a:rPr>
              <a:t> </a:t>
            </a:r>
            <a:r>
              <a:rPr lang="fr-BE" kern="0" dirty="0" err="1">
                <a:latin typeface="Calibri" pitchFamily="34" charset="0"/>
              </a:rPr>
              <a:t>statement</a:t>
            </a:r>
            <a:r>
              <a:rPr lang="fr-BE" kern="0" dirty="0">
                <a:latin typeface="Calibri" pitchFamily="34" charset="0"/>
              </a:rPr>
              <a:t> = </a:t>
            </a:r>
            <a:r>
              <a:rPr lang="fr-BE" kern="0" dirty="0" err="1">
                <a:latin typeface="Calibri" pitchFamily="34" charset="0"/>
              </a:rPr>
              <a:t>connection.createStatement</a:t>
            </a:r>
            <a:r>
              <a:rPr lang="fr-BE" kern="0" dirty="0">
                <a:latin typeface="Calibri" pitchFamily="34" charset="0"/>
              </a:rPr>
              <a:t>( 							</a:t>
            </a:r>
            <a:r>
              <a:rPr lang="fr-BE" kern="0" dirty="0" err="1">
                <a:latin typeface="Calibri" pitchFamily="34" charset="0"/>
              </a:rPr>
              <a:t>ResultSet.TYPE_SCROLL_SENSITIVE</a:t>
            </a:r>
            <a:r>
              <a:rPr lang="fr-BE" kern="0" dirty="0">
                <a:latin typeface="Calibri" pitchFamily="34" charset="0"/>
              </a:rPr>
              <a:t>, 						</a:t>
            </a:r>
            <a:r>
              <a:rPr lang="fr-BE" kern="0" dirty="0" err="1">
                <a:latin typeface="Calibri" pitchFamily="34" charset="0"/>
              </a:rPr>
              <a:t>ResultSet.CONCUR_UPDATABLE</a:t>
            </a:r>
            <a:r>
              <a:rPr lang="fr-BE" kern="0" dirty="0">
                <a:latin typeface="Calibri" pitchFamily="34" charset="0"/>
              </a:rPr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String</a:t>
            </a:r>
            <a:r>
              <a:rPr lang="fr-BE" kern="0" dirty="0">
                <a:latin typeface="Calibri" pitchFamily="34" charset="0"/>
              </a:rPr>
              <a:t> </a:t>
            </a:r>
            <a:r>
              <a:rPr lang="fr-BE" kern="0" dirty="0" err="1">
                <a:latin typeface="Calibri" pitchFamily="34" charset="0"/>
              </a:rPr>
              <a:t>sql</a:t>
            </a:r>
            <a:r>
              <a:rPr lang="fr-BE" kern="0" dirty="0">
                <a:latin typeface="Calibri" pitchFamily="34" charset="0"/>
              </a:rPr>
              <a:t> = "SELECT * FROM </a:t>
            </a:r>
            <a:r>
              <a:rPr lang="fr-BE" kern="0" dirty="0" err="1">
                <a:latin typeface="Calibri" pitchFamily="34" charset="0"/>
              </a:rPr>
              <a:t>maTable</a:t>
            </a:r>
            <a:r>
              <a:rPr lang="fr-BE" kern="0" dirty="0">
                <a:latin typeface="Calibri" pitchFamily="34" charset="0"/>
              </a:rPr>
              <a:t>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ResultSet</a:t>
            </a:r>
            <a:r>
              <a:rPr lang="fr-BE" kern="0" dirty="0">
                <a:latin typeface="Calibri" pitchFamily="34" charset="0"/>
              </a:rPr>
              <a:t> </a:t>
            </a:r>
            <a:r>
              <a:rPr lang="fr-BE" kern="0" dirty="0" err="1">
                <a:latin typeface="Calibri" pitchFamily="34" charset="0"/>
              </a:rPr>
              <a:t>resultat</a:t>
            </a:r>
            <a:r>
              <a:rPr lang="fr-BE" kern="0" dirty="0">
                <a:latin typeface="Calibri" pitchFamily="34" charset="0"/>
              </a:rPr>
              <a:t> = </a:t>
            </a:r>
            <a:r>
              <a:rPr lang="fr-BE" kern="0" dirty="0" err="1">
                <a:latin typeface="Calibri" pitchFamily="34" charset="0"/>
              </a:rPr>
              <a:t>statement.executeQuery</a:t>
            </a:r>
            <a:r>
              <a:rPr lang="fr-BE" kern="0" dirty="0">
                <a:latin typeface="Calibri" pitchFamily="34" charset="0"/>
              </a:rPr>
              <a:t>(</a:t>
            </a:r>
            <a:r>
              <a:rPr lang="fr-BE" kern="0" dirty="0" err="1">
                <a:latin typeface="Calibri" pitchFamily="34" charset="0"/>
              </a:rPr>
              <a:t>sql</a:t>
            </a:r>
            <a:r>
              <a:rPr lang="fr-BE" kern="0" dirty="0">
                <a:latin typeface="Calibri" pitchFamily="34" charset="0"/>
              </a:rPr>
              <a:t>); 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kern="0" dirty="0" err="1">
                <a:latin typeface="Calibri" pitchFamily="34" charset="0"/>
              </a:rPr>
              <a:t>resultat.first</a:t>
            </a:r>
            <a:r>
              <a:rPr lang="fr-BE" kern="0" dirty="0">
                <a:latin typeface="Calibri" pitchFamily="34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String</a:t>
            </a:r>
            <a:r>
              <a:rPr lang="fr-BE" kern="0" dirty="0">
                <a:latin typeface="Calibri" pitchFamily="34" charset="0"/>
              </a:rPr>
              <a:t> nom1 =  </a:t>
            </a:r>
            <a:r>
              <a:rPr lang="fr-BE" kern="0" dirty="0" err="1">
                <a:latin typeface="Calibri" pitchFamily="34" charset="0"/>
              </a:rPr>
              <a:t>resultat.</a:t>
            </a:r>
            <a:r>
              <a:rPr lang="fr-BE" b="1" kern="0" dirty="0" err="1">
                <a:latin typeface="Calibri" pitchFamily="34" charset="0"/>
              </a:rPr>
              <a:t>getString</a:t>
            </a:r>
            <a:r>
              <a:rPr lang="fr-BE" b="1" kern="0" dirty="0">
                <a:latin typeface="Calibri" pitchFamily="34" charset="0"/>
              </a:rPr>
              <a:t>("nom");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kern="0" dirty="0" err="1">
                <a:latin typeface="Calibri" pitchFamily="34" charset="0"/>
              </a:rPr>
              <a:t>resultat.</a:t>
            </a:r>
            <a:r>
              <a:rPr lang="fr-BE" b="1" kern="0" dirty="0" err="1">
                <a:latin typeface="Calibri" pitchFamily="34" charset="0"/>
              </a:rPr>
              <a:t>updateString</a:t>
            </a:r>
            <a:r>
              <a:rPr lang="fr-BE" b="1" kern="0" dirty="0">
                <a:latin typeface="Calibri" pitchFamily="34" charset="0"/>
              </a:rPr>
              <a:t>("nom", "</a:t>
            </a:r>
            <a:r>
              <a:rPr lang="fr-BE" b="1" kern="0" dirty="0" err="1">
                <a:latin typeface="Calibri" pitchFamily="34" charset="0"/>
              </a:rPr>
              <a:t>nouveauNom</a:t>
            </a:r>
            <a:r>
              <a:rPr lang="fr-BE" b="1" kern="0" dirty="0">
                <a:latin typeface="Calibri" pitchFamily="34" charset="0"/>
              </a:rPr>
              <a:t>"); 	</a:t>
            </a:r>
            <a:r>
              <a:rPr lang="fr-BE" kern="0" dirty="0">
                <a:latin typeface="Calibri" pitchFamily="34" charset="0"/>
              </a:rPr>
              <a:t>				</a:t>
            </a:r>
            <a:r>
              <a:rPr lang="fr-BE" kern="0" dirty="0" err="1">
                <a:latin typeface="Calibri" pitchFamily="34" charset="0"/>
              </a:rPr>
              <a:t>resultat.</a:t>
            </a:r>
            <a:r>
              <a:rPr lang="fr-BE" b="1" kern="0" dirty="0" err="1">
                <a:latin typeface="Calibri" pitchFamily="34" charset="0"/>
              </a:rPr>
              <a:t>updateRow</a:t>
            </a:r>
            <a:r>
              <a:rPr lang="fr-BE" b="1" kern="0" dirty="0">
                <a:latin typeface="Calibri" pitchFamily="34" charset="0"/>
              </a:rPr>
              <a:t>();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</a:t>
            </a:r>
            <a:r>
              <a:rPr lang="fr-BE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String</a:t>
            </a:r>
            <a:r>
              <a:rPr lang="fr-BE" kern="0" dirty="0">
                <a:latin typeface="Calibri" pitchFamily="34" charset="0"/>
              </a:rPr>
              <a:t> nom2 = </a:t>
            </a:r>
            <a:r>
              <a:rPr lang="fr-BE" kern="0" dirty="0" err="1">
                <a:latin typeface="Calibri" pitchFamily="34" charset="0"/>
              </a:rPr>
              <a:t>resultat.getString</a:t>
            </a:r>
            <a:r>
              <a:rPr lang="fr-BE" kern="0" dirty="0">
                <a:latin typeface="Calibri" pitchFamily="34" charset="0"/>
              </a:rPr>
              <a:t>("nom");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		System.out.println("Ancien nom = "+nom1+ "Nouveau nom = "+nom2);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714500" y="2357438"/>
            <a:ext cx="7072313" cy="3357562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Opérations avancées sur les </a:t>
            </a:r>
            <a:r>
              <a:rPr lang="fr-BE" dirty="0" err="1" smtClean="0"/>
              <a:t>ResultSets</a:t>
            </a:r>
            <a:r>
              <a:rPr lang="fr-BE" sz="2400" i="1" dirty="0" smtClean="0"/>
              <a:t> – 	Comment insérer une ligne dans un </a:t>
            </a:r>
            <a:r>
              <a:rPr lang="fr-BE" sz="2400" i="1" dirty="0" err="1" smtClean="0"/>
              <a:t>ResultSet</a:t>
            </a:r>
            <a:r>
              <a:rPr lang="fr-BE" sz="2400" i="1" dirty="0" smtClean="0"/>
              <a:t> ?</a:t>
            </a:r>
            <a:endParaRPr lang="fr-BE" sz="2400" i="1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500063" y="1571625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BE" sz="2000" i="1" u="sng" kern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5" y="1071563"/>
            <a:ext cx="885825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Pour insérer une nouvelle ligne dans un </a:t>
            </a:r>
            <a:r>
              <a:rPr lang="fr-BE" u="sng" dirty="0" err="1">
                <a:solidFill>
                  <a:srgbClr val="2603BD"/>
                </a:solidFill>
                <a:latin typeface="Calibri" pitchFamily="34" charset="0"/>
              </a:rPr>
              <a:t>ResultSet</a:t>
            </a:r>
            <a:r>
              <a:rPr lang="fr-BE" kern="0" dirty="0">
                <a:latin typeface="Calibri" pitchFamily="34" charset="0"/>
              </a:rPr>
              <a:t>, il faut d'abord positionner le curseur avec la méthode </a:t>
            </a:r>
            <a:r>
              <a:rPr lang="fr-BE" b="1" kern="0" dirty="0" err="1">
                <a:latin typeface="Calibri" pitchFamily="34" charset="0"/>
              </a:rPr>
              <a:t>moveToInsertRow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. Ensuite, il faut définir les valeurs de la nouvelle ligne avec les méthodes </a:t>
            </a:r>
            <a:r>
              <a:rPr lang="fr-BE" b="1" kern="0" dirty="0" err="1">
                <a:latin typeface="Calibri" pitchFamily="34" charset="0"/>
              </a:rPr>
              <a:t>updateXXX</a:t>
            </a:r>
            <a:r>
              <a:rPr lang="fr-BE" kern="0" dirty="0">
                <a:latin typeface="Calibri" pitchFamily="34" charset="0"/>
              </a:rPr>
              <a:t> . Finalement, il faut faire appel à la méthode </a:t>
            </a:r>
            <a:r>
              <a:rPr lang="fr-BE" b="1" kern="0" dirty="0" err="1">
                <a:latin typeface="Calibri" pitchFamily="34" charset="0"/>
              </a:rPr>
              <a:t>insertRow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, qui insérera la nouvelle ligne.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kern="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b="1" u="sng" kern="0" dirty="0">
                <a:latin typeface="Calibri" pitchFamily="34" charset="0"/>
              </a:rPr>
              <a:t>Exemple: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+mn-lt"/>
              </a:rPr>
              <a:t>		</a:t>
            </a:r>
            <a:r>
              <a:rPr lang="fr-BE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Connection</a:t>
            </a:r>
            <a:r>
              <a:rPr lang="fr-BE" sz="1600" dirty="0">
                <a:latin typeface="Calibri" pitchFamily="34" charset="0"/>
              </a:rPr>
              <a:t> </a:t>
            </a:r>
            <a:r>
              <a:rPr lang="fr-BE" sz="1600" dirty="0" err="1">
                <a:latin typeface="Calibri" pitchFamily="34" charset="0"/>
              </a:rPr>
              <a:t>connection</a:t>
            </a:r>
            <a:r>
              <a:rPr lang="fr-BE" sz="1600" dirty="0">
                <a:latin typeface="Calibri" pitchFamily="34" charset="0"/>
              </a:rPr>
              <a:t> = ...;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Statement</a:t>
            </a:r>
            <a:r>
              <a:rPr lang="fr-BE" sz="1600" dirty="0">
                <a:latin typeface="Calibri" pitchFamily="34" charset="0"/>
              </a:rPr>
              <a:t> </a:t>
            </a:r>
            <a:r>
              <a:rPr lang="fr-BE" sz="1600" dirty="0" err="1">
                <a:latin typeface="Calibri" pitchFamily="34" charset="0"/>
              </a:rPr>
              <a:t>statement</a:t>
            </a:r>
            <a:r>
              <a:rPr lang="fr-BE" sz="1600" dirty="0">
                <a:latin typeface="Calibri" pitchFamily="34" charset="0"/>
              </a:rPr>
              <a:t> = 						                    </a:t>
            </a:r>
            <a:r>
              <a:rPr lang="fr-BE" sz="1600" dirty="0" err="1">
                <a:latin typeface="Calibri" pitchFamily="34" charset="0"/>
              </a:rPr>
              <a:t>connection.createStatement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ResultSet.TYPE_SCROLL_SENSITIVE</a:t>
            </a:r>
            <a:r>
              <a:rPr lang="fr-BE" sz="1600" dirty="0">
                <a:latin typeface="Calibri" pitchFamily="34" charset="0"/>
              </a:rPr>
              <a:t>, 				 			</a:t>
            </a:r>
            <a:r>
              <a:rPr lang="fr-BE" sz="1600" dirty="0" err="1">
                <a:latin typeface="Calibri" pitchFamily="34" charset="0"/>
              </a:rPr>
              <a:t>ResultSet.CONCUR_UPDATABLE</a:t>
            </a:r>
            <a:r>
              <a:rPr lang="fr-BE" sz="1600" dirty="0">
                <a:latin typeface="Calibri" pitchFamily="34" charset="0"/>
              </a:rPr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String</a:t>
            </a:r>
            <a:r>
              <a:rPr lang="fr-BE" sz="1600" dirty="0">
                <a:latin typeface="Calibri" pitchFamily="34" charset="0"/>
              </a:rPr>
              <a:t> </a:t>
            </a:r>
            <a:r>
              <a:rPr lang="fr-BE" sz="1600" dirty="0" err="1">
                <a:latin typeface="Calibri" pitchFamily="34" charset="0"/>
              </a:rPr>
              <a:t>sql</a:t>
            </a:r>
            <a:r>
              <a:rPr lang="fr-BE" sz="1600" dirty="0">
                <a:latin typeface="Calibri" pitchFamily="34" charset="0"/>
              </a:rPr>
              <a:t> = "SELECT * FROM </a:t>
            </a:r>
            <a:r>
              <a:rPr lang="fr-BE" sz="1600" dirty="0" err="1">
                <a:latin typeface="Calibri" pitchFamily="34" charset="0"/>
              </a:rPr>
              <a:t>maTable</a:t>
            </a:r>
            <a:r>
              <a:rPr lang="fr-BE" sz="1600" dirty="0">
                <a:latin typeface="Calibri" pitchFamily="34" charset="0"/>
              </a:rPr>
              <a:t>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ResultSet</a:t>
            </a:r>
            <a:r>
              <a:rPr lang="fr-BE" sz="1600" dirty="0">
                <a:latin typeface="Calibri" pitchFamily="34" charset="0"/>
              </a:rPr>
              <a:t> </a:t>
            </a:r>
            <a:r>
              <a:rPr lang="fr-BE" sz="1600" dirty="0" err="1">
                <a:latin typeface="Calibri" pitchFamily="34" charset="0"/>
              </a:rPr>
              <a:t>resultat</a:t>
            </a:r>
            <a:r>
              <a:rPr lang="fr-BE" sz="1600" dirty="0">
                <a:latin typeface="Calibri" pitchFamily="34" charset="0"/>
              </a:rPr>
              <a:t> = </a:t>
            </a:r>
            <a:r>
              <a:rPr lang="fr-BE" sz="1600" dirty="0" err="1">
                <a:latin typeface="Calibri" pitchFamily="34" charset="0"/>
              </a:rPr>
              <a:t>statement.executeQuery</a:t>
            </a:r>
            <a:r>
              <a:rPr lang="fr-BE" sz="1600" dirty="0">
                <a:latin typeface="Calibri" pitchFamily="34" charset="0"/>
              </a:rPr>
              <a:t>(</a:t>
            </a:r>
            <a:r>
              <a:rPr lang="fr-BE" sz="1600" dirty="0" err="1">
                <a:latin typeface="Calibri" pitchFamily="34" charset="0"/>
              </a:rPr>
              <a:t>sql</a:t>
            </a:r>
            <a:r>
              <a:rPr lang="fr-BE" sz="1600" dirty="0">
                <a:latin typeface="Calibri" pitchFamily="34" charset="0"/>
              </a:rPr>
              <a:t>); 		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moveToInsertRow</a:t>
            </a:r>
            <a:r>
              <a:rPr lang="fr-BE" sz="1600" b="1" dirty="0">
                <a:latin typeface="Calibri" pitchFamily="34" charset="0"/>
              </a:rPr>
              <a:t>();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updateInt</a:t>
            </a:r>
            <a:r>
              <a:rPr lang="fr-BE" sz="1600" b="1" dirty="0">
                <a:latin typeface="Calibri" pitchFamily="34" charset="0"/>
              </a:rPr>
              <a:t>("id",456);</a:t>
            </a:r>
            <a:r>
              <a:rPr lang="fr-BE" sz="1600" dirty="0">
                <a:latin typeface="Calibri" pitchFamily="34" charset="0"/>
              </a:rPr>
              <a:t> 					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updateString</a:t>
            </a:r>
            <a:r>
              <a:rPr lang="fr-BE" sz="1600" b="1" dirty="0">
                <a:latin typeface="Calibri" pitchFamily="34" charset="0"/>
              </a:rPr>
              <a:t>("nom","</a:t>
            </a:r>
            <a:r>
              <a:rPr lang="fr-BE" sz="1600" b="1" dirty="0" err="1">
                <a:latin typeface="Calibri" pitchFamily="34" charset="0"/>
              </a:rPr>
              <a:t>nouveauNom</a:t>
            </a:r>
            <a:r>
              <a:rPr lang="fr-BE" sz="1600" b="1" dirty="0">
                <a:latin typeface="Calibri" pitchFamily="34" charset="0"/>
              </a:rPr>
              <a:t>"); </a:t>
            </a:r>
            <a:r>
              <a:rPr lang="fr-BE" sz="1600" dirty="0">
                <a:latin typeface="Calibri" pitchFamily="34" charset="0"/>
              </a:rPr>
              <a:t>			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updateString</a:t>
            </a:r>
            <a:r>
              <a:rPr lang="fr-BE" sz="1600" b="1" dirty="0">
                <a:latin typeface="Calibri" pitchFamily="34" charset="0"/>
              </a:rPr>
              <a:t>("</a:t>
            </a:r>
            <a:r>
              <a:rPr lang="fr-BE" sz="1600" b="1" dirty="0" err="1">
                <a:latin typeface="Calibri" pitchFamily="34" charset="0"/>
              </a:rPr>
              <a:t>prenom</a:t>
            </a:r>
            <a:r>
              <a:rPr lang="fr-BE" sz="1600" b="1" dirty="0">
                <a:latin typeface="Calibri" pitchFamily="34" charset="0"/>
              </a:rPr>
              <a:t>","</a:t>
            </a:r>
            <a:r>
              <a:rPr lang="fr-BE" sz="1600" b="1" dirty="0" err="1">
                <a:latin typeface="Calibri" pitchFamily="34" charset="0"/>
              </a:rPr>
              <a:t>nouveauPrenom</a:t>
            </a:r>
            <a:r>
              <a:rPr lang="fr-BE" sz="1600" b="1" dirty="0">
                <a:latin typeface="Calibri" pitchFamily="34" charset="0"/>
              </a:rPr>
              <a:t>");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insertRow</a:t>
            </a:r>
            <a:r>
              <a:rPr lang="fr-BE" sz="1600" b="1" dirty="0">
                <a:latin typeface="Calibri" pitchFamily="34" charset="0"/>
              </a:rPr>
              <a:t>();</a:t>
            </a:r>
            <a:endParaRPr lang="fr-BE" sz="1600" b="1" kern="0" dirty="0"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857375" y="2643188"/>
            <a:ext cx="6000750" cy="321468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III.		Opérations avancées sur les </a:t>
            </a:r>
            <a:r>
              <a:rPr lang="fr-BE" dirty="0" err="1" smtClean="0"/>
              <a:t>ResultSets</a:t>
            </a:r>
            <a:r>
              <a:rPr lang="fr-BE" sz="2400" i="1" dirty="0" smtClean="0"/>
              <a:t> – 	Comment supprimer une ligne dans un </a:t>
            </a:r>
            <a:r>
              <a:rPr lang="fr-BE" sz="2400" i="1" dirty="0" err="1" smtClean="0"/>
              <a:t>ResultSet</a:t>
            </a:r>
            <a:r>
              <a:rPr lang="fr-BE" sz="2400" i="1" dirty="0" smtClean="0"/>
              <a:t> ?</a:t>
            </a:r>
            <a:endParaRPr lang="fr-BE" sz="2400" i="1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500063" y="1571625"/>
            <a:ext cx="8229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fr-BE" sz="2000" i="1" u="sng" kern="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5" y="1733550"/>
            <a:ext cx="8858250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Pour supprimer une ligne dans un </a:t>
            </a:r>
            <a:r>
              <a:rPr lang="fr-BE" u="sng" dirty="0" err="1">
                <a:solidFill>
                  <a:srgbClr val="2603BD"/>
                </a:solidFill>
                <a:latin typeface="Calibri" pitchFamily="34" charset="0"/>
              </a:rPr>
              <a:t>ResultSet</a:t>
            </a:r>
            <a:r>
              <a:rPr lang="fr-BE" u="sng" dirty="0">
                <a:solidFill>
                  <a:srgbClr val="2603BD"/>
                </a:solidFill>
                <a:latin typeface="Calibri" pitchFamily="34" charset="0"/>
              </a:rPr>
              <a:t>,</a:t>
            </a:r>
            <a:r>
              <a:rPr lang="fr-BE" kern="0" dirty="0">
                <a:latin typeface="Calibri" pitchFamily="34" charset="0"/>
              </a:rPr>
              <a:t> il suffit d'utiliser la méthode </a:t>
            </a:r>
            <a:r>
              <a:rPr lang="fr-BE" b="1" kern="0" dirty="0" err="1">
                <a:latin typeface="Calibri" pitchFamily="34" charset="0"/>
              </a:rPr>
              <a:t>deleteRow</a:t>
            </a:r>
            <a:r>
              <a:rPr lang="fr-BE" b="1" kern="0" dirty="0">
                <a:latin typeface="Calibri" pitchFamily="34" charset="0"/>
              </a:rPr>
              <a:t>()</a:t>
            </a:r>
            <a:r>
              <a:rPr lang="fr-BE" kern="0" dirty="0">
                <a:latin typeface="Calibri" pitchFamily="34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kern="0" dirty="0">
                <a:latin typeface="Calibri" pitchFamily="34" charset="0"/>
              </a:rPr>
              <a:t>Par exemple, pour supprimer la ligne 32 d'un </a:t>
            </a:r>
            <a:r>
              <a:rPr lang="fr-BE" kern="0" dirty="0" err="1">
                <a:latin typeface="Calibri" pitchFamily="34" charset="0"/>
              </a:rPr>
              <a:t>ResultSet</a:t>
            </a:r>
            <a:r>
              <a:rPr lang="fr-BE" kern="0" dirty="0">
                <a:latin typeface="Calibri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600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</a:t>
            </a:r>
            <a:r>
              <a:rPr lang="fr-BE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ResultSet</a:t>
            </a:r>
            <a:r>
              <a:rPr lang="fr-BE" sz="1600" dirty="0">
                <a:latin typeface="Calibri" pitchFamily="34" charset="0"/>
              </a:rPr>
              <a:t> </a:t>
            </a:r>
            <a:r>
              <a:rPr lang="fr-BE" sz="1600" dirty="0" err="1">
                <a:latin typeface="Calibri" pitchFamily="34" charset="0"/>
              </a:rPr>
              <a:t>resultat</a:t>
            </a:r>
            <a:r>
              <a:rPr lang="fr-BE" sz="1600" dirty="0">
                <a:latin typeface="Calibri" pitchFamily="34" charset="0"/>
              </a:rPr>
              <a:t> = ...;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</a:t>
            </a:r>
            <a:r>
              <a:rPr lang="fr-BE" sz="1600" dirty="0" err="1">
                <a:latin typeface="Calibri" pitchFamily="34" charset="0"/>
              </a:rPr>
              <a:t>resultat.absolute</a:t>
            </a:r>
            <a:r>
              <a:rPr lang="fr-BE" sz="1600" dirty="0">
                <a:latin typeface="Calibri" pitchFamily="34" charset="0"/>
              </a:rPr>
              <a:t>(32);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Calibri" pitchFamily="34" charset="0"/>
              </a:rPr>
              <a:t>			</a:t>
            </a:r>
            <a:r>
              <a:rPr lang="fr-BE" sz="1600" dirty="0" err="1">
                <a:latin typeface="Calibri" pitchFamily="34" charset="0"/>
              </a:rPr>
              <a:t>resultat.</a:t>
            </a:r>
            <a:r>
              <a:rPr lang="fr-BE" sz="1600" b="1" dirty="0" err="1">
                <a:latin typeface="Calibri" pitchFamily="34" charset="0"/>
              </a:rPr>
              <a:t>deleteRow</a:t>
            </a:r>
            <a:r>
              <a:rPr lang="fr-BE" sz="1600" b="1" dirty="0">
                <a:latin typeface="Calibri" pitchFamily="34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600" dirty="0">
                <a:latin typeface="+mn-lt"/>
              </a:rPr>
              <a:t>		</a:t>
            </a:r>
            <a:endParaRPr lang="fr-BE" sz="1600" b="1" kern="0" dirty="0">
              <a:latin typeface="Calibri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43188" y="2643188"/>
            <a:ext cx="2571750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contenu 4"/>
          <p:cNvSpPr>
            <a:spLocks noGrp="1"/>
          </p:cNvSpPr>
          <p:nvPr>
            <p:ph idx="1"/>
          </p:nvPr>
        </p:nvSpPr>
        <p:spPr>
          <a:xfrm>
            <a:off x="0" y="2160588"/>
            <a:ext cx="9144000" cy="1054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BE" altLang="fr-FR" sz="6000" b="1" smtClean="0"/>
              <a:t>IV.	 La gestion des transactions</a:t>
            </a:r>
            <a:endParaRPr lang="fr-BE" altLang="fr-FR" sz="60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La gestion des transactions - </a:t>
            </a:r>
            <a:r>
              <a:rPr lang="fr-BE" sz="2400" i="1" dirty="0" smtClean="0"/>
              <a:t>Qu’est ce qu’une 	transaction?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57188" y="1214438"/>
            <a:ext cx="8501062" cy="4572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fr-BE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fr-BE" sz="1800" smtClean="0"/>
              <a:t>Une </a:t>
            </a:r>
            <a:r>
              <a:rPr lang="fr-BE" sz="1800" u="sng" smtClean="0">
                <a:solidFill>
                  <a:srgbClr val="2603BD"/>
                </a:solidFill>
              </a:rPr>
              <a:t>transaction</a:t>
            </a:r>
            <a:r>
              <a:rPr lang="fr-BE" sz="1800" smtClean="0"/>
              <a:t> est un </a:t>
            </a:r>
            <a:r>
              <a:rPr lang="fr-BE" sz="1800" u="sng" smtClean="0">
                <a:solidFill>
                  <a:srgbClr val="2603BD"/>
                </a:solidFill>
              </a:rPr>
              <a:t>ensemble</a:t>
            </a:r>
            <a:r>
              <a:rPr lang="fr-BE" sz="1800" b="1" smtClean="0"/>
              <a:t> </a:t>
            </a:r>
            <a:r>
              <a:rPr lang="fr-BE" sz="1800" u="sng" smtClean="0">
                <a:solidFill>
                  <a:srgbClr val="2603BD"/>
                </a:solidFill>
              </a:rPr>
              <a:t>d'instructions</a:t>
            </a:r>
            <a:r>
              <a:rPr lang="fr-BE" sz="1800" smtClean="0"/>
              <a:t> (des requêtes sur une base de données) devant s'exécuter d'un seul bloc. 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> 	C'est à dire que les instructions sont soit toutes </a:t>
            </a:r>
            <a:r>
              <a:rPr lang="fr-BE" sz="1800" u="sng" smtClean="0">
                <a:solidFill>
                  <a:srgbClr val="2603BD"/>
                </a:solidFill>
              </a:rPr>
              <a:t>exécutées</a:t>
            </a:r>
            <a:r>
              <a:rPr lang="fr-BE" sz="1800" smtClean="0"/>
              <a:t>, soit toutes </a:t>
            </a:r>
            <a:r>
              <a:rPr lang="fr-BE" sz="1800" u="sng" smtClean="0">
                <a:solidFill>
                  <a:srgbClr val="2603BD"/>
                </a:solidFill>
              </a:rPr>
              <a:t>annulées</a:t>
            </a:r>
            <a:r>
              <a:rPr lang="fr-BE" sz="1800" smtClean="0"/>
              <a:t>. 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>	Si une seule instruction du bloc échoue la transaction ne prend pas effet. 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/>
            </a:r>
            <a:br>
              <a:rPr lang="fr-BE" sz="1800" smtClean="0"/>
            </a:br>
            <a:r>
              <a:rPr lang="fr-BE" sz="1800" smtClean="0"/>
              <a:t>Par défaut, les objets de type </a:t>
            </a:r>
            <a:r>
              <a:rPr lang="fr-BE" sz="1800" b="1" smtClean="0"/>
              <a:t>Connection</a:t>
            </a:r>
            <a:r>
              <a:rPr lang="fr-BE" sz="1800" smtClean="0"/>
              <a:t> en Java sont en mode </a:t>
            </a:r>
            <a:r>
              <a:rPr lang="fr-BE" sz="1800" b="1" smtClean="0"/>
              <a:t>auto-commit</a:t>
            </a:r>
            <a:r>
              <a:rPr lang="fr-BE" sz="1800" smtClean="0"/>
              <a:t>.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>	 C'est à dire que chaque instruction SQL est considérée comme une transaction. 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>	Il est possible de changer ce comportement par défaut de cette manière:</a:t>
            </a:r>
          </a:p>
          <a:p>
            <a:pPr eaLnBrk="1" hangingPunct="1">
              <a:buFontTx/>
              <a:buNone/>
              <a:defRPr/>
            </a:pPr>
            <a:endParaRPr lang="fr-BE" sz="1800" smtClean="0"/>
          </a:p>
          <a:p>
            <a:pPr eaLnBrk="1" hangingPunct="1">
              <a:buFontTx/>
              <a:buNone/>
              <a:defRPr/>
            </a:pPr>
            <a:r>
              <a:rPr lang="fr-BE" sz="1800" i="1" smtClean="0"/>
              <a:t>				</a:t>
            </a:r>
            <a:r>
              <a:rPr lang="fr-BE" sz="1600" b="1" smtClean="0">
                <a:solidFill>
                  <a:srgbClr val="7575D1"/>
                </a:solidFill>
                <a:latin typeface="Eras Bold ITC" pitchFamily="34" charset="0"/>
              </a:rPr>
              <a:t>maConnection</a:t>
            </a:r>
            <a:r>
              <a:rPr lang="fr-BE" sz="1600" smtClean="0">
                <a:latin typeface="Eras Bold ITC" pitchFamily="34" charset="0"/>
              </a:rPr>
              <a:t>.setAutoCommit(false)</a:t>
            </a:r>
            <a:r>
              <a:rPr lang="fr-BE" sz="1800" smtClean="0"/>
              <a:t>; </a:t>
            </a:r>
          </a:p>
          <a:p>
            <a:pPr eaLnBrk="1" hangingPunct="1">
              <a:buFontTx/>
              <a:buNone/>
              <a:defRPr/>
            </a:pPr>
            <a:r>
              <a:rPr lang="fr-BE" sz="1800" smtClean="0"/>
              <a:t/>
            </a:r>
            <a:br>
              <a:rPr lang="fr-BE" sz="1800" smtClean="0"/>
            </a:br>
            <a:r>
              <a:rPr lang="fr-BE" sz="1800" smtClean="0"/>
              <a:t>Dans le cas où l'auto-commit est désactivé, il faut à ce moment là faire appel à la méthode </a:t>
            </a:r>
            <a:r>
              <a:rPr lang="fr-BE" sz="1800" b="1" smtClean="0"/>
              <a:t>commit()</a:t>
            </a:r>
            <a:r>
              <a:rPr lang="fr-BE" sz="1800" smtClean="0"/>
              <a:t> pour valider la transaction.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smtClean="0"/>
              <a:t>IV.		La gestion des transactions – </a:t>
            </a:r>
            <a:r>
              <a:rPr lang="fr-BE" sz="2400" i="1" smtClean="0"/>
              <a:t>Qu’est ce qu’une 	transaction?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57188" y="1000125"/>
            <a:ext cx="8501062" cy="4572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fr-BE" sz="1800" b="1" u="sng" dirty="0" smtClean="0"/>
              <a:t>Exemple:</a:t>
            </a:r>
          </a:p>
          <a:p>
            <a:pPr eaLnBrk="1" hangingPunct="1">
              <a:buFontTx/>
              <a:buNone/>
              <a:defRPr/>
            </a:pPr>
            <a:endParaRPr lang="fr-BE" sz="1800" b="1" u="sng" dirty="0" smtClean="0"/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</a:t>
            </a:r>
            <a:r>
              <a:rPr lang="fr-BE" sz="1600" b="1" kern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Connection</a:t>
            </a:r>
            <a:r>
              <a:rPr lang="fr-BE" sz="1800" dirty="0" smtClean="0"/>
              <a:t> </a:t>
            </a:r>
            <a:r>
              <a:rPr lang="fr-BE" sz="1800" dirty="0" err="1" smtClean="0"/>
              <a:t>connection</a:t>
            </a:r>
            <a:r>
              <a:rPr lang="fr-BE" sz="1800" dirty="0" smtClean="0"/>
              <a:t> = </a:t>
            </a:r>
            <a:r>
              <a:rPr lang="fr-BE" sz="1800" dirty="0" err="1" smtClean="0"/>
              <a:t>null</a:t>
            </a:r>
            <a:r>
              <a:rPr lang="fr-BE" sz="1800" dirty="0" smtClean="0"/>
              <a:t>; 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</a:t>
            </a:r>
            <a:r>
              <a:rPr lang="fr-BE" sz="1600" b="1" kern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try</a:t>
            </a:r>
            <a:endParaRPr lang="fr-BE" sz="1600" b="1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{ 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	</a:t>
            </a:r>
            <a:r>
              <a:rPr lang="fr-BE" sz="1800" dirty="0" err="1" smtClean="0"/>
              <a:t>connection</a:t>
            </a:r>
            <a:r>
              <a:rPr lang="fr-BE" sz="1800" dirty="0" smtClean="0"/>
              <a:t> = ...; 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	</a:t>
            </a:r>
            <a:r>
              <a:rPr lang="fr-BE" sz="1800" b="1" dirty="0" err="1" smtClean="0"/>
              <a:t>connection.setAutoCommit</a:t>
            </a:r>
            <a:r>
              <a:rPr lang="fr-BE" sz="1800" b="1" dirty="0" smtClean="0"/>
              <a:t>(false); 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	…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	</a:t>
            </a:r>
            <a:r>
              <a:rPr lang="fr-BE" sz="1800" b="1" dirty="0" err="1" smtClean="0"/>
              <a:t>connection.commit</a:t>
            </a:r>
            <a:r>
              <a:rPr lang="fr-BE" sz="1800" b="1" dirty="0" smtClean="0"/>
              <a:t>();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}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</a:t>
            </a:r>
            <a:r>
              <a:rPr lang="fr-BE" sz="16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catch</a:t>
            </a:r>
            <a:r>
              <a:rPr lang="fr-BE" sz="1800" dirty="0" smtClean="0"/>
              <a:t>(</a:t>
            </a:r>
            <a:r>
              <a:rPr lang="fr-BE" sz="1600" b="1" kern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SQLException</a:t>
            </a:r>
            <a:r>
              <a:rPr lang="fr-BE" sz="1800" dirty="0" smtClean="0"/>
              <a:t> </a:t>
            </a:r>
            <a:r>
              <a:rPr lang="fr-BE" sz="1800" dirty="0" err="1" smtClean="0"/>
              <a:t>sqle</a:t>
            </a:r>
            <a:r>
              <a:rPr lang="fr-BE" sz="1800" dirty="0" smtClean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{}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</a:t>
            </a:r>
            <a:r>
              <a:rPr lang="fr-BE" sz="1600" b="1" kern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finally</a:t>
            </a:r>
            <a:endParaRPr lang="fr-BE" sz="1600" b="1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fr-BE" sz="16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			</a:t>
            </a:r>
            <a:r>
              <a:rPr lang="fr-BE" sz="1800" dirty="0" smtClean="0"/>
              <a:t>{ 	</a:t>
            </a:r>
            <a:r>
              <a:rPr lang="fr-BE" sz="1600" b="1" kern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try</a:t>
            </a:r>
            <a:r>
              <a:rPr lang="fr-BE" sz="1600" kern="1200" dirty="0" smtClean="0">
                <a:latin typeface="+mn-lt"/>
              </a:rPr>
              <a:t>{</a:t>
            </a:r>
            <a:r>
              <a:rPr lang="fr-BE" sz="1600" kern="1200" dirty="0" err="1" smtClean="0">
                <a:latin typeface="+mn-lt"/>
              </a:rPr>
              <a:t>connection.close</a:t>
            </a:r>
            <a:r>
              <a:rPr lang="fr-BE" sz="1800" dirty="0" smtClean="0"/>
              <a:t>();} </a:t>
            </a:r>
            <a:r>
              <a:rPr lang="fr-BE" sz="16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catch</a:t>
            </a:r>
            <a:r>
              <a:rPr lang="fr-BE" sz="1800" dirty="0" smtClean="0"/>
              <a:t>(</a:t>
            </a:r>
            <a:r>
              <a:rPr lang="fr-BE" sz="1600" b="1" kern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Exception</a:t>
            </a:r>
            <a:r>
              <a:rPr lang="fr-BE" sz="1800" dirty="0" smtClean="0"/>
              <a:t> e){} </a:t>
            </a:r>
          </a:p>
          <a:p>
            <a:pPr eaLnBrk="1" hangingPunct="1">
              <a:buFontTx/>
              <a:buNone/>
              <a:defRPr/>
            </a:pPr>
            <a:r>
              <a:rPr lang="fr-BE" sz="1800" dirty="0" smtClean="0"/>
              <a:t>			 }</a:t>
            </a:r>
            <a:endParaRPr lang="fr-BE" sz="1800" b="1" u="sng" dirty="0" smtClean="0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57375" y="1571625"/>
            <a:ext cx="5929313" cy="4500563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smtClean="0"/>
              <a:t>IV.		La gestion des transactions - </a:t>
            </a:r>
            <a:r>
              <a:rPr lang="fr-BE" sz="2400" i="1" smtClean="0"/>
              <a:t>Quand et comment 	annuler une transaction ?</a:t>
            </a:r>
            <a:r>
              <a:rPr lang="fr-BE" smtClean="0"/>
              <a:t> </a:t>
            </a:r>
            <a:endParaRPr lang="fr-BE" sz="2400" i="1" smtClean="0"/>
          </a:p>
        </p:txBody>
      </p:sp>
      <p:sp>
        <p:nvSpPr>
          <p:cNvPr id="41987" name="Espace réservé du contenu 4"/>
          <p:cNvSpPr>
            <a:spLocks noGrp="1"/>
          </p:cNvSpPr>
          <p:nvPr>
            <p:ph idx="1"/>
          </p:nvPr>
        </p:nvSpPr>
        <p:spPr>
          <a:xfrm>
            <a:off x="357188" y="857250"/>
            <a:ext cx="8501062" cy="5357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Pour annuler une transaction, vous devez utiliser la méthode </a:t>
            </a:r>
            <a:r>
              <a:rPr lang="fr-BE" altLang="fr-FR" sz="1600" b="1" smtClean="0"/>
              <a:t>rollback()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Cette méthode à pour effet d'annuler toutes les modifications faites par la transaction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courante et de supprimer les verrous en place.</a:t>
            </a:r>
          </a:p>
          <a:p>
            <a:pPr eaLnBrk="1" hangingPunct="1">
              <a:buFontTx/>
              <a:buNone/>
            </a:pPr>
            <a:endParaRPr lang="fr-BE" altLang="fr-FR" sz="1800" b="1" u="sng" smtClean="0"/>
          </a:p>
          <a:p>
            <a:pPr eaLnBrk="1" hangingPunct="1">
              <a:buFontTx/>
              <a:buNone/>
            </a:pPr>
            <a:r>
              <a:rPr lang="fr-BE" altLang="fr-FR" sz="18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	Connection</a:t>
            </a:r>
            <a:r>
              <a:rPr lang="fr-BE" altLang="fr-FR" sz="1400" smtClean="0"/>
              <a:t> connection = null;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try</a:t>
            </a:r>
            <a:r>
              <a:rPr lang="fr-BE" altLang="fr-FR" sz="1400" smtClean="0"/>
              <a:t> {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connection = ...;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connection.setAutoCommit(false);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…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if </a:t>
            </a:r>
            <a:r>
              <a:rPr lang="fr-BE" altLang="fr-FR" sz="1400" smtClean="0"/>
              <a:t>(Valider)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{ connection.commit(); }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else 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		</a:t>
            </a:r>
            <a:r>
              <a:rPr lang="fr-BE" altLang="fr-FR" sz="1400" smtClean="0"/>
              <a:t>{ </a:t>
            </a:r>
            <a:r>
              <a:rPr lang="fr-BE" altLang="fr-FR" sz="1400" b="1" smtClean="0"/>
              <a:t>connection.rollback();</a:t>
            </a:r>
            <a:r>
              <a:rPr lang="fr-BE" altLang="fr-FR" sz="1400" smtClean="0"/>
              <a:t> }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    }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	catch</a:t>
            </a:r>
            <a:r>
              <a:rPr lang="fr-BE" altLang="fr-FR" sz="1400" smtClean="0"/>
              <a:t>(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SQLException</a:t>
            </a:r>
            <a:r>
              <a:rPr lang="fr-BE" altLang="fr-FR" sz="1400" smtClean="0"/>
              <a:t> sqle) { connection.rollback();}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	finally </a:t>
            </a:r>
            <a:r>
              <a:rPr lang="fr-BE" altLang="fr-FR" sz="1400" smtClean="0"/>
              <a:t>{ 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try</a:t>
            </a:r>
            <a:r>
              <a:rPr lang="fr-BE" altLang="fr-FR" sz="1400" smtClean="0"/>
              <a:t>{connection.close();} 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catch</a:t>
            </a:r>
            <a:r>
              <a:rPr lang="fr-BE" altLang="fr-FR" sz="1400" smtClean="0"/>
              <a:t>(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Exception</a:t>
            </a:r>
            <a:r>
              <a:rPr lang="fr-BE" altLang="fr-FR" sz="1400" smtClean="0"/>
              <a:t> e){} 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2000250" y="2214563"/>
            <a:ext cx="5500688" cy="3643312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La gestion des transactions </a:t>
            </a:r>
            <a:r>
              <a:rPr lang="fr-BE" sz="2400" i="1" dirty="0" smtClean="0"/>
              <a:t>– Comment utiliser des 	points de sauvegarde dans une transaction ?</a:t>
            </a:r>
            <a:endParaRPr lang="fr-BE" sz="2400" i="1" dirty="0"/>
          </a:p>
        </p:txBody>
      </p:sp>
      <p:sp>
        <p:nvSpPr>
          <p:cNvPr id="43011" name="Espace réservé du contenu 4"/>
          <p:cNvSpPr>
            <a:spLocks noGrp="1"/>
          </p:cNvSpPr>
          <p:nvPr>
            <p:ph idx="1"/>
          </p:nvPr>
        </p:nvSpPr>
        <p:spPr>
          <a:xfrm>
            <a:off x="357188" y="857250"/>
            <a:ext cx="8501062" cy="5357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La méthode rollback() permet seulement d'annuler l'ensemble d'une transaction.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Un mécanisme un peu plus intéressant a fait son apparition avec JDBC 3.0 : l'utilisation de points de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sauvegarde tout au long de la transaction.  Ces points de sauvegarde, représentés par l'interface 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Savepoint</a:t>
            </a:r>
            <a:r>
              <a:rPr lang="fr-BE" altLang="fr-FR" sz="1600" smtClean="0"/>
              <a:t>, permettent tout simplement de revenir en arrière dans la transaction.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8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Connection</a:t>
            </a:r>
            <a:r>
              <a:rPr lang="fr-BE" altLang="fr-FR" sz="1400" smtClean="0"/>
              <a:t> connection = ... 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connection.setAutoCommit(false);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…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Savepoint</a:t>
            </a:r>
            <a:r>
              <a:rPr lang="fr-BE" altLang="fr-FR" sz="1400" smtClean="0"/>
              <a:t> s1 = </a:t>
            </a:r>
            <a:r>
              <a:rPr lang="fr-BE" altLang="fr-FR" sz="1400" b="1" smtClean="0"/>
              <a:t>connection.setSavepoint("Premier point de sauvegarde");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…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Savepoint</a:t>
            </a:r>
            <a:r>
              <a:rPr lang="fr-BE" altLang="fr-FR" sz="1400" smtClean="0"/>
              <a:t> s2 = </a:t>
            </a:r>
            <a:r>
              <a:rPr lang="fr-BE" altLang="fr-FR" sz="1400" b="1" smtClean="0"/>
              <a:t>connection.setSavepoint(); </a:t>
            </a:r>
            <a:r>
              <a:rPr lang="fr-BE" altLang="fr-FR" sz="1400" smtClean="0"/>
              <a:t>// point de sauvegarde anonyme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…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Savepoint</a:t>
            </a:r>
            <a:r>
              <a:rPr lang="fr-BE" altLang="fr-FR" sz="1400" smtClean="0"/>
              <a:t> s3 = </a:t>
            </a:r>
            <a:r>
              <a:rPr lang="fr-BE" altLang="fr-FR" sz="1400" b="1" smtClean="0"/>
              <a:t>connection.setSavepoint("Troisième point de sauvegarde");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…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connection.</a:t>
            </a:r>
            <a:r>
              <a:rPr lang="fr-BE" altLang="fr-FR" sz="1400" b="1" smtClean="0"/>
              <a:t>releaseSavepoint(s2); </a:t>
            </a:r>
            <a:r>
              <a:rPr lang="fr-BE" altLang="fr-FR" sz="1400" smtClean="0"/>
              <a:t>	// on enlève le second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savepoint.</a:t>
            </a:r>
            <a:r>
              <a:rPr lang="fr-BE" altLang="fr-FR" sz="1400" b="1" smtClean="0"/>
              <a:t>connection.rollback(s1); </a:t>
            </a:r>
            <a:r>
              <a:rPr lang="fr-BE" altLang="fr-FR" sz="1400" smtClean="0"/>
              <a:t>	// toutes les modifications après s1 sont ignorées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connection.commit(); 		// finalement seulement la première instruction est validée</a:t>
            </a:r>
            <a:endParaRPr lang="fr-BE" altLang="fr-FR" sz="1400" b="1" u="sng" smtClean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214438" y="2786063"/>
            <a:ext cx="7572375" cy="350043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contenu 4"/>
          <p:cNvSpPr>
            <a:spLocks noGrp="1"/>
          </p:cNvSpPr>
          <p:nvPr>
            <p:ph idx="1"/>
          </p:nvPr>
        </p:nvSpPr>
        <p:spPr>
          <a:xfrm>
            <a:off x="0" y="2160588"/>
            <a:ext cx="9144000" cy="1054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BE" altLang="fr-FR" sz="6000" b="1" smtClean="0"/>
              <a:t>I.	Les PreparedStatements</a:t>
            </a:r>
            <a:endParaRPr lang="fr-BE" altLang="fr-FR" sz="60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La gestion des transactions </a:t>
            </a:r>
            <a:r>
              <a:rPr lang="fr-BE" sz="2400" i="1" dirty="0" smtClean="0"/>
              <a:t>– Comment réaliser des 	BATCHS ?</a:t>
            </a:r>
            <a:endParaRPr lang="fr-BE" sz="2400" i="1" dirty="0"/>
          </a:p>
        </p:txBody>
      </p:sp>
      <p:sp>
        <p:nvSpPr>
          <p:cNvPr id="44035" name="Espace réservé du contenu 4"/>
          <p:cNvSpPr>
            <a:spLocks noGrp="1"/>
          </p:cNvSpPr>
          <p:nvPr>
            <p:ph idx="1"/>
          </p:nvPr>
        </p:nvSpPr>
        <p:spPr>
          <a:xfrm>
            <a:off x="357188" y="857250"/>
            <a:ext cx="8501062" cy="53578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Depuis JDBC 2.0, la classe </a:t>
            </a:r>
            <a:r>
              <a:rPr lang="fr-BE" altLang="fr-FR" sz="1600" b="1" smtClean="0"/>
              <a:t>Statement</a:t>
            </a:r>
            <a:r>
              <a:rPr lang="fr-BE" altLang="fr-FR" sz="1600" smtClean="0"/>
              <a:t> (et ses dérivées) propose quelques méthodes pouvant faciliter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les mises à jour groupées.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800" b="1" u="sng" smtClean="0"/>
              <a:t>Exemple:</a:t>
            </a:r>
            <a:r>
              <a:rPr lang="fr-BE" altLang="fr-FR" sz="14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fr-BE" altLang="fr-FR" sz="1600" b="1" smtClean="0">
                <a:solidFill>
                  <a:srgbClr val="7575D1"/>
                </a:solidFill>
                <a:latin typeface="Eras Bold ITC" panose="020B0907030504020204" pitchFamily="34" charset="0"/>
              </a:rPr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Connection</a:t>
            </a:r>
            <a:r>
              <a:rPr lang="fr-BE" altLang="fr-FR" sz="1600" smtClean="0"/>
              <a:t> connection = ... 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Statement</a:t>
            </a:r>
            <a:r>
              <a:rPr lang="fr-BE" altLang="fr-FR" sz="1600" smtClean="0"/>
              <a:t> statement = connection.createStatement(); 					</a:t>
            </a:r>
            <a:r>
              <a:rPr lang="fr-BE" altLang="fr-FR" sz="1600" b="1" smtClean="0">
                <a:solidFill>
                  <a:srgbClr val="7575D1"/>
                </a:solidFill>
              </a:rPr>
              <a:t>if</a:t>
            </a:r>
            <a:r>
              <a:rPr lang="fr-BE" altLang="fr-FR" sz="1600" smtClean="0"/>
              <a:t>(connection.getMetaData().supportsBatchUpdates())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{	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connection.setAutoCommit(false);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statement.</a:t>
            </a:r>
            <a:r>
              <a:rPr lang="fr-BE" altLang="fr-FR" sz="1600" b="1" smtClean="0"/>
              <a:t>clearBatch(); </a:t>
            </a:r>
            <a:r>
              <a:rPr lang="fr-BE" altLang="fr-FR" sz="1600" smtClean="0"/>
              <a:t>//on supprime les anciens batch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statement.</a:t>
            </a:r>
            <a:r>
              <a:rPr lang="fr-BE" altLang="fr-FR" sz="1600" b="1" smtClean="0"/>
              <a:t>addBatch("INSERT ....");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statement.</a:t>
            </a:r>
            <a:r>
              <a:rPr lang="fr-BE" altLang="fr-FR" sz="1600" b="1" smtClean="0"/>
              <a:t>addBatch("UPDATE ...");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statement.</a:t>
            </a:r>
            <a:r>
              <a:rPr lang="fr-BE" altLang="fr-FR" sz="1600" b="1" smtClean="0"/>
              <a:t>addBatch("...");</a:t>
            </a: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</a:t>
            </a:r>
            <a:r>
              <a:rPr lang="fr-BE" altLang="fr-FR" sz="1600" b="1" smtClean="0">
                <a:solidFill>
                  <a:srgbClr val="7575D1"/>
                </a:solidFill>
              </a:rPr>
              <a:t>int</a:t>
            </a:r>
            <a:r>
              <a:rPr lang="fr-BE" altLang="fr-FR" sz="1600" smtClean="0"/>
              <a:t>[] resultat = statement.</a:t>
            </a:r>
            <a:r>
              <a:rPr lang="fr-BE" altLang="fr-FR" sz="1600" b="1" smtClean="0"/>
              <a:t>executeBatch(); </a:t>
            </a:r>
            <a:r>
              <a:rPr lang="fr-BE" altLang="fr-FR" sz="1600" smtClean="0"/>
              <a:t>	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	connection.commit();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	}</a:t>
            </a:r>
            <a:endParaRPr lang="fr-BE" altLang="fr-FR" sz="1600" b="1" u="sng" smtClean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000250" y="2214563"/>
            <a:ext cx="6143625" cy="4071937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La gestion des transactions </a:t>
            </a:r>
            <a:r>
              <a:rPr lang="fr-BE" sz="2400" i="1" dirty="0" smtClean="0"/>
              <a:t>– Que renvoie l’exécution 	d’un BATCH ?</a:t>
            </a:r>
            <a:endParaRPr lang="fr-BE" sz="2400" i="1" dirty="0"/>
          </a:p>
        </p:txBody>
      </p:sp>
      <p:sp>
        <p:nvSpPr>
          <p:cNvPr id="45059" name="Espace réservé du contenu 4"/>
          <p:cNvSpPr>
            <a:spLocks noGrp="1"/>
          </p:cNvSpPr>
          <p:nvPr>
            <p:ph idx="1"/>
          </p:nvPr>
        </p:nvSpPr>
        <p:spPr>
          <a:xfrm>
            <a:off x="357188" y="857250"/>
            <a:ext cx="8501062" cy="40719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L'exécution d'un batch retourne un tableau d'entiers.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Ceux-ci correspondent aux commandes insérées dans le batch et ont trois valeurs possibles: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/>
            <a:r>
              <a:rPr lang="fr-BE" altLang="fr-FR" sz="1600" b="1" smtClean="0"/>
              <a:t>Statement.EXECUTE_FAILED</a:t>
            </a:r>
            <a:r>
              <a:rPr lang="fr-BE" altLang="fr-FR" sz="1600" smtClean="0"/>
              <a:t> :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L'exécution de la commande a échoué, mais aucune exception n'a été levée. </a:t>
            </a:r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/>
            <a:r>
              <a:rPr lang="fr-BE" altLang="fr-FR" sz="1600" b="1" smtClean="0"/>
              <a:t>Statement.SUCCESS_NO_INFO </a:t>
            </a:r>
            <a:r>
              <a:rPr lang="fr-BE" altLang="fr-FR" sz="1600" smtClean="0"/>
              <a:t>: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L'exécution a réussi, mais il n'y a aucune information disponible sur le nombre de lignes affectées par la mise à jour.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/>
            <a:r>
              <a:rPr lang="fr-BE" altLang="fr-FR" sz="1600" b="1" smtClean="0"/>
              <a:t>Un entier supérieur ou égal à zéro</a:t>
            </a:r>
            <a:r>
              <a:rPr lang="fr-BE" altLang="fr-FR" sz="1600" smtClean="0"/>
              <a:t> :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L'exécution a réussi. Cet entier représente le nombre de lignes affectées par la mise à jour.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IV.		La gestion des transactions </a:t>
            </a:r>
            <a:r>
              <a:rPr lang="fr-BE" sz="2400" i="1" dirty="0" smtClean="0"/>
              <a:t>– Comment gérer les 	exceptions lors d’un batch ?</a:t>
            </a:r>
            <a:endParaRPr lang="fr-BE" sz="2400" i="1" dirty="0"/>
          </a:p>
        </p:txBody>
      </p:sp>
      <p:sp>
        <p:nvSpPr>
          <p:cNvPr id="46083" name="Espace réservé du contenu 4"/>
          <p:cNvSpPr>
            <a:spLocks noGrp="1"/>
          </p:cNvSpPr>
          <p:nvPr>
            <p:ph idx="1"/>
          </p:nvPr>
        </p:nvSpPr>
        <p:spPr>
          <a:xfrm>
            <a:off x="357188" y="857250"/>
            <a:ext cx="8501062" cy="60007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La méthode </a:t>
            </a:r>
            <a:r>
              <a:rPr lang="fr-BE" altLang="fr-FR" sz="1600" b="1" smtClean="0"/>
              <a:t>executeBatch</a:t>
            </a:r>
            <a:r>
              <a:rPr lang="fr-BE" altLang="fr-FR" sz="1600" smtClean="0"/>
              <a:t> est susceptible de lever des exceptions de type </a:t>
            </a:r>
            <a:r>
              <a:rPr lang="fr-BE" altLang="fr-FR" sz="1600" b="1" smtClean="0"/>
              <a:t>BatchUpdateException</a:t>
            </a:r>
            <a:r>
              <a:rPr lang="fr-BE" altLang="fr-FR" sz="1600" smtClean="0"/>
              <a:t> si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une des commandes lève une </a:t>
            </a:r>
            <a:r>
              <a:rPr lang="fr-BE" altLang="fr-FR" sz="1600" b="1" smtClean="0"/>
              <a:t>SQLException</a:t>
            </a:r>
            <a:r>
              <a:rPr lang="fr-BE" altLang="fr-FR" sz="1600" smtClean="0"/>
              <a:t> ou retourne un </a:t>
            </a:r>
            <a:r>
              <a:rPr lang="fr-BE" altLang="fr-FR" sz="1600" b="1" smtClean="0"/>
              <a:t>ResultSet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BatchUpdateException, étendant SQLException, elle offre les mêmes informations.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</a:t>
            </a:r>
            <a:r>
              <a:rPr lang="fr-BE" altLang="fr-FR" sz="1600" b="1" smtClean="0">
                <a:solidFill>
                  <a:srgbClr val="7575D1"/>
                </a:solidFill>
              </a:rPr>
              <a:t>Connection</a:t>
            </a:r>
            <a:r>
              <a:rPr lang="fr-BE" altLang="fr-FR" sz="1600" smtClean="0"/>
              <a:t> connection = ... 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</a:t>
            </a:r>
            <a:r>
              <a:rPr lang="fr-BE" altLang="fr-FR" sz="1600" b="1" smtClean="0">
                <a:solidFill>
                  <a:srgbClr val="7575D1"/>
                </a:solidFill>
              </a:rPr>
              <a:t>Statement</a:t>
            </a:r>
            <a:r>
              <a:rPr lang="fr-BE" altLang="fr-FR" sz="1600" smtClean="0"/>
              <a:t> statement = ... 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</a:t>
            </a:r>
            <a:r>
              <a:rPr lang="fr-BE" altLang="fr-FR" sz="1600" b="1" smtClean="0">
                <a:solidFill>
                  <a:srgbClr val="7575D1"/>
                </a:solidFill>
              </a:rPr>
              <a:t>try</a:t>
            </a:r>
            <a:r>
              <a:rPr lang="fr-BE" altLang="fr-FR" sz="1600" smtClean="0"/>
              <a:t>{ 	connection.setAutoCommit(false);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// ajout des commandes au statement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int[] resultats = statement.executeBatch();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connection.commit();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}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</a:t>
            </a:r>
            <a:r>
              <a:rPr lang="fr-BE" altLang="fr-FR" sz="1600" b="1" smtClean="0">
                <a:solidFill>
                  <a:srgbClr val="7575D1"/>
                </a:solidFill>
              </a:rPr>
              <a:t>catch</a:t>
            </a:r>
            <a:r>
              <a:rPr lang="fr-BE" altLang="fr-FR" sz="1600" smtClean="0"/>
              <a:t>(</a:t>
            </a:r>
            <a:r>
              <a:rPr lang="fr-BE" altLang="fr-FR" sz="1600" b="1" smtClean="0">
                <a:solidFill>
                  <a:srgbClr val="7575D1"/>
                </a:solidFill>
              </a:rPr>
              <a:t>BatchUpdateException</a:t>
            </a:r>
            <a:r>
              <a:rPr lang="fr-BE" altLang="fr-FR" sz="1600" smtClean="0"/>
              <a:t> bue){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int[] commandesExecutees = bue.getUpdateCounts();          	System.out.println(commandesExecutees.length+" commandes ont été exécutées");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connection.rollback();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       }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…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PreparedStatements</a:t>
            </a:r>
            <a:r>
              <a:rPr lang="fr-BE" dirty="0" smtClean="0"/>
              <a:t> - </a:t>
            </a:r>
            <a:r>
              <a:rPr lang="fr-BE" sz="2400" i="1" dirty="0" smtClean="0"/>
              <a:t>Qu’est ce qu’un 	</a:t>
            </a:r>
            <a:r>
              <a:rPr lang="fr-BE" sz="2400" i="1" dirty="0" err="1" smtClean="0"/>
              <a:t>PreparedStatement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17411" name="Espace réservé du contenu 4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L'interface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</a:t>
            </a:r>
            <a:r>
              <a:rPr lang="fr-BE" altLang="fr-FR" sz="1600" b="1" smtClean="0"/>
              <a:t> </a:t>
            </a:r>
            <a:r>
              <a:rPr lang="fr-BE" altLang="fr-FR" sz="1600" smtClean="0"/>
              <a:t>qui étend l’interface </a:t>
            </a:r>
            <a:r>
              <a:rPr lang="fr-BE" altLang="fr-FR" sz="1600" u="sng" smtClean="0">
                <a:solidFill>
                  <a:srgbClr val="2603BD"/>
                </a:solidFill>
              </a:rPr>
              <a:t>Statement</a:t>
            </a:r>
            <a:r>
              <a:rPr lang="fr-BE" altLang="fr-FR" sz="1600" smtClean="0"/>
              <a:t>  représente une instruction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paramétrée. Cette interface diffère de l’interface Statement sur deux points principaux :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/>
            <a:r>
              <a:rPr lang="fr-BE" altLang="fr-FR" sz="1600" smtClean="0"/>
              <a:t>Les objets de type PreparedStatement contiennent une </a:t>
            </a:r>
            <a:r>
              <a:rPr lang="fr-BE" altLang="fr-FR" sz="1600" b="1" smtClean="0"/>
              <a:t>instruction SQL dèjà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	compilée</a:t>
            </a:r>
            <a:r>
              <a:rPr lang="fr-BE" altLang="fr-FR" sz="1600" smtClean="0"/>
              <a:t>(d'où le terme </a:t>
            </a:r>
            <a:r>
              <a:rPr lang="fr-BE" altLang="fr-FR" sz="1600" i="1" smtClean="0"/>
              <a:t>prepared)</a:t>
            </a:r>
            <a:r>
              <a:rPr lang="fr-BE" altLang="fr-FR" sz="1600" smtClean="0"/>
              <a:t>. Cela améliore notamment les performances si cette instruction doit être appelée de nombreuses fois.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/>
            <a:r>
              <a:rPr lang="fr-BE" altLang="fr-FR" sz="1600" smtClean="0"/>
              <a:t>Les instructions SQL des objets de PreparedStatement contiennent </a:t>
            </a:r>
            <a:r>
              <a:rPr lang="fr-BE" altLang="fr-FR" sz="1600" b="1" smtClean="0"/>
              <a:t>un ou plusieurs paramètres d'entrée</a:t>
            </a:r>
            <a:r>
              <a:rPr lang="fr-BE" altLang="fr-FR" sz="1600" smtClean="0"/>
              <a:t>, non spécifiés lors de la création de l'instruction.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Ces paramètres sont représentés par des points d'interrogation (?).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Ces paramètres doivent être spécifiés avant l'exécution.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L'exécution d’un PreparedStatement est identique à celle des simples Statement,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à la différence près qu'il n'y a pas d'argument aux méthodes </a:t>
            </a:r>
            <a:r>
              <a:rPr lang="fr-BE" altLang="fr-FR" sz="1600" b="1" smtClean="0"/>
              <a:t>executeXXX</a:t>
            </a:r>
            <a:r>
              <a:rPr lang="fr-BE" altLang="fr-FR" sz="1600" smtClean="0"/>
              <a:t>. </a:t>
            </a:r>
          </a:p>
          <a:p>
            <a:pPr eaLnBrk="1" hangingPunct="1">
              <a:buFontTx/>
              <a:buNone/>
            </a:pP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PreparedStatements</a:t>
            </a:r>
            <a:r>
              <a:rPr lang="fr-BE" sz="2400" i="1" dirty="0" smtClean="0"/>
              <a:t> – Comment créer un 	</a:t>
            </a:r>
            <a:r>
              <a:rPr lang="fr-BE" sz="2400" i="1" dirty="0" err="1" smtClean="0"/>
              <a:t>PreparedStatement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18435" name="Espace réservé du contenu 4"/>
          <p:cNvSpPr>
            <a:spLocks noGrp="1"/>
          </p:cNvSpPr>
          <p:nvPr>
            <p:ph idx="1"/>
          </p:nvPr>
        </p:nvSpPr>
        <p:spPr>
          <a:xfrm>
            <a:off x="357188" y="1285875"/>
            <a:ext cx="8501062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Tout comme </a:t>
            </a:r>
            <a:r>
              <a:rPr lang="fr-BE" altLang="fr-FR" sz="1600" u="sng" smtClean="0">
                <a:solidFill>
                  <a:srgbClr val="2603BD"/>
                </a:solidFill>
              </a:rPr>
              <a:t>Statement</a:t>
            </a:r>
            <a:r>
              <a:rPr lang="fr-BE" altLang="fr-FR" sz="1600" smtClean="0"/>
              <a:t>, un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</a:t>
            </a:r>
            <a:r>
              <a:rPr lang="fr-BE" altLang="fr-FR" sz="1600" smtClean="0"/>
              <a:t> est obtenu avec une méthode de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notre objet de type </a:t>
            </a:r>
            <a:r>
              <a:rPr lang="fr-BE" altLang="fr-FR" sz="1600" u="sng" smtClean="0">
                <a:solidFill>
                  <a:srgbClr val="2603BD"/>
                </a:solidFill>
              </a:rPr>
              <a:t>Connection</a:t>
            </a:r>
            <a:r>
              <a:rPr lang="fr-BE" altLang="fr-FR" sz="1600" smtClean="0"/>
              <a:t>: </a:t>
            </a:r>
            <a:r>
              <a:rPr lang="fr-BE" altLang="fr-FR" sz="1600" b="1" smtClean="0"/>
              <a:t>prepareStatement().</a:t>
            </a:r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600" b="1" smtClean="0">
                <a:solidFill>
                  <a:srgbClr val="7575D1"/>
                </a:solidFill>
              </a:rPr>
              <a:t>Connection</a:t>
            </a:r>
            <a:r>
              <a:rPr lang="fr-BE" altLang="fr-FR" sz="1600" smtClean="0"/>
              <a:t> connection = ...; </a:t>
            </a:r>
          </a:p>
          <a:p>
            <a:pPr eaLnBrk="1" hangingPunct="1">
              <a:buFontTx/>
              <a:buNone/>
            </a:pP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600" smtClean="0"/>
              <a:t> prep1 = </a:t>
            </a:r>
            <a:r>
              <a:rPr lang="fr-BE" altLang="fr-FR" sz="1600" b="1" smtClean="0"/>
              <a:t>connection.prepareStatement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				("SELECT * FROM maTable WHERE champ = ?");</a:t>
            </a:r>
          </a:p>
          <a:p>
            <a:pPr eaLnBrk="1" hangingPunct="1">
              <a:buFontTx/>
              <a:buNone/>
            </a:pP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600" smtClean="0"/>
              <a:t> prep2 = </a:t>
            </a:r>
            <a:r>
              <a:rPr lang="fr-BE" altLang="fr-FR" sz="1600" b="1" smtClean="0"/>
              <a:t>connection.prepareStatement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				("UPDATE maTable SET champ1 = ? WHERE champ2 = ?"); </a:t>
            </a:r>
          </a:p>
          <a:p>
            <a:pPr eaLnBrk="1" hangingPunct="1">
              <a:buFontTx/>
              <a:buNone/>
            </a:pP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600" smtClean="0"/>
              <a:t> prep3 = </a:t>
            </a:r>
            <a:r>
              <a:rPr lang="fr-BE" altLang="fr-FR" sz="1600" b="1" smtClean="0"/>
              <a:t>connection.prepareStatement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				("SELECT champ1, champ2 FROM maTable"); </a:t>
            </a: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85750" y="2714625"/>
            <a:ext cx="7929563" cy="22860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PreparedStatements</a:t>
            </a:r>
            <a:r>
              <a:rPr lang="fr-BE" sz="2400" i="1" dirty="0" smtClean="0"/>
              <a:t> – Comment passer des 	paramètres à un </a:t>
            </a:r>
            <a:r>
              <a:rPr lang="fr-BE" sz="2400" i="1" dirty="0" err="1" smtClean="0"/>
              <a:t>PreparedStatement</a:t>
            </a:r>
            <a:r>
              <a:rPr lang="fr-BE" sz="2400" i="1" dirty="0" smtClean="0"/>
              <a:t> ?</a:t>
            </a:r>
            <a:endParaRPr lang="fr-BE" dirty="0"/>
          </a:p>
        </p:txBody>
      </p:sp>
      <p:sp>
        <p:nvSpPr>
          <p:cNvPr id="19459" name="Espace réservé du contenu 4"/>
          <p:cNvSpPr>
            <a:spLocks noGrp="1"/>
          </p:cNvSpPr>
          <p:nvPr>
            <p:ph idx="1"/>
          </p:nvPr>
        </p:nvSpPr>
        <p:spPr>
          <a:xfrm>
            <a:off x="357188" y="1000125"/>
            <a:ext cx="8501062" cy="5357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Le passage des paramètres d'entrée des </a:t>
            </a:r>
            <a:r>
              <a:rPr lang="fr-BE" altLang="fr-FR" sz="1600" u="sng" smtClean="0">
                <a:solidFill>
                  <a:srgbClr val="2603BD"/>
                </a:solidFill>
              </a:rPr>
              <a:t>PreparedStatement</a:t>
            </a:r>
            <a:r>
              <a:rPr lang="fr-BE" altLang="fr-FR" sz="1600" smtClean="0"/>
              <a:t> se fait grâce à</a:t>
            </a:r>
            <a:r>
              <a:rPr lang="fr-BE" altLang="fr-FR" sz="1600" b="1" smtClean="0"/>
              <a:t> </a:t>
            </a:r>
            <a:r>
              <a:rPr lang="fr-BE" altLang="fr-FR" sz="1600" smtClean="0"/>
              <a:t>l'ensemble des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méthodes</a:t>
            </a:r>
            <a:r>
              <a:rPr lang="fr-BE" altLang="fr-FR" sz="1600" b="1" smtClean="0"/>
              <a:t> setXXX</a:t>
            </a:r>
            <a:r>
              <a:rPr lang="fr-BE" altLang="fr-FR" sz="1600" smtClean="0"/>
              <a:t>. Il est important de connaître les correspondances entre les types SQL et les types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 java (cf. </a:t>
            </a:r>
            <a:r>
              <a:rPr lang="fr-BE" altLang="fr-FR" sz="1600" smtClean="0">
                <a:hlinkClick r:id="rId3" action="ppaction://hlinkfile"/>
              </a:rPr>
              <a:t>Tableau de relations</a:t>
            </a:r>
            <a:r>
              <a:rPr lang="fr-BE" altLang="fr-FR" sz="1600" smtClean="0"/>
              <a:t>). </a:t>
            </a:r>
          </a:p>
          <a:p>
            <a:pPr eaLnBrk="1" hangingPunct="1">
              <a:buFontTx/>
              <a:buNone/>
            </a:pPr>
            <a:endParaRPr lang="fr-BE" altLang="fr-FR" sz="1600" b="1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400" smtClean="0"/>
              <a:t> sql = "UPDATE Stocks SET prix = ?, quantite = ? WHERE nom = ?";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400" smtClean="0"/>
              <a:t> prep= connection.prepareStatement(sql);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//on assigne un décimal au premier paramètre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prep.</a:t>
            </a:r>
            <a:r>
              <a:rPr lang="fr-BE" altLang="fr-FR" sz="1400" b="1" smtClean="0"/>
              <a:t>setBigDecimal(1,15.6);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//on assigne un entier au second paramètre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prep.</a:t>
            </a:r>
            <a:r>
              <a:rPr lang="fr-BE" altLang="fr-FR" sz="1400" b="1" smtClean="0"/>
              <a:t>setInt(2,256);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//on assigne une chaîne de caractères au troisième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prep.</a:t>
            </a:r>
            <a:r>
              <a:rPr lang="fr-BE" altLang="fr-FR" sz="1400" b="1" smtClean="0"/>
              <a:t>setString(3,"café");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//exécution de la requête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preparedStatement.executeUpdate();</a:t>
            </a:r>
            <a:r>
              <a:rPr lang="fr-BE" altLang="fr-FR" sz="1800" smtClean="0"/>
              <a:t/>
            </a:r>
            <a:br>
              <a:rPr lang="fr-BE" altLang="fr-FR" sz="1800" smtClean="0"/>
            </a:br>
            <a:endParaRPr lang="fr-BE" altLang="fr-FR" sz="1800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857375" y="2286000"/>
            <a:ext cx="5929313" cy="28575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28625" y="5214938"/>
            <a:ext cx="8715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BE" altLang="fr-FR" sz="1600">
                <a:latin typeface="Calibri" panose="020F0502020204030204" pitchFamily="34" charset="0"/>
              </a:rPr>
              <a:t>Pour vider tous les paramètres, vous pouvez utiliser la méthode </a:t>
            </a:r>
            <a:r>
              <a:rPr lang="fr-BE" altLang="fr-FR" sz="1600" b="1">
                <a:latin typeface="Calibri" panose="020F0502020204030204" pitchFamily="34" charset="0"/>
              </a:rPr>
              <a:t>clearParameters().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PreparedStatements</a:t>
            </a:r>
            <a:r>
              <a:rPr lang="fr-BE" sz="2400" i="1" dirty="0" smtClean="0"/>
              <a:t> – Comment passer des 	paramètres avec la méthode </a:t>
            </a:r>
            <a:r>
              <a:rPr lang="fr-BE" sz="2400" i="1" dirty="0" err="1" smtClean="0"/>
              <a:t>setObject</a:t>
            </a:r>
            <a:r>
              <a:rPr lang="fr-BE" sz="2400" i="1" dirty="0" smtClean="0"/>
              <a:t>()?</a:t>
            </a:r>
            <a:endParaRPr lang="fr-BE" dirty="0"/>
          </a:p>
        </p:txBody>
      </p:sp>
      <p:sp>
        <p:nvSpPr>
          <p:cNvPr id="20483" name="Espace réservé du contenu 4"/>
          <p:cNvSpPr>
            <a:spLocks noGrp="1"/>
          </p:cNvSpPr>
          <p:nvPr>
            <p:ph idx="1"/>
          </p:nvPr>
        </p:nvSpPr>
        <p:spPr>
          <a:xfrm>
            <a:off x="214313" y="1071563"/>
            <a:ext cx="8501062" cy="5357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La méthode </a:t>
            </a:r>
            <a:r>
              <a:rPr lang="fr-BE" altLang="fr-FR" sz="1600" b="1" smtClean="0"/>
              <a:t>setObjec</a:t>
            </a:r>
            <a:r>
              <a:rPr lang="fr-BE" altLang="fr-FR" sz="1600" smtClean="0"/>
              <a:t>t permet de passer n'importe quel type d'argument. Cette méthode, en plus de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l'</a:t>
            </a:r>
            <a:r>
              <a:rPr lang="fr-BE" altLang="fr-FR" sz="1600" b="1" smtClean="0"/>
              <a:t>index du paramètre</a:t>
            </a:r>
            <a:r>
              <a:rPr lang="fr-BE" altLang="fr-FR" sz="1600" smtClean="0"/>
              <a:t> et de </a:t>
            </a:r>
            <a:r>
              <a:rPr lang="fr-BE" altLang="fr-FR" sz="1600" b="1" smtClean="0"/>
              <a:t>la valeur</a:t>
            </a:r>
            <a:r>
              <a:rPr lang="fr-BE" altLang="fr-FR" sz="1600" smtClean="0"/>
              <a:t> de celui-ci, peut prendre en argument un entier définissant</a:t>
            </a:r>
            <a:r>
              <a:rPr lang="fr-BE" altLang="fr-FR" sz="1600" b="1" smtClean="0"/>
              <a:t> le</a:t>
            </a:r>
          </a:p>
          <a:p>
            <a:pPr eaLnBrk="1" hangingPunct="1">
              <a:buFontTx/>
              <a:buNone/>
            </a:pPr>
            <a:r>
              <a:rPr lang="fr-BE" altLang="fr-FR" sz="1600" b="1" smtClean="0"/>
              <a:t>type SQL</a:t>
            </a:r>
            <a:r>
              <a:rPr lang="fr-BE" altLang="fr-FR" sz="1600" smtClean="0"/>
              <a:t>. L'objet java sera converti dans le type SQL indiqué avant d'être envoyé au SGBD. 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400" smtClean="0"/>
              <a:t> sql = "INSERT INTO Annuaire (nom, prenom, tel) VALUES(?,?)";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400" smtClean="0"/>
              <a:t> prep= connection.prepareStatement(sql);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setObject(1,"toto", Types.VARCHAR);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setObject(2,new Integer(123),Types.INTEGER);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prep.executeUpdate();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r>
              <a:rPr lang="fr-BE" altLang="fr-FR" sz="1400" b="1" smtClean="0"/>
              <a:t>//on peut ne pas spécifier le type sql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setObject(1,"bobo");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setObject(2,new Integer(456));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prep.executeUpdate();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</a:t>
            </a:r>
            <a:r>
              <a:rPr lang="fr-BE" altLang="fr-FR" sz="1400" b="1" smtClean="0"/>
              <a:t>	//certains types seront automatiquement convertis, d'autres non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setObject(1,"nono");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</a:t>
            </a:r>
            <a:r>
              <a:rPr lang="fr-BE" altLang="fr-FR" sz="1400" b="1" smtClean="0"/>
              <a:t>setObject(2,"789",Types.INTEGER); 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	 prep.executeUpdate();</a:t>
            </a:r>
            <a:endParaRPr lang="fr-BE" altLang="fr-FR" sz="1400" b="1" u="sng" smtClean="0"/>
          </a:p>
          <a:p>
            <a:pPr eaLnBrk="1" hangingPunct="1">
              <a:buFontTx/>
              <a:buNone/>
            </a:pPr>
            <a:r>
              <a:rPr lang="fr-BE" altLang="fr-FR" sz="1400" smtClean="0"/>
              <a:t>			</a:t>
            </a:r>
            <a:endParaRPr lang="fr-BE" altLang="fr-FR" sz="1800" smtClean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1857375" y="2357438"/>
            <a:ext cx="5929313" cy="3643312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fr-BE" dirty="0" smtClean="0"/>
              <a:t>I.		Les </a:t>
            </a:r>
            <a:r>
              <a:rPr lang="fr-BE" dirty="0" err="1" smtClean="0"/>
              <a:t>PreparedStatements</a:t>
            </a:r>
            <a:r>
              <a:rPr lang="fr-BE" sz="2400" i="1" dirty="0" smtClean="0"/>
              <a:t> – Comment passer un  	paramètres de type </a:t>
            </a:r>
            <a:r>
              <a:rPr lang="fr-BE" sz="2400" i="1" dirty="0" err="1" smtClean="0"/>
              <a:t>null</a:t>
            </a:r>
            <a:r>
              <a:rPr lang="fr-BE" sz="2400" i="1" dirty="0" smtClean="0"/>
              <a:t> (</a:t>
            </a:r>
            <a:r>
              <a:rPr lang="fr-BE" sz="2400" i="1" dirty="0" err="1" smtClean="0"/>
              <a:t>sql</a:t>
            </a:r>
            <a:r>
              <a:rPr lang="fr-BE" sz="2400" i="1" dirty="0" smtClean="0"/>
              <a:t>) ?</a:t>
            </a:r>
            <a:endParaRPr lang="fr-BE" dirty="0"/>
          </a:p>
        </p:txBody>
      </p:sp>
      <p:sp>
        <p:nvSpPr>
          <p:cNvPr id="21507" name="Espace réservé du contenu 4"/>
          <p:cNvSpPr>
            <a:spLocks noGrp="1"/>
          </p:cNvSpPr>
          <p:nvPr>
            <p:ph idx="1"/>
          </p:nvPr>
        </p:nvSpPr>
        <p:spPr>
          <a:xfrm>
            <a:off x="214313" y="1071563"/>
            <a:ext cx="8501062" cy="5357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BE" altLang="fr-FR" sz="1600" smtClean="0"/>
              <a:t>Si la méthode </a:t>
            </a:r>
            <a:r>
              <a:rPr lang="fr-BE" altLang="fr-FR" sz="1600" b="1" smtClean="0"/>
              <a:t>setXXX</a:t>
            </a:r>
            <a:r>
              <a:rPr lang="fr-BE" altLang="fr-FR" sz="1600" smtClean="0"/>
              <a:t> prend en argument un Object java, on peut passer directement null.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Sinon, pour les types primitifs, on peut utiliser les méthodes setNull de PreparedStatement.</a:t>
            </a:r>
          </a:p>
          <a:p>
            <a:pPr eaLnBrk="1" hangingPunct="1">
              <a:buFontTx/>
              <a:buNone/>
            </a:pPr>
            <a:endParaRPr lang="fr-BE" altLang="fr-FR" sz="1600" b="1" u="sng" smtClean="0"/>
          </a:p>
          <a:p>
            <a:pPr eaLnBrk="1" hangingPunct="1">
              <a:buFontTx/>
              <a:buNone/>
            </a:pPr>
            <a:r>
              <a:rPr lang="fr-BE" altLang="fr-FR" sz="1600" b="1" u="sng" smtClean="0"/>
              <a:t>Exemple:</a:t>
            </a:r>
          </a:p>
          <a:p>
            <a:pPr eaLnBrk="1" hangingPunct="1">
              <a:buFontTx/>
              <a:buNone/>
            </a:pPr>
            <a:r>
              <a:rPr lang="fr-BE" altLang="fr-FR" sz="1400" smtClean="0"/>
              <a:t>		</a:t>
            </a:r>
            <a:r>
              <a:rPr lang="fr-BE" altLang="fr-FR" sz="1600" smtClean="0"/>
              <a:t>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</a:t>
            </a:r>
          </a:p>
          <a:p>
            <a:pPr eaLnBrk="1" hangingPunct="1">
              <a:buFontTx/>
              <a:buNone/>
            </a:pPr>
            <a:endParaRPr lang="fr-BE" altLang="fr-FR" sz="1600" smtClean="0"/>
          </a:p>
          <a:p>
            <a:pPr eaLnBrk="1" hangingPunct="1">
              <a:buFontTx/>
              <a:buNone/>
            </a:pPr>
            <a:r>
              <a:rPr lang="fr-BE" altLang="fr-FR" sz="1600" smtClean="0"/>
              <a:t>		</a:t>
            </a:r>
            <a:r>
              <a:rPr lang="fr-BE" altLang="fr-FR" sz="1600" b="1" smtClean="0">
                <a:solidFill>
                  <a:srgbClr val="7575D1"/>
                </a:solidFill>
              </a:rPr>
              <a:t>String</a:t>
            </a:r>
            <a:r>
              <a:rPr lang="fr-BE" altLang="fr-FR" sz="1600" smtClean="0"/>
              <a:t> sql = "INSERT INTO MaTable (uneString, unInt, uneDate) VALUES (?, ?, ?)";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</a:t>
            </a:r>
            <a:r>
              <a:rPr lang="fr-BE" altLang="fr-FR" sz="1600" b="1" smtClean="0">
                <a:solidFill>
                  <a:srgbClr val="7575D1"/>
                </a:solidFill>
              </a:rPr>
              <a:t>PreparedStatement</a:t>
            </a:r>
            <a:r>
              <a:rPr lang="fr-BE" altLang="fr-FR" sz="1600" smtClean="0"/>
              <a:t> prep= connection.prepareStatement(sql);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prep.</a:t>
            </a:r>
            <a:r>
              <a:rPr lang="fr-BE" altLang="fr-FR" sz="1600" b="1" smtClean="0"/>
              <a:t>setObject(1,null, Types.VARCHAR);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prep.</a:t>
            </a:r>
            <a:r>
              <a:rPr lang="fr-BE" altLang="fr-FR" sz="1600" b="1" smtClean="0"/>
              <a:t>setNull(2); </a:t>
            </a:r>
          </a:p>
          <a:p>
            <a:pPr eaLnBrk="1" hangingPunct="1">
              <a:buFontTx/>
              <a:buNone/>
            </a:pPr>
            <a:r>
              <a:rPr lang="fr-BE" altLang="fr-FR" sz="1600" smtClean="0"/>
              <a:t>		prep.</a:t>
            </a:r>
            <a:r>
              <a:rPr lang="fr-BE" altLang="fr-FR" sz="1600" b="1" smtClean="0"/>
              <a:t>setDate(3,null);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1000125" y="2928938"/>
            <a:ext cx="6929438" cy="185737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BE" altLang="fr-F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contenu 4"/>
          <p:cNvSpPr>
            <a:spLocks noGrp="1"/>
          </p:cNvSpPr>
          <p:nvPr>
            <p:ph idx="1"/>
          </p:nvPr>
        </p:nvSpPr>
        <p:spPr>
          <a:xfrm>
            <a:off x="0" y="2160588"/>
            <a:ext cx="9144000" cy="1054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BE" altLang="fr-FR" sz="6000" b="1" smtClean="0"/>
              <a:t>II.	Les CallableStatements</a:t>
            </a:r>
            <a:endParaRPr lang="fr-BE" altLang="fr-FR" sz="600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Wavenet Technifutur">
  <a:themeElements>
    <a:clrScheme name="wavenet-formation-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net-formation-dark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venet-formation-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venet-formation-dar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venet-formation-dar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Wavenet TechnofuturTIC-1</Template>
  <TotalTime>1430</TotalTime>
  <Words>1094</Words>
  <Application>Microsoft Office PowerPoint</Application>
  <PresentationFormat>Affichage à l'écran (4:3)</PresentationFormat>
  <Paragraphs>427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Eras Bold ITC</vt:lpstr>
      <vt:lpstr>Template Wavenet Technifutur</vt:lpstr>
      <vt:lpstr>Présentation PowerPoint</vt:lpstr>
      <vt:lpstr>Présentation PowerPoint</vt:lpstr>
      <vt:lpstr>Présentation PowerPoint</vt:lpstr>
      <vt:lpstr>I.  Les PreparedStatements - Qu’est ce qu’un  PreparedStatement ?</vt:lpstr>
      <vt:lpstr>I.  Les PreparedStatements – Comment créer un  PreparedStatement ?</vt:lpstr>
      <vt:lpstr>I.  Les PreparedStatements – Comment passer des  paramètres à un PreparedStatement ?</vt:lpstr>
      <vt:lpstr>I.  Les PreparedStatements – Comment passer des  paramètres avec la méthode setObject()?</vt:lpstr>
      <vt:lpstr>I.  Les PreparedStatements – Comment passer un   paramètres de type null (sql) ?</vt:lpstr>
      <vt:lpstr>Présentation PowerPoint</vt:lpstr>
      <vt:lpstr>I.  Les CallableStatements - Qu’est ce qu’un  CallableStatement ?</vt:lpstr>
      <vt:lpstr>I.  Les CallableStatements – Comment créer un  CallableStatement ?</vt:lpstr>
      <vt:lpstr>I.  Les CallableStatements – Comment exécuter un  CallableStatement ?</vt:lpstr>
      <vt:lpstr>I.  Les CallableStatements – Comment passer des  paramètres à une procédure stockée ? (paramètre(s) en entrée)</vt:lpstr>
      <vt:lpstr>I.  Les CallableStatements – Comment récupérer le  résultat d’une procédure stockée ? (paramètre(s) en sortie)</vt:lpstr>
      <vt:lpstr>I.  Les CallableStatements – Comment passer un  paramètre en entrée et sortie ? </vt:lpstr>
      <vt:lpstr>I.  Les CallableStatements – Comment appeler une  fonction ? </vt:lpstr>
      <vt:lpstr>I.  Les CallableStatements – Comment savoir qu’un  paramètre de retour est null ? </vt:lpstr>
      <vt:lpstr>I.  Les CallableStatements – Exercice</vt:lpstr>
      <vt:lpstr>Présentation PowerPoint</vt:lpstr>
      <vt:lpstr>III.  Opérations avancées sur les ResultSets –  Comment déplacer le curseur sur une ligne précise ?</vt:lpstr>
      <vt:lpstr>III.  Opérations avancées sur les ResultSets –  Comment connaître la position du curseur ?</vt:lpstr>
      <vt:lpstr>III.  Opérations avancées sur les ResultSets –  Comment mettre à jour un ResultSet ?</vt:lpstr>
      <vt:lpstr>IV.  Opérations avancées sur les ResultSets –  Comment insérer une ligne dans un ResultSet ?</vt:lpstr>
      <vt:lpstr>III.  Opérations avancées sur les ResultSets –  Comment supprimer une ligne dans un ResultSet ?</vt:lpstr>
      <vt:lpstr>Présentation PowerPoint</vt:lpstr>
      <vt:lpstr>IV.  La gestion des transactions - Qu’est ce qu’une  transaction?</vt:lpstr>
      <vt:lpstr>IV.  La gestion des transactions – Qu’est ce qu’une  transaction?</vt:lpstr>
      <vt:lpstr>IV.  La gestion des transactions - Quand et comment  annuler une transaction ? </vt:lpstr>
      <vt:lpstr>IV.  La gestion des transactions – Comment utiliser des  points de sauvegarde dans une transaction ?</vt:lpstr>
      <vt:lpstr>IV.  La gestion des transactions – Comment réaliser des  BATCHS ?</vt:lpstr>
      <vt:lpstr>IV.  La gestion des transactions – Que renvoie l’exécution  d’un BATCH ?</vt:lpstr>
      <vt:lpstr>IV.  La gestion des transactions – Comment gérer les  exceptions lors d’un batch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mth</dc:creator>
  <cp:lastModifiedBy>Laurent Sgualdino</cp:lastModifiedBy>
  <cp:revision>299</cp:revision>
  <dcterms:created xsi:type="dcterms:W3CDTF">2008-12-02T09:59:26Z</dcterms:created>
  <dcterms:modified xsi:type="dcterms:W3CDTF">2014-11-27T10:41:44Z</dcterms:modified>
</cp:coreProperties>
</file>