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0" r:id="rId1"/>
    <p:sldMasterId id="2147483773" r:id="rId2"/>
  </p:sldMasterIdLst>
  <p:notesMasterIdLst>
    <p:notesMasterId r:id="rId51"/>
  </p:notesMasterIdLst>
  <p:handoutMasterIdLst>
    <p:handoutMasterId r:id="rId52"/>
  </p:handoutMasterIdLst>
  <p:sldIdLst>
    <p:sldId id="256" r:id="rId3"/>
    <p:sldId id="353" r:id="rId4"/>
    <p:sldId id="355" r:id="rId5"/>
    <p:sldId id="356" r:id="rId6"/>
    <p:sldId id="357" r:id="rId7"/>
    <p:sldId id="358" r:id="rId8"/>
    <p:sldId id="359" r:id="rId9"/>
    <p:sldId id="360" r:id="rId10"/>
    <p:sldId id="361" r:id="rId11"/>
    <p:sldId id="362" r:id="rId12"/>
    <p:sldId id="363" r:id="rId13"/>
    <p:sldId id="364" r:id="rId14"/>
    <p:sldId id="365" r:id="rId15"/>
    <p:sldId id="366" r:id="rId16"/>
    <p:sldId id="367" r:id="rId17"/>
    <p:sldId id="368" r:id="rId18"/>
    <p:sldId id="369" r:id="rId19"/>
    <p:sldId id="370" r:id="rId20"/>
    <p:sldId id="371" r:id="rId21"/>
    <p:sldId id="372" r:id="rId22"/>
    <p:sldId id="373" r:id="rId23"/>
    <p:sldId id="374" r:id="rId24"/>
    <p:sldId id="375" r:id="rId25"/>
    <p:sldId id="376" r:id="rId26"/>
    <p:sldId id="377" r:id="rId27"/>
    <p:sldId id="378" r:id="rId28"/>
    <p:sldId id="379" r:id="rId29"/>
    <p:sldId id="380" r:id="rId30"/>
    <p:sldId id="381" r:id="rId31"/>
    <p:sldId id="382" r:id="rId32"/>
    <p:sldId id="395" r:id="rId33"/>
    <p:sldId id="396" r:id="rId34"/>
    <p:sldId id="397" r:id="rId35"/>
    <p:sldId id="398" r:id="rId36"/>
    <p:sldId id="399" r:id="rId37"/>
    <p:sldId id="400" r:id="rId38"/>
    <p:sldId id="383" r:id="rId39"/>
    <p:sldId id="384" r:id="rId40"/>
    <p:sldId id="385" r:id="rId41"/>
    <p:sldId id="386" r:id="rId42"/>
    <p:sldId id="387" r:id="rId43"/>
    <p:sldId id="388" r:id="rId44"/>
    <p:sldId id="389" r:id="rId45"/>
    <p:sldId id="390" r:id="rId46"/>
    <p:sldId id="391" r:id="rId47"/>
    <p:sldId id="392" r:id="rId48"/>
    <p:sldId id="393" r:id="rId49"/>
    <p:sldId id="394" r:id="rId50"/>
  </p:sldIdLst>
  <p:sldSz cx="9144000" cy="6858000" type="screen4x3"/>
  <p:notesSz cx="6858000" cy="9144000"/>
  <p:defaultTextStyle>
    <a:defPPr>
      <a:defRPr lang="fr-FR"/>
    </a:defPPr>
    <a:lvl1pPr algn="l" rtl="0" fontAlgn="base">
      <a:spcBef>
        <a:spcPct val="0"/>
      </a:spcBef>
      <a:spcAft>
        <a:spcPct val="0"/>
      </a:spcAft>
      <a:defRPr kern="1200">
        <a:solidFill>
          <a:schemeClr val="tx1"/>
        </a:solidFill>
        <a:latin typeface="Arial" charset="0"/>
        <a:ea typeface="+mn-ea"/>
        <a:cs typeface="Arial" charset="0"/>
      </a:defRPr>
    </a:lvl1pPr>
    <a:lvl2pPr marL="457119" algn="l" rtl="0" fontAlgn="base">
      <a:spcBef>
        <a:spcPct val="0"/>
      </a:spcBef>
      <a:spcAft>
        <a:spcPct val="0"/>
      </a:spcAft>
      <a:defRPr kern="1200">
        <a:solidFill>
          <a:schemeClr val="tx1"/>
        </a:solidFill>
        <a:latin typeface="Arial" charset="0"/>
        <a:ea typeface="+mn-ea"/>
        <a:cs typeface="Arial" charset="0"/>
      </a:defRPr>
    </a:lvl2pPr>
    <a:lvl3pPr marL="914239" algn="l" rtl="0" fontAlgn="base">
      <a:spcBef>
        <a:spcPct val="0"/>
      </a:spcBef>
      <a:spcAft>
        <a:spcPct val="0"/>
      </a:spcAft>
      <a:defRPr kern="1200">
        <a:solidFill>
          <a:schemeClr val="tx1"/>
        </a:solidFill>
        <a:latin typeface="Arial" charset="0"/>
        <a:ea typeface="+mn-ea"/>
        <a:cs typeface="Arial" charset="0"/>
      </a:defRPr>
    </a:lvl3pPr>
    <a:lvl4pPr marL="1371358" algn="l" rtl="0" fontAlgn="base">
      <a:spcBef>
        <a:spcPct val="0"/>
      </a:spcBef>
      <a:spcAft>
        <a:spcPct val="0"/>
      </a:spcAft>
      <a:defRPr kern="1200">
        <a:solidFill>
          <a:schemeClr val="tx1"/>
        </a:solidFill>
        <a:latin typeface="Arial" charset="0"/>
        <a:ea typeface="+mn-ea"/>
        <a:cs typeface="Arial" charset="0"/>
      </a:defRPr>
    </a:lvl4pPr>
    <a:lvl5pPr marL="1828477" algn="l" rtl="0" fontAlgn="base">
      <a:spcBef>
        <a:spcPct val="0"/>
      </a:spcBef>
      <a:spcAft>
        <a:spcPct val="0"/>
      </a:spcAft>
      <a:defRPr kern="1200">
        <a:solidFill>
          <a:schemeClr val="tx1"/>
        </a:solidFill>
        <a:latin typeface="Arial" charset="0"/>
        <a:ea typeface="+mn-ea"/>
        <a:cs typeface="Arial" charset="0"/>
      </a:defRPr>
    </a:lvl5pPr>
    <a:lvl6pPr marL="2285596" algn="l" defTabSz="914239" rtl="0" eaLnBrk="1" latinLnBrk="0" hangingPunct="1">
      <a:defRPr kern="1200">
        <a:solidFill>
          <a:schemeClr val="tx1"/>
        </a:solidFill>
        <a:latin typeface="Arial" charset="0"/>
        <a:ea typeface="+mn-ea"/>
        <a:cs typeface="Arial" charset="0"/>
      </a:defRPr>
    </a:lvl6pPr>
    <a:lvl7pPr marL="2742716" algn="l" defTabSz="914239" rtl="0" eaLnBrk="1" latinLnBrk="0" hangingPunct="1">
      <a:defRPr kern="1200">
        <a:solidFill>
          <a:schemeClr val="tx1"/>
        </a:solidFill>
        <a:latin typeface="Arial" charset="0"/>
        <a:ea typeface="+mn-ea"/>
        <a:cs typeface="Arial" charset="0"/>
      </a:defRPr>
    </a:lvl7pPr>
    <a:lvl8pPr marL="3199835" algn="l" defTabSz="914239" rtl="0" eaLnBrk="1" latinLnBrk="0" hangingPunct="1">
      <a:defRPr kern="1200">
        <a:solidFill>
          <a:schemeClr val="tx1"/>
        </a:solidFill>
        <a:latin typeface="Arial" charset="0"/>
        <a:ea typeface="+mn-ea"/>
        <a:cs typeface="Arial" charset="0"/>
      </a:defRPr>
    </a:lvl8pPr>
    <a:lvl9pPr marL="3656954" algn="l" defTabSz="914239"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6" d="100"/>
          <a:sy n="106" d="100"/>
        </p:scale>
        <p:origin x="1158" y="144"/>
      </p:cViewPr>
      <p:guideLst>
        <p:guide orient="horz" pos="2160"/>
        <p:guide pos="2880"/>
      </p:guideLst>
    </p:cSldViewPr>
  </p:slideViewPr>
  <p:notesTextViewPr>
    <p:cViewPr>
      <p:scale>
        <a:sx n="100" d="100"/>
        <a:sy n="100" d="100"/>
      </p:scale>
      <p:origin x="0" y="0"/>
    </p:cViewPr>
  </p:notesTextViewPr>
  <p:notesViewPr>
    <p:cSldViewPr>
      <p:cViewPr varScale="1">
        <p:scale>
          <a:sx n="85" d="100"/>
          <a:sy n="85" d="100"/>
        </p:scale>
        <p:origin x="-3150"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notesMaster" Target="notesMasters/notesMaster1.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FA42D2D4-7288-473E-84B7-AC9A199C49B4}" type="slidenum">
              <a:rPr lang="fr-BE"/>
              <a:pPr>
                <a:defRPr/>
              </a:pPr>
              <a:t>‹N°›</a:t>
            </a:fld>
            <a:endParaRPr lang="fr-BE"/>
          </a:p>
        </p:txBody>
      </p:sp>
    </p:spTree>
    <p:extLst>
      <p:ext uri="{BB962C8B-B14F-4D97-AF65-F5344CB8AC3E}">
        <p14:creationId xmlns:p14="http://schemas.microsoft.com/office/powerpoint/2010/main" val="4498767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fr-BE"/>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3F86D95C-477A-4D1C-9842-FE73325BEE5F}" type="datetimeFigureOut">
              <a:rPr lang="fr-FR"/>
              <a:pPr>
                <a:defRPr/>
              </a:pPr>
              <a:t>13/11/2014</a:t>
            </a:fld>
            <a:endParaRPr lang="fr-BE"/>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fr-BE"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fr-BE" noProof="0" smtClean="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fr-BE"/>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1E72AE9A-286C-4573-A7CC-9C45FFB425B2}" type="slidenum">
              <a:rPr lang="fr-BE"/>
              <a:pPr>
                <a:defRPr/>
              </a:pPr>
              <a:t>‹N°›</a:t>
            </a:fld>
            <a:endParaRPr lang="fr-BE"/>
          </a:p>
        </p:txBody>
      </p:sp>
    </p:spTree>
    <p:extLst>
      <p:ext uri="{BB962C8B-B14F-4D97-AF65-F5344CB8AC3E}">
        <p14:creationId xmlns:p14="http://schemas.microsoft.com/office/powerpoint/2010/main" val="413692500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119" algn="l" rtl="0" eaLnBrk="0" fontAlgn="base" hangingPunct="0">
      <a:spcBef>
        <a:spcPct val="30000"/>
      </a:spcBef>
      <a:spcAft>
        <a:spcPct val="0"/>
      </a:spcAft>
      <a:defRPr sz="1200" kern="1200">
        <a:solidFill>
          <a:schemeClr val="tx1"/>
        </a:solidFill>
        <a:latin typeface="+mn-lt"/>
        <a:ea typeface="+mn-ea"/>
        <a:cs typeface="+mn-cs"/>
      </a:defRPr>
    </a:lvl2pPr>
    <a:lvl3pPr marL="914239" algn="l" rtl="0" eaLnBrk="0" fontAlgn="base" hangingPunct="0">
      <a:spcBef>
        <a:spcPct val="30000"/>
      </a:spcBef>
      <a:spcAft>
        <a:spcPct val="0"/>
      </a:spcAft>
      <a:defRPr sz="1200" kern="1200">
        <a:solidFill>
          <a:schemeClr val="tx1"/>
        </a:solidFill>
        <a:latin typeface="+mn-lt"/>
        <a:ea typeface="+mn-ea"/>
        <a:cs typeface="+mn-cs"/>
      </a:defRPr>
    </a:lvl3pPr>
    <a:lvl4pPr marL="1371358" algn="l" rtl="0" eaLnBrk="0" fontAlgn="base" hangingPunct="0">
      <a:spcBef>
        <a:spcPct val="30000"/>
      </a:spcBef>
      <a:spcAft>
        <a:spcPct val="0"/>
      </a:spcAft>
      <a:defRPr sz="1200" kern="1200">
        <a:solidFill>
          <a:schemeClr val="tx1"/>
        </a:solidFill>
        <a:latin typeface="+mn-lt"/>
        <a:ea typeface="+mn-ea"/>
        <a:cs typeface="+mn-cs"/>
      </a:defRPr>
    </a:lvl4pPr>
    <a:lvl5pPr marL="1828477" algn="l" rtl="0" eaLnBrk="0" fontAlgn="base" hangingPunct="0">
      <a:spcBef>
        <a:spcPct val="30000"/>
      </a:spcBef>
      <a:spcAft>
        <a:spcPct val="0"/>
      </a:spcAft>
      <a:defRPr sz="1200" kern="1200">
        <a:solidFill>
          <a:schemeClr val="tx1"/>
        </a:solidFill>
        <a:latin typeface="+mn-lt"/>
        <a:ea typeface="+mn-ea"/>
        <a:cs typeface="+mn-cs"/>
      </a:defRPr>
    </a:lvl5pPr>
    <a:lvl6pPr marL="2285596" algn="l" defTabSz="914239" rtl="0" eaLnBrk="1" latinLnBrk="0" hangingPunct="1">
      <a:defRPr sz="1200" kern="1200">
        <a:solidFill>
          <a:schemeClr val="tx1"/>
        </a:solidFill>
        <a:latin typeface="+mn-lt"/>
        <a:ea typeface="+mn-ea"/>
        <a:cs typeface="+mn-cs"/>
      </a:defRPr>
    </a:lvl6pPr>
    <a:lvl7pPr marL="2742716" algn="l" defTabSz="914239" rtl="0" eaLnBrk="1" latinLnBrk="0" hangingPunct="1">
      <a:defRPr sz="1200" kern="1200">
        <a:solidFill>
          <a:schemeClr val="tx1"/>
        </a:solidFill>
        <a:latin typeface="+mn-lt"/>
        <a:ea typeface="+mn-ea"/>
        <a:cs typeface="+mn-cs"/>
      </a:defRPr>
    </a:lvl7pPr>
    <a:lvl8pPr marL="3199835" algn="l" defTabSz="914239" rtl="0" eaLnBrk="1" latinLnBrk="0" hangingPunct="1">
      <a:defRPr sz="1200" kern="1200">
        <a:solidFill>
          <a:schemeClr val="tx1"/>
        </a:solidFill>
        <a:latin typeface="+mn-lt"/>
        <a:ea typeface="+mn-ea"/>
        <a:cs typeface="+mn-cs"/>
      </a:defRPr>
    </a:lvl8pPr>
    <a:lvl9pPr marL="3656954" algn="l" defTabSz="914239"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BE" altLang="fr-FR" smtClean="0"/>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974F9EE5-F407-4C78-A5FF-0E839BCFF471}" type="slidenum">
              <a:rPr lang="fr-BE" altLang="fr-FR" smtClean="0"/>
              <a:pPr eaLnBrk="1" hangingPunct="1"/>
              <a:t>1</a:t>
            </a:fld>
            <a:endParaRPr lang="fr-BE" altLang="fr-FR" smtClean="0"/>
          </a:p>
        </p:txBody>
      </p:sp>
    </p:spTree>
    <p:extLst>
      <p:ext uri="{BB962C8B-B14F-4D97-AF65-F5344CB8AC3E}">
        <p14:creationId xmlns:p14="http://schemas.microsoft.com/office/powerpoint/2010/main" val="39693997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
        <p:nvSpPr>
          <p:cNvPr id="4" name="Slide Number Placeholder 3"/>
          <p:cNvSpPr>
            <a:spLocks noGrp="1"/>
          </p:cNvSpPr>
          <p:nvPr>
            <p:ph type="sldNum" sz="quarter" idx="10"/>
          </p:nvPr>
        </p:nvSpPr>
        <p:spPr/>
        <p:txBody>
          <a:bodyPr/>
          <a:lstStyle/>
          <a:p>
            <a:fld id="{ED8C2E6F-2E3D-41E6-8A21-3CA325159612}" type="slidenum">
              <a:rPr lang="fr-BE" smtClean="0"/>
              <a:pPr/>
              <a:t>10</a:t>
            </a:fld>
            <a:endParaRPr lang="fr-BE"/>
          </a:p>
        </p:txBody>
      </p:sp>
    </p:spTree>
    <p:extLst>
      <p:ext uri="{BB962C8B-B14F-4D97-AF65-F5344CB8AC3E}">
        <p14:creationId xmlns:p14="http://schemas.microsoft.com/office/powerpoint/2010/main" val="9128579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
        <p:nvSpPr>
          <p:cNvPr id="4" name="Slide Number Placeholder 3"/>
          <p:cNvSpPr>
            <a:spLocks noGrp="1"/>
          </p:cNvSpPr>
          <p:nvPr>
            <p:ph type="sldNum" sz="quarter" idx="10"/>
          </p:nvPr>
        </p:nvSpPr>
        <p:spPr/>
        <p:txBody>
          <a:bodyPr/>
          <a:lstStyle/>
          <a:p>
            <a:fld id="{ED8C2E6F-2E3D-41E6-8A21-3CA325159612}" type="slidenum">
              <a:rPr lang="fr-BE" smtClean="0"/>
              <a:pPr/>
              <a:t>11</a:t>
            </a:fld>
            <a:endParaRPr lang="fr-BE"/>
          </a:p>
        </p:txBody>
      </p:sp>
    </p:spTree>
    <p:extLst>
      <p:ext uri="{BB962C8B-B14F-4D97-AF65-F5344CB8AC3E}">
        <p14:creationId xmlns:p14="http://schemas.microsoft.com/office/powerpoint/2010/main" val="22373520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
        <p:nvSpPr>
          <p:cNvPr id="4" name="Slide Number Placeholder 3"/>
          <p:cNvSpPr>
            <a:spLocks noGrp="1"/>
          </p:cNvSpPr>
          <p:nvPr>
            <p:ph type="sldNum" sz="quarter" idx="10"/>
          </p:nvPr>
        </p:nvSpPr>
        <p:spPr/>
        <p:txBody>
          <a:bodyPr/>
          <a:lstStyle/>
          <a:p>
            <a:fld id="{ED8C2E6F-2E3D-41E6-8A21-3CA325159612}" type="slidenum">
              <a:rPr lang="fr-BE" smtClean="0"/>
              <a:pPr/>
              <a:t>12</a:t>
            </a:fld>
            <a:endParaRPr lang="fr-BE"/>
          </a:p>
        </p:txBody>
      </p:sp>
    </p:spTree>
    <p:extLst>
      <p:ext uri="{BB962C8B-B14F-4D97-AF65-F5344CB8AC3E}">
        <p14:creationId xmlns:p14="http://schemas.microsoft.com/office/powerpoint/2010/main" val="32932416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
        <p:nvSpPr>
          <p:cNvPr id="4" name="Slide Number Placeholder 3"/>
          <p:cNvSpPr>
            <a:spLocks noGrp="1"/>
          </p:cNvSpPr>
          <p:nvPr>
            <p:ph type="sldNum" sz="quarter" idx="10"/>
          </p:nvPr>
        </p:nvSpPr>
        <p:spPr/>
        <p:txBody>
          <a:bodyPr/>
          <a:lstStyle/>
          <a:p>
            <a:fld id="{ED8C2E6F-2E3D-41E6-8A21-3CA325159612}" type="slidenum">
              <a:rPr lang="fr-BE" smtClean="0"/>
              <a:pPr/>
              <a:t>13</a:t>
            </a:fld>
            <a:endParaRPr lang="fr-BE"/>
          </a:p>
        </p:txBody>
      </p:sp>
    </p:spTree>
    <p:extLst>
      <p:ext uri="{BB962C8B-B14F-4D97-AF65-F5344CB8AC3E}">
        <p14:creationId xmlns:p14="http://schemas.microsoft.com/office/powerpoint/2010/main" val="37992059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
        <p:nvSpPr>
          <p:cNvPr id="4" name="Slide Number Placeholder 3"/>
          <p:cNvSpPr>
            <a:spLocks noGrp="1"/>
          </p:cNvSpPr>
          <p:nvPr>
            <p:ph type="sldNum" sz="quarter" idx="10"/>
          </p:nvPr>
        </p:nvSpPr>
        <p:spPr/>
        <p:txBody>
          <a:bodyPr/>
          <a:lstStyle/>
          <a:p>
            <a:fld id="{ED8C2E6F-2E3D-41E6-8A21-3CA325159612}" type="slidenum">
              <a:rPr lang="fr-BE" smtClean="0"/>
              <a:pPr/>
              <a:t>14</a:t>
            </a:fld>
            <a:endParaRPr lang="fr-BE"/>
          </a:p>
        </p:txBody>
      </p:sp>
    </p:spTree>
    <p:extLst>
      <p:ext uri="{BB962C8B-B14F-4D97-AF65-F5344CB8AC3E}">
        <p14:creationId xmlns:p14="http://schemas.microsoft.com/office/powerpoint/2010/main" val="7098024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
        <p:nvSpPr>
          <p:cNvPr id="4" name="Slide Number Placeholder 3"/>
          <p:cNvSpPr>
            <a:spLocks noGrp="1"/>
          </p:cNvSpPr>
          <p:nvPr>
            <p:ph type="sldNum" sz="quarter" idx="10"/>
          </p:nvPr>
        </p:nvSpPr>
        <p:spPr/>
        <p:txBody>
          <a:bodyPr/>
          <a:lstStyle/>
          <a:p>
            <a:fld id="{ED8C2E6F-2E3D-41E6-8A21-3CA325159612}" type="slidenum">
              <a:rPr lang="fr-BE" smtClean="0"/>
              <a:pPr/>
              <a:t>15</a:t>
            </a:fld>
            <a:endParaRPr lang="fr-BE"/>
          </a:p>
        </p:txBody>
      </p:sp>
    </p:spTree>
    <p:extLst>
      <p:ext uri="{BB962C8B-B14F-4D97-AF65-F5344CB8AC3E}">
        <p14:creationId xmlns:p14="http://schemas.microsoft.com/office/powerpoint/2010/main" val="17862436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
        <p:nvSpPr>
          <p:cNvPr id="4" name="Slide Number Placeholder 3"/>
          <p:cNvSpPr>
            <a:spLocks noGrp="1"/>
          </p:cNvSpPr>
          <p:nvPr>
            <p:ph type="sldNum" sz="quarter" idx="10"/>
          </p:nvPr>
        </p:nvSpPr>
        <p:spPr/>
        <p:txBody>
          <a:bodyPr/>
          <a:lstStyle/>
          <a:p>
            <a:fld id="{ED8C2E6F-2E3D-41E6-8A21-3CA325159612}" type="slidenum">
              <a:rPr lang="fr-BE" smtClean="0"/>
              <a:pPr/>
              <a:t>16</a:t>
            </a:fld>
            <a:endParaRPr lang="fr-BE"/>
          </a:p>
        </p:txBody>
      </p:sp>
    </p:spTree>
    <p:extLst>
      <p:ext uri="{BB962C8B-B14F-4D97-AF65-F5344CB8AC3E}">
        <p14:creationId xmlns:p14="http://schemas.microsoft.com/office/powerpoint/2010/main" val="3581479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
        <p:nvSpPr>
          <p:cNvPr id="4" name="Slide Number Placeholder 3"/>
          <p:cNvSpPr>
            <a:spLocks noGrp="1"/>
          </p:cNvSpPr>
          <p:nvPr>
            <p:ph type="sldNum" sz="quarter" idx="10"/>
          </p:nvPr>
        </p:nvSpPr>
        <p:spPr/>
        <p:txBody>
          <a:bodyPr/>
          <a:lstStyle/>
          <a:p>
            <a:fld id="{ED8C2E6F-2E3D-41E6-8A21-3CA325159612}" type="slidenum">
              <a:rPr lang="fr-BE" smtClean="0"/>
              <a:pPr/>
              <a:t>17</a:t>
            </a:fld>
            <a:endParaRPr lang="fr-BE"/>
          </a:p>
        </p:txBody>
      </p:sp>
    </p:spTree>
    <p:extLst>
      <p:ext uri="{BB962C8B-B14F-4D97-AF65-F5344CB8AC3E}">
        <p14:creationId xmlns:p14="http://schemas.microsoft.com/office/powerpoint/2010/main" val="23766812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
        <p:nvSpPr>
          <p:cNvPr id="4" name="Slide Number Placeholder 3"/>
          <p:cNvSpPr>
            <a:spLocks noGrp="1"/>
          </p:cNvSpPr>
          <p:nvPr>
            <p:ph type="sldNum" sz="quarter" idx="10"/>
          </p:nvPr>
        </p:nvSpPr>
        <p:spPr/>
        <p:txBody>
          <a:bodyPr/>
          <a:lstStyle/>
          <a:p>
            <a:fld id="{ED8C2E6F-2E3D-41E6-8A21-3CA325159612}" type="slidenum">
              <a:rPr lang="fr-BE" smtClean="0"/>
              <a:pPr/>
              <a:t>18</a:t>
            </a:fld>
            <a:endParaRPr lang="fr-BE"/>
          </a:p>
        </p:txBody>
      </p:sp>
    </p:spTree>
    <p:extLst>
      <p:ext uri="{BB962C8B-B14F-4D97-AF65-F5344CB8AC3E}">
        <p14:creationId xmlns:p14="http://schemas.microsoft.com/office/powerpoint/2010/main" val="39156028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
        <p:nvSpPr>
          <p:cNvPr id="4" name="Slide Number Placeholder 3"/>
          <p:cNvSpPr>
            <a:spLocks noGrp="1"/>
          </p:cNvSpPr>
          <p:nvPr>
            <p:ph type="sldNum" sz="quarter" idx="10"/>
          </p:nvPr>
        </p:nvSpPr>
        <p:spPr/>
        <p:txBody>
          <a:bodyPr/>
          <a:lstStyle/>
          <a:p>
            <a:fld id="{ED8C2E6F-2E3D-41E6-8A21-3CA325159612}" type="slidenum">
              <a:rPr lang="fr-BE" smtClean="0"/>
              <a:pPr/>
              <a:t>19</a:t>
            </a:fld>
            <a:endParaRPr lang="fr-BE"/>
          </a:p>
        </p:txBody>
      </p:sp>
    </p:spTree>
    <p:extLst>
      <p:ext uri="{BB962C8B-B14F-4D97-AF65-F5344CB8AC3E}">
        <p14:creationId xmlns:p14="http://schemas.microsoft.com/office/powerpoint/2010/main" val="21742001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
        <p:nvSpPr>
          <p:cNvPr id="4" name="Slide Number Placeholder 3"/>
          <p:cNvSpPr>
            <a:spLocks noGrp="1"/>
          </p:cNvSpPr>
          <p:nvPr>
            <p:ph type="sldNum" sz="quarter" idx="10"/>
          </p:nvPr>
        </p:nvSpPr>
        <p:spPr/>
        <p:txBody>
          <a:bodyPr/>
          <a:lstStyle/>
          <a:p>
            <a:fld id="{ED8C2E6F-2E3D-41E6-8A21-3CA325159612}" type="slidenum">
              <a:rPr lang="fr-BE" smtClean="0"/>
              <a:pPr/>
              <a:t>2</a:t>
            </a:fld>
            <a:endParaRPr lang="fr-BE"/>
          </a:p>
        </p:txBody>
      </p:sp>
    </p:spTree>
    <p:extLst>
      <p:ext uri="{BB962C8B-B14F-4D97-AF65-F5344CB8AC3E}">
        <p14:creationId xmlns:p14="http://schemas.microsoft.com/office/powerpoint/2010/main" val="28068172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
        <p:nvSpPr>
          <p:cNvPr id="4" name="Slide Number Placeholder 3"/>
          <p:cNvSpPr>
            <a:spLocks noGrp="1"/>
          </p:cNvSpPr>
          <p:nvPr>
            <p:ph type="sldNum" sz="quarter" idx="10"/>
          </p:nvPr>
        </p:nvSpPr>
        <p:spPr/>
        <p:txBody>
          <a:bodyPr/>
          <a:lstStyle/>
          <a:p>
            <a:fld id="{ED8C2E6F-2E3D-41E6-8A21-3CA325159612}" type="slidenum">
              <a:rPr lang="fr-BE" smtClean="0"/>
              <a:pPr/>
              <a:t>20</a:t>
            </a:fld>
            <a:endParaRPr lang="fr-BE"/>
          </a:p>
        </p:txBody>
      </p:sp>
    </p:spTree>
    <p:extLst>
      <p:ext uri="{BB962C8B-B14F-4D97-AF65-F5344CB8AC3E}">
        <p14:creationId xmlns:p14="http://schemas.microsoft.com/office/powerpoint/2010/main" val="25434593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
        <p:nvSpPr>
          <p:cNvPr id="4" name="Slide Number Placeholder 3"/>
          <p:cNvSpPr>
            <a:spLocks noGrp="1"/>
          </p:cNvSpPr>
          <p:nvPr>
            <p:ph type="sldNum" sz="quarter" idx="10"/>
          </p:nvPr>
        </p:nvSpPr>
        <p:spPr/>
        <p:txBody>
          <a:bodyPr/>
          <a:lstStyle/>
          <a:p>
            <a:fld id="{ED8C2E6F-2E3D-41E6-8A21-3CA325159612}" type="slidenum">
              <a:rPr lang="fr-BE" smtClean="0"/>
              <a:pPr/>
              <a:t>21</a:t>
            </a:fld>
            <a:endParaRPr lang="fr-BE"/>
          </a:p>
        </p:txBody>
      </p:sp>
    </p:spTree>
    <p:extLst>
      <p:ext uri="{BB962C8B-B14F-4D97-AF65-F5344CB8AC3E}">
        <p14:creationId xmlns:p14="http://schemas.microsoft.com/office/powerpoint/2010/main" val="7405846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
        <p:nvSpPr>
          <p:cNvPr id="4" name="Slide Number Placeholder 3"/>
          <p:cNvSpPr>
            <a:spLocks noGrp="1"/>
          </p:cNvSpPr>
          <p:nvPr>
            <p:ph type="sldNum" sz="quarter" idx="10"/>
          </p:nvPr>
        </p:nvSpPr>
        <p:spPr/>
        <p:txBody>
          <a:bodyPr/>
          <a:lstStyle/>
          <a:p>
            <a:fld id="{ED8C2E6F-2E3D-41E6-8A21-3CA325159612}" type="slidenum">
              <a:rPr lang="fr-BE" smtClean="0"/>
              <a:pPr/>
              <a:t>22</a:t>
            </a:fld>
            <a:endParaRPr lang="fr-BE"/>
          </a:p>
        </p:txBody>
      </p:sp>
    </p:spTree>
    <p:extLst>
      <p:ext uri="{BB962C8B-B14F-4D97-AF65-F5344CB8AC3E}">
        <p14:creationId xmlns:p14="http://schemas.microsoft.com/office/powerpoint/2010/main" val="19368737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
        <p:nvSpPr>
          <p:cNvPr id="4" name="Slide Number Placeholder 3"/>
          <p:cNvSpPr>
            <a:spLocks noGrp="1"/>
          </p:cNvSpPr>
          <p:nvPr>
            <p:ph type="sldNum" sz="quarter" idx="10"/>
          </p:nvPr>
        </p:nvSpPr>
        <p:spPr/>
        <p:txBody>
          <a:bodyPr/>
          <a:lstStyle/>
          <a:p>
            <a:fld id="{ED8C2E6F-2E3D-41E6-8A21-3CA325159612}" type="slidenum">
              <a:rPr lang="fr-BE" smtClean="0"/>
              <a:pPr/>
              <a:t>23</a:t>
            </a:fld>
            <a:endParaRPr lang="fr-BE"/>
          </a:p>
        </p:txBody>
      </p:sp>
    </p:spTree>
    <p:extLst>
      <p:ext uri="{BB962C8B-B14F-4D97-AF65-F5344CB8AC3E}">
        <p14:creationId xmlns:p14="http://schemas.microsoft.com/office/powerpoint/2010/main" val="27293765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
        <p:nvSpPr>
          <p:cNvPr id="4" name="Slide Number Placeholder 3"/>
          <p:cNvSpPr>
            <a:spLocks noGrp="1"/>
          </p:cNvSpPr>
          <p:nvPr>
            <p:ph type="sldNum" sz="quarter" idx="10"/>
          </p:nvPr>
        </p:nvSpPr>
        <p:spPr/>
        <p:txBody>
          <a:bodyPr/>
          <a:lstStyle/>
          <a:p>
            <a:fld id="{ED8C2E6F-2E3D-41E6-8A21-3CA325159612}" type="slidenum">
              <a:rPr lang="fr-BE" smtClean="0"/>
              <a:pPr/>
              <a:t>24</a:t>
            </a:fld>
            <a:endParaRPr lang="fr-BE"/>
          </a:p>
        </p:txBody>
      </p:sp>
    </p:spTree>
    <p:extLst>
      <p:ext uri="{BB962C8B-B14F-4D97-AF65-F5344CB8AC3E}">
        <p14:creationId xmlns:p14="http://schemas.microsoft.com/office/powerpoint/2010/main" val="35424915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
        <p:nvSpPr>
          <p:cNvPr id="4" name="Slide Number Placeholder 3"/>
          <p:cNvSpPr>
            <a:spLocks noGrp="1"/>
          </p:cNvSpPr>
          <p:nvPr>
            <p:ph type="sldNum" sz="quarter" idx="10"/>
          </p:nvPr>
        </p:nvSpPr>
        <p:spPr/>
        <p:txBody>
          <a:bodyPr/>
          <a:lstStyle/>
          <a:p>
            <a:fld id="{ED8C2E6F-2E3D-41E6-8A21-3CA325159612}" type="slidenum">
              <a:rPr lang="fr-BE" smtClean="0"/>
              <a:pPr/>
              <a:t>25</a:t>
            </a:fld>
            <a:endParaRPr lang="fr-BE"/>
          </a:p>
        </p:txBody>
      </p:sp>
    </p:spTree>
    <p:extLst>
      <p:ext uri="{BB962C8B-B14F-4D97-AF65-F5344CB8AC3E}">
        <p14:creationId xmlns:p14="http://schemas.microsoft.com/office/powerpoint/2010/main" val="34141205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
        <p:nvSpPr>
          <p:cNvPr id="4" name="Slide Number Placeholder 3"/>
          <p:cNvSpPr>
            <a:spLocks noGrp="1"/>
          </p:cNvSpPr>
          <p:nvPr>
            <p:ph type="sldNum" sz="quarter" idx="10"/>
          </p:nvPr>
        </p:nvSpPr>
        <p:spPr/>
        <p:txBody>
          <a:bodyPr/>
          <a:lstStyle/>
          <a:p>
            <a:fld id="{ED8C2E6F-2E3D-41E6-8A21-3CA325159612}" type="slidenum">
              <a:rPr lang="fr-BE" smtClean="0"/>
              <a:pPr/>
              <a:t>26</a:t>
            </a:fld>
            <a:endParaRPr lang="fr-BE"/>
          </a:p>
        </p:txBody>
      </p:sp>
    </p:spTree>
    <p:extLst>
      <p:ext uri="{BB962C8B-B14F-4D97-AF65-F5344CB8AC3E}">
        <p14:creationId xmlns:p14="http://schemas.microsoft.com/office/powerpoint/2010/main" val="38901600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
        <p:nvSpPr>
          <p:cNvPr id="4" name="Slide Number Placeholder 3"/>
          <p:cNvSpPr>
            <a:spLocks noGrp="1"/>
          </p:cNvSpPr>
          <p:nvPr>
            <p:ph type="sldNum" sz="quarter" idx="10"/>
          </p:nvPr>
        </p:nvSpPr>
        <p:spPr/>
        <p:txBody>
          <a:bodyPr/>
          <a:lstStyle/>
          <a:p>
            <a:fld id="{ED8C2E6F-2E3D-41E6-8A21-3CA325159612}" type="slidenum">
              <a:rPr lang="fr-BE" smtClean="0"/>
              <a:pPr/>
              <a:t>27</a:t>
            </a:fld>
            <a:endParaRPr lang="fr-BE"/>
          </a:p>
        </p:txBody>
      </p:sp>
    </p:spTree>
    <p:extLst>
      <p:ext uri="{BB962C8B-B14F-4D97-AF65-F5344CB8AC3E}">
        <p14:creationId xmlns:p14="http://schemas.microsoft.com/office/powerpoint/2010/main" val="335515138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
        <p:nvSpPr>
          <p:cNvPr id="4" name="Slide Number Placeholder 3"/>
          <p:cNvSpPr>
            <a:spLocks noGrp="1"/>
          </p:cNvSpPr>
          <p:nvPr>
            <p:ph type="sldNum" sz="quarter" idx="10"/>
          </p:nvPr>
        </p:nvSpPr>
        <p:spPr/>
        <p:txBody>
          <a:bodyPr/>
          <a:lstStyle/>
          <a:p>
            <a:fld id="{ED8C2E6F-2E3D-41E6-8A21-3CA325159612}" type="slidenum">
              <a:rPr lang="fr-BE" smtClean="0"/>
              <a:pPr/>
              <a:t>28</a:t>
            </a:fld>
            <a:endParaRPr lang="fr-BE"/>
          </a:p>
        </p:txBody>
      </p:sp>
    </p:spTree>
    <p:extLst>
      <p:ext uri="{BB962C8B-B14F-4D97-AF65-F5344CB8AC3E}">
        <p14:creationId xmlns:p14="http://schemas.microsoft.com/office/powerpoint/2010/main" val="244543355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
        <p:nvSpPr>
          <p:cNvPr id="4" name="Slide Number Placeholder 3"/>
          <p:cNvSpPr>
            <a:spLocks noGrp="1"/>
          </p:cNvSpPr>
          <p:nvPr>
            <p:ph type="sldNum" sz="quarter" idx="10"/>
          </p:nvPr>
        </p:nvSpPr>
        <p:spPr/>
        <p:txBody>
          <a:bodyPr/>
          <a:lstStyle/>
          <a:p>
            <a:fld id="{ED8C2E6F-2E3D-41E6-8A21-3CA325159612}" type="slidenum">
              <a:rPr lang="fr-BE" smtClean="0"/>
              <a:pPr/>
              <a:t>29</a:t>
            </a:fld>
            <a:endParaRPr lang="fr-BE"/>
          </a:p>
        </p:txBody>
      </p:sp>
    </p:spTree>
    <p:extLst>
      <p:ext uri="{BB962C8B-B14F-4D97-AF65-F5344CB8AC3E}">
        <p14:creationId xmlns:p14="http://schemas.microsoft.com/office/powerpoint/2010/main" val="966706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
        <p:nvSpPr>
          <p:cNvPr id="4" name="Slide Number Placeholder 3"/>
          <p:cNvSpPr>
            <a:spLocks noGrp="1"/>
          </p:cNvSpPr>
          <p:nvPr>
            <p:ph type="sldNum" sz="quarter" idx="10"/>
          </p:nvPr>
        </p:nvSpPr>
        <p:spPr/>
        <p:txBody>
          <a:bodyPr/>
          <a:lstStyle/>
          <a:p>
            <a:fld id="{ED8C2E6F-2E3D-41E6-8A21-3CA325159612}" type="slidenum">
              <a:rPr lang="fr-BE" smtClean="0"/>
              <a:pPr/>
              <a:t>3</a:t>
            </a:fld>
            <a:endParaRPr lang="fr-BE"/>
          </a:p>
        </p:txBody>
      </p:sp>
    </p:spTree>
    <p:extLst>
      <p:ext uri="{BB962C8B-B14F-4D97-AF65-F5344CB8AC3E}">
        <p14:creationId xmlns:p14="http://schemas.microsoft.com/office/powerpoint/2010/main" val="13225912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
        <p:nvSpPr>
          <p:cNvPr id="4" name="Slide Number Placeholder 3"/>
          <p:cNvSpPr>
            <a:spLocks noGrp="1"/>
          </p:cNvSpPr>
          <p:nvPr>
            <p:ph type="sldNum" sz="quarter" idx="10"/>
          </p:nvPr>
        </p:nvSpPr>
        <p:spPr/>
        <p:txBody>
          <a:bodyPr/>
          <a:lstStyle/>
          <a:p>
            <a:fld id="{ED8C2E6F-2E3D-41E6-8A21-3CA325159612}" type="slidenum">
              <a:rPr lang="fr-BE" smtClean="0"/>
              <a:pPr/>
              <a:t>30</a:t>
            </a:fld>
            <a:endParaRPr lang="fr-BE"/>
          </a:p>
        </p:txBody>
      </p:sp>
    </p:spTree>
    <p:extLst>
      <p:ext uri="{BB962C8B-B14F-4D97-AF65-F5344CB8AC3E}">
        <p14:creationId xmlns:p14="http://schemas.microsoft.com/office/powerpoint/2010/main" val="325669327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fr-BE" altLang="fr-FR" smtClean="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92A1822-68AC-4BF9-B834-423069385E7B}" type="slidenum">
              <a:rPr lang="fr-BE" altLang="fr-FR">
                <a:latin typeface="Calibri" panose="020F0502020204030204" pitchFamily="34" charset="0"/>
              </a:rPr>
              <a:pPr eaLnBrk="1" hangingPunct="1"/>
              <a:t>31</a:t>
            </a:fld>
            <a:endParaRPr lang="fr-BE" altLang="fr-FR">
              <a:latin typeface="Calibri" panose="020F0502020204030204" pitchFamily="34" charset="0"/>
            </a:endParaRPr>
          </a:p>
        </p:txBody>
      </p:sp>
    </p:spTree>
    <p:extLst>
      <p:ext uri="{BB962C8B-B14F-4D97-AF65-F5344CB8AC3E}">
        <p14:creationId xmlns:p14="http://schemas.microsoft.com/office/powerpoint/2010/main" val="86283514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fr-BE" altLang="fr-FR" smtClean="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36BA460-D282-432B-AFAE-BA467FBC17BD}" type="slidenum">
              <a:rPr lang="fr-BE" altLang="fr-FR">
                <a:latin typeface="Calibri" panose="020F0502020204030204" pitchFamily="34" charset="0"/>
              </a:rPr>
              <a:pPr eaLnBrk="1" hangingPunct="1"/>
              <a:t>32</a:t>
            </a:fld>
            <a:endParaRPr lang="fr-BE" altLang="fr-FR">
              <a:latin typeface="Calibri" panose="020F0502020204030204" pitchFamily="34" charset="0"/>
            </a:endParaRPr>
          </a:p>
        </p:txBody>
      </p:sp>
    </p:spTree>
    <p:extLst>
      <p:ext uri="{BB962C8B-B14F-4D97-AF65-F5344CB8AC3E}">
        <p14:creationId xmlns:p14="http://schemas.microsoft.com/office/powerpoint/2010/main" val="280007924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fr-BE" altLang="fr-FR" smtClean="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2B3DBE4-4ECC-4F3D-B073-F3E3340CAAAD}" type="slidenum">
              <a:rPr lang="fr-BE" altLang="fr-FR">
                <a:latin typeface="Calibri" panose="020F0502020204030204" pitchFamily="34" charset="0"/>
              </a:rPr>
              <a:pPr eaLnBrk="1" hangingPunct="1"/>
              <a:t>33</a:t>
            </a:fld>
            <a:endParaRPr lang="fr-BE" altLang="fr-FR">
              <a:latin typeface="Calibri" panose="020F0502020204030204" pitchFamily="34" charset="0"/>
            </a:endParaRPr>
          </a:p>
        </p:txBody>
      </p:sp>
    </p:spTree>
    <p:extLst>
      <p:ext uri="{BB962C8B-B14F-4D97-AF65-F5344CB8AC3E}">
        <p14:creationId xmlns:p14="http://schemas.microsoft.com/office/powerpoint/2010/main" val="133695601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fr-BE" altLang="fr-FR" smtClean="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8AE90D5-5A20-42E8-93BF-8D7BE4F69895}" type="slidenum">
              <a:rPr lang="fr-BE" altLang="fr-FR">
                <a:latin typeface="Calibri" panose="020F0502020204030204" pitchFamily="34" charset="0"/>
              </a:rPr>
              <a:pPr eaLnBrk="1" hangingPunct="1"/>
              <a:t>34</a:t>
            </a:fld>
            <a:endParaRPr lang="fr-BE" altLang="fr-FR">
              <a:latin typeface="Calibri" panose="020F0502020204030204" pitchFamily="34" charset="0"/>
            </a:endParaRPr>
          </a:p>
        </p:txBody>
      </p:sp>
    </p:spTree>
    <p:extLst>
      <p:ext uri="{BB962C8B-B14F-4D97-AF65-F5344CB8AC3E}">
        <p14:creationId xmlns:p14="http://schemas.microsoft.com/office/powerpoint/2010/main" val="362066737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fr-BE" altLang="fr-FR" smtClean="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8352881-B757-46D8-B300-738A37D14560}" type="slidenum">
              <a:rPr lang="fr-BE" altLang="fr-FR">
                <a:latin typeface="Calibri" panose="020F0502020204030204" pitchFamily="34" charset="0"/>
              </a:rPr>
              <a:pPr eaLnBrk="1" hangingPunct="1"/>
              <a:t>35</a:t>
            </a:fld>
            <a:endParaRPr lang="fr-BE" altLang="fr-FR">
              <a:latin typeface="Calibri" panose="020F0502020204030204" pitchFamily="34" charset="0"/>
            </a:endParaRPr>
          </a:p>
        </p:txBody>
      </p:sp>
    </p:spTree>
    <p:extLst>
      <p:ext uri="{BB962C8B-B14F-4D97-AF65-F5344CB8AC3E}">
        <p14:creationId xmlns:p14="http://schemas.microsoft.com/office/powerpoint/2010/main" val="73396565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fr-BE" altLang="fr-FR" smtClean="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16EBCEF-B224-42CB-9DF2-D2E4432954F8}" type="slidenum">
              <a:rPr lang="fr-BE" altLang="fr-FR">
                <a:latin typeface="Calibri" panose="020F0502020204030204" pitchFamily="34" charset="0"/>
              </a:rPr>
              <a:pPr eaLnBrk="1" hangingPunct="1"/>
              <a:t>36</a:t>
            </a:fld>
            <a:endParaRPr lang="fr-BE" altLang="fr-FR">
              <a:latin typeface="Calibri" panose="020F0502020204030204" pitchFamily="34" charset="0"/>
            </a:endParaRPr>
          </a:p>
        </p:txBody>
      </p:sp>
    </p:spTree>
    <p:extLst>
      <p:ext uri="{BB962C8B-B14F-4D97-AF65-F5344CB8AC3E}">
        <p14:creationId xmlns:p14="http://schemas.microsoft.com/office/powerpoint/2010/main" val="87846389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
        <p:nvSpPr>
          <p:cNvPr id="4" name="Slide Number Placeholder 3"/>
          <p:cNvSpPr>
            <a:spLocks noGrp="1"/>
          </p:cNvSpPr>
          <p:nvPr>
            <p:ph type="sldNum" sz="quarter" idx="10"/>
          </p:nvPr>
        </p:nvSpPr>
        <p:spPr/>
        <p:txBody>
          <a:bodyPr/>
          <a:lstStyle/>
          <a:p>
            <a:fld id="{ED8C2E6F-2E3D-41E6-8A21-3CA325159612}" type="slidenum">
              <a:rPr lang="fr-BE" smtClean="0"/>
              <a:pPr/>
              <a:t>37</a:t>
            </a:fld>
            <a:endParaRPr lang="fr-BE"/>
          </a:p>
        </p:txBody>
      </p:sp>
    </p:spTree>
    <p:extLst>
      <p:ext uri="{BB962C8B-B14F-4D97-AF65-F5344CB8AC3E}">
        <p14:creationId xmlns:p14="http://schemas.microsoft.com/office/powerpoint/2010/main" val="402100674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
        <p:nvSpPr>
          <p:cNvPr id="4" name="Slide Number Placeholder 3"/>
          <p:cNvSpPr>
            <a:spLocks noGrp="1"/>
          </p:cNvSpPr>
          <p:nvPr>
            <p:ph type="sldNum" sz="quarter" idx="10"/>
          </p:nvPr>
        </p:nvSpPr>
        <p:spPr/>
        <p:txBody>
          <a:bodyPr/>
          <a:lstStyle/>
          <a:p>
            <a:fld id="{ED8C2E6F-2E3D-41E6-8A21-3CA325159612}" type="slidenum">
              <a:rPr lang="fr-BE" smtClean="0"/>
              <a:pPr/>
              <a:t>38</a:t>
            </a:fld>
            <a:endParaRPr lang="fr-BE"/>
          </a:p>
        </p:txBody>
      </p:sp>
    </p:spTree>
    <p:extLst>
      <p:ext uri="{BB962C8B-B14F-4D97-AF65-F5344CB8AC3E}">
        <p14:creationId xmlns:p14="http://schemas.microsoft.com/office/powerpoint/2010/main" val="33002565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
        <p:nvSpPr>
          <p:cNvPr id="4" name="Slide Number Placeholder 3"/>
          <p:cNvSpPr>
            <a:spLocks noGrp="1"/>
          </p:cNvSpPr>
          <p:nvPr>
            <p:ph type="sldNum" sz="quarter" idx="10"/>
          </p:nvPr>
        </p:nvSpPr>
        <p:spPr/>
        <p:txBody>
          <a:bodyPr/>
          <a:lstStyle/>
          <a:p>
            <a:fld id="{ED8C2E6F-2E3D-41E6-8A21-3CA325159612}" type="slidenum">
              <a:rPr lang="fr-BE" smtClean="0"/>
              <a:pPr/>
              <a:t>4</a:t>
            </a:fld>
            <a:endParaRPr lang="fr-BE"/>
          </a:p>
        </p:txBody>
      </p:sp>
    </p:spTree>
    <p:extLst>
      <p:ext uri="{BB962C8B-B14F-4D97-AF65-F5344CB8AC3E}">
        <p14:creationId xmlns:p14="http://schemas.microsoft.com/office/powerpoint/2010/main" val="3813534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
        <p:nvSpPr>
          <p:cNvPr id="4" name="Slide Number Placeholder 3"/>
          <p:cNvSpPr>
            <a:spLocks noGrp="1"/>
          </p:cNvSpPr>
          <p:nvPr>
            <p:ph type="sldNum" sz="quarter" idx="10"/>
          </p:nvPr>
        </p:nvSpPr>
        <p:spPr/>
        <p:txBody>
          <a:bodyPr/>
          <a:lstStyle/>
          <a:p>
            <a:fld id="{ED8C2E6F-2E3D-41E6-8A21-3CA325159612}" type="slidenum">
              <a:rPr lang="fr-BE" smtClean="0"/>
              <a:pPr/>
              <a:t>5</a:t>
            </a:fld>
            <a:endParaRPr lang="fr-BE"/>
          </a:p>
        </p:txBody>
      </p:sp>
    </p:spTree>
    <p:extLst>
      <p:ext uri="{BB962C8B-B14F-4D97-AF65-F5344CB8AC3E}">
        <p14:creationId xmlns:p14="http://schemas.microsoft.com/office/powerpoint/2010/main" val="15210603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
        <p:nvSpPr>
          <p:cNvPr id="4" name="Slide Number Placeholder 3"/>
          <p:cNvSpPr>
            <a:spLocks noGrp="1"/>
          </p:cNvSpPr>
          <p:nvPr>
            <p:ph type="sldNum" sz="quarter" idx="10"/>
          </p:nvPr>
        </p:nvSpPr>
        <p:spPr/>
        <p:txBody>
          <a:bodyPr/>
          <a:lstStyle/>
          <a:p>
            <a:fld id="{ED8C2E6F-2E3D-41E6-8A21-3CA325159612}" type="slidenum">
              <a:rPr lang="fr-BE" smtClean="0"/>
              <a:pPr/>
              <a:t>6</a:t>
            </a:fld>
            <a:endParaRPr lang="fr-BE"/>
          </a:p>
        </p:txBody>
      </p:sp>
    </p:spTree>
    <p:extLst>
      <p:ext uri="{BB962C8B-B14F-4D97-AF65-F5344CB8AC3E}">
        <p14:creationId xmlns:p14="http://schemas.microsoft.com/office/powerpoint/2010/main" val="19198439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
        <p:nvSpPr>
          <p:cNvPr id="4" name="Slide Number Placeholder 3"/>
          <p:cNvSpPr>
            <a:spLocks noGrp="1"/>
          </p:cNvSpPr>
          <p:nvPr>
            <p:ph type="sldNum" sz="quarter" idx="10"/>
          </p:nvPr>
        </p:nvSpPr>
        <p:spPr/>
        <p:txBody>
          <a:bodyPr/>
          <a:lstStyle/>
          <a:p>
            <a:fld id="{ED8C2E6F-2E3D-41E6-8A21-3CA325159612}" type="slidenum">
              <a:rPr lang="fr-BE" smtClean="0"/>
              <a:pPr/>
              <a:t>7</a:t>
            </a:fld>
            <a:endParaRPr lang="fr-BE"/>
          </a:p>
        </p:txBody>
      </p:sp>
    </p:spTree>
    <p:extLst>
      <p:ext uri="{BB962C8B-B14F-4D97-AF65-F5344CB8AC3E}">
        <p14:creationId xmlns:p14="http://schemas.microsoft.com/office/powerpoint/2010/main" val="11639499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
        <p:nvSpPr>
          <p:cNvPr id="4" name="Slide Number Placeholder 3"/>
          <p:cNvSpPr>
            <a:spLocks noGrp="1"/>
          </p:cNvSpPr>
          <p:nvPr>
            <p:ph type="sldNum" sz="quarter" idx="10"/>
          </p:nvPr>
        </p:nvSpPr>
        <p:spPr/>
        <p:txBody>
          <a:bodyPr/>
          <a:lstStyle/>
          <a:p>
            <a:fld id="{ED8C2E6F-2E3D-41E6-8A21-3CA325159612}" type="slidenum">
              <a:rPr lang="fr-BE" smtClean="0"/>
              <a:pPr/>
              <a:t>8</a:t>
            </a:fld>
            <a:endParaRPr lang="fr-BE"/>
          </a:p>
        </p:txBody>
      </p:sp>
    </p:spTree>
    <p:extLst>
      <p:ext uri="{BB962C8B-B14F-4D97-AF65-F5344CB8AC3E}">
        <p14:creationId xmlns:p14="http://schemas.microsoft.com/office/powerpoint/2010/main" val="22098874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
        <p:nvSpPr>
          <p:cNvPr id="4" name="Slide Number Placeholder 3"/>
          <p:cNvSpPr>
            <a:spLocks noGrp="1"/>
          </p:cNvSpPr>
          <p:nvPr>
            <p:ph type="sldNum" sz="quarter" idx="10"/>
          </p:nvPr>
        </p:nvSpPr>
        <p:spPr/>
        <p:txBody>
          <a:bodyPr/>
          <a:lstStyle/>
          <a:p>
            <a:fld id="{ED8C2E6F-2E3D-41E6-8A21-3CA325159612}" type="slidenum">
              <a:rPr lang="fr-BE" smtClean="0"/>
              <a:pPr/>
              <a:t>9</a:t>
            </a:fld>
            <a:endParaRPr lang="fr-BE"/>
          </a:p>
        </p:txBody>
      </p:sp>
    </p:spTree>
    <p:extLst>
      <p:ext uri="{BB962C8B-B14F-4D97-AF65-F5344CB8AC3E}">
        <p14:creationId xmlns:p14="http://schemas.microsoft.com/office/powerpoint/2010/main" val="21343074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685530" y="2130976"/>
            <a:ext cx="7772943" cy="1470086"/>
          </a:xfrm>
        </p:spPr>
        <p:txBody>
          <a:bodyPr/>
          <a:lstStyle>
            <a:lvl1pPr algn="ctr">
              <a:defRPr/>
            </a:lvl1pPr>
          </a:lstStyle>
          <a:p>
            <a:r>
              <a:rPr lang="fr-FR" smtClean="0"/>
              <a:t>Modifiez le style du titre</a:t>
            </a:r>
            <a:endParaRPr lang="fr-BE" dirty="0"/>
          </a:p>
        </p:txBody>
      </p:sp>
      <p:sp>
        <p:nvSpPr>
          <p:cNvPr id="3" name="Subtitle 2"/>
          <p:cNvSpPr>
            <a:spLocks noGrp="1"/>
          </p:cNvSpPr>
          <p:nvPr>
            <p:ph type="subTitle" idx="1"/>
          </p:nvPr>
        </p:nvSpPr>
        <p:spPr>
          <a:xfrm>
            <a:off x="1371057" y="3886154"/>
            <a:ext cx="6401886" cy="1752295"/>
          </a:xfrm>
        </p:spPr>
        <p:txBody>
          <a:bodyPr/>
          <a:lstStyle>
            <a:lvl1pPr marL="0" indent="0" algn="ctr">
              <a:buNone/>
              <a:defRPr/>
            </a:lvl1pPr>
            <a:lvl2pPr marL="400666" indent="0" algn="ctr">
              <a:buNone/>
              <a:defRPr/>
            </a:lvl2pPr>
            <a:lvl3pPr marL="801330" indent="0" algn="ctr">
              <a:buNone/>
              <a:defRPr/>
            </a:lvl3pPr>
            <a:lvl4pPr marL="1201995" indent="0" algn="ctr">
              <a:buNone/>
              <a:defRPr/>
            </a:lvl4pPr>
            <a:lvl5pPr marL="1602660" indent="0" algn="ctr">
              <a:buNone/>
              <a:defRPr/>
            </a:lvl5pPr>
            <a:lvl6pPr marL="2003326" indent="0" algn="ctr">
              <a:buNone/>
              <a:defRPr/>
            </a:lvl6pPr>
            <a:lvl7pPr marL="2403991" indent="0" algn="ctr">
              <a:buNone/>
              <a:defRPr/>
            </a:lvl7pPr>
            <a:lvl8pPr marL="2804656" indent="0" algn="ctr">
              <a:buNone/>
              <a:defRPr/>
            </a:lvl8pPr>
            <a:lvl9pPr marL="3205320" indent="0" algn="ctr">
              <a:buNone/>
              <a:defRPr/>
            </a:lvl9pPr>
          </a:lstStyle>
          <a:p>
            <a:r>
              <a:rPr lang="fr-FR" smtClean="0"/>
              <a:t>Modifiez le style des sous-titres du masque</a:t>
            </a:r>
            <a:endParaRPr lang="fr-BE"/>
          </a:p>
        </p:txBody>
      </p:sp>
      <p:sp>
        <p:nvSpPr>
          <p:cNvPr id="4" name="Rectangle 4"/>
          <p:cNvSpPr>
            <a:spLocks noGrp="1" noChangeArrowheads="1"/>
          </p:cNvSpPr>
          <p:nvPr>
            <p:ph type="dt" sz="half" idx="10"/>
          </p:nvPr>
        </p:nvSpPr>
        <p:spPr>
          <a:xfrm>
            <a:off x="6788683" y="6640555"/>
            <a:ext cx="2133962" cy="222615"/>
          </a:xfrm>
          <a:prstGeom prst="rect">
            <a:avLst/>
          </a:prstGeom>
          <a:ln/>
        </p:spPr>
        <p:txBody>
          <a:bodyPr/>
          <a:lstStyle>
            <a:lvl1pPr>
              <a:defRPr/>
            </a:lvl1pPr>
          </a:lstStyle>
          <a:p>
            <a:pPr>
              <a:defRPr/>
            </a:pPr>
            <a:r>
              <a:rPr lang="fr-FR" smtClean="0"/>
              <a:t>© Wavenet 2014</a:t>
            </a:r>
            <a:endParaRPr lang="en-GB" noProof="1" smtClean="0"/>
          </a:p>
        </p:txBody>
      </p:sp>
    </p:spTree>
    <p:extLst>
      <p:ext uri="{BB962C8B-B14F-4D97-AF65-F5344CB8AC3E}">
        <p14:creationId xmlns:p14="http://schemas.microsoft.com/office/powerpoint/2010/main" val="54489343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fr-BE"/>
          </a:p>
        </p:txBody>
      </p:sp>
      <p:sp>
        <p:nvSpPr>
          <p:cNvPr id="3" name="Vertical Text Placeholder 2"/>
          <p:cNvSpPr>
            <a:spLocks noGrp="1"/>
          </p:cNvSpPr>
          <p:nvPr>
            <p:ph type="body" orient="vert" idx="1"/>
          </p:nvPr>
        </p:nvSpPr>
        <p:spPr/>
        <p:txBody>
          <a:bodyPr vert="eaVert"/>
          <a:lstStyle>
            <a:lvl2pPr marL="742899" indent="-219810">
              <a:defRPr lang="en-US" sz="1800" baseline="0" dirty="0" smtClean="0">
                <a:solidFill>
                  <a:srgbClr val="222146"/>
                </a:solidFill>
                <a:latin typeface="+mn-lt"/>
              </a:defRPr>
            </a:lvl2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dirty="0"/>
          </a:p>
        </p:txBody>
      </p:sp>
      <p:sp>
        <p:nvSpPr>
          <p:cNvPr id="4" name="Date Placeholder 7"/>
          <p:cNvSpPr>
            <a:spLocks noGrp="1"/>
          </p:cNvSpPr>
          <p:nvPr>
            <p:ph type="dt" sz="half" idx="10"/>
          </p:nvPr>
        </p:nvSpPr>
        <p:spPr>
          <a:xfrm>
            <a:off x="6850258" y="6649955"/>
            <a:ext cx="2133962" cy="222615"/>
          </a:xfrm>
          <a:prstGeom prst="rect">
            <a:avLst/>
          </a:prstGeom>
        </p:spPr>
        <p:txBody>
          <a:bodyPr/>
          <a:lstStyle/>
          <a:p>
            <a:pPr>
              <a:defRPr/>
            </a:pPr>
            <a:r>
              <a:rPr lang="fr-FR" smtClean="0"/>
              <a:t>© Wavenet 2014</a:t>
            </a:r>
            <a:endParaRPr lang="en-GB" noProof="1" smtClean="0"/>
          </a:p>
        </p:txBody>
      </p:sp>
    </p:spTree>
    <p:extLst>
      <p:ext uri="{BB962C8B-B14F-4D97-AF65-F5344CB8AC3E}">
        <p14:creationId xmlns:p14="http://schemas.microsoft.com/office/powerpoint/2010/main" val="123126657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7229" y="600418"/>
            <a:ext cx="2059301" cy="5526139"/>
          </a:xfrm>
        </p:spPr>
        <p:txBody>
          <a:bodyPr vert="eaVert"/>
          <a:lstStyle/>
          <a:p>
            <a:r>
              <a:rPr lang="fr-FR" smtClean="0"/>
              <a:t>Modifiez le style du titre</a:t>
            </a:r>
            <a:endParaRPr lang="fr-BE"/>
          </a:p>
        </p:txBody>
      </p:sp>
      <p:sp>
        <p:nvSpPr>
          <p:cNvPr id="3" name="Vertical Text Placeholder 2"/>
          <p:cNvSpPr>
            <a:spLocks noGrp="1"/>
          </p:cNvSpPr>
          <p:nvPr>
            <p:ph type="body" orient="vert" idx="1"/>
          </p:nvPr>
        </p:nvSpPr>
        <p:spPr>
          <a:xfrm>
            <a:off x="446612" y="600418"/>
            <a:ext cx="6050298" cy="5526139"/>
          </a:xfrm>
        </p:spPr>
        <p:txBody>
          <a:bodyPr vert="eaVert"/>
          <a:lstStyle>
            <a:lvl2pPr marL="742899" indent="-219810">
              <a:defRPr lang="en-US" sz="1800" baseline="0" dirty="0" smtClean="0">
                <a:solidFill>
                  <a:srgbClr val="222146"/>
                </a:solidFill>
                <a:latin typeface="+mn-lt"/>
              </a:defRPr>
            </a:lvl2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dirty="0"/>
          </a:p>
        </p:txBody>
      </p:sp>
      <p:sp>
        <p:nvSpPr>
          <p:cNvPr id="4" name="Date Placeholder 7"/>
          <p:cNvSpPr>
            <a:spLocks noGrp="1"/>
          </p:cNvSpPr>
          <p:nvPr>
            <p:ph type="dt" sz="half" idx="10"/>
          </p:nvPr>
        </p:nvSpPr>
        <p:spPr>
          <a:xfrm>
            <a:off x="6850258" y="6649955"/>
            <a:ext cx="2133962" cy="222615"/>
          </a:xfrm>
          <a:prstGeom prst="rect">
            <a:avLst/>
          </a:prstGeom>
        </p:spPr>
        <p:txBody>
          <a:bodyPr/>
          <a:lstStyle/>
          <a:p>
            <a:pPr>
              <a:defRPr/>
            </a:pPr>
            <a:r>
              <a:rPr lang="fr-FR" smtClean="0"/>
              <a:t>© Wavenet 2014</a:t>
            </a:r>
            <a:endParaRPr lang="en-GB" noProof="1" smtClean="0"/>
          </a:p>
        </p:txBody>
      </p:sp>
    </p:spTree>
    <p:extLst>
      <p:ext uri="{BB962C8B-B14F-4D97-AF65-F5344CB8AC3E}">
        <p14:creationId xmlns:p14="http://schemas.microsoft.com/office/powerpoint/2010/main" val="2769959459"/>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ln>
            <a:noFill/>
          </a:ln>
        </p:spPr>
        <p:txBody>
          <a:bodyPr/>
          <a:lstStyle/>
          <a:p>
            <a:r>
              <a:rPr lang="en-US" smtClean="0"/>
              <a:t>Click to edit Master title style</a:t>
            </a:r>
            <a:endParaRPr lang="fr-BE"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BE" dirty="0"/>
          </a:p>
        </p:txBody>
      </p:sp>
      <p:sp>
        <p:nvSpPr>
          <p:cNvPr id="5" name="Date Placeholder 7"/>
          <p:cNvSpPr>
            <a:spLocks noGrp="1"/>
          </p:cNvSpPr>
          <p:nvPr>
            <p:ph type="dt" sz="half" idx="10"/>
          </p:nvPr>
        </p:nvSpPr>
        <p:spPr>
          <a:xfrm>
            <a:off x="6850258" y="6649955"/>
            <a:ext cx="2133962" cy="222615"/>
          </a:xfrm>
          <a:prstGeom prst="rect">
            <a:avLst/>
          </a:prstGeom>
        </p:spPr>
        <p:txBody>
          <a:bodyPr/>
          <a:lstStyle/>
          <a:p>
            <a:pPr>
              <a:defRPr/>
            </a:pPr>
            <a:r>
              <a:rPr lang="fr-FR" smtClean="0"/>
              <a:t>© Wavenet 2014</a:t>
            </a:r>
            <a:endParaRPr lang="en-GB" noProof="1" smtClean="0"/>
          </a:p>
        </p:txBody>
      </p:sp>
    </p:spTree>
    <p:extLst>
      <p:ext uri="{BB962C8B-B14F-4D97-AF65-F5344CB8AC3E}">
        <p14:creationId xmlns:p14="http://schemas.microsoft.com/office/powerpoint/2010/main" val="2539423671"/>
      </p:ext>
    </p:extLst>
  </p:cSld>
  <p:clrMapOvr>
    <a:masterClrMapping/>
  </p:clrMapOvr>
  <p:transition>
    <p:strips dir="rd"/>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685529" y="2130976"/>
            <a:ext cx="7772943" cy="1470086"/>
          </a:xfrm>
        </p:spPr>
        <p:txBody>
          <a:bodyPr/>
          <a:lstStyle>
            <a:lvl1pPr algn="ctr">
              <a:defRPr/>
            </a:lvl1pPr>
          </a:lstStyle>
          <a:p>
            <a:r>
              <a:rPr lang="fr-FR" smtClean="0"/>
              <a:t>Modifiez le style du titre</a:t>
            </a:r>
            <a:endParaRPr lang="fr-BE" dirty="0"/>
          </a:p>
        </p:txBody>
      </p:sp>
      <p:sp>
        <p:nvSpPr>
          <p:cNvPr id="3" name="Subtitle 2"/>
          <p:cNvSpPr>
            <a:spLocks noGrp="1"/>
          </p:cNvSpPr>
          <p:nvPr>
            <p:ph type="subTitle" idx="1"/>
          </p:nvPr>
        </p:nvSpPr>
        <p:spPr>
          <a:xfrm>
            <a:off x="1371057" y="3886153"/>
            <a:ext cx="6401886" cy="1752295"/>
          </a:xfrm>
        </p:spPr>
        <p:txBody>
          <a:bodyPr/>
          <a:lstStyle>
            <a:lvl1pPr marL="0" indent="0" algn="ctr">
              <a:buNone/>
              <a:defRPr/>
            </a:lvl1pPr>
            <a:lvl2pPr marL="400736" indent="0" algn="ctr">
              <a:buNone/>
              <a:defRPr/>
            </a:lvl2pPr>
            <a:lvl3pPr marL="801472" indent="0" algn="ctr">
              <a:buNone/>
              <a:defRPr/>
            </a:lvl3pPr>
            <a:lvl4pPr marL="1202207" indent="0" algn="ctr">
              <a:buNone/>
              <a:defRPr/>
            </a:lvl4pPr>
            <a:lvl5pPr marL="1602943" indent="0" algn="ctr">
              <a:buNone/>
              <a:defRPr/>
            </a:lvl5pPr>
            <a:lvl6pPr marL="2003679" indent="0" algn="ctr">
              <a:buNone/>
              <a:defRPr/>
            </a:lvl6pPr>
            <a:lvl7pPr marL="2404415" indent="0" algn="ctr">
              <a:buNone/>
              <a:defRPr/>
            </a:lvl7pPr>
            <a:lvl8pPr marL="2805151" indent="0" algn="ctr">
              <a:buNone/>
              <a:defRPr/>
            </a:lvl8pPr>
            <a:lvl9pPr marL="3205886" indent="0" algn="ctr">
              <a:buNone/>
              <a:defRPr/>
            </a:lvl9pPr>
          </a:lstStyle>
          <a:p>
            <a:r>
              <a:rPr lang="fr-FR" smtClean="0"/>
              <a:t>Modifiez le style des sous-titres du masque</a:t>
            </a:r>
            <a:endParaRPr lang="fr-BE"/>
          </a:p>
        </p:txBody>
      </p:sp>
      <p:sp>
        <p:nvSpPr>
          <p:cNvPr id="4" name="Rectangle 4"/>
          <p:cNvSpPr>
            <a:spLocks noGrp="1" noChangeArrowheads="1"/>
          </p:cNvSpPr>
          <p:nvPr>
            <p:ph type="dt" sz="half" idx="10"/>
          </p:nvPr>
        </p:nvSpPr>
        <p:spPr>
          <a:xfrm>
            <a:off x="6788683" y="6640554"/>
            <a:ext cx="2133962" cy="222615"/>
          </a:xfrm>
          <a:prstGeom prst="rect">
            <a:avLst/>
          </a:prstGeom>
          <a:ln/>
        </p:spPr>
        <p:txBody>
          <a:bodyPr/>
          <a:lstStyle>
            <a:lvl1pPr>
              <a:defRPr/>
            </a:lvl1pPr>
          </a:lstStyle>
          <a:p>
            <a:pPr>
              <a:defRPr/>
            </a:pPr>
            <a:r>
              <a:rPr lang="fr-FR" smtClean="0"/>
              <a:t>© Wavenet 2014</a:t>
            </a:r>
            <a:endParaRPr lang="en-GB" noProof="1" smtClean="0"/>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446506" y="294090"/>
            <a:ext cx="8239917" cy="528831"/>
          </a:xfrm>
        </p:spPr>
        <p:txBody>
          <a:bodyPr/>
          <a:lstStyle>
            <a:lvl1pPr>
              <a:defRPr sz="2500"/>
            </a:lvl1pPr>
          </a:lstStyle>
          <a:p>
            <a:r>
              <a:rPr lang="fr-FR" smtClean="0"/>
              <a:t>Modifiez le style du titre</a:t>
            </a:r>
            <a:endParaRPr lang="fr-BE" dirty="0"/>
          </a:p>
        </p:txBody>
      </p:sp>
      <p:sp>
        <p:nvSpPr>
          <p:cNvPr id="3" name="Content Placeholder 2"/>
          <p:cNvSpPr>
            <a:spLocks noGrp="1"/>
          </p:cNvSpPr>
          <p:nvPr>
            <p:ph idx="1"/>
          </p:nvPr>
        </p:nvSpPr>
        <p:spPr>
          <a:xfrm>
            <a:off x="457472" y="1208438"/>
            <a:ext cx="8229057" cy="4702366"/>
          </a:xfrm>
        </p:spPr>
        <p:txBody>
          <a:bodyPr/>
          <a:lstStyle>
            <a:lvl1pPr>
              <a:defRPr sz="2100" baseline="0">
                <a:solidFill>
                  <a:srgbClr val="222146"/>
                </a:solidFill>
              </a:defRPr>
            </a:lvl1pPr>
            <a:lvl2pPr marL="743031" indent="-219848">
              <a:buClr>
                <a:srgbClr val="3FBBED"/>
              </a:buClr>
              <a:buSzPct val="100000"/>
              <a:buFont typeface="Calibri" pitchFamily="34" charset="0"/>
              <a:buChar char="-"/>
              <a:defRPr baseline="0">
                <a:solidFill>
                  <a:srgbClr val="222146"/>
                </a:solidFill>
              </a:defRPr>
            </a:lvl2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dirty="0"/>
          </a:p>
        </p:txBody>
      </p:sp>
      <p:sp>
        <p:nvSpPr>
          <p:cNvPr id="4" name="Rectangle 4"/>
          <p:cNvSpPr>
            <a:spLocks noGrp="1" noChangeArrowheads="1"/>
          </p:cNvSpPr>
          <p:nvPr>
            <p:ph type="dt" sz="half" idx="10"/>
          </p:nvPr>
        </p:nvSpPr>
        <p:spPr>
          <a:xfrm>
            <a:off x="6850258" y="6617641"/>
            <a:ext cx="2133962" cy="222615"/>
          </a:xfrm>
          <a:prstGeom prst="rect">
            <a:avLst/>
          </a:prstGeom>
          <a:ln/>
        </p:spPr>
        <p:txBody>
          <a:bodyPr anchor="ctr"/>
          <a:lstStyle>
            <a:lvl1pPr>
              <a:defRPr sz="1000"/>
            </a:lvl1pPr>
          </a:lstStyle>
          <a:p>
            <a:pPr>
              <a:tabLst>
                <a:tab pos="392318" algn="l"/>
                <a:tab pos="1961589" algn="l"/>
              </a:tabLst>
              <a:defRPr/>
            </a:pPr>
            <a:r>
              <a:rPr lang="fr-FR" smtClean="0"/>
              <a:t>© Wavenet 2014</a:t>
            </a:r>
            <a:endParaRPr lang="en-GB" dirty="0" smtClean="0"/>
          </a:p>
        </p:txBody>
      </p:sp>
      <p:sp>
        <p:nvSpPr>
          <p:cNvPr id="12" name="Content Placeholder 11"/>
          <p:cNvSpPr>
            <a:spLocks noGrp="1"/>
          </p:cNvSpPr>
          <p:nvPr>
            <p:ph sz="quarter" idx="13"/>
          </p:nvPr>
        </p:nvSpPr>
        <p:spPr>
          <a:xfrm>
            <a:off x="446506" y="620642"/>
            <a:ext cx="4248706" cy="522665"/>
          </a:xfrm>
        </p:spPr>
        <p:txBody>
          <a:bodyPr/>
          <a:lstStyle>
            <a:lvl1pPr marL="0" indent="0">
              <a:buNone/>
              <a:defRPr lang="en-US" sz="1800" b="1" i="0" dirty="0" smtClean="0">
                <a:solidFill>
                  <a:srgbClr val="40BBED"/>
                </a:solidFill>
                <a:latin typeface="+mn-lt"/>
                <a:ea typeface="+mn-ea"/>
                <a:cs typeface="+mn-cs"/>
              </a:defRPr>
            </a:lvl1pPr>
          </a:lstStyle>
          <a:p>
            <a:pPr lvl="0"/>
            <a:r>
              <a:rPr lang="fr-FR" smtClean="0"/>
              <a:t>Modifiez les styles du texte du masque</a:t>
            </a:r>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722181" y="4407378"/>
            <a:ext cx="7772943" cy="1362097"/>
          </a:xfrm>
        </p:spPr>
        <p:txBody>
          <a:bodyPr anchor="t"/>
          <a:lstStyle>
            <a:lvl1pPr algn="l">
              <a:defRPr sz="3500" b="1" cap="all"/>
            </a:lvl1pPr>
          </a:lstStyle>
          <a:p>
            <a:r>
              <a:rPr lang="fr-FR" smtClean="0"/>
              <a:t>Modifiez le style du titre</a:t>
            </a:r>
            <a:endParaRPr lang="fr-BE"/>
          </a:p>
        </p:txBody>
      </p:sp>
      <p:sp>
        <p:nvSpPr>
          <p:cNvPr id="3" name="Text Placeholder 2"/>
          <p:cNvSpPr>
            <a:spLocks noGrp="1"/>
          </p:cNvSpPr>
          <p:nvPr>
            <p:ph type="body" idx="1"/>
          </p:nvPr>
        </p:nvSpPr>
        <p:spPr>
          <a:xfrm>
            <a:off x="722181" y="2907056"/>
            <a:ext cx="7772943" cy="1500322"/>
          </a:xfrm>
        </p:spPr>
        <p:txBody>
          <a:bodyPr anchor="b"/>
          <a:lstStyle>
            <a:lvl1pPr marL="0" indent="0">
              <a:buNone/>
              <a:defRPr sz="1800"/>
            </a:lvl1pPr>
            <a:lvl2pPr marL="400736" indent="0">
              <a:buNone/>
              <a:defRPr sz="1600"/>
            </a:lvl2pPr>
            <a:lvl3pPr marL="801472" indent="0">
              <a:buNone/>
              <a:defRPr sz="1400"/>
            </a:lvl3pPr>
            <a:lvl4pPr marL="1202207" indent="0">
              <a:buNone/>
              <a:defRPr sz="1200"/>
            </a:lvl4pPr>
            <a:lvl5pPr marL="1602943" indent="0">
              <a:buNone/>
              <a:defRPr sz="1200"/>
            </a:lvl5pPr>
            <a:lvl6pPr marL="2003679" indent="0">
              <a:buNone/>
              <a:defRPr sz="1200"/>
            </a:lvl6pPr>
            <a:lvl7pPr marL="2404415" indent="0">
              <a:buNone/>
              <a:defRPr sz="1200"/>
            </a:lvl7pPr>
            <a:lvl8pPr marL="2805151" indent="0">
              <a:buNone/>
              <a:defRPr sz="1200"/>
            </a:lvl8pPr>
            <a:lvl9pPr marL="3205886" indent="0">
              <a:buNone/>
              <a:defRPr sz="1200"/>
            </a:lvl9pPr>
          </a:lstStyle>
          <a:p>
            <a:pPr lvl="0"/>
            <a:r>
              <a:rPr lang="fr-FR" smtClean="0"/>
              <a:t>Modifiez les styles du texte du masque</a:t>
            </a:r>
          </a:p>
        </p:txBody>
      </p:sp>
      <p:sp>
        <p:nvSpPr>
          <p:cNvPr id="4" name="Date Placeholder 7"/>
          <p:cNvSpPr>
            <a:spLocks noGrp="1"/>
          </p:cNvSpPr>
          <p:nvPr>
            <p:ph type="dt" sz="half" idx="10"/>
          </p:nvPr>
        </p:nvSpPr>
        <p:spPr>
          <a:xfrm>
            <a:off x="6850258" y="6649954"/>
            <a:ext cx="2133962" cy="222615"/>
          </a:xfrm>
          <a:prstGeom prst="rect">
            <a:avLst/>
          </a:prstGeom>
        </p:spPr>
        <p:txBody>
          <a:bodyPr/>
          <a:lstStyle/>
          <a:p>
            <a:pPr>
              <a:defRPr/>
            </a:pPr>
            <a:r>
              <a:rPr lang="fr-FR" smtClean="0"/>
              <a:t>© Wavenet 2014</a:t>
            </a:r>
            <a:endParaRPr lang="en-GB" noProof="1" smtClean="0"/>
          </a:p>
        </p:txBody>
      </p:sp>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Deux contenus">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472" y="1077817"/>
            <a:ext cx="4049369" cy="5048740"/>
          </a:xfrm>
        </p:spPr>
        <p:txBody>
          <a:bodyPr/>
          <a:lstStyle>
            <a:lvl1pPr>
              <a:defRPr sz="2500"/>
            </a:lvl1pPr>
            <a:lvl2pPr marL="743031" indent="-219848">
              <a:defRPr lang="en-US" sz="1800" baseline="0" dirty="0" smtClean="0">
                <a:solidFill>
                  <a:srgbClr val="222146"/>
                </a:solidFill>
                <a:latin typeface="+mn-lt"/>
              </a:defRPr>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dirty="0"/>
          </a:p>
        </p:txBody>
      </p:sp>
      <p:sp>
        <p:nvSpPr>
          <p:cNvPr id="4" name="Content Placeholder 3"/>
          <p:cNvSpPr>
            <a:spLocks noGrp="1"/>
          </p:cNvSpPr>
          <p:nvPr>
            <p:ph sz="half" idx="2"/>
          </p:nvPr>
        </p:nvSpPr>
        <p:spPr>
          <a:xfrm>
            <a:off x="4637159" y="1077817"/>
            <a:ext cx="4049370" cy="5048740"/>
          </a:xfrm>
        </p:spPr>
        <p:txBody>
          <a:bodyPr/>
          <a:lstStyle>
            <a:lvl1pPr>
              <a:defRPr sz="2500"/>
            </a:lvl1pPr>
            <a:lvl2pPr marL="743031" indent="-219848">
              <a:defRPr lang="en-US" sz="1800" baseline="0" dirty="0" smtClean="0">
                <a:solidFill>
                  <a:srgbClr val="222146"/>
                </a:solidFill>
                <a:latin typeface="+mn-lt"/>
              </a:defRPr>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dirty="0"/>
          </a:p>
        </p:txBody>
      </p:sp>
      <p:sp>
        <p:nvSpPr>
          <p:cNvPr id="8" name="Date Placeholder 7"/>
          <p:cNvSpPr>
            <a:spLocks noGrp="1"/>
          </p:cNvSpPr>
          <p:nvPr>
            <p:ph type="dt" sz="half" idx="10"/>
          </p:nvPr>
        </p:nvSpPr>
        <p:spPr>
          <a:xfrm>
            <a:off x="6850258" y="6649954"/>
            <a:ext cx="2133962" cy="222615"/>
          </a:xfrm>
          <a:prstGeom prst="rect">
            <a:avLst/>
          </a:prstGeom>
        </p:spPr>
        <p:txBody>
          <a:bodyPr/>
          <a:lstStyle/>
          <a:p>
            <a:pPr>
              <a:defRPr/>
            </a:pPr>
            <a:r>
              <a:rPr lang="fr-FR" smtClean="0"/>
              <a:t>© Wavenet 2014</a:t>
            </a:r>
            <a:endParaRPr lang="en-GB" noProof="1" smtClean="0"/>
          </a:p>
        </p:txBody>
      </p:sp>
      <p:sp>
        <p:nvSpPr>
          <p:cNvPr id="11" name="Title 10"/>
          <p:cNvSpPr>
            <a:spLocks noGrp="1"/>
          </p:cNvSpPr>
          <p:nvPr>
            <p:ph type="title"/>
          </p:nvPr>
        </p:nvSpPr>
        <p:spPr/>
        <p:txBody>
          <a:bodyPr/>
          <a:lstStyle/>
          <a:p>
            <a:r>
              <a:rPr lang="fr-FR" smtClean="0"/>
              <a:t>Modifiez le style du titre</a:t>
            </a:r>
            <a:endParaRPr lang="fr-BE"/>
          </a:p>
        </p:txBody>
      </p:sp>
    </p:spTree>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457472" y="275012"/>
            <a:ext cx="8229057" cy="672184"/>
          </a:xfrm>
        </p:spPr>
        <p:txBody>
          <a:bodyPr/>
          <a:lstStyle>
            <a:lvl1pPr>
              <a:defRPr/>
            </a:lvl1pPr>
          </a:lstStyle>
          <a:p>
            <a:r>
              <a:rPr lang="fr-FR" smtClean="0"/>
              <a:t>Modifiez le style du titre</a:t>
            </a:r>
            <a:endParaRPr lang="fr-BE"/>
          </a:p>
        </p:txBody>
      </p:sp>
      <p:sp>
        <p:nvSpPr>
          <p:cNvPr id="3" name="Text Placeholder 2"/>
          <p:cNvSpPr>
            <a:spLocks noGrp="1"/>
          </p:cNvSpPr>
          <p:nvPr>
            <p:ph type="body" idx="1"/>
          </p:nvPr>
        </p:nvSpPr>
        <p:spPr>
          <a:xfrm>
            <a:off x="457472" y="1012506"/>
            <a:ext cx="4039867" cy="639293"/>
          </a:xfrm>
        </p:spPr>
        <p:txBody>
          <a:bodyPr anchor="b"/>
          <a:lstStyle>
            <a:lvl1pPr marL="0" indent="0">
              <a:buNone/>
              <a:defRPr sz="2100" b="1"/>
            </a:lvl1pPr>
            <a:lvl2pPr marL="400736" indent="0">
              <a:buNone/>
              <a:defRPr sz="1800" b="1"/>
            </a:lvl2pPr>
            <a:lvl3pPr marL="801472" indent="0">
              <a:buNone/>
              <a:defRPr sz="1600" b="1"/>
            </a:lvl3pPr>
            <a:lvl4pPr marL="1202207" indent="0">
              <a:buNone/>
              <a:defRPr sz="1400" b="1"/>
            </a:lvl4pPr>
            <a:lvl5pPr marL="1602943" indent="0">
              <a:buNone/>
              <a:defRPr sz="1400" b="1"/>
            </a:lvl5pPr>
            <a:lvl6pPr marL="2003679" indent="0">
              <a:buNone/>
              <a:defRPr sz="1400" b="1"/>
            </a:lvl6pPr>
            <a:lvl7pPr marL="2404415" indent="0">
              <a:buNone/>
              <a:defRPr sz="1400" b="1"/>
            </a:lvl7pPr>
            <a:lvl8pPr marL="2805151" indent="0">
              <a:buNone/>
              <a:defRPr sz="1400" b="1"/>
            </a:lvl8pPr>
            <a:lvl9pPr marL="3205886" indent="0">
              <a:buNone/>
              <a:defRPr sz="1400" b="1"/>
            </a:lvl9pPr>
          </a:lstStyle>
          <a:p>
            <a:pPr lvl="0"/>
            <a:r>
              <a:rPr lang="fr-FR" smtClean="0"/>
              <a:t>Modifiez les styles du texte du masque</a:t>
            </a:r>
          </a:p>
        </p:txBody>
      </p:sp>
      <p:sp>
        <p:nvSpPr>
          <p:cNvPr id="4" name="Content Placeholder 3"/>
          <p:cNvSpPr>
            <a:spLocks noGrp="1"/>
          </p:cNvSpPr>
          <p:nvPr>
            <p:ph sz="half" idx="2"/>
          </p:nvPr>
        </p:nvSpPr>
        <p:spPr>
          <a:xfrm>
            <a:off x="457472" y="1730923"/>
            <a:ext cx="4039867" cy="4395634"/>
          </a:xfrm>
        </p:spPr>
        <p:txBody>
          <a:bodyPr/>
          <a:lstStyle>
            <a:lvl1pPr>
              <a:defRPr sz="2100"/>
            </a:lvl1pPr>
            <a:lvl2pPr marL="743031" indent="-219848">
              <a:defRPr lang="en-US" sz="1800" baseline="0" dirty="0" smtClean="0">
                <a:solidFill>
                  <a:srgbClr val="222146"/>
                </a:solidFill>
                <a:latin typeface="+mn-lt"/>
              </a:defRPr>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dirty="0"/>
          </a:p>
        </p:txBody>
      </p:sp>
      <p:sp>
        <p:nvSpPr>
          <p:cNvPr id="5" name="Text Placeholder 4"/>
          <p:cNvSpPr>
            <a:spLocks noGrp="1"/>
          </p:cNvSpPr>
          <p:nvPr>
            <p:ph type="body" sz="quarter" idx="3"/>
          </p:nvPr>
        </p:nvSpPr>
        <p:spPr>
          <a:xfrm>
            <a:off x="4645304" y="1012506"/>
            <a:ext cx="4041225" cy="639293"/>
          </a:xfrm>
        </p:spPr>
        <p:txBody>
          <a:bodyPr anchor="b"/>
          <a:lstStyle>
            <a:lvl1pPr marL="0" indent="0">
              <a:buNone/>
              <a:defRPr sz="2100" b="1"/>
            </a:lvl1pPr>
            <a:lvl2pPr marL="400736" indent="0">
              <a:buNone/>
              <a:defRPr sz="1800" b="1"/>
            </a:lvl2pPr>
            <a:lvl3pPr marL="801472" indent="0">
              <a:buNone/>
              <a:defRPr sz="1600" b="1"/>
            </a:lvl3pPr>
            <a:lvl4pPr marL="1202207" indent="0">
              <a:buNone/>
              <a:defRPr sz="1400" b="1"/>
            </a:lvl4pPr>
            <a:lvl5pPr marL="1602943" indent="0">
              <a:buNone/>
              <a:defRPr sz="1400" b="1"/>
            </a:lvl5pPr>
            <a:lvl6pPr marL="2003679" indent="0">
              <a:buNone/>
              <a:defRPr sz="1400" b="1"/>
            </a:lvl6pPr>
            <a:lvl7pPr marL="2404415" indent="0">
              <a:buNone/>
              <a:defRPr sz="1400" b="1"/>
            </a:lvl7pPr>
            <a:lvl8pPr marL="2805151" indent="0">
              <a:buNone/>
              <a:defRPr sz="1400" b="1"/>
            </a:lvl8pPr>
            <a:lvl9pPr marL="3205886" indent="0">
              <a:buNone/>
              <a:defRPr sz="1400" b="1"/>
            </a:lvl9pPr>
          </a:lstStyle>
          <a:p>
            <a:pPr lvl="0"/>
            <a:r>
              <a:rPr lang="fr-FR" smtClean="0"/>
              <a:t>Modifiez les styles du texte du masque</a:t>
            </a:r>
          </a:p>
        </p:txBody>
      </p:sp>
      <p:sp>
        <p:nvSpPr>
          <p:cNvPr id="6" name="Content Placeholder 5"/>
          <p:cNvSpPr>
            <a:spLocks noGrp="1"/>
          </p:cNvSpPr>
          <p:nvPr>
            <p:ph sz="quarter" idx="4"/>
          </p:nvPr>
        </p:nvSpPr>
        <p:spPr>
          <a:xfrm>
            <a:off x="4645304" y="1730923"/>
            <a:ext cx="4041225" cy="4395634"/>
          </a:xfrm>
        </p:spPr>
        <p:txBody>
          <a:bodyPr/>
          <a:lstStyle>
            <a:lvl1pPr>
              <a:defRPr sz="2100"/>
            </a:lvl1pPr>
            <a:lvl2pPr marL="743031" indent="-219848">
              <a:defRPr lang="en-US" sz="1800" baseline="0" dirty="0" smtClean="0">
                <a:solidFill>
                  <a:srgbClr val="222146"/>
                </a:solidFill>
                <a:latin typeface="+mn-lt"/>
              </a:defRPr>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dirty="0"/>
          </a:p>
        </p:txBody>
      </p:sp>
      <p:sp>
        <p:nvSpPr>
          <p:cNvPr id="7" name="Date Placeholder 7"/>
          <p:cNvSpPr>
            <a:spLocks noGrp="1"/>
          </p:cNvSpPr>
          <p:nvPr>
            <p:ph type="dt" sz="half" idx="10"/>
          </p:nvPr>
        </p:nvSpPr>
        <p:spPr>
          <a:xfrm>
            <a:off x="6850258" y="6649954"/>
            <a:ext cx="2133962" cy="222615"/>
          </a:xfrm>
          <a:prstGeom prst="rect">
            <a:avLst/>
          </a:prstGeom>
        </p:spPr>
        <p:txBody>
          <a:bodyPr/>
          <a:lstStyle/>
          <a:p>
            <a:pPr>
              <a:defRPr/>
            </a:pPr>
            <a:r>
              <a:rPr lang="fr-FR" smtClean="0"/>
              <a:t>© Wavenet 2014</a:t>
            </a:r>
            <a:endParaRPr lang="en-GB" noProof="1" smtClean="0"/>
          </a:p>
        </p:txBody>
      </p:sp>
    </p:spTree>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fr-BE"/>
          </a:p>
        </p:txBody>
      </p:sp>
      <p:sp>
        <p:nvSpPr>
          <p:cNvPr id="3" name="Date Placeholder 7"/>
          <p:cNvSpPr>
            <a:spLocks noGrp="1"/>
          </p:cNvSpPr>
          <p:nvPr>
            <p:ph type="dt" sz="half" idx="10"/>
          </p:nvPr>
        </p:nvSpPr>
        <p:spPr>
          <a:xfrm>
            <a:off x="6850258" y="6649954"/>
            <a:ext cx="2133962" cy="222615"/>
          </a:xfrm>
          <a:prstGeom prst="rect">
            <a:avLst/>
          </a:prstGeom>
        </p:spPr>
        <p:txBody>
          <a:bodyPr/>
          <a:lstStyle/>
          <a:p>
            <a:pPr>
              <a:defRPr/>
            </a:pPr>
            <a:r>
              <a:rPr lang="fr-FR" smtClean="0"/>
              <a:t>© Wavenet 2014</a:t>
            </a:r>
            <a:endParaRPr lang="en-GB" noProof="1" smtClean="0"/>
          </a:p>
        </p:txBody>
      </p:sp>
    </p:spTree>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7"/>
          <p:cNvSpPr>
            <a:spLocks noGrp="1"/>
          </p:cNvSpPr>
          <p:nvPr>
            <p:ph type="dt" sz="half" idx="10"/>
          </p:nvPr>
        </p:nvSpPr>
        <p:spPr>
          <a:xfrm>
            <a:off x="6850258" y="6649954"/>
            <a:ext cx="2133962" cy="222615"/>
          </a:xfrm>
          <a:prstGeom prst="rect">
            <a:avLst/>
          </a:prstGeom>
        </p:spPr>
        <p:txBody>
          <a:bodyPr/>
          <a:lstStyle/>
          <a:p>
            <a:pPr>
              <a:defRPr/>
            </a:pPr>
            <a:r>
              <a:rPr lang="fr-FR" smtClean="0"/>
              <a:t>© Wavenet 2014</a:t>
            </a:r>
            <a:endParaRPr lang="en-GB" noProof="1" smtClean="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446507" y="294091"/>
            <a:ext cx="8239917" cy="528831"/>
          </a:xfrm>
        </p:spPr>
        <p:txBody>
          <a:bodyPr/>
          <a:lstStyle>
            <a:lvl1pPr>
              <a:defRPr sz="2500"/>
            </a:lvl1pPr>
          </a:lstStyle>
          <a:p>
            <a:r>
              <a:rPr lang="fr-FR" smtClean="0"/>
              <a:t>Modifiez le style du titre</a:t>
            </a:r>
            <a:endParaRPr lang="fr-BE" dirty="0"/>
          </a:p>
        </p:txBody>
      </p:sp>
      <p:sp>
        <p:nvSpPr>
          <p:cNvPr id="3" name="Content Placeholder 2"/>
          <p:cNvSpPr>
            <a:spLocks noGrp="1"/>
          </p:cNvSpPr>
          <p:nvPr>
            <p:ph idx="1"/>
          </p:nvPr>
        </p:nvSpPr>
        <p:spPr>
          <a:xfrm>
            <a:off x="457473" y="1208439"/>
            <a:ext cx="8229057" cy="4702366"/>
          </a:xfrm>
        </p:spPr>
        <p:txBody>
          <a:bodyPr/>
          <a:lstStyle>
            <a:lvl1pPr>
              <a:defRPr sz="2100" baseline="0">
                <a:solidFill>
                  <a:srgbClr val="222146"/>
                </a:solidFill>
              </a:defRPr>
            </a:lvl1pPr>
            <a:lvl2pPr marL="742899" indent="-219810">
              <a:buClr>
                <a:srgbClr val="3FBBED"/>
              </a:buClr>
              <a:buSzPct val="100000"/>
              <a:buFont typeface="Calibri" pitchFamily="34" charset="0"/>
              <a:buChar char="-"/>
              <a:defRPr baseline="0">
                <a:solidFill>
                  <a:srgbClr val="222146"/>
                </a:solidFill>
              </a:defRPr>
            </a:lvl2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dirty="0"/>
          </a:p>
        </p:txBody>
      </p:sp>
      <p:sp>
        <p:nvSpPr>
          <p:cNvPr id="4" name="Rectangle 4"/>
          <p:cNvSpPr>
            <a:spLocks noGrp="1" noChangeArrowheads="1"/>
          </p:cNvSpPr>
          <p:nvPr>
            <p:ph type="dt" sz="half" idx="10"/>
          </p:nvPr>
        </p:nvSpPr>
        <p:spPr>
          <a:xfrm>
            <a:off x="6850258" y="6617642"/>
            <a:ext cx="2133962" cy="222615"/>
          </a:xfrm>
          <a:prstGeom prst="rect">
            <a:avLst/>
          </a:prstGeom>
          <a:ln/>
        </p:spPr>
        <p:txBody>
          <a:bodyPr anchor="ctr"/>
          <a:lstStyle>
            <a:lvl1pPr>
              <a:defRPr sz="1000"/>
            </a:lvl1pPr>
          </a:lstStyle>
          <a:p>
            <a:pPr>
              <a:tabLst>
                <a:tab pos="392318" algn="l"/>
                <a:tab pos="1961589" algn="l"/>
              </a:tabLst>
              <a:defRPr/>
            </a:pPr>
            <a:r>
              <a:rPr lang="fr-FR" smtClean="0"/>
              <a:t>© Wavenet 2014</a:t>
            </a:r>
            <a:endParaRPr lang="en-GB" dirty="0" smtClean="0"/>
          </a:p>
        </p:txBody>
      </p:sp>
      <p:sp>
        <p:nvSpPr>
          <p:cNvPr id="12" name="Content Placeholder 11"/>
          <p:cNvSpPr>
            <a:spLocks noGrp="1"/>
          </p:cNvSpPr>
          <p:nvPr>
            <p:ph sz="quarter" idx="13"/>
          </p:nvPr>
        </p:nvSpPr>
        <p:spPr>
          <a:xfrm>
            <a:off x="446506" y="620642"/>
            <a:ext cx="4248706" cy="522665"/>
          </a:xfrm>
        </p:spPr>
        <p:txBody>
          <a:bodyPr/>
          <a:lstStyle>
            <a:lvl1pPr marL="0" indent="0">
              <a:buNone/>
              <a:defRPr lang="en-US" sz="1800" b="1" i="0" dirty="0" smtClean="0">
                <a:solidFill>
                  <a:srgbClr val="40BBED"/>
                </a:solidFill>
                <a:latin typeface="+mn-lt"/>
                <a:ea typeface="+mn-ea"/>
                <a:cs typeface="+mn-cs"/>
              </a:defRPr>
            </a:lvl1pPr>
          </a:lstStyle>
          <a:p>
            <a:pPr lvl="0"/>
            <a:r>
              <a:rPr lang="fr-FR" smtClean="0"/>
              <a:t>Modifiez les styles du texte du masque</a:t>
            </a:r>
          </a:p>
        </p:txBody>
      </p:sp>
    </p:spTree>
    <p:extLst>
      <p:ext uri="{BB962C8B-B14F-4D97-AF65-F5344CB8AC3E}">
        <p14:creationId xmlns:p14="http://schemas.microsoft.com/office/powerpoint/2010/main" val="1527456552"/>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57472" y="273572"/>
            <a:ext cx="3008181" cy="1161958"/>
          </a:xfrm>
        </p:spPr>
        <p:txBody>
          <a:bodyPr anchor="b"/>
          <a:lstStyle>
            <a:lvl1pPr algn="l">
              <a:defRPr sz="1800" b="1"/>
            </a:lvl1pPr>
          </a:lstStyle>
          <a:p>
            <a:r>
              <a:rPr lang="fr-FR" smtClean="0"/>
              <a:t>Modifiez le style du titre</a:t>
            </a:r>
            <a:endParaRPr lang="fr-BE"/>
          </a:p>
        </p:txBody>
      </p:sp>
      <p:sp>
        <p:nvSpPr>
          <p:cNvPr id="3" name="Content Placeholder 2"/>
          <p:cNvSpPr>
            <a:spLocks noGrp="1"/>
          </p:cNvSpPr>
          <p:nvPr>
            <p:ph idx="1"/>
          </p:nvPr>
        </p:nvSpPr>
        <p:spPr>
          <a:xfrm>
            <a:off x="3575608" y="273571"/>
            <a:ext cx="5110921" cy="5852986"/>
          </a:xfrm>
        </p:spPr>
        <p:txBody>
          <a:bodyPr/>
          <a:lstStyle>
            <a:lvl1pPr>
              <a:defRPr sz="2800"/>
            </a:lvl1pPr>
            <a:lvl2pPr marL="743031" indent="-219848">
              <a:defRPr lang="en-US" sz="1800" baseline="0" dirty="0" smtClean="0">
                <a:solidFill>
                  <a:srgbClr val="222146"/>
                </a:solidFill>
                <a:latin typeface="+mn-lt"/>
              </a:defRPr>
            </a:lvl2pPr>
            <a:lvl3pPr>
              <a:defRPr sz="21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dirty="0"/>
          </a:p>
        </p:txBody>
      </p:sp>
      <p:sp>
        <p:nvSpPr>
          <p:cNvPr id="4" name="Text Placeholder 3"/>
          <p:cNvSpPr>
            <a:spLocks noGrp="1"/>
          </p:cNvSpPr>
          <p:nvPr>
            <p:ph type="body" sz="half" idx="2"/>
          </p:nvPr>
        </p:nvSpPr>
        <p:spPr>
          <a:xfrm>
            <a:off x="457472" y="1435530"/>
            <a:ext cx="3008181" cy="4691027"/>
          </a:xfrm>
        </p:spPr>
        <p:txBody>
          <a:bodyPr/>
          <a:lstStyle>
            <a:lvl1pPr marL="0" indent="0">
              <a:buNone/>
              <a:defRPr sz="1200"/>
            </a:lvl1pPr>
            <a:lvl2pPr marL="400736" indent="0">
              <a:buNone/>
              <a:defRPr sz="1100"/>
            </a:lvl2pPr>
            <a:lvl3pPr marL="801472" indent="0">
              <a:buNone/>
              <a:defRPr sz="900"/>
            </a:lvl3pPr>
            <a:lvl4pPr marL="1202207" indent="0">
              <a:buNone/>
              <a:defRPr sz="800"/>
            </a:lvl4pPr>
            <a:lvl5pPr marL="1602943" indent="0">
              <a:buNone/>
              <a:defRPr sz="800"/>
            </a:lvl5pPr>
            <a:lvl6pPr marL="2003679" indent="0">
              <a:buNone/>
              <a:defRPr sz="800"/>
            </a:lvl6pPr>
            <a:lvl7pPr marL="2404415" indent="0">
              <a:buNone/>
              <a:defRPr sz="800"/>
            </a:lvl7pPr>
            <a:lvl8pPr marL="2805151" indent="0">
              <a:buNone/>
              <a:defRPr sz="800"/>
            </a:lvl8pPr>
            <a:lvl9pPr marL="3205886" indent="0">
              <a:buNone/>
              <a:defRPr sz="800"/>
            </a:lvl9pPr>
          </a:lstStyle>
          <a:p>
            <a:pPr lvl="0"/>
            <a:r>
              <a:rPr lang="fr-FR" smtClean="0"/>
              <a:t>Modifiez les styles du texte du masque</a:t>
            </a:r>
          </a:p>
        </p:txBody>
      </p:sp>
      <p:sp>
        <p:nvSpPr>
          <p:cNvPr id="5" name="Date Placeholder 7"/>
          <p:cNvSpPr>
            <a:spLocks noGrp="1"/>
          </p:cNvSpPr>
          <p:nvPr>
            <p:ph type="dt" sz="half" idx="10"/>
          </p:nvPr>
        </p:nvSpPr>
        <p:spPr>
          <a:xfrm>
            <a:off x="6850258" y="6649954"/>
            <a:ext cx="2133962" cy="222615"/>
          </a:xfrm>
          <a:prstGeom prst="rect">
            <a:avLst/>
          </a:prstGeom>
        </p:spPr>
        <p:txBody>
          <a:bodyPr/>
          <a:lstStyle/>
          <a:p>
            <a:pPr>
              <a:defRPr/>
            </a:pPr>
            <a:r>
              <a:rPr lang="fr-FR" smtClean="0"/>
              <a:t>© Wavenet 2014</a:t>
            </a:r>
            <a:endParaRPr lang="en-GB" noProof="1" smtClean="0"/>
          </a:p>
        </p:txBody>
      </p:sp>
    </p:spTree>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Image avec légende">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791877" y="613376"/>
            <a:ext cx="5486943" cy="4113648"/>
          </a:xfrm>
        </p:spPr>
        <p:txBody>
          <a:bodyPr/>
          <a:lstStyle>
            <a:lvl1pPr marL="0" indent="0">
              <a:buNone/>
              <a:defRPr sz="2800"/>
            </a:lvl1pPr>
            <a:lvl2pPr marL="400736" indent="0">
              <a:buNone/>
              <a:defRPr sz="2500"/>
            </a:lvl2pPr>
            <a:lvl3pPr marL="801472" indent="0">
              <a:buNone/>
              <a:defRPr sz="2100"/>
            </a:lvl3pPr>
            <a:lvl4pPr marL="1202207" indent="0">
              <a:buNone/>
              <a:defRPr sz="1800"/>
            </a:lvl4pPr>
            <a:lvl5pPr marL="1602943" indent="0">
              <a:buNone/>
              <a:defRPr sz="1800"/>
            </a:lvl5pPr>
            <a:lvl6pPr marL="2003679" indent="0">
              <a:buNone/>
              <a:defRPr sz="1800"/>
            </a:lvl6pPr>
            <a:lvl7pPr marL="2404415" indent="0">
              <a:buNone/>
              <a:defRPr sz="1800"/>
            </a:lvl7pPr>
            <a:lvl8pPr marL="2805151" indent="0">
              <a:buNone/>
              <a:defRPr sz="1800"/>
            </a:lvl8pPr>
            <a:lvl9pPr marL="3205886" indent="0">
              <a:buNone/>
              <a:defRPr sz="1800"/>
            </a:lvl9pPr>
          </a:lstStyle>
          <a:p>
            <a:pPr lvl="0"/>
            <a:r>
              <a:rPr lang="fr-FR" noProof="0" smtClean="0"/>
              <a:t>Cliquez sur l'icône pour ajouter une image</a:t>
            </a:r>
            <a:endParaRPr lang="fr-BE" noProof="0" smtClean="0"/>
          </a:p>
        </p:txBody>
      </p:sp>
      <p:sp>
        <p:nvSpPr>
          <p:cNvPr id="4" name="Text Placeholder 3"/>
          <p:cNvSpPr>
            <a:spLocks noGrp="1"/>
          </p:cNvSpPr>
          <p:nvPr>
            <p:ph type="body" sz="half" idx="2"/>
          </p:nvPr>
        </p:nvSpPr>
        <p:spPr>
          <a:xfrm>
            <a:off x="1791877" y="5367757"/>
            <a:ext cx="5486943" cy="804876"/>
          </a:xfrm>
        </p:spPr>
        <p:txBody>
          <a:bodyPr/>
          <a:lstStyle>
            <a:lvl1pPr marL="0" indent="0">
              <a:buNone/>
              <a:defRPr sz="1200"/>
            </a:lvl1pPr>
            <a:lvl2pPr marL="400736" indent="0">
              <a:buNone/>
              <a:defRPr sz="1100"/>
            </a:lvl2pPr>
            <a:lvl3pPr marL="801472" indent="0">
              <a:buNone/>
              <a:defRPr sz="900"/>
            </a:lvl3pPr>
            <a:lvl4pPr marL="1202207" indent="0">
              <a:buNone/>
              <a:defRPr sz="800"/>
            </a:lvl4pPr>
            <a:lvl5pPr marL="1602943" indent="0">
              <a:buNone/>
              <a:defRPr sz="800"/>
            </a:lvl5pPr>
            <a:lvl6pPr marL="2003679" indent="0">
              <a:buNone/>
              <a:defRPr sz="800"/>
            </a:lvl6pPr>
            <a:lvl7pPr marL="2404415" indent="0">
              <a:buNone/>
              <a:defRPr sz="800"/>
            </a:lvl7pPr>
            <a:lvl8pPr marL="2805151" indent="0">
              <a:buNone/>
              <a:defRPr sz="800"/>
            </a:lvl8pPr>
            <a:lvl9pPr marL="3205886" indent="0">
              <a:buNone/>
              <a:defRPr sz="800"/>
            </a:lvl9pPr>
          </a:lstStyle>
          <a:p>
            <a:pPr lvl="0"/>
            <a:r>
              <a:rPr lang="fr-FR" smtClean="0"/>
              <a:t>Modifiez les styles du texte du masque</a:t>
            </a:r>
          </a:p>
        </p:txBody>
      </p:sp>
      <p:sp>
        <p:nvSpPr>
          <p:cNvPr id="8" name="Title 7"/>
          <p:cNvSpPr>
            <a:spLocks noGrp="1"/>
          </p:cNvSpPr>
          <p:nvPr>
            <p:ph type="title"/>
          </p:nvPr>
        </p:nvSpPr>
        <p:spPr/>
        <p:txBody>
          <a:bodyPr/>
          <a:lstStyle/>
          <a:p>
            <a:r>
              <a:rPr lang="fr-FR" smtClean="0"/>
              <a:t>Modifiez le style du titre</a:t>
            </a:r>
            <a:endParaRPr lang="fr-BE"/>
          </a:p>
        </p:txBody>
      </p:sp>
      <p:sp>
        <p:nvSpPr>
          <p:cNvPr id="5" name="Date Placeholder 7"/>
          <p:cNvSpPr>
            <a:spLocks noGrp="1"/>
          </p:cNvSpPr>
          <p:nvPr>
            <p:ph type="dt" sz="half" idx="10"/>
          </p:nvPr>
        </p:nvSpPr>
        <p:spPr>
          <a:xfrm>
            <a:off x="6850258" y="6649954"/>
            <a:ext cx="2133962" cy="222615"/>
          </a:xfrm>
          <a:prstGeom prst="rect">
            <a:avLst/>
          </a:prstGeom>
        </p:spPr>
        <p:txBody>
          <a:bodyPr/>
          <a:lstStyle/>
          <a:p>
            <a:pPr>
              <a:defRPr/>
            </a:pPr>
            <a:r>
              <a:rPr lang="fr-FR" smtClean="0"/>
              <a:t>© Wavenet 2014</a:t>
            </a:r>
            <a:endParaRPr lang="en-GB" noProof="1" smtClean="0"/>
          </a:p>
        </p:txBody>
      </p:sp>
    </p:spTree>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fr-BE"/>
          </a:p>
        </p:txBody>
      </p:sp>
      <p:sp>
        <p:nvSpPr>
          <p:cNvPr id="3" name="Vertical Text Placeholder 2"/>
          <p:cNvSpPr>
            <a:spLocks noGrp="1"/>
          </p:cNvSpPr>
          <p:nvPr>
            <p:ph type="body" orient="vert" idx="1"/>
          </p:nvPr>
        </p:nvSpPr>
        <p:spPr/>
        <p:txBody>
          <a:bodyPr vert="eaVert"/>
          <a:lstStyle>
            <a:lvl2pPr marL="743031" indent="-219848">
              <a:defRPr lang="en-US" sz="1800" baseline="0" dirty="0" smtClean="0">
                <a:solidFill>
                  <a:srgbClr val="222146"/>
                </a:solidFill>
                <a:latin typeface="+mn-lt"/>
              </a:defRPr>
            </a:lvl2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dirty="0"/>
          </a:p>
        </p:txBody>
      </p:sp>
      <p:sp>
        <p:nvSpPr>
          <p:cNvPr id="4" name="Date Placeholder 7"/>
          <p:cNvSpPr>
            <a:spLocks noGrp="1"/>
          </p:cNvSpPr>
          <p:nvPr>
            <p:ph type="dt" sz="half" idx="10"/>
          </p:nvPr>
        </p:nvSpPr>
        <p:spPr>
          <a:xfrm>
            <a:off x="6850258" y="6649954"/>
            <a:ext cx="2133962" cy="222615"/>
          </a:xfrm>
          <a:prstGeom prst="rect">
            <a:avLst/>
          </a:prstGeom>
        </p:spPr>
        <p:txBody>
          <a:bodyPr/>
          <a:lstStyle/>
          <a:p>
            <a:pPr>
              <a:defRPr/>
            </a:pPr>
            <a:r>
              <a:rPr lang="fr-FR" smtClean="0"/>
              <a:t>© Wavenet 2014</a:t>
            </a:r>
            <a:endParaRPr lang="en-GB" noProof="1" smtClean="0"/>
          </a:p>
        </p:txBody>
      </p:sp>
    </p:spTree>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7228" y="600418"/>
            <a:ext cx="2059301" cy="5526139"/>
          </a:xfrm>
        </p:spPr>
        <p:txBody>
          <a:bodyPr vert="eaVert"/>
          <a:lstStyle/>
          <a:p>
            <a:r>
              <a:rPr lang="fr-FR" smtClean="0"/>
              <a:t>Modifiez le style du titre</a:t>
            </a:r>
            <a:endParaRPr lang="fr-BE"/>
          </a:p>
        </p:txBody>
      </p:sp>
      <p:sp>
        <p:nvSpPr>
          <p:cNvPr id="3" name="Vertical Text Placeholder 2"/>
          <p:cNvSpPr>
            <a:spLocks noGrp="1"/>
          </p:cNvSpPr>
          <p:nvPr>
            <p:ph type="body" orient="vert" idx="1"/>
          </p:nvPr>
        </p:nvSpPr>
        <p:spPr>
          <a:xfrm>
            <a:off x="446612" y="600418"/>
            <a:ext cx="6050298" cy="5526139"/>
          </a:xfrm>
        </p:spPr>
        <p:txBody>
          <a:bodyPr vert="eaVert"/>
          <a:lstStyle>
            <a:lvl2pPr marL="743031" indent="-219848">
              <a:defRPr lang="en-US" sz="1800" baseline="0" dirty="0" smtClean="0">
                <a:solidFill>
                  <a:srgbClr val="222146"/>
                </a:solidFill>
                <a:latin typeface="+mn-lt"/>
              </a:defRPr>
            </a:lvl2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dirty="0"/>
          </a:p>
        </p:txBody>
      </p:sp>
      <p:sp>
        <p:nvSpPr>
          <p:cNvPr id="4" name="Date Placeholder 7"/>
          <p:cNvSpPr>
            <a:spLocks noGrp="1"/>
          </p:cNvSpPr>
          <p:nvPr>
            <p:ph type="dt" sz="half" idx="10"/>
          </p:nvPr>
        </p:nvSpPr>
        <p:spPr>
          <a:xfrm>
            <a:off x="6850258" y="6649954"/>
            <a:ext cx="2133962" cy="222615"/>
          </a:xfrm>
          <a:prstGeom prst="rect">
            <a:avLst/>
          </a:prstGeom>
        </p:spPr>
        <p:txBody>
          <a:bodyPr/>
          <a:lstStyle/>
          <a:p>
            <a:pPr>
              <a:defRPr/>
            </a:pPr>
            <a:r>
              <a:rPr lang="fr-FR" smtClean="0"/>
              <a:t>© Wavenet 2014</a:t>
            </a:r>
            <a:endParaRPr lang="en-GB" noProof="1" smtClean="0"/>
          </a:p>
        </p:txBody>
      </p:sp>
    </p:spTree>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ln>
            <a:noFill/>
          </a:ln>
        </p:spPr>
        <p:txBody>
          <a:bodyPr/>
          <a:lstStyle/>
          <a:p>
            <a:r>
              <a:rPr lang="en-US" smtClean="0"/>
              <a:t>Click to edit Master title style</a:t>
            </a:r>
            <a:endParaRPr lang="fr-BE"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BE" dirty="0"/>
          </a:p>
        </p:txBody>
      </p:sp>
      <p:sp>
        <p:nvSpPr>
          <p:cNvPr id="5" name="Date Placeholder 7"/>
          <p:cNvSpPr>
            <a:spLocks noGrp="1"/>
          </p:cNvSpPr>
          <p:nvPr>
            <p:ph type="dt" sz="half" idx="10"/>
          </p:nvPr>
        </p:nvSpPr>
        <p:spPr>
          <a:xfrm>
            <a:off x="6850258" y="6649955"/>
            <a:ext cx="2133962" cy="222615"/>
          </a:xfrm>
          <a:prstGeom prst="rect">
            <a:avLst/>
          </a:prstGeom>
        </p:spPr>
        <p:txBody>
          <a:bodyPr/>
          <a:lstStyle/>
          <a:p>
            <a:pPr>
              <a:defRPr/>
            </a:pPr>
            <a:r>
              <a:rPr lang="fr-FR" smtClean="0"/>
              <a:t>© Wavenet 2014</a:t>
            </a:r>
            <a:endParaRPr lang="en-GB" noProof="1" smtClean="0"/>
          </a:p>
        </p:txBody>
      </p:sp>
    </p:spTree>
    <p:extLst>
      <p:ext uri="{BB962C8B-B14F-4D97-AF65-F5344CB8AC3E}">
        <p14:creationId xmlns:p14="http://schemas.microsoft.com/office/powerpoint/2010/main" val="2539423671"/>
      </p:ext>
    </p:extLst>
  </p:cSld>
  <p:clrMapOvr>
    <a:masterClrMapping/>
  </p:clrMapOvr>
  <p:transition>
    <p:strips dir="rd"/>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722182" y="4407379"/>
            <a:ext cx="7772943" cy="1362097"/>
          </a:xfrm>
        </p:spPr>
        <p:txBody>
          <a:bodyPr anchor="t"/>
          <a:lstStyle>
            <a:lvl1pPr algn="l">
              <a:defRPr sz="3500" b="1" cap="all"/>
            </a:lvl1pPr>
          </a:lstStyle>
          <a:p>
            <a:r>
              <a:rPr lang="fr-FR" smtClean="0"/>
              <a:t>Modifiez le style du titre</a:t>
            </a:r>
            <a:endParaRPr lang="fr-BE"/>
          </a:p>
        </p:txBody>
      </p:sp>
      <p:sp>
        <p:nvSpPr>
          <p:cNvPr id="3" name="Text Placeholder 2"/>
          <p:cNvSpPr>
            <a:spLocks noGrp="1"/>
          </p:cNvSpPr>
          <p:nvPr>
            <p:ph type="body" idx="1"/>
          </p:nvPr>
        </p:nvSpPr>
        <p:spPr>
          <a:xfrm>
            <a:off x="722182" y="2907057"/>
            <a:ext cx="7772943" cy="1500322"/>
          </a:xfrm>
        </p:spPr>
        <p:txBody>
          <a:bodyPr anchor="b"/>
          <a:lstStyle>
            <a:lvl1pPr marL="0" indent="0">
              <a:buNone/>
              <a:defRPr sz="1800"/>
            </a:lvl1pPr>
            <a:lvl2pPr marL="400666" indent="0">
              <a:buNone/>
              <a:defRPr sz="1600"/>
            </a:lvl2pPr>
            <a:lvl3pPr marL="801330" indent="0">
              <a:buNone/>
              <a:defRPr sz="1400"/>
            </a:lvl3pPr>
            <a:lvl4pPr marL="1201995" indent="0">
              <a:buNone/>
              <a:defRPr sz="1200"/>
            </a:lvl4pPr>
            <a:lvl5pPr marL="1602660" indent="0">
              <a:buNone/>
              <a:defRPr sz="1200"/>
            </a:lvl5pPr>
            <a:lvl6pPr marL="2003326" indent="0">
              <a:buNone/>
              <a:defRPr sz="1200"/>
            </a:lvl6pPr>
            <a:lvl7pPr marL="2403991" indent="0">
              <a:buNone/>
              <a:defRPr sz="1200"/>
            </a:lvl7pPr>
            <a:lvl8pPr marL="2804656" indent="0">
              <a:buNone/>
              <a:defRPr sz="1200"/>
            </a:lvl8pPr>
            <a:lvl9pPr marL="3205320" indent="0">
              <a:buNone/>
              <a:defRPr sz="1200"/>
            </a:lvl9pPr>
          </a:lstStyle>
          <a:p>
            <a:pPr lvl="0"/>
            <a:r>
              <a:rPr lang="fr-FR" smtClean="0"/>
              <a:t>Modifiez les styles du texte du masque</a:t>
            </a:r>
          </a:p>
        </p:txBody>
      </p:sp>
      <p:sp>
        <p:nvSpPr>
          <p:cNvPr id="4" name="Date Placeholder 7"/>
          <p:cNvSpPr>
            <a:spLocks noGrp="1"/>
          </p:cNvSpPr>
          <p:nvPr>
            <p:ph type="dt" sz="half" idx="10"/>
          </p:nvPr>
        </p:nvSpPr>
        <p:spPr>
          <a:xfrm>
            <a:off x="6850258" y="6649955"/>
            <a:ext cx="2133962" cy="222615"/>
          </a:xfrm>
          <a:prstGeom prst="rect">
            <a:avLst/>
          </a:prstGeom>
        </p:spPr>
        <p:txBody>
          <a:bodyPr/>
          <a:lstStyle/>
          <a:p>
            <a:pPr>
              <a:defRPr/>
            </a:pPr>
            <a:r>
              <a:rPr lang="fr-FR" smtClean="0"/>
              <a:t>© Wavenet 2014</a:t>
            </a:r>
            <a:endParaRPr lang="en-GB" noProof="1" smtClean="0"/>
          </a:p>
        </p:txBody>
      </p:sp>
    </p:spTree>
    <p:extLst>
      <p:ext uri="{BB962C8B-B14F-4D97-AF65-F5344CB8AC3E}">
        <p14:creationId xmlns:p14="http://schemas.microsoft.com/office/powerpoint/2010/main" val="168177416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Deux contenus">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473" y="1077817"/>
            <a:ext cx="4049369" cy="5048740"/>
          </a:xfrm>
        </p:spPr>
        <p:txBody>
          <a:bodyPr/>
          <a:lstStyle>
            <a:lvl1pPr>
              <a:defRPr sz="2500"/>
            </a:lvl1pPr>
            <a:lvl2pPr marL="742899" indent="-219810">
              <a:defRPr lang="en-US" sz="1800" baseline="0" dirty="0" smtClean="0">
                <a:solidFill>
                  <a:srgbClr val="222146"/>
                </a:solidFill>
                <a:latin typeface="+mn-lt"/>
              </a:defRPr>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dirty="0"/>
          </a:p>
        </p:txBody>
      </p:sp>
      <p:sp>
        <p:nvSpPr>
          <p:cNvPr id="4" name="Content Placeholder 3"/>
          <p:cNvSpPr>
            <a:spLocks noGrp="1"/>
          </p:cNvSpPr>
          <p:nvPr>
            <p:ph sz="half" idx="2"/>
          </p:nvPr>
        </p:nvSpPr>
        <p:spPr>
          <a:xfrm>
            <a:off x="4637159" y="1077817"/>
            <a:ext cx="4049370" cy="5048740"/>
          </a:xfrm>
        </p:spPr>
        <p:txBody>
          <a:bodyPr/>
          <a:lstStyle>
            <a:lvl1pPr>
              <a:defRPr sz="2500"/>
            </a:lvl1pPr>
            <a:lvl2pPr marL="742899" indent="-219810">
              <a:defRPr lang="en-US" sz="1800" baseline="0" dirty="0" smtClean="0">
                <a:solidFill>
                  <a:srgbClr val="222146"/>
                </a:solidFill>
                <a:latin typeface="+mn-lt"/>
              </a:defRPr>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dirty="0"/>
          </a:p>
        </p:txBody>
      </p:sp>
      <p:sp>
        <p:nvSpPr>
          <p:cNvPr id="8" name="Date Placeholder 7"/>
          <p:cNvSpPr>
            <a:spLocks noGrp="1"/>
          </p:cNvSpPr>
          <p:nvPr>
            <p:ph type="dt" sz="half" idx="10"/>
          </p:nvPr>
        </p:nvSpPr>
        <p:spPr>
          <a:xfrm>
            <a:off x="6850258" y="6649955"/>
            <a:ext cx="2133962" cy="222615"/>
          </a:xfrm>
          <a:prstGeom prst="rect">
            <a:avLst/>
          </a:prstGeom>
        </p:spPr>
        <p:txBody>
          <a:bodyPr/>
          <a:lstStyle/>
          <a:p>
            <a:pPr>
              <a:defRPr/>
            </a:pPr>
            <a:r>
              <a:rPr lang="fr-FR" smtClean="0"/>
              <a:t>© Wavenet 2014</a:t>
            </a:r>
            <a:endParaRPr lang="en-GB" noProof="1" smtClean="0"/>
          </a:p>
        </p:txBody>
      </p:sp>
      <p:sp>
        <p:nvSpPr>
          <p:cNvPr id="11" name="Title 10"/>
          <p:cNvSpPr>
            <a:spLocks noGrp="1"/>
          </p:cNvSpPr>
          <p:nvPr>
            <p:ph type="title"/>
          </p:nvPr>
        </p:nvSpPr>
        <p:spPr/>
        <p:txBody>
          <a:bodyPr/>
          <a:lstStyle/>
          <a:p>
            <a:r>
              <a:rPr lang="fr-FR" smtClean="0"/>
              <a:t>Modifiez le style du titre</a:t>
            </a:r>
            <a:endParaRPr lang="fr-BE"/>
          </a:p>
        </p:txBody>
      </p:sp>
    </p:spTree>
    <p:extLst>
      <p:ext uri="{BB962C8B-B14F-4D97-AF65-F5344CB8AC3E}">
        <p14:creationId xmlns:p14="http://schemas.microsoft.com/office/powerpoint/2010/main" val="63637171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457473" y="275012"/>
            <a:ext cx="8229057" cy="672184"/>
          </a:xfrm>
        </p:spPr>
        <p:txBody>
          <a:bodyPr/>
          <a:lstStyle>
            <a:lvl1pPr>
              <a:defRPr/>
            </a:lvl1pPr>
          </a:lstStyle>
          <a:p>
            <a:r>
              <a:rPr lang="fr-FR" smtClean="0"/>
              <a:t>Modifiez le style du titre</a:t>
            </a:r>
            <a:endParaRPr lang="fr-BE"/>
          </a:p>
        </p:txBody>
      </p:sp>
      <p:sp>
        <p:nvSpPr>
          <p:cNvPr id="3" name="Text Placeholder 2"/>
          <p:cNvSpPr>
            <a:spLocks noGrp="1"/>
          </p:cNvSpPr>
          <p:nvPr>
            <p:ph type="body" idx="1"/>
          </p:nvPr>
        </p:nvSpPr>
        <p:spPr>
          <a:xfrm>
            <a:off x="457473" y="1012506"/>
            <a:ext cx="4039867" cy="639293"/>
          </a:xfrm>
        </p:spPr>
        <p:txBody>
          <a:bodyPr anchor="b"/>
          <a:lstStyle>
            <a:lvl1pPr marL="0" indent="0">
              <a:buNone/>
              <a:defRPr sz="2100" b="1"/>
            </a:lvl1pPr>
            <a:lvl2pPr marL="400666" indent="0">
              <a:buNone/>
              <a:defRPr sz="1800" b="1"/>
            </a:lvl2pPr>
            <a:lvl3pPr marL="801330" indent="0">
              <a:buNone/>
              <a:defRPr sz="1600" b="1"/>
            </a:lvl3pPr>
            <a:lvl4pPr marL="1201995" indent="0">
              <a:buNone/>
              <a:defRPr sz="1400" b="1"/>
            </a:lvl4pPr>
            <a:lvl5pPr marL="1602660" indent="0">
              <a:buNone/>
              <a:defRPr sz="1400" b="1"/>
            </a:lvl5pPr>
            <a:lvl6pPr marL="2003326" indent="0">
              <a:buNone/>
              <a:defRPr sz="1400" b="1"/>
            </a:lvl6pPr>
            <a:lvl7pPr marL="2403991" indent="0">
              <a:buNone/>
              <a:defRPr sz="1400" b="1"/>
            </a:lvl7pPr>
            <a:lvl8pPr marL="2804656" indent="0">
              <a:buNone/>
              <a:defRPr sz="1400" b="1"/>
            </a:lvl8pPr>
            <a:lvl9pPr marL="3205320" indent="0">
              <a:buNone/>
              <a:defRPr sz="1400" b="1"/>
            </a:lvl9pPr>
          </a:lstStyle>
          <a:p>
            <a:pPr lvl="0"/>
            <a:r>
              <a:rPr lang="fr-FR" smtClean="0"/>
              <a:t>Modifiez les styles du texte du masque</a:t>
            </a:r>
          </a:p>
        </p:txBody>
      </p:sp>
      <p:sp>
        <p:nvSpPr>
          <p:cNvPr id="4" name="Content Placeholder 3"/>
          <p:cNvSpPr>
            <a:spLocks noGrp="1"/>
          </p:cNvSpPr>
          <p:nvPr>
            <p:ph sz="half" idx="2"/>
          </p:nvPr>
        </p:nvSpPr>
        <p:spPr>
          <a:xfrm>
            <a:off x="457473" y="1730923"/>
            <a:ext cx="4039867" cy="4395634"/>
          </a:xfrm>
        </p:spPr>
        <p:txBody>
          <a:bodyPr/>
          <a:lstStyle>
            <a:lvl1pPr>
              <a:defRPr sz="2100"/>
            </a:lvl1pPr>
            <a:lvl2pPr marL="742899" indent="-219810">
              <a:defRPr lang="en-US" sz="1800" baseline="0" dirty="0" smtClean="0">
                <a:solidFill>
                  <a:srgbClr val="222146"/>
                </a:solidFill>
                <a:latin typeface="+mn-lt"/>
              </a:defRPr>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dirty="0"/>
          </a:p>
        </p:txBody>
      </p:sp>
      <p:sp>
        <p:nvSpPr>
          <p:cNvPr id="5" name="Text Placeholder 4"/>
          <p:cNvSpPr>
            <a:spLocks noGrp="1"/>
          </p:cNvSpPr>
          <p:nvPr>
            <p:ph type="body" sz="quarter" idx="3"/>
          </p:nvPr>
        </p:nvSpPr>
        <p:spPr>
          <a:xfrm>
            <a:off x="4645305" y="1012506"/>
            <a:ext cx="4041225" cy="639293"/>
          </a:xfrm>
        </p:spPr>
        <p:txBody>
          <a:bodyPr anchor="b"/>
          <a:lstStyle>
            <a:lvl1pPr marL="0" indent="0">
              <a:buNone/>
              <a:defRPr sz="2100" b="1"/>
            </a:lvl1pPr>
            <a:lvl2pPr marL="400666" indent="0">
              <a:buNone/>
              <a:defRPr sz="1800" b="1"/>
            </a:lvl2pPr>
            <a:lvl3pPr marL="801330" indent="0">
              <a:buNone/>
              <a:defRPr sz="1600" b="1"/>
            </a:lvl3pPr>
            <a:lvl4pPr marL="1201995" indent="0">
              <a:buNone/>
              <a:defRPr sz="1400" b="1"/>
            </a:lvl4pPr>
            <a:lvl5pPr marL="1602660" indent="0">
              <a:buNone/>
              <a:defRPr sz="1400" b="1"/>
            </a:lvl5pPr>
            <a:lvl6pPr marL="2003326" indent="0">
              <a:buNone/>
              <a:defRPr sz="1400" b="1"/>
            </a:lvl6pPr>
            <a:lvl7pPr marL="2403991" indent="0">
              <a:buNone/>
              <a:defRPr sz="1400" b="1"/>
            </a:lvl7pPr>
            <a:lvl8pPr marL="2804656" indent="0">
              <a:buNone/>
              <a:defRPr sz="1400" b="1"/>
            </a:lvl8pPr>
            <a:lvl9pPr marL="3205320" indent="0">
              <a:buNone/>
              <a:defRPr sz="1400" b="1"/>
            </a:lvl9pPr>
          </a:lstStyle>
          <a:p>
            <a:pPr lvl="0"/>
            <a:r>
              <a:rPr lang="fr-FR" smtClean="0"/>
              <a:t>Modifiez les styles du texte du masque</a:t>
            </a:r>
          </a:p>
        </p:txBody>
      </p:sp>
      <p:sp>
        <p:nvSpPr>
          <p:cNvPr id="6" name="Content Placeholder 5"/>
          <p:cNvSpPr>
            <a:spLocks noGrp="1"/>
          </p:cNvSpPr>
          <p:nvPr>
            <p:ph sz="quarter" idx="4"/>
          </p:nvPr>
        </p:nvSpPr>
        <p:spPr>
          <a:xfrm>
            <a:off x="4645305" y="1730923"/>
            <a:ext cx="4041225" cy="4395634"/>
          </a:xfrm>
        </p:spPr>
        <p:txBody>
          <a:bodyPr/>
          <a:lstStyle>
            <a:lvl1pPr>
              <a:defRPr sz="2100"/>
            </a:lvl1pPr>
            <a:lvl2pPr marL="742899" indent="-219810">
              <a:defRPr lang="en-US" sz="1800" baseline="0" dirty="0" smtClean="0">
                <a:solidFill>
                  <a:srgbClr val="222146"/>
                </a:solidFill>
                <a:latin typeface="+mn-lt"/>
              </a:defRPr>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dirty="0"/>
          </a:p>
        </p:txBody>
      </p:sp>
      <p:sp>
        <p:nvSpPr>
          <p:cNvPr id="7" name="Date Placeholder 7"/>
          <p:cNvSpPr>
            <a:spLocks noGrp="1"/>
          </p:cNvSpPr>
          <p:nvPr>
            <p:ph type="dt" sz="half" idx="10"/>
          </p:nvPr>
        </p:nvSpPr>
        <p:spPr>
          <a:xfrm>
            <a:off x="6850258" y="6649955"/>
            <a:ext cx="2133962" cy="222615"/>
          </a:xfrm>
          <a:prstGeom prst="rect">
            <a:avLst/>
          </a:prstGeom>
        </p:spPr>
        <p:txBody>
          <a:bodyPr/>
          <a:lstStyle/>
          <a:p>
            <a:pPr>
              <a:defRPr/>
            </a:pPr>
            <a:r>
              <a:rPr lang="fr-FR" smtClean="0"/>
              <a:t>© Wavenet 2014</a:t>
            </a:r>
            <a:endParaRPr lang="en-GB" noProof="1" smtClean="0"/>
          </a:p>
        </p:txBody>
      </p:sp>
    </p:spTree>
    <p:extLst>
      <p:ext uri="{BB962C8B-B14F-4D97-AF65-F5344CB8AC3E}">
        <p14:creationId xmlns:p14="http://schemas.microsoft.com/office/powerpoint/2010/main" val="173930798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fr-BE"/>
          </a:p>
        </p:txBody>
      </p:sp>
      <p:sp>
        <p:nvSpPr>
          <p:cNvPr id="3" name="Date Placeholder 7"/>
          <p:cNvSpPr>
            <a:spLocks noGrp="1"/>
          </p:cNvSpPr>
          <p:nvPr>
            <p:ph type="dt" sz="half" idx="10"/>
          </p:nvPr>
        </p:nvSpPr>
        <p:spPr>
          <a:xfrm>
            <a:off x="6850258" y="6649955"/>
            <a:ext cx="2133962" cy="222615"/>
          </a:xfrm>
          <a:prstGeom prst="rect">
            <a:avLst/>
          </a:prstGeom>
        </p:spPr>
        <p:txBody>
          <a:bodyPr/>
          <a:lstStyle/>
          <a:p>
            <a:pPr>
              <a:defRPr/>
            </a:pPr>
            <a:r>
              <a:rPr lang="fr-FR" smtClean="0"/>
              <a:t>© Wavenet 2014</a:t>
            </a:r>
            <a:endParaRPr lang="en-GB" noProof="1" smtClean="0"/>
          </a:p>
        </p:txBody>
      </p:sp>
    </p:spTree>
    <p:extLst>
      <p:ext uri="{BB962C8B-B14F-4D97-AF65-F5344CB8AC3E}">
        <p14:creationId xmlns:p14="http://schemas.microsoft.com/office/powerpoint/2010/main" val="197377043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7"/>
          <p:cNvSpPr>
            <a:spLocks noGrp="1"/>
          </p:cNvSpPr>
          <p:nvPr>
            <p:ph type="dt" sz="half" idx="10"/>
          </p:nvPr>
        </p:nvSpPr>
        <p:spPr>
          <a:xfrm>
            <a:off x="6850258" y="6649955"/>
            <a:ext cx="2133962" cy="222615"/>
          </a:xfrm>
          <a:prstGeom prst="rect">
            <a:avLst/>
          </a:prstGeom>
        </p:spPr>
        <p:txBody>
          <a:bodyPr/>
          <a:lstStyle/>
          <a:p>
            <a:pPr>
              <a:defRPr/>
            </a:pPr>
            <a:r>
              <a:rPr lang="fr-FR" smtClean="0"/>
              <a:t>© Wavenet 2014</a:t>
            </a:r>
            <a:endParaRPr lang="en-GB" noProof="1" smtClean="0"/>
          </a:p>
        </p:txBody>
      </p:sp>
    </p:spTree>
    <p:extLst>
      <p:ext uri="{BB962C8B-B14F-4D97-AF65-F5344CB8AC3E}">
        <p14:creationId xmlns:p14="http://schemas.microsoft.com/office/powerpoint/2010/main" val="314552011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57473" y="273573"/>
            <a:ext cx="3008181" cy="1161958"/>
          </a:xfrm>
        </p:spPr>
        <p:txBody>
          <a:bodyPr anchor="b"/>
          <a:lstStyle>
            <a:lvl1pPr algn="l">
              <a:defRPr sz="1800" b="1"/>
            </a:lvl1pPr>
          </a:lstStyle>
          <a:p>
            <a:r>
              <a:rPr lang="fr-FR" smtClean="0"/>
              <a:t>Modifiez le style du titre</a:t>
            </a:r>
            <a:endParaRPr lang="fr-BE"/>
          </a:p>
        </p:txBody>
      </p:sp>
      <p:sp>
        <p:nvSpPr>
          <p:cNvPr id="3" name="Content Placeholder 2"/>
          <p:cNvSpPr>
            <a:spLocks noGrp="1"/>
          </p:cNvSpPr>
          <p:nvPr>
            <p:ph idx="1"/>
          </p:nvPr>
        </p:nvSpPr>
        <p:spPr>
          <a:xfrm>
            <a:off x="3575609" y="273571"/>
            <a:ext cx="5110921" cy="5852986"/>
          </a:xfrm>
        </p:spPr>
        <p:txBody>
          <a:bodyPr/>
          <a:lstStyle>
            <a:lvl1pPr>
              <a:defRPr sz="2800"/>
            </a:lvl1pPr>
            <a:lvl2pPr marL="742899" indent="-219810">
              <a:defRPr lang="en-US" sz="1800" baseline="0" dirty="0" smtClean="0">
                <a:solidFill>
                  <a:srgbClr val="222146"/>
                </a:solidFill>
                <a:latin typeface="+mn-lt"/>
              </a:defRPr>
            </a:lvl2pPr>
            <a:lvl3pPr>
              <a:defRPr sz="21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dirty="0"/>
          </a:p>
        </p:txBody>
      </p:sp>
      <p:sp>
        <p:nvSpPr>
          <p:cNvPr id="4" name="Text Placeholder 3"/>
          <p:cNvSpPr>
            <a:spLocks noGrp="1"/>
          </p:cNvSpPr>
          <p:nvPr>
            <p:ph type="body" sz="half" idx="2"/>
          </p:nvPr>
        </p:nvSpPr>
        <p:spPr>
          <a:xfrm>
            <a:off x="457473" y="1435531"/>
            <a:ext cx="3008181" cy="4691027"/>
          </a:xfrm>
        </p:spPr>
        <p:txBody>
          <a:bodyPr/>
          <a:lstStyle>
            <a:lvl1pPr marL="0" indent="0">
              <a:buNone/>
              <a:defRPr sz="1200"/>
            </a:lvl1pPr>
            <a:lvl2pPr marL="400666" indent="0">
              <a:buNone/>
              <a:defRPr sz="1100"/>
            </a:lvl2pPr>
            <a:lvl3pPr marL="801330" indent="0">
              <a:buNone/>
              <a:defRPr sz="900"/>
            </a:lvl3pPr>
            <a:lvl4pPr marL="1201995" indent="0">
              <a:buNone/>
              <a:defRPr sz="800"/>
            </a:lvl4pPr>
            <a:lvl5pPr marL="1602660" indent="0">
              <a:buNone/>
              <a:defRPr sz="800"/>
            </a:lvl5pPr>
            <a:lvl6pPr marL="2003326" indent="0">
              <a:buNone/>
              <a:defRPr sz="800"/>
            </a:lvl6pPr>
            <a:lvl7pPr marL="2403991" indent="0">
              <a:buNone/>
              <a:defRPr sz="800"/>
            </a:lvl7pPr>
            <a:lvl8pPr marL="2804656" indent="0">
              <a:buNone/>
              <a:defRPr sz="800"/>
            </a:lvl8pPr>
            <a:lvl9pPr marL="3205320" indent="0">
              <a:buNone/>
              <a:defRPr sz="800"/>
            </a:lvl9pPr>
          </a:lstStyle>
          <a:p>
            <a:pPr lvl="0"/>
            <a:r>
              <a:rPr lang="fr-FR" smtClean="0"/>
              <a:t>Modifiez les styles du texte du masque</a:t>
            </a:r>
          </a:p>
        </p:txBody>
      </p:sp>
      <p:sp>
        <p:nvSpPr>
          <p:cNvPr id="5" name="Date Placeholder 7"/>
          <p:cNvSpPr>
            <a:spLocks noGrp="1"/>
          </p:cNvSpPr>
          <p:nvPr>
            <p:ph type="dt" sz="half" idx="10"/>
          </p:nvPr>
        </p:nvSpPr>
        <p:spPr>
          <a:xfrm>
            <a:off x="6850258" y="6649955"/>
            <a:ext cx="2133962" cy="222615"/>
          </a:xfrm>
          <a:prstGeom prst="rect">
            <a:avLst/>
          </a:prstGeom>
        </p:spPr>
        <p:txBody>
          <a:bodyPr/>
          <a:lstStyle/>
          <a:p>
            <a:pPr>
              <a:defRPr/>
            </a:pPr>
            <a:r>
              <a:rPr lang="fr-FR" smtClean="0"/>
              <a:t>© Wavenet 2014</a:t>
            </a:r>
            <a:endParaRPr lang="en-GB" noProof="1" smtClean="0"/>
          </a:p>
        </p:txBody>
      </p:sp>
    </p:spTree>
    <p:extLst>
      <p:ext uri="{BB962C8B-B14F-4D97-AF65-F5344CB8AC3E}">
        <p14:creationId xmlns:p14="http://schemas.microsoft.com/office/powerpoint/2010/main" val="57657469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Image avec légende">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791878" y="613376"/>
            <a:ext cx="5486943" cy="4113648"/>
          </a:xfrm>
        </p:spPr>
        <p:txBody>
          <a:bodyPr/>
          <a:lstStyle>
            <a:lvl1pPr marL="0" indent="0">
              <a:buNone/>
              <a:defRPr sz="2800"/>
            </a:lvl1pPr>
            <a:lvl2pPr marL="400666" indent="0">
              <a:buNone/>
              <a:defRPr sz="2500"/>
            </a:lvl2pPr>
            <a:lvl3pPr marL="801330" indent="0">
              <a:buNone/>
              <a:defRPr sz="2100"/>
            </a:lvl3pPr>
            <a:lvl4pPr marL="1201995" indent="0">
              <a:buNone/>
              <a:defRPr sz="1800"/>
            </a:lvl4pPr>
            <a:lvl5pPr marL="1602660" indent="0">
              <a:buNone/>
              <a:defRPr sz="1800"/>
            </a:lvl5pPr>
            <a:lvl6pPr marL="2003326" indent="0">
              <a:buNone/>
              <a:defRPr sz="1800"/>
            </a:lvl6pPr>
            <a:lvl7pPr marL="2403991" indent="0">
              <a:buNone/>
              <a:defRPr sz="1800"/>
            </a:lvl7pPr>
            <a:lvl8pPr marL="2804656" indent="0">
              <a:buNone/>
              <a:defRPr sz="1800"/>
            </a:lvl8pPr>
            <a:lvl9pPr marL="3205320" indent="0">
              <a:buNone/>
              <a:defRPr sz="1800"/>
            </a:lvl9pPr>
          </a:lstStyle>
          <a:p>
            <a:pPr lvl="0"/>
            <a:r>
              <a:rPr lang="fr-FR" noProof="0" smtClean="0"/>
              <a:t>Cliquez sur l'icône pour ajouter une image</a:t>
            </a:r>
            <a:endParaRPr lang="fr-BE" noProof="0" smtClean="0"/>
          </a:p>
        </p:txBody>
      </p:sp>
      <p:sp>
        <p:nvSpPr>
          <p:cNvPr id="4" name="Text Placeholder 3"/>
          <p:cNvSpPr>
            <a:spLocks noGrp="1"/>
          </p:cNvSpPr>
          <p:nvPr>
            <p:ph type="body" sz="half" idx="2"/>
          </p:nvPr>
        </p:nvSpPr>
        <p:spPr>
          <a:xfrm>
            <a:off x="1791878" y="5367757"/>
            <a:ext cx="5486943" cy="804876"/>
          </a:xfrm>
        </p:spPr>
        <p:txBody>
          <a:bodyPr/>
          <a:lstStyle>
            <a:lvl1pPr marL="0" indent="0">
              <a:buNone/>
              <a:defRPr sz="1200"/>
            </a:lvl1pPr>
            <a:lvl2pPr marL="400666" indent="0">
              <a:buNone/>
              <a:defRPr sz="1100"/>
            </a:lvl2pPr>
            <a:lvl3pPr marL="801330" indent="0">
              <a:buNone/>
              <a:defRPr sz="900"/>
            </a:lvl3pPr>
            <a:lvl4pPr marL="1201995" indent="0">
              <a:buNone/>
              <a:defRPr sz="800"/>
            </a:lvl4pPr>
            <a:lvl5pPr marL="1602660" indent="0">
              <a:buNone/>
              <a:defRPr sz="800"/>
            </a:lvl5pPr>
            <a:lvl6pPr marL="2003326" indent="0">
              <a:buNone/>
              <a:defRPr sz="800"/>
            </a:lvl6pPr>
            <a:lvl7pPr marL="2403991" indent="0">
              <a:buNone/>
              <a:defRPr sz="800"/>
            </a:lvl7pPr>
            <a:lvl8pPr marL="2804656" indent="0">
              <a:buNone/>
              <a:defRPr sz="800"/>
            </a:lvl8pPr>
            <a:lvl9pPr marL="3205320" indent="0">
              <a:buNone/>
              <a:defRPr sz="800"/>
            </a:lvl9pPr>
          </a:lstStyle>
          <a:p>
            <a:pPr lvl="0"/>
            <a:r>
              <a:rPr lang="fr-FR" smtClean="0"/>
              <a:t>Modifiez les styles du texte du masque</a:t>
            </a:r>
          </a:p>
        </p:txBody>
      </p:sp>
      <p:sp>
        <p:nvSpPr>
          <p:cNvPr id="8" name="Title 7"/>
          <p:cNvSpPr>
            <a:spLocks noGrp="1"/>
          </p:cNvSpPr>
          <p:nvPr>
            <p:ph type="title"/>
          </p:nvPr>
        </p:nvSpPr>
        <p:spPr/>
        <p:txBody>
          <a:bodyPr/>
          <a:lstStyle/>
          <a:p>
            <a:r>
              <a:rPr lang="fr-FR" smtClean="0"/>
              <a:t>Modifiez le style du titre</a:t>
            </a:r>
            <a:endParaRPr lang="fr-BE"/>
          </a:p>
        </p:txBody>
      </p:sp>
      <p:sp>
        <p:nvSpPr>
          <p:cNvPr id="5" name="Date Placeholder 7"/>
          <p:cNvSpPr>
            <a:spLocks noGrp="1"/>
          </p:cNvSpPr>
          <p:nvPr>
            <p:ph type="dt" sz="half" idx="10"/>
          </p:nvPr>
        </p:nvSpPr>
        <p:spPr>
          <a:xfrm>
            <a:off x="6850258" y="6649955"/>
            <a:ext cx="2133962" cy="222615"/>
          </a:xfrm>
          <a:prstGeom prst="rect">
            <a:avLst/>
          </a:prstGeom>
        </p:spPr>
        <p:txBody>
          <a:bodyPr/>
          <a:lstStyle/>
          <a:p>
            <a:pPr>
              <a:defRPr/>
            </a:pPr>
            <a:r>
              <a:rPr lang="fr-FR" smtClean="0"/>
              <a:t>© Wavenet 2014</a:t>
            </a:r>
            <a:endParaRPr lang="en-GB" noProof="1" smtClean="0"/>
          </a:p>
        </p:txBody>
      </p:sp>
    </p:spTree>
    <p:extLst>
      <p:ext uri="{BB962C8B-B14F-4D97-AF65-F5344CB8AC3E}">
        <p14:creationId xmlns:p14="http://schemas.microsoft.com/office/powerpoint/2010/main" val="197734784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2.jp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446507" y="294089"/>
            <a:ext cx="8239917" cy="587796"/>
          </a:xfrm>
          <a:prstGeom prst="rect">
            <a:avLst/>
          </a:prstGeom>
          <a:noFill/>
          <a:ln w="9525">
            <a:noFill/>
            <a:miter lim="800000"/>
            <a:headEnd/>
            <a:tailEnd/>
          </a:ln>
        </p:spPr>
        <p:txBody>
          <a:bodyPr vert="horz" wrap="square" lIns="91408" tIns="45704" rIns="91408" bIns="45704" numCol="1" anchor="t" anchorCtr="0" compatLnSpc="1">
            <a:prstTxWarp prst="textNoShape">
              <a:avLst/>
            </a:prstTxWarp>
          </a:bodyPr>
          <a:lstStyle/>
          <a:p>
            <a:pPr lvl="0"/>
            <a:r>
              <a:rPr lang="fr-FR" smtClean="0"/>
              <a:t>Modifiez le style du titre</a:t>
            </a:r>
            <a:endParaRPr lang="en-US" dirty="0" smtClean="0"/>
          </a:p>
        </p:txBody>
      </p:sp>
      <p:sp>
        <p:nvSpPr>
          <p:cNvPr id="2051" name="Rectangle 3"/>
          <p:cNvSpPr>
            <a:spLocks noGrp="1" noChangeArrowheads="1"/>
          </p:cNvSpPr>
          <p:nvPr>
            <p:ph type="body" idx="1"/>
          </p:nvPr>
        </p:nvSpPr>
        <p:spPr bwMode="auto">
          <a:xfrm>
            <a:off x="457473" y="947196"/>
            <a:ext cx="8229057" cy="4963608"/>
          </a:xfrm>
          <a:prstGeom prst="rect">
            <a:avLst/>
          </a:prstGeom>
          <a:noFill/>
          <a:ln w="9525">
            <a:noFill/>
            <a:miter lim="800000"/>
            <a:headEnd/>
            <a:tailEnd/>
          </a:ln>
        </p:spPr>
        <p:txBody>
          <a:bodyPr vert="horz" wrap="square" lIns="91408" tIns="45704" rIns="91408" bIns="45704" numCol="1" anchor="t" anchorCtr="0" compatLnSpc="1">
            <a:prstTxWarp prst="textNoShape">
              <a:avLst/>
            </a:prstTxWarp>
          </a:body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en-US" dirty="0" smtClean="0"/>
          </a:p>
        </p:txBody>
      </p:sp>
      <p:pic>
        <p:nvPicPr>
          <p:cNvPr id="3" name="Picture 2"/>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6725136" y="6172046"/>
            <a:ext cx="2227342" cy="414085"/>
          </a:xfrm>
          <a:prstGeom prst="rect">
            <a:avLst/>
          </a:prstGeom>
        </p:spPr>
      </p:pic>
      <p:sp>
        <p:nvSpPr>
          <p:cNvPr id="6" name="Rectangle 4"/>
          <p:cNvSpPr>
            <a:spLocks noGrp="1" noChangeArrowheads="1"/>
          </p:cNvSpPr>
          <p:nvPr>
            <p:ph type="dt" sz="half" idx="2"/>
          </p:nvPr>
        </p:nvSpPr>
        <p:spPr>
          <a:xfrm>
            <a:off x="6818515" y="6629222"/>
            <a:ext cx="2133962" cy="218807"/>
          </a:xfrm>
          <a:prstGeom prst="rect">
            <a:avLst/>
          </a:prstGeom>
          <a:ln/>
        </p:spPr>
        <p:txBody>
          <a:bodyPr lIns="80133" tIns="40067" rIns="80133" bIns="40067" anchor="ctr"/>
          <a:lstStyle>
            <a:lvl1pPr algn="ctr">
              <a:defRPr sz="1000"/>
            </a:lvl1pPr>
          </a:lstStyle>
          <a:p>
            <a:pPr>
              <a:tabLst>
                <a:tab pos="392318" algn="l"/>
                <a:tab pos="1961589" algn="l"/>
              </a:tabLst>
              <a:defRPr/>
            </a:pPr>
            <a:r>
              <a:rPr lang="fr-FR" smtClean="0"/>
              <a:t>© Wavenet 2014</a:t>
            </a:r>
            <a:endParaRPr lang="en-GB" dirty="0" smtClean="0"/>
          </a:p>
        </p:txBody>
      </p:sp>
      <p:sp>
        <p:nvSpPr>
          <p:cNvPr id="2" name="AutoShape 2" descr="http://intranet.wavenet.lan/traininginfo/Logo%20Technobel.jpg"/>
          <p:cNvSpPr>
            <a:spLocks noChangeAspect="1" noChangeArrowheads="1"/>
          </p:cNvSpPr>
          <p:nvPr userDrawn="1"/>
        </p:nvSpPr>
        <p:spPr bwMode="auto">
          <a:xfrm>
            <a:off x="155575" y="-144462"/>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24" tIns="45712" rIns="91424" bIns="45712" numCol="1" anchor="t" anchorCtr="0" compatLnSpc="1">
            <a:prstTxWarp prst="textNoShape">
              <a:avLst/>
            </a:prstTxWarp>
          </a:bodyPr>
          <a:lstStyle/>
          <a:p>
            <a:endParaRPr lang="fr-BE"/>
          </a:p>
        </p:txBody>
      </p:sp>
      <p:sp>
        <p:nvSpPr>
          <p:cNvPr id="4" name="AutoShape 4" descr="http://intranet.wavenet.lan/traininginfo/Logo%20Technobel.jpg"/>
          <p:cNvSpPr>
            <a:spLocks noChangeAspect="1" noChangeArrowheads="1"/>
          </p:cNvSpPr>
          <p:nvPr userDrawn="1"/>
        </p:nvSpPr>
        <p:spPr bwMode="auto">
          <a:xfrm>
            <a:off x="307975" y="79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24" tIns="45712" rIns="91424" bIns="45712" numCol="1" anchor="t" anchorCtr="0" compatLnSpc="1">
            <a:prstTxWarp prst="textNoShape">
              <a:avLst/>
            </a:prstTxWarp>
          </a:bodyPr>
          <a:lstStyle/>
          <a:p>
            <a:endParaRPr lang="fr-BE"/>
          </a:p>
        </p:txBody>
      </p:sp>
      <p:pic>
        <p:nvPicPr>
          <p:cNvPr id="10" name="Image 9"/>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251520" y="5916860"/>
            <a:ext cx="1239132" cy="749380"/>
          </a:xfrm>
          <a:prstGeom prst="rect">
            <a:avLst/>
          </a:prstGeom>
        </p:spPr>
      </p:pic>
    </p:spTree>
    <p:extLst>
      <p:ext uri="{BB962C8B-B14F-4D97-AF65-F5344CB8AC3E}">
        <p14:creationId xmlns:p14="http://schemas.microsoft.com/office/powerpoint/2010/main" val="72626436"/>
      </p:ext>
    </p:extLst>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 id="2147483772" r:id="rId12"/>
  </p:sldLayoutIdLst>
  <p:transition>
    <p:strips dir="rd"/>
  </p:transition>
  <p:timing>
    <p:tnLst>
      <p:par>
        <p:cTn id="1" dur="indefinite" restart="never" nodeType="tmRoot"/>
      </p:par>
    </p:tnLst>
  </p:timing>
  <p:hf sldNum="0" hdr="0" ftr="0" dt="0"/>
  <p:txStyles>
    <p:titleStyle>
      <a:lvl1pPr algn="l" defTabSz="914018" rtl="0" eaLnBrk="1" fontAlgn="base" hangingPunct="1">
        <a:spcBef>
          <a:spcPct val="0"/>
        </a:spcBef>
        <a:spcAft>
          <a:spcPct val="0"/>
        </a:spcAft>
        <a:defRPr lang="en-US" sz="2500" b="1" dirty="0" smtClean="0">
          <a:solidFill>
            <a:srgbClr val="174A9B"/>
          </a:solidFill>
          <a:latin typeface="+mj-lt"/>
          <a:ea typeface="+mj-ea"/>
          <a:cs typeface="+mj-cs"/>
        </a:defRPr>
      </a:lvl1pPr>
      <a:lvl2pPr algn="l" defTabSz="914018" rtl="0" eaLnBrk="1" fontAlgn="base" hangingPunct="1">
        <a:spcBef>
          <a:spcPct val="0"/>
        </a:spcBef>
        <a:spcAft>
          <a:spcPct val="0"/>
        </a:spcAft>
        <a:defRPr sz="3900" b="1">
          <a:solidFill>
            <a:srgbClr val="AFA28B"/>
          </a:solidFill>
          <a:latin typeface="Calibri" pitchFamily="34" charset="0"/>
        </a:defRPr>
      </a:lvl2pPr>
      <a:lvl3pPr algn="l" defTabSz="914018" rtl="0" eaLnBrk="1" fontAlgn="base" hangingPunct="1">
        <a:spcBef>
          <a:spcPct val="0"/>
        </a:spcBef>
        <a:spcAft>
          <a:spcPct val="0"/>
        </a:spcAft>
        <a:defRPr sz="3900" b="1">
          <a:solidFill>
            <a:srgbClr val="AFA28B"/>
          </a:solidFill>
          <a:latin typeface="Calibri" pitchFamily="34" charset="0"/>
        </a:defRPr>
      </a:lvl3pPr>
      <a:lvl4pPr algn="l" defTabSz="914018" rtl="0" eaLnBrk="1" fontAlgn="base" hangingPunct="1">
        <a:spcBef>
          <a:spcPct val="0"/>
        </a:spcBef>
        <a:spcAft>
          <a:spcPct val="0"/>
        </a:spcAft>
        <a:defRPr sz="3900" b="1">
          <a:solidFill>
            <a:srgbClr val="AFA28B"/>
          </a:solidFill>
          <a:latin typeface="Calibri" pitchFamily="34" charset="0"/>
        </a:defRPr>
      </a:lvl4pPr>
      <a:lvl5pPr algn="l" defTabSz="914018" rtl="0" eaLnBrk="1" fontAlgn="base" hangingPunct="1">
        <a:spcBef>
          <a:spcPct val="0"/>
        </a:spcBef>
        <a:spcAft>
          <a:spcPct val="0"/>
        </a:spcAft>
        <a:defRPr sz="3900" b="1">
          <a:solidFill>
            <a:srgbClr val="AFA28B"/>
          </a:solidFill>
          <a:latin typeface="Calibri" pitchFamily="34" charset="0"/>
        </a:defRPr>
      </a:lvl5pPr>
      <a:lvl6pPr marL="400666" algn="l" defTabSz="914018" rtl="0" eaLnBrk="1" fontAlgn="base" hangingPunct="1">
        <a:spcBef>
          <a:spcPct val="0"/>
        </a:spcBef>
        <a:spcAft>
          <a:spcPct val="0"/>
        </a:spcAft>
        <a:defRPr sz="3900" b="1">
          <a:solidFill>
            <a:srgbClr val="AFA28B"/>
          </a:solidFill>
          <a:latin typeface="Arial" charset="0"/>
        </a:defRPr>
      </a:lvl6pPr>
      <a:lvl7pPr marL="801330" algn="l" defTabSz="914018" rtl="0" eaLnBrk="1" fontAlgn="base" hangingPunct="1">
        <a:spcBef>
          <a:spcPct val="0"/>
        </a:spcBef>
        <a:spcAft>
          <a:spcPct val="0"/>
        </a:spcAft>
        <a:defRPr sz="3900" b="1">
          <a:solidFill>
            <a:srgbClr val="AFA28B"/>
          </a:solidFill>
          <a:latin typeface="Arial" charset="0"/>
        </a:defRPr>
      </a:lvl7pPr>
      <a:lvl8pPr marL="1201995" algn="l" defTabSz="914018" rtl="0" eaLnBrk="1" fontAlgn="base" hangingPunct="1">
        <a:spcBef>
          <a:spcPct val="0"/>
        </a:spcBef>
        <a:spcAft>
          <a:spcPct val="0"/>
        </a:spcAft>
        <a:defRPr sz="3900" b="1">
          <a:solidFill>
            <a:srgbClr val="AFA28B"/>
          </a:solidFill>
          <a:latin typeface="Arial" charset="0"/>
        </a:defRPr>
      </a:lvl8pPr>
      <a:lvl9pPr marL="1602660" algn="l" defTabSz="914018" rtl="0" eaLnBrk="1" fontAlgn="base" hangingPunct="1">
        <a:spcBef>
          <a:spcPct val="0"/>
        </a:spcBef>
        <a:spcAft>
          <a:spcPct val="0"/>
        </a:spcAft>
        <a:defRPr sz="3900" b="1">
          <a:solidFill>
            <a:srgbClr val="AFA28B"/>
          </a:solidFill>
          <a:latin typeface="Arial" charset="0"/>
        </a:defRPr>
      </a:lvl9pPr>
    </p:titleStyle>
    <p:bodyStyle>
      <a:lvl1pPr marL="219810" indent="-219810" algn="l" defTabSz="914018" rtl="0" eaLnBrk="1" fontAlgn="base" hangingPunct="1">
        <a:spcBef>
          <a:spcPct val="60000"/>
        </a:spcBef>
        <a:spcAft>
          <a:spcPct val="20000"/>
        </a:spcAft>
        <a:buClr>
          <a:srgbClr val="40BBED"/>
        </a:buClr>
        <a:buSzPct val="80000"/>
        <a:buFont typeface="Wingdings" pitchFamily="2" charset="2"/>
        <a:buChar char="§"/>
        <a:defRPr sz="2500" b="0" i="0">
          <a:solidFill>
            <a:schemeClr val="tx1">
              <a:lumMod val="75000"/>
              <a:lumOff val="25000"/>
            </a:schemeClr>
          </a:solidFill>
          <a:latin typeface="+mn-lt"/>
          <a:ea typeface="+mn-ea"/>
          <a:cs typeface="+mn-cs"/>
        </a:defRPr>
      </a:lvl1pPr>
      <a:lvl2pPr marL="742899" indent="-219810" algn="l" defTabSz="914018" rtl="0" eaLnBrk="1" fontAlgn="base" hangingPunct="1">
        <a:spcBef>
          <a:spcPct val="20000"/>
        </a:spcBef>
        <a:spcAft>
          <a:spcPct val="0"/>
        </a:spcAft>
        <a:buSzPct val="90000"/>
        <a:buFont typeface="Wingdings" pitchFamily="2" charset="2"/>
        <a:buChar char="§"/>
        <a:defRPr lang="en-US" sz="1800" baseline="0" dirty="0" smtClean="0">
          <a:solidFill>
            <a:srgbClr val="222146"/>
          </a:solidFill>
          <a:latin typeface="+mn-lt"/>
        </a:defRPr>
      </a:lvl2pPr>
      <a:lvl3pPr marL="1142174" indent="-228156" algn="l" defTabSz="914018" rtl="0" eaLnBrk="1" fontAlgn="base" hangingPunct="1">
        <a:spcBef>
          <a:spcPct val="20000"/>
        </a:spcBef>
        <a:spcAft>
          <a:spcPct val="0"/>
        </a:spcAft>
        <a:buFont typeface="Arial" pitchFamily="34" charset="0"/>
        <a:buChar char="­"/>
        <a:defRPr sz="2100">
          <a:solidFill>
            <a:schemeClr val="tx1"/>
          </a:solidFill>
          <a:latin typeface="+mn-lt"/>
        </a:defRPr>
      </a:lvl3pPr>
      <a:lvl4pPr marL="1599878" indent="-228156" algn="l" defTabSz="914018" rtl="0" eaLnBrk="1" fontAlgn="base" hangingPunct="1">
        <a:spcBef>
          <a:spcPct val="20000"/>
        </a:spcBef>
        <a:spcAft>
          <a:spcPct val="0"/>
        </a:spcAft>
        <a:buChar char="–"/>
        <a:defRPr sz="1400">
          <a:solidFill>
            <a:schemeClr val="tx1"/>
          </a:solidFill>
          <a:latin typeface="+mn-lt"/>
        </a:defRPr>
      </a:lvl4pPr>
      <a:lvl5pPr marL="2056191" indent="-228156" algn="l" defTabSz="914018" rtl="0" eaLnBrk="1" fontAlgn="base" hangingPunct="1">
        <a:spcBef>
          <a:spcPct val="20000"/>
        </a:spcBef>
        <a:spcAft>
          <a:spcPct val="0"/>
        </a:spcAft>
        <a:buChar char="»"/>
        <a:defRPr sz="1400">
          <a:solidFill>
            <a:schemeClr val="tx1"/>
          </a:solidFill>
          <a:latin typeface="+mn-lt"/>
        </a:defRPr>
      </a:lvl5pPr>
      <a:lvl6pPr marL="2456857" indent="-228156" algn="l" defTabSz="914018" rtl="0" eaLnBrk="1" fontAlgn="base" hangingPunct="1">
        <a:spcBef>
          <a:spcPct val="20000"/>
        </a:spcBef>
        <a:spcAft>
          <a:spcPct val="0"/>
        </a:spcAft>
        <a:defRPr sz="1400">
          <a:solidFill>
            <a:schemeClr val="tx1"/>
          </a:solidFill>
          <a:latin typeface="+mn-lt"/>
        </a:defRPr>
      </a:lvl6pPr>
      <a:lvl7pPr marL="2857521" indent="-228156" algn="l" defTabSz="914018" rtl="0" eaLnBrk="1" fontAlgn="base" hangingPunct="1">
        <a:spcBef>
          <a:spcPct val="20000"/>
        </a:spcBef>
        <a:spcAft>
          <a:spcPct val="0"/>
        </a:spcAft>
        <a:defRPr sz="1400">
          <a:solidFill>
            <a:schemeClr val="tx1"/>
          </a:solidFill>
          <a:latin typeface="+mn-lt"/>
        </a:defRPr>
      </a:lvl7pPr>
      <a:lvl8pPr marL="3258186" indent="-228156" algn="l" defTabSz="914018" rtl="0" eaLnBrk="1" fontAlgn="base" hangingPunct="1">
        <a:spcBef>
          <a:spcPct val="20000"/>
        </a:spcBef>
        <a:spcAft>
          <a:spcPct val="0"/>
        </a:spcAft>
        <a:defRPr sz="1400">
          <a:solidFill>
            <a:schemeClr val="tx1"/>
          </a:solidFill>
          <a:latin typeface="+mn-lt"/>
        </a:defRPr>
      </a:lvl8pPr>
      <a:lvl9pPr marL="3658851" indent="-228156" algn="l" defTabSz="914018" rtl="0" eaLnBrk="1" fontAlgn="base" hangingPunct="1">
        <a:spcBef>
          <a:spcPct val="20000"/>
        </a:spcBef>
        <a:spcAft>
          <a:spcPct val="0"/>
        </a:spcAft>
        <a:defRPr sz="1400">
          <a:solidFill>
            <a:schemeClr val="tx1"/>
          </a:solidFill>
          <a:latin typeface="+mn-lt"/>
        </a:defRPr>
      </a:lvl9pPr>
    </p:bodyStyle>
    <p:otherStyle>
      <a:defPPr>
        <a:defRPr lang="fr-FR"/>
      </a:defPPr>
      <a:lvl1pPr marL="0" algn="l" defTabSz="801330" rtl="0" eaLnBrk="1" latinLnBrk="0" hangingPunct="1">
        <a:defRPr sz="1600" kern="1200">
          <a:solidFill>
            <a:schemeClr val="tx1"/>
          </a:solidFill>
          <a:latin typeface="+mn-lt"/>
          <a:ea typeface="+mn-ea"/>
          <a:cs typeface="+mn-cs"/>
        </a:defRPr>
      </a:lvl1pPr>
      <a:lvl2pPr marL="400666" algn="l" defTabSz="801330" rtl="0" eaLnBrk="1" latinLnBrk="0" hangingPunct="1">
        <a:defRPr sz="1600" kern="1200">
          <a:solidFill>
            <a:schemeClr val="tx1"/>
          </a:solidFill>
          <a:latin typeface="+mn-lt"/>
          <a:ea typeface="+mn-ea"/>
          <a:cs typeface="+mn-cs"/>
        </a:defRPr>
      </a:lvl2pPr>
      <a:lvl3pPr marL="801330" algn="l" defTabSz="801330" rtl="0" eaLnBrk="1" latinLnBrk="0" hangingPunct="1">
        <a:defRPr sz="1600" kern="1200">
          <a:solidFill>
            <a:schemeClr val="tx1"/>
          </a:solidFill>
          <a:latin typeface="+mn-lt"/>
          <a:ea typeface="+mn-ea"/>
          <a:cs typeface="+mn-cs"/>
        </a:defRPr>
      </a:lvl3pPr>
      <a:lvl4pPr marL="1201995" algn="l" defTabSz="801330" rtl="0" eaLnBrk="1" latinLnBrk="0" hangingPunct="1">
        <a:defRPr sz="1600" kern="1200">
          <a:solidFill>
            <a:schemeClr val="tx1"/>
          </a:solidFill>
          <a:latin typeface="+mn-lt"/>
          <a:ea typeface="+mn-ea"/>
          <a:cs typeface="+mn-cs"/>
        </a:defRPr>
      </a:lvl4pPr>
      <a:lvl5pPr marL="1602660" algn="l" defTabSz="801330" rtl="0" eaLnBrk="1" latinLnBrk="0" hangingPunct="1">
        <a:defRPr sz="1600" kern="1200">
          <a:solidFill>
            <a:schemeClr val="tx1"/>
          </a:solidFill>
          <a:latin typeface="+mn-lt"/>
          <a:ea typeface="+mn-ea"/>
          <a:cs typeface="+mn-cs"/>
        </a:defRPr>
      </a:lvl5pPr>
      <a:lvl6pPr marL="2003326" algn="l" defTabSz="801330" rtl="0" eaLnBrk="1" latinLnBrk="0" hangingPunct="1">
        <a:defRPr sz="1600" kern="1200">
          <a:solidFill>
            <a:schemeClr val="tx1"/>
          </a:solidFill>
          <a:latin typeface="+mn-lt"/>
          <a:ea typeface="+mn-ea"/>
          <a:cs typeface="+mn-cs"/>
        </a:defRPr>
      </a:lvl6pPr>
      <a:lvl7pPr marL="2403991" algn="l" defTabSz="801330" rtl="0" eaLnBrk="1" latinLnBrk="0" hangingPunct="1">
        <a:defRPr sz="1600" kern="1200">
          <a:solidFill>
            <a:schemeClr val="tx1"/>
          </a:solidFill>
          <a:latin typeface="+mn-lt"/>
          <a:ea typeface="+mn-ea"/>
          <a:cs typeface="+mn-cs"/>
        </a:defRPr>
      </a:lvl7pPr>
      <a:lvl8pPr marL="2804656" algn="l" defTabSz="801330" rtl="0" eaLnBrk="1" latinLnBrk="0" hangingPunct="1">
        <a:defRPr sz="1600" kern="1200">
          <a:solidFill>
            <a:schemeClr val="tx1"/>
          </a:solidFill>
          <a:latin typeface="+mn-lt"/>
          <a:ea typeface="+mn-ea"/>
          <a:cs typeface="+mn-cs"/>
        </a:defRPr>
      </a:lvl8pPr>
      <a:lvl9pPr marL="3205320" algn="l" defTabSz="801330" rtl="0" eaLnBrk="1" latinLnBrk="0" hangingPunct="1">
        <a:defRPr sz="1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446506" y="294089"/>
            <a:ext cx="8239917" cy="587796"/>
          </a:xfrm>
          <a:prstGeom prst="rect">
            <a:avLst/>
          </a:prstGeom>
          <a:noFill/>
          <a:ln w="9525">
            <a:noFill/>
            <a:miter lim="800000"/>
            <a:headEnd/>
            <a:tailEnd/>
          </a:ln>
        </p:spPr>
        <p:txBody>
          <a:bodyPr vert="horz" wrap="square" lIns="91424" tIns="45712" rIns="91424" bIns="45712" numCol="1" anchor="t" anchorCtr="0" compatLnSpc="1">
            <a:prstTxWarp prst="textNoShape">
              <a:avLst/>
            </a:prstTxWarp>
          </a:bodyPr>
          <a:lstStyle/>
          <a:p>
            <a:pPr lvl="0"/>
            <a:r>
              <a:rPr lang="fr-FR" smtClean="0"/>
              <a:t>Modifiez le style du titre</a:t>
            </a:r>
            <a:endParaRPr lang="en-US" dirty="0" smtClean="0"/>
          </a:p>
        </p:txBody>
      </p:sp>
      <p:sp>
        <p:nvSpPr>
          <p:cNvPr id="2051" name="Rectangle 3"/>
          <p:cNvSpPr>
            <a:spLocks noGrp="1" noChangeArrowheads="1"/>
          </p:cNvSpPr>
          <p:nvPr>
            <p:ph type="body" idx="1"/>
          </p:nvPr>
        </p:nvSpPr>
        <p:spPr bwMode="auto">
          <a:xfrm>
            <a:off x="457472" y="947196"/>
            <a:ext cx="8229057" cy="4963608"/>
          </a:xfrm>
          <a:prstGeom prst="rect">
            <a:avLst/>
          </a:prstGeom>
          <a:noFill/>
          <a:ln w="9525">
            <a:noFill/>
            <a:miter lim="800000"/>
            <a:headEnd/>
            <a:tailEnd/>
          </a:ln>
        </p:spPr>
        <p:txBody>
          <a:bodyPr vert="horz" wrap="square" lIns="91424" tIns="45712" rIns="91424" bIns="45712" numCol="1" anchor="t" anchorCtr="0" compatLnSpc="1">
            <a:prstTxWarp prst="textNoShape">
              <a:avLst/>
            </a:prstTxWarp>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smtClean="0"/>
          </a:p>
        </p:txBody>
      </p:sp>
      <p:pic>
        <p:nvPicPr>
          <p:cNvPr id="3" name="Picture 2"/>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6725135" y="6172046"/>
            <a:ext cx="2227342" cy="414085"/>
          </a:xfrm>
          <a:prstGeom prst="rect">
            <a:avLst/>
          </a:prstGeom>
        </p:spPr>
      </p:pic>
      <p:sp>
        <p:nvSpPr>
          <p:cNvPr id="6" name="Rectangle 4"/>
          <p:cNvSpPr>
            <a:spLocks noGrp="1" noChangeArrowheads="1"/>
          </p:cNvSpPr>
          <p:nvPr>
            <p:ph type="dt" sz="half" idx="2"/>
          </p:nvPr>
        </p:nvSpPr>
        <p:spPr>
          <a:xfrm>
            <a:off x="6818515" y="6629221"/>
            <a:ext cx="2133962" cy="218807"/>
          </a:xfrm>
          <a:prstGeom prst="rect">
            <a:avLst/>
          </a:prstGeom>
          <a:ln/>
        </p:spPr>
        <p:txBody>
          <a:bodyPr lIns="80147" tIns="40074" rIns="80147" bIns="40074" anchor="ctr"/>
          <a:lstStyle>
            <a:lvl1pPr algn="ctr">
              <a:defRPr sz="1000"/>
            </a:lvl1pPr>
          </a:lstStyle>
          <a:p>
            <a:pPr>
              <a:tabLst>
                <a:tab pos="392318" algn="l"/>
                <a:tab pos="1961589" algn="l"/>
              </a:tabLst>
              <a:defRPr/>
            </a:pPr>
            <a:r>
              <a:rPr lang="fr-FR" smtClean="0"/>
              <a:t>© Wavenet 2014</a:t>
            </a:r>
            <a:endParaRPr lang="en-GB" dirty="0" smtClean="0"/>
          </a:p>
        </p:txBody>
      </p:sp>
      <p:sp>
        <p:nvSpPr>
          <p:cNvPr id="7" name="AutoShape 2" descr="http://intranet.wavenet.lan/traininginfo/Logo%20Technobel.jpg"/>
          <p:cNvSpPr>
            <a:spLocks noChangeAspect="1" noChangeArrowheads="1"/>
          </p:cNvSpPr>
          <p:nvPr userDrawn="1"/>
        </p:nvSpPr>
        <p:spPr bwMode="auto">
          <a:xfrm>
            <a:off x="155575" y="-144462"/>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24" tIns="45712" rIns="91424" bIns="45712" numCol="1" anchor="t" anchorCtr="0" compatLnSpc="1">
            <a:prstTxWarp prst="textNoShape">
              <a:avLst/>
            </a:prstTxWarp>
          </a:bodyPr>
          <a:lstStyle/>
          <a:p>
            <a:endParaRPr lang="fr-BE"/>
          </a:p>
        </p:txBody>
      </p:sp>
      <p:sp>
        <p:nvSpPr>
          <p:cNvPr id="8" name="AutoShape 4" descr="http://intranet.wavenet.lan/traininginfo/Logo%20Technobel.jpg"/>
          <p:cNvSpPr>
            <a:spLocks noChangeAspect="1" noChangeArrowheads="1"/>
          </p:cNvSpPr>
          <p:nvPr userDrawn="1"/>
        </p:nvSpPr>
        <p:spPr bwMode="auto">
          <a:xfrm>
            <a:off x="307975" y="79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24" tIns="45712" rIns="91424" bIns="45712" numCol="1" anchor="t" anchorCtr="0" compatLnSpc="1">
            <a:prstTxWarp prst="textNoShape">
              <a:avLst/>
            </a:prstTxWarp>
          </a:bodyPr>
          <a:lstStyle/>
          <a:p>
            <a:endParaRPr lang="fr-BE"/>
          </a:p>
        </p:txBody>
      </p:sp>
      <p:pic>
        <p:nvPicPr>
          <p:cNvPr id="10" name="Image 9"/>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251520" y="5916860"/>
            <a:ext cx="1239132" cy="749380"/>
          </a:xfrm>
          <a:prstGeom prst="rect">
            <a:avLst/>
          </a:prstGeom>
        </p:spPr>
      </p:pic>
    </p:spTree>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 id="2147483785" r:id="rId12"/>
  </p:sldLayoutIdLst>
  <p:transition>
    <p:strips dir="rd"/>
  </p:transition>
  <p:timing>
    <p:tnLst>
      <p:par>
        <p:cTn id="1" dur="indefinite" restart="never" nodeType="tmRoot"/>
      </p:par>
    </p:tnLst>
  </p:timing>
  <p:hf sldNum="0" hdr="0" ftr="0" dt="0"/>
  <p:txStyles>
    <p:titleStyle>
      <a:lvl1pPr algn="l" defTabSz="914179" rtl="0" eaLnBrk="1" fontAlgn="base" hangingPunct="1">
        <a:spcBef>
          <a:spcPct val="0"/>
        </a:spcBef>
        <a:spcAft>
          <a:spcPct val="0"/>
        </a:spcAft>
        <a:defRPr lang="en-US" sz="2500" b="1" dirty="0" smtClean="0">
          <a:solidFill>
            <a:srgbClr val="174A9B"/>
          </a:solidFill>
          <a:latin typeface="+mj-lt"/>
          <a:ea typeface="+mj-ea"/>
          <a:cs typeface="+mj-cs"/>
        </a:defRPr>
      </a:lvl1pPr>
      <a:lvl2pPr algn="l" defTabSz="914179" rtl="0" eaLnBrk="1" fontAlgn="base" hangingPunct="1">
        <a:spcBef>
          <a:spcPct val="0"/>
        </a:spcBef>
        <a:spcAft>
          <a:spcPct val="0"/>
        </a:spcAft>
        <a:defRPr sz="3900" b="1">
          <a:solidFill>
            <a:srgbClr val="AFA28B"/>
          </a:solidFill>
          <a:latin typeface="Calibri" pitchFamily="34" charset="0"/>
        </a:defRPr>
      </a:lvl2pPr>
      <a:lvl3pPr algn="l" defTabSz="914179" rtl="0" eaLnBrk="1" fontAlgn="base" hangingPunct="1">
        <a:spcBef>
          <a:spcPct val="0"/>
        </a:spcBef>
        <a:spcAft>
          <a:spcPct val="0"/>
        </a:spcAft>
        <a:defRPr sz="3900" b="1">
          <a:solidFill>
            <a:srgbClr val="AFA28B"/>
          </a:solidFill>
          <a:latin typeface="Calibri" pitchFamily="34" charset="0"/>
        </a:defRPr>
      </a:lvl3pPr>
      <a:lvl4pPr algn="l" defTabSz="914179" rtl="0" eaLnBrk="1" fontAlgn="base" hangingPunct="1">
        <a:spcBef>
          <a:spcPct val="0"/>
        </a:spcBef>
        <a:spcAft>
          <a:spcPct val="0"/>
        </a:spcAft>
        <a:defRPr sz="3900" b="1">
          <a:solidFill>
            <a:srgbClr val="AFA28B"/>
          </a:solidFill>
          <a:latin typeface="Calibri" pitchFamily="34" charset="0"/>
        </a:defRPr>
      </a:lvl4pPr>
      <a:lvl5pPr algn="l" defTabSz="914179" rtl="0" eaLnBrk="1" fontAlgn="base" hangingPunct="1">
        <a:spcBef>
          <a:spcPct val="0"/>
        </a:spcBef>
        <a:spcAft>
          <a:spcPct val="0"/>
        </a:spcAft>
        <a:defRPr sz="3900" b="1">
          <a:solidFill>
            <a:srgbClr val="AFA28B"/>
          </a:solidFill>
          <a:latin typeface="Calibri" pitchFamily="34" charset="0"/>
        </a:defRPr>
      </a:lvl5pPr>
      <a:lvl6pPr marL="400736" algn="l" defTabSz="914179" rtl="0" eaLnBrk="1" fontAlgn="base" hangingPunct="1">
        <a:spcBef>
          <a:spcPct val="0"/>
        </a:spcBef>
        <a:spcAft>
          <a:spcPct val="0"/>
        </a:spcAft>
        <a:defRPr sz="3900" b="1">
          <a:solidFill>
            <a:srgbClr val="AFA28B"/>
          </a:solidFill>
          <a:latin typeface="Arial" charset="0"/>
        </a:defRPr>
      </a:lvl6pPr>
      <a:lvl7pPr marL="801472" algn="l" defTabSz="914179" rtl="0" eaLnBrk="1" fontAlgn="base" hangingPunct="1">
        <a:spcBef>
          <a:spcPct val="0"/>
        </a:spcBef>
        <a:spcAft>
          <a:spcPct val="0"/>
        </a:spcAft>
        <a:defRPr sz="3900" b="1">
          <a:solidFill>
            <a:srgbClr val="AFA28B"/>
          </a:solidFill>
          <a:latin typeface="Arial" charset="0"/>
        </a:defRPr>
      </a:lvl7pPr>
      <a:lvl8pPr marL="1202207" algn="l" defTabSz="914179" rtl="0" eaLnBrk="1" fontAlgn="base" hangingPunct="1">
        <a:spcBef>
          <a:spcPct val="0"/>
        </a:spcBef>
        <a:spcAft>
          <a:spcPct val="0"/>
        </a:spcAft>
        <a:defRPr sz="3900" b="1">
          <a:solidFill>
            <a:srgbClr val="AFA28B"/>
          </a:solidFill>
          <a:latin typeface="Arial" charset="0"/>
        </a:defRPr>
      </a:lvl8pPr>
      <a:lvl9pPr marL="1602943" algn="l" defTabSz="914179" rtl="0" eaLnBrk="1" fontAlgn="base" hangingPunct="1">
        <a:spcBef>
          <a:spcPct val="0"/>
        </a:spcBef>
        <a:spcAft>
          <a:spcPct val="0"/>
        </a:spcAft>
        <a:defRPr sz="3900" b="1">
          <a:solidFill>
            <a:srgbClr val="AFA28B"/>
          </a:solidFill>
          <a:latin typeface="Arial" charset="0"/>
        </a:defRPr>
      </a:lvl9pPr>
    </p:titleStyle>
    <p:bodyStyle>
      <a:lvl1pPr marL="219848" indent="-219848" algn="l" defTabSz="914179" rtl="0" eaLnBrk="1" fontAlgn="base" hangingPunct="1">
        <a:spcBef>
          <a:spcPct val="60000"/>
        </a:spcBef>
        <a:spcAft>
          <a:spcPct val="20000"/>
        </a:spcAft>
        <a:buClr>
          <a:srgbClr val="40BBED"/>
        </a:buClr>
        <a:buSzPct val="80000"/>
        <a:buFont typeface="Wingdings" pitchFamily="2" charset="2"/>
        <a:buChar char="§"/>
        <a:defRPr sz="2500" b="0" i="0">
          <a:solidFill>
            <a:schemeClr val="tx1">
              <a:lumMod val="75000"/>
              <a:lumOff val="25000"/>
            </a:schemeClr>
          </a:solidFill>
          <a:latin typeface="+mn-lt"/>
          <a:ea typeface="+mn-ea"/>
          <a:cs typeface="+mn-cs"/>
        </a:defRPr>
      </a:lvl1pPr>
      <a:lvl2pPr marL="743031" indent="-219848" algn="l" defTabSz="914179" rtl="0" eaLnBrk="1" fontAlgn="base" hangingPunct="1">
        <a:spcBef>
          <a:spcPct val="20000"/>
        </a:spcBef>
        <a:spcAft>
          <a:spcPct val="0"/>
        </a:spcAft>
        <a:buSzPct val="90000"/>
        <a:buFont typeface="Wingdings" pitchFamily="2" charset="2"/>
        <a:buChar char="§"/>
        <a:defRPr lang="en-US" sz="1800" baseline="0" dirty="0" smtClean="0">
          <a:solidFill>
            <a:srgbClr val="222146"/>
          </a:solidFill>
          <a:latin typeface="+mn-lt"/>
        </a:defRPr>
      </a:lvl2pPr>
      <a:lvl3pPr marL="1142376" indent="-228197" algn="l" defTabSz="914179" rtl="0" eaLnBrk="1" fontAlgn="base" hangingPunct="1">
        <a:spcBef>
          <a:spcPct val="20000"/>
        </a:spcBef>
        <a:spcAft>
          <a:spcPct val="0"/>
        </a:spcAft>
        <a:buFont typeface="Arial" pitchFamily="34" charset="0"/>
        <a:buChar char="­"/>
        <a:defRPr sz="2100">
          <a:solidFill>
            <a:schemeClr val="tx1"/>
          </a:solidFill>
          <a:latin typeface="+mn-lt"/>
        </a:defRPr>
      </a:lvl3pPr>
      <a:lvl4pPr marL="1600160" indent="-228197" algn="l" defTabSz="914179" rtl="0" eaLnBrk="1" fontAlgn="base" hangingPunct="1">
        <a:spcBef>
          <a:spcPct val="20000"/>
        </a:spcBef>
        <a:spcAft>
          <a:spcPct val="0"/>
        </a:spcAft>
        <a:buChar char="–"/>
        <a:defRPr sz="1400">
          <a:solidFill>
            <a:schemeClr val="tx1"/>
          </a:solidFill>
          <a:latin typeface="+mn-lt"/>
        </a:defRPr>
      </a:lvl4pPr>
      <a:lvl5pPr marL="2056554" indent="-228197" algn="l" defTabSz="914179" rtl="0" eaLnBrk="1" fontAlgn="base" hangingPunct="1">
        <a:spcBef>
          <a:spcPct val="20000"/>
        </a:spcBef>
        <a:spcAft>
          <a:spcPct val="0"/>
        </a:spcAft>
        <a:buChar char="»"/>
        <a:defRPr sz="1400">
          <a:solidFill>
            <a:schemeClr val="tx1"/>
          </a:solidFill>
          <a:latin typeface="+mn-lt"/>
        </a:defRPr>
      </a:lvl5pPr>
      <a:lvl6pPr marL="2457290" indent="-228197" algn="l" defTabSz="914179" rtl="0" eaLnBrk="1" fontAlgn="base" hangingPunct="1">
        <a:spcBef>
          <a:spcPct val="20000"/>
        </a:spcBef>
        <a:spcAft>
          <a:spcPct val="0"/>
        </a:spcAft>
        <a:defRPr sz="1400">
          <a:solidFill>
            <a:schemeClr val="tx1"/>
          </a:solidFill>
          <a:latin typeface="+mn-lt"/>
        </a:defRPr>
      </a:lvl6pPr>
      <a:lvl7pPr marL="2858025" indent="-228197" algn="l" defTabSz="914179" rtl="0" eaLnBrk="1" fontAlgn="base" hangingPunct="1">
        <a:spcBef>
          <a:spcPct val="20000"/>
        </a:spcBef>
        <a:spcAft>
          <a:spcPct val="0"/>
        </a:spcAft>
        <a:defRPr sz="1400">
          <a:solidFill>
            <a:schemeClr val="tx1"/>
          </a:solidFill>
          <a:latin typeface="+mn-lt"/>
        </a:defRPr>
      </a:lvl7pPr>
      <a:lvl8pPr marL="3258761" indent="-228197" algn="l" defTabSz="914179" rtl="0" eaLnBrk="1" fontAlgn="base" hangingPunct="1">
        <a:spcBef>
          <a:spcPct val="20000"/>
        </a:spcBef>
        <a:spcAft>
          <a:spcPct val="0"/>
        </a:spcAft>
        <a:defRPr sz="1400">
          <a:solidFill>
            <a:schemeClr val="tx1"/>
          </a:solidFill>
          <a:latin typeface="+mn-lt"/>
        </a:defRPr>
      </a:lvl8pPr>
      <a:lvl9pPr marL="3659497" indent="-228197" algn="l" defTabSz="914179" rtl="0" eaLnBrk="1" fontAlgn="base" hangingPunct="1">
        <a:spcBef>
          <a:spcPct val="20000"/>
        </a:spcBef>
        <a:spcAft>
          <a:spcPct val="0"/>
        </a:spcAft>
        <a:defRPr sz="1400">
          <a:solidFill>
            <a:schemeClr val="tx1"/>
          </a:solidFill>
          <a:latin typeface="+mn-lt"/>
        </a:defRPr>
      </a:lvl9pPr>
    </p:bodyStyle>
    <p:otherStyle>
      <a:defPPr>
        <a:defRPr lang="fr-FR"/>
      </a:defPPr>
      <a:lvl1pPr marL="0" algn="l" defTabSz="801472" rtl="0" eaLnBrk="1" latinLnBrk="0" hangingPunct="1">
        <a:defRPr sz="1600" kern="1200">
          <a:solidFill>
            <a:schemeClr val="tx1"/>
          </a:solidFill>
          <a:latin typeface="+mn-lt"/>
          <a:ea typeface="+mn-ea"/>
          <a:cs typeface="+mn-cs"/>
        </a:defRPr>
      </a:lvl1pPr>
      <a:lvl2pPr marL="400736" algn="l" defTabSz="801472" rtl="0" eaLnBrk="1" latinLnBrk="0" hangingPunct="1">
        <a:defRPr sz="1600" kern="1200">
          <a:solidFill>
            <a:schemeClr val="tx1"/>
          </a:solidFill>
          <a:latin typeface="+mn-lt"/>
          <a:ea typeface="+mn-ea"/>
          <a:cs typeface="+mn-cs"/>
        </a:defRPr>
      </a:lvl2pPr>
      <a:lvl3pPr marL="801472" algn="l" defTabSz="801472" rtl="0" eaLnBrk="1" latinLnBrk="0" hangingPunct="1">
        <a:defRPr sz="1600" kern="1200">
          <a:solidFill>
            <a:schemeClr val="tx1"/>
          </a:solidFill>
          <a:latin typeface="+mn-lt"/>
          <a:ea typeface="+mn-ea"/>
          <a:cs typeface="+mn-cs"/>
        </a:defRPr>
      </a:lvl3pPr>
      <a:lvl4pPr marL="1202207" algn="l" defTabSz="801472" rtl="0" eaLnBrk="1" latinLnBrk="0" hangingPunct="1">
        <a:defRPr sz="1600" kern="1200">
          <a:solidFill>
            <a:schemeClr val="tx1"/>
          </a:solidFill>
          <a:latin typeface="+mn-lt"/>
          <a:ea typeface="+mn-ea"/>
          <a:cs typeface="+mn-cs"/>
        </a:defRPr>
      </a:lvl4pPr>
      <a:lvl5pPr marL="1602943" algn="l" defTabSz="801472" rtl="0" eaLnBrk="1" latinLnBrk="0" hangingPunct="1">
        <a:defRPr sz="1600" kern="1200">
          <a:solidFill>
            <a:schemeClr val="tx1"/>
          </a:solidFill>
          <a:latin typeface="+mn-lt"/>
          <a:ea typeface="+mn-ea"/>
          <a:cs typeface="+mn-cs"/>
        </a:defRPr>
      </a:lvl5pPr>
      <a:lvl6pPr marL="2003679" algn="l" defTabSz="801472" rtl="0" eaLnBrk="1" latinLnBrk="0" hangingPunct="1">
        <a:defRPr sz="1600" kern="1200">
          <a:solidFill>
            <a:schemeClr val="tx1"/>
          </a:solidFill>
          <a:latin typeface="+mn-lt"/>
          <a:ea typeface="+mn-ea"/>
          <a:cs typeface="+mn-cs"/>
        </a:defRPr>
      </a:lvl6pPr>
      <a:lvl7pPr marL="2404415" algn="l" defTabSz="801472" rtl="0" eaLnBrk="1" latinLnBrk="0" hangingPunct="1">
        <a:defRPr sz="1600" kern="1200">
          <a:solidFill>
            <a:schemeClr val="tx1"/>
          </a:solidFill>
          <a:latin typeface="+mn-lt"/>
          <a:ea typeface="+mn-ea"/>
          <a:cs typeface="+mn-cs"/>
        </a:defRPr>
      </a:lvl7pPr>
      <a:lvl8pPr marL="2805151" algn="l" defTabSz="801472" rtl="0" eaLnBrk="1" latinLnBrk="0" hangingPunct="1">
        <a:defRPr sz="1600" kern="1200">
          <a:solidFill>
            <a:schemeClr val="tx1"/>
          </a:solidFill>
          <a:latin typeface="+mn-lt"/>
          <a:ea typeface="+mn-ea"/>
          <a:cs typeface="+mn-cs"/>
        </a:defRPr>
      </a:lvl8pPr>
      <a:lvl9pPr marL="3205886" algn="l" defTabSz="801472"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4.xml"/></Relationships>
</file>

<file path=ppt/slides/_rels/slide34.xml.rels><?xml version="1.0" encoding="UTF-8" standalone="yes"?>
<Relationships xmlns="http://schemas.openxmlformats.org/package/2006/relationships"><Relationship Id="rId3" Type="http://schemas.openxmlformats.org/officeDocument/2006/relationships/hyperlink" Target="http://java.developpez.com/faq/jdbc/?page=types" TargetMode="External"/><Relationship Id="rId2" Type="http://schemas.openxmlformats.org/officeDocument/2006/relationships/notesSlide" Target="../notesSlides/notesSlide34.xml"/><Relationship Id="rId1" Type="http://schemas.openxmlformats.org/officeDocument/2006/relationships/slideLayout" Target="../slideLayouts/slideLayout2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4.xml"/></Relationships>
</file>

<file path=ppt/slides/_rels/slide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4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4.xml"/></Relationships>
</file>

<file path=ppt/slides/_rels/slide4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4.xml"/></Relationships>
</file>

<file path=ppt/slides/_rels/slide4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4.xml"/></Relationships>
</file>

<file path=ppt/slides/_rels/slide4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4.xml"/><Relationship Id="rId4" Type="http://schemas.openxmlformats.org/officeDocument/2006/relationships/image" Target="../media/image11.png"/></Relationships>
</file>

<file path=ppt/slides/_rels/slide4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re 1"/>
          <p:cNvSpPr>
            <a:spLocks noGrp="1"/>
          </p:cNvSpPr>
          <p:nvPr>
            <p:ph type="ctrTitle"/>
          </p:nvPr>
        </p:nvSpPr>
        <p:spPr>
          <a:xfrm>
            <a:off x="642938" y="642939"/>
            <a:ext cx="7772400" cy="1470025"/>
          </a:xfrm>
        </p:spPr>
        <p:txBody>
          <a:bodyPr/>
          <a:lstStyle/>
          <a:p>
            <a:r>
              <a:rPr lang="fr-BE" altLang="fr-FR" b="1" dirty="0" smtClean="0">
                <a:latin typeface="Calibri" pitchFamily="34" charset="0"/>
              </a:rPr>
              <a:t>Java - JDBC API</a:t>
            </a:r>
          </a:p>
        </p:txBody>
      </p:sp>
      <p:pic>
        <p:nvPicPr>
          <p:cNvPr id="14340" name="Image 5" descr="logo-java.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651250" y="2143125"/>
            <a:ext cx="1778000" cy="283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trips dir="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BE" dirty="0" smtClean="0"/>
              <a:t>JDBC </a:t>
            </a:r>
            <a:r>
              <a:rPr lang="fr-BE" sz="2400" i="1" dirty="0" smtClean="0"/>
              <a:t>– Architecture de JDBC</a:t>
            </a:r>
            <a:endParaRPr lang="fr-BE" sz="2400" i="1" dirty="0"/>
          </a:p>
        </p:txBody>
      </p:sp>
      <p:sp>
        <p:nvSpPr>
          <p:cNvPr id="7" name="Rectangle à coins arrondis 6"/>
          <p:cNvSpPr/>
          <p:nvPr/>
        </p:nvSpPr>
        <p:spPr bwMode="auto">
          <a:xfrm>
            <a:off x="2071670" y="928670"/>
            <a:ext cx="4929222" cy="571504"/>
          </a:xfrm>
          <a:prstGeom prst="roundRect">
            <a:avLst/>
          </a:prstGeom>
          <a:solidFill>
            <a:srgbClr val="FFC000"/>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fr-BE" sz="1800" b="0" i="0" u="none" strike="noStrike" cap="none" normalizeH="0" baseline="0" dirty="0" smtClean="0">
                <a:ln>
                  <a:noFill/>
                </a:ln>
                <a:solidFill>
                  <a:schemeClr val="tx1"/>
                </a:solidFill>
                <a:effectLst/>
                <a:latin typeface="Arial" charset="0"/>
              </a:rPr>
              <a:t>Application JAVA</a:t>
            </a:r>
          </a:p>
        </p:txBody>
      </p:sp>
      <p:sp>
        <p:nvSpPr>
          <p:cNvPr id="10" name="Rectangle à coins arrondis 9"/>
          <p:cNvSpPr/>
          <p:nvPr/>
        </p:nvSpPr>
        <p:spPr bwMode="auto">
          <a:xfrm>
            <a:off x="2071670" y="1714488"/>
            <a:ext cx="4929222" cy="571504"/>
          </a:xfrm>
          <a:prstGeom prst="roundRect">
            <a:avLst/>
          </a:prstGeom>
          <a:solidFill>
            <a:srgbClr val="FFC000"/>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fr-BE" sz="1800" b="0" i="0" u="none" strike="noStrike" cap="none" normalizeH="0" baseline="0" dirty="0" smtClean="0">
                <a:ln>
                  <a:noFill/>
                </a:ln>
                <a:solidFill>
                  <a:schemeClr val="bg1"/>
                </a:solidFill>
                <a:effectLst/>
                <a:latin typeface="Arial" charset="0"/>
              </a:rPr>
              <a:t>Gestionnaire de pilotes</a:t>
            </a:r>
          </a:p>
        </p:txBody>
      </p:sp>
      <p:cxnSp>
        <p:nvCxnSpPr>
          <p:cNvPr id="12" name="Connecteur droit 11"/>
          <p:cNvCxnSpPr>
            <a:stCxn id="7" idx="2"/>
            <a:endCxn id="10" idx="0"/>
          </p:cNvCxnSpPr>
          <p:nvPr/>
        </p:nvCxnSpPr>
        <p:spPr bwMode="auto">
          <a:xfrm rot="5400000">
            <a:off x="4429124" y="1607331"/>
            <a:ext cx="214314" cy="1588"/>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20" name="Rectangle à coins arrondis 19"/>
          <p:cNvSpPr/>
          <p:nvPr/>
        </p:nvSpPr>
        <p:spPr bwMode="auto">
          <a:xfrm>
            <a:off x="2000232" y="2571744"/>
            <a:ext cx="1143008" cy="928694"/>
          </a:xfrm>
          <a:prstGeom prst="roundRect">
            <a:avLst/>
          </a:prstGeom>
          <a:solidFill>
            <a:srgbClr val="FFC000"/>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fr-BE" sz="1400" b="1" i="1" u="sng" strike="noStrike" cap="none" normalizeH="0" baseline="0" dirty="0" smtClean="0">
                <a:ln>
                  <a:noFill/>
                </a:ln>
                <a:solidFill>
                  <a:schemeClr val="tx1"/>
                </a:solidFill>
                <a:effectLst/>
                <a:latin typeface="Arial" charset="0"/>
              </a:rPr>
              <a:t>Type 1:</a:t>
            </a:r>
          </a:p>
          <a:p>
            <a:pPr marL="0" marR="0" indent="0" algn="ctr" defTabSz="914400" rtl="0" eaLnBrk="1" fontAlgn="base" latinLnBrk="0" hangingPunct="1">
              <a:lnSpc>
                <a:spcPct val="100000"/>
              </a:lnSpc>
              <a:spcBef>
                <a:spcPct val="0"/>
              </a:spcBef>
              <a:spcAft>
                <a:spcPct val="0"/>
              </a:spcAft>
              <a:buClrTx/>
              <a:buSzTx/>
              <a:buFontTx/>
              <a:buNone/>
              <a:tabLst/>
            </a:pPr>
            <a:r>
              <a:rPr kumimoji="0" lang="fr-BE" sz="1400" b="1" i="0" u="none" strike="noStrike" cap="none" normalizeH="0" baseline="0" dirty="0" smtClean="0">
                <a:ln>
                  <a:noFill/>
                </a:ln>
                <a:solidFill>
                  <a:schemeClr val="tx1"/>
                </a:solidFill>
                <a:effectLst/>
                <a:latin typeface="Arial" charset="0"/>
              </a:rPr>
              <a:t>Pont </a:t>
            </a:r>
          </a:p>
          <a:p>
            <a:pPr marL="0" marR="0" indent="0" algn="ctr" defTabSz="914400" rtl="0" eaLnBrk="1" fontAlgn="base" latinLnBrk="0" hangingPunct="1">
              <a:lnSpc>
                <a:spcPct val="100000"/>
              </a:lnSpc>
              <a:spcBef>
                <a:spcPct val="0"/>
              </a:spcBef>
              <a:spcAft>
                <a:spcPct val="0"/>
              </a:spcAft>
              <a:buClrTx/>
              <a:buSzTx/>
              <a:buFontTx/>
              <a:buNone/>
              <a:tabLst/>
            </a:pPr>
            <a:r>
              <a:rPr kumimoji="0" lang="fr-BE" sz="1400" b="1" i="0" u="none" strike="noStrike" cap="none" normalizeH="0" baseline="0" dirty="0" smtClean="0">
                <a:ln>
                  <a:noFill/>
                </a:ln>
                <a:solidFill>
                  <a:schemeClr val="tx1"/>
                </a:solidFill>
                <a:effectLst/>
                <a:latin typeface="Arial" charset="0"/>
              </a:rPr>
              <a:t>JDBC-ODBC</a:t>
            </a:r>
          </a:p>
        </p:txBody>
      </p:sp>
      <p:sp>
        <p:nvSpPr>
          <p:cNvPr id="21" name="Rectangle à coins arrondis 20"/>
          <p:cNvSpPr/>
          <p:nvPr/>
        </p:nvSpPr>
        <p:spPr bwMode="auto">
          <a:xfrm>
            <a:off x="5857884" y="2571744"/>
            <a:ext cx="1143008" cy="928694"/>
          </a:xfrm>
          <a:prstGeom prst="roundRect">
            <a:avLst/>
          </a:prstGeom>
          <a:solidFill>
            <a:srgbClr val="FFC000"/>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r>
              <a:rPr lang="fr-BE" sz="1400" b="1" i="1" u="sng" dirty="0" smtClean="0">
                <a:solidFill>
                  <a:schemeClr val="tx1"/>
                </a:solidFill>
                <a:latin typeface="Arial" charset="0"/>
              </a:rPr>
              <a:t>Type 4:</a:t>
            </a:r>
          </a:p>
          <a:p>
            <a:pPr marL="0" marR="0" indent="0" algn="ctr" defTabSz="914400" rtl="0" eaLnBrk="1" fontAlgn="base" latinLnBrk="0" hangingPunct="1">
              <a:lnSpc>
                <a:spcPct val="100000"/>
              </a:lnSpc>
              <a:spcBef>
                <a:spcPct val="0"/>
              </a:spcBef>
              <a:spcAft>
                <a:spcPct val="0"/>
              </a:spcAft>
              <a:buClrTx/>
              <a:buSzTx/>
              <a:buFontTx/>
              <a:buNone/>
              <a:tabLst/>
            </a:pPr>
            <a:r>
              <a:rPr kumimoji="0" lang="fr-BE" sz="1400" b="1" i="0" u="none" strike="noStrike" cap="none" normalizeH="0" baseline="0" dirty="0" err="1" smtClean="0">
                <a:ln>
                  <a:noFill/>
                </a:ln>
                <a:solidFill>
                  <a:schemeClr val="tx1"/>
                </a:solidFill>
                <a:effectLst/>
                <a:latin typeface="Arial" charset="0"/>
              </a:rPr>
              <a:t>Connector</a:t>
            </a:r>
            <a:r>
              <a:rPr kumimoji="0" lang="fr-BE" sz="1400" b="1" i="0" u="none" strike="noStrike" cap="none" normalizeH="0" baseline="0" dirty="0" smtClean="0">
                <a:ln>
                  <a:noFill/>
                </a:ln>
                <a:solidFill>
                  <a:schemeClr val="tx1"/>
                </a:solidFill>
                <a:effectLst/>
                <a:latin typeface="Arial" charset="0"/>
              </a:rPr>
              <a:t>/J</a:t>
            </a:r>
          </a:p>
        </p:txBody>
      </p:sp>
      <p:sp>
        <p:nvSpPr>
          <p:cNvPr id="22" name="Rectangle à coins arrondis 21"/>
          <p:cNvSpPr/>
          <p:nvPr/>
        </p:nvSpPr>
        <p:spPr bwMode="auto">
          <a:xfrm>
            <a:off x="4572000" y="2571744"/>
            <a:ext cx="1143008" cy="928694"/>
          </a:xfrm>
          <a:prstGeom prst="roundRect">
            <a:avLst/>
          </a:prstGeom>
          <a:solidFill>
            <a:srgbClr val="FFC000"/>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r>
              <a:rPr lang="fr-BE" sz="1400" b="1" i="1" u="sng" dirty="0" smtClean="0">
                <a:solidFill>
                  <a:schemeClr val="tx1"/>
                </a:solidFill>
                <a:latin typeface="Arial" charset="0"/>
              </a:rPr>
              <a:t>Type 3:</a:t>
            </a:r>
          </a:p>
          <a:p>
            <a:pPr marL="0" marR="0" indent="0" algn="ctr" defTabSz="914400" rtl="0" eaLnBrk="1" fontAlgn="base" latinLnBrk="0" hangingPunct="1">
              <a:lnSpc>
                <a:spcPct val="100000"/>
              </a:lnSpc>
              <a:spcBef>
                <a:spcPct val="0"/>
              </a:spcBef>
              <a:spcAft>
                <a:spcPct val="0"/>
              </a:spcAft>
              <a:buClrTx/>
              <a:buSzTx/>
              <a:buFontTx/>
              <a:buNone/>
              <a:tabLst/>
            </a:pPr>
            <a:r>
              <a:rPr kumimoji="0" lang="fr-BE" sz="1400" b="1" i="0" u="none" strike="noStrike" cap="none" normalizeH="0" baseline="0" dirty="0" err="1" smtClean="0">
                <a:ln>
                  <a:noFill/>
                </a:ln>
                <a:solidFill>
                  <a:schemeClr val="tx1"/>
                </a:solidFill>
                <a:effectLst/>
                <a:latin typeface="Arial" charset="0"/>
              </a:rPr>
              <a:t>InterClient</a:t>
            </a:r>
            <a:endParaRPr kumimoji="0" lang="fr-BE" sz="1400" b="1" i="0" u="none" strike="noStrike" cap="none" normalizeH="0" baseline="0" dirty="0" smtClean="0">
              <a:ln>
                <a:noFill/>
              </a:ln>
              <a:solidFill>
                <a:schemeClr val="tx1"/>
              </a:solidFill>
              <a:effectLst/>
              <a:latin typeface="Arial" charset="0"/>
            </a:endParaRPr>
          </a:p>
        </p:txBody>
      </p:sp>
      <p:sp>
        <p:nvSpPr>
          <p:cNvPr id="23" name="Rectangle à coins arrondis 22"/>
          <p:cNvSpPr/>
          <p:nvPr/>
        </p:nvSpPr>
        <p:spPr bwMode="auto">
          <a:xfrm>
            <a:off x="3286116" y="2571744"/>
            <a:ext cx="1143008" cy="928694"/>
          </a:xfrm>
          <a:prstGeom prst="roundRect">
            <a:avLst/>
          </a:prstGeom>
          <a:solidFill>
            <a:srgbClr val="FFC000"/>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r>
              <a:rPr lang="fr-BE" sz="1400" b="1" i="1" u="sng" dirty="0" smtClean="0">
                <a:solidFill>
                  <a:schemeClr val="tx1"/>
                </a:solidFill>
                <a:latin typeface="Arial" charset="0"/>
              </a:rPr>
              <a:t>Type 2:</a:t>
            </a:r>
          </a:p>
          <a:p>
            <a:pPr marL="0" marR="0" indent="0" algn="ctr" defTabSz="914400" rtl="0" eaLnBrk="1" fontAlgn="base" latinLnBrk="0" hangingPunct="1">
              <a:lnSpc>
                <a:spcPct val="100000"/>
              </a:lnSpc>
              <a:spcBef>
                <a:spcPct val="0"/>
              </a:spcBef>
              <a:spcAft>
                <a:spcPct val="0"/>
              </a:spcAft>
              <a:buClrTx/>
              <a:buSzTx/>
              <a:buFontTx/>
              <a:buNone/>
              <a:tabLst/>
            </a:pPr>
            <a:r>
              <a:rPr kumimoji="0" lang="fr-BE" sz="1400" b="1" i="0" u="none" strike="noStrike" cap="none" normalizeH="0" baseline="0" dirty="0" smtClean="0">
                <a:ln>
                  <a:noFill/>
                </a:ln>
                <a:solidFill>
                  <a:schemeClr val="tx1"/>
                </a:solidFill>
                <a:effectLst/>
                <a:latin typeface="Arial" charset="0"/>
              </a:rPr>
              <a:t>OCI Oracle</a:t>
            </a:r>
          </a:p>
        </p:txBody>
      </p:sp>
      <p:sp>
        <p:nvSpPr>
          <p:cNvPr id="25" name="Rectangle à coins arrondis 24"/>
          <p:cNvSpPr/>
          <p:nvPr/>
        </p:nvSpPr>
        <p:spPr bwMode="auto">
          <a:xfrm>
            <a:off x="2071670" y="3786190"/>
            <a:ext cx="1071570" cy="928694"/>
          </a:xfrm>
          <a:prstGeom prst="roundRect">
            <a:avLst/>
          </a:prstGeom>
          <a:solidFill>
            <a:schemeClr val="accent3">
              <a:lumMod val="65000"/>
            </a:schemeClr>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fr-BE" sz="1400" b="1" i="0" u="none" strike="noStrike" cap="none" normalizeH="0" baseline="0" dirty="0" smtClean="0">
                <a:ln>
                  <a:noFill/>
                </a:ln>
                <a:solidFill>
                  <a:schemeClr val="tx1"/>
                </a:solidFill>
                <a:effectLst/>
                <a:latin typeface="Arial" charset="0"/>
              </a:rPr>
              <a:t>ODBC</a:t>
            </a:r>
          </a:p>
        </p:txBody>
      </p:sp>
      <p:cxnSp>
        <p:nvCxnSpPr>
          <p:cNvPr id="26" name="Connecteur droit 25"/>
          <p:cNvCxnSpPr/>
          <p:nvPr/>
        </p:nvCxnSpPr>
        <p:spPr bwMode="auto">
          <a:xfrm rot="5400000">
            <a:off x="2429654" y="2428074"/>
            <a:ext cx="285752" cy="1588"/>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36" name="Connecteur droit 35"/>
          <p:cNvCxnSpPr/>
          <p:nvPr/>
        </p:nvCxnSpPr>
        <p:spPr bwMode="auto">
          <a:xfrm rot="5400000">
            <a:off x="3642512" y="2428074"/>
            <a:ext cx="285752" cy="1588"/>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37" name="Connecteur droit 36"/>
          <p:cNvCxnSpPr/>
          <p:nvPr/>
        </p:nvCxnSpPr>
        <p:spPr bwMode="auto">
          <a:xfrm rot="5400000">
            <a:off x="4929984" y="2428074"/>
            <a:ext cx="285752" cy="1588"/>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38" name="Connecteur droit 37"/>
          <p:cNvCxnSpPr/>
          <p:nvPr/>
        </p:nvCxnSpPr>
        <p:spPr bwMode="auto">
          <a:xfrm rot="5400000">
            <a:off x="6287306" y="2428074"/>
            <a:ext cx="285752" cy="1588"/>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40" name="Connecteur droit 39"/>
          <p:cNvCxnSpPr/>
          <p:nvPr/>
        </p:nvCxnSpPr>
        <p:spPr bwMode="auto">
          <a:xfrm rot="5400000">
            <a:off x="2429654" y="3642520"/>
            <a:ext cx="285752" cy="1588"/>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41" name="Rectangle à coins arrondis 40"/>
          <p:cNvSpPr/>
          <p:nvPr/>
        </p:nvSpPr>
        <p:spPr bwMode="auto">
          <a:xfrm>
            <a:off x="3286116" y="3786190"/>
            <a:ext cx="1071570" cy="928694"/>
          </a:xfrm>
          <a:prstGeom prst="roundRect">
            <a:avLst/>
          </a:prstGeom>
          <a:solidFill>
            <a:schemeClr val="accent3">
              <a:lumMod val="65000"/>
            </a:schemeClr>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fr-BE" sz="1400" b="1" i="0" u="none" strike="noStrike" cap="none" normalizeH="0" baseline="0" dirty="0" smtClean="0">
                <a:ln>
                  <a:noFill/>
                </a:ln>
                <a:solidFill>
                  <a:schemeClr val="tx1"/>
                </a:solidFill>
                <a:effectLst/>
                <a:latin typeface="Arial" charset="0"/>
              </a:rPr>
              <a:t>API native </a:t>
            </a:r>
          </a:p>
          <a:p>
            <a:pPr marL="0" marR="0" indent="0" algn="ctr" defTabSz="914400" rtl="0" eaLnBrk="1" fontAlgn="base" latinLnBrk="0" hangingPunct="1">
              <a:lnSpc>
                <a:spcPct val="100000"/>
              </a:lnSpc>
              <a:spcBef>
                <a:spcPct val="0"/>
              </a:spcBef>
              <a:spcAft>
                <a:spcPct val="0"/>
              </a:spcAft>
              <a:buClrTx/>
              <a:buSzTx/>
              <a:buFontTx/>
              <a:buNone/>
              <a:tabLst/>
            </a:pPr>
            <a:r>
              <a:rPr kumimoji="0" lang="fr-BE" sz="1400" b="1" i="0" u="none" strike="noStrike" cap="none" normalizeH="0" baseline="0" dirty="0" smtClean="0">
                <a:ln>
                  <a:noFill/>
                </a:ln>
                <a:solidFill>
                  <a:schemeClr val="tx1"/>
                </a:solidFill>
                <a:effectLst/>
                <a:latin typeface="Arial" charset="0"/>
              </a:rPr>
              <a:t>du SGBD</a:t>
            </a:r>
          </a:p>
        </p:txBody>
      </p:sp>
      <p:cxnSp>
        <p:nvCxnSpPr>
          <p:cNvPr id="42" name="Connecteur droit 41"/>
          <p:cNvCxnSpPr/>
          <p:nvPr/>
        </p:nvCxnSpPr>
        <p:spPr bwMode="auto">
          <a:xfrm rot="5400000">
            <a:off x="3644100" y="3642520"/>
            <a:ext cx="285752" cy="1588"/>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44" name="Connecteur droit 43"/>
          <p:cNvCxnSpPr/>
          <p:nvPr/>
        </p:nvCxnSpPr>
        <p:spPr bwMode="auto">
          <a:xfrm>
            <a:off x="642910" y="4856172"/>
            <a:ext cx="7643866" cy="1588"/>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45" name="Organigramme : Disque magnétique 44"/>
          <p:cNvSpPr/>
          <p:nvPr/>
        </p:nvSpPr>
        <p:spPr bwMode="auto">
          <a:xfrm>
            <a:off x="2000232" y="5000636"/>
            <a:ext cx="1071570" cy="1000132"/>
          </a:xfrm>
          <a:prstGeom prst="flowChartMagneticDisk">
            <a:avLst/>
          </a:prstGeom>
          <a:solidFill>
            <a:srgbClr val="00B050"/>
          </a:solidFill>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fr-BE" sz="1800" b="0" i="0" u="none" strike="noStrike" cap="none" normalizeH="0" baseline="0" dirty="0" err="1" smtClean="0">
                <a:ln>
                  <a:noFill/>
                </a:ln>
                <a:solidFill>
                  <a:schemeClr val="tx1"/>
                </a:solidFill>
                <a:effectLst/>
                <a:latin typeface="Arial" charset="0"/>
              </a:rPr>
              <a:t>MySql</a:t>
            </a:r>
            <a:endParaRPr kumimoji="0" lang="fr-BE" sz="1800" b="0" i="0" u="none" strike="noStrike" cap="none" normalizeH="0" baseline="0" dirty="0" smtClean="0">
              <a:ln>
                <a:noFill/>
              </a:ln>
              <a:solidFill>
                <a:schemeClr val="tx1"/>
              </a:solidFill>
              <a:effectLst/>
              <a:latin typeface="Arial" charset="0"/>
            </a:endParaRPr>
          </a:p>
        </p:txBody>
      </p:sp>
      <p:sp>
        <p:nvSpPr>
          <p:cNvPr id="47" name="Organigramme : Disque magnétique 46"/>
          <p:cNvSpPr/>
          <p:nvPr/>
        </p:nvSpPr>
        <p:spPr bwMode="auto">
          <a:xfrm>
            <a:off x="3214678" y="5000636"/>
            <a:ext cx="1071570" cy="1000132"/>
          </a:xfrm>
          <a:prstGeom prst="flowChartMagneticDisk">
            <a:avLst/>
          </a:prstGeom>
          <a:solidFill>
            <a:srgbClr val="00B050"/>
          </a:solidFill>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fr-BE" sz="1400" b="0" i="0" u="none" strike="noStrike" cap="none" normalizeH="0" baseline="0" dirty="0" smtClean="0">
                <a:ln>
                  <a:noFill/>
                </a:ln>
                <a:solidFill>
                  <a:schemeClr val="tx1"/>
                </a:solidFill>
                <a:effectLst/>
                <a:latin typeface="Arial" charset="0"/>
              </a:rPr>
              <a:t>SQL Server</a:t>
            </a:r>
          </a:p>
        </p:txBody>
      </p:sp>
      <p:sp>
        <p:nvSpPr>
          <p:cNvPr id="48" name="Organigramme : Disque magnétique 47"/>
          <p:cNvSpPr/>
          <p:nvPr/>
        </p:nvSpPr>
        <p:spPr bwMode="auto">
          <a:xfrm>
            <a:off x="4714876" y="5786454"/>
            <a:ext cx="785818" cy="714380"/>
          </a:xfrm>
          <a:prstGeom prst="flowChartMagneticDisk">
            <a:avLst/>
          </a:prstGeom>
          <a:solidFill>
            <a:srgbClr val="00B050"/>
          </a:solidFill>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fr-BE" sz="1100" dirty="0" smtClean="0">
                <a:solidFill>
                  <a:schemeClr val="tx1"/>
                </a:solidFill>
                <a:latin typeface="Arial" charset="0"/>
              </a:rPr>
              <a:t>Oracle</a:t>
            </a:r>
            <a:endParaRPr kumimoji="0" lang="fr-BE" sz="1100" b="0" i="0" u="none" strike="noStrike" cap="none" normalizeH="0" baseline="0" dirty="0" smtClean="0">
              <a:ln>
                <a:noFill/>
              </a:ln>
              <a:solidFill>
                <a:schemeClr val="tx1"/>
              </a:solidFill>
              <a:effectLst/>
              <a:latin typeface="Arial" charset="0"/>
            </a:endParaRPr>
          </a:p>
        </p:txBody>
      </p:sp>
      <p:sp>
        <p:nvSpPr>
          <p:cNvPr id="49" name="Organigramme : Disque magnétique 48"/>
          <p:cNvSpPr/>
          <p:nvPr/>
        </p:nvSpPr>
        <p:spPr bwMode="auto">
          <a:xfrm>
            <a:off x="5857884" y="5000636"/>
            <a:ext cx="1071570" cy="1000132"/>
          </a:xfrm>
          <a:prstGeom prst="flowChartMagneticDisk">
            <a:avLst/>
          </a:prstGeom>
          <a:solidFill>
            <a:srgbClr val="00B050"/>
          </a:solidFill>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fr-BE" sz="1800" b="0" i="0" u="none" strike="noStrike" cap="none" normalizeH="0" baseline="0" dirty="0" smtClean="0">
                <a:ln>
                  <a:noFill/>
                </a:ln>
                <a:solidFill>
                  <a:schemeClr val="tx1"/>
                </a:solidFill>
                <a:effectLst/>
                <a:latin typeface="Arial" charset="0"/>
              </a:rPr>
              <a:t>DB2</a:t>
            </a:r>
          </a:p>
        </p:txBody>
      </p:sp>
      <p:cxnSp>
        <p:nvCxnSpPr>
          <p:cNvPr id="50" name="Connecteur droit 49"/>
          <p:cNvCxnSpPr/>
          <p:nvPr/>
        </p:nvCxnSpPr>
        <p:spPr bwMode="auto">
          <a:xfrm rot="5400000">
            <a:off x="2429654" y="4856966"/>
            <a:ext cx="285752" cy="1588"/>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51" name="Connecteur droit 50"/>
          <p:cNvCxnSpPr/>
          <p:nvPr/>
        </p:nvCxnSpPr>
        <p:spPr bwMode="auto">
          <a:xfrm rot="5400000">
            <a:off x="3571074" y="4856966"/>
            <a:ext cx="285752" cy="1588"/>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55" name="Connecteur droit 54"/>
          <p:cNvCxnSpPr/>
          <p:nvPr/>
        </p:nvCxnSpPr>
        <p:spPr bwMode="auto">
          <a:xfrm rot="5400000">
            <a:off x="5608645" y="4249743"/>
            <a:ext cx="1500198" cy="1588"/>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64" name="Connecteur droit 63"/>
          <p:cNvCxnSpPr>
            <a:endCxn id="48" idx="1"/>
          </p:cNvCxnSpPr>
          <p:nvPr/>
        </p:nvCxnSpPr>
        <p:spPr bwMode="auto">
          <a:xfrm rot="16200000" flipH="1">
            <a:off x="5033966" y="5712635"/>
            <a:ext cx="142876" cy="4762"/>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67" name="Rectangle 66"/>
          <p:cNvSpPr/>
          <p:nvPr/>
        </p:nvSpPr>
        <p:spPr bwMode="auto">
          <a:xfrm>
            <a:off x="214282" y="1000108"/>
            <a:ext cx="1643074" cy="3643338"/>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fr-BE" sz="3200" b="1" i="0" u="none" strike="noStrike" cap="none" normalizeH="0" baseline="0" dirty="0" smtClean="0">
                <a:ln>
                  <a:noFill/>
                </a:ln>
                <a:solidFill>
                  <a:schemeClr val="tx1"/>
                </a:solidFill>
                <a:effectLst/>
                <a:latin typeface="Arial" charset="0"/>
              </a:rPr>
              <a:t>C</a:t>
            </a:r>
          </a:p>
          <a:p>
            <a:pPr marL="0" marR="0" indent="0" algn="ctr" defTabSz="914400" rtl="0" eaLnBrk="1" fontAlgn="base" latinLnBrk="0" hangingPunct="1">
              <a:lnSpc>
                <a:spcPct val="100000"/>
              </a:lnSpc>
              <a:spcBef>
                <a:spcPct val="0"/>
              </a:spcBef>
              <a:spcAft>
                <a:spcPct val="0"/>
              </a:spcAft>
              <a:buClrTx/>
              <a:buSzTx/>
              <a:buFontTx/>
              <a:buNone/>
              <a:tabLst/>
            </a:pPr>
            <a:r>
              <a:rPr kumimoji="0" lang="fr-BE" sz="3200" b="1" i="0" u="none" strike="noStrike" cap="none" normalizeH="0" baseline="0" dirty="0" smtClean="0">
                <a:ln>
                  <a:noFill/>
                </a:ln>
                <a:solidFill>
                  <a:schemeClr val="tx1"/>
                </a:solidFill>
                <a:effectLst/>
                <a:latin typeface="Arial" charset="0"/>
              </a:rPr>
              <a:t>L</a:t>
            </a:r>
          </a:p>
          <a:p>
            <a:pPr marL="0" marR="0" indent="0" algn="ctr" defTabSz="914400" rtl="0" eaLnBrk="1" fontAlgn="base" latinLnBrk="0" hangingPunct="1">
              <a:lnSpc>
                <a:spcPct val="100000"/>
              </a:lnSpc>
              <a:spcBef>
                <a:spcPct val="0"/>
              </a:spcBef>
              <a:spcAft>
                <a:spcPct val="0"/>
              </a:spcAft>
              <a:buClrTx/>
              <a:buSzTx/>
              <a:buFontTx/>
              <a:buNone/>
              <a:tabLst/>
            </a:pPr>
            <a:r>
              <a:rPr kumimoji="0" lang="fr-BE" sz="3200" b="1" i="0" u="none" strike="noStrike" cap="none" normalizeH="0" baseline="0" dirty="0" smtClean="0">
                <a:ln>
                  <a:noFill/>
                </a:ln>
                <a:solidFill>
                  <a:schemeClr val="tx1"/>
                </a:solidFill>
                <a:effectLst/>
                <a:latin typeface="Arial" charset="0"/>
              </a:rPr>
              <a:t>I</a:t>
            </a:r>
          </a:p>
          <a:p>
            <a:pPr marL="0" marR="0" indent="0" algn="ctr" defTabSz="914400" rtl="0" eaLnBrk="1" fontAlgn="base" latinLnBrk="0" hangingPunct="1">
              <a:lnSpc>
                <a:spcPct val="100000"/>
              </a:lnSpc>
              <a:spcBef>
                <a:spcPct val="0"/>
              </a:spcBef>
              <a:spcAft>
                <a:spcPct val="0"/>
              </a:spcAft>
              <a:buClrTx/>
              <a:buSzTx/>
              <a:buFontTx/>
              <a:buNone/>
              <a:tabLst/>
            </a:pPr>
            <a:r>
              <a:rPr kumimoji="0" lang="fr-BE" sz="3200" b="1" i="0" u="none" strike="noStrike" cap="none" normalizeH="0" baseline="0" dirty="0" smtClean="0">
                <a:ln>
                  <a:noFill/>
                </a:ln>
                <a:solidFill>
                  <a:schemeClr val="tx1"/>
                </a:solidFill>
                <a:effectLst/>
                <a:latin typeface="Arial" charset="0"/>
              </a:rPr>
              <a:t>E</a:t>
            </a:r>
          </a:p>
          <a:p>
            <a:pPr marL="0" marR="0" indent="0" algn="ctr" defTabSz="914400" rtl="0" eaLnBrk="1" fontAlgn="base" latinLnBrk="0" hangingPunct="1">
              <a:lnSpc>
                <a:spcPct val="100000"/>
              </a:lnSpc>
              <a:spcBef>
                <a:spcPct val="0"/>
              </a:spcBef>
              <a:spcAft>
                <a:spcPct val="0"/>
              </a:spcAft>
              <a:buClrTx/>
              <a:buSzTx/>
              <a:buFontTx/>
              <a:buNone/>
              <a:tabLst/>
            </a:pPr>
            <a:r>
              <a:rPr kumimoji="0" lang="fr-BE" sz="3200" b="1" i="0" u="none" strike="noStrike" cap="none" normalizeH="0" baseline="0" dirty="0" smtClean="0">
                <a:ln>
                  <a:noFill/>
                </a:ln>
                <a:solidFill>
                  <a:schemeClr val="tx1"/>
                </a:solidFill>
                <a:effectLst/>
                <a:latin typeface="Arial" charset="0"/>
              </a:rPr>
              <a:t>N</a:t>
            </a:r>
          </a:p>
          <a:p>
            <a:pPr marL="0" marR="0" indent="0" algn="ctr" defTabSz="914400" rtl="0" eaLnBrk="1" fontAlgn="base" latinLnBrk="0" hangingPunct="1">
              <a:lnSpc>
                <a:spcPct val="100000"/>
              </a:lnSpc>
              <a:spcBef>
                <a:spcPct val="0"/>
              </a:spcBef>
              <a:spcAft>
                <a:spcPct val="0"/>
              </a:spcAft>
              <a:buClrTx/>
              <a:buSzTx/>
              <a:buFontTx/>
              <a:buNone/>
              <a:tabLst/>
            </a:pPr>
            <a:r>
              <a:rPr kumimoji="0" lang="fr-BE" sz="3200" b="1" i="0" u="none" strike="noStrike" cap="none" normalizeH="0" baseline="0" dirty="0" smtClean="0">
                <a:ln>
                  <a:noFill/>
                </a:ln>
                <a:solidFill>
                  <a:schemeClr val="tx1"/>
                </a:solidFill>
                <a:effectLst/>
                <a:latin typeface="Arial" charset="0"/>
              </a:rPr>
              <a:t>T</a:t>
            </a:r>
          </a:p>
        </p:txBody>
      </p:sp>
      <p:sp>
        <p:nvSpPr>
          <p:cNvPr id="68" name="Rectangle à coins arrondis 67"/>
          <p:cNvSpPr/>
          <p:nvPr/>
        </p:nvSpPr>
        <p:spPr bwMode="auto">
          <a:xfrm>
            <a:off x="4500562" y="5000636"/>
            <a:ext cx="1214446" cy="714380"/>
          </a:xfrm>
          <a:prstGeom prst="roundRect">
            <a:avLst/>
          </a:prstGeom>
          <a:solidFill>
            <a:schemeClr val="accent3">
              <a:lumMod val="65000"/>
            </a:schemeClr>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fr-BE" sz="1400" b="1" i="0" u="none" strike="noStrike" cap="none" normalizeH="0" baseline="0" dirty="0" smtClean="0">
                <a:ln>
                  <a:noFill/>
                </a:ln>
                <a:solidFill>
                  <a:schemeClr val="tx1"/>
                </a:solidFill>
                <a:effectLst/>
                <a:latin typeface="Arial" charset="0"/>
              </a:rPr>
              <a:t>Serveur </a:t>
            </a:r>
          </a:p>
          <a:p>
            <a:pPr marL="0" marR="0" indent="0" algn="ctr" defTabSz="914400" rtl="0" eaLnBrk="1" fontAlgn="base" latinLnBrk="0" hangingPunct="1">
              <a:lnSpc>
                <a:spcPct val="100000"/>
              </a:lnSpc>
              <a:spcBef>
                <a:spcPct val="0"/>
              </a:spcBef>
              <a:spcAft>
                <a:spcPct val="0"/>
              </a:spcAft>
              <a:buClrTx/>
              <a:buSzTx/>
              <a:buFontTx/>
              <a:buNone/>
              <a:tabLst/>
            </a:pPr>
            <a:r>
              <a:rPr kumimoji="0" lang="fr-BE" sz="1400" b="1" i="0" u="none" strike="noStrike" cap="none" normalizeH="0" baseline="0" dirty="0" smtClean="0">
                <a:ln>
                  <a:noFill/>
                </a:ln>
                <a:solidFill>
                  <a:schemeClr val="tx1"/>
                </a:solidFill>
                <a:effectLst/>
                <a:latin typeface="Arial" charset="0"/>
              </a:rPr>
              <a:t>intermédiaire</a:t>
            </a:r>
          </a:p>
        </p:txBody>
      </p:sp>
      <p:cxnSp>
        <p:nvCxnSpPr>
          <p:cNvPr id="73" name="Connecteur droit 72"/>
          <p:cNvCxnSpPr/>
          <p:nvPr/>
        </p:nvCxnSpPr>
        <p:spPr bwMode="auto">
          <a:xfrm rot="5400000">
            <a:off x="4322761" y="4249743"/>
            <a:ext cx="1500198" cy="1588"/>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248478534"/>
      </p:ext>
    </p:extLst>
  </p:cSld>
  <p:clrMapOvr>
    <a:masterClrMapping/>
  </p:clrMapOvr>
  <p:transition>
    <p:strips dir="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pPr>
              <a:buNone/>
            </a:pPr>
            <a:r>
              <a:rPr lang="fr-BE" dirty="0" smtClean="0"/>
              <a:t>I.	JDBC </a:t>
            </a:r>
            <a:r>
              <a:rPr lang="fr-BE" sz="2400" i="1" dirty="0" smtClean="0"/>
              <a:t>– Architecture de JDBC</a:t>
            </a:r>
            <a:endParaRPr lang="fr-BE" sz="2400" i="1" dirty="0"/>
          </a:p>
        </p:txBody>
      </p:sp>
      <p:sp>
        <p:nvSpPr>
          <p:cNvPr id="5" name="Espace réservé du contenu 4"/>
          <p:cNvSpPr>
            <a:spLocks noGrp="1"/>
          </p:cNvSpPr>
          <p:nvPr>
            <p:ph idx="1"/>
          </p:nvPr>
        </p:nvSpPr>
        <p:spPr>
          <a:xfrm>
            <a:off x="485804" y="857233"/>
            <a:ext cx="8229600" cy="4786345"/>
          </a:xfrm>
        </p:spPr>
        <p:txBody>
          <a:bodyPr/>
          <a:lstStyle/>
          <a:p>
            <a:r>
              <a:rPr lang="fr-BE" sz="2000" b="1" dirty="0" smtClean="0"/>
              <a:t>On peux distinguer sur ce schéma simplifié trois types de technologies :</a:t>
            </a:r>
          </a:p>
          <a:p>
            <a:endParaRPr lang="fr-BE" sz="2000" dirty="0" smtClean="0"/>
          </a:p>
          <a:p>
            <a:r>
              <a:rPr lang="fr-BE" sz="2000" dirty="0" smtClean="0"/>
              <a:t>En </a:t>
            </a:r>
            <a:r>
              <a:rPr lang="fr-BE" sz="2000" b="1" dirty="0" smtClean="0">
                <a:solidFill>
                  <a:srgbClr val="FFFF00"/>
                </a:solidFill>
              </a:rPr>
              <a:t>jaune</a:t>
            </a:r>
            <a:r>
              <a:rPr lang="fr-BE" sz="2000" b="1" dirty="0" smtClean="0"/>
              <a:t>,</a:t>
            </a:r>
            <a:r>
              <a:rPr lang="fr-BE" sz="2000" dirty="0" smtClean="0"/>
              <a:t> nous avons la technologie Java, dont une partie de JDBC (gestionnaire et pilotes). </a:t>
            </a:r>
          </a:p>
          <a:p>
            <a:endParaRPr lang="fr-BE" sz="2000" dirty="0" smtClean="0"/>
          </a:p>
          <a:p>
            <a:r>
              <a:rPr lang="fr-BE" sz="2000" dirty="0" smtClean="0"/>
              <a:t>Pour les trois premiers types de drivers, on remarque en </a:t>
            </a:r>
            <a:r>
              <a:rPr lang="fr-BE" sz="2000" b="1" dirty="0" smtClean="0">
                <a:solidFill>
                  <a:schemeClr val="accent3">
                    <a:lumMod val="50000"/>
                  </a:schemeClr>
                </a:solidFill>
              </a:rPr>
              <a:t>gris</a:t>
            </a:r>
            <a:r>
              <a:rPr lang="fr-BE" sz="2000" dirty="0" smtClean="0"/>
              <a:t> la présence d'intermédiaires non  java comme les API natives ou les serveurs intermédiaires. </a:t>
            </a:r>
          </a:p>
          <a:p>
            <a:endParaRPr lang="fr-BE" sz="2000" dirty="0" smtClean="0"/>
          </a:p>
          <a:p>
            <a:r>
              <a:rPr lang="fr-BE" sz="2000" dirty="0" smtClean="0"/>
              <a:t>Enfin, en </a:t>
            </a:r>
            <a:r>
              <a:rPr lang="fr-BE" sz="2000" b="1" dirty="0" smtClean="0">
                <a:solidFill>
                  <a:srgbClr val="00B050"/>
                </a:solidFill>
              </a:rPr>
              <a:t>vert</a:t>
            </a:r>
            <a:r>
              <a:rPr lang="fr-BE" sz="2000" dirty="0" smtClean="0"/>
              <a:t>, viennent les différents SGBD. </a:t>
            </a:r>
          </a:p>
          <a:p>
            <a:r>
              <a:rPr lang="fr-BE" sz="2000" b="1" u="sng" dirty="0" smtClean="0"/>
              <a:t>Remarque</a:t>
            </a:r>
            <a:r>
              <a:rPr lang="fr-BE" sz="2000" dirty="0" smtClean="0"/>
              <a:t> : les noms des drivers et SGBD sont donnés ici à titre d'exemple.</a:t>
            </a:r>
            <a:endParaRPr lang="fr-BE" sz="2000" dirty="0"/>
          </a:p>
        </p:txBody>
      </p:sp>
    </p:spTree>
    <p:extLst>
      <p:ext uri="{BB962C8B-B14F-4D97-AF65-F5344CB8AC3E}">
        <p14:creationId xmlns:p14="http://schemas.microsoft.com/office/powerpoint/2010/main" val="4107203575"/>
      </p:ext>
    </p:extLst>
  </p:cSld>
  <p:clrMapOvr>
    <a:masterClrMapping/>
  </p:clrMapOvr>
  <p:transition>
    <p:strips dir="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pPr>
              <a:buNone/>
            </a:pPr>
            <a:r>
              <a:rPr lang="fr-BE" dirty="0" smtClean="0"/>
              <a:t>I.	JDBC</a:t>
            </a:r>
            <a:r>
              <a:rPr lang="fr-BE" sz="2400" i="1" dirty="0" smtClean="0"/>
              <a:t> - L'accès aux bases de données</a:t>
            </a:r>
            <a:endParaRPr lang="fr-BE" sz="2400" i="1" dirty="0"/>
          </a:p>
        </p:txBody>
      </p:sp>
      <p:sp>
        <p:nvSpPr>
          <p:cNvPr id="5" name="Espace réservé du contenu 4"/>
          <p:cNvSpPr>
            <a:spLocks noGrp="1"/>
          </p:cNvSpPr>
          <p:nvPr>
            <p:ph idx="1"/>
          </p:nvPr>
        </p:nvSpPr>
        <p:spPr>
          <a:xfrm>
            <a:off x="323528" y="908720"/>
            <a:ext cx="8229600" cy="5483245"/>
          </a:xfrm>
        </p:spPr>
        <p:txBody>
          <a:bodyPr/>
          <a:lstStyle/>
          <a:p>
            <a:r>
              <a:rPr lang="fr-BE" sz="1400" b="1" dirty="0" smtClean="0"/>
              <a:t>Les pilotes JDBC actuels sont classés en quatre grandes catégories : </a:t>
            </a:r>
          </a:p>
          <a:p>
            <a:endParaRPr lang="fr-BE" sz="1400" dirty="0" smtClean="0"/>
          </a:p>
          <a:p>
            <a:r>
              <a:rPr lang="fr-BE" sz="1400" b="1" u="sng" dirty="0" smtClean="0"/>
              <a:t>Pilotes de type 1: </a:t>
            </a:r>
            <a:r>
              <a:rPr lang="fr-BE" sz="1400" b="1" dirty="0" smtClean="0">
                <a:solidFill>
                  <a:srgbClr val="0070C0"/>
                </a:solidFill>
                <a:effectLst>
                  <a:outerShdw blurRad="38100" dist="38100" dir="2700000" algn="tl">
                    <a:srgbClr val="000000">
                      <a:alpha val="43137"/>
                    </a:srgbClr>
                  </a:outerShdw>
                </a:effectLst>
              </a:rPr>
              <a:t>	</a:t>
            </a:r>
            <a:r>
              <a:rPr lang="fr-BE" sz="1400" dirty="0" smtClean="0"/>
              <a:t>Pilotes accédant à une base de données par l'intermédiaire d'une autre technologie (on parle de </a:t>
            </a:r>
            <a:r>
              <a:rPr lang="fr-BE" sz="1400" u="sng" dirty="0" smtClean="0">
                <a:solidFill>
                  <a:srgbClr val="2603BD"/>
                </a:solidFill>
              </a:rPr>
              <a:t>passerelle</a:t>
            </a:r>
            <a:r>
              <a:rPr lang="fr-BE" sz="1400" dirty="0" smtClean="0"/>
              <a:t>). Les passerelles </a:t>
            </a:r>
            <a:r>
              <a:rPr lang="fr-BE" sz="1400" u="sng" dirty="0" smtClean="0">
                <a:solidFill>
                  <a:srgbClr val="2603BD"/>
                </a:solidFill>
              </a:rPr>
              <a:t>JDBC-ODBC</a:t>
            </a:r>
            <a:r>
              <a:rPr lang="fr-BE" sz="1400" dirty="0" smtClean="0"/>
              <a:t>, permettant une connexion via un </a:t>
            </a:r>
            <a:r>
              <a:rPr lang="fr-BE" sz="1400" u="sng" dirty="0" smtClean="0">
                <a:solidFill>
                  <a:srgbClr val="2603BD"/>
                </a:solidFill>
              </a:rPr>
              <a:t>pilote</a:t>
            </a:r>
            <a:r>
              <a:rPr lang="fr-BE" sz="1400" dirty="0" smtClean="0"/>
              <a:t> </a:t>
            </a:r>
            <a:r>
              <a:rPr lang="fr-BE" sz="1400" u="sng" dirty="0" smtClean="0">
                <a:solidFill>
                  <a:srgbClr val="2603BD"/>
                </a:solidFill>
              </a:rPr>
              <a:t>ODBC</a:t>
            </a:r>
            <a:r>
              <a:rPr lang="fr-BE" sz="1400" dirty="0" smtClean="0"/>
              <a:t> en sont l'exemple le plus courant. Le pilote convertit les appels de données Java en appel ODBC valide, et les exécute ensuite à l'aide du pilote ODBC.</a:t>
            </a:r>
          </a:p>
          <a:p>
            <a:r>
              <a:rPr lang="fr-BE" sz="1400" dirty="0" smtClean="0"/>
              <a:t>Ce driver est présent dans le package </a:t>
            </a:r>
            <a:r>
              <a:rPr lang="fr-BE" sz="1400" b="1" dirty="0" err="1" smtClean="0"/>
              <a:t>sun.jdbc.odbc.JdbcOdbcDriver</a:t>
            </a:r>
            <a:r>
              <a:rPr lang="fr-BE" sz="1400" dirty="0" smtClean="0"/>
              <a:t>. </a:t>
            </a:r>
          </a:p>
          <a:p>
            <a:endParaRPr lang="fr-BE" sz="1400" dirty="0" smtClean="0"/>
          </a:p>
          <a:p>
            <a:r>
              <a:rPr lang="fr-BE" sz="1400" b="1" u="sng" dirty="0" smtClean="0"/>
              <a:t>Pilotes de type 2: </a:t>
            </a:r>
            <a:r>
              <a:rPr lang="fr-BE" sz="1400" b="1" dirty="0" smtClean="0">
                <a:solidFill>
                  <a:srgbClr val="0070C0"/>
                </a:solidFill>
                <a:effectLst>
                  <a:outerShdw blurRad="38100" dist="38100" dir="2700000" algn="tl">
                    <a:srgbClr val="000000">
                      <a:alpha val="43137"/>
                    </a:srgbClr>
                  </a:outerShdw>
                </a:effectLst>
              </a:rPr>
              <a:t>	</a:t>
            </a:r>
            <a:r>
              <a:rPr lang="fr-BE" sz="1400" dirty="0" smtClean="0"/>
              <a:t>Pilotes </a:t>
            </a:r>
            <a:r>
              <a:rPr lang="fr-BE" sz="1400" u="sng" dirty="0" smtClean="0">
                <a:solidFill>
                  <a:srgbClr val="2603BD"/>
                </a:solidFill>
              </a:rPr>
              <a:t>d'API</a:t>
            </a:r>
            <a:r>
              <a:rPr lang="fr-BE" sz="1400" dirty="0" smtClean="0"/>
              <a:t> </a:t>
            </a:r>
            <a:r>
              <a:rPr lang="fr-BE" sz="1400" u="sng" dirty="0" smtClean="0">
                <a:solidFill>
                  <a:srgbClr val="2603BD"/>
                </a:solidFill>
              </a:rPr>
              <a:t>natifs</a:t>
            </a:r>
            <a:r>
              <a:rPr lang="fr-BE" sz="1400" dirty="0" smtClean="0"/>
              <a:t>. Il s'agit d'un mélange de pilotes natifs et de pilotes Java. Les appels JDBC sont convertis en appels natifs pour le serveur de bases de données (Oracle, Sybase, ou autres) généralement en C ou en C++. </a:t>
            </a:r>
          </a:p>
          <a:p>
            <a:r>
              <a:rPr lang="fr-BE" sz="1400" b="1" u="sng" dirty="0" smtClean="0"/>
              <a:t>Pilotes de type 3: </a:t>
            </a:r>
            <a:r>
              <a:rPr lang="fr-BE" sz="1400" b="1" dirty="0" smtClean="0">
                <a:solidFill>
                  <a:srgbClr val="0070C0"/>
                </a:solidFill>
                <a:effectLst>
                  <a:outerShdw blurRad="38100" dist="38100" dir="2700000" algn="tl">
                    <a:srgbClr val="000000">
                      <a:alpha val="43137"/>
                    </a:srgbClr>
                  </a:outerShdw>
                </a:effectLst>
              </a:rPr>
              <a:t>	</a:t>
            </a:r>
            <a:r>
              <a:rPr lang="fr-BE" sz="1400" dirty="0" smtClean="0"/>
              <a:t>Pilotes convertissant les appels JDBC en un </a:t>
            </a:r>
            <a:r>
              <a:rPr lang="fr-BE" sz="1400" u="sng" dirty="0" smtClean="0">
                <a:solidFill>
                  <a:srgbClr val="2603BD"/>
                </a:solidFill>
              </a:rPr>
              <a:t>protocole</a:t>
            </a:r>
            <a:r>
              <a:rPr lang="fr-BE" sz="1400" dirty="0" smtClean="0"/>
              <a:t> </a:t>
            </a:r>
            <a:r>
              <a:rPr lang="fr-BE" sz="1400" u="sng" dirty="0" smtClean="0">
                <a:solidFill>
                  <a:srgbClr val="2603BD"/>
                </a:solidFill>
              </a:rPr>
              <a:t>indépendant</a:t>
            </a:r>
            <a:r>
              <a:rPr lang="fr-BE" sz="1400" dirty="0" smtClean="0"/>
              <a:t> du SGBD. Un serveur convertit ensuite ceux-ci dans le protocole SGBD requis (</a:t>
            </a:r>
            <a:r>
              <a:rPr lang="fr-BE" sz="1400" u="sng" dirty="0" smtClean="0">
                <a:solidFill>
                  <a:srgbClr val="2603BD"/>
                </a:solidFill>
              </a:rPr>
              <a:t>modèle à 3 couches</a:t>
            </a:r>
            <a:r>
              <a:rPr lang="fr-BE" sz="1400" dirty="0" smtClean="0"/>
              <a:t>) </a:t>
            </a:r>
          </a:p>
          <a:p>
            <a:r>
              <a:rPr lang="fr-BE" sz="1400" b="1" u="sng" dirty="0" smtClean="0"/>
              <a:t>Pilotes de type 4: </a:t>
            </a:r>
            <a:r>
              <a:rPr lang="fr-BE" sz="1400" b="1" dirty="0" smtClean="0">
                <a:solidFill>
                  <a:srgbClr val="0070C0"/>
                </a:solidFill>
                <a:effectLst>
                  <a:outerShdw blurRad="38100" dist="38100" dir="2700000" algn="tl">
                    <a:srgbClr val="000000">
                      <a:alpha val="43137"/>
                    </a:srgbClr>
                  </a:outerShdw>
                </a:effectLst>
              </a:rPr>
              <a:t>	</a:t>
            </a:r>
            <a:r>
              <a:rPr lang="fr-BE" sz="1400" dirty="0" smtClean="0"/>
              <a:t>Pilotes </a:t>
            </a:r>
            <a:r>
              <a:rPr lang="fr-BE" sz="1400" u="sng" dirty="0" smtClean="0">
                <a:solidFill>
                  <a:srgbClr val="2603BD"/>
                </a:solidFill>
              </a:rPr>
              <a:t>convertissant</a:t>
            </a:r>
            <a:r>
              <a:rPr lang="fr-BE" sz="1400" dirty="0" smtClean="0"/>
              <a:t> les appels JDBC directement en un </a:t>
            </a:r>
            <a:r>
              <a:rPr lang="fr-BE" sz="1400" u="sng" dirty="0" smtClean="0">
                <a:solidFill>
                  <a:srgbClr val="2603BD"/>
                </a:solidFill>
              </a:rPr>
              <a:t>protocole</a:t>
            </a:r>
            <a:r>
              <a:rPr lang="fr-BE" sz="1400" dirty="0" smtClean="0"/>
              <a:t> </a:t>
            </a:r>
            <a:r>
              <a:rPr lang="fr-BE" sz="1400" u="sng" dirty="0" smtClean="0">
                <a:solidFill>
                  <a:srgbClr val="2603BD"/>
                </a:solidFill>
              </a:rPr>
              <a:t>réseau</a:t>
            </a:r>
            <a:r>
              <a:rPr lang="fr-BE" sz="1400" dirty="0" smtClean="0"/>
              <a:t> exploité par le SGBD. Ces pilotes encapsulent directement l'interface cliente du SGBD et sont fournis par les éditeurs de base de données. Cette solution est à préconiser dans le cadre d'un </a:t>
            </a:r>
            <a:r>
              <a:rPr lang="fr-BE" sz="1400" u="sng" dirty="0" smtClean="0">
                <a:solidFill>
                  <a:srgbClr val="2603BD"/>
                </a:solidFill>
              </a:rPr>
              <a:t>intranet</a:t>
            </a:r>
            <a:r>
              <a:rPr lang="fr-BE" sz="1400" dirty="0" smtClean="0"/>
              <a:t>. </a:t>
            </a:r>
          </a:p>
        </p:txBody>
      </p:sp>
    </p:spTree>
    <p:extLst>
      <p:ext uri="{BB962C8B-B14F-4D97-AF65-F5344CB8AC3E}">
        <p14:creationId xmlns:p14="http://schemas.microsoft.com/office/powerpoint/2010/main" val="4128746463"/>
      </p:ext>
    </p:extLst>
  </p:cSld>
  <p:clrMapOvr>
    <a:masterClrMapping/>
  </p:clrMapOvr>
  <p:transition>
    <p:strips dir="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p:cNvSpPr>
            <a:spLocks noGrp="1"/>
          </p:cNvSpPr>
          <p:nvPr>
            <p:ph idx="1"/>
          </p:nvPr>
        </p:nvSpPr>
        <p:spPr>
          <a:xfrm>
            <a:off x="500034" y="2160597"/>
            <a:ext cx="7929618" cy="1911345"/>
          </a:xfrm>
        </p:spPr>
        <p:txBody>
          <a:bodyPr/>
          <a:lstStyle/>
          <a:p>
            <a:pPr marL="0" indent="0" algn="ctr">
              <a:buNone/>
            </a:pPr>
            <a:r>
              <a:rPr lang="fr-BE" sz="6000" b="1" dirty="0" smtClean="0"/>
              <a:t>II.	Connexion à la base de données</a:t>
            </a:r>
            <a:endParaRPr lang="fr-BE" sz="6000" dirty="0" smtClean="0"/>
          </a:p>
        </p:txBody>
      </p:sp>
    </p:spTree>
    <p:extLst>
      <p:ext uri="{BB962C8B-B14F-4D97-AF65-F5344CB8AC3E}">
        <p14:creationId xmlns:p14="http://schemas.microsoft.com/office/powerpoint/2010/main" val="1452086593"/>
      </p:ext>
    </p:extLst>
  </p:cSld>
  <p:clrMapOvr>
    <a:masterClrMapping/>
  </p:clrMapOvr>
  <p:transition>
    <p:strips dir="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pPr>
              <a:buNone/>
            </a:pPr>
            <a:r>
              <a:rPr lang="fr-BE" dirty="0" smtClean="0"/>
              <a:t>II.	 Connexion à la base de données</a:t>
            </a:r>
            <a:endParaRPr lang="fr-BE" dirty="0"/>
          </a:p>
        </p:txBody>
      </p:sp>
      <p:sp>
        <p:nvSpPr>
          <p:cNvPr id="5" name="Espace réservé du contenu 4"/>
          <p:cNvSpPr>
            <a:spLocks noGrp="1"/>
          </p:cNvSpPr>
          <p:nvPr>
            <p:ph idx="1"/>
          </p:nvPr>
        </p:nvSpPr>
        <p:spPr/>
        <p:txBody>
          <a:bodyPr/>
          <a:lstStyle/>
          <a:p>
            <a:endParaRPr lang="fr-BE" sz="1800" b="1" dirty="0" smtClean="0"/>
          </a:p>
          <a:p>
            <a:pPr lvl="2">
              <a:buFont typeface="Arial" charset="0"/>
              <a:buChar char="•"/>
            </a:pPr>
            <a:endParaRPr lang="fr-BE" sz="1800" b="1" dirty="0" smtClean="0"/>
          </a:p>
          <a:p>
            <a:pPr lvl="1">
              <a:buNone/>
            </a:pPr>
            <a:endParaRPr lang="fr-BE" sz="2000" b="1" i="1" u="sng" dirty="0" smtClean="0"/>
          </a:p>
        </p:txBody>
      </p:sp>
      <p:sp>
        <p:nvSpPr>
          <p:cNvPr id="7" name="Rectangle 6"/>
          <p:cNvSpPr/>
          <p:nvPr/>
        </p:nvSpPr>
        <p:spPr>
          <a:xfrm>
            <a:off x="357158" y="1357298"/>
            <a:ext cx="8501122" cy="3139321"/>
          </a:xfrm>
          <a:prstGeom prst="rect">
            <a:avLst/>
          </a:prstGeom>
        </p:spPr>
        <p:txBody>
          <a:bodyPr wrap="square">
            <a:spAutoFit/>
          </a:bodyPr>
          <a:lstStyle/>
          <a:p>
            <a:r>
              <a:rPr lang="fr-BE" b="1" dirty="0" smtClean="0"/>
              <a:t>Les étapes généralement rencontrées dans un programme pour se connecter et travailler avec une base de données (indépendamment du type de driver utilisé) sont les suivantes : </a:t>
            </a:r>
            <a:endParaRPr lang="fr-BE" dirty="0" smtClean="0"/>
          </a:p>
          <a:p>
            <a:endParaRPr lang="fr-BE" dirty="0" smtClean="0"/>
          </a:p>
          <a:p>
            <a:pPr lvl="1">
              <a:buFont typeface="Arial" charset="0"/>
              <a:buChar char="•"/>
            </a:pPr>
            <a:r>
              <a:rPr lang="fr-BE" dirty="0" smtClean="0"/>
              <a:t> Le chargement du driver correspondant au SGBD ciblé</a:t>
            </a:r>
          </a:p>
          <a:p>
            <a:pPr lvl="1">
              <a:buFont typeface="Arial" charset="0"/>
              <a:buChar char="•"/>
            </a:pPr>
            <a:r>
              <a:rPr lang="fr-BE" dirty="0" smtClean="0"/>
              <a:t> L’ouverture d'une connexion vers la base de données</a:t>
            </a:r>
          </a:p>
          <a:p>
            <a:pPr lvl="1">
              <a:buFont typeface="Arial" charset="0"/>
              <a:buChar char="•"/>
            </a:pPr>
            <a:r>
              <a:rPr lang="fr-BE" dirty="0" smtClean="0"/>
              <a:t> La création d'une requête</a:t>
            </a:r>
          </a:p>
          <a:p>
            <a:pPr lvl="1">
              <a:buFont typeface="Arial" charset="0"/>
              <a:buChar char="•"/>
            </a:pPr>
            <a:r>
              <a:rPr lang="fr-BE" dirty="0" smtClean="0"/>
              <a:t> L’exécution de la requête</a:t>
            </a:r>
          </a:p>
          <a:p>
            <a:pPr lvl="1">
              <a:buFont typeface="Arial" charset="0"/>
              <a:buChar char="•"/>
            </a:pPr>
            <a:r>
              <a:rPr lang="fr-BE" dirty="0" smtClean="0"/>
              <a:t> L’accès aux résultats de la requête</a:t>
            </a:r>
          </a:p>
          <a:p>
            <a:pPr lvl="1">
              <a:buFont typeface="Arial" charset="0"/>
              <a:buChar char="•"/>
            </a:pPr>
            <a:r>
              <a:rPr lang="fr-BE" dirty="0" smtClean="0"/>
              <a:t> La gestions des erreurs (exceptions et warnings)</a:t>
            </a:r>
          </a:p>
          <a:p>
            <a:pPr lvl="1">
              <a:buFont typeface="Arial" charset="0"/>
              <a:buChar char="•"/>
            </a:pPr>
            <a:r>
              <a:rPr lang="fr-BE" dirty="0" smtClean="0"/>
              <a:t> La libération des ressources (fermeture de la connexion, etc.) </a:t>
            </a:r>
            <a:endParaRPr lang="fr-BE" dirty="0"/>
          </a:p>
        </p:txBody>
      </p:sp>
    </p:spTree>
    <p:extLst>
      <p:ext uri="{BB962C8B-B14F-4D97-AF65-F5344CB8AC3E}">
        <p14:creationId xmlns:p14="http://schemas.microsoft.com/office/powerpoint/2010/main" val="2024155454"/>
      </p:ext>
    </p:extLst>
  </p:cSld>
  <p:clrMapOvr>
    <a:masterClrMapping/>
  </p:clrMapOvr>
  <p:transition>
    <p:strips dir="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pPr>
              <a:buNone/>
            </a:pPr>
            <a:r>
              <a:rPr lang="fr-BE" dirty="0" smtClean="0"/>
              <a:t>II.	 Connexion à la base de données</a:t>
            </a:r>
            <a:endParaRPr lang="fr-BE" dirty="0"/>
          </a:p>
        </p:txBody>
      </p:sp>
      <p:sp>
        <p:nvSpPr>
          <p:cNvPr id="5" name="Espace réservé du contenu 4"/>
          <p:cNvSpPr>
            <a:spLocks noGrp="1"/>
          </p:cNvSpPr>
          <p:nvPr>
            <p:ph idx="1"/>
          </p:nvPr>
        </p:nvSpPr>
        <p:spPr/>
        <p:txBody>
          <a:bodyPr/>
          <a:lstStyle/>
          <a:p>
            <a:r>
              <a:rPr lang="fr-BE" sz="1800" b="1" dirty="0" smtClean="0"/>
              <a:t>Le package </a:t>
            </a:r>
            <a:r>
              <a:rPr lang="fr-BE" sz="1800" b="1" i="1" dirty="0" smtClean="0"/>
              <a:t>java.sql</a:t>
            </a:r>
            <a:r>
              <a:rPr lang="fr-BE" sz="1800" b="1" dirty="0" smtClean="0"/>
              <a:t> de l’API Java nous fournit toutes les classes et interfaces </a:t>
            </a:r>
          </a:p>
          <a:p>
            <a:r>
              <a:rPr lang="fr-BE" sz="1800" b="1" dirty="0" smtClean="0"/>
              <a:t>nécessaire à la réalisation de toutes ces opérations : </a:t>
            </a:r>
          </a:p>
          <a:p>
            <a:pPr lvl="2">
              <a:buFont typeface="Arial" charset="0"/>
              <a:buChar char="•"/>
            </a:pPr>
            <a:endParaRPr lang="fr-BE" sz="1800" b="1" dirty="0" smtClean="0"/>
          </a:p>
          <a:p>
            <a:pPr lvl="1">
              <a:buNone/>
            </a:pPr>
            <a:endParaRPr lang="fr-BE" sz="2000" b="1" i="1" u="sng" dirty="0" smtClean="0"/>
          </a:p>
        </p:txBody>
      </p:sp>
      <p:graphicFrame>
        <p:nvGraphicFramePr>
          <p:cNvPr id="6" name="Tableau 5"/>
          <p:cNvGraphicFramePr>
            <a:graphicFrameLocks noGrp="1"/>
          </p:cNvGraphicFramePr>
          <p:nvPr/>
        </p:nvGraphicFramePr>
        <p:xfrm>
          <a:off x="571473" y="1785926"/>
          <a:ext cx="8286807" cy="3876040"/>
        </p:xfrm>
        <a:graphic>
          <a:graphicData uri="http://schemas.openxmlformats.org/drawingml/2006/table">
            <a:tbl>
              <a:tblPr firstRow="1" bandRow="1">
                <a:tableStyleId>{5C22544A-7EE6-4342-B048-85BDC9FD1C3A}</a:tableStyleId>
              </a:tblPr>
              <a:tblGrid>
                <a:gridCol w="2762269"/>
                <a:gridCol w="2762269"/>
                <a:gridCol w="2762269"/>
              </a:tblGrid>
              <a:tr h="370840">
                <a:tc>
                  <a:txBody>
                    <a:bodyPr/>
                    <a:lstStyle/>
                    <a:p>
                      <a:pPr algn="ctr"/>
                      <a:r>
                        <a:rPr lang="fr-BE" sz="1400" b="1" i="1" dirty="0" smtClean="0">
                          <a:solidFill>
                            <a:schemeClr val="tx1"/>
                          </a:solidFill>
                        </a:rPr>
                        <a:t>Classes</a:t>
                      </a:r>
                      <a:endParaRPr lang="fr-BE" sz="1400" b="1" i="1" dirty="0">
                        <a:solidFill>
                          <a:schemeClr val="tx1"/>
                        </a:solidFill>
                      </a:endParaRPr>
                    </a:p>
                  </a:txBody>
                  <a:tcPr/>
                </a:tc>
                <a:tc>
                  <a:txBody>
                    <a:bodyPr/>
                    <a:lstStyle/>
                    <a:p>
                      <a:pPr algn="ctr"/>
                      <a:r>
                        <a:rPr lang="fr-BE" sz="1400" i="1" dirty="0" smtClean="0">
                          <a:solidFill>
                            <a:schemeClr val="tx1"/>
                          </a:solidFill>
                        </a:rPr>
                        <a:t>Interfaces</a:t>
                      </a:r>
                      <a:endParaRPr lang="fr-BE" sz="1400" i="1" dirty="0">
                        <a:solidFill>
                          <a:schemeClr val="tx1"/>
                        </a:solidFill>
                      </a:endParaRPr>
                    </a:p>
                  </a:txBody>
                  <a:tcPr/>
                </a:tc>
                <a:tc>
                  <a:txBody>
                    <a:bodyPr/>
                    <a:lstStyle/>
                    <a:p>
                      <a:pPr algn="ctr"/>
                      <a:r>
                        <a:rPr lang="fr-BE" sz="1400" i="1" dirty="0" smtClean="0">
                          <a:solidFill>
                            <a:schemeClr val="tx1"/>
                          </a:solidFill>
                        </a:rPr>
                        <a:t>Exceptions</a:t>
                      </a:r>
                      <a:endParaRPr lang="fr-BE" sz="1400" i="1" dirty="0">
                        <a:solidFill>
                          <a:schemeClr val="tx1"/>
                        </a:solidFill>
                      </a:endParaRPr>
                    </a:p>
                  </a:txBody>
                  <a:tcPr/>
                </a:tc>
              </a:tr>
              <a:tr h="370840">
                <a:tc>
                  <a:txBody>
                    <a:bodyPr/>
                    <a:lstStyle/>
                    <a:p>
                      <a:endParaRPr lang="fr-BE" sz="1400" dirty="0" smtClean="0"/>
                    </a:p>
                    <a:p>
                      <a:endParaRPr lang="fr-BE" sz="1400" dirty="0" smtClean="0"/>
                    </a:p>
                    <a:p>
                      <a:endParaRPr lang="fr-BE" sz="1400" dirty="0" smtClean="0"/>
                    </a:p>
                    <a:p>
                      <a:endParaRPr lang="fr-BE" sz="1400" dirty="0" smtClean="0"/>
                    </a:p>
                    <a:p>
                      <a:endParaRPr lang="fr-BE" sz="1400" dirty="0" smtClean="0"/>
                    </a:p>
                    <a:p>
                      <a:endParaRPr lang="fr-BE" sz="1400" dirty="0" smtClean="0"/>
                    </a:p>
                    <a:p>
                      <a:r>
                        <a:rPr lang="fr-BE" sz="1400" dirty="0" smtClean="0"/>
                        <a:t>Date</a:t>
                      </a:r>
                    </a:p>
                    <a:p>
                      <a:r>
                        <a:rPr lang="fr-BE" sz="1400" b="1" i="0" dirty="0" err="1" smtClean="0">
                          <a:effectLst>
                            <a:outerShdw blurRad="38100" dist="38100" dir="2700000" algn="tl">
                              <a:srgbClr val="000000">
                                <a:alpha val="43137"/>
                              </a:srgbClr>
                            </a:outerShdw>
                          </a:effectLst>
                        </a:rPr>
                        <a:t>DriverManager</a:t>
                      </a:r>
                      <a:endParaRPr lang="fr-BE" sz="1400" b="1" i="0" dirty="0" smtClean="0">
                        <a:effectLst>
                          <a:outerShdw blurRad="38100" dist="38100" dir="2700000" algn="tl">
                            <a:srgbClr val="000000">
                              <a:alpha val="43137"/>
                            </a:srgbClr>
                          </a:outerShdw>
                        </a:effectLst>
                      </a:endParaRPr>
                    </a:p>
                    <a:p>
                      <a:r>
                        <a:rPr lang="fr-BE" sz="1400" dirty="0" err="1" smtClean="0"/>
                        <a:t>DriverPropertyInfo</a:t>
                      </a:r>
                      <a:endParaRPr lang="fr-BE" sz="1400" dirty="0" smtClean="0"/>
                    </a:p>
                    <a:p>
                      <a:r>
                        <a:rPr lang="fr-BE" sz="1400" dirty="0" smtClean="0"/>
                        <a:t>Time</a:t>
                      </a:r>
                    </a:p>
                    <a:p>
                      <a:r>
                        <a:rPr lang="fr-BE" sz="1400" dirty="0" err="1" smtClean="0"/>
                        <a:t>Timestamp</a:t>
                      </a:r>
                      <a:endParaRPr lang="fr-BE" sz="1400" dirty="0" smtClean="0"/>
                    </a:p>
                    <a:p>
                      <a:r>
                        <a:rPr lang="fr-BE" sz="1400" dirty="0" smtClean="0"/>
                        <a:t>Types</a:t>
                      </a:r>
                      <a:endParaRPr lang="fr-BE" sz="1400" dirty="0"/>
                    </a:p>
                  </a:txBody>
                  <a:tcPr/>
                </a:tc>
                <a:tc>
                  <a:txBody>
                    <a:bodyPr/>
                    <a:lstStyle/>
                    <a:p>
                      <a:r>
                        <a:rPr lang="fr-BE" sz="1400" i="0" dirty="0" err="1" smtClean="0"/>
                        <a:t>Array</a:t>
                      </a:r>
                      <a:r>
                        <a:rPr lang="fr-BE" sz="1400" i="0" dirty="0" smtClean="0"/>
                        <a:t> </a:t>
                      </a:r>
                      <a:br>
                        <a:rPr lang="fr-BE" sz="1400" i="0" dirty="0" smtClean="0"/>
                      </a:br>
                      <a:r>
                        <a:rPr lang="fr-BE" sz="1400" i="0" dirty="0" smtClean="0"/>
                        <a:t>Blob </a:t>
                      </a:r>
                      <a:br>
                        <a:rPr lang="fr-BE" sz="1400" i="0" dirty="0" smtClean="0"/>
                      </a:br>
                      <a:r>
                        <a:rPr lang="fr-BE" sz="1400" i="0" dirty="0" err="1" smtClean="0"/>
                        <a:t>CallableStatement</a:t>
                      </a:r>
                      <a:r>
                        <a:rPr lang="fr-BE" sz="1400" i="0" dirty="0" smtClean="0"/>
                        <a:t> </a:t>
                      </a:r>
                      <a:br>
                        <a:rPr lang="fr-BE" sz="1400" i="0" dirty="0" smtClean="0"/>
                      </a:br>
                      <a:r>
                        <a:rPr lang="fr-BE" sz="1400" i="0" dirty="0" err="1" smtClean="0"/>
                        <a:t>Clob</a:t>
                      </a:r>
                      <a:r>
                        <a:rPr lang="fr-BE" sz="1400" i="0" dirty="0" smtClean="0"/>
                        <a:t> </a:t>
                      </a:r>
                      <a:br>
                        <a:rPr lang="fr-BE" sz="1400" i="0" dirty="0" smtClean="0"/>
                      </a:br>
                      <a:r>
                        <a:rPr lang="fr-BE" sz="1400" b="1" i="0" dirty="0" err="1" smtClean="0">
                          <a:effectLst>
                            <a:outerShdw blurRad="38100" dist="38100" dir="2700000" algn="tl">
                              <a:srgbClr val="000000">
                                <a:alpha val="43137"/>
                              </a:srgbClr>
                            </a:outerShdw>
                          </a:effectLst>
                        </a:rPr>
                        <a:t>Connection</a:t>
                      </a:r>
                      <a:r>
                        <a:rPr lang="fr-BE" sz="1400" i="0" dirty="0" smtClean="0">
                          <a:effectLst>
                            <a:outerShdw blurRad="38100" dist="38100" dir="2700000" algn="tl">
                              <a:srgbClr val="000000">
                                <a:alpha val="43137"/>
                              </a:srgbClr>
                            </a:outerShdw>
                          </a:effectLst>
                        </a:rPr>
                        <a:t> </a:t>
                      </a:r>
                      <a:r>
                        <a:rPr lang="fr-BE" sz="1400" i="0" dirty="0" smtClean="0"/>
                        <a:t/>
                      </a:r>
                      <a:br>
                        <a:rPr lang="fr-BE" sz="1400" i="0" dirty="0" smtClean="0"/>
                      </a:br>
                      <a:r>
                        <a:rPr lang="fr-BE" sz="1400" i="0" dirty="0" err="1" smtClean="0"/>
                        <a:t>DatabaseMetaData</a:t>
                      </a:r>
                      <a:r>
                        <a:rPr lang="fr-BE" sz="1400" i="0" dirty="0" smtClean="0"/>
                        <a:t> </a:t>
                      </a:r>
                      <a:br>
                        <a:rPr lang="fr-BE" sz="1400" i="0" dirty="0" smtClean="0"/>
                      </a:br>
                      <a:r>
                        <a:rPr lang="fr-BE" sz="1400" i="0" dirty="0" smtClean="0"/>
                        <a:t>Driver </a:t>
                      </a:r>
                      <a:br>
                        <a:rPr lang="fr-BE" sz="1400" i="0" dirty="0" smtClean="0"/>
                      </a:br>
                      <a:r>
                        <a:rPr lang="fr-BE" sz="1400" b="1" i="0" dirty="0" err="1" smtClean="0">
                          <a:effectLst>
                            <a:outerShdw blurRad="38100" dist="38100" dir="2700000" algn="tl">
                              <a:srgbClr val="000000">
                                <a:alpha val="43137"/>
                              </a:srgbClr>
                            </a:outerShdw>
                          </a:effectLst>
                        </a:rPr>
                        <a:t>PreparedStatement</a:t>
                      </a:r>
                      <a:r>
                        <a:rPr lang="fr-BE" sz="1400" i="0" dirty="0" smtClean="0"/>
                        <a:t> </a:t>
                      </a:r>
                      <a:br>
                        <a:rPr lang="fr-BE" sz="1400" i="0" dirty="0" smtClean="0"/>
                      </a:br>
                      <a:r>
                        <a:rPr lang="fr-BE" sz="1400" i="0" dirty="0" err="1" smtClean="0"/>
                        <a:t>Ref</a:t>
                      </a:r>
                      <a:r>
                        <a:rPr lang="fr-BE" sz="1400" i="0" dirty="0" smtClean="0"/>
                        <a:t> </a:t>
                      </a:r>
                      <a:br>
                        <a:rPr lang="fr-BE" sz="1400" i="0" dirty="0" smtClean="0"/>
                      </a:br>
                      <a:r>
                        <a:rPr lang="fr-BE" sz="1400" b="1" i="0" dirty="0" err="1" smtClean="0">
                          <a:effectLst>
                            <a:outerShdw blurRad="38100" dist="38100" dir="2700000" algn="tl">
                              <a:srgbClr val="000000">
                                <a:alpha val="43137"/>
                              </a:srgbClr>
                            </a:outerShdw>
                          </a:effectLst>
                        </a:rPr>
                        <a:t>ResultSet</a:t>
                      </a:r>
                      <a:r>
                        <a:rPr lang="fr-BE" sz="1400" b="1" i="0" dirty="0" smtClean="0">
                          <a:effectLst>
                            <a:outerShdw blurRad="38100" dist="38100" dir="2700000" algn="tl">
                              <a:srgbClr val="000000">
                                <a:alpha val="43137"/>
                              </a:srgbClr>
                            </a:outerShdw>
                          </a:effectLst>
                        </a:rPr>
                        <a:t> </a:t>
                      </a:r>
                      <a:r>
                        <a:rPr lang="fr-BE" sz="1400" i="0" dirty="0" smtClean="0"/>
                        <a:t/>
                      </a:r>
                      <a:br>
                        <a:rPr lang="fr-BE" sz="1400" i="0" dirty="0" smtClean="0"/>
                      </a:br>
                      <a:r>
                        <a:rPr lang="fr-BE" sz="1400" b="1" i="0" dirty="0" err="1" smtClean="0">
                          <a:effectLst>
                            <a:outerShdw blurRad="38100" dist="38100" dir="2700000" algn="tl">
                              <a:srgbClr val="000000">
                                <a:alpha val="43137"/>
                              </a:srgbClr>
                            </a:outerShdw>
                          </a:effectLst>
                        </a:rPr>
                        <a:t>ResultSetMetaData</a:t>
                      </a:r>
                      <a:r>
                        <a:rPr lang="fr-BE" sz="1400" i="0" dirty="0" smtClean="0">
                          <a:effectLst>
                            <a:outerShdw blurRad="38100" dist="38100" dir="2700000" algn="tl">
                              <a:srgbClr val="000000">
                                <a:alpha val="43137"/>
                              </a:srgbClr>
                            </a:outerShdw>
                          </a:effectLst>
                        </a:rPr>
                        <a:t> </a:t>
                      </a:r>
                      <a:r>
                        <a:rPr lang="fr-BE" sz="1400" i="0" dirty="0" smtClean="0"/>
                        <a:t/>
                      </a:r>
                      <a:br>
                        <a:rPr lang="fr-BE" sz="1400" i="0" dirty="0" smtClean="0"/>
                      </a:br>
                      <a:r>
                        <a:rPr lang="fr-BE" sz="1400" i="0" dirty="0" err="1" smtClean="0"/>
                        <a:t>SQLData</a:t>
                      </a:r>
                      <a:r>
                        <a:rPr lang="fr-BE" sz="1400" i="0" dirty="0" smtClean="0"/>
                        <a:t> </a:t>
                      </a:r>
                      <a:br>
                        <a:rPr lang="fr-BE" sz="1400" i="0" dirty="0" smtClean="0"/>
                      </a:br>
                      <a:r>
                        <a:rPr lang="fr-BE" sz="1400" i="0" dirty="0" err="1" smtClean="0"/>
                        <a:t>SQLInput</a:t>
                      </a:r>
                      <a:r>
                        <a:rPr lang="fr-BE" sz="1400" i="0" dirty="0" smtClean="0"/>
                        <a:t> </a:t>
                      </a:r>
                      <a:br>
                        <a:rPr lang="fr-BE" sz="1400" i="0" dirty="0" smtClean="0"/>
                      </a:br>
                      <a:r>
                        <a:rPr lang="fr-BE" sz="1400" i="0" dirty="0" err="1" smtClean="0"/>
                        <a:t>SQLOutput</a:t>
                      </a:r>
                      <a:r>
                        <a:rPr lang="fr-BE" sz="1400" i="0" dirty="0" smtClean="0"/>
                        <a:t> </a:t>
                      </a:r>
                      <a:br>
                        <a:rPr lang="fr-BE" sz="1400" i="0" dirty="0" smtClean="0"/>
                      </a:br>
                      <a:r>
                        <a:rPr lang="fr-BE" sz="1400" i="0" dirty="0" err="1" smtClean="0"/>
                        <a:t>Statement</a:t>
                      </a:r>
                      <a:r>
                        <a:rPr lang="fr-BE" sz="1400" i="0" dirty="0" smtClean="0"/>
                        <a:t> </a:t>
                      </a:r>
                      <a:br>
                        <a:rPr lang="fr-BE" sz="1400" i="0" dirty="0" smtClean="0"/>
                      </a:br>
                      <a:r>
                        <a:rPr lang="fr-BE" sz="1400" i="0" dirty="0" err="1" smtClean="0"/>
                        <a:t>Struct</a:t>
                      </a:r>
                      <a:endParaRPr lang="fr-BE" sz="1400" i="0" dirty="0"/>
                    </a:p>
                  </a:txBody>
                  <a:tcPr/>
                </a:tc>
                <a:tc>
                  <a:txBody>
                    <a:bodyPr/>
                    <a:lstStyle/>
                    <a:p>
                      <a:endParaRPr lang="fr-BE" sz="1400" dirty="0" smtClean="0"/>
                    </a:p>
                    <a:p>
                      <a:endParaRPr lang="fr-BE" sz="1400" dirty="0" smtClean="0"/>
                    </a:p>
                    <a:p>
                      <a:endParaRPr lang="fr-BE" sz="1400" dirty="0" smtClean="0"/>
                    </a:p>
                    <a:p>
                      <a:endParaRPr lang="fr-BE" sz="1400" dirty="0" smtClean="0"/>
                    </a:p>
                    <a:p>
                      <a:endParaRPr lang="fr-BE" sz="1400" dirty="0" smtClean="0"/>
                    </a:p>
                    <a:p>
                      <a:endParaRPr lang="fr-BE" sz="1400" dirty="0" smtClean="0"/>
                    </a:p>
                    <a:p>
                      <a:r>
                        <a:rPr lang="fr-BE" sz="1400" dirty="0" err="1" smtClean="0"/>
                        <a:t>BatchUpdateException</a:t>
                      </a:r>
                      <a:r>
                        <a:rPr lang="fr-BE" sz="1400" dirty="0" smtClean="0"/>
                        <a:t> </a:t>
                      </a:r>
                      <a:br>
                        <a:rPr lang="fr-BE" sz="1400" dirty="0" smtClean="0"/>
                      </a:br>
                      <a:r>
                        <a:rPr lang="fr-BE" sz="1400" dirty="0" err="1" smtClean="0"/>
                        <a:t>DataTruncation</a:t>
                      </a:r>
                      <a:r>
                        <a:rPr lang="fr-BE" sz="1400" dirty="0" smtClean="0"/>
                        <a:t> </a:t>
                      </a:r>
                      <a:br>
                        <a:rPr lang="fr-BE" sz="1400" dirty="0" smtClean="0"/>
                      </a:br>
                      <a:r>
                        <a:rPr lang="fr-BE" sz="1400" b="1" dirty="0" err="1" smtClean="0">
                          <a:effectLst>
                            <a:outerShdw blurRad="38100" dist="38100" dir="2700000" algn="tl">
                              <a:srgbClr val="000000">
                                <a:alpha val="43137"/>
                              </a:srgbClr>
                            </a:outerShdw>
                          </a:effectLst>
                        </a:rPr>
                        <a:t>SQLException</a:t>
                      </a:r>
                      <a:r>
                        <a:rPr lang="fr-BE" sz="1400" dirty="0" smtClean="0">
                          <a:effectLst>
                            <a:outerShdw blurRad="38100" dist="38100" dir="2700000" algn="tl">
                              <a:srgbClr val="000000">
                                <a:alpha val="43137"/>
                              </a:srgbClr>
                            </a:outerShdw>
                          </a:effectLst>
                        </a:rPr>
                        <a:t> </a:t>
                      </a:r>
                      <a:r>
                        <a:rPr lang="fr-BE" sz="1400" dirty="0" smtClean="0"/>
                        <a:t/>
                      </a:r>
                      <a:br>
                        <a:rPr lang="fr-BE" sz="1400" dirty="0" smtClean="0"/>
                      </a:br>
                      <a:r>
                        <a:rPr lang="fr-BE" sz="1400" dirty="0" err="1" smtClean="0"/>
                        <a:t>SQLWarning</a:t>
                      </a:r>
                      <a:endParaRPr lang="fr-BE" sz="1400" dirty="0"/>
                    </a:p>
                  </a:txBody>
                  <a:tcPr/>
                </a:tc>
              </a:tr>
            </a:tbl>
          </a:graphicData>
        </a:graphic>
      </p:graphicFrame>
    </p:spTree>
    <p:extLst>
      <p:ext uri="{BB962C8B-B14F-4D97-AF65-F5344CB8AC3E}">
        <p14:creationId xmlns:p14="http://schemas.microsoft.com/office/powerpoint/2010/main" val="482050577"/>
      </p:ext>
    </p:extLst>
  </p:cSld>
  <p:clrMapOvr>
    <a:masterClrMapping/>
  </p:clrMapOvr>
  <p:transition>
    <p:strips dir="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32" y="-24"/>
            <a:ext cx="9144032" cy="857256"/>
          </a:xfrm>
        </p:spPr>
        <p:txBody>
          <a:bodyPr/>
          <a:lstStyle/>
          <a:p>
            <a:pPr>
              <a:buNone/>
            </a:pPr>
            <a:r>
              <a:rPr lang="fr-BE" dirty="0" smtClean="0"/>
              <a:t>II.	 Connexion à la base de données</a:t>
            </a:r>
            <a:r>
              <a:rPr lang="fr-BE" sz="2400" i="1" dirty="0" smtClean="0"/>
              <a:t> – Comment charger un driver ?  </a:t>
            </a:r>
            <a:endParaRPr lang="fr-BE" sz="2400" i="1" dirty="0"/>
          </a:p>
        </p:txBody>
      </p:sp>
      <p:sp>
        <p:nvSpPr>
          <p:cNvPr id="5" name="Espace réservé du contenu 4"/>
          <p:cNvSpPr>
            <a:spLocks noGrp="1"/>
          </p:cNvSpPr>
          <p:nvPr>
            <p:ph idx="1"/>
          </p:nvPr>
        </p:nvSpPr>
        <p:spPr/>
        <p:txBody>
          <a:bodyPr/>
          <a:lstStyle/>
          <a:p>
            <a:r>
              <a:rPr lang="fr-BE" sz="2000" dirty="0" smtClean="0"/>
              <a:t> </a:t>
            </a:r>
          </a:p>
        </p:txBody>
      </p:sp>
      <p:sp>
        <p:nvSpPr>
          <p:cNvPr id="7" name="Rectangle 6"/>
          <p:cNvSpPr/>
          <p:nvPr/>
        </p:nvSpPr>
        <p:spPr>
          <a:xfrm>
            <a:off x="428596" y="1214422"/>
            <a:ext cx="8215370" cy="3970318"/>
          </a:xfrm>
          <a:prstGeom prst="rect">
            <a:avLst/>
          </a:prstGeom>
        </p:spPr>
        <p:txBody>
          <a:bodyPr wrap="square">
            <a:spAutoFit/>
          </a:bodyPr>
          <a:lstStyle/>
          <a:p>
            <a:r>
              <a:rPr lang="fr-BE" sz="2000" b="1" u="sng" dirty="0" smtClean="0"/>
              <a:t>Première méthode :</a:t>
            </a:r>
            <a:endParaRPr lang="fr-BE" sz="2000" dirty="0" smtClean="0"/>
          </a:p>
          <a:p>
            <a:endParaRPr lang="fr-BE" sz="2000" dirty="0" smtClean="0">
              <a:latin typeface="Calibri" pitchFamily="34" charset="0"/>
            </a:endParaRPr>
          </a:p>
          <a:p>
            <a:r>
              <a:rPr lang="fr-BE" sz="2000" dirty="0" smtClean="0">
                <a:latin typeface="Calibri" pitchFamily="34" charset="0"/>
              </a:rPr>
              <a:t>Utiliser la méthode </a:t>
            </a:r>
            <a:r>
              <a:rPr lang="fr-BE" sz="2000" u="sng" dirty="0" err="1" smtClean="0">
                <a:solidFill>
                  <a:srgbClr val="2603BD"/>
                </a:solidFill>
                <a:latin typeface="Calibri" pitchFamily="34" charset="0"/>
              </a:rPr>
              <a:t>Class.forName</a:t>
            </a:r>
            <a:r>
              <a:rPr lang="fr-BE" sz="2000" u="sng" dirty="0" smtClean="0">
                <a:solidFill>
                  <a:srgbClr val="2603BD"/>
                </a:solidFill>
                <a:latin typeface="Calibri" pitchFamily="34" charset="0"/>
              </a:rPr>
              <a:t>()</a:t>
            </a:r>
            <a:r>
              <a:rPr lang="fr-BE" sz="2000" dirty="0" smtClean="0">
                <a:latin typeface="Calibri" pitchFamily="34" charset="0"/>
              </a:rPr>
              <a:t>, qui aura pour effet d'enregistrer le Driver auprès du </a:t>
            </a:r>
            <a:r>
              <a:rPr lang="fr-BE" sz="2000" u="sng" dirty="0" err="1" smtClean="0">
                <a:solidFill>
                  <a:srgbClr val="2603BD"/>
                </a:solidFill>
                <a:latin typeface="Calibri" pitchFamily="34" charset="0"/>
              </a:rPr>
              <a:t>DriverManager</a:t>
            </a:r>
            <a:r>
              <a:rPr lang="fr-BE" sz="2000" dirty="0" smtClean="0">
                <a:latin typeface="Calibri" pitchFamily="34" charset="0"/>
              </a:rPr>
              <a:t>.</a:t>
            </a:r>
          </a:p>
          <a:p>
            <a:pPr lvl="4"/>
            <a:endParaRPr lang="fr-BE" sz="1400" b="1" dirty="0" smtClean="0">
              <a:solidFill>
                <a:schemeClr val="accent2">
                  <a:lumMod val="60000"/>
                  <a:lumOff val="40000"/>
                </a:schemeClr>
              </a:solidFill>
            </a:endParaRPr>
          </a:p>
          <a:p>
            <a:pPr lvl="4"/>
            <a:endParaRPr lang="fr-BE" sz="1400" b="1" dirty="0" smtClean="0">
              <a:solidFill>
                <a:schemeClr val="accent2">
                  <a:lumMod val="60000"/>
                  <a:lumOff val="40000"/>
                </a:schemeClr>
              </a:solidFill>
            </a:endParaRPr>
          </a:p>
          <a:p>
            <a:pPr lvl="4"/>
            <a:r>
              <a:rPr lang="fr-BE" sz="1600" b="1" dirty="0" smtClean="0">
                <a:solidFill>
                  <a:schemeClr val="accent2">
                    <a:lumMod val="60000"/>
                    <a:lumOff val="40000"/>
                  </a:schemeClr>
                </a:solidFill>
              </a:rPr>
              <a:t>String</a:t>
            </a:r>
            <a:r>
              <a:rPr lang="fr-BE" sz="1600" dirty="0" smtClean="0"/>
              <a:t> </a:t>
            </a:r>
            <a:r>
              <a:rPr lang="fr-BE" sz="1600" dirty="0" err="1" smtClean="0"/>
              <a:t>nomDriver</a:t>
            </a:r>
            <a:r>
              <a:rPr lang="fr-BE" sz="1600" dirty="0" smtClean="0"/>
              <a:t> = "</a:t>
            </a:r>
            <a:r>
              <a:rPr lang="fr-BE" sz="1600" dirty="0" err="1" smtClean="0"/>
              <a:t>nom_du_driver</a:t>
            </a:r>
            <a:r>
              <a:rPr lang="fr-BE" sz="1600" dirty="0" smtClean="0"/>
              <a:t>"; </a:t>
            </a:r>
          </a:p>
          <a:p>
            <a:pPr lvl="4"/>
            <a:r>
              <a:rPr lang="fr-BE" sz="1600" b="1" dirty="0" err="1" smtClean="0">
                <a:solidFill>
                  <a:schemeClr val="accent2">
                    <a:lumMod val="60000"/>
                    <a:lumOff val="40000"/>
                  </a:schemeClr>
                </a:solidFill>
              </a:rPr>
              <a:t>try</a:t>
            </a:r>
            <a:endParaRPr lang="fr-BE" sz="1600" b="1" dirty="0" smtClean="0">
              <a:solidFill>
                <a:schemeClr val="accent2">
                  <a:lumMod val="60000"/>
                  <a:lumOff val="40000"/>
                </a:schemeClr>
              </a:solidFill>
            </a:endParaRPr>
          </a:p>
          <a:p>
            <a:pPr lvl="4"/>
            <a:r>
              <a:rPr lang="fr-BE" sz="1600" dirty="0" smtClean="0"/>
              <a:t>{ </a:t>
            </a:r>
          </a:p>
          <a:p>
            <a:pPr lvl="4"/>
            <a:r>
              <a:rPr lang="fr-BE" sz="1600" dirty="0" smtClean="0"/>
              <a:t>        </a:t>
            </a:r>
            <a:r>
              <a:rPr lang="fr-BE" sz="1600" b="1" dirty="0" err="1" smtClean="0">
                <a:solidFill>
                  <a:schemeClr val="accent2">
                    <a:lumMod val="60000"/>
                    <a:lumOff val="40000"/>
                  </a:schemeClr>
                </a:solidFill>
              </a:rPr>
              <a:t>Class.</a:t>
            </a:r>
            <a:r>
              <a:rPr lang="fr-BE" sz="1600" b="1" dirty="0" err="1" smtClean="0"/>
              <a:t>forName</a:t>
            </a:r>
            <a:r>
              <a:rPr lang="fr-BE" sz="1600" b="1" dirty="0" smtClean="0"/>
              <a:t>(</a:t>
            </a:r>
            <a:r>
              <a:rPr lang="fr-BE" sz="1600" b="1" dirty="0" err="1" smtClean="0"/>
              <a:t>nomDriver</a:t>
            </a:r>
            <a:r>
              <a:rPr lang="fr-BE" sz="1600" b="1" dirty="0" smtClean="0"/>
              <a:t>).</a:t>
            </a:r>
            <a:r>
              <a:rPr lang="fr-BE" sz="1600" b="1" dirty="0" err="1" smtClean="0"/>
              <a:t>newInstance</a:t>
            </a:r>
            <a:r>
              <a:rPr lang="fr-BE" sz="1600" b="1" dirty="0" smtClean="0"/>
              <a:t>(); </a:t>
            </a:r>
          </a:p>
          <a:p>
            <a:pPr lvl="4"/>
            <a:r>
              <a:rPr lang="fr-BE" sz="1600" dirty="0" smtClean="0"/>
              <a:t>}</a:t>
            </a:r>
          </a:p>
          <a:p>
            <a:pPr lvl="4"/>
            <a:r>
              <a:rPr lang="fr-BE" sz="1600" b="1" dirty="0" smtClean="0">
                <a:solidFill>
                  <a:schemeClr val="accent2">
                    <a:lumMod val="60000"/>
                    <a:lumOff val="40000"/>
                  </a:schemeClr>
                </a:solidFill>
              </a:rPr>
              <a:t>catch</a:t>
            </a:r>
            <a:r>
              <a:rPr lang="fr-BE" sz="1600" dirty="0" smtClean="0"/>
              <a:t>(</a:t>
            </a:r>
            <a:r>
              <a:rPr lang="fr-BE" sz="1600" b="1" dirty="0" err="1" smtClean="0">
                <a:solidFill>
                  <a:schemeClr val="accent2">
                    <a:lumMod val="60000"/>
                    <a:lumOff val="40000"/>
                  </a:schemeClr>
                </a:solidFill>
              </a:rPr>
              <a:t>ClassNotFoundException</a:t>
            </a:r>
            <a:r>
              <a:rPr lang="fr-BE" sz="1600" dirty="0" smtClean="0"/>
              <a:t> </a:t>
            </a:r>
            <a:r>
              <a:rPr lang="fr-BE" sz="1600" dirty="0" err="1" smtClean="0"/>
              <a:t>cnfe</a:t>
            </a:r>
            <a:r>
              <a:rPr lang="fr-BE" sz="1600" dirty="0" smtClean="0"/>
              <a:t>)</a:t>
            </a:r>
          </a:p>
          <a:p>
            <a:pPr lvl="4"/>
            <a:r>
              <a:rPr lang="fr-BE" sz="1600" dirty="0" smtClean="0"/>
              <a:t>{ </a:t>
            </a:r>
          </a:p>
          <a:p>
            <a:pPr lvl="4"/>
            <a:r>
              <a:rPr lang="fr-BE" sz="1600" dirty="0" smtClean="0"/>
              <a:t>      </a:t>
            </a:r>
            <a:r>
              <a:rPr lang="fr-BE" sz="1600" b="1" dirty="0" smtClean="0">
                <a:solidFill>
                  <a:schemeClr val="accent2">
                    <a:lumMod val="60000"/>
                    <a:lumOff val="40000"/>
                  </a:schemeClr>
                </a:solidFill>
              </a:rPr>
              <a:t>System.out.println</a:t>
            </a:r>
            <a:r>
              <a:rPr lang="fr-BE" sz="1600" dirty="0" smtClean="0"/>
              <a:t>("La classe n'a pas été trouvée"); </a:t>
            </a:r>
          </a:p>
          <a:p>
            <a:pPr lvl="4"/>
            <a:r>
              <a:rPr lang="fr-BE" sz="1600" dirty="0" smtClean="0"/>
              <a:t>}</a:t>
            </a:r>
          </a:p>
        </p:txBody>
      </p:sp>
      <p:sp>
        <p:nvSpPr>
          <p:cNvPr id="11" name="Rectangle 10"/>
          <p:cNvSpPr/>
          <p:nvPr/>
        </p:nvSpPr>
        <p:spPr bwMode="auto">
          <a:xfrm>
            <a:off x="2143108" y="2786058"/>
            <a:ext cx="5857916" cy="2571768"/>
          </a:xfrm>
          <a:prstGeom prst="rect">
            <a:avLst/>
          </a:prstGeom>
          <a:noFill/>
          <a:ln w="28575" cap="flat" cmpd="sng" algn="ctr">
            <a:solidFill>
              <a:schemeClr val="tx1"/>
            </a:solidFill>
            <a:prstDash val="dash"/>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fr-BE" sz="18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3274519216"/>
      </p:ext>
    </p:extLst>
  </p:cSld>
  <p:clrMapOvr>
    <a:masterClrMapping/>
  </p:clrMapOvr>
  <p:transition>
    <p:strips dir="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32" y="-24"/>
            <a:ext cx="9144032" cy="857256"/>
          </a:xfrm>
        </p:spPr>
        <p:txBody>
          <a:bodyPr/>
          <a:lstStyle/>
          <a:p>
            <a:pPr>
              <a:buNone/>
            </a:pPr>
            <a:r>
              <a:rPr lang="fr-BE" dirty="0" smtClean="0"/>
              <a:t>II.	 Connexion à la base de données</a:t>
            </a:r>
            <a:r>
              <a:rPr lang="fr-BE" sz="2400" i="1" dirty="0" smtClean="0"/>
              <a:t> – Comment charger un driver ?  </a:t>
            </a:r>
            <a:endParaRPr lang="fr-BE" sz="2400" i="1" dirty="0"/>
          </a:p>
        </p:txBody>
      </p:sp>
      <p:sp>
        <p:nvSpPr>
          <p:cNvPr id="5" name="Espace réservé du contenu 4"/>
          <p:cNvSpPr>
            <a:spLocks noGrp="1"/>
          </p:cNvSpPr>
          <p:nvPr>
            <p:ph idx="1"/>
          </p:nvPr>
        </p:nvSpPr>
        <p:spPr>
          <a:xfrm>
            <a:off x="357158" y="1017589"/>
            <a:ext cx="8229600" cy="5483245"/>
          </a:xfrm>
        </p:spPr>
        <p:txBody>
          <a:bodyPr/>
          <a:lstStyle/>
          <a:p>
            <a:r>
              <a:rPr lang="fr-BE" sz="2000" dirty="0" smtClean="0"/>
              <a:t> </a:t>
            </a:r>
          </a:p>
        </p:txBody>
      </p:sp>
      <p:sp>
        <p:nvSpPr>
          <p:cNvPr id="7" name="Rectangle 6"/>
          <p:cNvSpPr/>
          <p:nvPr/>
        </p:nvSpPr>
        <p:spPr>
          <a:xfrm>
            <a:off x="500034" y="2052759"/>
            <a:ext cx="8215370" cy="1785104"/>
          </a:xfrm>
          <a:prstGeom prst="rect">
            <a:avLst/>
          </a:prstGeom>
        </p:spPr>
        <p:txBody>
          <a:bodyPr wrap="square">
            <a:spAutoFit/>
          </a:bodyPr>
          <a:lstStyle/>
          <a:p>
            <a:r>
              <a:rPr lang="fr-BE" sz="2000" b="1" u="sng" dirty="0" smtClean="0"/>
              <a:t>Deuxième méthode :</a:t>
            </a:r>
          </a:p>
          <a:p>
            <a:endParaRPr lang="fr-BE" sz="2000" dirty="0" smtClean="0">
              <a:latin typeface="Calibri" pitchFamily="34" charset="0"/>
            </a:endParaRPr>
          </a:p>
          <a:p>
            <a:r>
              <a:rPr lang="fr-BE" sz="2000" dirty="0" smtClean="0">
                <a:latin typeface="Calibri" pitchFamily="34" charset="0"/>
              </a:rPr>
              <a:t>Enregistrer directement une instance du driver auprès du </a:t>
            </a:r>
            <a:r>
              <a:rPr lang="fr-BE" sz="2000" u="sng" dirty="0" err="1" smtClean="0">
                <a:solidFill>
                  <a:srgbClr val="2603BD"/>
                </a:solidFill>
                <a:latin typeface="Calibri" pitchFamily="34" charset="0"/>
              </a:rPr>
              <a:t>DriverManager</a:t>
            </a:r>
            <a:r>
              <a:rPr lang="fr-BE" sz="2000" dirty="0" smtClean="0">
                <a:latin typeface="Calibri" pitchFamily="34" charset="0"/>
              </a:rPr>
              <a:t>. </a:t>
            </a:r>
          </a:p>
          <a:p>
            <a:pPr lvl="4"/>
            <a:endParaRPr lang="fr-BE" sz="1400" b="1" dirty="0" smtClean="0">
              <a:solidFill>
                <a:schemeClr val="accent2">
                  <a:lumMod val="60000"/>
                  <a:lumOff val="40000"/>
                </a:schemeClr>
              </a:solidFill>
            </a:endParaRPr>
          </a:p>
          <a:p>
            <a:pPr lvl="4"/>
            <a:r>
              <a:rPr lang="fr-BE" b="1" dirty="0" smtClean="0">
                <a:solidFill>
                  <a:schemeClr val="accent2">
                    <a:lumMod val="60000"/>
                    <a:lumOff val="40000"/>
                  </a:schemeClr>
                </a:solidFill>
              </a:rPr>
              <a:t>Driver</a:t>
            </a:r>
            <a:r>
              <a:rPr lang="fr-BE" dirty="0" smtClean="0"/>
              <a:t> </a:t>
            </a:r>
            <a:r>
              <a:rPr lang="fr-BE" dirty="0" err="1" smtClean="0"/>
              <a:t>driver</a:t>
            </a:r>
            <a:r>
              <a:rPr lang="fr-BE" dirty="0" smtClean="0"/>
              <a:t> = </a:t>
            </a:r>
            <a:r>
              <a:rPr lang="fr-BE" b="1" dirty="0" smtClean="0"/>
              <a:t>new </a:t>
            </a:r>
            <a:r>
              <a:rPr lang="fr-BE" b="1" dirty="0" err="1" smtClean="0"/>
              <a:t>com.mysql.jdbc.Driver</a:t>
            </a:r>
            <a:r>
              <a:rPr lang="fr-BE" b="1" dirty="0" smtClean="0"/>
              <a:t>();</a:t>
            </a:r>
          </a:p>
          <a:p>
            <a:pPr lvl="4"/>
            <a:r>
              <a:rPr lang="fr-BE" b="1" dirty="0" err="1" smtClean="0">
                <a:solidFill>
                  <a:schemeClr val="accent2">
                    <a:lumMod val="60000"/>
                    <a:lumOff val="40000"/>
                  </a:schemeClr>
                </a:solidFill>
              </a:rPr>
              <a:t>DriverManager</a:t>
            </a:r>
            <a:r>
              <a:rPr lang="fr-BE" b="1" dirty="0" err="1" smtClean="0"/>
              <a:t>.registerDriver</a:t>
            </a:r>
            <a:r>
              <a:rPr lang="fr-BE" b="1" dirty="0" smtClean="0"/>
              <a:t>(driver);</a:t>
            </a:r>
          </a:p>
        </p:txBody>
      </p:sp>
      <p:sp>
        <p:nvSpPr>
          <p:cNvPr id="6" name="Rectangle 5"/>
          <p:cNvSpPr/>
          <p:nvPr/>
        </p:nvSpPr>
        <p:spPr bwMode="auto">
          <a:xfrm>
            <a:off x="2143108" y="3143248"/>
            <a:ext cx="5500726" cy="785818"/>
          </a:xfrm>
          <a:prstGeom prst="rect">
            <a:avLst/>
          </a:prstGeom>
          <a:noFill/>
          <a:ln w="28575" cap="flat" cmpd="sng" algn="ctr">
            <a:solidFill>
              <a:schemeClr val="tx1"/>
            </a:solidFill>
            <a:prstDash val="dash"/>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fr-BE" sz="18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2179138090"/>
      </p:ext>
    </p:extLst>
  </p:cSld>
  <p:clrMapOvr>
    <a:masterClrMapping/>
  </p:clrMapOvr>
  <p:transition>
    <p:strips dir="r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32" y="-24"/>
            <a:ext cx="9144032" cy="857256"/>
          </a:xfrm>
        </p:spPr>
        <p:txBody>
          <a:bodyPr/>
          <a:lstStyle/>
          <a:p>
            <a:pPr>
              <a:buNone/>
            </a:pPr>
            <a:r>
              <a:rPr lang="fr-BE" dirty="0" smtClean="0"/>
              <a:t>II.	 Connexion à la base de données</a:t>
            </a:r>
            <a:r>
              <a:rPr lang="fr-BE" sz="2400" i="1" dirty="0" smtClean="0"/>
              <a:t> – Comment ouvrir une connexion à une base de données ?  </a:t>
            </a:r>
            <a:endParaRPr lang="fr-BE" sz="2400" i="1" dirty="0"/>
          </a:p>
        </p:txBody>
      </p:sp>
      <p:sp>
        <p:nvSpPr>
          <p:cNvPr id="7" name="Rectangle 6"/>
          <p:cNvSpPr/>
          <p:nvPr/>
        </p:nvSpPr>
        <p:spPr>
          <a:xfrm>
            <a:off x="-28195" y="1142984"/>
            <a:ext cx="9144000" cy="3816429"/>
          </a:xfrm>
          <a:prstGeom prst="rect">
            <a:avLst/>
          </a:prstGeom>
        </p:spPr>
        <p:txBody>
          <a:bodyPr wrap="square">
            <a:spAutoFit/>
          </a:bodyPr>
          <a:lstStyle/>
          <a:p>
            <a:r>
              <a:rPr lang="fr-BE" sz="2000" dirty="0" smtClean="0">
                <a:latin typeface="Calibri" pitchFamily="34" charset="0"/>
              </a:rPr>
              <a:t>Une connexion à une base de données avec JDBC est représentée par une </a:t>
            </a:r>
            <a:r>
              <a:rPr lang="fr-BE" sz="2000" u="sng" dirty="0" smtClean="0">
                <a:solidFill>
                  <a:srgbClr val="2603BD"/>
                </a:solidFill>
                <a:latin typeface="Calibri" pitchFamily="34" charset="0"/>
              </a:rPr>
              <a:t>instance</a:t>
            </a:r>
            <a:r>
              <a:rPr lang="fr-BE" sz="2000" dirty="0" smtClean="0">
                <a:latin typeface="Calibri" pitchFamily="34" charset="0"/>
              </a:rPr>
              <a:t> de la classe </a:t>
            </a:r>
            <a:r>
              <a:rPr lang="fr-BE" sz="2000" u="sng" dirty="0" smtClean="0">
                <a:solidFill>
                  <a:srgbClr val="2603BD"/>
                </a:solidFill>
                <a:latin typeface="Calibri" pitchFamily="34" charset="0"/>
              </a:rPr>
              <a:t>java.sql.Connection</a:t>
            </a:r>
            <a:r>
              <a:rPr lang="fr-BE" sz="2000" dirty="0" smtClean="0">
                <a:latin typeface="Calibri" pitchFamily="34" charset="0"/>
              </a:rPr>
              <a:t>. </a:t>
            </a:r>
          </a:p>
          <a:p>
            <a:endParaRPr lang="fr-BE" sz="2000" dirty="0" smtClean="0">
              <a:latin typeface="Calibri" pitchFamily="34" charset="0"/>
            </a:endParaRPr>
          </a:p>
          <a:p>
            <a:r>
              <a:rPr lang="fr-BE" sz="2000" dirty="0" smtClean="0">
                <a:latin typeface="Calibri" pitchFamily="34" charset="0"/>
              </a:rPr>
              <a:t>Pour ouvrir une connexion vers une base de données, on spécifie </a:t>
            </a:r>
            <a:r>
              <a:rPr lang="fr-BE" sz="2000" u="sng" dirty="0" smtClean="0">
                <a:solidFill>
                  <a:srgbClr val="2603BD"/>
                </a:solidFill>
                <a:latin typeface="Calibri" pitchFamily="34" charset="0"/>
              </a:rPr>
              <a:t>l'url</a:t>
            </a:r>
            <a:r>
              <a:rPr lang="fr-BE" sz="2000" dirty="0" smtClean="0">
                <a:latin typeface="Calibri" pitchFamily="34" charset="0"/>
              </a:rPr>
              <a:t> </a:t>
            </a:r>
            <a:r>
              <a:rPr lang="fr-BE" sz="2000" u="sng" dirty="0" smtClean="0">
                <a:solidFill>
                  <a:srgbClr val="2603BD"/>
                </a:solidFill>
                <a:latin typeface="Calibri" pitchFamily="34" charset="0"/>
              </a:rPr>
              <a:t>de</a:t>
            </a:r>
            <a:r>
              <a:rPr lang="fr-BE" sz="2000" dirty="0" smtClean="0">
                <a:latin typeface="Calibri" pitchFamily="34" charset="0"/>
              </a:rPr>
              <a:t> </a:t>
            </a:r>
            <a:r>
              <a:rPr lang="fr-BE" sz="2000" u="sng" dirty="0" smtClean="0">
                <a:solidFill>
                  <a:srgbClr val="2603BD"/>
                </a:solidFill>
                <a:latin typeface="Calibri" pitchFamily="34" charset="0"/>
              </a:rPr>
              <a:t>connexion</a:t>
            </a:r>
            <a:r>
              <a:rPr lang="fr-BE" sz="2000" dirty="0" smtClean="0">
                <a:latin typeface="Calibri" pitchFamily="34" charset="0"/>
              </a:rPr>
              <a:t>, le </a:t>
            </a:r>
            <a:r>
              <a:rPr lang="fr-BE" sz="2000" u="sng" dirty="0" smtClean="0">
                <a:solidFill>
                  <a:srgbClr val="2603BD"/>
                </a:solidFill>
                <a:latin typeface="Calibri" pitchFamily="34" charset="0"/>
              </a:rPr>
              <a:t>login</a:t>
            </a:r>
            <a:r>
              <a:rPr lang="fr-BE" sz="2000" dirty="0" smtClean="0">
                <a:latin typeface="Calibri" pitchFamily="34" charset="0"/>
              </a:rPr>
              <a:t> et le </a:t>
            </a:r>
            <a:r>
              <a:rPr lang="fr-BE" sz="2000" u="sng" dirty="0" err="1" smtClean="0">
                <a:solidFill>
                  <a:srgbClr val="2603BD"/>
                </a:solidFill>
                <a:latin typeface="Calibri" pitchFamily="34" charset="0"/>
              </a:rPr>
              <a:t>password</a:t>
            </a:r>
            <a:r>
              <a:rPr lang="fr-BE" sz="2000" dirty="0" smtClean="0">
                <a:latin typeface="Calibri" pitchFamily="34" charset="0"/>
              </a:rPr>
              <a:t> à la méthode statique </a:t>
            </a:r>
            <a:r>
              <a:rPr lang="fr-BE" sz="2000" u="sng" dirty="0" err="1" smtClean="0">
                <a:solidFill>
                  <a:srgbClr val="2603BD"/>
                </a:solidFill>
                <a:latin typeface="Calibri" pitchFamily="34" charset="0"/>
              </a:rPr>
              <a:t>getConnection</a:t>
            </a:r>
            <a:r>
              <a:rPr lang="fr-BE" sz="2000" dirty="0" smtClean="0">
                <a:latin typeface="Calibri" pitchFamily="34" charset="0"/>
              </a:rPr>
              <a:t> de la classe </a:t>
            </a:r>
            <a:r>
              <a:rPr lang="fr-BE" sz="2000" u="sng" dirty="0" err="1" smtClean="0">
                <a:solidFill>
                  <a:srgbClr val="2603BD"/>
                </a:solidFill>
                <a:latin typeface="Calibri" pitchFamily="34" charset="0"/>
              </a:rPr>
              <a:t>DriverManager</a:t>
            </a:r>
            <a:r>
              <a:rPr lang="fr-BE" sz="2000" dirty="0" smtClean="0">
                <a:latin typeface="Calibri" pitchFamily="34" charset="0"/>
              </a:rPr>
              <a:t>.</a:t>
            </a:r>
          </a:p>
          <a:p>
            <a:endParaRPr lang="fr-BE" sz="2000" dirty="0" smtClean="0">
              <a:latin typeface="Calibri" pitchFamily="34" charset="0"/>
            </a:endParaRPr>
          </a:p>
          <a:p>
            <a:endParaRPr lang="fr-BE" sz="2000" dirty="0" smtClean="0">
              <a:latin typeface="Calibri" pitchFamily="34" charset="0"/>
            </a:endParaRPr>
          </a:p>
          <a:p>
            <a:pPr lvl="1"/>
            <a:r>
              <a:rPr lang="fr-BE" sz="1700" b="1" dirty="0" err="1" smtClean="0">
                <a:solidFill>
                  <a:schemeClr val="accent2">
                    <a:lumMod val="60000"/>
                    <a:lumOff val="40000"/>
                  </a:schemeClr>
                </a:solidFill>
              </a:rPr>
              <a:t>try</a:t>
            </a:r>
            <a:endParaRPr lang="fr-BE" sz="1700" b="1" dirty="0" smtClean="0">
              <a:solidFill>
                <a:schemeClr val="accent2">
                  <a:lumMod val="60000"/>
                  <a:lumOff val="40000"/>
                </a:schemeClr>
              </a:solidFill>
            </a:endParaRPr>
          </a:p>
          <a:p>
            <a:pPr lvl="1"/>
            <a:r>
              <a:rPr lang="fr-BE" sz="1700" dirty="0" smtClean="0"/>
              <a:t>{ </a:t>
            </a:r>
          </a:p>
          <a:p>
            <a:pPr lvl="1"/>
            <a:r>
              <a:rPr lang="fr-BE" sz="1700" dirty="0" smtClean="0"/>
              <a:t>   </a:t>
            </a:r>
            <a:r>
              <a:rPr lang="fr-BE" sz="1700" b="1" dirty="0" err="1" smtClean="0">
                <a:solidFill>
                  <a:schemeClr val="accent2">
                    <a:lumMod val="60000"/>
                    <a:lumOff val="40000"/>
                  </a:schemeClr>
                </a:solidFill>
              </a:rPr>
              <a:t>Connection</a:t>
            </a:r>
            <a:r>
              <a:rPr lang="fr-BE" sz="1700" dirty="0" smtClean="0"/>
              <a:t> </a:t>
            </a:r>
            <a:r>
              <a:rPr lang="fr-BE" sz="1700" dirty="0" err="1" smtClean="0"/>
              <a:t>connection</a:t>
            </a:r>
            <a:r>
              <a:rPr lang="fr-BE" sz="1700" dirty="0" smtClean="0"/>
              <a:t> = </a:t>
            </a:r>
            <a:r>
              <a:rPr lang="fr-BE" sz="1700" b="1" dirty="0" err="1" smtClean="0">
                <a:solidFill>
                  <a:schemeClr val="accent2">
                    <a:lumMod val="60000"/>
                    <a:lumOff val="40000"/>
                  </a:schemeClr>
                </a:solidFill>
              </a:rPr>
              <a:t>DriverManager</a:t>
            </a:r>
            <a:r>
              <a:rPr lang="fr-BE" sz="1700" b="1" dirty="0" err="1" smtClean="0"/>
              <a:t>.getConnection</a:t>
            </a:r>
            <a:r>
              <a:rPr lang="fr-BE" sz="1700" b="1" dirty="0" smtClean="0"/>
              <a:t>(</a:t>
            </a:r>
            <a:r>
              <a:rPr lang="fr-BE" sz="1700" b="1" i="1" dirty="0" err="1" smtClean="0"/>
              <a:t>url,login</a:t>
            </a:r>
            <a:r>
              <a:rPr lang="fr-BE" sz="1700" b="1" i="1" dirty="0" smtClean="0"/>
              <a:t>,</a:t>
            </a:r>
            <a:r>
              <a:rPr lang="fr-BE" sz="1700" b="1" i="1" dirty="0" err="1" smtClean="0"/>
              <a:t>password</a:t>
            </a:r>
            <a:r>
              <a:rPr lang="fr-BE" sz="1700" b="1" dirty="0" smtClean="0"/>
              <a:t>); </a:t>
            </a:r>
          </a:p>
          <a:p>
            <a:pPr lvl="1"/>
            <a:r>
              <a:rPr lang="fr-BE" sz="1700" dirty="0" smtClean="0"/>
              <a:t>} </a:t>
            </a:r>
          </a:p>
          <a:p>
            <a:pPr lvl="1"/>
            <a:r>
              <a:rPr lang="fr-BE" sz="1700" b="1" dirty="0" smtClean="0">
                <a:solidFill>
                  <a:schemeClr val="accent2">
                    <a:lumMod val="60000"/>
                    <a:lumOff val="40000"/>
                  </a:schemeClr>
                </a:solidFill>
              </a:rPr>
              <a:t>catch</a:t>
            </a:r>
            <a:r>
              <a:rPr lang="fr-BE" sz="1700" dirty="0" smtClean="0"/>
              <a:t>(</a:t>
            </a:r>
            <a:r>
              <a:rPr lang="fr-BE" sz="1700" b="1" dirty="0" err="1" smtClean="0">
                <a:solidFill>
                  <a:schemeClr val="accent2">
                    <a:lumMod val="60000"/>
                    <a:lumOff val="40000"/>
                  </a:schemeClr>
                </a:solidFill>
              </a:rPr>
              <a:t>SQLException</a:t>
            </a:r>
            <a:r>
              <a:rPr lang="fr-BE" sz="1700" dirty="0" smtClean="0"/>
              <a:t> </a:t>
            </a:r>
            <a:r>
              <a:rPr lang="fr-BE" sz="1700" dirty="0" err="1" smtClean="0"/>
              <a:t>sqle</a:t>
            </a:r>
            <a:r>
              <a:rPr lang="fr-BE" sz="1700" dirty="0" smtClean="0"/>
              <a:t>){ }</a:t>
            </a:r>
          </a:p>
          <a:p>
            <a:pPr lvl="1"/>
            <a:r>
              <a:rPr lang="fr-BE" sz="1700" b="1" dirty="0" err="1" smtClean="0">
                <a:solidFill>
                  <a:schemeClr val="accent2">
                    <a:lumMod val="60000"/>
                    <a:lumOff val="40000"/>
                  </a:schemeClr>
                </a:solidFill>
              </a:rPr>
              <a:t>finally</a:t>
            </a:r>
            <a:r>
              <a:rPr lang="fr-BE" sz="1700" dirty="0" smtClean="0"/>
              <a:t>{}</a:t>
            </a:r>
          </a:p>
        </p:txBody>
      </p:sp>
      <p:sp>
        <p:nvSpPr>
          <p:cNvPr id="6" name="Rectangle 5"/>
          <p:cNvSpPr/>
          <p:nvPr/>
        </p:nvSpPr>
        <p:spPr bwMode="auto">
          <a:xfrm>
            <a:off x="214282" y="3071810"/>
            <a:ext cx="8572528" cy="2143140"/>
          </a:xfrm>
          <a:prstGeom prst="rect">
            <a:avLst/>
          </a:prstGeom>
          <a:noFill/>
          <a:ln w="28575" cap="flat" cmpd="sng" algn="ctr">
            <a:solidFill>
              <a:schemeClr val="tx1"/>
            </a:solidFill>
            <a:prstDash val="dash"/>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fr-BE" sz="18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1922289439"/>
      </p:ext>
    </p:extLst>
  </p:cSld>
  <p:clrMapOvr>
    <a:masterClrMapping/>
  </p:clrMapOvr>
  <p:transition>
    <p:strips dir="r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32" y="-24"/>
            <a:ext cx="9144032" cy="857256"/>
          </a:xfrm>
        </p:spPr>
        <p:txBody>
          <a:bodyPr/>
          <a:lstStyle/>
          <a:p>
            <a:pPr>
              <a:buNone/>
            </a:pPr>
            <a:r>
              <a:rPr lang="fr-BE" dirty="0" smtClean="0"/>
              <a:t>II.	 Connexion à la base de données</a:t>
            </a:r>
            <a:r>
              <a:rPr lang="fr-BE" sz="2400" i="1" dirty="0" smtClean="0"/>
              <a:t> – Comment sont formées les url JDBC ?  </a:t>
            </a:r>
            <a:endParaRPr lang="fr-BE" sz="2400" i="1" dirty="0"/>
          </a:p>
        </p:txBody>
      </p:sp>
      <p:sp>
        <p:nvSpPr>
          <p:cNvPr id="7" name="Rectangle 6"/>
          <p:cNvSpPr/>
          <p:nvPr/>
        </p:nvSpPr>
        <p:spPr>
          <a:xfrm>
            <a:off x="142844" y="1142984"/>
            <a:ext cx="8858312" cy="1292662"/>
          </a:xfrm>
          <a:prstGeom prst="rect">
            <a:avLst/>
          </a:prstGeom>
        </p:spPr>
        <p:txBody>
          <a:bodyPr wrap="square">
            <a:spAutoFit/>
          </a:bodyPr>
          <a:lstStyle/>
          <a:p>
            <a:r>
              <a:rPr lang="fr-BE" sz="2000" dirty="0" smtClean="0">
                <a:latin typeface="Calibri" pitchFamily="34" charset="0"/>
              </a:rPr>
              <a:t>Les URL JDBC sont définies sous forme de </a:t>
            </a:r>
            <a:r>
              <a:rPr lang="fr-BE" sz="2000" u="sng" dirty="0" err="1" smtClean="0">
                <a:solidFill>
                  <a:srgbClr val="2603BD"/>
                </a:solidFill>
                <a:latin typeface="Calibri" pitchFamily="34" charset="0"/>
              </a:rPr>
              <a:t>String</a:t>
            </a:r>
            <a:r>
              <a:rPr lang="fr-BE" sz="2000" dirty="0" smtClean="0">
                <a:latin typeface="Calibri" pitchFamily="34" charset="0"/>
              </a:rPr>
              <a:t> selon ce schéma : </a:t>
            </a:r>
          </a:p>
          <a:p>
            <a:endParaRPr lang="fr-BE" sz="2000" dirty="0" smtClean="0">
              <a:latin typeface="Calibri" pitchFamily="34" charset="0"/>
            </a:endParaRPr>
          </a:p>
          <a:p>
            <a:r>
              <a:rPr lang="fr-BE" dirty="0" smtClean="0"/>
              <a:t>		</a:t>
            </a:r>
            <a:r>
              <a:rPr lang="fr-BE" b="1" dirty="0" smtClean="0">
                <a:solidFill>
                  <a:schemeClr val="accent2">
                    <a:lumMod val="60000"/>
                    <a:lumOff val="40000"/>
                  </a:schemeClr>
                </a:solidFill>
              </a:rPr>
              <a:t>String</a:t>
            </a:r>
            <a:r>
              <a:rPr lang="fr-BE" dirty="0" smtClean="0"/>
              <a:t> url = "</a:t>
            </a:r>
            <a:r>
              <a:rPr lang="fr-BE" dirty="0" err="1" smtClean="0"/>
              <a:t>jdbc</a:t>
            </a:r>
            <a:r>
              <a:rPr lang="fr-BE" dirty="0" smtClean="0">
                <a:solidFill>
                  <a:srgbClr val="FF0000"/>
                </a:solidFill>
              </a:rPr>
              <a:t>:&lt;</a:t>
            </a:r>
            <a:r>
              <a:rPr lang="fr-BE" dirty="0" err="1" smtClean="0">
                <a:solidFill>
                  <a:srgbClr val="FF0000"/>
                </a:solidFill>
              </a:rPr>
              <a:t>subprotocol</a:t>
            </a:r>
            <a:r>
              <a:rPr lang="fr-BE" dirty="0" smtClean="0">
                <a:solidFill>
                  <a:srgbClr val="FF0000"/>
                </a:solidFill>
              </a:rPr>
              <a:t>&gt;</a:t>
            </a:r>
            <a:r>
              <a:rPr lang="fr-BE" dirty="0" smtClean="0"/>
              <a:t>:</a:t>
            </a:r>
            <a:r>
              <a:rPr lang="fr-BE" dirty="0" smtClean="0">
                <a:solidFill>
                  <a:srgbClr val="FF0000"/>
                </a:solidFill>
              </a:rPr>
              <a:t>&lt;</a:t>
            </a:r>
            <a:r>
              <a:rPr lang="fr-BE" dirty="0" err="1" smtClean="0">
                <a:solidFill>
                  <a:srgbClr val="FF0000"/>
                </a:solidFill>
              </a:rPr>
              <a:t>subname</a:t>
            </a:r>
            <a:r>
              <a:rPr lang="fr-BE" dirty="0" smtClean="0">
                <a:solidFill>
                  <a:srgbClr val="FF0000"/>
                </a:solidFill>
              </a:rPr>
              <a:t>&gt;</a:t>
            </a:r>
            <a:r>
              <a:rPr lang="fr-BE" dirty="0" smtClean="0"/>
              <a:t> " ;</a:t>
            </a:r>
          </a:p>
          <a:p>
            <a:endParaRPr lang="fr-BE" sz="2000" dirty="0" smtClean="0">
              <a:latin typeface="Calibri" pitchFamily="34" charset="0"/>
            </a:endParaRPr>
          </a:p>
        </p:txBody>
      </p:sp>
      <p:sp>
        <p:nvSpPr>
          <p:cNvPr id="6" name="Rectangle 5"/>
          <p:cNvSpPr/>
          <p:nvPr/>
        </p:nvSpPr>
        <p:spPr bwMode="auto">
          <a:xfrm>
            <a:off x="1928794" y="1714488"/>
            <a:ext cx="5643602" cy="500066"/>
          </a:xfrm>
          <a:prstGeom prst="rect">
            <a:avLst/>
          </a:prstGeom>
          <a:noFill/>
          <a:ln w="28575" cap="flat" cmpd="sng" algn="ctr">
            <a:solidFill>
              <a:schemeClr val="tx1"/>
            </a:solidFill>
            <a:prstDash val="dash"/>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fr-BE" sz="1800" b="0" i="0" u="none" strike="noStrike" cap="none" normalizeH="0" baseline="0" smtClean="0">
              <a:ln>
                <a:noFill/>
              </a:ln>
              <a:solidFill>
                <a:schemeClr val="tx1"/>
              </a:solidFill>
              <a:effectLst/>
              <a:latin typeface="Arial" charset="0"/>
            </a:endParaRPr>
          </a:p>
        </p:txBody>
      </p:sp>
      <p:sp>
        <p:nvSpPr>
          <p:cNvPr id="8" name="Rectangle 7"/>
          <p:cNvSpPr/>
          <p:nvPr/>
        </p:nvSpPr>
        <p:spPr>
          <a:xfrm>
            <a:off x="142844" y="2495504"/>
            <a:ext cx="8643998" cy="3293209"/>
          </a:xfrm>
          <a:prstGeom prst="rect">
            <a:avLst/>
          </a:prstGeom>
        </p:spPr>
        <p:txBody>
          <a:bodyPr wrap="square">
            <a:spAutoFit/>
          </a:bodyPr>
          <a:lstStyle/>
          <a:p>
            <a:r>
              <a:rPr lang="fr-BE" b="1" dirty="0" err="1" smtClean="0">
                <a:latin typeface="Calibri" pitchFamily="34" charset="0"/>
              </a:rPr>
              <a:t>jdbc</a:t>
            </a:r>
            <a:r>
              <a:rPr lang="fr-BE" dirty="0" smtClean="0">
                <a:latin typeface="Calibri" pitchFamily="34" charset="0"/>
              </a:rPr>
              <a:t>: 		Le protocole dans une URL JDBC est </a:t>
            </a:r>
            <a:r>
              <a:rPr lang="fr-BE" b="1" dirty="0" smtClean="0">
                <a:latin typeface="Calibri" pitchFamily="34" charset="0"/>
              </a:rPr>
              <a:t>toujours</a:t>
            </a:r>
            <a:r>
              <a:rPr lang="fr-BE" dirty="0" smtClean="0">
                <a:latin typeface="Calibri" pitchFamily="34" charset="0"/>
              </a:rPr>
              <a:t> </a:t>
            </a:r>
            <a:r>
              <a:rPr lang="fr-BE" dirty="0" err="1" smtClean="0">
                <a:latin typeface="Calibri" pitchFamily="34" charset="0"/>
              </a:rPr>
              <a:t>jdbc</a:t>
            </a:r>
            <a:r>
              <a:rPr lang="fr-BE" dirty="0" smtClean="0">
                <a:latin typeface="Calibri" pitchFamily="34" charset="0"/>
              </a:rPr>
              <a:t> </a:t>
            </a:r>
          </a:p>
          <a:p>
            <a:r>
              <a:rPr lang="fr-BE" b="1" dirty="0" smtClean="0">
                <a:latin typeface="Calibri" pitchFamily="34" charset="0"/>
              </a:rPr>
              <a:t>&lt;</a:t>
            </a:r>
            <a:r>
              <a:rPr lang="fr-BE" b="1" dirty="0" err="1" smtClean="0">
                <a:latin typeface="Calibri" pitchFamily="34" charset="0"/>
              </a:rPr>
              <a:t>subprotocol</a:t>
            </a:r>
            <a:r>
              <a:rPr lang="fr-BE" b="1" dirty="0" smtClean="0">
                <a:latin typeface="Calibri" pitchFamily="34" charset="0"/>
              </a:rPr>
              <a:t>&gt; :	</a:t>
            </a:r>
            <a:r>
              <a:rPr lang="fr-BE" dirty="0" smtClean="0">
                <a:latin typeface="Calibri" pitchFamily="34" charset="0"/>
              </a:rPr>
              <a:t>Cela correspond au nom du driver ou au mécanisme de 				connexion à la base de données. </a:t>
            </a:r>
          </a:p>
          <a:p>
            <a:r>
              <a:rPr lang="fr-BE" b="1" dirty="0" smtClean="0">
                <a:latin typeface="Calibri" pitchFamily="34" charset="0"/>
              </a:rPr>
              <a:t>&lt;</a:t>
            </a:r>
            <a:r>
              <a:rPr lang="fr-BE" b="1" dirty="0" err="1" smtClean="0">
                <a:latin typeface="Calibri" pitchFamily="34" charset="0"/>
              </a:rPr>
              <a:t>subname</a:t>
            </a:r>
            <a:r>
              <a:rPr lang="fr-BE" b="1" dirty="0" smtClean="0">
                <a:latin typeface="Calibri" pitchFamily="34" charset="0"/>
              </a:rPr>
              <a:t>&gt; :	</a:t>
            </a:r>
            <a:r>
              <a:rPr lang="fr-BE" dirty="0" smtClean="0">
                <a:latin typeface="Calibri" pitchFamily="34" charset="0"/>
              </a:rPr>
              <a:t>Une manière d'identifier la source de données. </a:t>
            </a:r>
          </a:p>
          <a:p>
            <a:r>
              <a:rPr lang="fr-BE" dirty="0" smtClean="0">
                <a:latin typeface="Calibri" pitchFamily="34" charset="0"/>
              </a:rPr>
              <a:t>		Ce dernier élément dépend complètement du sous-protocole et 			du driver. </a:t>
            </a:r>
          </a:p>
          <a:p>
            <a:endParaRPr lang="fr-BE" sz="2000" dirty="0" smtClean="0">
              <a:latin typeface="Calibri" pitchFamily="34" charset="0"/>
            </a:endParaRPr>
          </a:p>
          <a:p>
            <a:r>
              <a:rPr lang="fr-BE" sz="2000" b="1" u="sng" dirty="0" smtClean="0">
                <a:latin typeface="Calibri" pitchFamily="34" charset="0"/>
              </a:rPr>
              <a:t>Exemples : </a:t>
            </a:r>
            <a:r>
              <a:rPr lang="fr-BE" sz="2000" dirty="0" smtClean="0">
                <a:latin typeface="Calibri" pitchFamily="34" charset="0"/>
              </a:rPr>
              <a:t/>
            </a:r>
            <a:br>
              <a:rPr lang="fr-BE" sz="2000" dirty="0" smtClean="0">
                <a:latin typeface="Calibri" pitchFamily="34" charset="0"/>
              </a:rPr>
            </a:br>
            <a:r>
              <a:rPr lang="fr-BE" sz="2000" dirty="0" smtClean="0">
                <a:latin typeface="Calibri" pitchFamily="34" charset="0"/>
              </a:rPr>
              <a:t>			</a:t>
            </a:r>
            <a:r>
              <a:rPr lang="fr-BE" sz="2000" dirty="0" err="1" smtClean="0">
                <a:latin typeface="Calibri" pitchFamily="34" charset="0"/>
              </a:rPr>
              <a:t>jdbc:odbc:monPontODBC</a:t>
            </a:r>
            <a:r>
              <a:rPr lang="fr-BE" sz="2000" dirty="0" smtClean="0">
                <a:latin typeface="Calibri" pitchFamily="34" charset="0"/>
              </a:rPr>
              <a:t>; </a:t>
            </a:r>
          </a:p>
          <a:p>
            <a:pPr lvl="6"/>
            <a:r>
              <a:rPr lang="fr-BE" sz="2000" dirty="0" err="1" smtClean="0">
                <a:latin typeface="Calibri" pitchFamily="34" charset="0"/>
              </a:rPr>
              <a:t>jdbc:mysql://localhost/maBase</a:t>
            </a:r>
            <a:r>
              <a:rPr lang="fr-BE" sz="2000" dirty="0" smtClean="0">
                <a:latin typeface="Calibri" pitchFamily="34" charset="0"/>
              </a:rPr>
              <a:t> </a:t>
            </a:r>
          </a:p>
          <a:p>
            <a:pPr lvl="6"/>
            <a:r>
              <a:rPr lang="fr-BE" sz="2000" dirty="0" smtClean="0">
                <a:latin typeface="Calibri" pitchFamily="34" charset="0"/>
              </a:rPr>
              <a:t>jdbc:oracle:oci8@:</a:t>
            </a:r>
            <a:r>
              <a:rPr lang="fr-BE" sz="2000" dirty="0" err="1" smtClean="0">
                <a:latin typeface="Calibri" pitchFamily="34" charset="0"/>
              </a:rPr>
              <a:t>maBase</a:t>
            </a:r>
            <a:r>
              <a:rPr lang="fr-BE" sz="2000" dirty="0" smtClean="0">
                <a:latin typeface="Calibri" pitchFamily="34" charset="0"/>
              </a:rPr>
              <a:t> </a:t>
            </a:r>
          </a:p>
        </p:txBody>
      </p:sp>
    </p:spTree>
    <p:extLst>
      <p:ext uri="{BB962C8B-B14F-4D97-AF65-F5344CB8AC3E}">
        <p14:creationId xmlns:p14="http://schemas.microsoft.com/office/powerpoint/2010/main" val="1535917587"/>
      </p:ext>
    </p:extLst>
  </p:cSld>
  <p:clrMapOvr>
    <a:masterClrMapping/>
  </p:clrMapOvr>
  <p:transition>
    <p:strips dir="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0" y="68025"/>
            <a:ext cx="9144000" cy="646331"/>
          </a:xfrm>
          <a:prstGeom prst="rect">
            <a:avLst/>
          </a:prstGeom>
          <a:noFill/>
        </p:spPr>
        <p:txBody>
          <a:bodyPr wrap="square" rtlCol="0">
            <a:spAutoFit/>
          </a:bodyPr>
          <a:lstStyle/>
          <a:p>
            <a:pPr algn="ctr"/>
            <a:r>
              <a:rPr lang="fr-BE" sz="3600" b="1" dirty="0" smtClean="0"/>
              <a:t>Table des matières</a:t>
            </a:r>
            <a:endParaRPr lang="fr-BE" sz="3600" b="1" dirty="0"/>
          </a:p>
        </p:txBody>
      </p:sp>
      <p:sp>
        <p:nvSpPr>
          <p:cNvPr id="6" name="ZoneTexte 5"/>
          <p:cNvSpPr txBox="1"/>
          <p:nvPr/>
        </p:nvSpPr>
        <p:spPr>
          <a:xfrm>
            <a:off x="785786" y="1540551"/>
            <a:ext cx="7572428" cy="1785104"/>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wrap="square" rtlCol="0">
            <a:spAutoFit/>
          </a:bodyPr>
          <a:lstStyle/>
          <a:p>
            <a:endParaRPr lang="fr-BE" sz="1400" b="1" dirty="0" smtClean="0"/>
          </a:p>
          <a:p>
            <a:r>
              <a:rPr lang="fr-BE" sz="1600" b="1" dirty="0" smtClean="0"/>
              <a:t>I . 	 JDBC</a:t>
            </a:r>
          </a:p>
          <a:p>
            <a:pPr marL="400050" indent="-400050"/>
            <a:r>
              <a:rPr lang="fr-BE" sz="1600" b="1" dirty="0" smtClean="0"/>
              <a:t>II.		Connexion à la base de données</a:t>
            </a:r>
          </a:p>
          <a:p>
            <a:pPr marL="400050" indent="-400050"/>
            <a:r>
              <a:rPr lang="fr-BE" sz="1600" b="1" dirty="0" smtClean="0"/>
              <a:t>III.		Les </a:t>
            </a:r>
            <a:r>
              <a:rPr lang="fr-BE" sz="1600" b="1" dirty="0" err="1" smtClean="0"/>
              <a:t>Statements</a:t>
            </a:r>
            <a:endParaRPr lang="fr-BE" sz="1600" b="1" dirty="0" smtClean="0"/>
          </a:p>
          <a:p>
            <a:pPr marL="400050" indent="-400050">
              <a:buAutoNum type="romanUcPeriod" startAt="4"/>
            </a:pPr>
            <a:r>
              <a:rPr lang="fr-BE" sz="1600" b="1" dirty="0" smtClean="0"/>
              <a:t>         Les </a:t>
            </a:r>
            <a:r>
              <a:rPr lang="fr-BE" sz="1600" b="1" dirty="0" err="1" smtClean="0"/>
              <a:t>ResultSets</a:t>
            </a:r>
            <a:endParaRPr lang="fr-BE" sz="1600" b="1" dirty="0" smtClean="0"/>
          </a:p>
          <a:p>
            <a:pPr marL="400050" indent="-400050">
              <a:buAutoNum type="romanUcPeriod" startAt="4"/>
            </a:pPr>
            <a:r>
              <a:rPr lang="fr-BE" sz="1600" b="1" dirty="0" smtClean="0"/>
              <a:t>         Les </a:t>
            </a:r>
            <a:r>
              <a:rPr lang="fr-BE" sz="1600" b="1" dirty="0" err="1"/>
              <a:t>PreparedStatement</a:t>
            </a:r>
            <a:endParaRPr lang="fr-BE" sz="1600" b="1" dirty="0" smtClean="0"/>
          </a:p>
          <a:p>
            <a:pPr marL="400050" indent="-400050"/>
            <a:r>
              <a:rPr lang="fr-BE" sz="1600" b="1" dirty="0" smtClean="0"/>
              <a:t>VI.		Exercice</a:t>
            </a:r>
          </a:p>
        </p:txBody>
      </p:sp>
    </p:spTree>
    <p:extLst>
      <p:ext uri="{BB962C8B-B14F-4D97-AF65-F5344CB8AC3E}">
        <p14:creationId xmlns:p14="http://schemas.microsoft.com/office/powerpoint/2010/main" val="11396129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p:cNvSpPr>
            <a:spLocks noGrp="1"/>
          </p:cNvSpPr>
          <p:nvPr>
            <p:ph idx="1"/>
          </p:nvPr>
        </p:nvSpPr>
        <p:spPr>
          <a:xfrm>
            <a:off x="500034" y="2160597"/>
            <a:ext cx="7929618" cy="911213"/>
          </a:xfrm>
        </p:spPr>
        <p:txBody>
          <a:bodyPr/>
          <a:lstStyle/>
          <a:p>
            <a:pPr marL="1143000" indent="-1143000" algn="ctr">
              <a:buAutoNum type="romanUcPeriod" startAt="3"/>
            </a:pPr>
            <a:r>
              <a:rPr lang="fr-BE" sz="6000" b="1" dirty="0" smtClean="0"/>
              <a:t>Les </a:t>
            </a:r>
            <a:r>
              <a:rPr lang="fr-BE" sz="6000" b="1" dirty="0" err="1" smtClean="0"/>
              <a:t>Statements</a:t>
            </a:r>
            <a:endParaRPr lang="fr-BE" sz="6000" dirty="0" smtClean="0"/>
          </a:p>
        </p:txBody>
      </p:sp>
    </p:spTree>
    <p:extLst>
      <p:ext uri="{BB962C8B-B14F-4D97-AF65-F5344CB8AC3E}">
        <p14:creationId xmlns:p14="http://schemas.microsoft.com/office/powerpoint/2010/main" val="3686319361"/>
      </p:ext>
    </p:extLst>
  </p:cSld>
  <p:clrMapOvr>
    <a:masterClrMapping/>
  </p:clrMapOvr>
  <p:transition>
    <p:strips dir="rd"/>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buNone/>
            </a:pPr>
            <a:r>
              <a:rPr lang="fr-BE" dirty="0" smtClean="0"/>
              <a:t>III.	 Les </a:t>
            </a:r>
            <a:r>
              <a:rPr lang="fr-BE" dirty="0" err="1" smtClean="0"/>
              <a:t>Statements</a:t>
            </a:r>
            <a:r>
              <a:rPr lang="fr-BE" dirty="0" smtClean="0"/>
              <a:t> </a:t>
            </a:r>
            <a:r>
              <a:rPr lang="fr-BE" sz="2400" i="1" dirty="0" smtClean="0"/>
              <a:t>– Comment créer un </a:t>
            </a:r>
            <a:r>
              <a:rPr lang="fr-BE" sz="2400" i="1" dirty="0" err="1" smtClean="0"/>
              <a:t>statement</a:t>
            </a:r>
            <a:r>
              <a:rPr lang="fr-BE" sz="2400" i="1" dirty="0" smtClean="0"/>
              <a:t> ?</a:t>
            </a:r>
            <a:endParaRPr lang="fr-BE" sz="2400" i="1" dirty="0"/>
          </a:p>
        </p:txBody>
      </p:sp>
      <p:sp>
        <p:nvSpPr>
          <p:cNvPr id="3" name="Espace réservé du contenu 2"/>
          <p:cNvSpPr>
            <a:spLocks noGrp="1"/>
          </p:cNvSpPr>
          <p:nvPr>
            <p:ph idx="1"/>
          </p:nvPr>
        </p:nvSpPr>
        <p:spPr>
          <a:xfrm>
            <a:off x="467544" y="1196752"/>
            <a:ext cx="8229600" cy="3554419"/>
          </a:xfrm>
        </p:spPr>
        <p:txBody>
          <a:bodyPr/>
          <a:lstStyle/>
          <a:p>
            <a:r>
              <a:rPr lang="fr-BE" sz="1700" dirty="0" smtClean="0"/>
              <a:t>Pour dialoguer avec la base de données, il s'agit dans un premier temps de créer un objet de type  </a:t>
            </a:r>
            <a:r>
              <a:rPr lang="fr-BE" sz="1700" u="sng" dirty="0" err="1" smtClean="0">
                <a:solidFill>
                  <a:srgbClr val="0070C0"/>
                </a:solidFill>
              </a:rPr>
              <a:t>Statement</a:t>
            </a:r>
            <a:r>
              <a:rPr lang="fr-BE" sz="1700" u="sng" dirty="0" smtClean="0">
                <a:solidFill>
                  <a:srgbClr val="0070C0"/>
                </a:solidFill>
              </a:rPr>
              <a:t> </a:t>
            </a:r>
            <a:r>
              <a:rPr lang="fr-BE" sz="1700" dirty="0" smtClean="0"/>
              <a:t>(interface), pouvant être obtenu à partir de la méthode </a:t>
            </a:r>
            <a:r>
              <a:rPr lang="fr-BE" sz="1700" u="sng" dirty="0" err="1" smtClean="0">
                <a:solidFill>
                  <a:srgbClr val="0070C0"/>
                </a:solidFill>
              </a:rPr>
              <a:t>createStatement</a:t>
            </a:r>
            <a:r>
              <a:rPr lang="fr-BE" sz="1700" u="sng" dirty="0" smtClean="0">
                <a:solidFill>
                  <a:srgbClr val="0070C0"/>
                </a:solidFill>
              </a:rPr>
              <a:t>()</a:t>
            </a:r>
            <a:r>
              <a:rPr lang="fr-BE" sz="1700" dirty="0" smtClean="0"/>
              <a:t> de notre objet de type </a:t>
            </a:r>
            <a:r>
              <a:rPr lang="fr-BE" sz="1700" u="sng" kern="1200" dirty="0" smtClean="0">
                <a:solidFill>
                  <a:srgbClr val="2603BD"/>
                </a:solidFill>
              </a:rPr>
              <a:t>Connection</a:t>
            </a:r>
            <a:r>
              <a:rPr lang="fr-BE" sz="1700" dirty="0" smtClean="0"/>
              <a:t>.</a:t>
            </a:r>
          </a:p>
          <a:p>
            <a:endParaRPr lang="fr-BE" sz="1600" dirty="0" smtClean="0"/>
          </a:p>
          <a:p>
            <a:pPr marL="0" indent="0">
              <a:buNone/>
            </a:pPr>
            <a:r>
              <a:rPr lang="fr-BE" sz="1600" dirty="0" smtClean="0"/>
              <a:t>	</a:t>
            </a:r>
            <a:r>
              <a:rPr lang="fr-BE" sz="1800" b="1" kern="1200" dirty="0" err="1" smtClean="0">
                <a:solidFill>
                  <a:schemeClr val="accent2">
                    <a:lumMod val="60000"/>
                    <a:lumOff val="40000"/>
                  </a:schemeClr>
                </a:solidFill>
              </a:rPr>
              <a:t>Statement</a:t>
            </a:r>
            <a:r>
              <a:rPr lang="fr-BE" sz="1800" dirty="0" smtClean="0"/>
              <a:t> </a:t>
            </a:r>
            <a:r>
              <a:rPr lang="fr-BE" sz="1800" dirty="0" err="1" smtClean="0"/>
              <a:t>stmt</a:t>
            </a:r>
            <a:r>
              <a:rPr lang="fr-BE" sz="1800" dirty="0" smtClean="0"/>
              <a:t> = </a:t>
            </a:r>
            <a:r>
              <a:rPr lang="fr-BE" sz="1800" b="1" dirty="0" err="1" smtClean="0"/>
              <a:t>maConnection.</a:t>
            </a:r>
            <a:r>
              <a:rPr lang="fr-BE" sz="1800" b="1" kern="1200" dirty="0" err="1" smtClean="0"/>
              <a:t>createStatement</a:t>
            </a:r>
            <a:r>
              <a:rPr lang="fr-BE" sz="1800" b="1" kern="1200" dirty="0" smtClean="0"/>
              <a:t>();</a:t>
            </a:r>
            <a:endParaRPr lang="fr-BE" sz="1800" b="1" dirty="0" smtClean="0"/>
          </a:p>
          <a:p>
            <a:endParaRPr lang="fr-BE" sz="1600" dirty="0" smtClean="0"/>
          </a:p>
          <a:p>
            <a:endParaRPr lang="fr-BE" sz="1700" dirty="0" smtClean="0"/>
          </a:p>
          <a:p>
            <a:r>
              <a:rPr lang="fr-BE" sz="1700" dirty="0" smtClean="0"/>
              <a:t>Ces </a:t>
            </a:r>
            <a:r>
              <a:rPr lang="fr-BE" sz="1700" dirty="0" err="1" smtClean="0"/>
              <a:t>Statements</a:t>
            </a:r>
            <a:r>
              <a:rPr lang="fr-BE" sz="1700" dirty="0" smtClean="0"/>
              <a:t> sont en fait des requêtes SQL (sélection, mise à jour, suppression) qui devront être exécutées sur notre base de données.</a:t>
            </a:r>
            <a:endParaRPr lang="en-US" sz="1800" dirty="0" smtClean="0"/>
          </a:p>
          <a:p>
            <a:r>
              <a:rPr lang="fr-BE" sz="1700" b="1" u="sng" dirty="0" smtClean="0"/>
              <a:t>Remarque : </a:t>
            </a:r>
            <a:r>
              <a:rPr lang="fr-BE" sz="1700" dirty="0" smtClean="0"/>
              <a:t> </a:t>
            </a:r>
          </a:p>
          <a:p>
            <a:r>
              <a:rPr lang="fr-BE" sz="1700" dirty="0" smtClean="0"/>
              <a:t>	Avec les </a:t>
            </a:r>
            <a:r>
              <a:rPr lang="fr-BE" sz="1700" dirty="0" err="1" smtClean="0"/>
              <a:t>Statements</a:t>
            </a:r>
            <a:r>
              <a:rPr lang="fr-BE" sz="1700" dirty="0" smtClean="0"/>
              <a:t>, la requête est envoyée à chaque fois vers la base de données.</a:t>
            </a:r>
            <a:endParaRPr lang="fr-BE" sz="1600" dirty="0" smtClean="0"/>
          </a:p>
        </p:txBody>
      </p:sp>
      <p:sp>
        <p:nvSpPr>
          <p:cNvPr id="4" name="ZoneTexte 3"/>
          <p:cNvSpPr txBox="1"/>
          <p:nvPr/>
        </p:nvSpPr>
        <p:spPr>
          <a:xfrm>
            <a:off x="1331640" y="2500306"/>
            <a:ext cx="6455070" cy="646331"/>
          </a:xfrm>
          <a:prstGeom prst="rect">
            <a:avLst/>
          </a:prstGeom>
          <a:noFill/>
          <a:ln>
            <a:prstDash val="sysDash"/>
          </a:ln>
        </p:spPr>
        <p:style>
          <a:lnRef idx="2">
            <a:schemeClr val="dk1"/>
          </a:lnRef>
          <a:fillRef idx="1">
            <a:schemeClr val="lt1"/>
          </a:fillRef>
          <a:effectRef idx="0">
            <a:schemeClr val="dk1"/>
          </a:effectRef>
          <a:fontRef idx="minor">
            <a:schemeClr val="dk1"/>
          </a:fontRef>
        </p:style>
        <p:txBody>
          <a:bodyPr wrap="square" rtlCol="0">
            <a:spAutoFit/>
          </a:bodyPr>
          <a:lstStyle/>
          <a:p>
            <a:endParaRPr lang="fr-BE" dirty="0" smtClean="0"/>
          </a:p>
          <a:p>
            <a:endParaRPr lang="fr-BE" dirty="0"/>
          </a:p>
        </p:txBody>
      </p:sp>
    </p:spTree>
    <p:extLst>
      <p:ext uri="{BB962C8B-B14F-4D97-AF65-F5344CB8AC3E}">
        <p14:creationId xmlns:p14="http://schemas.microsoft.com/office/powerpoint/2010/main" val="3679472418"/>
      </p:ext>
    </p:extLst>
  </p:cSld>
  <p:clrMapOvr>
    <a:masterClrMapping/>
  </p:clrMapOvr>
  <p:transition>
    <p:strips dir="rd"/>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buNone/>
            </a:pPr>
            <a:r>
              <a:rPr lang="fr-BE" dirty="0" smtClean="0"/>
              <a:t>III.	 Les </a:t>
            </a:r>
            <a:r>
              <a:rPr lang="fr-BE" dirty="0" err="1" smtClean="0"/>
              <a:t>Statements</a:t>
            </a:r>
            <a:r>
              <a:rPr lang="fr-BE" dirty="0" smtClean="0"/>
              <a:t> </a:t>
            </a:r>
            <a:r>
              <a:rPr lang="fr-BE" sz="2400" i="1" dirty="0" smtClean="0"/>
              <a:t>– Comment exécuter un </a:t>
            </a:r>
            <a:r>
              <a:rPr lang="fr-BE" sz="2400" i="1" dirty="0" err="1" smtClean="0"/>
              <a:t>statement</a:t>
            </a:r>
            <a:r>
              <a:rPr lang="fr-BE" sz="2400" i="1" dirty="0" smtClean="0"/>
              <a:t> ?</a:t>
            </a:r>
            <a:endParaRPr lang="fr-BE" sz="2400" i="1" dirty="0"/>
          </a:p>
        </p:txBody>
      </p:sp>
      <p:sp>
        <p:nvSpPr>
          <p:cNvPr id="3" name="Espace réservé du contenu 2"/>
          <p:cNvSpPr>
            <a:spLocks noGrp="1"/>
          </p:cNvSpPr>
          <p:nvPr>
            <p:ph idx="1"/>
          </p:nvPr>
        </p:nvSpPr>
        <p:spPr>
          <a:xfrm>
            <a:off x="500034" y="1089027"/>
            <a:ext cx="8229600" cy="4697427"/>
          </a:xfrm>
        </p:spPr>
        <p:txBody>
          <a:bodyPr/>
          <a:lstStyle/>
          <a:p>
            <a:r>
              <a:rPr lang="fr-BE" sz="1700" dirty="0" smtClean="0"/>
              <a:t>L'interface </a:t>
            </a:r>
            <a:r>
              <a:rPr lang="fr-BE" sz="1700" u="sng" dirty="0" err="1" smtClean="0">
                <a:solidFill>
                  <a:srgbClr val="0070C0"/>
                </a:solidFill>
              </a:rPr>
              <a:t>Statement</a:t>
            </a:r>
            <a:r>
              <a:rPr lang="fr-BE" sz="1700" dirty="0" smtClean="0"/>
              <a:t> propose une dizaine de méthodes permettant l'exécution de requêtes SQL. </a:t>
            </a:r>
          </a:p>
          <a:p>
            <a:endParaRPr lang="fr-BE" sz="1700" dirty="0" smtClean="0"/>
          </a:p>
          <a:p>
            <a:r>
              <a:rPr lang="fr-BE" sz="1700" smtClean="0"/>
              <a:t>On </a:t>
            </a:r>
            <a:r>
              <a:rPr lang="fr-BE" sz="1700" smtClean="0"/>
              <a:t>peut </a:t>
            </a:r>
            <a:r>
              <a:rPr lang="fr-BE" sz="1700" dirty="0" smtClean="0"/>
              <a:t>cependant les regrouper par catégories : </a:t>
            </a:r>
          </a:p>
          <a:p>
            <a:pPr lvl="1"/>
            <a:r>
              <a:rPr lang="fr-BE" sz="1400" dirty="0" smtClean="0"/>
              <a:t>les méthodes </a:t>
            </a:r>
            <a:r>
              <a:rPr lang="fr-BE" sz="1400" b="1" dirty="0" err="1" smtClean="0"/>
              <a:t>execute</a:t>
            </a:r>
            <a:r>
              <a:rPr lang="fr-BE" sz="1400" dirty="0" smtClean="0"/>
              <a:t> : méthodes génériques pour n'importe quelle expression SQL.</a:t>
            </a:r>
          </a:p>
          <a:p>
            <a:pPr lvl="1"/>
            <a:r>
              <a:rPr lang="fr-BE" sz="1700" dirty="0" smtClean="0"/>
              <a:t>les méthodes </a:t>
            </a:r>
            <a:r>
              <a:rPr lang="fr-BE" sz="1700" b="1" dirty="0" err="1" smtClean="0"/>
              <a:t>executeQuery</a:t>
            </a:r>
            <a:r>
              <a:rPr lang="fr-BE" sz="1700" dirty="0" smtClean="0"/>
              <a:t> : méthodes appropriées à l'exécution d'un SELECT.</a:t>
            </a:r>
          </a:p>
          <a:p>
            <a:pPr lvl="1"/>
            <a:r>
              <a:rPr lang="fr-BE" sz="1700" dirty="0" smtClean="0"/>
              <a:t>les méthodes </a:t>
            </a:r>
            <a:r>
              <a:rPr lang="fr-BE" sz="1700" b="1" dirty="0" err="1" smtClean="0"/>
              <a:t>executeUpdate</a:t>
            </a:r>
            <a:r>
              <a:rPr lang="fr-BE" sz="1700" dirty="0" smtClean="0"/>
              <a:t> : méthodes appropriées à l'exécution d'une instruction menant à la modification de la base de données (INSERT, UPDATE, DELETE, CREATE, etc.). </a:t>
            </a:r>
          </a:p>
          <a:p>
            <a:pPr lvl="1"/>
            <a:r>
              <a:rPr lang="fr-BE" sz="1700" dirty="0" smtClean="0"/>
              <a:t>les méthodes </a:t>
            </a:r>
            <a:r>
              <a:rPr lang="fr-BE" sz="1700" b="1" dirty="0" err="1" smtClean="0"/>
              <a:t>executeBatch</a:t>
            </a:r>
            <a:r>
              <a:rPr lang="fr-BE" sz="1700" dirty="0" smtClean="0"/>
              <a:t> : </a:t>
            </a:r>
            <a:r>
              <a:rPr lang="fr-BE" sz="1700" i="1" dirty="0" smtClean="0"/>
              <a:t>Voir la partie réservée aux transactions </a:t>
            </a:r>
          </a:p>
          <a:p>
            <a:pPr marL="0" indent="0">
              <a:buNone/>
            </a:pPr>
            <a:r>
              <a:rPr lang="fr-BE" sz="1800" dirty="0"/>
              <a:t> </a:t>
            </a:r>
            <a:r>
              <a:rPr lang="fr-BE" sz="1800" dirty="0" smtClean="0"/>
              <a:t>    </a:t>
            </a:r>
            <a:r>
              <a:rPr lang="fr-BE" sz="1800" b="1" kern="1200" dirty="0" err="1" smtClean="0">
                <a:solidFill>
                  <a:schemeClr val="accent2">
                    <a:lumMod val="60000"/>
                    <a:lumOff val="40000"/>
                  </a:schemeClr>
                </a:solidFill>
              </a:rPr>
              <a:t>Statement</a:t>
            </a:r>
            <a:r>
              <a:rPr lang="fr-BE" sz="1800" dirty="0" smtClean="0"/>
              <a:t> </a:t>
            </a:r>
            <a:r>
              <a:rPr lang="fr-BE" sz="1800" dirty="0" err="1" smtClean="0"/>
              <a:t>statement</a:t>
            </a:r>
            <a:r>
              <a:rPr lang="fr-BE" sz="1800" dirty="0" smtClean="0"/>
              <a:t> = </a:t>
            </a:r>
            <a:r>
              <a:rPr lang="fr-BE" sz="1800" dirty="0" err="1" smtClean="0"/>
              <a:t>connection.createStatement</a:t>
            </a:r>
            <a:r>
              <a:rPr lang="fr-BE" sz="1800" dirty="0" smtClean="0"/>
              <a:t>(); </a:t>
            </a:r>
          </a:p>
          <a:p>
            <a:pPr marL="0" indent="0">
              <a:buNone/>
            </a:pPr>
            <a:r>
              <a:rPr lang="fr-BE" sz="1800" b="1" kern="1200" dirty="0" smtClean="0">
                <a:solidFill>
                  <a:schemeClr val="accent2">
                    <a:lumMod val="60000"/>
                    <a:lumOff val="40000"/>
                  </a:schemeClr>
                </a:solidFill>
              </a:rPr>
              <a:t>     </a:t>
            </a:r>
            <a:r>
              <a:rPr lang="fr-BE" sz="1800" b="1" kern="1200" dirty="0" err="1" smtClean="0">
                <a:solidFill>
                  <a:schemeClr val="accent2">
                    <a:lumMod val="60000"/>
                    <a:lumOff val="40000"/>
                  </a:schemeClr>
                </a:solidFill>
              </a:rPr>
              <a:t>boolean</a:t>
            </a:r>
            <a:r>
              <a:rPr lang="fr-BE" sz="1800" dirty="0" smtClean="0"/>
              <a:t> </a:t>
            </a:r>
            <a:r>
              <a:rPr lang="fr-BE" sz="1800" dirty="0" err="1" smtClean="0"/>
              <a:t>result</a:t>
            </a:r>
            <a:r>
              <a:rPr lang="fr-BE" sz="1800" dirty="0" smtClean="0"/>
              <a:t> = </a:t>
            </a:r>
            <a:r>
              <a:rPr lang="fr-BE" sz="1800" b="1" dirty="0" err="1" smtClean="0"/>
              <a:t>statement.execute</a:t>
            </a:r>
            <a:r>
              <a:rPr lang="fr-BE" sz="1800" b="1" dirty="0" smtClean="0"/>
              <a:t>("SELECT * FROM MATABLE"); </a:t>
            </a:r>
          </a:p>
          <a:p>
            <a:pPr marL="0" indent="0">
              <a:buNone/>
            </a:pPr>
            <a:r>
              <a:rPr lang="fr-BE" sz="1800" dirty="0" smtClean="0"/>
              <a:t>	</a:t>
            </a:r>
            <a:endParaRPr lang="fr-BE" sz="1700" dirty="0" smtClean="0"/>
          </a:p>
        </p:txBody>
      </p:sp>
      <p:sp>
        <p:nvSpPr>
          <p:cNvPr id="5" name="ZoneTexte 4"/>
          <p:cNvSpPr txBox="1"/>
          <p:nvPr/>
        </p:nvSpPr>
        <p:spPr>
          <a:xfrm>
            <a:off x="664738" y="4437112"/>
            <a:ext cx="8064896" cy="1080000"/>
          </a:xfrm>
          <a:prstGeom prst="rect">
            <a:avLst/>
          </a:prstGeom>
          <a:noFill/>
          <a:ln>
            <a:prstDash val="sysDash"/>
          </a:ln>
        </p:spPr>
        <p:style>
          <a:lnRef idx="2">
            <a:schemeClr val="dk1"/>
          </a:lnRef>
          <a:fillRef idx="1">
            <a:schemeClr val="lt1"/>
          </a:fillRef>
          <a:effectRef idx="0">
            <a:schemeClr val="dk1"/>
          </a:effectRef>
          <a:fontRef idx="minor">
            <a:schemeClr val="dk1"/>
          </a:fontRef>
        </p:style>
        <p:txBody>
          <a:bodyPr wrap="square" rtlCol="0">
            <a:spAutoFit/>
          </a:bodyPr>
          <a:lstStyle/>
          <a:p>
            <a:endParaRPr lang="fr-BE" dirty="0" smtClean="0"/>
          </a:p>
          <a:p>
            <a:endParaRPr lang="fr-BE" dirty="0"/>
          </a:p>
        </p:txBody>
      </p:sp>
    </p:spTree>
    <p:extLst>
      <p:ext uri="{BB962C8B-B14F-4D97-AF65-F5344CB8AC3E}">
        <p14:creationId xmlns:p14="http://schemas.microsoft.com/office/powerpoint/2010/main" val="26077470"/>
      </p:ext>
    </p:extLst>
  </p:cSld>
  <p:clrMapOvr>
    <a:masterClrMapping/>
  </p:clrMapOvr>
  <p:transition>
    <p:strips dir="rd"/>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buNone/>
            </a:pPr>
            <a:r>
              <a:rPr lang="fr-BE" dirty="0" smtClean="0"/>
              <a:t>III.	 Les </a:t>
            </a:r>
            <a:r>
              <a:rPr lang="fr-BE" dirty="0" err="1" smtClean="0"/>
              <a:t>Statements</a:t>
            </a:r>
            <a:r>
              <a:rPr lang="fr-BE" dirty="0" smtClean="0"/>
              <a:t> </a:t>
            </a:r>
            <a:r>
              <a:rPr lang="fr-BE" sz="2400" i="1" dirty="0" smtClean="0"/>
              <a:t>– Que retourne l’exécution d’ un </a:t>
            </a:r>
            <a:r>
              <a:rPr lang="fr-BE" sz="2400" i="1" dirty="0" err="1" smtClean="0"/>
              <a:t>statement</a:t>
            </a:r>
            <a:r>
              <a:rPr lang="fr-BE" sz="2400" i="1" dirty="0" smtClean="0"/>
              <a:t> ?</a:t>
            </a:r>
            <a:endParaRPr lang="fr-BE" sz="2400" i="1" dirty="0"/>
          </a:p>
        </p:txBody>
      </p:sp>
      <p:sp>
        <p:nvSpPr>
          <p:cNvPr id="3" name="Espace réservé du contenu 2"/>
          <p:cNvSpPr>
            <a:spLocks noGrp="1"/>
          </p:cNvSpPr>
          <p:nvPr>
            <p:ph idx="1"/>
          </p:nvPr>
        </p:nvSpPr>
        <p:spPr>
          <a:xfrm>
            <a:off x="395536" y="1412776"/>
            <a:ext cx="8229600" cy="4483113"/>
          </a:xfrm>
        </p:spPr>
        <p:txBody>
          <a:bodyPr/>
          <a:lstStyle/>
          <a:p>
            <a:r>
              <a:rPr lang="fr-BE" sz="1800" dirty="0" smtClean="0"/>
              <a:t>Le retour d'une méthode </a:t>
            </a:r>
            <a:r>
              <a:rPr lang="fr-BE" sz="1800" dirty="0" err="1" smtClean="0"/>
              <a:t>execute</a:t>
            </a:r>
            <a:r>
              <a:rPr lang="fr-BE" sz="1800" dirty="0" smtClean="0"/>
              <a:t> dépend du type de celle-ci : </a:t>
            </a:r>
            <a:endParaRPr lang="fr-BE" sz="1700" dirty="0"/>
          </a:p>
          <a:p>
            <a:pPr lvl="1"/>
            <a:r>
              <a:rPr lang="fr-BE" sz="1800" dirty="0" smtClean="0"/>
              <a:t>les méthodes </a:t>
            </a:r>
            <a:r>
              <a:rPr lang="fr-BE" sz="1800" b="1" dirty="0" err="1" smtClean="0"/>
              <a:t>execute</a:t>
            </a:r>
            <a:r>
              <a:rPr lang="fr-BE" sz="1800" dirty="0" smtClean="0"/>
              <a:t> : un </a:t>
            </a:r>
            <a:r>
              <a:rPr lang="fr-BE" sz="1800" i="1" dirty="0" err="1" smtClean="0"/>
              <a:t>boolean</a:t>
            </a:r>
            <a:r>
              <a:rPr lang="fr-BE" sz="1800" dirty="0" smtClean="0"/>
              <a:t> valant </a:t>
            </a:r>
            <a:r>
              <a:rPr lang="fr-BE" sz="1800" dirty="0" err="1" smtClean="0"/>
              <a:t>true</a:t>
            </a:r>
            <a:r>
              <a:rPr lang="fr-BE" sz="1800" dirty="0" smtClean="0"/>
              <a:t> si l'instruction renvoie un </a:t>
            </a:r>
            <a:r>
              <a:rPr lang="fr-BE" sz="1800" dirty="0" err="1" smtClean="0"/>
              <a:t>ResultSet</a:t>
            </a:r>
            <a:r>
              <a:rPr lang="fr-BE" sz="1800" dirty="0" smtClean="0"/>
              <a:t>, false sinon . (On peut alors récupérer ce </a:t>
            </a:r>
            <a:r>
              <a:rPr lang="fr-BE" sz="1800" dirty="0" err="1" smtClean="0"/>
              <a:t>ResultSet</a:t>
            </a:r>
            <a:r>
              <a:rPr lang="fr-BE" sz="1800" dirty="0" smtClean="0"/>
              <a:t> grâce à la méthode </a:t>
            </a:r>
            <a:r>
              <a:rPr lang="fr-BE" sz="1800" dirty="0" err="1" smtClean="0"/>
              <a:t>getresultSet</a:t>
            </a:r>
            <a:r>
              <a:rPr lang="fr-BE" sz="1800" dirty="0" smtClean="0"/>
              <a:t> invoquées sur notre objet </a:t>
            </a:r>
            <a:r>
              <a:rPr lang="fr-BE" sz="1800" dirty="0" err="1" smtClean="0"/>
              <a:t>statement</a:t>
            </a:r>
            <a:r>
              <a:rPr lang="fr-BE" sz="1800" dirty="0" smtClean="0"/>
              <a:t>).</a:t>
            </a:r>
            <a:endParaRPr lang="fr-BE" sz="1800" dirty="0"/>
          </a:p>
          <a:p>
            <a:pPr lvl="1"/>
            <a:r>
              <a:rPr lang="fr-BE" sz="1800" dirty="0" smtClean="0"/>
              <a:t>les méthodes </a:t>
            </a:r>
            <a:r>
              <a:rPr lang="fr-BE" sz="1800" b="1" dirty="0" err="1" smtClean="0"/>
              <a:t>executeQuery</a:t>
            </a:r>
            <a:r>
              <a:rPr lang="fr-BE" sz="1800" dirty="0" smtClean="0"/>
              <a:t> : un</a:t>
            </a:r>
            <a:r>
              <a:rPr lang="fr-BE" sz="1800" i="1" dirty="0" smtClean="0"/>
              <a:t> </a:t>
            </a:r>
            <a:r>
              <a:rPr lang="fr-BE" sz="1800" i="1" dirty="0" err="1" smtClean="0"/>
              <a:t>ResultSet</a:t>
            </a:r>
            <a:r>
              <a:rPr lang="fr-BE" sz="1800" dirty="0" smtClean="0"/>
              <a:t> contenant les résultats (ne retourne jamais </a:t>
            </a:r>
            <a:r>
              <a:rPr lang="fr-BE" sz="1800" dirty="0" err="1" smtClean="0"/>
              <a:t>null</a:t>
            </a:r>
            <a:r>
              <a:rPr lang="fr-BE" sz="1800" dirty="0" smtClean="0"/>
              <a:t>) </a:t>
            </a:r>
            <a:endParaRPr lang="fr-BE" sz="1800" dirty="0"/>
          </a:p>
          <a:p>
            <a:pPr lvl="1"/>
            <a:r>
              <a:rPr lang="fr-BE" sz="1800" dirty="0" smtClean="0"/>
              <a:t>les méthodes </a:t>
            </a:r>
            <a:r>
              <a:rPr lang="fr-BE" sz="1800" b="1" dirty="0" err="1" smtClean="0"/>
              <a:t>executeUpdate</a:t>
            </a:r>
            <a:r>
              <a:rPr lang="fr-BE" sz="1800" dirty="0" smtClean="0"/>
              <a:t> : un</a:t>
            </a:r>
            <a:r>
              <a:rPr lang="fr-BE" sz="1800" i="1" dirty="0" smtClean="0"/>
              <a:t> </a:t>
            </a:r>
            <a:r>
              <a:rPr lang="fr-BE" sz="1800" i="1" dirty="0" err="1" smtClean="0"/>
              <a:t>int</a:t>
            </a:r>
            <a:r>
              <a:rPr lang="fr-BE" sz="1800" dirty="0" smtClean="0"/>
              <a:t> indiquant le nombre de lignes modifiés pour un INSERT, UPDATE et DELETE, ou alors 0 pour les instructions ne retournant rien (CREATE par exemple) </a:t>
            </a:r>
            <a:endParaRPr lang="fr-BE" sz="1800" dirty="0"/>
          </a:p>
          <a:p>
            <a:pPr lvl="1"/>
            <a:r>
              <a:rPr lang="fr-BE" sz="1800" dirty="0" smtClean="0"/>
              <a:t>les méthodes </a:t>
            </a:r>
            <a:r>
              <a:rPr lang="fr-BE" sz="1800" b="1" dirty="0" err="1" smtClean="0"/>
              <a:t>executeBatch</a:t>
            </a:r>
            <a:r>
              <a:rPr lang="fr-BE" sz="1800" dirty="0" smtClean="0"/>
              <a:t> : un tableau d'entiers indiquant le nombre de lignes modifiés pour chaque commande contenue dans le batch.</a:t>
            </a:r>
            <a:endParaRPr lang="fr-BE" sz="1800" i="1" dirty="0" smtClean="0"/>
          </a:p>
          <a:p>
            <a:endParaRPr lang="fr-BE" sz="1700" dirty="0" smtClean="0"/>
          </a:p>
        </p:txBody>
      </p:sp>
    </p:spTree>
    <p:extLst>
      <p:ext uri="{BB962C8B-B14F-4D97-AF65-F5344CB8AC3E}">
        <p14:creationId xmlns:p14="http://schemas.microsoft.com/office/powerpoint/2010/main" val="812432678"/>
      </p:ext>
    </p:extLst>
  </p:cSld>
  <p:clrMapOvr>
    <a:masterClrMapping/>
  </p:clrMapOvr>
  <p:transition>
    <p:strips dir="rd"/>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buNone/>
            </a:pPr>
            <a:r>
              <a:rPr lang="fr-BE" dirty="0" smtClean="0"/>
              <a:t>III.	 Les </a:t>
            </a:r>
            <a:r>
              <a:rPr lang="fr-BE" dirty="0" err="1" smtClean="0"/>
              <a:t>Statements</a:t>
            </a:r>
            <a:r>
              <a:rPr lang="fr-BE" dirty="0" smtClean="0"/>
              <a:t> </a:t>
            </a:r>
            <a:r>
              <a:rPr lang="fr-BE" sz="2400" i="1" dirty="0" smtClean="0"/>
              <a:t>– Doit on fermer un </a:t>
            </a:r>
            <a:r>
              <a:rPr lang="fr-BE" sz="2400" i="1" dirty="0" err="1" smtClean="0"/>
              <a:t>statement</a:t>
            </a:r>
            <a:r>
              <a:rPr lang="fr-BE" sz="2400" i="1" dirty="0" smtClean="0"/>
              <a:t> ?</a:t>
            </a:r>
            <a:endParaRPr lang="fr-BE" sz="2400" i="1" dirty="0"/>
          </a:p>
        </p:txBody>
      </p:sp>
      <p:sp>
        <p:nvSpPr>
          <p:cNvPr id="3" name="Espace réservé du contenu 2"/>
          <p:cNvSpPr>
            <a:spLocks noGrp="1"/>
          </p:cNvSpPr>
          <p:nvPr>
            <p:ph idx="1"/>
          </p:nvPr>
        </p:nvSpPr>
        <p:spPr>
          <a:xfrm>
            <a:off x="500034" y="1089027"/>
            <a:ext cx="8429684" cy="4483113"/>
          </a:xfrm>
        </p:spPr>
        <p:txBody>
          <a:bodyPr/>
          <a:lstStyle/>
          <a:p>
            <a:r>
              <a:rPr lang="fr-BE" sz="1800" dirty="0" smtClean="0"/>
              <a:t>Tout comme pour une Connection, même si le </a:t>
            </a:r>
            <a:r>
              <a:rPr lang="fr-BE" sz="1800" dirty="0" err="1" smtClean="0"/>
              <a:t>Garbage</a:t>
            </a:r>
            <a:r>
              <a:rPr lang="fr-BE" sz="1800" dirty="0" smtClean="0"/>
              <a:t> Collector libérera les ressources allouées au </a:t>
            </a:r>
            <a:r>
              <a:rPr lang="fr-BE" sz="1800" dirty="0" err="1" smtClean="0"/>
              <a:t>Statement</a:t>
            </a:r>
            <a:r>
              <a:rPr lang="fr-BE" sz="1800" dirty="0" smtClean="0"/>
              <a:t>, il est conseillé de le fermer explicitement. </a:t>
            </a:r>
          </a:p>
          <a:p>
            <a:pPr marL="0" indent="0">
              <a:buNone/>
            </a:pPr>
            <a:r>
              <a:rPr lang="fr-BE" sz="1400" b="1" kern="1200" dirty="0" err="1" smtClean="0">
                <a:solidFill>
                  <a:schemeClr val="accent2">
                    <a:lumMod val="60000"/>
                    <a:lumOff val="40000"/>
                  </a:schemeClr>
                </a:solidFill>
              </a:rPr>
              <a:t>try</a:t>
            </a:r>
            <a:r>
              <a:rPr lang="fr-BE" sz="1400" dirty="0" smtClean="0"/>
              <a:t>{  ….   } </a:t>
            </a:r>
          </a:p>
          <a:p>
            <a:pPr marL="0" indent="0">
              <a:buNone/>
            </a:pPr>
            <a:r>
              <a:rPr lang="fr-BE" sz="1400" b="1" kern="1200" dirty="0" smtClean="0">
                <a:solidFill>
                  <a:schemeClr val="accent2">
                    <a:lumMod val="60000"/>
                    <a:lumOff val="40000"/>
                  </a:schemeClr>
                </a:solidFill>
              </a:rPr>
              <a:t>catch</a:t>
            </a:r>
            <a:r>
              <a:rPr lang="fr-BE" sz="1400" dirty="0" smtClean="0"/>
              <a:t>(</a:t>
            </a:r>
            <a:r>
              <a:rPr lang="fr-BE" sz="1400" dirty="0" err="1" smtClean="0"/>
              <a:t>SQLException</a:t>
            </a:r>
            <a:r>
              <a:rPr lang="fr-BE" sz="1400" dirty="0" smtClean="0"/>
              <a:t> </a:t>
            </a:r>
            <a:r>
              <a:rPr lang="fr-BE" sz="1400" dirty="0" err="1" smtClean="0"/>
              <a:t>sqle</a:t>
            </a:r>
            <a:r>
              <a:rPr lang="fr-BE" sz="1400" dirty="0" smtClean="0"/>
              <a:t>){} </a:t>
            </a:r>
          </a:p>
          <a:p>
            <a:pPr marL="0" indent="0">
              <a:buNone/>
            </a:pPr>
            <a:r>
              <a:rPr lang="fr-BE" sz="1400" b="1" kern="1200" dirty="0" err="1">
                <a:solidFill>
                  <a:schemeClr val="accent2">
                    <a:lumMod val="60000"/>
                    <a:lumOff val="40000"/>
                  </a:schemeClr>
                </a:solidFill>
              </a:rPr>
              <a:t>f</a:t>
            </a:r>
            <a:r>
              <a:rPr lang="fr-BE" sz="1400" b="1" kern="1200" dirty="0" err="1" smtClean="0">
                <a:solidFill>
                  <a:schemeClr val="accent2">
                    <a:lumMod val="60000"/>
                    <a:lumOff val="40000"/>
                  </a:schemeClr>
                </a:solidFill>
              </a:rPr>
              <a:t>inally</a:t>
            </a:r>
            <a:r>
              <a:rPr lang="fr-BE" sz="1400" dirty="0" smtClean="0"/>
              <a:t>{ </a:t>
            </a:r>
          </a:p>
          <a:p>
            <a:pPr marL="0" indent="0">
              <a:buNone/>
            </a:pPr>
            <a:r>
              <a:rPr lang="fr-BE" sz="1400" dirty="0" smtClean="0"/>
              <a:t>     </a:t>
            </a:r>
            <a:r>
              <a:rPr lang="fr-BE" sz="1400" b="1" kern="1200" dirty="0" smtClean="0">
                <a:solidFill>
                  <a:schemeClr val="accent2">
                    <a:lumMod val="60000"/>
                    <a:lumOff val="40000"/>
                  </a:schemeClr>
                </a:solidFill>
              </a:rPr>
              <a:t>if</a:t>
            </a:r>
            <a:r>
              <a:rPr lang="fr-BE" sz="1400" dirty="0" smtClean="0"/>
              <a:t>(</a:t>
            </a:r>
            <a:r>
              <a:rPr lang="fr-BE" sz="1400" dirty="0" err="1" smtClean="0"/>
              <a:t>statement</a:t>
            </a:r>
            <a:r>
              <a:rPr lang="fr-BE" sz="1400" dirty="0" smtClean="0"/>
              <a:t> !=</a:t>
            </a:r>
            <a:r>
              <a:rPr lang="fr-BE" sz="1400" b="1" kern="1200" dirty="0" err="1" smtClean="0">
                <a:solidFill>
                  <a:schemeClr val="accent2">
                    <a:lumMod val="60000"/>
                    <a:lumOff val="40000"/>
                  </a:schemeClr>
                </a:solidFill>
              </a:rPr>
              <a:t>null</a:t>
            </a:r>
            <a:r>
              <a:rPr lang="fr-BE" sz="1400" dirty="0" smtClean="0"/>
              <a:t>){</a:t>
            </a:r>
          </a:p>
          <a:p>
            <a:pPr marL="0" indent="0">
              <a:buNone/>
            </a:pPr>
            <a:r>
              <a:rPr lang="fr-BE" sz="1400" b="1" kern="1200" dirty="0" smtClean="0">
                <a:solidFill>
                  <a:schemeClr val="accent2">
                    <a:lumMod val="60000"/>
                    <a:lumOff val="40000"/>
                  </a:schemeClr>
                </a:solidFill>
              </a:rPr>
              <a:t>           </a:t>
            </a:r>
            <a:r>
              <a:rPr lang="fr-BE" sz="1400" b="1" kern="1200" dirty="0" err="1" smtClean="0">
                <a:solidFill>
                  <a:schemeClr val="accent2">
                    <a:lumMod val="60000"/>
                    <a:lumOff val="40000"/>
                  </a:schemeClr>
                </a:solidFill>
              </a:rPr>
              <a:t>try</a:t>
            </a:r>
            <a:r>
              <a:rPr lang="fr-BE" sz="1400" dirty="0" smtClean="0"/>
              <a:t>{</a:t>
            </a:r>
          </a:p>
          <a:p>
            <a:pPr marL="0" indent="0">
              <a:buNone/>
            </a:pPr>
            <a:r>
              <a:rPr lang="fr-BE" sz="1400" b="1" dirty="0"/>
              <a:t> </a:t>
            </a:r>
            <a:r>
              <a:rPr lang="fr-BE" sz="1400" b="1" dirty="0" smtClean="0"/>
              <a:t>                </a:t>
            </a:r>
            <a:r>
              <a:rPr lang="fr-BE" sz="1400" b="1" dirty="0" err="1" smtClean="0"/>
              <a:t>statement.close</a:t>
            </a:r>
            <a:r>
              <a:rPr lang="fr-BE" sz="1400" b="1" dirty="0" smtClean="0"/>
              <a:t>();</a:t>
            </a:r>
          </a:p>
          <a:p>
            <a:pPr marL="0" indent="0">
              <a:buNone/>
            </a:pPr>
            <a:r>
              <a:rPr lang="fr-BE" sz="1400" b="1" dirty="0"/>
              <a:t> </a:t>
            </a:r>
            <a:r>
              <a:rPr lang="fr-BE" sz="1400" b="1" dirty="0" smtClean="0"/>
              <a:t>         </a:t>
            </a:r>
            <a:r>
              <a:rPr lang="fr-BE" sz="1400" dirty="0" smtClean="0"/>
              <a:t>} </a:t>
            </a:r>
            <a:r>
              <a:rPr lang="fr-BE" sz="1400" b="1" kern="1200" dirty="0" smtClean="0">
                <a:solidFill>
                  <a:schemeClr val="accent2">
                    <a:lumMod val="60000"/>
                    <a:lumOff val="40000"/>
                  </a:schemeClr>
                </a:solidFill>
              </a:rPr>
              <a:t>catch</a:t>
            </a:r>
            <a:r>
              <a:rPr lang="fr-BE" sz="1400" dirty="0" smtClean="0"/>
              <a:t>(</a:t>
            </a:r>
            <a:r>
              <a:rPr lang="fr-BE" sz="1400" b="1" kern="1200" dirty="0" smtClean="0">
                <a:solidFill>
                  <a:schemeClr val="accent2">
                    <a:lumMod val="60000"/>
                    <a:lumOff val="40000"/>
                  </a:schemeClr>
                </a:solidFill>
              </a:rPr>
              <a:t>Exception</a:t>
            </a:r>
            <a:r>
              <a:rPr lang="fr-BE" sz="1400" dirty="0" smtClean="0"/>
              <a:t> e){  </a:t>
            </a:r>
            <a:r>
              <a:rPr lang="fr-BE" sz="1400" dirty="0" err="1" smtClean="0"/>
              <a:t>e.printStackTrace</a:t>
            </a:r>
            <a:r>
              <a:rPr lang="fr-BE" sz="1400" dirty="0" smtClean="0"/>
              <a:t>();  }</a:t>
            </a:r>
          </a:p>
          <a:p>
            <a:pPr marL="0" indent="0">
              <a:buNone/>
            </a:pPr>
            <a:r>
              <a:rPr lang="fr-BE" sz="1400" dirty="0"/>
              <a:t> </a:t>
            </a:r>
            <a:r>
              <a:rPr lang="fr-BE" sz="1400" dirty="0" smtClean="0"/>
              <a:t>     } </a:t>
            </a:r>
          </a:p>
          <a:p>
            <a:pPr marL="0" indent="0">
              <a:buNone/>
            </a:pPr>
            <a:r>
              <a:rPr lang="fr-BE" sz="1400" dirty="0" smtClean="0"/>
              <a:t>     </a:t>
            </a:r>
            <a:r>
              <a:rPr lang="fr-BE" sz="1400" b="1" kern="1200" dirty="0" smtClean="0">
                <a:solidFill>
                  <a:schemeClr val="accent2">
                    <a:lumMod val="60000"/>
                    <a:lumOff val="40000"/>
                  </a:schemeClr>
                </a:solidFill>
              </a:rPr>
              <a:t>if</a:t>
            </a:r>
            <a:r>
              <a:rPr lang="fr-BE" sz="1400" dirty="0" smtClean="0"/>
              <a:t>(</a:t>
            </a:r>
            <a:r>
              <a:rPr lang="fr-BE" sz="1400" dirty="0" err="1" smtClean="0"/>
              <a:t>connection</a:t>
            </a:r>
            <a:r>
              <a:rPr lang="fr-BE" sz="1400" dirty="0" smtClean="0"/>
              <a:t> !=</a:t>
            </a:r>
            <a:r>
              <a:rPr lang="fr-BE" sz="1400" b="1" kern="1200" dirty="0" err="1" smtClean="0">
                <a:solidFill>
                  <a:schemeClr val="accent2">
                    <a:lumMod val="60000"/>
                    <a:lumOff val="40000"/>
                  </a:schemeClr>
                </a:solidFill>
              </a:rPr>
              <a:t>null</a:t>
            </a:r>
            <a:r>
              <a:rPr lang="fr-BE" sz="1400" dirty="0" smtClean="0"/>
              <a:t>){    </a:t>
            </a:r>
            <a:r>
              <a:rPr lang="fr-BE" sz="1400" b="1" kern="1200" dirty="0" err="1" smtClean="0">
                <a:solidFill>
                  <a:schemeClr val="accent2">
                    <a:lumMod val="60000"/>
                    <a:lumOff val="40000"/>
                  </a:schemeClr>
                </a:solidFill>
              </a:rPr>
              <a:t>try</a:t>
            </a:r>
            <a:r>
              <a:rPr lang="fr-BE" sz="1400" dirty="0" smtClean="0"/>
              <a:t>{   </a:t>
            </a:r>
            <a:r>
              <a:rPr lang="fr-BE" sz="1400" b="1" dirty="0" err="1" smtClean="0"/>
              <a:t>connection.close</a:t>
            </a:r>
            <a:r>
              <a:rPr lang="fr-BE" sz="1400" b="1" dirty="0" smtClean="0"/>
              <a:t>();   </a:t>
            </a:r>
            <a:r>
              <a:rPr lang="fr-BE" sz="1400" dirty="0" smtClean="0"/>
              <a:t>}</a:t>
            </a:r>
          </a:p>
          <a:p>
            <a:pPr marL="0" indent="0">
              <a:buNone/>
            </a:pPr>
            <a:r>
              <a:rPr lang="fr-BE" sz="1400" b="1" kern="1200" dirty="0">
                <a:solidFill>
                  <a:schemeClr val="accent2">
                    <a:lumMod val="60000"/>
                    <a:lumOff val="40000"/>
                  </a:schemeClr>
                </a:solidFill>
              </a:rPr>
              <a:t> </a:t>
            </a:r>
            <a:r>
              <a:rPr lang="fr-BE" sz="1400" b="1" kern="1200" dirty="0" smtClean="0">
                <a:solidFill>
                  <a:schemeClr val="accent2">
                    <a:lumMod val="60000"/>
                    <a:lumOff val="40000"/>
                  </a:schemeClr>
                </a:solidFill>
              </a:rPr>
              <a:t>                                                   catch</a:t>
            </a:r>
            <a:r>
              <a:rPr lang="fr-BE" sz="1400" dirty="0" smtClean="0"/>
              <a:t>(</a:t>
            </a:r>
            <a:r>
              <a:rPr lang="fr-BE" sz="1400" b="1" kern="1200" dirty="0" smtClean="0">
                <a:solidFill>
                  <a:schemeClr val="accent2">
                    <a:lumMod val="60000"/>
                    <a:lumOff val="40000"/>
                  </a:schemeClr>
                </a:solidFill>
              </a:rPr>
              <a:t>Exception</a:t>
            </a:r>
            <a:r>
              <a:rPr lang="fr-BE" sz="1400" dirty="0" smtClean="0"/>
              <a:t> e){</a:t>
            </a:r>
            <a:r>
              <a:rPr lang="fr-BE" sz="1400" dirty="0" err="1" smtClean="0"/>
              <a:t>e.printStackTrace</a:t>
            </a:r>
            <a:r>
              <a:rPr lang="fr-BE" sz="1400" dirty="0" smtClean="0"/>
              <a:t>();}}</a:t>
            </a:r>
          </a:p>
          <a:p>
            <a:pPr marL="0" indent="0">
              <a:buNone/>
            </a:pPr>
            <a:r>
              <a:rPr lang="fr-BE" sz="1400" dirty="0" smtClean="0"/>
              <a:t>     }</a:t>
            </a:r>
          </a:p>
        </p:txBody>
      </p:sp>
    </p:spTree>
    <p:extLst>
      <p:ext uri="{BB962C8B-B14F-4D97-AF65-F5344CB8AC3E}">
        <p14:creationId xmlns:p14="http://schemas.microsoft.com/office/powerpoint/2010/main" val="678858892"/>
      </p:ext>
    </p:extLst>
  </p:cSld>
  <p:clrMapOvr>
    <a:masterClrMapping/>
  </p:clrMapOvr>
  <p:transition>
    <p:strips dir="rd"/>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p:cNvSpPr>
            <a:spLocks noGrp="1"/>
          </p:cNvSpPr>
          <p:nvPr>
            <p:ph idx="1"/>
          </p:nvPr>
        </p:nvSpPr>
        <p:spPr>
          <a:xfrm>
            <a:off x="500034" y="2160597"/>
            <a:ext cx="7929618" cy="911213"/>
          </a:xfrm>
        </p:spPr>
        <p:txBody>
          <a:bodyPr/>
          <a:lstStyle/>
          <a:p>
            <a:pPr marL="0" indent="0" algn="ctr">
              <a:buNone/>
            </a:pPr>
            <a:r>
              <a:rPr lang="fr-BE" sz="6000" b="1" dirty="0" smtClean="0"/>
              <a:t>IV.	Les </a:t>
            </a:r>
            <a:r>
              <a:rPr lang="fr-BE" sz="6000" b="1" dirty="0" err="1" smtClean="0"/>
              <a:t>ResultSets</a:t>
            </a:r>
            <a:endParaRPr lang="fr-BE" sz="6000" dirty="0" smtClean="0"/>
          </a:p>
        </p:txBody>
      </p:sp>
    </p:spTree>
    <p:extLst>
      <p:ext uri="{BB962C8B-B14F-4D97-AF65-F5344CB8AC3E}">
        <p14:creationId xmlns:p14="http://schemas.microsoft.com/office/powerpoint/2010/main" val="2751927771"/>
      </p:ext>
    </p:extLst>
  </p:cSld>
  <p:clrMapOvr>
    <a:masterClrMapping/>
  </p:clrMapOvr>
  <p:transition>
    <p:strips dir="rd"/>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buNone/>
            </a:pPr>
            <a:r>
              <a:rPr lang="fr-BE" dirty="0" smtClean="0"/>
              <a:t>IV.	 Les </a:t>
            </a:r>
            <a:r>
              <a:rPr lang="fr-BE" dirty="0" err="1" smtClean="0"/>
              <a:t>ResultSet</a:t>
            </a:r>
            <a:r>
              <a:rPr lang="fr-BE" i="1" dirty="0" smtClean="0"/>
              <a:t> </a:t>
            </a:r>
            <a:r>
              <a:rPr lang="fr-BE" sz="2400" i="1" dirty="0" smtClean="0"/>
              <a:t>– Qu’est ce qu’un </a:t>
            </a:r>
            <a:r>
              <a:rPr lang="fr-BE" sz="2400" i="1" dirty="0" err="1" smtClean="0"/>
              <a:t>ResultSet</a:t>
            </a:r>
            <a:r>
              <a:rPr lang="fr-BE" sz="2400" i="1" dirty="0" smtClean="0"/>
              <a:t> ? </a:t>
            </a:r>
            <a:endParaRPr lang="fr-BE" sz="2400" i="1" dirty="0"/>
          </a:p>
        </p:txBody>
      </p:sp>
      <p:sp>
        <p:nvSpPr>
          <p:cNvPr id="4" name="Espace réservé du contenu 2"/>
          <p:cNvSpPr>
            <a:spLocks noGrp="1"/>
          </p:cNvSpPr>
          <p:nvPr>
            <p:ph idx="1"/>
          </p:nvPr>
        </p:nvSpPr>
        <p:spPr>
          <a:xfrm>
            <a:off x="500034" y="1089027"/>
            <a:ext cx="8429684" cy="5054617"/>
          </a:xfrm>
        </p:spPr>
        <p:txBody>
          <a:bodyPr/>
          <a:lstStyle/>
          <a:p>
            <a:r>
              <a:rPr lang="fr-BE" sz="1800" dirty="0" smtClean="0"/>
              <a:t>Un </a:t>
            </a:r>
            <a:r>
              <a:rPr lang="fr-BE" sz="1800" b="1" dirty="0" err="1" smtClean="0"/>
              <a:t>ResultSet</a:t>
            </a:r>
            <a:r>
              <a:rPr lang="fr-BE" sz="1800" dirty="0" smtClean="0"/>
              <a:t> contient les </a:t>
            </a:r>
            <a:r>
              <a:rPr lang="fr-BE" sz="1800" b="1" dirty="0" smtClean="0"/>
              <a:t>résultats d'une requête SQL</a:t>
            </a:r>
            <a:r>
              <a:rPr lang="fr-BE" sz="1800" dirty="0" smtClean="0"/>
              <a:t>. </a:t>
            </a:r>
          </a:p>
          <a:p>
            <a:r>
              <a:rPr lang="fr-BE" sz="1800" dirty="0" smtClean="0"/>
              <a:t>Ils contiennent les lignes satisfaisant les conditions de la requête. </a:t>
            </a:r>
          </a:p>
          <a:p>
            <a:r>
              <a:rPr lang="fr-BE" sz="1800" dirty="0" smtClean="0"/>
              <a:t>La structure des </a:t>
            </a:r>
            <a:r>
              <a:rPr lang="fr-BE" sz="1800" dirty="0" err="1" smtClean="0"/>
              <a:t>ResultSet</a:t>
            </a:r>
            <a:r>
              <a:rPr lang="fr-BE" sz="1800" dirty="0" smtClean="0"/>
              <a:t> est très semblable à celle d'une table dans une base </a:t>
            </a:r>
            <a:r>
              <a:rPr lang="fr-BE" sz="1800" dirty="0" err="1" smtClean="0"/>
              <a:t>dedonnées</a:t>
            </a:r>
            <a:r>
              <a:rPr lang="fr-BE" sz="1800" dirty="0" smtClean="0"/>
              <a:t> relationnelles, c'est à dire : </a:t>
            </a:r>
          </a:p>
          <a:p>
            <a:pPr>
              <a:buFont typeface="Arial" pitchFamily="34" charset="0"/>
              <a:buChar char="•"/>
            </a:pPr>
            <a:r>
              <a:rPr lang="fr-BE" sz="1600" b="1" dirty="0" smtClean="0"/>
              <a:t>Les colonnes</a:t>
            </a:r>
            <a:r>
              <a:rPr lang="fr-BE" sz="1600" dirty="0" smtClean="0"/>
              <a:t> : Ce sont les éléments verticaux du </a:t>
            </a:r>
            <a:r>
              <a:rPr lang="fr-BE" sz="1600" dirty="0" err="1" smtClean="0"/>
              <a:t>ResultSet</a:t>
            </a:r>
            <a:r>
              <a:rPr lang="fr-BE" sz="1600" dirty="0" smtClean="0"/>
              <a:t>.</a:t>
            </a:r>
          </a:p>
          <a:p>
            <a:pPr>
              <a:buFont typeface="Arial" pitchFamily="34" charset="0"/>
              <a:buChar char="•"/>
            </a:pPr>
            <a:r>
              <a:rPr lang="fr-BE" sz="1600" dirty="0" smtClean="0"/>
              <a:t>Ils symbolisent les </a:t>
            </a:r>
            <a:r>
              <a:rPr lang="fr-BE" sz="1600" u="sng" dirty="0" smtClean="0"/>
              <a:t>attributs des différents enregistrements</a:t>
            </a:r>
            <a:r>
              <a:rPr lang="fr-BE" sz="1600" dirty="0" smtClean="0"/>
              <a:t> de la table. Ils sont caractérisés par un </a:t>
            </a:r>
            <a:r>
              <a:rPr lang="fr-BE" sz="1600" u="sng" dirty="0" smtClean="0"/>
              <a:t>nom</a:t>
            </a:r>
            <a:r>
              <a:rPr lang="fr-BE" sz="1600" dirty="0" smtClean="0"/>
              <a:t> et un</a:t>
            </a:r>
            <a:r>
              <a:rPr lang="fr-BE" sz="1600" u="sng" dirty="0" smtClean="0"/>
              <a:t> domaine</a:t>
            </a:r>
            <a:r>
              <a:rPr lang="fr-BE" sz="1600" dirty="0" smtClean="0"/>
              <a:t> dans lequel ils puisent leurs valeurs (par exemple pour les entiers INTEGER ou VARCHAR pour les chaînes de caractères). </a:t>
            </a:r>
          </a:p>
          <a:p>
            <a:pPr>
              <a:buFont typeface="Arial" pitchFamily="34" charset="0"/>
              <a:buChar char="•"/>
            </a:pPr>
            <a:r>
              <a:rPr lang="fr-BE" sz="1600" b="1" dirty="0" smtClean="0"/>
              <a:t>Les lignes</a:t>
            </a:r>
            <a:r>
              <a:rPr lang="fr-BE" sz="1600" dirty="0" smtClean="0"/>
              <a:t> : Ce sont les éléments horizontaux du </a:t>
            </a:r>
            <a:r>
              <a:rPr lang="fr-BE" sz="1600" dirty="0" err="1" smtClean="0"/>
              <a:t>ResultSet</a:t>
            </a:r>
            <a:r>
              <a:rPr lang="fr-BE" sz="1600" dirty="0" smtClean="0"/>
              <a:t>. </a:t>
            </a:r>
          </a:p>
          <a:p>
            <a:r>
              <a:rPr lang="fr-BE" sz="1600" u="sng" dirty="0" smtClean="0"/>
              <a:t>Ils sont les différents enregistrements </a:t>
            </a:r>
            <a:r>
              <a:rPr lang="fr-BE" sz="1600" dirty="0" smtClean="0"/>
              <a:t>contenus dans la table.</a:t>
            </a:r>
          </a:p>
          <a:p>
            <a:r>
              <a:rPr lang="fr-BE" sz="1600" b="1" dirty="0" smtClean="0"/>
              <a:t>Le curseur</a:t>
            </a:r>
            <a:r>
              <a:rPr lang="fr-BE" sz="1600" dirty="0" smtClean="0"/>
              <a:t> : Cet objet pointe sur une "ligne". </a:t>
            </a:r>
          </a:p>
          <a:p>
            <a:r>
              <a:rPr lang="fr-BE" sz="1600" dirty="0" smtClean="0"/>
              <a:t>C'est le curseur qui </a:t>
            </a:r>
            <a:r>
              <a:rPr lang="fr-BE" sz="1600" u="sng" dirty="0" smtClean="0"/>
              <a:t>permet le déplacement dans le </a:t>
            </a:r>
            <a:r>
              <a:rPr lang="fr-BE" sz="1600" u="sng" dirty="0" err="1" smtClean="0"/>
              <a:t>ResultSet</a:t>
            </a:r>
            <a:r>
              <a:rPr lang="fr-BE" sz="1600" dirty="0" smtClean="0"/>
              <a:t> pour l'accès aux différents enregistrements. </a:t>
            </a:r>
            <a:r>
              <a:rPr lang="fr-BE" sz="1800" dirty="0" smtClean="0"/>
              <a:t/>
            </a:r>
            <a:br>
              <a:rPr lang="fr-BE" sz="1800" dirty="0" smtClean="0"/>
            </a:br>
            <a:endParaRPr lang="fr-BE" sz="1700" dirty="0" smtClean="0"/>
          </a:p>
        </p:txBody>
      </p:sp>
    </p:spTree>
    <p:extLst>
      <p:ext uri="{BB962C8B-B14F-4D97-AF65-F5344CB8AC3E}">
        <p14:creationId xmlns:p14="http://schemas.microsoft.com/office/powerpoint/2010/main" val="2211743881"/>
      </p:ext>
    </p:extLst>
  </p:cSld>
  <p:clrMapOvr>
    <a:masterClrMapping/>
  </p:clrMapOvr>
  <p:transition>
    <p:strips dir="rd"/>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buNone/>
            </a:pPr>
            <a:r>
              <a:rPr lang="fr-BE" dirty="0" smtClean="0"/>
              <a:t>IV.	 Les </a:t>
            </a:r>
            <a:r>
              <a:rPr lang="fr-BE" dirty="0" err="1" smtClean="0"/>
              <a:t>ResultSet</a:t>
            </a:r>
            <a:r>
              <a:rPr lang="fr-BE" i="1" dirty="0" smtClean="0"/>
              <a:t> </a:t>
            </a:r>
            <a:r>
              <a:rPr lang="fr-BE" sz="2400" i="1" dirty="0" smtClean="0"/>
              <a:t>– Comment parcourir un </a:t>
            </a:r>
            <a:r>
              <a:rPr lang="fr-BE" sz="2400" i="1" dirty="0" err="1" smtClean="0"/>
              <a:t>ResultSet</a:t>
            </a:r>
            <a:r>
              <a:rPr lang="fr-BE" sz="2400" i="1" dirty="0" smtClean="0"/>
              <a:t> ? </a:t>
            </a:r>
            <a:endParaRPr lang="fr-BE" sz="2400" i="1" dirty="0"/>
          </a:p>
        </p:txBody>
      </p:sp>
      <p:sp>
        <p:nvSpPr>
          <p:cNvPr id="4" name="Espace réservé du contenu 2"/>
          <p:cNvSpPr>
            <a:spLocks noGrp="1"/>
          </p:cNvSpPr>
          <p:nvPr>
            <p:ph idx="1"/>
          </p:nvPr>
        </p:nvSpPr>
        <p:spPr>
          <a:xfrm>
            <a:off x="500034" y="1089027"/>
            <a:ext cx="8429684" cy="4428205"/>
          </a:xfrm>
        </p:spPr>
        <p:txBody>
          <a:bodyPr/>
          <a:lstStyle/>
          <a:p>
            <a:r>
              <a:rPr lang="fr-BE" sz="1800" dirty="0" smtClean="0"/>
              <a:t>L'interface </a:t>
            </a:r>
            <a:r>
              <a:rPr lang="fr-BE" sz="1800" dirty="0" err="1" smtClean="0"/>
              <a:t>ResultSet</a:t>
            </a:r>
            <a:r>
              <a:rPr lang="fr-BE" sz="1800" dirty="0" smtClean="0"/>
              <a:t> fournit plusieurs méthodes pour parcourir les données. </a:t>
            </a:r>
          </a:p>
          <a:p>
            <a:r>
              <a:rPr lang="fr-BE" sz="1800" dirty="0" smtClean="0"/>
              <a:t>Notons, qu'au contraire de la plupart des structures de données en java (tableaux, </a:t>
            </a:r>
            <a:r>
              <a:rPr lang="fr-BE" sz="1800" dirty="0" err="1" smtClean="0"/>
              <a:t>vector</a:t>
            </a:r>
            <a:r>
              <a:rPr lang="fr-BE" sz="1800" dirty="0" smtClean="0"/>
              <a:t>, List, etc.), les index des lignes commencent à 1. </a:t>
            </a:r>
          </a:p>
          <a:p>
            <a:endParaRPr lang="fr-BE" sz="1800" b="1" dirty="0" smtClean="0"/>
          </a:p>
          <a:p>
            <a:pPr>
              <a:buFont typeface="Arial" pitchFamily="34" charset="0"/>
              <a:buChar char="•"/>
            </a:pPr>
            <a:r>
              <a:rPr lang="fr-BE" sz="1800" b="1" dirty="0" err="1" smtClean="0"/>
              <a:t>next</a:t>
            </a:r>
            <a:r>
              <a:rPr lang="fr-BE" sz="1800" dirty="0" smtClean="0"/>
              <a:t> : passe le curseur à l'élément suivant</a:t>
            </a:r>
          </a:p>
          <a:p>
            <a:pPr>
              <a:buFont typeface="Arial" pitchFamily="34" charset="0"/>
              <a:buChar char="•"/>
            </a:pPr>
            <a:r>
              <a:rPr lang="fr-BE" sz="1800" b="1" dirty="0" err="1" smtClean="0"/>
              <a:t>previous</a:t>
            </a:r>
            <a:r>
              <a:rPr lang="fr-BE" sz="1800" dirty="0" smtClean="0"/>
              <a:t> : passe le curseur à l'élément précédent</a:t>
            </a:r>
          </a:p>
          <a:p>
            <a:pPr>
              <a:buFont typeface="Arial" pitchFamily="34" charset="0"/>
              <a:buChar char="•"/>
            </a:pPr>
            <a:r>
              <a:rPr lang="fr-BE" sz="1800" b="1" dirty="0" smtClean="0"/>
              <a:t>first</a:t>
            </a:r>
            <a:r>
              <a:rPr lang="fr-BE" sz="1800" dirty="0" smtClean="0"/>
              <a:t> : passe le curseur sur le premier élément</a:t>
            </a:r>
          </a:p>
          <a:p>
            <a:pPr>
              <a:buFont typeface="Arial" pitchFamily="34" charset="0"/>
              <a:buChar char="•"/>
            </a:pPr>
            <a:r>
              <a:rPr lang="fr-BE" sz="1800" b="1" dirty="0" smtClean="0"/>
              <a:t>last</a:t>
            </a:r>
            <a:r>
              <a:rPr lang="fr-BE" sz="1800" dirty="0" smtClean="0"/>
              <a:t> : passe le curseur sur le dernier élément</a:t>
            </a:r>
          </a:p>
          <a:p>
            <a:pPr>
              <a:buFont typeface="Arial" pitchFamily="34" charset="0"/>
              <a:buChar char="•"/>
            </a:pPr>
            <a:r>
              <a:rPr lang="fr-BE" sz="1800" b="1" dirty="0" err="1" smtClean="0"/>
              <a:t>beforeFirst</a:t>
            </a:r>
            <a:r>
              <a:rPr lang="fr-BE" sz="1800" dirty="0" smtClean="0"/>
              <a:t> : passe le curseur avant le premier élément (position par défaut du curseur) </a:t>
            </a:r>
          </a:p>
          <a:p>
            <a:pPr>
              <a:buFont typeface="Arial" pitchFamily="34" charset="0"/>
              <a:buChar char="•"/>
            </a:pPr>
            <a:r>
              <a:rPr lang="fr-BE" sz="1800" b="1" dirty="0" err="1" smtClean="0"/>
              <a:t>afterLast</a:t>
            </a:r>
            <a:r>
              <a:rPr lang="fr-BE" sz="1800" dirty="0" smtClean="0"/>
              <a:t> : passe le curseur après le dernier élément </a:t>
            </a:r>
            <a:endParaRPr lang="fr-BE" sz="1700" dirty="0" smtClean="0"/>
          </a:p>
        </p:txBody>
      </p:sp>
    </p:spTree>
    <p:extLst>
      <p:ext uri="{BB962C8B-B14F-4D97-AF65-F5344CB8AC3E}">
        <p14:creationId xmlns:p14="http://schemas.microsoft.com/office/powerpoint/2010/main" val="2820561529"/>
      </p:ext>
    </p:extLst>
  </p:cSld>
  <p:clrMapOvr>
    <a:masterClrMapping/>
  </p:clrMapOvr>
  <p:transition>
    <p:strips dir="rd"/>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buNone/>
            </a:pPr>
            <a:r>
              <a:rPr lang="fr-BE" dirty="0" smtClean="0"/>
              <a:t>IV.	 Les </a:t>
            </a:r>
            <a:r>
              <a:rPr lang="fr-BE" dirty="0" err="1" smtClean="0"/>
              <a:t>ResultSet</a:t>
            </a:r>
            <a:r>
              <a:rPr lang="fr-BE" i="1" dirty="0" smtClean="0"/>
              <a:t> </a:t>
            </a:r>
            <a:r>
              <a:rPr lang="fr-BE" sz="2400" i="1" dirty="0" smtClean="0"/>
              <a:t>– Comment parcourir un </a:t>
            </a:r>
            <a:r>
              <a:rPr lang="fr-BE" sz="2400" i="1" dirty="0" err="1" smtClean="0"/>
              <a:t>ResultSet</a:t>
            </a:r>
            <a:r>
              <a:rPr lang="fr-BE" sz="2400" i="1" dirty="0" smtClean="0"/>
              <a:t> ? </a:t>
            </a:r>
            <a:endParaRPr lang="fr-BE" sz="2400" i="1" dirty="0"/>
          </a:p>
        </p:txBody>
      </p:sp>
      <p:sp>
        <p:nvSpPr>
          <p:cNvPr id="4" name="Espace réservé du contenu 2"/>
          <p:cNvSpPr>
            <a:spLocks noGrp="1"/>
          </p:cNvSpPr>
          <p:nvPr>
            <p:ph idx="1"/>
          </p:nvPr>
        </p:nvSpPr>
        <p:spPr>
          <a:xfrm>
            <a:off x="500066" y="857232"/>
            <a:ext cx="8929718" cy="5143536"/>
          </a:xfrm>
        </p:spPr>
        <p:txBody>
          <a:bodyPr/>
          <a:lstStyle/>
          <a:p>
            <a:pPr marL="0" indent="0">
              <a:buNone/>
            </a:pPr>
            <a:r>
              <a:rPr lang="fr-BE" sz="1400" b="1" kern="1200" dirty="0" smtClean="0">
                <a:solidFill>
                  <a:schemeClr val="accent2">
                    <a:lumMod val="60000"/>
                    <a:lumOff val="40000"/>
                  </a:schemeClr>
                </a:solidFill>
              </a:rPr>
              <a:t>Connection</a:t>
            </a:r>
            <a:r>
              <a:rPr lang="fr-BE" sz="1400" dirty="0" smtClean="0"/>
              <a:t> </a:t>
            </a:r>
            <a:r>
              <a:rPr lang="fr-BE" sz="1400" dirty="0" err="1" smtClean="0"/>
              <a:t>connection</a:t>
            </a:r>
            <a:r>
              <a:rPr lang="fr-BE" sz="1400" dirty="0" smtClean="0"/>
              <a:t> = </a:t>
            </a:r>
            <a:r>
              <a:rPr lang="fr-BE" sz="1400" dirty="0" err="1" smtClean="0"/>
              <a:t>DriverManager.getConnection</a:t>
            </a:r>
            <a:r>
              <a:rPr lang="fr-BE" sz="1400" dirty="0" smtClean="0"/>
              <a:t>(</a:t>
            </a:r>
            <a:r>
              <a:rPr lang="fr-BE" sz="1400" dirty="0" err="1" smtClean="0"/>
              <a:t>url,user,password</a:t>
            </a:r>
            <a:r>
              <a:rPr lang="fr-BE" sz="1400" dirty="0" smtClean="0"/>
              <a:t>); </a:t>
            </a:r>
          </a:p>
          <a:p>
            <a:pPr marL="0" indent="0">
              <a:buNone/>
            </a:pPr>
            <a:r>
              <a:rPr lang="fr-BE" sz="1400" b="1" kern="1200" dirty="0" err="1" smtClean="0">
                <a:solidFill>
                  <a:schemeClr val="accent2">
                    <a:lumMod val="60000"/>
                    <a:lumOff val="40000"/>
                  </a:schemeClr>
                </a:solidFill>
              </a:rPr>
              <a:t>Statement</a:t>
            </a:r>
            <a:r>
              <a:rPr lang="fr-BE" sz="1400" dirty="0" smtClean="0"/>
              <a:t> </a:t>
            </a:r>
            <a:r>
              <a:rPr lang="fr-BE" sz="1400" dirty="0" err="1" smtClean="0"/>
              <a:t>statement</a:t>
            </a:r>
            <a:r>
              <a:rPr lang="fr-BE" sz="1400" dirty="0" smtClean="0"/>
              <a:t> = </a:t>
            </a:r>
            <a:r>
              <a:rPr lang="fr-BE" sz="1400" dirty="0" err="1" smtClean="0"/>
              <a:t>connection.createStatement</a:t>
            </a:r>
            <a:r>
              <a:rPr lang="fr-BE" sz="1400" dirty="0" smtClean="0"/>
              <a:t>(); </a:t>
            </a:r>
          </a:p>
          <a:p>
            <a:pPr marL="0" indent="0">
              <a:buNone/>
            </a:pPr>
            <a:r>
              <a:rPr lang="fr-BE" sz="1400" b="1" kern="1200" dirty="0" err="1" smtClean="0">
                <a:solidFill>
                  <a:schemeClr val="accent2">
                    <a:lumMod val="60000"/>
                    <a:lumOff val="40000"/>
                  </a:schemeClr>
                </a:solidFill>
              </a:rPr>
              <a:t>ResultSet</a:t>
            </a:r>
            <a:r>
              <a:rPr lang="fr-BE" sz="1400" dirty="0" smtClean="0"/>
              <a:t> </a:t>
            </a:r>
            <a:r>
              <a:rPr lang="fr-BE" sz="1400" dirty="0" err="1" smtClean="0"/>
              <a:t>resultat</a:t>
            </a:r>
            <a:r>
              <a:rPr lang="fr-BE" sz="1400" dirty="0" smtClean="0"/>
              <a:t> = </a:t>
            </a:r>
            <a:r>
              <a:rPr lang="fr-BE" sz="1400" dirty="0" err="1" smtClean="0"/>
              <a:t>statement.executeQuery</a:t>
            </a:r>
            <a:r>
              <a:rPr lang="fr-BE" sz="1400" dirty="0" smtClean="0"/>
              <a:t>("SELECT * FROM </a:t>
            </a:r>
            <a:r>
              <a:rPr lang="fr-BE" sz="1400" dirty="0" err="1" smtClean="0"/>
              <a:t>MaTable</a:t>
            </a:r>
            <a:r>
              <a:rPr lang="fr-BE" sz="1400" dirty="0" smtClean="0"/>
              <a:t>"); </a:t>
            </a:r>
          </a:p>
          <a:p>
            <a:pPr marL="0" indent="0">
              <a:buNone/>
            </a:pPr>
            <a:r>
              <a:rPr lang="fr-BE" sz="1400" kern="1200" dirty="0" smtClean="0"/>
              <a:t>System.out.println(</a:t>
            </a:r>
            <a:r>
              <a:rPr lang="fr-BE" sz="1400" kern="1200" dirty="0" err="1" smtClean="0"/>
              <a:t>resultat.</a:t>
            </a:r>
            <a:r>
              <a:rPr lang="fr-BE" sz="1400" b="1" kern="1200" dirty="0" err="1" smtClean="0"/>
              <a:t>isbeforeFirst</a:t>
            </a:r>
            <a:r>
              <a:rPr lang="fr-BE" sz="1400" b="1" dirty="0" smtClean="0"/>
              <a:t>()</a:t>
            </a:r>
            <a:r>
              <a:rPr lang="fr-BE" sz="1400" dirty="0" smtClean="0"/>
              <a:t>); </a:t>
            </a:r>
            <a:r>
              <a:rPr lang="fr-BE" sz="1400" b="1" dirty="0" smtClean="0"/>
              <a:t>//</a:t>
            </a:r>
            <a:r>
              <a:rPr lang="fr-BE" sz="1400" b="1" dirty="0" err="1" smtClean="0"/>
              <a:t>true</a:t>
            </a:r>
            <a:r>
              <a:rPr lang="fr-BE" sz="1400" b="1" dirty="0" smtClean="0"/>
              <a:t> </a:t>
            </a:r>
          </a:p>
          <a:p>
            <a:endParaRPr lang="fr-BE" sz="1400" b="1" dirty="0" smtClean="0"/>
          </a:p>
          <a:p>
            <a:pPr marL="0" indent="0">
              <a:buNone/>
            </a:pPr>
            <a:r>
              <a:rPr lang="fr-BE" sz="1400" b="1" dirty="0" err="1" smtClean="0"/>
              <a:t>resultat.next</a:t>
            </a:r>
            <a:r>
              <a:rPr lang="fr-BE" sz="1400" b="1" dirty="0" smtClean="0"/>
              <a:t>();</a:t>
            </a:r>
            <a:r>
              <a:rPr lang="fr-BE" sz="1400" dirty="0" smtClean="0"/>
              <a:t> 		</a:t>
            </a:r>
            <a:r>
              <a:rPr lang="fr-BE" sz="1400" b="1" dirty="0" smtClean="0"/>
              <a:t>//on se retrouve ici sur la première ligne</a:t>
            </a:r>
          </a:p>
          <a:p>
            <a:endParaRPr lang="fr-BE" sz="1400" b="1" dirty="0" smtClean="0"/>
          </a:p>
          <a:p>
            <a:pPr marL="0" indent="0">
              <a:buNone/>
            </a:pPr>
            <a:r>
              <a:rPr lang="fr-BE" sz="1400" b="1" kern="1200" dirty="0" err="1" smtClean="0">
                <a:solidFill>
                  <a:schemeClr val="accent2">
                    <a:lumMod val="60000"/>
                    <a:lumOff val="40000"/>
                  </a:schemeClr>
                </a:solidFill>
              </a:rPr>
              <a:t>while</a:t>
            </a:r>
            <a:r>
              <a:rPr lang="fr-BE" sz="1400" dirty="0" smtClean="0"/>
              <a:t>(</a:t>
            </a:r>
            <a:r>
              <a:rPr lang="fr-BE" sz="1400" b="1" dirty="0" err="1" smtClean="0"/>
              <a:t>resultat.next</a:t>
            </a:r>
            <a:r>
              <a:rPr lang="fr-BE" sz="1400" b="1" dirty="0" smtClean="0"/>
              <a:t>()</a:t>
            </a:r>
            <a:r>
              <a:rPr lang="fr-BE" sz="1400" dirty="0" smtClean="0"/>
              <a:t>){ 	</a:t>
            </a:r>
            <a:r>
              <a:rPr lang="fr-BE" sz="1400" b="1" dirty="0" smtClean="0"/>
              <a:t>//traitement des autres lignes </a:t>
            </a:r>
            <a:r>
              <a:rPr lang="fr-BE" sz="1400" dirty="0" smtClean="0"/>
              <a:t>} </a:t>
            </a:r>
          </a:p>
          <a:p>
            <a:pPr marL="0" indent="0">
              <a:buNone/>
            </a:pPr>
            <a:r>
              <a:rPr lang="fr-BE" sz="1400" b="1" dirty="0" smtClean="0"/>
              <a:t>	//on a replacé ici le curseur sur la première ligne </a:t>
            </a:r>
          </a:p>
          <a:p>
            <a:pPr marL="0" indent="0">
              <a:buNone/>
            </a:pPr>
            <a:r>
              <a:rPr lang="fr-BE" sz="1400" b="1" dirty="0" smtClean="0"/>
              <a:t>                 </a:t>
            </a:r>
            <a:r>
              <a:rPr lang="fr-BE" sz="1400" b="1" dirty="0" err="1" smtClean="0"/>
              <a:t>resultat.first</a:t>
            </a:r>
            <a:r>
              <a:rPr lang="fr-BE" sz="1400" b="1" dirty="0" smtClean="0"/>
              <a:t>();</a:t>
            </a:r>
            <a:r>
              <a:rPr lang="fr-BE" sz="1400" dirty="0" smtClean="0"/>
              <a:t> 		</a:t>
            </a:r>
            <a:endParaRPr lang="fr-BE" sz="1400" b="1" dirty="0" smtClean="0"/>
          </a:p>
          <a:p>
            <a:pPr marL="0" indent="0">
              <a:buNone/>
            </a:pPr>
            <a:r>
              <a:rPr lang="fr-BE" sz="1400" b="1" dirty="0" smtClean="0"/>
              <a:t>	//on a replacé le curseur après la dernière ligne</a:t>
            </a:r>
          </a:p>
          <a:p>
            <a:pPr marL="0" indent="0">
              <a:buNone/>
            </a:pPr>
            <a:r>
              <a:rPr lang="fr-BE" sz="1400" b="1" dirty="0" smtClean="0"/>
              <a:t>   	</a:t>
            </a:r>
            <a:r>
              <a:rPr lang="fr-BE" sz="1400" b="1" dirty="0" err="1" smtClean="0"/>
              <a:t>resultset.afterlast</a:t>
            </a:r>
            <a:r>
              <a:rPr lang="fr-BE" sz="1400" b="1" dirty="0" smtClean="0"/>
              <a:t>();</a:t>
            </a:r>
            <a:r>
              <a:rPr lang="fr-BE" sz="1400" dirty="0" smtClean="0"/>
              <a:t> </a:t>
            </a:r>
          </a:p>
          <a:p>
            <a:pPr marL="0" indent="0">
              <a:buNone/>
            </a:pPr>
            <a:r>
              <a:rPr lang="fr-BE" sz="1400" b="1" dirty="0" smtClean="0"/>
              <a:t>	// on parcours ici le </a:t>
            </a:r>
            <a:r>
              <a:rPr lang="fr-BE" sz="1400" b="1" dirty="0" err="1" smtClean="0"/>
              <a:t>ResultSet</a:t>
            </a:r>
            <a:r>
              <a:rPr lang="fr-BE" sz="1400" b="1" dirty="0" smtClean="0"/>
              <a:t> de la dernière à la première ligne </a:t>
            </a:r>
            <a:r>
              <a:rPr lang="fr-BE" sz="1400" dirty="0" smtClean="0"/>
              <a:t>		</a:t>
            </a:r>
            <a:r>
              <a:rPr lang="fr-BE" sz="1400" dirty="0" err="1" smtClean="0"/>
              <a:t>while</a:t>
            </a:r>
            <a:r>
              <a:rPr lang="fr-BE" sz="1400" dirty="0" smtClean="0"/>
              <a:t>(</a:t>
            </a:r>
            <a:r>
              <a:rPr lang="fr-BE" sz="1400" b="1" dirty="0" err="1" smtClean="0"/>
              <a:t>resultat.previous</a:t>
            </a:r>
            <a:r>
              <a:rPr lang="fr-BE" sz="1400" b="1" dirty="0" smtClean="0"/>
              <a:t>()</a:t>
            </a:r>
            <a:r>
              <a:rPr lang="fr-BE" sz="1400" dirty="0" smtClean="0"/>
              <a:t>){	}</a:t>
            </a:r>
          </a:p>
          <a:p>
            <a:pPr marL="0" indent="0">
              <a:buNone/>
            </a:pPr>
            <a:r>
              <a:rPr lang="fr-BE" sz="1400" dirty="0"/>
              <a:t>}</a:t>
            </a:r>
            <a:endParaRPr lang="fr-BE" sz="1400" dirty="0" smtClean="0"/>
          </a:p>
        </p:txBody>
      </p:sp>
    </p:spTree>
    <p:extLst>
      <p:ext uri="{BB962C8B-B14F-4D97-AF65-F5344CB8AC3E}">
        <p14:creationId xmlns:p14="http://schemas.microsoft.com/office/powerpoint/2010/main" val="4289971486"/>
      </p:ext>
    </p:extLst>
  </p:cSld>
  <p:clrMapOvr>
    <a:masterClrMapping/>
  </p:clrMapOvr>
  <p:transition>
    <p:strips dir="rd"/>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buNone/>
            </a:pPr>
            <a:r>
              <a:rPr lang="fr-BE" dirty="0" smtClean="0"/>
              <a:t>IV.	 Les </a:t>
            </a:r>
            <a:r>
              <a:rPr lang="fr-BE" dirty="0" err="1" smtClean="0"/>
              <a:t>ResultSet</a:t>
            </a:r>
            <a:r>
              <a:rPr lang="fr-BE" i="1" dirty="0" smtClean="0"/>
              <a:t> </a:t>
            </a:r>
            <a:r>
              <a:rPr lang="fr-BE" sz="2400" i="1" dirty="0" smtClean="0"/>
              <a:t>– Comment lire un </a:t>
            </a:r>
            <a:r>
              <a:rPr lang="fr-BE" sz="2400" i="1" dirty="0" err="1" smtClean="0"/>
              <a:t>ResultSet</a:t>
            </a:r>
            <a:r>
              <a:rPr lang="fr-BE" sz="2400" i="1" dirty="0" smtClean="0"/>
              <a:t> ? </a:t>
            </a:r>
            <a:endParaRPr lang="fr-BE" sz="2400" i="1" dirty="0"/>
          </a:p>
        </p:txBody>
      </p:sp>
      <p:sp>
        <p:nvSpPr>
          <p:cNvPr id="4" name="Espace réservé du contenu 2"/>
          <p:cNvSpPr>
            <a:spLocks noGrp="1"/>
          </p:cNvSpPr>
          <p:nvPr>
            <p:ph idx="1"/>
          </p:nvPr>
        </p:nvSpPr>
        <p:spPr>
          <a:xfrm>
            <a:off x="500034" y="1089027"/>
            <a:ext cx="8429684" cy="5054617"/>
          </a:xfrm>
        </p:spPr>
        <p:txBody>
          <a:bodyPr/>
          <a:lstStyle/>
          <a:p>
            <a:r>
              <a:rPr lang="fr-BE" sz="1800" dirty="0" smtClean="0"/>
              <a:t>Pour retrouver les valeurs contenues dans les lignes d'un </a:t>
            </a:r>
            <a:r>
              <a:rPr lang="fr-BE" sz="1800" dirty="0" err="1" smtClean="0"/>
              <a:t>ResultSet</a:t>
            </a:r>
            <a:r>
              <a:rPr lang="fr-BE" sz="1800" dirty="0" smtClean="0"/>
              <a:t>, on a, à notre disposition, une dizaine de méthodes du type </a:t>
            </a:r>
            <a:r>
              <a:rPr lang="fr-BE" sz="1800" b="1" dirty="0" err="1" smtClean="0"/>
              <a:t>getXXX</a:t>
            </a:r>
            <a:r>
              <a:rPr lang="fr-BE" sz="1800" b="1" dirty="0" smtClean="0"/>
              <a:t> </a:t>
            </a:r>
            <a:r>
              <a:rPr lang="fr-BE" sz="1800" dirty="0" err="1" smtClean="0"/>
              <a:t>invoquables</a:t>
            </a:r>
            <a:r>
              <a:rPr lang="fr-BE" sz="1800" dirty="0" smtClean="0"/>
              <a:t>  sur notre objet </a:t>
            </a:r>
            <a:r>
              <a:rPr lang="fr-BE" sz="1800" dirty="0" err="1" smtClean="0"/>
              <a:t>Resultset</a:t>
            </a:r>
            <a:r>
              <a:rPr lang="fr-BE" sz="1800" dirty="0" smtClean="0"/>
              <a:t> .</a:t>
            </a:r>
          </a:p>
          <a:p>
            <a:endParaRPr lang="fr-BE" sz="1800" dirty="0" smtClean="0"/>
          </a:p>
          <a:p>
            <a:pPr marL="0" indent="0">
              <a:buNone/>
            </a:pPr>
            <a:r>
              <a:rPr lang="fr-BE" sz="1800" dirty="0" smtClean="0"/>
              <a:t/>
            </a:r>
            <a:br>
              <a:rPr lang="fr-BE" sz="1800" dirty="0" smtClean="0"/>
            </a:br>
            <a:endParaRPr lang="fr-BE" sz="1800" dirty="0" smtClean="0"/>
          </a:p>
          <a:p>
            <a:endParaRPr lang="fr-BE" sz="1800" dirty="0" smtClean="0"/>
          </a:p>
          <a:p>
            <a:endParaRPr lang="fr-BE" sz="1700" dirty="0" smtClean="0"/>
          </a:p>
        </p:txBody>
      </p:sp>
      <p:sp>
        <p:nvSpPr>
          <p:cNvPr id="5" name="ZoneTexte 4"/>
          <p:cNvSpPr txBox="1"/>
          <p:nvPr/>
        </p:nvSpPr>
        <p:spPr>
          <a:xfrm>
            <a:off x="971600" y="2276872"/>
            <a:ext cx="7920880" cy="2677656"/>
          </a:xfrm>
          <a:prstGeom prst="rect">
            <a:avLst/>
          </a:prstGeom>
          <a:noFill/>
          <a:ln w="28575">
            <a:solidFill>
              <a:schemeClr val="tx1"/>
            </a:solidFill>
            <a:prstDash val="dash"/>
          </a:ln>
        </p:spPr>
        <p:txBody>
          <a:bodyPr wrap="square" rtlCol="0">
            <a:spAutoFit/>
          </a:bodyPr>
          <a:lstStyle/>
          <a:p>
            <a:r>
              <a:rPr lang="fr-BE" sz="1400" b="1" dirty="0" smtClean="0">
                <a:solidFill>
                  <a:schemeClr val="accent2">
                    <a:lumMod val="60000"/>
                    <a:lumOff val="40000"/>
                  </a:schemeClr>
                </a:solidFill>
              </a:rPr>
              <a:t>String</a:t>
            </a:r>
            <a:r>
              <a:rPr lang="fr-BE" sz="1400" dirty="0" smtClean="0"/>
              <a:t> </a:t>
            </a:r>
            <a:r>
              <a:rPr lang="fr-BE" sz="1400" dirty="0" err="1" smtClean="0"/>
              <a:t>sql</a:t>
            </a:r>
            <a:r>
              <a:rPr lang="fr-BE" sz="1400" dirty="0" smtClean="0"/>
              <a:t> = "SELECT * FROM </a:t>
            </a:r>
            <a:r>
              <a:rPr lang="fr-BE" sz="1400" dirty="0" err="1" smtClean="0"/>
              <a:t>MaTable</a:t>
            </a:r>
            <a:r>
              <a:rPr lang="fr-BE" sz="1400" dirty="0" smtClean="0"/>
              <a:t>"; </a:t>
            </a:r>
          </a:p>
          <a:p>
            <a:r>
              <a:rPr lang="fr-BE" sz="1400" b="1" dirty="0" err="1" smtClean="0">
                <a:solidFill>
                  <a:schemeClr val="accent2">
                    <a:lumMod val="60000"/>
                    <a:lumOff val="40000"/>
                  </a:schemeClr>
                </a:solidFill>
              </a:rPr>
              <a:t>ResultSet</a:t>
            </a:r>
            <a:r>
              <a:rPr lang="fr-BE" sz="1400" dirty="0" smtClean="0"/>
              <a:t> </a:t>
            </a:r>
            <a:r>
              <a:rPr lang="fr-BE" sz="1400" dirty="0" err="1" smtClean="0"/>
              <a:t>resultat</a:t>
            </a:r>
            <a:r>
              <a:rPr lang="fr-BE" sz="1400" dirty="0" smtClean="0"/>
              <a:t> = </a:t>
            </a:r>
            <a:r>
              <a:rPr lang="fr-BE" sz="1400" dirty="0" err="1" smtClean="0"/>
              <a:t>statement.executeQuery</a:t>
            </a:r>
            <a:r>
              <a:rPr lang="fr-BE" sz="1400" dirty="0" smtClean="0"/>
              <a:t>(</a:t>
            </a:r>
            <a:r>
              <a:rPr lang="fr-BE" sz="1400" dirty="0" err="1" smtClean="0"/>
              <a:t>sql</a:t>
            </a:r>
            <a:r>
              <a:rPr lang="fr-BE" sz="1400" dirty="0" smtClean="0"/>
              <a:t>); </a:t>
            </a:r>
          </a:p>
          <a:p>
            <a:endParaRPr lang="fr-BE" sz="1400" dirty="0" smtClean="0"/>
          </a:p>
          <a:p>
            <a:r>
              <a:rPr lang="fr-BE" sz="1400" b="1" dirty="0" err="1" smtClean="0">
                <a:solidFill>
                  <a:schemeClr val="accent2">
                    <a:lumMod val="60000"/>
                    <a:lumOff val="40000"/>
                  </a:schemeClr>
                </a:solidFill>
              </a:rPr>
              <a:t>while</a:t>
            </a:r>
            <a:r>
              <a:rPr lang="fr-BE" sz="1400" dirty="0" smtClean="0"/>
              <a:t>(</a:t>
            </a:r>
            <a:r>
              <a:rPr lang="fr-BE" sz="1400" dirty="0" err="1" smtClean="0"/>
              <a:t>resultat.next</a:t>
            </a:r>
            <a:r>
              <a:rPr lang="fr-BE" sz="1400" dirty="0" smtClean="0"/>
              <a:t>())</a:t>
            </a:r>
          </a:p>
          <a:p>
            <a:r>
              <a:rPr lang="fr-BE" sz="1400" b="1" dirty="0" smtClean="0"/>
              <a:t>{ </a:t>
            </a:r>
          </a:p>
          <a:p>
            <a:r>
              <a:rPr lang="fr-BE" sz="1400" b="1" dirty="0" smtClean="0">
                <a:solidFill>
                  <a:schemeClr val="accent2">
                    <a:lumMod val="60000"/>
                    <a:lumOff val="40000"/>
                  </a:schemeClr>
                </a:solidFill>
              </a:rPr>
              <a:t>	</a:t>
            </a:r>
            <a:r>
              <a:rPr lang="fr-BE" sz="1400" b="1" dirty="0" err="1" smtClean="0">
                <a:solidFill>
                  <a:schemeClr val="accent2">
                    <a:lumMod val="60000"/>
                    <a:lumOff val="40000"/>
                  </a:schemeClr>
                </a:solidFill>
              </a:rPr>
              <a:t>int</a:t>
            </a:r>
            <a:r>
              <a:rPr lang="fr-BE" sz="1400" dirty="0" smtClean="0"/>
              <a:t> id = </a:t>
            </a:r>
            <a:r>
              <a:rPr lang="fr-BE" sz="1400" dirty="0" err="1" smtClean="0"/>
              <a:t>resultat.</a:t>
            </a:r>
            <a:r>
              <a:rPr lang="fr-BE" sz="1400" b="1" dirty="0" err="1" smtClean="0"/>
              <a:t>getInt</a:t>
            </a:r>
            <a:r>
              <a:rPr lang="fr-BE" sz="1400" dirty="0" smtClean="0"/>
              <a:t>("id"); </a:t>
            </a:r>
          </a:p>
          <a:p>
            <a:r>
              <a:rPr lang="fr-BE" sz="1400" b="1" dirty="0" smtClean="0">
                <a:solidFill>
                  <a:schemeClr val="accent2">
                    <a:lumMod val="60000"/>
                    <a:lumOff val="40000"/>
                  </a:schemeClr>
                </a:solidFill>
              </a:rPr>
              <a:t>	String</a:t>
            </a:r>
            <a:r>
              <a:rPr lang="fr-BE" sz="1400" dirty="0" smtClean="0"/>
              <a:t> nom = </a:t>
            </a:r>
            <a:r>
              <a:rPr lang="fr-BE" sz="1400" dirty="0" err="1" smtClean="0"/>
              <a:t>resultat.</a:t>
            </a:r>
            <a:r>
              <a:rPr lang="fr-BE" sz="1400" b="1" dirty="0" err="1" smtClean="0"/>
              <a:t>getString</a:t>
            </a:r>
            <a:r>
              <a:rPr lang="fr-BE" sz="1400" dirty="0" smtClean="0"/>
              <a:t>("nom"); </a:t>
            </a:r>
          </a:p>
          <a:p>
            <a:r>
              <a:rPr lang="fr-BE" sz="1400" b="1" dirty="0" smtClean="0">
                <a:solidFill>
                  <a:schemeClr val="accent2">
                    <a:lumMod val="60000"/>
                    <a:lumOff val="40000"/>
                  </a:schemeClr>
                </a:solidFill>
              </a:rPr>
              <a:t>	double</a:t>
            </a:r>
            <a:r>
              <a:rPr lang="fr-BE" sz="1400" dirty="0" smtClean="0"/>
              <a:t> prix = </a:t>
            </a:r>
            <a:r>
              <a:rPr lang="fr-BE" sz="1400" dirty="0" err="1" smtClean="0"/>
              <a:t>resultat.</a:t>
            </a:r>
            <a:r>
              <a:rPr lang="fr-BE" sz="1400" b="1" dirty="0" err="1" smtClean="0"/>
              <a:t>getDouble</a:t>
            </a:r>
            <a:r>
              <a:rPr lang="fr-BE" sz="1400" dirty="0" smtClean="0"/>
              <a:t>("prix"); </a:t>
            </a:r>
          </a:p>
          <a:p>
            <a:r>
              <a:rPr lang="fr-BE" sz="1400" b="1" dirty="0" smtClean="0">
                <a:solidFill>
                  <a:schemeClr val="accent2">
                    <a:lumMod val="60000"/>
                    <a:lumOff val="40000"/>
                  </a:schemeClr>
                </a:solidFill>
              </a:rPr>
              <a:t>	</a:t>
            </a:r>
            <a:r>
              <a:rPr lang="fr-BE" sz="1400" b="1" dirty="0" err="1" smtClean="0">
                <a:solidFill>
                  <a:schemeClr val="accent2">
                    <a:lumMod val="60000"/>
                    <a:lumOff val="40000"/>
                  </a:schemeClr>
                </a:solidFill>
              </a:rPr>
              <a:t>java.sql.Date</a:t>
            </a:r>
            <a:r>
              <a:rPr lang="fr-BE" sz="1400" dirty="0" smtClean="0"/>
              <a:t> date = </a:t>
            </a:r>
            <a:r>
              <a:rPr lang="fr-BE" sz="1400" dirty="0" err="1" smtClean="0"/>
              <a:t>resultat.</a:t>
            </a:r>
            <a:r>
              <a:rPr lang="fr-BE" sz="1400" b="1" dirty="0" err="1" smtClean="0"/>
              <a:t>getDate</a:t>
            </a:r>
            <a:r>
              <a:rPr lang="fr-BE" sz="1400" dirty="0" smtClean="0"/>
              <a:t>("date"); </a:t>
            </a:r>
          </a:p>
          <a:p>
            <a:r>
              <a:rPr lang="fr-BE" sz="1400" b="1" dirty="0" smtClean="0">
                <a:solidFill>
                  <a:schemeClr val="accent2">
                    <a:lumMod val="60000"/>
                    <a:lumOff val="40000"/>
                  </a:schemeClr>
                </a:solidFill>
              </a:rPr>
              <a:t>	</a:t>
            </a:r>
            <a:r>
              <a:rPr lang="fr-BE" sz="1400" b="1" dirty="0" err="1" smtClean="0">
                <a:solidFill>
                  <a:schemeClr val="accent2">
                    <a:lumMod val="60000"/>
                    <a:lumOff val="40000"/>
                  </a:schemeClr>
                </a:solidFill>
              </a:rPr>
              <a:t>int</a:t>
            </a:r>
            <a:r>
              <a:rPr lang="fr-BE" sz="1400" dirty="0" smtClean="0"/>
              <a:t> </a:t>
            </a:r>
            <a:r>
              <a:rPr lang="fr-BE" sz="1400" dirty="0" err="1" smtClean="0"/>
              <a:t>row</a:t>
            </a:r>
            <a:r>
              <a:rPr lang="fr-BE" sz="1400" dirty="0" smtClean="0"/>
              <a:t> = </a:t>
            </a:r>
            <a:r>
              <a:rPr lang="fr-BE" sz="1400" dirty="0" err="1" smtClean="0"/>
              <a:t>resultat.</a:t>
            </a:r>
            <a:r>
              <a:rPr lang="fr-BE" sz="1400" b="1" dirty="0" err="1" smtClean="0"/>
              <a:t>getRow</a:t>
            </a:r>
            <a:r>
              <a:rPr lang="fr-BE" sz="1400" dirty="0" smtClean="0"/>
              <a:t>(); </a:t>
            </a:r>
          </a:p>
          <a:p>
            <a:r>
              <a:rPr lang="fr-BE" sz="1400" dirty="0" smtClean="0"/>
              <a:t>	</a:t>
            </a:r>
            <a:r>
              <a:rPr lang="fr-BE" sz="1400" dirty="0" err="1" smtClean="0"/>
              <a:t>System.out.println</a:t>
            </a:r>
            <a:r>
              <a:rPr lang="fr-BE" sz="1400" dirty="0" smtClean="0"/>
              <a:t>("id : "+id+" nom : "+nom+ " prix : "+prix+" date : "+date); </a:t>
            </a:r>
          </a:p>
          <a:p>
            <a:r>
              <a:rPr lang="fr-BE" sz="1400" b="1" dirty="0" smtClean="0"/>
              <a:t>}</a:t>
            </a:r>
            <a:endParaRPr lang="fr-BE" sz="1400" b="1" dirty="0"/>
          </a:p>
        </p:txBody>
      </p:sp>
    </p:spTree>
    <p:extLst>
      <p:ext uri="{BB962C8B-B14F-4D97-AF65-F5344CB8AC3E}">
        <p14:creationId xmlns:p14="http://schemas.microsoft.com/office/powerpoint/2010/main" val="631444190"/>
      </p:ext>
    </p:extLst>
  </p:cSld>
  <p:clrMapOvr>
    <a:masterClrMapping/>
  </p:clrMapOvr>
  <p:transition>
    <p:strips dir="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BE" dirty="0" smtClean="0"/>
              <a:t>JDBC</a:t>
            </a:r>
            <a:endParaRPr lang="fr-BE" dirty="0"/>
          </a:p>
        </p:txBody>
      </p:sp>
      <p:sp>
        <p:nvSpPr>
          <p:cNvPr id="5" name="Espace réservé du contenu 4"/>
          <p:cNvSpPr>
            <a:spLocks noGrp="1"/>
          </p:cNvSpPr>
          <p:nvPr>
            <p:ph idx="1"/>
          </p:nvPr>
        </p:nvSpPr>
        <p:spPr>
          <a:xfrm>
            <a:off x="642910" y="1803407"/>
            <a:ext cx="7929618" cy="2697163"/>
          </a:xfrm>
        </p:spPr>
        <p:txBody>
          <a:bodyPr/>
          <a:lstStyle/>
          <a:p>
            <a:r>
              <a:rPr lang="fr-BE" b="1" dirty="0" smtClean="0">
                <a:solidFill>
                  <a:srgbClr val="0070C0"/>
                </a:solidFill>
                <a:effectLst>
                  <a:outerShdw blurRad="38100" dist="38100" dir="2700000" algn="tl">
                    <a:srgbClr val="000000">
                      <a:alpha val="43137"/>
                    </a:srgbClr>
                  </a:outerShdw>
                </a:effectLst>
              </a:rPr>
              <a:t>	</a:t>
            </a:r>
            <a:r>
              <a:rPr lang="fr-BE" sz="2400" b="1" u="sng" dirty="0" smtClean="0">
                <a:solidFill>
                  <a:srgbClr val="0070C0"/>
                </a:solidFill>
                <a:effectLst>
                  <a:outerShdw blurRad="38100" dist="38100" dir="2700000" algn="tl">
                    <a:srgbClr val="000000">
                      <a:alpha val="43137"/>
                    </a:srgbClr>
                  </a:outerShdw>
                </a:effectLst>
              </a:rPr>
              <a:t>JDBC:</a:t>
            </a:r>
            <a:r>
              <a:rPr lang="fr-BE" sz="2400" dirty="0" smtClean="0">
                <a:solidFill>
                  <a:srgbClr val="0070C0"/>
                </a:solidFill>
                <a:effectLst>
                  <a:outerShdw blurRad="38100" dist="38100" dir="2700000" algn="tl">
                    <a:srgbClr val="000000">
                      <a:alpha val="43137"/>
                    </a:srgbClr>
                  </a:outerShdw>
                </a:effectLst>
              </a:rPr>
              <a:t>		</a:t>
            </a:r>
            <a:r>
              <a:rPr lang="fr-BE" sz="2400" b="1" i="1" dirty="0" smtClean="0"/>
              <a:t>J</a:t>
            </a:r>
            <a:r>
              <a:rPr lang="fr-BE" sz="2400" dirty="0" smtClean="0"/>
              <a:t>ava </a:t>
            </a:r>
            <a:r>
              <a:rPr lang="fr-BE" sz="2400" b="1" i="1" dirty="0" err="1" smtClean="0"/>
              <a:t>D</a:t>
            </a:r>
            <a:r>
              <a:rPr lang="fr-BE" sz="2400" dirty="0" err="1" smtClean="0"/>
              <a:t>ata</a:t>
            </a:r>
            <a:r>
              <a:rPr lang="fr-BE" sz="2400" b="1" i="1" dirty="0" err="1" smtClean="0"/>
              <a:t>B</a:t>
            </a:r>
            <a:r>
              <a:rPr lang="fr-BE" sz="2400" dirty="0" err="1" smtClean="0"/>
              <a:t>ase</a:t>
            </a:r>
            <a:r>
              <a:rPr lang="fr-BE" sz="2400" dirty="0" smtClean="0"/>
              <a:t> </a:t>
            </a:r>
            <a:r>
              <a:rPr lang="fr-BE" sz="2400" b="1" i="1" dirty="0" err="1" smtClean="0"/>
              <a:t>C</a:t>
            </a:r>
            <a:r>
              <a:rPr lang="fr-BE" sz="2400" dirty="0" err="1" smtClean="0"/>
              <a:t>onnectivity</a:t>
            </a:r>
            <a:endParaRPr lang="fr-BE" sz="2400" dirty="0" smtClean="0"/>
          </a:p>
          <a:p>
            <a:endParaRPr lang="fr-BE" b="1" dirty="0" smtClean="0">
              <a:solidFill>
                <a:srgbClr val="0070C0"/>
              </a:solidFill>
              <a:effectLst>
                <a:outerShdw blurRad="38100" dist="38100" dir="2700000" algn="tl">
                  <a:srgbClr val="000000">
                    <a:alpha val="43137"/>
                  </a:srgbClr>
                </a:outerShdw>
              </a:effectLst>
            </a:endParaRPr>
          </a:p>
          <a:p>
            <a:r>
              <a:rPr lang="fr-BE" sz="1800" dirty="0" smtClean="0"/>
              <a:t>	La technologie </a:t>
            </a:r>
            <a:r>
              <a:rPr lang="fr-BE" sz="1800" u="sng" dirty="0" smtClean="0">
                <a:solidFill>
                  <a:srgbClr val="2603BD"/>
                </a:solidFill>
              </a:rPr>
              <a:t>JDBC</a:t>
            </a:r>
            <a:r>
              <a:rPr lang="fr-BE" sz="1800" dirty="0" smtClean="0"/>
              <a:t> est une </a:t>
            </a:r>
            <a:r>
              <a:rPr lang="fr-BE" sz="1800" u="sng" dirty="0" smtClean="0">
                <a:solidFill>
                  <a:srgbClr val="2603BD"/>
                </a:solidFill>
              </a:rPr>
              <a:t>API</a:t>
            </a:r>
            <a:r>
              <a:rPr lang="fr-BE" sz="1800" dirty="0" smtClean="0"/>
              <a:t> fournie avec </a:t>
            </a:r>
            <a:r>
              <a:rPr lang="fr-BE" sz="1800" b="1" dirty="0" smtClean="0"/>
              <a:t>Java</a:t>
            </a:r>
            <a:r>
              <a:rPr lang="fr-BE" sz="1800" dirty="0" smtClean="0"/>
              <a:t> depuis sa version 1.1.</a:t>
            </a:r>
          </a:p>
          <a:p>
            <a:r>
              <a:rPr lang="fr-BE" sz="1800" dirty="0" smtClean="0"/>
              <a:t>	JDBC constitue donc un ensemble de </a:t>
            </a:r>
            <a:r>
              <a:rPr lang="fr-BE" sz="1800" u="sng" dirty="0" smtClean="0">
                <a:solidFill>
                  <a:srgbClr val="2603BD"/>
                </a:solidFill>
              </a:rPr>
              <a:t>classes</a:t>
            </a:r>
            <a:r>
              <a:rPr lang="fr-BE" sz="1800" dirty="0" smtClean="0"/>
              <a:t> et d’</a:t>
            </a:r>
            <a:r>
              <a:rPr lang="fr-BE" sz="1800" u="sng" dirty="0" smtClean="0">
                <a:solidFill>
                  <a:srgbClr val="2603BD"/>
                </a:solidFill>
              </a:rPr>
              <a:t>interfaces</a:t>
            </a:r>
            <a:r>
              <a:rPr lang="fr-BE" sz="1800" dirty="0" smtClean="0"/>
              <a:t> permettant de développer des applications capables de se connecter à des serveurs de bases de données (</a:t>
            </a:r>
            <a:r>
              <a:rPr lang="fr-BE" sz="1800" u="sng" dirty="0" smtClean="0">
                <a:solidFill>
                  <a:srgbClr val="2603BD"/>
                </a:solidFill>
              </a:rPr>
              <a:t>SGBD</a:t>
            </a:r>
            <a:r>
              <a:rPr lang="fr-BE" sz="1800" dirty="0" smtClean="0"/>
              <a:t>) mais également à d’autres sources de données comme par exemple des fichiers XML.</a:t>
            </a:r>
          </a:p>
        </p:txBody>
      </p:sp>
    </p:spTree>
    <p:extLst>
      <p:ext uri="{BB962C8B-B14F-4D97-AF65-F5344CB8AC3E}">
        <p14:creationId xmlns:p14="http://schemas.microsoft.com/office/powerpoint/2010/main" val="3979517589"/>
      </p:ext>
    </p:extLst>
  </p:cSld>
  <p:clrMapOvr>
    <a:masterClrMapping/>
  </p:clrMapOvr>
  <p:transition>
    <p:strips dir="rd"/>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2" y="-24"/>
            <a:ext cx="9144032" cy="857256"/>
          </a:xfrm>
        </p:spPr>
        <p:txBody>
          <a:bodyPr/>
          <a:lstStyle/>
          <a:p>
            <a:pPr>
              <a:buNone/>
            </a:pPr>
            <a:r>
              <a:rPr lang="fr-BE" sz="2000" dirty="0" smtClean="0"/>
              <a:t>IV.	 Les </a:t>
            </a:r>
            <a:r>
              <a:rPr lang="fr-BE" sz="2000" dirty="0" err="1" smtClean="0"/>
              <a:t>ResultSet</a:t>
            </a:r>
            <a:r>
              <a:rPr lang="fr-BE" sz="2000" i="1" dirty="0" smtClean="0"/>
              <a:t> – Tableau de correspondance en </a:t>
            </a:r>
            <a:r>
              <a:rPr lang="fr-BE" sz="2000" i="1" dirty="0" err="1" smtClean="0"/>
              <a:t>tre</a:t>
            </a:r>
            <a:r>
              <a:rPr lang="fr-BE" sz="2000" i="1" dirty="0" smtClean="0"/>
              <a:t> les types </a:t>
            </a:r>
            <a:r>
              <a:rPr lang="fr-BE" sz="2000" i="1" dirty="0" err="1" smtClean="0"/>
              <a:t>SQl</a:t>
            </a:r>
            <a:r>
              <a:rPr lang="fr-BE" sz="2000" i="1" dirty="0" smtClean="0"/>
              <a:t>, les méthodes </a:t>
            </a:r>
            <a:r>
              <a:rPr lang="fr-BE" sz="2000" i="1" dirty="0" err="1" smtClean="0"/>
              <a:t>getXXX</a:t>
            </a:r>
            <a:r>
              <a:rPr lang="fr-BE" sz="2000" i="1" dirty="0" smtClean="0"/>
              <a:t> du </a:t>
            </a:r>
            <a:r>
              <a:rPr lang="fr-BE" sz="2000" i="1" dirty="0" err="1" smtClean="0"/>
              <a:t>resultset</a:t>
            </a:r>
            <a:r>
              <a:rPr lang="fr-BE" sz="2000" i="1" dirty="0" smtClean="0"/>
              <a:t> et les types en Java</a:t>
            </a:r>
            <a:endParaRPr lang="fr-BE" sz="2000" i="1" dirty="0"/>
          </a:p>
        </p:txBody>
      </p:sp>
      <p:graphicFrame>
        <p:nvGraphicFramePr>
          <p:cNvPr id="8" name="Tableau 7"/>
          <p:cNvGraphicFramePr>
            <a:graphicFrameLocks noGrp="1"/>
          </p:cNvGraphicFramePr>
          <p:nvPr>
            <p:extLst/>
          </p:nvPr>
        </p:nvGraphicFramePr>
        <p:xfrm>
          <a:off x="323528" y="876810"/>
          <a:ext cx="7215237" cy="5432510"/>
        </p:xfrm>
        <a:graphic>
          <a:graphicData uri="http://schemas.openxmlformats.org/drawingml/2006/table">
            <a:tbl>
              <a:tblPr>
                <a:tableStyleId>{3C2FFA5D-87B4-456A-9821-1D502468CF0F}</a:tableStyleId>
              </a:tblPr>
              <a:tblGrid>
                <a:gridCol w="2405079"/>
                <a:gridCol w="2405079"/>
                <a:gridCol w="2405079"/>
              </a:tblGrid>
              <a:tr h="103541">
                <a:tc>
                  <a:txBody>
                    <a:bodyPr/>
                    <a:lstStyle/>
                    <a:p>
                      <a:pPr algn="ctr"/>
                      <a:r>
                        <a:rPr lang="fr-BE" sz="1400" b="1" u="sng" dirty="0" smtClean="0"/>
                        <a:t>Types SQL</a:t>
                      </a:r>
                    </a:p>
                    <a:p>
                      <a:r>
                        <a:rPr lang="fr-BE" sz="1200" dirty="0" smtClean="0"/>
                        <a:t>ARRAY</a:t>
                      </a:r>
                      <a:endParaRPr lang="fr-BE" sz="1200" dirty="0"/>
                    </a:p>
                  </a:txBody>
                  <a:tcPr marL="25885" marR="25885" marT="12943" marB="12943" anchor="ctr"/>
                </a:tc>
                <a:tc>
                  <a:txBody>
                    <a:bodyPr/>
                    <a:lstStyle/>
                    <a:p>
                      <a:pPr algn="ctr"/>
                      <a:r>
                        <a:rPr lang="fr-BE" sz="1400" b="1" u="sng" dirty="0" smtClean="0"/>
                        <a:t>Méthodes du </a:t>
                      </a:r>
                      <a:r>
                        <a:rPr lang="fr-BE" sz="1400" b="1" u="sng" dirty="0" err="1" smtClean="0"/>
                        <a:t>ResultSet</a:t>
                      </a:r>
                      <a:endParaRPr lang="fr-BE" sz="1400" b="1" dirty="0" smtClean="0"/>
                    </a:p>
                    <a:p>
                      <a:r>
                        <a:rPr lang="fr-BE" sz="1200" dirty="0" err="1" smtClean="0"/>
                        <a:t>getArray</a:t>
                      </a:r>
                      <a:endParaRPr lang="fr-BE" sz="1200" dirty="0"/>
                    </a:p>
                  </a:txBody>
                  <a:tcPr marL="25885" marR="25885" marT="12943" marB="12943" anchor="ctr"/>
                </a:tc>
                <a:tc>
                  <a:txBody>
                    <a:bodyPr/>
                    <a:lstStyle/>
                    <a:p>
                      <a:pPr algn="ctr"/>
                      <a:r>
                        <a:rPr lang="fr-BE" sz="1400" b="1" u="sng" dirty="0" smtClean="0"/>
                        <a:t>Types Java</a:t>
                      </a:r>
                    </a:p>
                    <a:p>
                      <a:r>
                        <a:rPr lang="fr-BE" sz="1200" dirty="0" smtClean="0"/>
                        <a:t>java.sql.Array</a:t>
                      </a:r>
                      <a:endParaRPr lang="fr-BE" sz="1200" dirty="0"/>
                    </a:p>
                  </a:txBody>
                  <a:tcPr marL="25885" marR="25885" marT="12943" marB="12943" anchor="ctr"/>
                </a:tc>
              </a:tr>
              <a:tr h="103541">
                <a:tc>
                  <a:txBody>
                    <a:bodyPr/>
                    <a:lstStyle/>
                    <a:p>
                      <a:r>
                        <a:rPr lang="fr-BE" sz="1200"/>
                        <a:t>BIGINT</a:t>
                      </a:r>
                    </a:p>
                  </a:txBody>
                  <a:tcPr marL="25885" marR="25885" marT="12943" marB="12943" anchor="ctr"/>
                </a:tc>
                <a:tc>
                  <a:txBody>
                    <a:bodyPr/>
                    <a:lstStyle/>
                    <a:p>
                      <a:r>
                        <a:rPr lang="fr-BE" sz="1200" dirty="0" err="1"/>
                        <a:t>getLong</a:t>
                      </a:r>
                      <a:endParaRPr lang="fr-BE" sz="1200" dirty="0"/>
                    </a:p>
                  </a:txBody>
                  <a:tcPr marL="25885" marR="25885" marT="12943" marB="12943" anchor="ctr"/>
                </a:tc>
                <a:tc>
                  <a:txBody>
                    <a:bodyPr/>
                    <a:lstStyle/>
                    <a:p>
                      <a:r>
                        <a:rPr lang="fr-BE" sz="1200"/>
                        <a:t>long</a:t>
                      </a:r>
                    </a:p>
                  </a:txBody>
                  <a:tcPr marL="25885" marR="25885" marT="12943" marB="12943" anchor="ctr"/>
                </a:tc>
              </a:tr>
              <a:tr h="103541">
                <a:tc>
                  <a:txBody>
                    <a:bodyPr/>
                    <a:lstStyle/>
                    <a:p>
                      <a:r>
                        <a:rPr lang="fr-BE" sz="1200" dirty="0"/>
                        <a:t>BINARY</a:t>
                      </a:r>
                    </a:p>
                  </a:txBody>
                  <a:tcPr marL="25885" marR="25885" marT="12943" marB="12943" anchor="ctr"/>
                </a:tc>
                <a:tc>
                  <a:txBody>
                    <a:bodyPr/>
                    <a:lstStyle/>
                    <a:p>
                      <a:r>
                        <a:rPr lang="fr-BE" sz="1200"/>
                        <a:t>getBytes</a:t>
                      </a:r>
                    </a:p>
                  </a:txBody>
                  <a:tcPr marL="25885" marR="25885" marT="12943" marB="12943" anchor="ctr"/>
                </a:tc>
                <a:tc>
                  <a:txBody>
                    <a:bodyPr/>
                    <a:lstStyle/>
                    <a:p>
                      <a:r>
                        <a:rPr lang="fr-BE" sz="1200"/>
                        <a:t>byte[]</a:t>
                      </a:r>
                    </a:p>
                  </a:txBody>
                  <a:tcPr marL="25885" marR="25885" marT="12943" marB="12943" anchor="ctr"/>
                </a:tc>
              </a:tr>
              <a:tr h="103541">
                <a:tc>
                  <a:txBody>
                    <a:bodyPr/>
                    <a:lstStyle/>
                    <a:p>
                      <a:r>
                        <a:rPr lang="fr-BE" sz="1200" dirty="0"/>
                        <a:t>BIT</a:t>
                      </a:r>
                    </a:p>
                  </a:txBody>
                  <a:tcPr marL="25885" marR="25885" marT="12943" marB="12943" anchor="ctr"/>
                </a:tc>
                <a:tc>
                  <a:txBody>
                    <a:bodyPr/>
                    <a:lstStyle/>
                    <a:p>
                      <a:r>
                        <a:rPr lang="fr-BE" sz="1200"/>
                        <a:t>getBoolean</a:t>
                      </a:r>
                    </a:p>
                  </a:txBody>
                  <a:tcPr marL="25885" marR="25885" marT="12943" marB="12943" anchor="ctr"/>
                </a:tc>
                <a:tc>
                  <a:txBody>
                    <a:bodyPr/>
                    <a:lstStyle/>
                    <a:p>
                      <a:r>
                        <a:rPr lang="fr-BE" sz="1200"/>
                        <a:t>boolean</a:t>
                      </a:r>
                    </a:p>
                  </a:txBody>
                  <a:tcPr marL="25885" marR="25885" marT="12943" marB="12943" anchor="ctr"/>
                </a:tc>
              </a:tr>
              <a:tr h="103541">
                <a:tc>
                  <a:txBody>
                    <a:bodyPr/>
                    <a:lstStyle/>
                    <a:p>
                      <a:r>
                        <a:rPr lang="fr-BE" sz="1200" dirty="0"/>
                        <a:t>BLOB</a:t>
                      </a:r>
                    </a:p>
                  </a:txBody>
                  <a:tcPr marL="25885" marR="25885" marT="12943" marB="12943" anchor="ctr"/>
                </a:tc>
                <a:tc>
                  <a:txBody>
                    <a:bodyPr/>
                    <a:lstStyle/>
                    <a:p>
                      <a:r>
                        <a:rPr lang="fr-BE" sz="1200"/>
                        <a:t>getBlob</a:t>
                      </a:r>
                    </a:p>
                  </a:txBody>
                  <a:tcPr marL="25885" marR="25885" marT="12943" marB="12943" anchor="ctr"/>
                </a:tc>
                <a:tc>
                  <a:txBody>
                    <a:bodyPr/>
                    <a:lstStyle/>
                    <a:p>
                      <a:r>
                        <a:rPr lang="fr-BE" sz="1200"/>
                        <a:t>java.sql.Blob</a:t>
                      </a:r>
                    </a:p>
                  </a:txBody>
                  <a:tcPr marL="25885" marR="25885" marT="12943" marB="12943" anchor="ctr"/>
                </a:tc>
              </a:tr>
              <a:tr h="181197">
                <a:tc>
                  <a:txBody>
                    <a:bodyPr/>
                    <a:lstStyle/>
                    <a:p>
                      <a:r>
                        <a:rPr lang="fr-BE" sz="1200" dirty="0"/>
                        <a:t>CHAR</a:t>
                      </a:r>
                    </a:p>
                  </a:txBody>
                  <a:tcPr marL="25885" marR="25885" marT="12943" marB="12943" anchor="ctr"/>
                </a:tc>
                <a:tc>
                  <a:txBody>
                    <a:bodyPr/>
                    <a:lstStyle/>
                    <a:p>
                      <a:r>
                        <a:rPr lang="fr-BE" sz="1200"/>
                        <a:t>getString</a:t>
                      </a:r>
                    </a:p>
                  </a:txBody>
                  <a:tcPr marL="25885" marR="25885" marT="12943" marB="12943" anchor="ctr"/>
                </a:tc>
                <a:tc>
                  <a:txBody>
                    <a:bodyPr/>
                    <a:lstStyle/>
                    <a:p>
                      <a:r>
                        <a:rPr lang="fr-BE" sz="1200"/>
                        <a:t>java.lang.String</a:t>
                      </a:r>
                    </a:p>
                  </a:txBody>
                  <a:tcPr marL="25885" marR="25885" marT="12943" marB="12943" anchor="ctr"/>
                </a:tc>
              </a:tr>
              <a:tr h="103541">
                <a:tc>
                  <a:txBody>
                    <a:bodyPr/>
                    <a:lstStyle/>
                    <a:p>
                      <a:r>
                        <a:rPr lang="fr-BE" sz="1200" dirty="0"/>
                        <a:t>DATE</a:t>
                      </a:r>
                    </a:p>
                  </a:txBody>
                  <a:tcPr marL="25885" marR="25885" marT="12943" marB="12943" anchor="ctr"/>
                </a:tc>
                <a:tc>
                  <a:txBody>
                    <a:bodyPr/>
                    <a:lstStyle/>
                    <a:p>
                      <a:r>
                        <a:rPr lang="fr-BE" sz="1200"/>
                        <a:t>getDate</a:t>
                      </a:r>
                    </a:p>
                  </a:txBody>
                  <a:tcPr marL="25885" marR="25885" marT="12943" marB="12943" anchor="ctr"/>
                </a:tc>
                <a:tc>
                  <a:txBody>
                    <a:bodyPr/>
                    <a:lstStyle/>
                    <a:p>
                      <a:r>
                        <a:rPr lang="fr-BE" sz="1200"/>
                        <a:t>java.sql.Date</a:t>
                      </a:r>
                    </a:p>
                  </a:txBody>
                  <a:tcPr marL="25885" marR="25885" marT="12943" marB="12943" anchor="ctr"/>
                </a:tc>
              </a:tr>
              <a:tr h="181197">
                <a:tc>
                  <a:txBody>
                    <a:bodyPr/>
                    <a:lstStyle/>
                    <a:p>
                      <a:r>
                        <a:rPr lang="fr-BE" sz="1200"/>
                        <a:t>DECIMAL</a:t>
                      </a:r>
                    </a:p>
                  </a:txBody>
                  <a:tcPr marL="25885" marR="25885" marT="12943" marB="12943" anchor="ctr"/>
                </a:tc>
                <a:tc>
                  <a:txBody>
                    <a:bodyPr/>
                    <a:lstStyle/>
                    <a:p>
                      <a:r>
                        <a:rPr lang="fr-BE" sz="1200"/>
                        <a:t>getBigDecimal</a:t>
                      </a:r>
                    </a:p>
                  </a:txBody>
                  <a:tcPr marL="25885" marR="25885" marT="12943" marB="12943" anchor="ctr"/>
                </a:tc>
                <a:tc>
                  <a:txBody>
                    <a:bodyPr/>
                    <a:lstStyle/>
                    <a:p>
                      <a:r>
                        <a:rPr lang="fr-BE" sz="1200"/>
                        <a:t>java.math.BigDecimal</a:t>
                      </a:r>
                    </a:p>
                  </a:txBody>
                  <a:tcPr marL="25885" marR="25885" marT="12943" marB="12943" anchor="ctr"/>
                </a:tc>
              </a:tr>
              <a:tr h="103541">
                <a:tc>
                  <a:txBody>
                    <a:bodyPr/>
                    <a:lstStyle/>
                    <a:p>
                      <a:r>
                        <a:rPr lang="fr-BE" sz="1200" dirty="0"/>
                        <a:t>DOUBLE</a:t>
                      </a:r>
                    </a:p>
                  </a:txBody>
                  <a:tcPr marL="25885" marR="25885" marT="12943" marB="12943" anchor="ctr"/>
                </a:tc>
                <a:tc>
                  <a:txBody>
                    <a:bodyPr/>
                    <a:lstStyle/>
                    <a:p>
                      <a:r>
                        <a:rPr lang="fr-BE" sz="1200" dirty="0" err="1"/>
                        <a:t>getDouble</a:t>
                      </a:r>
                      <a:endParaRPr lang="fr-BE" sz="1200" dirty="0"/>
                    </a:p>
                  </a:txBody>
                  <a:tcPr marL="25885" marR="25885" marT="12943" marB="12943" anchor="ctr"/>
                </a:tc>
                <a:tc>
                  <a:txBody>
                    <a:bodyPr/>
                    <a:lstStyle/>
                    <a:p>
                      <a:r>
                        <a:rPr lang="fr-BE" sz="1200"/>
                        <a:t>double</a:t>
                      </a:r>
                    </a:p>
                  </a:txBody>
                  <a:tcPr marL="25885" marR="25885" marT="12943" marB="12943" anchor="ctr"/>
                </a:tc>
              </a:tr>
              <a:tr h="103541">
                <a:tc>
                  <a:txBody>
                    <a:bodyPr/>
                    <a:lstStyle/>
                    <a:p>
                      <a:r>
                        <a:rPr lang="fr-BE" sz="1200"/>
                        <a:t>FLOAT</a:t>
                      </a:r>
                    </a:p>
                  </a:txBody>
                  <a:tcPr marL="25885" marR="25885" marT="12943" marB="12943" anchor="ctr"/>
                </a:tc>
                <a:tc>
                  <a:txBody>
                    <a:bodyPr/>
                    <a:lstStyle/>
                    <a:p>
                      <a:r>
                        <a:rPr lang="fr-BE" sz="1200"/>
                        <a:t>getDouble</a:t>
                      </a:r>
                    </a:p>
                  </a:txBody>
                  <a:tcPr marL="25885" marR="25885" marT="12943" marB="12943" anchor="ctr"/>
                </a:tc>
                <a:tc>
                  <a:txBody>
                    <a:bodyPr/>
                    <a:lstStyle/>
                    <a:p>
                      <a:r>
                        <a:rPr lang="fr-BE" sz="1200"/>
                        <a:t>double</a:t>
                      </a:r>
                    </a:p>
                  </a:txBody>
                  <a:tcPr marL="25885" marR="25885" marT="12943" marB="12943" anchor="ctr"/>
                </a:tc>
              </a:tr>
              <a:tr h="103541">
                <a:tc>
                  <a:txBody>
                    <a:bodyPr/>
                    <a:lstStyle/>
                    <a:p>
                      <a:r>
                        <a:rPr lang="fr-BE" sz="1200"/>
                        <a:t>INTEGER</a:t>
                      </a:r>
                    </a:p>
                  </a:txBody>
                  <a:tcPr marL="25885" marR="25885" marT="12943" marB="12943" anchor="ctr"/>
                </a:tc>
                <a:tc>
                  <a:txBody>
                    <a:bodyPr/>
                    <a:lstStyle/>
                    <a:p>
                      <a:r>
                        <a:rPr lang="fr-BE" sz="1200"/>
                        <a:t>getInt</a:t>
                      </a:r>
                    </a:p>
                  </a:txBody>
                  <a:tcPr marL="25885" marR="25885" marT="12943" marB="12943" anchor="ctr"/>
                </a:tc>
                <a:tc>
                  <a:txBody>
                    <a:bodyPr/>
                    <a:lstStyle/>
                    <a:p>
                      <a:r>
                        <a:rPr lang="fr-BE" sz="1200"/>
                        <a:t>int</a:t>
                      </a:r>
                    </a:p>
                  </a:txBody>
                  <a:tcPr marL="25885" marR="25885" marT="12943" marB="12943" anchor="ctr"/>
                </a:tc>
              </a:tr>
              <a:tr h="181197">
                <a:tc>
                  <a:txBody>
                    <a:bodyPr/>
                    <a:lstStyle/>
                    <a:p>
                      <a:r>
                        <a:rPr lang="fr-BE" sz="1200"/>
                        <a:t>JAVA_OBJECT</a:t>
                      </a:r>
                    </a:p>
                  </a:txBody>
                  <a:tcPr marL="25885" marR="25885" marT="12943" marB="12943" anchor="ctr"/>
                </a:tc>
                <a:tc>
                  <a:txBody>
                    <a:bodyPr/>
                    <a:lstStyle/>
                    <a:p>
                      <a:r>
                        <a:rPr lang="fr-BE" sz="1200" dirty="0"/>
                        <a:t>(type)</a:t>
                      </a:r>
                      <a:r>
                        <a:rPr lang="fr-BE" sz="1200" dirty="0" err="1"/>
                        <a:t>getObject</a:t>
                      </a:r>
                      <a:endParaRPr lang="fr-BE" sz="1200" dirty="0"/>
                    </a:p>
                  </a:txBody>
                  <a:tcPr marL="25885" marR="25885" marT="12943" marB="12943" anchor="ctr"/>
                </a:tc>
                <a:tc>
                  <a:txBody>
                    <a:bodyPr/>
                    <a:lstStyle/>
                    <a:p>
                      <a:r>
                        <a:rPr lang="fr-BE" sz="1200"/>
                        <a:t>type</a:t>
                      </a:r>
                    </a:p>
                  </a:txBody>
                  <a:tcPr marL="25885" marR="25885" marT="12943" marB="12943" anchor="ctr"/>
                </a:tc>
              </a:tr>
              <a:tr h="181197">
                <a:tc>
                  <a:txBody>
                    <a:bodyPr/>
                    <a:lstStyle/>
                    <a:p>
                      <a:r>
                        <a:rPr lang="fr-BE" sz="1200"/>
                        <a:t>LONGVARBINARY</a:t>
                      </a:r>
                    </a:p>
                  </a:txBody>
                  <a:tcPr marL="25885" marR="25885" marT="12943" marB="12943" anchor="ctr"/>
                </a:tc>
                <a:tc>
                  <a:txBody>
                    <a:bodyPr/>
                    <a:lstStyle/>
                    <a:p>
                      <a:r>
                        <a:rPr lang="fr-BE" sz="1200" dirty="0" err="1"/>
                        <a:t>getBytes</a:t>
                      </a:r>
                      <a:endParaRPr lang="fr-BE" sz="1200" dirty="0"/>
                    </a:p>
                  </a:txBody>
                  <a:tcPr marL="25885" marR="25885" marT="12943" marB="12943" anchor="ctr"/>
                </a:tc>
                <a:tc>
                  <a:txBody>
                    <a:bodyPr/>
                    <a:lstStyle/>
                    <a:p>
                      <a:r>
                        <a:rPr lang="fr-BE" sz="1200"/>
                        <a:t>byte[]</a:t>
                      </a:r>
                    </a:p>
                  </a:txBody>
                  <a:tcPr marL="25885" marR="25885" marT="12943" marB="12943" anchor="ctr"/>
                </a:tc>
              </a:tr>
              <a:tr h="181197">
                <a:tc>
                  <a:txBody>
                    <a:bodyPr/>
                    <a:lstStyle/>
                    <a:p>
                      <a:r>
                        <a:rPr lang="fr-BE" sz="1200"/>
                        <a:t>LONGVARCHAR</a:t>
                      </a:r>
                    </a:p>
                  </a:txBody>
                  <a:tcPr marL="25885" marR="25885" marT="12943" marB="12943" anchor="ctr"/>
                </a:tc>
                <a:tc>
                  <a:txBody>
                    <a:bodyPr/>
                    <a:lstStyle/>
                    <a:p>
                      <a:r>
                        <a:rPr lang="fr-BE" sz="1200"/>
                        <a:t>getString</a:t>
                      </a:r>
                    </a:p>
                  </a:txBody>
                  <a:tcPr marL="25885" marR="25885" marT="12943" marB="12943" anchor="ctr"/>
                </a:tc>
                <a:tc>
                  <a:txBody>
                    <a:bodyPr/>
                    <a:lstStyle/>
                    <a:p>
                      <a:r>
                        <a:rPr lang="fr-BE" sz="1200"/>
                        <a:t>java.lang.String</a:t>
                      </a:r>
                    </a:p>
                  </a:txBody>
                  <a:tcPr marL="25885" marR="25885" marT="12943" marB="12943" anchor="ctr"/>
                </a:tc>
              </a:tr>
              <a:tr h="181197">
                <a:tc>
                  <a:txBody>
                    <a:bodyPr/>
                    <a:lstStyle/>
                    <a:p>
                      <a:r>
                        <a:rPr lang="fr-BE" sz="1200"/>
                        <a:t>NUMERIC</a:t>
                      </a:r>
                    </a:p>
                  </a:txBody>
                  <a:tcPr marL="25885" marR="25885" marT="12943" marB="12943" anchor="ctr"/>
                </a:tc>
                <a:tc>
                  <a:txBody>
                    <a:bodyPr/>
                    <a:lstStyle/>
                    <a:p>
                      <a:r>
                        <a:rPr lang="fr-BE" sz="1200" dirty="0" err="1"/>
                        <a:t>getBigDecimal</a:t>
                      </a:r>
                      <a:endParaRPr lang="fr-BE" sz="1200" dirty="0"/>
                    </a:p>
                  </a:txBody>
                  <a:tcPr marL="25885" marR="25885" marT="12943" marB="12943" anchor="ctr"/>
                </a:tc>
                <a:tc>
                  <a:txBody>
                    <a:bodyPr/>
                    <a:lstStyle/>
                    <a:p>
                      <a:r>
                        <a:rPr lang="fr-BE" sz="1200"/>
                        <a:t>java.math.BigDecimal</a:t>
                      </a:r>
                    </a:p>
                  </a:txBody>
                  <a:tcPr marL="25885" marR="25885" marT="12943" marB="12943" anchor="ctr"/>
                </a:tc>
              </a:tr>
              <a:tr h="181197">
                <a:tc>
                  <a:txBody>
                    <a:bodyPr/>
                    <a:lstStyle/>
                    <a:p>
                      <a:r>
                        <a:rPr lang="fr-BE" sz="1200"/>
                        <a:t>OTHER</a:t>
                      </a:r>
                    </a:p>
                  </a:txBody>
                  <a:tcPr marL="25885" marR="25885" marT="12943" marB="12943" anchor="ctr"/>
                </a:tc>
                <a:tc>
                  <a:txBody>
                    <a:bodyPr/>
                    <a:lstStyle/>
                    <a:p>
                      <a:r>
                        <a:rPr lang="fr-BE" sz="1200" dirty="0" err="1"/>
                        <a:t>getObject</a:t>
                      </a:r>
                      <a:endParaRPr lang="fr-BE" sz="1200" dirty="0"/>
                    </a:p>
                  </a:txBody>
                  <a:tcPr marL="25885" marR="25885" marT="12943" marB="12943" anchor="ctr"/>
                </a:tc>
                <a:tc>
                  <a:txBody>
                    <a:bodyPr/>
                    <a:lstStyle/>
                    <a:p>
                      <a:r>
                        <a:rPr lang="fr-BE" sz="1200"/>
                        <a:t>java.lang.Object</a:t>
                      </a:r>
                    </a:p>
                  </a:txBody>
                  <a:tcPr marL="25885" marR="25885" marT="12943" marB="12943" anchor="ctr"/>
                </a:tc>
              </a:tr>
              <a:tr h="103541">
                <a:tc>
                  <a:txBody>
                    <a:bodyPr/>
                    <a:lstStyle/>
                    <a:p>
                      <a:r>
                        <a:rPr lang="fr-BE" sz="1200"/>
                        <a:t>REAL</a:t>
                      </a:r>
                    </a:p>
                  </a:txBody>
                  <a:tcPr marL="25885" marR="25885" marT="12943" marB="12943" anchor="ctr"/>
                </a:tc>
                <a:tc>
                  <a:txBody>
                    <a:bodyPr/>
                    <a:lstStyle/>
                    <a:p>
                      <a:r>
                        <a:rPr lang="fr-BE" sz="1200"/>
                        <a:t>getFloat</a:t>
                      </a:r>
                    </a:p>
                  </a:txBody>
                  <a:tcPr marL="25885" marR="25885" marT="12943" marB="12943" anchor="ctr"/>
                </a:tc>
                <a:tc>
                  <a:txBody>
                    <a:bodyPr/>
                    <a:lstStyle/>
                    <a:p>
                      <a:r>
                        <a:rPr lang="fr-BE" sz="1200"/>
                        <a:t>float</a:t>
                      </a:r>
                    </a:p>
                  </a:txBody>
                  <a:tcPr marL="25885" marR="25885" marT="12943" marB="12943" anchor="ctr"/>
                </a:tc>
              </a:tr>
              <a:tr h="103541">
                <a:tc>
                  <a:txBody>
                    <a:bodyPr/>
                    <a:lstStyle/>
                    <a:p>
                      <a:r>
                        <a:rPr lang="fr-BE" sz="1200"/>
                        <a:t>REF</a:t>
                      </a:r>
                    </a:p>
                  </a:txBody>
                  <a:tcPr marL="25885" marR="25885" marT="12943" marB="12943" anchor="ctr"/>
                </a:tc>
                <a:tc>
                  <a:txBody>
                    <a:bodyPr/>
                    <a:lstStyle/>
                    <a:p>
                      <a:r>
                        <a:rPr lang="fr-BE" sz="1200" dirty="0" err="1"/>
                        <a:t>getRef</a:t>
                      </a:r>
                      <a:endParaRPr lang="fr-BE" sz="1200" dirty="0"/>
                    </a:p>
                  </a:txBody>
                  <a:tcPr marL="25885" marR="25885" marT="12943" marB="12943" anchor="ctr"/>
                </a:tc>
                <a:tc>
                  <a:txBody>
                    <a:bodyPr/>
                    <a:lstStyle/>
                    <a:p>
                      <a:r>
                        <a:rPr lang="fr-BE" sz="1200"/>
                        <a:t>java.sql.Ref</a:t>
                      </a:r>
                    </a:p>
                  </a:txBody>
                  <a:tcPr marL="25885" marR="25885" marT="12943" marB="12943" anchor="ctr"/>
                </a:tc>
              </a:tr>
              <a:tr h="103541">
                <a:tc>
                  <a:txBody>
                    <a:bodyPr/>
                    <a:lstStyle/>
                    <a:p>
                      <a:r>
                        <a:rPr lang="fr-BE" sz="1200"/>
                        <a:t>SMALLINT</a:t>
                      </a:r>
                    </a:p>
                  </a:txBody>
                  <a:tcPr marL="25885" marR="25885" marT="12943" marB="12943" anchor="ctr"/>
                </a:tc>
                <a:tc>
                  <a:txBody>
                    <a:bodyPr/>
                    <a:lstStyle/>
                    <a:p>
                      <a:r>
                        <a:rPr lang="fr-BE" sz="1200" dirty="0" err="1"/>
                        <a:t>getShort</a:t>
                      </a:r>
                      <a:endParaRPr lang="fr-BE" sz="1200" dirty="0"/>
                    </a:p>
                  </a:txBody>
                  <a:tcPr marL="25885" marR="25885" marT="12943" marB="12943" anchor="ctr"/>
                </a:tc>
                <a:tc>
                  <a:txBody>
                    <a:bodyPr/>
                    <a:lstStyle/>
                    <a:p>
                      <a:r>
                        <a:rPr lang="fr-BE" sz="1200" dirty="0"/>
                        <a:t>short</a:t>
                      </a:r>
                    </a:p>
                  </a:txBody>
                  <a:tcPr marL="25885" marR="25885" marT="12943" marB="12943" anchor="ctr"/>
                </a:tc>
              </a:tr>
              <a:tr h="181197">
                <a:tc>
                  <a:txBody>
                    <a:bodyPr/>
                    <a:lstStyle/>
                    <a:p>
                      <a:r>
                        <a:rPr lang="fr-BE" sz="1200"/>
                        <a:t>STRUCT</a:t>
                      </a:r>
                    </a:p>
                  </a:txBody>
                  <a:tcPr marL="25885" marR="25885" marT="12943" marB="12943" anchor="ctr"/>
                </a:tc>
                <a:tc>
                  <a:txBody>
                    <a:bodyPr/>
                    <a:lstStyle/>
                    <a:p>
                      <a:r>
                        <a:rPr lang="fr-BE" sz="1200"/>
                        <a:t>(type)getObject</a:t>
                      </a:r>
                    </a:p>
                  </a:txBody>
                  <a:tcPr marL="25885" marR="25885" marT="12943" marB="12943" anchor="ctr"/>
                </a:tc>
                <a:tc>
                  <a:txBody>
                    <a:bodyPr/>
                    <a:lstStyle/>
                    <a:p>
                      <a:r>
                        <a:rPr lang="fr-BE" sz="1200" dirty="0"/>
                        <a:t>type</a:t>
                      </a:r>
                    </a:p>
                  </a:txBody>
                  <a:tcPr marL="25885" marR="25885" marT="12943" marB="12943" anchor="ctr"/>
                </a:tc>
              </a:tr>
              <a:tr h="103541">
                <a:tc>
                  <a:txBody>
                    <a:bodyPr/>
                    <a:lstStyle/>
                    <a:p>
                      <a:r>
                        <a:rPr lang="fr-BE" sz="1200"/>
                        <a:t>TIME</a:t>
                      </a:r>
                    </a:p>
                  </a:txBody>
                  <a:tcPr marL="25885" marR="25885" marT="12943" marB="12943" anchor="ctr"/>
                </a:tc>
                <a:tc>
                  <a:txBody>
                    <a:bodyPr/>
                    <a:lstStyle/>
                    <a:p>
                      <a:r>
                        <a:rPr lang="fr-BE" sz="1200"/>
                        <a:t>getTime</a:t>
                      </a:r>
                    </a:p>
                  </a:txBody>
                  <a:tcPr marL="25885" marR="25885" marT="12943" marB="12943" anchor="ctr"/>
                </a:tc>
                <a:tc>
                  <a:txBody>
                    <a:bodyPr/>
                    <a:lstStyle/>
                    <a:p>
                      <a:r>
                        <a:rPr lang="fr-BE" sz="1200" dirty="0"/>
                        <a:t>java.sql.Time</a:t>
                      </a:r>
                    </a:p>
                  </a:txBody>
                  <a:tcPr marL="25885" marR="25885" marT="12943" marB="12943" anchor="ctr"/>
                </a:tc>
              </a:tr>
              <a:tr h="181197">
                <a:tc>
                  <a:txBody>
                    <a:bodyPr/>
                    <a:lstStyle/>
                    <a:p>
                      <a:r>
                        <a:rPr lang="fr-BE" sz="1200"/>
                        <a:t>TIMESTAMP</a:t>
                      </a:r>
                    </a:p>
                  </a:txBody>
                  <a:tcPr marL="25885" marR="25885" marT="12943" marB="12943" anchor="ctr"/>
                </a:tc>
                <a:tc>
                  <a:txBody>
                    <a:bodyPr/>
                    <a:lstStyle/>
                    <a:p>
                      <a:r>
                        <a:rPr lang="fr-BE" sz="1200"/>
                        <a:t>getTimestamp</a:t>
                      </a:r>
                    </a:p>
                  </a:txBody>
                  <a:tcPr marL="25885" marR="25885" marT="12943" marB="12943" anchor="ctr"/>
                </a:tc>
                <a:tc>
                  <a:txBody>
                    <a:bodyPr/>
                    <a:lstStyle/>
                    <a:p>
                      <a:r>
                        <a:rPr lang="fr-BE" sz="1200" dirty="0"/>
                        <a:t>java.sql.Timestamp</a:t>
                      </a:r>
                    </a:p>
                  </a:txBody>
                  <a:tcPr marL="25885" marR="25885" marT="12943" marB="12943" anchor="ctr"/>
                </a:tc>
              </a:tr>
              <a:tr h="103541">
                <a:tc>
                  <a:txBody>
                    <a:bodyPr/>
                    <a:lstStyle/>
                    <a:p>
                      <a:r>
                        <a:rPr lang="fr-BE" sz="1200"/>
                        <a:t>TINYINT</a:t>
                      </a:r>
                    </a:p>
                  </a:txBody>
                  <a:tcPr marL="25885" marR="25885" marT="12943" marB="12943" anchor="ctr"/>
                </a:tc>
                <a:tc>
                  <a:txBody>
                    <a:bodyPr/>
                    <a:lstStyle/>
                    <a:p>
                      <a:r>
                        <a:rPr lang="fr-BE" sz="1200"/>
                        <a:t>getByte</a:t>
                      </a:r>
                    </a:p>
                  </a:txBody>
                  <a:tcPr marL="25885" marR="25885" marT="12943" marB="12943" anchor="ctr"/>
                </a:tc>
                <a:tc>
                  <a:txBody>
                    <a:bodyPr/>
                    <a:lstStyle/>
                    <a:p>
                      <a:r>
                        <a:rPr lang="fr-BE" sz="1200"/>
                        <a:t>byte</a:t>
                      </a:r>
                    </a:p>
                  </a:txBody>
                  <a:tcPr marL="25885" marR="25885" marT="12943" marB="12943" anchor="ctr"/>
                </a:tc>
              </a:tr>
              <a:tr h="103541">
                <a:tc>
                  <a:txBody>
                    <a:bodyPr/>
                    <a:lstStyle/>
                    <a:p>
                      <a:r>
                        <a:rPr lang="fr-BE" sz="1200" dirty="0"/>
                        <a:t>VARBINARY</a:t>
                      </a:r>
                    </a:p>
                  </a:txBody>
                  <a:tcPr marL="25885" marR="25885" marT="12943" marB="12943" anchor="ctr"/>
                </a:tc>
                <a:tc>
                  <a:txBody>
                    <a:bodyPr/>
                    <a:lstStyle/>
                    <a:p>
                      <a:r>
                        <a:rPr lang="fr-BE" sz="1200"/>
                        <a:t>getBytes</a:t>
                      </a:r>
                    </a:p>
                  </a:txBody>
                  <a:tcPr marL="25885" marR="25885" marT="12943" marB="12943" anchor="ctr"/>
                </a:tc>
                <a:tc>
                  <a:txBody>
                    <a:bodyPr/>
                    <a:lstStyle/>
                    <a:p>
                      <a:r>
                        <a:rPr lang="fr-BE" sz="1200"/>
                        <a:t>byte[]</a:t>
                      </a:r>
                    </a:p>
                  </a:txBody>
                  <a:tcPr marL="25885" marR="25885" marT="12943" marB="12943" anchor="ctr"/>
                </a:tc>
              </a:tr>
              <a:tr h="181197">
                <a:tc>
                  <a:txBody>
                    <a:bodyPr/>
                    <a:lstStyle/>
                    <a:p>
                      <a:r>
                        <a:rPr lang="fr-BE" sz="1200" dirty="0"/>
                        <a:t>VARCHAR</a:t>
                      </a:r>
                    </a:p>
                  </a:txBody>
                  <a:tcPr marL="25885" marR="25885" marT="12943" marB="12943" anchor="ctr"/>
                </a:tc>
                <a:tc>
                  <a:txBody>
                    <a:bodyPr/>
                    <a:lstStyle/>
                    <a:p>
                      <a:r>
                        <a:rPr lang="fr-BE" sz="1200" dirty="0" err="1"/>
                        <a:t>getString</a:t>
                      </a:r>
                      <a:endParaRPr lang="fr-BE" sz="1200" dirty="0"/>
                    </a:p>
                  </a:txBody>
                  <a:tcPr marL="25885" marR="25885" marT="12943" marB="12943" anchor="ctr"/>
                </a:tc>
                <a:tc>
                  <a:txBody>
                    <a:bodyPr/>
                    <a:lstStyle/>
                    <a:p>
                      <a:r>
                        <a:rPr lang="fr-BE" sz="1200" dirty="0" err="1"/>
                        <a:t>java.lang.String</a:t>
                      </a:r>
                      <a:endParaRPr lang="fr-BE" sz="1200" dirty="0"/>
                    </a:p>
                  </a:txBody>
                  <a:tcPr marL="25885" marR="25885" marT="12943" marB="12943" anchor="ctr"/>
                </a:tc>
              </a:tr>
            </a:tbl>
          </a:graphicData>
        </a:graphic>
      </p:graphicFrame>
    </p:spTree>
    <p:extLst>
      <p:ext uri="{BB962C8B-B14F-4D97-AF65-F5344CB8AC3E}">
        <p14:creationId xmlns:p14="http://schemas.microsoft.com/office/powerpoint/2010/main" val="2881176233"/>
      </p:ext>
    </p:extLst>
  </p:cSld>
  <p:clrMapOvr>
    <a:masterClrMapping/>
  </p:clrMapOvr>
  <p:transition>
    <p:strips dir="rd"/>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Espace réservé du contenu 4"/>
          <p:cNvSpPr>
            <a:spLocks noGrp="1"/>
          </p:cNvSpPr>
          <p:nvPr>
            <p:ph idx="1"/>
          </p:nvPr>
        </p:nvSpPr>
        <p:spPr>
          <a:xfrm>
            <a:off x="0" y="2160588"/>
            <a:ext cx="9144000" cy="1054100"/>
          </a:xfrm>
        </p:spPr>
        <p:txBody>
          <a:bodyPr/>
          <a:lstStyle/>
          <a:p>
            <a:pPr algn="ctr" eaLnBrk="1" hangingPunct="1">
              <a:buFontTx/>
              <a:buNone/>
            </a:pPr>
            <a:r>
              <a:rPr lang="fr-BE" altLang="fr-FR" sz="6000" b="1" dirty="0"/>
              <a:t>V</a:t>
            </a:r>
            <a:r>
              <a:rPr lang="fr-BE" altLang="fr-FR" sz="6000" b="1" dirty="0" smtClean="0"/>
              <a:t>.	Les </a:t>
            </a:r>
            <a:r>
              <a:rPr lang="fr-BE" altLang="fr-FR" sz="6000" b="1" dirty="0" err="1" smtClean="0"/>
              <a:t>PreparedStatements</a:t>
            </a:r>
            <a:endParaRPr lang="fr-BE" altLang="fr-FR" sz="6000" dirty="0" smtClean="0"/>
          </a:p>
        </p:txBody>
      </p:sp>
    </p:spTree>
    <p:extLst>
      <p:ext uri="{BB962C8B-B14F-4D97-AF65-F5344CB8AC3E}">
        <p14:creationId xmlns:p14="http://schemas.microsoft.com/office/powerpoint/2010/main" val="80500972"/>
      </p:ext>
    </p:extLst>
  </p:cSld>
  <p:clrMapOvr>
    <a:masterClrMapping/>
  </p:clrMapOvr>
  <p:transition>
    <p:strips dir="rd"/>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0" y="0"/>
            <a:ext cx="9144000" cy="857250"/>
          </a:xfrm>
        </p:spPr>
        <p:txBody>
          <a:bodyPr/>
          <a:lstStyle/>
          <a:p>
            <a:pPr eaLnBrk="1" hangingPunct="1">
              <a:buFont typeface="+mj-lt"/>
              <a:buNone/>
              <a:defRPr/>
            </a:pPr>
            <a:r>
              <a:rPr lang="fr-BE" dirty="0"/>
              <a:t>V</a:t>
            </a:r>
            <a:r>
              <a:rPr lang="fr-BE" dirty="0" smtClean="0"/>
              <a:t>.		Les </a:t>
            </a:r>
            <a:r>
              <a:rPr lang="fr-BE" dirty="0" err="1" smtClean="0"/>
              <a:t>PreparedStatements</a:t>
            </a:r>
            <a:r>
              <a:rPr lang="fr-BE" dirty="0" smtClean="0"/>
              <a:t> - </a:t>
            </a:r>
            <a:r>
              <a:rPr lang="fr-BE" sz="2400" i="1" dirty="0" smtClean="0"/>
              <a:t>Qu’est ce qu’un 	</a:t>
            </a:r>
            <a:r>
              <a:rPr lang="fr-BE" sz="2400" i="1" dirty="0" err="1" smtClean="0"/>
              <a:t>PreparedStatement</a:t>
            </a:r>
            <a:r>
              <a:rPr lang="fr-BE" sz="2400" i="1" dirty="0" smtClean="0"/>
              <a:t> ?</a:t>
            </a:r>
            <a:endParaRPr lang="fr-BE" dirty="0"/>
          </a:p>
        </p:txBody>
      </p:sp>
      <p:sp>
        <p:nvSpPr>
          <p:cNvPr id="17411" name="Espace réservé du contenu 4"/>
          <p:cNvSpPr>
            <a:spLocks noGrp="1"/>
          </p:cNvSpPr>
          <p:nvPr>
            <p:ph idx="1"/>
          </p:nvPr>
        </p:nvSpPr>
        <p:spPr>
          <a:xfrm>
            <a:off x="357188" y="1285875"/>
            <a:ext cx="8501062" cy="4572000"/>
          </a:xfrm>
        </p:spPr>
        <p:txBody>
          <a:bodyPr/>
          <a:lstStyle/>
          <a:p>
            <a:pPr eaLnBrk="1" hangingPunct="1">
              <a:buFontTx/>
              <a:buNone/>
            </a:pPr>
            <a:r>
              <a:rPr lang="fr-BE" altLang="fr-FR" sz="1600" dirty="0" smtClean="0"/>
              <a:t>L'interface </a:t>
            </a:r>
            <a:r>
              <a:rPr lang="fr-BE" altLang="fr-FR" sz="1600" u="sng" dirty="0" err="1" smtClean="0">
                <a:solidFill>
                  <a:srgbClr val="2603BD"/>
                </a:solidFill>
              </a:rPr>
              <a:t>PreparedStatement</a:t>
            </a:r>
            <a:r>
              <a:rPr lang="fr-BE" altLang="fr-FR" sz="1600" b="1" dirty="0" smtClean="0"/>
              <a:t> </a:t>
            </a:r>
            <a:r>
              <a:rPr lang="fr-BE" altLang="fr-FR" sz="1600" dirty="0" smtClean="0"/>
              <a:t>qui étend l’interface </a:t>
            </a:r>
            <a:r>
              <a:rPr lang="fr-BE" altLang="fr-FR" sz="1600" u="sng" dirty="0" err="1" smtClean="0">
                <a:solidFill>
                  <a:srgbClr val="2603BD"/>
                </a:solidFill>
              </a:rPr>
              <a:t>Statement</a:t>
            </a:r>
            <a:r>
              <a:rPr lang="fr-BE" altLang="fr-FR" sz="1600" dirty="0" smtClean="0"/>
              <a:t>  représente une instruction</a:t>
            </a:r>
          </a:p>
          <a:p>
            <a:pPr eaLnBrk="1" hangingPunct="1">
              <a:buFontTx/>
              <a:buNone/>
            </a:pPr>
            <a:r>
              <a:rPr lang="fr-BE" altLang="fr-FR" sz="1600" dirty="0" smtClean="0"/>
              <a:t>paramétrée. Cette interface diffère de l’interface </a:t>
            </a:r>
            <a:r>
              <a:rPr lang="fr-BE" altLang="fr-FR" sz="1600" dirty="0" err="1" smtClean="0"/>
              <a:t>Statement</a:t>
            </a:r>
            <a:r>
              <a:rPr lang="fr-BE" altLang="fr-FR" sz="1600" dirty="0" smtClean="0"/>
              <a:t> sur deux points principaux : </a:t>
            </a:r>
          </a:p>
          <a:p>
            <a:pPr eaLnBrk="1" hangingPunct="1"/>
            <a:r>
              <a:rPr lang="fr-BE" altLang="fr-FR" sz="1600" dirty="0" smtClean="0"/>
              <a:t>Les objets de type </a:t>
            </a:r>
            <a:r>
              <a:rPr lang="fr-BE" altLang="fr-FR" sz="1600" dirty="0" err="1" smtClean="0"/>
              <a:t>PreparedStatement</a:t>
            </a:r>
            <a:r>
              <a:rPr lang="fr-BE" altLang="fr-FR" sz="1600" dirty="0" smtClean="0"/>
              <a:t> contiennent une </a:t>
            </a:r>
            <a:r>
              <a:rPr lang="fr-BE" altLang="fr-FR" sz="1600" b="1" dirty="0" smtClean="0"/>
              <a:t>instruction SQL </a:t>
            </a:r>
            <a:r>
              <a:rPr lang="fr-BE" altLang="fr-FR" sz="1600" b="1" dirty="0" err="1" smtClean="0"/>
              <a:t>dèjà</a:t>
            </a:r>
            <a:endParaRPr lang="fr-BE" altLang="fr-FR" sz="1600" b="1" dirty="0" smtClean="0"/>
          </a:p>
          <a:p>
            <a:pPr eaLnBrk="1" hangingPunct="1">
              <a:buFontTx/>
              <a:buNone/>
            </a:pPr>
            <a:r>
              <a:rPr lang="fr-BE" altLang="fr-FR" sz="1600" b="1" dirty="0" smtClean="0"/>
              <a:t>	compilée</a:t>
            </a:r>
            <a:r>
              <a:rPr lang="fr-BE" altLang="fr-FR" sz="1600" dirty="0" smtClean="0"/>
              <a:t>(d'où le terme </a:t>
            </a:r>
            <a:r>
              <a:rPr lang="fr-BE" altLang="fr-FR" sz="1600" i="1" dirty="0" err="1" smtClean="0"/>
              <a:t>prepared</a:t>
            </a:r>
            <a:r>
              <a:rPr lang="fr-BE" altLang="fr-FR" sz="1600" i="1" dirty="0" smtClean="0"/>
              <a:t>)</a:t>
            </a:r>
            <a:r>
              <a:rPr lang="fr-BE" altLang="fr-FR" sz="1600" dirty="0" smtClean="0"/>
              <a:t>. Cela améliore notamment les performances si cette instruction doit être appelée de nombreuses fois. </a:t>
            </a:r>
          </a:p>
          <a:p>
            <a:pPr eaLnBrk="1" hangingPunct="1"/>
            <a:r>
              <a:rPr lang="fr-BE" altLang="fr-FR" sz="1600" dirty="0" smtClean="0"/>
              <a:t>Les instructions SQL des objets de </a:t>
            </a:r>
            <a:r>
              <a:rPr lang="fr-BE" altLang="fr-FR" sz="1600" dirty="0" err="1" smtClean="0"/>
              <a:t>PreparedStatement</a:t>
            </a:r>
            <a:r>
              <a:rPr lang="fr-BE" altLang="fr-FR" sz="1600" dirty="0" smtClean="0"/>
              <a:t> contiennent </a:t>
            </a:r>
            <a:r>
              <a:rPr lang="fr-BE" altLang="fr-FR" sz="1600" b="1" dirty="0" smtClean="0"/>
              <a:t>un ou plusieurs paramètres d'entrée</a:t>
            </a:r>
            <a:r>
              <a:rPr lang="fr-BE" altLang="fr-FR" sz="1600" dirty="0" smtClean="0"/>
              <a:t>, non spécifiés lors de la création de l'instruction. </a:t>
            </a:r>
          </a:p>
          <a:p>
            <a:pPr eaLnBrk="1" hangingPunct="1">
              <a:buFontTx/>
              <a:buNone/>
            </a:pPr>
            <a:r>
              <a:rPr lang="fr-BE" altLang="fr-FR" sz="1600" dirty="0" smtClean="0"/>
              <a:t>	Ces paramètres sont représentés par des points d'interrogation (?). </a:t>
            </a:r>
          </a:p>
          <a:p>
            <a:pPr eaLnBrk="1" hangingPunct="1">
              <a:buFontTx/>
              <a:buNone/>
            </a:pPr>
            <a:r>
              <a:rPr lang="fr-BE" altLang="fr-FR" sz="1600" dirty="0" smtClean="0"/>
              <a:t>	Ces paramètres doivent être spécifiés avant l'exécution. </a:t>
            </a:r>
          </a:p>
          <a:p>
            <a:pPr eaLnBrk="1" hangingPunct="1">
              <a:buFontTx/>
              <a:buNone/>
            </a:pPr>
            <a:r>
              <a:rPr lang="fr-BE" altLang="fr-FR" sz="1600" dirty="0" smtClean="0"/>
              <a:t>L'exécution d’un </a:t>
            </a:r>
            <a:r>
              <a:rPr lang="fr-BE" altLang="fr-FR" sz="1600" dirty="0" err="1" smtClean="0"/>
              <a:t>PreparedStatement</a:t>
            </a:r>
            <a:r>
              <a:rPr lang="fr-BE" altLang="fr-FR" sz="1600" dirty="0" smtClean="0"/>
              <a:t> est identique à celle des simples </a:t>
            </a:r>
            <a:r>
              <a:rPr lang="fr-BE" altLang="fr-FR" sz="1600" dirty="0" err="1" smtClean="0"/>
              <a:t>Statement</a:t>
            </a:r>
            <a:r>
              <a:rPr lang="fr-BE" altLang="fr-FR" sz="1600" dirty="0" smtClean="0"/>
              <a:t>, </a:t>
            </a:r>
          </a:p>
          <a:p>
            <a:pPr eaLnBrk="1" hangingPunct="1">
              <a:buFontTx/>
              <a:buNone/>
            </a:pPr>
            <a:r>
              <a:rPr lang="fr-BE" altLang="fr-FR" sz="1600" dirty="0" smtClean="0"/>
              <a:t>à la différence près qu'il n'y a pas d'argument aux méthodes </a:t>
            </a:r>
            <a:r>
              <a:rPr lang="fr-BE" altLang="fr-FR" sz="1600" b="1" dirty="0" err="1" smtClean="0"/>
              <a:t>executeXXX</a:t>
            </a:r>
            <a:r>
              <a:rPr lang="fr-BE" altLang="fr-FR" sz="1600" dirty="0" smtClean="0"/>
              <a:t>. </a:t>
            </a:r>
          </a:p>
          <a:p>
            <a:pPr eaLnBrk="1" hangingPunct="1">
              <a:buFontTx/>
              <a:buNone/>
            </a:pPr>
            <a:r>
              <a:rPr lang="fr-BE" altLang="fr-FR" sz="1800" dirty="0" smtClean="0"/>
              <a:t/>
            </a:r>
            <a:br>
              <a:rPr lang="fr-BE" altLang="fr-FR" sz="1800" dirty="0" smtClean="0"/>
            </a:br>
            <a:endParaRPr lang="fr-BE" altLang="fr-FR" sz="1800" dirty="0" smtClean="0"/>
          </a:p>
        </p:txBody>
      </p:sp>
    </p:spTree>
    <p:extLst>
      <p:ext uri="{BB962C8B-B14F-4D97-AF65-F5344CB8AC3E}">
        <p14:creationId xmlns:p14="http://schemas.microsoft.com/office/powerpoint/2010/main" val="2735020657"/>
      </p:ext>
    </p:extLst>
  </p:cSld>
  <p:clrMapOvr>
    <a:masterClrMapping/>
  </p:clrMapOvr>
  <p:transition>
    <p:strips dir="rd"/>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0" y="0"/>
            <a:ext cx="9144000" cy="857250"/>
          </a:xfrm>
        </p:spPr>
        <p:txBody>
          <a:bodyPr/>
          <a:lstStyle/>
          <a:p>
            <a:pPr eaLnBrk="1" hangingPunct="1">
              <a:buFont typeface="+mj-lt"/>
              <a:buNone/>
              <a:defRPr/>
            </a:pPr>
            <a:r>
              <a:rPr lang="fr-BE" dirty="0"/>
              <a:t>V</a:t>
            </a:r>
            <a:r>
              <a:rPr lang="fr-BE" dirty="0" smtClean="0"/>
              <a:t>.		Les </a:t>
            </a:r>
            <a:r>
              <a:rPr lang="fr-BE" dirty="0" err="1" smtClean="0"/>
              <a:t>PreparedStatements</a:t>
            </a:r>
            <a:r>
              <a:rPr lang="fr-BE" sz="2400" i="1" dirty="0" smtClean="0"/>
              <a:t> – Comment créer un 	</a:t>
            </a:r>
            <a:r>
              <a:rPr lang="fr-BE" sz="2400" i="1" dirty="0" err="1" smtClean="0"/>
              <a:t>PreparedStatement</a:t>
            </a:r>
            <a:r>
              <a:rPr lang="fr-BE" sz="2400" i="1" dirty="0" smtClean="0"/>
              <a:t> ?</a:t>
            </a:r>
            <a:endParaRPr lang="fr-BE" dirty="0"/>
          </a:p>
        </p:txBody>
      </p:sp>
      <p:sp>
        <p:nvSpPr>
          <p:cNvPr id="18435" name="Espace réservé du contenu 4"/>
          <p:cNvSpPr>
            <a:spLocks noGrp="1"/>
          </p:cNvSpPr>
          <p:nvPr>
            <p:ph idx="1"/>
          </p:nvPr>
        </p:nvSpPr>
        <p:spPr>
          <a:xfrm>
            <a:off x="357188" y="1285875"/>
            <a:ext cx="8501062" cy="4572000"/>
          </a:xfrm>
        </p:spPr>
        <p:txBody>
          <a:bodyPr/>
          <a:lstStyle/>
          <a:p>
            <a:pPr eaLnBrk="1" hangingPunct="1">
              <a:buFontTx/>
              <a:buNone/>
            </a:pPr>
            <a:r>
              <a:rPr lang="fr-BE" altLang="fr-FR" sz="1600" dirty="0" smtClean="0"/>
              <a:t>Tout comme </a:t>
            </a:r>
            <a:r>
              <a:rPr lang="fr-BE" altLang="fr-FR" sz="1600" u="sng" dirty="0" err="1" smtClean="0">
                <a:solidFill>
                  <a:srgbClr val="2603BD"/>
                </a:solidFill>
              </a:rPr>
              <a:t>Statement</a:t>
            </a:r>
            <a:r>
              <a:rPr lang="fr-BE" altLang="fr-FR" sz="1600" dirty="0" smtClean="0"/>
              <a:t>, un </a:t>
            </a:r>
            <a:r>
              <a:rPr lang="fr-BE" altLang="fr-FR" sz="1600" u="sng" dirty="0" err="1" smtClean="0">
                <a:solidFill>
                  <a:srgbClr val="2603BD"/>
                </a:solidFill>
              </a:rPr>
              <a:t>PreparedStatement</a:t>
            </a:r>
            <a:r>
              <a:rPr lang="fr-BE" altLang="fr-FR" sz="1600" dirty="0" smtClean="0"/>
              <a:t> est obtenu avec une méthode de</a:t>
            </a:r>
          </a:p>
          <a:p>
            <a:pPr eaLnBrk="1" hangingPunct="1">
              <a:buFontTx/>
              <a:buNone/>
            </a:pPr>
            <a:r>
              <a:rPr lang="fr-BE" altLang="fr-FR" sz="1600" dirty="0" smtClean="0"/>
              <a:t> notre objet de type </a:t>
            </a:r>
            <a:r>
              <a:rPr lang="fr-BE" altLang="fr-FR" sz="1600" u="sng" dirty="0" smtClean="0">
                <a:solidFill>
                  <a:srgbClr val="2603BD"/>
                </a:solidFill>
              </a:rPr>
              <a:t>Connection</a:t>
            </a:r>
            <a:r>
              <a:rPr lang="fr-BE" altLang="fr-FR" sz="1600" dirty="0" smtClean="0"/>
              <a:t>: </a:t>
            </a:r>
            <a:r>
              <a:rPr lang="fr-BE" altLang="fr-FR" sz="1600" b="1" dirty="0" err="1" smtClean="0"/>
              <a:t>prepareStatement</a:t>
            </a:r>
            <a:r>
              <a:rPr lang="fr-BE" altLang="fr-FR" sz="1600" b="1" dirty="0" smtClean="0"/>
              <a:t>().</a:t>
            </a:r>
          </a:p>
          <a:p>
            <a:pPr eaLnBrk="1" hangingPunct="1">
              <a:buFontTx/>
              <a:buNone/>
            </a:pPr>
            <a:r>
              <a:rPr lang="fr-BE" altLang="fr-FR" sz="1600" b="1" u="sng" dirty="0" smtClean="0"/>
              <a:t>Exemple:</a:t>
            </a:r>
          </a:p>
          <a:p>
            <a:pPr eaLnBrk="1" hangingPunct="1">
              <a:buFontTx/>
              <a:buNone/>
            </a:pPr>
            <a:endParaRPr lang="fr-BE" altLang="fr-FR" sz="1600" b="1" u="sng" dirty="0" smtClean="0"/>
          </a:p>
          <a:p>
            <a:pPr eaLnBrk="1" hangingPunct="1">
              <a:buFontTx/>
              <a:buNone/>
            </a:pPr>
            <a:r>
              <a:rPr lang="fr-BE" altLang="fr-FR" sz="1600" b="1" dirty="0" smtClean="0">
                <a:solidFill>
                  <a:srgbClr val="7575D1"/>
                </a:solidFill>
              </a:rPr>
              <a:t>Connection</a:t>
            </a:r>
            <a:r>
              <a:rPr lang="fr-BE" altLang="fr-FR" sz="1600" dirty="0" smtClean="0"/>
              <a:t> </a:t>
            </a:r>
            <a:r>
              <a:rPr lang="fr-BE" altLang="fr-FR" sz="1600" dirty="0" err="1" smtClean="0"/>
              <a:t>connection</a:t>
            </a:r>
            <a:r>
              <a:rPr lang="fr-BE" altLang="fr-FR" sz="1600" dirty="0" smtClean="0"/>
              <a:t> = ...; </a:t>
            </a:r>
          </a:p>
          <a:p>
            <a:pPr eaLnBrk="1" hangingPunct="1">
              <a:buFontTx/>
              <a:buNone/>
            </a:pPr>
            <a:r>
              <a:rPr lang="fr-BE" altLang="fr-FR" sz="1600" b="1" dirty="0" err="1" smtClean="0">
                <a:solidFill>
                  <a:srgbClr val="7575D1"/>
                </a:solidFill>
              </a:rPr>
              <a:t>PreparedStatement</a:t>
            </a:r>
            <a:r>
              <a:rPr lang="fr-BE" altLang="fr-FR" sz="1600" dirty="0" smtClean="0"/>
              <a:t> prep1 = </a:t>
            </a:r>
            <a:r>
              <a:rPr lang="fr-BE" altLang="fr-FR" sz="1600" b="1" dirty="0" err="1" smtClean="0"/>
              <a:t>connection.prepareStatement</a:t>
            </a:r>
            <a:endParaRPr lang="fr-BE" altLang="fr-FR" sz="1600" b="1" dirty="0" smtClean="0"/>
          </a:p>
          <a:p>
            <a:pPr eaLnBrk="1" hangingPunct="1">
              <a:buFontTx/>
              <a:buNone/>
            </a:pPr>
            <a:r>
              <a:rPr lang="fr-BE" altLang="fr-FR" sz="1600" b="1" dirty="0" smtClean="0"/>
              <a:t>				("SELECT * FROM </a:t>
            </a:r>
            <a:r>
              <a:rPr lang="fr-BE" altLang="fr-FR" sz="1600" b="1" dirty="0" err="1" smtClean="0"/>
              <a:t>maTable</a:t>
            </a:r>
            <a:r>
              <a:rPr lang="fr-BE" altLang="fr-FR" sz="1600" b="1" dirty="0" smtClean="0"/>
              <a:t> WHERE champ = ?");</a:t>
            </a:r>
          </a:p>
          <a:p>
            <a:pPr eaLnBrk="1" hangingPunct="1">
              <a:buFontTx/>
              <a:buNone/>
            </a:pPr>
            <a:r>
              <a:rPr lang="fr-BE" altLang="fr-FR" sz="1600" b="1" dirty="0" err="1" smtClean="0">
                <a:solidFill>
                  <a:srgbClr val="7575D1"/>
                </a:solidFill>
              </a:rPr>
              <a:t>PreparedStatement</a:t>
            </a:r>
            <a:r>
              <a:rPr lang="fr-BE" altLang="fr-FR" sz="1600" dirty="0" smtClean="0"/>
              <a:t> prep2 = </a:t>
            </a:r>
            <a:r>
              <a:rPr lang="fr-BE" altLang="fr-FR" sz="1600" b="1" dirty="0" err="1" smtClean="0"/>
              <a:t>connection.prepareStatement</a:t>
            </a:r>
            <a:endParaRPr lang="fr-BE" altLang="fr-FR" sz="1600" b="1" dirty="0" smtClean="0"/>
          </a:p>
          <a:p>
            <a:pPr eaLnBrk="1" hangingPunct="1">
              <a:buFontTx/>
              <a:buNone/>
            </a:pPr>
            <a:r>
              <a:rPr lang="fr-BE" altLang="fr-FR" sz="1600" b="1" dirty="0" smtClean="0"/>
              <a:t>				("UPDATE </a:t>
            </a:r>
            <a:r>
              <a:rPr lang="fr-BE" altLang="fr-FR" sz="1600" b="1" dirty="0" err="1" smtClean="0"/>
              <a:t>maTable</a:t>
            </a:r>
            <a:r>
              <a:rPr lang="fr-BE" altLang="fr-FR" sz="1600" b="1" dirty="0" smtClean="0"/>
              <a:t> SET champ1 = ? WHERE champ2 = ?"); </a:t>
            </a:r>
          </a:p>
          <a:p>
            <a:pPr eaLnBrk="1" hangingPunct="1">
              <a:buFontTx/>
              <a:buNone/>
            </a:pPr>
            <a:r>
              <a:rPr lang="fr-BE" altLang="fr-FR" sz="1600" b="1" dirty="0" err="1" smtClean="0">
                <a:solidFill>
                  <a:srgbClr val="7575D1"/>
                </a:solidFill>
              </a:rPr>
              <a:t>PreparedStatement</a:t>
            </a:r>
            <a:r>
              <a:rPr lang="fr-BE" altLang="fr-FR" sz="1600" dirty="0" smtClean="0"/>
              <a:t> prep3 = </a:t>
            </a:r>
            <a:r>
              <a:rPr lang="fr-BE" altLang="fr-FR" sz="1600" b="1" dirty="0" err="1" smtClean="0"/>
              <a:t>connection.prepareStatement</a:t>
            </a:r>
            <a:endParaRPr lang="fr-BE" altLang="fr-FR" sz="1600" b="1" dirty="0" smtClean="0"/>
          </a:p>
          <a:p>
            <a:pPr eaLnBrk="1" hangingPunct="1">
              <a:buFontTx/>
              <a:buNone/>
            </a:pPr>
            <a:r>
              <a:rPr lang="fr-BE" altLang="fr-FR" sz="1600" b="1" dirty="0" smtClean="0"/>
              <a:t>				("SELECT champ1, champ2 FROM </a:t>
            </a:r>
            <a:r>
              <a:rPr lang="fr-BE" altLang="fr-FR" sz="1600" b="1" dirty="0" err="1" smtClean="0"/>
              <a:t>maTable</a:t>
            </a:r>
            <a:r>
              <a:rPr lang="fr-BE" altLang="fr-FR" sz="1600" b="1" dirty="0" smtClean="0"/>
              <a:t>"); </a:t>
            </a:r>
            <a:endParaRPr lang="fr-BE" altLang="fr-FR" sz="1600" b="1" u="sng" dirty="0" smtClean="0"/>
          </a:p>
          <a:p>
            <a:pPr eaLnBrk="1" hangingPunct="1">
              <a:buFontTx/>
              <a:buNone/>
            </a:pPr>
            <a:r>
              <a:rPr lang="fr-BE" altLang="fr-FR" sz="1800" dirty="0" smtClean="0"/>
              <a:t/>
            </a:r>
            <a:br>
              <a:rPr lang="fr-BE" altLang="fr-FR" sz="1800" dirty="0" smtClean="0"/>
            </a:br>
            <a:endParaRPr lang="fr-BE" altLang="fr-FR" sz="1800" dirty="0" smtClean="0"/>
          </a:p>
        </p:txBody>
      </p:sp>
      <p:sp>
        <p:nvSpPr>
          <p:cNvPr id="18436" name="Rectangle 5"/>
          <p:cNvSpPr>
            <a:spLocks noChangeArrowheads="1"/>
          </p:cNvSpPr>
          <p:nvPr/>
        </p:nvSpPr>
        <p:spPr bwMode="auto">
          <a:xfrm>
            <a:off x="285750" y="2714624"/>
            <a:ext cx="7929563" cy="3306663"/>
          </a:xfrm>
          <a:prstGeom prst="rect">
            <a:avLst/>
          </a:prstGeom>
          <a:noFill/>
          <a:ln w="28575" algn="ctr">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fr-BE" altLang="fr-FR"/>
          </a:p>
        </p:txBody>
      </p:sp>
    </p:spTree>
    <p:extLst>
      <p:ext uri="{BB962C8B-B14F-4D97-AF65-F5344CB8AC3E}">
        <p14:creationId xmlns:p14="http://schemas.microsoft.com/office/powerpoint/2010/main" val="3250483965"/>
      </p:ext>
    </p:extLst>
  </p:cSld>
  <p:clrMapOvr>
    <a:masterClrMapping/>
  </p:clrMapOvr>
  <p:transition>
    <p:strips dir="rd"/>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0" y="0"/>
            <a:ext cx="9144000" cy="857250"/>
          </a:xfrm>
        </p:spPr>
        <p:txBody>
          <a:bodyPr/>
          <a:lstStyle/>
          <a:p>
            <a:pPr eaLnBrk="1" hangingPunct="1">
              <a:buFont typeface="+mj-lt"/>
              <a:buNone/>
              <a:defRPr/>
            </a:pPr>
            <a:r>
              <a:rPr lang="fr-BE" dirty="0"/>
              <a:t>V</a:t>
            </a:r>
            <a:r>
              <a:rPr lang="fr-BE" dirty="0" smtClean="0"/>
              <a:t>.		Les </a:t>
            </a:r>
            <a:r>
              <a:rPr lang="fr-BE" dirty="0" err="1" smtClean="0"/>
              <a:t>PreparedStatements</a:t>
            </a:r>
            <a:r>
              <a:rPr lang="fr-BE" sz="2400" i="1" dirty="0" smtClean="0"/>
              <a:t> – Comment passer des 	paramètres à un </a:t>
            </a:r>
            <a:r>
              <a:rPr lang="fr-BE" sz="2400" i="1" dirty="0" err="1" smtClean="0"/>
              <a:t>PreparedStatement</a:t>
            </a:r>
            <a:r>
              <a:rPr lang="fr-BE" sz="2400" i="1" dirty="0" smtClean="0"/>
              <a:t> ?</a:t>
            </a:r>
            <a:endParaRPr lang="fr-BE" dirty="0"/>
          </a:p>
        </p:txBody>
      </p:sp>
      <p:sp>
        <p:nvSpPr>
          <p:cNvPr id="19459" name="Espace réservé du contenu 4"/>
          <p:cNvSpPr>
            <a:spLocks noGrp="1"/>
          </p:cNvSpPr>
          <p:nvPr>
            <p:ph idx="1"/>
          </p:nvPr>
        </p:nvSpPr>
        <p:spPr>
          <a:xfrm>
            <a:off x="357188" y="1000125"/>
            <a:ext cx="8501062" cy="5357813"/>
          </a:xfrm>
        </p:spPr>
        <p:txBody>
          <a:bodyPr/>
          <a:lstStyle/>
          <a:p>
            <a:pPr eaLnBrk="1" hangingPunct="1">
              <a:buFontTx/>
              <a:buNone/>
            </a:pPr>
            <a:r>
              <a:rPr lang="fr-BE" altLang="fr-FR" sz="1600" dirty="0" smtClean="0"/>
              <a:t>Le passage des paramètres d'entrée des </a:t>
            </a:r>
            <a:r>
              <a:rPr lang="fr-BE" altLang="fr-FR" sz="1600" u="sng" dirty="0" err="1" smtClean="0">
                <a:solidFill>
                  <a:srgbClr val="2603BD"/>
                </a:solidFill>
              </a:rPr>
              <a:t>PreparedStatement</a:t>
            </a:r>
            <a:r>
              <a:rPr lang="fr-BE" altLang="fr-FR" sz="1600" dirty="0" smtClean="0"/>
              <a:t> se fait grâce à</a:t>
            </a:r>
            <a:r>
              <a:rPr lang="fr-BE" altLang="fr-FR" sz="1600" b="1" dirty="0" smtClean="0"/>
              <a:t> </a:t>
            </a:r>
            <a:r>
              <a:rPr lang="fr-BE" altLang="fr-FR" sz="1600" dirty="0" smtClean="0"/>
              <a:t>l'ensemble des</a:t>
            </a:r>
          </a:p>
          <a:p>
            <a:pPr eaLnBrk="1" hangingPunct="1">
              <a:buFontTx/>
              <a:buNone/>
            </a:pPr>
            <a:r>
              <a:rPr lang="fr-BE" altLang="fr-FR" sz="1600" dirty="0" smtClean="0"/>
              <a:t>méthodes</a:t>
            </a:r>
            <a:r>
              <a:rPr lang="fr-BE" altLang="fr-FR" sz="1600" b="1" dirty="0" smtClean="0"/>
              <a:t> </a:t>
            </a:r>
            <a:r>
              <a:rPr lang="fr-BE" altLang="fr-FR" sz="1600" b="1" dirty="0" err="1" smtClean="0"/>
              <a:t>setXXX</a:t>
            </a:r>
            <a:r>
              <a:rPr lang="fr-BE" altLang="fr-FR" sz="1600" dirty="0" smtClean="0"/>
              <a:t>. Il est important de connaître les correspondances entre les types SQL et les types</a:t>
            </a:r>
          </a:p>
          <a:p>
            <a:pPr eaLnBrk="1" hangingPunct="1">
              <a:buFontTx/>
              <a:buNone/>
            </a:pPr>
            <a:r>
              <a:rPr lang="fr-BE" altLang="fr-FR" sz="1600" dirty="0" smtClean="0"/>
              <a:t> java (cf. </a:t>
            </a:r>
            <a:r>
              <a:rPr lang="fr-BE" altLang="fr-FR" sz="1600" dirty="0" smtClean="0">
                <a:hlinkClick r:id="rId3" action="ppaction://hlinkfile"/>
              </a:rPr>
              <a:t>Tableau de relations</a:t>
            </a:r>
            <a:r>
              <a:rPr lang="fr-BE" altLang="fr-FR" sz="1600" dirty="0" smtClean="0"/>
              <a:t>). </a:t>
            </a:r>
            <a:endParaRPr lang="fr-BE" altLang="fr-FR" sz="1600" b="1" dirty="0" smtClean="0"/>
          </a:p>
          <a:p>
            <a:pPr eaLnBrk="1" hangingPunct="1">
              <a:buFontTx/>
              <a:buNone/>
            </a:pPr>
            <a:r>
              <a:rPr lang="fr-BE" altLang="fr-FR" sz="1600" b="1" u="sng" dirty="0" smtClean="0"/>
              <a:t>Exemple:</a:t>
            </a:r>
          </a:p>
          <a:p>
            <a:pPr marL="108000" eaLnBrk="1" hangingPunct="1">
              <a:spcAft>
                <a:spcPts val="0"/>
              </a:spcAft>
              <a:buFontTx/>
              <a:buNone/>
            </a:pPr>
            <a:r>
              <a:rPr lang="fr-BE" altLang="fr-FR" sz="1400" dirty="0" smtClean="0"/>
              <a:t>			</a:t>
            </a:r>
            <a:r>
              <a:rPr lang="fr-BE" altLang="fr-FR" sz="1600" b="1" dirty="0" smtClean="0">
                <a:solidFill>
                  <a:srgbClr val="7575D1"/>
                </a:solidFill>
              </a:rPr>
              <a:t>String</a:t>
            </a:r>
            <a:r>
              <a:rPr lang="fr-BE" altLang="fr-FR" sz="1400" dirty="0" smtClean="0"/>
              <a:t> </a:t>
            </a:r>
            <a:r>
              <a:rPr lang="fr-BE" altLang="fr-FR" sz="1400" dirty="0" err="1" smtClean="0"/>
              <a:t>sql</a:t>
            </a:r>
            <a:r>
              <a:rPr lang="fr-BE" altLang="fr-FR" sz="1400" dirty="0" smtClean="0"/>
              <a:t> = "UPDATE Stocks SET prix = ?, </a:t>
            </a:r>
            <a:r>
              <a:rPr lang="fr-BE" altLang="fr-FR" sz="1400" dirty="0" err="1" smtClean="0"/>
              <a:t>quantite</a:t>
            </a:r>
            <a:r>
              <a:rPr lang="fr-BE" altLang="fr-FR" sz="1400" dirty="0" smtClean="0"/>
              <a:t> = ? WHERE nom = ?"; </a:t>
            </a:r>
          </a:p>
          <a:p>
            <a:pPr marL="108000" eaLnBrk="1" hangingPunct="1">
              <a:spcAft>
                <a:spcPts val="0"/>
              </a:spcAft>
              <a:buFontTx/>
              <a:buNone/>
            </a:pPr>
            <a:r>
              <a:rPr lang="fr-BE" altLang="fr-FR" sz="1400" dirty="0" smtClean="0"/>
              <a:t>			</a:t>
            </a:r>
            <a:r>
              <a:rPr lang="fr-BE" altLang="fr-FR" sz="1600" b="1" dirty="0" err="1" smtClean="0">
                <a:solidFill>
                  <a:srgbClr val="7575D1"/>
                </a:solidFill>
              </a:rPr>
              <a:t>PreparedStatement</a:t>
            </a:r>
            <a:r>
              <a:rPr lang="fr-BE" altLang="fr-FR" sz="1400" dirty="0" smtClean="0"/>
              <a:t> </a:t>
            </a:r>
            <a:r>
              <a:rPr lang="fr-BE" altLang="fr-FR" sz="1400" dirty="0" err="1" smtClean="0"/>
              <a:t>prep</a:t>
            </a:r>
            <a:r>
              <a:rPr lang="fr-BE" altLang="fr-FR" sz="1400" dirty="0" smtClean="0"/>
              <a:t>= </a:t>
            </a:r>
            <a:r>
              <a:rPr lang="fr-BE" altLang="fr-FR" sz="1400" dirty="0" err="1" smtClean="0"/>
              <a:t>connection.prepareStatement</a:t>
            </a:r>
            <a:r>
              <a:rPr lang="fr-BE" altLang="fr-FR" sz="1400" dirty="0" smtClean="0"/>
              <a:t>(</a:t>
            </a:r>
            <a:r>
              <a:rPr lang="fr-BE" altLang="fr-FR" sz="1400" dirty="0" err="1" smtClean="0"/>
              <a:t>sql</a:t>
            </a:r>
            <a:r>
              <a:rPr lang="fr-BE" altLang="fr-FR" sz="1400" dirty="0" smtClean="0"/>
              <a:t>); </a:t>
            </a:r>
          </a:p>
          <a:p>
            <a:pPr marL="108000" eaLnBrk="1" hangingPunct="1">
              <a:spcAft>
                <a:spcPts val="0"/>
              </a:spcAft>
              <a:buFontTx/>
              <a:buNone/>
            </a:pPr>
            <a:r>
              <a:rPr lang="fr-BE" altLang="fr-FR" sz="1400" dirty="0" smtClean="0"/>
              <a:t>			//on assigne un décimal au premier paramètre </a:t>
            </a:r>
          </a:p>
          <a:p>
            <a:pPr marL="108000" eaLnBrk="1" hangingPunct="1">
              <a:spcAft>
                <a:spcPts val="0"/>
              </a:spcAft>
              <a:buFontTx/>
              <a:buNone/>
            </a:pPr>
            <a:r>
              <a:rPr lang="fr-BE" altLang="fr-FR" sz="1400" dirty="0" smtClean="0"/>
              <a:t>			</a:t>
            </a:r>
            <a:r>
              <a:rPr lang="fr-BE" altLang="fr-FR" sz="1400" dirty="0" err="1" smtClean="0"/>
              <a:t>prep.</a:t>
            </a:r>
            <a:r>
              <a:rPr lang="fr-BE" altLang="fr-FR" sz="1400" b="1" dirty="0" err="1" smtClean="0"/>
              <a:t>setBigDecimal</a:t>
            </a:r>
            <a:r>
              <a:rPr lang="fr-BE" altLang="fr-FR" sz="1400" b="1" dirty="0" smtClean="0"/>
              <a:t>(1,15.6); </a:t>
            </a:r>
          </a:p>
          <a:p>
            <a:pPr marL="108000" eaLnBrk="1" hangingPunct="1">
              <a:spcAft>
                <a:spcPts val="0"/>
              </a:spcAft>
              <a:buFontTx/>
              <a:buNone/>
            </a:pPr>
            <a:r>
              <a:rPr lang="fr-BE" altLang="fr-FR" sz="1400" dirty="0" smtClean="0"/>
              <a:t>			//on assigne un entier au second paramètre </a:t>
            </a:r>
          </a:p>
          <a:p>
            <a:pPr marL="108000" eaLnBrk="1" hangingPunct="1">
              <a:spcAft>
                <a:spcPts val="0"/>
              </a:spcAft>
              <a:buFontTx/>
              <a:buNone/>
            </a:pPr>
            <a:r>
              <a:rPr lang="fr-BE" altLang="fr-FR" sz="1400" dirty="0" smtClean="0"/>
              <a:t>			</a:t>
            </a:r>
            <a:r>
              <a:rPr lang="fr-BE" altLang="fr-FR" sz="1400" dirty="0" err="1" smtClean="0"/>
              <a:t>prep.</a:t>
            </a:r>
            <a:r>
              <a:rPr lang="fr-BE" altLang="fr-FR" sz="1400" b="1" dirty="0" err="1" smtClean="0"/>
              <a:t>setInt</a:t>
            </a:r>
            <a:r>
              <a:rPr lang="fr-BE" altLang="fr-FR" sz="1400" b="1" dirty="0" smtClean="0"/>
              <a:t>(2,256); </a:t>
            </a:r>
          </a:p>
          <a:p>
            <a:pPr marL="108000" eaLnBrk="1" hangingPunct="1">
              <a:spcAft>
                <a:spcPts val="0"/>
              </a:spcAft>
              <a:buFontTx/>
              <a:buNone/>
            </a:pPr>
            <a:r>
              <a:rPr lang="fr-BE" altLang="fr-FR" sz="1400" dirty="0" smtClean="0"/>
              <a:t>			//on assigne une chaîne de caractères au troisième </a:t>
            </a:r>
          </a:p>
          <a:p>
            <a:pPr marL="108000" eaLnBrk="1" hangingPunct="1">
              <a:spcAft>
                <a:spcPts val="0"/>
              </a:spcAft>
              <a:buFontTx/>
              <a:buNone/>
            </a:pPr>
            <a:r>
              <a:rPr lang="fr-BE" altLang="fr-FR" sz="1400" dirty="0" smtClean="0"/>
              <a:t>			</a:t>
            </a:r>
            <a:r>
              <a:rPr lang="fr-BE" altLang="fr-FR" sz="1400" dirty="0" err="1" smtClean="0"/>
              <a:t>prep.</a:t>
            </a:r>
            <a:r>
              <a:rPr lang="fr-BE" altLang="fr-FR" sz="1400" b="1" dirty="0" err="1" smtClean="0"/>
              <a:t>setString</a:t>
            </a:r>
            <a:r>
              <a:rPr lang="fr-BE" altLang="fr-FR" sz="1400" b="1" dirty="0" smtClean="0"/>
              <a:t>(3,"café"); </a:t>
            </a:r>
          </a:p>
          <a:p>
            <a:pPr marL="108000" eaLnBrk="1" hangingPunct="1">
              <a:spcAft>
                <a:spcPts val="0"/>
              </a:spcAft>
              <a:buFontTx/>
              <a:buNone/>
            </a:pPr>
            <a:r>
              <a:rPr lang="fr-BE" altLang="fr-FR" sz="1400" dirty="0" smtClean="0"/>
              <a:t>			//exécution de la requête </a:t>
            </a:r>
          </a:p>
          <a:p>
            <a:pPr marL="108000" eaLnBrk="1" hangingPunct="1">
              <a:spcAft>
                <a:spcPts val="0"/>
              </a:spcAft>
              <a:buFontTx/>
              <a:buNone/>
            </a:pPr>
            <a:r>
              <a:rPr lang="fr-BE" altLang="fr-FR" sz="1400" dirty="0" smtClean="0"/>
              <a:t>			</a:t>
            </a:r>
            <a:r>
              <a:rPr lang="fr-BE" altLang="fr-FR" sz="1400" dirty="0" err="1" smtClean="0"/>
              <a:t>preparedStatement.executeUpdate</a:t>
            </a:r>
            <a:r>
              <a:rPr lang="fr-BE" altLang="fr-FR" sz="1400" dirty="0" smtClean="0"/>
              <a:t>();</a:t>
            </a:r>
            <a:r>
              <a:rPr lang="fr-BE" altLang="fr-FR" sz="1800" dirty="0" smtClean="0"/>
              <a:t/>
            </a:r>
            <a:br>
              <a:rPr lang="fr-BE" altLang="fr-FR" sz="1800" dirty="0" smtClean="0"/>
            </a:br>
            <a:endParaRPr lang="fr-BE" altLang="fr-FR" sz="1800" dirty="0" smtClean="0"/>
          </a:p>
        </p:txBody>
      </p:sp>
      <p:sp>
        <p:nvSpPr>
          <p:cNvPr id="19460" name="Rectangle 5"/>
          <p:cNvSpPr>
            <a:spLocks noChangeArrowheads="1"/>
          </p:cNvSpPr>
          <p:nvPr/>
        </p:nvSpPr>
        <p:spPr bwMode="auto">
          <a:xfrm>
            <a:off x="2051720" y="2369481"/>
            <a:ext cx="5544616" cy="3988457"/>
          </a:xfrm>
          <a:prstGeom prst="rect">
            <a:avLst/>
          </a:prstGeom>
          <a:noFill/>
          <a:ln w="28575" algn="ctr">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fr-BE" altLang="fr-FR"/>
          </a:p>
        </p:txBody>
      </p:sp>
      <p:sp>
        <p:nvSpPr>
          <p:cNvPr id="19461" name="Rectangle 6"/>
          <p:cNvSpPr>
            <a:spLocks noChangeArrowheads="1"/>
          </p:cNvSpPr>
          <p:nvPr/>
        </p:nvSpPr>
        <p:spPr bwMode="auto">
          <a:xfrm>
            <a:off x="219512" y="3789040"/>
            <a:ext cx="2232248"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fr-BE" altLang="fr-FR" sz="1600" dirty="0">
                <a:latin typeface="Calibri" panose="020F0502020204030204" pitchFamily="34" charset="0"/>
              </a:rPr>
              <a:t>Pour vider tous les paramètres, vous pouvez utiliser la méthode </a:t>
            </a:r>
            <a:r>
              <a:rPr lang="fr-BE" altLang="fr-FR" sz="1600" b="1" dirty="0" err="1">
                <a:latin typeface="Calibri" panose="020F0502020204030204" pitchFamily="34" charset="0"/>
              </a:rPr>
              <a:t>clearParameters</a:t>
            </a:r>
            <a:r>
              <a:rPr lang="fr-BE" altLang="fr-FR" sz="1600" b="1" dirty="0">
                <a:latin typeface="Calibri" panose="020F0502020204030204" pitchFamily="34" charset="0"/>
              </a:rPr>
              <a:t>(). </a:t>
            </a:r>
          </a:p>
        </p:txBody>
      </p:sp>
    </p:spTree>
    <p:extLst>
      <p:ext uri="{BB962C8B-B14F-4D97-AF65-F5344CB8AC3E}">
        <p14:creationId xmlns:p14="http://schemas.microsoft.com/office/powerpoint/2010/main" val="3390596782"/>
      </p:ext>
    </p:extLst>
  </p:cSld>
  <p:clrMapOvr>
    <a:masterClrMapping/>
  </p:clrMapOvr>
  <p:transition>
    <p:strips dir="rd"/>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0" y="0"/>
            <a:ext cx="9144000" cy="857250"/>
          </a:xfrm>
        </p:spPr>
        <p:txBody>
          <a:bodyPr/>
          <a:lstStyle/>
          <a:p>
            <a:pPr eaLnBrk="1" hangingPunct="1">
              <a:buFont typeface="+mj-lt"/>
              <a:buNone/>
              <a:defRPr/>
            </a:pPr>
            <a:r>
              <a:rPr lang="fr-BE" dirty="0"/>
              <a:t>V</a:t>
            </a:r>
            <a:r>
              <a:rPr lang="fr-BE" dirty="0" smtClean="0"/>
              <a:t>.		Les </a:t>
            </a:r>
            <a:r>
              <a:rPr lang="fr-BE" dirty="0" err="1" smtClean="0"/>
              <a:t>PreparedStatements</a:t>
            </a:r>
            <a:r>
              <a:rPr lang="fr-BE" sz="2400" i="1" dirty="0" smtClean="0"/>
              <a:t> – Comment passer des 	paramètres avec la méthode </a:t>
            </a:r>
            <a:r>
              <a:rPr lang="fr-BE" sz="2400" i="1" dirty="0" err="1" smtClean="0"/>
              <a:t>setObject</a:t>
            </a:r>
            <a:r>
              <a:rPr lang="fr-BE" sz="2400" i="1" dirty="0" smtClean="0"/>
              <a:t>()?</a:t>
            </a:r>
            <a:endParaRPr lang="fr-BE" dirty="0"/>
          </a:p>
        </p:txBody>
      </p:sp>
      <p:sp>
        <p:nvSpPr>
          <p:cNvPr id="20483" name="Espace réservé du contenu 4"/>
          <p:cNvSpPr>
            <a:spLocks noGrp="1"/>
          </p:cNvSpPr>
          <p:nvPr>
            <p:ph idx="1"/>
          </p:nvPr>
        </p:nvSpPr>
        <p:spPr>
          <a:xfrm>
            <a:off x="214313" y="1071563"/>
            <a:ext cx="8501062" cy="5357812"/>
          </a:xfrm>
        </p:spPr>
        <p:txBody>
          <a:bodyPr/>
          <a:lstStyle/>
          <a:p>
            <a:pPr eaLnBrk="1" hangingPunct="1">
              <a:buFontTx/>
              <a:buNone/>
            </a:pPr>
            <a:r>
              <a:rPr lang="fr-BE" altLang="fr-FR" sz="1600" dirty="0" smtClean="0"/>
              <a:t>La méthode </a:t>
            </a:r>
            <a:r>
              <a:rPr lang="fr-BE" altLang="fr-FR" sz="1600" b="1" dirty="0" err="1" smtClean="0"/>
              <a:t>setObjec</a:t>
            </a:r>
            <a:r>
              <a:rPr lang="fr-BE" altLang="fr-FR" sz="1600" dirty="0" err="1" smtClean="0"/>
              <a:t>t</a:t>
            </a:r>
            <a:r>
              <a:rPr lang="fr-BE" altLang="fr-FR" sz="1600" dirty="0" smtClean="0"/>
              <a:t> permet de passer n'importe quel type d'argument. Cette méthode, en plus de</a:t>
            </a:r>
          </a:p>
          <a:p>
            <a:pPr eaLnBrk="1" hangingPunct="1">
              <a:buFontTx/>
              <a:buNone/>
            </a:pPr>
            <a:r>
              <a:rPr lang="fr-BE" altLang="fr-FR" sz="1600" dirty="0" smtClean="0"/>
              <a:t>l'</a:t>
            </a:r>
            <a:r>
              <a:rPr lang="fr-BE" altLang="fr-FR" sz="1600" b="1" dirty="0" smtClean="0"/>
              <a:t>index du paramètre</a:t>
            </a:r>
            <a:r>
              <a:rPr lang="fr-BE" altLang="fr-FR" sz="1600" dirty="0" smtClean="0"/>
              <a:t> et de </a:t>
            </a:r>
            <a:r>
              <a:rPr lang="fr-BE" altLang="fr-FR" sz="1600" b="1" dirty="0" smtClean="0"/>
              <a:t>la valeur</a:t>
            </a:r>
            <a:r>
              <a:rPr lang="fr-BE" altLang="fr-FR" sz="1600" dirty="0" smtClean="0"/>
              <a:t> de celui-ci, peut prendre en argument un entier définissant</a:t>
            </a:r>
            <a:r>
              <a:rPr lang="fr-BE" altLang="fr-FR" sz="1600" b="1" dirty="0" smtClean="0"/>
              <a:t> le</a:t>
            </a:r>
          </a:p>
          <a:p>
            <a:pPr eaLnBrk="1" hangingPunct="1">
              <a:buFontTx/>
              <a:buNone/>
            </a:pPr>
            <a:r>
              <a:rPr lang="fr-BE" altLang="fr-FR" sz="1600" b="1" dirty="0" smtClean="0"/>
              <a:t>type SQL</a:t>
            </a:r>
            <a:r>
              <a:rPr lang="fr-BE" altLang="fr-FR" sz="1600" dirty="0" smtClean="0"/>
              <a:t>. L'objet java sera converti dans le type SQL indiqué avant d'être envoyé au SGBD. </a:t>
            </a:r>
          </a:p>
          <a:p>
            <a:pPr eaLnBrk="1" hangingPunct="1">
              <a:buFontTx/>
              <a:buNone/>
            </a:pPr>
            <a:r>
              <a:rPr lang="fr-BE" altLang="fr-FR" sz="1600" b="1" u="sng" dirty="0" smtClean="0"/>
              <a:t>Exemple:</a:t>
            </a:r>
          </a:p>
          <a:p>
            <a:pPr eaLnBrk="1" hangingPunct="1">
              <a:spcBef>
                <a:spcPts val="600"/>
              </a:spcBef>
              <a:spcAft>
                <a:spcPts val="0"/>
              </a:spcAft>
              <a:buFontTx/>
              <a:buNone/>
            </a:pPr>
            <a:r>
              <a:rPr lang="fr-BE" altLang="fr-FR" sz="1400" dirty="0" smtClean="0"/>
              <a:t>			</a:t>
            </a:r>
            <a:r>
              <a:rPr lang="fr-BE" altLang="fr-FR" sz="1600" b="1" dirty="0" smtClean="0">
                <a:solidFill>
                  <a:srgbClr val="7575D1"/>
                </a:solidFill>
              </a:rPr>
              <a:t>String</a:t>
            </a:r>
            <a:r>
              <a:rPr lang="fr-BE" altLang="fr-FR" sz="1400" dirty="0" smtClean="0"/>
              <a:t> </a:t>
            </a:r>
            <a:r>
              <a:rPr lang="fr-BE" altLang="fr-FR" sz="1400" dirty="0" err="1" smtClean="0"/>
              <a:t>sql</a:t>
            </a:r>
            <a:r>
              <a:rPr lang="fr-BE" altLang="fr-FR" sz="1400" dirty="0" smtClean="0"/>
              <a:t> = "INSERT INTO Annuaire (nom, </a:t>
            </a:r>
            <a:r>
              <a:rPr lang="fr-BE" altLang="fr-FR" sz="1400" dirty="0" err="1" smtClean="0"/>
              <a:t>prenom</a:t>
            </a:r>
            <a:r>
              <a:rPr lang="fr-BE" altLang="fr-FR" sz="1400" dirty="0" smtClean="0"/>
              <a:t>, tel) VALUES(?,?)";</a:t>
            </a:r>
          </a:p>
          <a:p>
            <a:pPr eaLnBrk="1" hangingPunct="1">
              <a:spcBef>
                <a:spcPts val="600"/>
              </a:spcBef>
              <a:spcAft>
                <a:spcPts val="0"/>
              </a:spcAft>
              <a:buFontTx/>
              <a:buNone/>
            </a:pPr>
            <a:r>
              <a:rPr lang="fr-BE" altLang="fr-FR" sz="1400" dirty="0" smtClean="0"/>
              <a:t>			</a:t>
            </a:r>
            <a:r>
              <a:rPr lang="fr-BE" altLang="fr-FR" sz="1600" b="1" dirty="0" err="1" smtClean="0">
                <a:solidFill>
                  <a:srgbClr val="7575D1"/>
                </a:solidFill>
              </a:rPr>
              <a:t>PreparedStatement</a:t>
            </a:r>
            <a:r>
              <a:rPr lang="fr-BE" altLang="fr-FR" sz="1400" dirty="0" smtClean="0"/>
              <a:t> </a:t>
            </a:r>
            <a:r>
              <a:rPr lang="fr-BE" altLang="fr-FR" sz="1400" dirty="0" err="1" smtClean="0"/>
              <a:t>prep</a:t>
            </a:r>
            <a:r>
              <a:rPr lang="fr-BE" altLang="fr-FR" sz="1400" dirty="0" smtClean="0"/>
              <a:t>= </a:t>
            </a:r>
            <a:r>
              <a:rPr lang="fr-BE" altLang="fr-FR" sz="1400" dirty="0" err="1" smtClean="0"/>
              <a:t>connection.prepareStatement</a:t>
            </a:r>
            <a:r>
              <a:rPr lang="fr-BE" altLang="fr-FR" sz="1400" dirty="0" smtClean="0"/>
              <a:t>(</a:t>
            </a:r>
            <a:r>
              <a:rPr lang="fr-BE" altLang="fr-FR" sz="1400" dirty="0" err="1" smtClean="0"/>
              <a:t>sql</a:t>
            </a:r>
            <a:r>
              <a:rPr lang="fr-BE" altLang="fr-FR" sz="1400" dirty="0" smtClean="0"/>
              <a:t>); </a:t>
            </a:r>
          </a:p>
          <a:p>
            <a:pPr eaLnBrk="1" hangingPunct="1">
              <a:spcBef>
                <a:spcPts val="600"/>
              </a:spcBef>
              <a:spcAft>
                <a:spcPts val="0"/>
              </a:spcAft>
              <a:buFontTx/>
              <a:buNone/>
            </a:pPr>
            <a:r>
              <a:rPr lang="fr-BE" altLang="fr-FR" sz="1400" dirty="0" smtClean="0"/>
              <a:t>			 </a:t>
            </a:r>
            <a:r>
              <a:rPr lang="fr-BE" altLang="fr-FR" sz="1400" dirty="0" err="1" smtClean="0"/>
              <a:t>prep.</a:t>
            </a:r>
            <a:r>
              <a:rPr lang="fr-BE" altLang="fr-FR" sz="1400" b="1" dirty="0" err="1" smtClean="0"/>
              <a:t>setObject</a:t>
            </a:r>
            <a:r>
              <a:rPr lang="fr-BE" altLang="fr-FR" sz="1400" b="1" dirty="0" smtClean="0"/>
              <a:t>(1,"toto", </a:t>
            </a:r>
            <a:r>
              <a:rPr lang="fr-BE" altLang="fr-FR" sz="1400" b="1" dirty="0" err="1" smtClean="0"/>
              <a:t>Types.VARCHAR</a:t>
            </a:r>
            <a:r>
              <a:rPr lang="fr-BE" altLang="fr-FR" sz="1400" b="1" dirty="0" smtClean="0"/>
              <a:t>); </a:t>
            </a:r>
          </a:p>
          <a:p>
            <a:pPr eaLnBrk="1" hangingPunct="1">
              <a:spcBef>
                <a:spcPts val="600"/>
              </a:spcBef>
              <a:spcAft>
                <a:spcPts val="0"/>
              </a:spcAft>
              <a:buFontTx/>
              <a:buNone/>
            </a:pPr>
            <a:r>
              <a:rPr lang="fr-BE" altLang="fr-FR" sz="1400" dirty="0" smtClean="0"/>
              <a:t>			 </a:t>
            </a:r>
            <a:r>
              <a:rPr lang="fr-BE" altLang="fr-FR" sz="1400" dirty="0" err="1" smtClean="0"/>
              <a:t>prep.</a:t>
            </a:r>
            <a:r>
              <a:rPr lang="fr-BE" altLang="fr-FR" sz="1400" b="1" dirty="0" err="1" smtClean="0"/>
              <a:t>setObject</a:t>
            </a:r>
            <a:r>
              <a:rPr lang="fr-BE" altLang="fr-FR" sz="1400" b="1" dirty="0" smtClean="0"/>
              <a:t>(2,new </a:t>
            </a:r>
            <a:r>
              <a:rPr lang="fr-BE" altLang="fr-FR" sz="1400" b="1" dirty="0" err="1" smtClean="0"/>
              <a:t>Integer</a:t>
            </a:r>
            <a:r>
              <a:rPr lang="fr-BE" altLang="fr-FR" sz="1400" b="1" dirty="0" smtClean="0"/>
              <a:t>(123),</a:t>
            </a:r>
            <a:r>
              <a:rPr lang="fr-BE" altLang="fr-FR" sz="1400" b="1" dirty="0" err="1" smtClean="0"/>
              <a:t>Types.INTEGER</a:t>
            </a:r>
            <a:r>
              <a:rPr lang="fr-BE" altLang="fr-FR" sz="1400" b="1" dirty="0" smtClean="0"/>
              <a:t>); </a:t>
            </a:r>
          </a:p>
          <a:p>
            <a:pPr eaLnBrk="1" hangingPunct="1">
              <a:spcBef>
                <a:spcPts val="600"/>
              </a:spcBef>
              <a:spcAft>
                <a:spcPts val="0"/>
              </a:spcAft>
              <a:buFontTx/>
              <a:buNone/>
            </a:pPr>
            <a:r>
              <a:rPr lang="fr-BE" altLang="fr-FR" sz="1400" dirty="0" smtClean="0"/>
              <a:t>			 </a:t>
            </a:r>
            <a:r>
              <a:rPr lang="fr-BE" altLang="fr-FR" sz="1400" dirty="0" err="1" smtClean="0"/>
              <a:t>prep.executeUpdate</a:t>
            </a:r>
            <a:r>
              <a:rPr lang="fr-BE" altLang="fr-FR" sz="1400" dirty="0" smtClean="0"/>
              <a:t>(); </a:t>
            </a:r>
          </a:p>
          <a:p>
            <a:pPr eaLnBrk="1" hangingPunct="1">
              <a:spcBef>
                <a:spcPts val="600"/>
              </a:spcBef>
              <a:spcAft>
                <a:spcPts val="0"/>
              </a:spcAft>
              <a:buFontTx/>
              <a:buNone/>
            </a:pPr>
            <a:r>
              <a:rPr lang="fr-BE" altLang="fr-FR" sz="1400" dirty="0" smtClean="0"/>
              <a:t>			</a:t>
            </a:r>
            <a:r>
              <a:rPr lang="fr-BE" altLang="fr-FR" sz="1400" b="1" dirty="0" smtClean="0"/>
              <a:t>//on peut ne pas spécifier le type </a:t>
            </a:r>
            <a:r>
              <a:rPr lang="fr-BE" altLang="fr-FR" sz="1400" b="1" dirty="0" err="1" smtClean="0"/>
              <a:t>sql</a:t>
            </a:r>
            <a:r>
              <a:rPr lang="fr-BE" altLang="fr-FR" sz="1400" b="1" dirty="0" smtClean="0"/>
              <a:t> </a:t>
            </a:r>
          </a:p>
          <a:p>
            <a:pPr eaLnBrk="1" hangingPunct="1">
              <a:spcBef>
                <a:spcPts val="600"/>
              </a:spcBef>
              <a:spcAft>
                <a:spcPts val="0"/>
              </a:spcAft>
              <a:buFontTx/>
              <a:buNone/>
            </a:pPr>
            <a:r>
              <a:rPr lang="fr-BE" altLang="fr-FR" sz="1400" dirty="0" smtClean="0"/>
              <a:t>			 </a:t>
            </a:r>
            <a:r>
              <a:rPr lang="fr-BE" altLang="fr-FR" sz="1400" dirty="0" err="1" smtClean="0"/>
              <a:t>prep.</a:t>
            </a:r>
            <a:r>
              <a:rPr lang="fr-BE" altLang="fr-FR" sz="1400" b="1" dirty="0" err="1" smtClean="0"/>
              <a:t>setObject</a:t>
            </a:r>
            <a:r>
              <a:rPr lang="fr-BE" altLang="fr-FR" sz="1400" b="1" dirty="0" smtClean="0"/>
              <a:t>(1,"bobo"); </a:t>
            </a:r>
          </a:p>
          <a:p>
            <a:pPr eaLnBrk="1" hangingPunct="1">
              <a:spcBef>
                <a:spcPts val="600"/>
              </a:spcBef>
              <a:spcAft>
                <a:spcPts val="0"/>
              </a:spcAft>
              <a:buFontTx/>
              <a:buNone/>
            </a:pPr>
            <a:r>
              <a:rPr lang="fr-BE" altLang="fr-FR" sz="1400" dirty="0" smtClean="0"/>
              <a:t>			 </a:t>
            </a:r>
            <a:r>
              <a:rPr lang="fr-BE" altLang="fr-FR" sz="1400" dirty="0" err="1" smtClean="0"/>
              <a:t>prep.</a:t>
            </a:r>
            <a:r>
              <a:rPr lang="fr-BE" altLang="fr-FR" sz="1400" b="1" dirty="0" err="1" smtClean="0"/>
              <a:t>setObject</a:t>
            </a:r>
            <a:r>
              <a:rPr lang="fr-BE" altLang="fr-FR" sz="1400" b="1" dirty="0" smtClean="0"/>
              <a:t>(2,new </a:t>
            </a:r>
            <a:r>
              <a:rPr lang="fr-BE" altLang="fr-FR" sz="1400" b="1" dirty="0" err="1" smtClean="0"/>
              <a:t>Integer</a:t>
            </a:r>
            <a:r>
              <a:rPr lang="fr-BE" altLang="fr-FR" sz="1400" b="1" dirty="0" smtClean="0"/>
              <a:t>(456)); </a:t>
            </a:r>
          </a:p>
          <a:p>
            <a:pPr eaLnBrk="1" hangingPunct="1">
              <a:spcBef>
                <a:spcPts val="600"/>
              </a:spcBef>
              <a:spcAft>
                <a:spcPts val="0"/>
              </a:spcAft>
              <a:buFontTx/>
              <a:buNone/>
            </a:pPr>
            <a:r>
              <a:rPr lang="fr-BE" altLang="fr-FR" sz="1400" dirty="0" smtClean="0"/>
              <a:t>			 </a:t>
            </a:r>
            <a:r>
              <a:rPr lang="fr-BE" altLang="fr-FR" sz="1400" dirty="0" err="1" smtClean="0"/>
              <a:t>prep.executeUpdate</a:t>
            </a:r>
            <a:r>
              <a:rPr lang="fr-BE" altLang="fr-FR" sz="1400" dirty="0" smtClean="0"/>
              <a:t>(); </a:t>
            </a:r>
          </a:p>
          <a:p>
            <a:pPr eaLnBrk="1" hangingPunct="1">
              <a:spcBef>
                <a:spcPts val="600"/>
              </a:spcBef>
              <a:spcAft>
                <a:spcPts val="0"/>
              </a:spcAft>
              <a:buFontTx/>
              <a:buNone/>
            </a:pPr>
            <a:r>
              <a:rPr lang="fr-BE" altLang="fr-FR" sz="1400" dirty="0" smtClean="0"/>
              <a:t>		</a:t>
            </a:r>
            <a:r>
              <a:rPr lang="fr-BE" altLang="fr-FR" sz="1400" b="1" dirty="0" smtClean="0"/>
              <a:t>	//certains types seront automatiquement convertis, d'autres non </a:t>
            </a:r>
          </a:p>
          <a:p>
            <a:pPr eaLnBrk="1" hangingPunct="1">
              <a:spcBef>
                <a:spcPts val="600"/>
              </a:spcBef>
              <a:spcAft>
                <a:spcPts val="0"/>
              </a:spcAft>
              <a:buFontTx/>
              <a:buNone/>
            </a:pPr>
            <a:r>
              <a:rPr lang="fr-BE" altLang="fr-FR" sz="1400" dirty="0" smtClean="0"/>
              <a:t>			 </a:t>
            </a:r>
            <a:r>
              <a:rPr lang="fr-BE" altLang="fr-FR" sz="1400" dirty="0" err="1" smtClean="0"/>
              <a:t>prep.</a:t>
            </a:r>
            <a:r>
              <a:rPr lang="fr-BE" altLang="fr-FR" sz="1400" b="1" dirty="0" err="1" smtClean="0"/>
              <a:t>setObject</a:t>
            </a:r>
            <a:r>
              <a:rPr lang="fr-BE" altLang="fr-FR" sz="1400" b="1" dirty="0" smtClean="0"/>
              <a:t>(1,"nono");</a:t>
            </a:r>
          </a:p>
          <a:p>
            <a:pPr eaLnBrk="1" hangingPunct="1">
              <a:spcBef>
                <a:spcPts val="600"/>
              </a:spcBef>
              <a:spcAft>
                <a:spcPts val="0"/>
              </a:spcAft>
              <a:buFontTx/>
              <a:buNone/>
            </a:pPr>
            <a:r>
              <a:rPr lang="fr-BE" altLang="fr-FR" sz="1400" dirty="0" smtClean="0"/>
              <a:t>			 </a:t>
            </a:r>
            <a:r>
              <a:rPr lang="fr-BE" altLang="fr-FR" sz="1400" dirty="0" err="1" smtClean="0"/>
              <a:t>prep.</a:t>
            </a:r>
            <a:r>
              <a:rPr lang="fr-BE" altLang="fr-FR" sz="1400" b="1" dirty="0" err="1" smtClean="0"/>
              <a:t>setObject</a:t>
            </a:r>
            <a:r>
              <a:rPr lang="fr-BE" altLang="fr-FR" sz="1400" b="1" dirty="0" smtClean="0"/>
              <a:t>(2,"789",Types.INTEGER); </a:t>
            </a:r>
          </a:p>
          <a:p>
            <a:pPr eaLnBrk="1" hangingPunct="1">
              <a:spcBef>
                <a:spcPts val="600"/>
              </a:spcBef>
              <a:spcAft>
                <a:spcPts val="0"/>
              </a:spcAft>
              <a:buFontTx/>
              <a:buNone/>
            </a:pPr>
            <a:r>
              <a:rPr lang="fr-BE" altLang="fr-FR" sz="1400" dirty="0" smtClean="0"/>
              <a:t>			 </a:t>
            </a:r>
            <a:r>
              <a:rPr lang="fr-BE" altLang="fr-FR" sz="1400" dirty="0" err="1" smtClean="0"/>
              <a:t>prep.executeUpdate</a:t>
            </a:r>
            <a:r>
              <a:rPr lang="fr-BE" altLang="fr-FR" sz="1400" dirty="0" smtClean="0"/>
              <a:t>();</a:t>
            </a:r>
            <a:endParaRPr lang="fr-BE" altLang="fr-FR" sz="1400" b="1" u="sng" dirty="0" smtClean="0"/>
          </a:p>
          <a:p>
            <a:pPr eaLnBrk="1" hangingPunct="1">
              <a:buFontTx/>
              <a:buNone/>
            </a:pPr>
            <a:r>
              <a:rPr lang="fr-BE" altLang="fr-FR" sz="1400" dirty="0" smtClean="0"/>
              <a:t>			</a:t>
            </a:r>
            <a:endParaRPr lang="fr-BE" altLang="fr-FR" sz="1800" dirty="0" smtClean="0"/>
          </a:p>
        </p:txBody>
      </p:sp>
      <p:sp>
        <p:nvSpPr>
          <p:cNvPr id="20484" name="Rectangle 7"/>
          <p:cNvSpPr>
            <a:spLocks noChangeArrowheads="1"/>
          </p:cNvSpPr>
          <p:nvPr/>
        </p:nvSpPr>
        <p:spPr bwMode="auto">
          <a:xfrm>
            <a:off x="1500187" y="2564904"/>
            <a:ext cx="5929313" cy="4078784"/>
          </a:xfrm>
          <a:prstGeom prst="rect">
            <a:avLst/>
          </a:prstGeom>
          <a:noFill/>
          <a:ln w="28575" algn="ctr">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fr-BE" altLang="fr-FR"/>
          </a:p>
        </p:txBody>
      </p:sp>
    </p:spTree>
    <p:extLst>
      <p:ext uri="{BB962C8B-B14F-4D97-AF65-F5344CB8AC3E}">
        <p14:creationId xmlns:p14="http://schemas.microsoft.com/office/powerpoint/2010/main" val="3740804832"/>
      </p:ext>
    </p:extLst>
  </p:cSld>
  <p:clrMapOvr>
    <a:masterClrMapping/>
  </p:clrMapOvr>
  <p:transition>
    <p:strips dir="rd"/>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0" y="0"/>
            <a:ext cx="9144000" cy="857250"/>
          </a:xfrm>
        </p:spPr>
        <p:txBody>
          <a:bodyPr/>
          <a:lstStyle/>
          <a:p>
            <a:pPr eaLnBrk="1" hangingPunct="1">
              <a:buFont typeface="+mj-lt"/>
              <a:buNone/>
              <a:defRPr/>
            </a:pPr>
            <a:r>
              <a:rPr lang="fr-BE" dirty="0"/>
              <a:t>V</a:t>
            </a:r>
            <a:r>
              <a:rPr lang="fr-BE" dirty="0" smtClean="0"/>
              <a:t>.		Les </a:t>
            </a:r>
            <a:r>
              <a:rPr lang="fr-BE" dirty="0" err="1" smtClean="0"/>
              <a:t>PreparedStatements</a:t>
            </a:r>
            <a:r>
              <a:rPr lang="fr-BE" sz="2400" i="1" dirty="0" smtClean="0"/>
              <a:t> – Comment passer un  	paramètres de type </a:t>
            </a:r>
            <a:r>
              <a:rPr lang="fr-BE" sz="2400" i="1" dirty="0" err="1" smtClean="0"/>
              <a:t>null</a:t>
            </a:r>
            <a:r>
              <a:rPr lang="fr-BE" sz="2400" i="1" dirty="0" smtClean="0"/>
              <a:t> (</a:t>
            </a:r>
            <a:r>
              <a:rPr lang="fr-BE" sz="2400" i="1" dirty="0" err="1" smtClean="0"/>
              <a:t>sql</a:t>
            </a:r>
            <a:r>
              <a:rPr lang="fr-BE" sz="2400" i="1" dirty="0" smtClean="0"/>
              <a:t>) ?</a:t>
            </a:r>
            <a:endParaRPr lang="fr-BE" dirty="0"/>
          </a:p>
        </p:txBody>
      </p:sp>
      <p:sp>
        <p:nvSpPr>
          <p:cNvPr id="21507" name="Espace réservé du contenu 4"/>
          <p:cNvSpPr>
            <a:spLocks noGrp="1"/>
          </p:cNvSpPr>
          <p:nvPr>
            <p:ph idx="1"/>
          </p:nvPr>
        </p:nvSpPr>
        <p:spPr>
          <a:xfrm>
            <a:off x="214313" y="1071563"/>
            <a:ext cx="8501062" cy="5357812"/>
          </a:xfrm>
        </p:spPr>
        <p:txBody>
          <a:bodyPr/>
          <a:lstStyle/>
          <a:p>
            <a:pPr eaLnBrk="1" hangingPunct="1">
              <a:buFontTx/>
              <a:buNone/>
            </a:pPr>
            <a:r>
              <a:rPr lang="fr-BE" altLang="fr-FR" sz="1600" dirty="0" smtClean="0"/>
              <a:t>Si la méthode </a:t>
            </a:r>
            <a:r>
              <a:rPr lang="fr-BE" altLang="fr-FR" sz="1600" b="1" dirty="0" err="1" smtClean="0"/>
              <a:t>setXXX</a:t>
            </a:r>
            <a:r>
              <a:rPr lang="fr-BE" altLang="fr-FR" sz="1600" dirty="0" smtClean="0"/>
              <a:t> prend en argument un Object java, on peut passer directement </a:t>
            </a:r>
            <a:r>
              <a:rPr lang="fr-BE" altLang="fr-FR" sz="1600" dirty="0" err="1" smtClean="0"/>
              <a:t>null</a:t>
            </a:r>
            <a:r>
              <a:rPr lang="fr-BE" altLang="fr-FR" sz="1600" dirty="0" smtClean="0"/>
              <a:t>. </a:t>
            </a:r>
          </a:p>
          <a:p>
            <a:pPr eaLnBrk="1" hangingPunct="1">
              <a:buFontTx/>
              <a:buNone/>
            </a:pPr>
            <a:r>
              <a:rPr lang="fr-BE" altLang="fr-FR" sz="1600" dirty="0" smtClean="0"/>
              <a:t>Sinon, pour les types primitifs, on peut utiliser les méthodes </a:t>
            </a:r>
            <a:r>
              <a:rPr lang="fr-BE" altLang="fr-FR" sz="1600" dirty="0" err="1" smtClean="0"/>
              <a:t>setNull</a:t>
            </a:r>
            <a:r>
              <a:rPr lang="fr-BE" altLang="fr-FR" sz="1600" dirty="0" smtClean="0"/>
              <a:t> de </a:t>
            </a:r>
            <a:r>
              <a:rPr lang="fr-BE" altLang="fr-FR" sz="1600" dirty="0" err="1" smtClean="0"/>
              <a:t>PreparedStatement</a:t>
            </a:r>
            <a:r>
              <a:rPr lang="fr-BE" altLang="fr-FR" sz="1600" dirty="0" smtClean="0"/>
              <a:t>.</a:t>
            </a:r>
            <a:endParaRPr lang="fr-BE" altLang="fr-FR" sz="1600" b="1" u="sng" dirty="0" smtClean="0"/>
          </a:p>
          <a:p>
            <a:pPr eaLnBrk="1" hangingPunct="1">
              <a:buFontTx/>
              <a:buNone/>
            </a:pPr>
            <a:r>
              <a:rPr lang="fr-BE" altLang="fr-FR" sz="1600" b="1" u="sng" dirty="0" smtClean="0"/>
              <a:t>Exemple:</a:t>
            </a:r>
          </a:p>
          <a:p>
            <a:pPr eaLnBrk="1" hangingPunct="1">
              <a:buFontTx/>
              <a:buNone/>
            </a:pPr>
            <a:endParaRPr lang="fr-BE" altLang="fr-FR" sz="1600" dirty="0" smtClean="0"/>
          </a:p>
          <a:p>
            <a:pPr eaLnBrk="1" hangingPunct="1">
              <a:buFontTx/>
              <a:buNone/>
            </a:pPr>
            <a:r>
              <a:rPr lang="fr-BE" altLang="fr-FR" sz="1600" dirty="0" smtClean="0"/>
              <a:t>		</a:t>
            </a:r>
            <a:r>
              <a:rPr lang="fr-BE" altLang="fr-FR" sz="1600" b="1" dirty="0" smtClean="0">
                <a:solidFill>
                  <a:srgbClr val="7575D1"/>
                </a:solidFill>
              </a:rPr>
              <a:t>String</a:t>
            </a:r>
            <a:r>
              <a:rPr lang="fr-BE" altLang="fr-FR" sz="1600" dirty="0" smtClean="0"/>
              <a:t> </a:t>
            </a:r>
            <a:r>
              <a:rPr lang="fr-BE" altLang="fr-FR" sz="1600" dirty="0" err="1" smtClean="0"/>
              <a:t>sql</a:t>
            </a:r>
            <a:r>
              <a:rPr lang="fr-BE" altLang="fr-FR" sz="1600" dirty="0" smtClean="0"/>
              <a:t> = "INSERT INTO </a:t>
            </a:r>
            <a:r>
              <a:rPr lang="fr-BE" altLang="fr-FR" sz="1600" dirty="0" err="1" smtClean="0"/>
              <a:t>MaTable</a:t>
            </a:r>
            <a:r>
              <a:rPr lang="fr-BE" altLang="fr-FR" sz="1600" dirty="0" smtClean="0"/>
              <a:t> (</a:t>
            </a:r>
            <a:r>
              <a:rPr lang="fr-BE" altLang="fr-FR" sz="1600" dirty="0" err="1" smtClean="0"/>
              <a:t>uneString</a:t>
            </a:r>
            <a:r>
              <a:rPr lang="fr-BE" altLang="fr-FR" sz="1600" dirty="0" smtClean="0"/>
              <a:t>, </a:t>
            </a:r>
            <a:r>
              <a:rPr lang="fr-BE" altLang="fr-FR" sz="1600" dirty="0" err="1" smtClean="0"/>
              <a:t>unInt</a:t>
            </a:r>
            <a:r>
              <a:rPr lang="fr-BE" altLang="fr-FR" sz="1600" dirty="0" smtClean="0"/>
              <a:t>, </a:t>
            </a:r>
            <a:r>
              <a:rPr lang="fr-BE" altLang="fr-FR" sz="1600" dirty="0" err="1" smtClean="0"/>
              <a:t>uneDate</a:t>
            </a:r>
            <a:r>
              <a:rPr lang="fr-BE" altLang="fr-FR" sz="1600" dirty="0" smtClean="0"/>
              <a:t>) VALUES (?, ?, ?)"; </a:t>
            </a:r>
          </a:p>
          <a:p>
            <a:pPr eaLnBrk="1" hangingPunct="1">
              <a:buFontTx/>
              <a:buNone/>
            </a:pPr>
            <a:r>
              <a:rPr lang="fr-BE" altLang="fr-FR" sz="1600" dirty="0" smtClean="0"/>
              <a:t>		</a:t>
            </a:r>
            <a:r>
              <a:rPr lang="fr-BE" altLang="fr-FR" sz="1600" b="1" dirty="0" err="1" smtClean="0">
                <a:solidFill>
                  <a:srgbClr val="7575D1"/>
                </a:solidFill>
              </a:rPr>
              <a:t>PreparedStatement</a:t>
            </a:r>
            <a:r>
              <a:rPr lang="fr-BE" altLang="fr-FR" sz="1600" dirty="0" smtClean="0"/>
              <a:t> </a:t>
            </a:r>
            <a:r>
              <a:rPr lang="fr-BE" altLang="fr-FR" sz="1600" dirty="0" err="1" smtClean="0"/>
              <a:t>prep</a:t>
            </a:r>
            <a:r>
              <a:rPr lang="fr-BE" altLang="fr-FR" sz="1600" dirty="0" smtClean="0"/>
              <a:t>= </a:t>
            </a:r>
            <a:r>
              <a:rPr lang="fr-BE" altLang="fr-FR" sz="1600" dirty="0" err="1" smtClean="0"/>
              <a:t>connection.prepareStatement</a:t>
            </a:r>
            <a:r>
              <a:rPr lang="fr-BE" altLang="fr-FR" sz="1600" dirty="0" smtClean="0"/>
              <a:t>(</a:t>
            </a:r>
            <a:r>
              <a:rPr lang="fr-BE" altLang="fr-FR" sz="1600" dirty="0" err="1" smtClean="0"/>
              <a:t>sql</a:t>
            </a:r>
            <a:r>
              <a:rPr lang="fr-BE" altLang="fr-FR" sz="1600" dirty="0" smtClean="0"/>
              <a:t>); </a:t>
            </a:r>
          </a:p>
          <a:p>
            <a:pPr eaLnBrk="1" hangingPunct="1">
              <a:buFontTx/>
              <a:buNone/>
            </a:pPr>
            <a:r>
              <a:rPr lang="fr-BE" altLang="fr-FR" sz="1600" dirty="0" smtClean="0"/>
              <a:t>		</a:t>
            </a:r>
            <a:r>
              <a:rPr lang="fr-BE" altLang="fr-FR" sz="1600" dirty="0" err="1" smtClean="0"/>
              <a:t>prep.</a:t>
            </a:r>
            <a:r>
              <a:rPr lang="fr-BE" altLang="fr-FR" sz="1600" b="1" dirty="0" err="1" smtClean="0"/>
              <a:t>setObject</a:t>
            </a:r>
            <a:r>
              <a:rPr lang="fr-BE" altLang="fr-FR" sz="1600" b="1" dirty="0" smtClean="0"/>
              <a:t>(1,null, </a:t>
            </a:r>
            <a:r>
              <a:rPr lang="fr-BE" altLang="fr-FR" sz="1600" b="1" dirty="0" err="1" smtClean="0"/>
              <a:t>Types.VARCHAR</a:t>
            </a:r>
            <a:r>
              <a:rPr lang="fr-BE" altLang="fr-FR" sz="1600" b="1" dirty="0" smtClean="0"/>
              <a:t>); </a:t>
            </a:r>
          </a:p>
          <a:p>
            <a:pPr eaLnBrk="1" hangingPunct="1">
              <a:buFontTx/>
              <a:buNone/>
            </a:pPr>
            <a:r>
              <a:rPr lang="fr-BE" altLang="fr-FR" sz="1600" dirty="0" smtClean="0"/>
              <a:t>		</a:t>
            </a:r>
            <a:r>
              <a:rPr lang="fr-BE" altLang="fr-FR" sz="1600" dirty="0" err="1" smtClean="0"/>
              <a:t>prep.</a:t>
            </a:r>
            <a:r>
              <a:rPr lang="fr-BE" altLang="fr-FR" sz="1600" b="1" dirty="0" err="1" smtClean="0"/>
              <a:t>setNull</a:t>
            </a:r>
            <a:r>
              <a:rPr lang="fr-BE" altLang="fr-FR" sz="1600" b="1" dirty="0" smtClean="0"/>
              <a:t>(2); </a:t>
            </a:r>
          </a:p>
          <a:p>
            <a:pPr eaLnBrk="1" hangingPunct="1">
              <a:buFontTx/>
              <a:buNone/>
            </a:pPr>
            <a:r>
              <a:rPr lang="fr-BE" altLang="fr-FR" sz="1600" dirty="0" smtClean="0"/>
              <a:t>		</a:t>
            </a:r>
            <a:r>
              <a:rPr lang="fr-BE" altLang="fr-FR" sz="1600" dirty="0" err="1" smtClean="0"/>
              <a:t>prep.</a:t>
            </a:r>
            <a:r>
              <a:rPr lang="fr-BE" altLang="fr-FR" sz="1600" b="1" dirty="0" err="1" smtClean="0"/>
              <a:t>setDate</a:t>
            </a:r>
            <a:r>
              <a:rPr lang="fr-BE" altLang="fr-FR" sz="1600" b="1" dirty="0" smtClean="0"/>
              <a:t>(3,null);</a:t>
            </a:r>
          </a:p>
        </p:txBody>
      </p:sp>
      <p:sp>
        <p:nvSpPr>
          <p:cNvPr id="21508" name="Rectangle 7"/>
          <p:cNvSpPr>
            <a:spLocks noChangeArrowheads="1"/>
          </p:cNvSpPr>
          <p:nvPr/>
        </p:nvSpPr>
        <p:spPr bwMode="auto">
          <a:xfrm>
            <a:off x="1000125" y="2780928"/>
            <a:ext cx="6929438" cy="2149401"/>
          </a:xfrm>
          <a:prstGeom prst="rect">
            <a:avLst/>
          </a:prstGeom>
          <a:noFill/>
          <a:ln w="28575" algn="ctr">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fr-BE" altLang="fr-FR"/>
          </a:p>
        </p:txBody>
      </p:sp>
    </p:spTree>
    <p:extLst>
      <p:ext uri="{BB962C8B-B14F-4D97-AF65-F5344CB8AC3E}">
        <p14:creationId xmlns:p14="http://schemas.microsoft.com/office/powerpoint/2010/main" val="4284858893"/>
      </p:ext>
    </p:extLst>
  </p:cSld>
  <p:clrMapOvr>
    <a:masterClrMapping/>
  </p:clrMapOvr>
  <p:transition>
    <p:strips dir="rd"/>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p:cNvSpPr>
            <a:spLocks noGrp="1"/>
          </p:cNvSpPr>
          <p:nvPr>
            <p:ph idx="1"/>
          </p:nvPr>
        </p:nvSpPr>
        <p:spPr>
          <a:xfrm>
            <a:off x="500034" y="2160597"/>
            <a:ext cx="7929618" cy="1911345"/>
          </a:xfrm>
        </p:spPr>
        <p:txBody>
          <a:bodyPr/>
          <a:lstStyle/>
          <a:p>
            <a:pPr marL="0" indent="0" algn="ctr">
              <a:buNone/>
            </a:pPr>
            <a:r>
              <a:rPr lang="fr-BE" sz="6000" b="1" dirty="0" smtClean="0"/>
              <a:t>VI.	Exercices</a:t>
            </a:r>
            <a:endParaRPr lang="fr-BE" sz="6000" dirty="0" smtClean="0"/>
          </a:p>
        </p:txBody>
      </p:sp>
    </p:spTree>
    <p:extLst>
      <p:ext uri="{BB962C8B-B14F-4D97-AF65-F5344CB8AC3E}">
        <p14:creationId xmlns:p14="http://schemas.microsoft.com/office/powerpoint/2010/main" val="2081599064"/>
      </p:ext>
    </p:extLst>
  </p:cSld>
  <p:clrMapOvr>
    <a:masterClrMapping/>
  </p:clrMapOvr>
  <p:transition>
    <p:strips dir="rd"/>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pPr>
              <a:buNone/>
            </a:pPr>
            <a:r>
              <a:rPr lang="fr-BE" dirty="0" smtClean="0"/>
              <a:t>VI.	 Exercices</a:t>
            </a:r>
            <a:endParaRPr lang="fr-BE" sz="2400" i="1" dirty="0"/>
          </a:p>
        </p:txBody>
      </p:sp>
      <p:sp>
        <p:nvSpPr>
          <p:cNvPr id="5" name="Espace réservé du contenu 4"/>
          <p:cNvSpPr>
            <a:spLocks noGrp="1"/>
          </p:cNvSpPr>
          <p:nvPr>
            <p:ph idx="1"/>
          </p:nvPr>
        </p:nvSpPr>
        <p:spPr/>
        <p:txBody>
          <a:bodyPr/>
          <a:lstStyle/>
          <a:p>
            <a:r>
              <a:rPr lang="fr-BE" sz="1600" dirty="0" smtClean="0"/>
              <a:t> </a:t>
            </a:r>
          </a:p>
          <a:p>
            <a:pPr lvl="2">
              <a:buFont typeface="Arial" charset="0"/>
              <a:buChar char="•"/>
            </a:pPr>
            <a:endParaRPr lang="fr-BE" sz="1800" b="1" dirty="0" smtClean="0"/>
          </a:p>
          <a:p>
            <a:pPr lvl="1">
              <a:buNone/>
            </a:pPr>
            <a:endParaRPr lang="fr-BE" sz="2000" b="1" i="1" u="sng" dirty="0" smtClean="0"/>
          </a:p>
        </p:txBody>
      </p:sp>
      <p:sp>
        <p:nvSpPr>
          <p:cNvPr id="7" name="Espace réservé du contenu 4"/>
          <p:cNvSpPr txBox="1">
            <a:spLocks/>
          </p:cNvSpPr>
          <p:nvPr/>
        </p:nvSpPr>
        <p:spPr bwMode="auto">
          <a:xfrm>
            <a:off x="500034" y="1571612"/>
            <a:ext cx="8229600" cy="312579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fontAlgn="base">
              <a:spcBef>
                <a:spcPct val="20000"/>
              </a:spcBef>
              <a:spcAft>
                <a:spcPct val="0"/>
              </a:spcAft>
            </a:pPr>
            <a:r>
              <a:rPr lang="fr-BE" b="1" u="sng" kern="0" dirty="0" smtClean="0">
                <a:latin typeface="Calibri" pitchFamily="34" charset="0"/>
              </a:rPr>
              <a:t>Enoncés:</a:t>
            </a:r>
          </a:p>
          <a:p>
            <a:pPr marL="342900" marR="0" lvl="0" indent="-342900" algn="l" defTabSz="914400" rtl="0" eaLnBrk="1" fontAlgn="base" latinLnBrk="0" hangingPunct="1">
              <a:lnSpc>
                <a:spcPct val="100000"/>
              </a:lnSpc>
              <a:spcBef>
                <a:spcPct val="20000"/>
              </a:spcBef>
              <a:spcAft>
                <a:spcPct val="0"/>
              </a:spcAft>
              <a:buClrTx/>
              <a:buSzTx/>
              <a:buFontTx/>
              <a:buNone/>
              <a:tabLst/>
              <a:defRPr/>
            </a:pPr>
            <a:endParaRPr kumimoji="0" lang="fr-BE" sz="1600" b="0" i="0" u="none" strike="noStrike" kern="0" cap="none" spc="0" normalizeH="0" baseline="0" noProof="0" dirty="0" smtClean="0">
              <a:ln>
                <a:noFill/>
              </a:ln>
              <a:solidFill>
                <a:schemeClr val="tx1"/>
              </a:solidFill>
              <a:effectLst/>
              <a:uLnTx/>
              <a:uFillTx/>
              <a:latin typeface="Calibri" pitchFamily="34" charset="0"/>
              <a:ea typeface="+mn-ea"/>
              <a:cs typeface="+mn-cs"/>
            </a:endParaRPr>
          </a:p>
          <a:p>
            <a:pPr marL="1143000" marR="0" lvl="2" indent="-228600" algn="l" defTabSz="914400" rtl="0" eaLnBrk="1" fontAlgn="base" latinLnBrk="0" hangingPunct="1">
              <a:lnSpc>
                <a:spcPct val="100000"/>
              </a:lnSpc>
              <a:spcBef>
                <a:spcPct val="20000"/>
              </a:spcBef>
              <a:spcAft>
                <a:spcPct val="0"/>
              </a:spcAft>
              <a:buClrTx/>
              <a:buSzTx/>
              <a:tabLst/>
              <a:defRPr/>
            </a:pPr>
            <a:r>
              <a:rPr kumimoji="0" lang="fr-BE" b="1" i="0" u="none" strike="noStrike" kern="0" cap="none" spc="0" normalizeH="0" baseline="0" noProof="0" dirty="0" smtClean="0">
                <a:ln>
                  <a:noFill/>
                </a:ln>
                <a:solidFill>
                  <a:schemeClr val="tx1"/>
                </a:solidFill>
                <a:effectLst/>
                <a:uLnTx/>
                <a:uFillTx/>
                <a:latin typeface="Calibri" pitchFamily="34" charset="0"/>
              </a:rPr>
              <a:t>1° 	</a:t>
            </a:r>
            <a:r>
              <a:rPr lang="fr-BE" kern="0" dirty="0" smtClean="0">
                <a:latin typeface="Calibri" pitchFamily="34" charset="0"/>
              </a:rPr>
              <a:t>Installation du </a:t>
            </a:r>
            <a:r>
              <a:rPr lang="fr-BE" u="sng" dirty="0" smtClean="0">
                <a:solidFill>
                  <a:srgbClr val="2603BD"/>
                </a:solidFill>
                <a:latin typeface="Calibri" pitchFamily="34" charset="0"/>
              </a:rPr>
              <a:t>SGBD</a:t>
            </a:r>
            <a:r>
              <a:rPr lang="fr-BE" kern="0" dirty="0" smtClean="0">
                <a:latin typeface="Calibri" pitchFamily="34" charset="0"/>
              </a:rPr>
              <a:t> </a:t>
            </a:r>
            <a:r>
              <a:rPr lang="fr-BE" i="1" kern="0" dirty="0" err="1" smtClean="0">
                <a:latin typeface="Calibri" pitchFamily="34" charset="0"/>
              </a:rPr>
              <a:t>MySql</a:t>
            </a:r>
            <a:endParaRPr lang="fr-BE" i="1" kern="0" dirty="0" smtClean="0">
              <a:latin typeface="Calibri" pitchFamily="34" charset="0"/>
            </a:endParaRPr>
          </a:p>
          <a:p>
            <a:pPr marL="1143000" marR="0" lvl="2" indent="-228600" algn="l" defTabSz="914400" rtl="0" eaLnBrk="1" fontAlgn="base" latinLnBrk="0" hangingPunct="1">
              <a:lnSpc>
                <a:spcPct val="100000"/>
              </a:lnSpc>
              <a:spcBef>
                <a:spcPct val="20000"/>
              </a:spcBef>
              <a:spcAft>
                <a:spcPct val="0"/>
              </a:spcAft>
              <a:buClrTx/>
              <a:buSzTx/>
              <a:tabLst/>
              <a:defRPr/>
            </a:pPr>
            <a:r>
              <a:rPr kumimoji="0" lang="fr-BE" b="1" i="0" u="none" strike="noStrike" kern="0" cap="none" spc="0" normalizeH="0" baseline="0" noProof="0" dirty="0" smtClean="0">
                <a:ln>
                  <a:noFill/>
                </a:ln>
                <a:solidFill>
                  <a:schemeClr val="tx1"/>
                </a:solidFill>
                <a:effectLst/>
                <a:uLnTx/>
                <a:uFillTx/>
                <a:latin typeface="Calibri" pitchFamily="34" charset="0"/>
              </a:rPr>
              <a:t>2° 	</a:t>
            </a:r>
            <a:r>
              <a:rPr lang="fr-BE" kern="0" dirty="0" smtClean="0">
                <a:latin typeface="Calibri" pitchFamily="34" charset="0"/>
              </a:rPr>
              <a:t>Installation du </a:t>
            </a:r>
            <a:r>
              <a:rPr lang="fr-BE" u="sng" dirty="0" smtClean="0">
                <a:solidFill>
                  <a:srgbClr val="2603BD"/>
                </a:solidFill>
                <a:latin typeface="Calibri" pitchFamily="34" charset="0"/>
              </a:rPr>
              <a:t>driver</a:t>
            </a:r>
            <a:r>
              <a:rPr lang="fr-BE" kern="0" dirty="0" smtClean="0">
                <a:latin typeface="Calibri" pitchFamily="34" charset="0"/>
              </a:rPr>
              <a:t> </a:t>
            </a:r>
            <a:r>
              <a:rPr lang="fr-BE" u="sng" dirty="0" err="1" smtClean="0">
                <a:solidFill>
                  <a:srgbClr val="2603BD"/>
                </a:solidFill>
                <a:latin typeface="Calibri" pitchFamily="34" charset="0"/>
              </a:rPr>
              <a:t>JBDC</a:t>
            </a:r>
            <a:r>
              <a:rPr lang="fr-BE" kern="0" dirty="0" err="1" smtClean="0">
                <a:latin typeface="Calibri" pitchFamily="34" charset="0"/>
              </a:rPr>
              <a:t>de</a:t>
            </a:r>
            <a:r>
              <a:rPr lang="fr-BE" kern="0" dirty="0" smtClean="0">
                <a:latin typeface="Calibri" pitchFamily="34" charset="0"/>
              </a:rPr>
              <a:t> </a:t>
            </a:r>
            <a:r>
              <a:rPr lang="fr-BE" i="1" kern="0" dirty="0" err="1" smtClean="0">
                <a:latin typeface="Calibri" pitchFamily="34" charset="0"/>
              </a:rPr>
              <a:t>MySql</a:t>
            </a:r>
            <a:endParaRPr lang="fr-BE" i="1" kern="0" dirty="0" smtClean="0">
              <a:latin typeface="Calibri" pitchFamily="34" charset="0"/>
            </a:endParaRPr>
          </a:p>
          <a:p>
            <a:pPr marL="1143000" marR="0" lvl="2" indent="-228600" algn="l" defTabSz="914400" rtl="0" eaLnBrk="1" fontAlgn="base" latinLnBrk="0" hangingPunct="1">
              <a:lnSpc>
                <a:spcPct val="100000"/>
              </a:lnSpc>
              <a:spcBef>
                <a:spcPct val="20000"/>
              </a:spcBef>
              <a:spcAft>
                <a:spcPct val="0"/>
              </a:spcAft>
              <a:buClrTx/>
              <a:buSzTx/>
              <a:tabLst/>
              <a:defRPr/>
            </a:pPr>
            <a:r>
              <a:rPr lang="fr-BE" b="1" kern="0" dirty="0" smtClean="0">
                <a:latin typeface="Calibri" pitchFamily="34" charset="0"/>
              </a:rPr>
              <a:t>3° 	</a:t>
            </a:r>
            <a:r>
              <a:rPr lang="fr-BE" kern="0" dirty="0" smtClean="0">
                <a:latin typeface="Calibri" pitchFamily="34" charset="0"/>
              </a:rPr>
              <a:t>Création d’une </a:t>
            </a:r>
            <a:r>
              <a:rPr lang="fr-BE" u="sng" dirty="0" smtClean="0">
                <a:solidFill>
                  <a:srgbClr val="2603BD"/>
                </a:solidFill>
                <a:latin typeface="Calibri" pitchFamily="34" charset="0"/>
              </a:rPr>
              <a:t>base</a:t>
            </a:r>
            <a:r>
              <a:rPr lang="fr-BE" kern="0" dirty="0" smtClean="0">
                <a:latin typeface="Calibri" pitchFamily="34" charset="0"/>
              </a:rPr>
              <a:t> </a:t>
            </a:r>
            <a:r>
              <a:rPr lang="fr-BE" u="sng" dirty="0" smtClean="0">
                <a:solidFill>
                  <a:srgbClr val="2603BD"/>
                </a:solidFill>
                <a:latin typeface="Calibri" pitchFamily="34" charset="0"/>
              </a:rPr>
              <a:t>de</a:t>
            </a:r>
            <a:r>
              <a:rPr lang="fr-BE" kern="0" dirty="0" smtClean="0">
                <a:latin typeface="Calibri" pitchFamily="34" charset="0"/>
              </a:rPr>
              <a:t> </a:t>
            </a:r>
            <a:r>
              <a:rPr lang="fr-BE" u="sng" dirty="0" smtClean="0">
                <a:solidFill>
                  <a:srgbClr val="2603BD"/>
                </a:solidFill>
                <a:latin typeface="Calibri" pitchFamily="34" charset="0"/>
              </a:rPr>
              <a:t>données</a:t>
            </a:r>
            <a:r>
              <a:rPr lang="fr-BE" dirty="0" smtClean="0">
                <a:latin typeface="Calibri" pitchFamily="34" charset="0"/>
              </a:rPr>
              <a:t> </a:t>
            </a:r>
            <a:r>
              <a:rPr lang="fr-BE" dirty="0" err="1" smtClean="0">
                <a:latin typeface="Calibri" pitchFamily="34" charset="0"/>
              </a:rPr>
              <a:t>TechnoDB</a:t>
            </a:r>
            <a:endParaRPr lang="fr-BE" dirty="0" smtClean="0">
              <a:latin typeface="Calibri" pitchFamily="34" charset="0"/>
            </a:endParaRPr>
          </a:p>
          <a:p>
            <a:pPr marL="1143000" marR="0" lvl="2" indent="-228600" algn="l" defTabSz="914400" rtl="0" eaLnBrk="1" fontAlgn="base" latinLnBrk="0" hangingPunct="1">
              <a:lnSpc>
                <a:spcPct val="100000"/>
              </a:lnSpc>
              <a:spcBef>
                <a:spcPct val="20000"/>
              </a:spcBef>
              <a:spcAft>
                <a:spcPct val="0"/>
              </a:spcAft>
              <a:buClrTx/>
              <a:buSzTx/>
              <a:tabLst/>
              <a:defRPr/>
            </a:pPr>
            <a:r>
              <a:rPr lang="fr-BE" b="1" kern="0" dirty="0" smtClean="0">
                <a:latin typeface="Calibri" pitchFamily="34" charset="0"/>
              </a:rPr>
              <a:t>4° 	</a:t>
            </a:r>
            <a:r>
              <a:rPr lang="fr-BE" kern="0" dirty="0" smtClean="0">
                <a:latin typeface="Calibri" pitchFamily="34" charset="0"/>
              </a:rPr>
              <a:t>Création d’une </a:t>
            </a:r>
            <a:r>
              <a:rPr lang="fr-BE" u="sng" dirty="0" smtClean="0">
                <a:solidFill>
                  <a:srgbClr val="2603BD"/>
                </a:solidFill>
                <a:latin typeface="Calibri" pitchFamily="34" charset="0"/>
              </a:rPr>
              <a:t>table</a:t>
            </a:r>
            <a:r>
              <a:rPr lang="fr-BE" kern="0" dirty="0" smtClean="0">
                <a:latin typeface="Calibri" pitchFamily="34" charset="0"/>
              </a:rPr>
              <a:t> </a:t>
            </a:r>
            <a:r>
              <a:rPr lang="fr-BE" b="1" i="1" kern="0" dirty="0" smtClean="0">
                <a:latin typeface="Calibri" pitchFamily="34" charset="0"/>
              </a:rPr>
              <a:t>Clients</a:t>
            </a:r>
            <a:r>
              <a:rPr lang="fr-BE" kern="0" dirty="0" smtClean="0">
                <a:latin typeface="Calibri" pitchFamily="34" charset="0"/>
              </a:rPr>
              <a:t> avec quelques enregistrements</a:t>
            </a:r>
          </a:p>
          <a:p>
            <a:pPr marL="1143000" marR="0" lvl="2" indent="-228600" algn="l" defTabSz="914400" rtl="0" eaLnBrk="1" fontAlgn="base" latinLnBrk="0" hangingPunct="1">
              <a:lnSpc>
                <a:spcPct val="100000"/>
              </a:lnSpc>
              <a:spcBef>
                <a:spcPct val="20000"/>
              </a:spcBef>
              <a:spcAft>
                <a:spcPct val="0"/>
              </a:spcAft>
              <a:buClrTx/>
              <a:buSzTx/>
              <a:tabLst/>
              <a:defRPr/>
            </a:pPr>
            <a:r>
              <a:rPr kumimoji="0" lang="fr-BE" b="1" i="0" u="none" strike="noStrike" kern="0" cap="none" spc="0" normalizeH="0" baseline="0" noProof="0" dirty="0" smtClean="0">
                <a:ln>
                  <a:noFill/>
                </a:ln>
                <a:solidFill>
                  <a:schemeClr val="tx1"/>
                </a:solidFill>
                <a:effectLst/>
                <a:uLnTx/>
                <a:uFillTx/>
                <a:latin typeface="Calibri" pitchFamily="34" charset="0"/>
              </a:rPr>
              <a:t>6°		</a:t>
            </a:r>
            <a:r>
              <a:rPr kumimoji="0" lang="fr-BE" i="0" u="none" strike="noStrike" kern="0" cap="none" spc="0" normalizeH="0" baseline="0" noProof="0" dirty="0" smtClean="0">
                <a:ln>
                  <a:noFill/>
                </a:ln>
                <a:solidFill>
                  <a:schemeClr val="tx1"/>
                </a:solidFill>
                <a:effectLst/>
                <a:uLnTx/>
                <a:uFillTx/>
                <a:latin typeface="Calibri" pitchFamily="34" charset="0"/>
              </a:rPr>
              <a:t>Création d’une </a:t>
            </a:r>
            <a:r>
              <a:rPr lang="fr-BE" u="sng" dirty="0" smtClean="0">
                <a:solidFill>
                  <a:srgbClr val="2603BD"/>
                </a:solidFill>
                <a:latin typeface="Calibri" pitchFamily="34" charset="0"/>
              </a:rPr>
              <a:t>classe</a:t>
            </a:r>
            <a:r>
              <a:rPr kumimoji="0" lang="fr-BE" i="0" u="none" strike="noStrike" kern="0" cap="none" spc="0" normalizeH="0" baseline="0" noProof="0" dirty="0" smtClean="0">
                <a:ln>
                  <a:noFill/>
                </a:ln>
                <a:solidFill>
                  <a:schemeClr val="tx1"/>
                </a:solidFill>
                <a:effectLst/>
                <a:uLnTx/>
                <a:uFillTx/>
                <a:latin typeface="Calibri" pitchFamily="34" charset="0"/>
              </a:rPr>
              <a:t> qui</a:t>
            </a:r>
            <a:r>
              <a:rPr kumimoji="0" lang="fr-BE" i="0" u="none" strike="noStrike" kern="0" cap="none" spc="0" normalizeH="0" noProof="0" dirty="0" smtClean="0">
                <a:ln>
                  <a:noFill/>
                </a:ln>
                <a:solidFill>
                  <a:schemeClr val="tx1"/>
                </a:solidFill>
                <a:effectLst/>
                <a:uLnTx/>
                <a:uFillTx/>
                <a:latin typeface="Calibri" pitchFamily="34" charset="0"/>
              </a:rPr>
              <a:t> se connecte à la base de données et 	retourne les enregistrements de la table </a:t>
            </a:r>
            <a:r>
              <a:rPr kumimoji="0" lang="fr-BE" b="1" i="1" u="none" strike="noStrike" kern="0" cap="none" spc="0" normalizeH="0" noProof="0" dirty="0" smtClean="0">
                <a:ln>
                  <a:noFill/>
                </a:ln>
                <a:solidFill>
                  <a:schemeClr val="tx1"/>
                </a:solidFill>
                <a:effectLst/>
                <a:uLnTx/>
                <a:uFillTx/>
                <a:latin typeface="Calibri" pitchFamily="34" charset="0"/>
              </a:rPr>
              <a:t>Clients</a:t>
            </a:r>
            <a:endParaRPr kumimoji="0" lang="fr-BE" sz="2000" b="1" i="1" u="sng" strike="noStrike" kern="0" cap="none" spc="0" normalizeH="0" baseline="0" noProof="0" dirty="0" smtClean="0">
              <a:ln>
                <a:noFill/>
              </a:ln>
              <a:solidFill>
                <a:schemeClr val="tx1"/>
              </a:solidFill>
              <a:effectLst/>
              <a:uLnTx/>
              <a:uFillTx/>
              <a:latin typeface="Calibri" pitchFamily="34" charset="0"/>
            </a:endParaRPr>
          </a:p>
        </p:txBody>
      </p:sp>
    </p:spTree>
    <p:extLst>
      <p:ext uri="{BB962C8B-B14F-4D97-AF65-F5344CB8AC3E}">
        <p14:creationId xmlns:p14="http://schemas.microsoft.com/office/powerpoint/2010/main" val="947703421"/>
      </p:ext>
    </p:extLst>
  </p:cSld>
  <p:clrMapOvr>
    <a:masterClrMapping/>
  </p:clrMapOvr>
  <p:transition>
    <p:strips dir="rd"/>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dirty="0" smtClean="0"/>
              <a:t>Exercice 1 - Servlet</a:t>
            </a:r>
            <a:endParaRPr lang="fr-BE" dirty="0"/>
          </a:p>
        </p:txBody>
      </p:sp>
      <p:sp>
        <p:nvSpPr>
          <p:cNvPr id="3" name="Content Placeholder 2"/>
          <p:cNvSpPr>
            <a:spLocks noGrp="1"/>
          </p:cNvSpPr>
          <p:nvPr>
            <p:ph idx="1"/>
          </p:nvPr>
        </p:nvSpPr>
        <p:spPr/>
        <p:txBody>
          <a:bodyPr/>
          <a:lstStyle/>
          <a:p>
            <a:r>
              <a:rPr lang="fr-BE" dirty="0" smtClean="0"/>
              <a:t>Ecrire une application Web "</a:t>
            </a:r>
            <a:r>
              <a:rPr lang="fr-BE" dirty="0" err="1" smtClean="0"/>
              <a:t>SQLWeb</a:t>
            </a:r>
            <a:r>
              <a:rPr lang="fr-BE" dirty="0" smtClean="0"/>
              <a:t>" qui permet à l'utilisateur </a:t>
            </a:r>
          </a:p>
          <a:p>
            <a:pPr lvl="1"/>
            <a:r>
              <a:rPr lang="fr-BE" dirty="0" smtClean="0"/>
              <a:t>de se connecter à une base de données MySQL quelconque </a:t>
            </a:r>
          </a:p>
          <a:p>
            <a:pPr lvl="1"/>
            <a:r>
              <a:rPr lang="fr-BE" dirty="0" smtClean="0"/>
              <a:t>et d'exécuter interactivement des requêtes </a:t>
            </a:r>
          </a:p>
          <a:p>
            <a:r>
              <a:rPr lang="fr-BE" dirty="0" smtClean="0"/>
              <a:t>Connection à MySQL</a:t>
            </a:r>
          </a:p>
        </p:txBody>
      </p:sp>
      <p:grpSp>
        <p:nvGrpSpPr>
          <p:cNvPr id="4" name="Groupe 3"/>
          <p:cNvGrpSpPr/>
          <p:nvPr/>
        </p:nvGrpSpPr>
        <p:grpSpPr>
          <a:xfrm>
            <a:off x="1259632" y="3366542"/>
            <a:ext cx="7143800" cy="2438722"/>
            <a:chOff x="1285852" y="3143248"/>
            <a:chExt cx="7143800" cy="2438722"/>
          </a:xfrm>
        </p:grpSpPr>
        <p:pic>
          <p:nvPicPr>
            <p:cNvPr id="8" name="Picture 7" descr="s1.png"/>
            <p:cNvPicPr>
              <a:picLocks noChangeAspect="1"/>
            </p:cNvPicPr>
            <p:nvPr/>
          </p:nvPicPr>
          <p:blipFill>
            <a:blip r:embed="rId2" cstate="print"/>
            <a:stretch>
              <a:fillRect/>
            </a:stretch>
          </p:blipFill>
          <p:spPr>
            <a:xfrm>
              <a:off x="1285852" y="3286124"/>
              <a:ext cx="4277322" cy="2295846"/>
            </a:xfrm>
            <a:prstGeom prst="rect">
              <a:avLst/>
            </a:prstGeom>
          </p:spPr>
        </p:pic>
        <p:sp>
          <p:nvSpPr>
            <p:cNvPr id="9" name="Rounded Rectangular Callout 8"/>
            <p:cNvSpPr/>
            <p:nvPr/>
          </p:nvSpPr>
          <p:spPr bwMode="auto">
            <a:xfrm>
              <a:off x="4714876" y="3143248"/>
              <a:ext cx="3714776" cy="1143008"/>
            </a:xfrm>
            <a:prstGeom prst="wedgeRoundRectCallout">
              <a:avLst>
                <a:gd name="adj1" fmla="val -43521"/>
                <a:gd name="adj2" fmla="val 72659"/>
                <a:gd name="adj3" fmla="val 16667"/>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fr-BE" sz="1800" b="0" i="0" u="none" strike="noStrike" cap="none" normalizeH="0" baseline="0" smtClean="0">
                  <a:ln>
                    <a:noFill/>
                  </a:ln>
                  <a:solidFill>
                    <a:schemeClr val="tx1"/>
                  </a:solidFill>
                  <a:effectLst/>
                  <a:latin typeface="Arial" charset="0"/>
                  <a:cs typeface="Arial" charset="0"/>
                </a:rPr>
                <a:t>Page index.html</a:t>
              </a:r>
            </a:p>
            <a:p>
              <a:pPr marL="0" marR="0" indent="0" algn="l" defTabSz="914400" rtl="0" eaLnBrk="0" fontAlgn="base" latinLnBrk="0" hangingPunct="0">
                <a:lnSpc>
                  <a:spcPct val="100000"/>
                </a:lnSpc>
                <a:spcBef>
                  <a:spcPct val="0"/>
                </a:spcBef>
                <a:spcAft>
                  <a:spcPct val="0"/>
                </a:spcAft>
                <a:buClrTx/>
                <a:buSzTx/>
                <a:buFontTx/>
                <a:buNone/>
                <a:tabLst/>
              </a:pPr>
              <a:r>
                <a:rPr lang="fr-BE" smtClean="0"/>
                <a:t>POST vers ConnectionServlet</a:t>
              </a:r>
              <a:endParaRPr kumimoji="0" lang="fr-BE" sz="1800" b="0" i="0" u="none" strike="noStrike" cap="none" normalizeH="0" baseline="0" smtClean="0">
                <a:ln>
                  <a:noFill/>
                </a:ln>
                <a:solidFill>
                  <a:schemeClr val="tx1"/>
                </a:solidFill>
                <a:effectLst/>
                <a:latin typeface="Arial" charset="0"/>
                <a:cs typeface="Arial" charset="0"/>
              </a:endParaRPr>
            </a:p>
          </p:txBody>
        </p:sp>
      </p:grpSp>
    </p:spTree>
    <p:extLst>
      <p:ext uri="{BB962C8B-B14F-4D97-AF65-F5344CB8AC3E}">
        <p14:creationId xmlns:p14="http://schemas.microsoft.com/office/powerpoint/2010/main" val="3554101954"/>
      </p:ext>
    </p:extLst>
  </p:cSld>
  <p:clrMapOvr>
    <a:masterClrMapping/>
  </p:clrMapOvr>
  <p:transition>
    <p:strips dir="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BE" dirty="0" smtClean="0"/>
              <a:t>JDBC </a:t>
            </a:r>
            <a:r>
              <a:rPr lang="fr-BE" sz="2400" i="1" dirty="0" smtClean="0"/>
              <a:t>– Que peut on faire avec JDBC ?</a:t>
            </a:r>
            <a:endParaRPr lang="fr-BE" sz="2400" i="1" dirty="0"/>
          </a:p>
        </p:txBody>
      </p:sp>
      <p:sp>
        <p:nvSpPr>
          <p:cNvPr id="5" name="Espace réservé du contenu 4"/>
          <p:cNvSpPr>
            <a:spLocks noGrp="1"/>
          </p:cNvSpPr>
          <p:nvPr>
            <p:ph idx="1"/>
          </p:nvPr>
        </p:nvSpPr>
        <p:spPr>
          <a:xfrm>
            <a:off x="642910" y="1803407"/>
            <a:ext cx="7929618" cy="2554287"/>
          </a:xfrm>
        </p:spPr>
        <p:txBody>
          <a:bodyPr/>
          <a:lstStyle/>
          <a:p>
            <a:r>
              <a:rPr lang="fr-BE" sz="2400" b="1" dirty="0" smtClean="0"/>
              <a:t>L'API JDBC permet, entre autres :</a:t>
            </a:r>
            <a:r>
              <a:rPr lang="fr-BE" sz="2400" dirty="0" smtClean="0"/>
              <a:t> </a:t>
            </a:r>
          </a:p>
          <a:p>
            <a:endParaRPr lang="fr-BE" sz="2400" dirty="0" smtClean="0"/>
          </a:p>
          <a:p>
            <a:pPr>
              <a:buFont typeface="Arial" charset="0"/>
              <a:buChar char="•"/>
            </a:pPr>
            <a:r>
              <a:rPr lang="fr-BE" sz="1800" dirty="0" smtClean="0"/>
              <a:t>l'établissement d'une connexion avec le SGBD</a:t>
            </a:r>
          </a:p>
          <a:p>
            <a:pPr>
              <a:buFont typeface="Arial" charset="0"/>
              <a:buChar char="•"/>
            </a:pPr>
            <a:r>
              <a:rPr lang="fr-BE" sz="1800" dirty="0" smtClean="0"/>
              <a:t>l'envoi de requêtes SQL au SGBD, à partir du programme java </a:t>
            </a:r>
          </a:p>
          <a:p>
            <a:pPr>
              <a:buFont typeface="Arial" charset="0"/>
              <a:buChar char="•"/>
            </a:pPr>
            <a:r>
              <a:rPr lang="fr-BE" sz="1800" dirty="0" smtClean="0"/>
              <a:t>le traitement, au niveau du programme, des données retournées par le SGBD</a:t>
            </a:r>
          </a:p>
          <a:p>
            <a:pPr>
              <a:buFont typeface="Arial" charset="0"/>
              <a:buChar char="•"/>
            </a:pPr>
            <a:r>
              <a:rPr lang="fr-BE" sz="1800" dirty="0" smtClean="0"/>
              <a:t>le traitement des erreurs retournées par le SGBD lors de l'exécution d'une instruction </a:t>
            </a:r>
          </a:p>
        </p:txBody>
      </p:sp>
    </p:spTree>
    <p:extLst>
      <p:ext uri="{BB962C8B-B14F-4D97-AF65-F5344CB8AC3E}">
        <p14:creationId xmlns:p14="http://schemas.microsoft.com/office/powerpoint/2010/main" val="285341522"/>
      </p:ext>
    </p:extLst>
  </p:cSld>
  <p:clrMapOvr>
    <a:masterClrMapping/>
  </p:clrMapOvr>
  <p:transition>
    <p:strips dir="rd"/>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dirty="0" smtClean="0"/>
              <a:t>Exercice 1 - Servlet</a:t>
            </a:r>
            <a:endParaRPr lang="fr-BE" dirty="0"/>
          </a:p>
        </p:txBody>
      </p:sp>
      <p:sp>
        <p:nvSpPr>
          <p:cNvPr id="3" name="Content Placeholder 2"/>
          <p:cNvSpPr>
            <a:spLocks noGrp="1"/>
          </p:cNvSpPr>
          <p:nvPr>
            <p:ph idx="1"/>
          </p:nvPr>
        </p:nvSpPr>
        <p:spPr/>
        <p:txBody>
          <a:bodyPr/>
          <a:lstStyle/>
          <a:p>
            <a:r>
              <a:rPr lang="fr-BE" sz="2400" dirty="0">
                <a:solidFill>
                  <a:srgbClr val="3C486E"/>
                </a:solidFill>
              </a:rPr>
              <a:t>Gestion des </a:t>
            </a:r>
            <a:r>
              <a:rPr lang="fr-BE" sz="2400" dirty="0" smtClean="0">
                <a:solidFill>
                  <a:srgbClr val="3C486E"/>
                </a:solidFill>
              </a:rPr>
              <a:t>exceptions</a:t>
            </a:r>
            <a:endParaRPr lang="fr-BE" dirty="0" smtClean="0"/>
          </a:p>
        </p:txBody>
      </p:sp>
      <p:pic>
        <p:nvPicPr>
          <p:cNvPr id="7" name="Content Placeholder 5" descr="s5.png"/>
          <p:cNvPicPr>
            <a:picLocks noChangeAspect="1"/>
          </p:cNvPicPr>
          <p:nvPr/>
        </p:nvPicPr>
        <p:blipFill>
          <a:blip r:embed="rId2" cstate="print"/>
          <a:stretch>
            <a:fillRect/>
          </a:stretch>
        </p:blipFill>
        <p:spPr bwMode="auto">
          <a:xfrm>
            <a:off x="1763688" y="2852936"/>
            <a:ext cx="4124901" cy="1914792"/>
          </a:xfrm>
          <a:prstGeom prst="rect">
            <a:avLst/>
          </a:prstGeom>
          <a:noFill/>
          <a:ln w="9525">
            <a:noFill/>
            <a:miter lim="800000"/>
            <a:headEnd/>
            <a:tailEnd/>
          </a:ln>
        </p:spPr>
      </p:pic>
      <p:sp>
        <p:nvSpPr>
          <p:cNvPr id="10" name="Rounded Rectangular Callout 6"/>
          <p:cNvSpPr/>
          <p:nvPr/>
        </p:nvSpPr>
        <p:spPr bwMode="auto">
          <a:xfrm>
            <a:off x="4745656" y="1628800"/>
            <a:ext cx="3714776" cy="1143008"/>
          </a:xfrm>
          <a:prstGeom prst="wedgeRoundRectCallout">
            <a:avLst>
              <a:gd name="adj1" fmla="val -43521"/>
              <a:gd name="adj2" fmla="val 72659"/>
              <a:gd name="adj3" fmla="val 16667"/>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fr-BE" sz="1800" b="0" i="0" u="none" strike="noStrike" cap="none" normalizeH="0" baseline="0" smtClean="0">
                <a:ln>
                  <a:noFill/>
                </a:ln>
                <a:solidFill>
                  <a:schemeClr val="tx1"/>
                </a:solidFill>
                <a:effectLst/>
                <a:latin typeface="Arial" charset="0"/>
                <a:cs typeface="Arial" charset="0"/>
              </a:rPr>
              <a:t>Page générée</a:t>
            </a:r>
            <a:r>
              <a:rPr kumimoji="0" lang="fr-BE" sz="1800" b="0" i="0" u="none" strike="noStrike" cap="none" normalizeH="0" smtClean="0">
                <a:ln>
                  <a:noFill/>
                </a:ln>
                <a:solidFill>
                  <a:schemeClr val="tx1"/>
                </a:solidFill>
                <a:effectLst/>
                <a:latin typeface="Arial" charset="0"/>
                <a:cs typeface="Arial" charset="0"/>
              </a:rPr>
              <a:t> automatiquement</a:t>
            </a:r>
            <a:endParaRPr kumimoji="0" lang="fr-BE" sz="1800" b="0" i="0" u="none" strike="noStrike" cap="none" normalizeH="0" baseline="0" smtClean="0">
              <a:ln>
                <a:noFill/>
              </a:ln>
              <a:solidFill>
                <a:schemeClr val="tx1"/>
              </a:solidFill>
              <a:effectLst/>
              <a:latin typeface="Arial" charset="0"/>
              <a:cs typeface="Arial" charset="0"/>
            </a:endParaRPr>
          </a:p>
          <a:p>
            <a:pPr marL="0" marR="0" indent="0" algn="l" defTabSz="914400" rtl="0" eaLnBrk="0" fontAlgn="base" latinLnBrk="0" hangingPunct="0">
              <a:lnSpc>
                <a:spcPct val="100000"/>
              </a:lnSpc>
              <a:spcBef>
                <a:spcPct val="0"/>
              </a:spcBef>
              <a:spcAft>
                <a:spcPct val="0"/>
              </a:spcAft>
              <a:buClrTx/>
              <a:buSzTx/>
              <a:buFontTx/>
              <a:buNone/>
              <a:tabLst/>
            </a:pPr>
            <a:r>
              <a:rPr lang="fr-BE" smtClean="0"/>
              <a:t>en cas d'exception levée dans une Servlet</a:t>
            </a:r>
            <a:endParaRPr kumimoji="0" lang="fr-BE" sz="1800" b="0" i="0" u="none" strike="noStrike" cap="none" normalizeH="0" baseline="0" smtClean="0">
              <a:ln>
                <a:noFill/>
              </a:ln>
              <a:solidFill>
                <a:schemeClr val="tx1"/>
              </a:solidFill>
              <a:effectLst/>
              <a:latin typeface="Arial" charset="0"/>
              <a:cs typeface="Arial" charset="0"/>
            </a:endParaRPr>
          </a:p>
        </p:txBody>
      </p:sp>
    </p:spTree>
    <p:extLst>
      <p:ext uri="{BB962C8B-B14F-4D97-AF65-F5344CB8AC3E}">
        <p14:creationId xmlns:p14="http://schemas.microsoft.com/office/powerpoint/2010/main" val="49563660"/>
      </p:ext>
    </p:extLst>
  </p:cSld>
  <p:clrMapOvr>
    <a:masterClrMapping/>
  </p:clrMapOvr>
  <p:transition>
    <p:strips dir="rd"/>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dirty="0" smtClean="0"/>
              <a:t>Exercice 1 - Servlet</a:t>
            </a:r>
            <a:endParaRPr lang="fr-BE" dirty="0"/>
          </a:p>
        </p:txBody>
      </p:sp>
      <p:sp>
        <p:nvSpPr>
          <p:cNvPr id="3" name="Content Placeholder 2"/>
          <p:cNvSpPr>
            <a:spLocks noGrp="1"/>
          </p:cNvSpPr>
          <p:nvPr>
            <p:ph idx="1"/>
          </p:nvPr>
        </p:nvSpPr>
        <p:spPr/>
        <p:txBody>
          <a:bodyPr/>
          <a:lstStyle/>
          <a:p>
            <a:r>
              <a:rPr lang="fr-BE" smtClean="0"/>
              <a:t>Exécution de la requête</a:t>
            </a:r>
            <a:endParaRPr lang="fr-BE"/>
          </a:p>
        </p:txBody>
      </p:sp>
      <p:pic>
        <p:nvPicPr>
          <p:cNvPr id="5" name="Picture 4" descr="s2.png"/>
          <p:cNvPicPr>
            <a:picLocks noChangeAspect="1"/>
          </p:cNvPicPr>
          <p:nvPr/>
        </p:nvPicPr>
        <p:blipFill>
          <a:blip r:embed="rId2" cstate="print"/>
          <a:stretch>
            <a:fillRect/>
          </a:stretch>
        </p:blipFill>
        <p:spPr>
          <a:xfrm>
            <a:off x="1043608" y="2708920"/>
            <a:ext cx="4163006" cy="2448267"/>
          </a:xfrm>
          <a:prstGeom prst="rect">
            <a:avLst/>
          </a:prstGeom>
        </p:spPr>
      </p:pic>
      <p:sp>
        <p:nvSpPr>
          <p:cNvPr id="6" name="Rounded Rectangular Callout 5"/>
          <p:cNvSpPr/>
          <p:nvPr/>
        </p:nvSpPr>
        <p:spPr bwMode="auto">
          <a:xfrm>
            <a:off x="4673648" y="1709928"/>
            <a:ext cx="3714776" cy="1143008"/>
          </a:xfrm>
          <a:prstGeom prst="wedgeRoundRectCallout">
            <a:avLst>
              <a:gd name="adj1" fmla="val -43521"/>
              <a:gd name="adj2" fmla="val 72659"/>
              <a:gd name="adj3" fmla="val 16667"/>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fr-BE" sz="1800" b="0" i="0" u="none" strike="noStrike" cap="none" normalizeH="0" baseline="0" smtClean="0">
                <a:ln>
                  <a:noFill/>
                </a:ln>
                <a:solidFill>
                  <a:schemeClr val="tx1"/>
                </a:solidFill>
                <a:effectLst/>
                <a:latin typeface="Arial" charset="0"/>
                <a:cs typeface="Arial" charset="0"/>
              </a:rPr>
              <a:t>Page query.html</a:t>
            </a:r>
          </a:p>
          <a:p>
            <a:pPr marL="0" marR="0" indent="0" algn="l" defTabSz="914400" rtl="0" eaLnBrk="0" fontAlgn="base" latinLnBrk="0" hangingPunct="0">
              <a:lnSpc>
                <a:spcPct val="100000"/>
              </a:lnSpc>
              <a:spcBef>
                <a:spcPct val="0"/>
              </a:spcBef>
              <a:spcAft>
                <a:spcPct val="0"/>
              </a:spcAft>
              <a:buClrTx/>
              <a:buSzTx/>
              <a:buFontTx/>
              <a:buNone/>
              <a:tabLst/>
            </a:pPr>
            <a:r>
              <a:rPr lang="fr-BE" dirty="0" smtClean="0"/>
              <a:t>POST vers </a:t>
            </a:r>
            <a:r>
              <a:rPr lang="fr-BE" dirty="0" err="1" smtClean="0"/>
              <a:t>RequestServlet</a:t>
            </a:r>
            <a:endParaRPr kumimoji="0" lang="fr-BE" sz="1800" b="0" i="0" u="none" strike="noStrike" cap="none" normalizeH="0" baseline="0" dirty="0" smtClean="0">
              <a:ln>
                <a:noFill/>
              </a:ln>
              <a:solidFill>
                <a:schemeClr val="tx1"/>
              </a:solidFill>
              <a:effectLst/>
              <a:latin typeface="Arial" charset="0"/>
              <a:cs typeface="Arial" charset="0"/>
            </a:endParaRPr>
          </a:p>
        </p:txBody>
      </p:sp>
    </p:spTree>
    <p:extLst>
      <p:ext uri="{BB962C8B-B14F-4D97-AF65-F5344CB8AC3E}">
        <p14:creationId xmlns:p14="http://schemas.microsoft.com/office/powerpoint/2010/main" val="1238431162"/>
      </p:ext>
    </p:extLst>
  </p:cSld>
  <p:clrMapOvr>
    <a:masterClrMapping/>
  </p:clrMapOvr>
  <p:transition>
    <p:strips dir="rd"/>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dirty="0" smtClean="0"/>
              <a:t>Exercice 1 - Servlet </a:t>
            </a:r>
            <a:endParaRPr lang="fr-BE" dirty="0"/>
          </a:p>
        </p:txBody>
      </p:sp>
      <p:sp>
        <p:nvSpPr>
          <p:cNvPr id="3" name="Content Placeholder 2"/>
          <p:cNvSpPr>
            <a:spLocks noGrp="1"/>
          </p:cNvSpPr>
          <p:nvPr>
            <p:ph idx="1"/>
          </p:nvPr>
        </p:nvSpPr>
        <p:spPr/>
        <p:txBody>
          <a:bodyPr/>
          <a:lstStyle/>
          <a:p>
            <a:r>
              <a:rPr lang="fr-BE" smtClean="0"/>
              <a:t>Affichage des résultats</a:t>
            </a:r>
            <a:endParaRPr lang="fr-BE"/>
          </a:p>
        </p:txBody>
      </p:sp>
      <p:pic>
        <p:nvPicPr>
          <p:cNvPr id="5" name="Picture 4" descr="s3.png"/>
          <p:cNvPicPr>
            <a:picLocks noChangeAspect="1"/>
          </p:cNvPicPr>
          <p:nvPr/>
        </p:nvPicPr>
        <p:blipFill>
          <a:blip r:embed="rId2" cstate="print"/>
          <a:stretch>
            <a:fillRect/>
          </a:stretch>
        </p:blipFill>
        <p:spPr>
          <a:xfrm>
            <a:off x="2123728" y="3001999"/>
            <a:ext cx="3658111" cy="1867161"/>
          </a:xfrm>
          <a:prstGeom prst="rect">
            <a:avLst/>
          </a:prstGeom>
        </p:spPr>
      </p:pic>
      <p:sp>
        <p:nvSpPr>
          <p:cNvPr id="6" name="Rounded Rectangular Callout 5"/>
          <p:cNvSpPr/>
          <p:nvPr/>
        </p:nvSpPr>
        <p:spPr bwMode="auto">
          <a:xfrm>
            <a:off x="4099864" y="1916832"/>
            <a:ext cx="4000528" cy="1143008"/>
          </a:xfrm>
          <a:prstGeom prst="wedgeRoundRectCallout">
            <a:avLst>
              <a:gd name="adj1" fmla="val -43521"/>
              <a:gd name="adj2" fmla="val 72659"/>
              <a:gd name="adj3" fmla="val 16667"/>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fr-BE" sz="1800" b="0" i="0" u="none" strike="noStrike" cap="none" normalizeH="0" baseline="0" smtClean="0">
                <a:ln>
                  <a:noFill/>
                </a:ln>
                <a:solidFill>
                  <a:schemeClr val="tx1"/>
                </a:solidFill>
                <a:effectLst/>
                <a:latin typeface="Arial" charset="0"/>
                <a:cs typeface="Arial" charset="0"/>
              </a:rPr>
              <a:t>Page générée</a:t>
            </a:r>
            <a:r>
              <a:rPr kumimoji="0" lang="fr-BE" sz="1800" b="0" i="0" u="none" strike="noStrike" cap="none" normalizeH="0" smtClean="0">
                <a:ln>
                  <a:noFill/>
                </a:ln>
                <a:solidFill>
                  <a:schemeClr val="tx1"/>
                </a:solidFill>
                <a:effectLst/>
                <a:latin typeface="Arial" charset="0"/>
                <a:cs typeface="Arial" charset="0"/>
              </a:rPr>
              <a:t> par RequestServlet</a:t>
            </a:r>
            <a:endParaRPr kumimoji="0" lang="fr-BE" sz="1800" b="0" i="0" u="none" strike="noStrike" cap="none" normalizeH="0" baseline="0" smtClean="0">
              <a:ln>
                <a:noFill/>
              </a:ln>
              <a:solidFill>
                <a:schemeClr val="tx1"/>
              </a:solidFill>
              <a:effectLst/>
              <a:latin typeface="Arial" charset="0"/>
              <a:cs typeface="Arial" charset="0"/>
            </a:endParaRPr>
          </a:p>
        </p:txBody>
      </p:sp>
    </p:spTree>
    <p:extLst>
      <p:ext uri="{BB962C8B-B14F-4D97-AF65-F5344CB8AC3E}">
        <p14:creationId xmlns:p14="http://schemas.microsoft.com/office/powerpoint/2010/main" val="2541393865"/>
      </p:ext>
    </p:extLst>
  </p:cSld>
  <p:clrMapOvr>
    <a:masterClrMapping/>
  </p:clrMapOvr>
  <p:transition>
    <p:strips dir="rd"/>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p:txBody>
          <a:bodyPr/>
          <a:lstStyle/>
          <a:p>
            <a:r>
              <a:rPr lang="fr-BE" smtClean="0"/>
              <a:t>Exercice 2</a:t>
            </a:r>
            <a:endParaRPr lang="fr-BE" dirty="0"/>
          </a:p>
        </p:txBody>
      </p:sp>
      <p:sp>
        <p:nvSpPr>
          <p:cNvPr id="9" name="Subtitle 8"/>
          <p:cNvSpPr>
            <a:spLocks noGrp="1"/>
          </p:cNvSpPr>
          <p:nvPr>
            <p:ph type="subTitle" idx="1"/>
          </p:nvPr>
        </p:nvSpPr>
        <p:spPr/>
        <p:txBody>
          <a:bodyPr/>
          <a:lstStyle/>
          <a:p>
            <a:r>
              <a:rPr lang="fr-BE" smtClean="0"/>
              <a:t>Servlets et JSP</a:t>
            </a:r>
            <a:endParaRPr lang="fr-BE"/>
          </a:p>
        </p:txBody>
      </p:sp>
    </p:spTree>
    <p:extLst>
      <p:ext uri="{BB962C8B-B14F-4D97-AF65-F5344CB8AC3E}">
        <p14:creationId xmlns:p14="http://schemas.microsoft.com/office/powerpoint/2010/main" val="3252606619"/>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Exercice 2 - JSP</a:t>
            </a:r>
            <a:endParaRPr lang="fr-BE"/>
          </a:p>
        </p:txBody>
      </p:sp>
      <p:sp>
        <p:nvSpPr>
          <p:cNvPr id="3" name="Content Placeholder 2"/>
          <p:cNvSpPr>
            <a:spLocks noGrp="1"/>
          </p:cNvSpPr>
          <p:nvPr>
            <p:ph idx="1"/>
          </p:nvPr>
        </p:nvSpPr>
        <p:spPr/>
        <p:txBody>
          <a:bodyPr/>
          <a:lstStyle/>
          <a:p>
            <a:r>
              <a:rPr lang="fr-BE" smtClean="0"/>
              <a:t>Implémenter l'interpréteur de requête en JSP …</a:t>
            </a:r>
            <a:endParaRPr lang="fr-BE"/>
          </a:p>
        </p:txBody>
      </p:sp>
    </p:spTree>
    <p:extLst>
      <p:ext uri="{BB962C8B-B14F-4D97-AF65-F5344CB8AC3E}">
        <p14:creationId xmlns:p14="http://schemas.microsoft.com/office/powerpoint/2010/main" val="1915148194"/>
      </p:ext>
    </p:extLst>
  </p:cSld>
  <p:clrMapOvr>
    <a:masterClrMapping/>
  </p:clrMapOvr>
  <p:transition>
    <p:strips dir="rd"/>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p:txBody>
          <a:bodyPr/>
          <a:lstStyle/>
          <a:p>
            <a:r>
              <a:rPr lang="fr-BE" smtClean="0"/>
              <a:t>Exercice 3</a:t>
            </a:r>
            <a:endParaRPr lang="fr-BE" dirty="0"/>
          </a:p>
        </p:txBody>
      </p:sp>
      <p:sp>
        <p:nvSpPr>
          <p:cNvPr id="9" name="Subtitle 8"/>
          <p:cNvSpPr>
            <a:spLocks noGrp="1"/>
          </p:cNvSpPr>
          <p:nvPr>
            <p:ph type="subTitle" idx="1"/>
          </p:nvPr>
        </p:nvSpPr>
        <p:spPr/>
        <p:txBody>
          <a:bodyPr/>
          <a:lstStyle/>
          <a:p>
            <a:r>
              <a:rPr lang="fr-BE" smtClean="0"/>
              <a:t>Application MVC avec Servlets et JSP</a:t>
            </a:r>
            <a:endParaRPr lang="fr-BE"/>
          </a:p>
        </p:txBody>
      </p:sp>
    </p:spTree>
    <p:extLst>
      <p:ext uri="{BB962C8B-B14F-4D97-AF65-F5344CB8AC3E}">
        <p14:creationId xmlns:p14="http://schemas.microsoft.com/office/powerpoint/2010/main" val="2541202597"/>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Exercice 3 – Servlets / JSP</a:t>
            </a:r>
            <a:endParaRPr lang="fr-BE"/>
          </a:p>
        </p:txBody>
      </p:sp>
      <p:sp>
        <p:nvSpPr>
          <p:cNvPr id="3" name="Content Placeholder 2"/>
          <p:cNvSpPr>
            <a:spLocks noGrp="1"/>
          </p:cNvSpPr>
          <p:nvPr>
            <p:ph idx="1"/>
          </p:nvPr>
        </p:nvSpPr>
        <p:spPr/>
        <p:txBody>
          <a:bodyPr/>
          <a:lstStyle/>
          <a:p>
            <a:r>
              <a:rPr lang="fr-BE" dirty="0" smtClean="0"/>
              <a:t>Application du modèle MVC à une application web utilisant les Servlets et JSP</a:t>
            </a:r>
          </a:p>
          <a:p>
            <a:r>
              <a:rPr lang="fr-BE" dirty="0" smtClean="0"/>
              <a:t>Connection </a:t>
            </a:r>
          </a:p>
        </p:txBody>
      </p:sp>
      <p:pic>
        <p:nvPicPr>
          <p:cNvPr id="1026" name="Picture 2"/>
          <p:cNvPicPr>
            <a:picLocks noChangeAspect="1" noChangeArrowheads="1"/>
          </p:cNvPicPr>
          <p:nvPr/>
        </p:nvPicPr>
        <p:blipFill>
          <a:blip r:embed="rId2" cstate="print"/>
          <a:srcRect/>
          <a:stretch>
            <a:fillRect/>
          </a:stretch>
        </p:blipFill>
        <p:spPr bwMode="auto">
          <a:xfrm>
            <a:off x="3003091" y="2792898"/>
            <a:ext cx="3137819" cy="1500198"/>
          </a:xfrm>
          <a:prstGeom prst="rect">
            <a:avLst/>
          </a:prstGeom>
          <a:noFill/>
          <a:ln w="9525">
            <a:noFill/>
            <a:miter lim="800000"/>
            <a:headEnd/>
            <a:tailEnd/>
          </a:ln>
        </p:spPr>
      </p:pic>
    </p:spTree>
    <p:extLst>
      <p:ext uri="{BB962C8B-B14F-4D97-AF65-F5344CB8AC3E}">
        <p14:creationId xmlns:p14="http://schemas.microsoft.com/office/powerpoint/2010/main" val="1705844554"/>
      </p:ext>
    </p:extLst>
  </p:cSld>
  <p:clrMapOvr>
    <a:masterClrMapping/>
  </p:clrMapOvr>
  <p:transition>
    <p:strips dir="rd"/>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Exercice 3 – Servlets / JSP</a:t>
            </a:r>
            <a:endParaRPr lang="fr-BE"/>
          </a:p>
        </p:txBody>
      </p:sp>
      <p:sp>
        <p:nvSpPr>
          <p:cNvPr id="3" name="Content Placeholder 2"/>
          <p:cNvSpPr>
            <a:spLocks noGrp="1"/>
          </p:cNvSpPr>
          <p:nvPr>
            <p:ph idx="1"/>
          </p:nvPr>
        </p:nvSpPr>
        <p:spPr/>
        <p:txBody>
          <a:bodyPr/>
          <a:lstStyle/>
          <a:p>
            <a:r>
              <a:rPr lang="fr-BE" dirty="0" smtClean="0"/>
              <a:t>Visualiser la liste des utilisateurs</a:t>
            </a:r>
          </a:p>
          <a:p>
            <a:endParaRPr lang="fr-BE" dirty="0"/>
          </a:p>
          <a:p>
            <a:endParaRPr lang="fr-BE" dirty="0" smtClean="0"/>
          </a:p>
          <a:p>
            <a:r>
              <a:rPr lang="fr-BE" dirty="0" smtClean="0"/>
              <a:t>Ajouter un utilisateur</a:t>
            </a:r>
          </a:p>
          <a:p>
            <a:endParaRPr lang="fr-BE" dirty="0"/>
          </a:p>
          <a:p>
            <a:endParaRPr lang="fr-BE" dirty="0" smtClean="0"/>
          </a:p>
          <a:p>
            <a:r>
              <a:rPr lang="fr-BE" dirty="0" smtClean="0"/>
              <a:t>Modifier un utilisateur</a:t>
            </a:r>
            <a:endParaRPr lang="fr-BE" dirty="0"/>
          </a:p>
        </p:txBody>
      </p:sp>
      <p:pic>
        <p:nvPicPr>
          <p:cNvPr id="2050" name="Picture 2"/>
          <p:cNvPicPr>
            <a:picLocks noChangeAspect="1" noChangeArrowheads="1"/>
          </p:cNvPicPr>
          <p:nvPr/>
        </p:nvPicPr>
        <p:blipFill>
          <a:blip r:embed="rId2" cstate="print"/>
          <a:srcRect/>
          <a:stretch>
            <a:fillRect/>
          </a:stretch>
        </p:blipFill>
        <p:spPr bwMode="auto">
          <a:xfrm>
            <a:off x="5076056" y="764704"/>
            <a:ext cx="2533903" cy="1512168"/>
          </a:xfrm>
          <a:prstGeom prst="rect">
            <a:avLst/>
          </a:prstGeom>
          <a:ln>
            <a:noFill/>
          </a:ln>
          <a:effectLst>
            <a:outerShdw blurRad="292100" dist="139700" dir="2700000" algn="tl" rotWithShape="0">
              <a:srgbClr val="333333">
                <a:alpha val="65000"/>
              </a:srgbClr>
            </a:outerShdw>
          </a:effectLst>
        </p:spPr>
      </p:pic>
      <p:pic>
        <p:nvPicPr>
          <p:cNvPr id="2051" name="Picture 3"/>
          <p:cNvPicPr>
            <a:picLocks noChangeAspect="1" noChangeArrowheads="1"/>
          </p:cNvPicPr>
          <p:nvPr/>
        </p:nvPicPr>
        <p:blipFill>
          <a:blip r:embed="rId3" cstate="print"/>
          <a:srcRect/>
          <a:stretch>
            <a:fillRect/>
          </a:stretch>
        </p:blipFill>
        <p:spPr bwMode="auto">
          <a:xfrm>
            <a:off x="3692603" y="2564904"/>
            <a:ext cx="2463573" cy="1656184"/>
          </a:xfrm>
          <a:prstGeom prst="rect">
            <a:avLst/>
          </a:prstGeom>
          <a:ln>
            <a:noFill/>
          </a:ln>
          <a:effectLst>
            <a:outerShdw blurRad="292100" dist="139700" dir="2700000" algn="tl" rotWithShape="0">
              <a:srgbClr val="333333">
                <a:alpha val="65000"/>
              </a:srgbClr>
            </a:outerShdw>
          </a:effectLst>
        </p:spPr>
      </p:pic>
      <p:pic>
        <p:nvPicPr>
          <p:cNvPr id="2052" name="Picture 4"/>
          <p:cNvPicPr>
            <a:picLocks noChangeAspect="1" noChangeArrowheads="1"/>
          </p:cNvPicPr>
          <p:nvPr/>
        </p:nvPicPr>
        <p:blipFill>
          <a:blip r:embed="rId4" cstate="print"/>
          <a:srcRect/>
          <a:stretch>
            <a:fillRect/>
          </a:stretch>
        </p:blipFill>
        <p:spPr bwMode="auto">
          <a:xfrm>
            <a:off x="3851920" y="4581128"/>
            <a:ext cx="2448272" cy="165618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575243790"/>
      </p:ext>
    </p:extLst>
  </p:cSld>
  <p:clrMapOvr>
    <a:masterClrMapping/>
  </p:clrMapOvr>
  <p:transition>
    <p:strips dir="rd"/>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Exercice 3 – Workflow </a:t>
            </a:r>
            <a:endParaRPr lang="fr-BE"/>
          </a:p>
        </p:txBody>
      </p:sp>
      <p:pic>
        <p:nvPicPr>
          <p:cNvPr id="5" name="Content Placeholder 4" descr="workflow.png"/>
          <p:cNvPicPr>
            <a:picLocks noGrp="1" noChangeAspect="1"/>
          </p:cNvPicPr>
          <p:nvPr>
            <p:ph idx="1"/>
          </p:nvPr>
        </p:nvPicPr>
        <p:blipFill>
          <a:blip r:embed="rId2" cstate="print"/>
          <a:stretch>
            <a:fillRect/>
          </a:stretch>
        </p:blipFill>
        <p:spPr>
          <a:xfrm>
            <a:off x="62028" y="864096"/>
            <a:ext cx="9019944" cy="5805264"/>
          </a:xfrm>
        </p:spPr>
      </p:pic>
    </p:spTree>
    <p:extLst>
      <p:ext uri="{BB962C8B-B14F-4D97-AF65-F5344CB8AC3E}">
        <p14:creationId xmlns:p14="http://schemas.microsoft.com/office/powerpoint/2010/main" val="246640022"/>
      </p:ext>
    </p:extLst>
  </p:cSld>
  <p:clrMapOvr>
    <a:masterClrMapping/>
  </p:clrMapOvr>
  <p:transition>
    <p:strips dir="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BE" dirty="0" smtClean="0"/>
              <a:t>JDBC </a:t>
            </a:r>
            <a:r>
              <a:rPr lang="fr-BE" sz="2400" i="1" dirty="0" smtClean="0"/>
              <a:t>– A quels SGBD peut-on se connecter avec JDBC ?</a:t>
            </a:r>
            <a:endParaRPr lang="fr-BE" sz="2400" i="1" dirty="0"/>
          </a:p>
        </p:txBody>
      </p:sp>
      <p:sp>
        <p:nvSpPr>
          <p:cNvPr id="5" name="Espace réservé du contenu 4"/>
          <p:cNvSpPr>
            <a:spLocks noGrp="1"/>
          </p:cNvSpPr>
          <p:nvPr>
            <p:ph idx="1"/>
          </p:nvPr>
        </p:nvSpPr>
        <p:spPr>
          <a:xfrm>
            <a:off x="611560" y="1052736"/>
            <a:ext cx="7929618" cy="5214974"/>
          </a:xfrm>
        </p:spPr>
        <p:txBody>
          <a:bodyPr/>
          <a:lstStyle/>
          <a:p>
            <a:r>
              <a:rPr lang="fr-BE" sz="1800" dirty="0" smtClean="0"/>
              <a:t>L'API JDBC permet de se connecter à n'importe quel SGBD. </a:t>
            </a:r>
          </a:p>
          <a:p>
            <a:endParaRPr lang="fr-BE" sz="1800" dirty="0" smtClean="0"/>
          </a:p>
          <a:p>
            <a:r>
              <a:rPr lang="fr-BE" sz="1800" dirty="0" smtClean="0"/>
              <a:t>On a donc </a:t>
            </a:r>
            <a:r>
              <a:rPr lang="fr-BE" sz="1800" u="sng" dirty="0" smtClean="0">
                <a:solidFill>
                  <a:srgbClr val="2603BD"/>
                </a:solidFill>
              </a:rPr>
              <a:t>indépendance</a:t>
            </a:r>
            <a:r>
              <a:rPr lang="fr-BE" sz="1800" dirty="0" smtClean="0"/>
              <a:t> de la plate-forme (Java) et </a:t>
            </a:r>
            <a:r>
              <a:rPr lang="fr-BE" sz="1800" u="sng" dirty="0" smtClean="0">
                <a:solidFill>
                  <a:srgbClr val="2603BD"/>
                </a:solidFill>
              </a:rPr>
              <a:t>indépendance</a:t>
            </a:r>
            <a:r>
              <a:rPr lang="fr-BE" sz="1800" dirty="0" smtClean="0"/>
              <a:t> du SGBD(JDBC).</a:t>
            </a:r>
          </a:p>
          <a:p>
            <a:endParaRPr lang="fr-BE" sz="1800" dirty="0" smtClean="0"/>
          </a:p>
          <a:p>
            <a:r>
              <a:rPr lang="fr-BE" sz="1800" dirty="0" smtClean="0"/>
              <a:t>Voici une liste non exhaustive des SGBD accessibles avec JDBC :</a:t>
            </a:r>
          </a:p>
          <a:p>
            <a:pPr lvl="1"/>
            <a:r>
              <a:rPr lang="fr-BE" sz="1400" b="1" dirty="0" smtClean="0"/>
              <a:t>DB2 </a:t>
            </a:r>
          </a:p>
          <a:p>
            <a:pPr lvl="1"/>
            <a:r>
              <a:rPr lang="fr-BE" sz="1800" b="1" dirty="0" smtClean="0"/>
              <a:t>MS Access </a:t>
            </a:r>
          </a:p>
          <a:p>
            <a:pPr lvl="1"/>
            <a:r>
              <a:rPr lang="fr-BE" sz="1800" b="1" dirty="0" smtClean="0"/>
              <a:t>MS SQL Server </a:t>
            </a:r>
          </a:p>
          <a:p>
            <a:pPr lvl="1"/>
            <a:r>
              <a:rPr lang="fr-BE" sz="1800" b="1" dirty="0" smtClean="0"/>
              <a:t>MySQL </a:t>
            </a:r>
            <a:endParaRPr lang="fr-BE" sz="1800" b="1" dirty="0"/>
          </a:p>
          <a:p>
            <a:pPr lvl="1"/>
            <a:r>
              <a:rPr lang="fr-BE" sz="1800" b="1" dirty="0" smtClean="0"/>
              <a:t>Oracle </a:t>
            </a:r>
          </a:p>
          <a:p>
            <a:pPr lvl="1"/>
            <a:r>
              <a:rPr lang="fr-BE" sz="1800" b="1" dirty="0" err="1" smtClean="0"/>
              <a:t>PostgreSQL</a:t>
            </a:r>
            <a:r>
              <a:rPr lang="fr-BE" sz="1800" b="1" dirty="0" smtClean="0"/>
              <a:t> </a:t>
            </a:r>
            <a:endParaRPr lang="fr-BE" sz="1800" b="1" dirty="0"/>
          </a:p>
          <a:p>
            <a:pPr lvl="1"/>
            <a:r>
              <a:rPr lang="fr-BE" sz="1800" b="1" dirty="0" smtClean="0"/>
              <a:t>Sybase </a:t>
            </a:r>
            <a:endParaRPr lang="fr-BE" sz="1800" b="1" dirty="0"/>
          </a:p>
          <a:p>
            <a:pPr lvl="1"/>
            <a:r>
              <a:rPr lang="fr-BE" sz="1800" b="1" dirty="0" smtClean="0"/>
              <a:t>…</a:t>
            </a:r>
          </a:p>
        </p:txBody>
      </p:sp>
    </p:spTree>
    <p:extLst>
      <p:ext uri="{BB962C8B-B14F-4D97-AF65-F5344CB8AC3E}">
        <p14:creationId xmlns:p14="http://schemas.microsoft.com/office/powerpoint/2010/main" val="2847443968"/>
      </p:ext>
    </p:extLst>
  </p:cSld>
  <p:clrMapOvr>
    <a:masterClrMapping/>
  </p:clrMapOvr>
  <p:transition>
    <p:strips dir="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BE" dirty="0" smtClean="0"/>
              <a:t>JDBC - </a:t>
            </a:r>
            <a:r>
              <a:rPr lang="fr-BE" sz="2400" i="1" dirty="0" smtClean="0"/>
              <a:t>L'accès aux bases de données</a:t>
            </a:r>
            <a:endParaRPr lang="fr-BE" sz="2400" i="1" dirty="0"/>
          </a:p>
        </p:txBody>
      </p:sp>
      <p:sp>
        <p:nvSpPr>
          <p:cNvPr id="5" name="Espace réservé du contenu 4"/>
          <p:cNvSpPr>
            <a:spLocks noGrp="1"/>
          </p:cNvSpPr>
          <p:nvPr>
            <p:ph idx="1"/>
          </p:nvPr>
        </p:nvSpPr>
        <p:spPr>
          <a:xfrm>
            <a:off x="357158" y="1231903"/>
            <a:ext cx="8501122" cy="5483245"/>
          </a:xfrm>
        </p:spPr>
        <p:txBody>
          <a:bodyPr/>
          <a:lstStyle/>
          <a:p>
            <a:r>
              <a:rPr lang="fr-BE" b="1" dirty="0" smtClean="0">
                <a:solidFill>
                  <a:srgbClr val="0070C0"/>
                </a:solidFill>
                <a:effectLst>
                  <a:outerShdw blurRad="38100" dist="38100" dir="2700000" algn="tl">
                    <a:srgbClr val="000000">
                      <a:alpha val="43137"/>
                    </a:srgbClr>
                  </a:outerShdw>
                </a:effectLst>
              </a:rPr>
              <a:t>	</a:t>
            </a:r>
            <a:r>
              <a:rPr lang="fr-BE" sz="2400" b="1" dirty="0" smtClean="0"/>
              <a:t> L'accès aux bases de données avec JDBC</a:t>
            </a:r>
          </a:p>
          <a:p>
            <a:r>
              <a:rPr lang="fr-BE" sz="1800" dirty="0" smtClean="0"/>
              <a:t>	Dans un système </a:t>
            </a:r>
            <a:r>
              <a:rPr lang="fr-BE" sz="1800" u="sng" dirty="0" smtClean="0">
                <a:solidFill>
                  <a:srgbClr val="2603BD"/>
                </a:solidFill>
              </a:rPr>
              <a:t>client/serveur</a:t>
            </a:r>
            <a:r>
              <a:rPr lang="fr-BE" sz="1800" dirty="0" smtClean="0"/>
              <a:t>, l'accès aux bases de données avec JDBC peut s'effectuer selon un </a:t>
            </a:r>
            <a:r>
              <a:rPr lang="fr-BE" sz="1800" u="sng" dirty="0" smtClean="0">
                <a:solidFill>
                  <a:srgbClr val="2603BD"/>
                </a:solidFill>
              </a:rPr>
              <a:t>modèle à deux couches</a:t>
            </a:r>
            <a:r>
              <a:rPr lang="fr-BE" sz="1800" dirty="0" smtClean="0"/>
              <a:t> (également appelé modèle 2 tiers) ou bien un </a:t>
            </a:r>
            <a:r>
              <a:rPr lang="fr-BE" sz="1800" u="sng" dirty="0" smtClean="0">
                <a:solidFill>
                  <a:srgbClr val="2603BD"/>
                </a:solidFill>
              </a:rPr>
              <a:t>modèle à trois couches</a:t>
            </a:r>
            <a:r>
              <a:rPr lang="fr-BE" sz="1800" dirty="0" smtClean="0"/>
              <a:t> (également appelé modèle 3 tiers). </a:t>
            </a:r>
          </a:p>
          <a:p>
            <a:pPr lvl="1"/>
            <a:r>
              <a:rPr lang="fr-BE" sz="2000" b="1" i="1" u="sng" dirty="0" smtClean="0"/>
              <a:t>a. Le modèle à deux couches :</a:t>
            </a:r>
          </a:p>
          <a:p>
            <a:r>
              <a:rPr lang="fr-BE" sz="1800" dirty="0" smtClean="0"/>
              <a:t>	Pour le modèle à deux couches, une application </a:t>
            </a:r>
            <a:r>
              <a:rPr lang="fr-BE" sz="1800" b="1" dirty="0" smtClean="0"/>
              <a:t>Java</a:t>
            </a:r>
            <a:r>
              <a:rPr lang="fr-BE" sz="1800" dirty="0" smtClean="0"/>
              <a:t> est intimement liée avec une base de données. A cet effet, il faut bien évidemment disposer, pour la base de données concernée, d'un pilote JDBC adéquat. Les instructions SQL sont directement envoyées à la base, cette dernière renvoyant les résultats par un biais tout aussi direct. La base de données peut être exécutée sur la machine locale (celle sur laquelle l'application Java fonctionne) ou bien sur tout autre ordinateur du réseau (Intranet ou Internet). </a:t>
            </a:r>
            <a:endParaRPr lang="fr-BE" sz="1800" dirty="0"/>
          </a:p>
        </p:txBody>
      </p:sp>
    </p:spTree>
    <p:extLst>
      <p:ext uri="{BB962C8B-B14F-4D97-AF65-F5344CB8AC3E}">
        <p14:creationId xmlns:p14="http://schemas.microsoft.com/office/powerpoint/2010/main" val="1929757220"/>
      </p:ext>
    </p:extLst>
  </p:cSld>
  <p:clrMapOvr>
    <a:masterClrMapping/>
  </p:clrMapOvr>
  <p:transition>
    <p:strips dir="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BE" dirty="0" smtClean="0"/>
              <a:t>JDBC</a:t>
            </a:r>
            <a:r>
              <a:rPr lang="fr-BE" sz="2400" i="1" dirty="0" smtClean="0"/>
              <a:t> - L'accès aux bases de données</a:t>
            </a:r>
            <a:endParaRPr lang="fr-BE" sz="2400" i="1" dirty="0"/>
          </a:p>
        </p:txBody>
      </p:sp>
      <p:sp>
        <p:nvSpPr>
          <p:cNvPr id="7" name="Espace réservé du contenu 6"/>
          <p:cNvSpPr>
            <a:spLocks noGrp="1"/>
          </p:cNvSpPr>
          <p:nvPr>
            <p:ph idx="1"/>
          </p:nvPr>
        </p:nvSpPr>
        <p:spPr>
          <a:xfrm>
            <a:off x="2143108" y="3071829"/>
            <a:ext cx="5500694" cy="857237"/>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marL="0" indent="0" algn="ctr">
              <a:buNone/>
            </a:pPr>
            <a:r>
              <a:rPr lang="fr-BE" dirty="0" smtClean="0"/>
              <a:t>Serveur de base de données</a:t>
            </a:r>
            <a:endParaRPr lang="fr-BE" dirty="0"/>
          </a:p>
        </p:txBody>
      </p:sp>
      <p:sp>
        <p:nvSpPr>
          <p:cNvPr id="6" name="Cylindre 5"/>
          <p:cNvSpPr/>
          <p:nvPr/>
        </p:nvSpPr>
        <p:spPr bwMode="auto">
          <a:xfrm>
            <a:off x="4000496" y="4143380"/>
            <a:ext cx="1928826" cy="1500198"/>
          </a:xfrm>
          <a:prstGeom prst="can">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fr-BE" sz="1800" b="0" i="0" u="none" strike="noStrike" cap="none" normalizeH="0" baseline="0" dirty="0" smtClean="0">
                <a:ln>
                  <a:noFill/>
                </a:ln>
                <a:solidFill>
                  <a:schemeClr val="tx1"/>
                </a:solidFill>
                <a:effectLst/>
                <a:latin typeface="Arial" charset="0"/>
              </a:rPr>
              <a:t>Base de données</a:t>
            </a:r>
          </a:p>
        </p:txBody>
      </p:sp>
      <p:sp>
        <p:nvSpPr>
          <p:cNvPr id="8" name="Flèche courbée vers la gauche 7"/>
          <p:cNvSpPr/>
          <p:nvPr/>
        </p:nvSpPr>
        <p:spPr bwMode="auto">
          <a:xfrm>
            <a:off x="6215074" y="4071942"/>
            <a:ext cx="642942" cy="1428760"/>
          </a:xfrm>
          <a:prstGeom prst="curvedLeftArrow">
            <a:avLst/>
          </a:prstGeom>
          <a:ln>
            <a:headEnd type="none" w="med" len="med"/>
            <a:tailEnd type="none" w="med" len="med"/>
          </a:ln>
        </p:spPr>
        <p:style>
          <a:lnRef idx="3">
            <a:schemeClr val="lt1"/>
          </a:lnRef>
          <a:fillRef idx="1">
            <a:schemeClr val="accent4"/>
          </a:fillRef>
          <a:effectRef idx="1">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fr-BE" sz="1800" b="0" i="0" u="none" strike="noStrike" cap="none" normalizeH="0" baseline="0" smtClean="0">
              <a:ln>
                <a:noFill/>
              </a:ln>
              <a:solidFill>
                <a:schemeClr val="tx1"/>
              </a:solidFill>
              <a:effectLst/>
              <a:latin typeface="Arial" charset="0"/>
            </a:endParaRPr>
          </a:p>
        </p:txBody>
      </p:sp>
      <p:sp>
        <p:nvSpPr>
          <p:cNvPr id="9" name="Flèche courbée vers la gauche 8"/>
          <p:cNvSpPr/>
          <p:nvPr/>
        </p:nvSpPr>
        <p:spPr bwMode="auto">
          <a:xfrm rot="10800000">
            <a:off x="3071803" y="4000504"/>
            <a:ext cx="642942" cy="1428760"/>
          </a:xfrm>
          <a:prstGeom prst="curvedLeftArrow">
            <a:avLst/>
          </a:prstGeom>
          <a:ln>
            <a:headEnd type="none" w="med" len="med"/>
            <a:tailEnd type="none" w="med" len="med"/>
          </a:ln>
        </p:spPr>
        <p:style>
          <a:lnRef idx="3">
            <a:schemeClr val="lt1"/>
          </a:lnRef>
          <a:fillRef idx="1">
            <a:schemeClr val="accent4"/>
          </a:fillRef>
          <a:effectRef idx="1">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fr-BE" sz="1800" b="0" i="0" u="none" strike="noStrike" cap="none" normalizeH="0" baseline="0" dirty="0" smtClean="0">
              <a:ln>
                <a:noFill/>
              </a:ln>
              <a:solidFill>
                <a:schemeClr val="tx1"/>
              </a:solidFill>
              <a:effectLst/>
              <a:latin typeface="Arial" charset="0"/>
            </a:endParaRPr>
          </a:p>
        </p:txBody>
      </p:sp>
      <p:sp>
        <p:nvSpPr>
          <p:cNvPr id="10" name="Espace réservé du contenu 6"/>
          <p:cNvSpPr txBox="1">
            <a:spLocks/>
          </p:cNvSpPr>
          <p:nvPr/>
        </p:nvSpPr>
        <p:spPr bwMode="auto">
          <a:xfrm>
            <a:off x="2143108" y="1142984"/>
            <a:ext cx="5500694" cy="857237"/>
          </a:xfrm>
          <a:prstGeom prst="roundRect">
            <a:avLst/>
          </a:prstGeom>
          <a:ln w="9525">
            <a:noFill/>
            <a:miter lim="800000"/>
            <a:headEnd/>
            <a:tailEn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342900" marR="0" lvl="0" indent="-342900" algn="ctr" defTabSz="914400" rtl="0" eaLnBrk="1" fontAlgn="base" latinLnBrk="0" hangingPunct="1">
              <a:lnSpc>
                <a:spcPct val="100000"/>
              </a:lnSpc>
              <a:spcBef>
                <a:spcPct val="20000"/>
              </a:spcBef>
              <a:spcAft>
                <a:spcPct val="0"/>
              </a:spcAft>
              <a:buClrTx/>
              <a:buSzTx/>
              <a:buFontTx/>
              <a:buNone/>
              <a:tabLst/>
              <a:defRPr/>
            </a:pPr>
            <a:r>
              <a:rPr kumimoji="0" lang="fr-BE" sz="2800" b="0" i="0" u="none" strike="noStrike" kern="0" cap="none" spc="0" normalizeH="0" baseline="0" noProof="0" dirty="0" smtClean="0">
                <a:ln>
                  <a:noFill/>
                </a:ln>
                <a:solidFill>
                  <a:schemeClr val="lt1"/>
                </a:solidFill>
                <a:effectLst/>
                <a:uLnTx/>
                <a:uFillTx/>
                <a:latin typeface="+mn-lt"/>
                <a:ea typeface="+mn-ea"/>
                <a:cs typeface="+mn-cs"/>
              </a:rPr>
              <a:t>Client</a:t>
            </a:r>
            <a:endParaRPr kumimoji="0" lang="fr-BE" sz="2800" b="0" i="0" u="none" strike="noStrike" kern="0" cap="none" spc="0" normalizeH="0" baseline="0" noProof="0" dirty="0">
              <a:ln>
                <a:noFill/>
              </a:ln>
              <a:solidFill>
                <a:schemeClr val="lt1"/>
              </a:solidFill>
              <a:effectLst/>
              <a:uLnTx/>
              <a:uFillTx/>
              <a:latin typeface="+mn-lt"/>
              <a:ea typeface="+mn-ea"/>
              <a:cs typeface="+mn-cs"/>
            </a:endParaRPr>
          </a:p>
        </p:txBody>
      </p:sp>
      <p:sp>
        <p:nvSpPr>
          <p:cNvPr id="11" name="Flèche vers le bas 10"/>
          <p:cNvSpPr/>
          <p:nvPr/>
        </p:nvSpPr>
        <p:spPr bwMode="auto">
          <a:xfrm>
            <a:off x="2928926" y="2071678"/>
            <a:ext cx="571504" cy="857256"/>
          </a:xfrm>
          <a:prstGeom prst="downArrow">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fr-BE" sz="1800" b="0" i="0" u="none" strike="noStrike" cap="none" normalizeH="0" baseline="0" smtClean="0">
              <a:ln>
                <a:noFill/>
              </a:ln>
              <a:solidFill>
                <a:schemeClr val="tx1"/>
              </a:solidFill>
              <a:effectLst/>
              <a:latin typeface="Arial" charset="0"/>
            </a:endParaRPr>
          </a:p>
        </p:txBody>
      </p:sp>
      <p:sp>
        <p:nvSpPr>
          <p:cNvPr id="12" name="Flèche vers le bas 11"/>
          <p:cNvSpPr/>
          <p:nvPr/>
        </p:nvSpPr>
        <p:spPr bwMode="auto">
          <a:xfrm rot="10800000">
            <a:off x="6357950" y="2071678"/>
            <a:ext cx="571504" cy="857256"/>
          </a:xfrm>
          <a:prstGeom prst="downArrow">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fr-BE" sz="1800" b="0" i="0" u="none" strike="noStrike" cap="none" normalizeH="0" baseline="0" smtClean="0">
              <a:ln>
                <a:noFill/>
              </a:ln>
              <a:solidFill>
                <a:schemeClr val="tx1"/>
              </a:solidFill>
              <a:effectLst/>
              <a:latin typeface="Arial" charset="0"/>
            </a:endParaRPr>
          </a:p>
        </p:txBody>
      </p:sp>
      <p:sp>
        <p:nvSpPr>
          <p:cNvPr id="13" name="ZoneTexte 12"/>
          <p:cNvSpPr txBox="1"/>
          <p:nvPr/>
        </p:nvSpPr>
        <p:spPr>
          <a:xfrm>
            <a:off x="1714480" y="2285992"/>
            <a:ext cx="1357322" cy="369332"/>
          </a:xfrm>
          <a:prstGeom prst="rect">
            <a:avLst/>
          </a:prstGeom>
          <a:noFill/>
        </p:spPr>
        <p:txBody>
          <a:bodyPr wrap="square" rtlCol="0">
            <a:spAutoFit/>
          </a:bodyPr>
          <a:lstStyle/>
          <a:p>
            <a:r>
              <a:rPr lang="fr-BE" dirty="0" smtClean="0"/>
              <a:t>Requêtes</a:t>
            </a:r>
            <a:endParaRPr lang="fr-BE" dirty="0"/>
          </a:p>
        </p:txBody>
      </p:sp>
      <p:sp>
        <p:nvSpPr>
          <p:cNvPr id="14" name="ZoneTexte 13"/>
          <p:cNvSpPr txBox="1"/>
          <p:nvPr/>
        </p:nvSpPr>
        <p:spPr>
          <a:xfrm>
            <a:off x="6858016" y="2345288"/>
            <a:ext cx="1357322" cy="369332"/>
          </a:xfrm>
          <a:prstGeom prst="rect">
            <a:avLst/>
          </a:prstGeom>
          <a:noFill/>
        </p:spPr>
        <p:txBody>
          <a:bodyPr wrap="square" rtlCol="0">
            <a:spAutoFit/>
          </a:bodyPr>
          <a:lstStyle/>
          <a:p>
            <a:r>
              <a:rPr lang="fr-BE" dirty="0" smtClean="0"/>
              <a:t>Réponses</a:t>
            </a:r>
            <a:endParaRPr lang="fr-BE" dirty="0"/>
          </a:p>
        </p:txBody>
      </p:sp>
      <p:sp>
        <p:nvSpPr>
          <p:cNvPr id="15" name="ZoneTexte 14"/>
          <p:cNvSpPr txBox="1"/>
          <p:nvPr/>
        </p:nvSpPr>
        <p:spPr>
          <a:xfrm>
            <a:off x="571504" y="1428736"/>
            <a:ext cx="1428728" cy="400110"/>
          </a:xfrm>
          <a:prstGeom prst="rect">
            <a:avLst/>
          </a:prstGeom>
          <a:noFill/>
        </p:spPr>
        <p:txBody>
          <a:bodyPr wrap="square" rtlCol="0">
            <a:spAutoFit/>
          </a:bodyPr>
          <a:lstStyle/>
          <a:p>
            <a:pPr algn="ctr"/>
            <a:r>
              <a:rPr lang="fr-BE" sz="2000" b="1" i="1" dirty="0" smtClean="0">
                <a:effectLst>
                  <a:outerShdw blurRad="38100" dist="38100" dir="2700000" algn="tl">
                    <a:srgbClr val="000000">
                      <a:alpha val="43137"/>
                    </a:srgbClr>
                  </a:outerShdw>
                </a:effectLst>
              </a:rPr>
              <a:t>Niveau 1</a:t>
            </a:r>
            <a:endParaRPr lang="fr-BE" sz="2000" b="1" i="1" dirty="0">
              <a:effectLst>
                <a:outerShdw blurRad="38100" dist="38100" dir="2700000" algn="tl">
                  <a:srgbClr val="000000">
                    <a:alpha val="43137"/>
                  </a:srgbClr>
                </a:outerShdw>
              </a:effectLst>
            </a:endParaRPr>
          </a:p>
        </p:txBody>
      </p:sp>
      <p:sp>
        <p:nvSpPr>
          <p:cNvPr id="16" name="Rectangle 15"/>
          <p:cNvSpPr/>
          <p:nvPr/>
        </p:nvSpPr>
        <p:spPr>
          <a:xfrm>
            <a:off x="500034" y="3286124"/>
            <a:ext cx="1428760" cy="400110"/>
          </a:xfrm>
          <a:prstGeom prst="rect">
            <a:avLst/>
          </a:prstGeom>
        </p:spPr>
        <p:txBody>
          <a:bodyPr wrap="square">
            <a:spAutoFit/>
          </a:bodyPr>
          <a:lstStyle/>
          <a:p>
            <a:pPr algn="ctr"/>
            <a:r>
              <a:rPr lang="fr-BE" sz="2000" b="1" i="1" dirty="0" smtClean="0">
                <a:effectLst>
                  <a:outerShdw blurRad="38100" dist="38100" dir="2700000" algn="tl">
                    <a:srgbClr val="000000">
                      <a:alpha val="43137"/>
                    </a:srgbClr>
                  </a:outerShdw>
                </a:effectLst>
              </a:rPr>
              <a:t>Niveau 2</a:t>
            </a:r>
            <a:endParaRPr lang="fr-BE" sz="2000" b="1" i="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620124492"/>
      </p:ext>
    </p:extLst>
  </p:cSld>
  <p:clrMapOvr>
    <a:masterClrMapping/>
  </p:clrMapOvr>
  <p:transition>
    <p:strips dir="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pPr>
              <a:buNone/>
            </a:pPr>
            <a:r>
              <a:rPr lang="fr-BE" dirty="0" smtClean="0"/>
              <a:t>I.	JDBC </a:t>
            </a:r>
            <a:r>
              <a:rPr lang="fr-BE" sz="2400" dirty="0" smtClean="0"/>
              <a:t>- </a:t>
            </a:r>
            <a:r>
              <a:rPr lang="fr-BE" sz="2400" i="1" dirty="0" smtClean="0"/>
              <a:t>L'accès aux bases de données</a:t>
            </a:r>
            <a:endParaRPr lang="fr-BE" sz="2400" dirty="0"/>
          </a:p>
        </p:txBody>
      </p:sp>
      <p:sp>
        <p:nvSpPr>
          <p:cNvPr id="5" name="Espace réservé du contenu 4"/>
          <p:cNvSpPr>
            <a:spLocks noGrp="1"/>
          </p:cNvSpPr>
          <p:nvPr>
            <p:ph idx="1"/>
          </p:nvPr>
        </p:nvSpPr>
        <p:spPr>
          <a:xfrm>
            <a:off x="357158" y="1714489"/>
            <a:ext cx="8229600" cy="2143140"/>
          </a:xfrm>
        </p:spPr>
        <p:txBody>
          <a:bodyPr/>
          <a:lstStyle/>
          <a:p>
            <a:pPr lvl="1"/>
            <a:r>
              <a:rPr lang="fr-BE" sz="2000" b="1" i="1" u="sng" dirty="0" smtClean="0"/>
              <a:t>b. Le modèle à trois couches :</a:t>
            </a:r>
          </a:p>
          <a:p>
            <a:r>
              <a:rPr lang="fr-BE" sz="2000" dirty="0" smtClean="0"/>
              <a:t>	Dans le modèle à 3 couches, une troisième couche (le serveur d'application) vient s'intercaler entre l'application </a:t>
            </a:r>
            <a:r>
              <a:rPr lang="fr-BE" sz="2000" b="1" dirty="0" smtClean="0"/>
              <a:t>Java</a:t>
            </a:r>
            <a:r>
              <a:rPr lang="fr-BE" sz="2000" dirty="0" smtClean="0"/>
              <a:t> et la base de données. Les instructions SQL et les résultats livrés en retour y transitent. Ce modèle présente l'avantage d'intégrer dans cette couche un contrôle d'accès. </a:t>
            </a:r>
            <a:endParaRPr lang="fr-BE" dirty="0"/>
          </a:p>
        </p:txBody>
      </p:sp>
    </p:spTree>
    <p:extLst>
      <p:ext uri="{BB962C8B-B14F-4D97-AF65-F5344CB8AC3E}">
        <p14:creationId xmlns:p14="http://schemas.microsoft.com/office/powerpoint/2010/main" val="852498999"/>
      </p:ext>
    </p:extLst>
  </p:cSld>
  <p:clrMapOvr>
    <a:masterClrMapping/>
  </p:clrMapOvr>
  <p:transition>
    <p:strips dir="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BE" dirty="0" smtClean="0"/>
              <a:t>JDBC </a:t>
            </a:r>
            <a:r>
              <a:rPr lang="fr-BE" sz="2400" i="1" dirty="0" smtClean="0"/>
              <a:t>- L'accès aux bases de données</a:t>
            </a:r>
            <a:endParaRPr lang="fr-BE" sz="2400" i="1" dirty="0"/>
          </a:p>
        </p:txBody>
      </p:sp>
      <p:sp>
        <p:nvSpPr>
          <p:cNvPr id="7" name="Espace réservé du contenu 6"/>
          <p:cNvSpPr>
            <a:spLocks noGrp="1"/>
          </p:cNvSpPr>
          <p:nvPr>
            <p:ph idx="1"/>
          </p:nvPr>
        </p:nvSpPr>
        <p:spPr>
          <a:xfrm>
            <a:off x="2143108" y="3643333"/>
            <a:ext cx="5500694" cy="500047"/>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marL="0" indent="0" algn="ctr">
              <a:buNone/>
            </a:pPr>
            <a:r>
              <a:rPr lang="fr-BE" dirty="0" smtClean="0"/>
              <a:t>Serveur de base de données</a:t>
            </a:r>
            <a:endParaRPr lang="fr-BE" dirty="0"/>
          </a:p>
        </p:txBody>
      </p:sp>
      <p:sp>
        <p:nvSpPr>
          <p:cNvPr id="6" name="Cylindre 5"/>
          <p:cNvSpPr/>
          <p:nvPr/>
        </p:nvSpPr>
        <p:spPr bwMode="auto">
          <a:xfrm>
            <a:off x="4000496" y="4357694"/>
            <a:ext cx="1928826" cy="1500198"/>
          </a:xfrm>
          <a:prstGeom prst="can">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fr-BE" sz="1800" b="0" i="0" u="none" strike="noStrike" cap="none" normalizeH="0" baseline="0" dirty="0" smtClean="0">
                <a:ln>
                  <a:noFill/>
                </a:ln>
                <a:solidFill>
                  <a:schemeClr val="tx1"/>
                </a:solidFill>
                <a:effectLst/>
                <a:latin typeface="Arial" charset="0"/>
              </a:rPr>
              <a:t>Base de données</a:t>
            </a:r>
          </a:p>
        </p:txBody>
      </p:sp>
      <p:sp>
        <p:nvSpPr>
          <p:cNvPr id="8" name="Flèche courbée vers la gauche 7"/>
          <p:cNvSpPr/>
          <p:nvPr/>
        </p:nvSpPr>
        <p:spPr bwMode="auto">
          <a:xfrm>
            <a:off x="6215074" y="4286256"/>
            <a:ext cx="642942" cy="1428760"/>
          </a:xfrm>
          <a:prstGeom prst="curvedLeftArrow">
            <a:avLst/>
          </a:prstGeom>
          <a:ln>
            <a:headEnd type="none" w="med" len="med"/>
            <a:tailEnd type="none" w="med" len="med"/>
          </a:ln>
        </p:spPr>
        <p:style>
          <a:lnRef idx="3">
            <a:schemeClr val="lt1"/>
          </a:lnRef>
          <a:fillRef idx="1">
            <a:schemeClr val="accent4"/>
          </a:fillRef>
          <a:effectRef idx="1">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fr-BE" sz="1800" b="0" i="0" u="none" strike="noStrike" cap="none" normalizeH="0" baseline="0" smtClean="0">
              <a:ln>
                <a:noFill/>
              </a:ln>
              <a:solidFill>
                <a:schemeClr val="tx1"/>
              </a:solidFill>
              <a:effectLst/>
              <a:latin typeface="Arial" charset="0"/>
            </a:endParaRPr>
          </a:p>
        </p:txBody>
      </p:sp>
      <p:sp>
        <p:nvSpPr>
          <p:cNvPr id="9" name="Flèche courbée vers la gauche 8"/>
          <p:cNvSpPr/>
          <p:nvPr/>
        </p:nvSpPr>
        <p:spPr bwMode="auto">
          <a:xfrm rot="10800000">
            <a:off x="3071803" y="4214818"/>
            <a:ext cx="642942" cy="1428760"/>
          </a:xfrm>
          <a:prstGeom prst="curvedLeftArrow">
            <a:avLst/>
          </a:prstGeom>
          <a:ln>
            <a:headEnd type="none" w="med" len="med"/>
            <a:tailEnd type="none" w="med" len="med"/>
          </a:ln>
        </p:spPr>
        <p:style>
          <a:lnRef idx="3">
            <a:schemeClr val="lt1"/>
          </a:lnRef>
          <a:fillRef idx="1">
            <a:schemeClr val="accent4"/>
          </a:fillRef>
          <a:effectRef idx="1">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fr-BE" sz="1800" b="0" i="0" u="none" strike="noStrike" cap="none" normalizeH="0" baseline="0" dirty="0" smtClean="0">
              <a:ln>
                <a:noFill/>
              </a:ln>
              <a:solidFill>
                <a:schemeClr val="tx1"/>
              </a:solidFill>
              <a:effectLst/>
              <a:latin typeface="Arial" charset="0"/>
            </a:endParaRPr>
          </a:p>
        </p:txBody>
      </p:sp>
      <p:sp>
        <p:nvSpPr>
          <p:cNvPr id="10" name="Espace réservé du contenu 6"/>
          <p:cNvSpPr txBox="1">
            <a:spLocks/>
          </p:cNvSpPr>
          <p:nvPr/>
        </p:nvSpPr>
        <p:spPr bwMode="auto">
          <a:xfrm>
            <a:off x="2143108" y="1142985"/>
            <a:ext cx="5500694" cy="500066"/>
          </a:xfrm>
          <a:prstGeom prst="roundRect">
            <a:avLst/>
          </a:prstGeom>
          <a:ln w="9525">
            <a:noFill/>
            <a:miter lim="800000"/>
            <a:headEnd/>
            <a:tailEn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342900" marR="0" lvl="0" indent="-342900" algn="ctr" defTabSz="914400" rtl="0" eaLnBrk="1" fontAlgn="base" latinLnBrk="0" hangingPunct="1">
              <a:lnSpc>
                <a:spcPct val="100000"/>
              </a:lnSpc>
              <a:spcBef>
                <a:spcPct val="20000"/>
              </a:spcBef>
              <a:spcAft>
                <a:spcPct val="0"/>
              </a:spcAft>
              <a:buClrTx/>
              <a:buSzTx/>
              <a:buFontTx/>
              <a:buNone/>
              <a:tabLst/>
              <a:defRPr/>
            </a:pPr>
            <a:r>
              <a:rPr kumimoji="0" lang="fr-BE" sz="2800" b="0" i="0" u="none" strike="noStrike" kern="0" cap="none" spc="0" normalizeH="0" baseline="0" noProof="0" dirty="0" smtClean="0">
                <a:ln>
                  <a:noFill/>
                </a:ln>
                <a:solidFill>
                  <a:schemeClr val="lt1"/>
                </a:solidFill>
                <a:effectLst/>
                <a:uLnTx/>
                <a:uFillTx/>
                <a:latin typeface="+mn-lt"/>
                <a:ea typeface="+mn-ea"/>
                <a:cs typeface="+mn-cs"/>
              </a:rPr>
              <a:t>Client</a:t>
            </a:r>
            <a:endParaRPr kumimoji="0" lang="fr-BE" sz="2800" b="0" i="0" u="none" strike="noStrike" kern="0" cap="none" spc="0" normalizeH="0" baseline="0" noProof="0" dirty="0">
              <a:ln>
                <a:noFill/>
              </a:ln>
              <a:solidFill>
                <a:schemeClr val="lt1"/>
              </a:solidFill>
              <a:effectLst/>
              <a:uLnTx/>
              <a:uFillTx/>
              <a:latin typeface="+mn-lt"/>
              <a:ea typeface="+mn-ea"/>
              <a:cs typeface="+mn-cs"/>
            </a:endParaRPr>
          </a:p>
        </p:txBody>
      </p:sp>
      <p:sp>
        <p:nvSpPr>
          <p:cNvPr id="11" name="Flèche vers le bas 10"/>
          <p:cNvSpPr/>
          <p:nvPr/>
        </p:nvSpPr>
        <p:spPr bwMode="auto">
          <a:xfrm>
            <a:off x="2928926" y="1714488"/>
            <a:ext cx="571504" cy="857256"/>
          </a:xfrm>
          <a:prstGeom prst="downArrow">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fr-BE" sz="1800" b="0" i="0" u="none" strike="noStrike" cap="none" normalizeH="0" baseline="0" smtClean="0">
              <a:ln>
                <a:noFill/>
              </a:ln>
              <a:solidFill>
                <a:schemeClr val="tx1"/>
              </a:solidFill>
              <a:effectLst/>
              <a:latin typeface="Arial" charset="0"/>
            </a:endParaRPr>
          </a:p>
        </p:txBody>
      </p:sp>
      <p:sp>
        <p:nvSpPr>
          <p:cNvPr id="12" name="Flèche vers le bas 11"/>
          <p:cNvSpPr/>
          <p:nvPr/>
        </p:nvSpPr>
        <p:spPr bwMode="auto">
          <a:xfrm rot="10800000">
            <a:off x="6357950" y="1714488"/>
            <a:ext cx="571504" cy="857256"/>
          </a:xfrm>
          <a:prstGeom prst="downArrow">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fr-BE" sz="1800" b="0" i="0" u="none" strike="noStrike" cap="none" normalizeH="0" baseline="0" smtClean="0">
              <a:ln>
                <a:noFill/>
              </a:ln>
              <a:solidFill>
                <a:schemeClr val="tx1"/>
              </a:solidFill>
              <a:effectLst/>
              <a:latin typeface="Arial" charset="0"/>
            </a:endParaRPr>
          </a:p>
        </p:txBody>
      </p:sp>
      <p:sp>
        <p:nvSpPr>
          <p:cNvPr id="13" name="ZoneTexte 12"/>
          <p:cNvSpPr txBox="1"/>
          <p:nvPr/>
        </p:nvSpPr>
        <p:spPr>
          <a:xfrm>
            <a:off x="1714480" y="1857364"/>
            <a:ext cx="1357322" cy="369332"/>
          </a:xfrm>
          <a:prstGeom prst="rect">
            <a:avLst/>
          </a:prstGeom>
          <a:noFill/>
        </p:spPr>
        <p:txBody>
          <a:bodyPr wrap="square" rtlCol="0">
            <a:spAutoFit/>
          </a:bodyPr>
          <a:lstStyle/>
          <a:p>
            <a:r>
              <a:rPr lang="fr-BE" dirty="0" smtClean="0"/>
              <a:t>Requêtes</a:t>
            </a:r>
            <a:endParaRPr lang="fr-BE" dirty="0"/>
          </a:p>
        </p:txBody>
      </p:sp>
      <p:sp>
        <p:nvSpPr>
          <p:cNvPr id="14" name="ZoneTexte 13"/>
          <p:cNvSpPr txBox="1"/>
          <p:nvPr/>
        </p:nvSpPr>
        <p:spPr>
          <a:xfrm>
            <a:off x="6858016" y="2000240"/>
            <a:ext cx="1357322" cy="369332"/>
          </a:xfrm>
          <a:prstGeom prst="rect">
            <a:avLst/>
          </a:prstGeom>
          <a:noFill/>
        </p:spPr>
        <p:txBody>
          <a:bodyPr wrap="square" rtlCol="0">
            <a:spAutoFit/>
          </a:bodyPr>
          <a:lstStyle/>
          <a:p>
            <a:r>
              <a:rPr lang="fr-BE" dirty="0" smtClean="0"/>
              <a:t>Réponses</a:t>
            </a:r>
            <a:endParaRPr lang="fr-BE" dirty="0"/>
          </a:p>
        </p:txBody>
      </p:sp>
      <p:sp>
        <p:nvSpPr>
          <p:cNvPr id="15" name="ZoneTexte 14"/>
          <p:cNvSpPr txBox="1"/>
          <p:nvPr/>
        </p:nvSpPr>
        <p:spPr>
          <a:xfrm>
            <a:off x="571504" y="1214422"/>
            <a:ext cx="1428728" cy="400110"/>
          </a:xfrm>
          <a:prstGeom prst="rect">
            <a:avLst/>
          </a:prstGeom>
          <a:noFill/>
        </p:spPr>
        <p:txBody>
          <a:bodyPr wrap="square" rtlCol="0">
            <a:spAutoFit/>
          </a:bodyPr>
          <a:lstStyle/>
          <a:p>
            <a:pPr algn="ctr"/>
            <a:r>
              <a:rPr lang="fr-BE" sz="2000" b="1" i="1" dirty="0" smtClean="0">
                <a:effectLst>
                  <a:outerShdw blurRad="38100" dist="38100" dir="2700000" algn="tl">
                    <a:srgbClr val="000000">
                      <a:alpha val="43137"/>
                    </a:srgbClr>
                  </a:outerShdw>
                </a:effectLst>
              </a:rPr>
              <a:t>Niveau 1</a:t>
            </a:r>
            <a:endParaRPr lang="fr-BE" sz="2000" b="1" i="1" dirty="0">
              <a:effectLst>
                <a:outerShdw blurRad="38100" dist="38100" dir="2700000" algn="tl">
                  <a:srgbClr val="000000">
                    <a:alpha val="43137"/>
                  </a:srgbClr>
                </a:outerShdw>
              </a:effectLst>
            </a:endParaRPr>
          </a:p>
        </p:txBody>
      </p:sp>
      <p:sp>
        <p:nvSpPr>
          <p:cNvPr id="16" name="Rectangle 15"/>
          <p:cNvSpPr/>
          <p:nvPr/>
        </p:nvSpPr>
        <p:spPr>
          <a:xfrm>
            <a:off x="500034" y="2643182"/>
            <a:ext cx="1428760" cy="400110"/>
          </a:xfrm>
          <a:prstGeom prst="rect">
            <a:avLst/>
          </a:prstGeom>
        </p:spPr>
        <p:txBody>
          <a:bodyPr wrap="square">
            <a:spAutoFit/>
          </a:bodyPr>
          <a:lstStyle/>
          <a:p>
            <a:pPr algn="ctr"/>
            <a:r>
              <a:rPr lang="fr-BE" sz="2000" b="1" i="1" dirty="0" smtClean="0">
                <a:effectLst>
                  <a:outerShdw blurRad="38100" dist="38100" dir="2700000" algn="tl">
                    <a:srgbClr val="000000">
                      <a:alpha val="43137"/>
                    </a:srgbClr>
                  </a:outerShdw>
                </a:effectLst>
              </a:rPr>
              <a:t>Niveau 2</a:t>
            </a:r>
            <a:endParaRPr lang="fr-BE" sz="2000" b="1" i="1" dirty="0">
              <a:effectLst>
                <a:outerShdw blurRad="38100" dist="38100" dir="2700000" algn="tl">
                  <a:srgbClr val="000000">
                    <a:alpha val="43137"/>
                  </a:srgbClr>
                </a:outerShdw>
              </a:effectLst>
            </a:endParaRPr>
          </a:p>
        </p:txBody>
      </p:sp>
      <p:sp>
        <p:nvSpPr>
          <p:cNvPr id="17" name="Espace réservé du contenu 6"/>
          <p:cNvSpPr txBox="1">
            <a:spLocks/>
          </p:cNvSpPr>
          <p:nvPr/>
        </p:nvSpPr>
        <p:spPr bwMode="auto">
          <a:xfrm>
            <a:off x="2143108" y="2643182"/>
            <a:ext cx="5500694" cy="500047"/>
          </a:xfrm>
          <a:prstGeom prst="roundRect">
            <a:avLst/>
          </a:prstGeom>
          <a:ln w="9525">
            <a:noFill/>
            <a:miter lim="800000"/>
            <a:headEnd/>
            <a:tailEn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342900" marR="0" lvl="0" indent="-342900" algn="ctr" defTabSz="914400" rtl="0" eaLnBrk="1" fontAlgn="base" latinLnBrk="0" hangingPunct="1">
              <a:lnSpc>
                <a:spcPct val="100000"/>
              </a:lnSpc>
              <a:spcBef>
                <a:spcPct val="20000"/>
              </a:spcBef>
              <a:spcAft>
                <a:spcPct val="0"/>
              </a:spcAft>
              <a:buClrTx/>
              <a:buSzTx/>
              <a:buFontTx/>
              <a:buNone/>
              <a:tabLst/>
              <a:defRPr/>
            </a:pPr>
            <a:r>
              <a:rPr kumimoji="0" lang="fr-BE" sz="2800" b="0" i="0" u="none" strike="noStrike" kern="0" cap="none" spc="0" normalizeH="0" baseline="0" noProof="0" dirty="0" smtClean="0">
                <a:ln>
                  <a:noFill/>
                </a:ln>
                <a:solidFill>
                  <a:schemeClr val="lt1"/>
                </a:solidFill>
                <a:effectLst/>
                <a:uLnTx/>
                <a:uFillTx/>
                <a:latin typeface="+mn-lt"/>
                <a:ea typeface="+mn-ea"/>
                <a:cs typeface="+mn-cs"/>
              </a:rPr>
              <a:t>Serveur d’application</a:t>
            </a:r>
            <a:endParaRPr kumimoji="0" lang="fr-BE" sz="2800" b="0" i="0" u="none" strike="noStrike" kern="0" cap="none" spc="0" normalizeH="0" baseline="0" noProof="0" dirty="0">
              <a:ln>
                <a:noFill/>
              </a:ln>
              <a:solidFill>
                <a:schemeClr val="lt1"/>
              </a:solidFill>
              <a:effectLst/>
              <a:uLnTx/>
              <a:uFillTx/>
              <a:latin typeface="+mn-lt"/>
              <a:ea typeface="+mn-ea"/>
              <a:cs typeface="+mn-cs"/>
            </a:endParaRPr>
          </a:p>
        </p:txBody>
      </p:sp>
      <p:sp>
        <p:nvSpPr>
          <p:cNvPr id="18" name="Rectangle 17"/>
          <p:cNvSpPr/>
          <p:nvPr/>
        </p:nvSpPr>
        <p:spPr>
          <a:xfrm>
            <a:off x="500034" y="3671832"/>
            <a:ext cx="1428760" cy="400110"/>
          </a:xfrm>
          <a:prstGeom prst="rect">
            <a:avLst/>
          </a:prstGeom>
        </p:spPr>
        <p:txBody>
          <a:bodyPr wrap="square">
            <a:spAutoFit/>
          </a:bodyPr>
          <a:lstStyle/>
          <a:p>
            <a:pPr algn="ctr"/>
            <a:r>
              <a:rPr lang="fr-BE" sz="2000" b="1" i="1" dirty="0" smtClean="0">
                <a:effectLst>
                  <a:outerShdw blurRad="38100" dist="38100" dir="2700000" algn="tl">
                    <a:srgbClr val="000000">
                      <a:alpha val="43137"/>
                    </a:srgbClr>
                  </a:outerShdw>
                </a:effectLst>
              </a:rPr>
              <a:t>Niveau 3</a:t>
            </a:r>
            <a:endParaRPr lang="fr-BE" sz="2000" b="1" i="1" dirty="0">
              <a:effectLst>
                <a:outerShdw blurRad="38100" dist="38100" dir="2700000" algn="tl">
                  <a:srgbClr val="000000">
                    <a:alpha val="43137"/>
                  </a:srgbClr>
                </a:outerShdw>
              </a:effectLst>
            </a:endParaRPr>
          </a:p>
        </p:txBody>
      </p:sp>
      <p:sp>
        <p:nvSpPr>
          <p:cNvPr id="19" name="Flèche vers le bas 18"/>
          <p:cNvSpPr/>
          <p:nvPr/>
        </p:nvSpPr>
        <p:spPr bwMode="auto">
          <a:xfrm>
            <a:off x="2928926" y="3214686"/>
            <a:ext cx="571504" cy="357190"/>
          </a:xfrm>
          <a:prstGeom prst="downArrow">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fr-BE" sz="1800" b="0" i="0" u="none" strike="noStrike" cap="none" normalizeH="0" baseline="0" smtClean="0">
              <a:ln>
                <a:noFill/>
              </a:ln>
              <a:solidFill>
                <a:schemeClr val="tx1"/>
              </a:solidFill>
              <a:effectLst/>
              <a:latin typeface="Arial" charset="0"/>
            </a:endParaRPr>
          </a:p>
        </p:txBody>
      </p:sp>
      <p:sp>
        <p:nvSpPr>
          <p:cNvPr id="20" name="Flèche vers le bas 19"/>
          <p:cNvSpPr/>
          <p:nvPr/>
        </p:nvSpPr>
        <p:spPr bwMode="auto">
          <a:xfrm rot="10800000">
            <a:off x="6357950" y="3214686"/>
            <a:ext cx="571504" cy="357190"/>
          </a:xfrm>
          <a:prstGeom prst="downArrow">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fr-BE" sz="18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2015009528"/>
      </p:ext>
    </p:extLst>
  </p:cSld>
  <p:clrMapOvr>
    <a:masterClrMapping/>
  </p:clrMapOvr>
  <p:transition>
    <p:strips dir="rd"/>
  </p:transition>
  <p:timing>
    <p:tnLst>
      <p:par>
        <p:cTn id="1" dur="indefinite" restart="never" nodeType="tmRoot"/>
      </p:par>
    </p:tnLst>
  </p:timing>
</p:sld>
</file>

<file path=ppt/theme/theme1.xml><?xml version="1.0" encoding="utf-8"?>
<a:theme xmlns:a="http://schemas.openxmlformats.org/drawingml/2006/main" name="Default Design">
  <a:themeElements>
    <a:clrScheme name="Custom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659BD2"/>
      </a:hlink>
      <a:folHlink>
        <a:srgbClr val="659BD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none" lIns="90488" tIns="44450" rIns="90488" bIns="44450" numCol="1" anchor="ctr" anchorCtr="0" compatLnSpc="1">
        <a:prstTxWarp prst="textNoShape">
          <a:avLst/>
        </a:prstTxWarp>
        <a:spAutoFit/>
      </a:bodyPr>
      <a:lstStyle>
        <a:defPPr marL="0" marR="0" indent="0" algn="l" defTabSz="1042988" rtl="0" eaLnBrk="1" fontAlgn="base" latinLnBrk="0" hangingPunct="1">
          <a:lnSpc>
            <a:spcPct val="100000"/>
          </a:lnSpc>
          <a:spcBef>
            <a:spcPct val="0"/>
          </a:spcBef>
          <a:spcAft>
            <a:spcPct val="0"/>
          </a:spcAft>
          <a:buClrTx/>
          <a:buSzTx/>
          <a:buFontTx/>
          <a:buNone/>
          <a:tabLst/>
          <a:defRPr kumimoji="0" lang="en-US" sz="21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none" lIns="90488" tIns="44450" rIns="90488" bIns="44450" numCol="1" anchor="ctr" anchorCtr="0" compatLnSpc="1">
        <a:prstTxWarp prst="textNoShape">
          <a:avLst/>
        </a:prstTxWarp>
        <a:spAutoFit/>
      </a:bodyPr>
      <a:lstStyle>
        <a:defPPr marL="0" marR="0" indent="0" algn="l" defTabSz="1042988" rtl="0" eaLnBrk="1" fontAlgn="base" latinLnBrk="0" hangingPunct="1">
          <a:lnSpc>
            <a:spcPct val="100000"/>
          </a:lnSpc>
          <a:spcBef>
            <a:spcPct val="0"/>
          </a:spcBef>
          <a:spcAft>
            <a:spcPct val="0"/>
          </a:spcAft>
          <a:buClrTx/>
          <a:buSzTx/>
          <a:buFontTx/>
          <a:buNone/>
          <a:tabLst/>
          <a:defRPr kumimoji="0" lang="en-US" sz="21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Default Design">
  <a:themeElements>
    <a:clrScheme name="Custom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659BD2"/>
      </a:hlink>
      <a:folHlink>
        <a:srgbClr val="659BD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none" lIns="90488" tIns="44450" rIns="90488" bIns="44450" numCol="1" anchor="ctr" anchorCtr="0" compatLnSpc="1">
        <a:prstTxWarp prst="textNoShape">
          <a:avLst/>
        </a:prstTxWarp>
        <a:spAutoFit/>
      </a:bodyPr>
      <a:lstStyle>
        <a:defPPr marL="0" marR="0" indent="0" algn="l" defTabSz="1042988" rtl="0" eaLnBrk="1" fontAlgn="base" latinLnBrk="0" hangingPunct="1">
          <a:lnSpc>
            <a:spcPct val="100000"/>
          </a:lnSpc>
          <a:spcBef>
            <a:spcPct val="0"/>
          </a:spcBef>
          <a:spcAft>
            <a:spcPct val="0"/>
          </a:spcAft>
          <a:buClrTx/>
          <a:buSzTx/>
          <a:buFontTx/>
          <a:buNone/>
          <a:tabLst/>
          <a:defRPr kumimoji="0" lang="en-US" sz="21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none" lIns="90488" tIns="44450" rIns="90488" bIns="44450" numCol="1" anchor="ctr" anchorCtr="0" compatLnSpc="1">
        <a:prstTxWarp prst="textNoShape">
          <a:avLst/>
        </a:prstTxWarp>
        <a:spAutoFit/>
      </a:bodyPr>
      <a:lstStyle>
        <a:defPPr marL="0" marR="0" indent="0" algn="l" defTabSz="1042988" rtl="0" eaLnBrk="1" fontAlgn="base" latinLnBrk="0" hangingPunct="1">
          <a:lnSpc>
            <a:spcPct val="100000"/>
          </a:lnSpc>
          <a:spcBef>
            <a:spcPct val="0"/>
          </a:spcBef>
          <a:spcAft>
            <a:spcPct val="0"/>
          </a:spcAft>
          <a:buClrTx/>
          <a:buSzTx/>
          <a:buFontTx/>
          <a:buNone/>
          <a:tabLst/>
          <a:defRPr kumimoji="0" lang="en-US" sz="21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2125</TotalTime>
  <Words>1786</Words>
  <Application>Microsoft Office PowerPoint</Application>
  <PresentationFormat>Affichage à l'écran (4:3)</PresentationFormat>
  <Paragraphs>517</Paragraphs>
  <Slides>48</Slides>
  <Notes>38</Notes>
  <HiddenSlides>0</HiddenSlides>
  <MMClips>0</MMClips>
  <ScaleCrop>false</ScaleCrop>
  <HeadingPairs>
    <vt:vector size="6" baseType="variant">
      <vt:variant>
        <vt:lpstr>Polices utilisées</vt:lpstr>
      </vt:variant>
      <vt:variant>
        <vt:i4>3</vt:i4>
      </vt:variant>
      <vt:variant>
        <vt:lpstr>Thème</vt:lpstr>
      </vt:variant>
      <vt:variant>
        <vt:i4>2</vt:i4>
      </vt:variant>
      <vt:variant>
        <vt:lpstr>Titres des diapositives</vt:lpstr>
      </vt:variant>
      <vt:variant>
        <vt:i4>48</vt:i4>
      </vt:variant>
    </vt:vector>
  </HeadingPairs>
  <TitlesOfParts>
    <vt:vector size="53" baseType="lpstr">
      <vt:lpstr>Arial</vt:lpstr>
      <vt:lpstr>Calibri</vt:lpstr>
      <vt:lpstr>Wingdings</vt:lpstr>
      <vt:lpstr>Default Design</vt:lpstr>
      <vt:lpstr>1_Default Design</vt:lpstr>
      <vt:lpstr>Java - JDBC API</vt:lpstr>
      <vt:lpstr>Présentation PowerPoint</vt:lpstr>
      <vt:lpstr>JDBC</vt:lpstr>
      <vt:lpstr>JDBC – Que peut on faire avec JDBC ?</vt:lpstr>
      <vt:lpstr>JDBC – A quels SGBD peut-on se connecter avec JDBC ?</vt:lpstr>
      <vt:lpstr>JDBC - L'accès aux bases de données</vt:lpstr>
      <vt:lpstr>JDBC - L'accès aux bases de données</vt:lpstr>
      <vt:lpstr>I. JDBC - L'accès aux bases de données</vt:lpstr>
      <vt:lpstr>JDBC - L'accès aux bases de données</vt:lpstr>
      <vt:lpstr>JDBC – Architecture de JDBC</vt:lpstr>
      <vt:lpstr>I. JDBC – Architecture de JDBC</vt:lpstr>
      <vt:lpstr>I. JDBC - L'accès aux bases de données</vt:lpstr>
      <vt:lpstr>Présentation PowerPoint</vt:lpstr>
      <vt:lpstr>II.  Connexion à la base de données</vt:lpstr>
      <vt:lpstr>II.  Connexion à la base de données</vt:lpstr>
      <vt:lpstr>II.  Connexion à la base de données – Comment charger un driver ?  </vt:lpstr>
      <vt:lpstr>II.  Connexion à la base de données – Comment charger un driver ?  </vt:lpstr>
      <vt:lpstr>II.  Connexion à la base de données – Comment ouvrir une connexion à une base de données ?  </vt:lpstr>
      <vt:lpstr>II.  Connexion à la base de données – Comment sont formées les url JDBC ?  </vt:lpstr>
      <vt:lpstr>Présentation PowerPoint</vt:lpstr>
      <vt:lpstr>III.  Les Statements – Comment créer un statement ?</vt:lpstr>
      <vt:lpstr>III.  Les Statements – Comment exécuter un statement ?</vt:lpstr>
      <vt:lpstr>III.  Les Statements – Que retourne l’exécution d’ un statement ?</vt:lpstr>
      <vt:lpstr>III.  Les Statements – Doit on fermer un statement ?</vt:lpstr>
      <vt:lpstr>Présentation PowerPoint</vt:lpstr>
      <vt:lpstr>IV.  Les ResultSet – Qu’est ce qu’un ResultSet ? </vt:lpstr>
      <vt:lpstr>IV.  Les ResultSet – Comment parcourir un ResultSet ? </vt:lpstr>
      <vt:lpstr>IV.  Les ResultSet – Comment parcourir un ResultSet ? </vt:lpstr>
      <vt:lpstr>IV.  Les ResultSet – Comment lire un ResultSet ? </vt:lpstr>
      <vt:lpstr>IV.  Les ResultSet – Tableau de correspondance en tre les types SQl, les méthodes getXXX du resultset et les types en Java</vt:lpstr>
      <vt:lpstr>Présentation PowerPoint</vt:lpstr>
      <vt:lpstr>V.  Les PreparedStatements - Qu’est ce qu’un  PreparedStatement ?</vt:lpstr>
      <vt:lpstr>V.  Les PreparedStatements – Comment créer un  PreparedStatement ?</vt:lpstr>
      <vt:lpstr>V.  Les PreparedStatements – Comment passer des  paramètres à un PreparedStatement ?</vt:lpstr>
      <vt:lpstr>V.  Les PreparedStatements – Comment passer des  paramètres avec la méthode setObject()?</vt:lpstr>
      <vt:lpstr>V.  Les PreparedStatements – Comment passer un   paramètres de type null (sql) ?</vt:lpstr>
      <vt:lpstr>Présentation PowerPoint</vt:lpstr>
      <vt:lpstr>VI.  Exercices</vt:lpstr>
      <vt:lpstr>Exercice 1 - Servlet</vt:lpstr>
      <vt:lpstr>Exercice 1 - Servlet</vt:lpstr>
      <vt:lpstr>Exercice 1 - Servlet</vt:lpstr>
      <vt:lpstr>Exercice 1 - Servlet </vt:lpstr>
      <vt:lpstr>Exercice 2</vt:lpstr>
      <vt:lpstr>Exercice 2 - JSP</vt:lpstr>
      <vt:lpstr>Exercice 3</vt:lpstr>
      <vt:lpstr>Exercice 3 – Servlets / JSP</vt:lpstr>
      <vt:lpstr>Exercice 3 – Servlets / JSP</vt:lpstr>
      <vt:lpstr>Exercice 3 – Workflow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mth</dc:creator>
  <cp:lastModifiedBy>forma1306</cp:lastModifiedBy>
  <cp:revision>242</cp:revision>
  <dcterms:created xsi:type="dcterms:W3CDTF">2008-11-20T11:25:03Z</dcterms:created>
  <dcterms:modified xsi:type="dcterms:W3CDTF">2014-11-13T11:19:01Z</dcterms:modified>
</cp:coreProperties>
</file>