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947" r:id="rId1"/>
  </p:sldMasterIdLst>
  <p:notesMasterIdLst>
    <p:notesMasterId r:id="rId88"/>
  </p:notesMasterIdLst>
  <p:handoutMasterIdLst>
    <p:handoutMasterId r:id="rId89"/>
  </p:handoutMasterIdLst>
  <p:sldIdLst>
    <p:sldId id="256" r:id="rId2"/>
    <p:sldId id="386" r:id="rId3"/>
    <p:sldId id="257" r:id="rId4"/>
    <p:sldId id="608" r:id="rId5"/>
    <p:sldId id="661" r:id="rId6"/>
    <p:sldId id="663" r:id="rId7"/>
    <p:sldId id="664" r:id="rId8"/>
    <p:sldId id="665" r:id="rId9"/>
    <p:sldId id="666" r:id="rId10"/>
    <p:sldId id="667" r:id="rId11"/>
    <p:sldId id="818" r:id="rId12"/>
    <p:sldId id="819" r:id="rId13"/>
    <p:sldId id="820" r:id="rId14"/>
    <p:sldId id="821" r:id="rId15"/>
    <p:sldId id="872" r:id="rId16"/>
    <p:sldId id="822" r:id="rId17"/>
    <p:sldId id="871" r:id="rId18"/>
    <p:sldId id="900" r:id="rId19"/>
    <p:sldId id="902" r:id="rId20"/>
    <p:sldId id="904" r:id="rId21"/>
    <p:sldId id="903" r:id="rId22"/>
    <p:sldId id="905" r:id="rId23"/>
    <p:sldId id="906" r:id="rId24"/>
    <p:sldId id="908" r:id="rId25"/>
    <p:sldId id="909" r:id="rId26"/>
    <p:sldId id="910" r:id="rId27"/>
    <p:sldId id="911" r:id="rId28"/>
    <p:sldId id="912" r:id="rId29"/>
    <p:sldId id="913" r:id="rId30"/>
    <p:sldId id="918" r:id="rId31"/>
    <p:sldId id="873" r:id="rId32"/>
    <p:sldId id="874" r:id="rId33"/>
    <p:sldId id="875" r:id="rId34"/>
    <p:sldId id="876" r:id="rId35"/>
    <p:sldId id="877" r:id="rId36"/>
    <p:sldId id="878" r:id="rId37"/>
    <p:sldId id="879" r:id="rId38"/>
    <p:sldId id="880" r:id="rId39"/>
    <p:sldId id="881" r:id="rId40"/>
    <p:sldId id="882" r:id="rId41"/>
    <p:sldId id="883" r:id="rId42"/>
    <p:sldId id="884" r:id="rId43"/>
    <p:sldId id="885" r:id="rId44"/>
    <p:sldId id="886" r:id="rId45"/>
    <p:sldId id="887" r:id="rId46"/>
    <p:sldId id="888" r:id="rId47"/>
    <p:sldId id="889" r:id="rId48"/>
    <p:sldId id="890" r:id="rId49"/>
    <p:sldId id="891" r:id="rId50"/>
    <p:sldId id="892" r:id="rId51"/>
    <p:sldId id="893" r:id="rId52"/>
    <p:sldId id="894" r:id="rId53"/>
    <p:sldId id="895" r:id="rId54"/>
    <p:sldId id="896" r:id="rId55"/>
    <p:sldId id="897" r:id="rId56"/>
    <p:sldId id="907" r:id="rId57"/>
    <p:sldId id="866" r:id="rId58"/>
    <p:sldId id="868" r:id="rId59"/>
    <p:sldId id="869" r:id="rId60"/>
    <p:sldId id="899" r:id="rId61"/>
    <p:sldId id="857" r:id="rId62"/>
    <p:sldId id="858" r:id="rId63"/>
    <p:sldId id="859" r:id="rId64"/>
    <p:sldId id="860" r:id="rId65"/>
    <p:sldId id="861" r:id="rId66"/>
    <p:sldId id="862" r:id="rId67"/>
    <p:sldId id="863" r:id="rId68"/>
    <p:sldId id="864" r:id="rId69"/>
    <p:sldId id="797" r:id="rId70"/>
    <p:sldId id="798" r:id="rId71"/>
    <p:sldId id="799" r:id="rId72"/>
    <p:sldId id="914" r:id="rId73"/>
    <p:sldId id="915" r:id="rId74"/>
    <p:sldId id="916" r:id="rId75"/>
    <p:sldId id="917" r:id="rId76"/>
    <p:sldId id="800" r:id="rId77"/>
    <p:sldId id="801" r:id="rId78"/>
    <p:sldId id="802" r:id="rId79"/>
    <p:sldId id="803" r:id="rId80"/>
    <p:sldId id="804" r:id="rId81"/>
    <p:sldId id="805" r:id="rId82"/>
    <p:sldId id="806" r:id="rId83"/>
    <p:sldId id="807" r:id="rId84"/>
    <p:sldId id="808" r:id="rId85"/>
    <p:sldId id="809" r:id="rId86"/>
    <p:sldId id="810" r:id="rId87"/>
  </p:sldIdLst>
  <p:sldSz cx="9144000" cy="6858000" type="screen4x3"/>
  <p:notesSz cx="6858000" cy="9144000"/>
  <p:defaultTextStyle>
    <a:defPPr>
      <a:defRPr lang="en-GB"/>
    </a:defPPr>
    <a:lvl1pPr algn="l" defTabSz="457200" rtl="0" fontAlgn="base">
      <a:lnSpc>
        <a:spcPct val="226000"/>
      </a:lnSpc>
      <a:spcBef>
        <a:spcPct val="0"/>
      </a:spcBef>
      <a:spcAft>
        <a:spcPct val="0"/>
      </a:spcAft>
      <a:buClr>
        <a:srgbClr val="000000"/>
      </a:buClr>
      <a:buSzPct val="100000"/>
      <a:buFont typeface="Eras Bold ITC" pitchFamily="32" charset="0"/>
      <a:defRPr kern="1200">
        <a:solidFill>
          <a:schemeClr val="bg1"/>
        </a:solidFill>
        <a:latin typeface="Eras Bold ITC" pitchFamily="32" charset="0"/>
        <a:ea typeface="+mn-ea"/>
        <a:cs typeface="Arial" charset="0"/>
      </a:defRPr>
    </a:lvl1pPr>
    <a:lvl2pPr marL="457200" algn="l" defTabSz="457200" rtl="0" fontAlgn="base">
      <a:lnSpc>
        <a:spcPct val="226000"/>
      </a:lnSpc>
      <a:spcBef>
        <a:spcPct val="0"/>
      </a:spcBef>
      <a:spcAft>
        <a:spcPct val="0"/>
      </a:spcAft>
      <a:buClr>
        <a:srgbClr val="000000"/>
      </a:buClr>
      <a:buSzPct val="100000"/>
      <a:buFont typeface="Eras Bold ITC" pitchFamily="32" charset="0"/>
      <a:defRPr kern="1200">
        <a:solidFill>
          <a:schemeClr val="bg1"/>
        </a:solidFill>
        <a:latin typeface="Eras Bold ITC" pitchFamily="32" charset="0"/>
        <a:ea typeface="+mn-ea"/>
        <a:cs typeface="Arial" charset="0"/>
      </a:defRPr>
    </a:lvl2pPr>
    <a:lvl3pPr marL="914400" algn="l" defTabSz="457200" rtl="0" fontAlgn="base">
      <a:lnSpc>
        <a:spcPct val="226000"/>
      </a:lnSpc>
      <a:spcBef>
        <a:spcPct val="0"/>
      </a:spcBef>
      <a:spcAft>
        <a:spcPct val="0"/>
      </a:spcAft>
      <a:buClr>
        <a:srgbClr val="000000"/>
      </a:buClr>
      <a:buSzPct val="100000"/>
      <a:buFont typeface="Eras Bold ITC" pitchFamily="32" charset="0"/>
      <a:defRPr kern="1200">
        <a:solidFill>
          <a:schemeClr val="bg1"/>
        </a:solidFill>
        <a:latin typeface="Eras Bold ITC" pitchFamily="32" charset="0"/>
        <a:ea typeface="+mn-ea"/>
        <a:cs typeface="Arial" charset="0"/>
      </a:defRPr>
    </a:lvl3pPr>
    <a:lvl4pPr marL="1371600" algn="l" defTabSz="457200" rtl="0" fontAlgn="base">
      <a:lnSpc>
        <a:spcPct val="226000"/>
      </a:lnSpc>
      <a:spcBef>
        <a:spcPct val="0"/>
      </a:spcBef>
      <a:spcAft>
        <a:spcPct val="0"/>
      </a:spcAft>
      <a:buClr>
        <a:srgbClr val="000000"/>
      </a:buClr>
      <a:buSzPct val="100000"/>
      <a:buFont typeface="Eras Bold ITC" pitchFamily="32" charset="0"/>
      <a:defRPr kern="1200">
        <a:solidFill>
          <a:schemeClr val="bg1"/>
        </a:solidFill>
        <a:latin typeface="Eras Bold ITC" pitchFamily="32" charset="0"/>
        <a:ea typeface="+mn-ea"/>
        <a:cs typeface="Arial" charset="0"/>
      </a:defRPr>
    </a:lvl4pPr>
    <a:lvl5pPr marL="1828800" algn="l" defTabSz="457200" rtl="0" fontAlgn="base">
      <a:lnSpc>
        <a:spcPct val="226000"/>
      </a:lnSpc>
      <a:spcBef>
        <a:spcPct val="0"/>
      </a:spcBef>
      <a:spcAft>
        <a:spcPct val="0"/>
      </a:spcAft>
      <a:buClr>
        <a:srgbClr val="000000"/>
      </a:buClr>
      <a:buSzPct val="100000"/>
      <a:buFont typeface="Eras Bold ITC" pitchFamily="32" charset="0"/>
      <a:defRPr kern="1200">
        <a:solidFill>
          <a:schemeClr val="bg1"/>
        </a:solidFill>
        <a:latin typeface="Eras Bold ITC" pitchFamily="32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Eras Bold ITC" pitchFamily="32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Eras Bold ITC" pitchFamily="32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Eras Bold ITC" pitchFamily="32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Eras Bold ITC" pitchFamily="32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486E"/>
    <a:srgbClr val="A1B4DF"/>
    <a:srgbClr val="B882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55" autoAdjust="0"/>
    <p:restoredTop sz="96429" autoAdjust="0"/>
  </p:normalViewPr>
  <p:slideViewPr>
    <p:cSldViewPr>
      <p:cViewPr varScale="1">
        <p:scale>
          <a:sx n="88" d="100"/>
          <a:sy n="88" d="100"/>
        </p:scale>
        <p:origin x="1392" y="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2978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78"/>
    </p:cViewPr>
  </p:sorterViewPr>
  <p:notesViewPr>
    <p:cSldViewPr>
      <p:cViewPr varScale="1">
        <p:scale>
          <a:sx n="67" d="100"/>
          <a:sy n="67" d="100"/>
        </p:scale>
        <p:origin x="-23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161F9-5DC8-4A3A-9B8C-8D8480F1A769}" type="datetimeFigureOut">
              <a:rPr lang="fr-FR" smtClean="0"/>
              <a:pPr/>
              <a:t>27/11/2014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A4CCC-0F96-4EA2-9914-E2FF47ADFBB2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68149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cs typeface="+mn-cs"/>
            </a:endParaRPr>
          </a:p>
        </p:txBody>
      </p:sp>
      <p:sp>
        <p:nvSpPr>
          <p:cNvPr id="15362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cs typeface="+mn-cs"/>
            </a:endParaRPr>
          </a:p>
        </p:txBody>
      </p:sp>
      <p:sp>
        <p:nvSpPr>
          <p:cNvPr id="15363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cs typeface="+mn-cs"/>
            </a:endParaRP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cs typeface="+mn-cs"/>
            </a:endParaRPr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cs typeface="+mn-cs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cs typeface="+mn-cs"/>
            </a:endParaRP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3884613" y="0"/>
            <a:ext cx="297021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cs typeface="+mn-cs"/>
            </a:endParaRPr>
          </a:p>
        </p:txBody>
      </p:sp>
      <p:sp>
        <p:nvSpPr>
          <p:cNvPr id="139273" name="Rectangle 8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1413" y="685800"/>
            <a:ext cx="4567237" cy="3427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15369" name="Rectangle 9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846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noProof="0" smtClean="0"/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0" y="8683625"/>
            <a:ext cx="29718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cs typeface="+mn-cs"/>
            </a:endParaRPr>
          </a:p>
        </p:txBody>
      </p:sp>
      <p:sp>
        <p:nvSpPr>
          <p:cNvPr id="1537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buFont typeface="Calibri" pitchFamily="32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pitchFamily="32" charset="0"/>
                <a:cs typeface="Lucida Sans Unicode" charset="0"/>
              </a:defRPr>
            </a:lvl1pPr>
          </a:lstStyle>
          <a:p>
            <a:pPr>
              <a:defRPr/>
            </a:pPr>
            <a:fld id="{83F23847-1556-4B76-BECD-BA10C7ACE1C4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2279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549D5B2-0B4B-42F2-8D59-250E6CA7D77E}" type="slidenum">
              <a:rPr lang="en-GB" smtClean="0">
                <a:cs typeface="Arial" charset="0"/>
              </a:rPr>
              <a:pPr/>
              <a:t>1</a:t>
            </a:fld>
            <a:endParaRPr lang="en-GB" smtClean="0">
              <a:cs typeface="Arial" charset="0"/>
            </a:endParaRPr>
          </a:p>
        </p:txBody>
      </p:sp>
      <p:sp>
        <p:nvSpPr>
          <p:cNvPr id="14029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lnSpc>
                <a:spcPct val="93000"/>
              </a:lnSpc>
              <a:buFont typeface="Calibri" pitchFamily="32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489369-77CE-410A-8BB1-FF1D8C574D3A}" type="slidenum">
              <a:rPr lang="en-GB" sz="1200">
                <a:solidFill>
                  <a:srgbClr val="000000"/>
                </a:solidFill>
                <a:latin typeface="Calibri" pitchFamily="32" charset="0"/>
              </a:rPr>
              <a:pPr algn="r">
                <a:lnSpc>
                  <a:spcPct val="93000"/>
                </a:lnSpc>
                <a:buFont typeface="Calibri" pitchFamily="32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20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14029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BE"/>
          </a:p>
        </p:txBody>
      </p:sp>
      <p:sp>
        <p:nvSpPr>
          <p:cNvPr id="140293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14800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  <p:sp>
        <p:nvSpPr>
          <p:cNvPr id="140294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8AD1EFA-9077-4B8D-9A11-7BCEE1CE7793}" type="slidenum">
              <a:rPr lang="en-GB" sz="1200">
                <a:solidFill>
                  <a:srgbClr val="000000"/>
                </a:solidFill>
                <a:latin typeface="Calibri" pitchFamily="32" charset="0"/>
                <a:ea typeface="MS Gothic" charset="-128"/>
              </a:rPr>
              <a:pPr algn="r">
                <a:lnSpc>
                  <a:spcPct val="93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200">
              <a:solidFill>
                <a:srgbClr val="000000"/>
              </a:solidFill>
              <a:latin typeface="Calibri" pitchFamily="32" charset="0"/>
              <a:ea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6951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719AD84-EE82-49D4-9190-18D75217A67D}" type="slidenum">
              <a:rPr lang="en-GB" smtClean="0">
                <a:cs typeface="Arial" charset="0"/>
              </a:rPr>
              <a:pPr/>
              <a:t>3</a:t>
            </a:fld>
            <a:endParaRPr lang="en-GB" smtClean="0">
              <a:cs typeface="Arial" charset="0"/>
            </a:endParaRPr>
          </a:p>
        </p:txBody>
      </p:sp>
      <p:sp>
        <p:nvSpPr>
          <p:cNvPr id="14131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lnSpc>
                <a:spcPct val="93000"/>
              </a:lnSpc>
              <a:buFont typeface="Calibri" pitchFamily="32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A1B79D9-F711-4A5D-887B-8347BB28FB03}" type="slidenum">
              <a:rPr lang="en-GB" sz="1200">
                <a:solidFill>
                  <a:srgbClr val="000000"/>
                </a:solidFill>
                <a:latin typeface="Calibri" pitchFamily="32" charset="0"/>
              </a:rPr>
              <a:pPr algn="r">
                <a:lnSpc>
                  <a:spcPct val="93000"/>
                </a:lnSpc>
                <a:buFont typeface="Calibri" pitchFamily="32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20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14131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BE"/>
          </a:p>
        </p:txBody>
      </p:sp>
      <p:sp>
        <p:nvSpPr>
          <p:cNvPr id="141317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14800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27617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6507" y="294089"/>
            <a:ext cx="8239917" cy="52248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900"/>
            </a:lvl1pPr>
            <a:lvl2pPr>
              <a:buClr>
                <a:srgbClr val="0070C0"/>
              </a:buClr>
              <a:defRPr sz="12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6613" y="816395"/>
            <a:ext cx="8250777" cy="457872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FF9900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19237" y="6244626"/>
            <a:ext cx="2267293" cy="476589"/>
          </a:xfrm>
          <a:prstGeom prst="rect">
            <a:avLst/>
          </a:prstGeom>
          <a:ln/>
        </p:spPr>
        <p:txBody>
          <a:bodyPr lIns="80133" tIns="40067" rIns="80133" bIns="40067"/>
          <a:lstStyle>
            <a:lvl1pPr>
              <a:defRPr sz="1600">
                <a:latin typeface="+mj-lt"/>
              </a:defRPr>
            </a:lvl1pPr>
          </a:lstStyle>
          <a:p>
            <a:pPr>
              <a:defRPr/>
            </a:pPr>
            <a:fld id="{540CAD11-E1C8-4CC7-9C1A-965E360A0CB4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6603063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100"/>
            </a:lvl1pPr>
            <a:lvl2pPr>
              <a:buClr>
                <a:srgbClr val="0070C0"/>
              </a:buClr>
              <a:defRPr sz="1800"/>
            </a:lvl2pPr>
            <a:lvl3pPr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530" y="2130976"/>
            <a:ext cx="7772943" cy="1470086"/>
          </a:xfrm>
        </p:spPr>
        <p:txBody>
          <a:bodyPr/>
          <a:lstStyle>
            <a:lvl1pPr algn="ctr">
              <a:defRPr sz="3500"/>
            </a:lvl1pPr>
          </a:lstStyle>
          <a:p>
            <a:r>
              <a:rPr lang="en-US" smtClean="0"/>
              <a:t>Click to edit Master title style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057" y="3886154"/>
            <a:ext cx="6401886" cy="1752295"/>
          </a:xfrm>
        </p:spPr>
        <p:txBody>
          <a:bodyPr/>
          <a:lstStyle>
            <a:lvl1pPr marL="0" indent="0" algn="ctr">
              <a:buNone/>
              <a:defRPr/>
            </a:lvl1pPr>
            <a:lvl2pPr marL="400666" indent="0" algn="ctr">
              <a:buNone/>
              <a:defRPr/>
            </a:lvl2pPr>
            <a:lvl3pPr marL="801330" indent="0" algn="ctr">
              <a:buNone/>
              <a:defRPr/>
            </a:lvl3pPr>
            <a:lvl4pPr marL="1201995" indent="0" algn="ctr">
              <a:buNone/>
              <a:defRPr/>
            </a:lvl4pPr>
            <a:lvl5pPr marL="1602660" indent="0" algn="ctr">
              <a:buNone/>
              <a:defRPr/>
            </a:lvl5pPr>
            <a:lvl6pPr marL="2003326" indent="0" algn="ctr">
              <a:buNone/>
              <a:defRPr/>
            </a:lvl6pPr>
            <a:lvl7pPr marL="2403991" indent="0" algn="ctr">
              <a:buNone/>
              <a:defRPr/>
            </a:lvl7pPr>
            <a:lvl8pPr marL="2804656" indent="0" algn="ctr">
              <a:buNone/>
              <a:defRPr/>
            </a:lvl8pPr>
            <a:lvl9pPr marL="320532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BE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1"/>
            <a:ext cx="8229600" cy="620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68313" y="836613"/>
            <a:ext cx="8229600" cy="4824412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fr-BE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1"/>
            <a:ext cx="8229600" cy="620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836613"/>
            <a:ext cx="4038600" cy="4824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4824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507" y="294089"/>
            <a:ext cx="8239917" cy="58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8" tIns="45704" rIns="91408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473" y="1339062"/>
            <a:ext cx="8229057" cy="4571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8" tIns="45704" rIns="91408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pic>
        <p:nvPicPr>
          <p:cNvPr id="7" name="Picture 6" descr="C:\Users\JNW.WAVENET\AppData\Local\Microsoft\Windows\Temporary Internet Files\Content.Outlook\T30WCYVE\WAVENETlogo (3).jpg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683" y="6154695"/>
            <a:ext cx="2007716" cy="37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949280"/>
            <a:ext cx="1002384" cy="6119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</p:sldLayoutIdLst>
  <p:transition>
    <p:strips dir="rd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018" rtl="0" eaLnBrk="1" fontAlgn="base" hangingPunct="1">
        <a:spcBef>
          <a:spcPct val="0"/>
        </a:spcBef>
        <a:spcAft>
          <a:spcPct val="0"/>
        </a:spcAft>
        <a:defRPr lang="en-US" sz="25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defTabSz="914018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2pPr>
      <a:lvl3pPr algn="l" defTabSz="914018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3pPr>
      <a:lvl4pPr algn="l" defTabSz="914018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4pPr>
      <a:lvl5pPr algn="l" defTabSz="914018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5pPr>
      <a:lvl6pPr marL="400666" algn="l" defTabSz="914018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6pPr>
      <a:lvl7pPr marL="801330" algn="l" defTabSz="914018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7pPr>
      <a:lvl8pPr marL="1201995" algn="l" defTabSz="914018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8pPr>
      <a:lvl9pPr marL="1602660" algn="l" defTabSz="914018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9pPr>
    </p:titleStyle>
    <p:bodyStyle>
      <a:lvl1pPr marL="219810" indent="-219810" algn="l" defTabSz="914018" rtl="0" eaLnBrk="1" fontAlgn="base" hangingPunct="1">
        <a:spcBef>
          <a:spcPct val="60000"/>
        </a:spcBef>
        <a:spcAft>
          <a:spcPct val="20000"/>
        </a:spcAft>
        <a:buClr>
          <a:srgbClr val="92B4DF"/>
        </a:buClr>
        <a:buFont typeface="Arial" pitchFamily="34" charset="0"/>
        <a:buChar char="•"/>
        <a:defRPr sz="19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99" indent="-219810" algn="l" defTabSz="91401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200">
          <a:solidFill>
            <a:schemeClr val="tx1"/>
          </a:solidFill>
          <a:latin typeface="+mn-lt"/>
        </a:defRPr>
      </a:lvl2pPr>
      <a:lvl3pPr marL="1142174" indent="-228156" algn="l" defTabSz="91401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­"/>
        <a:defRPr sz="2100">
          <a:solidFill>
            <a:schemeClr val="tx1"/>
          </a:solidFill>
          <a:latin typeface="+mn-lt"/>
        </a:defRPr>
      </a:lvl3pPr>
      <a:lvl4pPr marL="1599878" indent="-228156" algn="l" defTabSz="914018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6191" indent="-228156" algn="l" defTabSz="914018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456857" indent="-228156" algn="l" defTabSz="914018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6pPr>
      <a:lvl7pPr marL="2857521" indent="-228156" algn="l" defTabSz="914018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7pPr>
      <a:lvl8pPr marL="3258186" indent="-228156" algn="l" defTabSz="914018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8pPr>
      <a:lvl9pPr marL="3658851" indent="-228156" algn="l" defTabSz="914018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0666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1330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1995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660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3326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3991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4656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5320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857250" y="3643313"/>
            <a:ext cx="7358063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BE" dirty="0"/>
          </a:p>
        </p:txBody>
      </p:sp>
      <p:sp>
        <p:nvSpPr>
          <p:cNvPr id="14339" name="Title 4"/>
          <p:cNvSpPr>
            <a:spLocks noGrp="1"/>
          </p:cNvSpPr>
          <p:nvPr>
            <p:ph type="ctrTitle"/>
          </p:nvPr>
        </p:nvSpPr>
        <p:spPr>
          <a:xfrm>
            <a:off x="642938" y="2143125"/>
            <a:ext cx="7772400" cy="1470025"/>
          </a:xfrm>
        </p:spPr>
        <p:txBody>
          <a:bodyPr/>
          <a:lstStyle/>
          <a:p>
            <a:r>
              <a:rPr lang="fr-BE" smtClean="0"/>
              <a:t>Persistence de données avec JPA</a:t>
            </a:r>
            <a:endParaRPr lang="fr-BE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Mapping Objet-Relationnel (2/2)</a:t>
            </a:r>
            <a:endParaRPr lang="fr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0034" y="1196752"/>
            <a:ext cx="8643966" cy="4303951"/>
          </a:xfrm>
        </p:spPr>
        <p:txBody>
          <a:bodyPr/>
          <a:lstStyle/>
          <a:p>
            <a:r>
              <a:rPr lang="fr-BE" smtClean="0"/>
              <a:t>En simplifiant, on peut dire :</a:t>
            </a:r>
          </a:p>
          <a:p>
            <a:endParaRPr lang="fr-BE" sz="1000" smtClean="0"/>
          </a:p>
          <a:p>
            <a:pPr lvl="1"/>
            <a:r>
              <a:rPr lang="fr-BE" smtClean="0"/>
              <a:t>L'objet à rendre persistant, via un mapping O/R, correspond à une table ;</a:t>
            </a:r>
          </a:p>
          <a:p>
            <a:pPr lvl="1"/>
            <a:r>
              <a:rPr lang="fr-BE" smtClean="0"/>
              <a:t>Chaque propriété de cet objet est liée à un champ de la table ;</a:t>
            </a:r>
          </a:p>
          <a:p>
            <a:pPr lvl="1"/>
            <a:r>
              <a:rPr lang="fr-BE" smtClean="0"/>
              <a:t>Chaque instance de cet objet représente un enregistrement.</a:t>
            </a:r>
          </a:p>
          <a:p>
            <a:pPr lvl="1"/>
            <a:endParaRPr lang="fr-BE" smtClean="0"/>
          </a:p>
          <a:p>
            <a:r>
              <a:rPr lang="fr-BE" smtClean="0"/>
              <a:t>L'implémentation du mapping objet-relationnel, par exemple avec JDBC, est ardu …</a:t>
            </a:r>
          </a:p>
          <a:p>
            <a:r>
              <a:rPr lang="fr-BE" smtClean="0"/>
              <a:t>Il existe des frameworks Java gérant cette problématique :</a:t>
            </a:r>
          </a:p>
          <a:p>
            <a:pPr lvl="1"/>
            <a:r>
              <a:rPr lang="fr-BE" smtClean="0"/>
              <a:t>Hibernate ;</a:t>
            </a:r>
          </a:p>
          <a:p>
            <a:pPr lvl="1"/>
            <a:r>
              <a:rPr lang="fr-BE" smtClean="0"/>
              <a:t>iBatis ;</a:t>
            </a:r>
          </a:p>
          <a:p>
            <a:pPr lvl="1"/>
            <a:r>
              <a:rPr lang="fr-BE" smtClean="0"/>
              <a:t>…</a:t>
            </a:r>
            <a:endParaRPr lang="fr-BE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smtClean="0"/>
              <a:t>2. JPA</a:t>
            </a:r>
            <a:endParaRPr lang="fr-BE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JPA (1/2)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500173"/>
            <a:ext cx="8229600" cy="4160851"/>
          </a:xfrm>
        </p:spPr>
        <p:txBody>
          <a:bodyPr/>
          <a:lstStyle/>
          <a:p>
            <a:r>
              <a:rPr lang="fr-BE" b="1" smtClean="0"/>
              <a:t>JPA</a:t>
            </a:r>
            <a:r>
              <a:rPr lang="fr-BE" smtClean="0"/>
              <a:t> = </a:t>
            </a:r>
            <a:r>
              <a:rPr lang="fr-BE" b="1" smtClean="0"/>
              <a:t>J</a:t>
            </a:r>
            <a:r>
              <a:rPr lang="fr-BE" smtClean="0"/>
              <a:t>ava </a:t>
            </a:r>
            <a:r>
              <a:rPr lang="fr-BE" b="1" smtClean="0"/>
              <a:t>P</a:t>
            </a:r>
            <a:r>
              <a:rPr lang="fr-BE" smtClean="0"/>
              <a:t>ersistence </a:t>
            </a:r>
            <a:r>
              <a:rPr lang="fr-BE" b="1" smtClean="0"/>
              <a:t>A</a:t>
            </a:r>
            <a:r>
              <a:rPr lang="fr-BE" smtClean="0"/>
              <a:t>PI    </a:t>
            </a:r>
            <a:r>
              <a:rPr lang="fr-BE" smtClean="0">
                <a:sym typeface="Wingdings" pitchFamily="2" charset="2"/>
              </a:rPr>
              <a:t>    </a:t>
            </a:r>
            <a:r>
              <a:rPr lang="fr-BE" smtClean="0"/>
              <a:t>Standard Java EE (JSR 220)</a:t>
            </a:r>
          </a:p>
          <a:p>
            <a:r>
              <a:rPr lang="fr-BE" smtClean="0"/>
              <a:t>API en charge de la persistance des entités par </a:t>
            </a:r>
            <a:r>
              <a:rPr lang="fr-BE" b="1" smtClean="0"/>
              <a:t>mapping objet-relationnel</a:t>
            </a:r>
            <a:r>
              <a:rPr lang="fr-BE" smtClean="0"/>
              <a:t>.</a:t>
            </a:r>
          </a:p>
          <a:p>
            <a:r>
              <a:rPr lang="fr-BE" smtClean="0"/>
              <a:t>Le mapping objet-relationnel consiste en la mise en correspondance des objets avec les données stockées dans une base de données relationnelle.</a:t>
            </a:r>
          </a:p>
          <a:p>
            <a:r>
              <a:rPr lang="fr-BE" smtClean="0"/>
              <a:t>Les spécifications JPA incluent un langage de requête : </a:t>
            </a:r>
            <a:r>
              <a:rPr lang="fr-BE" b="1" smtClean="0"/>
              <a:t>JPQL</a:t>
            </a:r>
            <a:r>
              <a:rPr lang="fr-BE" smtClean="0"/>
              <a:t> (Java Persistence Query Language).</a:t>
            </a:r>
          </a:p>
          <a:p>
            <a:endParaRPr lang="fr-BE" smtClean="0"/>
          </a:p>
          <a:p>
            <a:endParaRPr lang="fr-BE" smtClean="0"/>
          </a:p>
          <a:p>
            <a:endParaRPr lang="fr-BE" smtClean="0"/>
          </a:p>
          <a:p>
            <a:endParaRPr lang="fr-BE" smtClean="0"/>
          </a:p>
          <a:p>
            <a:endParaRPr lang="fr-BE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JPA (2/2)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1" y="1628800"/>
            <a:ext cx="8412193" cy="3817911"/>
          </a:xfrm>
        </p:spPr>
        <p:txBody>
          <a:bodyPr/>
          <a:lstStyle/>
          <a:p>
            <a:r>
              <a:rPr lang="fr-BE" smtClean="0"/>
              <a:t>JPA est prévu pour fonctionner avec différents frameworks de persistance via un « </a:t>
            </a:r>
            <a:r>
              <a:rPr lang="fr-BE" b="1" smtClean="0"/>
              <a:t>persistence provider</a:t>
            </a:r>
            <a:r>
              <a:rPr lang="fr-BE" smtClean="0"/>
              <a:t> » :</a:t>
            </a:r>
          </a:p>
          <a:p>
            <a:endParaRPr lang="fr-BE" sz="1000" smtClean="0"/>
          </a:p>
          <a:p>
            <a:pPr lvl="1"/>
            <a:r>
              <a:rPr lang="fr-BE" smtClean="0">
                <a:latin typeface="Courier New" pitchFamily="49" charset="0"/>
                <a:cs typeface="Courier New" pitchFamily="49" charset="0"/>
              </a:rPr>
              <a:t>org.hibernate.ejb.HibernatePersistence</a:t>
            </a:r>
            <a:r>
              <a:rPr lang="fr-BE" smtClean="0"/>
              <a:t> pour Hibernate</a:t>
            </a:r>
          </a:p>
          <a:p>
            <a:pPr lvl="1"/>
            <a:r>
              <a:rPr lang="fr-BE" smtClean="0">
                <a:latin typeface="Courier New" pitchFamily="49" charset="0"/>
                <a:cs typeface="Courier New" pitchFamily="49" charset="0"/>
              </a:rPr>
              <a:t>oracle.toplink.essentials.PersistenceProvider</a:t>
            </a:r>
            <a:r>
              <a:rPr lang="fr-BE" smtClean="0"/>
              <a:t> pour Toplink</a:t>
            </a:r>
          </a:p>
          <a:p>
            <a:pPr lvl="1"/>
            <a:r>
              <a:rPr lang="fr-BE" smtClean="0">
                <a:latin typeface="Courier New" pitchFamily="49" charset="0"/>
                <a:cs typeface="Courier New" pitchFamily="49" charset="0"/>
              </a:rPr>
              <a:t>…</a:t>
            </a:r>
            <a:endParaRPr lang="fr-BE" smtClean="0"/>
          </a:p>
          <a:p>
            <a:r>
              <a:rPr lang="fr-BE" smtClean="0"/>
              <a:t>JPA est également utilisable en dehors de tout conteneur d'EJB.</a:t>
            </a:r>
            <a:endParaRPr lang="fr-B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auto">
          <a:xfrm>
            <a:off x="4357686" y="3214686"/>
            <a:ext cx="3714776" cy="92869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A1B4D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b="1" i="0" u="none" strike="noStrike" cap="none" normalizeH="0" baseline="0" smtClean="0">
              <a:ln>
                <a:noFill/>
              </a:ln>
              <a:solidFill>
                <a:srgbClr val="3C486E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Architecture JPA </a:t>
            </a:r>
            <a:endParaRPr lang="fr-BE"/>
          </a:p>
        </p:txBody>
      </p:sp>
      <p:sp>
        <p:nvSpPr>
          <p:cNvPr id="4" name="Rounded Rectangle 3"/>
          <p:cNvSpPr/>
          <p:nvPr/>
        </p:nvSpPr>
        <p:spPr bwMode="auto">
          <a:xfrm>
            <a:off x="928662" y="4357694"/>
            <a:ext cx="7143800" cy="857256"/>
          </a:xfrm>
          <a:prstGeom prst="roundRect">
            <a:avLst/>
          </a:prstGeom>
          <a:solidFill>
            <a:srgbClr val="A1B4DF"/>
          </a:solidFill>
          <a:ln w="9525" cap="flat" cmpd="sng" algn="ctr">
            <a:solidFill>
              <a:srgbClr val="A1B4D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b="1" i="0" u="none" strike="noStrike" cap="none" normalizeH="0" baseline="0" smtClean="0">
                <a:ln>
                  <a:noFill/>
                </a:ln>
                <a:solidFill>
                  <a:srgbClr val="3C486E"/>
                </a:solidFill>
                <a:effectLst/>
                <a:latin typeface="Arial" charset="0"/>
                <a:cs typeface="Arial" charset="0"/>
              </a:rPr>
              <a:t>SGBDR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928662" y="3186280"/>
            <a:ext cx="1571636" cy="928694"/>
          </a:xfrm>
          <a:prstGeom prst="roundRect">
            <a:avLst/>
          </a:prstGeom>
          <a:solidFill>
            <a:srgbClr val="A1B4DF"/>
          </a:solidFill>
          <a:ln w="9525" cap="flat" cmpd="sng" algn="ctr">
            <a:solidFill>
              <a:srgbClr val="A1B4D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b="1" i="0" u="none" strike="noStrike" cap="none" normalizeH="0" baseline="0" smtClean="0">
                <a:ln>
                  <a:noFill/>
                </a:ln>
                <a:solidFill>
                  <a:srgbClr val="3C486E"/>
                </a:solidFill>
                <a:effectLst/>
                <a:latin typeface="Arial" charset="0"/>
                <a:cs typeface="Arial" charset="0"/>
              </a:rPr>
              <a:t>Entity Manager Factory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4429124" y="3357562"/>
            <a:ext cx="1071570" cy="642942"/>
          </a:xfrm>
          <a:prstGeom prst="roundRect">
            <a:avLst/>
          </a:prstGeom>
          <a:solidFill>
            <a:srgbClr val="A1B4DF"/>
          </a:solidFill>
          <a:ln w="9525" cap="flat" cmpd="sng" algn="ctr">
            <a:solidFill>
              <a:srgbClr val="A1B4D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b="1" i="0" u="none" strike="noStrike" cap="none" normalizeH="0" baseline="0" smtClean="0">
                <a:ln>
                  <a:noFill/>
                </a:ln>
                <a:solidFill>
                  <a:srgbClr val="3C486E"/>
                </a:solidFill>
                <a:effectLst/>
                <a:latin typeface="Arial" charset="0"/>
                <a:cs typeface="Arial" charset="0"/>
              </a:rPr>
              <a:t>JNDI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928662" y="1428736"/>
            <a:ext cx="7143800" cy="1571636"/>
          </a:xfrm>
          <a:prstGeom prst="roundRect">
            <a:avLst/>
          </a:prstGeom>
          <a:solidFill>
            <a:srgbClr val="A1B4DF"/>
          </a:solidFill>
          <a:ln w="9525" cap="flat" cmpd="sng" algn="ctr">
            <a:solidFill>
              <a:srgbClr val="A1B4D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BE" b="1" smtClean="0">
                <a:solidFill>
                  <a:srgbClr val="3C486E"/>
                </a:solidFill>
                <a:latin typeface="Arial" charset="0"/>
              </a:rPr>
              <a:t>Application</a:t>
            </a:r>
            <a:endParaRPr kumimoji="0" lang="fr-BE" b="1" i="0" u="none" strike="noStrike" cap="none" normalizeH="0" baseline="0" smtClean="0">
              <a:ln>
                <a:noFill/>
              </a:ln>
              <a:solidFill>
                <a:srgbClr val="3C486E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2643174" y="3203928"/>
            <a:ext cx="1571636" cy="928694"/>
          </a:xfrm>
          <a:prstGeom prst="roundRect">
            <a:avLst/>
          </a:prstGeom>
          <a:solidFill>
            <a:srgbClr val="A1B4DF"/>
          </a:solidFill>
          <a:ln w="9525" cap="flat" cmpd="sng" algn="ctr">
            <a:solidFill>
              <a:srgbClr val="A1B4D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b="1" i="0" u="none" strike="noStrike" cap="none" normalizeH="0" baseline="0" smtClean="0">
                <a:ln>
                  <a:noFill/>
                </a:ln>
                <a:solidFill>
                  <a:srgbClr val="3C486E"/>
                </a:solidFill>
                <a:effectLst/>
                <a:latin typeface="Arial" charset="0"/>
                <a:cs typeface="Arial" charset="0"/>
              </a:rPr>
              <a:t>Entity Manager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5643570" y="3357562"/>
            <a:ext cx="1071570" cy="642942"/>
          </a:xfrm>
          <a:prstGeom prst="roundRect">
            <a:avLst/>
          </a:prstGeom>
          <a:solidFill>
            <a:srgbClr val="A1B4DF"/>
          </a:solidFill>
          <a:ln w="9525" cap="flat" cmpd="sng" algn="ctr">
            <a:solidFill>
              <a:srgbClr val="A1B4D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b="1" i="0" u="none" strike="noStrike" cap="none" normalizeH="0" baseline="0" smtClean="0">
                <a:ln>
                  <a:noFill/>
                </a:ln>
                <a:solidFill>
                  <a:srgbClr val="3C486E"/>
                </a:solidFill>
                <a:effectLst/>
                <a:latin typeface="Arial" charset="0"/>
                <a:cs typeface="Arial" charset="0"/>
              </a:rPr>
              <a:t>JDBC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6858016" y="3357562"/>
            <a:ext cx="1071570" cy="642942"/>
          </a:xfrm>
          <a:prstGeom prst="roundRect">
            <a:avLst/>
          </a:prstGeom>
          <a:solidFill>
            <a:srgbClr val="A1B4DF"/>
          </a:solidFill>
          <a:ln w="9525" cap="flat" cmpd="sng" algn="ctr">
            <a:solidFill>
              <a:srgbClr val="A1B4D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b="1" i="0" u="none" strike="noStrike" cap="none" normalizeH="0" baseline="0" smtClean="0">
                <a:ln>
                  <a:noFill/>
                </a:ln>
                <a:solidFill>
                  <a:srgbClr val="3C486E"/>
                </a:solidFill>
                <a:effectLst/>
                <a:latin typeface="Arial" charset="0"/>
                <a:cs typeface="Arial" charset="0"/>
              </a:rPr>
              <a:t>JTA</a:t>
            </a:r>
          </a:p>
        </p:txBody>
      </p:sp>
      <p:sp>
        <p:nvSpPr>
          <p:cNvPr id="22" name="Cloud 21"/>
          <p:cNvSpPr/>
          <p:nvPr/>
        </p:nvSpPr>
        <p:spPr bwMode="auto">
          <a:xfrm>
            <a:off x="5715008" y="2000240"/>
            <a:ext cx="1928826" cy="857256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sz="18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Transient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BE" baseline="0" smtClean="0">
                <a:solidFill>
                  <a:schemeClr val="tx1"/>
                </a:solidFill>
                <a:latin typeface="Arial" charset="0"/>
              </a:rPr>
              <a:t>Objects</a:t>
            </a:r>
            <a:endParaRPr kumimoji="0" lang="fr-B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" name="Cloud 22"/>
          <p:cNvSpPr/>
          <p:nvPr/>
        </p:nvSpPr>
        <p:spPr bwMode="auto">
          <a:xfrm>
            <a:off x="2357422" y="2500306"/>
            <a:ext cx="2214578" cy="857256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Persistent</a:t>
            </a:r>
            <a:r>
              <a:rPr kumimoji="0" lang="fr-BE" sz="18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Objects</a:t>
            </a:r>
            <a:endParaRPr kumimoji="0" lang="fr-B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Entity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mtClean="0"/>
              <a:t>Un </a:t>
            </a:r>
            <a:r>
              <a:rPr lang="fr-BE" b="1" smtClean="0"/>
              <a:t>Entity Bean</a:t>
            </a:r>
            <a:r>
              <a:rPr lang="fr-BE" smtClean="0"/>
              <a:t> représente une </a:t>
            </a:r>
            <a:r>
              <a:rPr lang="fr-BE" u="sng" smtClean="0"/>
              <a:t>entité persistante</a:t>
            </a:r>
            <a:endParaRPr lang="fr-BE" smtClean="0"/>
          </a:p>
          <a:p>
            <a:r>
              <a:rPr lang="fr-BE" smtClean="0"/>
              <a:t>Un Entity Bean a pour propriétés :</a:t>
            </a:r>
            <a:endParaRPr lang="fr-BE" sz="1000" smtClean="0"/>
          </a:p>
          <a:p>
            <a:pPr lvl="1"/>
            <a:r>
              <a:rPr lang="fr-BE" smtClean="0"/>
              <a:t>d'être persistant</a:t>
            </a:r>
          </a:p>
          <a:p>
            <a:pPr lvl="1"/>
            <a:r>
              <a:rPr lang="fr-BE" smtClean="0"/>
              <a:t>d'accepter les accès concurrents</a:t>
            </a:r>
          </a:p>
          <a:p>
            <a:r>
              <a:rPr lang="fr-BE" smtClean="0"/>
              <a:t>Les entités représentent sous forme d'objets des données situées dans une base de données.</a:t>
            </a:r>
          </a:p>
          <a:p>
            <a:r>
              <a:rPr lang="fr-BE" smtClean="0"/>
              <a:t>Exemples :</a:t>
            </a:r>
          </a:p>
          <a:p>
            <a:pPr lvl="1"/>
            <a:r>
              <a:rPr lang="fr-BE" smtClean="0"/>
              <a:t>Compte bancaire (No, solde) ;</a:t>
            </a:r>
          </a:p>
          <a:p>
            <a:pPr lvl="1"/>
            <a:r>
              <a:rPr lang="fr-BE" smtClean="0"/>
              <a:t>Employé ;</a:t>
            </a:r>
          </a:p>
          <a:p>
            <a:pPr lvl="1"/>
            <a:r>
              <a:rPr lang="fr-BE" smtClean="0"/>
              <a:t>Produit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EntityManagerFactory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336" y="1484784"/>
            <a:ext cx="7920112" cy="4176240"/>
          </a:xfrm>
        </p:spPr>
        <p:txBody>
          <a:bodyPr/>
          <a:lstStyle/>
          <a:p>
            <a:r>
              <a:rPr lang="fr-BE" smtClean="0"/>
              <a:t>Cette classe représente une </a:t>
            </a:r>
            <a:r>
              <a:rPr lang="fr-BE" b="1" smtClean="0"/>
              <a:t>unité de persistance</a:t>
            </a:r>
            <a:r>
              <a:rPr lang="fr-BE" smtClean="0"/>
              <a:t>, c'est-à-dire un ensemble de classes gérées par JPA.</a:t>
            </a:r>
          </a:p>
          <a:p>
            <a:r>
              <a:rPr lang="fr-BE" smtClean="0"/>
              <a:t>La configuration JPA est décrite dans un fichier nommé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persistence.xml</a:t>
            </a:r>
            <a:r>
              <a:rPr lang="fr-BE" smtClean="0"/>
              <a:t>, contenant :</a:t>
            </a:r>
          </a:p>
          <a:p>
            <a:endParaRPr lang="fr-BE" sz="1000" smtClean="0"/>
          </a:p>
          <a:p>
            <a:pPr lvl="1"/>
            <a:r>
              <a:rPr lang="fr-BE" smtClean="0"/>
              <a:t>La liste des classes gérées par JPA ;</a:t>
            </a:r>
            <a:endParaRPr lang="fr-BE" sz="1000" smtClean="0"/>
          </a:p>
          <a:p>
            <a:pPr lvl="1"/>
            <a:r>
              <a:rPr lang="fr-BE" smtClean="0"/>
              <a:t>Les paramètres spécifiques à l'implémentation choisie (Hibernate, …). </a:t>
            </a:r>
            <a:endParaRPr lang="fr-B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EntityManager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248248"/>
          </a:xfrm>
        </p:spPr>
        <p:txBody>
          <a:bodyPr/>
          <a:lstStyle/>
          <a:p>
            <a:pPr>
              <a:lnSpc>
                <a:spcPct val="11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Les entités persistantes sont gérées par l'</a:t>
            </a:r>
            <a:r>
              <a:rPr lang="en-GB" b="1" smtClean="0"/>
              <a:t>Entity Manager</a:t>
            </a:r>
            <a:r>
              <a:rPr lang="en-GB" smtClean="0"/>
              <a:t>.</a:t>
            </a:r>
            <a:endParaRPr lang="fr-BE" sz="1400" smtClean="0"/>
          </a:p>
          <a:p>
            <a:r>
              <a:rPr lang="fr-BE" smtClean="0"/>
              <a:t>L'Entity Manager est responsable des opérations CRUD sur les entités persistantes :</a:t>
            </a:r>
          </a:p>
          <a:p>
            <a:endParaRPr lang="fr-BE" sz="800" smtClean="0"/>
          </a:p>
          <a:p>
            <a:pPr lvl="1"/>
            <a:r>
              <a:rPr lang="fr-BE" smtClean="0"/>
              <a:t>création d'entités ;</a:t>
            </a:r>
          </a:p>
          <a:p>
            <a:pPr lvl="1"/>
            <a:r>
              <a:rPr lang="fr-BE" smtClean="0"/>
              <a:t>récupération d'entités par identifiant ou requête ;</a:t>
            </a:r>
          </a:p>
          <a:p>
            <a:pPr lvl="1"/>
            <a:r>
              <a:rPr lang="fr-BE" smtClean="0"/>
              <a:t>mise à jour des entités ;</a:t>
            </a:r>
          </a:p>
          <a:p>
            <a:pPr lvl="1"/>
            <a:r>
              <a:rPr lang="fr-BE" smtClean="0"/>
              <a:t>et suppression des entités.</a:t>
            </a:r>
          </a:p>
          <a:p>
            <a:pPr lvl="1"/>
            <a:endParaRPr lang="fr-BE" sz="1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smtClean="0"/>
              <a:t>3. Intégration EJB / Spring</a:t>
            </a:r>
            <a:endParaRPr lang="fr-BE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Entity Manager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340768"/>
            <a:ext cx="8229600" cy="4320256"/>
          </a:xfrm>
        </p:spPr>
        <p:txBody>
          <a:bodyPr/>
          <a:lstStyle/>
          <a:p>
            <a:r>
              <a:rPr lang="fr-BE" smtClean="0"/>
              <a:t>L'Entity Manager est responsable des opérations CRUD sur les entités persistantes.</a:t>
            </a:r>
            <a:endParaRPr lang="fr-BE" sz="1400" smtClean="0"/>
          </a:p>
          <a:p>
            <a:r>
              <a:rPr lang="fr-BE" smtClean="0"/>
              <a:t>Toute application EJB / Spring reposant sur JPA pour l'accès aux données exploite la classe EntityManager.</a:t>
            </a:r>
          </a:p>
          <a:p>
            <a:r>
              <a:rPr lang="fr-BE" smtClean="0"/>
              <a:t>Il existe deux manières d'obtenir un Entity Manager :</a:t>
            </a:r>
            <a:endParaRPr lang="fr-BE" sz="800" smtClean="0"/>
          </a:p>
          <a:p>
            <a:pPr lvl="1"/>
            <a:r>
              <a:rPr lang="fr-BE" smtClean="0"/>
              <a:t>Injection par annotation : seulement en environnement Java EE / Spring ;</a:t>
            </a:r>
          </a:p>
          <a:p>
            <a:pPr lvl="1"/>
            <a:r>
              <a:rPr lang="fr-BE" smtClean="0"/>
              <a:t>Utilisation de la fabrique EntityManagerFactory : valable également en environnement Java SE.</a:t>
            </a:r>
            <a:endParaRPr lang="fr-BE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Objectifs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68313" y="1556792"/>
            <a:ext cx="8229600" cy="4104233"/>
          </a:xfrm>
        </p:spPr>
        <p:txBody>
          <a:bodyPr/>
          <a:lstStyle/>
          <a:p>
            <a:r>
              <a:rPr lang="fr-BE" smtClean="0"/>
              <a:t>Utiliser JPA pour développer les composants d’accès aux données d'une application basée sur les frameworks EJB 3 et Spring 3.</a:t>
            </a:r>
          </a:p>
          <a:p>
            <a:pPr lvl="1"/>
            <a:endParaRPr lang="fr-BE" b="1" smtClean="0"/>
          </a:p>
          <a:p>
            <a:endParaRPr lang="fr-BE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Intégration dans une application standalone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14422"/>
            <a:ext cx="8229600" cy="4446603"/>
          </a:xfrm>
        </p:spPr>
        <p:txBody>
          <a:bodyPr/>
          <a:lstStyle/>
          <a:p>
            <a:r>
              <a:rPr lang="fr-BE" smtClean="0"/>
              <a:t>Pour récupérer l'Entity Manager en environnement non managé, on utilise l'EntityManagerFactory :</a:t>
            </a:r>
          </a:p>
          <a:p>
            <a:endParaRPr lang="fr-BE" smtClean="0"/>
          </a:p>
          <a:p>
            <a:endParaRPr lang="fr-BE" smtClean="0"/>
          </a:p>
          <a:p>
            <a:endParaRPr lang="fr-BE" smtClean="0"/>
          </a:p>
          <a:p>
            <a:endParaRPr lang="fr-BE" sz="1100" smtClean="0"/>
          </a:p>
          <a:p>
            <a:pPr>
              <a:buNone/>
            </a:pPr>
            <a:r>
              <a:rPr lang="fr-BE" smtClean="0"/>
              <a:t>	Remarques :</a:t>
            </a:r>
          </a:p>
          <a:p>
            <a:pPr lvl="1">
              <a:lnSpc>
                <a:spcPct val="11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Un EntityManagerFactory par application (thread safe)</a:t>
            </a:r>
          </a:p>
          <a:p>
            <a:pPr lvl="1">
              <a:lnSpc>
                <a:spcPct val="11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Un EntityManager par thread (pas thread safe)</a:t>
            </a:r>
          </a:p>
          <a:p>
            <a:pPr lvl="1">
              <a:lnSpc>
                <a:spcPct val="11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La gestion des transactions est manuelle !</a:t>
            </a:r>
            <a:endParaRPr lang="fr-BE"/>
          </a:p>
        </p:txBody>
      </p:sp>
      <p:sp>
        <p:nvSpPr>
          <p:cNvPr id="5" name="Rectangle 4"/>
          <p:cNvSpPr/>
          <p:nvPr/>
        </p:nvSpPr>
        <p:spPr>
          <a:xfrm>
            <a:off x="785786" y="2214554"/>
            <a:ext cx="7572428" cy="1817805"/>
          </a:xfrm>
          <a:prstGeom prst="rect">
            <a:avLst/>
          </a:prstGeom>
          <a:ln>
            <a:solidFill>
              <a:srgbClr val="3C486E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EntityManagerFactory emf = Persistence.createEntityManagerFactory(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												"onlineshop");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400" b="1" smtClean="0">
              <a:solidFill>
                <a:srgbClr val="3C486E"/>
              </a:solidFill>
              <a:latin typeface="Courier New" pitchFamily="49" charset="0"/>
            </a:endParaRP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EntityManager em = emf.createEntityManager();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em.getTransaction().begin();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//...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em.getTransaction().commit();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em.close()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emf.close();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Intégration dans une application EJB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2" y="980728"/>
            <a:ext cx="8675688" cy="4446602"/>
          </a:xfrm>
        </p:spPr>
        <p:txBody>
          <a:bodyPr/>
          <a:lstStyle/>
          <a:p>
            <a:r>
              <a:rPr lang="fr-BE" smtClean="0"/>
              <a:t>Pour récupérer l'Entity Manager en environnement Java EE </a:t>
            </a:r>
          </a:p>
          <a:p>
            <a:pPr marL="857250" lvl="1" indent="-457200">
              <a:buFont typeface="+mj-lt"/>
              <a:buAutoNum type="arabicPeriod"/>
            </a:pPr>
            <a:endParaRPr lang="fr-BE" sz="400" smtClean="0"/>
          </a:p>
          <a:p>
            <a:pPr marL="857250" lvl="1" indent="-457200">
              <a:buFont typeface="+mj-lt"/>
              <a:buAutoNum type="arabicPeriod"/>
            </a:pPr>
            <a:r>
              <a:rPr lang="fr-BE" sz="1600" smtClean="0"/>
              <a:t>Définir une unité de persistance (persistence.xml), c'est-à-dire l'ensemble des classes persistées dans une même base de données</a:t>
            </a:r>
          </a:p>
          <a:p>
            <a:pPr marL="857250" lvl="1" indent="-457200">
              <a:buFont typeface="+mj-lt"/>
              <a:buAutoNum type="arabicPeriod"/>
            </a:pPr>
            <a:endParaRPr lang="fr-BE" smtClean="0"/>
          </a:p>
          <a:p>
            <a:pPr marL="857250" lvl="1" indent="-457200">
              <a:buFont typeface="+mj-lt"/>
              <a:buAutoNum type="arabicPeriod"/>
            </a:pPr>
            <a:endParaRPr lang="fr-BE" smtClean="0"/>
          </a:p>
          <a:p>
            <a:pPr marL="857250" lvl="1" indent="-457200">
              <a:buFont typeface="+mj-lt"/>
              <a:buAutoNum type="arabicPeriod"/>
            </a:pPr>
            <a:endParaRPr lang="fr-BE" smtClean="0"/>
          </a:p>
          <a:p>
            <a:pPr marL="857250" lvl="1" indent="-457200">
              <a:buFont typeface="+mj-lt"/>
              <a:buAutoNum type="arabicPeriod"/>
            </a:pPr>
            <a:endParaRPr lang="fr-BE" smtClean="0"/>
          </a:p>
          <a:p>
            <a:pPr marL="857250" lvl="1" indent="-457200">
              <a:buFont typeface="+mj-lt"/>
              <a:buAutoNum type="arabicPeriod"/>
            </a:pPr>
            <a:endParaRPr lang="fr-BE" smtClean="0"/>
          </a:p>
          <a:p>
            <a:pPr marL="857250" lvl="1" indent="-457200">
              <a:buFont typeface="+mj-lt"/>
              <a:buAutoNum type="arabicPeriod"/>
            </a:pPr>
            <a:endParaRPr lang="fr-BE" smtClean="0"/>
          </a:p>
          <a:p>
            <a:pPr marL="857250" lvl="1" indent="-457200">
              <a:buFont typeface="+mj-lt"/>
              <a:buAutoNum type="arabicPeriod"/>
            </a:pPr>
            <a:endParaRPr lang="fr-BE" smtClean="0"/>
          </a:p>
          <a:p>
            <a:pPr marL="857250" lvl="1" indent="-457200">
              <a:buFont typeface="+mj-lt"/>
              <a:buAutoNum type="arabicPeriod"/>
            </a:pPr>
            <a:endParaRPr lang="fr-BE" smtClean="0"/>
          </a:p>
          <a:p>
            <a:pPr marL="857250" lvl="1" indent="-457200">
              <a:buFont typeface="+mj-lt"/>
              <a:buAutoNum type="arabicPeriod"/>
            </a:pPr>
            <a:endParaRPr lang="fr-BE" smtClean="0"/>
          </a:p>
          <a:p>
            <a:pPr marL="857250" lvl="1" indent="-457200">
              <a:buFont typeface="+mj-lt"/>
              <a:buAutoNum type="arabicPeriod"/>
            </a:pPr>
            <a:endParaRPr lang="fr-BE" sz="400" smtClean="0"/>
          </a:p>
          <a:p>
            <a:pPr marL="857250" lvl="1" indent="-457200">
              <a:buFont typeface="+mj-lt"/>
              <a:buAutoNum type="arabicPeriod"/>
            </a:pPr>
            <a:r>
              <a:rPr lang="fr-BE" sz="1600" smtClean="0"/>
              <a:t>Injecter l'Entity Manager par annotation @PersistenceContext à l'intérieur des classes DAO </a:t>
            </a:r>
            <a:endParaRPr lang="fr-BE" sz="1600"/>
          </a:p>
        </p:txBody>
      </p:sp>
      <p:sp>
        <p:nvSpPr>
          <p:cNvPr id="5" name="Rectangle 4"/>
          <p:cNvSpPr/>
          <p:nvPr/>
        </p:nvSpPr>
        <p:spPr>
          <a:xfrm>
            <a:off x="1043608" y="5445224"/>
            <a:ext cx="7776864" cy="481670"/>
          </a:xfrm>
          <a:prstGeom prst="rect">
            <a:avLst/>
          </a:prstGeom>
          <a:solidFill>
            <a:schemeClr val="bg1"/>
          </a:solidFill>
          <a:ln>
            <a:solidFill>
              <a:srgbClr val="3C486E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@PersistenceContext(unitName = "onlineshop")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 private EntityManager manager;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608" y="2204864"/>
            <a:ext cx="7776864" cy="2776401"/>
          </a:xfrm>
          <a:prstGeom prst="rect">
            <a:avLst/>
          </a:prstGeom>
          <a:ln>
            <a:solidFill>
              <a:srgbClr val="3C486E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&lt;?xml version="1.0" encoding="UTF-8"?&gt;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&lt;persistence xmlns="http://java.sun.com/xml/ns/persistence"    	xmlns:xsi="http://www.w3.org/2001/XMLSchema-instance" version="2.0" 	xsi:schemaLocation="http://java.sun.com/xml/ns/persistence http://java.sun.com/xml/ns/persistence/persistence_2_0.xsd"&gt;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&lt;persistence-unit name="onlineshop" transaction-type="JTA"&gt;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  &lt;description&gt;Hibernate from Jboss&lt;/description&gt;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  &lt;provider&gt;org.hibernate.ejb.HibernatePersistence&lt;/provider&gt;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  &lt;jta-data-source&gt;java:/DefaultDS&lt;/jta-data-source&gt;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  &lt;properties&gt;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    &lt;property name="hibernate.hbm2ddl.auto" value="update"/&gt;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  &lt;/properties&gt;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&lt;/persistence-unit&gt;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&lt;/persistence&gt;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Intégration dans une application Spring (1/2)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80960"/>
            <a:ext cx="8229600" cy="4320256"/>
          </a:xfrm>
        </p:spPr>
        <p:txBody>
          <a:bodyPr/>
          <a:lstStyle/>
          <a:p>
            <a:r>
              <a:rPr lang="fr-BE" smtClean="0"/>
              <a:t>Il est possible de créer une EntityManagerFactory avec Spring. Le conteneur se comporte alors comme un serveur d'applications.</a:t>
            </a:r>
            <a:endParaRPr lang="fr-BE" sz="1000" smtClean="0"/>
          </a:p>
          <a:p>
            <a:r>
              <a:rPr lang="fr-BE" smtClean="0"/>
              <a:t>Le fichier de configuration du contexte Spring intègre les éléments suivants :</a:t>
            </a:r>
          </a:p>
          <a:p>
            <a:endParaRPr lang="fr-BE" smtClean="0"/>
          </a:p>
          <a:p>
            <a:endParaRPr lang="fr-BE" smtClean="0"/>
          </a:p>
          <a:p>
            <a:endParaRPr lang="fr-BE" smtClean="0"/>
          </a:p>
          <a:p>
            <a:endParaRPr lang="fr-BE"/>
          </a:p>
        </p:txBody>
      </p:sp>
      <p:sp>
        <p:nvSpPr>
          <p:cNvPr id="4" name="Rectangle 3"/>
          <p:cNvSpPr/>
          <p:nvPr/>
        </p:nvSpPr>
        <p:spPr>
          <a:xfrm>
            <a:off x="395536" y="2837144"/>
            <a:ext cx="8424936" cy="2968120"/>
          </a:xfrm>
          <a:prstGeom prst="rect">
            <a:avLst/>
          </a:prstGeom>
          <a:solidFill>
            <a:schemeClr val="bg1"/>
          </a:solidFill>
          <a:ln>
            <a:solidFill>
              <a:srgbClr val="3C486E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&lt;bean id="entityManagerFactory"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class="org.springframework.orm.jpa.LocalContainerEntityManagerFactoryBean"&gt;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&lt;property name="dataSource" ref="dataSource"/&gt;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&lt;property name="jpaVendorAdapter" ref="jpaVendorAdapter"/&gt;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&lt;property name="persistenceXmlLocation" 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					value="expertit/conf/persistence.xml"/&gt;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&lt;property name="jpaProperties" ref="jpaProperties"/&gt;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&lt;/bean&gt;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400" b="1" smtClean="0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&lt;bean id="jpaVendorAdapter" 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class="org.springframework.orm.jpa.vendor.HibernateJpaVendorAdapter"&gt;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&lt;property name="showSql" value="false"/&gt;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&lt;property name="generateDdl" value="true"/&gt;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&lt;property name="database" value="HSQL"/&gt;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&lt;/bean&gt;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Intégration dans une application Spring </a:t>
            </a:r>
            <a:r>
              <a:rPr lang="fr-BE" smtClean="0"/>
              <a:t>(2/2</a:t>
            </a:r>
            <a:r>
              <a:rPr lang="fr-BE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484785"/>
            <a:ext cx="8229600" cy="4392488"/>
          </a:xfrm>
        </p:spPr>
        <p:txBody>
          <a:bodyPr/>
          <a:lstStyle/>
          <a:p>
            <a:r>
              <a:rPr lang="fr-BE" smtClean="0"/>
              <a:t>Le fichier persistence.xml peut alors se limiter à l'inventaire des classes gérées par JPA :</a:t>
            </a:r>
            <a:endParaRPr lang="fr-BE"/>
          </a:p>
        </p:txBody>
      </p:sp>
      <p:sp>
        <p:nvSpPr>
          <p:cNvPr id="4" name="Rectangle 3"/>
          <p:cNvSpPr/>
          <p:nvPr/>
        </p:nvSpPr>
        <p:spPr>
          <a:xfrm>
            <a:off x="1043608" y="2492896"/>
            <a:ext cx="7072362" cy="1817805"/>
          </a:xfrm>
          <a:prstGeom prst="rect">
            <a:avLst/>
          </a:prstGeom>
          <a:ln>
            <a:solidFill>
              <a:srgbClr val="3C486E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&lt;?xml version="1.0" encoding="UTF-8"?&gt;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&lt;persistence  ...   ...   ...  version="1.0"&gt;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&lt;persistence-unit name="onlineshop" transaction-type="JTA"&gt;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  &lt;description&gt;Hibernate from Jboss&lt;/description&gt;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&lt;class&gt;expertit.domain.User&lt;/class&gt;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&lt;class&gt;expertit.domain.Expert&lt;/class&gt;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&lt;!-- ... --&gt;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&lt;/persistence-unit&gt;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&lt;/persistence&gt;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Spring – JpaTemplate (1/2)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2" y="1628800"/>
            <a:ext cx="8208144" cy="4032224"/>
          </a:xfrm>
        </p:spPr>
        <p:txBody>
          <a:bodyPr/>
          <a:lstStyle/>
          <a:p>
            <a:r>
              <a:rPr lang="fr-BE" smtClean="0"/>
              <a:t>Spring propose une classe de template pour JPA :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JpaTemplate</a:t>
            </a:r>
            <a:r>
              <a:rPr lang="fr-BE" smtClean="0"/>
              <a:t>.</a:t>
            </a:r>
            <a:endParaRPr lang="fr-BE" sz="1000" smtClean="0"/>
          </a:p>
          <a:p>
            <a:r>
              <a:rPr lang="fr-BE" smtClean="0"/>
              <a:t>Cette classe encapsule une instance d'EntityManager et soulage le développeur des tâches répétitives.</a:t>
            </a:r>
            <a:endParaRPr lang="fr-BE" sz="1000" smtClean="0"/>
          </a:p>
          <a:p>
            <a:r>
              <a:rPr lang="fr-BE" smtClean="0"/>
              <a:t>L'interface de JpaTemplate offre les mêmes services que l'interface EntityManager 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Spring – JpaTemplate </a:t>
            </a:r>
            <a:r>
              <a:rPr lang="fr-BE" smtClean="0"/>
              <a:t>(2/2)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629023"/>
            <a:ext cx="8229600" cy="4248249"/>
          </a:xfrm>
        </p:spPr>
        <p:txBody>
          <a:bodyPr/>
          <a:lstStyle/>
          <a:p>
            <a:r>
              <a:rPr lang="fr-BE" smtClean="0"/>
              <a:t>Pour déclarer un template, il suffit d'ajouter les lignes suivantes au fichier de configuration du contexte Spring :</a:t>
            </a:r>
            <a:endParaRPr lang="fr-BE"/>
          </a:p>
        </p:txBody>
      </p:sp>
      <p:sp>
        <p:nvSpPr>
          <p:cNvPr id="4" name="Rectangle 3"/>
          <p:cNvSpPr/>
          <p:nvPr/>
        </p:nvSpPr>
        <p:spPr>
          <a:xfrm>
            <a:off x="971600" y="2738335"/>
            <a:ext cx="7072362" cy="1050929"/>
          </a:xfrm>
          <a:prstGeom prst="rect">
            <a:avLst/>
          </a:prstGeom>
          <a:ln>
            <a:solidFill>
              <a:srgbClr val="3C486E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&lt;bean id="jpaTemplate"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class="org.springframework.orm.jpa.JpaTemplate"&gt;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&lt;property name="entityManagerFactory" 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		ref="entityManagerFactory"/&gt;	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&lt;/bean&gt;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Spring – JpaDaoSupport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485007"/>
            <a:ext cx="7992119" cy="4320257"/>
          </a:xfrm>
        </p:spPr>
        <p:txBody>
          <a:bodyPr/>
          <a:lstStyle/>
          <a:p>
            <a:r>
              <a:rPr lang="fr-BE" smtClean="0"/>
              <a:t>De la même façon, il existe une classe de support de DAO pour JPA :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JpaDaoSupport</a:t>
            </a:r>
            <a:r>
              <a:rPr lang="fr-BE" smtClean="0"/>
              <a:t>.</a:t>
            </a:r>
          </a:p>
          <a:p>
            <a:r>
              <a:rPr lang="fr-BE" smtClean="0"/>
              <a:t>Exemple :</a:t>
            </a:r>
            <a:endParaRPr lang="fr-BE"/>
          </a:p>
        </p:txBody>
      </p:sp>
      <p:sp>
        <p:nvSpPr>
          <p:cNvPr id="4" name="Rectangle 3"/>
          <p:cNvSpPr/>
          <p:nvPr/>
        </p:nvSpPr>
        <p:spPr>
          <a:xfrm>
            <a:off x="1043608" y="2996952"/>
            <a:ext cx="7072362" cy="1050929"/>
          </a:xfrm>
          <a:prstGeom prst="rect">
            <a:avLst/>
          </a:prstGeom>
          <a:ln>
            <a:solidFill>
              <a:srgbClr val="3C486E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&lt;bean id="userDao"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class="expertit.repository.impl.UserDaoJpa"&gt;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&lt;property name="entityManagerFactory" 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		ref="entityManagerFactory"/&gt;	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&lt;/bean&gt;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Spring – DataSource </a:t>
            </a:r>
            <a:r>
              <a:rPr lang="fr-BE" smtClean="0"/>
              <a:t>(1/3)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628800"/>
            <a:ext cx="8229600" cy="4032224"/>
          </a:xfrm>
        </p:spPr>
        <p:txBody>
          <a:bodyPr/>
          <a:lstStyle/>
          <a:p>
            <a:r>
              <a:rPr lang="fr-BE" smtClean="0"/>
              <a:t>Une DataSource est une interface représentant une source de données. </a:t>
            </a:r>
          </a:p>
          <a:p>
            <a:endParaRPr lang="fr-BE" sz="900" smtClean="0"/>
          </a:p>
          <a:p>
            <a:r>
              <a:rPr lang="fr-BE" smtClean="0"/>
              <a:t>Il s'agit en fait d'une fabrique de connexions, masquant les mécanismes de création (connection pooling, transactions distribuées,  …).</a:t>
            </a:r>
          </a:p>
          <a:p>
            <a:endParaRPr lang="fr-BE" smtClean="0"/>
          </a:p>
          <a:p>
            <a:endParaRPr lang="fr-B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Spring – DataSource </a:t>
            </a:r>
            <a:r>
              <a:rPr lang="fr-BE" smtClean="0"/>
              <a:t>(2/3)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68983"/>
            <a:ext cx="8229600" cy="4608289"/>
          </a:xfrm>
        </p:spPr>
        <p:txBody>
          <a:bodyPr/>
          <a:lstStyle/>
          <a:p>
            <a:r>
              <a:rPr lang="fr-BE" smtClean="0"/>
              <a:t>Exemple :</a:t>
            </a:r>
            <a:endParaRPr lang="fr-BE"/>
          </a:p>
        </p:txBody>
      </p:sp>
      <p:sp>
        <p:nvSpPr>
          <p:cNvPr id="5" name="TextBox 4"/>
          <p:cNvSpPr txBox="1"/>
          <p:nvPr/>
        </p:nvSpPr>
        <p:spPr>
          <a:xfrm>
            <a:off x="467544" y="1832268"/>
            <a:ext cx="8280920" cy="2893100"/>
          </a:xfrm>
          <a:prstGeom prst="rect">
            <a:avLst/>
          </a:prstGeom>
          <a:solidFill>
            <a:schemeClr val="bg1"/>
          </a:solidFill>
          <a:ln>
            <a:solidFill>
              <a:srgbClr val="3C486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&lt;beans xmlns="http://www.springframework.org/schema/beans"</a:t>
            </a:r>
          </a:p>
          <a:p>
            <a:pPr>
              <a:lnSpc>
                <a:spcPct val="100000"/>
              </a:lnSpc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xmlns:xsi="http://www.w3.org/2001/XMLSchema-instance"</a:t>
            </a:r>
          </a:p>
          <a:p>
            <a:pPr>
              <a:lnSpc>
                <a:spcPct val="100000"/>
              </a:lnSpc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xsi:schemaLocation="http://www.springframework.org/schema/beans</a:t>
            </a:r>
          </a:p>
          <a:p>
            <a:pPr>
              <a:lnSpc>
                <a:spcPct val="100000"/>
              </a:lnSpc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http://www.springframework.org/schema/beans/spring-beans-3.0.xsd"&gt;</a:t>
            </a:r>
          </a:p>
          <a:p>
            <a:pPr>
              <a:lnSpc>
                <a:spcPct val="100000"/>
              </a:lnSpc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	&lt;bean id="dataSource" </a:t>
            </a:r>
          </a:p>
          <a:p>
            <a:pPr>
              <a:lnSpc>
                <a:spcPct val="100000"/>
              </a:lnSpc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     class="org.springframework.jdbc.datasource.DriverManagerDataSource"&gt; </a:t>
            </a:r>
          </a:p>
          <a:p>
            <a:pPr>
              <a:lnSpc>
                <a:spcPct val="100000"/>
              </a:lnSpc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  &lt;property name="driverClassName" value="com.mysql.jdbc.Driver"/&gt;</a:t>
            </a:r>
          </a:p>
          <a:p>
            <a:pPr>
              <a:lnSpc>
                <a:spcPct val="100000"/>
              </a:lnSpc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  &lt;property name="url" value="jdbc:mysql://localhost:3306/db"/&gt;</a:t>
            </a:r>
          </a:p>
          <a:p>
            <a:pPr>
              <a:lnSpc>
                <a:spcPct val="100000"/>
              </a:lnSpc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  &lt;property name="username" value="root"/&gt;</a:t>
            </a:r>
          </a:p>
          <a:p>
            <a:pPr>
              <a:lnSpc>
                <a:spcPct val="100000"/>
              </a:lnSpc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  &lt;property name="password" value="password"/&gt;</a:t>
            </a:r>
          </a:p>
          <a:p>
            <a:pPr>
              <a:lnSpc>
                <a:spcPct val="100000"/>
              </a:lnSpc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	&lt;/bean&gt;</a:t>
            </a:r>
          </a:p>
          <a:p>
            <a:pPr>
              <a:lnSpc>
                <a:spcPct val="100000"/>
              </a:lnSpc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&lt;/beans&gt;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Spring – DataSource </a:t>
            </a:r>
            <a:r>
              <a:rPr lang="fr-BE" smtClean="0"/>
              <a:t>(3/3)</a:t>
            </a:r>
            <a:endParaRPr lang="fr-FR" smtClean="0"/>
          </a:p>
        </p:txBody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392612"/>
          </a:xfrm>
        </p:spPr>
        <p:txBody>
          <a:bodyPr/>
          <a:lstStyle/>
          <a:p>
            <a:pPr eaLnBrk="1" hangingPunct="1"/>
            <a:r>
              <a:rPr lang="fr-BE" smtClean="0"/>
              <a:t>L’URL de connexion identifie le driver utilisé, sa syntaxe est </a:t>
            </a:r>
          </a:p>
          <a:p>
            <a:pPr eaLnBrk="1" hangingPunct="1"/>
            <a:endParaRPr lang="fr-BE" sz="1000" smtClean="0"/>
          </a:p>
          <a:p>
            <a:pPr lvl="1" eaLnBrk="1" hangingPunct="1">
              <a:buFontTx/>
              <a:buNone/>
            </a:pPr>
            <a:r>
              <a:rPr lang="fr-BE" smtClean="0"/>
              <a:t>	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jdbc:&lt;subprotocol&gt;:&lt;subname&gt;</a:t>
            </a:r>
          </a:p>
          <a:p>
            <a:pPr lvl="1" eaLnBrk="1" hangingPunct="1">
              <a:buFontTx/>
              <a:buNone/>
            </a:pPr>
            <a:endParaRPr lang="fr-BE" sz="1000" smtClean="0"/>
          </a:p>
          <a:p>
            <a:pPr eaLnBrk="1" hangingPunct="1">
              <a:buFontTx/>
              <a:buNone/>
            </a:pPr>
            <a:r>
              <a:rPr lang="fr-BE" smtClean="0"/>
              <a:t>	avec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jdbc</a:t>
            </a:r>
            <a:r>
              <a:rPr lang="fr-BE" smtClean="0"/>
              <a:t> : le protocole, dans une URL JDBC est toujours jdbc</a:t>
            </a:r>
          </a:p>
          <a:p>
            <a:pPr lvl="1" eaLnBrk="1" hangingPunct="1">
              <a:buFontTx/>
              <a:buNone/>
            </a:pPr>
            <a:r>
              <a:rPr lang="fr-BE" smtClean="0">
                <a:latin typeface="Courier New" pitchFamily="49" charset="0"/>
                <a:cs typeface="Courier New" pitchFamily="49" charset="0"/>
              </a:rPr>
              <a:t>		&lt;subprotocol&gt;</a:t>
            </a:r>
            <a:r>
              <a:rPr lang="fr-BE" smtClean="0"/>
              <a:t> : nom du Driver ou mécanisme de connexion ;</a:t>
            </a:r>
          </a:p>
          <a:p>
            <a:pPr lvl="1" eaLnBrk="1" hangingPunct="1">
              <a:buFontTx/>
              <a:buNone/>
            </a:pPr>
            <a:r>
              <a:rPr lang="fr-BE" smtClean="0"/>
              <a:t>		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&lt;subname&gt;</a:t>
            </a:r>
            <a:r>
              <a:rPr lang="fr-BE" smtClean="0"/>
              <a:t> : identification de la source de données.</a:t>
            </a:r>
            <a:endParaRPr lang="fr-BE" sz="1000" smtClean="0"/>
          </a:p>
          <a:p>
            <a:pPr eaLnBrk="1" hangingPunct="1"/>
            <a:r>
              <a:rPr lang="fr-BE" smtClean="0"/>
              <a:t>Exemples :</a:t>
            </a:r>
          </a:p>
          <a:p>
            <a:pPr lvl="1" eaLnBrk="1" hangingPunct="1"/>
            <a:r>
              <a:rPr lang="fr-BE" smtClean="0"/>
              <a:t>jdbc.mysql://localhost/maBase</a:t>
            </a:r>
          </a:p>
          <a:p>
            <a:pPr lvl="1" eaLnBrk="1" hangingPunct="1"/>
            <a:r>
              <a:rPr lang="fr-BE" smtClean="0"/>
              <a:t>jdbc:oracle:oci8@:maBase</a:t>
            </a:r>
          </a:p>
          <a:p>
            <a:pPr lvl="1" eaLnBrk="1" hangingPunct="1"/>
            <a:r>
              <a:rPr lang="fr-BE" smtClean="0"/>
              <a:t>jdbc:postgresql://localhost:5432/maBase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Table des matières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8313" y="1196752"/>
            <a:ext cx="8229600" cy="473257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/>
            </a:pPr>
            <a:r>
              <a:rPr lang="en-GB" sz="1900" smtClean="0">
                <a:ea typeface="MS Gothic" charset="-128"/>
              </a:rPr>
              <a:t>Persistance des données : DAO, ORM</a:t>
            </a:r>
          </a:p>
          <a:p>
            <a:pPr marL="457200" indent="-457200">
              <a:buFont typeface="+mj-lt"/>
              <a:buAutoNum type="arabicPeriod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/>
            </a:pPr>
            <a:r>
              <a:rPr lang="en-GB" sz="1900" smtClean="0">
                <a:ea typeface="MS Gothic" charset="-128"/>
              </a:rPr>
              <a:t>Introduction à JPA : Entity, EntityManager</a:t>
            </a:r>
          </a:p>
          <a:p>
            <a:pPr marL="457200" indent="-457200">
              <a:buFont typeface="+mj-lt"/>
              <a:buAutoNum type="arabicPeriod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/>
            </a:pPr>
            <a:r>
              <a:rPr lang="en-GB" sz="1900" smtClean="0">
                <a:ea typeface="MS Gothic" charset="-128"/>
              </a:rPr>
              <a:t>Intégration EJB / Spring</a:t>
            </a:r>
          </a:p>
          <a:p>
            <a:pPr marL="457200" indent="-457200">
              <a:buFont typeface="+mj-lt"/>
              <a:buAutoNum type="arabicPeriod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/>
            </a:pPr>
            <a:r>
              <a:rPr lang="en-GB" sz="1900" smtClean="0">
                <a:ea typeface="MS Gothic" charset="-128"/>
              </a:rPr>
              <a:t>Mapping des entités</a:t>
            </a:r>
          </a:p>
          <a:p>
            <a:pPr marL="980289" lvl="1" indent="-45720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/>
            </a:pPr>
            <a:r>
              <a:rPr lang="en-GB" sz="1600" smtClean="0">
                <a:ea typeface="MS Gothic" charset="-128"/>
              </a:rPr>
              <a:t>Mapping des identifiants et attributs</a:t>
            </a:r>
          </a:p>
          <a:p>
            <a:pPr marL="980289" lvl="1" indent="-45720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/>
            </a:pPr>
            <a:r>
              <a:rPr lang="en-GB" sz="1600" smtClean="0">
                <a:ea typeface="MS Gothic" charset="-128"/>
              </a:rPr>
              <a:t>Mapping des associations : 1-1, 1-n, n-n</a:t>
            </a:r>
          </a:p>
          <a:p>
            <a:pPr marL="980289" lvl="1" indent="-45720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/>
            </a:pPr>
            <a:r>
              <a:rPr lang="en-GB" sz="1600" smtClean="0">
                <a:ea typeface="MS Gothic" charset="-128"/>
              </a:rPr>
              <a:t>Mapping des relations d'héritage</a:t>
            </a:r>
          </a:p>
          <a:p>
            <a:pPr marL="334161" indent="-457200">
              <a:spcBef>
                <a:spcPts val="600"/>
              </a:spcBef>
              <a:buClr>
                <a:srgbClr val="719AD1"/>
              </a:buClr>
              <a:buFont typeface="+mj-lt"/>
              <a:buAutoNum type="arabicPeriod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/>
            </a:pPr>
            <a:r>
              <a:rPr lang="en-GB" sz="1900" smtClean="0">
                <a:ea typeface="MS Gothic" charset="-128"/>
              </a:rPr>
              <a:t>Manipulation des entités</a:t>
            </a:r>
          </a:p>
          <a:p>
            <a:pPr marL="857250" lvl="1" indent="-457200">
              <a:spcBef>
                <a:spcPts val="600"/>
              </a:spcBef>
              <a:buClr>
                <a:srgbClr val="719AD1"/>
              </a:buCl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/>
            </a:pPr>
            <a:r>
              <a:rPr lang="en-GB" sz="1600" smtClean="0">
                <a:ea typeface="MS Gothic" charset="-128"/>
              </a:rPr>
              <a:t>EntityManager</a:t>
            </a:r>
          </a:p>
          <a:p>
            <a:pPr marL="857250" lvl="1" indent="-457200">
              <a:spcBef>
                <a:spcPts val="600"/>
              </a:spcBef>
              <a:buClr>
                <a:srgbClr val="719AD1"/>
              </a:buCl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/>
            </a:pPr>
            <a:r>
              <a:rPr lang="en-GB" sz="1600" smtClean="0">
                <a:ea typeface="MS Gothic" charset="-128"/>
              </a:rPr>
              <a:t>JPQL</a:t>
            </a:r>
          </a:p>
          <a:p>
            <a:pPr marL="334161" indent="-457200">
              <a:spcBef>
                <a:spcPts val="600"/>
              </a:spcBef>
              <a:buClr>
                <a:srgbClr val="719AD1"/>
              </a:buClr>
              <a:buFont typeface="+mj-lt"/>
              <a:buAutoNum type="arabicPeriod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/>
            </a:pPr>
            <a:r>
              <a:rPr lang="en-GB" sz="1900" smtClean="0">
                <a:ea typeface="MS Gothic" charset="-128"/>
              </a:rPr>
              <a:t>Gestion des transactions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Spring – EntityManager 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473" y="1521553"/>
            <a:ext cx="8229057" cy="4571743"/>
          </a:xfrm>
        </p:spPr>
        <p:txBody>
          <a:bodyPr/>
          <a:lstStyle/>
          <a:p>
            <a:r>
              <a:rPr lang="fr-BE" smtClean="0"/>
              <a:t>Spring permet l'injection d'une instance d'EntityManager via l'annotation @PersistenceContext :</a:t>
            </a:r>
          </a:p>
          <a:p>
            <a:endParaRPr lang="fr-BE" smtClean="0"/>
          </a:p>
          <a:p>
            <a:r>
              <a:rPr lang="fr-BE" smtClean="0"/>
              <a:t>Pour cela, il faut ajouter un bean spécifique dans le context Spring :</a:t>
            </a:r>
          </a:p>
          <a:p>
            <a:endParaRPr lang="fr-BE" smtClean="0"/>
          </a:p>
          <a:p>
            <a:endParaRPr lang="fr-BE"/>
          </a:p>
        </p:txBody>
      </p:sp>
      <p:sp>
        <p:nvSpPr>
          <p:cNvPr id="4" name="TextBox 3"/>
          <p:cNvSpPr txBox="1"/>
          <p:nvPr/>
        </p:nvSpPr>
        <p:spPr>
          <a:xfrm>
            <a:off x="755576" y="3755507"/>
            <a:ext cx="7848872" cy="523220"/>
          </a:xfrm>
          <a:prstGeom prst="rect">
            <a:avLst/>
          </a:prstGeom>
          <a:solidFill>
            <a:schemeClr val="bg1"/>
          </a:solidFill>
          <a:ln>
            <a:solidFill>
              <a:srgbClr val="3C486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&lt;bean class= "org.springframework.orm.jpa.</a:t>
            </a:r>
          </a:p>
          <a:p>
            <a:pPr>
              <a:lnSpc>
                <a:spcPct val="100000"/>
              </a:lnSpc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	support.PersistenceAnnotationBeanPostProcessor"/&gt; </a:t>
            </a:r>
          </a:p>
        </p:txBody>
      </p:sp>
      <p:sp>
        <p:nvSpPr>
          <p:cNvPr id="5" name="Rectangle 4"/>
          <p:cNvSpPr/>
          <p:nvPr/>
        </p:nvSpPr>
        <p:spPr>
          <a:xfrm>
            <a:off x="755576" y="2387355"/>
            <a:ext cx="7848872" cy="481670"/>
          </a:xfrm>
          <a:prstGeom prst="rect">
            <a:avLst/>
          </a:prstGeom>
          <a:solidFill>
            <a:schemeClr val="bg1"/>
          </a:solidFill>
          <a:ln>
            <a:solidFill>
              <a:srgbClr val="3C486E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@PersistenceContext(unitName = "onlineshop")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 private EntityManager manager;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smtClean="0"/>
              <a:t>4. Mapping des entités</a:t>
            </a:r>
            <a:endParaRPr lang="fr-BE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Entity Bean – Déclaration (1/2) 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340768"/>
            <a:ext cx="7929618" cy="4320256"/>
          </a:xfrm>
        </p:spPr>
        <p:txBody>
          <a:bodyPr/>
          <a:lstStyle/>
          <a:p>
            <a:r>
              <a:rPr lang="fr-BE" smtClean="0"/>
              <a:t>Un </a:t>
            </a:r>
            <a:r>
              <a:rPr lang="fr-BE" b="1" smtClean="0"/>
              <a:t>Entity Bean</a:t>
            </a:r>
            <a:r>
              <a:rPr lang="fr-BE" smtClean="0"/>
              <a:t> représente une </a:t>
            </a:r>
            <a:r>
              <a:rPr lang="fr-BE" u="sng" smtClean="0"/>
              <a:t>entité persistante</a:t>
            </a:r>
            <a:r>
              <a:rPr lang="fr-BE" smtClean="0"/>
              <a:t>.</a:t>
            </a:r>
          </a:p>
          <a:p>
            <a:r>
              <a:rPr lang="fr-BE" smtClean="0"/>
              <a:t>Un </a:t>
            </a:r>
            <a:r>
              <a:rPr lang="fr-BE" b="1" smtClean="0"/>
              <a:t>Entity Bean</a:t>
            </a:r>
            <a:r>
              <a:rPr lang="fr-BE" smtClean="0"/>
              <a:t> est une classe Java qui possède les caractéristiques suivantes :</a:t>
            </a:r>
          </a:p>
          <a:p>
            <a:endParaRPr lang="fr-BE" sz="1000" smtClean="0"/>
          </a:p>
          <a:p>
            <a:pPr lvl="1"/>
            <a:r>
              <a:rPr lang="fr-BE" smtClean="0"/>
              <a:t>elle peut être abstraite ou concrète ;</a:t>
            </a:r>
          </a:p>
          <a:p>
            <a:pPr lvl="1"/>
            <a:r>
              <a:rPr lang="fr-BE" smtClean="0"/>
              <a:t>elle peut aussi bien hériter d'une classe entité que d'une classe quelconque ;</a:t>
            </a:r>
          </a:p>
          <a:p>
            <a:pPr lvl="1"/>
            <a:r>
              <a:rPr lang="fr-BE" b="1" smtClean="0"/>
              <a:t>elle doit être annotée par </a:t>
            </a:r>
            <a:r>
              <a:rPr lang="fr-BE" b="1" smtClean="0">
                <a:latin typeface="Courier New" pitchFamily="49" charset="0"/>
                <a:cs typeface="Courier New" pitchFamily="49" charset="0"/>
              </a:rPr>
              <a:t>@Entity</a:t>
            </a:r>
            <a:r>
              <a:rPr lang="fr-BE" smtClean="0">
                <a:cs typeface="Courier New" pitchFamily="49" charset="0"/>
              </a:rPr>
              <a:t> ;</a:t>
            </a:r>
          </a:p>
          <a:p>
            <a:pPr lvl="1"/>
            <a:r>
              <a:rPr lang="fr-BE" b="1" smtClean="0"/>
              <a:t>elle doit avoir un identifiant annoté par </a:t>
            </a:r>
            <a:r>
              <a:rPr lang="fr-BE" b="1" smtClean="0">
                <a:latin typeface="Courier New" pitchFamily="49" charset="0"/>
                <a:cs typeface="Courier New" pitchFamily="49" charset="0"/>
              </a:rPr>
              <a:t>@Id</a:t>
            </a:r>
          </a:p>
          <a:p>
            <a:pPr lvl="1"/>
            <a:r>
              <a:rPr lang="fr-BE" smtClean="0"/>
              <a:t>elle doit être publique ;</a:t>
            </a:r>
          </a:p>
          <a:p>
            <a:pPr lvl="1"/>
            <a:r>
              <a:rPr lang="fr-BE" smtClean="0"/>
              <a:t>les méthodes, les propriétés et la classe elle-même ne doivent pas être finales ;</a:t>
            </a:r>
          </a:p>
          <a:p>
            <a:pPr lvl="1"/>
            <a:r>
              <a:rPr lang="fr-BE" b="1" smtClean="0"/>
              <a:t>elle doit avoir un constructeur par défaut</a:t>
            </a:r>
            <a:r>
              <a:rPr lang="fr-BE" smtClean="0"/>
              <a:t>.</a:t>
            </a:r>
            <a:endParaRPr lang="fr-B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Entity Bean – Déclaration (2/2) 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110032"/>
          </a:xfrm>
        </p:spPr>
        <p:txBody>
          <a:bodyPr/>
          <a:lstStyle/>
          <a:p>
            <a:r>
              <a:rPr lang="fr-BE" smtClean="0"/>
              <a:t>Par défaut, un Entity Bean est mappé à une table ayant le même nom que la classe. </a:t>
            </a:r>
            <a:endParaRPr lang="fr-BE" sz="1000" smtClean="0"/>
          </a:p>
          <a:p>
            <a:pPr>
              <a:buNone/>
            </a:pPr>
            <a:r>
              <a:rPr lang="fr-BE" smtClean="0"/>
              <a:t>	Pour mapper l'entité à une autre table, il faut utiliser l'annotation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@Table</a:t>
            </a:r>
            <a:endParaRPr lang="fr-BE" sz="1800" smtClean="0">
              <a:latin typeface="Courier New" pitchFamily="49" charset="0"/>
              <a:cs typeface="Courier New" pitchFamily="49" charset="0"/>
            </a:endParaRPr>
          </a:p>
          <a:p>
            <a:r>
              <a:rPr lang="fr-BE" smtClean="0">
                <a:cs typeface="Courier New" pitchFamily="49" charset="0"/>
              </a:rPr>
              <a:t>Exemple</a:t>
            </a:r>
            <a:endParaRPr lang="fr-BE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4414" y="3929066"/>
            <a:ext cx="6643734" cy="1050929"/>
          </a:xfrm>
          <a:prstGeom prst="rect">
            <a:avLst/>
          </a:prstGeom>
          <a:ln>
            <a:solidFill>
              <a:srgbClr val="3C486E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@Entity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@Table(name = "Users")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public class User {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	//...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Entity Bean – Cycle de vie</a:t>
            </a:r>
            <a:endParaRPr lang="fr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1214422"/>
            <a:ext cx="5857916" cy="443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Entity Bean – Identifiant (1/3) 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428735"/>
            <a:ext cx="8229600" cy="4232289"/>
          </a:xfrm>
        </p:spPr>
        <p:txBody>
          <a:bodyPr/>
          <a:lstStyle/>
          <a:p>
            <a:r>
              <a:rPr lang="fr-BE" smtClean="0"/>
              <a:t>Les champs constituant la clé primaire d'un Entity Bean sont annotés avec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@Id</a:t>
            </a:r>
            <a:r>
              <a:rPr lang="fr-BE" smtClean="0">
                <a:cs typeface="Courier New" pitchFamily="49" charset="0"/>
              </a:rPr>
              <a:t>.</a:t>
            </a:r>
            <a:endParaRPr lang="fr-BE" smtClean="0"/>
          </a:p>
          <a:p>
            <a:r>
              <a:rPr lang="fr-BE" smtClean="0"/>
              <a:t>L'annotation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@GeneratedValue </a:t>
            </a:r>
            <a:r>
              <a:rPr lang="fr-BE" smtClean="0"/>
              <a:t>permet de spécifier comment la valeur de l'identifiant est générée :</a:t>
            </a:r>
          </a:p>
          <a:p>
            <a:endParaRPr lang="fr-BE" sz="1000" smtClean="0"/>
          </a:p>
          <a:p>
            <a:pPr lvl="1"/>
            <a:r>
              <a:rPr lang="fr-BE" smtClean="0">
                <a:latin typeface="Courier New" pitchFamily="49" charset="0"/>
                <a:cs typeface="Courier New" pitchFamily="49" charset="0"/>
              </a:rPr>
              <a:t>@GeneratedValue(strategy=GenerationType.AUTO) </a:t>
            </a:r>
          </a:p>
          <a:p>
            <a:pPr lvl="1">
              <a:buNone/>
            </a:pPr>
            <a:r>
              <a:rPr lang="fr-BE" smtClean="0"/>
              <a:t>	La génération de la clé primaire est automatique (SGBD) ;</a:t>
            </a:r>
          </a:p>
          <a:p>
            <a:pPr lvl="1">
              <a:buNone/>
            </a:pPr>
            <a:endParaRPr lang="fr-BE" sz="1000" smtClean="0"/>
          </a:p>
          <a:p>
            <a:pPr lvl="1"/>
            <a:r>
              <a:rPr lang="fr-BE" smtClean="0">
                <a:latin typeface="Courier New" pitchFamily="49" charset="0"/>
                <a:cs typeface="Courier New" pitchFamily="49" charset="0"/>
              </a:rPr>
              <a:t>@GeneratedValue(strategy=GenerationType.IDENTITY) </a:t>
            </a:r>
          </a:p>
          <a:p>
            <a:pPr lvl="1">
              <a:buNone/>
            </a:pPr>
            <a:r>
              <a:rPr lang="fr-BE" smtClean="0"/>
              <a:t>	Un "entier" autoincrémenté est généré ;</a:t>
            </a:r>
          </a:p>
          <a:p>
            <a:pPr lvl="1">
              <a:buNone/>
            </a:pPr>
            <a:endParaRPr lang="fr-BE" sz="1000" smtClean="0"/>
          </a:p>
          <a:p>
            <a:pPr lvl="1"/>
            <a:endParaRPr lang="fr-BE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Entity Bean – Identifiant (2/3)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357298"/>
            <a:ext cx="8229600" cy="3946536"/>
          </a:xfrm>
        </p:spPr>
        <p:txBody>
          <a:bodyPr/>
          <a:lstStyle/>
          <a:p>
            <a:pPr lvl="1"/>
            <a:r>
              <a:rPr lang="fr-BE" smtClean="0">
                <a:latin typeface="Courier New" pitchFamily="49" charset="0"/>
                <a:cs typeface="Courier New" pitchFamily="49" charset="0"/>
              </a:rPr>
              <a:t>@GeneratedValue(strategy=GenerationType.SEQUENCE)</a:t>
            </a:r>
          </a:p>
          <a:p>
            <a:pPr lvl="1">
              <a:buNone/>
            </a:pPr>
            <a:r>
              <a:rPr lang="fr-BE" smtClean="0"/>
              <a:t>	Une séquence est utilisée pour générer la valeur de la clé primaire ;</a:t>
            </a:r>
          </a:p>
          <a:p>
            <a:pPr lvl="1">
              <a:buNone/>
            </a:pPr>
            <a:endParaRPr lang="fr-BE" sz="1000" smtClean="0"/>
          </a:p>
          <a:p>
            <a:pPr lvl="1"/>
            <a:r>
              <a:rPr lang="fr-BE" smtClean="0">
                <a:latin typeface="Courier New" pitchFamily="49" charset="0"/>
                <a:cs typeface="Courier New" pitchFamily="49" charset="0"/>
              </a:rPr>
              <a:t>@GeneratedValue(strategy=GenerationType.TABLE)</a:t>
            </a:r>
          </a:p>
          <a:p>
            <a:pPr lvl="1">
              <a:buNone/>
            </a:pPr>
            <a:r>
              <a:rPr lang="fr-BE" smtClean="0"/>
              <a:t>	La valeur est récupérée depuis une table.</a:t>
            </a:r>
            <a:endParaRPr lang="fr-BE" sz="1000" smtClean="0"/>
          </a:p>
          <a:p>
            <a:r>
              <a:rPr lang="fr-BE" smtClean="0"/>
              <a:t>Exemple</a:t>
            </a:r>
            <a:endParaRPr lang="fr-BE"/>
          </a:p>
        </p:txBody>
      </p:sp>
      <p:sp>
        <p:nvSpPr>
          <p:cNvPr id="4" name="Rectangle 3"/>
          <p:cNvSpPr/>
          <p:nvPr/>
        </p:nvSpPr>
        <p:spPr>
          <a:xfrm>
            <a:off x="1285852" y="3571876"/>
            <a:ext cx="6643734" cy="2009524"/>
          </a:xfrm>
          <a:prstGeom prst="rect">
            <a:avLst/>
          </a:prstGeom>
          <a:ln>
            <a:solidFill>
              <a:srgbClr val="3C486E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@Entity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@Table(name = "Users")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public class User {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	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	@Id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	@GeneratedValue(strategy = GenerationType.AUTO)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	private int id;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400" b="1" smtClean="0">
              <a:solidFill>
                <a:srgbClr val="3C486E"/>
              </a:solidFill>
              <a:latin typeface="Courier New" pitchFamily="49" charset="0"/>
            </a:endParaRP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	//..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Entity Bean – Identifiant (3/3)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2" y="1285860"/>
            <a:ext cx="8389968" cy="4160850"/>
          </a:xfrm>
        </p:spPr>
        <p:txBody>
          <a:bodyPr/>
          <a:lstStyle/>
          <a:p>
            <a:r>
              <a:rPr lang="fr-BE" smtClean="0">
                <a:latin typeface="Courier New" pitchFamily="49" charset="0"/>
                <a:cs typeface="Courier New" pitchFamily="49" charset="0"/>
              </a:rPr>
              <a:t>@GeneratedValue(strategy=GenerationType.SEQUENCE) </a:t>
            </a:r>
            <a:r>
              <a:rPr lang="fr-BE" smtClean="0"/>
              <a:t>est utilisé en conjugaison avec l'annotation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@SequenceGenerator </a:t>
            </a:r>
            <a:r>
              <a:rPr lang="fr-BE" smtClean="0"/>
              <a:t>:</a:t>
            </a:r>
          </a:p>
          <a:p>
            <a:endParaRPr lang="fr-BE" sz="1000" smtClean="0"/>
          </a:p>
          <a:p>
            <a:pPr lvl="1"/>
            <a:r>
              <a:rPr lang="fr-BE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fr-BE" smtClean="0"/>
              <a:t> (obligatoire) : nom de la séquence pour JPA ;</a:t>
            </a:r>
          </a:p>
          <a:p>
            <a:pPr lvl="1"/>
            <a:r>
              <a:rPr lang="fr-BE" smtClean="0">
                <a:latin typeface="Courier New" pitchFamily="49" charset="0"/>
                <a:cs typeface="Courier New" pitchFamily="49" charset="0"/>
              </a:rPr>
              <a:t>sequenceName</a:t>
            </a:r>
            <a:r>
              <a:rPr lang="fr-BE" smtClean="0"/>
              <a:t> : nom de la séquence en base de données ;</a:t>
            </a:r>
          </a:p>
          <a:p>
            <a:pPr lvl="1"/>
            <a:r>
              <a:rPr lang="fr-BE" smtClean="0">
                <a:latin typeface="Courier New" pitchFamily="49" charset="0"/>
                <a:cs typeface="Courier New" pitchFamily="49" charset="0"/>
              </a:rPr>
              <a:t>initialValue</a:t>
            </a:r>
            <a:r>
              <a:rPr lang="fr-BE" smtClean="0"/>
              <a:t> : valeur de départ de la séquence.</a:t>
            </a:r>
            <a:endParaRPr lang="fr-BE"/>
          </a:p>
        </p:txBody>
      </p:sp>
      <p:sp>
        <p:nvSpPr>
          <p:cNvPr id="4" name="Rectangle 3"/>
          <p:cNvSpPr/>
          <p:nvPr/>
        </p:nvSpPr>
        <p:spPr>
          <a:xfrm>
            <a:off x="1357290" y="3428999"/>
            <a:ext cx="6643734" cy="2776401"/>
          </a:xfrm>
          <a:prstGeom prst="rect">
            <a:avLst/>
          </a:prstGeom>
          <a:solidFill>
            <a:schemeClr val="bg1"/>
          </a:solidFill>
          <a:ln>
            <a:solidFill>
              <a:srgbClr val="3C486E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@Entity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@SequenceGenerator(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	name = "USERID_GENERATOR", 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	sequenceName = "SEQ_USER")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public class User {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	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	@Id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	@GeneratedValue(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		strategy = GenerationType.SEQUENCE, 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		generator = " USERID_GENERATOR ")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	private int id;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400" b="1" smtClean="0">
              <a:solidFill>
                <a:srgbClr val="3C486E"/>
              </a:solidFill>
              <a:latin typeface="Courier New" pitchFamily="49" charset="0"/>
            </a:endParaRP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	//..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Entity Bean – Champs persistants (1/5)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14422"/>
            <a:ext cx="8229600" cy="4303727"/>
          </a:xfrm>
        </p:spPr>
        <p:txBody>
          <a:bodyPr/>
          <a:lstStyle/>
          <a:p>
            <a:r>
              <a:rPr lang="fr-BE" b="1" smtClean="0"/>
              <a:t>Tous les champs non statiques ou non transient d'un Entity Bean, sont automatiquement considérés comme persistants.</a:t>
            </a:r>
            <a:endParaRPr lang="fr-BE" sz="1000" b="1" smtClean="0"/>
          </a:p>
          <a:p>
            <a:pPr>
              <a:buNone/>
            </a:pPr>
            <a:r>
              <a:rPr lang="fr-BE" b="1" smtClean="0"/>
              <a:t>	</a:t>
            </a:r>
            <a:r>
              <a:rPr lang="fr-BE" u="sng" smtClean="0"/>
              <a:t>Remarque</a:t>
            </a:r>
            <a:r>
              <a:rPr lang="fr-BE" smtClean="0"/>
              <a:t> : les champs hérités des superclasses n'étant pas des Entity Bean sont ignorés …</a:t>
            </a:r>
          </a:p>
          <a:p>
            <a:pPr>
              <a:buNone/>
            </a:pPr>
            <a:endParaRPr lang="fr-BE" sz="300" smtClean="0"/>
          </a:p>
          <a:p>
            <a:r>
              <a:rPr lang="fr-BE" smtClean="0"/>
              <a:t>Deux types d'annotations pour personnaliser le comportement :</a:t>
            </a:r>
            <a:endParaRPr lang="fr-BE" sz="1000" smtClean="0"/>
          </a:p>
          <a:p>
            <a:pPr lvl="1"/>
            <a:r>
              <a:rPr lang="fr-BE" smtClean="0"/>
              <a:t>les annotations liées aux propriétés ;</a:t>
            </a:r>
          </a:p>
          <a:p>
            <a:pPr lvl="1"/>
            <a:r>
              <a:rPr lang="fr-BE" smtClean="0"/>
              <a:t>les annotations liées aux colonnes ;</a:t>
            </a:r>
          </a:p>
          <a:p>
            <a:pPr lvl="1"/>
            <a:endParaRPr lang="fr-BE" sz="700" smtClean="0"/>
          </a:p>
          <a:p>
            <a:r>
              <a:rPr lang="fr-BE" smtClean="0"/>
              <a:t>Ces annotations peuvent être ajoutées sur </a:t>
            </a:r>
            <a:endParaRPr lang="fr-BE" sz="1000" smtClean="0"/>
          </a:p>
          <a:p>
            <a:pPr lvl="1"/>
            <a:r>
              <a:rPr lang="fr-BE" smtClean="0"/>
              <a:t>les champs ;</a:t>
            </a:r>
          </a:p>
          <a:p>
            <a:pPr lvl="1"/>
            <a:r>
              <a:rPr lang="fr-BE" smtClean="0"/>
              <a:t>ou les méthodes accesseurs  (exécution des setters par JPA …).</a:t>
            </a:r>
            <a:endParaRPr lang="fr-BE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Entity Bean – Champs persistants (2/5)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42985"/>
            <a:ext cx="8229600" cy="4518040"/>
          </a:xfrm>
        </p:spPr>
        <p:txBody>
          <a:bodyPr/>
          <a:lstStyle/>
          <a:p>
            <a:r>
              <a:rPr lang="fr-BE" smtClean="0"/>
              <a:t>Exemple</a:t>
            </a:r>
            <a:endParaRPr lang="fr-BE"/>
          </a:p>
        </p:txBody>
      </p:sp>
      <p:sp>
        <p:nvSpPr>
          <p:cNvPr id="4" name="Rectangle 3"/>
          <p:cNvSpPr/>
          <p:nvPr/>
        </p:nvSpPr>
        <p:spPr>
          <a:xfrm>
            <a:off x="1285852" y="1714488"/>
            <a:ext cx="6643734" cy="4501873"/>
          </a:xfrm>
          <a:prstGeom prst="rect">
            <a:avLst/>
          </a:prstGeom>
          <a:solidFill>
            <a:schemeClr val="bg1"/>
          </a:solidFill>
          <a:ln>
            <a:solidFill>
              <a:srgbClr val="3C486E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@Entity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@Table(name = "User")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public class User {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400" b="1" smtClean="0">
              <a:solidFill>
                <a:srgbClr val="3C486E"/>
              </a:solidFill>
              <a:latin typeface="Courier New" pitchFamily="49" charset="0"/>
            </a:endParaRP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	public enum SexType { MALE, FEMALE };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	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	@Id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	@GeneratedValue(strategy = GenerationType.AUTO)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	private int id;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400" b="1" smtClean="0">
              <a:solidFill>
                <a:srgbClr val="3C486E"/>
              </a:solidFill>
              <a:latin typeface="Courier New" pitchFamily="49" charset="0"/>
            </a:endParaRP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	private String lastName;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400" b="1" smtClean="0">
              <a:solidFill>
                <a:srgbClr val="3C486E"/>
              </a:solidFill>
              <a:latin typeface="Courier New" pitchFamily="49" charset="0"/>
            </a:endParaRP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	@Column(unique = true)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	private String login;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400" b="1" smtClean="0">
              <a:solidFill>
                <a:srgbClr val="3C486E"/>
              </a:solidFill>
              <a:latin typeface="Courier New" pitchFamily="49" charset="0"/>
            </a:endParaRP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	@Enumerated(value = EnumType.STRING)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	private SexType sex;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400" b="1" smtClean="0">
              <a:solidFill>
                <a:srgbClr val="3C486E"/>
              </a:solidFill>
              <a:latin typeface="Courier New" pitchFamily="49" charset="0"/>
            </a:endParaRP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	@Temporal(TemporalType.DATE)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	private Date birthDate;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	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	//...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smtClean="0"/>
              <a:t>1. Persistance des données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Entity Bean – Champs persistants (3/5)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571612"/>
            <a:ext cx="8229600" cy="4089412"/>
          </a:xfrm>
        </p:spPr>
        <p:txBody>
          <a:bodyPr/>
          <a:lstStyle/>
          <a:p>
            <a:r>
              <a:rPr lang="fr-BE" smtClean="0"/>
              <a:t>Les annotations liées aux propriétés simples :</a:t>
            </a:r>
          </a:p>
          <a:p>
            <a:endParaRPr lang="fr-BE" sz="600" smtClean="0"/>
          </a:p>
          <a:p>
            <a:pPr lvl="1"/>
            <a:r>
              <a:rPr lang="fr-BE" smtClean="0">
                <a:latin typeface="Courier New" pitchFamily="49" charset="0"/>
                <a:cs typeface="Courier New" pitchFamily="49" charset="0"/>
              </a:rPr>
              <a:t>@Basic </a:t>
            </a:r>
            <a:r>
              <a:rPr lang="fr-BE" smtClean="0"/>
              <a:t>pour modifier le comportement par défaut, avec les attributs </a:t>
            </a:r>
          </a:p>
          <a:p>
            <a:pPr lvl="2"/>
            <a:endParaRPr lang="fr-BE" sz="1000" smtClean="0"/>
          </a:p>
          <a:p>
            <a:pPr lvl="2"/>
            <a:r>
              <a:rPr lang="fr-BE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fr-BE" smtClean="0"/>
              <a:t> :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FetchType.EAGER</a:t>
            </a:r>
            <a:r>
              <a:rPr lang="fr-BE" smtClean="0"/>
              <a:t> (par défaut) pour indiquer que la propriété est initialisée au chargement de l'entité et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FetchType.LAZY</a:t>
            </a:r>
            <a:r>
              <a:rPr lang="fr-BE" smtClean="0"/>
              <a:t> pour le chargement à la demande ;</a:t>
            </a:r>
          </a:p>
          <a:p>
            <a:pPr lvl="2"/>
            <a:endParaRPr lang="fr-BE" sz="800" smtClean="0"/>
          </a:p>
          <a:p>
            <a:pPr lvl="2"/>
            <a:r>
              <a:rPr lang="fr-BE" smtClean="0">
                <a:latin typeface="Courier New" pitchFamily="49" charset="0"/>
                <a:cs typeface="Courier New" pitchFamily="49" charset="0"/>
              </a:rPr>
              <a:t>optional</a:t>
            </a:r>
            <a:r>
              <a:rPr lang="fr-BE" smtClean="0"/>
              <a:t> (true par défaut) : définit si la propriété accepte la valeur null ou non.</a:t>
            </a:r>
          </a:p>
          <a:p>
            <a:pPr lvl="1"/>
            <a:endParaRPr lang="fr-BE" sz="1000" smtClean="0"/>
          </a:p>
          <a:p>
            <a:pPr lvl="1"/>
            <a:r>
              <a:rPr lang="fr-BE" smtClean="0">
                <a:latin typeface="Courier New" pitchFamily="49" charset="0"/>
                <a:cs typeface="Courier New" pitchFamily="49" charset="0"/>
              </a:rPr>
              <a:t>@Transient </a:t>
            </a:r>
            <a:r>
              <a:rPr lang="fr-BE" smtClean="0"/>
              <a:t>pour indiquer qu'une propriété ne doit pas être persistée.</a:t>
            </a:r>
          </a:p>
          <a:p>
            <a:endParaRPr lang="fr-BE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Entity Bean – Champs persistants (4/5)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556792"/>
            <a:ext cx="8229600" cy="4104232"/>
          </a:xfrm>
        </p:spPr>
        <p:txBody>
          <a:bodyPr/>
          <a:lstStyle/>
          <a:p>
            <a:r>
              <a:rPr lang="fr-BE" smtClean="0"/>
              <a:t>Les annotations liées aux propriétés simples (… suite) :</a:t>
            </a:r>
          </a:p>
          <a:p>
            <a:endParaRPr lang="fr-BE" sz="900" smtClean="0"/>
          </a:p>
          <a:p>
            <a:pPr lvl="1"/>
            <a:r>
              <a:rPr lang="fr-BE" smtClean="0">
                <a:latin typeface="Courier New" pitchFamily="49" charset="0"/>
                <a:cs typeface="Courier New" pitchFamily="49" charset="0"/>
              </a:rPr>
              <a:t>@Temporal </a:t>
            </a:r>
            <a:r>
              <a:rPr lang="fr-BE" smtClean="0"/>
              <a:t>pour les propriétés temporelles :</a:t>
            </a:r>
          </a:p>
          <a:p>
            <a:pPr lvl="1"/>
            <a:endParaRPr lang="fr-BE" sz="800" smtClean="0"/>
          </a:p>
          <a:p>
            <a:pPr lvl="2"/>
            <a:r>
              <a:rPr lang="fr-BE" smtClean="0">
                <a:latin typeface="Courier New" pitchFamily="49" charset="0"/>
                <a:cs typeface="Courier New" pitchFamily="49" charset="0"/>
              </a:rPr>
              <a:t>TemporalType.DATE</a:t>
            </a:r>
          </a:p>
          <a:p>
            <a:pPr lvl="2"/>
            <a:r>
              <a:rPr lang="fr-BE" smtClean="0">
                <a:latin typeface="Courier New" pitchFamily="49" charset="0"/>
                <a:cs typeface="Courier New" pitchFamily="49" charset="0"/>
              </a:rPr>
              <a:t>TemporalType.TIME</a:t>
            </a:r>
          </a:p>
          <a:p>
            <a:pPr lvl="2"/>
            <a:r>
              <a:rPr lang="fr-BE" smtClean="0">
                <a:latin typeface="Courier New" pitchFamily="49" charset="0"/>
                <a:cs typeface="Courier New" pitchFamily="49" charset="0"/>
              </a:rPr>
              <a:t>TemporalType.TIMESTAMP</a:t>
            </a:r>
            <a:r>
              <a:rPr lang="fr-BE" smtClean="0"/>
              <a:t> </a:t>
            </a:r>
          </a:p>
          <a:p>
            <a:pPr lvl="1"/>
            <a:endParaRPr lang="fr-BE" sz="1000" smtClean="0"/>
          </a:p>
          <a:p>
            <a:pPr lvl="1"/>
            <a:r>
              <a:rPr lang="fr-BE" smtClean="0">
                <a:latin typeface="Courier New" pitchFamily="49" charset="0"/>
                <a:cs typeface="Courier New" pitchFamily="49" charset="0"/>
              </a:rPr>
              <a:t>@Enumerated</a:t>
            </a:r>
            <a:r>
              <a:rPr lang="fr-BE" smtClean="0"/>
              <a:t> pour les types énumérés :</a:t>
            </a:r>
          </a:p>
          <a:p>
            <a:pPr lvl="2"/>
            <a:endParaRPr lang="fr-BE" sz="800" smtClean="0"/>
          </a:p>
          <a:p>
            <a:pPr lvl="2"/>
            <a:r>
              <a:rPr lang="fr-BE" smtClean="0">
                <a:latin typeface="Courier New" pitchFamily="49" charset="0"/>
                <a:cs typeface="Courier New" pitchFamily="49" charset="0"/>
              </a:rPr>
              <a:t>EnumType.STRING</a:t>
            </a:r>
          </a:p>
          <a:p>
            <a:pPr lvl="2"/>
            <a:r>
              <a:rPr lang="fr-BE" smtClean="0">
                <a:latin typeface="Courier New" pitchFamily="49" charset="0"/>
                <a:cs typeface="Courier New" pitchFamily="49" charset="0"/>
              </a:rPr>
              <a:t>EnumType.ORDINAL</a:t>
            </a:r>
          </a:p>
          <a:p>
            <a:endParaRPr lang="fr-BE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Entity Bean – Champs persistants (5/5) 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500173"/>
            <a:ext cx="8229600" cy="4160851"/>
          </a:xfrm>
        </p:spPr>
        <p:txBody>
          <a:bodyPr/>
          <a:lstStyle/>
          <a:p>
            <a:r>
              <a:rPr lang="fr-BE" smtClean="0"/>
              <a:t>Les annotations liées aux colonnes, permettant de configurer le mapping entre les propriétés et les colonnes :</a:t>
            </a:r>
          </a:p>
          <a:p>
            <a:endParaRPr lang="fr-BE" sz="1100" smtClean="0"/>
          </a:p>
          <a:p>
            <a:pPr lvl="1"/>
            <a:r>
              <a:rPr lang="fr-BE" smtClean="0">
                <a:latin typeface="Courier New" pitchFamily="49" charset="0"/>
                <a:cs typeface="Courier New" pitchFamily="49" charset="0"/>
              </a:rPr>
              <a:t>@Column </a:t>
            </a:r>
            <a:r>
              <a:rPr lang="fr-BE" smtClean="0"/>
              <a:t>avec les attributs :</a:t>
            </a:r>
          </a:p>
          <a:p>
            <a:pPr lvl="2"/>
            <a:r>
              <a:rPr lang="fr-BE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fr-BE" smtClean="0"/>
              <a:t> : nom de la colonne, par défaut le nom de la propriété</a:t>
            </a:r>
          </a:p>
          <a:p>
            <a:pPr lvl="2"/>
            <a:r>
              <a:rPr lang="fr-BE" smtClean="0">
                <a:latin typeface="Courier New" pitchFamily="49" charset="0"/>
                <a:cs typeface="Courier New" pitchFamily="49" charset="0"/>
              </a:rPr>
              <a:t>unique</a:t>
            </a:r>
            <a:r>
              <a:rPr lang="fr-BE" smtClean="0"/>
              <a:t> : true si une contrainte d'unicité pour la colonne</a:t>
            </a:r>
          </a:p>
          <a:p>
            <a:pPr lvl="2"/>
            <a:r>
              <a:rPr lang="fr-BE" smtClean="0">
                <a:latin typeface="Courier New" pitchFamily="49" charset="0"/>
                <a:cs typeface="Courier New" pitchFamily="49" charset="0"/>
              </a:rPr>
              <a:t>nullable</a:t>
            </a:r>
            <a:r>
              <a:rPr lang="fr-BE" smtClean="0"/>
              <a:t> : true si la colonne accepte les valeurs nulles</a:t>
            </a:r>
          </a:p>
          <a:p>
            <a:pPr lvl="2"/>
            <a:r>
              <a:rPr lang="fr-BE" smtClean="0">
                <a:latin typeface="Courier New" pitchFamily="49" charset="0"/>
                <a:cs typeface="Courier New" pitchFamily="49" charset="0"/>
              </a:rPr>
              <a:t>table</a:t>
            </a:r>
            <a:r>
              <a:rPr lang="fr-BE" smtClean="0"/>
              <a:t> : nom de la table contenant la colonne</a:t>
            </a:r>
          </a:p>
          <a:p>
            <a:pPr lvl="2"/>
            <a:r>
              <a:rPr lang="fr-BE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fr-BE" smtClean="0"/>
              <a:t> : taille maximale d'une colonne texte</a:t>
            </a:r>
          </a:p>
          <a:p>
            <a:pPr lvl="2"/>
            <a:r>
              <a:rPr lang="fr-BE" smtClean="0"/>
              <a:t>…</a:t>
            </a:r>
          </a:p>
          <a:p>
            <a:pPr lvl="2"/>
            <a:endParaRPr lang="fr-BE" smtClean="0"/>
          </a:p>
          <a:p>
            <a:endParaRPr lang="fr-BE" smtClean="0"/>
          </a:p>
          <a:p>
            <a:pPr lvl="1"/>
            <a:endParaRPr lang="fr-BE"/>
          </a:p>
        </p:txBody>
      </p:sp>
      <p:sp>
        <p:nvSpPr>
          <p:cNvPr id="4" name="Rectangle 3"/>
          <p:cNvSpPr/>
          <p:nvPr/>
        </p:nvSpPr>
        <p:spPr>
          <a:xfrm>
            <a:off x="1142976" y="5000636"/>
            <a:ext cx="6643734" cy="481670"/>
          </a:xfrm>
          <a:prstGeom prst="rect">
            <a:avLst/>
          </a:prstGeom>
          <a:solidFill>
            <a:schemeClr val="bg1"/>
          </a:solidFill>
          <a:ln>
            <a:solidFill>
              <a:srgbClr val="3C486E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@Column(name = "price", nullable = false)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public float getPrice() { return price;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Entity Bean – Relations (1/7) 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500173"/>
            <a:ext cx="8229600" cy="4160851"/>
          </a:xfrm>
        </p:spPr>
        <p:txBody>
          <a:bodyPr/>
          <a:lstStyle/>
          <a:p>
            <a:r>
              <a:rPr lang="fr-BE" smtClean="0"/>
              <a:t>Les relations entre les objets représentent les relations entre les tables.</a:t>
            </a:r>
          </a:p>
          <a:p>
            <a:r>
              <a:rPr lang="fr-BE" smtClean="0"/>
              <a:t>Il existe quatre relations possibles entre les Entity Beans :</a:t>
            </a:r>
          </a:p>
          <a:p>
            <a:pPr lvl="1"/>
            <a:endParaRPr lang="fr-BE" sz="1000" smtClean="0"/>
          </a:p>
          <a:p>
            <a:pPr lvl="1"/>
            <a:r>
              <a:rPr lang="fr-BE" smtClean="0"/>
              <a:t>Un à Un ;</a:t>
            </a:r>
          </a:p>
          <a:p>
            <a:pPr lvl="1"/>
            <a:r>
              <a:rPr lang="fr-BE" smtClean="0"/>
              <a:t>Un à Plusieurs ;</a:t>
            </a:r>
          </a:p>
          <a:p>
            <a:pPr lvl="1"/>
            <a:r>
              <a:rPr lang="fr-BE" smtClean="0"/>
              <a:t>Plusieurs à Un ;</a:t>
            </a:r>
          </a:p>
          <a:p>
            <a:pPr lvl="1"/>
            <a:r>
              <a:rPr lang="fr-BE" smtClean="0"/>
              <a:t>Plusieurs à Plusieurs ;</a:t>
            </a:r>
          </a:p>
          <a:p>
            <a:r>
              <a:rPr lang="fr-BE" smtClean="0"/>
              <a:t>Ces relations peuvent être unidirectionnelles ou bidirectionnelles.</a:t>
            </a:r>
            <a:endParaRPr lang="fr-BE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Entity Bean – Relations (2/7)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357298"/>
            <a:ext cx="8229600" cy="4303726"/>
          </a:xfrm>
        </p:spPr>
        <p:txBody>
          <a:bodyPr/>
          <a:lstStyle/>
          <a:p>
            <a:r>
              <a:rPr lang="fr-BE" smtClean="0"/>
              <a:t>Relation Un à Un unidirectionnelle : </a:t>
            </a:r>
            <a:r>
              <a:rPr lang="en-GB" smtClean="0"/>
              <a:t>Customer </a:t>
            </a:r>
            <a:r>
              <a:rPr lang="en-GB" smtClean="0">
                <a:sym typeface="Wingdings" pitchFamily="2" charset="2"/>
              </a:rPr>
              <a:t></a:t>
            </a:r>
            <a:r>
              <a:rPr lang="en-GB" smtClean="0"/>
              <a:t> Address</a:t>
            </a:r>
            <a:endParaRPr lang="fr-BE" smtClean="0"/>
          </a:p>
          <a:p>
            <a:pPr>
              <a:buNone/>
            </a:pPr>
            <a:r>
              <a:rPr lang="fr-BE" smtClean="0"/>
              <a:t>	1. </a:t>
            </a:r>
            <a:r>
              <a:rPr lang="en-GB" smtClean="0"/>
              <a:t>Customer</a:t>
            </a:r>
          </a:p>
          <a:p>
            <a:pPr>
              <a:buNone/>
            </a:pPr>
            <a:endParaRPr lang="en-GB" smtClean="0"/>
          </a:p>
          <a:p>
            <a:pPr>
              <a:buNone/>
            </a:pPr>
            <a:endParaRPr lang="en-GB" smtClean="0"/>
          </a:p>
          <a:p>
            <a:pPr>
              <a:buNone/>
            </a:pPr>
            <a:endParaRPr lang="en-GB" smtClean="0"/>
          </a:p>
          <a:p>
            <a:pPr>
              <a:buNone/>
            </a:pPr>
            <a:r>
              <a:rPr lang="en-GB" smtClean="0"/>
              <a:t>	2. Address</a:t>
            </a:r>
          </a:p>
          <a:p>
            <a:pPr>
              <a:buNone/>
            </a:pPr>
            <a:r>
              <a:rPr lang="en-GB" smtClean="0"/>
              <a:t>	</a:t>
            </a:r>
          </a:p>
          <a:p>
            <a:endParaRPr lang="fr-BE"/>
          </a:p>
        </p:txBody>
      </p:sp>
      <p:sp>
        <p:nvSpPr>
          <p:cNvPr id="4" name="Rectangle 3"/>
          <p:cNvSpPr/>
          <p:nvPr/>
        </p:nvSpPr>
        <p:spPr>
          <a:xfrm>
            <a:off x="1071538" y="2508179"/>
            <a:ext cx="6643734" cy="1496885"/>
          </a:xfrm>
          <a:prstGeom prst="rect">
            <a:avLst/>
          </a:prstGeom>
          <a:solidFill>
            <a:schemeClr val="bg1"/>
          </a:solidFill>
          <a:ln>
            <a:solidFill>
              <a:srgbClr val="3C486E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private Address address;</a:t>
            </a:r>
          </a:p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 </a:t>
            </a:r>
          </a:p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@OneToOne(cascade={CascadeType.ALL})</a:t>
            </a:r>
          </a:p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@JoinColumn(name="ADDRESS_ID")</a:t>
            </a:r>
          </a:p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public Address getAddress() {</a:t>
            </a:r>
          </a:p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  return this.address;</a:t>
            </a:r>
          </a:p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1538" y="4786322"/>
            <a:ext cx="6643734" cy="289951"/>
          </a:xfrm>
          <a:prstGeom prst="rect">
            <a:avLst/>
          </a:prstGeom>
          <a:solidFill>
            <a:schemeClr val="bg1"/>
          </a:solidFill>
          <a:ln>
            <a:solidFill>
              <a:srgbClr val="3C486E"/>
            </a:solidFill>
          </a:ln>
        </p:spPr>
        <p:txBody>
          <a:bodyPr wrap="square">
            <a:spAutoFit/>
          </a:bodyPr>
          <a:lstStyle/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// aucune annotation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Entity Bean – Relations (3/7)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428735"/>
            <a:ext cx="8229600" cy="4232289"/>
          </a:xfrm>
        </p:spPr>
        <p:txBody>
          <a:bodyPr/>
          <a:lstStyle/>
          <a:p>
            <a:r>
              <a:rPr lang="fr-BE" smtClean="0"/>
              <a:t>Relation Un à Un bidirectionnelle : Customer </a:t>
            </a:r>
            <a:r>
              <a:rPr lang="fr-BE" smtClean="0">
                <a:sym typeface="Wingdings" pitchFamily="2" charset="2"/>
              </a:rPr>
              <a:t> CreditCard</a:t>
            </a:r>
            <a:endParaRPr lang="fr-BE" sz="1800" smtClean="0">
              <a:sym typeface="Wingdings" pitchFamily="2" charset="2"/>
            </a:endParaRPr>
          </a:p>
          <a:p>
            <a:pPr>
              <a:buNone/>
            </a:pPr>
            <a:r>
              <a:rPr lang="fr-BE" smtClean="0">
                <a:sym typeface="Wingdings" pitchFamily="2" charset="2"/>
              </a:rPr>
              <a:t>	1. Customer</a:t>
            </a:r>
          </a:p>
          <a:p>
            <a:pPr>
              <a:buNone/>
            </a:pPr>
            <a:endParaRPr lang="fr-BE" smtClean="0">
              <a:sym typeface="Wingdings" pitchFamily="2" charset="2"/>
            </a:endParaRPr>
          </a:p>
          <a:p>
            <a:pPr>
              <a:buNone/>
            </a:pPr>
            <a:endParaRPr lang="fr-BE" sz="800" smtClean="0">
              <a:sym typeface="Wingdings" pitchFamily="2" charset="2"/>
            </a:endParaRPr>
          </a:p>
          <a:p>
            <a:pPr>
              <a:buNone/>
            </a:pPr>
            <a:endParaRPr lang="fr-BE" sz="1200" smtClean="0">
              <a:sym typeface="Wingdings" pitchFamily="2" charset="2"/>
            </a:endParaRPr>
          </a:p>
          <a:p>
            <a:pPr>
              <a:buNone/>
            </a:pPr>
            <a:r>
              <a:rPr lang="fr-BE" sz="1200" smtClean="0">
                <a:sym typeface="Wingdings" pitchFamily="2" charset="2"/>
              </a:rPr>
              <a:t>	</a:t>
            </a:r>
          </a:p>
          <a:p>
            <a:pPr>
              <a:buNone/>
            </a:pPr>
            <a:r>
              <a:rPr lang="fr-BE" smtClean="0">
                <a:sym typeface="Wingdings" pitchFamily="2" charset="2"/>
              </a:rPr>
              <a:t>	2. CreditCard</a:t>
            </a:r>
            <a:endParaRPr lang="fr-BE"/>
          </a:p>
        </p:txBody>
      </p:sp>
      <p:sp>
        <p:nvSpPr>
          <p:cNvPr id="4" name="Rectangle 3"/>
          <p:cNvSpPr/>
          <p:nvPr/>
        </p:nvSpPr>
        <p:spPr>
          <a:xfrm>
            <a:off x="1071538" y="2561294"/>
            <a:ext cx="6643734" cy="1434367"/>
          </a:xfrm>
          <a:prstGeom prst="rect">
            <a:avLst/>
          </a:prstGeom>
          <a:solidFill>
            <a:schemeClr val="bg1"/>
          </a:solidFill>
          <a:ln>
            <a:solidFill>
              <a:srgbClr val="3C486E"/>
            </a:solidFill>
          </a:ln>
        </p:spPr>
        <p:txBody>
          <a:bodyPr wrap="square">
            <a:spAutoFit/>
          </a:bodyPr>
          <a:lstStyle/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private CreditCard creditCard;</a:t>
            </a:r>
          </a:p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GB" sz="1400" b="1" smtClean="0">
              <a:solidFill>
                <a:srgbClr val="3C486E"/>
              </a:solidFill>
              <a:latin typeface="Courier New" pitchFamily="49" charset="0"/>
            </a:endParaRPr>
          </a:p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@OneToOne(cascade={CascadeType.ALL})</a:t>
            </a:r>
          </a:p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@JoinColumn(name="CREDIT_CARD_ID")</a:t>
            </a:r>
          </a:p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public CreditCard getCreditCard() {</a:t>
            </a:r>
          </a:p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	return this.creditCard;</a:t>
            </a:r>
          </a:p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1538" y="4500570"/>
            <a:ext cx="6643734" cy="1242648"/>
          </a:xfrm>
          <a:prstGeom prst="rect">
            <a:avLst/>
          </a:prstGeom>
          <a:solidFill>
            <a:schemeClr val="bg1"/>
          </a:solidFill>
          <a:ln>
            <a:solidFill>
              <a:srgbClr val="3C486E"/>
            </a:solidFill>
          </a:ln>
        </p:spPr>
        <p:txBody>
          <a:bodyPr wrap="square">
            <a:spAutoFit/>
          </a:bodyPr>
          <a:lstStyle/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private Customer customer;</a:t>
            </a:r>
          </a:p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GB" sz="1400" b="1" smtClean="0">
              <a:solidFill>
                <a:srgbClr val="3C486E"/>
              </a:solidFill>
              <a:latin typeface="Courier New" pitchFamily="49" charset="0"/>
            </a:endParaRPr>
          </a:p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@OneToOne(mappedBy="creditCard")</a:t>
            </a:r>
          </a:p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public Customer getCustomer() {</a:t>
            </a:r>
          </a:p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  	return this.customer;</a:t>
            </a:r>
          </a:p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Entity Bean – Relations (4/7)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85859"/>
            <a:ext cx="8229600" cy="4375165"/>
          </a:xfrm>
        </p:spPr>
        <p:txBody>
          <a:bodyPr/>
          <a:lstStyle/>
          <a:p>
            <a:r>
              <a:rPr lang="fr-BE" smtClean="0"/>
              <a:t>Relation Un à Plusieurs unidirectionnelle : Customer </a:t>
            </a:r>
            <a:r>
              <a:rPr lang="fr-BE" smtClean="0">
                <a:sym typeface="Wingdings" pitchFamily="2" charset="2"/>
              </a:rPr>
              <a:t>* Phone</a:t>
            </a:r>
          </a:p>
          <a:p>
            <a:pPr>
              <a:buNone/>
            </a:pPr>
            <a:r>
              <a:rPr lang="fr-BE" smtClean="0">
                <a:sym typeface="Wingdings" pitchFamily="2" charset="2"/>
              </a:rPr>
              <a:t>	1. Customer</a:t>
            </a:r>
          </a:p>
          <a:p>
            <a:pPr>
              <a:buNone/>
            </a:pPr>
            <a:endParaRPr lang="fr-BE" smtClean="0">
              <a:sym typeface="Wingdings" pitchFamily="2" charset="2"/>
            </a:endParaRPr>
          </a:p>
          <a:p>
            <a:pPr>
              <a:buNone/>
            </a:pPr>
            <a:endParaRPr lang="fr-BE" smtClean="0">
              <a:sym typeface="Wingdings" pitchFamily="2" charset="2"/>
            </a:endParaRPr>
          </a:p>
          <a:p>
            <a:pPr>
              <a:buNone/>
            </a:pPr>
            <a:endParaRPr lang="fr-BE" sz="1200" smtClean="0">
              <a:sym typeface="Wingdings" pitchFamily="2" charset="2"/>
            </a:endParaRPr>
          </a:p>
          <a:p>
            <a:pPr>
              <a:buNone/>
            </a:pPr>
            <a:endParaRPr lang="fr-BE" smtClean="0">
              <a:sym typeface="Wingdings" pitchFamily="2" charset="2"/>
            </a:endParaRPr>
          </a:p>
          <a:p>
            <a:pPr>
              <a:buNone/>
            </a:pPr>
            <a:r>
              <a:rPr lang="fr-BE" smtClean="0">
                <a:sym typeface="Wingdings" pitchFamily="2" charset="2"/>
              </a:rPr>
              <a:t>	2. Phone</a:t>
            </a:r>
            <a:endParaRPr lang="fr-BE"/>
          </a:p>
        </p:txBody>
      </p:sp>
      <p:sp>
        <p:nvSpPr>
          <p:cNvPr id="4" name="Rectangle 3"/>
          <p:cNvSpPr/>
          <p:nvPr/>
        </p:nvSpPr>
        <p:spPr>
          <a:xfrm>
            <a:off x="1071538" y="2500306"/>
            <a:ext cx="7000924" cy="1817805"/>
          </a:xfrm>
          <a:prstGeom prst="rect">
            <a:avLst/>
          </a:prstGeom>
          <a:solidFill>
            <a:schemeClr val="bg1"/>
          </a:solidFill>
          <a:ln>
            <a:solidFill>
              <a:srgbClr val="3C486E"/>
            </a:solidFill>
          </a:ln>
        </p:spPr>
        <p:txBody>
          <a:bodyPr wrap="square">
            <a:spAutoFit/>
          </a:bodyPr>
          <a:lstStyle/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private Collection&lt;Phone&gt; phones = new ArrayList&lt;Phone&gt;();</a:t>
            </a:r>
          </a:p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GB" sz="1400" b="1" smtClean="0">
              <a:solidFill>
                <a:srgbClr val="3C486E"/>
              </a:solidFill>
              <a:latin typeface="Courier New" pitchFamily="49" charset="0"/>
            </a:endParaRPr>
          </a:p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@OneToMany(cascade={CascadeType.ALL})</a:t>
            </a:r>
          </a:p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@JoinTable(name="CUSTOMER_PHONE",</a:t>
            </a:r>
          </a:p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           	joinColumns={@JoinColumn(name="CUSTOMER_ID")},</a:t>
            </a:r>
          </a:p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          	inverseJoinColumns={@JoinColumn(name="PHONE_ID")})</a:t>
            </a:r>
          </a:p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public Collection&lt;Phone&gt; getPhones() {</a:t>
            </a:r>
          </a:p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  return this.phones;</a:t>
            </a:r>
          </a:p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1538" y="5072074"/>
            <a:ext cx="7000924" cy="289951"/>
          </a:xfrm>
          <a:prstGeom prst="rect">
            <a:avLst/>
          </a:prstGeom>
          <a:solidFill>
            <a:schemeClr val="bg1"/>
          </a:solidFill>
          <a:ln>
            <a:solidFill>
              <a:srgbClr val="3C486E"/>
            </a:solidFill>
          </a:ln>
        </p:spPr>
        <p:txBody>
          <a:bodyPr wrap="square">
            <a:spAutoFit/>
          </a:bodyPr>
          <a:lstStyle/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// aucune annotation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Entity Bean – Relations (5/7)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68760"/>
            <a:ext cx="8229600" cy="4160851"/>
          </a:xfrm>
        </p:spPr>
        <p:txBody>
          <a:bodyPr/>
          <a:lstStyle/>
          <a:p>
            <a:r>
              <a:rPr lang="fr-BE" smtClean="0"/>
              <a:t>Relation Un à Plusieurs bidirectionnelle : Cruise </a:t>
            </a:r>
            <a:r>
              <a:rPr lang="fr-BE" smtClean="0">
                <a:sym typeface="Wingdings" pitchFamily="2" charset="2"/>
              </a:rPr>
              <a:t>* Reservation</a:t>
            </a:r>
          </a:p>
          <a:p>
            <a:pPr>
              <a:buNone/>
            </a:pPr>
            <a:r>
              <a:rPr lang="fr-BE" smtClean="0">
                <a:sym typeface="Wingdings" pitchFamily="2" charset="2"/>
              </a:rPr>
              <a:t>	1. Cruise</a:t>
            </a:r>
          </a:p>
          <a:p>
            <a:pPr>
              <a:buNone/>
            </a:pPr>
            <a:endParaRPr lang="fr-BE" smtClean="0">
              <a:sym typeface="Wingdings" pitchFamily="2" charset="2"/>
            </a:endParaRPr>
          </a:p>
          <a:p>
            <a:pPr>
              <a:buNone/>
            </a:pPr>
            <a:endParaRPr lang="fr-BE" smtClean="0">
              <a:sym typeface="Wingdings" pitchFamily="2" charset="2"/>
            </a:endParaRPr>
          </a:p>
          <a:p>
            <a:pPr>
              <a:buNone/>
            </a:pPr>
            <a:endParaRPr lang="fr-BE" sz="600" smtClean="0">
              <a:sym typeface="Wingdings" pitchFamily="2" charset="2"/>
            </a:endParaRPr>
          </a:p>
          <a:p>
            <a:pPr>
              <a:buNone/>
            </a:pPr>
            <a:endParaRPr lang="fr-BE" sz="800" smtClean="0">
              <a:sym typeface="Wingdings" pitchFamily="2" charset="2"/>
            </a:endParaRPr>
          </a:p>
          <a:p>
            <a:pPr>
              <a:buNone/>
            </a:pPr>
            <a:r>
              <a:rPr lang="fr-BE" smtClean="0">
                <a:sym typeface="Wingdings" pitchFamily="2" charset="2"/>
              </a:rPr>
              <a:t>	2. Reservation</a:t>
            </a:r>
            <a:endParaRPr lang="fr-BE"/>
          </a:p>
        </p:txBody>
      </p:sp>
      <p:sp>
        <p:nvSpPr>
          <p:cNvPr id="4" name="Rectangle 3"/>
          <p:cNvSpPr/>
          <p:nvPr/>
        </p:nvSpPr>
        <p:spPr>
          <a:xfrm>
            <a:off x="1071538" y="2554645"/>
            <a:ext cx="7000924" cy="1242648"/>
          </a:xfrm>
          <a:prstGeom prst="rect">
            <a:avLst/>
          </a:prstGeom>
          <a:solidFill>
            <a:schemeClr val="bg1"/>
          </a:solidFill>
          <a:ln>
            <a:solidFill>
              <a:srgbClr val="3C486E"/>
            </a:solidFill>
          </a:ln>
        </p:spPr>
        <p:txBody>
          <a:bodyPr wrap="square">
            <a:spAutoFit/>
          </a:bodyPr>
          <a:lstStyle/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private Collection&lt;Reservation&gt; reservations = new ...</a:t>
            </a:r>
          </a:p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GB" sz="1400" b="1" smtClean="0">
              <a:solidFill>
                <a:srgbClr val="3C486E"/>
              </a:solidFill>
              <a:latin typeface="Courier New" pitchFamily="49" charset="0"/>
            </a:endParaRPr>
          </a:p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@OneToMany(mappedBy="cruise")</a:t>
            </a:r>
          </a:p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public Collection&lt;Reservation&gt; getReservations() {</a:t>
            </a:r>
          </a:p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 	return this.reservations;</a:t>
            </a:r>
          </a:p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1538" y="4483471"/>
            <a:ext cx="7000924" cy="1434367"/>
          </a:xfrm>
          <a:prstGeom prst="rect">
            <a:avLst/>
          </a:prstGeom>
          <a:solidFill>
            <a:schemeClr val="bg1"/>
          </a:solidFill>
          <a:ln>
            <a:solidFill>
              <a:srgbClr val="3C486E"/>
            </a:solidFill>
          </a:ln>
        </p:spPr>
        <p:txBody>
          <a:bodyPr wrap="square">
            <a:spAutoFit/>
          </a:bodyPr>
          <a:lstStyle/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private Cruise cruise;</a:t>
            </a:r>
          </a:p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GB" sz="1400" b="1" smtClean="0">
              <a:solidFill>
                <a:srgbClr val="3C486E"/>
              </a:solidFill>
              <a:latin typeface="Courier New" pitchFamily="49" charset="0"/>
            </a:endParaRPr>
          </a:p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@ManyToOne</a:t>
            </a:r>
          </a:p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@JoinColumn(name="CRUISE_ID")</a:t>
            </a:r>
          </a:p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public Cruise getCruise() {</a:t>
            </a:r>
          </a:p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	return this.cruise;</a:t>
            </a:r>
          </a:p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Entity Bean – Relations (6/7)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428735"/>
            <a:ext cx="8229600" cy="4232289"/>
          </a:xfrm>
        </p:spPr>
        <p:txBody>
          <a:bodyPr/>
          <a:lstStyle/>
          <a:p>
            <a:r>
              <a:rPr lang="fr-BE" smtClean="0"/>
              <a:t>Relation Plusieurs à Un unidirectionnelle : Cruise *</a:t>
            </a:r>
            <a:r>
              <a:rPr lang="fr-BE" smtClean="0">
                <a:sym typeface="Wingdings" pitchFamily="2" charset="2"/>
              </a:rPr>
              <a:t> Ship</a:t>
            </a:r>
          </a:p>
          <a:p>
            <a:pPr>
              <a:buNone/>
            </a:pPr>
            <a:r>
              <a:rPr lang="fr-BE" smtClean="0">
                <a:sym typeface="Wingdings" pitchFamily="2" charset="2"/>
              </a:rPr>
              <a:t>	1. Cruise</a:t>
            </a:r>
          </a:p>
          <a:p>
            <a:pPr>
              <a:buNone/>
            </a:pPr>
            <a:endParaRPr lang="fr-BE" smtClean="0">
              <a:sym typeface="Wingdings" pitchFamily="2" charset="2"/>
            </a:endParaRPr>
          </a:p>
          <a:p>
            <a:pPr>
              <a:buNone/>
            </a:pPr>
            <a:endParaRPr lang="fr-BE" smtClean="0">
              <a:sym typeface="Wingdings" pitchFamily="2" charset="2"/>
            </a:endParaRPr>
          </a:p>
          <a:p>
            <a:pPr>
              <a:buNone/>
            </a:pPr>
            <a:endParaRPr lang="fr-BE" sz="500" smtClean="0">
              <a:sym typeface="Wingdings" pitchFamily="2" charset="2"/>
            </a:endParaRPr>
          </a:p>
          <a:p>
            <a:pPr>
              <a:buNone/>
            </a:pPr>
            <a:endParaRPr lang="fr-BE" sz="800" smtClean="0">
              <a:sym typeface="Wingdings" pitchFamily="2" charset="2"/>
            </a:endParaRPr>
          </a:p>
          <a:p>
            <a:pPr>
              <a:buNone/>
            </a:pPr>
            <a:endParaRPr lang="fr-BE" sz="800" smtClean="0">
              <a:sym typeface="Wingdings" pitchFamily="2" charset="2"/>
            </a:endParaRPr>
          </a:p>
          <a:p>
            <a:pPr>
              <a:buNone/>
            </a:pPr>
            <a:r>
              <a:rPr lang="fr-BE" smtClean="0">
                <a:sym typeface="Wingdings" pitchFamily="2" charset="2"/>
              </a:rPr>
              <a:t>	2. Ship</a:t>
            </a:r>
            <a:endParaRPr lang="fr-BE" smtClean="0"/>
          </a:p>
          <a:p>
            <a:endParaRPr lang="fr-BE"/>
          </a:p>
        </p:txBody>
      </p:sp>
      <p:sp>
        <p:nvSpPr>
          <p:cNvPr id="4" name="Rectangle 3"/>
          <p:cNvSpPr/>
          <p:nvPr/>
        </p:nvSpPr>
        <p:spPr>
          <a:xfrm>
            <a:off x="1071538" y="2714620"/>
            <a:ext cx="7000924" cy="1434367"/>
          </a:xfrm>
          <a:prstGeom prst="rect">
            <a:avLst/>
          </a:prstGeom>
          <a:solidFill>
            <a:schemeClr val="bg1"/>
          </a:solidFill>
          <a:ln>
            <a:solidFill>
              <a:srgbClr val="3C486E"/>
            </a:solidFill>
          </a:ln>
        </p:spPr>
        <p:txBody>
          <a:bodyPr wrap="square">
            <a:spAutoFit/>
          </a:bodyPr>
          <a:lstStyle/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private Ship ship;</a:t>
            </a:r>
          </a:p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 </a:t>
            </a:r>
          </a:p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@ManyToOne</a:t>
            </a:r>
          </a:p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@JoinColumn(name="SHIP_ID")</a:t>
            </a:r>
          </a:p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public Ship getShip() {</a:t>
            </a:r>
          </a:p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	return this.ship;</a:t>
            </a:r>
          </a:p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1538" y="4786322"/>
            <a:ext cx="7000924" cy="289951"/>
          </a:xfrm>
          <a:prstGeom prst="rect">
            <a:avLst/>
          </a:prstGeom>
          <a:solidFill>
            <a:schemeClr val="bg1"/>
          </a:solidFill>
          <a:ln>
            <a:solidFill>
              <a:srgbClr val="3C486E"/>
            </a:solidFill>
          </a:ln>
        </p:spPr>
        <p:txBody>
          <a:bodyPr wrap="square">
            <a:spAutoFit/>
          </a:bodyPr>
          <a:lstStyle/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// aucune annotation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Entity Bean – Relations (7/7)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42984"/>
            <a:ext cx="8229600" cy="4160851"/>
          </a:xfrm>
        </p:spPr>
        <p:txBody>
          <a:bodyPr/>
          <a:lstStyle/>
          <a:p>
            <a:r>
              <a:rPr lang="fr-BE" smtClean="0"/>
              <a:t>Relation Plusieurs à Plusieurs : Customer *</a:t>
            </a:r>
            <a:r>
              <a:rPr lang="fr-BE" smtClean="0">
                <a:sym typeface="Wingdings" pitchFamily="2" charset="2"/>
              </a:rPr>
              <a:t>* Reservation</a:t>
            </a:r>
            <a:endParaRPr lang="fr-BE" sz="1000" smtClean="0">
              <a:sym typeface="Wingdings" pitchFamily="2" charset="2"/>
            </a:endParaRPr>
          </a:p>
          <a:p>
            <a:pPr>
              <a:buNone/>
            </a:pPr>
            <a:r>
              <a:rPr lang="fr-BE" smtClean="0">
                <a:sym typeface="Wingdings" pitchFamily="2" charset="2"/>
              </a:rPr>
              <a:t>	1. Customer</a:t>
            </a:r>
          </a:p>
          <a:p>
            <a:pPr>
              <a:buNone/>
            </a:pPr>
            <a:endParaRPr lang="fr-BE" smtClean="0">
              <a:sym typeface="Wingdings" pitchFamily="2" charset="2"/>
            </a:endParaRPr>
          </a:p>
          <a:p>
            <a:pPr>
              <a:buNone/>
            </a:pPr>
            <a:endParaRPr lang="fr-BE" smtClean="0">
              <a:sym typeface="Wingdings" pitchFamily="2" charset="2"/>
            </a:endParaRPr>
          </a:p>
          <a:p>
            <a:pPr>
              <a:buNone/>
            </a:pPr>
            <a:endParaRPr lang="fr-BE" sz="800" smtClean="0">
              <a:sym typeface="Wingdings" pitchFamily="2" charset="2"/>
            </a:endParaRPr>
          </a:p>
          <a:p>
            <a:pPr>
              <a:buNone/>
            </a:pPr>
            <a:r>
              <a:rPr lang="fr-BE" smtClean="0">
                <a:sym typeface="Wingdings" pitchFamily="2" charset="2"/>
              </a:rPr>
              <a:t>	2. Reservation</a:t>
            </a:r>
            <a:endParaRPr lang="fr-BE" smtClean="0"/>
          </a:p>
          <a:p>
            <a:endParaRPr lang="fr-BE" smtClean="0"/>
          </a:p>
          <a:p>
            <a:endParaRPr lang="fr-BE"/>
          </a:p>
        </p:txBody>
      </p:sp>
      <p:sp>
        <p:nvSpPr>
          <p:cNvPr id="4" name="Rectangle 3"/>
          <p:cNvSpPr/>
          <p:nvPr/>
        </p:nvSpPr>
        <p:spPr>
          <a:xfrm>
            <a:off x="1071538" y="2214555"/>
            <a:ext cx="7000924" cy="1242648"/>
          </a:xfrm>
          <a:prstGeom prst="rect">
            <a:avLst/>
          </a:prstGeom>
          <a:solidFill>
            <a:schemeClr val="bg1"/>
          </a:solidFill>
          <a:ln>
            <a:solidFill>
              <a:srgbClr val="3C486E"/>
            </a:solidFill>
          </a:ln>
        </p:spPr>
        <p:txBody>
          <a:bodyPr wrap="square">
            <a:spAutoFit/>
          </a:bodyPr>
          <a:lstStyle/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private Collection&lt;Reservation&gt; reservations = new ...</a:t>
            </a:r>
          </a:p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@ManyToMany(mappedBy="customers")</a:t>
            </a:r>
          </a:p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public Collection&lt;Reservation&gt; getReservations() {</a:t>
            </a:r>
          </a:p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return this.reservations;</a:t>
            </a:r>
          </a:p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1538" y="4143381"/>
            <a:ext cx="7000924" cy="2009524"/>
          </a:xfrm>
          <a:prstGeom prst="rect">
            <a:avLst/>
          </a:prstGeom>
          <a:solidFill>
            <a:schemeClr val="bg1"/>
          </a:solidFill>
          <a:ln>
            <a:solidFill>
              <a:srgbClr val="3C486E"/>
            </a:solidFill>
          </a:ln>
        </p:spPr>
        <p:txBody>
          <a:bodyPr wrap="square">
            <a:spAutoFit/>
          </a:bodyPr>
          <a:lstStyle/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private List&lt;Customer&gt; customers = new ArrayList&lt;Customer&gt;();</a:t>
            </a:r>
          </a:p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@ManyToMany</a:t>
            </a:r>
          </a:p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@OrderBy("lastName asc, firstName asc")</a:t>
            </a:r>
          </a:p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@JoinTable(name="RESERVATION_CUSTOMER",</a:t>
            </a:r>
          </a:p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       joinColumns={@JoinColumn(name="REVERVATION_ID")},</a:t>
            </a:r>
          </a:p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       inverseJoinColumns={@JoinColumn(name="CUSTOMER_ID")})</a:t>
            </a:r>
          </a:p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public List&lt;Customer&gt; getCustomers() {</a:t>
            </a:r>
          </a:p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return this.customers;</a:t>
            </a:r>
          </a:p>
          <a:p>
            <a:pPr marL="323850" indent="-315913">
              <a:lnSpc>
                <a:spcPct val="89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Persistance des données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412775"/>
            <a:ext cx="8229600" cy="4248249"/>
          </a:xfrm>
        </p:spPr>
        <p:txBody>
          <a:bodyPr/>
          <a:lstStyle/>
          <a:p>
            <a:r>
              <a:rPr lang="fr-BE" smtClean="0"/>
              <a:t>Dans toute application Java EE, il est généralement nécessaire d'assurer la persistance des données.</a:t>
            </a:r>
          </a:p>
          <a:p>
            <a:r>
              <a:rPr lang="fr-BE" smtClean="0"/>
              <a:t>La principale technologie de persistance utilisée est celle des bases de données relationnelles (SGBDR).</a:t>
            </a:r>
          </a:p>
          <a:p>
            <a:r>
              <a:rPr lang="fr-BE" smtClean="0"/>
              <a:t>On peut distinguer plusieurs stratégies d'accès aux bases de données relationnelles depuis une application Java :</a:t>
            </a:r>
            <a:endParaRPr lang="fr-BE" sz="1400" smtClean="0"/>
          </a:p>
          <a:p>
            <a:pPr lvl="1"/>
            <a:r>
              <a:rPr lang="fr-BE" smtClean="0"/>
              <a:t>Transaction Script</a:t>
            </a:r>
            <a:endParaRPr lang="fr-BE" sz="1000" smtClean="0"/>
          </a:p>
          <a:p>
            <a:pPr lvl="1"/>
            <a:r>
              <a:rPr lang="fr-BE" smtClean="0"/>
              <a:t>DAO</a:t>
            </a:r>
            <a:endParaRPr lang="fr-BE" sz="1000" smtClean="0"/>
          </a:p>
          <a:p>
            <a:pPr lvl="1"/>
            <a:r>
              <a:rPr lang="fr-BE" smtClean="0"/>
              <a:t>Mapping Objet / Relationnel</a:t>
            </a:r>
          </a:p>
          <a:p>
            <a:endParaRPr lang="fr-BE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Entity Bean – Héritage (1/6) 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628800"/>
            <a:ext cx="8229600" cy="4032224"/>
          </a:xfrm>
        </p:spPr>
        <p:txBody>
          <a:bodyPr/>
          <a:lstStyle/>
          <a:p>
            <a:pPr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/>
              <a:t>Il existe trois types de mapping pour les relations d'héritage :</a:t>
            </a:r>
          </a:p>
          <a:p>
            <a:pPr lvl="1"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GB" smtClean="0"/>
          </a:p>
          <a:p>
            <a:pPr lvl="1"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/>
              <a:t>Une table par hiérarchie de classe ;</a:t>
            </a:r>
          </a:p>
          <a:p>
            <a:pPr lvl="1"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GB" sz="1000" smtClean="0"/>
          </a:p>
          <a:p>
            <a:pPr lvl="1"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/>
              <a:t>Une table par classe concrète ;</a:t>
            </a:r>
          </a:p>
          <a:p>
            <a:pPr lvl="1"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GB" sz="1000" smtClean="0"/>
          </a:p>
          <a:p>
            <a:pPr lvl="1"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/>
              <a:t>Une table par sous-classe.</a:t>
            </a:r>
          </a:p>
          <a:p>
            <a:pPr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GB" smtClean="0"/>
          </a:p>
          <a:p>
            <a:endParaRPr lang="fr-BE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Entity Bean – Héritage (2/6)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500173"/>
            <a:ext cx="8229600" cy="4160851"/>
          </a:xfrm>
        </p:spPr>
        <p:txBody>
          <a:bodyPr/>
          <a:lstStyle/>
          <a:p>
            <a:r>
              <a:rPr lang="en-GB" smtClean="0"/>
              <a:t>Une table par hiérarchie :</a:t>
            </a:r>
          </a:p>
          <a:p>
            <a:endParaRPr lang="en-GB" sz="600" smtClean="0"/>
          </a:p>
          <a:p>
            <a:pPr lvl="1"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/>
              <a:t>La table contient toutes les propriétés de la hiérarchie ;</a:t>
            </a:r>
          </a:p>
          <a:p>
            <a:pPr lvl="1"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/>
              <a:t>Très simple à implémenter, mais toutes les colonnes des sous-classes doivent accepter null.</a:t>
            </a:r>
            <a:endParaRPr lang="en-GB" sz="1000" smtClean="0"/>
          </a:p>
          <a:p>
            <a:r>
              <a:rPr lang="en-GB" smtClean="0"/>
              <a:t>Exemple</a:t>
            </a:r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endParaRPr lang="fr-BE"/>
          </a:p>
        </p:txBody>
      </p:sp>
      <p:sp>
        <p:nvSpPr>
          <p:cNvPr id="4" name="Rectangle 3"/>
          <p:cNvSpPr/>
          <p:nvPr/>
        </p:nvSpPr>
        <p:spPr>
          <a:xfrm>
            <a:off x="1142976" y="3714752"/>
            <a:ext cx="7000924" cy="1815882"/>
          </a:xfrm>
          <a:prstGeom prst="rect">
            <a:avLst/>
          </a:prstGeom>
          <a:solidFill>
            <a:schemeClr val="bg1"/>
          </a:solidFill>
          <a:ln>
            <a:solidFill>
              <a:srgbClr val="3C486E"/>
            </a:solidFill>
          </a:ln>
        </p:spPr>
        <p:txBody>
          <a:bodyPr wrap="square">
            <a:spAutoFit/>
          </a:bodyPr>
          <a:lstStyle/>
          <a:p>
            <a:pPr marL="323850" indent="-315913">
              <a:lnSpc>
                <a:spcPct val="100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@Entity</a:t>
            </a:r>
          </a:p>
          <a:p>
            <a:pPr marL="323850" indent="-315913">
              <a:lnSpc>
                <a:spcPct val="100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@Inheritance(strategy=InheritanceType.SINGLE_TABLE)</a:t>
            </a:r>
          </a:p>
          <a:p>
            <a:pPr marL="323850" indent="-315913">
              <a:lnSpc>
                <a:spcPct val="100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@DiscriminatorColumn(name="type",</a:t>
            </a:r>
          </a:p>
          <a:p>
            <a:pPr marL="323850" indent="-315913">
              <a:lnSpc>
                <a:spcPct val="100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					discriminatorType=DiscriminatorType.STRING</a:t>
            </a:r>
          </a:p>
          <a:p>
            <a:pPr marL="323850" indent="-315913">
              <a:lnSpc>
                <a:spcPct val="100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					length=10)</a:t>
            </a:r>
          </a:p>
          <a:p>
            <a:pPr marL="323850" indent="-315913">
              <a:lnSpc>
                <a:spcPct val="100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public abstract class FinancialProduct {</a:t>
            </a:r>
          </a:p>
          <a:p>
            <a:pPr marL="323850" indent="-315913">
              <a:lnSpc>
                <a:spcPct val="100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	//...</a:t>
            </a:r>
          </a:p>
          <a:p>
            <a:pPr marL="323850" indent="-315913">
              <a:lnSpc>
                <a:spcPct val="100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Entity Bean – Héritage (3/6)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428735"/>
            <a:ext cx="8229600" cy="4232289"/>
          </a:xfrm>
        </p:spPr>
        <p:txBody>
          <a:bodyPr/>
          <a:lstStyle/>
          <a:p>
            <a:r>
              <a:rPr lang="fr-BE" smtClean="0"/>
              <a:t>Classes filles : </a:t>
            </a:r>
          </a:p>
          <a:p>
            <a:endParaRPr lang="fr-BE" smtClean="0"/>
          </a:p>
          <a:p>
            <a:endParaRPr lang="fr-BE" smtClean="0"/>
          </a:p>
          <a:p>
            <a:endParaRPr lang="fr-BE" sz="1100" smtClean="0"/>
          </a:p>
          <a:p>
            <a:r>
              <a:rPr lang="fr-BE" smtClean="0"/>
              <a:t>Discriminateurs :</a:t>
            </a:r>
          </a:p>
          <a:p>
            <a:endParaRPr lang="fr-BE" sz="1000" smtClean="0"/>
          </a:p>
          <a:p>
            <a:pPr lvl="1"/>
            <a:r>
              <a:rPr lang="fr-BE" smtClean="0">
                <a:latin typeface="Courier New" pitchFamily="49" charset="0"/>
                <a:cs typeface="Courier New" pitchFamily="49" charset="0"/>
              </a:rPr>
              <a:t>DiscriminatorType.CHAR</a:t>
            </a:r>
          </a:p>
          <a:p>
            <a:pPr lvl="1"/>
            <a:r>
              <a:rPr lang="fr-BE" smtClean="0">
                <a:latin typeface="Courier New" pitchFamily="49" charset="0"/>
                <a:cs typeface="Courier New" pitchFamily="49" charset="0"/>
              </a:rPr>
              <a:t>DiscriminatorType.INTEGER</a:t>
            </a:r>
          </a:p>
          <a:p>
            <a:pPr lvl="1"/>
            <a:r>
              <a:rPr lang="fr-BE" smtClean="0">
                <a:latin typeface="Courier New" pitchFamily="49" charset="0"/>
                <a:cs typeface="Courier New" pitchFamily="49" charset="0"/>
              </a:rPr>
              <a:t>DiscriminatorType.STRING</a:t>
            </a:r>
          </a:p>
          <a:p>
            <a:pPr lvl="1"/>
            <a:endParaRPr lang="fr-BE"/>
          </a:p>
        </p:txBody>
      </p:sp>
      <p:sp>
        <p:nvSpPr>
          <p:cNvPr id="4" name="Rectangle 3"/>
          <p:cNvSpPr/>
          <p:nvPr/>
        </p:nvSpPr>
        <p:spPr>
          <a:xfrm>
            <a:off x="1071538" y="2071678"/>
            <a:ext cx="7000924" cy="1169551"/>
          </a:xfrm>
          <a:prstGeom prst="rect">
            <a:avLst/>
          </a:prstGeom>
          <a:solidFill>
            <a:schemeClr val="bg1"/>
          </a:solidFill>
          <a:ln>
            <a:solidFill>
              <a:srgbClr val="3C486E"/>
            </a:solidFill>
          </a:ln>
        </p:spPr>
        <p:txBody>
          <a:bodyPr wrap="square">
            <a:spAutoFit/>
          </a:bodyPr>
          <a:lstStyle/>
          <a:p>
            <a:pPr marL="323850" indent="-315913">
              <a:lnSpc>
                <a:spcPct val="100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@Entity</a:t>
            </a:r>
          </a:p>
          <a:p>
            <a:pPr marL="323850" indent="-315913">
              <a:lnSpc>
                <a:spcPct val="100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@DiscriminatorValue("STOCKOPTION")</a:t>
            </a:r>
          </a:p>
          <a:p>
            <a:pPr marL="323850" indent="-315913">
              <a:lnSpc>
                <a:spcPct val="100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public class StockOption extends FinancialProduct {</a:t>
            </a:r>
          </a:p>
          <a:p>
            <a:pPr marL="323850" indent="-315913">
              <a:lnSpc>
                <a:spcPct val="100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	//...</a:t>
            </a:r>
          </a:p>
          <a:p>
            <a:pPr marL="323850" indent="-315913">
              <a:lnSpc>
                <a:spcPct val="100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Entity Bean – Héritage (4/6)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411289"/>
            <a:ext cx="8229600" cy="4160851"/>
          </a:xfrm>
        </p:spPr>
        <p:txBody>
          <a:bodyPr/>
          <a:lstStyle/>
          <a:p>
            <a:pPr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/>
              <a:t>Une table par classe concrète :</a:t>
            </a:r>
          </a:p>
          <a:p>
            <a:pPr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GB" sz="900" smtClean="0"/>
          </a:p>
          <a:p>
            <a:pPr lvl="1"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/>
              <a:t>Chaque classe aura sa propre table, avec toute ses propriétés ainsi que les propriétés de(s) super-classe(s) ;</a:t>
            </a:r>
          </a:p>
          <a:p>
            <a:pPr lvl="1"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/>
              <a:t>Il est possible de définir des contraintes sur les propriétés de la sous-classe. Cette stratégie va à l'encontre de la normalisation. Problème de performance.</a:t>
            </a:r>
          </a:p>
          <a:p>
            <a:pPr lvl="1"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GB" sz="1000" smtClean="0"/>
          </a:p>
          <a:p>
            <a:pPr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/>
              <a:t>Exemple</a:t>
            </a:r>
          </a:p>
          <a:p>
            <a:endParaRPr lang="fr-BE"/>
          </a:p>
        </p:txBody>
      </p:sp>
      <p:sp>
        <p:nvSpPr>
          <p:cNvPr id="4" name="Rectangle 3"/>
          <p:cNvSpPr/>
          <p:nvPr/>
        </p:nvSpPr>
        <p:spPr>
          <a:xfrm>
            <a:off x="1142976" y="4197371"/>
            <a:ext cx="7000924" cy="1169551"/>
          </a:xfrm>
          <a:prstGeom prst="rect">
            <a:avLst/>
          </a:prstGeom>
          <a:solidFill>
            <a:schemeClr val="bg1"/>
          </a:solidFill>
          <a:ln>
            <a:solidFill>
              <a:srgbClr val="3C486E"/>
            </a:solidFill>
          </a:ln>
        </p:spPr>
        <p:txBody>
          <a:bodyPr wrap="square">
            <a:spAutoFit/>
          </a:bodyPr>
          <a:lstStyle/>
          <a:p>
            <a:pPr marL="323850" indent="-315913">
              <a:lnSpc>
                <a:spcPct val="100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@Entity</a:t>
            </a:r>
          </a:p>
          <a:p>
            <a:pPr marL="323850" indent="-315913">
              <a:lnSpc>
                <a:spcPct val="100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@Inheritance(strategy=InheritanceType.TABLE_PER_CLASS)</a:t>
            </a:r>
          </a:p>
          <a:p>
            <a:pPr marL="323850" indent="-315913">
              <a:lnSpc>
                <a:spcPct val="100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public abstract class FinancialProduct {</a:t>
            </a:r>
          </a:p>
          <a:p>
            <a:pPr marL="323850" indent="-315913">
              <a:lnSpc>
                <a:spcPct val="100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	//...</a:t>
            </a:r>
          </a:p>
          <a:p>
            <a:pPr marL="323850" indent="-315913">
              <a:lnSpc>
                <a:spcPct val="100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Entity Bean – Héritage (5/6)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500173"/>
            <a:ext cx="8229600" cy="4160851"/>
          </a:xfrm>
        </p:spPr>
        <p:txBody>
          <a:bodyPr/>
          <a:lstStyle/>
          <a:p>
            <a:pPr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/>
              <a:t>Une table par sous-classe :</a:t>
            </a:r>
          </a:p>
          <a:p>
            <a:pPr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GB" sz="1000" smtClean="0"/>
          </a:p>
          <a:p>
            <a:pPr lvl="1"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/>
              <a:t>Chaque classe a sa propre table qui ne contient que les propriétés de la sous-classe et pas celles des super-classes ;</a:t>
            </a:r>
          </a:p>
          <a:p>
            <a:pPr lvl="1"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/>
              <a:t>Permet de normaliser les tables et de définir des contraintes non nulles mais les nombreuse jointures sont pénalisantes.</a:t>
            </a:r>
          </a:p>
          <a:p>
            <a:pPr lvl="1"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GB" sz="400" smtClean="0"/>
          </a:p>
          <a:p>
            <a:pPr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/>
              <a:t>Exemple</a:t>
            </a:r>
          </a:p>
          <a:p>
            <a:endParaRPr lang="fr-BE"/>
          </a:p>
        </p:txBody>
      </p:sp>
      <p:sp>
        <p:nvSpPr>
          <p:cNvPr id="4" name="Rectangle 3"/>
          <p:cNvSpPr/>
          <p:nvPr/>
        </p:nvSpPr>
        <p:spPr>
          <a:xfrm>
            <a:off x="1142976" y="4197371"/>
            <a:ext cx="7000924" cy="1169551"/>
          </a:xfrm>
          <a:prstGeom prst="rect">
            <a:avLst/>
          </a:prstGeom>
          <a:solidFill>
            <a:schemeClr val="bg1"/>
          </a:solidFill>
          <a:ln>
            <a:solidFill>
              <a:srgbClr val="3C486E"/>
            </a:solidFill>
          </a:ln>
        </p:spPr>
        <p:txBody>
          <a:bodyPr wrap="square">
            <a:spAutoFit/>
          </a:bodyPr>
          <a:lstStyle/>
          <a:p>
            <a:pPr marL="323850" indent="-315913">
              <a:lnSpc>
                <a:spcPct val="100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@Entity</a:t>
            </a:r>
          </a:p>
          <a:p>
            <a:pPr marL="323850" indent="-315913">
              <a:lnSpc>
                <a:spcPct val="100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@Inheritance(strategy=InheritanceType.JOINED)</a:t>
            </a:r>
          </a:p>
          <a:p>
            <a:pPr marL="323850" indent="-315913">
              <a:lnSpc>
                <a:spcPct val="100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public abstract class FinancialProduct {</a:t>
            </a:r>
          </a:p>
          <a:p>
            <a:pPr marL="323850" indent="-315913">
              <a:lnSpc>
                <a:spcPct val="100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	//...</a:t>
            </a:r>
          </a:p>
          <a:p>
            <a:pPr marL="323850" indent="-315913">
              <a:lnSpc>
                <a:spcPct val="100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Entity Bean – Héritage (6/6)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500174"/>
            <a:ext cx="8229600" cy="4160850"/>
          </a:xfrm>
        </p:spPr>
        <p:txBody>
          <a:bodyPr/>
          <a:lstStyle/>
          <a:p>
            <a:r>
              <a:rPr lang="fr-BE" smtClean="0"/>
              <a:t>En résumé</a:t>
            </a:r>
            <a:endParaRPr lang="fr-BE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42910" y="2214554"/>
          <a:ext cx="7786742" cy="15214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1636"/>
                <a:gridCol w="2143140"/>
                <a:gridCol w="2214578"/>
                <a:gridCol w="1857388"/>
              </a:tblGrid>
              <a:tr h="571504">
                <a:tc>
                  <a:txBody>
                    <a:bodyPr/>
                    <a:lstStyle/>
                    <a:p>
                      <a:r>
                        <a:rPr lang="fr-BE" sz="1600" smtClean="0"/>
                        <a:t>Stratégie</a:t>
                      </a:r>
                      <a:endParaRPr lang="fr-B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smtClean="0"/>
                        <a:t>SINGLE_TABLE</a:t>
                      </a:r>
                      <a:endParaRPr lang="fr-B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smtClean="0"/>
                        <a:t>TABLE_PER_CLASS</a:t>
                      </a:r>
                      <a:endParaRPr lang="fr-B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smtClean="0"/>
                        <a:t>JOINED</a:t>
                      </a:r>
                      <a:endParaRPr lang="fr-BE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smtClean="0"/>
                        <a:t>Avantages</a:t>
                      </a:r>
                      <a:endParaRPr lang="fr-B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smtClean="0"/>
                        <a:t>Performance : aucune jointure</a:t>
                      </a:r>
                      <a:endParaRPr lang="fr-B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smtClean="0"/>
                        <a:t>Performance en insertion</a:t>
                      </a:r>
                      <a:endParaRPr lang="fr-B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smtClean="0"/>
                        <a:t>Normalisation</a:t>
                      </a:r>
                      <a:endParaRPr lang="fr-BE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smtClean="0"/>
                        <a:t>Inconvénients</a:t>
                      </a:r>
                      <a:endParaRPr lang="fr-B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smtClean="0"/>
                        <a:t>Aucun</a:t>
                      </a:r>
                      <a:r>
                        <a:rPr lang="fr-BE" sz="1600" baseline="0" smtClean="0"/>
                        <a:t>e normalisation</a:t>
                      </a:r>
                      <a:endParaRPr lang="fr-B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smtClean="0"/>
                        <a:t>Polymorphisme …</a:t>
                      </a:r>
                      <a:endParaRPr lang="fr-B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smtClean="0"/>
                        <a:t>Jointures</a:t>
                      </a:r>
                      <a:r>
                        <a:rPr lang="fr-BE" sz="1600" baseline="0" smtClean="0"/>
                        <a:t> …</a:t>
                      </a:r>
                      <a:endParaRPr lang="fr-BE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smtClean="0"/>
              <a:t>5. Manipulation des entités </a:t>
            </a:r>
            <a:endParaRPr lang="fr-BE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Entity Manager (1/3)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556792"/>
            <a:ext cx="8229600" cy="4104232"/>
          </a:xfrm>
        </p:spPr>
        <p:txBody>
          <a:bodyPr/>
          <a:lstStyle/>
          <a:p>
            <a:pPr>
              <a:lnSpc>
                <a:spcPct val="11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Les entités persistantes sont gérées par l'</a:t>
            </a:r>
            <a:r>
              <a:rPr lang="en-GB" b="1" smtClean="0"/>
              <a:t>Entity Manager</a:t>
            </a:r>
            <a:r>
              <a:rPr lang="en-GB" smtClean="0"/>
              <a:t>.</a:t>
            </a:r>
            <a:endParaRPr lang="fr-BE" sz="1400" smtClean="0"/>
          </a:p>
          <a:p>
            <a:r>
              <a:rPr lang="fr-BE" smtClean="0"/>
              <a:t>L'Entity Manager est responsable des opérations CRUD sur les entités persistantes :</a:t>
            </a:r>
          </a:p>
          <a:p>
            <a:endParaRPr lang="fr-BE" sz="800" smtClean="0"/>
          </a:p>
          <a:p>
            <a:pPr lvl="1"/>
            <a:r>
              <a:rPr lang="fr-BE" smtClean="0"/>
              <a:t>création d'entités ;</a:t>
            </a:r>
          </a:p>
          <a:p>
            <a:pPr lvl="1"/>
            <a:r>
              <a:rPr lang="fr-BE" smtClean="0"/>
              <a:t>récupération d'entités par identifiant ou requête ;</a:t>
            </a:r>
          </a:p>
          <a:p>
            <a:pPr lvl="1"/>
            <a:r>
              <a:rPr lang="fr-BE" smtClean="0"/>
              <a:t>mise à jour des entités ;</a:t>
            </a:r>
          </a:p>
          <a:p>
            <a:pPr lvl="1"/>
            <a:r>
              <a:rPr lang="fr-BE" smtClean="0"/>
              <a:t>et suppression des entités.</a:t>
            </a:r>
          </a:p>
          <a:p>
            <a:pPr lvl="1"/>
            <a:endParaRPr lang="fr-BE" sz="1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Entity Manager (2/3)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85859"/>
            <a:ext cx="8572560" cy="4375165"/>
          </a:xfrm>
        </p:spPr>
        <p:txBody>
          <a:bodyPr/>
          <a:lstStyle/>
          <a:p>
            <a:pPr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/>
              <a:t>L'interface EntityManager propose les méthodes suivantes :</a:t>
            </a:r>
          </a:p>
          <a:p>
            <a:pPr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GB" sz="1000" smtClean="0"/>
          </a:p>
          <a:p>
            <a:pPr lvl="1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void persist(Object entity)</a:t>
            </a:r>
          </a:p>
          <a:p>
            <a:pPr lvl="2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/>
              <a:t>Insère l'entité dans la base de données</a:t>
            </a:r>
          </a:p>
          <a:p>
            <a:pPr lvl="2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/>
              <a:t>Ecriture au 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commit() </a:t>
            </a:r>
            <a:r>
              <a:rPr lang="en-GB" smtClean="0"/>
              <a:t>ou 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flush()</a:t>
            </a:r>
          </a:p>
          <a:p>
            <a:pPr lvl="2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/>
              <a:t>Si l'argument n'est pas un Entity Bean : 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IllegalArgumentException</a:t>
            </a:r>
          </a:p>
          <a:p>
            <a:pPr lvl="2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>
                <a:cs typeface="Courier New" pitchFamily="49" charset="0"/>
              </a:rPr>
              <a:t>Si l'entité est déjà présente en base de données : 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EntityExistsException</a:t>
            </a:r>
          </a:p>
          <a:p>
            <a:pPr lvl="2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GB" sz="1000" smtClean="0"/>
          </a:p>
          <a:p>
            <a:pPr lvl="1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&lt;T&gt; find(Class&lt;T&gt; entity, Object pk)</a:t>
            </a:r>
          </a:p>
          <a:p>
            <a:pPr lvl="2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/>
              <a:t>Recherche l'entité sur base de sa clé primaire</a:t>
            </a:r>
          </a:p>
          <a:p>
            <a:pPr lvl="1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fr-BE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Entity Manager (3/3)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571611"/>
            <a:ext cx="8229600" cy="4089413"/>
          </a:xfrm>
        </p:spPr>
        <p:txBody>
          <a:bodyPr/>
          <a:lstStyle/>
          <a:p>
            <a:pPr lvl="1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void remove(Object entity)</a:t>
            </a:r>
          </a:p>
          <a:p>
            <a:pPr lvl="2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/>
              <a:t>Efface l'entité de la base de données</a:t>
            </a:r>
          </a:p>
          <a:p>
            <a:pPr lvl="2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/>
              <a:t>Ecriture au 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commit() </a:t>
            </a:r>
            <a:r>
              <a:rPr lang="en-GB" smtClean="0"/>
              <a:t>ou 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flush()</a:t>
            </a:r>
          </a:p>
          <a:p>
            <a:pPr lvl="2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/>
              <a:t>Si l'entité est détachée : 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IllegalArgumentException</a:t>
            </a:r>
          </a:p>
          <a:p>
            <a:pPr lvl="2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GB" sz="1000" smtClean="0"/>
          </a:p>
          <a:p>
            <a:pPr lvl="1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&lt;T&gt; merge(T entity)</a:t>
            </a:r>
          </a:p>
          <a:p>
            <a:pPr lvl="2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/>
              <a:t>Met la base de données à jour</a:t>
            </a:r>
          </a:p>
          <a:p>
            <a:pPr lvl="2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GB" sz="1000" smtClean="0"/>
          </a:p>
          <a:p>
            <a:pPr lvl="1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void refresh(Object entity)</a:t>
            </a:r>
          </a:p>
          <a:p>
            <a:pPr lvl="2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/>
              <a:t>recharge l'entité depuis la base de données</a:t>
            </a:r>
          </a:p>
          <a:p>
            <a:pPr lvl="2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/>
              <a:t>les modifications sont perdues</a:t>
            </a:r>
            <a:endParaRPr lang="fr-BE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Transaction Script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412776"/>
            <a:ext cx="8229600" cy="4248248"/>
          </a:xfrm>
        </p:spPr>
        <p:txBody>
          <a:bodyPr/>
          <a:lstStyle/>
          <a:p>
            <a:r>
              <a:rPr lang="fr-BE" smtClean="0"/>
              <a:t>Design Pattern consistant à appliquer un découpage procédural du code d'accès à la base de données.</a:t>
            </a:r>
            <a:endParaRPr lang="fr-BE" sz="1400" smtClean="0"/>
          </a:p>
          <a:p>
            <a:r>
              <a:rPr lang="fr-BE" smtClean="0"/>
              <a:t>A chaque cas d'utilisation correspond un script transactionnel, c'est-à-dire une méthode accédant  à la base de données.</a:t>
            </a:r>
            <a:endParaRPr lang="fr-BE" sz="1400" smtClean="0"/>
          </a:p>
          <a:p>
            <a:r>
              <a:rPr lang="fr-BE" smtClean="0"/>
              <a:t>Avantages :</a:t>
            </a:r>
          </a:p>
          <a:p>
            <a:pPr lvl="1"/>
            <a:r>
              <a:rPr lang="fr-BE" smtClean="0"/>
              <a:t>Simplicité de développement ;</a:t>
            </a:r>
          </a:p>
          <a:p>
            <a:pPr lvl="1"/>
            <a:r>
              <a:rPr lang="fr-BE" smtClean="0"/>
              <a:t>Possibilité d'optimisation des requêtes.</a:t>
            </a:r>
            <a:endParaRPr lang="fr-BE" sz="1400" smtClean="0"/>
          </a:p>
          <a:p>
            <a:r>
              <a:rPr lang="fr-BE" smtClean="0"/>
              <a:t>Désavantages  :</a:t>
            </a:r>
          </a:p>
          <a:p>
            <a:pPr lvl="1"/>
            <a:r>
              <a:rPr lang="fr-BE" smtClean="0"/>
              <a:t>Induit généralement de la redondance de code, néfaste à la maintenabilité.</a:t>
            </a:r>
          </a:p>
          <a:p>
            <a:pPr>
              <a:buNone/>
            </a:pPr>
            <a:endParaRPr lang="fr-BE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Entity Manager – Cycle de vie des entités</a:t>
            </a:r>
            <a:endParaRPr lang="fr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1214422"/>
            <a:ext cx="5857916" cy="443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JPQL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785926"/>
            <a:ext cx="8229600" cy="3875098"/>
          </a:xfrm>
        </p:spPr>
        <p:txBody>
          <a:bodyPr/>
          <a:lstStyle/>
          <a:p>
            <a:r>
              <a:rPr lang="fr-BE" smtClean="0"/>
              <a:t>Le langage </a:t>
            </a:r>
            <a:r>
              <a:rPr lang="fr-BE" b="1" smtClean="0"/>
              <a:t>JPQL </a:t>
            </a:r>
            <a:r>
              <a:rPr lang="fr-BE" smtClean="0"/>
              <a:t>permet de faire des requêtes selon le modèle objet, tout en ressemblant à SQL.</a:t>
            </a:r>
          </a:p>
          <a:p>
            <a:r>
              <a:rPr lang="fr-BE" smtClean="0"/>
              <a:t>Exemple :</a:t>
            </a:r>
          </a:p>
          <a:p>
            <a:endParaRPr lang="fr-BE" smtClean="0"/>
          </a:p>
          <a:p>
            <a:endParaRPr lang="fr-BE" smtClean="0"/>
          </a:p>
          <a:p>
            <a:endParaRPr lang="fr-BE" smtClean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043608" y="3212976"/>
            <a:ext cx="7143750" cy="307777"/>
          </a:xfrm>
          <a:prstGeom prst="rect">
            <a:avLst/>
          </a:prstGeom>
          <a:noFill/>
          <a:ln w="9525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select c.firstName, c.lastName from Customer as c</a:t>
            </a:r>
            <a:endParaRPr lang="fr-BE" sz="14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JPQL – Exemple </a:t>
            </a:r>
            <a:endParaRPr lang="fr-BE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827584" y="1916832"/>
            <a:ext cx="7143750" cy="1817805"/>
          </a:xfrm>
          <a:prstGeom prst="rect">
            <a:avLst/>
          </a:prstGeom>
          <a:noFill/>
          <a:ln w="9525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String ql = "SELECT c.firstName, c.lastName from Customer AS c";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Query query = manager.createQuery(ql);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400" b="1" smtClean="0">
              <a:solidFill>
                <a:srgbClr val="3C486E"/>
              </a:solidFill>
              <a:latin typeface="Courier New" pitchFamily="49" charset="0"/>
            </a:endParaRP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List results = query.getResultList();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400" b="1" smtClean="0">
              <a:solidFill>
                <a:srgbClr val="3C486E"/>
              </a:solidFill>
              <a:latin typeface="Courier New" pitchFamily="49" charset="0"/>
            </a:endParaRP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for(Object[] result : results) {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 	String firstName = result[0];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 	String lastName = result[1];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68313" y="1411290"/>
            <a:ext cx="8229600" cy="4446602"/>
          </a:xfrm>
        </p:spPr>
        <p:txBody>
          <a:bodyPr/>
          <a:lstStyle/>
          <a:p>
            <a:r>
              <a:rPr lang="fr-BE" smtClean="0"/>
              <a:t>Soit : </a:t>
            </a:r>
          </a:p>
          <a:p>
            <a:pPr>
              <a:buNone/>
            </a:pPr>
            <a:endParaRPr lang="fr-BE" smtClean="0"/>
          </a:p>
          <a:p>
            <a:endParaRPr lang="fr-BE" smtClean="0"/>
          </a:p>
          <a:p>
            <a:endParaRPr lang="fr-BE" smtClean="0"/>
          </a:p>
          <a:p>
            <a:r>
              <a:rPr lang="fr-BE" smtClean="0"/>
              <a:t>On peut utiliser un constructeur dans une requête :</a:t>
            </a:r>
          </a:p>
          <a:p>
            <a:endParaRPr lang="fr-BE" smtClean="0"/>
          </a:p>
          <a:p>
            <a:endParaRPr lang="fr-BE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JPQL – Constructeur </a:t>
            </a:r>
            <a:endParaRPr lang="fr-BE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85786" y="2054232"/>
            <a:ext cx="7143750" cy="1242648"/>
          </a:xfrm>
          <a:prstGeom prst="rect">
            <a:avLst/>
          </a:prstGeom>
          <a:noFill/>
          <a:ln w="9525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public class Name {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	private String firstName;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 	private lastName;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	public Name(String firstName, String lastName) { ... }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5786" y="4197372"/>
            <a:ext cx="7143750" cy="481670"/>
          </a:xfrm>
          <a:prstGeom prst="rect">
            <a:avLst/>
          </a:prstGeom>
          <a:noFill/>
          <a:ln w="9525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select new com.titan.domain.Name(c.firstName,c.lastName) from Customer as 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JPQL – Collections </a:t>
            </a:r>
            <a:endParaRPr lang="fr-BE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68313" y="1411290"/>
            <a:ext cx="8229600" cy="444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1B4DF"/>
              </a:buClr>
              <a:buSzTx/>
              <a:buFontTx/>
              <a:buChar char="•"/>
              <a:tabLst/>
              <a:defRPr/>
            </a:pPr>
            <a:r>
              <a:rPr kumimoji="0" lang="fr-BE" sz="2000" b="0" i="0" u="none" strike="noStrike" kern="0" cap="none" spc="0" normalizeH="0" baseline="0" noProof="0" smtClean="0">
                <a:ln>
                  <a:noFill/>
                </a:ln>
                <a:solidFill>
                  <a:srgbClr val="3C486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Soit  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1B4DF"/>
              </a:buClr>
              <a:buSzTx/>
              <a:buFontTx/>
              <a:buChar char="•"/>
              <a:tabLst/>
              <a:defRPr/>
            </a:pPr>
            <a:endParaRPr kumimoji="0" lang="fr-BE" sz="2000" b="0" i="0" u="none" strike="noStrike" kern="0" cap="none" spc="0" normalizeH="0" baseline="0" noProof="0" smtClean="0">
              <a:ln>
                <a:noFill/>
              </a:ln>
              <a:solidFill>
                <a:srgbClr val="3C486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1B4DF"/>
              </a:buClr>
              <a:buSzTx/>
              <a:buFontTx/>
              <a:buChar char="•"/>
              <a:tabLst/>
              <a:defRPr/>
            </a:pPr>
            <a:endParaRPr kumimoji="0" lang="fr-BE" sz="2000" b="0" i="0" u="none" strike="noStrike" kern="0" cap="none" spc="0" normalizeH="0" baseline="0" noProof="0" smtClean="0">
              <a:ln>
                <a:noFill/>
              </a:ln>
              <a:solidFill>
                <a:srgbClr val="3C486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1B4DF"/>
              </a:buClr>
              <a:buSzTx/>
              <a:buFontTx/>
              <a:buChar char="•"/>
              <a:tabLst/>
              <a:defRPr/>
            </a:pPr>
            <a:endParaRPr kumimoji="0" lang="fr-BE" sz="2000" b="0" i="0" u="none" strike="noStrike" kern="0" cap="none" spc="0" normalizeH="0" baseline="0" noProof="0" smtClean="0">
              <a:ln>
                <a:noFill/>
              </a:ln>
              <a:solidFill>
                <a:srgbClr val="3C486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1B4DF"/>
              </a:buClr>
              <a:buSzTx/>
              <a:buFontTx/>
              <a:buChar char="•"/>
              <a:tabLst/>
              <a:defRPr/>
            </a:pPr>
            <a:r>
              <a:rPr kumimoji="0" lang="fr-BE" sz="2000" b="0" i="0" u="none" strike="noStrike" kern="0" cap="none" spc="0" normalizeH="0" baseline="0" noProof="0" smtClean="0">
                <a:ln>
                  <a:noFill/>
                </a:ln>
                <a:solidFill>
                  <a:srgbClr val="3C486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comparer à </a:t>
            </a:r>
            <a:r>
              <a:rPr lang="fr-BE" sz="2000" kern="0" smtClean="0">
                <a:solidFill>
                  <a:srgbClr val="3C486E"/>
                </a:solidFill>
                <a:latin typeface="+mn-lt"/>
                <a:cs typeface="+mn-cs"/>
              </a:rPr>
              <a:t>:</a:t>
            </a:r>
            <a:endParaRPr kumimoji="0" lang="fr-BE" sz="2000" b="0" i="0" u="none" strike="noStrike" kern="0" cap="none" spc="0" normalizeH="0" baseline="0" noProof="0" smtClean="0">
              <a:ln>
                <a:noFill/>
              </a:ln>
              <a:solidFill>
                <a:srgbClr val="3C486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1B4DF"/>
              </a:buClr>
              <a:buSzTx/>
              <a:buFontTx/>
              <a:buChar char="•"/>
              <a:tabLst/>
              <a:defRPr/>
            </a:pPr>
            <a:endParaRPr kumimoji="0" lang="fr-BE" sz="2000" b="0" i="0" u="none" strike="noStrike" kern="0" cap="none" spc="0" normalizeH="0" baseline="0" noProof="0" smtClean="0">
              <a:ln>
                <a:noFill/>
              </a:ln>
              <a:solidFill>
                <a:srgbClr val="3C486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1B4DF"/>
              </a:buClr>
              <a:buSzTx/>
              <a:buFontTx/>
              <a:buChar char="•"/>
              <a:tabLst/>
              <a:defRPr/>
            </a:pPr>
            <a:endParaRPr kumimoji="0" lang="fr-BE" sz="2000" b="0" i="0" u="none" strike="noStrike" kern="0" cap="none" spc="0" normalizeH="0" baseline="0" noProof="0" smtClean="0">
              <a:ln>
                <a:noFill/>
              </a:ln>
              <a:solidFill>
                <a:srgbClr val="3C486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85786" y="2054232"/>
            <a:ext cx="7143750" cy="289951"/>
          </a:xfrm>
          <a:prstGeom prst="rect">
            <a:avLst/>
          </a:prstGeom>
          <a:noFill/>
          <a:ln w="9525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select Customer as c, in(c.reservation) as r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85786" y="3500438"/>
            <a:ext cx="7143750" cy="475771"/>
          </a:xfrm>
          <a:prstGeom prst="rect">
            <a:avLst/>
          </a:prstGeom>
          <a:noFill/>
          <a:ln w="9525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select c.firstName, c.lastName, p.number 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from Customer c left join c.phoneNumbers 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JPQL – Clause where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500173"/>
            <a:ext cx="8229600" cy="4160851"/>
          </a:xfrm>
        </p:spPr>
        <p:txBody>
          <a:bodyPr/>
          <a:lstStyle/>
          <a:p>
            <a:pPr>
              <a:lnSpc>
                <a:spcPct val="11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Autres clauses </a:t>
            </a:r>
            <a:r>
              <a:rPr lang="en-GB" b="1" smtClean="0"/>
              <a:t>where</a:t>
            </a:r>
            <a:r>
              <a:rPr lang="en-GB" smtClean="0"/>
              <a:t> :</a:t>
            </a:r>
          </a:p>
          <a:p>
            <a:pPr>
              <a:lnSpc>
                <a:spcPct val="11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000" smtClean="0"/>
          </a:p>
          <a:p>
            <a:pPr lvl="1">
              <a:lnSpc>
                <a:spcPct val="11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IS NULL</a:t>
            </a:r>
          </a:p>
          <a:p>
            <a:pPr lvl="1">
              <a:lnSpc>
                <a:spcPct val="11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IS EMPTY</a:t>
            </a:r>
          </a:p>
          <a:p>
            <a:pPr lvl="1">
              <a:lnSpc>
                <a:spcPct val="11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MEMBER OF</a:t>
            </a:r>
          </a:p>
          <a:p>
            <a:pPr lvl="1">
              <a:lnSpc>
                <a:spcPct val="11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LIKE</a:t>
            </a:r>
          </a:p>
          <a:p>
            <a:endParaRPr lang="fr-B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JPQL – Fonctions (1/2) 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556792"/>
            <a:ext cx="8229600" cy="4104232"/>
          </a:xfrm>
        </p:spPr>
        <p:txBody>
          <a:bodyPr/>
          <a:lstStyle/>
          <a:p>
            <a:pPr>
              <a:lnSpc>
                <a:spcPct val="11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Fonctions :</a:t>
            </a:r>
          </a:p>
          <a:p>
            <a:pPr>
              <a:lnSpc>
                <a:spcPct val="11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00" smtClean="0"/>
          </a:p>
          <a:p>
            <a:pPr lvl="1">
              <a:lnSpc>
                <a:spcPct val="11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LOWER(String)</a:t>
            </a:r>
          </a:p>
          <a:p>
            <a:pPr lvl="1">
              <a:lnSpc>
                <a:spcPct val="11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UPPER(String)</a:t>
            </a:r>
          </a:p>
          <a:p>
            <a:pPr lvl="1">
              <a:lnSpc>
                <a:spcPct val="11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TRIM([clause] String)</a:t>
            </a:r>
          </a:p>
          <a:p>
            <a:pPr lvl="1">
              <a:lnSpc>
                <a:spcPct val="11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CONCAT(String1,String2)</a:t>
            </a:r>
          </a:p>
          <a:p>
            <a:pPr lvl="1">
              <a:lnSpc>
                <a:spcPct val="11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LENGTH(String)</a:t>
            </a:r>
          </a:p>
          <a:p>
            <a:pPr lvl="1">
              <a:lnSpc>
                <a:spcPct val="11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LOCATE(String1, String2[, start])</a:t>
            </a:r>
          </a:p>
          <a:p>
            <a:pPr lvl="1">
              <a:lnSpc>
                <a:spcPct val="11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SUBSTRING(String1, String2, length)</a:t>
            </a:r>
          </a:p>
          <a:p>
            <a:endParaRPr lang="fr-B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JPQL – Fonctions (2/2)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357298"/>
            <a:ext cx="8229600" cy="4303727"/>
          </a:xfrm>
        </p:spPr>
        <p:txBody>
          <a:bodyPr/>
          <a:lstStyle/>
          <a:p>
            <a:pPr>
              <a:lnSpc>
                <a:spcPct val="11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Fonctions (... suite) :</a:t>
            </a:r>
          </a:p>
          <a:p>
            <a:pPr>
              <a:lnSpc>
                <a:spcPct val="11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00" smtClean="0"/>
          </a:p>
          <a:p>
            <a:pPr lvl="1">
              <a:lnSpc>
                <a:spcPct val="11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ABS(number)</a:t>
            </a:r>
          </a:p>
          <a:p>
            <a:pPr lvl="1">
              <a:lnSpc>
                <a:spcPct val="11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SQRT(double)</a:t>
            </a:r>
          </a:p>
          <a:p>
            <a:pPr lvl="1">
              <a:lnSpc>
                <a:spcPct val="11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MOD(int, int)</a:t>
            </a:r>
          </a:p>
          <a:p>
            <a:pPr lvl="1">
              <a:lnSpc>
                <a:spcPct val="11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CURRENT_DATE</a:t>
            </a:r>
          </a:p>
          <a:p>
            <a:pPr lvl="1">
              <a:lnSpc>
                <a:spcPct val="11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COUNT</a:t>
            </a:r>
          </a:p>
          <a:p>
            <a:pPr lvl="1">
              <a:lnSpc>
                <a:spcPct val="11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MAX()</a:t>
            </a:r>
          </a:p>
          <a:p>
            <a:pPr lvl="1">
              <a:lnSpc>
                <a:spcPct val="11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MIN()</a:t>
            </a:r>
          </a:p>
          <a:p>
            <a:endParaRPr lang="fr-B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JPQL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571611"/>
            <a:ext cx="8229600" cy="4089413"/>
          </a:xfrm>
        </p:spPr>
        <p:txBody>
          <a:bodyPr/>
          <a:lstStyle/>
          <a:p>
            <a:pPr>
              <a:lnSpc>
                <a:spcPct val="11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EJB-QL comprend aussi :</a:t>
            </a:r>
            <a:endParaRPr lang="en-GB" sz="800" smtClean="0"/>
          </a:p>
          <a:p>
            <a:pPr lvl="1">
              <a:lnSpc>
                <a:spcPct val="11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GROUP BY et HAVING</a:t>
            </a:r>
          </a:p>
          <a:p>
            <a:pPr lvl="1">
              <a:lnSpc>
                <a:spcPct val="11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Subqueries</a:t>
            </a:r>
          </a:p>
          <a:p>
            <a:pPr lvl="1">
              <a:lnSpc>
                <a:spcPct val="11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Exists</a:t>
            </a:r>
          </a:p>
          <a:p>
            <a:pPr lvl="1">
              <a:lnSpc>
                <a:spcPct val="11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mtClean="0"/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Mise à jour et destruction :</a:t>
            </a:r>
            <a:endParaRPr lang="en-GB" sz="1000" smtClean="0"/>
          </a:p>
          <a:p>
            <a:pPr lvl="1">
              <a:lnSpc>
                <a:spcPct val="11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UPDATE ... SET</a:t>
            </a:r>
          </a:p>
          <a:p>
            <a:pPr lvl="1">
              <a:lnSpc>
                <a:spcPct val="11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DELETE FROM</a:t>
            </a:r>
            <a:endParaRPr lang="fr-B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smtClean="0"/>
              <a:t>6. Gestion des transactions</a:t>
            </a:r>
            <a:endParaRPr lang="fr-BE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DAO (1/2)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68759"/>
            <a:ext cx="8229600" cy="4392265"/>
          </a:xfrm>
        </p:spPr>
        <p:txBody>
          <a:bodyPr/>
          <a:lstStyle/>
          <a:p>
            <a:r>
              <a:rPr lang="fr-BE" smtClean="0"/>
              <a:t>Un </a:t>
            </a:r>
            <a:r>
              <a:rPr lang="fr-BE" b="1" smtClean="0"/>
              <a:t>DAO</a:t>
            </a:r>
            <a:r>
              <a:rPr lang="fr-BE" smtClean="0"/>
              <a:t> (Data Access Object) est un objet dont la tâche est de gérer la persistance d'objets métier .</a:t>
            </a:r>
            <a:endParaRPr lang="fr-BE" sz="1800" smtClean="0"/>
          </a:p>
          <a:p>
            <a:r>
              <a:rPr lang="fr-BE" smtClean="0"/>
              <a:t>Généralement, on créé un DAO par entité métier : UserDao, TaskDao, …</a:t>
            </a:r>
            <a:endParaRPr lang="fr-BE" sz="1800" smtClean="0"/>
          </a:p>
          <a:p>
            <a:r>
              <a:rPr lang="fr-BE" smtClean="0"/>
              <a:t>L'interface du DAO est indépendante de la solution de persistance (JDBC, Hibernate, …) et propose les services suivants :</a:t>
            </a:r>
          </a:p>
          <a:p>
            <a:endParaRPr lang="fr-BE" sz="1000" smtClean="0"/>
          </a:p>
          <a:p>
            <a:pPr lvl="1"/>
            <a:r>
              <a:rPr lang="fr-BE" smtClean="0"/>
              <a:t>Création de nouvelle entité ;</a:t>
            </a:r>
          </a:p>
          <a:p>
            <a:pPr lvl="1"/>
            <a:r>
              <a:rPr lang="fr-BE" smtClean="0"/>
              <a:t>Récupération d'entités ;</a:t>
            </a:r>
          </a:p>
          <a:p>
            <a:pPr lvl="1"/>
            <a:r>
              <a:rPr lang="fr-BE" smtClean="0"/>
              <a:t>Mise à jour de la base de données ;</a:t>
            </a:r>
          </a:p>
          <a:p>
            <a:pPr lvl="1"/>
            <a:r>
              <a:rPr lang="fr-BE" smtClean="0"/>
              <a:t>Suppression d'entités.</a:t>
            </a:r>
          </a:p>
          <a:p>
            <a:endParaRPr lang="fr-BE" smtClean="0"/>
          </a:p>
          <a:p>
            <a:endParaRPr lang="fr-BE" smtClean="0"/>
          </a:p>
          <a:p>
            <a:endParaRPr lang="fr-BE" smtClean="0"/>
          </a:p>
          <a:p>
            <a:endParaRPr lang="fr-BE" smtClean="0"/>
          </a:p>
          <a:p>
            <a:endParaRPr lang="fr-BE" smtClean="0"/>
          </a:p>
          <a:p>
            <a:endParaRPr lang="fr-BE"/>
          </a:p>
        </p:txBody>
      </p:sp>
      <p:sp>
        <p:nvSpPr>
          <p:cNvPr id="4" name="TextBox 3"/>
          <p:cNvSpPr txBox="1"/>
          <p:nvPr/>
        </p:nvSpPr>
        <p:spPr>
          <a:xfrm>
            <a:off x="6516216" y="3933056"/>
            <a:ext cx="180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fr-BE" smtClean="0">
                <a:solidFill>
                  <a:srgbClr val="3C486E"/>
                </a:solidFill>
              </a:rPr>
              <a:t>CRUD : </a:t>
            </a:r>
          </a:p>
          <a:p>
            <a:pPr>
              <a:lnSpc>
                <a:spcPct val="100000"/>
              </a:lnSpc>
            </a:pPr>
            <a:r>
              <a:rPr lang="fr-BE" smtClean="0">
                <a:solidFill>
                  <a:srgbClr val="3C486E"/>
                </a:solidFill>
              </a:rPr>
              <a:t>	Create </a:t>
            </a:r>
          </a:p>
          <a:p>
            <a:pPr>
              <a:lnSpc>
                <a:spcPct val="100000"/>
              </a:lnSpc>
            </a:pPr>
            <a:r>
              <a:rPr lang="fr-BE" smtClean="0">
                <a:solidFill>
                  <a:srgbClr val="3C486E"/>
                </a:solidFill>
              </a:rPr>
              <a:t>    	Read </a:t>
            </a:r>
          </a:p>
          <a:p>
            <a:pPr>
              <a:lnSpc>
                <a:spcPct val="100000"/>
              </a:lnSpc>
            </a:pPr>
            <a:r>
              <a:rPr lang="fr-BE" smtClean="0">
                <a:solidFill>
                  <a:srgbClr val="3C486E"/>
                </a:solidFill>
              </a:rPr>
              <a:t>	Update </a:t>
            </a:r>
          </a:p>
          <a:p>
            <a:pPr>
              <a:lnSpc>
                <a:spcPct val="100000"/>
              </a:lnSpc>
            </a:pPr>
            <a:r>
              <a:rPr lang="fr-BE" smtClean="0">
                <a:solidFill>
                  <a:srgbClr val="3C486E"/>
                </a:solidFill>
              </a:rPr>
              <a:t>	Delete</a:t>
            </a:r>
            <a:endParaRPr lang="fr-BE">
              <a:solidFill>
                <a:srgbClr val="3C486E"/>
              </a:solidFill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5580112" y="3933056"/>
            <a:ext cx="792088" cy="432048"/>
          </a:xfrm>
          <a:prstGeom prst="rightArrow">
            <a:avLst>
              <a:gd name="adj1" fmla="val 50000"/>
              <a:gd name="adj2" fmla="val 78430"/>
            </a:avLst>
          </a:prstGeom>
          <a:solidFill>
            <a:srgbClr val="A1B4DF"/>
          </a:solidFill>
          <a:ln w="9525" cap="flat" cmpd="sng" algn="ctr">
            <a:solidFill>
              <a:srgbClr val="A1B4D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Transaction</a:t>
            </a:r>
            <a:endParaRPr lang="fr-FR" smtClean="0"/>
          </a:p>
        </p:txBody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0768"/>
            <a:ext cx="8229600" cy="4320257"/>
          </a:xfrm>
        </p:spPr>
        <p:txBody>
          <a:bodyPr/>
          <a:lstStyle/>
          <a:p>
            <a:pPr eaLnBrk="1" hangingPunct="1"/>
            <a:r>
              <a:rPr lang="fr-BE" smtClean="0"/>
              <a:t>Une transaction est un ensemble d’actions qui soit réussissent, soit échouent en remettant la base de données dans l’état initial.</a:t>
            </a:r>
          </a:p>
          <a:p>
            <a:pPr eaLnBrk="1" hangingPunct="1"/>
            <a:r>
              <a:rPr lang="fr-BE" smtClean="0"/>
              <a:t>Une transaction garantit le respect des propriétés </a:t>
            </a:r>
            <a:r>
              <a:rPr lang="fr-BE" b="1" smtClean="0"/>
              <a:t>ACID</a:t>
            </a:r>
            <a:r>
              <a:rPr lang="fr-BE" smtClean="0"/>
              <a:t> :</a:t>
            </a:r>
          </a:p>
          <a:p>
            <a:pPr lvl="1"/>
            <a:endParaRPr lang="fr-BE" sz="1000" smtClean="0"/>
          </a:p>
          <a:p>
            <a:pPr lvl="1"/>
            <a:r>
              <a:rPr lang="fr-BE" b="1" smtClean="0"/>
              <a:t>Atomicité</a:t>
            </a:r>
            <a:r>
              <a:rPr lang="fr-BE" smtClean="0"/>
              <a:t> : tous les traitements réalisés dans une transaction sont vus comme une seule unité ;</a:t>
            </a:r>
          </a:p>
          <a:p>
            <a:pPr lvl="1"/>
            <a:endParaRPr lang="fr-BE" sz="1000" smtClean="0"/>
          </a:p>
          <a:p>
            <a:pPr lvl="1"/>
            <a:r>
              <a:rPr lang="fr-BE" b="1" smtClean="0"/>
              <a:t>Consistance</a:t>
            </a:r>
            <a:r>
              <a:rPr lang="fr-BE" smtClean="0"/>
              <a:t> : une transaction ne doit jamais laisser les données dans un état incohérent ;</a:t>
            </a:r>
          </a:p>
          <a:p>
            <a:pPr lvl="1">
              <a:buNone/>
            </a:pPr>
            <a:endParaRPr lang="fr-BE" sz="1000" smtClean="0"/>
          </a:p>
          <a:p>
            <a:pPr lvl="1"/>
            <a:r>
              <a:rPr lang="fr-BE" b="1" smtClean="0"/>
              <a:t>Isolation</a:t>
            </a:r>
            <a:r>
              <a:rPr lang="fr-BE" smtClean="0"/>
              <a:t> : chaque transaction s'exécute indépendamment des autres ;</a:t>
            </a:r>
          </a:p>
          <a:p>
            <a:pPr lvl="1"/>
            <a:endParaRPr lang="fr-BE" sz="1000" smtClean="0"/>
          </a:p>
          <a:p>
            <a:pPr lvl="1"/>
            <a:r>
              <a:rPr lang="fr-BE" b="1" smtClean="0"/>
              <a:t>Durabilité</a:t>
            </a:r>
            <a:r>
              <a:rPr lang="fr-BE" smtClean="0"/>
              <a:t> : lorsqu'une transaction est validée, les modifications des données sont définitives.</a:t>
            </a:r>
          </a:p>
          <a:p>
            <a:pPr eaLnBrk="1" hangingPunct="1"/>
            <a:endParaRPr lang="fr-BE" sz="1000" smtClean="0"/>
          </a:p>
          <a:p>
            <a:pPr eaLnBrk="1" hangingPunct="1"/>
            <a:endParaRPr lang="fr-BE" smtClean="0"/>
          </a:p>
          <a:p>
            <a:pPr eaLnBrk="1" hangingPunct="1">
              <a:buFontTx/>
              <a:buNone/>
            </a:pPr>
            <a:endParaRPr lang="fr-FR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Type de transactions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484784"/>
            <a:ext cx="8064127" cy="4176240"/>
          </a:xfrm>
        </p:spPr>
        <p:txBody>
          <a:bodyPr/>
          <a:lstStyle/>
          <a:p>
            <a:r>
              <a:rPr lang="fr-BE" smtClean="0"/>
              <a:t>Il existe deux grands types de transactions :</a:t>
            </a:r>
          </a:p>
          <a:p>
            <a:pPr>
              <a:buNone/>
            </a:pPr>
            <a:endParaRPr lang="fr-BE" sz="1100" smtClean="0"/>
          </a:p>
          <a:p>
            <a:pPr lvl="1"/>
            <a:r>
              <a:rPr lang="fr-BE" smtClean="0"/>
              <a:t>Les </a:t>
            </a:r>
            <a:r>
              <a:rPr lang="fr-BE" b="1" smtClean="0"/>
              <a:t>transactions locales </a:t>
            </a:r>
            <a:r>
              <a:rPr lang="fr-BE" smtClean="0"/>
              <a:t>: permettent de gérer les opérations sur une seule ressource (base de données, MoM JMS, …). Ces transactions sont gérées directement par l'API ou le framework utilisé (JDBC, EJB, …) ;</a:t>
            </a:r>
          </a:p>
          <a:p>
            <a:pPr lvl="1"/>
            <a:endParaRPr lang="fr-BE" smtClean="0"/>
          </a:p>
          <a:p>
            <a:pPr lvl="1"/>
            <a:r>
              <a:rPr lang="fr-BE" smtClean="0"/>
              <a:t>Les </a:t>
            </a:r>
            <a:r>
              <a:rPr lang="fr-BE" b="1" smtClean="0"/>
              <a:t>transactions globales </a:t>
            </a:r>
            <a:r>
              <a:rPr lang="fr-BE" smtClean="0"/>
              <a:t>: permettent de gérer les opérations effectuées sur plusieurs ressources (base de données distribuée, …). Il est possible de s'appuyer sur l'API </a:t>
            </a:r>
            <a:r>
              <a:rPr lang="fr-BE" b="1" smtClean="0"/>
              <a:t>JTA</a:t>
            </a:r>
            <a:r>
              <a:rPr lang="fr-BE" smtClean="0"/>
              <a:t> (Java Transaction API) pour intégrer de telles transactions dans une application Java.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EJB – Transactions (1/4)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85860"/>
            <a:ext cx="8229600" cy="4375164"/>
          </a:xfrm>
        </p:spPr>
        <p:txBody>
          <a:bodyPr/>
          <a:lstStyle/>
          <a:p>
            <a:pPr marL="323850" indent="-315913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/>
              <a:t>Transactions déclaratives</a:t>
            </a:r>
          </a:p>
          <a:p>
            <a:pPr marL="323850" indent="-315913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GB" sz="1000" smtClean="0"/>
          </a:p>
          <a:p>
            <a:pPr lvl="1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/>
              <a:t>Annotation 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@TransactionAttribute </a:t>
            </a:r>
            <a:r>
              <a:rPr lang="en-GB" smtClean="0">
                <a:cs typeface="Courier New" pitchFamily="49" charset="0"/>
              </a:rPr>
              <a:t>applicable aux </a:t>
            </a:r>
            <a:r>
              <a:rPr lang="en-GB" b="1" smtClean="0">
                <a:cs typeface="Courier New" pitchFamily="49" charset="0"/>
              </a:rPr>
              <a:t>Session Beans et Message Driven Beans</a:t>
            </a:r>
            <a:r>
              <a:rPr lang="en-GB" smtClean="0">
                <a:cs typeface="Courier New" pitchFamily="49" charset="0"/>
              </a:rPr>
              <a:t>, tant sur les classes que les méthodes</a:t>
            </a:r>
          </a:p>
          <a:p>
            <a:pPr lvl="1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GB" sz="1000" smtClean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/>
              <a:t>Valeurs</a:t>
            </a:r>
          </a:p>
          <a:p>
            <a:pPr lvl="2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TransactionAttributeType.MANDATORY</a:t>
            </a:r>
          </a:p>
          <a:p>
            <a:pPr lvl="2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TransactionAttributeType.REQUIRED</a:t>
            </a:r>
          </a:p>
          <a:p>
            <a:pPr lvl="2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TransactionAttributeType.REQUIRES_NEW</a:t>
            </a:r>
          </a:p>
          <a:p>
            <a:pPr lvl="2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TransactionAttributeType.SUPPORTS</a:t>
            </a:r>
          </a:p>
          <a:p>
            <a:pPr lvl="2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TransactionAttributeType.NOT_SUPPORTED</a:t>
            </a:r>
          </a:p>
          <a:p>
            <a:pPr lvl="2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TransactionAttributeType.NEVER</a:t>
            </a:r>
          </a:p>
          <a:p>
            <a:endParaRPr lang="fr-B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EJB – Transactions </a:t>
            </a:r>
            <a:r>
              <a:rPr lang="fr-BE" smtClean="0"/>
              <a:t>(2/4)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500175"/>
            <a:ext cx="8229600" cy="4160850"/>
          </a:xfrm>
        </p:spPr>
        <p:txBody>
          <a:bodyPr/>
          <a:lstStyle/>
          <a:p>
            <a:pPr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TransactionAttributeType.MANDATORY</a:t>
            </a:r>
          </a:p>
          <a:p>
            <a:pPr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GB" sz="1000" smtClean="0"/>
          </a:p>
          <a:p>
            <a:pPr lvl="1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/>
              <a:t>La transaction doit exister. L'EJB ne peut créer une nouvelle transaction.</a:t>
            </a:r>
          </a:p>
          <a:p>
            <a:pPr lvl="1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/>
              <a:t>Si le client appelant ne le fait pas au cours d'une transaction, une EJBTransactionRequiredException est jetée.</a:t>
            </a:r>
          </a:p>
          <a:p>
            <a:pPr lvl="1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GB" smtClean="0"/>
          </a:p>
          <a:p>
            <a:pPr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TransactionAttributeType.REQUIRED   </a:t>
            </a:r>
            <a:r>
              <a:rPr lang="en-GB" smtClean="0">
                <a:cs typeface="Courier New" pitchFamily="49" charset="0"/>
              </a:rPr>
              <a:t>(... par défaut)</a:t>
            </a:r>
          </a:p>
          <a:p>
            <a:pPr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GB" sz="1000" smtClean="0"/>
          </a:p>
          <a:p>
            <a:pPr lvl="1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/>
              <a:t>La méthode se déroule sous le contrôle d'une transaction si elle existe.</a:t>
            </a:r>
          </a:p>
          <a:p>
            <a:pPr lvl="1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/>
              <a:t>Dans le cas contraire, une nouvelle transaction est créée.</a:t>
            </a:r>
          </a:p>
          <a:p>
            <a:pPr lvl="1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/>
              <a:t>La nouvelle transaction se termine lorsque la méthode se termine.</a:t>
            </a:r>
          </a:p>
          <a:p>
            <a:pPr lvl="1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fr-BE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EJB – Transactions </a:t>
            </a:r>
            <a:r>
              <a:rPr lang="fr-BE" smtClean="0"/>
              <a:t>(3/4)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357298"/>
            <a:ext cx="8229600" cy="4303726"/>
          </a:xfrm>
        </p:spPr>
        <p:txBody>
          <a:bodyPr/>
          <a:lstStyle/>
          <a:p>
            <a:pPr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TransactionAttributeType.REQUIRES_NEW</a:t>
            </a:r>
          </a:p>
          <a:p>
            <a:pPr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GB" sz="1000" smtClean="0"/>
          </a:p>
          <a:p>
            <a:pPr lvl="1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/>
              <a:t>Une nouvelle transaction est toujours créée, même si le client appelant en a une.</a:t>
            </a:r>
          </a:p>
          <a:p>
            <a:pPr lvl="1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/>
              <a:t>La transaction se termine à la fin de la méthode.</a:t>
            </a:r>
            <a:endParaRPr lang="fr-BE" smtClean="0"/>
          </a:p>
          <a:p>
            <a:pPr lvl="1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fr-BE" smtClean="0"/>
          </a:p>
          <a:p>
            <a:pPr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TransactionAttributeType.SUPPORTED</a:t>
            </a:r>
          </a:p>
          <a:p>
            <a:pPr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GB" sz="1000" smtClean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/>
              <a:t>La méthode utilise une transaction si elle est déjà présente, sinon elle se déroule sans transaction.</a:t>
            </a:r>
          </a:p>
          <a:p>
            <a:pPr lvl="1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fr-BE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EJB – Transactions </a:t>
            </a:r>
            <a:r>
              <a:rPr lang="fr-BE" smtClean="0"/>
              <a:t>(4/4)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500173"/>
            <a:ext cx="8229600" cy="4160851"/>
          </a:xfrm>
        </p:spPr>
        <p:txBody>
          <a:bodyPr/>
          <a:lstStyle/>
          <a:p>
            <a:pPr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TransactionAttributeType.NOT_SUPPORTED</a:t>
            </a:r>
          </a:p>
          <a:p>
            <a:pPr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GB" sz="1000" smtClean="0"/>
          </a:p>
          <a:p>
            <a:pPr lvl="1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/>
              <a:t>La méthode suspend toute transaction en cours.</a:t>
            </a:r>
          </a:p>
          <a:p>
            <a:pPr lvl="1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/>
              <a:t>Lorsque la méthode se termine, la transaction en cours redémarre.</a:t>
            </a:r>
          </a:p>
          <a:p>
            <a:pPr lvl="1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GB" smtClean="0"/>
          </a:p>
          <a:p>
            <a:pPr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TransactionAttributeType.NEVER</a:t>
            </a:r>
          </a:p>
          <a:p>
            <a:pPr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GB" sz="1000" smtClean="0"/>
          </a:p>
          <a:p>
            <a:pPr lvl="1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/>
              <a:t>La méthode jette une exception si elle se déroule sous le contrôle d'une transaction.</a:t>
            </a:r>
          </a:p>
          <a:p>
            <a:pPr lvl="1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GB" smtClean="0"/>
          </a:p>
          <a:p>
            <a:endParaRPr lang="fr-BE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Spring et les transactions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700808"/>
            <a:ext cx="7920111" cy="3960216"/>
          </a:xfrm>
        </p:spPr>
        <p:txBody>
          <a:bodyPr/>
          <a:lstStyle/>
          <a:p>
            <a:r>
              <a:rPr lang="fr-BE" smtClean="0"/>
              <a:t>Spring dispose d'un module de gestion des transactions fournissant une </a:t>
            </a:r>
            <a:r>
              <a:rPr lang="fr-BE" u="sng" smtClean="0"/>
              <a:t>API générique</a:t>
            </a:r>
            <a:r>
              <a:rPr lang="fr-BE" smtClean="0"/>
              <a:t>, permettant ainsi de créer des services métier totalement indépendamment de la technologie de persistance choisie.</a:t>
            </a:r>
          </a:p>
          <a:p>
            <a:pPr>
              <a:buNone/>
            </a:pPr>
            <a:endParaRPr lang="fr-BE" sz="1000" smtClean="0"/>
          </a:p>
          <a:p>
            <a:r>
              <a:rPr lang="fr-BE" smtClean="0"/>
              <a:t>Spring s'intégre avec les différentes technologies d'accès aux données afin de fournir une implémentation de cette API.</a:t>
            </a:r>
          </a:p>
          <a:p>
            <a:endParaRPr lang="fr-BE" sz="1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Spring – Gestionnaire de transactions (1/2)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556792"/>
            <a:ext cx="8229600" cy="4104232"/>
          </a:xfrm>
        </p:spPr>
        <p:txBody>
          <a:bodyPr/>
          <a:lstStyle/>
          <a:p>
            <a:r>
              <a:rPr lang="fr-BE" smtClean="0"/>
              <a:t>Un </a:t>
            </a:r>
            <a:r>
              <a:rPr lang="fr-BE" b="1" smtClean="0"/>
              <a:t>gestionnaire de transactions</a:t>
            </a:r>
            <a:r>
              <a:rPr lang="fr-BE" smtClean="0"/>
              <a:t> implémente les services de l'API à l'aide de technologies existantes :</a:t>
            </a:r>
          </a:p>
          <a:p>
            <a:endParaRPr lang="fr-BE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899592" y="2687917"/>
          <a:ext cx="7344816" cy="2181243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818717"/>
                <a:gridCol w="5526099"/>
              </a:tblGrid>
              <a:tr h="453051">
                <a:tc>
                  <a:txBody>
                    <a:bodyPr/>
                    <a:lstStyle/>
                    <a:p>
                      <a:pPr algn="l"/>
                      <a:r>
                        <a:rPr lang="fr-BE" sz="1600" b="1" smtClean="0">
                          <a:solidFill>
                            <a:srgbClr val="3C486E"/>
                          </a:solidFill>
                        </a:rPr>
                        <a:t> Technologie</a:t>
                      </a:r>
                      <a:endParaRPr lang="fr-BE" sz="1600" b="1">
                        <a:solidFill>
                          <a:srgbClr val="3C486E"/>
                        </a:solidFill>
                      </a:endParaRPr>
                    </a:p>
                  </a:txBody>
                  <a:tcPr marL="35864" marR="35864" marT="17932" marB="17932" anchor="ctr"/>
                </a:tc>
                <a:tc>
                  <a:txBody>
                    <a:bodyPr/>
                    <a:lstStyle/>
                    <a:p>
                      <a:r>
                        <a:rPr lang="fr-BE" sz="1600" b="1" smtClean="0">
                          <a:solidFill>
                            <a:srgbClr val="3C486E"/>
                          </a:solidFill>
                        </a:rPr>
                        <a:t>Gestionnaire de transactions</a:t>
                      </a:r>
                      <a:endParaRPr lang="fr-BE" sz="1600" b="1">
                        <a:solidFill>
                          <a:srgbClr val="3C486E"/>
                        </a:solidFill>
                      </a:endParaRPr>
                    </a:p>
                  </a:txBody>
                  <a:tcPr marL="35864" marR="35864" marT="17932" marB="17932" anchor="ctr"/>
                </a:tc>
              </a:tr>
              <a:tr h="432048">
                <a:tc>
                  <a:txBody>
                    <a:bodyPr/>
                    <a:lstStyle/>
                    <a:p>
                      <a:pPr algn="l"/>
                      <a:r>
                        <a:rPr lang="fr-BE" sz="1600" b="1" smtClean="0">
                          <a:solidFill>
                            <a:srgbClr val="3C486E"/>
                          </a:solidFill>
                        </a:rPr>
                        <a:t> JDBC</a:t>
                      </a:r>
                      <a:endParaRPr lang="fr-BE" sz="1600" b="1">
                        <a:solidFill>
                          <a:srgbClr val="3C486E"/>
                        </a:solidFill>
                      </a:endParaRPr>
                    </a:p>
                  </a:txBody>
                  <a:tcPr marL="35864" marR="35864" marT="17932" marB="17932" anchor="ctr"/>
                </a:tc>
                <a:tc>
                  <a:txBody>
                    <a:bodyPr/>
                    <a:lstStyle/>
                    <a:p>
                      <a:r>
                        <a:rPr lang="fr-BE" sz="1600" kern="1200" smtClean="0">
                          <a:solidFill>
                            <a:srgbClr val="3C486E"/>
                          </a:solidFill>
                          <a:latin typeface="+mn-lt"/>
                          <a:ea typeface="+mn-ea"/>
                          <a:cs typeface="+mn-cs"/>
                        </a:rPr>
                        <a:t> DataSourceTransactionManager</a:t>
                      </a:r>
                      <a:endParaRPr lang="fr-BE" sz="1600" kern="1200">
                        <a:solidFill>
                          <a:srgbClr val="3C486E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864" marR="35864" marT="17932" marB="17932" anchor="ctr"/>
                </a:tc>
              </a:tr>
              <a:tr h="432048">
                <a:tc>
                  <a:txBody>
                    <a:bodyPr/>
                    <a:lstStyle/>
                    <a:p>
                      <a:pPr algn="l"/>
                      <a:r>
                        <a:rPr lang="fr-BE" sz="1600" b="1" smtClean="0">
                          <a:solidFill>
                            <a:srgbClr val="3C486E"/>
                          </a:solidFill>
                        </a:rPr>
                        <a:t> JPA</a:t>
                      </a:r>
                      <a:endParaRPr lang="fr-BE" sz="1600" b="1">
                        <a:solidFill>
                          <a:srgbClr val="3C486E"/>
                        </a:solidFill>
                      </a:endParaRPr>
                    </a:p>
                  </a:txBody>
                  <a:tcPr marL="35864" marR="35864" marT="17932" marB="17932" anchor="ctr"/>
                </a:tc>
                <a:tc>
                  <a:txBody>
                    <a:bodyPr/>
                    <a:lstStyle/>
                    <a:p>
                      <a:r>
                        <a:rPr lang="fr-BE" sz="1600" kern="1200" smtClean="0">
                          <a:solidFill>
                            <a:srgbClr val="3C486E"/>
                          </a:solidFill>
                          <a:latin typeface="+mn-lt"/>
                          <a:ea typeface="+mn-ea"/>
                          <a:cs typeface="+mn-cs"/>
                        </a:rPr>
                        <a:t> JpaTransactionManager</a:t>
                      </a:r>
                      <a:endParaRPr lang="fr-BE" sz="1600" kern="1200">
                        <a:solidFill>
                          <a:srgbClr val="3C486E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864" marR="35864" marT="17932" marB="17932" anchor="ctr"/>
                </a:tc>
              </a:tr>
              <a:tr h="432048">
                <a:tc>
                  <a:txBody>
                    <a:bodyPr/>
                    <a:lstStyle/>
                    <a:p>
                      <a:pPr algn="l"/>
                      <a:r>
                        <a:rPr lang="fr-BE" sz="1600" b="1" smtClean="0">
                          <a:solidFill>
                            <a:srgbClr val="3C486E"/>
                          </a:solidFill>
                        </a:rPr>
                        <a:t> JMS</a:t>
                      </a:r>
                      <a:endParaRPr lang="fr-BE" sz="1600" b="1">
                        <a:solidFill>
                          <a:srgbClr val="3C486E"/>
                        </a:solidFill>
                      </a:endParaRPr>
                    </a:p>
                  </a:txBody>
                  <a:tcPr marL="35864" marR="35864" marT="17932" marB="17932" anchor="ctr"/>
                </a:tc>
                <a:tc>
                  <a:txBody>
                    <a:bodyPr/>
                    <a:lstStyle/>
                    <a:p>
                      <a:r>
                        <a:rPr lang="fr-BE" sz="1600" kern="1200" smtClean="0">
                          <a:solidFill>
                            <a:srgbClr val="3C486E"/>
                          </a:solidFill>
                          <a:latin typeface="+mn-lt"/>
                          <a:ea typeface="+mn-ea"/>
                          <a:cs typeface="+mn-cs"/>
                        </a:rPr>
                        <a:t> JmsTransactionManager</a:t>
                      </a:r>
                      <a:endParaRPr lang="fr-BE" sz="1600" kern="1200">
                        <a:solidFill>
                          <a:srgbClr val="3C486E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864" marR="35864" marT="17932" marB="17932" anchor="ctr"/>
                </a:tc>
              </a:tr>
              <a:tr h="432048">
                <a:tc>
                  <a:txBody>
                    <a:bodyPr/>
                    <a:lstStyle/>
                    <a:p>
                      <a:pPr algn="l"/>
                      <a:r>
                        <a:rPr lang="fr-BE" sz="1600" b="1" smtClean="0">
                          <a:solidFill>
                            <a:srgbClr val="3C486E"/>
                          </a:solidFill>
                        </a:rPr>
                        <a:t> …</a:t>
                      </a:r>
                      <a:endParaRPr lang="fr-BE" sz="1600" b="1">
                        <a:solidFill>
                          <a:srgbClr val="3C486E"/>
                        </a:solidFill>
                      </a:endParaRPr>
                    </a:p>
                  </a:txBody>
                  <a:tcPr marL="35864" marR="35864" marT="17932" marB="17932" anchor="ctr"/>
                </a:tc>
                <a:tc>
                  <a:txBody>
                    <a:bodyPr/>
                    <a:lstStyle/>
                    <a:p>
                      <a:r>
                        <a:rPr lang="fr-BE" sz="1600" kern="1200" smtClean="0">
                          <a:solidFill>
                            <a:srgbClr val="3C486E"/>
                          </a:solidFill>
                          <a:latin typeface="+mn-lt"/>
                          <a:ea typeface="+mn-ea"/>
                          <a:cs typeface="+mn-cs"/>
                        </a:rPr>
                        <a:t> …</a:t>
                      </a:r>
                      <a:endParaRPr lang="fr-BE" sz="1600" kern="1200">
                        <a:solidFill>
                          <a:srgbClr val="3C486E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864" marR="35864" marT="17932" marB="17932" anchor="ctr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Spring – Gestionnaire </a:t>
            </a:r>
            <a:r>
              <a:rPr lang="fr-BE" smtClean="0"/>
              <a:t>de transactions (2/2)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700809"/>
            <a:ext cx="8229600" cy="3960216"/>
          </a:xfrm>
        </p:spPr>
        <p:txBody>
          <a:bodyPr/>
          <a:lstStyle/>
          <a:p>
            <a:r>
              <a:rPr lang="fr-BE" smtClean="0"/>
              <a:t>Pour être utilisé, un gestionnaire de transactions doit être déclaré au sein du contexte Spring :</a:t>
            </a:r>
            <a:endParaRPr lang="fr-BE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043608" y="2924944"/>
            <a:ext cx="7143750" cy="1434367"/>
          </a:xfrm>
          <a:prstGeom prst="rect">
            <a:avLst/>
          </a:prstGeom>
          <a:noFill/>
          <a:ln w="9525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&lt;bean id="transactionManager" 	class="org.springframework.orm.jpa.JpaTransactionManager"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400" b="1" smtClean="0">
              <a:solidFill>
                <a:srgbClr val="3C486E"/>
              </a:solidFill>
              <a:latin typeface="Courier New" pitchFamily="49" charset="0"/>
            </a:endParaRP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	&lt;property name="entityManagerFactory"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						ref="entityManagerFactory"/&gt;</a:t>
            </a: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400" b="1" smtClean="0">
              <a:solidFill>
                <a:srgbClr val="3C486E"/>
              </a:solidFill>
              <a:latin typeface="Courier New" pitchFamily="49" charset="0"/>
            </a:endParaRPr>
          </a:p>
          <a:p>
            <a:pPr>
              <a:lnSpc>
                <a:spcPct val="89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</a:rPr>
              <a:t>&lt;/bean&gt;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496175" cy="620713"/>
          </a:xfrm>
        </p:spPr>
        <p:txBody>
          <a:bodyPr/>
          <a:lstStyle/>
          <a:p>
            <a:r>
              <a:rPr lang="fr-BE"/>
              <a:t>Spring – Composant </a:t>
            </a:r>
            <a:r>
              <a:rPr lang="fr-BE" smtClean="0"/>
              <a:t>transactionnel (1/5)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59" y="1484784"/>
            <a:ext cx="8136905" cy="4176240"/>
          </a:xfrm>
        </p:spPr>
        <p:txBody>
          <a:bodyPr/>
          <a:lstStyle/>
          <a:p>
            <a:r>
              <a:rPr lang="fr-BE" smtClean="0"/>
              <a:t>Un composant (EJB, bean Spring, …) peut être rendu transactionnel. Les méthodes du composant s'exécutent alors au sein de transactions  …</a:t>
            </a:r>
          </a:p>
          <a:p>
            <a:r>
              <a:rPr lang="fr-BE" smtClean="0"/>
              <a:t>Un composant Spring peut être rendu transactionnel :</a:t>
            </a:r>
          </a:p>
          <a:p>
            <a:endParaRPr lang="fr-BE" sz="500" smtClean="0"/>
          </a:p>
          <a:p>
            <a:pPr lvl="1"/>
            <a:r>
              <a:rPr lang="fr-BE" smtClean="0"/>
              <a:t>Par programmation : l'API générique de Spring est appelée directement dans le code ;</a:t>
            </a:r>
          </a:p>
          <a:p>
            <a:pPr lvl="1"/>
            <a:endParaRPr lang="fr-BE" sz="1400" smtClean="0"/>
          </a:p>
          <a:p>
            <a:pPr lvl="1"/>
            <a:r>
              <a:rPr lang="fr-BE" smtClean="0"/>
              <a:t>Par déclaration : le comportement transactionnel est déclaré au niveau du contexte Spring. On peut associer des transactions aux composants Spring sans en modifier le code. </a:t>
            </a:r>
          </a:p>
          <a:p>
            <a:endParaRPr lang="fr-BE" smtClean="0"/>
          </a:p>
          <a:p>
            <a:pPr lvl="1"/>
            <a:endParaRPr lang="fr-B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DAO (2/2)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340767"/>
            <a:ext cx="8229600" cy="4320257"/>
          </a:xfrm>
        </p:spPr>
        <p:txBody>
          <a:bodyPr/>
          <a:lstStyle/>
          <a:p>
            <a:r>
              <a:rPr lang="fr-BE" smtClean="0"/>
              <a:t>Exemple :</a:t>
            </a:r>
          </a:p>
          <a:p>
            <a:endParaRPr lang="fr-BE" smtClean="0"/>
          </a:p>
          <a:p>
            <a:endParaRPr lang="fr-BE" smtClean="0"/>
          </a:p>
          <a:p>
            <a:endParaRPr lang="fr-BE" smtClean="0"/>
          </a:p>
          <a:p>
            <a:endParaRPr lang="fr-BE" smtClean="0"/>
          </a:p>
          <a:p>
            <a:endParaRPr lang="fr-BE" sz="1000" smtClean="0"/>
          </a:p>
          <a:p>
            <a:r>
              <a:rPr lang="fr-BE" smtClean="0"/>
              <a:t>La technologie choisie est masquée derrière l'interface du DAO ; l'interface peut être implémentée aussi bien avec JDBC qu'un outil tel qu'Hibernate. </a:t>
            </a:r>
            <a:endParaRPr lang="fr-BE"/>
          </a:p>
        </p:txBody>
      </p:sp>
      <p:sp>
        <p:nvSpPr>
          <p:cNvPr id="4" name="TextBox 3"/>
          <p:cNvSpPr txBox="1"/>
          <p:nvPr/>
        </p:nvSpPr>
        <p:spPr>
          <a:xfrm>
            <a:off x="1187624" y="1944128"/>
            <a:ext cx="6840760" cy="2246769"/>
          </a:xfrm>
          <a:prstGeom prst="rect">
            <a:avLst/>
          </a:prstGeom>
          <a:solidFill>
            <a:schemeClr val="bg1"/>
          </a:solidFill>
          <a:ln>
            <a:solidFill>
              <a:srgbClr val="3C486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public interface UserDao {</a:t>
            </a:r>
          </a:p>
          <a:p>
            <a:pPr>
              <a:lnSpc>
                <a:spcPct val="100000"/>
              </a:lnSpc>
            </a:pPr>
            <a:endParaRPr lang="fr-BE" sz="1400" b="1" smtClean="0">
              <a:solidFill>
                <a:srgbClr val="3C486E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	List&lt;User&gt; findUsers();</a:t>
            </a:r>
          </a:p>
          <a:p>
            <a:pPr>
              <a:lnSpc>
                <a:spcPct val="100000"/>
              </a:lnSpc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	User findUser(String id);</a:t>
            </a:r>
          </a:p>
          <a:p>
            <a:pPr>
              <a:lnSpc>
                <a:spcPct val="100000"/>
              </a:lnSpc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	User findUser(String login, String password);</a:t>
            </a:r>
          </a:p>
          <a:p>
            <a:pPr>
              <a:lnSpc>
                <a:spcPct val="100000"/>
              </a:lnSpc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	void createUser(User user);</a:t>
            </a:r>
          </a:p>
          <a:p>
            <a:pPr>
              <a:lnSpc>
                <a:spcPct val="100000"/>
              </a:lnSpc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	void updateUser(User user);</a:t>
            </a:r>
          </a:p>
          <a:p>
            <a:pPr>
              <a:lnSpc>
                <a:spcPct val="100000"/>
              </a:lnSpc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	void deleteUser(User user);</a:t>
            </a:r>
          </a:p>
          <a:p>
            <a:pPr>
              <a:lnSpc>
                <a:spcPct val="100000"/>
              </a:lnSpc>
            </a:pPr>
            <a:endParaRPr lang="fr-BE" sz="1400" b="1" smtClean="0">
              <a:solidFill>
                <a:srgbClr val="3C486E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}</a:t>
            </a:r>
            <a:endParaRPr lang="fr-BE" sz="1400" b="1" smtClean="0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Spring – Composant </a:t>
            </a:r>
            <a:r>
              <a:rPr lang="fr-BE" smtClean="0"/>
              <a:t>transactionnel (2/5)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344" y="1412776"/>
            <a:ext cx="8208144" cy="4032224"/>
          </a:xfrm>
        </p:spPr>
        <p:txBody>
          <a:bodyPr/>
          <a:lstStyle/>
          <a:p>
            <a:r>
              <a:rPr lang="fr-BE" smtClean="0"/>
              <a:t>Il est possible de préciser le </a:t>
            </a:r>
            <a:r>
              <a:rPr lang="fr-BE" b="1" smtClean="0"/>
              <a:t>comportement transactionnel</a:t>
            </a:r>
            <a:r>
              <a:rPr lang="fr-BE" smtClean="0"/>
              <a:t> attendu :</a:t>
            </a:r>
          </a:p>
          <a:p>
            <a:endParaRPr lang="fr-BE" sz="1400" smtClean="0"/>
          </a:p>
          <a:p>
            <a:pPr lvl="1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PROPAGATION_MANDATORY</a:t>
            </a:r>
          </a:p>
          <a:p>
            <a:pPr lvl="1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PROPAGATION_REQUIRED</a:t>
            </a:r>
          </a:p>
          <a:p>
            <a:pPr lvl="1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PROPAGATION_REQUIRES_NEW</a:t>
            </a:r>
          </a:p>
          <a:p>
            <a:pPr lvl="1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PROPAGATION_SUPPORTS</a:t>
            </a:r>
          </a:p>
          <a:p>
            <a:pPr lvl="1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PROPAGATION_NOT_SUPPORTED</a:t>
            </a:r>
          </a:p>
          <a:p>
            <a:pPr lvl="1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PROPAGATION_NEVER</a:t>
            </a:r>
          </a:p>
          <a:p>
            <a:endParaRPr lang="fr-BE" smtClean="0"/>
          </a:p>
          <a:p>
            <a:endParaRPr lang="fr-B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Spring – Composant </a:t>
            </a:r>
            <a:r>
              <a:rPr lang="fr-BE" smtClean="0"/>
              <a:t>transactionnel (3/5)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2" y="1268760"/>
            <a:ext cx="8352159" cy="4392265"/>
          </a:xfrm>
        </p:spPr>
        <p:txBody>
          <a:bodyPr/>
          <a:lstStyle/>
          <a:p>
            <a:pPr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PROPAGATION_MANDATORY</a:t>
            </a:r>
          </a:p>
          <a:p>
            <a:pPr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GB" sz="1000" smtClean="0"/>
          </a:p>
          <a:p>
            <a:pPr lvl="1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/>
              <a:t>La transaction doit exister. Spring ne peut créer une nouvelle transaction.</a:t>
            </a:r>
          </a:p>
          <a:p>
            <a:pPr lvl="1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/>
              <a:t>Si le client appelant ne le fait pas au cours d'une transaction, une exception est levée.</a:t>
            </a:r>
          </a:p>
          <a:p>
            <a:pPr lvl="1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GB" smtClean="0"/>
          </a:p>
          <a:p>
            <a:pPr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PROPAGATION_REQUIRED   </a:t>
            </a:r>
            <a:r>
              <a:rPr lang="en-GB" smtClean="0">
                <a:cs typeface="Courier New" pitchFamily="49" charset="0"/>
              </a:rPr>
              <a:t>(... par défaut)</a:t>
            </a:r>
          </a:p>
          <a:p>
            <a:pPr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GB" sz="1000" smtClean="0"/>
          </a:p>
          <a:p>
            <a:pPr lvl="1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/>
              <a:t>La méthode se déroule sous le contrôle d'une transaction si elle existe.</a:t>
            </a:r>
          </a:p>
          <a:p>
            <a:pPr lvl="1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/>
              <a:t>Dans le cas contraire, une nouvelle transaction est créée.</a:t>
            </a:r>
          </a:p>
          <a:p>
            <a:pPr lvl="1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/>
              <a:t>La nouvelle transaction se termine lorsque la méthode se termine.</a:t>
            </a:r>
          </a:p>
          <a:p>
            <a:pPr lvl="1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fr-BE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Spring – Composant </a:t>
            </a:r>
            <a:r>
              <a:rPr lang="fr-BE" smtClean="0"/>
              <a:t>transactionnel (4/5)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357298"/>
            <a:ext cx="8229600" cy="4303726"/>
          </a:xfrm>
        </p:spPr>
        <p:txBody>
          <a:bodyPr/>
          <a:lstStyle/>
          <a:p>
            <a:pPr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PROPAGATION_REQUIRES_NEW</a:t>
            </a:r>
          </a:p>
          <a:p>
            <a:pPr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GB" sz="1000" smtClean="0"/>
          </a:p>
          <a:p>
            <a:pPr lvl="1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/>
              <a:t>Une nouvelle transaction est toujours créée, même si le client appelant en a une.</a:t>
            </a:r>
          </a:p>
          <a:p>
            <a:pPr lvl="1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/>
              <a:t>La transaction se termine à la fin de la méthode.</a:t>
            </a:r>
            <a:endParaRPr lang="fr-BE" smtClean="0"/>
          </a:p>
          <a:p>
            <a:pPr lvl="1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fr-BE" smtClean="0"/>
          </a:p>
          <a:p>
            <a:pPr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PROPAGATION_SUPPORTED</a:t>
            </a:r>
          </a:p>
          <a:p>
            <a:pPr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GB" sz="1000" smtClean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/>
              <a:t>La méthode utilise une transaction si elle est déjà présente, sinon elle se déroule sans transaction.</a:t>
            </a:r>
          </a:p>
          <a:p>
            <a:pPr lvl="1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fr-BE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Spring – Composant </a:t>
            </a:r>
            <a:r>
              <a:rPr lang="fr-BE" smtClean="0"/>
              <a:t>transactionnel (5/5)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500173"/>
            <a:ext cx="8229600" cy="4160851"/>
          </a:xfrm>
        </p:spPr>
        <p:txBody>
          <a:bodyPr/>
          <a:lstStyle/>
          <a:p>
            <a:pPr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PROPAGATION_NOT_SUPPORTED</a:t>
            </a:r>
          </a:p>
          <a:p>
            <a:pPr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GB" sz="1000" smtClean="0"/>
          </a:p>
          <a:p>
            <a:pPr lvl="1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/>
              <a:t>La méthode suspend toute transaction en cours.</a:t>
            </a:r>
          </a:p>
          <a:p>
            <a:pPr lvl="1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/>
              <a:t>Lorsque la méthode se termine, la transaction en cours redémarre.</a:t>
            </a:r>
          </a:p>
          <a:p>
            <a:pPr lvl="1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GB" smtClean="0"/>
          </a:p>
          <a:p>
            <a:pPr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PROPAGATION_NEVER</a:t>
            </a:r>
          </a:p>
          <a:p>
            <a:pPr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GB" sz="1000" smtClean="0"/>
          </a:p>
          <a:p>
            <a:pPr lvl="1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mtClean="0"/>
              <a:t>La méthode jette une exception si elle se déroule sous le contrôle d'une transaction.</a:t>
            </a:r>
          </a:p>
          <a:p>
            <a:pPr lvl="1">
              <a:lnSpc>
                <a:spcPct val="118000"/>
              </a:lnSpc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GB" smtClean="0"/>
          </a:p>
          <a:p>
            <a:endParaRPr lang="fr-BE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Spring – Gestion </a:t>
            </a:r>
            <a:r>
              <a:rPr lang="fr-BE" smtClean="0"/>
              <a:t>déclarative des transactions (1/3)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96752"/>
            <a:ext cx="8229600" cy="4464272"/>
          </a:xfrm>
        </p:spPr>
        <p:txBody>
          <a:bodyPr/>
          <a:lstStyle/>
          <a:p>
            <a:r>
              <a:rPr lang="fr-BE" smtClean="0"/>
              <a:t>Il est possible de définir le comportement transactionnel des composants à l'aide de l'annotation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@Transactional</a:t>
            </a:r>
            <a:r>
              <a:rPr lang="fr-BE" smtClean="0"/>
              <a:t>.</a:t>
            </a:r>
          </a:p>
          <a:p>
            <a:endParaRPr lang="fr-BE" sz="300" smtClean="0"/>
          </a:p>
          <a:p>
            <a:r>
              <a:rPr lang="fr-BE" smtClean="0"/>
              <a:t>Exemple :</a:t>
            </a:r>
            <a:endParaRPr lang="fr-BE"/>
          </a:p>
        </p:txBody>
      </p:sp>
      <p:sp>
        <p:nvSpPr>
          <p:cNvPr id="4" name="TextBox 3"/>
          <p:cNvSpPr txBox="1"/>
          <p:nvPr/>
        </p:nvSpPr>
        <p:spPr>
          <a:xfrm>
            <a:off x="1259632" y="2624713"/>
            <a:ext cx="6840760" cy="3108543"/>
          </a:xfrm>
          <a:prstGeom prst="rect">
            <a:avLst/>
          </a:prstGeom>
          <a:solidFill>
            <a:schemeClr val="bg1"/>
          </a:solidFill>
          <a:ln>
            <a:solidFill>
              <a:srgbClr val="3C486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@Transactional</a:t>
            </a:r>
          </a:p>
          <a:p>
            <a:pPr>
              <a:lnSpc>
                <a:spcPct val="100000"/>
              </a:lnSpc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public interface UserDao {</a:t>
            </a:r>
          </a:p>
          <a:p>
            <a:pPr>
              <a:lnSpc>
                <a:spcPct val="100000"/>
              </a:lnSpc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	List&lt;User&gt; findUsers();</a:t>
            </a:r>
          </a:p>
          <a:p>
            <a:pPr>
              <a:lnSpc>
                <a:spcPct val="100000"/>
              </a:lnSpc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	User findUser(String id);</a:t>
            </a:r>
          </a:p>
          <a:p>
            <a:pPr>
              <a:lnSpc>
                <a:spcPct val="100000"/>
              </a:lnSpc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	User findUser(String login, String password);</a:t>
            </a:r>
          </a:p>
          <a:p>
            <a:pPr>
              <a:lnSpc>
                <a:spcPct val="100000"/>
              </a:lnSpc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</a:p>
          <a:p>
            <a:pPr>
              <a:lnSpc>
                <a:spcPct val="100000"/>
              </a:lnSpc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	@Transactional(propagation=Propagation.Required)</a:t>
            </a:r>
          </a:p>
          <a:p>
            <a:pPr>
              <a:lnSpc>
                <a:spcPct val="100000"/>
              </a:lnSpc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	void createUser(User user);</a:t>
            </a:r>
          </a:p>
          <a:p>
            <a:pPr>
              <a:lnSpc>
                <a:spcPct val="100000"/>
              </a:lnSpc>
            </a:pPr>
            <a:endParaRPr lang="fr-BE" sz="1400" b="1" smtClean="0">
              <a:solidFill>
                <a:srgbClr val="3C486E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	@Transactional</a:t>
            </a:r>
          </a:p>
          <a:p>
            <a:pPr>
              <a:lnSpc>
                <a:spcPct val="100000"/>
              </a:lnSpc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	void updateUser(User user);</a:t>
            </a:r>
          </a:p>
          <a:p>
            <a:pPr>
              <a:lnSpc>
                <a:spcPct val="100000"/>
              </a:lnSpc>
            </a:pPr>
            <a:endParaRPr lang="fr-BE" sz="1400" b="1" smtClean="0">
              <a:solidFill>
                <a:srgbClr val="3C486E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	void deleteUser(User user);</a:t>
            </a:r>
          </a:p>
          <a:p>
            <a:pPr>
              <a:lnSpc>
                <a:spcPct val="100000"/>
              </a:lnSpc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}</a:t>
            </a:r>
            <a:endParaRPr lang="fr-BE" sz="1400" b="1" smtClean="0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Spring – Gestion </a:t>
            </a:r>
            <a:r>
              <a:rPr lang="fr-BE" smtClean="0"/>
              <a:t>déclarative des transactions (2/3)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96752"/>
            <a:ext cx="8229600" cy="4464272"/>
          </a:xfrm>
        </p:spPr>
        <p:txBody>
          <a:bodyPr/>
          <a:lstStyle/>
          <a:p>
            <a:r>
              <a:rPr lang="fr-BE" smtClean="0"/>
              <a:t>Les propriétés de l'annotation précise le comportement attendu :</a:t>
            </a:r>
          </a:p>
          <a:p>
            <a:endParaRPr lang="fr-BE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899592" y="1793285"/>
          <a:ext cx="7560840" cy="390943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326412"/>
                <a:gridCol w="5234428"/>
              </a:tblGrid>
              <a:tr h="453051">
                <a:tc>
                  <a:txBody>
                    <a:bodyPr/>
                    <a:lstStyle/>
                    <a:p>
                      <a:pPr algn="l"/>
                      <a:r>
                        <a:rPr lang="fr-BE" sz="1400" b="1" smtClean="0">
                          <a:solidFill>
                            <a:srgbClr val="3C486E"/>
                          </a:solidFill>
                        </a:rPr>
                        <a:t> Attribut</a:t>
                      </a:r>
                      <a:endParaRPr lang="fr-BE" sz="1400" b="1">
                        <a:solidFill>
                          <a:srgbClr val="3C486E"/>
                        </a:solidFill>
                      </a:endParaRPr>
                    </a:p>
                  </a:txBody>
                  <a:tcPr marL="35864" marR="35864" marT="17932" marB="17932"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fr-BE" sz="1400" b="1" smtClean="0">
                          <a:solidFill>
                            <a:srgbClr val="3C486E"/>
                          </a:solidFill>
                        </a:rPr>
                        <a:t>Description</a:t>
                      </a:r>
                      <a:endParaRPr lang="fr-BE" sz="1400" b="1">
                        <a:solidFill>
                          <a:srgbClr val="3C486E"/>
                        </a:solidFill>
                      </a:endParaRPr>
                    </a:p>
                  </a:txBody>
                  <a:tcPr marL="35864" marR="35864" marT="17932" marB="17932" anchor="ctr"/>
                </a:tc>
              </a:tr>
              <a:tr h="432048">
                <a:tc>
                  <a:txBody>
                    <a:bodyPr/>
                    <a:lstStyle/>
                    <a:p>
                      <a:pPr algn="l"/>
                      <a:r>
                        <a:rPr lang="fr-BE" sz="1400" b="1" smtClean="0">
                          <a:solidFill>
                            <a:srgbClr val="3C486E"/>
                          </a:solidFill>
                        </a:rPr>
                        <a:t> propagation</a:t>
                      </a:r>
                      <a:endParaRPr lang="fr-BE" sz="1400" b="1">
                        <a:solidFill>
                          <a:srgbClr val="3C486E"/>
                        </a:solidFill>
                      </a:endParaRPr>
                    </a:p>
                  </a:txBody>
                  <a:tcPr marL="35864" marR="35864" marT="17932" marB="17932"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fr-BE" sz="1400" kern="1200" smtClean="0">
                          <a:solidFill>
                            <a:srgbClr val="3C486E"/>
                          </a:solidFill>
                          <a:latin typeface="+mn-lt"/>
                          <a:ea typeface="+mn-ea"/>
                          <a:cs typeface="+mn-cs"/>
                        </a:rPr>
                        <a:t>Comportement</a:t>
                      </a:r>
                      <a:r>
                        <a:rPr lang="fr-BE" sz="1400" kern="1200" baseline="0" smtClean="0">
                          <a:solidFill>
                            <a:srgbClr val="3C486E"/>
                          </a:solidFill>
                          <a:latin typeface="+mn-lt"/>
                          <a:ea typeface="+mn-ea"/>
                          <a:cs typeface="+mn-cs"/>
                        </a:rPr>
                        <a:t> transactionnel souhaité pour l'appel de la méthode</a:t>
                      </a:r>
                      <a:endParaRPr lang="fr-BE" sz="1400" kern="1200">
                        <a:solidFill>
                          <a:srgbClr val="3C486E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864" marR="35864" marT="17932" marB="17932" anchor="ctr"/>
                </a:tc>
              </a:tr>
              <a:tr h="432048">
                <a:tc>
                  <a:txBody>
                    <a:bodyPr/>
                    <a:lstStyle/>
                    <a:p>
                      <a:pPr algn="l"/>
                      <a:r>
                        <a:rPr lang="fr-BE" sz="1400" b="1" smtClean="0">
                          <a:solidFill>
                            <a:srgbClr val="3C486E"/>
                          </a:solidFill>
                        </a:rPr>
                        <a:t> isolation</a:t>
                      </a:r>
                      <a:endParaRPr lang="fr-BE" sz="1400" b="1">
                        <a:solidFill>
                          <a:srgbClr val="3C486E"/>
                        </a:solidFill>
                      </a:endParaRPr>
                    </a:p>
                  </a:txBody>
                  <a:tcPr marL="35864" marR="35864" marT="17932" marB="17932"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fr-BE" sz="1400" kern="1200" smtClean="0">
                          <a:solidFill>
                            <a:srgbClr val="3C486E"/>
                          </a:solidFill>
                          <a:latin typeface="+mn-lt"/>
                          <a:ea typeface="+mn-ea"/>
                          <a:cs typeface="+mn-cs"/>
                        </a:rPr>
                        <a:t>Niveau d'isolation transactionnelle</a:t>
                      </a:r>
                      <a:endParaRPr lang="fr-BE" sz="1400" kern="1200">
                        <a:solidFill>
                          <a:srgbClr val="3C486E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864" marR="35864" marT="17932" marB="17932" anchor="ctr"/>
                </a:tc>
              </a:tr>
              <a:tr h="432048">
                <a:tc>
                  <a:txBody>
                    <a:bodyPr/>
                    <a:lstStyle/>
                    <a:p>
                      <a:pPr algn="l"/>
                      <a:r>
                        <a:rPr lang="fr-BE" sz="1400" b="1" smtClean="0">
                          <a:solidFill>
                            <a:srgbClr val="3C486E"/>
                          </a:solidFill>
                        </a:rPr>
                        <a:t> timeout</a:t>
                      </a:r>
                      <a:endParaRPr lang="fr-BE" sz="1400" b="1">
                        <a:solidFill>
                          <a:srgbClr val="3C486E"/>
                        </a:solidFill>
                      </a:endParaRPr>
                    </a:p>
                  </a:txBody>
                  <a:tcPr marL="35864" marR="35864" marT="17932" marB="17932"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fr-BE" sz="1400" kern="1200" smtClean="0">
                          <a:solidFill>
                            <a:srgbClr val="3C486E"/>
                          </a:solidFill>
                          <a:latin typeface="+mn-lt"/>
                          <a:ea typeface="+mn-ea"/>
                          <a:cs typeface="+mn-cs"/>
                        </a:rPr>
                        <a:t>Délai</a:t>
                      </a:r>
                      <a:r>
                        <a:rPr lang="fr-BE" sz="1400" kern="1200" baseline="0" smtClean="0">
                          <a:solidFill>
                            <a:srgbClr val="3C486E"/>
                          </a:solidFill>
                          <a:latin typeface="+mn-lt"/>
                          <a:ea typeface="+mn-ea"/>
                          <a:cs typeface="+mn-cs"/>
                        </a:rPr>
                        <a:t> d'expiration de la transaction</a:t>
                      </a:r>
                      <a:endParaRPr lang="fr-BE" sz="1400" kern="1200">
                        <a:solidFill>
                          <a:srgbClr val="3C486E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864" marR="35864" marT="17932" marB="17932" anchor="ctr"/>
                </a:tc>
              </a:tr>
              <a:tr h="432048">
                <a:tc>
                  <a:txBody>
                    <a:bodyPr/>
                    <a:lstStyle/>
                    <a:p>
                      <a:pPr algn="l"/>
                      <a:r>
                        <a:rPr lang="fr-BE" sz="1400" b="1" smtClean="0">
                          <a:solidFill>
                            <a:srgbClr val="3C486E"/>
                          </a:solidFill>
                        </a:rPr>
                        <a:t> readOnly</a:t>
                      </a:r>
                      <a:endParaRPr lang="fr-BE" sz="1400" b="1">
                        <a:solidFill>
                          <a:srgbClr val="3C486E"/>
                        </a:solidFill>
                      </a:endParaRPr>
                    </a:p>
                  </a:txBody>
                  <a:tcPr marL="35864" marR="35864" marT="17932" marB="17932"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fr-BE" sz="1400" kern="1200" smtClean="0">
                          <a:solidFill>
                            <a:srgbClr val="3C486E"/>
                          </a:solidFill>
                          <a:latin typeface="+mn-lt"/>
                          <a:ea typeface="+mn-ea"/>
                          <a:cs typeface="+mn-cs"/>
                        </a:rPr>
                        <a:t>Mode</a:t>
                      </a:r>
                      <a:r>
                        <a:rPr lang="fr-BE" sz="1400" kern="1200" baseline="0" smtClean="0">
                          <a:solidFill>
                            <a:srgbClr val="3C486E"/>
                          </a:solidFill>
                          <a:latin typeface="+mn-lt"/>
                          <a:ea typeface="+mn-ea"/>
                          <a:cs typeface="+mn-cs"/>
                        </a:rPr>
                        <a:t> lecture seule</a:t>
                      </a:r>
                      <a:endParaRPr lang="fr-BE" sz="1400" kern="1200">
                        <a:solidFill>
                          <a:srgbClr val="3C486E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864" marR="35864" marT="17932" marB="17932" anchor="ctr"/>
                </a:tc>
              </a:tr>
              <a:tr h="432048">
                <a:tc>
                  <a:txBody>
                    <a:bodyPr/>
                    <a:lstStyle/>
                    <a:p>
                      <a:pPr algn="l"/>
                      <a:r>
                        <a:rPr lang="fr-BE" sz="1400" b="1" smtClean="0">
                          <a:solidFill>
                            <a:srgbClr val="3C486E"/>
                          </a:solidFill>
                        </a:rPr>
                        <a:t> rollbackFor</a:t>
                      </a:r>
                      <a:endParaRPr lang="fr-BE" sz="1400" b="1">
                        <a:solidFill>
                          <a:srgbClr val="3C486E"/>
                        </a:solidFill>
                      </a:endParaRPr>
                    </a:p>
                  </a:txBody>
                  <a:tcPr marL="35864" marR="35864" marT="17932" marB="17932"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fr-BE" sz="1400" kern="1200" smtClean="0">
                          <a:solidFill>
                            <a:srgbClr val="3C486E"/>
                          </a:solidFill>
                          <a:latin typeface="+mn-lt"/>
                          <a:ea typeface="+mn-ea"/>
                          <a:cs typeface="+mn-cs"/>
                        </a:rPr>
                        <a:t>Spécifie les exceptions entraînant</a:t>
                      </a:r>
                      <a:r>
                        <a:rPr lang="fr-BE" sz="1400" kern="1200" baseline="0" smtClean="0">
                          <a:solidFill>
                            <a:srgbClr val="3C486E"/>
                          </a:solidFill>
                          <a:latin typeface="+mn-lt"/>
                          <a:ea typeface="+mn-ea"/>
                          <a:cs typeface="+mn-cs"/>
                        </a:rPr>
                        <a:t> un rollback</a:t>
                      </a:r>
                      <a:endParaRPr lang="fr-BE" sz="1400" kern="1200">
                        <a:solidFill>
                          <a:srgbClr val="3C486E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864" marR="35864" marT="17932" marB="17932" anchor="ctr"/>
                </a:tc>
              </a:tr>
              <a:tr h="432048">
                <a:tc>
                  <a:txBody>
                    <a:bodyPr/>
                    <a:lstStyle/>
                    <a:p>
                      <a:pPr algn="l"/>
                      <a:r>
                        <a:rPr lang="fr-BE" sz="1400" b="1" smtClean="0">
                          <a:solidFill>
                            <a:srgbClr val="3C486E"/>
                          </a:solidFill>
                        </a:rPr>
                        <a:t> rollbackForClassname</a:t>
                      </a:r>
                      <a:endParaRPr lang="fr-BE" sz="1400" b="1">
                        <a:solidFill>
                          <a:srgbClr val="3C486E"/>
                        </a:solidFill>
                      </a:endParaRPr>
                    </a:p>
                  </a:txBody>
                  <a:tcPr marL="35864" marR="35864" marT="17932" marB="17932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kern="1200" smtClean="0">
                          <a:solidFill>
                            <a:srgbClr val="3C486E"/>
                          </a:solidFill>
                          <a:latin typeface="+mn-lt"/>
                          <a:ea typeface="+mn-ea"/>
                          <a:cs typeface="+mn-cs"/>
                        </a:rPr>
                        <a:t>Spécifie le nom des exceptions entraînant</a:t>
                      </a:r>
                      <a:r>
                        <a:rPr lang="fr-BE" sz="1400" kern="1200" baseline="0" smtClean="0">
                          <a:solidFill>
                            <a:srgbClr val="3C486E"/>
                          </a:solidFill>
                          <a:latin typeface="+mn-lt"/>
                          <a:ea typeface="+mn-ea"/>
                          <a:cs typeface="+mn-cs"/>
                        </a:rPr>
                        <a:t> un rollback</a:t>
                      </a:r>
                      <a:endParaRPr lang="fr-BE" sz="1400" kern="1200" smtClean="0">
                        <a:solidFill>
                          <a:srgbClr val="3C486E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864" marR="35864" marT="17932" marB="17932" anchor="ctr"/>
                </a:tc>
              </a:tr>
              <a:tr h="432048">
                <a:tc>
                  <a:txBody>
                    <a:bodyPr/>
                    <a:lstStyle/>
                    <a:p>
                      <a:pPr algn="l"/>
                      <a:r>
                        <a:rPr lang="fr-BE" sz="1400" b="1" smtClean="0">
                          <a:solidFill>
                            <a:srgbClr val="3C486E"/>
                          </a:solidFill>
                        </a:rPr>
                        <a:t> noRollbackFor</a:t>
                      </a:r>
                      <a:endParaRPr lang="fr-BE" sz="1400" b="1">
                        <a:solidFill>
                          <a:srgbClr val="3C486E"/>
                        </a:solidFill>
                      </a:endParaRPr>
                    </a:p>
                  </a:txBody>
                  <a:tcPr marL="35864" marR="35864" marT="17932" marB="17932"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fr-BE" sz="1400" kern="1200" smtClean="0">
                          <a:solidFill>
                            <a:srgbClr val="3C486E"/>
                          </a:solidFill>
                          <a:latin typeface="+mn-lt"/>
                          <a:ea typeface="+mn-ea"/>
                          <a:cs typeface="+mn-cs"/>
                        </a:rPr>
                        <a:t>Spécifie les exception entraînant</a:t>
                      </a:r>
                      <a:r>
                        <a:rPr lang="fr-BE" sz="1400" kern="1200" baseline="0" smtClean="0">
                          <a:solidFill>
                            <a:srgbClr val="3C486E"/>
                          </a:solidFill>
                          <a:latin typeface="+mn-lt"/>
                          <a:ea typeface="+mn-ea"/>
                          <a:cs typeface="+mn-cs"/>
                        </a:rPr>
                        <a:t> un commit</a:t>
                      </a:r>
                      <a:endParaRPr lang="fr-BE" sz="1400" kern="1200">
                        <a:solidFill>
                          <a:srgbClr val="3C486E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864" marR="35864" marT="17932" marB="17932" anchor="ctr"/>
                </a:tc>
              </a:tr>
              <a:tr h="432048">
                <a:tc>
                  <a:txBody>
                    <a:bodyPr/>
                    <a:lstStyle/>
                    <a:p>
                      <a:pPr algn="l"/>
                      <a:r>
                        <a:rPr lang="fr-BE" sz="1400" b="1" smtClean="0">
                          <a:solidFill>
                            <a:srgbClr val="3C486E"/>
                          </a:solidFill>
                        </a:rPr>
                        <a:t> noRollbackForClassname</a:t>
                      </a:r>
                      <a:endParaRPr lang="fr-BE" sz="1400" b="1">
                        <a:solidFill>
                          <a:srgbClr val="3C486E"/>
                        </a:solidFill>
                      </a:endParaRPr>
                    </a:p>
                  </a:txBody>
                  <a:tcPr marL="35864" marR="35864" marT="17932" marB="17932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kern="1200" smtClean="0">
                          <a:solidFill>
                            <a:srgbClr val="3C486E"/>
                          </a:solidFill>
                          <a:latin typeface="+mn-lt"/>
                          <a:ea typeface="+mn-ea"/>
                          <a:cs typeface="+mn-cs"/>
                        </a:rPr>
                        <a:t>Spécifie le nom des exception entraînant</a:t>
                      </a:r>
                      <a:r>
                        <a:rPr lang="fr-BE" sz="1400" kern="1200" baseline="0" smtClean="0">
                          <a:solidFill>
                            <a:srgbClr val="3C486E"/>
                          </a:solidFill>
                          <a:latin typeface="+mn-lt"/>
                          <a:ea typeface="+mn-ea"/>
                          <a:cs typeface="+mn-cs"/>
                        </a:rPr>
                        <a:t> un commit</a:t>
                      </a:r>
                      <a:endParaRPr lang="fr-BE" sz="1400" kern="1200" smtClean="0">
                        <a:solidFill>
                          <a:srgbClr val="3C486E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864" marR="35864" marT="17932" marB="17932" anchor="ctr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Spring – Gestion </a:t>
            </a:r>
            <a:r>
              <a:rPr lang="fr-BE" smtClean="0"/>
              <a:t>déclarative des transactions (3/3)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700808"/>
            <a:ext cx="8229600" cy="3960216"/>
          </a:xfrm>
        </p:spPr>
        <p:txBody>
          <a:bodyPr/>
          <a:lstStyle/>
          <a:p>
            <a:r>
              <a:rPr lang="fr-BE" smtClean="0"/>
              <a:t>Pour que l'annotation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@Transactional </a:t>
            </a:r>
            <a:r>
              <a:rPr lang="fr-BE" smtClean="0"/>
              <a:t>soit effective, il faut activer le support des annotations par Spring :</a:t>
            </a:r>
            <a:endParaRPr lang="fr-BE"/>
          </a:p>
        </p:txBody>
      </p:sp>
      <p:sp>
        <p:nvSpPr>
          <p:cNvPr id="4" name="TextBox 3"/>
          <p:cNvSpPr txBox="1"/>
          <p:nvPr/>
        </p:nvSpPr>
        <p:spPr>
          <a:xfrm>
            <a:off x="899592" y="2780928"/>
            <a:ext cx="7272808" cy="1384995"/>
          </a:xfrm>
          <a:prstGeom prst="rect">
            <a:avLst/>
          </a:prstGeom>
          <a:solidFill>
            <a:schemeClr val="bg1"/>
          </a:solidFill>
          <a:ln>
            <a:solidFill>
              <a:srgbClr val="3C486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&lt;beans&gt;</a:t>
            </a:r>
          </a:p>
          <a:p>
            <a:pPr>
              <a:lnSpc>
                <a:spcPct val="100000"/>
              </a:lnSpc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  // ...</a:t>
            </a:r>
          </a:p>
          <a:p>
            <a:pPr>
              <a:lnSpc>
                <a:spcPct val="100000"/>
              </a:lnSpc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&lt;tx:annotation-driven </a:t>
            </a:r>
          </a:p>
          <a:p>
            <a:pPr>
              <a:lnSpc>
                <a:spcPct val="100000"/>
              </a:lnSpc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	transaction-manager="transactionManager"/&gt;</a:t>
            </a:r>
          </a:p>
          <a:p>
            <a:pPr>
              <a:lnSpc>
                <a:spcPct val="100000"/>
              </a:lnSpc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// ...</a:t>
            </a:r>
          </a:p>
          <a:p>
            <a:pPr>
              <a:lnSpc>
                <a:spcPct val="100000"/>
              </a:lnSpc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&lt;/beanss&gt;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Mapping Objet-Relationnel (1/2)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248248"/>
          </a:xfrm>
        </p:spPr>
        <p:txBody>
          <a:bodyPr/>
          <a:lstStyle/>
          <a:p>
            <a:r>
              <a:rPr lang="fr-BE" smtClean="0"/>
              <a:t>Mise en correspondance des objets avec les données stockées dans une base de données relationnelle</a:t>
            </a:r>
          </a:p>
          <a:p>
            <a:endParaRPr lang="fr-BE" smtClean="0"/>
          </a:p>
          <a:p>
            <a:endParaRPr lang="fr-BE" smtClean="0"/>
          </a:p>
          <a:p>
            <a:endParaRPr lang="fr-BE" smtClean="0"/>
          </a:p>
          <a:p>
            <a:endParaRPr lang="fr-BE" smtClean="0"/>
          </a:p>
          <a:p>
            <a:endParaRPr lang="fr-BE" smtClean="0"/>
          </a:p>
          <a:p>
            <a:endParaRPr lang="fr-BE" smtClean="0"/>
          </a:p>
          <a:p>
            <a:endParaRPr lang="fr-BE" smtClean="0"/>
          </a:p>
          <a:p>
            <a:endParaRPr lang="fr-BE" smtClean="0"/>
          </a:p>
          <a:p>
            <a:endParaRPr lang="fr-BE" smtClean="0"/>
          </a:p>
          <a:p>
            <a:endParaRPr lang="fr-BE" smtClean="0"/>
          </a:p>
          <a:p>
            <a:endParaRPr lang="fr-BE" smtClean="0"/>
          </a:p>
          <a:p>
            <a:endParaRPr lang="fr-BE"/>
          </a:p>
        </p:txBody>
      </p:sp>
      <p:pic>
        <p:nvPicPr>
          <p:cNvPr id="4" name="Picture 3" descr="orm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55677" y="1988840"/>
            <a:ext cx="6156683" cy="4104456"/>
          </a:xfrm>
          <a:prstGeom prst="rect">
            <a:avLst/>
          </a:prstGeom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Wavenet_Neutre_2013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659BD2"/>
      </a:hlink>
      <a:folHlink>
        <a:srgbClr val="659B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  <a:spAutoFit/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  <a:spAutoFit/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 OO - cours</Template>
  <TotalTime>13880</TotalTime>
  <Words>3712</Words>
  <Application>Microsoft Office PowerPoint</Application>
  <PresentationFormat>Affichage à l'écran (4:3)</PresentationFormat>
  <Paragraphs>914</Paragraphs>
  <Slides>86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86</vt:i4>
      </vt:variant>
    </vt:vector>
  </HeadingPairs>
  <TitlesOfParts>
    <vt:vector size="95" baseType="lpstr">
      <vt:lpstr>MS Gothic</vt:lpstr>
      <vt:lpstr>Arial</vt:lpstr>
      <vt:lpstr>Calibri</vt:lpstr>
      <vt:lpstr>Courier New</vt:lpstr>
      <vt:lpstr>Eras Bold ITC</vt:lpstr>
      <vt:lpstr>Lucida Sans Unicode</vt:lpstr>
      <vt:lpstr>Times New Roman</vt:lpstr>
      <vt:lpstr>Wingdings</vt:lpstr>
      <vt:lpstr>Template_Wavenet_Neutre_2013</vt:lpstr>
      <vt:lpstr>Persistence de données avec JPA</vt:lpstr>
      <vt:lpstr>Objectifs</vt:lpstr>
      <vt:lpstr>Table des matières</vt:lpstr>
      <vt:lpstr>1. Persistance des données</vt:lpstr>
      <vt:lpstr>Persistance des données</vt:lpstr>
      <vt:lpstr>Transaction Script</vt:lpstr>
      <vt:lpstr>DAO (1/2)</vt:lpstr>
      <vt:lpstr>DAO (2/2)</vt:lpstr>
      <vt:lpstr>Mapping Objet-Relationnel (1/2)</vt:lpstr>
      <vt:lpstr>Mapping Objet-Relationnel (2/2)</vt:lpstr>
      <vt:lpstr>2. JPA</vt:lpstr>
      <vt:lpstr>JPA (1/2)</vt:lpstr>
      <vt:lpstr>JPA (2/2)</vt:lpstr>
      <vt:lpstr>Architecture JPA </vt:lpstr>
      <vt:lpstr>Entity</vt:lpstr>
      <vt:lpstr>EntityManagerFactory</vt:lpstr>
      <vt:lpstr>EntityManager</vt:lpstr>
      <vt:lpstr>3. Intégration EJB / Spring</vt:lpstr>
      <vt:lpstr>Entity Manager</vt:lpstr>
      <vt:lpstr>Intégration dans une application standalone</vt:lpstr>
      <vt:lpstr>Intégration dans une application EJB</vt:lpstr>
      <vt:lpstr>Intégration dans une application Spring (1/2)</vt:lpstr>
      <vt:lpstr>Intégration dans une application Spring (2/2)</vt:lpstr>
      <vt:lpstr>Spring – JpaTemplate (1/2)</vt:lpstr>
      <vt:lpstr>Spring – JpaTemplate (2/2)</vt:lpstr>
      <vt:lpstr>Spring – JpaDaoSupport</vt:lpstr>
      <vt:lpstr>Spring – DataSource (1/3)</vt:lpstr>
      <vt:lpstr>Spring – DataSource (2/3)</vt:lpstr>
      <vt:lpstr>Spring – DataSource (3/3)</vt:lpstr>
      <vt:lpstr>Spring – EntityManager </vt:lpstr>
      <vt:lpstr>4. Mapping des entités</vt:lpstr>
      <vt:lpstr>Entity Bean – Déclaration (1/2) </vt:lpstr>
      <vt:lpstr>Entity Bean – Déclaration (2/2) </vt:lpstr>
      <vt:lpstr>Entity Bean – Cycle de vie</vt:lpstr>
      <vt:lpstr>Entity Bean – Identifiant (1/3) </vt:lpstr>
      <vt:lpstr>Entity Bean – Identifiant (2/3)</vt:lpstr>
      <vt:lpstr>Entity Bean – Identifiant (3/3)</vt:lpstr>
      <vt:lpstr>Entity Bean – Champs persistants (1/5)</vt:lpstr>
      <vt:lpstr>Entity Bean – Champs persistants (2/5)</vt:lpstr>
      <vt:lpstr>Entity Bean – Champs persistants (3/5)</vt:lpstr>
      <vt:lpstr>Entity Bean – Champs persistants (4/5)</vt:lpstr>
      <vt:lpstr>Entity Bean – Champs persistants (5/5) </vt:lpstr>
      <vt:lpstr>Entity Bean – Relations (1/7) </vt:lpstr>
      <vt:lpstr>Entity Bean – Relations (2/7)</vt:lpstr>
      <vt:lpstr>Entity Bean – Relations (3/7)</vt:lpstr>
      <vt:lpstr>Entity Bean – Relations (4/7)</vt:lpstr>
      <vt:lpstr>Entity Bean – Relations (5/7)</vt:lpstr>
      <vt:lpstr>Entity Bean – Relations (6/7)</vt:lpstr>
      <vt:lpstr>Entity Bean – Relations (7/7)</vt:lpstr>
      <vt:lpstr>Entity Bean – Héritage (1/6) </vt:lpstr>
      <vt:lpstr>Entity Bean – Héritage (2/6)</vt:lpstr>
      <vt:lpstr>Entity Bean – Héritage (3/6)</vt:lpstr>
      <vt:lpstr>Entity Bean – Héritage (4/6)</vt:lpstr>
      <vt:lpstr>Entity Bean – Héritage (5/6)</vt:lpstr>
      <vt:lpstr>Entity Bean – Héritage (6/6)</vt:lpstr>
      <vt:lpstr>5. Manipulation des entités </vt:lpstr>
      <vt:lpstr>Entity Manager (1/3)</vt:lpstr>
      <vt:lpstr>Entity Manager (2/3)</vt:lpstr>
      <vt:lpstr>Entity Manager (3/3)</vt:lpstr>
      <vt:lpstr>Entity Manager – Cycle de vie des entités</vt:lpstr>
      <vt:lpstr>JPQL</vt:lpstr>
      <vt:lpstr>JPQL – Exemple </vt:lpstr>
      <vt:lpstr>JPQL – Constructeur </vt:lpstr>
      <vt:lpstr>JPQL – Collections </vt:lpstr>
      <vt:lpstr>JPQL – Clause where</vt:lpstr>
      <vt:lpstr>JPQL – Fonctions (1/2) </vt:lpstr>
      <vt:lpstr>JPQL – Fonctions (2/2)</vt:lpstr>
      <vt:lpstr>JPQL</vt:lpstr>
      <vt:lpstr>6. Gestion des transactions</vt:lpstr>
      <vt:lpstr>Transaction</vt:lpstr>
      <vt:lpstr>Type de transactions</vt:lpstr>
      <vt:lpstr>EJB – Transactions (1/4)</vt:lpstr>
      <vt:lpstr>EJB – Transactions (2/4)</vt:lpstr>
      <vt:lpstr>EJB – Transactions (3/4)</vt:lpstr>
      <vt:lpstr>EJB – Transactions (4/4)</vt:lpstr>
      <vt:lpstr>Spring et les transactions</vt:lpstr>
      <vt:lpstr>Spring – Gestionnaire de transactions (1/2)</vt:lpstr>
      <vt:lpstr>Spring – Gestionnaire de transactions (2/2)</vt:lpstr>
      <vt:lpstr>Spring – Composant transactionnel (1/5)</vt:lpstr>
      <vt:lpstr>Spring – Composant transactionnel (2/5)</vt:lpstr>
      <vt:lpstr>Spring – Composant transactionnel (3/5)</vt:lpstr>
      <vt:lpstr>Spring – Composant transactionnel (4/5)</vt:lpstr>
      <vt:lpstr>Spring – Composant transactionnel (5/5)</vt:lpstr>
      <vt:lpstr>Spring – Gestion déclarative des transactions (1/3)</vt:lpstr>
      <vt:lpstr>Spring – Gestion déclarative des transactions (2/3)</vt:lpstr>
      <vt:lpstr>Spring – Gestion déclarative des transactions (3/3)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</dc:creator>
  <cp:lastModifiedBy>Laurent Sgualdino</cp:lastModifiedBy>
  <cp:revision>1673</cp:revision>
  <dcterms:modified xsi:type="dcterms:W3CDTF">2014-11-27T20:01:07Z</dcterms:modified>
</cp:coreProperties>
</file>