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47" r:id="rId1"/>
  </p:sldMasterIdLst>
  <p:notesMasterIdLst>
    <p:notesMasterId r:id="rId143"/>
  </p:notesMasterIdLst>
  <p:handoutMasterIdLst>
    <p:handoutMasterId r:id="rId144"/>
  </p:handoutMasterIdLst>
  <p:sldIdLst>
    <p:sldId id="256" r:id="rId2"/>
    <p:sldId id="386" r:id="rId3"/>
    <p:sldId id="481" r:id="rId4"/>
    <p:sldId id="257" r:id="rId5"/>
    <p:sldId id="387" r:id="rId6"/>
    <p:sldId id="388" r:id="rId7"/>
    <p:sldId id="259" r:id="rId8"/>
    <p:sldId id="389" r:id="rId9"/>
    <p:sldId id="390" r:id="rId10"/>
    <p:sldId id="513" r:id="rId11"/>
    <p:sldId id="515" r:id="rId12"/>
    <p:sldId id="516" r:id="rId13"/>
    <p:sldId id="514" r:id="rId14"/>
    <p:sldId id="517" r:id="rId15"/>
    <p:sldId id="391" r:id="rId16"/>
    <p:sldId id="392" r:id="rId17"/>
    <p:sldId id="393" r:id="rId18"/>
    <p:sldId id="394" r:id="rId19"/>
    <p:sldId id="395" r:id="rId20"/>
    <p:sldId id="396" r:id="rId21"/>
    <p:sldId id="543" r:id="rId22"/>
    <p:sldId id="417" r:id="rId23"/>
    <p:sldId id="571" r:id="rId24"/>
    <p:sldId id="398" r:id="rId25"/>
    <p:sldId id="397" r:id="rId26"/>
    <p:sldId id="544" r:id="rId27"/>
    <p:sldId id="399" r:id="rId28"/>
    <p:sldId id="403" r:id="rId29"/>
    <p:sldId id="402" r:id="rId30"/>
    <p:sldId id="406" r:id="rId31"/>
    <p:sldId id="404" r:id="rId32"/>
    <p:sldId id="405" r:id="rId33"/>
    <p:sldId id="407" r:id="rId34"/>
    <p:sldId id="408" r:id="rId35"/>
    <p:sldId id="409" r:id="rId36"/>
    <p:sldId id="410" r:id="rId37"/>
    <p:sldId id="411" r:id="rId38"/>
    <p:sldId id="413" r:id="rId39"/>
    <p:sldId id="549" r:id="rId40"/>
    <p:sldId id="550" r:id="rId41"/>
    <p:sldId id="518" r:id="rId42"/>
    <p:sldId id="414" r:id="rId43"/>
    <p:sldId id="545" r:id="rId44"/>
    <p:sldId id="546" r:id="rId45"/>
    <p:sldId id="547" r:id="rId46"/>
    <p:sldId id="548" r:id="rId47"/>
    <p:sldId id="416" r:id="rId48"/>
    <p:sldId id="418" r:id="rId49"/>
    <p:sldId id="419" r:id="rId50"/>
    <p:sldId id="420" r:id="rId51"/>
    <p:sldId id="519" r:id="rId52"/>
    <p:sldId id="520" r:id="rId53"/>
    <p:sldId id="401" r:id="rId54"/>
    <p:sldId id="421" r:id="rId55"/>
    <p:sldId id="422" r:id="rId56"/>
    <p:sldId id="563" r:id="rId57"/>
    <p:sldId id="569" r:id="rId58"/>
    <p:sldId id="564" r:id="rId59"/>
    <p:sldId id="558" r:id="rId60"/>
    <p:sldId id="559" r:id="rId61"/>
    <p:sldId id="560" r:id="rId62"/>
    <p:sldId id="561" r:id="rId63"/>
    <p:sldId id="562" r:id="rId64"/>
    <p:sldId id="551" r:id="rId65"/>
    <p:sldId id="552" r:id="rId66"/>
    <p:sldId id="553" r:id="rId67"/>
    <p:sldId id="554" r:id="rId68"/>
    <p:sldId id="555" r:id="rId69"/>
    <p:sldId id="556" r:id="rId70"/>
    <p:sldId id="557" r:id="rId71"/>
    <p:sldId id="565" r:id="rId72"/>
    <p:sldId id="566" r:id="rId73"/>
    <p:sldId id="567" r:id="rId74"/>
    <p:sldId id="568" r:id="rId75"/>
    <p:sldId id="424" r:id="rId76"/>
    <p:sldId id="425" r:id="rId77"/>
    <p:sldId id="426" r:id="rId78"/>
    <p:sldId id="427" r:id="rId79"/>
    <p:sldId id="521" r:id="rId80"/>
    <p:sldId id="522" r:id="rId81"/>
    <p:sldId id="570" r:id="rId82"/>
    <p:sldId id="523" r:id="rId83"/>
    <p:sldId id="524" r:id="rId84"/>
    <p:sldId id="525" r:id="rId85"/>
    <p:sldId id="428" r:id="rId86"/>
    <p:sldId id="534" r:id="rId87"/>
    <p:sldId id="527" r:id="rId88"/>
    <p:sldId id="528" r:id="rId89"/>
    <p:sldId id="529" r:id="rId90"/>
    <p:sldId id="530" r:id="rId91"/>
    <p:sldId id="531" r:id="rId92"/>
    <p:sldId id="532" r:id="rId93"/>
    <p:sldId id="429" r:id="rId94"/>
    <p:sldId id="430" r:id="rId95"/>
    <p:sldId id="533" r:id="rId96"/>
    <p:sldId id="431" r:id="rId97"/>
    <p:sldId id="433" r:id="rId98"/>
    <p:sldId id="436" r:id="rId99"/>
    <p:sldId id="444" r:id="rId100"/>
    <p:sldId id="446" r:id="rId101"/>
    <p:sldId id="448" r:id="rId102"/>
    <p:sldId id="526" r:id="rId103"/>
    <p:sldId id="449" r:id="rId104"/>
    <p:sldId id="451" r:id="rId105"/>
    <p:sldId id="482" r:id="rId106"/>
    <p:sldId id="483" r:id="rId107"/>
    <p:sldId id="496" r:id="rId108"/>
    <p:sldId id="536" r:id="rId109"/>
    <p:sldId id="537" r:id="rId110"/>
    <p:sldId id="499" r:id="rId111"/>
    <p:sldId id="484" r:id="rId112"/>
    <p:sldId id="485" r:id="rId113"/>
    <p:sldId id="486" r:id="rId114"/>
    <p:sldId id="487" r:id="rId115"/>
    <p:sldId id="488" r:id="rId116"/>
    <p:sldId id="489" r:id="rId117"/>
    <p:sldId id="490" r:id="rId118"/>
    <p:sldId id="492" r:id="rId119"/>
    <p:sldId id="494" r:id="rId120"/>
    <p:sldId id="495" r:id="rId121"/>
    <p:sldId id="500" r:id="rId122"/>
    <p:sldId id="501" r:id="rId123"/>
    <p:sldId id="502" r:id="rId124"/>
    <p:sldId id="503" r:id="rId125"/>
    <p:sldId id="504" r:id="rId126"/>
    <p:sldId id="505" r:id="rId127"/>
    <p:sldId id="506" r:id="rId128"/>
    <p:sldId id="507" r:id="rId129"/>
    <p:sldId id="508" r:id="rId130"/>
    <p:sldId id="509" r:id="rId131"/>
    <p:sldId id="510" r:id="rId132"/>
    <p:sldId id="511" r:id="rId133"/>
    <p:sldId id="512" r:id="rId134"/>
    <p:sldId id="538" r:id="rId135"/>
    <p:sldId id="450" r:id="rId136"/>
    <p:sldId id="452" r:id="rId137"/>
    <p:sldId id="453" r:id="rId138"/>
    <p:sldId id="455" r:id="rId139"/>
    <p:sldId id="454" r:id="rId140"/>
    <p:sldId id="456" r:id="rId141"/>
    <p:sldId id="457" r:id="rId142"/>
  </p:sldIdLst>
  <p:sldSz cx="9144000" cy="6858000" type="screen4x3"/>
  <p:notesSz cx="6858000" cy="9144000"/>
  <p:defaultTextStyle>
    <a:defPPr>
      <a:defRPr lang="en-GB"/>
    </a:defPPr>
    <a:lvl1pPr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1pPr>
    <a:lvl2pPr marL="4572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2pPr>
    <a:lvl3pPr marL="9144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3pPr>
    <a:lvl4pPr marL="13716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4pPr>
    <a:lvl5pPr marL="18288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5pPr>
    <a:lvl6pPr marL="2286000" algn="l" defTabSz="914400" rtl="0" eaLnBrk="1" latinLnBrk="0" hangingPunct="1">
      <a:defRPr kern="1200">
        <a:solidFill>
          <a:schemeClr val="bg1"/>
        </a:solidFill>
        <a:latin typeface="Eras Bold ITC" pitchFamily="32" charset="0"/>
        <a:ea typeface="+mn-ea"/>
        <a:cs typeface="Arial" charset="0"/>
      </a:defRPr>
    </a:lvl6pPr>
    <a:lvl7pPr marL="2743200" algn="l" defTabSz="914400" rtl="0" eaLnBrk="1" latinLnBrk="0" hangingPunct="1">
      <a:defRPr kern="1200">
        <a:solidFill>
          <a:schemeClr val="bg1"/>
        </a:solidFill>
        <a:latin typeface="Eras Bold ITC" pitchFamily="32" charset="0"/>
        <a:ea typeface="+mn-ea"/>
        <a:cs typeface="Arial" charset="0"/>
      </a:defRPr>
    </a:lvl7pPr>
    <a:lvl8pPr marL="3200400" algn="l" defTabSz="914400" rtl="0" eaLnBrk="1" latinLnBrk="0" hangingPunct="1">
      <a:defRPr kern="1200">
        <a:solidFill>
          <a:schemeClr val="bg1"/>
        </a:solidFill>
        <a:latin typeface="Eras Bold ITC" pitchFamily="32" charset="0"/>
        <a:ea typeface="+mn-ea"/>
        <a:cs typeface="Arial" charset="0"/>
      </a:defRPr>
    </a:lvl8pPr>
    <a:lvl9pPr marL="3657600" algn="l" defTabSz="914400" rtl="0" eaLnBrk="1" latinLnBrk="0" hangingPunct="1">
      <a:defRPr kern="1200">
        <a:solidFill>
          <a:schemeClr val="bg1"/>
        </a:solidFill>
        <a:latin typeface="Eras Bold ITC" pitchFamily="32"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86E"/>
    <a:srgbClr val="A1B4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55" autoAdjust="0"/>
    <p:restoredTop sz="91085" autoAdjust="0"/>
  </p:normalViewPr>
  <p:slideViewPr>
    <p:cSldViewPr>
      <p:cViewPr varScale="1">
        <p:scale>
          <a:sx n="92" d="100"/>
          <a:sy n="92" d="100"/>
        </p:scale>
        <p:origin x="1272"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83" d="100"/>
          <a:sy n="83" d="100"/>
        </p:scale>
        <p:origin x="-20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824BE-0DD7-4D39-A9A4-FDE1A301CA6B}"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fr-BE"/>
        </a:p>
      </dgm:t>
    </dgm:pt>
    <dgm:pt modelId="{87A9979D-ACA3-4933-9B41-08FF595E75D0}">
      <dgm:prSet phldrT="[Text]" custT="1"/>
      <dgm:spPr/>
      <dgm:t>
        <a:bodyPr/>
        <a:lstStyle/>
        <a:p>
          <a:r>
            <a:rPr lang="fr-BE" sz="1200" b="1" dirty="0" smtClean="0"/>
            <a:t>&lt;</a:t>
          </a:r>
          <a:r>
            <a:rPr lang="fr-BE" sz="1200" b="1" dirty="0" err="1" smtClean="0"/>
            <a:t>tomcat</a:t>
          </a:r>
          <a:r>
            <a:rPr lang="fr-BE" sz="1200" b="1" dirty="0" smtClean="0"/>
            <a:t>&gt;</a:t>
          </a:r>
          <a:endParaRPr lang="fr-BE" sz="1200" b="1" dirty="0"/>
        </a:p>
      </dgm:t>
    </dgm:pt>
    <dgm:pt modelId="{604166A4-CC29-4703-8A2C-03BBC3097633}" type="parTrans" cxnId="{F886798B-978F-45B9-AE83-D14261FD94E4}">
      <dgm:prSet/>
      <dgm:spPr/>
      <dgm:t>
        <a:bodyPr/>
        <a:lstStyle/>
        <a:p>
          <a:endParaRPr lang="fr-BE" b="1"/>
        </a:p>
      </dgm:t>
    </dgm:pt>
    <dgm:pt modelId="{1BBA6CF2-F751-4A73-B04D-3B154D716A86}" type="sibTrans" cxnId="{F886798B-978F-45B9-AE83-D14261FD94E4}">
      <dgm:prSet/>
      <dgm:spPr/>
      <dgm:t>
        <a:bodyPr/>
        <a:lstStyle/>
        <a:p>
          <a:endParaRPr lang="fr-BE" b="1"/>
        </a:p>
      </dgm:t>
    </dgm:pt>
    <dgm:pt modelId="{E06232FD-28F9-4531-989D-44B7C8630EB0}">
      <dgm:prSet phldrT="[Text]" custT="1"/>
      <dgm:spPr/>
      <dgm:t>
        <a:bodyPr/>
        <a:lstStyle/>
        <a:p>
          <a:r>
            <a:rPr lang="fr-BE" sz="1200" b="1" dirty="0" err="1" smtClean="0"/>
            <a:t>webapps</a:t>
          </a:r>
          <a:endParaRPr lang="fr-BE" sz="1200" b="1" dirty="0"/>
        </a:p>
      </dgm:t>
    </dgm:pt>
    <dgm:pt modelId="{81D9B5AF-C7B1-4F29-B039-263FDE3F28D5}" type="parTrans" cxnId="{4DC5DE91-C87A-4F41-899A-C2AA6EE15DFD}">
      <dgm:prSet/>
      <dgm:spPr/>
      <dgm:t>
        <a:bodyPr/>
        <a:lstStyle/>
        <a:p>
          <a:endParaRPr lang="fr-BE" b="1"/>
        </a:p>
      </dgm:t>
    </dgm:pt>
    <dgm:pt modelId="{A13A5E20-152D-45C4-9AD8-9518D3C26ABE}" type="sibTrans" cxnId="{4DC5DE91-C87A-4F41-899A-C2AA6EE15DFD}">
      <dgm:prSet/>
      <dgm:spPr/>
      <dgm:t>
        <a:bodyPr/>
        <a:lstStyle/>
        <a:p>
          <a:endParaRPr lang="fr-BE" b="1"/>
        </a:p>
      </dgm:t>
    </dgm:pt>
    <dgm:pt modelId="{F9661C38-E28C-458C-8CAA-D4637DD2D961}">
      <dgm:prSet phldrT="[Text]" custT="1"/>
      <dgm:spPr/>
      <dgm:t>
        <a:bodyPr/>
        <a:lstStyle/>
        <a:p>
          <a:r>
            <a:rPr lang="fr-BE" sz="1200" b="1" dirty="0" smtClean="0"/>
            <a:t>&lt;application&gt;</a:t>
          </a:r>
          <a:endParaRPr lang="fr-BE" sz="1200" b="1" dirty="0"/>
        </a:p>
      </dgm:t>
    </dgm:pt>
    <dgm:pt modelId="{4D61A21F-E3CE-492C-96B4-70C2B73A4235}" type="parTrans" cxnId="{047E84AF-5076-4617-B0FD-E46D16D822A6}">
      <dgm:prSet/>
      <dgm:spPr/>
      <dgm:t>
        <a:bodyPr/>
        <a:lstStyle/>
        <a:p>
          <a:endParaRPr lang="fr-BE" b="1"/>
        </a:p>
      </dgm:t>
    </dgm:pt>
    <dgm:pt modelId="{12CB1CE7-3558-49CE-825E-D3FA2575F3B0}" type="sibTrans" cxnId="{047E84AF-5076-4617-B0FD-E46D16D822A6}">
      <dgm:prSet/>
      <dgm:spPr/>
      <dgm:t>
        <a:bodyPr/>
        <a:lstStyle/>
        <a:p>
          <a:endParaRPr lang="fr-BE" b="1"/>
        </a:p>
      </dgm:t>
    </dgm:pt>
    <dgm:pt modelId="{6D9CBFE2-CA35-4E22-AD50-79B108E50143}">
      <dgm:prSet custT="1"/>
      <dgm:spPr/>
      <dgm:t>
        <a:bodyPr/>
        <a:lstStyle/>
        <a:p>
          <a:r>
            <a:rPr lang="fr-BE" sz="1200" b="1" dirty="0" smtClean="0"/>
            <a:t>META-INF</a:t>
          </a:r>
          <a:endParaRPr lang="fr-BE" sz="1200" b="1" dirty="0"/>
        </a:p>
      </dgm:t>
    </dgm:pt>
    <dgm:pt modelId="{C0D61F6A-F34C-41BD-AF75-C6FC83F06396}" type="parTrans" cxnId="{C08B9917-2F23-449B-BB04-20837B0486F0}">
      <dgm:prSet/>
      <dgm:spPr/>
      <dgm:t>
        <a:bodyPr/>
        <a:lstStyle/>
        <a:p>
          <a:endParaRPr lang="fr-BE" b="1"/>
        </a:p>
      </dgm:t>
    </dgm:pt>
    <dgm:pt modelId="{C565B8F9-B518-4752-A502-4D28208201AC}" type="sibTrans" cxnId="{C08B9917-2F23-449B-BB04-20837B0486F0}">
      <dgm:prSet/>
      <dgm:spPr/>
      <dgm:t>
        <a:bodyPr/>
        <a:lstStyle/>
        <a:p>
          <a:endParaRPr lang="fr-BE" b="1"/>
        </a:p>
      </dgm:t>
    </dgm:pt>
    <dgm:pt modelId="{850D0751-6804-4FB6-9571-A954B0467788}">
      <dgm:prSet custT="1"/>
      <dgm:spPr/>
      <dgm:t>
        <a:bodyPr/>
        <a:lstStyle/>
        <a:p>
          <a:r>
            <a:rPr lang="fr-BE" sz="1200" b="1" dirty="0" smtClean="0"/>
            <a:t>WEB-INF</a:t>
          </a:r>
          <a:endParaRPr lang="fr-BE" sz="1200" b="1" dirty="0"/>
        </a:p>
      </dgm:t>
    </dgm:pt>
    <dgm:pt modelId="{5EF587E9-7AA3-4342-9CD6-511DCB4FD260}" type="parTrans" cxnId="{2A0DDC3F-40B2-44F5-9760-B3310BE4A299}">
      <dgm:prSet/>
      <dgm:spPr/>
      <dgm:t>
        <a:bodyPr/>
        <a:lstStyle/>
        <a:p>
          <a:endParaRPr lang="fr-BE" b="1"/>
        </a:p>
      </dgm:t>
    </dgm:pt>
    <dgm:pt modelId="{2E25C936-3704-4D24-A659-E7B8930DD588}" type="sibTrans" cxnId="{2A0DDC3F-40B2-44F5-9760-B3310BE4A299}">
      <dgm:prSet/>
      <dgm:spPr/>
      <dgm:t>
        <a:bodyPr/>
        <a:lstStyle/>
        <a:p>
          <a:endParaRPr lang="fr-BE" b="1"/>
        </a:p>
      </dgm:t>
    </dgm:pt>
    <dgm:pt modelId="{992F742D-4202-4C7B-9B0C-076E2E8DB6D7}">
      <dgm:prSet custT="1"/>
      <dgm:spPr/>
      <dgm:t>
        <a:bodyPr/>
        <a:lstStyle/>
        <a:p>
          <a:r>
            <a:rPr lang="fr-BE" sz="1200" b="1" dirty="0" smtClean="0"/>
            <a:t>classes</a:t>
          </a:r>
          <a:endParaRPr lang="fr-BE" sz="1200" b="1" dirty="0"/>
        </a:p>
      </dgm:t>
    </dgm:pt>
    <dgm:pt modelId="{4A76325C-BE5A-4B3F-94BE-5612D5A3E6E6}" type="parTrans" cxnId="{AE2BF941-94E8-4505-B115-9F020ACACD50}">
      <dgm:prSet/>
      <dgm:spPr/>
      <dgm:t>
        <a:bodyPr/>
        <a:lstStyle/>
        <a:p>
          <a:endParaRPr lang="fr-BE" b="1"/>
        </a:p>
      </dgm:t>
    </dgm:pt>
    <dgm:pt modelId="{C03C4199-245E-4502-9B6C-FEC555BCA4C1}" type="sibTrans" cxnId="{AE2BF941-94E8-4505-B115-9F020ACACD50}">
      <dgm:prSet/>
      <dgm:spPr/>
      <dgm:t>
        <a:bodyPr/>
        <a:lstStyle/>
        <a:p>
          <a:endParaRPr lang="fr-BE" b="1"/>
        </a:p>
      </dgm:t>
    </dgm:pt>
    <dgm:pt modelId="{DBCED248-DBC2-45AC-9494-D4FAAFE2F613}">
      <dgm:prSet custT="1"/>
      <dgm:spPr/>
      <dgm:t>
        <a:bodyPr/>
        <a:lstStyle/>
        <a:p>
          <a:r>
            <a:rPr lang="fr-BE" sz="1200" b="1" dirty="0" smtClean="0"/>
            <a:t>lib</a:t>
          </a:r>
          <a:endParaRPr lang="fr-BE" sz="1200" b="1" dirty="0"/>
        </a:p>
      </dgm:t>
    </dgm:pt>
    <dgm:pt modelId="{6B66235B-5FA8-47D8-9440-C5541F3802DF}" type="parTrans" cxnId="{34529153-143C-4CB1-B46C-D61667D151EA}">
      <dgm:prSet/>
      <dgm:spPr/>
      <dgm:t>
        <a:bodyPr/>
        <a:lstStyle/>
        <a:p>
          <a:endParaRPr lang="fr-BE" b="1"/>
        </a:p>
      </dgm:t>
    </dgm:pt>
    <dgm:pt modelId="{1041EACC-6D6B-4BBF-96FC-6125E1E5B6F8}" type="sibTrans" cxnId="{34529153-143C-4CB1-B46C-D61667D151EA}">
      <dgm:prSet/>
      <dgm:spPr/>
      <dgm:t>
        <a:bodyPr/>
        <a:lstStyle/>
        <a:p>
          <a:endParaRPr lang="fr-BE" b="1"/>
        </a:p>
      </dgm:t>
    </dgm:pt>
    <dgm:pt modelId="{5DAA6CAB-A904-465E-856C-9E1559C9A072}">
      <dgm:prSet custT="1"/>
      <dgm:spPr/>
      <dgm:t>
        <a:bodyPr/>
        <a:lstStyle/>
        <a:p>
          <a:r>
            <a:rPr lang="fr-BE" sz="1200" b="1" dirty="0" smtClean="0"/>
            <a:t>web.xml</a:t>
          </a:r>
          <a:endParaRPr lang="fr-BE" sz="1200" b="1" dirty="0"/>
        </a:p>
      </dgm:t>
    </dgm:pt>
    <dgm:pt modelId="{C80CFB11-D0EF-477A-9C22-28B0A7301172}" type="parTrans" cxnId="{FD07ED73-E9E7-4F5B-8B06-CA9172D00713}">
      <dgm:prSet/>
      <dgm:spPr/>
      <dgm:t>
        <a:bodyPr/>
        <a:lstStyle/>
        <a:p>
          <a:endParaRPr lang="fr-BE" b="1"/>
        </a:p>
      </dgm:t>
    </dgm:pt>
    <dgm:pt modelId="{E4504680-9651-48F1-909D-5ADFEA671C8D}" type="sibTrans" cxnId="{FD07ED73-E9E7-4F5B-8B06-CA9172D00713}">
      <dgm:prSet/>
      <dgm:spPr/>
      <dgm:t>
        <a:bodyPr/>
        <a:lstStyle/>
        <a:p>
          <a:endParaRPr lang="fr-BE" b="1"/>
        </a:p>
      </dgm:t>
    </dgm:pt>
    <dgm:pt modelId="{1E16F144-8BB7-499A-8FF5-D6608AC06D8B}" type="pres">
      <dgm:prSet presAssocID="{672824BE-0DD7-4D39-A9A4-FDE1A301CA6B}" presName="diagram" presStyleCnt="0">
        <dgm:presLayoutVars>
          <dgm:chPref val="1"/>
          <dgm:dir/>
          <dgm:animOne val="branch"/>
          <dgm:animLvl val="lvl"/>
          <dgm:resizeHandles val="exact"/>
        </dgm:presLayoutVars>
      </dgm:prSet>
      <dgm:spPr/>
      <dgm:t>
        <a:bodyPr/>
        <a:lstStyle/>
        <a:p>
          <a:endParaRPr lang="fr-BE"/>
        </a:p>
      </dgm:t>
    </dgm:pt>
    <dgm:pt modelId="{10AECF4C-D517-45C6-B2F8-F75D4A85724D}" type="pres">
      <dgm:prSet presAssocID="{87A9979D-ACA3-4933-9B41-08FF595E75D0}" presName="root1" presStyleCnt="0"/>
      <dgm:spPr/>
      <dgm:t>
        <a:bodyPr/>
        <a:lstStyle/>
        <a:p>
          <a:endParaRPr lang="fr-BE"/>
        </a:p>
      </dgm:t>
    </dgm:pt>
    <dgm:pt modelId="{20A47A33-9172-41C0-822B-F5EE0855DF7B}" type="pres">
      <dgm:prSet presAssocID="{87A9979D-ACA3-4933-9B41-08FF595E75D0}" presName="LevelOneTextNode" presStyleLbl="node0" presStyleIdx="0" presStyleCnt="1" custScaleX="120792" custScaleY="131882" custLinFactY="-100000" custLinFactNeighborX="7003" custLinFactNeighborY="-119759">
        <dgm:presLayoutVars>
          <dgm:chPref val="3"/>
        </dgm:presLayoutVars>
      </dgm:prSet>
      <dgm:spPr/>
      <dgm:t>
        <a:bodyPr/>
        <a:lstStyle/>
        <a:p>
          <a:endParaRPr lang="fr-BE"/>
        </a:p>
      </dgm:t>
    </dgm:pt>
    <dgm:pt modelId="{643F20D1-39E3-4C99-997A-1328D82A845B}" type="pres">
      <dgm:prSet presAssocID="{87A9979D-ACA3-4933-9B41-08FF595E75D0}" presName="level2hierChild" presStyleCnt="0"/>
      <dgm:spPr/>
      <dgm:t>
        <a:bodyPr/>
        <a:lstStyle/>
        <a:p>
          <a:endParaRPr lang="fr-BE"/>
        </a:p>
      </dgm:t>
    </dgm:pt>
    <dgm:pt modelId="{61B915C6-EC46-4F1B-B3CA-CDD2B166D41B}" type="pres">
      <dgm:prSet presAssocID="{81D9B5AF-C7B1-4F29-B039-263FDE3F28D5}" presName="conn2-1" presStyleLbl="parChTrans1D2" presStyleIdx="0" presStyleCnt="1"/>
      <dgm:spPr/>
      <dgm:t>
        <a:bodyPr/>
        <a:lstStyle/>
        <a:p>
          <a:endParaRPr lang="fr-BE"/>
        </a:p>
      </dgm:t>
    </dgm:pt>
    <dgm:pt modelId="{B9295D74-8298-4B98-B4E5-907EC6937207}" type="pres">
      <dgm:prSet presAssocID="{81D9B5AF-C7B1-4F29-B039-263FDE3F28D5}" presName="connTx" presStyleLbl="parChTrans1D2" presStyleIdx="0" presStyleCnt="1"/>
      <dgm:spPr/>
      <dgm:t>
        <a:bodyPr/>
        <a:lstStyle/>
        <a:p>
          <a:endParaRPr lang="fr-BE"/>
        </a:p>
      </dgm:t>
    </dgm:pt>
    <dgm:pt modelId="{823D238F-2F5D-4478-A610-F70EA83EFE53}" type="pres">
      <dgm:prSet presAssocID="{E06232FD-28F9-4531-989D-44B7C8630EB0}" presName="root2" presStyleCnt="0"/>
      <dgm:spPr/>
      <dgm:t>
        <a:bodyPr/>
        <a:lstStyle/>
        <a:p>
          <a:endParaRPr lang="fr-BE"/>
        </a:p>
      </dgm:t>
    </dgm:pt>
    <dgm:pt modelId="{99E95CF6-3EF6-4D49-A60A-3A31D5CA0125}" type="pres">
      <dgm:prSet presAssocID="{E06232FD-28F9-4531-989D-44B7C8630EB0}" presName="LevelTwoTextNode" presStyleLbl="node2" presStyleIdx="0" presStyleCnt="1" custScaleX="120792" custScaleY="131882" custLinFactY="-100000" custLinFactNeighborX="7003" custLinFactNeighborY="-119759">
        <dgm:presLayoutVars>
          <dgm:chPref val="3"/>
        </dgm:presLayoutVars>
      </dgm:prSet>
      <dgm:spPr/>
      <dgm:t>
        <a:bodyPr/>
        <a:lstStyle/>
        <a:p>
          <a:endParaRPr lang="fr-BE"/>
        </a:p>
      </dgm:t>
    </dgm:pt>
    <dgm:pt modelId="{61A6AA03-F2EA-47AE-9E88-AC6B0E7C36C8}" type="pres">
      <dgm:prSet presAssocID="{E06232FD-28F9-4531-989D-44B7C8630EB0}" presName="level3hierChild" presStyleCnt="0"/>
      <dgm:spPr/>
      <dgm:t>
        <a:bodyPr/>
        <a:lstStyle/>
        <a:p>
          <a:endParaRPr lang="fr-BE"/>
        </a:p>
      </dgm:t>
    </dgm:pt>
    <dgm:pt modelId="{6AD2EB92-1951-4355-BE9E-66F3D3889340}" type="pres">
      <dgm:prSet presAssocID="{4D61A21F-E3CE-492C-96B4-70C2B73A4235}" presName="conn2-1" presStyleLbl="parChTrans1D3" presStyleIdx="0" presStyleCnt="1"/>
      <dgm:spPr/>
      <dgm:t>
        <a:bodyPr/>
        <a:lstStyle/>
        <a:p>
          <a:endParaRPr lang="fr-BE"/>
        </a:p>
      </dgm:t>
    </dgm:pt>
    <dgm:pt modelId="{491FD8A5-6A52-4CC2-98D2-7EBB16A423B7}" type="pres">
      <dgm:prSet presAssocID="{4D61A21F-E3CE-492C-96B4-70C2B73A4235}" presName="connTx" presStyleLbl="parChTrans1D3" presStyleIdx="0" presStyleCnt="1"/>
      <dgm:spPr/>
      <dgm:t>
        <a:bodyPr/>
        <a:lstStyle/>
        <a:p>
          <a:endParaRPr lang="fr-BE"/>
        </a:p>
      </dgm:t>
    </dgm:pt>
    <dgm:pt modelId="{30323019-432D-4CB7-9674-8A1CBF3DA31B}" type="pres">
      <dgm:prSet presAssocID="{F9661C38-E28C-458C-8CAA-D4637DD2D961}" presName="root2" presStyleCnt="0"/>
      <dgm:spPr/>
      <dgm:t>
        <a:bodyPr/>
        <a:lstStyle/>
        <a:p>
          <a:endParaRPr lang="fr-BE"/>
        </a:p>
      </dgm:t>
    </dgm:pt>
    <dgm:pt modelId="{0844BAD9-077F-4832-9C2F-5F02BEC1BBA1}" type="pres">
      <dgm:prSet presAssocID="{F9661C38-E28C-458C-8CAA-D4637DD2D961}" presName="LevelTwoTextNode" presStyleLbl="node3" presStyleIdx="0" presStyleCnt="1" custScaleX="120792" custScaleY="131882" custLinFactY="-100000" custLinFactNeighborX="7003" custLinFactNeighborY="-119759">
        <dgm:presLayoutVars>
          <dgm:chPref val="3"/>
        </dgm:presLayoutVars>
      </dgm:prSet>
      <dgm:spPr/>
      <dgm:t>
        <a:bodyPr/>
        <a:lstStyle/>
        <a:p>
          <a:endParaRPr lang="fr-BE"/>
        </a:p>
      </dgm:t>
    </dgm:pt>
    <dgm:pt modelId="{DD708B0E-2FFB-41EE-A1AC-678D927E35AC}" type="pres">
      <dgm:prSet presAssocID="{F9661C38-E28C-458C-8CAA-D4637DD2D961}" presName="level3hierChild" presStyleCnt="0"/>
      <dgm:spPr/>
      <dgm:t>
        <a:bodyPr/>
        <a:lstStyle/>
        <a:p>
          <a:endParaRPr lang="fr-BE"/>
        </a:p>
      </dgm:t>
    </dgm:pt>
    <dgm:pt modelId="{3B6E859E-EFBF-4B35-8858-3E67DB9D9B66}" type="pres">
      <dgm:prSet presAssocID="{C0D61F6A-F34C-41BD-AF75-C6FC83F06396}" presName="conn2-1" presStyleLbl="parChTrans1D4" presStyleIdx="0" presStyleCnt="5"/>
      <dgm:spPr/>
      <dgm:t>
        <a:bodyPr/>
        <a:lstStyle/>
        <a:p>
          <a:endParaRPr lang="fr-BE"/>
        </a:p>
      </dgm:t>
    </dgm:pt>
    <dgm:pt modelId="{15E70C6E-D3CF-46AA-8F7D-125F8E084490}" type="pres">
      <dgm:prSet presAssocID="{C0D61F6A-F34C-41BD-AF75-C6FC83F06396}" presName="connTx" presStyleLbl="parChTrans1D4" presStyleIdx="0" presStyleCnt="5"/>
      <dgm:spPr/>
      <dgm:t>
        <a:bodyPr/>
        <a:lstStyle/>
        <a:p>
          <a:endParaRPr lang="fr-BE"/>
        </a:p>
      </dgm:t>
    </dgm:pt>
    <dgm:pt modelId="{F45A8B37-A2E7-4C9E-B1AF-C16601FA762F}" type="pres">
      <dgm:prSet presAssocID="{6D9CBFE2-CA35-4E22-AD50-79B108E50143}" presName="root2" presStyleCnt="0"/>
      <dgm:spPr/>
      <dgm:t>
        <a:bodyPr/>
        <a:lstStyle/>
        <a:p>
          <a:endParaRPr lang="fr-BE"/>
        </a:p>
      </dgm:t>
    </dgm:pt>
    <dgm:pt modelId="{D9DC9C7A-A90B-40C6-9BF8-E3FC52697E1A}" type="pres">
      <dgm:prSet presAssocID="{6D9CBFE2-CA35-4E22-AD50-79B108E50143}" presName="LevelTwoTextNode" presStyleLbl="node4" presStyleIdx="0" presStyleCnt="5" custScaleX="120792" custScaleY="131882" custLinFactY="-100000" custLinFactNeighborX="22542" custLinFactNeighborY="-134232">
        <dgm:presLayoutVars>
          <dgm:chPref val="3"/>
        </dgm:presLayoutVars>
      </dgm:prSet>
      <dgm:spPr/>
      <dgm:t>
        <a:bodyPr/>
        <a:lstStyle/>
        <a:p>
          <a:endParaRPr lang="fr-BE"/>
        </a:p>
      </dgm:t>
    </dgm:pt>
    <dgm:pt modelId="{F4F03457-8856-4C24-AD88-3EAB8BA6CE06}" type="pres">
      <dgm:prSet presAssocID="{6D9CBFE2-CA35-4E22-AD50-79B108E50143}" presName="level3hierChild" presStyleCnt="0"/>
      <dgm:spPr/>
      <dgm:t>
        <a:bodyPr/>
        <a:lstStyle/>
        <a:p>
          <a:endParaRPr lang="fr-BE"/>
        </a:p>
      </dgm:t>
    </dgm:pt>
    <dgm:pt modelId="{D84A2AEE-564A-4028-B978-F856C6489E8A}" type="pres">
      <dgm:prSet presAssocID="{5EF587E9-7AA3-4342-9CD6-511DCB4FD260}" presName="conn2-1" presStyleLbl="parChTrans1D4" presStyleIdx="1" presStyleCnt="5"/>
      <dgm:spPr/>
      <dgm:t>
        <a:bodyPr/>
        <a:lstStyle/>
        <a:p>
          <a:endParaRPr lang="fr-BE"/>
        </a:p>
      </dgm:t>
    </dgm:pt>
    <dgm:pt modelId="{132FE5FC-58EB-41D0-AB04-4C66FD22B651}" type="pres">
      <dgm:prSet presAssocID="{5EF587E9-7AA3-4342-9CD6-511DCB4FD260}" presName="connTx" presStyleLbl="parChTrans1D4" presStyleIdx="1" presStyleCnt="5"/>
      <dgm:spPr/>
      <dgm:t>
        <a:bodyPr/>
        <a:lstStyle/>
        <a:p>
          <a:endParaRPr lang="fr-BE"/>
        </a:p>
      </dgm:t>
    </dgm:pt>
    <dgm:pt modelId="{DA4BFA5A-8BE5-4CE7-A13E-63FDBBF64E87}" type="pres">
      <dgm:prSet presAssocID="{850D0751-6804-4FB6-9571-A954B0467788}" presName="root2" presStyleCnt="0"/>
      <dgm:spPr/>
      <dgm:t>
        <a:bodyPr/>
        <a:lstStyle/>
        <a:p>
          <a:endParaRPr lang="fr-BE"/>
        </a:p>
      </dgm:t>
    </dgm:pt>
    <dgm:pt modelId="{8D7E0517-EB87-4D1E-8A4E-B93EEB20333F}" type="pres">
      <dgm:prSet presAssocID="{850D0751-6804-4FB6-9571-A954B0467788}" presName="LevelTwoTextNode" presStyleLbl="node4" presStyleIdx="1" presStyleCnt="5" custScaleX="120792" custScaleY="131882" custLinFactY="-95340" custLinFactNeighborX="22542" custLinFactNeighborY="-100000">
        <dgm:presLayoutVars>
          <dgm:chPref val="3"/>
        </dgm:presLayoutVars>
      </dgm:prSet>
      <dgm:spPr/>
      <dgm:t>
        <a:bodyPr/>
        <a:lstStyle/>
        <a:p>
          <a:endParaRPr lang="fr-BE"/>
        </a:p>
      </dgm:t>
    </dgm:pt>
    <dgm:pt modelId="{A3BA093B-C95C-4E04-AD80-7DA7DDF7FBBE}" type="pres">
      <dgm:prSet presAssocID="{850D0751-6804-4FB6-9571-A954B0467788}" presName="level3hierChild" presStyleCnt="0"/>
      <dgm:spPr/>
      <dgm:t>
        <a:bodyPr/>
        <a:lstStyle/>
        <a:p>
          <a:endParaRPr lang="fr-BE"/>
        </a:p>
      </dgm:t>
    </dgm:pt>
    <dgm:pt modelId="{A501A057-794E-41D7-A042-963011BA010B}" type="pres">
      <dgm:prSet presAssocID="{4A76325C-BE5A-4B3F-94BE-5612D5A3E6E6}" presName="conn2-1" presStyleLbl="parChTrans1D4" presStyleIdx="2" presStyleCnt="5"/>
      <dgm:spPr/>
      <dgm:t>
        <a:bodyPr/>
        <a:lstStyle/>
        <a:p>
          <a:endParaRPr lang="fr-BE"/>
        </a:p>
      </dgm:t>
    </dgm:pt>
    <dgm:pt modelId="{BAC60D8D-47A0-403B-AE20-7EA303BC92C9}" type="pres">
      <dgm:prSet presAssocID="{4A76325C-BE5A-4B3F-94BE-5612D5A3E6E6}" presName="connTx" presStyleLbl="parChTrans1D4" presStyleIdx="2" presStyleCnt="5"/>
      <dgm:spPr/>
      <dgm:t>
        <a:bodyPr/>
        <a:lstStyle/>
        <a:p>
          <a:endParaRPr lang="fr-BE"/>
        </a:p>
      </dgm:t>
    </dgm:pt>
    <dgm:pt modelId="{FEDEF1BF-AA97-48FD-B482-86E93E0A6E03}" type="pres">
      <dgm:prSet presAssocID="{992F742D-4202-4C7B-9B0C-076E2E8DB6D7}" presName="root2" presStyleCnt="0"/>
      <dgm:spPr/>
      <dgm:t>
        <a:bodyPr/>
        <a:lstStyle/>
        <a:p>
          <a:endParaRPr lang="fr-BE"/>
        </a:p>
      </dgm:t>
    </dgm:pt>
    <dgm:pt modelId="{F3E526E3-F936-4B5B-87DC-82FFCA1F9F40}" type="pres">
      <dgm:prSet presAssocID="{992F742D-4202-4C7B-9B0C-076E2E8DB6D7}" presName="LevelTwoTextNode" presStyleLbl="node4" presStyleIdx="2" presStyleCnt="5" custScaleX="120792" custScaleY="131882" custLinFactNeighborX="22983" custLinFactNeighborY="54663">
        <dgm:presLayoutVars>
          <dgm:chPref val="3"/>
        </dgm:presLayoutVars>
      </dgm:prSet>
      <dgm:spPr/>
      <dgm:t>
        <a:bodyPr/>
        <a:lstStyle/>
        <a:p>
          <a:endParaRPr lang="fr-BE"/>
        </a:p>
      </dgm:t>
    </dgm:pt>
    <dgm:pt modelId="{3F3B1F02-6A69-4683-ACC3-0F02AC6DB8C9}" type="pres">
      <dgm:prSet presAssocID="{992F742D-4202-4C7B-9B0C-076E2E8DB6D7}" presName="level3hierChild" presStyleCnt="0"/>
      <dgm:spPr/>
      <dgm:t>
        <a:bodyPr/>
        <a:lstStyle/>
        <a:p>
          <a:endParaRPr lang="fr-BE"/>
        </a:p>
      </dgm:t>
    </dgm:pt>
    <dgm:pt modelId="{CEE3ED6E-5C43-48EA-B1D6-CB65AD1E81DB}" type="pres">
      <dgm:prSet presAssocID="{6B66235B-5FA8-47D8-9440-C5541F3802DF}" presName="conn2-1" presStyleLbl="parChTrans1D4" presStyleIdx="3" presStyleCnt="5"/>
      <dgm:spPr/>
      <dgm:t>
        <a:bodyPr/>
        <a:lstStyle/>
        <a:p>
          <a:endParaRPr lang="fr-BE"/>
        </a:p>
      </dgm:t>
    </dgm:pt>
    <dgm:pt modelId="{17F486DE-CC1E-4084-BC00-A941AFF4E769}" type="pres">
      <dgm:prSet presAssocID="{6B66235B-5FA8-47D8-9440-C5541F3802DF}" presName="connTx" presStyleLbl="parChTrans1D4" presStyleIdx="3" presStyleCnt="5"/>
      <dgm:spPr/>
      <dgm:t>
        <a:bodyPr/>
        <a:lstStyle/>
        <a:p>
          <a:endParaRPr lang="fr-BE"/>
        </a:p>
      </dgm:t>
    </dgm:pt>
    <dgm:pt modelId="{15DC5150-6FBB-4D88-A56E-BF1912C293F7}" type="pres">
      <dgm:prSet presAssocID="{DBCED248-DBC2-45AC-9494-D4FAAFE2F613}" presName="root2" presStyleCnt="0"/>
      <dgm:spPr/>
      <dgm:t>
        <a:bodyPr/>
        <a:lstStyle/>
        <a:p>
          <a:endParaRPr lang="fr-BE"/>
        </a:p>
      </dgm:t>
    </dgm:pt>
    <dgm:pt modelId="{8D0ED5BB-1A17-4C9E-BED5-3496C04ED790}" type="pres">
      <dgm:prSet presAssocID="{DBCED248-DBC2-45AC-9494-D4FAAFE2F613}" presName="LevelTwoTextNode" presStyleLbl="node4" presStyleIdx="3" presStyleCnt="5" custScaleX="120792" custScaleY="131882" custLinFactNeighborX="22983" custLinFactNeighborY="83671">
        <dgm:presLayoutVars>
          <dgm:chPref val="3"/>
        </dgm:presLayoutVars>
      </dgm:prSet>
      <dgm:spPr/>
      <dgm:t>
        <a:bodyPr/>
        <a:lstStyle/>
        <a:p>
          <a:endParaRPr lang="fr-BE"/>
        </a:p>
      </dgm:t>
    </dgm:pt>
    <dgm:pt modelId="{0B08DCB1-58FB-45BE-9207-6C1F06369F42}" type="pres">
      <dgm:prSet presAssocID="{DBCED248-DBC2-45AC-9494-D4FAAFE2F613}" presName="level3hierChild" presStyleCnt="0"/>
      <dgm:spPr/>
      <dgm:t>
        <a:bodyPr/>
        <a:lstStyle/>
        <a:p>
          <a:endParaRPr lang="fr-BE"/>
        </a:p>
      </dgm:t>
    </dgm:pt>
    <dgm:pt modelId="{FC9C653B-B203-414B-B6B0-A7172C4E4644}" type="pres">
      <dgm:prSet presAssocID="{C80CFB11-D0EF-477A-9C22-28B0A7301172}" presName="conn2-1" presStyleLbl="parChTrans1D4" presStyleIdx="4" presStyleCnt="5"/>
      <dgm:spPr/>
      <dgm:t>
        <a:bodyPr/>
        <a:lstStyle/>
        <a:p>
          <a:endParaRPr lang="fr-BE"/>
        </a:p>
      </dgm:t>
    </dgm:pt>
    <dgm:pt modelId="{0E44563E-5342-48CD-921C-E6DE0D4CA552}" type="pres">
      <dgm:prSet presAssocID="{C80CFB11-D0EF-477A-9C22-28B0A7301172}" presName="connTx" presStyleLbl="parChTrans1D4" presStyleIdx="4" presStyleCnt="5"/>
      <dgm:spPr/>
      <dgm:t>
        <a:bodyPr/>
        <a:lstStyle/>
        <a:p>
          <a:endParaRPr lang="fr-BE"/>
        </a:p>
      </dgm:t>
    </dgm:pt>
    <dgm:pt modelId="{2475E486-8FFB-4F94-9859-59B711A8ADB1}" type="pres">
      <dgm:prSet presAssocID="{5DAA6CAB-A904-465E-856C-9E1559C9A072}" presName="root2" presStyleCnt="0"/>
      <dgm:spPr/>
      <dgm:t>
        <a:bodyPr/>
        <a:lstStyle/>
        <a:p>
          <a:endParaRPr lang="fr-BE"/>
        </a:p>
      </dgm:t>
    </dgm:pt>
    <dgm:pt modelId="{81904FEA-9D5D-4D81-A263-B852EF17FC98}" type="pres">
      <dgm:prSet presAssocID="{5DAA6CAB-A904-465E-856C-9E1559C9A072}" presName="LevelTwoTextNode" presStyleLbl="node4" presStyleIdx="4" presStyleCnt="5" custScaleX="124668" custScaleY="135310" custLinFactY="-200000" custLinFactNeighborX="380" custLinFactNeighborY="-226166">
        <dgm:presLayoutVars>
          <dgm:chPref val="3"/>
        </dgm:presLayoutVars>
      </dgm:prSet>
      <dgm:spPr/>
      <dgm:t>
        <a:bodyPr/>
        <a:lstStyle/>
        <a:p>
          <a:endParaRPr lang="fr-BE"/>
        </a:p>
      </dgm:t>
    </dgm:pt>
    <dgm:pt modelId="{37B8384A-9976-4565-81EE-E70CB26FCCD5}" type="pres">
      <dgm:prSet presAssocID="{5DAA6CAB-A904-465E-856C-9E1559C9A072}" presName="level3hierChild" presStyleCnt="0"/>
      <dgm:spPr/>
      <dgm:t>
        <a:bodyPr/>
        <a:lstStyle/>
        <a:p>
          <a:endParaRPr lang="fr-BE"/>
        </a:p>
      </dgm:t>
    </dgm:pt>
  </dgm:ptLst>
  <dgm:cxnLst>
    <dgm:cxn modelId="{75B95F4C-89A5-4891-8CF7-82711D04056B}" type="presOf" srcId="{81D9B5AF-C7B1-4F29-B039-263FDE3F28D5}" destId="{61B915C6-EC46-4F1B-B3CA-CDD2B166D41B}" srcOrd="0" destOrd="0" presId="urn:microsoft.com/office/officeart/2005/8/layout/hierarchy2"/>
    <dgm:cxn modelId="{9F4551F9-CEC6-4B9F-A0EC-47CC0E00D5C1}" type="presOf" srcId="{6B66235B-5FA8-47D8-9440-C5541F3802DF}" destId="{17F486DE-CC1E-4084-BC00-A941AFF4E769}" srcOrd="1" destOrd="0" presId="urn:microsoft.com/office/officeart/2005/8/layout/hierarchy2"/>
    <dgm:cxn modelId="{22E95DA2-3A93-41C6-8BEC-791CA466CBF6}" type="presOf" srcId="{4A76325C-BE5A-4B3F-94BE-5612D5A3E6E6}" destId="{A501A057-794E-41D7-A042-963011BA010B}" srcOrd="0" destOrd="0" presId="urn:microsoft.com/office/officeart/2005/8/layout/hierarchy2"/>
    <dgm:cxn modelId="{047E84AF-5076-4617-B0FD-E46D16D822A6}" srcId="{E06232FD-28F9-4531-989D-44B7C8630EB0}" destId="{F9661C38-E28C-458C-8CAA-D4637DD2D961}" srcOrd="0" destOrd="0" parTransId="{4D61A21F-E3CE-492C-96B4-70C2B73A4235}" sibTransId="{12CB1CE7-3558-49CE-825E-D3FA2575F3B0}"/>
    <dgm:cxn modelId="{8C82E04A-E7A8-437A-98D1-B88734B298D6}" type="presOf" srcId="{C0D61F6A-F34C-41BD-AF75-C6FC83F06396}" destId="{3B6E859E-EFBF-4B35-8858-3E67DB9D9B66}" srcOrd="0" destOrd="0" presId="urn:microsoft.com/office/officeart/2005/8/layout/hierarchy2"/>
    <dgm:cxn modelId="{7CE3253A-E3E7-4868-97DF-03EC0D1AF3DE}" type="presOf" srcId="{850D0751-6804-4FB6-9571-A954B0467788}" destId="{8D7E0517-EB87-4D1E-8A4E-B93EEB20333F}" srcOrd="0" destOrd="0" presId="urn:microsoft.com/office/officeart/2005/8/layout/hierarchy2"/>
    <dgm:cxn modelId="{37B971B1-D6F9-4EEE-88B4-2577523E5B66}" type="presOf" srcId="{87A9979D-ACA3-4933-9B41-08FF595E75D0}" destId="{20A47A33-9172-41C0-822B-F5EE0855DF7B}" srcOrd="0" destOrd="0" presId="urn:microsoft.com/office/officeart/2005/8/layout/hierarchy2"/>
    <dgm:cxn modelId="{2A0DDC3F-40B2-44F5-9760-B3310BE4A299}" srcId="{F9661C38-E28C-458C-8CAA-D4637DD2D961}" destId="{850D0751-6804-4FB6-9571-A954B0467788}" srcOrd="1" destOrd="0" parTransId="{5EF587E9-7AA3-4342-9CD6-511DCB4FD260}" sibTransId="{2E25C936-3704-4D24-A659-E7B8930DD588}"/>
    <dgm:cxn modelId="{FD07ED73-E9E7-4F5B-8B06-CA9172D00713}" srcId="{850D0751-6804-4FB6-9571-A954B0467788}" destId="{5DAA6CAB-A904-465E-856C-9E1559C9A072}" srcOrd="2" destOrd="0" parTransId="{C80CFB11-D0EF-477A-9C22-28B0A7301172}" sibTransId="{E4504680-9651-48F1-909D-5ADFEA671C8D}"/>
    <dgm:cxn modelId="{DC1356E0-082B-4732-93CC-4C88FD02752D}" type="presOf" srcId="{E06232FD-28F9-4531-989D-44B7C8630EB0}" destId="{99E95CF6-3EF6-4D49-A60A-3A31D5CA0125}" srcOrd="0" destOrd="0" presId="urn:microsoft.com/office/officeart/2005/8/layout/hierarchy2"/>
    <dgm:cxn modelId="{78C6E4A0-9236-4D25-8F8C-5B5BEB152771}" type="presOf" srcId="{81D9B5AF-C7B1-4F29-B039-263FDE3F28D5}" destId="{B9295D74-8298-4B98-B4E5-907EC6937207}" srcOrd="1" destOrd="0" presId="urn:microsoft.com/office/officeart/2005/8/layout/hierarchy2"/>
    <dgm:cxn modelId="{F3007EEB-19D5-4704-B1A2-E78D9715CE6F}" type="presOf" srcId="{C80CFB11-D0EF-477A-9C22-28B0A7301172}" destId="{FC9C653B-B203-414B-B6B0-A7172C4E4644}" srcOrd="0" destOrd="0" presId="urn:microsoft.com/office/officeart/2005/8/layout/hierarchy2"/>
    <dgm:cxn modelId="{06AB0788-80BB-48F2-A728-F70156A77A14}" type="presOf" srcId="{6B66235B-5FA8-47D8-9440-C5541F3802DF}" destId="{CEE3ED6E-5C43-48EA-B1D6-CB65AD1E81DB}" srcOrd="0" destOrd="0" presId="urn:microsoft.com/office/officeart/2005/8/layout/hierarchy2"/>
    <dgm:cxn modelId="{3148B743-D1F8-4780-A643-57D8B26C06EE}" type="presOf" srcId="{DBCED248-DBC2-45AC-9494-D4FAAFE2F613}" destId="{8D0ED5BB-1A17-4C9E-BED5-3496C04ED790}" srcOrd="0" destOrd="0" presId="urn:microsoft.com/office/officeart/2005/8/layout/hierarchy2"/>
    <dgm:cxn modelId="{7C0EB841-8A8B-4408-AEA5-FD612236F7B5}" type="presOf" srcId="{C0D61F6A-F34C-41BD-AF75-C6FC83F06396}" destId="{15E70C6E-D3CF-46AA-8F7D-125F8E084490}" srcOrd="1" destOrd="0" presId="urn:microsoft.com/office/officeart/2005/8/layout/hierarchy2"/>
    <dgm:cxn modelId="{F2D3C58F-AD63-4D59-90D9-CC7A990F698B}" type="presOf" srcId="{4D61A21F-E3CE-492C-96B4-70C2B73A4235}" destId="{6AD2EB92-1951-4355-BE9E-66F3D3889340}" srcOrd="0" destOrd="0" presId="urn:microsoft.com/office/officeart/2005/8/layout/hierarchy2"/>
    <dgm:cxn modelId="{FEBC6F27-18AB-43C2-AF93-2AF2C1D23B0D}" type="presOf" srcId="{C80CFB11-D0EF-477A-9C22-28B0A7301172}" destId="{0E44563E-5342-48CD-921C-E6DE0D4CA552}" srcOrd="1" destOrd="0" presId="urn:microsoft.com/office/officeart/2005/8/layout/hierarchy2"/>
    <dgm:cxn modelId="{6556E4CF-05F7-4B60-81F7-D7D430926CFD}" type="presOf" srcId="{5EF587E9-7AA3-4342-9CD6-511DCB4FD260}" destId="{132FE5FC-58EB-41D0-AB04-4C66FD22B651}" srcOrd="1" destOrd="0" presId="urn:microsoft.com/office/officeart/2005/8/layout/hierarchy2"/>
    <dgm:cxn modelId="{04493F61-62EC-411F-B2CF-7119D33EE02E}" type="presOf" srcId="{672824BE-0DD7-4D39-A9A4-FDE1A301CA6B}" destId="{1E16F144-8BB7-499A-8FF5-D6608AC06D8B}" srcOrd="0" destOrd="0" presId="urn:microsoft.com/office/officeart/2005/8/layout/hierarchy2"/>
    <dgm:cxn modelId="{47F3F309-5501-4B22-A165-1EF537F8EBB2}" type="presOf" srcId="{F9661C38-E28C-458C-8CAA-D4637DD2D961}" destId="{0844BAD9-077F-4832-9C2F-5F02BEC1BBA1}" srcOrd="0" destOrd="0" presId="urn:microsoft.com/office/officeart/2005/8/layout/hierarchy2"/>
    <dgm:cxn modelId="{9F663782-EC67-438C-8413-56FF97053756}" type="presOf" srcId="{4D61A21F-E3CE-492C-96B4-70C2B73A4235}" destId="{491FD8A5-6A52-4CC2-98D2-7EBB16A423B7}" srcOrd="1" destOrd="0" presId="urn:microsoft.com/office/officeart/2005/8/layout/hierarchy2"/>
    <dgm:cxn modelId="{C08B9917-2F23-449B-BB04-20837B0486F0}" srcId="{F9661C38-E28C-458C-8CAA-D4637DD2D961}" destId="{6D9CBFE2-CA35-4E22-AD50-79B108E50143}" srcOrd="0" destOrd="0" parTransId="{C0D61F6A-F34C-41BD-AF75-C6FC83F06396}" sibTransId="{C565B8F9-B518-4752-A502-4D28208201AC}"/>
    <dgm:cxn modelId="{83BAC227-17CD-44B9-A915-4A62ED5E188C}" type="presOf" srcId="{4A76325C-BE5A-4B3F-94BE-5612D5A3E6E6}" destId="{BAC60D8D-47A0-403B-AE20-7EA303BC92C9}" srcOrd="1" destOrd="0" presId="urn:microsoft.com/office/officeart/2005/8/layout/hierarchy2"/>
    <dgm:cxn modelId="{AE2BF941-94E8-4505-B115-9F020ACACD50}" srcId="{850D0751-6804-4FB6-9571-A954B0467788}" destId="{992F742D-4202-4C7B-9B0C-076E2E8DB6D7}" srcOrd="0" destOrd="0" parTransId="{4A76325C-BE5A-4B3F-94BE-5612D5A3E6E6}" sibTransId="{C03C4199-245E-4502-9B6C-FEC555BCA4C1}"/>
    <dgm:cxn modelId="{96224F49-0515-4BCA-A586-6B885A884A1B}" type="presOf" srcId="{6D9CBFE2-CA35-4E22-AD50-79B108E50143}" destId="{D9DC9C7A-A90B-40C6-9BF8-E3FC52697E1A}" srcOrd="0" destOrd="0" presId="urn:microsoft.com/office/officeart/2005/8/layout/hierarchy2"/>
    <dgm:cxn modelId="{4DC5DE91-C87A-4F41-899A-C2AA6EE15DFD}" srcId="{87A9979D-ACA3-4933-9B41-08FF595E75D0}" destId="{E06232FD-28F9-4531-989D-44B7C8630EB0}" srcOrd="0" destOrd="0" parTransId="{81D9B5AF-C7B1-4F29-B039-263FDE3F28D5}" sibTransId="{A13A5E20-152D-45C4-9AD8-9518D3C26ABE}"/>
    <dgm:cxn modelId="{F886798B-978F-45B9-AE83-D14261FD94E4}" srcId="{672824BE-0DD7-4D39-A9A4-FDE1A301CA6B}" destId="{87A9979D-ACA3-4933-9B41-08FF595E75D0}" srcOrd="0" destOrd="0" parTransId="{604166A4-CC29-4703-8A2C-03BBC3097633}" sibTransId="{1BBA6CF2-F751-4A73-B04D-3B154D716A86}"/>
    <dgm:cxn modelId="{BB2D8E96-85A6-483D-B356-9AC442E054F3}" type="presOf" srcId="{992F742D-4202-4C7B-9B0C-076E2E8DB6D7}" destId="{F3E526E3-F936-4B5B-87DC-82FFCA1F9F40}" srcOrd="0" destOrd="0" presId="urn:microsoft.com/office/officeart/2005/8/layout/hierarchy2"/>
    <dgm:cxn modelId="{34529153-143C-4CB1-B46C-D61667D151EA}" srcId="{850D0751-6804-4FB6-9571-A954B0467788}" destId="{DBCED248-DBC2-45AC-9494-D4FAAFE2F613}" srcOrd="1" destOrd="0" parTransId="{6B66235B-5FA8-47D8-9440-C5541F3802DF}" sibTransId="{1041EACC-6D6B-4BBF-96FC-6125E1E5B6F8}"/>
    <dgm:cxn modelId="{B52FF4CC-2AF5-48DB-B371-2D4DB761500F}" type="presOf" srcId="{5EF587E9-7AA3-4342-9CD6-511DCB4FD260}" destId="{D84A2AEE-564A-4028-B978-F856C6489E8A}" srcOrd="0" destOrd="0" presId="urn:microsoft.com/office/officeart/2005/8/layout/hierarchy2"/>
    <dgm:cxn modelId="{9FC00F95-6FFA-41E6-81F9-71C9060E20A6}" type="presOf" srcId="{5DAA6CAB-A904-465E-856C-9E1559C9A072}" destId="{81904FEA-9D5D-4D81-A263-B852EF17FC98}" srcOrd="0" destOrd="0" presId="urn:microsoft.com/office/officeart/2005/8/layout/hierarchy2"/>
    <dgm:cxn modelId="{7D4287B8-554E-4628-BC94-05A705BED542}" type="presParOf" srcId="{1E16F144-8BB7-499A-8FF5-D6608AC06D8B}" destId="{10AECF4C-D517-45C6-B2F8-F75D4A85724D}" srcOrd="0" destOrd="0" presId="urn:microsoft.com/office/officeart/2005/8/layout/hierarchy2"/>
    <dgm:cxn modelId="{D025E089-752D-4A0D-8D17-F95E1DEF66AE}" type="presParOf" srcId="{10AECF4C-D517-45C6-B2F8-F75D4A85724D}" destId="{20A47A33-9172-41C0-822B-F5EE0855DF7B}" srcOrd="0" destOrd="0" presId="urn:microsoft.com/office/officeart/2005/8/layout/hierarchy2"/>
    <dgm:cxn modelId="{AD0F35E2-C47C-4D43-ACBF-561712347C63}" type="presParOf" srcId="{10AECF4C-D517-45C6-B2F8-F75D4A85724D}" destId="{643F20D1-39E3-4C99-997A-1328D82A845B}" srcOrd="1" destOrd="0" presId="urn:microsoft.com/office/officeart/2005/8/layout/hierarchy2"/>
    <dgm:cxn modelId="{EE44C567-FD87-4DAD-8C8D-ED7726765E4D}" type="presParOf" srcId="{643F20D1-39E3-4C99-997A-1328D82A845B}" destId="{61B915C6-EC46-4F1B-B3CA-CDD2B166D41B}" srcOrd="0" destOrd="0" presId="urn:microsoft.com/office/officeart/2005/8/layout/hierarchy2"/>
    <dgm:cxn modelId="{009B97A7-2A94-4047-AC84-F6827E34551C}" type="presParOf" srcId="{61B915C6-EC46-4F1B-B3CA-CDD2B166D41B}" destId="{B9295D74-8298-4B98-B4E5-907EC6937207}" srcOrd="0" destOrd="0" presId="urn:microsoft.com/office/officeart/2005/8/layout/hierarchy2"/>
    <dgm:cxn modelId="{6A2B7FEA-526B-4156-9CF5-F1087304E494}" type="presParOf" srcId="{643F20D1-39E3-4C99-997A-1328D82A845B}" destId="{823D238F-2F5D-4478-A610-F70EA83EFE53}" srcOrd="1" destOrd="0" presId="urn:microsoft.com/office/officeart/2005/8/layout/hierarchy2"/>
    <dgm:cxn modelId="{90EC2DE2-298C-437D-BD70-5D8829677ED5}" type="presParOf" srcId="{823D238F-2F5D-4478-A610-F70EA83EFE53}" destId="{99E95CF6-3EF6-4D49-A60A-3A31D5CA0125}" srcOrd="0" destOrd="0" presId="urn:microsoft.com/office/officeart/2005/8/layout/hierarchy2"/>
    <dgm:cxn modelId="{0751CF92-5DA8-45A2-940A-B3CD3CDC3C02}" type="presParOf" srcId="{823D238F-2F5D-4478-A610-F70EA83EFE53}" destId="{61A6AA03-F2EA-47AE-9E88-AC6B0E7C36C8}" srcOrd="1" destOrd="0" presId="urn:microsoft.com/office/officeart/2005/8/layout/hierarchy2"/>
    <dgm:cxn modelId="{495DF3F6-59DB-49A0-B066-8AC8B2103202}" type="presParOf" srcId="{61A6AA03-F2EA-47AE-9E88-AC6B0E7C36C8}" destId="{6AD2EB92-1951-4355-BE9E-66F3D3889340}" srcOrd="0" destOrd="0" presId="urn:microsoft.com/office/officeart/2005/8/layout/hierarchy2"/>
    <dgm:cxn modelId="{49D754BF-4342-48C2-8643-A3F8445D76E8}" type="presParOf" srcId="{6AD2EB92-1951-4355-BE9E-66F3D3889340}" destId="{491FD8A5-6A52-4CC2-98D2-7EBB16A423B7}" srcOrd="0" destOrd="0" presId="urn:microsoft.com/office/officeart/2005/8/layout/hierarchy2"/>
    <dgm:cxn modelId="{EC45B45E-6285-4B4E-9231-6D0640DEC531}" type="presParOf" srcId="{61A6AA03-F2EA-47AE-9E88-AC6B0E7C36C8}" destId="{30323019-432D-4CB7-9674-8A1CBF3DA31B}" srcOrd="1" destOrd="0" presId="urn:microsoft.com/office/officeart/2005/8/layout/hierarchy2"/>
    <dgm:cxn modelId="{CD4F33E3-AF03-4A45-8A41-2521731228DF}" type="presParOf" srcId="{30323019-432D-4CB7-9674-8A1CBF3DA31B}" destId="{0844BAD9-077F-4832-9C2F-5F02BEC1BBA1}" srcOrd="0" destOrd="0" presId="urn:microsoft.com/office/officeart/2005/8/layout/hierarchy2"/>
    <dgm:cxn modelId="{E33C0A8A-6A81-4CBE-86B9-88C78308EEAF}" type="presParOf" srcId="{30323019-432D-4CB7-9674-8A1CBF3DA31B}" destId="{DD708B0E-2FFB-41EE-A1AC-678D927E35AC}" srcOrd="1" destOrd="0" presId="urn:microsoft.com/office/officeart/2005/8/layout/hierarchy2"/>
    <dgm:cxn modelId="{0FCE00CF-45DE-43A3-AAD2-2A92BE8E2F5F}" type="presParOf" srcId="{DD708B0E-2FFB-41EE-A1AC-678D927E35AC}" destId="{3B6E859E-EFBF-4B35-8858-3E67DB9D9B66}" srcOrd="0" destOrd="0" presId="urn:microsoft.com/office/officeart/2005/8/layout/hierarchy2"/>
    <dgm:cxn modelId="{DB0C1559-F496-436B-BF8E-5D6528192F48}" type="presParOf" srcId="{3B6E859E-EFBF-4B35-8858-3E67DB9D9B66}" destId="{15E70C6E-D3CF-46AA-8F7D-125F8E084490}" srcOrd="0" destOrd="0" presId="urn:microsoft.com/office/officeart/2005/8/layout/hierarchy2"/>
    <dgm:cxn modelId="{E5D598AF-C732-4F02-9BCC-AF25156DE327}" type="presParOf" srcId="{DD708B0E-2FFB-41EE-A1AC-678D927E35AC}" destId="{F45A8B37-A2E7-4C9E-B1AF-C16601FA762F}" srcOrd="1" destOrd="0" presId="urn:microsoft.com/office/officeart/2005/8/layout/hierarchy2"/>
    <dgm:cxn modelId="{98C625E6-2BB3-4E73-8633-4E692834C245}" type="presParOf" srcId="{F45A8B37-A2E7-4C9E-B1AF-C16601FA762F}" destId="{D9DC9C7A-A90B-40C6-9BF8-E3FC52697E1A}" srcOrd="0" destOrd="0" presId="urn:microsoft.com/office/officeart/2005/8/layout/hierarchy2"/>
    <dgm:cxn modelId="{9E050AC9-F28C-41CE-A4E2-4D55F1703A66}" type="presParOf" srcId="{F45A8B37-A2E7-4C9E-B1AF-C16601FA762F}" destId="{F4F03457-8856-4C24-AD88-3EAB8BA6CE06}" srcOrd="1" destOrd="0" presId="urn:microsoft.com/office/officeart/2005/8/layout/hierarchy2"/>
    <dgm:cxn modelId="{B0A515C7-4CC5-4BAE-8C90-EAAE5C15265A}" type="presParOf" srcId="{DD708B0E-2FFB-41EE-A1AC-678D927E35AC}" destId="{D84A2AEE-564A-4028-B978-F856C6489E8A}" srcOrd="2" destOrd="0" presId="urn:microsoft.com/office/officeart/2005/8/layout/hierarchy2"/>
    <dgm:cxn modelId="{7A4D0F36-6B12-4B15-A6A3-CD25C06E2FDA}" type="presParOf" srcId="{D84A2AEE-564A-4028-B978-F856C6489E8A}" destId="{132FE5FC-58EB-41D0-AB04-4C66FD22B651}" srcOrd="0" destOrd="0" presId="urn:microsoft.com/office/officeart/2005/8/layout/hierarchy2"/>
    <dgm:cxn modelId="{A52B9A6B-F916-4B1A-9B9D-C3A26815C576}" type="presParOf" srcId="{DD708B0E-2FFB-41EE-A1AC-678D927E35AC}" destId="{DA4BFA5A-8BE5-4CE7-A13E-63FDBBF64E87}" srcOrd="3" destOrd="0" presId="urn:microsoft.com/office/officeart/2005/8/layout/hierarchy2"/>
    <dgm:cxn modelId="{827B4455-8BC2-44CB-8463-EBE66A4019CD}" type="presParOf" srcId="{DA4BFA5A-8BE5-4CE7-A13E-63FDBBF64E87}" destId="{8D7E0517-EB87-4D1E-8A4E-B93EEB20333F}" srcOrd="0" destOrd="0" presId="urn:microsoft.com/office/officeart/2005/8/layout/hierarchy2"/>
    <dgm:cxn modelId="{A0B72A90-0429-41FD-AF19-4344359ACDA5}" type="presParOf" srcId="{DA4BFA5A-8BE5-4CE7-A13E-63FDBBF64E87}" destId="{A3BA093B-C95C-4E04-AD80-7DA7DDF7FBBE}" srcOrd="1" destOrd="0" presId="urn:microsoft.com/office/officeart/2005/8/layout/hierarchy2"/>
    <dgm:cxn modelId="{815610B4-ECAE-4497-92A5-6E09ADEE59C3}" type="presParOf" srcId="{A3BA093B-C95C-4E04-AD80-7DA7DDF7FBBE}" destId="{A501A057-794E-41D7-A042-963011BA010B}" srcOrd="0" destOrd="0" presId="urn:microsoft.com/office/officeart/2005/8/layout/hierarchy2"/>
    <dgm:cxn modelId="{7132C11D-94DB-4FE8-85AD-F623FE8EA667}" type="presParOf" srcId="{A501A057-794E-41D7-A042-963011BA010B}" destId="{BAC60D8D-47A0-403B-AE20-7EA303BC92C9}" srcOrd="0" destOrd="0" presId="urn:microsoft.com/office/officeart/2005/8/layout/hierarchy2"/>
    <dgm:cxn modelId="{06D1D410-33A4-4002-8FEE-96A36919A3EC}" type="presParOf" srcId="{A3BA093B-C95C-4E04-AD80-7DA7DDF7FBBE}" destId="{FEDEF1BF-AA97-48FD-B482-86E93E0A6E03}" srcOrd="1" destOrd="0" presId="urn:microsoft.com/office/officeart/2005/8/layout/hierarchy2"/>
    <dgm:cxn modelId="{3B941908-B0A2-428F-8B44-3BB5FE16159F}" type="presParOf" srcId="{FEDEF1BF-AA97-48FD-B482-86E93E0A6E03}" destId="{F3E526E3-F936-4B5B-87DC-82FFCA1F9F40}" srcOrd="0" destOrd="0" presId="urn:microsoft.com/office/officeart/2005/8/layout/hierarchy2"/>
    <dgm:cxn modelId="{C7BA1782-393E-43B6-B4E3-0FFBFB5DE816}" type="presParOf" srcId="{FEDEF1BF-AA97-48FD-B482-86E93E0A6E03}" destId="{3F3B1F02-6A69-4683-ACC3-0F02AC6DB8C9}" srcOrd="1" destOrd="0" presId="urn:microsoft.com/office/officeart/2005/8/layout/hierarchy2"/>
    <dgm:cxn modelId="{2E9C0192-DDD5-491A-8C06-7A8DF879C72B}" type="presParOf" srcId="{A3BA093B-C95C-4E04-AD80-7DA7DDF7FBBE}" destId="{CEE3ED6E-5C43-48EA-B1D6-CB65AD1E81DB}" srcOrd="2" destOrd="0" presId="urn:microsoft.com/office/officeart/2005/8/layout/hierarchy2"/>
    <dgm:cxn modelId="{3724F2FB-0E36-4F41-A471-5DB66A03A678}" type="presParOf" srcId="{CEE3ED6E-5C43-48EA-B1D6-CB65AD1E81DB}" destId="{17F486DE-CC1E-4084-BC00-A941AFF4E769}" srcOrd="0" destOrd="0" presId="urn:microsoft.com/office/officeart/2005/8/layout/hierarchy2"/>
    <dgm:cxn modelId="{A3508D41-911D-4C00-9B31-7F9CD584AC87}" type="presParOf" srcId="{A3BA093B-C95C-4E04-AD80-7DA7DDF7FBBE}" destId="{15DC5150-6FBB-4D88-A56E-BF1912C293F7}" srcOrd="3" destOrd="0" presId="urn:microsoft.com/office/officeart/2005/8/layout/hierarchy2"/>
    <dgm:cxn modelId="{ABEC82D6-AE47-4551-BAE5-8FA2B04DBD04}" type="presParOf" srcId="{15DC5150-6FBB-4D88-A56E-BF1912C293F7}" destId="{8D0ED5BB-1A17-4C9E-BED5-3496C04ED790}" srcOrd="0" destOrd="0" presId="urn:microsoft.com/office/officeart/2005/8/layout/hierarchy2"/>
    <dgm:cxn modelId="{A5C6E603-BCDC-4CA9-B3CE-73321C53CF16}" type="presParOf" srcId="{15DC5150-6FBB-4D88-A56E-BF1912C293F7}" destId="{0B08DCB1-58FB-45BE-9207-6C1F06369F42}" srcOrd="1" destOrd="0" presId="urn:microsoft.com/office/officeart/2005/8/layout/hierarchy2"/>
    <dgm:cxn modelId="{95FFA497-E452-4525-B40E-57CD4A041331}" type="presParOf" srcId="{A3BA093B-C95C-4E04-AD80-7DA7DDF7FBBE}" destId="{FC9C653B-B203-414B-B6B0-A7172C4E4644}" srcOrd="4" destOrd="0" presId="urn:microsoft.com/office/officeart/2005/8/layout/hierarchy2"/>
    <dgm:cxn modelId="{D21C8ADF-12E4-4FA0-A74C-F149946443EA}" type="presParOf" srcId="{FC9C653B-B203-414B-B6B0-A7172C4E4644}" destId="{0E44563E-5342-48CD-921C-E6DE0D4CA552}" srcOrd="0" destOrd="0" presId="urn:microsoft.com/office/officeart/2005/8/layout/hierarchy2"/>
    <dgm:cxn modelId="{E56E86FD-6781-4804-B7C7-15004C5E8681}" type="presParOf" srcId="{A3BA093B-C95C-4E04-AD80-7DA7DDF7FBBE}" destId="{2475E486-8FFB-4F94-9859-59B711A8ADB1}" srcOrd="5" destOrd="0" presId="urn:microsoft.com/office/officeart/2005/8/layout/hierarchy2"/>
    <dgm:cxn modelId="{2BA68A8F-1D3A-4397-BDA3-DC2603D810BC}" type="presParOf" srcId="{2475E486-8FFB-4F94-9859-59B711A8ADB1}" destId="{81904FEA-9D5D-4D81-A263-B852EF17FC98}" srcOrd="0" destOrd="0" presId="urn:microsoft.com/office/officeart/2005/8/layout/hierarchy2"/>
    <dgm:cxn modelId="{70D5D635-FFD5-4C0E-B76C-34EE91ACD844}" type="presParOf" srcId="{2475E486-8FFB-4F94-9859-59B711A8ADB1}" destId="{37B8384A-9976-4565-81EE-E70CB26FCC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F00AB-6865-4135-B717-C42D526AA2AF}" type="doc">
      <dgm:prSet loTypeId="urn:microsoft.com/office/officeart/2005/8/layout/process2" loCatId="process" qsTypeId="urn:microsoft.com/office/officeart/2005/8/quickstyle/simple4" qsCatId="simple" csTypeId="urn:microsoft.com/office/officeart/2005/8/colors/accent6_5" csCatId="accent6" phldr="1"/>
      <dgm:spPr/>
    </dgm:pt>
    <dgm:pt modelId="{EDAB18F8-5F4F-45A1-A979-3903C3A3579F}">
      <dgm:prSet phldrT="[Text]"/>
      <dgm:spPr/>
      <dgm:t>
        <a:bodyPr/>
        <a:lstStyle/>
        <a:p>
          <a:r>
            <a:rPr lang="fr-BE" dirty="0" smtClean="0"/>
            <a:t>Application</a:t>
          </a:r>
          <a:endParaRPr lang="fr-BE" dirty="0"/>
        </a:p>
      </dgm:t>
    </dgm:pt>
    <dgm:pt modelId="{79616A66-D74C-4039-B086-1714CC56E6DF}" type="parTrans" cxnId="{EBE7047E-A1B6-4AEB-8531-CA67B3393CD3}">
      <dgm:prSet/>
      <dgm:spPr/>
      <dgm:t>
        <a:bodyPr/>
        <a:lstStyle/>
        <a:p>
          <a:endParaRPr lang="fr-BE"/>
        </a:p>
      </dgm:t>
    </dgm:pt>
    <dgm:pt modelId="{F2140177-9FFB-49BF-B1D3-023C84BC83C5}" type="sibTrans" cxnId="{EBE7047E-A1B6-4AEB-8531-CA67B3393CD3}">
      <dgm:prSet/>
      <dgm:spPr/>
      <dgm:t>
        <a:bodyPr/>
        <a:lstStyle/>
        <a:p>
          <a:endParaRPr lang="fr-BE"/>
        </a:p>
      </dgm:t>
    </dgm:pt>
    <dgm:pt modelId="{82F3FA3B-E538-4678-8D2D-20B7620BE9F6}">
      <dgm:prSet phldrT="[Text]"/>
      <dgm:spPr/>
      <dgm:t>
        <a:bodyPr/>
        <a:lstStyle/>
        <a:p>
          <a:r>
            <a:rPr lang="fr-BE" smtClean="0"/>
            <a:t>Session</a:t>
          </a:r>
          <a:endParaRPr lang="fr-BE"/>
        </a:p>
      </dgm:t>
    </dgm:pt>
    <dgm:pt modelId="{9E21DEC1-665A-4B41-A2C0-256F0F8DB26F}" type="parTrans" cxnId="{1CC70CAC-C9FD-473D-89C0-77D031B8F422}">
      <dgm:prSet/>
      <dgm:spPr/>
      <dgm:t>
        <a:bodyPr/>
        <a:lstStyle/>
        <a:p>
          <a:endParaRPr lang="fr-BE"/>
        </a:p>
      </dgm:t>
    </dgm:pt>
    <dgm:pt modelId="{82F8AD43-8B25-4D1A-937F-66A2BE3D9C94}" type="sibTrans" cxnId="{1CC70CAC-C9FD-473D-89C0-77D031B8F422}">
      <dgm:prSet/>
      <dgm:spPr/>
      <dgm:t>
        <a:bodyPr/>
        <a:lstStyle/>
        <a:p>
          <a:endParaRPr lang="fr-BE"/>
        </a:p>
      </dgm:t>
    </dgm:pt>
    <dgm:pt modelId="{DC5E995A-3DBA-425B-BFE6-CCFAF8486407}">
      <dgm:prSet phldrT="[Text]"/>
      <dgm:spPr/>
      <dgm:t>
        <a:bodyPr/>
        <a:lstStyle/>
        <a:p>
          <a:r>
            <a:rPr lang="fr-BE" smtClean="0"/>
            <a:t>Request</a:t>
          </a:r>
          <a:endParaRPr lang="fr-BE"/>
        </a:p>
      </dgm:t>
    </dgm:pt>
    <dgm:pt modelId="{BAD44227-BF40-4A69-BD58-4CCAA2EEEFF8}" type="parTrans" cxnId="{0120A721-D7B5-484F-8DB9-0B439B425281}">
      <dgm:prSet/>
      <dgm:spPr/>
      <dgm:t>
        <a:bodyPr/>
        <a:lstStyle/>
        <a:p>
          <a:endParaRPr lang="fr-BE"/>
        </a:p>
      </dgm:t>
    </dgm:pt>
    <dgm:pt modelId="{B87A96EF-BC5C-4914-948C-2805D5B7EBBA}" type="sibTrans" cxnId="{0120A721-D7B5-484F-8DB9-0B439B425281}">
      <dgm:prSet/>
      <dgm:spPr/>
      <dgm:t>
        <a:bodyPr/>
        <a:lstStyle/>
        <a:p>
          <a:endParaRPr lang="fr-BE"/>
        </a:p>
      </dgm:t>
    </dgm:pt>
    <dgm:pt modelId="{F052FF4B-F5CF-41CA-8D58-A7D86C306B9A}" type="pres">
      <dgm:prSet presAssocID="{D1AF00AB-6865-4135-B717-C42D526AA2AF}" presName="linearFlow" presStyleCnt="0">
        <dgm:presLayoutVars>
          <dgm:resizeHandles val="exact"/>
        </dgm:presLayoutVars>
      </dgm:prSet>
      <dgm:spPr/>
    </dgm:pt>
    <dgm:pt modelId="{694AE026-57FE-4BB8-BFFF-5815E4C51149}" type="pres">
      <dgm:prSet presAssocID="{EDAB18F8-5F4F-45A1-A979-3903C3A3579F}" presName="node" presStyleLbl="node1" presStyleIdx="0" presStyleCnt="3">
        <dgm:presLayoutVars>
          <dgm:bulletEnabled val="1"/>
        </dgm:presLayoutVars>
      </dgm:prSet>
      <dgm:spPr/>
      <dgm:t>
        <a:bodyPr/>
        <a:lstStyle/>
        <a:p>
          <a:endParaRPr lang="fr-BE"/>
        </a:p>
      </dgm:t>
    </dgm:pt>
    <dgm:pt modelId="{66BC10FF-12AB-46A0-B426-78F63C8227CF}" type="pres">
      <dgm:prSet presAssocID="{F2140177-9FFB-49BF-B1D3-023C84BC83C5}" presName="sibTrans" presStyleLbl="sibTrans2D1" presStyleIdx="0" presStyleCnt="2"/>
      <dgm:spPr/>
      <dgm:t>
        <a:bodyPr/>
        <a:lstStyle/>
        <a:p>
          <a:endParaRPr lang="fr-BE"/>
        </a:p>
      </dgm:t>
    </dgm:pt>
    <dgm:pt modelId="{9711A5AF-4481-4D18-B719-9CE77FFF6A01}" type="pres">
      <dgm:prSet presAssocID="{F2140177-9FFB-49BF-B1D3-023C84BC83C5}" presName="connectorText" presStyleLbl="sibTrans2D1" presStyleIdx="0" presStyleCnt="2"/>
      <dgm:spPr/>
      <dgm:t>
        <a:bodyPr/>
        <a:lstStyle/>
        <a:p>
          <a:endParaRPr lang="fr-BE"/>
        </a:p>
      </dgm:t>
    </dgm:pt>
    <dgm:pt modelId="{1AAFD12B-EAC2-4977-A1B4-61FD2FA6AF6F}" type="pres">
      <dgm:prSet presAssocID="{82F3FA3B-E538-4678-8D2D-20B7620BE9F6}" presName="node" presStyleLbl="node1" presStyleIdx="1" presStyleCnt="3">
        <dgm:presLayoutVars>
          <dgm:bulletEnabled val="1"/>
        </dgm:presLayoutVars>
      </dgm:prSet>
      <dgm:spPr/>
      <dgm:t>
        <a:bodyPr/>
        <a:lstStyle/>
        <a:p>
          <a:endParaRPr lang="fr-BE"/>
        </a:p>
      </dgm:t>
    </dgm:pt>
    <dgm:pt modelId="{EDEE0BE1-E51F-4456-A227-6A8C7BA897C5}" type="pres">
      <dgm:prSet presAssocID="{82F8AD43-8B25-4D1A-937F-66A2BE3D9C94}" presName="sibTrans" presStyleLbl="sibTrans2D1" presStyleIdx="1" presStyleCnt="2"/>
      <dgm:spPr/>
      <dgm:t>
        <a:bodyPr/>
        <a:lstStyle/>
        <a:p>
          <a:endParaRPr lang="fr-BE"/>
        </a:p>
      </dgm:t>
    </dgm:pt>
    <dgm:pt modelId="{62795AA3-5A21-4120-B33E-3A60B8E2A5D6}" type="pres">
      <dgm:prSet presAssocID="{82F8AD43-8B25-4D1A-937F-66A2BE3D9C94}" presName="connectorText" presStyleLbl="sibTrans2D1" presStyleIdx="1" presStyleCnt="2"/>
      <dgm:spPr/>
      <dgm:t>
        <a:bodyPr/>
        <a:lstStyle/>
        <a:p>
          <a:endParaRPr lang="fr-BE"/>
        </a:p>
      </dgm:t>
    </dgm:pt>
    <dgm:pt modelId="{05BD25A9-3FB9-4477-8185-59D53511DBF9}" type="pres">
      <dgm:prSet presAssocID="{DC5E995A-3DBA-425B-BFE6-CCFAF8486407}" presName="node" presStyleLbl="node1" presStyleIdx="2" presStyleCnt="3">
        <dgm:presLayoutVars>
          <dgm:bulletEnabled val="1"/>
        </dgm:presLayoutVars>
      </dgm:prSet>
      <dgm:spPr/>
      <dgm:t>
        <a:bodyPr/>
        <a:lstStyle/>
        <a:p>
          <a:endParaRPr lang="fr-BE"/>
        </a:p>
      </dgm:t>
    </dgm:pt>
  </dgm:ptLst>
  <dgm:cxnLst>
    <dgm:cxn modelId="{8A1719B4-E7EC-4B80-A22B-6356A752592B}" type="presOf" srcId="{82F3FA3B-E538-4678-8D2D-20B7620BE9F6}" destId="{1AAFD12B-EAC2-4977-A1B4-61FD2FA6AF6F}" srcOrd="0" destOrd="0" presId="urn:microsoft.com/office/officeart/2005/8/layout/process2"/>
    <dgm:cxn modelId="{1CC70CAC-C9FD-473D-89C0-77D031B8F422}" srcId="{D1AF00AB-6865-4135-B717-C42D526AA2AF}" destId="{82F3FA3B-E538-4678-8D2D-20B7620BE9F6}" srcOrd="1" destOrd="0" parTransId="{9E21DEC1-665A-4B41-A2C0-256F0F8DB26F}" sibTransId="{82F8AD43-8B25-4D1A-937F-66A2BE3D9C94}"/>
    <dgm:cxn modelId="{1580DBC4-38E1-40E1-9A6F-51C0568332F8}" type="presOf" srcId="{EDAB18F8-5F4F-45A1-A979-3903C3A3579F}" destId="{694AE026-57FE-4BB8-BFFF-5815E4C51149}" srcOrd="0" destOrd="0" presId="urn:microsoft.com/office/officeart/2005/8/layout/process2"/>
    <dgm:cxn modelId="{88D13197-4EC0-47BB-888C-FAA57C1425BF}" type="presOf" srcId="{D1AF00AB-6865-4135-B717-C42D526AA2AF}" destId="{F052FF4B-F5CF-41CA-8D58-A7D86C306B9A}" srcOrd="0" destOrd="0" presId="urn:microsoft.com/office/officeart/2005/8/layout/process2"/>
    <dgm:cxn modelId="{EBE7047E-A1B6-4AEB-8531-CA67B3393CD3}" srcId="{D1AF00AB-6865-4135-B717-C42D526AA2AF}" destId="{EDAB18F8-5F4F-45A1-A979-3903C3A3579F}" srcOrd="0" destOrd="0" parTransId="{79616A66-D74C-4039-B086-1714CC56E6DF}" sibTransId="{F2140177-9FFB-49BF-B1D3-023C84BC83C5}"/>
    <dgm:cxn modelId="{0120A721-D7B5-484F-8DB9-0B439B425281}" srcId="{D1AF00AB-6865-4135-B717-C42D526AA2AF}" destId="{DC5E995A-3DBA-425B-BFE6-CCFAF8486407}" srcOrd="2" destOrd="0" parTransId="{BAD44227-BF40-4A69-BD58-4CCAA2EEEFF8}" sibTransId="{B87A96EF-BC5C-4914-948C-2805D5B7EBBA}"/>
    <dgm:cxn modelId="{7808B62F-1D6C-4FE9-8F1E-F569C347B596}" type="presOf" srcId="{F2140177-9FFB-49BF-B1D3-023C84BC83C5}" destId="{66BC10FF-12AB-46A0-B426-78F63C8227CF}" srcOrd="0" destOrd="0" presId="urn:microsoft.com/office/officeart/2005/8/layout/process2"/>
    <dgm:cxn modelId="{BCDCC2E2-3CDA-4B17-86F9-8BEFA5F4411B}" type="presOf" srcId="{82F8AD43-8B25-4D1A-937F-66A2BE3D9C94}" destId="{EDEE0BE1-E51F-4456-A227-6A8C7BA897C5}" srcOrd="0" destOrd="0" presId="urn:microsoft.com/office/officeart/2005/8/layout/process2"/>
    <dgm:cxn modelId="{CCCD6B8A-51F0-4A93-BCC5-02FB55F88A05}" type="presOf" srcId="{82F8AD43-8B25-4D1A-937F-66A2BE3D9C94}" destId="{62795AA3-5A21-4120-B33E-3A60B8E2A5D6}" srcOrd="1" destOrd="0" presId="urn:microsoft.com/office/officeart/2005/8/layout/process2"/>
    <dgm:cxn modelId="{AEDA458D-B8D6-4760-96A4-399DD49F1B4E}" type="presOf" srcId="{DC5E995A-3DBA-425B-BFE6-CCFAF8486407}" destId="{05BD25A9-3FB9-4477-8185-59D53511DBF9}" srcOrd="0" destOrd="0" presId="urn:microsoft.com/office/officeart/2005/8/layout/process2"/>
    <dgm:cxn modelId="{C991D5E1-DC61-4616-874C-D1727BDE811E}" type="presOf" srcId="{F2140177-9FFB-49BF-B1D3-023C84BC83C5}" destId="{9711A5AF-4481-4D18-B719-9CE77FFF6A01}" srcOrd="1" destOrd="0" presId="urn:microsoft.com/office/officeart/2005/8/layout/process2"/>
    <dgm:cxn modelId="{3F82C9AC-2BAC-4546-ACF9-26C73FA2A61B}" type="presParOf" srcId="{F052FF4B-F5CF-41CA-8D58-A7D86C306B9A}" destId="{694AE026-57FE-4BB8-BFFF-5815E4C51149}" srcOrd="0" destOrd="0" presId="urn:microsoft.com/office/officeart/2005/8/layout/process2"/>
    <dgm:cxn modelId="{C18EFF55-19D2-4C44-BFB0-F77017995EBA}" type="presParOf" srcId="{F052FF4B-F5CF-41CA-8D58-A7D86C306B9A}" destId="{66BC10FF-12AB-46A0-B426-78F63C8227CF}" srcOrd="1" destOrd="0" presId="urn:microsoft.com/office/officeart/2005/8/layout/process2"/>
    <dgm:cxn modelId="{906FD06E-827B-4E9B-BF96-D197A778AD2F}" type="presParOf" srcId="{66BC10FF-12AB-46A0-B426-78F63C8227CF}" destId="{9711A5AF-4481-4D18-B719-9CE77FFF6A01}" srcOrd="0" destOrd="0" presId="urn:microsoft.com/office/officeart/2005/8/layout/process2"/>
    <dgm:cxn modelId="{039DD347-9005-45E4-9C41-E7BD74C0305C}" type="presParOf" srcId="{F052FF4B-F5CF-41CA-8D58-A7D86C306B9A}" destId="{1AAFD12B-EAC2-4977-A1B4-61FD2FA6AF6F}" srcOrd="2" destOrd="0" presId="urn:microsoft.com/office/officeart/2005/8/layout/process2"/>
    <dgm:cxn modelId="{FFB37651-37C1-4E74-A752-7748BAC1723F}" type="presParOf" srcId="{F052FF4B-F5CF-41CA-8D58-A7D86C306B9A}" destId="{EDEE0BE1-E51F-4456-A227-6A8C7BA897C5}" srcOrd="3" destOrd="0" presId="urn:microsoft.com/office/officeart/2005/8/layout/process2"/>
    <dgm:cxn modelId="{24CEEFF4-ED87-40DA-9B1A-438FABFA050E}" type="presParOf" srcId="{EDEE0BE1-E51F-4456-A227-6A8C7BA897C5}" destId="{62795AA3-5A21-4120-B33E-3A60B8E2A5D6}" srcOrd="0" destOrd="0" presId="urn:microsoft.com/office/officeart/2005/8/layout/process2"/>
    <dgm:cxn modelId="{E394F97A-92A4-4455-960E-52FDA1CD64A1}" type="presParOf" srcId="{F052FF4B-F5CF-41CA-8D58-A7D86C306B9A}" destId="{05BD25A9-3FB9-4477-8185-59D53511DBF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47A33-9172-41C0-822B-F5EE0855DF7B}">
      <dsp:nvSpPr>
        <dsp:cNvPr id="0" name=""/>
        <dsp:cNvSpPr/>
      </dsp:nvSpPr>
      <dsp:spPr>
        <a:xfrm>
          <a:off x="72786" y="405466"/>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&lt;</a:t>
          </a:r>
          <a:r>
            <a:rPr lang="fr-BE" sz="1200" b="1" kern="1200" dirty="0" err="1" smtClean="0"/>
            <a:t>tomcat</a:t>
          </a:r>
          <a:r>
            <a:rPr lang="fr-BE" sz="1200" b="1" kern="1200" dirty="0" smtClean="0"/>
            <a:t>&gt;</a:t>
          </a:r>
          <a:endParaRPr lang="fr-BE" sz="1200" b="1" kern="1200" dirty="0"/>
        </a:p>
      </dsp:txBody>
      <dsp:txXfrm>
        <a:off x="92628" y="425308"/>
        <a:ext cx="1201281" cy="637765"/>
      </dsp:txXfrm>
    </dsp:sp>
    <dsp:sp modelId="{61B915C6-EC46-4F1B-B3CA-CDD2B166D41B}">
      <dsp:nvSpPr>
        <dsp:cNvPr id="0" name=""/>
        <dsp:cNvSpPr/>
      </dsp:nvSpPr>
      <dsp:spPr>
        <a:xfrm>
          <a:off x="1313751" y="733919"/>
          <a:ext cx="410942" cy="20544"/>
        </a:xfrm>
        <a:custGeom>
          <a:avLst/>
          <a:gdLst/>
          <a:ahLst/>
          <a:cxnLst/>
          <a:rect l="0" t="0" r="0" b="0"/>
          <a:pathLst>
            <a:path>
              <a:moveTo>
                <a:pt x="0" y="10272"/>
              </a:moveTo>
              <a:lnTo>
                <a:pt x="410942" y="102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1508949" y="733917"/>
        <a:ext cx="20547" cy="20547"/>
      </dsp:txXfrm>
    </dsp:sp>
    <dsp:sp modelId="{99E95CF6-3EF6-4D49-A60A-3A31D5CA0125}">
      <dsp:nvSpPr>
        <dsp:cNvPr id="0" name=""/>
        <dsp:cNvSpPr/>
      </dsp:nvSpPr>
      <dsp:spPr>
        <a:xfrm>
          <a:off x="1724694" y="405466"/>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err="1" smtClean="0"/>
            <a:t>webapps</a:t>
          </a:r>
          <a:endParaRPr lang="fr-BE" sz="1200" b="1" kern="1200" dirty="0"/>
        </a:p>
      </dsp:txBody>
      <dsp:txXfrm>
        <a:off x="1744536" y="425308"/>
        <a:ext cx="1201281" cy="637765"/>
      </dsp:txXfrm>
    </dsp:sp>
    <dsp:sp modelId="{6AD2EB92-1951-4355-BE9E-66F3D3889340}">
      <dsp:nvSpPr>
        <dsp:cNvPr id="0" name=""/>
        <dsp:cNvSpPr/>
      </dsp:nvSpPr>
      <dsp:spPr>
        <a:xfrm>
          <a:off x="2965660" y="733919"/>
          <a:ext cx="410942" cy="20544"/>
        </a:xfrm>
        <a:custGeom>
          <a:avLst/>
          <a:gdLst/>
          <a:ahLst/>
          <a:cxnLst/>
          <a:rect l="0" t="0" r="0" b="0"/>
          <a:pathLst>
            <a:path>
              <a:moveTo>
                <a:pt x="0" y="10272"/>
              </a:moveTo>
              <a:lnTo>
                <a:pt x="410942"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3160857" y="733917"/>
        <a:ext cx="20547" cy="20547"/>
      </dsp:txXfrm>
    </dsp:sp>
    <dsp:sp modelId="{0844BAD9-077F-4832-9C2F-5F02BEC1BBA1}">
      <dsp:nvSpPr>
        <dsp:cNvPr id="0" name=""/>
        <dsp:cNvSpPr/>
      </dsp:nvSpPr>
      <dsp:spPr>
        <a:xfrm>
          <a:off x="3376602" y="405466"/>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&lt;application&gt;</a:t>
          </a:r>
          <a:endParaRPr lang="fr-BE" sz="1200" b="1" kern="1200" dirty="0"/>
        </a:p>
      </dsp:txBody>
      <dsp:txXfrm>
        <a:off x="3396444" y="425308"/>
        <a:ext cx="1201281" cy="637765"/>
      </dsp:txXfrm>
    </dsp:sp>
    <dsp:sp modelId="{3B6E859E-EFBF-4B35-8858-3E67DB9D9B66}">
      <dsp:nvSpPr>
        <dsp:cNvPr id="0" name=""/>
        <dsp:cNvSpPr/>
      </dsp:nvSpPr>
      <dsp:spPr>
        <a:xfrm rot="19476106">
          <a:off x="4552871" y="531185"/>
          <a:ext cx="699977" cy="20544"/>
        </a:xfrm>
        <a:custGeom>
          <a:avLst/>
          <a:gdLst/>
          <a:ahLst/>
          <a:cxnLst/>
          <a:rect l="0" t="0" r="0" b="0"/>
          <a:pathLst>
            <a:path>
              <a:moveTo>
                <a:pt x="0" y="10272"/>
              </a:moveTo>
              <a:lnTo>
                <a:pt x="699977"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4885360" y="523958"/>
        <a:ext cx="34998" cy="34998"/>
      </dsp:txXfrm>
    </dsp:sp>
    <dsp:sp modelId="{D9DC9C7A-A90B-40C6-9BF8-E3FC52697E1A}">
      <dsp:nvSpPr>
        <dsp:cNvPr id="0" name=""/>
        <dsp:cNvSpPr/>
      </dsp:nvSpPr>
      <dsp:spPr>
        <a:xfrm>
          <a:off x="5188152" y="0"/>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META-INF</a:t>
          </a:r>
          <a:endParaRPr lang="fr-BE" sz="1200" b="1" kern="1200" dirty="0"/>
        </a:p>
      </dsp:txBody>
      <dsp:txXfrm>
        <a:off x="5207994" y="19842"/>
        <a:ext cx="1201281" cy="637765"/>
      </dsp:txXfrm>
    </dsp:sp>
    <dsp:sp modelId="{D84A2AEE-564A-4028-B978-F856C6489E8A}">
      <dsp:nvSpPr>
        <dsp:cNvPr id="0" name=""/>
        <dsp:cNvSpPr/>
      </dsp:nvSpPr>
      <dsp:spPr>
        <a:xfrm rot="2482808">
          <a:off x="4522643" y="985261"/>
          <a:ext cx="760433" cy="20544"/>
        </a:xfrm>
        <a:custGeom>
          <a:avLst/>
          <a:gdLst/>
          <a:ahLst/>
          <a:cxnLst/>
          <a:rect l="0" t="0" r="0" b="0"/>
          <a:pathLst>
            <a:path>
              <a:moveTo>
                <a:pt x="0" y="10272"/>
              </a:moveTo>
              <a:lnTo>
                <a:pt x="760433"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4883849" y="976523"/>
        <a:ext cx="38021" cy="38021"/>
      </dsp:txXfrm>
    </dsp:sp>
    <dsp:sp modelId="{8D7E0517-EB87-4D1E-8A4E-B93EEB20333F}">
      <dsp:nvSpPr>
        <dsp:cNvPr id="0" name=""/>
        <dsp:cNvSpPr/>
      </dsp:nvSpPr>
      <dsp:spPr>
        <a:xfrm>
          <a:off x="5188152" y="908152"/>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WEB-INF</a:t>
          </a:r>
          <a:endParaRPr lang="fr-BE" sz="1200" b="1" kern="1200" dirty="0"/>
        </a:p>
      </dsp:txBody>
      <dsp:txXfrm>
        <a:off x="5207994" y="927994"/>
        <a:ext cx="1201281" cy="637765"/>
      </dsp:txXfrm>
    </dsp:sp>
    <dsp:sp modelId="{A501A057-794E-41D7-A042-963011BA010B}">
      <dsp:nvSpPr>
        <dsp:cNvPr id="0" name=""/>
        <dsp:cNvSpPr/>
      </dsp:nvSpPr>
      <dsp:spPr>
        <a:xfrm rot="4026126">
          <a:off x="6256393" y="1497057"/>
          <a:ext cx="565464" cy="20544"/>
        </a:xfrm>
        <a:custGeom>
          <a:avLst/>
          <a:gdLst/>
          <a:ahLst/>
          <a:cxnLst/>
          <a:rect l="0" t="0" r="0" b="0"/>
          <a:pathLst>
            <a:path>
              <a:moveTo>
                <a:pt x="0" y="10272"/>
              </a:moveTo>
              <a:lnTo>
                <a:pt x="565464"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6524989" y="1493193"/>
        <a:ext cx="28273" cy="28273"/>
      </dsp:txXfrm>
    </dsp:sp>
    <dsp:sp modelId="{F3E526E3-F936-4B5B-87DC-82FFCA1F9F40}">
      <dsp:nvSpPr>
        <dsp:cNvPr id="0" name=""/>
        <dsp:cNvSpPr/>
      </dsp:nvSpPr>
      <dsp:spPr>
        <a:xfrm>
          <a:off x="6649134" y="1429058"/>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classes</a:t>
          </a:r>
          <a:endParaRPr lang="fr-BE" sz="1200" b="1" kern="1200" dirty="0"/>
        </a:p>
      </dsp:txBody>
      <dsp:txXfrm>
        <a:off x="6668976" y="1448900"/>
        <a:ext cx="1201281" cy="637765"/>
      </dsp:txXfrm>
    </dsp:sp>
    <dsp:sp modelId="{CEE3ED6E-5C43-48EA-B1D6-CB65AD1E81DB}">
      <dsp:nvSpPr>
        <dsp:cNvPr id="0" name=""/>
        <dsp:cNvSpPr/>
      </dsp:nvSpPr>
      <dsp:spPr>
        <a:xfrm rot="4873165">
          <a:off x="5818472" y="1948812"/>
          <a:ext cx="1441307" cy="20544"/>
        </a:xfrm>
        <a:custGeom>
          <a:avLst/>
          <a:gdLst/>
          <a:ahLst/>
          <a:cxnLst/>
          <a:rect l="0" t="0" r="0" b="0"/>
          <a:pathLst>
            <a:path>
              <a:moveTo>
                <a:pt x="0" y="10272"/>
              </a:moveTo>
              <a:lnTo>
                <a:pt x="1441307"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6503093" y="1923052"/>
        <a:ext cx="72065" cy="72065"/>
      </dsp:txXfrm>
    </dsp:sp>
    <dsp:sp modelId="{8D0ED5BB-1A17-4C9E-BED5-3496C04ED790}">
      <dsp:nvSpPr>
        <dsp:cNvPr id="0" name=""/>
        <dsp:cNvSpPr/>
      </dsp:nvSpPr>
      <dsp:spPr>
        <a:xfrm>
          <a:off x="6649134" y="2332567"/>
          <a:ext cx="1240965" cy="67744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lib</a:t>
          </a:r>
          <a:endParaRPr lang="fr-BE" sz="1200" b="1" kern="1200" dirty="0"/>
        </a:p>
      </dsp:txBody>
      <dsp:txXfrm>
        <a:off x="6668976" y="2352409"/>
        <a:ext cx="1201281" cy="637765"/>
      </dsp:txXfrm>
    </dsp:sp>
    <dsp:sp modelId="{FC9C653B-B203-414B-B6B0-A7172C4E4644}">
      <dsp:nvSpPr>
        <dsp:cNvPr id="0" name=""/>
        <dsp:cNvSpPr/>
      </dsp:nvSpPr>
      <dsp:spPr>
        <a:xfrm rot="17560783">
          <a:off x="6285546" y="1021003"/>
          <a:ext cx="467339" cy="20544"/>
        </a:xfrm>
        <a:custGeom>
          <a:avLst/>
          <a:gdLst/>
          <a:ahLst/>
          <a:cxnLst/>
          <a:rect l="0" t="0" r="0" b="0"/>
          <a:pathLst>
            <a:path>
              <a:moveTo>
                <a:pt x="0" y="10272"/>
              </a:moveTo>
              <a:lnTo>
                <a:pt x="467339" y="10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BE" sz="500" b="1" kern="1200"/>
        </a:p>
      </dsp:txBody>
      <dsp:txXfrm>
        <a:off x="6507532" y="1019592"/>
        <a:ext cx="23366" cy="23366"/>
      </dsp:txXfrm>
    </dsp:sp>
    <dsp:sp modelId="{81904FEA-9D5D-4D81-A263-B852EF17FC98}">
      <dsp:nvSpPr>
        <dsp:cNvPr id="0" name=""/>
        <dsp:cNvSpPr/>
      </dsp:nvSpPr>
      <dsp:spPr>
        <a:xfrm>
          <a:off x="6609314" y="468145"/>
          <a:ext cx="1280785" cy="695058"/>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BE" sz="1200" b="1" kern="1200" dirty="0" smtClean="0"/>
            <a:t>web.xml</a:t>
          </a:r>
          <a:endParaRPr lang="fr-BE" sz="1200" b="1" kern="1200" dirty="0"/>
        </a:p>
      </dsp:txBody>
      <dsp:txXfrm>
        <a:off x="6629672" y="488503"/>
        <a:ext cx="1240069" cy="654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AE026-57FE-4BB8-BFFF-5815E4C51149}">
      <dsp:nvSpPr>
        <dsp:cNvPr id="0" name=""/>
        <dsp:cNvSpPr/>
      </dsp:nvSpPr>
      <dsp:spPr>
        <a:xfrm>
          <a:off x="75600" y="0"/>
          <a:ext cx="1539476" cy="855264"/>
        </a:xfrm>
        <a:prstGeom prst="roundRect">
          <a:avLst>
            <a:gd name="adj" fmla="val 10000"/>
          </a:avLst>
        </a:prstGeom>
        <a:gradFill rotWithShape="0">
          <a:gsLst>
            <a:gs pos="0">
              <a:schemeClr val="accent6">
                <a:alpha val="90000"/>
                <a:hueOff val="0"/>
                <a:satOff val="0"/>
                <a:lumOff val="0"/>
                <a:alphaOff val="0"/>
                <a:shade val="60000"/>
              </a:schemeClr>
            </a:gs>
            <a:gs pos="33000">
              <a:schemeClr val="accent6">
                <a:alpha val="90000"/>
                <a:hueOff val="0"/>
                <a:satOff val="0"/>
                <a:lumOff val="0"/>
                <a:alphaOff val="0"/>
                <a:tint val="86500"/>
              </a:schemeClr>
            </a:gs>
            <a:gs pos="46750">
              <a:schemeClr val="accent6">
                <a:alpha val="90000"/>
                <a:hueOff val="0"/>
                <a:satOff val="0"/>
                <a:lumOff val="0"/>
                <a:alphaOff val="0"/>
                <a:tint val="71000"/>
                <a:satMod val="112000"/>
              </a:schemeClr>
            </a:gs>
            <a:gs pos="53000">
              <a:schemeClr val="accent6">
                <a:alpha val="90000"/>
                <a:hueOff val="0"/>
                <a:satOff val="0"/>
                <a:lumOff val="0"/>
                <a:alphaOff val="0"/>
                <a:tint val="71000"/>
                <a:satMod val="112000"/>
              </a:schemeClr>
            </a:gs>
            <a:gs pos="68000">
              <a:schemeClr val="accent6">
                <a:alpha val="90000"/>
                <a:hueOff val="0"/>
                <a:satOff val="0"/>
                <a:lumOff val="0"/>
                <a:alphaOff val="0"/>
                <a:tint val="86000"/>
              </a:schemeClr>
            </a:gs>
            <a:gs pos="100000">
              <a:schemeClr val="accent6">
                <a:alpha val="9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BE" sz="2200" kern="1200" dirty="0" smtClean="0"/>
            <a:t>Application</a:t>
          </a:r>
          <a:endParaRPr lang="fr-BE" sz="2200" kern="1200" dirty="0"/>
        </a:p>
      </dsp:txBody>
      <dsp:txXfrm>
        <a:off x="100650" y="25050"/>
        <a:ext cx="1489376" cy="805164"/>
      </dsp:txXfrm>
    </dsp:sp>
    <dsp:sp modelId="{66BC10FF-12AB-46A0-B426-78F63C8227CF}">
      <dsp:nvSpPr>
        <dsp:cNvPr id="0" name=""/>
        <dsp:cNvSpPr/>
      </dsp:nvSpPr>
      <dsp:spPr>
        <a:xfrm rot="5400000">
          <a:off x="684976" y="876646"/>
          <a:ext cx="320724" cy="384869"/>
        </a:xfrm>
        <a:prstGeom prst="rightArrow">
          <a:avLst>
            <a:gd name="adj1" fmla="val 60000"/>
            <a:gd name="adj2" fmla="val 50000"/>
          </a:avLst>
        </a:prstGeom>
        <a:gradFill rotWithShape="0">
          <a:gsLst>
            <a:gs pos="0">
              <a:schemeClr val="accent6">
                <a:shade val="90000"/>
                <a:hueOff val="0"/>
                <a:satOff val="0"/>
                <a:lumOff val="0"/>
                <a:alphaOff val="0"/>
                <a:shade val="60000"/>
              </a:schemeClr>
            </a:gs>
            <a:gs pos="33000">
              <a:schemeClr val="accent6">
                <a:shade val="90000"/>
                <a:hueOff val="0"/>
                <a:satOff val="0"/>
                <a:lumOff val="0"/>
                <a:alphaOff val="0"/>
                <a:tint val="86500"/>
              </a:schemeClr>
            </a:gs>
            <a:gs pos="46750">
              <a:schemeClr val="accent6">
                <a:shade val="90000"/>
                <a:hueOff val="0"/>
                <a:satOff val="0"/>
                <a:lumOff val="0"/>
                <a:alphaOff val="0"/>
                <a:tint val="71000"/>
                <a:satMod val="112000"/>
              </a:schemeClr>
            </a:gs>
            <a:gs pos="53000">
              <a:schemeClr val="accent6">
                <a:shade val="90000"/>
                <a:hueOff val="0"/>
                <a:satOff val="0"/>
                <a:lumOff val="0"/>
                <a:alphaOff val="0"/>
                <a:tint val="71000"/>
                <a:satMod val="112000"/>
              </a:schemeClr>
            </a:gs>
            <a:gs pos="68000">
              <a:schemeClr val="accent6">
                <a:shade val="90000"/>
                <a:hueOff val="0"/>
                <a:satOff val="0"/>
                <a:lumOff val="0"/>
                <a:alphaOff val="0"/>
                <a:tint val="86000"/>
              </a:schemeClr>
            </a:gs>
            <a:gs pos="100000">
              <a:schemeClr val="accent6">
                <a:shade val="9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BE" sz="1600" kern="1200"/>
        </a:p>
      </dsp:txBody>
      <dsp:txXfrm rot="-5400000">
        <a:off x="729878" y="908719"/>
        <a:ext cx="230921" cy="224507"/>
      </dsp:txXfrm>
    </dsp:sp>
    <dsp:sp modelId="{1AAFD12B-EAC2-4977-A1B4-61FD2FA6AF6F}">
      <dsp:nvSpPr>
        <dsp:cNvPr id="0" name=""/>
        <dsp:cNvSpPr/>
      </dsp:nvSpPr>
      <dsp:spPr>
        <a:xfrm>
          <a:off x="75600" y="1282896"/>
          <a:ext cx="1539476" cy="855264"/>
        </a:xfrm>
        <a:prstGeom prst="roundRect">
          <a:avLst>
            <a:gd name="adj" fmla="val 10000"/>
          </a:avLst>
        </a:prstGeom>
        <a:gradFill rotWithShape="0">
          <a:gsLst>
            <a:gs pos="0">
              <a:schemeClr val="accent6">
                <a:alpha val="90000"/>
                <a:hueOff val="0"/>
                <a:satOff val="0"/>
                <a:lumOff val="0"/>
                <a:alphaOff val="-20000"/>
                <a:shade val="60000"/>
              </a:schemeClr>
            </a:gs>
            <a:gs pos="33000">
              <a:schemeClr val="accent6">
                <a:alpha val="90000"/>
                <a:hueOff val="0"/>
                <a:satOff val="0"/>
                <a:lumOff val="0"/>
                <a:alphaOff val="-20000"/>
                <a:tint val="86500"/>
              </a:schemeClr>
            </a:gs>
            <a:gs pos="46750">
              <a:schemeClr val="accent6">
                <a:alpha val="90000"/>
                <a:hueOff val="0"/>
                <a:satOff val="0"/>
                <a:lumOff val="0"/>
                <a:alphaOff val="-20000"/>
                <a:tint val="71000"/>
                <a:satMod val="112000"/>
              </a:schemeClr>
            </a:gs>
            <a:gs pos="53000">
              <a:schemeClr val="accent6">
                <a:alpha val="90000"/>
                <a:hueOff val="0"/>
                <a:satOff val="0"/>
                <a:lumOff val="0"/>
                <a:alphaOff val="-20000"/>
                <a:tint val="71000"/>
                <a:satMod val="112000"/>
              </a:schemeClr>
            </a:gs>
            <a:gs pos="68000">
              <a:schemeClr val="accent6">
                <a:alpha val="90000"/>
                <a:hueOff val="0"/>
                <a:satOff val="0"/>
                <a:lumOff val="0"/>
                <a:alphaOff val="-20000"/>
                <a:tint val="86000"/>
              </a:schemeClr>
            </a:gs>
            <a:gs pos="100000">
              <a:schemeClr val="accent6">
                <a:alpha val="90000"/>
                <a:hueOff val="0"/>
                <a:satOff val="0"/>
                <a:lumOff val="0"/>
                <a:alphaOff val="-2000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BE" sz="2200" kern="1200" smtClean="0"/>
            <a:t>Session</a:t>
          </a:r>
          <a:endParaRPr lang="fr-BE" sz="2200" kern="1200"/>
        </a:p>
      </dsp:txBody>
      <dsp:txXfrm>
        <a:off x="100650" y="1307946"/>
        <a:ext cx="1489376" cy="805164"/>
      </dsp:txXfrm>
    </dsp:sp>
    <dsp:sp modelId="{EDEE0BE1-E51F-4456-A227-6A8C7BA897C5}">
      <dsp:nvSpPr>
        <dsp:cNvPr id="0" name=""/>
        <dsp:cNvSpPr/>
      </dsp:nvSpPr>
      <dsp:spPr>
        <a:xfrm rot="5400000">
          <a:off x="684976" y="2159542"/>
          <a:ext cx="320724" cy="384869"/>
        </a:xfrm>
        <a:prstGeom prst="rightArrow">
          <a:avLst>
            <a:gd name="adj1" fmla="val 60000"/>
            <a:gd name="adj2" fmla="val 50000"/>
          </a:avLst>
        </a:prstGeom>
        <a:gradFill rotWithShape="0">
          <a:gsLst>
            <a:gs pos="0">
              <a:schemeClr val="accent6">
                <a:shade val="90000"/>
                <a:hueOff val="0"/>
                <a:satOff val="-35432"/>
                <a:lumOff val="43770"/>
                <a:alphaOff val="0"/>
                <a:shade val="60000"/>
              </a:schemeClr>
            </a:gs>
            <a:gs pos="33000">
              <a:schemeClr val="accent6">
                <a:shade val="90000"/>
                <a:hueOff val="0"/>
                <a:satOff val="-35432"/>
                <a:lumOff val="43770"/>
                <a:alphaOff val="0"/>
                <a:tint val="86500"/>
              </a:schemeClr>
            </a:gs>
            <a:gs pos="46750">
              <a:schemeClr val="accent6">
                <a:shade val="90000"/>
                <a:hueOff val="0"/>
                <a:satOff val="-35432"/>
                <a:lumOff val="43770"/>
                <a:alphaOff val="0"/>
                <a:tint val="71000"/>
                <a:satMod val="112000"/>
              </a:schemeClr>
            </a:gs>
            <a:gs pos="53000">
              <a:schemeClr val="accent6">
                <a:shade val="90000"/>
                <a:hueOff val="0"/>
                <a:satOff val="-35432"/>
                <a:lumOff val="43770"/>
                <a:alphaOff val="0"/>
                <a:tint val="71000"/>
                <a:satMod val="112000"/>
              </a:schemeClr>
            </a:gs>
            <a:gs pos="68000">
              <a:schemeClr val="accent6">
                <a:shade val="90000"/>
                <a:hueOff val="0"/>
                <a:satOff val="-35432"/>
                <a:lumOff val="43770"/>
                <a:alphaOff val="0"/>
                <a:tint val="86000"/>
              </a:schemeClr>
            </a:gs>
            <a:gs pos="100000">
              <a:schemeClr val="accent6">
                <a:shade val="90000"/>
                <a:hueOff val="0"/>
                <a:satOff val="-35432"/>
                <a:lumOff val="4377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BE" sz="1600" kern="1200"/>
        </a:p>
      </dsp:txBody>
      <dsp:txXfrm rot="-5400000">
        <a:off x="729878" y="2191615"/>
        <a:ext cx="230921" cy="224507"/>
      </dsp:txXfrm>
    </dsp:sp>
    <dsp:sp modelId="{05BD25A9-3FB9-4477-8185-59D53511DBF9}">
      <dsp:nvSpPr>
        <dsp:cNvPr id="0" name=""/>
        <dsp:cNvSpPr/>
      </dsp:nvSpPr>
      <dsp:spPr>
        <a:xfrm>
          <a:off x="75600" y="2565793"/>
          <a:ext cx="1539476" cy="855264"/>
        </a:xfrm>
        <a:prstGeom prst="roundRect">
          <a:avLst>
            <a:gd name="adj" fmla="val 10000"/>
          </a:avLst>
        </a:prstGeom>
        <a:gradFill rotWithShape="0">
          <a:gsLst>
            <a:gs pos="0">
              <a:schemeClr val="accent6">
                <a:alpha val="90000"/>
                <a:hueOff val="0"/>
                <a:satOff val="0"/>
                <a:lumOff val="0"/>
                <a:alphaOff val="-40000"/>
                <a:shade val="60000"/>
              </a:schemeClr>
            </a:gs>
            <a:gs pos="33000">
              <a:schemeClr val="accent6">
                <a:alpha val="90000"/>
                <a:hueOff val="0"/>
                <a:satOff val="0"/>
                <a:lumOff val="0"/>
                <a:alphaOff val="-40000"/>
                <a:tint val="86500"/>
              </a:schemeClr>
            </a:gs>
            <a:gs pos="46750">
              <a:schemeClr val="accent6">
                <a:alpha val="90000"/>
                <a:hueOff val="0"/>
                <a:satOff val="0"/>
                <a:lumOff val="0"/>
                <a:alphaOff val="-40000"/>
                <a:tint val="71000"/>
                <a:satMod val="112000"/>
              </a:schemeClr>
            </a:gs>
            <a:gs pos="53000">
              <a:schemeClr val="accent6">
                <a:alpha val="90000"/>
                <a:hueOff val="0"/>
                <a:satOff val="0"/>
                <a:lumOff val="0"/>
                <a:alphaOff val="-40000"/>
                <a:tint val="71000"/>
                <a:satMod val="112000"/>
              </a:schemeClr>
            </a:gs>
            <a:gs pos="68000">
              <a:schemeClr val="accent6">
                <a:alpha val="90000"/>
                <a:hueOff val="0"/>
                <a:satOff val="0"/>
                <a:lumOff val="0"/>
                <a:alphaOff val="-40000"/>
                <a:tint val="86000"/>
              </a:schemeClr>
            </a:gs>
            <a:gs pos="100000">
              <a:schemeClr val="accent6">
                <a:alpha val="90000"/>
                <a:hueOff val="0"/>
                <a:satOff val="0"/>
                <a:lumOff val="0"/>
                <a:alphaOff val="-4000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BE" sz="2200" kern="1200" smtClean="0"/>
            <a:t>Request</a:t>
          </a:r>
          <a:endParaRPr lang="fr-BE" sz="2200" kern="1200"/>
        </a:p>
      </dsp:txBody>
      <dsp:txXfrm>
        <a:off x="100650" y="2590843"/>
        <a:ext cx="1489376" cy="8051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9A9C1F-5D34-45ED-8B53-1A0DFCA1B9E2}" type="slidenum">
              <a:rPr lang="fr-FR">
                <a:solidFill>
                  <a:schemeClr val="tx1"/>
                </a:solidFill>
                <a:latin typeface="Arial" pitchFamily="34" charset="0"/>
                <a:cs typeface="Arial" pitchFamily="34" charset="0"/>
              </a:rPr>
              <a:pPr>
                <a:defRPr/>
              </a:pPr>
              <a:t>‹N°›</a:t>
            </a:fld>
            <a:endParaRPr lang="fr-FR"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11466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2"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3"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4"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5"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6" name="Text Box 6"/>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67" name="Text Box 7"/>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fr-BE">
              <a:cs typeface="+mn-cs"/>
            </a:endParaRPr>
          </a:p>
        </p:txBody>
      </p:sp>
      <p:sp>
        <p:nvSpPr>
          <p:cNvPr id="139273" name="Rectangle 8"/>
          <p:cNvSpPr>
            <a:spLocks noGrp="1" noRot="1" noChangeAspect="1" noChangeArrowheads="1"/>
          </p:cNvSpPr>
          <p:nvPr>
            <p:ph type="sldImg"/>
          </p:nvPr>
        </p:nvSpPr>
        <p:spPr bwMode="auto">
          <a:xfrm>
            <a:off x="1141413" y="685800"/>
            <a:ext cx="4567237" cy="3427413"/>
          </a:xfrm>
          <a:prstGeom prst="rect">
            <a:avLst/>
          </a:prstGeom>
          <a:noFill/>
          <a:ln w="9525">
            <a:noFill/>
            <a:round/>
            <a:headEnd/>
            <a:tailEnd/>
          </a:ln>
        </p:spPr>
      </p:sp>
      <p:sp>
        <p:nvSpPr>
          <p:cNvPr id="15369" name="Rectangle 9"/>
          <p:cNvSpPr>
            <a:spLocks noGrp="1" noChangeArrowheads="1"/>
          </p:cNvSpPr>
          <p:nvPr>
            <p:ph type="body"/>
          </p:nvPr>
        </p:nvSpPr>
        <p:spPr bwMode="auto">
          <a:xfrm>
            <a:off x="685800" y="4343400"/>
            <a:ext cx="547846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r-FR" noProof="0" smtClean="0"/>
          </a:p>
        </p:txBody>
      </p:sp>
      <p:sp>
        <p:nvSpPr>
          <p:cNvPr id="15370" name="Text Box 10"/>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71" name="Rectangle 11"/>
          <p:cNvSpPr>
            <a:spLocks noGrp="1" noChangeArrowheads="1"/>
          </p:cNvSpPr>
          <p:nvPr>
            <p:ph type="sldNum"/>
          </p:nvPr>
        </p:nvSpPr>
        <p:spPr bwMode="auto">
          <a:xfrm>
            <a:off x="3884613" y="8685213"/>
            <a:ext cx="2963862"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buFont typeface="Calibri" pitchFamily="32" charset="0"/>
              <a:buNone/>
              <a:tabLst>
                <a:tab pos="723900" algn="l"/>
                <a:tab pos="1447800" algn="l"/>
                <a:tab pos="2171700" algn="l"/>
                <a:tab pos="2895600" algn="l"/>
              </a:tabLst>
              <a:defRPr sz="1200">
                <a:solidFill>
                  <a:srgbClr val="000000"/>
                </a:solidFill>
                <a:latin typeface="Calibri" pitchFamily="32" charset="0"/>
                <a:cs typeface="Lucida Sans Unicode" charset="0"/>
              </a:defRPr>
            </a:lvl1pPr>
          </a:lstStyle>
          <a:p>
            <a:pPr>
              <a:defRPr/>
            </a:pPr>
            <a:fld id="{83F23847-1556-4B76-BECD-BA10C7ACE1C4}" type="slidenum">
              <a:rPr lang="en-GB"/>
              <a:pPr>
                <a:defRPr/>
              </a:pPr>
              <a:t>‹N°›</a:t>
            </a:fld>
            <a:endParaRPr lang="en-GB"/>
          </a:p>
        </p:txBody>
      </p:sp>
    </p:spTree>
    <p:extLst>
      <p:ext uri="{BB962C8B-B14F-4D97-AF65-F5344CB8AC3E}">
        <p14:creationId xmlns:p14="http://schemas.microsoft.com/office/powerpoint/2010/main" val="297551144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a:noFill/>
        </p:spPr>
        <p:txBody>
          <a:bodyPr/>
          <a:lstStyle/>
          <a:p>
            <a:fld id="{4549D5B2-0B4B-42F2-8D59-250E6CA7D77E}" type="slidenum">
              <a:rPr lang="en-GB" smtClean="0">
                <a:cs typeface="Arial" charset="0"/>
              </a:rPr>
              <a:pPr/>
              <a:t>1</a:t>
            </a:fld>
            <a:endParaRPr lang="en-GB" smtClean="0">
              <a:cs typeface="Arial" charset="0"/>
            </a:endParaRPr>
          </a:p>
        </p:txBody>
      </p:sp>
      <p:sp>
        <p:nvSpPr>
          <p:cNvPr id="1402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489369-77CE-410A-8BB1-FF1D8C574D3A}"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ndParaRPr>
          </a:p>
        </p:txBody>
      </p:sp>
      <p:sp>
        <p:nvSpPr>
          <p:cNvPr id="1402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0293"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
        <p:nvSpPr>
          <p:cNvPr id="140294"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AD1EFA-9077-4B8D-9A11-7BCEE1CE7793}" type="slidenum">
              <a:rPr lang="en-GB" sz="1200">
                <a:solidFill>
                  <a:srgbClr val="000000"/>
                </a:solidFill>
                <a:latin typeface="Calibri" pitchFamily="32" charset="0"/>
                <a:ea typeface="MS Gothic" charset="-128"/>
              </a:rPr>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a typeface="MS Gothic" charset="-128"/>
            </a:endParaRPr>
          </a:p>
        </p:txBody>
      </p:sp>
    </p:spTree>
    <p:extLst>
      <p:ext uri="{BB962C8B-B14F-4D97-AF65-F5344CB8AC3E}">
        <p14:creationId xmlns:p14="http://schemas.microsoft.com/office/powerpoint/2010/main" val="1847607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a:t>
            </a:fld>
            <a:endParaRPr lang="en-GB"/>
          </a:p>
        </p:txBody>
      </p:sp>
    </p:spTree>
    <p:extLst>
      <p:ext uri="{BB962C8B-B14F-4D97-AF65-F5344CB8AC3E}">
        <p14:creationId xmlns:p14="http://schemas.microsoft.com/office/powerpoint/2010/main" val="20003345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dirty="0"/>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105</a:t>
            </a:fld>
            <a:endParaRPr lang="en-GB"/>
          </a:p>
        </p:txBody>
      </p:sp>
    </p:spTree>
    <p:extLst>
      <p:ext uri="{BB962C8B-B14F-4D97-AF65-F5344CB8AC3E}">
        <p14:creationId xmlns:p14="http://schemas.microsoft.com/office/powerpoint/2010/main" val="5813849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106</a:t>
            </a:fld>
            <a:endParaRPr lang="en-GB"/>
          </a:p>
        </p:txBody>
      </p:sp>
    </p:spTree>
    <p:extLst>
      <p:ext uri="{BB962C8B-B14F-4D97-AF65-F5344CB8AC3E}">
        <p14:creationId xmlns:p14="http://schemas.microsoft.com/office/powerpoint/2010/main" val="7528753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107</a:t>
            </a:fld>
            <a:endParaRPr lang="en-GB"/>
          </a:p>
        </p:txBody>
      </p:sp>
    </p:spTree>
    <p:extLst>
      <p:ext uri="{BB962C8B-B14F-4D97-AF65-F5344CB8AC3E}">
        <p14:creationId xmlns:p14="http://schemas.microsoft.com/office/powerpoint/2010/main" val="44815803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108</a:t>
            </a:fld>
            <a:endParaRPr lang="en-GB"/>
          </a:p>
        </p:txBody>
      </p:sp>
    </p:spTree>
    <p:extLst>
      <p:ext uri="{BB962C8B-B14F-4D97-AF65-F5344CB8AC3E}">
        <p14:creationId xmlns:p14="http://schemas.microsoft.com/office/powerpoint/2010/main" val="25889901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109</a:t>
            </a:fld>
            <a:endParaRPr lang="en-GB"/>
          </a:p>
        </p:txBody>
      </p:sp>
    </p:spTree>
    <p:extLst>
      <p:ext uri="{BB962C8B-B14F-4D97-AF65-F5344CB8AC3E}">
        <p14:creationId xmlns:p14="http://schemas.microsoft.com/office/powerpoint/2010/main" val="36730137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110</a:t>
            </a:fld>
            <a:endParaRPr lang="en-GB"/>
          </a:p>
        </p:txBody>
      </p:sp>
    </p:spTree>
    <p:extLst>
      <p:ext uri="{BB962C8B-B14F-4D97-AF65-F5344CB8AC3E}">
        <p14:creationId xmlns:p14="http://schemas.microsoft.com/office/powerpoint/2010/main" val="23681741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111</a:t>
            </a:fld>
            <a:endParaRPr lang="en-GB"/>
          </a:p>
        </p:txBody>
      </p:sp>
    </p:spTree>
    <p:extLst>
      <p:ext uri="{BB962C8B-B14F-4D97-AF65-F5344CB8AC3E}">
        <p14:creationId xmlns:p14="http://schemas.microsoft.com/office/powerpoint/2010/main" val="42495693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112</a:t>
            </a:fld>
            <a:endParaRPr lang="en-GB"/>
          </a:p>
        </p:txBody>
      </p:sp>
    </p:spTree>
    <p:extLst>
      <p:ext uri="{BB962C8B-B14F-4D97-AF65-F5344CB8AC3E}">
        <p14:creationId xmlns:p14="http://schemas.microsoft.com/office/powerpoint/2010/main" val="9552245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113</a:t>
            </a:fld>
            <a:endParaRPr lang="en-GB"/>
          </a:p>
        </p:txBody>
      </p:sp>
    </p:spTree>
    <p:extLst>
      <p:ext uri="{BB962C8B-B14F-4D97-AF65-F5344CB8AC3E}">
        <p14:creationId xmlns:p14="http://schemas.microsoft.com/office/powerpoint/2010/main" val="6798545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114</a:t>
            </a:fld>
            <a:endParaRPr lang="en-GB"/>
          </a:p>
        </p:txBody>
      </p:sp>
    </p:spTree>
    <p:extLst>
      <p:ext uri="{BB962C8B-B14F-4D97-AF65-F5344CB8AC3E}">
        <p14:creationId xmlns:p14="http://schemas.microsoft.com/office/powerpoint/2010/main" val="307841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a:t>
            </a:fld>
            <a:endParaRPr lang="en-GB"/>
          </a:p>
        </p:txBody>
      </p:sp>
    </p:spTree>
    <p:extLst>
      <p:ext uri="{BB962C8B-B14F-4D97-AF65-F5344CB8AC3E}">
        <p14:creationId xmlns:p14="http://schemas.microsoft.com/office/powerpoint/2010/main" val="24364645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115</a:t>
            </a:fld>
            <a:endParaRPr lang="en-GB"/>
          </a:p>
        </p:txBody>
      </p:sp>
    </p:spTree>
    <p:extLst>
      <p:ext uri="{BB962C8B-B14F-4D97-AF65-F5344CB8AC3E}">
        <p14:creationId xmlns:p14="http://schemas.microsoft.com/office/powerpoint/2010/main" val="18998828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116</a:t>
            </a:fld>
            <a:endParaRPr lang="en-GB"/>
          </a:p>
        </p:txBody>
      </p:sp>
    </p:spTree>
    <p:extLst>
      <p:ext uri="{BB962C8B-B14F-4D97-AF65-F5344CB8AC3E}">
        <p14:creationId xmlns:p14="http://schemas.microsoft.com/office/powerpoint/2010/main" val="207850876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117</a:t>
            </a:fld>
            <a:endParaRPr lang="en-GB"/>
          </a:p>
        </p:txBody>
      </p:sp>
    </p:spTree>
    <p:extLst>
      <p:ext uri="{BB962C8B-B14F-4D97-AF65-F5344CB8AC3E}">
        <p14:creationId xmlns:p14="http://schemas.microsoft.com/office/powerpoint/2010/main" val="24801812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118</a:t>
            </a:fld>
            <a:endParaRPr lang="en-GB"/>
          </a:p>
        </p:txBody>
      </p:sp>
    </p:spTree>
    <p:extLst>
      <p:ext uri="{BB962C8B-B14F-4D97-AF65-F5344CB8AC3E}">
        <p14:creationId xmlns:p14="http://schemas.microsoft.com/office/powerpoint/2010/main" val="41050220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119</a:t>
            </a:fld>
            <a:endParaRPr lang="en-GB"/>
          </a:p>
        </p:txBody>
      </p:sp>
    </p:spTree>
    <p:extLst>
      <p:ext uri="{BB962C8B-B14F-4D97-AF65-F5344CB8AC3E}">
        <p14:creationId xmlns:p14="http://schemas.microsoft.com/office/powerpoint/2010/main" val="261150705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120</a:t>
            </a:fld>
            <a:endParaRPr lang="en-GB"/>
          </a:p>
        </p:txBody>
      </p:sp>
    </p:spTree>
    <p:extLst>
      <p:ext uri="{BB962C8B-B14F-4D97-AF65-F5344CB8AC3E}">
        <p14:creationId xmlns:p14="http://schemas.microsoft.com/office/powerpoint/2010/main" val="77730688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121</a:t>
            </a:fld>
            <a:endParaRPr lang="en-GB"/>
          </a:p>
        </p:txBody>
      </p:sp>
    </p:spTree>
    <p:extLst>
      <p:ext uri="{BB962C8B-B14F-4D97-AF65-F5344CB8AC3E}">
        <p14:creationId xmlns:p14="http://schemas.microsoft.com/office/powerpoint/2010/main" val="46840519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122</a:t>
            </a:fld>
            <a:endParaRPr lang="en-GB"/>
          </a:p>
        </p:txBody>
      </p:sp>
    </p:spTree>
    <p:extLst>
      <p:ext uri="{BB962C8B-B14F-4D97-AF65-F5344CB8AC3E}">
        <p14:creationId xmlns:p14="http://schemas.microsoft.com/office/powerpoint/2010/main" val="40644651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123</a:t>
            </a:fld>
            <a:endParaRPr lang="en-GB"/>
          </a:p>
        </p:txBody>
      </p:sp>
    </p:spTree>
    <p:extLst>
      <p:ext uri="{BB962C8B-B14F-4D97-AF65-F5344CB8AC3E}">
        <p14:creationId xmlns:p14="http://schemas.microsoft.com/office/powerpoint/2010/main" val="26522504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124</a:t>
            </a:fld>
            <a:endParaRPr lang="en-GB"/>
          </a:p>
        </p:txBody>
      </p:sp>
    </p:spTree>
    <p:extLst>
      <p:ext uri="{BB962C8B-B14F-4D97-AF65-F5344CB8AC3E}">
        <p14:creationId xmlns:p14="http://schemas.microsoft.com/office/powerpoint/2010/main" val="84398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a:t>
            </a:fld>
            <a:endParaRPr lang="en-GB"/>
          </a:p>
        </p:txBody>
      </p:sp>
    </p:spTree>
    <p:extLst>
      <p:ext uri="{BB962C8B-B14F-4D97-AF65-F5344CB8AC3E}">
        <p14:creationId xmlns:p14="http://schemas.microsoft.com/office/powerpoint/2010/main" val="98981002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125</a:t>
            </a:fld>
            <a:endParaRPr lang="en-GB"/>
          </a:p>
        </p:txBody>
      </p:sp>
    </p:spTree>
    <p:extLst>
      <p:ext uri="{BB962C8B-B14F-4D97-AF65-F5344CB8AC3E}">
        <p14:creationId xmlns:p14="http://schemas.microsoft.com/office/powerpoint/2010/main" val="399279768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126</a:t>
            </a:fld>
            <a:endParaRPr lang="en-GB"/>
          </a:p>
        </p:txBody>
      </p:sp>
    </p:spTree>
    <p:extLst>
      <p:ext uri="{BB962C8B-B14F-4D97-AF65-F5344CB8AC3E}">
        <p14:creationId xmlns:p14="http://schemas.microsoft.com/office/powerpoint/2010/main" val="134244281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127</a:t>
            </a:fld>
            <a:endParaRPr lang="en-GB"/>
          </a:p>
        </p:txBody>
      </p:sp>
    </p:spTree>
    <p:extLst>
      <p:ext uri="{BB962C8B-B14F-4D97-AF65-F5344CB8AC3E}">
        <p14:creationId xmlns:p14="http://schemas.microsoft.com/office/powerpoint/2010/main" val="8104362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128</a:t>
            </a:fld>
            <a:endParaRPr lang="en-GB"/>
          </a:p>
        </p:txBody>
      </p:sp>
    </p:spTree>
    <p:extLst>
      <p:ext uri="{BB962C8B-B14F-4D97-AF65-F5344CB8AC3E}">
        <p14:creationId xmlns:p14="http://schemas.microsoft.com/office/powerpoint/2010/main" val="300377204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129</a:t>
            </a:fld>
            <a:endParaRPr lang="en-GB"/>
          </a:p>
        </p:txBody>
      </p:sp>
    </p:spTree>
    <p:extLst>
      <p:ext uri="{BB962C8B-B14F-4D97-AF65-F5344CB8AC3E}">
        <p14:creationId xmlns:p14="http://schemas.microsoft.com/office/powerpoint/2010/main" val="8136801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130</a:t>
            </a:fld>
            <a:endParaRPr lang="en-GB"/>
          </a:p>
        </p:txBody>
      </p:sp>
    </p:spTree>
    <p:extLst>
      <p:ext uri="{BB962C8B-B14F-4D97-AF65-F5344CB8AC3E}">
        <p14:creationId xmlns:p14="http://schemas.microsoft.com/office/powerpoint/2010/main" val="123142928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131</a:t>
            </a:fld>
            <a:endParaRPr lang="en-GB"/>
          </a:p>
        </p:txBody>
      </p:sp>
    </p:spTree>
    <p:extLst>
      <p:ext uri="{BB962C8B-B14F-4D97-AF65-F5344CB8AC3E}">
        <p14:creationId xmlns:p14="http://schemas.microsoft.com/office/powerpoint/2010/main" val="40735306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132</a:t>
            </a:fld>
            <a:endParaRPr lang="en-GB"/>
          </a:p>
        </p:txBody>
      </p:sp>
    </p:spTree>
    <p:extLst>
      <p:ext uri="{BB962C8B-B14F-4D97-AF65-F5344CB8AC3E}">
        <p14:creationId xmlns:p14="http://schemas.microsoft.com/office/powerpoint/2010/main" val="122054660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133</a:t>
            </a:fld>
            <a:endParaRPr lang="en-GB"/>
          </a:p>
        </p:txBody>
      </p:sp>
    </p:spTree>
    <p:extLst>
      <p:ext uri="{BB962C8B-B14F-4D97-AF65-F5344CB8AC3E}">
        <p14:creationId xmlns:p14="http://schemas.microsoft.com/office/powerpoint/2010/main" val="421265294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134</a:t>
            </a:fld>
            <a:endParaRPr lang="en-GB"/>
          </a:p>
        </p:txBody>
      </p:sp>
    </p:spTree>
    <p:extLst>
      <p:ext uri="{BB962C8B-B14F-4D97-AF65-F5344CB8AC3E}">
        <p14:creationId xmlns:p14="http://schemas.microsoft.com/office/powerpoint/2010/main" val="376676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a:t>
            </a:fld>
            <a:endParaRPr lang="en-GB"/>
          </a:p>
        </p:txBody>
      </p:sp>
    </p:spTree>
    <p:extLst>
      <p:ext uri="{BB962C8B-B14F-4D97-AF65-F5344CB8AC3E}">
        <p14:creationId xmlns:p14="http://schemas.microsoft.com/office/powerpoint/2010/main" val="42075482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135</a:t>
            </a:fld>
            <a:endParaRPr lang="en-GB"/>
          </a:p>
        </p:txBody>
      </p:sp>
    </p:spTree>
    <p:extLst>
      <p:ext uri="{BB962C8B-B14F-4D97-AF65-F5344CB8AC3E}">
        <p14:creationId xmlns:p14="http://schemas.microsoft.com/office/powerpoint/2010/main" val="39612065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136</a:t>
            </a:fld>
            <a:endParaRPr lang="en-GB"/>
          </a:p>
        </p:txBody>
      </p:sp>
    </p:spTree>
    <p:extLst>
      <p:ext uri="{BB962C8B-B14F-4D97-AF65-F5344CB8AC3E}">
        <p14:creationId xmlns:p14="http://schemas.microsoft.com/office/powerpoint/2010/main" val="25539150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137</a:t>
            </a:fld>
            <a:endParaRPr lang="en-GB"/>
          </a:p>
        </p:txBody>
      </p:sp>
    </p:spTree>
    <p:extLst>
      <p:ext uri="{BB962C8B-B14F-4D97-AF65-F5344CB8AC3E}">
        <p14:creationId xmlns:p14="http://schemas.microsoft.com/office/powerpoint/2010/main" val="158352887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138</a:t>
            </a:fld>
            <a:endParaRPr lang="en-GB"/>
          </a:p>
        </p:txBody>
      </p:sp>
    </p:spTree>
    <p:extLst>
      <p:ext uri="{BB962C8B-B14F-4D97-AF65-F5344CB8AC3E}">
        <p14:creationId xmlns:p14="http://schemas.microsoft.com/office/powerpoint/2010/main" val="14561993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139</a:t>
            </a:fld>
            <a:endParaRPr lang="en-GB"/>
          </a:p>
        </p:txBody>
      </p:sp>
    </p:spTree>
    <p:extLst>
      <p:ext uri="{BB962C8B-B14F-4D97-AF65-F5344CB8AC3E}">
        <p14:creationId xmlns:p14="http://schemas.microsoft.com/office/powerpoint/2010/main" val="141671552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140</a:t>
            </a:fld>
            <a:endParaRPr lang="en-GB"/>
          </a:p>
        </p:txBody>
      </p:sp>
    </p:spTree>
    <p:extLst>
      <p:ext uri="{BB962C8B-B14F-4D97-AF65-F5344CB8AC3E}">
        <p14:creationId xmlns:p14="http://schemas.microsoft.com/office/powerpoint/2010/main" val="338550340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141</a:t>
            </a:fld>
            <a:endParaRPr lang="en-GB"/>
          </a:p>
        </p:txBody>
      </p:sp>
    </p:spTree>
    <p:extLst>
      <p:ext uri="{BB962C8B-B14F-4D97-AF65-F5344CB8AC3E}">
        <p14:creationId xmlns:p14="http://schemas.microsoft.com/office/powerpoint/2010/main" val="2465667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14</a:t>
            </a:fld>
            <a:endParaRPr lang="en-GB"/>
          </a:p>
        </p:txBody>
      </p:sp>
    </p:spTree>
    <p:extLst>
      <p:ext uri="{BB962C8B-B14F-4D97-AF65-F5344CB8AC3E}">
        <p14:creationId xmlns:p14="http://schemas.microsoft.com/office/powerpoint/2010/main" val="414896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15</a:t>
            </a:fld>
            <a:endParaRPr lang="en-GB"/>
          </a:p>
        </p:txBody>
      </p:sp>
    </p:spTree>
    <p:extLst>
      <p:ext uri="{BB962C8B-B14F-4D97-AF65-F5344CB8AC3E}">
        <p14:creationId xmlns:p14="http://schemas.microsoft.com/office/powerpoint/2010/main" val="16105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16</a:t>
            </a:fld>
            <a:endParaRPr lang="en-GB"/>
          </a:p>
        </p:txBody>
      </p:sp>
    </p:spTree>
    <p:extLst>
      <p:ext uri="{BB962C8B-B14F-4D97-AF65-F5344CB8AC3E}">
        <p14:creationId xmlns:p14="http://schemas.microsoft.com/office/powerpoint/2010/main" val="92013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17</a:t>
            </a:fld>
            <a:endParaRPr lang="en-GB"/>
          </a:p>
        </p:txBody>
      </p:sp>
    </p:spTree>
    <p:extLst>
      <p:ext uri="{BB962C8B-B14F-4D97-AF65-F5344CB8AC3E}">
        <p14:creationId xmlns:p14="http://schemas.microsoft.com/office/powerpoint/2010/main" val="192904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18</a:t>
            </a:fld>
            <a:endParaRPr lang="en-GB"/>
          </a:p>
        </p:txBody>
      </p:sp>
    </p:spTree>
    <p:extLst>
      <p:ext uri="{BB962C8B-B14F-4D97-AF65-F5344CB8AC3E}">
        <p14:creationId xmlns:p14="http://schemas.microsoft.com/office/powerpoint/2010/main" val="252685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19</a:t>
            </a:fld>
            <a:endParaRPr lang="en-GB"/>
          </a:p>
        </p:txBody>
      </p:sp>
    </p:spTree>
    <p:extLst>
      <p:ext uri="{BB962C8B-B14F-4D97-AF65-F5344CB8AC3E}">
        <p14:creationId xmlns:p14="http://schemas.microsoft.com/office/powerpoint/2010/main" val="393054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a:t>
            </a:fld>
            <a:endParaRPr lang="en-GB"/>
          </a:p>
        </p:txBody>
      </p:sp>
    </p:spTree>
    <p:extLst>
      <p:ext uri="{BB962C8B-B14F-4D97-AF65-F5344CB8AC3E}">
        <p14:creationId xmlns:p14="http://schemas.microsoft.com/office/powerpoint/2010/main" val="67376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20</a:t>
            </a:fld>
            <a:endParaRPr lang="en-GB"/>
          </a:p>
        </p:txBody>
      </p:sp>
    </p:spTree>
    <p:extLst>
      <p:ext uri="{BB962C8B-B14F-4D97-AF65-F5344CB8AC3E}">
        <p14:creationId xmlns:p14="http://schemas.microsoft.com/office/powerpoint/2010/main" val="3446788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22</a:t>
            </a:fld>
            <a:endParaRPr lang="en-GB"/>
          </a:p>
        </p:txBody>
      </p:sp>
    </p:spTree>
    <p:extLst>
      <p:ext uri="{BB962C8B-B14F-4D97-AF65-F5344CB8AC3E}">
        <p14:creationId xmlns:p14="http://schemas.microsoft.com/office/powerpoint/2010/main" val="1002077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24</a:t>
            </a:fld>
            <a:endParaRPr lang="en-GB"/>
          </a:p>
        </p:txBody>
      </p:sp>
    </p:spTree>
    <p:extLst>
      <p:ext uri="{BB962C8B-B14F-4D97-AF65-F5344CB8AC3E}">
        <p14:creationId xmlns:p14="http://schemas.microsoft.com/office/powerpoint/2010/main" val="1134229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25</a:t>
            </a:fld>
            <a:endParaRPr lang="en-GB"/>
          </a:p>
        </p:txBody>
      </p:sp>
    </p:spTree>
    <p:extLst>
      <p:ext uri="{BB962C8B-B14F-4D97-AF65-F5344CB8AC3E}">
        <p14:creationId xmlns:p14="http://schemas.microsoft.com/office/powerpoint/2010/main" val="56371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27</a:t>
            </a:fld>
            <a:endParaRPr lang="en-GB"/>
          </a:p>
        </p:txBody>
      </p:sp>
    </p:spTree>
    <p:extLst>
      <p:ext uri="{BB962C8B-B14F-4D97-AF65-F5344CB8AC3E}">
        <p14:creationId xmlns:p14="http://schemas.microsoft.com/office/powerpoint/2010/main" val="2783527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28</a:t>
            </a:fld>
            <a:endParaRPr lang="en-GB"/>
          </a:p>
        </p:txBody>
      </p:sp>
    </p:spTree>
    <p:extLst>
      <p:ext uri="{BB962C8B-B14F-4D97-AF65-F5344CB8AC3E}">
        <p14:creationId xmlns:p14="http://schemas.microsoft.com/office/powerpoint/2010/main" val="169912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29</a:t>
            </a:fld>
            <a:endParaRPr lang="en-GB"/>
          </a:p>
        </p:txBody>
      </p:sp>
    </p:spTree>
    <p:extLst>
      <p:ext uri="{BB962C8B-B14F-4D97-AF65-F5344CB8AC3E}">
        <p14:creationId xmlns:p14="http://schemas.microsoft.com/office/powerpoint/2010/main" val="3404897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30</a:t>
            </a:fld>
            <a:endParaRPr lang="en-GB"/>
          </a:p>
        </p:txBody>
      </p:sp>
    </p:spTree>
    <p:extLst>
      <p:ext uri="{BB962C8B-B14F-4D97-AF65-F5344CB8AC3E}">
        <p14:creationId xmlns:p14="http://schemas.microsoft.com/office/powerpoint/2010/main" val="1921101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31</a:t>
            </a:fld>
            <a:endParaRPr lang="en-GB"/>
          </a:p>
        </p:txBody>
      </p:sp>
    </p:spTree>
    <p:extLst>
      <p:ext uri="{BB962C8B-B14F-4D97-AF65-F5344CB8AC3E}">
        <p14:creationId xmlns:p14="http://schemas.microsoft.com/office/powerpoint/2010/main" val="643863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32</a:t>
            </a:fld>
            <a:endParaRPr lang="en-GB"/>
          </a:p>
        </p:txBody>
      </p:sp>
    </p:spTree>
    <p:extLst>
      <p:ext uri="{BB962C8B-B14F-4D97-AF65-F5344CB8AC3E}">
        <p14:creationId xmlns:p14="http://schemas.microsoft.com/office/powerpoint/2010/main" val="314332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a:t>
            </a:fld>
            <a:endParaRPr lang="en-GB"/>
          </a:p>
        </p:txBody>
      </p:sp>
    </p:spTree>
    <p:extLst>
      <p:ext uri="{BB962C8B-B14F-4D97-AF65-F5344CB8AC3E}">
        <p14:creationId xmlns:p14="http://schemas.microsoft.com/office/powerpoint/2010/main" val="4284474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33</a:t>
            </a:fld>
            <a:endParaRPr lang="en-GB"/>
          </a:p>
        </p:txBody>
      </p:sp>
    </p:spTree>
    <p:extLst>
      <p:ext uri="{BB962C8B-B14F-4D97-AF65-F5344CB8AC3E}">
        <p14:creationId xmlns:p14="http://schemas.microsoft.com/office/powerpoint/2010/main" val="1133089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34</a:t>
            </a:fld>
            <a:endParaRPr lang="en-GB"/>
          </a:p>
        </p:txBody>
      </p:sp>
    </p:spTree>
    <p:extLst>
      <p:ext uri="{BB962C8B-B14F-4D97-AF65-F5344CB8AC3E}">
        <p14:creationId xmlns:p14="http://schemas.microsoft.com/office/powerpoint/2010/main" val="799875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35</a:t>
            </a:fld>
            <a:endParaRPr lang="en-GB"/>
          </a:p>
        </p:txBody>
      </p:sp>
    </p:spTree>
    <p:extLst>
      <p:ext uri="{BB962C8B-B14F-4D97-AF65-F5344CB8AC3E}">
        <p14:creationId xmlns:p14="http://schemas.microsoft.com/office/powerpoint/2010/main" val="1364270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36</a:t>
            </a:fld>
            <a:endParaRPr lang="en-GB"/>
          </a:p>
        </p:txBody>
      </p:sp>
    </p:spTree>
    <p:extLst>
      <p:ext uri="{BB962C8B-B14F-4D97-AF65-F5344CB8AC3E}">
        <p14:creationId xmlns:p14="http://schemas.microsoft.com/office/powerpoint/2010/main" val="3246646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37</a:t>
            </a:fld>
            <a:endParaRPr lang="en-GB"/>
          </a:p>
        </p:txBody>
      </p:sp>
    </p:spTree>
    <p:extLst>
      <p:ext uri="{BB962C8B-B14F-4D97-AF65-F5344CB8AC3E}">
        <p14:creationId xmlns:p14="http://schemas.microsoft.com/office/powerpoint/2010/main" val="4235098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38</a:t>
            </a:fld>
            <a:endParaRPr lang="en-GB"/>
          </a:p>
        </p:txBody>
      </p:sp>
    </p:spTree>
    <p:extLst>
      <p:ext uri="{BB962C8B-B14F-4D97-AF65-F5344CB8AC3E}">
        <p14:creationId xmlns:p14="http://schemas.microsoft.com/office/powerpoint/2010/main" val="3600342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39</a:t>
            </a:fld>
            <a:endParaRPr lang="en-GB"/>
          </a:p>
        </p:txBody>
      </p:sp>
    </p:spTree>
    <p:extLst>
      <p:ext uri="{BB962C8B-B14F-4D97-AF65-F5344CB8AC3E}">
        <p14:creationId xmlns:p14="http://schemas.microsoft.com/office/powerpoint/2010/main" val="4015810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40</a:t>
            </a:fld>
            <a:endParaRPr lang="en-GB"/>
          </a:p>
        </p:txBody>
      </p:sp>
    </p:spTree>
    <p:extLst>
      <p:ext uri="{BB962C8B-B14F-4D97-AF65-F5344CB8AC3E}">
        <p14:creationId xmlns:p14="http://schemas.microsoft.com/office/powerpoint/2010/main" val="2032407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41</a:t>
            </a:fld>
            <a:endParaRPr lang="en-GB"/>
          </a:p>
        </p:txBody>
      </p:sp>
    </p:spTree>
    <p:extLst>
      <p:ext uri="{BB962C8B-B14F-4D97-AF65-F5344CB8AC3E}">
        <p14:creationId xmlns:p14="http://schemas.microsoft.com/office/powerpoint/2010/main" val="3633616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42</a:t>
            </a:fld>
            <a:endParaRPr lang="en-GB"/>
          </a:p>
        </p:txBody>
      </p:sp>
    </p:spTree>
    <p:extLst>
      <p:ext uri="{BB962C8B-B14F-4D97-AF65-F5344CB8AC3E}">
        <p14:creationId xmlns:p14="http://schemas.microsoft.com/office/powerpoint/2010/main" val="100936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4</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804896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43</a:t>
            </a:fld>
            <a:endParaRPr lang="en-GB"/>
          </a:p>
        </p:txBody>
      </p:sp>
    </p:spTree>
    <p:extLst>
      <p:ext uri="{BB962C8B-B14F-4D97-AF65-F5344CB8AC3E}">
        <p14:creationId xmlns:p14="http://schemas.microsoft.com/office/powerpoint/2010/main" val="2683309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44</a:t>
            </a:fld>
            <a:endParaRPr lang="en-GB"/>
          </a:p>
        </p:txBody>
      </p:sp>
    </p:spTree>
    <p:extLst>
      <p:ext uri="{BB962C8B-B14F-4D97-AF65-F5344CB8AC3E}">
        <p14:creationId xmlns:p14="http://schemas.microsoft.com/office/powerpoint/2010/main" val="2085544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45</a:t>
            </a:fld>
            <a:endParaRPr lang="en-GB"/>
          </a:p>
        </p:txBody>
      </p:sp>
    </p:spTree>
    <p:extLst>
      <p:ext uri="{BB962C8B-B14F-4D97-AF65-F5344CB8AC3E}">
        <p14:creationId xmlns:p14="http://schemas.microsoft.com/office/powerpoint/2010/main" val="2370173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46</a:t>
            </a:fld>
            <a:endParaRPr lang="en-GB"/>
          </a:p>
        </p:txBody>
      </p:sp>
    </p:spTree>
    <p:extLst>
      <p:ext uri="{BB962C8B-B14F-4D97-AF65-F5344CB8AC3E}">
        <p14:creationId xmlns:p14="http://schemas.microsoft.com/office/powerpoint/2010/main" val="1111804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47</a:t>
            </a:fld>
            <a:endParaRPr lang="en-GB"/>
          </a:p>
        </p:txBody>
      </p:sp>
    </p:spTree>
    <p:extLst>
      <p:ext uri="{BB962C8B-B14F-4D97-AF65-F5344CB8AC3E}">
        <p14:creationId xmlns:p14="http://schemas.microsoft.com/office/powerpoint/2010/main" val="1731106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48</a:t>
            </a:fld>
            <a:endParaRPr lang="en-GB"/>
          </a:p>
        </p:txBody>
      </p:sp>
    </p:spTree>
    <p:extLst>
      <p:ext uri="{BB962C8B-B14F-4D97-AF65-F5344CB8AC3E}">
        <p14:creationId xmlns:p14="http://schemas.microsoft.com/office/powerpoint/2010/main" val="32328473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49</a:t>
            </a:fld>
            <a:endParaRPr lang="en-GB"/>
          </a:p>
        </p:txBody>
      </p:sp>
    </p:spTree>
    <p:extLst>
      <p:ext uri="{BB962C8B-B14F-4D97-AF65-F5344CB8AC3E}">
        <p14:creationId xmlns:p14="http://schemas.microsoft.com/office/powerpoint/2010/main" val="3541765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50</a:t>
            </a:fld>
            <a:endParaRPr lang="en-GB"/>
          </a:p>
        </p:txBody>
      </p:sp>
    </p:spTree>
    <p:extLst>
      <p:ext uri="{BB962C8B-B14F-4D97-AF65-F5344CB8AC3E}">
        <p14:creationId xmlns:p14="http://schemas.microsoft.com/office/powerpoint/2010/main" val="1097701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51</a:t>
            </a:fld>
            <a:endParaRPr lang="en-GB"/>
          </a:p>
        </p:txBody>
      </p:sp>
    </p:spTree>
    <p:extLst>
      <p:ext uri="{BB962C8B-B14F-4D97-AF65-F5344CB8AC3E}">
        <p14:creationId xmlns:p14="http://schemas.microsoft.com/office/powerpoint/2010/main" val="1723137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52</a:t>
            </a:fld>
            <a:endParaRPr lang="en-GB"/>
          </a:p>
        </p:txBody>
      </p:sp>
    </p:spTree>
    <p:extLst>
      <p:ext uri="{BB962C8B-B14F-4D97-AF65-F5344CB8AC3E}">
        <p14:creationId xmlns:p14="http://schemas.microsoft.com/office/powerpoint/2010/main" val="234971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a:t>
            </a:fld>
            <a:endParaRPr lang="en-GB"/>
          </a:p>
        </p:txBody>
      </p:sp>
    </p:spTree>
    <p:extLst>
      <p:ext uri="{BB962C8B-B14F-4D97-AF65-F5344CB8AC3E}">
        <p14:creationId xmlns:p14="http://schemas.microsoft.com/office/powerpoint/2010/main" val="4175160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53</a:t>
            </a:fld>
            <a:endParaRPr lang="en-GB"/>
          </a:p>
        </p:txBody>
      </p:sp>
    </p:spTree>
    <p:extLst>
      <p:ext uri="{BB962C8B-B14F-4D97-AF65-F5344CB8AC3E}">
        <p14:creationId xmlns:p14="http://schemas.microsoft.com/office/powerpoint/2010/main" val="1877325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54</a:t>
            </a:fld>
            <a:endParaRPr lang="en-GB"/>
          </a:p>
        </p:txBody>
      </p:sp>
    </p:spTree>
    <p:extLst>
      <p:ext uri="{BB962C8B-B14F-4D97-AF65-F5344CB8AC3E}">
        <p14:creationId xmlns:p14="http://schemas.microsoft.com/office/powerpoint/2010/main" val="3103303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55</a:t>
            </a:fld>
            <a:endParaRPr lang="en-GB"/>
          </a:p>
        </p:txBody>
      </p:sp>
    </p:spTree>
    <p:extLst>
      <p:ext uri="{BB962C8B-B14F-4D97-AF65-F5344CB8AC3E}">
        <p14:creationId xmlns:p14="http://schemas.microsoft.com/office/powerpoint/2010/main" val="41461710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56</a:t>
            </a:fld>
            <a:endParaRPr lang="en-GB"/>
          </a:p>
        </p:txBody>
      </p:sp>
    </p:spTree>
    <p:extLst>
      <p:ext uri="{BB962C8B-B14F-4D97-AF65-F5344CB8AC3E}">
        <p14:creationId xmlns:p14="http://schemas.microsoft.com/office/powerpoint/2010/main" val="33311625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58</a:t>
            </a:fld>
            <a:endParaRPr lang="en-GB"/>
          </a:p>
        </p:txBody>
      </p:sp>
    </p:spTree>
    <p:extLst>
      <p:ext uri="{BB962C8B-B14F-4D97-AF65-F5344CB8AC3E}">
        <p14:creationId xmlns:p14="http://schemas.microsoft.com/office/powerpoint/2010/main" val="3813600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59</a:t>
            </a:fld>
            <a:endParaRPr lang="en-GB"/>
          </a:p>
        </p:txBody>
      </p:sp>
    </p:spTree>
    <p:extLst>
      <p:ext uri="{BB962C8B-B14F-4D97-AF65-F5344CB8AC3E}">
        <p14:creationId xmlns:p14="http://schemas.microsoft.com/office/powerpoint/2010/main" val="457434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60</a:t>
            </a:fld>
            <a:endParaRPr lang="en-GB"/>
          </a:p>
        </p:txBody>
      </p:sp>
    </p:spTree>
    <p:extLst>
      <p:ext uri="{BB962C8B-B14F-4D97-AF65-F5344CB8AC3E}">
        <p14:creationId xmlns:p14="http://schemas.microsoft.com/office/powerpoint/2010/main" val="397202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61</a:t>
            </a:fld>
            <a:endParaRPr lang="en-GB"/>
          </a:p>
        </p:txBody>
      </p:sp>
    </p:spTree>
    <p:extLst>
      <p:ext uri="{BB962C8B-B14F-4D97-AF65-F5344CB8AC3E}">
        <p14:creationId xmlns:p14="http://schemas.microsoft.com/office/powerpoint/2010/main" val="13087161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62</a:t>
            </a:fld>
            <a:endParaRPr lang="en-GB"/>
          </a:p>
        </p:txBody>
      </p:sp>
    </p:spTree>
    <p:extLst>
      <p:ext uri="{BB962C8B-B14F-4D97-AF65-F5344CB8AC3E}">
        <p14:creationId xmlns:p14="http://schemas.microsoft.com/office/powerpoint/2010/main" val="14401252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63</a:t>
            </a:fld>
            <a:endParaRPr lang="en-GB"/>
          </a:p>
        </p:txBody>
      </p:sp>
    </p:spTree>
    <p:extLst>
      <p:ext uri="{BB962C8B-B14F-4D97-AF65-F5344CB8AC3E}">
        <p14:creationId xmlns:p14="http://schemas.microsoft.com/office/powerpoint/2010/main" val="223266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a:t>
            </a:fld>
            <a:endParaRPr lang="en-GB"/>
          </a:p>
        </p:txBody>
      </p:sp>
    </p:spTree>
    <p:extLst>
      <p:ext uri="{BB962C8B-B14F-4D97-AF65-F5344CB8AC3E}">
        <p14:creationId xmlns:p14="http://schemas.microsoft.com/office/powerpoint/2010/main" val="18012586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64</a:t>
            </a:fld>
            <a:endParaRPr lang="en-GB"/>
          </a:p>
        </p:txBody>
      </p:sp>
    </p:spTree>
    <p:extLst>
      <p:ext uri="{BB962C8B-B14F-4D97-AF65-F5344CB8AC3E}">
        <p14:creationId xmlns:p14="http://schemas.microsoft.com/office/powerpoint/2010/main" val="40177274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65</a:t>
            </a:fld>
            <a:endParaRPr lang="en-GB"/>
          </a:p>
        </p:txBody>
      </p:sp>
    </p:spTree>
    <p:extLst>
      <p:ext uri="{BB962C8B-B14F-4D97-AF65-F5344CB8AC3E}">
        <p14:creationId xmlns:p14="http://schemas.microsoft.com/office/powerpoint/2010/main" val="3585324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66</a:t>
            </a:fld>
            <a:endParaRPr lang="en-GB"/>
          </a:p>
        </p:txBody>
      </p:sp>
    </p:spTree>
    <p:extLst>
      <p:ext uri="{BB962C8B-B14F-4D97-AF65-F5344CB8AC3E}">
        <p14:creationId xmlns:p14="http://schemas.microsoft.com/office/powerpoint/2010/main" val="38396293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67</a:t>
            </a:fld>
            <a:endParaRPr lang="en-GB"/>
          </a:p>
        </p:txBody>
      </p:sp>
    </p:spTree>
    <p:extLst>
      <p:ext uri="{BB962C8B-B14F-4D97-AF65-F5344CB8AC3E}">
        <p14:creationId xmlns:p14="http://schemas.microsoft.com/office/powerpoint/2010/main" val="20273783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68</a:t>
            </a:fld>
            <a:endParaRPr lang="en-GB"/>
          </a:p>
        </p:txBody>
      </p:sp>
    </p:spTree>
    <p:extLst>
      <p:ext uri="{BB962C8B-B14F-4D97-AF65-F5344CB8AC3E}">
        <p14:creationId xmlns:p14="http://schemas.microsoft.com/office/powerpoint/2010/main" val="3452425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69</a:t>
            </a:fld>
            <a:endParaRPr lang="en-GB"/>
          </a:p>
        </p:txBody>
      </p:sp>
    </p:spTree>
    <p:extLst>
      <p:ext uri="{BB962C8B-B14F-4D97-AF65-F5344CB8AC3E}">
        <p14:creationId xmlns:p14="http://schemas.microsoft.com/office/powerpoint/2010/main" val="15268989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70</a:t>
            </a:fld>
            <a:endParaRPr lang="en-GB"/>
          </a:p>
        </p:txBody>
      </p:sp>
    </p:spTree>
    <p:extLst>
      <p:ext uri="{BB962C8B-B14F-4D97-AF65-F5344CB8AC3E}">
        <p14:creationId xmlns:p14="http://schemas.microsoft.com/office/powerpoint/2010/main" val="12253519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71</a:t>
            </a:fld>
            <a:endParaRPr lang="en-GB"/>
          </a:p>
        </p:txBody>
      </p:sp>
    </p:spTree>
    <p:extLst>
      <p:ext uri="{BB962C8B-B14F-4D97-AF65-F5344CB8AC3E}">
        <p14:creationId xmlns:p14="http://schemas.microsoft.com/office/powerpoint/2010/main" val="4605897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72</a:t>
            </a:fld>
            <a:endParaRPr lang="en-GB"/>
          </a:p>
        </p:txBody>
      </p:sp>
    </p:spTree>
    <p:extLst>
      <p:ext uri="{BB962C8B-B14F-4D97-AF65-F5344CB8AC3E}">
        <p14:creationId xmlns:p14="http://schemas.microsoft.com/office/powerpoint/2010/main" val="37538026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73</a:t>
            </a:fld>
            <a:endParaRPr lang="en-GB"/>
          </a:p>
        </p:txBody>
      </p:sp>
    </p:spTree>
    <p:extLst>
      <p:ext uri="{BB962C8B-B14F-4D97-AF65-F5344CB8AC3E}">
        <p14:creationId xmlns:p14="http://schemas.microsoft.com/office/powerpoint/2010/main" val="337861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a:noFill/>
        </p:spPr>
        <p:txBody>
          <a:bodyPr/>
          <a:lstStyle/>
          <a:p>
            <a:fld id="{C30B3AD0-21FB-47E6-BA28-BEB8402A454F}" type="slidenum">
              <a:rPr lang="en-GB" smtClean="0">
                <a:cs typeface="Arial" charset="0"/>
              </a:rPr>
              <a:pPr/>
              <a:t>7</a:t>
            </a:fld>
            <a:endParaRPr lang="en-GB" smtClean="0">
              <a:cs typeface="Arial" charset="0"/>
            </a:endParaRPr>
          </a:p>
        </p:txBody>
      </p:sp>
      <p:sp>
        <p:nvSpPr>
          <p:cNvPr id="142339"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1984C40-2E1C-4333-A1F9-5EBDC1BEFE46}"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GB" sz="1200">
              <a:solidFill>
                <a:srgbClr val="000000"/>
              </a:solidFill>
              <a:latin typeface="Calibri" pitchFamily="32" charset="0"/>
            </a:endParaRPr>
          </a:p>
        </p:txBody>
      </p:sp>
      <p:sp>
        <p:nvSpPr>
          <p:cNvPr id="14234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2341"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29634778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74</a:t>
            </a:fld>
            <a:endParaRPr lang="en-GB"/>
          </a:p>
        </p:txBody>
      </p:sp>
    </p:spTree>
    <p:extLst>
      <p:ext uri="{BB962C8B-B14F-4D97-AF65-F5344CB8AC3E}">
        <p14:creationId xmlns:p14="http://schemas.microsoft.com/office/powerpoint/2010/main" val="25306958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75</a:t>
            </a:fld>
            <a:endParaRPr lang="en-GB"/>
          </a:p>
        </p:txBody>
      </p:sp>
    </p:spTree>
    <p:extLst>
      <p:ext uri="{BB962C8B-B14F-4D97-AF65-F5344CB8AC3E}">
        <p14:creationId xmlns:p14="http://schemas.microsoft.com/office/powerpoint/2010/main" val="8745166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76</a:t>
            </a:fld>
            <a:endParaRPr lang="en-GB"/>
          </a:p>
        </p:txBody>
      </p:sp>
    </p:spTree>
    <p:extLst>
      <p:ext uri="{BB962C8B-B14F-4D97-AF65-F5344CB8AC3E}">
        <p14:creationId xmlns:p14="http://schemas.microsoft.com/office/powerpoint/2010/main" val="37932380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77</a:t>
            </a:fld>
            <a:endParaRPr lang="en-GB"/>
          </a:p>
        </p:txBody>
      </p:sp>
    </p:spTree>
    <p:extLst>
      <p:ext uri="{BB962C8B-B14F-4D97-AF65-F5344CB8AC3E}">
        <p14:creationId xmlns:p14="http://schemas.microsoft.com/office/powerpoint/2010/main" val="5032381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78</a:t>
            </a:fld>
            <a:endParaRPr lang="en-GB"/>
          </a:p>
        </p:txBody>
      </p:sp>
    </p:spTree>
    <p:extLst>
      <p:ext uri="{BB962C8B-B14F-4D97-AF65-F5344CB8AC3E}">
        <p14:creationId xmlns:p14="http://schemas.microsoft.com/office/powerpoint/2010/main" val="30841432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79</a:t>
            </a:fld>
            <a:endParaRPr lang="en-GB"/>
          </a:p>
        </p:txBody>
      </p:sp>
    </p:spTree>
    <p:extLst>
      <p:ext uri="{BB962C8B-B14F-4D97-AF65-F5344CB8AC3E}">
        <p14:creationId xmlns:p14="http://schemas.microsoft.com/office/powerpoint/2010/main" val="37144887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80</a:t>
            </a:fld>
            <a:endParaRPr lang="en-GB"/>
          </a:p>
        </p:txBody>
      </p:sp>
    </p:spTree>
    <p:extLst>
      <p:ext uri="{BB962C8B-B14F-4D97-AF65-F5344CB8AC3E}">
        <p14:creationId xmlns:p14="http://schemas.microsoft.com/office/powerpoint/2010/main" val="3223173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82</a:t>
            </a:fld>
            <a:endParaRPr lang="en-GB"/>
          </a:p>
        </p:txBody>
      </p:sp>
    </p:spTree>
    <p:extLst>
      <p:ext uri="{BB962C8B-B14F-4D97-AF65-F5344CB8AC3E}">
        <p14:creationId xmlns:p14="http://schemas.microsoft.com/office/powerpoint/2010/main" val="36954220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83</a:t>
            </a:fld>
            <a:endParaRPr lang="en-GB"/>
          </a:p>
        </p:txBody>
      </p:sp>
    </p:spTree>
    <p:extLst>
      <p:ext uri="{BB962C8B-B14F-4D97-AF65-F5344CB8AC3E}">
        <p14:creationId xmlns:p14="http://schemas.microsoft.com/office/powerpoint/2010/main" val="7704247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84</a:t>
            </a:fld>
            <a:endParaRPr lang="en-GB"/>
          </a:p>
        </p:txBody>
      </p:sp>
    </p:spTree>
    <p:extLst>
      <p:ext uri="{BB962C8B-B14F-4D97-AF65-F5344CB8AC3E}">
        <p14:creationId xmlns:p14="http://schemas.microsoft.com/office/powerpoint/2010/main" val="1714766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a:t>
            </a:fld>
            <a:endParaRPr lang="en-GB"/>
          </a:p>
        </p:txBody>
      </p:sp>
    </p:spTree>
    <p:extLst>
      <p:ext uri="{BB962C8B-B14F-4D97-AF65-F5344CB8AC3E}">
        <p14:creationId xmlns:p14="http://schemas.microsoft.com/office/powerpoint/2010/main" val="21588556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85</a:t>
            </a:fld>
            <a:endParaRPr lang="en-GB"/>
          </a:p>
        </p:txBody>
      </p:sp>
    </p:spTree>
    <p:extLst>
      <p:ext uri="{BB962C8B-B14F-4D97-AF65-F5344CB8AC3E}">
        <p14:creationId xmlns:p14="http://schemas.microsoft.com/office/powerpoint/2010/main" val="35069015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86</a:t>
            </a:fld>
            <a:endParaRPr lang="en-GB"/>
          </a:p>
        </p:txBody>
      </p:sp>
    </p:spTree>
    <p:extLst>
      <p:ext uri="{BB962C8B-B14F-4D97-AF65-F5344CB8AC3E}">
        <p14:creationId xmlns:p14="http://schemas.microsoft.com/office/powerpoint/2010/main" val="19672537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87</a:t>
            </a:fld>
            <a:endParaRPr lang="en-GB"/>
          </a:p>
        </p:txBody>
      </p:sp>
    </p:spTree>
    <p:extLst>
      <p:ext uri="{BB962C8B-B14F-4D97-AF65-F5344CB8AC3E}">
        <p14:creationId xmlns:p14="http://schemas.microsoft.com/office/powerpoint/2010/main" val="104082134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88</a:t>
            </a:fld>
            <a:endParaRPr lang="en-GB"/>
          </a:p>
        </p:txBody>
      </p:sp>
    </p:spTree>
    <p:extLst>
      <p:ext uri="{BB962C8B-B14F-4D97-AF65-F5344CB8AC3E}">
        <p14:creationId xmlns:p14="http://schemas.microsoft.com/office/powerpoint/2010/main" val="13009838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89</a:t>
            </a:fld>
            <a:endParaRPr lang="en-GB"/>
          </a:p>
        </p:txBody>
      </p:sp>
    </p:spTree>
    <p:extLst>
      <p:ext uri="{BB962C8B-B14F-4D97-AF65-F5344CB8AC3E}">
        <p14:creationId xmlns:p14="http://schemas.microsoft.com/office/powerpoint/2010/main" val="11669292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90</a:t>
            </a:fld>
            <a:endParaRPr lang="en-GB"/>
          </a:p>
        </p:txBody>
      </p:sp>
    </p:spTree>
    <p:extLst>
      <p:ext uri="{BB962C8B-B14F-4D97-AF65-F5344CB8AC3E}">
        <p14:creationId xmlns:p14="http://schemas.microsoft.com/office/powerpoint/2010/main" val="32276924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91</a:t>
            </a:fld>
            <a:endParaRPr lang="en-GB"/>
          </a:p>
        </p:txBody>
      </p:sp>
    </p:spTree>
    <p:extLst>
      <p:ext uri="{BB962C8B-B14F-4D97-AF65-F5344CB8AC3E}">
        <p14:creationId xmlns:p14="http://schemas.microsoft.com/office/powerpoint/2010/main" val="2379939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92</a:t>
            </a:fld>
            <a:endParaRPr lang="en-GB"/>
          </a:p>
        </p:txBody>
      </p:sp>
    </p:spTree>
    <p:extLst>
      <p:ext uri="{BB962C8B-B14F-4D97-AF65-F5344CB8AC3E}">
        <p14:creationId xmlns:p14="http://schemas.microsoft.com/office/powerpoint/2010/main" val="18364418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93</a:t>
            </a:fld>
            <a:endParaRPr lang="en-GB"/>
          </a:p>
        </p:txBody>
      </p:sp>
    </p:spTree>
    <p:extLst>
      <p:ext uri="{BB962C8B-B14F-4D97-AF65-F5344CB8AC3E}">
        <p14:creationId xmlns:p14="http://schemas.microsoft.com/office/powerpoint/2010/main" val="22842987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94</a:t>
            </a:fld>
            <a:endParaRPr lang="en-GB"/>
          </a:p>
        </p:txBody>
      </p:sp>
    </p:spTree>
    <p:extLst>
      <p:ext uri="{BB962C8B-B14F-4D97-AF65-F5344CB8AC3E}">
        <p14:creationId xmlns:p14="http://schemas.microsoft.com/office/powerpoint/2010/main" val="295054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a:t>
            </a:fld>
            <a:endParaRPr lang="en-GB"/>
          </a:p>
        </p:txBody>
      </p:sp>
    </p:spTree>
    <p:extLst>
      <p:ext uri="{BB962C8B-B14F-4D97-AF65-F5344CB8AC3E}">
        <p14:creationId xmlns:p14="http://schemas.microsoft.com/office/powerpoint/2010/main" val="40470943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95</a:t>
            </a:fld>
            <a:endParaRPr lang="en-GB"/>
          </a:p>
        </p:txBody>
      </p:sp>
    </p:spTree>
    <p:extLst>
      <p:ext uri="{BB962C8B-B14F-4D97-AF65-F5344CB8AC3E}">
        <p14:creationId xmlns:p14="http://schemas.microsoft.com/office/powerpoint/2010/main" val="10654718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96</a:t>
            </a:fld>
            <a:endParaRPr lang="en-GB"/>
          </a:p>
        </p:txBody>
      </p:sp>
    </p:spTree>
    <p:extLst>
      <p:ext uri="{BB962C8B-B14F-4D97-AF65-F5344CB8AC3E}">
        <p14:creationId xmlns:p14="http://schemas.microsoft.com/office/powerpoint/2010/main" val="642849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97</a:t>
            </a:fld>
            <a:endParaRPr lang="en-GB"/>
          </a:p>
        </p:txBody>
      </p:sp>
    </p:spTree>
    <p:extLst>
      <p:ext uri="{BB962C8B-B14F-4D97-AF65-F5344CB8AC3E}">
        <p14:creationId xmlns:p14="http://schemas.microsoft.com/office/powerpoint/2010/main" val="27003622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98</a:t>
            </a:fld>
            <a:endParaRPr lang="en-GB"/>
          </a:p>
        </p:txBody>
      </p:sp>
    </p:spTree>
    <p:extLst>
      <p:ext uri="{BB962C8B-B14F-4D97-AF65-F5344CB8AC3E}">
        <p14:creationId xmlns:p14="http://schemas.microsoft.com/office/powerpoint/2010/main" val="37117499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99</a:t>
            </a:fld>
            <a:endParaRPr lang="en-GB"/>
          </a:p>
        </p:txBody>
      </p:sp>
    </p:spTree>
    <p:extLst>
      <p:ext uri="{BB962C8B-B14F-4D97-AF65-F5344CB8AC3E}">
        <p14:creationId xmlns:p14="http://schemas.microsoft.com/office/powerpoint/2010/main" val="33836306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100</a:t>
            </a:fld>
            <a:endParaRPr lang="en-GB"/>
          </a:p>
        </p:txBody>
      </p:sp>
    </p:spTree>
    <p:extLst>
      <p:ext uri="{BB962C8B-B14F-4D97-AF65-F5344CB8AC3E}">
        <p14:creationId xmlns:p14="http://schemas.microsoft.com/office/powerpoint/2010/main" val="274703904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101</a:t>
            </a:fld>
            <a:endParaRPr lang="en-GB"/>
          </a:p>
        </p:txBody>
      </p:sp>
    </p:spTree>
    <p:extLst>
      <p:ext uri="{BB962C8B-B14F-4D97-AF65-F5344CB8AC3E}">
        <p14:creationId xmlns:p14="http://schemas.microsoft.com/office/powerpoint/2010/main" val="135794909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102</a:t>
            </a:fld>
            <a:endParaRPr lang="en-GB"/>
          </a:p>
        </p:txBody>
      </p:sp>
    </p:spTree>
    <p:extLst>
      <p:ext uri="{BB962C8B-B14F-4D97-AF65-F5344CB8AC3E}">
        <p14:creationId xmlns:p14="http://schemas.microsoft.com/office/powerpoint/2010/main" val="29963034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103</a:t>
            </a:fld>
            <a:endParaRPr lang="en-GB"/>
          </a:p>
        </p:txBody>
      </p:sp>
    </p:spTree>
    <p:extLst>
      <p:ext uri="{BB962C8B-B14F-4D97-AF65-F5344CB8AC3E}">
        <p14:creationId xmlns:p14="http://schemas.microsoft.com/office/powerpoint/2010/main" val="40101951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104</a:t>
            </a:fld>
            <a:endParaRPr lang="en-GB"/>
          </a:p>
        </p:txBody>
      </p:sp>
    </p:spTree>
    <p:extLst>
      <p:ext uri="{BB962C8B-B14F-4D97-AF65-F5344CB8AC3E}">
        <p14:creationId xmlns:p14="http://schemas.microsoft.com/office/powerpoint/2010/main" val="20066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29"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3"/>
            <a:ext cx="6401886" cy="1752295"/>
          </a:xfrm>
        </p:spPr>
        <p:txBody>
          <a:bodyPr/>
          <a:lstStyle>
            <a:lvl1pPr marL="0" indent="0" algn="ctr">
              <a:buNone/>
              <a:defRPr/>
            </a:lvl1pPr>
            <a:lvl2pPr marL="390952" indent="0" algn="ctr">
              <a:buNone/>
              <a:defRPr/>
            </a:lvl2pPr>
            <a:lvl3pPr marL="781903" indent="0" algn="ctr">
              <a:buNone/>
              <a:defRPr/>
            </a:lvl3pPr>
            <a:lvl4pPr marL="1172855" indent="0" algn="ctr">
              <a:buNone/>
              <a:defRPr/>
            </a:lvl4pPr>
            <a:lvl5pPr marL="1563807" indent="0" algn="ctr">
              <a:buNone/>
              <a:defRPr/>
            </a:lvl5pPr>
            <a:lvl6pPr marL="1954759" indent="0" algn="ctr">
              <a:buNone/>
              <a:defRPr/>
            </a:lvl6pPr>
            <a:lvl7pPr marL="2345710" indent="0" algn="ctr">
              <a:buNone/>
              <a:defRPr/>
            </a:lvl7pPr>
            <a:lvl8pPr marL="2736662" indent="0" algn="ctr">
              <a:buNone/>
              <a:defRPr/>
            </a:lvl8pPr>
            <a:lvl9pPr marL="3127614"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4"/>
            <a:ext cx="2133962" cy="222615"/>
          </a:xfrm>
          <a:prstGeom prst="rect">
            <a:avLst/>
          </a:prstGeom>
          <a:ln/>
        </p:spPr>
        <p:txBody>
          <a:bodyPr/>
          <a:lstStyle>
            <a:lvl1pPr>
              <a:defRPr/>
            </a:lvl1pPr>
          </a:lstStyle>
          <a:p>
            <a:pPr>
              <a:defRPr/>
            </a:pPr>
            <a:r>
              <a:rPr lang="fr-FR" smtClean="0"/>
              <a:t>© Wavenet 2014</a:t>
            </a:r>
            <a:endParaRPr lang="en-GB" noProof="1" smtClean="0"/>
          </a:p>
        </p:txBody>
      </p:sp>
    </p:spTree>
    <p:extLst>
      <p:ext uri="{BB962C8B-B14F-4D97-AF65-F5344CB8AC3E}">
        <p14:creationId xmlns:p14="http://schemas.microsoft.com/office/powerpoint/2010/main" val="377300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24890" indent="-214480">
              <a:defRPr lang="en-US" sz="2052"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95972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8"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24890" indent="-214480">
              <a:defRPr lang="en-US" sz="2052"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34886024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BE" dirty="0"/>
          </a:p>
        </p:txBody>
      </p:sp>
    </p:spTree>
    <p:extLst>
      <p:ext uri="{BB962C8B-B14F-4D97-AF65-F5344CB8AC3E}">
        <p14:creationId xmlns:p14="http://schemas.microsoft.com/office/powerpoint/2010/main" val="2343098589"/>
      </p:ext>
    </p:extLst>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6" y="294090"/>
            <a:ext cx="8239917" cy="528831"/>
          </a:xfrm>
        </p:spPr>
        <p:txBody>
          <a:bodyPr/>
          <a:lstStyle>
            <a:lvl1pPr>
              <a:defRPr sz="2394"/>
            </a:lvl1pPr>
          </a:lstStyle>
          <a:p>
            <a:r>
              <a:rPr lang="fr-FR" smtClean="0"/>
              <a:t>Modifiez le style du titre</a:t>
            </a:r>
            <a:endParaRPr lang="fr-BE" dirty="0"/>
          </a:p>
        </p:txBody>
      </p:sp>
      <p:sp>
        <p:nvSpPr>
          <p:cNvPr id="3" name="Content Placeholder 2"/>
          <p:cNvSpPr>
            <a:spLocks noGrp="1"/>
          </p:cNvSpPr>
          <p:nvPr>
            <p:ph idx="1"/>
          </p:nvPr>
        </p:nvSpPr>
        <p:spPr>
          <a:xfrm>
            <a:off x="457472" y="1208438"/>
            <a:ext cx="8229057" cy="4702366"/>
          </a:xfrm>
        </p:spPr>
        <p:txBody>
          <a:bodyPr/>
          <a:lstStyle>
            <a:lvl1pPr>
              <a:defRPr sz="2052" baseline="0">
                <a:solidFill>
                  <a:srgbClr val="222146"/>
                </a:solidFill>
              </a:defRPr>
            </a:lvl1pPr>
            <a:lvl2pPr marL="724890" indent="-214480">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1"/>
            <a:ext cx="2133962" cy="222615"/>
          </a:xfrm>
          <a:prstGeom prst="rect">
            <a:avLst/>
          </a:prstGeom>
          <a:ln/>
        </p:spPr>
        <p:txBody>
          <a:bodyPr anchor="ctr"/>
          <a:lstStyle>
            <a:lvl1pPr>
              <a:defRPr sz="941"/>
            </a:lvl1pPr>
          </a:lstStyle>
          <a:p>
            <a:pPr>
              <a:tabLst>
                <a:tab pos="382807" algn="l"/>
                <a:tab pos="1914034"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710" b="1" i="0" dirty="0" smtClean="0">
                <a:solidFill>
                  <a:srgbClr val="40BBED"/>
                </a:solidFill>
                <a:latin typeface="+mn-lt"/>
                <a:ea typeface="+mn-ea"/>
                <a:cs typeface="+mn-cs"/>
              </a:defRPr>
            </a:lvl1pPr>
          </a:lstStyle>
          <a:p>
            <a:pPr lvl="0"/>
            <a:r>
              <a:rPr lang="fr-FR" smtClean="0"/>
              <a:t>Modifiez les styles du texte du masque</a:t>
            </a:r>
          </a:p>
        </p:txBody>
      </p:sp>
    </p:spTree>
    <p:extLst>
      <p:ext uri="{BB962C8B-B14F-4D97-AF65-F5344CB8AC3E}">
        <p14:creationId xmlns:p14="http://schemas.microsoft.com/office/powerpoint/2010/main" val="866525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nchor="t"/>
          <a:lstStyle>
            <a:lvl1pPr algn="l">
              <a:defRPr sz="3420" b="1" cap="all"/>
            </a:lvl1pPr>
          </a:lstStyle>
          <a:p>
            <a:r>
              <a:rPr lang="fr-FR" smtClean="0"/>
              <a:t>Modifiez le style du titre</a:t>
            </a:r>
            <a:endParaRPr lang="fr-BE"/>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710"/>
            </a:lvl1pPr>
            <a:lvl2pPr marL="390952" indent="0">
              <a:buNone/>
              <a:defRPr sz="1539"/>
            </a:lvl2pPr>
            <a:lvl3pPr marL="781903" indent="0">
              <a:buNone/>
              <a:defRPr sz="1368"/>
            </a:lvl3pPr>
            <a:lvl4pPr marL="1172855" indent="0">
              <a:buNone/>
              <a:defRPr sz="1197"/>
            </a:lvl4pPr>
            <a:lvl5pPr marL="1563807" indent="0">
              <a:buNone/>
              <a:defRPr sz="1197"/>
            </a:lvl5pPr>
            <a:lvl6pPr marL="1954759" indent="0">
              <a:buNone/>
              <a:defRPr sz="1197"/>
            </a:lvl6pPr>
            <a:lvl7pPr marL="2345710" indent="0">
              <a:buNone/>
              <a:defRPr sz="1197"/>
            </a:lvl7pPr>
            <a:lvl8pPr marL="2736662" indent="0">
              <a:buNone/>
              <a:defRPr sz="1197"/>
            </a:lvl8pPr>
            <a:lvl9pPr marL="3127614" indent="0">
              <a:buNone/>
              <a:defRPr sz="1197"/>
            </a:lvl9pPr>
          </a:lstStyle>
          <a:p>
            <a:pPr lvl="0"/>
            <a:r>
              <a:rPr lang="fr-FR" smtClean="0"/>
              <a:t>Modifiez les styles du texte du masque</a:t>
            </a:r>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9542561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2" y="1077817"/>
            <a:ext cx="4049369" cy="5048740"/>
          </a:xfrm>
        </p:spPr>
        <p:txBody>
          <a:bodyPr/>
          <a:lstStyle>
            <a:lvl1pPr>
              <a:defRPr sz="2394"/>
            </a:lvl1pPr>
            <a:lvl2pPr marL="724890" indent="-214480">
              <a:defRPr lang="en-US" sz="1710" baseline="0" dirty="0" smtClean="0">
                <a:solidFill>
                  <a:srgbClr val="222146"/>
                </a:solidFill>
                <a:latin typeface="+mn-lt"/>
              </a:defRPr>
            </a:lvl2pPr>
            <a:lvl3pPr>
              <a:defRPr sz="1710"/>
            </a:lvl3pPr>
            <a:lvl4pPr>
              <a:defRPr sz="1539"/>
            </a:lvl4pPr>
            <a:lvl5pPr>
              <a:defRPr sz="1539"/>
            </a:lvl5pPr>
            <a:lvl6pPr>
              <a:defRPr sz="1539"/>
            </a:lvl6pPr>
            <a:lvl7pPr>
              <a:defRPr sz="1539"/>
            </a:lvl7pPr>
            <a:lvl8pPr>
              <a:defRPr sz="1539"/>
            </a:lvl8pPr>
            <a:lvl9pPr>
              <a:defRPr sz="153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394"/>
            </a:lvl1pPr>
            <a:lvl2pPr marL="724890" indent="-214480">
              <a:defRPr lang="en-US" sz="1710" baseline="0" dirty="0" smtClean="0">
                <a:solidFill>
                  <a:srgbClr val="222146"/>
                </a:solidFill>
                <a:latin typeface="+mn-lt"/>
              </a:defRPr>
            </a:lvl2pPr>
            <a:lvl3pPr>
              <a:defRPr sz="1710"/>
            </a:lvl3pPr>
            <a:lvl4pPr>
              <a:defRPr sz="1539"/>
            </a:lvl4pPr>
            <a:lvl5pPr>
              <a:defRPr sz="1539"/>
            </a:lvl5pPr>
            <a:lvl6pPr>
              <a:defRPr sz="1539"/>
            </a:lvl6pPr>
            <a:lvl7pPr>
              <a:defRPr sz="1539"/>
            </a:lvl7pPr>
            <a:lvl8pPr>
              <a:defRPr sz="1539"/>
            </a:lvl8pPr>
            <a:lvl9pPr>
              <a:defRPr sz="153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extLst>
      <p:ext uri="{BB962C8B-B14F-4D97-AF65-F5344CB8AC3E}">
        <p14:creationId xmlns:p14="http://schemas.microsoft.com/office/powerpoint/2010/main" val="33904948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2" y="1012506"/>
            <a:ext cx="4039867" cy="639293"/>
          </a:xfrm>
        </p:spPr>
        <p:txBody>
          <a:bodyPr anchor="b"/>
          <a:lstStyle>
            <a:lvl1pPr marL="0" indent="0">
              <a:buNone/>
              <a:defRPr sz="2052" b="1"/>
            </a:lvl1pPr>
            <a:lvl2pPr marL="390952" indent="0">
              <a:buNone/>
              <a:defRPr sz="1710" b="1"/>
            </a:lvl2pPr>
            <a:lvl3pPr marL="781903" indent="0">
              <a:buNone/>
              <a:defRPr sz="1539" b="1"/>
            </a:lvl3pPr>
            <a:lvl4pPr marL="1172855" indent="0">
              <a:buNone/>
              <a:defRPr sz="1368" b="1"/>
            </a:lvl4pPr>
            <a:lvl5pPr marL="1563807" indent="0">
              <a:buNone/>
              <a:defRPr sz="1368" b="1"/>
            </a:lvl5pPr>
            <a:lvl6pPr marL="1954759" indent="0">
              <a:buNone/>
              <a:defRPr sz="1368" b="1"/>
            </a:lvl6pPr>
            <a:lvl7pPr marL="2345710" indent="0">
              <a:buNone/>
              <a:defRPr sz="1368" b="1"/>
            </a:lvl7pPr>
            <a:lvl8pPr marL="2736662" indent="0">
              <a:buNone/>
              <a:defRPr sz="1368" b="1"/>
            </a:lvl8pPr>
            <a:lvl9pPr marL="3127614" indent="0">
              <a:buNone/>
              <a:defRPr sz="1368" b="1"/>
            </a:lvl9pPr>
          </a:lstStyle>
          <a:p>
            <a:pPr lvl="0"/>
            <a:r>
              <a:rPr lang="fr-FR" smtClean="0"/>
              <a:t>Modifiez les styles du texte du masque</a:t>
            </a:r>
          </a:p>
        </p:txBody>
      </p:sp>
      <p:sp>
        <p:nvSpPr>
          <p:cNvPr id="4" name="Content Placeholder 3"/>
          <p:cNvSpPr>
            <a:spLocks noGrp="1"/>
          </p:cNvSpPr>
          <p:nvPr>
            <p:ph sz="half" idx="2"/>
          </p:nvPr>
        </p:nvSpPr>
        <p:spPr>
          <a:xfrm>
            <a:off x="457472" y="1730923"/>
            <a:ext cx="4039867" cy="4395634"/>
          </a:xfrm>
        </p:spPr>
        <p:txBody>
          <a:bodyPr/>
          <a:lstStyle>
            <a:lvl1pPr>
              <a:defRPr sz="2052"/>
            </a:lvl1pPr>
            <a:lvl2pPr marL="724890" indent="-214480">
              <a:defRPr lang="en-US" sz="1710" baseline="0" dirty="0" smtClean="0">
                <a:solidFill>
                  <a:srgbClr val="222146"/>
                </a:solidFill>
                <a:latin typeface="+mn-lt"/>
              </a:defRPr>
            </a:lvl2pPr>
            <a:lvl3pPr>
              <a:defRPr sz="1539"/>
            </a:lvl3pPr>
            <a:lvl4pPr>
              <a:defRPr sz="1368"/>
            </a:lvl4pPr>
            <a:lvl5pPr>
              <a:defRPr sz="1368"/>
            </a:lvl5pPr>
            <a:lvl6pPr>
              <a:defRPr sz="1368"/>
            </a:lvl6pPr>
            <a:lvl7pPr>
              <a:defRPr sz="1368"/>
            </a:lvl7pPr>
            <a:lvl8pPr>
              <a:defRPr sz="1368"/>
            </a:lvl8pPr>
            <a:lvl9pPr>
              <a:defRPr sz="1368"/>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4" y="1012506"/>
            <a:ext cx="4041225" cy="639293"/>
          </a:xfrm>
        </p:spPr>
        <p:txBody>
          <a:bodyPr anchor="b"/>
          <a:lstStyle>
            <a:lvl1pPr marL="0" indent="0">
              <a:buNone/>
              <a:defRPr sz="2052" b="1"/>
            </a:lvl1pPr>
            <a:lvl2pPr marL="390952" indent="0">
              <a:buNone/>
              <a:defRPr sz="1710" b="1"/>
            </a:lvl2pPr>
            <a:lvl3pPr marL="781903" indent="0">
              <a:buNone/>
              <a:defRPr sz="1539" b="1"/>
            </a:lvl3pPr>
            <a:lvl4pPr marL="1172855" indent="0">
              <a:buNone/>
              <a:defRPr sz="1368" b="1"/>
            </a:lvl4pPr>
            <a:lvl5pPr marL="1563807" indent="0">
              <a:buNone/>
              <a:defRPr sz="1368" b="1"/>
            </a:lvl5pPr>
            <a:lvl6pPr marL="1954759" indent="0">
              <a:buNone/>
              <a:defRPr sz="1368" b="1"/>
            </a:lvl6pPr>
            <a:lvl7pPr marL="2345710" indent="0">
              <a:buNone/>
              <a:defRPr sz="1368" b="1"/>
            </a:lvl7pPr>
            <a:lvl8pPr marL="2736662" indent="0">
              <a:buNone/>
              <a:defRPr sz="1368" b="1"/>
            </a:lvl8pPr>
            <a:lvl9pPr marL="3127614" indent="0">
              <a:buNone/>
              <a:defRPr sz="1368" b="1"/>
            </a:lvl9pPr>
          </a:lstStyle>
          <a:p>
            <a:pPr lvl="0"/>
            <a:r>
              <a:rPr lang="fr-FR" smtClean="0"/>
              <a:t>Modifiez les styles du texte du masque</a:t>
            </a:r>
          </a:p>
        </p:txBody>
      </p:sp>
      <p:sp>
        <p:nvSpPr>
          <p:cNvPr id="6" name="Content Placeholder 5"/>
          <p:cNvSpPr>
            <a:spLocks noGrp="1"/>
          </p:cNvSpPr>
          <p:nvPr>
            <p:ph sz="quarter" idx="4"/>
          </p:nvPr>
        </p:nvSpPr>
        <p:spPr>
          <a:xfrm>
            <a:off x="4645304" y="1730923"/>
            <a:ext cx="4041225" cy="4395634"/>
          </a:xfrm>
        </p:spPr>
        <p:txBody>
          <a:bodyPr/>
          <a:lstStyle>
            <a:lvl1pPr>
              <a:defRPr sz="2052"/>
            </a:lvl1pPr>
            <a:lvl2pPr marL="724890" indent="-214480">
              <a:defRPr lang="en-US" sz="1710" baseline="0" dirty="0" smtClean="0">
                <a:solidFill>
                  <a:srgbClr val="222146"/>
                </a:solidFill>
                <a:latin typeface="+mn-lt"/>
              </a:defRPr>
            </a:lvl2pPr>
            <a:lvl3pPr>
              <a:defRPr sz="1539"/>
            </a:lvl3pPr>
            <a:lvl4pPr>
              <a:defRPr sz="1368"/>
            </a:lvl4pPr>
            <a:lvl5pPr>
              <a:defRPr sz="1368"/>
            </a:lvl5pPr>
            <a:lvl6pPr>
              <a:defRPr sz="1368"/>
            </a:lvl6pPr>
            <a:lvl7pPr>
              <a:defRPr sz="1368"/>
            </a:lvl7pPr>
            <a:lvl8pPr>
              <a:defRPr sz="1368"/>
            </a:lvl8pPr>
            <a:lvl9pPr>
              <a:defRPr sz="1368"/>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8266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4135105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315522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710" b="1"/>
            </a:lvl1pPr>
          </a:lstStyle>
          <a:p>
            <a:r>
              <a:rPr lang="fr-FR" smtClean="0"/>
              <a:t>Modifiez le style du titre</a:t>
            </a:r>
            <a:endParaRPr lang="fr-BE"/>
          </a:p>
        </p:txBody>
      </p:sp>
      <p:sp>
        <p:nvSpPr>
          <p:cNvPr id="3" name="Content Placeholder 2"/>
          <p:cNvSpPr>
            <a:spLocks noGrp="1"/>
          </p:cNvSpPr>
          <p:nvPr>
            <p:ph idx="1"/>
          </p:nvPr>
        </p:nvSpPr>
        <p:spPr>
          <a:xfrm>
            <a:off x="3575608" y="273571"/>
            <a:ext cx="5110921" cy="5852986"/>
          </a:xfrm>
        </p:spPr>
        <p:txBody>
          <a:bodyPr/>
          <a:lstStyle>
            <a:lvl1pPr>
              <a:defRPr sz="2736"/>
            </a:lvl1pPr>
            <a:lvl2pPr marL="724890" indent="-214480">
              <a:defRPr lang="en-US" sz="2052" baseline="0" dirty="0" smtClean="0">
                <a:solidFill>
                  <a:srgbClr val="222146"/>
                </a:solidFill>
                <a:latin typeface="+mn-lt"/>
              </a:defRPr>
            </a:lvl2pPr>
            <a:lvl3pPr>
              <a:defRPr sz="1710"/>
            </a:lvl3pPr>
            <a:lvl4pPr>
              <a:defRPr sz="1539"/>
            </a:lvl4pPr>
            <a:lvl5pPr>
              <a:defRPr sz="1368"/>
            </a:lvl5pPr>
            <a:lvl6pPr>
              <a:defRPr sz="1710"/>
            </a:lvl6pPr>
            <a:lvl7pPr>
              <a:defRPr sz="1710"/>
            </a:lvl7pPr>
            <a:lvl8pPr>
              <a:defRPr sz="1710"/>
            </a:lvl8pPr>
            <a:lvl9pPr>
              <a:defRPr sz="171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197"/>
            </a:lvl1pPr>
            <a:lvl2pPr marL="390952" indent="0">
              <a:buNone/>
              <a:defRPr sz="1026"/>
            </a:lvl2pPr>
            <a:lvl3pPr marL="781903" indent="0">
              <a:buNone/>
              <a:defRPr sz="855"/>
            </a:lvl3pPr>
            <a:lvl4pPr marL="1172855" indent="0">
              <a:buNone/>
              <a:defRPr sz="770"/>
            </a:lvl4pPr>
            <a:lvl5pPr marL="1563807" indent="0">
              <a:buNone/>
              <a:defRPr sz="770"/>
            </a:lvl5pPr>
            <a:lvl6pPr marL="1954759" indent="0">
              <a:buNone/>
              <a:defRPr sz="770"/>
            </a:lvl6pPr>
            <a:lvl7pPr marL="2345710" indent="0">
              <a:buNone/>
              <a:defRPr sz="770"/>
            </a:lvl7pPr>
            <a:lvl8pPr marL="2736662" indent="0">
              <a:buNone/>
              <a:defRPr sz="770"/>
            </a:lvl8pPr>
            <a:lvl9pPr marL="3127614" indent="0">
              <a:buNone/>
              <a:defRPr sz="770"/>
            </a:lvl9pPr>
          </a:lstStyle>
          <a:p>
            <a:pPr lvl="0"/>
            <a:r>
              <a:rPr lang="fr-FR" smtClean="0"/>
              <a:t>Modifiez les styles du texte du masque</a:t>
            </a:r>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4361385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7" y="613376"/>
            <a:ext cx="5486943" cy="4113648"/>
          </a:xfrm>
        </p:spPr>
        <p:txBody>
          <a:bodyPr/>
          <a:lstStyle>
            <a:lvl1pPr marL="0" indent="0">
              <a:buNone/>
              <a:defRPr sz="2736"/>
            </a:lvl1pPr>
            <a:lvl2pPr marL="390952" indent="0">
              <a:buNone/>
              <a:defRPr sz="2394"/>
            </a:lvl2pPr>
            <a:lvl3pPr marL="781903" indent="0">
              <a:buNone/>
              <a:defRPr sz="2052"/>
            </a:lvl3pPr>
            <a:lvl4pPr marL="1172855" indent="0">
              <a:buNone/>
              <a:defRPr sz="1710"/>
            </a:lvl4pPr>
            <a:lvl5pPr marL="1563807" indent="0">
              <a:buNone/>
              <a:defRPr sz="1710"/>
            </a:lvl5pPr>
            <a:lvl6pPr marL="1954759" indent="0">
              <a:buNone/>
              <a:defRPr sz="1710"/>
            </a:lvl6pPr>
            <a:lvl7pPr marL="2345710" indent="0">
              <a:buNone/>
              <a:defRPr sz="1710"/>
            </a:lvl7pPr>
            <a:lvl8pPr marL="2736662" indent="0">
              <a:buNone/>
              <a:defRPr sz="1710"/>
            </a:lvl8pPr>
            <a:lvl9pPr marL="3127614" indent="0">
              <a:buNone/>
              <a:defRPr sz="171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197"/>
            </a:lvl1pPr>
            <a:lvl2pPr marL="390952" indent="0">
              <a:buNone/>
              <a:defRPr sz="1026"/>
            </a:lvl2pPr>
            <a:lvl3pPr marL="781903" indent="0">
              <a:buNone/>
              <a:defRPr sz="855"/>
            </a:lvl3pPr>
            <a:lvl4pPr marL="1172855" indent="0">
              <a:buNone/>
              <a:defRPr sz="770"/>
            </a:lvl4pPr>
            <a:lvl5pPr marL="1563807" indent="0">
              <a:buNone/>
              <a:defRPr sz="770"/>
            </a:lvl5pPr>
            <a:lvl6pPr marL="1954759" indent="0">
              <a:buNone/>
              <a:defRPr sz="770"/>
            </a:lvl6pPr>
            <a:lvl7pPr marL="2345710" indent="0">
              <a:buNone/>
              <a:defRPr sz="770"/>
            </a:lvl7pPr>
            <a:lvl8pPr marL="2736662" indent="0">
              <a:buNone/>
              <a:defRPr sz="770"/>
            </a:lvl8pPr>
            <a:lvl9pPr marL="3127614" indent="0">
              <a:buNone/>
              <a:defRPr sz="77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5184884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6" y="294089"/>
            <a:ext cx="8239917" cy="587796"/>
          </a:xfrm>
          <a:prstGeom prst="rect">
            <a:avLst/>
          </a:prstGeom>
          <a:noFill/>
          <a:ln w="9525">
            <a:noFill/>
            <a:miter lim="800000"/>
            <a:headEnd/>
            <a:tailEnd/>
          </a:ln>
        </p:spPr>
        <p:txBody>
          <a:bodyPr vert="horz" wrap="square" lIns="104306" tIns="52153" rIns="104306" bIns="52153"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2" y="947196"/>
            <a:ext cx="8229057" cy="4963608"/>
          </a:xfrm>
          <a:prstGeom prst="rect">
            <a:avLst/>
          </a:prstGeom>
          <a:noFill/>
          <a:ln w="9525">
            <a:noFill/>
            <a:miter lim="800000"/>
            <a:headEnd/>
            <a:tailEnd/>
          </a:ln>
        </p:spPr>
        <p:txBody>
          <a:bodyPr vert="horz" wrap="square" lIns="104306" tIns="52153" rIns="104306" bIns="52153"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5" y="6172046"/>
            <a:ext cx="2227342" cy="414085"/>
          </a:xfrm>
          <a:prstGeom prst="rect">
            <a:avLst/>
          </a:prstGeom>
        </p:spPr>
      </p:pic>
      <p:sp>
        <p:nvSpPr>
          <p:cNvPr id="6" name="Rectangle 4"/>
          <p:cNvSpPr>
            <a:spLocks noGrp="1" noChangeArrowheads="1"/>
          </p:cNvSpPr>
          <p:nvPr>
            <p:ph type="dt" sz="half" idx="2"/>
          </p:nvPr>
        </p:nvSpPr>
        <p:spPr>
          <a:xfrm>
            <a:off x="6818515" y="6629221"/>
            <a:ext cx="2133962" cy="218807"/>
          </a:xfrm>
          <a:prstGeom prst="rect">
            <a:avLst/>
          </a:prstGeom>
          <a:ln/>
        </p:spPr>
        <p:txBody>
          <a:bodyPr anchor="ctr"/>
          <a:lstStyle>
            <a:lvl1pPr algn="ctr">
              <a:defRPr sz="941" b="0">
                <a:solidFill>
                  <a:srgbClr val="002060"/>
                </a:solidFill>
                <a:latin typeface="Calibri" panose="020F0502020204030204" pitchFamily="34" charset="0"/>
              </a:defRPr>
            </a:lvl1pPr>
          </a:lstStyle>
          <a:p>
            <a:pPr>
              <a:tabLst>
                <a:tab pos="382807" algn="l"/>
                <a:tab pos="1914034" algn="l"/>
              </a:tabLst>
              <a:defRPr/>
            </a:pPr>
            <a:r>
              <a:rPr lang="fr-FR" smtClean="0"/>
              <a:t>© Wavenet 2014</a:t>
            </a:r>
            <a:endParaRPr lang="en-GB" dirty="0" smtClean="0"/>
          </a:p>
        </p:txBody>
      </p:sp>
      <p:pic>
        <p:nvPicPr>
          <p:cNvPr id="7" name="Imag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extLst>
      <p:ext uri="{BB962C8B-B14F-4D97-AF65-F5344CB8AC3E}">
        <p14:creationId xmlns:p14="http://schemas.microsoft.com/office/powerpoint/2010/main" val="100267763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ransition>
    <p:strips dir="rd"/>
  </p:transition>
  <p:timing>
    <p:tnLst>
      <p:par>
        <p:cTn id="1" dur="indefinite" restart="never" nodeType="tmRoot"/>
      </p:par>
    </p:tnLst>
  </p:timing>
  <p:hf hdr="0" ftr="0" dt="0"/>
  <p:txStyles>
    <p:titleStyle>
      <a:lvl1pPr algn="l" defTabSz="891859" rtl="0" eaLnBrk="1" fontAlgn="base" hangingPunct="1">
        <a:spcBef>
          <a:spcPct val="0"/>
        </a:spcBef>
        <a:spcAft>
          <a:spcPct val="0"/>
        </a:spcAft>
        <a:defRPr lang="en-US" sz="2394" b="1" dirty="0" smtClean="0">
          <a:solidFill>
            <a:srgbClr val="174A9B"/>
          </a:solidFill>
          <a:latin typeface="+mj-lt"/>
          <a:ea typeface="+mj-ea"/>
          <a:cs typeface="+mj-cs"/>
        </a:defRPr>
      </a:lvl1pPr>
      <a:lvl2pPr algn="l" defTabSz="891859" rtl="0" eaLnBrk="1" fontAlgn="base" hangingPunct="1">
        <a:spcBef>
          <a:spcPct val="0"/>
        </a:spcBef>
        <a:spcAft>
          <a:spcPct val="0"/>
        </a:spcAft>
        <a:defRPr sz="3762" b="1">
          <a:solidFill>
            <a:srgbClr val="AFA28B"/>
          </a:solidFill>
          <a:latin typeface="Calibri" pitchFamily="34" charset="0"/>
        </a:defRPr>
      </a:lvl2pPr>
      <a:lvl3pPr algn="l" defTabSz="891859" rtl="0" eaLnBrk="1" fontAlgn="base" hangingPunct="1">
        <a:spcBef>
          <a:spcPct val="0"/>
        </a:spcBef>
        <a:spcAft>
          <a:spcPct val="0"/>
        </a:spcAft>
        <a:defRPr sz="3762" b="1">
          <a:solidFill>
            <a:srgbClr val="AFA28B"/>
          </a:solidFill>
          <a:latin typeface="Calibri" pitchFamily="34" charset="0"/>
        </a:defRPr>
      </a:lvl3pPr>
      <a:lvl4pPr algn="l" defTabSz="891859" rtl="0" eaLnBrk="1" fontAlgn="base" hangingPunct="1">
        <a:spcBef>
          <a:spcPct val="0"/>
        </a:spcBef>
        <a:spcAft>
          <a:spcPct val="0"/>
        </a:spcAft>
        <a:defRPr sz="3762" b="1">
          <a:solidFill>
            <a:srgbClr val="AFA28B"/>
          </a:solidFill>
          <a:latin typeface="Calibri" pitchFamily="34" charset="0"/>
        </a:defRPr>
      </a:lvl4pPr>
      <a:lvl5pPr algn="l" defTabSz="891859" rtl="0" eaLnBrk="1" fontAlgn="base" hangingPunct="1">
        <a:spcBef>
          <a:spcPct val="0"/>
        </a:spcBef>
        <a:spcAft>
          <a:spcPct val="0"/>
        </a:spcAft>
        <a:defRPr sz="3762" b="1">
          <a:solidFill>
            <a:srgbClr val="AFA28B"/>
          </a:solidFill>
          <a:latin typeface="Calibri" pitchFamily="34" charset="0"/>
        </a:defRPr>
      </a:lvl5pPr>
      <a:lvl6pPr marL="390952" algn="l" defTabSz="891859" rtl="0" eaLnBrk="1" fontAlgn="base" hangingPunct="1">
        <a:spcBef>
          <a:spcPct val="0"/>
        </a:spcBef>
        <a:spcAft>
          <a:spcPct val="0"/>
        </a:spcAft>
        <a:defRPr sz="3762" b="1">
          <a:solidFill>
            <a:srgbClr val="AFA28B"/>
          </a:solidFill>
          <a:latin typeface="Arial" charset="0"/>
        </a:defRPr>
      </a:lvl6pPr>
      <a:lvl7pPr marL="781903" algn="l" defTabSz="891859" rtl="0" eaLnBrk="1" fontAlgn="base" hangingPunct="1">
        <a:spcBef>
          <a:spcPct val="0"/>
        </a:spcBef>
        <a:spcAft>
          <a:spcPct val="0"/>
        </a:spcAft>
        <a:defRPr sz="3762" b="1">
          <a:solidFill>
            <a:srgbClr val="AFA28B"/>
          </a:solidFill>
          <a:latin typeface="Arial" charset="0"/>
        </a:defRPr>
      </a:lvl7pPr>
      <a:lvl8pPr marL="1172855" algn="l" defTabSz="891859" rtl="0" eaLnBrk="1" fontAlgn="base" hangingPunct="1">
        <a:spcBef>
          <a:spcPct val="0"/>
        </a:spcBef>
        <a:spcAft>
          <a:spcPct val="0"/>
        </a:spcAft>
        <a:defRPr sz="3762" b="1">
          <a:solidFill>
            <a:srgbClr val="AFA28B"/>
          </a:solidFill>
          <a:latin typeface="Arial" charset="0"/>
        </a:defRPr>
      </a:lvl8pPr>
      <a:lvl9pPr marL="1563807" algn="l" defTabSz="891859" rtl="0" eaLnBrk="1" fontAlgn="base" hangingPunct="1">
        <a:spcBef>
          <a:spcPct val="0"/>
        </a:spcBef>
        <a:spcAft>
          <a:spcPct val="0"/>
        </a:spcAft>
        <a:defRPr sz="3762" b="1">
          <a:solidFill>
            <a:srgbClr val="AFA28B"/>
          </a:solidFill>
          <a:latin typeface="Arial" charset="0"/>
        </a:defRPr>
      </a:lvl9pPr>
    </p:titleStyle>
    <p:bodyStyle>
      <a:lvl1pPr marL="214480" indent="-214480" algn="l" defTabSz="891859" rtl="0" eaLnBrk="1" fontAlgn="base" hangingPunct="1">
        <a:spcBef>
          <a:spcPct val="60000"/>
        </a:spcBef>
        <a:spcAft>
          <a:spcPct val="20000"/>
        </a:spcAft>
        <a:buClr>
          <a:srgbClr val="40BBED"/>
        </a:buClr>
        <a:buSzPct val="80000"/>
        <a:buFont typeface="Wingdings" pitchFamily="2" charset="2"/>
        <a:buChar char="§"/>
        <a:defRPr sz="2394" b="0" i="0">
          <a:solidFill>
            <a:schemeClr val="tx1">
              <a:lumMod val="75000"/>
              <a:lumOff val="25000"/>
            </a:schemeClr>
          </a:solidFill>
          <a:latin typeface="+mn-lt"/>
          <a:ea typeface="+mn-ea"/>
          <a:cs typeface="+mn-cs"/>
        </a:defRPr>
      </a:lvl1pPr>
      <a:lvl2pPr marL="724890" indent="-214480" algn="l" defTabSz="891859" rtl="0" eaLnBrk="1" fontAlgn="base" hangingPunct="1">
        <a:spcBef>
          <a:spcPct val="20000"/>
        </a:spcBef>
        <a:spcAft>
          <a:spcPct val="0"/>
        </a:spcAft>
        <a:buSzPct val="90000"/>
        <a:buFont typeface="Wingdings" pitchFamily="2" charset="2"/>
        <a:buChar char="§"/>
        <a:defRPr lang="en-US" sz="2052" baseline="0" dirty="0" smtClean="0">
          <a:solidFill>
            <a:srgbClr val="222146"/>
          </a:solidFill>
          <a:latin typeface="+mn-lt"/>
        </a:defRPr>
      </a:lvl2pPr>
      <a:lvl3pPr marL="1114484" indent="-222625" algn="l" defTabSz="891859" rtl="0" eaLnBrk="1" fontAlgn="base" hangingPunct="1">
        <a:spcBef>
          <a:spcPct val="20000"/>
        </a:spcBef>
        <a:spcAft>
          <a:spcPct val="0"/>
        </a:spcAft>
        <a:buFont typeface="Arial" pitchFamily="34" charset="0"/>
        <a:buChar char="­"/>
        <a:defRPr sz="1710">
          <a:solidFill>
            <a:schemeClr val="tx1"/>
          </a:solidFill>
          <a:latin typeface="+mn-lt"/>
        </a:defRPr>
      </a:lvl3pPr>
      <a:lvl4pPr marL="1561092" indent="-222625" algn="l" defTabSz="891859" rtl="0" eaLnBrk="1" fontAlgn="base" hangingPunct="1">
        <a:spcBef>
          <a:spcPct val="20000"/>
        </a:spcBef>
        <a:spcAft>
          <a:spcPct val="0"/>
        </a:spcAft>
        <a:buChar char="–"/>
        <a:defRPr sz="1539">
          <a:solidFill>
            <a:schemeClr val="tx1"/>
          </a:solidFill>
          <a:latin typeface="+mn-lt"/>
        </a:defRPr>
      </a:lvl4pPr>
      <a:lvl5pPr marL="2006343" indent="-222625" algn="l" defTabSz="891859" rtl="0" eaLnBrk="1" fontAlgn="base" hangingPunct="1">
        <a:spcBef>
          <a:spcPct val="20000"/>
        </a:spcBef>
        <a:spcAft>
          <a:spcPct val="0"/>
        </a:spcAft>
        <a:buChar char="»"/>
        <a:defRPr sz="1368">
          <a:solidFill>
            <a:schemeClr val="tx1"/>
          </a:solidFill>
          <a:latin typeface="+mn-lt"/>
        </a:defRPr>
      </a:lvl5pPr>
      <a:lvl6pPr marL="2397294" indent="-222625" algn="l" defTabSz="891859" rtl="0" eaLnBrk="1" fontAlgn="base" hangingPunct="1">
        <a:spcBef>
          <a:spcPct val="20000"/>
        </a:spcBef>
        <a:spcAft>
          <a:spcPct val="0"/>
        </a:spcAft>
        <a:defRPr sz="1368">
          <a:solidFill>
            <a:schemeClr val="tx1"/>
          </a:solidFill>
          <a:latin typeface="+mn-lt"/>
        </a:defRPr>
      </a:lvl6pPr>
      <a:lvl7pPr marL="2788246" indent="-222625" algn="l" defTabSz="891859" rtl="0" eaLnBrk="1" fontAlgn="base" hangingPunct="1">
        <a:spcBef>
          <a:spcPct val="20000"/>
        </a:spcBef>
        <a:spcAft>
          <a:spcPct val="0"/>
        </a:spcAft>
        <a:defRPr sz="1368">
          <a:solidFill>
            <a:schemeClr val="tx1"/>
          </a:solidFill>
          <a:latin typeface="+mn-lt"/>
        </a:defRPr>
      </a:lvl7pPr>
      <a:lvl8pPr marL="3179198" indent="-222625" algn="l" defTabSz="891859" rtl="0" eaLnBrk="1" fontAlgn="base" hangingPunct="1">
        <a:spcBef>
          <a:spcPct val="20000"/>
        </a:spcBef>
        <a:spcAft>
          <a:spcPct val="0"/>
        </a:spcAft>
        <a:defRPr sz="1368">
          <a:solidFill>
            <a:schemeClr val="tx1"/>
          </a:solidFill>
          <a:latin typeface="+mn-lt"/>
        </a:defRPr>
      </a:lvl8pPr>
      <a:lvl9pPr marL="3570149" indent="-222625" algn="l" defTabSz="891859" rtl="0" eaLnBrk="1" fontAlgn="base" hangingPunct="1">
        <a:spcBef>
          <a:spcPct val="20000"/>
        </a:spcBef>
        <a:spcAft>
          <a:spcPct val="0"/>
        </a:spcAft>
        <a:defRPr sz="1368">
          <a:solidFill>
            <a:schemeClr val="tx1"/>
          </a:solidFill>
          <a:latin typeface="+mn-lt"/>
        </a:defRPr>
      </a:lvl9pPr>
    </p:bodyStyle>
    <p:otherStyle>
      <a:defPPr>
        <a:defRPr lang="fr-FR"/>
      </a:defPPr>
      <a:lvl1pPr marL="0" algn="l" defTabSz="781903" rtl="0" eaLnBrk="1" latinLnBrk="0" hangingPunct="1">
        <a:defRPr sz="1539" kern="1200">
          <a:solidFill>
            <a:schemeClr val="tx1"/>
          </a:solidFill>
          <a:latin typeface="+mn-lt"/>
          <a:ea typeface="+mn-ea"/>
          <a:cs typeface="+mn-cs"/>
        </a:defRPr>
      </a:lvl1pPr>
      <a:lvl2pPr marL="390952" algn="l" defTabSz="781903" rtl="0" eaLnBrk="1" latinLnBrk="0" hangingPunct="1">
        <a:defRPr sz="1539" kern="1200">
          <a:solidFill>
            <a:schemeClr val="tx1"/>
          </a:solidFill>
          <a:latin typeface="+mn-lt"/>
          <a:ea typeface="+mn-ea"/>
          <a:cs typeface="+mn-cs"/>
        </a:defRPr>
      </a:lvl2pPr>
      <a:lvl3pPr marL="781903" algn="l" defTabSz="781903" rtl="0" eaLnBrk="1" latinLnBrk="0" hangingPunct="1">
        <a:defRPr sz="1539" kern="1200">
          <a:solidFill>
            <a:schemeClr val="tx1"/>
          </a:solidFill>
          <a:latin typeface="+mn-lt"/>
          <a:ea typeface="+mn-ea"/>
          <a:cs typeface="+mn-cs"/>
        </a:defRPr>
      </a:lvl3pPr>
      <a:lvl4pPr marL="1172855" algn="l" defTabSz="781903" rtl="0" eaLnBrk="1" latinLnBrk="0" hangingPunct="1">
        <a:defRPr sz="1539" kern="1200">
          <a:solidFill>
            <a:schemeClr val="tx1"/>
          </a:solidFill>
          <a:latin typeface="+mn-lt"/>
          <a:ea typeface="+mn-ea"/>
          <a:cs typeface="+mn-cs"/>
        </a:defRPr>
      </a:lvl4pPr>
      <a:lvl5pPr marL="1563807" algn="l" defTabSz="781903" rtl="0" eaLnBrk="1" latinLnBrk="0" hangingPunct="1">
        <a:defRPr sz="1539" kern="1200">
          <a:solidFill>
            <a:schemeClr val="tx1"/>
          </a:solidFill>
          <a:latin typeface="+mn-lt"/>
          <a:ea typeface="+mn-ea"/>
          <a:cs typeface="+mn-cs"/>
        </a:defRPr>
      </a:lvl5pPr>
      <a:lvl6pPr marL="1954759" algn="l" defTabSz="781903" rtl="0" eaLnBrk="1" latinLnBrk="0" hangingPunct="1">
        <a:defRPr sz="1539" kern="1200">
          <a:solidFill>
            <a:schemeClr val="tx1"/>
          </a:solidFill>
          <a:latin typeface="+mn-lt"/>
          <a:ea typeface="+mn-ea"/>
          <a:cs typeface="+mn-cs"/>
        </a:defRPr>
      </a:lvl6pPr>
      <a:lvl7pPr marL="2345710" algn="l" defTabSz="781903" rtl="0" eaLnBrk="1" latinLnBrk="0" hangingPunct="1">
        <a:defRPr sz="1539" kern="1200">
          <a:solidFill>
            <a:schemeClr val="tx1"/>
          </a:solidFill>
          <a:latin typeface="+mn-lt"/>
          <a:ea typeface="+mn-ea"/>
          <a:cs typeface="+mn-cs"/>
        </a:defRPr>
      </a:lvl7pPr>
      <a:lvl8pPr marL="2736662" algn="l" defTabSz="781903" rtl="0" eaLnBrk="1" latinLnBrk="0" hangingPunct="1">
        <a:defRPr sz="1539" kern="1200">
          <a:solidFill>
            <a:schemeClr val="tx1"/>
          </a:solidFill>
          <a:latin typeface="+mn-lt"/>
          <a:ea typeface="+mn-ea"/>
          <a:cs typeface="+mn-cs"/>
        </a:defRPr>
      </a:lvl8pPr>
      <a:lvl9pPr marL="3127614" algn="l" defTabSz="781903" rtl="0" eaLnBrk="1" latinLnBrk="0" hangingPunct="1">
        <a:defRPr sz="15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hyperlink" Target="http://java.sun.com/JSP/Page" TargetMode="External"/><Relationship Id="rId2" Type="http://schemas.openxmlformats.org/officeDocument/2006/relationships/notesSlide" Target="../notesSlides/notesSlide103.xml"/><Relationship Id="rId1" Type="http://schemas.openxmlformats.org/officeDocument/2006/relationships/slideLayout" Target="../slideLayouts/slideLayout12.xml"/><Relationship Id="rId4" Type="http://schemas.openxmlformats.org/officeDocument/2006/relationships/hyperlink" Target="http://java.sun.com/jsp/jstl/core"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hyperlink" Target="http://java.sun.com/JSP/Page" TargetMode="External"/><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8" Type="http://schemas.openxmlformats.org/officeDocument/2006/relationships/hyperlink" Target="http://java.sun.com/JSP/Page" TargetMode="External"/><Relationship Id="rId3" Type="http://schemas.openxmlformats.org/officeDocument/2006/relationships/hyperlink" Target="http://java.sun.com/jsp/jstl/core" TargetMode="External"/><Relationship Id="rId7" Type="http://schemas.openxmlformats.org/officeDocument/2006/relationships/hyperlink" Target="http://java.sun.com/jsp/jstl/functions" TargetMode="External"/><Relationship Id="rId2" Type="http://schemas.openxmlformats.org/officeDocument/2006/relationships/notesSlide" Target="../notesSlides/notesSlide116.xml"/><Relationship Id="rId1" Type="http://schemas.openxmlformats.org/officeDocument/2006/relationships/slideLayout" Target="../slideLayouts/slideLayout12.xml"/><Relationship Id="rId6" Type="http://schemas.openxmlformats.org/officeDocument/2006/relationships/hyperlink" Target="http://java.sun.com/jsp/jstl/xml" TargetMode="External"/><Relationship Id="rId5" Type="http://schemas.openxmlformats.org/officeDocument/2006/relationships/hyperlink" Target="http://java.sun.com/jsp/jstl/sql" TargetMode="External"/><Relationship Id="rId4" Type="http://schemas.openxmlformats.org/officeDocument/2006/relationships/hyperlink" Target="http://java.sun.com/jsp/jstl/fmt"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0/Lotto4/index.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google.fr/"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7250" y="3643313"/>
            <a:ext cx="7358063" cy="1143000"/>
          </a:xfrm>
          <a:prstGeom prst="rect">
            <a:avLst/>
          </a:prstGeom>
          <a:noFill/>
          <a:ln w="9525">
            <a:noFill/>
            <a:round/>
            <a:headEnd/>
            <a:tailEnd/>
          </a:ln>
        </p:spPr>
        <p:txBody>
          <a:bodyPr wrap="none" anchor="ctr"/>
          <a:lstStyle/>
          <a:p>
            <a:endParaRPr lang="fr-BE" dirty="0"/>
          </a:p>
        </p:txBody>
      </p:sp>
      <p:sp>
        <p:nvSpPr>
          <p:cNvPr id="14339" name="Title 4"/>
          <p:cNvSpPr>
            <a:spLocks noGrp="1"/>
          </p:cNvSpPr>
          <p:nvPr>
            <p:ph type="ctrTitle"/>
          </p:nvPr>
        </p:nvSpPr>
        <p:spPr>
          <a:xfrm>
            <a:off x="642938" y="2143125"/>
            <a:ext cx="7772400" cy="1470025"/>
          </a:xfrm>
        </p:spPr>
        <p:txBody>
          <a:bodyPr/>
          <a:lstStyle/>
          <a:p>
            <a:r>
              <a:rPr lang="fr-BE" dirty="0" smtClean="0"/>
              <a:t>Applications Web avec Java</a:t>
            </a:r>
          </a:p>
        </p:txBody>
      </p:sp>
      <p:sp>
        <p:nvSpPr>
          <p:cNvPr id="14340" name="Subtitle 5"/>
          <p:cNvSpPr>
            <a:spLocks noGrp="1"/>
          </p:cNvSpPr>
          <p:nvPr>
            <p:ph type="subTitle" idx="1"/>
          </p:nvPr>
        </p:nvSpPr>
        <p:spPr/>
        <p:txBody>
          <a:bodyPr/>
          <a:lstStyle/>
          <a:p>
            <a:r>
              <a:rPr lang="fr-BE" dirty="0"/>
              <a:t>Développement java en entreprise </a:t>
            </a:r>
            <a:r>
              <a:rPr lang="fr-BE" dirty="0" smtClean="0"/>
              <a:t>(</a:t>
            </a:r>
            <a:r>
              <a:rPr lang="fr-BE" dirty="0"/>
              <a:t>Java </a:t>
            </a:r>
            <a:r>
              <a:rPr lang="fr-BE" dirty="0" smtClean="0"/>
              <a:t>EE)</a:t>
            </a:r>
            <a:endParaRPr lang="fr-BE"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Requête HTTP (1/3)</a:t>
            </a:r>
            <a:endParaRPr lang="fr-BE"/>
          </a:p>
        </p:txBody>
      </p:sp>
      <p:sp>
        <p:nvSpPr>
          <p:cNvPr id="3" name="Content Placeholder 2"/>
          <p:cNvSpPr>
            <a:spLocks noGrp="1"/>
          </p:cNvSpPr>
          <p:nvPr>
            <p:ph idx="1"/>
          </p:nvPr>
        </p:nvSpPr>
        <p:spPr/>
        <p:txBody>
          <a:bodyPr/>
          <a:lstStyle/>
          <a:p>
            <a:r>
              <a:rPr lang="fr-BE" dirty="0" smtClean="0"/>
              <a:t>Une </a:t>
            </a:r>
            <a:r>
              <a:rPr lang="fr-BE" b="1" dirty="0" smtClean="0"/>
              <a:t>requête HTTP</a:t>
            </a:r>
            <a:r>
              <a:rPr lang="fr-BE" dirty="0" smtClean="0"/>
              <a:t> a le format suivant</a:t>
            </a:r>
          </a:p>
          <a:p>
            <a:endParaRPr lang="fr-BE" dirty="0" smtClean="0"/>
          </a:p>
          <a:p>
            <a:endParaRPr lang="fr-BE" dirty="0" smtClean="0"/>
          </a:p>
          <a:p>
            <a:pPr>
              <a:buNone/>
            </a:pPr>
            <a:endParaRPr lang="fr-BE" dirty="0" smtClean="0"/>
          </a:p>
          <a:p>
            <a:pPr>
              <a:buNone/>
            </a:pPr>
            <a:r>
              <a:rPr lang="fr-BE" dirty="0" smtClean="0"/>
              <a:t>	avec </a:t>
            </a:r>
          </a:p>
          <a:p>
            <a:pPr lvl="1"/>
            <a:r>
              <a:rPr lang="fr-BE" dirty="0" smtClean="0">
                <a:latin typeface="Courier New" pitchFamily="49" charset="0"/>
                <a:cs typeface="Courier New" pitchFamily="49" charset="0"/>
              </a:rPr>
              <a:t>&lt;Méthode&gt; </a:t>
            </a:r>
            <a:r>
              <a:rPr lang="fr-BE" dirty="0" smtClean="0"/>
              <a:t>: type de la méthode de soumission des paramètres, à savoir POST ou GET</a:t>
            </a:r>
          </a:p>
          <a:p>
            <a:pPr lvl="1"/>
            <a:r>
              <a:rPr lang="fr-BE" dirty="0" smtClean="0">
                <a:latin typeface="Courier New" pitchFamily="49" charset="0"/>
                <a:cs typeface="Courier New" pitchFamily="49" charset="0"/>
              </a:rPr>
              <a:t>&lt;URI&gt; </a:t>
            </a:r>
            <a:r>
              <a:rPr lang="fr-BE" dirty="0" smtClean="0"/>
              <a:t>: URI du document demandé</a:t>
            </a:r>
          </a:p>
          <a:p>
            <a:pPr lvl="1"/>
            <a:r>
              <a:rPr lang="fr-BE" dirty="0" smtClean="0">
                <a:latin typeface="Courier New" pitchFamily="49" charset="0"/>
                <a:cs typeface="Courier New" pitchFamily="49" charset="0"/>
              </a:rPr>
              <a:t>&lt;Version&gt; </a:t>
            </a:r>
            <a:r>
              <a:rPr lang="fr-BE" dirty="0" smtClean="0"/>
              <a:t>: version du protocole HTTP, par exemple "1.1"</a:t>
            </a:r>
          </a:p>
        </p:txBody>
      </p:sp>
      <p:sp>
        <p:nvSpPr>
          <p:cNvPr id="4" name="TextBox 4"/>
          <p:cNvSpPr txBox="1">
            <a:spLocks noChangeArrowheads="1"/>
          </p:cNvSpPr>
          <p:nvPr/>
        </p:nvSpPr>
        <p:spPr bwMode="auto">
          <a:xfrm>
            <a:off x="1000100" y="1928802"/>
            <a:ext cx="7143750" cy="1169551"/>
          </a:xfrm>
          <a:prstGeom prst="rect">
            <a:avLst/>
          </a:prstGeom>
          <a:noFill/>
          <a:ln w="9525">
            <a:solidFill>
              <a:srgbClr val="3C486E"/>
            </a:solidFill>
            <a:miter lim="800000"/>
            <a:headEnd/>
            <a:tailEnd/>
          </a:ln>
        </p:spPr>
        <p:txBody>
          <a:bodyPr>
            <a:spAutoFit/>
          </a:bodyPr>
          <a:lstStyle/>
          <a:p>
            <a:pPr>
              <a:lnSpc>
                <a:spcPct val="100000"/>
              </a:lnSpc>
            </a:pPr>
            <a:r>
              <a:rPr lang="fr-BE" sz="1400" b="1" smtClean="0">
                <a:solidFill>
                  <a:srgbClr val="3C486E"/>
                </a:solidFill>
                <a:latin typeface="Courier New" pitchFamily="49" charset="0"/>
                <a:cs typeface="Courier New" pitchFamily="49" charset="0"/>
              </a:rPr>
              <a:t>&lt;Méthode&gt; &lt;URI&gt; HTTP/&lt;Version&gt;</a:t>
            </a:r>
          </a:p>
          <a:p>
            <a:pPr>
              <a:lnSpc>
                <a:spcPct val="100000"/>
              </a:lnSpc>
            </a:pPr>
            <a:r>
              <a:rPr lang="fr-BE" sz="1400" b="1" smtClean="0">
                <a:solidFill>
                  <a:srgbClr val="3C486E"/>
                </a:solidFill>
                <a:latin typeface="Courier New" pitchFamily="49" charset="0"/>
                <a:cs typeface="Courier New" pitchFamily="49" charset="0"/>
              </a:rPr>
              <a:t>[&lt;Champ d'en-tête&gt;:&lt;Valeur&gt;]</a:t>
            </a:r>
          </a:p>
          <a:p>
            <a:pPr>
              <a:lnSpc>
                <a:spcPct val="100000"/>
              </a:lnSpc>
            </a:pP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Ligne vide</a:t>
            </a:r>
          </a:p>
          <a:p>
            <a:pPr>
              <a:lnSpc>
                <a:spcPct val="100000"/>
              </a:lnSpc>
            </a:pPr>
            <a:r>
              <a:rPr lang="fr-BE" sz="1400" b="1" smtClean="0">
                <a:solidFill>
                  <a:srgbClr val="3C486E"/>
                </a:solidFill>
                <a:latin typeface="Courier New" pitchFamily="49" charset="0"/>
                <a:cs typeface="Courier New" pitchFamily="49" charset="0"/>
              </a:rPr>
              <a:t>Corps de requête</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Scope</a:t>
            </a:r>
            <a:endParaRPr lang="fr-BE"/>
          </a:p>
        </p:txBody>
      </p:sp>
      <p:sp>
        <p:nvSpPr>
          <p:cNvPr id="3" name="Content Placeholder 2"/>
          <p:cNvSpPr>
            <a:spLocks noGrp="1"/>
          </p:cNvSpPr>
          <p:nvPr>
            <p:ph idx="1"/>
          </p:nvPr>
        </p:nvSpPr>
        <p:spPr/>
        <p:txBody>
          <a:bodyPr/>
          <a:lstStyle/>
          <a:p>
            <a:r>
              <a:rPr lang="fr-BE" dirty="0" smtClean="0"/>
              <a:t>Le scope d’un objet JSP détermine si un objet est disponible à un endroit particulier de l’application ou non</a:t>
            </a:r>
          </a:p>
          <a:p>
            <a:r>
              <a:rPr lang="fr-BE" dirty="0" smtClean="0"/>
              <a:t>Il y a quatre scopes différents, du plus large au plus étroit :</a:t>
            </a:r>
          </a:p>
          <a:p>
            <a:pPr lvl="1"/>
            <a:r>
              <a:rPr lang="fr-BE" dirty="0">
                <a:latin typeface="Courier New" panose="02070309020205020404" pitchFamily="49" charset="0"/>
                <a:cs typeface="Courier New" panose="02070309020205020404" pitchFamily="49" charset="0"/>
              </a:rPr>
              <a:t>a</a:t>
            </a:r>
            <a:r>
              <a:rPr lang="fr-BE" dirty="0" smtClean="0">
                <a:latin typeface="Courier New" panose="02070309020205020404" pitchFamily="49" charset="0"/>
                <a:cs typeface="Courier New" panose="02070309020205020404" pitchFamily="49" charset="0"/>
              </a:rPr>
              <a:t>pplication</a:t>
            </a:r>
            <a:r>
              <a:rPr lang="fr-BE" dirty="0" smtClean="0">
                <a:cs typeface="Courier New" panose="02070309020205020404" pitchFamily="49" charset="0"/>
              </a:rPr>
              <a:t> </a:t>
            </a:r>
            <a:r>
              <a:rPr lang="fr-BE" dirty="0" smtClean="0"/>
              <a:t>: un objet ayant ce scope sera disponible pour toutes les pages de la même application web</a:t>
            </a:r>
          </a:p>
          <a:p>
            <a:pPr lvl="1"/>
            <a:r>
              <a:rPr lang="fr-BE" dirty="0" smtClean="0">
                <a:latin typeface="Courier New" panose="02070309020205020404" pitchFamily="49" charset="0"/>
                <a:cs typeface="Courier New" panose="02070309020205020404" pitchFamily="49" charset="0"/>
              </a:rPr>
              <a:t>session</a:t>
            </a:r>
            <a:r>
              <a:rPr lang="fr-BE" dirty="0" smtClean="0"/>
              <a:t> : un objet ayant ce scope sera disponible pour toutes les pages appartenant à la session dans laquelle il a été instancié. Une session est associée pour une durée déterminée à un client</a:t>
            </a:r>
          </a:p>
          <a:p>
            <a:pPr lvl="1"/>
            <a:r>
              <a:rPr lang="fr-BE" dirty="0" err="1" smtClean="0">
                <a:latin typeface="Courier New" panose="02070309020205020404" pitchFamily="49" charset="0"/>
                <a:cs typeface="Courier New" panose="02070309020205020404" pitchFamily="49" charset="0"/>
              </a:rPr>
              <a:t>request</a:t>
            </a:r>
            <a:r>
              <a:rPr lang="fr-BE" dirty="0" smtClean="0"/>
              <a:t> : un objet ayant ce scope sera disponible pour toutes les pages qui collaborent à la même requête (actions </a:t>
            </a:r>
            <a:r>
              <a:rPr lang="fr-BE" dirty="0" err="1" smtClean="0"/>
              <a:t>jsp:forward</a:t>
            </a:r>
            <a:r>
              <a:rPr lang="fr-BE" dirty="0" smtClean="0"/>
              <a:t>, </a:t>
            </a:r>
            <a:r>
              <a:rPr lang="fr-BE" dirty="0" err="1" smtClean="0"/>
              <a:t>jsp:include</a:t>
            </a:r>
            <a:r>
              <a:rPr lang="fr-BE" dirty="0" smtClean="0"/>
              <a:t>)</a:t>
            </a:r>
          </a:p>
          <a:p>
            <a:pPr lvl="1"/>
            <a:r>
              <a:rPr lang="fr-BE" dirty="0" smtClean="0">
                <a:latin typeface="Courier New" panose="02070309020205020404" pitchFamily="49" charset="0"/>
                <a:cs typeface="Courier New" panose="02070309020205020404" pitchFamily="49" charset="0"/>
              </a:rPr>
              <a:t>page</a:t>
            </a:r>
            <a:r>
              <a:rPr lang="fr-BE" dirty="0" smtClean="0"/>
              <a:t> : un objet ayant ce scope ne sera disponible que sur la page JSP sur laquelle il a été instancié. C'est le </a:t>
            </a:r>
            <a:r>
              <a:rPr lang="fr-BE" b="1" dirty="0" smtClean="0"/>
              <a:t>scope par défaut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Récupération d'un objet (1/3)</a:t>
            </a:r>
            <a:endParaRPr lang="fr-BE"/>
          </a:p>
        </p:txBody>
      </p:sp>
      <p:sp>
        <p:nvSpPr>
          <p:cNvPr id="3" name="Content Placeholder 2"/>
          <p:cNvSpPr>
            <a:spLocks noGrp="1"/>
          </p:cNvSpPr>
          <p:nvPr>
            <p:ph idx="1"/>
          </p:nvPr>
        </p:nvSpPr>
        <p:spPr/>
        <p:txBody>
          <a:bodyPr/>
          <a:lstStyle/>
          <a:p>
            <a:r>
              <a:rPr lang="fr-BE" dirty="0" smtClean="0"/>
              <a:t>Première méthode </a:t>
            </a:r>
          </a:p>
          <a:p>
            <a:endParaRPr lang="fr-BE" dirty="0"/>
          </a:p>
          <a:p>
            <a:endParaRPr lang="fr-BE" dirty="0" smtClean="0"/>
          </a:p>
          <a:p>
            <a:pPr lvl="1"/>
            <a:r>
              <a:rPr lang="fr-BE" dirty="0" smtClean="0"/>
              <a:t>L'objet </a:t>
            </a:r>
            <a:r>
              <a:rPr lang="fr-BE" dirty="0" err="1" smtClean="0"/>
              <a:t>userInfo</a:t>
            </a:r>
            <a:r>
              <a:rPr lang="fr-BE" dirty="0" smtClean="0"/>
              <a:t> est de scope </a:t>
            </a:r>
            <a:r>
              <a:rPr lang="fr-BE" dirty="0" err="1" smtClean="0"/>
              <a:t>request</a:t>
            </a:r>
            <a:r>
              <a:rPr lang="fr-BE" dirty="0" smtClean="0"/>
              <a:t> </a:t>
            </a:r>
          </a:p>
          <a:p>
            <a:pPr lvl="1"/>
            <a:r>
              <a:rPr lang="fr-BE" dirty="0" smtClean="0"/>
              <a:t>L'action </a:t>
            </a:r>
            <a:r>
              <a:rPr lang="fr-BE" dirty="0" smtClean="0">
                <a:latin typeface="Courier New" pitchFamily="49" charset="0"/>
                <a:cs typeface="Courier New" pitchFamily="49" charset="0"/>
              </a:rPr>
              <a:t>&lt;</a:t>
            </a:r>
            <a:r>
              <a:rPr lang="fr-BE" dirty="0" err="1" smtClean="0">
                <a:latin typeface="Courier New" pitchFamily="49" charset="0"/>
                <a:cs typeface="Courier New" pitchFamily="49" charset="0"/>
              </a:rPr>
              <a:t>jsp:useBean</a:t>
            </a:r>
            <a:r>
              <a:rPr lang="fr-BE" dirty="0" smtClean="0">
                <a:latin typeface="Courier New" pitchFamily="49" charset="0"/>
                <a:cs typeface="Courier New" pitchFamily="49" charset="0"/>
              </a:rPr>
              <a:t>&gt; </a:t>
            </a:r>
            <a:r>
              <a:rPr lang="fr-BE" dirty="0" smtClean="0"/>
              <a:t>permet l'utilisation d'un objet Java dans une page JSP. L'objet est créé par l'action si nécessaire. L'objet est désigné par le nom défini par l'attribut </a:t>
            </a:r>
            <a:r>
              <a:rPr lang="fr-BE" dirty="0" smtClean="0">
                <a:latin typeface="Courier New" pitchFamily="49" charset="0"/>
                <a:cs typeface="Courier New" pitchFamily="49" charset="0"/>
              </a:rPr>
              <a:t>id</a:t>
            </a:r>
            <a:endParaRPr lang="fr-BE" dirty="0" smtClean="0"/>
          </a:p>
        </p:txBody>
      </p:sp>
      <p:sp>
        <p:nvSpPr>
          <p:cNvPr id="4" name="TextBox 3"/>
          <p:cNvSpPr txBox="1"/>
          <p:nvPr/>
        </p:nvSpPr>
        <p:spPr>
          <a:xfrm>
            <a:off x="1393009" y="1556792"/>
            <a:ext cx="6357982" cy="1020792"/>
          </a:xfrm>
          <a:prstGeom prst="rect">
            <a:avLst/>
          </a:prstGeom>
          <a:solidFill>
            <a:schemeClr val="bg1"/>
          </a:solidFill>
          <a:ln>
            <a:solidFill>
              <a:srgbClr val="3C486E"/>
            </a:solidFill>
          </a:ln>
        </p:spPr>
        <p:txBody>
          <a:bodyPr wrap="square" rtlCol="0">
            <a:spAutoFit/>
          </a:bodyPr>
          <a:lstStyle/>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&lt;jsp:useBean id="userInfo" scope="request" class="... " &gt;</a:t>
            </a:r>
          </a:p>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&lt;jsp:setProperty name="userInfo" property="*" /&gt;</a:t>
            </a:r>
          </a:p>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&lt;/jsp:useBean&gt;</a:t>
            </a:r>
            <a:endParaRPr lang="en-GB" sz="1400" b="1">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Récupération d'un objet (2/3)</a:t>
            </a:r>
            <a:endParaRPr lang="fr-BE"/>
          </a:p>
        </p:txBody>
      </p:sp>
      <p:sp>
        <p:nvSpPr>
          <p:cNvPr id="3" name="Content Placeholder 2"/>
          <p:cNvSpPr>
            <a:spLocks noGrp="1"/>
          </p:cNvSpPr>
          <p:nvPr>
            <p:ph idx="1"/>
          </p:nvPr>
        </p:nvSpPr>
        <p:spPr/>
        <p:txBody>
          <a:bodyPr/>
          <a:lstStyle/>
          <a:p>
            <a:r>
              <a:rPr lang="fr-BE" dirty="0" smtClean="0"/>
              <a:t>Deuxième méthode</a:t>
            </a:r>
            <a:endParaRPr lang="fr-BE" dirty="0"/>
          </a:p>
          <a:p>
            <a:pPr lvl="1"/>
            <a:r>
              <a:rPr lang="fr-BE" dirty="0" smtClean="0"/>
              <a:t>On peut récupérer une référence vers un objet à partir des variables implicites </a:t>
            </a:r>
            <a:r>
              <a:rPr lang="fr-BE" dirty="0" smtClean="0">
                <a:latin typeface="Courier New" pitchFamily="49" charset="0"/>
                <a:cs typeface="Courier New" pitchFamily="49" charset="0"/>
              </a:rPr>
              <a:t>application</a:t>
            </a:r>
            <a:r>
              <a:rPr lang="fr-BE" dirty="0" smtClean="0"/>
              <a:t>, </a:t>
            </a:r>
            <a:r>
              <a:rPr lang="fr-BE" dirty="0" err="1" smtClean="0">
                <a:latin typeface="Courier New" pitchFamily="49" charset="0"/>
                <a:cs typeface="Courier New" pitchFamily="49" charset="0"/>
              </a:rPr>
              <a:t>request</a:t>
            </a:r>
            <a:r>
              <a:rPr lang="fr-BE" dirty="0" smtClean="0"/>
              <a:t>, </a:t>
            </a:r>
            <a:r>
              <a:rPr lang="fr-BE" dirty="0" smtClean="0">
                <a:latin typeface="Courier New" pitchFamily="49" charset="0"/>
                <a:cs typeface="Courier New" pitchFamily="49" charset="0"/>
              </a:rPr>
              <a:t>session</a:t>
            </a:r>
            <a:r>
              <a:rPr lang="fr-BE" dirty="0" smtClean="0"/>
              <a:t> :</a:t>
            </a:r>
          </a:p>
          <a:p>
            <a:pPr lvl="1"/>
            <a:endParaRPr lang="fr-BE" dirty="0"/>
          </a:p>
          <a:p>
            <a:pPr lvl="1"/>
            <a:endParaRPr lang="fr-BE" dirty="0" smtClean="0"/>
          </a:p>
          <a:p>
            <a:pPr lvl="1"/>
            <a:endParaRPr lang="fr-BE" dirty="0"/>
          </a:p>
          <a:p>
            <a:pPr lvl="1"/>
            <a:endParaRPr lang="fr-BE" dirty="0" smtClean="0"/>
          </a:p>
          <a:p>
            <a:pPr lvl="1"/>
            <a:r>
              <a:rPr lang="fr-BE" dirty="0" smtClean="0"/>
              <a:t>Remarques :</a:t>
            </a:r>
          </a:p>
          <a:p>
            <a:pPr lvl="2"/>
            <a:r>
              <a:rPr lang="fr-BE" dirty="0" smtClean="0"/>
              <a:t>Ces méthodes renvoient une référence de type Object</a:t>
            </a:r>
          </a:p>
          <a:p>
            <a:pPr lvl="2"/>
            <a:r>
              <a:rPr lang="fr-BE" dirty="0" smtClean="0"/>
              <a:t>Si l'objet recherché n'est pas trouvé dans le scope correspondant, ces méthodes renvoient  </a:t>
            </a:r>
            <a:r>
              <a:rPr lang="fr-BE" dirty="0" err="1" smtClean="0">
                <a:latin typeface="Courier New" pitchFamily="49" charset="0"/>
                <a:cs typeface="Courier New" pitchFamily="49" charset="0"/>
              </a:rPr>
              <a:t>null</a:t>
            </a:r>
            <a:endParaRPr lang="fr-BE" dirty="0" smtClean="0">
              <a:latin typeface="Courier New" pitchFamily="49" charset="0"/>
              <a:cs typeface="Courier New" pitchFamily="49" charset="0"/>
            </a:endParaRPr>
          </a:p>
        </p:txBody>
      </p:sp>
      <p:sp>
        <p:nvSpPr>
          <p:cNvPr id="4" name="TextBox 3"/>
          <p:cNvSpPr txBox="1"/>
          <p:nvPr/>
        </p:nvSpPr>
        <p:spPr>
          <a:xfrm>
            <a:off x="1893075" y="2348880"/>
            <a:ext cx="5357850" cy="1020792"/>
          </a:xfrm>
          <a:prstGeom prst="rect">
            <a:avLst/>
          </a:prstGeom>
          <a:solidFill>
            <a:schemeClr val="bg1"/>
          </a:solidFill>
          <a:ln>
            <a:solidFill>
              <a:srgbClr val="3C486E"/>
            </a:solidFill>
          </a:ln>
        </p:spPr>
        <p:txBody>
          <a:bodyPr wrap="square" rtlCol="0">
            <a:spAutoFit/>
          </a:bodyPr>
          <a:lstStyle/>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 request.getAttribute("userInfo") %&gt;</a:t>
            </a:r>
          </a:p>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 session.getAttribute("userInfo") %&gt;</a:t>
            </a:r>
          </a:p>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 application.getAttribute("userInfo") %&gt;</a:t>
            </a:r>
            <a:endParaRPr lang="en-GB" sz="1400" b="1">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Récupération d'un objet (3/3)</a:t>
            </a:r>
            <a:endParaRPr lang="fr-BE"/>
          </a:p>
        </p:txBody>
      </p:sp>
      <p:sp>
        <p:nvSpPr>
          <p:cNvPr id="3" name="Content Placeholder 2"/>
          <p:cNvSpPr>
            <a:spLocks noGrp="1"/>
          </p:cNvSpPr>
          <p:nvPr>
            <p:ph idx="1"/>
          </p:nvPr>
        </p:nvSpPr>
        <p:spPr/>
        <p:txBody>
          <a:bodyPr/>
          <a:lstStyle/>
          <a:p>
            <a:r>
              <a:rPr lang="en-GB" dirty="0" err="1" smtClean="0"/>
              <a:t>Troisième</a:t>
            </a:r>
            <a:r>
              <a:rPr lang="en-GB" dirty="0" smtClean="0"/>
              <a:t> </a:t>
            </a:r>
            <a:r>
              <a:rPr lang="en-GB" dirty="0" err="1" smtClean="0"/>
              <a:t>méthode</a:t>
            </a:r>
            <a:endParaRPr lang="en-GB" dirty="0" smtClean="0"/>
          </a:p>
          <a:p>
            <a:pPr lvl="1"/>
            <a:r>
              <a:rPr lang="fr-BE" dirty="0" smtClean="0"/>
              <a:t>On peut récupérer une référence vers un objet à partir de la variable implicite </a:t>
            </a:r>
            <a:r>
              <a:rPr lang="fr-BE" dirty="0" err="1" smtClean="0"/>
              <a:t>pageContext</a:t>
            </a:r>
            <a:r>
              <a:rPr lang="fr-BE" dirty="0" smtClean="0"/>
              <a:t> :</a:t>
            </a:r>
            <a:endParaRPr lang="en-GB" dirty="0" smtClean="0"/>
          </a:p>
          <a:p>
            <a:pPr lvl="1"/>
            <a:endParaRPr lang="en-GB" dirty="0" smtClean="0"/>
          </a:p>
          <a:p>
            <a:pPr lvl="1"/>
            <a:endParaRPr lang="en-GB" dirty="0" smtClean="0"/>
          </a:p>
          <a:p>
            <a:pPr lvl="1"/>
            <a:endParaRPr lang="en-GB" dirty="0"/>
          </a:p>
          <a:p>
            <a:pPr lvl="1"/>
            <a:r>
              <a:rPr lang="en-GB" dirty="0" smtClean="0"/>
              <a:t>Il </a:t>
            </a:r>
            <a:r>
              <a:rPr lang="en-GB" dirty="0" err="1" smtClean="0"/>
              <a:t>est</a:t>
            </a:r>
            <a:r>
              <a:rPr lang="en-GB" dirty="0" smtClean="0"/>
              <a:t> </a:t>
            </a:r>
            <a:r>
              <a:rPr lang="en-GB" dirty="0" err="1" smtClean="0"/>
              <a:t>également</a:t>
            </a:r>
            <a:r>
              <a:rPr lang="en-GB" dirty="0" smtClean="0"/>
              <a:t> possible de </a:t>
            </a:r>
            <a:r>
              <a:rPr lang="en-GB" dirty="0" err="1" smtClean="0"/>
              <a:t>rechercher</a:t>
            </a:r>
            <a:r>
              <a:rPr lang="en-GB" dirty="0" smtClean="0"/>
              <a:t> </a:t>
            </a:r>
            <a:r>
              <a:rPr lang="en-GB" dirty="0" err="1" smtClean="0"/>
              <a:t>une</a:t>
            </a:r>
            <a:r>
              <a:rPr lang="en-GB" dirty="0" smtClean="0"/>
              <a:t> variable </a:t>
            </a:r>
            <a:r>
              <a:rPr lang="en-GB" dirty="0" err="1" smtClean="0"/>
              <a:t>dans</a:t>
            </a:r>
            <a:r>
              <a:rPr lang="en-GB" dirty="0" smtClean="0"/>
              <a:t> </a:t>
            </a:r>
            <a:r>
              <a:rPr lang="en-GB" dirty="0" err="1" smtClean="0"/>
              <a:t>tous</a:t>
            </a:r>
            <a:r>
              <a:rPr lang="en-GB" dirty="0" smtClean="0"/>
              <a:t> les scopes :</a:t>
            </a:r>
          </a:p>
        </p:txBody>
      </p:sp>
      <p:sp>
        <p:nvSpPr>
          <p:cNvPr id="8" name="TextBox 7"/>
          <p:cNvSpPr txBox="1"/>
          <p:nvPr/>
        </p:nvSpPr>
        <p:spPr>
          <a:xfrm>
            <a:off x="1500182" y="2332668"/>
            <a:ext cx="6143636" cy="664284"/>
          </a:xfrm>
          <a:prstGeom prst="rect">
            <a:avLst/>
          </a:prstGeom>
          <a:solidFill>
            <a:schemeClr val="bg1"/>
          </a:solidFill>
          <a:ln>
            <a:solidFill>
              <a:srgbClr val="3C486E"/>
            </a:solidFill>
          </a:ln>
        </p:spPr>
        <p:txBody>
          <a:bodyPr wrap="square" rtlCol="0">
            <a:spAutoFit/>
          </a:bodyPr>
          <a:lstStyle/>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 </a:t>
            </a:r>
            <a:r>
              <a:rPr lang="en-GB" sz="1400" b="1" dirty="0" err="1" smtClean="0">
                <a:solidFill>
                  <a:srgbClr val="3C486E"/>
                </a:solidFill>
                <a:latin typeface="Courier New" pitchFamily="49" charset="0"/>
              </a:rPr>
              <a:t>pageContext.getAttribute</a:t>
            </a:r>
            <a:r>
              <a:rPr lang="en-GB" sz="1400" b="1" dirty="0" smtClean="0">
                <a:solidFill>
                  <a:srgbClr val="3C486E"/>
                </a:solidFill>
                <a:latin typeface="Courier New" pitchFamily="49" charset="0"/>
              </a:rPr>
              <a:t>("</a:t>
            </a:r>
            <a:r>
              <a:rPr lang="en-GB" sz="1400" b="1" dirty="0" err="1" smtClean="0">
                <a:solidFill>
                  <a:srgbClr val="3C486E"/>
                </a:solidFill>
                <a:latin typeface="Courier New" pitchFamily="49" charset="0"/>
              </a:rPr>
              <a:t>userInfo</a:t>
            </a:r>
            <a:r>
              <a:rPr lang="en-GB" sz="1400" b="1" dirty="0" smtClean="0">
                <a:solidFill>
                  <a:srgbClr val="3C486E"/>
                </a:solidFill>
                <a:latin typeface="Courier New" pitchFamily="49" charset="0"/>
              </a:rPr>
              <a:t>", </a:t>
            </a:r>
          </a:p>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a:t>
            </a:r>
            <a:r>
              <a:rPr lang="en-GB" sz="1400" b="1" dirty="0" err="1" smtClean="0">
                <a:solidFill>
                  <a:srgbClr val="3C486E"/>
                </a:solidFill>
                <a:latin typeface="Courier New" pitchFamily="49" charset="0"/>
              </a:rPr>
              <a:t>PageContext.APPLICATION_SCOPE</a:t>
            </a:r>
            <a:r>
              <a:rPr lang="en-GB" sz="1400" b="1" dirty="0" smtClean="0">
                <a:solidFill>
                  <a:srgbClr val="3C486E"/>
                </a:solidFill>
                <a:latin typeface="Courier New" pitchFamily="49" charset="0"/>
              </a:rPr>
              <a:t>) %&gt;</a:t>
            </a:r>
          </a:p>
        </p:txBody>
      </p:sp>
      <p:sp>
        <p:nvSpPr>
          <p:cNvPr id="9" name="TextBox 8"/>
          <p:cNvSpPr txBox="1"/>
          <p:nvPr/>
        </p:nvSpPr>
        <p:spPr>
          <a:xfrm>
            <a:off x="1500182" y="4221088"/>
            <a:ext cx="6143636" cy="307777"/>
          </a:xfrm>
          <a:prstGeom prst="rect">
            <a:avLst/>
          </a:prstGeom>
          <a:solidFill>
            <a:schemeClr val="bg1"/>
          </a:solidFill>
          <a:ln>
            <a:solidFill>
              <a:srgbClr val="3C486E"/>
            </a:solidFill>
          </a:ln>
        </p:spPr>
        <p:txBody>
          <a:bodyPr wrap="square" rtlCol="0">
            <a:spAutoFit/>
          </a:bodyPr>
          <a:lstStyle/>
          <a:p>
            <a:pPr marL="336550" indent="-336550">
              <a:lnSpc>
                <a:spcPct val="100000"/>
              </a:lnSpc>
              <a:spcAft>
                <a:spcPts val="1063"/>
              </a:spcAft>
              <a:buSzPct val="45000"/>
              <a:buFont typeface="Symbol"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 </a:t>
            </a:r>
            <a:r>
              <a:rPr lang="en-GB" sz="1400" b="1" dirty="0" err="1" smtClean="0">
                <a:solidFill>
                  <a:srgbClr val="3C486E"/>
                </a:solidFill>
                <a:latin typeface="Courier New" pitchFamily="49" charset="0"/>
              </a:rPr>
              <a:t>pageContext.findAttribute</a:t>
            </a:r>
            <a:r>
              <a:rPr lang="en-GB" sz="1400" b="1" dirty="0" smtClean="0">
                <a:solidFill>
                  <a:srgbClr val="3C486E"/>
                </a:solidFill>
                <a:latin typeface="Courier New" pitchFamily="49" charset="0"/>
              </a:rPr>
              <a:t>("</a:t>
            </a:r>
            <a:r>
              <a:rPr lang="en-GB" sz="1400" b="1" dirty="0" err="1" smtClean="0">
                <a:solidFill>
                  <a:srgbClr val="3C486E"/>
                </a:solidFill>
                <a:latin typeface="Courier New" pitchFamily="49" charset="0"/>
              </a:rPr>
              <a:t>userInfo</a:t>
            </a:r>
            <a:r>
              <a:rPr lang="en-GB" sz="1400" b="1" dirty="0" smtClean="0">
                <a:solidFill>
                  <a:srgbClr val="3C486E"/>
                </a:solidFill>
                <a:latin typeface="Courier New" pitchFamily="49" charset="0"/>
              </a:rPr>
              <a:t>") %&gt;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Limitations</a:t>
            </a:r>
            <a:endParaRPr lang="fr-BE"/>
          </a:p>
        </p:txBody>
      </p:sp>
      <p:sp>
        <p:nvSpPr>
          <p:cNvPr id="3" name="Content Placeholder 2"/>
          <p:cNvSpPr>
            <a:spLocks noGrp="1"/>
          </p:cNvSpPr>
          <p:nvPr>
            <p:ph idx="1"/>
          </p:nvPr>
        </p:nvSpPr>
        <p:spPr/>
        <p:txBody>
          <a:bodyPr/>
          <a:lstStyle/>
          <a:p>
            <a:r>
              <a:rPr lang="fr-BE" dirty="0" smtClean="0"/>
              <a:t>Limitations :</a:t>
            </a:r>
            <a:endParaRPr lang="fr-BE" sz="1000" dirty="0" smtClean="0"/>
          </a:p>
          <a:p>
            <a:pPr lvl="1"/>
            <a:r>
              <a:rPr lang="fr-BE" dirty="0" smtClean="0"/>
              <a:t>Stocker un objet consomme des ressources</a:t>
            </a:r>
          </a:p>
          <a:p>
            <a:pPr lvl="1"/>
            <a:r>
              <a:rPr lang="fr-BE" dirty="0" smtClean="0"/>
              <a:t>Une application Web est destinée à servir simultanément un nombre important de clients</a:t>
            </a:r>
            <a:endParaRPr lang="fr-BE" sz="1000" dirty="0" smtClean="0"/>
          </a:p>
          <a:p>
            <a:pPr>
              <a:buNone/>
            </a:pPr>
            <a:r>
              <a:rPr lang="fr-BE" dirty="0" smtClean="0"/>
              <a:t>	La conclusion s'impose d'elle-même, il faut </a:t>
            </a:r>
            <a:r>
              <a:rPr lang="fr-BE" u="sng" dirty="0" smtClean="0"/>
              <a:t>utiliser le scope le plus réduit possible</a:t>
            </a:r>
          </a:p>
        </p:txBody>
      </p:sp>
    </p:spTree>
  </p:cSld>
  <p:clrMapOvr>
    <a:masterClrMapping/>
  </p:clrMapOvr>
  <p:transition>
    <p:strips dir="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4. JSP 2.0</a:t>
            </a:r>
            <a:endParaRPr lang="fr-BE"/>
          </a:p>
        </p:txBody>
      </p:sp>
    </p:spTree>
  </p:cSld>
  <p:clrMapOvr>
    <a:masterClrMapping/>
  </p:clrMapOvr>
  <p:transition>
    <p:strips dir="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JSP 2.0</a:t>
            </a:r>
            <a:endParaRPr lang="fr-BE"/>
          </a:p>
        </p:txBody>
      </p:sp>
      <p:sp>
        <p:nvSpPr>
          <p:cNvPr id="3" name="Content Placeholder 2"/>
          <p:cNvSpPr>
            <a:spLocks noGrp="1"/>
          </p:cNvSpPr>
          <p:nvPr>
            <p:ph idx="1"/>
          </p:nvPr>
        </p:nvSpPr>
        <p:spPr/>
        <p:txBody>
          <a:bodyPr/>
          <a:lstStyle/>
          <a:p>
            <a:r>
              <a:rPr lang="fr-BE" dirty="0" smtClean="0"/>
              <a:t>JSP 2.0 est une évolution de JSP 1.2</a:t>
            </a:r>
          </a:p>
          <a:p>
            <a:r>
              <a:rPr lang="fr-BE" dirty="0" smtClean="0"/>
              <a:t>Les principales nouveautés sont</a:t>
            </a:r>
          </a:p>
          <a:p>
            <a:pPr lvl="1"/>
            <a:r>
              <a:rPr lang="fr-BE" dirty="0" smtClean="0"/>
              <a:t>Les expressions EL (Expression </a:t>
            </a:r>
            <a:r>
              <a:rPr lang="en-GB" dirty="0" smtClean="0"/>
              <a:t>Language</a:t>
            </a:r>
            <a:r>
              <a:rPr lang="fr-BE" dirty="0" smtClean="0"/>
              <a:t>)</a:t>
            </a:r>
          </a:p>
          <a:p>
            <a:pPr lvl="1"/>
            <a:r>
              <a:rPr lang="fr-BE" dirty="0" smtClean="0"/>
              <a:t>La JSTL, permettant de créer des pages JSP entièrement en XML</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Syntaxe XML (1/4)</a:t>
            </a:r>
            <a:endParaRPr lang="fr-BE"/>
          </a:p>
        </p:txBody>
      </p:sp>
      <p:sp>
        <p:nvSpPr>
          <p:cNvPr id="3" name="Content Placeholder 2"/>
          <p:cNvSpPr>
            <a:spLocks noGrp="1"/>
          </p:cNvSpPr>
          <p:nvPr>
            <p:ph idx="1"/>
          </p:nvPr>
        </p:nvSpPr>
        <p:spPr/>
        <p:txBody>
          <a:bodyPr/>
          <a:lstStyle/>
          <a:p>
            <a:r>
              <a:rPr lang="fr-BE" dirty="0" smtClean="0"/>
              <a:t>Depuis la version 1.2 des spécifications JSP, il est possible de créer des pages JSP en XML</a:t>
            </a:r>
          </a:p>
          <a:p>
            <a:r>
              <a:rPr lang="fr-BE" dirty="0" smtClean="0"/>
              <a:t>Avantages :</a:t>
            </a:r>
            <a:endParaRPr lang="fr-BE" sz="1000" dirty="0" smtClean="0"/>
          </a:p>
          <a:p>
            <a:pPr lvl="1"/>
            <a:r>
              <a:rPr lang="fr-BE" dirty="0" smtClean="0"/>
              <a:t>les pages JSP deviennent </a:t>
            </a:r>
            <a:r>
              <a:rPr lang="fr-BE" dirty="0" err="1" smtClean="0"/>
              <a:t>validables</a:t>
            </a:r>
            <a:r>
              <a:rPr lang="fr-BE" dirty="0" smtClean="0"/>
              <a:t> </a:t>
            </a:r>
            <a:r>
              <a:rPr lang="en-GB" dirty="0" err="1" smtClean="0">
                <a:ea typeface="MS Gothic" charset="-128"/>
              </a:rPr>
              <a:t>avant</a:t>
            </a:r>
            <a:r>
              <a:rPr lang="en-GB" dirty="0" smtClean="0">
                <a:ea typeface="MS Gothic" charset="-128"/>
              </a:rPr>
              <a:t> compilation</a:t>
            </a:r>
          </a:p>
          <a:p>
            <a:pPr lvl="1"/>
            <a:r>
              <a:rPr lang="en-GB" dirty="0" err="1" smtClean="0">
                <a:ea typeface="MS Gothic" charset="-128"/>
              </a:rPr>
              <a:t>il</a:t>
            </a:r>
            <a:r>
              <a:rPr lang="en-GB" dirty="0" smtClean="0">
                <a:ea typeface="MS Gothic" charset="-128"/>
              </a:rPr>
              <a:t> </a:t>
            </a:r>
            <a:r>
              <a:rPr lang="en-GB" dirty="0" err="1" smtClean="0">
                <a:ea typeface="MS Gothic" charset="-128"/>
              </a:rPr>
              <a:t>est</a:t>
            </a:r>
            <a:r>
              <a:rPr lang="en-GB" dirty="0" smtClean="0">
                <a:ea typeface="MS Gothic" charset="-128"/>
              </a:rPr>
              <a:t> possible </a:t>
            </a:r>
            <a:r>
              <a:rPr lang="en-GB" dirty="0" err="1" smtClean="0">
                <a:ea typeface="MS Gothic" charset="-128"/>
              </a:rPr>
              <a:t>d'appliquer</a:t>
            </a:r>
            <a:r>
              <a:rPr lang="en-GB" dirty="0" smtClean="0">
                <a:ea typeface="MS Gothic" charset="-128"/>
              </a:rPr>
              <a:t> des transformations XSLT aux pages JSP</a:t>
            </a:r>
            <a:endParaRPr lang="fr-BE" dirty="0" smtClean="0"/>
          </a:p>
          <a:p>
            <a:r>
              <a:rPr lang="fr-BE" dirty="0" smtClean="0"/>
              <a:t>Remarque : l’extension par défaut des pages JSP 2.0 est .</a:t>
            </a:r>
            <a:r>
              <a:rPr lang="fr-BE" dirty="0" err="1" smtClean="0"/>
              <a:t>jspx</a:t>
            </a:r>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Syntaxe XML (2/4)</a:t>
            </a:r>
            <a:endParaRPr lang="fr-BE"/>
          </a:p>
        </p:txBody>
      </p:sp>
      <p:sp>
        <p:nvSpPr>
          <p:cNvPr id="3" name="Content Placeholder 2"/>
          <p:cNvSpPr>
            <a:spLocks noGrp="1"/>
          </p:cNvSpPr>
          <p:nvPr>
            <p:ph idx="1"/>
          </p:nvPr>
        </p:nvSpPr>
        <p:spPr/>
        <p:txBody>
          <a:bodyPr/>
          <a:lstStyle/>
          <a:p>
            <a:r>
              <a:rPr lang="fr-BE" dirty="0" smtClean="0"/>
              <a:t>Une page JSP respectant la syntaxe XML inclut un élément racine </a:t>
            </a:r>
            <a:r>
              <a:rPr lang="fr-BE" dirty="0" smtClean="0">
                <a:latin typeface="Courier New" pitchFamily="49" charset="0"/>
                <a:cs typeface="Courier New" pitchFamily="49" charset="0"/>
              </a:rPr>
              <a:t>&lt;</a:t>
            </a:r>
            <a:r>
              <a:rPr lang="fr-BE" dirty="0" err="1" smtClean="0">
                <a:latin typeface="Courier New" pitchFamily="49" charset="0"/>
                <a:cs typeface="Courier New" pitchFamily="49" charset="0"/>
              </a:rPr>
              <a:t>jsp:root</a:t>
            </a:r>
            <a:r>
              <a:rPr lang="fr-BE" dirty="0" smtClean="0">
                <a:latin typeface="Courier New" pitchFamily="49" charset="0"/>
                <a:cs typeface="Courier New" pitchFamily="49" charset="0"/>
              </a:rPr>
              <a:t>&gt;</a:t>
            </a:r>
          </a:p>
          <a:p>
            <a:endParaRPr lang="fr-BE" dirty="0">
              <a:latin typeface="Courier New" pitchFamily="49" charset="0"/>
              <a:cs typeface="Courier New" pitchFamily="49" charset="0"/>
            </a:endParaRPr>
          </a:p>
          <a:p>
            <a:endParaRPr lang="fr-BE" dirty="0" smtClean="0">
              <a:latin typeface="Courier New" pitchFamily="49" charset="0"/>
              <a:cs typeface="Courier New" pitchFamily="49" charset="0"/>
            </a:endParaRPr>
          </a:p>
          <a:p>
            <a:endParaRPr lang="fr-BE" dirty="0">
              <a:latin typeface="Courier New" pitchFamily="49" charset="0"/>
              <a:cs typeface="Courier New" pitchFamily="49" charset="0"/>
            </a:endParaRPr>
          </a:p>
          <a:p>
            <a:r>
              <a:rPr lang="fr-BE" dirty="0" err="1" smtClean="0">
                <a:latin typeface="Courier New" pitchFamily="49" charset="0"/>
                <a:cs typeface="Courier New" pitchFamily="49" charset="0"/>
              </a:rPr>
              <a:t>xmlns:jsp</a:t>
            </a:r>
            <a:r>
              <a:rPr lang="fr-BE" dirty="0" smtClean="0">
                <a:latin typeface="Courier New" pitchFamily="49" charset="0"/>
                <a:cs typeface="Courier New" pitchFamily="49" charset="0"/>
              </a:rPr>
              <a:t>=</a:t>
            </a:r>
            <a:r>
              <a:rPr lang="fr-BE" dirty="0">
                <a:latin typeface="Courier New" pitchFamily="49" charset="0"/>
                <a:cs typeface="Courier New" pitchFamily="49" charset="0"/>
              </a:rPr>
              <a:t>"</a:t>
            </a:r>
            <a:r>
              <a:rPr lang="fr-BE" dirty="0" smtClean="0">
                <a:latin typeface="Courier New" pitchFamily="49" charset="0"/>
                <a:cs typeface="Courier New" pitchFamily="49" charset="0"/>
              </a:rPr>
              <a:t>http://</a:t>
            </a:r>
            <a:r>
              <a:rPr lang="fr-BE" dirty="0">
                <a:latin typeface="Courier New" pitchFamily="49" charset="0"/>
                <a:cs typeface="Courier New" pitchFamily="49" charset="0"/>
              </a:rPr>
              <a:t>java.sun.com/JSP/Page" </a:t>
            </a:r>
            <a:r>
              <a:rPr lang="fr-BE" dirty="0" smtClean="0">
                <a:cs typeface="Courier New" pitchFamily="49" charset="0"/>
              </a:rPr>
              <a:t>indique quel est l'espace de nom des éléments JSP standards qui seront utilisés dans la page JSP et référencés par le préfixe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jsp</a:t>
            </a:r>
            <a:endParaRPr lang="fr-BE" dirty="0">
              <a:latin typeface="Courier New" pitchFamily="49" charset="0"/>
              <a:cs typeface="Courier New" pitchFamily="49" charset="0"/>
            </a:endParaRPr>
          </a:p>
        </p:txBody>
      </p:sp>
      <p:sp>
        <p:nvSpPr>
          <p:cNvPr id="4" name="TextBox 3"/>
          <p:cNvSpPr txBox="1"/>
          <p:nvPr/>
        </p:nvSpPr>
        <p:spPr>
          <a:xfrm>
            <a:off x="1464447" y="1844824"/>
            <a:ext cx="6215106"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&lt;</a:t>
            </a:r>
            <a:r>
              <a:rPr lang="fr-BE" sz="1400" b="1" dirty="0" err="1" smtClean="0">
                <a:solidFill>
                  <a:srgbClr val="3C486E"/>
                </a:solidFill>
                <a:latin typeface="Courier New" pitchFamily="49" charset="0"/>
                <a:cs typeface="Courier New" pitchFamily="49" charset="0"/>
              </a:rPr>
              <a:t>jsp:root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xmlns:jsp</a:t>
            </a:r>
            <a:r>
              <a:rPr lang="fr-BE" sz="1400" b="1" dirty="0" smtClean="0">
                <a:solidFill>
                  <a:srgbClr val="3C486E"/>
                </a:solidFill>
                <a:latin typeface="Courier New" pitchFamily="49" charset="0"/>
                <a:cs typeface="Courier New" pitchFamily="49" charset="0"/>
              </a:rPr>
              <a:t>="</a:t>
            </a:r>
            <a:r>
              <a:rPr lang="fr-BE" sz="1400" b="1" dirty="0" smtClean="0">
                <a:solidFill>
                  <a:srgbClr val="3C486E"/>
                </a:solidFill>
                <a:latin typeface="Courier New" pitchFamily="49" charset="0"/>
                <a:cs typeface="Courier New" pitchFamily="49" charset="0"/>
                <a:hlinkClick r:id="rId3"/>
              </a:rPr>
              <a:t>http://java.sun.com/JSP/Page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xmlns:c</a:t>
            </a:r>
            <a:r>
              <a:rPr lang="fr-BE" sz="1400" b="1" dirty="0" smtClean="0">
                <a:solidFill>
                  <a:srgbClr val="3C486E"/>
                </a:solidFill>
                <a:latin typeface="Courier New" pitchFamily="49" charset="0"/>
                <a:cs typeface="Courier New" pitchFamily="49" charset="0"/>
              </a:rPr>
              <a:t>="</a:t>
            </a:r>
            <a:r>
              <a:rPr lang="fr-BE" sz="1400" b="1" dirty="0" smtClean="0">
                <a:solidFill>
                  <a:srgbClr val="3C486E"/>
                </a:solidFill>
                <a:latin typeface="Courier New" pitchFamily="49" charset="0"/>
                <a:cs typeface="Courier New" pitchFamily="49" charset="0"/>
                <a:hlinkClick r:id="rId4"/>
              </a:rPr>
              <a:t>http://java.sun.com/</a:t>
            </a:r>
            <a:r>
              <a:rPr lang="fr-BE" sz="1400" b="1" dirty="0" err="1" smtClean="0">
                <a:solidFill>
                  <a:srgbClr val="3C486E"/>
                </a:solidFill>
                <a:latin typeface="Courier New" pitchFamily="49" charset="0"/>
                <a:cs typeface="Courier New" pitchFamily="49" charset="0"/>
                <a:hlinkClick r:id="rId4"/>
              </a:rPr>
              <a:t>jsp</a:t>
            </a:r>
            <a:r>
              <a:rPr lang="fr-BE" sz="1400" b="1" dirty="0" smtClean="0">
                <a:solidFill>
                  <a:srgbClr val="3C486E"/>
                </a:solidFill>
                <a:latin typeface="Courier New" pitchFamily="49" charset="0"/>
                <a:cs typeface="Courier New" pitchFamily="49" charset="0"/>
                <a:hlinkClick r:id="rId4"/>
              </a:rPr>
              <a:t>/</a:t>
            </a:r>
            <a:r>
              <a:rPr lang="fr-BE" sz="1400" b="1" dirty="0" err="1" smtClean="0">
                <a:solidFill>
                  <a:srgbClr val="3C486E"/>
                </a:solidFill>
                <a:latin typeface="Courier New" pitchFamily="49" charset="0"/>
                <a:cs typeface="Courier New" pitchFamily="49" charset="0"/>
                <a:hlinkClick r:id="rId4"/>
              </a:rPr>
              <a:t>jstl</a:t>
            </a:r>
            <a:r>
              <a:rPr lang="fr-BE" sz="1400" b="1" dirty="0" smtClean="0">
                <a:solidFill>
                  <a:srgbClr val="3C486E"/>
                </a:solidFill>
                <a:latin typeface="Courier New" pitchFamily="49" charset="0"/>
                <a:cs typeface="Courier New" pitchFamily="49" charset="0"/>
                <a:hlinkClick r:id="rId4"/>
              </a:rPr>
              <a:t>/</a:t>
            </a:r>
            <a:r>
              <a:rPr lang="fr-BE" sz="1400" b="1" dirty="0" err="1" smtClean="0">
                <a:solidFill>
                  <a:srgbClr val="3C486E"/>
                </a:solidFill>
                <a:latin typeface="Courier New" pitchFamily="49" charset="0"/>
                <a:cs typeface="Courier New" pitchFamily="49" charset="0"/>
                <a:hlinkClick r:id="rId4"/>
              </a:rPr>
              <a:t>core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version="2.0"&gt;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jsp:directive.page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contentType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text</a:t>
            </a:r>
            <a:r>
              <a:rPr lang="fr-BE" sz="1400" b="1" dirty="0" smtClean="0">
                <a:solidFill>
                  <a:srgbClr val="3C486E"/>
                </a:solidFill>
                <a:latin typeface="Courier New" pitchFamily="49" charset="0"/>
                <a:cs typeface="Courier New" pitchFamily="49" charset="0"/>
              </a:rPr>
              <a:t>/html"/&gt;</a:t>
            </a:r>
          </a:p>
          <a:p>
            <a:pPr>
              <a:lnSpc>
                <a:spcPct val="100000"/>
              </a:lnSpc>
            </a:pPr>
            <a:r>
              <a:rPr lang="fr-BE" sz="1400" b="1" i="1" dirty="0" smtClean="0">
                <a:solidFill>
                  <a:srgbClr val="3C486E"/>
                </a:solidFill>
                <a:latin typeface="Courier New" pitchFamily="49" charset="0"/>
                <a:ea typeface="MS Gothic" charset="-128"/>
                <a:cs typeface="Courier New" pitchFamily="49" charset="0"/>
              </a:rPr>
              <a:t>	</a:t>
            </a:r>
          </a:p>
          <a:p>
            <a:pPr>
              <a:lnSpc>
                <a:spcPct val="100000"/>
              </a:lnSpc>
            </a:pPr>
            <a:r>
              <a:rPr lang="fr-BE" sz="1400" b="1" i="1" dirty="0" smtClean="0">
                <a:solidFill>
                  <a:srgbClr val="3C486E"/>
                </a:solidFill>
                <a:latin typeface="Courier New" pitchFamily="49" charset="0"/>
                <a:ea typeface="MS Gothic" charset="-128"/>
                <a:cs typeface="Courier New" pitchFamily="49" charset="0"/>
              </a:rPr>
              <a:t>	Page JSP</a:t>
            </a:r>
            <a:endParaRPr lang="fr-BE" sz="1400" b="1" dirty="0" smtClean="0">
              <a:solidFill>
                <a:srgbClr val="3C486E"/>
              </a:solidFill>
              <a:latin typeface="Courier New" pitchFamily="49" charset="0"/>
              <a:ea typeface="MS Gothic" charset="-128"/>
              <a:cs typeface="Courier New" pitchFamily="49" charset="0"/>
            </a:endParaRPr>
          </a:p>
          <a:p>
            <a:pPr>
              <a:lnSpc>
                <a:spcPct val="100000"/>
              </a:lnSpc>
            </a:pPr>
            <a:r>
              <a:rPr lang="fr-BE" sz="1400" b="1" dirty="0" smtClean="0">
                <a:solidFill>
                  <a:srgbClr val="3C486E"/>
                </a:solidFill>
                <a:latin typeface="Courier New" pitchFamily="49" charset="0"/>
                <a:ea typeface="MS Gothic" charset="-128"/>
                <a:cs typeface="Courier New" pitchFamily="49" charset="0"/>
              </a:rPr>
              <a:t>&lt;/</a:t>
            </a:r>
            <a:r>
              <a:rPr lang="fr-BE" sz="1400" b="1" dirty="0" err="1" smtClean="0">
                <a:solidFill>
                  <a:srgbClr val="3C486E"/>
                </a:solidFill>
                <a:latin typeface="Courier New" pitchFamily="49" charset="0"/>
                <a:ea typeface="MS Gothic" charset="-128"/>
                <a:cs typeface="Courier New" pitchFamily="49" charset="0"/>
              </a:rPr>
              <a:t>jsp:root</a:t>
            </a:r>
            <a:r>
              <a:rPr lang="fr-BE" sz="1400" b="1" dirty="0" smtClean="0">
                <a:solidFill>
                  <a:srgbClr val="3C486E"/>
                </a:solidFill>
                <a:latin typeface="Courier New" pitchFamily="49" charset="0"/>
                <a:ea typeface="MS Gothic" charset="-128"/>
                <a:cs typeface="Courier New" pitchFamily="49" charset="0"/>
              </a:rPr>
              <a:t>&gt;</a:t>
            </a:r>
            <a:endParaRPr lang="en-GB" sz="1400" b="1" dirty="0" smtClean="0">
              <a:solidFill>
                <a:srgbClr val="3C486E"/>
              </a:solidFill>
              <a:latin typeface="Courier New" pitchFamily="49" charset="0"/>
              <a:ea typeface="MS Gothic" charset="-128"/>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Syntaxe XML (3/4)</a:t>
            </a:r>
            <a:endParaRPr lang="fr-BE"/>
          </a:p>
        </p:txBody>
      </p:sp>
      <p:sp>
        <p:nvSpPr>
          <p:cNvPr id="3" name="Content Placeholder 2"/>
          <p:cNvSpPr>
            <a:spLocks noGrp="1"/>
          </p:cNvSpPr>
          <p:nvPr>
            <p:ph idx="1"/>
          </p:nvPr>
        </p:nvSpPr>
        <p:spPr/>
        <p:txBody>
          <a:bodyPr/>
          <a:lstStyle/>
          <a:p>
            <a:r>
              <a:rPr lang="fr-BE" dirty="0" smtClean="0"/>
              <a:t>Directives</a:t>
            </a:r>
          </a:p>
          <a:p>
            <a:endParaRPr lang="fr-BE" dirty="0"/>
          </a:p>
          <a:p>
            <a:r>
              <a:rPr lang="fr-BE" dirty="0" smtClean="0"/>
              <a:t>Déclarations de variable ou méthode</a:t>
            </a:r>
            <a:endParaRPr lang="fr-BE" sz="1000" dirty="0"/>
          </a:p>
          <a:p>
            <a:endParaRPr lang="fr-BE" sz="1000" dirty="0" smtClean="0"/>
          </a:p>
          <a:p>
            <a:endParaRPr lang="fr-BE" sz="1000" dirty="0"/>
          </a:p>
          <a:p>
            <a:endParaRPr lang="fr-BE" sz="1000" dirty="0" smtClean="0"/>
          </a:p>
          <a:p>
            <a:endParaRPr lang="fr-BE" sz="1000" dirty="0"/>
          </a:p>
          <a:p>
            <a:r>
              <a:rPr lang="fr-BE" dirty="0" smtClean="0"/>
              <a:t>Expressions</a:t>
            </a:r>
          </a:p>
        </p:txBody>
      </p:sp>
      <p:sp>
        <p:nvSpPr>
          <p:cNvPr id="4" name="TextBox 3"/>
          <p:cNvSpPr txBox="1"/>
          <p:nvPr/>
        </p:nvSpPr>
        <p:spPr>
          <a:xfrm>
            <a:off x="2250265" y="1556792"/>
            <a:ext cx="4643470" cy="359457"/>
          </a:xfrm>
          <a:prstGeom prst="rect">
            <a:avLst/>
          </a:prstGeom>
          <a:solidFill>
            <a:schemeClr val="bg1"/>
          </a:solidFill>
          <a:ln>
            <a:solidFill>
              <a:srgbClr val="3C486E"/>
            </a:solidFill>
          </a:ln>
        </p:spPr>
        <p:txBody>
          <a:bodyPr wrap="square" rtlCol="0">
            <a:spAutoFit/>
          </a:bodyPr>
          <a:lstStyle/>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&lt;jsp:directive.page isErrorPage="true"&gt;</a:t>
            </a:r>
            <a:endParaRPr lang="en-GB" sz="1400" b="1">
              <a:solidFill>
                <a:srgbClr val="3C486E"/>
              </a:solidFill>
              <a:latin typeface="Courier New" pitchFamily="49" charset="0"/>
              <a:ea typeface="MS Gothic" charset="-128"/>
            </a:endParaRPr>
          </a:p>
        </p:txBody>
      </p:sp>
      <p:sp>
        <p:nvSpPr>
          <p:cNvPr id="5" name="TextBox 4"/>
          <p:cNvSpPr txBox="1"/>
          <p:nvPr/>
        </p:nvSpPr>
        <p:spPr>
          <a:xfrm>
            <a:off x="2250265" y="2924944"/>
            <a:ext cx="4643470" cy="892552"/>
          </a:xfrm>
          <a:prstGeom prst="rect">
            <a:avLst/>
          </a:prstGeom>
          <a:solidFill>
            <a:schemeClr val="bg1"/>
          </a:solidFill>
          <a:ln>
            <a:solidFill>
              <a:srgbClr val="3C486E"/>
            </a:solidFill>
          </a:ln>
        </p:spPr>
        <p:txBody>
          <a:bodyPr wrap="square" rtlCol="0">
            <a:spAutoFit/>
          </a:bodyPr>
          <a:lstStyle/>
          <a:p>
            <a:pPr marL="279400" indent="-279400">
              <a:lnSpc>
                <a:spcPct val="100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ea typeface="MS Gothic" charset="-128"/>
              </a:rPr>
              <a:t>&lt;</a:t>
            </a:r>
            <a:r>
              <a:rPr lang="en-GB" sz="1400" b="1" dirty="0" err="1" smtClean="0">
                <a:solidFill>
                  <a:srgbClr val="3C486E"/>
                </a:solidFill>
                <a:latin typeface="Courier New" pitchFamily="49" charset="0"/>
                <a:ea typeface="MS Gothic" charset="-128"/>
              </a:rPr>
              <a:t>jsp:declaration</a:t>
            </a:r>
            <a:r>
              <a:rPr lang="en-GB" sz="1400" b="1" dirty="0" smtClean="0">
                <a:solidFill>
                  <a:srgbClr val="3C486E"/>
                </a:solidFill>
                <a:latin typeface="Courier New" pitchFamily="49" charset="0"/>
                <a:ea typeface="MS Gothic" charset="-128"/>
              </a:rPr>
              <a:t>&gt;</a:t>
            </a:r>
          </a:p>
          <a:p>
            <a:pPr marL="279400" indent="-279400">
              <a:lnSpc>
                <a:spcPct val="100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ea typeface="MS Gothic" charset="-128"/>
              </a:rPr>
              <a:t>  declaration; [ declaration; ]+ ...</a:t>
            </a:r>
          </a:p>
          <a:p>
            <a:pPr marL="279400" indent="-279400">
              <a:lnSpc>
                <a:spcPct val="100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ea typeface="MS Gothic" charset="-128"/>
              </a:rPr>
              <a:t>&lt;/</a:t>
            </a:r>
            <a:r>
              <a:rPr lang="en-GB" sz="1400" b="1" dirty="0" err="1" smtClean="0">
                <a:solidFill>
                  <a:srgbClr val="3C486E"/>
                </a:solidFill>
                <a:latin typeface="Courier New" pitchFamily="49" charset="0"/>
                <a:ea typeface="MS Gothic" charset="-128"/>
              </a:rPr>
              <a:t>jsp:declaration</a:t>
            </a:r>
            <a:r>
              <a:rPr lang="en-GB" sz="1400" b="1" dirty="0" smtClean="0">
                <a:solidFill>
                  <a:srgbClr val="3C486E"/>
                </a:solidFill>
                <a:latin typeface="Courier New" pitchFamily="49" charset="0"/>
                <a:ea typeface="MS Gothic" charset="-128"/>
              </a:rPr>
              <a:t>&gt;</a:t>
            </a:r>
          </a:p>
        </p:txBody>
      </p:sp>
      <p:sp>
        <p:nvSpPr>
          <p:cNvPr id="6" name="TextBox 5"/>
          <p:cNvSpPr txBox="1"/>
          <p:nvPr/>
        </p:nvSpPr>
        <p:spPr>
          <a:xfrm>
            <a:off x="2250265" y="4714884"/>
            <a:ext cx="4643470" cy="1047594"/>
          </a:xfrm>
          <a:prstGeom prst="rect">
            <a:avLst/>
          </a:prstGeom>
          <a:solidFill>
            <a:schemeClr val="bg1"/>
          </a:solidFill>
          <a:ln>
            <a:solidFill>
              <a:srgbClr val="3C486E"/>
            </a:solidFill>
          </a:ln>
        </p:spPr>
        <p:txBody>
          <a:bodyPr wrap="square" rtlCol="0">
            <a:spAutoFit/>
          </a:bodyPr>
          <a:lstStyle/>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&lt;jsp:expression&gt; </a:t>
            </a:r>
          </a:p>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	expression </a:t>
            </a:r>
          </a:p>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&lt;/jsp:expression&gt;</a:t>
            </a:r>
            <a:endParaRPr lang="en-GB" sz="1400" b="1">
              <a:solidFill>
                <a:srgbClr val="3C486E"/>
              </a:solidFill>
              <a:latin typeface="Courier New" pitchFamily="49" charset="0"/>
              <a:ea typeface="MS Gothic" charset="-128"/>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Requête HTTP (2/3)</a:t>
            </a:r>
            <a:endParaRPr lang="fr-BE"/>
          </a:p>
        </p:txBody>
      </p:sp>
      <p:sp>
        <p:nvSpPr>
          <p:cNvPr id="4" name="Content Placeholder 2"/>
          <p:cNvSpPr>
            <a:spLocks noGrp="1"/>
          </p:cNvSpPr>
          <p:nvPr>
            <p:ph idx="1"/>
          </p:nvPr>
        </p:nvSpPr>
        <p:spPr/>
        <p:txBody>
          <a:bodyPr/>
          <a:lstStyle/>
          <a:p>
            <a:r>
              <a:rPr lang="fr-BE" dirty="0" smtClean="0"/>
              <a:t>La méthode de soumission peut être </a:t>
            </a:r>
          </a:p>
          <a:p>
            <a:endParaRPr lang="fr-BE" sz="1000" dirty="0" smtClean="0"/>
          </a:p>
          <a:p>
            <a:pPr lvl="1"/>
            <a:r>
              <a:rPr lang="fr-BE" b="1" dirty="0" smtClean="0"/>
              <a:t>GET</a:t>
            </a:r>
            <a:r>
              <a:rPr lang="fr-BE" dirty="0" smtClean="0"/>
              <a:t> : les paramètres sont placés dans l'en-tête de la requête, le corps du message est vide</a:t>
            </a:r>
          </a:p>
          <a:p>
            <a:pPr lvl="1"/>
            <a:endParaRPr lang="fr-BE" sz="1000" dirty="0" smtClean="0"/>
          </a:p>
          <a:p>
            <a:pPr lvl="1">
              <a:buNone/>
            </a:pPr>
            <a:r>
              <a:rPr lang="fr-BE" dirty="0" smtClean="0"/>
              <a:t>	Les paramètres sont directement visibles dans l'URL …</a:t>
            </a:r>
          </a:p>
          <a:p>
            <a:pPr lvl="1"/>
            <a:endParaRPr lang="fr-BE" dirty="0" smtClean="0"/>
          </a:p>
          <a:p>
            <a:pPr lvl="1"/>
            <a:endParaRPr lang="fr-BE" dirty="0" smtClean="0"/>
          </a:p>
          <a:p>
            <a:pPr lvl="1"/>
            <a:endParaRPr lang="fr-BE" sz="1000" dirty="0" smtClean="0"/>
          </a:p>
          <a:p>
            <a:pPr lvl="1"/>
            <a:r>
              <a:rPr lang="fr-BE" b="1" dirty="0" smtClean="0"/>
              <a:t>POST</a:t>
            </a:r>
            <a:r>
              <a:rPr lang="fr-BE" dirty="0" smtClean="0"/>
              <a:t> : les paramètres sont placés dans le corps du message</a:t>
            </a:r>
            <a:br>
              <a:rPr lang="fr-BE" dirty="0" smtClean="0"/>
            </a:br>
            <a:r>
              <a:rPr lang="fr-BE" sz="1000" dirty="0" smtClean="0"/>
              <a:t/>
            </a:r>
            <a:br>
              <a:rPr lang="fr-BE" sz="1000" dirty="0" smtClean="0"/>
            </a:br>
            <a:r>
              <a:rPr lang="fr-BE" dirty="0" smtClean="0"/>
              <a:t>Les paramètres ne sont pas directement visibles, ce qui est utile pour la transmission de paramètres devant rester confidentiels</a:t>
            </a:r>
          </a:p>
          <a:p>
            <a:pPr lvl="1"/>
            <a:endParaRPr lang="fr-BE" dirty="0" smtClean="0"/>
          </a:p>
          <a:p>
            <a:endParaRPr lang="fr-BE" dirty="0" smtClean="0"/>
          </a:p>
          <a:p>
            <a:endParaRPr lang="fr-BE" dirty="0" smtClean="0"/>
          </a:p>
          <a:p>
            <a:endParaRPr lang="fr-BE" dirty="0" smtClean="0"/>
          </a:p>
          <a:p>
            <a:endParaRPr lang="fr-BE" dirty="0" smtClean="0"/>
          </a:p>
        </p:txBody>
      </p:sp>
      <p:sp>
        <p:nvSpPr>
          <p:cNvPr id="7" name="TextBox 4"/>
          <p:cNvSpPr txBox="1">
            <a:spLocks noChangeArrowheads="1"/>
          </p:cNvSpPr>
          <p:nvPr/>
        </p:nvSpPr>
        <p:spPr bwMode="auto">
          <a:xfrm>
            <a:off x="1285852" y="3143248"/>
            <a:ext cx="6786610" cy="461665"/>
          </a:xfrm>
          <a:prstGeom prst="rect">
            <a:avLst/>
          </a:prstGeom>
          <a:noFill/>
          <a:ln w="9525">
            <a:solidFill>
              <a:srgbClr val="3C486E"/>
            </a:solidFill>
            <a:miter lim="800000"/>
            <a:headEnd/>
            <a:tailEnd/>
          </a:ln>
        </p:spPr>
        <p:txBody>
          <a:bodyPr wrap="square">
            <a:spAutoFit/>
          </a:bodyPr>
          <a:lstStyle/>
          <a:p>
            <a:pPr>
              <a:lnSpc>
                <a:spcPct val="100000"/>
              </a:lnSpc>
            </a:pPr>
            <a:r>
              <a:rPr lang="fr-BE" sz="1200" b="1" smtClean="0">
                <a:solidFill>
                  <a:srgbClr val="3C486E"/>
                </a:solidFill>
                <a:latin typeface="Courier New" pitchFamily="49" charset="0"/>
                <a:cs typeface="Courier New" pitchFamily="49" charset="0"/>
              </a:rPr>
              <a:t>http://www.google.fr/#hl=fr&amp;source=hp&amp;q=http&amp;btnG=Recherche+Google&amp;meta=&amp;aq=f&amp;oq=http&amp;fp=74dedba51ac8d3e6</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Syntaxe XML (4/4)</a:t>
            </a:r>
            <a:endParaRPr lang="fr-BE"/>
          </a:p>
        </p:txBody>
      </p:sp>
      <p:sp>
        <p:nvSpPr>
          <p:cNvPr id="8" name="Espace réservé du contenu 7"/>
          <p:cNvSpPr>
            <a:spLocks noGrp="1"/>
          </p:cNvSpPr>
          <p:nvPr>
            <p:ph idx="1"/>
          </p:nvPr>
        </p:nvSpPr>
        <p:spPr/>
        <p:txBody>
          <a:bodyPr/>
          <a:lstStyle/>
          <a:p>
            <a:pPr lvl="0"/>
            <a:r>
              <a:rPr lang="fr-BE" sz="2400" dirty="0">
                <a:solidFill>
                  <a:srgbClr val="3C486E"/>
                </a:solidFill>
              </a:rPr>
              <a:t>Scriptlet</a:t>
            </a:r>
          </a:p>
          <a:p>
            <a:pPr lvl="0"/>
            <a:endParaRPr lang="fr-BE" sz="2400" dirty="0" smtClean="0">
              <a:solidFill>
                <a:srgbClr val="3C486E"/>
              </a:solidFill>
            </a:endParaRPr>
          </a:p>
          <a:p>
            <a:pPr lvl="0"/>
            <a:endParaRPr lang="fr-BE" sz="2400" dirty="0">
              <a:solidFill>
                <a:srgbClr val="3C486E"/>
              </a:solidFill>
            </a:endParaRPr>
          </a:p>
          <a:p>
            <a:pPr lvl="0"/>
            <a:r>
              <a:rPr lang="fr-BE" sz="2400" dirty="0" smtClean="0">
                <a:solidFill>
                  <a:srgbClr val="3C486E"/>
                </a:solidFill>
              </a:rPr>
              <a:t>Commentaires</a:t>
            </a:r>
            <a:endParaRPr lang="fr-BE" sz="2400" dirty="0">
              <a:solidFill>
                <a:srgbClr val="3C486E"/>
              </a:solidFill>
            </a:endParaRPr>
          </a:p>
        </p:txBody>
      </p:sp>
      <p:sp>
        <p:nvSpPr>
          <p:cNvPr id="5" name="TextBox 4"/>
          <p:cNvSpPr txBox="1"/>
          <p:nvPr/>
        </p:nvSpPr>
        <p:spPr>
          <a:xfrm>
            <a:off x="2250265" y="1589318"/>
            <a:ext cx="4643470" cy="1047594"/>
          </a:xfrm>
          <a:prstGeom prst="rect">
            <a:avLst/>
          </a:prstGeom>
          <a:solidFill>
            <a:schemeClr val="bg1"/>
          </a:solidFill>
          <a:ln>
            <a:solidFill>
              <a:srgbClr val="3C486E"/>
            </a:solidFill>
          </a:ln>
        </p:spPr>
        <p:txBody>
          <a:bodyPr wrap="square" rtlCol="0">
            <a:spAutoFit/>
          </a:bodyPr>
          <a:lstStyle/>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&lt;jsp:scriptlet&gt; </a:t>
            </a:r>
          </a:p>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	fragment de code </a:t>
            </a:r>
          </a:p>
          <a:p>
            <a:pPr marL="279400"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&lt;/jsp:scriptlet&gt;</a:t>
            </a:r>
            <a:endParaRPr lang="en-GB" sz="1400" b="1">
              <a:solidFill>
                <a:srgbClr val="3C486E"/>
              </a:solidFill>
              <a:latin typeface="Courier New" pitchFamily="49" charset="0"/>
              <a:ea typeface="MS Gothic" charset="-128"/>
            </a:endParaRPr>
          </a:p>
        </p:txBody>
      </p:sp>
      <p:sp>
        <p:nvSpPr>
          <p:cNvPr id="7" name="TextBox 6"/>
          <p:cNvSpPr txBox="1"/>
          <p:nvPr/>
        </p:nvSpPr>
        <p:spPr>
          <a:xfrm>
            <a:off x="2250265" y="3717032"/>
            <a:ext cx="4643470" cy="359457"/>
          </a:xfrm>
          <a:prstGeom prst="rect">
            <a:avLst/>
          </a:prstGeom>
          <a:solidFill>
            <a:schemeClr val="bg1"/>
          </a:solidFill>
          <a:ln>
            <a:solidFill>
              <a:srgbClr val="3C486E"/>
            </a:solidFill>
          </a:ln>
        </p:spPr>
        <p:txBody>
          <a:bodyPr wrap="square" rtlCol="0">
            <a:spAutoFit/>
          </a:bodyPr>
          <a:lstStyle/>
          <a:p>
            <a:pPr marL="736600" lvl="1" indent="-279400">
              <a:lnSpc>
                <a:spcPct val="124000"/>
              </a:lnSpc>
              <a:spcBef>
                <a:spcPts val="6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rPr>
              <a:t>&lt;!-- comment --&gt;</a:t>
            </a:r>
            <a:endParaRPr lang="en-GB" sz="1400" b="1">
              <a:solidFill>
                <a:srgbClr val="3C486E"/>
              </a:solidFill>
              <a:latin typeface="Courier New" pitchFamily="49" charset="0"/>
              <a:ea typeface="MS Gothic" charset="-128"/>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Expression Language (1/3)</a:t>
            </a:r>
            <a:endParaRPr lang="fr-BE"/>
          </a:p>
        </p:txBody>
      </p:sp>
      <p:sp>
        <p:nvSpPr>
          <p:cNvPr id="3" name="Content Placeholder 2"/>
          <p:cNvSpPr>
            <a:spLocks noGrp="1"/>
          </p:cNvSpPr>
          <p:nvPr>
            <p:ph idx="1"/>
          </p:nvPr>
        </p:nvSpPr>
        <p:spPr/>
        <p:txBody>
          <a:bodyPr/>
          <a:lstStyle/>
          <a:p>
            <a:r>
              <a:rPr lang="fr-BE" dirty="0" smtClean="0"/>
              <a:t>EL = </a:t>
            </a:r>
            <a:r>
              <a:rPr lang="fr-BE" b="1" dirty="0" smtClean="0"/>
              <a:t>Expression </a:t>
            </a:r>
            <a:r>
              <a:rPr lang="fr-BE" b="1" dirty="0" err="1" smtClean="0"/>
              <a:t>Language</a:t>
            </a:r>
            <a:endParaRPr lang="fr-BE" dirty="0" smtClean="0"/>
          </a:p>
          <a:p>
            <a:r>
              <a:rPr lang="fr-BE" dirty="0" smtClean="0"/>
              <a:t>Expressions </a:t>
            </a:r>
            <a:endParaRPr lang="fr-BE" sz="1000" dirty="0" smtClean="0"/>
          </a:p>
          <a:p>
            <a:pPr lvl="1"/>
            <a:r>
              <a:rPr lang="fr-BE" dirty="0" smtClean="0"/>
              <a:t>indépendantes du langage Java</a:t>
            </a:r>
            <a:endParaRPr lang="fr-BE" sz="1000" dirty="0" smtClean="0"/>
          </a:p>
          <a:p>
            <a:pPr lvl="1"/>
            <a:r>
              <a:rPr lang="fr-BE" dirty="0" smtClean="0"/>
              <a:t>calculées au moment de l'exécution de la page JSP</a:t>
            </a:r>
          </a:p>
          <a:p>
            <a:r>
              <a:rPr lang="fr-BE" dirty="0" smtClean="0"/>
              <a:t>Syntaxe</a:t>
            </a:r>
          </a:p>
        </p:txBody>
      </p:sp>
      <p:sp>
        <p:nvSpPr>
          <p:cNvPr id="4" name="TextBox 3"/>
          <p:cNvSpPr txBox="1"/>
          <p:nvPr/>
        </p:nvSpPr>
        <p:spPr>
          <a:xfrm>
            <a:off x="1928794" y="3697287"/>
            <a:ext cx="2643206"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 </a:t>
            </a:r>
            <a:r>
              <a:rPr lang="fr-BE" sz="1400" b="1" i="1" smtClean="0">
                <a:solidFill>
                  <a:srgbClr val="3C486E"/>
                </a:solidFill>
                <a:latin typeface="Courier New" pitchFamily="49" charset="0"/>
                <a:cs typeface="Courier New" pitchFamily="49" charset="0"/>
              </a:rPr>
              <a:t>expression</a:t>
            </a:r>
            <a:r>
              <a:rPr lang="fr-BE" sz="1400" b="1" smtClean="0">
                <a:solidFill>
                  <a:srgbClr val="3C486E"/>
                </a:solidFill>
                <a:latin typeface="Courier New" pitchFamily="49" charset="0"/>
                <a:cs typeface="Courier New" pitchFamily="49" charset="0"/>
              </a:rPr>
              <a: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Expression Language (2/3)</a:t>
            </a:r>
            <a:endParaRPr lang="fr-BE"/>
          </a:p>
        </p:txBody>
      </p:sp>
      <p:sp>
        <p:nvSpPr>
          <p:cNvPr id="3" name="Content Placeholder 2"/>
          <p:cNvSpPr>
            <a:spLocks noGrp="1"/>
          </p:cNvSpPr>
          <p:nvPr>
            <p:ph idx="1"/>
          </p:nvPr>
        </p:nvSpPr>
        <p:spPr/>
        <p:txBody>
          <a:bodyPr/>
          <a:lstStyle/>
          <a:p>
            <a:r>
              <a:rPr lang="fr-BE" dirty="0" smtClean="0"/>
              <a:t>Usage : les expressions EL peuvent être utilisées</a:t>
            </a:r>
            <a:endParaRPr lang="fr-BE" sz="1000" dirty="0" smtClean="0"/>
          </a:p>
          <a:p>
            <a:pPr lvl="1"/>
            <a:r>
              <a:rPr lang="fr-BE" dirty="0" smtClean="0"/>
              <a:t>Comme valeur d'attributs dans les tags</a:t>
            </a:r>
            <a:endParaRPr lang="fr-BE" sz="1000" dirty="0" smtClean="0"/>
          </a:p>
          <a:p>
            <a:pPr lvl="1"/>
            <a:r>
              <a:rPr lang="fr-BE" dirty="0" smtClean="0"/>
              <a:t>Partout ailleurs dans le fichier JSP</a:t>
            </a:r>
          </a:p>
          <a:p>
            <a:r>
              <a:rPr lang="fr-BE" dirty="0" smtClean="0"/>
              <a:t>Exemple</a:t>
            </a:r>
          </a:p>
        </p:txBody>
      </p:sp>
      <p:sp>
        <p:nvSpPr>
          <p:cNvPr id="4" name="TextBox 3"/>
          <p:cNvSpPr txBox="1"/>
          <p:nvPr/>
        </p:nvSpPr>
        <p:spPr>
          <a:xfrm>
            <a:off x="1285852" y="3068960"/>
            <a:ext cx="6572296"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${4 * 2}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&lt;c:if test="${sessionScope.cart.numberOfItems &gt; 0}"&gt; 			${"True"} </a:t>
            </a:r>
          </a:p>
          <a:p>
            <a:pPr>
              <a:lnSpc>
                <a:spcPct val="100000"/>
              </a:lnSpc>
            </a:pPr>
            <a:r>
              <a:rPr lang="fr-BE" sz="1400" b="1" smtClean="0">
                <a:solidFill>
                  <a:srgbClr val="3C486E"/>
                </a:solidFill>
                <a:latin typeface="Courier New" pitchFamily="49" charset="0"/>
                <a:cs typeface="Courier New" pitchFamily="49" charset="0"/>
              </a:rPr>
              <a:t>	&lt;/c:if&gt;</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EL – Expression </a:t>
            </a:r>
            <a:r>
              <a:rPr lang="fr-BE" dirty="0" err="1" smtClean="0"/>
              <a:t>Language</a:t>
            </a:r>
            <a:r>
              <a:rPr lang="fr-BE" dirty="0" smtClean="0"/>
              <a:t> (3/3)</a:t>
            </a:r>
            <a:endParaRPr lang="fr-BE" dirty="0"/>
          </a:p>
        </p:txBody>
      </p:sp>
      <p:sp>
        <p:nvSpPr>
          <p:cNvPr id="3" name="Content Placeholder 2"/>
          <p:cNvSpPr>
            <a:spLocks noGrp="1"/>
          </p:cNvSpPr>
          <p:nvPr>
            <p:ph idx="1"/>
          </p:nvPr>
        </p:nvSpPr>
        <p:spPr/>
        <p:txBody>
          <a:bodyPr/>
          <a:lstStyle/>
          <a:p>
            <a:r>
              <a:rPr lang="fr-BE" dirty="0" smtClean="0"/>
              <a:t>Une expression peut être :</a:t>
            </a:r>
            <a:endParaRPr lang="fr-BE" sz="1000" dirty="0" smtClean="0"/>
          </a:p>
          <a:p>
            <a:pPr lvl="1">
              <a:spcBef>
                <a:spcPts val="1800"/>
              </a:spcBef>
            </a:pPr>
            <a:r>
              <a:rPr lang="fr-BE" dirty="0" smtClean="0"/>
              <a:t>Une </a:t>
            </a:r>
            <a:r>
              <a:rPr lang="fr-BE" b="1" dirty="0" smtClean="0"/>
              <a:t>opération</a:t>
            </a:r>
            <a:br>
              <a:rPr lang="fr-BE" b="1" dirty="0" smtClean="0"/>
            </a:br>
            <a:r>
              <a:rPr lang="fr-BE" b="1" dirty="0" smtClean="0"/>
              <a:t/>
            </a:r>
            <a:br>
              <a:rPr lang="fr-BE" b="1" dirty="0" smtClean="0"/>
            </a:br>
            <a:r>
              <a:rPr lang="fr-BE" b="1" dirty="0" smtClean="0"/>
              <a:t/>
            </a:r>
            <a:br>
              <a:rPr lang="fr-BE" b="1" dirty="0" smtClean="0"/>
            </a:br>
            <a:r>
              <a:rPr lang="fr-BE" dirty="0" smtClean="0"/>
              <a:t>Les opérateurs courants sont présents (+, *, …)</a:t>
            </a:r>
            <a:endParaRPr lang="fr-BE" sz="1000" dirty="0" smtClean="0"/>
          </a:p>
          <a:p>
            <a:pPr lvl="1">
              <a:spcBef>
                <a:spcPts val="1800"/>
              </a:spcBef>
            </a:pPr>
            <a:r>
              <a:rPr lang="fr-BE" dirty="0" smtClean="0"/>
              <a:t>Un </a:t>
            </a:r>
            <a:r>
              <a:rPr lang="fr-BE" b="1" dirty="0" smtClean="0"/>
              <a:t>objet implicite</a:t>
            </a:r>
            <a:br>
              <a:rPr lang="fr-BE" b="1" dirty="0" smtClean="0"/>
            </a:br>
            <a:r>
              <a:rPr lang="fr-BE" b="1" dirty="0" smtClean="0"/>
              <a:t/>
            </a:r>
            <a:br>
              <a:rPr lang="fr-BE" b="1" dirty="0" smtClean="0"/>
            </a:br>
            <a:r>
              <a:rPr lang="fr-BE" b="1" dirty="0" smtClean="0"/>
              <a:t/>
            </a:r>
            <a:br>
              <a:rPr lang="fr-BE" b="1" dirty="0" smtClean="0"/>
            </a:br>
            <a:r>
              <a:rPr lang="fr-BE" dirty="0" smtClean="0"/>
              <a:t>Il s'agit de variables prédéfinies permettant d'accéder aux différents éléments d'une page JSP</a:t>
            </a:r>
          </a:p>
        </p:txBody>
      </p:sp>
      <p:sp>
        <p:nvSpPr>
          <p:cNvPr id="4" name="TextBox 3"/>
          <p:cNvSpPr txBox="1"/>
          <p:nvPr/>
        </p:nvSpPr>
        <p:spPr>
          <a:xfrm>
            <a:off x="1714480" y="2132856"/>
            <a:ext cx="5715040"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 </a:t>
            </a:r>
            <a:r>
              <a:rPr lang="fr-BE" sz="1400" b="1" i="1" smtClean="0">
                <a:solidFill>
                  <a:srgbClr val="3C486E"/>
                </a:solidFill>
                <a:latin typeface="Courier New" pitchFamily="49" charset="0"/>
                <a:cs typeface="Courier New" pitchFamily="49" charset="0"/>
              </a:rPr>
              <a:t>4 * 5</a:t>
            </a:r>
            <a:r>
              <a:rPr lang="fr-BE" sz="1400" b="1" smtClean="0">
                <a:solidFill>
                  <a:srgbClr val="3C486E"/>
                </a:solidFill>
                <a:latin typeface="Courier New" pitchFamily="49" charset="0"/>
                <a:cs typeface="Courier New" pitchFamily="49" charset="0"/>
              </a:rPr>
              <a:t> }</a:t>
            </a:r>
            <a:endParaRPr lang="fr-BE" sz="1400" b="1">
              <a:solidFill>
                <a:srgbClr val="3C486E"/>
              </a:solidFill>
              <a:latin typeface="Courier New" pitchFamily="49" charset="0"/>
              <a:cs typeface="Courier New" pitchFamily="49" charset="0"/>
            </a:endParaRPr>
          </a:p>
        </p:txBody>
      </p:sp>
      <p:sp>
        <p:nvSpPr>
          <p:cNvPr id="5" name="TextBox 4"/>
          <p:cNvSpPr txBox="1"/>
          <p:nvPr/>
        </p:nvSpPr>
        <p:spPr>
          <a:xfrm>
            <a:off x="1714480" y="3625279"/>
            <a:ext cx="5715040"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pageContext.servletContext.serverInfo</a:t>
            </a:r>
            <a:r>
              <a:rPr lang="fr-BE" sz="1400" b="1" dirty="0" smtClean="0">
                <a:solidFill>
                  <a:srgbClr val="3C486E"/>
                </a:solidFill>
                <a:latin typeface="Courier New" pitchFamily="49" charset="0"/>
                <a:cs typeface="Courier New" pitchFamily="49" charset="0"/>
              </a:rPr>
              <a:t> }</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EL </a:t>
            </a:r>
            <a:r>
              <a:rPr lang="fr-BE" dirty="0"/>
              <a:t>– </a:t>
            </a:r>
            <a:r>
              <a:rPr lang="fr-BE" dirty="0" smtClean="0"/>
              <a:t>Opérateurs</a:t>
            </a:r>
            <a:endParaRPr lang="fr-BE" dirty="0"/>
          </a:p>
        </p:txBody>
      </p:sp>
      <p:graphicFrame>
        <p:nvGraphicFramePr>
          <p:cNvPr id="4" name="Table 3"/>
          <p:cNvGraphicFramePr>
            <a:graphicFrameLocks noGrp="1"/>
          </p:cNvGraphicFramePr>
          <p:nvPr>
            <p:extLst>
              <p:ext uri="{D42A27DB-BD31-4B8C-83A1-F6EECF244321}">
                <p14:modId xmlns:p14="http://schemas.microsoft.com/office/powerpoint/2010/main" val="2290626132"/>
              </p:ext>
            </p:extLst>
          </p:nvPr>
        </p:nvGraphicFramePr>
        <p:xfrm>
          <a:off x="785786" y="1071546"/>
          <a:ext cx="7572428" cy="4445000"/>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3028972"/>
                <a:gridCol w="4543456"/>
              </a:tblGrid>
              <a:tr h="370840">
                <a:tc>
                  <a:txBody>
                    <a:bodyPr/>
                    <a:lstStyle/>
                    <a:p>
                      <a:r>
                        <a:rPr lang="fr-BE" sz="1800" dirty="0" smtClean="0">
                          <a:solidFill>
                            <a:srgbClr val="3C486E"/>
                          </a:solidFill>
                        </a:rPr>
                        <a:t>Type</a:t>
                      </a:r>
                      <a:endParaRPr lang="fr-BE" sz="1800" dirty="0">
                        <a:solidFill>
                          <a:srgbClr val="3C486E"/>
                        </a:solidFill>
                      </a:endParaRPr>
                    </a:p>
                  </a:txBody>
                  <a:tcPr>
                    <a:solidFill>
                      <a:srgbClr val="A1B4DF"/>
                    </a:solidFill>
                  </a:tcPr>
                </a:tc>
                <a:tc>
                  <a:txBody>
                    <a:bodyPr/>
                    <a:lstStyle/>
                    <a:p>
                      <a:r>
                        <a:rPr lang="fr-BE" sz="1800" dirty="0" smtClean="0">
                          <a:solidFill>
                            <a:srgbClr val="3C486E"/>
                          </a:solidFill>
                        </a:rPr>
                        <a:t>Opérateur</a:t>
                      </a:r>
                      <a:endParaRPr lang="fr-BE" sz="1800" dirty="0">
                        <a:solidFill>
                          <a:srgbClr val="3C486E"/>
                        </a:solidFill>
                      </a:endParaRPr>
                    </a:p>
                  </a:txBody>
                  <a:tcPr>
                    <a:solidFill>
                      <a:srgbClr val="A1B4DF"/>
                    </a:solidFill>
                  </a:tcPr>
                </a:tc>
              </a:tr>
              <a:tr h="370840">
                <a:tc>
                  <a:txBody>
                    <a:bodyPr/>
                    <a:lstStyle/>
                    <a:p>
                      <a:r>
                        <a:rPr lang="fr-BE" sz="1800" smtClean="0">
                          <a:solidFill>
                            <a:srgbClr val="3C486E"/>
                          </a:solidFill>
                        </a:rPr>
                        <a:t>Arithmétique</a:t>
                      </a:r>
                      <a:endParaRPr lang="fr-BE" sz="1800">
                        <a:solidFill>
                          <a:srgbClr val="3C486E"/>
                        </a:solidFill>
                      </a:endParaRPr>
                    </a:p>
                  </a:txBody>
                  <a:tcPr anchor="ctr">
                    <a:solidFill>
                      <a:schemeClr val="bg1"/>
                    </a:solidFill>
                  </a:tcPr>
                </a:tc>
                <a:tc>
                  <a:txBody>
                    <a:bodyPr/>
                    <a:lstStyle/>
                    <a:p>
                      <a:r>
                        <a:rPr lang="fr-BE" sz="1800" smtClean="0">
                          <a:solidFill>
                            <a:srgbClr val="3C486E"/>
                          </a:solidFill>
                          <a:latin typeface="Courier New" pitchFamily="49" charset="0"/>
                          <a:cs typeface="Courier New" pitchFamily="49" charset="0"/>
                        </a:rPr>
                        <a:t>+ - * / div % mod</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rowSpan="6">
                  <a:txBody>
                    <a:bodyPr/>
                    <a:lstStyle/>
                    <a:p>
                      <a:r>
                        <a:rPr lang="fr-BE" sz="1800" smtClean="0">
                          <a:solidFill>
                            <a:srgbClr val="3C486E"/>
                          </a:solidFill>
                        </a:rPr>
                        <a:t>Relationnel</a:t>
                      </a:r>
                      <a:endParaRPr lang="fr-BE" sz="1800">
                        <a:solidFill>
                          <a:srgbClr val="3C486E"/>
                        </a:solidFill>
                      </a:endParaRPr>
                    </a:p>
                  </a:txBody>
                  <a:tcPr anchor="ctr">
                    <a:solidFill>
                      <a:schemeClr val="bg1"/>
                    </a:solidFill>
                  </a:tcPr>
                </a:tc>
                <a:tc>
                  <a:txBody>
                    <a:bodyPr/>
                    <a:lstStyle/>
                    <a:p>
                      <a:r>
                        <a:rPr lang="fr-BE" sz="1800" smtClean="0">
                          <a:solidFill>
                            <a:srgbClr val="3C486E"/>
                          </a:solidFill>
                          <a:latin typeface="Courier New" pitchFamily="49" charset="0"/>
                          <a:cs typeface="Courier New" pitchFamily="49" charset="0"/>
                        </a:rPr>
                        <a:t>!= ne</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p>
                  </a:txBody>
                  <a:tcPr anchor="ctr"/>
                </a:tc>
                <a:tc>
                  <a:txBody>
                    <a:bodyPr/>
                    <a:lstStyle/>
                    <a:p>
                      <a:r>
                        <a:rPr lang="fr-BE" sz="1800" smtClean="0">
                          <a:solidFill>
                            <a:srgbClr val="3C486E"/>
                          </a:solidFill>
                          <a:latin typeface="Courier New" pitchFamily="49" charset="0"/>
                          <a:cs typeface="Courier New" pitchFamily="49" charset="0"/>
                        </a:rPr>
                        <a:t>== eq</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p>
                  </a:txBody>
                  <a:tcPr anchor="ctr"/>
                </a:tc>
                <a:tc>
                  <a:txBody>
                    <a:bodyPr/>
                    <a:lstStyle/>
                    <a:p>
                      <a:r>
                        <a:rPr lang="fr-BE" sz="1800" smtClean="0">
                          <a:solidFill>
                            <a:srgbClr val="3C486E"/>
                          </a:solidFill>
                          <a:latin typeface="Courier New" pitchFamily="49" charset="0"/>
                          <a:cs typeface="Courier New" pitchFamily="49" charset="0"/>
                        </a:rPr>
                        <a:t>&lt; lt</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p>
                  </a:txBody>
                  <a:tcPr anchor="ctr"/>
                </a:tc>
                <a:tc>
                  <a:txBody>
                    <a:bodyPr/>
                    <a:lstStyle/>
                    <a:p>
                      <a:r>
                        <a:rPr lang="fr-BE" sz="1800" smtClean="0">
                          <a:solidFill>
                            <a:srgbClr val="3C486E"/>
                          </a:solidFill>
                          <a:latin typeface="Courier New" pitchFamily="49" charset="0"/>
                          <a:cs typeface="Courier New" pitchFamily="49" charset="0"/>
                        </a:rPr>
                        <a:t>&gt; gt</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solidFill>
                          <a:srgbClr val="3C486E"/>
                        </a:solidFill>
                      </a:endParaRPr>
                    </a:p>
                  </a:txBody>
                  <a:tcPr anchor="ctr">
                    <a:solidFill>
                      <a:schemeClr val="bg1"/>
                    </a:solidFill>
                  </a:tcPr>
                </a:tc>
                <a:tc>
                  <a:txBody>
                    <a:bodyPr/>
                    <a:lstStyle/>
                    <a:p>
                      <a:r>
                        <a:rPr lang="fr-BE" sz="1800" smtClean="0">
                          <a:solidFill>
                            <a:srgbClr val="3C486E"/>
                          </a:solidFill>
                          <a:latin typeface="Courier New" pitchFamily="49" charset="0"/>
                          <a:cs typeface="Courier New" pitchFamily="49" charset="0"/>
                        </a:rPr>
                        <a:t>&lt;= le</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solidFill>
                          <a:srgbClr val="3C486E"/>
                        </a:solidFill>
                      </a:endParaRPr>
                    </a:p>
                  </a:txBody>
                  <a:tcPr anchor="ctr">
                    <a:solidFill>
                      <a:schemeClr val="bg1"/>
                    </a:solidFill>
                  </a:tcPr>
                </a:tc>
                <a:tc>
                  <a:txBody>
                    <a:bodyPr/>
                    <a:lstStyle/>
                    <a:p>
                      <a:r>
                        <a:rPr lang="fr-BE" sz="1800" smtClean="0">
                          <a:solidFill>
                            <a:srgbClr val="3C486E"/>
                          </a:solidFill>
                          <a:latin typeface="Courier New" pitchFamily="49" charset="0"/>
                          <a:cs typeface="Courier New" pitchFamily="49" charset="0"/>
                        </a:rPr>
                        <a:t>&gt;= ge</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rowSpan="3">
                  <a:txBody>
                    <a:bodyPr/>
                    <a:lstStyle/>
                    <a:p>
                      <a:r>
                        <a:rPr lang="fr-BE" sz="1800" smtClean="0">
                          <a:solidFill>
                            <a:srgbClr val="3C486E"/>
                          </a:solidFill>
                        </a:rPr>
                        <a:t>Logique</a:t>
                      </a:r>
                      <a:endParaRPr lang="fr-BE" sz="1800">
                        <a:solidFill>
                          <a:srgbClr val="3C486E"/>
                        </a:solidFill>
                      </a:endParaRPr>
                    </a:p>
                  </a:txBody>
                  <a:tcPr anchor="ctr">
                    <a:solidFill>
                      <a:schemeClr val="bg1"/>
                    </a:solidFill>
                  </a:tcPr>
                </a:tc>
                <a:tc>
                  <a:txBody>
                    <a:bodyPr/>
                    <a:lstStyle/>
                    <a:p>
                      <a:r>
                        <a:rPr lang="fr-BE" sz="1800" smtClean="0">
                          <a:solidFill>
                            <a:srgbClr val="3C486E"/>
                          </a:solidFill>
                          <a:latin typeface="Courier New" pitchFamily="49" charset="0"/>
                          <a:cs typeface="Courier New" pitchFamily="49" charset="0"/>
                        </a:rPr>
                        <a:t>&amp;&amp; and</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p>
                  </a:txBody>
                  <a:tcPr anchor="ctr"/>
                </a:tc>
                <a:tc>
                  <a:txBody>
                    <a:bodyPr/>
                    <a:lstStyle/>
                    <a:p>
                      <a:r>
                        <a:rPr lang="fr-BE" sz="1800" smtClean="0">
                          <a:solidFill>
                            <a:srgbClr val="3C486E"/>
                          </a:solidFill>
                          <a:latin typeface="Courier New" pitchFamily="49" charset="0"/>
                          <a:cs typeface="Courier New" pitchFamily="49" charset="0"/>
                        </a:rPr>
                        <a:t>|| or</a:t>
                      </a:r>
                      <a:endParaRPr lang="fr-BE" sz="1800">
                        <a:solidFill>
                          <a:srgbClr val="3C486E"/>
                        </a:solidFill>
                        <a:latin typeface="Courier New" pitchFamily="49" charset="0"/>
                        <a:cs typeface="Courier New" pitchFamily="49" charset="0"/>
                      </a:endParaRPr>
                    </a:p>
                  </a:txBody>
                  <a:tcPr anchor="ctr">
                    <a:solidFill>
                      <a:schemeClr val="bg1"/>
                    </a:solidFill>
                  </a:tcPr>
                </a:tc>
              </a:tr>
              <a:tr h="370840">
                <a:tc vMerge="1">
                  <a:txBody>
                    <a:bodyPr/>
                    <a:lstStyle/>
                    <a:p>
                      <a:endParaRPr lang="fr-BE" sz="1400"/>
                    </a:p>
                  </a:txBody>
                  <a:tcPr anchor="ctr"/>
                </a:tc>
                <a:tc>
                  <a:txBody>
                    <a:bodyPr/>
                    <a:lstStyle/>
                    <a:p>
                      <a:r>
                        <a:rPr lang="fr-BE" sz="1800" smtClean="0">
                          <a:solidFill>
                            <a:srgbClr val="3C486E"/>
                          </a:solidFill>
                          <a:latin typeface="Courier New" pitchFamily="49" charset="0"/>
                          <a:cs typeface="Courier New" pitchFamily="49" charset="0"/>
                        </a:rPr>
                        <a:t>! not</a:t>
                      </a:r>
                      <a:endParaRPr lang="fr-BE" sz="1800">
                        <a:solidFill>
                          <a:srgbClr val="3C486E"/>
                        </a:solidFill>
                        <a:latin typeface="Courier New" pitchFamily="49" charset="0"/>
                        <a:cs typeface="Courier New" pitchFamily="49" charset="0"/>
                      </a:endParaRPr>
                    </a:p>
                  </a:txBody>
                  <a:tcPr anchor="ctr">
                    <a:solidFill>
                      <a:schemeClr val="bg1"/>
                    </a:solidFill>
                  </a:tcPr>
                </a:tc>
              </a:tr>
              <a:tr h="363566">
                <a:tc>
                  <a:txBody>
                    <a:bodyPr/>
                    <a:lstStyle/>
                    <a:p>
                      <a:r>
                        <a:rPr lang="fr-BE" sz="1800" smtClean="0">
                          <a:solidFill>
                            <a:srgbClr val="3C486E"/>
                          </a:solidFill>
                        </a:rPr>
                        <a:t>Autre</a:t>
                      </a:r>
                      <a:endParaRPr lang="fr-BE" sz="1800">
                        <a:solidFill>
                          <a:srgbClr val="3C486E"/>
                        </a:solidFill>
                      </a:endParaRPr>
                    </a:p>
                  </a:txBody>
                  <a:tcPr anchor="ctr">
                    <a:solidFill>
                      <a:schemeClr val="bg1"/>
                    </a:solidFill>
                  </a:tcPr>
                </a:tc>
                <a:tc>
                  <a:txBody>
                    <a:bodyPr/>
                    <a:lstStyle/>
                    <a:p>
                      <a:r>
                        <a:rPr lang="fr-BE" sz="1800" dirty="0" smtClean="0">
                          <a:solidFill>
                            <a:srgbClr val="3C486E"/>
                          </a:solidFill>
                          <a:latin typeface="Courier New" pitchFamily="49" charset="0"/>
                          <a:cs typeface="Courier New" pitchFamily="49" charset="0"/>
                        </a:rPr>
                        <a:t>() </a:t>
                      </a:r>
                      <a:r>
                        <a:rPr lang="fr-BE" sz="1800" dirty="0" err="1" smtClean="0">
                          <a:solidFill>
                            <a:srgbClr val="3C486E"/>
                          </a:solidFill>
                          <a:latin typeface="Courier New" pitchFamily="49" charset="0"/>
                          <a:cs typeface="Courier New" pitchFamily="49" charset="0"/>
                        </a:rPr>
                        <a:t>empty</a:t>
                      </a:r>
                      <a:r>
                        <a:rPr lang="fr-BE" sz="1800" baseline="0" dirty="0" smtClean="0">
                          <a:solidFill>
                            <a:srgbClr val="3C486E"/>
                          </a:solidFill>
                          <a:latin typeface="Courier New" pitchFamily="49" charset="0"/>
                          <a:cs typeface="Courier New" pitchFamily="49" charset="0"/>
                        </a:rPr>
                        <a:t> </a:t>
                      </a:r>
                      <a:r>
                        <a:rPr lang="fr-BE" sz="1800" baseline="0" dirty="0" err="1" smtClean="0">
                          <a:solidFill>
                            <a:srgbClr val="3C486E"/>
                          </a:solidFill>
                          <a:latin typeface="Courier New" pitchFamily="49" charset="0"/>
                          <a:cs typeface="Courier New" pitchFamily="49" charset="0"/>
                        </a:rPr>
                        <a:t>instanceof</a:t>
                      </a:r>
                      <a:r>
                        <a:rPr lang="fr-BE" sz="1800" baseline="0" dirty="0" smtClean="0">
                          <a:solidFill>
                            <a:srgbClr val="3C486E"/>
                          </a:solidFill>
                          <a:latin typeface="Courier New" pitchFamily="49" charset="0"/>
                          <a:cs typeface="Courier New" pitchFamily="49" charset="0"/>
                        </a:rPr>
                        <a:t> []</a:t>
                      </a:r>
                      <a:endParaRPr lang="fr-BE" sz="1800" dirty="0">
                        <a:solidFill>
                          <a:srgbClr val="3C486E"/>
                        </a:solidFill>
                        <a:latin typeface="Courier New" pitchFamily="49" charset="0"/>
                        <a:cs typeface="Courier New" pitchFamily="49" charset="0"/>
                      </a:endParaRPr>
                    </a:p>
                  </a:txBody>
                  <a:tcPr anchor="ctr">
                    <a:solidFill>
                      <a:schemeClr val="bg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Objets implicites (1/3)</a:t>
            </a:r>
            <a:endParaRPr lang="fr-BE"/>
          </a:p>
        </p:txBody>
      </p:sp>
      <p:sp>
        <p:nvSpPr>
          <p:cNvPr id="3" name="Content Placeholder 2"/>
          <p:cNvSpPr>
            <a:spLocks noGrp="1"/>
          </p:cNvSpPr>
          <p:nvPr>
            <p:ph idx="1"/>
          </p:nvPr>
        </p:nvSpPr>
        <p:spPr/>
        <p:txBody>
          <a:bodyPr/>
          <a:lstStyle/>
          <a:p>
            <a:r>
              <a:rPr lang="fr-BE" b="1" dirty="0" err="1" smtClean="0">
                <a:latin typeface="Courier New" pitchFamily="49" charset="0"/>
                <a:cs typeface="Courier New" pitchFamily="49" charset="0"/>
              </a:rPr>
              <a:t>pageContext</a:t>
            </a:r>
            <a:endParaRPr lang="fr-BE" dirty="0"/>
          </a:p>
          <a:p>
            <a:pPr lvl="1"/>
            <a:r>
              <a:rPr lang="fr-BE" dirty="0" smtClean="0"/>
              <a:t>Référence au contexte de la page JSP. Cette variable peut être utilisée pour accéder aux objets implicites tels que </a:t>
            </a:r>
            <a:r>
              <a:rPr lang="fr-BE" dirty="0" err="1" smtClean="0">
                <a:latin typeface="Courier New" pitchFamily="49" charset="0"/>
                <a:cs typeface="Courier New" pitchFamily="49" charset="0"/>
              </a:rPr>
              <a:t>request</a:t>
            </a:r>
            <a:r>
              <a:rPr lang="fr-BE" dirty="0" smtClean="0"/>
              <a:t>, </a:t>
            </a:r>
            <a:r>
              <a:rPr lang="fr-BE" dirty="0" err="1" smtClean="0">
                <a:latin typeface="Courier New" pitchFamily="49" charset="0"/>
                <a:cs typeface="Courier New" pitchFamily="49" charset="0"/>
              </a:rPr>
              <a:t>response</a:t>
            </a:r>
            <a:r>
              <a:rPr lang="fr-BE" dirty="0" smtClean="0"/>
              <a:t>, </a:t>
            </a:r>
            <a:r>
              <a:rPr lang="fr-BE" dirty="0" smtClean="0">
                <a:latin typeface="Courier New" pitchFamily="49" charset="0"/>
                <a:cs typeface="Courier New" pitchFamily="49" charset="0"/>
              </a:rPr>
              <a:t>session</a:t>
            </a:r>
            <a:r>
              <a:rPr lang="fr-BE" dirty="0" smtClean="0"/>
              <a:t>, …</a:t>
            </a:r>
          </a:p>
          <a:p>
            <a:r>
              <a:rPr lang="fr-BE" dirty="0" smtClean="0"/>
              <a:t>Exemple  :</a:t>
            </a:r>
            <a:endParaRPr lang="fr-BE" sz="1000" dirty="0" smtClean="0"/>
          </a:p>
          <a:p>
            <a:pPr lvl="1"/>
            <a:r>
              <a:rPr lang="fr-BE" dirty="0" smtClean="0"/>
              <a:t>Expression EL</a:t>
            </a:r>
          </a:p>
          <a:p>
            <a:pPr lvl="1"/>
            <a:endParaRPr lang="fr-BE" dirty="0" smtClean="0"/>
          </a:p>
          <a:p>
            <a:pPr lvl="1"/>
            <a:endParaRPr lang="fr-BE" dirty="0" smtClean="0"/>
          </a:p>
          <a:p>
            <a:pPr lvl="1"/>
            <a:r>
              <a:rPr lang="fr-BE" dirty="0" smtClean="0"/>
              <a:t>Expression JSP</a:t>
            </a:r>
          </a:p>
          <a:p>
            <a:pPr>
              <a:buNone/>
            </a:pPr>
            <a:r>
              <a:rPr lang="fr-BE" dirty="0" smtClean="0"/>
              <a:t>		</a:t>
            </a:r>
          </a:p>
          <a:p>
            <a:endParaRPr lang="en-US" b="1" dirty="0" smtClean="0"/>
          </a:p>
          <a:p>
            <a:endParaRPr lang="fr-BE" dirty="0"/>
          </a:p>
        </p:txBody>
      </p:sp>
      <p:sp>
        <p:nvSpPr>
          <p:cNvPr id="5" name="TextBox 4"/>
          <p:cNvSpPr txBox="1"/>
          <p:nvPr/>
        </p:nvSpPr>
        <p:spPr>
          <a:xfrm>
            <a:off x="1857356" y="4869160"/>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&lt;%= </a:t>
            </a:r>
            <a:r>
              <a:rPr lang="fr-BE" sz="1400" b="1" dirty="0" err="1" smtClean="0">
                <a:solidFill>
                  <a:srgbClr val="3C486E"/>
                </a:solidFill>
                <a:latin typeface="Courier New" pitchFamily="49" charset="0"/>
                <a:cs typeface="Courier New" pitchFamily="49" charset="0"/>
              </a:rPr>
              <a:t>request.getServerName</a:t>
            </a:r>
            <a:r>
              <a:rPr lang="fr-BE" sz="1400" b="1" dirty="0" smtClean="0">
                <a:solidFill>
                  <a:srgbClr val="3C486E"/>
                </a:solidFill>
                <a:latin typeface="Courier New" pitchFamily="49" charset="0"/>
                <a:cs typeface="Courier New" pitchFamily="49" charset="0"/>
              </a:rPr>
              <a:t>() %&gt;</a:t>
            </a:r>
            <a:endParaRPr lang="fr-BE" sz="1400" b="1" dirty="0">
              <a:solidFill>
                <a:srgbClr val="3C486E"/>
              </a:solidFill>
              <a:latin typeface="Courier New" pitchFamily="49" charset="0"/>
              <a:cs typeface="Courier New" pitchFamily="49" charset="0"/>
            </a:endParaRPr>
          </a:p>
        </p:txBody>
      </p:sp>
      <p:sp>
        <p:nvSpPr>
          <p:cNvPr id="6" name="TextBox 5"/>
          <p:cNvSpPr txBox="1"/>
          <p:nvPr/>
        </p:nvSpPr>
        <p:spPr>
          <a:xfrm>
            <a:off x="1857356" y="3625279"/>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pageContext.request.serverName</a:t>
            </a:r>
            <a:r>
              <a:rPr lang="fr-BE" sz="1400" b="1" dirty="0" smtClean="0">
                <a:solidFill>
                  <a:srgbClr val="3C486E"/>
                </a:solidFill>
                <a:latin typeface="Courier New" pitchFamily="49" charset="0"/>
                <a:cs typeface="Courier New" pitchFamily="49" charset="0"/>
              </a:rPr>
              <a:t>}</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Objets implicites (2/3)</a:t>
            </a:r>
            <a:endParaRPr lang="fr-BE"/>
          </a:p>
        </p:txBody>
      </p:sp>
      <p:sp>
        <p:nvSpPr>
          <p:cNvPr id="3" name="Content Placeholder 2"/>
          <p:cNvSpPr>
            <a:spLocks noGrp="1"/>
          </p:cNvSpPr>
          <p:nvPr>
            <p:ph idx="1"/>
          </p:nvPr>
        </p:nvSpPr>
        <p:spPr/>
        <p:txBody>
          <a:bodyPr/>
          <a:lstStyle/>
          <a:p>
            <a:r>
              <a:rPr lang="fr-BE" b="1" dirty="0" err="1" smtClean="0">
                <a:latin typeface="Courier New" pitchFamily="49" charset="0"/>
                <a:cs typeface="Courier New" pitchFamily="49" charset="0"/>
              </a:rPr>
              <a:t>param</a:t>
            </a:r>
            <a:r>
              <a:rPr lang="fr-BE" b="1" dirty="0" smtClean="0">
                <a:latin typeface="Courier New" pitchFamily="49" charset="0"/>
                <a:cs typeface="Courier New" pitchFamily="49" charset="0"/>
              </a:rPr>
              <a:t>["…"]</a:t>
            </a:r>
            <a:r>
              <a:rPr lang="fr-BE" dirty="0"/>
              <a:t> </a:t>
            </a:r>
          </a:p>
          <a:p>
            <a:pPr lvl="1"/>
            <a:r>
              <a:rPr lang="fr-BE" dirty="0" smtClean="0"/>
              <a:t>Accès aux paramètres de la requête HTTP sous forme de </a:t>
            </a:r>
            <a:r>
              <a:rPr lang="fr-BE" dirty="0" err="1" smtClean="0"/>
              <a:t>Map</a:t>
            </a:r>
            <a:endParaRPr lang="fr-BE" dirty="0" smtClean="0"/>
          </a:p>
          <a:p>
            <a:r>
              <a:rPr lang="fr-BE" dirty="0" smtClean="0"/>
              <a:t>Exemple  :</a:t>
            </a:r>
            <a:endParaRPr lang="fr-BE" sz="1000" dirty="0" smtClean="0"/>
          </a:p>
          <a:p>
            <a:pPr lvl="1"/>
            <a:r>
              <a:rPr lang="fr-BE" dirty="0" smtClean="0"/>
              <a:t>Expression EL</a:t>
            </a:r>
          </a:p>
          <a:p>
            <a:pPr lvl="1"/>
            <a:endParaRPr lang="fr-BE" dirty="0" smtClean="0"/>
          </a:p>
          <a:p>
            <a:pPr lvl="1"/>
            <a:endParaRPr lang="fr-BE" dirty="0" smtClean="0"/>
          </a:p>
          <a:p>
            <a:pPr lvl="1"/>
            <a:r>
              <a:rPr lang="fr-BE" dirty="0" smtClean="0"/>
              <a:t>Expression JSP</a:t>
            </a:r>
          </a:p>
        </p:txBody>
      </p:sp>
      <p:sp>
        <p:nvSpPr>
          <p:cNvPr id="4" name="TextBox 3"/>
          <p:cNvSpPr txBox="1"/>
          <p:nvPr/>
        </p:nvSpPr>
        <p:spPr>
          <a:xfrm>
            <a:off x="1857356" y="4149080"/>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request.getParameter("productId") %&gt;</a:t>
            </a:r>
            <a:endParaRPr lang="fr-BE" sz="1400" b="1">
              <a:solidFill>
                <a:srgbClr val="3C486E"/>
              </a:solidFill>
              <a:latin typeface="Courier New" pitchFamily="49" charset="0"/>
              <a:cs typeface="Courier New" pitchFamily="49" charset="0"/>
            </a:endParaRPr>
          </a:p>
        </p:txBody>
      </p:sp>
      <p:sp>
        <p:nvSpPr>
          <p:cNvPr id="5" name="TextBox 4"/>
          <p:cNvSpPr txBox="1"/>
          <p:nvPr/>
        </p:nvSpPr>
        <p:spPr>
          <a:xfrm>
            <a:off x="1857356" y="2996952"/>
            <a:ext cx="5429288" cy="52322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${param["productId"]}</a:t>
            </a:r>
          </a:p>
          <a:p>
            <a:pPr>
              <a:lnSpc>
                <a:spcPct val="100000"/>
              </a:lnSpc>
            </a:pPr>
            <a:r>
              <a:rPr lang="fr-BE" sz="1400" b="1" smtClean="0">
                <a:solidFill>
                  <a:srgbClr val="3C486E"/>
                </a:solidFill>
                <a:latin typeface="Courier New" pitchFamily="49" charset="0"/>
                <a:cs typeface="Courier New" pitchFamily="49" charset="0"/>
              </a:rPr>
              <a:t>	${param.productId}</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Objets implicites (3/3)</a:t>
            </a:r>
            <a:endParaRPr lang="fr-BE"/>
          </a:p>
        </p:txBody>
      </p:sp>
      <p:sp>
        <p:nvSpPr>
          <p:cNvPr id="3" name="Content Placeholder 2"/>
          <p:cNvSpPr>
            <a:spLocks noGrp="1"/>
          </p:cNvSpPr>
          <p:nvPr>
            <p:ph idx="1"/>
          </p:nvPr>
        </p:nvSpPr>
        <p:spPr/>
        <p:txBody>
          <a:bodyPr/>
          <a:lstStyle/>
          <a:p>
            <a:r>
              <a:rPr lang="fr-BE" dirty="0" smtClean="0"/>
              <a:t>Tableau récapitulatif</a:t>
            </a:r>
            <a:endParaRPr lang="fr-BE"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2138586825"/>
              </p:ext>
            </p:extLst>
          </p:nvPr>
        </p:nvGraphicFramePr>
        <p:xfrm>
          <a:off x="357157" y="1556792"/>
          <a:ext cx="8429686" cy="4442806"/>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1285885"/>
                <a:gridCol w="2143140"/>
                <a:gridCol w="5000661"/>
              </a:tblGrid>
              <a:tr h="370840">
                <a:tc>
                  <a:txBody>
                    <a:bodyPr/>
                    <a:lstStyle/>
                    <a:p>
                      <a:r>
                        <a:rPr lang="fr-BE" sz="1600" dirty="0" smtClean="0">
                          <a:solidFill>
                            <a:srgbClr val="3C486E"/>
                          </a:solidFill>
                        </a:rPr>
                        <a:t>Catégorie</a:t>
                      </a:r>
                      <a:endParaRPr lang="fr-BE" sz="1600" dirty="0">
                        <a:solidFill>
                          <a:srgbClr val="3C486E"/>
                        </a:solidFill>
                      </a:endParaRPr>
                    </a:p>
                  </a:txBody>
                  <a:tcPr>
                    <a:solidFill>
                      <a:srgbClr val="A1B4DF"/>
                    </a:solidFill>
                  </a:tcPr>
                </a:tc>
                <a:tc>
                  <a:txBody>
                    <a:bodyPr/>
                    <a:lstStyle/>
                    <a:p>
                      <a:r>
                        <a:rPr lang="fr-BE" sz="1600" smtClean="0">
                          <a:solidFill>
                            <a:srgbClr val="3C486E"/>
                          </a:solidFill>
                        </a:rPr>
                        <a:t>Identifiant</a:t>
                      </a:r>
                      <a:endParaRPr lang="fr-BE" sz="1600">
                        <a:solidFill>
                          <a:srgbClr val="3C486E"/>
                        </a:solidFill>
                      </a:endParaRPr>
                    </a:p>
                  </a:txBody>
                  <a:tcPr>
                    <a:solidFill>
                      <a:srgbClr val="A1B4DF"/>
                    </a:solidFill>
                  </a:tcPr>
                </a:tc>
                <a:tc>
                  <a:txBody>
                    <a:bodyPr/>
                    <a:lstStyle/>
                    <a:p>
                      <a:r>
                        <a:rPr lang="fr-BE" sz="1600" dirty="0" smtClean="0">
                          <a:solidFill>
                            <a:srgbClr val="3C486E"/>
                          </a:solidFill>
                        </a:rPr>
                        <a:t>Description</a:t>
                      </a:r>
                      <a:endParaRPr lang="fr-BE" sz="1600" dirty="0">
                        <a:solidFill>
                          <a:srgbClr val="3C486E"/>
                        </a:solidFill>
                      </a:endParaRPr>
                    </a:p>
                  </a:txBody>
                  <a:tcPr>
                    <a:solidFill>
                      <a:srgbClr val="A1B4DF"/>
                    </a:solidFill>
                  </a:tcPr>
                </a:tc>
              </a:tr>
              <a:tr h="370840">
                <a:tc>
                  <a:txBody>
                    <a:bodyPr/>
                    <a:lstStyle/>
                    <a:p>
                      <a:r>
                        <a:rPr lang="fr-BE" sz="1600" smtClean="0">
                          <a:solidFill>
                            <a:srgbClr val="3C486E"/>
                          </a:solidFill>
                        </a:rPr>
                        <a:t>JSP</a:t>
                      </a:r>
                      <a:endParaRPr lang="fr-BE" sz="1600">
                        <a:solidFill>
                          <a:srgbClr val="3C486E"/>
                        </a:solidFill>
                      </a:endParaRPr>
                    </a:p>
                  </a:txBody>
                  <a:tcPr anchor="ctr">
                    <a:solidFill>
                      <a:schemeClr val="bg1"/>
                    </a:solidFill>
                  </a:tcPr>
                </a:tc>
                <a:tc>
                  <a:txBody>
                    <a:bodyPr/>
                    <a:lstStyle/>
                    <a:p>
                      <a:r>
                        <a:rPr lang="fr-BE" sz="1600" dirty="0" err="1" smtClean="0">
                          <a:solidFill>
                            <a:srgbClr val="3C486E"/>
                          </a:solidFill>
                          <a:latin typeface="Courier New" pitchFamily="49" charset="0"/>
                          <a:cs typeface="Courier New" pitchFamily="49" charset="0"/>
                        </a:rPr>
                        <a:t>pageContext</a:t>
                      </a:r>
                      <a:endParaRPr lang="fr-BE" sz="1600" dirty="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Référence</a:t>
                      </a:r>
                      <a:r>
                        <a:rPr lang="en-US" sz="1600" baseline="0" smtClean="0">
                          <a:solidFill>
                            <a:srgbClr val="3C486E"/>
                          </a:solidFill>
                        </a:rPr>
                        <a:t> aux contexte de la page JSP</a:t>
                      </a:r>
                      <a:endParaRPr lang="en-US" sz="1600">
                        <a:solidFill>
                          <a:srgbClr val="3C486E"/>
                        </a:solidFill>
                      </a:endParaRPr>
                    </a:p>
                  </a:txBody>
                  <a:tcPr anchor="ctr">
                    <a:solidFill>
                      <a:schemeClr val="bg1"/>
                    </a:solidFill>
                  </a:tcPr>
                </a:tc>
              </a:tr>
              <a:tr h="370840">
                <a:tc rowSpan="4">
                  <a:txBody>
                    <a:bodyPr/>
                    <a:lstStyle/>
                    <a:p>
                      <a:r>
                        <a:rPr lang="fr-BE" sz="1600" smtClean="0">
                          <a:solidFill>
                            <a:srgbClr val="3C486E"/>
                          </a:solidFill>
                        </a:rPr>
                        <a:t>Scopes</a:t>
                      </a:r>
                      <a:endParaRPr lang="fr-BE" sz="1600">
                        <a:solidFill>
                          <a:srgbClr val="3C486E"/>
                        </a:solidFill>
                      </a:endParaRPr>
                    </a:p>
                  </a:txBody>
                  <a:tcPr anchor="ctr">
                    <a:solidFill>
                      <a:schemeClr val="bg1"/>
                    </a:solidFill>
                  </a:tcPr>
                </a:tc>
                <a:tc>
                  <a:txBody>
                    <a:bodyPr/>
                    <a:lstStyle/>
                    <a:p>
                      <a:r>
                        <a:rPr lang="fr-BE" sz="1600" dirty="0" err="1" smtClean="0">
                          <a:solidFill>
                            <a:srgbClr val="3C486E"/>
                          </a:solidFill>
                          <a:latin typeface="Courier New" pitchFamily="49" charset="0"/>
                          <a:cs typeface="Courier New" pitchFamily="49" charset="0"/>
                        </a:rPr>
                        <a:t>pageScope</a:t>
                      </a:r>
                      <a:endParaRPr lang="fr-BE" sz="1600" dirty="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a:t>
                      </a:r>
                      <a:r>
                        <a:rPr lang="en-US" sz="1600" baseline="0" smtClean="0">
                          <a:solidFill>
                            <a:srgbClr val="3C486E"/>
                          </a:solidFill>
                        </a:rPr>
                        <a:t> des attributs de la page</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requestScope</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a:t>
                      </a:r>
                      <a:r>
                        <a:rPr lang="en-US" sz="1600" baseline="0" smtClean="0">
                          <a:solidFill>
                            <a:srgbClr val="3C486E"/>
                          </a:solidFill>
                        </a:rPr>
                        <a:t> des attributs de la requête</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sessionScope</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attributs de la session</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applicationScope</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attributs</a:t>
                      </a:r>
                      <a:r>
                        <a:rPr lang="en-US" sz="1600" baseline="0" smtClean="0">
                          <a:solidFill>
                            <a:srgbClr val="3C486E"/>
                          </a:solidFill>
                        </a:rPr>
                        <a:t> de l'application</a:t>
                      </a:r>
                      <a:endParaRPr lang="en-US" sz="1600">
                        <a:solidFill>
                          <a:srgbClr val="3C486E"/>
                        </a:solidFill>
                      </a:endParaRPr>
                    </a:p>
                  </a:txBody>
                  <a:tcPr anchor="ctr">
                    <a:solidFill>
                      <a:schemeClr val="bg1"/>
                    </a:solidFill>
                  </a:tcPr>
                </a:tc>
              </a:tr>
              <a:tr h="370840">
                <a:tc rowSpan="4">
                  <a:txBody>
                    <a:bodyPr/>
                    <a:lstStyle/>
                    <a:p>
                      <a:r>
                        <a:rPr lang="fr-BE" sz="1600" smtClean="0">
                          <a:solidFill>
                            <a:srgbClr val="3C486E"/>
                          </a:solidFill>
                        </a:rPr>
                        <a:t>Requête</a:t>
                      </a:r>
                      <a:endParaRPr lang="fr-BE" sz="1600">
                        <a:solidFill>
                          <a:srgbClr val="3C486E"/>
                        </a:solidFill>
                      </a:endParaRPr>
                    </a:p>
                  </a:txBody>
                  <a:tcPr anchor="ctr">
                    <a:solidFill>
                      <a:schemeClr val="bg1"/>
                    </a:solidFill>
                  </a:tcPr>
                </a:tc>
                <a:tc>
                  <a:txBody>
                    <a:bodyPr/>
                    <a:lstStyle/>
                    <a:p>
                      <a:r>
                        <a:rPr lang="fr-BE" sz="1600" smtClean="0">
                          <a:solidFill>
                            <a:srgbClr val="3C486E"/>
                          </a:solidFill>
                          <a:latin typeface="Courier New" pitchFamily="49" charset="0"/>
                          <a:cs typeface="Courier New" pitchFamily="49" charset="0"/>
                        </a:rPr>
                        <a:t>header  </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en-têtes de la requête  HTTP</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headerValues</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en-têtes multivalués</a:t>
                      </a:r>
                      <a:r>
                        <a:rPr lang="en-US" sz="1600" baseline="0" smtClean="0">
                          <a:solidFill>
                            <a:srgbClr val="3C486E"/>
                          </a:solidFill>
                        </a:rPr>
                        <a:t> de la requête HTTP</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param  </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paramètres de la requête</a:t>
                      </a:r>
                      <a:r>
                        <a:rPr lang="en-US" sz="1600" baseline="0" smtClean="0">
                          <a:solidFill>
                            <a:srgbClr val="3C486E"/>
                          </a:solidFill>
                        </a:rPr>
                        <a:t> HTTP</a:t>
                      </a:r>
                      <a:endParaRPr lang="en-US" sz="1600">
                        <a:solidFill>
                          <a:srgbClr val="3C486E"/>
                        </a:solidFill>
                      </a:endParaRPr>
                    </a:p>
                  </a:txBody>
                  <a:tcPr anchor="ctr">
                    <a:solidFill>
                      <a:schemeClr val="bg1"/>
                    </a:solidFill>
                  </a:tcPr>
                </a:tc>
              </a:tr>
              <a:tr h="370840">
                <a:tc vMerge="1">
                  <a:txBody>
                    <a:bodyPr/>
                    <a:lstStyle/>
                    <a:p>
                      <a:endParaRPr lang="fr-BE" sz="1400"/>
                    </a:p>
                  </a:txBody>
                  <a:tcPr anchor="ctr"/>
                </a:tc>
                <a:tc>
                  <a:txBody>
                    <a:bodyPr/>
                    <a:lstStyle/>
                    <a:p>
                      <a:r>
                        <a:rPr lang="fr-BE" sz="1600" smtClean="0">
                          <a:solidFill>
                            <a:srgbClr val="3C486E"/>
                          </a:solidFill>
                          <a:latin typeface="Courier New" pitchFamily="49" charset="0"/>
                          <a:cs typeface="Courier New" pitchFamily="49" charset="0"/>
                        </a:rPr>
                        <a:t>paramValues</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a:t>
                      </a:r>
                      <a:r>
                        <a:rPr lang="en-US" sz="1600" baseline="0" smtClean="0">
                          <a:solidFill>
                            <a:srgbClr val="3C486E"/>
                          </a:solidFill>
                        </a:rPr>
                        <a:t> des paramètres multivalués de la requête HTTP</a:t>
                      </a:r>
                      <a:endParaRPr lang="en-US" sz="1600">
                        <a:solidFill>
                          <a:srgbClr val="3C486E"/>
                        </a:solidFill>
                      </a:endParaRPr>
                    </a:p>
                  </a:txBody>
                  <a:tcPr anchor="ctr">
                    <a:solidFill>
                      <a:schemeClr val="bg1"/>
                    </a:solidFill>
                  </a:tcPr>
                </a:tc>
              </a:tr>
              <a:tr h="363566">
                <a:tc>
                  <a:txBody>
                    <a:bodyPr/>
                    <a:lstStyle/>
                    <a:p>
                      <a:r>
                        <a:rPr lang="fr-BE" sz="1600" smtClean="0">
                          <a:solidFill>
                            <a:srgbClr val="3C486E"/>
                          </a:solidFill>
                        </a:rPr>
                        <a:t>Cookies</a:t>
                      </a:r>
                      <a:endParaRPr lang="fr-BE" sz="1600">
                        <a:solidFill>
                          <a:srgbClr val="3C486E"/>
                        </a:solidFill>
                      </a:endParaRPr>
                    </a:p>
                  </a:txBody>
                  <a:tcPr anchor="ctr">
                    <a:solidFill>
                      <a:schemeClr val="bg1"/>
                    </a:solidFill>
                  </a:tcPr>
                </a:tc>
                <a:tc>
                  <a:txBody>
                    <a:bodyPr/>
                    <a:lstStyle/>
                    <a:p>
                      <a:r>
                        <a:rPr lang="fr-BE" sz="1600" smtClean="0">
                          <a:solidFill>
                            <a:srgbClr val="3C486E"/>
                          </a:solidFill>
                          <a:latin typeface="Courier New" pitchFamily="49" charset="0"/>
                          <a:cs typeface="Courier New" pitchFamily="49" charset="0"/>
                        </a:rPr>
                        <a:t>cookie  </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Map des cookies</a:t>
                      </a:r>
                      <a:endParaRPr lang="en-US" sz="1600">
                        <a:solidFill>
                          <a:srgbClr val="3C486E"/>
                        </a:solidFill>
                      </a:endParaRPr>
                    </a:p>
                  </a:txBody>
                  <a:tcPr anchor="ctr">
                    <a:solidFill>
                      <a:schemeClr val="bg1"/>
                    </a:solidFill>
                  </a:tcPr>
                </a:tc>
              </a:tr>
              <a:tr h="370840">
                <a:tc>
                  <a:txBody>
                    <a:bodyPr/>
                    <a:lstStyle/>
                    <a:p>
                      <a:r>
                        <a:rPr lang="fr-BE" sz="1600" smtClean="0">
                          <a:solidFill>
                            <a:srgbClr val="3C486E"/>
                          </a:solidFill>
                        </a:rPr>
                        <a:t>Initialisation</a:t>
                      </a:r>
                      <a:endParaRPr lang="fr-BE" sz="1600">
                        <a:solidFill>
                          <a:srgbClr val="3C486E"/>
                        </a:solidFill>
                      </a:endParaRPr>
                    </a:p>
                  </a:txBody>
                  <a:tcPr anchor="ctr">
                    <a:solidFill>
                      <a:schemeClr val="bg1"/>
                    </a:solidFill>
                  </a:tcPr>
                </a:tc>
                <a:tc>
                  <a:txBody>
                    <a:bodyPr/>
                    <a:lstStyle/>
                    <a:p>
                      <a:r>
                        <a:rPr lang="fr-BE" sz="1600" smtClean="0">
                          <a:solidFill>
                            <a:srgbClr val="3C486E"/>
                          </a:solidFill>
                          <a:latin typeface="Courier New" pitchFamily="49" charset="0"/>
                          <a:cs typeface="Courier New" pitchFamily="49" charset="0"/>
                        </a:rPr>
                        <a:t>initParam</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dirty="0" smtClean="0">
                          <a:solidFill>
                            <a:srgbClr val="3C486E"/>
                          </a:solidFill>
                        </a:rPr>
                        <a:t>Map des </a:t>
                      </a:r>
                      <a:r>
                        <a:rPr lang="en-US" sz="1600" dirty="0" err="1" smtClean="0">
                          <a:solidFill>
                            <a:srgbClr val="3C486E"/>
                          </a:solidFill>
                        </a:rPr>
                        <a:t>paramètres</a:t>
                      </a:r>
                      <a:r>
                        <a:rPr lang="en-US" sz="1600" baseline="0" dirty="0" smtClean="0">
                          <a:solidFill>
                            <a:srgbClr val="3C486E"/>
                          </a:solidFill>
                        </a:rPr>
                        <a:t> </a:t>
                      </a:r>
                      <a:r>
                        <a:rPr lang="en-US" sz="1600" baseline="0" dirty="0" err="1" smtClean="0">
                          <a:solidFill>
                            <a:srgbClr val="3C486E"/>
                          </a:solidFill>
                        </a:rPr>
                        <a:t>d'initialisation</a:t>
                      </a:r>
                      <a:r>
                        <a:rPr lang="en-US" sz="1600" baseline="0" dirty="0" smtClean="0">
                          <a:solidFill>
                            <a:srgbClr val="3C486E"/>
                          </a:solidFill>
                        </a:rPr>
                        <a:t> de </a:t>
                      </a:r>
                      <a:r>
                        <a:rPr lang="en-US" sz="1600" baseline="0" dirty="0" err="1" smtClean="0">
                          <a:solidFill>
                            <a:srgbClr val="3C486E"/>
                          </a:solidFill>
                        </a:rPr>
                        <a:t>l'application</a:t>
                      </a:r>
                      <a:endParaRPr lang="en-US" sz="1600" dirty="0">
                        <a:solidFill>
                          <a:srgbClr val="3C486E"/>
                        </a:solidFill>
                      </a:endParaRPr>
                    </a:p>
                  </a:txBody>
                  <a:tcPr anchor="ctr">
                    <a:solidFill>
                      <a:schemeClr val="bg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EL – Objets Java</a:t>
            </a:r>
            <a:endParaRPr lang="fr-BE"/>
          </a:p>
        </p:txBody>
      </p:sp>
      <p:sp>
        <p:nvSpPr>
          <p:cNvPr id="3" name="Content Placeholder 2"/>
          <p:cNvSpPr>
            <a:spLocks noGrp="1"/>
          </p:cNvSpPr>
          <p:nvPr>
            <p:ph idx="1"/>
          </p:nvPr>
        </p:nvSpPr>
        <p:spPr/>
        <p:txBody>
          <a:bodyPr/>
          <a:lstStyle/>
          <a:p>
            <a:r>
              <a:rPr lang="fr-BE" dirty="0" smtClean="0"/>
              <a:t>Une expression EL peut également manipuler un objet Java</a:t>
            </a:r>
          </a:p>
          <a:p>
            <a:r>
              <a:rPr lang="fr-BE" dirty="0" smtClean="0"/>
              <a:t>L'action </a:t>
            </a:r>
            <a:r>
              <a:rPr lang="fr-BE" dirty="0" smtClean="0">
                <a:latin typeface="Courier New" pitchFamily="49" charset="0"/>
                <a:cs typeface="Courier New" pitchFamily="49" charset="0"/>
              </a:rPr>
              <a:t>&lt;</a:t>
            </a:r>
            <a:r>
              <a:rPr lang="fr-BE" dirty="0" err="1" smtClean="0">
                <a:latin typeface="Courier New" pitchFamily="49" charset="0"/>
                <a:cs typeface="Courier New" pitchFamily="49" charset="0"/>
              </a:rPr>
              <a:t>jsp:useBean</a:t>
            </a:r>
            <a:r>
              <a:rPr lang="fr-BE" dirty="0" smtClean="0">
                <a:latin typeface="Courier New" pitchFamily="49" charset="0"/>
                <a:cs typeface="Courier New" pitchFamily="49" charset="0"/>
              </a:rPr>
              <a:t>&gt; </a:t>
            </a:r>
            <a:r>
              <a:rPr lang="fr-BE" dirty="0" smtClean="0"/>
              <a:t>permet l'utilisation d'un objet Java dans une page JSP. L'objet est créé par l'action si nécessaire. L'objet est désigné par le nom défini par l'attribut </a:t>
            </a:r>
            <a:r>
              <a:rPr lang="fr-BE" dirty="0" smtClean="0">
                <a:latin typeface="Courier New" pitchFamily="49" charset="0"/>
                <a:cs typeface="Courier New" pitchFamily="49" charset="0"/>
              </a:rPr>
              <a:t>id</a:t>
            </a:r>
            <a:r>
              <a:rPr lang="fr-BE" dirty="0" smtClean="0"/>
              <a:t> </a:t>
            </a:r>
          </a:p>
          <a:p>
            <a:r>
              <a:rPr lang="fr-BE" dirty="0" smtClean="0"/>
              <a:t>Exemple</a:t>
            </a:r>
            <a:endParaRPr lang="fr-BE" dirty="0"/>
          </a:p>
        </p:txBody>
      </p:sp>
      <p:grpSp>
        <p:nvGrpSpPr>
          <p:cNvPr id="6" name="Groupe 5"/>
          <p:cNvGrpSpPr/>
          <p:nvPr/>
        </p:nvGrpSpPr>
        <p:grpSpPr>
          <a:xfrm>
            <a:off x="1285852" y="4060810"/>
            <a:ext cx="6715172" cy="1600438"/>
            <a:chOff x="1285852" y="3857628"/>
            <a:chExt cx="6715172" cy="1600438"/>
          </a:xfrm>
        </p:grpSpPr>
        <p:sp>
          <p:nvSpPr>
            <p:cNvPr id="4" name="TextBox 3"/>
            <p:cNvSpPr txBox="1"/>
            <p:nvPr/>
          </p:nvSpPr>
          <p:spPr>
            <a:xfrm>
              <a:off x="1285852" y="3857628"/>
              <a:ext cx="6715172"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&lt;html xmlns:jsp="</a:t>
              </a:r>
              <a:r>
                <a:rPr lang="fr-BE" sz="1400" b="1" smtClean="0">
                  <a:solidFill>
                    <a:srgbClr val="3C486E"/>
                  </a:solidFill>
                  <a:latin typeface="Courier New" pitchFamily="49" charset="0"/>
                  <a:cs typeface="Courier New" pitchFamily="49" charset="0"/>
                  <a:hlinkClick r:id="rId3"/>
                </a:rPr>
                <a:t>http://java.sun.com/JSP/Page</a:t>
              </a:r>
              <a:r>
                <a:rPr lang="fr-BE" sz="1400" b="1" smtClean="0">
                  <a:solidFill>
                    <a:srgbClr val="3C486E"/>
                  </a:solidFill>
                  <a:latin typeface="Courier New" pitchFamily="49" charset="0"/>
                  <a:cs typeface="Courier New" pitchFamily="49" charset="0"/>
                </a:rPr>
                <a:t>"&gt;</a:t>
              </a:r>
            </a:p>
            <a:p>
              <a:pPr>
                <a:lnSpc>
                  <a:spcPct val="100000"/>
                </a:lnSpc>
              </a:pPr>
              <a:r>
                <a:rPr lang="fr-BE" sz="1400" b="1" smtClean="0">
                  <a:solidFill>
                    <a:srgbClr val="3C486E"/>
                  </a:solidFill>
                  <a:latin typeface="Courier New" pitchFamily="49" charset="0"/>
                  <a:cs typeface="Courier New" pitchFamily="49" charset="0"/>
                </a:rPr>
                <a:t>&lt;jsp:directive.page contentType="text/html;charset=UTF-8"/&gt;</a:t>
              </a:r>
            </a:p>
            <a:p>
              <a:pPr>
                <a:lnSpc>
                  <a:spcPct val="100000"/>
                </a:lnSpc>
              </a:pPr>
              <a:r>
                <a:rPr lang="fr-BE" sz="1400" b="1" smtClean="0">
                  <a:solidFill>
                    <a:srgbClr val="3C486E"/>
                  </a:solidFill>
                  <a:latin typeface="Courier New" pitchFamily="49" charset="0"/>
                  <a:cs typeface="Courier New" pitchFamily="49" charset="0"/>
                </a:rPr>
                <a:t>	&lt;jsp:useBean id='currentDate' class='java.util.Date'/&gt;</a:t>
              </a:r>
            </a:p>
            <a:p>
              <a:pPr>
                <a:lnSpc>
                  <a:spcPct val="100000"/>
                </a:lnSpc>
              </a:pPr>
              <a:r>
                <a:rPr lang="fr-BE" sz="1400" b="1" smtClean="0">
                  <a:solidFill>
                    <a:srgbClr val="3C486E"/>
                  </a:solidFill>
                  <a:latin typeface="Courier New" pitchFamily="49" charset="0"/>
                  <a:cs typeface="Courier New" pitchFamily="49" charset="0"/>
                </a:rPr>
                <a:t>	&lt;body&gt;</a:t>
              </a:r>
            </a:p>
            <a:p>
              <a:pPr>
                <a:lnSpc>
                  <a:spcPct val="100000"/>
                </a:lnSpc>
              </a:pPr>
              <a:r>
                <a:rPr lang="fr-BE" sz="1400" b="1" smtClean="0">
                  <a:solidFill>
                    <a:srgbClr val="3C486E"/>
                  </a:solidFill>
                  <a:latin typeface="Courier New" pitchFamily="49" charset="0"/>
                  <a:cs typeface="Courier New" pitchFamily="49" charset="0"/>
                </a:rPr>
                <a:t>	Année : ${currentDate.year}</a:t>
              </a:r>
            </a:p>
            <a:p>
              <a:pPr>
                <a:lnSpc>
                  <a:spcPct val="100000"/>
                </a:lnSpc>
              </a:pPr>
              <a:r>
                <a:rPr lang="fr-BE" sz="1400" b="1" smtClean="0">
                  <a:solidFill>
                    <a:srgbClr val="3C486E"/>
                  </a:solidFill>
                  <a:latin typeface="Courier New" pitchFamily="49" charset="0"/>
                  <a:cs typeface="Courier New" pitchFamily="49" charset="0"/>
                </a:rPr>
                <a:t>	&lt;/body&gt;</a:t>
              </a:r>
            </a:p>
            <a:p>
              <a:pPr>
                <a:lnSpc>
                  <a:spcPct val="100000"/>
                </a:lnSpc>
              </a:pPr>
              <a:r>
                <a:rPr lang="fr-BE" sz="1400" b="1" smtClean="0">
                  <a:solidFill>
                    <a:srgbClr val="3C486E"/>
                  </a:solidFill>
                  <a:latin typeface="Courier New" pitchFamily="49" charset="0"/>
                  <a:cs typeface="Courier New" pitchFamily="49" charset="0"/>
                </a:rPr>
                <a:t>&lt;/html&gt;</a:t>
              </a:r>
              <a:endParaRPr lang="fr-BE" sz="1400" b="1">
                <a:solidFill>
                  <a:srgbClr val="3C486E"/>
                </a:solidFill>
                <a:latin typeface="Courier New" pitchFamily="49" charset="0"/>
                <a:cs typeface="Courier New" pitchFamily="49" charset="0"/>
              </a:endParaRPr>
            </a:p>
          </p:txBody>
        </p:sp>
        <p:sp>
          <p:nvSpPr>
            <p:cNvPr id="5" name="Rounded Rectangle 4"/>
            <p:cNvSpPr/>
            <p:nvPr/>
          </p:nvSpPr>
          <p:spPr bwMode="auto">
            <a:xfrm>
              <a:off x="2643174" y="4643446"/>
              <a:ext cx="2143140" cy="42862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grpSp>
    </p:spTree>
  </p:cSld>
  <p:clrMapOvr>
    <a:masterClrMapping/>
  </p:clrMapOvr>
  <p:transition>
    <p:strips dir="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TagLib</a:t>
            </a:r>
            <a:endParaRPr lang="fr-BE" dirty="0"/>
          </a:p>
        </p:txBody>
      </p:sp>
      <p:sp>
        <p:nvSpPr>
          <p:cNvPr id="3" name="Content Placeholder 2"/>
          <p:cNvSpPr>
            <a:spLocks noGrp="1"/>
          </p:cNvSpPr>
          <p:nvPr>
            <p:ph idx="1"/>
          </p:nvPr>
        </p:nvSpPr>
        <p:spPr/>
        <p:txBody>
          <a:bodyPr/>
          <a:lstStyle/>
          <a:p>
            <a:r>
              <a:rPr lang="en-GB" dirty="0" err="1" smtClean="0"/>
              <a:t>Une</a:t>
            </a:r>
            <a:r>
              <a:rPr lang="en-GB" dirty="0" smtClean="0"/>
              <a:t> </a:t>
            </a:r>
            <a:r>
              <a:rPr lang="en-GB" b="1" dirty="0" err="1" smtClean="0"/>
              <a:t>TagLib</a:t>
            </a:r>
            <a:r>
              <a:rPr lang="en-GB" dirty="0" smtClean="0"/>
              <a:t> </a:t>
            </a:r>
            <a:r>
              <a:rPr lang="en-GB" dirty="0" err="1" smtClean="0"/>
              <a:t>est</a:t>
            </a:r>
            <a:r>
              <a:rPr lang="en-GB" dirty="0" smtClean="0"/>
              <a:t> </a:t>
            </a:r>
            <a:r>
              <a:rPr lang="en-GB" dirty="0" err="1" smtClean="0"/>
              <a:t>une</a:t>
            </a:r>
            <a:r>
              <a:rPr lang="en-GB" dirty="0" smtClean="0"/>
              <a:t> </a:t>
            </a:r>
            <a:r>
              <a:rPr lang="en-GB" dirty="0" err="1" smtClean="0"/>
              <a:t>librairie</a:t>
            </a:r>
            <a:r>
              <a:rPr lang="en-GB" dirty="0" smtClean="0"/>
              <a:t> de tags </a:t>
            </a:r>
            <a:r>
              <a:rPr lang="en-GB" dirty="0" err="1" smtClean="0"/>
              <a:t>destinés</a:t>
            </a:r>
            <a:r>
              <a:rPr lang="en-GB" dirty="0" smtClean="0"/>
              <a:t> à </a:t>
            </a:r>
            <a:r>
              <a:rPr lang="en-GB" dirty="0" err="1" smtClean="0"/>
              <a:t>être</a:t>
            </a:r>
            <a:r>
              <a:rPr lang="en-GB" dirty="0" smtClean="0"/>
              <a:t> </a:t>
            </a:r>
            <a:r>
              <a:rPr lang="en-GB" dirty="0" err="1" smtClean="0"/>
              <a:t>utilisés</a:t>
            </a:r>
            <a:r>
              <a:rPr lang="en-GB" dirty="0" smtClean="0"/>
              <a:t> </a:t>
            </a:r>
            <a:r>
              <a:rPr lang="en-GB" dirty="0" err="1" smtClean="0"/>
              <a:t>dans</a:t>
            </a:r>
            <a:r>
              <a:rPr lang="en-GB" dirty="0" smtClean="0"/>
              <a:t> les pages JSP</a:t>
            </a:r>
          </a:p>
          <a:p>
            <a:r>
              <a:rPr lang="en-GB" dirty="0" smtClean="0"/>
              <a:t>Les </a:t>
            </a:r>
            <a:r>
              <a:rPr lang="en-GB" dirty="0" err="1" smtClean="0"/>
              <a:t>conteneurs</a:t>
            </a:r>
            <a:r>
              <a:rPr lang="en-GB" dirty="0" smtClean="0"/>
              <a:t> </a:t>
            </a:r>
            <a:r>
              <a:rPr lang="en-GB" dirty="0" err="1" smtClean="0"/>
              <a:t>fournissent</a:t>
            </a:r>
            <a:r>
              <a:rPr lang="en-GB" dirty="0" smtClean="0"/>
              <a:t> </a:t>
            </a:r>
            <a:r>
              <a:rPr lang="en-GB" dirty="0" err="1" smtClean="0"/>
              <a:t>parfois</a:t>
            </a:r>
            <a:r>
              <a:rPr lang="en-GB" dirty="0" smtClean="0"/>
              <a:t> </a:t>
            </a:r>
            <a:r>
              <a:rPr lang="en-GB" dirty="0" err="1" smtClean="0"/>
              <a:t>une</a:t>
            </a:r>
            <a:r>
              <a:rPr lang="en-GB" dirty="0" smtClean="0"/>
              <a:t> </a:t>
            </a:r>
            <a:r>
              <a:rPr lang="en-GB" dirty="0" err="1" smtClean="0"/>
              <a:t>taglib</a:t>
            </a:r>
            <a:r>
              <a:rPr lang="en-GB" dirty="0" smtClean="0"/>
              <a:t> par </a:t>
            </a:r>
            <a:r>
              <a:rPr lang="en-GB" dirty="0" err="1" smtClean="0"/>
              <a:t>défaut</a:t>
            </a:r>
            <a:endParaRPr lang="en-GB" dirty="0" smtClean="0"/>
          </a:p>
          <a:p>
            <a:r>
              <a:rPr lang="en-GB" dirty="0" smtClean="0"/>
              <a:t>Il </a:t>
            </a:r>
            <a:r>
              <a:rPr lang="en-GB" dirty="0" err="1" smtClean="0"/>
              <a:t>est</a:t>
            </a:r>
            <a:r>
              <a:rPr lang="en-GB" dirty="0" smtClean="0"/>
              <a:t> possible de programmer </a:t>
            </a:r>
            <a:r>
              <a:rPr lang="en-GB" dirty="0" err="1" smtClean="0"/>
              <a:t>ses</a:t>
            </a:r>
            <a:r>
              <a:rPr lang="en-GB" dirty="0" smtClean="0"/>
              <a:t> </a:t>
            </a:r>
            <a:r>
              <a:rPr lang="en-GB" dirty="0" err="1" smtClean="0"/>
              <a:t>propres</a:t>
            </a:r>
            <a:r>
              <a:rPr lang="en-GB" dirty="0" smtClean="0"/>
              <a:t> </a:t>
            </a:r>
            <a:r>
              <a:rPr lang="en-GB" dirty="0" err="1" smtClean="0"/>
              <a:t>librairies</a:t>
            </a:r>
            <a:r>
              <a:rPr lang="en-GB" dirty="0" smtClean="0"/>
              <a:t> de tags pour </a:t>
            </a:r>
            <a:r>
              <a:rPr lang="en-GB" dirty="0" err="1" smtClean="0"/>
              <a:t>résoudre</a:t>
            </a:r>
            <a:r>
              <a:rPr lang="en-GB" dirty="0" smtClean="0"/>
              <a:t> des </a:t>
            </a:r>
            <a:r>
              <a:rPr lang="en-GB" dirty="0" err="1" smtClean="0"/>
              <a:t>besoins</a:t>
            </a:r>
            <a:r>
              <a:rPr lang="en-GB" dirty="0" smtClean="0"/>
              <a:t> </a:t>
            </a:r>
            <a:r>
              <a:rPr lang="en-GB" dirty="0" err="1" smtClean="0"/>
              <a:t>spécifiques</a:t>
            </a:r>
            <a:endParaRPr lang="en-GB" dirty="0" smtClean="0"/>
          </a:p>
          <a:p>
            <a:r>
              <a:rPr lang="en-GB" dirty="0" smtClean="0"/>
              <a:t>Les tags </a:t>
            </a:r>
            <a:r>
              <a:rPr lang="en-GB" dirty="0" err="1" smtClean="0"/>
              <a:t>remplacent</a:t>
            </a:r>
            <a:r>
              <a:rPr lang="en-GB" dirty="0" smtClean="0"/>
              <a:t> les </a:t>
            </a:r>
            <a:r>
              <a:rPr lang="en-GB" dirty="0" err="1" smtClean="0"/>
              <a:t>scriptlets</a:t>
            </a:r>
            <a:r>
              <a:rPr lang="en-GB" dirty="0" smtClean="0"/>
              <a:t> et </a:t>
            </a:r>
            <a:r>
              <a:rPr lang="en-GB" dirty="0" err="1" smtClean="0"/>
              <a:t>réduisent</a:t>
            </a:r>
            <a:r>
              <a:rPr lang="en-GB" dirty="0" smtClean="0"/>
              <a:t> de </a:t>
            </a:r>
            <a:r>
              <a:rPr lang="en-GB" dirty="0" err="1" smtClean="0"/>
              <a:t>cette</a:t>
            </a:r>
            <a:r>
              <a:rPr lang="en-GB" dirty="0" smtClean="0"/>
              <a:t> </a:t>
            </a:r>
            <a:r>
              <a:rPr lang="en-GB" dirty="0" err="1" smtClean="0"/>
              <a:t>façon</a:t>
            </a:r>
            <a:r>
              <a:rPr lang="en-GB" dirty="0" smtClean="0"/>
              <a:t> les </a:t>
            </a:r>
            <a:r>
              <a:rPr lang="en-GB" dirty="0" err="1" smtClean="0"/>
              <a:t>problèmes</a:t>
            </a:r>
            <a:r>
              <a:rPr lang="en-GB" dirty="0" smtClean="0"/>
              <a:t> </a:t>
            </a:r>
            <a:r>
              <a:rPr lang="en-GB" dirty="0" err="1" smtClean="0"/>
              <a:t>liés</a:t>
            </a:r>
            <a:r>
              <a:rPr lang="en-GB" dirty="0" smtClean="0"/>
              <a:t> à la </a:t>
            </a:r>
            <a:r>
              <a:rPr lang="en-GB" dirty="0" err="1" smtClean="0"/>
              <a:t>programmation</a:t>
            </a:r>
            <a:endParaRPr lang="en-GB" dirty="0" smtClean="0"/>
          </a:p>
          <a:p>
            <a:r>
              <a:rPr lang="en-GB" dirty="0" err="1" smtClean="0"/>
              <a:t>Exemple</a:t>
            </a:r>
            <a:endParaRPr lang="en-GB" dirty="0" smtClean="0"/>
          </a:p>
        </p:txBody>
      </p:sp>
      <p:sp>
        <p:nvSpPr>
          <p:cNvPr id="4" name="TextBox 3"/>
          <p:cNvSpPr txBox="1"/>
          <p:nvPr/>
        </p:nvSpPr>
        <p:spPr>
          <a:xfrm>
            <a:off x="2285984" y="5373216"/>
            <a:ext cx="4572032" cy="307777"/>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ea typeface="MS Gothic" charset="-128"/>
                <a:cs typeface="Courier New" pitchFamily="49" charset="0"/>
              </a:rPr>
              <a:t>&lt;</a:t>
            </a:r>
            <a:r>
              <a:rPr lang="en-GB" sz="1400" b="1" dirty="0" err="1" smtClean="0">
                <a:solidFill>
                  <a:srgbClr val="3C486E"/>
                </a:solidFill>
                <a:latin typeface="Courier New" pitchFamily="49" charset="0"/>
                <a:ea typeface="MS Gothic" charset="-128"/>
                <a:cs typeface="Courier New" pitchFamily="49" charset="0"/>
              </a:rPr>
              <a:t>store:shoppingCart</a:t>
            </a:r>
            <a:r>
              <a:rPr lang="en-GB" sz="1400" b="1" dirty="0" smtClean="0">
                <a:solidFill>
                  <a:srgbClr val="3C486E"/>
                </a:solidFill>
                <a:latin typeface="Courier New" pitchFamily="49" charset="0"/>
                <a:ea typeface="MS Gothic" charset="-128"/>
                <a:cs typeface="Courier New" pitchFamily="49" charset="0"/>
              </a:rPr>
              <a:t> id = "1097629"/&gt;</a:t>
            </a:r>
            <a:endParaRPr lang="en-GB" sz="1400" b="1" dirty="0" smtClean="0">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Requête HTTP (3/3)</a:t>
            </a:r>
            <a:endParaRPr lang="fr-BE"/>
          </a:p>
        </p:txBody>
      </p:sp>
      <p:sp>
        <p:nvSpPr>
          <p:cNvPr id="3" name="Content Placeholder 2"/>
          <p:cNvSpPr>
            <a:spLocks noGrp="1"/>
          </p:cNvSpPr>
          <p:nvPr>
            <p:ph idx="1"/>
          </p:nvPr>
        </p:nvSpPr>
        <p:spPr/>
        <p:txBody>
          <a:bodyPr/>
          <a:lstStyle/>
          <a:p>
            <a:r>
              <a:rPr lang="fr-BE" smtClean="0"/>
              <a:t>Les champs d'en-tête les plus courants (HTTP 1.1) sont</a:t>
            </a:r>
          </a:p>
          <a:p>
            <a:endParaRPr lang="fr-BE" sz="1000" smtClean="0"/>
          </a:p>
          <a:p>
            <a:pPr lvl="1"/>
            <a:r>
              <a:rPr lang="fr-BE" smtClean="0">
                <a:latin typeface="Courier New" pitchFamily="49" charset="0"/>
                <a:cs typeface="Courier New" pitchFamily="49" charset="0"/>
              </a:rPr>
              <a:t>Accept</a:t>
            </a:r>
            <a:r>
              <a:rPr lang="fr-BE" smtClean="0"/>
              <a:t> : type de contenu MIME (text/html, text/plain, …)</a:t>
            </a:r>
          </a:p>
          <a:p>
            <a:pPr lvl="1"/>
            <a:r>
              <a:rPr lang="fr-BE" smtClean="0">
                <a:latin typeface="Courier New" pitchFamily="49" charset="0"/>
                <a:cs typeface="Courier New" pitchFamily="49" charset="0"/>
              </a:rPr>
              <a:t>Accept-Encoding </a:t>
            </a:r>
            <a:r>
              <a:rPr lang="fr-BE" smtClean="0"/>
              <a:t>: codage accepté par le client (compress, x-gzip, x-zip, …)</a:t>
            </a:r>
          </a:p>
          <a:p>
            <a:pPr lvl="1"/>
            <a:r>
              <a:rPr lang="fr-BE" smtClean="0">
                <a:latin typeface="Courier New" pitchFamily="49" charset="0"/>
                <a:cs typeface="Courier New" pitchFamily="49" charset="0"/>
              </a:rPr>
              <a:t>Accept-Charset</a:t>
            </a:r>
            <a:r>
              <a:rPr lang="fr-BE" smtClean="0"/>
              <a:t> : jeu de caractères souhaité par le client</a:t>
            </a:r>
          </a:p>
          <a:p>
            <a:pPr lvl="1"/>
            <a:r>
              <a:rPr lang="fr-BE" smtClean="0">
                <a:latin typeface="Courier New" pitchFamily="49" charset="0"/>
                <a:cs typeface="Courier New" pitchFamily="49" charset="0"/>
              </a:rPr>
              <a:t>Accept-Language</a:t>
            </a:r>
            <a:r>
              <a:rPr lang="fr-BE" smtClean="0"/>
              <a:t> : langues acceptées par le client (fr, en, …)</a:t>
            </a:r>
          </a:p>
          <a:p>
            <a:pPr lvl="1"/>
            <a:r>
              <a:rPr lang="fr-BE" smtClean="0">
                <a:latin typeface="Courier New" pitchFamily="49" charset="0"/>
                <a:cs typeface="Courier New" pitchFamily="49" charset="0"/>
              </a:rPr>
              <a:t>Authorization</a:t>
            </a:r>
            <a:r>
              <a:rPr lang="fr-BE" smtClean="0"/>
              <a:t> : type d'autorisation </a:t>
            </a:r>
          </a:p>
          <a:p>
            <a:pPr lvl="1"/>
            <a:r>
              <a:rPr lang="fr-BE" smtClean="0">
                <a:latin typeface="Courier New" pitchFamily="49" charset="0"/>
                <a:cs typeface="Courier New" pitchFamily="49" charset="0"/>
              </a:rPr>
              <a:t>Cookie</a:t>
            </a:r>
            <a:r>
              <a:rPr lang="fr-BE" smtClean="0"/>
              <a:t> : cookie retourné par le serveur Web</a:t>
            </a:r>
          </a:p>
          <a:p>
            <a:pPr lvl="1"/>
            <a:r>
              <a:rPr lang="fr-BE" smtClean="0">
                <a:latin typeface="Courier New" pitchFamily="49" charset="0"/>
                <a:cs typeface="Courier New" pitchFamily="49" charset="0"/>
              </a:rPr>
              <a:t>Content-Length</a:t>
            </a:r>
            <a:r>
              <a:rPr lang="fr-BE" smtClean="0"/>
              <a:t> : longueur du corps de la requête</a:t>
            </a:r>
          </a:p>
          <a:p>
            <a:pPr lvl="1"/>
            <a:r>
              <a:rPr lang="fr-BE" smtClean="0">
                <a:latin typeface="Courier New" pitchFamily="49" charset="0"/>
                <a:cs typeface="Courier New" pitchFamily="49" charset="0"/>
              </a:rPr>
              <a:t>Content-Type</a:t>
            </a:r>
            <a:r>
              <a:rPr lang="fr-BE" smtClean="0"/>
              <a:t> : type de contenu du corps de la requête, par exemple text/html</a:t>
            </a:r>
          </a:p>
        </p:txBody>
      </p:sp>
    </p:spTree>
  </p:cSld>
  <p:clrMapOvr>
    <a:masterClrMapping/>
  </p:clrMapOvr>
  <p:transition>
    <p:strips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a:t>
            </a:r>
            <a:endParaRPr lang="fr-BE"/>
          </a:p>
        </p:txBody>
      </p:sp>
      <p:sp>
        <p:nvSpPr>
          <p:cNvPr id="3" name="Content Placeholder 2"/>
          <p:cNvSpPr>
            <a:spLocks noGrp="1"/>
          </p:cNvSpPr>
          <p:nvPr>
            <p:ph idx="1"/>
          </p:nvPr>
        </p:nvSpPr>
        <p:spPr/>
        <p:txBody>
          <a:bodyPr/>
          <a:lstStyle/>
          <a:p>
            <a:r>
              <a:rPr lang="fr-BE" dirty="0" smtClean="0"/>
              <a:t>JSTL = </a:t>
            </a:r>
            <a:r>
              <a:rPr lang="fr-BE" b="1" dirty="0" smtClean="0"/>
              <a:t>JSP Standard Tag Library</a:t>
            </a:r>
            <a:endParaRPr lang="fr-BE" sz="1000" dirty="0"/>
          </a:p>
          <a:p>
            <a:pPr lvl="1"/>
            <a:r>
              <a:rPr lang="fr-BE" dirty="0"/>
              <a:t>Voir </a:t>
            </a:r>
            <a:r>
              <a:rPr lang="en-GB" dirty="0"/>
              <a:t>http://docs.oracle.com/javaee/5/jstl/1.1/docs/tlddocs/</a:t>
            </a:r>
            <a:endParaRPr lang="fr-BE" dirty="0"/>
          </a:p>
          <a:p>
            <a:r>
              <a:rPr lang="fr-BE" dirty="0" smtClean="0"/>
              <a:t>Incorporé à JSP depuis la version 2.0</a:t>
            </a:r>
          </a:p>
          <a:p>
            <a:r>
              <a:rPr lang="fr-BE" dirty="0" smtClean="0"/>
              <a:t>Les apports de la JSTL sont :</a:t>
            </a:r>
            <a:endParaRPr lang="fr-BE" sz="1000" dirty="0" smtClean="0"/>
          </a:p>
          <a:p>
            <a:pPr lvl="1"/>
            <a:r>
              <a:rPr lang="fr-BE" dirty="0" smtClean="0"/>
              <a:t>Structures de contrôle (itération, conditions, …)</a:t>
            </a:r>
          </a:p>
          <a:p>
            <a:pPr lvl="1"/>
            <a:r>
              <a:rPr lang="fr-BE" dirty="0" smtClean="0"/>
              <a:t>Internationalisation</a:t>
            </a:r>
          </a:p>
          <a:p>
            <a:pPr lvl="1"/>
            <a:r>
              <a:rPr lang="fr-BE" dirty="0" smtClean="0"/>
              <a:t>Accès aux bases de données</a:t>
            </a:r>
          </a:p>
          <a:p>
            <a:pPr lvl="1"/>
            <a:r>
              <a:rPr lang="fr-BE" dirty="0" smtClean="0"/>
              <a:t>XML</a:t>
            </a:r>
          </a:p>
        </p:txBody>
      </p:sp>
    </p:spTree>
  </p:cSld>
  <p:clrMapOvr>
    <a:masterClrMapping/>
  </p:clrMapOvr>
  <p:transition>
    <p:strips dir="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Bibliothèques JSTL</a:t>
            </a:r>
            <a:endParaRPr lang="fr-BE"/>
          </a:p>
        </p:txBody>
      </p:sp>
      <p:sp>
        <p:nvSpPr>
          <p:cNvPr id="3" name="Content Placeholder 2"/>
          <p:cNvSpPr>
            <a:spLocks noGrp="1"/>
          </p:cNvSpPr>
          <p:nvPr>
            <p:ph idx="1"/>
          </p:nvPr>
        </p:nvSpPr>
        <p:spPr>
          <a:xfrm>
            <a:off x="468313" y="1071546"/>
            <a:ext cx="8229600" cy="4232289"/>
          </a:xfrm>
        </p:spPr>
        <p:txBody>
          <a:bodyPr/>
          <a:lstStyle/>
          <a:p>
            <a:r>
              <a:rPr lang="fr-BE" dirty="0" smtClean="0"/>
              <a:t>JSTL incorpore 5 librairies de tags :</a:t>
            </a:r>
          </a:p>
          <a:p>
            <a:endParaRPr lang="fr-BE" dirty="0"/>
          </a:p>
          <a:p>
            <a:endParaRPr lang="fr-BE" dirty="0" smtClean="0"/>
          </a:p>
          <a:p>
            <a:endParaRPr lang="fr-BE" dirty="0"/>
          </a:p>
          <a:p>
            <a:endParaRPr lang="fr-BE" dirty="0" smtClean="0"/>
          </a:p>
          <a:p>
            <a:r>
              <a:rPr lang="fr-BE" dirty="0" smtClean="0"/>
              <a:t>Pour utiliser une bibliothèque, il faut la déclarer à la racine de la page JSP</a:t>
            </a:r>
          </a:p>
        </p:txBody>
      </p:sp>
      <p:graphicFrame>
        <p:nvGraphicFramePr>
          <p:cNvPr id="4" name="Table 3"/>
          <p:cNvGraphicFramePr>
            <a:graphicFrameLocks noGrp="1"/>
          </p:cNvGraphicFramePr>
          <p:nvPr>
            <p:extLst>
              <p:ext uri="{D42A27DB-BD31-4B8C-83A1-F6EECF244321}">
                <p14:modId xmlns:p14="http://schemas.microsoft.com/office/powerpoint/2010/main" val="2080309089"/>
              </p:ext>
            </p:extLst>
          </p:nvPr>
        </p:nvGraphicFramePr>
        <p:xfrm>
          <a:off x="1000100" y="1780024"/>
          <a:ext cx="7143801" cy="2225040"/>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4929222"/>
                <a:gridCol w="2214579"/>
              </a:tblGrid>
              <a:tr h="370840">
                <a:tc>
                  <a:txBody>
                    <a:bodyPr/>
                    <a:lstStyle/>
                    <a:p>
                      <a:r>
                        <a:rPr lang="fr-BE" sz="1600" smtClean="0">
                          <a:solidFill>
                            <a:srgbClr val="3C486E"/>
                          </a:solidFill>
                        </a:rPr>
                        <a:t>URI</a:t>
                      </a:r>
                      <a:endParaRPr lang="fr-BE" sz="1600">
                        <a:solidFill>
                          <a:srgbClr val="3C486E"/>
                        </a:solidFill>
                      </a:endParaRPr>
                    </a:p>
                  </a:txBody>
                  <a:tcPr>
                    <a:solidFill>
                      <a:srgbClr val="A1B4DF"/>
                    </a:solidFill>
                  </a:tcPr>
                </a:tc>
                <a:tc>
                  <a:txBody>
                    <a:bodyPr/>
                    <a:lstStyle/>
                    <a:p>
                      <a:r>
                        <a:rPr lang="fr-BE" sz="1600" smtClean="0">
                          <a:solidFill>
                            <a:srgbClr val="3C486E"/>
                          </a:solidFill>
                        </a:rPr>
                        <a:t>Rôle</a:t>
                      </a:r>
                      <a:endParaRPr lang="fr-BE" sz="1600">
                        <a:solidFill>
                          <a:srgbClr val="3C486E"/>
                        </a:solidFill>
                      </a:endParaRPr>
                    </a:p>
                  </a:txBody>
                  <a:tcPr>
                    <a:solidFill>
                      <a:srgbClr val="A1B4DF"/>
                    </a:solidFill>
                  </a:tcPr>
                </a:tc>
              </a:tr>
              <a:tr h="370840">
                <a:tc>
                  <a:txBody>
                    <a:bodyPr/>
                    <a:lstStyle/>
                    <a:p>
                      <a:r>
                        <a:rPr lang="fr-BE" sz="1600" smtClean="0">
                          <a:solidFill>
                            <a:srgbClr val="3C486E"/>
                          </a:solidFill>
                          <a:latin typeface="Courier New" pitchFamily="49" charset="0"/>
                          <a:cs typeface="Courier New" pitchFamily="49" charset="0"/>
                          <a:hlinkClick r:id="rId3"/>
                        </a:rPr>
                        <a:t>http://java.sun.com/jsp/jstl/core</a:t>
                      </a:r>
                      <a:endParaRPr lang="fr-BE" sz="160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Fonctions de</a:t>
                      </a:r>
                      <a:r>
                        <a:rPr lang="en-US" sz="1600" baseline="0" smtClean="0">
                          <a:solidFill>
                            <a:srgbClr val="3C486E"/>
                          </a:solidFill>
                        </a:rPr>
                        <a:t> base</a:t>
                      </a:r>
                      <a:endParaRPr lang="en-US" sz="1600">
                        <a:solidFill>
                          <a:srgbClr val="3C486E"/>
                        </a:solidFill>
                      </a:endParaRPr>
                    </a:p>
                  </a:txBody>
                  <a:tcPr anchor="c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Courier New" pitchFamily="49" charset="0"/>
                          <a:cs typeface="Courier New" pitchFamily="49" charset="0"/>
                          <a:hlinkClick r:id="rId4"/>
                        </a:rPr>
                        <a:t>http://java.sun.com/jsp/jstl/fmt</a:t>
                      </a:r>
                      <a:endParaRPr lang="fr-BE" sz="1600" smtClean="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Internationalisation</a:t>
                      </a:r>
                      <a:endParaRPr lang="en-US" sz="1600">
                        <a:solidFill>
                          <a:srgbClr val="3C486E"/>
                        </a:solidFill>
                      </a:endParaRPr>
                    </a:p>
                  </a:txBody>
                  <a:tcPr anchor="c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Courier New" pitchFamily="49" charset="0"/>
                          <a:cs typeface="Courier New" pitchFamily="49" charset="0"/>
                          <a:hlinkClick r:id="rId5"/>
                        </a:rPr>
                        <a:t>http://java.sun.com/jsp/jstl/sql</a:t>
                      </a:r>
                      <a:endParaRPr lang="fr-BE" sz="1600" smtClean="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Traitements SQL</a:t>
                      </a:r>
                      <a:endParaRPr lang="en-US" sz="1600">
                        <a:solidFill>
                          <a:srgbClr val="3C486E"/>
                        </a:solidFill>
                      </a:endParaRPr>
                    </a:p>
                  </a:txBody>
                  <a:tcPr anchor="c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Courier New" pitchFamily="49" charset="0"/>
                          <a:cs typeface="Courier New" pitchFamily="49" charset="0"/>
                          <a:hlinkClick r:id="rId6"/>
                        </a:rPr>
                        <a:t>http://java.sun.com/jsp/jstl/xml</a:t>
                      </a:r>
                      <a:endParaRPr lang="fr-BE" sz="1600" smtClean="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Traitements</a:t>
                      </a:r>
                      <a:r>
                        <a:rPr lang="en-US" sz="1600" baseline="0" smtClean="0">
                          <a:solidFill>
                            <a:srgbClr val="3C486E"/>
                          </a:solidFill>
                        </a:rPr>
                        <a:t> XML</a:t>
                      </a:r>
                      <a:endParaRPr lang="en-US" sz="1600">
                        <a:solidFill>
                          <a:srgbClr val="3C486E"/>
                        </a:solidFill>
                      </a:endParaRPr>
                    </a:p>
                  </a:txBody>
                  <a:tcPr anchor="c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Courier New" pitchFamily="49" charset="0"/>
                          <a:cs typeface="Courier New" pitchFamily="49" charset="0"/>
                          <a:hlinkClick r:id="rId7"/>
                        </a:rPr>
                        <a:t>http://java.sun.com/jsp/jstl/functions</a:t>
                      </a:r>
                      <a:endParaRPr lang="fr-BE" sz="1600" smtClean="0">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dirty="0" err="1" smtClean="0">
                          <a:solidFill>
                            <a:srgbClr val="3C486E"/>
                          </a:solidFill>
                        </a:rPr>
                        <a:t>Fonctions</a:t>
                      </a:r>
                      <a:endParaRPr lang="en-US" sz="1600" dirty="0">
                        <a:solidFill>
                          <a:srgbClr val="3C486E"/>
                        </a:solidFill>
                      </a:endParaRPr>
                    </a:p>
                  </a:txBody>
                  <a:tcPr anchor="ctr">
                    <a:solidFill>
                      <a:schemeClr val="bg1"/>
                    </a:solidFill>
                  </a:tcPr>
                </a:tc>
              </a:tr>
            </a:tbl>
          </a:graphicData>
        </a:graphic>
      </p:graphicFrame>
      <p:sp>
        <p:nvSpPr>
          <p:cNvPr id="5" name="TextBox 4"/>
          <p:cNvSpPr txBox="1"/>
          <p:nvPr/>
        </p:nvSpPr>
        <p:spPr>
          <a:xfrm>
            <a:off x="1000100" y="5301208"/>
            <a:ext cx="7143800" cy="587340"/>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cs typeface="Courier New" pitchFamily="49" charset="0"/>
              </a:rPr>
              <a:t>&lt;jsp:root xmlns:jsp="</a:t>
            </a:r>
            <a:r>
              <a:rPr lang="en-GB" sz="1400" b="1" smtClean="0">
                <a:solidFill>
                  <a:srgbClr val="3C486E"/>
                </a:solidFill>
                <a:latin typeface="Courier New" pitchFamily="49" charset="0"/>
                <a:ea typeface="MS Gothic" charset="-128"/>
                <a:cs typeface="Courier New" pitchFamily="49" charset="0"/>
                <a:hlinkClick r:id="rId8"/>
              </a:rPr>
              <a:t>http://java.sun.com/JSP/Page</a:t>
            </a:r>
            <a:r>
              <a:rPr lang="en-GB" sz="1400" b="1" smtClean="0">
                <a:solidFill>
                  <a:srgbClr val="3C486E"/>
                </a:solidFill>
                <a:latin typeface="Courier New" pitchFamily="49" charset="0"/>
                <a:ea typeface="MS Gothic" charset="-128"/>
                <a:cs typeface="Courier New" pitchFamily="49" charset="0"/>
              </a:rPr>
              <a: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cs typeface="Courier New" pitchFamily="49" charset="0"/>
              </a:rPr>
              <a:t>                     xmlns:c="</a:t>
            </a:r>
            <a:r>
              <a:rPr lang="en-GB" sz="1400" b="1" smtClean="0">
                <a:solidFill>
                  <a:srgbClr val="3C486E"/>
                </a:solidFill>
                <a:latin typeface="Courier New" pitchFamily="49" charset="0"/>
                <a:ea typeface="MS Gothic" charset="-128"/>
                <a:cs typeface="Courier New" pitchFamily="49" charset="0"/>
                <a:hlinkClick r:id="rId3"/>
              </a:rPr>
              <a:t>http://java.sun.com/jsp/jstl/core</a:t>
            </a:r>
            <a:r>
              <a:rPr lang="en-GB" sz="1400" b="1" smtClean="0">
                <a:solidFill>
                  <a:srgbClr val="3C486E"/>
                </a:solidFill>
                <a:latin typeface="Courier New" pitchFamily="49" charset="0"/>
                <a:ea typeface="MS Gothic" charset="-128"/>
                <a:cs typeface="Courier New" pitchFamily="49" charset="0"/>
              </a:rPr>
              <a:t>"&gt;</a:t>
            </a:r>
            <a:endParaRPr lang="en-GB" sz="1400" b="1" smtClean="0">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a:t>
            </a:r>
            <a:endParaRPr lang="fr-BE"/>
          </a:p>
        </p:txBody>
      </p:sp>
      <p:graphicFrame>
        <p:nvGraphicFramePr>
          <p:cNvPr id="5" name="Table 4"/>
          <p:cNvGraphicFramePr>
            <a:graphicFrameLocks noGrp="1"/>
          </p:cNvGraphicFramePr>
          <p:nvPr>
            <p:extLst>
              <p:ext uri="{D42A27DB-BD31-4B8C-83A1-F6EECF244321}">
                <p14:modId xmlns:p14="http://schemas.microsoft.com/office/powerpoint/2010/main" val="3246144258"/>
              </p:ext>
            </p:extLst>
          </p:nvPr>
        </p:nvGraphicFramePr>
        <p:xfrm>
          <a:off x="785786" y="1142984"/>
          <a:ext cx="7572428" cy="4450080"/>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1785950"/>
                <a:gridCol w="1470193"/>
                <a:gridCol w="4316285"/>
              </a:tblGrid>
              <a:tr h="370840">
                <a:tc>
                  <a:txBody>
                    <a:bodyPr/>
                    <a:lstStyle/>
                    <a:p>
                      <a:r>
                        <a:rPr lang="fr-BE" sz="1600" dirty="0" smtClean="0">
                          <a:solidFill>
                            <a:srgbClr val="3C486E"/>
                          </a:solidFill>
                        </a:rPr>
                        <a:t>Catégorie</a:t>
                      </a:r>
                      <a:endParaRPr lang="fr-BE" sz="1600" dirty="0">
                        <a:solidFill>
                          <a:srgbClr val="3C486E"/>
                        </a:solidFill>
                      </a:endParaRPr>
                    </a:p>
                  </a:txBody>
                  <a:tcPr>
                    <a:solidFill>
                      <a:srgbClr val="A1B4DF"/>
                    </a:solidFill>
                  </a:tcPr>
                </a:tc>
                <a:tc>
                  <a:txBody>
                    <a:bodyPr/>
                    <a:lstStyle/>
                    <a:p>
                      <a:r>
                        <a:rPr lang="fr-BE" sz="1600" smtClean="0">
                          <a:solidFill>
                            <a:srgbClr val="3C486E"/>
                          </a:solidFill>
                        </a:rPr>
                        <a:t>Tag</a:t>
                      </a:r>
                      <a:endParaRPr lang="fr-BE" sz="1600">
                        <a:solidFill>
                          <a:srgbClr val="3C486E"/>
                        </a:solidFill>
                      </a:endParaRPr>
                    </a:p>
                  </a:txBody>
                  <a:tcPr>
                    <a:solidFill>
                      <a:srgbClr val="A1B4DF"/>
                    </a:solidFill>
                  </a:tcPr>
                </a:tc>
                <a:tc>
                  <a:txBody>
                    <a:bodyPr/>
                    <a:lstStyle/>
                    <a:p>
                      <a:r>
                        <a:rPr lang="fr-BE" sz="1600" dirty="0" smtClean="0">
                          <a:solidFill>
                            <a:srgbClr val="3C486E"/>
                          </a:solidFill>
                        </a:rPr>
                        <a:t>Rôle</a:t>
                      </a:r>
                      <a:endParaRPr lang="fr-BE" sz="1600" dirty="0">
                        <a:solidFill>
                          <a:srgbClr val="3C486E"/>
                        </a:solidFill>
                      </a:endParaRPr>
                    </a:p>
                  </a:txBody>
                  <a:tcPr>
                    <a:solidFill>
                      <a:srgbClr val="A1B4DF"/>
                    </a:solidFill>
                  </a:tcPr>
                </a:tc>
              </a:tr>
              <a:tr h="370840">
                <a:tc rowSpan="4">
                  <a:txBody>
                    <a:bodyPr/>
                    <a:lstStyle/>
                    <a:p>
                      <a:r>
                        <a:rPr lang="fr-BE" sz="1600" smtClean="0">
                          <a:solidFill>
                            <a:srgbClr val="3C486E"/>
                          </a:solidFill>
                          <a:latin typeface="+mn-lt"/>
                          <a:cs typeface="Courier New" pitchFamily="49" charset="0"/>
                        </a:rPr>
                        <a:t>EL</a:t>
                      </a:r>
                      <a:endParaRPr lang="fr-BE" sz="160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out</a:t>
                      </a:r>
                    </a:p>
                  </a:txBody>
                  <a:tcPr anchor="ctr">
                    <a:solidFill>
                      <a:schemeClr val="bg1"/>
                    </a:solidFill>
                  </a:tcPr>
                </a:tc>
                <a:tc>
                  <a:txBody>
                    <a:bodyPr/>
                    <a:lstStyle/>
                    <a:p>
                      <a:r>
                        <a:rPr lang="en-US" sz="1600" smtClean="0">
                          <a:solidFill>
                            <a:srgbClr val="3C486E"/>
                          </a:solidFill>
                        </a:rPr>
                        <a:t>afficher une expression</a:t>
                      </a:r>
                      <a:endParaRPr lang="en-US" sz="1600">
                        <a:solidFill>
                          <a:srgbClr val="3C486E"/>
                        </a:solidFill>
                      </a:endParaRPr>
                    </a:p>
                  </a:txBody>
                  <a:tcPr anchor="ctr">
                    <a:solidFill>
                      <a:schemeClr val="bg1"/>
                    </a:solidFill>
                  </a:tcPr>
                </a:tc>
              </a:tr>
              <a:tr h="370840">
                <a:tc vMerge="1">
                  <a:txBody>
                    <a:bodyPr/>
                    <a:lstStyle/>
                    <a:p>
                      <a:endParaRPr lang="fr-BE" sz="160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set</a:t>
                      </a:r>
                    </a:p>
                  </a:txBody>
                  <a:tcPr anchor="ctr">
                    <a:solidFill>
                      <a:schemeClr val="bg1"/>
                    </a:solidFill>
                  </a:tcPr>
                </a:tc>
                <a:tc>
                  <a:txBody>
                    <a:bodyPr/>
                    <a:lstStyle/>
                    <a:p>
                      <a:r>
                        <a:rPr lang="en-US" sz="1600" smtClean="0">
                          <a:solidFill>
                            <a:srgbClr val="3C486E"/>
                          </a:solidFill>
                        </a:rPr>
                        <a:t>modifier</a:t>
                      </a:r>
                      <a:r>
                        <a:rPr lang="en-US" sz="1600" baseline="0" smtClean="0">
                          <a:solidFill>
                            <a:srgbClr val="3C486E"/>
                          </a:solidFill>
                        </a:rPr>
                        <a:t> la valeur d'une variable</a:t>
                      </a:r>
                      <a:endParaRPr lang="en-US" sz="1600">
                        <a:solidFill>
                          <a:srgbClr val="3C486E"/>
                        </a:solidFill>
                      </a:endParaRPr>
                    </a:p>
                  </a:txBody>
                  <a:tcPr anchor="ctr">
                    <a:solidFill>
                      <a:schemeClr val="bg1"/>
                    </a:solidFill>
                  </a:tcPr>
                </a:tc>
              </a:tr>
              <a:tr h="370840">
                <a:tc vMerge="1">
                  <a:txBody>
                    <a:bodyPr/>
                    <a:lstStyle/>
                    <a:p>
                      <a:endParaRPr lang="fr-BE" sz="160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remove</a:t>
                      </a:r>
                    </a:p>
                  </a:txBody>
                  <a:tcPr anchor="ctr">
                    <a:solidFill>
                      <a:schemeClr val="bg1"/>
                    </a:solidFill>
                  </a:tcPr>
                </a:tc>
                <a:tc>
                  <a:txBody>
                    <a:bodyPr/>
                    <a:lstStyle/>
                    <a:p>
                      <a:r>
                        <a:rPr lang="en-US" sz="1600" smtClean="0">
                          <a:solidFill>
                            <a:srgbClr val="3C486E"/>
                          </a:solidFill>
                        </a:rPr>
                        <a:t>supprimer</a:t>
                      </a:r>
                      <a:r>
                        <a:rPr lang="en-US" sz="1600" baseline="0" smtClean="0">
                          <a:solidFill>
                            <a:srgbClr val="3C486E"/>
                          </a:solidFill>
                        </a:rPr>
                        <a:t> une variable</a:t>
                      </a:r>
                      <a:endParaRPr lang="en-US" sz="1600">
                        <a:solidFill>
                          <a:srgbClr val="3C486E"/>
                        </a:solidFill>
                      </a:endParaRPr>
                    </a:p>
                  </a:txBody>
                  <a:tcPr anchor="ctr">
                    <a:solidFill>
                      <a:schemeClr val="bg1"/>
                    </a:solidFill>
                  </a:tcPr>
                </a:tc>
              </a:tr>
              <a:tr h="370840">
                <a:tc vMerge="1">
                  <a:txBody>
                    <a:bodyPr/>
                    <a:lstStyle/>
                    <a:p>
                      <a:endParaRPr lang="fr-BE" sz="160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catch</a:t>
                      </a:r>
                    </a:p>
                  </a:txBody>
                  <a:tcPr anchor="ctr">
                    <a:solidFill>
                      <a:schemeClr val="bg1"/>
                    </a:solidFill>
                  </a:tcPr>
                </a:tc>
                <a:tc>
                  <a:txBody>
                    <a:bodyPr/>
                    <a:lstStyle/>
                    <a:p>
                      <a:r>
                        <a:rPr lang="en-US" sz="1600" smtClean="0">
                          <a:solidFill>
                            <a:srgbClr val="3C486E"/>
                          </a:solidFill>
                        </a:rPr>
                        <a:t>gérer les</a:t>
                      </a:r>
                      <a:r>
                        <a:rPr lang="en-US" sz="1600" baseline="0" smtClean="0">
                          <a:solidFill>
                            <a:srgbClr val="3C486E"/>
                          </a:solidFill>
                        </a:rPr>
                        <a:t> exceptions</a:t>
                      </a:r>
                      <a:endParaRPr lang="en-US" sz="1600">
                        <a:solidFill>
                          <a:srgbClr val="3C486E"/>
                        </a:solidFill>
                      </a:endParaRPr>
                    </a:p>
                  </a:txBody>
                  <a:tcPr anchor="ctr">
                    <a:solidFill>
                      <a:schemeClr val="bg1"/>
                    </a:solidFill>
                  </a:tcPr>
                </a:tc>
              </a:tr>
              <a:tr h="37084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mn-lt"/>
                          <a:cs typeface="Courier New" pitchFamily="49" charset="0"/>
                        </a:rPr>
                        <a:t>Contrôle</a:t>
                      </a: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if</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instruction conditionnelle simple</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choose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instruction conditionnelle avec alternatives</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forEach</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instruction itérative</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forTokens</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découper</a:t>
                      </a:r>
                      <a:r>
                        <a:rPr lang="en-US" sz="1600" baseline="0" smtClean="0">
                          <a:solidFill>
                            <a:srgbClr val="3C486E"/>
                          </a:solidFill>
                        </a:rPr>
                        <a:t> une chaîne de caractères</a:t>
                      </a:r>
                      <a:endParaRPr lang="en-US" sz="1600">
                        <a:solidFill>
                          <a:srgbClr val="3C486E"/>
                        </a:solidFill>
                      </a:endParaRPr>
                    </a:p>
                  </a:txBody>
                  <a:tcPr anchor="ctr">
                    <a:solidFill>
                      <a:schemeClr val="bg1"/>
                    </a:solidFill>
                  </a:tcPr>
                </a:tc>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mn-lt"/>
                          <a:cs typeface="Courier New" pitchFamily="49" charset="0"/>
                        </a:rPr>
                        <a:t>Gestion des URL</a:t>
                      </a: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import</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inclure</a:t>
                      </a:r>
                      <a:r>
                        <a:rPr lang="en-US" sz="1600" baseline="0" smtClean="0">
                          <a:solidFill>
                            <a:srgbClr val="3C486E"/>
                          </a:solidFill>
                        </a:rPr>
                        <a:t> des ressources dans une page </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url</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encoder</a:t>
                      </a:r>
                      <a:r>
                        <a:rPr lang="en-US" sz="1600" baseline="0" smtClean="0">
                          <a:solidFill>
                            <a:srgbClr val="3C486E"/>
                          </a:solidFill>
                        </a:rPr>
                        <a:t> des URL</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redirect</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dirty="0" smtClean="0">
                          <a:solidFill>
                            <a:srgbClr val="3C486E"/>
                          </a:solidFill>
                        </a:rPr>
                        <a:t>redirection</a:t>
                      </a:r>
                      <a:r>
                        <a:rPr lang="en-US" sz="1600" baseline="0" dirty="0" smtClean="0">
                          <a:solidFill>
                            <a:srgbClr val="3C486E"/>
                          </a:solidFill>
                        </a:rPr>
                        <a:t> </a:t>
                      </a:r>
                      <a:r>
                        <a:rPr lang="en-US" sz="1600" baseline="0" dirty="0" err="1" smtClean="0">
                          <a:solidFill>
                            <a:srgbClr val="3C486E"/>
                          </a:solidFill>
                        </a:rPr>
                        <a:t>vers</a:t>
                      </a:r>
                      <a:r>
                        <a:rPr lang="en-US" sz="1600" baseline="0" dirty="0" smtClean="0">
                          <a:solidFill>
                            <a:srgbClr val="3C486E"/>
                          </a:solidFill>
                        </a:rPr>
                        <a:t> </a:t>
                      </a:r>
                      <a:r>
                        <a:rPr lang="en-US" sz="1600" baseline="0" dirty="0" err="1" smtClean="0">
                          <a:solidFill>
                            <a:srgbClr val="3C486E"/>
                          </a:solidFill>
                        </a:rPr>
                        <a:t>une</a:t>
                      </a:r>
                      <a:r>
                        <a:rPr lang="en-US" sz="1600" baseline="0" dirty="0" smtClean="0">
                          <a:solidFill>
                            <a:srgbClr val="3C486E"/>
                          </a:solidFill>
                        </a:rPr>
                        <a:t> nouvelle URL</a:t>
                      </a:r>
                      <a:endParaRPr lang="en-US" sz="1600" dirty="0">
                        <a:solidFill>
                          <a:srgbClr val="3C486E"/>
                        </a:solidFill>
                      </a:endParaRPr>
                    </a:p>
                  </a:txBody>
                  <a:tcPr anchor="ctr">
                    <a:solidFill>
                      <a:schemeClr val="bg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Expression EL</a:t>
            </a:r>
            <a:endParaRPr lang="fr-BE"/>
          </a:p>
        </p:txBody>
      </p:sp>
      <p:sp>
        <p:nvSpPr>
          <p:cNvPr id="3"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c:out </a:t>
            </a:r>
            <a:r>
              <a:rPr lang="fr-BE" dirty="0" smtClean="0">
                <a:latin typeface="+mj-lt"/>
                <a:cs typeface="Courier New" pitchFamily="49" charset="0"/>
              </a:rPr>
              <a:t>affiche une expression EL</a:t>
            </a:r>
            <a:endParaRPr lang="fr-BE" dirty="0">
              <a:latin typeface="+mj-lt"/>
              <a:cs typeface="Courier New" pitchFamily="49" charset="0"/>
            </a:endParaRPr>
          </a:p>
          <a:p>
            <a:pPr lvl="1"/>
            <a:r>
              <a:rPr lang="fr-BE" dirty="0" smtClean="0">
                <a:latin typeface="+mj-lt"/>
                <a:cs typeface="Courier New" pitchFamily="49" charset="0"/>
              </a:rPr>
              <a:t>Ses attributs sont :</a:t>
            </a:r>
          </a:p>
          <a:p>
            <a:pPr lvl="2"/>
            <a:r>
              <a:rPr lang="fr-BE" dirty="0" smtClean="0">
                <a:latin typeface="Courier New" pitchFamily="49" charset="0"/>
                <a:cs typeface="Courier New" pitchFamily="49" charset="0"/>
              </a:rPr>
              <a:t>value</a:t>
            </a:r>
            <a:r>
              <a:rPr lang="fr-BE" dirty="0" smtClean="0">
                <a:latin typeface="+mj-lt"/>
                <a:cs typeface="Courier New" pitchFamily="49" charset="0"/>
              </a:rPr>
              <a:t> : l'expression à afficher</a:t>
            </a:r>
          </a:p>
          <a:p>
            <a:pPr lvl="2"/>
            <a:r>
              <a:rPr lang="fr-BE" dirty="0" smtClean="0">
                <a:latin typeface="Courier New" pitchFamily="49" charset="0"/>
                <a:cs typeface="Courier New" pitchFamily="49" charset="0"/>
              </a:rPr>
              <a:t>default</a:t>
            </a:r>
            <a:r>
              <a:rPr lang="fr-BE" dirty="0" smtClean="0">
                <a:latin typeface="+mj-lt"/>
                <a:cs typeface="Courier New" pitchFamily="49" charset="0"/>
              </a:rPr>
              <a:t> : la valeur à afficher si </a:t>
            </a:r>
            <a:r>
              <a:rPr lang="fr-BE" dirty="0" smtClean="0">
                <a:latin typeface="Courier New" pitchFamily="49" charset="0"/>
                <a:cs typeface="Courier New" pitchFamily="49" charset="0"/>
              </a:rPr>
              <a:t>value</a:t>
            </a:r>
            <a:r>
              <a:rPr lang="fr-BE" dirty="0" smtClean="0">
                <a:latin typeface="+mj-lt"/>
                <a:cs typeface="Courier New" pitchFamily="49" charset="0"/>
              </a:rPr>
              <a:t> est </a:t>
            </a:r>
            <a:r>
              <a:rPr lang="fr-BE" dirty="0" err="1" smtClean="0">
                <a:latin typeface="Courier New" pitchFamily="49" charset="0"/>
                <a:cs typeface="Courier New" pitchFamily="49" charset="0"/>
              </a:rPr>
              <a:t>null</a:t>
            </a:r>
            <a:endParaRPr lang="fr-BE" dirty="0" smtClean="0">
              <a:latin typeface="Courier New" pitchFamily="49" charset="0"/>
              <a:cs typeface="Courier New" pitchFamily="49" charset="0"/>
            </a:endParaRPr>
          </a:p>
          <a:p>
            <a:pPr lvl="2"/>
            <a:r>
              <a:rPr lang="fr-BE" dirty="0" err="1" smtClean="0">
                <a:latin typeface="Courier New" pitchFamily="49" charset="0"/>
                <a:cs typeface="Courier New" pitchFamily="49" charset="0"/>
              </a:rPr>
              <a:t>escapeXml</a:t>
            </a:r>
            <a:r>
              <a:rPr lang="fr-BE" dirty="0" smtClean="0">
                <a:cs typeface="Courier New" pitchFamily="49" charset="0"/>
              </a:rPr>
              <a:t> : si </a:t>
            </a:r>
            <a:r>
              <a:rPr lang="fr-BE" dirty="0" err="1" smtClean="0">
                <a:latin typeface="Courier New" pitchFamily="49" charset="0"/>
                <a:cs typeface="Courier New" pitchFamily="49" charset="0"/>
              </a:rPr>
              <a:t>true</a:t>
            </a:r>
            <a:r>
              <a:rPr lang="fr-BE" dirty="0" smtClean="0">
                <a:cs typeface="Courier New" pitchFamily="49" charset="0"/>
              </a:rPr>
              <a:t> indique que les caractères XML réservés </a:t>
            </a:r>
            <a:r>
              <a:rPr lang="fr-BE" dirty="0">
                <a:cs typeface="Courier New" pitchFamily="49" charset="0"/>
              </a:rPr>
              <a:t/>
            </a:r>
            <a:br>
              <a:rPr lang="fr-BE" dirty="0">
                <a:cs typeface="Courier New" pitchFamily="49" charset="0"/>
              </a:rPr>
            </a:br>
            <a:r>
              <a:rPr lang="fr-BE" dirty="0" smtClean="0">
                <a:cs typeface="Courier New" pitchFamily="49" charset="0"/>
              </a:rPr>
              <a:t>(&lt; &gt; &amp; ' ") doivent être remplacés par leurs codes respectifs</a:t>
            </a:r>
            <a:endParaRPr lang="fr-BE" dirty="0">
              <a:latin typeface="+mj-lt"/>
              <a:cs typeface="Courier New" pitchFamily="49" charset="0"/>
            </a:endParaRPr>
          </a:p>
          <a:p>
            <a:pPr lvl="1"/>
            <a:r>
              <a:rPr lang="fr-BE" dirty="0" smtClean="0">
                <a:latin typeface="+mj-lt"/>
                <a:cs typeface="Courier New" pitchFamily="49" charset="0"/>
              </a:rPr>
              <a:t>Exemple</a:t>
            </a:r>
            <a:endParaRPr lang="fr-BE" dirty="0" smtClean="0"/>
          </a:p>
        </p:txBody>
      </p:sp>
      <p:sp>
        <p:nvSpPr>
          <p:cNvPr id="4" name="TextBox 3"/>
          <p:cNvSpPr txBox="1"/>
          <p:nvPr/>
        </p:nvSpPr>
        <p:spPr>
          <a:xfrm>
            <a:off x="1285852" y="3697287"/>
            <a:ext cx="6572296" cy="307777"/>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ea typeface="MS Gothic" charset="-128"/>
                <a:cs typeface="Courier New" pitchFamily="49" charset="0"/>
              </a:rPr>
              <a:t>&lt;</a:t>
            </a:r>
            <a:r>
              <a:rPr lang="en-GB" sz="1400" b="1" dirty="0" err="1" smtClean="0">
                <a:solidFill>
                  <a:srgbClr val="3C486E"/>
                </a:solidFill>
                <a:latin typeface="Courier New" pitchFamily="49" charset="0"/>
                <a:ea typeface="MS Gothic" charset="-128"/>
                <a:cs typeface="Courier New" pitchFamily="49" charset="0"/>
              </a:rPr>
              <a:t>c:out</a:t>
            </a:r>
            <a:r>
              <a:rPr lang="en-GB" sz="1400" b="1" dirty="0" smtClean="0">
                <a:solidFill>
                  <a:srgbClr val="3C486E"/>
                </a:solidFill>
                <a:latin typeface="Courier New" pitchFamily="49" charset="0"/>
                <a:ea typeface="MS Gothic" charset="-128"/>
                <a:cs typeface="Courier New" pitchFamily="49" charset="0"/>
              </a:rPr>
              <a:t> value="${header['USER-AGENT']}" default="Inconnu"/&gt;</a:t>
            </a:r>
            <a:endParaRPr lang="en-GB" sz="1400" b="1" dirty="0" smtClean="0">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Expression EL</a:t>
            </a:r>
            <a:endParaRPr lang="fr-BE"/>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c:set </a:t>
            </a:r>
            <a:r>
              <a:rPr lang="fr-BE" dirty="0" smtClean="0">
                <a:latin typeface="+mj-lt"/>
                <a:cs typeface="Courier New" pitchFamily="49" charset="0"/>
              </a:rPr>
              <a:t>modifie la valeur d'une variable ou d'une propriété  d'un objet</a:t>
            </a:r>
            <a:endParaRPr lang="fr-BE" sz="1000" dirty="0">
              <a:latin typeface="+mj-lt"/>
              <a:cs typeface="Courier New" pitchFamily="49" charset="0"/>
            </a:endParaRPr>
          </a:p>
          <a:p>
            <a:pPr lvl="1"/>
            <a:r>
              <a:rPr lang="fr-BE" dirty="0" smtClean="0">
                <a:latin typeface="+mj-lt"/>
                <a:cs typeface="Courier New" pitchFamily="49" charset="0"/>
              </a:rPr>
              <a:t>Les attributs utilisés pour modifier une variable sont :</a:t>
            </a:r>
          </a:p>
          <a:p>
            <a:pPr lvl="2"/>
            <a:r>
              <a:rPr lang="fr-BE" dirty="0" smtClean="0">
                <a:latin typeface="Courier New" pitchFamily="49" charset="0"/>
                <a:cs typeface="Courier New" pitchFamily="49" charset="0"/>
              </a:rPr>
              <a:t>var</a:t>
            </a:r>
            <a:r>
              <a:rPr lang="fr-BE" dirty="0" smtClean="0">
                <a:cs typeface="Courier New" pitchFamily="49" charset="0"/>
              </a:rPr>
              <a:t> : nom de la variable devant être modifiée </a:t>
            </a:r>
          </a:p>
          <a:p>
            <a:pPr lvl="2"/>
            <a:r>
              <a:rPr lang="fr-BE" dirty="0" smtClean="0">
                <a:latin typeface="Courier New" pitchFamily="49" charset="0"/>
                <a:cs typeface="Courier New" pitchFamily="49" charset="0"/>
              </a:rPr>
              <a:t>value</a:t>
            </a:r>
            <a:r>
              <a:rPr lang="fr-BE" dirty="0" smtClean="0">
                <a:latin typeface="+mj-lt"/>
                <a:cs typeface="Courier New" pitchFamily="49" charset="0"/>
              </a:rPr>
              <a:t> : l'expression à évaluer et à affecter à la variable</a:t>
            </a:r>
          </a:p>
          <a:p>
            <a:pPr lvl="2"/>
            <a:r>
              <a:rPr lang="fr-BE" dirty="0" smtClean="0">
                <a:latin typeface="Courier New" pitchFamily="49" charset="0"/>
                <a:cs typeface="Courier New" pitchFamily="49" charset="0"/>
              </a:rPr>
              <a:t>scope </a:t>
            </a:r>
            <a:r>
              <a:rPr lang="fr-BE" dirty="0" smtClean="0">
                <a:latin typeface="+mj-lt"/>
                <a:cs typeface="Courier New" pitchFamily="49" charset="0"/>
              </a:rPr>
              <a:t>: le scope de la variable</a:t>
            </a:r>
            <a:endParaRPr lang="fr-BE" sz="658" dirty="0">
              <a:latin typeface="+mj-lt"/>
              <a:cs typeface="Courier New" pitchFamily="49" charset="0"/>
            </a:endParaRPr>
          </a:p>
          <a:p>
            <a:pPr lvl="1"/>
            <a:r>
              <a:rPr lang="fr-BE" dirty="0" smtClean="0">
                <a:latin typeface="+mj-lt"/>
                <a:cs typeface="Courier New" pitchFamily="49" charset="0"/>
              </a:rPr>
              <a:t>Les attributs utilisés pour modifier une propriété sont :</a:t>
            </a:r>
          </a:p>
          <a:p>
            <a:pPr lvl="2"/>
            <a:r>
              <a:rPr lang="fr-BE" dirty="0" err="1" smtClean="0">
                <a:latin typeface="Courier New" pitchFamily="49" charset="0"/>
                <a:cs typeface="Courier New" pitchFamily="49" charset="0"/>
              </a:rPr>
              <a:t>property</a:t>
            </a:r>
            <a:r>
              <a:rPr lang="fr-BE" dirty="0" smtClean="0">
                <a:cs typeface="Courier New" pitchFamily="49" charset="0"/>
              </a:rPr>
              <a:t>  : nom de la propriété devant être modifiée</a:t>
            </a:r>
          </a:p>
          <a:p>
            <a:pPr lvl="2"/>
            <a:r>
              <a:rPr lang="fr-BE" dirty="0" err="1" smtClean="0">
                <a:latin typeface="Courier New" pitchFamily="49" charset="0"/>
                <a:cs typeface="Courier New" pitchFamily="49" charset="0"/>
              </a:rPr>
              <a:t>target</a:t>
            </a:r>
            <a:r>
              <a:rPr lang="fr-BE" dirty="0" smtClean="0">
                <a:cs typeface="Courier New" pitchFamily="49" charset="0"/>
              </a:rPr>
              <a:t> : nom du </a:t>
            </a:r>
            <a:r>
              <a:rPr lang="fr-BE" dirty="0" err="1" smtClean="0">
                <a:cs typeface="Courier New" pitchFamily="49" charset="0"/>
              </a:rPr>
              <a:t>bean</a:t>
            </a:r>
            <a:r>
              <a:rPr lang="fr-BE" dirty="0" smtClean="0">
                <a:cs typeface="Courier New" pitchFamily="49" charset="0"/>
              </a:rPr>
              <a:t> possédant la propriété à modifier</a:t>
            </a:r>
          </a:p>
          <a:p>
            <a:pPr lvl="2"/>
            <a:r>
              <a:rPr lang="fr-BE" dirty="0" smtClean="0">
                <a:latin typeface="Courier New" pitchFamily="49" charset="0"/>
                <a:cs typeface="Courier New" pitchFamily="49" charset="0"/>
              </a:rPr>
              <a:t>value</a:t>
            </a:r>
            <a:r>
              <a:rPr lang="fr-BE" dirty="0" smtClean="0">
                <a:cs typeface="Courier New" pitchFamily="49" charset="0"/>
              </a:rPr>
              <a:t> : l'expression à évaluer et à affecter à la propriété</a:t>
            </a:r>
          </a:p>
          <a:p>
            <a:pPr lvl="1"/>
            <a:r>
              <a:rPr lang="fr-BE" dirty="0" smtClean="0">
                <a:latin typeface="+mj-lt"/>
                <a:cs typeface="Courier New" pitchFamily="49" charset="0"/>
              </a:rPr>
              <a:t>Exemple</a:t>
            </a:r>
            <a:endParaRPr lang="fr-BE" dirty="0" smtClean="0"/>
          </a:p>
        </p:txBody>
      </p:sp>
      <p:sp>
        <p:nvSpPr>
          <p:cNvPr id="5" name="TextBox 4"/>
          <p:cNvSpPr txBox="1"/>
          <p:nvPr/>
        </p:nvSpPr>
        <p:spPr>
          <a:xfrm>
            <a:off x="1000100" y="5013176"/>
            <a:ext cx="7143800" cy="307777"/>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nn-NO" sz="1400" b="1" smtClean="0">
                <a:solidFill>
                  <a:srgbClr val="3C486E"/>
                </a:solidFill>
                <a:latin typeface="Courier New" pitchFamily="49" charset="0"/>
                <a:cs typeface="Courier New" pitchFamily="49" charset="0"/>
              </a:rPr>
              <a:t>&lt;c:set var="counter" value="counter + 1" scope="application"/&gt;</a:t>
            </a:r>
            <a:endParaRPr lang="en-GB" sz="1400" b="1"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Expression EL</a:t>
            </a:r>
            <a:endParaRPr lang="fr-BE"/>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c:remove</a:t>
            </a:r>
            <a:r>
              <a:rPr lang="fr-BE" dirty="0" smtClean="0">
                <a:cs typeface="Courier New" pitchFamily="49" charset="0"/>
              </a:rPr>
              <a:t> </a:t>
            </a:r>
            <a:r>
              <a:rPr lang="fr-BE" dirty="0" smtClean="0">
                <a:latin typeface="+mj-lt"/>
                <a:cs typeface="Courier New" pitchFamily="49" charset="0"/>
              </a:rPr>
              <a:t>supprime une variable : l'objet référencé n'est plus accessible sous le nom indiqué par l'attribut </a:t>
            </a:r>
            <a:r>
              <a:rPr lang="fr-BE" dirty="0" smtClean="0">
                <a:latin typeface="Courier New" pitchFamily="49" charset="0"/>
                <a:cs typeface="Courier New" pitchFamily="49" charset="0"/>
              </a:rPr>
              <a:t>var</a:t>
            </a:r>
            <a:endParaRPr lang="fr-BE" sz="1000" dirty="0">
              <a:latin typeface="+mj-lt"/>
              <a:cs typeface="Courier New" pitchFamily="49" charset="0"/>
            </a:endParaRPr>
          </a:p>
          <a:p>
            <a:pPr lvl="1"/>
            <a:r>
              <a:rPr lang="fr-BE" dirty="0" smtClean="0">
                <a:latin typeface="+mj-lt"/>
                <a:cs typeface="Courier New" pitchFamily="49" charset="0"/>
              </a:rPr>
              <a:t>Exemple</a:t>
            </a:r>
          </a:p>
          <a:p>
            <a:pPr>
              <a:buNone/>
            </a:pPr>
            <a:endParaRPr lang="fr-BE" dirty="0" smtClean="0">
              <a:latin typeface="+mj-lt"/>
              <a:cs typeface="Courier New" pitchFamily="49" charset="0"/>
            </a:endParaRPr>
          </a:p>
          <a:p>
            <a:r>
              <a:rPr lang="fr-BE" dirty="0" smtClean="0">
                <a:latin typeface="+mj-lt"/>
                <a:cs typeface="Courier New" pitchFamily="49" charset="0"/>
              </a:rPr>
              <a:t>L’action </a:t>
            </a:r>
            <a:r>
              <a:rPr lang="fr-BE" dirty="0" smtClean="0">
                <a:latin typeface="Courier New" pitchFamily="49" charset="0"/>
                <a:cs typeface="Courier New" pitchFamily="49" charset="0"/>
              </a:rPr>
              <a:t>c:catch</a:t>
            </a:r>
            <a:r>
              <a:rPr lang="fr-BE" dirty="0" smtClean="0">
                <a:latin typeface="+mj-lt"/>
                <a:cs typeface="Courier New" pitchFamily="49" charset="0"/>
              </a:rPr>
              <a:t> permet de gérer les exceptions levées par le code se trouvant à l'intérieur. En cas d'exception, le reste de la page peut continuer à s'exécuter …</a:t>
            </a:r>
          </a:p>
          <a:p>
            <a:pPr lvl="1"/>
            <a:r>
              <a:rPr lang="fr-BE" dirty="0" smtClean="0">
                <a:latin typeface="+mj-lt"/>
                <a:cs typeface="Courier New" pitchFamily="49" charset="0"/>
              </a:rPr>
              <a:t>Exemple</a:t>
            </a:r>
          </a:p>
        </p:txBody>
      </p:sp>
      <p:sp>
        <p:nvSpPr>
          <p:cNvPr id="5" name="TextBox 4"/>
          <p:cNvSpPr txBox="1"/>
          <p:nvPr/>
        </p:nvSpPr>
        <p:spPr>
          <a:xfrm>
            <a:off x="1464447" y="2348880"/>
            <a:ext cx="6215106" cy="307777"/>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cs typeface="Courier New" pitchFamily="49" charset="0"/>
              </a:rPr>
              <a:t>&lt;c:remove var="counter"&gt;</a:t>
            </a:r>
            <a:endParaRPr lang="en-GB" sz="1400" b="1" smtClean="0">
              <a:solidFill>
                <a:srgbClr val="3C486E"/>
              </a:solidFill>
              <a:latin typeface="Courier New" pitchFamily="49" charset="0"/>
            </a:endParaRPr>
          </a:p>
        </p:txBody>
      </p:sp>
      <p:sp>
        <p:nvSpPr>
          <p:cNvPr id="6" name="TextBox 5"/>
          <p:cNvSpPr txBox="1"/>
          <p:nvPr/>
        </p:nvSpPr>
        <p:spPr>
          <a:xfrm>
            <a:off x="1464447" y="4797152"/>
            <a:ext cx="6215106"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cs typeface="Courier New" pitchFamily="49" charset="0"/>
              </a:rPr>
              <a:t>&lt;c:catch var="e"&gt;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nn-NO" sz="1400" b="1" smtClean="0">
                <a:solidFill>
                  <a:srgbClr val="3C486E"/>
                </a:solidFill>
                <a:latin typeface="Courier New" pitchFamily="49" charset="0"/>
                <a:cs typeface="Courier New" pitchFamily="49" charset="0"/>
              </a:rPr>
              <a:t>	&lt;c:set var="counter" value="counter + 1"/&gt;</a:t>
            </a:r>
            <a:endParaRPr lang="en-GB" sz="1400" b="1" smtClean="0">
              <a:solidFill>
                <a:srgbClr val="3C486E"/>
              </a:solidFill>
              <a:latin typeface="Courier New" pitchFamily="49" charset="0"/>
              <a:ea typeface="MS Gothic" charset="-128"/>
              <a:cs typeface="Courier New" pitchFamily="49" charset="0"/>
            </a:endParaRP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ea typeface="MS Gothic" charset="-128"/>
                <a:cs typeface="Courier New" pitchFamily="49" charset="0"/>
              </a:rPr>
              <a:t>&lt;/c:catch&gt;</a:t>
            </a:r>
            <a:endParaRPr lang="en-GB" sz="1400" b="1" smtClean="0">
              <a:solidFill>
                <a:srgbClr val="3C486E"/>
              </a:solidFill>
              <a:latin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Instructions conditionnelles</a:t>
            </a:r>
            <a:endParaRPr lang="fr-BE"/>
          </a:p>
        </p:txBody>
      </p:sp>
      <p:sp>
        <p:nvSpPr>
          <p:cNvPr id="3"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c:if</a:t>
            </a:r>
            <a:r>
              <a:rPr lang="fr-BE" dirty="0" smtClean="0"/>
              <a:t> effectue un traitement si une expression passée en attribut est évaluée à </a:t>
            </a:r>
            <a:r>
              <a:rPr lang="fr-BE" dirty="0" err="1" smtClean="0">
                <a:latin typeface="Courier New" pitchFamily="49" charset="0"/>
                <a:cs typeface="Courier New" pitchFamily="49" charset="0"/>
              </a:rPr>
              <a:t>true</a:t>
            </a:r>
            <a:endParaRPr lang="fr-BE" dirty="0"/>
          </a:p>
          <a:p>
            <a:r>
              <a:rPr lang="fr-BE" dirty="0" smtClean="0"/>
              <a:t>Ses attributs :</a:t>
            </a:r>
          </a:p>
          <a:p>
            <a:pPr lvl="1"/>
            <a:r>
              <a:rPr lang="fr-BE" dirty="0" smtClean="0">
                <a:latin typeface="Courier New" pitchFamily="49" charset="0"/>
                <a:cs typeface="Courier New" pitchFamily="49" charset="0"/>
              </a:rPr>
              <a:t>test</a:t>
            </a:r>
            <a:r>
              <a:rPr lang="fr-BE" dirty="0" smtClean="0"/>
              <a:t> : l'expression évaluée</a:t>
            </a:r>
          </a:p>
          <a:p>
            <a:pPr lvl="1"/>
            <a:r>
              <a:rPr lang="fr-BE" dirty="0" smtClean="0">
                <a:latin typeface="Courier New" pitchFamily="49" charset="0"/>
                <a:cs typeface="Courier New" pitchFamily="49" charset="0"/>
              </a:rPr>
              <a:t>var</a:t>
            </a:r>
            <a:r>
              <a:rPr lang="fr-BE" dirty="0" smtClean="0"/>
              <a:t> : nom de la variable booléenne contenant le résultat du test</a:t>
            </a:r>
          </a:p>
          <a:p>
            <a:pPr lvl="1"/>
            <a:r>
              <a:rPr lang="fr-BE" dirty="0" smtClean="0">
                <a:latin typeface="Courier New" pitchFamily="49" charset="0"/>
                <a:cs typeface="Courier New" pitchFamily="49" charset="0"/>
              </a:rPr>
              <a:t>scope</a:t>
            </a:r>
            <a:r>
              <a:rPr lang="fr-BE" dirty="0" smtClean="0"/>
              <a:t> : scope de la variable</a:t>
            </a:r>
            <a:endParaRPr lang="fr-BE" dirty="0"/>
          </a:p>
          <a:p>
            <a:r>
              <a:rPr lang="fr-BE" dirty="0" smtClean="0"/>
              <a:t>Exemple</a:t>
            </a:r>
          </a:p>
        </p:txBody>
      </p:sp>
      <p:sp>
        <p:nvSpPr>
          <p:cNvPr id="4" name="TextBox 3"/>
          <p:cNvSpPr txBox="1"/>
          <p:nvPr/>
        </p:nvSpPr>
        <p:spPr>
          <a:xfrm>
            <a:off x="1464447" y="4506312"/>
            <a:ext cx="6215106"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&lt;c:if test="${ !empty param['sessionId'] }"&gt;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&lt;!- ... --&gt;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&lt;/c:if&gt;</a:t>
            </a:r>
          </a:p>
        </p:txBody>
      </p:sp>
    </p:spTree>
  </p:cSld>
  <p:clrMapOvr>
    <a:masterClrMapping/>
  </p:clrMapOvr>
  <p:transition>
    <p:strips dir="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Instructions conditionnelles</a:t>
            </a:r>
            <a:endParaRPr lang="fr-BE"/>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c:choose</a:t>
            </a:r>
            <a:r>
              <a:rPr lang="fr-BE" dirty="0" smtClean="0"/>
              <a:t> fournit une instruction conditionnelle avec alternatives, similaire au </a:t>
            </a:r>
            <a:r>
              <a:rPr lang="fr-BE" dirty="0" smtClean="0">
                <a:latin typeface="Courier New" pitchFamily="49" charset="0"/>
                <a:cs typeface="Courier New" pitchFamily="49" charset="0"/>
              </a:rPr>
              <a:t>switch</a:t>
            </a:r>
            <a:r>
              <a:rPr lang="fr-BE" dirty="0" smtClean="0"/>
              <a:t> en Java</a:t>
            </a:r>
            <a:endParaRPr lang="fr-BE" dirty="0">
              <a:latin typeface="Courier New" pitchFamily="49" charset="0"/>
              <a:cs typeface="Courier New" pitchFamily="49" charset="0"/>
            </a:endParaRPr>
          </a:p>
          <a:p>
            <a:r>
              <a:rPr lang="fr-BE" dirty="0" smtClean="0"/>
              <a:t>Exemple</a:t>
            </a:r>
          </a:p>
        </p:txBody>
      </p:sp>
      <p:sp>
        <p:nvSpPr>
          <p:cNvPr id="5" name="TextBox 4"/>
          <p:cNvSpPr txBox="1"/>
          <p:nvPr/>
        </p:nvSpPr>
        <p:spPr>
          <a:xfrm>
            <a:off x="1464447" y="2629842"/>
            <a:ext cx="6215106" cy="310341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a:t>
            </a:r>
            <a:r>
              <a:rPr lang="en-GB" sz="1400" b="1" dirty="0" err="1" smtClean="0">
                <a:solidFill>
                  <a:srgbClr val="3C486E"/>
                </a:solidFill>
                <a:latin typeface="Courier New" pitchFamily="49" charset="0"/>
              </a:rPr>
              <a:t>c:choose</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c:when</a:t>
            </a:r>
            <a:r>
              <a:rPr lang="en-GB" sz="1400" b="1" dirty="0" smtClean="0">
                <a:solidFill>
                  <a:srgbClr val="3C486E"/>
                </a:solidFill>
                <a:latin typeface="Courier New" pitchFamily="49" charset="0"/>
              </a:rPr>
              <a:t> test="${</a:t>
            </a:r>
            <a:r>
              <a:rPr lang="en-GB" sz="1400" b="1" dirty="0" err="1" smtClean="0">
                <a:solidFill>
                  <a:srgbClr val="3C486E"/>
                </a:solidFill>
                <a:latin typeface="Courier New" pitchFamily="49" charset="0"/>
              </a:rPr>
              <a:t>customer.category</a:t>
            </a:r>
            <a:r>
              <a:rPr lang="en-GB" sz="1400" b="1" dirty="0" smtClean="0">
                <a:solidFill>
                  <a:srgbClr val="3C486E"/>
                </a:solidFill>
                <a:latin typeface="Courier New" pitchFamily="49" charset="0"/>
              </a:rPr>
              <a:t>=='trial'}"&gt;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 ... --&gt;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c:when</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c:when</a:t>
            </a:r>
            <a:r>
              <a:rPr lang="en-GB" sz="1400" b="1" dirty="0" smtClean="0">
                <a:solidFill>
                  <a:srgbClr val="3C486E"/>
                </a:solidFill>
                <a:latin typeface="Courier New" pitchFamily="49" charset="0"/>
              </a:rPr>
              <a:t> test="${</a:t>
            </a:r>
            <a:r>
              <a:rPr lang="en-GB" sz="1400" b="1" dirty="0" err="1" smtClean="0">
                <a:solidFill>
                  <a:srgbClr val="3C486E"/>
                </a:solidFill>
                <a:latin typeface="Courier New" pitchFamily="49" charset="0"/>
              </a:rPr>
              <a:t>customer.category</a:t>
            </a:r>
            <a:r>
              <a:rPr lang="en-GB" sz="1400" b="1" dirty="0" smtClean="0">
                <a:solidFill>
                  <a:srgbClr val="3C486E"/>
                </a:solidFill>
                <a:latin typeface="Courier New" pitchFamily="49" charset="0"/>
              </a:rPr>
              <a:t>=='member'}"&gt;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 ... --&gt;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c:when</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c:otherwise</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 ... --&gt;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c:otherwise</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a:t>
            </a:r>
            <a:r>
              <a:rPr lang="en-GB" sz="1400" b="1" dirty="0" err="1" smtClean="0">
                <a:solidFill>
                  <a:srgbClr val="3C486E"/>
                </a:solidFill>
                <a:latin typeface="Courier New" pitchFamily="49" charset="0"/>
              </a:rPr>
              <a:t>c:choose</a:t>
            </a:r>
            <a:r>
              <a:rPr lang="en-GB" sz="1400" b="1" dirty="0" smtClean="0">
                <a:solidFill>
                  <a:srgbClr val="3C486E"/>
                </a:solidFill>
                <a:latin typeface="Courier New" pitchFamily="49" charset="0"/>
              </a:rPr>
              <a:t>&gt;</a:t>
            </a:r>
          </a:p>
        </p:txBody>
      </p:sp>
    </p:spTree>
  </p:cSld>
  <p:clrMapOvr>
    <a:masterClrMapping/>
  </p:clrMapOvr>
  <p:transition>
    <p:strips dir="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Instructions itératives</a:t>
            </a:r>
            <a:endParaRPr lang="fr-BE"/>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c:forEach </a:t>
            </a:r>
            <a:r>
              <a:rPr lang="fr-BE" dirty="0" smtClean="0"/>
              <a:t>permet d'effectuer des traitements itératifs</a:t>
            </a:r>
            <a:endParaRPr lang="fr-BE" dirty="0">
              <a:cs typeface="Courier New" pitchFamily="49" charset="0"/>
            </a:endParaRPr>
          </a:p>
          <a:p>
            <a:r>
              <a:rPr lang="fr-BE" dirty="0" smtClean="0">
                <a:cs typeface="Courier New" pitchFamily="49" charset="0"/>
              </a:rPr>
              <a:t>Les attributs utilisés pour parcourir un ensemble de valeurs numériques sont :</a:t>
            </a:r>
          </a:p>
          <a:p>
            <a:pPr lvl="1"/>
            <a:r>
              <a:rPr lang="fr-BE" dirty="0" smtClean="0">
                <a:latin typeface="Courier New" pitchFamily="49" charset="0"/>
                <a:cs typeface="Courier New" pitchFamily="49" charset="0"/>
              </a:rPr>
              <a:t>var </a:t>
            </a:r>
            <a:r>
              <a:rPr lang="fr-BE" dirty="0">
                <a:cs typeface="Courier New" pitchFamily="49" charset="0"/>
              </a:rPr>
              <a:t>: nom de la variable de </a:t>
            </a:r>
            <a:r>
              <a:rPr lang="fr-BE" dirty="0" smtClean="0">
                <a:cs typeface="Courier New" pitchFamily="49" charset="0"/>
              </a:rPr>
              <a:t>parcours</a:t>
            </a:r>
          </a:p>
          <a:p>
            <a:pPr lvl="1"/>
            <a:r>
              <a:rPr lang="fr-BE" dirty="0" err="1" smtClean="0">
                <a:latin typeface="Courier New" pitchFamily="49" charset="0"/>
                <a:cs typeface="Courier New" pitchFamily="49" charset="0"/>
              </a:rPr>
              <a:t>begin</a:t>
            </a:r>
            <a:r>
              <a:rPr lang="fr-BE" dirty="0" smtClean="0">
                <a:latin typeface="Courier New" pitchFamily="49" charset="0"/>
                <a:cs typeface="Courier New" pitchFamily="49" charset="0"/>
              </a:rPr>
              <a:t> </a:t>
            </a:r>
            <a:r>
              <a:rPr lang="fr-BE" dirty="0" smtClean="0">
                <a:cs typeface="Courier New" pitchFamily="49" charset="0"/>
              </a:rPr>
              <a:t>: valeur initiale</a:t>
            </a:r>
          </a:p>
          <a:p>
            <a:pPr lvl="1"/>
            <a:r>
              <a:rPr lang="fr-BE" dirty="0" smtClean="0">
                <a:latin typeface="Courier New" pitchFamily="49" charset="0"/>
                <a:cs typeface="Courier New" pitchFamily="49" charset="0"/>
              </a:rPr>
              <a:t>end </a:t>
            </a:r>
            <a:r>
              <a:rPr lang="fr-BE" dirty="0" smtClean="0">
                <a:cs typeface="Courier New" pitchFamily="49" charset="0"/>
              </a:rPr>
              <a:t>: valeur finale</a:t>
            </a:r>
          </a:p>
          <a:p>
            <a:pPr lvl="1"/>
            <a:r>
              <a:rPr lang="fr-BE" dirty="0" err="1" smtClean="0">
                <a:latin typeface="Courier New" pitchFamily="49" charset="0"/>
                <a:cs typeface="Courier New" pitchFamily="49" charset="0"/>
              </a:rPr>
              <a:t>step</a:t>
            </a:r>
            <a:r>
              <a:rPr lang="fr-BE" dirty="0" smtClean="0">
                <a:latin typeface="Courier New" pitchFamily="49" charset="0"/>
                <a:cs typeface="Courier New" pitchFamily="49" charset="0"/>
              </a:rPr>
              <a:t> </a:t>
            </a:r>
            <a:r>
              <a:rPr lang="fr-BE" dirty="0" smtClean="0">
                <a:cs typeface="Courier New" pitchFamily="49" charset="0"/>
              </a:rPr>
              <a:t>: incrément</a:t>
            </a:r>
          </a:p>
          <a:p>
            <a:r>
              <a:rPr lang="fr-BE" dirty="0" smtClean="0"/>
              <a:t>Exemple</a:t>
            </a:r>
          </a:p>
          <a:p>
            <a:pPr>
              <a:buNone/>
            </a:pPr>
            <a:r>
              <a:rPr lang="fr-BE" dirty="0" smtClean="0"/>
              <a:t>	</a:t>
            </a:r>
          </a:p>
        </p:txBody>
      </p:sp>
      <p:sp>
        <p:nvSpPr>
          <p:cNvPr id="6" name="TextBox 5"/>
          <p:cNvSpPr txBox="1"/>
          <p:nvPr/>
        </p:nvSpPr>
        <p:spPr>
          <a:xfrm>
            <a:off x="1464447" y="5082376"/>
            <a:ext cx="6215106"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&lt;c:forEach var="i" begin="1" end="10" step="1"&gt;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${i}</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&lt;/c:forEach&gt;</a:t>
            </a:r>
          </a:p>
        </p:txBody>
      </p:sp>
    </p:spTree>
  </p:cSld>
  <p:clrMapOvr>
    <a:masterClrMapping/>
  </p:clrMapOvr>
  <p:transition>
    <p:strips dir="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Instructions itératives</a:t>
            </a:r>
            <a:endParaRPr lang="fr-BE"/>
          </a:p>
        </p:txBody>
      </p:sp>
      <p:sp>
        <p:nvSpPr>
          <p:cNvPr id="3" name="Content Placeholder 2"/>
          <p:cNvSpPr>
            <a:spLocks noGrp="1"/>
          </p:cNvSpPr>
          <p:nvPr>
            <p:ph idx="1"/>
          </p:nvPr>
        </p:nvSpPr>
        <p:spPr/>
        <p:txBody>
          <a:bodyPr/>
          <a:lstStyle/>
          <a:p>
            <a:r>
              <a:rPr lang="fr-BE" dirty="0" smtClean="0">
                <a:cs typeface="Courier New" pitchFamily="49" charset="0"/>
              </a:rPr>
              <a:t>Les attributs utilisés pour parcourir une collection sont :</a:t>
            </a:r>
          </a:p>
          <a:p>
            <a:pPr lvl="1"/>
            <a:r>
              <a:rPr lang="fr-BE" dirty="0" smtClean="0">
                <a:latin typeface="Courier New" pitchFamily="49" charset="0"/>
                <a:cs typeface="Courier New" pitchFamily="49" charset="0"/>
              </a:rPr>
              <a:t>var </a:t>
            </a:r>
            <a:r>
              <a:rPr lang="fr-BE" dirty="0" smtClean="0">
                <a:cs typeface="Courier New" pitchFamily="49" charset="0"/>
              </a:rPr>
              <a:t>: nom de la variable de parcours</a:t>
            </a:r>
          </a:p>
          <a:p>
            <a:pPr lvl="1"/>
            <a:r>
              <a:rPr lang="fr-BE" dirty="0" smtClean="0">
                <a:latin typeface="Courier New" pitchFamily="49" charset="0"/>
                <a:cs typeface="Courier New" pitchFamily="49" charset="0"/>
              </a:rPr>
              <a:t>items </a:t>
            </a:r>
            <a:r>
              <a:rPr lang="fr-BE" dirty="0" smtClean="0">
                <a:cs typeface="Courier New" pitchFamily="49" charset="0"/>
              </a:rPr>
              <a:t>: nom de la collection à parcourir</a:t>
            </a:r>
            <a:endParaRPr lang="fr-BE" dirty="0">
              <a:cs typeface="Courier New" pitchFamily="49" charset="0"/>
            </a:endParaRPr>
          </a:p>
          <a:p>
            <a:r>
              <a:rPr lang="fr-BE" dirty="0" smtClean="0"/>
              <a:t>Exemple</a:t>
            </a:r>
          </a:p>
        </p:txBody>
      </p:sp>
      <p:sp>
        <p:nvSpPr>
          <p:cNvPr id="4" name="TextBox 3"/>
          <p:cNvSpPr txBox="1"/>
          <p:nvPr/>
        </p:nvSpPr>
        <p:spPr>
          <a:xfrm>
            <a:off x="1464447" y="3068960"/>
            <a:ext cx="6215106"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&lt;c:forEach items="${t}" var="item"&gt;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${item.key} = ${item.value}</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&lt;/c:forEach&gt;</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Réponse HTTP (1/2)</a:t>
            </a:r>
            <a:endParaRPr lang="fr-BE"/>
          </a:p>
        </p:txBody>
      </p:sp>
      <p:sp>
        <p:nvSpPr>
          <p:cNvPr id="3" name="Content Placeholder 2"/>
          <p:cNvSpPr>
            <a:spLocks noGrp="1"/>
          </p:cNvSpPr>
          <p:nvPr>
            <p:ph idx="1"/>
          </p:nvPr>
        </p:nvSpPr>
        <p:spPr/>
        <p:txBody>
          <a:bodyPr/>
          <a:lstStyle/>
          <a:p>
            <a:r>
              <a:rPr lang="fr-BE" dirty="0" smtClean="0"/>
              <a:t>Une réponse HTTP a le format suivant</a:t>
            </a:r>
          </a:p>
          <a:p>
            <a:endParaRPr lang="fr-BE" dirty="0" smtClean="0"/>
          </a:p>
          <a:p>
            <a:endParaRPr lang="fr-BE" dirty="0" smtClean="0"/>
          </a:p>
          <a:p>
            <a:endParaRPr lang="fr-BE" dirty="0" smtClean="0"/>
          </a:p>
          <a:p>
            <a:pPr>
              <a:buNone/>
            </a:pPr>
            <a:r>
              <a:rPr lang="fr-BE" dirty="0" smtClean="0"/>
              <a:t>	avec </a:t>
            </a:r>
          </a:p>
          <a:p>
            <a:pPr lvl="1"/>
            <a:r>
              <a:rPr lang="fr-BE" dirty="0" smtClean="0">
                <a:latin typeface="Courier New" pitchFamily="49" charset="0"/>
                <a:cs typeface="Courier New" pitchFamily="49" charset="0"/>
              </a:rPr>
              <a:t>&lt;Version&gt; </a:t>
            </a:r>
            <a:r>
              <a:rPr lang="fr-BE" dirty="0" smtClean="0"/>
              <a:t>version du protocole HTTP, par exemple "1.1"</a:t>
            </a:r>
          </a:p>
          <a:p>
            <a:pPr lvl="1"/>
            <a:r>
              <a:rPr lang="fr-BE" dirty="0" smtClean="0">
                <a:latin typeface="Courier New" pitchFamily="49" charset="0"/>
                <a:cs typeface="Courier New" pitchFamily="49" charset="0"/>
              </a:rPr>
              <a:t>&lt;Statut&gt; </a:t>
            </a:r>
            <a:r>
              <a:rPr lang="fr-BE" dirty="0" smtClean="0"/>
              <a:t>: code retour, </a:t>
            </a:r>
            <a:r>
              <a:rPr lang="fr-BE" b="1" dirty="0" smtClean="0"/>
              <a:t>200</a:t>
            </a:r>
            <a:r>
              <a:rPr lang="fr-BE" dirty="0" smtClean="0"/>
              <a:t> pour OK, </a:t>
            </a:r>
            <a:r>
              <a:rPr lang="fr-BE" b="1" dirty="0" smtClean="0"/>
              <a:t>404</a:t>
            </a:r>
            <a:r>
              <a:rPr lang="fr-BE" dirty="0" smtClean="0"/>
              <a:t> pour NOT_FOUND, …</a:t>
            </a:r>
          </a:p>
          <a:p>
            <a:pPr lvl="1"/>
            <a:r>
              <a:rPr lang="fr-BE" dirty="0" smtClean="0">
                <a:latin typeface="Courier New" pitchFamily="49" charset="0"/>
                <a:cs typeface="Courier New" pitchFamily="49" charset="0"/>
              </a:rPr>
              <a:t>&lt;Commentaire Statut&gt; </a:t>
            </a:r>
            <a:r>
              <a:rPr lang="fr-BE" dirty="0" smtClean="0"/>
              <a:t>: OK, …</a:t>
            </a:r>
          </a:p>
          <a:p>
            <a:pPr lvl="1"/>
            <a:r>
              <a:rPr lang="fr-BE" dirty="0" smtClean="0">
                <a:latin typeface="Courier New" pitchFamily="49" charset="0"/>
                <a:cs typeface="Courier New" pitchFamily="49" charset="0"/>
              </a:rPr>
              <a:t>&lt;Content-Type&gt; </a:t>
            </a:r>
            <a:r>
              <a:rPr lang="fr-BE" dirty="0" smtClean="0"/>
              <a:t>: type du contenu retourné</a:t>
            </a:r>
          </a:p>
          <a:p>
            <a:endParaRPr lang="fr-BE" dirty="0"/>
          </a:p>
        </p:txBody>
      </p:sp>
      <p:sp>
        <p:nvSpPr>
          <p:cNvPr id="4" name="TextBox 4"/>
          <p:cNvSpPr txBox="1">
            <a:spLocks noChangeArrowheads="1"/>
          </p:cNvSpPr>
          <p:nvPr/>
        </p:nvSpPr>
        <p:spPr bwMode="auto">
          <a:xfrm>
            <a:off x="1000125" y="1928813"/>
            <a:ext cx="7143750" cy="1384995"/>
          </a:xfrm>
          <a:prstGeom prst="rect">
            <a:avLst/>
          </a:prstGeom>
          <a:noFill/>
          <a:ln w="9525">
            <a:solidFill>
              <a:srgbClr val="3C486E"/>
            </a:solidFill>
            <a:miter lim="800000"/>
            <a:headEnd/>
            <a:tailEnd/>
          </a:ln>
        </p:spPr>
        <p:txBody>
          <a:bodyPr>
            <a:spAutoFit/>
          </a:bodyPr>
          <a:lstStyle/>
          <a:p>
            <a:pPr>
              <a:lnSpc>
                <a:spcPct val="100000"/>
              </a:lnSpc>
            </a:pPr>
            <a:r>
              <a:rPr lang="fr-BE" sz="1400" b="1" smtClean="0">
                <a:solidFill>
                  <a:srgbClr val="3C486E"/>
                </a:solidFill>
                <a:latin typeface="Courier New" pitchFamily="49" charset="0"/>
                <a:cs typeface="Courier New" pitchFamily="49" charset="0"/>
              </a:rPr>
              <a:t>HTTP/&lt;Version&gt;&lt;Statut&gt;&lt;Commentaire Statut&gt;</a:t>
            </a:r>
          </a:p>
          <a:p>
            <a:pPr>
              <a:lnSpc>
                <a:spcPct val="100000"/>
              </a:lnSpc>
            </a:pPr>
            <a:r>
              <a:rPr lang="fr-BE" sz="1400" b="1" smtClean="0">
                <a:solidFill>
                  <a:srgbClr val="3C486E"/>
                </a:solidFill>
                <a:latin typeface="Courier New" pitchFamily="49" charset="0"/>
                <a:cs typeface="Courier New" pitchFamily="49" charset="0"/>
              </a:rPr>
              <a:t>Content-Type:&lt;Type MIME&gt;</a:t>
            </a:r>
          </a:p>
          <a:p>
            <a:pPr>
              <a:lnSpc>
                <a:spcPct val="100000"/>
              </a:lnSpc>
            </a:pPr>
            <a:r>
              <a:rPr lang="fr-BE" sz="1400" b="1" smtClean="0">
                <a:solidFill>
                  <a:srgbClr val="3C486E"/>
                </a:solidFill>
                <a:latin typeface="Courier New" pitchFamily="49" charset="0"/>
                <a:cs typeface="Courier New" pitchFamily="49" charset="0"/>
              </a:rPr>
              <a:t>[&lt;Champ d'en-tête&gt;:&lt;Valeur&gt;]</a:t>
            </a:r>
          </a:p>
          <a:p>
            <a:pPr>
              <a:lnSpc>
                <a:spcPct val="100000"/>
              </a:lnSpc>
            </a:pP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Ligne vide</a:t>
            </a:r>
          </a:p>
          <a:p>
            <a:pPr>
              <a:lnSpc>
                <a:spcPct val="100000"/>
              </a:lnSpc>
            </a:pPr>
            <a:r>
              <a:rPr lang="fr-BE" sz="1400" b="1" smtClean="0">
                <a:solidFill>
                  <a:srgbClr val="3C486E"/>
                </a:solidFill>
                <a:latin typeface="Courier New" pitchFamily="49" charset="0"/>
                <a:cs typeface="Courier New" pitchFamily="49" charset="0"/>
              </a:rPr>
              <a:t>Corps de réponse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Instructions itératives</a:t>
            </a:r>
            <a:endParaRPr lang="fr-BE"/>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c:forTokens</a:t>
            </a:r>
            <a:r>
              <a:rPr lang="fr-BE" dirty="0" smtClean="0">
                <a:cs typeface="Courier New" pitchFamily="49" charset="0"/>
              </a:rPr>
              <a:t> effectue un traitement itératif sur les sous-chaînes obtenues en utilisant le délimiteur passé en attribut du tag</a:t>
            </a:r>
          </a:p>
          <a:p>
            <a:r>
              <a:rPr lang="fr-BE" dirty="0" smtClean="0">
                <a:cs typeface="Courier New" pitchFamily="49" charset="0"/>
              </a:rPr>
              <a:t>Les attributs utilisés pour parcourir un ensemble de valeurs numériques sont :</a:t>
            </a:r>
          </a:p>
          <a:p>
            <a:pPr lvl="1"/>
            <a:r>
              <a:rPr lang="fr-BE" dirty="0" smtClean="0">
                <a:latin typeface="Courier New" pitchFamily="49" charset="0"/>
                <a:cs typeface="Courier New" pitchFamily="49" charset="0"/>
              </a:rPr>
              <a:t>items </a:t>
            </a:r>
            <a:r>
              <a:rPr lang="fr-BE" dirty="0" smtClean="0">
                <a:cs typeface="Courier New" pitchFamily="49" charset="0"/>
              </a:rPr>
              <a:t>: collection  contenant les chaînes de caractères</a:t>
            </a:r>
          </a:p>
          <a:p>
            <a:pPr lvl="1"/>
            <a:r>
              <a:rPr lang="fr-BE" dirty="0" err="1" smtClean="0">
                <a:latin typeface="Courier New" pitchFamily="49" charset="0"/>
                <a:cs typeface="Courier New" pitchFamily="49" charset="0"/>
              </a:rPr>
              <a:t>delims</a:t>
            </a:r>
            <a:r>
              <a:rPr lang="fr-BE" dirty="0" smtClean="0">
                <a:latin typeface="Courier New" pitchFamily="49" charset="0"/>
                <a:cs typeface="Courier New" pitchFamily="49" charset="0"/>
              </a:rPr>
              <a:t> </a:t>
            </a:r>
            <a:r>
              <a:rPr lang="fr-BE" dirty="0" smtClean="0">
                <a:cs typeface="Courier New" pitchFamily="49" charset="0"/>
              </a:rPr>
              <a:t>: délimiteurs</a:t>
            </a:r>
            <a:r>
              <a:rPr lang="fr-BE" dirty="0" smtClean="0">
                <a:latin typeface="Courier New" pitchFamily="49" charset="0"/>
                <a:cs typeface="Courier New" pitchFamily="49" charset="0"/>
              </a:rPr>
              <a:t> </a:t>
            </a:r>
            <a:endParaRPr lang="fr-BE" dirty="0" smtClean="0">
              <a:cs typeface="Courier New" pitchFamily="49" charset="0"/>
            </a:endParaRPr>
          </a:p>
          <a:p>
            <a:pPr lvl="1"/>
            <a:r>
              <a:rPr lang="fr-BE" dirty="0" smtClean="0">
                <a:latin typeface="Courier New" pitchFamily="49" charset="0"/>
                <a:cs typeface="Courier New" pitchFamily="49" charset="0"/>
              </a:rPr>
              <a:t>var </a:t>
            </a:r>
            <a:r>
              <a:rPr lang="fr-BE" dirty="0" smtClean="0">
                <a:cs typeface="Courier New" pitchFamily="49" charset="0"/>
              </a:rPr>
              <a:t>: nom de la variable de parcours</a:t>
            </a:r>
            <a:endParaRPr lang="fr-BE" dirty="0">
              <a:cs typeface="Courier New" pitchFamily="49" charset="0"/>
            </a:endParaRPr>
          </a:p>
          <a:p>
            <a:r>
              <a:rPr lang="fr-BE" dirty="0" smtClean="0"/>
              <a:t>Exemple</a:t>
            </a:r>
          </a:p>
        </p:txBody>
      </p:sp>
      <p:sp>
        <p:nvSpPr>
          <p:cNvPr id="5" name="TextBox 4"/>
          <p:cNvSpPr txBox="1"/>
          <p:nvPr/>
        </p:nvSpPr>
        <p:spPr>
          <a:xfrm>
            <a:off x="785786" y="5013176"/>
            <a:ext cx="7572428"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&lt;c:forTokens var="s" items="${header['accept-language']}" delims=","&gt;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${s}</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&lt;/c:forTokens&gt;</a:t>
            </a:r>
          </a:p>
        </p:txBody>
      </p:sp>
    </p:spTree>
  </p:cSld>
  <p:clrMapOvr>
    <a:masterClrMapping/>
  </p:clrMapOvr>
  <p:transition>
    <p:strips dir="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Core - URL</a:t>
            </a:r>
            <a:endParaRPr lang="fr-BE"/>
          </a:p>
        </p:txBody>
      </p:sp>
      <p:sp>
        <p:nvSpPr>
          <p:cNvPr id="3"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c:url </a:t>
            </a:r>
            <a:r>
              <a:rPr lang="fr-BE" dirty="0" smtClean="0"/>
              <a:t>crée une URL absolue en tenant compte du contexte de l'application et des caractères non autorisés</a:t>
            </a:r>
          </a:p>
          <a:p>
            <a:r>
              <a:rPr lang="fr-BE" dirty="0" smtClean="0"/>
              <a:t>Pour cela, les paramètres sont ajoutés à l'URL à l'aide des actions </a:t>
            </a:r>
            <a:r>
              <a:rPr lang="fr-BE" dirty="0" smtClean="0">
                <a:latin typeface="Courier New" pitchFamily="49" charset="0"/>
                <a:cs typeface="Courier New" pitchFamily="49" charset="0"/>
              </a:rPr>
              <a:t>c:param</a:t>
            </a:r>
          </a:p>
          <a:p>
            <a:r>
              <a:rPr lang="fr-BE" dirty="0" smtClean="0">
                <a:cs typeface="Courier New" pitchFamily="49" charset="0"/>
              </a:rPr>
              <a:t>Exemple</a:t>
            </a:r>
          </a:p>
        </p:txBody>
      </p:sp>
      <p:grpSp>
        <p:nvGrpSpPr>
          <p:cNvPr id="10" name="Groupe 9"/>
          <p:cNvGrpSpPr/>
          <p:nvPr/>
        </p:nvGrpSpPr>
        <p:grpSpPr>
          <a:xfrm>
            <a:off x="1214414" y="3717032"/>
            <a:ext cx="6715172" cy="2093727"/>
            <a:chOff x="1214414" y="3717032"/>
            <a:chExt cx="6715172" cy="2093727"/>
          </a:xfrm>
        </p:grpSpPr>
        <p:sp>
          <p:nvSpPr>
            <p:cNvPr id="4" name="TextBox 3"/>
            <p:cNvSpPr txBox="1"/>
            <p:nvPr/>
          </p:nvSpPr>
          <p:spPr>
            <a:xfrm>
              <a:off x="1214414" y="3717032"/>
              <a:ext cx="6715172" cy="1146468"/>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a:t>
              </a:r>
              <a:r>
                <a:rPr lang="en-GB" sz="1400" b="1" dirty="0" err="1" smtClean="0">
                  <a:solidFill>
                    <a:srgbClr val="3C486E"/>
                  </a:solidFill>
                  <a:latin typeface="Courier New" pitchFamily="49" charset="0"/>
                </a:rPr>
                <a:t>c:url</a:t>
              </a:r>
              <a:r>
                <a:rPr lang="en-GB" sz="1400" b="1" dirty="0" smtClean="0">
                  <a:solidFill>
                    <a:srgbClr val="3C486E"/>
                  </a:solidFill>
                  <a:latin typeface="Courier New" pitchFamily="49" charset="0"/>
                </a:rPr>
                <a:t> value="/</a:t>
              </a:r>
              <a:r>
                <a:rPr lang="en-GB" sz="1400" b="1" dirty="0" err="1" smtClean="0">
                  <a:solidFill>
                    <a:srgbClr val="3C486E"/>
                  </a:solidFill>
                  <a:latin typeface="Courier New" pitchFamily="49" charset="0"/>
                </a:rPr>
                <a:t>account.jsp</a:t>
              </a:r>
              <a:r>
                <a:rPr lang="en-GB" sz="1400" b="1" dirty="0" smtClean="0">
                  <a:solidFill>
                    <a:srgbClr val="3C486E"/>
                  </a:solidFill>
                  <a:latin typeface="Courier New" pitchFamily="49" charset="0"/>
                </a:rPr>
                <a:t>" </a:t>
              </a:r>
              <a:r>
                <a:rPr lang="en-GB" sz="1400" b="1" dirty="0" err="1" smtClean="0">
                  <a:solidFill>
                    <a:srgbClr val="3C486E"/>
                  </a:solidFill>
                  <a:latin typeface="Courier New" pitchFamily="49" charset="0"/>
                </a:rPr>
                <a:t>var</a:t>
              </a:r>
              <a:r>
                <a:rPr lang="en-GB" sz="1400" b="1" dirty="0" smtClean="0">
                  <a:solidFill>
                    <a:srgbClr val="3C486E"/>
                  </a:solidFill>
                  <a:latin typeface="Courier New" pitchFamily="49" charset="0"/>
                </a:rPr>
                <a:t>="destination"&gt;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	&lt;</a:t>
              </a:r>
              <a:r>
                <a:rPr lang="en-GB" sz="1400" b="1" dirty="0" err="1" smtClean="0">
                  <a:solidFill>
                    <a:srgbClr val="3C486E"/>
                  </a:solidFill>
                  <a:latin typeface="Courier New" pitchFamily="49" charset="0"/>
                </a:rPr>
                <a:t>c:param</a:t>
              </a:r>
              <a:r>
                <a:rPr lang="en-GB" sz="1400" b="1" dirty="0" smtClean="0">
                  <a:solidFill>
                    <a:srgbClr val="3C486E"/>
                  </a:solidFill>
                  <a:latin typeface="Courier New" pitchFamily="49" charset="0"/>
                </a:rPr>
                <a:t> name="id" value="${user.id}"/&gt;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a:t>
              </a:r>
              <a:r>
                <a:rPr lang="en-GB" sz="1400" b="1" dirty="0" err="1" smtClean="0">
                  <a:solidFill>
                    <a:srgbClr val="3C486E"/>
                  </a:solidFill>
                  <a:latin typeface="Courier New" pitchFamily="49" charset="0"/>
                </a:rPr>
                <a:t>c:url</a:t>
              </a:r>
              <a:r>
                <a:rPr lang="en-GB" sz="1400" b="1" dirty="0" smtClean="0">
                  <a:solidFill>
                    <a:srgbClr val="3C486E"/>
                  </a:solidFill>
                  <a:latin typeface="Courier New" pitchFamily="49" charset="0"/>
                </a:rPr>
                <a:t>&gt;</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smtClean="0">
                  <a:solidFill>
                    <a:srgbClr val="3C486E"/>
                  </a:solidFill>
                  <a:latin typeface="Courier New" pitchFamily="49" charset="0"/>
                </a:rPr>
                <a:t>&lt;a </a:t>
              </a:r>
              <a:r>
                <a:rPr lang="en-GB" sz="1400" b="1" dirty="0" err="1" smtClean="0">
                  <a:solidFill>
                    <a:srgbClr val="3C486E"/>
                  </a:solidFill>
                  <a:latin typeface="Courier New" pitchFamily="49" charset="0"/>
                </a:rPr>
                <a:t>href</a:t>
              </a:r>
              <a:r>
                <a:rPr lang="en-GB" sz="1400" b="1" dirty="0" smtClean="0">
                  <a:solidFill>
                    <a:srgbClr val="3C486E"/>
                  </a:solidFill>
                  <a:latin typeface="Courier New" pitchFamily="49" charset="0"/>
                </a:rPr>
                <a:t>='&lt;</a:t>
              </a:r>
              <a:r>
                <a:rPr lang="en-GB" sz="1400" b="1" dirty="0" err="1" smtClean="0">
                  <a:solidFill>
                    <a:srgbClr val="3C486E"/>
                  </a:solidFill>
                  <a:latin typeface="Courier New" pitchFamily="49" charset="0"/>
                </a:rPr>
                <a:t>c:out</a:t>
              </a:r>
              <a:r>
                <a:rPr lang="en-GB" sz="1400" b="1" dirty="0" smtClean="0">
                  <a:solidFill>
                    <a:srgbClr val="3C486E"/>
                  </a:solidFill>
                  <a:latin typeface="Courier New" pitchFamily="49" charset="0"/>
                </a:rPr>
                <a:t> value="${destination}"/&gt;'&gt;</a:t>
              </a:r>
              <a:r>
                <a:rPr lang="en-GB" sz="1400" b="1" dirty="0" err="1" smtClean="0">
                  <a:solidFill>
                    <a:srgbClr val="3C486E"/>
                  </a:solidFill>
                  <a:latin typeface="Courier New" pitchFamily="49" charset="0"/>
                </a:rPr>
                <a:t>Cliquez-moi</a:t>
              </a:r>
              <a:r>
                <a:rPr lang="en-GB" sz="1400" b="1" dirty="0" smtClean="0">
                  <a:solidFill>
                    <a:srgbClr val="3C486E"/>
                  </a:solidFill>
                  <a:latin typeface="Courier New" pitchFamily="49" charset="0"/>
                </a:rPr>
                <a:t>&lt;/a&gt;</a:t>
              </a:r>
            </a:p>
          </p:txBody>
        </p:sp>
        <p:sp>
          <p:nvSpPr>
            <p:cNvPr id="5" name="TextBox 4"/>
            <p:cNvSpPr txBox="1"/>
            <p:nvPr/>
          </p:nvSpPr>
          <p:spPr>
            <a:xfrm>
              <a:off x="1214414" y="5502982"/>
              <a:ext cx="6715172" cy="307777"/>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http://www.shopping.com/account.jsp?id=3232</a:t>
              </a:r>
            </a:p>
          </p:txBody>
        </p:sp>
        <p:sp>
          <p:nvSpPr>
            <p:cNvPr id="6" name="Down Arrow 5"/>
            <p:cNvSpPr/>
            <p:nvPr/>
          </p:nvSpPr>
          <p:spPr bwMode="auto">
            <a:xfrm>
              <a:off x="4393405" y="4948925"/>
              <a:ext cx="357190" cy="475845"/>
            </a:xfrm>
            <a:prstGeom prst="downArrow">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grpSp>
    </p:spTree>
  </p:cSld>
  <p:clrMapOvr>
    <a:masterClrMapping/>
  </p:clrMapOvr>
  <p:transition>
    <p:strips dir="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JSTL </a:t>
            </a:r>
            <a:r>
              <a:rPr lang="fr-BE" dirty="0" err="1" smtClean="0"/>
              <a:t>Core</a:t>
            </a:r>
            <a:r>
              <a:rPr lang="fr-BE" dirty="0" smtClean="0"/>
              <a:t> - URL </a:t>
            </a:r>
            <a:endParaRPr lang="fr-BE" dirty="0"/>
          </a:p>
        </p:txBody>
      </p:sp>
      <p:sp>
        <p:nvSpPr>
          <p:cNvPr id="4" name="Content Placeholder 2"/>
          <p:cNvSpPr>
            <a:spLocks noGrp="1"/>
          </p:cNvSpPr>
          <p:nvPr>
            <p:ph idx="1"/>
          </p:nvPr>
        </p:nvSpPr>
        <p:spPr/>
        <p:txBody>
          <a:bodyPr/>
          <a:lstStyle/>
          <a:p>
            <a:r>
              <a:rPr lang="fr-BE" dirty="0" smtClean="0"/>
              <a:t>L'action </a:t>
            </a:r>
            <a:r>
              <a:rPr lang="fr-BE" dirty="0" smtClean="0">
                <a:latin typeface="Courier New" pitchFamily="49" charset="0"/>
                <a:cs typeface="Courier New" pitchFamily="49" charset="0"/>
              </a:rPr>
              <a:t>c:redirect </a:t>
            </a:r>
            <a:r>
              <a:rPr lang="fr-BE" dirty="0" smtClean="0"/>
              <a:t>permet de rediriger l'application sur une autre page, précisée à l'aide de l'attribut </a:t>
            </a:r>
            <a:r>
              <a:rPr lang="fr-BE" dirty="0" smtClean="0">
                <a:latin typeface="Courier New" pitchFamily="49" charset="0"/>
                <a:cs typeface="Courier New" pitchFamily="49" charset="0"/>
              </a:rPr>
              <a:t>url</a:t>
            </a:r>
            <a:endParaRPr lang="fr-BE" dirty="0" smtClean="0"/>
          </a:p>
          <a:p>
            <a:r>
              <a:rPr lang="fr-BE" dirty="0" smtClean="0"/>
              <a:t>Comme pour </a:t>
            </a:r>
            <a:r>
              <a:rPr lang="fr-BE" dirty="0" smtClean="0">
                <a:latin typeface="Courier New" pitchFamily="49" charset="0"/>
                <a:cs typeface="Courier New" pitchFamily="49" charset="0"/>
              </a:rPr>
              <a:t>c:url</a:t>
            </a:r>
            <a:r>
              <a:rPr lang="fr-BE" dirty="0" smtClean="0"/>
              <a:t>, il est possible d'ajouter des paramètres à l'aide des actions </a:t>
            </a:r>
            <a:r>
              <a:rPr lang="fr-BE" dirty="0" smtClean="0">
                <a:latin typeface="Courier New" pitchFamily="49" charset="0"/>
                <a:cs typeface="Courier New" pitchFamily="49" charset="0"/>
              </a:rPr>
              <a:t>c:param</a:t>
            </a:r>
            <a:endParaRPr lang="fr-BE" dirty="0">
              <a:cs typeface="Courier New" pitchFamily="49" charset="0"/>
            </a:endParaRPr>
          </a:p>
          <a:p>
            <a:r>
              <a:rPr lang="fr-BE" dirty="0" smtClean="0">
                <a:cs typeface="Courier New" pitchFamily="49" charset="0"/>
              </a:rPr>
              <a:t>Exemple</a:t>
            </a:r>
          </a:p>
        </p:txBody>
      </p:sp>
      <p:sp>
        <p:nvSpPr>
          <p:cNvPr id="5" name="TextBox 4"/>
          <p:cNvSpPr txBox="1"/>
          <p:nvPr/>
        </p:nvSpPr>
        <p:spPr>
          <a:xfrm>
            <a:off x="821505" y="3789040"/>
            <a:ext cx="7500990" cy="866904"/>
          </a:xfrm>
          <a:prstGeom prst="rect">
            <a:avLst/>
          </a:prstGeom>
          <a:solidFill>
            <a:schemeClr val="bg1"/>
          </a:solidFill>
          <a:ln>
            <a:solidFill>
              <a:srgbClr val="3C486E"/>
            </a:solidFill>
          </a:ln>
        </p:spPr>
        <p:txBody>
          <a:bodyPr wrap="square" rtlCol="0">
            <a:spAutoFit/>
          </a:bodyPr>
          <a:lstStyle/>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BE" sz="1400" b="1" dirty="0" smtClean="0">
                <a:solidFill>
                  <a:srgbClr val="3C486E"/>
                </a:solidFill>
                <a:latin typeface="Courier New" pitchFamily="49" charset="0"/>
                <a:cs typeface="Courier New" pitchFamily="49" charset="0"/>
              </a:rPr>
              <a:t>&lt;</a:t>
            </a:r>
            <a:r>
              <a:rPr lang="fr-BE" sz="1400" b="1" dirty="0" err="1" smtClean="0">
                <a:solidFill>
                  <a:srgbClr val="3C486E"/>
                </a:solidFill>
                <a:latin typeface="Courier New" pitchFamily="49" charset="0"/>
                <a:cs typeface="Courier New" pitchFamily="49" charset="0"/>
              </a:rPr>
              <a:t>c:redirect</a:t>
            </a:r>
            <a:r>
              <a:rPr lang="fr-BE" sz="1400" b="1" dirty="0" smtClean="0">
                <a:solidFill>
                  <a:srgbClr val="3C486E"/>
                </a:solidFill>
                <a:latin typeface="Courier New" pitchFamily="49" charset="0"/>
                <a:cs typeface="Courier New" pitchFamily="49" charset="0"/>
              </a:rPr>
              <a:t> url="/</a:t>
            </a:r>
            <a:r>
              <a:rPr lang="fr-BE" sz="1400" b="1" dirty="0" err="1" smtClean="0">
                <a:solidFill>
                  <a:srgbClr val="3C486E"/>
                </a:solidFill>
                <a:latin typeface="Courier New" pitchFamily="49" charset="0"/>
                <a:cs typeface="Courier New" pitchFamily="49" charset="0"/>
              </a:rPr>
              <a:t>error.jsp</a:t>
            </a:r>
            <a:r>
              <a:rPr lang="fr-BE" sz="1400" b="1" dirty="0" smtClean="0">
                <a:solidFill>
                  <a:srgbClr val="3C486E"/>
                </a:solidFill>
                <a:latin typeface="Courier New" pitchFamily="49" charset="0"/>
                <a:cs typeface="Courier New" pitchFamily="49" charset="0"/>
              </a:rPr>
              <a:t>"&gt; </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c:param</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name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from</a:t>
            </a:r>
            <a:r>
              <a:rPr lang="fr-BE" sz="1400" b="1" dirty="0" smtClean="0">
                <a:solidFill>
                  <a:srgbClr val="3C486E"/>
                </a:solidFill>
                <a:latin typeface="Courier New" pitchFamily="49" charset="0"/>
                <a:cs typeface="Courier New" pitchFamily="49" charset="0"/>
              </a:rPr>
              <a:t>" value="${</a:t>
            </a:r>
            <a:r>
              <a:rPr lang="fr-BE" sz="1400" b="1" dirty="0" err="1" smtClean="0">
                <a:solidFill>
                  <a:srgbClr val="3C486E"/>
                </a:solidFill>
                <a:latin typeface="Courier New" pitchFamily="49" charset="0"/>
                <a:cs typeface="Courier New" pitchFamily="49" charset="0"/>
              </a:rPr>
              <a:t>pageContext.request.requestURI</a:t>
            </a:r>
            <a:r>
              <a:rPr lang="fr-BE" sz="1400" b="1" dirty="0" smtClean="0">
                <a:solidFill>
                  <a:srgbClr val="3C486E"/>
                </a:solidFill>
                <a:latin typeface="Courier New" pitchFamily="49" charset="0"/>
                <a:cs typeface="Courier New" pitchFamily="49" charset="0"/>
              </a:rPr>
              <a:t>}"/&gt; </a:t>
            </a:r>
          </a:p>
          <a:p>
            <a:pPr>
              <a:lnSpc>
                <a:spcPct val="100000"/>
              </a:lnSpc>
              <a:spcBef>
                <a:spcPts val="500"/>
              </a:spcBef>
              <a:buClr>
                <a:srgbClr val="719AD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BE" sz="1400" b="1" dirty="0" smtClean="0">
                <a:solidFill>
                  <a:srgbClr val="3C486E"/>
                </a:solidFill>
                <a:latin typeface="Courier New" pitchFamily="49" charset="0"/>
                <a:cs typeface="Courier New" pitchFamily="49" charset="0"/>
              </a:rPr>
              <a:t>&lt;/</a:t>
            </a:r>
            <a:r>
              <a:rPr lang="fr-BE" sz="1400" b="1" dirty="0" err="1" smtClean="0">
                <a:solidFill>
                  <a:srgbClr val="3C486E"/>
                </a:solidFill>
                <a:latin typeface="Courier New" pitchFamily="49" charset="0"/>
                <a:cs typeface="Courier New" pitchFamily="49" charset="0"/>
              </a:rPr>
              <a:t>c:redirect</a:t>
            </a:r>
            <a:r>
              <a:rPr lang="fr-BE" sz="1400" b="1" dirty="0" smtClean="0">
                <a:solidFill>
                  <a:srgbClr val="3C486E"/>
                </a:solidFill>
                <a:latin typeface="Courier New" pitchFamily="49" charset="0"/>
                <a:cs typeface="Courier New" pitchFamily="49" charset="0"/>
              </a:rPr>
              <a:t>&gt;</a:t>
            </a:r>
            <a:endParaRPr lang="en-GB" sz="1400" b="1" dirty="0"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JSTL I18N</a:t>
            </a:r>
            <a:endParaRPr lang="fr-BE"/>
          </a:p>
        </p:txBody>
      </p:sp>
      <p:sp>
        <p:nvSpPr>
          <p:cNvPr id="5" name="Content Placeholder 2"/>
          <p:cNvSpPr>
            <a:spLocks noGrp="1"/>
          </p:cNvSpPr>
          <p:nvPr>
            <p:ph idx="1"/>
          </p:nvPr>
        </p:nvSpPr>
        <p:spPr>
          <a:xfrm>
            <a:off x="468313" y="1196975"/>
            <a:ext cx="8229600" cy="4232289"/>
          </a:xfrm>
        </p:spPr>
        <p:txBody>
          <a:bodyPr/>
          <a:lstStyle/>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pPr>
              <a:buNone/>
            </a:pPr>
            <a:endParaRPr lang="fr-BE" sz="1000" smtClean="0"/>
          </a:p>
          <a:p>
            <a:pPr>
              <a:buNone/>
            </a:pPr>
            <a:r>
              <a:rPr lang="fr-BE" sz="1600" smtClean="0"/>
              <a:t>	Voir http://java.sun.com/javaee/5/docs/tutorial/backup/update3/doc/WebI18N.html</a:t>
            </a:r>
          </a:p>
        </p:txBody>
      </p:sp>
      <p:graphicFrame>
        <p:nvGraphicFramePr>
          <p:cNvPr id="4" name="Table 3"/>
          <p:cNvGraphicFramePr>
            <a:graphicFrameLocks noGrp="1"/>
          </p:cNvGraphicFramePr>
          <p:nvPr>
            <p:extLst>
              <p:ext uri="{D42A27DB-BD31-4B8C-83A1-F6EECF244321}">
                <p14:modId xmlns:p14="http://schemas.microsoft.com/office/powerpoint/2010/main" val="3078036245"/>
              </p:ext>
            </p:extLst>
          </p:nvPr>
        </p:nvGraphicFramePr>
        <p:xfrm>
          <a:off x="785786" y="1383358"/>
          <a:ext cx="7572428" cy="3754120"/>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1571636"/>
                <a:gridCol w="1857388"/>
                <a:gridCol w="4143404"/>
              </a:tblGrid>
              <a:tr h="370840">
                <a:tc>
                  <a:txBody>
                    <a:bodyPr/>
                    <a:lstStyle/>
                    <a:p>
                      <a:r>
                        <a:rPr lang="fr-BE" sz="1600" dirty="0" smtClean="0">
                          <a:solidFill>
                            <a:srgbClr val="3C486E"/>
                          </a:solidFill>
                        </a:rPr>
                        <a:t>Catégorie</a:t>
                      </a:r>
                      <a:endParaRPr lang="fr-BE" sz="1600" dirty="0">
                        <a:solidFill>
                          <a:srgbClr val="3C486E"/>
                        </a:solidFill>
                      </a:endParaRPr>
                    </a:p>
                  </a:txBody>
                  <a:tcPr>
                    <a:solidFill>
                      <a:srgbClr val="A1B4DF"/>
                    </a:solidFill>
                  </a:tcPr>
                </a:tc>
                <a:tc>
                  <a:txBody>
                    <a:bodyPr/>
                    <a:lstStyle/>
                    <a:p>
                      <a:r>
                        <a:rPr lang="fr-BE" sz="1600" dirty="0" smtClean="0">
                          <a:solidFill>
                            <a:srgbClr val="3C486E"/>
                          </a:solidFill>
                        </a:rPr>
                        <a:t>Tag</a:t>
                      </a:r>
                      <a:endParaRPr lang="fr-BE" sz="1600" dirty="0">
                        <a:solidFill>
                          <a:srgbClr val="3C486E"/>
                        </a:solidFill>
                      </a:endParaRPr>
                    </a:p>
                  </a:txBody>
                  <a:tcPr>
                    <a:solidFill>
                      <a:srgbClr val="A1B4DF"/>
                    </a:solidFill>
                  </a:tcPr>
                </a:tc>
                <a:tc>
                  <a:txBody>
                    <a:bodyPr/>
                    <a:lstStyle/>
                    <a:p>
                      <a:r>
                        <a:rPr lang="fr-BE" sz="1600" smtClean="0">
                          <a:solidFill>
                            <a:srgbClr val="3C486E"/>
                          </a:solidFill>
                        </a:rPr>
                        <a:t>Rôle</a:t>
                      </a:r>
                      <a:endParaRPr lang="fr-BE" sz="1600">
                        <a:solidFill>
                          <a:srgbClr val="3C486E"/>
                        </a:solidFill>
                      </a:endParaRPr>
                    </a:p>
                  </a:txBody>
                  <a:tcPr>
                    <a:solidFill>
                      <a:srgbClr val="A1B4DF"/>
                    </a:solidFill>
                  </a:tcPr>
                </a:tc>
              </a:tr>
              <a:tr h="370840">
                <a:tc>
                  <a:txBody>
                    <a:bodyPr/>
                    <a:lstStyle/>
                    <a:p>
                      <a:r>
                        <a:rPr lang="fr-BE" sz="1600" smtClean="0">
                          <a:solidFill>
                            <a:srgbClr val="3C486E"/>
                          </a:solidFill>
                          <a:latin typeface="+mn-lt"/>
                          <a:cs typeface="Courier New" pitchFamily="49" charset="0"/>
                        </a:rPr>
                        <a:t>Définition de la langue</a:t>
                      </a:r>
                      <a:endParaRPr lang="fr-BE" sz="160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setLocale</a:t>
                      </a:r>
                    </a:p>
                  </a:txBody>
                  <a:tcPr anchor="ctr">
                    <a:solidFill>
                      <a:schemeClr val="bg1"/>
                    </a:solidFill>
                  </a:tcPr>
                </a:tc>
                <a:tc>
                  <a:txBody>
                    <a:bodyPr/>
                    <a:lstStyle/>
                    <a:p>
                      <a:r>
                        <a:rPr lang="en-US" sz="1600" smtClean="0">
                          <a:solidFill>
                            <a:srgbClr val="3C486E"/>
                          </a:solidFill>
                        </a:rPr>
                        <a:t>sélectionne</a:t>
                      </a:r>
                      <a:r>
                        <a:rPr lang="en-US" sz="1600" baseline="0" smtClean="0">
                          <a:solidFill>
                            <a:srgbClr val="3C486E"/>
                          </a:solidFill>
                        </a:rPr>
                        <a:t> la </a:t>
                      </a:r>
                      <a:r>
                        <a:rPr lang="en-US" sz="1600" smtClean="0">
                          <a:solidFill>
                            <a:srgbClr val="3C486E"/>
                          </a:solidFill>
                        </a:rPr>
                        <a:t>Locale</a:t>
                      </a:r>
                      <a:endParaRPr lang="en-US" sz="1600">
                        <a:solidFill>
                          <a:srgbClr val="3C486E"/>
                        </a:solidFill>
                      </a:endParaRPr>
                    </a:p>
                  </a:txBody>
                  <a:tcPr anchor="ctr">
                    <a:solidFill>
                      <a:schemeClr val="bg1"/>
                    </a:solidFill>
                  </a:tcPr>
                </a:tc>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mn-lt"/>
                          <a:cs typeface="Courier New" pitchFamily="49" charset="0"/>
                        </a:rPr>
                        <a:t>Formatage des messages</a:t>
                      </a: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bundle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force un bundle à l'intérieur d'un tag</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message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renvoie un message dans</a:t>
                      </a:r>
                      <a:r>
                        <a:rPr lang="en-US" sz="1600" baseline="0" smtClean="0">
                          <a:solidFill>
                            <a:srgbClr val="3C486E"/>
                          </a:solidFill>
                        </a:rPr>
                        <a:t> la locale sélectionnée</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setBundle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force le</a:t>
                      </a:r>
                      <a:r>
                        <a:rPr lang="en-US" sz="1600" baseline="0" smtClean="0">
                          <a:solidFill>
                            <a:srgbClr val="3C486E"/>
                          </a:solidFill>
                        </a:rPr>
                        <a:t> bundle de la page</a:t>
                      </a:r>
                      <a:endParaRPr lang="en-US" sz="1600">
                        <a:solidFill>
                          <a:srgbClr val="3C486E"/>
                        </a:solidFill>
                      </a:endParaRPr>
                    </a:p>
                  </a:txBody>
                  <a:tcPr anchor="ctr">
                    <a:solidFill>
                      <a:schemeClr val="bg1"/>
                    </a:solidFill>
                  </a:tcPr>
                </a:tc>
              </a:tr>
              <a:tr h="37084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600" smtClean="0">
                          <a:solidFill>
                            <a:srgbClr val="3C486E"/>
                          </a:solidFill>
                          <a:latin typeface="+mn-lt"/>
                          <a:cs typeface="Courier New" pitchFamily="49" charset="0"/>
                        </a:rPr>
                        <a:t>Formatage des dates et des nombres</a:t>
                      </a: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formatNumber</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formate</a:t>
                      </a:r>
                      <a:r>
                        <a:rPr lang="en-US" sz="1600" baseline="0" smtClean="0">
                          <a:solidFill>
                            <a:srgbClr val="3C486E"/>
                          </a:solidFill>
                        </a:rPr>
                        <a:t> un nombre pour l'afficher</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parseDate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extrait</a:t>
                      </a:r>
                      <a:r>
                        <a:rPr lang="en-US" sz="1600" baseline="0" smtClean="0">
                          <a:solidFill>
                            <a:srgbClr val="3C486E"/>
                          </a:solidFill>
                        </a:rPr>
                        <a:t> un nombre à partir d'une chaîne de caractères</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setTimeZone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smtClean="0">
                          <a:solidFill>
                            <a:srgbClr val="3C486E"/>
                          </a:solidFill>
                        </a:rPr>
                        <a:t>force le</a:t>
                      </a:r>
                      <a:r>
                        <a:rPr lang="en-US" sz="1600" baseline="0" smtClean="0">
                          <a:solidFill>
                            <a:srgbClr val="3C486E"/>
                          </a:solidFill>
                        </a:rPr>
                        <a:t> fuseau horaire de la page</a:t>
                      </a:r>
                      <a:endParaRPr lang="en-US" sz="1600">
                        <a:solidFill>
                          <a:srgbClr val="3C486E"/>
                        </a:solidFill>
                      </a:endParaRPr>
                    </a:p>
                  </a:txBody>
                  <a:tcPr anchor="ctr">
                    <a:solidFill>
                      <a:schemeClr val="bg1"/>
                    </a:solidFill>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600" smtClean="0">
                        <a:solidFill>
                          <a:srgbClr val="3C486E"/>
                        </a:solidFill>
                        <a:latin typeface="+mn-lt"/>
                        <a:cs typeface="Courier New" pitchFamily="49" charset="0"/>
                      </a:endParaRPr>
                    </a:p>
                  </a:txBody>
                  <a:tcPr anchor="ctr">
                    <a:solidFill>
                      <a:schemeClr val="bg1"/>
                    </a:solidFill>
                  </a:tcPr>
                </a:tc>
                <a:tc>
                  <a:txBody>
                    <a:bodyPr/>
                    <a:lstStyle/>
                    <a:p>
                      <a:r>
                        <a:rPr lang="fr-BE" smtClean="0">
                          <a:solidFill>
                            <a:srgbClr val="3C486E"/>
                          </a:solidFill>
                          <a:latin typeface="Courier New" pitchFamily="49" charset="0"/>
                          <a:cs typeface="Courier New" pitchFamily="49" charset="0"/>
                        </a:rPr>
                        <a:t>timeZone</a:t>
                      </a:r>
                      <a:endParaRPr lang="fr-BE">
                        <a:solidFill>
                          <a:srgbClr val="3C486E"/>
                        </a:solidFill>
                        <a:latin typeface="Courier New" pitchFamily="49" charset="0"/>
                        <a:cs typeface="Courier New" pitchFamily="49" charset="0"/>
                      </a:endParaRPr>
                    </a:p>
                  </a:txBody>
                  <a:tcPr anchor="ctr">
                    <a:solidFill>
                      <a:schemeClr val="bg1"/>
                    </a:solidFill>
                  </a:tcPr>
                </a:tc>
                <a:tc>
                  <a:txBody>
                    <a:bodyPr/>
                    <a:lstStyle/>
                    <a:p>
                      <a:r>
                        <a:rPr lang="en-US" sz="1600" dirty="0" smtClean="0">
                          <a:solidFill>
                            <a:srgbClr val="3C486E"/>
                          </a:solidFill>
                        </a:rPr>
                        <a:t>force un </a:t>
                      </a:r>
                      <a:r>
                        <a:rPr lang="en-US" sz="1600" dirty="0" err="1" smtClean="0">
                          <a:solidFill>
                            <a:srgbClr val="3C486E"/>
                          </a:solidFill>
                        </a:rPr>
                        <a:t>fuseau</a:t>
                      </a:r>
                      <a:r>
                        <a:rPr lang="en-US" sz="1600" baseline="0" dirty="0" smtClean="0">
                          <a:solidFill>
                            <a:srgbClr val="3C486E"/>
                          </a:solidFill>
                        </a:rPr>
                        <a:t> </a:t>
                      </a:r>
                      <a:r>
                        <a:rPr lang="en-US" sz="1600" baseline="0" dirty="0" err="1" smtClean="0">
                          <a:solidFill>
                            <a:srgbClr val="3C486E"/>
                          </a:solidFill>
                        </a:rPr>
                        <a:t>horaire</a:t>
                      </a:r>
                      <a:r>
                        <a:rPr lang="en-US" sz="1600" baseline="0" dirty="0" smtClean="0">
                          <a:solidFill>
                            <a:srgbClr val="3C486E"/>
                          </a:solidFill>
                        </a:rPr>
                        <a:t> à </a:t>
                      </a:r>
                      <a:r>
                        <a:rPr lang="en-US" sz="1600" baseline="0" dirty="0" err="1" smtClean="0">
                          <a:solidFill>
                            <a:srgbClr val="3C486E"/>
                          </a:solidFill>
                        </a:rPr>
                        <a:t>l'intérieur</a:t>
                      </a:r>
                      <a:r>
                        <a:rPr lang="en-US" sz="1600" baseline="0" dirty="0" smtClean="0">
                          <a:solidFill>
                            <a:srgbClr val="3C486E"/>
                          </a:solidFill>
                        </a:rPr>
                        <a:t> d'un tag</a:t>
                      </a:r>
                      <a:endParaRPr lang="en-US" sz="1600" dirty="0">
                        <a:solidFill>
                          <a:srgbClr val="3C486E"/>
                        </a:solidFill>
                      </a:endParaRPr>
                    </a:p>
                  </a:txBody>
                  <a:tcPr anchor="ctr">
                    <a:solidFill>
                      <a:schemeClr val="bg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Récapitulatif</a:t>
            </a:r>
            <a:endParaRPr lang="fr-BE"/>
          </a:p>
        </p:txBody>
      </p:sp>
      <p:sp>
        <p:nvSpPr>
          <p:cNvPr id="3" name="Content Placeholder 2"/>
          <p:cNvSpPr>
            <a:spLocks noGrp="1"/>
          </p:cNvSpPr>
          <p:nvPr>
            <p:ph idx="1"/>
          </p:nvPr>
        </p:nvSpPr>
        <p:spPr/>
        <p:txBody>
          <a:bodyPr/>
          <a:lstStyle/>
          <a:p>
            <a:r>
              <a:rPr lang="en-GB" dirty="0" smtClean="0"/>
              <a:t>Travail </a:t>
            </a:r>
            <a:r>
              <a:rPr lang="en-GB" dirty="0" err="1" smtClean="0"/>
              <a:t>pratique</a:t>
            </a:r>
            <a:endParaRPr lang="en-GB" dirty="0" smtClean="0"/>
          </a:p>
          <a:p>
            <a:pPr lvl="1"/>
            <a:r>
              <a:rPr lang="en-GB" dirty="0" smtClean="0"/>
              <a:t>Installation et </a:t>
            </a:r>
            <a:r>
              <a:rPr lang="en-GB" dirty="0" err="1" smtClean="0"/>
              <a:t>comparaison</a:t>
            </a:r>
            <a:r>
              <a:rPr lang="en-GB" dirty="0" smtClean="0"/>
              <a:t> des </a:t>
            </a:r>
            <a:r>
              <a:rPr lang="en-GB" dirty="0" err="1" smtClean="0"/>
              <a:t>exemples</a:t>
            </a:r>
            <a:r>
              <a:rPr lang="en-GB" dirty="0" smtClean="0"/>
              <a:t> Lotto3 et Lotto4</a:t>
            </a:r>
          </a:p>
          <a:p>
            <a:pPr lvl="1"/>
            <a:r>
              <a:rPr lang="en-GB" dirty="0" smtClean="0"/>
              <a:t>Lotto4 </a:t>
            </a:r>
            <a:r>
              <a:rPr lang="en-GB" dirty="0" err="1" smtClean="0"/>
              <a:t>n'utilise</a:t>
            </a:r>
            <a:r>
              <a:rPr lang="en-GB" dirty="0" smtClean="0"/>
              <a:t> </a:t>
            </a:r>
            <a:r>
              <a:rPr lang="en-GB" dirty="0" err="1" smtClean="0"/>
              <a:t>que</a:t>
            </a:r>
            <a:r>
              <a:rPr lang="en-GB" dirty="0" smtClean="0"/>
              <a:t> JSP 2.0</a:t>
            </a:r>
            <a:endParaRPr lang="fr-BE" dirty="0" smtClean="0"/>
          </a:p>
        </p:txBody>
      </p:sp>
    </p:spTree>
  </p:cSld>
  <p:clrMapOvr>
    <a:masterClrMapping/>
  </p:clrMapOvr>
  <p:transition>
    <p:strips dir="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5. Le pattern MVC</a:t>
            </a:r>
            <a:endParaRPr lang="fr-BE"/>
          </a:p>
        </p:txBody>
      </p:sp>
    </p:spTree>
  </p:cSld>
  <p:clrMapOvr>
    <a:masterClrMapping/>
  </p:clrMapOvr>
  <p:transition>
    <p:strips dir="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a:t>
            </a:r>
            <a:endParaRPr lang="fr-BE"/>
          </a:p>
        </p:txBody>
      </p:sp>
      <p:sp>
        <p:nvSpPr>
          <p:cNvPr id="3" name="Content Placeholder 2"/>
          <p:cNvSpPr>
            <a:spLocks noGrp="1"/>
          </p:cNvSpPr>
          <p:nvPr>
            <p:ph idx="1"/>
          </p:nvPr>
        </p:nvSpPr>
        <p:spPr/>
        <p:txBody>
          <a:bodyPr/>
          <a:lstStyle/>
          <a:p>
            <a:r>
              <a:rPr lang="fr-BE" b="1" dirty="0" smtClean="0"/>
              <a:t>MVC</a:t>
            </a:r>
            <a:r>
              <a:rPr lang="fr-BE" dirty="0" smtClean="0"/>
              <a:t> = </a:t>
            </a:r>
            <a:r>
              <a:rPr lang="fr-BE" b="1" dirty="0" smtClean="0"/>
              <a:t>Modèle Vue Contrôleur</a:t>
            </a:r>
            <a:endParaRPr lang="fr-BE" dirty="0" smtClean="0"/>
          </a:p>
          <a:p>
            <a:r>
              <a:rPr lang="fr-BE" dirty="0" smtClean="0"/>
              <a:t>Le Modèle Vue Contrôleur est un </a:t>
            </a:r>
            <a:r>
              <a:rPr lang="fr-BE" b="1" dirty="0" smtClean="0"/>
              <a:t>design pattern</a:t>
            </a:r>
            <a:r>
              <a:rPr lang="fr-BE" dirty="0" smtClean="0"/>
              <a:t> mis au point en 1979 par </a:t>
            </a:r>
            <a:r>
              <a:rPr lang="fr-BE" dirty="0" err="1" smtClean="0"/>
              <a:t>Trygve</a:t>
            </a:r>
            <a:r>
              <a:rPr lang="fr-BE" dirty="0" smtClean="0"/>
              <a:t> </a:t>
            </a:r>
            <a:r>
              <a:rPr lang="fr-BE" dirty="0" err="1" smtClean="0"/>
              <a:t>Reenskaug</a:t>
            </a:r>
            <a:r>
              <a:rPr lang="fr-BE" dirty="0" smtClean="0"/>
              <a:t>, qui travaillait alors sur le langage </a:t>
            </a:r>
            <a:r>
              <a:rPr lang="fr-BE" dirty="0" err="1" smtClean="0"/>
              <a:t>Smalltalk</a:t>
            </a:r>
            <a:r>
              <a:rPr lang="fr-BE" dirty="0" smtClean="0"/>
              <a:t> dans les laboratoires de recherche Xerox PARC</a:t>
            </a:r>
          </a:p>
          <a:p>
            <a:r>
              <a:rPr lang="fr-BE" dirty="0" smtClean="0"/>
              <a:t>Une </a:t>
            </a:r>
            <a:r>
              <a:rPr lang="fr-BE" b="1" dirty="0" smtClean="0"/>
              <a:t>architecture MVC</a:t>
            </a:r>
            <a:r>
              <a:rPr lang="fr-BE" dirty="0" smtClean="0"/>
              <a:t> permet d'organiser le code de l'application Web selon les compétences de chaque technologie (JSP, Servlet,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MVC</a:t>
            </a:r>
            <a:endParaRPr lang="fr-BE"/>
          </a:p>
        </p:txBody>
      </p:sp>
      <p:sp>
        <p:nvSpPr>
          <p:cNvPr id="3" name="Content Placeholder 2"/>
          <p:cNvSpPr>
            <a:spLocks noGrp="1"/>
          </p:cNvSpPr>
          <p:nvPr>
            <p:ph idx="1"/>
          </p:nvPr>
        </p:nvSpPr>
        <p:spPr/>
        <p:txBody>
          <a:bodyPr/>
          <a:lstStyle/>
          <a:p>
            <a:r>
              <a:rPr lang="fr-BE" dirty="0" smtClean="0"/>
              <a:t>Une architecture MVC impose la séparation entre les données, leurs présentations et leurs traitements :</a:t>
            </a:r>
            <a:endParaRPr lang="fr-BE" sz="1000" dirty="0" smtClean="0"/>
          </a:p>
          <a:p>
            <a:pPr lvl="1"/>
            <a:r>
              <a:rPr lang="fr-BE" dirty="0" smtClean="0"/>
              <a:t>Le modèle : les données</a:t>
            </a:r>
            <a:endParaRPr lang="fr-BE" sz="1000" dirty="0" smtClean="0"/>
          </a:p>
          <a:p>
            <a:pPr lvl="1"/>
            <a:r>
              <a:rPr lang="fr-BE" dirty="0" smtClean="0"/>
              <a:t>La vue : l'affichage des données</a:t>
            </a:r>
            <a:endParaRPr lang="fr-BE" sz="1000" dirty="0" smtClean="0"/>
          </a:p>
          <a:p>
            <a:pPr lvl="1"/>
            <a:r>
              <a:rPr lang="fr-BE" dirty="0" smtClean="0"/>
              <a:t>Le contrôleur : la synchronisation entre la vue et les données</a:t>
            </a:r>
          </a:p>
          <a:p>
            <a:r>
              <a:rPr lang="fr-BE" dirty="0" smtClean="0"/>
              <a:t>Ce modèle propose une architecture claire. La tâche du développeur qui effectue une maintenance ou une amélioration sur un projet est facilitée : la modification des traitements, par exemple, ne doit en rien changer la vue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Modèle</a:t>
            </a:r>
            <a:endParaRPr lang="fr-BE"/>
          </a:p>
        </p:txBody>
      </p:sp>
      <p:sp>
        <p:nvSpPr>
          <p:cNvPr id="3" name="Content Placeholder 2"/>
          <p:cNvSpPr>
            <a:spLocks noGrp="1"/>
          </p:cNvSpPr>
          <p:nvPr>
            <p:ph idx="1"/>
          </p:nvPr>
        </p:nvSpPr>
        <p:spPr/>
        <p:txBody>
          <a:bodyPr/>
          <a:lstStyle/>
          <a:p>
            <a:r>
              <a:rPr lang="fr-BE" dirty="0" smtClean="0"/>
              <a:t>Le </a:t>
            </a:r>
            <a:r>
              <a:rPr lang="fr-BE" b="1" dirty="0" smtClean="0"/>
              <a:t>modèle</a:t>
            </a:r>
            <a:r>
              <a:rPr lang="fr-BE" dirty="0" smtClean="0"/>
              <a:t> représente le comportement de l'application : traitements des données, interactions avec la base de données, etc. </a:t>
            </a:r>
            <a:endParaRPr lang="fr-BE" sz="1000" dirty="0" smtClean="0"/>
          </a:p>
          <a:p>
            <a:r>
              <a:rPr lang="fr-BE" dirty="0" smtClean="0"/>
              <a:t>Il décrit ou contient les données manipulées par l'application</a:t>
            </a:r>
            <a:endParaRPr lang="fr-BE" sz="1000" dirty="0" smtClean="0"/>
          </a:p>
          <a:p>
            <a:r>
              <a:rPr lang="fr-BE" dirty="0" smtClean="0"/>
              <a:t>Il assure la gestion de ces données et garantit leur intégrité</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Vue</a:t>
            </a:r>
            <a:endParaRPr lang="fr-BE"/>
          </a:p>
        </p:txBody>
      </p:sp>
      <p:sp>
        <p:nvSpPr>
          <p:cNvPr id="3" name="Content Placeholder 2"/>
          <p:cNvSpPr>
            <a:spLocks noGrp="1"/>
          </p:cNvSpPr>
          <p:nvPr>
            <p:ph idx="1"/>
          </p:nvPr>
        </p:nvSpPr>
        <p:spPr/>
        <p:txBody>
          <a:bodyPr/>
          <a:lstStyle/>
          <a:p>
            <a:r>
              <a:rPr lang="fr-BE" dirty="0" smtClean="0"/>
              <a:t>La </a:t>
            </a:r>
            <a:r>
              <a:rPr lang="fr-BE" b="1" dirty="0" smtClean="0"/>
              <a:t>vue</a:t>
            </a:r>
            <a:r>
              <a:rPr lang="fr-BE" dirty="0" smtClean="0"/>
              <a:t> correspond à l'interface avec laquelle l'utilisateur interagit</a:t>
            </a:r>
            <a:endParaRPr lang="fr-BE" sz="1000" dirty="0" smtClean="0"/>
          </a:p>
          <a:p>
            <a:r>
              <a:rPr lang="fr-BE" dirty="0" smtClean="0"/>
              <a:t>Sa première tâche est de présenter les résultats renvoyés par le modèle</a:t>
            </a:r>
            <a:endParaRPr lang="fr-BE" sz="1000" dirty="0" smtClean="0"/>
          </a:p>
          <a:p>
            <a:r>
              <a:rPr lang="fr-BE" dirty="0" smtClean="0"/>
              <a:t>Sa seconde tâche est de recevoir toutes les actions de l'utilisateur (clic de souris, …). Ces différents événements sont envoyés au contrôleur. La vue n'effectue aucun traitement, elle se contente d'afficher les résultats des traitements effectués au niveau du modèle</a:t>
            </a:r>
            <a:endParaRPr lang="fr-BE" sz="1000" dirty="0" smtClean="0"/>
          </a:p>
          <a:p>
            <a:r>
              <a:rPr lang="fr-BE" dirty="0" smtClean="0"/>
              <a:t>Plusieurs vues, partielles ou non, peuvent afficher des informations d'un même modèle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Réponse HTTP (2/2)</a:t>
            </a:r>
            <a:endParaRPr lang="fr-BE"/>
          </a:p>
        </p:txBody>
      </p:sp>
      <p:sp>
        <p:nvSpPr>
          <p:cNvPr id="3" name="Content Placeholder 2"/>
          <p:cNvSpPr>
            <a:spLocks noGrp="1"/>
          </p:cNvSpPr>
          <p:nvPr>
            <p:ph idx="1"/>
          </p:nvPr>
        </p:nvSpPr>
        <p:spPr/>
        <p:txBody>
          <a:bodyPr/>
          <a:lstStyle/>
          <a:p>
            <a:r>
              <a:rPr lang="fr-BE" dirty="0" smtClean="0"/>
              <a:t>Les champs d'en-tête les plus courants (HTTP 1.1) sont</a:t>
            </a:r>
          </a:p>
          <a:p>
            <a:endParaRPr lang="fr-BE" sz="1000" dirty="0" smtClean="0"/>
          </a:p>
          <a:p>
            <a:pPr lvl="1"/>
            <a:r>
              <a:rPr lang="fr-BE" dirty="0" smtClean="0">
                <a:latin typeface="Courier New" pitchFamily="49" charset="0"/>
                <a:cs typeface="Courier New" pitchFamily="49" charset="0"/>
              </a:rPr>
              <a:t>Content-</a:t>
            </a:r>
            <a:r>
              <a:rPr lang="fr-BE" dirty="0" err="1" smtClean="0">
                <a:latin typeface="Courier New" pitchFamily="49" charset="0"/>
                <a:cs typeface="Courier New" pitchFamily="49" charset="0"/>
              </a:rPr>
              <a:t>Length</a:t>
            </a:r>
            <a:r>
              <a:rPr lang="fr-BE" dirty="0" smtClean="0">
                <a:latin typeface="Courier New" pitchFamily="49" charset="0"/>
                <a:cs typeface="Courier New" pitchFamily="49" charset="0"/>
              </a:rPr>
              <a:t> </a:t>
            </a:r>
            <a:r>
              <a:rPr lang="fr-BE" dirty="0" smtClean="0"/>
              <a:t>: longueur du corps de la réponse</a:t>
            </a:r>
          </a:p>
          <a:p>
            <a:pPr lvl="1"/>
            <a:r>
              <a:rPr lang="fr-BE" dirty="0" smtClean="0">
                <a:latin typeface="Courier New" pitchFamily="49" charset="0"/>
                <a:cs typeface="Courier New" pitchFamily="49" charset="0"/>
              </a:rPr>
              <a:t>Age </a:t>
            </a:r>
            <a:r>
              <a:rPr lang="fr-BE" dirty="0" smtClean="0"/>
              <a:t>: ancienneté du document en secondes</a:t>
            </a:r>
          </a:p>
          <a:p>
            <a:pPr lvl="1"/>
            <a:r>
              <a:rPr lang="fr-BE" dirty="0" smtClean="0">
                <a:latin typeface="Courier New" pitchFamily="49" charset="0"/>
                <a:cs typeface="Courier New" pitchFamily="49" charset="0"/>
              </a:rPr>
              <a:t>Set-Cookie</a:t>
            </a:r>
            <a:r>
              <a:rPr lang="fr-BE" dirty="0" smtClean="0"/>
              <a:t> : crée ou modifie un cookie sur le client</a:t>
            </a:r>
          </a:p>
          <a:p>
            <a:pPr lvl="1"/>
            <a:r>
              <a:rPr lang="fr-BE" dirty="0" smtClean="0">
                <a:latin typeface="Courier New" pitchFamily="49" charset="0"/>
                <a:cs typeface="Courier New" pitchFamily="49" charset="0"/>
              </a:rPr>
              <a:t>…</a:t>
            </a:r>
          </a:p>
          <a:p>
            <a:endParaRPr lang="fr-BE" dirty="0"/>
          </a:p>
        </p:txBody>
      </p:sp>
    </p:spTree>
  </p:cSld>
  <p:clrMapOvr>
    <a:masterClrMapping/>
  </p:clrMapOvr>
  <p:transition>
    <p:strips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Contrôleur</a:t>
            </a:r>
            <a:endParaRPr lang="fr-BE"/>
          </a:p>
        </p:txBody>
      </p:sp>
      <p:sp>
        <p:nvSpPr>
          <p:cNvPr id="3" name="Content Placeholder 2"/>
          <p:cNvSpPr>
            <a:spLocks noGrp="1"/>
          </p:cNvSpPr>
          <p:nvPr>
            <p:ph idx="1"/>
          </p:nvPr>
        </p:nvSpPr>
        <p:spPr/>
        <p:txBody>
          <a:bodyPr/>
          <a:lstStyle/>
          <a:p>
            <a:r>
              <a:rPr lang="fr-BE" dirty="0" smtClean="0"/>
              <a:t>Le </a:t>
            </a:r>
            <a:r>
              <a:rPr lang="fr-BE" b="1" dirty="0" smtClean="0"/>
              <a:t>contrôleur</a:t>
            </a:r>
            <a:r>
              <a:rPr lang="fr-BE" dirty="0" smtClean="0"/>
              <a:t> prend en charge la gestion des événements de synchronisation pour mettre à jour la vue ou le modèle</a:t>
            </a:r>
          </a:p>
        </p:txBody>
      </p:sp>
      <p:pic>
        <p:nvPicPr>
          <p:cNvPr id="1026" name="Picture 2"/>
          <p:cNvPicPr>
            <a:picLocks noChangeAspect="1" noChangeArrowheads="1"/>
          </p:cNvPicPr>
          <p:nvPr/>
        </p:nvPicPr>
        <p:blipFill>
          <a:blip r:embed="rId3" cstate="print"/>
          <a:srcRect/>
          <a:stretch>
            <a:fillRect/>
          </a:stretch>
        </p:blipFill>
        <p:spPr bwMode="auto">
          <a:xfrm>
            <a:off x="1964513" y="2303353"/>
            <a:ext cx="5214974" cy="2853839"/>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MVC et JSP / Servlet</a:t>
            </a:r>
            <a:endParaRPr lang="fr-BE"/>
          </a:p>
        </p:txBody>
      </p:sp>
      <p:sp>
        <p:nvSpPr>
          <p:cNvPr id="3" name="Content Placeholder 2"/>
          <p:cNvSpPr>
            <a:spLocks noGrp="1"/>
          </p:cNvSpPr>
          <p:nvPr>
            <p:ph idx="1"/>
          </p:nvPr>
        </p:nvSpPr>
        <p:spPr/>
        <p:txBody>
          <a:bodyPr/>
          <a:lstStyle/>
          <a:p>
            <a:r>
              <a:rPr lang="fr-BE" dirty="0" smtClean="0"/>
              <a:t>Dans le cas d'une application Web développée avec les technologies JSP / Servlet, on observe généralement le découpage suivant :</a:t>
            </a:r>
          </a:p>
          <a:p>
            <a:pPr lvl="1"/>
            <a:r>
              <a:rPr lang="fr-BE" dirty="0" smtClean="0"/>
              <a:t>La partie </a:t>
            </a:r>
            <a:r>
              <a:rPr lang="fr-BE" b="1" dirty="0" smtClean="0"/>
              <a:t>Modèle</a:t>
            </a:r>
            <a:r>
              <a:rPr lang="fr-BE" dirty="0" smtClean="0"/>
              <a:t> développée à base de </a:t>
            </a:r>
            <a:r>
              <a:rPr lang="fr-BE" b="1" dirty="0" smtClean="0"/>
              <a:t>JavaBeans</a:t>
            </a:r>
            <a:endParaRPr lang="fr-BE" sz="1000" dirty="0" smtClean="0"/>
          </a:p>
          <a:p>
            <a:pPr lvl="1"/>
            <a:r>
              <a:rPr lang="fr-BE" dirty="0" smtClean="0"/>
              <a:t>La partie </a:t>
            </a:r>
            <a:r>
              <a:rPr lang="fr-BE" b="1" dirty="0" smtClean="0"/>
              <a:t>Vue</a:t>
            </a:r>
            <a:r>
              <a:rPr lang="fr-BE" dirty="0" smtClean="0"/>
              <a:t> gérée par des pages </a:t>
            </a:r>
            <a:r>
              <a:rPr lang="fr-BE" b="1" dirty="0" smtClean="0"/>
              <a:t>JSP</a:t>
            </a:r>
            <a:endParaRPr lang="fr-BE" sz="1000" dirty="0" smtClean="0"/>
          </a:p>
          <a:p>
            <a:pPr lvl="1"/>
            <a:r>
              <a:rPr lang="fr-BE" dirty="0" smtClean="0"/>
              <a:t>La partie </a:t>
            </a:r>
            <a:r>
              <a:rPr lang="fr-BE" b="1" dirty="0" smtClean="0"/>
              <a:t>Contrôle</a:t>
            </a:r>
            <a:r>
              <a:rPr lang="fr-BE" dirty="0" smtClean="0"/>
              <a:t> gérée par des </a:t>
            </a:r>
            <a:r>
              <a:rPr lang="fr-BE" b="1" dirty="0" smtClean="0"/>
              <a:t>Servlets</a:t>
            </a:r>
            <a:endParaRPr lang="fr-BE" b="1" dirty="0"/>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fr-BE" smtClean="0"/>
              <a:t>Exemple (1/3)</a:t>
            </a:r>
          </a:p>
        </p:txBody>
      </p:sp>
      <p:sp>
        <p:nvSpPr>
          <p:cNvPr id="22531" name="Content Placeholder 2"/>
          <p:cNvSpPr>
            <a:spLocks noGrp="1"/>
          </p:cNvSpPr>
          <p:nvPr>
            <p:ph idx="1"/>
          </p:nvPr>
        </p:nvSpPr>
        <p:spPr/>
        <p:txBody>
          <a:bodyPr/>
          <a:lstStyle/>
          <a:p>
            <a:r>
              <a:rPr lang="fr-BE" dirty="0" smtClean="0"/>
              <a:t>Requête</a:t>
            </a:r>
          </a:p>
          <a:p>
            <a:pPr lvl="1">
              <a:buFontTx/>
              <a:buNone/>
            </a:pPr>
            <a:r>
              <a:rPr lang="fr-BE" sz="2000" dirty="0" smtClean="0"/>
              <a:t>	</a:t>
            </a:r>
            <a:r>
              <a:rPr lang="fr-BE" sz="2000" dirty="0" smtClean="0">
                <a:hlinkClick r:id="rId3"/>
              </a:rPr>
              <a:t>http://localhost:8080/Lotto4/index.html</a:t>
            </a:r>
            <a:endParaRPr lang="fr-BE" sz="1000" dirty="0" smtClean="0"/>
          </a:p>
          <a:p>
            <a:r>
              <a:rPr lang="fr-BE" dirty="0" smtClean="0"/>
              <a:t>Réponse</a:t>
            </a:r>
          </a:p>
        </p:txBody>
      </p:sp>
      <p:pic>
        <p:nvPicPr>
          <p:cNvPr id="22532" name="Picture 2"/>
          <p:cNvPicPr>
            <a:picLocks noChangeAspect="1" noChangeArrowheads="1"/>
          </p:cNvPicPr>
          <p:nvPr/>
        </p:nvPicPr>
        <p:blipFill>
          <a:blip r:embed="rId4" cstate="print"/>
          <a:srcRect/>
          <a:stretch>
            <a:fillRect/>
          </a:stretch>
        </p:blipFill>
        <p:spPr bwMode="auto">
          <a:xfrm>
            <a:off x="2051720" y="2204864"/>
            <a:ext cx="4504953" cy="3926220"/>
          </a:xfrm>
          <a:prstGeom prst="rect">
            <a:avLst/>
          </a:prstGeom>
          <a:noFill/>
          <a:ln w="9525" algn="ctr">
            <a:noFill/>
            <a:miter lim="800000"/>
            <a:headEnd/>
            <a:tailEnd/>
          </a:ln>
        </p:spPr>
      </p:pic>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fr-BE" smtClean="0"/>
              <a:t>Exemple (2/3)</a:t>
            </a:r>
          </a:p>
        </p:txBody>
      </p:sp>
      <p:sp>
        <p:nvSpPr>
          <p:cNvPr id="23555" name="Content Placeholder 2"/>
          <p:cNvSpPr>
            <a:spLocks noGrp="1"/>
          </p:cNvSpPr>
          <p:nvPr>
            <p:ph idx="1"/>
          </p:nvPr>
        </p:nvSpPr>
        <p:spPr/>
        <p:txBody>
          <a:bodyPr/>
          <a:lstStyle/>
          <a:p>
            <a:r>
              <a:rPr lang="fr-BE" dirty="0" smtClean="0"/>
              <a:t>En-tête de la requête</a:t>
            </a:r>
          </a:p>
        </p:txBody>
      </p:sp>
      <p:sp>
        <p:nvSpPr>
          <p:cNvPr id="23556" name="TextBox 4"/>
          <p:cNvSpPr txBox="1">
            <a:spLocks noChangeArrowheads="1"/>
          </p:cNvSpPr>
          <p:nvPr/>
        </p:nvSpPr>
        <p:spPr bwMode="auto">
          <a:xfrm>
            <a:off x="1000125" y="1928813"/>
            <a:ext cx="7143750" cy="2678112"/>
          </a:xfrm>
          <a:prstGeom prst="rect">
            <a:avLst/>
          </a:prstGeom>
          <a:noFill/>
          <a:ln w="9525">
            <a:solidFill>
              <a:srgbClr val="3C486E"/>
            </a:solidFill>
            <a:miter lim="800000"/>
            <a:headEnd/>
            <a:tailEnd/>
          </a:ln>
        </p:spPr>
        <p:txBody>
          <a:bodyPr>
            <a:spAutoFit/>
          </a:bodyPr>
          <a:lstStyle/>
          <a:p>
            <a:pPr>
              <a:lnSpc>
                <a:spcPct val="100000"/>
              </a:lnSpc>
            </a:pPr>
            <a:r>
              <a:rPr lang="en-GB" sz="1400" dirty="0">
                <a:solidFill>
                  <a:srgbClr val="3C486E"/>
                </a:solidFill>
                <a:latin typeface="Courier New" pitchFamily="49" charset="0"/>
              </a:rPr>
              <a:t>GET </a:t>
            </a:r>
            <a:r>
              <a:rPr lang="en-GB" sz="1400" dirty="0" smtClean="0">
                <a:solidFill>
                  <a:srgbClr val="3C486E"/>
                </a:solidFill>
                <a:latin typeface="Courier New" pitchFamily="49" charset="0"/>
              </a:rPr>
              <a:t>/Lotto4/index.html </a:t>
            </a:r>
            <a:r>
              <a:rPr lang="en-GB" sz="1400" dirty="0">
                <a:solidFill>
                  <a:srgbClr val="3C486E"/>
                </a:solidFill>
                <a:latin typeface="Courier New" pitchFamily="49" charset="0"/>
              </a:rPr>
              <a:t>HTTP/1.1</a:t>
            </a:r>
            <a:br>
              <a:rPr lang="en-GB" sz="1400" dirty="0">
                <a:solidFill>
                  <a:srgbClr val="3C486E"/>
                </a:solidFill>
                <a:latin typeface="Courier New" pitchFamily="49" charset="0"/>
              </a:rPr>
            </a:br>
            <a:r>
              <a:rPr lang="en-GB" sz="1400" dirty="0">
                <a:solidFill>
                  <a:srgbClr val="3C486E"/>
                </a:solidFill>
                <a:latin typeface="Courier New" pitchFamily="49" charset="0"/>
              </a:rPr>
              <a:t>Host: localhost:8080</a:t>
            </a:r>
            <a:br>
              <a:rPr lang="en-GB" sz="1400" dirty="0">
                <a:solidFill>
                  <a:srgbClr val="3C486E"/>
                </a:solidFill>
                <a:latin typeface="Courier New" pitchFamily="49" charset="0"/>
              </a:rPr>
            </a:br>
            <a:r>
              <a:rPr lang="en-GB" sz="1400" dirty="0">
                <a:solidFill>
                  <a:srgbClr val="3C486E"/>
                </a:solidFill>
                <a:latin typeface="Courier New" pitchFamily="49" charset="0"/>
              </a:rPr>
              <a:t>User-Agent: Mozilla/5.0 (Windows ... ) Gecko ...</a:t>
            </a:r>
            <a:br>
              <a:rPr lang="en-GB" sz="1400" dirty="0">
                <a:solidFill>
                  <a:srgbClr val="3C486E"/>
                </a:solidFill>
                <a:latin typeface="Courier New" pitchFamily="49" charset="0"/>
              </a:rPr>
            </a:br>
            <a:r>
              <a:rPr lang="en-GB" sz="1400" dirty="0">
                <a:solidFill>
                  <a:srgbClr val="3C486E"/>
                </a:solidFill>
                <a:latin typeface="Courier New" pitchFamily="49" charset="0"/>
              </a:rPr>
              <a:t>Accept: text/html, ...</a:t>
            </a:r>
            <a:br>
              <a:rPr lang="en-GB" sz="1400" dirty="0">
                <a:solidFill>
                  <a:srgbClr val="3C486E"/>
                </a:solidFill>
                <a:latin typeface="Courier New" pitchFamily="49" charset="0"/>
              </a:rPr>
            </a:br>
            <a:r>
              <a:rPr lang="en-GB" sz="1400" dirty="0">
                <a:solidFill>
                  <a:srgbClr val="3C486E"/>
                </a:solidFill>
                <a:latin typeface="Courier New" pitchFamily="49" charset="0"/>
              </a:rPr>
              <a:t>Accept-Language: </a:t>
            </a:r>
            <a:r>
              <a:rPr lang="en-GB" sz="1400" dirty="0" err="1">
                <a:solidFill>
                  <a:srgbClr val="3C486E"/>
                </a:solidFill>
                <a:latin typeface="Courier New" pitchFamily="49" charset="0"/>
              </a:rPr>
              <a:t>en-us,fr-FR;q</a:t>
            </a:r>
            <a:r>
              <a:rPr lang="en-GB" sz="1400" dirty="0">
                <a:solidFill>
                  <a:srgbClr val="3C486E"/>
                </a:solidFill>
                <a:latin typeface="Courier New" pitchFamily="49" charset="0"/>
              </a:rPr>
              <a:t>=0.5</a:t>
            </a:r>
            <a:br>
              <a:rPr lang="en-GB" sz="1400" dirty="0">
                <a:solidFill>
                  <a:srgbClr val="3C486E"/>
                </a:solidFill>
                <a:latin typeface="Courier New" pitchFamily="49" charset="0"/>
              </a:rPr>
            </a:br>
            <a:r>
              <a:rPr lang="en-GB" sz="1400" dirty="0">
                <a:solidFill>
                  <a:srgbClr val="3C486E"/>
                </a:solidFill>
                <a:latin typeface="Courier New" pitchFamily="49" charset="0"/>
              </a:rPr>
              <a:t>Accept-Encoding: </a:t>
            </a:r>
            <a:r>
              <a:rPr lang="en-GB" sz="1400" dirty="0" err="1">
                <a:solidFill>
                  <a:srgbClr val="3C486E"/>
                </a:solidFill>
                <a:latin typeface="Courier New" pitchFamily="49" charset="0"/>
              </a:rPr>
              <a:t>gzip,deflate</a:t>
            </a:r>
            <a:r>
              <a:rPr lang="en-GB" sz="1400" dirty="0">
                <a:solidFill>
                  <a:srgbClr val="3C486E"/>
                </a:solidFill>
                <a:latin typeface="Courier New" pitchFamily="49" charset="0"/>
              </a:rPr>
              <a:t/>
            </a:r>
            <a:br>
              <a:rPr lang="en-GB" sz="1400" dirty="0">
                <a:solidFill>
                  <a:srgbClr val="3C486E"/>
                </a:solidFill>
                <a:latin typeface="Courier New" pitchFamily="49" charset="0"/>
              </a:rPr>
            </a:br>
            <a:r>
              <a:rPr lang="en-GB" sz="1400" dirty="0">
                <a:solidFill>
                  <a:srgbClr val="3C486E"/>
                </a:solidFill>
                <a:latin typeface="Courier New" pitchFamily="49" charset="0"/>
              </a:rPr>
              <a:t>Accept-Charset: ISO-8859-1,utf-8;q=0.7,*;q=0.7</a:t>
            </a:r>
            <a:br>
              <a:rPr lang="en-GB" sz="1400" dirty="0">
                <a:solidFill>
                  <a:srgbClr val="3C486E"/>
                </a:solidFill>
                <a:latin typeface="Courier New" pitchFamily="49" charset="0"/>
              </a:rPr>
            </a:br>
            <a:r>
              <a:rPr lang="en-GB" sz="1400" dirty="0">
                <a:solidFill>
                  <a:srgbClr val="3C486E"/>
                </a:solidFill>
                <a:latin typeface="Courier New" pitchFamily="49" charset="0"/>
              </a:rPr>
              <a:t>Keep-Alive: 300</a:t>
            </a:r>
            <a:br>
              <a:rPr lang="en-GB" sz="1400" dirty="0">
                <a:solidFill>
                  <a:srgbClr val="3C486E"/>
                </a:solidFill>
                <a:latin typeface="Courier New" pitchFamily="49" charset="0"/>
              </a:rPr>
            </a:br>
            <a:r>
              <a:rPr lang="en-GB" sz="1400" dirty="0">
                <a:solidFill>
                  <a:srgbClr val="3C486E"/>
                </a:solidFill>
                <a:latin typeface="Courier New" pitchFamily="49" charset="0"/>
              </a:rPr>
              <a:t>Connection: keep-alive</a:t>
            </a:r>
            <a:br>
              <a:rPr lang="en-GB" sz="1400" dirty="0">
                <a:solidFill>
                  <a:srgbClr val="3C486E"/>
                </a:solidFill>
                <a:latin typeface="Courier New" pitchFamily="49" charset="0"/>
              </a:rPr>
            </a:br>
            <a:r>
              <a:rPr lang="en-GB" sz="1400" dirty="0">
                <a:solidFill>
                  <a:srgbClr val="3C486E"/>
                </a:solidFill>
                <a:latin typeface="Courier New" pitchFamily="49" charset="0"/>
              </a:rPr>
              <a:t>Cookie: JSESSIONID=64E273596213938247A6002864DDDA06; </a:t>
            </a:r>
          </a:p>
          <a:p>
            <a:pPr>
              <a:lnSpc>
                <a:spcPct val="100000"/>
              </a:lnSpc>
            </a:pPr>
            <a:r>
              <a:rPr lang="en-GB" sz="1400" dirty="0" err="1">
                <a:solidFill>
                  <a:srgbClr val="3C486E"/>
                </a:solidFill>
                <a:latin typeface="Courier New" pitchFamily="49" charset="0"/>
              </a:rPr>
              <a:t>userId</a:t>
            </a:r>
            <a:r>
              <a:rPr lang="en-GB" sz="1400" dirty="0">
                <a:solidFill>
                  <a:srgbClr val="3C486E"/>
                </a:solidFill>
                <a:latin typeface="Courier New" pitchFamily="49" charset="0"/>
              </a:rPr>
              <a:t>=98</a:t>
            </a:r>
            <a:br>
              <a:rPr lang="en-GB" sz="1400" dirty="0">
                <a:solidFill>
                  <a:srgbClr val="3C486E"/>
                </a:solidFill>
                <a:latin typeface="Courier New" pitchFamily="49" charset="0"/>
              </a:rPr>
            </a:br>
            <a:r>
              <a:rPr lang="en-GB" sz="1400" dirty="0">
                <a:solidFill>
                  <a:srgbClr val="3C486E"/>
                </a:solidFill>
                <a:latin typeface="Courier New" pitchFamily="49" charset="0"/>
              </a:rPr>
              <a:t>(</a:t>
            </a:r>
            <a:r>
              <a:rPr lang="en-GB" sz="1400" dirty="0" err="1">
                <a:solidFill>
                  <a:srgbClr val="3C486E"/>
                </a:solidFill>
                <a:latin typeface="Courier New" pitchFamily="49" charset="0"/>
              </a:rPr>
              <a:t>ligne</a:t>
            </a:r>
            <a:r>
              <a:rPr lang="en-GB" sz="1400" dirty="0">
                <a:solidFill>
                  <a:srgbClr val="3C486E"/>
                </a:solidFill>
                <a:latin typeface="Courier New" pitchFamily="49" charset="0"/>
              </a:rPr>
              <a:t> vide)</a:t>
            </a:r>
            <a:endParaRPr lang="fr-BE" sz="1400" dirty="0">
              <a:solidFill>
                <a:srgbClr val="3C486E"/>
              </a:solidFill>
            </a:endParaRP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fr-BE" dirty="0" smtClean="0"/>
              <a:t>Exemple (3/3)</a:t>
            </a:r>
          </a:p>
        </p:txBody>
      </p:sp>
      <p:sp>
        <p:nvSpPr>
          <p:cNvPr id="24579" name="Content Placeholder 2"/>
          <p:cNvSpPr>
            <a:spLocks noGrp="1"/>
          </p:cNvSpPr>
          <p:nvPr>
            <p:ph idx="1"/>
          </p:nvPr>
        </p:nvSpPr>
        <p:spPr>
          <a:xfrm>
            <a:off x="457472" y="947196"/>
            <a:ext cx="8229057" cy="2409796"/>
          </a:xfrm>
        </p:spPr>
        <p:txBody>
          <a:bodyPr/>
          <a:lstStyle/>
          <a:p>
            <a:r>
              <a:rPr lang="fr-BE" dirty="0" smtClean="0"/>
              <a:t>En-tête de la réponse</a:t>
            </a:r>
          </a:p>
        </p:txBody>
      </p:sp>
      <p:sp>
        <p:nvSpPr>
          <p:cNvPr id="24580" name="TextBox 3"/>
          <p:cNvSpPr txBox="1">
            <a:spLocks noChangeArrowheads="1"/>
          </p:cNvSpPr>
          <p:nvPr/>
        </p:nvSpPr>
        <p:spPr bwMode="auto">
          <a:xfrm>
            <a:off x="1000125" y="1509018"/>
            <a:ext cx="7143750" cy="1631950"/>
          </a:xfrm>
          <a:prstGeom prst="rect">
            <a:avLst/>
          </a:prstGeom>
          <a:noFill/>
          <a:ln w="9525">
            <a:solidFill>
              <a:srgbClr val="3C486E"/>
            </a:solidFill>
            <a:miter lim="800000"/>
            <a:headEnd/>
            <a:tailEnd/>
          </a:ln>
        </p:spPr>
        <p:txBody>
          <a:bodyPr>
            <a:spAutoFit/>
          </a:bodyPr>
          <a:lstStyle/>
          <a:p>
            <a:pPr>
              <a:lnSpc>
                <a:spcPct val="89000"/>
              </a:lnSpc>
              <a:spcAft>
                <a:spcPts val="1063"/>
              </a:spcAft>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3C486E"/>
                </a:solidFill>
                <a:latin typeface="Courier New" pitchFamily="49" charset="0"/>
              </a:rPr>
              <a:t>HTTP/1.x 200 OK</a:t>
            </a:r>
            <a:br>
              <a:rPr lang="en-GB" sz="1400" dirty="0">
                <a:solidFill>
                  <a:srgbClr val="3C486E"/>
                </a:solidFill>
                <a:latin typeface="Courier New" pitchFamily="49" charset="0"/>
              </a:rPr>
            </a:br>
            <a:r>
              <a:rPr lang="en-GB" sz="1400" dirty="0">
                <a:solidFill>
                  <a:srgbClr val="3C486E"/>
                </a:solidFill>
                <a:latin typeface="Courier New" pitchFamily="49" charset="0"/>
              </a:rPr>
              <a:t>Server: Apache-Coyote/1.1</a:t>
            </a:r>
            <a:br>
              <a:rPr lang="en-GB" sz="1400" dirty="0">
                <a:solidFill>
                  <a:srgbClr val="3C486E"/>
                </a:solidFill>
                <a:latin typeface="Courier New" pitchFamily="49" charset="0"/>
              </a:rPr>
            </a:br>
            <a:r>
              <a:rPr lang="en-GB" sz="1400" dirty="0" err="1">
                <a:solidFill>
                  <a:srgbClr val="3C486E"/>
                </a:solidFill>
                <a:latin typeface="Courier New" pitchFamily="49" charset="0"/>
              </a:rPr>
              <a:t>Etag</a:t>
            </a:r>
            <a:r>
              <a:rPr lang="en-GB" sz="1400" dirty="0">
                <a:solidFill>
                  <a:srgbClr val="3C486E"/>
                </a:solidFill>
                <a:latin typeface="Courier New" pitchFamily="49" charset="0"/>
              </a:rPr>
              <a:t>: W/"5581-1235292860000"</a:t>
            </a:r>
            <a:br>
              <a:rPr lang="en-GB" sz="1400" dirty="0">
                <a:solidFill>
                  <a:srgbClr val="3C486E"/>
                </a:solidFill>
                <a:latin typeface="Courier New" pitchFamily="49" charset="0"/>
              </a:rPr>
            </a:br>
            <a:r>
              <a:rPr lang="en-GB" sz="1400" dirty="0">
                <a:solidFill>
                  <a:srgbClr val="3C486E"/>
                </a:solidFill>
                <a:latin typeface="Courier New" pitchFamily="49" charset="0"/>
              </a:rPr>
              <a:t>Last-Modified: Sun, 22 Feb 2009 08:54:20 GMT</a:t>
            </a:r>
            <a:br>
              <a:rPr lang="en-GB" sz="1400" dirty="0">
                <a:solidFill>
                  <a:srgbClr val="3C486E"/>
                </a:solidFill>
                <a:latin typeface="Courier New" pitchFamily="49" charset="0"/>
              </a:rPr>
            </a:br>
            <a:r>
              <a:rPr lang="en-GB" sz="1400" dirty="0">
                <a:solidFill>
                  <a:srgbClr val="3C486E"/>
                </a:solidFill>
                <a:latin typeface="Courier New" pitchFamily="49" charset="0"/>
              </a:rPr>
              <a:t>Content-Type: text/html</a:t>
            </a:r>
            <a:br>
              <a:rPr lang="en-GB" sz="1400" dirty="0">
                <a:solidFill>
                  <a:srgbClr val="3C486E"/>
                </a:solidFill>
                <a:latin typeface="Courier New" pitchFamily="49" charset="0"/>
              </a:rPr>
            </a:br>
            <a:r>
              <a:rPr lang="en-GB" sz="1400" dirty="0">
                <a:solidFill>
                  <a:srgbClr val="3C486E"/>
                </a:solidFill>
                <a:latin typeface="Courier New" pitchFamily="49" charset="0"/>
              </a:rPr>
              <a:t>Content-Length: 5581</a:t>
            </a:r>
            <a:br>
              <a:rPr lang="en-GB" sz="1400" dirty="0">
                <a:solidFill>
                  <a:srgbClr val="3C486E"/>
                </a:solidFill>
                <a:latin typeface="Courier New" pitchFamily="49" charset="0"/>
              </a:rPr>
            </a:br>
            <a:r>
              <a:rPr lang="en-GB" sz="1400" dirty="0">
                <a:solidFill>
                  <a:srgbClr val="3C486E"/>
                </a:solidFill>
                <a:latin typeface="Courier New" pitchFamily="49" charset="0"/>
              </a:rPr>
              <a:t>Date: Sun, 22 Feb 2009 09:54:12 GMT</a:t>
            </a:r>
            <a:br>
              <a:rPr lang="en-GB" sz="1400" dirty="0">
                <a:solidFill>
                  <a:srgbClr val="3C486E"/>
                </a:solidFill>
                <a:latin typeface="Courier New" pitchFamily="49" charset="0"/>
              </a:rPr>
            </a:br>
            <a:r>
              <a:rPr lang="en-GB" sz="1400" dirty="0">
                <a:solidFill>
                  <a:srgbClr val="3C486E"/>
                </a:solidFill>
                <a:latin typeface="Courier New" pitchFamily="49" charset="0"/>
              </a:rPr>
              <a:t>(</a:t>
            </a:r>
            <a:r>
              <a:rPr lang="en-GB" sz="1400" dirty="0" err="1">
                <a:solidFill>
                  <a:srgbClr val="3C486E"/>
                </a:solidFill>
                <a:latin typeface="Courier New" pitchFamily="49" charset="0"/>
              </a:rPr>
              <a:t>ligne</a:t>
            </a:r>
            <a:r>
              <a:rPr lang="en-GB" sz="1400" dirty="0">
                <a:solidFill>
                  <a:srgbClr val="3C486E"/>
                </a:solidFill>
                <a:latin typeface="Courier New" pitchFamily="49" charset="0"/>
              </a:rPr>
              <a:t> vide)</a:t>
            </a:r>
          </a:p>
        </p:txBody>
      </p:sp>
      <p:sp>
        <p:nvSpPr>
          <p:cNvPr id="24581" name="TextBox 4"/>
          <p:cNvSpPr txBox="1">
            <a:spLocks noChangeArrowheads="1"/>
          </p:cNvSpPr>
          <p:nvPr/>
        </p:nvSpPr>
        <p:spPr bwMode="auto">
          <a:xfrm>
            <a:off x="1000125" y="4005361"/>
            <a:ext cx="7143750" cy="1439863"/>
          </a:xfrm>
          <a:prstGeom prst="rect">
            <a:avLst/>
          </a:prstGeom>
          <a:noFill/>
          <a:ln w="9525">
            <a:solidFill>
              <a:srgbClr val="3C486E"/>
            </a:solidFill>
            <a:miter lim="800000"/>
            <a:headEnd/>
            <a:tailEnd/>
          </a:ln>
        </p:spPr>
        <p:txBody>
          <a:bodyPr>
            <a:spAutoFit/>
          </a:bodyPr>
          <a:lstStyle/>
          <a:p>
            <a:pPr>
              <a:lnSpc>
                <a:spcPct val="89000"/>
              </a:lnSpc>
              <a:spcAft>
                <a:spcPts val="1063"/>
              </a:spcAft>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3C486E"/>
                </a:solidFill>
                <a:latin typeface="Courier New" pitchFamily="49" charset="0"/>
              </a:rPr>
              <a:t>&lt;html&gt;</a:t>
            </a:r>
            <a:br>
              <a:rPr lang="en-GB" sz="1400" dirty="0">
                <a:solidFill>
                  <a:srgbClr val="3C486E"/>
                </a:solidFill>
                <a:latin typeface="Courier New" pitchFamily="49" charset="0"/>
              </a:rPr>
            </a:br>
            <a:r>
              <a:rPr lang="en-GB" sz="1400" dirty="0">
                <a:solidFill>
                  <a:srgbClr val="3C486E"/>
                </a:solidFill>
                <a:latin typeface="Courier New" pitchFamily="49" charset="0"/>
              </a:rPr>
              <a:t>&lt;head&gt;</a:t>
            </a:r>
            <a:br>
              <a:rPr lang="en-GB" sz="1400" dirty="0">
                <a:solidFill>
                  <a:srgbClr val="3C486E"/>
                </a:solidFill>
                <a:latin typeface="Courier New" pitchFamily="49" charset="0"/>
              </a:rPr>
            </a:br>
            <a:r>
              <a:rPr lang="en-GB" sz="1400" dirty="0">
                <a:solidFill>
                  <a:srgbClr val="3C486E"/>
                </a:solidFill>
                <a:latin typeface="Courier New" pitchFamily="49" charset="0"/>
              </a:rPr>
              <a:t>&lt;meta http-</a:t>
            </a:r>
            <a:r>
              <a:rPr lang="en-GB" sz="1400" dirty="0" err="1">
                <a:solidFill>
                  <a:srgbClr val="3C486E"/>
                </a:solidFill>
                <a:latin typeface="Courier New" pitchFamily="49" charset="0"/>
              </a:rPr>
              <a:t>equiv</a:t>
            </a:r>
            <a:r>
              <a:rPr lang="en-GB" sz="1400" dirty="0">
                <a:solidFill>
                  <a:srgbClr val="3C486E"/>
                </a:solidFill>
                <a:latin typeface="Courier New" pitchFamily="49" charset="0"/>
              </a:rPr>
              <a:t>="Content-Type" content="text/html"/&gt;</a:t>
            </a:r>
            <a:br>
              <a:rPr lang="en-GB" sz="1400" dirty="0">
                <a:solidFill>
                  <a:srgbClr val="3C486E"/>
                </a:solidFill>
                <a:latin typeface="Courier New" pitchFamily="49" charset="0"/>
              </a:rPr>
            </a:br>
            <a:r>
              <a:rPr lang="en-GB" sz="1400" dirty="0">
                <a:solidFill>
                  <a:srgbClr val="3C486E"/>
                </a:solidFill>
                <a:latin typeface="Courier New" pitchFamily="49" charset="0"/>
              </a:rPr>
              <a:t>&lt;title&gt;Example Lotto 4&lt;/title&gt;</a:t>
            </a:r>
            <a:br>
              <a:rPr lang="en-GB" sz="1400" dirty="0">
                <a:solidFill>
                  <a:srgbClr val="3C486E"/>
                </a:solidFill>
                <a:latin typeface="Courier New" pitchFamily="49" charset="0"/>
              </a:rPr>
            </a:br>
            <a:r>
              <a:rPr lang="en-GB" sz="1400" dirty="0">
                <a:solidFill>
                  <a:srgbClr val="3C486E"/>
                </a:solidFill>
                <a:latin typeface="Courier New" pitchFamily="49" charset="0"/>
              </a:rPr>
              <a:t>&lt;body&gt;</a:t>
            </a:r>
            <a:br>
              <a:rPr lang="en-GB" sz="1400" dirty="0">
                <a:solidFill>
                  <a:srgbClr val="3C486E"/>
                </a:solidFill>
                <a:latin typeface="Courier New" pitchFamily="49" charset="0"/>
              </a:rPr>
            </a:br>
            <a:r>
              <a:rPr lang="en-GB" sz="1400" dirty="0">
                <a:solidFill>
                  <a:srgbClr val="3C486E"/>
                </a:solidFill>
                <a:latin typeface="Courier New" pitchFamily="49" charset="0"/>
              </a:rPr>
              <a:t>...</a:t>
            </a:r>
            <a:br>
              <a:rPr lang="en-GB" sz="1400" dirty="0">
                <a:solidFill>
                  <a:srgbClr val="3C486E"/>
                </a:solidFill>
                <a:latin typeface="Courier New" pitchFamily="49" charset="0"/>
              </a:rPr>
            </a:br>
            <a:r>
              <a:rPr lang="en-GB" sz="1400" dirty="0">
                <a:solidFill>
                  <a:srgbClr val="3C486E"/>
                </a:solidFill>
                <a:latin typeface="Courier New" pitchFamily="49" charset="0"/>
              </a:rPr>
              <a:t>&lt;/body&gt;</a:t>
            </a:r>
          </a:p>
        </p:txBody>
      </p:sp>
      <p:sp>
        <p:nvSpPr>
          <p:cNvPr id="6" name="Content Placeholder 2"/>
          <p:cNvSpPr txBox="1">
            <a:spLocks/>
          </p:cNvSpPr>
          <p:nvPr/>
        </p:nvSpPr>
        <p:spPr bwMode="auto">
          <a:xfrm>
            <a:off x="457472" y="3422303"/>
            <a:ext cx="8229057" cy="2409796"/>
          </a:xfrm>
          <a:prstGeom prst="rect">
            <a:avLst/>
          </a:prstGeom>
          <a:noFill/>
          <a:ln w="9525">
            <a:noFill/>
            <a:miter lim="800000"/>
            <a:headEnd/>
            <a:tailEnd/>
          </a:ln>
        </p:spPr>
        <p:txBody>
          <a:bodyPr vert="horz" wrap="square" lIns="104306" tIns="52153" rIns="104306" bIns="52153" numCol="1" anchor="t" anchorCtr="0" compatLnSpc="1">
            <a:prstTxWarp prst="textNoShape">
              <a:avLst/>
            </a:prstTxWarp>
          </a:bodyPr>
          <a:lstStyle>
            <a:lvl1pPr marL="214480" indent="-214480" algn="l" defTabSz="891859" rtl="0" eaLnBrk="1" fontAlgn="base" hangingPunct="1">
              <a:spcBef>
                <a:spcPct val="60000"/>
              </a:spcBef>
              <a:spcAft>
                <a:spcPct val="20000"/>
              </a:spcAft>
              <a:buClr>
                <a:srgbClr val="40BBED"/>
              </a:buClr>
              <a:buSzPct val="80000"/>
              <a:buFont typeface="Wingdings" pitchFamily="2" charset="2"/>
              <a:buChar char="§"/>
              <a:defRPr sz="2394" b="0" i="0">
                <a:solidFill>
                  <a:schemeClr val="tx1">
                    <a:lumMod val="75000"/>
                    <a:lumOff val="25000"/>
                  </a:schemeClr>
                </a:solidFill>
                <a:latin typeface="+mn-lt"/>
                <a:ea typeface="+mn-ea"/>
                <a:cs typeface="+mn-cs"/>
              </a:defRPr>
            </a:lvl1pPr>
            <a:lvl2pPr marL="724890" indent="-214480" algn="l" defTabSz="891859" rtl="0" eaLnBrk="1" fontAlgn="base" hangingPunct="1">
              <a:spcBef>
                <a:spcPct val="20000"/>
              </a:spcBef>
              <a:spcAft>
                <a:spcPct val="0"/>
              </a:spcAft>
              <a:buSzPct val="90000"/>
              <a:buFont typeface="Wingdings" pitchFamily="2" charset="2"/>
              <a:buChar char="§"/>
              <a:defRPr lang="en-US" sz="2052" baseline="0" dirty="0" smtClean="0">
                <a:solidFill>
                  <a:srgbClr val="222146"/>
                </a:solidFill>
                <a:latin typeface="+mn-lt"/>
              </a:defRPr>
            </a:lvl2pPr>
            <a:lvl3pPr marL="1114484" indent="-222625" algn="l" defTabSz="891859" rtl="0" eaLnBrk="1" fontAlgn="base" hangingPunct="1">
              <a:spcBef>
                <a:spcPct val="20000"/>
              </a:spcBef>
              <a:spcAft>
                <a:spcPct val="0"/>
              </a:spcAft>
              <a:buFont typeface="Arial" pitchFamily="34" charset="0"/>
              <a:buChar char="­"/>
              <a:defRPr sz="1710">
                <a:solidFill>
                  <a:schemeClr val="tx1"/>
                </a:solidFill>
                <a:latin typeface="+mn-lt"/>
              </a:defRPr>
            </a:lvl3pPr>
            <a:lvl4pPr marL="1561092" indent="-222625" algn="l" defTabSz="891859" rtl="0" eaLnBrk="1" fontAlgn="base" hangingPunct="1">
              <a:spcBef>
                <a:spcPct val="20000"/>
              </a:spcBef>
              <a:spcAft>
                <a:spcPct val="0"/>
              </a:spcAft>
              <a:buChar char="–"/>
              <a:defRPr sz="1539">
                <a:solidFill>
                  <a:schemeClr val="tx1"/>
                </a:solidFill>
                <a:latin typeface="+mn-lt"/>
              </a:defRPr>
            </a:lvl4pPr>
            <a:lvl5pPr marL="2006343" indent="-222625" algn="l" defTabSz="891859" rtl="0" eaLnBrk="1" fontAlgn="base" hangingPunct="1">
              <a:spcBef>
                <a:spcPct val="20000"/>
              </a:spcBef>
              <a:spcAft>
                <a:spcPct val="0"/>
              </a:spcAft>
              <a:buChar char="»"/>
              <a:defRPr sz="1368">
                <a:solidFill>
                  <a:schemeClr val="tx1"/>
                </a:solidFill>
                <a:latin typeface="+mn-lt"/>
              </a:defRPr>
            </a:lvl5pPr>
            <a:lvl6pPr marL="2397294" indent="-222625" algn="l" defTabSz="891859" rtl="0" eaLnBrk="1" fontAlgn="base" hangingPunct="1">
              <a:spcBef>
                <a:spcPct val="20000"/>
              </a:spcBef>
              <a:spcAft>
                <a:spcPct val="0"/>
              </a:spcAft>
              <a:defRPr sz="1368">
                <a:solidFill>
                  <a:schemeClr val="tx1"/>
                </a:solidFill>
                <a:latin typeface="+mn-lt"/>
              </a:defRPr>
            </a:lvl6pPr>
            <a:lvl7pPr marL="2788246" indent="-222625" algn="l" defTabSz="891859" rtl="0" eaLnBrk="1" fontAlgn="base" hangingPunct="1">
              <a:spcBef>
                <a:spcPct val="20000"/>
              </a:spcBef>
              <a:spcAft>
                <a:spcPct val="0"/>
              </a:spcAft>
              <a:defRPr sz="1368">
                <a:solidFill>
                  <a:schemeClr val="tx1"/>
                </a:solidFill>
                <a:latin typeface="+mn-lt"/>
              </a:defRPr>
            </a:lvl7pPr>
            <a:lvl8pPr marL="3179198" indent="-222625" algn="l" defTabSz="891859" rtl="0" eaLnBrk="1" fontAlgn="base" hangingPunct="1">
              <a:spcBef>
                <a:spcPct val="20000"/>
              </a:spcBef>
              <a:spcAft>
                <a:spcPct val="0"/>
              </a:spcAft>
              <a:defRPr sz="1368">
                <a:solidFill>
                  <a:schemeClr val="tx1"/>
                </a:solidFill>
                <a:latin typeface="+mn-lt"/>
              </a:defRPr>
            </a:lvl8pPr>
            <a:lvl9pPr marL="3570149" indent="-222625" algn="l" defTabSz="891859" rtl="0" eaLnBrk="1" fontAlgn="base" hangingPunct="1">
              <a:spcBef>
                <a:spcPct val="20000"/>
              </a:spcBef>
              <a:spcAft>
                <a:spcPct val="0"/>
              </a:spcAft>
              <a:defRPr sz="1368">
                <a:solidFill>
                  <a:schemeClr val="tx1"/>
                </a:solidFill>
                <a:latin typeface="+mn-lt"/>
              </a:defRPr>
            </a:lvl9pPr>
          </a:lstStyle>
          <a:p>
            <a:pPr>
              <a:lnSpc>
                <a:spcPct val="100000"/>
              </a:lnSpc>
            </a:pPr>
            <a:r>
              <a:rPr lang="fr-BE" kern="0" dirty="0" smtClean="0"/>
              <a:t>Réponse</a:t>
            </a: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r-BE" smtClean="0"/>
              <a:t>Architecture des applications Web (1/2)</a:t>
            </a:r>
          </a:p>
        </p:txBody>
      </p:sp>
      <p:sp>
        <p:nvSpPr>
          <p:cNvPr id="25603" name="Content Placeholder 2"/>
          <p:cNvSpPr>
            <a:spLocks noGrp="1"/>
          </p:cNvSpPr>
          <p:nvPr>
            <p:ph idx="1"/>
          </p:nvPr>
        </p:nvSpPr>
        <p:spPr/>
        <p:txBody>
          <a:bodyPr/>
          <a:lstStyle/>
          <a:p>
            <a:r>
              <a:rPr lang="fr-BE" u="sng" dirty="0" smtClean="0"/>
              <a:t>Architecture 2-tiers</a:t>
            </a:r>
          </a:p>
          <a:p>
            <a:endParaRPr lang="fr-BE" dirty="0" smtClean="0"/>
          </a:p>
          <a:p>
            <a:endParaRPr lang="fr-BE" dirty="0" smtClean="0"/>
          </a:p>
          <a:p>
            <a:endParaRPr lang="fr-BE" dirty="0" smtClean="0"/>
          </a:p>
          <a:p>
            <a:pPr>
              <a:buFontTx/>
              <a:buNone/>
            </a:pPr>
            <a:r>
              <a:rPr lang="fr-BE" dirty="0" smtClean="0"/>
              <a:t>	Une architecture 2-tiers est composée de deux éléments :</a:t>
            </a:r>
          </a:p>
          <a:p>
            <a:pPr>
              <a:buFontTx/>
              <a:buNone/>
            </a:pPr>
            <a:r>
              <a:rPr lang="fr-BE" sz="1000" dirty="0" smtClean="0"/>
              <a:t> </a:t>
            </a:r>
          </a:p>
          <a:p>
            <a:pPr lvl="1"/>
            <a:r>
              <a:rPr lang="fr-BE" dirty="0" smtClean="0"/>
              <a:t>un client pour l’application</a:t>
            </a:r>
          </a:p>
          <a:p>
            <a:pPr lvl="1"/>
            <a:r>
              <a:rPr lang="fr-BE" dirty="0" smtClean="0"/>
              <a:t>un serveur pour le stockage des données</a:t>
            </a:r>
          </a:p>
        </p:txBody>
      </p:sp>
      <p:sp>
        <p:nvSpPr>
          <p:cNvPr id="5" name="Rounded Rectangle 4"/>
          <p:cNvSpPr/>
          <p:nvPr/>
        </p:nvSpPr>
        <p:spPr bwMode="auto">
          <a:xfrm>
            <a:off x="1857375"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6" name="Rounded Rectangle 5"/>
          <p:cNvSpPr/>
          <p:nvPr/>
        </p:nvSpPr>
        <p:spPr bwMode="auto">
          <a:xfrm>
            <a:off x="5786438"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5606" name="TextBox 7"/>
          <p:cNvSpPr txBox="1">
            <a:spLocks noChangeArrowheads="1"/>
          </p:cNvSpPr>
          <p:nvPr/>
        </p:nvSpPr>
        <p:spPr bwMode="auto">
          <a:xfrm>
            <a:off x="1857375" y="2143125"/>
            <a:ext cx="1143000" cy="717550"/>
          </a:xfrm>
          <a:prstGeom prst="rect">
            <a:avLst/>
          </a:prstGeom>
          <a:noFill/>
          <a:ln w="9525">
            <a:noFill/>
            <a:miter lim="800000"/>
            <a:headEnd/>
            <a:tailEnd/>
          </a:ln>
        </p:spPr>
        <p:txBody>
          <a:bodyPr>
            <a:spAutoFit/>
          </a:bodyPr>
          <a:lstStyle/>
          <a:p>
            <a:pPr algn="ctr"/>
            <a:r>
              <a:rPr lang="fr-BE"/>
              <a:t>Client</a:t>
            </a:r>
          </a:p>
        </p:txBody>
      </p:sp>
      <p:sp>
        <p:nvSpPr>
          <p:cNvPr id="25607" name="TextBox 8"/>
          <p:cNvSpPr txBox="1">
            <a:spLocks noChangeArrowheads="1"/>
          </p:cNvSpPr>
          <p:nvPr/>
        </p:nvSpPr>
        <p:spPr bwMode="auto">
          <a:xfrm>
            <a:off x="5857875" y="2143125"/>
            <a:ext cx="1214438" cy="619125"/>
          </a:xfrm>
          <a:prstGeom prst="rect">
            <a:avLst/>
          </a:prstGeom>
          <a:noFill/>
          <a:ln w="9525">
            <a:noFill/>
            <a:miter lim="800000"/>
            <a:headEnd/>
            <a:tailEnd/>
          </a:ln>
        </p:spPr>
        <p:txBody>
          <a:bodyPr>
            <a:spAutoFit/>
          </a:bodyPr>
          <a:lstStyle/>
          <a:p>
            <a:r>
              <a:rPr lang="fr-BE"/>
              <a:t>Serveur</a:t>
            </a:r>
          </a:p>
        </p:txBody>
      </p:sp>
      <p:sp>
        <p:nvSpPr>
          <p:cNvPr id="20" name="Cloud 19"/>
          <p:cNvSpPr/>
          <p:nvPr/>
        </p:nvSpPr>
        <p:spPr bwMode="auto">
          <a:xfrm>
            <a:off x="3643313" y="2286000"/>
            <a:ext cx="1285875" cy="928688"/>
          </a:xfrm>
          <a:prstGeom prst="cloud">
            <a:avLst/>
          </a:prstGeom>
          <a:solidFill>
            <a:schemeClr val="bg1"/>
          </a:solidFill>
          <a:ln w="9525" cap="flat" cmpd="sng" algn="ctr">
            <a:solidFill>
              <a:srgbClr val="3C486E"/>
            </a:solidFill>
            <a:prstDash val="solid"/>
            <a:round/>
            <a:headEnd type="none" w="med" len="med"/>
            <a:tailEnd type="none" w="med" len="med"/>
          </a:ln>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cxnSp>
        <p:nvCxnSpPr>
          <p:cNvPr id="25609" name="Straight Connector 21"/>
          <p:cNvCxnSpPr>
            <a:cxnSpLocks noChangeShapeType="1"/>
            <a:endCxn id="20" idx="2"/>
          </p:cNvCxnSpPr>
          <p:nvPr/>
        </p:nvCxnSpPr>
        <p:spPr bwMode="auto">
          <a:xfrm flipV="1">
            <a:off x="3036888" y="2749550"/>
            <a:ext cx="611187" cy="1588"/>
          </a:xfrm>
          <a:prstGeom prst="line">
            <a:avLst/>
          </a:prstGeom>
          <a:noFill/>
          <a:ln w="9525" algn="ctr">
            <a:solidFill>
              <a:srgbClr val="3C486E"/>
            </a:solidFill>
            <a:round/>
            <a:headEnd/>
            <a:tailEnd/>
          </a:ln>
        </p:spPr>
      </p:cxnSp>
      <p:cxnSp>
        <p:nvCxnSpPr>
          <p:cNvPr id="25610" name="Straight Connector 26"/>
          <p:cNvCxnSpPr>
            <a:cxnSpLocks noChangeShapeType="1"/>
            <a:stCxn id="20" idx="0"/>
          </p:cNvCxnSpPr>
          <p:nvPr/>
        </p:nvCxnSpPr>
        <p:spPr bwMode="auto">
          <a:xfrm>
            <a:off x="4927600" y="2749550"/>
            <a:ext cx="841375" cy="1588"/>
          </a:xfrm>
          <a:prstGeom prst="line">
            <a:avLst/>
          </a:prstGeom>
          <a:noFill/>
          <a:ln w="9525" algn="ctr">
            <a:solidFill>
              <a:srgbClr val="3C486E"/>
            </a:solidFill>
            <a:round/>
            <a:headEnd/>
            <a:tailEnd/>
          </a:ln>
        </p:spPr>
      </p:cxnSp>
      <p:sp>
        <p:nvSpPr>
          <p:cNvPr id="25611" name="TextBox 31"/>
          <p:cNvSpPr txBox="1">
            <a:spLocks noChangeArrowheads="1"/>
          </p:cNvSpPr>
          <p:nvPr/>
        </p:nvSpPr>
        <p:spPr bwMode="auto">
          <a:xfrm>
            <a:off x="3643313" y="2286000"/>
            <a:ext cx="1214437" cy="717550"/>
          </a:xfrm>
          <a:prstGeom prst="rect">
            <a:avLst/>
          </a:prstGeom>
          <a:noFill/>
          <a:ln w="9525">
            <a:noFill/>
            <a:miter lim="800000"/>
            <a:headEnd/>
            <a:tailEnd/>
          </a:ln>
        </p:spPr>
        <p:txBody>
          <a:bodyPr>
            <a:spAutoFit/>
          </a:bodyPr>
          <a:lstStyle/>
          <a:p>
            <a:pPr algn="ctr"/>
            <a:r>
              <a:rPr lang="fr-BE">
                <a:solidFill>
                  <a:srgbClr val="3C486E"/>
                </a:solidFill>
              </a:rPr>
              <a:t>internet</a:t>
            </a: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fr-BE" smtClean="0"/>
              <a:t>Architecture des applications Web (2/2)</a:t>
            </a:r>
          </a:p>
        </p:txBody>
      </p:sp>
      <p:sp>
        <p:nvSpPr>
          <p:cNvPr id="26627" name="Content Placeholder 2"/>
          <p:cNvSpPr>
            <a:spLocks noGrp="1"/>
          </p:cNvSpPr>
          <p:nvPr>
            <p:ph idx="1"/>
          </p:nvPr>
        </p:nvSpPr>
        <p:spPr/>
        <p:txBody>
          <a:bodyPr/>
          <a:lstStyle/>
          <a:p>
            <a:r>
              <a:rPr lang="fr-BE" u="sng" dirty="0" smtClean="0"/>
              <a:t>Architecture 3-tiers</a:t>
            </a:r>
            <a:r>
              <a:rPr lang="fr-BE" dirty="0" smtClean="0"/>
              <a:t> (ou n-tiers)</a:t>
            </a:r>
          </a:p>
          <a:p>
            <a:endParaRPr lang="fr-BE" dirty="0" smtClean="0"/>
          </a:p>
          <a:p>
            <a:pPr marL="0" indent="0">
              <a:buNone/>
            </a:pPr>
            <a:endParaRPr lang="fr-BE" dirty="0" smtClean="0"/>
          </a:p>
          <a:p>
            <a:pPr>
              <a:buFontTx/>
              <a:buNone/>
            </a:pPr>
            <a:r>
              <a:rPr lang="fr-BE" dirty="0" smtClean="0"/>
              <a:t>	L’architecture 3-tiers est composée de trois éléments qui représentent trois couches fonctionnelles :</a:t>
            </a:r>
            <a:endParaRPr lang="fr-BE" sz="1000" dirty="0" smtClean="0"/>
          </a:p>
          <a:p>
            <a:pPr lvl="1"/>
            <a:r>
              <a:rPr lang="fr-BE" dirty="0" smtClean="0"/>
              <a:t>Le </a:t>
            </a:r>
            <a:r>
              <a:rPr lang="fr-BE" b="1" dirty="0" smtClean="0"/>
              <a:t>client léger</a:t>
            </a:r>
            <a:r>
              <a:rPr lang="fr-BE" dirty="0" smtClean="0"/>
              <a:t> (bien souvent le navigateur), responsable de la présentation</a:t>
            </a:r>
          </a:p>
          <a:p>
            <a:pPr lvl="1"/>
            <a:r>
              <a:rPr lang="fr-BE" dirty="0" smtClean="0"/>
              <a:t>Le </a:t>
            </a:r>
            <a:r>
              <a:rPr lang="fr-BE" b="1" dirty="0" smtClean="0"/>
              <a:t>serveur Web</a:t>
            </a:r>
            <a:r>
              <a:rPr lang="fr-BE" dirty="0" smtClean="0"/>
              <a:t> qui assure la logique métier (business </a:t>
            </a:r>
            <a:r>
              <a:rPr lang="fr-BE" dirty="0" err="1" smtClean="0"/>
              <a:t>logic</a:t>
            </a:r>
            <a:r>
              <a:rPr lang="fr-BE" dirty="0" smtClean="0"/>
              <a:t>)</a:t>
            </a:r>
          </a:p>
          <a:p>
            <a:pPr lvl="1"/>
            <a:r>
              <a:rPr lang="fr-BE" dirty="0" smtClean="0"/>
              <a:t>Le serveur de base de données (</a:t>
            </a:r>
            <a:r>
              <a:rPr lang="fr-BE" b="1" dirty="0" smtClean="0"/>
              <a:t>SGBDR</a:t>
            </a:r>
            <a:r>
              <a:rPr lang="fr-BE" dirty="0" smtClean="0"/>
              <a:t>), dédicacé à la persistance des données</a:t>
            </a:r>
          </a:p>
        </p:txBody>
      </p:sp>
      <p:sp>
        <p:nvSpPr>
          <p:cNvPr id="5" name="Rounded Rectangle 4"/>
          <p:cNvSpPr/>
          <p:nvPr/>
        </p:nvSpPr>
        <p:spPr bwMode="auto">
          <a:xfrm>
            <a:off x="357188" y="1628229"/>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6" name="Rounded Rectangle 5"/>
          <p:cNvSpPr/>
          <p:nvPr/>
        </p:nvSpPr>
        <p:spPr bwMode="auto">
          <a:xfrm>
            <a:off x="3214688" y="1628229"/>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6630" name="TextBox 6"/>
          <p:cNvSpPr txBox="1">
            <a:spLocks noChangeArrowheads="1"/>
          </p:cNvSpPr>
          <p:nvPr/>
        </p:nvSpPr>
        <p:spPr bwMode="auto">
          <a:xfrm>
            <a:off x="357188" y="1842542"/>
            <a:ext cx="1143000" cy="646112"/>
          </a:xfrm>
          <a:prstGeom prst="rect">
            <a:avLst/>
          </a:prstGeom>
          <a:noFill/>
          <a:ln w="9525">
            <a:noFill/>
            <a:miter lim="800000"/>
            <a:headEnd/>
            <a:tailEnd/>
          </a:ln>
        </p:spPr>
        <p:txBody>
          <a:bodyPr>
            <a:spAutoFit/>
          </a:bodyPr>
          <a:lstStyle/>
          <a:p>
            <a:pPr algn="ctr">
              <a:lnSpc>
                <a:spcPct val="100000"/>
              </a:lnSpc>
            </a:pPr>
            <a:r>
              <a:rPr lang="fr-BE"/>
              <a:t>Client</a:t>
            </a:r>
            <a:br>
              <a:rPr lang="fr-BE"/>
            </a:br>
            <a:r>
              <a:rPr lang="fr-BE"/>
              <a:t>léger</a:t>
            </a:r>
          </a:p>
        </p:txBody>
      </p:sp>
      <p:sp>
        <p:nvSpPr>
          <p:cNvPr id="26631" name="TextBox 7"/>
          <p:cNvSpPr txBox="1">
            <a:spLocks noChangeArrowheads="1"/>
          </p:cNvSpPr>
          <p:nvPr/>
        </p:nvSpPr>
        <p:spPr bwMode="auto">
          <a:xfrm>
            <a:off x="3286125" y="1910804"/>
            <a:ext cx="1214438" cy="646113"/>
          </a:xfrm>
          <a:prstGeom prst="rect">
            <a:avLst/>
          </a:prstGeom>
          <a:noFill/>
          <a:ln w="9525">
            <a:noFill/>
            <a:miter lim="800000"/>
            <a:headEnd/>
            <a:tailEnd/>
          </a:ln>
        </p:spPr>
        <p:txBody>
          <a:bodyPr>
            <a:spAutoFit/>
          </a:bodyPr>
          <a:lstStyle/>
          <a:p>
            <a:pPr>
              <a:lnSpc>
                <a:spcPct val="100000"/>
              </a:lnSpc>
            </a:pPr>
            <a:r>
              <a:rPr lang="fr-BE"/>
              <a:t>Serveur</a:t>
            </a:r>
            <a:br>
              <a:rPr lang="fr-BE"/>
            </a:br>
            <a:r>
              <a:rPr lang="fr-BE"/>
              <a:t>Web</a:t>
            </a:r>
          </a:p>
        </p:txBody>
      </p:sp>
      <p:sp>
        <p:nvSpPr>
          <p:cNvPr id="9" name="Cloud 8"/>
          <p:cNvSpPr/>
          <p:nvPr/>
        </p:nvSpPr>
        <p:spPr bwMode="auto">
          <a:xfrm>
            <a:off x="1785938" y="1771104"/>
            <a:ext cx="1157287" cy="928688"/>
          </a:xfrm>
          <a:prstGeom prst="cloud">
            <a:avLst/>
          </a:prstGeom>
          <a:solidFill>
            <a:schemeClr val="bg1"/>
          </a:solidFill>
          <a:ln w="9525" cap="flat" cmpd="sng" algn="ctr">
            <a:solidFill>
              <a:srgbClr val="3C486E"/>
            </a:solidFill>
            <a:prstDash val="solid"/>
            <a:round/>
            <a:headEnd type="none" w="med" len="med"/>
            <a:tailEnd type="none" w="med" len="med"/>
          </a:ln>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cxnSp>
        <p:nvCxnSpPr>
          <p:cNvPr id="26633" name="Straight Connector 9"/>
          <p:cNvCxnSpPr>
            <a:cxnSpLocks noChangeShapeType="1"/>
          </p:cNvCxnSpPr>
          <p:nvPr/>
        </p:nvCxnSpPr>
        <p:spPr bwMode="auto">
          <a:xfrm flipV="1">
            <a:off x="1536700" y="2236242"/>
            <a:ext cx="249238" cy="0"/>
          </a:xfrm>
          <a:prstGeom prst="line">
            <a:avLst/>
          </a:prstGeom>
          <a:noFill/>
          <a:ln w="9525" algn="ctr">
            <a:solidFill>
              <a:srgbClr val="3C486E"/>
            </a:solidFill>
            <a:round/>
            <a:headEnd/>
            <a:tailEnd/>
          </a:ln>
        </p:spPr>
      </p:cxnSp>
      <p:sp>
        <p:nvSpPr>
          <p:cNvPr id="26634" name="TextBox 11"/>
          <p:cNvSpPr txBox="1">
            <a:spLocks noChangeArrowheads="1"/>
          </p:cNvSpPr>
          <p:nvPr/>
        </p:nvSpPr>
        <p:spPr bwMode="auto">
          <a:xfrm>
            <a:off x="1785938" y="1771104"/>
            <a:ext cx="1214437" cy="717550"/>
          </a:xfrm>
          <a:prstGeom prst="rect">
            <a:avLst/>
          </a:prstGeom>
          <a:noFill/>
          <a:ln w="9525">
            <a:noFill/>
            <a:miter lim="800000"/>
            <a:headEnd/>
            <a:tailEnd/>
          </a:ln>
        </p:spPr>
        <p:txBody>
          <a:bodyPr>
            <a:spAutoFit/>
          </a:bodyPr>
          <a:lstStyle/>
          <a:p>
            <a:pPr algn="ctr"/>
            <a:r>
              <a:rPr lang="fr-BE">
                <a:solidFill>
                  <a:srgbClr val="3C486E"/>
                </a:solidFill>
              </a:rPr>
              <a:t>internet</a:t>
            </a:r>
          </a:p>
        </p:txBody>
      </p:sp>
      <p:sp>
        <p:nvSpPr>
          <p:cNvPr id="13" name="Rounded Rectangle 12"/>
          <p:cNvSpPr/>
          <p:nvPr/>
        </p:nvSpPr>
        <p:spPr bwMode="auto">
          <a:xfrm>
            <a:off x="6072188" y="1628229"/>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6636" name="TextBox 13"/>
          <p:cNvSpPr txBox="1">
            <a:spLocks noChangeArrowheads="1"/>
          </p:cNvSpPr>
          <p:nvPr/>
        </p:nvSpPr>
        <p:spPr bwMode="auto">
          <a:xfrm>
            <a:off x="6072188" y="1913979"/>
            <a:ext cx="1214437" cy="646113"/>
          </a:xfrm>
          <a:prstGeom prst="rect">
            <a:avLst/>
          </a:prstGeom>
          <a:noFill/>
          <a:ln w="9525">
            <a:noFill/>
            <a:miter lim="800000"/>
            <a:headEnd/>
            <a:tailEnd/>
          </a:ln>
        </p:spPr>
        <p:txBody>
          <a:bodyPr>
            <a:spAutoFit/>
          </a:bodyPr>
          <a:lstStyle/>
          <a:p>
            <a:pPr>
              <a:lnSpc>
                <a:spcPct val="100000"/>
              </a:lnSpc>
            </a:pPr>
            <a:r>
              <a:rPr lang="fr-BE"/>
              <a:t>Serveur</a:t>
            </a:r>
            <a:br>
              <a:rPr lang="fr-BE"/>
            </a:br>
            <a:r>
              <a:rPr lang="fr-BE"/>
              <a:t>données</a:t>
            </a:r>
          </a:p>
        </p:txBody>
      </p:sp>
      <p:sp>
        <p:nvSpPr>
          <p:cNvPr id="26637" name="Flowchart: Magnetic Disk 14"/>
          <p:cNvSpPr>
            <a:spLocks noChangeArrowheads="1"/>
          </p:cNvSpPr>
          <p:nvPr/>
        </p:nvSpPr>
        <p:spPr bwMode="auto">
          <a:xfrm>
            <a:off x="7786688" y="1556792"/>
            <a:ext cx="1143000" cy="1285875"/>
          </a:xfrm>
          <a:prstGeom prst="flowChartMagneticDisk">
            <a:avLst/>
          </a:prstGeom>
          <a:solidFill>
            <a:srgbClr val="A1B4DF"/>
          </a:solidFill>
          <a:ln w="9525" algn="ctr">
            <a:solidFill>
              <a:srgbClr val="3C486E"/>
            </a:solidFill>
            <a:round/>
            <a:headEnd/>
            <a:tailEnd/>
          </a:ln>
        </p:spPr>
        <p:txBody>
          <a:bodyPr anchor="ctr"/>
          <a:lstStyle/>
          <a:p>
            <a:pPr defTabSz="914400" eaLnBrk="0" hangingPunct="0">
              <a:lnSpc>
                <a:spcPct val="100000"/>
              </a:lnSpc>
              <a:buClrTx/>
              <a:buSzTx/>
              <a:buFontTx/>
              <a:buNone/>
            </a:pPr>
            <a:endParaRPr lang="fr-BE">
              <a:solidFill>
                <a:schemeClr val="tx1"/>
              </a:solidFill>
              <a:latin typeface="Arial" charset="0"/>
            </a:endParaRPr>
          </a:p>
        </p:txBody>
      </p:sp>
      <p:sp>
        <p:nvSpPr>
          <p:cNvPr id="26638" name="TextBox 15"/>
          <p:cNvSpPr txBox="1">
            <a:spLocks noChangeArrowheads="1"/>
          </p:cNvSpPr>
          <p:nvPr/>
        </p:nvSpPr>
        <p:spPr bwMode="auto">
          <a:xfrm>
            <a:off x="7786688" y="1985417"/>
            <a:ext cx="1214437" cy="646112"/>
          </a:xfrm>
          <a:prstGeom prst="rect">
            <a:avLst/>
          </a:prstGeom>
          <a:noFill/>
          <a:ln w="9525">
            <a:noFill/>
            <a:miter lim="800000"/>
            <a:headEnd/>
            <a:tailEnd/>
          </a:ln>
        </p:spPr>
        <p:txBody>
          <a:bodyPr>
            <a:spAutoFit/>
          </a:bodyPr>
          <a:lstStyle/>
          <a:p>
            <a:pPr>
              <a:lnSpc>
                <a:spcPct val="100000"/>
              </a:lnSpc>
            </a:pPr>
            <a:r>
              <a:rPr lang="fr-BE"/>
              <a:t>Base de</a:t>
            </a:r>
            <a:br>
              <a:rPr lang="fr-BE"/>
            </a:br>
            <a:r>
              <a:rPr lang="fr-BE"/>
              <a:t>données</a:t>
            </a:r>
          </a:p>
        </p:txBody>
      </p:sp>
      <p:cxnSp>
        <p:nvCxnSpPr>
          <p:cNvPr id="26639" name="Straight Connector 16"/>
          <p:cNvCxnSpPr>
            <a:cxnSpLocks noChangeShapeType="1"/>
          </p:cNvCxnSpPr>
          <p:nvPr/>
        </p:nvCxnSpPr>
        <p:spPr bwMode="auto">
          <a:xfrm>
            <a:off x="7224713" y="2211598"/>
            <a:ext cx="530225" cy="0"/>
          </a:xfrm>
          <a:prstGeom prst="line">
            <a:avLst/>
          </a:prstGeom>
          <a:noFill/>
          <a:ln w="9525" algn="ctr">
            <a:solidFill>
              <a:srgbClr val="3C486E"/>
            </a:solidFill>
            <a:round/>
            <a:headEnd/>
            <a:tailEnd/>
          </a:ln>
        </p:spPr>
      </p:cxnSp>
      <p:cxnSp>
        <p:nvCxnSpPr>
          <p:cNvPr id="26640" name="Straight Connector 42"/>
          <p:cNvCxnSpPr>
            <a:cxnSpLocks noChangeShapeType="1"/>
          </p:cNvCxnSpPr>
          <p:nvPr/>
        </p:nvCxnSpPr>
        <p:spPr bwMode="auto">
          <a:xfrm flipV="1">
            <a:off x="2959100" y="2217192"/>
            <a:ext cx="249238" cy="0"/>
          </a:xfrm>
          <a:prstGeom prst="line">
            <a:avLst/>
          </a:prstGeom>
          <a:noFill/>
          <a:ln w="9525" algn="ctr">
            <a:solidFill>
              <a:srgbClr val="3C486E"/>
            </a:solidFill>
            <a:round/>
            <a:headEnd/>
            <a:tailEnd/>
          </a:ln>
        </p:spPr>
      </p:cxnSp>
      <p:sp>
        <p:nvSpPr>
          <p:cNvPr id="48" name="Cloud 47"/>
          <p:cNvSpPr/>
          <p:nvPr/>
        </p:nvSpPr>
        <p:spPr bwMode="auto">
          <a:xfrm>
            <a:off x="4643438" y="1771104"/>
            <a:ext cx="1157287" cy="928688"/>
          </a:xfrm>
          <a:prstGeom prst="cloud">
            <a:avLst/>
          </a:prstGeom>
          <a:solidFill>
            <a:schemeClr val="bg1"/>
          </a:solidFill>
          <a:ln w="9525" cap="flat" cmpd="sng" algn="ctr">
            <a:solidFill>
              <a:srgbClr val="3C486E"/>
            </a:solidFill>
            <a:prstDash val="solid"/>
            <a:round/>
            <a:headEnd type="none" w="med" len="med"/>
            <a:tailEnd type="none" w="med" len="med"/>
          </a:ln>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cxnSp>
        <p:nvCxnSpPr>
          <p:cNvPr id="26642" name="Straight Connector 48"/>
          <p:cNvCxnSpPr>
            <a:cxnSpLocks noChangeShapeType="1"/>
          </p:cNvCxnSpPr>
          <p:nvPr/>
        </p:nvCxnSpPr>
        <p:spPr bwMode="auto">
          <a:xfrm flipV="1">
            <a:off x="4394200" y="2236242"/>
            <a:ext cx="249238" cy="0"/>
          </a:xfrm>
          <a:prstGeom prst="line">
            <a:avLst/>
          </a:prstGeom>
          <a:noFill/>
          <a:ln w="9525" algn="ctr">
            <a:solidFill>
              <a:srgbClr val="3C486E"/>
            </a:solidFill>
            <a:round/>
            <a:headEnd/>
            <a:tailEnd/>
          </a:ln>
        </p:spPr>
      </p:cxnSp>
      <p:sp>
        <p:nvSpPr>
          <p:cNvPr id="26643" name="TextBox 49"/>
          <p:cNvSpPr txBox="1">
            <a:spLocks noChangeArrowheads="1"/>
          </p:cNvSpPr>
          <p:nvPr/>
        </p:nvSpPr>
        <p:spPr bwMode="auto">
          <a:xfrm>
            <a:off x="4643438" y="1771104"/>
            <a:ext cx="1214437" cy="717550"/>
          </a:xfrm>
          <a:prstGeom prst="rect">
            <a:avLst/>
          </a:prstGeom>
          <a:noFill/>
          <a:ln w="9525">
            <a:noFill/>
            <a:miter lim="800000"/>
            <a:headEnd/>
            <a:tailEnd/>
          </a:ln>
        </p:spPr>
        <p:txBody>
          <a:bodyPr>
            <a:spAutoFit/>
          </a:bodyPr>
          <a:lstStyle/>
          <a:p>
            <a:pPr algn="ctr"/>
            <a:r>
              <a:rPr lang="fr-BE">
                <a:solidFill>
                  <a:srgbClr val="3C486E"/>
                </a:solidFill>
              </a:rPr>
              <a:t>internet</a:t>
            </a:r>
          </a:p>
        </p:txBody>
      </p:sp>
      <p:cxnSp>
        <p:nvCxnSpPr>
          <p:cNvPr id="26644" name="Straight Connector 50"/>
          <p:cNvCxnSpPr>
            <a:cxnSpLocks noChangeShapeType="1"/>
          </p:cNvCxnSpPr>
          <p:nvPr/>
        </p:nvCxnSpPr>
        <p:spPr bwMode="auto">
          <a:xfrm flipV="1">
            <a:off x="5816600" y="2217192"/>
            <a:ext cx="249238" cy="0"/>
          </a:xfrm>
          <a:prstGeom prst="line">
            <a:avLst/>
          </a:prstGeom>
          <a:noFill/>
          <a:ln w="9525" algn="ctr">
            <a:solidFill>
              <a:srgbClr val="3C486E"/>
            </a:solidFill>
            <a:round/>
            <a:headEnd/>
            <a:tailEnd/>
          </a:ln>
        </p:spPr>
      </p:cxn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BE" smtClean="0"/>
              <a:t>Objectifs</a:t>
            </a:r>
          </a:p>
        </p:txBody>
      </p:sp>
      <p:sp>
        <p:nvSpPr>
          <p:cNvPr id="15363" name="Content Placeholder 2"/>
          <p:cNvSpPr>
            <a:spLocks noGrp="1"/>
          </p:cNvSpPr>
          <p:nvPr>
            <p:ph idx="1"/>
          </p:nvPr>
        </p:nvSpPr>
        <p:spPr/>
        <p:txBody>
          <a:bodyPr/>
          <a:lstStyle/>
          <a:p>
            <a:r>
              <a:rPr lang="fr-BE" smtClean="0"/>
              <a:t>Comprendre et être capable d’utiliser la technologie des </a:t>
            </a:r>
            <a:r>
              <a:rPr lang="fr-BE" b="1" smtClean="0"/>
              <a:t>Servlets &amp; JSP</a:t>
            </a:r>
          </a:p>
          <a:p>
            <a:endParaRPr lang="fr-BE" smtClean="0"/>
          </a:p>
          <a:p>
            <a:r>
              <a:rPr lang="fr-BE" smtClean="0"/>
              <a:t>Comprendre l’</a:t>
            </a:r>
            <a:r>
              <a:rPr lang="fr-BE" b="1" smtClean="0"/>
              <a:t>architecture MVC</a:t>
            </a:r>
            <a:r>
              <a:rPr lang="fr-BE" smtClean="0"/>
              <a:t> et être capable de développer des composants Web de chaque type : contrôleurs basés sur des Servlets, vues JSP, …</a:t>
            </a:r>
          </a:p>
          <a:p>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fr-BE" smtClean="0"/>
              <a:t>Java EE</a:t>
            </a:r>
          </a:p>
        </p:txBody>
      </p:sp>
      <p:sp>
        <p:nvSpPr>
          <p:cNvPr id="27651" name="Content Placeholder 2"/>
          <p:cNvSpPr>
            <a:spLocks noGrp="1"/>
          </p:cNvSpPr>
          <p:nvPr>
            <p:ph idx="1"/>
          </p:nvPr>
        </p:nvSpPr>
        <p:spPr/>
        <p:txBody>
          <a:bodyPr/>
          <a:lstStyle/>
          <a:p>
            <a:r>
              <a:rPr lang="fr-BE" dirty="0" smtClean="0"/>
              <a:t>Java EE est un ensemble de standards permettant de concevoir des applications Web</a:t>
            </a:r>
          </a:p>
          <a:p>
            <a:r>
              <a:rPr lang="fr-BE" dirty="0" smtClean="0"/>
              <a:t>Les spécifications Java EE contiennent notamment :</a:t>
            </a:r>
          </a:p>
          <a:p>
            <a:pPr lvl="1"/>
            <a:r>
              <a:rPr lang="fr-BE" b="1" dirty="0" smtClean="0"/>
              <a:t>Servlet</a:t>
            </a:r>
            <a:r>
              <a:rPr lang="fr-BE" dirty="0" smtClean="0"/>
              <a:t> : composant serveur, fonctionnant sur le principe requête / réponse</a:t>
            </a:r>
          </a:p>
          <a:p>
            <a:pPr lvl="1"/>
            <a:r>
              <a:rPr lang="fr-BE" b="1" dirty="0" smtClean="0"/>
              <a:t>JSP</a:t>
            </a:r>
            <a:r>
              <a:rPr lang="fr-BE" dirty="0" smtClean="0"/>
              <a:t> : Java Server Page, technologie permettant de simplifier la génération de pages web dynamiques</a:t>
            </a:r>
          </a:p>
          <a:p>
            <a:pPr lvl="1"/>
            <a:r>
              <a:rPr lang="fr-BE" b="1" dirty="0" smtClean="0"/>
              <a:t>JNDI</a:t>
            </a:r>
            <a:r>
              <a:rPr lang="fr-BE" dirty="0" smtClean="0"/>
              <a:t> : Java </a:t>
            </a:r>
            <a:r>
              <a:rPr lang="fr-BE" dirty="0" err="1" smtClean="0"/>
              <a:t>Naming</a:t>
            </a:r>
            <a:r>
              <a:rPr lang="fr-BE" dirty="0" smtClean="0"/>
              <a:t> and Directory Interface</a:t>
            </a:r>
            <a:endParaRPr lang="fr-BE" b="1" dirty="0" smtClean="0"/>
          </a:p>
          <a:p>
            <a:pPr lvl="1"/>
            <a:r>
              <a:rPr lang="fr-BE" b="1" dirty="0" smtClean="0"/>
              <a:t>JDBC</a:t>
            </a:r>
            <a:r>
              <a:rPr lang="fr-BE" dirty="0" smtClean="0"/>
              <a:t> : Java </a:t>
            </a:r>
            <a:r>
              <a:rPr lang="fr-BE" dirty="0" err="1" smtClean="0"/>
              <a:t>Database</a:t>
            </a:r>
            <a:r>
              <a:rPr lang="fr-BE" dirty="0" smtClean="0"/>
              <a:t> </a:t>
            </a:r>
            <a:r>
              <a:rPr lang="fr-BE" dirty="0" err="1" smtClean="0"/>
              <a:t>Connectivity</a:t>
            </a:r>
            <a:r>
              <a:rPr lang="fr-BE" dirty="0" smtClean="0"/>
              <a:t>, l’API d’accès homogène aux bases de données</a:t>
            </a:r>
          </a:p>
          <a:p>
            <a:pPr lvl="1"/>
            <a:r>
              <a:rPr lang="fr-BE" b="1" dirty="0" smtClean="0"/>
              <a:t>EJB</a:t>
            </a:r>
            <a:r>
              <a:rPr lang="fr-BE" dirty="0" smtClean="0"/>
              <a:t> : Enterprise Java Bean </a:t>
            </a:r>
            <a:endParaRPr lang="fr-BE" b="1"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Historique de Java EE</a:t>
            </a:r>
            <a:endParaRPr lang="fr-BE"/>
          </a:p>
        </p:txBody>
      </p:sp>
      <p:pic>
        <p:nvPicPr>
          <p:cNvPr id="4" name="Content Placeholder 3" descr="history.gif"/>
          <p:cNvPicPr>
            <a:picLocks noGrp="1" noChangeAspect="1"/>
          </p:cNvPicPr>
          <p:nvPr>
            <p:ph idx="1"/>
          </p:nvPr>
        </p:nvPicPr>
        <p:blipFill>
          <a:blip r:embed="rId2" cstate="print"/>
          <a:stretch>
            <a:fillRect/>
          </a:stretch>
        </p:blipFill>
        <p:spPr>
          <a:xfrm>
            <a:off x="971600" y="2028825"/>
            <a:ext cx="6024513" cy="3479778"/>
          </a:xfrm>
        </p:spPr>
      </p:pic>
      <p:sp>
        <p:nvSpPr>
          <p:cNvPr id="5" name="TextBox 4"/>
          <p:cNvSpPr txBox="1"/>
          <p:nvPr/>
        </p:nvSpPr>
        <p:spPr>
          <a:xfrm>
            <a:off x="1464447" y="5634259"/>
            <a:ext cx="6215106" cy="387029"/>
          </a:xfrm>
          <a:prstGeom prst="rect">
            <a:avLst/>
          </a:prstGeom>
          <a:noFill/>
        </p:spPr>
        <p:txBody>
          <a:bodyPr wrap="square" rtlCol="0">
            <a:spAutoFit/>
          </a:bodyPr>
          <a:lstStyle/>
          <a:p>
            <a:pPr algn="ctr"/>
            <a:r>
              <a:rPr lang="fr-BE" sz="1000" b="1" dirty="0" smtClean="0">
                <a:solidFill>
                  <a:srgbClr val="3C486E"/>
                </a:solidFill>
                <a:latin typeface="+mn-lt"/>
              </a:rPr>
              <a:t>http://www.ibm.com/developerworks/websphere/library/techarticles/0707_barcia/0707_barcia.html</a:t>
            </a:r>
            <a:endParaRPr lang="fr-BE" sz="1000" b="1" dirty="0">
              <a:solidFill>
                <a:srgbClr val="3C486E"/>
              </a:solidFill>
              <a:latin typeface="+mn-lt"/>
            </a:endParaRPr>
          </a:p>
        </p:txBody>
      </p:sp>
      <p:sp>
        <p:nvSpPr>
          <p:cNvPr id="6" name="TextBox 5"/>
          <p:cNvSpPr txBox="1"/>
          <p:nvPr/>
        </p:nvSpPr>
        <p:spPr>
          <a:xfrm>
            <a:off x="6929454" y="1071546"/>
            <a:ext cx="1785950" cy="1344342"/>
          </a:xfrm>
          <a:prstGeom prst="rect">
            <a:avLst/>
          </a:prstGeom>
          <a:noFill/>
        </p:spPr>
        <p:txBody>
          <a:bodyPr wrap="square" rtlCol="0">
            <a:spAutoFit/>
          </a:bodyPr>
          <a:lstStyle/>
          <a:p>
            <a:r>
              <a:rPr lang="fr-BE" dirty="0" smtClean="0">
                <a:solidFill>
                  <a:schemeClr val="tx1"/>
                </a:solidFill>
                <a:latin typeface="+mn-lt"/>
              </a:rPr>
              <a:t>2009</a:t>
            </a:r>
          </a:p>
          <a:p>
            <a:r>
              <a:rPr lang="fr-BE" b="1" dirty="0" smtClean="0">
                <a:solidFill>
                  <a:schemeClr val="tx1"/>
                </a:solidFill>
                <a:latin typeface="+mn-lt"/>
              </a:rPr>
              <a:t>   Java EE 6</a:t>
            </a:r>
            <a:endParaRPr lang="fr-BE" b="1" dirty="0">
              <a:solidFill>
                <a:schemeClr val="tx1"/>
              </a:solidFill>
              <a:latin typeface="+mn-lt"/>
            </a:endParaRPr>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Modèle MVC</a:t>
            </a:r>
            <a:endParaRPr lang="fr-BE" dirty="0"/>
          </a:p>
        </p:txBody>
      </p:sp>
      <p:sp>
        <p:nvSpPr>
          <p:cNvPr id="3" name="Content Placeholder 2"/>
          <p:cNvSpPr>
            <a:spLocks noGrp="1"/>
          </p:cNvSpPr>
          <p:nvPr>
            <p:ph idx="1"/>
          </p:nvPr>
        </p:nvSpPr>
        <p:spPr/>
        <p:txBody>
          <a:bodyPr/>
          <a:lstStyle/>
          <a:p>
            <a:r>
              <a:rPr lang="fr-BE" dirty="0" smtClean="0"/>
              <a:t>La responsabilité de chaque composant (</a:t>
            </a:r>
            <a:r>
              <a:rPr lang="fr-BE" dirty="0" err="1" smtClean="0"/>
              <a:t>Servlet</a:t>
            </a:r>
            <a:r>
              <a:rPr lang="fr-BE" dirty="0" smtClean="0"/>
              <a:t> et page JSP) doit être clairement identifiée</a:t>
            </a:r>
          </a:p>
          <a:p>
            <a:r>
              <a:rPr lang="fr-BE" smtClean="0"/>
              <a:t>Pour </a:t>
            </a:r>
            <a:r>
              <a:rPr lang="fr-BE" dirty="0" smtClean="0"/>
              <a:t>cela, l’architecture des applications Web Java est fréquemment basée sur le design pattern </a:t>
            </a:r>
            <a:r>
              <a:rPr lang="fr-BE" b="1" dirty="0" smtClean="0"/>
              <a:t>MVC</a:t>
            </a:r>
            <a:r>
              <a:rPr lang="fr-BE" dirty="0" smtClean="0"/>
              <a:t> :</a:t>
            </a:r>
          </a:p>
          <a:p>
            <a:endParaRPr lang="fr-BE" sz="1000" dirty="0" smtClean="0"/>
          </a:p>
          <a:p>
            <a:pPr lvl="1"/>
            <a:r>
              <a:rPr lang="fr-BE" dirty="0" smtClean="0"/>
              <a:t>Le </a:t>
            </a:r>
            <a:r>
              <a:rPr lang="fr-BE" b="1" dirty="0" smtClean="0"/>
              <a:t>Modèle 1</a:t>
            </a:r>
            <a:r>
              <a:rPr lang="fr-BE" dirty="0" smtClean="0"/>
              <a:t> (MVC) : chaque requête est traitée par un contrôleur différent implémenté sous la forme d'une servlet, celui-ci redirige la réponse vers une page JSP</a:t>
            </a:r>
          </a:p>
          <a:p>
            <a:pPr lvl="1"/>
            <a:endParaRPr lang="fr-BE" sz="1000" dirty="0" smtClean="0"/>
          </a:p>
          <a:p>
            <a:pPr lvl="1"/>
            <a:r>
              <a:rPr lang="fr-BE" dirty="0" smtClean="0"/>
              <a:t>Le </a:t>
            </a:r>
            <a:r>
              <a:rPr lang="fr-BE" b="1" dirty="0" smtClean="0"/>
              <a:t>Modèle 2</a:t>
            </a:r>
            <a:r>
              <a:rPr lang="fr-BE" dirty="0" smtClean="0"/>
              <a:t> (MVC simplifié), encore appelé </a:t>
            </a:r>
            <a:r>
              <a:rPr lang="fr-BE" b="1" dirty="0" smtClean="0"/>
              <a:t>Contrôleur</a:t>
            </a:r>
            <a:r>
              <a:rPr lang="fr-BE" dirty="0" smtClean="0"/>
              <a:t> : une seule servlet joue le rôle de contrôleur, elle redirige ensuite la réponse vers une page JSP</a:t>
            </a:r>
          </a:p>
          <a:p>
            <a:pPr lvl="1"/>
            <a:endParaRPr lang="fr-BE" dirty="0" smtClean="0"/>
          </a:p>
          <a:p>
            <a:pPr>
              <a:buNone/>
            </a:pPr>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Application Web à plusieurs niveaux</a:t>
            </a:r>
            <a:endParaRPr lang="fr-BE"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414" y="868680"/>
            <a:ext cx="7359173" cy="5120640"/>
          </a:xfrm>
        </p:spPr>
      </p:pic>
      <p:sp>
        <p:nvSpPr>
          <p:cNvPr id="10" name="ZoneTexte 9"/>
          <p:cNvSpPr txBox="1"/>
          <p:nvPr/>
        </p:nvSpPr>
        <p:spPr>
          <a:xfrm>
            <a:off x="2411760" y="5709017"/>
            <a:ext cx="3384376" cy="622799"/>
          </a:xfrm>
          <a:prstGeom prst="rect">
            <a:avLst/>
          </a:prstGeom>
          <a:noFill/>
        </p:spPr>
        <p:txBody>
          <a:bodyPr wrap="square" rtlCol="0" anchor="ctr">
            <a:spAutoFit/>
          </a:bodyPr>
          <a:lstStyle/>
          <a:p>
            <a:pPr algn="ctr"/>
            <a:r>
              <a:rPr lang="fr-BE" dirty="0" smtClean="0">
                <a:solidFill>
                  <a:srgbClr val="3C486E"/>
                </a:solidFill>
                <a:latin typeface="+mn-lt"/>
              </a:rPr>
              <a:t>Source : </a:t>
            </a:r>
            <a:r>
              <a:rPr lang="fr-BE" b="1" dirty="0">
                <a:solidFill>
                  <a:srgbClr val="3C486E"/>
                </a:solidFill>
                <a:latin typeface="+mn-lt"/>
              </a:rPr>
              <a:t>The Java EE </a:t>
            </a:r>
            <a:r>
              <a:rPr lang="fr-BE" b="1" dirty="0" smtClean="0">
                <a:solidFill>
                  <a:srgbClr val="3C486E"/>
                </a:solidFill>
                <a:latin typeface="+mn-lt"/>
              </a:rPr>
              <a:t>5 Tutorial</a:t>
            </a:r>
            <a:endParaRPr lang="fr-BE" dirty="0">
              <a:solidFill>
                <a:srgbClr val="3C486E"/>
              </a:solidFill>
              <a:latin typeface="+mn-lt"/>
            </a:endParaRPr>
          </a:p>
        </p:txBody>
      </p:sp>
    </p:spTree>
    <p:extLst>
      <p:ext uri="{BB962C8B-B14F-4D97-AF65-F5344CB8AC3E}">
        <p14:creationId xmlns:p14="http://schemas.microsoft.com/office/powerpoint/2010/main" val="1739101916"/>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ctrTitle"/>
          </p:nvPr>
        </p:nvSpPr>
        <p:spPr/>
        <p:txBody>
          <a:bodyPr/>
          <a:lstStyle/>
          <a:p>
            <a:r>
              <a:rPr lang="fr-BE" smtClean="0"/>
              <a:t>2. Servlet</a:t>
            </a: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fr-BE" smtClean="0"/>
              <a:t>Servlet</a:t>
            </a:r>
            <a:endParaRPr lang="fr-BE" dirty="0" smtClean="0"/>
          </a:p>
        </p:txBody>
      </p:sp>
      <p:sp>
        <p:nvSpPr>
          <p:cNvPr id="29699" name="Content Placeholder 2"/>
          <p:cNvSpPr>
            <a:spLocks noGrp="1"/>
          </p:cNvSpPr>
          <p:nvPr>
            <p:ph idx="1"/>
          </p:nvPr>
        </p:nvSpPr>
        <p:spPr/>
        <p:txBody>
          <a:bodyPr/>
          <a:lstStyle/>
          <a:p>
            <a:r>
              <a:rPr lang="fr-BE" smtClean="0"/>
              <a:t>Une servlet est un composant Java fonctionnant du côté serveur</a:t>
            </a:r>
          </a:p>
          <a:p>
            <a:r>
              <a:rPr lang="fr-BE" smtClean="0"/>
              <a:t>Responsabilités : traiter les requêtes HTTP et fournir au client une réponse HTTP</a:t>
            </a:r>
          </a:p>
          <a:p>
            <a:r>
              <a:rPr lang="fr-BE" smtClean="0"/>
              <a:t>But : ajouter des fonctionnalités aux serveurs web pour produire des pages dynamiquement</a:t>
            </a:r>
            <a:endParaRPr lang="fr-BE"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 API</a:t>
            </a:r>
            <a:endParaRPr lang="fr-BE"/>
          </a:p>
        </p:txBody>
      </p:sp>
      <p:graphicFrame>
        <p:nvGraphicFramePr>
          <p:cNvPr id="4" name="Content Placeholder 3"/>
          <p:cNvGraphicFramePr>
            <a:graphicFrameLocks noGrp="1"/>
          </p:cNvGraphicFramePr>
          <p:nvPr>
            <p:ph idx="1"/>
          </p:nvPr>
        </p:nvGraphicFramePr>
        <p:xfrm>
          <a:off x="571472" y="1071546"/>
          <a:ext cx="7929620" cy="4662168"/>
        </p:xfrm>
        <a:graphic>
          <a:graphicData uri="http://schemas.openxmlformats.org/drawingml/2006/table">
            <a:tbl>
              <a:tblPr>
                <a:tableStyleId>{284E427A-3D55-4303-BF80-6455036E1DE7}</a:tableStyleId>
              </a:tblPr>
              <a:tblGrid>
                <a:gridCol w="1285884"/>
                <a:gridCol w="1785950"/>
                <a:gridCol w="2071702"/>
                <a:gridCol w="2786084"/>
              </a:tblGrid>
              <a:tr h="251050">
                <a:tc>
                  <a:txBody>
                    <a:bodyPr/>
                    <a:lstStyle/>
                    <a:p>
                      <a:r>
                        <a:rPr lang="fr-BE" sz="1600" b="1" dirty="0" smtClean="0">
                          <a:solidFill>
                            <a:srgbClr val="3C486E"/>
                          </a:solidFill>
                        </a:rPr>
                        <a:t>Version</a:t>
                      </a:r>
                      <a:endParaRPr lang="fr-BE" sz="1600" b="1" dirty="0">
                        <a:solidFill>
                          <a:srgbClr val="3C486E"/>
                        </a:solidFill>
                      </a:endParaRPr>
                    </a:p>
                  </a:txBody>
                  <a:tcPr marL="35864" marR="35864" marT="17932" marB="17932" anchor="ctr"/>
                </a:tc>
                <a:tc>
                  <a:txBody>
                    <a:bodyPr/>
                    <a:lstStyle/>
                    <a:p>
                      <a:r>
                        <a:rPr lang="fr-BE" sz="1600" b="1" smtClean="0">
                          <a:solidFill>
                            <a:srgbClr val="3C486E"/>
                          </a:solidFill>
                        </a:rPr>
                        <a:t>Date</a:t>
                      </a:r>
                      <a:r>
                        <a:rPr lang="fr-BE" sz="1600" b="1" baseline="0" smtClean="0">
                          <a:solidFill>
                            <a:srgbClr val="3C486E"/>
                          </a:solidFill>
                        </a:rPr>
                        <a:t> de sortie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Platforme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Changements</a:t>
                      </a:r>
                      <a:endParaRPr lang="fr-BE" sz="1600" b="1">
                        <a:solidFill>
                          <a:srgbClr val="3C486E"/>
                        </a:solidFill>
                      </a:endParaRPr>
                    </a:p>
                  </a:txBody>
                  <a:tcPr marL="35864" marR="35864" marT="17932" marB="17932" anchor="ctr"/>
                </a:tc>
              </a:tr>
              <a:tr h="789014">
                <a:tc>
                  <a:txBody>
                    <a:bodyPr/>
                    <a:lstStyle/>
                    <a:p>
                      <a:r>
                        <a:rPr lang="fr-BE" sz="1600" b="1">
                          <a:solidFill>
                            <a:srgbClr val="3C486E"/>
                          </a:solidFill>
                        </a:rPr>
                        <a:t>Servlet 3.0</a:t>
                      </a:r>
                    </a:p>
                  </a:txBody>
                  <a:tcPr marL="35864" marR="35864" marT="17932" marB="17932" anchor="ctr"/>
                </a:tc>
                <a:tc>
                  <a:txBody>
                    <a:bodyPr/>
                    <a:lstStyle/>
                    <a:p>
                      <a:r>
                        <a:rPr lang="fr-BE" sz="1600" kern="1200" smtClean="0">
                          <a:solidFill>
                            <a:srgbClr val="3C486E"/>
                          </a:solidFill>
                          <a:latin typeface="+mn-lt"/>
                          <a:ea typeface="+mn-ea"/>
                          <a:cs typeface="+mn-cs"/>
                        </a:rPr>
                        <a:t>Décembre 2009</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JavaEE 6, JavaSE 6</a:t>
                      </a:r>
                    </a:p>
                  </a:txBody>
                  <a:tcPr marL="35864" marR="35864" marT="17932" marB="17932" anchor="ctr"/>
                </a:tc>
                <a:tc>
                  <a:txBody>
                    <a:bodyPr/>
                    <a:lstStyle/>
                    <a:p>
                      <a:r>
                        <a:rPr lang="en-US" sz="1600" smtClean="0">
                          <a:solidFill>
                            <a:srgbClr val="3C486E"/>
                          </a:solidFill>
                        </a:rPr>
                        <a:t>Async </a:t>
                      </a:r>
                      <a:r>
                        <a:rPr lang="en-US" sz="1600">
                          <a:solidFill>
                            <a:srgbClr val="3C486E"/>
                          </a:solidFill>
                        </a:rPr>
                        <a:t>Servlet, Security, File Uploading</a:t>
                      </a:r>
                    </a:p>
                  </a:txBody>
                  <a:tcPr marL="35864" marR="35864" marT="17932" marB="17932" anchor="ctr"/>
                </a:tc>
              </a:tr>
              <a:tr h="466235">
                <a:tc>
                  <a:txBody>
                    <a:bodyPr/>
                    <a:lstStyle/>
                    <a:p>
                      <a:r>
                        <a:rPr lang="fr-BE" sz="1600" b="1">
                          <a:solidFill>
                            <a:srgbClr val="3C486E"/>
                          </a:solidFill>
                        </a:rPr>
                        <a:t>Servlet 2.5</a:t>
                      </a:r>
                    </a:p>
                  </a:txBody>
                  <a:tcPr marL="35864" marR="35864" marT="17932" marB="17932" anchor="ctr"/>
                </a:tc>
                <a:tc>
                  <a:txBody>
                    <a:bodyPr/>
                    <a:lstStyle/>
                    <a:p>
                      <a:r>
                        <a:rPr lang="fr-BE" sz="1600" kern="1200" smtClean="0">
                          <a:solidFill>
                            <a:srgbClr val="3C486E"/>
                          </a:solidFill>
                          <a:latin typeface="+mn-lt"/>
                          <a:ea typeface="+mn-ea"/>
                          <a:cs typeface="+mn-cs"/>
                        </a:rPr>
                        <a:t>Septembre</a:t>
                      </a:r>
                      <a:r>
                        <a:rPr lang="fr-BE" sz="1600" kern="1200" baseline="0" smtClean="0">
                          <a:solidFill>
                            <a:srgbClr val="3C486E"/>
                          </a:solidFill>
                          <a:latin typeface="+mn-lt"/>
                          <a:ea typeface="+mn-ea"/>
                          <a:cs typeface="+mn-cs"/>
                        </a:rPr>
                        <a:t> 2005</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JavaEE 5, JavaSE 5</a:t>
                      </a:r>
                    </a:p>
                  </a:txBody>
                  <a:tcPr marL="35864" marR="35864" marT="17932" marB="17932" anchor="ctr"/>
                </a:tc>
                <a:tc>
                  <a:txBody>
                    <a:bodyPr/>
                    <a:lstStyle/>
                    <a:p>
                      <a:r>
                        <a:rPr lang="fr-BE" sz="1600" smtClean="0">
                          <a:solidFill>
                            <a:srgbClr val="3C486E"/>
                          </a:solidFill>
                        </a:rPr>
                        <a:t>Utilisation des annotations</a:t>
                      </a:r>
                      <a:endParaRPr lang="fr-BE" sz="1600">
                        <a:solidFill>
                          <a:srgbClr val="3C486E"/>
                        </a:solidFill>
                      </a:endParaRPr>
                    </a:p>
                  </a:txBody>
                  <a:tcPr marL="35864" marR="35864" marT="17932" marB="17932" anchor="ctr"/>
                </a:tc>
              </a:tr>
              <a:tr h="358643">
                <a:tc>
                  <a:txBody>
                    <a:bodyPr/>
                    <a:lstStyle/>
                    <a:p>
                      <a:r>
                        <a:rPr lang="fr-BE" sz="1600" b="1">
                          <a:solidFill>
                            <a:srgbClr val="3C486E"/>
                          </a:solidFill>
                        </a:rPr>
                        <a:t>Servlet 2.4</a:t>
                      </a:r>
                    </a:p>
                  </a:txBody>
                  <a:tcPr marL="35864" marR="35864" marT="17932" marB="17932" anchor="ctr"/>
                </a:tc>
                <a:tc>
                  <a:txBody>
                    <a:bodyPr/>
                    <a:lstStyle/>
                    <a:p>
                      <a:r>
                        <a:rPr lang="fr-BE" sz="1600" kern="1200" smtClean="0">
                          <a:solidFill>
                            <a:srgbClr val="3C486E"/>
                          </a:solidFill>
                          <a:latin typeface="+mn-lt"/>
                          <a:ea typeface="+mn-ea"/>
                          <a:cs typeface="+mn-cs"/>
                        </a:rPr>
                        <a:t>Novembre</a:t>
                      </a:r>
                      <a:r>
                        <a:rPr lang="fr-BE" sz="1600" kern="1200" baseline="0" smtClean="0">
                          <a:solidFill>
                            <a:srgbClr val="3C486E"/>
                          </a:solidFill>
                          <a:latin typeface="+mn-lt"/>
                          <a:ea typeface="+mn-ea"/>
                          <a:cs typeface="+mn-cs"/>
                        </a:rPr>
                        <a:t> 2003</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J2EE 1.4, J2SE 1.3</a:t>
                      </a:r>
                    </a:p>
                  </a:txBody>
                  <a:tcPr marL="35864" marR="35864" marT="17932" marB="17932" anchor="ctr"/>
                </a:tc>
                <a:tc>
                  <a:txBody>
                    <a:bodyPr/>
                    <a:lstStyle/>
                    <a:p>
                      <a:r>
                        <a:rPr lang="fr-BE" sz="1600" smtClean="0">
                          <a:solidFill>
                            <a:srgbClr val="3C486E"/>
                          </a:solidFill>
                        </a:rPr>
                        <a:t>XML Schema utilisé pour web.xml</a:t>
                      </a:r>
                      <a:endParaRPr lang="fr-BE" sz="1600">
                        <a:solidFill>
                          <a:srgbClr val="3C486E"/>
                        </a:solidFill>
                      </a:endParaRPr>
                    </a:p>
                  </a:txBody>
                  <a:tcPr marL="35864" marR="35864" marT="17932" marB="17932" anchor="ctr"/>
                </a:tc>
              </a:tr>
              <a:tr h="251050">
                <a:tc>
                  <a:txBody>
                    <a:bodyPr/>
                    <a:lstStyle/>
                    <a:p>
                      <a:r>
                        <a:rPr lang="fr-BE" sz="1600" b="1">
                          <a:solidFill>
                            <a:srgbClr val="3C486E"/>
                          </a:solidFill>
                        </a:rPr>
                        <a:t>Servlet 2.3</a:t>
                      </a:r>
                    </a:p>
                  </a:txBody>
                  <a:tcPr marL="35864" marR="35864" marT="17932" marB="17932" anchor="ctr"/>
                </a:tc>
                <a:tc>
                  <a:txBody>
                    <a:bodyPr/>
                    <a:lstStyle/>
                    <a:p>
                      <a:r>
                        <a:rPr lang="fr-BE" sz="1600" kern="1200" smtClean="0">
                          <a:solidFill>
                            <a:srgbClr val="3C486E"/>
                          </a:solidFill>
                          <a:latin typeface="+mn-lt"/>
                          <a:ea typeface="+mn-ea"/>
                          <a:cs typeface="+mn-cs"/>
                        </a:rPr>
                        <a:t>Août</a:t>
                      </a:r>
                      <a:r>
                        <a:rPr lang="fr-BE" sz="1600" kern="1200" baseline="0" smtClean="0">
                          <a:solidFill>
                            <a:srgbClr val="3C486E"/>
                          </a:solidFill>
                          <a:latin typeface="+mn-lt"/>
                          <a:ea typeface="+mn-ea"/>
                          <a:cs typeface="+mn-cs"/>
                        </a:rPr>
                        <a:t> 2001</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J2EE 1.3, J2SE 1.2</a:t>
                      </a:r>
                    </a:p>
                  </a:txBody>
                  <a:tcPr marL="35864" marR="35864" marT="17932" marB="17932" anchor="ctr"/>
                </a:tc>
                <a:tc>
                  <a:txBody>
                    <a:bodyPr/>
                    <a:lstStyle/>
                    <a:p>
                      <a:r>
                        <a:rPr lang="fr-BE" sz="1600" dirty="0" smtClean="0">
                          <a:solidFill>
                            <a:srgbClr val="3C486E"/>
                          </a:solidFill>
                        </a:rPr>
                        <a:t>Apparition de </a:t>
                      </a:r>
                      <a:r>
                        <a:rPr lang="fr-BE" sz="1600" dirty="0" err="1" smtClean="0">
                          <a:solidFill>
                            <a:srgbClr val="3C486E"/>
                          </a:solidFill>
                        </a:rPr>
                        <a:t>Filter</a:t>
                      </a:r>
                      <a:endParaRPr lang="fr-BE" sz="1600" dirty="0">
                        <a:solidFill>
                          <a:srgbClr val="3C486E"/>
                        </a:solidFill>
                      </a:endParaRPr>
                    </a:p>
                  </a:txBody>
                  <a:tcPr marL="35864" marR="35864" marT="17932" marB="17932" anchor="ctr"/>
                </a:tc>
              </a:tr>
              <a:tr h="789014">
                <a:tc>
                  <a:txBody>
                    <a:bodyPr/>
                    <a:lstStyle/>
                    <a:p>
                      <a:r>
                        <a:rPr lang="fr-BE" sz="1600" b="1">
                          <a:solidFill>
                            <a:srgbClr val="3C486E"/>
                          </a:solidFill>
                        </a:rPr>
                        <a:t>Servlet 2.2</a:t>
                      </a:r>
                    </a:p>
                  </a:txBody>
                  <a:tcPr marL="35864" marR="35864" marT="17932" marB="17932" anchor="ctr"/>
                </a:tc>
                <a:tc>
                  <a:txBody>
                    <a:bodyPr/>
                    <a:lstStyle/>
                    <a:p>
                      <a:r>
                        <a:rPr lang="fr-BE" sz="1600" kern="1200" smtClean="0">
                          <a:solidFill>
                            <a:srgbClr val="3C486E"/>
                          </a:solidFill>
                          <a:latin typeface="+mn-lt"/>
                          <a:ea typeface="+mn-ea"/>
                          <a:cs typeface="+mn-cs"/>
                        </a:rPr>
                        <a:t>Août</a:t>
                      </a:r>
                      <a:r>
                        <a:rPr lang="fr-BE" sz="1600" kern="1200" baseline="0" smtClean="0">
                          <a:solidFill>
                            <a:srgbClr val="3C486E"/>
                          </a:solidFill>
                          <a:latin typeface="+mn-lt"/>
                          <a:ea typeface="+mn-ea"/>
                          <a:cs typeface="+mn-cs"/>
                        </a:rPr>
                        <a:t> 1999</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J2EE 1.2, J2SE 1.2</a:t>
                      </a:r>
                    </a:p>
                  </a:txBody>
                  <a:tcPr marL="35864" marR="35864" marT="17932" marB="17932" anchor="ctr"/>
                </a:tc>
                <a:tc>
                  <a:txBody>
                    <a:bodyPr/>
                    <a:lstStyle/>
                    <a:p>
                      <a:r>
                        <a:rPr lang="en-US" sz="1600" smtClean="0">
                          <a:solidFill>
                            <a:srgbClr val="3C486E"/>
                          </a:solidFill>
                        </a:rPr>
                        <a:t>Entrée dans les spécifications</a:t>
                      </a:r>
                      <a:r>
                        <a:rPr lang="en-US" sz="1600" baseline="0" smtClean="0">
                          <a:solidFill>
                            <a:srgbClr val="3C486E"/>
                          </a:solidFill>
                        </a:rPr>
                        <a:t> J2EE</a:t>
                      </a:r>
                      <a:endParaRPr lang="en-US" sz="1600">
                        <a:solidFill>
                          <a:srgbClr val="3C486E"/>
                        </a:solidFill>
                      </a:endParaRPr>
                    </a:p>
                  </a:txBody>
                  <a:tcPr marL="35864" marR="35864" marT="17932" marB="17932" anchor="ctr"/>
                </a:tc>
              </a:tr>
              <a:tr h="789014">
                <a:tc>
                  <a:txBody>
                    <a:bodyPr/>
                    <a:lstStyle/>
                    <a:p>
                      <a:r>
                        <a:rPr lang="fr-BE" sz="1600" b="1">
                          <a:solidFill>
                            <a:srgbClr val="3C486E"/>
                          </a:solidFill>
                        </a:rPr>
                        <a:t>Servlet 2.1</a:t>
                      </a:r>
                    </a:p>
                  </a:txBody>
                  <a:tcPr marL="35864" marR="35864" marT="17932" marB="17932" anchor="ctr"/>
                </a:tc>
                <a:tc>
                  <a:txBody>
                    <a:bodyPr/>
                    <a:lstStyle/>
                    <a:p>
                      <a:r>
                        <a:rPr lang="fr-BE" sz="1600" kern="1200" smtClean="0">
                          <a:solidFill>
                            <a:srgbClr val="3C486E"/>
                          </a:solidFill>
                          <a:latin typeface="+mn-lt"/>
                          <a:ea typeface="+mn-ea"/>
                          <a:cs typeface="+mn-cs"/>
                        </a:rPr>
                        <a:t>Novembre</a:t>
                      </a:r>
                      <a:r>
                        <a:rPr lang="fr-BE" sz="1600" kern="1200" baseline="0" smtClean="0">
                          <a:solidFill>
                            <a:srgbClr val="3C486E"/>
                          </a:solidFill>
                          <a:latin typeface="+mn-lt"/>
                          <a:ea typeface="+mn-ea"/>
                          <a:cs typeface="+mn-cs"/>
                        </a:rPr>
                        <a:t> 1998</a:t>
                      </a:r>
                      <a:endParaRPr lang="fr-BE" sz="1600" kern="1200">
                        <a:solidFill>
                          <a:srgbClr val="3C486E"/>
                        </a:solidFill>
                        <a:latin typeface="+mn-lt"/>
                        <a:ea typeface="+mn-ea"/>
                        <a:cs typeface="+mn-cs"/>
                      </a:endParaRPr>
                    </a:p>
                  </a:txBody>
                  <a:tcPr marL="35864" marR="35864" marT="17932" marB="17932" anchor="ctr"/>
                </a:tc>
                <a:tc>
                  <a:txBody>
                    <a:bodyPr/>
                    <a:lstStyle/>
                    <a:p>
                      <a:r>
                        <a:rPr lang="fr-BE" sz="1600">
                          <a:solidFill>
                            <a:srgbClr val="3C486E"/>
                          </a:solidFill>
                        </a:rPr>
                        <a:t>Unspecified</a:t>
                      </a:r>
                    </a:p>
                  </a:txBody>
                  <a:tcPr marL="35864" marR="35864" marT="17932" marB="17932" anchor="ctr"/>
                </a:tc>
                <a:tc>
                  <a:txBody>
                    <a:bodyPr/>
                    <a:lstStyle/>
                    <a:p>
                      <a:r>
                        <a:rPr lang="en-US" sz="1600" smtClean="0">
                          <a:solidFill>
                            <a:srgbClr val="3C486E"/>
                          </a:solidFill>
                        </a:rPr>
                        <a:t>Apparition RequestDispatcher</a:t>
                      </a:r>
                      <a:r>
                        <a:rPr lang="en-US" sz="1600" baseline="0" smtClean="0">
                          <a:solidFill>
                            <a:srgbClr val="3C486E"/>
                          </a:solidFill>
                        </a:rPr>
                        <a:t> et </a:t>
                      </a:r>
                      <a:r>
                        <a:rPr lang="en-US" sz="1600" smtClean="0">
                          <a:solidFill>
                            <a:srgbClr val="3C486E"/>
                          </a:solidFill>
                        </a:rPr>
                        <a:t>ServletContext</a:t>
                      </a:r>
                      <a:endParaRPr lang="en-US" sz="1600">
                        <a:solidFill>
                          <a:srgbClr val="3C486E"/>
                        </a:solidFill>
                      </a:endParaRPr>
                    </a:p>
                  </a:txBody>
                  <a:tcPr marL="35864" marR="35864" marT="17932" marB="17932" anchor="ctr"/>
                </a:tc>
              </a:tr>
              <a:tr h="466235">
                <a:tc>
                  <a:txBody>
                    <a:bodyPr/>
                    <a:lstStyle/>
                    <a:p>
                      <a:r>
                        <a:rPr lang="fr-BE" sz="1600" b="1">
                          <a:solidFill>
                            <a:srgbClr val="3C486E"/>
                          </a:solidFill>
                        </a:rPr>
                        <a:t>Servlet 2.0</a:t>
                      </a:r>
                    </a:p>
                  </a:txBody>
                  <a:tcPr marL="35864" marR="35864" marT="17932" marB="17932" anchor="ctr"/>
                </a:tc>
                <a:tc>
                  <a:txBody>
                    <a:bodyPr/>
                    <a:lstStyle/>
                    <a:p>
                      <a:endParaRPr lang="fr-BE" sz="1600">
                        <a:solidFill>
                          <a:srgbClr val="3C486E"/>
                        </a:solidFill>
                        <a:latin typeface="+mn-lt"/>
                      </a:endParaRPr>
                    </a:p>
                  </a:txBody>
                  <a:tcPr marL="35864" marR="35864" marT="17932" marB="17932" anchor="ctr"/>
                </a:tc>
                <a:tc>
                  <a:txBody>
                    <a:bodyPr/>
                    <a:lstStyle/>
                    <a:p>
                      <a:r>
                        <a:rPr lang="fr-BE" sz="1600">
                          <a:solidFill>
                            <a:srgbClr val="3C486E"/>
                          </a:solidFill>
                        </a:rPr>
                        <a:t>JDK 1.1</a:t>
                      </a:r>
                    </a:p>
                  </a:txBody>
                  <a:tcPr marL="35864" marR="35864" marT="17932" marB="17932" anchor="ctr"/>
                </a:tc>
                <a:tc>
                  <a:txBody>
                    <a:bodyPr/>
                    <a:lstStyle/>
                    <a:p>
                      <a:endParaRPr lang="en-US" sz="1600">
                        <a:solidFill>
                          <a:srgbClr val="3C486E"/>
                        </a:solidFill>
                      </a:endParaRPr>
                    </a:p>
                  </a:txBody>
                  <a:tcPr marL="35864" marR="35864" marT="17932" marB="17932" anchor="ctr"/>
                </a:tc>
              </a:tr>
              <a:tr h="143457">
                <a:tc>
                  <a:txBody>
                    <a:bodyPr/>
                    <a:lstStyle/>
                    <a:p>
                      <a:r>
                        <a:rPr lang="fr-BE" sz="1600" b="1">
                          <a:solidFill>
                            <a:srgbClr val="3C486E"/>
                          </a:solidFill>
                        </a:rPr>
                        <a:t>Servlet 1.0</a:t>
                      </a:r>
                    </a:p>
                  </a:txBody>
                  <a:tcPr marL="35864" marR="35864" marT="17932" marB="17932" anchor="ctr"/>
                </a:tc>
                <a:tc>
                  <a:txBody>
                    <a:bodyPr/>
                    <a:lstStyle/>
                    <a:p>
                      <a:r>
                        <a:rPr lang="fr-BE" sz="1600" smtClean="0">
                          <a:solidFill>
                            <a:srgbClr val="3C486E"/>
                          </a:solidFill>
                          <a:latin typeface="+mn-lt"/>
                        </a:rPr>
                        <a:t>Juin 1997</a:t>
                      </a:r>
                      <a:endParaRPr lang="fr-BE" sz="1600">
                        <a:solidFill>
                          <a:srgbClr val="3C486E"/>
                        </a:solidFill>
                        <a:latin typeface="+mn-lt"/>
                      </a:endParaRPr>
                    </a:p>
                  </a:txBody>
                  <a:tcPr marL="35864" marR="35864" marT="17932" marB="17932" anchor="ctr"/>
                </a:tc>
                <a:tc>
                  <a:txBody>
                    <a:bodyPr/>
                    <a:lstStyle/>
                    <a:p>
                      <a:endParaRPr lang="fr-BE" sz="1600">
                        <a:solidFill>
                          <a:srgbClr val="3C486E"/>
                        </a:solidFill>
                      </a:endParaRPr>
                    </a:p>
                  </a:txBody>
                  <a:tcPr marL="35864" marR="35864" marT="17932" marB="17932" anchor="ctr"/>
                </a:tc>
                <a:tc>
                  <a:txBody>
                    <a:bodyPr/>
                    <a:lstStyle/>
                    <a:p>
                      <a:endParaRPr lang="fr-BE" sz="1600" dirty="0">
                        <a:solidFill>
                          <a:srgbClr val="3C486E"/>
                        </a:solidFill>
                      </a:endParaRPr>
                    </a:p>
                  </a:txBody>
                  <a:tcPr marL="35864" marR="35864" marT="17932" marB="17932" anchor="ctr"/>
                </a:tc>
              </a:tr>
            </a:tbl>
          </a:graphicData>
        </a:graphic>
      </p:graphicFrame>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r>
              <a:rPr lang="fr-BE" smtClean="0"/>
              <a:t>Conteneur de Servlet (1/2)</a:t>
            </a:r>
            <a:endParaRPr lang="fr-BE" dirty="0" smtClean="0"/>
          </a:p>
        </p:txBody>
      </p:sp>
      <p:sp>
        <p:nvSpPr>
          <p:cNvPr id="30724" name="Content Placeholder 2"/>
          <p:cNvSpPr>
            <a:spLocks noGrp="1"/>
          </p:cNvSpPr>
          <p:nvPr>
            <p:ph idx="1"/>
          </p:nvPr>
        </p:nvSpPr>
        <p:spPr/>
        <p:txBody>
          <a:bodyPr/>
          <a:lstStyle/>
          <a:p>
            <a:r>
              <a:rPr lang="fr-BE" dirty="0" smtClean="0"/>
              <a:t>Les servlets s’exécutent dans un </a:t>
            </a:r>
            <a:r>
              <a:rPr lang="fr-BE" b="1" dirty="0" smtClean="0"/>
              <a:t>conteneur de Servlet</a:t>
            </a:r>
          </a:p>
          <a:p>
            <a:endParaRPr lang="fr-BE" sz="1000" b="1" dirty="0" smtClean="0"/>
          </a:p>
          <a:p>
            <a:endParaRPr lang="fr-BE" sz="1000" b="1" dirty="0" smtClean="0"/>
          </a:p>
          <a:p>
            <a:endParaRPr lang="fr-BE" sz="1000" b="1" dirty="0" smtClean="0"/>
          </a:p>
          <a:p>
            <a:endParaRPr lang="fr-BE" sz="1000" b="1" dirty="0" smtClean="0"/>
          </a:p>
          <a:p>
            <a:endParaRPr lang="fr-BE" sz="1000" b="1" dirty="0" smtClean="0"/>
          </a:p>
          <a:p>
            <a:endParaRPr lang="fr-BE" sz="1000" b="1" dirty="0" smtClean="0"/>
          </a:p>
          <a:p>
            <a:endParaRPr lang="fr-BE" sz="1000" dirty="0" smtClean="0"/>
          </a:p>
          <a:p>
            <a:r>
              <a:rPr lang="fr-BE" dirty="0" smtClean="0"/>
              <a:t>C’est le conteneur qui reçoit les requêtes HTTP : pour chaque requête, il sélectionne la servlet capable de traiter celle-ci</a:t>
            </a:r>
            <a:endParaRPr lang="fr-BE" sz="1000" dirty="0" smtClean="0"/>
          </a:p>
          <a:p>
            <a:r>
              <a:rPr lang="fr-BE" dirty="0" smtClean="0"/>
              <a:t>Il n’y a qu’</a:t>
            </a:r>
            <a:r>
              <a:rPr lang="fr-BE" u="sng" dirty="0" smtClean="0"/>
              <a:t>une servlet pour une URL donnée</a:t>
            </a:r>
            <a:r>
              <a:rPr lang="fr-BE" dirty="0" smtClean="0"/>
              <a:t>, ce qui veut dire que les servlets sont appelées dans des threads distincts</a:t>
            </a:r>
            <a:endParaRPr lang="en-GB" sz="2400" b="1" dirty="0" smtClean="0">
              <a:solidFill>
                <a:srgbClr val="719AD1"/>
              </a:solidFill>
              <a:ea typeface="MS Gothic" charset="-128"/>
            </a:endParaRPr>
          </a:p>
        </p:txBody>
      </p:sp>
      <p:grpSp>
        <p:nvGrpSpPr>
          <p:cNvPr id="2" name="Groupe 1"/>
          <p:cNvGrpSpPr/>
          <p:nvPr/>
        </p:nvGrpSpPr>
        <p:grpSpPr>
          <a:xfrm>
            <a:off x="428625" y="1484784"/>
            <a:ext cx="8286750" cy="1928813"/>
            <a:chOff x="428625" y="1714488"/>
            <a:chExt cx="8286750" cy="1928813"/>
          </a:xfrm>
        </p:grpSpPr>
        <p:sp>
          <p:nvSpPr>
            <p:cNvPr id="24" name="Rounded Rectangle 23"/>
            <p:cNvSpPr/>
            <p:nvPr/>
          </p:nvSpPr>
          <p:spPr bwMode="auto">
            <a:xfrm>
              <a:off x="5715000" y="1714488"/>
              <a:ext cx="3000375" cy="1928813"/>
            </a:xfrm>
            <a:prstGeom prst="roundRect">
              <a:avLst>
                <a:gd name="adj" fmla="val 0"/>
              </a:avLst>
            </a:prstGeom>
            <a:solidFill>
              <a:schemeClr val="accent6">
                <a:lumMod val="20000"/>
                <a:lumOff val="80000"/>
              </a:schemeClr>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7" name="Rounded Rectangle 6"/>
            <p:cNvSpPr/>
            <p:nvPr/>
          </p:nvSpPr>
          <p:spPr bwMode="auto">
            <a:xfrm>
              <a:off x="500063" y="2143113"/>
              <a:ext cx="1143000" cy="785813"/>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8" name="Rounded Rectangle 7"/>
            <p:cNvSpPr/>
            <p:nvPr/>
          </p:nvSpPr>
          <p:spPr bwMode="auto">
            <a:xfrm>
              <a:off x="3071813" y="2143113"/>
              <a:ext cx="1143000" cy="85725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30727" name="TextBox 8"/>
            <p:cNvSpPr txBox="1">
              <a:spLocks noChangeArrowheads="1"/>
            </p:cNvSpPr>
            <p:nvPr/>
          </p:nvSpPr>
          <p:spPr bwMode="auto">
            <a:xfrm>
              <a:off x="428625" y="2214551"/>
              <a:ext cx="1285875" cy="646112"/>
            </a:xfrm>
            <a:prstGeom prst="rect">
              <a:avLst/>
            </a:prstGeom>
            <a:noFill/>
            <a:ln w="9525">
              <a:noFill/>
              <a:miter lim="800000"/>
              <a:headEnd/>
              <a:tailEnd/>
            </a:ln>
          </p:spPr>
          <p:txBody>
            <a:bodyPr>
              <a:spAutoFit/>
            </a:bodyPr>
            <a:lstStyle/>
            <a:p>
              <a:pPr algn="ctr">
                <a:lnSpc>
                  <a:spcPct val="100000"/>
                </a:lnSpc>
              </a:pPr>
              <a:r>
                <a:rPr lang="fr-BE"/>
                <a:t>Web</a:t>
              </a:r>
              <a:br>
                <a:rPr lang="fr-BE"/>
              </a:br>
              <a:r>
                <a:rPr lang="fr-BE"/>
                <a:t>Browser</a:t>
              </a:r>
            </a:p>
          </p:txBody>
        </p:sp>
        <p:sp>
          <p:nvSpPr>
            <p:cNvPr id="30728" name="TextBox 9"/>
            <p:cNvSpPr txBox="1">
              <a:spLocks noChangeArrowheads="1"/>
            </p:cNvSpPr>
            <p:nvPr/>
          </p:nvSpPr>
          <p:spPr bwMode="auto">
            <a:xfrm>
              <a:off x="3071813" y="2235188"/>
              <a:ext cx="1214437" cy="646113"/>
            </a:xfrm>
            <a:prstGeom prst="rect">
              <a:avLst/>
            </a:prstGeom>
            <a:noFill/>
            <a:ln w="9525">
              <a:noFill/>
              <a:miter lim="800000"/>
              <a:headEnd/>
              <a:tailEnd/>
            </a:ln>
          </p:spPr>
          <p:txBody>
            <a:bodyPr>
              <a:spAutoFit/>
            </a:bodyPr>
            <a:lstStyle/>
            <a:p>
              <a:pPr algn="ctr">
                <a:lnSpc>
                  <a:spcPct val="100000"/>
                </a:lnSpc>
              </a:pPr>
              <a:r>
                <a:rPr lang="fr-BE" dirty="0"/>
                <a:t>Serveur</a:t>
              </a:r>
              <a:br>
                <a:rPr lang="fr-BE" dirty="0"/>
              </a:br>
              <a:r>
                <a:rPr lang="fr-BE" dirty="0"/>
                <a:t>Web</a:t>
              </a:r>
            </a:p>
          </p:txBody>
        </p:sp>
        <p:sp>
          <p:nvSpPr>
            <p:cNvPr id="14" name="Rounded Rectangle 13"/>
            <p:cNvSpPr/>
            <p:nvPr/>
          </p:nvSpPr>
          <p:spPr bwMode="auto">
            <a:xfrm>
              <a:off x="6000750" y="2143113"/>
              <a:ext cx="1143000" cy="85725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30730" name="TextBox 14"/>
            <p:cNvSpPr txBox="1">
              <a:spLocks noChangeArrowheads="1"/>
            </p:cNvSpPr>
            <p:nvPr/>
          </p:nvSpPr>
          <p:spPr bwMode="auto">
            <a:xfrm>
              <a:off x="6072188" y="2405051"/>
              <a:ext cx="1214437" cy="368300"/>
            </a:xfrm>
            <a:prstGeom prst="rect">
              <a:avLst/>
            </a:prstGeom>
            <a:noFill/>
            <a:ln w="9525">
              <a:noFill/>
              <a:miter lim="800000"/>
              <a:headEnd/>
              <a:tailEnd/>
            </a:ln>
          </p:spPr>
          <p:txBody>
            <a:bodyPr>
              <a:spAutoFit/>
            </a:bodyPr>
            <a:lstStyle/>
            <a:p>
              <a:pPr>
                <a:lnSpc>
                  <a:spcPct val="100000"/>
                </a:lnSpc>
              </a:pPr>
              <a:r>
                <a:rPr lang="fr-BE"/>
                <a:t>Servlet</a:t>
              </a:r>
            </a:p>
          </p:txBody>
        </p:sp>
        <p:sp>
          <p:nvSpPr>
            <p:cNvPr id="30731" name="TextBox 24"/>
            <p:cNvSpPr txBox="1">
              <a:spLocks noChangeArrowheads="1"/>
            </p:cNvSpPr>
            <p:nvPr/>
          </p:nvSpPr>
          <p:spPr bwMode="auto">
            <a:xfrm>
              <a:off x="5857875" y="1714488"/>
              <a:ext cx="2714625" cy="369888"/>
            </a:xfrm>
            <a:prstGeom prst="rect">
              <a:avLst/>
            </a:prstGeom>
            <a:noFill/>
            <a:ln w="9525">
              <a:noFill/>
              <a:miter lim="800000"/>
              <a:headEnd/>
              <a:tailEnd/>
            </a:ln>
          </p:spPr>
          <p:txBody>
            <a:bodyPr>
              <a:spAutoFit/>
            </a:bodyPr>
            <a:lstStyle/>
            <a:p>
              <a:pPr algn="ctr">
                <a:lnSpc>
                  <a:spcPct val="100000"/>
                </a:lnSpc>
              </a:pPr>
              <a:r>
                <a:rPr lang="fr-BE"/>
                <a:t>Conteneur de Servlet</a:t>
              </a:r>
            </a:p>
          </p:txBody>
        </p:sp>
        <p:cxnSp>
          <p:nvCxnSpPr>
            <p:cNvPr id="30732" name="Straight Arrow Connector 28"/>
            <p:cNvCxnSpPr>
              <a:cxnSpLocks noChangeShapeType="1"/>
            </p:cNvCxnSpPr>
            <p:nvPr/>
          </p:nvCxnSpPr>
          <p:spPr bwMode="auto">
            <a:xfrm>
              <a:off x="1643063" y="2428863"/>
              <a:ext cx="1428750" cy="1588"/>
            </a:xfrm>
            <a:prstGeom prst="straightConnector1">
              <a:avLst/>
            </a:prstGeom>
            <a:noFill/>
            <a:ln w="9525" algn="ctr">
              <a:solidFill>
                <a:schemeClr val="tx1"/>
              </a:solidFill>
              <a:round/>
              <a:headEnd/>
              <a:tailEnd type="arrow" w="med" len="med"/>
            </a:ln>
          </p:spPr>
        </p:cxnSp>
        <p:cxnSp>
          <p:nvCxnSpPr>
            <p:cNvPr id="30733" name="Straight Arrow Connector 30"/>
            <p:cNvCxnSpPr>
              <a:cxnSpLocks noChangeShapeType="1"/>
            </p:cNvCxnSpPr>
            <p:nvPr/>
          </p:nvCxnSpPr>
          <p:spPr bwMode="auto">
            <a:xfrm>
              <a:off x="4286250" y="2428863"/>
              <a:ext cx="1428750" cy="1588"/>
            </a:xfrm>
            <a:prstGeom prst="straightConnector1">
              <a:avLst/>
            </a:prstGeom>
            <a:noFill/>
            <a:ln w="9525" algn="ctr">
              <a:solidFill>
                <a:schemeClr val="tx1"/>
              </a:solidFill>
              <a:round/>
              <a:headEnd/>
              <a:tailEnd type="arrow" w="med" len="med"/>
            </a:ln>
          </p:spPr>
        </p:cxnSp>
        <p:cxnSp>
          <p:nvCxnSpPr>
            <p:cNvPr id="30734" name="Straight Arrow Connector 32"/>
            <p:cNvCxnSpPr>
              <a:cxnSpLocks noChangeShapeType="1"/>
            </p:cNvCxnSpPr>
            <p:nvPr/>
          </p:nvCxnSpPr>
          <p:spPr bwMode="auto">
            <a:xfrm rot="10800000">
              <a:off x="4214813" y="2716201"/>
              <a:ext cx="1500187" cy="1587"/>
            </a:xfrm>
            <a:prstGeom prst="straightConnector1">
              <a:avLst/>
            </a:prstGeom>
            <a:noFill/>
            <a:ln w="9525" algn="ctr">
              <a:solidFill>
                <a:schemeClr val="tx1"/>
              </a:solidFill>
              <a:round/>
              <a:headEnd/>
              <a:tailEnd type="arrow" w="med" len="med"/>
            </a:ln>
          </p:spPr>
        </p:cxnSp>
        <p:cxnSp>
          <p:nvCxnSpPr>
            <p:cNvPr id="30735" name="Straight Arrow Connector 34"/>
            <p:cNvCxnSpPr>
              <a:cxnSpLocks noChangeShapeType="1"/>
            </p:cNvCxnSpPr>
            <p:nvPr/>
          </p:nvCxnSpPr>
          <p:spPr bwMode="auto">
            <a:xfrm rot="10800000">
              <a:off x="1643063" y="2716201"/>
              <a:ext cx="1428750" cy="1587"/>
            </a:xfrm>
            <a:prstGeom prst="straightConnector1">
              <a:avLst/>
            </a:prstGeom>
            <a:noFill/>
            <a:ln w="9525" algn="ctr">
              <a:solidFill>
                <a:schemeClr val="tx1"/>
              </a:solidFill>
              <a:round/>
              <a:headEnd/>
              <a:tailEnd type="arrow" w="med" len="med"/>
            </a:ln>
          </p:spPr>
        </p:cxnSp>
        <p:sp>
          <p:nvSpPr>
            <p:cNvPr id="30736" name="TextBox 35"/>
            <p:cNvSpPr txBox="1">
              <a:spLocks noChangeArrowheads="1"/>
            </p:cNvSpPr>
            <p:nvPr/>
          </p:nvSpPr>
          <p:spPr bwMode="auto">
            <a:xfrm>
              <a:off x="1643063" y="2143113"/>
              <a:ext cx="1500187" cy="307975"/>
            </a:xfrm>
            <a:prstGeom prst="rect">
              <a:avLst/>
            </a:prstGeom>
            <a:noFill/>
            <a:ln w="9525">
              <a:noFill/>
              <a:miter lim="800000"/>
              <a:headEnd/>
              <a:tailEnd/>
            </a:ln>
          </p:spPr>
          <p:txBody>
            <a:bodyPr>
              <a:spAutoFit/>
            </a:bodyPr>
            <a:lstStyle/>
            <a:p>
              <a:pPr>
                <a:lnSpc>
                  <a:spcPct val="100000"/>
                </a:lnSpc>
              </a:pPr>
              <a:r>
                <a:rPr lang="fr-BE" sz="1400">
                  <a:solidFill>
                    <a:srgbClr val="3C486E"/>
                  </a:solidFill>
                </a:rPr>
                <a:t>Requête HTTP</a:t>
              </a:r>
            </a:p>
          </p:txBody>
        </p:sp>
        <p:sp>
          <p:nvSpPr>
            <p:cNvPr id="30737" name="TextBox 36"/>
            <p:cNvSpPr txBox="1">
              <a:spLocks noChangeArrowheads="1"/>
            </p:cNvSpPr>
            <p:nvPr/>
          </p:nvSpPr>
          <p:spPr bwMode="auto">
            <a:xfrm>
              <a:off x="4214813" y="2143113"/>
              <a:ext cx="1500187" cy="307975"/>
            </a:xfrm>
            <a:prstGeom prst="rect">
              <a:avLst/>
            </a:prstGeom>
            <a:noFill/>
            <a:ln w="9525">
              <a:noFill/>
              <a:miter lim="800000"/>
              <a:headEnd/>
              <a:tailEnd/>
            </a:ln>
          </p:spPr>
          <p:txBody>
            <a:bodyPr>
              <a:spAutoFit/>
            </a:bodyPr>
            <a:lstStyle/>
            <a:p>
              <a:pPr>
                <a:lnSpc>
                  <a:spcPct val="100000"/>
                </a:lnSpc>
              </a:pPr>
              <a:r>
                <a:rPr lang="fr-BE" sz="1400">
                  <a:solidFill>
                    <a:srgbClr val="3C486E"/>
                  </a:solidFill>
                </a:rPr>
                <a:t>Requête HTTP</a:t>
              </a:r>
            </a:p>
          </p:txBody>
        </p:sp>
        <p:sp>
          <p:nvSpPr>
            <p:cNvPr id="30738" name="TextBox 37"/>
            <p:cNvSpPr txBox="1">
              <a:spLocks noChangeArrowheads="1"/>
            </p:cNvSpPr>
            <p:nvPr/>
          </p:nvSpPr>
          <p:spPr bwMode="auto">
            <a:xfrm>
              <a:off x="1643063" y="2716201"/>
              <a:ext cx="1500187" cy="307975"/>
            </a:xfrm>
            <a:prstGeom prst="rect">
              <a:avLst/>
            </a:prstGeom>
            <a:noFill/>
            <a:ln w="9525">
              <a:noFill/>
              <a:miter lim="800000"/>
              <a:headEnd/>
              <a:tailEnd/>
            </a:ln>
          </p:spPr>
          <p:txBody>
            <a:bodyPr>
              <a:spAutoFit/>
            </a:bodyPr>
            <a:lstStyle/>
            <a:p>
              <a:pPr>
                <a:lnSpc>
                  <a:spcPct val="100000"/>
                </a:lnSpc>
              </a:pPr>
              <a:r>
                <a:rPr lang="fr-BE" sz="1400">
                  <a:solidFill>
                    <a:srgbClr val="3C486E"/>
                  </a:solidFill>
                </a:rPr>
                <a:t>Réponse HTTP</a:t>
              </a:r>
            </a:p>
          </p:txBody>
        </p:sp>
        <p:sp>
          <p:nvSpPr>
            <p:cNvPr id="30739" name="TextBox 38"/>
            <p:cNvSpPr txBox="1">
              <a:spLocks noChangeArrowheads="1"/>
            </p:cNvSpPr>
            <p:nvPr/>
          </p:nvSpPr>
          <p:spPr bwMode="auto">
            <a:xfrm>
              <a:off x="4214813" y="2716201"/>
              <a:ext cx="1500187" cy="307975"/>
            </a:xfrm>
            <a:prstGeom prst="rect">
              <a:avLst/>
            </a:prstGeom>
            <a:noFill/>
            <a:ln w="9525">
              <a:noFill/>
              <a:miter lim="800000"/>
              <a:headEnd/>
              <a:tailEnd/>
            </a:ln>
          </p:spPr>
          <p:txBody>
            <a:bodyPr>
              <a:spAutoFit/>
            </a:bodyPr>
            <a:lstStyle/>
            <a:p>
              <a:pPr>
                <a:lnSpc>
                  <a:spcPct val="100000"/>
                </a:lnSpc>
              </a:pPr>
              <a:r>
                <a:rPr lang="fr-BE" sz="1400">
                  <a:solidFill>
                    <a:srgbClr val="3C486E"/>
                  </a:solidFill>
                </a:rPr>
                <a:t>Réponse HTTP</a:t>
              </a:r>
            </a:p>
          </p:txBody>
        </p:sp>
        <p:sp>
          <p:nvSpPr>
            <p:cNvPr id="40" name="Rounded Rectangle 39"/>
            <p:cNvSpPr/>
            <p:nvPr/>
          </p:nvSpPr>
          <p:spPr bwMode="auto">
            <a:xfrm>
              <a:off x="7358063" y="2643176"/>
              <a:ext cx="1143000" cy="85725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30741" name="TextBox 40"/>
            <p:cNvSpPr txBox="1">
              <a:spLocks noChangeArrowheads="1"/>
            </p:cNvSpPr>
            <p:nvPr/>
          </p:nvSpPr>
          <p:spPr bwMode="auto">
            <a:xfrm>
              <a:off x="7429500" y="2905113"/>
              <a:ext cx="1214438" cy="368300"/>
            </a:xfrm>
            <a:prstGeom prst="rect">
              <a:avLst/>
            </a:prstGeom>
            <a:noFill/>
            <a:ln w="9525">
              <a:noFill/>
              <a:miter lim="800000"/>
              <a:headEnd/>
              <a:tailEnd/>
            </a:ln>
          </p:spPr>
          <p:txBody>
            <a:bodyPr>
              <a:spAutoFit/>
            </a:bodyPr>
            <a:lstStyle/>
            <a:p>
              <a:pPr>
                <a:lnSpc>
                  <a:spcPct val="100000"/>
                </a:lnSpc>
              </a:pPr>
              <a:r>
                <a:rPr lang="fr-BE" dirty="0"/>
                <a:t>Servlet</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fr-BE" dirty="0" smtClean="0"/>
              <a:t>Conteneur de </a:t>
            </a:r>
            <a:r>
              <a:rPr lang="fr-BE" dirty="0" err="1" smtClean="0"/>
              <a:t>Servlet</a:t>
            </a:r>
            <a:r>
              <a:rPr lang="fr-BE" dirty="0" smtClean="0"/>
              <a:t> (2/2)</a:t>
            </a:r>
          </a:p>
        </p:txBody>
      </p:sp>
      <p:sp>
        <p:nvSpPr>
          <p:cNvPr id="31747" name="Content Placeholder 2"/>
          <p:cNvSpPr>
            <a:spLocks noGrp="1"/>
          </p:cNvSpPr>
          <p:nvPr>
            <p:ph idx="1"/>
          </p:nvPr>
        </p:nvSpPr>
        <p:spPr/>
        <p:txBody>
          <a:bodyPr/>
          <a:lstStyle/>
          <a:p>
            <a:r>
              <a:rPr lang="fr-BE" dirty="0" smtClean="0"/>
              <a:t>Le conteneur de servlet ( = </a:t>
            </a:r>
            <a:r>
              <a:rPr lang="fr-BE" b="1" dirty="0" smtClean="0"/>
              <a:t>conteneur Web</a:t>
            </a:r>
            <a:r>
              <a:rPr lang="fr-BE" dirty="0"/>
              <a:t>)</a:t>
            </a:r>
            <a:r>
              <a:rPr lang="fr-BE" dirty="0" smtClean="0"/>
              <a:t> assure </a:t>
            </a:r>
          </a:p>
          <a:p>
            <a:pPr lvl="1"/>
            <a:r>
              <a:rPr lang="fr-BE" dirty="0" smtClean="0"/>
              <a:t>La connexion avec le serveur Web</a:t>
            </a:r>
          </a:p>
          <a:p>
            <a:pPr lvl="1"/>
            <a:r>
              <a:rPr lang="fr-BE" dirty="0" smtClean="0"/>
              <a:t>Le décodage des requêtes et l’encodage des réponses</a:t>
            </a:r>
          </a:p>
          <a:p>
            <a:pPr lvl="1"/>
            <a:r>
              <a:rPr lang="fr-BE" dirty="0" smtClean="0"/>
              <a:t>L’aiguillage sur la bonne </a:t>
            </a:r>
            <a:r>
              <a:rPr lang="fr-BE" dirty="0" err="1" smtClean="0"/>
              <a:t>servlet</a:t>
            </a:r>
            <a:endParaRPr lang="fr-BE" dirty="0" smtClean="0"/>
          </a:p>
          <a:p>
            <a:pPr lvl="1"/>
            <a:r>
              <a:rPr lang="fr-BE" dirty="0" smtClean="0"/>
              <a:t>La gestion des sessions</a:t>
            </a:r>
          </a:p>
          <a:p>
            <a:pPr lvl="1"/>
            <a:r>
              <a:rPr lang="fr-BE" dirty="0" smtClean="0"/>
              <a:t>Le cycle de vie des servlets</a:t>
            </a:r>
          </a:p>
          <a:p>
            <a:r>
              <a:rPr lang="fr-BE" dirty="0" smtClean="0"/>
              <a:t>Exemples de conteneur  :</a:t>
            </a:r>
          </a:p>
          <a:p>
            <a:pPr lvl="1"/>
            <a:r>
              <a:rPr lang="fr-BE" dirty="0" err="1" smtClean="0"/>
              <a:t>Tomcat</a:t>
            </a:r>
            <a:r>
              <a:rPr lang="fr-BE" dirty="0" smtClean="0"/>
              <a:t> (Apache)</a:t>
            </a:r>
          </a:p>
          <a:p>
            <a:pPr lvl="1"/>
            <a:r>
              <a:rPr lang="fr-BE" dirty="0" err="1" smtClean="0"/>
              <a:t>JBoss</a:t>
            </a:r>
            <a:endParaRPr lang="fr-BE" dirty="0" smtClean="0"/>
          </a:p>
          <a:p>
            <a:pPr lvl="1"/>
            <a:r>
              <a:rPr lang="fr-BE" dirty="0" err="1" smtClean="0"/>
              <a:t>Websphere</a:t>
            </a:r>
            <a:r>
              <a:rPr lang="fr-BE" dirty="0" smtClean="0"/>
              <a:t> Application Server (IBM)</a:t>
            </a:r>
          </a:p>
          <a:p>
            <a:pPr lvl="1"/>
            <a:r>
              <a:rPr lang="fr-BE" dirty="0" err="1" smtClean="0"/>
              <a:t>Weblogic</a:t>
            </a:r>
            <a:r>
              <a:rPr lang="fr-BE" dirty="0" smtClean="0"/>
              <a:t> Server (BEA)</a:t>
            </a:r>
          </a:p>
          <a:p>
            <a:pPr lvl="1"/>
            <a:r>
              <a:rPr lang="fr-BE" dirty="0" err="1" smtClean="0"/>
              <a:t>GlassFish</a:t>
            </a:r>
            <a:r>
              <a:rPr lang="fr-BE" dirty="0" smtClean="0"/>
              <a:t> (Sun)</a:t>
            </a:r>
          </a:p>
          <a:p>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fr-BE" smtClean="0"/>
              <a:t>Implémenter une servlet (1/2)</a:t>
            </a:r>
          </a:p>
        </p:txBody>
      </p:sp>
      <p:sp>
        <p:nvSpPr>
          <p:cNvPr id="3" name="Content Placeholder 2"/>
          <p:cNvSpPr>
            <a:spLocks noGrp="1"/>
          </p:cNvSpPr>
          <p:nvPr>
            <p:ph idx="1"/>
          </p:nvPr>
        </p:nvSpPr>
        <p:spPr/>
        <p:txBody>
          <a:bodyPr/>
          <a:lstStyle/>
          <a:p>
            <a:pPr>
              <a:defRPr/>
            </a:pPr>
            <a:r>
              <a:rPr lang="fr-BE" dirty="0" smtClean="0"/>
              <a:t>Une servlet est une classe implémentant les interfaces </a:t>
            </a:r>
            <a:r>
              <a:rPr lang="fr-BE" dirty="0" err="1" smtClean="0">
                <a:latin typeface="Courier New" pitchFamily="49" charset="0"/>
                <a:cs typeface="Courier New" pitchFamily="49" charset="0"/>
              </a:rPr>
              <a:t>javax.servlet.Servlet</a:t>
            </a:r>
            <a:r>
              <a:rPr lang="fr-BE" dirty="0" smtClean="0"/>
              <a:t> et </a:t>
            </a:r>
            <a:r>
              <a:rPr lang="fr-BE" dirty="0" err="1" smtClean="0">
                <a:latin typeface="Courier New" pitchFamily="49" charset="0"/>
                <a:cs typeface="Courier New" pitchFamily="49" charset="0"/>
              </a:rPr>
              <a:t>javax.servlet.ServletConfig</a:t>
            </a:r>
            <a:endParaRPr lang="fr-BE" dirty="0" smtClean="0"/>
          </a:p>
          <a:p>
            <a:pPr>
              <a:defRPr/>
            </a:pPr>
            <a:r>
              <a:rPr lang="fr-BE" dirty="0" smtClean="0"/>
              <a:t>Pour faciliter le travail des développeurs, l’API Java fournit deux implémentations</a:t>
            </a:r>
            <a:endParaRPr lang="fr-BE" sz="1000" dirty="0" smtClean="0"/>
          </a:p>
          <a:p>
            <a:pPr lvl="1">
              <a:defRPr/>
            </a:pPr>
            <a:r>
              <a:rPr lang="fr-BE" dirty="0" smtClean="0"/>
              <a:t>La classe abstraite </a:t>
            </a:r>
            <a:r>
              <a:rPr lang="fr-BE" dirty="0" err="1" smtClean="0">
                <a:latin typeface="Courier New" pitchFamily="49" charset="0"/>
                <a:cs typeface="Courier New" pitchFamily="49" charset="0"/>
              </a:rPr>
              <a:t>javax.servlet.GenericServlet</a:t>
            </a:r>
            <a:r>
              <a:rPr lang="fr-BE" dirty="0" smtClean="0">
                <a:latin typeface="+mj-lt"/>
                <a:cs typeface="Courier New" pitchFamily="49" charset="0"/>
              </a:rPr>
              <a:t>, pour la conception de servlets indépendantes du protocole HTTP</a:t>
            </a:r>
          </a:p>
          <a:p>
            <a:pPr lvl="1">
              <a:defRPr/>
            </a:pPr>
            <a:endParaRPr lang="fr-BE" sz="1000" dirty="0" smtClean="0">
              <a:latin typeface="+mj-lt"/>
              <a:cs typeface="Courier New" pitchFamily="49" charset="0"/>
            </a:endParaRPr>
          </a:p>
          <a:p>
            <a:pPr lvl="1">
              <a:defRPr/>
            </a:pPr>
            <a:r>
              <a:rPr lang="fr-BE" dirty="0" smtClean="0"/>
              <a:t>La classe concrète </a:t>
            </a:r>
            <a:r>
              <a:rPr lang="fr-BE" dirty="0" err="1" smtClean="0">
                <a:latin typeface="Courier New" pitchFamily="49" charset="0"/>
                <a:cs typeface="Courier New" pitchFamily="49" charset="0"/>
              </a:rPr>
              <a:t>javax.servlet.http.HttpServlet</a:t>
            </a:r>
            <a:r>
              <a:rPr lang="fr-BE" dirty="0" smtClean="0"/>
              <a:t>, pour la programmation d’application Web</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Références</a:t>
            </a:r>
            <a:endParaRPr lang="fr-BE"/>
          </a:p>
        </p:txBody>
      </p:sp>
      <p:sp>
        <p:nvSpPr>
          <p:cNvPr id="3" name="Espace réservé du contenu 2"/>
          <p:cNvSpPr>
            <a:spLocks noGrp="1"/>
          </p:cNvSpPr>
          <p:nvPr>
            <p:ph idx="1"/>
          </p:nvPr>
        </p:nvSpPr>
        <p:spPr/>
        <p:txBody>
          <a:bodyPr/>
          <a:lstStyle/>
          <a:p>
            <a:endParaRPr lang="fr-BE"/>
          </a:p>
        </p:txBody>
      </p:sp>
      <p:sp>
        <p:nvSpPr>
          <p:cNvPr id="4" name="Rectangle 3"/>
          <p:cNvSpPr txBox="1">
            <a:spLocks noChangeArrowheads="1"/>
          </p:cNvSpPr>
          <p:nvPr/>
        </p:nvSpPr>
        <p:spPr bwMode="auto">
          <a:xfrm>
            <a:off x="1571604" y="1643050"/>
            <a:ext cx="6697663"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14400">
              <a:lnSpc>
                <a:spcPct val="100000"/>
              </a:lnSpc>
              <a:spcBef>
                <a:spcPct val="20000"/>
              </a:spcBef>
              <a:buClr>
                <a:srgbClr val="A1B4DF"/>
              </a:buClr>
              <a:buSzTx/>
              <a:defRPr/>
            </a:pPr>
            <a:r>
              <a:rPr lang="fr-BE" sz="2000" kern="0" smtClean="0">
                <a:solidFill>
                  <a:srgbClr val="3C486E"/>
                </a:solidFill>
                <a:latin typeface="+mn-lt"/>
              </a:rPr>
              <a:t>	"Head First – Servlets &amp; JSP", B. Basham, K. Sierra, B. Bates, O'Reilly </a:t>
            </a:r>
            <a:endParaRPr kumimoji="0" lang="fr-BE" sz="2000" b="0" i="0" u="none" strike="noStrike" kern="0" cap="none" spc="0" normalizeH="0" baseline="0" noProof="0" smtClean="0">
              <a:ln>
                <a:noFill/>
              </a:ln>
              <a:solidFill>
                <a:srgbClr val="3C486E"/>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endParaRPr kumimoji="0" lang="fr-BE" sz="2000" b="0" i="0" u="none" strike="noStrike" kern="0" cap="none" spc="0" normalizeH="0" baseline="0" noProof="0" smtClean="0">
              <a:ln>
                <a:noFill/>
              </a:ln>
              <a:solidFill>
                <a:srgbClr val="3C486E"/>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endParaRPr kumimoji="0" lang="fr-BE" sz="2000" b="0" i="0" u="none" strike="noStrike" kern="0" cap="none" spc="0" normalizeH="0" baseline="0" noProof="0" smtClean="0">
              <a:ln>
                <a:noFill/>
              </a:ln>
              <a:solidFill>
                <a:srgbClr val="3C486E"/>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None/>
              <a:tabLst/>
              <a:defRPr/>
            </a:pPr>
            <a:r>
              <a:rPr lang="fr-BE" sz="2000" kern="0" smtClean="0">
                <a:solidFill>
                  <a:srgbClr val="3C486E"/>
                </a:solidFill>
                <a:latin typeface="+mn-lt"/>
                <a:cs typeface="+mn-cs"/>
              </a:rPr>
              <a:t>	"</a:t>
            </a:r>
            <a:r>
              <a:rPr kumimoji="0" lang="fr-BE" sz="2000" b="0" i="0" u="none" strike="noStrike" kern="0" cap="none" spc="0" normalizeH="0" baseline="0" noProof="0" smtClean="0">
                <a:ln>
                  <a:noFill/>
                </a:ln>
                <a:solidFill>
                  <a:srgbClr val="3C486E"/>
                </a:solidFill>
                <a:effectLst/>
                <a:uLnTx/>
                <a:uFillTx/>
                <a:latin typeface="+mn-lt"/>
                <a:ea typeface="+mn-ea"/>
                <a:cs typeface="+mn-cs"/>
              </a:rPr>
              <a:t>JSP et Servlets</a:t>
            </a:r>
            <a:r>
              <a:rPr kumimoji="0" lang="fr-BE" sz="2000" b="0" i="0" u="none" strike="noStrike" kern="0" cap="none" spc="0" normalizeH="0" noProof="0" smtClean="0">
                <a:ln>
                  <a:noFill/>
                </a:ln>
                <a:solidFill>
                  <a:srgbClr val="3C486E"/>
                </a:solidFill>
                <a:effectLst/>
                <a:uLnTx/>
                <a:uFillTx/>
                <a:latin typeface="+mn-lt"/>
                <a:ea typeface="+mn-ea"/>
                <a:cs typeface="+mn-cs"/>
              </a:rPr>
              <a:t> efficaces"</a:t>
            </a:r>
            <a:r>
              <a:rPr kumimoji="0" lang="fr-BE" sz="2000" b="0" i="0" u="none" strike="noStrike" kern="0" cap="none" spc="0" normalizeH="0" baseline="0" noProof="0" smtClean="0">
                <a:ln>
                  <a:noFill/>
                </a:ln>
                <a:solidFill>
                  <a:srgbClr val="3C486E"/>
                </a:solidFill>
                <a:effectLst/>
                <a:uLnTx/>
                <a:uFillTx/>
                <a:latin typeface="+mn-lt"/>
                <a:ea typeface="+mn-ea"/>
                <a:cs typeface="+mn-cs"/>
              </a:rPr>
              <a:t>, J-L. Déléage, Dunod</a:t>
            </a:r>
          </a:p>
        </p:txBody>
      </p:sp>
      <p:pic>
        <p:nvPicPr>
          <p:cNvPr id="8" name="Picture 7" descr="jsp.jpg"/>
          <p:cNvPicPr>
            <a:picLocks noChangeAspect="1"/>
          </p:cNvPicPr>
          <p:nvPr/>
        </p:nvPicPr>
        <p:blipFill>
          <a:blip r:embed="rId3" cstate="print"/>
          <a:stretch>
            <a:fillRect/>
          </a:stretch>
        </p:blipFill>
        <p:spPr>
          <a:xfrm>
            <a:off x="642910" y="3643314"/>
            <a:ext cx="1093332" cy="1551592"/>
          </a:xfrm>
          <a:prstGeom prst="rect">
            <a:avLst/>
          </a:prstGeom>
          <a:ln>
            <a:solidFill>
              <a:schemeClr val="accent1"/>
            </a:solidFill>
          </a:ln>
          <a:effectLst>
            <a:outerShdw blurRad="50800" dist="38100" dir="2700000" algn="tl" rotWithShape="0">
              <a:prstClr val="black">
                <a:alpha val="40000"/>
              </a:prstClr>
            </a:outerShdw>
          </a:effectLst>
        </p:spPr>
      </p:pic>
      <p:pic>
        <p:nvPicPr>
          <p:cNvPr id="9" name="Picture 8" descr="books.jpg"/>
          <p:cNvPicPr>
            <a:picLocks noChangeAspect="1"/>
          </p:cNvPicPr>
          <p:nvPr/>
        </p:nvPicPr>
        <p:blipFill>
          <a:blip r:embed="rId4" cstate="print"/>
          <a:stretch>
            <a:fillRect/>
          </a:stretch>
        </p:blipFill>
        <p:spPr>
          <a:xfrm>
            <a:off x="595856" y="1500174"/>
            <a:ext cx="1173624" cy="1357322"/>
          </a:xfrm>
          <a:prstGeom prst="rect">
            <a:avLst/>
          </a:prstGeom>
          <a:ln>
            <a:solidFill>
              <a:schemeClr val="accent1"/>
            </a:solidFill>
          </a:ln>
          <a:effectLst>
            <a:outerShdw blurRad="50800" dist="38100" dir="2700000" algn="tl" rotWithShape="0">
              <a:prstClr val="black">
                <a:alpha val="40000"/>
              </a:prstClr>
            </a:outerShdw>
          </a:effectLst>
        </p:spPr>
      </p:pic>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fr-BE" smtClean="0"/>
              <a:t>Implémenter une servlet (2/2)</a:t>
            </a:r>
          </a:p>
        </p:txBody>
      </p:sp>
      <p:pic>
        <p:nvPicPr>
          <p:cNvPr id="35843" name="Picture 5" descr="servlet.pn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285750" y="1000125"/>
            <a:ext cx="8372475" cy="475297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fr-BE" smtClean="0"/>
              <a:t>GenericServlet (1/3)</a:t>
            </a:r>
          </a:p>
        </p:txBody>
      </p:sp>
      <p:sp>
        <p:nvSpPr>
          <p:cNvPr id="36867" name="Content Placeholder 2"/>
          <p:cNvSpPr>
            <a:spLocks noGrp="1"/>
          </p:cNvSpPr>
          <p:nvPr>
            <p:ph idx="1"/>
          </p:nvPr>
        </p:nvSpPr>
        <p:spPr/>
        <p:txBody>
          <a:bodyPr/>
          <a:lstStyle/>
          <a:p>
            <a:r>
              <a:rPr lang="fr-BE" dirty="0" smtClean="0"/>
              <a:t>Une servlet qui hérite de </a:t>
            </a:r>
            <a:r>
              <a:rPr lang="fr-BE" dirty="0" err="1" smtClean="0"/>
              <a:t>GenericServlet</a:t>
            </a:r>
            <a:r>
              <a:rPr lang="fr-BE" dirty="0" smtClean="0"/>
              <a:t> est indépendante du protocole (HTTP, FTP, …)</a:t>
            </a:r>
          </a:p>
        </p:txBody>
      </p:sp>
      <p:pic>
        <p:nvPicPr>
          <p:cNvPr id="36868" name="Picture 3"/>
          <p:cNvPicPr>
            <a:picLocks noChangeAspect="1" noChangeArrowheads="1"/>
          </p:cNvPicPr>
          <p:nvPr/>
        </p:nvPicPr>
        <p:blipFill>
          <a:blip r:embed="rId3" cstate="print"/>
          <a:srcRect/>
          <a:stretch>
            <a:fillRect/>
          </a:stretch>
        </p:blipFill>
        <p:spPr bwMode="auto">
          <a:xfrm>
            <a:off x="1643063" y="2571750"/>
            <a:ext cx="5749925" cy="2057400"/>
          </a:xfrm>
          <a:prstGeom prst="rect">
            <a:avLst/>
          </a:prstGeom>
          <a:noFill/>
          <a:ln w="9525" algn="ctr">
            <a:noFill/>
            <a:miter lim="800000"/>
            <a:headEnd/>
            <a:tailEnd/>
          </a:ln>
        </p:spPr>
      </p:pic>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fr-BE" smtClean="0"/>
              <a:t>GenericServlet (2/3)</a:t>
            </a:r>
          </a:p>
        </p:txBody>
      </p:sp>
      <p:sp>
        <p:nvSpPr>
          <p:cNvPr id="37891" name="Content Placeholder 2"/>
          <p:cNvSpPr>
            <a:spLocks noGrp="1"/>
          </p:cNvSpPr>
          <p:nvPr>
            <p:ph idx="1"/>
          </p:nvPr>
        </p:nvSpPr>
        <p:spPr/>
        <p:txBody>
          <a:bodyPr/>
          <a:lstStyle/>
          <a:p>
            <a:r>
              <a:rPr lang="fr-BE" dirty="0" smtClean="0"/>
              <a:t>Cycle de vie </a:t>
            </a:r>
            <a:endParaRPr lang="fr-BE" sz="1000" dirty="0" smtClean="0"/>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init</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ServletConfig</a:t>
            </a:r>
            <a:r>
              <a:rPr lang="fr-BE" dirty="0" smtClean="0">
                <a:latin typeface="Courier New" pitchFamily="49" charset="0"/>
                <a:cs typeface="Courier New" pitchFamily="49" charset="0"/>
              </a:rPr>
              <a:t> config)</a:t>
            </a:r>
          </a:p>
          <a:p>
            <a:pPr lvl="1">
              <a:spcBef>
                <a:spcPts val="1200"/>
              </a:spcBef>
              <a:spcAft>
                <a:spcPts val="1800"/>
              </a:spcAft>
              <a:buFontTx/>
              <a:buNone/>
            </a:pPr>
            <a:r>
              <a:rPr lang="fr-BE" dirty="0" smtClean="0"/>
              <a:t>	Appelée une seule fois par le conteneur lorsque la servlet est chargée en mémoire pour la première fois. C’est, par exemple, la méthode idéale pour initialiser un pool de connexions à une base de données.</a:t>
            </a:r>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service(</a:t>
            </a:r>
            <a:r>
              <a:rPr lang="fr-BE" dirty="0" err="1" smtClean="0">
                <a:latin typeface="Courier New" pitchFamily="49" charset="0"/>
                <a:cs typeface="Courier New" pitchFamily="49" charset="0"/>
              </a:rPr>
              <a:t>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p>
          <a:p>
            <a:pPr lvl="1">
              <a:buFontTx/>
              <a:buNone/>
            </a:pP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 </a:t>
            </a:r>
          </a:p>
          <a:p>
            <a:pPr lvl="1">
              <a:spcBef>
                <a:spcPts val="1200"/>
              </a:spcBef>
              <a:spcAft>
                <a:spcPts val="1800"/>
              </a:spcAft>
              <a:buFontTx/>
              <a:buNone/>
            </a:pPr>
            <a:r>
              <a:rPr lang="fr-BE" dirty="0" smtClean="0"/>
              <a:t>	Appelée par le conteneur à chaque requête pour répondre à celle-ci. Cette méthode doit impérativement être thread </a:t>
            </a:r>
            <a:r>
              <a:rPr lang="fr-BE" dirty="0" err="1" smtClean="0"/>
              <a:t>safe</a:t>
            </a:r>
            <a:r>
              <a:rPr lang="fr-BE" dirty="0" smtClean="0"/>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fr-BE" smtClean="0"/>
              <a:t>GenericServlet (3/3)</a:t>
            </a:r>
          </a:p>
        </p:txBody>
      </p:sp>
      <p:sp>
        <p:nvSpPr>
          <p:cNvPr id="38915" name="Content Placeholder 2"/>
          <p:cNvSpPr>
            <a:spLocks noGrp="1"/>
          </p:cNvSpPr>
          <p:nvPr>
            <p:ph idx="1"/>
          </p:nvPr>
        </p:nvSpPr>
        <p:spPr/>
        <p:txBody>
          <a:bodyPr/>
          <a:lstStyle/>
          <a:p>
            <a:r>
              <a:rPr lang="fr-BE" dirty="0" smtClean="0"/>
              <a:t>Cycle de vie  (… suite)</a:t>
            </a:r>
            <a:endParaRPr lang="fr-BE" sz="1000" dirty="0" smtClean="0"/>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destroy()</a:t>
            </a:r>
          </a:p>
          <a:p>
            <a:pPr lvl="1">
              <a:spcBef>
                <a:spcPts val="1200"/>
              </a:spcBef>
              <a:spcAft>
                <a:spcPts val="1800"/>
              </a:spcAft>
              <a:buFontTx/>
              <a:buNone/>
            </a:pPr>
            <a:r>
              <a:rPr lang="fr-BE" dirty="0" smtClean="0"/>
              <a:t>	Appelée une seule fois par le conteneur lorsque la servlet est déchargée en mémoire. Cette méthode permet de libérer les ressources allouées par la méthode </a:t>
            </a:r>
            <a:r>
              <a:rPr lang="fr-BE" dirty="0" err="1" smtClean="0">
                <a:latin typeface="Courier New" pitchFamily="49" charset="0"/>
                <a:cs typeface="Courier New" pitchFamily="49" charset="0"/>
              </a:rPr>
              <a:t>init</a:t>
            </a:r>
            <a:r>
              <a:rPr lang="fr-BE" dirty="0" smtClean="0">
                <a:latin typeface="Courier New" pitchFamily="49" charset="0"/>
                <a:cs typeface="Courier New" pitchFamily="49" charset="0"/>
              </a:rPr>
              <a:t>()</a:t>
            </a:r>
            <a:r>
              <a:rPr lang="fr-BE" dirty="0" smtClean="0"/>
              <a:t>.</a:t>
            </a:r>
          </a:p>
          <a:p>
            <a:pPr lvl="1"/>
            <a:r>
              <a:rPr lang="fr-BE" dirty="0" err="1" smtClean="0">
                <a:latin typeface="Courier New" pitchFamily="49" charset="0"/>
                <a:cs typeface="Courier New" pitchFamily="49" charset="0"/>
              </a:rPr>
              <a:t>ServletConfig</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getServletConfig</a:t>
            </a:r>
            <a:r>
              <a:rPr lang="fr-BE" dirty="0" smtClean="0">
                <a:latin typeface="Courier New" pitchFamily="49" charset="0"/>
                <a:cs typeface="Courier New" pitchFamily="49" charset="0"/>
              </a:rPr>
              <a:t>()</a:t>
            </a:r>
          </a:p>
          <a:p>
            <a:pPr lvl="1">
              <a:spcBef>
                <a:spcPts val="1200"/>
              </a:spcBef>
              <a:spcAft>
                <a:spcPts val="1800"/>
              </a:spcAft>
              <a:buFontTx/>
              <a:buNone/>
            </a:pPr>
            <a:r>
              <a:rPr lang="fr-BE" dirty="0" smtClean="0"/>
              <a:t>	Retourne un objet </a:t>
            </a:r>
            <a:r>
              <a:rPr lang="fr-BE" dirty="0" err="1" smtClean="0">
                <a:latin typeface="Courier New" pitchFamily="49" charset="0"/>
                <a:cs typeface="Courier New" pitchFamily="49" charset="0"/>
              </a:rPr>
              <a:t>javax.servlet.ServletConfig</a:t>
            </a:r>
            <a:r>
              <a:rPr lang="fr-BE" dirty="0" smtClean="0"/>
              <a:t> qui contient les paramètres d’initialisation de ce servlet.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fr-BE" smtClean="0"/>
              <a:t>HttpServlet (1/5)</a:t>
            </a:r>
            <a:endParaRPr lang="fr-BE" dirty="0" smtClean="0"/>
          </a:p>
        </p:txBody>
      </p:sp>
      <p:sp>
        <p:nvSpPr>
          <p:cNvPr id="39939" name="Content Placeholder 2"/>
          <p:cNvSpPr>
            <a:spLocks noGrp="1"/>
          </p:cNvSpPr>
          <p:nvPr>
            <p:ph idx="1"/>
          </p:nvPr>
        </p:nvSpPr>
        <p:spPr/>
        <p:txBody>
          <a:bodyPr/>
          <a:lstStyle/>
          <a:p>
            <a:r>
              <a:rPr lang="fr-BE" dirty="0" smtClean="0">
                <a:cs typeface="Courier New" panose="02070309020205020404" pitchFamily="49" charset="0"/>
              </a:rPr>
              <a:t>La classe abstraite </a:t>
            </a:r>
            <a:r>
              <a:rPr lang="fr-BE" dirty="0" err="1" smtClean="0">
                <a:latin typeface="Courier New" panose="02070309020205020404" pitchFamily="49" charset="0"/>
                <a:cs typeface="Courier New" panose="02070309020205020404" pitchFamily="49" charset="0"/>
              </a:rPr>
              <a:t>HttpServlet</a:t>
            </a:r>
            <a:r>
              <a:rPr lang="fr-BE" dirty="0" smtClean="0"/>
              <a:t> étend la classe </a:t>
            </a:r>
            <a:r>
              <a:rPr lang="fr-BE" dirty="0" err="1" smtClean="0">
                <a:latin typeface="Courier New" panose="02070309020205020404" pitchFamily="49" charset="0"/>
                <a:cs typeface="Courier New" panose="02070309020205020404" pitchFamily="49" charset="0"/>
              </a:rPr>
              <a:t>GenericServlet</a:t>
            </a:r>
            <a:r>
              <a:rPr lang="fr-BE" dirty="0" smtClean="0"/>
              <a:t> et redéfinit la méthode </a:t>
            </a:r>
            <a:r>
              <a:rPr lang="fr-BE" dirty="0" smtClean="0">
                <a:latin typeface="Courier New" panose="02070309020205020404" pitchFamily="49" charset="0"/>
                <a:cs typeface="Courier New" panose="02070309020205020404" pitchFamily="49" charset="0"/>
              </a:rPr>
              <a:t>service()</a:t>
            </a:r>
          </a:p>
          <a:p>
            <a:endParaRPr lang="fr-BE" dirty="0" smtClean="0"/>
          </a:p>
          <a:p>
            <a:endParaRPr lang="fr-BE" dirty="0" smtClean="0"/>
          </a:p>
          <a:p>
            <a:endParaRPr lang="fr-BE" dirty="0" smtClean="0"/>
          </a:p>
          <a:p>
            <a:endParaRPr lang="fr-BE" dirty="0" smtClean="0"/>
          </a:p>
          <a:p>
            <a:r>
              <a:rPr lang="fr-BE" dirty="0" smtClean="0"/>
              <a:t>La méthode </a:t>
            </a:r>
            <a:r>
              <a:rPr lang="fr-BE" dirty="0" smtClean="0">
                <a:latin typeface="Courier New" panose="02070309020205020404" pitchFamily="49" charset="0"/>
                <a:cs typeface="Courier New" panose="02070309020205020404" pitchFamily="49" charset="0"/>
              </a:rPr>
              <a:t>service()</a:t>
            </a:r>
            <a:r>
              <a:rPr lang="fr-BE" dirty="0" smtClean="0"/>
              <a:t> examine la requête pour la transmettre à une méthode appropriée, définie dans </a:t>
            </a:r>
            <a:r>
              <a:rPr lang="fr-BE" dirty="0" err="1" smtClean="0">
                <a:latin typeface="Courier New" panose="02070309020205020404" pitchFamily="49" charset="0"/>
                <a:cs typeface="Courier New" panose="02070309020205020404" pitchFamily="49" charset="0"/>
              </a:rPr>
              <a:t>HttpServlet</a:t>
            </a:r>
            <a:endParaRPr lang="fr-BE" dirty="0" smtClean="0">
              <a:latin typeface="Courier New" panose="02070309020205020404" pitchFamily="49" charset="0"/>
              <a:cs typeface="Courier New" panose="02070309020205020404" pitchFamily="49" charset="0"/>
            </a:endParaRPr>
          </a:p>
        </p:txBody>
      </p:sp>
      <p:pic>
        <p:nvPicPr>
          <p:cNvPr id="39940" name="Picture 2"/>
          <p:cNvPicPr>
            <a:picLocks noChangeAspect="1" noChangeArrowheads="1"/>
          </p:cNvPicPr>
          <p:nvPr/>
        </p:nvPicPr>
        <p:blipFill>
          <a:blip r:embed="rId3" cstate="print"/>
          <a:srcRect/>
          <a:stretch>
            <a:fillRect/>
          </a:stretch>
        </p:blipFill>
        <p:spPr bwMode="auto">
          <a:xfrm>
            <a:off x="1643042" y="1927597"/>
            <a:ext cx="5749925" cy="2149475"/>
          </a:xfrm>
          <a:prstGeom prst="rect">
            <a:avLst/>
          </a:prstGeom>
          <a:noFill/>
          <a:ln w="9525" algn="ctr">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fr-BE" dirty="0" err="1" smtClean="0"/>
              <a:t>HttpServlet</a:t>
            </a:r>
            <a:r>
              <a:rPr lang="fr-BE" dirty="0" smtClean="0"/>
              <a:t> (2/5)</a:t>
            </a:r>
          </a:p>
        </p:txBody>
      </p:sp>
      <p:sp>
        <p:nvSpPr>
          <p:cNvPr id="40963" name="Content Placeholder 2"/>
          <p:cNvSpPr>
            <a:spLocks noGrp="1"/>
          </p:cNvSpPr>
          <p:nvPr>
            <p:ph idx="1"/>
          </p:nvPr>
        </p:nvSpPr>
        <p:spPr/>
        <p:txBody>
          <a:bodyPr/>
          <a:lstStyle/>
          <a:p>
            <a:r>
              <a:rPr lang="fr-BE" dirty="0" smtClean="0"/>
              <a:t>Plusieurs méthodes sont fournies pour traiter les différents types de requêtes (GET, POST, …) : </a:t>
            </a:r>
            <a:r>
              <a:rPr lang="fr-BE" dirty="0" err="1" smtClean="0">
                <a:latin typeface="Courier New" pitchFamily="49" charset="0"/>
                <a:cs typeface="Courier New" pitchFamily="49" charset="0"/>
              </a:rPr>
              <a:t>doGet</a:t>
            </a:r>
            <a:r>
              <a:rPr lang="fr-BE" dirty="0" smtClean="0">
                <a:latin typeface="Courier New" pitchFamily="49" charset="0"/>
                <a:cs typeface="Courier New" pitchFamily="49" charset="0"/>
              </a:rPr>
              <a:t>()</a:t>
            </a:r>
            <a:r>
              <a:rPr lang="fr-BE" dirty="0" smtClean="0"/>
              <a:t>, </a:t>
            </a:r>
            <a:r>
              <a:rPr lang="fr-BE" dirty="0" err="1" smtClean="0">
                <a:latin typeface="Courier New" pitchFamily="49" charset="0"/>
                <a:cs typeface="Courier New" pitchFamily="49" charset="0"/>
              </a:rPr>
              <a:t>doPost</a:t>
            </a:r>
            <a:r>
              <a:rPr lang="fr-BE" dirty="0" smtClean="0">
                <a:latin typeface="Courier New" pitchFamily="49" charset="0"/>
                <a:cs typeface="Courier New" pitchFamily="49" charset="0"/>
              </a:rPr>
              <a:t>()</a:t>
            </a:r>
            <a:r>
              <a:rPr lang="fr-BE" dirty="0" smtClean="0"/>
              <a:t>, …</a:t>
            </a:r>
          </a:p>
          <a:p>
            <a:r>
              <a:rPr lang="fr-BE" u="sng" dirty="0" smtClean="0"/>
              <a:t>Ces méthodes, de la forme </a:t>
            </a:r>
            <a:r>
              <a:rPr lang="fr-BE" u="sng" dirty="0" err="1" smtClean="0"/>
              <a:t>doXXX</a:t>
            </a:r>
            <a:r>
              <a:rPr lang="fr-BE" u="sng" dirty="0" smtClean="0"/>
              <a:t>(), sont destinées à être surchargées </a:t>
            </a:r>
            <a:r>
              <a:rPr lang="fr-BE" dirty="0" smtClean="0"/>
              <a:t/>
            </a:r>
            <a:br>
              <a:rPr lang="fr-BE" dirty="0" smtClean="0"/>
            </a:br>
            <a:r>
              <a:rPr lang="fr-BE" dirty="0" smtClean="0"/>
              <a:t>Par défaut, elles renvoient un message d’erreur (HTTP 405 – "Method Not </a:t>
            </a:r>
            <a:r>
              <a:rPr lang="fr-BE" dirty="0" err="1" smtClean="0"/>
              <a:t>Allowed</a:t>
            </a:r>
            <a:r>
              <a:rPr lang="fr-BE" dirty="0" smtClean="0"/>
              <a:t>") </a:t>
            </a:r>
          </a:p>
          <a:p>
            <a:r>
              <a:rPr lang="fr-BE" dirty="0" smtClean="0"/>
              <a:t>Il ne faut jamais surcharger la </a:t>
            </a:r>
            <a:r>
              <a:rPr lang="fr-BE" dirty="0" smtClean="0">
                <a:latin typeface="+mj-lt"/>
                <a:cs typeface="Courier New" pitchFamily="49" charset="0"/>
              </a:rPr>
              <a:t>méthode</a:t>
            </a:r>
            <a:r>
              <a:rPr lang="fr-BE" dirty="0" smtClean="0">
                <a:latin typeface="Courier New" pitchFamily="49" charset="0"/>
                <a:cs typeface="Courier New" pitchFamily="49" charset="0"/>
              </a:rPr>
              <a:t> </a:t>
            </a:r>
            <a:r>
              <a:rPr lang="fr-BE" sz="1800" dirty="0" smtClean="0">
                <a:latin typeface="Courier New" pitchFamily="49" charset="0"/>
                <a:cs typeface="Courier New" pitchFamily="49" charset="0"/>
              </a:rPr>
              <a:t>service(</a:t>
            </a:r>
            <a:r>
              <a:rPr lang="fr-BE" sz="1800" dirty="0" err="1" smtClean="0">
                <a:latin typeface="Courier New" pitchFamily="49" charset="0"/>
                <a:cs typeface="Courier New" pitchFamily="49" charset="0"/>
              </a:rPr>
              <a:t>ServletRequest</a:t>
            </a:r>
            <a:r>
              <a:rPr lang="fr-BE" sz="1800" dirty="0" smtClean="0">
                <a:latin typeface="Courier New" pitchFamily="49" charset="0"/>
                <a:cs typeface="Courier New" pitchFamily="49" charset="0"/>
              </a:rPr>
              <a:t> </a:t>
            </a:r>
            <a:r>
              <a:rPr lang="fr-BE" sz="1800" dirty="0" err="1" smtClean="0">
                <a:latin typeface="Courier New" pitchFamily="49" charset="0"/>
                <a:cs typeface="Courier New" pitchFamily="49" charset="0"/>
              </a:rPr>
              <a:t>request</a:t>
            </a:r>
            <a:r>
              <a:rPr lang="fr-BE" sz="1800" dirty="0" smtClean="0">
                <a:latin typeface="Courier New" pitchFamily="49" charset="0"/>
                <a:cs typeface="Courier New" pitchFamily="49" charset="0"/>
              </a:rPr>
              <a:t>, </a:t>
            </a:r>
            <a:r>
              <a:rPr lang="fr-BE" sz="1800" dirty="0" err="1" smtClean="0">
                <a:latin typeface="Courier New" pitchFamily="49" charset="0"/>
                <a:cs typeface="Courier New" pitchFamily="49" charset="0"/>
              </a:rPr>
              <a:t>ServletResponse</a:t>
            </a:r>
            <a:r>
              <a:rPr lang="fr-BE" sz="1800" dirty="0" smtClean="0">
                <a:latin typeface="Courier New" pitchFamily="49" charset="0"/>
                <a:cs typeface="Courier New" pitchFamily="49" charset="0"/>
              </a:rPr>
              <a:t> </a:t>
            </a:r>
            <a:r>
              <a:rPr lang="fr-BE" sz="1800" dirty="0" err="1" smtClean="0">
                <a:latin typeface="Courier New" pitchFamily="49" charset="0"/>
                <a:cs typeface="Courier New" pitchFamily="49" charset="0"/>
              </a:rPr>
              <a:t>response</a:t>
            </a:r>
            <a:r>
              <a:rPr lang="fr-BE" sz="1800" dirty="0" smtClean="0">
                <a:latin typeface="Courier New" pitchFamily="49" charset="0"/>
                <a:cs typeface="Courier New" pitchFamily="49" charset="0"/>
              </a:rPr>
              <a:t>)</a:t>
            </a:r>
          </a:p>
        </p:txBody>
      </p:sp>
      <p:pic>
        <p:nvPicPr>
          <p:cNvPr id="4" name="Picture 5" descr="exclamation"/>
          <p:cNvPicPr>
            <a:picLocks noChangeAspect="1" noChangeArrowheads="1"/>
          </p:cNvPicPr>
          <p:nvPr/>
        </p:nvPicPr>
        <p:blipFill>
          <a:blip r:embed="rId3" cstate="print"/>
          <a:srcRect/>
          <a:stretch>
            <a:fillRect/>
          </a:stretch>
        </p:blipFill>
        <p:spPr bwMode="auto">
          <a:xfrm>
            <a:off x="4179092" y="4659406"/>
            <a:ext cx="785816" cy="785818"/>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fr-BE" dirty="0" err="1" smtClean="0"/>
              <a:t>HttpServlet</a:t>
            </a:r>
            <a:r>
              <a:rPr lang="fr-BE" dirty="0" smtClean="0"/>
              <a:t> (3/5)</a:t>
            </a:r>
          </a:p>
        </p:txBody>
      </p:sp>
      <p:sp>
        <p:nvSpPr>
          <p:cNvPr id="41987" name="Content Placeholder 2"/>
          <p:cNvSpPr>
            <a:spLocks noGrp="1"/>
          </p:cNvSpPr>
          <p:nvPr>
            <p:ph idx="1"/>
          </p:nvPr>
        </p:nvSpPr>
        <p:spPr/>
        <p:txBody>
          <a:bodyPr/>
          <a:lstStyle/>
          <a:p>
            <a:r>
              <a:rPr lang="fr-BE" dirty="0" smtClean="0"/>
              <a:t>Cycle de vie</a:t>
            </a:r>
            <a:endParaRPr lang="fr-BE" sz="1000" dirty="0" smtClean="0"/>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doDelete</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a:t>
            </a:r>
            <a:r>
              <a:rPr lang="fr-BE" dirty="0"/>
              <a:t>une requête DELETE</a:t>
            </a:r>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doGet</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a:t>
            </a:r>
            <a:r>
              <a:rPr lang="fr-BE" dirty="0"/>
              <a:t>une requête GET</a:t>
            </a:r>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doPut</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a:t>
            </a:r>
            <a:r>
              <a:rPr lang="fr-BE" dirty="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a:t>
            </a:r>
            <a:r>
              <a:rPr lang="fr-BE" dirty="0"/>
              <a:t>une requête PUT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r-BE" dirty="0" err="1" smtClean="0"/>
              <a:t>HttpServlet</a:t>
            </a:r>
            <a:r>
              <a:rPr lang="fr-BE" dirty="0" smtClean="0"/>
              <a:t> (4/5)</a:t>
            </a:r>
          </a:p>
        </p:txBody>
      </p:sp>
      <p:sp>
        <p:nvSpPr>
          <p:cNvPr id="43011" name="Content Placeholder 2"/>
          <p:cNvSpPr>
            <a:spLocks noGrp="1"/>
          </p:cNvSpPr>
          <p:nvPr>
            <p:ph idx="1"/>
          </p:nvPr>
        </p:nvSpPr>
        <p:spPr/>
        <p:txBody>
          <a:bodyPr/>
          <a:lstStyle/>
          <a:p>
            <a:r>
              <a:rPr lang="fr-BE" dirty="0" smtClean="0"/>
              <a:t>Cycle de vie</a:t>
            </a:r>
            <a:endParaRPr lang="fr-BE" sz="1000" dirty="0" smtClean="0"/>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doHead</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une requête HEAD</a:t>
            </a:r>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doOptions</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une requête OPTIONS</a:t>
            </a:r>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doPost</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une requête POST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HttpServlet</a:t>
            </a:r>
            <a:r>
              <a:rPr lang="fr-BE" dirty="0" smtClean="0"/>
              <a:t> (5/5)</a:t>
            </a:r>
            <a:endParaRPr lang="fr-BE" dirty="0"/>
          </a:p>
        </p:txBody>
      </p:sp>
      <p:sp>
        <p:nvSpPr>
          <p:cNvPr id="3" name="Content Placeholder 2"/>
          <p:cNvSpPr>
            <a:spLocks noGrp="1"/>
          </p:cNvSpPr>
          <p:nvPr>
            <p:ph idx="1"/>
          </p:nvPr>
        </p:nvSpPr>
        <p:spPr/>
        <p:txBody>
          <a:bodyPr/>
          <a:lstStyle/>
          <a:p>
            <a:r>
              <a:rPr lang="fr-BE" dirty="0" smtClean="0"/>
              <a:t>Cycle de vie</a:t>
            </a:r>
            <a:endParaRPr lang="fr-BE" sz="1000" dirty="0" smtClean="0"/>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doTrace</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une requête TRACE</a:t>
            </a:r>
          </a:p>
          <a:p>
            <a:pPr lvl="1"/>
            <a:r>
              <a:rPr lang="fr-BE" dirty="0" err="1" smtClean="0">
                <a:latin typeface="Courier New" pitchFamily="49" charset="0"/>
                <a:cs typeface="Courier New" pitchFamily="49" charset="0"/>
              </a:rPr>
              <a:t>protected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service(</a:t>
            </a:r>
            <a:r>
              <a:rPr lang="fr-BE" dirty="0" err="1" smtClean="0">
                <a:latin typeface="Courier New" pitchFamily="49" charset="0"/>
                <a:cs typeface="Courier New" pitchFamily="49" charset="0"/>
              </a:rPr>
              <a:t>HttpServletRequest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request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HttpServletResponse</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response</a:t>
            </a:r>
            <a:r>
              <a:rPr lang="fr-BE" dirty="0" smtClean="0">
                <a:latin typeface="Courier New" pitchFamily="49" charset="0"/>
                <a:cs typeface="Courier New" pitchFamily="49" charset="0"/>
              </a:rPr>
              <a:t>)</a:t>
            </a:r>
          </a:p>
          <a:p>
            <a:pPr marL="1097280" lvl="1" indent="0">
              <a:spcBef>
                <a:spcPts val="600"/>
              </a:spcBef>
              <a:spcAft>
                <a:spcPts val="1200"/>
              </a:spcAft>
              <a:buNone/>
            </a:pPr>
            <a:r>
              <a:rPr lang="fr-BE" dirty="0" smtClean="0"/>
              <a:t>Traite les requêtes HTTP standards et les renvoie aux méthodes </a:t>
            </a:r>
            <a:r>
              <a:rPr lang="fr-BE" dirty="0" err="1" smtClean="0"/>
              <a:t>doXXX</a:t>
            </a:r>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HttpServletResponse (1/2)</a:t>
            </a:r>
            <a:endParaRPr lang="fr-BE" dirty="0"/>
          </a:p>
        </p:txBody>
      </p:sp>
      <p:sp>
        <p:nvSpPr>
          <p:cNvPr id="3" name="Content Placeholder 2"/>
          <p:cNvSpPr>
            <a:spLocks noGrp="1"/>
          </p:cNvSpPr>
          <p:nvPr>
            <p:ph idx="1"/>
          </p:nvPr>
        </p:nvSpPr>
        <p:spPr>
          <a:xfrm>
            <a:off x="457472" y="947196"/>
            <a:ext cx="8579024" cy="4963608"/>
          </a:xfrm>
        </p:spPr>
        <p:txBody>
          <a:bodyPr/>
          <a:lstStyle/>
          <a:p>
            <a:r>
              <a:rPr lang="fr-BE" dirty="0" smtClean="0"/>
              <a:t>L’interface </a:t>
            </a:r>
            <a:r>
              <a:rPr lang="fr-BE" dirty="0" err="1" smtClean="0">
                <a:latin typeface="Courier New" pitchFamily="49" charset="0"/>
                <a:cs typeface="Courier New" pitchFamily="49" charset="0"/>
              </a:rPr>
              <a:t>javax.servlet.http.HttpServletResponse</a:t>
            </a:r>
            <a:r>
              <a:rPr lang="fr-BE" dirty="0" smtClean="0"/>
              <a:t> étend l’interface </a:t>
            </a:r>
            <a:r>
              <a:rPr lang="fr-BE" dirty="0" err="1" smtClean="0">
                <a:latin typeface="Courier New" pitchFamily="49" charset="0"/>
                <a:cs typeface="Courier New" pitchFamily="49" charset="0"/>
              </a:rPr>
              <a:t>javax.servlet.ServletResponse</a:t>
            </a:r>
            <a:r>
              <a:rPr lang="fr-BE" dirty="0" smtClean="0"/>
              <a:t> </a:t>
            </a:r>
            <a:endParaRPr lang="fr-BE" sz="1000" dirty="0" smtClean="0"/>
          </a:p>
          <a:p>
            <a:r>
              <a:rPr lang="fr-BE" dirty="0" smtClean="0"/>
              <a:t>Le conteneur Web crée un objet </a:t>
            </a:r>
            <a:r>
              <a:rPr lang="fr-BE" dirty="0" err="1" smtClean="0">
                <a:latin typeface="Courier New" panose="02070309020205020404" pitchFamily="49" charset="0"/>
                <a:cs typeface="Courier New" panose="02070309020205020404" pitchFamily="49" charset="0"/>
              </a:rPr>
              <a:t>HttpServletResponse</a:t>
            </a:r>
            <a:r>
              <a:rPr lang="fr-BE" dirty="0" smtClean="0"/>
              <a:t> et le passe en argument aux méthodes </a:t>
            </a:r>
            <a:r>
              <a:rPr lang="fr-BE" dirty="0" err="1" smtClean="0">
                <a:latin typeface="Courier New" pitchFamily="49" charset="0"/>
                <a:cs typeface="Courier New" pitchFamily="49" charset="0"/>
              </a:rPr>
              <a:t>doGet</a:t>
            </a:r>
            <a:r>
              <a:rPr lang="fr-BE" dirty="0" smtClean="0">
                <a:latin typeface="Courier New" pitchFamily="49" charset="0"/>
                <a:cs typeface="Courier New" pitchFamily="49" charset="0"/>
              </a:rPr>
              <a:t>(…)</a:t>
            </a:r>
            <a:r>
              <a:rPr lang="fr-BE" dirty="0" smtClean="0"/>
              <a:t>, </a:t>
            </a:r>
            <a:r>
              <a:rPr lang="fr-BE" dirty="0" err="1" smtClean="0">
                <a:latin typeface="Courier New" pitchFamily="49" charset="0"/>
                <a:cs typeface="Courier New" pitchFamily="49" charset="0"/>
              </a:rPr>
              <a:t>doPost</a:t>
            </a:r>
            <a:r>
              <a:rPr lang="fr-BE" dirty="0" smtClean="0">
                <a:latin typeface="Courier New" pitchFamily="49" charset="0"/>
                <a:cs typeface="Courier New" pitchFamily="49" charset="0"/>
              </a:rPr>
              <a:t>(…)</a:t>
            </a:r>
            <a:r>
              <a:rPr lang="fr-BE" dirty="0" smtClean="0"/>
              <a:t>, …</a:t>
            </a:r>
            <a:endParaRPr lang="fr-BE" sz="1000" dirty="0" smtClean="0"/>
          </a:p>
          <a:p>
            <a:r>
              <a:rPr lang="fr-BE" dirty="0" smtClean="0"/>
              <a:t>HTTP permet d'envoyer des réponses de natures différentes, </a:t>
            </a:r>
            <a:r>
              <a:rPr lang="fr-BE" dirty="0" err="1" smtClean="0">
                <a:latin typeface="Courier New" pitchFamily="49" charset="0"/>
                <a:cs typeface="Courier New" pitchFamily="49" charset="0"/>
              </a:rPr>
              <a:t>HttpServletResponse</a:t>
            </a:r>
            <a:r>
              <a:rPr lang="fr-BE" dirty="0" smtClean="0"/>
              <a:t> fournit des méthodes pour définir le contenu de la réponse :</a:t>
            </a:r>
            <a:endParaRPr lang="fr-BE" sz="1000" dirty="0" smtClean="0"/>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setStatus</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int</a:t>
            </a:r>
            <a:r>
              <a:rPr lang="fr-BE" dirty="0" smtClean="0">
                <a:latin typeface="Courier New" pitchFamily="49" charset="0"/>
                <a:cs typeface="Courier New" pitchFamily="49" charset="0"/>
              </a:rPr>
              <a:t>)</a:t>
            </a:r>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setContentType</a:t>
            </a:r>
            <a:r>
              <a:rPr lang="fr-BE" dirty="0" smtClean="0">
                <a:latin typeface="Courier New" pitchFamily="49" charset="0"/>
                <a:cs typeface="Courier New" pitchFamily="49" charset="0"/>
              </a:rPr>
              <a:t>(String)</a:t>
            </a:r>
          </a:p>
          <a:p>
            <a:pPr lvl="1"/>
            <a:r>
              <a:rPr lang="fr-BE" dirty="0" err="1" smtClean="0">
                <a:latin typeface="Courier New" pitchFamily="49" charset="0"/>
                <a:cs typeface="Courier New" pitchFamily="49" charset="0"/>
              </a:rPr>
              <a:t>PrintWriter</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getWriter</a:t>
            </a:r>
            <a:r>
              <a:rPr lang="fr-BE" dirty="0" smtClean="0">
                <a:latin typeface="Courier New" pitchFamily="49" charset="0"/>
                <a:cs typeface="Courier New" pitchFamily="49" charset="0"/>
              </a:rPr>
              <a:t>()</a:t>
            </a:r>
          </a:p>
          <a:p>
            <a:pPr lvl="1"/>
            <a:r>
              <a:rPr lang="fr-BE" dirty="0" smtClean="0">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a:t>
            </a:r>
          </a:p>
        </p:txBody>
      </p:sp>
      <p:sp>
        <p:nvSpPr>
          <p:cNvPr id="5" name="Content Placeholder 4"/>
          <p:cNvSpPr>
            <a:spLocks noGrp="1"/>
          </p:cNvSpPr>
          <p:nvPr>
            <p:ph idx="1"/>
          </p:nvPr>
        </p:nvSpPr>
        <p:spPr/>
        <p:txBody>
          <a:bodyPr/>
          <a:lstStyle/>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dirty="0" smtClean="0">
                <a:ea typeface="MS Gothic" charset="-128"/>
              </a:rPr>
              <a:t>Le web et le </a:t>
            </a:r>
            <a:r>
              <a:rPr lang="en-GB" dirty="0" err="1" smtClean="0">
                <a:ea typeface="MS Gothic" charset="-128"/>
              </a:rPr>
              <a:t>protocole</a:t>
            </a:r>
            <a:r>
              <a:rPr lang="en-GB" dirty="0" smtClean="0">
                <a:ea typeface="MS Gothic" charset="-128"/>
              </a:rPr>
              <a:t> HTTP</a:t>
            </a: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dirty="0" smtClean="0">
              <a:ea typeface="MS Gothic" charset="-128"/>
            </a:endParaRP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dirty="0" smtClean="0">
                <a:ea typeface="MS Gothic" charset="-128"/>
              </a:rPr>
              <a:t>Les Servlets</a:t>
            </a: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dirty="0" smtClean="0">
              <a:ea typeface="MS Gothic" charset="-128"/>
            </a:endParaRP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dirty="0" smtClean="0">
                <a:ea typeface="MS Gothic" charset="-128"/>
              </a:rPr>
              <a:t>JSP : </a:t>
            </a:r>
            <a:r>
              <a:rPr lang="en-GB" dirty="0" err="1" smtClean="0">
                <a:ea typeface="MS Gothic" charset="-128"/>
              </a:rPr>
              <a:t>JavaServer</a:t>
            </a:r>
            <a:r>
              <a:rPr lang="en-GB" dirty="0" smtClean="0">
                <a:ea typeface="MS Gothic" charset="-128"/>
              </a:rPr>
              <a:t> Pages</a:t>
            </a: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dirty="0" smtClean="0">
              <a:ea typeface="MS Gothic" charset="-128"/>
            </a:endParaRP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dirty="0" smtClean="0">
                <a:ea typeface="MS Gothic" charset="-128"/>
              </a:rPr>
              <a:t>JSP 2.0</a:t>
            </a:r>
          </a:p>
          <a:p>
            <a:pPr marL="336550" indent="-336550">
              <a:spcBef>
                <a:spcPts val="600"/>
              </a:spcBef>
              <a:buClr>
                <a:srgbClr val="719AD1"/>
              </a:buClr>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dirty="0" smtClean="0">
              <a:ea typeface="MS Gothic" charset="-128"/>
            </a:endParaRPr>
          </a:p>
          <a:p>
            <a:pPr marL="336550" indent="-336550">
              <a:spcBef>
                <a:spcPts val="600"/>
              </a:spcBef>
              <a:buClr>
                <a:srgbClr val="719AD1"/>
              </a:buClr>
              <a:buFont typeface="Eras Bold ITC" pitchFamily="32"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dirty="0" smtClean="0">
                <a:ea typeface="MS Gothic" charset="-128"/>
              </a:rPr>
              <a:t>Le </a:t>
            </a:r>
            <a:r>
              <a:rPr lang="en-GB" smtClean="0">
                <a:ea typeface="MS Gothic" charset="-128"/>
              </a:rPr>
              <a:t>pattern MVC</a:t>
            </a:r>
            <a:endParaRPr lang="en-GB" dirty="0" smtClean="0">
              <a:ea typeface="MS Gothic" charset="-128"/>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HttpServletResponse (2/2)</a:t>
            </a:r>
            <a:endParaRPr lang="fr-BE" dirty="0"/>
          </a:p>
        </p:txBody>
      </p:sp>
      <p:sp>
        <p:nvSpPr>
          <p:cNvPr id="3" name="Content Placeholder 2"/>
          <p:cNvSpPr>
            <a:spLocks noGrp="1"/>
          </p:cNvSpPr>
          <p:nvPr>
            <p:ph idx="1"/>
          </p:nvPr>
        </p:nvSpPr>
        <p:spPr/>
        <p:txBody>
          <a:bodyPr/>
          <a:lstStyle/>
          <a:p>
            <a:r>
              <a:rPr lang="fr-BE" dirty="0" err="1" smtClean="0">
                <a:latin typeface="Courier New" pitchFamily="49" charset="0"/>
                <a:cs typeface="Courier New" pitchFamily="49" charset="0"/>
              </a:rPr>
              <a:t>HttpServletResponse</a:t>
            </a:r>
            <a:r>
              <a:rPr lang="fr-BE" dirty="0" smtClean="0"/>
              <a:t> permet également la redirection d'url à l'aide de la méthode </a:t>
            </a:r>
            <a:r>
              <a:rPr lang="fr-BE" dirty="0" err="1" smtClean="0">
                <a:latin typeface="Courier New" pitchFamily="49" charset="0"/>
                <a:cs typeface="Courier New" pitchFamily="49" charset="0"/>
              </a:rPr>
              <a:t>sendRedirect</a:t>
            </a:r>
            <a:r>
              <a:rPr lang="fr-BE" dirty="0" smtClean="0">
                <a:latin typeface="Courier New" pitchFamily="49" charset="0"/>
                <a:cs typeface="Courier New" pitchFamily="49" charset="0"/>
              </a:rPr>
              <a:t>(String</a:t>
            </a:r>
            <a:r>
              <a:rPr lang="fr-BE" dirty="0">
                <a:latin typeface="Courier New" pitchFamily="49" charset="0"/>
                <a:cs typeface="Courier New" pitchFamily="49" charset="0"/>
              </a:rPr>
              <a:t>)</a:t>
            </a:r>
            <a:endParaRPr lang="fr-BE" dirty="0" smtClean="0">
              <a:latin typeface="Courier New" pitchFamily="49" charset="0"/>
              <a:cs typeface="Courier New" pitchFamily="49" charset="0"/>
            </a:endParaRPr>
          </a:p>
        </p:txBody>
      </p:sp>
      <p:sp>
        <p:nvSpPr>
          <p:cNvPr id="4" name="TextBox 3"/>
          <p:cNvSpPr txBox="1"/>
          <p:nvPr/>
        </p:nvSpPr>
        <p:spPr>
          <a:xfrm>
            <a:off x="392877" y="2060848"/>
            <a:ext cx="8358246" cy="1815882"/>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HelloWorld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doGet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response.sendRedirect</a:t>
            </a:r>
            <a:r>
              <a:rPr lang="fr-BE" sz="1400" b="1" dirty="0" smtClean="0">
                <a:solidFill>
                  <a:srgbClr val="3C486E"/>
                </a:solidFill>
                <a:latin typeface="Courier New" pitchFamily="49" charset="0"/>
                <a:cs typeface="Courier New" pitchFamily="49" charset="0"/>
              </a:rPr>
              <a:t>("</a:t>
            </a:r>
            <a:r>
              <a:rPr lang="fr-BE" sz="1400" b="1" dirty="0" smtClean="0">
                <a:solidFill>
                  <a:srgbClr val="3C486E"/>
                </a:solidFill>
                <a:latin typeface="Courier New" pitchFamily="49" charset="0"/>
                <a:cs typeface="Courier New" pitchFamily="49" charset="0"/>
                <a:hlinkClick r:id="rId3"/>
              </a:rPr>
              <a:t>http://www.google.fr</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endParaRPr lang="fr-BE" sz="1400" b="1" dirty="0">
              <a:solidFill>
                <a:srgbClr val="3C486E"/>
              </a:solidFill>
              <a:latin typeface="Courier New" pitchFamily="49" charset="0"/>
              <a:cs typeface="Courier New" pitchFamily="49" charset="0"/>
            </a:endParaRPr>
          </a:p>
        </p:txBody>
      </p:sp>
      <p:grpSp>
        <p:nvGrpSpPr>
          <p:cNvPr id="7" name="Groupe 6"/>
          <p:cNvGrpSpPr/>
          <p:nvPr/>
        </p:nvGrpSpPr>
        <p:grpSpPr>
          <a:xfrm>
            <a:off x="428596" y="4566066"/>
            <a:ext cx="8286808" cy="951166"/>
            <a:chOff x="500034" y="4643446"/>
            <a:chExt cx="8286808" cy="951166"/>
          </a:xfrm>
        </p:grpSpPr>
        <p:sp>
          <p:nvSpPr>
            <p:cNvPr id="5" name="TextBox 3"/>
            <p:cNvSpPr txBox="1">
              <a:spLocks noChangeArrowheads="1"/>
            </p:cNvSpPr>
            <p:nvPr/>
          </p:nvSpPr>
          <p:spPr bwMode="auto">
            <a:xfrm>
              <a:off x="1285852" y="4714884"/>
              <a:ext cx="3714776" cy="879728"/>
            </a:xfrm>
            <a:prstGeom prst="rect">
              <a:avLst/>
            </a:prstGeom>
            <a:solidFill>
              <a:schemeClr val="bg1"/>
            </a:solidFill>
            <a:ln w="9525">
              <a:solidFill>
                <a:srgbClr val="3C486E"/>
              </a:solidFill>
              <a:miter lim="800000"/>
              <a:headEnd/>
              <a:tailEnd/>
            </a:ln>
          </p:spPr>
          <p:txBody>
            <a:bodyPr wrap="square">
              <a:spAutoFit/>
            </a:bodyPr>
            <a:lstStyle/>
            <a:p>
              <a:pPr>
                <a:lnSpc>
                  <a:spcPct val="100000"/>
                </a:lnSpc>
                <a:spcAft>
                  <a:spcPts val="1063"/>
                </a:spcAft>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smtClean="0">
                  <a:solidFill>
                    <a:srgbClr val="3C486E"/>
                  </a:solidFill>
                  <a:latin typeface="Courier New" pitchFamily="49" charset="0"/>
                </a:rPr>
                <a:t>HTTP/1.1 301 Moved Permanently</a:t>
              </a:r>
              <a:r>
                <a:rPr lang="en-GB" sz="1400" dirty="0">
                  <a:solidFill>
                    <a:srgbClr val="3C486E"/>
                  </a:solidFill>
                  <a:latin typeface="Courier New" pitchFamily="49" charset="0"/>
                </a:rPr>
                <a:t/>
              </a:r>
              <a:br>
                <a:rPr lang="en-GB" sz="1400" dirty="0">
                  <a:solidFill>
                    <a:srgbClr val="3C486E"/>
                  </a:solidFill>
                  <a:latin typeface="Courier New" pitchFamily="49" charset="0"/>
                </a:rPr>
              </a:br>
              <a:r>
                <a:rPr lang="en-GB" sz="1400" dirty="0" smtClean="0">
                  <a:solidFill>
                    <a:srgbClr val="3C486E"/>
                  </a:solidFill>
                  <a:latin typeface="Courier New" pitchFamily="49" charset="0"/>
                </a:rPr>
                <a:t>Location: http://www.google.fr</a:t>
              </a:r>
            </a:p>
            <a:p>
              <a:pPr>
                <a:lnSpc>
                  <a:spcPct val="100000"/>
                </a:lnSpc>
                <a:spcAft>
                  <a:spcPts val="1063"/>
                </a:spcAft>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smtClean="0">
                  <a:solidFill>
                    <a:srgbClr val="3C486E"/>
                  </a:solidFill>
                  <a:latin typeface="Courier New" pitchFamily="49" charset="0"/>
                </a:rPr>
                <a:t>(</a:t>
              </a:r>
              <a:r>
                <a:rPr lang="en-GB" sz="1400" dirty="0" err="1" smtClean="0">
                  <a:solidFill>
                    <a:srgbClr val="3C486E"/>
                  </a:solidFill>
                  <a:latin typeface="Courier New" pitchFamily="49" charset="0"/>
                </a:rPr>
                <a:t>ligne</a:t>
              </a:r>
              <a:r>
                <a:rPr lang="en-GB" sz="1400" dirty="0" smtClean="0">
                  <a:solidFill>
                    <a:srgbClr val="3C486E"/>
                  </a:solidFill>
                  <a:latin typeface="Courier New" pitchFamily="49" charset="0"/>
                </a:rPr>
                <a:t> </a:t>
              </a:r>
              <a:r>
                <a:rPr lang="en-GB" sz="1400" dirty="0">
                  <a:solidFill>
                    <a:srgbClr val="3C486E"/>
                  </a:solidFill>
                  <a:latin typeface="Courier New" pitchFamily="49" charset="0"/>
                </a:rPr>
                <a:t>vide)</a:t>
              </a:r>
            </a:p>
          </p:txBody>
        </p:sp>
        <p:sp>
          <p:nvSpPr>
            <p:cNvPr id="6" name="Right Arrow 5"/>
            <p:cNvSpPr/>
            <p:nvPr/>
          </p:nvSpPr>
          <p:spPr bwMode="auto">
            <a:xfrm>
              <a:off x="500034" y="4857760"/>
              <a:ext cx="571504" cy="428628"/>
            </a:xfrm>
            <a:prstGeom prst="rightArrow">
              <a:avLst>
                <a:gd name="adj1" fmla="val 34762"/>
                <a:gd name="adj2" fmla="val 50000"/>
              </a:avLst>
            </a:prstGeom>
            <a:solidFill>
              <a:srgbClr val="A1B4D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5143504" y="4643446"/>
              <a:ext cx="3643338" cy="923330"/>
            </a:xfrm>
            <a:prstGeom prst="rect">
              <a:avLst/>
            </a:prstGeom>
            <a:noFill/>
          </p:spPr>
          <p:txBody>
            <a:bodyPr wrap="square" rtlCol="0">
              <a:spAutoFit/>
            </a:bodyPr>
            <a:lstStyle/>
            <a:p>
              <a:pPr>
                <a:lnSpc>
                  <a:spcPct val="100000"/>
                </a:lnSpc>
              </a:pPr>
              <a:r>
                <a:rPr lang="fr-BE" dirty="0" smtClean="0">
                  <a:solidFill>
                    <a:srgbClr val="3C486E"/>
                  </a:solidFill>
                  <a:latin typeface="+mn-lt"/>
                </a:rPr>
                <a:t>Le navigateur Web exécute une nouvelle requête vers l'adresse de redirection …</a:t>
              </a:r>
              <a:endParaRPr lang="fr-BE" dirty="0">
                <a:solidFill>
                  <a:srgbClr val="3C486E"/>
                </a:solidFill>
                <a:latin typeface="+mn-lt"/>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Exemple</a:t>
            </a:r>
            <a:endParaRPr lang="fr-BE"/>
          </a:p>
        </p:txBody>
      </p:sp>
      <p:sp>
        <p:nvSpPr>
          <p:cNvPr id="5" name="Content Placeholder 4"/>
          <p:cNvSpPr>
            <a:spLocks noGrp="1"/>
          </p:cNvSpPr>
          <p:nvPr>
            <p:ph idx="1"/>
          </p:nvPr>
        </p:nvSpPr>
        <p:spPr/>
        <p:txBody>
          <a:bodyPr/>
          <a:lstStyle/>
          <a:p>
            <a:endParaRPr lang="fr-BE" dirty="0" smtClean="0"/>
          </a:p>
          <a:p>
            <a:endParaRPr lang="fr-BE" dirty="0" smtClean="0"/>
          </a:p>
          <a:p>
            <a:endParaRPr lang="fr-BE" dirty="0" smtClean="0"/>
          </a:p>
          <a:p>
            <a:endParaRPr lang="fr-BE" dirty="0" smtClean="0"/>
          </a:p>
          <a:p>
            <a:endParaRPr lang="fr-BE" dirty="0" smtClean="0"/>
          </a:p>
          <a:p>
            <a:pPr marL="0" indent="0">
              <a:buNone/>
            </a:pPr>
            <a:endParaRPr lang="fr-BE" dirty="0" smtClean="0"/>
          </a:p>
          <a:p>
            <a:pPr marL="0" indent="0">
              <a:buNone/>
            </a:pPr>
            <a:r>
              <a:rPr lang="fr-BE" dirty="0" smtClean="0"/>
              <a:t>L'objet </a:t>
            </a:r>
            <a:r>
              <a:rPr lang="fr-BE" dirty="0" err="1" smtClean="0">
                <a:latin typeface="Courier New" pitchFamily="49" charset="0"/>
                <a:cs typeface="Courier New" pitchFamily="49" charset="0"/>
              </a:rPr>
              <a:t>response</a:t>
            </a:r>
            <a:r>
              <a:rPr lang="fr-BE" dirty="0" smtClean="0"/>
              <a:t> fournit une instance de </a:t>
            </a:r>
            <a:r>
              <a:rPr lang="fr-BE" dirty="0" err="1" smtClean="0">
                <a:latin typeface="Courier New" pitchFamily="49" charset="0"/>
                <a:cs typeface="Courier New" pitchFamily="49" charset="0"/>
              </a:rPr>
              <a:t>PrintWriter</a:t>
            </a:r>
            <a:r>
              <a:rPr lang="fr-BE" dirty="0" smtClean="0"/>
              <a:t>, permettant ainsi de produire du code HTML</a:t>
            </a:r>
          </a:p>
        </p:txBody>
      </p:sp>
      <p:sp>
        <p:nvSpPr>
          <p:cNvPr id="4" name="TextBox 3"/>
          <p:cNvSpPr txBox="1"/>
          <p:nvPr/>
        </p:nvSpPr>
        <p:spPr>
          <a:xfrm>
            <a:off x="392877" y="1214422"/>
            <a:ext cx="8358246" cy="3539430"/>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HelloWorld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doGet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response.setContentType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text</a:t>
            </a:r>
            <a:r>
              <a:rPr lang="fr-BE" sz="1400" b="1" dirty="0" smtClean="0">
                <a:solidFill>
                  <a:srgbClr val="3C486E"/>
                </a:solidFill>
                <a:latin typeface="Courier New" pitchFamily="49" charset="0"/>
                <a:cs typeface="Courier New" pitchFamily="49" charset="0"/>
              </a:rPr>
              <a:t>/html");</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PrintWriter</a:t>
            </a:r>
            <a:r>
              <a:rPr lang="fr-BE" sz="1400" b="1" dirty="0" smtClean="0">
                <a:solidFill>
                  <a:srgbClr val="3C486E"/>
                </a:solidFill>
                <a:latin typeface="Courier New" pitchFamily="49" charset="0"/>
                <a:cs typeface="Courier New" pitchFamily="49" charset="0"/>
              </a:rPr>
              <a:t> out = </a:t>
            </a:r>
            <a:r>
              <a:rPr lang="fr-BE" sz="1400" b="1" dirty="0" err="1" smtClean="0">
                <a:solidFill>
                  <a:srgbClr val="3C486E"/>
                </a:solidFill>
                <a:latin typeface="Courier New" pitchFamily="49" charset="0"/>
                <a:cs typeface="Courier New" pitchFamily="49" charset="0"/>
              </a:rPr>
              <a:t>response.getWriter</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("&lt;html&gt;");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&gt;Hello, world!&lt;/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  	&lt;body&gt;");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   		&lt;h1&gt;</a:t>
            </a:r>
            <a:r>
              <a:rPr lang="fr-BE" sz="1400" b="1" dirty="0" err="1" smtClean="0">
                <a:solidFill>
                  <a:srgbClr val="3C486E"/>
                </a:solidFill>
                <a:latin typeface="Courier New" pitchFamily="49" charset="0"/>
                <a:cs typeface="Courier New" pitchFamily="49" charset="0"/>
              </a:rPr>
              <a:t>HelloServlet</a:t>
            </a:r>
            <a:r>
              <a:rPr lang="fr-BE" sz="1400" b="1" dirty="0" smtClean="0">
                <a:solidFill>
                  <a:srgbClr val="3C486E"/>
                </a:solidFill>
                <a:latin typeface="Courier New" pitchFamily="49" charset="0"/>
                <a:cs typeface="Courier New" pitchFamily="49" charset="0"/>
              </a:rPr>
              <a:t>&lt;/h1&gt;");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   		&lt;p&gt;Hello, world!&lt;/p&gt;");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  	&lt;/body&gt;");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("&lt;html&gt;");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HttpServletRequest</a:t>
            </a:r>
            <a:endParaRPr lang="fr-BE" dirty="0"/>
          </a:p>
        </p:txBody>
      </p:sp>
      <p:sp>
        <p:nvSpPr>
          <p:cNvPr id="3" name="Content Placeholder 2"/>
          <p:cNvSpPr>
            <a:spLocks noGrp="1"/>
          </p:cNvSpPr>
          <p:nvPr>
            <p:ph idx="1"/>
          </p:nvPr>
        </p:nvSpPr>
        <p:spPr/>
        <p:txBody>
          <a:bodyPr/>
          <a:lstStyle/>
          <a:p>
            <a:r>
              <a:rPr lang="fr-BE" dirty="0" smtClean="0"/>
              <a:t>L’interface </a:t>
            </a:r>
            <a:r>
              <a:rPr lang="fr-BE" dirty="0" err="1" smtClean="0">
                <a:latin typeface="Courier New" pitchFamily="49" charset="0"/>
                <a:cs typeface="Courier New" pitchFamily="49" charset="0"/>
              </a:rPr>
              <a:t>javax.servlet.http.HttpServletRequest</a:t>
            </a:r>
            <a:r>
              <a:rPr lang="fr-BE" dirty="0" smtClean="0"/>
              <a:t> étend l’interface </a:t>
            </a:r>
            <a:r>
              <a:rPr lang="fr-BE" dirty="0" err="1" smtClean="0">
                <a:latin typeface="Courier New" pitchFamily="49" charset="0"/>
                <a:cs typeface="Courier New" pitchFamily="49" charset="0"/>
              </a:rPr>
              <a:t>javax.servlet.ServletRequest</a:t>
            </a:r>
            <a:r>
              <a:rPr lang="fr-BE" dirty="0" smtClean="0"/>
              <a:t> </a:t>
            </a:r>
            <a:endParaRPr lang="fr-BE" sz="1000" dirty="0" smtClean="0"/>
          </a:p>
          <a:p>
            <a:r>
              <a:rPr lang="fr-BE" dirty="0" smtClean="0"/>
              <a:t>Elle fournit des méthodes pour accéder aux informations propres au protocole HTTP </a:t>
            </a:r>
            <a:r>
              <a:rPr lang="fr-BE" dirty="0"/>
              <a:t>:</a:t>
            </a:r>
            <a:endParaRPr lang="fr-BE" sz="1000" dirty="0" smtClean="0"/>
          </a:p>
          <a:p>
            <a:pPr lvl="1"/>
            <a:r>
              <a:rPr lang="fr-BE" dirty="0" smtClean="0">
                <a:latin typeface="Courier New" pitchFamily="49" charset="0"/>
                <a:cs typeface="Courier New" pitchFamily="49" charset="0"/>
              </a:rPr>
              <a:t>String </a:t>
            </a:r>
            <a:r>
              <a:rPr lang="fr-BE" dirty="0" err="1" smtClean="0">
                <a:latin typeface="Courier New" pitchFamily="49" charset="0"/>
                <a:cs typeface="Courier New" pitchFamily="49" charset="0"/>
              </a:rPr>
              <a:t>getServerName</a:t>
            </a:r>
            <a:r>
              <a:rPr lang="fr-BE" dirty="0" smtClean="0">
                <a:latin typeface="Courier New" pitchFamily="49" charset="0"/>
                <a:cs typeface="Courier New" pitchFamily="49" charset="0"/>
              </a:rPr>
              <a:t>()</a:t>
            </a:r>
          </a:p>
          <a:p>
            <a:pPr lvl="1"/>
            <a:r>
              <a:rPr lang="fr-BE" dirty="0" smtClean="0">
                <a:latin typeface="Courier New" pitchFamily="49" charset="0"/>
                <a:cs typeface="Courier New" pitchFamily="49" charset="0"/>
              </a:rPr>
              <a:t>String </a:t>
            </a:r>
            <a:r>
              <a:rPr lang="fr-BE" dirty="0" err="1" smtClean="0">
                <a:latin typeface="Courier New" pitchFamily="49" charset="0"/>
                <a:cs typeface="Courier New" pitchFamily="49" charset="0"/>
              </a:rPr>
              <a:t>getServerPort</a:t>
            </a:r>
            <a:r>
              <a:rPr lang="fr-BE" dirty="0" smtClean="0">
                <a:latin typeface="Courier New" pitchFamily="49" charset="0"/>
                <a:cs typeface="Courier New" pitchFamily="49" charset="0"/>
              </a:rPr>
              <a:t>()</a:t>
            </a:r>
          </a:p>
          <a:p>
            <a:pPr lvl="1"/>
            <a:r>
              <a:rPr lang="fr-BE" dirty="0" smtClean="0">
                <a:latin typeface="Courier New" pitchFamily="49" charset="0"/>
                <a:cs typeface="Courier New" pitchFamily="49" charset="0"/>
              </a:rPr>
              <a:t>String </a:t>
            </a:r>
            <a:r>
              <a:rPr lang="fr-BE" dirty="0" err="1" smtClean="0">
                <a:latin typeface="Courier New" pitchFamily="49" charset="0"/>
                <a:cs typeface="Courier New" pitchFamily="49" charset="0"/>
              </a:rPr>
              <a:t>getParameter</a:t>
            </a:r>
            <a:r>
              <a:rPr lang="fr-BE" dirty="0" smtClean="0">
                <a:latin typeface="Courier New" pitchFamily="49" charset="0"/>
                <a:cs typeface="Courier New" pitchFamily="49" charset="0"/>
              </a:rPr>
              <a:t>(String </a:t>
            </a:r>
            <a:r>
              <a:rPr lang="fr-BE" dirty="0" err="1" smtClean="0">
                <a:latin typeface="Courier New" pitchFamily="49" charset="0"/>
                <a:cs typeface="Courier New" pitchFamily="49" charset="0"/>
              </a:rPr>
              <a:t>name</a:t>
            </a:r>
            <a:r>
              <a:rPr lang="fr-BE" dirty="0" smtClean="0">
                <a:latin typeface="Courier New" pitchFamily="49" charset="0"/>
                <a:cs typeface="Courier New" pitchFamily="49" charset="0"/>
              </a:rPr>
              <a:t>)</a:t>
            </a:r>
          </a:p>
          <a:p>
            <a:pPr lvl="1"/>
            <a:r>
              <a:rPr lang="fr-BE" dirty="0" smtClean="0">
                <a:latin typeface="Courier New" pitchFamily="49" charset="0"/>
                <a:cs typeface="Courier New" pitchFamily="49" charset="0"/>
              </a:rPr>
              <a:t>…</a:t>
            </a:r>
            <a:endParaRPr lang="fr-BE" sz="1000" dirty="0" smtClean="0"/>
          </a:p>
          <a:p>
            <a:r>
              <a:rPr lang="fr-BE" dirty="0" smtClean="0"/>
              <a:t>Les instances de cette classe sont créées par le conteneur Web et sont passées en argument aux méthodes </a:t>
            </a:r>
            <a:r>
              <a:rPr lang="fr-BE" dirty="0" err="1" smtClean="0">
                <a:latin typeface="Courier New" pitchFamily="49" charset="0"/>
                <a:cs typeface="Courier New" pitchFamily="49" charset="0"/>
              </a:rPr>
              <a:t>doGet</a:t>
            </a:r>
            <a:r>
              <a:rPr lang="fr-BE" dirty="0" smtClean="0">
                <a:latin typeface="Courier New" pitchFamily="49" charset="0"/>
                <a:cs typeface="Courier New" pitchFamily="49" charset="0"/>
              </a:rPr>
              <a:t>(…)</a:t>
            </a:r>
            <a:r>
              <a:rPr lang="fr-BE" dirty="0" smtClean="0"/>
              <a:t>, </a:t>
            </a:r>
            <a:r>
              <a:rPr lang="fr-BE" dirty="0" err="1" smtClean="0">
                <a:latin typeface="Courier New" pitchFamily="49" charset="0"/>
                <a:cs typeface="Courier New" pitchFamily="49" charset="0"/>
              </a:rPr>
              <a:t>doPost</a:t>
            </a:r>
            <a:r>
              <a:rPr lang="fr-BE" dirty="0" smtClean="0">
                <a:latin typeface="Courier New" pitchFamily="49" charset="0"/>
                <a:cs typeface="Courier New" pitchFamily="49" charset="0"/>
              </a:rPr>
              <a:t>(…)</a:t>
            </a:r>
            <a:r>
              <a:rPr lang="fr-BE" dirty="0" smtClean="0"/>
              <a:t>,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Exemple</a:t>
            </a:r>
            <a:endParaRPr lang="fr-BE"/>
          </a:p>
        </p:txBody>
      </p:sp>
      <p:sp>
        <p:nvSpPr>
          <p:cNvPr id="6" name="TextBox 5"/>
          <p:cNvSpPr txBox="1"/>
          <p:nvPr/>
        </p:nvSpPr>
        <p:spPr>
          <a:xfrm>
            <a:off x="392877" y="1316070"/>
            <a:ext cx="8358246" cy="3970318"/>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HelloWorld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doGet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response.setContentType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text</a:t>
            </a:r>
            <a:r>
              <a:rPr lang="fr-BE" sz="1400" b="1" dirty="0" smtClean="0">
                <a:solidFill>
                  <a:srgbClr val="3C486E"/>
                </a:solidFill>
                <a:latin typeface="Courier New" pitchFamily="49" charset="0"/>
                <a:cs typeface="Courier New" pitchFamily="49" charset="0"/>
              </a:rPr>
              <a:t>/html");</a:t>
            </a:r>
          </a:p>
          <a:p>
            <a:pPr>
              <a:lnSpc>
                <a:spcPct val="100000"/>
              </a:lnSpc>
            </a:pPr>
            <a:r>
              <a:rPr lang="fr-BE" sz="1400" b="1" dirty="0" smtClean="0">
                <a:solidFill>
                  <a:srgbClr val="3C486E"/>
                </a:solidFill>
                <a:latin typeface="Courier New" pitchFamily="49" charset="0"/>
                <a:cs typeface="Courier New" pitchFamily="49" charset="0"/>
              </a:rPr>
              <a:t>		out = </a:t>
            </a:r>
            <a:r>
              <a:rPr lang="fr-BE" sz="1400" b="1" dirty="0" err="1" smtClean="0">
                <a:solidFill>
                  <a:srgbClr val="3C486E"/>
                </a:solidFill>
                <a:latin typeface="Courier New" pitchFamily="49" charset="0"/>
                <a:cs typeface="Courier New" pitchFamily="49" charset="0"/>
              </a:rPr>
              <a:t>response.getWriter</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("&lt;html&gt;");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&gt;Hello, world!&lt;/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("&lt;body&gt;");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("&lt;h1&gt;</a:t>
            </a:r>
            <a:r>
              <a:rPr lang="fr-BE" sz="1400" b="1" dirty="0" err="1" smtClean="0">
                <a:solidFill>
                  <a:srgbClr val="3C486E"/>
                </a:solidFill>
                <a:latin typeface="Courier New" pitchFamily="49" charset="0"/>
                <a:cs typeface="Courier New" pitchFamily="49" charset="0"/>
              </a:rPr>
              <a:t>HelloServlet</a:t>
            </a:r>
            <a:r>
              <a:rPr lang="fr-BE" sz="1400" b="1" dirty="0" smtClean="0">
                <a:solidFill>
                  <a:srgbClr val="3C486E"/>
                </a:solidFill>
                <a:latin typeface="Courier New" pitchFamily="49" charset="0"/>
                <a:cs typeface="Courier New" pitchFamily="49" charset="0"/>
              </a:rPr>
              <a:t>&lt;/h1&gt;");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("Hello, world!&lt;</a:t>
            </a:r>
            <a:r>
              <a:rPr lang="fr-BE" sz="1400" b="1" dirty="0" err="1" smtClean="0">
                <a:solidFill>
                  <a:srgbClr val="3C486E"/>
                </a:solidFill>
                <a:latin typeface="Courier New" pitchFamily="49" charset="0"/>
                <a:cs typeface="Courier New" pitchFamily="49" charset="0"/>
              </a:rPr>
              <a:t>br</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ServerName</a:t>
            </a:r>
            <a:r>
              <a:rPr lang="fr-BE" sz="1400" b="1" dirty="0" smtClean="0">
                <a:solidFill>
                  <a:srgbClr val="3C486E"/>
                </a:solidFill>
                <a:latin typeface="Courier New" pitchFamily="49" charset="0"/>
                <a:cs typeface="Courier New" pitchFamily="49" charset="0"/>
              </a:rPr>
              <a:t>: " + </a:t>
            </a:r>
            <a:r>
              <a:rPr lang="fr-BE" sz="1400" b="1" dirty="0" err="1" smtClean="0">
                <a:solidFill>
                  <a:srgbClr val="3C486E"/>
                </a:solidFill>
                <a:latin typeface="Courier New" pitchFamily="49" charset="0"/>
                <a:cs typeface="Courier New" pitchFamily="49" charset="0"/>
              </a:rPr>
              <a:t>request.getServerName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ServerPort</a:t>
            </a:r>
            <a:r>
              <a:rPr lang="fr-BE" sz="1400" b="1" dirty="0" smtClean="0">
                <a:solidFill>
                  <a:srgbClr val="3C486E"/>
                </a:solidFill>
                <a:latin typeface="Courier New" pitchFamily="49" charset="0"/>
                <a:cs typeface="Courier New" pitchFamily="49" charset="0"/>
              </a:rPr>
              <a:t>: " + </a:t>
            </a:r>
            <a:r>
              <a:rPr lang="fr-BE" sz="1400" b="1" dirty="0" err="1" smtClean="0">
                <a:solidFill>
                  <a:srgbClr val="3C486E"/>
                </a:solidFill>
                <a:latin typeface="Courier New" pitchFamily="49" charset="0"/>
                <a:cs typeface="Courier New" pitchFamily="49" charset="0"/>
              </a:rPr>
              <a:t>request.getServerPort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("&lt;/body&gt;");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("&lt;html&gt;");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endParaRPr lang="fr-BE" sz="1400" b="1" dirty="0">
              <a:solidFill>
                <a:srgbClr val="3C486E"/>
              </a:solidFill>
              <a:latin typeface="Courier New" pitchFamily="49" charset="0"/>
              <a:cs typeface="Courier New" pitchFamily="49" charset="0"/>
            </a:endParaRPr>
          </a:p>
        </p:txBody>
      </p:sp>
      <p:sp>
        <p:nvSpPr>
          <p:cNvPr id="7" name="Rounded Rectangle 6"/>
          <p:cNvSpPr/>
          <p:nvPr/>
        </p:nvSpPr>
        <p:spPr bwMode="auto">
          <a:xfrm>
            <a:off x="4429123" y="3717032"/>
            <a:ext cx="2519141" cy="43204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rgbClr val="FF0000"/>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Servlets et formulaires (1/3)</a:t>
            </a:r>
            <a:endParaRPr lang="fr-BE" dirty="0"/>
          </a:p>
        </p:txBody>
      </p:sp>
      <p:sp>
        <p:nvSpPr>
          <p:cNvPr id="3" name="Content Placeholder 2"/>
          <p:cNvSpPr>
            <a:spLocks noGrp="1"/>
          </p:cNvSpPr>
          <p:nvPr>
            <p:ph idx="1"/>
          </p:nvPr>
        </p:nvSpPr>
        <p:spPr/>
        <p:txBody>
          <a:bodyPr/>
          <a:lstStyle/>
          <a:p>
            <a:r>
              <a:rPr lang="fr-BE" dirty="0" smtClean="0"/>
              <a:t>Une </a:t>
            </a:r>
            <a:r>
              <a:rPr lang="fr-BE" dirty="0" smtClean="0">
                <a:latin typeface="Courier New" pitchFamily="49" charset="0"/>
                <a:cs typeface="Courier New" pitchFamily="49" charset="0"/>
              </a:rPr>
              <a:t>Servlet</a:t>
            </a:r>
            <a:r>
              <a:rPr lang="fr-BE" dirty="0" smtClean="0"/>
              <a:t> peut accepter en paramètres d'entrées les données encodées dans un formulaire HTML</a:t>
            </a:r>
          </a:p>
          <a:p>
            <a:r>
              <a:rPr lang="fr-BE" dirty="0" smtClean="0"/>
              <a:t>L'accès à ces informations se fait à l'aide de la classe </a:t>
            </a:r>
            <a:r>
              <a:rPr lang="fr-BE" dirty="0" err="1" smtClean="0">
                <a:latin typeface="Courier New" pitchFamily="49" charset="0"/>
                <a:cs typeface="Courier New" pitchFamily="49" charset="0"/>
              </a:rPr>
              <a:t>HttpServletRequest</a:t>
            </a:r>
            <a:endParaRPr lang="fr-BE" dirty="0" smtClean="0"/>
          </a:p>
          <a:p>
            <a:r>
              <a:rPr lang="fr-BE" dirty="0" smtClean="0"/>
              <a:t>Exemple</a:t>
            </a:r>
            <a:endParaRPr lang="fr-BE" dirty="0"/>
          </a:p>
        </p:txBody>
      </p:sp>
      <p:pic>
        <p:nvPicPr>
          <p:cNvPr id="2050" name="Picture 2"/>
          <p:cNvPicPr>
            <a:picLocks noChangeAspect="1" noChangeArrowheads="1"/>
          </p:cNvPicPr>
          <p:nvPr/>
        </p:nvPicPr>
        <p:blipFill>
          <a:blip r:embed="rId3" cstate="print"/>
          <a:srcRect/>
          <a:stretch>
            <a:fillRect/>
          </a:stretch>
        </p:blipFill>
        <p:spPr bwMode="auto">
          <a:xfrm>
            <a:off x="2893207" y="3573016"/>
            <a:ext cx="3357586" cy="1580926"/>
          </a:xfrm>
          <a:prstGeom prst="rect">
            <a:avLst/>
          </a:prstGeom>
          <a:noFill/>
          <a:ln w="9525">
            <a:solidFill>
              <a:schemeClr val="accent1"/>
            </a:solidFill>
            <a:miter lim="800000"/>
            <a:headEnd/>
            <a:tailEnd/>
          </a:ln>
        </p:spPr>
      </p:pic>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Servlets et formulaires (2/3)</a:t>
            </a:r>
            <a:endParaRPr lang="fr-BE" dirty="0"/>
          </a:p>
        </p:txBody>
      </p:sp>
      <p:sp>
        <p:nvSpPr>
          <p:cNvPr id="3" name="Content Placeholder 2"/>
          <p:cNvSpPr>
            <a:spLocks noGrp="1"/>
          </p:cNvSpPr>
          <p:nvPr>
            <p:ph idx="1"/>
          </p:nvPr>
        </p:nvSpPr>
        <p:spPr>
          <a:xfrm>
            <a:off x="468313" y="1500175"/>
            <a:ext cx="8229600" cy="4160850"/>
          </a:xfrm>
        </p:spPr>
        <p:txBody>
          <a:bodyPr/>
          <a:lstStyle/>
          <a:p>
            <a:endParaRPr lang="fr-BE" dirty="0" smtClean="0"/>
          </a:p>
          <a:p>
            <a:endParaRPr lang="fr-BE" dirty="0" smtClean="0"/>
          </a:p>
          <a:p>
            <a:endParaRPr lang="fr-BE" dirty="0" smtClean="0"/>
          </a:p>
          <a:p>
            <a:endParaRPr lang="fr-BE" dirty="0"/>
          </a:p>
        </p:txBody>
      </p:sp>
      <p:sp>
        <p:nvSpPr>
          <p:cNvPr id="4" name="TextBox 3"/>
          <p:cNvSpPr txBox="1"/>
          <p:nvPr/>
        </p:nvSpPr>
        <p:spPr>
          <a:xfrm>
            <a:off x="53439" y="877276"/>
            <a:ext cx="9037122" cy="5909310"/>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&lt;html&gt;</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head</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meta</a:t>
            </a:r>
            <a:r>
              <a:rPr lang="fr-BE" sz="1400" b="1" dirty="0" smtClean="0">
                <a:solidFill>
                  <a:srgbClr val="3C486E"/>
                </a:solidFill>
                <a:latin typeface="Courier New" pitchFamily="49" charset="0"/>
                <a:cs typeface="Courier New" pitchFamily="49" charset="0"/>
              </a:rPr>
              <a:t> http-</a:t>
            </a:r>
            <a:r>
              <a:rPr lang="fr-BE" sz="1400" b="1" dirty="0" err="1" smtClean="0">
                <a:solidFill>
                  <a:srgbClr val="3C486E"/>
                </a:solidFill>
                <a:latin typeface="Courier New" pitchFamily="49" charset="0"/>
                <a:cs typeface="Courier New" pitchFamily="49" charset="0"/>
              </a:rPr>
              <a:t>equiv</a:t>
            </a:r>
            <a:r>
              <a:rPr lang="fr-BE" sz="1400" b="1" dirty="0" smtClean="0">
                <a:solidFill>
                  <a:srgbClr val="3C486E"/>
                </a:solidFill>
                <a:latin typeface="Courier New" pitchFamily="49" charset="0"/>
                <a:cs typeface="Courier New" pitchFamily="49" charset="0"/>
              </a:rPr>
              <a:t>=</a:t>
            </a:r>
            <a:r>
              <a:rPr lang="fr-BE" sz="1400" b="1" i="1" dirty="0" smtClean="0">
                <a:solidFill>
                  <a:srgbClr val="3C486E"/>
                </a:solidFill>
                <a:latin typeface="Courier New" pitchFamily="49" charset="0"/>
                <a:cs typeface="Courier New" pitchFamily="49" charset="0"/>
              </a:rPr>
              <a:t>"Content-Type" content="</a:t>
            </a:r>
            <a:r>
              <a:rPr lang="fr-BE" sz="1400" b="1" i="1" dirty="0" err="1" smtClean="0">
                <a:solidFill>
                  <a:srgbClr val="3C486E"/>
                </a:solidFill>
                <a:latin typeface="Courier New" pitchFamily="49" charset="0"/>
                <a:cs typeface="Courier New" pitchFamily="49" charset="0"/>
              </a:rPr>
              <a:t>text</a:t>
            </a:r>
            <a:r>
              <a:rPr lang="fr-BE" sz="1400" b="1" i="1" dirty="0" smtClean="0">
                <a:solidFill>
                  <a:srgbClr val="3C486E"/>
                </a:solidFill>
                <a:latin typeface="Courier New" pitchFamily="49" charset="0"/>
                <a:cs typeface="Courier New" pitchFamily="49" charset="0"/>
              </a:rPr>
              <a:t>/</a:t>
            </a:r>
            <a:r>
              <a:rPr lang="fr-BE" sz="1400" b="1" i="1" dirty="0" err="1" smtClean="0">
                <a:solidFill>
                  <a:srgbClr val="3C486E"/>
                </a:solidFill>
                <a:latin typeface="Courier New" pitchFamily="49" charset="0"/>
                <a:cs typeface="Courier New" pitchFamily="49" charset="0"/>
              </a:rPr>
              <a:t>html;charset</a:t>
            </a:r>
            <a:r>
              <a:rPr lang="fr-BE" sz="1400" b="1" i="1" dirty="0" smtClean="0">
                <a:solidFill>
                  <a:srgbClr val="3C486E"/>
                </a:solidFill>
                <a:latin typeface="Courier New" pitchFamily="49" charset="0"/>
                <a:cs typeface="Courier New" pitchFamily="49" charset="0"/>
              </a:rPr>
              <a:t>=ISO-8859-1"&gt;</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a:t>
            </a:r>
            <a:r>
              <a:rPr lang="fr-BE" sz="1400" b="1" dirty="0" err="1" smtClean="0">
                <a:solidFill>
                  <a:srgbClr val="3C486E"/>
                </a:solidFill>
                <a:latin typeface="Courier New" pitchFamily="49" charset="0"/>
                <a:cs typeface="Courier New" pitchFamily="49" charset="0"/>
              </a:rPr>
              <a:t>WebApp</a:t>
            </a:r>
            <a:r>
              <a:rPr lang="fr-BE" sz="1400" b="1" dirty="0" smtClean="0">
                <a:solidFill>
                  <a:srgbClr val="3C486E"/>
                </a:solidFill>
                <a:latin typeface="Courier New" pitchFamily="49" charset="0"/>
                <a:cs typeface="Courier New" pitchFamily="49" charset="0"/>
              </a:rPr>
              <a:t>&lt;/</a:t>
            </a:r>
            <a:r>
              <a:rPr lang="fr-BE" sz="1400" b="1" dirty="0" err="1" smtClean="0">
                <a:solidFill>
                  <a:srgbClr val="3C486E"/>
                </a:solidFill>
                <a:latin typeface="Courier New" pitchFamily="49" charset="0"/>
                <a:cs typeface="Courier New" pitchFamily="49" charset="0"/>
              </a:rPr>
              <a:t>title</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head</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&lt;body&gt;</a:t>
            </a:r>
          </a:p>
          <a:p>
            <a:pPr>
              <a:lnSpc>
                <a:spcPct val="100000"/>
              </a:lnSpc>
            </a:pPr>
            <a:r>
              <a:rPr lang="en-US" sz="1400" b="1" dirty="0" smtClean="0">
                <a:solidFill>
                  <a:srgbClr val="3C486E"/>
                </a:solidFill>
                <a:latin typeface="Courier New" pitchFamily="49" charset="0"/>
                <a:cs typeface="Courier New" pitchFamily="49" charset="0"/>
              </a:rPr>
              <a:t>		&lt;form action=</a:t>
            </a:r>
            <a:r>
              <a:rPr lang="en-US" sz="1400" b="1" i="1" dirty="0" smtClean="0">
                <a:solidFill>
                  <a:srgbClr val="3C486E"/>
                </a:solidFill>
                <a:latin typeface="Courier New" pitchFamily="49" charset="0"/>
                <a:cs typeface="Courier New" pitchFamily="49" charset="0"/>
              </a:rPr>
              <a:t>"/</a:t>
            </a:r>
            <a:r>
              <a:rPr lang="en-US" sz="1400" b="1" i="1" dirty="0" err="1" smtClean="0">
                <a:solidFill>
                  <a:srgbClr val="3C486E"/>
                </a:solidFill>
                <a:latin typeface="Courier New" pitchFamily="49" charset="0"/>
                <a:cs typeface="Courier New" pitchFamily="49" charset="0"/>
              </a:rPr>
              <a:t>WebApp</a:t>
            </a:r>
            <a:r>
              <a:rPr lang="en-US" sz="1400" b="1" i="1" dirty="0" smtClean="0">
                <a:solidFill>
                  <a:srgbClr val="3C486E"/>
                </a:solidFill>
                <a:latin typeface="Courier New" pitchFamily="49" charset="0"/>
                <a:cs typeface="Courier New" pitchFamily="49" charset="0"/>
              </a:rPr>
              <a:t>/</a:t>
            </a:r>
            <a:r>
              <a:rPr lang="en-US" sz="1400" b="1" i="1" dirty="0" err="1" smtClean="0">
                <a:solidFill>
                  <a:srgbClr val="3C486E"/>
                </a:solidFill>
                <a:latin typeface="Courier New" pitchFamily="49" charset="0"/>
                <a:cs typeface="Courier New" pitchFamily="49" charset="0"/>
              </a:rPr>
              <a:t>LoginServlet</a:t>
            </a:r>
            <a:r>
              <a:rPr lang="en-US" sz="1400" b="1" i="1" dirty="0" smtClean="0">
                <a:solidFill>
                  <a:srgbClr val="3C486E"/>
                </a:solidFill>
                <a:latin typeface="Courier New" pitchFamily="49" charset="0"/>
                <a:cs typeface="Courier New" pitchFamily="49" charset="0"/>
              </a:rPr>
              <a:t>" method="POST"&gt;</a:t>
            </a:r>
          </a:p>
          <a:p>
            <a:pPr>
              <a:lnSpc>
                <a:spcPct val="100000"/>
              </a:lnSpc>
            </a:pPr>
            <a:r>
              <a:rPr lang="fr-BE" sz="1400" b="1" dirty="0" smtClean="0">
                <a:solidFill>
                  <a:srgbClr val="3C486E"/>
                </a:solidFill>
                <a:latin typeface="Courier New" pitchFamily="49" charset="0"/>
                <a:cs typeface="Courier New" pitchFamily="49" charset="0"/>
              </a:rPr>
              <a:t>		&lt;table&gt;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&lt;td </a:t>
            </a:r>
            <a:r>
              <a:rPr lang="fr-BE" sz="1400" b="1" dirty="0" err="1" smtClean="0">
                <a:solidFill>
                  <a:srgbClr val="3C486E"/>
                </a:solidFill>
                <a:latin typeface="Courier New" pitchFamily="49" charset="0"/>
                <a:cs typeface="Courier New" pitchFamily="49" charset="0"/>
              </a:rPr>
              <a:t>colspan</a:t>
            </a:r>
            <a:r>
              <a:rPr lang="fr-BE" sz="1400" b="1" dirty="0" smtClean="0">
                <a:solidFill>
                  <a:srgbClr val="3C486E"/>
                </a:solidFill>
                <a:latin typeface="Courier New" pitchFamily="49" charset="0"/>
                <a:cs typeface="Courier New" pitchFamily="49" charset="0"/>
              </a:rPr>
              <a:t>=</a:t>
            </a:r>
            <a:r>
              <a:rPr lang="fr-BE" sz="1400" b="1" i="1" dirty="0" smtClean="0">
                <a:solidFill>
                  <a:srgbClr val="3C486E"/>
                </a:solidFill>
                <a:latin typeface="Courier New" pitchFamily="49" charset="0"/>
                <a:cs typeface="Courier New" pitchFamily="49" charset="0"/>
              </a:rPr>
              <a:t>"2"&gt;Login&lt;/td&gt;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&lt;td&gt;Login&lt;/td&gt;</a:t>
            </a:r>
          </a:p>
          <a:p>
            <a:pPr>
              <a:lnSpc>
                <a:spcPct val="100000"/>
              </a:lnSpc>
            </a:pPr>
            <a:r>
              <a:rPr lang="en-US" sz="1400" b="1" dirty="0" smtClean="0">
                <a:solidFill>
                  <a:srgbClr val="3C486E"/>
                </a:solidFill>
                <a:latin typeface="Courier New" pitchFamily="49" charset="0"/>
                <a:cs typeface="Courier New" pitchFamily="49" charset="0"/>
              </a:rPr>
              <a:t>				&lt;td&gt;&lt;input type=</a:t>
            </a:r>
            <a:r>
              <a:rPr lang="en-US" sz="1400" b="1" i="1" dirty="0" smtClean="0">
                <a:solidFill>
                  <a:srgbClr val="3C486E"/>
                </a:solidFill>
                <a:latin typeface="Courier New" pitchFamily="49" charset="0"/>
                <a:cs typeface="Courier New" pitchFamily="49" charset="0"/>
              </a:rPr>
              <a:t>"text" name="username"/&gt;&lt;/td&gt;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&lt;td&gt;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&lt;/td&gt;</a:t>
            </a:r>
          </a:p>
          <a:p>
            <a:pPr>
              <a:lnSpc>
                <a:spcPct val="100000"/>
              </a:lnSpc>
            </a:pPr>
            <a:r>
              <a:rPr lang="fr-BE" sz="1400" b="1" dirty="0" smtClean="0">
                <a:solidFill>
                  <a:srgbClr val="3C486E"/>
                </a:solidFill>
                <a:latin typeface="Courier New" pitchFamily="49" charset="0"/>
                <a:cs typeface="Courier New" pitchFamily="49" charset="0"/>
              </a:rPr>
              <a:t>				&lt;td&gt;&lt;input type=</a:t>
            </a:r>
            <a:r>
              <a:rPr lang="fr-BE" sz="1400" b="1" i="1" dirty="0" smtClean="0">
                <a:solidFill>
                  <a:srgbClr val="3C486E"/>
                </a:solidFill>
                <a:latin typeface="Courier New" pitchFamily="49" charset="0"/>
                <a:cs typeface="Courier New" pitchFamily="49" charset="0"/>
              </a:rPr>
              <a:t>"</a:t>
            </a:r>
            <a:r>
              <a:rPr lang="fr-BE" sz="1400" b="1" i="1" dirty="0" err="1" smtClean="0">
                <a:solidFill>
                  <a:srgbClr val="3C486E"/>
                </a:solidFill>
                <a:latin typeface="Courier New" pitchFamily="49" charset="0"/>
                <a:cs typeface="Courier New" pitchFamily="49" charset="0"/>
              </a:rPr>
              <a:t>password</a:t>
            </a:r>
            <a:r>
              <a:rPr lang="fr-BE" sz="1400" b="1" i="1" dirty="0" smtClean="0">
                <a:solidFill>
                  <a:srgbClr val="3C486E"/>
                </a:solidFill>
                <a:latin typeface="Courier New" pitchFamily="49" charset="0"/>
                <a:cs typeface="Courier New" pitchFamily="49" charset="0"/>
              </a:rPr>
              <a:t>" </a:t>
            </a:r>
            <a:r>
              <a:rPr lang="fr-BE" sz="1400" b="1" i="1" dirty="0" err="1" smtClean="0">
                <a:solidFill>
                  <a:srgbClr val="3C486E"/>
                </a:solidFill>
                <a:latin typeface="Courier New" pitchFamily="49" charset="0"/>
                <a:cs typeface="Courier New" pitchFamily="49" charset="0"/>
              </a:rPr>
              <a:t>name</a:t>
            </a:r>
            <a:r>
              <a:rPr lang="fr-BE" sz="1400" b="1" i="1" dirty="0" smtClean="0">
                <a:solidFill>
                  <a:srgbClr val="3C486E"/>
                </a:solidFill>
                <a:latin typeface="Courier New" pitchFamily="49" charset="0"/>
                <a:cs typeface="Courier New" pitchFamily="49" charset="0"/>
              </a:rPr>
              <a:t>="</a:t>
            </a:r>
            <a:r>
              <a:rPr lang="fr-BE" sz="1400" b="1" i="1" dirty="0" err="1" smtClean="0">
                <a:solidFill>
                  <a:srgbClr val="3C486E"/>
                </a:solidFill>
                <a:latin typeface="Courier New" pitchFamily="49" charset="0"/>
                <a:cs typeface="Courier New" pitchFamily="49" charset="0"/>
              </a:rPr>
              <a:t>password</a:t>
            </a:r>
            <a:r>
              <a:rPr lang="fr-BE" sz="1400" b="1" i="1" dirty="0" smtClean="0">
                <a:solidFill>
                  <a:srgbClr val="3C486E"/>
                </a:solidFill>
                <a:latin typeface="Courier New" pitchFamily="49" charset="0"/>
                <a:cs typeface="Courier New" pitchFamily="49" charset="0"/>
              </a:rPr>
              <a:t>"/&gt;&lt;/td&gt;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en-US" sz="1400" b="1" dirty="0" smtClean="0">
                <a:solidFill>
                  <a:srgbClr val="3C486E"/>
                </a:solidFill>
                <a:latin typeface="Courier New" pitchFamily="49" charset="0"/>
                <a:cs typeface="Courier New" pitchFamily="49" charset="0"/>
              </a:rPr>
              <a:t>				&lt;td </a:t>
            </a:r>
            <a:r>
              <a:rPr lang="en-US" sz="1400" b="1" dirty="0" err="1" smtClean="0">
                <a:solidFill>
                  <a:srgbClr val="3C486E"/>
                </a:solidFill>
                <a:latin typeface="Courier New" pitchFamily="49" charset="0"/>
                <a:cs typeface="Courier New" pitchFamily="49" charset="0"/>
              </a:rPr>
              <a:t>colspan</a:t>
            </a:r>
            <a:r>
              <a:rPr lang="en-US" sz="1400" b="1" dirty="0" smtClean="0">
                <a:solidFill>
                  <a:srgbClr val="3C486E"/>
                </a:solidFill>
                <a:latin typeface="Courier New" pitchFamily="49" charset="0"/>
                <a:cs typeface="Courier New" pitchFamily="49" charset="0"/>
              </a:rPr>
              <a:t>=</a:t>
            </a:r>
            <a:r>
              <a:rPr lang="en-US" sz="1400" b="1" i="1" dirty="0" smtClean="0">
                <a:solidFill>
                  <a:srgbClr val="3C486E"/>
                </a:solidFill>
                <a:latin typeface="Courier New" pitchFamily="49" charset="0"/>
                <a:cs typeface="Courier New" pitchFamily="49" charset="0"/>
              </a:rPr>
              <a:t>"2"&gt;&lt;input type="submit" </a:t>
            </a:r>
          </a:p>
          <a:p>
            <a:pPr>
              <a:lnSpc>
                <a:spcPct val="100000"/>
              </a:lnSpc>
            </a:pPr>
            <a:r>
              <a:rPr lang="en-US" sz="1400" b="1" i="1" dirty="0" smtClean="0">
                <a:solidFill>
                  <a:srgbClr val="3C486E"/>
                </a:solidFill>
                <a:latin typeface="Courier New" pitchFamily="49" charset="0"/>
                <a:cs typeface="Courier New" pitchFamily="49" charset="0"/>
              </a:rPr>
              <a:t>									value="Login" align="center"/&gt;</a:t>
            </a:r>
            <a:r>
              <a:rPr lang="fr-BE" sz="1400" b="1" dirty="0" smtClean="0">
                <a:solidFill>
                  <a:srgbClr val="3C486E"/>
                </a:solidFill>
                <a:latin typeface="Courier New" pitchFamily="49" charset="0"/>
                <a:cs typeface="Courier New" pitchFamily="49" charset="0"/>
              </a:rPr>
              <a:t>&lt;/td&gt;</a:t>
            </a:r>
          </a:p>
          <a:p>
            <a:pPr>
              <a:lnSpc>
                <a:spcPct val="100000"/>
              </a:lnSpc>
            </a:pPr>
            <a:r>
              <a:rPr lang="fr-BE" sz="1400" b="1" dirty="0" smtClean="0">
                <a:solidFill>
                  <a:srgbClr val="3C486E"/>
                </a:solidFill>
                <a:latin typeface="Courier New" pitchFamily="49" charset="0"/>
                <a:cs typeface="Courier New" pitchFamily="49" charset="0"/>
              </a:rPr>
              <a:t>			&lt;/tr&gt;</a:t>
            </a:r>
          </a:p>
          <a:p>
            <a:pPr>
              <a:lnSpc>
                <a:spcPct val="100000"/>
              </a:lnSpc>
            </a:pPr>
            <a:r>
              <a:rPr lang="fr-BE" sz="1400" b="1" dirty="0" smtClean="0">
                <a:solidFill>
                  <a:srgbClr val="3C486E"/>
                </a:solidFill>
                <a:latin typeface="Courier New" pitchFamily="49" charset="0"/>
                <a:cs typeface="Courier New" pitchFamily="49" charset="0"/>
              </a:rPr>
              <a:t>		&lt;/table&gt;</a:t>
            </a:r>
          </a:p>
          <a:p>
            <a:pPr>
              <a:lnSpc>
                <a:spcPct val="100000"/>
              </a:lnSpc>
            </a:pPr>
            <a:r>
              <a:rPr lang="fr-BE" sz="1400" b="1" dirty="0" smtClean="0">
                <a:solidFill>
                  <a:srgbClr val="3C486E"/>
                </a:solidFill>
                <a:latin typeface="Courier New" pitchFamily="49" charset="0"/>
                <a:cs typeface="Courier New" pitchFamily="49" charset="0"/>
              </a:rPr>
              <a:t>		&lt;/</a:t>
            </a:r>
            <a:r>
              <a:rPr lang="fr-BE" sz="1400" b="1" dirty="0" err="1" smtClean="0">
                <a:solidFill>
                  <a:srgbClr val="3C486E"/>
                </a:solidFill>
                <a:latin typeface="Courier New" pitchFamily="49" charset="0"/>
                <a:cs typeface="Courier New" pitchFamily="49" charset="0"/>
              </a:rPr>
              <a:t>form</a:t>
            </a:r>
            <a:r>
              <a:rPr lang="fr-BE" sz="1400" b="1" dirty="0" smtClean="0">
                <a:solidFill>
                  <a:srgbClr val="3C486E"/>
                </a:solidFill>
                <a:latin typeface="Courier New" pitchFamily="49" charset="0"/>
                <a:cs typeface="Courier New" pitchFamily="49" charset="0"/>
              </a:rPr>
              <a:t>&gt;</a:t>
            </a:r>
          </a:p>
          <a:p>
            <a:pPr>
              <a:lnSpc>
                <a:spcPct val="100000"/>
              </a:lnSpc>
            </a:pPr>
            <a:r>
              <a:rPr lang="fr-BE" sz="1400" b="1" dirty="0" smtClean="0">
                <a:solidFill>
                  <a:srgbClr val="3C486E"/>
                </a:solidFill>
                <a:latin typeface="Courier New" pitchFamily="49" charset="0"/>
                <a:cs typeface="Courier New" pitchFamily="49" charset="0"/>
              </a:rPr>
              <a:t>	&lt;/body&gt;</a:t>
            </a:r>
          </a:p>
          <a:p>
            <a:pPr>
              <a:lnSpc>
                <a:spcPct val="100000"/>
              </a:lnSpc>
            </a:pPr>
            <a:r>
              <a:rPr lang="fr-BE" sz="1400" b="1" dirty="0" smtClean="0">
                <a:solidFill>
                  <a:srgbClr val="3C486E"/>
                </a:solidFill>
                <a:latin typeface="Courier New" pitchFamily="49" charset="0"/>
                <a:cs typeface="Courier New" pitchFamily="49" charset="0"/>
              </a:rPr>
              <a:t>&lt;/html&gt;</a:t>
            </a:r>
          </a:p>
        </p:txBody>
      </p:sp>
      <p:sp>
        <p:nvSpPr>
          <p:cNvPr id="5" name="Rounded Rectangle 4"/>
          <p:cNvSpPr/>
          <p:nvPr/>
        </p:nvSpPr>
        <p:spPr bwMode="auto">
          <a:xfrm>
            <a:off x="1643042" y="2178929"/>
            <a:ext cx="3214710"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Rounded Rectangle 5"/>
          <p:cNvSpPr/>
          <p:nvPr/>
        </p:nvSpPr>
        <p:spPr bwMode="auto">
          <a:xfrm>
            <a:off x="5643569" y="2173184"/>
            <a:ext cx="642943" cy="291496"/>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Servlets et formulaires (3/3)</a:t>
            </a:r>
            <a:endParaRPr lang="fr-BE" dirty="0"/>
          </a:p>
        </p:txBody>
      </p:sp>
      <p:sp>
        <p:nvSpPr>
          <p:cNvPr id="3" name="Content Placeholder 2"/>
          <p:cNvSpPr>
            <a:spLocks noGrp="1"/>
          </p:cNvSpPr>
          <p:nvPr>
            <p:ph idx="1"/>
          </p:nvPr>
        </p:nvSpPr>
        <p:spPr>
          <a:xfrm>
            <a:off x="468313" y="1500175"/>
            <a:ext cx="8229600" cy="4160850"/>
          </a:xfrm>
        </p:spPr>
        <p:txBody>
          <a:bodyPr/>
          <a:lstStyle/>
          <a:p>
            <a:endParaRPr lang="fr-BE" dirty="0" smtClean="0"/>
          </a:p>
          <a:p>
            <a:endParaRPr lang="fr-BE" dirty="0" smtClean="0"/>
          </a:p>
          <a:p>
            <a:endParaRPr lang="fr-BE" dirty="0" smtClean="0"/>
          </a:p>
          <a:p>
            <a:endParaRPr lang="fr-BE" dirty="0"/>
          </a:p>
        </p:txBody>
      </p:sp>
      <p:sp>
        <p:nvSpPr>
          <p:cNvPr id="4" name="TextBox 3"/>
          <p:cNvSpPr txBox="1"/>
          <p:nvPr/>
        </p:nvSpPr>
        <p:spPr>
          <a:xfrm>
            <a:off x="53439" y="1092720"/>
            <a:ext cx="9037122" cy="5693866"/>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LoginServlet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r>
              <a:rPr lang="en-US" sz="1400" b="1" dirty="0" smtClean="0">
                <a:solidFill>
                  <a:srgbClr val="3C486E"/>
                </a:solidFill>
                <a:latin typeface="Courier New" pitchFamily="49" charset="0"/>
                <a:cs typeface="Courier New" pitchFamily="49" charset="0"/>
              </a:rPr>
              <a:t>	</a:t>
            </a: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doPost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String login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try</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User </a:t>
            </a:r>
            <a:r>
              <a:rPr lang="fr-BE" sz="1400" b="1" dirty="0" err="1" smtClean="0">
                <a:solidFill>
                  <a:srgbClr val="3C486E"/>
                </a:solidFill>
                <a:latin typeface="Courier New" pitchFamily="49" charset="0"/>
                <a:cs typeface="Courier New" pitchFamily="49" charset="0"/>
              </a:rPr>
              <a:t>user</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UserManager.</a:t>
            </a:r>
            <a:r>
              <a:rPr lang="fr-BE" sz="1400" b="1" i="1" dirty="0" err="1" smtClean="0">
                <a:solidFill>
                  <a:srgbClr val="3C486E"/>
                </a:solidFill>
                <a:latin typeface="Courier New" pitchFamily="49" charset="0"/>
                <a:cs typeface="Courier New" pitchFamily="49" charset="0"/>
              </a:rPr>
              <a:t>getInstance</a:t>
            </a:r>
            <a:r>
              <a:rPr lang="fr-BE" sz="1400" b="1" i="1" dirty="0" smtClean="0">
                <a:solidFill>
                  <a:srgbClr val="3C486E"/>
                </a:solidFill>
                <a:latin typeface="Courier New" pitchFamily="49" charset="0"/>
                <a:cs typeface="Courier New" pitchFamily="49" charset="0"/>
              </a:rPr>
              <a:t>().login(login, </a:t>
            </a:r>
            <a:r>
              <a:rPr lang="fr-BE" sz="1400" b="1" i="1" dirty="0" err="1" smtClean="0">
                <a:solidFill>
                  <a:srgbClr val="3C486E"/>
                </a:solidFill>
                <a:latin typeface="Courier New" pitchFamily="49" charset="0"/>
                <a:cs typeface="Courier New" pitchFamily="49" charset="0"/>
              </a:rPr>
              <a:t>password</a:t>
            </a:r>
            <a:r>
              <a:rPr lang="fr-BE" sz="1400" b="1" i="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if (user !=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HttpSession</a:t>
            </a:r>
            <a:r>
              <a:rPr lang="fr-BE" sz="1400" b="1" dirty="0" smtClean="0">
                <a:solidFill>
                  <a:srgbClr val="3C486E"/>
                </a:solidFill>
                <a:latin typeface="Courier New" pitchFamily="49" charset="0"/>
                <a:cs typeface="Courier New" pitchFamily="49" charset="0"/>
              </a:rPr>
              <a:t> session = </a:t>
            </a:r>
            <a:r>
              <a:rPr lang="fr-BE" sz="1400" b="1" dirty="0" err="1" smtClean="0">
                <a:solidFill>
                  <a:srgbClr val="3C486E"/>
                </a:solidFill>
                <a:latin typeface="Courier New" pitchFamily="49" charset="0"/>
                <a:cs typeface="Courier New" pitchFamily="49" charset="0"/>
              </a:rPr>
              <a:t>request.getSession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true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session.setAttribute</a:t>
            </a:r>
            <a:r>
              <a:rPr lang="fr-BE" sz="1400" b="1" dirty="0" smtClean="0">
                <a:solidFill>
                  <a:srgbClr val="3C486E"/>
                </a:solidFill>
                <a:latin typeface="Courier New" pitchFamily="49" charset="0"/>
                <a:cs typeface="Courier New" pitchFamily="49" charset="0"/>
              </a:rPr>
              <a:t>("user", user);</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response.sendRedirect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showusers.jsp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else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Invalid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 catch (Exception e)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e.getMessage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a:t>
            </a:r>
          </a:p>
        </p:txBody>
      </p:sp>
      <p:sp>
        <p:nvSpPr>
          <p:cNvPr id="7" name="Rounded Rectangle 6"/>
          <p:cNvSpPr/>
          <p:nvPr/>
        </p:nvSpPr>
        <p:spPr bwMode="auto">
          <a:xfrm>
            <a:off x="2571736" y="1952552"/>
            <a:ext cx="3643338"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Architecture d’une application Web (1/2)</a:t>
            </a:r>
            <a:endParaRPr lang="fr-BE" dirty="0"/>
          </a:p>
        </p:txBody>
      </p:sp>
      <p:sp>
        <p:nvSpPr>
          <p:cNvPr id="3" name="Content Placeholder 2"/>
          <p:cNvSpPr>
            <a:spLocks noGrp="1"/>
          </p:cNvSpPr>
          <p:nvPr>
            <p:ph idx="1"/>
          </p:nvPr>
        </p:nvSpPr>
        <p:spPr/>
        <p:txBody>
          <a:bodyPr/>
          <a:lstStyle/>
          <a:p>
            <a:r>
              <a:rPr lang="fr-BE" dirty="0" smtClean="0"/>
              <a:t>Une application Web est contenue dans un répertoire du </a:t>
            </a:r>
            <a:r>
              <a:rPr lang="fr-BE" b="1" dirty="0" smtClean="0"/>
              <a:t>conteneur Web</a:t>
            </a:r>
            <a:r>
              <a:rPr lang="fr-BE" dirty="0" smtClean="0"/>
              <a:t> </a:t>
            </a:r>
            <a:endParaRPr lang="fr-BE" sz="1000" dirty="0" smtClean="0"/>
          </a:p>
          <a:p>
            <a:r>
              <a:rPr lang="fr-BE" dirty="0" smtClean="0"/>
              <a:t>Il est obligatoire de respecter une hiérarchie de répertoires et de fichiers</a:t>
            </a:r>
            <a:endParaRPr lang="fr-BE" dirty="0"/>
          </a:p>
        </p:txBody>
      </p:sp>
      <p:graphicFrame>
        <p:nvGraphicFramePr>
          <p:cNvPr id="7" name="Diagram 6"/>
          <p:cNvGraphicFramePr>
            <a:graphicFrameLocks/>
          </p:cNvGraphicFramePr>
          <p:nvPr>
            <p:extLst>
              <p:ext uri="{D42A27DB-BD31-4B8C-83A1-F6EECF244321}">
                <p14:modId xmlns:p14="http://schemas.microsoft.com/office/powerpoint/2010/main" val="782356270"/>
              </p:ext>
            </p:extLst>
          </p:nvPr>
        </p:nvGraphicFramePr>
        <p:xfrm>
          <a:off x="626950" y="2708920"/>
          <a:ext cx="7890100"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Architecture d’une application Web (2/2)</a:t>
            </a:r>
            <a:endParaRPr lang="fr-BE" dirty="0"/>
          </a:p>
        </p:txBody>
      </p:sp>
      <p:sp>
        <p:nvSpPr>
          <p:cNvPr id="3" name="Content Placeholder 2"/>
          <p:cNvSpPr>
            <a:spLocks noGrp="1"/>
          </p:cNvSpPr>
          <p:nvPr>
            <p:ph idx="1"/>
          </p:nvPr>
        </p:nvSpPr>
        <p:spPr/>
        <p:txBody>
          <a:bodyPr/>
          <a:lstStyle/>
          <a:p>
            <a:r>
              <a:rPr lang="fr-BE" dirty="0" smtClean="0"/>
              <a:t>Les répertoires et fichiers obligatoires sont </a:t>
            </a:r>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META-INF</a:t>
            </a:r>
            <a:r>
              <a:rPr lang="en-GB" dirty="0" smtClean="0"/>
              <a:t>  : généré par le jar</a:t>
            </a:r>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000"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WEB-INF</a:t>
            </a:r>
            <a:r>
              <a:rPr lang="en-GB" dirty="0" smtClean="0"/>
              <a:t>  : répertoire </a:t>
            </a:r>
            <a:r>
              <a:rPr lang="en-GB" u="sng" dirty="0" smtClean="0"/>
              <a:t>privé</a:t>
            </a:r>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000"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WEB-INF\classes</a:t>
            </a:r>
            <a:r>
              <a:rPr lang="en-GB" dirty="0" smtClean="0"/>
              <a:t>  : classes </a:t>
            </a:r>
            <a:r>
              <a:rPr lang="en-GB" dirty="0" err="1" smtClean="0"/>
              <a:t>nécessaires</a:t>
            </a:r>
            <a:r>
              <a:rPr lang="en-GB" dirty="0" smtClean="0"/>
              <a:t> à </a:t>
            </a:r>
            <a:r>
              <a:rPr lang="en-GB" dirty="0" err="1" smtClean="0"/>
              <a:t>l'application</a:t>
            </a:r>
            <a:endParaRPr lang="en-GB"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000"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WEB-INF\lib</a:t>
            </a:r>
            <a:r>
              <a:rPr lang="en-GB" dirty="0" smtClean="0"/>
              <a:t> : répertoire pour les </a:t>
            </a:r>
            <a:r>
              <a:rPr lang="en-GB" dirty="0" err="1" smtClean="0"/>
              <a:t>fichiers</a:t>
            </a:r>
            <a:r>
              <a:rPr lang="en-GB" dirty="0" smtClean="0"/>
              <a:t> jar </a:t>
            </a:r>
            <a:r>
              <a:rPr lang="en-GB" dirty="0" err="1" smtClean="0"/>
              <a:t>additionnels</a:t>
            </a:r>
            <a:endParaRPr lang="en-GB"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000" dirty="0" smtClean="0"/>
          </a:p>
          <a:p>
            <a:pPr lvl="1">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WEB-INF\web.xml</a:t>
            </a:r>
            <a:r>
              <a:rPr lang="en-GB" dirty="0" smtClean="0"/>
              <a:t> : </a:t>
            </a:r>
            <a:r>
              <a:rPr lang="en-GB" dirty="0" err="1" smtClean="0"/>
              <a:t>fichier</a:t>
            </a:r>
            <a:r>
              <a:rPr lang="en-GB" dirty="0" smtClean="0"/>
              <a:t> de configuration de </a:t>
            </a:r>
            <a:r>
              <a:rPr lang="en-GB" dirty="0" err="1" smtClean="0"/>
              <a:t>l’application</a:t>
            </a:r>
            <a:r>
              <a:rPr lang="en-GB" dirty="0" smtClean="0"/>
              <a:t> Web</a:t>
            </a:r>
          </a:p>
          <a:p>
            <a:pPr>
              <a:buSzPct val="4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err="1" smtClean="0"/>
              <a:t>Cette</a:t>
            </a:r>
            <a:r>
              <a:rPr lang="en-GB" dirty="0" smtClean="0"/>
              <a:t> </a:t>
            </a:r>
            <a:r>
              <a:rPr lang="en-GB" dirty="0" err="1" smtClean="0"/>
              <a:t>hiérarchie</a:t>
            </a:r>
            <a:r>
              <a:rPr lang="en-GB" dirty="0" smtClean="0"/>
              <a:t> </a:t>
            </a:r>
            <a:r>
              <a:rPr lang="en-GB" dirty="0" err="1" smtClean="0"/>
              <a:t>peut</a:t>
            </a:r>
            <a:r>
              <a:rPr lang="en-GB" dirty="0" smtClean="0"/>
              <a:t> </a:t>
            </a:r>
            <a:r>
              <a:rPr lang="en-GB" dirty="0" err="1" smtClean="0"/>
              <a:t>être</a:t>
            </a:r>
            <a:r>
              <a:rPr lang="en-GB" dirty="0" smtClean="0"/>
              <a:t> </a:t>
            </a:r>
            <a:r>
              <a:rPr lang="en-GB" dirty="0" err="1" smtClean="0"/>
              <a:t>déployée</a:t>
            </a:r>
            <a:r>
              <a:rPr lang="en-GB" dirty="0" smtClean="0"/>
              <a:t> </a:t>
            </a:r>
            <a:r>
              <a:rPr lang="en-GB" dirty="0" err="1" smtClean="0"/>
              <a:t>comme</a:t>
            </a:r>
            <a:r>
              <a:rPr lang="en-GB" dirty="0" smtClean="0"/>
              <a:t> des </a:t>
            </a:r>
            <a:r>
              <a:rPr lang="en-GB" dirty="0" err="1" smtClean="0"/>
              <a:t>fichiers</a:t>
            </a:r>
            <a:r>
              <a:rPr lang="en-GB" dirty="0" smtClean="0"/>
              <a:t> </a:t>
            </a:r>
            <a:r>
              <a:rPr lang="en-GB" dirty="0" err="1" smtClean="0"/>
              <a:t>séparés</a:t>
            </a:r>
            <a:r>
              <a:rPr lang="en-GB" dirty="0" smtClean="0"/>
              <a:t> </a:t>
            </a:r>
            <a:r>
              <a:rPr lang="en-GB" dirty="0" err="1" smtClean="0"/>
              <a:t>ou</a:t>
            </a:r>
            <a:r>
              <a:rPr lang="en-GB" dirty="0" smtClean="0"/>
              <a:t> </a:t>
            </a:r>
            <a:r>
              <a:rPr lang="en-GB" dirty="0" err="1" smtClean="0"/>
              <a:t>être</a:t>
            </a:r>
            <a:r>
              <a:rPr lang="en-GB" dirty="0" smtClean="0"/>
              <a:t> </a:t>
            </a:r>
            <a:r>
              <a:rPr lang="en-GB" dirty="0" err="1" smtClean="0"/>
              <a:t>regroupée</a:t>
            </a:r>
            <a:r>
              <a:rPr lang="en-GB" dirty="0" smtClean="0"/>
              <a:t> </a:t>
            </a:r>
            <a:r>
              <a:rPr lang="en-GB" dirty="0" err="1" smtClean="0"/>
              <a:t>dans</a:t>
            </a:r>
            <a:r>
              <a:rPr lang="en-GB" dirty="0" smtClean="0"/>
              <a:t> un </a:t>
            </a:r>
            <a:r>
              <a:rPr lang="en-GB" dirty="0" err="1" smtClean="0"/>
              <a:t>fichier</a:t>
            </a:r>
            <a:r>
              <a:rPr lang="en-GB" dirty="0" smtClean="0"/>
              <a:t> </a:t>
            </a:r>
            <a:r>
              <a:rPr lang="en-GB" b="1" dirty="0" smtClean="0"/>
              <a:t>.war</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web.xml (1/2)</a:t>
            </a:r>
            <a:endParaRPr lang="fr-BE"/>
          </a:p>
        </p:txBody>
      </p:sp>
      <p:sp>
        <p:nvSpPr>
          <p:cNvPr id="3" name="Content Placeholder 2"/>
          <p:cNvSpPr>
            <a:spLocks noGrp="1"/>
          </p:cNvSpPr>
          <p:nvPr>
            <p:ph idx="1"/>
          </p:nvPr>
        </p:nvSpPr>
        <p:spPr/>
        <p:txBody>
          <a:bodyPr/>
          <a:lstStyle/>
          <a:p>
            <a:r>
              <a:rPr lang="fr-BE" dirty="0" smtClean="0"/>
              <a:t>Le fichier web.xml est le </a:t>
            </a:r>
            <a:r>
              <a:rPr lang="fr-BE" b="1" dirty="0" smtClean="0"/>
              <a:t>descripteur de déploiement</a:t>
            </a:r>
            <a:endParaRPr lang="fr-BE" dirty="0" smtClean="0"/>
          </a:p>
          <a:p>
            <a:r>
              <a:rPr lang="fr-BE" dirty="0" smtClean="0"/>
              <a:t>Il renseigne le conteneur Web de la présence d’une servlet, d’un filtre, d’un </a:t>
            </a:r>
            <a:r>
              <a:rPr lang="fr-BE" dirty="0" err="1" smtClean="0"/>
              <a:t>mapping</a:t>
            </a:r>
            <a:r>
              <a:rPr lang="fr-BE" dirty="0" smtClean="0"/>
              <a:t> entre une action et une servlet, de </a:t>
            </a:r>
            <a:r>
              <a:rPr lang="fr-BE" dirty="0" err="1" smtClean="0"/>
              <a:t>taglibs</a:t>
            </a:r>
            <a:r>
              <a:rPr lang="fr-BE" dirty="0" smtClean="0"/>
              <a:t>, …</a:t>
            </a:r>
          </a:p>
          <a:p>
            <a:r>
              <a:rPr lang="fr-BE" dirty="0" smtClean="0"/>
              <a:t>Il contient les informations de configuration de l’application</a:t>
            </a:r>
          </a:p>
          <a:p>
            <a:r>
              <a:rPr lang="fr-BE" dirty="0" smtClean="0"/>
              <a:t>Ce fichier doit obligatoirement être sauvé dans le répertoire WEB-INF de l’application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p:txBody>
          <a:bodyPr/>
          <a:lstStyle/>
          <a:p>
            <a:r>
              <a:rPr lang="fr-BE" smtClean="0"/>
              <a:t>1. Le Web et le protocole HTTP</a:t>
            </a:r>
          </a:p>
        </p:txBody>
      </p:sp>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web.xml (2/2)</a:t>
            </a:r>
            <a:endParaRPr lang="fr-BE"/>
          </a:p>
        </p:txBody>
      </p:sp>
      <p:sp>
        <p:nvSpPr>
          <p:cNvPr id="3" name="Content Placeholder 2"/>
          <p:cNvSpPr>
            <a:spLocks noGrp="1"/>
          </p:cNvSpPr>
          <p:nvPr>
            <p:ph idx="1"/>
          </p:nvPr>
        </p:nvSpPr>
        <p:spPr/>
        <p:txBody>
          <a:bodyPr/>
          <a:lstStyle/>
          <a:p>
            <a:r>
              <a:rPr lang="fr-BE" dirty="0" smtClean="0"/>
              <a:t>Exemple</a:t>
            </a:r>
            <a:r>
              <a:rPr lang="fr-BE" sz="1000" dirty="0" smtClean="0"/>
              <a:t/>
            </a:r>
            <a:br>
              <a:rPr lang="fr-BE" sz="1000" dirty="0" smtClean="0"/>
            </a:br>
            <a:r>
              <a:rPr lang="fr-BE" dirty="0" smtClean="0"/>
              <a:t>Voir le fichier web.xml de l’installation </a:t>
            </a:r>
            <a:r>
              <a:rPr lang="fr-BE" dirty="0" err="1" smtClean="0"/>
              <a:t>Tomcat</a:t>
            </a:r>
            <a:r>
              <a:rPr lang="fr-BE" dirty="0" smtClean="0"/>
              <a:t>, située dans</a:t>
            </a:r>
            <a:br>
              <a:rPr lang="fr-BE" dirty="0" smtClean="0"/>
            </a:br>
            <a:r>
              <a:rPr lang="fr-BE" dirty="0" smtClean="0">
                <a:latin typeface="Courier New" pitchFamily="49" charset="0"/>
                <a:cs typeface="Courier New" pitchFamily="49" charset="0"/>
              </a:rPr>
              <a:t>&lt;</a:t>
            </a:r>
            <a:r>
              <a:rPr lang="fr-BE" dirty="0" err="1" smtClean="0">
                <a:latin typeface="Courier New" pitchFamily="49" charset="0"/>
                <a:cs typeface="Courier New" pitchFamily="49" charset="0"/>
              </a:rPr>
              <a:t>tomcat</a:t>
            </a:r>
            <a:r>
              <a:rPr lang="fr-BE" dirty="0" smtClean="0">
                <a:latin typeface="Courier New" pitchFamily="49" charset="0"/>
                <a:cs typeface="Courier New" pitchFamily="49" charset="0"/>
              </a:rPr>
              <a:t>&gt;/</a:t>
            </a:r>
            <a:r>
              <a:rPr lang="fr-BE" dirty="0" err="1" smtClean="0">
                <a:latin typeface="Courier New" pitchFamily="49" charset="0"/>
                <a:cs typeface="Courier New" pitchFamily="49" charset="0"/>
              </a:rPr>
              <a:t>webapps</a:t>
            </a:r>
            <a:r>
              <a:rPr lang="fr-BE" dirty="0" smtClean="0">
                <a:latin typeface="Courier New" pitchFamily="49" charset="0"/>
                <a:cs typeface="Courier New" pitchFamily="49" charset="0"/>
              </a:rPr>
              <a:t>/manager/WEB-INF</a:t>
            </a:r>
          </a:p>
        </p:txBody>
      </p:sp>
      <p:sp>
        <p:nvSpPr>
          <p:cNvPr id="4" name="TextBox 3"/>
          <p:cNvSpPr txBox="1"/>
          <p:nvPr/>
        </p:nvSpPr>
        <p:spPr>
          <a:xfrm>
            <a:off x="971600" y="2235636"/>
            <a:ext cx="7000924" cy="3785652"/>
          </a:xfrm>
          <a:prstGeom prst="rect">
            <a:avLst/>
          </a:prstGeom>
          <a:solidFill>
            <a:schemeClr val="bg1"/>
          </a:solidFill>
          <a:ln>
            <a:solidFill>
              <a:srgbClr val="3C486E"/>
            </a:solidFill>
          </a:ln>
        </p:spPr>
        <p:txBody>
          <a:bodyPr wrap="square" rtlCol="0">
            <a:spAutoFit/>
          </a:bodyPr>
          <a:lstStyle/>
          <a:p>
            <a:pPr>
              <a:lnSpc>
                <a:spcPct val="100000"/>
              </a:lnSpc>
            </a:pPr>
            <a:r>
              <a:rPr lang="fr-BE" sz="1200" dirty="0" smtClean="0">
                <a:solidFill>
                  <a:srgbClr val="3C486E"/>
                </a:solidFill>
                <a:latin typeface="Courier New" pitchFamily="49" charset="0"/>
                <a:cs typeface="Courier New" pitchFamily="49" charset="0"/>
              </a:rPr>
              <a:t>&lt;?</a:t>
            </a:r>
            <a:r>
              <a:rPr lang="fr-BE" sz="1200" dirty="0" err="1" smtClean="0">
                <a:solidFill>
                  <a:srgbClr val="3C486E"/>
                </a:solidFill>
                <a:latin typeface="Courier New" pitchFamily="49" charset="0"/>
                <a:cs typeface="Courier New" pitchFamily="49" charset="0"/>
              </a:rPr>
              <a:t>xml</a:t>
            </a:r>
            <a:r>
              <a:rPr lang="fr-BE" sz="1200" dirty="0" smtClean="0">
                <a:solidFill>
                  <a:srgbClr val="3C486E"/>
                </a:solidFill>
                <a:latin typeface="Courier New" pitchFamily="49" charset="0"/>
                <a:cs typeface="Courier New" pitchFamily="49" charset="0"/>
              </a:rPr>
              <a:t> version="1.0" </a:t>
            </a:r>
            <a:r>
              <a:rPr lang="fr-BE" sz="1200" dirty="0" err="1" smtClean="0">
                <a:solidFill>
                  <a:srgbClr val="3C486E"/>
                </a:solidFill>
                <a:latin typeface="Courier New" pitchFamily="49" charset="0"/>
                <a:cs typeface="Courier New" pitchFamily="49" charset="0"/>
              </a:rPr>
              <a:t>encoding</a:t>
            </a:r>
            <a:r>
              <a:rPr lang="fr-BE" sz="1200" dirty="0" smtClean="0">
                <a:solidFill>
                  <a:srgbClr val="3C486E"/>
                </a:solidFill>
                <a:latin typeface="Courier New" pitchFamily="49" charset="0"/>
                <a:cs typeface="Courier New" pitchFamily="49" charset="0"/>
              </a:rPr>
              <a:t>="ISO-8859-1"?&gt;</a:t>
            </a:r>
          </a:p>
          <a:p>
            <a:pPr>
              <a:lnSpc>
                <a:spcPct val="100000"/>
              </a:lnSpc>
            </a:pPr>
            <a:r>
              <a:rPr lang="fr-BE" sz="1200" dirty="0" smtClean="0">
                <a:solidFill>
                  <a:srgbClr val="3C486E"/>
                </a:solidFill>
                <a:latin typeface="Courier New" pitchFamily="49" charset="0"/>
                <a:cs typeface="Courier New" pitchFamily="49" charset="0"/>
              </a:rPr>
              <a:t>	&lt;web-</a:t>
            </a:r>
            <a:r>
              <a:rPr lang="fr-BE" sz="1200" dirty="0" err="1" smtClean="0">
                <a:solidFill>
                  <a:srgbClr val="3C486E"/>
                </a:solidFill>
                <a:latin typeface="Courier New" pitchFamily="49" charset="0"/>
                <a:cs typeface="Courier New" pitchFamily="49" charset="0"/>
              </a:rPr>
              <a:t>app</a:t>
            </a:r>
            <a:r>
              <a:rPr lang="fr-BE" sz="1200" dirty="0" smtClean="0">
                <a:solidFill>
                  <a:srgbClr val="3C486E"/>
                </a:solidFill>
                <a:latin typeface="Courier New" pitchFamily="49" charset="0"/>
                <a:cs typeface="Courier New" pitchFamily="49" charset="0"/>
              </a:rPr>
              <a:t> </a:t>
            </a:r>
            <a:r>
              <a:rPr lang="fr-BE" sz="1200" dirty="0" err="1" smtClean="0">
                <a:solidFill>
                  <a:srgbClr val="3C486E"/>
                </a:solidFill>
                <a:latin typeface="Courier New" pitchFamily="49" charset="0"/>
                <a:cs typeface="Courier New" pitchFamily="49" charset="0"/>
              </a:rPr>
              <a:t>xmlns</a:t>
            </a:r>
            <a:r>
              <a:rPr lang="fr-BE" sz="1200" dirty="0" smtClean="0">
                <a:solidFill>
                  <a:srgbClr val="3C486E"/>
                </a:solidFill>
                <a:latin typeface="Courier New" pitchFamily="49" charset="0"/>
                <a:cs typeface="Courier New" pitchFamily="49" charset="0"/>
              </a:rPr>
              <a:t>="http://java.sun.com/xml/ns/javaee"   					</a:t>
            </a:r>
            <a:r>
              <a:rPr lang="fr-BE" sz="1200" dirty="0" err="1" smtClean="0">
                <a:solidFill>
                  <a:srgbClr val="3C486E"/>
                </a:solidFill>
                <a:latin typeface="Courier New" pitchFamily="49" charset="0"/>
                <a:cs typeface="Courier New" pitchFamily="49" charset="0"/>
              </a:rPr>
              <a:t>xmlns:xsi</a:t>
            </a:r>
            <a:r>
              <a:rPr lang="fr-BE" sz="1200" dirty="0" smtClean="0">
                <a:solidFill>
                  <a:srgbClr val="3C486E"/>
                </a:solidFill>
                <a:latin typeface="Courier New" pitchFamily="49" charset="0"/>
                <a:cs typeface="Courier New" pitchFamily="49" charset="0"/>
              </a:rPr>
              <a:t>="http://www.w3.org/2001/XMLSchema-instance"   			</a:t>
            </a:r>
            <a:r>
              <a:rPr lang="fr-BE" sz="1200" dirty="0" err="1" smtClean="0">
                <a:solidFill>
                  <a:srgbClr val="3C486E"/>
                </a:solidFill>
                <a:latin typeface="Courier New" pitchFamily="49" charset="0"/>
                <a:cs typeface="Courier New" pitchFamily="49" charset="0"/>
              </a:rPr>
              <a:t>xsi:schemaLocation</a:t>
            </a:r>
            <a:r>
              <a:rPr lang="fr-BE" sz="1200" dirty="0" smtClean="0">
                <a:solidFill>
                  <a:srgbClr val="3C486E"/>
                </a:solidFill>
                <a:latin typeface="Courier New" pitchFamily="49" charset="0"/>
                <a:cs typeface="Courier New" pitchFamily="49" charset="0"/>
              </a:rPr>
              <a:t>="http://java.sun.com/xml/ns/javaee 					http://java.sun.com/xml/ns/javaee/web-app_2_5.xsd"   </a:t>
            </a:r>
          </a:p>
          <a:p>
            <a:pPr>
              <a:lnSpc>
                <a:spcPct val="100000"/>
              </a:lnSpc>
            </a:pPr>
            <a:r>
              <a:rPr lang="fr-BE" sz="1200" dirty="0" smtClean="0">
                <a:solidFill>
                  <a:srgbClr val="3C486E"/>
                </a:solidFill>
                <a:latin typeface="Courier New" pitchFamily="49" charset="0"/>
                <a:cs typeface="Courier New" pitchFamily="49" charset="0"/>
              </a:rPr>
              <a:t>		version="2.5"&gt;   </a:t>
            </a:r>
          </a:p>
          <a:p>
            <a:pPr>
              <a:lnSpc>
                <a:spcPct val="100000"/>
              </a:lnSpc>
            </a:pPr>
            <a:r>
              <a:rPr lang="fr-BE" sz="1200" dirty="0" smtClean="0">
                <a:solidFill>
                  <a:srgbClr val="3C486E"/>
                </a:solidFill>
                <a:latin typeface="Courier New" pitchFamily="49" charset="0"/>
                <a:cs typeface="Courier New" pitchFamily="49" charset="0"/>
              </a:rPr>
              <a:t>		&lt;display-</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a:t>
            </a:r>
            <a:r>
              <a:rPr lang="fr-BE" sz="1200" dirty="0" err="1" smtClean="0">
                <a:solidFill>
                  <a:srgbClr val="3C486E"/>
                </a:solidFill>
                <a:latin typeface="Courier New" pitchFamily="49" charset="0"/>
                <a:cs typeface="Courier New" pitchFamily="49" charset="0"/>
              </a:rPr>
              <a:t>Tomcat</a:t>
            </a:r>
            <a:r>
              <a:rPr lang="fr-BE" sz="1200" dirty="0" smtClean="0">
                <a:solidFill>
                  <a:srgbClr val="3C486E"/>
                </a:solidFill>
                <a:latin typeface="Courier New" pitchFamily="49" charset="0"/>
                <a:cs typeface="Courier New" pitchFamily="49" charset="0"/>
              </a:rPr>
              <a:t> Manager Application&lt;/display-</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  </a:t>
            </a:r>
          </a:p>
          <a:p>
            <a:pPr>
              <a:lnSpc>
                <a:spcPct val="100000"/>
              </a:lnSpc>
            </a:pPr>
            <a:endParaRPr lang="fr-BE" sz="1200" dirty="0" smtClean="0">
              <a:solidFill>
                <a:srgbClr val="3C486E"/>
              </a:solidFill>
              <a:latin typeface="Courier New" pitchFamily="49" charset="0"/>
              <a:cs typeface="Courier New" pitchFamily="49" charset="0"/>
            </a:endParaRP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&gt;    </a:t>
            </a: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a:t>
            </a:r>
            <a:r>
              <a:rPr lang="fr-BE" sz="1200" dirty="0" err="1" smtClean="0">
                <a:solidFill>
                  <a:srgbClr val="3C486E"/>
                </a:solidFill>
                <a:latin typeface="Courier New" pitchFamily="49" charset="0"/>
                <a:cs typeface="Courier New" pitchFamily="49" charset="0"/>
              </a:rPr>
              <a:t>HTMLManager</a:t>
            </a:r>
            <a:r>
              <a:rPr lang="fr-BE" sz="1200" dirty="0" smtClean="0">
                <a:solidFill>
                  <a:srgbClr val="3C486E"/>
                </a:solidFill>
                <a:latin typeface="Courier New" pitchFamily="49" charset="0"/>
                <a:cs typeface="Courier New" pitchFamily="49" charset="0"/>
              </a:rPr>
              <a:t>&lt;/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a:t>
            </a: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-class&gt;</a:t>
            </a:r>
          </a:p>
          <a:p>
            <a:pPr>
              <a:lnSpc>
                <a:spcPct val="100000"/>
              </a:lnSpc>
            </a:pPr>
            <a:r>
              <a:rPr lang="fr-BE" sz="1200" dirty="0" smtClean="0">
                <a:solidFill>
                  <a:srgbClr val="3C486E"/>
                </a:solidFill>
                <a:latin typeface="Courier New" pitchFamily="49" charset="0"/>
                <a:cs typeface="Courier New" pitchFamily="49" charset="0"/>
              </a:rPr>
              <a:t>				</a:t>
            </a:r>
            <a:r>
              <a:rPr lang="fr-BE" sz="1200" dirty="0" err="1" smtClean="0">
                <a:solidFill>
                  <a:srgbClr val="3C486E"/>
                </a:solidFill>
                <a:latin typeface="Courier New" pitchFamily="49" charset="0"/>
                <a:cs typeface="Courier New" pitchFamily="49" charset="0"/>
              </a:rPr>
              <a:t>org.apache.catalina.manager.HTMLManagerServlet</a:t>
            </a:r>
            <a:endParaRPr lang="fr-BE" sz="1200" dirty="0" smtClean="0">
              <a:solidFill>
                <a:srgbClr val="3C486E"/>
              </a:solidFill>
              <a:latin typeface="Courier New" pitchFamily="49" charset="0"/>
              <a:cs typeface="Courier New" pitchFamily="49" charset="0"/>
            </a:endParaRP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-class&gt;    </a:t>
            </a: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&gt;</a:t>
            </a:r>
          </a:p>
          <a:p>
            <a:pPr>
              <a:lnSpc>
                <a:spcPct val="100000"/>
              </a:lnSpc>
            </a:pPr>
            <a:endParaRPr lang="fr-BE" sz="1200" dirty="0" smtClean="0">
              <a:solidFill>
                <a:srgbClr val="3C486E"/>
              </a:solidFill>
              <a:latin typeface="Courier New" pitchFamily="49" charset="0"/>
              <a:cs typeface="Courier New" pitchFamily="49" charset="0"/>
            </a:endParaRP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mapping</a:t>
            </a:r>
            <a:r>
              <a:rPr lang="fr-BE" sz="1200" dirty="0" smtClean="0">
                <a:solidFill>
                  <a:srgbClr val="3C486E"/>
                </a:solidFill>
                <a:latin typeface="Courier New" pitchFamily="49" charset="0"/>
                <a:cs typeface="Courier New" pitchFamily="49" charset="0"/>
              </a:rPr>
              <a:t>&gt;    </a:t>
            </a: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a:t>
            </a:r>
            <a:r>
              <a:rPr lang="fr-BE" sz="1200" dirty="0" err="1" smtClean="0">
                <a:solidFill>
                  <a:srgbClr val="3C486E"/>
                </a:solidFill>
                <a:latin typeface="Courier New" pitchFamily="49" charset="0"/>
                <a:cs typeface="Courier New" pitchFamily="49" charset="0"/>
              </a:rPr>
              <a:t>HTMLManager</a:t>
            </a:r>
            <a:r>
              <a:rPr lang="fr-BE" sz="1200" dirty="0" smtClean="0">
                <a:solidFill>
                  <a:srgbClr val="3C486E"/>
                </a:solidFill>
                <a:latin typeface="Courier New" pitchFamily="49" charset="0"/>
                <a:cs typeface="Courier New" pitchFamily="49" charset="0"/>
              </a:rPr>
              <a:t>&lt;/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name</a:t>
            </a:r>
            <a:r>
              <a:rPr lang="fr-BE" sz="1200" dirty="0" smtClean="0">
                <a:solidFill>
                  <a:srgbClr val="3C486E"/>
                </a:solidFill>
                <a:latin typeface="Courier New" pitchFamily="49" charset="0"/>
                <a:cs typeface="Courier New" pitchFamily="49" charset="0"/>
              </a:rPr>
              <a:t>&gt;      </a:t>
            </a:r>
          </a:p>
          <a:p>
            <a:pPr>
              <a:lnSpc>
                <a:spcPct val="100000"/>
              </a:lnSpc>
            </a:pPr>
            <a:r>
              <a:rPr lang="fr-BE" sz="1200" dirty="0" smtClean="0">
                <a:solidFill>
                  <a:srgbClr val="3C486E"/>
                </a:solidFill>
                <a:latin typeface="Courier New" pitchFamily="49" charset="0"/>
                <a:cs typeface="Courier New" pitchFamily="49" charset="0"/>
              </a:rPr>
              <a:t>			&lt;url-pattern&gt;/html/*&lt;/url-pattern&gt;  </a:t>
            </a:r>
          </a:p>
          <a:p>
            <a:pPr>
              <a:lnSpc>
                <a:spcPct val="100000"/>
              </a:lnSpc>
            </a:pPr>
            <a:r>
              <a:rPr lang="fr-BE" sz="1200" dirty="0" smtClean="0">
                <a:solidFill>
                  <a:srgbClr val="3C486E"/>
                </a:solidFill>
                <a:latin typeface="Courier New" pitchFamily="49" charset="0"/>
                <a:cs typeface="Courier New" pitchFamily="49" charset="0"/>
              </a:rPr>
              <a:t>		&lt;/</a:t>
            </a:r>
            <a:r>
              <a:rPr lang="fr-BE" sz="1200" dirty="0" err="1" smtClean="0">
                <a:solidFill>
                  <a:srgbClr val="3C486E"/>
                </a:solidFill>
                <a:latin typeface="Courier New" pitchFamily="49" charset="0"/>
                <a:cs typeface="Courier New" pitchFamily="49" charset="0"/>
              </a:rPr>
              <a:t>servlet</a:t>
            </a:r>
            <a:r>
              <a:rPr lang="fr-BE" sz="1200" dirty="0" smtClean="0">
                <a:solidFill>
                  <a:srgbClr val="3C486E"/>
                </a:solidFill>
                <a:latin typeface="Courier New" pitchFamily="49" charset="0"/>
                <a:cs typeface="Courier New" pitchFamily="49" charset="0"/>
              </a:rPr>
              <a:t>-</a:t>
            </a:r>
            <a:r>
              <a:rPr lang="fr-BE" sz="1200" dirty="0" err="1" smtClean="0">
                <a:solidFill>
                  <a:srgbClr val="3C486E"/>
                </a:solidFill>
                <a:latin typeface="Courier New" pitchFamily="49" charset="0"/>
                <a:cs typeface="Courier New" pitchFamily="49" charset="0"/>
              </a:rPr>
              <a:t>mapping</a:t>
            </a:r>
            <a:r>
              <a:rPr lang="fr-BE" sz="1200" dirty="0" smtClean="0">
                <a:solidFill>
                  <a:srgbClr val="3C486E"/>
                </a:solidFill>
                <a:latin typeface="Courier New" pitchFamily="49" charset="0"/>
                <a:cs typeface="Courier New" pitchFamily="49" charset="0"/>
              </a:rPr>
              <a:t>&gt;  </a:t>
            </a:r>
          </a:p>
          <a:p>
            <a:pPr>
              <a:lnSpc>
                <a:spcPct val="100000"/>
              </a:lnSpc>
            </a:pPr>
            <a:r>
              <a:rPr lang="fr-BE" sz="1200" dirty="0" smtClean="0">
                <a:solidFill>
                  <a:srgbClr val="3C486E"/>
                </a:solidFill>
                <a:latin typeface="Courier New" pitchFamily="49" charset="0"/>
                <a:cs typeface="Courier New" pitchFamily="49" charset="0"/>
              </a:rPr>
              <a:t>	&lt;/web-</a:t>
            </a:r>
            <a:r>
              <a:rPr lang="fr-BE" sz="1200" dirty="0" err="1" smtClean="0">
                <a:solidFill>
                  <a:srgbClr val="3C486E"/>
                </a:solidFill>
                <a:latin typeface="Courier New" pitchFamily="49" charset="0"/>
                <a:cs typeface="Courier New" pitchFamily="49" charset="0"/>
              </a:rPr>
              <a:t>app</a:t>
            </a:r>
            <a:r>
              <a:rPr lang="fr-BE" sz="1200" dirty="0" smtClean="0">
                <a:solidFill>
                  <a:srgbClr val="3C486E"/>
                </a:solidFill>
                <a:latin typeface="Courier New" pitchFamily="49" charset="0"/>
                <a:cs typeface="Courier New" pitchFamily="49" charset="0"/>
              </a:rPr>
              <a:t>&gt;		</a:t>
            </a:r>
            <a:endParaRPr lang="fr-BE" sz="1200"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&lt;servlet&gt;</a:t>
            </a:r>
            <a:endParaRPr lang="fr-BE"/>
          </a:p>
        </p:txBody>
      </p:sp>
      <p:sp>
        <p:nvSpPr>
          <p:cNvPr id="3" name="Content Placeholder 2"/>
          <p:cNvSpPr>
            <a:spLocks noGrp="1"/>
          </p:cNvSpPr>
          <p:nvPr>
            <p:ph idx="1"/>
          </p:nvPr>
        </p:nvSpPr>
        <p:spPr/>
        <p:txBody>
          <a:bodyPr/>
          <a:lstStyle/>
          <a:p>
            <a:r>
              <a:rPr lang="fr-BE" dirty="0" smtClean="0"/>
              <a:t>L'élément </a:t>
            </a:r>
            <a:r>
              <a:rPr lang="fr-BE" dirty="0" smtClean="0">
                <a:latin typeface="Courier New" pitchFamily="49" charset="0"/>
                <a:cs typeface="Courier New" pitchFamily="49" charset="0"/>
              </a:rPr>
              <a:t>&lt;servlet&gt;</a:t>
            </a:r>
            <a:r>
              <a:rPr lang="fr-BE" dirty="0" smtClean="0">
                <a:cs typeface="Courier New" pitchFamily="49" charset="0"/>
              </a:rPr>
              <a:t> </a:t>
            </a:r>
            <a:r>
              <a:rPr lang="fr-BE" dirty="0" smtClean="0"/>
              <a:t>permet de définir une servlet</a:t>
            </a:r>
          </a:p>
          <a:p>
            <a:r>
              <a:rPr lang="fr-BE" dirty="0" smtClean="0"/>
              <a:t>Il contient les éléments suivants </a:t>
            </a:r>
          </a:p>
          <a:p>
            <a:pPr lvl="1"/>
            <a:r>
              <a:rPr lang="fr-BE" dirty="0" smtClean="0">
                <a:latin typeface="Courier New" pitchFamily="49" charset="0"/>
                <a:cs typeface="Courier New" pitchFamily="49" charset="0"/>
              </a:rPr>
              <a:t>&lt;servlet-</a:t>
            </a:r>
            <a:r>
              <a:rPr lang="fr-BE" dirty="0" err="1" smtClean="0">
                <a:latin typeface="Courier New" pitchFamily="49" charset="0"/>
                <a:cs typeface="Courier New" pitchFamily="49" charset="0"/>
              </a:rPr>
              <a:t>name</a:t>
            </a:r>
            <a:r>
              <a:rPr lang="fr-BE" dirty="0" smtClean="0">
                <a:latin typeface="Courier New" pitchFamily="49" charset="0"/>
                <a:cs typeface="Courier New" pitchFamily="49" charset="0"/>
              </a:rPr>
              <a:t>&gt; </a:t>
            </a:r>
            <a:r>
              <a:rPr lang="fr-BE" dirty="0" smtClean="0"/>
              <a:t>: donne un nom à la servlet</a:t>
            </a:r>
            <a:endParaRPr lang="fr-BE" sz="1000" dirty="0" smtClean="0"/>
          </a:p>
          <a:p>
            <a:pPr lvl="1"/>
            <a:r>
              <a:rPr lang="fr-BE" dirty="0" smtClean="0">
                <a:latin typeface="Courier New" pitchFamily="49" charset="0"/>
                <a:cs typeface="Courier New" pitchFamily="49" charset="0"/>
              </a:rPr>
              <a:t>&lt;servlet-class&gt; </a:t>
            </a:r>
            <a:r>
              <a:rPr lang="fr-BE" dirty="0" smtClean="0"/>
              <a:t>: indique la classe à instancier</a:t>
            </a:r>
          </a:p>
          <a:p>
            <a:r>
              <a:rPr lang="fr-BE" dirty="0" smtClean="0"/>
              <a:t>Il peut y avoir plusieurs éléments &lt;servlet&gt; indiquant la même classe, chaque élément entraîne l'instanciation de la classe</a:t>
            </a:r>
            <a:endParaRPr lang="fr-BE"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&lt;servlet-mapping&gt;</a:t>
            </a:r>
            <a:endParaRPr lang="fr-BE"/>
          </a:p>
        </p:txBody>
      </p:sp>
      <p:sp>
        <p:nvSpPr>
          <p:cNvPr id="3" name="Content Placeholder 2"/>
          <p:cNvSpPr>
            <a:spLocks noGrp="1"/>
          </p:cNvSpPr>
          <p:nvPr>
            <p:ph idx="1"/>
          </p:nvPr>
        </p:nvSpPr>
        <p:spPr/>
        <p:txBody>
          <a:bodyPr/>
          <a:lstStyle/>
          <a:p>
            <a:r>
              <a:rPr lang="fr-BE" dirty="0" smtClean="0"/>
              <a:t>Un élément </a:t>
            </a:r>
            <a:r>
              <a:rPr lang="fr-BE" dirty="0" smtClean="0">
                <a:latin typeface="Courier New" pitchFamily="49" charset="0"/>
                <a:cs typeface="Courier New" pitchFamily="49" charset="0"/>
              </a:rPr>
              <a:t>&lt;servlet-</a:t>
            </a:r>
            <a:r>
              <a:rPr lang="fr-BE" dirty="0" err="1" smtClean="0">
                <a:latin typeface="Courier New" pitchFamily="49" charset="0"/>
                <a:cs typeface="Courier New" pitchFamily="49" charset="0"/>
              </a:rPr>
              <a:t>mapping</a:t>
            </a:r>
            <a:r>
              <a:rPr lang="fr-BE" dirty="0" smtClean="0">
                <a:latin typeface="Courier New" pitchFamily="49" charset="0"/>
                <a:cs typeface="Courier New" pitchFamily="49" charset="0"/>
              </a:rPr>
              <a:t>&gt;</a:t>
            </a:r>
            <a:r>
              <a:rPr lang="fr-BE" dirty="0" smtClean="0">
                <a:cs typeface="Courier New" pitchFamily="49" charset="0"/>
              </a:rPr>
              <a:t> </a:t>
            </a:r>
            <a:r>
              <a:rPr lang="fr-BE" dirty="0" smtClean="0"/>
              <a:t>associe des requêtes à une instance de servlet</a:t>
            </a:r>
          </a:p>
          <a:p>
            <a:r>
              <a:rPr lang="fr-BE" dirty="0" smtClean="0"/>
              <a:t>Il contient les éléments suivants :</a:t>
            </a:r>
          </a:p>
          <a:p>
            <a:pPr lvl="1"/>
            <a:r>
              <a:rPr lang="fr-BE" dirty="0" smtClean="0">
                <a:latin typeface="Courier New" pitchFamily="49" charset="0"/>
                <a:cs typeface="Courier New" pitchFamily="49" charset="0"/>
              </a:rPr>
              <a:t>&lt;servlet-</a:t>
            </a:r>
            <a:r>
              <a:rPr lang="fr-BE" dirty="0" err="1" smtClean="0">
                <a:latin typeface="Courier New" pitchFamily="49" charset="0"/>
                <a:cs typeface="Courier New" pitchFamily="49" charset="0"/>
              </a:rPr>
              <a:t>name</a:t>
            </a:r>
            <a:r>
              <a:rPr lang="fr-BE" dirty="0" smtClean="0">
                <a:latin typeface="Courier New" pitchFamily="49" charset="0"/>
                <a:cs typeface="Courier New" pitchFamily="49" charset="0"/>
              </a:rPr>
              <a:t>&gt; </a:t>
            </a:r>
            <a:r>
              <a:rPr lang="fr-BE" dirty="0" smtClean="0"/>
              <a:t>: désigne une servlet déclarée dans un élément </a:t>
            </a:r>
            <a:r>
              <a:rPr lang="fr-BE" dirty="0" smtClean="0">
                <a:latin typeface="Courier New" pitchFamily="49" charset="0"/>
                <a:cs typeface="Courier New" pitchFamily="49" charset="0"/>
              </a:rPr>
              <a:t>&lt;servlet&gt;</a:t>
            </a:r>
            <a:endParaRPr lang="fr-BE" sz="1000" dirty="0" smtClean="0"/>
          </a:p>
          <a:p>
            <a:pPr lvl="1"/>
            <a:r>
              <a:rPr lang="fr-BE" dirty="0" smtClean="0">
                <a:latin typeface="Courier New" pitchFamily="49" charset="0"/>
                <a:cs typeface="Courier New" pitchFamily="49" charset="0"/>
              </a:rPr>
              <a:t>&lt;url-pattern&gt; </a:t>
            </a:r>
            <a:r>
              <a:rPr lang="fr-BE" dirty="0" smtClean="0"/>
              <a:t>: indique quelles requêtes sont associées à la servlet</a:t>
            </a:r>
            <a:endParaRPr lang="fr-BE"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fr-BE" smtClean="0"/>
              <a:t>Déploiement d’une application Web (1/2)</a:t>
            </a:r>
          </a:p>
        </p:txBody>
      </p:sp>
      <p:sp>
        <p:nvSpPr>
          <p:cNvPr id="33795" name="Content Placeholder 2"/>
          <p:cNvSpPr>
            <a:spLocks noGrp="1"/>
          </p:cNvSpPr>
          <p:nvPr>
            <p:ph idx="1"/>
          </p:nvPr>
        </p:nvSpPr>
        <p:spPr/>
        <p:txBody>
          <a:bodyPr/>
          <a:lstStyle/>
          <a:p>
            <a:r>
              <a:rPr lang="fr-BE" dirty="0" smtClean="0"/>
              <a:t>Une application Web peut être déployée de différentes manières </a:t>
            </a:r>
          </a:p>
          <a:p>
            <a:pPr lvl="1"/>
            <a:r>
              <a:rPr lang="fr-BE" dirty="0" smtClean="0"/>
              <a:t>Installation par copie des fichiers dans le répertoire </a:t>
            </a:r>
            <a:r>
              <a:rPr lang="fr-BE" b="1" dirty="0" err="1" smtClean="0"/>
              <a:t>webapps</a:t>
            </a:r>
            <a:r>
              <a:rPr lang="fr-BE" dirty="0" smtClean="0"/>
              <a:t> du serveur</a:t>
            </a:r>
            <a:endParaRPr lang="fr-BE" sz="1000" dirty="0" smtClean="0"/>
          </a:p>
          <a:p>
            <a:pPr lvl="1"/>
            <a:r>
              <a:rPr lang="fr-BE" dirty="0" smtClean="0"/>
              <a:t>Installation via le Manager de </a:t>
            </a:r>
            <a:r>
              <a:rPr lang="fr-BE" dirty="0" err="1" smtClean="0"/>
              <a:t>Tomcat</a:t>
            </a:r>
            <a:r>
              <a:rPr lang="fr-BE" dirty="0" smtClean="0"/>
              <a:t> </a:t>
            </a:r>
            <a:endParaRPr lang="fr-BE" sz="1000" dirty="0" smtClean="0"/>
          </a:p>
          <a:p>
            <a:pPr lvl="1"/>
            <a:r>
              <a:rPr lang="fr-BE" dirty="0" smtClean="0"/>
              <a:t>Installation via une application tierce, par exemple depuis Eclipse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Déploiement d’une application Web (2/2)</a:t>
            </a:r>
            <a:endParaRPr lang="fr-BE"/>
          </a:p>
        </p:txBody>
      </p:sp>
      <p:pic>
        <p:nvPicPr>
          <p:cNvPr id="4" name="Picture 4"/>
          <p:cNvPicPr>
            <a:picLocks noChangeAspect="1" noChangeArrowheads="1"/>
          </p:cNvPicPr>
          <p:nvPr/>
        </p:nvPicPr>
        <p:blipFill>
          <a:blip r:embed="rId3" cstate="print"/>
          <a:srcRect/>
          <a:stretch>
            <a:fillRect/>
          </a:stretch>
        </p:blipFill>
        <p:spPr bwMode="auto">
          <a:xfrm>
            <a:off x="1762194" y="836712"/>
            <a:ext cx="5619612" cy="5112568"/>
          </a:xfrm>
          <a:prstGeom prst="rect">
            <a:avLst/>
          </a:prstGeom>
          <a:noFill/>
          <a:ln w="9525" algn="ctr">
            <a:noFill/>
            <a:miter lim="800000"/>
            <a:headEnd/>
            <a:tailEnd/>
          </a:ln>
        </p:spPr>
      </p:pic>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a:t>
            </a:r>
            <a:endParaRPr lang="fr-BE"/>
          </a:p>
        </p:txBody>
      </p:sp>
      <p:sp>
        <p:nvSpPr>
          <p:cNvPr id="3" name="Content Placeholder 2"/>
          <p:cNvSpPr>
            <a:spLocks noGrp="1"/>
          </p:cNvSpPr>
          <p:nvPr>
            <p:ph idx="1"/>
          </p:nvPr>
        </p:nvSpPr>
        <p:spPr/>
        <p:txBody>
          <a:bodyPr/>
          <a:lstStyle/>
          <a:p>
            <a:r>
              <a:rPr lang="fr-BE" dirty="0" smtClean="0"/>
              <a:t>Exercice </a:t>
            </a:r>
          </a:p>
          <a:p>
            <a:pPr lvl="1"/>
            <a:r>
              <a:rPr lang="fr-BE" dirty="0" smtClean="0"/>
              <a:t>Vérification du fonctionnement de </a:t>
            </a:r>
            <a:r>
              <a:rPr lang="fr-BE" dirty="0" err="1" smtClean="0"/>
              <a:t>Tomcat</a:t>
            </a:r>
            <a:endParaRPr lang="fr-BE" sz="1000" dirty="0" smtClean="0"/>
          </a:p>
          <a:p>
            <a:pPr lvl="1"/>
            <a:r>
              <a:rPr lang="fr-BE" dirty="0" smtClean="0"/>
              <a:t>Installation de l’utilitaire de déploiement de </a:t>
            </a:r>
            <a:r>
              <a:rPr lang="fr-BE" dirty="0" err="1" smtClean="0"/>
              <a:t>Tomcat</a:t>
            </a:r>
            <a:endParaRPr lang="fr-BE" sz="1000" dirty="0" smtClean="0"/>
          </a:p>
          <a:p>
            <a:pPr lvl="1"/>
            <a:r>
              <a:rPr lang="fr-BE" dirty="0" smtClean="0"/>
              <a:t>Intégration de cet outil à Eclipse</a:t>
            </a:r>
            <a:endParaRPr lang="fr-BE" sz="1000" dirty="0" smtClean="0"/>
          </a:p>
          <a:p>
            <a:pPr lvl="1"/>
            <a:r>
              <a:rPr lang="fr-BE" dirty="0" smtClean="0"/>
              <a:t>Compilation et installation de l’exemple Lotto1</a:t>
            </a:r>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Partage d'informations entre Servlets</a:t>
            </a:r>
            <a:endParaRPr lang="fr-BE"/>
          </a:p>
        </p:txBody>
      </p:sp>
      <p:sp>
        <p:nvSpPr>
          <p:cNvPr id="3" name="Content Placeholder 2"/>
          <p:cNvSpPr>
            <a:spLocks noGrp="1"/>
          </p:cNvSpPr>
          <p:nvPr>
            <p:ph idx="1"/>
          </p:nvPr>
        </p:nvSpPr>
        <p:spPr/>
        <p:txBody>
          <a:bodyPr/>
          <a:lstStyle/>
          <a:p>
            <a:r>
              <a:rPr lang="fr-BE" dirty="0" smtClean="0"/>
              <a:t>Il est possible de partager des </a:t>
            </a:r>
            <a:r>
              <a:rPr lang="fr-BE" b="1" dirty="0" smtClean="0"/>
              <a:t>attributs</a:t>
            </a:r>
            <a:r>
              <a:rPr lang="fr-BE" dirty="0" smtClean="0"/>
              <a:t> entre plusieurs servlets</a:t>
            </a:r>
            <a:endParaRPr lang="fr-BE" sz="1000" dirty="0" smtClean="0"/>
          </a:p>
          <a:p>
            <a:r>
              <a:rPr lang="fr-BE" dirty="0" smtClean="0"/>
              <a:t>Les attributs sont associés à un </a:t>
            </a:r>
            <a:r>
              <a:rPr lang="fr-BE" b="1" dirty="0" smtClean="0"/>
              <a:t>scope</a:t>
            </a:r>
            <a:r>
              <a:rPr lang="fr-BE" dirty="0" smtClean="0"/>
              <a:t> déterminant leur accessibilité et leur durée de vie</a:t>
            </a:r>
          </a:p>
        </p:txBody>
      </p:sp>
      <p:sp>
        <p:nvSpPr>
          <p:cNvPr id="4" name="TextBox 3"/>
          <p:cNvSpPr txBox="1"/>
          <p:nvPr/>
        </p:nvSpPr>
        <p:spPr>
          <a:xfrm>
            <a:off x="2143108" y="2276872"/>
            <a:ext cx="6715172" cy="3570208"/>
          </a:xfrm>
          <a:prstGeom prst="rect">
            <a:avLst/>
          </a:prstGeom>
          <a:noFill/>
        </p:spPr>
        <p:txBody>
          <a:bodyPr wrap="square" rtlCol="0">
            <a:spAutoFit/>
          </a:bodyPr>
          <a:lstStyle/>
          <a:p>
            <a:pPr lvl="1">
              <a:lnSpc>
                <a:spcPct val="100000"/>
              </a:lnSpc>
            </a:pPr>
            <a:endParaRPr lang="fr-BE" b="1" dirty="0" smtClean="0">
              <a:solidFill>
                <a:srgbClr val="3C486E"/>
              </a:solidFill>
              <a:latin typeface="+mn-lt"/>
              <a:cs typeface="Courier New" pitchFamily="49" charset="0"/>
            </a:endParaRPr>
          </a:p>
          <a:p>
            <a:pPr lvl="1">
              <a:lnSpc>
                <a:spcPct val="100000"/>
              </a:lnSpc>
            </a:pPr>
            <a:r>
              <a:rPr lang="fr-BE" dirty="0" smtClean="0">
                <a:solidFill>
                  <a:srgbClr val="3C486E"/>
                </a:solidFill>
                <a:latin typeface="+mn-lt"/>
              </a:rPr>
              <a:t>un attribut ayant ce scope sera disponible pour toutes les Servlets de la même application web</a:t>
            </a:r>
          </a:p>
          <a:p>
            <a:pPr lvl="1">
              <a:lnSpc>
                <a:spcPct val="100000"/>
              </a:lnSpc>
            </a:pPr>
            <a:endParaRPr lang="fr-BE" dirty="0" smtClean="0">
              <a:solidFill>
                <a:srgbClr val="3C486E"/>
              </a:solidFill>
              <a:latin typeface="+mn-lt"/>
            </a:endParaRPr>
          </a:p>
          <a:p>
            <a:pPr lvl="1">
              <a:lnSpc>
                <a:spcPct val="100000"/>
              </a:lnSpc>
            </a:pPr>
            <a:endParaRPr lang="fr-BE" dirty="0" smtClean="0">
              <a:solidFill>
                <a:srgbClr val="3C486E"/>
              </a:solidFill>
              <a:latin typeface="+mn-lt"/>
            </a:endParaRPr>
          </a:p>
          <a:p>
            <a:pPr lvl="1">
              <a:lnSpc>
                <a:spcPct val="100000"/>
              </a:lnSpc>
            </a:pPr>
            <a:endParaRPr lang="fr-BE" sz="1000" dirty="0" smtClean="0">
              <a:solidFill>
                <a:srgbClr val="3C486E"/>
              </a:solidFill>
              <a:latin typeface="+mn-lt"/>
            </a:endParaRPr>
          </a:p>
          <a:p>
            <a:pPr lvl="1">
              <a:lnSpc>
                <a:spcPct val="100000"/>
              </a:lnSpc>
            </a:pPr>
            <a:r>
              <a:rPr lang="fr-BE" dirty="0" smtClean="0">
                <a:solidFill>
                  <a:srgbClr val="3C486E"/>
                </a:solidFill>
                <a:latin typeface="+mn-lt"/>
              </a:rPr>
              <a:t>un attribut ayant ce scope sera disponible pour toutes les Servlets appartenant à la session dans laquelle il a été instancié</a:t>
            </a:r>
          </a:p>
          <a:p>
            <a:pPr lvl="1">
              <a:lnSpc>
                <a:spcPct val="100000"/>
              </a:lnSpc>
            </a:pPr>
            <a:endParaRPr lang="fr-BE" dirty="0" smtClean="0">
              <a:solidFill>
                <a:srgbClr val="3C486E"/>
              </a:solidFill>
              <a:latin typeface="+mn-lt"/>
            </a:endParaRPr>
          </a:p>
          <a:p>
            <a:pPr lvl="1">
              <a:lnSpc>
                <a:spcPct val="100000"/>
              </a:lnSpc>
            </a:pPr>
            <a:endParaRPr lang="fr-BE" dirty="0" smtClean="0">
              <a:solidFill>
                <a:srgbClr val="3C486E"/>
              </a:solidFill>
              <a:latin typeface="+mn-lt"/>
            </a:endParaRPr>
          </a:p>
          <a:p>
            <a:pPr lvl="1">
              <a:lnSpc>
                <a:spcPct val="100000"/>
              </a:lnSpc>
            </a:pPr>
            <a:endParaRPr lang="fr-BE" dirty="0" smtClean="0">
              <a:solidFill>
                <a:srgbClr val="3C486E"/>
              </a:solidFill>
              <a:latin typeface="+mn-lt"/>
            </a:endParaRPr>
          </a:p>
          <a:p>
            <a:pPr lvl="1">
              <a:lnSpc>
                <a:spcPct val="100000"/>
              </a:lnSpc>
            </a:pPr>
            <a:r>
              <a:rPr lang="fr-BE" dirty="0" smtClean="0">
                <a:solidFill>
                  <a:srgbClr val="3C486E"/>
                </a:solidFill>
                <a:latin typeface="+mn-lt"/>
              </a:rPr>
              <a:t>un attribut ayant ce scope sera disponible pour toutes les Servlets qui collaborent à la même requête</a:t>
            </a:r>
          </a:p>
        </p:txBody>
      </p:sp>
      <p:graphicFrame>
        <p:nvGraphicFramePr>
          <p:cNvPr id="8" name="Diagram 7"/>
          <p:cNvGraphicFramePr/>
          <p:nvPr/>
        </p:nvGraphicFramePr>
        <p:xfrm>
          <a:off x="785786" y="2500306"/>
          <a:ext cx="1690678" cy="3421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Attribut de requête (1/2)</a:t>
            </a:r>
            <a:endParaRPr lang="fr-BE"/>
          </a:p>
        </p:txBody>
      </p:sp>
      <p:sp>
        <p:nvSpPr>
          <p:cNvPr id="4" name="Content Placeholder 2"/>
          <p:cNvSpPr>
            <a:spLocks noGrp="1"/>
          </p:cNvSpPr>
          <p:nvPr>
            <p:ph idx="1"/>
          </p:nvPr>
        </p:nvSpPr>
        <p:spPr/>
        <p:txBody>
          <a:bodyPr/>
          <a:lstStyle/>
          <a:p>
            <a:r>
              <a:rPr lang="fr-BE" dirty="0" smtClean="0"/>
              <a:t>A partir d'une instance de </a:t>
            </a:r>
            <a:r>
              <a:rPr lang="fr-BE" b="1" dirty="0" err="1" smtClean="0">
                <a:latin typeface="Courier New" pitchFamily="49" charset="0"/>
                <a:cs typeface="Courier New" pitchFamily="49" charset="0"/>
              </a:rPr>
              <a:t>HttpServletRequest</a:t>
            </a:r>
            <a:endParaRPr lang="fr-BE" sz="1000" dirty="0" smtClean="0"/>
          </a:p>
          <a:p>
            <a:pPr lvl="1"/>
            <a:r>
              <a:rPr lang="fr-BE" dirty="0" smtClean="0"/>
              <a:t>on peut mémoriser des données à l'aide de la méthode</a:t>
            </a:r>
          </a:p>
          <a:p>
            <a:pPr marL="1097280" lvl="1" indent="0">
              <a:spcBef>
                <a:spcPts val="1200"/>
              </a:spcBef>
              <a:spcAft>
                <a:spcPts val="1800"/>
              </a:spcAft>
              <a:buNone/>
            </a:pPr>
            <a:r>
              <a:rPr lang="fr-BE" sz="1800" dirty="0" err="1" smtClean="0">
                <a:latin typeface="Courier New" pitchFamily="49" charset="0"/>
                <a:cs typeface="Courier New" pitchFamily="49" charset="0"/>
              </a:rPr>
              <a:t>void</a:t>
            </a:r>
            <a:r>
              <a:rPr lang="fr-BE" sz="1800" dirty="0" smtClean="0">
                <a:latin typeface="Courier New" pitchFamily="49" charset="0"/>
                <a:cs typeface="Courier New" pitchFamily="49" charset="0"/>
              </a:rPr>
              <a:t> </a:t>
            </a:r>
            <a:r>
              <a:rPr lang="fr-BE" sz="1800" dirty="0" err="1" smtClean="0">
                <a:latin typeface="Courier New" pitchFamily="49" charset="0"/>
                <a:cs typeface="Courier New" pitchFamily="49" charset="0"/>
              </a:rPr>
              <a:t>setAttribute</a:t>
            </a:r>
            <a:r>
              <a:rPr lang="fr-BE" sz="1800" dirty="0" smtClean="0">
                <a:latin typeface="Courier New" pitchFamily="49" charset="0"/>
                <a:cs typeface="Courier New" pitchFamily="49" charset="0"/>
              </a:rPr>
              <a:t>(String </a:t>
            </a:r>
            <a:r>
              <a:rPr lang="fr-BE" sz="1800" dirty="0" err="1" smtClean="0">
                <a:latin typeface="Courier New" pitchFamily="49" charset="0"/>
                <a:cs typeface="Courier New" pitchFamily="49" charset="0"/>
              </a:rPr>
              <a:t>name</a:t>
            </a:r>
            <a:r>
              <a:rPr lang="fr-BE" sz="1800" dirty="0" smtClean="0">
                <a:latin typeface="Courier New" pitchFamily="49" charset="0"/>
                <a:cs typeface="Courier New" pitchFamily="49" charset="0"/>
              </a:rPr>
              <a:t>, Object value)</a:t>
            </a:r>
            <a:endParaRPr lang="fr-BE" sz="1000" dirty="0" smtClean="0"/>
          </a:p>
          <a:p>
            <a:pPr lvl="1"/>
            <a:r>
              <a:rPr lang="fr-BE" dirty="0" smtClean="0"/>
              <a:t>ou les récupérer par appel de la méthode</a:t>
            </a:r>
          </a:p>
          <a:p>
            <a:pPr marL="1097280" lvl="1" indent="0">
              <a:spcBef>
                <a:spcPts val="1200"/>
              </a:spcBef>
              <a:spcAft>
                <a:spcPts val="1800"/>
              </a:spcAft>
              <a:buNone/>
            </a:pPr>
            <a:r>
              <a:rPr lang="fr-BE" sz="1800" dirty="0" smtClean="0">
                <a:latin typeface="Courier New" pitchFamily="49" charset="0"/>
                <a:cs typeface="Courier New" pitchFamily="49" charset="0"/>
              </a:rPr>
              <a:t>Object </a:t>
            </a:r>
            <a:r>
              <a:rPr lang="fr-BE" sz="1800" dirty="0" err="1" smtClean="0">
                <a:latin typeface="Courier New" pitchFamily="49" charset="0"/>
                <a:cs typeface="Courier New" pitchFamily="49" charset="0"/>
              </a:rPr>
              <a:t>getAttribute</a:t>
            </a:r>
            <a:r>
              <a:rPr lang="fr-BE" sz="1800" dirty="0" smtClean="0">
                <a:latin typeface="Courier New" pitchFamily="49" charset="0"/>
                <a:cs typeface="Courier New" pitchFamily="49" charset="0"/>
              </a:rPr>
              <a:t>(String </a:t>
            </a:r>
            <a:r>
              <a:rPr lang="fr-BE" sz="1800" dirty="0" err="1" smtClean="0">
                <a:latin typeface="Courier New" pitchFamily="49" charset="0"/>
                <a:cs typeface="Courier New" pitchFamily="49" charset="0"/>
              </a:rPr>
              <a:t>name</a:t>
            </a:r>
            <a:r>
              <a:rPr lang="fr-BE" sz="1800" dirty="0" smtClean="0">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Attribut de requête (2/2)</a:t>
            </a:r>
            <a:endParaRPr lang="fr-BE"/>
          </a:p>
        </p:txBody>
      </p:sp>
      <p:sp>
        <p:nvSpPr>
          <p:cNvPr id="5" name="TextBox 4"/>
          <p:cNvSpPr txBox="1"/>
          <p:nvPr/>
        </p:nvSpPr>
        <p:spPr>
          <a:xfrm>
            <a:off x="53439" y="1092720"/>
            <a:ext cx="9037122" cy="5693866"/>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LoginServlet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r>
              <a:rPr lang="en-US" sz="1400" b="1" dirty="0" smtClean="0">
                <a:solidFill>
                  <a:srgbClr val="3C486E"/>
                </a:solidFill>
                <a:latin typeface="Courier New" pitchFamily="49" charset="0"/>
                <a:cs typeface="Courier New" pitchFamily="49" charset="0"/>
              </a:rPr>
              <a:t>	</a:t>
            </a: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doPost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String login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try</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User </a:t>
            </a:r>
            <a:r>
              <a:rPr lang="fr-BE" sz="1400" b="1" dirty="0" err="1" smtClean="0">
                <a:solidFill>
                  <a:srgbClr val="3C486E"/>
                </a:solidFill>
                <a:latin typeface="Courier New" pitchFamily="49" charset="0"/>
                <a:cs typeface="Courier New" pitchFamily="49" charset="0"/>
              </a:rPr>
              <a:t>user</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UserManager.</a:t>
            </a:r>
            <a:r>
              <a:rPr lang="fr-BE" sz="1400" b="1" i="1" dirty="0" err="1" smtClean="0">
                <a:solidFill>
                  <a:srgbClr val="3C486E"/>
                </a:solidFill>
                <a:latin typeface="Courier New" pitchFamily="49" charset="0"/>
                <a:cs typeface="Courier New" pitchFamily="49" charset="0"/>
              </a:rPr>
              <a:t>getInstance</a:t>
            </a:r>
            <a:r>
              <a:rPr lang="fr-BE" sz="1400" b="1" i="1" dirty="0" smtClean="0">
                <a:solidFill>
                  <a:srgbClr val="3C486E"/>
                </a:solidFill>
                <a:latin typeface="Courier New" pitchFamily="49" charset="0"/>
                <a:cs typeface="Courier New" pitchFamily="49" charset="0"/>
              </a:rPr>
              <a:t>().login(login, </a:t>
            </a:r>
            <a:r>
              <a:rPr lang="fr-BE" sz="1400" b="1" i="1" dirty="0" err="1" smtClean="0">
                <a:solidFill>
                  <a:srgbClr val="3C486E"/>
                </a:solidFill>
                <a:latin typeface="Courier New" pitchFamily="49" charset="0"/>
                <a:cs typeface="Courier New" pitchFamily="49" charset="0"/>
              </a:rPr>
              <a:t>password</a:t>
            </a:r>
            <a:r>
              <a:rPr lang="fr-BE" sz="1400" b="1" i="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if (user !=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HttpSession</a:t>
            </a:r>
            <a:r>
              <a:rPr lang="fr-BE" sz="1400" b="1" dirty="0" smtClean="0">
                <a:solidFill>
                  <a:srgbClr val="3C486E"/>
                </a:solidFill>
                <a:latin typeface="Courier New" pitchFamily="49" charset="0"/>
                <a:cs typeface="Courier New" pitchFamily="49" charset="0"/>
              </a:rPr>
              <a:t> session = </a:t>
            </a:r>
            <a:r>
              <a:rPr lang="fr-BE" sz="1400" b="1" dirty="0" err="1" smtClean="0">
                <a:solidFill>
                  <a:srgbClr val="3C486E"/>
                </a:solidFill>
                <a:latin typeface="Courier New" pitchFamily="49" charset="0"/>
                <a:cs typeface="Courier New" pitchFamily="49" charset="0"/>
              </a:rPr>
              <a:t>request.getSession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true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session.setAttribute</a:t>
            </a:r>
            <a:r>
              <a:rPr lang="fr-BE" sz="1400" b="1" dirty="0" smtClean="0">
                <a:solidFill>
                  <a:srgbClr val="3C486E"/>
                </a:solidFill>
                <a:latin typeface="Courier New" pitchFamily="49" charset="0"/>
                <a:cs typeface="Courier New" pitchFamily="49" charset="0"/>
              </a:rPr>
              <a:t>("user", user);</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response.sendRedirect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showusers.jsp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else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Invalid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 catch (Exception e)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e.getMessage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a:t>
            </a:r>
          </a:p>
        </p:txBody>
      </p:sp>
      <p:sp>
        <p:nvSpPr>
          <p:cNvPr id="6" name="Rounded Rectangle 5"/>
          <p:cNvSpPr/>
          <p:nvPr/>
        </p:nvSpPr>
        <p:spPr bwMode="auto">
          <a:xfrm>
            <a:off x="1857356" y="4286256"/>
            <a:ext cx="6786610"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Session (1/2)</a:t>
            </a:r>
            <a:endParaRPr lang="fr-BE"/>
          </a:p>
        </p:txBody>
      </p:sp>
      <p:sp>
        <p:nvSpPr>
          <p:cNvPr id="3" name="Content Placeholder 2"/>
          <p:cNvSpPr>
            <a:spLocks noGrp="1"/>
          </p:cNvSpPr>
          <p:nvPr>
            <p:ph idx="1"/>
          </p:nvPr>
        </p:nvSpPr>
        <p:spPr/>
        <p:txBody>
          <a:bodyPr/>
          <a:lstStyle/>
          <a:p>
            <a:r>
              <a:rPr lang="fr-BE" dirty="0" smtClean="0"/>
              <a:t>Le protocole HTTP est un </a:t>
            </a:r>
            <a:r>
              <a:rPr lang="fr-BE" b="1" dirty="0" smtClean="0"/>
              <a:t>protocole sans état</a:t>
            </a:r>
            <a:r>
              <a:rPr lang="fr-BE" dirty="0" smtClean="0"/>
              <a:t>. Aucune information n'est donc conservée entre deux requêtes successives d'un même utilisateur</a:t>
            </a:r>
            <a:endParaRPr lang="fr-BE" sz="1800" dirty="0" smtClean="0"/>
          </a:p>
          <a:p>
            <a:r>
              <a:rPr lang="fr-BE" dirty="0" smtClean="0"/>
              <a:t>Les serveurs Web permettent cependant de maintenir des informations entre requêtes successives d'un même utilisateur à l'aide de </a:t>
            </a:r>
            <a:r>
              <a:rPr lang="fr-BE" b="1" dirty="0" smtClean="0"/>
              <a:t>sessions</a:t>
            </a:r>
          </a:p>
          <a:p>
            <a:r>
              <a:rPr lang="fr-BE" dirty="0"/>
              <a:t>Une session contient les informations d'un utilisateur </a:t>
            </a:r>
          </a:p>
          <a:p>
            <a:pPr lvl="1"/>
            <a:r>
              <a:rPr lang="fr-FR" dirty="0" smtClean="0"/>
              <a:t>Le serveur assigne un identificateur unique pour chaque client et l'associe à la session</a:t>
            </a:r>
            <a:endParaRPr lang="fr-FR" sz="1000" dirty="0" smtClean="0"/>
          </a:p>
          <a:p>
            <a:pPr lvl="1"/>
            <a:r>
              <a:rPr lang="fr-FR" dirty="0" smtClean="0"/>
              <a:t>Le client va s’identifier avec cet identificateur pour chaque requête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fr-BE" smtClean="0"/>
              <a:t>Application Web</a:t>
            </a:r>
          </a:p>
        </p:txBody>
      </p:sp>
      <p:sp>
        <p:nvSpPr>
          <p:cNvPr id="19459" name="Content Placeholder 2"/>
          <p:cNvSpPr>
            <a:spLocks noGrp="1"/>
          </p:cNvSpPr>
          <p:nvPr>
            <p:ph idx="1"/>
          </p:nvPr>
        </p:nvSpPr>
        <p:spPr/>
        <p:txBody>
          <a:bodyPr/>
          <a:lstStyle/>
          <a:p>
            <a:r>
              <a:rPr lang="fr-BE" dirty="0" smtClean="0"/>
              <a:t>Une </a:t>
            </a:r>
            <a:r>
              <a:rPr lang="fr-BE" b="1" dirty="0" smtClean="0"/>
              <a:t>application Web</a:t>
            </a:r>
            <a:r>
              <a:rPr lang="fr-BE" dirty="0" smtClean="0"/>
              <a:t> est une application accessible depuis internet, généralement placée sur un serveur</a:t>
            </a:r>
          </a:p>
          <a:p>
            <a:endParaRPr lang="fr-BE" dirty="0" smtClean="0"/>
          </a:p>
          <a:p>
            <a:r>
              <a:rPr lang="fr-BE" dirty="0" smtClean="0"/>
              <a:t>Exemples : </a:t>
            </a:r>
            <a:r>
              <a:rPr lang="fr-BE" dirty="0" err="1" smtClean="0"/>
              <a:t>webmail</a:t>
            </a:r>
            <a:r>
              <a:rPr lang="fr-BE" dirty="0" smtClean="0"/>
              <a:t>, blogs, …</a:t>
            </a:r>
          </a:p>
          <a:p>
            <a:endParaRPr lang="fr-BE" dirty="0" smtClean="0"/>
          </a:p>
          <a:p>
            <a:r>
              <a:rPr lang="fr-BE" dirty="0" smtClean="0"/>
              <a:t>Les applications Web ont en commun d’utiliser le </a:t>
            </a:r>
            <a:r>
              <a:rPr lang="fr-BE" b="1" dirty="0" smtClean="0"/>
              <a:t>protocole HTTP</a:t>
            </a:r>
          </a:p>
          <a:p>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Session (2/2)</a:t>
            </a:r>
            <a:endParaRPr lang="fr-BE"/>
          </a:p>
        </p:txBody>
      </p:sp>
      <p:sp>
        <p:nvSpPr>
          <p:cNvPr id="3" name="Content Placeholder 2"/>
          <p:cNvSpPr>
            <a:spLocks noGrp="1"/>
          </p:cNvSpPr>
          <p:nvPr>
            <p:ph idx="1"/>
          </p:nvPr>
        </p:nvSpPr>
        <p:spPr/>
        <p:txBody>
          <a:bodyPr/>
          <a:lstStyle/>
          <a:p>
            <a:r>
              <a:rPr lang="fr-BE" dirty="0" smtClean="0"/>
              <a:t>Mécanisme </a:t>
            </a:r>
            <a:endParaRPr lang="fr-BE" sz="1800" dirty="0" smtClean="0"/>
          </a:p>
          <a:p>
            <a:pPr lvl="1"/>
            <a:r>
              <a:rPr lang="fr-BE" dirty="0" smtClean="0"/>
              <a:t>Pour identifier le client, le serveur envoie dans la réponse à la première requête un cookie (</a:t>
            </a:r>
            <a:r>
              <a:rPr lang="fr-BE" b="1" dirty="0" smtClean="0"/>
              <a:t>JSESSIONID</a:t>
            </a:r>
            <a:r>
              <a:rPr lang="fr-BE" dirty="0" smtClean="0"/>
              <a:t>)</a:t>
            </a:r>
          </a:p>
          <a:p>
            <a:pPr lvl="1"/>
            <a:endParaRPr lang="fr-BE" dirty="0" smtClean="0"/>
          </a:p>
          <a:p>
            <a:pPr lvl="1"/>
            <a:endParaRPr lang="fr-BE" dirty="0" smtClean="0"/>
          </a:p>
          <a:p>
            <a:pPr lvl="1"/>
            <a:endParaRPr lang="fr-BE" dirty="0" smtClean="0"/>
          </a:p>
          <a:p>
            <a:pPr lvl="1"/>
            <a:endParaRPr lang="fr-BE" dirty="0" smtClean="0"/>
          </a:p>
          <a:p>
            <a:pPr lvl="1"/>
            <a:endParaRPr lang="fr-BE" dirty="0" smtClean="0"/>
          </a:p>
          <a:p>
            <a:pPr lvl="1"/>
            <a:r>
              <a:rPr lang="fr-BE" dirty="0" smtClean="0"/>
              <a:t>A l'envoi des requêtes suivantes, le client communique son identifiant. Le serveur peut alors lui associer une session</a:t>
            </a:r>
          </a:p>
        </p:txBody>
      </p:sp>
      <p:grpSp>
        <p:nvGrpSpPr>
          <p:cNvPr id="12" name="Groupe 11"/>
          <p:cNvGrpSpPr/>
          <p:nvPr/>
        </p:nvGrpSpPr>
        <p:grpSpPr>
          <a:xfrm>
            <a:off x="1960817" y="2564904"/>
            <a:ext cx="5222366" cy="886513"/>
            <a:chOff x="1857365" y="2971115"/>
            <a:chExt cx="5222366" cy="886513"/>
          </a:xfrm>
        </p:grpSpPr>
        <p:sp>
          <p:nvSpPr>
            <p:cNvPr id="4" name="Rounded Rectangle 3"/>
            <p:cNvSpPr/>
            <p:nvPr/>
          </p:nvSpPr>
          <p:spPr bwMode="auto">
            <a:xfrm>
              <a:off x="1928794" y="2978347"/>
              <a:ext cx="1143000" cy="785813"/>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5" name="Rounded Rectangle 4"/>
            <p:cNvSpPr/>
            <p:nvPr/>
          </p:nvSpPr>
          <p:spPr bwMode="auto">
            <a:xfrm>
              <a:off x="5865294" y="2971115"/>
              <a:ext cx="1143000" cy="85725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6" name="TextBox 8"/>
            <p:cNvSpPr txBox="1">
              <a:spLocks noChangeArrowheads="1"/>
            </p:cNvSpPr>
            <p:nvPr/>
          </p:nvSpPr>
          <p:spPr bwMode="auto">
            <a:xfrm>
              <a:off x="1857365" y="3049785"/>
              <a:ext cx="1285875" cy="646112"/>
            </a:xfrm>
            <a:prstGeom prst="rect">
              <a:avLst/>
            </a:prstGeom>
            <a:noFill/>
            <a:ln w="9525">
              <a:noFill/>
              <a:miter lim="800000"/>
              <a:headEnd/>
              <a:tailEnd/>
            </a:ln>
          </p:spPr>
          <p:txBody>
            <a:bodyPr>
              <a:spAutoFit/>
            </a:bodyPr>
            <a:lstStyle/>
            <a:p>
              <a:pPr algn="ctr">
                <a:lnSpc>
                  <a:spcPct val="100000"/>
                </a:lnSpc>
              </a:pPr>
              <a:r>
                <a:rPr lang="fr-BE" dirty="0"/>
                <a:t>Web</a:t>
              </a:r>
              <a:br>
                <a:rPr lang="fr-BE" dirty="0"/>
              </a:br>
              <a:r>
                <a:rPr lang="fr-BE" dirty="0"/>
                <a:t>Browser</a:t>
              </a:r>
            </a:p>
          </p:txBody>
        </p:sp>
        <p:sp>
          <p:nvSpPr>
            <p:cNvPr id="7" name="TextBox 9"/>
            <p:cNvSpPr txBox="1">
              <a:spLocks noChangeArrowheads="1"/>
            </p:cNvSpPr>
            <p:nvPr/>
          </p:nvSpPr>
          <p:spPr bwMode="auto">
            <a:xfrm>
              <a:off x="5865294" y="3063190"/>
              <a:ext cx="1214437" cy="646113"/>
            </a:xfrm>
            <a:prstGeom prst="rect">
              <a:avLst/>
            </a:prstGeom>
            <a:noFill/>
            <a:ln w="9525">
              <a:noFill/>
              <a:miter lim="800000"/>
              <a:headEnd/>
              <a:tailEnd/>
            </a:ln>
          </p:spPr>
          <p:txBody>
            <a:bodyPr>
              <a:spAutoFit/>
            </a:bodyPr>
            <a:lstStyle/>
            <a:p>
              <a:pPr algn="ctr">
                <a:lnSpc>
                  <a:spcPct val="100000"/>
                </a:lnSpc>
              </a:pPr>
              <a:r>
                <a:rPr lang="fr-BE"/>
                <a:t>Serveur</a:t>
              </a:r>
              <a:br>
                <a:rPr lang="fr-BE"/>
              </a:br>
              <a:r>
                <a:rPr lang="fr-BE"/>
                <a:t>Web</a:t>
              </a:r>
            </a:p>
          </p:txBody>
        </p:sp>
        <p:cxnSp>
          <p:nvCxnSpPr>
            <p:cNvPr id="8" name="Straight Arrow Connector 28"/>
            <p:cNvCxnSpPr>
              <a:cxnSpLocks noChangeShapeType="1"/>
            </p:cNvCxnSpPr>
            <p:nvPr/>
          </p:nvCxnSpPr>
          <p:spPr bwMode="auto">
            <a:xfrm>
              <a:off x="3143240" y="3264099"/>
              <a:ext cx="2643206" cy="1588"/>
            </a:xfrm>
            <a:prstGeom prst="straightConnector1">
              <a:avLst/>
            </a:prstGeom>
            <a:noFill/>
            <a:ln w="9525" algn="ctr">
              <a:solidFill>
                <a:schemeClr val="tx1"/>
              </a:solidFill>
              <a:round/>
              <a:headEnd/>
              <a:tailEnd type="arrow" w="med" len="med"/>
            </a:ln>
          </p:spPr>
        </p:cxnSp>
        <p:cxnSp>
          <p:nvCxnSpPr>
            <p:cNvPr id="9" name="Straight Arrow Connector 34"/>
            <p:cNvCxnSpPr>
              <a:cxnSpLocks noChangeShapeType="1"/>
            </p:cNvCxnSpPr>
            <p:nvPr/>
          </p:nvCxnSpPr>
          <p:spPr bwMode="auto">
            <a:xfrm rot="10800000">
              <a:off x="3143240" y="3549851"/>
              <a:ext cx="2643206" cy="1"/>
            </a:xfrm>
            <a:prstGeom prst="straightConnector1">
              <a:avLst/>
            </a:prstGeom>
            <a:noFill/>
            <a:ln w="9525" algn="ctr">
              <a:solidFill>
                <a:schemeClr val="tx1"/>
              </a:solidFill>
              <a:round/>
              <a:headEnd/>
              <a:tailEnd type="arrow" w="med" len="med"/>
            </a:ln>
          </p:spPr>
        </p:cxnSp>
        <p:sp>
          <p:nvSpPr>
            <p:cNvPr id="10" name="TextBox 35"/>
            <p:cNvSpPr txBox="1">
              <a:spLocks noChangeArrowheads="1"/>
            </p:cNvSpPr>
            <p:nvPr/>
          </p:nvSpPr>
          <p:spPr bwMode="auto">
            <a:xfrm>
              <a:off x="3286116" y="2978347"/>
              <a:ext cx="2500330" cy="307777"/>
            </a:xfrm>
            <a:prstGeom prst="rect">
              <a:avLst/>
            </a:prstGeom>
            <a:noFill/>
            <a:ln w="9525">
              <a:noFill/>
              <a:miter lim="800000"/>
              <a:headEnd/>
              <a:tailEnd/>
            </a:ln>
          </p:spPr>
          <p:txBody>
            <a:bodyPr wrap="square">
              <a:spAutoFit/>
            </a:bodyPr>
            <a:lstStyle/>
            <a:p>
              <a:pPr>
                <a:lnSpc>
                  <a:spcPct val="100000"/>
                </a:lnSpc>
              </a:pPr>
              <a:r>
                <a:rPr lang="fr-BE" sz="1400">
                  <a:solidFill>
                    <a:srgbClr val="3C486E"/>
                  </a:solidFill>
                </a:rPr>
                <a:t>Requête </a:t>
              </a:r>
              <a:r>
                <a:rPr lang="fr-BE" sz="1400" smtClean="0">
                  <a:solidFill>
                    <a:srgbClr val="3C486E"/>
                  </a:solidFill>
                </a:rPr>
                <a:t>HTTP anonyme</a:t>
              </a:r>
              <a:endParaRPr lang="fr-BE" sz="1400">
                <a:solidFill>
                  <a:srgbClr val="3C486E"/>
                </a:solidFill>
              </a:endParaRPr>
            </a:p>
          </p:txBody>
        </p:sp>
        <p:sp>
          <p:nvSpPr>
            <p:cNvPr id="11" name="TextBox 37"/>
            <p:cNvSpPr txBox="1">
              <a:spLocks noChangeArrowheads="1"/>
            </p:cNvSpPr>
            <p:nvPr/>
          </p:nvSpPr>
          <p:spPr bwMode="auto">
            <a:xfrm>
              <a:off x="3143240" y="3549851"/>
              <a:ext cx="2857520" cy="307777"/>
            </a:xfrm>
            <a:prstGeom prst="rect">
              <a:avLst/>
            </a:prstGeom>
            <a:noFill/>
            <a:ln w="9525">
              <a:noFill/>
              <a:miter lim="800000"/>
              <a:headEnd/>
              <a:tailEnd/>
            </a:ln>
          </p:spPr>
          <p:txBody>
            <a:bodyPr wrap="square">
              <a:spAutoFit/>
            </a:bodyPr>
            <a:lstStyle/>
            <a:p>
              <a:pPr>
                <a:lnSpc>
                  <a:spcPct val="100000"/>
                </a:lnSpc>
              </a:pPr>
              <a:r>
                <a:rPr lang="fr-BE" sz="1400">
                  <a:solidFill>
                    <a:srgbClr val="3C486E"/>
                  </a:solidFill>
                </a:rPr>
                <a:t>Réponse </a:t>
              </a:r>
              <a:r>
                <a:rPr lang="fr-BE" sz="1400" smtClean="0">
                  <a:solidFill>
                    <a:srgbClr val="3C486E"/>
                  </a:solidFill>
                </a:rPr>
                <a:t>HTTP + JSESSIONID</a:t>
              </a:r>
              <a:endParaRPr lang="fr-BE" sz="1400">
                <a:solidFill>
                  <a:srgbClr val="3C486E"/>
                </a:solidFill>
              </a:endParaRPr>
            </a:p>
          </p:txBody>
        </p:sp>
      </p:gr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HttpSession (1/3)</a:t>
            </a:r>
            <a:endParaRPr lang="fr-BE"/>
          </a:p>
        </p:txBody>
      </p:sp>
      <p:sp>
        <p:nvSpPr>
          <p:cNvPr id="3" name="Content Placeholder 2"/>
          <p:cNvSpPr>
            <a:spLocks noGrp="1"/>
          </p:cNvSpPr>
          <p:nvPr>
            <p:ph idx="1"/>
          </p:nvPr>
        </p:nvSpPr>
        <p:spPr/>
        <p:txBody>
          <a:bodyPr/>
          <a:lstStyle/>
          <a:p>
            <a:r>
              <a:rPr lang="fr-BE" dirty="0" smtClean="0"/>
              <a:t>L'API Servlet fournit l'interface </a:t>
            </a:r>
            <a:r>
              <a:rPr lang="fr-BE" dirty="0" err="1" smtClean="0">
                <a:latin typeface="Courier New" pitchFamily="49" charset="0"/>
                <a:cs typeface="Courier New" pitchFamily="49" charset="0"/>
              </a:rPr>
              <a:t>javax.servlet.http.HttpSession</a:t>
            </a:r>
            <a:r>
              <a:rPr lang="fr-BE" dirty="0" smtClean="0"/>
              <a:t> </a:t>
            </a:r>
            <a:br>
              <a:rPr lang="fr-BE" dirty="0" smtClean="0"/>
            </a:br>
            <a:r>
              <a:rPr lang="fr-BE" dirty="0" smtClean="0"/>
              <a:t>pour représenter les sessions</a:t>
            </a:r>
          </a:p>
          <a:p>
            <a:r>
              <a:rPr lang="fr-BE" dirty="0" smtClean="0"/>
              <a:t>Une session est créée à partir de la requête </a:t>
            </a:r>
            <a:r>
              <a:rPr lang="fr-BE" dirty="0" err="1" smtClean="0">
                <a:latin typeface="Courier New" pitchFamily="49" charset="0"/>
                <a:cs typeface="Courier New" pitchFamily="49" charset="0"/>
              </a:rPr>
              <a:t>HttpServletRequest</a:t>
            </a:r>
            <a:r>
              <a:rPr lang="fr-BE" dirty="0" smtClean="0">
                <a:cs typeface="Courier New" pitchFamily="49" charset="0"/>
              </a:rPr>
              <a:t> à l’aide de l’une de ces méthodes :</a:t>
            </a:r>
            <a:endParaRPr lang="fr-BE" sz="1000" dirty="0" smtClean="0"/>
          </a:p>
          <a:p>
            <a:pPr lvl="1"/>
            <a:r>
              <a:rPr lang="fr-BE" dirty="0" err="1" smtClean="0">
                <a:latin typeface="Courier New" pitchFamily="49" charset="0"/>
                <a:cs typeface="Courier New" pitchFamily="49" charset="0"/>
              </a:rPr>
              <a:t>HttpSession</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getSession</a:t>
            </a:r>
            <a:r>
              <a:rPr lang="fr-BE" dirty="0" smtClean="0">
                <a:latin typeface="Courier New" pitchFamily="49" charset="0"/>
                <a:cs typeface="Courier New" pitchFamily="49" charset="0"/>
              </a:rPr>
              <a:t>() </a:t>
            </a:r>
          </a:p>
          <a:p>
            <a:pPr lvl="1">
              <a:buNone/>
            </a:pPr>
            <a:r>
              <a:rPr lang="fr-BE" dirty="0" smtClean="0"/>
              <a:t>	retourne la session associée à l’utilisateur ; si celle-ci n'existe pas encore, elle est créée</a:t>
            </a:r>
            <a:endParaRPr lang="fr-BE" sz="1000" dirty="0" smtClean="0"/>
          </a:p>
          <a:p>
            <a:pPr lvl="1"/>
            <a:r>
              <a:rPr lang="fr-BE" dirty="0" err="1" smtClean="0">
                <a:latin typeface="Courier New" pitchFamily="49" charset="0"/>
                <a:cs typeface="Courier New" pitchFamily="49" charset="0"/>
              </a:rPr>
              <a:t>HttpSession</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getSession</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boolean</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create</a:t>
            </a:r>
            <a:r>
              <a:rPr lang="fr-BE" dirty="0" smtClean="0">
                <a:latin typeface="Courier New" pitchFamily="49" charset="0"/>
                <a:cs typeface="Courier New" pitchFamily="49" charset="0"/>
              </a:rPr>
              <a:t>) </a:t>
            </a:r>
          </a:p>
          <a:p>
            <a:pPr lvl="1">
              <a:buNone/>
            </a:pPr>
            <a:r>
              <a:rPr lang="fr-BE" dirty="0" smtClean="0"/>
              <a:t>	retourne la session associée à l’utilisateur ; si celle-ci n'existe pas encore, elle est créée quand le paramètre </a:t>
            </a:r>
            <a:r>
              <a:rPr lang="fr-BE" dirty="0" err="1" smtClean="0">
                <a:latin typeface="Courier New" pitchFamily="49" charset="0"/>
                <a:cs typeface="Courier New" pitchFamily="49" charset="0"/>
              </a:rPr>
              <a:t>create</a:t>
            </a:r>
            <a:r>
              <a:rPr lang="fr-BE" dirty="0" smtClean="0"/>
              <a:t> est à </a:t>
            </a:r>
            <a:r>
              <a:rPr lang="fr-BE" dirty="0" err="1" smtClean="0">
                <a:latin typeface="Courier New" pitchFamily="49" charset="0"/>
                <a:cs typeface="Courier New" pitchFamily="49" charset="0"/>
              </a:rPr>
              <a:t>true</a:t>
            </a:r>
            <a:endParaRPr lang="fr-BE"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HttpSession (2/3)</a:t>
            </a:r>
            <a:endParaRPr lang="fr-BE"/>
          </a:p>
        </p:txBody>
      </p:sp>
      <p:sp>
        <p:nvSpPr>
          <p:cNvPr id="3" name="Content Placeholder 2"/>
          <p:cNvSpPr>
            <a:spLocks noGrp="1"/>
          </p:cNvSpPr>
          <p:nvPr>
            <p:ph idx="1"/>
          </p:nvPr>
        </p:nvSpPr>
        <p:spPr/>
        <p:txBody>
          <a:bodyPr/>
          <a:lstStyle/>
          <a:p>
            <a:r>
              <a:rPr lang="fr-BE" dirty="0" smtClean="0"/>
              <a:t>Une fois la session obtenue</a:t>
            </a:r>
            <a:endParaRPr lang="fr-BE" sz="1000" dirty="0" smtClean="0"/>
          </a:p>
          <a:p>
            <a:pPr lvl="1"/>
            <a:r>
              <a:rPr lang="fr-BE" dirty="0" smtClean="0"/>
              <a:t>on peut mémoriser des données à l'aide de la méthode</a:t>
            </a:r>
          </a:p>
          <a:p>
            <a:pPr marL="1097280" lvl="1" indent="0">
              <a:spcBef>
                <a:spcPts val="1200"/>
              </a:spcBef>
              <a:spcAft>
                <a:spcPts val="1800"/>
              </a:spcAft>
              <a:buNone/>
            </a:pPr>
            <a:r>
              <a:rPr lang="fr-BE" sz="1800" dirty="0" err="1" smtClean="0">
                <a:latin typeface="Courier New" pitchFamily="49" charset="0"/>
                <a:cs typeface="Courier New" pitchFamily="49" charset="0"/>
              </a:rPr>
              <a:t>void</a:t>
            </a:r>
            <a:r>
              <a:rPr lang="fr-BE" sz="1800" dirty="0" smtClean="0">
                <a:latin typeface="Courier New" pitchFamily="49" charset="0"/>
                <a:cs typeface="Courier New" pitchFamily="49" charset="0"/>
              </a:rPr>
              <a:t> </a:t>
            </a:r>
            <a:r>
              <a:rPr lang="fr-BE" sz="1800" dirty="0" err="1" smtClean="0">
                <a:latin typeface="Courier New" pitchFamily="49" charset="0"/>
                <a:cs typeface="Courier New" pitchFamily="49" charset="0"/>
              </a:rPr>
              <a:t>setAttribute</a:t>
            </a:r>
            <a:r>
              <a:rPr lang="fr-BE" sz="1800" dirty="0" smtClean="0">
                <a:latin typeface="Courier New" pitchFamily="49" charset="0"/>
                <a:cs typeface="Courier New" pitchFamily="49" charset="0"/>
              </a:rPr>
              <a:t>(String </a:t>
            </a:r>
            <a:r>
              <a:rPr lang="fr-BE" sz="1800" dirty="0" err="1" smtClean="0">
                <a:latin typeface="Courier New" pitchFamily="49" charset="0"/>
                <a:cs typeface="Courier New" pitchFamily="49" charset="0"/>
              </a:rPr>
              <a:t>name</a:t>
            </a:r>
            <a:r>
              <a:rPr lang="fr-BE" sz="1800" dirty="0" smtClean="0">
                <a:latin typeface="Courier New" pitchFamily="49" charset="0"/>
                <a:cs typeface="Courier New" pitchFamily="49" charset="0"/>
              </a:rPr>
              <a:t>, Object value)</a:t>
            </a:r>
            <a:endParaRPr lang="fr-BE" sz="1000" dirty="0" smtClean="0"/>
          </a:p>
          <a:p>
            <a:pPr lvl="1"/>
            <a:r>
              <a:rPr lang="fr-BE" dirty="0" smtClean="0"/>
              <a:t>ou les récupérer par appel de la méthode</a:t>
            </a:r>
          </a:p>
          <a:p>
            <a:pPr marL="1097280" lvl="1" indent="0">
              <a:spcBef>
                <a:spcPts val="1200"/>
              </a:spcBef>
              <a:spcAft>
                <a:spcPts val="1800"/>
              </a:spcAft>
              <a:buNone/>
            </a:pPr>
            <a:r>
              <a:rPr lang="fr-BE" sz="1800" dirty="0" smtClean="0">
                <a:latin typeface="Courier New" pitchFamily="49" charset="0"/>
                <a:cs typeface="Courier New" pitchFamily="49" charset="0"/>
              </a:rPr>
              <a:t>Object </a:t>
            </a:r>
            <a:r>
              <a:rPr lang="fr-BE" sz="1800" dirty="0" err="1" smtClean="0">
                <a:latin typeface="Courier New" pitchFamily="49" charset="0"/>
                <a:cs typeface="Courier New" pitchFamily="49" charset="0"/>
              </a:rPr>
              <a:t>getAttribute</a:t>
            </a:r>
            <a:r>
              <a:rPr lang="fr-BE" sz="1800" dirty="0" smtClean="0">
                <a:latin typeface="Courier New" pitchFamily="49" charset="0"/>
                <a:cs typeface="Courier New" pitchFamily="49" charset="0"/>
              </a:rPr>
              <a:t>(String </a:t>
            </a:r>
            <a:r>
              <a:rPr lang="fr-BE" sz="1800" dirty="0" err="1" smtClean="0">
                <a:latin typeface="Courier New" pitchFamily="49" charset="0"/>
                <a:cs typeface="Courier New" pitchFamily="49" charset="0"/>
              </a:rPr>
              <a:t>name</a:t>
            </a:r>
            <a:r>
              <a:rPr lang="fr-BE" sz="1800" dirty="0" smtClean="0">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HttpSession (3/3)</a:t>
            </a:r>
            <a:endParaRPr lang="fr-BE"/>
          </a:p>
        </p:txBody>
      </p:sp>
      <p:sp>
        <p:nvSpPr>
          <p:cNvPr id="3" name="Content Placeholder 2"/>
          <p:cNvSpPr>
            <a:spLocks noGrp="1"/>
          </p:cNvSpPr>
          <p:nvPr>
            <p:ph idx="1"/>
          </p:nvPr>
        </p:nvSpPr>
        <p:spPr/>
        <p:txBody>
          <a:bodyPr/>
          <a:lstStyle/>
          <a:p>
            <a:endParaRPr lang="fr-BE" smtClean="0"/>
          </a:p>
          <a:p>
            <a:pPr>
              <a:buNone/>
            </a:pPr>
            <a:endParaRPr lang="fr-BE" sz="1000" smtClean="0"/>
          </a:p>
        </p:txBody>
      </p:sp>
      <p:sp>
        <p:nvSpPr>
          <p:cNvPr id="5" name="TextBox 4"/>
          <p:cNvSpPr txBox="1"/>
          <p:nvPr/>
        </p:nvSpPr>
        <p:spPr>
          <a:xfrm>
            <a:off x="35628" y="1128509"/>
            <a:ext cx="9037122" cy="5693866"/>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LoginServlet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a:t>
            </a:r>
            <a:r>
              <a:rPr lang="fr-BE" sz="1400" b="1" dirty="0" smtClean="0">
                <a:solidFill>
                  <a:srgbClr val="3C486E"/>
                </a:solidFill>
                <a:latin typeface="Courier New" pitchFamily="49" charset="0"/>
                <a:cs typeface="Courier New" pitchFamily="49" charset="0"/>
              </a:rPr>
              <a:t> {</a:t>
            </a:r>
            <a:r>
              <a:rPr lang="en-US" sz="1400" b="1" dirty="0" smtClean="0">
                <a:solidFill>
                  <a:srgbClr val="3C486E"/>
                </a:solidFill>
                <a:latin typeface="Courier New" pitchFamily="49" charset="0"/>
                <a:cs typeface="Courier New" pitchFamily="49" charset="0"/>
              </a:rPr>
              <a:t>	</a:t>
            </a: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doPost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String login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request.getParameter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try</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User </a:t>
            </a:r>
            <a:r>
              <a:rPr lang="fr-BE" sz="1400" b="1" dirty="0" err="1" smtClean="0">
                <a:solidFill>
                  <a:srgbClr val="3C486E"/>
                </a:solidFill>
                <a:latin typeface="Courier New" pitchFamily="49" charset="0"/>
                <a:cs typeface="Courier New" pitchFamily="49" charset="0"/>
              </a:rPr>
              <a:t>user</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UserManager.</a:t>
            </a:r>
            <a:r>
              <a:rPr lang="fr-BE" sz="1400" b="1" i="1" dirty="0" err="1" smtClean="0">
                <a:solidFill>
                  <a:srgbClr val="3C486E"/>
                </a:solidFill>
                <a:latin typeface="Courier New" pitchFamily="49" charset="0"/>
                <a:cs typeface="Courier New" pitchFamily="49" charset="0"/>
              </a:rPr>
              <a:t>getInstance</a:t>
            </a:r>
            <a:r>
              <a:rPr lang="fr-BE" sz="1400" b="1" i="1" dirty="0" smtClean="0">
                <a:solidFill>
                  <a:srgbClr val="3C486E"/>
                </a:solidFill>
                <a:latin typeface="Courier New" pitchFamily="49" charset="0"/>
                <a:cs typeface="Courier New" pitchFamily="49" charset="0"/>
              </a:rPr>
              <a:t>().login(login, </a:t>
            </a:r>
            <a:r>
              <a:rPr lang="fr-BE" sz="1400" b="1" i="1" dirty="0" err="1" smtClean="0">
                <a:solidFill>
                  <a:srgbClr val="3C486E"/>
                </a:solidFill>
                <a:latin typeface="Courier New" pitchFamily="49" charset="0"/>
                <a:cs typeface="Courier New" pitchFamily="49" charset="0"/>
              </a:rPr>
              <a:t>password</a:t>
            </a:r>
            <a:r>
              <a:rPr lang="fr-BE" sz="1400" b="1" i="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if (user !=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HttpSession</a:t>
            </a:r>
            <a:r>
              <a:rPr lang="fr-BE" sz="1400" b="1" dirty="0" smtClean="0">
                <a:solidFill>
                  <a:srgbClr val="3C486E"/>
                </a:solidFill>
                <a:latin typeface="Courier New" pitchFamily="49" charset="0"/>
                <a:cs typeface="Courier New" pitchFamily="49" charset="0"/>
              </a:rPr>
              <a:t> session = </a:t>
            </a:r>
            <a:r>
              <a:rPr lang="fr-BE" sz="1400" b="1" dirty="0" err="1" smtClean="0">
                <a:solidFill>
                  <a:srgbClr val="3C486E"/>
                </a:solidFill>
                <a:latin typeface="Courier New" pitchFamily="49" charset="0"/>
                <a:cs typeface="Courier New" pitchFamily="49" charset="0"/>
              </a:rPr>
              <a:t>request.getSession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true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session.setAttribute</a:t>
            </a:r>
            <a:r>
              <a:rPr lang="fr-BE" sz="1400" b="1" dirty="0" smtClean="0">
                <a:solidFill>
                  <a:srgbClr val="3C486E"/>
                </a:solidFill>
                <a:latin typeface="Courier New" pitchFamily="49" charset="0"/>
                <a:cs typeface="Courier New" pitchFamily="49" charset="0"/>
              </a:rPr>
              <a:t>("user", user);</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response.sendRedirect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showusers.jsp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else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Invalid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username</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 catch (Exception e)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errors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e.getMessage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request.getRequestDispatcher</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jsp</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login.jsp</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forward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response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a:t>
            </a:r>
          </a:p>
        </p:txBody>
      </p:sp>
      <p:sp>
        <p:nvSpPr>
          <p:cNvPr id="6" name="Rounded Rectangle 5"/>
          <p:cNvSpPr/>
          <p:nvPr/>
        </p:nvSpPr>
        <p:spPr bwMode="auto">
          <a:xfrm>
            <a:off x="1785918" y="3500438"/>
            <a:ext cx="5429288" cy="500066"/>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 (1/3)</a:t>
            </a:r>
            <a:endParaRPr lang="fr-BE"/>
          </a:p>
        </p:txBody>
      </p:sp>
      <p:sp>
        <p:nvSpPr>
          <p:cNvPr id="3" name="Content Placeholder 2"/>
          <p:cNvSpPr>
            <a:spLocks noGrp="1"/>
          </p:cNvSpPr>
          <p:nvPr>
            <p:ph idx="1"/>
          </p:nvPr>
        </p:nvSpPr>
        <p:spPr/>
        <p:txBody>
          <a:bodyPr/>
          <a:lstStyle/>
          <a:p>
            <a:r>
              <a:rPr lang="fr-BE" dirty="0" smtClean="0"/>
              <a:t>Les servlets d'une même application peuvent partager des informations au moyen d'un </a:t>
            </a:r>
            <a:r>
              <a:rPr lang="fr-BE" b="1" dirty="0" smtClean="0"/>
              <a:t>contexte</a:t>
            </a:r>
            <a:endParaRPr lang="fr-BE" sz="1800" b="1" dirty="0" smtClean="0"/>
          </a:p>
          <a:p>
            <a:r>
              <a:rPr lang="fr-BE" dirty="0" smtClean="0"/>
              <a:t>Le conteneur Web gère </a:t>
            </a:r>
            <a:r>
              <a:rPr lang="fr-BE" b="1" dirty="0" smtClean="0"/>
              <a:t>un contexte par application</a:t>
            </a:r>
            <a:endParaRPr lang="fr-BE" sz="1800" dirty="0" smtClean="0"/>
          </a:p>
          <a:p>
            <a:r>
              <a:rPr lang="fr-BE" dirty="0" smtClean="0"/>
              <a:t>Le contexte peut servir à communiquer :</a:t>
            </a:r>
            <a:endParaRPr lang="fr-BE" sz="1000" dirty="0" smtClean="0"/>
          </a:p>
          <a:p>
            <a:pPr lvl="1"/>
            <a:r>
              <a:rPr lang="fr-BE" dirty="0" smtClean="0"/>
              <a:t>de l'information entre servlets d'une même application (ou non)</a:t>
            </a:r>
          </a:p>
          <a:p>
            <a:pPr lvl="1"/>
            <a:r>
              <a:rPr lang="fr-BE" dirty="0" smtClean="0"/>
              <a:t>avec le conteneur de servlet</a:t>
            </a:r>
            <a:endParaRPr lang="fr-BE" sz="1800" dirty="0" smtClean="0"/>
          </a:p>
          <a:p>
            <a:r>
              <a:rPr lang="fr-BE" dirty="0" smtClean="0"/>
              <a:t>Le contexte implémente l'interface </a:t>
            </a:r>
            <a:r>
              <a:rPr lang="fr-BE" dirty="0" err="1" smtClean="0">
                <a:latin typeface="Courier New" pitchFamily="49" charset="0"/>
                <a:cs typeface="Courier New" pitchFamily="49" charset="0"/>
              </a:rPr>
              <a:t>ServletContext</a:t>
            </a:r>
            <a:r>
              <a:rPr lang="fr-BE" i="1" dirty="0" smtClean="0"/>
              <a:t> </a:t>
            </a:r>
            <a:r>
              <a:rPr lang="fr-BE" dirty="0" smtClean="0"/>
              <a:t>et est accessible par appel de la méthode </a:t>
            </a:r>
            <a:r>
              <a:rPr lang="fr-BE" dirty="0" err="1" smtClean="0">
                <a:latin typeface="Courier New" pitchFamily="49" charset="0"/>
                <a:cs typeface="Courier New" pitchFamily="49" charset="0"/>
              </a:rPr>
              <a:t>HttpServlet.getServletContext</a:t>
            </a:r>
            <a:r>
              <a:rPr lang="fr-BE" dirty="0" smtClean="0">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 (2/3)</a:t>
            </a:r>
            <a:endParaRPr lang="fr-BE"/>
          </a:p>
        </p:txBody>
      </p:sp>
      <p:sp>
        <p:nvSpPr>
          <p:cNvPr id="3" name="Content Placeholder 2"/>
          <p:cNvSpPr>
            <a:spLocks noGrp="1"/>
          </p:cNvSpPr>
          <p:nvPr>
            <p:ph idx="1"/>
          </p:nvPr>
        </p:nvSpPr>
        <p:spPr/>
        <p:txBody>
          <a:bodyPr/>
          <a:lstStyle/>
          <a:p>
            <a:r>
              <a:rPr lang="en-GB" dirty="0" smtClean="0"/>
              <a:t>Les </a:t>
            </a:r>
            <a:r>
              <a:rPr lang="en-GB" dirty="0" err="1" smtClean="0"/>
              <a:t>principales</a:t>
            </a:r>
            <a:r>
              <a:rPr lang="en-GB" dirty="0" smtClean="0"/>
              <a:t> </a:t>
            </a:r>
            <a:r>
              <a:rPr lang="en-GB" dirty="0" err="1" smtClean="0"/>
              <a:t>méthodes</a:t>
            </a:r>
            <a:r>
              <a:rPr lang="en-GB" dirty="0" smtClean="0"/>
              <a:t> de </a:t>
            </a:r>
            <a:r>
              <a:rPr lang="en-GB" dirty="0" err="1" smtClean="0"/>
              <a:t>ServletContext</a:t>
            </a:r>
            <a:endParaRPr lang="en-GB" dirty="0" smtClean="0"/>
          </a:p>
          <a:p>
            <a:pPr lvl="1"/>
            <a:r>
              <a:rPr lang="en-GB" dirty="0" smtClean="0">
                <a:latin typeface="Courier New" panose="02070309020205020404" pitchFamily="49" charset="0"/>
                <a:cs typeface="Courier New" panose="02070309020205020404" pitchFamily="49" charset="0"/>
              </a:rPr>
              <a:t>Object </a:t>
            </a:r>
            <a:r>
              <a:rPr lang="en-GB" dirty="0" err="1" smtClean="0">
                <a:latin typeface="Courier New" panose="02070309020205020404" pitchFamily="49" charset="0"/>
                <a:cs typeface="Courier New" panose="02070309020205020404" pitchFamily="49" charset="0"/>
              </a:rPr>
              <a:t>getAttribute</a:t>
            </a:r>
            <a:r>
              <a:rPr lang="en-GB" dirty="0" smtClean="0">
                <a:latin typeface="Courier New" panose="02070309020205020404" pitchFamily="49" charset="0"/>
                <a:cs typeface="Courier New" panose="02070309020205020404" pitchFamily="49" charset="0"/>
              </a:rPr>
              <a:t>(String name)</a:t>
            </a:r>
          </a:p>
          <a:p>
            <a:pPr marL="510410" lvl="1" indent="0">
              <a:buNone/>
            </a:pPr>
            <a:r>
              <a:rPr lang="en-GB" dirty="0">
                <a:latin typeface="Courier New" panose="02070309020205020404" pitchFamily="49" charset="0"/>
                <a:cs typeface="Courier New" panose="02070309020205020404" pitchFamily="49" charset="0"/>
              </a:rPr>
              <a:t>	</a:t>
            </a:r>
            <a:r>
              <a:rPr lang="en-GB" dirty="0" err="1" smtClean="0"/>
              <a:t>Retourne</a:t>
            </a:r>
            <a:r>
              <a:rPr lang="en-GB" dirty="0" smtClean="0"/>
              <a:t> un </a:t>
            </a:r>
            <a:r>
              <a:rPr lang="en-GB" dirty="0" err="1" smtClean="0"/>
              <a:t>attribut</a:t>
            </a:r>
            <a:r>
              <a:rPr lang="en-GB" dirty="0" smtClean="0"/>
              <a:t> du </a:t>
            </a:r>
            <a:r>
              <a:rPr lang="en-GB" dirty="0" err="1" smtClean="0"/>
              <a:t>contexte</a:t>
            </a:r>
            <a:endParaRPr lang="en-GB" dirty="0" smtClean="0"/>
          </a:p>
          <a:p>
            <a:pPr lvl="1"/>
            <a:r>
              <a:rPr lang="en-GB" dirty="0">
                <a:latin typeface="Courier New" panose="02070309020205020404" pitchFamily="49" charset="0"/>
                <a:cs typeface="Courier New" panose="02070309020205020404" pitchFamily="49" charset="0"/>
              </a:rPr>
              <a:t>void </a:t>
            </a:r>
            <a:r>
              <a:rPr lang="en-GB" dirty="0" err="1">
                <a:latin typeface="Courier New" panose="02070309020205020404" pitchFamily="49" charset="0"/>
                <a:cs typeface="Courier New" panose="02070309020205020404" pitchFamily="49" charset="0"/>
              </a:rPr>
              <a:t>setAttribute</a:t>
            </a:r>
            <a:r>
              <a:rPr lang="en-GB" dirty="0">
                <a:latin typeface="Courier New" panose="02070309020205020404" pitchFamily="49" charset="0"/>
                <a:cs typeface="Courier New" panose="02070309020205020404" pitchFamily="49" charset="0"/>
              </a:rPr>
              <a:t>(String name, Object </a:t>
            </a:r>
            <a:r>
              <a:rPr lang="en-GB" dirty="0" smtClean="0">
                <a:latin typeface="Courier New" panose="02070309020205020404" pitchFamily="49" charset="0"/>
                <a:cs typeface="Courier New" panose="02070309020205020404" pitchFamily="49" charset="0"/>
              </a:rPr>
              <a:t>value)</a:t>
            </a:r>
          </a:p>
          <a:p>
            <a:pPr marL="510410" lvl="1" indent="0">
              <a:buNone/>
            </a:pPr>
            <a:r>
              <a:rPr lang="en-GB" dirty="0">
                <a:latin typeface="Courier New" panose="02070309020205020404" pitchFamily="49" charset="0"/>
                <a:cs typeface="Courier New" panose="02070309020205020404" pitchFamily="49" charset="0"/>
              </a:rPr>
              <a:t>	</a:t>
            </a:r>
            <a:r>
              <a:rPr lang="en-GB" dirty="0" err="1" smtClean="0"/>
              <a:t>Ajoute</a:t>
            </a:r>
            <a:r>
              <a:rPr lang="en-GB" dirty="0" smtClean="0"/>
              <a:t> </a:t>
            </a:r>
            <a:r>
              <a:rPr lang="en-GB" dirty="0" err="1" smtClean="0"/>
              <a:t>ou</a:t>
            </a:r>
            <a:r>
              <a:rPr lang="en-GB" dirty="0" smtClean="0"/>
              <a:t> </a:t>
            </a:r>
            <a:r>
              <a:rPr lang="en-GB" dirty="0" err="1" smtClean="0"/>
              <a:t>remplace</a:t>
            </a:r>
            <a:r>
              <a:rPr lang="en-GB" dirty="0" smtClean="0"/>
              <a:t> un </a:t>
            </a:r>
            <a:r>
              <a:rPr lang="en-GB" dirty="0" err="1" smtClean="0"/>
              <a:t>attribut</a:t>
            </a:r>
            <a:r>
              <a:rPr lang="en-GB" dirty="0" smtClean="0"/>
              <a:t> du </a:t>
            </a:r>
            <a:r>
              <a:rPr lang="en-GB" dirty="0" err="1" smtClean="0"/>
              <a:t>contexte</a:t>
            </a:r>
            <a:endParaRPr lang="en-GB" dirty="0" smtClean="0"/>
          </a:p>
          <a:p>
            <a:pPr lvl="1"/>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getInitParameter</a:t>
            </a:r>
            <a:r>
              <a:rPr lang="en-GB" dirty="0">
                <a:latin typeface="Courier New" panose="02070309020205020404" pitchFamily="49" charset="0"/>
                <a:cs typeface="Courier New" panose="02070309020205020404" pitchFamily="49" charset="0"/>
              </a:rPr>
              <a:t>(String name)</a:t>
            </a:r>
          </a:p>
          <a:p>
            <a:pPr marL="510410" lvl="1" indent="0">
              <a:buNone/>
            </a:pPr>
            <a:r>
              <a:rPr lang="en-GB" dirty="0"/>
              <a:t>	</a:t>
            </a:r>
            <a:r>
              <a:rPr lang="en-GB" dirty="0" err="1" smtClean="0"/>
              <a:t>Retourne</a:t>
            </a:r>
            <a:r>
              <a:rPr lang="en-GB" dirty="0" smtClean="0"/>
              <a:t> un </a:t>
            </a:r>
            <a:r>
              <a:rPr lang="en-GB" dirty="0" err="1" smtClean="0"/>
              <a:t>paramètre</a:t>
            </a:r>
            <a:r>
              <a:rPr lang="en-GB" dirty="0" smtClean="0"/>
              <a:t> </a:t>
            </a:r>
            <a:r>
              <a:rPr lang="en-GB" dirty="0" err="1" smtClean="0"/>
              <a:t>d'initialisation</a:t>
            </a:r>
            <a:r>
              <a:rPr lang="en-GB" dirty="0" smtClean="0"/>
              <a:t> de </a:t>
            </a:r>
            <a:r>
              <a:rPr lang="en-GB" dirty="0" err="1" smtClean="0"/>
              <a:t>l'application</a:t>
            </a:r>
            <a:endParaRPr lang="en-GB" dirty="0" smtClean="0"/>
          </a:p>
          <a:p>
            <a:pPr lvl="1"/>
            <a:r>
              <a:rPr lang="en-GB" dirty="0">
                <a:latin typeface="Courier New" panose="02070309020205020404" pitchFamily="49" charset="0"/>
                <a:cs typeface="Courier New" panose="02070309020205020404" pitchFamily="49" charset="0"/>
              </a:rPr>
              <a:t>void log(String </a:t>
            </a:r>
            <a:r>
              <a:rPr lang="en-GB" dirty="0" err="1">
                <a:latin typeface="Courier New" panose="02070309020205020404" pitchFamily="49" charset="0"/>
                <a:cs typeface="Courier New" panose="02070309020205020404" pitchFamily="49" charset="0"/>
              </a:rPr>
              <a:t>msg</a:t>
            </a:r>
            <a:r>
              <a:rPr lang="en-GB" dirty="0">
                <a:latin typeface="Courier New" panose="02070309020205020404" pitchFamily="49" charset="0"/>
                <a:cs typeface="Courier New" panose="02070309020205020404" pitchFamily="49" charset="0"/>
              </a:rPr>
              <a:t>)</a:t>
            </a:r>
          </a:p>
          <a:p>
            <a:pPr marL="510410" lvl="1" indent="0">
              <a:buNone/>
            </a:pPr>
            <a:r>
              <a:rPr lang="en-GB" dirty="0"/>
              <a:t>	</a:t>
            </a:r>
            <a:r>
              <a:rPr lang="en-GB" dirty="0" err="1" smtClean="0"/>
              <a:t>Ajoute</a:t>
            </a:r>
            <a:r>
              <a:rPr lang="en-GB" dirty="0" smtClean="0"/>
              <a:t> un message </a:t>
            </a:r>
            <a:r>
              <a:rPr lang="en-GB" dirty="0" err="1" smtClean="0"/>
              <a:t>dans</a:t>
            </a:r>
            <a:r>
              <a:rPr lang="en-GB" dirty="0" smtClean="0"/>
              <a:t> le </a:t>
            </a:r>
            <a:r>
              <a:rPr lang="en-GB" dirty="0" err="1" smtClean="0"/>
              <a:t>fichier</a:t>
            </a:r>
            <a:r>
              <a:rPr lang="en-GB" dirty="0" smtClean="0"/>
              <a:t> de log du </a:t>
            </a:r>
            <a:r>
              <a:rPr lang="en-GB" dirty="0" err="1" smtClean="0"/>
              <a:t>conteneur</a:t>
            </a:r>
            <a:r>
              <a:rPr lang="en-GB" dirty="0" smtClean="0"/>
              <a:t> Web</a:t>
            </a:r>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 (3/3)</a:t>
            </a:r>
            <a:endParaRPr lang="fr-BE"/>
          </a:p>
        </p:txBody>
      </p:sp>
      <p:sp>
        <p:nvSpPr>
          <p:cNvPr id="3" name="Content Placeholder 2"/>
          <p:cNvSpPr>
            <a:spLocks noGrp="1"/>
          </p:cNvSpPr>
          <p:nvPr>
            <p:ph idx="1"/>
          </p:nvPr>
        </p:nvSpPr>
        <p:spPr/>
        <p:txBody>
          <a:bodyPr/>
          <a:lstStyle/>
          <a:p>
            <a:r>
              <a:rPr lang="fr-BE" dirty="0" smtClean="0"/>
              <a:t>Exemple : partage d'une connexion DB</a:t>
            </a:r>
          </a:p>
          <a:p>
            <a:pPr lvl="1"/>
            <a:r>
              <a:rPr lang="fr-BE" dirty="0" smtClean="0"/>
              <a:t>Servlet initiale (paramètre </a:t>
            </a:r>
            <a:r>
              <a:rPr lang="fr-BE" dirty="0" smtClean="0">
                <a:latin typeface="Courier New" pitchFamily="49" charset="0"/>
                <a:cs typeface="Courier New" pitchFamily="49" charset="0"/>
              </a:rPr>
              <a:t>&lt;</a:t>
            </a:r>
            <a:r>
              <a:rPr lang="fr-BE" dirty="0" err="1" smtClean="0">
                <a:latin typeface="Courier New" pitchFamily="49" charset="0"/>
                <a:cs typeface="Courier New" pitchFamily="49" charset="0"/>
              </a:rPr>
              <a:t>welcome</a:t>
            </a:r>
            <a:r>
              <a:rPr lang="fr-BE" dirty="0" smtClean="0">
                <a:latin typeface="Courier New" pitchFamily="49" charset="0"/>
                <a:cs typeface="Courier New" pitchFamily="49" charset="0"/>
              </a:rPr>
              <a:t>-file&gt;</a:t>
            </a:r>
            <a:r>
              <a:rPr lang="fr-BE" dirty="0" smtClean="0"/>
              <a:t> de </a:t>
            </a:r>
            <a:r>
              <a:rPr lang="fr-BE" dirty="0" smtClean="0">
                <a:latin typeface="Courier New" pitchFamily="49" charset="0"/>
                <a:cs typeface="Courier New" pitchFamily="49" charset="0"/>
              </a:rPr>
              <a:t>web.xml</a:t>
            </a:r>
            <a:r>
              <a:rPr lang="fr-BE" dirty="0" smtClean="0"/>
              <a:t>)</a:t>
            </a:r>
          </a:p>
          <a:p>
            <a:pPr lvl="1"/>
            <a:endParaRPr lang="fr-BE" dirty="0" smtClean="0"/>
          </a:p>
          <a:p>
            <a:pPr lvl="1"/>
            <a:endParaRPr lang="fr-BE" dirty="0" smtClean="0"/>
          </a:p>
          <a:p>
            <a:pPr lvl="1"/>
            <a:endParaRPr lang="fr-BE" dirty="0" smtClean="0"/>
          </a:p>
          <a:p>
            <a:pPr lvl="1"/>
            <a:endParaRPr lang="fr-BE" dirty="0" smtClean="0"/>
          </a:p>
          <a:p>
            <a:pPr lvl="1"/>
            <a:endParaRPr lang="fr-BE" dirty="0" smtClean="0"/>
          </a:p>
          <a:p>
            <a:pPr lvl="1"/>
            <a:r>
              <a:rPr lang="fr-BE" dirty="0" smtClean="0"/>
              <a:t>Autres servlets</a:t>
            </a:r>
          </a:p>
        </p:txBody>
      </p:sp>
      <p:sp>
        <p:nvSpPr>
          <p:cNvPr id="4" name="TextBox 3"/>
          <p:cNvSpPr txBox="1"/>
          <p:nvPr/>
        </p:nvSpPr>
        <p:spPr>
          <a:xfrm>
            <a:off x="1000100" y="2115433"/>
            <a:ext cx="7000924"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a:t>
            </a:r>
          </a:p>
          <a:p>
            <a:pPr>
              <a:lnSpc>
                <a:spcPct val="100000"/>
              </a:lnSpc>
            </a:pP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DriverManager.getConnection</a:t>
            </a:r>
            <a:r>
              <a:rPr lang="fr-BE" sz="1400" b="1" dirty="0" smtClean="0">
                <a:solidFill>
                  <a:srgbClr val="3C486E"/>
                </a:solidFill>
                <a:latin typeface="Courier New" pitchFamily="49" charset="0"/>
                <a:cs typeface="Courier New" pitchFamily="49" charset="0"/>
              </a:rPr>
              <a:t>(url, user,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getServletContext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err="1" smtClean="0">
                <a:solidFill>
                  <a:srgbClr val="3C486E"/>
                </a:solidFill>
                <a:latin typeface="Courier New" pitchFamily="49" charset="0"/>
                <a:cs typeface="Courier New" pitchFamily="49" charset="0"/>
              </a:rPr>
              <a:t>servletContext.setAttribute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a:t>
            </a:r>
            <a:endParaRPr lang="fr-BE" sz="1400" b="1" dirty="0">
              <a:solidFill>
                <a:srgbClr val="3C486E"/>
              </a:solidFill>
              <a:latin typeface="Courier New" pitchFamily="49" charset="0"/>
              <a:cs typeface="Courier New" pitchFamily="49" charset="0"/>
            </a:endParaRPr>
          </a:p>
        </p:txBody>
      </p:sp>
      <p:sp>
        <p:nvSpPr>
          <p:cNvPr id="5" name="TextBox 4"/>
          <p:cNvSpPr txBox="1"/>
          <p:nvPr/>
        </p:nvSpPr>
        <p:spPr>
          <a:xfrm>
            <a:off x="1000100" y="4365104"/>
            <a:ext cx="7000924"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a:t>
            </a:r>
          </a:p>
          <a:p>
            <a:pPr>
              <a:lnSpc>
                <a:spcPct val="100000"/>
              </a:lnSpc>
            </a:pP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getServletContext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 (Connection) 	</a:t>
            </a:r>
            <a:r>
              <a:rPr lang="fr-BE" sz="1400" b="1" dirty="0" err="1" smtClean="0">
                <a:solidFill>
                  <a:srgbClr val="3C486E"/>
                </a:solidFill>
                <a:latin typeface="Courier New" pitchFamily="49" charset="0"/>
                <a:cs typeface="Courier New" pitchFamily="49" charset="0"/>
              </a:rPr>
              <a:t>servletContext.getAttribute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ServletContextListener</a:t>
            </a:r>
            <a:r>
              <a:rPr lang="fr-BE" dirty="0" smtClean="0"/>
              <a:t> (1/4)</a:t>
            </a:r>
            <a:endParaRPr lang="fr-BE" dirty="0"/>
          </a:p>
        </p:txBody>
      </p:sp>
      <p:sp>
        <p:nvSpPr>
          <p:cNvPr id="3" name="Content Placeholder 2"/>
          <p:cNvSpPr>
            <a:spLocks noGrp="1"/>
          </p:cNvSpPr>
          <p:nvPr>
            <p:ph idx="1"/>
          </p:nvPr>
        </p:nvSpPr>
        <p:spPr/>
        <p:txBody>
          <a:bodyPr/>
          <a:lstStyle/>
          <a:p>
            <a:r>
              <a:rPr lang="fr-BE" dirty="0" smtClean="0"/>
              <a:t>Un </a:t>
            </a:r>
            <a:r>
              <a:rPr lang="fr-BE" b="1" dirty="0" err="1" smtClean="0"/>
              <a:t>listener</a:t>
            </a:r>
            <a:r>
              <a:rPr lang="fr-BE" b="1" dirty="0" smtClean="0"/>
              <a:t> d'application</a:t>
            </a:r>
            <a:r>
              <a:rPr lang="fr-BE" dirty="0" smtClean="0"/>
              <a:t> permet d'exécuter du code au démarrage et à l'arrêt de l'application web</a:t>
            </a:r>
          </a:p>
          <a:p>
            <a:r>
              <a:rPr lang="fr-BE" dirty="0" smtClean="0"/>
              <a:t>Un </a:t>
            </a:r>
            <a:r>
              <a:rPr lang="fr-BE" dirty="0" err="1" smtClean="0"/>
              <a:t>listener</a:t>
            </a:r>
            <a:r>
              <a:rPr lang="fr-BE" dirty="0" smtClean="0"/>
              <a:t> est une classe implémentant l'interface </a:t>
            </a:r>
            <a:r>
              <a:rPr lang="fr-BE" dirty="0" err="1" smtClean="0">
                <a:latin typeface="Courier New" pitchFamily="49" charset="0"/>
                <a:cs typeface="Courier New" pitchFamily="49" charset="0"/>
              </a:rPr>
              <a:t>javax.servlet.ServletContextListener</a:t>
            </a:r>
            <a:endParaRPr lang="fr-BE" dirty="0" smtClean="0">
              <a:latin typeface="Courier New" pitchFamily="49" charset="0"/>
              <a:cs typeface="Courier New" pitchFamily="49" charset="0"/>
            </a:endParaRPr>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contextInitialized</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ServletContextEvent</a:t>
            </a:r>
            <a:r>
              <a:rPr lang="fr-BE" dirty="0" smtClean="0">
                <a:latin typeface="Courier New" pitchFamily="49" charset="0"/>
                <a:cs typeface="Courier New" pitchFamily="49" charset="0"/>
              </a:rPr>
              <a:t> e)</a:t>
            </a:r>
          </a:p>
          <a:p>
            <a:pPr lvl="1">
              <a:buNone/>
            </a:pPr>
            <a:r>
              <a:rPr lang="fr-BE" dirty="0" smtClean="0">
                <a:latin typeface="Courier New" pitchFamily="49" charset="0"/>
                <a:cs typeface="Courier New" pitchFamily="49" charset="0"/>
              </a:rPr>
              <a:t>	</a:t>
            </a:r>
            <a:r>
              <a:rPr lang="fr-BE" dirty="0" smtClean="0">
                <a:cs typeface="Courier New" pitchFamily="49" charset="0"/>
              </a:rPr>
              <a:t>Exécutée au démarrage de l'application</a:t>
            </a:r>
            <a:endParaRPr lang="fr-BE" dirty="0" smtClean="0">
              <a:latin typeface="Courier New" pitchFamily="49" charset="0"/>
              <a:cs typeface="Courier New" pitchFamily="49" charset="0"/>
            </a:endParaRPr>
          </a:p>
          <a:p>
            <a:pPr lvl="1"/>
            <a:r>
              <a:rPr lang="fr-BE" dirty="0" err="1" smtClean="0">
                <a:latin typeface="Courier New" pitchFamily="49" charset="0"/>
                <a:cs typeface="Courier New" pitchFamily="49" charset="0"/>
              </a:rPr>
              <a:t>void</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contextDestroyed</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ServletContextEvent</a:t>
            </a:r>
            <a:r>
              <a:rPr lang="fr-BE" dirty="0" smtClean="0">
                <a:latin typeface="Courier New" pitchFamily="49" charset="0"/>
                <a:cs typeface="Courier New" pitchFamily="49" charset="0"/>
              </a:rPr>
              <a:t> e)</a:t>
            </a:r>
          </a:p>
          <a:p>
            <a:pPr lvl="1">
              <a:buNone/>
            </a:pPr>
            <a:r>
              <a:rPr lang="fr-BE" dirty="0" smtClean="0">
                <a:latin typeface="Courier New" pitchFamily="49" charset="0"/>
                <a:cs typeface="Courier New" pitchFamily="49" charset="0"/>
              </a:rPr>
              <a:t>	</a:t>
            </a:r>
            <a:r>
              <a:rPr lang="fr-BE" dirty="0" smtClean="0">
                <a:cs typeface="Courier New" pitchFamily="49" charset="0"/>
              </a:rPr>
              <a:t>Exécutée à l'arrêt de l'application</a:t>
            </a:r>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ServletContextListener (2/4)</a:t>
            </a:r>
            <a:endParaRPr lang="fr-BE"/>
          </a:p>
        </p:txBody>
      </p:sp>
      <p:sp>
        <p:nvSpPr>
          <p:cNvPr id="3" name="Content Placeholder 2"/>
          <p:cNvSpPr>
            <a:spLocks noGrp="1"/>
          </p:cNvSpPr>
          <p:nvPr>
            <p:ph idx="1"/>
          </p:nvPr>
        </p:nvSpPr>
        <p:spPr/>
        <p:txBody>
          <a:bodyPr/>
          <a:lstStyle/>
          <a:p>
            <a:r>
              <a:rPr lang="fr-BE" dirty="0" smtClean="0"/>
              <a:t>Chaque </a:t>
            </a:r>
            <a:r>
              <a:rPr lang="fr-BE" dirty="0" err="1" smtClean="0"/>
              <a:t>listener</a:t>
            </a:r>
            <a:r>
              <a:rPr lang="fr-BE" dirty="0" smtClean="0"/>
              <a:t> doit être déclaré dans le fichier web.xml</a:t>
            </a:r>
            <a:endParaRPr lang="fr-BE" dirty="0" smtClean="0">
              <a:cs typeface="Courier New" pitchFamily="49" charset="0"/>
            </a:endParaRPr>
          </a:p>
        </p:txBody>
      </p:sp>
      <p:sp>
        <p:nvSpPr>
          <p:cNvPr id="4" name="TextBox 3"/>
          <p:cNvSpPr txBox="1"/>
          <p:nvPr/>
        </p:nvSpPr>
        <p:spPr>
          <a:xfrm>
            <a:off x="1000100" y="1916832"/>
            <a:ext cx="7000924"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&lt;listener&gt;</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be.wavenet.servlet.ConnectionLoader</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&lt;/listener&gt;</a:t>
            </a:r>
          </a:p>
          <a:p>
            <a:pPr>
              <a:lnSpc>
                <a:spcPct val="100000"/>
              </a:lnSpc>
            </a:pPr>
            <a:r>
              <a:rPr lang="fr-BE" sz="1400" b="1" smtClean="0">
                <a:solidFill>
                  <a:srgbClr val="3C486E"/>
                </a:solidFill>
                <a:latin typeface="Courier New" pitchFamily="49" charset="0"/>
                <a:cs typeface="Courier New" pitchFamily="49" charset="0"/>
              </a:rPr>
              <a:t>…</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ServletContextListener (3/4)</a:t>
            </a:r>
            <a:endParaRPr lang="fr-BE"/>
          </a:p>
        </p:txBody>
      </p:sp>
      <p:sp>
        <p:nvSpPr>
          <p:cNvPr id="3" name="Content Placeholder 2"/>
          <p:cNvSpPr>
            <a:spLocks noGrp="1"/>
          </p:cNvSpPr>
          <p:nvPr>
            <p:ph idx="1"/>
          </p:nvPr>
        </p:nvSpPr>
        <p:spPr/>
        <p:txBody>
          <a:bodyPr/>
          <a:lstStyle/>
          <a:p>
            <a:r>
              <a:rPr lang="fr-BE" dirty="0" smtClean="0"/>
              <a:t>Au démarrage de l'application, le conteneur Web </a:t>
            </a:r>
            <a:endParaRPr lang="fr-BE" sz="1800" dirty="0" smtClean="0"/>
          </a:p>
          <a:p>
            <a:pPr lvl="1"/>
            <a:r>
              <a:rPr lang="fr-BE" dirty="0" smtClean="0"/>
              <a:t>instancie la classe implémentant </a:t>
            </a:r>
            <a:r>
              <a:rPr lang="fr-BE" dirty="0" err="1" smtClean="0">
                <a:latin typeface="Courier New" pitchFamily="49" charset="0"/>
                <a:cs typeface="Courier New" pitchFamily="49" charset="0"/>
              </a:rPr>
              <a:t>ServletContext</a:t>
            </a:r>
            <a:r>
              <a:rPr lang="fr-BE" dirty="0" smtClean="0"/>
              <a:t>,</a:t>
            </a:r>
            <a:endParaRPr lang="fr-BE" sz="1000" dirty="0" smtClean="0"/>
          </a:p>
          <a:p>
            <a:pPr lvl="1"/>
            <a:r>
              <a:rPr lang="fr-BE" dirty="0" smtClean="0"/>
              <a:t>lit le fichier </a:t>
            </a:r>
            <a:r>
              <a:rPr lang="fr-BE" dirty="0" smtClean="0">
                <a:latin typeface="Courier New" pitchFamily="49" charset="0"/>
                <a:cs typeface="Courier New" pitchFamily="49" charset="0"/>
              </a:rPr>
              <a:t>web.xml</a:t>
            </a:r>
            <a:endParaRPr lang="fr-BE" sz="1000" dirty="0" smtClean="0"/>
          </a:p>
          <a:p>
            <a:pPr lvl="1"/>
            <a:r>
              <a:rPr lang="fr-BE" dirty="0" smtClean="0"/>
              <a:t>pour chaque </a:t>
            </a:r>
            <a:r>
              <a:rPr lang="fr-BE" dirty="0" err="1" smtClean="0"/>
              <a:t>listener</a:t>
            </a:r>
            <a:r>
              <a:rPr lang="fr-BE" dirty="0" smtClean="0"/>
              <a:t> déclaré, instancie la classe et lui envoie le message </a:t>
            </a:r>
            <a:r>
              <a:rPr lang="fr-BE" dirty="0" err="1" smtClean="0">
                <a:latin typeface="Courier New" pitchFamily="49" charset="0"/>
                <a:cs typeface="Courier New" pitchFamily="49" charset="0"/>
              </a:rPr>
              <a:t>contextInitialized</a:t>
            </a:r>
            <a:endParaRPr lang="fr-BE" dirty="0" smtClean="0"/>
          </a:p>
          <a:p>
            <a:r>
              <a:rPr lang="fr-BE" dirty="0" smtClean="0"/>
              <a:t>A l'arrêt de l'application, le conteneur Web envoie le message </a:t>
            </a:r>
            <a:r>
              <a:rPr lang="fr-BE" dirty="0" err="1" smtClean="0">
                <a:latin typeface="Courier New" pitchFamily="49" charset="0"/>
                <a:cs typeface="Courier New" pitchFamily="49" charset="0"/>
              </a:rPr>
              <a:t>contextDestroyed</a:t>
            </a:r>
            <a:r>
              <a:rPr lang="fr-BE" dirty="0" smtClean="0"/>
              <a:t> à tous les </a:t>
            </a:r>
            <a:r>
              <a:rPr lang="fr-BE" dirty="0" err="1" smtClean="0"/>
              <a:t>listeners</a:t>
            </a:r>
            <a:endParaRPr lang="fr-BE" dirty="0" smtClean="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fr-BE" smtClean="0"/>
              <a:t>Protocole HTTP (1/3)</a:t>
            </a:r>
          </a:p>
        </p:txBody>
      </p:sp>
      <p:sp>
        <p:nvSpPr>
          <p:cNvPr id="18435" name="Content Placeholder 6"/>
          <p:cNvSpPr>
            <a:spLocks noGrp="1"/>
          </p:cNvSpPr>
          <p:nvPr>
            <p:ph idx="1"/>
          </p:nvPr>
        </p:nvSpPr>
        <p:spPr/>
        <p:txBody>
          <a:bodyPr/>
          <a:lstStyle/>
          <a:p>
            <a:r>
              <a:rPr lang="fr-BE" b="1" dirty="0" smtClean="0"/>
              <a:t>H</a:t>
            </a:r>
            <a:r>
              <a:rPr lang="fr-BE" dirty="0" smtClean="0"/>
              <a:t>yper </a:t>
            </a:r>
            <a:r>
              <a:rPr lang="fr-BE" b="1" dirty="0" err="1" smtClean="0"/>
              <a:t>T</a:t>
            </a:r>
            <a:r>
              <a:rPr lang="fr-BE" dirty="0" err="1" smtClean="0"/>
              <a:t>ext</a:t>
            </a:r>
            <a:r>
              <a:rPr lang="fr-BE" dirty="0" smtClean="0"/>
              <a:t> </a:t>
            </a:r>
            <a:r>
              <a:rPr lang="fr-BE" b="1" dirty="0" smtClean="0"/>
              <a:t>T</a:t>
            </a:r>
            <a:r>
              <a:rPr lang="fr-BE" dirty="0" smtClean="0"/>
              <a:t>ransfer </a:t>
            </a:r>
            <a:r>
              <a:rPr lang="fr-BE" b="1" dirty="0" smtClean="0"/>
              <a:t>P</a:t>
            </a:r>
            <a:r>
              <a:rPr lang="fr-BE" dirty="0" smtClean="0"/>
              <a:t>rotocol, version 1.1</a:t>
            </a:r>
          </a:p>
          <a:p>
            <a:endParaRPr lang="fr-BE" dirty="0" smtClean="0"/>
          </a:p>
          <a:p>
            <a:r>
              <a:rPr lang="fr-BE" b="1" dirty="0" smtClean="0"/>
              <a:t>HTTP</a:t>
            </a:r>
            <a:r>
              <a:rPr lang="fr-BE" dirty="0" smtClean="0"/>
              <a:t> est un protocole clef du Web depuis l’essor de l’internet grand public aux alentours des années 1990</a:t>
            </a:r>
          </a:p>
          <a:p>
            <a:endParaRPr lang="fr-BE" dirty="0" smtClean="0"/>
          </a:p>
          <a:p>
            <a:r>
              <a:rPr lang="fr-BE" dirty="0" smtClean="0"/>
              <a:t>Depuis la version 1.0 du protocole, les messages peuvent contenir un en-tête MIME décrivant le contenu du message</a:t>
            </a:r>
          </a:p>
          <a:p>
            <a:endParaRPr lang="fr-BE"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ServletContextListener (4/4)</a:t>
            </a:r>
            <a:endParaRPr lang="fr-BE"/>
          </a:p>
        </p:txBody>
      </p:sp>
      <p:sp>
        <p:nvSpPr>
          <p:cNvPr id="3" name="Espace réservé du contenu 2"/>
          <p:cNvSpPr>
            <a:spLocks noGrp="1"/>
          </p:cNvSpPr>
          <p:nvPr>
            <p:ph idx="1"/>
          </p:nvPr>
        </p:nvSpPr>
        <p:spPr/>
        <p:txBody>
          <a:bodyPr/>
          <a:lstStyle/>
          <a:p>
            <a:pPr lvl="0"/>
            <a:r>
              <a:rPr lang="fr-BE" sz="2400" dirty="0">
                <a:solidFill>
                  <a:srgbClr val="3C486E"/>
                </a:solidFill>
              </a:rPr>
              <a:t>Exemple : partage d'une connexion </a:t>
            </a:r>
            <a:r>
              <a:rPr lang="fr-BE" sz="2400" dirty="0" smtClean="0">
                <a:solidFill>
                  <a:srgbClr val="3C486E"/>
                </a:solidFill>
              </a:rPr>
              <a:t>DB</a:t>
            </a:r>
            <a:endParaRPr lang="fr-BE" sz="2400" dirty="0">
              <a:solidFill>
                <a:srgbClr val="3C486E"/>
              </a:solidFill>
            </a:endParaRPr>
          </a:p>
        </p:txBody>
      </p:sp>
      <p:sp>
        <p:nvSpPr>
          <p:cNvPr id="6" name="TextBox 5"/>
          <p:cNvSpPr txBox="1"/>
          <p:nvPr/>
        </p:nvSpPr>
        <p:spPr>
          <a:xfrm>
            <a:off x="285720" y="1700808"/>
            <a:ext cx="8572560" cy="3754874"/>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public class </a:t>
            </a:r>
            <a:r>
              <a:rPr lang="fr-BE" sz="1400" b="1" dirty="0" err="1" smtClean="0">
                <a:solidFill>
                  <a:srgbClr val="3C486E"/>
                </a:solidFill>
                <a:latin typeface="Courier New" pitchFamily="49" charset="0"/>
                <a:cs typeface="Courier New" pitchFamily="49" charset="0"/>
              </a:rPr>
              <a:t>ConnectionLoader</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implements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ServletContextListener</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Connection </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endParaRPr lang="fr-BE" sz="1400" b="1" i="1" dirty="0" smtClean="0">
              <a:solidFill>
                <a:srgbClr val="3C486E"/>
              </a:solidFill>
              <a:latin typeface="Courier New" pitchFamily="49" charset="0"/>
              <a:cs typeface="Courier New" pitchFamily="49" charset="0"/>
            </a:endParaRPr>
          </a:p>
          <a:p>
            <a:pPr>
              <a:lnSpc>
                <a:spcPct val="100000"/>
              </a:lnSpc>
            </a:pPr>
            <a:endParaRPr lang="fr-BE" sz="1400" b="1" i="1" dirty="0" smtClean="0">
              <a:solidFill>
                <a:srgbClr val="3C486E"/>
              </a:solidFill>
              <a:latin typeface="Courier New" pitchFamily="49" charset="0"/>
              <a:cs typeface="Courier New" pitchFamily="49" charset="0"/>
            </a:endParaRPr>
          </a:p>
          <a:p>
            <a:pPr>
              <a:lnSpc>
                <a:spcPct val="100000"/>
              </a:lnSpc>
            </a:pPr>
            <a:r>
              <a:rPr lang="fr-BE" sz="1400" b="1" i="1" dirty="0" smtClean="0">
                <a:solidFill>
                  <a:srgbClr val="3C486E"/>
                </a:solidFill>
                <a:latin typeface="Courier New" pitchFamily="49" charset="0"/>
                <a:cs typeface="Courier New" pitchFamily="49" charset="0"/>
              </a:rPr>
              <a:t>	</a:t>
            </a:r>
            <a:r>
              <a:rPr lang="fr-BE" sz="1400" b="1" dirty="0" smtClean="0">
                <a:solidFill>
                  <a:srgbClr val="3C486E"/>
                </a:solidFill>
                <a:latin typeface="Courier New" pitchFamily="49" charset="0"/>
                <a:cs typeface="Courier New" pitchFamily="49" charset="0"/>
              </a:rPr>
              <a:t>public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contextInitialized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ServletContextEvent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event</a:t>
            </a: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DriverManager.getConnection</a:t>
            </a:r>
            <a:r>
              <a:rPr lang="fr-BE" sz="1400" b="1" dirty="0" smtClean="0">
                <a:solidFill>
                  <a:srgbClr val="3C486E"/>
                </a:solidFill>
                <a:latin typeface="Courier New" pitchFamily="49" charset="0"/>
                <a:cs typeface="Courier New" pitchFamily="49" charset="0"/>
              </a:rPr>
              <a:t>(url, user,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event.getServletContext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public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contextDestroyed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ServletContextEvent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event</a:t>
            </a: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if (</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connection.close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a:t>
            </a:r>
            <a:r>
              <a:rPr lang="fr-BE" sz="1400" b="1" dirty="0" smtClean="0">
                <a:solidFill>
                  <a:srgbClr val="3C486E"/>
                </a:solidFill>
                <a:latin typeface="Courier New" pitchFamily="49" charset="0"/>
                <a:cs typeface="Courier New" pitchFamily="49" charset="0"/>
              </a:rPr>
              <a:t> = </a:t>
            </a:r>
            <a:r>
              <a:rPr lang="fr-BE" sz="1400" b="1" dirty="0" err="1" smtClean="0">
                <a:solidFill>
                  <a:srgbClr val="3C486E"/>
                </a:solidFill>
                <a:latin typeface="Courier New" pitchFamily="49" charset="0"/>
                <a:cs typeface="Courier New" pitchFamily="49" charset="0"/>
              </a:rPr>
              <a:t>event.getServletContext</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servletContext.setAttribute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connection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null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Partage du contrôle (1/4)</a:t>
            </a:r>
            <a:endParaRPr lang="fr-BE"/>
          </a:p>
        </p:txBody>
      </p:sp>
      <p:sp>
        <p:nvSpPr>
          <p:cNvPr id="3" name="Content Placeholder 2"/>
          <p:cNvSpPr>
            <a:spLocks noGrp="1"/>
          </p:cNvSpPr>
          <p:nvPr>
            <p:ph idx="1"/>
          </p:nvPr>
        </p:nvSpPr>
        <p:spPr/>
        <p:txBody>
          <a:bodyPr/>
          <a:lstStyle/>
          <a:p>
            <a:r>
              <a:rPr lang="fr-BE" dirty="0" smtClean="0"/>
              <a:t>Les Servlets peuvent se partager le traitement d'une requête HTTP</a:t>
            </a:r>
          </a:p>
          <a:p>
            <a:r>
              <a:rPr lang="fr-BE" dirty="0" smtClean="0"/>
              <a:t>Il existe deux mécanismes de délégation</a:t>
            </a:r>
            <a:endParaRPr lang="fr-BE" sz="1000" dirty="0" smtClean="0"/>
          </a:p>
          <a:p>
            <a:pPr lvl="1"/>
            <a:r>
              <a:rPr lang="fr-BE" b="1" dirty="0" err="1" smtClean="0">
                <a:latin typeface="Courier New" pitchFamily="49" charset="0"/>
                <a:cs typeface="Courier New" pitchFamily="49" charset="0"/>
              </a:rPr>
              <a:t>forward</a:t>
            </a:r>
            <a:r>
              <a:rPr lang="fr-BE" dirty="0" smtClean="0"/>
              <a:t> : une Servlet peut, après son propre traitement, renvoyer une requête entière vers une autre Servlet</a:t>
            </a:r>
            <a:endParaRPr lang="fr-BE" sz="1000" dirty="0" smtClean="0"/>
          </a:p>
          <a:p>
            <a:pPr lvl="1"/>
            <a:r>
              <a:rPr lang="fr-BE" b="1" dirty="0" err="1" smtClean="0">
                <a:latin typeface="Courier New" pitchFamily="49" charset="0"/>
                <a:cs typeface="Courier New" pitchFamily="49" charset="0"/>
              </a:rPr>
              <a:t>include</a:t>
            </a:r>
            <a:r>
              <a:rPr lang="fr-BE" dirty="0" smtClean="0"/>
              <a:t> : une Servlet peut inclure dans sa réponse des éléments générés par une autre Servlet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Partage du contrôle (2/4)</a:t>
            </a:r>
            <a:endParaRPr lang="fr-BE"/>
          </a:p>
        </p:txBody>
      </p:sp>
      <p:sp>
        <p:nvSpPr>
          <p:cNvPr id="3" name="Content Placeholder 2"/>
          <p:cNvSpPr>
            <a:spLocks noGrp="1"/>
          </p:cNvSpPr>
          <p:nvPr>
            <p:ph idx="1"/>
          </p:nvPr>
        </p:nvSpPr>
        <p:spPr/>
        <p:txBody>
          <a:bodyPr/>
          <a:lstStyle/>
          <a:p>
            <a:r>
              <a:rPr lang="fr-BE" dirty="0" smtClean="0"/>
              <a:t>Le support de la délégation de requête s'effectue à l'aide d'une instance de </a:t>
            </a:r>
            <a:r>
              <a:rPr lang="fr-BE" dirty="0" err="1" smtClean="0">
                <a:latin typeface="Courier New" pitchFamily="49" charset="0"/>
                <a:cs typeface="Courier New" pitchFamily="49" charset="0"/>
              </a:rPr>
              <a:t>RequestDispatcher</a:t>
            </a:r>
            <a:endParaRPr lang="fr-BE" dirty="0" smtClean="0"/>
          </a:p>
          <a:p>
            <a:r>
              <a:rPr lang="fr-BE" dirty="0" smtClean="0"/>
              <a:t>Pour obtenir celle-ci, il faut appeler la méthode </a:t>
            </a:r>
            <a:r>
              <a:rPr lang="fr-BE" dirty="0" err="1" smtClean="0">
                <a:latin typeface="Courier New" pitchFamily="49" charset="0"/>
                <a:cs typeface="Courier New" pitchFamily="49" charset="0"/>
              </a:rPr>
              <a:t>getRequestDispatcher</a:t>
            </a:r>
            <a:r>
              <a:rPr lang="fr-BE" dirty="0" smtClean="0">
                <a:latin typeface="Courier New" pitchFamily="49" charset="0"/>
                <a:cs typeface="Courier New" pitchFamily="49" charset="0"/>
              </a:rPr>
              <a:t>(String </a:t>
            </a:r>
            <a:r>
              <a:rPr lang="fr-BE" dirty="0" err="1" smtClean="0">
                <a:latin typeface="Courier New" pitchFamily="49" charset="0"/>
                <a:cs typeface="Courier New" pitchFamily="49" charset="0"/>
              </a:rPr>
              <a:t>path</a:t>
            </a:r>
            <a:r>
              <a:rPr lang="fr-BE" dirty="0" smtClean="0">
                <a:latin typeface="Courier New" pitchFamily="49" charset="0"/>
                <a:cs typeface="Courier New" pitchFamily="49" charset="0"/>
              </a:rPr>
              <a:t>)</a:t>
            </a:r>
            <a:r>
              <a:rPr lang="fr-BE" dirty="0" smtClean="0">
                <a:cs typeface="Courier New" pitchFamily="49" charset="0"/>
              </a:rPr>
              <a:t> </a:t>
            </a:r>
            <a:r>
              <a:rPr lang="fr-BE" dirty="0" smtClean="0"/>
              <a:t>sur l'instance de </a:t>
            </a:r>
            <a:r>
              <a:rPr lang="fr-BE" dirty="0" err="1" smtClean="0">
                <a:latin typeface="Courier New" pitchFamily="49" charset="0"/>
                <a:cs typeface="Courier New" pitchFamily="49" charset="0"/>
              </a:rPr>
              <a:t>HttpServletRequest</a:t>
            </a:r>
            <a:endParaRPr lang="fr-BE" b="1" dirty="0" smtClean="0"/>
          </a:p>
          <a:p>
            <a:r>
              <a:rPr lang="fr-BE" dirty="0" smtClean="0"/>
              <a:t>Cette méthode retourne une instance de </a:t>
            </a:r>
            <a:r>
              <a:rPr lang="fr-BE" dirty="0" err="1" smtClean="0">
                <a:latin typeface="Courier New" pitchFamily="49" charset="0"/>
                <a:cs typeface="Courier New" pitchFamily="49" charset="0"/>
              </a:rPr>
              <a:t>RequestDispatcher</a:t>
            </a:r>
            <a:r>
              <a:rPr lang="fr-BE" dirty="0" smtClean="0"/>
              <a:t> liée à un composant … de tout type : Servlet, JSP, </a:t>
            </a:r>
            <a:r>
              <a:rPr lang="fr-BE" dirty="0" err="1" smtClean="0"/>
              <a:t>etc</a:t>
            </a:r>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Partage du contrôle (3/4)</a:t>
            </a:r>
            <a:endParaRPr lang="fr-BE"/>
          </a:p>
        </p:txBody>
      </p:sp>
      <p:sp>
        <p:nvSpPr>
          <p:cNvPr id="3" name="Content Placeholder 2"/>
          <p:cNvSpPr>
            <a:spLocks noGrp="1"/>
          </p:cNvSpPr>
          <p:nvPr>
            <p:ph idx="1"/>
          </p:nvPr>
        </p:nvSpPr>
        <p:spPr/>
        <p:txBody>
          <a:bodyPr/>
          <a:lstStyle/>
          <a:p>
            <a:r>
              <a:rPr lang="fr-BE" dirty="0" err="1" smtClean="0"/>
              <a:t>Forward</a:t>
            </a:r>
            <a:endParaRPr lang="fr-BE" dirty="0" smtClean="0">
              <a:latin typeface="Courier New" pitchFamily="49" charset="0"/>
              <a:cs typeface="Courier New" pitchFamily="49" charset="0"/>
            </a:endParaRPr>
          </a:p>
        </p:txBody>
      </p:sp>
      <p:sp>
        <p:nvSpPr>
          <p:cNvPr id="4" name="TextBox 3"/>
          <p:cNvSpPr txBox="1"/>
          <p:nvPr/>
        </p:nvSpPr>
        <p:spPr>
          <a:xfrm>
            <a:off x="357158" y="1714488"/>
            <a:ext cx="8394212" cy="353943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LoginServlet extends HttpServlet {</a:t>
            </a:r>
            <a:r>
              <a:rPr lang="en-US" sz="1400" b="1" smtClean="0">
                <a:solidFill>
                  <a:srgbClr val="3C486E"/>
                </a:solidFill>
                <a:latin typeface="Courier New" pitchFamily="49" charset="0"/>
                <a:cs typeface="Courier New" pitchFamily="49" charset="0"/>
              </a:rPr>
              <a:t>	</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protected void doPost(HttpServletRequest request, </a:t>
            </a:r>
          </a:p>
          <a:p>
            <a:pPr>
              <a:lnSpc>
                <a:spcPct val="100000"/>
              </a:lnSpc>
            </a:pPr>
            <a:r>
              <a:rPr lang="fr-BE" sz="1400" b="1" smtClean="0">
                <a:solidFill>
                  <a:srgbClr val="3C486E"/>
                </a:solidFill>
                <a:latin typeface="Courier New" pitchFamily="49" charset="0"/>
                <a:cs typeface="Courier New" pitchFamily="49" charset="0"/>
              </a:rPr>
              <a:t>								HttpServletResponse response) </a:t>
            </a:r>
          </a:p>
          <a:p>
            <a:pPr>
              <a:lnSpc>
                <a:spcPct val="100000"/>
              </a:lnSpc>
            </a:pPr>
            <a:r>
              <a:rPr lang="fr-BE" sz="1400" b="1" smtClean="0">
                <a:solidFill>
                  <a:srgbClr val="3C486E"/>
                </a:solidFill>
                <a:latin typeface="Courier New" pitchFamily="49" charset="0"/>
                <a:cs typeface="Courier New" pitchFamily="49" charset="0"/>
              </a:rPr>
              <a:t>									throws ServletException, IOException {</a:t>
            </a:r>
          </a:p>
          <a:p>
            <a:pPr>
              <a:lnSpc>
                <a:spcPct val="100000"/>
              </a:lnSpc>
            </a:pPr>
            <a:r>
              <a:rPr lang="fr-BE" sz="1400" b="1" smtClean="0">
                <a:solidFill>
                  <a:srgbClr val="3C486E"/>
                </a:solidFill>
                <a:latin typeface="Courier New" pitchFamily="49" charset="0"/>
                <a:cs typeface="Courier New" pitchFamily="49" charset="0"/>
              </a:rPr>
              <a:t>		String login = request.getParameter("username");</a:t>
            </a:r>
          </a:p>
          <a:p>
            <a:pPr>
              <a:lnSpc>
                <a:spcPct val="100000"/>
              </a:lnSpc>
            </a:pPr>
            <a:r>
              <a:rPr lang="fr-BE" sz="1400" b="1" smtClean="0">
                <a:solidFill>
                  <a:srgbClr val="3C486E"/>
                </a:solidFill>
                <a:latin typeface="Courier New" pitchFamily="49" charset="0"/>
                <a:cs typeface="Courier New" pitchFamily="49" charset="0"/>
              </a:rPr>
              <a:t>		String password = request.getParameter("password");</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try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 catch (Exception e) {</a:t>
            </a:r>
          </a:p>
          <a:p>
            <a:pPr>
              <a:lnSpc>
                <a:spcPct val="100000"/>
              </a:lnSpc>
            </a:pPr>
            <a:r>
              <a:rPr lang="fr-BE" sz="1400" b="1" smtClean="0">
                <a:solidFill>
                  <a:srgbClr val="3C486E"/>
                </a:solidFill>
                <a:latin typeface="Courier New" pitchFamily="49" charset="0"/>
                <a:cs typeface="Courier New" pitchFamily="49" charset="0"/>
              </a:rPr>
              <a:t>			request.setAttribute("errors", e.getMessage());</a:t>
            </a:r>
          </a:p>
          <a:p>
            <a:pPr>
              <a:lnSpc>
                <a:spcPct val="100000"/>
              </a:lnSpc>
            </a:pPr>
            <a:r>
              <a:rPr lang="fr-BE" sz="1400" b="1" smtClean="0">
                <a:solidFill>
                  <a:srgbClr val="3C486E"/>
                </a:solidFill>
                <a:latin typeface="Courier New" pitchFamily="49" charset="0"/>
                <a:cs typeface="Courier New" pitchFamily="49" charset="0"/>
              </a:rPr>
              <a:t>			request.getRequestDispatcher("jsp/login.jsp")</a:t>
            </a:r>
          </a:p>
          <a:p>
            <a:pPr>
              <a:lnSpc>
                <a:spcPct val="100000"/>
              </a:lnSpc>
            </a:pPr>
            <a:r>
              <a:rPr lang="fr-BE" sz="1400" b="1" smtClean="0">
                <a:solidFill>
                  <a:srgbClr val="3C486E"/>
                </a:solidFill>
                <a:latin typeface="Courier New" pitchFamily="49" charset="0"/>
                <a:cs typeface="Courier New" pitchFamily="49" charset="0"/>
              </a:rPr>
              <a:t>										.forward(request, response);</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a:t>
            </a:r>
          </a:p>
        </p:txBody>
      </p:sp>
      <p:sp>
        <p:nvSpPr>
          <p:cNvPr id="5" name="Rounded Rectangle 4"/>
          <p:cNvSpPr/>
          <p:nvPr/>
        </p:nvSpPr>
        <p:spPr bwMode="auto">
          <a:xfrm>
            <a:off x="2643174" y="4071942"/>
            <a:ext cx="2214578"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Rounded Rectangle 5"/>
          <p:cNvSpPr/>
          <p:nvPr/>
        </p:nvSpPr>
        <p:spPr bwMode="auto">
          <a:xfrm>
            <a:off x="5143504" y="4286256"/>
            <a:ext cx="785818"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Partage du contrôle (4/4)</a:t>
            </a:r>
            <a:endParaRPr lang="fr-BE"/>
          </a:p>
        </p:txBody>
      </p:sp>
      <p:sp>
        <p:nvSpPr>
          <p:cNvPr id="3" name="Content Placeholder 2"/>
          <p:cNvSpPr>
            <a:spLocks noGrp="1"/>
          </p:cNvSpPr>
          <p:nvPr>
            <p:ph idx="1"/>
          </p:nvPr>
        </p:nvSpPr>
        <p:spPr/>
        <p:txBody>
          <a:bodyPr/>
          <a:lstStyle/>
          <a:p>
            <a:r>
              <a:rPr lang="fr-BE" smtClean="0"/>
              <a:t>Include</a:t>
            </a:r>
            <a:endParaRPr lang="fr-BE" smtClean="0">
              <a:latin typeface="Courier New" pitchFamily="49" charset="0"/>
              <a:cs typeface="Courier New" pitchFamily="49" charset="0"/>
            </a:endParaRPr>
          </a:p>
        </p:txBody>
      </p:sp>
      <p:grpSp>
        <p:nvGrpSpPr>
          <p:cNvPr id="7" name="Groupe 6"/>
          <p:cNvGrpSpPr/>
          <p:nvPr/>
        </p:nvGrpSpPr>
        <p:grpSpPr>
          <a:xfrm>
            <a:off x="285720" y="1761197"/>
            <a:ext cx="8572560" cy="3323987"/>
            <a:chOff x="285720" y="1761197"/>
            <a:chExt cx="8572560" cy="3323987"/>
          </a:xfrm>
        </p:grpSpPr>
        <p:sp>
          <p:nvSpPr>
            <p:cNvPr id="5" name="TextBox 4"/>
            <p:cNvSpPr txBox="1"/>
            <p:nvPr/>
          </p:nvSpPr>
          <p:spPr>
            <a:xfrm>
              <a:off x="285720" y="1761197"/>
              <a:ext cx="8572560" cy="3323987"/>
            </a:xfrm>
            <a:prstGeom prst="rect">
              <a:avLst/>
            </a:prstGeom>
            <a:solidFill>
              <a:schemeClr val="bg1"/>
            </a:solidFill>
            <a:ln>
              <a:solidFill>
                <a:srgbClr val="3C486E"/>
              </a:solidFill>
            </a:ln>
          </p:spPr>
          <p:txBody>
            <a:bodyPr wrap="square" rtlCol="0">
              <a:spAutoFit/>
            </a:bodyPr>
            <a:lstStyle/>
            <a:p>
              <a:pPr>
                <a:lnSpc>
                  <a:spcPct val="100000"/>
                </a:lnSpc>
              </a:pPr>
              <a:r>
                <a:rPr lang="en-US" sz="1400" b="1" dirty="0" smtClean="0">
                  <a:solidFill>
                    <a:srgbClr val="3C486E"/>
                  </a:solidFill>
                  <a:latin typeface="Courier New" pitchFamily="49" charset="0"/>
                  <a:cs typeface="Courier New" pitchFamily="49" charset="0"/>
                </a:rPr>
                <a:t>public class </a:t>
              </a:r>
              <a:r>
                <a:rPr lang="en-US" sz="1400" b="1" dirty="0" err="1" smtClean="0">
                  <a:solidFill>
                    <a:srgbClr val="3C486E"/>
                  </a:solidFill>
                  <a:latin typeface="Courier New" pitchFamily="49" charset="0"/>
                  <a:cs typeface="Courier New" pitchFamily="49" charset="0"/>
                </a:rPr>
                <a:t>IncludeServlet</a:t>
              </a:r>
              <a:r>
                <a:rPr lang="en-US" sz="1400" b="1" dirty="0" smtClean="0">
                  <a:solidFill>
                    <a:srgbClr val="3C486E"/>
                  </a:solidFill>
                  <a:latin typeface="Courier New" pitchFamily="49" charset="0"/>
                  <a:cs typeface="Courier New" pitchFamily="49" charset="0"/>
                </a:rPr>
                <a:t> extends </a:t>
              </a:r>
              <a:r>
                <a:rPr lang="en-US" sz="1400" b="1" dirty="0" err="1" smtClean="0">
                  <a:solidFill>
                    <a:srgbClr val="3C486E"/>
                  </a:solidFill>
                  <a:latin typeface="Courier New" pitchFamily="49" charset="0"/>
                  <a:cs typeface="Courier New" pitchFamily="49" charset="0"/>
                </a:rPr>
                <a:t>HttpServlet</a:t>
              </a:r>
              <a:r>
                <a:rPr lang="en-US"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protected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void</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doGet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HttpServletRequest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HttpServletResponse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ServletException</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IOException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res.setContentType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text</a:t>
              </a:r>
              <a:r>
                <a:rPr lang="fr-BE" sz="1400" b="1" dirty="0" smtClean="0">
                  <a:solidFill>
                    <a:srgbClr val="3C486E"/>
                  </a:solidFill>
                  <a:latin typeface="Courier New" pitchFamily="49" charset="0"/>
                  <a:cs typeface="Courier New" pitchFamily="49" charset="0"/>
                </a:rPr>
                <a:t>/html");</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PrintWriter</a:t>
              </a:r>
              <a:r>
                <a:rPr lang="fr-BE" sz="1400" b="1" dirty="0" smtClean="0">
                  <a:solidFill>
                    <a:srgbClr val="3C486E"/>
                  </a:solidFill>
                  <a:latin typeface="Courier New" pitchFamily="49" charset="0"/>
                  <a:cs typeface="Courier New" pitchFamily="49" charset="0"/>
                </a:rPr>
                <a:t> out = </a:t>
              </a:r>
              <a:r>
                <a:rPr lang="fr-BE" sz="1400" b="1" dirty="0" err="1" smtClean="0">
                  <a:solidFill>
                    <a:srgbClr val="3C486E"/>
                  </a:solidFill>
                  <a:latin typeface="Courier New" pitchFamily="49" charset="0"/>
                  <a:cs typeface="Courier New" pitchFamily="49" charset="0"/>
                </a:rPr>
                <a:t>res.getWriter</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("&lt;HTML&gt;&lt;BODY&gt;");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RequestDispatcher</a:t>
              </a:r>
              <a:r>
                <a:rPr lang="fr-BE" sz="1400" b="1" dirty="0" smtClean="0">
                  <a:solidFill>
                    <a:srgbClr val="3C486E"/>
                  </a:solidFill>
                  <a:latin typeface="Courier New" pitchFamily="49" charset="0"/>
                  <a:cs typeface="Courier New" pitchFamily="49" charset="0"/>
                </a:rPr>
                <a:t> dispatcher = </a:t>
              </a:r>
              <a:r>
                <a:rPr lang="fr-BE" sz="1400" b="1" dirty="0" err="1" smtClean="0">
                  <a:solidFill>
                    <a:srgbClr val="3C486E"/>
                  </a:solidFill>
                  <a:latin typeface="Courier New" pitchFamily="49" charset="0"/>
                  <a:cs typeface="Courier New" pitchFamily="49" charset="0"/>
                </a:rPr>
                <a:t>req.getRequestDispatcher</a:t>
              </a:r>
              <a:r>
                <a:rPr lang="fr-BE" sz="1400" b="1" dirty="0" smtClean="0">
                  <a:solidFill>
                    <a:srgbClr val="3C486E"/>
                  </a:solidFill>
                  <a:latin typeface="Courier New" pitchFamily="49" charset="0"/>
                  <a:cs typeface="Courier New" pitchFamily="49" charset="0"/>
                </a:rPr>
                <a:t>("menu.html");</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dispatcher.include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req,res</a:t>
              </a: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out.println</a:t>
              </a:r>
              <a:r>
                <a:rPr lang="fr-BE" sz="1400" b="1" dirty="0" smtClean="0">
                  <a:solidFill>
                    <a:srgbClr val="3C486E"/>
                  </a:solidFill>
                  <a:latin typeface="Courier New" pitchFamily="49" charset="0"/>
                  <a:cs typeface="Courier New" pitchFamily="49" charset="0"/>
                </a:rPr>
                <a:t>("&lt;/BODY&gt;&lt;/HTML&gt;");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a:t>
              </a:r>
            </a:p>
          </p:txBody>
        </p:sp>
        <p:sp>
          <p:nvSpPr>
            <p:cNvPr id="6" name="Rounded Rectangle 5"/>
            <p:cNvSpPr/>
            <p:nvPr/>
          </p:nvSpPr>
          <p:spPr bwMode="auto">
            <a:xfrm>
              <a:off x="2428860" y="3713042"/>
              <a:ext cx="1928826" cy="285752"/>
            </a:xfrm>
            <a:prstGeom prst="roundRect">
              <a:avLst/>
            </a:prstGeom>
            <a:noFill/>
            <a:ln w="19050" cap="flat" cmpd="sng" algn="ctr">
              <a:solidFill>
                <a:srgbClr val="CC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grpSp>
    </p:spTree>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3. JSP : JavaServer Pages</a:t>
            </a:r>
            <a:endParaRPr lang="fr-BE"/>
          </a:p>
        </p:txBody>
      </p:sp>
    </p:spTree>
  </p:cSld>
  <p:clrMapOvr>
    <a:masterClrMapping/>
  </p:clrMapOvr>
  <p:transition>
    <p:strips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JSP (1/3)</a:t>
            </a:r>
            <a:endParaRPr lang="fr-BE"/>
          </a:p>
        </p:txBody>
      </p:sp>
      <p:sp>
        <p:nvSpPr>
          <p:cNvPr id="3" name="Content Placeholder 2"/>
          <p:cNvSpPr>
            <a:spLocks noGrp="1"/>
          </p:cNvSpPr>
          <p:nvPr>
            <p:ph idx="1"/>
          </p:nvPr>
        </p:nvSpPr>
        <p:spPr/>
        <p:txBody>
          <a:bodyPr/>
          <a:lstStyle/>
          <a:p>
            <a:r>
              <a:rPr lang="fr-BE" dirty="0" smtClean="0"/>
              <a:t>JSP = </a:t>
            </a:r>
            <a:r>
              <a:rPr lang="fr-BE" b="1" dirty="0" err="1" smtClean="0"/>
              <a:t>JavaServer</a:t>
            </a:r>
            <a:r>
              <a:rPr lang="fr-BE" b="1" dirty="0" smtClean="0"/>
              <a:t> Pages</a:t>
            </a:r>
            <a:endParaRPr lang="fr-BE" dirty="0" smtClean="0"/>
          </a:p>
          <a:p>
            <a:r>
              <a:rPr lang="fr-BE" dirty="0" smtClean="0"/>
              <a:t>Les servlets permettent de générer des pages HTML :</a:t>
            </a:r>
            <a:endParaRPr lang="fr-BE" sz="1000" dirty="0" smtClean="0"/>
          </a:p>
          <a:p>
            <a:pPr lvl="1"/>
            <a:r>
              <a:rPr lang="fr-BE" dirty="0" smtClean="0"/>
              <a:t>beaucoup de code avec un peu d’HTML …</a:t>
            </a:r>
          </a:p>
          <a:p>
            <a:pPr lvl="1"/>
            <a:r>
              <a:rPr lang="fr-BE" dirty="0" smtClean="0"/>
              <a:t>pour modifier une page, il faut modifier le code …</a:t>
            </a:r>
          </a:p>
          <a:p>
            <a:r>
              <a:rPr lang="fr-BE" dirty="0" smtClean="0"/>
              <a:t>Une page JSP est une servlet « à l’envers » :</a:t>
            </a:r>
            <a:endParaRPr lang="fr-BE" sz="1000" dirty="0" smtClean="0"/>
          </a:p>
          <a:p>
            <a:pPr lvl="1"/>
            <a:r>
              <a:rPr lang="fr-BE" dirty="0" smtClean="0"/>
              <a:t>une page HTML avec un peu de code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JSP (2/3)</a:t>
            </a:r>
            <a:endParaRPr lang="fr-BE"/>
          </a:p>
        </p:txBody>
      </p:sp>
      <p:sp>
        <p:nvSpPr>
          <p:cNvPr id="3" name="Content Placeholder 2"/>
          <p:cNvSpPr>
            <a:spLocks noGrp="1"/>
          </p:cNvSpPr>
          <p:nvPr>
            <p:ph idx="1"/>
          </p:nvPr>
        </p:nvSpPr>
        <p:spPr/>
        <p:txBody>
          <a:bodyPr/>
          <a:lstStyle/>
          <a:p>
            <a:r>
              <a:rPr lang="fr-BE" dirty="0" smtClean="0"/>
              <a:t>On écrit une page en format HTML dans laquelle on introduit du code Java selon certaines règles</a:t>
            </a:r>
          </a:p>
          <a:p>
            <a:r>
              <a:rPr lang="fr-BE" dirty="0" smtClean="0"/>
              <a:t>Le conteneur Web « compile » la page en classe étendant la classe </a:t>
            </a:r>
            <a:r>
              <a:rPr lang="fr-BE" dirty="0" smtClean="0">
                <a:latin typeface="Courier New" pitchFamily="49" charset="0"/>
                <a:cs typeface="Courier New" pitchFamily="49" charset="0"/>
              </a:rPr>
              <a:t>Servlet</a:t>
            </a:r>
            <a:endParaRPr lang="fr-BE" dirty="0" smtClean="0"/>
          </a:p>
          <a:p>
            <a:r>
              <a:rPr lang="fr-BE" dirty="0" smtClean="0"/>
              <a:t>Le fichier .class est généralement converti en </a:t>
            </a:r>
            <a:r>
              <a:rPr lang="fr-BE" dirty="0" err="1" smtClean="0"/>
              <a:t>bytecode</a:t>
            </a:r>
            <a:r>
              <a:rPr lang="fr-BE" dirty="0" smtClean="0"/>
              <a:t> au moment du chargement de la page</a:t>
            </a:r>
          </a:p>
          <a:p>
            <a:r>
              <a:rPr lang="fr-BE" dirty="0" smtClean="0"/>
              <a:t>Remarque : l’extension par défaut des pages JSP est .</a:t>
            </a:r>
            <a:r>
              <a:rPr lang="fr-BE" dirty="0" err="1" smtClean="0"/>
              <a:t>jsp</a:t>
            </a:r>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JSP (3/3)</a:t>
            </a:r>
            <a:endParaRPr lang="fr-BE"/>
          </a:p>
        </p:txBody>
      </p:sp>
      <p:sp>
        <p:nvSpPr>
          <p:cNvPr id="3" name="Content Placeholder 2"/>
          <p:cNvSpPr>
            <a:spLocks noGrp="1"/>
          </p:cNvSpPr>
          <p:nvPr>
            <p:ph idx="1"/>
          </p:nvPr>
        </p:nvSpPr>
        <p:spPr/>
        <p:txBody>
          <a:bodyPr/>
          <a:lstStyle/>
          <a:p>
            <a:r>
              <a:rPr lang="fr-BE" dirty="0" smtClean="0"/>
              <a:t>Exemple</a:t>
            </a:r>
          </a:p>
          <a:p>
            <a:pPr>
              <a:buNone/>
            </a:pPr>
            <a:r>
              <a:rPr lang="fr-BE" dirty="0" smtClean="0"/>
              <a:t>	Comparaison entre :</a:t>
            </a:r>
            <a:endParaRPr lang="fr-BE" sz="1000" dirty="0" smtClean="0"/>
          </a:p>
          <a:p>
            <a:pPr lvl="1"/>
            <a:r>
              <a:rPr lang="fr-BE" dirty="0" smtClean="0"/>
              <a:t>une application avec une servlet, projet </a:t>
            </a:r>
            <a:r>
              <a:rPr lang="fr-BE" b="1" dirty="0" err="1" smtClean="0"/>
              <a:t>HelloWeb</a:t>
            </a:r>
            <a:endParaRPr lang="fr-BE" b="1" dirty="0" smtClean="0"/>
          </a:p>
          <a:p>
            <a:pPr lvl="1"/>
            <a:r>
              <a:rPr lang="fr-BE" dirty="0" smtClean="0"/>
              <a:t>une application avec une page JSP, projet </a:t>
            </a:r>
            <a:r>
              <a:rPr lang="fr-BE" b="1" dirty="0" err="1" smtClean="0"/>
              <a:t>HelloWebJSP</a:t>
            </a:r>
            <a:endParaRPr lang="fr-BE" b="1" dirty="0" smtClean="0"/>
          </a:p>
        </p:txBody>
      </p:sp>
    </p:spTree>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Tags JSP</a:t>
            </a:r>
            <a:endParaRPr lang="fr-BE"/>
          </a:p>
        </p:txBody>
      </p:sp>
      <p:sp>
        <p:nvSpPr>
          <p:cNvPr id="3" name="Content Placeholder 2"/>
          <p:cNvSpPr>
            <a:spLocks noGrp="1"/>
          </p:cNvSpPr>
          <p:nvPr>
            <p:ph idx="1"/>
          </p:nvPr>
        </p:nvSpPr>
        <p:spPr/>
        <p:txBody>
          <a:bodyPr/>
          <a:lstStyle/>
          <a:p>
            <a:r>
              <a:rPr lang="fr-BE" dirty="0" smtClean="0"/>
              <a:t>JSP définit les tags suivants :</a:t>
            </a:r>
          </a:p>
          <a:p>
            <a:pPr lvl="1"/>
            <a:r>
              <a:rPr lang="fr-BE" dirty="0" smtClean="0"/>
              <a:t>Tag de directive : </a:t>
            </a:r>
            <a:r>
              <a:rPr lang="fr-BE" dirty="0" smtClean="0">
                <a:latin typeface="Courier New" pitchFamily="49" charset="0"/>
                <a:cs typeface="Courier New" pitchFamily="49" charset="0"/>
              </a:rPr>
              <a:t>&lt;%@ … %&gt;</a:t>
            </a:r>
            <a:endParaRPr lang="fr-BE" sz="1000" dirty="0" smtClean="0"/>
          </a:p>
          <a:p>
            <a:pPr lvl="1"/>
            <a:r>
              <a:rPr lang="fr-BE" dirty="0" smtClean="0"/>
              <a:t>Tag de commentaire : </a:t>
            </a:r>
            <a:r>
              <a:rPr lang="fr-BE" dirty="0" smtClean="0">
                <a:latin typeface="Courier New" pitchFamily="49" charset="0"/>
                <a:cs typeface="Courier New" pitchFamily="49" charset="0"/>
              </a:rPr>
              <a:t>&lt;%-- … --%&gt;</a:t>
            </a:r>
            <a:endParaRPr lang="fr-BE" sz="1000" dirty="0" smtClean="0"/>
          </a:p>
          <a:p>
            <a:pPr lvl="1"/>
            <a:r>
              <a:rPr lang="fr-BE" dirty="0" smtClean="0"/>
              <a:t>Tag de déclaration : </a:t>
            </a:r>
            <a:r>
              <a:rPr lang="fr-BE" dirty="0" smtClean="0">
                <a:latin typeface="Courier New" pitchFamily="49" charset="0"/>
                <a:cs typeface="Courier New" pitchFamily="49" charset="0"/>
              </a:rPr>
              <a:t>&lt;%! … %&gt;</a:t>
            </a:r>
            <a:endParaRPr lang="fr-BE" sz="1000" dirty="0" smtClean="0"/>
          </a:p>
          <a:p>
            <a:pPr lvl="1"/>
            <a:r>
              <a:rPr lang="fr-BE" dirty="0" smtClean="0"/>
              <a:t>Tag de scriptlet : </a:t>
            </a:r>
            <a:r>
              <a:rPr lang="fr-BE" dirty="0" smtClean="0">
                <a:latin typeface="Courier New" pitchFamily="49" charset="0"/>
                <a:cs typeface="Courier New" pitchFamily="49" charset="0"/>
              </a:rPr>
              <a:t>&lt;% … %&gt;</a:t>
            </a:r>
            <a:endParaRPr lang="fr-BE" sz="1000" dirty="0" smtClean="0"/>
          </a:p>
          <a:p>
            <a:pPr lvl="1"/>
            <a:r>
              <a:rPr lang="fr-BE" dirty="0" smtClean="0"/>
              <a:t>Tag d'expression : </a:t>
            </a:r>
            <a:r>
              <a:rPr lang="fr-BE" dirty="0" smtClean="0">
                <a:latin typeface="Courier New" pitchFamily="49" charset="0"/>
                <a:cs typeface="Courier New" pitchFamily="49" charset="0"/>
              </a:rPr>
              <a:t>&lt;%= … %&gt;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fr-BE" smtClean="0"/>
              <a:t>Protocole HTTP (2/3)</a:t>
            </a:r>
          </a:p>
        </p:txBody>
      </p:sp>
      <p:sp>
        <p:nvSpPr>
          <p:cNvPr id="6" name="Rounded Rectangle 5"/>
          <p:cNvSpPr/>
          <p:nvPr/>
        </p:nvSpPr>
        <p:spPr bwMode="auto">
          <a:xfrm>
            <a:off x="785813" y="1785938"/>
            <a:ext cx="1143000" cy="2928937"/>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7" name="Rounded Rectangle 6"/>
          <p:cNvSpPr/>
          <p:nvPr/>
        </p:nvSpPr>
        <p:spPr bwMode="auto">
          <a:xfrm>
            <a:off x="4000500" y="1785938"/>
            <a:ext cx="1143000" cy="2928937"/>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0485" name="Flowchart: Magnetic Disk 7"/>
          <p:cNvSpPr>
            <a:spLocks noChangeArrowheads="1"/>
          </p:cNvSpPr>
          <p:nvPr/>
        </p:nvSpPr>
        <p:spPr bwMode="auto">
          <a:xfrm>
            <a:off x="6715125" y="2571750"/>
            <a:ext cx="1143000" cy="1285875"/>
          </a:xfrm>
          <a:prstGeom prst="flowChartMagneticDisk">
            <a:avLst/>
          </a:prstGeom>
          <a:solidFill>
            <a:srgbClr val="A1B4DF"/>
          </a:solidFill>
          <a:ln w="9525" algn="ctr">
            <a:solidFill>
              <a:srgbClr val="3C486E"/>
            </a:solidFill>
            <a:round/>
            <a:headEnd/>
            <a:tailEnd/>
          </a:ln>
        </p:spPr>
        <p:txBody>
          <a:bodyPr anchor="ctr"/>
          <a:lstStyle/>
          <a:p>
            <a:pPr defTabSz="914400" eaLnBrk="0" hangingPunct="0">
              <a:lnSpc>
                <a:spcPct val="100000"/>
              </a:lnSpc>
              <a:buClrTx/>
              <a:buSzTx/>
              <a:buFontTx/>
              <a:buNone/>
            </a:pPr>
            <a:endParaRPr lang="fr-BE">
              <a:solidFill>
                <a:schemeClr val="tx1"/>
              </a:solidFill>
              <a:latin typeface="Arial" charset="0"/>
            </a:endParaRPr>
          </a:p>
        </p:txBody>
      </p:sp>
      <p:sp>
        <p:nvSpPr>
          <p:cNvPr id="20486" name="TextBox 9"/>
          <p:cNvSpPr txBox="1">
            <a:spLocks noChangeArrowheads="1"/>
          </p:cNvSpPr>
          <p:nvPr/>
        </p:nvSpPr>
        <p:spPr bwMode="auto">
          <a:xfrm>
            <a:off x="785813" y="1785938"/>
            <a:ext cx="1214437" cy="717550"/>
          </a:xfrm>
          <a:prstGeom prst="rect">
            <a:avLst/>
          </a:prstGeom>
          <a:noFill/>
          <a:ln w="9525">
            <a:noFill/>
            <a:miter lim="800000"/>
            <a:headEnd/>
            <a:tailEnd/>
          </a:ln>
        </p:spPr>
        <p:txBody>
          <a:bodyPr>
            <a:spAutoFit/>
          </a:bodyPr>
          <a:lstStyle/>
          <a:p>
            <a:r>
              <a:rPr lang="fr-BE"/>
              <a:t>Requête</a:t>
            </a:r>
          </a:p>
        </p:txBody>
      </p:sp>
      <p:sp>
        <p:nvSpPr>
          <p:cNvPr id="20487" name="TextBox 10"/>
          <p:cNvSpPr txBox="1">
            <a:spLocks noChangeArrowheads="1"/>
          </p:cNvSpPr>
          <p:nvPr/>
        </p:nvSpPr>
        <p:spPr bwMode="auto">
          <a:xfrm>
            <a:off x="4071938" y="1785938"/>
            <a:ext cx="1214437" cy="619125"/>
          </a:xfrm>
          <a:prstGeom prst="rect">
            <a:avLst/>
          </a:prstGeom>
          <a:noFill/>
          <a:ln w="9525">
            <a:noFill/>
            <a:miter lim="800000"/>
            <a:headEnd/>
            <a:tailEnd/>
          </a:ln>
        </p:spPr>
        <p:txBody>
          <a:bodyPr>
            <a:spAutoFit/>
          </a:bodyPr>
          <a:lstStyle/>
          <a:p>
            <a:r>
              <a:rPr lang="fr-BE"/>
              <a:t>Décode</a:t>
            </a:r>
          </a:p>
        </p:txBody>
      </p:sp>
      <p:cxnSp>
        <p:nvCxnSpPr>
          <p:cNvPr id="20488" name="Straight Arrow Connector 12"/>
          <p:cNvCxnSpPr>
            <a:cxnSpLocks noChangeShapeType="1"/>
          </p:cNvCxnSpPr>
          <p:nvPr/>
        </p:nvCxnSpPr>
        <p:spPr bwMode="auto">
          <a:xfrm>
            <a:off x="2000250" y="2357438"/>
            <a:ext cx="1928813" cy="1587"/>
          </a:xfrm>
          <a:prstGeom prst="straightConnector1">
            <a:avLst/>
          </a:prstGeom>
          <a:noFill/>
          <a:ln w="9525" algn="ctr">
            <a:solidFill>
              <a:schemeClr val="tx1"/>
            </a:solidFill>
            <a:round/>
            <a:headEnd/>
            <a:tailEnd type="arrow" w="med" len="med"/>
          </a:ln>
        </p:spPr>
      </p:cxnSp>
      <p:sp>
        <p:nvSpPr>
          <p:cNvPr id="20489" name="TextBox 14"/>
          <p:cNvSpPr txBox="1">
            <a:spLocks noChangeArrowheads="1"/>
          </p:cNvSpPr>
          <p:nvPr/>
        </p:nvSpPr>
        <p:spPr bwMode="auto">
          <a:xfrm>
            <a:off x="2143125" y="1714500"/>
            <a:ext cx="1714500" cy="717550"/>
          </a:xfrm>
          <a:prstGeom prst="rect">
            <a:avLst/>
          </a:prstGeom>
          <a:noFill/>
          <a:ln w="9525">
            <a:noFill/>
            <a:miter lim="800000"/>
            <a:headEnd/>
            <a:tailEnd/>
          </a:ln>
        </p:spPr>
        <p:txBody>
          <a:bodyPr>
            <a:spAutoFit/>
          </a:bodyPr>
          <a:lstStyle/>
          <a:p>
            <a:r>
              <a:rPr lang="fr-BE">
                <a:solidFill>
                  <a:srgbClr val="3C486E"/>
                </a:solidFill>
              </a:rPr>
              <a:t>En-tête HTTP</a:t>
            </a:r>
          </a:p>
        </p:txBody>
      </p:sp>
      <p:cxnSp>
        <p:nvCxnSpPr>
          <p:cNvPr id="20490" name="Straight Arrow Connector 16"/>
          <p:cNvCxnSpPr>
            <a:cxnSpLocks noChangeShapeType="1"/>
          </p:cNvCxnSpPr>
          <p:nvPr/>
        </p:nvCxnSpPr>
        <p:spPr bwMode="auto">
          <a:xfrm>
            <a:off x="5214938" y="2357438"/>
            <a:ext cx="1423987" cy="633412"/>
          </a:xfrm>
          <a:prstGeom prst="straightConnector1">
            <a:avLst/>
          </a:prstGeom>
          <a:noFill/>
          <a:ln w="9525" algn="ctr">
            <a:solidFill>
              <a:schemeClr val="tx1"/>
            </a:solidFill>
            <a:round/>
            <a:headEnd/>
            <a:tailEnd type="arrow" w="med" len="med"/>
          </a:ln>
        </p:spPr>
      </p:cxnSp>
      <p:sp>
        <p:nvSpPr>
          <p:cNvPr id="20491" name="TextBox 18"/>
          <p:cNvSpPr txBox="1">
            <a:spLocks noChangeArrowheads="1"/>
          </p:cNvSpPr>
          <p:nvPr/>
        </p:nvSpPr>
        <p:spPr bwMode="auto">
          <a:xfrm>
            <a:off x="5643563" y="1928813"/>
            <a:ext cx="2819400" cy="619125"/>
          </a:xfrm>
          <a:prstGeom prst="rect">
            <a:avLst/>
          </a:prstGeom>
          <a:noFill/>
          <a:ln w="9525">
            <a:noFill/>
            <a:miter lim="800000"/>
            <a:headEnd/>
            <a:tailEnd/>
          </a:ln>
        </p:spPr>
        <p:txBody>
          <a:bodyPr wrap="none">
            <a:spAutoFit/>
          </a:bodyPr>
          <a:lstStyle/>
          <a:p>
            <a:r>
              <a:rPr lang="fr-BE">
                <a:solidFill>
                  <a:srgbClr val="3C486E"/>
                </a:solidFill>
              </a:rPr>
              <a:t>Localisation du fichier </a:t>
            </a:r>
          </a:p>
        </p:txBody>
      </p:sp>
      <p:cxnSp>
        <p:nvCxnSpPr>
          <p:cNvPr id="20492" name="Straight Arrow Connector 20"/>
          <p:cNvCxnSpPr>
            <a:cxnSpLocks noChangeShapeType="1"/>
          </p:cNvCxnSpPr>
          <p:nvPr/>
        </p:nvCxnSpPr>
        <p:spPr bwMode="auto">
          <a:xfrm rot="10800000" flipV="1">
            <a:off x="5286375" y="3571875"/>
            <a:ext cx="1357313" cy="714375"/>
          </a:xfrm>
          <a:prstGeom prst="straightConnector1">
            <a:avLst/>
          </a:prstGeom>
          <a:noFill/>
          <a:ln w="9525" algn="ctr">
            <a:solidFill>
              <a:schemeClr val="tx1"/>
            </a:solidFill>
            <a:round/>
            <a:headEnd/>
            <a:tailEnd type="arrow" w="med" len="med"/>
          </a:ln>
        </p:spPr>
      </p:cxnSp>
      <p:sp>
        <p:nvSpPr>
          <p:cNvPr id="20493" name="TextBox 22"/>
          <p:cNvSpPr txBox="1">
            <a:spLocks noChangeArrowheads="1"/>
          </p:cNvSpPr>
          <p:nvPr/>
        </p:nvSpPr>
        <p:spPr bwMode="auto">
          <a:xfrm>
            <a:off x="5786438" y="4000500"/>
            <a:ext cx="2928937" cy="646113"/>
          </a:xfrm>
          <a:prstGeom prst="rect">
            <a:avLst/>
          </a:prstGeom>
          <a:noFill/>
          <a:ln w="9525">
            <a:noFill/>
            <a:miter lim="800000"/>
            <a:headEnd/>
            <a:tailEnd/>
          </a:ln>
        </p:spPr>
        <p:txBody>
          <a:bodyPr>
            <a:spAutoFit/>
          </a:bodyPr>
          <a:lstStyle/>
          <a:p>
            <a:pPr>
              <a:lnSpc>
                <a:spcPct val="100000"/>
              </a:lnSpc>
            </a:pPr>
            <a:r>
              <a:rPr lang="fr-BE">
                <a:solidFill>
                  <a:srgbClr val="3C486E"/>
                </a:solidFill>
              </a:rPr>
              <a:t>Création des en-têtes et formatage des données</a:t>
            </a:r>
          </a:p>
        </p:txBody>
      </p:sp>
      <p:cxnSp>
        <p:nvCxnSpPr>
          <p:cNvPr id="20494" name="Straight Arrow Connector 24"/>
          <p:cNvCxnSpPr>
            <a:cxnSpLocks noChangeShapeType="1"/>
          </p:cNvCxnSpPr>
          <p:nvPr/>
        </p:nvCxnSpPr>
        <p:spPr bwMode="auto">
          <a:xfrm rot="10800000">
            <a:off x="2000250" y="4357688"/>
            <a:ext cx="1928813" cy="1587"/>
          </a:xfrm>
          <a:prstGeom prst="straightConnector1">
            <a:avLst/>
          </a:prstGeom>
          <a:noFill/>
          <a:ln w="9525" algn="ctr">
            <a:solidFill>
              <a:schemeClr val="tx1"/>
            </a:solidFill>
            <a:round/>
            <a:headEnd/>
            <a:tailEnd type="arrow" w="med" len="med"/>
          </a:ln>
        </p:spPr>
      </p:cxnSp>
      <p:sp>
        <p:nvSpPr>
          <p:cNvPr id="20495" name="TextBox 25"/>
          <p:cNvSpPr txBox="1">
            <a:spLocks noChangeArrowheads="1"/>
          </p:cNvSpPr>
          <p:nvPr/>
        </p:nvSpPr>
        <p:spPr bwMode="auto">
          <a:xfrm>
            <a:off x="2143125" y="4044950"/>
            <a:ext cx="1714500" cy="647700"/>
          </a:xfrm>
          <a:prstGeom prst="rect">
            <a:avLst/>
          </a:prstGeom>
          <a:noFill/>
          <a:ln w="9525">
            <a:noFill/>
            <a:miter lim="800000"/>
            <a:headEnd/>
            <a:tailEnd/>
          </a:ln>
        </p:spPr>
        <p:txBody>
          <a:bodyPr>
            <a:spAutoFit/>
          </a:bodyPr>
          <a:lstStyle/>
          <a:p>
            <a:pPr>
              <a:lnSpc>
                <a:spcPct val="100000"/>
              </a:lnSpc>
            </a:pPr>
            <a:r>
              <a:rPr lang="fr-BE">
                <a:solidFill>
                  <a:srgbClr val="3C486E"/>
                </a:solidFill>
              </a:rPr>
              <a:t>En-tête HTTP</a:t>
            </a:r>
          </a:p>
          <a:p>
            <a:pPr>
              <a:lnSpc>
                <a:spcPct val="100000"/>
              </a:lnSpc>
            </a:pPr>
            <a:r>
              <a:rPr lang="fr-BE">
                <a:solidFill>
                  <a:srgbClr val="3C486E"/>
                </a:solidFill>
              </a:rPr>
              <a:t>de réponse</a:t>
            </a:r>
          </a:p>
        </p:txBody>
      </p:sp>
      <p:sp>
        <p:nvSpPr>
          <p:cNvPr id="20496" name="TextBox 26"/>
          <p:cNvSpPr txBox="1">
            <a:spLocks noChangeArrowheads="1"/>
          </p:cNvSpPr>
          <p:nvPr/>
        </p:nvSpPr>
        <p:spPr bwMode="auto">
          <a:xfrm>
            <a:off x="500063" y="4857750"/>
            <a:ext cx="1714500" cy="646113"/>
          </a:xfrm>
          <a:prstGeom prst="rect">
            <a:avLst/>
          </a:prstGeom>
          <a:noFill/>
          <a:ln w="9525">
            <a:noFill/>
            <a:miter lim="800000"/>
            <a:headEnd/>
            <a:tailEnd/>
          </a:ln>
        </p:spPr>
        <p:txBody>
          <a:bodyPr>
            <a:spAutoFit/>
          </a:bodyPr>
          <a:lstStyle/>
          <a:p>
            <a:pPr algn="ctr">
              <a:lnSpc>
                <a:spcPct val="100000"/>
              </a:lnSpc>
            </a:pPr>
            <a:r>
              <a:rPr lang="fr-BE">
                <a:solidFill>
                  <a:srgbClr val="3C486E"/>
                </a:solidFill>
              </a:rPr>
              <a:t>Client (navigateur)</a:t>
            </a:r>
          </a:p>
        </p:txBody>
      </p:sp>
      <p:sp>
        <p:nvSpPr>
          <p:cNvPr id="20497" name="TextBox 27"/>
          <p:cNvSpPr txBox="1">
            <a:spLocks noChangeArrowheads="1"/>
          </p:cNvSpPr>
          <p:nvPr/>
        </p:nvSpPr>
        <p:spPr bwMode="auto">
          <a:xfrm>
            <a:off x="3786188" y="4857750"/>
            <a:ext cx="1714500" cy="369888"/>
          </a:xfrm>
          <a:prstGeom prst="rect">
            <a:avLst/>
          </a:prstGeom>
          <a:noFill/>
          <a:ln w="9525">
            <a:noFill/>
            <a:miter lim="800000"/>
            <a:headEnd/>
            <a:tailEnd/>
          </a:ln>
        </p:spPr>
        <p:txBody>
          <a:bodyPr>
            <a:spAutoFit/>
          </a:bodyPr>
          <a:lstStyle/>
          <a:p>
            <a:pPr>
              <a:lnSpc>
                <a:spcPct val="100000"/>
              </a:lnSpc>
            </a:pPr>
            <a:r>
              <a:rPr lang="fr-BE">
                <a:solidFill>
                  <a:srgbClr val="3C486E"/>
                </a:solidFill>
              </a:rPr>
              <a:t>Serveur Web</a:t>
            </a:r>
          </a:p>
        </p:txBody>
      </p:sp>
    </p:spTree>
  </p:cSld>
  <p:clrMapOvr>
    <a:masterClrMapping/>
  </p:clrMapOvr>
  <p:transition>
    <p:strips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Directive JSP (1/2)</a:t>
            </a:r>
            <a:endParaRPr lang="fr-BE"/>
          </a:p>
        </p:txBody>
      </p:sp>
      <p:sp>
        <p:nvSpPr>
          <p:cNvPr id="3" name="Content Placeholder 2"/>
          <p:cNvSpPr>
            <a:spLocks noGrp="1"/>
          </p:cNvSpPr>
          <p:nvPr>
            <p:ph idx="1"/>
          </p:nvPr>
        </p:nvSpPr>
        <p:spPr/>
        <p:txBody>
          <a:bodyPr/>
          <a:lstStyle/>
          <a:p>
            <a:r>
              <a:rPr lang="fr-BE" dirty="0" smtClean="0"/>
              <a:t>Les tags de </a:t>
            </a:r>
            <a:r>
              <a:rPr lang="fr-BE" b="1" dirty="0" smtClean="0"/>
              <a:t>directive</a:t>
            </a:r>
            <a:r>
              <a:rPr lang="fr-BE" dirty="0" smtClean="0"/>
              <a:t> contrôlent la manière dont le compilateur doit générer la servlet :</a:t>
            </a:r>
          </a:p>
          <a:p>
            <a:pPr lvl="1"/>
            <a:r>
              <a:rPr lang="fr-BE" dirty="0" smtClean="0">
                <a:latin typeface="Courier New" pitchFamily="49" charset="0"/>
                <a:cs typeface="Courier New" pitchFamily="49" charset="0"/>
              </a:rPr>
              <a:t>&lt;%@ </a:t>
            </a:r>
            <a:r>
              <a:rPr lang="fr-BE" dirty="0" err="1" smtClean="0">
                <a:latin typeface="Courier New" pitchFamily="49" charset="0"/>
                <a:cs typeface="Courier New" pitchFamily="49" charset="0"/>
              </a:rPr>
              <a:t>include</a:t>
            </a:r>
            <a:r>
              <a:rPr lang="fr-BE" dirty="0" smtClean="0">
                <a:latin typeface="Courier New" pitchFamily="49" charset="0"/>
                <a:cs typeface="Courier New" pitchFamily="49" charset="0"/>
              </a:rPr>
              <a:t> file="</a:t>
            </a:r>
            <a:r>
              <a:rPr lang="fr-BE" dirty="0" err="1" smtClean="0">
                <a:latin typeface="Courier New" pitchFamily="49" charset="0"/>
                <a:cs typeface="Courier New" pitchFamily="49" charset="0"/>
              </a:rPr>
              <a:t>monfichier</a:t>
            </a:r>
            <a:r>
              <a:rPr lang="fr-BE" dirty="0" smtClean="0">
                <a:latin typeface="Courier New" pitchFamily="49" charset="0"/>
                <a:cs typeface="Courier New" pitchFamily="49" charset="0"/>
              </a:rPr>
              <a:t>" %&gt; </a:t>
            </a:r>
            <a:r>
              <a:rPr lang="fr-BE" dirty="0" smtClean="0"/>
              <a:t>: inclut le contenu d'un fichier dans la page JSP</a:t>
            </a:r>
            <a:endParaRPr lang="fr-BE" sz="1000" dirty="0" smtClean="0"/>
          </a:p>
          <a:p>
            <a:pPr lvl="1"/>
            <a:r>
              <a:rPr lang="fr-BE" dirty="0" smtClean="0">
                <a:latin typeface="Courier New" pitchFamily="49" charset="0"/>
                <a:cs typeface="Courier New" pitchFamily="49" charset="0"/>
              </a:rPr>
              <a:t>&lt;%@ page import="</a:t>
            </a:r>
            <a:r>
              <a:rPr lang="fr-BE" dirty="0" err="1" smtClean="0">
                <a:latin typeface="Courier New" pitchFamily="49" charset="0"/>
                <a:cs typeface="Courier New" pitchFamily="49" charset="0"/>
              </a:rPr>
              <a:t>java.util</a:t>
            </a:r>
            <a:r>
              <a:rPr lang="fr-BE" dirty="0" smtClean="0">
                <a:latin typeface="Courier New" pitchFamily="49" charset="0"/>
                <a:cs typeface="Courier New" pitchFamily="49" charset="0"/>
              </a:rPr>
              <a:t>.*" %&gt; </a:t>
            </a:r>
            <a:r>
              <a:rPr lang="fr-BE" dirty="0" smtClean="0"/>
              <a:t>: importe un package Java</a:t>
            </a:r>
            <a:endParaRPr lang="fr-BE" sz="1000" dirty="0" smtClean="0"/>
          </a:p>
          <a:p>
            <a:pPr lvl="1"/>
            <a:r>
              <a:rPr lang="fr-BE" dirty="0" smtClean="0">
                <a:latin typeface="Courier New" pitchFamily="49" charset="0"/>
                <a:cs typeface="Courier New" pitchFamily="49" charset="0"/>
              </a:rPr>
              <a:t>&lt;%@ page </a:t>
            </a:r>
            <a:r>
              <a:rPr lang="fr-BE" dirty="0" err="1" smtClean="0">
                <a:latin typeface="Courier New" pitchFamily="49" charset="0"/>
                <a:cs typeface="Courier New" pitchFamily="49" charset="0"/>
              </a:rPr>
              <a:t>errorPage</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onerror.jsp</a:t>
            </a:r>
            <a:r>
              <a:rPr lang="fr-BE" dirty="0" smtClean="0">
                <a:latin typeface="Courier New" pitchFamily="49" charset="0"/>
                <a:cs typeface="Courier New" pitchFamily="49" charset="0"/>
              </a:rPr>
              <a:t>" %&gt; </a:t>
            </a:r>
            <a:r>
              <a:rPr lang="fr-BE" dirty="0" smtClean="0"/>
              <a:t>: précise la page à afficher en cas d'exception</a:t>
            </a:r>
            <a:endParaRPr lang="fr-BE" sz="1000" dirty="0" smtClean="0"/>
          </a:p>
          <a:p>
            <a:pPr lvl="1"/>
            <a:r>
              <a:rPr lang="fr-BE" dirty="0" smtClean="0">
                <a:latin typeface="Courier New" pitchFamily="49" charset="0"/>
                <a:cs typeface="Courier New" pitchFamily="49" charset="0"/>
              </a:rPr>
              <a:t>&lt;%@ page </a:t>
            </a:r>
            <a:r>
              <a:rPr lang="fr-BE" dirty="0" err="1" smtClean="0">
                <a:latin typeface="Courier New" pitchFamily="49" charset="0"/>
                <a:cs typeface="Courier New" pitchFamily="49" charset="0"/>
              </a:rPr>
              <a:t>isErrorPage</a:t>
            </a:r>
            <a:r>
              <a:rPr lang="fr-BE" dirty="0" smtClean="0">
                <a:latin typeface="Courier New" pitchFamily="49" charset="0"/>
                <a:cs typeface="Courier New" pitchFamily="49" charset="0"/>
              </a:rPr>
              <a:t>=</a:t>
            </a:r>
            <a:r>
              <a:rPr lang="fr-BE" dirty="0" err="1" smtClean="0">
                <a:latin typeface="Courier New" pitchFamily="49" charset="0"/>
                <a:cs typeface="Courier New" pitchFamily="49" charset="0"/>
              </a:rPr>
              <a:t>true</a:t>
            </a:r>
            <a:r>
              <a:rPr lang="fr-BE" dirty="0" smtClean="0">
                <a:latin typeface="Courier New" pitchFamily="49" charset="0"/>
                <a:cs typeface="Courier New" pitchFamily="49" charset="0"/>
              </a:rPr>
              <a:t> %&gt; </a:t>
            </a:r>
            <a:r>
              <a:rPr lang="fr-BE" dirty="0" smtClean="0"/>
              <a:t>: indique que la page est une page utilisée pour gérer les erreurs</a:t>
            </a:r>
            <a:endParaRPr lang="fr-BE"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Directive JSP (2/2)</a:t>
            </a:r>
            <a:endParaRPr lang="fr-BE"/>
          </a:p>
        </p:txBody>
      </p:sp>
      <p:sp>
        <p:nvSpPr>
          <p:cNvPr id="3" name="Content Placeholder 2"/>
          <p:cNvSpPr>
            <a:spLocks noGrp="1"/>
          </p:cNvSpPr>
          <p:nvPr>
            <p:ph idx="1"/>
          </p:nvPr>
        </p:nvSpPr>
        <p:spPr/>
        <p:txBody>
          <a:bodyPr/>
          <a:lstStyle/>
          <a:p>
            <a:r>
              <a:rPr lang="fr-BE" dirty="0" smtClean="0"/>
              <a:t>Une page JSP commence toujours par la directive suivante :</a:t>
            </a:r>
            <a:endParaRPr lang="fr-BE" dirty="0"/>
          </a:p>
        </p:txBody>
      </p:sp>
      <p:sp>
        <p:nvSpPr>
          <p:cNvPr id="4" name="TextBox 4"/>
          <p:cNvSpPr txBox="1">
            <a:spLocks noChangeArrowheads="1"/>
          </p:cNvSpPr>
          <p:nvPr/>
        </p:nvSpPr>
        <p:spPr bwMode="auto">
          <a:xfrm>
            <a:off x="1000125" y="1916832"/>
            <a:ext cx="7143750" cy="1600438"/>
          </a:xfrm>
          <a:prstGeom prst="rect">
            <a:avLst/>
          </a:prstGeom>
          <a:noFill/>
          <a:ln w="9525">
            <a:solidFill>
              <a:srgbClr val="3C486E"/>
            </a:solidFill>
            <a:miter lim="800000"/>
            <a:headEnd/>
            <a:tailEnd/>
          </a:ln>
        </p:spPr>
        <p:txBody>
          <a:bodyPr>
            <a:spAutoFit/>
          </a:bodyPr>
          <a:lstStyle/>
          <a:p>
            <a:pPr>
              <a:lnSpc>
                <a:spcPct val="100000"/>
              </a:lnSpc>
            </a:pPr>
            <a:r>
              <a:rPr lang="fr-BE" sz="1400" b="1" dirty="0" smtClean="0">
                <a:solidFill>
                  <a:srgbClr val="3C486E"/>
                </a:solidFill>
                <a:latin typeface="Courier New" pitchFamily="49" charset="0"/>
              </a:rPr>
              <a:t>&lt;%@ page </a:t>
            </a:r>
            <a:r>
              <a:rPr lang="fr-BE" sz="1400" b="1" dirty="0" err="1" smtClean="0">
                <a:solidFill>
                  <a:srgbClr val="3C486E"/>
                </a:solidFill>
                <a:latin typeface="Courier New" pitchFamily="49" charset="0"/>
              </a:rPr>
              <a:t>language</a:t>
            </a:r>
            <a:r>
              <a:rPr lang="fr-BE" sz="1400" b="1" dirty="0" smtClean="0">
                <a:solidFill>
                  <a:srgbClr val="3C486E"/>
                </a:solidFill>
                <a:latin typeface="Courier New" pitchFamily="49" charset="0"/>
              </a:rPr>
              <a:t>="java" </a:t>
            </a:r>
            <a:r>
              <a:rPr lang="fr-BE" sz="1400" b="1" dirty="0" err="1" smtClean="0">
                <a:solidFill>
                  <a:srgbClr val="3C486E"/>
                </a:solidFill>
                <a:latin typeface="Courier New" pitchFamily="49" charset="0"/>
              </a:rPr>
              <a:t>contentType</a:t>
            </a:r>
            <a:r>
              <a:rPr lang="fr-BE" sz="1400" b="1" dirty="0" smtClean="0">
                <a:solidFill>
                  <a:srgbClr val="3C486E"/>
                </a:solidFill>
                <a:latin typeface="Courier New" pitchFamily="49" charset="0"/>
              </a:rPr>
              <a:t>="</a:t>
            </a:r>
            <a:r>
              <a:rPr lang="fr-BE" sz="1400" b="1" dirty="0" err="1" smtClean="0">
                <a:solidFill>
                  <a:srgbClr val="3C486E"/>
                </a:solidFill>
                <a:latin typeface="Courier New" pitchFamily="49" charset="0"/>
              </a:rPr>
              <a:t>text</a:t>
            </a:r>
            <a:r>
              <a:rPr lang="fr-BE" sz="1400" b="1" dirty="0" smtClean="0">
                <a:solidFill>
                  <a:srgbClr val="3C486E"/>
                </a:solidFill>
                <a:latin typeface="Courier New" pitchFamily="49" charset="0"/>
              </a:rPr>
              <a:t>/html; </a:t>
            </a:r>
          </a:p>
          <a:p>
            <a:pPr>
              <a:lnSpc>
                <a:spcPct val="100000"/>
              </a:lnSpc>
            </a:pPr>
            <a:r>
              <a:rPr lang="fr-BE" sz="1400" b="1" dirty="0" smtClean="0">
                <a:solidFill>
                  <a:srgbClr val="3C486E"/>
                </a:solidFill>
                <a:latin typeface="Courier New" pitchFamily="49" charset="0"/>
              </a:rPr>
              <a:t>		</a:t>
            </a:r>
            <a:r>
              <a:rPr lang="fr-BE" sz="1400" b="1" dirty="0" err="1" smtClean="0">
                <a:solidFill>
                  <a:srgbClr val="3C486E"/>
                </a:solidFill>
                <a:latin typeface="Courier New" pitchFamily="49" charset="0"/>
              </a:rPr>
              <a:t>charset</a:t>
            </a:r>
            <a:r>
              <a:rPr lang="fr-BE" sz="1400" b="1" dirty="0" smtClean="0">
                <a:solidFill>
                  <a:srgbClr val="3C486E"/>
                </a:solidFill>
                <a:latin typeface="Courier New" pitchFamily="49" charset="0"/>
              </a:rPr>
              <a:t>=ISO-8859-1" </a:t>
            </a:r>
            <a:r>
              <a:rPr lang="fr-BE" sz="1400" b="1" dirty="0" err="1" smtClean="0">
                <a:solidFill>
                  <a:srgbClr val="3C486E"/>
                </a:solidFill>
                <a:latin typeface="Courier New" pitchFamily="49" charset="0"/>
              </a:rPr>
              <a:t>pageEncoding</a:t>
            </a:r>
            <a:r>
              <a:rPr lang="fr-BE" sz="1400" b="1" dirty="0" smtClean="0">
                <a:solidFill>
                  <a:srgbClr val="3C486E"/>
                </a:solidFill>
                <a:latin typeface="Courier New" pitchFamily="49" charset="0"/>
              </a:rPr>
              <a:t>="ISO-8859-1"%&gt;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&lt;html&gt;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&lt;/html&gt;</a:t>
            </a:r>
          </a:p>
        </p:txBody>
      </p:sp>
    </p:spTree>
  </p:cSld>
  <p:clrMapOvr>
    <a:masterClrMapping/>
  </p:clrMapOvr>
  <p:transition>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Déclaration JSP</a:t>
            </a:r>
            <a:endParaRPr lang="fr-BE"/>
          </a:p>
        </p:txBody>
      </p:sp>
      <p:sp>
        <p:nvSpPr>
          <p:cNvPr id="3" name="Content Placeholder 2"/>
          <p:cNvSpPr>
            <a:spLocks noGrp="1"/>
          </p:cNvSpPr>
          <p:nvPr>
            <p:ph idx="1"/>
          </p:nvPr>
        </p:nvSpPr>
        <p:spPr/>
        <p:txBody>
          <a:bodyPr/>
          <a:lstStyle/>
          <a:p>
            <a:r>
              <a:rPr lang="fr-BE" dirty="0" smtClean="0"/>
              <a:t>Les tags de </a:t>
            </a:r>
            <a:r>
              <a:rPr lang="fr-BE" b="1" dirty="0" smtClean="0"/>
              <a:t>déclaration</a:t>
            </a:r>
            <a:r>
              <a:rPr lang="fr-BE" dirty="0" smtClean="0"/>
              <a:t> permettent d'insérer du code Java dans la page JSP pour </a:t>
            </a:r>
            <a:r>
              <a:rPr lang="fr-BE" u="sng" dirty="0" smtClean="0"/>
              <a:t>déclarer des variables ou des méthodes</a:t>
            </a:r>
          </a:p>
          <a:p>
            <a:endParaRPr lang="fr-BE" dirty="0" smtClean="0"/>
          </a:p>
          <a:p>
            <a:endParaRPr lang="fr-BE" dirty="0" smtClean="0"/>
          </a:p>
          <a:p>
            <a:endParaRPr lang="fr-BE" dirty="0" smtClean="0"/>
          </a:p>
          <a:p>
            <a:pPr marL="0" indent="0">
              <a:buNone/>
            </a:pPr>
            <a:endParaRPr lang="fr-BE" dirty="0" smtClean="0"/>
          </a:p>
          <a:p>
            <a:r>
              <a:rPr lang="fr-BE" dirty="0" smtClean="0"/>
              <a:t>Les éléments déclarés sont utilisables par les autres déclarations, les scriptlets ainsi que les expressions contenus dans la page JSP</a:t>
            </a:r>
          </a:p>
        </p:txBody>
      </p:sp>
      <p:sp>
        <p:nvSpPr>
          <p:cNvPr id="4" name="TextBox 4"/>
          <p:cNvSpPr txBox="1">
            <a:spLocks noChangeArrowheads="1"/>
          </p:cNvSpPr>
          <p:nvPr/>
        </p:nvSpPr>
        <p:spPr bwMode="auto">
          <a:xfrm>
            <a:off x="1000125" y="2132856"/>
            <a:ext cx="7143750" cy="2031325"/>
          </a:xfrm>
          <a:prstGeom prst="rect">
            <a:avLst/>
          </a:prstGeom>
          <a:noFill/>
          <a:ln w="9525">
            <a:solidFill>
              <a:srgbClr val="3C486E"/>
            </a:solidFill>
            <a:miter lim="800000"/>
            <a:headEnd/>
            <a:tailEnd/>
          </a:ln>
        </p:spPr>
        <p:txBody>
          <a:bodyPr>
            <a:spAutoFit/>
          </a:bodyPr>
          <a:lstStyle/>
          <a:p>
            <a:pPr>
              <a:lnSpc>
                <a:spcPct val="100000"/>
              </a:lnSpc>
            </a:pPr>
            <a:r>
              <a:rPr lang="fr-BE" sz="1400" b="1" smtClean="0">
                <a:solidFill>
                  <a:srgbClr val="3C486E"/>
                </a:solidFill>
                <a:latin typeface="Courier New" pitchFamily="49" charset="0"/>
              </a:rPr>
              <a:t>&lt;%! </a:t>
            </a:r>
          </a:p>
          <a:p>
            <a:pPr>
              <a:lnSpc>
                <a:spcPct val="100000"/>
              </a:lnSpc>
            </a:pPr>
            <a:r>
              <a:rPr lang="fr-BE" sz="1400" b="1" smtClean="0">
                <a:solidFill>
                  <a:srgbClr val="3C486E"/>
                </a:solidFill>
                <a:latin typeface="Courier New" pitchFamily="49" charset="0"/>
              </a:rPr>
              <a:t>	int x,y;</a:t>
            </a:r>
          </a:p>
          <a:p>
            <a:pPr>
              <a:lnSpc>
                <a:spcPct val="100000"/>
              </a:lnSpc>
            </a:pPr>
            <a:r>
              <a:rPr lang="fr-BE" sz="1400" b="1" smtClean="0">
                <a:solidFill>
                  <a:srgbClr val="3C486E"/>
                </a:solidFill>
                <a:latin typeface="Courier New" pitchFamily="49" charset="0"/>
              </a:rPr>
              <a:t>	</a:t>
            </a:r>
          </a:p>
          <a:p>
            <a:pPr>
              <a:lnSpc>
                <a:spcPct val="100000"/>
              </a:lnSpc>
            </a:pPr>
            <a:r>
              <a:rPr lang="fr-BE" sz="1400" b="1" smtClean="0">
                <a:solidFill>
                  <a:srgbClr val="3C486E"/>
                </a:solidFill>
                <a:latin typeface="Courier New" pitchFamily="49" charset="0"/>
              </a:rPr>
              <a:t>	public String whereFrom(HttpServletRequest req) { </a:t>
            </a:r>
          </a:p>
          <a:p>
            <a:pPr>
              <a:lnSpc>
                <a:spcPct val="100000"/>
              </a:lnSpc>
            </a:pPr>
            <a:r>
              <a:rPr lang="fr-BE" sz="1400" b="1" smtClean="0">
                <a:solidFill>
                  <a:srgbClr val="3C486E"/>
                </a:solidFill>
                <a:latin typeface="Courier New" pitchFamily="49" charset="0"/>
              </a:rPr>
              <a:t>		HttpSession ses = req.getSession(); </a:t>
            </a:r>
          </a:p>
          <a:p>
            <a:pPr>
              <a:lnSpc>
                <a:spcPct val="100000"/>
              </a:lnSpc>
            </a:pPr>
            <a:r>
              <a:rPr lang="fr-BE" sz="1400" b="1" smtClean="0">
                <a:solidFill>
                  <a:srgbClr val="3C486E"/>
                </a:solidFill>
                <a:latin typeface="Courier New" pitchFamily="49" charset="0"/>
              </a:rPr>
              <a:t>		return req.getRemoteHost(); </a:t>
            </a:r>
          </a:p>
          <a:p>
            <a:pPr>
              <a:lnSpc>
                <a:spcPct val="100000"/>
              </a:lnSpc>
            </a:pPr>
            <a:r>
              <a:rPr lang="fr-BE" sz="1400" b="1" smtClean="0">
                <a:solidFill>
                  <a:srgbClr val="3C486E"/>
                </a:solidFill>
                <a:latin typeface="Courier New" pitchFamily="49" charset="0"/>
              </a:rPr>
              <a:t>	} </a:t>
            </a:r>
          </a:p>
          <a:p>
            <a:pPr>
              <a:lnSpc>
                <a:spcPct val="100000"/>
              </a:lnSpc>
            </a:pPr>
            <a:r>
              <a:rPr lang="fr-BE" sz="1400" b="1" smtClean="0">
                <a:solidFill>
                  <a:srgbClr val="3C486E"/>
                </a:solidFill>
                <a:latin typeface="Courier New" pitchFamily="49" charset="0"/>
              </a:rPr>
              <a:t>%&gt; </a:t>
            </a:r>
          </a:p>
          <a:p>
            <a:pPr>
              <a:lnSpc>
                <a:spcPct val="100000"/>
              </a:lnSpc>
            </a:pPr>
            <a:r>
              <a:rPr lang="fr-BE" sz="1400" b="1" smtClean="0">
                <a:solidFill>
                  <a:srgbClr val="3C486E"/>
                </a:solidFill>
                <a:latin typeface="Courier New" pitchFamily="49" charset="0"/>
              </a:rPr>
              <a:t>&lt;%= whereFrom(request) %&gt;</a:t>
            </a:r>
            <a:endParaRPr lang="fr-BE" sz="1400" b="1"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Expression JSP</a:t>
            </a:r>
            <a:endParaRPr lang="fr-BE"/>
          </a:p>
        </p:txBody>
      </p:sp>
      <p:sp>
        <p:nvSpPr>
          <p:cNvPr id="3" name="Content Placeholder 2"/>
          <p:cNvSpPr>
            <a:spLocks noGrp="1"/>
          </p:cNvSpPr>
          <p:nvPr>
            <p:ph idx="1"/>
          </p:nvPr>
        </p:nvSpPr>
        <p:spPr/>
        <p:txBody>
          <a:bodyPr/>
          <a:lstStyle/>
          <a:p>
            <a:r>
              <a:rPr lang="fr-BE" dirty="0" smtClean="0"/>
              <a:t>Les tags d'</a:t>
            </a:r>
            <a:r>
              <a:rPr lang="fr-BE" b="1" dirty="0" smtClean="0"/>
              <a:t>expression</a:t>
            </a:r>
            <a:r>
              <a:rPr lang="fr-BE" dirty="0" smtClean="0"/>
              <a:t> permettent d'insérer des expressions Java, évaluées au chargement de la page JSP</a:t>
            </a:r>
            <a:endParaRPr lang="fr-BE" dirty="0"/>
          </a:p>
        </p:txBody>
      </p:sp>
      <p:sp>
        <p:nvSpPr>
          <p:cNvPr id="4" name="TextBox 4"/>
          <p:cNvSpPr txBox="1">
            <a:spLocks noChangeArrowheads="1"/>
          </p:cNvSpPr>
          <p:nvPr/>
        </p:nvSpPr>
        <p:spPr bwMode="auto">
          <a:xfrm>
            <a:off x="571472" y="2132856"/>
            <a:ext cx="8001056" cy="3600986"/>
          </a:xfrm>
          <a:prstGeom prst="rect">
            <a:avLst/>
          </a:prstGeom>
          <a:noFill/>
          <a:ln w="9525">
            <a:solidFill>
              <a:srgbClr val="3C486E"/>
            </a:solidFill>
            <a:miter lim="800000"/>
            <a:headEnd/>
            <a:tailEnd/>
          </a:ln>
        </p:spPr>
        <p:txBody>
          <a:bodyPr wrap="square">
            <a:spAutoFit/>
          </a:bodyPr>
          <a:lstStyle/>
          <a:p>
            <a:pPr>
              <a:lnSpc>
                <a:spcPct val="100000"/>
              </a:lnSpc>
            </a:pPr>
            <a:r>
              <a:rPr lang="fr-FR" sz="1400" b="1" dirty="0" smtClean="0">
                <a:solidFill>
                  <a:srgbClr val="3C486E"/>
                </a:solidFill>
                <a:latin typeface="Courier New" pitchFamily="49" charset="0"/>
              </a:rPr>
              <a:t>&lt;html&gt;</a:t>
            </a:r>
          </a:p>
          <a:p>
            <a:pPr>
              <a:lnSpc>
                <a:spcPct val="100000"/>
              </a:lnSpc>
            </a:pPr>
            <a:r>
              <a:rPr lang="fr-FR" sz="1400" b="1" dirty="0" smtClean="0">
                <a:solidFill>
                  <a:srgbClr val="3C486E"/>
                </a:solidFill>
                <a:latin typeface="Courier New" pitchFamily="49" charset="0"/>
              </a:rPr>
              <a:t> 	&lt;body </a:t>
            </a:r>
            <a:r>
              <a:rPr lang="fr-FR" sz="1400" b="1" dirty="0" err="1" smtClean="0">
                <a:solidFill>
                  <a:srgbClr val="3C486E"/>
                </a:solidFill>
                <a:latin typeface="Courier New" pitchFamily="49" charset="0"/>
              </a:rPr>
              <a:t>bgcolor</a:t>
            </a:r>
            <a:r>
              <a:rPr lang="fr-FR" sz="1400" b="1" dirty="0" smtClean="0">
                <a:solidFill>
                  <a:srgbClr val="3C486E"/>
                </a:solidFill>
                <a:latin typeface="Courier New" pitchFamily="49" charset="0"/>
              </a:rPr>
              <a:t>="white"&gt;</a:t>
            </a:r>
          </a:p>
          <a:p>
            <a:pPr>
              <a:lnSpc>
                <a:spcPct val="100000"/>
              </a:lnSpc>
            </a:pPr>
            <a:r>
              <a:rPr lang="fr-FR" sz="1400" b="1" dirty="0" smtClean="0">
                <a:solidFill>
                  <a:srgbClr val="3C486E"/>
                </a:solidFill>
                <a:latin typeface="Courier New" pitchFamily="49" charset="0"/>
              </a:rPr>
              <a:t>  	&lt;h1&gt;Headers&lt;/h1&gt;</a:t>
            </a:r>
          </a:p>
          <a:p>
            <a:pPr>
              <a:lnSpc>
                <a:spcPct val="100000"/>
              </a:lnSpc>
            </a:pPr>
            <a:r>
              <a:rPr lang="fr-FR" sz="1400" b="1" dirty="0" smtClean="0">
                <a:solidFill>
                  <a:srgbClr val="3C486E"/>
                </a:solidFill>
                <a:latin typeface="Courier New" pitchFamily="49" charset="0"/>
              </a:rPr>
              <a:t>  	&lt;dl&gt;</a:t>
            </a:r>
          </a:p>
          <a:p>
            <a:pPr>
              <a:lnSpc>
                <a:spcPct val="100000"/>
              </a:lnSpc>
            </a:pPr>
            <a:r>
              <a:rPr lang="fr-FR" sz="1400" b="1" dirty="0" smtClean="0">
                <a:solidFill>
                  <a:srgbClr val="3C486E"/>
                </a:solidFill>
                <a:latin typeface="Courier New" pitchFamily="49" charset="0"/>
              </a:rPr>
              <a:t> 	&lt;%</a:t>
            </a:r>
          </a:p>
          <a:p>
            <a:pPr>
              <a:lnSpc>
                <a:spcPct val="100000"/>
              </a:lnSpc>
            </a:pPr>
            <a:r>
              <a:rPr lang="fr-FR" sz="1400" b="1" dirty="0" smtClean="0">
                <a:solidFill>
                  <a:srgbClr val="3C486E"/>
                </a:solidFill>
                <a:latin typeface="Courier New" pitchFamily="49" charset="0"/>
              </a:rPr>
              <a:t>    	for (</a:t>
            </a:r>
            <a:r>
              <a:rPr lang="fr-FR" sz="1400" b="1" dirty="0" err="1" smtClean="0">
                <a:solidFill>
                  <a:srgbClr val="3C486E"/>
                </a:solidFill>
                <a:latin typeface="Courier New" pitchFamily="49" charset="0"/>
              </a:rPr>
              <a:t>Enumeration</a:t>
            </a:r>
            <a:r>
              <a:rPr lang="fr-FR" sz="1400" b="1" dirty="0" smtClean="0">
                <a:solidFill>
                  <a:srgbClr val="3C486E"/>
                </a:solidFill>
                <a:latin typeface="Courier New" pitchFamily="49" charset="0"/>
              </a:rPr>
              <a:t> e= </a:t>
            </a:r>
            <a:r>
              <a:rPr lang="fr-FR" sz="1400" b="1" dirty="0" err="1" smtClean="0">
                <a:solidFill>
                  <a:srgbClr val="3C486E"/>
                </a:solidFill>
                <a:latin typeface="Courier New" pitchFamily="49" charset="0"/>
              </a:rPr>
              <a:t>request.getHeaderNames</a:t>
            </a:r>
            <a:r>
              <a:rPr lang="fr-FR" sz="1400" b="1" dirty="0" smtClean="0">
                <a:solidFill>
                  <a:srgbClr val="3C486E"/>
                </a:solidFill>
                <a:latin typeface="Courier New" pitchFamily="49" charset="0"/>
              </a:rPr>
              <a:t>(); </a:t>
            </a:r>
            <a:r>
              <a:rPr lang="fr-FR" sz="1400" b="1" dirty="0" err="1" smtClean="0">
                <a:solidFill>
                  <a:srgbClr val="3C486E"/>
                </a:solidFill>
                <a:latin typeface="Courier New" pitchFamily="49" charset="0"/>
              </a:rPr>
              <a:t>e.hasMoreElements</a:t>
            </a:r>
            <a:r>
              <a:rPr lang="fr-FR" sz="1400" b="1" dirty="0" smtClean="0">
                <a:solidFill>
                  <a:srgbClr val="3C486E"/>
                </a:solidFill>
                <a:latin typeface="Courier New" pitchFamily="49" charset="0"/>
              </a:rPr>
              <a:t>();) {</a:t>
            </a:r>
          </a:p>
          <a:p>
            <a:pPr>
              <a:lnSpc>
                <a:spcPct val="100000"/>
              </a:lnSpc>
            </a:pPr>
            <a:r>
              <a:rPr lang="fr-FR" sz="1400" b="1" dirty="0" smtClean="0">
                <a:solidFill>
                  <a:srgbClr val="3C486E"/>
                </a:solidFill>
                <a:latin typeface="Courier New" pitchFamily="49" charset="0"/>
              </a:rPr>
              <a:t>      	String </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(String) </a:t>
            </a:r>
            <a:r>
              <a:rPr lang="fr-FR" sz="1400" b="1" dirty="0" err="1" smtClean="0">
                <a:solidFill>
                  <a:srgbClr val="3C486E"/>
                </a:solidFill>
                <a:latin typeface="Courier New" pitchFamily="49" charset="0"/>
              </a:rPr>
              <a:t>e.nextElement</a:t>
            </a:r>
            <a:r>
              <a:rPr lang="fr-FR" sz="1400" b="1" dirty="0" smtClean="0">
                <a:solidFill>
                  <a:srgbClr val="3C486E"/>
                </a:solidFill>
                <a:latin typeface="Courier New" pitchFamily="49" charset="0"/>
              </a:rPr>
              <a:t>();</a:t>
            </a:r>
          </a:p>
          <a:p>
            <a:pPr>
              <a:lnSpc>
                <a:spcPct val="100000"/>
              </a:lnSpc>
            </a:pPr>
            <a:r>
              <a:rPr lang="fr-FR" sz="1400" b="1" dirty="0" smtClean="0">
                <a:solidFill>
                  <a:srgbClr val="3C486E"/>
                </a:solidFill>
                <a:latin typeface="Courier New" pitchFamily="49" charset="0"/>
              </a:rPr>
              <a:t>   	%&gt;</a:t>
            </a:r>
          </a:p>
          <a:p>
            <a:pPr>
              <a:lnSpc>
                <a:spcPct val="100000"/>
              </a:lnSpc>
            </a:pPr>
            <a:r>
              <a:rPr lang="fr-FR" sz="1400" b="1" dirty="0" smtClean="0">
                <a:solidFill>
                  <a:srgbClr val="3C486E"/>
                </a:solidFill>
                <a:latin typeface="Courier New" pitchFamily="49" charset="0"/>
              </a:rPr>
              <a:t>     	&lt;</a:t>
            </a:r>
            <a:r>
              <a:rPr lang="fr-FR" sz="1400" b="1" dirty="0" err="1" smtClean="0">
                <a:solidFill>
                  <a:srgbClr val="3C486E"/>
                </a:solidFill>
                <a:latin typeface="Courier New" pitchFamily="49" charset="0"/>
              </a:rPr>
              <a:t>dt</a:t>
            </a:r>
            <a:r>
              <a:rPr lang="fr-FR" sz="1400" b="1" dirty="0" smtClean="0">
                <a:solidFill>
                  <a:srgbClr val="3C486E"/>
                </a:solidFill>
                <a:latin typeface="Courier New" pitchFamily="49" charset="0"/>
              </a:rPr>
              <a:t>&gt;&lt;%= </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%&gt;&lt;/</a:t>
            </a:r>
            <a:r>
              <a:rPr lang="fr-FR" sz="1400" b="1" dirty="0" err="1" smtClean="0">
                <a:solidFill>
                  <a:srgbClr val="3C486E"/>
                </a:solidFill>
                <a:latin typeface="Courier New" pitchFamily="49" charset="0"/>
              </a:rPr>
              <a:t>dt</a:t>
            </a:r>
            <a:r>
              <a:rPr lang="fr-FR" sz="1400" b="1" dirty="0" smtClean="0">
                <a:solidFill>
                  <a:srgbClr val="3C486E"/>
                </a:solidFill>
                <a:latin typeface="Courier New" pitchFamily="49" charset="0"/>
              </a:rPr>
              <a:t>&gt;</a:t>
            </a:r>
          </a:p>
          <a:p>
            <a:pPr>
              <a:lnSpc>
                <a:spcPct val="100000"/>
              </a:lnSpc>
            </a:pPr>
            <a:r>
              <a:rPr lang="fr-FR" sz="1400" b="1" dirty="0" smtClean="0">
                <a:solidFill>
                  <a:srgbClr val="3C486E"/>
                </a:solidFill>
                <a:latin typeface="Courier New" pitchFamily="49" charset="0"/>
              </a:rPr>
              <a:t>     	&lt;dd&gt;&lt;%= </a:t>
            </a:r>
            <a:r>
              <a:rPr lang="fr-FR" sz="1400" b="1" dirty="0" err="1" smtClean="0">
                <a:solidFill>
                  <a:srgbClr val="3C486E"/>
                </a:solidFill>
                <a:latin typeface="Courier New" pitchFamily="49" charset="0"/>
              </a:rPr>
              <a:t>request.getHeader</a:t>
            </a:r>
            <a:r>
              <a:rPr lang="fr-FR" sz="1400" b="1" dirty="0" smtClean="0">
                <a:solidFill>
                  <a:srgbClr val="3C486E"/>
                </a:solidFill>
                <a:latin typeface="Courier New" pitchFamily="49" charset="0"/>
              </a:rPr>
              <a:t>(</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%&gt;&lt;/dd&gt;</a:t>
            </a:r>
          </a:p>
          <a:p>
            <a:pPr>
              <a:lnSpc>
                <a:spcPct val="100000"/>
              </a:lnSpc>
            </a:pPr>
            <a:r>
              <a:rPr lang="fr-FR" sz="1400" b="1" dirty="0" smtClean="0">
                <a:solidFill>
                  <a:srgbClr val="3C486E"/>
                </a:solidFill>
                <a:latin typeface="Courier New" pitchFamily="49" charset="0"/>
              </a:rPr>
              <a:t>   	&lt;%</a:t>
            </a:r>
          </a:p>
          <a:p>
            <a:pPr>
              <a:lnSpc>
                <a:spcPct val="100000"/>
              </a:lnSpc>
            </a:pPr>
            <a:r>
              <a:rPr lang="fr-FR" sz="1400" b="1" dirty="0" smtClean="0">
                <a:solidFill>
                  <a:srgbClr val="3C486E"/>
                </a:solidFill>
                <a:latin typeface="Courier New" pitchFamily="49" charset="0"/>
              </a:rPr>
              <a:t>    	}</a:t>
            </a:r>
          </a:p>
          <a:p>
            <a:pPr>
              <a:lnSpc>
                <a:spcPct val="100000"/>
              </a:lnSpc>
            </a:pPr>
            <a:r>
              <a:rPr lang="fr-FR" sz="1400" b="1" dirty="0" smtClean="0">
                <a:solidFill>
                  <a:srgbClr val="3C486E"/>
                </a:solidFill>
                <a:latin typeface="Courier New" pitchFamily="49" charset="0"/>
              </a:rPr>
              <a:t>  	%&gt;</a:t>
            </a:r>
          </a:p>
          <a:p>
            <a:pPr>
              <a:lnSpc>
                <a:spcPct val="100000"/>
              </a:lnSpc>
            </a:pPr>
            <a:r>
              <a:rPr lang="fr-FR" sz="1400" b="1" dirty="0">
                <a:solidFill>
                  <a:srgbClr val="3C486E"/>
                </a:solidFill>
                <a:latin typeface="Courier New" pitchFamily="49" charset="0"/>
              </a:rPr>
              <a:t>	</a:t>
            </a:r>
            <a:r>
              <a:rPr lang="fr-BE" sz="1400" b="1" dirty="0">
                <a:solidFill>
                  <a:srgbClr val="3C486E"/>
                </a:solidFill>
                <a:latin typeface="Courier New" pitchFamily="49" charset="0"/>
              </a:rPr>
              <a:t>&lt;/dl&gt;</a:t>
            </a:r>
            <a:endParaRPr lang="fr-FR" sz="1400" b="1" dirty="0">
              <a:solidFill>
                <a:srgbClr val="3C486E"/>
              </a:solidFill>
              <a:latin typeface="Courier New" pitchFamily="49" charset="0"/>
            </a:endParaRPr>
          </a:p>
          <a:p>
            <a:pPr>
              <a:lnSpc>
                <a:spcPct val="100000"/>
              </a:lnSpc>
            </a:pPr>
            <a:r>
              <a:rPr lang="fr-FR" sz="1400" b="1" dirty="0" smtClean="0">
                <a:solidFill>
                  <a:srgbClr val="3C486E"/>
                </a:solidFill>
                <a:latin typeface="Courier New" pitchFamily="49" charset="0"/>
              </a:rPr>
              <a:t> 	&lt;/body&gt;</a:t>
            </a:r>
          </a:p>
          <a:p>
            <a:pPr>
              <a:lnSpc>
                <a:spcPct val="100000"/>
              </a:lnSpc>
            </a:pPr>
            <a:r>
              <a:rPr lang="fr-FR" sz="1400" b="1" dirty="0" smtClean="0">
                <a:solidFill>
                  <a:srgbClr val="3C486E"/>
                </a:solidFill>
                <a:latin typeface="Courier New" pitchFamily="49" charset="0"/>
              </a:rPr>
              <a:t>&lt;/html&gt;</a:t>
            </a:r>
            <a:endParaRPr lang="fr-BE" sz="1400" b="1" dirty="0"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Scriptlet</a:t>
            </a:r>
            <a:endParaRPr lang="fr-BE"/>
          </a:p>
        </p:txBody>
      </p:sp>
      <p:sp>
        <p:nvSpPr>
          <p:cNvPr id="3" name="Content Placeholder 2"/>
          <p:cNvSpPr>
            <a:spLocks noGrp="1"/>
          </p:cNvSpPr>
          <p:nvPr>
            <p:ph idx="1"/>
          </p:nvPr>
        </p:nvSpPr>
        <p:spPr/>
        <p:txBody>
          <a:bodyPr/>
          <a:lstStyle/>
          <a:p>
            <a:r>
              <a:rPr lang="fr-BE" dirty="0" smtClean="0"/>
              <a:t>Les </a:t>
            </a:r>
            <a:r>
              <a:rPr lang="fr-BE" b="1" dirty="0" smtClean="0"/>
              <a:t>scriptlets</a:t>
            </a:r>
            <a:r>
              <a:rPr lang="fr-BE" dirty="0" smtClean="0"/>
              <a:t> sont des blocs de code Java exécutés côté serveur au chargement de la page JSP</a:t>
            </a:r>
            <a:endParaRPr lang="fr-BE" dirty="0"/>
          </a:p>
        </p:txBody>
      </p:sp>
      <p:sp>
        <p:nvSpPr>
          <p:cNvPr id="6" name="TextBox 4"/>
          <p:cNvSpPr txBox="1">
            <a:spLocks noChangeArrowheads="1"/>
          </p:cNvSpPr>
          <p:nvPr/>
        </p:nvSpPr>
        <p:spPr bwMode="auto">
          <a:xfrm>
            <a:off x="571472" y="2132856"/>
            <a:ext cx="8001056" cy="3600986"/>
          </a:xfrm>
          <a:prstGeom prst="rect">
            <a:avLst/>
          </a:prstGeom>
          <a:noFill/>
          <a:ln w="9525">
            <a:solidFill>
              <a:srgbClr val="3C486E"/>
            </a:solidFill>
            <a:miter lim="800000"/>
            <a:headEnd/>
            <a:tailEnd/>
          </a:ln>
        </p:spPr>
        <p:txBody>
          <a:bodyPr wrap="square">
            <a:spAutoFit/>
          </a:bodyPr>
          <a:lstStyle/>
          <a:p>
            <a:pPr>
              <a:lnSpc>
                <a:spcPct val="100000"/>
              </a:lnSpc>
            </a:pPr>
            <a:r>
              <a:rPr lang="fr-FR" sz="1400" b="1" dirty="0" smtClean="0">
                <a:solidFill>
                  <a:srgbClr val="3C486E"/>
                </a:solidFill>
                <a:latin typeface="Courier New" pitchFamily="49" charset="0"/>
              </a:rPr>
              <a:t>&lt;html&gt;</a:t>
            </a:r>
          </a:p>
          <a:p>
            <a:pPr>
              <a:lnSpc>
                <a:spcPct val="100000"/>
              </a:lnSpc>
            </a:pPr>
            <a:r>
              <a:rPr lang="fr-FR" sz="1400" b="1" dirty="0" smtClean="0">
                <a:solidFill>
                  <a:srgbClr val="3C486E"/>
                </a:solidFill>
                <a:latin typeface="Courier New" pitchFamily="49" charset="0"/>
              </a:rPr>
              <a:t> 	&lt;body </a:t>
            </a:r>
            <a:r>
              <a:rPr lang="fr-FR" sz="1400" b="1" dirty="0" err="1" smtClean="0">
                <a:solidFill>
                  <a:srgbClr val="3C486E"/>
                </a:solidFill>
                <a:latin typeface="Courier New" pitchFamily="49" charset="0"/>
              </a:rPr>
              <a:t>bgcolor</a:t>
            </a:r>
            <a:r>
              <a:rPr lang="fr-FR" sz="1400" b="1" dirty="0" smtClean="0">
                <a:solidFill>
                  <a:srgbClr val="3C486E"/>
                </a:solidFill>
                <a:latin typeface="Courier New" pitchFamily="49" charset="0"/>
              </a:rPr>
              <a:t>="white"&gt;</a:t>
            </a:r>
          </a:p>
          <a:p>
            <a:pPr>
              <a:lnSpc>
                <a:spcPct val="100000"/>
              </a:lnSpc>
            </a:pPr>
            <a:r>
              <a:rPr lang="fr-FR" sz="1400" b="1" dirty="0" smtClean="0">
                <a:solidFill>
                  <a:srgbClr val="3C486E"/>
                </a:solidFill>
                <a:latin typeface="Courier New" pitchFamily="49" charset="0"/>
              </a:rPr>
              <a:t>  	&lt;h1&gt;Headers&lt;/h1&gt;</a:t>
            </a:r>
          </a:p>
          <a:p>
            <a:pPr>
              <a:lnSpc>
                <a:spcPct val="100000"/>
              </a:lnSpc>
            </a:pPr>
            <a:r>
              <a:rPr lang="fr-FR" sz="1400" b="1" dirty="0" smtClean="0">
                <a:solidFill>
                  <a:srgbClr val="3C486E"/>
                </a:solidFill>
                <a:latin typeface="Courier New" pitchFamily="49" charset="0"/>
              </a:rPr>
              <a:t>  	&lt;dl&gt;</a:t>
            </a:r>
          </a:p>
          <a:p>
            <a:pPr>
              <a:lnSpc>
                <a:spcPct val="100000"/>
              </a:lnSpc>
            </a:pPr>
            <a:r>
              <a:rPr lang="fr-FR" sz="1400" b="1" dirty="0" smtClean="0">
                <a:solidFill>
                  <a:srgbClr val="3C486E"/>
                </a:solidFill>
                <a:latin typeface="Courier New" pitchFamily="49" charset="0"/>
              </a:rPr>
              <a:t> 	&lt;%</a:t>
            </a:r>
          </a:p>
          <a:p>
            <a:pPr>
              <a:lnSpc>
                <a:spcPct val="100000"/>
              </a:lnSpc>
            </a:pPr>
            <a:r>
              <a:rPr lang="fr-FR" sz="1400" b="1" dirty="0" smtClean="0">
                <a:solidFill>
                  <a:srgbClr val="3C486E"/>
                </a:solidFill>
                <a:latin typeface="Courier New" pitchFamily="49" charset="0"/>
              </a:rPr>
              <a:t>    	for (</a:t>
            </a:r>
            <a:r>
              <a:rPr lang="fr-FR" sz="1400" b="1" dirty="0" err="1" smtClean="0">
                <a:solidFill>
                  <a:srgbClr val="3C486E"/>
                </a:solidFill>
                <a:latin typeface="Courier New" pitchFamily="49" charset="0"/>
              </a:rPr>
              <a:t>Enumeration</a:t>
            </a:r>
            <a:r>
              <a:rPr lang="fr-FR" sz="1400" b="1" dirty="0" smtClean="0">
                <a:solidFill>
                  <a:srgbClr val="3C486E"/>
                </a:solidFill>
                <a:latin typeface="Courier New" pitchFamily="49" charset="0"/>
              </a:rPr>
              <a:t> e= </a:t>
            </a:r>
            <a:r>
              <a:rPr lang="fr-FR" sz="1400" b="1" dirty="0" err="1" smtClean="0">
                <a:solidFill>
                  <a:srgbClr val="3C486E"/>
                </a:solidFill>
                <a:latin typeface="Courier New" pitchFamily="49" charset="0"/>
              </a:rPr>
              <a:t>request.getHeaderNames</a:t>
            </a:r>
            <a:r>
              <a:rPr lang="fr-FR" sz="1400" b="1" dirty="0" smtClean="0">
                <a:solidFill>
                  <a:srgbClr val="3C486E"/>
                </a:solidFill>
                <a:latin typeface="Courier New" pitchFamily="49" charset="0"/>
              </a:rPr>
              <a:t>(); </a:t>
            </a:r>
            <a:r>
              <a:rPr lang="fr-FR" sz="1400" b="1" dirty="0" err="1" smtClean="0">
                <a:solidFill>
                  <a:srgbClr val="3C486E"/>
                </a:solidFill>
                <a:latin typeface="Courier New" pitchFamily="49" charset="0"/>
              </a:rPr>
              <a:t>e.hasMoreElements</a:t>
            </a:r>
            <a:r>
              <a:rPr lang="fr-FR" sz="1400" b="1" dirty="0" smtClean="0">
                <a:solidFill>
                  <a:srgbClr val="3C486E"/>
                </a:solidFill>
                <a:latin typeface="Courier New" pitchFamily="49" charset="0"/>
              </a:rPr>
              <a:t>();) {</a:t>
            </a:r>
          </a:p>
          <a:p>
            <a:pPr>
              <a:lnSpc>
                <a:spcPct val="100000"/>
              </a:lnSpc>
            </a:pPr>
            <a:r>
              <a:rPr lang="fr-FR" sz="1400" b="1" dirty="0" smtClean="0">
                <a:solidFill>
                  <a:srgbClr val="3C486E"/>
                </a:solidFill>
                <a:latin typeface="Courier New" pitchFamily="49" charset="0"/>
              </a:rPr>
              <a:t>      	String </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(String) </a:t>
            </a:r>
            <a:r>
              <a:rPr lang="fr-FR" sz="1400" b="1" dirty="0" err="1" smtClean="0">
                <a:solidFill>
                  <a:srgbClr val="3C486E"/>
                </a:solidFill>
                <a:latin typeface="Courier New" pitchFamily="49" charset="0"/>
              </a:rPr>
              <a:t>e.nextElement</a:t>
            </a:r>
            <a:r>
              <a:rPr lang="fr-FR" sz="1400" b="1" dirty="0" smtClean="0">
                <a:solidFill>
                  <a:srgbClr val="3C486E"/>
                </a:solidFill>
                <a:latin typeface="Courier New" pitchFamily="49" charset="0"/>
              </a:rPr>
              <a:t>();</a:t>
            </a:r>
          </a:p>
          <a:p>
            <a:pPr>
              <a:lnSpc>
                <a:spcPct val="100000"/>
              </a:lnSpc>
            </a:pPr>
            <a:r>
              <a:rPr lang="fr-FR" sz="1400" b="1" dirty="0" smtClean="0">
                <a:solidFill>
                  <a:srgbClr val="3C486E"/>
                </a:solidFill>
                <a:latin typeface="Courier New" pitchFamily="49" charset="0"/>
              </a:rPr>
              <a:t>   	%&gt;</a:t>
            </a:r>
          </a:p>
          <a:p>
            <a:pPr>
              <a:lnSpc>
                <a:spcPct val="100000"/>
              </a:lnSpc>
            </a:pPr>
            <a:r>
              <a:rPr lang="fr-FR" sz="1400" b="1" dirty="0" smtClean="0">
                <a:solidFill>
                  <a:srgbClr val="3C486E"/>
                </a:solidFill>
                <a:latin typeface="Courier New" pitchFamily="49" charset="0"/>
              </a:rPr>
              <a:t>     	&lt;</a:t>
            </a:r>
            <a:r>
              <a:rPr lang="fr-FR" sz="1400" b="1" dirty="0" err="1" smtClean="0">
                <a:solidFill>
                  <a:srgbClr val="3C486E"/>
                </a:solidFill>
                <a:latin typeface="Courier New" pitchFamily="49" charset="0"/>
              </a:rPr>
              <a:t>dt</a:t>
            </a:r>
            <a:r>
              <a:rPr lang="fr-FR" sz="1400" b="1" dirty="0" smtClean="0">
                <a:solidFill>
                  <a:srgbClr val="3C486E"/>
                </a:solidFill>
                <a:latin typeface="Courier New" pitchFamily="49" charset="0"/>
              </a:rPr>
              <a:t>&gt;&lt;%= </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%&gt;&lt;/</a:t>
            </a:r>
            <a:r>
              <a:rPr lang="fr-FR" sz="1400" b="1" dirty="0" err="1" smtClean="0">
                <a:solidFill>
                  <a:srgbClr val="3C486E"/>
                </a:solidFill>
                <a:latin typeface="Courier New" pitchFamily="49" charset="0"/>
              </a:rPr>
              <a:t>dt</a:t>
            </a:r>
            <a:r>
              <a:rPr lang="fr-FR" sz="1400" b="1" dirty="0" smtClean="0">
                <a:solidFill>
                  <a:srgbClr val="3C486E"/>
                </a:solidFill>
                <a:latin typeface="Courier New" pitchFamily="49" charset="0"/>
              </a:rPr>
              <a:t>&gt;</a:t>
            </a:r>
          </a:p>
          <a:p>
            <a:pPr>
              <a:lnSpc>
                <a:spcPct val="100000"/>
              </a:lnSpc>
            </a:pPr>
            <a:r>
              <a:rPr lang="fr-FR" sz="1400" b="1" dirty="0" smtClean="0">
                <a:solidFill>
                  <a:srgbClr val="3C486E"/>
                </a:solidFill>
                <a:latin typeface="Courier New" pitchFamily="49" charset="0"/>
              </a:rPr>
              <a:t>     	&lt;dd&gt;&lt;%= </a:t>
            </a:r>
            <a:r>
              <a:rPr lang="fr-FR" sz="1400" b="1" dirty="0" err="1" smtClean="0">
                <a:solidFill>
                  <a:srgbClr val="3C486E"/>
                </a:solidFill>
                <a:latin typeface="Courier New" pitchFamily="49" charset="0"/>
              </a:rPr>
              <a:t>request.getHeader</a:t>
            </a:r>
            <a:r>
              <a:rPr lang="fr-FR" sz="1400" b="1" dirty="0" smtClean="0">
                <a:solidFill>
                  <a:srgbClr val="3C486E"/>
                </a:solidFill>
                <a:latin typeface="Courier New" pitchFamily="49" charset="0"/>
              </a:rPr>
              <a:t>(</a:t>
            </a:r>
            <a:r>
              <a:rPr lang="fr-FR" sz="1400" b="1" dirty="0" err="1" smtClean="0">
                <a:solidFill>
                  <a:srgbClr val="3C486E"/>
                </a:solidFill>
                <a:latin typeface="Courier New" pitchFamily="49" charset="0"/>
              </a:rPr>
              <a:t>name</a:t>
            </a:r>
            <a:r>
              <a:rPr lang="fr-FR" sz="1400" b="1" dirty="0" smtClean="0">
                <a:solidFill>
                  <a:srgbClr val="3C486E"/>
                </a:solidFill>
                <a:latin typeface="Courier New" pitchFamily="49" charset="0"/>
              </a:rPr>
              <a:t>) %&gt;&lt;/dd&gt;</a:t>
            </a:r>
          </a:p>
          <a:p>
            <a:pPr>
              <a:lnSpc>
                <a:spcPct val="100000"/>
              </a:lnSpc>
            </a:pPr>
            <a:r>
              <a:rPr lang="fr-FR" sz="1400" b="1" dirty="0" smtClean="0">
                <a:solidFill>
                  <a:srgbClr val="3C486E"/>
                </a:solidFill>
                <a:latin typeface="Courier New" pitchFamily="49" charset="0"/>
              </a:rPr>
              <a:t>   	&lt;%</a:t>
            </a:r>
          </a:p>
          <a:p>
            <a:pPr>
              <a:lnSpc>
                <a:spcPct val="100000"/>
              </a:lnSpc>
            </a:pPr>
            <a:r>
              <a:rPr lang="fr-FR" sz="1400" b="1" dirty="0" smtClean="0">
                <a:solidFill>
                  <a:srgbClr val="3C486E"/>
                </a:solidFill>
                <a:latin typeface="Courier New" pitchFamily="49" charset="0"/>
              </a:rPr>
              <a:t>    	}</a:t>
            </a:r>
          </a:p>
          <a:p>
            <a:pPr>
              <a:lnSpc>
                <a:spcPct val="100000"/>
              </a:lnSpc>
            </a:pPr>
            <a:r>
              <a:rPr lang="fr-FR" sz="1400" b="1" dirty="0" smtClean="0">
                <a:solidFill>
                  <a:srgbClr val="3C486E"/>
                </a:solidFill>
                <a:latin typeface="Courier New" pitchFamily="49" charset="0"/>
              </a:rPr>
              <a:t>  	%&gt;</a:t>
            </a:r>
          </a:p>
          <a:p>
            <a:pPr>
              <a:lnSpc>
                <a:spcPct val="100000"/>
              </a:lnSpc>
            </a:pPr>
            <a:r>
              <a:rPr lang="fr-FR" sz="1400" b="1" dirty="0">
                <a:solidFill>
                  <a:srgbClr val="3C486E"/>
                </a:solidFill>
                <a:latin typeface="Courier New" pitchFamily="49" charset="0"/>
              </a:rPr>
              <a:t>	</a:t>
            </a:r>
            <a:r>
              <a:rPr lang="fr-BE" sz="1400" b="1" dirty="0">
                <a:solidFill>
                  <a:srgbClr val="3C486E"/>
                </a:solidFill>
                <a:latin typeface="Courier New" pitchFamily="49" charset="0"/>
              </a:rPr>
              <a:t>&lt;/dl&gt;</a:t>
            </a:r>
            <a:endParaRPr lang="fr-FR" sz="1400" b="1" dirty="0">
              <a:solidFill>
                <a:srgbClr val="3C486E"/>
              </a:solidFill>
              <a:latin typeface="Courier New" pitchFamily="49" charset="0"/>
            </a:endParaRPr>
          </a:p>
          <a:p>
            <a:pPr>
              <a:lnSpc>
                <a:spcPct val="100000"/>
              </a:lnSpc>
            </a:pPr>
            <a:r>
              <a:rPr lang="fr-FR" sz="1400" b="1" dirty="0" smtClean="0">
                <a:solidFill>
                  <a:srgbClr val="3C486E"/>
                </a:solidFill>
                <a:latin typeface="Courier New" pitchFamily="49" charset="0"/>
              </a:rPr>
              <a:t> 	&lt;/body&gt;</a:t>
            </a:r>
          </a:p>
          <a:p>
            <a:pPr>
              <a:lnSpc>
                <a:spcPct val="100000"/>
              </a:lnSpc>
            </a:pPr>
            <a:r>
              <a:rPr lang="fr-FR" sz="1400" b="1" dirty="0" smtClean="0">
                <a:solidFill>
                  <a:srgbClr val="3C486E"/>
                </a:solidFill>
                <a:latin typeface="Courier New" pitchFamily="49" charset="0"/>
              </a:rPr>
              <a:t>&lt;/html&gt;</a:t>
            </a:r>
            <a:endParaRPr lang="fr-BE" sz="1400" b="1" dirty="0"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Variables implicites (1/2)</a:t>
            </a:r>
            <a:endParaRPr lang="fr-BE"/>
          </a:p>
        </p:txBody>
      </p:sp>
      <p:sp>
        <p:nvSpPr>
          <p:cNvPr id="3" name="Content Placeholder 2"/>
          <p:cNvSpPr>
            <a:spLocks noGrp="1"/>
          </p:cNvSpPr>
          <p:nvPr>
            <p:ph idx="1"/>
          </p:nvPr>
        </p:nvSpPr>
        <p:spPr/>
        <p:txBody>
          <a:bodyPr/>
          <a:lstStyle/>
          <a:p>
            <a:r>
              <a:rPr lang="fr-BE" dirty="0" smtClean="0"/>
              <a:t>En Java, il est obligatoire de déclarer les variables …</a:t>
            </a:r>
            <a:endParaRPr lang="fr-BE" sz="1000" dirty="0" smtClean="0"/>
          </a:p>
          <a:p>
            <a:r>
              <a:rPr lang="fr-BE" dirty="0" smtClean="0"/>
              <a:t>Les spécifications JSP définissent plusieurs objets utilisables sans déclaration, ce sont les </a:t>
            </a:r>
            <a:r>
              <a:rPr lang="fr-BE" b="1" dirty="0" smtClean="0"/>
              <a:t>variables implicites</a:t>
            </a:r>
          </a:p>
        </p:txBody>
      </p:sp>
      <p:graphicFrame>
        <p:nvGraphicFramePr>
          <p:cNvPr id="4" name="Group 3"/>
          <p:cNvGraphicFramePr>
            <a:graphicFrameLocks/>
          </p:cNvGraphicFramePr>
          <p:nvPr>
            <p:extLst>
              <p:ext uri="{D42A27DB-BD31-4B8C-83A1-F6EECF244321}">
                <p14:modId xmlns:p14="http://schemas.microsoft.com/office/powerpoint/2010/main" val="748684139"/>
              </p:ext>
            </p:extLst>
          </p:nvPr>
        </p:nvGraphicFramePr>
        <p:xfrm>
          <a:off x="750067" y="2873456"/>
          <a:ext cx="7643866" cy="2571768"/>
        </p:xfrm>
        <a:graphic>
          <a:graphicData uri="http://schemas.openxmlformats.org/drawingml/2006/table">
            <a:tbl>
              <a:tblPr/>
              <a:tblGrid>
                <a:gridCol w="1721591"/>
                <a:gridCol w="5922275"/>
              </a:tblGrid>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1" i="0" u="none" strike="noStrike" cap="none" normalizeH="0" baseline="0" dirty="0" smtClean="0">
                          <a:ln>
                            <a:noFill/>
                          </a:ln>
                          <a:solidFill>
                            <a:srgbClr val="3C486E"/>
                          </a:solidFill>
                          <a:effectLst/>
                          <a:latin typeface="Arial" charset="0"/>
                          <a:cs typeface="Arial" charset="0"/>
                        </a:rPr>
                        <a:t>Objet</a:t>
                      </a:r>
                      <a:endParaRPr kumimoji="0" lang="fr-FR" sz="1800" b="1" i="0" u="none" strike="noStrike" cap="none" normalizeH="0" baseline="0" dirty="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1B4DF"/>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1" i="0" u="none" strike="noStrike" cap="none" normalizeH="0" baseline="0" dirty="0" smtClean="0">
                          <a:ln>
                            <a:noFill/>
                          </a:ln>
                          <a:solidFill>
                            <a:srgbClr val="3C486E"/>
                          </a:solidFill>
                          <a:effectLst/>
                          <a:latin typeface="Arial" charset="0"/>
                          <a:cs typeface="Arial" charset="0"/>
                        </a:rPr>
                        <a:t>Classe</a:t>
                      </a:r>
                      <a:endParaRPr kumimoji="0" lang="fr-FR" sz="1800" b="1" i="0" u="none" strike="noStrike" cap="none" normalizeH="0" baseline="0" dirty="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1B4DF"/>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0" i="0" u="none" strike="noStrike" cap="none" normalizeH="0" baseline="0" smtClean="0">
                          <a:ln>
                            <a:noFill/>
                          </a:ln>
                          <a:solidFill>
                            <a:srgbClr val="3C486E"/>
                          </a:solidFill>
                          <a:effectLst/>
                          <a:latin typeface="Arial" charset="0"/>
                          <a:cs typeface="Arial" charset="0"/>
                        </a:rPr>
                        <a:t>request </a:t>
                      </a:r>
                      <a:endParaRPr kumimoji="0" lang="fr-FR" sz="1800" b="0" i="0" u="none" strike="noStrike" cap="none" normalizeH="0" baseline="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javax.servlet.http.HttpServletRequest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0" i="0" u="none" strike="noStrike" cap="none" normalizeH="0" baseline="0" smtClean="0">
                          <a:ln>
                            <a:noFill/>
                          </a:ln>
                          <a:solidFill>
                            <a:srgbClr val="3C486E"/>
                          </a:solidFill>
                          <a:effectLst/>
                          <a:latin typeface="Arial" charset="0"/>
                          <a:cs typeface="Arial" charset="0"/>
                        </a:rPr>
                        <a:t>response </a:t>
                      </a:r>
                      <a:endParaRPr kumimoji="0" lang="fr-FR" sz="1800" b="0" i="0" u="none" strike="noStrike" cap="none" normalizeH="0" baseline="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javax.servlet.http.HttpServletResponse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0" i="0" u="none" strike="noStrike" cap="none" normalizeH="0" baseline="0" smtClean="0">
                          <a:ln>
                            <a:noFill/>
                          </a:ln>
                          <a:solidFill>
                            <a:srgbClr val="3C486E"/>
                          </a:solidFill>
                          <a:effectLst/>
                          <a:latin typeface="Arial" charset="0"/>
                          <a:cs typeface="Arial" charset="0"/>
                        </a:rPr>
                        <a:t>out </a:t>
                      </a:r>
                      <a:endParaRPr kumimoji="0" lang="fr-FR" sz="1800" b="0" i="0" u="none" strike="noStrike" cap="none" normalizeH="0" baseline="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javax.servlet.jsp.JspWriter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0" i="0" u="none" strike="noStrike" cap="none" normalizeH="0" baseline="0" smtClean="0">
                          <a:ln>
                            <a:noFill/>
                          </a:ln>
                          <a:solidFill>
                            <a:srgbClr val="3C486E"/>
                          </a:solidFill>
                          <a:effectLst/>
                          <a:latin typeface="Arial" charset="0"/>
                          <a:cs typeface="Arial" charset="0"/>
                        </a:rPr>
                        <a:t>session </a:t>
                      </a:r>
                      <a:endParaRPr kumimoji="0" lang="fr-FR" sz="1800" b="0" i="0" u="none" strike="noStrike" cap="none" normalizeH="0" baseline="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javax.servlet.http.HttpSession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Arial" charset="0"/>
                          <a:cs typeface="Arial" charset="0"/>
                        </a:rPr>
                        <a:t>application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dirty="0" err="1" smtClean="0">
                          <a:ln>
                            <a:noFill/>
                          </a:ln>
                          <a:solidFill>
                            <a:srgbClr val="3C486E"/>
                          </a:solidFill>
                          <a:effectLst/>
                          <a:latin typeface="Courier New" pitchFamily="49" charset="0"/>
                          <a:cs typeface="Courier New" pitchFamily="49" charset="0"/>
                        </a:rPr>
                        <a:t>javax.servlet.ServletContext</a:t>
                      </a:r>
                      <a:endParaRPr kumimoji="0" lang="fr-FR" sz="1800" b="0" i="0" u="none" strike="noStrike" cap="none" normalizeH="0" baseline="0" dirty="0" smtClean="0">
                        <a:ln>
                          <a:noFill/>
                        </a:ln>
                        <a:solidFill>
                          <a:srgbClr val="3C486E"/>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Variables implicites (2/2)</a:t>
            </a:r>
            <a:endParaRPr lang="fr-BE"/>
          </a:p>
        </p:txBody>
      </p:sp>
      <p:graphicFrame>
        <p:nvGraphicFramePr>
          <p:cNvPr id="6" name="Group 3"/>
          <p:cNvGraphicFramePr>
            <a:graphicFrameLocks/>
          </p:cNvGraphicFramePr>
          <p:nvPr>
            <p:extLst>
              <p:ext uri="{D42A27DB-BD31-4B8C-83A1-F6EECF244321}">
                <p14:modId xmlns:p14="http://schemas.microsoft.com/office/powerpoint/2010/main" val="2481736175"/>
              </p:ext>
            </p:extLst>
          </p:nvPr>
        </p:nvGraphicFramePr>
        <p:xfrm>
          <a:off x="750067" y="1933932"/>
          <a:ext cx="7643866" cy="2143140"/>
        </p:xfrm>
        <a:graphic>
          <a:graphicData uri="http://schemas.openxmlformats.org/drawingml/2006/table">
            <a:tbl>
              <a:tblPr/>
              <a:tblGrid>
                <a:gridCol w="1721591"/>
                <a:gridCol w="5922275"/>
              </a:tblGrid>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1" i="0" u="none" strike="noStrike" cap="none" normalizeH="0" baseline="0" dirty="0" smtClean="0">
                          <a:ln>
                            <a:noFill/>
                          </a:ln>
                          <a:solidFill>
                            <a:srgbClr val="3C486E"/>
                          </a:solidFill>
                          <a:effectLst/>
                          <a:latin typeface="Arial" charset="0"/>
                          <a:cs typeface="Arial" charset="0"/>
                        </a:rPr>
                        <a:t>Objet</a:t>
                      </a:r>
                      <a:endParaRPr kumimoji="0" lang="fr-FR" sz="1800" b="1" i="0" u="none" strike="noStrike" cap="none" normalizeH="0" baseline="0" dirty="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1B4DF"/>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BE" sz="1800" b="1" i="0" u="none" strike="noStrike" cap="none" normalizeH="0" baseline="0" smtClean="0">
                          <a:ln>
                            <a:noFill/>
                          </a:ln>
                          <a:solidFill>
                            <a:srgbClr val="3C486E"/>
                          </a:solidFill>
                          <a:effectLst/>
                          <a:latin typeface="Arial" charset="0"/>
                          <a:cs typeface="Arial" charset="0"/>
                        </a:rPr>
                        <a:t>Classe</a:t>
                      </a:r>
                      <a:endParaRPr kumimoji="0" lang="fr-FR" sz="1800" b="1" i="0" u="none" strike="noStrike" cap="none" normalizeH="0" baseline="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1B4DF"/>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dirty="0" err="1" smtClean="0">
                          <a:ln>
                            <a:noFill/>
                          </a:ln>
                          <a:solidFill>
                            <a:srgbClr val="3C486E"/>
                          </a:solidFill>
                          <a:effectLst/>
                          <a:latin typeface="Arial" charset="0"/>
                          <a:cs typeface="Arial" charset="0"/>
                        </a:rPr>
                        <a:t>pageContext</a:t>
                      </a:r>
                      <a:endParaRPr kumimoji="0" lang="fr-FR" sz="1800" b="0" i="0" u="none" strike="noStrike" cap="none" normalizeH="0" baseline="0" dirty="0" smtClean="0">
                        <a:ln>
                          <a:noFill/>
                        </a:ln>
                        <a:solidFill>
                          <a:srgbClr val="3C486E"/>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defRPr/>
                      </a:pPr>
                      <a:r>
                        <a:rPr kumimoji="0" lang="fr-FR" sz="1800" b="0" i="0" u="none" strike="noStrike" cap="none" normalizeH="0" baseline="0" dirty="0" err="1" smtClean="0">
                          <a:ln>
                            <a:noFill/>
                          </a:ln>
                          <a:solidFill>
                            <a:srgbClr val="3C486E"/>
                          </a:solidFill>
                          <a:effectLst/>
                          <a:latin typeface="Courier New" pitchFamily="49" charset="0"/>
                          <a:cs typeface="Courier New" pitchFamily="49" charset="0"/>
                        </a:rPr>
                        <a:t>javax.servlet.jsp.PageContext</a:t>
                      </a:r>
                      <a:endParaRPr kumimoji="0" lang="fr-FR" sz="1800" b="0" i="0" u="none" strike="noStrike" cap="none" normalizeH="0" baseline="0" dirty="0" smtClean="0">
                        <a:ln>
                          <a:noFill/>
                        </a:ln>
                        <a:solidFill>
                          <a:srgbClr val="3C486E"/>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Arial" charset="0"/>
                          <a:cs typeface="Arial" charset="0"/>
                        </a:rPr>
                        <a:t>config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defRPr/>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javax.servlet.ServletConfig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Arial" charset="0"/>
                          <a:cs typeface="Arial" charset="0"/>
                        </a:rPr>
                        <a:t>exception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Courier New" pitchFamily="49" charset="0"/>
                          <a:cs typeface="Courier New" pitchFamily="49" charset="0"/>
                        </a:rPr>
                        <a:t>java.lang.Throwable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8628">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smtClean="0">
                          <a:ln>
                            <a:noFill/>
                          </a:ln>
                          <a:solidFill>
                            <a:srgbClr val="3C486E"/>
                          </a:solidFill>
                          <a:effectLst/>
                          <a:latin typeface="Arial" charset="0"/>
                          <a:cs typeface="Arial" charset="0"/>
                        </a:rPr>
                        <a:t>page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1B4DF"/>
                        </a:buClr>
                        <a:buSzTx/>
                        <a:buFontTx/>
                        <a:buNone/>
                        <a:tabLst/>
                      </a:pPr>
                      <a:r>
                        <a:rPr kumimoji="0" lang="fr-FR" sz="1800" b="0" i="0" u="none" strike="noStrike" cap="none" normalizeH="0" baseline="0" dirty="0" err="1" smtClean="0">
                          <a:ln>
                            <a:noFill/>
                          </a:ln>
                          <a:solidFill>
                            <a:srgbClr val="3C486E"/>
                          </a:solidFill>
                          <a:effectLst/>
                          <a:latin typeface="Courier New" pitchFamily="49" charset="0"/>
                          <a:cs typeface="Courier New" pitchFamily="49" charset="0"/>
                        </a:rPr>
                        <a:t>java.lang.Object</a:t>
                      </a:r>
                      <a:endParaRPr kumimoji="0" lang="fr-FR" sz="1800" b="0" i="0" u="none" strike="noStrike" cap="none" normalizeH="0" baseline="0" dirty="0" smtClean="0">
                        <a:ln>
                          <a:noFill/>
                        </a:ln>
                        <a:solidFill>
                          <a:srgbClr val="3C486E"/>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‘request’</a:t>
            </a:r>
            <a:endParaRPr lang="fr-BE"/>
          </a:p>
        </p:txBody>
      </p:sp>
      <p:sp>
        <p:nvSpPr>
          <p:cNvPr id="4" name="Content Placeholder 2"/>
          <p:cNvSpPr>
            <a:spLocks noGrp="1"/>
          </p:cNvSpPr>
          <p:nvPr>
            <p:ph idx="1"/>
          </p:nvPr>
        </p:nvSpPr>
        <p:spPr/>
        <p:txBody>
          <a:bodyPr/>
          <a:lstStyle/>
          <a:p>
            <a:r>
              <a:rPr lang="fr-BE" dirty="0" smtClean="0"/>
              <a:t>La variable </a:t>
            </a:r>
            <a:r>
              <a:rPr lang="fr-BE" b="1" dirty="0" err="1" smtClean="0"/>
              <a:t>request</a:t>
            </a:r>
            <a:r>
              <a:rPr lang="fr-BE" b="1" dirty="0" smtClean="0"/>
              <a:t> </a:t>
            </a:r>
            <a:r>
              <a:rPr lang="fr-BE" dirty="0" smtClean="0"/>
              <a:t>contient une référence à une instance implémentant </a:t>
            </a:r>
            <a:r>
              <a:rPr lang="fr-BE" dirty="0" err="1" smtClean="0">
                <a:latin typeface="Courier New" pitchFamily="49" charset="0"/>
                <a:cs typeface="Courier New" pitchFamily="49" charset="0"/>
              </a:rPr>
              <a:t>javax.servlet.ServletRequest</a:t>
            </a:r>
            <a:endParaRPr lang="fr-BE" sz="1000" dirty="0" smtClean="0"/>
          </a:p>
          <a:p>
            <a:r>
              <a:rPr lang="fr-BE" dirty="0" smtClean="0"/>
              <a:t>Cette instance</a:t>
            </a:r>
            <a:endParaRPr lang="fr-BE" sz="1000" dirty="0" smtClean="0"/>
          </a:p>
          <a:p>
            <a:pPr lvl="1"/>
            <a:r>
              <a:rPr lang="fr-BE" dirty="0" smtClean="0"/>
              <a:t>est liée à une classe spécifique au conteneur Web et dépendante du protocole</a:t>
            </a:r>
            <a:endParaRPr lang="fr-BE" sz="1000" dirty="0" smtClean="0"/>
          </a:p>
          <a:p>
            <a:pPr lvl="1"/>
            <a:r>
              <a:rPr lang="fr-BE" dirty="0" smtClean="0"/>
              <a:t>pour le protocole HTTP, cette classe implémente l’interface </a:t>
            </a:r>
            <a:r>
              <a:rPr lang="fr-BE" dirty="0" err="1" smtClean="0">
                <a:latin typeface="Courier New" pitchFamily="49" charset="0"/>
                <a:cs typeface="Courier New" pitchFamily="49" charset="0"/>
              </a:rPr>
              <a:t>javax.servlet.http.HttpServletRequest</a:t>
            </a:r>
            <a:endParaRPr lang="fr-BE" sz="1000" dirty="0" smtClean="0">
              <a:cs typeface="Courier New" pitchFamily="49" charset="0"/>
            </a:endParaRPr>
          </a:p>
          <a:p>
            <a:r>
              <a:rPr lang="fr-BE" dirty="0" smtClean="0">
                <a:cs typeface="Courier New" pitchFamily="49" charset="0"/>
              </a:rPr>
              <a:t>Utilisable d</a:t>
            </a:r>
            <a:r>
              <a:rPr lang="fr-BE" dirty="0" smtClean="0"/>
              <a:t>ans une expression ou un script</a:t>
            </a:r>
          </a:p>
        </p:txBody>
      </p:sp>
      <p:sp>
        <p:nvSpPr>
          <p:cNvPr id="5" name="TextBox 4"/>
          <p:cNvSpPr txBox="1"/>
          <p:nvPr/>
        </p:nvSpPr>
        <p:spPr>
          <a:xfrm>
            <a:off x="1857356" y="4993431"/>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request.getServerName() %&gt;</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‘response’</a:t>
            </a:r>
            <a:endParaRPr lang="fr-BE"/>
          </a:p>
        </p:txBody>
      </p:sp>
      <p:sp>
        <p:nvSpPr>
          <p:cNvPr id="4" name="Content Placeholder 2"/>
          <p:cNvSpPr>
            <a:spLocks noGrp="1"/>
          </p:cNvSpPr>
          <p:nvPr>
            <p:ph idx="1"/>
          </p:nvPr>
        </p:nvSpPr>
        <p:spPr/>
        <p:txBody>
          <a:bodyPr/>
          <a:lstStyle/>
          <a:p>
            <a:r>
              <a:rPr lang="fr-BE" dirty="0" smtClean="0"/>
              <a:t>La variable </a:t>
            </a:r>
            <a:r>
              <a:rPr lang="fr-BE" b="1" dirty="0" err="1" smtClean="0"/>
              <a:t>response</a:t>
            </a:r>
            <a:r>
              <a:rPr lang="fr-BE" b="1" dirty="0" smtClean="0"/>
              <a:t> </a:t>
            </a:r>
            <a:r>
              <a:rPr lang="fr-BE" dirty="0" smtClean="0"/>
              <a:t>contient une référence à une instance implémentant </a:t>
            </a:r>
            <a:r>
              <a:rPr lang="fr-BE" dirty="0" err="1" smtClean="0">
                <a:latin typeface="Courier New" pitchFamily="49" charset="0"/>
                <a:cs typeface="Courier New" pitchFamily="49" charset="0"/>
              </a:rPr>
              <a:t>javax.servlet.ServletResponse</a:t>
            </a:r>
            <a:endParaRPr lang="fr-BE" sz="1000" dirty="0" smtClean="0"/>
          </a:p>
          <a:p>
            <a:r>
              <a:rPr lang="fr-BE" dirty="0" smtClean="0"/>
              <a:t>Cette instance</a:t>
            </a:r>
            <a:endParaRPr lang="fr-BE" sz="1000" dirty="0" smtClean="0"/>
          </a:p>
          <a:p>
            <a:pPr lvl="1"/>
            <a:r>
              <a:rPr lang="fr-BE" dirty="0" smtClean="0"/>
              <a:t>est liée à une classe spécifique au conteneur Web et dépendante du protocole</a:t>
            </a:r>
            <a:endParaRPr lang="fr-BE" sz="1000" dirty="0" smtClean="0"/>
          </a:p>
          <a:p>
            <a:pPr lvl="1"/>
            <a:r>
              <a:rPr lang="fr-BE" dirty="0" smtClean="0"/>
              <a:t>pour le protocole HTTP, cette classe implémente l’interface </a:t>
            </a:r>
            <a:r>
              <a:rPr lang="fr-BE" dirty="0" err="1" smtClean="0">
                <a:latin typeface="Courier New" pitchFamily="49" charset="0"/>
                <a:cs typeface="Courier New" pitchFamily="49" charset="0"/>
              </a:rPr>
              <a:t>javax.servlet.http.HttpServletResponse</a:t>
            </a:r>
            <a:endParaRPr lang="fr-BE" sz="1000" dirty="0" smtClean="0"/>
          </a:p>
          <a:p>
            <a:r>
              <a:rPr lang="fr-BE" dirty="0" smtClean="0"/>
              <a:t>Utilisable dans une expression ou un script</a:t>
            </a:r>
          </a:p>
        </p:txBody>
      </p:sp>
      <p:sp>
        <p:nvSpPr>
          <p:cNvPr id="5" name="TextBox 4"/>
          <p:cNvSpPr txBox="1"/>
          <p:nvPr/>
        </p:nvSpPr>
        <p:spPr>
          <a:xfrm>
            <a:off x="1857356" y="4993431"/>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response.getOutputStream() %&gt;</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‘out’ (1/2)</a:t>
            </a:r>
            <a:endParaRPr lang="fr-BE"/>
          </a:p>
        </p:txBody>
      </p:sp>
      <p:sp>
        <p:nvSpPr>
          <p:cNvPr id="5" name="Content Placeholder 2"/>
          <p:cNvSpPr>
            <a:spLocks noGrp="1"/>
          </p:cNvSpPr>
          <p:nvPr>
            <p:ph idx="1"/>
          </p:nvPr>
        </p:nvSpPr>
        <p:spPr/>
        <p:txBody>
          <a:bodyPr/>
          <a:lstStyle/>
          <a:p>
            <a:r>
              <a:rPr lang="fr-BE" dirty="0" smtClean="0"/>
              <a:t>La variable </a:t>
            </a:r>
            <a:r>
              <a:rPr lang="fr-BE" b="1" dirty="0" smtClean="0"/>
              <a:t>out </a:t>
            </a:r>
            <a:r>
              <a:rPr lang="fr-BE" dirty="0" smtClean="0"/>
              <a:t>contient une référence à une instance de </a:t>
            </a:r>
            <a:r>
              <a:rPr lang="fr-BE" dirty="0" err="1" smtClean="0">
                <a:latin typeface="Courier New" pitchFamily="49" charset="0"/>
                <a:cs typeface="Courier New" pitchFamily="49" charset="0"/>
              </a:rPr>
              <a:t>javax.servlet.jsp.JspWriter</a:t>
            </a:r>
            <a:endParaRPr lang="fr-BE" dirty="0" smtClean="0">
              <a:latin typeface="Courier New" pitchFamily="49" charset="0"/>
              <a:cs typeface="Courier New" pitchFamily="49" charset="0"/>
            </a:endParaRPr>
          </a:p>
          <a:p>
            <a:r>
              <a:rPr lang="fr-BE" dirty="0" smtClean="0">
                <a:cs typeface="Courier New" pitchFamily="49" charset="0"/>
              </a:rPr>
              <a:t>Cette instance </a:t>
            </a:r>
            <a:r>
              <a:rPr lang="fr-BE" dirty="0" smtClean="0"/>
              <a:t>émule certaines fonctionnalités des classes </a:t>
            </a:r>
            <a:r>
              <a:rPr lang="fr-BE" dirty="0" smtClean="0">
                <a:latin typeface="Courier New" pitchFamily="49" charset="0"/>
                <a:cs typeface="Courier New" pitchFamily="49" charset="0"/>
              </a:rPr>
              <a:t>java.io.BufferedWriter</a:t>
            </a:r>
            <a:r>
              <a:rPr lang="fr-BE" dirty="0" smtClean="0"/>
              <a:t> et </a:t>
            </a:r>
            <a:r>
              <a:rPr lang="fr-BE" dirty="0" smtClean="0">
                <a:latin typeface="Courier New" pitchFamily="49" charset="0"/>
                <a:cs typeface="Courier New" pitchFamily="49" charset="0"/>
              </a:rPr>
              <a:t>java.io.PrintWriter</a:t>
            </a:r>
            <a:r>
              <a:rPr lang="fr-BE" dirty="0" smtClean="0"/>
              <a:t>, avec pour différence que les méthodes </a:t>
            </a:r>
            <a:r>
              <a:rPr lang="fr-BE" dirty="0" err="1" smtClean="0">
                <a:latin typeface="Courier New" pitchFamily="49" charset="0"/>
                <a:cs typeface="Courier New" pitchFamily="49" charset="0"/>
              </a:rPr>
              <a:t>print</a:t>
            </a:r>
            <a:r>
              <a:rPr lang="fr-BE" dirty="0" smtClean="0">
                <a:latin typeface="Courier New" pitchFamily="49" charset="0"/>
                <a:cs typeface="Courier New" pitchFamily="49" charset="0"/>
              </a:rPr>
              <a:t>(…)</a:t>
            </a:r>
            <a:r>
              <a:rPr lang="fr-BE" dirty="0" smtClean="0"/>
              <a:t> lancent une </a:t>
            </a:r>
            <a:r>
              <a:rPr lang="fr-BE" dirty="0" smtClean="0">
                <a:latin typeface="Courier New" pitchFamily="49" charset="0"/>
                <a:cs typeface="Courier New" pitchFamily="49" charset="0"/>
              </a:rPr>
              <a:t>java.io.IOException</a:t>
            </a:r>
            <a:r>
              <a:rPr lang="fr-BE" dirty="0" smtClean="0"/>
              <a:t> contrairement à </a:t>
            </a:r>
            <a:r>
              <a:rPr lang="fr-BE" dirty="0" err="1" smtClean="0">
                <a:latin typeface="Courier New" pitchFamily="49" charset="0"/>
                <a:cs typeface="Courier New" pitchFamily="49" charset="0"/>
              </a:rPr>
              <a:t>java.io.PrintWriter</a:t>
            </a:r>
            <a:endParaRPr lang="fr-BE"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fr-BE" smtClean="0"/>
              <a:t>Protocole HTTP (3/3)</a:t>
            </a:r>
          </a:p>
        </p:txBody>
      </p:sp>
      <p:sp>
        <p:nvSpPr>
          <p:cNvPr id="21507" name="Content Placeholder 2"/>
          <p:cNvSpPr>
            <a:spLocks noGrp="1"/>
          </p:cNvSpPr>
          <p:nvPr>
            <p:ph idx="1"/>
          </p:nvPr>
        </p:nvSpPr>
        <p:spPr/>
        <p:txBody>
          <a:bodyPr/>
          <a:lstStyle/>
          <a:p>
            <a:r>
              <a:rPr lang="fr-BE" dirty="0" smtClean="0"/>
              <a:t>HTTP est un protocole </a:t>
            </a:r>
            <a:r>
              <a:rPr lang="fr-BE" b="1" dirty="0" smtClean="0"/>
              <a:t>requête / réponse </a:t>
            </a:r>
          </a:p>
          <a:p>
            <a:pPr lvl="1"/>
            <a:endParaRPr lang="fr-BE" sz="1000" dirty="0" smtClean="0"/>
          </a:p>
          <a:p>
            <a:pPr lvl="1"/>
            <a:r>
              <a:rPr lang="fr-BE" dirty="0" smtClean="0"/>
              <a:t>Requête</a:t>
            </a:r>
            <a:br>
              <a:rPr lang="fr-BE" dirty="0" smtClean="0"/>
            </a:br>
            <a:r>
              <a:rPr lang="fr-BE" dirty="0" smtClean="0"/>
              <a:t>Moi : Bonjour, je voudrais un café</a:t>
            </a:r>
          </a:p>
          <a:p>
            <a:pPr lvl="1"/>
            <a:r>
              <a:rPr lang="fr-BE" dirty="0" smtClean="0"/>
              <a:t>Réponse</a:t>
            </a:r>
            <a:br>
              <a:rPr lang="fr-BE" dirty="0" smtClean="0"/>
            </a:br>
            <a:r>
              <a:rPr lang="fr-BE" dirty="0" smtClean="0"/>
              <a:t>Le serveur apporte le café</a:t>
            </a:r>
          </a:p>
          <a:p>
            <a:r>
              <a:rPr lang="fr-BE" dirty="0" smtClean="0"/>
              <a:t>HTTP est un protocole </a:t>
            </a:r>
            <a:r>
              <a:rPr lang="fr-BE" b="1" dirty="0" smtClean="0"/>
              <a:t>sans état </a:t>
            </a:r>
            <a:r>
              <a:rPr lang="fr-BE" dirty="0" smtClean="0"/>
              <a:t>(sans mémoire)</a:t>
            </a:r>
          </a:p>
          <a:p>
            <a:pPr lvl="1"/>
            <a:endParaRPr lang="fr-BE" sz="1000" dirty="0" smtClean="0"/>
          </a:p>
          <a:p>
            <a:pPr lvl="1"/>
            <a:r>
              <a:rPr lang="fr-BE" dirty="0" smtClean="0"/>
              <a:t>Avec état</a:t>
            </a:r>
            <a:br>
              <a:rPr lang="fr-BE" dirty="0" smtClean="0"/>
            </a:br>
            <a:r>
              <a:rPr lang="fr-BE" dirty="0" smtClean="0"/>
              <a:t>Je vais dans mon restaurant favori, je ne dois plus préciser la quantité de sel dans mes plats</a:t>
            </a:r>
          </a:p>
          <a:p>
            <a:pPr lvl="1"/>
            <a:r>
              <a:rPr lang="fr-BE" dirty="0" smtClean="0"/>
              <a:t>Sans état </a:t>
            </a:r>
          </a:p>
          <a:p>
            <a:pPr lvl="1">
              <a:buFontTx/>
              <a:buNone/>
            </a:pPr>
            <a:r>
              <a:rPr lang="fr-BE" dirty="0" smtClean="0"/>
              <a:t>	Dans un </a:t>
            </a:r>
            <a:r>
              <a:rPr lang="fr-BE" dirty="0" err="1" smtClean="0"/>
              <a:t>fast</a:t>
            </a:r>
            <a:r>
              <a:rPr lang="fr-BE" dirty="0" smtClean="0"/>
              <a:t> </a:t>
            </a:r>
            <a:r>
              <a:rPr lang="fr-BE" dirty="0" err="1" smtClean="0"/>
              <a:t>food</a:t>
            </a:r>
            <a:r>
              <a:rPr lang="fr-BE" dirty="0" smtClean="0"/>
              <a:t>, je dois toujours spécifier la quantité de sel que je désire</a:t>
            </a:r>
          </a:p>
          <a:p>
            <a:pPr lvl="1"/>
            <a:endParaRPr lang="fr-BE" dirty="0" smtClean="0"/>
          </a:p>
          <a:p>
            <a:pPr lvl="1"/>
            <a:endParaRPr lang="fr-BE" dirty="0"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‘out’ (2/2)</a:t>
            </a:r>
            <a:endParaRPr lang="fr-BE"/>
          </a:p>
        </p:txBody>
      </p:sp>
      <p:sp>
        <p:nvSpPr>
          <p:cNvPr id="3" name="Content Placeholder 2"/>
          <p:cNvSpPr>
            <a:spLocks noGrp="1"/>
          </p:cNvSpPr>
          <p:nvPr>
            <p:ph idx="1"/>
          </p:nvPr>
        </p:nvSpPr>
        <p:spPr/>
        <p:txBody>
          <a:bodyPr/>
          <a:lstStyle/>
          <a:p>
            <a:pPr marL="214480" lvl="1">
              <a:spcBef>
                <a:spcPct val="60000"/>
              </a:spcBef>
              <a:spcAft>
                <a:spcPct val="20000"/>
              </a:spcAft>
              <a:buClr>
                <a:srgbClr val="40BBED"/>
              </a:buClr>
              <a:buSzPct val="80000"/>
            </a:pPr>
            <a:r>
              <a:rPr lang="fr-BE" sz="2394" dirty="0">
                <a:solidFill>
                  <a:schemeClr val="tx1">
                    <a:lumMod val="75000"/>
                    <a:lumOff val="25000"/>
                  </a:schemeClr>
                </a:solidFill>
                <a:ea typeface="+mn-ea"/>
                <a:cs typeface="+mn-cs"/>
              </a:rPr>
              <a:t>Si l’attribut </a:t>
            </a:r>
            <a:r>
              <a:rPr lang="fr-BE" sz="2394" dirty="0" err="1">
                <a:solidFill>
                  <a:schemeClr val="tx1">
                    <a:lumMod val="75000"/>
                    <a:lumOff val="25000"/>
                  </a:schemeClr>
                </a:solidFill>
                <a:ea typeface="+mn-ea"/>
                <a:cs typeface="+mn-cs"/>
              </a:rPr>
              <a:t>autoflush</a:t>
            </a:r>
            <a:r>
              <a:rPr lang="fr-BE" sz="2394" dirty="0">
                <a:solidFill>
                  <a:schemeClr val="tx1">
                    <a:lumMod val="75000"/>
                    <a:lumOff val="25000"/>
                  </a:schemeClr>
                </a:solidFill>
                <a:ea typeface="+mn-ea"/>
                <a:cs typeface="+mn-cs"/>
              </a:rPr>
              <a:t> de la </a:t>
            </a:r>
            <a:r>
              <a:rPr lang="fr-BE" sz="2394" i="1" dirty="0">
                <a:solidFill>
                  <a:schemeClr val="tx1">
                    <a:lumMod val="75000"/>
                    <a:lumOff val="25000"/>
                  </a:schemeClr>
                </a:solidFill>
                <a:ea typeface="+mn-ea"/>
                <a:cs typeface="+mn-cs"/>
              </a:rPr>
              <a:t>directive page </a:t>
            </a:r>
            <a:r>
              <a:rPr lang="fr-BE" sz="2394" dirty="0">
                <a:solidFill>
                  <a:schemeClr val="tx1">
                    <a:lumMod val="75000"/>
                    <a:lumOff val="25000"/>
                  </a:schemeClr>
                </a:solidFill>
                <a:ea typeface="+mn-ea"/>
                <a:cs typeface="+mn-cs"/>
              </a:rPr>
              <a:t>est mis à </a:t>
            </a:r>
            <a:r>
              <a:rPr lang="fr-BE" sz="2394" dirty="0" err="1">
                <a:solidFill>
                  <a:schemeClr val="tx1">
                    <a:lumMod val="75000"/>
                    <a:lumOff val="25000"/>
                  </a:schemeClr>
                </a:solidFill>
                <a:ea typeface="+mn-ea"/>
                <a:cs typeface="+mn-cs"/>
              </a:rPr>
              <a:t>true</a:t>
            </a:r>
            <a:r>
              <a:rPr lang="fr-BE" sz="2394" dirty="0">
                <a:solidFill>
                  <a:schemeClr val="tx1">
                    <a:lumMod val="75000"/>
                    <a:lumOff val="25000"/>
                  </a:schemeClr>
                </a:solidFill>
                <a:ea typeface="+mn-ea"/>
                <a:cs typeface="+mn-cs"/>
              </a:rPr>
              <a:t>, toutes les E/S vident le buffer s’il est </a:t>
            </a:r>
            <a:r>
              <a:rPr lang="fr-BE" sz="2394" dirty="0" smtClean="0">
                <a:solidFill>
                  <a:schemeClr val="tx1">
                    <a:lumMod val="75000"/>
                    <a:lumOff val="25000"/>
                  </a:schemeClr>
                </a:solidFill>
                <a:ea typeface="+mn-ea"/>
                <a:cs typeface="+mn-cs"/>
              </a:rPr>
              <a:t>plein, sinon </a:t>
            </a:r>
            <a:r>
              <a:rPr lang="fr-BE" sz="2394" dirty="0">
                <a:solidFill>
                  <a:schemeClr val="tx1">
                    <a:lumMod val="75000"/>
                    <a:lumOff val="25000"/>
                  </a:schemeClr>
                </a:solidFill>
                <a:ea typeface="+mn-ea"/>
                <a:cs typeface="+mn-cs"/>
              </a:rPr>
              <a:t>la classe lance une </a:t>
            </a:r>
            <a:r>
              <a:rPr lang="fr-BE" sz="2394" dirty="0" err="1">
                <a:solidFill>
                  <a:schemeClr val="tx1">
                    <a:lumMod val="75000"/>
                    <a:lumOff val="25000"/>
                  </a:schemeClr>
                </a:solidFill>
                <a:ea typeface="+mn-ea"/>
                <a:cs typeface="+mn-cs"/>
              </a:rPr>
              <a:t>java.io.IOException</a:t>
            </a:r>
            <a:r>
              <a:rPr lang="fr-BE" sz="2394" dirty="0">
                <a:solidFill>
                  <a:schemeClr val="tx1">
                    <a:lumMod val="75000"/>
                    <a:lumOff val="25000"/>
                  </a:schemeClr>
                </a:solidFill>
                <a:ea typeface="+mn-ea"/>
                <a:cs typeface="+mn-cs"/>
              </a:rPr>
              <a:t> lorsque le buffer est plein</a:t>
            </a:r>
          </a:p>
          <a:p>
            <a:r>
              <a:rPr lang="fr-BE" dirty="0" smtClean="0"/>
              <a:t>Utilisable dans  les scripts</a:t>
            </a:r>
          </a:p>
        </p:txBody>
      </p:sp>
      <p:sp>
        <p:nvSpPr>
          <p:cNvPr id="4" name="TextBox 3"/>
          <p:cNvSpPr txBox="1"/>
          <p:nvPr/>
        </p:nvSpPr>
        <p:spPr>
          <a:xfrm>
            <a:off x="1857356" y="3140968"/>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out.println("Hello"); %&gt;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‘session’ (1/2)</a:t>
            </a:r>
            <a:endParaRPr lang="fr-BE"/>
          </a:p>
        </p:txBody>
      </p:sp>
      <p:sp>
        <p:nvSpPr>
          <p:cNvPr id="4" name="Content Placeholder 2"/>
          <p:cNvSpPr>
            <a:spLocks noGrp="1"/>
          </p:cNvSpPr>
          <p:nvPr>
            <p:ph idx="1"/>
          </p:nvPr>
        </p:nvSpPr>
        <p:spPr/>
        <p:txBody>
          <a:bodyPr/>
          <a:lstStyle/>
          <a:p>
            <a:r>
              <a:rPr lang="fr-BE" dirty="0" smtClean="0"/>
              <a:t>La variable </a:t>
            </a:r>
            <a:r>
              <a:rPr lang="fr-BE" b="1" dirty="0" smtClean="0"/>
              <a:t>session </a:t>
            </a:r>
            <a:r>
              <a:rPr lang="fr-BE" dirty="0" smtClean="0"/>
              <a:t>contient une référence à une instance de </a:t>
            </a:r>
            <a:r>
              <a:rPr lang="fr-BE" dirty="0" err="1" smtClean="0">
                <a:latin typeface="Courier New" pitchFamily="49" charset="0"/>
                <a:cs typeface="Courier New" pitchFamily="49" charset="0"/>
              </a:rPr>
              <a:t>javax.servlet.http.HttpSession</a:t>
            </a:r>
            <a:endParaRPr lang="fr-BE" dirty="0" smtClean="0"/>
          </a:p>
          <a:p>
            <a:r>
              <a:rPr lang="fr-BE" dirty="0" smtClean="0"/>
              <a:t>Cette instance</a:t>
            </a:r>
            <a:endParaRPr lang="fr-BE" sz="1000" dirty="0" smtClean="0"/>
          </a:p>
          <a:p>
            <a:pPr lvl="1"/>
            <a:r>
              <a:rPr lang="fr-BE" dirty="0" smtClean="0"/>
              <a:t>représente la </a:t>
            </a:r>
            <a:r>
              <a:rPr lang="fr-BE" u="sng" dirty="0" smtClean="0"/>
              <a:t>session courante</a:t>
            </a:r>
            <a:r>
              <a:rPr lang="fr-BE" dirty="0" smtClean="0"/>
              <a:t> du client</a:t>
            </a:r>
            <a:endParaRPr lang="fr-BE" sz="1000" dirty="0" smtClean="0"/>
          </a:p>
          <a:p>
            <a:pPr lvl="1"/>
            <a:r>
              <a:rPr lang="fr-BE" dirty="0" smtClean="0"/>
              <a:t>Les informations stockées dans les attributs correspondent aux objets ayant un scope </a:t>
            </a:r>
            <a:r>
              <a:rPr lang="fr-BE" b="1" dirty="0" smtClean="0"/>
              <a:t>session</a:t>
            </a:r>
            <a:endParaRPr lang="fr-BE" b="1"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‘session’ (2/2)</a:t>
            </a:r>
            <a:endParaRPr lang="fr-BE"/>
          </a:p>
        </p:txBody>
      </p:sp>
      <p:sp>
        <p:nvSpPr>
          <p:cNvPr id="4" name="Content Placeholder 2"/>
          <p:cNvSpPr>
            <a:spLocks noGrp="1"/>
          </p:cNvSpPr>
          <p:nvPr>
            <p:ph idx="1"/>
          </p:nvPr>
        </p:nvSpPr>
        <p:spPr/>
        <p:txBody>
          <a:bodyPr/>
          <a:lstStyle/>
          <a:p>
            <a:pPr marL="214480" lvl="1">
              <a:spcBef>
                <a:spcPct val="60000"/>
              </a:spcBef>
              <a:spcAft>
                <a:spcPct val="20000"/>
              </a:spcAft>
              <a:buClr>
                <a:srgbClr val="40BBED"/>
              </a:buClr>
              <a:buSzPct val="80000"/>
            </a:pPr>
            <a:r>
              <a:rPr lang="fr-BE" sz="2394" dirty="0">
                <a:solidFill>
                  <a:schemeClr val="tx1">
                    <a:lumMod val="75000"/>
                    <a:lumOff val="25000"/>
                  </a:schemeClr>
                </a:solidFill>
                <a:ea typeface="+mn-ea"/>
                <a:cs typeface="Courier New" pitchFamily="49" charset="0"/>
              </a:rPr>
              <a:t>Utilisable dans une expression ou un </a:t>
            </a:r>
            <a:r>
              <a:rPr lang="fr-BE" sz="2394" dirty="0" smtClean="0">
                <a:solidFill>
                  <a:schemeClr val="tx1">
                    <a:lumMod val="75000"/>
                    <a:lumOff val="25000"/>
                  </a:schemeClr>
                </a:solidFill>
                <a:ea typeface="+mn-ea"/>
                <a:cs typeface="Courier New" pitchFamily="49" charset="0"/>
              </a:rPr>
              <a:t>script</a:t>
            </a:r>
          </a:p>
          <a:p>
            <a:pPr marL="0" lvl="1" indent="0">
              <a:spcBef>
                <a:spcPct val="60000"/>
              </a:spcBef>
              <a:spcAft>
                <a:spcPct val="20000"/>
              </a:spcAft>
              <a:buClr>
                <a:srgbClr val="40BBED"/>
              </a:buClr>
              <a:buSzPct val="80000"/>
              <a:buNone/>
            </a:pPr>
            <a:endParaRPr lang="fr-BE" sz="2394" dirty="0">
              <a:solidFill>
                <a:schemeClr val="tx1">
                  <a:lumMod val="75000"/>
                  <a:lumOff val="25000"/>
                </a:schemeClr>
              </a:solidFill>
              <a:ea typeface="+mn-ea"/>
              <a:cs typeface="Courier New" pitchFamily="49" charset="0"/>
            </a:endParaRPr>
          </a:p>
          <a:p>
            <a:r>
              <a:rPr lang="fr-BE" dirty="0" smtClean="0">
                <a:cs typeface="Courier New" pitchFamily="49" charset="0"/>
              </a:rPr>
              <a:t>Par défaut, la session a une durée déterminée dans le descripteur de déploiement (web.xml)</a:t>
            </a:r>
          </a:p>
          <a:p>
            <a:pPr marL="0" indent="0">
              <a:buNone/>
            </a:pPr>
            <a:endParaRPr lang="fr-BE" dirty="0" smtClean="0">
              <a:cs typeface="Courier New" pitchFamily="49" charset="0"/>
            </a:endParaRPr>
          </a:p>
          <a:p>
            <a:endParaRPr lang="fr-BE" dirty="0" smtClean="0">
              <a:cs typeface="Courier New" pitchFamily="49" charset="0"/>
            </a:endParaRPr>
          </a:p>
          <a:p>
            <a:r>
              <a:rPr lang="fr-BE" dirty="0" smtClean="0">
                <a:cs typeface="Courier New" pitchFamily="49" charset="0"/>
              </a:rPr>
              <a:t>Le conteneur Web peut maintenir la session de plusieurs manières, notamment en utilisant des cookies ou en réécrivant les URL</a:t>
            </a:r>
          </a:p>
        </p:txBody>
      </p:sp>
      <p:sp>
        <p:nvSpPr>
          <p:cNvPr id="5" name="TextBox 4"/>
          <p:cNvSpPr txBox="1"/>
          <p:nvPr/>
        </p:nvSpPr>
        <p:spPr>
          <a:xfrm>
            <a:off x="1857356" y="1628800"/>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session.getAttribute("username") %&gt;</a:t>
            </a:r>
            <a:endParaRPr lang="fr-BE" sz="1400" b="1">
              <a:solidFill>
                <a:srgbClr val="3C486E"/>
              </a:solidFill>
              <a:latin typeface="Courier New" pitchFamily="49" charset="0"/>
              <a:cs typeface="Courier New" pitchFamily="49" charset="0"/>
            </a:endParaRPr>
          </a:p>
        </p:txBody>
      </p:sp>
      <p:sp>
        <p:nvSpPr>
          <p:cNvPr id="6" name="TextBox 5"/>
          <p:cNvSpPr txBox="1"/>
          <p:nvPr/>
        </p:nvSpPr>
        <p:spPr>
          <a:xfrm>
            <a:off x="1857356" y="3338408"/>
            <a:ext cx="5429288" cy="738664"/>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&lt;session-config&gt; </a:t>
            </a:r>
          </a:p>
          <a:p>
            <a:pPr>
              <a:lnSpc>
                <a:spcPct val="100000"/>
              </a:lnSpc>
            </a:pPr>
            <a:r>
              <a:rPr lang="fr-BE" sz="1400" b="1" dirty="0" smtClean="0">
                <a:solidFill>
                  <a:srgbClr val="3C486E"/>
                </a:solidFill>
                <a:latin typeface="Courier New" pitchFamily="49" charset="0"/>
                <a:cs typeface="Courier New" pitchFamily="49" charset="0"/>
              </a:rPr>
              <a:t>		&lt;session-timeout&gt;30&lt;/session-timeout&gt; 	&lt;/session-config&gt; </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‘application’ (1/2)</a:t>
            </a:r>
            <a:endParaRPr lang="fr-BE"/>
          </a:p>
        </p:txBody>
      </p:sp>
      <p:sp>
        <p:nvSpPr>
          <p:cNvPr id="3" name="Content Placeholder 2"/>
          <p:cNvSpPr>
            <a:spLocks noGrp="1"/>
          </p:cNvSpPr>
          <p:nvPr>
            <p:ph idx="1"/>
          </p:nvPr>
        </p:nvSpPr>
        <p:spPr/>
        <p:txBody>
          <a:bodyPr/>
          <a:lstStyle/>
          <a:p>
            <a:r>
              <a:rPr lang="fr-BE" dirty="0" smtClean="0"/>
              <a:t>La variable </a:t>
            </a:r>
            <a:r>
              <a:rPr lang="fr-BE" b="1" dirty="0" smtClean="0"/>
              <a:t>application</a:t>
            </a:r>
            <a:r>
              <a:rPr lang="fr-BE" dirty="0" smtClean="0"/>
              <a:t> contient une référence à une instance de </a:t>
            </a:r>
            <a:r>
              <a:rPr lang="fr-BE" dirty="0" err="1" smtClean="0">
                <a:latin typeface="Courier New" pitchFamily="49" charset="0"/>
                <a:cs typeface="Courier New" pitchFamily="49" charset="0"/>
              </a:rPr>
              <a:t>javax.servlet.ServletContext</a:t>
            </a:r>
            <a:endParaRPr lang="fr-BE" dirty="0" smtClean="0">
              <a:latin typeface="Courier New" pitchFamily="49" charset="0"/>
              <a:cs typeface="Courier New" pitchFamily="49" charset="0"/>
            </a:endParaRPr>
          </a:p>
          <a:p>
            <a:r>
              <a:rPr lang="fr-BE" dirty="0" smtClean="0">
                <a:cs typeface="Courier New" pitchFamily="49" charset="0"/>
              </a:rPr>
              <a:t>Cette instance</a:t>
            </a:r>
            <a:endParaRPr lang="fr-BE" sz="1000" dirty="0" smtClean="0"/>
          </a:p>
          <a:p>
            <a:pPr lvl="1"/>
            <a:r>
              <a:rPr lang="fr-BE" dirty="0" smtClean="0"/>
              <a:t>fournit un accès aux </a:t>
            </a:r>
            <a:r>
              <a:rPr lang="fr-BE" u="sng" dirty="0" smtClean="0"/>
              <a:t>attributs / ressources partagées</a:t>
            </a:r>
            <a:r>
              <a:rPr lang="fr-BE" dirty="0" smtClean="0"/>
              <a:t> par les servlets d’une même application Web. La valeur d’un attribut peut être une instance de n’importe quelle classe Java</a:t>
            </a:r>
            <a:endParaRPr lang="fr-BE" sz="1000" dirty="0" smtClean="0"/>
          </a:p>
          <a:p>
            <a:pPr lvl="1"/>
            <a:r>
              <a:rPr lang="fr-BE" dirty="0" smtClean="0"/>
              <a:t>définit  un ensemble de méthodes qu’une servlet / page JSP peut utiliser pour </a:t>
            </a:r>
            <a:r>
              <a:rPr lang="fr-BE" u="sng" dirty="0" smtClean="0"/>
              <a:t>communiquer avec le conteneur Web</a:t>
            </a:r>
            <a:r>
              <a:rPr lang="fr-BE" dirty="0" smtClean="0"/>
              <a:t> : obtenir le type MIME d’un fichier, transmettre des requêtes ou encore écrire dans un fichier log</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‘application’ (2/2)</a:t>
            </a:r>
            <a:endParaRPr lang="fr-BE"/>
          </a:p>
        </p:txBody>
      </p:sp>
      <p:sp>
        <p:nvSpPr>
          <p:cNvPr id="3" name="Content Placeholder 2"/>
          <p:cNvSpPr>
            <a:spLocks noGrp="1"/>
          </p:cNvSpPr>
          <p:nvPr>
            <p:ph idx="1"/>
          </p:nvPr>
        </p:nvSpPr>
        <p:spPr/>
        <p:txBody>
          <a:bodyPr/>
          <a:lstStyle/>
          <a:p>
            <a:r>
              <a:rPr lang="fr-BE" dirty="0" smtClean="0"/>
              <a:t>Le conteneur Web doit fournir une implémentation de l’interface </a:t>
            </a:r>
            <a:r>
              <a:rPr lang="fr-BE" dirty="0" err="1" smtClean="0"/>
              <a:t>javax.servlet.ServletContext</a:t>
            </a:r>
            <a:endParaRPr lang="fr-BE" dirty="0" smtClean="0"/>
          </a:p>
          <a:p>
            <a:r>
              <a:rPr lang="fr-BE" dirty="0" smtClean="0"/>
              <a:t>Utilisable dans une expression ou un script</a:t>
            </a:r>
          </a:p>
        </p:txBody>
      </p:sp>
      <p:sp>
        <p:nvSpPr>
          <p:cNvPr id="4" name="TextBox 3"/>
          <p:cNvSpPr txBox="1"/>
          <p:nvPr/>
        </p:nvSpPr>
        <p:spPr>
          <a:xfrm>
            <a:off x="1857356" y="2924944"/>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application.getServerInfo() %&gt;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Variable '</a:t>
            </a:r>
            <a:r>
              <a:rPr lang="fr-BE" dirty="0" err="1" smtClean="0"/>
              <a:t>pageContext</a:t>
            </a:r>
            <a:r>
              <a:rPr lang="fr-BE" dirty="0" smtClean="0"/>
              <a:t>'</a:t>
            </a:r>
            <a:endParaRPr lang="fr-BE" dirty="0"/>
          </a:p>
        </p:txBody>
      </p:sp>
      <p:sp>
        <p:nvSpPr>
          <p:cNvPr id="3" name="Content Placeholder 2"/>
          <p:cNvSpPr>
            <a:spLocks noGrp="1"/>
          </p:cNvSpPr>
          <p:nvPr>
            <p:ph idx="1"/>
          </p:nvPr>
        </p:nvSpPr>
        <p:spPr/>
        <p:txBody>
          <a:bodyPr/>
          <a:lstStyle/>
          <a:p>
            <a:pPr lvl="0"/>
            <a:r>
              <a:rPr lang="fr-BE" dirty="0" smtClean="0"/>
              <a:t>La variable </a:t>
            </a:r>
            <a:r>
              <a:rPr lang="fr-BE" b="1" dirty="0" err="1" smtClean="0"/>
              <a:t>pageContext</a:t>
            </a:r>
            <a:r>
              <a:rPr lang="fr-BE" b="1" dirty="0" smtClean="0"/>
              <a:t> </a:t>
            </a:r>
            <a:r>
              <a:rPr lang="fr-BE" dirty="0" smtClean="0"/>
              <a:t>contient une référence à une instance de </a:t>
            </a:r>
            <a:r>
              <a:rPr lang="fr-FR" dirty="0" err="1" smtClean="0">
                <a:latin typeface="Courier New" pitchFamily="49" charset="0"/>
                <a:cs typeface="Courier New" pitchFamily="49" charset="0"/>
              </a:rPr>
              <a:t>javax.servlet.jsp.PageContext</a:t>
            </a:r>
            <a:endParaRPr lang="fr-FR" dirty="0" smtClean="0">
              <a:latin typeface="Courier New" pitchFamily="49" charset="0"/>
              <a:cs typeface="Courier New" pitchFamily="49" charset="0"/>
            </a:endParaRPr>
          </a:p>
          <a:p>
            <a:pPr lvl="0"/>
            <a:r>
              <a:rPr lang="fr-FR" dirty="0" smtClean="0">
                <a:cs typeface="Courier New" pitchFamily="49" charset="0"/>
              </a:rPr>
              <a:t>Cette instance</a:t>
            </a:r>
          </a:p>
          <a:p>
            <a:pPr lvl="1"/>
            <a:r>
              <a:rPr lang="fr-BE" dirty="0" smtClean="0"/>
              <a:t>fournit un accès aux données associées à la page JSP : attributs de la page, autres variables implicites, …</a:t>
            </a:r>
          </a:p>
          <a:p>
            <a:pPr lvl="1"/>
            <a:r>
              <a:rPr lang="fr-BE" dirty="0" smtClean="0"/>
              <a:t>fournit un accès aux variables déclarées dans n'importe quel scope (voir plus loin) </a:t>
            </a:r>
            <a:endParaRPr lang="fr-FR" dirty="0" smtClean="0">
              <a:cs typeface="Courier New" pitchFamily="49" charset="0"/>
            </a:endParaRPr>
          </a:p>
          <a:p>
            <a:r>
              <a:rPr lang="fr-BE" dirty="0" smtClean="0"/>
              <a:t>Utilisable dans une expression ou un script</a:t>
            </a:r>
          </a:p>
        </p:txBody>
      </p:sp>
      <p:sp>
        <p:nvSpPr>
          <p:cNvPr id="4" name="TextBox 3"/>
          <p:cNvSpPr txBox="1"/>
          <p:nvPr/>
        </p:nvSpPr>
        <p:spPr>
          <a:xfrm>
            <a:off x="1857356" y="4941168"/>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&lt;%= </a:t>
            </a:r>
            <a:r>
              <a:rPr lang="fr-BE" sz="1400" b="1" dirty="0" err="1" smtClean="0">
                <a:solidFill>
                  <a:srgbClr val="3C486E"/>
                </a:solidFill>
                <a:latin typeface="Courier New" pitchFamily="49" charset="0"/>
                <a:cs typeface="Courier New" pitchFamily="49" charset="0"/>
              </a:rPr>
              <a:t>pageContext.getAttribute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userId</a:t>
            </a:r>
            <a:r>
              <a:rPr lang="fr-BE" sz="1400" b="1" dirty="0" smtClean="0">
                <a:solidFill>
                  <a:srgbClr val="3C486E"/>
                </a:solidFill>
                <a:latin typeface="Courier New" pitchFamily="49" charset="0"/>
                <a:cs typeface="Courier New" pitchFamily="49" charset="0"/>
              </a:rPr>
              <a:t>") %&gt; </a:t>
            </a:r>
            <a:endParaRPr lang="fr-BE" sz="1400" b="1" dirty="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‘config’</a:t>
            </a:r>
            <a:endParaRPr lang="fr-BE"/>
          </a:p>
        </p:txBody>
      </p:sp>
      <p:sp>
        <p:nvSpPr>
          <p:cNvPr id="4" name="Content Placeholder 2"/>
          <p:cNvSpPr>
            <a:spLocks noGrp="1"/>
          </p:cNvSpPr>
          <p:nvPr>
            <p:ph idx="1"/>
          </p:nvPr>
        </p:nvSpPr>
        <p:spPr/>
        <p:txBody>
          <a:bodyPr/>
          <a:lstStyle/>
          <a:p>
            <a:r>
              <a:rPr lang="fr-BE" dirty="0" smtClean="0"/>
              <a:t>La variable </a:t>
            </a:r>
            <a:r>
              <a:rPr lang="fr-BE" b="1" dirty="0" smtClean="0"/>
              <a:t>config </a:t>
            </a:r>
            <a:r>
              <a:rPr lang="fr-BE" dirty="0" smtClean="0"/>
              <a:t>contient une référence à une instance de </a:t>
            </a:r>
            <a:r>
              <a:rPr lang="fr-BE" dirty="0" err="1" smtClean="0">
                <a:latin typeface="Courier New" pitchFamily="49" charset="0"/>
                <a:cs typeface="Courier New" pitchFamily="49" charset="0"/>
              </a:rPr>
              <a:t>javax.servlet.ServletConfig</a:t>
            </a:r>
            <a:endParaRPr lang="fr-BE" sz="1000" dirty="0" smtClean="0">
              <a:latin typeface="Courier New" pitchFamily="49" charset="0"/>
              <a:cs typeface="Courier New" pitchFamily="49" charset="0"/>
            </a:endParaRPr>
          </a:p>
          <a:p>
            <a:r>
              <a:rPr lang="fr-BE" dirty="0" smtClean="0">
                <a:cs typeface="Courier New" pitchFamily="49" charset="0"/>
              </a:rPr>
              <a:t>Cette instance </a:t>
            </a:r>
            <a:endParaRPr lang="fr-BE" sz="1000" dirty="0" smtClean="0"/>
          </a:p>
          <a:p>
            <a:pPr lvl="1"/>
            <a:r>
              <a:rPr lang="fr-BE" dirty="0" smtClean="0"/>
              <a:t>est utilisée par le conteneur Web pour passer des informations à une servlet ou une page JSP pendant l’initialisation</a:t>
            </a:r>
            <a:endParaRPr lang="fr-BE" sz="1000" dirty="0" smtClean="0"/>
          </a:p>
          <a:p>
            <a:pPr lvl="1"/>
            <a:r>
              <a:rPr lang="fr-BE" dirty="0" smtClean="0"/>
              <a:t>les </a:t>
            </a:r>
            <a:r>
              <a:rPr lang="fr-BE" u="sng" dirty="0" smtClean="0"/>
              <a:t>informations de configurations</a:t>
            </a:r>
            <a:r>
              <a:rPr lang="fr-BE" dirty="0" smtClean="0"/>
              <a:t> comprennent les paramètres d’initialisation (contenus dans web.xml) et l’objet </a:t>
            </a:r>
            <a:r>
              <a:rPr lang="fr-BE" dirty="0" err="1" smtClean="0"/>
              <a:t>javax.servlet.ServletContext</a:t>
            </a:r>
            <a:r>
              <a:rPr lang="fr-BE" dirty="0" smtClean="0"/>
              <a:t> </a:t>
            </a:r>
            <a:endParaRPr lang="fr-BE" sz="1000" dirty="0" smtClean="0"/>
          </a:p>
          <a:p>
            <a:r>
              <a:rPr lang="fr-BE" dirty="0" smtClean="0"/>
              <a:t>Utilisable dans une expression ou un script</a:t>
            </a:r>
          </a:p>
        </p:txBody>
      </p:sp>
      <p:sp>
        <p:nvSpPr>
          <p:cNvPr id="5" name="TextBox 4"/>
          <p:cNvSpPr txBox="1"/>
          <p:nvPr/>
        </p:nvSpPr>
        <p:spPr>
          <a:xfrm>
            <a:off x="1857356" y="5137447"/>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config.getServletName() %&gt;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‘exception’</a:t>
            </a:r>
            <a:endParaRPr lang="fr-BE"/>
          </a:p>
        </p:txBody>
      </p:sp>
      <p:sp>
        <p:nvSpPr>
          <p:cNvPr id="3" name="Content Placeholder 2"/>
          <p:cNvSpPr>
            <a:spLocks noGrp="1"/>
          </p:cNvSpPr>
          <p:nvPr>
            <p:ph idx="1"/>
          </p:nvPr>
        </p:nvSpPr>
        <p:spPr/>
        <p:txBody>
          <a:bodyPr/>
          <a:lstStyle/>
          <a:p>
            <a:r>
              <a:rPr lang="fr-BE" dirty="0" smtClean="0"/>
              <a:t>La variable </a:t>
            </a:r>
            <a:r>
              <a:rPr lang="fr-BE" b="1" dirty="0" smtClean="0"/>
              <a:t>exception </a:t>
            </a:r>
            <a:r>
              <a:rPr lang="fr-BE" dirty="0" smtClean="0"/>
              <a:t>contient une référence à l’instance de </a:t>
            </a:r>
            <a:r>
              <a:rPr lang="fr-BE" dirty="0" err="1" smtClean="0">
                <a:latin typeface="Courier New" pitchFamily="49" charset="0"/>
                <a:cs typeface="Courier New" pitchFamily="49" charset="0"/>
              </a:rPr>
              <a:t>java.lang.Throwable</a:t>
            </a:r>
            <a:r>
              <a:rPr lang="fr-BE" dirty="0" smtClean="0">
                <a:cs typeface="Courier New" pitchFamily="49" charset="0"/>
              </a:rPr>
              <a:t> qui a provoqué l’appel de la page d’erreur</a:t>
            </a:r>
            <a:endParaRPr lang="fr-BE" dirty="0" smtClean="0">
              <a:latin typeface="Courier New" pitchFamily="49" charset="0"/>
              <a:cs typeface="Courier New" pitchFamily="49" charset="0"/>
            </a:endParaRPr>
          </a:p>
          <a:p>
            <a:r>
              <a:rPr lang="fr-BE" u="sng" dirty="0" smtClean="0">
                <a:cs typeface="Courier New" pitchFamily="49" charset="0"/>
              </a:rPr>
              <a:t>Cette variable n’est disponible que dans une page JSP d’erreur</a:t>
            </a:r>
            <a:r>
              <a:rPr lang="fr-BE" dirty="0" smtClean="0">
                <a:cs typeface="Courier New" pitchFamily="49" charset="0"/>
              </a:rPr>
              <a:t>. Cette page utilise l’attribut </a:t>
            </a:r>
            <a:r>
              <a:rPr lang="fr-BE" dirty="0" err="1" smtClean="0">
                <a:latin typeface="Courier New" pitchFamily="49" charset="0"/>
                <a:cs typeface="Courier New" pitchFamily="49" charset="0"/>
              </a:rPr>
              <a:t>isErrorPage</a:t>
            </a:r>
            <a:r>
              <a:rPr lang="fr-BE" dirty="0" smtClean="0">
                <a:latin typeface="Courier New" pitchFamily="49" charset="0"/>
                <a:cs typeface="Courier New" pitchFamily="49" charset="0"/>
              </a:rPr>
              <a:t> = </a:t>
            </a:r>
            <a:r>
              <a:rPr lang="fr-BE" dirty="0" err="1" smtClean="0">
                <a:latin typeface="Courier New" pitchFamily="49" charset="0"/>
                <a:cs typeface="Courier New" pitchFamily="49" charset="0"/>
              </a:rPr>
              <a:t>true</a:t>
            </a:r>
            <a:r>
              <a:rPr lang="fr-BE" dirty="0" smtClean="0">
                <a:cs typeface="Courier New" pitchFamily="49" charset="0"/>
              </a:rPr>
              <a:t> de la directive </a:t>
            </a:r>
            <a:r>
              <a:rPr lang="fr-BE" dirty="0" smtClean="0">
                <a:latin typeface="Courier New" pitchFamily="49" charset="0"/>
                <a:cs typeface="Courier New" pitchFamily="49" charset="0"/>
              </a:rPr>
              <a:t>page</a:t>
            </a:r>
            <a:endParaRPr lang="fr-BE" dirty="0" smtClean="0">
              <a:cs typeface="Courier New" pitchFamily="49" charset="0"/>
            </a:endParaRPr>
          </a:p>
          <a:p>
            <a:r>
              <a:rPr lang="fr-BE" dirty="0" smtClean="0"/>
              <a:t>Utilisable dans une expression ou un script</a:t>
            </a:r>
          </a:p>
        </p:txBody>
      </p:sp>
      <p:sp>
        <p:nvSpPr>
          <p:cNvPr id="4" name="TextBox 3"/>
          <p:cNvSpPr txBox="1"/>
          <p:nvPr/>
        </p:nvSpPr>
        <p:spPr>
          <a:xfrm>
            <a:off x="1857356" y="4562544"/>
            <a:ext cx="5429288" cy="738664"/>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&lt;%@page isErrorPage="true" %&gt;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 exception.getMessage() %&gt;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Variable ‘page’</a:t>
            </a:r>
            <a:endParaRPr lang="fr-BE"/>
          </a:p>
        </p:txBody>
      </p:sp>
      <p:sp>
        <p:nvSpPr>
          <p:cNvPr id="3" name="Espace réservé du contenu 2"/>
          <p:cNvSpPr>
            <a:spLocks noGrp="1"/>
          </p:cNvSpPr>
          <p:nvPr>
            <p:ph idx="1"/>
          </p:nvPr>
        </p:nvSpPr>
        <p:spPr/>
        <p:txBody>
          <a:bodyPr/>
          <a:lstStyle/>
          <a:p>
            <a:pPr lvl="0"/>
            <a:r>
              <a:rPr lang="fr-BE" sz="2400" dirty="0">
                <a:solidFill>
                  <a:srgbClr val="3C486E"/>
                </a:solidFill>
              </a:rPr>
              <a:t>La variable </a:t>
            </a:r>
            <a:r>
              <a:rPr lang="fr-BE" sz="2400" b="1" dirty="0">
                <a:solidFill>
                  <a:srgbClr val="3C486E"/>
                </a:solidFill>
              </a:rPr>
              <a:t>page </a:t>
            </a:r>
            <a:r>
              <a:rPr lang="fr-BE" sz="2400" dirty="0">
                <a:solidFill>
                  <a:srgbClr val="3C486E"/>
                </a:solidFill>
              </a:rPr>
              <a:t>contient une référence à la page JSP</a:t>
            </a:r>
          </a:p>
          <a:p>
            <a:pPr lvl="0"/>
            <a:r>
              <a:rPr lang="fr-BE" sz="2400" dirty="0">
                <a:solidFill>
                  <a:srgbClr val="3C486E"/>
                </a:solidFill>
              </a:rPr>
              <a:t>… déclarée comme </a:t>
            </a:r>
            <a:r>
              <a:rPr lang="fr-BE" sz="2400" dirty="0" err="1">
                <a:solidFill>
                  <a:srgbClr val="3C486E"/>
                </a:solidFill>
                <a:latin typeface="Courier New" pitchFamily="49" charset="0"/>
                <a:cs typeface="Courier New" pitchFamily="49" charset="0"/>
              </a:rPr>
              <a:t>java.lang.Object</a:t>
            </a:r>
            <a:r>
              <a:rPr lang="fr-BE" sz="2400" dirty="0">
                <a:solidFill>
                  <a:srgbClr val="3C486E"/>
                </a:solidFill>
              </a:rPr>
              <a:t>, cette variable est rarement utilisée</a:t>
            </a:r>
            <a:endParaRPr lang="fr-BE" sz="2400" dirty="0">
              <a:solidFill>
                <a:srgbClr val="3C486E"/>
              </a:solidFill>
              <a:latin typeface="Courier New" pitchFamily="49" charset="0"/>
              <a:cs typeface="Courier New" pitchFamily="49" charset="0"/>
            </a:endParaRPr>
          </a:p>
          <a:p>
            <a:pPr lvl="0"/>
            <a:r>
              <a:rPr lang="fr-BE" dirty="0">
                <a:solidFill>
                  <a:srgbClr val="3C486E"/>
                </a:solidFill>
              </a:rPr>
              <a:t>Utilisable dans une expression ou un </a:t>
            </a:r>
            <a:r>
              <a:rPr lang="fr-BE" dirty="0" smtClean="0">
                <a:solidFill>
                  <a:srgbClr val="3C486E"/>
                </a:solidFill>
              </a:rPr>
              <a:t>script</a:t>
            </a:r>
            <a:endParaRPr lang="fr-BE" dirty="0">
              <a:solidFill>
                <a:srgbClr val="3C486E"/>
              </a:solidFill>
            </a:endParaRPr>
          </a:p>
        </p:txBody>
      </p:sp>
      <p:sp>
        <p:nvSpPr>
          <p:cNvPr id="5" name="TextBox 4"/>
          <p:cNvSpPr txBox="1"/>
          <p:nvPr/>
        </p:nvSpPr>
        <p:spPr>
          <a:xfrm>
            <a:off x="1785918" y="3573016"/>
            <a:ext cx="5429288" cy="30777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 page.getClass().toString() %&gt; </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récapitulatif</a:t>
            </a:r>
            <a:endParaRPr lang="fr-BE"/>
          </a:p>
        </p:txBody>
      </p:sp>
      <p:sp>
        <p:nvSpPr>
          <p:cNvPr id="3" name="Content Placeholder 2"/>
          <p:cNvSpPr>
            <a:spLocks noGrp="1"/>
          </p:cNvSpPr>
          <p:nvPr>
            <p:ph idx="1"/>
          </p:nvPr>
        </p:nvSpPr>
        <p:spPr/>
        <p:txBody>
          <a:bodyPr/>
          <a:lstStyle/>
          <a:p>
            <a:r>
              <a:rPr lang="fr-BE" dirty="0" smtClean="0"/>
              <a:t>Exercice</a:t>
            </a:r>
            <a:endParaRPr lang="fr-BE" dirty="0"/>
          </a:p>
          <a:p>
            <a:pPr lvl="1"/>
            <a:r>
              <a:rPr lang="fr-BE" dirty="0" smtClean="0"/>
              <a:t>Installation et exécution de l’exemple Lotto 2</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Template_WVN_Neutre_201408</Template>
  <TotalTime>13500</TotalTime>
  <Words>5698</Words>
  <Application>Microsoft Office PowerPoint</Application>
  <PresentationFormat>Affichage à l'écran (4:3)</PresentationFormat>
  <Paragraphs>1504</Paragraphs>
  <Slides>141</Slides>
  <Notes>136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141</vt:i4>
      </vt:variant>
    </vt:vector>
  </HeadingPairs>
  <TitlesOfParts>
    <vt:vector size="151" baseType="lpstr">
      <vt:lpstr>MS Gothic</vt:lpstr>
      <vt:lpstr>Arial</vt:lpstr>
      <vt:lpstr>Calibri</vt:lpstr>
      <vt:lpstr>Courier New</vt:lpstr>
      <vt:lpstr>Eras Bold ITC</vt:lpstr>
      <vt:lpstr>Lucida Sans Unicode</vt:lpstr>
      <vt:lpstr>Symbol</vt:lpstr>
      <vt:lpstr>Times New Roman</vt:lpstr>
      <vt:lpstr>Wingdings</vt:lpstr>
      <vt:lpstr>Default Design</vt:lpstr>
      <vt:lpstr>Applications Web avec Java</vt:lpstr>
      <vt:lpstr>Objectifs</vt:lpstr>
      <vt:lpstr>Références</vt:lpstr>
      <vt:lpstr>Table des matières</vt:lpstr>
      <vt:lpstr>1. Le Web et le protocole HTTP</vt:lpstr>
      <vt:lpstr>Application Web</vt:lpstr>
      <vt:lpstr>Protocole HTTP (1/3)</vt:lpstr>
      <vt:lpstr>Protocole HTTP (2/3)</vt:lpstr>
      <vt:lpstr>Protocole HTTP (3/3)</vt:lpstr>
      <vt:lpstr>Requête HTTP (1/3)</vt:lpstr>
      <vt:lpstr>Requête HTTP (2/3)</vt:lpstr>
      <vt:lpstr>Requête HTTP (3/3)</vt:lpstr>
      <vt:lpstr>Réponse HTTP (1/2)</vt:lpstr>
      <vt:lpstr>Réponse HTTP (2/2)</vt:lpstr>
      <vt:lpstr>Exemple (1/3)</vt:lpstr>
      <vt:lpstr>Exemple (2/3)</vt:lpstr>
      <vt:lpstr>Exemple (3/3)</vt:lpstr>
      <vt:lpstr>Architecture des applications Web (1/2)</vt:lpstr>
      <vt:lpstr>Architecture des applications Web (2/2)</vt:lpstr>
      <vt:lpstr>Java EE</vt:lpstr>
      <vt:lpstr>Historique de Java EE</vt:lpstr>
      <vt:lpstr>Modèle MVC</vt:lpstr>
      <vt:lpstr>Application Web à plusieurs niveaux</vt:lpstr>
      <vt:lpstr>2. Servlet</vt:lpstr>
      <vt:lpstr>Servlet</vt:lpstr>
      <vt:lpstr>Servlet API</vt:lpstr>
      <vt:lpstr>Conteneur de Servlet (1/2)</vt:lpstr>
      <vt:lpstr>Conteneur de Servlet (2/2)</vt:lpstr>
      <vt:lpstr>Implémenter une servlet (1/2)</vt:lpstr>
      <vt:lpstr>Implémenter une servlet (2/2)</vt:lpstr>
      <vt:lpstr>GenericServlet (1/3)</vt:lpstr>
      <vt:lpstr>GenericServlet (2/3)</vt:lpstr>
      <vt:lpstr>GenericServlet (3/3)</vt:lpstr>
      <vt:lpstr>HttpServlet (1/5)</vt:lpstr>
      <vt:lpstr>HttpServlet (2/5)</vt:lpstr>
      <vt:lpstr>HttpServlet (3/5)</vt:lpstr>
      <vt:lpstr>HttpServlet (4/5)</vt:lpstr>
      <vt:lpstr>HttpServlet (5/5)</vt:lpstr>
      <vt:lpstr>HttpServletResponse (1/2)</vt:lpstr>
      <vt:lpstr>HttpServletResponse (2/2)</vt:lpstr>
      <vt:lpstr>Exemple</vt:lpstr>
      <vt:lpstr>HttpServletRequest</vt:lpstr>
      <vt:lpstr>Exemple</vt:lpstr>
      <vt:lpstr>Servlets et formulaires (1/3)</vt:lpstr>
      <vt:lpstr>Servlets et formulaires (2/3)</vt:lpstr>
      <vt:lpstr>Servlets et formulaires (3/3)</vt:lpstr>
      <vt:lpstr>Architecture d’une application Web (1/2)</vt:lpstr>
      <vt:lpstr>Architecture d’une application Web (2/2)</vt:lpstr>
      <vt:lpstr>web.xml (1/2)</vt:lpstr>
      <vt:lpstr>web.xml (2/2)</vt:lpstr>
      <vt:lpstr>&lt;servlet&gt;</vt:lpstr>
      <vt:lpstr>&lt;servlet-mapping&gt;</vt:lpstr>
      <vt:lpstr>Déploiement d’une application Web (1/2)</vt:lpstr>
      <vt:lpstr>Déploiement d’une application Web (2/2)</vt:lpstr>
      <vt:lpstr>Exercice</vt:lpstr>
      <vt:lpstr>Partage d'informations entre Servlets</vt:lpstr>
      <vt:lpstr>Attribut de requête (1/2)</vt:lpstr>
      <vt:lpstr>Attribut de requête (2/2)</vt:lpstr>
      <vt:lpstr>Session (1/2)</vt:lpstr>
      <vt:lpstr>Session (2/2)</vt:lpstr>
      <vt:lpstr>HttpSession (1/3)</vt:lpstr>
      <vt:lpstr>HttpSession (2/3)</vt:lpstr>
      <vt:lpstr>HttpSession (3/3)</vt:lpstr>
      <vt:lpstr>ServletContext (1/3)</vt:lpstr>
      <vt:lpstr>ServletContext (2/3)</vt:lpstr>
      <vt:lpstr>ServletContext (3/3)</vt:lpstr>
      <vt:lpstr>ServletContextListener (1/4)</vt:lpstr>
      <vt:lpstr>ServletContextListener (2/4)</vt:lpstr>
      <vt:lpstr>ServletContextListener (3/4)</vt:lpstr>
      <vt:lpstr>ServletContextListener (4/4)</vt:lpstr>
      <vt:lpstr>Partage du contrôle (1/4)</vt:lpstr>
      <vt:lpstr>Partage du contrôle (2/4)</vt:lpstr>
      <vt:lpstr>Partage du contrôle (3/4)</vt:lpstr>
      <vt:lpstr>Partage du contrôle (4/4)</vt:lpstr>
      <vt:lpstr>3. JSP : JavaServer Pages</vt:lpstr>
      <vt:lpstr>JSP (1/3)</vt:lpstr>
      <vt:lpstr>JSP (2/3)</vt:lpstr>
      <vt:lpstr>JSP (3/3)</vt:lpstr>
      <vt:lpstr>Tags JSP</vt:lpstr>
      <vt:lpstr>Directive JSP (1/2)</vt:lpstr>
      <vt:lpstr>Directive JSP (2/2)</vt:lpstr>
      <vt:lpstr>Déclaration JSP</vt:lpstr>
      <vt:lpstr>Expression JSP</vt:lpstr>
      <vt:lpstr>Scriptlet</vt:lpstr>
      <vt:lpstr>Variables implicites (1/2)</vt:lpstr>
      <vt:lpstr>Variables implicites (2/2)</vt:lpstr>
      <vt:lpstr>Variable ‘request’</vt:lpstr>
      <vt:lpstr>Variable ‘response’</vt:lpstr>
      <vt:lpstr>Variable ‘out’ (1/2)</vt:lpstr>
      <vt:lpstr>Variable ‘out’ (2/2)</vt:lpstr>
      <vt:lpstr>Variable ‘session’ (1/2)</vt:lpstr>
      <vt:lpstr>Variable ‘session’ (2/2)</vt:lpstr>
      <vt:lpstr>Variable ‘application’ (1/2)</vt:lpstr>
      <vt:lpstr>Variable ‘application’ (2/2)</vt:lpstr>
      <vt:lpstr>Variable 'pageContext'</vt:lpstr>
      <vt:lpstr>Variable ‘config’</vt:lpstr>
      <vt:lpstr>Variable ‘exception’</vt:lpstr>
      <vt:lpstr>Variable ‘page’</vt:lpstr>
      <vt:lpstr>Exercice récapitulatif</vt:lpstr>
      <vt:lpstr>Scope</vt:lpstr>
      <vt:lpstr>Récupération d'un objet (1/3)</vt:lpstr>
      <vt:lpstr>Récupération d'un objet (2/3)</vt:lpstr>
      <vt:lpstr>Récupération d'un objet (3/3)</vt:lpstr>
      <vt:lpstr>Limitations</vt:lpstr>
      <vt:lpstr>4. JSP 2.0</vt:lpstr>
      <vt:lpstr>JSP 2.0</vt:lpstr>
      <vt:lpstr>Syntaxe XML (1/4)</vt:lpstr>
      <vt:lpstr>Syntaxe XML (2/4)</vt:lpstr>
      <vt:lpstr>Syntaxe XML (3/4)</vt:lpstr>
      <vt:lpstr>Syntaxe XML (4/4)</vt:lpstr>
      <vt:lpstr>EL – Expression Language (1/3)</vt:lpstr>
      <vt:lpstr>EL – Expression Language (2/3)</vt:lpstr>
      <vt:lpstr>EL – Expression Language (3/3)</vt:lpstr>
      <vt:lpstr>EL – Opérateurs</vt:lpstr>
      <vt:lpstr>EL – Objets implicites (1/3)</vt:lpstr>
      <vt:lpstr>EL – Objets implicites (2/3)</vt:lpstr>
      <vt:lpstr>EL – Objets implicites (3/3)</vt:lpstr>
      <vt:lpstr>EL – Objets Java</vt:lpstr>
      <vt:lpstr>TagLib</vt:lpstr>
      <vt:lpstr>JSTL</vt:lpstr>
      <vt:lpstr>Bibliothèques JSTL</vt:lpstr>
      <vt:lpstr>JSTL Core</vt:lpstr>
      <vt:lpstr>JSTL Core – Expression EL</vt:lpstr>
      <vt:lpstr>JSTL Core – Expression EL</vt:lpstr>
      <vt:lpstr>JSTL Core – Expression EL</vt:lpstr>
      <vt:lpstr>JSTL Core – Instructions conditionnelles</vt:lpstr>
      <vt:lpstr>JSTL Core – Instructions conditionnelles</vt:lpstr>
      <vt:lpstr>JSTL Core – Instructions itératives</vt:lpstr>
      <vt:lpstr>JSTL Core – Instructions itératives</vt:lpstr>
      <vt:lpstr>JSTL Core – Instructions itératives</vt:lpstr>
      <vt:lpstr>JSTL Core - URL</vt:lpstr>
      <vt:lpstr>JSTL Core - URL </vt:lpstr>
      <vt:lpstr>JSTL I18N</vt:lpstr>
      <vt:lpstr>Exercice Récapitulatif</vt:lpstr>
      <vt:lpstr>5. Le pattern MVC</vt:lpstr>
      <vt:lpstr>Définition</vt:lpstr>
      <vt:lpstr>Architecture MVC</vt:lpstr>
      <vt:lpstr>Modèle</vt:lpstr>
      <vt:lpstr>Vue</vt:lpstr>
      <vt:lpstr>Contrôleur</vt:lpstr>
      <vt:lpstr>Architecture MVC et JSP / Servlet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dc:creator>
  <cp:lastModifiedBy>Laurent Sgualdino</cp:lastModifiedBy>
  <cp:revision>1027</cp:revision>
  <dcterms:modified xsi:type="dcterms:W3CDTF">2014-11-03T11:30:59Z</dcterms:modified>
</cp:coreProperties>
</file>