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6" r:id="rId3"/>
    <p:sldId id="258" r:id="rId4"/>
    <p:sldId id="259" r:id="rId5"/>
    <p:sldId id="260" r:id="rId6"/>
    <p:sldId id="279" r:id="rId7"/>
    <p:sldId id="282" r:id="rId8"/>
    <p:sldId id="262" r:id="rId9"/>
    <p:sldId id="263" r:id="rId10"/>
    <p:sldId id="264" r:id="rId11"/>
    <p:sldId id="281" r:id="rId12"/>
    <p:sldId id="265" r:id="rId13"/>
    <p:sldId id="266" r:id="rId14"/>
    <p:sldId id="283" r:id="rId15"/>
    <p:sldId id="267" r:id="rId16"/>
    <p:sldId id="268" r:id="rId17"/>
    <p:sldId id="269" r:id="rId18"/>
    <p:sldId id="270" r:id="rId19"/>
    <p:sldId id="272" r:id="rId20"/>
    <p:sldId id="284" r:id="rId21"/>
    <p:sldId id="273" r:id="rId22"/>
    <p:sldId id="274" r:id="rId23"/>
    <p:sldId id="275" r:id="rId24"/>
    <p:sldId id="276" r:id="rId25"/>
    <p:sldId id="285" r:id="rId26"/>
    <p:sldId id="277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500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42D2D4-7288-473E-84B7-AC9A199C49B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9876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86D95C-477A-4D1C-9842-FE73325BEE5F}" type="datetimeFigureOut">
              <a:rPr lang="fr-FR"/>
              <a:pPr>
                <a:defRPr/>
              </a:pPr>
              <a:t>13/10/2014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B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72AE9A-286C-4573-A7CC-9C45FFB425B2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69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4F9EE5-F407-4C78-A5FF-0E839BCFF471}" type="slidenum">
              <a:rPr lang="fr-BE" altLang="fr-FR" smtClean="0"/>
              <a:pPr eaLnBrk="1" hangingPunct="1"/>
              <a:t>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741444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13E541-7099-436A-A644-1213AC09CEAC}" type="slidenum">
              <a:rPr lang="fr-BE" altLang="fr-FR" smtClean="0"/>
              <a:pPr eaLnBrk="1" hangingPunct="1"/>
              <a:t>10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448429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B5107A-6E21-465D-9904-B50A945CB156}" type="slidenum">
              <a:rPr lang="fr-BE" altLang="fr-FR" smtClean="0"/>
              <a:pPr eaLnBrk="1" hangingPunct="1"/>
              <a:t>11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930385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B5107A-6E21-465D-9904-B50A945CB156}" type="slidenum">
              <a:rPr lang="fr-BE" altLang="fr-FR" smtClean="0"/>
              <a:pPr eaLnBrk="1" hangingPunct="1"/>
              <a:t>12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978025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780057-A630-4EDE-92A2-1C2FB57F8C63}" type="slidenum">
              <a:rPr lang="fr-BE" altLang="fr-FR" smtClean="0"/>
              <a:pPr eaLnBrk="1" hangingPunct="1"/>
              <a:t>13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820525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4E33C7-81CC-44F0-BA4D-3AD701D5CFF3}" type="slidenum">
              <a:rPr lang="fr-BE" altLang="fr-FR" smtClean="0"/>
              <a:pPr eaLnBrk="1" hangingPunct="1"/>
              <a:t>14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019885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4D5546-4AA9-42C9-9DAC-BD270872EBBC}" type="slidenum">
              <a:rPr lang="fr-BE" altLang="fr-FR" smtClean="0"/>
              <a:pPr eaLnBrk="1" hangingPunct="1"/>
              <a:t>15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086942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719931-5891-4937-88C5-99EB4B9667F4}" type="slidenum">
              <a:rPr lang="fr-BE" altLang="fr-FR" smtClean="0"/>
              <a:pPr eaLnBrk="1" hangingPunct="1"/>
              <a:t>16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82559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B3F715-F623-484A-BD97-CE4AFC31D9EF}" type="slidenum">
              <a:rPr lang="fr-BE" altLang="fr-FR" smtClean="0"/>
              <a:pPr eaLnBrk="1" hangingPunct="1"/>
              <a:t>17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452039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632DBB-F911-4198-9C28-0B91C47FEB3B}" type="slidenum">
              <a:rPr lang="fr-BE" altLang="fr-FR" smtClean="0"/>
              <a:pPr eaLnBrk="1" hangingPunct="1"/>
              <a:t>18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178856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98C448-2C56-4F7D-A157-E1EB4E4A8EF2}" type="slidenum">
              <a:rPr lang="fr-BE" altLang="fr-FR" smtClean="0"/>
              <a:pPr eaLnBrk="1" hangingPunct="1"/>
              <a:t>19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31423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29050D-5D92-4E92-9A4F-17BFE28C170F}" type="slidenum">
              <a:rPr lang="fr-BE" altLang="fr-FR" smtClean="0"/>
              <a:pPr eaLnBrk="1" hangingPunct="1"/>
              <a:t>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875243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4E33C7-81CC-44F0-BA4D-3AD701D5CFF3}" type="slidenum">
              <a:rPr lang="fr-BE" altLang="fr-FR" smtClean="0"/>
              <a:pPr eaLnBrk="1" hangingPunct="1"/>
              <a:t>20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083565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A112BA-1786-486D-BC75-53ABD1267293}" type="slidenum">
              <a:rPr lang="fr-BE" altLang="fr-FR" smtClean="0"/>
              <a:pPr eaLnBrk="1" hangingPunct="1"/>
              <a:t>21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936210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C4695A-9253-40C8-846E-AC09F7A67BE4}" type="slidenum">
              <a:rPr lang="fr-BE" altLang="fr-FR" smtClean="0"/>
              <a:pPr eaLnBrk="1" hangingPunct="1"/>
              <a:t>22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642191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064B79-1C0C-4B16-A9DB-110FE00AE78B}" type="slidenum">
              <a:rPr lang="fr-BE" altLang="fr-FR" smtClean="0"/>
              <a:pPr eaLnBrk="1" hangingPunct="1"/>
              <a:t>23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927839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EE452B-2D11-4572-9701-14FABF704CA0}" type="slidenum">
              <a:rPr lang="fr-BE" altLang="fr-FR" smtClean="0"/>
              <a:pPr eaLnBrk="1" hangingPunct="1"/>
              <a:t>24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319282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EE452B-2D11-4572-9701-14FABF704CA0}" type="slidenum">
              <a:rPr lang="fr-BE" altLang="fr-FR" smtClean="0"/>
              <a:pPr eaLnBrk="1" hangingPunct="1"/>
              <a:t>25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392429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048DE7-F41B-467E-A2A8-8D927D9E9D5A}" type="slidenum">
              <a:rPr lang="fr-BE" altLang="fr-FR" smtClean="0"/>
              <a:pPr eaLnBrk="1" hangingPunct="1"/>
              <a:t>26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22825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FD4F35-E91F-40CA-938E-79659B757946}" type="slidenum">
              <a:rPr lang="fr-BE" altLang="fr-FR" smtClean="0"/>
              <a:pPr eaLnBrk="1" hangingPunct="1"/>
              <a:t>3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42230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4E33C7-81CC-44F0-BA4D-3AD701D5CFF3}" type="slidenum">
              <a:rPr lang="fr-BE" altLang="fr-FR" smtClean="0"/>
              <a:pPr eaLnBrk="1" hangingPunct="1"/>
              <a:t>4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43713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37B393-E3F3-4391-A9FB-3F0AB7185ABA}" type="slidenum">
              <a:rPr lang="fr-BE" altLang="fr-FR" smtClean="0"/>
              <a:pPr eaLnBrk="1" hangingPunct="1"/>
              <a:t>5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420682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37B393-E3F3-4391-A9FB-3F0AB7185ABA}" type="slidenum">
              <a:rPr lang="fr-BE" altLang="fr-FR" smtClean="0"/>
              <a:pPr eaLnBrk="1" hangingPunct="1"/>
              <a:t>6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4235129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4E33C7-81CC-44F0-BA4D-3AD701D5CFF3}" type="slidenum">
              <a:rPr lang="fr-BE" altLang="fr-FR" smtClean="0"/>
              <a:pPr eaLnBrk="1" hangingPunct="1"/>
              <a:t>7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976585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E99B0B-4B7E-4B67-BBB1-E36EBA56D408}" type="slidenum">
              <a:rPr lang="fr-BE" altLang="fr-FR" smtClean="0"/>
              <a:pPr eaLnBrk="1" hangingPunct="1"/>
              <a:t>8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30883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DF76D4-D5FA-443C-AD50-ACC5B7C22BFD}" type="slidenum">
              <a:rPr lang="fr-BE" altLang="fr-FR" smtClean="0"/>
              <a:pPr eaLnBrk="1" hangingPunct="1"/>
              <a:t>9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10322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3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736" indent="0" algn="ctr">
              <a:buNone/>
              <a:defRPr/>
            </a:lvl2pPr>
            <a:lvl3pPr marL="801472" indent="0" algn="ctr">
              <a:buNone/>
              <a:defRPr/>
            </a:lvl3pPr>
            <a:lvl4pPr marL="1202207" indent="0" algn="ctr">
              <a:buNone/>
              <a:defRPr/>
            </a:lvl4pPr>
            <a:lvl5pPr marL="1602943" indent="0" algn="ctr">
              <a:buNone/>
              <a:defRPr/>
            </a:lvl5pPr>
            <a:lvl6pPr marL="2003679" indent="0" algn="ctr">
              <a:buNone/>
              <a:defRPr/>
            </a:lvl6pPr>
            <a:lvl7pPr marL="2404415" indent="0" algn="ctr">
              <a:buNone/>
              <a:defRPr/>
            </a:lvl7pPr>
            <a:lvl8pPr marL="2805151" indent="0" algn="ctr">
              <a:buNone/>
              <a:defRPr/>
            </a:lvl8pPr>
            <a:lvl9pPr marL="3205886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4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8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0267680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6" y="294090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2" y="1208438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3031" indent="-219848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1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2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7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736" indent="0">
              <a:buNone/>
              <a:defRPr sz="2500"/>
            </a:lvl2pPr>
            <a:lvl3pPr marL="801472" indent="0">
              <a:buNone/>
              <a:defRPr sz="2100"/>
            </a:lvl3pPr>
            <a:lvl4pPr marL="1202207" indent="0">
              <a:buNone/>
              <a:defRPr sz="1800"/>
            </a:lvl4pPr>
            <a:lvl5pPr marL="1602943" indent="0">
              <a:buNone/>
              <a:defRPr sz="1800"/>
            </a:lvl5pPr>
            <a:lvl6pPr marL="2003679" indent="0">
              <a:buNone/>
              <a:defRPr sz="1800"/>
            </a:lvl6pPr>
            <a:lvl7pPr marL="2404415" indent="0">
              <a:buNone/>
              <a:defRPr sz="1800"/>
            </a:lvl7pPr>
            <a:lvl8pPr marL="2805151" indent="0">
              <a:buNone/>
              <a:defRPr sz="1800"/>
            </a:lvl8pPr>
            <a:lvl9pPr marL="3205886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7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6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2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5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1"/>
            <a:ext cx="2133962" cy="218807"/>
          </a:xfrm>
          <a:prstGeom prst="rect">
            <a:avLst/>
          </a:prstGeom>
          <a:ln/>
        </p:spPr>
        <p:txBody>
          <a:bodyPr lIns="80147" tIns="40074" rIns="80147" bIns="40074" anchor="ctr"/>
          <a:lstStyle>
            <a:lvl1pPr algn="ctr"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</a:p>
        </p:txBody>
      </p:sp>
      <p:sp>
        <p:nvSpPr>
          <p:cNvPr id="2" name="AutoShape 2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4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79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736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472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2207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943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48" indent="-219848" algn="l" defTabSz="914179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3031" indent="-219848" algn="l" defTabSz="914179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376" indent="-228197" algn="l" defTabSz="914179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600160" indent="-228197" algn="l" defTabSz="914179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554" indent="-228197" algn="l" defTabSz="914179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7290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8025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761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9497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Plate-form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Plate-form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Plate-form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b="1" dirty="0" smtClean="0">
                <a:latin typeface="Calibri" pitchFamily="34" charset="0"/>
              </a:rPr>
              <a:t>Introduction à la programmation en JAVA</a:t>
            </a:r>
          </a:p>
        </p:txBody>
      </p:sp>
      <p:pic>
        <p:nvPicPr>
          <p:cNvPr id="14340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2636912"/>
            <a:ext cx="1778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048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II . </a:t>
            </a:r>
            <a:r>
              <a:rPr lang="fr-BE" sz="2400" b="1" dirty="0" smtClean="0">
                <a:latin typeface="+mn-lt"/>
                <a:cs typeface="+mn-cs"/>
              </a:rPr>
              <a:t>Qu’est ce que Java ? – </a:t>
            </a:r>
            <a:r>
              <a:rPr lang="fr-BE" sz="2400" b="1" i="1" dirty="0" smtClean="0">
                <a:latin typeface="+mn-lt"/>
                <a:cs typeface="+mn-cs"/>
              </a:rPr>
              <a:t>Le langage de programmation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328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428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0486" name="ZoneTexte 8"/>
          <p:cNvSpPr txBox="1">
            <a:spLocks noChangeArrowheads="1"/>
          </p:cNvSpPr>
          <p:nvPr/>
        </p:nvSpPr>
        <p:spPr bwMode="auto">
          <a:xfrm>
            <a:off x="285750" y="1000125"/>
            <a:ext cx="8786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dirty="0">
                <a:latin typeface="Calibri" pitchFamily="34" charset="0"/>
              </a:rPr>
              <a:t>Le </a:t>
            </a:r>
            <a:r>
              <a:rPr lang="fr-BE" altLang="fr-FR" sz="2000" b="1" dirty="0">
                <a:latin typeface="Calibri" pitchFamily="34" charset="0"/>
              </a:rPr>
              <a:t>Java</a:t>
            </a:r>
            <a:r>
              <a:rPr lang="fr-BE" altLang="fr-FR" sz="2000" dirty="0">
                <a:latin typeface="Calibri" pitchFamily="34" charset="0"/>
              </a:rPr>
              <a:t> a la particularité principale que les logiciels écrits avec celui-ci sont facilement </a:t>
            </a:r>
            <a:r>
              <a:rPr lang="fr-BE" altLang="fr-FR" sz="2000" b="1" dirty="0">
                <a:latin typeface="Calibri" pitchFamily="34" charset="0"/>
              </a:rPr>
              <a:t>portables</a:t>
            </a:r>
            <a:r>
              <a:rPr lang="fr-BE" altLang="fr-FR" sz="2000" dirty="0">
                <a:latin typeface="Calibri" pitchFamily="34" charset="0"/>
              </a:rPr>
              <a:t> sur plusieurs systèmes d’exploitation tels que Unix, Windows, Mac OS ou Linux avec peu ou pas de modifications… </a:t>
            </a:r>
          </a:p>
          <a:p>
            <a:pPr eaLnBrk="1" hangingPunct="1"/>
            <a:r>
              <a:rPr lang="fr-BE" altLang="fr-FR" sz="2000" dirty="0">
                <a:latin typeface="Calibri" pitchFamily="34" charset="0"/>
              </a:rPr>
              <a:t>C’est la </a:t>
            </a:r>
            <a:r>
              <a:rPr lang="fr-BE" altLang="fr-FR" sz="2000" b="1" dirty="0">
                <a:latin typeface="Calibri" pitchFamily="34" charset="0"/>
              </a:rPr>
              <a:t>plate-forme d’exécution </a:t>
            </a:r>
            <a:r>
              <a:rPr lang="fr-BE" altLang="fr-FR" sz="2000" dirty="0">
                <a:latin typeface="Calibri" pitchFamily="34" charset="0"/>
              </a:rPr>
              <a:t>qui garantit la portabilité des applications développées en Java!</a:t>
            </a:r>
          </a:p>
        </p:txBody>
      </p:sp>
      <p:cxnSp>
        <p:nvCxnSpPr>
          <p:cNvPr id="26" name="Connecteur droit 25"/>
          <p:cNvCxnSpPr/>
          <p:nvPr/>
        </p:nvCxnSpPr>
        <p:spPr>
          <a:xfrm>
            <a:off x="2000250" y="3500438"/>
            <a:ext cx="54292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rganigramme : Alternative 40"/>
          <p:cNvSpPr/>
          <p:nvPr/>
        </p:nvSpPr>
        <p:spPr>
          <a:xfrm>
            <a:off x="1000100" y="3786190"/>
            <a:ext cx="2000264" cy="1714512"/>
          </a:xfrm>
          <a:prstGeom prst="flowChartAlternateProcess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BE"/>
          </a:p>
        </p:txBody>
      </p:sp>
      <p:pic>
        <p:nvPicPr>
          <p:cNvPr id="20491" name="Image 23" descr="logo-window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64343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Organigramme : Alternative 41"/>
          <p:cNvSpPr/>
          <p:nvPr/>
        </p:nvSpPr>
        <p:spPr>
          <a:xfrm>
            <a:off x="3714744" y="3786190"/>
            <a:ext cx="2000264" cy="1714512"/>
          </a:xfrm>
          <a:prstGeom prst="flowChartAlternateProcess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BE"/>
          </a:p>
        </p:txBody>
      </p:sp>
      <p:pic>
        <p:nvPicPr>
          <p:cNvPr id="20495" name="Image 21" descr="logo-linux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686300"/>
            <a:ext cx="12430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Organigramme : Alternative 42"/>
          <p:cNvSpPr/>
          <p:nvPr/>
        </p:nvSpPr>
        <p:spPr>
          <a:xfrm>
            <a:off x="6429388" y="3786190"/>
            <a:ext cx="2071702" cy="1643074"/>
          </a:xfrm>
          <a:prstGeom prst="flowChartAlternateProcess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BE"/>
          </a:p>
        </p:txBody>
      </p:sp>
      <p:pic>
        <p:nvPicPr>
          <p:cNvPr id="20499" name="Image 22" descr="logo-maco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643438"/>
            <a:ext cx="7651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rganigramme : Alternative 43"/>
          <p:cNvSpPr/>
          <p:nvPr/>
        </p:nvSpPr>
        <p:spPr>
          <a:xfrm>
            <a:off x="3286125" y="2643188"/>
            <a:ext cx="2857500" cy="5715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Programme en Java</a:t>
            </a:r>
          </a:p>
        </p:txBody>
      </p:sp>
      <p:sp>
        <p:nvSpPr>
          <p:cNvPr id="46" name="Organigramme : Alternative 45"/>
          <p:cNvSpPr/>
          <p:nvPr/>
        </p:nvSpPr>
        <p:spPr>
          <a:xfrm>
            <a:off x="1143000" y="4000500"/>
            <a:ext cx="1643063" cy="50006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/>
              <a:t>Plateforme Java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rot="5400000">
            <a:off x="1785937" y="3714751"/>
            <a:ext cx="42862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44" idx="2"/>
            <a:endCxn id="47" idx="0"/>
          </p:cNvCxnSpPr>
          <p:nvPr/>
        </p:nvCxnSpPr>
        <p:spPr>
          <a:xfrm rot="5400000">
            <a:off x="4321969" y="3607594"/>
            <a:ext cx="787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rganigramme : Alternative 46"/>
          <p:cNvSpPr/>
          <p:nvPr/>
        </p:nvSpPr>
        <p:spPr>
          <a:xfrm>
            <a:off x="3857625" y="4000500"/>
            <a:ext cx="1714500" cy="50006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/>
              <a:t>Plateforme Java</a:t>
            </a:r>
          </a:p>
        </p:txBody>
      </p:sp>
      <p:sp>
        <p:nvSpPr>
          <p:cNvPr id="53" name="Organigramme : Alternative 52"/>
          <p:cNvSpPr/>
          <p:nvPr/>
        </p:nvSpPr>
        <p:spPr>
          <a:xfrm>
            <a:off x="6572250" y="4000500"/>
            <a:ext cx="1714500" cy="50006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/>
              <a:t>Plateforme Java</a:t>
            </a:r>
          </a:p>
        </p:txBody>
      </p:sp>
      <p:cxnSp>
        <p:nvCxnSpPr>
          <p:cNvPr id="32" name="Connecteur droit avec flèche 31"/>
          <p:cNvCxnSpPr>
            <a:endCxn id="53" idx="0"/>
          </p:cNvCxnSpPr>
          <p:nvPr/>
        </p:nvCxnSpPr>
        <p:spPr>
          <a:xfrm rot="5400000">
            <a:off x="7180263" y="3749675"/>
            <a:ext cx="50006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907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 . </a:t>
            </a:r>
            <a:r>
              <a:rPr lang="fr-BE" sz="2400" b="1" dirty="0" smtClean="0">
                <a:latin typeface="+mn-lt"/>
                <a:cs typeface="+mn-cs"/>
              </a:rPr>
              <a:t>Qu’est </a:t>
            </a:r>
            <a:r>
              <a:rPr lang="fr-BE" sz="2400" b="1" dirty="0">
                <a:latin typeface="+mn-lt"/>
                <a:cs typeface="+mn-cs"/>
              </a:rPr>
              <a:t>ce que Java ? </a:t>
            </a:r>
            <a:r>
              <a:rPr lang="fr-BE" sz="2400" b="1" dirty="0" smtClean="0">
                <a:latin typeface="+mj-lt"/>
              </a:rPr>
              <a:t>– </a:t>
            </a:r>
            <a:r>
              <a:rPr lang="fr-BE" sz="2400" b="1" i="1" dirty="0">
                <a:latin typeface="+mj-lt"/>
              </a:rPr>
              <a:t>Exécution d’un programme </a:t>
            </a:r>
            <a:r>
              <a:rPr lang="fr-BE" sz="2400" b="1" i="1" dirty="0" smtClean="0">
                <a:latin typeface="+mj-lt"/>
              </a:rPr>
              <a:t>Java</a:t>
            </a:r>
            <a:endParaRPr lang="fr-BE" sz="2400" b="1" i="1" dirty="0">
              <a:latin typeface="+mj-lt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328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428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1510" name="ZoneTexte 24"/>
          <p:cNvSpPr txBox="1">
            <a:spLocks noChangeArrowheads="1"/>
          </p:cNvSpPr>
          <p:nvPr/>
        </p:nvSpPr>
        <p:spPr bwMode="auto">
          <a:xfrm>
            <a:off x="279834" y="954888"/>
            <a:ext cx="87868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dirty="0" smtClean="0">
                <a:latin typeface="Calibri" pitchFamily="34" charset="0"/>
              </a:rPr>
              <a:t>Différence entre un langage compilé et interprété 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Un langage </a:t>
            </a:r>
            <a:r>
              <a:rPr lang="fr-BE" altLang="fr-FR" sz="2000" b="1" dirty="0" smtClean="0">
                <a:latin typeface="Calibri" pitchFamily="34" charset="0"/>
              </a:rPr>
              <a:t>compilé</a:t>
            </a:r>
            <a:r>
              <a:rPr lang="fr-BE" altLang="fr-FR" sz="2000" dirty="0" smtClean="0">
                <a:latin typeface="Calibri" pitchFamily="34" charset="0"/>
              </a:rPr>
              <a:t> est traduit en langage machine (binaire) par un compilateur pour donner un </a:t>
            </a:r>
            <a:r>
              <a:rPr lang="fr-BE" altLang="fr-FR" sz="2000" b="1" dirty="0" smtClean="0">
                <a:latin typeface="Calibri" pitchFamily="34" charset="0"/>
              </a:rPr>
              <a:t>fichier exécutable </a:t>
            </a:r>
            <a:r>
              <a:rPr lang="fr-BE" altLang="fr-FR" sz="2000" dirty="0" smtClean="0">
                <a:latin typeface="Calibri" pitchFamily="34" charset="0"/>
              </a:rPr>
              <a:t>qui pourra être utilisé indépendamment des sources.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Un langage </a:t>
            </a:r>
            <a:r>
              <a:rPr lang="fr-BE" altLang="fr-FR" sz="2000" b="1" dirty="0" smtClean="0">
                <a:latin typeface="Calibri" pitchFamily="34" charset="0"/>
              </a:rPr>
              <a:t>interprété </a:t>
            </a:r>
            <a:r>
              <a:rPr lang="fr-BE" altLang="fr-FR" sz="2000" dirty="0" smtClean="0">
                <a:latin typeface="Calibri" pitchFamily="34" charset="0"/>
              </a:rPr>
              <a:t>est traduit par un interpréteur </a:t>
            </a:r>
            <a:r>
              <a:rPr lang="fr-BE" altLang="fr-FR" sz="2000" b="1" dirty="0" smtClean="0">
                <a:latin typeface="Calibri" pitchFamily="34" charset="0"/>
              </a:rPr>
              <a:t>au fur et à mesure </a:t>
            </a:r>
            <a:r>
              <a:rPr lang="fr-BE" altLang="fr-FR" sz="2000" dirty="0" smtClean="0">
                <a:latin typeface="Calibri" pitchFamily="34" charset="0"/>
              </a:rPr>
              <a:t>de l’exécution du programme et dépend fortement des sources.</a:t>
            </a:r>
            <a:endParaRPr lang="fr-BE" altLang="fr-FR" sz="2000" dirty="0">
              <a:latin typeface="Calibri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2956" y="5157192"/>
            <a:ext cx="7772400" cy="1470025"/>
          </a:xfrm>
        </p:spPr>
        <p:txBody>
          <a:bodyPr/>
          <a:lstStyle/>
          <a:p>
            <a:r>
              <a:rPr lang="fr-BE" dirty="0" smtClean="0"/>
              <a:t> </a:t>
            </a:r>
            <a:endParaRPr lang="fr-BE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 </a:t>
            </a:r>
            <a:endParaRPr lang="fr-BE" dirty="0"/>
          </a:p>
        </p:txBody>
      </p:sp>
      <p:pic>
        <p:nvPicPr>
          <p:cNvPr id="12" name="Picture 2" descr="http://wapiti.telecom-lille1.eu/commun/ens/peda/options/st/rio/pub/exposes/exposesrio2002/Richard-Bizaba/COMPILINT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68" y="2893880"/>
            <a:ext cx="7062904" cy="292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297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1507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 . </a:t>
            </a:r>
            <a:r>
              <a:rPr lang="fr-BE" sz="2400" b="1" dirty="0">
                <a:latin typeface="+mj-lt"/>
              </a:rPr>
              <a:t>Qu’est ce que Java ? – </a:t>
            </a:r>
            <a:r>
              <a:rPr lang="fr-BE" sz="2400" b="1" i="1" dirty="0">
                <a:latin typeface="+mj-lt"/>
              </a:rPr>
              <a:t>Exécution d’un programme </a:t>
            </a:r>
            <a:r>
              <a:rPr lang="fr-BE" sz="2400" b="1" i="1" dirty="0" smtClean="0">
                <a:latin typeface="+mj-lt"/>
              </a:rPr>
              <a:t>Java</a:t>
            </a:r>
            <a:endParaRPr lang="fr-BE" sz="2400" b="1" i="1" dirty="0">
              <a:latin typeface="+mj-lt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328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428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1510" name="ZoneTexte 24"/>
          <p:cNvSpPr txBox="1">
            <a:spLocks noChangeArrowheads="1"/>
          </p:cNvSpPr>
          <p:nvPr/>
        </p:nvSpPr>
        <p:spPr bwMode="auto">
          <a:xfrm>
            <a:off x="285749" y="954107"/>
            <a:ext cx="8786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dirty="0">
                <a:latin typeface="Calibri" pitchFamily="34" charset="0"/>
              </a:rPr>
              <a:t>Le </a:t>
            </a:r>
            <a:r>
              <a:rPr lang="fr-BE" altLang="fr-FR" sz="2000" b="1" dirty="0">
                <a:latin typeface="Calibri" pitchFamily="34" charset="0"/>
              </a:rPr>
              <a:t>Java</a:t>
            </a:r>
            <a:r>
              <a:rPr lang="fr-BE" altLang="fr-FR" sz="2000" dirty="0">
                <a:latin typeface="Calibri" pitchFamily="34" charset="0"/>
              </a:rPr>
              <a:t> est </a:t>
            </a:r>
            <a:r>
              <a:rPr lang="fr-BE" altLang="fr-FR" sz="2000" dirty="0" smtClean="0">
                <a:latin typeface="Calibri" pitchFamily="34" charset="0"/>
              </a:rPr>
              <a:t>un langage </a:t>
            </a:r>
            <a:r>
              <a:rPr lang="fr-BE" altLang="fr-FR" sz="2000" dirty="0" err="1" smtClean="0">
                <a:latin typeface="Calibri" pitchFamily="34" charset="0"/>
              </a:rPr>
              <a:t>pré-compilé</a:t>
            </a:r>
            <a:r>
              <a:rPr lang="fr-BE" altLang="fr-FR" sz="2000" dirty="0" smtClean="0">
                <a:latin typeface="Calibri" pitchFamily="34" charset="0"/>
              </a:rPr>
              <a:t> </a:t>
            </a:r>
            <a:r>
              <a:rPr lang="fr-BE" altLang="fr-FR" sz="2000" dirty="0">
                <a:latin typeface="Calibri" pitchFamily="34" charset="0"/>
              </a:rPr>
              <a:t>!</a:t>
            </a:r>
          </a:p>
        </p:txBody>
      </p:sp>
      <p:cxnSp>
        <p:nvCxnSpPr>
          <p:cNvPr id="29" name="Connecteur droit 28"/>
          <p:cNvCxnSpPr/>
          <p:nvPr/>
        </p:nvCxnSpPr>
        <p:spPr>
          <a:xfrm rot="5400000">
            <a:off x="2678906" y="3464719"/>
            <a:ext cx="37877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428625" y="1428750"/>
            <a:ext cx="3571875" cy="3571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/>
              <a:t>Compilation traditionnelle</a:t>
            </a:r>
          </a:p>
        </p:txBody>
      </p:sp>
      <p:sp>
        <p:nvSpPr>
          <p:cNvPr id="35" name="Rectangle à coins arrondis 34"/>
          <p:cNvSpPr/>
          <p:nvPr/>
        </p:nvSpPr>
        <p:spPr>
          <a:xfrm>
            <a:off x="5072063" y="1428750"/>
            <a:ext cx="3571875" cy="3571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/>
              <a:t>Compilation avec Java</a:t>
            </a:r>
          </a:p>
        </p:txBody>
      </p:sp>
      <p:sp>
        <p:nvSpPr>
          <p:cNvPr id="36" name="Organigramme : Alternative 35"/>
          <p:cNvSpPr/>
          <p:nvPr/>
        </p:nvSpPr>
        <p:spPr>
          <a:xfrm>
            <a:off x="1285875" y="1930402"/>
            <a:ext cx="2000250" cy="7842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Mon programme en C++</a:t>
            </a:r>
          </a:p>
        </p:txBody>
      </p:sp>
      <p:cxnSp>
        <p:nvCxnSpPr>
          <p:cNvPr id="38" name="Connecteur droit 37"/>
          <p:cNvCxnSpPr/>
          <p:nvPr/>
        </p:nvCxnSpPr>
        <p:spPr>
          <a:xfrm rot="10800000">
            <a:off x="285750" y="1928813"/>
            <a:ext cx="85010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rganigramme : Alternative 41"/>
          <p:cNvSpPr/>
          <p:nvPr/>
        </p:nvSpPr>
        <p:spPr>
          <a:xfrm>
            <a:off x="5857875" y="1930402"/>
            <a:ext cx="2000250" cy="7842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Mon programme en Java</a:t>
            </a:r>
          </a:p>
        </p:txBody>
      </p:sp>
      <p:pic>
        <p:nvPicPr>
          <p:cNvPr id="21517" name="Image 42" descr="rou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214688"/>
            <a:ext cx="571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 43" descr="rou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214688"/>
            <a:ext cx="571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Connecteur droit avec flèche 44"/>
          <p:cNvCxnSpPr/>
          <p:nvPr/>
        </p:nvCxnSpPr>
        <p:spPr>
          <a:xfrm rot="5400000">
            <a:off x="2116931" y="2974182"/>
            <a:ext cx="33813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rot="5400000">
            <a:off x="6688931" y="2955132"/>
            <a:ext cx="33813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ZoneTexte 49"/>
          <p:cNvSpPr txBox="1">
            <a:spLocks noChangeArrowheads="1"/>
          </p:cNvSpPr>
          <p:nvPr/>
        </p:nvSpPr>
        <p:spPr bwMode="auto">
          <a:xfrm>
            <a:off x="2643188" y="2928938"/>
            <a:ext cx="1857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>
                <a:latin typeface="Calibri" pitchFamily="34" charset="0"/>
              </a:rPr>
              <a:t>Compilateur spécifique à chaque environnement</a:t>
            </a:r>
          </a:p>
        </p:txBody>
      </p:sp>
      <p:sp>
        <p:nvSpPr>
          <p:cNvPr id="21522" name="ZoneTexte 50"/>
          <p:cNvSpPr txBox="1">
            <a:spLocks noChangeArrowheads="1"/>
          </p:cNvSpPr>
          <p:nvPr/>
        </p:nvSpPr>
        <p:spPr bwMode="auto">
          <a:xfrm>
            <a:off x="7215188" y="3214688"/>
            <a:ext cx="178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>
                <a:latin typeface="Calibri" pitchFamily="34" charset="0"/>
              </a:rPr>
              <a:t>Compilateur multiplateformes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rot="5400000">
            <a:off x="2116931" y="4045744"/>
            <a:ext cx="33813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rot="5400000">
            <a:off x="6688931" y="4026694"/>
            <a:ext cx="33813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rganigramme : Alternative 53"/>
          <p:cNvSpPr/>
          <p:nvPr/>
        </p:nvSpPr>
        <p:spPr>
          <a:xfrm>
            <a:off x="1285875" y="4286250"/>
            <a:ext cx="2000250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Mon application</a:t>
            </a:r>
          </a:p>
        </p:txBody>
      </p:sp>
      <p:sp>
        <p:nvSpPr>
          <p:cNvPr id="21526" name="ZoneTexte 54"/>
          <p:cNvSpPr txBox="1">
            <a:spLocks noChangeArrowheads="1"/>
          </p:cNvSpPr>
          <p:nvPr/>
        </p:nvSpPr>
        <p:spPr bwMode="auto">
          <a:xfrm>
            <a:off x="857250" y="4884091"/>
            <a:ext cx="3643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dirty="0">
                <a:latin typeface="Calibri" pitchFamily="34" charset="0"/>
              </a:rPr>
              <a:t>Code natif directement exécutable sur la machine mais </a:t>
            </a:r>
            <a:r>
              <a:rPr lang="fr-BE" altLang="fr-FR" u="sng" dirty="0">
                <a:latin typeface="Calibri" pitchFamily="34" charset="0"/>
              </a:rPr>
              <a:t>spécifique</a:t>
            </a:r>
          </a:p>
        </p:txBody>
      </p:sp>
      <p:sp>
        <p:nvSpPr>
          <p:cNvPr id="56" name="Organigramme : Alternative 55"/>
          <p:cNvSpPr/>
          <p:nvPr/>
        </p:nvSpPr>
        <p:spPr>
          <a:xfrm>
            <a:off x="5572125" y="4214813"/>
            <a:ext cx="2571750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Bytecode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solidFill>
                  <a:schemeClr val="tx1"/>
                </a:solidFill>
              </a:rPr>
              <a:t>(qui doit être </a:t>
            </a:r>
            <a:r>
              <a:rPr lang="fr-BE" sz="1400" u="sng" dirty="0">
                <a:solidFill>
                  <a:schemeClr val="tx1"/>
                </a:solidFill>
              </a:rPr>
              <a:t>interprété</a:t>
            </a:r>
            <a:r>
              <a:rPr lang="fr-BE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52176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2531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 . </a:t>
            </a:r>
            <a:r>
              <a:rPr lang="fr-BE" sz="2400" b="1" dirty="0" smtClean="0">
                <a:latin typeface="+mn-lt"/>
                <a:cs typeface="+mn-cs"/>
              </a:rPr>
              <a:t>Qu’est </a:t>
            </a:r>
            <a:r>
              <a:rPr lang="fr-BE" sz="2400" b="1" dirty="0">
                <a:latin typeface="+mn-lt"/>
                <a:cs typeface="+mn-cs"/>
              </a:rPr>
              <a:t>ce que Java ? – </a:t>
            </a:r>
            <a:r>
              <a:rPr lang="fr-BE" sz="2400" b="1" i="1" dirty="0">
                <a:latin typeface="+mn-lt"/>
                <a:cs typeface="+mn-cs"/>
              </a:rPr>
              <a:t>Exécution d’un programme Java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328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428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2" name="Organigramme : Alternative 41"/>
          <p:cNvSpPr/>
          <p:nvPr/>
        </p:nvSpPr>
        <p:spPr>
          <a:xfrm>
            <a:off x="1000125" y="1126503"/>
            <a:ext cx="2000250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Programme en Java</a:t>
            </a:r>
          </a:p>
        </p:txBody>
      </p:sp>
      <p:pic>
        <p:nvPicPr>
          <p:cNvPr id="22535" name="Image 42" descr="rou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134615"/>
            <a:ext cx="571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ZoneTexte 50"/>
          <p:cNvSpPr txBox="1"/>
          <p:nvPr/>
        </p:nvSpPr>
        <p:spPr>
          <a:xfrm>
            <a:off x="3275856" y="1747838"/>
            <a:ext cx="5214938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b="1" u="sng" dirty="0">
                <a:latin typeface="Calibri" panose="020F0502020204030204" pitchFamily="34" charset="0"/>
                <a:cs typeface="+mn-cs"/>
              </a:rPr>
              <a:t>Compilateur multiplateformes</a:t>
            </a:r>
            <a:r>
              <a:rPr lang="fr-BE" dirty="0">
                <a:latin typeface="Calibri" panose="020F0502020204030204" pitchFamily="34" charset="0"/>
                <a:cs typeface="+mn-cs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traduit </a:t>
            </a:r>
            <a:r>
              <a:rPr lang="fr-BE" dirty="0">
                <a:latin typeface="Calibri" panose="020F0502020204030204" pitchFamily="34" charset="0"/>
                <a:cs typeface="+mn-cs"/>
              </a:rPr>
              <a:t>le programme en un code </a:t>
            </a:r>
            <a:r>
              <a:rPr lang="fr-BE" u="sng" dirty="0">
                <a:latin typeface="Calibri" panose="020F0502020204030204" pitchFamily="34" charset="0"/>
                <a:cs typeface="+mn-cs"/>
              </a:rPr>
              <a:t>intermédiaire</a:t>
            </a:r>
            <a:r>
              <a:rPr lang="fr-BE" dirty="0">
                <a:latin typeface="Calibri" panose="020F0502020204030204" pitchFamily="34" charset="0"/>
                <a:cs typeface="+mn-cs"/>
              </a:rPr>
              <a:t> 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(</a:t>
            </a:r>
            <a:r>
              <a:rPr lang="fr-BE" b="1" dirty="0" err="1" smtClean="0">
                <a:latin typeface="Calibri" panose="020F0502020204030204" pitchFamily="34" charset="0"/>
                <a:cs typeface="+mn-cs"/>
              </a:rPr>
              <a:t>Bytecode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) </a:t>
            </a:r>
            <a:r>
              <a:rPr lang="fr-BE" dirty="0">
                <a:latin typeface="Calibri" panose="020F0502020204030204" pitchFamily="34" charset="0"/>
                <a:cs typeface="+mn-cs"/>
              </a:rPr>
              <a:t>indépendant de la 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machine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(</a:t>
            </a:r>
            <a:r>
              <a:rPr lang="fr-BE" dirty="0">
                <a:latin typeface="Calibri" panose="020F0502020204030204" pitchFamily="34" charset="0"/>
                <a:cs typeface="+mn-cs"/>
              </a:rPr>
              <a:t>exécuté </a:t>
            </a:r>
            <a:r>
              <a:rPr lang="fr-BE" b="1" dirty="0">
                <a:latin typeface="Calibri" panose="020F0502020204030204" pitchFamily="34" charset="0"/>
                <a:cs typeface="+mn-cs"/>
              </a:rPr>
              <a:t>une seule fois</a:t>
            </a:r>
            <a:r>
              <a:rPr lang="fr-BE" dirty="0">
                <a:latin typeface="Calibri" panose="020F0502020204030204" pitchFamily="34" charset="0"/>
                <a:cs typeface="+mn-cs"/>
              </a:rPr>
              <a:t>)</a:t>
            </a:r>
            <a:endParaRPr lang="fr-BE" u="sng" dirty="0">
              <a:latin typeface="Calibri" panose="020F0502020204030204" pitchFamily="34" charset="0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rot="5400000">
            <a:off x="1846717" y="1943644"/>
            <a:ext cx="33813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9" name="Image 31" descr="rou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222847"/>
            <a:ext cx="571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ZoneTexte 33"/>
          <p:cNvSpPr txBox="1"/>
          <p:nvPr/>
        </p:nvSpPr>
        <p:spPr>
          <a:xfrm>
            <a:off x="4932040" y="3767806"/>
            <a:ext cx="3643313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b="1" u="sng" dirty="0" smtClean="0">
                <a:latin typeface="Calibri" panose="020F0502020204030204" pitchFamily="34" charset="0"/>
                <a:cs typeface="+mn-cs"/>
              </a:rPr>
              <a:t>Interpréteur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:</a:t>
            </a:r>
            <a:endParaRPr lang="fr-BE" b="1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lit </a:t>
            </a:r>
            <a:r>
              <a:rPr lang="fr-BE" dirty="0">
                <a:latin typeface="Calibri" panose="020F0502020204030204" pitchFamily="34" charset="0"/>
                <a:cs typeface="+mn-cs"/>
              </a:rPr>
              <a:t>le Bytecode et l’</a:t>
            </a:r>
            <a:r>
              <a:rPr lang="fr-BE" b="1" dirty="0">
                <a:latin typeface="Calibri" panose="020F0502020204030204" pitchFamily="34" charset="0"/>
                <a:cs typeface="+mn-cs"/>
              </a:rPr>
              <a:t>exécute</a:t>
            </a:r>
            <a:r>
              <a:rPr lang="fr-BE" dirty="0">
                <a:latin typeface="Calibri" panose="020F0502020204030204" pitchFamily="34" charset="0"/>
                <a:cs typeface="+mn-cs"/>
              </a:rPr>
              <a:t> sur la machine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Calibri" panose="020F0502020204030204" pitchFamily="34" charset="0"/>
                <a:cs typeface="+mn-cs"/>
              </a:rPr>
              <a:t>(exécuté à </a:t>
            </a:r>
            <a:r>
              <a:rPr lang="fr-BE" b="1" dirty="0">
                <a:latin typeface="Calibri" panose="020F0502020204030204" pitchFamily="34" charset="0"/>
                <a:cs typeface="+mn-cs"/>
              </a:rPr>
              <a:t>chaque fois </a:t>
            </a:r>
            <a:r>
              <a:rPr lang="fr-BE" dirty="0">
                <a:latin typeface="Calibri" panose="020F0502020204030204" pitchFamily="34" charset="0"/>
                <a:cs typeface="+mn-cs"/>
              </a:rPr>
              <a:t>que le programme est appelé)</a:t>
            </a:r>
            <a:endParaRPr lang="fr-BE" u="sng" dirty="0"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22541" name="Picture 2" descr="C:\Users\mth\AppData\Local\Microsoft\Windows\Temporary Internet Files\Content.IE5\TMCQ45DS\MCj0432646000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037" y="4641180"/>
            <a:ext cx="13081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rganigramme : Bande perforée 36"/>
          <p:cNvSpPr/>
          <p:nvPr/>
        </p:nvSpPr>
        <p:spPr>
          <a:xfrm>
            <a:off x="1158537" y="3181869"/>
            <a:ext cx="1714500" cy="500062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01001001101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rot="5400000">
            <a:off x="1831181" y="2951756"/>
            <a:ext cx="33813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5400000">
            <a:off x="1831181" y="3959868"/>
            <a:ext cx="33813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015786" y="4942927"/>
            <a:ext cx="684006" cy="3523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00402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536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5364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3" y="1500188"/>
            <a:ext cx="7572375" cy="27084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Historique </a:t>
            </a:r>
            <a:r>
              <a:rPr lang="fr-BE" sz="2000" b="1" dirty="0">
                <a:latin typeface="+mn-lt"/>
                <a:cs typeface="+mn-cs"/>
              </a:rPr>
              <a:t>du langage Java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Qu’est </a:t>
            </a:r>
            <a:r>
              <a:rPr lang="fr-BE" sz="2000" b="1" dirty="0">
                <a:latin typeface="+mn-lt"/>
                <a:cs typeface="+mn-cs"/>
              </a:rPr>
              <a:t>ce que Java ?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III. La </a:t>
            </a:r>
            <a:r>
              <a:rPr lang="fr-BE" sz="2000" b="1" dirty="0">
                <a:solidFill>
                  <a:srgbClr val="FF0000"/>
                </a:solidFill>
                <a:latin typeface="+mn-lt"/>
                <a:cs typeface="+mn-cs"/>
              </a:rPr>
              <a:t>plateforme d’exécution (JRE) et le système de compilation </a:t>
            </a: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(</a:t>
            </a:r>
            <a:r>
              <a:rPr lang="fr-BE" sz="2000" b="1" dirty="0">
                <a:solidFill>
                  <a:srgbClr val="FF0000"/>
                </a:solidFill>
                <a:latin typeface="+mn-lt"/>
                <a:cs typeface="+mn-cs"/>
              </a:rPr>
              <a:t>JDK)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IV. Exercices</a:t>
            </a: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 </a:t>
            </a:r>
            <a:endParaRPr lang="fr-BE" sz="1600" b="1" i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635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3555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3556" name="ZoneTexte 8"/>
          <p:cNvSpPr txBox="1">
            <a:spLocks noChangeArrowheads="1"/>
          </p:cNvSpPr>
          <p:nvPr/>
        </p:nvSpPr>
        <p:spPr bwMode="auto">
          <a:xfrm>
            <a:off x="178594" y="1110801"/>
            <a:ext cx="878681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dirty="0">
                <a:latin typeface="Calibri" pitchFamily="34" charset="0"/>
              </a:rPr>
              <a:t>La </a:t>
            </a:r>
            <a:r>
              <a:rPr lang="fr-BE" altLang="fr-FR" sz="2000" b="1" dirty="0">
                <a:latin typeface="Calibri" pitchFamily="34" charset="0"/>
              </a:rPr>
              <a:t>plate-forme</a:t>
            </a:r>
            <a:r>
              <a:rPr lang="fr-BE" altLang="fr-FR" sz="2000" dirty="0">
                <a:latin typeface="Calibri" pitchFamily="34" charset="0"/>
              </a:rPr>
              <a:t> </a:t>
            </a:r>
            <a:r>
              <a:rPr lang="fr-BE" altLang="fr-FR" sz="2000" b="1" dirty="0">
                <a:latin typeface="Calibri" pitchFamily="34" charset="0"/>
              </a:rPr>
              <a:t>Java</a:t>
            </a:r>
            <a:r>
              <a:rPr lang="fr-BE" altLang="fr-FR" sz="2000" dirty="0">
                <a:latin typeface="Calibri" pitchFamily="34" charset="0"/>
              </a:rPr>
              <a:t>  permet de développer et d'exécuter des programmes écrits en avec le langage Java indépendante du </a:t>
            </a:r>
            <a:r>
              <a:rPr lang="fr-BE" altLang="fr-FR" sz="2000" dirty="0" smtClean="0">
                <a:latin typeface="Calibri" pitchFamily="34" charset="0"/>
              </a:rPr>
              <a:t>processeur </a:t>
            </a:r>
            <a:r>
              <a:rPr lang="fr-BE" altLang="fr-FR" sz="2000" dirty="0">
                <a:latin typeface="Calibri" pitchFamily="34" charset="0"/>
              </a:rPr>
              <a:t>et du système d'exploitation. </a:t>
            </a:r>
          </a:p>
          <a:p>
            <a:pPr eaLnBrk="1" hangingPunct="1"/>
            <a:endParaRPr lang="fr-BE" altLang="fr-FR" sz="2000" dirty="0">
              <a:latin typeface="Calibri" pitchFamily="34" charset="0"/>
            </a:endParaRPr>
          </a:p>
          <a:p>
            <a:pPr eaLnBrk="1" hangingPunct="1"/>
            <a:r>
              <a:rPr lang="fr-BE" altLang="fr-FR" sz="2000" dirty="0">
                <a:latin typeface="Calibri" pitchFamily="34" charset="0"/>
              </a:rPr>
              <a:t>La plate-forme se compose principalement d'une </a:t>
            </a:r>
            <a:r>
              <a:rPr lang="fr-BE" altLang="fr-FR" sz="2000" b="1" dirty="0">
                <a:latin typeface="Calibri" pitchFamily="34" charset="0"/>
              </a:rPr>
              <a:t>machine </a:t>
            </a:r>
            <a:r>
              <a:rPr lang="fr-BE" altLang="fr-FR" sz="2000" b="1" dirty="0" smtClean="0">
                <a:latin typeface="Calibri" pitchFamily="34" charset="0"/>
              </a:rPr>
              <a:t>virtuelle</a:t>
            </a:r>
            <a:r>
              <a:rPr lang="fr-BE" altLang="fr-FR" sz="2000" dirty="0" smtClean="0">
                <a:latin typeface="Calibri" pitchFamily="34" charset="0"/>
              </a:rPr>
              <a:t> </a:t>
            </a:r>
            <a:r>
              <a:rPr lang="fr-BE" altLang="fr-FR" sz="2000" dirty="0">
                <a:latin typeface="Calibri" pitchFamily="34" charset="0"/>
              </a:rPr>
              <a:t>et d'un </a:t>
            </a:r>
            <a:r>
              <a:rPr lang="fr-BE" altLang="fr-FR" sz="2000" b="1" dirty="0" smtClean="0">
                <a:latin typeface="Calibri" pitchFamily="34" charset="0"/>
              </a:rPr>
              <a:t>compilateur</a:t>
            </a:r>
            <a:endParaRPr lang="fr-BE" altLang="fr-FR" sz="2000" b="1" dirty="0">
              <a:latin typeface="Calibri" pitchFamily="34" charset="0"/>
            </a:endParaRPr>
          </a:p>
          <a:p>
            <a:pPr eaLnBrk="1" hangingPunct="1"/>
            <a:endParaRPr lang="fr-BE" altLang="fr-FR" sz="2000" dirty="0">
              <a:latin typeface="Calibri" pitchFamily="34" charset="0"/>
            </a:endParaRPr>
          </a:p>
          <a:p>
            <a:pPr eaLnBrk="1" hangingPunct="1"/>
            <a:r>
              <a:rPr lang="fr-BE" altLang="fr-FR" sz="2000" dirty="0">
                <a:latin typeface="Calibri" pitchFamily="34" charset="0"/>
              </a:rPr>
              <a:t>Il existe plusieurs versions de cette plate-forme :</a:t>
            </a:r>
          </a:p>
          <a:p>
            <a:pPr eaLnBrk="1" hangingPunct="1"/>
            <a:endParaRPr lang="fr-BE" altLang="fr-FR" sz="2000" dirty="0">
              <a:latin typeface="Calibri" pitchFamily="34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fr-BE" altLang="fr-FR" sz="2000" b="1" i="1" dirty="0">
                <a:latin typeface="Calibri" pitchFamily="34" charset="0"/>
              </a:rPr>
              <a:t> Java Standard Edition</a:t>
            </a:r>
            <a:r>
              <a:rPr lang="fr-BE" altLang="fr-FR" sz="2000" b="1" dirty="0">
                <a:latin typeface="Calibri" pitchFamily="34" charset="0"/>
              </a:rPr>
              <a:t> </a:t>
            </a:r>
            <a:r>
              <a:rPr lang="fr-BE" altLang="fr-FR" sz="2000" dirty="0">
                <a:latin typeface="Calibri" pitchFamily="34" charset="0"/>
              </a:rPr>
              <a:t>ou Java SE destinés aux </a:t>
            </a:r>
            <a:r>
              <a:rPr lang="fr-BE" altLang="fr-FR" sz="2000" b="1" dirty="0">
                <a:latin typeface="Calibri" pitchFamily="34" charset="0"/>
              </a:rPr>
              <a:t>ordinateurs de bureau</a:t>
            </a:r>
          </a:p>
          <a:p>
            <a:pPr lvl="1" eaLnBrk="1" hangingPunct="1"/>
            <a:endParaRPr lang="fr-BE" altLang="fr-FR" sz="2000" dirty="0">
              <a:latin typeface="Calibri" pitchFamily="34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fr-BE" altLang="fr-FR" sz="2000" b="1" i="1" dirty="0">
                <a:latin typeface="Calibri" pitchFamily="34" charset="0"/>
              </a:rPr>
              <a:t> Java Enterprise Edition</a:t>
            </a:r>
            <a:r>
              <a:rPr lang="fr-BE" altLang="fr-FR" sz="2000" b="1" dirty="0">
                <a:latin typeface="Calibri" pitchFamily="34" charset="0"/>
              </a:rPr>
              <a:t> </a:t>
            </a:r>
            <a:r>
              <a:rPr lang="fr-BE" altLang="fr-FR" sz="2000" dirty="0">
                <a:latin typeface="Calibri" pitchFamily="34" charset="0"/>
              </a:rPr>
              <a:t>ou Java EE destinés aux</a:t>
            </a:r>
            <a:r>
              <a:rPr lang="fr-BE" altLang="fr-FR" sz="2000" b="1" dirty="0">
                <a:latin typeface="Calibri" pitchFamily="34" charset="0"/>
              </a:rPr>
              <a:t> serveurs Web</a:t>
            </a:r>
          </a:p>
          <a:p>
            <a:pPr lvl="1" eaLnBrk="1" hangingPunct="1"/>
            <a:endParaRPr lang="fr-BE" altLang="fr-FR" sz="2000" dirty="0">
              <a:latin typeface="Calibri" pitchFamily="34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fr-BE" altLang="fr-FR" sz="2000" b="1" i="1" dirty="0">
                <a:latin typeface="Calibri" pitchFamily="34" charset="0"/>
              </a:rPr>
              <a:t> Java Micro Edition</a:t>
            </a:r>
            <a:r>
              <a:rPr lang="fr-BE" altLang="fr-FR" sz="2000" b="1" dirty="0">
                <a:latin typeface="Calibri" pitchFamily="34" charset="0"/>
              </a:rPr>
              <a:t> </a:t>
            </a:r>
            <a:r>
              <a:rPr lang="fr-BE" altLang="fr-FR" sz="2000" dirty="0">
                <a:latin typeface="Calibri" pitchFamily="34" charset="0"/>
              </a:rPr>
              <a:t>Java ME destinées aux portables comme les </a:t>
            </a:r>
            <a:r>
              <a:rPr lang="fr-BE" altLang="fr-FR" sz="2000" b="1" dirty="0">
                <a:latin typeface="Calibri" pitchFamily="34" charset="0"/>
              </a:rPr>
              <a:t>smartphones</a:t>
            </a:r>
          </a:p>
          <a:p>
            <a:pPr eaLnBrk="1" hangingPunct="1"/>
            <a:endParaRPr lang="fr-BE" altLang="fr-FR" sz="2000" dirty="0">
              <a:latin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III . 	</a:t>
            </a:r>
            <a:r>
              <a:rPr lang="fr-BE" sz="2400" b="1" dirty="0">
                <a:latin typeface="+mn-lt"/>
                <a:cs typeface="+mn-cs"/>
              </a:rPr>
              <a:t>La plateforme d’exécution (JRE) et </a:t>
            </a:r>
            <a:r>
              <a:rPr lang="fr-BE" sz="2400" b="1" dirty="0" smtClean="0">
                <a:latin typeface="+mn-lt"/>
                <a:cs typeface="+mn-cs"/>
              </a:rPr>
              <a:t>le </a:t>
            </a:r>
            <a:r>
              <a:rPr lang="fr-BE" sz="2400" b="1" dirty="0">
                <a:latin typeface="+mn-lt"/>
                <a:cs typeface="+mn-cs"/>
              </a:rPr>
              <a:t>système de compilation (JDK) </a:t>
            </a:r>
          </a:p>
        </p:txBody>
      </p:sp>
    </p:spTree>
    <p:extLst>
      <p:ext uri="{BB962C8B-B14F-4D97-AF65-F5344CB8AC3E}">
        <p14:creationId xmlns:p14="http://schemas.microsoft.com/office/powerpoint/2010/main" val="10059285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4579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78579" y="1052736"/>
            <a:ext cx="8786842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>
                <a:latin typeface="Calibri" panose="020F0502020204030204" pitchFamily="34" charset="0"/>
                <a:cs typeface="+mn-cs"/>
              </a:rPr>
              <a:t>La 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JRE</a:t>
            </a:r>
            <a:r>
              <a:rPr lang="fr-BE" sz="2000" dirty="0">
                <a:latin typeface="Calibri" panose="020F0502020204030204" pitchFamily="34" charset="0"/>
                <a:cs typeface="+mn-cs"/>
              </a:rPr>
              <a:t> est constitué </a:t>
            </a:r>
            <a:r>
              <a:rPr lang="fr-BE" sz="2000" dirty="0" smtClean="0">
                <a:latin typeface="Calibri" panose="020F0502020204030204" pitchFamily="34" charset="0"/>
                <a:cs typeface="+mn-cs"/>
              </a:rPr>
              <a:t>de 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sz="2000" dirty="0" smtClean="0">
                <a:latin typeface="Calibri" panose="020F0502020204030204" pitchFamily="34" charset="0"/>
                <a:cs typeface="+mn-cs"/>
              </a:rPr>
              <a:t>une 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Java Virtual </a:t>
            </a:r>
            <a:r>
              <a:rPr lang="fr-BE" sz="2000" b="1" dirty="0" smtClean="0">
                <a:latin typeface="Calibri" panose="020F0502020204030204" pitchFamily="34" charset="0"/>
                <a:cs typeface="+mn-cs"/>
              </a:rPr>
              <a:t>Machine </a:t>
            </a:r>
            <a:r>
              <a:rPr lang="fr-BE" sz="2000" dirty="0" smtClean="0">
                <a:latin typeface="Calibri" panose="020F0502020204030204" pitchFamily="34" charset="0"/>
                <a:cs typeface="+mn-cs"/>
              </a:rPr>
              <a:t>(JVM), </a:t>
            </a:r>
            <a:r>
              <a:rPr lang="fr-BE" sz="2000" dirty="0">
                <a:latin typeface="Calibri" panose="020F0502020204030204" pitchFamily="34" charset="0"/>
                <a:cs typeface="+mn-cs"/>
              </a:rPr>
              <a:t>le programme qui interprète le </a:t>
            </a:r>
            <a:r>
              <a:rPr lang="fr-BE" sz="2000" dirty="0" err="1" smtClean="0">
                <a:latin typeface="Calibri" panose="020F0502020204030204" pitchFamily="34" charset="0"/>
              </a:rPr>
              <a:t>bytecode</a:t>
            </a:r>
            <a:endParaRPr lang="fr-BE" sz="2000" dirty="0">
              <a:latin typeface="Calibri" panose="020F0502020204030204" pitchFamily="34" charset="0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sz="2000" dirty="0">
                <a:latin typeface="Calibri" panose="020F0502020204030204" pitchFamily="34" charset="0"/>
                <a:cs typeface="+mn-cs"/>
              </a:rPr>
              <a:t>u</a:t>
            </a:r>
            <a:r>
              <a:rPr lang="fr-BE" sz="2000" dirty="0" smtClean="0">
                <a:latin typeface="Calibri" panose="020F0502020204030204" pitchFamily="34" charset="0"/>
                <a:cs typeface="+mn-cs"/>
              </a:rPr>
              <a:t>ne </a:t>
            </a:r>
            <a:r>
              <a:rPr lang="fr-BE" sz="2000" b="1" dirty="0" smtClean="0">
                <a:latin typeface="Calibri" panose="020F0502020204030204" pitchFamily="34" charset="0"/>
                <a:cs typeface="+mn-cs"/>
              </a:rPr>
              <a:t>bibliothèque 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standard </a:t>
            </a:r>
            <a:r>
              <a:rPr lang="fr-BE" sz="2000" dirty="0">
                <a:latin typeface="Calibri" panose="020F0502020204030204" pitchFamily="34" charset="0"/>
                <a:cs typeface="+mn-cs"/>
              </a:rPr>
              <a:t>à partir de laquelle doivent être développés tous les programmes en </a:t>
            </a:r>
            <a:r>
              <a:rPr lang="fr-BE" sz="2000" dirty="0" smtClean="0">
                <a:latin typeface="Calibri" panose="020F0502020204030204" pitchFamily="34" charset="0"/>
                <a:cs typeface="+mn-cs"/>
              </a:rPr>
              <a:t>Java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sz="2000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>
                <a:latin typeface="Calibri" panose="020F0502020204030204" pitchFamily="34" charset="0"/>
                <a:cs typeface="+mn-cs"/>
              </a:rPr>
              <a:t>Les trois tâches principales de la 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JRE</a:t>
            </a:r>
            <a:r>
              <a:rPr lang="fr-BE" sz="2000" dirty="0">
                <a:latin typeface="Calibri" panose="020F0502020204030204" pitchFamily="34" charset="0"/>
                <a:cs typeface="+mn-cs"/>
              </a:rPr>
              <a:t> sont 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fr-BE" sz="2000" dirty="0">
                <a:latin typeface="Calibri" panose="020F0502020204030204" pitchFamily="34" charset="0"/>
                <a:cs typeface="+mn-cs"/>
              </a:rPr>
              <a:t>c</a:t>
            </a:r>
            <a:r>
              <a:rPr lang="fr-BE" sz="2000" dirty="0" smtClean="0">
                <a:latin typeface="Calibri" panose="020F0502020204030204" pitchFamily="34" charset="0"/>
                <a:cs typeface="+mn-cs"/>
              </a:rPr>
              <a:t>harger </a:t>
            </a:r>
            <a:r>
              <a:rPr lang="fr-BE" sz="2000" dirty="0">
                <a:latin typeface="Calibri" panose="020F0502020204030204" pitchFamily="34" charset="0"/>
                <a:cs typeface="+mn-cs"/>
              </a:rPr>
              <a:t>le code (class loader)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fr-BE" sz="2000" dirty="0">
                <a:latin typeface="Calibri" panose="020F0502020204030204" pitchFamily="34" charset="0"/>
                <a:cs typeface="+mn-cs"/>
              </a:rPr>
              <a:t>v</a:t>
            </a:r>
            <a:r>
              <a:rPr lang="fr-BE" sz="2000" dirty="0" smtClean="0">
                <a:latin typeface="Calibri" panose="020F0502020204030204" pitchFamily="34" charset="0"/>
                <a:cs typeface="+mn-cs"/>
              </a:rPr>
              <a:t>érifier </a:t>
            </a:r>
            <a:r>
              <a:rPr lang="fr-BE" sz="2000" dirty="0">
                <a:latin typeface="Calibri" panose="020F0502020204030204" pitchFamily="34" charset="0"/>
                <a:cs typeface="+mn-cs"/>
              </a:rPr>
              <a:t>le code (</a:t>
            </a:r>
            <a:r>
              <a:rPr lang="fr-BE" sz="2000" dirty="0" err="1">
                <a:latin typeface="Calibri" panose="020F0502020204030204" pitchFamily="34" charset="0"/>
                <a:cs typeface="+mn-cs"/>
              </a:rPr>
              <a:t>bytecode</a:t>
            </a:r>
            <a:r>
              <a:rPr lang="fr-BE" sz="2000" dirty="0">
                <a:latin typeface="Calibri" panose="020F0502020204030204" pitchFamily="34" charset="0"/>
                <a:cs typeface="+mn-cs"/>
              </a:rPr>
              <a:t> </a:t>
            </a:r>
            <a:r>
              <a:rPr lang="fr-BE" sz="2000" dirty="0" err="1">
                <a:latin typeface="Calibri" panose="020F0502020204030204" pitchFamily="34" charset="0"/>
                <a:cs typeface="+mn-cs"/>
              </a:rPr>
              <a:t>verifier</a:t>
            </a:r>
            <a:r>
              <a:rPr lang="fr-BE" sz="2000" dirty="0">
                <a:latin typeface="Calibri" panose="020F0502020204030204" pitchFamily="34" charset="0"/>
                <a:cs typeface="+mn-cs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fr-BE" sz="2000" dirty="0">
                <a:latin typeface="Calibri" panose="020F0502020204030204" pitchFamily="34" charset="0"/>
                <a:cs typeface="+mn-cs"/>
              </a:rPr>
              <a:t>e</a:t>
            </a:r>
            <a:r>
              <a:rPr lang="fr-BE" sz="2000" dirty="0" smtClean="0">
                <a:latin typeface="Calibri" panose="020F0502020204030204" pitchFamily="34" charset="0"/>
                <a:cs typeface="+mn-cs"/>
              </a:rPr>
              <a:t>xécuter </a:t>
            </a:r>
            <a:r>
              <a:rPr lang="fr-BE" sz="2000" dirty="0">
                <a:latin typeface="Calibri" panose="020F0502020204030204" pitchFamily="34" charset="0"/>
                <a:cs typeface="+mn-cs"/>
              </a:rPr>
              <a:t>le code (</a:t>
            </a:r>
            <a:r>
              <a:rPr lang="fr-BE" sz="2000" dirty="0" err="1">
                <a:latin typeface="Calibri" panose="020F0502020204030204" pitchFamily="34" charset="0"/>
                <a:cs typeface="+mn-cs"/>
              </a:rPr>
              <a:t>runtime</a:t>
            </a:r>
            <a:r>
              <a:rPr lang="fr-BE" sz="2000" dirty="0">
                <a:latin typeface="Calibri" panose="020F0502020204030204" pitchFamily="34" charset="0"/>
                <a:cs typeface="+mn-cs"/>
              </a:rPr>
              <a:t> </a:t>
            </a:r>
            <a:r>
              <a:rPr lang="fr-BE" sz="2000" dirty="0" err="1">
                <a:latin typeface="Calibri" panose="020F0502020204030204" pitchFamily="34" charset="0"/>
                <a:cs typeface="+mn-cs"/>
              </a:rPr>
              <a:t>interpreter</a:t>
            </a:r>
            <a:r>
              <a:rPr lang="fr-BE" sz="2000" dirty="0" smtClean="0">
                <a:latin typeface="Calibri" panose="020F0502020204030204" pitchFamily="34" charset="0"/>
                <a:cs typeface="+mn-cs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fr-BE" sz="2000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>
                <a:latin typeface="Calibri" panose="020F0502020204030204" pitchFamily="34" charset="0"/>
              </a:rPr>
              <a:t>Le </a:t>
            </a:r>
            <a:r>
              <a:rPr lang="fr-BE" sz="2000" b="1" dirty="0">
                <a:latin typeface="Calibri" panose="020F0502020204030204" pitchFamily="34" charset="0"/>
              </a:rPr>
              <a:t>JDK</a:t>
            </a:r>
            <a:r>
              <a:rPr lang="fr-BE" sz="2000" dirty="0">
                <a:latin typeface="Calibri" panose="020F0502020204030204" pitchFamily="34" charset="0"/>
              </a:rPr>
              <a:t> est constitué de :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sz="2000" dirty="0">
                <a:latin typeface="Calibri" panose="020F0502020204030204" pitchFamily="34" charset="0"/>
              </a:rPr>
              <a:t>la </a:t>
            </a:r>
            <a:r>
              <a:rPr lang="fr-BE" sz="2000" b="1" dirty="0" err="1">
                <a:latin typeface="Calibri" panose="020F0502020204030204" pitchFamily="34" charset="0"/>
              </a:rPr>
              <a:t>jre</a:t>
            </a:r>
            <a:endParaRPr lang="fr-BE" sz="2000" b="1" dirty="0">
              <a:latin typeface="Calibri" panose="020F0502020204030204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sz="2000" b="1" dirty="0">
                <a:latin typeface="Calibri" panose="020F0502020204030204" pitchFamily="34" charset="0"/>
              </a:rPr>
              <a:t>d'outils de développement </a:t>
            </a:r>
            <a:r>
              <a:rPr lang="fr-BE" sz="2000" dirty="0">
                <a:latin typeface="Calibri" panose="020F0502020204030204" pitchFamily="34" charset="0"/>
              </a:rPr>
              <a:t>permettant de compiler du code Java pour produire le </a:t>
            </a:r>
            <a:r>
              <a:rPr lang="fr-BE" sz="2000" dirty="0" err="1">
                <a:latin typeface="Calibri" panose="020F0502020204030204" pitchFamily="34" charset="0"/>
              </a:rPr>
              <a:t>bytecode</a:t>
            </a:r>
            <a:endParaRPr lang="fr-BE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fr-BE" sz="2000" dirty="0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III . 	</a:t>
            </a:r>
            <a:r>
              <a:rPr lang="fr-BE" sz="2400" b="1" dirty="0">
                <a:latin typeface="+mn-lt"/>
                <a:cs typeface="+mn-cs"/>
              </a:rPr>
              <a:t>La plateforme d’exécution (JRE) et </a:t>
            </a:r>
            <a:r>
              <a:rPr lang="fr-BE" sz="2400" b="1" dirty="0" smtClean="0">
                <a:latin typeface="+mn-lt"/>
                <a:cs typeface="+mn-cs"/>
              </a:rPr>
              <a:t>le </a:t>
            </a:r>
            <a:r>
              <a:rPr lang="fr-BE" sz="2400" b="1" dirty="0">
                <a:latin typeface="+mn-lt"/>
                <a:cs typeface="+mn-cs"/>
              </a:rPr>
              <a:t>système de compilation (JDK) </a:t>
            </a:r>
          </a:p>
        </p:txBody>
      </p:sp>
    </p:spTree>
    <p:extLst>
      <p:ext uri="{BB962C8B-B14F-4D97-AF65-F5344CB8AC3E}">
        <p14:creationId xmlns:p14="http://schemas.microsoft.com/office/powerpoint/2010/main" val="12877076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5603" name="Sous-titre 2"/>
          <p:cNvSpPr>
            <a:spLocks noGrp="1"/>
          </p:cNvSpPr>
          <p:nvPr>
            <p:ph type="subTitle" idx="1"/>
          </p:nvPr>
        </p:nvSpPr>
        <p:spPr>
          <a:xfrm>
            <a:off x="971600" y="3643312"/>
            <a:ext cx="7358063" cy="1143000"/>
          </a:xfrm>
        </p:spPr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2" name="Organigramme : Alternative 11"/>
          <p:cNvSpPr/>
          <p:nvPr/>
        </p:nvSpPr>
        <p:spPr>
          <a:xfrm>
            <a:off x="2031790" y="2492896"/>
            <a:ext cx="4357718" cy="85725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dirty="0"/>
              <a:t>Java Virtual Machine</a:t>
            </a:r>
          </a:p>
        </p:txBody>
      </p:sp>
      <p:sp>
        <p:nvSpPr>
          <p:cNvPr id="13" name="Organigramme : Alternative 12"/>
          <p:cNvSpPr/>
          <p:nvPr/>
        </p:nvSpPr>
        <p:spPr>
          <a:xfrm>
            <a:off x="2031790" y="1955534"/>
            <a:ext cx="4357718" cy="42862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dirty="0"/>
              <a:t>Java API</a:t>
            </a:r>
          </a:p>
        </p:txBody>
      </p:sp>
      <p:sp>
        <p:nvSpPr>
          <p:cNvPr id="14" name="Organigramme : Alternative 13"/>
          <p:cNvSpPr/>
          <p:nvPr/>
        </p:nvSpPr>
        <p:spPr>
          <a:xfrm>
            <a:off x="2031790" y="3429000"/>
            <a:ext cx="4357718" cy="1000125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dirty="0">
                <a:solidFill>
                  <a:schemeClr val="tx1"/>
                </a:solidFill>
              </a:rPr>
              <a:t>Système d’exploitation</a:t>
            </a:r>
          </a:p>
        </p:txBody>
      </p:sp>
      <p:sp>
        <p:nvSpPr>
          <p:cNvPr id="15" name="Organigramme : Alternative 14"/>
          <p:cNvSpPr/>
          <p:nvPr/>
        </p:nvSpPr>
        <p:spPr>
          <a:xfrm>
            <a:off x="2031790" y="4571998"/>
            <a:ext cx="4357718" cy="571504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dirty="0">
                <a:solidFill>
                  <a:schemeClr val="tx1"/>
                </a:solidFill>
              </a:rPr>
              <a:t>Machine physique</a:t>
            </a:r>
          </a:p>
        </p:txBody>
      </p:sp>
      <p:sp>
        <p:nvSpPr>
          <p:cNvPr id="16" name="Organigramme : Alternative 15"/>
          <p:cNvSpPr/>
          <p:nvPr/>
        </p:nvSpPr>
        <p:spPr>
          <a:xfrm>
            <a:off x="2031790" y="1449256"/>
            <a:ext cx="4357718" cy="42862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dirty="0"/>
              <a:t>Programme Java</a:t>
            </a:r>
          </a:p>
        </p:txBody>
      </p:sp>
      <p:sp>
        <p:nvSpPr>
          <p:cNvPr id="17" name="Accolade fermante 16"/>
          <p:cNvSpPr/>
          <p:nvPr/>
        </p:nvSpPr>
        <p:spPr>
          <a:xfrm>
            <a:off x="6520719" y="1449257"/>
            <a:ext cx="194406" cy="190089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BE"/>
          </a:p>
        </p:txBody>
      </p:sp>
      <p:sp>
        <p:nvSpPr>
          <p:cNvPr id="18" name="Accolade fermante 17"/>
          <p:cNvSpPr/>
          <p:nvPr/>
        </p:nvSpPr>
        <p:spPr>
          <a:xfrm>
            <a:off x="6520719" y="3483931"/>
            <a:ext cx="194406" cy="165957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BE"/>
          </a:p>
        </p:txBody>
      </p:sp>
      <p:sp>
        <p:nvSpPr>
          <p:cNvPr id="25621" name="ZoneTexte 18"/>
          <p:cNvSpPr txBox="1">
            <a:spLocks noChangeArrowheads="1"/>
          </p:cNvSpPr>
          <p:nvPr/>
        </p:nvSpPr>
        <p:spPr bwMode="auto">
          <a:xfrm>
            <a:off x="6715125" y="2228852"/>
            <a:ext cx="235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dirty="0">
                <a:solidFill>
                  <a:srgbClr val="0070C0"/>
                </a:solidFill>
                <a:latin typeface="Calibri" pitchFamily="34" charset="0"/>
              </a:rPr>
              <a:t>Plateforme Java</a:t>
            </a:r>
          </a:p>
        </p:txBody>
      </p:sp>
      <p:sp>
        <p:nvSpPr>
          <p:cNvPr id="25622" name="ZoneTexte 19"/>
          <p:cNvSpPr txBox="1">
            <a:spLocks noChangeArrowheads="1"/>
          </p:cNvSpPr>
          <p:nvPr/>
        </p:nvSpPr>
        <p:spPr bwMode="auto">
          <a:xfrm>
            <a:off x="6715125" y="4029075"/>
            <a:ext cx="235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Ordinateur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III . 	</a:t>
            </a:r>
            <a:r>
              <a:rPr lang="fr-BE" sz="2400" b="1" dirty="0">
                <a:latin typeface="+mn-lt"/>
                <a:cs typeface="+mn-cs"/>
              </a:rPr>
              <a:t>La plateforme d’exécution (JRE) et </a:t>
            </a:r>
            <a:r>
              <a:rPr lang="fr-BE" sz="2400" b="1" dirty="0" smtClean="0">
                <a:latin typeface="+mn-lt"/>
                <a:cs typeface="+mn-cs"/>
              </a:rPr>
              <a:t>le </a:t>
            </a:r>
            <a:r>
              <a:rPr lang="fr-BE" sz="2400" b="1" dirty="0">
                <a:latin typeface="+mn-lt"/>
                <a:cs typeface="+mn-cs"/>
              </a:rPr>
              <a:t>système de compilation (JDK) </a:t>
            </a:r>
          </a:p>
        </p:txBody>
      </p:sp>
    </p:spTree>
    <p:extLst>
      <p:ext uri="{BB962C8B-B14F-4D97-AF65-F5344CB8AC3E}">
        <p14:creationId xmlns:p14="http://schemas.microsoft.com/office/powerpoint/2010/main" val="137157570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6627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6628" name="ZoneTexte 8"/>
          <p:cNvSpPr txBox="1">
            <a:spLocks noChangeArrowheads="1"/>
          </p:cNvSpPr>
          <p:nvPr/>
        </p:nvSpPr>
        <p:spPr bwMode="auto">
          <a:xfrm>
            <a:off x="214313" y="1412776"/>
            <a:ext cx="87868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dirty="0">
                <a:latin typeface="Calibri" pitchFamily="34" charset="0"/>
              </a:rPr>
              <a:t>Ce programme est spécifique à chaque plate-forme </a:t>
            </a:r>
            <a:r>
              <a:rPr lang="fr-BE" altLang="fr-FR" sz="2000" dirty="0" smtClean="0">
                <a:latin typeface="Calibri" pitchFamily="34" charset="0"/>
              </a:rPr>
              <a:t>(ou </a:t>
            </a:r>
            <a:r>
              <a:rPr lang="fr-BE" altLang="fr-FR" sz="2000" dirty="0">
                <a:latin typeface="Calibri" pitchFamily="34" charset="0"/>
              </a:rPr>
              <a:t>couple </a:t>
            </a:r>
            <a:r>
              <a:rPr lang="fr-BE" altLang="fr-FR" sz="2000" dirty="0" smtClean="0">
                <a:latin typeface="Calibri" pitchFamily="34" charset="0"/>
              </a:rPr>
              <a:t>machine/système </a:t>
            </a:r>
            <a:r>
              <a:rPr lang="fr-BE" altLang="fr-FR" sz="2000" dirty="0">
                <a:latin typeface="Calibri" pitchFamily="34" charset="0"/>
              </a:rPr>
              <a:t>d’exploitation) et permet aux applications Java compilées en </a:t>
            </a:r>
            <a:r>
              <a:rPr lang="fr-BE" altLang="fr-FR" sz="2000" dirty="0" err="1" smtClean="0">
                <a:latin typeface="Calibri" pitchFamily="34" charset="0"/>
              </a:rPr>
              <a:t>bytecode</a:t>
            </a:r>
            <a:r>
              <a:rPr lang="fr-BE" altLang="fr-FR" sz="2000" dirty="0" smtClean="0">
                <a:latin typeface="Calibri" pitchFamily="34" charset="0"/>
              </a:rPr>
              <a:t> </a:t>
            </a:r>
            <a:r>
              <a:rPr lang="fr-BE" altLang="fr-FR" sz="2000" dirty="0">
                <a:latin typeface="Calibri" pitchFamily="34" charset="0"/>
              </a:rPr>
              <a:t>de produire les mêmes résultats quelle que soit la </a:t>
            </a:r>
            <a:r>
              <a:rPr lang="fr-BE" altLang="fr-FR" sz="2000" dirty="0" smtClean="0">
                <a:latin typeface="Calibri" pitchFamily="34" charset="0"/>
              </a:rPr>
              <a:t>plate-forme</a:t>
            </a:r>
          </a:p>
          <a:p>
            <a:pPr eaLnBrk="1" hangingPunct="1"/>
            <a:endParaRPr lang="fr-BE" altLang="fr-FR" sz="2000" dirty="0">
              <a:latin typeface="Calibri" pitchFamily="34" charset="0"/>
            </a:endParaRPr>
          </a:p>
          <a:p>
            <a:pPr eaLnBrk="1" hangingPunct="1"/>
            <a:r>
              <a:rPr lang="fr-BE" altLang="fr-FR" sz="2000" dirty="0" smtClean="0">
                <a:latin typeface="Calibri" pitchFamily="34" charset="0"/>
              </a:rPr>
              <a:t>En résumé, elle </a:t>
            </a:r>
            <a:endParaRPr lang="fr-BE" altLang="fr-FR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Définit </a:t>
            </a:r>
            <a:r>
              <a:rPr lang="fr-BE" altLang="fr-FR" sz="2000" dirty="0">
                <a:latin typeface="Calibri" pitchFamily="34" charset="0"/>
              </a:rPr>
              <a:t>les </a:t>
            </a:r>
            <a:r>
              <a:rPr lang="fr-BE" altLang="fr-FR" sz="2000" dirty="0" smtClean="0">
                <a:latin typeface="Calibri" pitchFamily="34" charset="0"/>
              </a:rPr>
              <a:t>spécifications </a:t>
            </a:r>
            <a:r>
              <a:rPr lang="fr-BE" altLang="fr-FR" sz="2000" dirty="0">
                <a:latin typeface="Calibri" pitchFamily="34" charset="0"/>
              </a:rPr>
              <a:t>hardware de la </a:t>
            </a:r>
            <a:r>
              <a:rPr lang="fr-BE" altLang="fr-FR" sz="2000" dirty="0" smtClean="0">
                <a:latin typeface="Calibri" pitchFamily="34" charset="0"/>
              </a:rPr>
              <a:t>plateforme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Lit </a:t>
            </a:r>
            <a:r>
              <a:rPr lang="fr-BE" altLang="fr-FR" sz="2000" dirty="0">
                <a:latin typeface="Calibri" pitchFamily="34" charset="0"/>
              </a:rPr>
              <a:t>le </a:t>
            </a:r>
            <a:r>
              <a:rPr lang="fr-BE" altLang="fr-FR" sz="2000" dirty="0" err="1" smtClean="0">
                <a:latin typeface="Calibri" pitchFamily="34" charset="0"/>
              </a:rPr>
              <a:t>bytecode</a:t>
            </a:r>
            <a:r>
              <a:rPr lang="fr-BE" altLang="fr-FR" sz="2000" dirty="0" smtClean="0">
                <a:latin typeface="Calibri" pitchFamily="34" charset="0"/>
              </a:rPr>
              <a:t> compilé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Est implémentée </a:t>
            </a:r>
            <a:r>
              <a:rPr lang="fr-BE" altLang="fr-FR" sz="2000" dirty="0">
                <a:latin typeface="Calibri" pitchFamily="34" charset="0"/>
              </a:rPr>
              <a:t>dans des </a:t>
            </a:r>
            <a:r>
              <a:rPr lang="fr-BE" altLang="fr-FR" sz="2000" dirty="0" smtClean="0">
                <a:latin typeface="Calibri" pitchFamily="34" charset="0"/>
              </a:rPr>
              <a:t>environnements </a:t>
            </a:r>
            <a:r>
              <a:rPr lang="fr-BE" altLang="fr-FR" sz="2000" dirty="0">
                <a:latin typeface="Calibri" pitchFamily="34" charset="0"/>
              </a:rPr>
              <a:t>de développement ou dans les       navigateurs Web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III . 	</a:t>
            </a:r>
            <a:r>
              <a:rPr lang="fr-BE" sz="2400" b="1" dirty="0">
                <a:latin typeface="+mn-lt"/>
                <a:cs typeface="+mn-cs"/>
              </a:rPr>
              <a:t>La plateforme d’exécution (JRE) et </a:t>
            </a:r>
            <a:r>
              <a:rPr lang="fr-BE" sz="2400" b="1" dirty="0" smtClean="0">
                <a:latin typeface="+mn-lt"/>
                <a:cs typeface="+mn-cs"/>
              </a:rPr>
              <a:t>le </a:t>
            </a:r>
            <a:r>
              <a:rPr lang="fr-BE" sz="2400" b="1" dirty="0">
                <a:latin typeface="+mn-lt"/>
                <a:cs typeface="+mn-cs"/>
              </a:rPr>
              <a:t>système de compilation (JDK) – </a:t>
            </a:r>
            <a:r>
              <a:rPr lang="fr-BE" sz="2400" b="1" i="1" dirty="0">
                <a:latin typeface="+mn-lt"/>
                <a:cs typeface="+mn-cs"/>
              </a:rPr>
              <a:t>La JVM </a:t>
            </a:r>
          </a:p>
        </p:txBody>
      </p:sp>
    </p:spTree>
    <p:extLst>
      <p:ext uri="{BB962C8B-B14F-4D97-AF65-F5344CB8AC3E}">
        <p14:creationId xmlns:p14="http://schemas.microsoft.com/office/powerpoint/2010/main" val="35868717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8675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III . 	</a:t>
            </a:r>
            <a:r>
              <a:rPr lang="fr-BE" sz="2400" b="1" dirty="0">
                <a:latin typeface="+mn-lt"/>
                <a:cs typeface="+mn-cs"/>
              </a:rPr>
              <a:t>La plateforme d’exécution (JRE) </a:t>
            </a:r>
            <a:r>
              <a:rPr lang="fr-BE" sz="2400" b="1" dirty="0" smtClean="0">
                <a:latin typeface="+mn-lt"/>
                <a:cs typeface="+mn-cs"/>
              </a:rPr>
              <a:t>et le </a:t>
            </a:r>
            <a:r>
              <a:rPr lang="fr-BE" sz="2400" b="1" dirty="0">
                <a:latin typeface="+mn-lt"/>
                <a:cs typeface="+mn-cs"/>
              </a:rPr>
              <a:t>système de compilation (JDK) – </a:t>
            </a:r>
            <a:r>
              <a:rPr lang="fr-BE" sz="2400" b="1" i="1" dirty="0">
                <a:latin typeface="+mn-lt"/>
                <a:cs typeface="+mn-cs"/>
              </a:rPr>
              <a:t>Java API  </a:t>
            </a:r>
          </a:p>
        </p:txBody>
      </p:sp>
      <p:sp>
        <p:nvSpPr>
          <p:cNvPr id="28677" name="ZoneTexte 10"/>
          <p:cNvSpPr txBox="1">
            <a:spLocks noChangeArrowheads="1"/>
          </p:cNvSpPr>
          <p:nvPr/>
        </p:nvSpPr>
        <p:spPr bwMode="auto">
          <a:xfrm>
            <a:off x="343371" y="1160751"/>
            <a:ext cx="85725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b="1" dirty="0">
                <a:latin typeface="Calibri" pitchFamily="34" charset="0"/>
              </a:rPr>
              <a:t>L’API Java </a:t>
            </a:r>
            <a:r>
              <a:rPr lang="fr-BE" altLang="fr-FR" sz="2000" dirty="0">
                <a:latin typeface="Calibri" pitchFamily="34" charset="0"/>
              </a:rPr>
              <a:t>(Application </a:t>
            </a:r>
            <a:r>
              <a:rPr lang="fr-BE" altLang="fr-FR" sz="2000" dirty="0" err="1">
                <a:latin typeface="Calibri" pitchFamily="34" charset="0"/>
              </a:rPr>
              <a:t>Programming</a:t>
            </a:r>
            <a:r>
              <a:rPr lang="fr-BE" altLang="fr-FR" sz="2000" dirty="0">
                <a:latin typeface="Calibri" pitchFamily="34" charset="0"/>
              </a:rPr>
              <a:t> Interface) est constitué de librairies (packages) qui reprennent des ensembles fonctionnels de composants</a:t>
            </a:r>
            <a:r>
              <a:rPr lang="fr-BE" altLang="fr-FR" sz="2000" dirty="0" smtClean="0">
                <a:latin typeface="Calibri" pitchFamily="34" charset="0"/>
              </a:rPr>
              <a:t>:</a:t>
            </a:r>
            <a:endParaRPr lang="fr-BE" altLang="fr-FR" sz="2000" b="1" dirty="0">
              <a:latin typeface="Calibri" pitchFamily="34" charset="0"/>
            </a:endParaRP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data </a:t>
            </a:r>
            <a:r>
              <a:rPr lang="fr-BE" altLang="fr-FR" sz="2000" dirty="0">
                <a:latin typeface="Calibri" pitchFamily="34" charset="0"/>
              </a:rPr>
              <a:t>type, objets, string, I/O, date, ….</a:t>
            </a: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Applet</a:t>
            </a:r>
            <a:endParaRPr lang="fr-BE" altLang="fr-FR" sz="2000" dirty="0">
              <a:latin typeface="Calibri" pitchFamily="34" charset="0"/>
            </a:endParaRP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Abstract </a:t>
            </a:r>
            <a:r>
              <a:rPr lang="fr-BE" altLang="fr-FR" sz="2000" dirty="0" err="1">
                <a:latin typeface="Calibri" pitchFamily="34" charset="0"/>
              </a:rPr>
              <a:t>Window</a:t>
            </a:r>
            <a:r>
              <a:rPr lang="fr-BE" altLang="fr-FR" sz="2000" dirty="0">
                <a:latin typeface="Calibri" pitchFamily="34" charset="0"/>
              </a:rPr>
              <a:t> </a:t>
            </a:r>
            <a:r>
              <a:rPr lang="fr-BE" altLang="fr-FR" sz="2000" dirty="0" err="1">
                <a:latin typeface="Calibri" pitchFamily="34" charset="0"/>
              </a:rPr>
              <a:t>Toolkit</a:t>
            </a:r>
            <a:r>
              <a:rPr lang="fr-BE" altLang="fr-FR" sz="2000" dirty="0">
                <a:latin typeface="Calibri" pitchFamily="34" charset="0"/>
              </a:rPr>
              <a:t> (AWT)</a:t>
            </a: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Sécurité</a:t>
            </a:r>
            <a:endParaRPr lang="fr-BE" altLang="fr-FR" sz="2000" dirty="0">
              <a:latin typeface="Calibri" pitchFamily="34" charset="0"/>
            </a:endParaRP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Networking</a:t>
            </a:r>
            <a:endParaRPr lang="fr-BE" altLang="fr-FR" sz="2000" dirty="0">
              <a:latin typeface="Calibri" pitchFamily="34" charset="0"/>
            </a:endParaRP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Internationalisation</a:t>
            </a:r>
            <a:endParaRPr lang="fr-BE" altLang="fr-FR" sz="2000" dirty="0">
              <a:latin typeface="Calibri" pitchFamily="34" charset="0"/>
            </a:endParaRP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…</a:t>
            </a:r>
            <a:endParaRPr lang="fr-BE" altLang="fr-FR" sz="2000" dirty="0">
              <a:latin typeface="Calibri" pitchFamily="34" charset="0"/>
            </a:endParaRPr>
          </a:p>
        </p:txBody>
      </p:sp>
      <p:sp>
        <p:nvSpPr>
          <p:cNvPr id="28678" name="ZoneTexte 8"/>
          <p:cNvSpPr txBox="1">
            <a:spLocks noChangeArrowheads="1"/>
          </p:cNvSpPr>
          <p:nvPr/>
        </p:nvSpPr>
        <p:spPr bwMode="auto">
          <a:xfrm>
            <a:off x="357188" y="4364038"/>
            <a:ext cx="8429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dirty="0">
                <a:latin typeface="Calibri" pitchFamily="34" charset="0"/>
              </a:rPr>
              <a:t>Il s’agit d’</a:t>
            </a:r>
            <a:r>
              <a:rPr lang="fr-BE" altLang="fr-FR" sz="2000" b="1" dirty="0">
                <a:latin typeface="Calibri" pitchFamily="34" charset="0"/>
              </a:rPr>
              <a:t>outils</a:t>
            </a:r>
            <a:r>
              <a:rPr lang="fr-BE" altLang="fr-FR" sz="2000" dirty="0">
                <a:latin typeface="Calibri" pitchFamily="34" charset="0"/>
              </a:rPr>
              <a:t> mis à la disposition du programmeur pour lui permettre de développer ses applications à base de Java</a:t>
            </a:r>
          </a:p>
        </p:txBody>
      </p:sp>
    </p:spTree>
    <p:extLst>
      <p:ext uri="{BB962C8B-B14F-4D97-AF65-F5344CB8AC3E}">
        <p14:creationId xmlns:p14="http://schemas.microsoft.com/office/powerpoint/2010/main" val="36600518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 b="1" smtClean="0">
                <a:latin typeface="Calibri" pitchFamily="34" charset="0"/>
              </a:rPr>
              <a:t>Table des matières</a:t>
            </a:r>
            <a:endParaRPr lang="fr-BE" altLang="fr-FR" smtClean="0"/>
          </a:p>
        </p:txBody>
      </p:sp>
      <p:sp>
        <p:nvSpPr>
          <p:cNvPr id="12" name="ZoneTexte 7"/>
          <p:cNvSpPr txBox="1">
            <a:spLocks noGrp="1"/>
          </p:cNvSpPr>
          <p:nvPr>
            <p:ph idx="1"/>
          </p:nvPr>
        </p:nvSpPr>
        <p:spPr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b="1" dirty="0">
              <a:solidFill>
                <a:srgbClr val="00B0F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rgbClr val="FF0000"/>
                </a:solidFill>
              </a:rPr>
              <a:t>I . 	Introduction à Java et historique du langage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rgbClr val="00B0F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II. 	Notre outil de développement : </a:t>
            </a:r>
            <a:r>
              <a:rPr lang="fr-BE" sz="1800" b="1" i="1" dirty="0">
                <a:solidFill>
                  <a:schemeClr val="tx1"/>
                </a:solidFill>
              </a:rPr>
              <a:t>Eclipse </a:t>
            </a:r>
            <a:r>
              <a:rPr lang="fr-BE" sz="1800" b="1" i="1" dirty="0" smtClean="0">
                <a:solidFill>
                  <a:schemeClr val="tx1"/>
                </a:solidFill>
              </a:rPr>
              <a:t>Kepler</a:t>
            </a:r>
            <a:endParaRPr lang="fr-BE" sz="1800" b="1" i="1" dirty="0">
              <a:solidFill>
                <a:schemeClr val="tx1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>
                <a:solidFill>
                  <a:schemeClr val="tx1"/>
                </a:solidFill>
              </a:rPr>
              <a:t>III. </a:t>
            </a:r>
            <a:r>
              <a:rPr lang="fr-BE" sz="1800" b="1" dirty="0">
                <a:solidFill>
                  <a:schemeClr val="tx1"/>
                </a:solidFill>
              </a:rPr>
              <a:t>	Le langage Java et sa syntaxe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>
                <a:solidFill>
                  <a:schemeClr val="tx1"/>
                </a:solidFill>
              </a:rPr>
              <a:t>IV</a:t>
            </a:r>
            <a:r>
              <a:rPr lang="fr-BE" sz="1800" b="1" dirty="0">
                <a:solidFill>
                  <a:schemeClr val="tx1"/>
                </a:solidFill>
              </a:rPr>
              <a:t>. 	La POO avec </a:t>
            </a:r>
            <a:r>
              <a:rPr lang="fr-BE" sz="1800" b="1" dirty="0" smtClean="0">
                <a:solidFill>
                  <a:schemeClr val="tx1"/>
                </a:solidFill>
              </a:rPr>
              <a:t>Java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>
                <a:solidFill>
                  <a:schemeClr val="tx1"/>
                </a:solidFill>
              </a:rPr>
              <a:t>V. 	API Java</a:t>
            </a: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>
                <a:solidFill>
                  <a:schemeClr val="tx1"/>
                </a:solidFill>
              </a:rPr>
              <a:t>VI. </a:t>
            </a:r>
            <a:r>
              <a:rPr lang="fr-BE" sz="1800" b="1" dirty="0">
                <a:solidFill>
                  <a:schemeClr val="tx1"/>
                </a:solidFill>
              </a:rPr>
              <a:t>	La gestion des exceptions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>
                <a:solidFill>
                  <a:schemeClr val="tx1"/>
                </a:solidFill>
              </a:rPr>
              <a:t>VII</a:t>
            </a:r>
            <a:r>
              <a:rPr lang="fr-BE" sz="1800" b="1" dirty="0">
                <a:solidFill>
                  <a:schemeClr val="tx1"/>
                </a:solidFill>
              </a:rPr>
              <a:t>. 	Les </a:t>
            </a:r>
            <a:r>
              <a:rPr lang="fr-BE" sz="1800" b="1" dirty="0" smtClean="0">
                <a:solidFill>
                  <a:schemeClr val="tx1"/>
                </a:solidFill>
              </a:rPr>
              <a:t>collections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smtClean="0">
                <a:solidFill>
                  <a:schemeClr val="tx1"/>
                </a:solidFill>
              </a:rPr>
              <a:t>VIII. </a:t>
            </a:r>
            <a:r>
              <a:rPr lang="fr-BE" sz="1800" b="1" dirty="0" smtClean="0">
                <a:solidFill>
                  <a:schemeClr val="tx1"/>
                </a:solidFill>
              </a:rPr>
              <a:t>	La sérialisation</a:t>
            </a:r>
            <a:endParaRPr lang="fr-BE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899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536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5364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3" y="1500188"/>
            <a:ext cx="7572375" cy="27084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smtClean="0">
                <a:latin typeface="+mn-lt"/>
                <a:cs typeface="+mn-cs"/>
              </a:rPr>
              <a:t>I. </a:t>
            </a:r>
            <a:r>
              <a:rPr lang="fr-BE" sz="2000" b="1" dirty="0" smtClean="0">
                <a:latin typeface="+mn-lt"/>
                <a:cs typeface="+mn-cs"/>
              </a:rPr>
              <a:t>Historique </a:t>
            </a:r>
            <a:r>
              <a:rPr lang="fr-BE" sz="2000" b="1" dirty="0">
                <a:latin typeface="+mn-lt"/>
                <a:cs typeface="+mn-cs"/>
              </a:rPr>
              <a:t>du langage Java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Qu’est </a:t>
            </a:r>
            <a:r>
              <a:rPr lang="fr-BE" sz="2000" b="1" dirty="0">
                <a:latin typeface="+mn-lt"/>
                <a:cs typeface="+mn-cs"/>
              </a:rPr>
              <a:t>ce que Java ?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 La </a:t>
            </a:r>
            <a:r>
              <a:rPr lang="fr-BE" sz="2000" b="1" dirty="0">
                <a:latin typeface="+mn-lt"/>
                <a:cs typeface="+mn-cs"/>
              </a:rPr>
              <a:t>plateforme d’exécution (JRE) et le système de compilation </a:t>
            </a:r>
            <a:r>
              <a:rPr lang="fr-BE" sz="2000" b="1" dirty="0" smtClean="0">
                <a:latin typeface="+mn-lt"/>
                <a:cs typeface="+mn-cs"/>
              </a:rPr>
              <a:t>(</a:t>
            </a:r>
            <a:r>
              <a:rPr lang="fr-BE" sz="2000" b="1" dirty="0">
                <a:latin typeface="+mn-lt"/>
                <a:cs typeface="+mn-cs"/>
              </a:rPr>
              <a:t>JDK)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IV. Exercices</a:t>
            </a:r>
            <a:endParaRPr lang="fr-BE" sz="20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 </a:t>
            </a:r>
            <a:endParaRPr lang="fr-BE" sz="1600" b="1" i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635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9699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IV . 	</a:t>
            </a:r>
            <a:r>
              <a:rPr lang="fr-BE" sz="2400" b="1" dirty="0">
                <a:latin typeface="+mn-lt"/>
                <a:cs typeface="+mn-cs"/>
              </a:rPr>
              <a:t>Exercices - Création d’un premier programme en </a:t>
            </a:r>
            <a:r>
              <a:rPr lang="fr-BE" sz="2400" b="1" dirty="0" smtClean="0">
                <a:latin typeface="+mn-lt"/>
                <a:cs typeface="+mn-cs"/>
              </a:rPr>
              <a:t>Java </a:t>
            </a:r>
            <a:r>
              <a:rPr lang="fr-BE" sz="2400" b="1" i="1" dirty="0">
                <a:latin typeface="+mn-lt"/>
                <a:cs typeface="+mn-cs"/>
              </a:rPr>
              <a:t>Hello World!</a:t>
            </a:r>
          </a:p>
        </p:txBody>
      </p:sp>
      <p:sp>
        <p:nvSpPr>
          <p:cNvPr id="29702" name="ZoneTexte 11"/>
          <p:cNvSpPr txBox="1">
            <a:spLocks noChangeArrowheads="1"/>
          </p:cNvSpPr>
          <p:nvPr/>
        </p:nvSpPr>
        <p:spPr bwMode="auto">
          <a:xfrm>
            <a:off x="0" y="1124744"/>
            <a:ext cx="91440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b="1" dirty="0">
                <a:latin typeface="Calibri" pitchFamily="34" charset="0"/>
              </a:rPr>
              <a:t>	Déroulement de l’exercice:</a:t>
            </a:r>
          </a:p>
          <a:p>
            <a:pPr eaLnBrk="1" hangingPunct="1"/>
            <a:endParaRPr lang="fr-BE" altLang="fr-FR" sz="2000" dirty="0">
              <a:latin typeface="Calibri" pitchFamily="34" charset="0"/>
            </a:endParaRPr>
          </a:p>
          <a:p>
            <a:pPr marL="1485900" lvl="2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Vérifier l’installation de la plateforme </a:t>
            </a:r>
            <a:r>
              <a:rPr lang="fr-BE" altLang="fr-FR" sz="2000" b="1" dirty="0" smtClean="0">
                <a:latin typeface="Calibri" pitchFamily="34" charset="0"/>
              </a:rPr>
              <a:t>Java</a:t>
            </a:r>
            <a:r>
              <a:rPr lang="fr-BE" altLang="fr-FR" sz="2000" dirty="0" smtClean="0">
                <a:latin typeface="Calibri" pitchFamily="34" charset="0"/>
              </a:rPr>
              <a:t> sur vos machines (JDK + JRE)</a:t>
            </a:r>
          </a:p>
          <a:p>
            <a:pPr marL="1485900" lvl="2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marL="1485900" lvl="2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 smtClean="0">
              <a:latin typeface="Calibri" pitchFamily="34" charset="0"/>
            </a:endParaRPr>
          </a:p>
          <a:p>
            <a:pPr marL="1485900" lvl="2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marL="1485900" lvl="2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 smtClean="0">
              <a:latin typeface="Calibri" pitchFamily="34" charset="0"/>
            </a:endParaRPr>
          </a:p>
          <a:p>
            <a:pPr marL="1485900" lvl="2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marL="1485900" lvl="2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 smtClean="0">
              <a:latin typeface="Calibri" pitchFamily="34" charset="0"/>
            </a:endParaRPr>
          </a:p>
          <a:p>
            <a:pPr marL="1485900" lvl="2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Ecriture du programme </a:t>
            </a:r>
            <a:r>
              <a:rPr lang="fr-BE" altLang="fr-FR" sz="2000" b="1" dirty="0" smtClean="0">
                <a:latin typeface="Calibri" pitchFamily="34" charset="0"/>
              </a:rPr>
              <a:t>Java</a:t>
            </a:r>
            <a:r>
              <a:rPr lang="fr-BE" altLang="fr-FR" sz="2000" dirty="0" smtClean="0">
                <a:latin typeface="Calibri" pitchFamily="34" charset="0"/>
              </a:rPr>
              <a:t> Hello World</a:t>
            </a:r>
            <a:endParaRPr lang="fr-BE" altLang="fr-FR" sz="2000" dirty="0">
              <a:latin typeface="Calibri" pitchFamily="34" charset="0"/>
            </a:endParaRPr>
          </a:p>
          <a:p>
            <a:pPr marL="1485900" lvl="2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Compilation et exécution </a:t>
            </a:r>
            <a:r>
              <a:rPr lang="fr-BE" altLang="fr-FR" sz="2000" dirty="0">
                <a:latin typeface="Calibri" pitchFamily="34" charset="0"/>
              </a:rPr>
              <a:t>du </a:t>
            </a:r>
            <a:r>
              <a:rPr lang="fr-BE" altLang="fr-FR" sz="2000" dirty="0" smtClean="0">
                <a:latin typeface="Calibri" pitchFamily="34" charset="0"/>
              </a:rPr>
              <a:t>programme en ligne de commandes</a:t>
            </a:r>
            <a:endParaRPr lang="fr-BE" altLang="fr-FR" sz="20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64"/>
          <a:stretch/>
        </p:blipFill>
        <p:spPr bwMode="auto">
          <a:xfrm>
            <a:off x="1343025" y="2207359"/>
            <a:ext cx="6457950" cy="155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4602619"/>
            <a:ext cx="6448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487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3072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IV . 	 </a:t>
            </a:r>
            <a:r>
              <a:rPr lang="fr-BE" sz="2400" b="1" dirty="0">
                <a:latin typeface="+mn-lt"/>
                <a:cs typeface="+mn-cs"/>
              </a:rPr>
              <a:t>Exercices - Création d’un premier programme en </a:t>
            </a:r>
            <a:r>
              <a:rPr lang="fr-BE" sz="2400" b="1" dirty="0" smtClean="0">
                <a:latin typeface="+mn-lt"/>
                <a:cs typeface="+mn-cs"/>
              </a:rPr>
              <a:t>Java </a:t>
            </a:r>
            <a:r>
              <a:rPr lang="fr-BE" sz="2400" b="1" i="1" dirty="0">
                <a:latin typeface="+mn-lt"/>
                <a:cs typeface="+mn-cs"/>
              </a:rPr>
              <a:t>Hello World!</a:t>
            </a:r>
          </a:p>
        </p:txBody>
      </p:sp>
      <p:sp>
        <p:nvSpPr>
          <p:cNvPr id="30725" name="ZoneTexte 10"/>
          <p:cNvSpPr txBox="1">
            <a:spLocks noChangeArrowheads="1"/>
          </p:cNvSpPr>
          <p:nvPr/>
        </p:nvSpPr>
        <p:spPr bwMode="auto">
          <a:xfrm>
            <a:off x="357188" y="1357313"/>
            <a:ext cx="857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fr-BE" altLang="fr-FR" sz="2000" b="1">
              <a:latin typeface="Calibri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1438" y="1085056"/>
            <a:ext cx="9144000" cy="46782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 smtClean="0">
                <a:latin typeface="Calibri" panose="020F0502020204030204" pitchFamily="34" charset="0"/>
                <a:cs typeface="+mn-cs"/>
              </a:rPr>
              <a:t>Analysons </a:t>
            </a:r>
            <a:r>
              <a:rPr lang="fr-BE" sz="2000" dirty="0">
                <a:latin typeface="Calibri" panose="020F0502020204030204" pitchFamily="34" charset="0"/>
                <a:cs typeface="+mn-cs"/>
              </a:rPr>
              <a:t>maintenant la structure de notre premier programme: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Calibri" panose="020F0502020204030204" pitchFamily="34" charset="0"/>
              <a:cs typeface="+mn-cs"/>
            </a:endParaRP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+mn-cs"/>
              </a:rPr>
              <a:t>public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 </a:t>
            </a:r>
            <a:r>
              <a:rPr lang="fr-B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+mn-cs"/>
              </a:rPr>
              <a:t>class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 </a:t>
            </a:r>
            <a:r>
              <a:rPr lang="fr-BE" sz="2000" b="1" dirty="0" err="1">
                <a:latin typeface="Calibri" panose="020F0502020204030204" pitchFamily="34" charset="0"/>
                <a:cs typeface="+mn-cs"/>
              </a:rPr>
              <a:t>HelloWorld</a:t>
            </a:r>
            <a:endParaRPr lang="fr-BE" sz="2000" b="1" dirty="0">
              <a:latin typeface="Calibri" panose="020F0502020204030204" pitchFamily="34" charset="0"/>
              <a:cs typeface="+mn-cs"/>
            </a:endParaRP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+mn-cs"/>
              </a:rPr>
              <a:t>{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dirty="0">
              <a:latin typeface="Calibri" panose="020F0502020204030204" pitchFamily="34" charset="0"/>
              <a:cs typeface="+mn-cs"/>
              <a:hlinkClick r:id="rId3" action="ppaction://hlinkfile" tooltip="Plate-forme"/>
            </a:endParaRP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+mn-cs"/>
            </a:endParaRP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Calibri" panose="020F0502020204030204" pitchFamily="34" charset="0"/>
                <a:cs typeface="+mn-cs"/>
              </a:rPr>
              <a:t>	</a:t>
            </a:r>
            <a:r>
              <a:rPr lang="fr-B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+mn-cs"/>
              </a:rPr>
              <a:t>public </a:t>
            </a:r>
            <a:r>
              <a:rPr lang="fr-BE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+mn-cs"/>
              </a:rPr>
              <a:t>static</a:t>
            </a:r>
            <a:r>
              <a:rPr lang="fr-B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fr-BE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+mn-cs"/>
              </a:rPr>
              <a:t>void</a:t>
            </a:r>
            <a:r>
              <a:rPr lang="fr-B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main(String </a:t>
            </a:r>
            <a:r>
              <a:rPr lang="fr-BE" sz="2000" b="1" dirty="0" err="1">
                <a:latin typeface="Calibri" panose="020F0502020204030204" pitchFamily="34" charset="0"/>
                <a:cs typeface="+mn-cs"/>
              </a:rPr>
              <a:t>args</a:t>
            </a:r>
            <a:r>
              <a:rPr lang="fr-BE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+mn-cs"/>
              </a:rPr>
              <a:t>[]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)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Calibri" panose="020F0502020204030204" pitchFamily="34" charset="0"/>
                <a:cs typeface="+mn-cs"/>
              </a:rPr>
              <a:t>	</a:t>
            </a:r>
            <a:r>
              <a:rPr lang="fr-BE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+mn-cs"/>
              </a:rPr>
              <a:t>{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+mn-cs"/>
            </a:endParaRP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Calibri" panose="020F0502020204030204" pitchFamily="34" charset="0"/>
                <a:cs typeface="+mn-cs"/>
              </a:rPr>
              <a:t>		System.out.println</a:t>
            </a:r>
            <a:r>
              <a:rPr lang="fr-BE" sz="2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+mn-cs"/>
              </a:rPr>
              <a:t>("Hello World!"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);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Calibri" panose="020F0502020204030204" pitchFamily="34" charset="0"/>
                <a:cs typeface="+mn-cs"/>
              </a:rPr>
              <a:t>	</a:t>
            </a:r>
            <a:r>
              <a:rPr lang="fr-BE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+mn-cs"/>
              </a:rPr>
              <a:t>}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	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>
                <a:latin typeface="Calibri" panose="020F0502020204030204" pitchFamily="34" charset="0"/>
                <a:cs typeface="+mn-cs"/>
              </a:rPr>
              <a:t>		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28814" y="1638513"/>
            <a:ext cx="4083347" cy="338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i="1" dirty="0">
                <a:latin typeface="Calibri" panose="020F0502020204030204" pitchFamily="34" charset="0"/>
              </a:rPr>
              <a:t>Définition de la </a:t>
            </a:r>
            <a:r>
              <a:rPr lang="fr-BE" sz="1600" i="1" dirty="0">
                <a:solidFill>
                  <a:schemeClr val="tx1"/>
                </a:solidFill>
                <a:latin typeface="Calibri" panose="020F0502020204030204" pitchFamily="34" charset="0"/>
                <a:hlinkClick r:id="rId3" action="ppaction://hlinkfile" tooltip="Plate-forme"/>
              </a:rPr>
              <a:t>classe</a:t>
            </a:r>
            <a:r>
              <a:rPr lang="fr-BE" sz="1600" b="1" i="1" dirty="0">
                <a:latin typeface="Calibri" panose="020F0502020204030204" pitchFamily="34" charset="0"/>
              </a:rPr>
              <a:t> </a:t>
            </a:r>
            <a:r>
              <a:rPr lang="fr-BE" sz="1600" b="1" i="1" dirty="0" err="1">
                <a:latin typeface="Calibri" panose="020F0502020204030204" pitchFamily="34" charset="0"/>
              </a:rPr>
              <a:t>HelloWorld</a:t>
            </a:r>
            <a:endParaRPr lang="fr-BE" sz="1600" b="1" i="1" dirty="0">
              <a:latin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54541" y="2546406"/>
            <a:ext cx="5286375" cy="58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i="1" dirty="0">
                <a:latin typeface="Calibri" panose="020F0502020204030204" pitchFamily="34" charset="0"/>
              </a:rPr>
              <a:t>Tout programme Java doit comporter une </a:t>
            </a:r>
            <a:r>
              <a:rPr lang="fr-BE" sz="1600" i="1" dirty="0">
                <a:solidFill>
                  <a:schemeClr val="tx1"/>
                </a:solidFill>
                <a:latin typeface="Calibri" panose="020F0502020204030204" pitchFamily="34" charset="0"/>
                <a:hlinkClick r:id="rId3" action="ppaction://hlinkfile" tooltip="Plate-forme"/>
              </a:rPr>
              <a:t>méthode</a:t>
            </a:r>
            <a:r>
              <a:rPr lang="fr-BE" sz="1600" b="1" i="1" dirty="0">
                <a:latin typeface="Calibri" panose="020F0502020204030204" pitchFamily="34" charset="0"/>
              </a:rPr>
              <a:t> Main avec la </a:t>
            </a:r>
            <a:r>
              <a:rPr lang="fr-BE" sz="1600" i="1" dirty="0">
                <a:solidFill>
                  <a:schemeClr val="tx1"/>
                </a:solidFill>
                <a:latin typeface="Calibri" panose="020F0502020204030204" pitchFamily="34" charset="0"/>
                <a:hlinkClick r:id="rId3" action="ppaction://hlinkfile" tooltip="Plate-forme"/>
              </a:rPr>
              <a:t>signature</a:t>
            </a:r>
            <a:r>
              <a:rPr lang="fr-BE" sz="1600" b="1" i="1" dirty="0">
                <a:latin typeface="Calibri" panose="020F0502020204030204" pitchFamily="34" charset="0"/>
              </a:rPr>
              <a:t> suivante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786188" y="3789040"/>
            <a:ext cx="4026172" cy="338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i="1" dirty="0">
                <a:latin typeface="Calibri" panose="020F0502020204030204" pitchFamily="34" charset="0"/>
              </a:rPr>
              <a:t>Affichage d’un message à l’écran</a:t>
            </a:r>
          </a:p>
        </p:txBody>
      </p:sp>
    </p:spTree>
    <p:extLst>
      <p:ext uri="{BB962C8B-B14F-4D97-AF65-F5344CB8AC3E}">
        <p14:creationId xmlns:p14="http://schemas.microsoft.com/office/powerpoint/2010/main" val="41563900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31747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IV . 	</a:t>
            </a:r>
            <a:r>
              <a:rPr lang="fr-BE" sz="2400" b="1" dirty="0">
                <a:latin typeface="+mn-lt"/>
                <a:cs typeface="+mn-cs"/>
              </a:rPr>
              <a:t>Exercices - Création d’une Applet </a:t>
            </a:r>
            <a:r>
              <a:rPr lang="fr-BE" sz="2400" b="1" dirty="0" err="1">
                <a:latin typeface="+mn-lt"/>
                <a:cs typeface="+mn-cs"/>
              </a:rPr>
              <a:t>HelloWorld</a:t>
            </a:r>
            <a:r>
              <a:rPr lang="fr-BE" sz="2400" b="1" i="1" dirty="0">
                <a:latin typeface="+mn-lt"/>
                <a:cs typeface="+mn-cs"/>
              </a:rPr>
              <a:t>!</a:t>
            </a:r>
          </a:p>
        </p:txBody>
      </p:sp>
      <p:sp>
        <p:nvSpPr>
          <p:cNvPr id="31749" name="ZoneTexte 10"/>
          <p:cNvSpPr txBox="1">
            <a:spLocks noChangeArrowheads="1"/>
          </p:cNvSpPr>
          <p:nvPr/>
        </p:nvSpPr>
        <p:spPr bwMode="auto">
          <a:xfrm>
            <a:off x="357188" y="1357313"/>
            <a:ext cx="857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fr-BE" altLang="fr-FR" sz="2000" b="1">
              <a:latin typeface="Calibri" pitchFamily="34" charset="0"/>
            </a:endParaRPr>
          </a:p>
        </p:txBody>
      </p:sp>
      <p:sp>
        <p:nvSpPr>
          <p:cNvPr id="31750" name="ZoneTexte 11"/>
          <p:cNvSpPr txBox="1">
            <a:spLocks noChangeArrowheads="1"/>
          </p:cNvSpPr>
          <p:nvPr/>
        </p:nvSpPr>
        <p:spPr bwMode="auto">
          <a:xfrm>
            <a:off x="71438" y="1484784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b="1" dirty="0">
                <a:latin typeface="Calibri" pitchFamily="34" charset="0"/>
              </a:rPr>
              <a:t>	Déroulement de l’exercice:</a:t>
            </a:r>
          </a:p>
          <a:p>
            <a:pPr eaLnBrk="1" hangingPunct="1"/>
            <a:r>
              <a:rPr lang="fr-BE" altLang="fr-FR" sz="2000" dirty="0">
                <a:latin typeface="Calibri" pitchFamily="34" charset="0"/>
              </a:rPr>
              <a:t>		</a:t>
            </a:r>
          </a:p>
          <a:p>
            <a:pPr marL="2171700" lvl="4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Ecriture du programme </a:t>
            </a:r>
            <a:r>
              <a:rPr lang="fr-BE" altLang="fr-FR" sz="2000" b="1" dirty="0" smtClean="0">
                <a:latin typeface="Calibri" pitchFamily="34" charset="0"/>
              </a:rPr>
              <a:t>Java</a:t>
            </a:r>
            <a:r>
              <a:rPr lang="fr-BE" altLang="fr-FR" sz="2000" dirty="0" smtClean="0">
                <a:latin typeface="Calibri" pitchFamily="34" charset="0"/>
              </a:rPr>
              <a:t> Hello World Applet</a:t>
            </a:r>
          </a:p>
          <a:p>
            <a:pPr marL="2171700" lvl="4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Compilation du programme</a:t>
            </a:r>
            <a:endParaRPr lang="fr-BE" altLang="fr-FR" sz="2000" dirty="0">
              <a:latin typeface="Calibri" pitchFamily="34" charset="0"/>
            </a:endParaRPr>
          </a:p>
          <a:p>
            <a:pPr marL="2171700" lvl="4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Création </a:t>
            </a:r>
            <a:r>
              <a:rPr lang="fr-BE" altLang="fr-FR" sz="2000" dirty="0">
                <a:latin typeface="Calibri" pitchFamily="34" charset="0"/>
              </a:rPr>
              <a:t>d’une page Html qui va afficher notre applet</a:t>
            </a:r>
          </a:p>
          <a:p>
            <a:pPr marL="2171700" lvl="4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Chargement de </a:t>
            </a:r>
            <a:r>
              <a:rPr lang="fr-BE" altLang="fr-FR" sz="2000" dirty="0">
                <a:latin typeface="Calibri" pitchFamily="34" charset="0"/>
              </a:rPr>
              <a:t>la page Html dans un </a:t>
            </a:r>
            <a:r>
              <a:rPr lang="fr-BE" altLang="fr-FR" sz="2000" dirty="0" smtClean="0">
                <a:latin typeface="Calibri" pitchFamily="34" charset="0"/>
              </a:rPr>
              <a:t>navigateur</a:t>
            </a:r>
            <a:endParaRPr lang="fr-BE" altLang="fr-FR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809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32771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IV . 	 </a:t>
            </a:r>
            <a:r>
              <a:rPr lang="fr-BE" sz="2400" b="1" dirty="0">
                <a:latin typeface="+mn-lt"/>
                <a:cs typeface="+mn-cs"/>
              </a:rPr>
              <a:t>Exercices - Création d’une Applet </a:t>
            </a:r>
            <a:r>
              <a:rPr lang="fr-BE" sz="2400" b="1" dirty="0" err="1">
                <a:latin typeface="+mn-lt"/>
                <a:cs typeface="+mn-cs"/>
              </a:rPr>
              <a:t>HelloWorld</a:t>
            </a:r>
            <a:r>
              <a:rPr lang="fr-BE" sz="2400" b="1" i="1" dirty="0">
                <a:latin typeface="+mn-lt"/>
                <a:cs typeface="+mn-cs"/>
              </a:rPr>
              <a:t>!</a:t>
            </a:r>
          </a:p>
        </p:txBody>
      </p:sp>
      <p:sp>
        <p:nvSpPr>
          <p:cNvPr id="32773" name="ZoneTexte 10"/>
          <p:cNvSpPr txBox="1">
            <a:spLocks noChangeArrowheads="1"/>
          </p:cNvSpPr>
          <p:nvPr/>
        </p:nvSpPr>
        <p:spPr bwMode="auto">
          <a:xfrm>
            <a:off x="357188" y="1357313"/>
            <a:ext cx="857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fr-BE" altLang="fr-FR" sz="2000" b="1">
              <a:latin typeface="Calibri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692696"/>
            <a:ext cx="9144000" cy="59093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Calibri" panose="020F0502020204030204" pitchFamily="34" charset="0"/>
                <a:cs typeface="+mn-cs"/>
              </a:rPr>
              <a:t>	</a:t>
            </a:r>
            <a:r>
              <a:rPr lang="fr-BE" sz="2000" dirty="0">
                <a:latin typeface="Calibri" panose="020F0502020204030204" pitchFamily="34" charset="0"/>
                <a:cs typeface="+mn-cs"/>
              </a:rPr>
              <a:t>Analysons maintenant la structure de notre Applet: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Calibri" panose="020F0502020204030204" pitchFamily="34" charset="0"/>
                <a:cs typeface="+mn-cs"/>
              </a:rPr>
              <a:t>	</a:t>
            </a:r>
            <a:r>
              <a:rPr lang="fr-BE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import</a:t>
            </a:r>
            <a:r>
              <a:rPr lang="fr-BE" sz="2000" b="1" dirty="0" smtClean="0">
                <a:latin typeface="Calibri" panose="020F0502020204030204" pitchFamily="34" charset="0"/>
                <a:cs typeface="+mn-cs"/>
              </a:rPr>
              <a:t> </a:t>
            </a:r>
            <a:r>
              <a:rPr lang="fr-BE" sz="2000" b="1" dirty="0" err="1">
                <a:latin typeface="Calibri" panose="020F0502020204030204" pitchFamily="34" charset="0"/>
                <a:cs typeface="+mn-cs"/>
              </a:rPr>
              <a:t>java.applet.Applet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Calibri" panose="020F0502020204030204" pitchFamily="34" charset="0"/>
                <a:cs typeface="+mn-cs"/>
              </a:rPr>
              <a:t>	</a:t>
            </a:r>
            <a:r>
              <a:rPr lang="fr-BE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import</a:t>
            </a:r>
            <a:r>
              <a:rPr lang="fr-BE" sz="2000" b="1" dirty="0" smtClean="0">
                <a:latin typeface="Calibri" panose="020F0502020204030204" pitchFamily="34" charset="0"/>
                <a:cs typeface="+mn-cs"/>
              </a:rPr>
              <a:t> </a:t>
            </a:r>
            <a:r>
              <a:rPr lang="fr-BE" sz="2000" b="1" dirty="0" err="1" smtClean="0">
                <a:latin typeface="Calibri" panose="020F0502020204030204" pitchFamily="34" charset="0"/>
                <a:cs typeface="+mn-cs"/>
              </a:rPr>
              <a:t>java.awt.Graphics</a:t>
            </a:r>
            <a:r>
              <a:rPr lang="fr-BE" sz="2000" b="1" dirty="0" smtClean="0">
                <a:latin typeface="Calibri" panose="020F0502020204030204" pitchFamily="34" charset="0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+mn-cs"/>
              </a:rPr>
              <a:t>	</a:t>
            </a:r>
            <a:r>
              <a:rPr lang="fr-B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+mn-cs"/>
              </a:rPr>
              <a:t>public</a:t>
            </a:r>
            <a:r>
              <a:rPr lang="fr-BE" sz="2000" b="1" dirty="0" smtClean="0">
                <a:latin typeface="Calibri" panose="020F0502020204030204" pitchFamily="34" charset="0"/>
                <a:cs typeface="+mn-cs"/>
              </a:rPr>
              <a:t> </a:t>
            </a:r>
            <a:r>
              <a:rPr lang="fr-B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+mn-cs"/>
              </a:rPr>
              <a:t>class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 </a:t>
            </a:r>
            <a:r>
              <a:rPr lang="fr-BE" sz="2000" b="1" dirty="0" err="1">
                <a:latin typeface="Calibri" panose="020F0502020204030204" pitchFamily="34" charset="0"/>
                <a:cs typeface="+mn-cs"/>
              </a:rPr>
              <a:t>HelloWorldApplet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 </a:t>
            </a:r>
            <a:r>
              <a:rPr lang="fr-BE" sz="2000" b="1" dirty="0" err="1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extends</a:t>
            </a:r>
            <a:r>
              <a:rPr lang="fr-BE" sz="2000" b="1" dirty="0">
                <a:latin typeface="Calibri" panose="020F0502020204030204" pitchFamily="34" charset="0"/>
                <a:cs typeface="+mn-cs"/>
              </a:rPr>
              <a:t> </a:t>
            </a:r>
            <a:r>
              <a:rPr lang="fr-BE" sz="2000" b="1" dirty="0" smtClean="0">
                <a:latin typeface="Calibri" panose="020F0502020204030204" pitchFamily="34" charset="0"/>
                <a:cs typeface="+mn-cs"/>
              </a:rPr>
              <a:t>Applet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+mn-cs"/>
              </a:rPr>
              <a:t>	</a:t>
            </a:r>
            <a:r>
              <a:rPr lang="fr-BE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+mn-cs"/>
              </a:rPr>
              <a:t>{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+mn-cs"/>
            </a:endParaRP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public </a:t>
            </a:r>
            <a:r>
              <a:rPr lang="fr-B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void</a:t>
            </a:r>
            <a:r>
              <a:rPr lang="fr-B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BE" sz="2000" b="1" dirty="0" err="1" smtClean="0">
                <a:latin typeface="Calibri" panose="020F0502020204030204" pitchFamily="34" charset="0"/>
              </a:rPr>
              <a:t>paint</a:t>
            </a:r>
            <a:r>
              <a:rPr lang="fr-BE" sz="2000" b="1" dirty="0" smtClean="0">
                <a:latin typeface="Calibri" panose="020F0502020204030204" pitchFamily="34" charset="0"/>
              </a:rPr>
              <a:t>(</a:t>
            </a:r>
            <a:r>
              <a:rPr lang="fr-BE" sz="2000" b="1" dirty="0" err="1" smtClean="0">
                <a:latin typeface="Calibri" panose="020F0502020204030204" pitchFamily="34" charset="0"/>
              </a:rPr>
              <a:t>Graphics</a:t>
            </a:r>
            <a:r>
              <a:rPr lang="fr-BE" sz="2000" b="1" dirty="0" smtClean="0">
                <a:latin typeface="Calibri" panose="020F0502020204030204" pitchFamily="34" charset="0"/>
              </a:rPr>
              <a:t> </a:t>
            </a:r>
            <a:r>
              <a:rPr lang="fr-BE" sz="2000" b="1" dirty="0">
                <a:latin typeface="Calibri" panose="020F0502020204030204" pitchFamily="34" charset="0"/>
              </a:rPr>
              <a:t>g)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{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Calibri" panose="020F0502020204030204" pitchFamily="34" charset="0"/>
              </a:rPr>
              <a:t>	</a:t>
            </a:r>
            <a:r>
              <a:rPr lang="fr-BE" sz="2000" b="1" dirty="0" err="1">
                <a:latin typeface="Calibri" panose="020F0502020204030204" pitchFamily="34" charset="0"/>
              </a:rPr>
              <a:t>g.drawString</a:t>
            </a:r>
            <a:r>
              <a:rPr lang="fr-BE" sz="2000" b="1" dirty="0">
                <a:latin typeface="Calibri" panose="020F0502020204030204" pitchFamily="34" charset="0"/>
              </a:rPr>
              <a:t>(</a:t>
            </a:r>
            <a:r>
              <a:rPr lang="fr-BE" sz="2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"Hello World! "</a:t>
            </a:r>
            <a:r>
              <a:rPr lang="fr-BE" sz="2000" b="1" dirty="0">
                <a:latin typeface="Calibri" panose="020F0502020204030204" pitchFamily="34" charset="0"/>
              </a:rPr>
              <a:t>,50,25);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}</a:t>
            </a:r>
            <a:endParaRPr lang="fr-BE" sz="2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+mn-cs"/>
              </a:rPr>
              <a:t>	}</a:t>
            </a:r>
            <a:endParaRPr lang="fr-BE" sz="2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>
                <a:latin typeface="Calibri" panose="020F0502020204030204" pitchFamily="34" charset="0"/>
                <a:cs typeface="+mn-cs"/>
              </a:rPr>
              <a:t>		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81462" y="2394985"/>
            <a:ext cx="7839010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i="1" dirty="0">
                <a:latin typeface="Calibri" panose="020F0502020204030204" pitchFamily="34" charset="0"/>
              </a:rPr>
              <a:t>Définition de la </a:t>
            </a:r>
            <a:r>
              <a:rPr lang="fr-BE" sz="1600" i="1" dirty="0">
                <a:solidFill>
                  <a:schemeClr val="tx1"/>
                </a:solidFill>
                <a:latin typeface="Calibri" panose="020F0502020204030204" pitchFamily="34" charset="0"/>
                <a:hlinkClick r:id="rId3" action="ppaction://hlinkfile" tooltip="Plate-forme"/>
              </a:rPr>
              <a:t>classe</a:t>
            </a:r>
            <a:r>
              <a:rPr lang="fr-BE" sz="1600" b="1" i="1" dirty="0">
                <a:latin typeface="Calibri" panose="020F0502020204030204" pitchFamily="34" charset="0"/>
              </a:rPr>
              <a:t> </a:t>
            </a:r>
            <a:r>
              <a:rPr lang="fr-BE" sz="1600" b="1" i="1" dirty="0" err="1">
                <a:latin typeface="Calibri" panose="020F0502020204030204" pitchFamily="34" charset="0"/>
              </a:rPr>
              <a:t>HelloWorldApplet</a:t>
            </a:r>
            <a:r>
              <a:rPr lang="fr-BE" sz="1600" b="1" i="1" dirty="0">
                <a:latin typeface="Calibri" panose="020F0502020204030204" pitchFamily="34" charset="0"/>
              </a:rPr>
              <a:t> qui </a:t>
            </a:r>
            <a:r>
              <a:rPr lang="fr-BE" sz="1600" i="1" dirty="0">
                <a:solidFill>
                  <a:schemeClr val="tx1"/>
                </a:solidFill>
                <a:latin typeface="Calibri" panose="020F0502020204030204" pitchFamily="34" charset="0"/>
                <a:hlinkClick r:id="rId3" action="ppaction://hlinkfile" tooltip="Plate-forme"/>
              </a:rPr>
              <a:t>hérite</a:t>
            </a:r>
            <a:r>
              <a:rPr lang="fr-BE" sz="1600" b="1" i="1" dirty="0">
                <a:latin typeface="Calibri" panose="020F0502020204030204" pitchFamily="34" charset="0"/>
              </a:rPr>
              <a:t> de la classe Applet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71800" y="4362394"/>
            <a:ext cx="4917207" cy="338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i="1" dirty="0">
                <a:latin typeface="Calibri" panose="020F0502020204030204" pitchFamily="34" charset="0"/>
              </a:rPr>
              <a:t>Affichage d’un message dans la page Html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71600" y="1219200"/>
            <a:ext cx="6429375" cy="3381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i="1" dirty="0">
                <a:latin typeface="Calibri" panose="020F0502020204030204" pitchFamily="34" charset="0"/>
              </a:rPr>
              <a:t>Importation des packages nécessaires à notre Applet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907704" y="3445289"/>
            <a:ext cx="3735858" cy="3381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i="1" dirty="0">
                <a:latin typeface="Calibri" panose="020F0502020204030204" pitchFamily="34" charset="0"/>
              </a:rPr>
              <a:t>Appel à la </a:t>
            </a:r>
            <a:r>
              <a:rPr lang="fr-BE" sz="1600" i="1" dirty="0">
                <a:solidFill>
                  <a:schemeClr val="tx1"/>
                </a:solidFill>
                <a:latin typeface="Calibri" panose="020F0502020204030204" pitchFamily="34" charset="0"/>
                <a:hlinkClick r:id="rId3" action="ppaction://hlinkfile" tooltip="Plate-forme"/>
              </a:rPr>
              <a:t>méthode</a:t>
            </a:r>
            <a:r>
              <a:rPr lang="fr-BE" sz="1600" b="1" i="1" dirty="0">
                <a:latin typeface="Calibri" panose="020F0502020204030204" pitchFamily="34" charset="0"/>
              </a:rPr>
              <a:t> </a:t>
            </a:r>
            <a:r>
              <a:rPr lang="fr-BE" sz="1600" b="1" i="1" dirty="0" err="1">
                <a:latin typeface="Calibri" panose="020F0502020204030204" pitchFamily="34" charset="0"/>
              </a:rPr>
              <a:t>paint</a:t>
            </a:r>
            <a:endParaRPr lang="fr-BE" sz="1600" b="1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9593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32771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IV . 	 </a:t>
            </a:r>
            <a:r>
              <a:rPr lang="fr-BE" sz="2400" b="1" dirty="0">
                <a:latin typeface="+mn-lt"/>
                <a:cs typeface="+mn-cs"/>
              </a:rPr>
              <a:t>Exercices - Création d’une Applet </a:t>
            </a:r>
            <a:r>
              <a:rPr lang="fr-BE" sz="2400" b="1" dirty="0" err="1">
                <a:latin typeface="+mn-lt"/>
                <a:cs typeface="+mn-cs"/>
              </a:rPr>
              <a:t>HelloWorld</a:t>
            </a:r>
            <a:r>
              <a:rPr lang="fr-BE" sz="2400" b="1" i="1" dirty="0">
                <a:latin typeface="+mn-lt"/>
                <a:cs typeface="+mn-cs"/>
              </a:rPr>
              <a:t>!</a:t>
            </a:r>
          </a:p>
        </p:txBody>
      </p:sp>
      <p:sp>
        <p:nvSpPr>
          <p:cNvPr id="32773" name="ZoneTexte 10"/>
          <p:cNvSpPr txBox="1">
            <a:spLocks noChangeArrowheads="1"/>
          </p:cNvSpPr>
          <p:nvPr/>
        </p:nvSpPr>
        <p:spPr bwMode="auto">
          <a:xfrm>
            <a:off x="357188" y="1357313"/>
            <a:ext cx="857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fr-BE" altLang="fr-FR" sz="2000" b="1">
              <a:latin typeface="Calibri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692696"/>
            <a:ext cx="9144000" cy="19082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Calibri" panose="020F0502020204030204" pitchFamily="34" charset="0"/>
                <a:cs typeface="+mn-cs"/>
              </a:rPr>
              <a:t>	</a:t>
            </a:r>
            <a:r>
              <a:rPr lang="fr-BE" sz="2000" dirty="0" smtClean="0">
                <a:latin typeface="Calibri" panose="020F0502020204030204" pitchFamily="34" charset="0"/>
                <a:cs typeface="+mn-cs"/>
              </a:rPr>
              <a:t>Page HTML pour lancer l’applet:</a:t>
            </a:r>
            <a:endParaRPr lang="fr-BE" sz="2000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Calibri" panose="020F0502020204030204" pitchFamily="34" charset="0"/>
                <a:cs typeface="+mn-cs"/>
              </a:rPr>
              <a:t>	</a:t>
            </a:r>
            <a:endParaRPr lang="fr-BE" sz="2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>
                <a:latin typeface="Calibri" panose="020F0502020204030204" pitchFamily="34" charset="0"/>
                <a:cs typeface="+mn-cs"/>
              </a:rPr>
              <a:t>	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4" y="1525240"/>
            <a:ext cx="8653506" cy="379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99783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33795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IV . 	Application Java – Applet Java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33797" name="ZoneTexte 10"/>
          <p:cNvSpPr txBox="1">
            <a:spLocks noChangeArrowheads="1"/>
          </p:cNvSpPr>
          <p:nvPr/>
        </p:nvSpPr>
        <p:spPr bwMode="auto">
          <a:xfrm>
            <a:off x="357188" y="1357313"/>
            <a:ext cx="857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fr-BE" altLang="fr-FR" sz="2000" b="1">
              <a:latin typeface="Calibri" pitchFamily="34" charset="0"/>
            </a:endParaRPr>
          </a:p>
        </p:txBody>
      </p:sp>
      <p:sp>
        <p:nvSpPr>
          <p:cNvPr id="33798" name="ZoneTexte 11"/>
          <p:cNvSpPr txBox="1">
            <a:spLocks noChangeArrowheads="1"/>
          </p:cNvSpPr>
          <p:nvPr/>
        </p:nvSpPr>
        <p:spPr bwMode="auto">
          <a:xfrm>
            <a:off x="0" y="785813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b="1">
                <a:latin typeface="Calibri" pitchFamily="34" charset="0"/>
              </a:rPr>
              <a:t>	</a:t>
            </a:r>
            <a:endParaRPr lang="fr-BE" altLang="fr-FR" sz="2000">
              <a:latin typeface="Calibri" pitchFamily="34" charset="0"/>
            </a:endParaRPr>
          </a:p>
        </p:txBody>
      </p:sp>
      <p:sp>
        <p:nvSpPr>
          <p:cNvPr id="33799" name="ZoneTexte 8"/>
          <p:cNvSpPr txBox="1">
            <a:spLocks noChangeArrowheads="1"/>
          </p:cNvSpPr>
          <p:nvPr/>
        </p:nvSpPr>
        <p:spPr bwMode="auto">
          <a:xfrm>
            <a:off x="428625" y="766276"/>
            <a:ext cx="84296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b="1" dirty="0">
                <a:latin typeface="Calibri" pitchFamily="34" charset="0"/>
              </a:rPr>
              <a:t>Une application Java:</a:t>
            </a:r>
          </a:p>
          <a:p>
            <a:pPr eaLnBrk="1" hangingPunct="1"/>
            <a:endParaRPr lang="fr-BE" altLang="fr-FR" b="1" dirty="0">
              <a:latin typeface="Calibri" pitchFamily="34" charset="0"/>
            </a:endParaRP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est </a:t>
            </a:r>
            <a:r>
              <a:rPr lang="fr-BE" altLang="fr-FR" sz="2000" dirty="0">
                <a:latin typeface="Calibri" pitchFamily="34" charset="0"/>
              </a:rPr>
              <a:t>composée d’une classe ayant une </a:t>
            </a:r>
            <a:r>
              <a:rPr lang="fr-BE" altLang="fr-FR" sz="2000" b="1" dirty="0">
                <a:latin typeface="Calibri" pitchFamily="34" charset="0"/>
              </a:rPr>
              <a:t>méthode Main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l’environnement </a:t>
            </a:r>
            <a:r>
              <a:rPr lang="fr-BE" altLang="fr-FR" sz="2000" dirty="0">
                <a:latin typeface="Calibri" pitchFamily="34" charset="0"/>
              </a:rPr>
              <a:t>d’exécution dépend du </a:t>
            </a:r>
            <a:r>
              <a:rPr lang="fr-BE" altLang="fr-FR" sz="2000" b="1" dirty="0">
                <a:latin typeface="Calibri" pitchFamily="34" charset="0"/>
              </a:rPr>
              <a:t>système d’exploitation </a:t>
            </a:r>
            <a:r>
              <a:rPr lang="fr-BE" altLang="fr-FR" sz="2000" dirty="0">
                <a:latin typeface="Calibri" pitchFamily="34" charset="0"/>
              </a:rPr>
              <a:t>installé sur la machine</a:t>
            </a:r>
            <a:r>
              <a:rPr lang="fr-BE" altLang="fr-FR" dirty="0">
                <a:latin typeface="Calibri" pitchFamily="34" charset="0"/>
              </a:rPr>
              <a:t> 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b="1" dirty="0" smtClean="0">
                <a:latin typeface="Calibri" pitchFamily="34" charset="0"/>
              </a:rPr>
              <a:t>pas </a:t>
            </a:r>
            <a:r>
              <a:rPr lang="fr-BE" altLang="fr-FR" sz="2000" b="1" dirty="0">
                <a:latin typeface="Calibri" pitchFamily="34" charset="0"/>
              </a:rPr>
              <a:t>de restrictions </a:t>
            </a:r>
            <a:r>
              <a:rPr lang="fr-BE" altLang="fr-FR" sz="2000" dirty="0">
                <a:latin typeface="Calibri" pitchFamily="34" charset="0"/>
              </a:rPr>
              <a:t>au niveau des </a:t>
            </a:r>
            <a:r>
              <a:rPr lang="fr-BE" altLang="fr-FR" sz="2000" b="1" dirty="0" smtClean="0">
                <a:latin typeface="Calibri" pitchFamily="34" charset="0"/>
              </a:rPr>
              <a:t>API</a:t>
            </a:r>
            <a:endParaRPr lang="fr-BE" altLang="fr-FR" sz="2000" b="1" dirty="0">
              <a:latin typeface="Calibri" pitchFamily="34" charset="0"/>
            </a:endParaRPr>
          </a:p>
          <a:p>
            <a:pPr lvl="2" eaLnBrk="1" hangingPunct="1">
              <a:buFont typeface="Arial" charset="0"/>
              <a:buChar char="•"/>
            </a:pPr>
            <a:endParaRPr lang="fr-BE" altLang="fr-FR" dirty="0">
              <a:latin typeface="Calibri" pitchFamily="34" charset="0"/>
            </a:endParaRPr>
          </a:p>
          <a:p>
            <a:pPr eaLnBrk="1" hangingPunct="1"/>
            <a:endParaRPr lang="fr-BE" altLang="fr-FR" sz="2000" b="1" dirty="0">
              <a:latin typeface="Calibri" pitchFamily="34" charset="0"/>
            </a:endParaRPr>
          </a:p>
          <a:p>
            <a:pPr eaLnBrk="1" hangingPunct="1"/>
            <a:r>
              <a:rPr lang="fr-BE" altLang="fr-FR" sz="2000" b="1" dirty="0">
                <a:latin typeface="Calibri" pitchFamily="34" charset="0"/>
              </a:rPr>
              <a:t>Une Applet Java</a:t>
            </a:r>
          </a:p>
          <a:p>
            <a:pPr eaLnBrk="1" hangingPunct="1"/>
            <a:endParaRPr lang="fr-BE" altLang="fr-FR" b="1" dirty="0">
              <a:latin typeface="Calibri" pitchFamily="34" charset="0"/>
            </a:endParaRP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est </a:t>
            </a:r>
            <a:r>
              <a:rPr lang="fr-BE" altLang="fr-FR" sz="2000" dirty="0">
                <a:latin typeface="Calibri" pitchFamily="34" charset="0"/>
              </a:rPr>
              <a:t>composée d’une classe </a:t>
            </a:r>
            <a:r>
              <a:rPr lang="fr-BE" altLang="fr-FR" sz="2000" dirty="0" smtClean="0">
                <a:latin typeface="Calibri" pitchFamily="34" charset="0"/>
              </a:rPr>
              <a:t>dérivée </a:t>
            </a:r>
            <a:r>
              <a:rPr lang="fr-BE" altLang="fr-FR" sz="2000" dirty="0">
                <a:latin typeface="Calibri" pitchFamily="34" charset="0"/>
              </a:rPr>
              <a:t>de </a:t>
            </a:r>
            <a:r>
              <a:rPr lang="fr-BE" altLang="fr-FR" sz="2000" b="1" dirty="0" err="1" smtClean="0">
                <a:latin typeface="Calibri" pitchFamily="34" charset="0"/>
              </a:rPr>
              <a:t>java.axt.Applet</a:t>
            </a:r>
            <a:endParaRPr lang="fr-BE" altLang="fr-FR" sz="2000" b="1" dirty="0">
              <a:latin typeface="Calibri" pitchFamily="34" charset="0"/>
              <a:hlinkClick r:id="rId3" action="ppaction://hlinkfile" tooltip="Plate-forme"/>
            </a:endParaRP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l’environnement </a:t>
            </a:r>
            <a:r>
              <a:rPr lang="fr-BE" altLang="fr-FR" sz="2000" dirty="0">
                <a:latin typeface="Calibri" pitchFamily="34" charset="0"/>
              </a:rPr>
              <a:t>d’exécution dépend du </a:t>
            </a:r>
            <a:r>
              <a:rPr lang="fr-BE" altLang="fr-FR" sz="2000" b="1" dirty="0">
                <a:latin typeface="Calibri" pitchFamily="34" charset="0"/>
              </a:rPr>
              <a:t>navigateur internet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b="1" dirty="0" smtClean="0">
                <a:latin typeface="Calibri" pitchFamily="34" charset="0"/>
              </a:rPr>
              <a:t>restrictions </a:t>
            </a:r>
            <a:r>
              <a:rPr lang="fr-BE" altLang="fr-FR" sz="2000" dirty="0">
                <a:latin typeface="Calibri" pitchFamily="34" charset="0"/>
              </a:rPr>
              <a:t>au niveau des </a:t>
            </a:r>
            <a:r>
              <a:rPr lang="fr-BE" altLang="fr-FR" sz="2000" b="1" dirty="0">
                <a:latin typeface="Calibri" pitchFamily="34" charset="0"/>
              </a:rPr>
              <a:t>API  </a:t>
            </a:r>
            <a:r>
              <a:rPr lang="fr-BE" altLang="fr-FR" sz="2000" dirty="0">
                <a:latin typeface="Calibri" pitchFamily="34" charset="0"/>
              </a:rPr>
              <a:t>(ne peut lire ou écrire des fichiers sur le pc du client, ne peut ouvrir de connexions vers d’autres systèmes,…)</a:t>
            </a:r>
          </a:p>
          <a:p>
            <a:pPr lvl="2" eaLnBrk="1" hangingPunct="1">
              <a:buFont typeface="Arial" charset="0"/>
              <a:buChar char="•"/>
            </a:pPr>
            <a:endParaRPr lang="fr-BE" altLang="fr-FR" dirty="0">
              <a:latin typeface="Calibri" pitchFamily="34" charset="0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643063" y="2924944"/>
            <a:ext cx="5572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4955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ous-titre 2"/>
          <p:cNvSpPr>
            <a:spLocks noGrp="1"/>
          </p:cNvSpPr>
          <p:nvPr>
            <p:ph type="subTitle" idx="1"/>
          </p:nvPr>
        </p:nvSpPr>
        <p:spPr>
          <a:xfrm>
            <a:off x="857250" y="2420938"/>
            <a:ext cx="7358063" cy="3240087"/>
          </a:xfrm>
        </p:spPr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4339" name="ZoneTexte 4"/>
          <p:cNvSpPr txBox="1">
            <a:spLocks noChangeArrowheads="1"/>
          </p:cNvSpPr>
          <p:nvPr/>
        </p:nvSpPr>
        <p:spPr bwMode="auto">
          <a:xfrm>
            <a:off x="0" y="571500"/>
            <a:ext cx="9144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4400" b="1" dirty="0">
                <a:latin typeface="Calibri" pitchFamily="34" charset="0"/>
              </a:rPr>
              <a:t>Introduction à Java et historique du langage</a:t>
            </a:r>
          </a:p>
        </p:txBody>
      </p:sp>
      <p:pic>
        <p:nvPicPr>
          <p:cNvPr id="14340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500313"/>
            <a:ext cx="1706563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285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/>
              <a:t> </a:t>
            </a:r>
            <a:endParaRPr lang="fr-BE" altLang="fr-FR" dirty="0" smtClean="0"/>
          </a:p>
        </p:txBody>
      </p:sp>
      <p:sp>
        <p:nvSpPr>
          <p:cNvPr id="1536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5364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3" y="1500188"/>
            <a:ext cx="7572375" cy="27084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I. Historique </a:t>
            </a:r>
            <a:r>
              <a:rPr lang="fr-BE" sz="2000" b="1" dirty="0">
                <a:solidFill>
                  <a:srgbClr val="FF0000"/>
                </a:solidFill>
                <a:latin typeface="+mn-lt"/>
                <a:cs typeface="+mn-cs"/>
              </a:rPr>
              <a:t>du langage Java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Qu’est </a:t>
            </a:r>
            <a:r>
              <a:rPr lang="fr-BE" sz="2000" b="1" dirty="0">
                <a:latin typeface="+mn-lt"/>
                <a:cs typeface="+mn-cs"/>
              </a:rPr>
              <a:t>ce que Java ?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 La </a:t>
            </a:r>
            <a:r>
              <a:rPr lang="fr-BE" sz="2000" b="1" dirty="0">
                <a:latin typeface="+mn-lt"/>
                <a:cs typeface="+mn-cs"/>
              </a:rPr>
              <a:t>plateforme d’exécution (JRE) et le système de compilation </a:t>
            </a:r>
            <a:r>
              <a:rPr lang="fr-BE" sz="2000" b="1" dirty="0" smtClean="0">
                <a:latin typeface="+mn-lt"/>
                <a:cs typeface="+mn-cs"/>
              </a:rPr>
              <a:t>(</a:t>
            </a:r>
            <a:r>
              <a:rPr lang="fr-BE" sz="2000" b="1" dirty="0">
                <a:latin typeface="+mn-lt"/>
                <a:cs typeface="+mn-cs"/>
              </a:rPr>
              <a:t>JDK)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IV. Exercices</a:t>
            </a: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+mn-lt"/>
                <a:cs typeface="+mn-cs"/>
              </a:rPr>
              <a:t> </a:t>
            </a:r>
            <a:endParaRPr lang="fr-BE" sz="1600" i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8287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6387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 . 	 Historique du langage Java</a:t>
            </a:r>
            <a:endParaRPr lang="fr-BE" sz="1600" b="1" dirty="0">
              <a:latin typeface="+mn-lt"/>
              <a:cs typeface="+mn-cs"/>
            </a:endParaRPr>
          </a:p>
        </p:txBody>
      </p:sp>
      <p:sp>
        <p:nvSpPr>
          <p:cNvPr id="16389" name="ZoneTexte 8"/>
          <p:cNvSpPr txBox="1">
            <a:spLocks noChangeArrowheads="1"/>
          </p:cNvSpPr>
          <p:nvPr/>
        </p:nvSpPr>
        <p:spPr bwMode="auto">
          <a:xfrm>
            <a:off x="210917" y="980728"/>
            <a:ext cx="878681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Années 1990 </a:t>
            </a:r>
            <a:r>
              <a:rPr lang="fr-BE" altLang="fr-FR" sz="2000" dirty="0">
                <a:latin typeface="Calibri" pitchFamily="34" charset="0"/>
              </a:rPr>
              <a:t>avec </a:t>
            </a:r>
            <a:r>
              <a:rPr lang="fr-BE" altLang="fr-FR" sz="2000" b="1" dirty="0">
                <a:latin typeface="Calibri" pitchFamily="34" charset="0"/>
              </a:rPr>
              <a:t>James Gosling </a:t>
            </a:r>
            <a:endParaRPr lang="fr-BE" altLang="fr-FR" sz="2000" b="1" dirty="0" smtClean="0">
              <a:latin typeface="Calibri" pitchFamily="34" charset="0"/>
            </a:endParaRPr>
          </a:p>
          <a:p>
            <a:pPr eaLnBrk="1" hangingPunct="1"/>
            <a:endParaRPr lang="fr-BE" altLang="fr-FR" sz="2000" dirty="0">
              <a:latin typeface="Calibri" pitchFamily="34" charset="0"/>
            </a:endParaRPr>
          </a:p>
          <a:p>
            <a:pPr eaLnBrk="1" hangingPunct="1"/>
            <a:r>
              <a:rPr lang="fr-BE" altLang="fr-FR" sz="2000" dirty="0">
                <a:latin typeface="Calibri" pitchFamily="34" charset="0"/>
              </a:rPr>
              <a:t> </a:t>
            </a:r>
            <a:r>
              <a:rPr lang="fr-BE" altLang="fr-FR" sz="2000" dirty="0" smtClean="0">
                <a:latin typeface="Calibri" pitchFamily="34" charset="0"/>
              </a:rPr>
              <a:t>     Objectif: développer </a:t>
            </a:r>
            <a:r>
              <a:rPr lang="fr-BE" altLang="fr-FR" sz="2000" dirty="0">
                <a:latin typeface="Calibri" pitchFamily="34" charset="0"/>
              </a:rPr>
              <a:t>un langage de programmation indépendant de la plate-forme </a:t>
            </a:r>
            <a:r>
              <a:rPr lang="fr-BE" altLang="fr-FR" sz="2000" dirty="0" smtClean="0">
                <a:latin typeface="Calibri" pitchFamily="34" charset="0"/>
              </a:rPr>
              <a:t>hardware </a:t>
            </a:r>
          </a:p>
          <a:p>
            <a:pPr eaLnBrk="1" hangingPunct="1"/>
            <a:r>
              <a:rPr lang="fr-BE" altLang="fr-FR" sz="2000" dirty="0">
                <a:latin typeface="Calibri" pitchFamily="34" charset="0"/>
              </a:rPr>
              <a:t>	</a:t>
            </a:r>
            <a:r>
              <a:rPr lang="fr-BE" altLang="fr-FR" sz="2000" dirty="0" smtClean="0">
                <a:latin typeface="Calibri" pitchFamily="34" charset="0"/>
              </a:rPr>
              <a:t>=&gt; langage </a:t>
            </a:r>
            <a:r>
              <a:rPr lang="fr-BE" altLang="fr-FR" sz="2000" b="1" dirty="0" err="1" smtClean="0">
                <a:latin typeface="Calibri" pitchFamily="34" charset="0"/>
              </a:rPr>
              <a:t>Oak</a:t>
            </a:r>
            <a:r>
              <a:rPr lang="fr-BE" altLang="fr-FR" sz="2000" dirty="0">
                <a:latin typeface="Calibri" pitchFamily="34" charset="0"/>
              </a:rPr>
              <a:t> </a:t>
            </a:r>
            <a:r>
              <a:rPr lang="fr-BE" altLang="fr-FR" sz="2000" dirty="0" smtClean="0">
                <a:latin typeface="Calibri" pitchFamily="34" charset="0"/>
              </a:rPr>
              <a:t>=&gt; ce fut un échec</a:t>
            </a:r>
            <a:endParaRPr lang="fr-BE" altLang="fr-FR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b="1" dirty="0" smtClean="0">
                <a:latin typeface="Calibri" pitchFamily="34" charset="0"/>
              </a:rPr>
              <a:t>Bill </a:t>
            </a:r>
            <a:r>
              <a:rPr lang="fr-BE" altLang="fr-FR" sz="2000" b="1" dirty="0">
                <a:latin typeface="Calibri" pitchFamily="34" charset="0"/>
              </a:rPr>
              <a:t>Joy </a:t>
            </a:r>
            <a:r>
              <a:rPr lang="fr-BE" altLang="fr-FR" sz="2000" dirty="0">
                <a:latin typeface="Calibri" pitchFamily="34" charset="0"/>
              </a:rPr>
              <a:t>(co-fondateur de la firme </a:t>
            </a:r>
            <a:r>
              <a:rPr lang="fr-BE" altLang="fr-FR" sz="2000" b="1" dirty="0">
                <a:latin typeface="Calibri" pitchFamily="34" charset="0"/>
              </a:rPr>
              <a:t>Sun Microsystems</a:t>
            </a:r>
            <a:r>
              <a:rPr lang="fr-BE" altLang="fr-FR" sz="2000" dirty="0">
                <a:latin typeface="Calibri" pitchFamily="34" charset="0"/>
              </a:rPr>
              <a:t>) </a:t>
            </a:r>
            <a:r>
              <a:rPr lang="fr-BE" altLang="fr-FR" sz="2000" dirty="0" smtClean="0">
                <a:latin typeface="Calibri" pitchFamily="34" charset="0"/>
              </a:rPr>
              <a:t>: nouvelle </a:t>
            </a:r>
            <a:r>
              <a:rPr lang="fr-BE" altLang="fr-FR" sz="2000" dirty="0">
                <a:latin typeface="Calibri" pitchFamily="34" charset="0"/>
              </a:rPr>
              <a:t>version d’</a:t>
            </a:r>
            <a:r>
              <a:rPr lang="fr-BE" altLang="fr-FR" sz="2000" dirty="0" err="1">
                <a:latin typeface="Calibri" pitchFamily="34" charset="0"/>
              </a:rPr>
              <a:t>Oak</a:t>
            </a:r>
            <a:r>
              <a:rPr lang="fr-BE" altLang="fr-FR" sz="2000" dirty="0">
                <a:latin typeface="Calibri" pitchFamily="34" charset="0"/>
              </a:rPr>
              <a:t> appelée </a:t>
            </a:r>
            <a:r>
              <a:rPr lang="fr-BE" altLang="fr-FR" sz="2000" b="1" dirty="0">
                <a:latin typeface="Calibri" pitchFamily="34" charset="0"/>
              </a:rPr>
              <a:t>Java</a:t>
            </a:r>
            <a:r>
              <a:rPr lang="fr-BE" altLang="fr-FR" sz="2000" dirty="0">
                <a:latin typeface="Calibri" pitchFamily="34" charset="0"/>
              </a:rPr>
              <a:t> (mot d’argot américain signifiant café</a:t>
            </a:r>
            <a:r>
              <a:rPr lang="fr-BE" altLang="fr-FR" sz="2000" dirty="0" smtClean="0">
                <a:latin typeface="Calibri" pitchFamily="34" charset="0"/>
              </a:rPr>
              <a:t>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eaLnBrk="1" hangingPunct="1"/>
            <a:r>
              <a:rPr lang="fr-BE" altLang="fr-FR" sz="2000" dirty="0" smtClean="0">
                <a:latin typeface="Calibri" pitchFamily="34" charset="0"/>
              </a:rPr>
              <a:t>      Objectif: pallier </a:t>
            </a:r>
            <a:r>
              <a:rPr lang="fr-BE" altLang="fr-FR" sz="2000" dirty="0">
                <a:latin typeface="Calibri" pitchFamily="34" charset="0"/>
              </a:rPr>
              <a:t>une déficience des langages de programmation </a:t>
            </a:r>
            <a:endParaRPr lang="fr-BE" altLang="fr-FR" sz="2000" dirty="0" smtClean="0">
              <a:latin typeface="Calibri" pitchFamily="34" charset="0"/>
            </a:endParaRPr>
          </a:p>
          <a:p>
            <a:pPr eaLnBrk="1" hangingPunct="1"/>
            <a:endParaRPr lang="fr-BE" altLang="fr-FR" sz="2000" dirty="0" smtClean="0">
              <a:latin typeface="Calibri" pitchFamily="34" charset="0"/>
            </a:endParaRPr>
          </a:p>
          <a:p>
            <a:pPr eaLnBrk="1" hangingPunct="1"/>
            <a:r>
              <a:rPr lang="fr-BE" altLang="fr-FR" sz="2000" dirty="0">
                <a:latin typeface="Calibri" pitchFamily="34" charset="0"/>
              </a:rPr>
              <a:t> </a:t>
            </a:r>
            <a:r>
              <a:rPr lang="fr-BE" altLang="fr-FR" sz="2000" dirty="0" smtClean="0">
                <a:latin typeface="Calibri" pitchFamily="34" charset="0"/>
              </a:rPr>
              <a:t>     Comment: en </a:t>
            </a:r>
            <a:r>
              <a:rPr lang="fr-BE" altLang="fr-FR" sz="2000" dirty="0">
                <a:latin typeface="Calibri" pitchFamily="34" charset="0"/>
              </a:rPr>
              <a:t>produisant un langage conçu pour des machines et des logiciels hétérogènes qu’englobe Internet.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9092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6387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 . 	 Historique du langage Java</a:t>
            </a:r>
            <a:endParaRPr lang="fr-BE" sz="1600" b="1" dirty="0">
              <a:latin typeface="+mn-lt"/>
              <a:cs typeface="+mn-cs"/>
            </a:endParaRPr>
          </a:p>
        </p:txBody>
      </p:sp>
      <p:sp>
        <p:nvSpPr>
          <p:cNvPr id="16389" name="ZoneTexte 8"/>
          <p:cNvSpPr txBox="1">
            <a:spLocks noChangeArrowheads="1"/>
          </p:cNvSpPr>
          <p:nvPr/>
        </p:nvSpPr>
        <p:spPr bwMode="auto">
          <a:xfrm>
            <a:off x="285750" y="1000125"/>
            <a:ext cx="878681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Après </a:t>
            </a:r>
            <a:r>
              <a:rPr lang="fr-BE" altLang="fr-FR" sz="2000" dirty="0">
                <a:latin typeface="Calibri" pitchFamily="34" charset="0"/>
              </a:rPr>
              <a:t>de très </a:t>
            </a:r>
            <a:r>
              <a:rPr lang="fr-BE" altLang="fr-FR" sz="2000" b="1" dirty="0">
                <a:latin typeface="Calibri" pitchFamily="34" charset="0"/>
              </a:rPr>
              <a:t>nombreuses</a:t>
            </a:r>
            <a:r>
              <a:rPr lang="fr-BE" altLang="fr-FR" sz="2000" dirty="0">
                <a:latin typeface="Calibri" pitchFamily="34" charset="0"/>
              </a:rPr>
              <a:t> </a:t>
            </a:r>
            <a:r>
              <a:rPr lang="fr-BE" altLang="fr-FR" sz="2000" b="1" dirty="0">
                <a:latin typeface="Calibri" pitchFamily="34" charset="0"/>
              </a:rPr>
              <a:t>modifications</a:t>
            </a:r>
            <a:r>
              <a:rPr lang="fr-BE" altLang="fr-FR" sz="2000" dirty="0">
                <a:latin typeface="Calibri" pitchFamily="34" charset="0"/>
              </a:rPr>
              <a:t> visant à améliorer le système, </a:t>
            </a:r>
            <a:r>
              <a:rPr lang="fr-BE" altLang="fr-FR" sz="2000" b="1" dirty="0">
                <a:latin typeface="Calibri" pitchFamily="34" charset="0"/>
              </a:rPr>
              <a:t>Java</a:t>
            </a:r>
            <a:r>
              <a:rPr lang="fr-BE" altLang="fr-FR" sz="2000" dirty="0">
                <a:latin typeface="Calibri" pitchFamily="34" charset="0"/>
              </a:rPr>
              <a:t> est devenu plus qu’une simple solution Internet, c’est dorénavant un langage utilisé pour toutes sortes de développements</a:t>
            </a:r>
            <a:r>
              <a:rPr lang="fr-BE" altLang="fr-FR" sz="2000" dirty="0" smtClean="0">
                <a:latin typeface="Calibri" pitchFamily="34" charset="0"/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Java naquit en même temps que le </a:t>
            </a:r>
            <a:r>
              <a:rPr lang="fr-BE" altLang="fr-FR" sz="2000" b="1" dirty="0" smtClean="0">
                <a:latin typeface="Calibri" pitchFamily="34" charset="0"/>
              </a:rPr>
              <a:t>Web</a:t>
            </a:r>
            <a:r>
              <a:rPr lang="fr-BE" altLang="fr-FR" sz="2000" dirty="0">
                <a:latin typeface="Calibri" pitchFamily="34" charset="0"/>
              </a:rPr>
              <a:t> </a:t>
            </a:r>
            <a:r>
              <a:rPr lang="fr-BE" altLang="fr-FR" sz="2000" dirty="0" smtClean="0">
                <a:latin typeface="Calibri" pitchFamily="34" charset="0"/>
              </a:rPr>
              <a:t>et toutes les qualités que requiert ce dernier étaient implémentées dans Java :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§"/>
            </a:pPr>
            <a:r>
              <a:rPr lang="fr-BE" altLang="fr-FR" dirty="0" smtClean="0">
                <a:latin typeface="Calibri" pitchFamily="34" charset="0"/>
              </a:rPr>
              <a:t>un langage permettant un fonctionnement sur des machines structurées différemment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§"/>
            </a:pPr>
            <a:r>
              <a:rPr lang="fr-BE" altLang="fr-FR" dirty="0" smtClean="0">
                <a:latin typeface="Calibri" pitchFamily="34" charset="0"/>
              </a:rPr>
              <a:t>une nécessité de bande passante la plus minime possible, pour pallier l’étroitesse de celle offerte par le Web</a:t>
            </a:r>
          </a:p>
          <a:p>
            <a:pPr lvl="1" eaLnBrk="1" hangingPunct="1"/>
            <a:endParaRPr lang="fr-BE" altLang="fr-FR" sz="2000" dirty="0" smtClean="0">
              <a:latin typeface="Calibri" pitchFamily="34" charset="0"/>
            </a:endParaRPr>
          </a:p>
          <a:p>
            <a:pPr eaLnBrk="1" hangingPunct="1"/>
            <a:r>
              <a:rPr lang="fr-BE" altLang="fr-FR" sz="2000" b="1" dirty="0" smtClean="0">
                <a:latin typeface="Calibri" pitchFamily="34" charset="0"/>
              </a:rPr>
              <a:t>Netscape</a:t>
            </a:r>
            <a:r>
              <a:rPr lang="fr-BE" altLang="fr-FR" sz="2000" dirty="0" smtClean="0">
                <a:latin typeface="Calibri" pitchFamily="34" charset="0"/>
              </a:rPr>
              <a:t> (navigateur web) fut l’un des éléments essentiels dans la création et l’implantation de Java dans le parc informatique, en intégrant Java dans son logiciel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8925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536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5364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3" y="1500188"/>
            <a:ext cx="7572375" cy="27084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Historique </a:t>
            </a:r>
            <a:r>
              <a:rPr lang="fr-BE" sz="2000" b="1" dirty="0">
                <a:latin typeface="+mn-lt"/>
                <a:cs typeface="+mn-cs"/>
              </a:rPr>
              <a:t>du langage Java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II. Qu’est </a:t>
            </a:r>
            <a:r>
              <a:rPr lang="fr-BE" sz="2000" b="1" dirty="0">
                <a:solidFill>
                  <a:srgbClr val="FF0000"/>
                </a:solidFill>
                <a:latin typeface="+mn-lt"/>
                <a:cs typeface="+mn-cs"/>
              </a:rPr>
              <a:t>ce que Java ?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 La </a:t>
            </a:r>
            <a:r>
              <a:rPr lang="fr-BE" sz="2000" b="1" dirty="0">
                <a:latin typeface="+mn-lt"/>
                <a:cs typeface="+mn-cs"/>
              </a:rPr>
              <a:t>plateforme d’exécution (JRE) et le système de compilation </a:t>
            </a:r>
            <a:r>
              <a:rPr lang="fr-BE" sz="2000" b="1" dirty="0" smtClean="0">
                <a:latin typeface="+mn-lt"/>
                <a:cs typeface="+mn-cs"/>
              </a:rPr>
              <a:t>(</a:t>
            </a:r>
            <a:r>
              <a:rPr lang="fr-BE" sz="2000" b="1" dirty="0">
                <a:latin typeface="+mn-lt"/>
                <a:cs typeface="+mn-cs"/>
              </a:rPr>
              <a:t>JDK)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IV. Exercices</a:t>
            </a: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 </a:t>
            </a:r>
            <a:endParaRPr lang="fr-BE" sz="1600" b="1" i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635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8435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 . 	Qu’est ce que Java ?</a:t>
            </a:r>
            <a:endParaRPr lang="fr-BE" sz="1600" b="1" dirty="0">
              <a:latin typeface="+mn-lt"/>
              <a:cs typeface="+mn-cs"/>
            </a:endParaRPr>
          </a:p>
        </p:txBody>
      </p:sp>
      <p:sp>
        <p:nvSpPr>
          <p:cNvPr id="18437" name="ZoneTexte 8"/>
          <p:cNvSpPr txBox="1">
            <a:spLocks noChangeArrowheads="1"/>
          </p:cNvSpPr>
          <p:nvPr/>
        </p:nvSpPr>
        <p:spPr bwMode="auto">
          <a:xfrm>
            <a:off x="178593" y="1052736"/>
            <a:ext cx="878681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b="1" dirty="0">
                <a:latin typeface="Calibri" pitchFamily="34" charset="0"/>
              </a:rPr>
              <a:t>Java</a:t>
            </a:r>
            <a:r>
              <a:rPr lang="fr-BE" altLang="fr-FR" sz="2000" dirty="0">
                <a:latin typeface="Calibri" pitchFamily="34" charset="0"/>
              </a:rPr>
              <a:t> est une </a:t>
            </a:r>
            <a:r>
              <a:rPr lang="fr-BE" altLang="fr-FR" sz="2000" b="1" dirty="0">
                <a:latin typeface="Calibri" pitchFamily="34" charset="0"/>
              </a:rPr>
              <a:t>technologie</a:t>
            </a:r>
            <a:r>
              <a:rPr lang="fr-BE" altLang="fr-FR" sz="2000" dirty="0">
                <a:latin typeface="Calibri" pitchFamily="34" charset="0"/>
              </a:rPr>
              <a:t> développée par </a:t>
            </a:r>
            <a:r>
              <a:rPr lang="fr-BE" altLang="fr-FR" sz="2000" b="1" dirty="0">
                <a:latin typeface="Calibri" pitchFamily="34" charset="0"/>
              </a:rPr>
              <a:t>Sun Microsystems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>
                <a:latin typeface="Calibri" pitchFamily="34" charset="0"/>
              </a:rPr>
              <a:t>Cette technologie reprend plusieurs produits et spécifications de logiciels qui constituent un </a:t>
            </a:r>
            <a:r>
              <a:rPr lang="fr-BE" altLang="fr-FR" sz="2000" b="1" dirty="0">
                <a:latin typeface="Calibri" pitchFamily="34" charset="0"/>
              </a:rPr>
              <a:t>système pour développer et déployer </a:t>
            </a:r>
            <a:r>
              <a:rPr lang="fr-BE" altLang="fr-FR" sz="2000" dirty="0">
                <a:latin typeface="Calibri" pitchFamily="34" charset="0"/>
              </a:rPr>
              <a:t>des applications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>
                <a:latin typeface="Calibri" pitchFamily="34" charset="0"/>
              </a:rPr>
              <a:t>Java est utilisée dans une grande variété de plates-formes : systèmes embarqués, téléphones mobiles, </a:t>
            </a:r>
            <a:r>
              <a:rPr lang="fr-BE" altLang="fr-FR" sz="2000" dirty="0" smtClean="0">
                <a:latin typeface="Calibri" pitchFamily="34" charset="0"/>
              </a:rPr>
              <a:t>serveurs</a:t>
            </a:r>
            <a:r>
              <a:rPr lang="fr-BE" altLang="fr-FR" sz="2000" dirty="0">
                <a:latin typeface="Calibri" pitchFamily="34" charset="0"/>
              </a:rPr>
              <a:t>, </a:t>
            </a:r>
            <a:r>
              <a:rPr lang="fr-BE" altLang="fr-FR" sz="2000" dirty="0" smtClean="0">
                <a:latin typeface="Calibri" pitchFamily="34" charset="0"/>
              </a:rPr>
              <a:t>applications d’entreprise</a:t>
            </a:r>
            <a:r>
              <a:rPr lang="fr-BE" altLang="fr-FR" sz="2000" dirty="0">
                <a:latin typeface="Calibri" pitchFamily="34" charset="0"/>
              </a:rPr>
              <a:t>, superordinateurs, interfaces graphiques comme les applets Java du Web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>
                <a:latin typeface="Calibri" pitchFamily="34" charset="0"/>
              </a:rPr>
              <a:t>Les programmeurs utilisent le mot </a:t>
            </a:r>
            <a:r>
              <a:rPr lang="fr-BE" altLang="fr-FR" sz="2000" b="1" dirty="0">
                <a:latin typeface="Calibri" pitchFamily="34" charset="0"/>
              </a:rPr>
              <a:t>Java</a:t>
            </a:r>
            <a:r>
              <a:rPr lang="fr-BE" altLang="fr-FR" sz="2000" dirty="0">
                <a:latin typeface="Calibri" pitchFamily="34" charset="0"/>
              </a:rPr>
              <a:t> pour désigner le langage de programmation, tandis que la plate-forme d’exécution est appelée </a:t>
            </a:r>
            <a:r>
              <a:rPr lang="fr-BE" altLang="fr-FR" sz="2000" b="1" dirty="0">
                <a:latin typeface="Calibri" pitchFamily="34" charset="0"/>
              </a:rPr>
              <a:t>JRE</a:t>
            </a:r>
            <a:r>
              <a:rPr lang="fr-BE" altLang="fr-FR" sz="2000" dirty="0">
                <a:latin typeface="Calibri" pitchFamily="34" charset="0"/>
              </a:rPr>
              <a:t> (</a:t>
            </a:r>
            <a:r>
              <a:rPr lang="fr-BE" altLang="fr-FR" sz="2000" i="1" dirty="0">
                <a:latin typeface="Calibri" pitchFamily="34" charset="0"/>
              </a:rPr>
              <a:t>Java </a:t>
            </a:r>
            <a:r>
              <a:rPr lang="fr-BE" altLang="fr-FR" sz="2000" i="1" dirty="0" err="1">
                <a:latin typeface="Calibri" pitchFamily="34" charset="0"/>
              </a:rPr>
              <a:t>Runtime</a:t>
            </a:r>
            <a:r>
              <a:rPr lang="fr-BE" altLang="fr-FR" sz="2000" i="1" dirty="0">
                <a:latin typeface="Calibri" pitchFamily="34" charset="0"/>
              </a:rPr>
              <a:t> </a:t>
            </a:r>
            <a:r>
              <a:rPr lang="fr-BE" altLang="fr-FR" sz="2000" i="1" dirty="0" err="1">
                <a:latin typeface="Calibri" pitchFamily="34" charset="0"/>
              </a:rPr>
              <a:t>Environment</a:t>
            </a:r>
            <a:r>
              <a:rPr lang="fr-BE" altLang="fr-FR" sz="2000" i="1" dirty="0">
                <a:latin typeface="Calibri" pitchFamily="34" charset="0"/>
              </a:rPr>
              <a:t>)</a:t>
            </a:r>
            <a:r>
              <a:rPr lang="fr-BE" altLang="fr-FR" sz="2000" dirty="0">
                <a:latin typeface="Calibri" pitchFamily="34" charset="0"/>
              </a:rPr>
              <a:t> et le système de compilation est appelé </a:t>
            </a:r>
            <a:r>
              <a:rPr lang="fr-BE" altLang="fr-FR" sz="2000" b="1" dirty="0">
                <a:latin typeface="Calibri" pitchFamily="34" charset="0"/>
              </a:rPr>
              <a:t>JDK</a:t>
            </a:r>
            <a:r>
              <a:rPr lang="fr-BE" altLang="fr-FR" sz="2000" dirty="0">
                <a:latin typeface="Calibri" pitchFamily="34" charset="0"/>
              </a:rPr>
              <a:t> (</a:t>
            </a:r>
            <a:r>
              <a:rPr lang="fr-BE" altLang="fr-FR" sz="2000" i="1" dirty="0">
                <a:latin typeface="Calibri" pitchFamily="34" charset="0"/>
              </a:rPr>
              <a:t>Java </a:t>
            </a:r>
            <a:r>
              <a:rPr lang="fr-BE" altLang="fr-FR" sz="2000" i="1" dirty="0" err="1">
                <a:latin typeface="Calibri" pitchFamily="34" charset="0"/>
              </a:rPr>
              <a:t>Development</a:t>
            </a:r>
            <a:r>
              <a:rPr lang="fr-BE" altLang="fr-FR" sz="2000" i="1" dirty="0">
                <a:latin typeface="Calibri" pitchFamily="34" charset="0"/>
              </a:rPr>
              <a:t> Kit</a:t>
            </a:r>
            <a:r>
              <a:rPr lang="fr-BE" altLang="fr-FR" sz="2000" dirty="0">
                <a:latin typeface="Calibri" pitchFamily="34" charset="0"/>
              </a:rPr>
              <a:t>)</a:t>
            </a:r>
          </a:p>
          <a:p>
            <a:pPr eaLnBrk="1" hangingPunct="1"/>
            <a:endParaRPr lang="fr-BE" altLang="fr-FR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18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rganigramme : Alternative 12"/>
          <p:cNvSpPr/>
          <p:nvPr/>
        </p:nvSpPr>
        <p:spPr>
          <a:xfrm>
            <a:off x="571500" y="1428750"/>
            <a:ext cx="1214438" cy="1000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BE"/>
          </a:p>
        </p:txBody>
      </p:sp>
      <p:sp>
        <p:nvSpPr>
          <p:cNvPr id="19459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 altLang="fr-FR" smtClean="0"/>
          </a:p>
        </p:txBody>
      </p:sp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 . </a:t>
            </a:r>
            <a:r>
              <a:rPr lang="fr-BE" sz="2400" b="1" dirty="0">
                <a:latin typeface="+mn-lt"/>
                <a:cs typeface="+mn-cs"/>
              </a:rPr>
              <a:t>Qu’est ce que Java ? – </a:t>
            </a:r>
            <a:r>
              <a:rPr lang="fr-BE" sz="2400" b="1" i="1" dirty="0">
                <a:latin typeface="+mn-lt"/>
                <a:cs typeface="+mn-cs"/>
              </a:rPr>
              <a:t>Le langage de programmation</a:t>
            </a:r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328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428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fr-FR" alt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25657"/>
              </p:ext>
            </p:extLst>
          </p:nvPr>
        </p:nvGraphicFramePr>
        <p:xfrm>
          <a:off x="357188" y="785813"/>
          <a:ext cx="8501062" cy="3789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361"/>
                <a:gridCol w="5629701"/>
              </a:tblGrid>
              <a:tr h="365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1800" dirty="0" smtClean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1800" dirty="0" smtClean="0"/>
                    </a:p>
                  </a:txBody>
                  <a:tcPr marL="91439" marR="91439" marT="45728" marB="45728"/>
                </a:tc>
              </a:tr>
              <a:tr h="365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Apparu</a:t>
                      </a:r>
                      <a:r>
                        <a:rPr lang="fr-BE" sz="180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BE" sz="18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 </a:t>
                      </a: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 smtClean="0">
                          <a:latin typeface="Calibri" panose="020F0502020204030204" pitchFamily="34" charset="0"/>
                        </a:rPr>
                        <a:t>23 mai 1995</a:t>
                      </a:r>
                    </a:p>
                  </a:txBody>
                  <a:tcPr marL="91439" marR="91439" marT="45728" marB="45728"/>
                </a:tc>
              </a:tr>
              <a:tr h="365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Auteur</a:t>
                      </a: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 smtClean="0">
                          <a:latin typeface="Calibri" panose="020F0502020204030204" pitchFamily="34" charset="0"/>
                        </a:rPr>
                        <a:t>Sun Microsystems</a:t>
                      </a:r>
                    </a:p>
                  </a:txBody>
                  <a:tcPr marL="91439" marR="91439" marT="45728" marB="45728"/>
                </a:tc>
              </a:tr>
              <a:tr h="640196">
                <a:tc>
                  <a:txBody>
                    <a:bodyPr/>
                    <a:lstStyle/>
                    <a:p>
                      <a:r>
                        <a:rPr lang="fr-BE" sz="18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Paradigme*</a:t>
                      </a: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 smtClean="0">
                          <a:latin typeface="Calibri" panose="020F0502020204030204" pitchFamily="34" charset="0"/>
                        </a:rPr>
                        <a:t>Programmation orientée objet, structurée et impérative</a:t>
                      </a:r>
                    </a:p>
                  </a:txBody>
                  <a:tcPr marL="91439" marR="91439" marT="45728" marB="45728"/>
                </a:tc>
              </a:tr>
              <a:tr h="365826">
                <a:tc>
                  <a:txBody>
                    <a:bodyPr/>
                    <a:lstStyle/>
                    <a:p>
                      <a:r>
                        <a:rPr lang="fr-BE" sz="18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Typage**</a:t>
                      </a: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 smtClean="0">
                          <a:latin typeface="Calibri" panose="020F0502020204030204" pitchFamily="34" charset="0"/>
                        </a:rPr>
                        <a:t>Statique, fort, sûr, nominatif</a:t>
                      </a:r>
                    </a:p>
                  </a:txBody>
                  <a:tcPr marL="91439" marR="91439" marT="45728" marB="45728"/>
                </a:tc>
              </a:tr>
              <a:tr h="58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1" dirty="0" smtClean="0">
                          <a:latin typeface="Calibri" panose="020F0502020204030204" pitchFamily="34" charset="0"/>
                        </a:rPr>
                        <a:t>Influencé par</a:t>
                      </a:r>
                      <a:endParaRPr lang="fr-BE" sz="1800" dirty="0" smtClean="0">
                        <a:latin typeface="Calibri" panose="020F0502020204030204" pitchFamily="34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 smtClean="0">
                          <a:latin typeface="Calibri" panose="020F0502020204030204" pitchFamily="34" charset="0"/>
                        </a:rPr>
                        <a:t>Objective-C, C++, </a:t>
                      </a:r>
                      <a:r>
                        <a:rPr lang="fr-BE" sz="1800" dirty="0" err="1" smtClean="0">
                          <a:latin typeface="Calibri" panose="020F0502020204030204" pitchFamily="34" charset="0"/>
                        </a:rPr>
                        <a:t>Smalltalk</a:t>
                      </a:r>
                      <a:r>
                        <a:rPr lang="fr-BE" sz="1800" dirty="0" smtClean="0">
                          <a:latin typeface="Calibri" panose="020F0502020204030204" pitchFamily="34" charset="0"/>
                        </a:rPr>
                        <a:t>, Eiffel</a:t>
                      </a:r>
                    </a:p>
                  </a:txBody>
                  <a:tcPr marL="91439" marR="91439" marT="45728" marB="45728"/>
                </a:tc>
              </a:tr>
              <a:tr h="365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1" dirty="0" smtClean="0">
                          <a:latin typeface="Calibri" panose="020F0502020204030204" pitchFamily="34" charset="0"/>
                        </a:rPr>
                        <a:t>A influencé</a:t>
                      </a:r>
                      <a:endParaRPr lang="fr-BE" sz="1800" dirty="0" smtClean="0">
                        <a:latin typeface="Calibri" panose="020F0502020204030204" pitchFamily="34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 smtClean="0">
                          <a:latin typeface="Calibri" panose="020F0502020204030204" pitchFamily="34" charset="0"/>
                        </a:rPr>
                        <a:t>C#, D, J#, Ada 2005, Gambas</a:t>
                      </a:r>
                    </a:p>
                  </a:txBody>
                  <a:tcPr marL="91439" marR="91439" marT="45728" marB="45728"/>
                </a:tc>
              </a:tr>
              <a:tr h="365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1" dirty="0" smtClean="0">
                          <a:latin typeface="Calibri" panose="020F0502020204030204" pitchFamily="34" charset="0"/>
                        </a:rPr>
                        <a:t>Système d'exploitation</a:t>
                      </a:r>
                      <a:endParaRPr lang="fr-BE" sz="1800" dirty="0" smtClean="0">
                        <a:latin typeface="Calibri" panose="020F0502020204030204" pitchFamily="34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 smtClean="0">
                          <a:latin typeface="Calibri" panose="020F0502020204030204" pitchFamily="34" charset="0"/>
                        </a:rPr>
                        <a:t>Multiplate-forme</a:t>
                      </a:r>
                    </a:p>
                  </a:txBody>
                  <a:tcPr marL="91439" marR="91439" marT="45728" marB="45728"/>
                </a:tc>
              </a:tr>
              <a:tr h="365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1" dirty="0" smtClean="0">
                          <a:latin typeface="Calibri" panose="020F0502020204030204" pitchFamily="34" charset="0"/>
                        </a:rPr>
                        <a:t>Licence</a:t>
                      </a:r>
                      <a:endParaRPr lang="fr-BE" sz="1800" dirty="0" smtClean="0">
                        <a:latin typeface="Calibri" panose="020F0502020204030204" pitchFamily="34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 smtClean="0">
                          <a:latin typeface="Calibri" panose="020F0502020204030204" pitchFamily="34" charset="0"/>
                        </a:rPr>
                        <a:t>GNU GPL</a:t>
                      </a:r>
                    </a:p>
                  </a:txBody>
                  <a:tcPr marL="91439" marR="91439" marT="45728" marB="45728"/>
                </a:tc>
              </a:tr>
            </a:tbl>
          </a:graphicData>
        </a:graphic>
      </p:graphicFrame>
      <p:sp>
        <p:nvSpPr>
          <p:cNvPr id="19495" name="Rectangle 9"/>
          <p:cNvSpPr>
            <a:spLocks noChangeArrowheads="1"/>
          </p:cNvSpPr>
          <p:nvPr/>
        </p:nvSpPr>
        <p:spPr bwMode="auto">
          <a:xfrm>
            <a:off x="268975" y="4640262"/>
            <a:ext cx="8429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dirty="0">
                <a:latin typeface="Calibri" pitchFamily="34" charset="0"/>
              </a:rPr>
              <a:t>Les concepteurs ont privilégiés </a:t>
            </a:r>
            <a:r>
              <a:rPr lang="fr-BE" altLang="fr-FR" b="1" dirty="0">
                <a:latin typeface="Calibri" pitchFamily="34" charset="0"/>
              </a:rPr>
              <a:t>l’approche orientée objet </a:t>
            </a:r>
            <a:r>
              <a:rPr lang="fr-BE" altLang="fr-FR" dirty="0">
                <a:latin typeface="Calibri" pitchFamily="34" charset="0"/>
              </a:rPr>
              <a:t>de sorte qu’en Java, tout est objet à l’exception des types </a:t>
            </a:r>
            <a:r>
              <a:rPr lang="fr-BE" altLang="fr-FR" dirty="0" smtClean="0">
                <a:latin typeface="Calibri" pitchFamily="34" charset="0"/>
              </a:rPr>
              <a:t>primitifs </a:t>
            </a:r>
            <a:r>
              <a:rPr lang="fr-BE" altLang="fr-FR" dirty="0">
                <a:latin typeface="Calibri" pitchFamily="34" charset="0"/>
              </a:rPr>
              <a:t>(nombres entiers, nombres à virgule flottante, etc.)</a:t>
            </a:r>
          </a:p>
        </p:txBody>
      </p:sp>
      <p:sp>
        <p:nvSpPr>
          <p:cNvPr id="19496" name="ZoneTexte 10"/>
          <p:cNvSpPr txBox="1">
            <a:spLocks noChangeArrowheads="1"/>
          </p:cNvSpPr>
          <p:nvPr/>
        </p:nvSpPr>
        <p:spPr bwMode="auto">
          <a:xfrm>
            <a:off x="1071562" y="5417113"/>
            <a:ext cx="63579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1100" dirty="0">
                <a:latin typeface="Calibri" pitchFamily="34" charset="0"/>
              </a:rPr>
              <a:t>*Un </a:t>
            </a:r>
            <a:r>
              <a:rPr lang="fr-BE" altLang="fr-FR" sz="1100" b="1" dirty="0">
                <a:latin typeface="Calibri" pitchFamily="34" charset="0"/>
              </a:rPr>
              <a:t>paradigme</a:t>
            </a:r>
            <a:r>
              <a:rPr lang="fr-BE" altLang="fr-FR" sz="1100" dirty="0">
                <a:latin typeface="Calibri" pitchFamily="34" charset="0"/>
              </a:rPr>
              <a:t> est une représentation du monde, une manière de voir les </a:t>
            </a:r>
            <a:r>
              <a:rPr lang="fr-BE" altLang="fr-FR" sz="1100" dirty="0" smtClean="0">
                <a:latin typeface="Calibri" pitchFamily="34" charset="0"/>
              </a:rPr>
              <a:t>choses</a:t>
            </a:r>
          </a:p>
          <a:p>
            <a:pPr eaLnBrk="1" hangingPunct="1"/>
            <a:r>
              <a:rPr lang="fr-BE" altLang="fr-FR" sz="1100" dirty="0" smtClean="0">
                <a:latin typeface="Calibri" pitchFamily="34" charset="0"/>
              </a:rPr>
              <a:t>**Distinction entre les différents types de variable</a:t>
            </a:r>
            <a:endParaRPr lang="fr-BE" altLang="fr-FR" sz="11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290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Template_WVN_Neutre_201308</Template>
  <TotalTime>1639</TotalTime>
  <Words>1199</Words>
  <Application>Microsoft Office PowerPoint</Application>
  <PresentationFormat>Affichage à l'écran (4:3)</PresentationFormat>
  <Paragraphs>342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Default Design</vt:lpstr>
      <vt:lpstr>Introduction à la programmation en JAVA</vt:lpstr>
      <vt:lpstr>Table des matières</vt:lpstr>
      <vt:lpstr>Présentation PowerPoint</vt:lpstr>
      <vt:lpstr> </vt:lpstr>
      <vt:lpstr> </vt:lpstr>
      <vt:lpstr> </vt:lpstr>
      <vt:lpstr> </vt:lpstr>
      <vt:lpstr> </vt:lpstr>
      <vt:lpstr>Présentation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mth</dc:creator>
  <cp:lastModifiedBy>Gary Debilde</cp:lastModifiedBy>
  <cp:revision>198</cp:revision>
  <dcterms:created xsi:type="dcterms:W3CDTF">2008-11-20T11:25:03Z</dcterms:created>
  <dcterms:modified xsi:type="dcterms:W3CDTF">2014-10-13T14:30:31Z</dcterms:modified>
</cp:coreProperties>
</file>