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82" r:id="rId4"/>
    <p:sldId id="283" r:id="rId5"/>
    <p:sldId id="284" r:id="rId6"/>
    <p:sldId id="293" r:id="rId7"/>
    <p:sldId id="285" r:id="rId8"/>
    <p:sldId id="286" r:id="rId9"/>
    <p:sldId id="287" r:id="rId10"/>
    <p:sldId id="294" r:id="rId11"/>
    <p:sldId id="288" r:id="rId12"/>
    <p:sldId id="295" r:id="rId13"/>
    <p:sldId id="289" r:id="rId14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500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A42D2D4-7288-473E-84B7-AC9A199C49B4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49876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F86D95C-477A-4D1C-9842-FE73325BEE5F}" type="datetimeFigureOut">
              <a:rPr lang="fr-FR"/>
              <a:pPr>
                <a:defRPr/>
              </a:pPr>
              <a:t>13/10/2014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BE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fr-BE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E72AE9A-286C-4573-A7CC-9C45FFB425B2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36925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74F9EE5-F407-4C78-A5FF-0E839BCFF471}" type="slidenum">
              <a:rPr lang="fr-BE" altLang="fr-FR" smtClean="0"/>
              <a:pPr eaLnBrk="1" hangingPunct="1"/>
              <a:t>1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1374472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BA0B13-8D22-4216-B007-498290EA2A1F}" type="slidenum">
              <a:rPr lang="fr-BE" altLang="fr-FR" smtClean="0"/>
              <a:pPr eaLnBrk="1" hangingPunct="1"/>
              <a:t>10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3676363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6E80CC-F2CF-4C95-9E4D-FCAB161C2551}" type="slidenum">
              <a:rPr lang="fr-BE" altLang="fr-FR" smtClean="0"/>
              <a:pPr eaLnBrk="1" hangingPunct="1"/>
              <a:t>11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2188174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BA0B13-8D22-4216-B007-498290EA2A1F}" type="slidenum">
              <a:rPr lang="fr-BE" altLang="fr-FR" smtClean="0"/>
              <a:pPr eaLnBrk="1" hangingPunct="1"/>
              <a:t>12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2514499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63B2AE9-DA17-4F2C-8047-21F5AAE3ACAB}" type="slidenum">
              <a:rPr lang="fr-BE" altLang="fr-FR" smtClean="0"/>
              <a:pPr eaLnBrk="1" hangingPunct="1"/>
              <a:t>13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2339834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129050D-5D92-4E92-9A4F-17BFE28C170F}" type="slidenum">
              <a:rPr lang="fr-BE" altLang="fr-FR" smtClean="0"/>
              <a:pPr eaLnBrk="1" hangingPunct="1"/>
              <a:t>2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2154092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A48DFEC-320E-4C1A-9A19-DE86C3DEBD4B}" type="slidenum">
              <a:rPr lang="fr-BE" altLang="fr-FR" smtClean="0"/>
              <a:pPr eaLnBrk="1" hangingPunct="1"/>
              <a:t>3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108641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BA0B13-8D22-4216-B007-498290EA2A1F}" type="slidenum">
              <a:rPr lang="fr-BE" altLang="fr-FR" smtClean="0"/>
              <a:pPr eaLnBrk="1" hangingPunct="1"/>
              <a:t>4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1111955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AB3C189-9F5D-4655-AEDB-98BFF037D1EA}" type="slidenum">
              <a:rPr lang="fr-BE" altLang="fr-FR" smtClean="0"/>
              <a:pPr eaLnBrk="1" hangingPunct="1"/>
              <a:t>5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1599806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BA0B13-8D22-4216-B007-498290EA2A1F}" type="slidenum">
              <a:rPr lang="fr-BE" altLang="fr-FR" smtClean="0"/>
              <a:pPr eaLnBrk="1" hangingPunct="1"/>
              <a:t>6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2349465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73A2024-ABEA-48BA-B073-344E6DF2673D}" type="slidenum">
              <a:rPr lang="fr-BE" altLang="fr-FR" smtClean="0"/>
              <a:pPr eaLnBrk="1" hangingPunct="1"/>
              <a:t>7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3536454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37641E9-F424-4828-8F8E-6FFD71DFE54D}" type="slidenum">
              <a:rPr lang="fr-BE" altLang="fr-FR" smtClean="0"/>
              <a:pPr eaLnBrk="1" hangingPunct="1"/>
              <a:t>8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518275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89D2DD5-C531-4DF7-985E-F29297648E8B}" type="slidenum">
              <a:rPr lang="fr-BE" altLang="fr-FR" smtClean="0"/>
              <a:pPr eaLnBrk="1" hangingPunct="1"/>
              <a:t>9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1677917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529" y="2130976"/>
            <a:ext cx="7772943" cy="1470086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057" y="3886153"/>
            <a:ext cx="6401886" cy="1752295"/>
          </a:xfrm>
        </p:spPr>
        <p:txBody>
          <a:bodyPr/>
          <a:lstStyle>
            <a:lvl1pPr marL="0" indent="0" algn="ctr">
              <a:buNone/>
              <a:defRPr/>
            </a:lvl1pPr>
            <a:lvl2pPr marL="400736" indent="0" algn="ctr">
              <a:buNone/>
              <a:defRPr/>
            </a:lvl2pPr>
            <a:lvl3pPr marL="801472" indent="0" algn="ctr">
              <a:buNone/>
              <a:defRPr/>
            </a:lvl3pPr>
            <a:lvl4pPr marL="1202207" indent="0" algn="ctr">
              <a:buNone/>
              <a:defRPr/>
            </a:lvl4pPr>
            <a:lvl5pPr marL="1602943" indent="0" algn="ctr">
              <a:buNone/>
              <a:defRPr/>
            </a:lvl5pPr>
            <a:lvl6pPr marL="2003679" indent="0" algn="ctr">
              <a:buNone/>
              <a:defRPr/>
            </a:lvl6pPr>
            <a:lvl7pPr marL="2404415" indent="0" algn="ctr">
              <a:buNone/>
              <a:defRPr/>
            </a:lvl7pPr>
            <a:lvl8pPr marL="2805151" indent="0" algn="ctr">
              <a:buNone/>
              <a:defRPr/>
            </a:lvl8pPr>
            <a:lvl9pPr marL="3205886" indent="0" algn="ctr">
              <a:buNone/>
              <a:defRPr/>
            </a:lvl9pPr>
          </a:lstStyle>
          <a:p>
            <a:r>
              <a:rPr lang="fr-FR" smtClean="0"/>
              <a:t>Modifiez le style des sous-titres du masque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788683" y="6640554"/>
            <a:ext cx="2133962" cy="22261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  <p:extLst>
      <p:ext uri="{BB962C8B-B14F-4D97-AF65-F5344CB8AC3E}">
        <p14:creationId xmlns:p14="http://schemas.microsoft.com/office/powerpoint/2010/main" val="544893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 marL="743031" indent="-219848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  <p:extLst>
      <p:ext uri="{BB962C8B-B14F-4D97-AF65-F5344CB8AC3E}">
        <p14:creationId xmlns:p14="http://schemas.microsoft.com/office/powerpoint/2010/main" val="1231266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228" y="600418"/>
            <a:ext cx="2059301" cy="5526139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6612" y="600418"/>
            <a:ext cx="6050298" cy="5526139"/>
          </a:xfrm>
        </p:spPr>
        <p:txBody>
          <a:bodyPr vert="eaVert"/>
          <a:lstStyle>
            <a:lvl2pPr marL="743031" indent="-219848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  <p:extLst>
      <p:ext uri="{BB962C8B-B14F-4D97-AF65-F5344CB8AC3E}">
        <p14:creationId xmlns:p14="http://schemas.microsoft.com/office/powerpoint/2010/main" val="2769959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  <p:extLst>
      <p:ext uri="{BB962C8B-B14F-4D97-AF65-F5344CB8AC3E}">
        <p14:creationId xmlns:p14="http://schemas.microsoft.com/office/powerpoint/2010/main" val="253942367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06" y="294090"/>
            <a:ext cx="8239917" cy="528831"/>
          </a:xfrm>
        </p:spPr>
        <p:txBody>
          <a:bodyPr/>
          <a:lstStyle>
            <a:lvl1pPr>
              <a:defRPr sz="2500"/>
            </a:lvl1pPr>
          </a:lstStyle>
          <a:p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472" y="1208438"/>
            <a:ext cx="8229057" cy="4702366"/>
          </a:xfrm>
        </p:spPr>
        <p:txBody>
          <a:bodyPr/>
          <a:lstStyle>
            <a:lvl1pPr>
              <a:defRPr sz="2100" baseline="0">
                <a:solidFill>
                  <a:srgbClr val="222146"/>
                </a:solidFill>
              </a:defRPr>
            </a:lvl1pPr>
            <a:lvl2pPr marL="743031" indent="-219848">
              <a:buClr>
                <a:srgbClr val="3FBBED"/>
              </a:buClr>
              <a:buSzPct val="100000"/>
              <a:buFont typeface="Calibri" pitchFamily="34" charset="0"/>
              <a:buChar char="-"/>
              <a:defRPr baseline="0">
                <a:solidFill>
                  <a:srgbClr val="222146"/>
                </a:solidFill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0258" y="6617641"/>
            <a:ext cx="2133962" cy="222615"/>
          </a:xfrm>
          <a:prstGeom prst="rect">
            <a:avLst/>
          </a:prstGeom>
          <a:ln/>
        </p:spPr>
        <p:txBody>
          <a:bodyPr anchor="ctr"/>
          <a:lstStyle>
            <a:lvl1pPr>
              <a:defRPr sz="1000"/>
            </a:lvl1pPr>
          </a:lstStyle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46506" y="620642"/>
            <a:ext cx="4248706" cy="522665"/>
          </a:xfrm>
        </p:spPr>
        <p:txBody>
          <a:bodyPr/>
          <a:lstStyle>
            <a:lvl1pPr marL="0" indent="0">
              <a:buNone/>
              <a:defRPr lang="en-US" sz="1800" b="1" i="0" dirty="0" smtClean="0">
                <a:solidFill>
                  <a:srgbClr val="40BBED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27456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1" y="4407378"/>
            <a:ext cx="7772943" cy="1362097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1" y="2907056"/>
            <a:ext cx="7772943" cy="1500322"/>
          </a:xfrm>
        </p:spPr>
        <p:txBody>
          <a:bodyPr anchor="b"/>
          <a:lstStyle>
            <a:lvl1pPr marL="0" indent="0">
              <a:buNone/>
              <a:defRPr sz="1800"/>
            </a:lvl1pPr>
            <a:lvl2pPr marL="400736" indent="0">
              <a:buNone/>
              <a:defRPr sz="1600"/>
            </a:lvl2pPr>
            <a:lvl3pPr marL="801472" indent="0">
              <a:buNone/>
              <a:defRPr sz="1400"/>
            </a:lvl3pPr>
            <a:lvl4pPr marL="1202207" indent="0">
              <a:buNone/>
              <a:defRPr sz="1200"/>
            </a:lvl4pPr>
            <a:lvl5pPr marL="1602943" indent="0">
              <a:buNone/>
              <a:defRPr sz="1200"/>
            </a:lvl5pPr>
            <a:lvl6pPr marL="2003679" indent="0">
              <a:buNone/>
              <a:defRPr sz="1200"/>
            </a:lvl6pPr>
            <a:lvl7pPr marL="2404415" indent="0">
              <a:buNone/>
              <a:defRPr sz="1200"/>
            </a:lvl7pPr>
            <a:lvl8pPr marL="2805151" indent="0">
              <a:buNone/>
              <a:defRPr sz="1200"/>
            </a:lvl8pPr>
            <a:lvl9pPr marL="3205886" indent="0">
              <a:buNone/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  <p:extLst>
      <p:ext uri="{BB962C8B-B14F-4D97-AF65-F5344CB8AC3E}">
        <p14:creationId xmlns:p14="http://schemas.microsoft.com/office/powerpoint/2010/main" val="1681774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472" y="1077817"/>
            <a:ext cx="4049369" cy="5048740"/>
          </a:xfrm>
        </p:spPr>
        <p:txBody>
          <a:bodyPr/>
          <a:lstStyle>
            <a:lvl1pPr>
              <a:defRPr sz="2500"/>
            </a:lvl1pPr>
            <a:lvl2pPr marL="743031" indent="-219848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159" y="1077817"/>
            <a:ext cx="4049370" cy="5048740"/>
          </a:xfrm>
        </p:spPr>
        <p:txBody>
          <a:bodyPr/>
          <a:lstStyle>
            <a:lvl1pPr>
              <a:defRPr sz="2500"/>
            </a:lvl1pPr>
            <a:lvl2pPr marL="743031" indent="-219848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36371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72" y="275012"/>
            <a:ext cx="8229057" cy="672184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472" y="1012506"/>
            <a:ext cx="4039867" cy="63929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736" indent="0">
              <a:buNone/>
              <a:defRPr sz="1800" b="1"/>
            </a:lvl2pPr>
            <a:lvl3pPr marL="801472" indent="0">
              <a:buNone/>
              <a:defRPr sz="1600" b="1"/>
            </a:lvl3pPr>
            <a:lvl4pPr marL="1202207" indent="0">
              <a:buNone/>
              <a:defRPr sz="1400" b="1"/>
            </a:lvl4pPr>
            <a:lvl5pPr marL="1602943" indent="0">
              <a:buNone/>
              <a:defRPr sz="1400" b="1"/>
            </a:lvl5pPr>
            <a:lvl6pPr marL="2003679" indent="0">
              <a:buNone/>
              <a:defRPr sz="1400" b="1"/>
            </a:lvl6pPr>
            <a:lvl7pPr marL="2404415" indent="0">
              <a:buNone/>
              <a:defRPr sz="1400" b="1"/>
            </a:lvl7pPr>
            <a:lvl8pPr marL="2805151" indent="0">
              <a:buNone/>
              <a:defRPr sz="1400" b="1"/>
            </a:lvl8pPr>
            <a:lvl9pPr marL="3205886" indent="0">
              <a:buNone/>
              <a:defRPr sz="14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72" y="1730923"/>
            <a:ext cx="4039867" cy="4395634"/>
          </a:xfrm>
        </p:spPr>
        <p:txBody>
          <a:bodyPr/>
          <a:lstStyle>
            <a:lvl1pPr>
              <a:defRPr sz="2100"/>
            </a:lvl1pPr>
            <a:lvl2pPr marL="743031" indent="-219848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304" y="1012506"/>
            <a:ext cx="4041225" cy="63929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736" indent="0">
              <a:buNone/>
              <a:defRPr sz="1800" b="1"/>
            </a:lvl2pPr>
            <a:lvl3pPr marL="801472" indent="0">
              <a:buNone/>
              <a:defRPr sz="1600" b="1"/>
            </a:lvl3pPr>
            <a:lvl4pPr marL="1202207" indent="0">
              <a:buNone/>
              <a:defRPr sz="1400" b="1"/>
            </a:lvl4pPr>
            <a:lvl5pPr marL="1602943" indent="0">
              <a:buNone/>
              <a:defRPr sz="1400" b="1"/>
            </a:lvl5pPr>
            <a:lvl6pPr marL="2003679" indent="0">
              <a:buNone/>
              <a:defRPr sz="1400" b="1"/>
            </a:lvl6pPr>
            <a:lvl7pPr marL="2404415" indent="0">
              <a:buNone/>
              <a:defRPr sz="1400" b="1"/>
            </a:lvl7pPr>
            <a:lvl8pPr marL="2805151" indent="0">
              <a:buNone/>
              <a:defRPr sz="1400" b="1"/>
            </a:lvl8pPr>
            <a:lvl9pPr marL="3205886" indent="0">
              <a:buNone/>
              <a:defRPr sz="14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304" y="1730923"/>
            <a:ext cx="4041225" cy="4395634"/>
          </a:xfrm>
        </p:spPr>
        <p:txBody>
          <a:bodyPr/>
          <a:lstStyle>
            <a:lvl1pPr>
              <a:defRPr sz="2100"/>
            </a:lvl1pPr>
            <a:lvl2pPr marL="743031" indent="-219848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  <p:extLst>
      <p:ext uri="{BB962C8B-B14F-4D97-AF65-F5344CB8AC3E}">
        <p14:creationId xmlns:p14="http://schemas.microsoft.com/office/powerpoint/2010/main" val="1739307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  <p:extLst>
      <p:ext uri="{BB962C8B-B14F-4D97-AF65-F5344CB8AC3E}">
        <p14:creationId xmlns:p14="http://schemas.microsoft.com/office/powerpoint/2010/main" val="1973770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  <p:extLst>
      <p:ext uri="{BB962C8B-B14F-4D97-AF65-F5344CB8AC3E}">
        <p14:creationId xmlns:p14="http://schemas.microsoft.com/office/powerpoint/2010/main" val="3145520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72" y="273572"/>
            <a:ext cx="3008181" cy="116195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608" y="273571"/>
            <a:ext cx="5110921" cy="5852986"/>
          </a:xfrm>
        </p:spPr>
        <p:txBody>
          <a:bodyPr/>
          <a:lstStyle>
            <a:lvl1pPr>
              <a:defRPr sz="2800"/>
            </a:lvl1pPr>
            <a:lvl2pPr marL="743031" indent="-219848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472" y="1435530"/>
            <a:ext cx="3008181" cy="4691027"/>
          </a:xfrm>
        </p:spPr>
        <p:txBody>
          <a:bodyPr/>
          <a:lstStyle>
            <a:lvl1pPr marL="0" indent="0">
              <a:buNone/>
              <a:defRPr sz="1200"/>
            </a:lvl1pPr>
            <a:lvl2pPr marL="400736" indent="0">
              <a:buNone/>
              <a:defRPr sz="1100"/>
            </a:lvl2pPr>
            <a:lvl3pPr marL="801472" indent="0">
              <a:buNone/>
              <a:defRPr sz="900"/>
            </a:lvl3pPr>
            <a:lvl4pPr marL="1202207" indent="0">
              <a:buNone/>
              <a:defRPr sz="800"/>
            </a:lvl4pPr>
            <a:lvl5pPr marL="1602943" indent="0">
              <a:buNone/>
              <a:defRPr sz="800"/>
            </a:lvl5pPr>
            <a:lvl6pPr marL="2003679" indent="0">
              <a:buNone/>
              <a:defRPr sz="800"/>
            </a:lvl6pPr>
            <a:lvl7pPr marL="2404415" indent="0">
              <a:buNone/>
              <a:defRPr sz="800"/>
            </a:lvl7pPr>
            <a:lvl8pPr marL="2805151" indent="0">
              <a:buNone/>
              <a:defRPr sz="800"/>
            </a:lvl8pPr>
            <a:lvl9pPr marL="3205886" indent="0">
              <a:buNone/>
              <a:defRPr sz="8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  <p:extLst>
      <p:ext uri="{BB962C8B-B14F-4D97-AF65-F5344CB8AC3E}">
        <p14:creationId xmlns:p14="http://schemas.microsoft.com/office/powerpoint/2010/main" val="576574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877" y="613376"/>
            <a:ext cx="5486943" cy="4113648"/>
          </a:xfrm>
        </p:spPr>
        <p:txBody>
          <a:bodyPr/>
          <a:lstStyle>
            <a:lvl1pPr marL="0" indent="0">
              <a:buNone/>
              <a:defRPr sz="2800"/>
            </a:lvl1pPr>
            <a:lvl2pPr marL="400736" indent="0">
              <a:buNone/>
              <a:defRPr sz="2500"/>
            </a:lvl2pPr>
            <a:lvl3pPr marL="801472" indent="0">
              <a:buNone/>
              <a:defRPr sz="2100"/>
            </a:lvl3pPr>
            <a:lvl4pPr marL="1202207" indent="0">
              <a:buNone/>
              <a:defRPr sz="1800"/>
            </a:lvl4pPr>
            <a:lvl5pPr marL="1602943" indent="0">
              <a:buNone/>
              <a:defRPr sz="1800"/>
            </a:lvl5pPr>
            <a:lvl6pPr marL="2003679" indent="0">
              <a:buNone/>
              <a:defRPr sz="1800"/>
            </a:lvl6pPr>
            <a:lvl7pPr marL="2404415" indent="0">
              <a:buNone/>
              <a:defRPr sz="1800"/>
            </a:lvl7pPr>
            <a:lvl8pPr marL="2805151" indent="0">
              <a:buNone/>
              <a:defRPr sz="1800"/>
            </a:lvl8pPr>
            <a:lvl9pPr marL="3205886" indent="0">
              <a:buNone/>
              <a:defRPr sz="1800"/>
            </a:lvl9pPr>
          </a:lstStyle>
          <a:p>
            <a:pPr lvl="0"/>
            <a:r>
              <a:rPr lang="fr-FR" noProof="0" smtClean="0"/>
              <a:t>Cliquez sur l'icône pour ajouter une image</a:t>
            </a:r>
            <a:endParaRPr lang="fr-B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877" y="5367757"/>
            <a:ext cx="5486943" cy="804876"/>
          </a:xfrm>
        </p:spPr>
        <p:txBody>
          <a:bodyPr/>
          <a:lstStyle>
            <a:lvl1pPr marL="0" indent="0">
              <a:buNone/>
              <a:defRPr sz="1200"/>
            </a:lvl1pPr>
            <a:lvl2pPr marL="400736" indent="0">
              <a:buNone/>
              <a:defRPr sz="1100"/>
            </a:lvl2pPr>
            <a:lvl3pPr marL="801472" indent="0">
              <a:buNone/>
              <a:defRPr sz="900"/>
            </a:lvl3pPr>
            <a:lvl4pPr marL="1202207" indent="0">
              <a:buNone/>
              <a:defRPr sz="800"/>
            </a:lvl4pPr>
            <a:lvl5pPr marL="1602943" indent="0">
              <a:buNone/>
              <a:defRPr sz="800"/>
            </a:lvl5pPr>
            <a:lvl6pPr marL="2003679" indent="0">
              <a:buNone/>
              <a:defRPr sz="800"/>
            </a:lvl6pPr>
            <a:lvl7pPr marL="2404415" indent="0">
              <a:buNone/>
              <a:defRPr sz="800"/>
            </a:lvl7pPr>
            <a:lvl8pPr marL="2805151" indent="0">
              <a:buNone/>
              <a:defRPr sz="800"/>
            </a:lvl8pPr>
            <a:lvl9pPr marL="3205886" indent="0">
              <a:buNone/>
              <a:defRPr sz="8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  <p:extLst>
      <p:ext uri="{BB962C8B-B14F-4D97-AF65-F5344CB8AC3E}">
        <p14:creationId xmlns:p14="http://schemas.microsoft.com/office/powerpoint/2010/main" val="1977347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506" y="294089"/>
            <a:ext cx="8239917" cy="58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  <a:endParaRPr lang="en-US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472" y="947196"/>
            <a:ext cx="8229057" cy="4963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135" y="6172046"/>
            <a:ext cx="2227342" cy="414085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18515" y="6629221"/>
            <a:ext cx="2133962" cy="218807"/>
          </a:xfrm>
          <a:prstGeom prst="rect">
            <a:avLst/>
          </a:prstGeom>
          <a:ln/>
        </p:spPr>
        <p:txBody>
          <a:bodyPr lIns="80147" tIns="40074" rIns="80147" bIns="40074" anchor="ctr"/>
          <a:lstStyle>
            <a:lvl1pPr algn="ctr">
              <a:defRPr sz="1000"/>
            </a:lvl1pPr>
          </a:lstStyle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  <p:sp>
        <p:nvSpPr>
          <p:cNvPr id="2" name="AutoShape 2" descr="http://intranet.wavenet.lan/traininginfo/Logo%20Technobel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4" name="AutoShape 4" descr="http://intranet.wavenet.lan/traininginfo/Logo%20Technobel.jpg"/>
          <p:cNvSpPr>
            <a:spLocks noChangeAspect="1" noChangeArrowheads="1"/>
          </p:cNvSpPr>
          <p:nvPr userDrawn="1"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6004661"/>
            <a:ext cx="1238261" cy="74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</p:sldLayoutIdLst>
  <p:transition>
    <p:strips dir="rd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179" rtl="0" eaLnBrk="1" fontAlgn="base" hangingPunct="1">
        <a:spcBef>
          <a:spcPct val="0"/>
        </a:spcBef>
        <a:spcAft>
          <a:spcPct val="0"/>
        </a:spcAft>
        <a:defRPr lang="en-US" sz="2500" b="1" dirty="0" smtClean="0">
          <a:solidFill>
            <a:srgbClr val="174A9B"/>
          </a:solidFill>
          <a:latin typeface="+mj-lt"/>
          <a:ea typeface="+mj-ea"/>
          <a:cs typeface="+mj-cs"/>
        </a:defRPr>
      </a:lvl1pPr>
      <a:lvl2pPr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Calibri" pitchFamily="34" charset="0"/>
        </a:defRPr>
      </a:lvl2pPr>
      <a:lvl3pPr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Calibri" pitchFamily="34" charset="0"/>
        </a:defRPr>
      </a:lvl3pPr>
      <a:lvl4pPr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Calibri" pitchFamily="34" charset="0"/>
        </a:defRPr>
      </a:lvl4pPr>
      <a:lvl5pPr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Calibri" pitchFamily="34" charset="0"/>
        </a:defRPr>
      </a:lvl5pPr>
      <a:lvl6pPr marL="400736"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Arial" charset="0"/>
        </a:defRPr>
      </a:lvl6pPr>
      <a:lvl7pPr marL="801472"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Arial" charset="0"/>
        </a:defRPr>
      </a:lvl7pPr>
      <a:lvl8pPr marL="1202207"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Arial" charset="0"/>
        </a:defRPr>
      </a:lvl8pPr>
      <a:lvl9pPr marL="1602943"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Arial" charset="0"/>
        </a:defRPr>
      </a:lvl9pPr>
    </p:titleStyle>
    <p:bodyStyle>
      <a:lvl1pPr marL="219848" indent="-219848" algn="l" defTabSz="914179" rtl="0" eaLnBrk="1" fontAlgn="base" hangingPunct="1">
        <a:spcBef>
          <a:spcPct val="60000"/>
        </a:spcBef>
        <a:spcAft>
          <a:spcPct val="20000"/>
        </a:spcAft>
        <a:buClr>
          <a:srgbClr val="40BBED"/>
        </a:buClr>
        <a:buSzPct val="80000"/>
        <a:buFont typeface="Wingdings" pitchFamily="2" charset="2"/>
        <a:buChar char="§"/>
        <a:defRPr sz="25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3031" indent="-219848" algn="l" defTabSz="914179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lang="en-US" sz="1800" baseline="0" dirty="0" smtClean="0">
          <a:solidFill>
            <a:srgbClr val="222146"/>
          </a:solidFill>
          <a:latin typeface="+mn-lt"/>
        </a:defRPr>
      </a:lvl2pPr>
      <a:lvl3pPr marL="1142376" indent="-228197" algn="l" defTabSz="914179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­"/>
        <a:defRPr sz="2100">
          <a:solidFill>
            <a:schemeClr val="tx1"/>
          </a:solidFill>
          <a:latin typeface="+mn-lt"/>
        </a:defRPr>
      </a:lvl3pPr>
      <a:lvl4pPr marL="1600160" indent="-228197" algn="l" defTabSz="914179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6554" indent="-228197" algn="l" defTabSz="914179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457290" indent="-228197" algn="l" defTabSz="914179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6pPr>
      <a:lvl7pPr marL="2858025" indent="-228197" algn="l" defTabSz="914179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7pPr>
      <a:lvl8pPr marL="3258761" indent="-228197" algn="l" defTabSz="914179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8pPr>
      <a:lvl9pPr marL="3659497" indent="-228197" algn="l" defTabSz="914179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0736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1472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2207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943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3679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4415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5151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5886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downloads/packages/eclipse-standard-432/keplersr2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fr.wikipedia.org/wiki/We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re 1"/>
          <p:cNvSpPr>
            <a:spLocks noGrp="1"/>
          </p:cNvSpPr>
          <p:nvPr>
            <p:ph type="ctrTitle"/>
          </p:nvPr>
        </p:nvSpPr>
        <p:spPr>
          <a:xfrm>
            <a:off x="642938" y="642938"/>
            <a:ext cx="7772400" cy="1470025"/>
          </a:xfrm>
        </p:spPr>
        <p:txBody>
          <a:bodyPr/>
          <a:lstStyle/>
          <a:p>
            <a:r>
              <a:rPr lang="fr-BE" altLang="fr-FR" b="1" dirty="0" smtClean="0">
                <a:latin typeface="Calibri" pitchFamily="34" charset="0"/>
              </a:rPr>
              <a:t>Introduction à la programmation en JAVA</a:t>
            </a:r>
          </a:p>
        </p:txBody>
      </p:sp>
      <p:pic>
        <p:nvPicPr>
          <p:cNvPr id="14340" name="Image 5" descr="logo-jav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0" y="2143125"/>
            <a:ext cx="1778000" cy="283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ZoneTexte 4"/>
          <p:cNvSpPr txBox="1">
            <a:spLocks noChangeArrowheads="1"/>
          </p:cNvSpPr>
          <p:nvPr/>
        </p:nvSpPr>
        <p:spPr bwMode="auto">
          <a:xfrm>
            <a:off x="0" y="68263"/>
            <a:ext cx="914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fr-BE" altLang="fr-FR" sz="3600" b="1">
                <a:latin typeface="Calibri" pitchFamily="34" charset="0"/>
              </a:rPr>
              <a:t>Aperçu du chapitre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85813" y="1858963"/>
            <a:ext cx="7572375" cy="249299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latin typeface="+mn-lt"/>
                <a:cs typeface="+mn-cs"/>
              </a:rPr>
              <a:t>I. Comment </a:t>
            </a:r>
            <a:r>
              <a:rPr lang="fr-BE" sz="2000" b="1" dirty="0">
                <a:latin typeface="+mn-lt"/>
                <a:cs typeface="+mn-cs"/>
              </a:rPr>
              <a:t>développer une application en Java?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latin typeface="+mn-lt"/>
                <a:cs typeface="+mn-cs"/>
              </a:rPr>
              <a:t>II. Présentation </a:t>
            </a:r>
            <a:r>
              <a:rPr lang="fr-BE" sz="2000" b="1" dirty="0">
                <a:latin typeface="+mn-lt"/>
                <a:cs typeface="+mn-cs"/>
              </a:rPr>
              <a:t>de l’IDE Eclipse </a:t>
            </a:r>
            <a:r>
              <a:rPr lang="fr-BE" sz="2000" b="1" dirty="0" smtClean="0">
                <a:latin typeface="+mn-lt"/>
                <a:cs typeface="+mn-cs"/>
              </a:rPr>
              <a:t>Kepler</a:t>
            </a:r>
            <a:endParaRPr lang="fr-BE" sz="20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solidFill>
                  <a:srgbClr val="FF0000"/>
                </a:solidFill>
                <a:latin typeface="+mn-lt"/>
                <a:cs typeface="+mn-cs"/>
              </a:rPr>
              <a:t>III. Installation </a:t>
            </a:r>
            <a:r>
              <a:rPr lang="fr-BE" sz="2000" b="1" dirty="0">
                <a:solidFill>
                  <a:srgbClr val="FF0000"/>
                </a:solidFill>
                <a:latin typeface="+mn-lt"/>
                <a:cs typeface="+mn-cs"/>
              </a:rPr>
              <a:t>d’Eclipse </a:t>
            </a:r>
            <a:r>
              <a:rPr lang="fr-BE" sz="2000" b="1" dirty="0" smtClean="0">
                <a:solidFill>
                  <a:srgbClr val="FF0000"/>
                </a:solidFill>
                <a:latin typeface="+mn-lt"/>
                <a:cs typeface="+mn-cs"/>
              </a:rPr>
              <a:t>Kepler</a:t>
            </a:r>
            <a:endParaRPr lang="fr-BE" sz="2000" b="1" dirty="0">
              <a:solidFill>
                <a:srgbClr val="FF0000"/>
              </a:solidFill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i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latin typeface="+mn-lt"/>
                <a:cs typeface="+mn-cs"/>
              </a:rPr>
              <a:t>IV. Découverte </a:t>
            </a:r>
            <a:r>
              <a:rPr lang="fr-BE" sz="2000" b="1" dirty="0">
                <a:latin typeface="+mn-lt"/>
                <a:cs typeface="+mn-cs"/>
              </a:rPr>
              <a:t>de l’IDE Eclipse </a:t>
            </a:r>
            <a:r>
              <a:rPr lang="fr-BE" sz="2000" b="1" dirty="0" smtClean="0">
                <a:latin typeface="+mn-lt"/>
                <a:cs typeface="+mn-cs"/>
              </a:rPr>
              <a:t>Kepler</a:t>
            </a:r>
            <a:endParaRPr lang="fr-BE" sz="2000" b="1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329121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0" y="0"/>
            <a:ext cx="9144000" cy="584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3200" b="1" dirty="0">
                <a:latin typeface="+mn-lt"/>
                <a:cs typeface="+mn-cs"/>
              </a:rPr>
              <a:t>III . </a:t>
            </a:r>
            <a:r>
              <a:rPr lang="fr-BE" sz="2400" b="1" dirty="0" smtClean="0">
                <a:latin typeface="+mn-lt"/>
                <a:cs typeface="+mn-cs"/>
              </a:rPr>
              <a:t>Installation d’Eclipse Kepler</a:t>
            </a:r>
            <a:endParaRPr lang="fr-BE" sz="3200" b="1" dirty="0">
              <a:latin typeface="+mn-lt"/>
              <a:cs typeface="+mn-cs"/>
            </a:endParaRPr>
          </a:p>
        </p:txBody>
      </p:sp>
      <p:sp>
        <p:nvSpPr>
          <p:cNvPr id="20483" name="ZoneTexte 8"/>
          <p:cNvSpPr txBox="1">
            <a:spLocks noChangeArrowheads="1"/>
          </p:cNvSpPr>
          <p:nvPr/>
        </p:nvSpPr>
        <p:spPr bwMode="auto">
          <a:xfrm>
            <a:off x="117723" y="1268760"/>
            <a:ext cx="8786813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fr-BE" altLang="fr-FR" sz="2400" dirty="0">
                <a:latin typeface="Arial" panose="020B0604020202020204" pitchFamily="34" charset="0"/>
                <a:cs typeface="Arial" panose="020B0604020202020204" pitchFamily="34" charset="0"/>
              </a:rPr>
              <a:t>Installons maintenant </a:t>
            </a:r>
            <a:r>
              <a:rPr lang="fr-BE" alt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Eclipse Kepler sur </a:t>
            </a:r>
            <a:r>
              <a:rPr lang="fr-BE" altLang="fr-FR" sz="2400" dirty="0">
                <a:latin typeface="Arial" panose="020B0604020202020204" pitchFamily="34" charset="0"/>
                <a:cs typeface="Arial" panose="020B0604020202020204" pitchFamily="34" charset="0"/>
              </a:rPr>
              <a:t>vos machines et voyons de quoi celui-ci </a:t>
            </a:r>
            <a:r>
              <a:rPr lang="fr-BE" alt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l’air.</a:t>
            </a:r>
          </a:p>
          <a:p>
            <a:pPr algn="ctr" eaLnBrk="1" hangingPunct="1"/>
            <a:endParaRPr lang="fr-BE" altLang="fr-F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endParaRPr lang="fr-BE" altLang="fr-F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fr-BE" alt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Pour cela, télécharger le bon fichier zip à l’adresse suivante :</a:t>
            </a:r>
            <a:endParaRPr lang="fr-BE" alt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fr-BE" altLang="fr-FR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</a:t>
            </a:r>
            <a:r>
              <a:rPr lang="fr-BE" altLang="fr-FR" sz="2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www.eclipse.org/downloads/packages/eclipse-standard-432/keplersr2</a:t>
            </a:r>
            <a:endParaRPr lang="fr-BE" altLang="fr-F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fr-BE" altLang="fr-FR" sz="2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BE" alt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 le dézipper dans le dossiers « Programmes » du disque C. </a:t>
            </a:r>
            <a:endParaRPr lang="fr-BE" alt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72823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ZoneTexte 4"/>
          <p:cNvSpPr txBox="1">
            <a:spLocks noChangeArrowheads="1"/>
          </p:cNvSpPr>
          <p:nvPr/>
        </p:nvSpPr>
        <p:spPr bwMode="auto">
          <a:xfrm>
            <a:off x="0" y="68263"/>
            <a:ext cx="914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fr-BE" altLang="fr-FR" sz="3600" b="1">
                <a:latin typeface="Calibri" pitchFamily="34" charset="0"/>
              </a:rPr>
              <a:t>Aperçu du chapitre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85813" y="1858963"/>
            <a:ext cx="7572375" cy="249299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latin typeface="+mn-lt"/>
                <a:cs typeface="+mn-cs"/>
              </a:rPr>
              <a:t>I. Comment </a:t>
            </a:r>
            <a:r>
              <a:rPr lang="fr-BE" sz="2000" b="1" dirty="0">
                <a:latin typeface="+mn-lt"/>
                <a:cs typeface="+mn-cs"/>
              </a:rPr>
              <a:t>développer une application en Java?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latin typeface="+mn-lt"/>
                <a:cs typeface="+mn-cs"/>
              </a:rPr>
              <a:t>II. Présentation </a:t>
            </a:r>
            <a:r>
              <a:rPr lang="fr-BE" sz="2000" b="1" dirty="0">
                <a:latin typeface="+mn-lt"/>
                <a:cs typeface="+mn-cs"/>
              </a:rPr>
              <a:t>de l’IDE Eclipse </a:t>
            </a:r>
            <a:r>
              <a:rPr lang="fr-BE" sz="2000" b="1" dirty="0" smtClean="0">
                <a:latin typeface="+mn-lt"/>
                <a:cs typeface="+mn-cs"/>
              </a:rPr>
              <a:t>Kepler</a:t>
            </a:r>
            <a:endParaRPr lang="fr-BE" sz="20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latin typeface="+mn-lt"/>
                <a:cs typeface="+mn-cs"/>
              </a:rPr>
              <a:t>III. Installation </a:t>
            </a:r>
            <a:r>
              <a:rPr lang="fr-BE" sz="2000" b="1" dirty="0">
                <a:latin typeface="+mn-lt"/>
                <a:cs typeface="+mn-cs"/>
              </a:rPr>
              <a:t>d’Eclipse </a:t>
            </a:r>
            <a:r>
              <a:rPr lang="fr-BE" sz="2000" b="1" dirty="0" smtClean="0">
                <a:latin typeface="+mn-lt"/>
                <a:cs typeface="+mn-cs"/>
              </a:rPr>
              <a:t>Kepler</a:t>
            </a:r>
            <a:endParaRPr lang="fr-BE" sz="20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i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solidFill>
                  <a:srgbClr val="FF0000"/>
                </a:solidFill>
                <a:latin typeface="+mn-lt"/>
                <a:cs typeface="+mn-cs"/>
              </a:rPr>
              <a:t>IV. Découverte </a:t>
            </a:r>
            <a:r>
              <a:rPr lang="fr-BE" sz="2000" b="1" dirty="0">
                <a:solidFill>
                  <a:srgbClr val="FF0000"/>
                </a:solidFill>
                <a:latin typeface="+mn-lt"/>
                <a:cs typeface="+mn-cs"/>
              </a:rPr>
              <a:t>de l’IDE Eclipse </a:t>
            </a:r>
            <a:r>
              <a:rPr lang="fr-BE" sz="2000" b="1" dirty="0" smtClean="0">
                <a:solidFill>
                  <a:srgbClr val="FF0000"/>
                </a:solidFill>
                <a:latin typeface="+mn-lt"/>
                <a:cs typeface="+mn-cs"/>
              </a:rPr>
              <a:t>Kepler</a:t>
            </a:r>
            <a:endParaRPr lang="fr-BE" sz="2000" b="1" dirty="0">
              <a:solidFill>
                <a:srgbClr val="FF0000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788212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0" y="0"/>
            <a:ext cx="9144000" cy="584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3200" b="1" dirty="0">
                <a:latin typeface="+mn-lt"/>
                <a:cs typeface="+mn-cs"/>
              </a:rPr>
              <a:t>IV . </a:t>
            </a:r>
            <a:r>
              <a:rPr lang="fr-BE" sz="2400" b="1" dirty="0" smtClean="0">
                <a:latin typeface="+mn-lt"/>
                <a:cs typeface="+mn-cs"/>
              </a:rPr>
              <a:t>Découverte </a:t>
            </a:r>
            <a:r>
              <a:rPr lang="fr-BE" sz="2400" b="1" dirty="0">
                <a:latin typeface="+mn-lt"/>
                <a:cs typeface="+mn-cs"/>
              </a:rPr>
              <a:t>de l’IDE Eclipse </a:t>
            </a:r>
            <a:r>
              <a:rPr lang="fr-BE" sz="2400" b="1" dirty="0" smtClean="0">
                <a:latin typeface="+mn-lt"/>
                <a:cs typeface="+mn-cs"/>
              </a:rPr>
              <a:t>Kepler</a:t>
            </a:r>
            <a:endParaRPr lang="fr-BE" sz="3200" b="1" dirty="0">
              <a:latin typeface="+mn-lt"/>
              <a:cs typeface="+mn-cs"/>
            </a:endParaRP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857250"/>
            <a:ext cx="7362825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657036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fr-BE" altLang="fr-FR" b="1" smtClean="0">
                <a:latin typeface="Calibri" pitchFamily="34" charset="0"/>
              </a:rPr>
              <a:t>Table des matières</a:t>
            </a:r>
            <a:endParaRPr lang="fr-BE" altLang="fr-FR" smtClean="0"/>
          </a:p>
        </p:txBody>
      </p:sp>
      <p:sp>
        <p:nvSpPr>
          <p:cNvPr id="12" name="ZoneTexte 7"/>
          <p:cNvSpPr txBox="1">
            <a:spLocks noGrp="1"/>
          </p:cNvSpPr>
          <p:nvPr>
            <p:ph idx="1"/>
          </p:nvPr>
        </p:nvSpPr>
        <p:spPr>
          <a:xfrm>
            <a:off x="457200" y="1046163"/>
            <a:ext cx="8229600" cy="4493522"/>
          </a:xfr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800" b="1" dirty="0"/>
              <a:t>I . 	Introduction à Java et historique du langage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800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800" b="1" dirty="0">
                <a:solidFill>
                  <a:srgbClr val="FF0000"/>
                </a:solidFill>
              </a:rPr>
              <a:t>II. 	Notre outil de développement : </a:t>
            </a:r>
            <a:r>
              <a:rPr lang="fr-BE" sz="1800" b="1" i="1" dirty="0">
                <a:solidFill>
                  <a:srgbClr val="FF0000"/>
                </a:solidFill>
              </a:rPr>
              <a:t>Eclipse </a:t>
            </a:r>
            <a:r>
              <a:rPr lang="fr-BE" sz="1800" b="1" i="1" dirty="0" smtClean="0">
                <a:solidFill>
                  <a:srgbClr val="FF0000"/>
                </a:solidFill>
              </a:rPr>
              <a:t>Kepler</a:t>
            </a:r>
            <a:endParaRPr lang="fr-BE" sz="1800" b="1" i="1" dirty="0">
              <a:solidFill>
                <a:srgbClr val="FF0000"/>
              </a:solidFill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fr-BE" sz="1800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800" b="1" dirty="0" smtClean="0"/>
              <a:t>III. </a:t>
            </a:r>
            <a:r>
              <a:rPr lang="fr-BE" sz="1800" b="1" dirty="0"/>
              <a:t>	Le langage Java et sa syntaxe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800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800" b="1" dirty="0" smtClean="0"/>
              <a:t>IV</a:t>
            </a:r>
            <a:r>
              <a:rPr lang="fr-BE" sz="1800" b="1" dirty="0"/>
              <a:t>. 	La POO avec </a:t>
            </a:r>
            <a:r>
              <a:rPr lang="fr-BE" sz="1800" b="1" dirty="0" smtClean="0"/>
              <a:t>Java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800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800" b="1" dirty="0" smtClean="0"/>
              <a:t>V. 	API Java</a:t>
            </a:r>
            <a:endParaRPr lang="fr-BE" sz="1800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800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800" b="1" dirty="0" smtClean="0"/>
              <a:t>VI. </a:t>
            </a:r>
            <a:r>
              <a:rPr lang="fr-BE" sz="1800" b="1" dirty="0"/>
              <a:t>	La gestion des exceptions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800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800" b="1" dirty="0" smtClean="0"/>
              <a:t>VII</a:t>
            </a:r>
            <a:r>
              <a:rPr lang="fr-BE" sz="1800" b="1" dirty="0"/>
              <a:t>. 	Les </a:t>
            </a:r>
            <a:r>
              <a:rPr lang="fr-BE" sz="1800" b="1" dirty="0" smtClean="0"/>
              <a:t>collections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800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800" b="1" smtClean="0"/>
              <a:t>VIII. </a:t>
            </a:r>
            <a:r>
              <a:rPr lang="fr-BE" sz="1800" b="1" dirty="0" smtClean="0"/>
              <a:t>	La sérialisation</a:t>
            </a:r>
            <a:endParaRPr lang="fr-BE" sz="1800" b="1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ZoneTexte 4"/>
          <p:cNvSpPr txBox="1">
            <a:spLocks noChangeArrowheads="1"/>
          </p:cNvSpPr>
          <p:nvPr/>
        </p:nvSpPr>
        <p:spPr bwMode="auto">
          <a:xfrm>
            <a:off x="0" y="571500"/>
            <a:ext cx="91440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fr-BE" altLang="fr-FR" sz="4400" b="1" dirty="0">
                <a:latin typeface="Calibri" pitchFamily="34" charset="0"/>
              </a:rPr>
              <a:t>Notre outil de développement  : Eclipse </a:t>
            </a:r>
            <a:r>
              <a:rPr lang="fr-BE" altLang="fr-FR" sz="4400" b="1" dirty="0" smtClean="0">
                <a:latin typeface="Calibri" pitchFamily="34" charset="0"/>
              </a:rPr>
              <a:t>Kepler</a:t>
            </a:r>
            <a:endParaRPr lang="fr-BE" altLang="fr-FR" sz="4400" b="1" dirty="0">
              <a:latin typeface="Calibri" pitchFamily="34" charset="0"/>
            </a:endParaRPr>
          </a:p>
        </p:txBody>
      </p:sp>
      <p:pic>
        <p:nvPicPr>
          <p:cNvPr id="14339" name="Image 5" descr="logo-jav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143125"/>
            <a:ext cx="206375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74" name="Picture 2" descr="http://2.bp.blogspot.com/-14vqPUWklAo/UuDpVoaBzPI/AAAAAAAAAoU/0KLrxrzbgvc/s1600/eclipse-kepler-splash-scree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594386"/>
            <a:ext cx="3567509" cy="238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62613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ZoneTexte 4"/>
          <p:cNvSpPr txBox="1">
            <a:spLocks noChangeArrowheads="1"/>
          </p:cNvSpPr>
          <p:nvPr/>
        </p:nvSpPr>
        <p:spPr bwMode="auto">
          <a:xfrm>
            <a:off x="0" y="68263"/>
            <a:ext cx="914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fr-BE" altLang="fr-FR" sz="3600" b="1">
                <a:latin typeface="Calibri" pitchFamily="34" charset="0"/>
              </a:rPr>
              <a:t>Aperçu du chapitre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85813" y="1858963"/>
            <a:ext cx="7572375" cy="249299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solidFill>
                  <a:srgbClr val="FF0000"/>
                </a:solidFill>
                <a:latin typeface="+mn-lt"/>
                <a:cs typeface="+mn-cs"/>
              </a:rPr>
              <a:t>I. Comment </a:t>
            </a:r>
            <a:r>
              <a:rPr lang="fr-BE" sz="2000" b="1" dirty="0">
                <a:solidFill>
                  <a:srgbClr val="FF0000"/>
                </a:solidFill>
                <a:latin typeface="+mn-lt"/>
                <a:cs typeface="+mn-cs"/>
              </a:rPr>
              <a:t>développer une application en Java?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latin typeface="+mn-lt"/>
                <a:cs typeface="+mn-cs"/>
              </a:rPr>
              <a:t>II. Présentation </a:t>
            </a:r>
            <a:r>
              <a:rPr lang="fr-BE" sz="2000" b="1" dirty="0">
                <a:latin typeface="+mn-lt"/>
                <a:cs typeface="+mn-cs"/>
              </a:rPr>
              <a:t>de l’IDE Eclipse </a:t>
            </a:r>
            <a:r>
              <a:rPr lang="fr-BE" sz="2000" b="1" dirty="0" smtClean="0">
                <a:latin typeface="+mn-lt"/>
                <a:cs typeface="+mn-cs"/>
              </a:rPr>
              <a:t>Kepler</a:t>
            </a:r>
            <a:endParaRPr lang="fr-BE" sz="20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latin typeface="+mn-lt"/>
                <a:cs typeface="+mn-cs"/>
              </a:rPr>
              <a:t>III. Installation </a:t>
            </a:r>
            <a:r>
              <a:rPr lang="fr-BE" sz="2000" b="1" dirty="0">
                <a:latin typeface="+mn-lt"/>
                <a:cs typeface="+mn-cs"/>
              </a:rPr>
              <a:t>d’Eclipse </a:t>
            </a:r>
            <a:r>
              <a:rPr lang="fr-BE" sz="2000" b="1" dirty="0" smtClean="0">
                <a:latin typeface="+mn-lt"/>
                <a:cs typeface="+mn-cs"/>
              </a:rPr>
              <a:t>Kepler</a:t>
            </a:r>
            <a:endParaRPr lang="fr-BE" sz="20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i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latin typeface="+mn-lt"/>
                <a:cs typeface="+mn-cs"/>
              </a:rPr>
              <a:t>IV. Découverte </a:t>
            </a:r>
            <a:r>
              <a:rPr lang="fr-BE" sz="2000" b="1" dirty="0">
                <a:latin typeface="+mn-lt"/>
                <a:cs typeface="+mn-cs"/>
              </a:rPr>
              <a:t>de l’IDE Eclipse </a:t>
            </a:r>
            <a:r>
              <a:rPr lang="fr-BE" sz="2000" b="1" dirty="0" smtClean="0">
                <a:latin typeface="+mn-lt"/>
                <a:cs typeface="+mn-cs"/>
              </a:rPr>
              <a:t>Kepler</a:t>
            </a:r>
            <a:endParaRPr lang="fr-BE" sz="2000" b="1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262278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0" y="0"/>
            <a:ext cx="9144000" cy="584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3200" b="1" dirty="0">
                <a:latin typeface="+mn-lt"/>
                <a:cs typeface="+mn-cs"/>
              </a:rPr>
              <a:t>I . </a:t>
            </a:r>
            <a:r>
              <a:rPr lang="fr-BE" sz="2400" b="1" dirty="0" smtClean="0">
                <a:latin typeface="+mn-lt"/>
                <a:cs typeface="+mn-cs"/>
              </a:rPr>
              <a:t>Comment </a:t>
            </a:r>
            <a:r>
              <a:rPr lang="fr-BE" sz="2400" b="1" dirty="0">
                <a:latin typeface="+mn-lt"/>
                <a:cs typeface="+mn-cs"/>
              </a:rPr>
              <a:t>développer une application en Java?</a:t>
            </a:r>
          </a:p>
        </p:txBody>
      </p:sp>
      <p:sp>
        <p:nvSpPr>
          <p:cNvPr id="16387" name="ZoneTexte 8"/>
          <p:cNvSpPr txBox="1">
            <a:spLocks noChangeArrowheads="1"/>
          </p:cNvSpPr>
          <p:nvPr/>
        </p:nvSpPr>
        <p:spPr bwMode="auto">
          <a:xfrm>
            <a:off x="285750" y="1000125"/>
            <a:ext cx="8389938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fr-BE" altLang="fr-FR" sz="2000" dirty="0">
                <a:latin typeface="Calibri" pitchFamily="34" charset="0"/>
              </a:rPr>
              <a:t>Il y a principalement </a:t>
            </a:r>
            <a:r>
              <a:rPr lang="fr-BE" altLang="fr-FR" sz="2000" b="1" dirty="0">
                <a:latin typeface="Calibri" pitchFamily="34" charset="0"/>
              </a:rPr>
              <a:t>deux méthodes </a:t>
            </a:r>
            <a:r>
              <a:rPr lang="fr-BE" altLang="fr-FR" sz="2000" dirty="0">
                <a:latin typeface="Calibri" pitchFamily="34" charset="0"/>
              </a:rPr>
              <a:t>pour écrire des programmes en Java</a:t>
            </a:r>
            <a:r>
              <a:rPr lang="fr-BE" altLang="fr-FR" sz="2000" b="1" dirty="0">
                <a:latin typeface="Calibri" pitchFamily="34" charset="0"/>
              </a:rPr>
              <a:t> </a:t>
            </a:r>
            <a:r>
              <a:rPr lang="fr-BE" altLang="fr-FR" sz="2000" dirty="0">
                <a:latin typeface="Calibri" pitchFamily="34" charset="0"/>
              </a:rPr>
              <a:t>:</a:t>
            </a:r>
          </a:p>
          <a:p>
            <a:pPr eaLnBrk="1" hangingPunct="1"/>
            <a:endParaRPr lang="fr-BE" altLang="fr-FR" sz="2000" dirty="0">
              <a:latin typeface="Calibri" pitchFamily="34" charset="0"/>
              <a:hlinkClick r:id="rId3" action="ppaction://hlinkfile" tooltip="Web"/>
            </a:endParaRPr>
          </a:p>
          <a:p>
            <a:pPr lvl="1" eaLnBrk="1" hangingPunct="1">
              <a:buFont typeface="Arial" charset="0"/>
              <a:buChar char="•"/>
            </a:pPr>
            <a:r>
              <a:rPr lang="fr-BE" altLang="fr-FR" sz="2000" dirty="0">
                <a:latin typeface="Calibri" pitchFamily="34" charset="0"/>
              </a:rPr>
              <a:t> La première consiste à utiliser un </a:t>
            </a:r>
            <a:r>
              <a:rPr lang="fr-BE" altLang="fr-FR" sz="2000" b="1" dirty="0">
                <a:latin typeface="Calibri" pitchFamily="34" charset="0"/>
              </a:rPr>
              <a:t>éditeur de texte </a:t>
            </a:r>
            <a:r>
              <a:rPr lang="fr-BE" altLang="fr-FR" sz="2000" dirty="0">
                <a:latin typeface="Calibri" pitchFamily="34" charset="0"/>
              </a:rPr>
              <a:t>« basique » comme Notepad, de compiler puis d’exécuter notre programme en ligne de commande sous </a:t>
            </a:r>
            <a:r>
              <a:rPr lang="fr-BE" altLang="fr-FR" sz="2000" dirty="0" smtClean="0">
                <a:latin typeface="Calibri" pitchFamily="34" charset="0"/>
              </a:rPr>
              <a:t>DOS</a:t>
            </a:r>
            <a:endParaRPr lang="fr-BE" altLang="fr-FR" sz="2000" dirty="0">
              <a:latin typeface="Calibri" pitchFamily="34" charset="0"/>
            </a:endParaRPr>
          </a:p>
          <a:p>
            <a:pPr lvl="1" eaLnBrk="1" hangingPunct="1">
              <a:buFont typeface="Arial" charset="0"/>
              <a:buChar char="•"/>
            </a:pPr>
            <a:endParaRPr lang="fr-BE" altLang="fr-FR" sz="2000" dirty="0">
              <a:latin typeface="Calibri" pitchFamily="34" charset="0"/>
            </a:endParaRPr>
          </a:p>
          <a:p>
            <a:pPr lvl="1" eaLnBrk="1" hangingPunct="1">
              <a:buFont typeface="Arial" charset="0"/>
              <a:buChar char="•"/>
            </a:pPr>
            <a:r>
              <a:rPr lang="fr-BE" altLang="fr-FR" sz="2000" dirty="0">
                <a:latin typeface="Calibri" pitchFamily="34" charset="0"/>
              </a:rPr>
              <a:t> La seconde est d’utiliser un </a:t>
            </a:r>
            <a:r>
              <a:rPr lang="fr-BE" altLang="fr-FR" sz="2000" b="1" dirty="0">
                <a:latin typeface="Calibri" pitchFamily="34" charset="0"/>
              </a:rPr>
              <a:t>IDE</a:t>
            </a:r>
            <a:r>
              <a:rPr lang="fr-BE" altLang="fr-FR" sz="2000" dirty="0">
                <a:latin typeface="Calibri" pitchFamily="34" charset="0"/>
              </a:rPr>
              <a:t> (Interface </a:t>
            </a:r>
            <a:r>
              <a:rPr lang="fr-BE" altLang="fr-FR" sz="2000" dirty="0" err="1">
                <a:latin typeface="Calibri" pitchFamily="34" charset="0"/>
              </a:rPr>
              <a:t>Development</a:t>
            </a:r>
            <a:r>
              <a:rPr lang="fr-BE" altLang="fr-FR" sz="2000" dirty="0">
                <a:latin typeface="Calibri" pitchFamily="34" charset="0"/>
              </a:rPr>
              <a:t> </a:t>
            </a:r>
            <a:r>
              <a:rPr lang="fr-BE" altLang="fr-FR" sz="2000" dirty="0" err="1">
                <a:latin typeface="Calibri" pitchFamily="34" charset="0"/>
              </a:rPr>
              <a:t>Environment</a:t>
            </a:r>
            <a:r>
              <a:rPr lang="fr-BE" altLang="fr-FR" sz="2000" dirty="0">
                <a:latin typeface="Calibri" pitchFamily="34" charset="0"/>
              </a:rPr>
              <a:t>) qui offrira des outils et une aide à la saisie du code. Il en existe plusieurs (payants ou non) comme </a:t>
            </a:r>
            <a:r>
              <a:rPr lang="fr-BE" altLang="fr-FR" sz="2000" dirty="0" err="1">
                <a:latin typeface="Calibri" pitchFamily="34" charset="0"/>
              </a:rPr>
              <a:t>Netbeans</a:t>
            </a:r>
            <a:r>
              <a:rPr lang="fr-BE" altLang="fr-FR" sz="2000" dirty="0">
                <a:latin typeface="Calibri" pitchFamily="34" charset="0"/>
              </a:rPr>
              <a:t>, </a:t>
            </a:r>
            <a:r>
              <a:rPr lang="fr-BE" altLang="fr-FR" sz="2000" dirty="0" err="1">
                <a:latin typeface="Calibri" pitchFamily="34" charset="0"/>
              </a:rPr>
              <a:t>Jbuilder</a:t>
            </a:r>
            <a:r>
              <a:rPr lang="fr-BE" altLang="fr-FR" sz="2000" dirty="0">
                <a:latin typeface="Calibri" pitchFamily="34" charset="0"/>
              </a:rPr>
              <a:t>, </a:t>
            </a:r>
            <a:r>
              <a:rPr lang="fr-BE" altLang="fr-FR" sz="2000" dirty="0" smtClean="0">
                <a:latin typeface="Calibri" pitchFamily="34" charset="0"/>
              </a:rPr>
              <a:t>Eclipse </a:t>
            </a:r>
            <a:r>
              <a:rPr lang="fr-BE" altLang="fr-FR" sz="2000" dirty="0">
                <a:latin typeface="Calibri" pitchFamily="34" charset="0"/>
              </a:rPr>
              <a:t>,…</a:t>
            </a:r>
            <a:endParaRPr lang="fr-BE" altLang="fr-FR" sz="2000" dirty="0">
              <a:latin typeface="Calibri" pitchFamily="34" charset="0"/>
              <a:hlinkClick r:id="" action="ppaction://hlinkfile"/>
            </a:endParaRPr>
          </a:p>
          <a:p>
            <a:pPr lvl="1" eaLnBrk="1" hangingPunct="1">
              <a:buFont typeface="Arial" charset="0"/>
              <a:buChar char="•"/>
            </a:pPr>
            <a:endParaRPr lang="fr-BE" altLang="fr-FR" sz="2000" dirty="0">
              <a:latin typeface="Calibri" pitchFamily="34" charset="0"/>
              <a:hlinkClick r:id="" action="ppaction://hlinkfile"/>
            </a:endParaRPr>
          </a:p>
        </p:txBody>
      </p:sp>
    </p:spTree>
    <p:extLst>
      <p:ext uri="{BB962C8B-B14F-4D97-AF65-F5344CB8AC3E}">
        <p14:creationId xmlns:p14="http://schemas.microsoft.com/office/powerpoint/2010/main" val="42231155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ZoneTexte 4"/>
          <p:cNvSpPr txBox="1">
            <a:spLocks noChangeArrowheads="1"/>
          </p:cNvSpPr>
          <p:nvPr/>
        </p:nvSpPr>
        <p:spPr bwMode="auto">
          <a:xfrm>
            <a:off x="0" y="68263"/>
            <a:ext cx="914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fr-BE" altLang="fr-FR" sz="3600" b="1">
                <a:latin typeface="Calibri" pitchFamily="34" charset="0"/>
              </a:rPr>
              <a:t>Aperçu du chapitre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85813" y="1858963"/>
            <a:ext cx="7572375" cy="249299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latin typeface="+mn-lt"/>
                <a:cs typeface="+mn-cs"/>
              </a:rPr>
              <a:t>I. Comment </a:t>
            </a:r>
            <a:r>
              <a:rPr lang="fr-BE" sz="2000" b="1" dirty="0">
                <a:latin typeface="+mn-lt"/>
                <a:cs typeface="+mn-cs"/>
              </a:rPr>
              <a:t>développer une application en Java?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solidFill>
                  <a:srgbClr val="FF0000"/>
                </a:solidFill>
                <a:latin typeface="+mn-lt"/>
                <a:cs typeface="+mn-cs"/>
              </a:rPr>
              <a:t>II. Présentation </a:t>
            </a:r>
            <a:r>
              <a:rPr lang="fr-BE" sz="2000" b="1" dirty="0">
                <a:solidFill>
                  <a:srgbClr val="FF0000"/>
                </a:solidFill>
                <a:latin typeface="+mn-lt"/>
                <a:cs typeface="+mn-cs"/>
              </a:rPr>
              <a:t>de l’IDE Eclipse </a:t>
            </a:r>
            <a:r>
              <a:rPr lang="fr-BE" sz="2000" b="1" dirty="0" smtClean="0">
                <a:solidFill>
                  <a:srgbClr val="FF0000"/>
                </a:solidFill>
                <a:latin typeface="+mn-lt"/>
                <a:cs typeface="+mn-cs"/>
              </a:rPr>
              <a:t>Kepler</a:t>
            </a:r>
            <a:endParaRPr lang="fr-BE" sz="2000" b="1" dirty="0">
              <a:solidFill>
                <a:srgbClr val="FF0000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latin typeface="+mn-lt"/>
                <a:cs typeface="+mn-cs"/>
              </a:rPr>
              <a:t>III. Installation </a:t>
            </a:r>
            <a:r>
              <a:rPr lang="fr-BE" sz="2000" b="1" dirty="0">
                <a:latin typeface="+mn-lt"/>
                <a:cs typeface="+mn-cs"/>
              </a:rPr>
              <a:t>d’Eclipse </a:t>
            </a:r>
            <a:r>
              <a:rPr lang="fr-BE" sz="2000" b="1" dirty="0" smtClean="0">
                <a:latin typeface="+mn-lt"/>
                <a:cs typeface="+mn-cs"/>
              </a:rPr>
              <a:t>Kepler</a:t>
            </a:r>
            <a:endParaRPr lang="fr-BE" sz="20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i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latin typeface="+mn-lt"/>
                <a:cs typeface="+mn-cs"/>
              </a:rPr>
              <a:t>IV. Découverte </a:t>
            </a:r>
            <a:r>
              <a:rPr lang="fr-BE" sz="2000" b="1" dirty="0">
                <a:latin typeface="+mn-lt"/>
                <a:cs typeface="+mn-cs"/>
              </a:rPr>
              <a:t>de l’IDE Eclipse </a:t>
            </a:r>
            <a:r>
              <a:rPr lang="fr-BE" sz="2000" b="1" dirty="0" smtClean="0">
                <a:latin typeface="+mn-lt"/>
                <a:cs typeface="+mn-cs"/>
              </a:rPr>
              <a:t>Kepler</a:t>
            </a:r>
            <a:endParaRPr lang="fr-BE" sz="2000" b="1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329121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0" y="0"/>
            <a:ext cx="9144000" cy="584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3200" b="1" dirty="0">
                <a:latin typeface="+mn-lt"/>
                <a:cs typeface="+mn-cs"/>
              </a:rPr>
              <a:t>II . </a:t>
            </a:r>
            <a:r>
              <a:rPr lang="fr-BE" sz="2400" b="1" dirty="0" smtClean="0">
                <a:latin typeface="+mn-lt"/>
                <a:cs typeface="+mn-cs"/>
              </a:rPr>
              <a:t>Présentation </a:t>
            </a:r>
            <a:r>
              <a:rPr lang="fr-BE" sz="2400" b="1" dirty="0">
                <a:latin typeface="+mn-lt"/>
                <a:cs typeface="+mn-cs"/>
              </a:rPr>
              <a:t>de l’IDE Eclipse </a:t>
            </a:r>
            <a:r>
              <a:rPr lang="fr-BE" sz="2400" b="1" dirty="0" smtClean="0">
                <a:latin typeface="+mn-lt"/>
                <a:cs typeface="+mn-cs"/>
              </a:rPr>
              <a:t>Kepler</a:t>
            </a:r>
            <a:endParaRPr lang="fr-BE" sz="3200" b="1" dirty="0">
              <a:latin typeface="+mn-lt"/>
              <a:cs typeface="+mn-cs"/>
            </a:endParaRPr>
          </a:p>
        </p:txBody>
      </p:sp>
      <p:sp>
        <p:nvSpPr>
          <p:cNvPr id="17411" name="ZoneTexte 8"/>
          <p:cNvSpPr txBox="1">
            <a:spLocks noChangeArrowheads="1"/>
          </p:cNvSpPr>
          <p:nvPr/>
        </p:nvSpPr>
        <p:spPr bwMode="auto">
          <a:xfrm>
            <a:off x="285750" y="1236663"/>
            <a:ext cx="8462963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fr-BE" altLang="fr-FR" sz="2000" dirty="0">
                <a:latin typeface="Calibri" pitchFamily="34" charset="0"/>
              </a:rPr>
              <a:t>E</a:t>
            </a:r>
            <a:r>
              <a:rPr lang="fr-BE" altLang="fr-FR" sz="2000" dirty="0" smtClean="0">
                <a:latin typeface="Calibri" pitchFamily="34" charset="0"/>
              </a:rPr>
              <a:t>nvironnement </a:t>
            </a:r>
            <a:r>
              <a:rPr lang="fr-BE" altLang="fr-FR" sz="2000" dirty="0">
                <a:latin typeface="Calibri" pitchFamily="34" charset="0"/>
              </a:rPr>
              <a:t>de développement intégré </a:t>
            </a:r>
            <a:r>
              <a:rPr lang="fr-BE" altLang="fr-FR" sz="2000" b="1" dirty="0" smtClean="0">
                <a:latin typeface="Calibri" pitchFamily="34" charset="0"/>
              </a:rPr>
              <a:t>libre</a:t>
            </a:r>
            <a:r>
              <a:rPr lang="fr-BE" altLang="fr-FR" sz="2000" dirty="0" smtClean="0">
                <a:latin typeface="Calibri" pitchFamily="34" charset="0"/>
              </a:rPr>
              <a:t>, </a:t>
            </a:r>
            <a:r>
              <a:rPr lang="fr-BE" altLang="fr-FR" sz="2000" b="1" dirty="0">
                <a:latin typeface="Calibri" pitchFamily="34" charset="0"/>
              </a:rPr>
              <a:t>extensible</a:t>
            </a:r>
            <a:r>
              <a:rPr lang="fr-BE" altLang="fr-FR" sz="2000" dirty="0">
                <a:latin typeface="Calibri" pitchFamily="34" charset="0"/>
              </a:rPr>
              <a:t> et </a:t>
            </a:r>
            <a:r>
              <a:rPr lang="fr-BE" altLang="fr-FR" sz="2000" b="1" dirty="0" smtClean="0">
                <a:latin typeface="Calibri" pitchFamily="34" charset="0"/>
              </a:rPr>
              <a:t>polyvalent</a:t>
            </a:r>
            <a:endParaRPr lang="fr-BE" altLang="fr-FR" sz="2000" b="1" dirty="0">
              <a:latin typeface="Calibri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fr-BE" altLang="fr-FR" sz="2000" dirty="0" smtClean="0">
              <a:latin typeface="Calibri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fr-BE" altLang="fr-FR" sz="2000" dirty="0" smtClean="0">
                <a:latin typeface="Calibri" pitchFamily="34" charset="0"/>
              </a:rPr>
              <a:t>Permet </a:t>
            </a:r>
            <a:r>
              <a:rPr lang="fr-BE" altLang="fr-FR" sz="2000" dirty="0">
                <a:latin typeface="Calibri" pitchFamily="34" charset="0"/>
              </a:rPr>
              <a:t>de créer des </a:t>
            </a:r>
            <a:r>
              <a:rPr lang="fr-BE" altLang="fr-FR" sz="2000" b="1" dirty="0">
                <a:latin typeface="Calibri" pitchFamily="34" charset="0"/>
              </a:rPr>
              <a:t>projets</a:t>
            </a:r>
            <a:r>
              <a:rPr lang="fr-BE" altLang="fr-FR" sz="2000" dirty="0">
                <a:latin typeface="Calibri" pitchFamily="34" charset="0"/>
              </a:rPr>
              <a:t> de développement mettant en œuvre </a:t>
            </a:r>
            <a:r>
              <a:rPr lang="fr-BE" altLang="fr-FR" sz="2000" b="1" dirty="0">
                <a:latin typeface="Calibri" pitchFamily="34" charset="0"/>
              </a:rPr>
              <a:t>n'importe quel langage de </a:t>
            </a:r>
            <a:r>
              <a:rPr lang="fr-BE" altLang="fr-FR" sz="2000" b="1" dirty="0" smtClean="0">
                <a:latin typeface="Calibri" pitchFamily="34" charset="0"/>
              </a:rPr>
              <a:t>programmation</a:t>
            </a:r>
            <a:endParaRPr lang="fr-BE" altLang="fr-FR" sz="2000" b="1" dirty="0">
              <a:latin typeface="Calibri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fr-BE" altLang="fr-FR" sz="2000" dirty="0" smtClean="0">
              <a:latin typeface="Calibri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fr-BE" altLang="fr-FR" sz="2000" dirty="0" smtClean="0">
                <a:latin typeface="Calibri" pitchFamily="34" charset="0"/>
              </a:rPr>
              <a:t>Principalement </a:t>
            </a:r>
            <a:r>
              <a:rPr lang="fr-BE" altLang="fr-FR" sz="2000" b="1" dirty="0">
                <a:latin typeface="Calibri" pitchFamily="34" charset="0"/>
              </a:rPr>
              <a:t>écrit en Java</a:t>
            </a:r>
            <a:r>
              <a:rPr lang="fr-BE" altLang="fr-FR" sz="2000" dirty="0">
                <a:latin typeface="Calibri" pitchFamily="34" charset="0"/>
              </a:rPr>
              <a:t> (à l'aide de la bibliothèque graphique SWT </a:t>
            </a:r>
            <a:r>
              <a:rPr lang="fr-BE" altLang="fr-FR" sz="2000" dirty="0" smtClean="0">
                <a:latin typeface="Calibri" pitchFamily="34" charset="0"/>
              </a:rPr>
              <a:t>d'IBM)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fr-BE" altLang="fr-FR" sz="2000" dirty="0" smtClean="0">
              <a:latin typeface="Calibri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fr-BE" altLang="fr-FR" sz="2000" dirty="0">
                <a:latin typeface="Calibri" pitchFamily="34" charset="0"/>
              </a:rPr>
              <a:t>L</a:t>
            </a:r>
            <a:r>
              <a:rPr lang="fr-BE" altLang="fr-FR" sz="2000" dirty="0" smtClean="0">
                <a:latin typeface="Calibri" pitchFamily="34" charset="0"/>
              </a:rPr>
              <a:t>a spécificité </a:t>
            </a:r>
            <a:r>
              <a:rPr lang="fr-BE" altLang="fr-FR" sz="2000" dirty="0">
                <a:latin typeface="Calibri" pitchFamily="34" charset="0"/>
              </a:rPr>
              <a:t>de l’</a:t>
            </a:r>
            <a:r>
              <a:rPr lang="fr-BE" altLang="fr-FR" sz="2000" b="1" dirty="0">
                <a:latin typeface="Calibri" pitchFamily="34" charset="0"/>
              </a:rPr>
              <a:t>IDE Eclipse </a:t>
            </a:r>
            <a:r>
              <a:rPr lang="fr-BE" altLang="fr-FR" sz="2000" dirty="0">
                <a:latin typeface="Calibri" pitchFamily="34" charset="0"/>
              </a:rPr>
              <a:t>vient du fait de son architecture totalement développée autour de la notion de </a:t>
            </a:r>
            <a:r>
              <a:rPr lang="fr-BE" altLang="fr-FR" sz="2000" b="1" dirty="0" smtClean="0">
                <a:latin typeface="Calibri" pitchFamily="34" charset="0"/>
              </a:rPr>
              <a:t>plug-in</a:t>
            </a:r>
            <a:r>
              <a:rPr lang="fr-BE" altLang="fr-FR" sz="2000" dirty="0" smtClean="0">
                <a:latin typeface="Calibri" pitchFamily="34" charset="0"/>
              </a:rPr>
              <a:t> : toutes </a:t>
            </a:r>
            <a:r>
              <a:rPr lang="fr-BE" altLang="fr-FR" sz="2000" dirty="0">
                <a:latin typeface="Calibri" pitchFamily="34" charset="0"/>
              </a:rPr>
              <a:t>les fonctionnalités de ce logiciel sont développées en tant que </a:t>
            </a:r>
            <a:r>
              <a:rPr lang="fr-BE" altLang="fr-FR" sz="2000" dirty="0" smtClean="0">
                <a:latin typeface="Calibri" pitchFamily="34" charset="0"/>
              </a:rPr>
              <a:t>plug-in</a:t>
            </a:r>
            <a:endParaRPr lang="fr-BE" altLang="fr-FR" sz="2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13704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3200" b="1" dirty="0">
                <a:latin typeface="+mn-lt"/>
                <a:cs typeface="+mn-cs"/>
              </a:rPr>
              <a:t>II . </a:t>
            </a:r>
            <a:r>
              <a:rPr lang="fr-BE" sz="2400" b="1" dirty="0" smtClean="0">
                <a:latin typeface="+mn-lt"/>
                <a:cs typeface="+mn-cs"/>
              </a:rPr>
              <a:t>Présentation </a:t>
            </a:r>
            <a:r>
              <a:rPr lang="fr-BE" sz="2400" b="1" dirty="0">
                <a:latin typeface="+mn-lt"/>
                <a:cs typeface="+mn-cs"/>
              </a:rPr>
              <a:t>de l’IDE Eclipse </a:t>
            </a:r>
            <a:r>
              <a:rPr lang="fr-BE" sz="2400" b="1" dirty="0" smtClean="0">
                <a:latin typeface="+mn-lt"/>
                <a:cs typeface="+mn-cs"/>
              </a:rPr>
              <a:t>Kepler – </a:t>
            </a:r>
            <a:r>
              <a:rPr lang="fr-BE" sz="2400" b="1" i="1" dirty="0" smtClean="0">
                <a:latin typeface="+mn-lt"/>
                <a:cs typeface="+mn-cs"/>
              </a:rPr>
              <a:t>Historique </a:t>
            </a:r>
            <a:r>
              <a:rPr lang="fr-BE" sz="2400" b="1" i="1" dirty="0">
                <a:latin typeface="+mn-lt"/>
                <a:cs typeface="+mn-cs"/>
              </a:rPr>
              <a:t>du projet</a:t>
            </a:r>
          </a:p>
        </p:txBody>
      </p:sp>
      <p:sp>
        <p:nvSpPr>
          <p:cNvPr id="18435" name="ZoneTexte 8"/>
          <p:cNvSpPr txBox="1">
            <a:spLocks noChangeArrowheads="1"/>
          </p:cNvSpPr>
          <p:nvPr/>
        </p:nvSpPr>
        <p:spPr bwMode="auto">
          <a:xfrm>
            <a:off x="331535" y="1340768"/>
            <a:ext cx="8462962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fr-BE" altLang="fr-FR" sz="2000" dirty="0" smtClean="0">
                <a:latin typeface="Calibri" pitchFamily="34" charset="0"/>
              </a:rPr>
              <a:t>Projet initié </a:t>
            </a:r>
            <a:r>
              <a:rPr lang="fr-BE" altLang="fr-FR" sz="2000" dirty="0">
                <a:latin typeface="Calibri" pitchFamily="34" charset="0"/>
              </a:rPr>
              <a:t>par </a:t>
            </a:r>
            <a:r>
              <a:rPr lang="fr-BE" altLang="fr-FR" sz="2000" b="1" dirty="0">
                <a:latin typeface="Calibri" pitchFamily="34" charset="0"/>
              </a:rPr>
              <a:t>IBM</a:t>
            </a:r>
            <a:r>
              <a:rPr lang="fr-BE" altLang="fr-FR" sz="2000" dirty="0">
                <a:latin typeface="Calibri" pitchFamily="34" charset="0"/>
              </a:rPr>
              <a:t> pour remplacer, en utilisant Java, les IDE </a:t>
            </a:r>
            <a:r>
              <a:rPr lang="fr-BE" altLang="fr-FR" sz="2000" i="1" dirty="0">
                <a:latin typeface="Calibri" pitchFamily="34" charset="0"/>
              </a:rPr>
              <a:t>Visual Age</a:t>
            </a:r>
            <a:r>
              <a:rPr lang="fr-BE" altLang="fr-FR" sz="2000" dirty="0">
                <a:latin typeface="Calibri" pitchFamily="34" charset="0"/>
              </a:rPr>
              <a:t>, basé sur </a:t>
            </a:r>
            <a:r>
              <a:rPr lang="fr-BE" altLang="fr-FR" sz="2000" dirty="0" err="1" smtClean="0">
                <a:latin typeface="Calibri" pitchFamily="34" charset="0"/>
              </a:rPr>
              <a:t>Smalltalk</a:t>
            </a:r>
            <a:endParaRPr lang="fr-BE" altLang="fr-FR" sz="2000" dirty="0">
              <a:latin typeface="Calibri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fr-BE" altLang="fr-FR" sz="2000" dirty="0">
              <a:latin typeface="Calibri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fr-BE" altLang="fr-FR" sz="2000" dirty="0">
                <a:latin typeface="Calibri" pitchFamily="34" charset="0"/>
              </a:rPr>
              <a:t>Dès l'origine du projet, IBM a voulu offrir une </a:t>
            </a:r>
            <a:r>
              <a:rPr lang="fr-BE" altLang="fr-FR" sz="2000" b="1" dirty="0">
                <a:latin typeface="Calibri" pitchFamily="34" charset="0"/>
              </a:rPr>
              <a:t>solution </a:t>
            </a:r>
            <a:r>
              <a:rPr lang="fr-BE" altLang="fr-FR" sz="2000" b="1" dirty="0" err="1" smtClean="0">
                <a:latin typeface="Calibri" pitchFamily="34" charset="0"/>
              </a:rPr>
              <a:t>multi-plateformes</a:t>
            </a:r>
            <a:r>
              <a:rPr lang="fr-BE" altLang="fr-FR" sz="2000" dirty="0" smtClean="0">
                <a:latin typeface="Calibri" pitchFamily="34" charset="0"/>
              </a:rPr>
              <a:t>, </a:t>
            </a:r>
            <a:r>
              <a:rPr lang="fr-BE" altLang="fr-FR" sz="2000" dirty="0">
                <a:latin typeface="Calibri" pitchFamily="34" charset="0"/>
              </a:rPr>
              <a:t>pouvant être exécutée sur les différents systèmes d'exploitation de ses clients</a:t>
            </a:r>
            <a:r>
              <a:rPr lang="fr-BE" altLang="fr-FR" sz="2000" dirty="0" smtClean="0">
                <a:latin typeface="Calibri" pitchFamily="34" charset="0"/>
              </a:rPr>
              <a:t>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fr-BE" altLang="fr-FR" sz="2000" dirty="0">
              <a:latin typeface="Calibri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fr-BE" altLang="fr-FR" sz="2000" dirty="0" smtClean="0">
                <a:latin typeface="Calibri" pitchFamily="34" charset="0"/>
              </a:rPr>
              <a:t>Le projet </a:t>
            </a:r>
            <a:r>
              <a:rPr lang="fr-BE" altLang="fr-FR" sz="2000" dirty="0">
                <a:latin typeface="Calibri" pitchFamily="34" charset="0"/>
              </a:rPr>
              <a:t>s'est voulu </a:t>
            </a:r>
            <a:r>
              <a:rPr lang="fr-BE" altLang="fr-FR" sz="2000" b="1" dirty="0">
                <a:latin typeface="Calibri" pitchFamily="34" charset="0"/>
              </a:rPr>
              <a:t>extensible</a:t>
            </a:r>
            <a:r>
              <a:rPr lang="fr-BE" altLang="fr-FR" sz="2000" dirty="0">
                <a:latin typeface="Calibri" pitchFamily="34" charset="0"/>
              </a:rPr>
              <a:t> par le biais de plugins</a:t>
            </a:r>
            <a:r>
              <a:rPr lang="fr-BE" altLang="fr-FR" sz="2000" dirty="0" smtClean="0">
                <a:latin typeface="Calibri" pitchFamily="34" charset="0"/>
              </a:rPr>
              <a:t>.</a:t>
            </a:r>
            <a:endParaRPr lang="fr-BE" altLang="fr-FR" sz="2000" dirty="0">
              <a:latin typeface="Calibri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fr-BE" altLang="fr-FR" sz="2000" dirty="0">
              <a:latin typeface="Calibri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fr-BE" altLang="fr-FR" sz="2000" dirty="0">
                <a:latin typeface="Calibri" pitchFamily="34" charset="0"/>
              </a:rPr>
              <a:t>N</a:t>
            </a:r>
            <a:r>
              <a:rPr lang="fr-BE" altLang="fr-FR" sz="2000" dirty="0" smtClean="0">
                <a:latin typeface="Calibri" pitchFamily="34" charset="0"/>
              </a:rPr>
              <a:t>ovembre 2001 : 1</a:t>
            </a:r>
            <a:r>
              <a:rPr lang="fr-BE" altLang="fr-FR" sz="2000" baseline="30000" dirty="0" smtClean="0">
                <a:latin typeface="Calibri" pitchFamily="34" charset="0"/>
              </a:rPr>
              <a:t>e</a:t>
            </a:r>
            <a:r>
              <a:rPr lang="fr-BE" altLang="fr-FR" sz="2000" dirty="0" smtClean="0">
                <a:latin typeface="Calibri" pitchFamily="34" charset="0"/>
              </a:rPr>
              <a:t> version d’Eclipse en tant que logiciel libre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fr-BE" altLang="fr-FR" sz="2000" dirty="0">
              <a:latin typeface="Calibri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fr-BE" altLang="fr-FR" sz="2000" dirty="0" smtClean="0">
                <a:latin typeface="Calibri" pitchFamily="34" charset="0"/>
              </a:rPr>
              <a:t>Janvier 2004 : constitution de la </a:t>
            </a:r>
            <a:r>
              <a:rPr lang="fr-BE" altLang="fr-FR" sz="2000" b="1" dirty="0" smtClean="0">
                <a:latin typeface="Calibri" pitchFamily="34" charset="0"/>
              </a:rPr>
              <a:t>fondation Eclipse </a:t>
            </a:r>
            <a:r>
              <a:rPr lang="fr-BE" altLang="fr-FR" sz="2000" dirty="0" smtClean="0">
                <a:latin typeface="Calibri" pitchFamily="34" charset="0"/>
              </a:rPr>
              <a:t>afin </a:t>
            </a:r>
            <a:r>
              <a:rPr lang="fr-BE" altLang="fr-FR" sz="2000" dirty="0">
                <a:latin typeface="Calibri" pitchFamily="34" charset="0"/>
              </a:rPr>
              <a:t>d'assurer son développement.</a:t>
            </a:r>
          </a:p>
        </p:txBody>
      </p:sp>
    </p:spTree>
    <p:extLst>
      <p:ext uri="{BB962C8B-B14F-4D97-AF65-F5344CB8AC3E}">
        <p14:creationId xmlns:p14="http://schemas.microsoft.com/office/powerpoint/2010/main" val="263497080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fr-BE" altLang="fr-FR" smtClean="0"/>
          </a:p>
        </p:txBody>
      </p:sp>
      <p:sp>
        <p:nvSpPr>
          <p:cNvPr id="8" name="ZoneTexte 7"/>
          <p:cNvSpPr txBox="1"/>
          <p:nvPr/>
        </p:nvSpPr>
        <p:spPr>
          <a:xfrm>
            <a:off x="0" y="0"/>
            <a:ext cx="9144000" cy="95410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3200" b="1" dirty="0">
                <a:latin typeface="+mn-lt"/>
                <a:cs typeface="+mn-cs"/>
              </a:rPr>
              <a:t>II . </a:t>
            </a:r>
            <a:r>
              <a:rPr lang="fr-BE" sz="2400" b="1" dirty="0" smtClean="0">
                <a:latin typeface="+mn-lt"/>
                <a:cs typeface="+mn-cs"/>
              </a:rPr>
              <a:t>Présentation </a:t>
            </a:r>
            <a:r>
              <a:rPr lang="fr-BE" sz="2400" b="1" dirty="0">
                <a:latin typeface="+mn-lt"/>
                <a:cs typeface="+mn-cs"/>
              </a:rPr>
              <a:t>de l’IDE Eclipse </a:t>
            </a:r>
            <a:r>
              <a:rPr lang="fr-BE" sz="2400" b="1" dirty="0" smtClean="0">
                <a:latin typeface="+mn-lt"/>
                <a:cs typeface="+mn-cs"/>
              </a:rPr>
              <a:t>Kepler </a:t>
            </a:r>
            <a:r>
              <a:rPr lang="fr-BE" sz="2400" b="1" i="1" dirty="0">
                <a:latin typeface="+mn-lt"/>
                <a:cs typeface="+mn-cs"/>
              </a:rPr>
              <a:t>– </a:t>
            </a:r>
            <a:r>
              <a:rPr lang="fr-BE" sz="2400" b="1" i="1" dirty="0" smtClean="0">
                <a:latin typeface="+mn-lt"/>
                <a:cs typeface="+mn-cs"/>
              </a:rPr>
              <a:t>Historique </a:t>
            </a:r>
            <a:r>
              <a:rPr lang="fr-BE" sz="2400" b="1" i="1" dirty="0">
                <a:latin typeface="+mn-lt"/>
                <a:cs typeface="+mn-cs"/>
              </a:rPr>
              <a:t>du projet</a:t>
            </a:r>
          </a:p>
        </p:txBody>
      </p:sp>
      <p:sp>
        <p:nvSpPr>
          <p:cNvPr id="19461" name="ZoneTexte 8"/>
          <p:cNvSpPr txBox="1">
            <a:spLocks noChangeArrowheads="1"/>
          </p:cNvSpPr>
          <p:nvPr/>
        </p:nvSpPr>
        <p:spPr bwMode="auto">
          <a:xfrm>
            <a:off x="285750" y="1236663"/>
            <a:ext cx="8786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fr-BE" altLang="fr-FR" sz="2000">
              <a:latin typeface="Calibri" pitchFamily="34" charset="0"/>
            </a:endParaRPr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553020"/>
              </p:ext>
            </p:extLst>
          </p:nvPr>
        </p:nvGraphicFramePr>
        <p:xfrm>
          <a:off x="428625" y="1428750"/>
          <a:ext cx="8501063" cy="3727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1361"/>
                <a:gridCol w="5629702"/>
              </a:tblGrid>
              <a:tr h="3657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1800" dirty="0" smtClean="0"/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1800" dirty="0" smtClean="0"/>
                    </a:p>
                  </a:txBody>
                  <a:tcPr marL="91439" marR="91439" marT="45725" marB="45725"/>
                </a:tc>
              </a:tr>
              <a:tr h="3657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Développé</a:t>
                      </a:r>
                      <a:r>
                        <a:rPr lang="fr-BE" sz="2000" b="1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par</a:t>
                      </a:r>
                      <a:endParaRPr lang="fr-BE" sz="2000" b="1" kern="120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dirty="0" smtClean="0">
                          <a:latin typeface="Calibri" panose="020F0502020204030204" pitchFamily="34" charset="0"/>
                        </a:rPr>
                        <a:t>Eclipse Fondation</a:t>
                      </a:r>
                    </a:p>
                  </a:txBody>
                  <a:tcPr marL="91439" marR="91439" marT="45725" marB="45725"/>
                </a:tc>
              </a:tr>
              <a:tr h="3657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Auteur</a:t>
                      </a: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dirty="0" smtClean="0">
                          <a:latin typeface="Calibri" panose="020F0502020204030204" pitchFamily="34" charset="0"/>
                        </a:rPr>
                        <a:t>IBM</a:t>
                      </a:r>
                    </a:p>
                  </a:txBody>
                  <a:tcPr marL="91439" marR="91439" marT="45725" marB="45725"/>
                </a:tc>
              </a:tr>
              <a:tr h="588338">
                <a:tc>
                  <a:txBody>
                    <a:bodyPr/>
                    <a:lstStyle/>
                    <a:p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Dernière</a:t>
                      </a:r>
                      <a:r>
                        <a:rPr lang="fr-BE" sz="2000" b="1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v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ersion</a:t>
                      </a: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dirty="0" smtClean="0">
                          <a:latin typeface="Calibri" panose="020F0502020204030204" pitchFamily="34" charset="0"/>
                        </a:rPr>
                        <a:t>Eclipse Kepler le 27 juin 2013 (bientôt: Eclipse Luna)</a:t>
                      </a:r>
                    </a:p>
                  </a:txBody>
                  <a:tcPr marL="91439" marR="91439" marT="45725" marB="45725"/>
                </a:tc>
              </a:tr>
              <a:tr h="3657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dirty="0" smtClean="0">
                          <a:latin typeface="Calibri" panose="020F0502020204030204" pitchFamily="34" charset="0"/>
                        </a:rPr>
                        <a:t>Système d'exploitation</a:t>
                      </a:r>
                      <a:endParaRPr lang="fr-BE" sz="2000" dirty="0" smtClean="0">
                        <a:latin typeface="Calibri" panose="020F0502020204030204" pitchFamily="34" charset="0"/>
                      </a:endParaRP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dirty="0" err="1" smtClean="0">
                          <a:latin typeface="Calibri" panose="020F0502020204030204" pitchFamily="34" charset="0"/>
                        </a:rPr>
                        <a:t>Multi-plateformes</a:t>
                      </a:r>
                      <a:endParaRPr lang="fr-BE" sz="2000" dirty="0" smtClean="0">
                        <a:latin typeface="Calibri" panose="020F0502020204030204" pitchFamily="34" charset="0"/>
                      </a:endParaRPr>
                    </a:p>
                  </a:txBody>
                  <a:tcPr marL="91439" marR="91439" marT="45725" marB="45725"/>
                </a:tc>
              </a:tr>
              <a:tr h="3657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dirty="0" smtClean="0">
                          <a:latin typeface="Calibri" panose="020F0502020204030204" pitchFamily="34" charset="0"/>
                        </a:rPr>
                        <a:t>Langue</a:t>
                      </a:r>
                      <a:endParaRPr lang="fr-BE" sz="2000" dirty="0" smtClean="0">
                        <a:latin typeface="Calibri" panose="020F0502020204030204" pitchFamily="34" charset="0"/>
                      </a:endParaRP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dirty="0" smtClean="0">
                          <a:latin typeface="Calibri" panose="020F0502020204030204" pitchFamily="34" charset="0"/>
                        </a:rPr>
                        <a:t>Multilingue</a:t>
                      </a:r>
                    </a:p>
                  </a:txBody>
                  <a:tcPr marL="91439" marR="91439" marT="45725" marB="45725"/>
                </a:tc>
              </a:tr>
              <a:tr h="3657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dirty="0" smtClean="0">
                          <a:latin typeface="Calibri" panose="020F0502020204030204" pitchFamily="34" charset="0"/>
                        </a:rPr>
                        <a:t>IDE</a:t>
                      </a:r>
                    </a:p>
                  </a:txBody>
                  <a:tcPr marL="91439" marR="91439" marT="45725" marB="45725"/>
                </a:tc>
              </a:tr>
              <a:tr h="3657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License</a:t>
                      </a: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dirty="0" smtClean="0">
                          <a:latin typeface="Calibri" panose="020F0502020204030204" pitchFamily="34" charset="0"/>
                        </a:rPr>
                        <a:t>EPL</a:t>
                      </a:r>
                    </a:p>
                  </a:txBody>
                  <a:tcPr marL="91439" marR="91439" marT="45725" marB="45725"/>
                </a:tc>
              </a:tr>
              <a:tr h="3657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Site</a:t>
                      </a:r>
                      <a:r>
                        <a:rPr lang="fr-BE" sz="200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Web</a:t>
                      </a: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dirty="0" smtClean="0">
                          <a:latin typeface="Calibri" panose="020F0502020204030204" pitchFamily="34" charset="0"/>
                        </a:rPr>
                        <a:t>www.eclipse.org</a:t>
                      </a:r>
                    </a:p>
                  </a:txBody>
                  <a:tcPr marL="91439" marR="91439" marT="45725" marB="457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95927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659BD2"/>
      </a:hlink>
      <a:folHlink>
        <a:srgbClr val="659B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  <a:spAutoFit/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  <a:spAutoFit/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1619</TotalTime>
  <Words>447</Words>
  <Application>Microsoft Office PowerPoint</Application>
  <PresentationFormat>Affichage à l'écran (4:3)</PresentationFormat>
  <Paragraphs>117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1_Default Design</vt:lpstr>
      <vt:lpstr>Introduction à la programmation en JAVA</vt:lpstr>
      <vt:lpstr>Table des matières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mth</dc:creator>
  <cp:lastModifiedBy>Gary Debilde</cp:lastModifiedBy>
  <cp:revision>185</cp:revision>
  <dcterms:created xsi:type="dcterms:W3CDTF">2008-11-20T11:25:03Z</dcterms:created>
  <dcterms:modified xsi:type="dcterms:W3CDTF">2014-10-13T14:45:59Z</dcterms:modified>
</cp:coreProperties>
</file>