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1"/>
  </p:sldMasterIdLst>
  <p:notesMasterIdLst>
    <p:notesMasterId r:id="rId59"/>
  </p:notesMasterIdLst>
  <p:handoutMasterIdLst>
    <p:handoutMasterId r:id="rId60"/>
  </p:handoutMasterIdLst>
  <p:sldIdLst>
    <p:sldId id="256" r:id="rId2"/>
    <p:sldId id="424" r:id="rId3"/>
    <p:sldId id="337" r:id="rId4"/>
    <p:sldId id="338" r:id="rId5"/>
    <p:sldId id="308" r:id="rId6"/>
    <p:sldId id="447" r:id="rId7"/>
    <p:sldId id="310" r:id="rId8"/>
    <p:sldId id="309" r:id="rId9"/>
    <p:sldId id="427" r:id="rId10"/>
    <p:sldId id="363" r:id="rId11"/>
    <p:sldId id="448" r:id="rId12"/>
    <p:sldId id="311" r:id="rId13"/>
    <p:sldId id="312" r:id="rId14"/>
    <p:sldId id="313" r:id="rId15"/>
    <p:sldId id="449" r:id="rId16"/>
    <p:sldId id="319" r:id="rId17"/>
    <p:sldId id="322" r:id="rId18"/>
    <p:sldId id="429" r:id="rId19"/>
    <p:sldId id="365" r:id="rId20"/>
    <p:sldId id="366" r:id="rId21"/>
    <p:sldId id="398" r:id="rId22"/>
    <p:sldId id="320" r:id="rId23"/>
    <p:sldId id="321" r:id="rId24"/>
    <p:sldId id="431" r:id="rId25"/>
    <p:sldId id="432" r:id="rId26"/>
    <p:sldId id="433" r:id="rId27"/>
    <p:sldId id="434" r:id="rId28"/>
    <p:sldId id="435" r:id="rId29"/>
    <p:sldId id="450" r:id="rId30"/>
    <p:sldId id="323" r:id="rId31"/>
    <p:sldId id="324" r:id="rId32"/>
    <p:sldId id="325" r:id="rId33"/>
    <p:sldId id="326" r:id="rId34"/>
    <p:sldId id="451" r:id="rId35"/>
    <p:sldId id="327" r:id="rId36"/>
    <p:sldId id="328" r:id="rId37"/>
    <p:sldId id="329" r:id="rId38"/>
    <p:sldId id="330" r:id="rId39"/>
    <p:sldId id="437" r:id="rId40"/>
    <p:sldId id="331" r:id="rId41"/>
    <p:sldId id="332" r:id="rId42"/>
    <p:sldId id="333" r:id="rId43"/>
    <p:sldId id="334" r:id="rId44"/>
    <p:sldId id="335" r:id="rId45"/>
    <p:sldId id="368" r:id="rId46"/>
    <p:sldId id="370" r:id="rId47"/>
    <p:sldId id="452" r:id="rId48"/>
    <p:sldId id="359" r:id="rId49"/>
    <p:sldId id="360" r:id="rId50"/>
    <p:sldId id="440" r:id="rId51"/>
    <p:sldId id="361" r:id="rId52"/>
    <p:sldId id="441" r:id="rId53"/>
    <p:sldId id="442" r:id="rId54"/>
    <p:sldId id="362" r:id="rId55"/>
    <p:sldId id="444" r:id="rId56"/>
    <p:sldId id="445" r:id="rId57"/>
    <p:sldId id="446" r:id="rId58"/>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119" algn="l" rtl="0" fontAlgn="base">
      <a:spcBef>
        <a:spcPct val="0"/>
      </a:spcBef>
      <a:spcAft>
        <a:spcPct val="0"/>
      </a:spcAft>
      <a:defRPr kern="1200">
        <a:solidFill>
          <a:schemeClr val="tx1"/>
        </a:solidFill>
        <a:latin typeface="Arial" charset="0"/>
        <a:ea typeface="+mn-ea"/>
        <a:cs typeface="Arial" charset="0"/>
      </a:defRPr>
    </a:lvl2pPr>
    <a:lvl3pPr marL="914239" algn="l" rtl="0" fontAlgn="base">
      <a:spcBef>
        <a:spcPct val="0"/>
      </a:spcBef>
      <a:spcAft>
        <a:spcPct val="0"/>
      </a:spcAft>
      <a:defRPr kern="1200">
        <a:solidFill>
          <a:schemeClr val="tx1"/>
        </a:solidFill>
        <a:latin typeface="Arial" charset="0"/>
        <a:ea typeface="+mn-ea"/>
        <a:cs typeface="Arial" charset="0"/>
      </a:defRPr>
    </a:lvl3pPr>
    <a:lvl4pPr marL="1371358" algn="l" rtl="0" fontAlgn="base">
      <a:spcBef>
        <a:spcPct val="0"/>
      </a:spcBef>
      <a:spcAft>
        <a:spcPct val="0"/>
      </a:spcAft>
      <a:defRPr kern="1200">
        <a:solidFill>
          <a:schemeClr val="tx1"/>
        </a:solidFill>
        <a:latin typeface="Arial" charset="0"/>
        <a:ea typeface="+mn-ea"/>
        <a:cs typeface="Arial" charset="0"/>
      </a:defRPr>
    </a:lvl4pPr>
    <a:lvl5pPr marL="1828477" algn="l" rtl="0" fontAlgn="base">
      <a:spcBef>
        <a:spcPct val="0"/>
      </a:spcBef>
      <a:spcAft>
        <a:spcPct val="0"/>
      </a:spcAft>
      <a:defRPr kern="1200">
        <a:solidFill>
          <a:schemeClr val="tx1"/>
        </a:solidFill>
        <a:latin typeface="Arial" charset="0"/>
        <a:ea typeface="+mn-ea"/>
        <a:cs typeface="Arial" charset="0"/>
      </a:defRPr>
    </a:lvl5pPr>
    <a:lvl6pPr marL="2285596" algn="l" defTabSz="914239" rtl="0" eaLnBrk="1" latinLnBrk="0" hangingPunct="1">
      <a:defRPr kern="1200">
        <a:solidFill>
          <a:schemeClr val="tx1"/>
        </a:solidFill>
        <a:latin typeface="Arial" charset="0"/>
        <a:ea typeface="+mn-ea"/>
        <a:cs typeface="Arial" charset="0"/>
      </a:defRPr>
    </a:lvl6pPr>
    <a:lvl7pPr marL="2742716" algn="l" defTabSz="914239" rtl="0" eaLnBrk="1" latinLnBrk="0" hangingPunct="1">
      <a:defRPr kern="1200">
        <a:solidFill>
          <a:schemeClr val="tx1"/>
        </a:solidFill>
        <a:latin typeface="Arial" charset="0"/>
        <a:ea typeface="+mn-ea"/>
        <a:cs typeface="Arial" charset="0"/>
      </a:defRPr>
    </a:lvl7pPr>
    <a:lvl8pPr marL="3199835" algn="l" defTabSz="914239" rtl="0" eaLnBrk="1" latinLnBrk="0" hangingPunct="1">
      <a:defRPr kern="1200">
        <a:solidFill>
          <a:schemeClr val="tx1"/>
        </a:solidFill>
        <a:latin typeface="Arial" charset="0"/>
        <a:ea typeface="+mn-ea"/>
        <a:cs typeface="Arial" charset="0"/>
      </a:defRPr>
    </a:lvl8pPr>
    <a:lvl9pPr marL="3656954" algn="l" defTabSz="914239"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5" d="100"/>
          <a:sy n="115" d="100"/>
        </p:scale>
        <p:origin x="1500" y="126"/>
      </p:cViewPr>
      <p:guideLst>
        <p:guide orient="horz" pos="2160"/>
        <p:guide pos="2880"/>
      </p:guideLst>
    </p:cSldViewPr>
  </p:slideViewPr>
  <p:notesTextViewPr>
    <p:cViewPr>
      <p:scale>
        <a:sx n="100" d="100"/>
        <a:sy n="100" d="100"/>
      </p:scale>
      <p:origin x="0" y="0"/>
    </p:cViewPr>
  </p:notesTextViewPr>
  <p:notesViewPr>
    <p:cSldViewPr>
      <p:cViewPr varScale="1">
        <p:scale>
          <a:sx n="85" d="100"/>
          <a:sy n="85" d="100"/>
        </p:scale>
        <p:origin x="-315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FA42D2D4-7288-473E-84B7-AC9A199C49B4}" type="slidenum">
              <a:rPr lang="fr-BE"/>
              <a:pPr>
                <a:defRPr/>
              </a:pPr>
              <a:t>‹N°›</a:t>
            </a:fld>
            <a:endParaRPr lang="fr-BE"/>
          </a:p>
        </p:txBody>
      </p:sp>
    </p:spTree>
    <p:extLst>
      <p:ext uri="{BB962C8B-B14F-4D97-AF65-F5344CB8AC3E}">
        <p14:creationId xmlns:p14="http://schemas.microsoft.com/office/powerpoint/2010/main" val="4498767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fr-B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F86D95C-477A-4D1C-9842-FE73325BEE5F}" type="datetimeFigureOut">
              <a:rPr lang="fr-FR"/>
              <a:pPr>
                <a:defRPr/>
              </a:pPr>
              <a:t>13/10/2014</a:t>
            </a:fld>
            <a:endParaRPr lang="fr-B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BE"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fr-BE"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fr-B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1E72AE9A-286C-4573-A7CC-9C45FFB425B2}" type="slidenum">
              <a:rPr lang="fr-BE"/>
              <a:pPr>
                <a:defRPr/>
              </a:pPr>
              <a:t>‹N°›</a:t>
            </a:fld>
            <a:endParaRPr lang="fr-BE"/>
          </a:p>
        </p:txBody>
      </p:sp>
    </p:spTree>
    <p:extLst>
      <p:ext uri="{BB962C8B-B14F-4D97-AF65-F5344CB8AC3E}">
        <p14:creationId xmlns:p14="http://schemas.microsoft.com/office/powerpoint/2010/main" val="41369250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119" algn="l" rtl="0" eaLnBrk="0" fontAlgn="base" hangingPunct="0">
      <a:spcBef>
        <a:spcPct val="30000"/>
      </a:spcBef>
      <a:spcAft>
        <a:spcPct val="0"/>
      </a:spcAft>
      <a:defRPr sz="1200" kern="1200">
        <a:solidFill>
          <a:schemeClr val="tx1"/>
        </a:solidFill>
        <a:latin typeface="+mn-lt"/>
        <a:ea typeface="+mn-ea"/>
        <a:cs typeface="+mn-cs"/>
      </a:defRPr>
    </a:lvl2pPr>
    <a:lvl3pPr marL="914239" algn="l" rtl="0" eaLnBrk="0" fontAlgn="base" hangingPunct="0">
      <a:spcBef>
        <a:spcPct val="30000"/>
      </a:spcBef>
      <a:spcAft>
        <a:spcPct val="0"/>
      </a:spcAft>
      <a:defRPr sz="1200" kern="1200">
        <a:solidFill>
          <a:schemeClr val="tx1"/>
        </a:solidFill>
        <a:latin typeface="+mn-lt"/>
        <a:ea typeface="+mn-ea"/>
        <a:cs typeface="+mn-cs"/>
      </a:defRPr>
    </a:lvl3pPr>
    <a:lvl4pPr marL="1371358" algn="l" rtl="0" eaLnBrk="0" fontAlgn="base" hangingPunct="0">
      <a:spcBef>
        <a:spcPct val="30000"/>
      </a:spcBef>
      <a:spcAft>
        <a:spcPct val="0"/>
      </a:spcAft>
      <a:defRPr sz="1200" kern="1200">
        <a:solidFill>
          <a:schemeClr val="tx1"/>
        </a:solidFill>
        <a:latin typeface="+mn-lt"/>
        <a:ea typeface="+mn-ea"/>
        <a:cs typeface="+mn-cs"/>
      </a:defRPr>
    </a:lvl4pPr>
    <a:lvl5pPr marL="1828477" algn="l" rtl="0" eaLnBrk="0" fontAlgn="base" hangingPunct="0">
      <a:spcBef>
        <a:spcPct val="30000"/>
      </a:spcBef>
      <a:spcAft>
        <a:spcPct val="0"/>
      </a:spcAft>
      <a:defRPr sz="1200" kern="1200">
        <a:solidFill>
          <a:schemeClr val="tx1"/>
        </a:solidFill>
        <a:latin typeface="+mn-lt"/>
        <a:ea typeface="+mn-ea"/>
        <a:cs typeface="+mn-cs"/>
      </a:defRPr>
    </a:lvl5pPr>
    <a:lvl6pPr marL="2285596" algn="l" defTabSz="914239" rtl="0" eaLnBrk="1" latinLnBrk="0" hangingPunct="1">
      <a:defRPr sz="1200" kern="1200">
        <a:solidFill>
          <a:schemeClr val="tx1"/>
        </a:solidFill>
        <a:latin typeface="+mn-lt"/>
        <a:ea typeface="+mn-ea"/>
        <a:cs typeface="+mn-cs"/>
      </a:defRPr>
    </a:lvl6pPr>
    <a:lvl7pPr marL="2742716" algn="l" defTabSz="914239" rtl="0" eaLnBrk="1" latinLnBrk="0" hangingPunct="1">
      <a:defRPr sz="1200" kern="1200">
        <a:solidFill>
          <a:schemeClr val="tx1"/>
        </a:solidFill>
        <a:latin typeface="+mn-lt"/>
        <a:ea typeface="+mn-ea"/>
        <a:cs typeface="+mn-cs"/>
      </a:defRPr>
    </a:lvl7pPr>
    <a:lvl8pPr marL="3199835" algn="l" defTabSz="914239" rtl="0" eaLnBrk="1" latinLnBrk="0" hangingPunct="1">
      <a:defRPr sz="1200" kern="1200">
        <a:solidFill>
          <a:schemeClr val="tx1"/>
        </a:solidFill>
        <a:latin typeface="+mn-lt"/>
        <a:ea typeface="+mn-ea"/>
        <a:cs typeface="+mn-cs"/>
      </a:defRPr>
    </a:lvl8pPr>
    <a:lvl9pPr marL="3656954" algn="l" defTabSz="914239"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74F9EE5-F407-4C78-A5FF-0E839BCFF471}" type="slidenum">
              <a:rPr lang="fr-BE" altLang="fr-FR" smtClean="0"/>
              <a:pPr eaLnBrk="1" hangingPunct="1"/>
              <a:t>1</a:t>
            </a:fld>
            <a:endParaRPr lang="fr-BE" altLang="fr-FR" smtClean="0"/>
          </a:p>
        </p:txBody>
      </p:sp>
    </p:spTree>
    <p:extLst>
      <p:ext uri="{BB962C8B-B14F-4D97-AF65-F5344CB8AC3E}">
        <p14:creationId xmlns:p14="http://schemas.microsoft.com/office/powerpoint/2010/main" val="668097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26B35CF-DEC5-4D0F-A9C9-B8190950CC2C}" type="slidenum">
              <a:rPr lang="fr-BE" altLang="fr-FR" smtClean="0"/>
              <a:pPr eaLnBrk="1" hangingPunct="1"/>
              <a:t>10</a:t>
            </a:fld>
            <a:endParaRPr lang="fr-BE" altLang="fr-FR" smtClean="0"/>
          </a:p>
        </p:txBody>
      </p:sp>
    </p:spTree>
    <p:extLst>
      <p:ext uri="{BB962C8B-B14F-4D97-AF65-F5344CB8AC3E}">
        <p14:creationId xmlns:p14="http://schemas.microsoft.com/office/powerpoint/2010/main" val="2585010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963FF2E-50CB-40E3-A278-055DFFE475C2}" type="slidenum">
              <a:rPr lang="fr-BE" altLang="fr-FR" smtClean="0"/>
              <a:pPr eaLnBrk="1" hangingPunct="1"/>
              <a:t>11</a:t>
            </a:fld>
            <a:endParaRPr lang="fr-BE" altLang="fr-FR" smtClean="0"/>
          </a:p>
        </p:txBody>
      </p:sp>
    </p:spTree>
    <p:extLst>
      <p:ext uri="{BB962C8B-B14F-4D97-AF65-F5344CB8AC3E}">
        <p14:creationId xmlns:p14="http://schemas.microsoft.com/office/powerpoint/2010/main" val="26258751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B72FE65-F25D-46F3-915E-3ECDBADC3363}" type="slidenum">
              <a:rPr lang="fr-BE" altLang="fr-FR" smtClean="0"/>
              <a:pPr eaLnBrk="1" hangingPunct="1"/>
              <a:t>12</a:t>
            </a:fld>
            <a:endParaRPr lang="fr-BE" altLang="fr-FR" smtClean="0"/>
          </a:p>
        </p:txBody>
      </p:sp>
    </p:spTree>
    <p:extLst>
      <p:ext uri="{BB962C8B-B14F-4D97-AF65-F5344CB8AC3E}">
        <p14:creationId xmlns:p14="http://schemas.microsoft.com/office/powerpoint/2010/main" val="20137630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C5EA02E-E453-463D-A3D9-7E788239D7DF}" type="slidenum">
              <a:rPr lang="fr-BE" altLang="fr-FR" smtClean="0"/>
              <a:pPr eaLnBrk="1" hangingPunct="1"/>
              <a:t>13</a:t>
            </a:fld>
            <a:endParaRPr lang="fr-BE" altLang="fr-FR" smtClean="0"/>
          </a:p>
        </p:txBody>
      </p:sp>
    </p:spTree>
    <p:extLst>
      <p:ext uri="{BB962C8B-B14F-4D97-AF65-F5344CB8AC3E}">
        <p14:creationId xmlns:p14="http://schemas.microsoft.com/office/powerpoint/2010/main" val="7252237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7B1232A-DBB6-4307-9654-C395FAE14CDF}" type="slidenum">
              <a:rPr lang="fr-BE" altLang="fr-FR" smtClean="0"/>
              <a:pPr eaLnBrk="1" hangingPunct="1"/>
              <a:t>14</a:t>
            </a:fld>
            <a:endParaRPr lang="fr-BE" altLang="fr-FR" smtClean="0"/>
          </a:p>
        </p:txBody>
      </p:sp>
    </p:spTree>
    <p:extLst>
      <p:ext uri="{BB962C8B-B14F-4D97-AF65-F5344CB8AC3E}">
        <p14:creationId xmlns:p14="http://schemas.microsoft.com/office/powerpoint/2010/main" val="303211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963FF2E-50CB-40E3-A278-055DFFE475C2}" type="slidenum">
              <a:rPr lang="fr-BE" altLang="fr-FR" smtClean="0"/>
              <a:pPr eaLnBrk="1" hangingPunct="1"/>
              <a:t>15</a:t>
            </a:fld>
            <a:endParaRPr lang="fr-BE" altLang="fr-FR" smtClean="0"/>
          </a:p>
        </p:txBody>
      </p:sp>
    </p:spTree>
    <p:extLst>
      <p:ext uri="{BB962C8B-B14F-4D97-AF65-F5344CB8AC3E}">
        <p14:creationId xmlns:p14="http://schemas.microsoft.com/office/powerpoint/2010/main" val="19031187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5C93B29-3A67-4970-8E59-398CDDB44FCE}" type="slidenum">
              <a:rPr lang="fr-BE" altLang="fr-FR" smtClean="0"/>
              <a:pPr eaLnBrk="1" hangingPunct="1"/>
              <a:t>16</a:t>
            </a:fld>
            <a:endParaRPr lang="fr-BE" altLang="fr-FR" smtClean="0"/>
          </a:p>
        </p:txBody>
      </p:sp>
    </p:spTree>
    <p:extLst>
      <p:ext uri="{BB962C8B-B14F-4D97-AF65-F5344CB8AC3E}">
        <p14:creationId xmlns:p14="http://schemas.microsoft.com/office/powerpoint/2010/main" val="2083801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5E695C6-DE36-4501-BC9D-55D3FC285115}" type="slidenum">
              <a:rPr lang="fr-BE" altLang="fr-FR" smtClean="0"/>
              <a:pPr eaLnBrk="1" hangingPunct="1"/>
              <a:t>17</a:t>
            </a:fld>
            <a:endParaRPr lang="fr-BE" altLang="fr-FR" smtClean="0"/>
          </a:p>
        </p:txBody>
      </p:sp>
    </p:spTree>
    <p:extLst>
      <p:ext uri="{BB962C8B-B14F-4D97-AF65-F5344CB8AC3E}">
        <p14:creationId xmlns:p14="http://schemas.microsoft.com/office/powerpoint/2010/main" val="28823129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5E695C6-DE36-4501-BC9D-55D3FC285115}" type="slidenum">
              <a:rPr lang="fr-BE" altLang="fr-FR" smtClean="0"/>
              <a:pPr eaLnBrk="1" hangingPunct="1"/>
              <a:t>18</a:t>
            </a:fld>
            <a:endParaRPr lang="fr-BE" altLang="fr-FR" smtClean="0"/>
          </a:p>
        </p:txBody>
      </p:sp>
    </p:spTree>
    <p:extLst>
      <p:ext uri="{BB962C8B-B14F-4D97-AF65-F5344CB8AC3E}">
        <p14:creationId xmlns:p14="http://schemas.microsoft.com/office/powerpoint/2010/main" val="5613206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5C93B29-3A67-4970-8E59-398CDDB44FCE}" type="slidenum">
              <a:rPr lang="fr-BE" altLang="fr-FR" smtClean="0"/>
              <a:pPr eaLnBrk="1" hangingPunct="1"/>
              <a:t>19</a:t>
            </a:fld>
            <a:endParaRPr lang="fr-BE" altLang="fr-FR" smtClean="0"/>
          </a:p>
        </p:txBody>
      </p:sp>
    </p:spTree>
    <p:extLst>
      <p:ext uri="{BB962C8B-B14F-4D97-AF65-F5344CB8AC3E}">
        <p14:creationId xmlns:p14="http://schemas.microsoft.com/office/powerpoint/2010/main" val="2897943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129050D-5D92-4E92-9A4F-17BFE28C170F}" type="slidenum">
              <a:rPr lang="fr-BE" altLang="fr-FR" smtClean="0"/>
              <a:pPr eaLnBrk="1" hangingPunct="1"/>
              <a:t>2</a:t>
            </a:fld>
            <a:endParaRPr lang="fr-BE" altLang="fr-FR" smtClean="0"/>
          </a:p>
        </p:txBody>
      </p:sp>
    </p:spTree>
    <p:extLst>
      <p:ext uri="{BB962C8B-B14F-4D97-AF65-F5344CB8AC3E}">
        <p14:creationId xmlns:p14="http://schemas.microsoft.com/office/powerpoint/2010/main" val="2284553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5C93B29-3A67-4970-8E59-398CDDB44FCE}" type="slidenum">
              <a:rPr lang="fr-BE" altLang="fr-FR" smtClean="0"/>
              <a:pPr eaLnBrk="1" hangingPunct="1"/>
              <a:t>20</a:t>
            </a:fld>
            <a:endParaRPr lang="fr-BE" altLang="fr-FR" smtClean="0"/>
          </a:p>
        </p:txBody>
      </p:sp>
    </p:spTree>
    <p:extLst>
      <p:ext uri="{BB962C8B-B14F-4D97-AF65-F5344CB8AC3E}">
        <p14:creationId xmlns:p14="http://schemas.microsoft.com/office/powerpoint/2010/main" val="5550584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5E695C6-DE36-4501-BC9D-55D3FC285115}" type="slidenum">
              <a:rPr lang="fr-BE" altLang="fr-FR" smtClean="0"/>
              <a:pPr eaLnBrk="1" hangingPunct="1"/>
              <a:t>21</a:t>
            </a:fld>
            <a:endParaRPr lang="fr-BE" altLang="fr-FR" smtClean="0"/>
          </a:p>
        </p:txBody>
      </p:sp>
    </p:spTree>
    <p:extLst>
      <p:ext uri="{BB962C8B-B14F-4D97-AF65-F5344CB8AC3E}">
        <p14:creationId xmlns:p14="http://schemas.microsoft.com/office/powerpoint/2010/main" val="18379448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5198C91-DD1D-4991-BF75-81C5E0C80642}" type="slidenum">
              <a:rPr lang="fr-BE" altLang="fr-FR" smtClean="0"/>
              <a:pPr eaLnBrk="1" hangingPunct="1"/>
              <a:t>22</a:t>
            </a:fld>
            <a:endParaRPr lang="fr-BE" altLang="fr-FR" smtClean="0"/>
          </a:p>
        </p:txBody>
      </p:sp>
    </p:spTree>
    <p:extLst>
      <p:ext uri="{BB962C8B-B14F-4D97-AF65-F5344CB8AC3E}">
        <p14:creationId xmlns:p14="http://schemas.microsoft.com/office/powerpoint/2010/main" val="38649150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44F4050-0AF6-4FCE-BC52-71DE85C6E5EB}" type="slidenum">
              <a:rPr lang="fr-BE" altLang="fr-FR" smtClean="0"/>
              <a:pPr eaLnBrk="1" hangingPunct="1"/>
              <a:t>23</a:t>
            </a:fld>
            <a:endParaRPr lang="fr-BE" altLang="fr-FR" smtClean="0"/>
          </a:p>
        </p:txBody>
      </p:sp>
    </p:spTree>
    <p:extLst>
      <p:ext uri="{BB962C8B-B14F-4D97-AF65-F5344CB8AC3E}">
        <p14:creationId xmlns:p14="http://schemas.microsoft.com/office/powerpoint/2010/main" val="22246964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44F4050-0AF6-4FCE-BC52-71DE85C6E5EB}" type="slidenum">
              <a:rPr lang="fr-BE" altLang="fr-FR" smtClean="0"/>
              <a:pPr eaLnBrk="1" hangingPunct="1"/>
              <a:t>24</a:t>
            </a:fld>
            <a:endParaRPr lang="fr-BE" altLang="fr-FR" smtClean="0"/>
          </a:p>
        </p:txBody>
      </p:sp>
    </p:spTree>
    <p:extLst>
      <p:ext uri="{BB962C8B-B14F-4D97-AF65-F5344CB8AC3E}">
        <p14:creationId xmlns:p14="http://schemas.microsoft.com/office/powerpoint/2010/main" val="3272447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5C93B29-3A67-4970-8E59-398CDDB44FCE}" type="slidenum">
              <a:rPr lang="fr-BE" altLang="fr-FR" smtClean="0"/>
              <a:pPr eaLnBrk="1" hangingPunct="1"/>
              <a:t>25</a:t>
            </a:fld>
            <a:endParaRPr lang="fr-BE" altLang="fr-FR" smtClean="0"/>
          </a:p>
        </p:txBody>
      </p:sp>
    </p:spTree>
    <p:extLst>
      <p:ext uri="{BB962C8B-B14F-4D97-AF65-F5344CB8AC3E}">
        <p14:creationId xmlns:p14="http://schemas.microsoft.com/office/powerpoint/2010/main" val="19268377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5C93B29-3A67-4970-8E59-398CDDB44FCE}" type="slidenum">
              <a:rPr lang="fr-BE" altLang="fr-FR" smtClean="0"/>
              <a:pPr eaLnBrk="1" hangingPunct="1"/>
              <a:t>26</a:t>
            </a:fld>
            <a:endParaRPr lang="fr-BE" altLang="fr-FR" smtClean="0"/>
          </a:p>
        </p:txBody>
      </p:sp>
    </p:spTree>
    <p:extLst>
      <p:ext uri="{BB962C8B-B14F-4D97-AF65-F5344CB8AC3E}">
        <p14:creationId xmlns:p14="http://schemas.microsoft.com/office/powerpoint/2010/main" val="5811624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5C93B29-3A67-4970-8E59-398CDDB44FCE}" type="slidenum">
              <a:rPr lang="fr-BE" altLang="fr-FR" smtClean="0"/>
              <a:pPr eaLnBrk="1" hangingPunct="1"/>
              <a:t>27</a:t>
            </a:fld>
            <a:endParaRPr lang="fr-BE" altLang="fr-FR" smtClean="0"/>
          </a:p>
        </p:txBody>
      </p:sp>
    </p:spTree>
    <p:extLst>
      <p:ext uri="{BB962C8B-B14F-4D97-AF65-F5344CB8AC3E}">
        <p14:creationId xmlns:p14="http://schemas.microsoft.com/office/powerpoint/2010/main" val="5310032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5C93B29-3A67-4970-8E59-398CDDB44FCE}" type="slidenum">
              <a:rPr lang="fr-BE" altLang="fr-FR" smtClean="0"/>
              <a:pPr eaLnBrk="1" hangingPunct="1"/>
              <a:t>28</a:t>
            </a:fld>
            <a:endParaRPr lang="fr-BE" altLang="fr-FR" smtClean="0"/>
          </a:p>
        </p:txBody>
      </p:sp>
    </p:spTree>
    <p:extLst>
      <p:ext uri="{BB962C8B-B14F-4D97-AF65-F5344CB8AC3E}">
        <p14:creationId xmlns:p14="http://schemas.microsoft.com/office/powerpoint/2010/main" val="39479077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963FF2E-50CB-40E3-A278-055DFFE475C2}" type="slidenum">
              <a:rPr lang="fr-BE" altLang="fr-FR" smtClean="0"/>
              <a:pPr eaLnBrk="1" hangingPunct="1"/>
              <a:t>29</a:t>
            </a:fld>
            <a:endParaRPr lang="fr-BE" altLang="fr-FR" smtClean="0"/>
          </a:p>
        </p:txBody>
      </p:sp>
    </p:spTree>
    <p:extLst>
      <p:ext uri="{BB962C8B-B14F-4D97-AF65-F5344CB8AC3E}">
        <p14:creationId xmlns:p14="http://schemas.microsoft.com/office/powerpoint/2010/main" val="1342545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47E6A8E-DAFF-42A5-82CC-4D631C7953E4}" type="slidenum">
              <a:rPr lang="fr-BE" altLang="fr-FR" smtClean="0"/>
              <a:pPr eaLnBrk="1" hangingPunct="1"/>
              <a:t>3</a:t>
            </a:fld>
            <a:endParaRPr lang="fr-BE" altLang="fr-FR" smtClean="0"/>
          </a:p>
        </p:txBody>
      </p:sp>
    </p:spTree>
    <p:extLst>
      <p:ext uri="{BB962C8B-B14F-4D97-AF65-F5344CB8AC3E}">
        <p14:creationId xmlns:p14="http://schemas.microsoft.com/office/powerpoint/2010/main" val="33873575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0B2FC81-BF6A-4E0D-A47F-EA9754C6FFE8}" type="slidenum">
              <a:rPr lang="fr-BE" altLang="fr-FR" smtClean="0"/>
              <a:pPr eaLnBrk="1" hangingPunct="1"/>
              <a:t>30</a:t>
            </a:fld>
            <a:endParaRPr lang="fr-BE" altLang="fr-FR" smtClean="0"/>
          </a:p>
        </p:txBody>
      </p:sp>
    </p:spTree>
    <p:extLst>
      <p:ext uri="{BB962C8B-B14F-4D97-AF65-F5344CB8AC3E}">
        <p14:creationId xmlns:p14="http://schemas.microsoft.com/office/powerpoint/2010/main" val="21195500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855EB34-67D2-4C35-B11A-2ECC809249F5}" type="slidenum">
              <a:rPr lang="fr-BE" altLang="fr-FR" smtClean="0"/>
              <a:pPr eaLnBrk="1" hangingPunct="1"/>
              <a:t>31</a:t>
            </a:fld>
            <a:endParaRPr lang="fr-BE" altLang="fr-FR" smtClean="0"/>
          </a:p>
        </p:txBody>
      </p:sp>
    </p:spTree>
    <p:extLst>
      <p:ext uri="{BB962C8B-B14F-4D97-AF65-F5344CB8AC3E}">
        <p14:creationId xmlns:p14="http://schemas.microsoft.com/office/powerpoint/2010/main" val="17948393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45B054-D0E9-446A-9B89-83B7EEBD5A7D}" type="slidenum">
              <a:rPr lang="fr-BE" altLang="fr-FR" smtClean="0"/>
              <a:pPr eaLnBrk="1" hangingPunct="1"/>
              <a:t>32</a:t>
            </a:fld>
            <a:endParaRPr lang="fr-BE" altLang="fr-FR" smtClean="0"/>
          </a:p>
        </p:txBody>
      </p:sp>
    </p:spTree>
    <p:extLst>
      <p:ext uri="{BB962C8B-B14F-4D97-AF65-F5344CB8AC3E}">
        <p14:creationId xmlns:p14="http://schemas.microsoft.com/office/powerpoint/2010/main" val="10900893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675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5EA8CCB-7702-4C95-A35D-A1D3D9C5A51A}" type="slidenum">
              <a:rPr lang="fr-BE" altLang="fr-FR" smtClean="0"/>
              <a:pPr eaLnBrk="1" hangingPunct="1"/>
              <a:t>33</a:t>
            </a:fld>
            <a:endParaRPr lang="fr-BE" altLang="fr-FR" smtClean="0"/>
          </a:p>
        </p:txBody>
      </p:sp>
    </p:spTree>
    <p:extLst>
      <p:ext uri="{BB962C8B-B14F-4D97-AF65-F5344CB8AC3E}">
        <p14:creationId xmlns:p14="http://schemas.microsoft.com/office/powerpoint/2010/main" val="328849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963FF2E-50CB-40E3-A278-055DFFE475C2}" type="slidenum">
              <a:rPr lang="fr-BE" altLang="fr-FR" smtClean="0"/>
              <a:pPr eaLnBrk="1" hangingPunct="1"/>
              <a:t>34</a:t>
            </a:fld>
            <a:endParaRPr lang="fr-BE" altLang="fr-FR" smtClean="0"/>
          </a:p>
        </p:txBody>
      </p:sp>
    </p:spTree>
    <p:extLst>
      <p:ext uri="{BB962C8B-B14F-4D97-AF65-F5344CB8AC3E}">
        <p14:creationId xmlns:p14="http://schemas.microsoft.com/office/powerpoint/2010/main" val="26594630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68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CE85924-A01E-4E41-9086-4AC4AD470761}" type="slidenum">
              <a:rPr lang="fr-BE" altLang="fr-FR" smtClean="0"/>
              <a:pPr eaLnBrk="1" hangingPunct="1"/>
              <a:t>35</a:t>
            </a:fld>
            <a:endParaRPr lang="fr-BE" altLang="fr-FR" smtClean="0"/>
          </a:p>
        </p:txBody>
      </p:sp>
    </p:spTree>
    <p:extLst>
      <p:ext uri="{BB962C8B-B14F-4D97-AF65-F5344CB8AC3E}">
        <p14:creationId xmlns:p14="http://schemas.microsoft.com/office/powerpoint/2010/main" val="34523600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696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391C92A-D74A-460E-8AC0-6BB465869EDE}" type="slidenum">
              <a:rPr lang="fr-BE" altLang="fr-FR" smtClean="0"/>
              <a:pPr eaLnBrk="1" hangingPunct="1"/>
              <a:t>36</a:t>
            </a:fld>
            <a:endParaRPr lang="fr-BE" altLang="fr-FR" smtClean="0"/>
          </a:p>
        </p:txBody>
      </p:sp>
    </p:spTree>
    <p:extLst>
      <p:ext uri="{BB962C8B-B14F-4D97-AF65-F5344CB8AC3E}">
        <p14:creationId xmlns:p14="http://schemas.microsoft.com/office/powerpoint/2010/main" val="23897080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F48E1E8-B0BD-4C6E-89A9-DCB044380C39}" type="slidenum">
              <a:rPr lang="fr-BE" altLang="fr-FR" smtClean="0"/>
              <a:pPr eaLnBrk="1" hangingPunct="1"/>
              <a:t>37</a:t>
            </a:fld>
            <a:endParaRPr lang="fr-BE" altLang="fr-FR" smtClean="0"/>
          </a:p>
        </p:txBody>
      </p:sp>
    </p:spTree>
    <p:extLst>
      <p:ext uri="{BB962C8B-B14F-4D97-AF65-F5344CB8AC3E}">
        <p14:creationId xmlns:p14="http://schemas.microsoft.com/office/powerpoint/2010/main" val="29136135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716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6D775EB-0093-41EF-90B7-A552F41A4032}" type="slidenum">
              <a:rPr lang="fr-BE" altLang="fr-FR" smtClean="0"/>
              <a:pPr eaLnBrk="1" hangingPunct="1"/>
              <a:t>38</a:t>
            </a:fld>
            <a:endParaRPr lang="fr-BE" altLang="fr-FR" smtClean="0"/>
          </a:p>
        </p:txBody>
      </p:sp>
    </p:spTree>
    <p:extLst>
      <p:ext uri="{BB962C8B-B14F-4D97-AF65-F5344CB8AC3E}">
        <p14:creationId xmlns:p14="http://schemas.microsoft.com/office/powerpoint/2010/main" val="25416642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F48E1E8-B0BD-4C6E-89A9-DCB044380C39}" type="slidenum">
              <a:rPr lang="fr-BE" altLang="fr-FR" smtClean="0"/>
              <a:pPr eaLnBrk="1" hangingPunct="1"/>
              <a:t>39</a:t>
            </a:fld>
            <a:endParaRPr lang="fr-BE" altLang="fr-FR" smtClean="0"/>
          </a:p>
        </p:txBody>
      </p:sp>
    </p:spTree>
    <p:extLst>
      <p:ext uri="{BB962C8B-B14F-4D97-AF65-F5344CB8AC3E}">
        <p14:creationId xmlns:p14="http://schemas.microsoft.com/office/powerpoint/2010/main" val="4277336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963FF2E-50CB-40E3-A278-055DFFE475C2}" type="slidenum">
              <a:rPr lang="fr-BE" altLang="fr-FR" smtClean="0"/>
              <a:pPr eaLnBrk="1" hangingPunct="1"/>
              <a:t>4</a:t>
            </a:fld>
            <a:endParaRPr lang="fr-BE" altLang="fr-FR" smtClean="0"/>
          </a:p>
        </p:txBody>
      </p:sp>
    </p:spTree>
    <p:extLst>
      <p:ext uri="{BB962C8B-B14F-4D97-AF65-F5344CB8AC3E}">
        <p14:creationId xmlns:p14="http://schemas.microsoft.com/office/powerpoint/2010/main" val="31434797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12D4265-92B7-4121-8D81-F794EFE3D086}" type="slidenum">
              <a:rPr lang="fr-BE" altLang="fr-FR" smtClean="0"/>
              <a:pPr eaLnBrk="1" hangingPunct="1"/>
              <a:t>40</a:t>
            </a:fld>
            <a:endParaRPr lang="fr-BE" altLang="fr-FR" smtClean="0"/>
          </a:p>
        </p:txBody>
      </p:sp>
    </p:spTree>
    <p:extLst>
      <p:ext uri="{BB962C8B-B14F-4D97-AF65-F5344CB8AC3E}">
        <p14:creationId xmlns:p14="http://schemas.microsoft.com/office/powerpoint/2010/main" val="13588389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737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24EC29A-A182-4174-9F56-D13C68CAEC55}" type="slidenum">
              <a:rPr lang="fr-BE" altLang="fr-FR" smtClean="0"/>
              <a:pPr eaLnBrk="1" hangingPunct="1"/>
              <a:t>41</a:t>
            </a:fld>
            <a:endParaRPr lang="fr-BE" altLang="fr-FR" smtClean="0"/>
          </a:p>
        </p:txBody>
      </p:sp>
    </p:spTree>
    <p:extLst>
      <p:ext uri="{BB962C8B-B14F-4D97-AF65-F5344CB8AC3E}">
        <p14:creationId xmlns:p14="http://schemas.microsoft.com/office/powerpoint/2010/main" val="10415884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747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D18F55C-F47A-499C-AEA0-CB1430E36F88}" type="slidenum">
              <a:rPr lang="fr-BE" altLang="fr-FR" smtClean="0"/>
              <a:pPr eaLnBrk="1" hangingPunct="1"/>
              <a:t>42</a:t>
            </a:fld>
            <a:endParaRPr lang="fr-BE" altLang="fr-FR" smtClean="0"/>
          </a:p>
        </p:txBody>
      </p:sp>
    </p:spTree>
    <p:extLst>
      <p:ext uri="{BB962C8B-B14F-4D97-AF65-F5344CB8AC3E}">
        <p14:creationId xmlns:p14="http://schemas.microsoft.com/office/powerpoint/2010/main" val="2994770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757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578891C-64B0-4281-84AF-29F41E5A7E9A}" type="slidenum">
              <a:rPr lang="fr-BE" altLang="fr-FR" smtClean="0"/>
              <a:pPr eaLnBrk="1" hangingPunct="1"/>
              <a:t>43</a:t>
            </a:fld>
            <a:endParaRPr lang="fr-BE" altLang="fr-FR" smtClean="0"/>
          </a:p>
        </p:txBody>
      </p:sp>
    </p:spTree>
    <p:extLst>
      <p:ext uri="{BB962C8B-B14F-4D97-AF65-F5344CB8AC3E}">
        <p14:creationId xmlns:p14="http://schemas.microsoft.com/office/powerpoint/2010/main" val="19449344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768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9FCFEEB-37FC-4764-8036-EF89AA7A8513}" type="slidenum">
              <a:rPr lang="fr-BE" altLang="fr-FR" smtClean="0"/>
              <a:pPr eaLnBrk="1" hangingPunct="1"/>
              <a:t>44</a:t>
            </a:fld>
            <a:endParaRPr lang="fr-BE" altLang="fr-FR" smtClean="0"/>
          </a:p>
        </p:txBody>
      </p:sp>
    </p:spTree>
    <p:extLst>
      <p:ext uri="{BB962C8B-B14F-4D97-AF65-F5344CB8AC3E}">
        <p14:creationId xmlns:p14="http://schemas.microsoft.com/office/powerpoint/2010/main" val="29484987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F48E1E8-B0BD-4C6E-89A9-DCB044380C39}" type="slidenum">
              <a:rPr lang="fr-BE" altLang="fr-FR" smtClean="0"/>
              <a:pPr eaLnBrk="1" hangingPunct="1"/>
              <a:t>45</a:t>
            </a:fld>
            <a:endParaRPr lang="fr-BE" altLang="fr-FR" smtClean="0"/>
          </a:p>
        </p:txBody>
      </p:sp>
    </p:spTree>
    <p:extLst>
      <p:ext uri="{BB962C8B-B14F-4D97-AF65-F5344CB8AC3E}">
        <p14:creationId xmlns:p14="http://schemas.microsoft.com/office/powerpoint/2010/main" val="34893581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F48E1E8-B0BD-4C6E-89A9-DCB044380C39}" type="slidenum">
              <a:rPr lang="fr-BE" altLang="fr-FR" smtClean="0"/>
              <a:pPr eaLnBrk="1" hangingPunct="1"/>
              <a:t>46</a:t>
            </a:fld>
            <a:endParaRPr lang="fr-BE" altLang="fr-FR" smtClean="0"/>
          </a:p>
        </p:txBody>
      </p:sp>
    </p:spTree>
    <p:extLst>
      <p:ext uri="{BB962C8B-B14F-4D97-AF65-F5344CB8AC3E}">
        <p14:creationId xmlns:p14="http://schemas.microsoft.com/office/powerpoint/2010/main" val="12041085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963FF2E-50CB-40E3-A278-055DFFE475C2}" type="slidenum">
              <a:rPr lang="fr-BE" altLang="fr-FR" smtClean="0"/>
              <a:pPr eaLnBrk="1" hangingPunct="1"/>
              <a:t>47</a:t>
            </a:fld>
            <a:endParaRPr lang="fr-BE" altLang="fr-FR" smtClean="0"/>
          </a:p>
        </p:txBody>
      </p:sp>
    </p:spTree>
    <p:extLst>
      <p:ext uri="{BB962C8B-B14F-4D97-AF65-F5344CB8AC3E}">
        <p14:creationId xmlns:p14="http://schemas.microsoft.com/office/powerpoint/2010/main" val="13446713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84B5D58-320B-4948-A2FB-8B86F422BFFE}" type="slidenum">
              <a:rPr lang="fr-BE" altLang="fr-FR" smtClean="0"/>
              <a:pPr eaLnBrk="1" hangingPunct="1"/>
              <a:t>48</a:t>
            </a:fld>
            <a:endParaRPr lang="fr-BE" altLang="fr-FR" smtClean="0"/>
          </a:p>
        </p:txBody>
      </p:sp>
    </p:spTree>
    <p:extLst>
      <p:ext uri="{BB962C8B-B14F-4D97-AF65-F5344CB8AC3E}">
        <p14:creationId xmlns:p14="http://schemas.microsoft.com/office/powerpoint/2010/main" val="36423195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E9C5F91-7BF7-4F1B-8EA0-29C847EE2604}" type="slidenum">
              <a:rPr lang="fr-BE" altLang="fr-FR" smtClean="0"/>
              <a:pPr eaLnBrk="1" hangingPunct="1"/>
              <a:t>49</a:t>
            </a:fld>
            <a:endParaRPr lang="fr-BE" altLang="fr-FR" smtClean="0"/>
          </a:p>
        </p:txBody>
      </p:sp>
    </p:spTree>
    <p:extLst>
      <p:ext uri="{BB962C8B-B14F-4D97-AF65-F5344CB8AC3E}">
        <p14:creationId xmlns:p14="http://schemas.microsoft.com/office/powerpoint/2010/main" val="1226037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F91C8C2-EFE6-406B-B02C-05023296C666}" type="slidenum">
              <a:rPr lang="fr-BE" altLang="fr-FR" smtClean="0"/>
              <a:pPr eaLnBrk="1" hangingPunct="1"/>
              <a:t>5</a:t>
            </a:fld>
            <a:endParaRPr lang="fr-BE" altLang="fr-FR" smtClean="0"/>
          </a:p>
        </p:txBody>
      </p:sp>
    </p:spTree>
    <p:extLst>
      <p:ext uri="{BB962C8B-B14F-4D97-AF65-F5344CB8AC3E}">
        <p14:creationId xmlns:p14="http://schemas.microsoft.com/office/powerpoint/2010/main" val="400736380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E9C5F91-7BF7-4F1B-8EA0-29C847EE2604}" type="slidenum">
              <a:rPr lang="fr-BE" altLang="fr-FR" smtClean="0"/>
              <a:pPr eaLnBrk="1" hangingPunct="1"/>
              <a:t>50</a:t>
            </a:fld>
            <a:endParaRPr lang="fr-BE" altLang="fr-FR" smtClean="0"/>
          </a:p>
        </p:txBody>
      </p:sp>
    </p:spTree>
    <p:extLst>
      <p:ext uri="{BB962C8B-B14F-4D97-AF65-F5344CB8AC3E}">
        <p14:creationId xmlns:p14="http://schemas.microsoft.com/office/powerpoint/2010/main" val="8905157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D0EDB2E-1358-4DEA-AB5D-02E88E6C49D6}" type="slidenum">
              <a:rPr lang="fr-BE" altLang="fr-FR" smtClean="0"/>
              <a:pPr eaLnBrk="1" hangingPunct="1"/>
              <a:t>51</a:t>
            </a:fld>
            <a:endParaRPr lang="fr-BE" altLang="fr-FR" smtClean="0"/>
          </a:p>
        </p:txBody>
      </p:sp>
    </p:spTree>
    <p:extLst>
      <p:ext uri="{BB962C8B-B14F-4D97-AF65-F5344CB8AC3E}">
        <p14:creationId xmlns:p14="http://schemas.microsoft.com/office/powerpoint/2010/main" val="6920810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D0EDB2E-1358-4DEA-AB5D-02E88E6C49D6}" type="slidenum">
              <a:rPr lang="fr-BE" altLang="fr-FR" smtClean="0"/>
              <a:pPr eaLnBrk="1" hangingPunct="1"/>
              <a:t>52</a:t>
            </a:fld>
            <a:endParaRPr lang="fr-BE" altLang="fr-FR" smtClean="0"/>
          </a:p>
        </p:txBody>
      </p:sp>
    </p:spTree>
    <p:extLst>
      <p:ext uri="{BB962C8B-B14F-4D97-AF65-F5344CB8AC3E}">
        <p14:creationId xmlns:p14="http://schemas.microsoft.com/office/powerpoint/2010/main" val="81210902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D0EDB2E-1358-4DEA-AB5D-02E88E6C49D6}" type="slidenum">
              <a:rPr lang="fr-BE" altLang="fr-FR" smtClean="0"/>
              <a:pPr eaLnBrk="1" hangingPunct="1"/>
              <a:t>53</a:t>
            </a:fld>
            <a:endParaRPr lang="fr-BE" altLang="fr-FR" smtClean="0"/>
          </a:p>
        </p:txBody>
      </p:sp>
    </p:spTree>
    <p:extLst>
      <p:ext uri="{BB962C8B-B14F-4D97-AF65-F5344CB8AC3E}">
        <p14:creationId xmlns:p14="http://schemas.microsoft.com/office/powerpoint/2010/main" val="12268101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B0DD6B5-1084-4BA1-A780-A11ECED333D8}" type="slidenum">
              <a:rPr lang="fr-BE" altLang="fr-FR" smtClean="0"/>
              <a:pPr eaLnBrk="1" hangingPunct="1"/>
              <a:t>54</a:t>
            </a:fld>
            <a:endParaRPr lang="fr-BE" altLang="fr-FR" smtClean="0"/>
          </a:p>
        </p:txBody>
      </p:sp>
    </p:spTree>
    <p:extLst>
      <p:ext uri="{BB962C8B-B14F-4D97-AF65-F5344CB8AC3E}">
        <p14:creationId xmlns:p14="http://schemas.microsoft.com/office/powerpoint/2010/main" val="211831098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B0DD6B5-1084-4BA1-A780-A11ECED333D8}" type="slidenum">
              <a:rPr lang="fr-BE" altLang="fr-FR" smtClean="0"/>
              <a:pPr eaLnBrk="1" hangingPunct="1"/>
              <a:t>55</a:t>
            </a:fld>
            <a:endParaRPr lang="fr-BE" altLang="fr-FR" smtClean="0"/>
          </a:p>
        </p:txBody>
      </p:sp>
    </p:spTree>
    <p:extLst>
      <p:ext uri="{BB962C8B-B14F-4D97-AF65-F5344CB8AC3E}">
        <p14:creationId xmlns:p14="http://schemas.microsoft.com/office/powerpoint/2010/main" val="227498840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B0DD6B5-1084-4BA1-A780-A11ECED333D8}" type="slidenum">
              <a:rPr lang="fr-BE" altLang="fr-FR" smtClean="0"/>
              <a:pPr eaLnBrk="1" hangingPunct="1"/>
              <a:t>56</a:t>
            </a:fld>
            <a:endParaRPr lang="fr-BE" altLang="fr-FR" smtClean="0"/>
          </a:p>
        </p:txBody>
      </p:sp>
    </p:spTree>
    <p:extLst>
      <p:ext uri="{BB962C8B-B14F-4D97-AF65-F5344CB8AC3E}">
        <p14:creationId xmlns:p14="http://schemas.microsoft.com/office/powerpoint/2010/main" val="219391976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B0DD6B5-1084-4BA1-A780-A11ECED333D8}" type="slidenum">
              <a:rPr lang="fr-BE" altLang="fr-FR" smtClean="0"/>
              <a:pPr eaLnBrk="1" hangingPunct="1"/>
              <a:t>57</a:t>
            </a:fld>
            <a:endParaRPr lang="fr-BE" altLang="fr-FR" smtClean="0"/>
          </a:p>
        </p:txBody>
      </p:sp>
    </p:spTree>
    <p:extLst>
      <p:ext uri="{BB962C8B-B14F-4D97-AF65-F5344CB8AC3E}">
        <p14:creationId xmlns:p14="http://schemas.microsoft.com/office/powerpoint/2010/main" val="3299231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963FF2E-50CB-40E3-A278-055DFFE475C2}" type="slidenum">
              <a:rPr lang="fr-BE" altLang="fr-FR" smtClean="0"/>
              <a:pPr eaLnBrk="1" hangingPunct="1"/>
              <a:t>6</a:t>
            </a:fld>
            <a:endParaRPr lang="fr-BE" altLang="fr-FR" smtClean="0"/>
          </a:p>
        </p:txBody>
      </p:sp>
    </p:spTree>
    <p:extLst>
      <p:ext uri="{BB962C8B-B14F-4D97-AF65-F5344CB8AC3E}">
        <p14:creationId xmlns:p14="http://schemas.microsoft.com/office/powerpoint/2010/main" val="3087736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BD89C0E-17F4-470D-B67E-7EF8BE65B4C8}" type="slidenum">
              <a:rPr lang="fr-BE" altLang="fr-FR" smtClean="0"/>
              <a:pPr eaLnBrk="1" hangingPunct="1"/>
              <a:t>7</a:t>
            </a:fld>
            <a:endParaRPr lang="fr-BE" altLang="fr-FR" smtClean="0"/>
          </a:p>
        </p:txBody>
      </p:sp>
    </p:spTree>
    <p:extLst>
      <p:ext uri="{BB962C8B-B14F-4D97-AF65-F5344CB8AC3E}">
        <p14:creationId xmlns:p14="http://schemas.microsoft.com/office/powerpoint/2010/main" val="339676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26B35CF-DEC5-4D0F-A9C9-B8190950CC2C}" type="slidenum">
              <a:rPr lang="fr-BE" altLang="fr-FR" smtClean="0"/>
              <a:pPr eaLnBrk="1" hangingPunct="1"/>
              <a:t>8</a:t>
            </a:fld>
            <a:endParaRPr lang="fr-BE" altLang="fr-FR" smtClean="0"/>
          </a:p>
        </p:txBody>
      </p:sp>
    </p:spTree>
    <p:extLst>
      <p:ext uri="{BB962C8B-B14F-4D97-AF65-F5344CB8AC3E}">
        <p14:creationId xmlns:p14="http://schemas.microsoft.com/office/powerpoint/2010/main" val="3151813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BE" altLang="fr-FR" smtClean="0"/>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26B35CF-DEC5-4D0F-A9C9-B8190950CC2C}" type="slidenum">
              <a:rPr lang="fr-BE" altLang="fr-FR" smtClean="0"/>
              <a:pPr eaLnBrk="1" hangingPunct="1"/>
              <a:t>9</a:t>
            </a:fld>
            <a:endParaRPr lang="fr-BE" altLang="fr-FR" smtClean="0"/>
          </a:p>
        </p:txBody>
      </p:sp>
    </p:spTree>
    <p:extLst>
      <p:ext uri="{BB962C8B-B14F-4D97-AF65-F5344CB8AC3E}">
        <p14:creationId xmlns:p14="http://schemas.microsoft.com/office/powerpoint/2010/main" val="1535668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530" y="2130976"/>
            <a:ext cx="7772943" cy="1470086"/>
          </a:xfrm>
        </p:spPr>
        <p:txBody>
          <a:bodyPr/>
          <a:lstStyle>
            <a:lvl1pPr algn="ctr">
              <a:defRPr/>
            </a:lvl1pPr>
          </a:lstStyle>
          <a:p>
            <a:r>
              <a:rPr lang="fr-FR" smtClean="0"/>
              <a:t>Modifiez le style du titre</a:t>
            </a:r>
            <a:endParaRPr lang="fr-BE" dirty="0"/>
          </a:p>
        </p:txBody>
      </p:sp>
      <p:sp>
        <p:nvSpPr>
          <p:cNvPr id="3" name="Subtitle 2"/>
          <p:cNvSpPr>
            <a:spLocks noGrp="1"/>
          </p:cNvSpPr>
          <p:nvPr>
            <p:ph type="subTitle" idx="1"/>
          </p:nvPr>
        </p:nvSpPr>
        <p:spPr>
          <a:xfrm>
            <a:off x="1371057" y="3886154"/>
            <a:ext cx="6401886" cy="1752295"/>
          </a:xfrm>
        </p:spPr>
        <p:txBody>
          <a:bodyPr/>
          <a:lstStyle>
            <a:lvl1pPr marL="0" indent="0" algn="ctr">
              <a:buNone/>
              <a:defRPr/>
            </a:lvl1pPr>
            <a:lvl2pPr marL="400666" indent="0" algn="ctr">
              <a:buNone/>
              <a:defRPr/>
            </a:lvl2pPr>
            <a:lvl3pPr marL="801330" indent="0" algn="ctr">
              <a:buNone/>
              <a:defRPr/>
            </a:lvl3pPr>
            <a:lvl4pPr marL="1201995" indent="0" algn="ctr">
              <a:buNone/>
              <a:defRPr/>
            </a:lvl4pPr>
            <a:lvl5pPr marL="1602660" indent="0" algn="ctr">
              <a:buNone/>
              <a:defRPr/>
            </a:lvl5pPr>
            <a:lvl6pPr marL="2003326" indent="0" algn="ctr">
              <a:buNone/>
              <a:defRPr/>
            </a:lvl6pPr>
            <a:lvl7pPr marL="2403991" indent="0" algn="ctr">
              <a:buNone/>
              <a:defRPr/>
            </a:lvl7pPr>
            <a:lvl8pPr marL="2804656" indent="0" algn="ctr">
              <a:buNone/>
              <a:defRPr/>
            </a:lvl8pPr>
            <a:lvl9pPr marL="3205320" indent="0" algn="ctr">
              <a:buNone/>
              <a:defRPr/>
            </a:lvl9pPr>
          </a:lstStyle>
          <a:p>
            <a:r>
              <a:rPr lang="fr-FR" smtClean="0"/>
              <a:t>Modifiez le style des sous-titres du masque</a:t>
            </a:r>
            <a:endParaRPr lang="fr-BE"/>
          </a:p>
        </p:txBody>
      </p:sp>
      <p:sp>
        <p:nvSpPr>
          <p:cNvPr id="4" name="Rectangle 4"/>
          <p:cNvSpPr>
            <a:spLocks noGrp="1" noChangeArrowheads="1"/>
          </p:cNvSpPr>
          <p:nvPr>
            <p:ph type="dt" sz="half" idx="10"/>
          </p:nvPr>
        </p:nvSpPr>
        <p:spPr>
          <a:xfrm>
            <a:off x="6788683" y="6640555"/>
            <a:ext cx="2133962" cy="222615"/>
          </a:xfrm>
          <a:prstGeom prst="rect">
            <a:avLst/>
          </a:prstGeom>
          <a:ln/>
        </p:spPr>
        <p:txBody>
          <a:bodyPr/>
          <a:lstStyle>
            <a:lvl1pPr>
              <a:defRPr/>
            </a:lvl1pPr>
          </a:lstStyle>
          <a:p>
            <a:pPr>
              <a:defRPr/>
            </a:pPr>
            <a:r>
              <a:rPr lang="fr-FR" smtClean="0"/>
              <a:t>© Wavenet 2014</a:t>
            </a:r>
            <a:endParaRPr lang="en-GB" noProof="1" smtClean="0"/>
          </a:p>
        </p:txBody>
      </p:sp>
    </p:spTree>
    <p:extLst>
      <p:ext uri="{BB962C8B-B14F-4D97-AF65-F5344CB8AC3E}">
        <p14:creationId xmlns:p14="http://schemas.microsoft.com/office/powerpoint/2010/main" val="54489343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fr-BE"/>
          </a:p>
        </p:txBody>
      </p:sp>
      <p:sp>
        <p:nvSpPr>
          <p:cNvPr id="3" name="Vertical Text Placeholder 2"/>
          <p:cNvSpPr>
            <a:spLocks noGrp="1"/>
          </p:cNvSpPr>
          <p:nvPr>
            <p:ph type="body" orient="vert" idx="1"/>
          </p:nvPr>
        </p:nvSpPr>
        <p:spPr/>
        <p:txBody>
          <a:bodyPr vert="eaVert"/>
          <a:lstStyle>
            <a:lvl2pPr marL="742899" indent="-219810">
              <a:defRPr lang="en-US" sz="1800" baseline="0" dirty="0" smtClean="0">
                <a:solidFill>
                  <a:srgbClr val="222146"/>
                </a:solidFill>
                <a:latin typeface="+mn-lt"/>
              </a:defRPr>
            </a:lvl2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dirty="0"/>
          </a:p>
        </p:txBody>
      </p:sp>
      <p:sp>
        <p:nvSpPr>
          <p:cNvPr id="4" name="Date Placeholder 7"/>
          <p:cNvSpPr>
            <a:spLocks noGrp="1"/>
          </p:cNvSpPr>
          <p:nvPr>
            <p:ph type="dt" sz="half" idx="10"/>
          </p:nvPr>
        </p:nvSpPr>
        <p:spPr>
          <a:xfrm>
            <a:off x="6850258" y="6649955"/>
            <a:ext cx="2133962" cy="222615"/>
          </a:xfrm>
          <a:prstGeom prst="rect">
            <a:avLst/>
          </a:prstGeom>
        </p:spPr>
        <p:txBody>
          <a:bodyPr/>
          <a:lstStyle/>
          <a:p>
            <a:pPr>
              <a:defRPr/>
            </a:pPr>
            <a:r>
              <a:rPr lang="fr-FR" smtClean="0"/>
              <a:t>© Wavenet 2014</a:t>
            </a:r>
            <a:endParaRPr lang="en-GB" noProof="1" smtClean="0"/>
          </a:p>
        </p:txBody>
      </p:sp>
    </p:spTree>
    <p:extLst>
      <p:ext uri="{BB962C8B-B14F-4D97-AF65-F5344CB8AC3E}">
        <p14:creationId xmlns:p14="http://schemas.microsoft.com/office/powerpoint/2010/main" val="12312665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229" y="600418"/>
            <a:ext cx="2059301" cy="5526139"/>
          </a:xfrm>
        </p:spPr>
        <p:txBody>
          <a:bodyPr vert="eaVert"/>
          <a:lstStyle/>
          <a:p>
            <a:r>
              <a:rPr lang="fr-FR" smtClean="0"/>
              <a:t>Modifiez le style du titre</a:t>
            </a:r>
            <a:endParaRPr lang="fr-BE"/>
          </a:p>
        </p:txBody>
      </p:sp>
      <p:sp>
        <p:nvSpPr>
          <p:cNvPr id="3" name="Vertical Text Placeholder 2"/>
          <p:cNvSpPr>
            <a:spLocks noGrp="1"/>
          </p:cNvSpPr>
          <p:nvPr>
            <p:ph type="body" orient="vert" idx="1"/>
          </p:nvPr>
        </p:nvSpPr>
        <p:spPr>
          <a:xfrm>
            <a:off x="446612" y="600418"/>
            <a:ext cx="6050298" cy="5526139"/>
          </a:xfrm>
        </p:spPr>
        <p:txBody>
          <a:bodyPr vert="eaVert"/>
          <a:lstStyle>
            <a:lvl2pPr marL="742899" indent="-219810">
              <a:defRPr lang="en-US" sz="1800" baseline="0" dirty="0" smtClean="0">
                <a:solidFill>
                  <a:srgbClr val="222146"/>
                </a:solidFill>
                <a:latin typeface="+mn-lt"/>
              </a:defRPr>
            </a:lvl2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dirty="0"/>
          </a:p>
        </p:txBody>
      </p:sp>
      <p:sp>
        <p:nvSpPr>
          <p:cNvPr id="4" name="Date Placeholder 7"/>
          <p:cNvSpPr>
            <a:spLocks noGrp="1"/>
          </p:cNvSpPr>
          <p:nvPr>
            <p:ph type="dt" sz="half" idx="10"/>
          </p:nvPr>
        </p:nvSpPr>
        <p:spPr>
          <a:xfrm>
            <a:off x="6850258" y="6649955"/>
            <a:ext cx="2133962" cy="222615"/>
          </a:xfrm>
          <a:prstGeom prst="rect">
            <a:avLst/>
          </a:prstGeom>
        </p:spPr>
        <p:txBody>
          <a:bodyPr/>
          <a:lstStyle/>
          <a:p>
            <a:pPr>
              <a:defRPr/>
            </a:pPr>
            <a:r>
              <a:rPr lang="fr-FR" smtClean="0"/>
              <a:t>© Wavenet 2014</a:t>
            </a:r>
            <a:endParaRPr lang="en-GB" noProof="1" smtClean="0"/>
          </a:p>
        </p:txBody>
      </p:sp>
    </p:spTree>
    <p:extLst>
      <p:ext uri="{BB962C8B-B14F-4D97-AF65-F5344CB8AC3E}">
        <p14:creationId xmlns:p14="http://schemas.microsoft.com/office/powerpoint/2010/main" val="276995945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lstStyle/>
          <a:p>
            <a:r>
              <a:rPr lang="en-US" smtClean="0"/>
              <a:t>Click to edit Master title style</a:t>
            </a:r>
            <a:endParaRPr lang="fr-BE"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BE" dirty="0"/>
          </a:p>
        </p:txBody>
      </p:sp>
      <p:sp>
        <p:nvSpPr>
          <p:cNvPr id="5" name="Date Placeholder 7"/>
          <p:cNvSpPr>
            <a:spLocks noGrp="1"/>
          </p:cNvSpPr>
          <p:nvPr>
            <p:ph type="dt" sz="half" idx="10"/>
          </p:nvPr>
        </p:nvSpPr>
        <p:spPr>
          <a:xfrm>
            <a:off x="6850258" y="6649955"/>
            <a:ext cx="2133962" cy="222615"/>
          </a:xfrm>
          <a:prstGeom prst="rect">
            <a:avLst/>
          </a:prstGeom>
        </p:spPr>
        <p:txBody>
          <a:bodyPr/>
          <a:lstStyle/>
          <a:p>
            <a:pPr>
              <a:defRPr/>
            </a:pPr>
            <a:r>
              <a:rPr lang="fr-FR" smtClean="0"/>
              <a:t>© Wavenet 2014</a:t>
            </a:r>
            <a:endParaRPr lang="en-GB" noProof="1" smtClean="0"/>
          </a:p>
        </p:txBody>
      </p:sp>
    </p:spTree>
    <p:extLst>
      <p:ext uri="{BB962C8B-B14F-4D97-AF65-F5344CB8AC3E}">
        <p14:creationId xmlns:p14="http://schemas.microsoft.com/office/powerpoint/2010/main" val="2539423671"/>
      </p:ext>
    </p:extLst>
  </p:cSld>
  <p:clrMapOvr>
    <a:masterClrMapping/>
  </p:clrMapOvr>
  <p:transition>
    <p:strips dir="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446507" y="294091"/>
            <a:ext cx="8239917" cy="528831"/>
          </a:xfrm>
        </p:spPr>
        <p:txBody>
          <a:bodyPr/>
          <a:lstStyle>
            <a:lvl1pPr>
              <a:defRPr sz="2500"/>
            </a:lvl1pPr>
          </a:lstStyle>
          <a:p>
            <a:r>
              <a:rPr lang="fr-FR" smtClean="0"/>
              <a:t>Modifiez le style du titre</a:t>
            </a:r>
            <a:endParaRPr lang="fr-BE" dirty="0"/>
          </a:p>
        </p:txBody>
      </p:sp>
      <p:sp>
        <p:nvSpPr>
          <p:cNvPr id="3" name="Content Placeholder 2"/>
          <p:cNvSpPr>
            <a:spLocks noGrp="1"/>
          </p:cNvSpPr>
          <p:nvPr>
            <p:ph idx="1"/>
          </p:nvPr>
        </p:nvSpPr>
        <p:spPr>
          <a:xfrm>
            <a:off x="457473" y="1208439"/>
            <a:ext cx="8229057" cy="4702366"/>
          </a:xfrm>
        </p:spPr>
        <p:txBody>
          <a:bodyPr/>
          <a:lstStyle>
            <a:lvl1pPr>
              <a:defRPr sz="2100" baseline="0">
                <a:solidFill>
                  <a:srgbClr val="222146"/>
                </a:solidFill>
              </a:defRPr>
            </a:lvl1pPr>
            <a:lvl2pPr marL="742899" indent="-219810">
              <a:buClr>
                <a:srgbClr val="3FBBED"/>
              </a:buClr>
              <a:buSzPct val="100000"/>
              <a:buFont typeface="Calibri" pitchFamily="34" charset="0"/>
              <a:buChar char="-"/>
              <a:defRPr baseline="0">
                <a:solidFill>
                  <a:srgbClr val="222146"/>
                </a:solidFill>
              </a:defRPr>
            </a:lvl2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dirty="0"/>
          </a:p>
        </p:txBody>
      </p:sp>
      <p:sp>
        <p:nvSpPr>
          <p:cNvPr id="4" name="Rectangle 4"/>
          <p:cNvSpPr>
            <a:spLocks noGrp="1" noChangeArrowheads="1"/>
          </p:cNvSpPr>
          <p:nvPr>
            <p:ph type="dt" sz="half" idx="10"/>
          </p:nvPr>
        </p:nvSpPr>
        <p:spPr>
          <a:xfrm>
            <a:off x="6850258" y="6617642"/>
            <a:ext cx="2133962" cy="222615"/>
          </a:xfrm>
          <a:prstGeom prst="rect">
            <a:avLst/>
          </a:prstGeom>
          <a:ln/>
        </p:spPr>
        <p:txBody>
          <a:bodyPr anchor="ctr"/>
          <a:lstStyle>
            <a:lvl1pPr>
              <a:defRPr sz="1000"/>
            </a:lvl1pPr>
          </a:lstStyle>
          <a:p>
            <a:pPr>
              <a:tabLst>
                <a:tab pos="392318" algn="l"/>
                <a:tab pos="1961589" algn="l"/>
              </a:tabLst>
              <a:defRPr/>
            </a:pPr>
            <a:r>
              <a:rPr lang="fr-FR" smtClean="0"/>
              <a:t>© Wavenet 2014</a:t>
            </a:r>
            <a:endParaRPr lang="en-GB" dirty="0" smtClean="0"/>
          </a:p>
        </p:txBody>
      </p:sp>
      <p:sp>
        <p:nvSpPr>
          <p:cNvPr id="12" name="Content Placeholder 11"/>
          <p:cNvSpPr>
            <a:spLocks noGrp="1"/>
          </p:cNvSpPr>
          <p:nvPr>
            <p:ph sz="quarter" idx="13"/>
          </p:nvPr>
        </p:nvSpPr>
        <p:spPr>
          <a:xfrm>
            <a:off x="446506" y="620642"/>
            <a:ext cx="4248706" cy="522665"/>
          </a:xfrm>
        </p:spPr>
        <p:txBody>
          <a:bodyPr/>
          <a:lstStyle>
            <a:lvl1pPr marL="0" indent="0">
              <a:buNone/>
              <a:defRPr lang="en-US" sz="1800" b="1" i="0" dirty="0" smtClean="0">
                <a:solidFill>
                  <a:srgbClr val="40BBED"/>
                </a:solidFill>
                <a:latin typeface="+mn-lt"/>
                <a:ea typeface="+mn-ea"/>
                <a:cs typeface="+mn-cs"/>
              </a:defRPr>
            </a:lvl1pPr>
          </a:lstStyle>
          <a:p>
            <a:pPr lvl="0"/>
            <a:r>
              <a:rPr lang="fr-FR" smtClean="0"/>
              <a:t>Modifiez les styles du texte du masque</a:t>
            </a:r>
          </a:p>
        </p:txBody>
      </p:sp>
    </p:spTree>
    <p:extLst>
      <p:ext uri="{BB962C8B-B14F-4D97-AF65-F5344CB8AC3E}">
        <p14:creationId xmlns:p14="http://schemas.microsoft.com/office/powerpoint/2010/main" val="15274565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2182" y="4407379"/>
            <a:ext cx="7772943" cy="1362097"/>
          </a:xfrm>
        </p:spPr>
        <p:txBody>
          <a:bodyPr anchor="t"/>
          <a:lstStyle>
            <a:lvl1pPr algn="l">
              <a:defRPr sz="3500" b="1" cap="all"/>
            </a:lvl1pPr>
          </a:lstStyle>
          <a:p>
            <a:r>
              <a:rPr lang="fr-FR" smtClean="0"/>
              <a:t>Modifiez le style du titre</a:t>
            </a:r>
            <a:endParaRPr lang="fr-BE"/>
          </a:p>
        </p:txBody>
      </p:sp>
      <p:sp>
        <p:nvSpPr>
          <p:cNvPr id="3" name="Text Placeholder 2"/>
          <p:cNvSpPr>
            <a:spLocks noGrp="1"/>
          </p:cNvSpPr>
          <p:nvPr>
            <p:ph type="body" idx="1"/>
          </p:nvPr>
        </p:nvSpPr>
        <p:spPr>
          <a:xfrm>
            <a:off x="722182" y="2907057"/>
            <a:ext cx="7772943" cy="1500322"/>
          </a:xfrm>
        </p:spPr>
        <p:txBody>
          <a:bodyPr anchor="b"/>
          <a:lstStyle>
            <a:lvl1pPr marL="0" indent="0">
              <a:buNone/>
              <a:defRPr sz="1800"/>
            </a:lvl1pPr>
            <a:lvl2pPr marL="400666" indent="0">
              <a:buNone/>
              <a:defRPr sz="1600"/>
            </a:lvl2pPr>
            <a:lvl3pPr marL="801330" indent="0">
              <a:buNone/>
              <a:defRPr sz="1400"/>
            </a:lvl3pPr>
            <a:lvl4pPr marL="1201995" indent="0">
              <a:buNone/>
              <a:defRPr sz="1200"/>
            </a:lvl4pPr>
            <a:lvl5pPr marL="1602660" indent="0">
              <a:buNone/>
              <a:defRPr sz="1200"/>
            </a:lvl5pPr>
            <a:lvl6pPr marL="2003326" indent="0">
              <a:buNone/>
              <a:defRPr sz="1200"/>
            </a:lvl6pPr>
            <a:lvl7pPr marL="2403991" indent="0">
              <a:buNone/>
              <a:defRPr sz="1200"/>
            </a:lvl7pPr>
            <a:lvl8pPr marL="2804656" indent="0">
              <a:buNone/>
              <a:defRPr sz="1200"/>
            </a:lvl8pPr>
            <a:lvl9pPr marL="3205320" indent="0">
              <a:buNone/>
              <a:defRPr sz="1200"/>
            </a:lvl9pPr>
          </a:lstStyle>
          <a:p>
            <a:pPr lvl="0"/>
            <a:r>
              <a:rPr lang="fr-FR" smtClean="0"/>
              <a:t>Modifiez les styles du texte du masque</a:t>
            </a:r>
          </a:p>
        </p:txBody>
      </p:sp>
      <p:sp>
        <p:nvSpPr>
          <p:cNvPr id="4" name="Date Placeholder 7"/>
          <p:cNvSpPr>
            <a:spLocks noGrp="1"/>
          </p:cNvSpPr>
          <p:nvPr>
            <p:ph type="dt" sz="half" idx="10"/>
          </p:nvPr>
        </p:nvSpPr>
        <p:spPr>
          <a:xfrm>
            <a:off x="6850258" y="6649955"/>
            <a:ext cx="2133962" cy="222615"/>
          </a:xfrm>
          <a:prstGeom prst="rect">
            <a:avLst/>
          </a:prstGeom>
        </p:spPr>
        <p:txBody>
          <a:bodyPr/>
          <a:lstStyle/>
          <a:p>
            <a:pPr>
              <a:defRPr/>
            </a:pPr>
            <a:r>
              <a:rPr lang="fr-FR" smtClean="0"/>
              <a:t>© Wavenet 2014</a:t>
            </a:r>
            <a:endParaRPr lang="en-GB" noProof="1" smtClean="0"/>
          </a:p>
        </p:txBody>
      </p:sp>
    </p:spTree>
    <p:extLst>
      <p:ext uri="{BB962C8B-B14F-4D97-AF65-F5344CB8AC3E}">
        <p14:creationId xmlns:p14="http://schemas.microsoft.com/office/powerpoint/2010/main" val="168177416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eux contenu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473" y="1077817"/>
            <a:ext cx="4049369" cy="5048740"/>
          </a:xfrm>
        </p:spPr>
        <p:txBody>
          <a:bodyPr/>
          <a:lstStyle>
            <a:lvl1pPr>
              <a:defRPr sz="2500"/>
            </a:lvl1pPr>
            <a:lvl2pPr marL="742899" indent="-219810">
              <a:defRPr lang="en-US" sz="1800" baseline="0" dirty="0" smtClean="0">
                <a:solidFill>
                  <a:srgbClr val="222146"/>
                </a:solidFill>
                <a:latin typeface="+mn-lt"/>
              </a:defRPr>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dirty="0"/>
          </a:p>
        </p:txBody>
      </p:sp>
      <p:sp>
        <p:nvSpPr>
          <p:cNvPr id="4" name="Content Placeholder 3"/>
          <p:cNvSpPr>
            <a:spLocks noGrp="1"/>
          </p:cNvSpPr>
          <p:nvPr>
            <p:ph sz="half" idx="2"/>
          </p:nvPr>
        </p:nvSpPr>
        <p:spPr>
          <a:xfrm>
            <a:off x="4637159" y="1077817"/>
            <a:ext cx="4049370" cy="5048740"/>
          </a:xfrm>
        </p:spPr>
        <p:txBody>
          <a:bodyPr/>
          <a:lstStyle>
            <a:lvl1pPr>
              <a:defRPr sz="2500"/>
            </a:lvl1pPr>
            <a:lvl2pPr marL="742899" indent="-219810">
              <a:defRPr lang="en-US" sz="1800" baseline="0" dirty="0" smtClean="0">
                <a:solidFill>
                  <a:srgbClr val="222146"/>
                </a:solidFill>
                <a:latin typeface="+mn-lt"/>
              </a:defRPr>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dirty="0"/>
          </a:p>
        </p:txBody>
      </p:sp>
      <p:sp>
        <p:nvSpPr>
          <p:cNvPr id="8" name="Date Placeholder 7"/>
          <p:cNvSpPr>
            <a:spLocks noGrp="1"/>
          </p:cNvSpPr>
          <p:nvPr>
            <p:ph type="dt" sz="half" idx="10"/>
          </p:nvPr>
        </p:nvSpPr>
        <p:spPr>
          <a:xfrm>
            <a:off x="6850258" y="6649955"/>
            <a:ext cx="2133962" cy="222615"/>
          </a:xfrm>
          <a:prstGeom prst="rect">
            <a:avLst/>
          </a:prstGeom>
        </p:spPr>
        <p:txBody>
          <a:bodyPr/>
          <a:lstStyle/>
          <a:p>
            <a:pPr>
              <a:defRPr/>
            </a:pPr>
            <a:r>
              <a:rPr lang="fr-FR" smtClean="0"/>
              <a:t>© Wavenet 2014</a:t>
            </a:r>
            <a:endParaRPr lang="en-GB" noProof="1" smtClean="0"/>
          </a:p>
        </p:txBody>
      </p:sp>
      <p:sp>
        <p:nvSpPr>
          <p:cNvPr id="11" name="Title 10"/>
          <p:cNvSpPr>
            <a:spLocks noGrp="1"/>
          </p:cNvSpPr>
          <p:nvPr>
            <p:ph type="title"/>
          </p:nvPr>
        </p:nvSpPr>
        <p:spPr/>
        <p:txBody>
          <a:bodyPr/>
          <a:lstStyle/>
          <a:p>
            <a:r>
              <a:rPr lang="fr-FR" smtClean="0"/>
              <a:t>Modifiez le style du titre</a:t>
            </a:r>
            <a:endParaRPr lang="fr-BE"/>
          </a:p>
        </p:txBody>
      </p:sp>
    </p:spTree>
    <p:extLst>
      <p:ext uri="{BB962C8B-B14F-4D97-AF65-F5344CB8AC3E}">
        <p14:creationId xmlns:p14="http://schemas.microsoft.com/office/powerpoint/2010/main" val="63637171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457473" y="275012"/>
            <a:ext cx="8229057" cy="672184"/>
          </a:xfrm>
        </p:spPr>
        <p:txBody>
          <a:bodyPr/>
          <a:lstStyle>
            <a:lvl1pPr>
              <a:defRPr/>
            </a:lvl1pPr>
          </a:lstStyle>
          <a:p>
            <a:r>
              <a:rPr lang="fr-FR" smtClean="0"/>
              <a:t>Modifiez le style du titre</a:t>
            </a:r>
            <a:endParaRPr lang="fr-BE"/>
          </a:p>
        </p:txBody>
      </p:sp>
      <p:sp>
        <p:nvSpPr>
          <p:cNvPr id="3" name="Text Placeholder 2"/>
          <p:cNvSpPr>
            <a:spLocks noGrp="1"/>
          </p:cNvSpPr>
          <p:nvPr>
            <p:ph type="body" idx="1"/>
          </p:nvPr>
        </p:nvSpPr>
        <p:spPr>
          <a:xfrm>
            <a:off x="457473" y="1012506"/>
            <a:ext cx="4039867" cy="639293"/>
          </a:xfrm>
        </p:spPr>
        <p:txBody>
          <a:bodyPr anchor="b"/>
          <a:lstStyle>
            <a:lvl1pPr marL="0" indent="0">
              <a:buNone/>
              <a:defRPr sz="2100" b="1"/>
            </a:lvl1pPr>
            <a:lvl2pPr marL="400666" indent="0">
              <a:buNone/>
              <a:defRPr sz="1800" b="1"/>
            </a:lvl2pPr>
            <a:lvl3pPr marL="801330" indent="0">
              <a:buNone/>
              <a:defRPr sz="1600" b="1"/>
            </a:lvl3pPr>
            <a:lvl4pPr marL="1201995" indent="0">
              <a:buNone/>
              <a:defRPr sz="1400" b="1"/>
            </a:lvl4pPr>
            <a:lvl5pPr marL="1602660" indent="0">
              <a:buNone/>
              <a:defRPr sz="1400" b="1"/>
            </a:lvl5pPr>
            <a:lvl6pPr marL="2003326" indent="0">
              <a:buNone/>
              <a:defRPr sz="1400" b="1"/>
            </a:lvl6pPr>
            <a:lvl7pPr marL="2403991" indent="0">
              <a:buNone/>
              <a:defRPr sz="1400" b="1"/>
            </a:lvl7pPr>
            <a:lvl8pPr marL="2804656" indent="0">
              <a:buNone/>
              <a:defRPr sz="1400" b="1"/>
            </a:lvl8pPr>
            <a:lvl9pPr marL="3205320" indent="0">
              <a:buNone/>
              <a:defRPr sz="1400" b="1"/>
            </a:lvl9pPr>
          </a:lstStyle>
          <a:p>
            <a:pPr lvl="0"/>
            <a:r>
              <a:rPr lang="fr-FR" smtClean="0"/>
              <a:t>Modifiez les styles du texte du masque</a:t>
            </a:r>
          </a:p>
        </p:txBody>
      </p:sp>
      <p:sp>
        <p:nvSpPr>
          <p:cNvPr id="4" name="Content Placeholder 3"/>
          <p:cNvSpPr>
            <a:spLocks noGrp="1"/>
          </p:cNvSpPr>
          <p:nvPr>
            <p:ph sz="half" idx="2"/>
          </p:nvPr>
        </p:nvSpPr>
        <p:spPr>
          <a:xfrm>
            <a:off x="457473" y="1730923"/>
            <a:ext cx="4039867" cy="4395634"/>
          </a:xfrm>
        </p:spPr>
        <p:txBody>
          <a:bodyPr/>
          <a:lstStyle>
            <a:lvl1pPr>
              <a:defRPr sz="2100"/>
            </a:lvl1pPr>
            <a:lvl2pPr marL="742899" indent="-219810">
              <a:defRPr lang="en-US" sz="1800" baseline="0" dirty="0" smtClean="0">
                <a:solidFill>
                  <a:srgbClr val="222146"/>
                </a:solidFill>
                <a:latin typeface="+mn-lt"/>
              </a:defRPr>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dirty="0"/>
          </a:p>
        </p:txBody>
      </p:sp>
      <p:sp>
        <p:nvSpPr>
          <p:cNvPr id="5" name="Text Placeholder 4"/>
          <p:cNvSpPr>
            <a:spLocks noGrp="1"/>
          </p:cNvSpPr>
          <p:nvPr>
            <p:ph type="body" sz="quarter" idx="3"/>
          </p:nvPr>
        </p:nvSpPr>
        <p:spPr>
          <a:xfrm>
            <a:off x="4645305" y="1012506"/>
            <a:ext cx="4041225" cy="639293"/>
          </a:xfrm>
        </p:spPr>
        <p:txBody>
          <a:bodyPr anchor="b"/>
          <a:lstStyle>
            <a:lvl1pPr marL="0" indent="0">
              <a:buNone/>
              <a:defRPr sz="2100" b="1"/>
            </a:lvl1pPr>
            <a:lvl2pPr marL="400666" indent="0">
              <a:buNone/>
              <a:defRPr sz="1800" b="1"/>
            </a:lvl2pPr>
            <a:lvl3pPr marL="801330" indent="0">
              <a:buNone/>
              <a:defRPr sz="1600" b="1"/>
            </a:lvl3pPr>
            <a:lvl4pPr marL="1201995" indent="0">
              <a:buNone/>
              <a:defRPr sz="1400" b="1"/>
            </a:lvl4pPr>
            <a:lvl5pPr marL="1602660" indent="0">
              <a:buNone/>
              <a:defRPr sz="1400" b="1"/>
            </a:lvl5pPr>
            <a:lvl6pPr marL="2003326" indent="0">
              <a:buNone/>
              <a:defRPr sz="1400" b="1"/>
            </a:lvl6pPr>
            <a:lvl7pPr marL="2403991" indent="0">
              <a:buNone/>
              <a:defRPr sz="1400" b="1"/>
            </a:lvl7pPr>
            <a:lvl8pPr marL="2804656" indent="0">
              <a:buNone/>
              <a:defRPr sz="1400" b="1"/>
            </a:lvl8pPr>
            <a:lvl9pPr marL="3205320" indent="0">
              <a:buNone/>
              <a:defRPr sz="1400" b="1"/>
            </a:lvl9pPr>
          </a:lstStyle>
          <a:p>
            <a:pPr lvl="0"/>
            <a:r>
              <a:rPr lang="fr-FR" smtClean="0"/>
              <a:t>Modifiez les styles du texte du masque</a:t>
            </a:r>
          </a:p>
        </p:txBody>
      </p:sp>
      <p:sp>
        <p:nvSpPr>
          <p:cNvPr id="6" name="Content Placeholder 5"/>
          <p:cNvSpPr>
            <a:spLocks noGrp="1"/>
          </p:cNvSpPr>
          <p:nvPr>
            <p:ph sz="quarter" idx="4"/>
          </p:nvPr>
        </p:nvSpPr>
        <p:spPr>
          <a:xfrm>
            <a:off x="4645305" y="1730923"/>
            <a:ext cx="4041225" cy="4395634"/>
          </a:xfrm>
        </p:spPr>
        <p:txBody>
          <a:bodyPr/>
          <a:lstStyle>
            <a:lvl1pPr>
              <a:defRPr sz="2100"/>
            </a:lvl1pPr>
            <a:lvl2pPr marL="742899" indent="-219810">
              <a:defRPr lang="en-US" sz="1800" baseline="0" dirty="0" smtClean="0">
                <a:solidFill>
                  <a:srgbClr val="222146"/>
                </a:solidFill>
                <a:latin typeface="+mn-lt"/>
              </a:defRPr>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dirty="0"/>
          </a:p>
        </p:txBody>
      </p:sp>
      <p:sp>
        <p:nvSpPr>
          <p:cNvPr id="7" name="Date Placeholder 7"/>
          <p:cNvSpPr>
            <a:spLocks noGrp="1"/>
          </p:cNvSpPr>
          <p:nvPr>
            <p:ph type="dt" sz="half" idx="10"/>
          </p:nvPr>
        </p:nvSpPr>
        <p:spPr>
          <a:xfrm>
            <a:off x="6850258" y="6649955"/>
            <a:ext cx="2133962" cy="222615"/>
          </a:xfrm>
          <a:prstGeom prst="rect">
            <a:avLst/>
          </a:prstGeom>
        </p:spPr>
        <p:txBody>
          <a:bodyPr/>
          <a:lstStyle/>
          <a:p>
            <a:pPr>
              <a:defRPr/>
            </a:pPr>
            <a:r>
              <a:rPr lang="fr-FR" smtClean="0"/>
              <a:t>© Wavenet 2014</a:t>
            </a:r>
            <a:endParaRPr lang="en-GB" noProof="1" smtClean="0"/>
          </a:p>
        </p:txBody>
      </p:sp>
    </p:spTree>
    <p:extLst>
      <p:ext uri="{BB962C8B-B14F-4D97-AF65-F5344CB8AC3E}">
        <p14:creationId xmlns:p14="http://schemas.microsoft.com/office/powerpoint/2010/main" val="173930798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fr-BE"/>
          </a:p>
        </p:txBody>
      </p:sp>
      <p:sp>
        <p:nvSpPr>
          <p:cNvPr id="3" name="Date Placeholder 7"/>
          <p:cNvSpPr>
            <a:spLocks noGrp="1"/>
          </p:cNvSpPr>
          <p:nvPr>
            <p:ph type="dt" sz="half" idx="10"/>
          </p:nvPr>
        </p:nvSpPr>
        <p:spPr>
          <a:xfrm>
            <a:off x="6850258" y="6649955"/>
            <a:ext cx="2133962" cy="222615"/>
          </a:xfrm>
          <a:prstGeom prst="rect">
            <a:avLst/>
          </a:prstGeom>
        </p:spPr>
        <p:txBody>
          <a:bodyPr/>
          <a:lstStyle/>
          <a:p>
            <a:pPr>
              <a:defRPr/>
            </a:pPr>
            <a:r>
              <a:rPr lang="fr-FR" smtClean="0"/>
              <a:t>© Wavenet 2014</a:t>
            </a:r>
            <a:endParaRPr lang="en-GB" noProof="1" smtClean="0"/>
          </a:p>
        </p:txBody>
      </p:sp>
    </p:spTree>
    <p:extLst>
      <p:ext uri="{BB962C8B-B14F-4D97-AF65-F5344CB8AC3E}">
        <p14:creationId xmlns:p14="http://schemas.microsoft.com/office/powerpoint/2010/main" val="197377043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7"/>
          <p:cNvSpPr>
            <a:spLocks noGrp="1"/>
          </p:cNvSpPr>
          <p:nvPr>
            <p:ph type="dt" sz="half" idx="10"/>
          </p:nvPr>
        </p:nvSpPr>
        <p:spPr>
          <a:xfrm>
            <a:off x="6850258" y="6649955"/>
            <a:ext cx="2133962" cy="222615"/>
          </a:xfrm>
          <a:prstGeom prst="rect">
            <a:avLst/>
          </a:prstGeom>
        </p:spPr>
        <p:txBody>
          <a:bodyPr/>
          <a:lstStyle/>
          <a:p>
            <a:pPr>
              <a:defRPr/>
            </a:pPr>
            <a:r>
              <a:rPr lang="fr-FR" smtClean="0"/>
              <a:t>© Wavenet 2014</a:t>
            </a:r>
            <a:endParaRPr lang="en-GB" noProof="1" smtClean="0"/>
          </a:p>
        </p:txBody>
      </p:sp>
    </p:spTree>
    <p:extLst>
      <p:ext uri="{BB962C8B-B14F-4D97-AF65-F5344CB8AC3E}">
        <p14:creationId xmlns:p14="http://schemas.microsoft.com/office/powerpoint/2010/main" val="314552011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473" y="273573"/>
            <a:ext cx="3008181" cy="1161958"/>
          </a:xfrm>
        </p:spPr>
        <p:txBody>
          <a:bodyPr anchor="b"/>
          <a:lstStyle>
            <a:lvl1pPr algn="l">
              <a:defRPr sz="1800" b="1"/>
            </a:lvl1pPr>
          </a:lstStyle>
          <a:p>
            <a:r>
              <a:rPr lang="fr-FR" smtClean="0"/>
              <a:t>Modifiez le style du titre</a:t>
            </a:r>
            <a:endParaRPr lang="fr-BE"/>
          </a:p>
        </p:txBody>
      </p:sp>
      <p:sp>
        <p:nvSpPr>
          <p:cNvPr id="3" name="Content Placeholder 2"/>
          <p:cNvSpPr>
            <a:spLocks noGrp="1"/>
          </p:cNvSpPr>
          <p:nvPr>
            <p:ph idx="1"/>
          </p:nvPr>
        </p:nvSpPr>
        <p:spPr>
          <a:xfrm>
            <a:off x="3575609" y="273571"/>
            <a:ext cx="5110921" cy="5852986"/>
          </a:xfrm>
        </p:spPr>
        <p:txBody>
          <a:bodyPr/>
          <a:lstStyle>
            <a:lvl1pPr>
              <a:defRPr sz="2800"/>
            </a:lvl1pPr>
            <a:lvl2pPr marL="742899" indent="-219810">
              <a:defRPr lang="en-US" sz="1800" baseline="0" dirty="0" smtClean="0">
                <a:solidFill>
                  <a:srgbClr val="222146"/>
                </a:solidFill>
                <a:latin typeface="+mn-lt"/>
              </a:defRPr>
            </a:lvl2pPr>
            <a:lvl3pPr>
              <a:defRPr sz="21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dirty="0"/>
          </a:p>
        </p:txBody>
      </p:sp>
      <p:sp>
        <p:nvSpPr>
          <p:cNvPr id="4" name="Text Placeholder 3"/>
          <p:cNvSpPr>
            <a:spLocks noGrp="1"/>
          </p:cNvSpPr>
          <p:nvPr>
            <p:ph type="body" sz="half" idx="2"/>
          </p:nvPr>
        </p:nvSpPr>
        <p:spPr>
          <a:xfrm>
            <a:off x="457473" y="1435531"/>
            <a:ext cx="3008181" cy="4691027"/>
          </a:xfrm>
        </p:spPr>
        <p:txBody>
          <a:bodyPr/>
          <a:lstStyle>
            <a:lvl1pPr marL="0" indent="0">
              <a:buNone/>
              <a:defRPr sz="1200"/>
            </a:lvl1pPr>
            <a:lvl2pPr marL="400666" indent="0">
              <a:buNone/>
              <a:defRPr sz="1100"/>
            </a:lvl2pPr>
            <a:lvl3pPr marL="801330" indent="0">
              <a:buNone/>
              <a:defRPr sz="900"/>
            </a:lvl3pPr>
            <a:lvl4pPr marL="1201995" indent="0">
              <a:buNone/>
              <a:defRPr sz="800"/>
            </a:lvl4pPr>
            <a:lvl5pPr marL="1602660" indent="0">
              <a:buNone/>
              <a:defRPr sz="800"/>
            </a:lvl5pPr>
            <a:lvl6pPr marL="2003326" indent="0">
              <a:buNone/>
              <a:defRPr sz="800"/>
            </a:lvl6pPr>
            <a:lvl7pPr marL="2403991" indent="0">
              <a:buNone/>
              <a:defRPr sz="800"/>
            </a:lvl7pPr>
            <a:lvl8pPr marL="2804656" indent="0">
              <a:buNone/>
              <a:defRPr sz="800"/>
            </a:lvl8pPr>
            <a:lvl9pPr marL="3205320" indent="0">
              <a:buNone/>
              <a:defRPr sz="800"/>
            </a:lvl9pPr>
          </a:lstStyle>
          <a:p>
            <a:pPr lvl="0"/>
            <a:r>
              <a:rPr lang="fr-FR" smtClean="0"/>
              <a:t>Modifiez les styles du texte du masque</a:t>
            </a:r>
          </a:p>
        </p:txBody>
      </p:sp>
      <p:sp>
        <p:nvSpPr>
          <p:cNvPr id="5" name="Date Placeholder 7"/>
          <p:cNvSpPr>
            <a:spLocks noGrp="1"/>
          </p:cNvSpPr>
          <p:nvPr>
            <p:ph type="dt" sz="half" idx="10"/>
          </p:nvPr>
        </p:nvSpPr>
        <p:spPr>
          <a:xfrm>
            <a:off x="6850258" y="6649955"/>
            <a:ext cx="2133962" cy="222615"/>
          </a:xfrm>
          <a:prstGeom prst="rect">
            <a:avLst/>
          </a:prstGeom>
        </p:spPr>
        <p:txBody>
          <a:bodyPr/>
          <a:lstStyle/>
          <a:p>
            <a:pPr>
              <a:defRPr/>
            </a:pPr>
            <a:r>
              <a:rPr lang="fr-FR" smtClean="0"/>
              <a:t>© Wavenet 2014</a:t>
            </a:r>
            <a:endParaRPr lang="en-GB" noProof="1" smtClean="0"/>
          </a:p>
        </p:txBody>
      </p:sp>
    </p:spTree>
    <p:extLst>
      <p:ext uri="{BB962C8B-B14F-4D97-AF65-F5344CB8AC3E}">
        <p14:creationId xmlns:p14="http://schemas.microsoft.com/office/powerpoint/2010/main" val="57657469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Image avec légende">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1878" y="613376"/>
            <a:ext cx="5486943" cy="4113648"/>
          </a:xfrm>
        </p:spPr>
        <p:txBody>
          <a:bodyPr/>
          <a:lstStyle>
            <a:lvl1pPr marL="0" indent="0">
              <a:buNone/>
              <a:defRPr sz="2800"/>
            </a:lvl1pPr>
            <a:lvl2pPr marL="400666" indent="0">
              <a:buNone/>
              <a:defRPr sz="2500"/>
            </a:lvl2pPr>
            <a:lvl3pPr marL="801330" indent="0">
              <a:buNone/>
              <a:defRPr sz="2100"/>
            </a:lvl3pPr>
            <a:lvl4pPr marL="1201995" indent="0">
              <a:buNone/>
              <a:defRPr sz="1800"/>
            </a:lvl4pPr>
            <a:lvl5pPr marL="1602660" indent="0">
              <a:buNone/>
              <a:defRPr sz="1800"/>
            </a:lvl5pPr>
            <a:lvl6pPr marL="2003326" indent="0">
              <a:buNone/>
              <a:defRPr sz="1800"/>
            </a:lvl6pPr>
            <a:lvl7pPr marL="2403991" indent="0">
              <a:buNone/>
              <a:defRPr sz="1800"/>
            </a:lvl7pPr>
            <a:lvl8pPr marL="2804656" indent="0">
              <a:buNone/>
              <a:defRPr sz="1800"/>
            </a:lvl8pPr>
            <a:lvl9pPr marL="3205320" indent="0">
              <a:buNone/>
              <a:defRPr sz="1800"/>
            </a:lvl9pPr>
          </a:lstStyle>
          <a:p>
            <a:pPr lvl="0"/>
            <a:r>
              <a:rPr lang="fr-FR" noProof="0" smtClean="0"/>
              <a:t>Cliquez sur l'icône pour ajouter une image</a:t>
            </a:r>
            <a:endParaRPr lang="fr-BE" noProof="0" smtClean="0"/>
          </a:p>
        </p:txBody>
      </p:sp>
      <p:sp>
        <p:nvSpPr>
          <p:cNvPr id="4" name="Text Placeholder 3"/>
          <p:cNvSpPr>
            <a:spLocks noGrp="1"/>
          </p:cNvSpPr>
          <p:nvPr>
            <p:ph type="body" sz="half" idx="2"/>
          </p:nvPr>
        </p:nvSpPr>
        <p:spPr>
          <a:xfrm>
            <a:off x="1791878" y="5367757"/>
            <a:ext cx="5486943" cy="804876"/>
          </a:xfrm>
        </p:spPr>
        <p:txBody>
          <a:bodyPr/>
          <a:lstStyle>
            <a:lvl1pPr marL="0" indent="0">
              <a:buNone/>
              <a:defRPr sz="1200"/>
            </a:lvl1pPr>
            <a:lvl2pPr marL="400666" indent="0">
              <a:buNone/>
              <a:defRPr sz="1100"/>
            </a:lvl2pPr>
            <a:lvl3pPr marL="801330" indent="0">
              <a:buNone/>
              <a:defRPr sz="900"/>
            </a:lvl3pPr>
            <a:lvl4pPr marL="1201995" indent="0">
              <a:buNone/>
              <a:defRPr sz="800"/>
            </a:lvl4pPr>
            <a:lvl5pPr marL="1602660" indent="0">
              <a:buNone/>
              <a:defRPr sz="800"/>
            </a:lvl5pPr>
            <a:lvl6pPr marL="2003326" indent="0">
              <a:buNone/>
              <a:defRPr sz="800"/>
            </a:lvl6pPr>
            <a:lvl7pPr marL="2403991" indent="0">
              <a:buNone/>
              <a:defRPr sz="800"/>
            </a:lvl7pPr>
            <a:lvl8pPr marL="2804656" indent="0">
              <a:buNone/>
              <a:defRPr sz="800"/>
            </a:lvl8pPr>
            <a:lvl9pPr marL="3205320" indent="0">
              <a:buNone/>
              <a:defRPr sz="800"/>
            </a:lvl9pPr>
          </a:lstStyle>
          <a:p>
            <a:pPr lvl="0"/>
            <a:r>
              <a:rPr lang="fr-FR" smtClean="0"/>
              <a:t>Modifiez les styles du texte du masque</a:t>
            </a:r>
          </a:p>
        </p:txBody>
      </p:sp>
      <p:sp>
        <p:nvSpPr>
          <p:cNvPr id="8" name="Title 7"/>
          <p:cNvSpPr>
            <a:spLocks noGrp="1"/>
          </p:cNvSpPr>
          <p:nvPr>
            <p:ph type="title"/>
          </p:nvPr>
        </p:nvSpPr>
        <p:spPr/>
        <p:txBody>
          <a:bodyPr/>
          <a:lstStyle/>
          <a:p>
            <a:r>
              <a:rPr lang="fr-FR" smtClean="0"/>
              <a:t>Modifiez le style du titre</a:t>
            </a:r>
            <a:endParaRPr lang="fr-BE"/>
          </a:p>
        </p:txBody>
      </p:sp>
      <p:sp>
        <p:nvSpPr>
          <p:cNvPr id="5" name="Date Placeholder 7"/>
          <p:cNvSpPr>
            <a:spLocks noGrp="1"/>
          </p:cNvSpPr>
          <p:nvPr>
            <p:ph type="dt" sz="half" idx="10"/>
          </p:nvPr>
        </p:nvSpPr>
        <p:spPr>
          <a:xfrm>
            <a:off x="6850258" y="6649955"/>
            <a:ext cx="2133962" cy="222615"/>
          </a:xfrm>
          <a:prstGeom prst="rect">
            <a:avLst/>
          </a:prstGeom>
        </p:spPr>
        <p:txBody>
          <a:bodyPr/>
          <a:lstStyle/>
          <a:p>
            <a:pPr>
              <a:defRPr/>
            </a:pPr>
            <a:r>
              <a:rPr lang="fr-FR" smtClean="0"/>
              <a:t>© Wavenet 2014</a:t>
            </a:r>
            <a:endParaRPr lang="en-GB" noProof="1" smtClean="0"/>
          </a:p>
        </p:txBody>
      </p:sp>
    </p:spTree>
    <p:extLst>
      <p:ext uri="{BB962C8B-B14F-4D97-AF65-F5344CB8AC3E}">
        <p14:creationId xmlns:p14="http://schemas.microsoft.com/office/powerpoint/2010/main" val="197734784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46507" y="294089"/>
            <a:ext cx="8239917" cy="587796"/>
          </a:xfrm>
          <a:prstGeom prst="rect">
            <a:avLst/>
          </a:prstGeom>
          <a:noFill/>
          <a:ln w="9525">
            <a:noFill/>
            <a:miter lim="800000"/>
            <a:headEnd/>
            <a:tailEnd/>
          </a:ln>
        </p:spPr>
        <p:txBody>
          <a:bodyPr vert="horz" wrap="square" lIns="91408" tIns="45704" rIns="91408" bIns="45704" numCol="1" anchor="t" anchorCtr="0" compatLnSpc="1">
            <a:prstTxWarp prst="textNoShape">
              <a:avLst/>
            </a:prstTxWarp>
          </a:bodyPr>
          <a:lstStyle/>
          <a:p>
            <a:pPr lvl="0"/>
            <a:r>
              <a:rPr lang="fr-FR" smtClean="0"/>
              <a:t>Modifiez le style du titre</a:t>
            </a:r>
            <a:endParaRPr lang="en-US" dirty="0" smtClean="0"/>
          </a:p>
        </p:txBody>
      </p:sp>
      <p:sp>
        <p:nvSpPr>
          <p:cNvPr id="2051" name="Rectangle 3"/>
          <p:cNvSpPr>
            <a:spLocks noGrp="1" noChangeArrowheads="1"/>
          </p:cNvSpPr>
          <p:nvPr>
            <p:ph type="body" idx="1"/>
          </p:nvPr>
        </p:nvSpPr>
        <p:spPr bwMode="auto">
          <a:xfrm>
            <a:off x="457473" y="947196"/>
            <a:ext cx="8229057" cy="4963608"/>
          </a:xfrm>
          <a:prstGeom prst="rect">
            <a:avLst/>
          </a:prstGeom>
          <a:noFill/>
          <a:ln w="9525">
            <a:noFill/>
            <a:miter lim="800000"/>
            <a:headEnd/>
            <a:tailEnd/>
          </a:ln>
        </p:spPr>
        <p:txBody>
          <a:bodyPr vert="horz" wrap="square" lIns="91408" tIns="45704" rIns="91408" bIns="45704" numCol="1" anchor="t" anchorCtr="0" compatLnSpc="1">
            <a:prstTxWarp prst="textNoShape">
              <a:avLst/>
            </a:prstTxWarp>
          </a:body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smtClean="0"/>
          </a:p>
        </p:txBody>
      </p:sp>
      <p:pic>
        <p:nvPicPr>
          <p:cNvPr id="3" name="Picture 2"/>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725136" y="6172046"/>
            <a:ext cx="2227342" cy="414085"/>
          </a:xfrm>
          <a:prstGeom prst="rect">
            <a:avLst/>
          </a:prstGeom>
        </p:spPr>
      </p:pic>
      <p:sp>
        <p:nvSpPr>
          <p:cNvPr id="6" name="Rectangle 4"/>
          <p:cNvSpPr>
            <a:spLocks noGrp="1" noChangeArrowheads="1"/>
          </p:cNvSpPr>
          <p:nvPr>
            <p:ph type="dt" sz="half" idx="2"/>
          </p:nvPr>
        </p:nvSpPr>
        <p:spPr>
          <a:xfrm>
            <a:off x="6818515" y="6629222"/>
            <a:ext cx="2133962" cy="218807"/>
          </a:xfrm>
          <a:prstGeom prst="rect">
            <a:avLst/>
          </a:prstGeom>
          <a:ln/>
        </p:spPr>
        <p:txBody>
          <a:bodyPr lIns="80133" tIns="40067" rIns="80133" bIns="40067" anchor="ctr"/>
          <a:lstStyle>
            <a:lvl1pPr algn="ctr">
              <a:defRPr sz="1000"/>
            </a:lvl1pPr>
          </a:lstStyle>
          <a:p>
            <a:pPr>
              <a:tabLst>
                <a:tab pos="392318" algn="l"/>
                <a:tab pos="1961589" algn="l"/>
              </a:tabLst>
              <a:defRPr/>
            </a:pPr>
            <a:r>
              <a:rPr lang="fr-FR" smtClean="0"/>
              <a:t>© Wavenet 2014</a:t>
            </a:r>
            <a:endParaRPr lang="en-GB" dirty="0" smtClean="0"/>
          </a:p>
        </p:txBody>
      </p:sp>
      <p:sp>
        <p:nvSpPr>
          <p:cNvPr id="2" name="AutoShape 2" descr="http://intranet.wavenet.lan/traininginfo/Logo%20Technobel.jpg"/>
          <p:cNvSpPr>
            <a:spLocks noChangeAspect="1" noChangeArrowheads="1"/>
          </p:cNvSpPr>
          <p:nvPr userDrawn="1"/>
        </p:nvSpPr>
        <p:spPr bwMode="auto">
          <a:xfrm>
            <a:off x="155575" y="-14446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24" tIns="45712" rIns="91424" bIns="45712" numCol="1" anchor="t" anchorCtr="0" compatLnSpc="1">
            <a:prstTxWarp prst="textNoShape">
              <a:avLst/>
            </a:prstTxWarp>
          </a:bodyPr>
          <a:lstStyle/>
          <a:p>
            <a:endParaRPr lang="fr-BE"/>
          </a:p>
        </p:txBody>
      </p:sp>
      <p:sp>
        <p:nvSpPr>
          <p:cNvPr id="4" name="AutoShape 4" descr="http://intranet.wavenet.lan/traininginfo/Logo%20Technobel.jpg"/>
          <p:cNvSpPr>
            <a:spLocks noChangeAspect="1" noChangeArrowheads="1"/>
          </p:cNvSpPr>
          <p:nvPr userDrawn="1"/>
        </p:nvSpPr>
        <p:spPr bwMode="auto">
          <a:xfrm>
            <a:off x="307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24" tIns="45712" rIns="91424" bIns="45712" numCol="1" anchor="t" anchorCtr="0" compatLnSpc="1">
            <a:prstTxWarp prst="textNoShape">
              <a:avLst/>
            </a:prstTxWarp>
          </a:bodyPr>
          <a:lstStyle/>
          <a:p>
            <a:endParaRPr lang="fr-BE"/>
          </a:p>
        </p:txBody>
      </p:sp>
      <p:pic>
        <p:nvPicPr>
          <p:cNvPr id="9" name="Image 8"/>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251520" y="5916860"/>
            <a:ext cx="1239132" cy="749380"/>
          </a:xfrm>
          <a:prstGeom prst="rect">
            <a:avLst/>
          </a:prstGeom>
        </p:spPr>
      </p:pic>
    </p:spTree>
    <p:extLst>
      <p:ext uri="{BB962C8B-B14F-4D97-AF65-F5344CB8AC3E}">
        <p14:creationId xmlns:p14="http://schemas.microsoft.com/office/powerpoint/2010/main" val="72626436"/>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Lst>
  <p:transition>
    <p:strips dir="rd"/>
  </p:transition>
  <p:timing>
    <p:tnLst>
      <p:par>
        <p:cTn id="1" dur="indefinite" restart="never" nodeType="tmRoot"/>
      </p:par>
    </p:tnLst>
  </p:timing>
  <p:hf sldNum="0" hdr="0" ftr="0" dt="0"/>
  <p:txStyles>
    <p:titleStyle>
      <a:lvl1pPr algn="l" defTabSz="914018" rtl="0" eaLnBrk="1" fontAlgn="base" hangingPunct="1">
        <a:spcBef>
          <a:spcPct val="0"/>
        </a:spcBef>
        <a:spcAft>
          <a:spcPct val="0"/>
        </a:spcAft>
        <a:defRPr lang="en-US" sz="2500" b="1" dirty="0" smtClean="0">
          <a:solidFill>
            <a:srgbClr val="174A9B"/>
          </a:solidFill>
          <a:latin typeface="+mj-lt"/>
          <a:ea typeface="+mj-ea"/>
          <a:cs typeface="+mj-cs"/>
        </a:defRPr>
      </a:lvl1pPr>
      <a:lvl2pPr algn="l" defTabSz="914018" rtl="0" eaLnBrk="1" fontAlgn="base" hangingPunct="1">
        <a:spcBef>
          <a:spcPct val="0"/>
        </a:spcBef>
        <a:spcAft>
          <a:spcPct val="0"/>
        </a:spcAft>
        <a:defRPr sz="3900" b="1">
          <a:solidFill>
            <a:srgbClr val="AFA28B"/>
          </a:solidFill>
          <a:latin typeface="Calibri" pitchFamily="34" charset="0"/>
        </a:defRPr>
      </a:lvl2pPr>
      <a:lvl3pPr algn="l" defTabSz="914018" rtl="0" eaLnBrk="1" fontAlgn="base" hangingPunct="1">
        <a:spcBef>
          <a:spcPct val="0"/>
        </a:spcBef>
        <a:spcAft>
          <a:spcPct val="0"/>
        </a:spcAft>
        <a:defRPr sz="3900" b="1">
          <a:solidFill>
            <a:srgbClr val="AFA28B"/>
          </a:solidFill>
          <a:latin typeface="Calibri" pitchFamily="34" charset="0"/>
        </a:defRPr>
      </a:lvl3pPr>
      <a:lvl4pPr algn="l" defTabSz="914018" rtl="0" eaLnBrk="1" fontAlgn="base" hangingPunct="1">
        <a:spcBef>
          <a:spcPct val="0"/>
        </a:spcBef>
        <a:spcAft>
          <a:spcPct val="0"/>
        </a:spcAft>
        <a:defRPr sz="3900" b="1">
          <a:solidFill>
            <a:srgbClr val="AFA28B"/>
          </a:solidFill>
          <a:latin typeface="Calibri" pitchFamily="34" charset="0"/>
        </a:defRPr>
      </a:lvl4pPr>
      <a:lvl5pPr algn="l" defTabSz="914018" rtl="0" eaLnBrk="1" fontAlgn="base" hangingPunct="1">
        <a:spcBef>
          <a:spcPct val="0"/>
        </a:spcBef>
        <a:spcAft>
          <a:spcPct val="0"/>
        </a:spcAft>
        <a:defRPr sz="3900" b="1">
          <a:solidFill>
            <a:srgbClr val="AFA28B"/>
          </a:solidFill>
          <a:latin typeface="Calibri" pitchFamily="34" charset="0"/>
        </a:defRPr>
      </a:lvl5pPr>
      <a:lvl6pPr marL="400666" algn="l" defTabSz="914018" rtl="0" eaLnBrk="1" fontAlgn="base" hangingPunct="1">
        <a:spcBef>
          <a:spcPct val="0"/>
        </a:spcBef>
        <a:spcAft>
          <a:spcPct val="0"/>
        </a:spcAft>
        <a:defRPr sz="3900" b="1">
          <a:solidFill>
            <a:srgbClr val="AFA28B"/>
          </a:solidFill>
          <a:latin typeface="Arial" charset="0"/>
        </a:defRPr>
      </a:lvl6pPr>
      <a:lvl7pPr marL="801330" algn="l" defTabSz="914018" rtl="0" eaLnBrk="1" fontAlgn="base" hangingPunct="1">
        <a:spcBef>
          <a:spcPct val="0"/>
        </a:spcBef>
        <a:spcAft>
          <a:spcPct val="0"/>
        </a:spcAft>
        <a:defRPr sz="3900" b="1">
          <a:solidFill>
            <a:srgbClr val="AFA28B"/>
          </a:solidFill>
          <a:latin typeface="Arial" charset="0"/>
        </a:defRPr>
      </a:lvl7pPr>
      <a:lvl8pPr marL="1201995" algn="l" defTabSz="914018" rtl="0" eaLnBrk="1" fontAlgn="base" hangingPunct="1">
        <a:spcBef>
          <a:spcPct val="0"/>
        </a:spcBef>
        <a:spcAft>
          <a:spcPct val="0"/>
        </a:spcAft>
        <a:defRPr sz="3900" b="1">
          <a:solidFill>
            <a:srgbClr val="AFA28B"/>
          </a:solidFill>
          <a:latin typeface="Arial" charset="0"/>
        </a:defRPr>
      </a:lvl8pPr>
      <a:lvl9pPr marL="1602660" algn="l" defTabSz="914018" rtl="0" eaLnBrk="1" fontAlgn="base" hangingPunct="1">
        <a:spcBef>
          <a:spcPct val="0"/>
        </a:spcBef>
        <a:spcAft>
          <a:spcPct val="0"/>
        </a:spcAft>
        <a:defRPr sz="3900" b="1">
          <a:solidFill>
            <a:srgbClr val="AFA28B"/>
          </a:solidFill>
          <a:latin typeface="Arial" charset="0"/>
        </a:defRPr>
      </a:lvl9pPr>
    </p:titleStyle>
    <p:bodyStyle>
      <a:lvl1pPr marL="219810" indent="-219810" algn="l" defTabSz="914018" rtl="0" eaLnBrk="1" fontAlgn="base" hangingPunct="1">
        <a:spcBef>
          <a:spcPct val="60000"/>
        </a:spcBef>
        <a:spcAft>
          <a:spcPct val="20000"/>
        </a:spcAft>
        <a:buClr>
          <a:srgbClr val="40BBED"/>
        </a:buClr>
        <a:buSzPct val="80000"/>
        <a:buFont typeface="Wingdings" pitchFamily="2" charset="2"/>
        <a:buChar char="§"/>
        <a:defRPr sz="2500" b="0" i="0">
          <a:solidFill>
            <a:schemeClr val="tx1">
              <a:lumMod val="75000"/>
              <a:lumOff val="25000"/>
            </a:schemeClr>
          </a:solidFill>
          <a:latin typeface="+mn-lt"/>
          <a:ea typeface="+mn-ea"/>
          <a:cs typeface="+mn-cs"/>
        </a:defRPr>
      </a:lvl1pPr>
      <a:lvl2pPr marL="742899" indent="-219810" algn="l" defTabSz="914018" rtl="0" eaLnBrk="1" fontAlgn="base" hangingPunct="1">
        <a:spcBef>
          <a:spcPct val="20000"/>
        </a:spcBef>
        <a:spcAft>
          <a:spcPct val="0"/>
        </a:spcAft>
        <a:buSzPct val="90000"/>
        <a:buFont typeface="Wingdings" pitchFamily="2" charset="2"/>
        <a:buChar char="§"/>
        <a:defRPr lang="en-US" sz="1800" baseline="0" dirty="0" smtClean="0">
          <a:solidFill>
            <a:srgbClr val="222146"/>
          </a:solidFill>
          <a:latin typeface="+mn-lt"/>
        </a:defRPr>
      </a:lvl2pPr>
      <a:lvl3pPr marL="1142174" indent="-228156" algn="l" defTabSz="914018" rtl="0" eaLnBrk="1" fontAlgn="base" hangingPunct="1">
        <a:spcBef>
          <a:spcPct val="20000"/>
        </a:spcBef>
        <a:spcAft>
          <a:spcPct val="0"/>
        </a:spcAft>
        <a:buFont typeface="Arial" pitchFamily="34" charset="0"/>
        <a:buChar char="­"/>
        <a:defRPr sz="2100">
          <a:solidFill>
            <a:schemeClr val="tx1"/>
          </a:solidFill>
          <a:latin typeface="+mn-lt"/>
        </a:defRPr>
      </a:lvl3pPr>
      <a:lvl4pPr marL="1599878" indent="-228156" algn="l" defTabSz="914018" rtl="0" eaLnBrk="1" fontAlgn="base" hangingPunct="1">
        <a:spcBef>
          <a:spcPct val="20000"/>
        </a:spcBef>
        <a:spcAft>
          <a:spcPct val="0"/>
        </a:spcAft>
        <a:buChar char="–"/>
        <a:defRPr sz="1400">
          <a:solidFill>
            <a:schemeClr val="tx1"/>
          </a:solidFill>
          <a:latin typeface="+mn-lt"/>
        </a:defRPr>
      </a:lvl4pPr>
      <a:lvl5pPr marL="2056191" indent="-228156" algn="l" defTabSz="914018" rtl="0" eaLnBrk="1" fontAlgn="base" hangingPunct="1">
        <a:spcBef>
          <a:spcPct val="20000"/>
        </a:spcBef>
        <a:spcAft>
          <a:spcPct val="0"/>
        </a:spcAft>
        <a:buChar char="»"/>
        <a:defRPr sz="1400">
          <a:solidFill>
            <a:schemeClr val="tx1"/>
          </a:solidFill>
          <a:latin typeface="+mn-lt"/>
        </a:defRPr>
      </a:lvl5pPr>
      <a:lvl6pPr marL="2456857" indent="-228156" algn="l" defTabSz="914018" rtl="0" eaLnBrk="1" fontAlgn="base" hangingPunct="1">
        <a:spcBef>
          <a:spcPct val="20000"/>
        </a:spcBef>
        <a:spcAft>
          <a:spcPct val="0"/>
        </a:spcAft>
        <a:defRPr sz="1400">
          <a:solidFill>
            <a:schemeClr val="tx1"/>
          </a:solidFill>
          <a:latin typeface="+mn-lt"/>
        </a:defRPr>
      </a:lvl6pPr>
      <a:lvl7pPr marL="2857521" indent="-228156" algn="l" defTabSz="914018" rtl="0" eaLnBrk="1" fontAlgn="base" hangingPunct="1">
        <a:spcBef>
          <a:spcPct val="20000"/>
        </a:spcBef>
        <a:spcAft>
          <a:spcPct val="0"/>
        </a:spcAft>
        <a:defRPr sz="1400">
          <a:solidFill>
            <a:schemeClr val="tx1"/>
          </a:solidFill>
          <a:latin typeface="+mn-lt"/>
        </a:defRPr>
      </a:lvl7pPr>
      <a:lvl8pPr marL="3258186" indent="-228156" algn="l" defTabSz="914018" rtl="0" eaLnBrk="1" fontAlgn="base" hangingPunct="1">
        <a:spcBef>
          <a:spcPct val="20000"/>
        </a:spcBef>
        <a:spcAft>
          <a:spcPct val="0"/>
        </a:spcAft>
        <a:defRPr sz="1400">
          <a:solidFill>
            <a:schemeClr val="tx1"/>
          </a:solidFill>
          <a:latin typeface="+mn-lt"/>
        </a:defRPr>
      </a:lvl8pPr>
      <a:lvl9pPr marL="3658851" indent="-228156" algn="l" defTabSz="914018" rtl="0" eaLnBrk="1" fontAlgn="base" hangingPunct="1">
        <a:spcBef>
          <a:spcPct val="20000"/>
        </a:spcBef>
        <a:spcAft>
          <a:spcPct val="0"/>
        </a:spcAft>
        <a:defRPr sz="1400">
          <a:solidFill>
            <a:schemeClr val="tx1"/>
          </a:solidFill>
          <a:latin typeface="+mn-lt"/>
        </a:defRPr>
      </a:lvl9pPr>
    </p:bodyStyle>
    <p:otherStyle>
      <a:defPPr>
        <a:defRPr lang="fr-FR"/>
      </a:defPPr>
      <a:lvl1pPr marL="0" algn="l" defTabSz="801330" rtl="0" eaLnBrk="1" latinLnBrk="0" hangingPunct="1">
        <a:defRPr sz="1600" kern="1200">
          <a:solidFill>
            <a:schemeClr val="tx1"/>
          </a:solidFill>
          <a:latin typeface="+mn-lt"/>
          <a:ea typeface="+mn-ea"/>
          <a:cs typeface="+mn-cs"/>
        </a:defRPr>
      </a:lvl1pPr>
      <a:lvl2pPr marL="400666" algn="l" defTabSz="801330" rtl="0" eaLnBrk="1" latinLnBrk="0" hangingPunct="1">
        <a:defRPr sz="1600" kern="1200">
          <a:solidFill>
            <a:schemeClr val="tx1"/>
          </a:solidFill>
          <a:latin typeface="+mn-lt"/>
          <a:ea typeface="+mn-ea"/>
          <a:cs typeface="+mn-cs"/>
        </a:defRPr>
      </a:lvl2pPr>
      <a:lvl3pPr marL="801330" algn="l" defTabSz="801330" rtl="0" eaLnBrk="1" latinLnBrk="0" hangingPunct="1">
        <a:defRPr sz="1600" kern="1200">
          <a:solidFill>
            <a:schemeClr val="tx1"/>
          </a:solidFill>
          <a:latin typeface="+mn-lt"/>
          <a:ea typeface="+mn-ea"/>
          <a:cs typeface="+mn-cs"/>
        </a:defRPr>
      </a:lvl3pPr>
      <a:lvl4pPr marL="1201995" algn="l" defTabSz="801330" rtl="0" eaLnBrk="1" latinLnBrk="0" hangingPunct="1">
        <a:defRPr sz="1600" kern="1200">
          <a:solidFill>
            <a:schemeClr val="tx1"/>
          </a:solidFill>
          <a:latin typeface="+mn-lt"/>
          <a:ea typeface="+mn-ea"/>
          <a:cs typeface="+mn-cs"/>
        </a:defRPr>
      </a:lvl4pPr>
      <a:lvl5pPr marL="1602660" algn="l" defTabSz="801330" rtl="0" eaLnBrk="1" latinLnBrk="0" hangingPunct="1">
        <a:defRPr sz="1600" kern="1200">
          <a:solidFill>
            <a:schemeClr val="tx1"/>
          </a:solidFill>
          <a:latin typeface="+mn-lt"/>
          <a:ea typeface="+mn-ea"/>
          <a:cs typeface="+mn-cs"/>
        </a:defRPr>
      </a:lvl5pPr>
      <a:lvl6pPr marL="2003326" algn="l" defTabSz="801330" rtl="0" eaLnBrk="1" latinLnBrk="0" hangingPunct="1">
        <a:defRPr sz="1600" kern="1200">
          <a:solidFill>
            <a:schemeClr val="tx1"/>
          </a:solidFill>
          <a:latin typeface="+mn-lt"/>
          <a:ea typeface="+mn-ea"/>
          <a:cs typeface="+mn-cs"/>
        </a:defRPr>
      </a:lvl6pPr>
      <a:lvl7pPr marL="2403991" algn="l" defTabSz="801330" rtl="0" eaLnBrk="1" latinLnBrk="0" hangingPunct="1">
        <a:defRPr sz="1600" kern="1200">
          <a:solidFill>
            <a:schemeClr val="tx1"/>
          </a:solidFill>
          <a:latin typeface="+mn-lt"/>
          <a:ea typeface="+mn-ea"/>
          <a:cs typeface="+mn-cs"/>
        </a:defRPr>
      </a:lvl7pPr>
      <a:lvl8pPr marL="2804656" algn="l" defTabSz="801330" rtl="0" eaLnBrk="1" latinLnBrk="0" hangingPunct="1">
        <a:defRPr sz="1600" kern="1200">
          <a:solidFill>
            <a:schemeClr val="tx1"/>
          </a:solidFill>
          <a:latin typeface="+mn-lt"/>
          <a:ea typeface="+mn-ea"/>
          <a:cs typeface="+mn-cs"/>
        </a:defRPr>
      </a:lvl8pPr>
      <a:lvl9pPr marL="3205320" algn="l" defTabSz="801330"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fr.wikipedia.org/wiki/Web"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re 1"/>
          <p:cNvSpPr>
            <a:spLocks noGrp="1"/>
          </p:cNvSpPr>
          <p:nvPr>
            <p:ph type="ctrTitle"/>
          </p:nvPr>
        </p:nvSpPr>
        <p:spPr>
          <a:xfrm>
            <a:off x="642938" y="642939"/>
            <a:ext cx="7772400" cy="1470025"/>
          </a:xfrm>
        </p:spPr>
        <p:txBody>
          <a:bodyPr/>
          <a:lstStyle/>
          <a:p>
            <a:r>
              <a:rPr lang="fr-BE" altLang="fr-FR" b="1" dirty="0" smtClean="0">
                <a:latin typeface="Calibri" pitchFamily="34" charset="0"/>
              </a:rPr>
              <a:t>Introduction à la programmation en JAVA</a:t>
            </a:r>
          </a:p>
        </p:txBody>
      </p:sp>
      <p:pic>
        <p:nvPicPr>
          <p:cNvPr id="14340" name="Image 5" descr="logo-java.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51250" y="2143125"/>
            <a:ext cx="1778000" cy="283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trips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1"/>
            <a:ext cx="9144000" cy="954091"/>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cs typeface="+mn-cs"/>
              </a:rPr>
              <a:t>II . </a:t>
            </a:r>
            <a:r>
              <a:rPr lang="fr-BE" sz="2400" b="1" dirty="0">
                <a:latin typeface="+mn-lt"/>
                <a:cs typeface="+mn-cs"/>
              </a:rPr>
              <a:t>Les mots-clés (mots réservés) et les identificateurs en Java  - </a:t>
            </a:r>
            <a:r>
              <a:rPr lang="fr-BE" sz="2400" b="1" i="1" dirty="0">
                <a:latin typeface="+mn-lt"/>
                <a:cs typeface="+mn-cs"/>
              </a:rPr>
              <a:t>Exercices</a:t>
            </a:r>
          </a:p>
        </p:txBody>
      </p:sp>
      <p:sp>
        <p:nvSpPr>
          <p:cNvPr id="10" name="ZoneTexte 9"/>
          <p:cNvSpPr txBox="1"/>
          <p:nvPr/>
        </p:nvSpPr>
        <p:spPr>
          <a:xfrm>
            <a:off x="571472" y="954652"/>
            <a:ext cx="8176992" cy="5170630"/>
          </a:xfrm>
          <a:prstGeom prst="rect">
            <a:avLst/>
          </a:prstGeom>
          <a:noFill/>
        </p:spPr>
        <p:txBody>
          <a:bodyPr lIns="91424" tIns="45712" rIns="91424" bIns="45712">
            <a:spAutoFit/>
          </a:bodyPr>
          <a:lstStyle/>
          <a:p>
            <a:pPr marL="0" lvl="3" fontAlgn="auto">
              <a:spcBef>
                <a:spcPts val="0"/>
              </a:spcBef>
              <a:spcAft>
                <a:spcPts val="0"/>
              </a:spcAft>
              <a:defRPr/>
            </a:pPr>
            <a:r>
              <a:rPr lang="fr-BE" sz="2000" dirty="0">
                <a:latin typeface="Calibri" panose="020F0502020204030204" pitchFamily="34" charset="0"/>
                <a:cs typeface="+mn-cs"/>
              </a:rPr>
              <a:t>Les </a:t>
            </a:r>
            <a:r>
              <a:rPr lang="fr-BE" sz="2000" b="1" dirty="0">
                <a:latin typeface="Calibri" panose="020F0502020204030204" pitchFamily="34" charset="0"/>
                <a:cs typeface="+mn-cs"/>
              </a:rPr>
              <a:t>identificateurs</a:t>
            </a:r>
            <a:r>
              <a:rPr lang="fr-BE" sz="2000" dirty="0">
                <a:latin typeface="Calibri" panose="020F0502020204030204" pitchFamily="34" charset="0"/>
                <a:cs typeface="+mn-cs"/>
              </a:rPr>
              <a:t> si dessous sont-ils valables oui ou non?</a:t>
            </a:r>
          </a:p>
          <a:p>
            <a:pPr marL="0" lvl="3" fontAlgn="auto">
              <a:spcBef>
                <a:spcPts val="0"/>
              </a:spcBef>
              <a:spcAft>
                <a:spcPts val="0"/>
              </a:spcAft>
              <a:defRPr/>
            </a:pPr>
            <a:endParaRPr lang="fr-BE" sz="2000" dirty="0">
              <a:latin typeface="Calibri" panose="020F0502020204030204" pitchFamily="34" charset="0"/>
              <a:cs typeface="+mn-cs"/>
            </a:endParaRPr>
          </a:p>
          <a:p>
            <a:pPr marL="0" lvl="3" fontAlgn="auto">
              <a:spcBef>
                <a:spcPts val="0"/>
              </a:spcBef>
              <a:spcAft>
                <a:spcPts val="0"/>
              </a:spcAft>
              <a:defRPr/>
            </a:pPr>
            <a:r>
              <a:rPr lang="fr-BE" sz="2000" dirty="0">
                <a:latin typeface="Calibri" panose="020F0502020204030204" pitchFamily="34" charset="0"/>
                <a:cs typeface="+mn-cs"/>
              </a:rPr>
              <a:t>Variables :</a:t>
            </a:r>
          </a:p>
          <a:p>
            <a:pPr marL="342839" lvl="3" indent="-342839" fontAlgn="auto">
              <a:spcBef>
                <a:spcPts val="0"/>
              </a:spcBef>
              <a:spcAft>
                <a:spcPts val="0"/>
              </a:spcAft>
              <a:buFont typeface="+mj-lt"/>
              <a:buAutoNum type="arabicPeriod"/>
              <a:defRPr/>
            </a:pPr>
            <a:r>
              <a:rPr lang="fr-BE" dirty="0" err="1">
                <a:latin typeface="Calibri" panose="020F0502020204030204" pitchFamily="34" charset="0"/>
                <a:cs typeface="+mn-cs"/>
              </a:rPr>
              <a:t>i</a:t>
            </a:r>
            <a:r>
              <a:rPr lang="fr-BE" dirty="0" err="1" smtClean="0">
                <a:latin typeface="Calibri" panose="020F0502020204030204" pitchFamily="34" charset="0"/>
                <a:cs typeface="+mn-cs"/>
              </a:rPr>
              <a:t>nt</a:t>
            </a:r>
            <a:r>
              <a:rPr lang="fr-BE" dirty="0" smtClean="0">
                <a:latin typeface="Calibri" panose="020F0502020204030204" pitchFamily="34" charset="0"/>
                <a:cs typeface="+mn-cs"/>
              </a:rPr>
              <a:t> </a:t>
            </a:r>
            <a:r>
              <a:rPr lang="fr-BE" b="1" dirty="0" smtClean="0">
                <a:latin typeface="Calibri" panose="020F0502020204030204" pitchFamily="34" charset="0"/>
                <a:cs typeface="+mn-cs"/>
              </a:rPr>
              <a:t>a</a:t>
            </a:r>
            <a:r>
              <a:rPr lang="fr-BE" dirty="0" smtClean="0">
                <a:latin typeface="Calibri" panose="020F0502020204030204" pitchFamily="34" charset="0"/>
                <a:cs typeface="+mn-cs"/>
              </a:rPr>
              <a:t>;</a:t>
            </a:r>
          </a:p>
          <a:p>
            <a:pPr marL="342839" lvl="3" indent="-342839" fontAlgn="auto">
              <a:spcBef>
                <a:spcPts val="0"/>
              </a:spcBef>
              <a:spcAft>
                <a:spcPts val="0"/>
              </a:spcAft>
              <a:buFont typeface="+mj-lt"/>
              <a:buAutoNum type="arabicPeriod"/>
              <a:defRPr/>
            </a:pPr>
            <a:r>
              <a:rPr lang="fr-BE" dirty="0" err="1">
                <a:latin typeface="Calibri" panose="020F0502020204030204" pitchFamily="34" charset="0"/>
                <a:cs typeface="+mn-cs"/>
              </a:rPr>
              <a:t>f</a:t>
            </a:r>
            <a:r>
              <a:rPr lang="fr-BE" dirty="0" err="1" smtClean="0">
                <a:latin typeface="Calibri" panose="020F0502020204030204" pitchFamily="34" charset="0"/>
                <a:cs typeface="+mn-cs"/>
              </a:rPr>
              <a:t>loat</a:t>
            </a:r>
            <a:r>
              <a:rPr lang="fr-BE" dirty="0" smtClean="0">
                <a:latin typeface="Calibri" panose="020F0502020204030204" pitchFamily="34" charset="0"/>
                <a:cs typeface="+mn-cs"/>
              </a:rPr>
              <a:t> </a:t>
            </a:r>
            <a:r>
              <a:rPr lang="fr-BE" b="1" dirty="0" smtClean="0">
                <a:latin typeface="Calibri" panose="020F0502020204030204" pitchFamily="34" charset="0"/>
                <a:cs typeface="+mn-cs"/>
              </a:rPr>
              <a:t>1number</a:t>
            </a:r>
            <a:r>
              <a:rPr lang="fr-BE" dirty="0" smtClean="0">
                <a:latin typeface="Calibri" panose="020F0502020204030204" pitchFamily="34" charset="0"/>
                <a:cs typeface="+mn-cs"/>
              </a:rPr>
              <a:t>;</a:t>
            </a:r>
          </a:p>
          <a:p>
            <a:pPr marL="342839" lvl="3" indent="-342839" fontAlgn="auto">
              <a:spcBef>
                <a:spcPts val="0"/>
              </a:spcBef>
              <a:spcAft>
                <a:spcPts val="0"/>
              </a:spcAft>
              <a:buFont typeface="+mj-lt"/>
              <a:buAutoNum type="arabicPeriod"/>
              <a:defRPr/>
            </a:pPr>
            <a:r>
              <a:rPr lang="fr-BE" dirty="0" smtClean="0">
                <a:latin typeface="Calibri" panose="020F0502020204030204" pitchFamily="34" charset="0"/>
                <a:cs typeface="+mn-cs"/>
              </a:rPr>
              <a:t>Object </a:t>
            </a:r>
            <a:r>
              <a:rPr lang="fr-BE" b="1" dirty="0" smtClean="0">
                <a:latin typeface="Calibri" panose="020F0502020204030204" pitchFamily="34" charset="0"/>
                <a:cs typeface="+mn-cs"/>
              </a:rPr>
              <a:t>_</a:t>
            </a:r>
            <a:r>
              <a:rPr lang="fr-BE" b="1" dirty="0" err="1" smtClean="0">
                <a:latin typeface="Calibri" panose="020F0502020204030204" pitchFamily="34" charset="0"/>
                <a:cs typeface="+mn-cs"/>
              </a:rPr>
              <a:t>myObject</a:t>
            </a:r>
            <a:r>
              <a:rPr lang="fr-BE" dirty="0" smtClean="0">
                <a:latin typeface="Calibri" panose="020F0502020204030204" pitchFamily="34" charset="0"/>
                <a:cs typeface="+mn-cs"/>
              </a:rPr>
              <a:t>;</a:t>
            </a:r>
          </a:p>
          <a:p>
            <a:pPr marL="342839" lvl="3" indent="-342839" fontAlgn="auto">
              <a:spcBef>
                <a:spcPts val="0"/>
              </a:spcBef>
              <a:spcAft>
                <a:spcPts val="0"/>
              </a:spcAft>
              <a:buFont typeface="+mj-lt"/>
              <a:buAutoNum type="arabicPeriod"/>
              <a:defRPr/>
            </a:pPr>
            <a:r>
              <a:rPr lang="fr-BE" dirty="0" smtClean="0">
                <a:latin typeface="Calibri" panose="020F0502020204030204" pitchFamily="34" charset="0"/>
                <a:cs typeface="+mn-cs"/>
              </a:rPr>
              <a:t>Test </a:t>
            </a:r>
            <a:r>
              <a:rPr lang="fr-BE" b="1" dirty="0" smtClean="0">
                <a:latin typeface="Calibri" panose="020F0502020204030204" pitchFamily="34" charset="0"/>
                <a:cs typeface="+mn-cs"/>
              </a:rPr>
              <a:t>mon</a:t>
            </a:r>
            <a:r>
              <a:rPr lang="fr-BE" dirty="0" smtClean="0">
                <a:latin typeface="Calibri" panose="020F0502020204030204" pitchFamily="34" charset="0"/>
                <a:cs typeface="+mn-cs"/>
              </a:rPr>
              <a:t> </a:t>
            </a:r>
            <a:r>
              <a:rPr lang="fr-BE" b="1" dirty="0" smtClean="0">
                <a:latin typeface="Calibri" panose="020F0502020204030204" pitchFamily="34" charset="0"/>
                <a:cs typeface="+mn-cs"/>
              </a:rPr>
              <a:t>test</a:t>
            </a:r>
            <a:r>
              <a:rPr lang="fr-BE" dirty="0" smtClean="0">
                <a:latin typeface="Calibri" panose="020F0502020204030204" pitchFamily="34" charset="0"/>
                <a:cs typeface="+mn-cs"/>
              </a:rPr>
              <a:t>;</a:t>
            </a:r>
          </a:p>
          <a:p>
            <a:pPr marL="342839" lvl="3" indent="-342839" fontAlgn="auto">
              <a:spcBef>
                <a:spcPts val="0"/>
              </a:spcBef>
              <a:spcAft>
                <a:spcPts val="0"/>
              </a:spcAft>
              <a:buFont typeface="+mj-lt"/>
              <a:buAutoNum type="arabicPeriod"/>
              <a:defRPr/>
            </a:pPr>
            <a:r>
              <a:rPr lang="fr-BE" dirty="0" smtClean="0">
                <a:latin typeface="Calibri" panose="020F0502020204030204" pitchFamily="34" charset="0"/>
                <a:cs typeface="+mn-cs"/>
              </a:rPr>
              <a:t>Object </a:t>
            </a:r>
            <a:r>
              <a:rPr lang="fr-BE" b="1" dirty="0" smtClean="0">
                <a:latin typeface="Calibri" panose="020F0502020204030204" pitchFamily="34" charset="0"/>
                <a:cs typeface="+mn-cs"/>
              </a:rPr>
              <a:t>double</a:t>
            </a:r>
            <a:r>
              <a:rPr lang="fr-BE" dirty="0" smtClean="0">
                <a:latin typeface="Calibri" panose="020F0502020204030204" pitchFamily="34" charset="0"/>
                <a:cs typeface="+mn-cs"/>
              </a:rPr>
              <a:t>;</a:t>
            </a:r>
          </a:p>
          <a:p>
            <a:pPr marL="342839" lvl="3" indent="-342839" fontAlgn="auto">
              <a:spcBef>
                <a:spcPts val="0"/>
              </a:spcBef>
              <a:spcAft>
                <a:spcPts val="0"/>
              </a:spcAft>
              <a:buFont typeface="+mj-lt"/>
              <a:buAutoNum type="arabicPeriod"/>
              <a:defRPr/>
            </a:pPr>
            <a:endParaRPr lang="fr-BE" dirty="0" smtClean="0">
              <a:latin typeface="Calibri" panose="020F0502020204030204" pitchFamily="34" charset="0"/>
              <a:cs typeface="+mn-cs"/>
            </a:endParaRPr>
          </a:p>
          <a:p>
            <a:pPr marL="0" lvl="3" fontAlgn="auto">
              <a:spcBef>
                <a:spcPts val="0"/>
              </a:spcBef>
              <a:spcAft>
                <a:spcPts val="0"/>
              </a:spcAft>
              <a:defRPr/>
            </a:pPr>
            <a:r>
              <a:rPr lang="fr-BE" dirty="0" smtClean="0">
                <a:latin typeface="Calibri" panose="020F0502020204030204" pitchFamily="34" charset="0"/>
                <a:cs typeface="+mn-cs"/>
              </a:rPr>
              <a:t>Méthodes :</a:t>
            </a:r>
          </a:p>
          <a:p>
            <a:pPr marL="342839" lvl="3" indent="-342839" fontAlgn="auto">
              <a:spcBef>
                <a:spcPts val="0"/>
              </a:spcBef>
              <a:spcAft>
                <a:spcPts val="0"/>
              </a:spcAft>
              <a:buFont typeface="+mj-lt"/>
              <a:buAutoNum type="arabicPeriod"/>
              <a:defRPr/>
            </a:pPr>
            <a:r>
              <a:rPr lang="fr-BE" dirty="0">
                <a:latin typeface="Calibri" panose="020F0502020204030204" pitchFamily="34" charset="0"/>
                <a:cs typeface="+mn-cs"/>
              </a:rPr>
              <a:t>p</a:t>
            </a:r>
            <a:r>
              <a:rPr lang="fr-BE" dirty="0" smtClean="0">
                <a:latin typeface="Calibri" panose="020F0502020204030204" pitchFamily="34" charset="0"/>
                <a:cs typeface="+mn-cs"/>
              </a:rPr>
              <a:t>ublic </a:t>
            </a:r>
            <a:r>
              <a:rPr lang="fr-BE" dirty="0" err="1" smtClean="0">
                <a:latin typeface="Calibri" panose="020F0502020204030204" pitchFamily="34" charset="0"/>
                <a:cs typeface="+mn-cs"/>
              </a:rPr>
              <a:t>void</a:t>
            </a:r>
            <a:r>
              <a:rPr lang="fr-BE" dirty="0" smtClean="0">
                <a:latin typeface="Calibri" panose="020F0502020204030204" pitchFamily="34" charset="0"/>
                <a:cs typeface="+mn-cs"/>
              </a:rPr>
              <a:t> </a:t>
            </a:r>
            <a:r>
              <a:rPr lang="fr-BE" b="1" dirty="0" err="1" smtClean="0">
                <a:latin typeface="Calibri" panose="020F0502020204030204" pitchFamily="34" charset="0"/>
                <a:cs typeface="+mn-cs"/>
              </a:rPr>
              <a:t>myMethod</a:t>
            </a:r>
            <a:r>
              <a:rPr lang="fr-BE" dirty="0" smtClean="0">
                <a:latin typeface="Calibri" panose="020F0502020204030204" pitchFamily="34" charset="0"/>
                <a:cs typeface="+mn-cs"/>
              </a:rPr>
              <a:t>() { … }</a:t>
            </a:r>
          </a:p>
          <a:p>
            <a:pPr marL="342839" lvl="3" indent="-342839" fontAlgn="auto">
              <a:spcBef>
                <a:spcPts val="0"/>
              </a:spcBef>
              <a:spcAft>
                <a:spcPts val="0"/>
              </a:spcAft>
              <a:buFont typeface="+mj-lt"/>
              <a:buAutoNum type="arabicPeriod"/>
              <a:defRPr/>
            </a:pPr>
            <a:r>
              <a:rPr lang="fr-BE" dirty="0" err="1" smtClean="0">
                <a:latin typeface="Calibri" panose="020F0502020204030204" pitchFamily="34" charset="0"/>
                <a:cs typeface="+mn-cs"/>
              </a:rPr>
              <a:t>private</a:t>
            </a:r>
            <a:r>
              <a:rPr lang="fr-BE" dirty="0" smtClean="0">
                <a:latin typeface="Calibri" panose="020F0502020204030204" pitchFamily="34" charset="0"/>
                <a:cs typeface="+mn-cs"/>
              </a:rPr>
              <a:t> </a:t>
            </a:r>
            <a:r>
              <a:rPr lang="fr-BE" dirty="0" err="1" smtClean="0">
                <a:latin typeface="Calibri" panose="020F0502020204030204" pitchFamily="34" charset="0"/>
                <a:cs typeface="+mn-cs"/>
              </a:rPr>
              <a:t>static</a:t>
            </a:r>
            <a:r>
              <a:rPr lang="fr-BE" dirty="0" smtClean="0">
                <a:latin typeface="Calibri" panose="020F0502020204030204" pitchFamily="34" charset="0"/>
                <a:cs typeface="+mn-cs"/>
              </a:rPr>
              <a:t> </a:t>
            </a:r>
            <a:r>
              <a:rPr lang="fr-BE" dirty="0" err="1" smtClean="0">
                <a:latin typeface="Calibri" panose="020F0502020204030204" pitchFamily="34" charset="0"/>
                <a:cs typeface="+mn-cs"/>
              </a:rPr>
              <a:t>int</a:t>
            </a:r>
            <a:r>
              <a:rPr lang="fr-BE" dirty="0" smtClean="0">
                <a:latin typeface="Calibri" panose="020F0502020204030204" pitchFamily="34" charset="0"/>
                <a:cs typeface="+mn-cs"/>
              </a:rPr>
              <a:t> </a:t>
            </a:r>
            <a:r>
              <a:rPr lang="fr-BE" b="1" dirty="0" smtClean="0">
                <a:latin typeface="Calibri" panose="020F0502020204030204" pitchFamily="34" charset="0"/>
                <a:cs typeface="+mn-cs"/>
              </a:rPr>
              <a:t>$</a:t>
            </a:r>
            <a:r>
              <a:rPr lang="fr-BE" b="1" dirty="0" err="1" smtClean="0">
                <a:latin typeface="Calibri" panose="020F0502020204030204" pitchFamily="34" charset="0"/>
                <a:cs typeface="+mn-cs"/>
              </a:rPr>
              <a:t>gainMoney</a:t>
            </a:r>
            <a:r>
              <a:rPr lang="fr-BE" dirty="0" smtClean="0">
                <a:latin typeface="Calibri" panose="020F0502020204030204" pitchFamily="34" charset="0"/>
                <a:cs typeface="+mn-cs"/>
              </a:rPr>
              <a:t>() { … }</a:t>
            </a:r>
          </a:p>
          <a:p>
            <a:pPr marL="342839" lvl="3" indent="-342839" fontAlgn="auto">
              <a:spcBef>
                <a:spcPts val="0"/>
              </a:spcBef>
              <a:spcAft>
                <a:spcPts val="0"/>
              </a:spcAft>
              <a:buFont typeface="+mj-lt"/>
              <a:buAutoNum type="arabicPeriod"/>
              <a:defRPr/>
            </a:pPr>
            <a:r>
              <a:rPr lang="fr-BE" dirty="0">
                <a:latin typeface="Calibri" panose="020F0502020204030204" pitchFamily="34" charset="0"/>
                <a:cs typeface="+mn-cs"/>
              </a:rPr>
              <a:t>p</a:t>
            </a:r>
            <a:r>
              <a:rPr lang="fr-BE" dirty="0" smtClean="0">
                <a:latin typeface="Calibri" panose="020F0502020204030204" pitchFamily="34" charset="0"/>
                <a:cs typeface="+mn-cs"/>
              </a:rPr>
              <a:t>ublic </a:t>
            </a:r>
            <a:r>
              <a:rPr lang="fr-BE" dirty="0" err="1">
                <a:latin typeface="Calibri" panose="020F0502020204030204" pitchFamily="34" charset="0"/>
              </a:rPr>
              <a:t>static</a:t>
            </a:r>
            <a:r>
              <a:rPr lang="fr-BE" dirty="0">
                <a:latin typeface="Calibri" panose="020F0502020204030204" pitchFamily="34" charset="0"/>
              </a:rPr>
              <a:t> </a:t>
            </a:r>
            <a:r>
              <a:rPr lang="fr-BE" dirty="0" err="1">
                <a:latin typeface="Calibri" panose="020F0502020204030204" pitchFamily="34" charset="0"/>
              </a:rPr>
              <a:t>int</a:t>
            </a:r>
            <a:r>
              <a:rPr lang="fr-BE" dirty="0">
                <a:latin typeface="Calibri" panose="020F0502020204030204" pitchFamily="34" charset="0"/>
              </a:rPr>
              <a:t> </a:t>
            </a:r>
            <a:r>
              <a:rPr lang="fr-BE" b="1" dirty="0" smtClean="0">
                <a:latin typeface="Calibri" panose="020F0502020204030204" pitchFamily="34" charset="0"/>
              </a:rPr>
              <a:t>gainMoney3</a:t>
            </a:r>
            <a:r>
              <a:rPr lang="fr-BE" dirty="0" smtClean="0">
                <a:latin typeface="Calibri" panose="020F0502020204030204" pitchFamily="34" charset="0"/>
                <a:cs typeface="+mn-cs"/>
              </a:rPr>
              <a:t>() </a:t>
            </a:r>
            <a:r>
              <a:rPr lang="fr-BE" dirty="0">
                <a:latin typeface="Calibri" panose="020F0502020204030204" pitchFamily="34" charset="0"/>
              </a:rPr>
              <a:t>{ … </a:t>
            </a:r>
            <a:r>
              <a:rPr lang="fr-BE" dirty="0" smtClean="0">
                <a:latin typeface="Calibri" panose="020F0502020204030204" pitchFamily="34" charset="0"/>
              </a:rPr>
              <a:t>}</a:t>
            </a:r>
          </a:p>
          <a:p>
            <a:pPr marL="342839" lvl="3" indent="-342839" fontAlgn="auto">
              <a:spcBef>
                <a:spcPts val="0"/>
              </a:spcBef>
              <a:spcAft>
                <a:spcPts val="0"/>
              </a:spcAft>
              <a:buFont typeface="+mj-lt"/>
              <a:buAutoNum type="arabicPeriod"/>
              <a:defRPr/>
            </a:pPr>
            <a:endParaRPr lang="fr-BE" dirty="0">
              <a:latin typeface="Calibri" panose="020F0502020204030204" pitchFamily="34" charset="0"/>
            </a:endParaRPr>
          </a:p>
          <a:p>
            <a:pPr marL="0" lvl="3" fontAlgn="auto">
              <a:spcBef>
                <a:spcPts val="0"/>
              </a:spcBef>
              <a:spcAft>
                <a:spcPts val="0"/>
              </a:spcAft>
              <a:defRPr/>
            </a:pPr>
            <a:r>
              <a:rPr lang="fr-BE" dirty="0" smtClean="0">
                <a:latin typeface="Calibri" panose="020F0502020204030204" pitchFamily="34" charset="0"/>
              </a:rPr>
              <a:t>Classes :</a:t>
            </a:r>
          </a:p>
          <a:p>
            <a:pPr marL="342839" lvl="3" indent="-342839" fontAlgn="auto">
              <a:spcBef>
                <a:spcPts val="0"/>
              </a:spcBef>
              <a:spcAft>
                <a:spcPts val="0"/>
              </a:spcAft>
              <a:buFont typeface="+mj-lt"/>
              <a:buAutoNum type="arabicPeriod"/>
              <a:defRPr/>
            </a:pPr>
            <a:r>
              <a:rPr lang="fr-BE" dirty="0" smtClean="0">
                <a:latin typeface="Calibri" panose="020F0502020204030204" pitchFamily="34" charset="0"/>
              </a:rPr>
              <a:t>public class </a:t>
            </a:r>
            <a:r>
              <a:rPr lang="fr-BE" b="1" dirty="0" err="1" smtClean="0">
                <a:latin typeface="Calibri" panose="020F0502020204030204" pitchFamily="34" charset="0"/>
              </a:rPr>
              <a:t>maCl@ssePerso</a:t>
            </a:r>
            <a:r>
              <a:rPr lang="fr-BE" dirty="0" smtClean="0">
                <a:latin typeface="Calibri" panose="020F0502020204030204" pitchFamily="34" charset="0"/>
              </a:rPr>
              <a:t> { … }</a:t>
            </a:r>
          </a:p>
          <a:p>
            <a:pPr marL="342839" lvl="3" indent="-342839" fontAlgn="auto">
              <a:spcBef>
                <a:spcPts val="0"/>
              </a:spcBef>
              <a:spcAft>
                <a:spcPts val="0"/>
              </a:spcAft>
              <a:buFont typeface="+mj-lt"/>
              <a:buAutoNum type="arabicPeriod"/>
              <a:defRPr/>
            </a:pPr>
            <a:r>
              <a:rPr lang="fr-BE" dirty="0" smtClean="0">
                <a:latin typeface="Calibri" panose="020F0502020204030204" pitchFamily="34" charset="0"/>
              </a:rPr>
              <a:t>Public class </a:t>
            </a:r>
            <a:r>
              <a:rPr lang="fr-BE" b="1" dirty="0" err="1" smtClean="0">
                <a:latin typeface="Calibri" panose="020F0502020204030204" pitchFamily="34" charset="0"/>
              </a:rPr>
              <a:t>customClass</a:t>
            </a:r>
            <a:r>
              <a:rPr lang="fr-BE" dirty="0" smtClean="0">
                <a:latin typeface="Calibri" panose="020F0502020204030204" pitchFamily="34" charset="0"/>
              </a:rPr>
              <a:t> { … }</a:t>
            </a:r>
            <a:endParaRPr lang="fr-BE" dirty="0">
              <a:latin typeface="Calibri" panose="020F0502020204030204" pitchFamily="34" charset="0"/>
            </a:endParaRPr>
          </a:p>
          <a:p>
            <a:pPr marL="342839" lvl="3" indent="-342839" fontAlgn="auto">
              <a:spcBef>
                <a:spcPts val="0"/>
              </a:spcBef>
              <a:spcAft>
                <a:spcPts val="0"/>
              </a:spcAft>
              <a:buFont typeface="+mj-lt"/>
              <a:buAutoNum type="arabicPeriod"/>
              <a:defRPr/>
            </a:pPr>
            <a:endParaRPr lang="fr-BE" dirty="0">
              <a:latin typeface="Calibri" panose="020F0502020204030204" pitchFamily="34" charset="0"/>
              <a:cs typeface="+mn-cs"/>
            </a:endParaRPr>
          </a:p>
        </p:txBody>
      </p:sp>
    </p:spTree>
    <p:extLst>
      <p:ext uri="{BB962C8B-B14F-4D97-AF65-F5344CB8AC3E}">
        <p14:creationId xmlns:p14="http://schemas.microsoft.com/office/powerpoint/2010/main" val="3664204003"/>
      </p:ext>
    </p:extLst>
  </p:cSld>
  <p:clrMapOvr>
    <a:masterClrMapping/>
  </p:clrMapOvr>
  <p:transition>
    <p:strips dir="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re 1"/>
          <p:cNvSpPr>
            <a:spLocks noGrp="1"/>
          </p:cNvSpPr>
          <p:nvPr>
            <p:ph type="ctrTitle"/>
          </p:nvPr>
        </p:nvSpPr>
        <p:spPr/>
        <p:txBody>
          <a:bodyPr/>
          <a:lstStyle/>
          <a:p>
            <a:r>
              <a:rPr lang="fr-BE" altLang="fr-FR" dirty="0" smtClean="0"/>
              <a:t> </a:t>
            </a:r>
          </a:p>
        </p:txBody>
      </p:sp>
      <p:sp>
        <p:nvSpPr>
          <p:cNvPr id="15363" name="Sous-titre 2"/>
          <p:cNvSpPr>
            <a:spLocks noGrp="1"/>
          </p:cNvSpPr>
          <p:nvPr>
            <p:ph type="subTitle" idx="1"/>
          </p:nvPr>
        </p:nvSpPr>
        <p:spPr/>
        <p:txBody>
          <a:bodyPr/>
          <a:lstStyle/>
          <a:p>
            <a:r>
              <a:rPr lang="fr-BE" altLang="fr-FR" dirty="0" smtClean="0"/>
              <a:t> </a:t>
            </a:r>
          </a:p>
        </p:txBody>
      </p:sp>
      <p:sp>
        <p:nvSpPr>
          <p:cNvPr id="15364" name="ZoneTexte 4"/>
          <p:cNvSpPr txBox="1">
            <a:spLocks noChangeArrowheads="1"/>
          </p:cNvSpPr>
          <p:nvPr/>
        </p:nvSpPr>
        <p:spPr bwMode="auto">
          <a:xfrm>
            <a:off x="0" y="68263"/>
            <a:ext cx="9144000" cy="66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BE" altLang="fr-FR" sz="3600" b="1">
                <a:latin typeface="Calibri" pitchFamily="34" charset="0"/>
              </a:rPr>
              <a:t>Aperçu du chapitre</a:t>
            </a:r>
          </a:p>
        </p:txBody>
      </p:sp>
      <p:sp>
        <p:nvSpPr>
          <p:cNvPr id="8" name="ZoneTexte 7"/>
          <p:cNvSpPr txBox="1"/>
          <p:nvPr/>
        </p:nvSpPr>
        <p:spPr>
          <a:xfrm>
            <a:off x="785812" y="1129943"/>
            <a:ext cx="7572375" cy="4278078"/>
          </a:xfrm>
          <a:prstGeom prst="rect">
            <a:avLst/>
          </a:prstGeom>
          <a:noFill/>
        </p:spPr>
        <p:txBody>
          <a:bodyPr lIns="91424" tIns="45712" rIns="91424" bIns="45712">
            <a:spAutoFit/>
          </a:bodyPr>
          <a:lstStyle/>
          <a:p>
            <a:pPr fontAlgn="auto">
              <a:spcBef>
                <a:spcPts val="0"/>
              </a:spcBef>
              <a:spcAft>
                <a:spcPts val="0"/>
              </a:spcAft>
              <a:defRPr/>
            </a:pPr>
            <a:endParaRPr lang="fr-BE" sz="1400" dirty="0">
              <a:latin typeface="+mn-lt"/>
              <a:cs typeface="+mn-cs"/>
            </a:endParaRPr>
          </a:p>
          <a:p>
            <a:pPr fontAlgn="auto">
              <a:spcBef>
                <a:spcPts val="0"/>
              </a:spcBef>
              <a:spcAft>
                <a:spcPts val="0"/>
              </a:spcAft>
              <a:defRPr/>
            </a:pPr>
            <a:r>
              <a:rPr lang="fr-BE" sz="2000" b="1" dirty="0">
                <a:latin typeface="+mn-lt"/>
                <a:cs typeface="+mn-cs"/>
              </a:rPr>
              <a:t>I .	Commenter son code source</a:t>
            </a:r>
          </a:p>
          <a:p>
            <a:pPr fontAlgn="auto">
              <a:spcBef>
                <a:spcPts val="0"/>
              </a:spcBef>
              <a:spcAft>
                <a:spcPts val="0"/>
              </a:spcAft>
              <a:defRPr/>
            </a:pPr>
            <a:endParaRPr lang="fr-BE" sz="2000" b="1" dirty="0">
              <a:latin typeface="+mn-lt"/>
              <a:cs typeface="+mn-cs"/>
            </a:endParaRPr>
          </a:p>
          <a:p>
            <a:pPr fontAlgn="auto">
              <a:spcBef>
                <a:spcPts val="0"/>
              </a:spcBef>
              <a:spcAft>
                <a:spcPts val="0"/>
              </a:spcAft>
              <a:defRPr/>
            </a:pPr>
            <a:r>
              <a:rPr lang="fr-BE" sz="2000" b="1" dirty="0">
                <a:latin typeface="+mn-lt"/>
                <a:cs typeface="+mn-cs"/>
              </a:rPr>
              <a:t>II.	Les mots-clés (mots réservés) et les identificateurs en Java </a:t>
            </a:r>
          </a:p>
          <a:p>
            <a:pPr marL="399979" indent="-399979" fontAlgn="auto">
              <a:spcBef>
                <a:spcPts val="0"/>
              </a:spcBef>
              <a:spcAft>
                <a:spcPts val="0"/>
              </a:spcAft>
              <a:defRPr/>
            </a:pPr>
            <a:endParaRPr lang="fr-BE" sz="2000" b="1" dirty="0">
              <a:latin typeface="+mn-lt"/>
            </a:endParaRPr>
          </a:p>
          <a:p>
            <a:pPr marL="399979" indent="-399979" fontAlgn="auto">
              <a:spcBef>
                <a:spcPts val="0"/>
              </a:spcBef>
              <a:spcAft>
                <a:spcPts val="0"/>
              </a:spcAft>
              <a:defRPr/>
            </a:pPr>
            <a:r>
              <a:rPr lang="fr-BE" sz="2000" b="1" dirty="0">
                <a:solidFill>
                  <a:srgbClr val="FF0000"/>
                </a:solidFill>
                <a:latin typeface="+mn-lt"/>
              </a:rPr>
              <a:t>III.		Types primitifs et types de références</a:t>
            </a:r>
          </a:p>
          <a:p>
            <a:pPr marL="399979" indent="-399979" fontAlgn="auto">
              <a:spcBef>
                <a:spcPts val="0"/>
              </a:spcBef>
              <a:spcAft>
                <a:spcPts val="0"/>
              </a:spcAft>
              <a:defRPr/>
            </a:pPr>
            <a:endParaRPr lang="fr-BE" sz="2000" b="1" dirty="0">
              <a:latin typeface="+mn-lt"/>
            </a:endParaRPr>
          </a:p>
          <a:p>
            <a:pPr marL="399979" indent="-399979" fontAlgn="auto">
              <a:spcBef>
                <a:spcPts val="0"/>
              </a:spcBef>
              <a:spcAft>
                <a:spcPts val="0"/>
              </a:spcAft>
              <a:defRPr/>
            </a:pPr>
            <a:r>
              <a:rPr lang="fr-BE" sz="2000" b="1" dirty="0">
                <a:latin typeface="+mn-lt"/>
              </a:rPr>
              <a:t>IV.		Arithmétique et opérateurs</a:t>
            </a:r>
          </a:p>
          <a:p>
            <a:pPr marL="399979" indent="-399979" fontAlgn="auto">
              <a:spcBef>
                <a:spcPts val="0"/>
              </a:spcBef>
              <a:spcAft>
                <a:spcPts val="0"/>
              </a:spcAft>
              <a:defRPr/>
            </a:pPr>
            <a:endParaRPr lang="fr-BE" sz="2000" b="1" dirty="0">
              <a:latin typeface="+mn-lt"/>
              <a:cs typeface="+mn-cs"/>
            </a:endParaRPr>
          </a:p>
          <a:p>
            <a:pPr marL="399979" indent="-399979" fontAlgn="auto">
              <a:spcBef>
                <a:spcPts val="0"/>
              </a:spcBef>
              <a:spcAft>
                <a:spcPts val="0"/>
              </a:spcAft>
              <a:defRPr/>
            </a:pPr>
            <a:r>
              <a:rPr lang="fr-BE" sz="2000" b="1" dirty="0">
                <a:latin typeface="+mn-lt"/>
              </a:rPr>
              <a:t>V.		Expressions, instructions et blocs</a:t>
            </a:r>
          </a:p>
          <a:p>
            <a:pPr marL="399979" indent="-399979" fontAlgn="auto">
              <a:spcBef>
                <a:spcPts val="0"/>
              </a:spcBef>
              <a:spcAft>
                <a:spcPts val="0"/>
              </a:spcAft>
              <a:defRPr/>
            </a:pPr>
            <a:endParaRPr lang="fr-BE" sz="2000" b="1" dirty="0">
              <a:latin typeface="+mn-lt"/>
            </a:endParaRPr>
          </a:p>
          <a:p>
            <a:pPr marL="399979" indent="-399979" fontAlgn="auto">
              <a:spcBef>
                <a:spcPts val="0"/>
              </a:spcBef>
              <a:spcAft>
                <a:spcPts val="0"/>
              </a:spcAft>
              <a:defRPr/>
            </a:pPr>
            <a:r>
              <a:rPr lang="fr-BE" sz="2000" b="1" dirty="0">
                <a:latin typeface="+mn-lt"/>
              </a:rPr>
              <a:t>VI.		Instruction de branchement et de contrôle</a:t>
            </a:r>
          </a:p>
          <a:p>
            <a:pPr marL="399979" indent="-399979" fontAlgn="auto">
              <a:spcBef>
                <a:spcPts val="0"/>
              </a:spcBef>
              <a:spcAft>
                <a:spcPts val="0"/>
              </a:spcAft>
              <a:defRPr/>
            </a:pPr>
            <a:endParaRPr lang="fr-BE" sz="2000" b="1" dirty="0">
              <a:latin typeface="+mn-lt"/>
              <a:cs typeface="+mn-cs"/>
            </a:endParaRPr>
          </a:p>
          <a:p>
            <a:pPr marL="399979" indent="-399979" fontAlgn="auto">
              <a:spcBef>
                <a:spcPts val="0"/>
              </a:spcBef>
              <a:spcAft>
                <a:spcPts val="0"/>
              </a:spcAft>
              <a:defRPr/>
            </a:pPr>
            <a:r>
              <a:rPr lang="fr-BE" sz="2000" b="1" dirty="0">
                <a:latin typeface="+mn-lt"/>
                <a:cs typeface="+mn-cs"/>
              </a:rPr>
              <a:t>VII.		Les tableaux et la classe String</a:t>
            </a:r>
          </a:p>
        </p:txBody>
      </p:sp>
    </p:spTree>
    <p:extLst>
      <p:ext uri="{BB962C8B-B14F-4D97-AF65-F5344CB8AC3E}">
        <p14:creationId xmlns:p14="http://schemas.microsoft.com/office/powerpoint/2010/main" val="3327657597"/>
      </p:ext>
    </p:extLst>
  </p:cSld>
  <p:clrMapOvr>
    <a:masterClrMapping/>
  </p:clrMapOvr>
  <p:transition>
    <p:strips dir="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cs typeface="+mn-cs"/>
              </a:rPr>
              <a:t>III . </a:t>
            </a:r>
            <a:r>
              <a:rPr lang="fr-BE" sz="2400" b="1" dirty="0">
                <a:latin typeface="+mn-lt"/>
                <a:cs typeface="+mn-cs"/>
              </a:rPr>
              <a:t>Types primitifs et types de références</a:t>
            </a:r>
            <a:endParaRPr lang="fr-BE" sz="3200" b="1" dirty="0">
              <a:latin typeface="+mn-lt"/>
              <a:cs typeface="+mn-cs"/>
            </a:endParaRPr>
          </a:p>
        </p:txBody>
      </p:sp>
      <p:sp>
        <p:nvSpPr>
          <p:cNvPr id="10" name="ZoneTexte 9"/>
          <p:cNvSpPr txBox="1"/>
          <p:nvPr/>
        </p:nvSpPr>
        <p:spPr>
          <a:xfrm>
            <a:off x="179513" y="836712"/>
            <a:ext cx="8784976" cy="4708965"/>
          </a:xfrm>
          <a:prstGeom prst="rect">
            <a:avLst/>
          </a:prstGeom>
          <a:noFill/>
        </p:spPr>
        <p:txBody>
          <a:bodyPr wrap="square" lIns="91424" tIns="45712" rIns="91424" bIns="45712">
            <a:spAutoFit/>
          </a:bodyPr>
          <a:lstStyle/>
          <a:p>
            <a:pPr marL="0" lvl="3" fontAlgn="auto">
              <a:spcBef>
                <a:spcPts val="0"/>
              </a:spcBef>
              <a:spcAft>
                <a:spcPts val="0"/>
              </a:spcAft>
              <a:defRPr/>
            </a:pPr>
            <a:r>
              <a:rPr lang="fr-BE" sz="2000" dirty="0">
                <a:latin typeface="Calibri" panose="020F0502020204030204" pitchFamily="34" charset="0"/>
                <a:cs typeface="+mn-cs"/>
              </a:rPr>
              <a:t>Le Java est un langage </a:t>
            </a:r>
            <a:r>
              <a:rPr lang="fr-BE" sz="2000" b="1" dirty="0">
                <a:latin typeface="Calibri" panose="020F0502020204030204" pitchFamily="34" charset="0"/>
                <a:cs typeface="+mn-cs"/>
              </a:rPr>
              <a:t>fortement typé</a:t>
            </a:r>
            <a:r>
              <a:rPr lang="fr-BE" sz="2000" dirty="0">
                <a:latin typeface="Calibri" panose="020F0502020204030204" pitchFamily="34" charset="0"/>
                <a:cs typeface="+mn-cs"/>
              </a:rPr>
              <a:t>.</a:t>
            </a:r>
          </a:p>
          <a:p>
            <a:pPr marL="0" lvl="3" fontAlgn="auto">
              <a:spcBef>
                <a:spcPts val="0"/>
              </a:spcBef>
              <a:spcAft>
                <a:spcPts val="0"/>
              </a:spcAft>
              <a:defRPr/>
            </a:pPr>
            <a:endParaRPr lang="fr-BE" sz="2000" dirty="0">
              <a:latin typeface="Calibri" panose="020F0502020204030204" pitchFamily="34" charset="0"/>
              <a:cs typeface="+mn-cs"/>
            </a:endParaRPr>
          </a:p>
          <a:p>
            <a:pPr marL="0" lvl="3" fontAlgn="auto">
              <a:spcBef>
                <a:spcPts val="0"/>
              </a:spcBef>
              <a:spcAft>
                <a:spcPts val="0"/>
              </a:spcAft>
              <a:defRPr/>
            </a:pPr>
            <a:r>
              <a:rPr lang="fr-BE" sz="2000" dirty="0">
                <a:latin typeface="Calibri" panose="020F0502020204030204" pitchFamily="34" charset="0"/>
                <a:cs typeface="+mn-cs"/>
              </a:rPr>
              <a:t>Le </a:t>
            </a:r>
            <a:r>
              <a:rPr lang="fr-BE" sz="2000" b="1" dirty="0">
                <a:latin typeface="Calibri" panose="020F0502020204030204" pitchFamily="34" charset="0"/>
                <a:cs typeface="+mn-cs"/>
              </a:rPr>
              <a:t>type</a:t>
            </a:r>
            <a:r>
              <a:rPr lang="fr-BE" sz="2000" dirty="0">
                <a:latin typeface="Calibri" panose="020F0502020204030204" pitchFamily="34" charset="0"/>
                <a:cs typeface="+mn-cs"/>
              </a:rPr>
              <a:t> d’une donnée en Java précise les </a:t>
            </a:r>
            <a:r>
              <a:rPr lang="fr-BE" sz="2000" b="1" dirty="0">
                <a:latin typeface="Calibri" panose="020F0502020204030204" pitchFamily="34" charset="0"/>
                <a:cs typeface="+mn-cs"/>
              </a:rPr>
              <a:t>valeurs </a:t>
            </a:r>
            <a:r>
              <a:rPr lang="fr-BE" sz="2000" dirty="0">
                <a:latin typeface="Calibri" panose="020F0502020204030204" pitchFamily="34" charset="0"/>
                <a:cs typeface="+mn-cs"/>
              </a:rPr>
              <a:t>qu’elle peut contenir et les </a:t>
            </a:r>
            <a:r>
              <a:rPr lang="fr-BE" sz="2000" b="1" dirty="0">
                <a:latin typeface="Calibri" panose="020F0502020204030204" pitchFamily="34" charset="0"/>
                <a:cs typeface="+mn-cs"/>
              </a:rPr>
              <a:t>opérations</a:t>
            </a:r>
            <a:r>
              <a:rPr lang="fr-BE" sz="2000" dirty="0">
                <a:latin typeface="Calibri" panose="020F0502020204030204" pitchFamily="34" charset="0"/>
                <a:cs typeface="+mn-cs"/>
              </a:rPr>
              <a:t> que l’on peut réaliser dessus.</a:t>
            </a:r>
          </a:p>
          <a:p>
            <a:pPr marL="0" lvl="3" fontAlgn="auto">
              <a:spcBef>
                <a:spcPts val="0"/>
              </a:spcBef>
              <a:spcAft>
                <a:spcPts val="0"/>
              </a:spcAft>
              <a:defRPr/>
            </a:pPr>
            <a:endParaRPr lang="fr-BE" sz="2000" b="1" dirty="0">
              <a:latin typeface="Calibri" panose="020F0502020204030204" pitchFamily="34" charset="0"/>
              <a:cs typeface="+mn-cs"/>
            </a:endParaRPr>
          </a:p>
          <a:p>
            <a:pPr marL="0" lvl="3" fontAlgn="auto">
              <a:spcBef>
                <a:spcPts val="0"/>
              </a:spcBef>
              <a:spcAft>
                <a:spcPts val="0"/>
              </a:spcAft>
              <a:defRPr/>
            </a:pPr>
            <a:r>
              <a:rPr lang="fr-BE" sz="2000" dirty="0">
                <a:latin typeface="Calibri" panose="020F0502020204030204" pitchFamily="34" charset="0"/>
                <a:cs typeface="+mn-cs"/>
              </a:rPr>
              <a:t>Il existe deux type de données:</a:t>
            </a:r>
            <a:endParaRPr lang="fr-BE" sz="2000" dirty="0">
              <a:latin typeface="Calibri" panose="020F0502020204030204" pitchFamily="34" charset="0"/>
              <a:cs typeface="+mn-cs"/>
              <a:hlinkClick r:id="" action="ppaction://hlinkfile"/>
            </a:endParaRPr>
          </a:p>
          <a:p>
            <a:pPr marL="0" lvl="3" fontAlgn="auto">
              <a:spcBef>
                <a:spcPts val="0"/>
              </a:spcBef>
              <a:spcAft>
                <a:spcPts val="0"/>
              </a:spcAft>
              <a:defRPr/>
            </a:pPr>
            <a:endParaRPr lang="fr-BE" sz="2000" b="1" dirty="0">
              <a:latin typeface="Calibri" panose="020F0502020204030204" pitchFamily="34" charset="0"/>
              <a:cs typeface="+mn-cs"/>
            </a:endParaRPr>
          </a:p>
          <a:p>
            <a:pPr marL="799959" lvl="4" indent="-342839">
              <a:buFont typeface="Arial" panose="020B0604020202020204" pitchFamily="34" charset="0"/>
              <a:buChar char="•"/>
              <a:defRPr/>
            </a:pPr>
            <a:r>
              <a:rPr lang="fr-BE" sz="2000" dirty="0">
                <a:latin typeface="Calibri" panose="020F0502020204030204" pitchFamily="34" charset="0"/>
                <a:cs typeface="+mn-cs"/>
              </a:rPr>
              <a:t>Types</a:t>
            </a:r>
            <a:r>
              <a:rPr lang="fr-BE" sz="2000" b="1" dirty="0">
                <a:latin typeface="Calibri" panose="020F0502020204030204" pitchFamily="34" charset="0"/>
                <a:cs typeface="+mn-cs"/>
              </a:rPr>
              <a:t> primitifs </a:t>
            </a:r>
            <a:r>
              <a:rPr lang="fr-BE" sz="2000" dirty="0">
                <a:latin typeface="Calibri" panose="020F0502020204030204" pitchFamily="34" charset="0"/>
                <a:cs typeface="+mn-cs"/>
              </a:rPr>
              <a:t>:</a:t>
            </a:r>
            <a:r>
              <a:rPr lang="fr-BE" sz="2000" b="1" dirty="0">
                <a:latin typeface="Calibri" panose="020F0502020204030204" pitchFamily="34" charset="0"/>
                <a:cs typeface="+mn-cs"/>
              </a:rPr>
              <a:t> </a:t>
            </a:r>
            <a:r>
              <a:rPr lang="fr-BE" sz="2000" dirty="0">
                <a:latin typeface="Calibri" panose="020F0502020204030204" pitchFamily="34" charset="0"/>
                <a:cs typeface="+mn-cs"/>
              </a:rPr>
              <a:t>contient </a:t>
            </a:r>
            <a:r>
              <a:rPr lang="fr-BE" sz="2000" b="1" dirty="0">
                <a:latin typeface="Calibri" panose="020F0502020204030204" pitchFamily="34" charset="0"/>
                <a:cs typeface="+mn-cs"/>
              </a:rPr>
              <a:t>physiquement</a:t>
            </a:r>
            <a:r>
              <a:rPr lang="fr-BE" sz="2000" dirty="0">
                <a:latin typeface="Calibri" panose="020F0502020204030204" pitchFamily="34" charset="0"/>
                <a:cs typeface="+mn-cs"/>
              </a:rPr>
              <a:t> la valeur. La déclaration d’un type primitif alloue un emplacement pour stocker une valeur du type considéré.</a:t>
            </a:r>
          </a:p>
          <a:p>
            <a:pPr marL="799959" lvl="4" indent="-342839">
              <a:buFont typeface="Arial" panose="020B0604020202020204" pitchFamily="34" charset="0"/>
              <a:buChar char="•"/>
              <a:defRPr/>
            </a:pPr>
            <a:endParaRPr lang="fr-BE" sz="2000" b="1" dirty="0">
              <a:latin typeface="Calibri" panose="020F0502020204030204" pitchFamily="34" charset="0"/>
              <a:cs typeface="+mn-cs"/>
            </a:endParaRPr>
          </a:p>
          <a:p>
            <a:pPr marL="799959" lvl="4" indent="-342839">
              <a:buFont typeface="Arial" panose="020B0604020202020204" pitchFamily="34" charset="0"/>
              <a:buChar char="•"/>
              <a:defRPr/>
            </a:pPr>
            <a:r>
              <a:rPr lang="fr-BE" sz="2000" dirty="0">
                <a:latin typeface="Calibri" panose="020F0502020204030204" pitchFamily="34" charset="0"/>
                <a:cs typeface="+mn-cs"/>
              </a:rPr>
              <a:t>Types</a:t>
            </a:r>
            <a:r>
              <a:rPr lang="fr-BE" sz="2000" b="1" dirty="0">
                <a:latin typeface="Calibri" panose="020F0502020204030204" pitchFamily="34" charset="0"/>
                <a:cs typeface="+mn-cs"/>
              </a:rPr>
              <a:t> </a:t>
            </a:r>
            <a:r>
              <a:rPr lang="fr-BE" sz="2000" dirty="0">
                <a:latin typeface="Calibri" panose="020F0502020204030204" pitchFamily="34" charset="0"/>
                <a:cs typeface="+mn-cs"/>
              </a:rPr>
              <a:t>de</a:t>
            </a:r>
            <a:r>
              <a:rPr lang="fr-BE" sz="2000" b="1" dirty="0">
                <a:latin typeface="Calibri" panose="020F0502020204030204" pitchFamily="34" charset="0"/>
                <a:cs typeface="+mn-cs"/>
              </a:rPr>
              <a:t> références </a:t>
            </a:r>
            <a:r>
              <a:rPr lang="fr-BE" sz="2000" dirty="0">
                <a:latin typeface="Calibri" panose="020F0502020204030204" pitchFamily="34" charset="0"/>
                <a:cs typeface="+mn-cs"/>
              </a:rPr>
              <a:t>(ou types objets) :</a:t>
            </a:r>
            <a:r>
              <a:rPr lang="fr-BE" sz="2000" b="1" dirty="0">
                <a:latin typeface="Calibri" panose="020F0502020204030204" pitchFamily="34" charset="0"/>
                <a:cs typeface="+mn-cs"/>
              </a:rPr>
              <a:t> </a:t>
            </a:r>
            <a:r>
              <a:rPr lang="fr-BE" sz="2000" dirty="0">
                <a:latin typeface="Calibri" panose="020F0502020204030204" pitchFamily="34" charset="0"/>
                <a:cs typeface="+mn-cs"/>
              </a:rPr>
              <a:t>stocke</a:t>
            </a:r>
            <a:r>
              <a:rPr lang="fr-BE" sz="2000" dirty="0">
                <a:latin typeface="Calibri" panose="020F0502020204030204" pitchFamily="34" charset="0"/>
              </a:rPr>
              <a:t> en </a:t>
            </a:r>
            <a:r>
              <a:rPr lang="fr-BE" sz="2000" b="1" dirty="0">
                <a:latin typeface="Calibri" panose="020F0502020204030204" pitchFamily="34" charset="0"/>
              </a:rPr>
              <a:t>mémoire</a:t>
            </a:r>
            <a:r>
              <a:rPr lang="fr-BE" sz="2000" dirty="0">
                <a:latin typeface="Calibri" panose="020F0502020204030204" pitchFamily="34" charset="0"/>
                <a:cs typeface="+mn-cs"/>
              </a:rPr>
              <a:t> l’adresse où l’information se trouve. La déclaration d’un type objet alloue donc un emplacement pour stocker une </a:t>
            </a:r>
            <a:r>
              <a:rPr lang="fr-BE" sz="2000" b="1" dirty="0">
                <a:latin typeface="Calibri" panose="020F0502020204030204" pitchFamily="34" charset="0"/>
                <a:cs typeface="+mn-cs"/>
              </a:rPr>
              <a:t>référence</a:t>
            </a:r>
            <a:r>
              <a:rPr lang="fr-BE" sz="2000" dirty="0">
                <a:latin typeface="Calibri" panose="020F0502020204030204" pitchFamily="34" charset="0"/>
                <a:cs typeface="+mn-cs"/>
              </a:rPr>
              <a:t> vers un objet.</a:t>
            </a:r>
          </a:p>
          <a:p>
            <a:pPr marL="799959" lvl="4" indent="-342839">
              <a:buFont typeface="Arial" panose="020B0604020202020204" pitchFamily="34" charset="0"/>
              <a:buChar char="•"/>
              <a:defRPr/>
            </a:pPr>
            <a:endParaRPr lang="fr-BE" sz="2000" dirty="0">
              <a:latin typeface="Calibri" panose="020F0502020204030204" pitchFamily="34" charset="0"/>
              <a:cs typeface="+mn-cs"/>
            </a:endParaRPr>
          </a:p>
          <a:p>
            <a:pPr marL="0" lvl="3">
              <a:defRPr/>
            </a:pPr>
            <a:r>
              <a:rPr lang="fr-BE" sz="2000" dirty="0">
                <a:latin typeface="Calibri" panose="020F0502020204030204" pitchFamily="34" charset="0"/>
                <a:cs typeface="+mn-cs"/>
              </a:rPr>
              <a:t>Pour </a:t>
            </a:r>
            <a:r>
              <a:rPr lang="fr-BE" sz="2000" b="1" dirty="0">
                <a:latin typeface="Calibri" panose="020F0502020204030204" pitchFamily="34" charset="0"/>
                <a:cs typeface="+mn-cs"/>
              </a:rPr>
              <a:t>déclarer</a:t>
            </a:r>
            <a:r>
              <a:rPr lang="fr-BE" sz="2000" dirty="0">
                <a:latin typeface="Calibri" panose="020F0502020204030204" pitchFamily="34" charset="0"/>
                <a:cs typeface="+mn-cs"/>
              </a:rPr>
              <a:t> une </a:t>
            </a:r>
            <a:r>
              <a:rPr lang="fr-BE" sz="2000" b="1" dirty="0">
                <a:latin typeface="Calibri" panose="020F0502020204030204" pitchFamily="34" charset="0"/>
                <a:cs typeface="+mn-cs"/>
              </a:rPr>
              <a:t>variable</a:t>
            </a:r>
            <a:r>
              <a:rPr lang="fr-BE" sz="2000" dirty="0">
                <a:latin typeface="Calibri" panose="020F0502020204030204" pitchFamily="34" charset="0"/>
                <a:cs typeface="+mn-cs"/>
              </a:rPr>
              <a:t>, on précise son </a:t>
            </a:r>
            <a:r>
              <a:rPr lang="fr-BE" sz="2000" b="1" dirty="0">
                <a:latin typeface="Calibri" panose="020F0502020204030204" pitchFamily="34" charset="0"/>
                <a:cs typeface="+mn-cs"/>
              </a:rPr>
              <a:t>type</a:t>
            </a:r>
            <a:r>
              <a:rPr lang="fr-BE" sz="2000" dirty="0">
                <a:latin typeface="Calibri" panose="020F0502020204030204" pitchFamily="34" charset="0"/>
                <a:cs typeface="+mn-cs"/>
              </a:rPr>
              <a:t> et son </a:t>
            </a:r>
            <a:r>
              <a:rPr lang="fr-BE" sz="2000" b="1" dirty="0">
                <a:latin typeface="Calibri" panose="020F0502020204030204" pitchFamily="34" charset="0"/>
                <a:cs typeface="+mn-cs"/>
              </a:rPr>
              <a:t>identificateur</a:t>
            </a:r>
            <a:r>
              <a:rPr lang="fr-BE" sz="2000" dirty="0">
                <a:latin typeface="Calibri" panose="020F0502020204030204" pitchFamily="34" charset="0"/>
                <a:cs typeface="+mn-cs"/>
              </a:rPr>
              <a:t>.</a:t>
            </a:r>
          </a:p>
        </p:txBody>
      </p:sp>
    </p:spTree>
    <p:extLst>
      <p:ext uri="{BB962C8B-B14F-4D97-AF65-F5344CB8AC3E}">
        <p14:creationId xmlns:p14="http://schemas.microsoft.com/office/powerpoint/2010/main" val="3487146453"/>
      </p:ext>
    </p:extLst>
  </p:cSld>
  <p:clrMapOvr>
    <a:masterClrMapping/>
  </p:clrMapOvr>
  <p:transition>
    <p:strips dir="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cs typeface="+mn-cs"/>
              </a:rPr>
              <a:t>III . </a:t>
            </a:r>
            <a:r>
              <a:rPr lang="fr-BE" sz="2400" b="1" dirty="0">
                <a:latin typeface="+mn-lt"/>
                <a:cs typeface="+mn-cs"/>
              </a:rPr>
              <a:t>Types primitifs et types de références</a:t>
            </a:r>
            <a:endParaRPr lang="fr-BE" sz="3200" b="1" dirty="0">
              <a:latin typeface="+mn-lt"/>
              <a:cs typeface="+mn-cs"/>
            </a:endParaRPr>
          </a:p>
        </p:txBody>
      </p:sp>
      <p:sp>
        <p:nvSpPr>
          <p:cNvPr id="9" name="Rectangle à coins arrondis 8"/>
          <p:cNvSpPr/>
          <p:nvPr/>
        </p:nvSpPr>
        <p:spPr>
          <a:xfrm>
            <a:off x="1071538" y="692697"/>
            <a:ext cx="2286016" cy="642942"/>
          </a:xfrm>
          <a:prstGeom prst="roundRect">
            <a:avLst/>
          </a:prstGeom>
        </p:spPr>
        <p:style>
          <a:lnRef idx="0">
            <a:schemeClr val="accent6"/>
          </a:lnRef>
          <a:fillRef idx="3">
            <a:schemeClr val="accent6"/>
          </a:fillRef>
          <a:effectRef idx="3">
            <a:schemeClr val="accent6"/>
          </a:effectRef>
          <a:fontRef idx="minor">
            <a:schemeClr val="lt1"/>
          </a:fontRef>
        </p:style>
        <p:txBody>
          <a:bodyPr lIns="91424" tIns="45712" rIns="91424" bIns="45712" anchor="ctr"/>
          <a:lstStyle/>
          <a:p>
            <a:pPr algn="ctr" fontAlgn="auto">
              <a:spcBef>
                <a:spcPts val="0"/>
              </a:spcBef>
              <a:spcAft>
                <a:spcPts val="0"/>
              </a:spcAft>
              <a:defRPr/>
            </a:pPr>
            <a:r>
              <a:rPr lang="fr-BE" dirty="0"/>
              <a:t>Types de données primitifs</a:t>
            </a:r>
          </a:p>
        </p:txBody>
      </p:sp>
      <p:sp>
        <p:nvSpPr>
          <p:cNvPr id="11" name="Rectangle à coins arrondis 10"/>
          <p:cNvSpPr/>
          <p:nvPr/>
        </p:nvSpPr>
        <p:spPr>
          <a:xfrm>
            <a:off x="1857357" y="1764266"/>
            <a:ext cx="2286016" cy="642942"/>
          </a:xfrm>
          <a:prstGeom prst="roundRect">
            <a:avLst/>
          </a:prstGeom>
        </p:spPr>
        <p:style>
          <a:lnRef idx="0">
            <a:schemeClr val="accent5"/>
          </a:lnRef>
          <a:fillRef idx="3">
            <a:schemeClr val="accent5"/>
          </a:fillRef>
          <a:effectRef idx="3">
            <a:schemeClr val="accent5"/>
          </a:effectRef>
          <a:fontRef idx="minor">
            <a:schemeClr val="lt1"/>
          </a:fontRef>
        </p:style>
        <p:txBody>
          <a:bodyPr lIns="91424" tIns="45712" rIns="91424" bIns="45712" anchor="ctr"/>
          <a:lstStyle/>
          <a:p>
            <a:pPr algn="ctr" fontAlgn="auto">
              <a:spcBef>
                <a:spcPts val="0"/>
              </a:spcBef>
              <a:spcAft>
                <a:spcPts val="0"/>
              </a:spcAft>
              <a:defRPr/>
            </a:pPr>
            <a:r>
              <a:rPr lang="fr-BE" sz="2000" dirty="0">
                <a:solidFill>
                  <a:schemeClr val="tx1"/>
                </a:solidFill>
              </a:rPr>
              <a:t>Entiers</a:t>
            </a:r>
          </a:p>
        </p:txBody>
      </p:sp>
      <p:sp>
        <p:nvSpPr>
          <p:cNvPr id="12" name="Rectangle à coins arrondis 11"/>
          <p:cNvSpPr/>
          <p:nvPr/>
        </p:nvSpPr>
        <p:spPr>
          <a:xfrm>
            <a:off x="1857357" y="2692960"/>
            <a:ext cx="2286016" cy="642942"/>
          </a:xfrm>
          <a:prstGeom prst="roundRect">
            <a:avLst/>
          </a:prstGeom>
        </p:spPr>
        <p:style>
          <a:lnRef idx="0">
            <a:schemeClr val="accent4"/>
          </a:lnRef>
          <a:fillRef idx="3">
            <a:schemeClr val="accent4"/>
          </a:fillRef>
          <a:effectRef idx="3">
            <a:schemeClr val="accent4"/>
          </a:effectRef>
          <a:fontRef idx="minor">
            <a:schemeClr val="lt1"/>
          </a:fontRef>
        </p:style>
        <p:txBody>
          <a:bodyPr lIns="91424" tIns="45712" rIns="91424" bIns="45712" anchor="ctr"/>
          <a:lstStyle/>
          <a:p>
            <a:pPr algn="ctr" fontAlgn="auto">
              <a:spcBef>
                <a:spcPts val="0"/>
              </a:spcBef>
              <a:spcAft>
                <a:spcPts val="0"/>
              </a:spcAft>
              <a:defRPr/>
            </a:pPr>
            <a:r>
              <a:rPr lang="fr-BE" dirty="0"/>
              <a:t>Nombres à virgules flottantes</a:t>
            </a:r>
          </a:p>
        </p:txBody>
      </p:sp>
      <p:sp>
        <p:nvSpPr>
          <p:cNvPr id="13" name="Rectangle à coins arrondis 12"/>
          <p:cNvSpPr/>
          <p:nvPr/>
        </p:nvSpPr>
        <p:spPr>
          <a:xfrm>
            <a:off x="1857357" y="3550217"/>
            <a:ext cx="2286016" cy="642942"/>
          </a:xfrm>
          <a:prstGeom prst="roundRect">
            <a:avLst/>
          </a:prstGeom>
        </p:spPr>
        <p:style>
          <a:lnRef idx="0">
            <a:schemeClr val="accent2"/>
          </a:lnRef>
          <a:fillRef idx="3">
            <a:schemeClr val="accent2"/>
          </a:fillRef>
          <a:effectRef idx="3">
            <a:schemeClr val="accent2"/>
          </a:effectRef>
          <a:fontRef idx="minor">
            <a:schemeClr val="lt1"/>
          </a:fontRef>
        </p:style>
        <p:txBody>
          <a:bodyPr lIns="91424" tIns="45712" rIns="91424" bIns="45712" anchor="ctr"/>
          <a:lstStyle/>
          <a:p>
            <a:pPr algn="ctr" fontAlgn="auto">
              <a:spcBef>
                <a:spcPts val="0"/>
              </a:spcBef>
              <a:spcAft>
                <a:spcPts val="0"/>
              </a:spcAft>
              <a:defRPr/>
            </a:pPr>
            <a:r>
              <a:rPr lang="fr-BE" sz="2000" dirty="0"/>
              <a:t>Logiques</a:t>
            </a:r>
          </a:p>
        </p:txBody>
      </p:sp>
      <p:sp>
        <p:nvSpPr>
          <p:cNvPr id="14" name="Rectangle à coins arrondis 13"/>
          <p:cNvSpPr/>
          <p:nvPr/>
        </p:nvSpPr>
        <p:spPr>
          <a:xfrm>
            <a:off x="1857357" y="4407472"/>
            <a:ext cx="2286016" cy="642942"/>
          </a:xfrm>
          <a:prstGeom prst="roundRect">
            <a:avLst/>
          </a:prstGeom>
        </p:spPr>
        <p:style>
          <a:lnRef idx="0">
            <a:schemeClr val="accent3"/>
          </a:lnRef>
          <a:fillRef idx="3">
            <a:schemeClr val="accent3"/>
          </a:fillRef>
          <a:effectRef idx="3">
            <a:schemeClr val="accent3"/>
          </a:effectRef>
          <a:fontRef idx="minor">
            <a:schemeClr val="lt1"/>
          </a:fontRef>
        </p:style>
        <p:txBody>
          <a:bodyPr lIns="91424" tIns="45712" rIns="91424" bIns="45712" anchor="ctr"/>
          <a:lstStyle/>
          <a:p>
            <a:pPr algn="ctr" fontAlgn="auto">
              <a:spcBef>
                <a:spcPts val="0"/>
              </a:spcBef>
              <a:spcAft>
                <a:spcPts val="0"/>
              </a:spcAft>
              <a:defRPr/>
            </a:pPr>
            <a:r>
              <a:rPr lang="fr-BE" sz="2000" dirty="0">
                <a:solidFill>
                  <a:schemeClr val="tx1"/>
                </a:solidFill>
              </a:rPr>
              <a:t>Caractères</a:t>
            </a:r>
          </a:p>
        </p:txBody>
      </p:sp>
      <p:cxnSp>
        <p:nvCxnSpPr>
          <p:cNvPr id="16" name="Connecteur droit 15"/>
          <p:cNvCxnSpPr/>
          <p:nvPr/>
        </p:nvCxnSpPr>
        <p:spPr>
          <a:xfrm rot="5400000">
            <a:off x="-499268" y="3049358"/>
            <a:ext cx="3429000" cy="1587"/>
          </a:xfrm>
          <a:prstGeom prst="line">
            <a:avLst/>
          </a:prstGeom>
        </p:spPr>
        <p:style>
          <a:lnRef idx="3">
            <a:schemeClr val="dk1"/>
          </a:lnRef>
          <a:fillRef idx="0">
            <a:schemeClr val="dk1"/>
          </a:fillRef>
          <a:effectRef idx="2">
            <a:schemeClr val="dk1"/>
          </a:effectRef>
          <a:fontRef idx="minor">
            <a:schemeClr val="tx1"/>
          </a:fontRef>
        </p:style>
      </p:cxnSp>
      <p:cxnSp>
        <p:nvCxnSpPr>
          <p:cNvPr id="19" name="Connecteur droit 18"/>
          <p:cNvCxnSpPr/>
          <p:nvPr/>
        </p:nvCxnSpPr>
        <p:spPr>
          <a:xfrm>
            <a:off x="1214439" y="2050026"/>
            <a:ext cx="642937" cy="1587"/>
          </a:xfrm>
          <a:prstGeom prst="line">
            <a:avLst/>
          </a:prstGeom>
        </p:spPr>
        <p:style>
          <a:lnRef idx="3">
            <a:schemeClr val="dk1"/>
          </a:lnRef>
          <a:fillRef idx="0">
            <a:schemeClr val="dk1"/>
          </a:fillRef>
          <a:effectRef idx="2">
            <a:schemeClr val="dk1"/>
          </a:effectRef>
          <a:fontRef idx="minor">
            <a:schemeClr val="tx1"/>
          </a:fontRef>
        </p:style>
      </p:cxnSp>
      <p:cxnSp>
        <p:nvCxnSpPr>
          <p:cNvPr id="29" name="Connecteur droit 28"/>
          <p:cNvCxnSpPr/>
          <p:nvPr/>
        </p:nvCxnSpPr>
        <p:spPr>
          <a:xfrm>
            <a:off x="1214439" y="2977127"/>
            <a:ext cx="642937" cy="1587"/>
          </a:xfrm>
          <a:prstGeom prst="line">
            <a:avLst/>
          </a:prstGeom>
        </p:spPr>
        <p:style>
          <a:lnRef idx="3">
            <a:schemeClr val="dk1"/>
          </a:lnRef>
          <a:fillRef idx="0">
            <a:schemeClr val="dk1"/>
          </a:fillRef>
          <a:effectRef idx="2">
            <a:schemeClr val="dk1"/>
          </a:effectRef>
          <a:fontRef idx="minor">
            <a:schemeClr val="tx1"/>
          </a:fontRef>
        </p:style>
      </p:cxnSp>
      <p:cxnSp>
        <p:nvCxnSpPr>
          <p:cNvPr id="30" name="Connecteur droit 29"/>
          <p:cNvCxnSpPr/>
          <p:nvPr/>
        </p:nvCxnSpPr>
        <p:spPr>
          <a:xfrm>
            <a:off x="1214439" y="3834377"/>
            <a:ext cx="642937" cy="1587"/>
          </a:xfrm>
          <a:prstGeom prst="line">
            <a:avLst/>
          </a:prstGeom>
        </p:spPr>
        <p:style>
          <a:lnRef idx="3">
            <a:schemeClr val="dk1"/>
          </a:lnRef>
          <a:fillRef idx="0">
            <a:schemeClr val="dk1"/>
          </a:fillRef>
          <a:effectRef idx="2">
            <a:schemeClr val="dk1"/>
          </a:effectRef>
          <a:fontRef idx="minor">
            <a:schemeClr val="tx1"/>
          </a:fontRef>
        </p:style>
      </p:cxnSp>
      <p:cxnSp>
        <p:nvCxnSpPr>
          <p:cNvPr id="31" name="Connecteur droit 30"/>
          <p:cNvCxnSpPr/>
          <p:nvPr/>
        </p:nvCxnSpPr>
        <p:spPr>
          <a:xfrm>
            <a:off x="1214439" y="4763064"/>
            <a:ext cx="642937" cy="1588"/>
          </a:xfrm>
          <a:prstGeom prst="line">
            <a:avLst/>
          </a:prstGeom>
        </p:spPr>
        <p:style>
          <a:lnRef idx="3">
            <a:schemeClr val="dk1"/>
          </a:lnRef>
          <a:fillRef idx="0">
            <a:schemeClr val="dk1"/>
          </a:fillRef>
          <a:effectRef idx="2">
            <a:schemeClr val="dk1"/>
          </a:effectRef>
          <a:fontRef idx="minor">
            <a:schemeClr val="tx1"/>
          </a:fontRef>
        </p:style>
      </p:cxnSp>
      <p:sp>
        <p:nvSpPr>
          <p:cNvPr id="20503" name="ZoneTexte 31"/>
          <p:cNvSpPr txBox="1">
            <a:spLocks noChangeArrowheads="1"/>
          </p:cNvSpPr>
          <p:nvPr/>
        </p:nvSpPr>
        <p:spPr bwMode="auto">
          <a:xfrm>
            <a:off x="4714876" y="1478525"/>
            <a:ext cx="4786313" cy="120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BE" altLang="fr-FR" dirty="0">
                <a:latin typeface="Calibri" pitchFamily="34" charset="0"/>
              </a:rPr>
              <a:t>byte	8bits 	-128 à 127</a:t>
            </a:r>
          </a:p>
          <a:p>
            <a:pPr eaLnBrk="1" hangingPunct="1"/>
            <a:r>
              <a:rPr lang="fr-BE" altLang="fr-FR" dirty="0">
                <a:latin typeface="Calibri" pitchFamily="34" charset="0"/>
              </a:rPr>
              <a:t>short	16 bits	-32768 à 32767</a:t>
            </a:r>
          </a:p>
          <a:p>
            <a:pPr eaLnBrk="1" hangingPunct="1"/>
            <a:r>
              <a:rPr lang="fr-BE" altLang="fr-FR" dirty="0" err="1">
                <a:latin typeface="Calibri" pitchFamily="34" charset="0"/>
              </a:rPr>
              <a:t>int</a:t>
            </a:r>
            <a:r>
              <a:rPr lang="fr-BE" altLang="fr-FR" dirty="0">
                <a:latin typeface="Calibri" pitchFamily="34" charset="0"/>
              </a:rPr>
              <a:t>	32bits	-2</a:t>
            </a:r>
            <a:r>
              <a:rPr lang="fr-BE" altLang="fr-FR" baseline="30000" dirty="0">
                <a:latin typeface="Calibri" pitchFamily="34" charset="0"/>
              </a:rPr>
              <a:t>E</a:t>
            </a:r>
            <a:r>
              <a:rPr lang="fr-BE" altLang="fr-FR" dirty="0">
                <a:latin typeface="Calibri" pitchFamily="34" charset="0"/>
              </a:rPr>
              <a:t>31 à 2</a:t>
            </a:r>
            <a:r>
              <a:rPr lang="fr-BE" altLang="fr-FR" baseline="30000" dirty="0">
                <a:latin typeface="Calibri" pitchFamily="34" charset="0"/>
              </a:rPr>
              <a:t>E</a:t>
            </a:r>
            <a:r>
              <a:rPr lang="fr-BE" altLang="fr-FR" dirty="0">
                <a:latin typeface="Calibri" pitchFamily="34" charset="0"/>
              </a:rPr>
              <a:t>31-1</a:t>
            </a:r>
          </a:p>
          <a:p>
            <a:pPr eaLnBrk="1" hangingPunct="1"/>
            <a:r>
              <a:rPr lang="fr-BE" altLang="fr-FR" dirty="0">
                <a:latin typeface="Calibri" pitchFamily="34" charset="0"/>
              </a:rPr>
              <a:t>long	64bits	-2</a:t>
            </a:r>
            <a:r>
              <a:rPr lang="fr-BE" altLang="fr-FR" baseline="30000" dirty="0">
                <a:latin typeface="Calibri" pitchFamily="34" charset="0"/>
              </a:rPr>
              <a:t>E</a:t>
            </a:r>
            <a:r>
              <a:rPr lang="fr-BE" altLang="fr-FR" dirty="0">
                <a:latin typeface="Calibri" pitchFamily="34" charset="0"/>
              </a:rPr>
              <a:t>63 à 2</a:t>
            </a:r>
            <a:r>
              <a:rPr lang="fr-BE" altLang="fr-FR" baseline="30000" dirty="0">
                <a:latin typeface="Calibri" pitchFamily="34" charset="0"/>
              </a:rPr>
              <a:t>E</a:t>
            </a:r>
            <a:r>
              <a:rPr lang="fr-BE" altLang="fr-FR" dirty="0">
                <a:latin typeface="Calibri" pitchFamily="34" charset="0"/>
              </a:rPr>
              <a:t>63-1</a:t>
            </a:r>
          </a:p>
        </p:txBody>
      </p:sp>
      <p:sp>
        <p:nvSpPr>
          <p:cNvPr id="20504" name="ZoneTexte 32"/>
          <p:cNvSpPr txBox="1">
            <a:spLocks noChangeArrowheads="1"/>
          </p:cNvSpPr>
          <p:nvPr/>
        </p:nvSpPr>
        <p:spPr bwMode="auto">
          <a:xfrm>
            <a:off x="4714876" y="2751701"/>
            <a:ext cx="4786313" cy="646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BE" altLang="fr-FR" dirty="0" err="1">
                <a:latin typeface="Calibri" pitchFamily="34" charset="0"/>
              </a:rPr>
              <a:t>float</a:t>
            </a:r>
            <a:r>
              <a:rPr lang="fr-BE" altLang="fr-FR" dirty="0">
                <a:latin typeface="Calibri" pitchFamily="34" charset="0"/>
              </a:rPr>
              <a:t>	32bits	1.4</a:t>
            </a:r>
            <a:r>
              <a:rPr lang="fr-BE" altLang="fr-FR" baseline="30000" dirty="0">
                <a:latin typeface="Calibri" pitchFamily="34" charset="0"/>
              </a:rPr>
              <a:t>E</a:t>
            </a:r>
            <a:r>
              <a:rPr lang="fr-BE" altLang="fr-FR" dirty="0">
                <a:latin typeface="Calibri" pitchFamily="34" charset="0"/>
              </a:rPr>
              <a:t>-45 à 3.4</a:t>
            </a:r>
            <a:r>
              <a:rPr lang="fr-BE" altLang="fr-FR" baseline="30000" dirty="0">
                <a:latin typeface="Calibri" pitchFamily="34" charset="0"/>
              </a:rPr>
              <a:t>E</a:t>
            </a:r>
            <a:r>
              <a:rPr lang="fr-BE" altLang="fr-FR" dirty="0">
                <a:latin typeface="Calibri" pitchFamily="34" charset="0"/>
              </a:rPr>
              <a:t>38</a:t>
            </a:r>
          </a:p>
          <a:p>
            <a:pPr eaLnBrk="1" hangingPunct="1"/>
            <a:r>
              <a:rPr lang="fr-BE" altLang="fr-FR" dirty="0">
                <a:latin typeface="Calibri" pitchFamily="34" charset="0"/>
              </a:rPr>
              <a:t>double	64bits	4.9</a:t>
            </a:r>
            <a:r>
              <a:rPr lang="fr-BE" altLang="fr-FR" baseline="30000" dirty="0">
                <a:latin typeface="Calibri" pitchFamily="34" charset="0"/>
              </a:rPr>
              <a:t>E</a:t>
            </a:r>
            <a:r>
              <a:rPr lang="fr-BE" altLang="fr-FR" dirty="0">
                <a:latin typeface="Calibri" pitchFamily="34" charset="0"/>
              </a:rPr>
              <a:t>-324 à 1.8</a:t>
            </a:r>
            <a:r>
              <a:rPr lang="fr-BE" altLang="fr-FR" baseline="30000" dirty="0">
                <a:latin typeface="Calibri" pitchFamily="34" charset="0"/>
              </a:rPr>
              <a:t>E</a:t>
            </a:r>
            <a:r>
              <a:rPr lang="fr-BE" altLang="fr-FR" dirty="0">
                <a:latin typeface="Calibri" pitchFamily="34" charset="0"/>
              </a:rPr>
              <a:t>308</a:t>
            </a:r>
          </a:p>
        </p:txBody>
      </p:sp>
      <p:sp>
        <p:nvSpPr>
          <p:cNvPr id="20505" name="ZoneTexte 33"/>
          <p:cNvSpPr txBox="1">
            <a:spLocks noChangeArrowheads="1"/>
          </p:cNvSpPr>
          <p:nvPr/>
        </p:nvSpPr>
        <p:spPr bwMode="auto">
          <a:xfrm>
            <a:off x="4714876" y="3640701"/>
            <a:ext cx="4786313" cy="36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BE" altLang="fr-FR">
                <a:latin typeface="Calibri" pitchFamily="34" charset="0"/>
              </a:rPr>
              <a:t>bool	1 bit	true ou false</a:t>
            </a:r>
          </a:p>
        </p:txBody>
      </p:sp>
      <p:sp>
        <p:nvSpPr>
          <p:cNvPr id="20506" name="ZoneTexte 34"/>
          <p:cNvSpPr txBox="1">
            <a:spLocks noChangeArrowheads="1"/>
          </p:cNvSpPr>
          <p:nvPr/>
        </p:nvSpPr>
        <p:spPr bwMode="auto">
          <a:xfrm>
            <a:off x="4714876" y="4569388"/>
            <a:ext cx="4786313" cy="36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BE" altLang="fr-FR">
                <a:latin typeface="Calibri" pitchFamily="34" charset="0"/>
              </a:rPr>
              <a:t>char	16bits	0 à 65535</a:t>
            </a:r>
          </a:p>
        </p:txBody>
      </p:sp>
      <p:sp>
        <p:nvSpPr>
          <p:cNvPr id="21" name="Accolade ouvrante 20"/>
          <p:cNvSpPr/>
          <p:nvPr/>
        </p:nvSpPr>
        <p:spPr>
          <a:xfrm>
            <a:off x="4286251" y="1549964"/>
            <a:ext cx="214313" cy="1071563"/>
          </a:xfrm>
          <a:prstGeom prst="leftBrace">
            <a:avLst/>
          </a:prstGeom>
        </p:spPr>
        <p:style>
          <a:lnRef idx="2">
            <a:schemeClr val="dk1"/>
          </a:lnRef>
          <a:fillRef idx="0">
            <a:schemeClr val="dk1"/>
          </a:fillRef>
          <a:effectRef idx="1">
            <a:schemeClr val="dk1"/>
          </a:effectRef>
          <a:fontRef idx="minor">
            <a:schemeClr val="tx1"/>
          </a:fontRef>
        </p:style>
        <p:txBody>
          <a:bodyPr lIns="91424" tIns="45712" rIns="91424" bIns="45712" anchor="ctr"/>
          <a:lstStyle/>
          <a:p>
            <a:pPr algn="ctr" fontAlgn="auto">
              <a:spcBef>
                <a:spcPts val="0"/>
              </a:spcBef>
              <a:spcAft>
                <a:spcPts val="0"/>
              </a:spcAft>
              <a:defRPr/>
            </a:pPr>
            <a:endParaRPr lang="fr-BE"/>
          </a:p>
        </p:txBody>
      </p:sp>
      <p:sp>
        <p:nvSpPr>
          <p:cNvPr id="22" name="Accolade ouvrante 21"/>
          <p:cNvSpPr/>
          <p:nvPr/>
        </p:nvSpPr>
        <p:spPr>
          <a:xfrm>
            <a:off x="4286251" y="2764401"/>
            <a:ext cx="214313" cy="500062"/>
          </a:xfrm>
          <a:prstGeom prst="leftBrace">
            <a:avLst/>
          </a:prstGeom>
        </p:spPr>
        <p:style>
          <a:lnRef idx="2">
            <a:schemeClr val="dk1"/>
          </a:lnRef>
          <a:fillRef idx="0">
            <a:schemeClr val="dk1"/>
          </a:fillRef>
          <a:effectRef idx="1">
            <a:schemeClr val="dk1"/>
          </a:effectRef>
          <a:fontRef idx="minor">
            <a:schemeClr val="tx1"/>
          </a:fontRef>
        </p:style>
        <p:txBody>
          <a:bodyPr lIns="91424" tIns="45712" rIns="91424" bIns="45712" anchor="ctr"/>
          <a:lstStyle/>
          <a:p>
            <a:pPr algn="ctr" fontAlgn="auto">
              <a:spcBef>
                <a:spcPts val="0"/>
              </a:spcBef>
              <a:spcAft>
                <a:spcPts val="0"/>
              </a:spcAft>
              <a:defRPr/>
            </a:pPr>
            <a:endParaRPr lang="fr-BE"/>
          </a:p>
        </p:txBody>
      </p:sp>
      <p:sp>
        <p:nvSpPr>
          <p:cNvPr id="20" name="ZoneTexte 34"/>
          <p:cNvSpPr txBox="1">
            <a:spLocks noChangeArrowheads="1"/>
          </p:cNvSpPr>
          <p:nvPr/>
        </p:nvSpPr>
        <p:spPr bwMode="auto">
          <a:xfrm>
            <a:off x="2627785" y="5269416"/>
            <a:ext cx="4786313" cy="923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BE" altLang="fr-FR" dirty="0">
                <a:latin typeface="Calibri" pitchFamily="34" charset="0"/>
              </a:rPr>
              <a:t>Exemples de déclaration:</a:t>
            </a:r>
          </a:p>
          <a:p>
            <a:pPr eaLnBrk="1" hangingPunct="1"/>
            <a:r>
              <a:rPr lang="fr-BE" altLang="fr-FR" dirty="0" err="1">
                <a:latin typeface="Calibri" pitchFamily="34" charset="0"/>
              </a:rPr>
              <a:t>int</a:t>
            </a:r>
            <a:r>
              <a:rPr lang="fr-BE" altLang="fr-FR" dirty="0">
                <a:latin typeface="Calibri" pitchFamily="34" charset="0"/>
              </a:rPr>
              <a:t> a;</a:t>
            </a:r>
          </a:p>
          <a:p>
            <a:pPr eaLnBrk="1" hangingPunct="1"/>
            <a:r>
              <a:rPr lang="fr-BE" altLang="fr-FR" dirty="0" err="1">
                <a:latin typeface="Calibri" pitchFamily="34" charset="0"/>
              </a:rPr>
              <a:t>float</a:t>
            </a:r>
            <a:r>
              <a:rPr lang="fr-BE" altLang="fr-FR" dirty="0">
                <a:latin typeface="Calibri" pitchFamily="34" charset="0"/>
              </a:rPr>
              <a:t> b;</a:t>
            </a:r>
          </a:p>
        </p:txBody>
      </p:sp>
    </p:spTree>
    <p:extLst>
      <p:ext uri="{BB962C8B-B14F-4D97-AF65-F5344CB8AC3E}">
        <p14:creationId xmlns:p14="http://schemas.microsoft.com/office/powerpoint/2010/main" val="867770010"/>
      </p:ext>
    </p:extLst>
  </p:cSld>
  <p:clrMapOvr>
    <a:masterClrMapping/>
  </p:clrMapOvr>
  <p:transition>
    <p:strips dir="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cs typeface="+mn-cs"/>
              </a:rPr>
              <a:t>III . 	 Types primitifs et types de références</a:t>
            </a:r>
          </a:p>
        </p:txBody>
      </p:sp>
      <p:sp>
        <p:nvSpPr>
          <p:cNvPr id="21" name="Rectangle à coins arrondis 20"/>
          <p:cNvSpPr/>
          <p:nvPr/>
        </p:nvSpPr>
        <p:spPr>
          <a:xfrm>
            <a:off x="285721" y="928671"/>
            <a:ext cx="2286016" cy="642942"/>
          </a:xfrm>
          <a:prstGeom prst="roundRect">
            <a:avLst/>
          </a:prstGeom>
        </p:spPr>
        <p:style>
          <a:lnRef idx="0">
            <a:schemeClr val="accent6"/>
          </a:lnRef>
          <a:fillRef idx="3">
            <a:schemeClr val="accent6"/>
          </a:fillRef>
          <a:effectRef idx="3">
            <a:schemeClr val="accent6"/>
          </a:effectRef>
          <a:fontRef idx="minor">
            <a:schemeClr val="lt1"/>
          </a:fontRef>
        </p:style>
        <p:txBody>
          <a:bodyPr lIns="91424" tIns="45712" rIns="91424" bIns="45712" anchor="ctr"/>
          <a:lstStyle/>
          <a:p>
            <a:pPr algn="ctr" fontAlgn="auto">
              <a:spcBef>
                <a:spcPts val="0"/>
              </a:spcBef>
              <a:spcAft>
                <a:spcPts val="0"/>
              </a:spcAft>
              <a:defRPr/>
            </a:pPr>
            <a:r>
              <a:rPr lang="fr-BE" dirty="0"/>
              <a:t>Types de références</a:t>
            </a:r>
          </a:p>
        </p:txBody>
      </p:sp>
      <p:cxnSp>
        <p:nvCxnSpPr>
          <p:cNvPr id="22" name="Connecteur droit 21"/>
          <p:cNvCxnSpPr/>
          <p:nvPr/>
        </p:nvCxnSpPr>
        <p:spPr>
          <a:xfrm rot="5400000">
            <a:off x="250825" y="1749425"/>
            <a:ext cx="357188" cy="1588"/>
          </a:xfrm>
          <a:prstGeom prst="line">
            <a:avLst/>
          </a:prstGeom>
        </p:spPr>
        <p:style>
          <a:lnRef idx="3">
            <a:schemeClr val="dk1"/>
          </a:lnRef>
          <a:fillRef idx="0">
            <a:schemeClr val="dk1"/>
          </a:fillRef>
          <a:effectRef idx="2">
            <a:schemeClr val="dk1"/>
          </a:effectRef>
          <a:fontRef idx="minor">
            <a:schemeClr val="tx1"/>
          </a:fontRef>
        </p:style>
      </p:cxnSp>
      <p:cxnSp>
        <p:nvCxnSpPr>
          <p:cNvPr id="23" name="Connecteur droit 22"/>
          <p:cNvCxnSpPr/>
          <p:nvPr/>
        </p:nvCxnSpPr>
        <p:spPr>
          <a:xfrm>
            <a:off x="428625" y="1928813"/>
            <a:ext cx="642938" cy="1587"/>
          </a:xfrm>
          <a:prstGeom prst="line">
            <a:avLst/>
          </a:prstGeom>
        </p:spPr>
        <p:style>
          <a:lnRef idx="3">
            <a:schemeClr val="dk1"/>
          </a:lnRef>
          <a:fillRef idx="0">
            <a:schemeClr val="dk1"/>
          </a:fillRef>
          <a:effectRef idx="2">
            <a:schemeClr val="dk1"/>
          </a:effectRef>
          <a:fontRef idx="minor">
            <a:schemeClr val="tx1"/>
          </a:fontRef>
        </p:style>
      </p:cxnSp>
      <p:sp>
        <p:nvSpPr>
          <p:cNvPr id="21512" name="ZoneTexte 23"/>
          <p:cNvSpPr txBox="1">
            <a:spLocks noChangeArrowheads="1"/>
          </p:cNvSpPr>
          <p:nvPr/>
        </p:nvSpPr>
        <p:spPr bwMode="auto">
          <a:xfrm>
            <a:off x="1143001" y="1785939"/>
            <a:ext cx="7643813" cy="2585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BE" altLang="fr-FR" dirty="0">
                <a:latin typeface="Calibri" pitchFamily="34" charset="0"/>
              </a:rPr>
              <a:t>Tous les types sauf les types primitifs. On les appelle aussi les </a:t>
            </a:r>
            <a:r>
              <a:rPr lang="fr-BE" altLang="fr-FR" b="1" dirty="0">
                <a:latin typeface="Calibri" pitchFamily="34" charset="0"/>
              </a:rPr>
              <a:t>types objets</a:t>
            </a:r>
            <a:r>
              <a:rPr lang="fr-BE" altLang="fr-FR" dirty="0">
                <a:latin typeface="Calibri" pitchFamily="34" charset="0"/>
              </a:rPr>
              <a:t>.</a:t>
            </a:r>
          </a:p>
          <a:p>
            <a:pPr eaLnBrk="1" hangingPunct="1"/>
            <a:endParaRPr lang="fr-BE" altLang="fr-FR" dirty="0">
              <a:latin typeface="Calibri" pitchFamily="34" charset="0"/>
            </a:endParaRPr>
          </a:p>
          <a:p>
            <a:pPr eaLnBrk="1" hangingPunct="1"/>
            <a:r>
              <a:rPr lang="fr-BE" altLang="fr-FR" b="1" dirty="0">
                <a:latin typeface="Calibri" pitchFamily="34" charset="0"/>
              </a:rPr>
              <a:t>Exemple:</a:t>
            </a:r>
          </a:p>
          <a:p>
            <a:pPr eaLnBrk="1" hangingPunct="1"/>
            <a:r>
              <a:rPr lang="fr-BE" altLang="fr-FR" b="1" dirty="0">
                <a:latin typeface="Calibri" pitchFamily="34" charset="0"/>
              </a:rPr>
              <a:t>	</a:t>
            </a:r>
            <a:r>
              <a:rPr lang="fr-BE" altLang="fr-FR" dirty="0">
                <a:latin typeface="Calibri" pitchFamily="34" charset="0"/>
              </a:rPr>
              <a:t>Point p;</a:t>
            </a:r>
          </a:p>
          <a:p>
            <a:pPr eaLnBrk="1" hangingPunct="1"/>
            <a:r>
              <a:rPr lang="fr-BE" altLang="fr-FR" dirty="0">
                <a:latin typeface="Calibri" pitchFamily="34" charset="0"/>
              </a:rPr>
              <a:t>	p = new Point(2,3);</a:t>
            </a:r>
          </a:p>
          <a:p>
            <a:pPr eaLnBrk="1" hangingPunct="1"/>
            <a:endParaRPr lang="fr-BE" altLang="fr-FR" dirty="0">
              <a:latin typeface="Calibri" pitchFamily="34" charset="0"/>
            </a:endParaRPr>
          </a:p>
          <a:p>
            <a:pPr eaLnBrk="1" hangingPunct="1"/>
            <a:endParaRPr lang="fr-BE" altLang="fr-FR" dirty="0">
              <a:latin typeface="Calibri" pitchFamily="34" charset="0"/>
            </a:endParaRPr>
          </a:p>
          <a:p>
            <a:pPr eaLnBrk="1" hangingPunct="1"/>
            <a:endParaRPr lang="fr-BE" altLang="fr-FR" dirty="0">
              <a:latin typeface="Calibri" pitchFamily="34" charset="0"/>
            </a:endParaRPr>
          </a:p>
          <a:p>
            <a:pPr eaLnBrk="1" hangingPunct="1"/>
            <a:endParaRPr lang="fr-BE" altLang="fr-FR" dirty="0">
              <a:latin typeface="Calibri" pitchFamily="34" charset="0"/>
            </a:endParaRPr>
          </a:p>
        </p:txBody>
      </p:sp>
      <p:sp>
        <p:nvSpPr>
          <p:cNvPr id="26" name="Rectangle 25"/>
          <p:cNvSpPr/>
          <p:nvPr/>
        </p:nvSpPr>
        <p:spPr>
          <a:xfrm>
            <a:off x="4786313" y="3286125"/>
            <a:ext cx="13573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anchor="ctr"/>
          <a:lstStyle/>
          <a:p>
            <a:pPr algn="ctr" fontAlgn="auto">
              <a:spcBef>
                <a:spcPts val="0"/>
              </a:spcBef>
              <a:spcAft>
                <a:spcPts val="0"/>
              </a:spcAft>
              <a:defRPr/>
            </a:pPr>
            <a:r>
              <a:rPr lang="fr-BE" dirty="0"/>
              <a:t>?</a:t>
            </a:r>
          </a:p>
        </p:txBody>
      </p:sp>
      <p:sp>
        <p:nvSpPr>
          <p:cNvPr id="27" name="Rectangle 26"/>
          <p:cNvSpPr/>
          <p:nvPr/>
        </p:nvSpPr>
        <p:spPr>
          <a:xfrm>
            <a:off x="4786313" y="3929063"/>
            <a:ext cx="13573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anchor="ctr"/>
          <a:lstStyle/>
          <a:p>
            <a:pPr algn="ctr" fontAlgn="auto">
              <a:spcBef>
                <a:spcPts val="0"/>
              </a:spcBef>
              <a:spcAft>
                <a:spcPts val="0"/>
              </a:spcAft>
              <a:defRPr/>
            </a:pPr>
            <a:r>
              <a:rPr lang="fr-BE" sz="1400" dirty="0" err="1"/>
              <a:t>null</a:t>
            </a:r>
            <a:endParaRPr lang="fr-BE" dirty="0"/>
          </a:p>
        </p:txBody>
      </p:sp>
      <p:sp>
        <p:nvSpPr>
          <p:cNvPr id="28" name="Rectangle 27"/>
          <p:cNvSpPr/>
          <p:nvPr/>
        </p:nvSpPr>
        <p:spPr>
          <a:xfrm>
            <a:off x="4786313" y="4643439"/>
            <a:ext cx="13573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anchor="ctr"/>
          <a:lstStyle/>
          <a:p>
            <a:pPr algn="ctr" fontAlgn="auto">
              <a:spcBef>
                <a:spcPts val="0"/>
              </a:spcBef>
              <a:spcAft>
                <a:spcPts val="0"/>
              </a:spcAft>
              <a:defRPr/>
            </a:pPr>
            <a:r>
              <a:rPr lang="fr-BE" sz="1400" dirty="0"/>
              <a:t>ox0123abcd</a:t>
            </a:r>
          </a:p>
        </p:txBody>
      </p:sp>
      <p:sp>
        <p:nvSpPr>
          <p:cNvPr id="36" name="Rectangle 35"/>
          <p:cNvSpPr/>
          <p:nvPr/>
        </p:nvSpPr>
        <p:spPr>
          <a:xfrm>
            <a:off x="4786313" y="5357813"/>
            <a:ext cx="13573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anchor="ctr"/>
          <a:lstStyle/>
          <a:p>
            <a:pPr algn="ctr" fontAlgn="auto">
              <a:spcBef>
                <a:spcPts val="0"/>
              </a:spcBef>
              <a:spcAft>
                <a:spcPts val="0"/>
              </a:spcAft>
              <a:defRPr/>
            </a:pPr>
            <a:r>
              <a:rPr lang="fr-BE" sz="1400" dirty="0"/>
              <a:t>ox0123abcd</a:t>
            </a:r>
          </a:p>
        </p:txBody>
      </p:sp>
      <p:sp>
        <p:nvSpPr>
          <p:cNvPr id="37" name="Rectangle 36"/>
          <p:cNvSpPr/>
          <p:nvPr/>
        </p:nvSpPr>
        <p:spPr>
          <a:xfrm>
            <a:off x="7072313" y="5429251"/>
            <a:ext cx="1357312" cy="2857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91424" tIns="45712" rIns="91424" bIns="45712" anchor="ctr"/>
          <a:lstStyle/>
          <a:p>
            <a:pPr algn="ctr" fontAlgn="auto">
              <a:spcBef>
                <a:spcPts val="0"/>
              </a:spcBef>
              <a:spcAft>
                <a:spcPts val="0"/>
              </a:spcAft>
              <a:defRPr/>
            </a:pPr>
            <a:r>
              <a:rPr lang="fr-BE" dirty="0"/>
              <a:t>2</a:t>
            </a:r>
          </a:p>
        </p:txBody>
      </p:sp>
      <p:sp>
        <p:nvSpPr>
          <p:cNvPr id="39" name="Rectangle 38"/>
          <p:cNvSpPr/>
          <p:nvPr/>
        </p:nvSpPr>
        <p:spPr>
          <a:xfrm>
            <a:off x="7072313" y="5715000"/>
            <a:ext cx="1357312" cy="2857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91424" tIns="45712" rIns="91424" bIns="45712" anchor="ctr"/>
          <a:lstStyle/>
          <a:p>
            <a:pPr algn="ctr" fontAlgn="auto">
              <a:spcBef>
                <a:spcPts val="0"/>
              </a:spcBef>
              <a:spcAft>
                <a:spcPts val="0"/>
              </a:spcAft>
              <a:defRPr/>
            </a:pPr>
            <a:r>
              <a:rPr lang="fr-BE" dirty="0"/>
              <a:t>3</a:t>
            </a:r>
          </a:p>
        </p:txBody>
      </p:sp>
      <p:sp>
        <p:nvSpPr>
          <p:cNvPr id="40" name="Rectangle 39"/>
          <p:cNvSpPr/>
          <p:nvPr/>
        </p:nvSpPr>
        <p:spPr>
          <a:xfrm>
            <a:off x="7072313" y="3071813"/>
            <a:ext cx="1357312" cy="2857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91424" tIns="45712" rIns="91424" bIns="45712" anchor="ctr"/>
          <a:lstStyle/>
          <a:p>
            <a:pPr algn="ctr" fontAlgn="auto">
              <a:spcBef>
                <a:spcPts val="0"/>
              </a:spcBef>
              <a:spcAft>
                <a:spcPts val="0"/>
              </a:spcAft>
              <a:defRPr/>
            </a:pPr>
            <a:r>
              <a:rPr lang="fr-BE" dirty="0"/>
              <a:t>0</a:t>
            </a:r>
          </a:p>
        </p:txBody>
      </p:sp>
      <p:sp>
        <p:nvSpPr>
          <p:cNvPr id="41" name="Rectangle 40"/>
          <p:cNvSpPr/>
          <p:nvPr/>
        </p:nvSpPr>
        <p:spPr>
          <a:xfrm>
            <a:off x="7072313" y="3357564"/>
            <a:ext cx="1357312" cy="2857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91424" tIns="45712" rIns="91424" bIns="45712" anchor="ctr"/>
          <a:lstStyle/>
          <a:p>
            <a:pPr algn="ctr" fontAlgn="auto">
              <a:spcBef>
                <a:spcPts val="0"/>
              </a:spcBef>
              <a:spcAft>
                <a:spcPts val="0"/>
              </a:spcAft>
              <a:defRPr/>
            </a:pPr>
            <a:r>
              <a:rPr lang="fr-BE" dirty="0"/>
              <a:t>0</a:t>
            </a:r>
          </a:p>
        </p:txBody>
      </p:sp>
      <p:sp>
        <p:nvSpPr>
          <p:cNvPr id="42" name="Rectangle 41"/>
          <p:cNvSpPr/>
          <p:nvPr/>
        </p:nvSpPr>
        <p:spPr>
          <a:xfrm>
            <a:off x="7072313" y="3786189"/>
            <a:ext cx="1357312" cy="2857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91424" tIns="45712" rIns="91424" bIns="45712" anchor="ctr"/>
          <a:lstStyle/>
          <a:p>
            <a:pPr algn="ctr" fontAlgn="auto">
              <a:spcBef>
                <a:spcPts val="0"/>
              </a:spcBef>
              <a:spcAft>
                <a:spcPts val="0"/>
              </a:spcAft>
              <a:defRPr/>
            </a:pPr>
            <a:r>
              <a:rPr lang="fr-BE" dirty="0"/>
              <a:t>7</a:t>
            </a:r>
          </a:p>
        </p:txBody>
      </p:sp>
      <p:sp>
        <p:nvSpPr>
          <p:cNvPr id="43" name="Rectangle 42"/>
          <p:cNvSpPr/>
          <p:nvPr/>
        </p:nvSpPr>
        <p:spPr>
          <a:xfrm>
            <a:off x="7072313" y="4071938"/>
            <a:ext cx="1357312" cy="2857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91424" tIns="45712" rIns="91424" bIns="45712" anchor="ctr"/>
          <a:lstStyle/>
          <a:p>
            <a:pPr algn="ctr" fontAlgn="auto">
              <a:spcBef>
                <a:spcPts val="0"/>
              </a:spcBef>
              <a:spcAft>
                <a:spcPts val="0"/>
              </a:spcAft>
              <a:defRPr/>
            </a:pPr>
            <a:r>
              <a:rPr lang="fr-BE" dirty="0"/>
              <a:t>10</a:t>
            </a:r>
          </a:p>
        </p:txBody>
      </p:sp>
      <p:sp>
        <p:nvSpPr>
          <p:cNvPr id="44" name="Rectangle 43"/>
          <p:cNvSpPr/>
          <p:nvPr/>
        </p:nvSpPr>
        <p:spPr>
          <a:xfrm>
            <a:off x="7072313" y="4572001"/>
            <a:ext cx="1357312" cy="2857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91424" tIns="45712" rIns="91424" bIns="45712" anchor="ctr"/>
          <a:lstStyle/>
          <a:p>
            <a:pPr algn="ctr" fontAlgn="auto">
              <a:spcBef>
                <a:spcPts val="0"/>
              </a:spcBef>
              <a:spcAft>
                <a:spcPts val="0"/>
              </a:spcAft>
              <a:defRPr/>
            </a:pPr>
            <a:r>
              <a:rPr lang="fr-BE" dirty="0"/>
              <a:t>2</a:t>
            </a:r>
          </a:p>
        </p:txBody>
      </p:sp>
      <p:sp>
        <p:nvSpPr>
          <p:cNvPr id="45" name="Rectangle 44"/>
          <p:cNvSpPr/>
          <p:nvPr/>
        </p:nvSpPr>
        <p:spPr>
          <a:xfrm>
            <a:off x="7072313" y="4857750"/>
            <a:ext cx="1357312" cy="2857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91424" tIns="45712" rIns="91424" bIns="45712" anchor="ctr"/>
          <a:lstStyle/>
          <a:p>
            <a:pPr algn="ctr" fontAlgn="auto">
              <a:spcBef>
                <a:spcPts val="0"/>
              </a:spcBef>
              <a:spcAft>
                <a:spcPts val="0"/>
              </a:spcAft>
              <a:defRPr/>
            </a:pPr>
            <a:r>
              <a:rPr lang="fr-BE" dirty="0"/>
              <a:t>3</a:t>
            </a:r>
          </a:p>
        </p:txBody>
      </p:sp>
      <p:sp>
        <p:nvSpPr>
          <p:cNvPr id="21525" name="ZoneTexte 45"/>
          <p:cNvSpPr txBox="1">
            <a:spLocks noChangeArrowheads="1"/>
          </p:cNvSpPr>
          <p:nvPr/>
        </p:nvSpPr>
        <p:spPr bwMode="auto">
          <a:xfrm>
            <a:off x="857237" y="3259931"/>
            <a:ext cx="3429000" cy="646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BE" altLang="fr-FR" dirty="0">
                <a:latin typeface="Calibri" pitchFamily="34" charset="0"/>
              </a:rPr>
              <a:t>1 – recherche une place en mémoire</a:t>
            </a:r>
          </a:p>
        </p:txBody>
      </p:sp>
      <p:sp>
        <p:nvSpPr>
          <p:cNvPr id="21526" name="ZoneTexte 46"/>
          <p:cNvSpPr txBox="1">
            <a:spLocks noChangeArrowheads="1"/>
          </p:cNvSpPr>
          <p:nvPr/>
        </p:nvSpPr>
        <p:spPr bwMode="auto">
          <a:xfrm>
            <a:off x="857237" y="3880719"/>
            <a:ext cx="3429000" cy="646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BE" altLang="fr-FR" dirty="0">
                <a:latin typeface="Calibri" pitchFamily="34" charset="0"/>
              </a:rPr>
              <a:t>2 – assignation d’une valeur par défaut</a:t>
            </a:r>
          </a:p>
        </p:txBody>
      </p:sp>
      <p:sp>
        <p:nvSpPr>
          <p:cNvPr id="21527" name="ZoneTexte 47"/>
          <p:cNvSpPr txBox="1">
            <a:spLocks noChangeArrowheads="1"/>
          </p:cNvSpPr>
          <p:nvPr/>
        </p:nvSpPr>
        <p:spPr bwMode="auto">
          <a:xfrm>
            <a:off x="854969" y="4617243"/>
            <a:ext cx="3429000" cy="646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BE" altLang="fr-FR" dirty="0">
                <a:latin typeface="Calibri" pitchFamily="34" charset="0"/>
              </a:rPr>
              <a:t>3 – appel au constructeur de la classe</a:t>
            </a:r>
          </a:p>
        </p:txBody>
      </p:sp>
      <p:sp>
        <p:nvSpPr>
          <p:cNvPr id="21528" name="ZoneTexte 48"/>
          <p:cNvSpPr txBox="1">
            <a:spLocks noChangeArrowheads="1"/>
          </p:cNvSpPr>
          <p:nvPr/>
        </p:nvSpPr>
        <p:spPr bwMode="auto">
          <a:xfrm>
            <a:off x="876482" y="5357813"/>
            <a:ext cx="3624081" cy="646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BE" altLang="fr-FR" dirty="0">
                <a:latin typeface="Calibri" pitchFamily="34" charset="0"/>
              </a:rPr>
              <a:t>4 – création de la référence/du pointeur</a:t>
            </a:r>
          </a:p>
        </p:txBody>
      </p:sp>
      <p:sp>
        <p:nvSpPr>
          <p:cNvPr id="21529" name="ZoneTexte 50"/>
          <p:cNvSpPr txBox="1">
            <a:spLocks noChangeArrowheads="1"/>
          </p:cNvSpPr>
          <p:nvPr/>
        </p:nvSpPr>
        <p:spPr bwMode="auto">
          <a:xfrm>
            <a:off x="4500563" y="5331619"/>
            <a:ext cx="285750" cy="36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BE" altLang="fr-FR" dirty="0">
                <a:latin typeface="Calibri" pitchFamily="34" charset="0"/>
              </a:rPr>
              <a:t>p</a:t>
            </a:r>
          </a:p>
        </p:txBody>
      </p:sp>
      <p:sp>
        <p:nvSpPr>
          <p:cNvPr id="21530" name="ZoneTexte 51"/>
          <p:cNvSpPr txBox="1">
            <a:spLocks noChangeArrowheads="1"/>
          </p:cNvSpPr>
          <p:nvPr/>
        </p:nvSpPr>
        <p:spPr bwMode="auto">
          <a:xfrm>
            <a:off x="4500563" y="3902869"/>
            <a:ext cx="285750" cy="36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BE" altLang="fr-FR" dirty="0">
                <a:latin typeface="Calibri" pitchFamily="34" charset="0"/>
              </a:rPr>
              <a:t>p</a:t>
            </a:r>
          </a:p>
        </p:txBody>
      </p:sp>
      <p:sp>
        <p:nvSpPr>
          <p:cNvPr id="21531" name="ZoneTexte 52"/>
          <p:cNvSpPr txBox="1">
            <a:spLocks noChangeArrowheads="1"/>
          </p:cNvSpPr>
          <p:nvPr/>
        </p:nvSpPr>
        <p:spPr bwMode="auto">
          <a:xfrm>
            <a:off x="4517817" y="4617244"/>
            <a:ext cx="285750" cy="36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BE" altLang="fr-FR" dirty="0">
                <a:latin typeface="Calibri" pitchFamily="34" charset="0"/>
              </a:rPr>
              <a:t>p</a:t>
            </a:r>
          </a:p>
        </p:txBody>
      </p:sp>
      <p:sp>
        <p:nvSpPr>
          <p:cNvPr id="21532" name="ZoneTexte 53"/>
          <p:cNvSpPr txBox="1">
            <a:spLocks noChangeArrowheads="1"/>
          </p:cNvSpPr>
          <p:nvPr/>
        </p:nvSpPr>
        <p:spPr bwMode="auto">
          <a:xfrm>
            <a:off x="4500563" y="3259932"/>
            <a:ext cx="285750" cy="36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BE" altLang="fr-FR" dirty="0">
                <a:latin typeface="Calibri" pitchFamily="34" charset="0"/>
              </a:rPr>
              <a:t>p</a:t>
            </a:r>
          </a:p>
        </p:txBody>
      </p:sp>
      <p:cxnSp>
        <p:nvCxnSpPr>
          <p:cNvPr id="56" name="Connecteur droit 55"/>
          <p:cNvCxnSpPr>
            <a:stCxn id="36" idx="3"/>
          </p:cNvCxnSpPr>
          <p:nvPr/>
        </p:nvCxnSpPr>
        <p:spPr>
          <a:xfrm>
            <a:off x="6143626" y="5500688"/>
            <a:ext cx="500063" cy="1587"/>
          </a:xfrm>
          <a:prstGeom prst="line">
            <a:avLst/>
          </a:prstGeom>
        </p:spPr>
        <p:style>
          <a:lnRef idx="1">
            <a:schemeClr val="dk1"/>
          </a:lnRef>
          <a:fillRef idx="0">
            <a:schemeClr val="dk1"/>
          </a:fillRef>
          <a:effectRef idx="0">
            <a:schemeClr val="dk1"/>
          </a:effectRef>
          <a:fontRef idx="minor">
            <a:schemeClr val="tx1"/>
          </a:fontRef>
        </p:style>
      </p:cxnSp>
      <p:cxnSp>
        <p:nvCxnSpPr>
          <p:cNvPr id="57" name="Connecteur droit 56"/>
          <p:cNvCxnSpPr/>
          <p:nvPr/>
        </p:nvCxnSpPr>
        <p:spPr>
          <a:xfrm rot="5400000">
            <a:off x="6571456" y="5571333"/>
            <a:ext cx="142875" cy="1588"/>
          </a:xfrm>
          <a:prstGeom prst="line">
            <a:avLst/>
          </a:prstGeom>
        </p:spPr>
        <p:style>
          <a:lnRef idx="1">
            <a:schemeClr val="dk1"/>
          </a:lnRef>
          <a:fillRef idx="0">
            <a:schemeClr val="dk1"/>
          </a:fillRef>
          <a:effectRef idx="0">
            <a:schemeClr val="dk1"/>
          </a:effectRef>
          <a:fontRef idx="minor">
            <a:schemeClr val="tx1"/>
          </a:fontRef>
        </p:style>
      </p:cxnSp>
      <p:cxnSp>
        <p:nvCxnSpPr>
          <p:cNvPr id="61" name="Connecteur droit avec flèche 60"/>
          <p:cNvCxnSpPr/>
          <p:nvPr/>
        </p:nvCxnSpPr>
        <p:spPr>
          <a:xfrm>
            <a:off x="6643689" y="5643563"/>
            <a:ext cx="428625" cy="15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1536" name="ZoneTexte 63"/>
          <p:cNvSpPr txBox="1">
            <a:spLocks noChangeArrowheads="1"/>
          </p:cNvSpPr>
          <p:nvPr/>
        </p:nvSpPr>
        <p:spPr bwMode="auto">
          <a:xfrm>
            <a:off x="6786563" y="5429250"/>
            <a:ext cx="285750" cy="36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BE" altLang="fr-FR">
                <a:latin typeface="Calibri" pitchFamily="34" charset="0"/>
              </a:rPr>
              <a:t>x</a:t>
            </a:r>
          </a:p>
        </p:txBody>
      </p:sp>
      <p:sp>
        <p:nvSpPr>
          <p:cNvPr id="21537" name="ZoneTexte 64"/>
          <p:cNvSpPr txBox="1">
            <a:spLocks noChangeArrowheads="1"/>
          </p:cNvSpPr>
          <p:nvPr/>
        </p:nvSpPr>
        <p:spPr bwMode="auto">
          <a:xfrm>
            <a:off x="6786563" y="4500563"/>
            <a:ext cx="285750" cy="36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BE" altLang="fr-FR">
                <a:latin typeface="Calibri" pitchFamily="34" charset="0"/>
              </a:rPr>
              <a:t>x</a:t>
            </a:r>
          </a:p>
        </p:txBody>
      </p:sp>
      <p:sp>
        <p:nvSpPr>
          <p:cNvPr id="21538" name="ZoneTexte 65"/>
          <p:cNvSpPr txBox="1">
            <a:spLocks noChangeArrowheads="1"/>
          </p:cNvSpPr>
          <p:nvPr/>
        </p:nvSpPr>
        <p:spPr bwMode="auto">
          <a:xfrm>
            <a:off x="6786563" y="3786188"/>
            <a:ext cx="285750" cy="36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BE" altLang="fr-FR">
                <a:latin typeface="Calibri" pitchFamily="34" charset="0"/>
              </a:rPr>
              <a:t>x</a:t>
            </a:r>
          </a:p>
        </p:txBody>
      </p:sp>
      <p:sp>
        <p:nvSpPr>
          <p:cNvPr id="21539" name="ZoneTexte 66"/>
          <p:cNvSpPr txBox="1">
            <a:spLocks noChangeArrowheads="1"/>
          </p:cNvSpPr>
          <p:nvPr/>
        </p:nvSpPr>
        <p:spPr bwMode="auto">
          <a:xfrm>
            <a:off x="6786563" y="3071813"/>
            <a:ext cx="285750" cy="36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BE" altLang="fr-FR">
                <a:latin typeface="Calibri" pitchFamily="34" charset="0"/>
              </a:rPr>
              <a:t>x</a:t>
            </a:r>
          </a:p>
        </p:txBody>
      </p:sp>
      <p:sp>
        <p:nvSpPr>
          <p:cNvPr id="21540" name="ZoneTexte 67"/>
          <p:cNvSpPr txBox="1">
            <a:spLocks noChangeArrowheads="1"/>
          </p:cNvSpPr>
          <p:nvPr/>
        </p:nvSpPr>
        <p:spPr bwMode="auto">
          <a:xfrm>
            <a:off x="6786563" y="5643563"/>
            <a:ext cx="285750" cy="36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BE" altLang="fr-FR">
                <a:latin typeface="Calibri" pitchFamily="34" charset="0"/>
              </a:rPr>
              <a:t>y</a:t>
            </a:r>
          </a:p>
        </p:txBody>
      </p:sp>
      <p:sp>
        <p:nvSpPr>
          <p:cNvPr id="21541" name="ZoneTexte 71"/>
          <p:cNvSpPr txBox="1">
            <a:spLocks noChangeArrowheads="1"/>
          </p:cNvSpPr>
          <p:nvPr/>
        </p:nvSpPr>
        <p:spPr bwMode="auto">
          <a:xfrm>
            <a:off x="6786563" y="4786313"/>
            <a:ext cx="285750" cy="36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BE" altLang="fr-FR">
                <a:latin typeface="Calibri" pitchFamily="34" charset="0"/>
              </a:rPr>
              <a:t>y</a:t>
            </a:r>
          </a:p>
        </p:txBody>
      </p:sp>
      <p:sp>
        <p:nvSpPr>
          <p:cNvPr id="21542" name="ZoneTexte 72"/>
          <p:cNvSpPr txBox="1">
            <a:spLocks noChangeArrowheads="1"/>
          </p:cNvSpPr>
          <p:nvPr/>
        </p:nvSpPr>
        <p:spPr bwMode="auto">
          <a:xfrm>
            <a:off x="6786563" y="4000500"/>
            <a:ext cx="285750" cy="36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BE" altLang="fr-FR">
                <a:latin typeface="Calibri" pitchFamily="34" charset="0"/>
              </a:rPr>
              <a:t>y</a:t>
            </a:r>
          </a:p>
        </p:txBody>
      </p:sp>
      <p:sp>
        <p:nvSpPr>
          <p:cNvPr id="21543" name="ZoneTexte 73"/>
          <p:cNvSpPr txBox="1">
            <a:spLocks noChangeArrowheads="1"/>
          </p:cNvSpPr>
          <p:nvPr/>
        </p:nvSpPr>
        <p:spPr bwMode="auto">
          <a:xfrm>
            <a:off x="6786563" y="3357563"/>
            <a:ext cx="285750" cy="36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BE" altLang="fr-FR">
                <a:latin typeface="Calibri" pitchFamily="34" charset="0"/>
              </a:rPr>
              <a:t>y</a:t>
            </a:r>
          </a:p>
        </p:txBody>
      </p:sp>
    </p:spTree>
    <p:extLst>
      <p:ext uri="{BB962C8B-B14F-4D97-AF65-F5344CB8AC3E}">
        <p14:creationId xmlns:p14="http://schemas.microsoft.com/office/powerpoint/2010/main" val="2568168889"/>
      </p:ext>
    </p:extLst>
  </p:cSld>
  <p:clrMapOvr>
    <a:masterClrMapping/>
  </p:clrMapOvr>
  <p:transition>
    <p:strips dir="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re 1"/>
          <p:cNvSpPr>
            <a:spLocks noGrp="1"/>
          </p:cNvSpPr>
          <p:nvPr>
            <p:ph type="ctrTitle"/>
          </p:nvPr>
        </p:nvSpPr>
        <p:spPr/>
        <p:txBody>
          <a:bodyPr/>
          <a:lstStyle/>
          <a:p>
            <a:r>
              <a:rPr lang="fr-BE" altLang="fr-FR" dirty="0" smtClean="0"/>
              <a:t> </a:t>
            </a:r>
          </a:p>
        </p:txBody>
      </p:sp>
      <p:sp>
        <p:nvSpPr>
          <p:cNvPr id="15363" name="Sous-titre 2"/>
          <p:cNvSpPr>
            <a:spLocks noGrp="1"/>
          </p:cNvSpPr>
          <p:nvPr>
            <p:ph type="subTitle" idx="1"/>
          </p:nvPr>
        </p:nvSpPr>
        <p:spPr/>
        <p:txBody>
          <a:bodyPr/>
          <a:lstStyle/>
          <a:p>
            <a:r>
              <a:rPr lang="fr-BE" altLang="fr-FR" dirty="0" smtClean="0"/>
              <a:t> </a:t>
            </a:r>
          </a:p>
        </p:txBody>
      </p:sp>
      <p:sp>
        <p:nvSpPr>
          <p:cNvPr id="15364" name="ZoneTexte 4"/>
          <p:cNvSpPr txBox="1">
            <a:spLocks noChangeArrowheads="1"/>
          </p:cNvSpPr>
          <p:nvPr/>
        </p:nvSpPr>
        <p:spPr bwMode="auto">
          <a:xfrm>
            <a:off x="0" y="68263"/>
            <a:ext cx="9144000" cy="66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BE" altLang="fr-FR" sz="3600" b="1">
                <a:latin typeface="Calibri" pitchFamily="34" charset="0"/>
              </a:rPr>
              <a:t>Aperçu du chapitre</a:t>
            </a:r>
          </a:p>
        </p:txBody>
      </p:sp>
      <p:sp>
        <p:nvSpPr>
          <p:cNvPr id="8" name="ZoneTexte 7"/>
          <p:cNvSpPr txBox="1"/>
          <p:nvPr/>
        </p:nvSpPr>
        <p:spPr>
          <a:xfrm>
            <a:off x="785812" y="1129943"/>
            <a:ext cx="7572375" cy="4278078"/>
          </a:xfrm>
          <a:prstGeom prst="rect">
            <a:avLst/>
          </a:prstGeom>
          <a:noFill/>
        </p:spPr>
        <p:txBody>
          <a:bodyPr lIns="91424" tIns="45712" rIns="91424" bIns="45712">
            <a:spAutoFit/>
          </a:bodyPr>
          <a:lstStyle/>
          <a:p>
            <a:pPr fontAlgn="auto">
              <a:spcBef>
                <a:spcPts val="0"/>
              </a:spcBef>
              <a:spcAft>
                <a:spcPts val="0"/>
              </a:spcAft>
              <a:defRPr/>
            </a:pPr>
            <a:endParaRPr lang="fr-BE" sz="1400" dirty="0">
              <a:latin typeface="+mn-lt"/>
              <a:cs typeface="+mn-cs"/>
            </a:endParaRPr>
          </a:p>
          <a:p>
            <a:pPr fontAlgn="auto">
              <a:spcBef>
                <a:spcPts val="0"/>
              </a:spcBef>
              <a:spcAft>
                <a:spcPts val="0"/>
              </a:spcAft>
              <a:defRPr/>
            </a:pPr>
            <a:r>
              <a:rPr lang="fr-BE" sz="2000" b="1" dirty="0">
                <a:latin typeface="+mn-lt"/>
                <a:cs typeface="+mn-cs"/>
              </a:rPr>
              <a:t>I .	Commenter son code source</a:t>
            </a:r>
          </a:p>
          <a:p>
            <a:pPr fontAlgn="auto">
              <a:spcBef>
                <a:spcPts val="0"/>
              </a:spcBef>
              <a:spcAft>
                <a:spcPts val="0"/>
              </a:spcAft>
              <a:defRPr/>
            </a:pPr>
            <a:endParaRPr lang="fr-BE" sz="2000" b="1" dirty="0">
              <a:latin typeface="+mn-lt"/>
              <a:cs typeface="+mn-cs"/>
            </a:endParaRPr>
          </a:p>
          <a:p>
            <a:pPr fontAlgn="auto">
              <a:spcBef>
                <a:spcPts val="0"/>
              </a:spcBef>
              <a:spcAft>
                <a:spcPts val="0"/>
              </a:spcAft>
              <a:defRPr/>
            </a:pPr>
            <a:r>
              <a:rPr lang="fr-BE" sz="2000" b="1" dirty="0">
                <a:latin typeface="+mn-lt"/>
                <a:cs typeface="+mn-cs"/>
              </a:rPr>
              <a:t>II.	Les mots-clés (mots réservés) et les identificateurs en Java </a:t>
            </a:r>
          </a:p>
          <a:p>
            <a:pPr marL="399979" indent="-399979" fontAlgn="auto">
              <a:spcBef>
                <a:spcPts val="0"/>
              </a:spcBef>
              <a:spcAft>
                <a:spcPts val="0"/>
              </a:spcAft>
              <a:defRPr/>
            </a:pPr>
            <a:endParaRPr lang="fr-BE" sz="2000" b="1" dirty="0">
              <a:latin typeface="+mn-lt"/>
            </a:endParaRPr>
          </a:p>
          <a:p>
            <a:pPr marL="399979" indent="-399979" fontAlgn="auto">
              <a:spcBef>
                <a:spcPts val="0"/>
              </a:spcBef>
              <a:spcAft>
                <a:spcPts val="0"/>
              </a:spcAft>
              <a:defRPr/>
            </a:pPr>
            <a:r>
              <a:rPr lang="fr-BE" sz="2000" b="1" dirty="0">
                <a:latin typeface="+mn-lt"/>
              </a:rPr>
              <a:t>III.		Types primitifs et types de références</a:t>
            </a:r>
          </a:p>
          <a:p>
            <a:pPr marL="399979" indent="-399979" fontAlgn="auto">
              <a:spcBef>
                <a:spcPts val="0"/>
              </a:spcBef>
              <a:spcAft>
                <a:spcPts val="0"/>
              </a:spcAft>
              <a:defRPr/>
            </a:pPr>
            <a:endParaRPr lang="fr-BE" sz="2000" b="1" dirty="0">
              <a:latin typeface="+mn-lt"/>
            </a:endParaRPr>
          </a:p>
          <a:p>
            <a:pPr marL="399979" indent="-399979" fontAlgn="auto">
              <a:spcBef>
                <a:spcPts val="0"/>
              </a:spcBef>
              <a:spcAft>
                <a:spcPts val="0"/>
              </a:spcAft>
              <a:defRPr/>
            </a:pPr>
            <a:r>
              <a:rPr lang="fr-BE" sz="2000" b="1" dirty="0">
                <a:solidFill>
                  <a:srgbClr val="FF0000"/>
                </a:solidFill>
                <a:latin typeface="+mn-lt"/>
              </a:rPr>
              <a:t>IV.		Arithmétique et opérateurs</a:t>
            </a:r>
          </a:p>
          <a:p>
            <a:pPr marL="399979" indent="-399979" fontAlgn="auto">
              <a:spcBef>
                <a:spcPts val="0"/>
              </a:spcBef>
              <a:spcAft>
                <a:spcPts val="0"/>
              </a:spcAft>
              <a:defRPr/>
            </a:pPr>
            <a:endParaRPr lang="fr-BE" sz="2000" b="1" dirty="0">
              <a:latin typeface="+mn-lt"/>
              <a:cs typeface="+mn-cs"/>
            </a:endParaRPr>
          </a:p>
          <a:p>
            <a:pPr marL="399979" indent="-399979" fontAlgn="auto">
              <a:spcBef>
                <a:spcPts val="0"/>
              </a:spcBef>
              <a:spcAft>
                <a:spcPts val="0"/>
              </a:spcAft>
              <a:defRPr/>
            </a:pPr>
            <a:r>
              <a:rPr lang="fr-BE" sz="2000" b="1" dirty="0">
                <a:latin typeface="+mn-lt"/>
              </a:rPr>
              <a:t>V.		Expressions, instructions et blocs</a:t>
            </a:r>
          </a:p>
          <a:p>
            <a:pPr marL="399979" indent="-399979" fontAlgn="auto">
              <a:spcBef>
                <a:spcPts val="0"/>
              </a:spcBef>
              <a:spcAft>
                <a:spcPts val="0"/>
              </a:spcAft>
              <a:defRPr/>
            </a:pPr>
            <a:endParaRPr lang="fr-BE" sz="2000" b="1" dirty="0">
              <a:latin typeface="+mn-lt"/>
            </a:endParaRPr>
          </a:p>
          <a:p>
            <a:pPr marL="399979" indent="-399979" fontAlgn="auto">
              <a:spcBef>
                <a:spcPts val="0"/>
              </a:spcBef>
              <a:spcAft>
                <a:spcPts val="0"/>
              </a:spcAft>
              <a:defRPr/>
            </a:pPr>
            <a:r>
              <a:rPr lang="fr-BE" sz="2000" b="1" dirty="0">
                <a:latin typeface="+mn-lt"/>
              </a:rPr>
              <a:t>VI.		Instruction de branchement et de contrôle</a:t>
            </a:r>
          </a:p>
          <a:p>
            <a:pPr marL="399979" indent="-399979" fontAlgn="auto">
              <a:spcBef>
                <a:spcPts val="0"/>
              </a:spcBef>
              <a:spcAft>
                <a:spcPts val="0"/>
              </a:spcAft>
              <a:defRPr/>
            </a:pPr>
            <a:endParaRPr lang="fr-BE" sz="2000" b="1" dirty="0">
              <a:latin typeface="+mn-lt"/>
              <a:cs typeface="+mn-cs"/>
            </a:endParaRPr>
          </a:p>
          <a:p>
            <a:pPr marL="399979" indent="-399979" fontAlgn="auto">
              <a:spcBef>
                <a:spcPts val="0"/>
              </a:spcBef>
              <a:spcAft>
                <a:spcPts val="0"/>
              </a:spcAft>
              <a:defRPr/>
            </a:pPr>
            <a:r>
              <a:rPr lang="fr-BE" sz="2000" b="1" dirty="0">
                <a:latin typeface="+mn-lt"/>
                <a:cs typeface="+mn-cs"/>
              </a:rPr>
              <a:t>VII.		Les tableaux et la classe String</a:t>
            </a:r>
          </a:p>
        </p:txBody>
      </p:sp>
    </p:spTree>
    <p:extLst>
      <p:ext uri="{BB962C8B-B14F-4D97-AF65-F5344CB8AC3E}">
        <p14:creationId xmlns:p14="http://schemas.microsoft.com/office/powerpoint/2010/main" val="3327657597"/>
      </p:ext>
    </p:extLst>
  </p:cSld>
  <p:clrMapOvr>
    <a:masterClrMapping/>
  </p:clrMapOvr>
  <p:transition>
    <p:strips dir="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1"/>
            <a:ext cx="9144000" cy="988811"/>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cs typeface="+mn-cs"/>
              </a:rPr>
              <a:t>IV . </a:t>
            </a:r>
            <a:r>
              <a:rPr lang="fr-BE" sz="2400" b="1" dirty="0">
                <a:latin typeface="+mn-lt"/>
                <a:cs typeface="+mn-cs"/>
              </a:rPr>
              <a:t>Arithmétique et opérateurs </a:t>
            </a:r>
            <a:r>
              <a:rPr lang="fr-BE" sz="2400" b="1" i="1" dirty="0">
                <a:latin typeface="+mn-lt"/>
                <a:cs typeface="+mn-cs"/>
              </a:rPr>
              <a:t>– Opérateurs mathématiques et règle de précédence sur les opérateurs</a:t>
            </a:r>
          </a:p>
        </p:txBody>
      </p:sp>
      <p:sp>
        <p:nvSpPr>
          <p:cNvPr id="27651" name="ZoneTexte 8"/>
          <p:cNvSpPr txBox="1">
            <a:spLocks noChangeArrowheads="1"/>
          </p:cNvSpPr>
          <p:nvPr/>
        </p:nvSpPr>
        <p:spPr bwMode="auto">
          <a:xfrm>
            <a:off x="285750" y="1412776"/>
            <a:ext cx="8501063" cy="409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lvl="3" eaLnBrk="1" hangingPunct="1"/>
            <a:r>
              <a:rPr lang="fr-BE" altLang="fr-FR" sz="2000" dirty="0">
                <a:latin typeface="Calibri" pitchFamily="34" charset="0"/>
              </a:rPr>
              <a:t>En Java</a:t>
            </a:r>
            <a:r>
              <a:rPr lang="fr-BE" altLang="fr-FR" sz="2000" b="1" dirty="0">
                <a:latin typeface="Calibri" pitchFamily="34" charset="0"/>
              </a:rPr>
              <a:t> </a:t>
            </a:r>
            <a:r>
              <a:rPr lang="fr-BE" altLang="fr-FR" sz="2000" dirty="0">
                <a:latin typeface="Calibri" pitchFamily="34" charset="0"/>
              </a:rPr>
              <a:t>, les </a:t>
            </a:r>
            <a:r>
              <a:rPr lang="fr-BE" altLang="fr-FR" sz="2000" b="1" dirty="0">
                <a:latin typeface="Calibri" pitchFamily="34" charset="0"/>
              </a:rPr>
              <a:t>opérateurs mathématiques </a:t>
            </a:r>
            <a:r>
              <a:rPr lang="fr-BE" altLang="fr-FR" sz="2000" dirty="0">
                <a:latin typeface="Calibri" pitchFamily="34" charset="0"/>
              </a:rPr>
              <a:t>existants sont repris dans le tableau suivant:</a:t>
            </a:r>
          </a:p>
          <a:p>
            <a:pPr marL="0" lvl="3" eaLnBrk="1" hangingPunct="1"/>
            <a:endParaRPr lang="fr-BE" altLang="fr-FR" sz="2000" dirty="0">
              <a:latin typeface="Calibri" pitchFamily="34" charset="0"/>
            </a:endParaRPr>
          </a:p>
          <a:p>
            <a:pPr marL="0" lvl="3" eaLnBrk="1" hangingPunct="1"/>
            <a:endParaRPr lang="fr-BE" altLang="fr-FR" sz="2000" dirty="0">
              <a:latin typeface="Calibri" pitchFamily="34" charset="0"/>
            </a:endParaRPr>
          </a:p>
          <a:p>
            <a:pPr marL="0" lvl="3" eaLnBrk="1" hangingPunct="1"/>
            <a:endParaRPr lang="fr-BE" altLang="fr-FR" sz="2000" dirty="0">
              <a:latin typeface="Calibri" pitchFamily="34" charset="0"/>
            </a:endParaRPr>
          </a:p>
          <a:p>
            <a:pPr marL="0" lvl="3" eaLnBrk="1" hangingPunct="1"/>
            <a:endParaRPr lang="fr-BE" altLang="fr-FR" sz="2000" dirty="0">
              <a:latin typeface="Calibri" pitchFamily="34" charset="0"/>
            </a:endParaRPr>
          </a:p>
          <a:p>
            <a:pPr marL="0" lvl="3" eaLnBrk="1" hangingPunct="1"/>
            <a:endParaRPr lang="fr-BE" altLang="fr-FR" sz="2000" dirty="0">
              <a:latin typeface="Calibri" pitchFamily="34" charset="0"/>
            </a:endParaRPr>
          </a:p>
          <a:p>
            <a:pPr marL="0" lvl="3" eaLnBrk="1" hangingPunct="1"/>
            <a:endParaRPr lang="fr-BE" altLang="fr-FR" sz="2000" dirty="0">
              <a:latin typeface="Calibri" pitchFamily="34" charset="0"/>
            </a:endParaRPr>
          </a:p>
          <a:p>
            <a:pPr marL="0" lvl="3" eaLnBrk="1" hangingPunct="1"/>
            <a:endParaRPr lang="fr-BE" altLang="fr-FR" sz="2000" dirty="0">
              <a:latin typeface="Calibri" pitchFamily="34" charset="0"/>
            </a:endParaRPr>
          </a:p>
          <a:p>
            <a:pPr marL="0" lvl="3" eaLnBrk="1" hangingPunct="1"/>
            <a:endParaRPr lang="fr-BE" altLang="fr-FR" sz="2000" dirty="0">
              <a:latin typeface="Calibri" pitchFamily="34" charset="0"/>
            </a:endParaRPr>
          </a:p>
          <a:p>
            <a:pPr marL="0" lvl="3" eaLnBrk="1" hangingPunct="1"/>
            <a:endParaRPr lang="fr-BE" altLang="fr-FR" sz="2000" dirty="0">
              <a:latin typeface="Calibri" pitchFamily="34" charset="0"/>
            </a:endParaRPr>
          </a:p>
          <a:p>
            <a:pPr marL="0" lvl="3" eaLnBrk="1" hangingPunct="1"/>
            <a:endParaRPr lang="fr-BE" altLang="fr-FR" sz="2000" dirty="0">
              <a:latin typeface="Calibri" pitchFamily="34" charset="0"/>
            </a:endParaRPr>
          </a:p>
          <a:p>
            <a:pPr marL="0" lvl="3" eaLnBrk="1" hangingPunct="1"/>
            <a:endParaRPr lang="fr-BE" altLang="fr-FR" sz="2000" dirty="0">
              <a:latin typeface="Calibri" pitchFamily="34" charset="0"/>
            </a:endParaRPr>
          </a:p>
        </p:txBody>
      </p:sp>
      <p:graphicFrame>
        <p:nvGraphicFramePr>
          <p:cNvPr id="10" name="Tableau 9"/>
          <p:cNvGraphicFramePr>
            <a:graphicFrameLocks noGrp="1"/>
          </p:cNvGraphicFramePr>
          <p:nvPr>
            <p:extLst>
              <p:ext uri="{D42A27DB-BD31-4B8C-83A1-F6EECF244321}">
                <p14:modId xmlns:p14="http://schemas.microsoft.com/office/powerpoint/2010/main" val="2720812431"/>
              </p:ext>
            </p:extLst>
          </p:nvPr>
        </p:nvGraphicFramePr>
        <p:xfrm>
          <a:off x="1488280" y="2060848"/>
          <a:ext cx="6096000" cy="2306813"/>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algn="ctr"/>
                      <a:r>
                        <a:rPr lang="fr-BE" sz="1800" dirty="0" smtClean="0"/>
                        <a:t>Niveau de priorité</a:t>
                      </a:r>
                      <a:endParaRPr lang="fr-BE" sz="1800" dirty="0"/>
                    </a:p>
                  </a:txBody>
                  <a:tcPr/>
                </a:tc>
                <a:tc>
                  <a:txBody>
                    <a:bodyPr/>
                    <a:lstStyle/>
                    <a:p>
                      <a:pPr algn="ctr"/>
                      <a:r>
                        <a:rPr lang="fr-BE" sz="1800" dirty="0" smtClean="0"/>
                        <a:t>Symbole</a:t>
                      </a:r>
                      <a:endParaRPr lang="fr-BE" sz="1800" dirty="0"/>
                    </a:p>
                  </a:txBody>
                  <a:tcPr/>
                </a:tc>
                <a:tc>
                  <a:txBody>
                    <a:bodyPr/>
                    <a:lstStyle/>
                    <a:p>
                      <a:pPr algn="ctr"/>
                      <a:r>
                        <a:rPr lang="fr-BE" sz="1800" dirty="0" smtClean="0"/>
                        <a:t>Signification</a:t>
                      </a:r>
                      <a:endParaRPr lang="fr-BE" sz="1800" dirty="0"/>
                    </a:p>
                  </a:txBody>
                  <a:tcPr/>
                </a:tc>
              </a:tr>
              <a:tr h="370840">
                <a:tc>
                  <a:txBody>
                    <a:bodyPr/>
                    <a:lstStyle/>
                    <a:p>
                      <a:pPr algn="ctr"/>
                      <a:r>
                        <a:rPr lang="fr-BE" sz="1800" dirty="0" smtClean="0"/>
                        <a:t>1</a:t>
                      </a:r>
                      <a:endParaRPr lang="fr-BE" sz="1800" dirty="0"/>
                    </a:p>
                  </a:txBody>
                  <a:tcPr/>
                </a:tc>
                <a:tc>
                  <a:txBody>
                    <a:bodyPr/>
                    <a:lstStyle/>
                    <a:p>
                      <a:pPr algn="ctr"/>
                      <a:r>
                        <a:rPr lang="fr-BE" sz="1800" dirty="0" smtClean="0"/>
                        <a:t>()</a:t>
                      </a:r>
                      <a:endParaRPr lang="fr-BE" sz="1800" dirty="0"/>
                    </a:p>
                  </a:txBody>
                  <a:tcPr/>
                </a:tc>
                <a:tc>
                  <a:txBody>
                    <a:bodyPr/>
                    <a:lstStyle/>
                    <a:p>
                      <a:pPr algn="ctr"/>
                      <a:r>
                        <a:rPr lang="fr-BE" sz="1800" dirty="0" smtClean="0"/>
                        <a:t>Parenthèse</a:t>
                      </a:r>
                      <a:endParaRPr lang="fr-BE" sz="1800" dirty="0"/>
                    </a:p>
                  </a:txBody>
                  <a:tcPr/>
                </a:tc>
              </a:tr>
              <a:tr h="920792">
                <a:tc>
                  <a:txBody>
                    <a:bodyPr/>
                    <a:lstStyle/>
                    <a:p>
                      <a:pPr algn="ctr"/>
                      <a:r>
                        <a:rPr lang="fr-BE" sz="1800" dirty="0" smtClean="0"/>
                        <a:t>2</a:t>
                      </a:r>
                      <a:endParaRPr lang="fr-BE" sz="1800" dirty="0"/>
                    </a:p>
                  </a:txBody>
                  <a:tcPr/>
                </a:tc>
                <a:tc>
                  <a:txBody>
                    <a:bodyPr/>
                    <a:lstStyle/>
                    <a:p>
                      <a:pPr algn="ctr"/>
                      <a:r>
                        <a:rPr lang="fr-BE" sz="1800" dirty="0" smtClean="0"/>
                        <a:t>*</a:t>
                      </a:r>
                    </a:p>
                    <a:p>
                      <a:pPr algn="ctr"/>
                      <a:r>
                        <a:rPr lang="fr-BE" sz="1800" dirty="0" smtClean="0"/>
                        <a:t>/</a:t>
                      </a:r>
                    </a:p>
                    <a:p>
                      <a:pPr algn="ctr"/>
                      <a:r>
                        <a:rPr lang="fr-BE" sz="1800" dirty="0" smtClean="0"/>
                        <a:t>%</a:t>
                      </a:r>
                      <a:endParaRPr lang="fr-BE" sz="1800" dirty="0"/>
                    </a:p>
                  </a:txBody>
                  <a:tcPr/>
                </a:tc>
                <a:tc>
                  <a:txBody>
                    <a:bodyPr/>
                    <a:lstStyle/>
                    <a:p>
                      <a:pPr algn="ctr"/>
                      <a:r>
                        <a:rPr lang="fr-BE" sz="1800" dirty="0" smtClean="0"/>
                        <a:t>Produit</a:t>
                      </a:r>
                    </a:p>
                    <a:p>
                      <a:pPr algn="ctr"/>
                      <a:r>
                        <a:rPr lang="fr-BE" sz="1800" dirty="0" smtClean="0"/>
                        <a:t>Division</a:t>
                      </a:r>
                    </a:p>
                    <a:p>
                      <a:pPr algn="ctr"/>
                      <a:r>
                        <a:rPr lang="fr-BE" sz="1800" dirty="0" smtClean="0"/>
                        <a:t>Modulo</a:t>
                      </a:r>
                      <a:endParaRPr lang="fr-BE" sz="1800" dirty="0"/>
                    </a:p>
                  </a:txBody>
                  <a:tcPr/>
                </a:tc>
              </a:tr>
              <a:tr h="644341">
                <a:tc>
                  <a:txBody>
                    <a:bodyPr/>
                    <a:lstStyle/>
                    <a:p>
                      <a:pPr algn="ctr"/>
                      <a:r>
                        <a:rPr lang="fr-BE" sz="1800" dirty="0" smtClean="0"/>
                        <a:t>3</a:t>
                      </a:r>
                      <a:endParaRPr lang="fr-BE" sz="1800" dirty="0"/>
                    </a:p>
                  </a:txBody>
                  <a:tcPr/>
                </a:tc>
                <a:tc>
                  <a:txBody>
                    <a:bodyPr/>
                    <a:lstStyle/>
                    <a:p>
                      <a:pPr algn="ctr"/>
                      <a:r>
                        <a:rPr lang="fr-BE" sz="1800" dirty="0" smtClean="0"/>
                        <a:t>+</a:t>
                      </a:r>
                    </a:p>
                    <a:p>
                      <a:pPr algn="ctr"/>
                      <a:r>
                        <a:rPr lang="fr-BE" sz="1800" dirty="0" smtClean="0"/>
                        <a:t>-</a:t>
                      </a:r>
                      <a:endParaRPr lang="fr-BE" sz="1800" dirty="0"/>
                    </a:p>
                  </a:txBody>
                  <a:tcPr/>
                </a:tc>
                <a:tc>
                  <a:txBody>
                    <a:bodyPr/>
                    <a:lstStyle/>
                    <a:p>
                      <a:pPr algn="ctr"/>
                      <a:r>
                        <a:rPr lang="fr-BE" sz="1800" dirty="0" smtClean="0"/>
                        <a:t>Addition</a:t>
                      </a:r>
                    </a:p>
                    <a:p>
                      <a:pPr algn="ctr"/>
                      <a:r>
                        <a:rPr lang="fr-BE" sz="1800" dirty="0" smtClean="0"/>
                        <a:t>Soustraction</a:t>
                      </a:r>
                      <a:endParaRPr lang="fr-BE" sz="1800" dirty="0"/>
                    </a:p>
                  </a:txBody>
                  <a:tcPr/>
                </a:tc>
              </a:tr>
            </a:tbl>
          </a:graphicData>
        </a:graphic>
      </p:graphicFrame>
    </p:spTree>
    <p:extLst>
      <p:ext uri="{BB962C8B-B14F-4D97-AF65-F5344CB8AC3E}">
        <p14:creationId xmlns:p14="http://schemas.microsoft.com/office/powerpoint/2010/main" val="4041058150"/>
      </p:ext>
    </p:extLst>
  </p:cSld>
  <p:clrMapOvr>
    <a:masterClrMapping/>
  </p:clrMapOvr>
  <p:transition>
    <p:strips dir="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ous-titre 2"/>
          <p:cNvSpPr>
            <a:spLocks noGrp="1"/>
          </p:cNvSpPr>
          <p:nvPr>
            <p:ph type="subTitle" idx="1"/>
          </p:nvPr>
        </p:nvSpPr>
        <p:spPr/>
        <p:txBody>
          <a:bodyPr/>
          <a:lstStyle/>
          <a:p>
            <a:r>
              <a:rPr lang="fr-BE" altLang="fr-FR" dirty="0" smtClean="0"/>
              <a:t> </a:t>
            </a:r>
          </a:p>
        </p:txBody>
      </p:sp>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cs typeface="+mn-cs"/>
              </a:rPr>
              <a:t>IV . </a:t>
            </a:r>
            <a:r>
              <a:rPr lang="fr-BE" sz="2400" b="1" dirty="0">
                <a:latin typeface="+mn-lt"/>
                <a:cs typeface="+mn-cs"/>
              </a:rPr>
              <a:t>Arithmétique et opérateurs </a:t>
            </a:r>
            <a:r>
              <a:rPr lang="fr-BE" sz="2400" b="1" i="1" dirty="0">
                <a:latin typeface="+mn-lt"/>
                <a:cs typeface="+mn-cs"/>
              </a:rPr>
              <a:t>– Opérateurs d’affectation</a:t>
            </a:r>
          </a:p>
        </p:txBody>
      </p:sp>
      <p:sp>
        <p:nvSpPr>
          <p:cNvPr id="30724" name="ZoneTexte 8"/>
          <p:cNvSpPr txBox="1">
            <a:spLocks noChangeArrowheads="1"/>
          </p:cNvSpPr>
          <p:nvPr/>
        </p:nvSpPr>
        <p:spPr bwMode="auto">
          <a:xfrm>
            <a:off x="179512" y="1071561"/>
            <a:ext cx="8856984" cy="4708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4" tIns="45712" rIns="91424" bIns="45712">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lvl="3" eaLnBrk="1" hangingPunct="1"/>
            <a:r>
              <a:rPr lang="fr-BE" altLang="fr-FR" sz="2000" dirty="0">
                <a:latin typeface="Calibri" pitchFamily="34" charset="0"/>
              </a:rPr>
              <a:t>En Java</a:t>
            </a:r>
            <a:r>
              <a:rPr lang="fr-BE" altLang="fr-FR" sz="2000" b="1" dirty="0">
                <a:latin typeface="Calibri" pitchFamily="34" charset="0"/>
              </a:rPr>
              <a:t> </a:t>
            </a:r>
            <a:r>
              <a:rPr lang="fr-BE" altLang="fr-FR" sz="2000" dirty="0">
                <a:latin typeface="Calibri" pitchFamily="34" charset="0"/>
              </a:rPr>
              <a:t>, </a:t>
            </a:r>
            <a:r>
              <a:rPr lang="fr-BE" altLang="fr-FR" sz="2000" b="1" dirty="0">
                <a:latin typeface="Calibri" pitchFamily="34" charset="0"/>
              </a:rPr>
              <a:t>l’opérateur d’affectation </a:t>
            </a:r>
            <a:r>
              <a:rPr lang="fr-BE" altLang="fr-FR" sz="2000" dirty="0">
                <a:latin typeface="Calibri" pitchFamily="34" charset="0"/>
              </a:rPr>
              <a:t>est symbolisé par un simple </a:t>
            </a:r>
            <a:r>
              <a:rPr lang="fr-BE" altLang="fr-FR" sz="2000" b="1" dirty="0">
                <a:latin typeface="Calibri" pitchFamily="34" charset="0"/>
              </a:rPr>
              <a:t>=</a:t>
            </a:r>
            <a:r>
              <a:rPr lang="fr-BE" altLang="fr-FR" sz="2000" dirty="0">
                <a:latin typeface="Calibri" pitchFamily="34" charset="0"/>
              </a:rPr>
              <a:t> : </a:t>
            </a:r>
          </a:p>
          <a:p>
            <a:pPr marL="0" lvl="3" eaLnBrk="1" hangingPunct="1"/>
            <a:r>
              <a:rPr lang="fr-BE" altLang="fr-FR" sz="2000" dirty="0">
                <a:latin typeface="Calibri" pitchFamily="34" charset="0"/>
              </a:rPr>
              <a:t>	variable = expression;</a:t>
            </a:r>
          </a:p>
          <a:p>
            <a:pPr marL="0" lvl="3" eaLnBrk="1" hangingPunct="1"/>
            <a:endParaRPr lang="fr-BE" altLang="fr-FR" sz="2000" dirty="0">
              <a:latin typeface="Calibri" pitchFamily="34" charset="0"/>
            </a:endParaRPr>
          </a:p>
          <a:p>
            <a:pPr marL="0" lvl="3" eaLnBrk="1" hangingPunct="1"/>
            <a:r>
              <a:rPr lang="fr-BE" altLang="fr-FR" sz="2000" dirty="0">
                <a:latin typeface="Calibri" pitchFamily="34" charset="0"/>
              </a:rPr>
              <a:t>Cette instruction signifie que la variable (destination) reçoit la valeur de l’expression (source). </a:t>
            </a:r>
          </a:p>
          <a:p>
            <a:pPr marL="0" lvl="3" eaLnBrk="1" hangingPunct="1"/>
            <a:endParaRPr lang="fr-BE" altLang="fr-FR" sz="2000" dirty="0">
              <a:latin typeface="Calibri" pitchFamily="34" charset="0"/>
            </a:endParaRPr>
          </a:p>
          <a:p>
            <a:pPr marL="0" lvl="3" eaLnBrk="1" hangingPunct="1"/>
            <a:r>
              <a:rPr lang="fr-BE" altLang="fr-FR" sz="2000" dirty="0">
                <a:latin typeface="Calibri" pitchFamily="34" charset="0"/>
              </a:rPr>
              <a:t>La </a:t>
            </a:r>
            <a:r>
              <a:rPr lang="fr-BE" altLang="fr-FR" sz="2000" b="1" dirty="0">
                <a:latin typeface="Calibri" pitchFamily="34" charset="0"/>
              </a:rPr>
              <a:t>valeur initiale </a:t>
            </a:r>
            <a:r>
              <a:rPr lang="fr-BE" altLang="fr-FR" sz="2000" dirty="0">
                <a:latin typeface="Calibri" pitchFamily="34" charset="0"/>
              </a:rPr>
              <a:t>de la variable est </a:t>
            </a:r>
            <a:r>
              <a:rPr lang="fr-BE" altLang="fr-FR" sz="2000" b="1" dirty="0">
                <a:latin typeface="Calibri" pitchFamily="34" charset="0"/>
              </a:rPr>
              <a:t>écrasée</a:t>
            </a:r>
            <a:r>
              <a:rPr lang="fr-BE" altLang="fr-FR" sz="2000" dirty="0">
                <a:latin typeface="Calibri" pitchFamily="34" charset="0"/>
              </a:rPr>
              <a:t> par l’opérateur =.</a:t>
            </a:r>
          </a:p>
          <a:p>
            <a:pPr marL="0" lvl="3" eaLnBrk="1" hangingPunct="1"/>
            <a:endParaRPr lang="fr-BE" altLang="fr-FR" sz="2000" dirty="0">
              <a:latin typeface="Calibri" pitchFamily="34" charset="0"/>
            </a:endParaRPr>
          </a:p>
          <a:p>
            <a:pPr marL="0" lvl="3" eaLnBrk="1" hangingPunct="1"/>
            <a:r>
              <a:rPr lang="fr-BE" altLang="fr-FR" sz="2000" dirty="0">
                <a:latin typeface="Calibri" pitchFamily="34" charset="0"/>
              </a:rPr>
              <a:t>Il est impossible de faire apparaître une opération comme premier opérande le l’opérateur :</a:t>
            </a:r>
          </a:p>
          <a:p>
            <a:pPr marL="0" lvl="3" eaLnBrk="1" hangingPunct="1"/>
            <a:r>
              <a:rPr lang="fr-BE" altLang="fr-FR" sz="2000" dirty="0">
                <a:latin typeface="Calibri" pitchFamily="34" charset="0"/>
              </a:rPr>
              <a:t>	b = a + 3;	</a:t>
            </a:r>
            <a:r>
              <a:rPr lang="fr-BE" altLang="fr-FR" sz="2000" dirty="0">
                <a:latin typeface="Calibri" pitchFamily="34" charset="0"/>
                <a:sym typeface="Wingdings" panose="05000000000000000000" pitchFamily="2" charset="2"/>
              </a:rPr>
              <a:t> ok</a:t>
            </a:r>
          </a:p>
          <a:p>
            <a:pPr marL="0" lvl="3" eaLnBrk="1" hangingPunct="1"/>
            <a:r>
              <a:rPr lang="fr-BE" altLang="fr-FR" sz="2000" dirty="0">
                <a:latin typeface="Calibri" pitchFamily="34" charset="0"/>
                <a:sym typeface="Wingdings" panose="05000000000000000000" pitchFamily="2" charset="2"/>
              </a:rPr>
              <a:t>	a + 3 = b;	 impossible</a:t>
            </a:r>
          </a:p>
          <a:p>
            <a:pPr marL="0" lvl="3" eaLnBrk="1" hangingPunct="1"/>
            <a:endParaRPr lang="fr-BE" altLang="fr-FR" sz="2000" dirty="0">
              <a:latin typeface="Calibri" pitchFamily="34" charset="0"/>
              <a:sym typeface="Wingdings" panose="05000000000000000000" pitchFamily="2" charset="2"/>
            </a:endParaRPr>
          </a:p>
          <a:p>
            <a:pPr marL="0" lvl="3" eaLnBrk="1" hangingPunct="1"/>
            <a:r>
              <a:rPr lang="fr-BE" altLang="fr-FR" sz="2000" dirty="0">
                <a:latin typeface="Calibri" pitchFamily="34" charset="0"/>
                <a:sym typeface="Wingdings" panose="05000000000000000000" pitchFamily="2" charset="2"/>
              </a:rPr>
              <a:t>Les affectations multiples sont autorisées.</a:t>
            </a:r>
          </a:p>
          <a:p>
            <a:pPr marL="0" lvl="3" eaLnBrk="1" hangingPunct="1"/>
            <a:r>
              <a:rPr lang="fr-BE" altLang="fr-FR" sz="2000" dirty="0">
                <a:latin typeface="Calibri" pitchFamily="34" charset="0"/>
                <a:sym typeface="Wingdings" panose="05000000000000000000" pitchFamily="2" charset="2"/>
              </a:rPr>
              <a:t>	i = j = k = 10;</a:t>
            </a:r>
            <a:endParaRPr lang="fr-BE" altLang="fr-FR" sz="2000" dirty="0">
              <a:latin typeface="Calibri" pitchFamily="34" charset="0"/>
            </a:endParaRPr>
          </a:p>
        </p:txBody>
      </p:sp>
    </p:spTree>
    <p:extLst>
      <p:ext uri="{BB962C8B-B14F-4D97-AF65-F5344CB8AC3E}">
        <p14:creationId xmlns:p14="http://schemas.microsoft.com/office/powerpoint/2010/main" val="3750554928"/>
      </p:ext>
    </p:extLst>
  </p:cSld>
  <p:clrMapOvr>
    <a:masterClrMapping/>
  </p:clrMapOvr>
  <p:transition>
    <p:strips dir="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cs typeface="+mn-cs"/>
              </a:rPr>
              <a:t>IV . </a:t>
            </a:r>
            <a:r>
              <a:rPr lang="fr-BE" sz="2400" b="1" dirty="0">
                <a:latin typeface="+mn-lt"/>
                <a:cs typeface="+mn-cs"/>
              </a:rPr>
              <a:t>Arithmétique et opérateurs </a:t>
            </a:r>
            <a:r>
              <a:rPr lang="fr-BE" sz="2400" b="1" i="1" dirty="0">
                <a:latin typeface="+mn-lt"/>
                <a:cs typeface="+mn-cs"/>
              </a:rPr>
              <a:t>– Opérateurs d’affectation</a:t>
            </a:r>
          </a:p>
        </p:txBody>
      </p:sp>
      <p:sp>
        <p:nvSpPr>
          <p:cNvPr id="30724" name="ZoneTexte 8"/>
          <p:cNvSpPr txBox="1">
            <a:spLocks noChangeArrowheads="1"/>
          </p:cNvSpPr>
          <p:nvPr/>
        </p:nvSpPr>
        <p:spPr bwMode="auto">
          <a:xfrm>
            <a:off x="285751" y="1071563"/>
            <a:ext cx="8501063" cy="1015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lvl="3" eaLnBrk="1" hangingPunct="1"/>
            <a:r>
              <a:rPr lang="fr-BE" altLang="fr-FR" sz="2000" dirty="0">
                <a:latin typeface="Calibri" pitchFamily="34" charset="0"/>
              </a:rPr>
              <a:t>Il existe également des opérateurs d’affectation réalisant en même temps une opération arithmétique ou logique. </a:t>
            </a:r>
          </a:p>
          <a:p>
            <a:pPr marL="0" lvl="3" eaLnBrk="1" hangingPunct="1"/>
            <a:r>
              <a:rPr lang="fr-BE" altLang="fr-FR" sz="2000" dirty="0">
                <a:latin typeface="Calibri" pitchFamily="34" charset="0"/>
              </a:rPr>
              <a:t>Ceux-ci sont repris dans le tableau suivant:</a:t>
            </a:r>
          </a:p>
        </p:txBody>
      </p:sp>
      <p:graphicFrame>
        <p:nvGraphicFramePr>
          <p:cNvPr id="10" name="Tableau 9"/>
          <p:cNvGraphicFramePr>
            <a:graphicFrameLocks noGrp="1"/>
          </p:cNvGraphicFramePr>
          <p:nvPr>
            <p:extLst>
              <p:ext uri="{D42A27DB-BD31-4B8C-83A1-F6EECF244321}">
                <p14:modId xmlns:p14="http://schemas.microsoft.com/office/powerpoint/2010/main" val="2748126663"/>
              </p:ext>
            </p:extLst>
          </p:nvPr>
        </p:nvGraphicFramePr>
        <p:xfrm>
          <a:off x="607219" y="2276872"/>
          <a:ext cx="7929563" cy="3316257"/>
        </p:xfrm>
        <a:graphic>
          <a:graphicData uri="http://schemas.openxmlformats.org/drawingml/2006/table">
            <a:tbl>
              <a:tblPr firstRow="1" bandRow="1">
                <a:tableStyleId>{5C22544A-7EE6-4342-B048-85BDC9FD1C3A}</a:tableStyleId>
              </a:tblPr>
              <a:tblGrid>
                <a:gridCol w="1710592"/>
                <a:gridCol w="2412694"/>
                <a:gridCol w="3806277"/>
              </a:tblGrid>
              <a:tr h="370912">
                <a:tc>
                  <a:txBody>
                    <a:bodyPr/>
                    <a:lstStyle/>
                    <a:p>
                      <a:pPr algn="ctr"/>
                      <a:r>
                        <a:rPr lang="fr-BE" sz="1600" dirty="0" smtClean="0"/>
                        <a:t>Opérateur</a:t>
                      </a:r>
                      <a:endParaRPr lang="fr-BE" sz="1600" dirty="0"/>
                    </a:p>
                  </a:txBody>
                  <a:tcPr marL="91439" marR="91439" marT="45729" marB="45729"/>
                </a:tc>
                <a:tc>
                  <a:txBody>
                    <a:bodyPr/>
                    <a:lstStyle/>
                    <a:p>
                      <a:pPr algn="ctr"/>
                      <a:r>
                        <a:rPr lang="fr-BE" sz="1600" dirty="0" smtClean="0"/>
                        <a:t>Exemple</a:t>
                      </a:r>
                      <a:endParaRPr lang="fr-BE" sz="1600" dirty="0"/>
                    </a:p>
                  </a:txBody>
                  <a:tcPr marL="91439" marR="91439" marT="45729" marB="45729"/>
                </a:tc>
                <a:tc>
                  <a:txBody>
                    <a:bodyPr/>
                    <a:lstStyle/>
                    <a:p>
                      <a:pPr algn="ctr"/>
                      <a:r>
                        <a:rPr lang="fr-BE" sz="1600" dirty="0" smtClean="0"/>
                        <a:t>Equivalent à</a:t>
                      </a:r>
                      <a:endParaRPr lang="fr-BE" sz="1600" dirty="0"/>
                    </a:p>
                  </a:txBody>
                  <a:tcPr marL="91439" marR="91439" marT="45729" marB="45729"/>
                </a:tc>
              </a:tr>
              <a:tr h="589069">
                <a:tc>
                  <a:txBody>
                    <a:bodyPr/>
                    <a:lstStyle/>
                    <a:p>
                      <a:pPr algn="ctr"/>
                      <a:r>
                        <a:rPr lang="fr-BE" sz="1600" dirty="0" smtClean="0"/>
                        <a:t>+=</a:t>
                      </a:r>
                    </a:p>
                  </a:txBody>
                  <a:tcPr marL="91439" marR="91439" marT="45729" marB="45729"/>
                </a:tc>
                <a:tc>
                  <a:txBody>
                    <a:bodyPr/>
                    <a:lstStyle/>
                    <a:p>
                      <a:pPr algn="ctr"/>
                      <a:r>
                        <a:rPr lang="fr-BE" sz="1600" dirty="0" smtClean="0"/>
                        <a:t>a += b</a:t>
                      </a:r>
                    </a:p>
                    <a:p>
                      <a:pPr algn="ctr"/>
                      <a:r>
                        <a:rPr lang="fr-BE" sz="1600" dirty="0" smtClean="0"/>
                        <a:t>expr1 += expr2</a:t>
                      </a:r>
                      <a:endParaRPr lang="fr-BE" sz="1600" dirty="0"/>
                    </a:p>
                  </a:txBody>
                  <a:tcPr marL="91439" marR="91439" marT="45729" marB="45729"/>
                </a:tc>
                <a:tc>
                  <a:txBody>
                    <a:bodyPr/>
                    <a:lstStyle/>
                    <a:p>
                      <a:pPr algn="ctr"/>
                      <a:r>
                        <a:rPr lang="fr-BE" sz="1600" dirty="0" smtClean="0"/>
                        <a:t>a = a</a:t>
                      </a:r>
                      <a:r>
                        <a:rPr lang="fr-BE" sz="1600" baseline="0" dirty="0" smtClean="0"/>
                        <a:t> + b</a:t>
                      </a:r>
                    </a:p>
                    <a:p>
                      <a:pPr marL="0" marR="0" indent="0" algn="ctr" defTabSz="914400" rtl="0" eaLnBrk="1" fontAlgn="auto" latinLnBrk="0" hangingPunct="1">
                        <a:lnSpc>
                          <a:spcPct val="100000"/>
                        </a:lnSpc>
                        <a:spcBef>
                          <a:spcPts val="0"/>
                        </a:spcBef>
                        <a:spcAft>
                          <a:spcPts val="0"/>
                        </a:spcAft>
                        <a:buClrTx/>
                        <a:buSzTx/>
                        <a:buFontTx/>
                        <a:buNone/>
                        <a:tabLst/>
                        <a:defRPr/>
                      </a:pPr>
                      <a:r>
                        <a:rPr lang="fr-BE" sz="1600" dirty="0" smtClean="0"/>
                        <a:t>expr1 = expr1 + expr2</a:t>
                      </a:r>
                    </a:p>
                  </a:txBody>
                  <a:tcPr marL="91439" marR="91439" marT="45729" marB="45729"/>
                </a:tc>
              </a:tr>
              <a:tr h="589069">
                <a:tc>
                  <a:txBody>
                    <a:bodyPr/>
                    <a:lstStyle/>
                    <a:p>
                      <a:pPr algn="ctr"/>
                      <a:r>
                        <a:rPr lang="fr-BE" sz="1600" dirty="0" smtClean="0"/>
                        <a:t>-=</a:t>
                      </a:r>
                      <a:endParaRPr lang="fr-BE" sz="1600" dirty="0"/>
                    </a:p>
                  </a:txBody>
                  <a:tcPr marL="91439" marR="91439" marT="45729" marB="45729"/>
                </a:tc>
                <a:tc>
                  <a:txBody>
                    <a:bodyPr/>
                    <a:lstStyle/>
                    <a:p>
                      <a:pPr algn="ctr"/>
                      <a:r>
                        <a:rPr lang="fr-BE" sz="1600" dirty="0" smtClean="0"/>
                        <a:t>a -= b</a:t>
                      </a:r>
                    </a:p>
                    <a:p>
                      <a:pPr algn="ctr"/>
                      <a:r>
                        <a:rPr lang="fr-BE" sz="1600" dirty="0" smtClean="0"/>
                        <a:t>expr1 -= expr2</a:t>
                      </a:r>
                      <a:endParaRPr lang="fr-BE" sz="1600" dirty="0"/>
                    </a:p>
                  </a:txBody>
                  <a:tcPr marL="91439" marR="91439" marT="45729" marB="45729"/>
                </a:tc>
                <a:tc>
                  <a:txBody>
                    <a:bodyPr/>
                    <a:lstStyle/>
                    <a:p>
                      <a:pPr algn="ctr"/>
                      <a:r>
                        <a:rPr lang="fr-BE" sz="1600" dirty="0" smtClean="0"/>
                        <a:t>a = a</a:t>
                      </a:r>
                      <a:r>
                        <a:rPr lang="fr-BE" sz="1600" baseline="0" dirty="0" smtClean="0"/>
                        <a:t> - b</a:t>
                      </a:r>
                    </a:p>
                    <a:p>
                      <a:pPr marL="0" marR="0" indent="0" algn="ctr" defTabSz="914400" rtl="0" eaLnBrk="1" fontAlgn="auto" latinLnBrk="0" hangingPunct="1">
                        <a:lnSpc>
                          <a:spcPct val="100000"/>
                        </a:lnSpc>
                        <a:spcBef>
                          <a:spcPts val="0"/>
                        </a:spcBef>
                        <a:spcAft>
                          <a:spcPts val="0"/>
                        </a:spcAft>
                        <a:buClrTx/>
                        <a:buSzTx/>
                        <a:buFontTx/>
                        <a:buNone/>
                        <a:tabLst/>
                        <a:defRPr/>
                      </a:pPr>
                      <a:r>
                        <a:rPr lang="fr-BE" sz="1600" dirty="0" smtClean="0"/>
                        <a:t>expr1 = expr1 - expr2</a:t>
                      </a:r>
                    </a:p>
                  </a:txBody>
                  <a:tcPr marL="91439" marR="91439" marT="45729" marB="45729"/>
                </a:tc>
              </a:tr>
              <a:tr h="589069">
                <a:tc>
                  <a:txBody>
                    <a:bodyPr/>
                    <a:lstStyle/>
                    <a:p>
                      <a:pPr algn="ctr"/>
                      <a:r>
                        <a:rPr lang="fr-BE" sz="1600" dirty="0" smtClean="0"/>
                        <a:t>*=</a:t>
                      </a:r>
                      <a:endParaRPr lang="fr-BE" sz="1600" dirty="0"/>
                    </a:p>
                  </a:txBody>
                  <a:tcPr marL="91439" marR="91439" marT="45729" marB="45729"/>
                </a:tc>
                <a:tc>
                  <a:txBody>
                    <a:bodyPr/>
                    <a:lstStyle/>
                    <a:p>
                      <a:pPr algn="ctr"/>
                      <a:r>
                        <a:rPr lang="fr-BE" sz="1600" dirty="0" smtClean="0"/>
                        <a:t>a *= b</a:t>
                      </a:r>
                    </a:p>
                    <a:p>
                      <a:pPr algn="ctr"/>
                      <a:r>
                        <a:rPr lang="fr-BE" sz="1600" dirty="0" smtClean="0"/>
                        <a:t>expr1 *= expr2</a:t>
                      </a:r>
                      <a:endParaRPr lang="fr-BE" sz="1600" dirty="0"/>
                    </a:p>
                  </a:txBody>
                  <a:tcPr marL="91439" marR="91439" marT="45729" marB="45729"/>
                </a:tc>
                <a:tc>
                  <a:txBody>
                    <a:bodyPr/>
                    <a:lstStyle/>
                    <a:p>
                      <a:pPr algn="ctr"/>
                      <a:r>
                        <a:rPr lang="fr-BE" sz="1600" dirty="0" smtClean="0"/>
                        <a:t>a = a</a:t>
                      </a:r>
                      <a:r>
                        <a:rPr lang="fr-BE" sz="1600" baseline="0" dirty="0" smtClean="0"/>
                        <a:t> * b</a:t>
                      </a:r>
                    </a:p>
                    <a:p>
                      <a:pPr marL="0" marR="0" indent="0" algn="ctr" defTabSz="914400" rtl="0" eaLnBrk="1" fontAlgn="auto" latinLnBrk="0" hangingPunct="1">
                        <a:lnSpc>
                          <a:spcPct val="100000"/>
                        </a:lnSpc>
                        <a:spcBef>
                          <a:spcPts val="0"/>
                        </a:spcBef>
                        <a:spcAft>
                          <a:spcPts val="0"/>
                        </a:spcAft>
                        <a:buClrTx/>
                        <a:buSzTx/>
                        <a:buFontTx/>
                        <a:buNone/>
                        <a:tabLst/>
                        <a:defRPr/>
                      </a:pPr>
                      <a:r>
                        <a:rPr lang="fr-BE" sz="1600" dirty="0" smtClean="0"/>
                        <a:t>expr1 = expr1 * expr2</a:t>
                      </a:r>
                    </a:p>
                  </a:txBody>
                  <a:tcPr marL="91439" marR="91439" marT="45729" marB="45729"/>
                </a:tc>
              </a:tr>
              <a:tr h="589069">
                <a:tc>
                  <a:txBody>
                    <a:bodyPr/>
                    <a:lstStyle/>
                    <a:p>
                      <a:pPr algn="ctr"/>
                      <a:r>
                        <a:rPr lang="fr-BE" sz="1600" dirty="0" smtClean="0"/>
                        <a:t>/=</a:t>
                      </a:r>
                      <a:endParaRPr lang="fr-BE" sz="1600" dirty="0"/>
                    </a:p>
                  </a:txBody>
                  <a:tcPr marL="91439" marR="91439" marT="45729" marB="45729"/>
                </a:tc>
                <a:tc>
                  <a:txBody>
                    <a:bodyPr/>
                    <a:lstStyle/>
                    <a:p>
                      <a:pPr algn="ctr"/>
                      <a:r>
                        <a:rPr lang="fr-BE" sz="1600" dirty="0" smtClean="0"/>
                        <a:t>a /= b</a:t>
                      </a:r>
                    </a:p>
                    <a:p>
                      <a:pPr algn="ctr"/>
                      <a:r>
                        <a:rPr lang="fr-BE" sz="1600" dirty="0" smtClean="0"/>
                        <a:t>expr1 /= expr2</a:t>
                      </a:r>
                      <a:endParaRPr lang="fr-BE" sz="1600" dirty="0"/>
                    </a:p>
                  </a:txBody>
                  <a:tcPr marL="91439" marR="91439" marT="45729" marB="45729"/>
                </a:tc>
                <a:tc>
                  <a:txBody>
                    <a:bodyPr/>
                    <a:lstStyle/>
                    <a:p>
                      <a:pPr algn="ctr"/>
                      <a:r>
                        <a:rPr lang="fr-BE" sz="1600" dirty="0" smtClean="0"/>
                        <a:t>a = a</a:t>
                      </a:r>
                      <a:r>
                        <a:rPr lang="fr-BE" sz="1600" baseline="0" dirty="0" smtClean="0"/>
                        <a:t> / b</a:t>
                      </a:r>
                    </a:p>
                    <a:p>
                      <a:pPr marL="0" marR="0" indent="0" algn="ctr" defTabSz="914400" rtl="0" eaLnBrk="1" fontAlgn="auto" latinLnBrk="0" hangingPunct="1">
                        <a:lnSpc>
                          <a:spcPct val="100000"/>
                        </a:lnSpc>
                        <a:spcBef>
                          <a:spcPts val="0"/>
                        </a:spcBef>
                        <a:spcAft>
                          <a:spcPts val="0"/>
                        </a:spcAft>
                        <a:buClrTx/>
                        <a:buSzTx/>
                        <a:buFontTx/>
                        <a:buNone/>
                        <a:tabLst/>
                        <a:defRPr/>
                      </a:pPr>
                      <a:r>
                        <a:rPr lang="fr-BE" sz="1600" dirty="0" smtClean="0"/>
                        <a:t>expr1 = expr1 * expr2</a:t>
                      </a:r>
                    </a:p>
                  </a:txBody>
                  <a:tcPr marL="91439" marR="91439" marT="45729" marB="45729"/>
                </a:tc>
              </a:tr>
              <a:tr h="589069">
                <a:tc>
                  <a:txBody>
                    <a:bodyPr/>
                    <a:lstStyle/>
                    <a:p>
                      <a:pPr algn="ctr"/>
                      <a:r>
                        <a:rPr lang="fr-BE" sz="1600" dirty="0" smtClean="0"/>
                        <a:t>%=</a:t>
                      </a:r>
                      <a:endParaRPr lang="fr-BE" sz="1600" dirty="0"/>
                    </a:p>
                  </a:txBody>
                  <a:tcPr marL="91439" marR="91439" marT="45729" marB="45729"/>
                </a:tc>
                <a:tc>
                  <a:txBody>
                    <a:bodyPr/>
                    <a:lstStyle/>
                    <a:p>
                      <a:pPr algn="ctr"/>
                      <a:r>
                        <a:rPr lang="fr-BE" sz="1600" dirty="0" smtClean="0"/>
                        <a:t>a %= b</a:t>
                      </a:r>
                    </a:p>
                    <a:p>
                      <a:pPr algn="ctr"/>
                      <a:r>
                        <a:rPr lang="fr-BE" sz="1600" dirty="0" smtClean="0"/>
                        <a:t>expr1 %= expr2</a:t>
                      </a:r>
                      <a:endParaRPr lang="fr-BE" sz="1600" dirty="0"/>
                    </a:p>
                  </a:txBody>
                  <a:tcPr marL="91439" marR="91439" marT="45729" marB="45729"/>
                </a:tc>
                <a:tc>
                  <a:txBody>
                    <a:bodyPr/>
                    <a:lstStyle/>
                    <a:p>
                      <a:pPr algn="ctr"/>
                      <a:r>
                        <a:rPr lang="fr-BE" sz="1600" dirty="0" smtClean="0"/>
                        <a:t>a = a</a:t>
                      </a:r>
                      <a:r>
                        <a:rPr lang="fr-BE" sz="1600" baseline="0" dirty="0" smtClean="0"/>
                        <a:t> % b</a:t>
                      </a:r>
                    </a:p>
                    <a:p>
                      <a:pPr marL="0" marR="0" indent="0" algn="ctr" defTabSz="914400" rtl="0" eaLnBrk="1" fontAlgn="auto" latinLnBrk="0" hangingPunct="1">
                        <a:lnSpc>
                          <a:spcPct val="100000"/>
                        </a:lnSpc>
                        <a:spcBef>
                          <a:spcPts val="0"/>
                        </a:spcBef>
                        <a:spcAft>
                          <a:spcPts val="0"/>
                        </a:spcAft>
                        <a:buClrTx/>
                        <a:buSzTx/>
                        <a:buFontTx/>
                        <a:buNone/>
                        <a:tabLst/>
                        <a:defRPr/>
                      </a:pPr>
                      <a:r>
                        <a:rPr lang="fr-BE" sz="1600" dirty="0" smtClean="0"/>
                        <a:t>expr1 = expr1 % expr2</a:t>
                      </a:r>
                    </a:p>
                  </a:txBody>
                  <a:tcPr marL="91439" marR="91439" marT="45729" marB="45729"/>
                </a:tc>
              </a:tr>
            </a:tbl>
          </a:graphicData>
        </a:graphic>
      </p:graphicFrame>
    </p:spTree>
    <p:extLst>
      <p:ext uri="{BB962C8B-B14F-4D97-AF65-F5344CB8AC3E}">
        <p14:creationId xmlns:p14="http://schemas.microsoft.com/office/powerpoint/2010/main" val="2774320233"/>
      </p:ext>
    </p:extLst>
  </p:cSld>
  <p:clrMapOvr>
    <a:masterClrMapping/>
  </p:clrMapOvr>
  <p:transition>
    <p:strips dir="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cs typeface="+mn-cs"/>
              </a:rPr>
              <a:t>IV . </a:t>
            </a:r>
            <a:r>
              <a:rPr lang="fr-BE" sz="2400" b="1" dirty="0">
                <a:latin typeface="+mn-lt"/>
                <a:cs typeface="+mn-cs"/>
              </a:rPr>
              <a:t>Arithmétique et opérateurs </a:t>
            </a:r>
            <a:r>
              <a:rPr lang="fr-BE" sz="2400" b="1" i="1" dirty="0">
                <a:latin typeface="+mn-lt"/>
                <a:cs typeface="+mn-cs"/>
              </a:rPr>
              <a:t>– Le transtypage</a:t>
            </a:r>
          </a:p>
        </p:txBody>
      </p:sp>
      <p:sp>
        <p:nvSpPr>
          <p:cNvPr id="27651" name="ZoneTexte 8"/>
          <p:cNvSpPr txBox="1">
            <a:spLocks noChangeArrowheads="1"/>
          </p:cNvSpPr>
          <p:nvPr/>
        </p:nvSpPr>
        <p:spPr bwMode="auto">
          <a:xfrm>
            <a:off x="179513" y="764705"/>
            <a:ext cx="8784976" cy="5016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4" tIns="45712" rIns="91424" bIns="45712">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lvl="3" eaLnBrk="1" hangingPunct="1"/>
            <a:r>
              <a:rPr lang="fr-BE" sz="2000" dirty="0">
                <a:latin typeface="Calibri" panose="020F0502020204030204" pitchFamily="34" charset="0"/>
              </a:rPr>
              <a:t>Les </a:t>
            </a:r>
            <a:r>
              <a:rPr lang="fr-BE" sz="2000" b="1" dirty="0">
                <a:latin typeface="Calibri" panose="020F0502020204030204" pitchFamily="34" charset="0"/>
              </a:rPr>
              <a:t>opérateurs arithmétiques</a:t>
            </a:r>
            <a:r>
              <a:rPr lang="fr-BE" sz="2000" dirty="0">
                <a:latin typeface="Calibri" panose="020F0502020204030204" pitchFamily="34" charset="0"/>
              </a:rPr>
              <a:t> ne sont définis que lorsque deux </a:t>
            </a:r>
            <a:r>
              <a:rPr lang="fr-BE" sz="2000" b="1" dirty="0">
                <a:latin typeface="Calibri" panose="020F0502020204030204" pitchFamily="34" charset="0"/>
              </a:rPr>
              <a:t>opérandes</a:t>
            </a:r>
            <a:r>
              <a:rPr lang="fr-BE" sz="2000" dirty="0">
                <a:latin typeface="Calibri" panose="020F0502020204030204" pitchFamily="34" charset="0"/>
              </a:rPr>
              <a:t> sont de </a:t>
            </a:r>
            <a:r>
              <a:rPr lang="fr-BE" sz="2000" b="1" dirty="0">
                <a:latin typeface="Calibri" panose="020F0502020204030204" pitchFamily="34" charset="0"/>
              </a:rPr>
              <a:t>mêmes types</a:t>
            </a:r>
            <a:r>
              <a:rPr lang="fr-BE" sz="2000" dirty="0">
                <a:latin typeface="Calibri" panose="020F0502020204030204" pitchFamily="34" charset="0"/>
              </a:rPr>
              <a:t>. Cependant, il est fréquent d’écrire des expressions mixtes… (additionner un </a:t>
            </a:r>
            <a:r>
              <a:rPr lang="fr-BE" sz="2000" dirty="0" err="1">
                <a:latin typeface="Calibri" panose="020F0502020204030204" pitchFamily="34" charset="0"/>
              </a:rPr>
              <a:t>int</a:t>
            </a:r>
            <a:r>
              <a:rPr lang="fr-BE" sz="2000" dirty="0">
                <a:latin typeface="Calibri" panose="020F0502020204030204" pitchFamily="34" charset="0"/>
              </a:rPr>
              <a:t> et un double, par exemple).</a:t>
            </a:r>
          </a:p>
          <a:p>
            <a:pPr marL="0" lvl="3" eaLnBrk="1" hangingPunct="1"/>
            <a:endParaRPr lang="fr-BE" sz="2000" dirty="0">
              <a:latin typeface="Calibri" panose="020F0502020204030204" pitchFamily="34" charset="0"/>
            </a:endParaRPr>
          </a:p>
          <a:p>
            <a:pPr marL="0" lvl="3" eaLnBrk="1" hangingPunct="1"/>
            <a:r>
              <a:rPr lang="fr-BE" sz="2000" dirty="0">
                <a:latin typeface="Calibri" panose="020F0502020204030204" pitchFamily="34" charset="0"/>
              </a:rPr>
              <a:t>Le </a:t>
            </a:r>
            <a:r>
              <a:rPr lang="fr-BE" sz="2000" b="1" dirty="0">
                <a:latin typeface="Calibri" panose="020F0502020204030204" pitchFamily="34" charset="0"/>
              </a:rPr>
              <a:t>transtypage</a:t>
            </a:r>
            <a:r>
              <a:rPr lang="fr-BE" sz="2000" dirty="0">
                <a:latin typeface="Calibri" panose="020F0502020204030204" pitchFamily="34" charset="0"/>
              </a:rPr>
              <a:t> (ou </a:t>
            </a:r>
            <a:r>
              <a:rPr lang="fr-BE" sz="2000" b="1" dirty="0" err="1">
                <a:latin typeface="Calibri" panose="020F0502020204030204" pitchFamily="34" charset="0"/>
              </a:rPr>
              <a:t>cast</a:t>
            </a:r>
            <a:r>
              <a:rPr lang="fr-BE" sz="2000" dirty="0">
                <a:latin typeface="Calibri" panose="020F0502020204030204" pitchFamily="34" charset="0"/>
              </a:rPr>
              <a:t>) est la </a:t>
            </a:r>
            <a:r>
              <a:rPr lang="fr-BE" sz="2000" b="1" dirty="0">
                <a:latin typeface="Calibri" panose="020F0502020204030204" pitchFamily="34" charset="0"/>
              </a:rPr>
              <a:t>conversion</a:t>
            </a:r>
            <a:r>
              <a:rPr lang="fr-BE" sz="2000" dirty="0">
                <a:latin typeface="Calibri" panose="020F0502020204030204" pitchFamily="34" charset="0"/>
              </a:rPr>
              <a:t> d'une expression d'un certain type en une expression d'un autre type.</a:t>
            </a:r>
            <a:endParaRPr lang="fr-BE" altLang="fr-FR" sz="2000" dirty="0">
              <a:latin typeface="Calibri" pitchFamily="34" charset="0"/>
            </a:endParaRPr>
          </a:p>
          <a:p>
            <a:pPr marL="0" lvl="3" eaLnBrk="1" hangingPunct="1"/>
            <a:endParaRPr lang="fr-BE" altLang="fr-FR" sz="2000" dirty="0">
              <a:latin typeface="Calibri" pitchFamily="34" charset="0"/>
            </a:endParaRPr>
          </a:p>
          <a:p>
            <a:pPr marL="0" lvl="3" eaLnBrk="1" hangingPunct="1"/>
            <a:r>
              <a:rPr lang="fr-BE" altLang="fr-FR" sz="2000" dirty="0">
                <a:latin typeface="Calibri" pitchFamily="34" charset="0"/>
              </a:rPr>
              <a:t>Le transtypage peut être :</a:t>
            </a:r>
          </a:p>
          <a:p>
            <a:pPr marL="342839" lvl="3" indent="-342839" eaLnBrk="1" hangingPunct="1">
              <a:buFont typeface="Arial" panose="020B0604020202020204" pitchFamily="34" charset="0"/>
              <a:buChar char="•"/>
            </a:pPr>
            <a:r>
              <a:rPr lang="fr-BE" altLang="fr-FR" sz="2000" b="1" dirty="0">
                <a:latin typeface="Calibri" pitchFamily="34" charset="0"/>
              </a:rPr>
              <a:t>Implicite </a:t>
            </a:r>
            <a:r>
              <a:rPr lang="fr-BE" altLang="fr-FR" sz="2000" dirty="0">
                <a:latin typeface="Calibri" pitchFamily="34" charset="0"/>
              </a:rPr>
              <a:t>: o</a:t>
            </a:r>
            <a:r>
              <a:rPr lang="fr-BE" sz="2000" dirty="0">
                <a:latin typeface="Calibri" panose="020F0502020204030204" pitchFamily="34" charset="0"/>
              </a:rPr>
              <a:t>n peut affecter à un champ ou une variable d'un type donné une expression de type moins élevé dans la hiérarchie des types. Cette transformation est accompagnée par un </a:t>
            </a:r>
            <a:r>
              <a:rPr lang="fr-BE" sz="2000" b="1" dirty="0">
                <a:latin typeface="Calibri" panose="020F0502020204030204" pitchFamily="34" charset="0"/>
              </a:rPr>
              <a:t>gain de précision</a:t>
            </a:r>
            <a:r>
              <a:rPr lang="fr-BE" sz="2000" dirty="0">
                <a:latin typeface="Calibri" panose="020F0502020204030204" pitchFamily="34" charset="0"/>
              </a:rPr>
              <a:t>.</a:t>
            </a:r>
            <a:endParaRPr lang="fr-BE" altLang="fr-FR" sz="2000" b="1" dirty="0">
              <a:latin typeface="Calibri" panose="020F0502020204030204" pitchFamily="34" charset="0"/>
            </a:endParaRPr>
          </a:p>
          <a:p>
            <a:pPr marL="342839" lvl="3" indent="-342839" eaLnBrk="1" hangingPunct="1">
              <a:buFont typeface="Arial" panose="020B0604020202020204" pitchFamily="34" charset="0"/>
              <a:buChar char="•"/>
            </a:pPr>
            <a:r>
              <a:rPr lang="fr-BE" altLang="fr-FR" sz="2000" b="1" dirty="0">
                <a:latin typeface="Calibri" panose="020F0502020204030204" pitchFamily="34" charset="0"/>
              </a:rPr>
              <a:t>Explicite</a:t>
            </a:r>
            <a:r>
              <a:rPr lang="fr-BE" altLang="fr-FR" sz="2000" dirty="0">
                <a:latin typeface="Calibri" panose="020F0502020204030204" pitchFamily="34" charset="0"/>
              </a:rPr>
              <a:t> : on utilise la syntaxe suivante – </a:t>
            </a:r>
            <a:r>
              <a:rPr lang="fr-BE" sz="2000" dirty="0">
                <a:latin typeface="Calibri" panose="020F0502020204030204" pitchFamily="34" charset="0"/>
              </a:rPr>
              <a:t>(</a:t>
            </a:r>
            <a:r>
              <a:rPr lang="fr-BE" sz="2000" i="1" dirty="0" err="1">
                <a:latin typeface="Calibri" panose="020F0502020204030204" pitchFamily="34" charset="0"/>
              </a:rPr>
              <a:t>nouveau_type</a:t>
            </a:r>
            <a:r>
              <a:rPr lang="fr-BE" sz="2000" dirty="0">
                <a:latin typeface="Calibri" panose="020F0502020204030204" pitchFamily="34" charset="0"/>
              </a:rPr>
              <a:t>)</a:t>
            </a:r>
            <a:r>
              <a:rPr lang="fr-BE" sz="2000" i="1" dirty="0">
                <a:latin typeface="Calibri" panose="020F0502020204030204" pitchFamily="34" charset="0"/>
              </a:rPr>
              <a:t>expression</a:t>
            </a:r>
            <a:r>
              <a:rPr lang="fr-BE" altLang="fr-FR" sz="2000" dirty="0">
                <a:latin typeface="Calibri" panose="020F0502020204030204" pitchFamily="34" charset="0"/>
              </a:rPr>
              <a:t> –</a:t>
            </a:r>
            <a:r>
              <a:rPr lang="fr-BE" sz="2000" dirty="0">
                <a:latin typeface="Calibri" panose="020F0502020204030204" pitchFamily="34" charset="0"/>
              </a:rPr>
              <a:t> à chaque fois que l'on souhaite convertir une expression dans un type qui n'est pas plus haut dans la hiérarchie des types. Cette transformation est accompagnée par une </a:t>
            </a:r>
            <a:r>
              <a:rPr lang="fr-BE" sz="2000" b="1" dirty="0">
                <a:latin typeface="Calibri" panose="020F0502020204030204" pitchFamily="34" charset="0"/>
              </a:rPr>
              <a:t>perte de précision</a:t>
            </a:r>
            <a:r>
              <a:rPr lang="fr-BE" sz="2000" dirty="0">
                <a:latin typeface="Calibri" panose="020F0502020204030204" pitchFamily="34" charset="0"/>
              </a:rPr>
              <a:t>.</a:t>
            </a:r>
            <a:endParaRPr lang="fr-BE" altLang="fr-FR" sz="2000" b="1" dirty="0">
              <a:latin typeface="Calibri" panose="020F0502020204030204" pitchFamily="34" charset="0"/>
            </a:endParaRPr>
          </a:p>
          <a:p>
            <a:pPr marL="342839" lvl="3" indent="-342839" eaLnBrk="1" hangingPunct="1">
              <a:buFont typeface="Arial" panose="020B0604020202020204" pitchFamily="34" charset="0"/>
              <a:buChar char="•"/>
            </a:pPr>
            <a:endParaRPr lang="fr-BE" altLang="fr-FR" sz="2000" dirty="0">
              <a:latin typeface="Calibri" pitchFamily="34" charset="0"/>
            </a:endParaRPr>
          </a:p>
        </p:txBody>
      </p:sp>
    </p:spTree>
    <p:extLst>
      <p:ext uri="{BB962C8B-B14F-4D97-AF65-F5344CB8AC3E}">
        <p14:creationId xmlns:p14="http://schemas.microsoft.com/office/powerpoint/2010/main" val="169597176"/>
      </p:ext>
    </p:extLst>
  </p:cSld>
  <p:clrMapOvr>
    <a:masterClrMapping/>
  </p:clrMapOvr>
  <p:transition>
    <p:strips dir="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9"/>
          <p:cNvSpPr>
            <a:spLocks noGrp="1"/>
          </p:cNvSpPr>
          <p:nvPr>
            <p:ph type="title"/>
          </p:nvPr>
        </p:nvSpPr>
        <p:spPr>
          <a:xfrm>
            <a:off x="457200" y="274639"/>
            <a:ext cx="8229600" cy="796925"/>
          </a:xfrm>
        </p:spPr>
        <p:txBody>
          <a:bodyPr/>
          <a:lstStyle/>
          <a:p>
            <a:r>
              <a:rPr lang="fr-BE" altLang="fr-FR" b="1" dirty="0" smtClean="0">
                <a:latin typeface="Calibri" pitchFamily="34" charset="0"/>
              </a:rPr>
              <a:t>Table des matières</a:t>
            </a:r>
            <a:endParaRPr lang="fr-BE" altLang="fr-FR" dirty="0" smtClean="0"/>
          </a:p>
        </p:txBody>
      </p:sp>
      <p:sp>
        <p:nvSpPr>
          <p:cNvPr id="12" name="ZoneTexte 7"/>
          <p:cNvSpPr txBox="1">
            <a:spLocks noGrp="1"/>
          </p:cNvSpPr>
          <p:nvPr>
            <p:ph idx="1"/>
          </p:nvPr>
        </p:nvSpPr>
        <p:spPr>
          <a:xfrm>
            <a:off x="457200" y="1046164"/>
            <a:ext cx="8229600" cy="4493522"/>
          </a:xfrm>
          <a:noFill/>
        </p:spPr>
        <p:txBody>
          <a:bodyPr>
            <a:spAutoFit/>
          </a:bodyPr>
          <a:lstStyle/>
          <a:p>
            <a:pPr fontAlgn="auto">
              <a:spcBef>
                <a:spcPts val="0"/>
              </a:spcBef>
              <a:spcAft>
                <a:spcPts val="0"/>
              </a:spcAft>
              <a:defRPr/>
            </a:pPr>
            <a:endParaRPr lang="fr-BE" sz="1600" b="1" dirty="0"/>
          </a:p>
          <a:p>
            <a:pPr fontAlgn="auto">
              <a:spcBef>
                <a:spcPts val="0"/>
              </a:spcBef>
              <a:spcAft>
                <a:spcPts val="0"/>
              </a:spcAft>
              <a:defRPr/>
            </a:pPr>
            <a:r>
              <a:rPr lang="fr-BE" sz="1800" b="1" dirty="0">
                <a:solidFill>
                  <a:schemeClr val="tx1"/>
                </a:solidFill>
              </a:rPr>
              <a:t>I . 	Introduction à Java et historique du langage</a:t>
            </a:r>
          </a:p>
          <a:p>
            <a:pPr fontAlgn="auto">
              <a:spcBef>
                <a:spcPts val="0"/>
              </a:spcBef>
              <a:spcAft>
                <a:spcPts val="0"/>
              </a:spcAft>
              <a:defRPr/>
            </a:pPr>
            <a:endParaRPr lang="fr-BE" sz="1800" b="1" dirty="0">
              <a:solidFill>
                <a:schemeClr val="tx1"/>
              </a:solidFill>
            </a:endParaRPr>
          </a:p>
          <a:p>
            <a:pPr fontAlgn="auto">
              <a:spcBef>
                <a:spcPts val="0"/>
              </a:spcBef>
              <a:spcAft>
                <a:spcPts val="0"/>
              </a:spcAft>
              <a:defRPr/>
            </a:pPr>
            <a:r>
              <a:rPr lang="fr-BE" sz="1800" b="1" dirty="0">
                <a:solidFill>
                  <a:schemeClr val="tx1"/>
                </a:solidFill>
              </a:rPr>
              <a:t>II. 	Notre outil de développement : </a:t>
            </a:r>
            <a:r>
              <a:rPr lang="fr-BE" sz="1800" b="1" i="1" dirty="0">
                <a:solidFill>
                  <a:schemeClr val="tx1"/>
                </a:solidFill>
              </a:rPr>
              <a:t>Eclipse Kepler</a:t>
            </a:r>
          </a:p>
          <a:p>
            <a:pPr marL="0" indent="0" fontAlgn="auto">
              <a:spcBef>
                <a:spcPts val="0"/>
              </a:spcBef>
              <a:spcAft>
                <a:spcPts val="0"/>
              </a:spcAft>
              <a:buNone/>
              <a:defRPr/>
            </a:pPr>
            <a:endParaRPr lang="fr-BE" sz="1800" b="1" dirty="0"/>
          </a:p>
          <a:p>
            <a:pPr fontAlgn="auto">
              <a:spcBef>
                <a:spcPts val="0"/>
              </a:spcBef>
              <a:spcAft>
                <a:spcPts val="0"/>
              </a:spcAft>
              <a:defRPr/>
            </a:pPr>
            <a:r>
              <a:rPr lang="fr-BE" sz="1800" b="1" dirty="0">
                <a:solidFill>
                  <a:srgbClr val="FF0000"/>
                </a:solidFill>
              </a:rPr>
              <a:t>III. 	Le langage Java et sa syntaxe</a:t>
            </a:r>
          </a:p>
          <a:p>
            <a:pPr fontAlgn="auto">
              <a:spcBef>
                <a:spcPts val="0"/>
              </a:spcBef>
              <a:spcAft>
                <a:spcPts val="0"/>
              </a:spcAft>
              <a:defRPr/>
            </a:pPr>
            <a:endParaRPr lang="fr-BE" sz="1800" b="1" dirty="0"/>
          </a:p>
          <a:p>
            <a:pPr fontAlgn="auto">
              <a:spcBef>
                <a:spcPts val="0"/>
              </a:spcBef>
              <a:spcAft>
                <a:spcPts val="0"/>
              </a:spcAft>
              <a:defRPr/>
            </a:pPr>
            <a:r>
              <a:rPr lang="fr-BE" sz="1800" b="1" dirty="0">
                <a:solidFill>
                  <a:schemeClr val="tx1"/>
                </a:solidFill>
              </a:rPr>
              <a:t>IV. 	La POO avec Java</a:t>
            </a:r>
          </a:p>
          <a:p>
            <a:pPr fontAlgn="auto">
              <a:spcBef>
                <a:spcPts val="0"/>
              </a:spcBef>
              <a:spcAft>
                <a:spcPts val="0"/>
              </a:spcAft>
              <a:defRPr/>
            </a:pPr>
            <a:endParaRPr lang="fr-BE" sz="1800" b="1" dirty="0">
              <a:solidFill>
                <a:schemeClr val="tx1"/>
              </a:solidFill>
            </a:endParaRPr>
          </a:p>
          <a:p>
            <a:pPr fontAlgn="auto">
              <a:spcBef>
                <a:spcPts val="0"/>
              </a:spcBef>
              <a:spcAft>
                <a:spcPts val="0"/>
              </a:spcAft>
              <a:defRPr/>
            </a:pPr>
            <a:r>
              <a:rPr lang="fr-BE" sz="1800" b="1" dirty="0">
                <a:solidFill>
                  <a:schemeClr val="tx1"/>
                </a:solidFill>
              </a:rPr>
              <a:t>V. 	API Java</a:t>
            </a:r>
          </a:p>
          <a:p>
            <a:pPr fontAlgn="auto">
              <a:spcBef>
                <a:spcPts val="0"/>
              </a:spcBef>
              <a:spcAft>
                <a:spcPts val="0"/>
              </a:spcAft>
              <a:defRPr/>
            </a:pPr>
            <a:endParaRPr lang="fr-BE" sz="1800" b="1" dirty="0">
              <a:solidFill>
                <a:schemeClr val="tx1"/>
              </a:solidFill>
            </a:endParaRPr>
          </a:p>
          <a:p>
            <a:pPr fontAlgn="auto">
              <a:spcBef>
                <a:spcPts val="0"/>
              </a:spcBef>
              <a:spcAft>
                <a:spcPts val="0"/>
              </a:spcAft>
              <a:defRPr/>
            </a:pPr>
            <a:r>
              <a:rPr lang="fr-BE" sz="1800" b="1" dirty="0">
                <a:solidFill>
                  <a:schemeClr val="tx1"/>
                </a:solidFill>
              </a:rPr>
              <a:t>VI. 	La gestion des exceptions</a:t>
            </a:r>
          </a:p>
          <a:p>
            <a:pPr fontAlgn="auto">
              <a:spcBef>
                <a:spcPts val="0"/>
              </a:spcBef>
              <a:spcAft>
                <a:spcPts val="0"/>
              </a:spcAft>
              <a:defRPr/>
            </a:pPr>
            <a:endParaRPr lang="fr-BE" sz="1800" b="1" dirty="0">
              <a:solidFill>
                <a:schemeClr val="tx1"/>
              </a:solidFill>
            </a:endParaRPr>
          </a:p>
          <a:p>
            <a:pPr fontAlgn="auto">
              <a:spcBef>
                <a:spcPts val="0"/>
              </a:spcBef>
              <a:spcAft>
                <a:spcPts val="0"/>
              </a:spcAft>
              <a:defRPr/>
            </a:pPr>
            <a:r>
              <a:rPr lang="fr-BE" sz="1800" b="1" dirty="0">
                <a:solidFill>
                  <a:schemeClr val="tx1"/>
                </a:solidFill>
              </a:rPr>
              <a:t>VII. 	Les collections</a:t>
            </a:r>
          </a:p>
          <a:p>
            <a:pPr fontAlgn="auto">
              <a:spcBef>
                <a:spcPts val="0"/>
              </a:spcBef>
              <a:spcAft>
                <a:spcPts val="0"/>
              </a:spcAft>
              <a:defRPr/>
            </a:pPr>
            <a:endParaRPr lang="fr-BE" sz="1800" b="1" dirty="0">
              <a:solidFill>
                <a:schemeClr val="tx1"/>
              </a:solidFill>
            </a:endParaRPr>
          </a:p>
          <a:p>
            <a:pPr fontAlgn="auto">
              <a:spcBef>
                <a:spcPts val="0"/>
              </a:spcBef>
              <a:spcAft>
                <a:spcPts val="0"/>
              </a:spcAft>
              <a:defRPr/>
            </a:pPr>
            <a:r>
              <a:rPr lang="fr-BE" sz="1800" b="1" smtClean="0">
                <a:solidFill>
                  <a:schemeClr val="tx1"/>
                </a:solidFill>
              </a:rPr>
              <a:t>VIII</a:t>
            </a:r>
            <a:r>
              <a:rPr lang="fr-BE" sz="1800" b="1" dirty="0">
                <a:solidFill>
                  <a:schemeClr val="tx1"/>
                </a:solidFill>
              </a:rPr>
              <a:t>. 	La sérialisation</a:t>
            </a:r>
          </a:p>
        </p:txBody>
      </p:sp>
    </p:spTree>
    <p:extLst>
      <p:ext uri="{BB962C8B-B14F-4D97-AF65-F5344CB8AC3E}">
        <p14:creationId xmlns:p14="http://schemas.microsoft.com/office/powerpoint/2010/main" val="1113016214"/>
      </p:ext>
    </p:extLst>
  </p:cSld>
  <p:clrMapOvr>
    <a:masterClrMapping/>
  </p:clrMapOvr>
  <p:transition>
    <p:strips dir="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cs typeface="+mn-cs"/>
              </a:rPr>
              <a:t>IV . </a:t>
            </a:r>
            <a:r>
              <a:rPr lang="fr-BE" sz="2400" b="1" dirty="0">
                <a:latin typeface="+mn-lt"/>
                <a:cs typeface="+mn-cs"/>
              </a:rPr>
              <a:t>Arithmétique et opérateurs </a:t>
            </a:r>
            <a:r>
              <a:rPr lang="fr-BE" sz="2400" b="1" i="1" dirty="0">
                <a:latin typeface="+mn-lt"/>
                <a:cs typeface="+mn-cs"/>
              </a:rPr>
              <a:t>– Le transtypage</a:t>
            </a:r>
          </a:p>
        </p:txBody>
      </p:sp>
      <p:sp>
        <p:nvSpPr>
          <p:cNvPr id="27651" name="ZoneTexte 8"/>
          <p:cNvSpPr txBox="1">
            <a:spLocks noChangeArrowheads="1"/>
          </p:cNvSpPr>
          <p:nvPr/>
        </p:nvSpPr>
        <p:spPr bwMode="auto">
          <a:xfrm>
            <a:off x="285750" y="836712"/>
            <a:ext cx="8501063" cy="5324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lvl="3" eaLnBrk="1" hangingPunct="1"/>
            <a:r>
              <a:rPr lang="fr-BE" sz="2000" dirty="0">
                <a:latin typeface="Calibri" panose="020F0502020204030204" pitchFamily="34" charset="0"/>
              </a:rPr>
              <a:t>La hiérarchie des types primitifs est la suivante :</a:t>
            </a:r>
          </a:p>
          <a:p>
            <a:pPr marL="0" lvl="3" eaLnBrk="1" hangingPunct="1"/>
            <a:r>
              <a:rPr lang="fr-BE" sz="2000" dirty="0">
                <a:latin typeface="Calibri" panose="020F0502020204030204" pitchFamily="34" charset="0"/>
              </a:rPr>
              <a:t>	</a:t>
            </a:r>
            <a:r>
              <a:rPr lang="fr-BE" sz="2000" b="1" dirty="0">
                <a:latin typeface="Calibri" panose="020F0502020204030204" pitchFamily="34" charset="0"/>
              </a:rPr>
              <a:t>byte &lt; short/char &lt; </a:t>
            </a:r>
            <a:r>
              <a:rPr lang="fr-BE" sz="2000" b="1" dirty="0" err="1">
                <a:latin typeface="Calibri" panose="020F0502020204030204" pitchFamily="34" charset="0"/>
              </a:rPr>
              <a:t>int</a:t>
            </a:r>
            <a:r>
              <a:rPr lang="fr-BE" sz="2000" b="1" dirty="0">
                <a:latin typeface="Calibri" panose="020F0502020204030204" pitchFamily="34" charset="0"/>
              </a:rPr>
              <a:t> &lt; long &lt; </a:t>
            </a:r>
            <a:r>
              <a:rPr lang="fr-BE" sz="2000" b="1" dirty="0" err="1">
                <a:latin typeface="Calibri" panose="020F0502020204030204" pitchFamily="34" charset="0"/>
              </a:rPr>
              <a:t>float</a:t>
            </a:r>
            <a:r>
              <a:rPr lang="fr-BE" sz="2000" b="1" dirty="0">
                <a:latin typeface="Calibri" panose="020F0502020204030204" pitchFamily="34" charset="0"/>
              </a:rPr>
              <a:t> &lt; double</a:t>
            </a:r>
          </a:p>
          <a:p>
            <a:pPr marL="0" lvl="3" eaLnBrk="1" hangingPunct="1"/>
            <a:endParaRPr lang="fr-BE" sz="2000" dirty="0">
              <a:latin typeface="Calibri" panose="020F0502020204030204" pitchFamily="34" charset="0"/>
            </a:endParaRPr>
          </a:p>
          <a:p>
            <a:pPr marL="0" lvl="3" eaLnBrk="1" hangingPunct="1"/>
            <a:r>
              <a:rPr lang="fr-BE" sz="2000" dirty="0">
                <a:latin typeface="Calibri" panose="020F0502020204030204" pitchFamily="34" charset="0"/>
              </a:rPr>
              <a:t>Exemple de transtypage implicite avec les types primitifs :</a:t>
            </a:r>
          </a:p>
          <a:p>
            <a:pPr marL="1142798" lvl="5" eaLnBrk="1" hangingPunct="1"/>
            <a:r>
              <a:rPr lang="fr-BE" altLang="fr-FR" sz="2000" dirty="0" err="1">
                <a:latin typeface="Calibri" panose="020F0502020204030204" pitchFamily="34" charset="0"/>
              </a:rPr>
              <a:t>int</a:t>
            </a:r>
            <a:r>
              <a:rPr lang="fr-BE" altLang="fr-FR" sz="2000" dirty="0">
                <a:latin typeface="Calibri" panose="020F0502020204030204" pitchFamily="34" charset="0"/>
              </a:rPr>
              <a:t> n;</a:t>
            </a:r>
          </a:p>
          <a:p>
            <a:pPr marL="1142798" lvl="5" eaLnBrk="1" hangingPunct="1"/>
            <a:r>
              <a:rPr lang="fr-BE" altLang="fr-FR" sz="2000" dirty="0" err="1">
                <a:latin typeface="Calibri" panose="020F0502020204030204" pitchFamily="34" charset="0"/>
              </a:rPr>
              <a:t>float</a:t>
            </a:r>
            <a:r>
              <a:rPr lang="fr-BE" altLang="fr-FR" sz="2000" dirty="0">
                <a:latin typeface="Calibri" panose="020F0502020204030204" pitchFamily="34" charset="0"/>
              </a:rPr>
              <a:t> f;</a:t>
            </a:r>
          </a:p>
          <a:p>
            <a:pPr marL="1142798" lvl="5" eaLnBrk="1" hangingPunct="1"/>
            <a:r>
              <a:rPr lang="fr-BE" altLang="fr-FR" sz="2000" dirty="0">
                <a:latin typeface="Calibri" panose="020F0502020204030204" pitchFamily="34" charset="0"/>
              </a:rPr>
              <a:t>n = 3;</a:t>
            </a:r>
          </a:p>
          <a:p>
            <a:pPr marL="1142798" lvl="5" eaLnBrk="1" hangingPunct="1"/>
            <a:r>
              <a:rPr lang="fr-BE" altLang="fr-FR" sz="2000" dirty="0">
                <a:latin typeface="Calibri" panose="020F0502020204030204" pitchFamily="34" charset="0"/>
              </a:rPr>
              <a:t>f = n;</a:t>
            </a:r>
          </a:p>
          <a:p>
            <a:pPr marL="1142798" lvl="5" eaLnBrk="1" hangingPunct="1"/>
            <a:r>
              <a:rPr lang="fr-BE" altLang="fr-FR" sz="2000" dirty="0">
                <a:latin typeface="Calibri" panose="020F0502020204030204" pitchFamily="34" charset="0"/>
              </a:rPr>
              <a:t>		=&gt; f vaudra 3.0</a:t>
            </a:r>
          </a:p>
          <a:p>
            <a:pPr marL="0" lvl="3" eaLnBrk="1" hangingPunct="1"/>
            <a:endParaRPr lang="fr-BE" altLang="fr-FR" sz="2000" dirty="0">
              <a:latin typeface="Calibri" panose="020F0502020204030204" pitchFamily="34" charset="0"/>
            </a:endParaRPr>
          </a:p>
          <a:p>
            <a:pPr marL="0" lvl="3" eaLnBrk="1" hangingPunct="1"/>
            <a:r>
              <a:rPr lang="fr-BE" sz="2000" dirty="0">
                <a:latin typeface="Calibri" panose="020F0502020204030204" pitchFamily="34" charset="0"/>
              </a:rPr>
              <a:t>Exemple de transtypage explicite avec les types primitifs :</a:t>
            </a:r>
          </a:p>
          <a:p>
            <a:pPr marL="1142798" lvl="5" eaLnBrk="1" hangingPunct="1"/>
            <a:r>
              <a:rPr lang="fr-BE" altLang="fr-FR" sz="2000" dirty="0" err="1">
                <a:latin typeface="Calibri" panose="020F0502020204030204" pitchFamily="34" charset="0"/>
              </a:rPr>
              <a:t>int</a:t>
            </a:r>
            <a:r>
              <a:rPr lang="fr-BE" altLang="fr-FR" sz="2000" dirty="0">
                <a:latin typeface="Calibri" panose="020F0502020204030204" pitchFamily="34" charset="0"/>
              </a:rPr>
              <a:t> n;</a:t>
            </a:r>
          </a:p>
          <a:p>
            <a:pPr marL="1142798" lvl="5" eaLnBrk="1" hangingPunct="1"/>
            <a:r>
              <a:rPr lang="fr-BE" altLang="fr-FR" sz="2000" dirty="0" err="1">
                <a:latin typeface="Calibri" panose="020F0502020204030204" pitchFamily="34" charset="0"/>
              </a:rPr>
              <a:t>float</a:t>
            </a:r>
            <a:r>
              <a:rPr lang="fr-BE" altLang="fr-FR" sz="2000" dirty="0">
                <a:latin typeface="Calibri" panose="020F0502020204030204" pitchFamily="34" charset="0"/>
              </a:rPr>
              <a:t> f;</a:t>
            </a:r>
          </a:p>
          <a:p>
            <a:pPr marL="1142798" lvl="5" eaLnBrk="1" hangingPunct="1"/>
            <a:r>
              <a:rPr lang="fr-BE" altLang="fr-FR" sz="2000" dirty="0">
                <a:latin typeface="Calibri" panose="020F0502020204030204" pitchFamily="34" charset="0"/>
              </a:rPr>
              <a:t>f = 3.8;</a:t>
            </a:r>
          </a:p>
          <a:p>
            <a:pPr marL="1142798" lvl="5" eaLnBrk="1" hangingPunct="1"/>
            <a:r>
              <a:rPr lang="fr-BE" altLang="fr-FR" sz="2000" dirty="0">
                <a:latin typeface="Calibri" panose="020F0502020204030204" pitchFamily="34" charset="0"/>
              </a:rPr>
              <a:t>n = (</a:t>
            </a:r>
            <a:r>
              <a:rPr lang="fr-BE" altLang="fr-FR" sz="2000" dirty="0" err="1">
                <a:latin typeface="Calibri" panose="020F0502020204030204" pitchFamily="34" charset="0"/>
              </a:rPr>
              <a:t>int</a:t>
            </a:r>
            <a:r>
              <a:rPr lang="fr-BE" altLang="fr-FR" sz="2000" dirty="0">
                <a:latin typeface="Calibri" panose="020F0502020204030204" pitchFamily="34" charset="0"/>
              </a:rPr>
              <a:t>) f;</a:t>
            </a:r>
          </a:p>
          <a:p>
            <a:pPr marL="1142798" lvl="5" eaLnBrk="1" hangingPunct="1"/>
            <a:r>
              <a:rPr lang="fr-BE" altLang="fr-FR" sz="2000" dirty="0">
                <a:latin typeface="Calibri" panose="020F0502020204030204" pitchFamily="34" charset="0"/>
              </a:rPr>
              <a:t>		=&gt; n vaudra 3</a:t>
            </a:r>
          </a:p>
          <a:p>
            <a:pPr marL="0" lvl="3" eaLnBrk="1" hangingPunct="1"/>
            <a:endParaRPr lang="fr-BE" altLang="fr-FR" sz="2000" dirty="0">
              <a:latin typeface="Calibri" panose="020F0502020204030204" pitchFamily="34" charset="0"/>
            </a:endParaRPr>
          </a:p>
        </p:txBody>
      </p:sp>
    </p:spTree>
    <p:extLst>
      <p:ext uri="{BB962C8B-B14F-4D97-AF65-F5344CB8AC3E}">
        <p14:creationId xmlns:p14="http://schemas.microsoft.com/office/powerpoint/2010/main" val="3451614099"/>
      </p:ext>
    </p:extLst>
  </p:cSld>
  <p:clrMapOvr>
    <a:masterClrMapping/>
  </p:clrMapOvr>
  <p:transition>
    <p:strips dir="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ous-titre 2"/>
          <p:cNvSpPr>
            <a:spLocks noGrp="1"/>
          </p:cNvSpPr>
          <p:nvPr>
            <p:ph type="subTitle" idx="1"/>
          </p:nvPr>
        </p:nvSpPr>
        <p:spPr/>
        <p:txBody>
          <a:bodyPr/>
          <a:lstStyle/>
          <a:p>
            <a:r>
              <a:rPr lang="fr-BE" altLang="fr-FR" dirty="0" smtClean="0"/>
              <a:t> </a:t>
            </a:r>
          </a:p>
        </p:txBody>
      </p:sp>
      <p:sp>
        <p:nvSpPr>
          <p:cNvPr id="8" name="ZoneTexte 7"/>
          <p:cNvSpPr txBox="1"/>
          <p:nvPr/>
        </p:nvSpPr>
        <p:spPr>
          <a:xfrm>
            <a:off x="0" y="1"/>
            <a:ext cx="9144000" cy="988811"/>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cs typeface="+mn-cs"/>
              </a:rPr>
              <a:t>IV . </a:t>
            </a:r>
            <a:r>
              <a:rPr lang="fr-BE" sz="2400" b="1" dirty="0">
                <a:latin typeface="+mn-lt"/>
                <a:cs typeface="+mn-cs"/>
              </a:rPr>
              <a:t>Arithmétique et opérateurs </a:t>
            </a:r>
            <a:r>
              <a:rPr lang="fr-BE" sz="2400" b="1" i="1" dirty="0">
                <a:latin typeface="+mn-lt"/>
                <a:cs typeface="+mn-cs"/>
              </a:rPr>
              <a:t>– Opérateurs d’incrémentation et de décrémentation</a:t>
            </a:r>
          </a:p>
        </p:txBody>
      </p:sp>
      <p:sp>
        <p:nvSpPr>
          <p:cNvPr id="30724" name="ZoneTexte 8"/>
          <p:cNvSpPr txBox="1">
            <a:spLocks noChangeArrowheads="1"/>
          </p:cNvSpPr>
          <p:nvPr/>
        </p:nvSpPr>
        <p:spPr bwMode="auto">
          <a:xfrm>
            <a:off x="285751" y="1268761"/>
            <a:ext cx="8501063" cy="707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lvl="3" eaLnBrk="1" hangingPunct="1"/>
            <a:r>
              <a:rPr lang="fr-BE" altLang="fr-FR" sz="2000" dirty="0">
                <a:latin typeface="Calibri" pitchFamily="34" charset="0"/>
              </a:rPr>
              <a:t>Très utilisé, les </a:t>
            </a:r>
            <a:r>
              <a:rPr lang="fr-BE" altLang="fr-FR" sz="2000" b="1" dirty="0">
                <a:latin typeface="Calibri" pitchFamily="34" charset="0"/>
              </a:rPr>
              <a:t>opérateurs d’incrémentation et de décrémentation </a:t>
            </a:r>
            <a:r>
              <a:rPr lang="fr-BE" altLang="fr-FR" sz="2000" dirty="0">
                <a:latin typeface="Calibri" pitchFamily="34" charset="0"/>
              </a:rPr>
              <a:t>sont les suivants :</a:t>
            </a:r>
          </a:p>
        </p:txBody>
      </p:sp>
      <p:graphicFrame>
        <p:nvGraphicFramePr>
          <p:cNvPr id="10" name="Tableau 9"/>
          <p:cNvGraphicFramePr>
            <a:graphicFrameLocks noGrp="1"/>
          </p:cNvGraphicFramePr>
          <p:nvPr>
            <p:extLst>
              <p:ext uri="{D42A27DB-BD31-4B8C-83A1-F6EECF244321}">
                <p14:modId xmlns:p14="http://schemas.microsoft.com/office/powerpoint/2010/main" val="738253803"/>
              </p:ext>
            </p:extLst>
          </p:nvPr>
        </p:nvGraphicFramePr>
        <p:xfrm>
          <a:off x="607219" y="2276872"/>
          <a:ext cx="7929563" cy="1549050"/>
        </p:xfrm>
        <a:graphic>
          <a:graphicData uri="http://schemas.openxmlformats.org/drawingml/2006/table">
            <a:tbl>
              <a:tblPr firstRow="1" bandRow="1">
                <a:tableStyleId>{5C22544A-7EE6-4342-B048-85BDC9FD1C3A}</a:tableStyleId>
              </a:tblPr>
              <a:tblGrid>
                <a:gridCol w="1710592"/>
                <a:gridCol w="2412694"/>
                <a:gridCol w="3806277"/>
              </a:tblGrid>
              <a:tr h="370912">
                <a:tc>
                  <a:txBody>
                    <a:bodyPr/>
                    <a:lstStyle/>
                    <a:p>
                      <a:pPr algn="ctr"/>
                      <a:r>
                        <a:rPr lang="fr-BE" sz="1600" dirty="0" smtClean="0"/>
                        <a:t>Opérateur</a:t>
                      </a:r>
                      <a:endParaRPr lang="fr-BE" sz="1600" dirty="0"/>
                    </a:p>
                  </a:txBody>
                  <a:tcPr marL="91439" marR="91439" marT="45729" marB="45729"/>
                </a:tc>
                <a:tc>
                  <a:txBody>
                    <a:bodyPr/>
                    <a:lstStyle/>
                    <a:p>
                      <a:pPr algn="ctr"/>
                      <a:r>
                        <a:rPr lang="fr-BE" sz="1600" dirty="0" smtClean="0"/>
                        <a:t>Exemple</a:t>
                      </a:r>
                      <a:endParaRPr lang="fr-BE" sz="1600" dirty="0"/>
                    </a:p>
                  </a:txBody>
                  <a:tcPr marL="91439" marR="91439" marT="45729" marB="45729"/>
                </a:tc>
                <a:tc>
                  <a:txBody>
                    <a:bodyPr/>
                    <a:lstStyle/>
                    <a:p>
                      <a:pPr algn="ctr"/>
                      <a:r>
                        <a:rPr lang="fr-BE" sz="1600" dirty="0" smtClean="0"/>
                        <a:t>Equivalent à</a:t>
                      </a:r>
                      <a:endParaRPr lang="fr-BE" sz="1600" dirty="0"/>
                    </a:p>
                  </a:txBody>
                  <a:tcPr marL="91439" marR="91439" marT="45729" marB="45729"/>
                </a:tc>
              </a:tr>
              <a:tr h="589069">
                <a:tc>
                  <a:txBody>
                    <a:bodyPr/>
                    <a:lstStyle/>
                    <a:p>
                      <a:pPr algn="ctr"/>
                      <a:r>
                        <a:rPr lang="fr-BE" sz="1600" dirty="0" smtClean="0"/>
                        <a:t>++</a:t>
                      </a:r>
                    </a:p>
                  </a:txBody>
                  <a:tcPr marL="91439" marR="91439" marT="45729" marB="45729"/>
                </a:tc>
                <a:tc>
                  <a:txBody>
                    <a:bodyPr/>
                    <a:lstStyle/>
                    <a:p>
                      <a:pPr algn="ctr"/>
                      <a:r>
                        <a:rPr lang="fr-BE" sz="1600" dirty="0" smtClean="0"/>
                        <a:t>i++</a:t>
                      </a:r>
                      <a:endParaRPr lang="fr-BE" sz="1600" dirty="0"/>
                    </a:p>
                  </a:txBody>
                  <a:tcPr marL="91439" marR="91439" marT="45729" marB="4572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BE" sz="1600" dirty="0" smtClean="0"/>
                        <a:t>i = i + 1</a:t>
                      </a:r>
                    </a:p>
                    <a:p>
                      <a:pPr marL="0" marR="0" indent="0" algn="ctr" defTabSz="914400" rtl="0" eaLnBrk="1" fontAlgn="auto" latinLnBrk="0" hangingPunct="1">
                        <a:lnSpc>
                          <a:spcPct val="100000"/>
                        </a:lnSpc>
                        <a:spcBef>
                          <a:spcPts val="0"/>
                        </a:spcBef>
                        <a:spcAft>
                          <a:spcPts val="0"/>
                        </a:spcAft>
                        <a:buClrTx/>
                        <a:buSzTx/>
                        <a:buFontTx/>
                        <a:buNone/>
                        <a:tabLst/>
                        <a:defRPr/>
                      </a:pPr>
                      <a:r>
                        <a:rPr lang="fr-BE" sz="1600" dirty="0" smtClean="0"/>
                        <a:t>i += i</a:t>
                      </a:r>
                    </a:p>
                  </a:txBody>
                  <a:tcPr marL="91439" marR="91439" marT="45729" marB="45729"/>
                </a:tc>
              </a:tr>
              <a:tr h="589069">
                <a:tc>
                  <a:txBody>
                    <a:bodyPr/>
                    <a:lstStyle/>
                    <a:p>
                      <a:pPr algn="ctr"/>
                      <a:r>
                        <a:rPr lang="fr-BE" sz="1600" dirty="0" smtClean="0"/>
                        <a:t>- -</a:t>
                      </a:r>
                      <a:endParaRPr lang="fr-BE" sz="1600" dirty="0"/>
                    </a:p>
                  </a:txBody>
                  <a:tcPr marL="91439" marR="91439" marT="45729" marB="45729"/>
                </a:tc>
                <a:tc>
                  <a:txBody>
                    <a:bodyPr/>
                    <a:lstStyle/>
                    <a:p>
                      <a:pPr algn="ctr"/>
                      <a:r>
                        <a:rPr lang="fr-BE" sz="1600" dirty="0" smtClean="0"/>
                        <a:t>i - -</a:t>
                      </a:r>
                      <a:endParaRPr lang="fr-BE" sz="1600" dirty="0"/>
                    </a:p>
                  </a:txBody>
                  <a:tcPr marL="91439" marR="91439" marT="45729" marB="4572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BE" sz="1600" dirty="0" smtClean="0"/>
                        <a:t>i = i - 1</a:t>
                      </a:r>
                    </a:p>
                    <a:p>
                      <a:pPr marL="0" marR="0" indent="0" algn="ctr" defTabSz="914400" rtl="0" eaLnBrk="1" fontAlgn="auto" latinLnBrk="0" hangingPunct="1">
                        <a:lnSpc>
                          <a:spcPct val="100000"/>
                        </a:lnSpc>
                        <a:spcBef>
                          <a:spcPts val="0"/>
                        </a:spcBef>
                        <a:spcAft>
                          <a:spcPts val="0"/>
                        </a:spcAft>
                        <a:buClrTx/>
                        <a:buSzTx/>
                        <a:buFontTx/>
                        <a:buNone/>
                        <a:tabLst/>
                        <a:defRPr/>
                      </a:pPr>
                      <a:r>
                        <a:rPr lang="fr-BE" sz="1600" dirty="0" smtClean="0"/>
                        <a:t>i -= i</a:t>
                      </a:r>
                    </a:p>
                  </a:txBody>
                  <a:tcPr marL="91439" marR="91439" marT="45729" marB="45729"/>
                </a:tc>
              </a:tr>
            </a:tbl>
          </a:graphicData>
        </a:graphic>
      </p:graphicFrame>
    </p:spTree>
    <p:extLst>
      <p:ext uri="{BB962C8B-B14F-4D97-AF65-F5344CB8AC3E}">
        <p14:creationId xmlns:p14="http://schemas.microsoft.com/office/powerpoint/2010/main" val="3188249536"/>
      </p:ext>
    </p:extLst>
  </p:cSld>
  <p:clrMapOvr>
    <a:masterClrMapping/>
  </p:clrMapOvr>
  <p:transition>
    <p:strips dir="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1"/>
            <a:ext cx="9144000" cy="954091"/>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cs typeface="+mn-cs"/>
              </a:rPr>
              <a:t>IV . </a:t>
            </a:r>
            <a:r>
              <a:rPr lang="fr-BE" sz="2400" b="1" dirty="0">
                <a:latin typeface="+mn-lt"/>
                <a:cs typeface="+mn-cs"/>
              </a:rPr>
              <a:t>Arithmétique et opérateurs </a:t>
            </a:r>
            <a:r>
              <a:rPr lang="fr-BE" sz="2400" b="1" i="1" dirty="0">
                <a:latin typeface="+mn-lt"/>
                <a:cs typeface="+mn-cs"/>
              </a:rPr>
              <a:t>– Opérateurs de comparaison de valeurs</a:t>
            </a:r>
          </a:p>
        </p:txBody>
      </p:sp>
      <p:sp>
        <p:nvSpPr>
          <p:cNvPr id="28675" name="ZoneTexte 8"/>
          <p:cNvSpPr txBox="1">
            <a:spLocks noChangeArrowheads="1"/>
          </p:cNvSpPr>
          <p:nvPr/>
        </p:nvSpPr>
        <p:spPr bwMode="auto">
          <a:xfrm>
            <a:off x="285751" y="1363664"/>
            <a:ext cx="8501063" cy="707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lvl="3" eaLnBrk="1" hangingPunct="1"/>
            <a:r>
              <a:rPr lang="fr-BE" altLang="fr-FR" sz="2000" dirty="0">
                <a:latin typeface="Calibri" pitchFamily="34" charset="0"/>
              </a:rPr>
              <a:t>En Java, les </a:t>
            </a:r>
            <a:r>
              <a:rPr lang="fr-BE" altLang="fr-FR" sz="2000" b="1" dirty="0">
                <a:latin typeface="Calibri" pitchFamily="34" charset="0"/>
              </a:rPr>
              <a:t>opérateurs de comparaisons de valeurs </a:t>
            </a:r>
            <a:r>
              <a:rPr lang="fr-BE" altLang="fr-FR" sz="2000" dirty="0">
                <a:latin typeface="Calibri" pitchFamily="34" charset="0"/>
              </a:rPr>
              <a:t>existants sont repris dans le tableau suivant:</a:t>
            </a:r>
          </a:p>
        </p:txBody>
      </p:sp>
      <p:graphicFrame>
        <p:nvGraphicFramePr>
          <p:cNvPr id="10" name="Tableau 9"/>
          <p:cNvGraphicFramePr>
            <a:graphicFrameLocks noGrp="1"/>
          </p:cNvGraphicFramePr>
          <p:nvPr/>
        </p:nvGraphicFramePr>
        <p:xfrm>
          <a:off x="755651" y="2420939"/>
          <a:ext cx="7286625" cy="2844237"/>
        </p:xfrm>
        <a:graphic>
          <a:graphicData uri="http://schemas.openxmlformats.org/drawingml/2006/table">
            <a:tbl>
              <a:tblPr firstRow="1" bandRow="1">
                <a:tableStyleId>{5C22544A-7EE6-4342-B048-85BDC9FD1C3A}</a:tableStyleId>
              </a:tblPr>
              <a:tblGrid>
                <a:gridCol w="2420930"/>
                <a:gridCol w="2420930"/>
                <a:gridCol w="2444765"/>
              </a:tblGrid>
              <a:tr h="370881">
                <a:tc>
                  <a:txBody>
                    <a:bodyPr/>
                    <a:lstStyle/>
                    <a:p>
                      <a:pPr algn="ctr"/>
                      <a:r>
                        <a:rPr lang="fr-BE" sz="1800" dirty="0" smtClean="0"/>
                        <a:t>Opérateur</a:t>
                      </a:r>
                      <a:endParaRPr lang="fr-BE" sz="1800" dirty="0"/>
                    </a:p>
                  </a:txBody>
                  <a:tcPr marL="91439" marR="91439" marT="45725" marB="45725"/>
                </a:tc>
                <a:tc>
                  <a:txBody>
                    <a:bodyPr/>
                    <a:lstStyle/>
                    <a:p>
                      <a:pPr algn="ctr"/>
                      <a:r>
                        <a:rPr lang="fr-BE" sz="1800" dirty="0" smtClean="0"/>
                        <a:t>Exemple</a:t>
                      </a:r>
                      <a:endParaRPr lang="fr-BE" sz="1800" dirty="0"/>
                    </a:p>
                  </a:txBody>
                  <a:tcPr marL="91439" marR="91439" marT="45725" marB="45725"/>
                </a:tc>
                <a:tc>
                  <a:txBody>
                    <a:bodyPr/>
                    <a:lstStyle/>
                    <a:p>
                      <a:pPr algn="ctr"/>
                      <a:r>
                        <a:rPr lang="fr-BE" sz="1800" dirty="0" smtClean="0"/>
                        <a:t>Renvoi </a:t>
                      </a:r>
                      <a:r>
                        <a:rPr lang="fr-BE" sz="1800" i="1" dirty="0" err="1" smtClean="0"/>
                        <a:t>true</a:t>
                      </a:r>
                      <a:r>
                        <a:rPr lang="fr-BE" sz="1800" dirty="0" smtClean="0"/>
                        <a:t> si</a:t>
                      </a:r>
                      <a:endParaRPr lang="fr-BE" sz="1800" dirty="0"/>
                    </a:p>
                  </a:txBody>
                  <a:tcPr marL="91439" marR="91439" marT="45725" marB="45725"/>
                </a:tc>
              </a:tr>
              <a:tr h="914502">
                <a:tc>
                  <a:txBody>
                    <a:bodyPr/>
                    <a:lstStyle/>
                    <a:p>
                      <a:pPr algn="ctr"/>
                      <a:r>
                        <a:rPr lang="fr-BE" sz="1800" dirty="0" smtClean="0"/>
                        <a:t>&gt;</a:t>
                      </a:r>
                    </a:p>
                    <a:p>
                      <a:pPr algn="ctr"/>
                      <a:r>
                        <a:rPr lang="fr-BE" sz="1800" dirty="0" smtClean="0"/>
                        <a:t>&gt;=</a:t>
                      </a:r>
                      <a:endParaRPr lang="fr-BE" sz="1800" dirty="0"/>
                    </a:p>
                  </a:txBody>
                  <a:tcPr marL="91439" marR="91439" marT="45725" marB="45725"/>
                </a:tc>
                <a:tc>
                  <a:txBody>
                    <a:bodyPr/>
                    <a:lstStyle/>
                    <a:p>
                      <a:pPr algn="ctr"/>
                      <a:r>
                        <a:rPr lang="fr-BE" sz="1800" baseline="0" dirty="0" smtClean="0"/>
                        <a:t>a &gt; b</a:t>
                      </a:r>
                    </a:p>
                    <a:p>
                      <a:pPr algn="ctr"/>
                      <a:r>
                        <a:rPr lang="fr-BE" sz="1800" baseline="0" dirty="0" smtClean="0"/>
                        <a:t>a &gt;=b</a:t>
                      </a:r>
                      <a:endParaRPr lang="fr-BE" sz="1800" dirty="0"/>
                    </a:p>
                  </a:txBody>
                  <a:tcPr marL="91439" marR="91439" marT="45725" marB="45725"/>
                </a:tc>
                <a:tc>
                  <a:txBody>
                    <a:bodyPr/>
                    <a:lstStyle/>
                    <a:p>
                      <a:pPr algn="ctr"/>
                      <a:r>
                        <a:rPr lang="fr-BE" sz="1800" dirty="0" smtClean="0"/>
                        <a:t>a plus grand que b</a:t>
                      </a:r>
                    </a:p>
                    <a:p>
                      <a:pPr marL="0" marR="0" indent="0" algn="ctr" defTabSz="914400" rtl="0" eaLnBrk="1" fontAlgn="auto" latinLnBrk="0" hangingPunct="1">
                        <a:lnSpc>
                          <a:spcPct val="100000"/>
                        </a:lnSpc>
                        <a:spcBef>
                          <a:spcPts val="0"/>
                        </a:spcBef>
                        <a:spcAft>
                          <a:spcPts val="0"/>
                        </a:spcAft>
                        <a:buClrTx/>
                        <a:buSzTx/>
                        <a:buFontTx/>
                        <a:buNone/>
                        <a:tabLst/>
                        <a:defRPr/>
                      </a:pPr>
                      <a:r>
                        <a:rPr lang="fr-BE" sz="1800" dirty="0" smtClean="0"/>
                        <a:t>a plus grand ou égal à b</a:t>
                      </a:r>
                    </a:p>
                  </a:txBody>
                  <a:tcPr marL="91439" marR="91439" marT="45725" marB="45725"/>
                </a:tc>
              </a:tr>
              <a:tr h="914502">
                <a:tc>
                  <a:txBody>
                    <a:bodyPr/>
                    <a:lstStyle/>
                    <a:p>
                      <a:pPr algn="ctr"/>
                      <a:r>
                        <a:rPr lang="fr-BE" sz="1800" dirty="0" smtClean="0"/>
                        <a:t>&lt;</a:t>
                      </a:r>
                    </a:p>
                    <a:p>
                      <a:pPr algn="ctr"/>
                      <a:r>
                        <a:rPr lang="fr-BE" sz="1800" dirty="0" smtClean="0"/>
                        <a:t>&lt;=</a:t>
                      </a:r>
                      <a:endParaRPr lang="fr-BE" sz="1800" dirty="0"/>
                    </a:p>
                  </a:txBody>
                  <a:tcPr marL="91439" marR="91439" marT="45725" marB="45725"/>
                </a:tc>
                <a:tc>
                  <a:txBody>
                    <a:bodyPr/>
                    <a:lstStyle/>
                    <a:p>
                      <a:pPr algn="ctr"/>
                      <a:r>
                        <a:rPr lang="fr-BE" sz="1800" baseline="0" dirty="0" smtClean="0"/>
                        <a:t>a &lt; b</a:t>
                      </a:r>
                    </a:p>
                    <a:p>
                      <a:pPr algn="ctr"/>
                      <a:r>
                        <a:rPr lang="fr-BE" sz="1800" baseline="0" dirty="0" smtClean="0"/>
                        <a:t>a &lt;=b</a:t>
                      </a:r>
                      <a:endParaRPr lang="fr-BE" sz="1800" dirty="0" smtClean="0"/>
                    </a:p>
                  </a:txBody>
                  <a:tcPr marL="91439" marR="91439" marT="45725" marB="45725"/>
                </a:tc>
                <a:tc>
                  <a:txBody>
                    <a:bodyPr/>
                    <a:lstStyle/>
                    <a:p>
                      <a:pPr algn="ctr"/>
                      <a:r>
                        <a:rPr lang="fr-BE" sz="1800" dirty="0" smtClean="0"/>
                        <a:t>a plus petit que b</a:t>
                      </a:r>
                    </a:p>
                    <a:p>
                      <a:pPr marL="0" marR="0" indent="0" algn="ctr" defTabSz="914400" rtl="0" eaLnBrk="1" fontAlgn="auto" latinLnBrk="0" hangingPunct="1">
                        <a:lnSpc>
                          <a:spcPct val="100000"/>
                        </a:lnSpc>
                        <a:spcBef>
                          <a:spcPts val="0"/>
                        </a:spcBef>
                        <a:spcAft>
                          <a:spcPts val="0"/>
                        </a:spcAft>
                        <a:buClrTx/>
                        <a:buSzTx/>
                        <a:buFontTx/>
                        <a:buNone/>
                        <a:tabLst/>
                        <a:defRPr/>
                      </a:pPr>
                      <a:r>
                        <a:rPr lang="fr-BE" sz="1800" dirty="0" smtClean="0"/>
                        <a:t>a plus petit ou égal à b</a:t>
                      </a:r>
                    </a:p>
                  </a:txBody>
                  <a:tcPr marL="91439" marR="91439" marT="45725" marB="45725"/>
                </a:tc>
              </a:tr>
              <a:tr h="644352">
                <a:tc>
                  <a:txBody>
                    <a:bodyPr/>
                    <a:lstStyle/>
                    <a:p>
                      <a:pPr algn="ctr"/>
                      <a:r>
                        <a:rPr lang="fr-BE" sz="1800" dirty="0" smtClean="0"/>
                        <a:t>==</a:t>
                      </a:r>
                    </a:p>
                    <a:p>
                      <a:pPr algn="ctr"/>
                      <a:r>
                        <a:rPr lang="fr-BE" sz="1800" dirty="0" smtClean="0"/>
                        <a:t>!=</a:t>
                      </a:r>
                      <a:endParaRPr lang="fr-BE" sz="1800" dirty="0"/>
                    </a:p>
                  </a:txBody>
                  <a:tcPr marL="91439" marR="91439" marT="45725" marB="45725"/>
                </a:tc>
                <a:tc>
                  <a:txBody>
                    <a:bodyPr/>
                    <a:lstStyle/>
                    <a:p>
                      <a:pPr algn="ctr"/>
                      <a:r>
                        <a:rPr lang="fr-BE" sz="1800" baseline="0" dirty="0" smtClean="0"/>
                        <a:t>a == b</a:t>
                      </a:r>
                      <a:endParaRPr lang="fr-BE" sz="1800" dirty="0" smtClean="0"/>
                    </a:p>
                    <a:p>
                      <a:pPr algn="ctr"/>
                      <a:r>
                        <a:rPr lang="fr-BE" sz="1800" dirty="0" smtClean="0"/>
                        <a:t>a != b</a:t>
                      </a:r>
                      <a:endParaRPr lang="fr-BE" sz="1800" dirty="0"/>
                    </a:p>
                  </a:txBody>
                  <a:tcPr marL="91439" marR="91439" marT="45725" marB="45725"/>
                </a:tc>
                <a:tc>
                  <a:txBody>
                    <a:bodyPr/>
                    <a:lstStyle/>
                    <a:p>
                      <a:pPr algn="ctr"/>
                      <a:r>
                        <a:rPr lang="fr-BE" sz="1800" dirty="0" smtClean="0"/>
                        <a:t>a égal b</a:t>
                      </a:r>
                    </a:p>
                    <a:p>
                      <a:pPr algn="ctr"/>
                      <a:r>
                        <a:rPr lang="fr-BE" sz="1800" dirty="0" smtClean="0"/>
                        <a:t>a différent de b</a:t>
                      </a:r>
                      <a:endParaRPr lang="fr-BE" sz="1800" dirty="0"/>
                    </a:p>
                  </a:txBody>
                  <a:tcPr marL="91439" marR="91439" marT="45725" marB="45725"/>
                </a:tc>
              </a:tr>
            </a:tbl>
          </a:graphicData>
        </a:graphic>
      </p:graphicFrame>
    </p:spTree>
    <p:extLst>
      <p:ext uri="{BB962C8B-B14F-4D97-AF65-F5344CB8AC3E}">
        <p14:creationId xmlns:p14="http://schemas.microsoft.com/office/powerpoint/2010/main" val="3398282998"/>
      </p:ext>
    </p:extLst>
  </p:cSld>
  <p:clrMapOvr>
    <a:masterClrMapping/>
  </p:clrMapOvr>
  <p:transition>
    <p:strips dir="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0"/>
            <a:ext cx="9144000" cy="954091"/>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cs typeface="+mn-cs"/>
              </a:rPr>
              <a:t>IV . </a:t>
            </a:r>
            <a:r>
              <a:rPr lang="fr-BE" sz="2400" b="1" dirty="0">
                <a:latin typeface="+mn-lt"/>
                <a:cs typeface="+mn-cs"/>
              </a:rPr>
              <a:t>Arithmétique et opérateurs </a:t>
            </a:r>
            <a:r>
              <a:rPr lang="fr-BE" sz="2400" b="1" i="1" dirty="0">
                <a:latin typeface="+mn-lt"/>
                <a:cs typeface="+mn-cs"/>
              </a:rPr>
              <a:t>– Opérateurs de comparaison de valeurs</a:t>
            </a:r>
          </a:p>
        </p:txBody>
      </p:sp>
      <p:sp>
        <p:nvSpPr>
          <p:cNvPr id="29699" name="ZoneTexte 8"/>
          <p:cNvSpPr txBox="1">
            <a:spLocks noChangeArrowheads="1"/>
          </p:cNvSpPr>
          <p:nvPr/>
        </p:nvSpPr>
        <p:spPr bwMode="auto">
          <a:xfrm>
            <a:off x="285751" y="1457325"/>
            <a:ext cx="8501063" cy="400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lvl="3" eaLnBrk="1" hangingPunct="1"/>
            <a:r>
              <a:rPr lang="fr-BE" altLang="fr-FR" sz="2000" dirty="0">
                <a:latin typeface="Calibri" pitchFamily="34" charset="0"/>
              </a:rPr>
              <a:t>En Java, les </a:t>
            </a:r>
            <a:r>
              <a:rPr lang="fr-BE" altLang="fr-FR" sz="2000" b="1" dirty="0">
                <a:latin typeface="Calibri" pitchFamily="34" charset="0"/>
              </a:rPr>
              <a:t>opérateurs de logiques </a:t>
            </a:r>
            <a:r>
              <a:rPr lang="fr-BE" altLang="fr-FR" sz="2000" dirty="0">
                <a:latin typeface="Calibri" pitchFamily="34" charset="0"/>
              </a:rPr>
              <a:t>existants sont repris dans le tableau suivant:</a:t>
            </a:r>
          </a:p>
        </p:txBody>
      </p:sp>
      <p:graphicFrame>
        <p:nvGraphicFramePr>
          <p:cNvPr id="10" name="Tableau 9"/>
          <p:cNvGraphicFramePr>
            <a:graphicFrameLocks noGrp="1"/>
          </p:cNvGraphicFramePr>
          <p:nvPr>
            <p:extLst>
              <p:ext uri="{D42A27DB-BD31-4B8C-83A1-F6EECF244321}">
                <p14:modId xmlns:p14="http://schemas.microsoft.com/office/powerpoint/2010/main" val="3144089236"/>
              </p:ext>
            </p:extLst>
          </p:nvPr>
        </p:nvGraphicFramePr>
        <p:xfrm>
          <a:off x="684213" y="2349500"/>
          <a:ext cx="7929562" cy="2303636"/>
        </p:xfrm>
        <a:graphic>
          <a:graphicData uri="http://schemas.openxmlformats.org/drawingml/2006/table">
            <a:tbl>
              <a:tblPr firstRow="1" bandRow="1">
                <a:tableStyleId>{5C22544A-7EE6-4342-B048-85BDC9FD1C3A}</a:tableStyleId>
              </a:tblPr>
              <a:tblGrid>
                <a:gridCol w="1710592"/>
                <a:gridCol w="2412694"/>
                <a:gridCol w="3806276"/>
              </a:tblGrid>
              <a:tr h="398129">
                <a:tc>
                  <a:txBody>
                    <a:bodyPr/>
                    <a:lstStyle/>
                    <a:p>
                      <a:pPr algn="ctr"/>
                      <a:r>
                        <a:rPr lang="fr-BE" sz="1800" dirty="0" smtClean="0"/>
                        <a:t>Opérateur</a:t>
                      </a:r>
                      <a:endParaRPr lang="fr-BE" sz="1800" dirty="0"/>
                    </a:p>
                  </a:txBody>
                  <a:tcPr marL="91439" marR="91439" marT="45706" marB="45706"/>
                </a:tc>
                <a:tc>
                  <a:txBody>
                    <a:bodyPr/>
                    <a:lstStyle/>
                    <a:p>
                      <a:pPr algn="ctr"/>
                      <a:r>
                        <a:rPr lang="fr-BE" sz="1800" dirty="0" smtClean="0"/>
                        <a:t>Exemple</a:t>
                      </a:r>
                      <a:endParaRPr lang="fr-BE" sz="1800" dirty="0"/>
                    </a:p>
                  </a:txBody>
                  <a:tcPr marL="91439" marR="91439" marT="45706" marB="45706"/>
                </a:tc>
                <a:tc>
                  <a:txBody>
                    <a:bodyPr/>
                    <a:lstStyle/>
                    <a:p>
                      <a:pPr algn="ctr"/>
                      <a:r>
                        <a:rPr lang="fr-BE" sz="1800" dirty="0" smtClean="0"/>
                        <a:t>Renvoi </a:t>
                      </a:r>
                      <a:r>
                        <a:rPr lang="fr-BE" sz="1800" i="1" dirty="0" err="1" smtClean="0"/>
                        <a:t>true</a:t>
                      </a:r>
                      <a:r>
                        <a:rPr lang="fr-BE" sz="1800" dirty="0" smtClean="0"/>
                        <a:t> si</a:t>
                      </a:r>
                      <a:endParaRPr lang="fr-BE" sz="1800" dirty="0"/>
                    </a:p>
                  </a:txBody>
                  <a:tcPr marL="91439" marR="91439" marT="45706" marB="45706"/>
                </a:tc>
              </a:tr>
              <a:tr h="559119">
                <a:tc>
                  <a:txBody>
                    <a:bodyPr/>
                    <a:lstStyle/>
                    <a:p>
                      <a:pPr algn="ctr"/>
                      <a:r>
                        <a:rPr lang="fr-BE" sz="1800" dirty="0" smtClean="0"/>
                        <a:t>&amp;&amp;</a:t>
                      </a:r>
                    </a:p>
                  </a:txBody>
                  <a:tcPr marL="91439" marR="91439" marT="45706" marB="45706"/>
                </a:tc>
                <a:tc>
                  <a:txBody>
                    <a:bodyPr/>
                    <a:lstStyle/>
                    <a:p>
                      <a:pPr algn="ctr"/>
                      <a:r>
                        <a:rPr lang="fr-BE" sz="1800" baseline="0" dirty="0" smtClean="0"/>
                        <a:t>expr1 &amp;&amp; expr2</a:t>
                      </a:r>
                    </a:p>
                  </a:txBody>
                  <a:tcPr marL="91439" marR="91439" marT="45706" marB="45706"/>
                </a:tc>
                <a:tc>
                  <a:txBody>
                    <a:bodyPr/>
                    <a:lstStyle/>
                    <a:p>
                      <a:pPr algn="ctr"/>
                      <a:r>
                        <a:rPr lang="fr-BE" sz="1800" dirty="0" smtClean="0"/>
                        <a:t>expr1 et expr2 sont vraies</a:t>
                      </a:r>
                    </a:p>
                  </a:txBody>
                  <a:tcPr marL="91439" marR="91439" marT="45706" marB="45706"/>
                </a:tc>
              </a:tr>
              <a:tr h="712892">
                <a:tc>
                  <a:txBody>
                    <a:bodyPr/>
                    <a:lstStyle/>
                    <a:p>
                      <a:pPr algn="ctr"/>
                      <a:r>
                        <a:rPr lang="fr-BE" sz="1800" dirty="0" smtClean="0"/>
                        <a:t>||</a:t>
                      </a:r>
                    </a:p>
                  </a:txBody>
                  <a:tcPr marL="91439" marR="91439" marT="45706" marB="45706"/>
                </a:tc>
                <a:tc>
                  <a:txBody>
                    <a:bodyPr/>
                    <a:lstStyle/>
                    <a:p>
                      <a:pPr algn="ctr"/>
                      <a:r>
                        <a:rPr lang="fr-BE" sz="1800" baseline="0" dirty="0" smtClean="0"/>
                        <a:t>expr1 || expr2</a:t>
                      </a:r>
                    </a:p>
                  </a:txBody>
                  <a:tcPr marL="91439" marR="91439" marT="45706" marB="45706"/>
                </a:tc>
                <a:tc>
                  <a:txBody>
                    <a:bodyPr/>
                    <a:lstStyle/>
                    <a:p>
                      <a:pPr algn="ctr"/>
                      <a:r>
                        <a:rPr lang="fr-BE" sz="1800" dirty="0" smtClean="0"/>
                        <a:t>expr1 ou expr2 ou les deux sont vraies</a:t>
                      </a:r>
                    </a:p>
                  </a:txBody>
                  <a:tcPr marL="91439" marR="91439" marT="45706" marB="45706"/>
                </a:tc>
              </a:tr>
              <a:tr h="633496">
                <a:tc>
                  <a:txBody>
                    <a:bodyPr/>
                    <a:lstStyle/>
                    <a:p>
                      <a:pPr algn="ctr"/>
                      <a:r>
                        <a:rPr lang="fr-BE" sz="1800" dirty="0" smtClean="0"/>
                        <a:t>!</a:t>
                      </a:r>
                    </a:p>
                  </a:txBody>
                  <a:tcPr marL="91439" marR="91439" marT="45706" marB="45706"/>
                </a:tc>
                <a:tc>
                  <a:txBody>
                    <a:bodyPr/>
                    <a:lstStyle/>
                    <a:p>
                      <a:pPr algn="ctr"/>
                      <a:r>
                        <a:rPr lang="fr-BE" sz="1800" baseline="0" dirty="0" smtClean="0"/>
                        <a:t>!expr1</a:t>
                      </a:r>
                    </a:p>
                  </a:txBody>
                  <a:tcPr marL="91439" marR="91439" marT="45706" marB="45706"/>
                </a:tc>
                <a:tc>
                  <a:txBody>
                    <a:bodyPr/>
                    <a:lstStyle/>
                    <a:p>
                      <a:pPr algn="ctr"/>
                      <a:r>
                        <a:rPr lang="fr-BE" sz="1800" dirty="0" smtClean="0"/>
                        <a:t>expr1</a:t>
                      </a:r>
                      <a:r>
                        <a:rPr lang="fr-BE" sz="1800" baseline="0" dirty="0" smtClean="0"/>
                        <a:t> est fausse</a:t>
                      </a:r>
                      <a:endParaRPr lang="fr-BE" sz="1800" dirty="0" smtClean="0"/>
                    </a:p>
                  </a:txBody>
                  <a:tcPr marL="91439" marR="91439" marT="45706" marB="45706"/>
                </a:tc>
              </a:tr>
            </a:tbl>
          </a:graphicData>
        </a:graphic>
      </p:graphicFrame>
    </p:spTree>
    <p:extLst>
      <p:ext uri="{BB962C8B-B14F-4D97-AF65-F5344CB8AC3E}">
        <p14:creationId xmlns:p14="http://schemas.microsoft.com/office/powerpoint/2010/main" val="2483525615"/>
      </p:ext>
    </p:extLst>
  </p:cSld>
  <p:clrMapOvr>
    <a:masterClrMapping/>
  </p:clrMapOvr>
  <p:transition>
    <p:strips dir="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1"/>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cs typeface="+mn-cs"/>
              </a:rPr>
              <a:t>IV . </a:t>
            </a:r>
            <a:r>
              <a:rPr lang="fr-BE" sz="2400" b="1" dirty="0">
                <a:latin typeface="+mn-lt"/>
                <a:cs typeface="+mn-cs"/>
              </a:rPr>
              <a:t>Arithmétique et opérateurs </a:t>
            </a:r>
            <a:r>
              <a:rPr lang="fr-BE" sz="2400" b="1" i="1" dirty="0">
                <a:latin typeface="+mn-lt"/>
                <a:cs typeface="+mn-cs"/>
              </a:rPr>
              <a:t>– Opérateur conditionnel</a:t>
            </a:r>
          </a:p>
        </p:txBody>
      </p:sp>
      <p:sp>
        <p:nvSpPr>
          <p:cNvPr id="29699" name="ZoneTexte 8"/>
          <p:cNvSpPr txBox="1">
            <a:spLocks noChangeArrowheads="1"/>
          </p:cNvSpPr>
          <p:nvPr/>
        </p:nvSpPr>
        <p:spPr bwMode="auto">
          <a:xfrm>
            <a:off x="179513" y="1124745"/>
            <a:ext cx="8784976" cy="409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4" tIns="45712" rIns="91424" bIns="45712">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lvl="3" eaLnBrk="1" hangingPunct="1"/>
            <a:r>
              <a:rPr lang="fr-BE" altLang="fr-FR" sz="2000" dirty="0">
                <a:latin typeface="Calibri" pitchFamily="34" charset="0"/>
              </a:rPr>
              <a:t>L’opérateur ternaire </a:t>
            </a:r>
            <a:r>
              <a:rPr lang="fr-BE" altLang="fr-FR" sz="2000" b="1" dirty="0">
                <a:latin typeface="Calibri" pitchFamily="34" charset="0"/>
              </a:rPr>
              <a:t>?:</a:t>
            </a:r>
            <a:r>
              <a:rPr lang="fr-BE" altLang="fr-FR" sz="2000" dirty="0">
                <a:latin typeface="Calibri" pitchFamily="34" charset="0"/>
              </a:rPr>
              <a:t> permet de </a:t>
            </a:r>
            <a:r>
              <a:rPr lang="fr-BE" altLang="fr-FR" sz="2000" b="1" dirty="0">
                <a:latin typeface="Calibri" pitchFamily="34" charset="0"/>
              </a:rPr>
              <a:t>réaliser un test</a:t>
            </a:r>
            <a:r>
              <a:rPr lang="fr-BE" altLang="fr-FR" sz="2000" dirty="0">
                <a:latin typeface="Calibri" pitchFamily="34" charset="0"/>
              </a:rPr>
              <a:t>.</a:t>
            </a:r>
          </a:p>
          <a:p>
            <a:pPr marL="0" lvl="3" eaLnBrk="1" hangingPunct="1"/>
            <a:endParaRPr lang="fr-BE" altLang="fr-FR" sz="2000" dirty="0">
              <a:latin typeface="Calibri" pitchFamily="34" charset="0"/>
            </a:endParaRPr>
          </a:p>
          <a:p>
            <a:pPr marL="0" lvl="3" eaLnBrk="1" hangingPunct="1"/>
            <a:r>
              <a:rPr lang="fr-BE" altLang="fr-FR" sz="2000" dirty="0">
                <a:latin typeface="Calibri" pitchFamily="34" charset="0"/>
              </a:rPr>
              <a:t>Syntaxe :</a:t>
            </a:r>
          </a:p>
          <a:p>
            <a:pPr marL="0" lvl="3" eaLnBrk="1" hangingPunct="1"/>
            <a:r>
              <a:rPr lang="fr-BE" altLang="fr-FR" sz="2000" dirty="0">
                <a:latin typeface="Calibri" pitchFamily="34" charset="0"/>
              </a:rPr>
              <a:t>	(</a:t>
            </a:r>
            <a:r>
              <a:rPr lang="fr-BE" altLang="fr-FR" sz="2000" dirty="0" err="1">
                <a:latin typeface="Calibri" pitchFamily="34" charset="0"/>
              </a:rPr>
              <a:t>expression_booléenne</a:t>
            </a:r>
            <a:r>
              <a:rPr lang="fr-BE" altLang="fr-FR" sz="2000" dirty="0">
                <a:latin typeface="Calibri" pitchFamily="34" charset="0"/>
              </a:rPr>
              <a:t>) </a:t>
            </a:r>
            <a:r>
              <a:rPr lang="fr-BE" altLang="fr-FR" sz="2000" b="1" dirty="0">
                <a:latin typeface="Calibri" pitchFamily="34" charset="0"/>
              </a:rPr>
              <a:t>?</a:t>
            </a:r>
            <a:r>
              <a:rPr lang="fr-BE" altLang="fr-FR" sz="2000" dirty="0">
                <a:latin typeface="Calibri" pitchFamily="34" charset="0"/>
              </a:rPr>
              <a:t> expression1 </a:t>
            </a:r>
            <a:r>
              <a:rPr lang="fr-BE" altLang="fr-FR" sz="2000" b="1" dirty="0">
                <a:latin typeface="Calibri" pitchFamily="34" charset="0"/>
              </a:rPr>
              <a:t>:</a:t>
            </a:r>
            <a:r>
              <a:rPr lang="fr-BE" altLang="fr-FR" sz="2000" dirty="0">
                <a:latin typeface="Calibri" pitchFamily="34" charset="0"/>
              </a:rPr>
              <a:t> expression2</a:t>
            </a:r>
          </a:p>
          <a:p>
            <a:pPr marL="0" lvl="3" eaLnBrk="1" hangingPunct="1"/>
            <a:endParaRPr lang="fr-BE" altLang="fr-FR" sz="2000" dirty="0">
              <a:latin typeface="Calibri" pitchFamily="34" charset="0"/>
            </a:endParaRPr>
          </a:p>
          <a:p>
            <a:pPr marL="0" lvl="3" eaLnBrk="1" hangingPunct="1"/>
            <a:r>
              <a:rPr lang="fr-BE" altLang="fr-FR" sz="2000" dirty="0">
                <a:latin typeface="Calibri" pitchFamily="34" charset="0"/>
              </a:rPr>
              <a:t>Si l’expression booléenne est vraie, l’expression1 est évaluée, sinon c’est l’expression2 qui est évaluée.</a:t>
            </a:r>
          </a:p>
          <a:p>
            <a:pPr marL="0" lvl="3" eaLnBrk="1" hangingPunct="1"/>
            <a:endParaRPr lang="fr-BE" altLang="fr-FR" sz="2000" dirty="0">
              <a:latin typeface="Calibri" pitchFamily="34" charset="0"/>
            </a:endParaRPr>
          </a:p>
          <a:p>
            <a:pPr marL="0" lvl="3" eaLnBrk="1" hangingPunct="1"/>
            <a:r>
              <a:rPr lang="fr-BE" altLang="fr-FR" sz="2000" dirty="0">
                <a:latin typeface="Calibri" pitchFamily="34" charset="0"/>
              </a:rPr>
              <a:t>Le </a:t>
            </a:r>
            <a:r>
              <a:rPr lang="fr-BE" altLang="fr-FR" sz="2000" b="1" dirty="0">
                <a:latin typeface="Calibri" pitchFamily="34" charset="0"/>
              </a:rPr>
              <a:t>résultat </a:t>
            </a:r>
            <a:r>
              <a:rPr lang="fr-BE" altLang="fr-FR" sz="2000" dirty="0">
                <a:latin typeface="Calibri" pitchFamily="34" charset="0"/>
              </a:rPr>
              <a:t>de l’opérateur est l’</a:t>
            </a:r>
            <a:r>
              <a:rPr lang="fr-BE" altLang="fr-FR" sz="2000" b="1" dirty="0">
                <a:latin typeface="Calibri" pitchFamily="34" charset="0"/>
              </a:rPr>
              <a:t>expression évaluée</a:t>
            </a:r>
            <a:r>
              <a:rPr lang="fr-BE" altLang="fr-FR" sz="2000" dirty="0">
                <a:latin typeface="Calibri" pitchFamily="34" charset="0"/>
              </a:rPr>
              <a:t>.</a:t>
            </a:r>
          </a:p>
          <a:p>
            <a:pPr marL="0" lvl="3" eaLnBrk="1" hangingPunct="1"/>
            <a:endParaRPr lang="fr-BE" altLang="fr-FR" sz="2000" dirty="0">
              <a:latin typeface="Calibri" pitchFamily="34" charset="0"/>
            </a:endParaRPr>
          </a:p>
          <a:p>
            <a:pPr marL="0" lvl="3" eaLnBrk="1" hangingPunct="1"/>
            <a:r>
              <a:rPr lang="fr-BE" altLang="fr-FR" sz="2000" dirty="0">
                <a:latin typeface="Calibri" pitchFamily="34" charset="0"/>
              </a:rPr>
              <a:t>Expression1 et expression2 doivent </a:t>
            </a:r>
            <a:r>
              <a:rPr lang="fr-BE" altLang="fr-FR" sz="2000" b="1" dirty="0">
                <a:latin typeface="Calibri" pitchFamily="34" charset="0"/>
              </a:rPr>
              <a:t>retourner le même type</a:t>
            </a:r>
            <a:r>
              <a:rPr lang="fr-BE" altLang="fr-FR" sz="2000" dirty="0" smtClean="0">
                <a:latin typeface="Calibri" pitchFamily="34" charset="0"/>
              </a:rPr>
              <a:t>.</a:t>
            </a:r>
            <a:endParaRPr lang="fr-BE" altLang="fr-FR" sz="2000" dirty="0">
              <a:latin typeface="Calibri" pitchFamily="34" charset="0"/>
            </a:endParaRPr>
          </a:p>
          <a:p>
            <a:pPr marL="0" lvl="3" eaLnBrk="1" hangingPunct="1"/>
            <a:r>
              <a:rPr lang="fr-BE" altLang="fr-FR" sz="2000" dirty="0">
                <a:latin typeface="Calibri" pitchFamily="34" charset="0"/>
              </a:rPr>
              <a:t>Exemple :</a:t>
            </a:r>
          </a:p>
          <a:p>
            <a:pPr marL="0" lvl="3" eaLnBrk="1" hangingPunct="1"/>
            <a:r>
              <a:rPr lang="fr-BE" altLang="fr-FR" sz="2000" dirty="0">
                <a:latin typeface="Calibri" pitchFamily="34" charset="0"/>
              </a:rPr>
              <a:t>	</a:t>
            </a:r>
            <a:r>
              <a:rPr lang="fr-BE" altLang="fr-FR" sz="2000" dirty="0" err="1">
                <a:latin typeface="Calibri" pitchFamily="34" charset="0"/>
              </a:rPr>
              <a:t>int</a:t>
            </a:r>
            <a:r>
              <a:rPr lang="fr-BE" altLang="fr-FR" sz="2000" dirty="0">
                <a:latin typeface="Calibri" pitchFamily="34" charset="0"/>
              </a:rPr>
              <a:t> max = (a &gt; b) ? a : b;</a:t>
            </a:r>
          </a:p>
        </p:txBody>
      </p:sp>
    </p:spTree>
    <p:extLst>
      <p:ext uri="{BB962C8B-B14F-4D97-AF65-F5344CB8AC3E}">
        <p14:creationId xmlns:p14="http://schemas.microsoft.com/office/powerpoint/2010/main" val="2642005984"/>
      </p:ext>
    </p:extLst>
  </p:cSld>
  <p:clrMapOvr>
    <a:masterClrMapping/>
  </p:clrMapOvr>
  <p:transition>
    <p:strips dir="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cs typeface="+mn-cs"/>
              </a:rPr>
              <a:t>IV . </a:t>
            </a:r>
            <a:r>
              <a:rPr lang="fr-BE" sz="2400" b="1" dirty="0">
                <a:latin typeface="+mn-lt"/>
                <a:cs typeface="+mn-cs"/>
              </a:rPr>
              <a:t>Arithmétique et opérateurs </a:t>
            </a:r>
            <a:r>
              <a:rPr lang="fr-BE" sz="2400" b="1" i="1" dirty="0">
                <a:latin typeface="+mn-lt"/>
                <a:cs typeface="+mn-cs"/>
              </a:rPr>
              <a:t>– Exercices</a:t>
            </a:r>
          </a:p>
        </p:txBody>
      </p:sp>
      <p:sp>
        <p:nvSpPr>
          <p:cNvPr id="27651" name="ZoneTexte 8"/>
          <p:cNvSpPr txBox="1">
            <a:spLocks noChangeArrowheads="1"/>
          </p:cNvSpPr>
          <p:nvPr/>
        </p:nvSpPr>
        <p:spPr bwMode="auto">
          <a:xfrm>
            <a:off x="107505" y="692697"/>
            <a:ext cx="8501063" cy="5078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lvl="3" eaLnBrk="1" hangingPunct="1"/>
            <a:r>
              <a:rPr lang="fr-BE" altLang="fr-FR" sz="2000" dirty="0">
                <a:latin typeface="Calibri" pitchFamily="34" charset="0"/>
              </a:rPr>
              <a:t>Quels sont les valeurs des variables a, b, c </a:t>
            </a:r>
            <a:r>
              <a:rPr lang="fr-BE" altLang="fr-FR" sz="2000" dirty="0" smtClean="0">
                <a:latin typeface="Calibri" pitchFamily="34" charset="0"/>
              </a:rPr>
              <a:t> </a:t>
            </a:r>
            <a:r>
              <a:rPr lang="fr-BE" altLang="fr-FR" sz="2000" dirty="0">
                <a:latin typeface="Calibri" pitchFamily="34" charset="0"/>
              </a:rPr>
              <a:t>après l’exécution de chacun des extraits de programmes suivants :</a:t>
            </a:r>
          </a:p>
          <a:p>
            <a:pPr marL="0" lvl="3" eaLnBrk="1" hangingPunct="1"/>
            <a:endParaRPr lang="fr-BE" altLang="fr-FR" sz="1200" dirty="0">
              <a:latin typeface="Calibri" pitchFamily="34" charset="0"/>
            </a:endParaRPr>
          </a:p>
          <a:p>
            <a:pPr marL="0" lvl="3" eaLnBrk="1" hangingPunct="1"/>
            <a:r>
              <a:rPr lang="fr-BE" altLang="fr-FR" sz="2000" dirty="0">
                <a:latin typeface="Calibri" pitchFamily="34" charset="0"/>
              </a:rPr>
              <a:t>1)</a:t>
            </a:r>
          </a:p>
          <a:p>
            <a:pPr marL="0" lvl="3" eaLnBrk="1" hangingPunct="1"/>
            <a:r>
              <a:rPr lang="fr-BE" altLang="fr-FR" sz="2000" dirty="0" err="1">
                <a:latin typeface="Calibri" pitchFamily="34" charset="0"/>
              </a:rPr>
              <a:t>float</a:t>
            </a:r>
            <a:r>
              <a:rPr lang="fr-BE" altLang="fr-FR" sz="2000" dirty="0">
                <a:latin typeface="Calibri" pitchFamily="34" charset="0"/>
              </a:rPr>
              <a:t> a = </a:t>
            </a:r>
            <a:r>
              <a:rPr lang="fr-BE" altLang="fr-FR" sz="2000" dirty="0" smtClean="0">
                <a:latin typeface="Calibri" pitchFamily="34" charset="0"/>
              </a:rPr>
              <a:t>3.5f, </a:t>
            </a:r>
            <a:r>
              <a:rPr lang="fr-BE" altLang="fr-FR" sz="2000" dirty="0">
                <a:latin typeface="Calibri" pitchFamily="34" charset="0"/>
              </a:rPr>
              <a:t>b = </a:t>
            </a:r>
            <a:r>
              <a:rPr lang="fr-BE" altLang="fr-FR" sz="2000" dirty="0" smtClean="0">
                <a:latin typeface="Calibri" pitchFamily="34" charset="0"/>
              </a:rPr>
              <a:t>1.5f, </a:t>
            </a:r>
            <a:r>
              <a:rPr lang="fr-BE" altLang="fr-FR" sz="2000" dirty="0">
                <a:latin typeface="Calibri" pitchFamily="34" charset="0"/>
              </a:rPr>
              <a:t>c;</a:t>
            </a:r>
          </a:p>
          <a:p>
            <a:pPr marL="0" lvl="3" eaLnBrk="1" hangingPunct="1"/>
            <a:r>
              <a:rPr lang="fr-BE" altLang="fr-FR" sz="2000" dirty="0">
                <a:latin typeface="Calibri" pitchFamily="34" charset="0"/>
              </a:rPr>
              <a:t>c = a + b;</a:t>
            </a:r>
          </a:p>
          <a:p>
            <a:pPr marL="0" lvl="3" eaLnBrk="1" hangingPunct="1"/>
            <a:r>
              <a:rPr lang="fr-BE" altLang="fr-FR" sz="2000" dirty="0">
                <a:latin typeface="Calibri" pitchFamily="34" charset="0"/>
              </a:rPr>
              <a:t>b = a + c;</a:t>
            </a:r>
          </a:p>
          <a:p>
            <a:pPr marL="0" lvl="3" eaLnBrk="1" hangingPunct="1"/>
            <a:r>
              <a:rPr lang="fr-BE" altLang="fr-FR" sz="2000" dirty="0">
                <a:latin typeface="Calibri" pitchFamily="34" charset="0"/>
              </a:rPr>
              <a:t>a = b;</a:t>
            </a:r>
          </a:p>
          <a:p>
            <a:pPr marL="0" lvl="3" eaLnBrk="1" hangingPunct="1"/>
            <a:endParaRPr lang="fr-BE" altLang="fr-FR" sz="1200" dirty="0">
              <a:latin typeface="Calibri" pitchFamily="34" charset="0"/>
            </a:endParaRPr>
          </a:p>
          <a:p>
            <a:pPr marL="0" lvl="3" eaLnBrk="1" hangingPunct="1"/>
            <a:r>
              <a:rPr lang="fr-BE" altLang="fr-FR" sz="2000" dirty="0">
                <a:latin typeface="Calibri" pitchFamily="34" charset="0"/>
              </a:rPr>
              <a:t>2)</a:t>
            </a:r>
          </a:p>
          <a:p>
            <a:pPr marL="0" lvl="3" eaLnBrk="1" hangingPunct="1"/>
            <a:r>
              <a:rPr lang="pt-BR" altLang="fr-FR" sz="2000" dirty="0">
                <a:latin typeface="Calibri" pitchFamily="34" charset="0"/>
              </a:rPr>
              <a:t>int a = 2, b = 7;</a:t>
            </a:r>
          </a:p>
          <a:p>
            <a:pPr marL="0" lvl="3" eaLnBrk="1" hangingPunct="1"/>
            <a:r>
              <a:rPr lang="pt-BR" altLang="fr-FR" sz="2000" dirty="0">
                <a:latin typeface="Calibri" pitchFamily="34" charset="0"/>
              </a:rPr>
              <a:t>a = a + 1;</a:t>
            </a:r>
          </a:p>
          <a:p>
            <a:pPr marL="0" lvl="3" eaLnBrk="1" hangingPunct="1"/>
            <a:r>
              <a:rPr lang="pt-BR" altLang="fr-FR" sz="2000" dirty="0">
                <a:latin typeface="Calibri" pitchFamily="34" charset="0"/>
              </a:rPr>
              <a:t>a = a * 2;</a:t>
            </a:r>
          </a:p>
          <a:p>
            <a:pPr marL="0" lvl="3" eaLnBrk="1" hangingPunct="1"/>
            <a:r>
              <a:rPr lang="pt-BR" altLang="fr-FR" sz="2000" dirty="0">
                <a:latin typeface="Calibri" pitchFamily="34" charset="0"/>
              </a:rPr>
              <a:t>a = a % 5;</a:t>
            </a:r>
          </a:p>
          <a:p>
            <a:pPr marL="0" lvl="3" eaLnBrk="1" hangingPunct="1"/>
            <a:r>
              <a:rPr lang="pt-BR" altLang="fr-FR" sz="2000" dirty="0">
                <a:latin typeface="Calibri" pitchFamily="34" charset="0"/>
              </a:rPr>
              <a:t>b = a;</a:t>
            </a:r>
          </a:p>
          <a:p>
            <a:pPr marL="0" lvl="3" eaLnBrk="1" hangingPunct="1"/>
            <a:r>
              <a:rPr lang="pt-BR" altLang="fr-FR" sz="2000" dirty="0">
                <a:latin typeface="Calibri" pitchFamily="34" charset="0"/>
              </a:rPr>
              <a:t>a = b;</a:t>
            </a:r>
            <a:endParaRPr lang="fr-BE" altLang="fr-FR" sz="2000" dirty="0">
              <a:latin typeface="Calibri" pitchFamily="34" charset="0"/>
            </a:endParaRPr>
          </a:p>
          <a:p>
            <a:pPr marL="0" lvl="3" eaLnBrk="1" hangingPunct="1"/>
            <a:endParaRPr lang="fr-BE" altLang="fr-FR" sz="2000" dirty="0">
              <a:latin typeface="Calibri" pitchFamily="34" charset="0"/>
            </a:endParaRPr>
          </a:p>
        </p:txBody>
      </p:sp>
    </p:spTree>
    <p:extLst>
      <p:ext uri="{BB962C8B-B14F-4D97-AF65-F5344CB8AC3E}">
        <p14:creationId xmlns:p14="http://schemas.microsoft.com/office/powerpoint/2010/main" val="2505559862"/>
      </p:ext>
    </p:extLst>
  </p:cSld>
  <p:clrMapOvr>
    <a:masterClrMapping/>
  </p:clrMapOvr>
  <p:transition>
    <p:strips dir="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cs typeface="+mn-cs"/>
              </a:rPr>
              <a:t>IV . </a:t>
            </a:r>
            <a:r>
              <a:rPr lang="fr-BE" sz="2400" b="1" dirty="0">
                <a:latin typeface="+mn-lt"/>
                <a:cs typeface="+mn-cs"/>
              </a:rPr>
              <a:t>Arithmétique et opérateurs </a:t>
            </a:r>
            <a:r>
              <a:rPr lang="fr-BE" sz="2400" b="1" i="1" dirty="0">
                <a:latin typeface="+mn-lt"/>
                <a:cs typeface="+mn-cs"/>
              </a:rPr>
              <a:t>– Exercices</a:t>
            </a:r>
          </a:p>
        </p:txBody>
      </p:sp>
      <p:sp>
        <p:nvSpPr>
          <p:cNvPr id="27651" name="ZoneTexte 8"/>
          <p:cNvSpPr txBox="1">
            <a:spLocks noChangeArrowheads="1"/>
          </p:cNvSpPr>
          <p:nvPr/>
        </p:nvSpPr>
        <p:spPr bwMode="auto">
          <a:xfrm>
            <a:off x="107505" y="692696"/>
            <a:ext cx="8501063" cy="409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lvl="3" eaLnBrk="1" hangingPunct="1"/>
            <a:r>
              <a:rPr lang="fr-BE" altLang="fr-FR" sz="2000" dirty="0">
                <a:latin typeface="Calibri" pitchFamily="34" charset="0"/>
              </a:rPr>
              <a:t>Soit 2 variables a et b. Quelle solution utiliser pour échanger leurs valeurs ?</a:t>
            </a:r>
          </a:p>
          <a:p>
            <a:pPr marL="0" lvl="3" eaLnBrk="1" hangingPunct="1"/>
            <a:r>
              <a:rPr lang="pt-BR" altLang="fr-FR" sz="2000" dirty="0">
                <a:latin typeface="Calibri" pitchFamily="34" charset="0"/>
              </a:rPr>
              <a:t>	a = 1; b = 5; </a:t>
            </a:r>
            <a:r>
              <a:rPr lang="pt-BR" altLang="fr-FR" sz="2000" dirty="0">
                <a:latin typeface="Calibri" pitchFamily="34" charset="0"/>
                <a:sym typeface="Wingdings" panose="05000000000000000000" pitchFamily="2" charset="2"/>
              </a:rPr>
              <a:t></a:t>
            </a:r>
            <a:r>
              <a:rPr lang="pt-BR" altLang="fr-FR" sz="2000" dirty="0">
                <a:latin typeface="Calibri" pitchFamily="34" charset="0"/>
              </a:rPr>
              <a:t> a = 5; b = 1;</a:t>
            </a:r>
          </a:p>
          <a:p>
            <a:pPr marL="0" lvl="3" eaLnBrk="1" hangingPunct="1"/>
            <a:endParaRPr lang="pt-BR" altLang="fr-FR" sz="2000" dirty="0">
              <a:latin typeface="Calibri" pitchFamily="34" charset="0"/>
            </a:endParaRPr>
          </a:p>
          <a:p>
            <a:pPr marL="0" lvl="3" eaLnBrk="1" hangingPunct="1"/>
            <a:endParaRPr lang="pt-BR" altLang="fr-FR" sz="2000" dirty="0">
              <a:latin typeface="Calibri" pitchFamily="34" charset="0"/>
            </a:endParaRPr>
          </a:p>
          <a:p>
            <a:pPr marL="0" lvl="3" eaLnBrk="1" hangingPunct="1"/>
            <a:r>
              <a:rPr lang="fr-BE" altLang="fr-FR" sz="2000" dirty="0">
                <a:latin typeface="Calibri" pitchFamily="34" charset="0"/>
              </a:rPr>
              <a:t>Donner les valeurs des expressions suivantes en sachant que </a:t>
            </a:r>
            <a:r>
              <a:rPr lang="fr-BE" altLang="fr-FR" sz="2000" i="1" dirty="0">
                <a:latin typeface="Calibri" pitchFamily="34" charset="0"/>
              </a:rPr>
              <a:t>i</a:t>
            </a:r>
            <a:r>
              <a:rPr lang="fr-BE" altLang="fr-FR" sz="2000" dirty="0">
                <a:latin typeface="Calibri" pitchFamily="34" charset="0"/>
              </a:rPr>
              <a:t> et </a:t>
            </a:r>
            <a:r>
              <a:rPr lang="fr-BE" altLang="fr-FR" sz="2000" i="1" dirty="0">
                <a:latin typeface="Calibri" pitchFamily="34" charset="0"/>
              </a:rPr>
              <a:t>j</a:t>
            </a:r>
            <a:r>
              <a:rPr lang="fr-BE" altLang="fr-FR" sz="2000" dirty="0">
                <a:latin typeface="Calibri" pitchFamily="34" charset="0"/>
              </a:rPr>
              <a:t> sont de type </a:t>
            </a:r>
            <a:r>
              <a:rPr lang="fr-BE" altLang="fr-FR" sz="2000" i="1" dirty="0" err="1">
                <a:latin typeface="Calibri" pitchFamily="34" charset="0"/>
              </a:rPr>
              <a:t>int</a:t>
            </a:r>
            <a:r>
              <a:rPr lang="fr-BE" altLang="fr-FR" sz="2000" dirty="0">
                <a:latin typeface="Calibri" pitchFamily="34" charset="0"/>
              </a:rPr>
              <a:t> et </a:t>
            </a:r>
            <a:r>
              <a:rPr lang="fr-BE" altLang="fr-FR" sz="2000" i="1" dirty="0">
                <a:latin typeface="Calibri" pitchFamily="34" charset="0"/>
              </a:rPr>
              <a:t>x</a:t>
            </a:r>
            <a:r>
              <a:rPr lang="fr-BE" altLang="fr-FR" sz="2000" dirty="0">
                <a:latin typeface="Calibri" pitchFamily="34" charset="0"/>
              </a:rPr>
              <a:t> et </a:t>
            </a:r>
            <a:r>
              <a:rPr lang="fr-BE" altLang="fr-FR" sz="2000" i="1" dirty="0">
                <a:latin typeface="Calibri" pitchFamily="34" charset="0"/>
              </a:rPr>
              <a:t>y</a:t>
            </a:r>
            <a:r>
              <a:rPr lang="fr-BE" altLang="fr-FR" sz="2000" dirty="0">
                <a:latin typeface="Calibri" pitchFamily="34" charset="0"/>
              </a:rPr>
              <a:t> sont de types </a:t>
            </a:r>
            <a:r>
              <a:rPr lang="fr-BE" altLang="fr-FR" sz="2000" i="1" dirty="0">
                <a:latin typeface="Calibri" pitchFamily="34" charset="0"/>
              </a:rPr>
              <a:t>double</a:t>
            </a:r>
            <a:r>
              <a:rPr lang="fr-BE" altLang="fr-FR" sz="2000" dirty="0">
                <a:latin typeface="Calibri" pitchFamily="34" charset="0"/>
              </a:rPr>
              <a:t> (x = 2.0, y = 3.0)</a:t>
            </a:r>
          </a:p>
          <a:p>
            <a:pPr marL="1599918" lvl="5" indent="-457119" eaLnBrk="1" hangingPunct="1">
              <a:buFont typeface="+mj-lt"/>
              <a:buAutoNum type="alphaLcParenR"/>
            </a:pPr>
            <a:r>
              <a:rPr lang="fr-BE" altLang="fr-FR" sz="2000" dirty="0">
                <a:latin typeface="Calibri" pitchFamily="34" charset="0"/>
              </a:rPr>
              <a:t>i = 100/6;</a:t>
            </a:r>
          </a:p>
          <a:p>
            <a:pPr marL="1599918" lvl="5" indent="-457119" eaLnBrk="1" hangingPunct="1">
              <a:buFont typeface="+mj-lt"/>
              <a:buAutoNum type="alphaLcParenR"/>
            </a:pPr>
            <a:r>
              <a:rPr lang="fr-BE" altLang="fr-FR" sz="2000" dirty="0">
                <a:latin typeface="Calibri" pitchFamily="34" charset="0"/>
              </a:rPr>
              <a:t>j = 100 % 6;</a:t>
            </a:r>
          </a:p>
          <a:p>
            <a:pPr marL="1599918" lvl="5" indent="-457119" eaLnBrk="1" hangingPunct="1">
              <a:buFont typeface="+mj-lt"/>
              <a:buAutoNum type="alphaLcParenR"/>
            </a:pPr>
            <a:r>
              <a:rPr lang="fr-BE" altLang="fr-FR" sz="2000" dirty="0">
                <a:latin typeface="Calibri" pitchFamily="34" charset="0"/>
              </a:rPr>
              <a:t>i = 5 % 8;</a:t>
            </a:r>
          </a:p>
          <a:p>
            <a:pPr marL="1599918" lvl="5" indent="-457119" eaLnBrk="1" hangingPunct="1">
              <a:buFont typeface="+mj-lt"/>
              <a:buAutoNum type="alphaLcParenR"/>
            </a:pPr>
            <a:r>
              <a:rPr lang="fr-BE" altLang="fr-FR" sz="2000" dirty="0">
                <a:latin typeface="Calibri" pitchFamily="34" charset="0"/>
              </a:rPr>
              <a:t>(3 * i - 2 * j) / (2 * x - y);</a:t>
            </a:r>
          </a:p>
          <a:p>
            <a:pPr marL="1599918" lvl="5" indent="-457119" eaLnBrk="1" hangingPunct="1">
              <a:buFont typeface="+mj-lt"/>
              <a:buAutoNum type="alphaLcParenR"/>
            </a:pPr>
            <a:r>
              <a:rPr lang="fr-BE" altLang="fr-FR" sz="2000" dirty="0">
                <a:latin typeface="Calibri" pitchFamily="34" charset="0"/>
              </a:rPr>
              <a:t>2 * ((i / 5) + (4 * (j -3)) % (i + j - 2));</a:t>
            </a:r>
          </a:p>
          <a:p>
            <a:pPr marL="1599918" lvl="5" indent="-457119" eaLnBrk="1" hangingPunct="1">
              <a:buFont typeface="+mj-lt"/>
              <a:buAutoNum type="alphaLcParenR"/>
            </a:pPr>
            <a:r>
              <a:rPr lang="fr-BE" altLang="fr-FR" sz="2000" dirty="0">
                <a:latin typeface="Calibri" pitchFamily="34" charset="0"/>
              </a:rPr>
              <a:t>(i - 3 * j) / (x + 2 * y) / (i - j)</a:t>
            </a:r>
          </a:p>
          <a:p>
            <a:pPr marL="0" lvl="3" eaLnBrk="1" hangingPunct="1"/>
            <a:endParaRPr lang="fr-BE" altLang="fr-FR" sz="2000" dirty="0">
              <a:latin typeface="Calibri" pitchFamily="34" charset="0"/>
            </a:endParaRPr>
          </a:p>
        </p:txBody>
      </p:sp>
    </p:spTree>
    <p:extLst>
      <p:ext uri="{BB962C8B-B14F-4D97-AF65-F5344CB8AC3E}">
        <p14:creationId xmlns:p14="http://schemas.microsoft.com/office/powerpoint/2010/main" val="3936089197"/>
      </p:ext>
    </p:extLst>
  </p:cSld>
  <p:clrMapOvr>
    <a:masterClrMapping/>
  </p:clrMapOvr>
  <p:transition>
    <p:strips dir="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cs typeface="+mn-cs"/>
              </a:rPr>
              <a:t>IV . </a:t>
            </a:r>
            <a:r>
              <a:rPr lang="fr-BE" sz="2400" b="1" dirty="0">
                <a:latin typeface="+mn-lt"/>
                <a:cs typeface="+mn-cs"/>
              </a:rPr>
              <a:t>Arithmétique et opérateurs </a:t>
            </a:r>
            <a:r>
              <a:rPr lang="fr-BE" sz="2400" b="1" i="1" dirty="0">
                <a:latin typeface="+mn-lt"/>
                <a:cs typeface="+mn-cs"/>
              </a:rPr>
              <a:t>– Exercices</a:t>
            </a:r>
          </a:p>
        </p:txBody>
      </p:sp>
      <p:sp>
        <p:nvSpPr>
          <p:cNvPr id="27651" name="ZoneTexte 8"/>
          <p:cNvSpPr txBox="1">
            <a:spLocks noChangeArrowheads="1"/>
          </p:cNvSpPr>
          <p:nvPr/>
        </p:nvSpPr>
        <p:spPr bwMode="auto">
          <a:xfrm>
            <a:off x="107505" y="692696"/>
            <a:ext cx="8501063" cy="5324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lvl="3" eaLnBrk="1" hangingPunct="1"/>
            <a:r>
              <a:rPr lang="fr-BE" altLang="fr-FR" sz="2000" dirty="0">
                <a:latin typeface="Calibri" pitchFamily="34" charset="0"/>
              </a:rPr>
              <a:t>Donner le type et la valeur des expressions suivantes, sachant que </a:t>
            </a:r>
            <a:r>
              <a:rPr lang="fr-BE" altLang="fr-FR" sz="2000" i="1" dirty="0">
                <a:latin typeface="Calibri" pitchFamily="34" charset="0"/>
              </a:rPr>
              <a:t>n</a:t>
            </a:r>
            <a:r>
              <a:rPr lang="fr-BE" altLang="fr-FR" sz="2000" dirty="0">
                <a:latin typeface="Calibri" pitchFamily="34" charset="0"/>
              </a:rPr>
              <a:t>, </a:t>
            </a:r>
            <a:r>
              <a:rPr lang="fr-BE" altLang="fr-FR" sz="2000" i="1" dirty="0">
                <a:latin typeface="Calibri" pitchFamily="34" charset="0"/>
              </a:rPr>
              <a:t>p</a:t>
            </a:r>
            <a:r>
              <a:rPr lang="fr-BE" altLang="fr-FR" sz="2000" dirty="0">
                <a:latin typeface="Calibri" pitchFamily="34" charset="0"/>
              </a:rPr>
              <a:t>, </a:t>
            </a:r>
            <a:r>
              <a:rPr lang="fr-BE" altLang="fr-FR" sz="2000" i="1" dirty="0">
                <a:latin typeface="Calibri" pitchFamily="34" charset="0"/>
              </a:rPr>
              <a:t>r</a:t>
            </a:r>
            <a:r>
              <a:rPr lang="fr-BE" altLang="fr-FR" sz="2000" dirty="0">
                <a:latin typeface="Calibri" pitchFamily="34" charset="0"/>
              </a:rPr>
              <a:t>, </a:t>
            </a:r>
            <a:r>
              <a:rPr lang="fr-BE" altLang="fr-FR" sz="2000" i="1" dirty="0">
                <a:latin typeface="Calibri" pitchFamily="34" charset="0"/>
              </a:rPr>
              <a:t>s</a:t>
            </a:r>
            <a:r>
              <a:rPr lang="fr-BE" altLang="fr-FR" sz="2000" dirty="0">
                <a:latin typeface="Calibri" pitchFamily="34" charset="0"/>
              </a:rPr>
              <a:t> et </a:t>
            </a:r>
            <a:r>
              <a:rPr lang="fr-BE" altLang="fr-FR" sz="2000" i="1" dirty="0">
                <a:latin typeface="Calibri" pitchFamily="34" charset="0"/>
              </a:rPr>
              <a:t>t</a:t>
            </a:r>
            <a:r>
              <a:rPr lang="fr-BE" altLang="fr-FR" sz="2000" dirty="0">
                <a:latin typeface="Calibri" pitchFamily="34" charset="0"/>
              </a:rPr>
              <a:t> sont de type </a:t>
            </a:r>
            <a:r>
              <a:rPr lang="fr-BE" altLang="fr-FR" sz="2000" i="1" dirty="0" err="1">
                <a:latin typeface="Calibri" pitchFamily="34" charset="0"/>
              </a:rPr>
              <a:t>int</a:t>
            </a:r>
            <a:r>
              <a:rPr lang="fr-BE" altLang="fr-FR" sz="2000" dirty="0">
                <a:latin typeface="Calibri" pitchFamily="34" charset="0"/>
              </a:rPr>
              <a:t> (n = 10, p = 7, r = 8, s = 7, t = 21) et que </a:t>
            </a:r>
            <a:r>
              <a:rPr lang="fr-BE" altLang="fr-FR" sz="2000" i="1" dirty="0">
                <a:latin typeface="Calibri" pitchFamily="34" charset="0"/>
              </a:rPr>
              <a:t>x</a:t>
            </a:r>
            <a:r>
              <a:rPr lang="fr-BE" altLang="fr-FR" sz="2000" dirty="0">
                <a:latin typeface="Calibri" pitchFamily="34" charset="0"/>
              </a:rPr>
              <a:t> est de type </a:t>
            </a:r>
            <a:r>
              <a:rPr lang="fr-BE" altLang="fr-FR" sz="2000" i="1" dirty="0">
                <a:latin typeface="Calibri" pitchFamily="34" charset="0"/>
              </a:rPr>
              <a:t>double</a:t>
            </a:r>
            <a:r>
              <a:rPr lang="fr-BE" altLang="fr-FR" sz="2000" dirty="0">
                <a:latin typeface="Calibri" pitchFamily="34" charset="0"/>
              </a:rPr>
              <a:t> (x = 2.0)</a:t>
            </a:r>
          </a:p>
          <a:p>
            <a:pPr marL="2057037" lvl="6" indent="-457119" eaLnBrk="1" hangingPunct="1">
              <a:buFont typeface="+mj-lt"/>
              <a:buAutoNum type="alphaLcParenR"/>
            </a:pPr>
            <a:r>
              <a:rPr lang="fr-BE" altLang="fr-FR" sz="2000" dirty="0">
                <a:latin typeface="Calibri" pitchFamily="34" charset="0"/>
              </a:rPr>
              <a:t>x + n % p</a:t>
            </a:r>
          </a:p>
          <a:p>
            <a:pPr marL="2057037" lvl="6" indent="-457119" eaLnBrk="1" hangingPunct="1">
              <a:buFont typeface="+mj-lt"/>
              <a:buAutoNum type="alphaLcParenR"/>
            </a:pPr>
            <a:r>
              <a:rPr lang="fr-BE" altLang="fr-FR" sz="2000" dirty="0">
                <a:latin typeface="Calibri" pitchFamily="34" charset="0"/>
              </a:rPr>
              <a:t>x + n / p</a:t>
            </a:r>
          </a:p>
          <a:p>
            <a:pPr marL="2057037" lvl="6" indent="-457119" eaLnBrk="1" hangingPunct="1">
              <a:buFont typeface="+mj-lt"/>
              <a:buAutoNum type="alphaLcParenR"/>
            </a:pPr>
            <a:r>
              <a:rPr lang="fr-BE" altLang="fr-FR" sz="2000" dirty="0">
                <a:latin typeface="Calibri" pitchFamily="34" charset="0"/>
              </a:rPr>
              <a:t>(x + n) / p</a:t>
            </a:r>
          </a:p>
          <a:p>
            <a:pPr marL="2057037" lvl="6" indent="-457119" eaLnBrk="1" hangingPunct="1">
              <a:buFont typeface="+mj-lt"/>
              <a:buAutoNum type="alphaLcParenR"/>
            </a:pPr>
            <a:r>
              <a:rPr lang="fr-BE" altLang="fr-FR" sz="2000" dirty="0">
                <a:latin typeface="Calibri" pitchFamily="34" charset="0"/>
              </a:rPr>
              <a:t>5. * n</a:t>
            </a:r>
          </a:p>
          <a:p>
            <a:pPr marL="2057037" lvl="6" indent="-457119" eaLnBrk="1" hangingPunct="1">
              <a:buFont typeface="+mj-lt"/>
              <a:buAutoNum type="alphaLcParenR"/>
            </a:pPr>
            <a:r>
              <a:rPr lang="fr-BE" altLang="fr-FR" sz="2000" dirty="0">
                <a:latin typeface="Calibri" pitchFamily="34" charset="0"/>
              </a:rPr>
              <a:t>(n + 1) / n</a:t>
            </a:r>
          </a:p>
          <a:p>
            <a:pPr marL="2057037" lvl="6" indent="-457119" eaLnBrk="1" hangingPunct="1">
              <a:buFont typeface="+mj-lt"/>
              <a:buAutoNum type="alphaLcParenR"/>
            </a:pPr>
            <a:r>
              <a:rPr lang="fr-BE" altLang="fr-FR" sz="2000" dirty="0">
                <a:latin typeface="Calibri" pitchFamily="34" charset="0"/>
              </a:rPr>
              <a:t>(n + 1.0) / n</a:t>
            </a:r>
          </a:p>
          <a:p>
            <a:pPr marL="2057037" lvl="6" indent="-457119" eaLnBrk="1" hangingPunct="1">
              <a:buFont typeface="+mj-lt"/>
              <a:buAutoNum type="alphaLcParenR"/>
            </a:pPr>
            <a:r>
              <a:rPr lang="fr-BE" altLang="fr-FR" sz="2000" dirty="0">
                <a:latin typeface="Calibri" pitchFamily="34" charset="0"/>
              </a:rPr>
              <a:t>r + s / t</a:t>
            </a:r>
          </a:p>
          <a:p>
            <a:pPr marL="2057037" lvl="6" indent="-457119" eaLnBrk="1" hangingPunct="1">
              <a:buFont typeface="+mj-lt"/>
              <a:buAutoNum type="alphaLcParenR"/>
            </a:pPr>
            <a:r>
              <a:rPr lang="fr-BE" altLang="fr-FR" sz="2000" dirty="0">
                <a:latin typeface="Calibri" pitchFamily="34" charset="0"/>
              </a:rPr>
              <a:t>r + t / s</a:t>
            </a:r>
          </a:p>
          <a:p>
            <a:pPr marL="2057037" lvl="6" indent="-457119" eaLnBrk="1" hangingPunct="1">
              <a:buFont typeface="+mj-lt"/>
              <a:buAutoNum type="alphaLcParenR"/>
            </a:pPr>
            <a:r>
              <a:rPr lang="fr-BE" altLang="fr-FR" sz="2000" dirty="0">
                <a:latin typeface="Calibri" pitchFamily="34" charset="0"/>
              </a:rPr>
              <a:t>(r + t) / s</a:t>
            </a:r>
          </a:p>
          <a:p>
            <a:pPr marL="2057037" lvl="6" indent="-457119" eaLnBrk="1" hangingPunct="1">
              <a:buFont typeface="+mj-lt"/>
              <a:buAutoNum type="alphaLcParenR"/>
            </a:pPr>
            <a:r>
              <a:rPr lang="fr-BE" altLang="fr-FR" sz="2000" dirty="0">
                <a:latin typeface="Calibri" pitchFamily="34" charset="0"/>
              </a:rPr>
              <a:t>r + t % s</a:t>
            </a:r>
          </a:p>
          <a:p>
            <a:pPr marL="2057037" lvl="6" indent="-457119" eaLnBrk="1" hangingPunct="1">
              <a:buFont typeface="+mj-lt"/>
              <a:buAutoNum type="alphaLcParenR"/>
            </a:pPr>
            <a:r>
              <a:rPr lang="fr-BE" altLang="fr-FR" sz="2000" dirty="0">
                <a:latin typeface="Calibri" pitchFamily="34" charset="0"/>
              </a:rPr>
              <a:t>(r + t) % s</a:t>
            </a:r>
          </a:p>
          <a:p>
            <a:pPr marL="2057037" lvl="6" indent="-457119" eaLnBrk="1" hangingPunct="1">
              <a:buFont typeface="+mj-lt"/>
              <a:buAutoNum type="alphaLcParenR"/>
            </a:pPr>
            <a:r>
              <a:rPr lang="fr-BE" altLang="fr-FR" sz="2000" dirty="0">
                <a:latin typeface="Calibri" pitchFamily="34" charset="0"/>
              </a:rPr>
              <a:t>r + s / r + s</a:t>
            </a:r>
          </a:p>
          <a:p>
            <a:pPr marL="2057037" lvl="6" indent="-457119" eaLnBrk="1" hangingPunct="1">
              <a:buFont typeface="+mj-lt"/>
              <a:buAutoNum type="alphaLcParenR"/>
            </a:pPr>
            <a:r>
              <a:rPr lang="fr-BE" altLang="fr-FR" sz="2000" dirty="0">
                <a:latin typeface="Calibri" pitchFamily="34" charset="0"/>
              </a:rPr>
              <a:t>(r + s) / (r + s)</a:t>
            </a:r>
          </a:p>
          <a:p>
            <a:pPr marL="2057037" lvl="6" indent="-457119" eaLnBrk="1" hangingPunct="1">
              <a:buFont typeface="+mj-lt"/>
              <a:buAutoNum type="alphaLcParenR"/>
            </a:pPr>
            <a:r>
              <a:rPr lang="fr-BE" altLang="fr-FR" sz="2000" dirty="0">
                <a:latin typeface="Calibri" pitchFamily="34" charset="0"/>
              </a:rPr>
              <a:t>r + s % t</a:t>
            </a:r>
          </a:p>
        </p:txBody>
      </p:sp>
    </p:spTree>
    <p:extLst>
      <p:ext uri="{BB962C8B-B14F-4D97-AF65-F5344CB8AC3E}">
        <p14:creationId xmlns:p14="http://schemas.microsoft.com/office/powerpoint/2010/main" val="90207230"/>
      </p:ext>
    </p:extLst>
  </p:cSld>
  <p:clrMapOvr>
    <a:masterClrMapping/>
  </p:clrMapOvr>
  <p:transition>
    <p:strips dir="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cs typeface="+mn-cs"/>
              </a:rPr>
              <a:t>IV . </a:t>
            </a:r>
            <a:r>
              <a:rPr lang="fr-BE" sz="2400" b="1" dirty="0">
                <a:latin typeface="+mn-lt"/>
                <a:cs typeface="+mn-cs"/>
              </a:rPr>
              <a:t>Arithmétique et opérateurs </a:t>
            </a:r>
            <a:r>
              <a:rPr lang="fr-BE" sz="2400" b="1" i="1" dirty="0">
                <a:latin typeface="+mn-lt"/>
                <a:cs typeface="+mn-cs"/>
              </a:rPr>
              <a:t>– Exercices</a:t>
            </a:r>
          </a:p>
        </p:txBody>
      </p:sp>
      <p:sp>
        <p:nvSpPr>
          <p:cNvPr id="27651" name="ZoneTexte 8"/>
          <p:cNvSpPr txBox="1">
            <a:spLocks noChangeArrowheads="1"/>
          </p:cNvSpPr>
          <p:nvPr/>
        </p:nvSpPr>
        <p:spPr bwMode="auto">
          <a:xfrm>
            <a:off x="107505" y="692697"/>
            <a:ext cx="8501063" cy="4401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lvl="3" eaLnBrk="1" hangingPunct="1"/>
            <a:r>
              <a:rPr lang="fr-BE" altLang="fr-FR" sz="2000" dirty="0">
                <a:latin typeface="Calibri" pitchFamily="34" charset="0"/>
              </a:rPr>
              <a:t>Soit les déclarations suivantes :</a:t>
            </a:r>
          </a:p>
          <a:p>
            <a:pPr marL="0" lvl="3" eaLnBrk="1" hangingPunct="1"/>
            <a:r>
              <a:rPr lang="fr-BE" altLang="fr-FR" sz="2000" dirty="0">
                <a:latin typeface="Calibri" pitchFamily="34" charset="0"/>
              </a:rPr>
              <a:t>	</a:t>
            </a:r>
            <a:r>
              <a:rPr lang="fr-BE" altLang="fr-FR" sz="2000" dirty="0" err="1">
                <a:latin typeface="Calibri" pitchFamily="34" charset="0"/>
              </a:rPr>
              <a:t>int</a:t>
            </a:r>
            <a:r>
              <a:rPr lang="fr-BE" altLang="fr-FR" sz="2000" dirty="0">
                <a:latin typeface="Calibri" pitchFamily="34" charset="0"/>
              </a:rPr>
              <a:t> valeur = 7, chiffre = 2, i1, i2;</a:t>
            </a:r>
          </a:p>
          <a:p>
            <a:pPr marL="0" lvl="3" eaLnBrk="1" hangingPunct="1"/>
            <a:r>
              <a:rPr lang="fr-BE" altLang="fr-FR" sz="2000" dirty="0">
                <a:latin typeface="Calibri" pitchFamily="34" charset="0"/>
              </a:rPr>
              <a:t>	double d1, d2;</a:t>
            </a:r>
          </a:p>
          <a:p>
            <a:pPr marL="0" lvl="3" eaLnBrk="1" hangingPunct="1"/>
            <a:r>
              <a:rPr lang="fr-BE" altLang="fr-FR" sz="2000" dirty="0">
                <a:latin typeface="Calibri" pitchFamily="34" charset="0"/>
              </a:rPr>
              <a:t>Quelles sont les valeurs attribuées après ces calculs :</a:t>
            </a:r>
          </a:p>
          <a:p>
            <a:pPr marL="1599918" lvl="5" indent="-457119" eaLnBrk="1" hangingPunct="1">
              <a:buFont typeface="+mj-lt"/>
              <a:buAutoNum type="alphaLcParenR"/>
            </a:pPr>
            <a:r>
              <a:rPr lang="fr-BE" altLang="fr-FR" sz="2000" dirty="0">
                <a:latin typeface="Calibri" pitchFamily="34" charset="0"/>
              </a:rPr>
              <a:t>i1 = valeur / chiffre;</a:t>
            </a:r>
          </a:p>
          <a:p>
            <a:pPr marL="1599918" lvl="5" indent="-457119" eaLnBrk="1" hangingPunct="1">
              <a:buFont typeface="+mj-lt"/>
              <a:buAutoNum type="alphaLcParenR"/>
            </a:pPr>
            <a:r>
              <a:rPr lang="fr-BE" altLang="fr-FR" sz="2000" dirty="0">
                <a:latin typeface="Calibri" pitchFamily="34" charset="0"/>
              </a:rPr>
              <a:t>i2 = chiffre / valeur;</a:t>
            </a:r>
          </a:p>
          <a:p>
            <a:pPr marL="1599918" lvl="5" indent="-457119" eaLnBrk="1" hangingPunct="1">
              <a:buFont typeface="+mj-lt"/>
              <a:buAutoNum type="alphaLcParenR"/>
            </a:pPr>
            <a:r>
              <a:rPr lang="fr-BE" altLang="fr-FR" sz="2000" dirty="0">
                <a:latin typeface="Calibri" pitchFamily="34" charset="0"/>
              </a:rPr>
              <a:t>d1 = (double) (valeur / chiffre)</a:t>
            </a:r>
          </a:p>
          <a:p>
            <a:pPr marL="1599918" lvl="5" indent="-457119" eaLnBrk="1" hangingPunct="1">
              <a:buFont typeface="+mj-lt"/>
              <a:buAutoNum type="alphaLcParenR"/>
            </a:pPr>
            <a:r>
              <a:rPr lang="fr-BE" altLang="fr-FR" sz="2000" dirty="0">
                <a:latin typeface="Calibri" pitchFamily="34" charset="0"/>
              </a:rPr>
              <a:t>d2 = (double) (valeur / chiffre) + 0.5;</a:t>
            </a:r>
          </a:p>
          <a:p>
            <a:pPr marL="1599918" lvl="5" indent="-457119" eaLnBrk="1" hangingPunct="1">
              <a:buFont typeface="+mj-lt"/>
              <a:buAutoNum type="alphaLcParenR"/>
            </a:pPr>
            <a:r>
              <a:rPr lang="fr-BE" altLang="fr-FR" sz="2000" dirty="0">
                <a:latin typeface="Calibri" pitchFamily="34" charset="0"/>
              </a:rPr>
              <a:t>i1 = (</a:t>
            </a:r>
            <a:r>
              <a:rPr lang="fr-BE" altLang="fr-FR" sz="2000" dirty="0" err="1">
                <a:latin typeface="Calibri" pitchFamily="34" charset="0"/>
              </a:rPr>
              <a:t>int</a:t>
            </a:r>
            <a:r>
              <a:rPr lang="fr-BE" altLang="fr-FR" sz="2000" dirty="0">
                <a:latin typeface="Calibri" pitchFamily="34" charset="0"/>
              </a:rPr>
              <a:t>) d1;</a:t>
            </a:r>
          </a:p>
          <a:p>
            <a:pPr marL="1599918" lvl="5" indent="-457119" eaLnBrk="1" hangingPunct="1">
              <a:buFont typeface="+mj-lt"/>
              <a:buAutoNum type="alphaLcParenR"/>
            </a:pPr>
            <a:r>
              <a:rPr lang="fr-BE" altLang="fr-FR" sz="2000" dirty="0">
                <a:latin typeface="Calibri" pitchFamily="34" charset="0"/>
              </a:rPr>
              <a:t>i2 = (</a:t>
            </a:r>
            <a:r>
              <a:rPr lang="fr-BE" altLang="fr-FR" sz="2000" dirty="0" err="1">
                <a:latin typeface="Calibri" pitchFamily="34" charset="0"/>
              </a:rPr>
              <a:t>int</a:t>
            </a:r>
            <a:r>
              <a:rPr lang="fr-BE" altLang="fr-FR" sz="2000" dirty="0">
                <a:latin typeface="Calibri" pitchFamily="34" charset="0"/>
              </a:rPr>
              <a:t>) d2;</a:t>
            </a:r>
          </a:p>
          <a:p>
            <a:pPr marL="1599918" lvl="5" indent="-457119" eaLnBrk="1" hangingPunct="1">
              <a:buFont typeface="+mj-lt"/>
              <a:buAutoNum type="alphaLcParenR"/>
            </a:pPr>
            <a:r>
              <a:rPr lang="fr-BE" altLang="fr-FR" sz="2000" dirty="0">
                <a:latin typeface="Calibri" pitchFamily="34" charset="0"/>
              </a:rPr>
              <a:t>d1 = (double) valeur / (double) chiffre;</a:t>
            </a:r>
          </a:p>
          <a:p>
            <a:pPr marL="1599918" lvl="5" indent="-457119" eaLnBrk="1" hangingPunct="1">
              <a:buFont typeface="+mj-lt"/>
              <a:buAutoNum type="alphaLcParenR"/>
            </a:pPr>
            <a:r>
              <a:rPr lang="fr-BE" altLang="fr-FR" sz="2000" dirty="0">
                <a:latin typeface="Calibri" pitchFamily="34" charset="0"/>
              </a:rPr>
              <a:t>d2 = (double) valeur / (double) chiffre + 0.5;</a:t>
            </a:r>
          </a:p>
          <a:p>
            <a:pPr marL="1599918" lvl="5" indent="-457119" eaLnBrk="1" hangingPunct="1">
              <a:buFont typeface="+mj-lt"/>
              <a:buAutoNum type="alphaLcParenR"/>
            </a:pPr>
            <a:r>
              <a:rPr lang="fr-BE" altLang="fr-FR" sz="2000" dirty="0">
                <a:latin typeface="Calibri" pitchFamily="34" charset="0"/>
              </a:rPr>
              <a:t>i1 = (</a:t>
            </a:r>
            <a:r>
              <a:rPr lang="fr-BE" altLang="fr-FR" sz="2000" dirty="0" err="1">
                <a:latin typeface="Calibri" pitchFamily="34" charset="0"/>
              </a:rPr>
              <a:t>int</a:t>
            </a:r>
            <a:r>
              <a:rPr lang="fr-BE" altLang="fr-FR" sz="2000" dirty="0">
                <a:latin typeface="Calibri" pitchFamily="34" charset="0"/>
              </a:rPr>
              <a:t>) d1;</a:t>
            </a:r>
          </a:p>
          <a:p>
            <a:pPr marL="1599918" lvl="5" indent="-457119" eaLnBrk="1" hangingPunct="1">
              <a:buFont typeface="+mj-lt"/>
              <a:buAutoNum type="alphaLcParenR"/>
            </a:pPr>
            <a:r>
              <a:rPr lang="fr-BE" altLang="fr-FR" sz="2000" dirty="0">
                <a:latin typeface="Calibri" pitchFamily="34" charset="0"/>
              </a:rPr>
              <a:t>i2 = (</a:t>
            </a:r>
            <a:r>
              <a:rPr lang="fr-BE" altLang="fr-FR" sz="2000" dirty="0" err="1">
                <a:latin typeface="Calibri" pitchFamily="34" charset="0"/>
              </a:rPr>
              <a:t>int</a:t>
            </a:r>
            <a:r>
              <a:rPr lang="fr-BE" altLang="fr-FR" sz="2000" dirty="0">
                <a:latin typeface="Calibri" pitchFamily="34" charset="0"/>
              </a:rPr>
              <a:t>) d2;</a:t>
            </a:r>
          </a:p>
        </p:txBody>
      </p:sp>
    </p:spTree>
    <p:extLst>
      <p:ext uri="{BB962C8B-B14F-4D97-AF65-F5344CB8AC3E}">
        <p14:creationId xmlns:p14="http://schemas.microsoft.com/office/powerpoint/2010/main" val="293589062"/>
      </p:ext>
    </p:extLst>
  </p:cSld>
  <p:clrMapOvr>
    <a:masterClrMapping/>
  </p:clrMapOvr>
  <p:transition>
    <p:strips dir="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re 1"/>
          <p:cNvSpPr>
            <a:spLocks noGrp="1"/>
          </p:cNvSpPr>
          <p:nvPr>
            <p:ph type="ctrTitle"/>
          </p:nvPr>
        </p:nvSpPr>
        <p:spPr/>
        <p:txBody>
          <a:bodyPr/>
          <a:lstStyle/>
          <a:p>
            <a:r>
              <a:rPr lang="fr-BE" altLang="fr-FR" dirty="0" smtClean="0"/>
              <a:t> </a:t>
            </a:r>
          </a:p>
        </p:txBody>
      </p:sp>
      <p:sp>
        <p:nvSpPr>
          <p:cNvPr id="15363" name="Sous-titre 2"/>
          <p:cNvSpPr>
            <a:spLocks noGrp="1"/>
          </p:cNvSpPr>
          <p:nvPr>
            <p:ph type="subTitle" idx="1"/>
          </p:nvPr>
        </p:nvSpPr>
        <p:spPr/>
        <p:txBody>
          <a:bodyPr/>
          <a:lstStyle/>
          <a:p>
            <a:r>
              <a:rPr lang="fr-BE" altLang="fr-FR" dirty="0" smtClean="0"/>
              <a:t> </a:t>
            </a:r>
          </a:p>
        </p:txBody>
      </p:sp>
      <p:sp>
        <p:nvSpPr>
          <p:cNvPr id="15364" name="ZoneTexte 4"/>
          <p:cNvSpPr txBox="1">
            <a:spLocks noChangeArrowheads="1"/>
          </p:cNvSpPr>
          <p:nvPr/>
        </p:nvSpPr>
        <p:spPr bwMode="auto">
          <a:xfrm>
            <a:off x="0" y="68263"/>
            <a:ext cx="9144000" cy="66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BE" altLang="fr-FR" sz="3600" b="1">
                <a:latin typeface="Calibri" pitchFamily="34" charset="0"/>
              </a:rPr>
              <a:t>Aperçu du chapitre</a:t>
            </a:r>
          </a:p>
        </p:txBody>
      </p:sp>
      <p:sp>
        <p:nvSpPr>
          <p:cNvPr id="8" name="ZoneTexte 7"/>
          <p:cNvSpPr txBox="1"/>
          <p:nvPr/>
        </p:nvSpPr>
        <p:spPr>
          <a:xfrm>
            <a:off x="785812" y="1129943"/>
            <a:ext cx="7572375" cy="4278078"/>
          </a:xfrm>
          <a:prstGeom prst="rect">
            <a:avLst/>
          </a:prstGeom>
          <a:noFill/>
        </p:spPr>
        <p:txBody>
          <a:bodyPr lIns="91424" tIns="45712" rIns="91424" bIns="45712">
            <a:spAutoFit/>
          </a:bodyPr>
          <a:lstStyle/>
          <a:p>
            <a:pPr fontAlgn="auto">
              <a:spcBef>
                <a:spcPts val="0"/>
              </a:spcBef>
              <a:spcAft>
                <a:spcPts val="0"/>
              </a:spcAft>
              <a:defRPr/>
            </a:pPr>
            <a:endParaRPr lang="fr-BE" sz="1400" dirty="0">
              <a:latin typeface="+mn-lt"/>
              <a:cs typeface="+mn-cs"/>
            </a:endParaRPr>
          </a:p>
          <a:p>
            <a:pPr fontAlgn="auto">
              <a:spcBef>
                <a:spcPts val="0"/>
              </a:spcBef>
              <a:spcAft>
                <a:spcPts val="0"/>
              </a:spcAft>
              <a:defRPr/>
            </a:pPr>
            <a:r>
              <a:rPr lang="fr-BE" sz="2000" b="1" dirty="0">
                <a:latin typeface="+mn-lt"/>
                <a:cs typeface="+mn-cs"/>
              </a:rPr>
              <a:t>I .	Commenter son code source</a:t>
            </a:r>
          </a:p>
          <a:p>
            <a:pPr fontAlgn="auto">
              <a:spcBef>
                <a:spcPts val="0"/>
              </a:spcBef>
              <a:spcAft>
                <a:spcPts val="0"/>
              </a:spcAft>
              <a:defRPr/>
            </a:pPr>
            <a:endParaRPr lang="fr-BE" sz="2000" b="1" dirty="0">
              <a:latin typeface="+mn-lt"/>
              <a:cs typeface="+mn-cs"/>
            </a:endParaRPr>
          </a:p>
          <a:p>
            <a:pPr fontAlgn="auto">
              <a:spcBef>
                <a:spcPts val="0"/>
              </a:spcBef>
              <a:spcAft>
                <a:spcPts val="0"/>
              </a:spcAft>
              <a:defRPr/>
            </a:pPr>
            <a:r>
              <a:rPr lang="fr-BE" sz="2000" b="1" dirty="0">
                <a:latin typeface="+mn-lt"/>
                <a:cs typeface="+mn-cs"/>
              </a:rPr>
              <a:t>II.	Les mots-clés (mots réservés) et les identificateurs en Java </a:t>
            </a:r>
          </a:p>
          <a:p>
            <a:pPr marL="399979" indent="-399979" fontAlgn="auto">
              <a:spcBef>
                <a:spcPts val="0"/>
              </a:spcBef>
              <a:spcAft>
                <a:spcPts val="0"/>
              </a:spcAft>
              <a:defRPr/>
            </a:pPr>
            <a:endParaRPr lang="fr-BE" sz="2000" b="1" dirty="0">
              <a:latin typeface="+mn-lt"/>
            </a:endParaRPr>
          </a:p>
          <a:p>
            <a:pPr marL="399979" indent="-399979" fontAlgn="auto">
              <a:spcBef>
                <a:spcPts val="0"/>
              </a:spcBef>
              <a:spcAft>
                <a:spcPts val="0"/>
              </a:spcAft>
              <a:defRPr/>
            </a:pPr>
            <a:r>
              <a:rPr lang="fr-BE" sz="2000" b="1" dirty="0">
                <a:latin typeface="+mn-lt"/>
              </a:rPr>
              <a:t>III.		Types primitifs et types de références</a:t>
            </a:r>
          </a:p>
          <a:p>
            <a:pPr marL="399979" indent="-399979" fontAlgn="auto">
              <a:spcBef>
                <a:spcPts val="0"/>
              </a:spcBef>
              <a:spcAft>
                <a:spcPts val="0"/>
              </a:spcAft>
              <a:defRPr/>
            </a:pPr>
            <a:endParaRPr lang="fr-BE" sz="2000" b="1" dirty="0">
              <a:latin typeface="+mn-lt"/>
            </a:endParaRPr>
          </a:p>
          <a:p>
            <a:pPr marL="399979" indent="-399979" fontAlgn="auto">
              <a:spcBef>
                <a:spcPts val="0"/>
              </a:spcBef>
              <a:spcAft>
                <a:spcPts val="0"/>
              </a:spcAft>
              <a:defRPr/>
            </a:pPr>
            <a:r>
              <a:rPr lang="fr-BE" sz="2000" b="1" dirty="0">
                <a:latin typeface="+mn-lt"/>
              </a:rPr>
              <a:t>IV.		Arithmétique et opérateurs</a:t>
            </a:r>
          </a:p>
          <a:p>
            <a:pPr marL="399979" indent="-399979" fontAlgn="auto">
              <a:spcBef>
                <a:spcPts val="0"/>
              </a:spcBef>
              <a:spcAft>
                <a:spcPts val="0"/>
              </a:spcAft>
              <a:defRPr/>
            </a:pPr>
            <a:endParaRPr lang="fr-BE" sz="2000" b="1" dirty="0">
              <a:latin typeface="+mn-lt"/>
              <a:cs typeface="+mn-cs"/>
            </a:endParaRPr>
          </a:p>
          <a:p>
            <a:pPr marL="399979" indent="-399979" fontAlgn="auto">
              <a:spcBef>
                <a:spcPts val="0"/>
              </a:spcBef>
              <a:spcAft>
                <a:spcPts val="0"/>
              </a:spcAft>
              <a:defRPr/>
            </a:pPr>
            <a:r>
              <a:rPr lang="fr-BE" sz="2000" b="1" dirty="0">
                <a:solidFill>
                  <a:srgbClr val="FF0000"/>
                </a:solidFill>
                <a:latin typeface="+mn-lt"/>
              </a:rPr>
              <a:t>V.		Expressions, instructions et blocs</a:t>
            </a:r>
          </a:p>
          <a:p>
            <a:pPr marL="399979" indent="-399979" fontAlgn="auto">
              <a:spcBef>
                <a:spcPts val="0"/>
              </a:spcBef>
              <a:spcAft>
                <a:spcPts val="0"/>
              </a:spcAft>
              <a:defRPr/>
            </a:pPr>
            <a:endParaRPr lang="fr-BE" sz="2000" b="1" dirty="0">
              <a:latin typeface="+mn-lt"/>
            </a:endParaRPr>
          </a:p>
          <a:p>
            <a:pPr marL="399979" indent="-399979" fontAlgn="auto">
              <a:spcBef>
                <a:spcPts val="0"/>
              </a:spcBef>
              <a:spcAft>
                <a:spcPts val="0"/>
              </a:spcAft>
              <a:defRPr/>
            </a:pPr>
            <a:r>
              <a:rPr lang="fr-BE" sz="2000" b="1" dirty="0">
                <a:latin typeface="+mn-lt"/>
              </a:rPr>
              <a:t>VI.		Instruction de branchement et de contrôle</a:t>
            </a:r>
          </a:p>
          <a:p>
            <a:pPr marL="399979" indent="-399979" fontAlgn="auto">
              <a:spcBef>
                <a:spcPts val="0"/>
              </a:spcBef>
              <a:spcAft>
                <a:spcPts val="0"/>
              </a:spcAft>
              <a:defRPr/>
            </a:pPr>
            <a:endParaRPr lang="fr-BE" sz="2000" b="1" dirty="0">
              <a:latin typeface="+mn-lt"/>
              <a:cs typeface="+mn-cs"/>
            </a:endParaRPr>
          </a:p>
          <a:p>
            <a:pPr marL="399979" indent="-399979" fontAlgn="auto">
              <a:spcBef>
                <a:spcPts val="0"/>
              </a:spcBef>
              <a:spcAft>
                <a:spcPts val="0"/>
              </a:spcAft>
              <a:defRPr/>
            </a:pPr>
            <a:r>
              <a:rPr lang="fr-BE" sz="2000" b="1" dirty="0">
                <a:latin typeface="+mn-lt"/>
                <a:cs typeface="+mn-cs"/>
              </a:rPr>
              <a:t>VII.		Les tableaux et la classe String</a:t>
            </a:r>
          </a:p>
        </p:txBody>
      </p:sp>
    </p:spTree>
    <p:extLst>
      <p:ext uri="{BB962C8B-B14F-4D97-AF65-F5344CB8AC3E}">
        <p14:creationId xmlns:p14="http://schemas.microsoft.com/office/powerpoint/2010/main" val="3327657597"/>
      </p:ext>
    </p:extLst>
  </p:cSld>
  <p:clrMapOvr>
    <a:masterClrMapping/>
  </p:clrMapOvr>
  <p:transition>
    <p:strips dir="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ZoneTexte 4"/>
          <p:cNvSpPr txBox="1">
            <a:spLocks noChangeArrowheads="1"/>
          </p:cNvSpPr>
          <p:nvPr/>
        </p:nvSpPr>
        <p:spPr bwMode="auto">
          <a:xfrm>
            <a:off x="0" y="571500"/>
            <a:ext cx="9144000" cy="793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BE" altLang="fr-FR" sz="4400" b="1">
                <a:latin typeface="Calibri" pitchFamily="34" charset="0"/>
              </a:rPr>
              <a:t>Le langage Java et sa syntaxe</a:t>
            </a:r>
          </a:p>
        </p:txBody>
      </p:sp>
      <p:pic>
        <p:nvPicPr>
          <p:cNvPr id="14339" name="Image 5" descr="logo-java.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22689" y="2143126"/>
            <a:ext cx="2063750"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3881835"/>
      </p:ext>
    </p:extLst>
  </p:cSld>
  <p:clrMapOvr>
    <a:masterClrMapping/>
  </p:clrMapOvr>
  <p:transition>
    <p:strips dir="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cs typeface="+mn-cs"/>
              </a:rPr>
              <a:t>V. </a:t>
            </a:r>
            <a:r>
              <a:rPr lang="fr-BE" sz="2400" b="1" dirty="0">
                <a:latin typeface="+mn-lt"/>
                <a:cs typeface="+mn-cs"/>
              </a:rPr>
              <a:t>Expressions, instructions et blocs</a:t>
            </a:r>
          </a:p>
        </p:txBody>
      </p:sp>
      <p:sp>
        <p:nvSpPr>
          <p:cNvPr id="9" name="ZoneTexte 8"/>
          <p:cNvSpPr txBox="1"/>
          <p:nvPr/>
        </p:nvSpPr>
        <p:spPr>
          <a:xfrm>
            <a:off x="571473" y="1544786"/>
            <a:ext cx="8321008" cy="3477859"/>
          </a:xfrm>
          <a:prstGeom prst="rect">
            <a:avLst/>
          </a:prstGeom>
          <a:noFill/>
        </p:spPr>
        <p:txBody>
          <a:bodyPr lIns="91424" tIns="45712" rIns="91424" bIns="45712">
            <a:spAutoFit/>
          </a:bodyPr>
          <a:lstStyle/>
          <a:p>
            <a:pPr marL="0" lvl="3" fontAlgn="auto">
              <a:spcBef>
                <a:spcPts val="0"/>
              </a:spcBef>
              <a:spcAft>
                <a:spcPts val="0"/>
              </a:spcAft>
              <a:defRPr/>
            </a:pPr>
            <a:r>
              <a:rPr lang="fr-BE" sz="2000" dirty="0">
                <a:latin typeface="Calibri" panose="020F0502020204030204" pitchFamily="34" charset="0"/>
                <a:cs typeface="+mn-cs"/>
              </a:rPr>
              <a:t>En Java, une </a:t>
            </a:r>
            <a:r>
              <a:rPr lang="fr-BE" sz="2000" b="1" dirty="0">
                <a:latin typeface="Calibri" panose="020F0502020204030204" pitchFamily="34" charset="0"/>
                <a:cs typeface="+mn-cs"/>
              </a:rPr>
              <a:t>expression</a:t>
            </a:r>
            <a:r>
              <a:rPr lang="fr-BE" sz="2000" dirty="0">
                <a:latin typeface="Calibri" panose="020F0502020204030204" pitchFamily="34" charset="0"/>
                <a:cs typeface="+mn-cs"/>
              </a:rPr>
              <a:t> permet de calculer et d’assigner des valeurs.</a:t>
            </a:r>
          </a:p>
          <a:p>
            <a:pPr marL="0" lvl="3" fontAlgn="auto">
              <a:spcBef>
                <a:spcPts val="0"/>
              </a:spcBef>
              <a:spcAft>
                <a:spcPts val="0"/>
              </a:spcAft>
              <a:defRPr/>
            </a:pPr>
            <a:endParaRPr lang="fr-BE" sz="2000" dirty="0">
              <a:latin typeface="Calibri" panose="020F0502020204030204" pitchFamily="34" charset="0"/>
              <a:cs typeface="+mn-cs"/>
            </a:endParaRPr>
          </a:p>
          <a:p>
            <a:pPr marL="0" lvl="3" fontAlgn="auto">
              <a:spcBef>
                <a:spcPts val="0"/>
              </a:spcBef>
              <a:spcAft>
                <a:spcPts val="0"/>
              </a:spcAft>
              <a:defRPr/>
            </a:pPr>
            <a:r>
              <a:rPr lang="fr-BE" sz="2000" dirty="0">
                <a:latin typeface="Calibri" panose="020F0502020204030204" pitchFamily="34" charset="0"/>
                <a:cs typeface="+mn-cs"/>
              </a:rPr>
              <a:t>Une expression </a:t>
            </a:r>
            <a:r>
              <a:rPr lang="fr-BE" sz="2000" b="1" dirty="0">
                <a:latin typeface="Calibri" panose="020F0502020204030204" pitchFamily="34" charset="0"/>
                <a:cs typeface="+mn-cs"/>
              </a:rPr>
              <a:t>réalise un calcul </a:t>
            </a:r>
            <a:r>
              <a:rPr lang="fr-BE" sz="2000" dirty="0">
                <a:latin typeface="Calibri" panose="020F0502020204030204" pitchFamily="34" charset="0"/>
                <a:cs typeface="+mn-cs"/>
              </a:rPr>
              <a:t>sur des éléments et </a:t>
            </a:r>
            <a:r>
              <a:rPr lang="fr-BE" sz="2000" b="1" dirty="0">
                <a:latin typeface="Calibri" panose="020F0502020204030204" pitchFamily="34" charset="0"/>
                <a:cs typeface="+mn-cs"/>
              </a:rPr>
              <a:t>retourne un résultat</a:t>
            </a:r>
            <a:r>
              <a:rPr lang="fr-BE" sz="2000" dirty="0">
                <a:latin typeface="Calibri" panose="020F0502020204030204" pitchFamily="34" charset="0"/>
                <a:cs typeface="+mn-cs"/>
              </a:rPr>
              <a:t>.</a:t>
            </a:r>
          </a:p>
          <a:p>
            <a:pPr marL="0" lvl="3" fontAlgn="auto">
              <a:spcBef>
                <a:spcPts val="0"/>
              </a:spcBef>
              <a:spcAft>
                <a:spcPts val="0"/>
              </a:spcAft>
              <a:defRPr/>
            </a:pPr>
            <a:endParaRPr lang="fr-BE" sz="2000" dirty="0">
              <a:latin typeface="Calibri" panose="020F0502020204030204" pitchFamily="34" charset="0"/>
              <a:cs typeface="+mn-cs"/>
            </a:endParaRPr>
          </a:p>
          <a:p>
            <a:pPr marL="0" lvl="3" fontAlgn="auto">
              <a:spcBef>
                <a:spcPts val="0"/>
              </a:spcBef>
              <a:spcAft>
                <a:spcPts val="0"/>
              </a:spcAft>
              <a:defRPr/>
            </a:pPr>
            <a:r>
              <a:rPr lang="fr-BE" sz="2000" dirty="0">
                <a:latin typeface="Calibri" panose="020F0502020204030204" pitchFamily="34" charset="0"/>
                <a:cs typeface="+mn-cs"/>
              </a:rPr>
              <a:t>	</a:t>
            </a:r>
            <a:r>
              <a:rPr lang="fr-BE" sz="2000" b="1" dirty="0">
                <a:latin typeface="Calibri" panose="020F0502020204030204" pitchFamily="34" charset="0"/>
                <a:cs typeface="+mn-cs"/>
              </a:rPr>
              <a:t>Exemple</a:t>
            </a:r>
            <a:r>
              <a:rPr lang="fr-BE" sz="2000" dirty="0">
                <a:latin typeface="Calibri" panose="020F0502020204030204" pitchFamily="34" charset="0"/>
                <a:cs typeface="+mn-cs"/>
              </a:rPr>
              <a:t> : 	 a + 1 </a:t>
            </a:r>
          </a:p>
          <a:p>
            <a:pPr marL="0" lvl="3" fontAlgn="auto">
              <a:spcBef>
                <a:spcPts val="0"/>
              </a:spcBef>
              <a:spcAft>
                <a:spcPts val="0"/>
              </a:spcAft>
              <a:defRPr/>
            </a:pPr>
            <a:r>
              <a:rPr lang="fr-BE" sz="2000" dirty="0">
                <a:latin typeface="Calibri" panose="020F0502020204030204" pitchFamily="34" charset="0"/>
                <a:cs typeface="+mn-cs"/>
              </a:rPr>
              <a:t>			(b/4) + 6%(c+1)</a:t>
            </a:r>
          </a:p>
          <a:p>
            <a:pPr marL="0" lvl="3" fontAlgn="auto">
              <a:spcBef>
                <a:spcPts val="0"/>
              </a:spcBef>
              <a:spcAft>
                <a:spcPts val="0"/>
              </a:spcAft>
              <a:defRPr/>
            </a:pPr>
            <a:r>
              <a:rPr lang="fr-BE" sz="2000" dirty="0">
                <a:latin typeface="Calibri" panose="020F0502020204030204" pitchFamily="34" charset="0"/>
                <a:cs typeface="+mn-cs"/>
              </a:rPr>
              <a:t>			</a:t>
            </a:r>
          </a:p>
          <a:p>
            <a:pPr marL="0" lvl="3" fontAlgn="auto">
              <a:spcBef>
                <a:spcPts val="0"/>
              </a:spcBef>
              <a:spcAft>
                <a:spcPts val="0"/>
              </a:spcAft>
              <a:defRPr/>
            </a:pPr>
            <a:r>
              <a:rPr lang="fr-BE" sz="2000" dirty="0">
                <a:latin typeface="Calibri" panose="020F0502020204030204" pitchFamily="34" charset="0"/>
                <a:cs typeface="+mn-cs"/>
              </a:rPr>
              <a:t>On peut construire des expressions complexes à partir d’expressions plus simples à conditions que les types imposé par les opérateurs soient respectés.</a:t>
            </a:r>
          </a:p>
          <a:p>
            <a:pPr marL="0" lvl="3" fontAlgn="auto">
              <a:spcBef>
                <a:spcPts val="0"/>
              </a:spcBef>
              <a:spcAft>
                <a:spcPts val="0"/>
              </a:spcAft>
              <a:defRPr/>
            </a:pPr>
            <a:endParaRPr lang="fr-BE" sz="2000" dirty="0">
              <a:latin typeface="Calibri" panose="020F0502020204030204" pitchFamily="34" charset="0"/>
              <a:cs typeface="+mn-cs"/>
            </a:endParaRPr>
          </a:p>
          <a:p>
            <a:pPr marL="0" lvl="3" fontAlgn="auto">
              <a:spcBef>
                <a:spcPts val="0"/>
              </a:spcBef>
              <a:spcAft>
                <a:spcPts val="0"/>
              </a:spcAft>
              <a:defRPr/>
            </a:pPr>
            <a:r>
              <a:rPr lang="fr-BE" sz="2000" dirty="0">
                <a:latin typeface="Calibri" panose="020F0502020204030204" pitchFamily="34" charset="0"/>
                <a:cs typeface="+mn-cs"/>
              </a:rPr>
              <a:t> 			</a:t>
            </a:r>
            <a:r>
              <a:rPr lang="fr-BE" sz="2000" strike="sngStrike" dirty="0">
                <a:latin typeface="Calibri" panose="020F0502020204030204" pitchFamily="34" charset="0"/>
                <a:cs typeface="+mn-cs"/>
              </a:rPr>
              <a:t>"</a:t>
            </a:r>
            <a:r>
              <a:rPr lang="fr-BE" sz="2000" b="1" strike="sngStrike" dirty="0">
                <a:latin typeface="Calibri" panose="020F0502020204030204" pitchFamily="34" charset="0"/>
                <a:cs typeface="+mn-cs"/>
              </a:rPr>
              <a:t>Hello World!</a:t>
            </a:r>
            <a:r>
              <a:rPr lang="fr-BE" sz="2000" strike="sngStrike" dirty="0">
                <a:latin typeface="Calibri" panose="020F0502020204030204" pitchFamily="34" charset="0"/>
                <a:cs typeface="+mn-cs"/>
              </a:rPr>
              <a:t> " + 6%44 </a:t>
            </a:r>
          </a:p>
        </p:txBody>
      </p:sp>
    </p:spTree>
    <p:extLst>
      <p:ext uri="{BB962C8B-B14F-4D97-AF65-F5344CB8AC3E}">
        <p14:creationId xmlns:p14="http://schemas.microsoft.com/office/powerpoint/2010/main" val="1554538531"/>
      </p:ext>
    </p:extLst>
  </p:cSld>
  <p:clrMapOvr>
    <a:masterClrMapping/>
  </p:clrMapOvr>
  <p:transition>
    <p:strips dir="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cs typeface="+mn-cs"/>
              </a:rPr>
              <a:t>V. Expressions, instructions et blocs</a:t>
            </a:r>
          </a:p>
        </p:txBody>
      </p:sp>
      <p:sp>
        <p:nvSpPr>
          <p:cNvPr id="9" name="ZoneTexte 8"/>
          <p:cNvSpPr txBox="1"/>
          <p:nvPr/>
        </p:nvSpPr>
        <p:spPr>
          <a:xfrm>
            <a:off x="642910" y="1600130"/>
            <a:ext cx="8501122" cy="3166186"/>
          </a:xfrm>
          <a:prstGeom prst="rect">
            <a:avLst/>
          </a:prstGeom>
          <a:noFill/>
        </p:spPr>
        <p:txBody>
          <a:bodyPr lIns="91424" tIns="45712" rIns="91424" bIns="45712">
            <a:spAutoFit/>
          </a:bodyPr>
          <a:lstStyle/>
          <a:p>
            <a:pPr marL="0" lvl="3" fontAlgn="auto">
              <a:spcBef>
                <a:spcPts val="0"/>
              </a:spcBef>
              <a:spcAft>
                <a:spcPts val="0"/>
              </a:spcAft>
              <a:defRPr/>
            </a:pPr>
            <a:r>
              <a:rPr lang="fr-BE" sz="2000" dirty="0">
                <a:latin typeface="Calibri" panose="020F0502020204030204" pitchFamily="34" charset="0"/>
                <a:cs typeface="+mn-cs"/>
              </a:rPr>
              <a:t>En Java, les </a:t>
            </a:r>
            <a:r>
              <a:rPr lang="fr-BE" sz="2000" b="1" dirty="0">
                <a:latin typeface="Calibri" panose="020F0502020204030204" pitchFamily="34" charset="0"/>
                <a:cs typeface="+mn-cs"/>
              </a:rPr>
              <a:t>instructions</a:t>
            </a:r>
            <a:r>
              <a:rPr lang="fr-BE" sz="2000" dirty="0">
                <a:latin typeface="Calibri" panose="020F0502020204030204" pitchFamily="34" charset="0"/>
                <a:cs typeface="+mn-cs"/>
              </a:rPr>
              <a:t> sont comparables aux phrases du langage courant.</a:t>
            </a:r>
          </a:p>
          <a:p>
            <a:pPr marL="0" lvl="3" fontAlgn="auto">
              <a:spcBef>
                <a:spcPts val="0"/>
              </a:spcBef>
              <a:spcAft>
                <a:spcPts val="0"/>
              </a:spcAft>
              <a:defRPr/>
            </a:pPr>
            <a:endParaRPr lang="fr-BE" sz="2000" dirty="0">
              <a:latin typeface="Calibri" panose="020F0502020204030204" pitchFamily="34" charset="0"/>
              <a:cs typeface="+mn-cs"/>
            </a:endParaRPr>
          </a:p>
          <a:p>
            <a:pPr marL="0" lvl="3" fontAlgn="auto">
              <a:spcBef>
                <a:spcPts val="0"/>
              </a:spcBef>
              <a:spcAft>
                <a:spcPts val="0"/>
              </a:spcAft>
              <a:defRPr/>
            </a:pPr>
            <a:r>
              <a:rPr lang="fr-BE" sz="2000" dirty="0">
                <a:latin typeface="Calibri" panose="020F0502020204030204" pitchFamily="34" charset="0"/>
                <a:cs typeface="+mn-cs"/>
              </a:rPr>
              <a:t>Une instruction constitue l’unité d’exécution.</a:t>
            </a:r>
          </a:p>
          <a:p>
            <a:pPr marL="0" lvl="3" fontAlgn="auto">
              <a:spcBef>
                <a:spcPts val="0"/>
              </a:spcBef>
              <a:spcAft>
                <a:spcPts val="0"/>
              </a:spcAft>
              <a:defRPr/>
            </a:pPr>
            <a:endParaRPr lang="fr-BE" sz="2000" dirty="0">
              <a:latin typeface="Calibri" panose="020F0502020204030204" pitchFamily="34" charset="0"/>
              <a:cs typeface="+mn-cs"/>
            </a:endParaRPr>
          </a:p>
          <a:p>
            <a:pPr marL="914239" lvl="5">
              <a:defRPr/>
            </a:pPr>
            <a:r>
              <a:rPr lang="fr-BE" sz="2000" b="1" dirty="0">
                <a:latin typeface="Calibri" panose="020F0502020204030204" pitchFamily="34" charset="0"/>
                <a:cs typeface="+mn-cs"/>
              </a:rPr>
              <a:t>	Exemples: 	 </a:t>
            </a:r>
            <a:r>
              <a:rPr lang="fr-BE" dirty="0" err="1">
                <a:latin typeface="Calibri" panose="020F0502020204030204" pitchFamily="34" charset="0"/>
                <a:cs typeface="+mn-cs"/>
              </a:rPr>
              <a:t>int</a:t>
            </a:r>
            <a:r>
              <a:rPr lang="fr-BE" dirty="0">
                <a:latin typeface="Calibri" panose="020F0502020204030204" pitchFamily="34" charset="0"/>
                <a:cs typeface="+mn-cs"/>
              </a:rPr>
              <a:t> a = 3;</a:t>
            </a:r>
          </a:p>
          <a:p>
            <a:pPr marL="914239" lvl="5">
              <a:defRPr/>
            </a:pPr>
            <a:r>
              <a:rPr lang="fr-BE" dirty="0">
                <a:latin typeface="Calibri" panose="020F0502020204030204" pitchFamily="34" charset="0"/>
                <a:cs typeface="+mn-cs"/>
              </a:rPr>
              <a:t>			  </a:t>
            </a:r>
            <a:r>
              <a:rPr lang="fr-BE" dirty="0" err="1" smtClean="0">
                <a:latin typeface="Calibri" panose="020F0502020204030204" pitchFamily="34" charset="0"/>
                <a:cs typeface="+mn-cs"/>
              </a:rPr>
              <a:t>System.out.println</a:t>
            </a:r>
            <a:r>
              <a:rPr lang="fr-BE" dirty="0">
                <a:latin typeface="Calibri" panose="020F0502020204030204" pitchFamily="34" charset="0"/>
                <a:cs typeface="+mn-cs"/>
              </a:rPr>
              <a:t>(« Hello World! »);</a:t>
            </a:r>
          </a:p>
          <a:p>
            <a:pPr marL="914239" lvl="5">
              <a:defRPr/>
            </a:pPr>
            <a:r>
              <a:rPr lang="fr-BE" dirty="0">
                <a:latin typeface="Calibri" panose="020F0502020204030204" pitchFamily="34" charset="0"/>
                <a:cs typeface="+mn-cs"/>
              </a:rPr>
              <a:t>			  b = 6%3*(3+2);</a:t>
            </a:r>
          </a:p>
          <a:p>
            <a:pPr marL="0" lvl="3" fontAlgn="auto">
              <a:spcBef>
                <a:spcPts val="0"/>
              </a:spcBef>
              <a:spcAft>
                <a:spcPts val="0"/>
              </a:spcAft>
              <a:defRPr/>
            </a:pPr>
            <a:endParaRPr lang="fr-BE" sz="2000" dirty="0">
              <a:latin typeface="Calibri" panose="020F0502020204030204" pitchFamily="34" charset="0"/>
              <a:cs typeface="+mn-cs"/>
            </a:endParaRPr>
          </a:p>
          <a:p>
            <a:pPr marL="0" lvl="3" fontAlgn="auto">
              <a:spcBef>
                <a:spcPts val="0"/>
              </a:spcBef>
              <a:spcAft>
                <a:spcPts val="0"/>
              </a:spcAft>
              <a:defRPr/>
            </a:pPr>
            <a:r>
              <a:rPr lang="fr-BE" sz="2000" dirty="0">
                <a:latin typeface="Calibri" panose="020F0502020204030204" pitchFamily="34" charset="0"/>
                <a:cs typeface="+mn-cs"/>
              </a:rPr>
              <a:t>En Java, les instructions sont </a:t>
            </a:r>
            <a:r>
              <a:rPr lang="fr-BE" sz="2000" b="1" u="sng" dirty="0">
                <a:latin typeface="Calibri" panose="020F0502020204030204" pitchFamily="34" charset="0"/>
                <a:cs typeface="+mn-cs"/>
              </a:rPr>
              <a:t>toujours</a:t>
            </a:r>
            <a:r>
              <a:rPr lang="fr-BE" sz="2000" dirty="0">
                <a:latin typeface="Calibri" panose="020F0502020204030204" pitchFamily="34" charset="0"/>
                <a:cs typeface="+mn-cs"/>
              </a:rPr>
              <a:t> terminées par un </a:t>
            </a:r>
            <a:r>
              <a:rPr lang="fr-BE" sz="2000" b="1" dirty="0">
                <a:latin typeface="Calibri" panose="020F0502020204030204" pitchFamily="34" charset="0"/>
                <a:cs typeface="+mn-cs"/>
              </a:rPr>
              <a:t>;</a:t>
            </a:r>
          </a:p>
          <a:p>
            <a:pPr marL="0" lvl="3" fontAlgn="auto">
              <a:spcBef>
                <a:spcPts val="0"/>
              </a:spcBef>
              <a:spcAft>
                <a:spcPts val="0"/>
              </a:spcAft>
              <a:defRPr/>
            </a:pPr>
            <a:endParaRPr lang="fr-BE" sz="2000" dirty="0">
              <a:latin typeface="Calibri" panose="020F0502020204030204" pitchFamily="34" charset="0"/>
              <a:cs typeface="+mn-cs"/>
            </a:endParaRPr>
          </a:p>
        </p:txBody>
      </p:sp>
    </p:spTree>
    <p:extLst>
      <p:ext uri="{BB962C8B-B14F-4D97-AF65-F5344CB8AC3E}">
        <p14:creationId xmlns:p14="http://schemas.microsoft.com/office/powerpoint/2010/main" val="3800332556"/>
      </p:ext>
    </p:extLst>
  </p:cSld>
  <p:clrMapOvr>
    <a:masterClrMapping/>
  </p:clrMapOvr>
  <p:transition>
    <p:strips dir="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cs typeface="+mn-cs"/>
              </a:rPr>
              <a:t>V. </a:t>
            </a:r>
            <a:r>
              <a:rPr lang="fr-BE" sz="2400" b="1" dirty="0">
                <a:latin typeface="+mn-lt"/>
                <a:cs typeface="+mn-cs"/>
              </a:rPr>
              <a:t>Expressions, instructions et blocs</a:t>
            </a:r>
          </a:p>
        </p:txBody>
      </p:sp>
      <p:sp>
        <p:nvSpPr>
          <p:cNvPr id="33795" name="ZoneTexte 8"/>
          <p:cNvSpPr txBox="1">
            <a:spLocks noChangeArrowheads="1"/>
          </p:cNvSpPr>
          <p:nvPr/>
        </p:nvSpPr>
        <p:spPr bwMode="auto">
          <a:xfrm>
            <a:off x="285751" y="1511300"/>
            <a:ext cx="8607425" cy="1938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lvl="3" eaLnBrk="1" hangingPunct="1"/>
            <a:r>
              <a:rPr lang="fr-BE" altLang="fr-FR" sz="2000" dirty="0">
                <a:latin typeface="Calibri" pitchFamily="34" charset="0"/>
              </a:rPr>
              <a:t>En Java,</a:t>
            </a:r>
            <a:r>
              <a:rPr lang="fr-BE" altLang="fr-FR" sz="2000" b="1" dirty="0">
                <a:latin typeface="Calibri" pitchFamily="34" charset="0"/>
              </a:rPr>
              <a:t> </a:t>
            </a:r>
            <a:r>
              <a:rPr lang="fr-BE" altLang="fr-FR" sz="2000" dirty="0">
                <a:latin typeface="Calibri" pitchFamily="34" charset="0"/>
              </a:rPr>
              <a:t>les </a:t>
            </a:r>
            <a:r>
              <a:rPr lang="fr-BE" altLang="fr-FR" sz="2000" b="1" dirty="0">
                <a:latin typeface="Calibri" pitchFamily="34" charset="0"/>
              </a:rPr>
              <a:t>blocs</a:t>
            </a:r>
            <a:r>
              <a:rPr lang="fr-BE" altLang="fr-FR" sz="2000" dirty="0">
                <a:latin typeface="Calibri" pitchFamily="34" charset="0"/>
              </a:rPr>
              <a:t> sont une </a:t>
            </a:r>
            <a:r>
              <a:rPr lang="fr-BE" altLang="fr-FR" sz="2000" b="1" dirty="0">
                <a:latin typeface="Calibri" pitchFamily="34" charset="0"/>
              </a:rPr>
              <a:t>suite d’instructions </a:t>
            </a:r>
            <a:r>
              <a:rPr lang="fr-BE" altLang="fr-FR" sz="2000" dirty="0">
                <a:latin typeface="Calibri" pitchFamily="34" charset="0"/>
              </a:rPr>
              <a:t>regroupées entre deux accolades.</a:t>
            </a:r>
          </a:p>
          <a:p>
            <a:pPr marL="0" lvl="3" eaLnBrk="1" hangingPunct="1"/>
            <a:endParaRPr lang="fr-BE" altLang="fr-FR" sz="2000" dirty="0">
              <a:latin typeface="Calibri" pitchFamily="34" charset="0"/>
            </a:endParaRPr>
          </a:p>
          <a:p>
            <a:pPr marL="0" lvl="3" eaLnBrk="1" hangingPunct="1"/>
            <a:r>
              <a:rPr lang="fr-BE" altLang="fr-FR" sz="2000" dirty="0">
                <a:latin typeface="Calibri" pitchFamily="34" charset="0"/>
              </a:rPr>
              <a:t>Si elles permettent de regrouper « logiquement » des instructions entres-elles et ne sont pas dans ce cas obligatoires, elles le deviennent par contre lors de l’utilisation, par exemple, de structures de contrôle ou la déclaration de méthodes.</a:t>
            </a:r>
          </a:p>
        </p:txBody>
      </p:sp>
      <p:sp>
        <p:nvSpPr>
          <p:cNvPr id="33796" name="Rectangle 9"/>
          <p:cNvSpPr>
            <a:spLocks noChangeArrowheads="1"/>
          </p:cNvSpPr>
          <p:nvPr/>
        </p:nvSpPr>
        <p:spPr bwMode="auto">
          <a:xfrm>
            <a:off x="2339975" y="3644901"/>
            <a:ext cx="4572000" cy="1477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marL="342900" indent="-342900" eaLnBrk="0" hangingPunct="0">
              <a:defRPr>
                <a:solidFill>
                  <a:schemeClr val="tx1"/>
                </a:solidFill>
                <a:latin typeface="Arial" charset="0"/>
                <a:cs typeface="Arial" charset="0"/>
              </a:defRPr>
            </a:lvl1pPr>
            <a:lvl2pPr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lvl="1" eaLnBrk="1" hangingPunct="1"/>
            <a:r>
              <a:rPr lang="fr-BE" altLang="fr-FR" b="1">
                <a:latin typeface="Calibri" pitchFamily="34" charset="0"/>
              </a:rPr>
              <a:t>{</a:t>
            </a:r>
          </a:p>
          <a:p>
            <a:pPr lvl="1" eaLnBrk="1" hangingPunct="1"/>
            <a:r>
              <a:rPr lang="fr-BE" altLang="fr-FR">
                <a:latin typeface="Calibri" pitchFamily="34" charset="0"/>
              </a:rPr>
              <a:t>	vitesse = vitesse + 10;</a:t>
            </a:r>
          </a:p>
          <a:p>
            <a:pPr lvl="1" eaLnBrk="1" hangingPunct="1"/>
            <a:r>
              <a:rPr lang="fr-BE" altLang="fr-FR">
                <a:latin typeface="Calibri" pitchFamily="34" charset="0"/>
              </a:rPr>
              <a:t>	vitesse +=  30;</a:t>
            </a:r>
          </a:p>
          <a:p>
            <a:pPr lvl="1" eaLnBrk="1" hangingPunct="1"/>
            <a:r>
              <a:rPr lang="fr-BE" altLang="fr-FR">
                <a:latin typeface="Calibri" pitchFamily="34" charset="0"/>
              </a:rPr>
              <a:t>	System.out.println(vitesse);</a:t>
            </a:r>
          </a:p>
          <a:p>
            <a:pPr lvl="1" eaLnBrk="1" hangingPunct="1"/>
            <a:r>
              <a:rPr lang="fr-BE" altLang="fr-FR" b="1">
                <a:latin typeface="Calibri" pitchFamily="34" charset="0"/>
              </a:rPr>
              <a:t>}</a:t>
            </a:r>
          </a:p>
        </p:txBody>
      </p:sp>
    </p:spTree>
    <p:extLst>
      <p:ext uri="{BB962C8B-B14F-4D97-AF65-F5344CB8AC3E}">
        <p14:creationId xmlns:p14="http://schemas.microsoft.com/office/powerpoint/2010/main" val="2929488283"/>
      </p:ext>
    </p:extLst>
  </p:cSld>
  <p:clrMapOvr>
    <a:masterClrMapping/>
  </p:clrMapOvr>
  <p:transition>
    <p:strips dir="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cs typeface="+mn-cs"/>
              </a:rPr>
              <a:t>V. </a:t>
            </a:r>
            <a:r>
              <a:rPr lang="fr-BE" sz="2400" b="1" dirty="0">
                <a:latin typeface="+mn-lt"/>
                <a:cs typeface="+mn-cs"/>
              </a:rPr>
              <a:t>Expressions, instructions et blocs</a:t>
            </a:r>
            <a:endParaRPr lang="fr-BE" sz="3200" b="1" dirty="0">
              <a:latin typeface="+mn-lt"/>
              <a:cs typeface="+mn-cs"/>
            </a:endParaRPr>
          </a:p>
        </p:txBody>
      </p:sp>
      <p:sp>
        <p:nvSpPr>
          <p:cNvPr id="34819" name="ZoneTexte 8"/>
          <p:cNvSpPr txBox="1">
            <a:spLocks noChangeArrowheads="1"/>
          </p:cNvSpPr>
          <p:nvPr/>
        </p:nvSpPr>
        <p:spPr bwMode="auto">
          <a:xfrm>
            <a:off x="285751" y="1296989"/>
            <a:ext cx="8501063" cy="1323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lvl="3" eaLnBrk="1" hangingPunct="1"/>
            <a:r>
              <a:rPr lang="fr-BE" altLang="fr-FR" sz="2000" dirty="0">
                <a:latin typeface="Calibri" pitchFamily="34" charset="0"/>
              </a:rPr>
              <a:t>Les blocs permettent d’introduire la notion de </a:t>
            </a:r>
            <a:r>
              <a:rPr lang="fr-BE" altLang="fr-FR" sz="2000" b="1" dirty="0">
                <a:latin typeface="Calibri" pitchFamily="34" charset="0"/>
              </a:rPr>
              <a:t>portée d’une variable</a:t>
            </a:r>
            <a:r>
              <a:rPr lang="fr-BE" altLang="fr-FR" sz="2000" dirty="0">
                <a:latin typeface="Calibri" pitchFamily="34" charset="0"/>
              </a:rPr>
              <a:t>:</a:t>
            </a:r>
          </a:p>
          <a:p>
            <a:pPr marL="0" lvl="3" eaLnBrk="1" hangingPunct="1"/>
            <a:endParaRPr lang="fr-BE" altLang="fr-FR" sz="2000" dirty="0">
              <a:latin typeface="Calibri" pitchFamily="34" charset="0"/>
            </a:endParaRPr>
          </a:p>
          <a:p>
            <a:pPr marL="0" lvl="3" eaLnBrk="1" hangingPunct="1"/>
            <a:r>
              <a:rPr lang="fr-BE" altLang="fr-FR" sz="2000" dirty="0">
                <a:latin typeface="Calibri" pitchFamily="34" charset="0"/>
              </a:rPr>
              <a:t>Cette notion veut qu’une </a:t>
            </a:r>
            <a:r>
              <a:rPr lang="fr-BE" altLang="fr-FR" sz="2000" b="1" dirty="0">
                <a:latin typeface="Calibri" pitchFamily="34" charset="0"/>
              </a:rPr>
              <a:t>variable</a:t>
            </a:r>
            <a:r>
              <a:rPr lang="fr-BE" altLang="fr-FR" sz="2000" dirty="0">
                <a:latin typeface="Calibri" pitchFamily="34" charset="0"/>
              </a:rPr>
              <a:t> déclarée à l’intérieur d’un bloc ne soit </a:t>
            </a:r>
            <a:r>
              <a:rPr lang="fr-BE" altLang="fr-FR" sz="2000" b="1" dirty="0">
                <a:latin typeface="Calibri" pitchFamily="34" charset="0"/>
              </a:rPr>
              <a:t>connue</a:t>
            </a:r>
            <a:r>
              <a:rPr lang="fr-BE" altLang="fr-FR" sz="2000" dirty="0">
                <a:latin typeface="Calibri" pitchFamily="34" charset="0"/>
              </a:rPr>
              <a:t> que de ce bloc et des autres blocs qu’il pourrait contenir.</a:t>
            </a:r>
          </a:p>
        </p:txBody>
      </p:sp>
      <p:sp>
        <p:nvSpPr>
          <p:cNvPr id="10" name="Rectangle 9"/>
          <p:cNvSpPr/>
          <p:nvPr/>
        </p:nvSpPr>
        <p:spPr>
          <a:xfrm>
            <a:off x="2286000" y="2857497"/>
            <a:ext cx="4572000" cy="3139305"/>
          </a:xfrm>
          <a:prstGeom prst="rect">
            <a:avLst/>
          </a:prstGeom>
        </p:spPr>
        <p:txBody>
          <a:bodyPr lIns="91424" tIns="45712" rIns="91424" bIns="45712">
            <a:spAutoFit/>
          </a:bodyPr>
          <a:lstStyle/>
          <a:p>
            <a:pPr lvl="1" fontAlgn="auto">
              <a:spcBef>
                <a:spcPts val="0"/>
              </a:spcBef>
              <a:spcAft>
                <a:spcPts val="0"/>
              </a:spcAft>
              <a:defRPr/>
            </a:pPr>
            <a:r>
              <a:rPr lang="fr-BE" b="1" dirty="0">
                <a:latin typeface="+mn-lt"/>
                <a:cs typeface="+mn-cs"/>
              </a:rPr>
              <a:t>{</a:t>
            </a:r>
          </a:p>
          <a:p>
            <a:pPr lvl="1" fontAlgn="auto">
              <a:spcBef>
                <a:spcPts val="0"/>
              </a:spcBef>
              <a:spcAft>
                <a:spcPts val="0"/>
              </a:spcAft>
              <a:defRPr/>
            </a:pPr>
            <a:r>
              <a:rPr lang="fr-BE" b="1" dirty="0">
                <a:latin typeface="+mn-lt"/>
                <a:cs typeface="+mn-cs"/>
              </a:rPr>
              <a:t>	</a:t>
            </a:r>
            <a:r>
              <a:rPr lang="fr-BE" b="1" strike="sngStrike" dirty="0">
                <a:solidFill>
                  <a:srgbClr val="FF0000"/>
                </a:solidFill>
                <a:latin typeface="+mn-lt"/>
                <a:cs typeface="+mn-cs"/>
              </a:rPr>
              <a:t>a = a -10;</a:t>
            </a:r>
          </a:p>
          <a:p>
            <a:pPr lvl="1" fontAlgn="auto">
              <a:spcBef>
                <a:spcPts val="0"/>
              </a:spcBef>
              <a:spcAft>
                <a:spcPts val="0"/>
              </a:spcAft>
              <a:defRPr/>
            </a:pPr>
            <a:endParaRPr lang="fr-BE" b="1" dirty="0">
              <a:latin typeface="+mn-lt"/>
              <a:cs typeface="+mn-cs"/>
            </a:endParaRPr>
          </a:p>
          <a:p>
            <a:pPr lvl="2" fontAlgn="auto">
              <a:spcBef>
                <a:spcPts val="0"/>
              </a:spcBef>
              <a:spcAft>
                <a:spcPts val="0"/>
              </a:spcAft>
              <a:defRPr/>
            </a:pPr>
            <a:r>
              <a:rPr lang="fr-BE" b="1" dirty="0">
                <a:latin typeface="+mn-lt"/>
                <a:cs typeface="+mn-cs"/>
              </a:rPr>
              <a:t>{</a:t>
            </a:r>
          </a:p>
          <a:p>
            <a:pPr lvl="2" fontAlgn="auto">
              <a:spcBef>
                <a:spcPts val="0"/>
              </a:spcBef>
              <a:spcAft>
                <a:spcPts val="0"/>
              </a:spcAft>
              <a:defRPr/>
            </a:pPr>
            <a:r>
              <a:rPr lang="fr-BE" b="1" dirty="0">
                <a:latin typeface="+mn-lt"/>
                <a:cs typeface="+mn-cs"/>
              </a:rPr>
              <a:t>	   </a:t>
            </a:r>
            <a:r>
              <a:rPr lang="fr-BE" dirty="0" err="1">
                <a:latin typeface="+mn-lt"/>
                <a:cs typeface="+mn-cs"/>
              </a:rPr>
              <a:t>int</a:t>
            </a:r>
            <a:r>
              <a:rPr lang="fr-BE" dirty="0">
                <a:latin typeface="+mn-lt"/>
                <a:cs typeface="+mn-cs"/>
              </a:rPr>
              <a:t> a = 10;</a:t>
            </a:r>
          </a:p>
          <a:p>
            <a:pPr lvl="2" fontAlgn="auto">
              <a:spcBef>
                <a:spcPts val="0"/>
              </a:spcBef>
              <a:spcAft>
                <a:spcPts val="0"/>
              </a:spcAft>
              <a:defRPr/>
            </a:pPr>
            <a:r>
              <a:rPr lang="fr-BE" dirty="0">
                <a:latin typeface="+mn-lt"/>
                <a:cs typeface="+mn-cs"/>
              </a:rPr>
              <a:t>	</a:t>
            </a:r>
          </a:p>
          <a:p>
            <a:pPr lvl="2" fontAlgn="auto">
              <a:spcBef>
                <a:spcPts val="0"/>
              </a:spcBef>
              <a:spcAft>
                <a:spcPts val="0"/>
              </a:spcAft>
              <a:defRPr/>
            </a:pPr>
            <a:r>
              <a:rPr lang="fr-BE" dirty="0">
                <a:latin typeface="+mn-lt"/>
                <a:cs typeface="+mn-cs"/>
              </a:rPr>
              <a:t>	</a:t>
            </a:r>
            <a:r>
              <a:rPr lang="fr-BE" b="1" dirty="0">
                <a:latin typeface="+mn-lt"/>
                <a:cs typeface="+mn-cs"/>
              </a:rPr>
              <a:t>{</a:t>
            </a:r>
          </a:p>
          <a:p>
            <a:pPr lvl="2" fontAlgn="auto">
              <a:spcBef>
                <a:spcPts val="0"/>
              </a:spcBef>
              <a:spcAft>
                <a:spcPts val="0"/>
              </a:spcAft>
              <a:defRPr/>
            </a:pPr>
            <a:r>
              <a:rPr lang="fr-BE" dirty="0">
                <a:latin typeface="+mn-lt"/>
                <a:cs typeface="+mn-cs"/>
              </a:rPr>
              <a:t>	    </a:t>
            </a:r>
            <a:r>
              <a:rPr lang="fr-BE" b="1" dirty="0">
                <a:solidFill>
                  <a:srgbClr val="92D050"/>
                </a:solidFill>
                <a:latin typeface="+mn-lt"/>
                <a:cs typeface="+mn-cs"/>
              </a:rPr>
              <a:t>a = a + 10;</a:t>
            </a:r>
          </a:p>
          <a:p>
            <a:pPr lvl="2" fontAlgn="auto">
              <a:spcBef>
                <a:spcPts val="0"/>
              </a:spcBef>
              <a:spcAft>
                <a:spcPts val="0"/>
              </a:spcAft>
              <a:defRPr/>
            </a:pPr>
            <a:r>
              <a:rPr lang="fr-BE" dirty="0">
                <a:latin typeface="+mn-lt"/>
                <a:cs typeface="+mn-cs"/>
              </a:rPr>
              <a:t>	</a:t>
            </a:r>
            <a:r>
              <a:rPr lang="fr-BE" b="1" dirty="0">
                <a:latin typeface="+mn-lt"/>
                <a:cs typeface="+mn-cs"/>
              </a:rPr>
              <a:t>}</a:t>
            </a:r>
            <a:r>
              <a:rPr lang="fr-BE" dirty="0">
                <a:latin typeface="+mn-lt"/>
                <a:cs typeface="+mn-cs"/>
              </a:rPr>
              <a:t>	</a:t>
            </a:r>
          </a:p>
          <a:p>
            <a:pPr lvl="2" fontAlgn="auto">
              <a:spcBef>
                <a:spcPts val="0"/>
              </a:spcBef>
              <a:spcAft>
                <a:spcPts val="0"/>
              </a:spcAft>
              <a:defRPr/>
            </a:pPr>
            <a:r>
              <a:rPr lang="fr-BE" b="1" dirty="0">
                <a:latin typeface="+mn-lt"/>
                <a:cs typeface="+mn-cs"/>
              </a:rPr>
              <a:t>}</a:t>
            </a:r>
          </a:p>
          <a:p>
            <a:pPr lvl="1" fontAlgn="auto">
              <a:spcBef>
                <a:spcPts val="0"/>
              </a:spcBef>
              <a:spcAft>
                <a:spcPts val="0"/>
              </a:spcAft>
              <a:defRPr/>
            </a:pPr>
            <a:r>
              <a:rPr lang="fr-BE" b="1" dirty="0">
                <a:latin typeface="+mn-lt"/>
                <a:cs typeface="+mn-cs"/>
              </a:rPr>
              <a:t>}</a:t>
            </a:r>
          </a:p>
        </p:txBody>
      </p:sp>
      <p:sp>
        <p:nvSpPr>
          <p:cNvPr id="11" name="Flèche vers le bas 10"/>
          <p:cNvSpPr/>
          <p:nvPr/>
        </p:nvSpPr>
        <p:spPr>
          <a:xfrm>
            <a:off x="5500694" y="3933057"/>
            <a:ext cx="214314" cy="785818"/>
          </a:xfrm>
          <a:prstGeom prst="downArrow">
            <a:avLst/>
          </a:prstGeom>
        </p:spPr>
        <p:style>
          <a:lnRef idx="0">
            <a:schemeClr val="accent3"/>
          </a:lnRef>
          <a:fillRef idx="3">
            <a:schemeClr val="accent3"/>
          </a:fillRef>
          <a:effectRef idx="3">
            <a:schemeClr val="accent3"/>
          </a:effectRef>
          <a:fontRef idx="minor">
            <a:schemeClr val="lt1"/>
          </a:fontRef>
        </p:style>
        <p:txBody>
          <a:bodyPr lIns="91424" tIns="45712" rIns="91424" bIns="45712" anchor="ctr"/>
          <a:lstStyle/>
          <a:p>
            <a:pPr algn="ctr" fontAlgn="auto">
              <a:spcBef>
                <a:spcPts val="0"/>
              </a:spcBef>
              <a:spcAft>
                <a:spcPts val="0"/>
              </a:spcAft>
              <a:defRPr/>
            </a:pPr>
            <a:endParaRPr lang="fr-BE"/>
          </a:p>
        </p:txBody>
      </p:sp>
      <p:sp>
        <p:nvSpPr>
          <p:cNvPr id="12" name="Flèche vers le bas 11"/>
          <p:cNvSpPr/>
          <p:nvPr/>
        </p:nvSpPr>
        <p:spPr>
          <a:xfrm>
            <a:off x="4071934" y="3286124"/>
            <a:ext cx="214314" cy="857256"/>
          </a:xfrm>
          <a:prstGeom prst="downArrow">
            <a:avLst/>
          </a:prstGeom>
          <a:scene3d>
            <a:camera prst="orthographicFront">
              <a:rot lat="0" lon="0" rev="10800000"/>
            </a:camera>
            <a:lightRig rig="threePt" dir="t">
              <a:rot lat="0" lon="0" rev="1200000"/>
            </a:lightRig>
          </a:scene3d>
          <a:sp3d>
            <a:bevelT w="63500" h="25400"/>
          </a:sp3d>
        </p:spPr>
        <p:style>
          <a:lnRef idx="0">
            <a:schemeClr val="accent2"/>
          </a:lnRef>
          <a:fillRef idx="3">
            <a:schemeClr val="accent2"/>
          </a:fillRef>
          <a:effectRef idx="3">
            <a:schemeClr val="accent2"/>
          </a:effectRef>
          <a:fontRef idx="minor">
            <a:schemeClr val="lt1"/>
          </a:fontRef>
        </p:style>
        <p:txBody>
          <a:bodyPr lIns="91424" tIns="45712" rIns="91424" bIns="45712" anchor="ctr"/>
          <a:lstStyle/>
          <a:p>
            <a:pPr algn="ctr" fontAlgn="auto">
              <a:spcBef>
                <a:spcPts val="0"/>
              </a:spcBef>
              <a:spcAft>
                <a:spcPts val="0"/>
              </a:spcAft>
              <a:defRPr/>
            </a:pPr>
            <a:endParaRPr lang="fr-BE"/>
          </a:p>
        </p:txBody>
      </p:sp>
    </p:spTree>
    <p:extLst>
      <p:ext uri="{BB962C8B-B14F-4D97-AF65-F5344CB8AC3E}">
        <p14:creationId xmlns:p14="http://schemas.microsoft.com/office/powerpoint/2010/main" val="432594818"/>
      </p:ext>
    </p:extLst>
  </p:cSld>
  <p:clrMapOvr>
    <a:masterClrMapping/>
  </p:clrMapOvr>
  <p:transition>
    <p:strips dir="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re 1"/>
          <p:cNvSpPr>
            <a:spLocks noGrp="1"/>
          </p:cNvSpPr>
          <p:nvPr>
            <p:ph type="ctrTitle"/>
          </p:nvPr>
        </p:nvSpPr>
        <p:spPr/>
        <p:txBody>
          <a:bodyPr/>
          <a:lstStyle/>
          <a:p>
            <a:r>
              <a:rPr lang="fr-BE" altLang="fr-FR" dirty="0" smtClean="0"/>
              <a:t> </a:t>
            </a:r>
          </a:p>
        </p:txBody>
      </p:sp>
      <p:sp>
        <p:nvSpPr>
          <p:cNvPr id="15363" name="Sous-titre 2"/>
          <p:cNvSpPr>
            <a:spLocks noGrp="1"/>
          </p:cNvSpPr>
          <p:nvPr>
            <p:ph type="subTitle" idx="1"/>
          </p:nvPr>
        </p:nvSpPr>
        <p:spPr/>
        <p:txBody>
          <a:bodyPr/>
          <a:lstStyle/>
          <a:p>
            <a:r>
              <a:rPr lang="fr-BE" altLang="fr-FR" dirty="0" smtClean="0"/>
              <a:t> </a:t>
            </a:r>
          </a:p>
        </p:txBody>
      </p:sp>
      <p:sp>
        <p:nvSpPr>
          <p:cNvPr id="15364" name="ZoneTexte 4"/>
          <p:cNvSpPr txBox="1">
            <a:spLocks noChangeArrowheads="1"/>
          </p:cNvSpPr>
          <p:nvPr/>
        </p:nvSpPr>
        <p:spPr bwMode="auto">
          <a:xfrm>
            <a:off x="0" y="68263"/>
            <a:ext cx="9144000" cy="66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BE" altLang="fr-FR" sz="3600" b="1">
                <a:latin typeface="Calibri" pitchFamily="34" charset="0"/>
              </a:rPr>
              <a:t>Aperçu du chapitre</a:t>
            </a:r>
          </a:p>
        </p:txBody>
      </p:sp>
      <p:sp>
        <p:nvSpPr>
          <p:cNvPr id="8" name="ZoneTexte 7"/>
          <p:cNvSpPr txBox="1"/>
          <p:nvPr/>
        </p:nvSpPr>
        <p:spPr>
          <a:xfrm>
            <a:off x="785812" y="1129943"/>
            <a:ext cx="7572375" cy="4278078"/>
          </a:xfrm>
          <a:prstGeom prst="rect">
            <a:avLst/>
          </a:prstGeom>
          <a:noFill/>
        </p:spPr>
        <p:txBody>
          <a:bodyPr lIns="91424" tIns="45712" rIns="91424" bIns="45712">
            <a:spAutoFit/>
          </a:bodyPr>
          <a:lstStyle/>
          <a:p>
            <a:pPr fontAlgn="auto">
              <a:spcBef>
                <a:spcPts val="0"/>
              </a:spcBef>
              <a:spcAft>
                <a:spcPts val="0"/>
              </a:spcAft>
              <a:defRPr/>
            </a:pPr>
            <a:endParaRPr lang="fr-BE" sz="1400" dirty="0">
              <a:latin typeface="+mn-lt"/>
              <a:cs typeface="+mn-cs"/>
            </a:endParaRPr>
          </a:p>
          <a:p>
            <a:pPr fontAlgn="auto">
              <a:spcBef>
                <a:spcPts val="0"/>
              </a:spcBef>
              <a:spcAft>
                <a:spcPts val="0"/>
              </a:spcAft>
              <a:defRPr/>
            </a:pPr>
            <a:r>
              <a:rPr lang="fr-BE" sz="2000" b="1" dirty="0">
                <a:latin typeface="+mn-lt"/>
                <a:cs typeface="+mn-cs"/>
              </a:rPr>
              <a:t>I .	Commenter son code source</a:t>
            </a:r>
          </a:p>
          <a:p>
            <a:pPr fontAlgn="auto">
              <a:spcBef>
                <a:spcPts val="0"/>
              </a:spcBef>
              <a:spcAft>
                <a:spcPts val="0"/>
              </a:spcAft>
              <a:defRPr/>
            </a:pPr>
            <a:endParaRPr lang="fr-BE" sz="2000" b="1" dirty="0">
              <a:latin typeface="+mn-lt"/>
              <a:cs typeface="+mn-cs"/>
            </a:endParaRPr>
          </a:p>
          <a:p>
            <a:pPr fontAlgn="auto">
              <a:spcBef>
                <a:spcPts val="0"/>
              </a:spcBef>
              <a:spcAft>
                <a:spcPts val="0"/>
              </a:spcAft>
              <a:defRPr/>
            </a:pPr>
            <a:r>
              <a:rPr lang="fr-BE" sz="2000" b="1" dirty="0">
                <a:latin typeface="+mn-lt"/>
                <a:cs typeface="+mn-cs"/>
              </a:rPr>
              <a:t>II.	Les mots-clés (mots réservés) et les identificateurs en Java </a:t>
            </a:r>
          </a:p>
          <a:p>
            <a:pPr marL="399979" indent="-399979" fontAlgn="auto">
              <a:spcBef>
                <a:spcPts val="0"/>
              </a:spcBef>
              <a:spcAft>
                <a:spcPts val="0"/>
              </a:spcAft>
              <a:defRPr/>
            </a:pPr>
            <a:endParaRPr lang="fr-BE" sz="2000" b="1" dirty="0">
              <a:latin typeface="+mn-lt"/>
            </a:endParaRPr>
          </a:p>
          <a:p>
            <a:pPr marL="399979" indent="-399979" fontAlgn="auto">
              <a:spcBef>
                <a:spcPts val="0"/>
              </a:spcBef>
              <a:spcAft>
                <a:spcPts val="0"/>
              </a:spcAft>
              <a:defRPr/>
            </a:pPr>
            <a:r>
              <a:rPr lang="fr-BE" sz="2000" b="1" dirty="0">
                <a:latin typeface="+mn-lt"/>
              </a:rPr>
              <a:t>III.		Types primitifs et types de références</a:t>
            </a:r>
          </a:p>
          <a:p>
            <a:pPr marL="399979" indent="-399979" fontAlgn="auto">
              <a:spcBef>
                <a:spcPts val="0"/>
              </a:spcBef>
              <a:spcAft>
                <a:spcPts val="0"/>
              </a:spcAft>
              <a:defRPr/>
            </a:pPr>
            <a:endParaRPr lang="fr-BE" sz="2000" b="1" dirty="0">
              <a:latin typeface="+mn-lt"/>
            </a:endParaRPr>
          </a:p>
          <a:p>
            <a:pPr marL="399979" indent="-399979" fontAlgn="auto">
              <a:spcBef>
                <a:spcPts val="0"/>
              </a:spcBef>
              <a:spcAft>
                <a:spcPts val="0"/>
              </a:spcAft>
              <a:defRPr/>
            </a:pPr>
            <a:r>
              <a:rPr lang="fr-BE" sz="2000" b="1" dirty="0">
                <a:latin typeface="+mn-lt"/>
              </a:rPr>
              <a:t>IV.		Arithmétique et opérateurs</a:t>
            </a:r>
          </a:p>
          <a:p>
            <a:pPr marL="399979" indent="-399979" fontAlgn="auto">
              <a:spcBef>
                <a:spcPts val="0"/>
              </a:spcBef>
              <a:spcAft>
                <a:spcPts val="0"/>
              </a:spcAft>
              <a:defRPr/>
            </a:pPr>
            <a:endParaRPr lang="fr-BE" sz="2000" b="1" dirty="0">
              <a:latin typeface="+mn-lt"/>
              <a:cs typeface="+mn-cs"/>
            </a:endParaRPr>
          </a:p>
          <a:p>
            <a:pPr marL="399979" indent="-399979" fontAlgn="auto">
              <a:spcBef>
                <a:spcPts val="0"/>
              </a:spcBef>
              <a:spcAft>
                <a:spcPts val="0"/>
              </a:spcAft>
              <a:defRPr/>
            </a:pPr>
            <a:r>
              <a:rPr lang="fr-BE" sz="2000" b="1" dirty="0">
                <a:latin typeface="+mn-lt"/>
              </a:rPr>
              <a:t>V.		Expressions, instructions et blocs</a:t>
            </a:r>
          </a:p>
          <a:p>
            <a:pPr marL="399979" indent="-399979" fontAlgn="auto">
              <a:spcBef>
                <a:spcPts val="0"/>
              </a:spcBef>
              <a:spcAft>
                <a:spcPts val="0"/>
              </a:spcAft>
              <a:defRPr/>
            </a:pPr>
            <a:endParaRPr lang="fr-BE" sz="2000" b="1" dirty="0">
              <a:latin typeface="+mn-lt"/>
            </a:endParaRPr>
          </a:p>
          <a:p>
            <a:pPr marL="399979" indent="-399979" fontAlgn="auto">
              <a:spcBef>
                <a:spcPts val="0"/>
              </a:spcBef>
              <a:spcAft>
                <a:spcPts val="0"/>
              </a:spcAft>
              <a:defRPr/>
            </a:pPr>
            <a:r>
              <a:rPr lang="fr-BE" sz="2000" b="1" dirty="0">
                <a:solidFill>
                  <a:srgbClr val="FF0000"/>
                </a:solidFill>
                <a:latin typeface="+mn-lt"/>
              </a:rPr>
              <a:t>VI.		Instruction de branchement et de contrôle</a:t>
            </a:r>
          </a:p>
          <a:p>
            <a:pPr marL="399979" indent="-399979" fontAlgn="auto">
              <a:spcBef>
                <a:spcPts val="0"/>
              </a:spcBef>
              <a:spcAft>
                <a:spcPts val="0"/>
              </a:spcAft>
              <a:defRPr/>
            </a:pPr>
            <a:endParaRPr lang="fr-BE" sz="2000" b="1" dirty="0">
              <a:latin typeface="+mn-lt"/>
              <a:cs typeface="+mn-cs"/>
            </a:endParaRPr>
          </a:p>
          <a:p>
            <a:pPr marL="399979" indent="-399979" fontAlgn="auto">
              <a:spcBef>
                <a:spcPts val="0"/>
              </a:spcBef>
              <a:spcAft>
                <a:spcPts val="0"/>
              </a:spcAft>
              <a:defRPr/>
            </a:pPr>
            <a:r>
              <a:rPr lang="fr-BE" sz="2000" b="1" dirty="0">
                <a:latin typeface="+mn-lt"/>
                <a:cs typeface="+mn-cs"/>
              </a:rPr>
              <a:t>VII.		Les tableaux et la classe String</a:t>
            </a:r>
          </a:p>
        </p:txBody>
      </p:sp>
    </p:spTree>
    <p:extLst>
      <p:ext uri="{BB962C8B-B14F-4D97-AF65-F5344CB8AC3E}">
        <p14:creationId xmlns:p14="http://schemas.microsoft.com/office/powerpoint/2010/main" val="3327657597"/>
      </p:ext>
    </p:extLst>
  </p:cSld>
  <p:clrMapOvr>
    <a:masterClrMapping/>
  </p:clrMapOvr>
  <p:transition>
    <p:strips dir="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cs typeface="+mn-cs"/>
              </a:rPr>
              <a:t>VI. </a:t>
            </a:r>
            <a:r>
              <a:rPr lang="fr-BE" sz="2400" b="1" dirty="0">
                <a:latin typeface="+mn-lt"/>
                <a:cs typeface="+mn-cs"/>
              </a:rPr>
              <a:t>Instruction de branchement et de contrôle</a:t>
            </a:r>
            <a:endParaRPr lang="fr-BE" b="1" i="1" dirty="0">
              <a:latin typeface="+mn-lt"/>
              <a:cs typeface="+mn-cs"/>
            </a:endParaRPr>
          </a:p>
        </p:txBody>
      </p:sp>
      <p:sp>
        <p:nvSpPr>
          <p:cNvPr id="35843" name="ZoneTexte 8"/>
          <p:cNvSpPr txBox="1">
            <a:spLocks noChangeArrowheads="1"/>
          </p:cNvSpPr>
          <p:nvPr/>
        </p:nvSpPr>
        <p:spPr bwMode="auto">
          <a:xfrm>
            <a:off x="285751" y="1071565"/>
            <a:ext cx="8501063" cy="1938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lvl="3" eaLnBrk="1" hangingPunct="1"/>
            <a:r>
              <a:rPr lang="fr-BE" altLang="fr-FR" sz="2000" dirty="0">
                <a:latin typeface="Calibri" pitchFamily="34" charset="0"/>
              </a:rPr>
              <a:t>En Java, les </a:t>
            </a:r>
            <a:r>
              <a:rPr lang="fr-BE" altLang="fr-FR" sz="2000" b="1" dirty="0">
                <a:latin typeface="Calibri" pitchFamily="34" charset="0"/>
              </a:rPr>
              <a:t>instructions de branchement et de contrôle </a:t>
            </a:r>
            <a:r>
              <a:rPr lang="fr-BE" altLang="fr-FR" sz="2000" dirty="0">
                <a:latin typeface="Calibri" pitchFamily="34" charset="0"/>
              </a:rPr>
              <a:t>permettent d’arrêter l’exécution linéaire (de haut en bas et de gauche à droite) des instructions d’un programme.</a:t>
            </a:r>
          </a:p>
          <a:p>
            <a:pPr marL="0" lvl="3" eaLnBrk="1" hangingPunct="1"/>
            <a:endParaRPr lang="fr-BE" altLang="fr-FR" sz="2000" dirty="0">
              <a:latin typeface="Calibri" pitchFamily="34" charset="0"/>
            </a:endParaRPr>
          </a:p>
          <a:p>
            <a:pPr marL="0" lvl="3" eaLnBrk="1" hangingPunct="1"/>
            <a:r>
              <a:rPr lang="fr-BE" altLang="fr-FR" sz="2000" dirty="0">
                <a:latin typeface="Calibri" pitchFamily="34" charset="0"/>
              </a:rPr>
              <a:t>Elles permettent d’exécuter </a:t>
            </a:r>
            <a:r>
              <a:rPr lang="fr-BE" altLang="fr-FR" sz="2000" b="1" dirty="0">
                <a:latin typeface="Calibri" pitchFamily="34" charset="0"/>
              </a:rPr>
              <a:t>conditionnellement</a:t>
            </a:r>
            <a:r>
              <a:rPr lang="fr-BE" altLang="fr-FR" sz="2000" dirty="0">
                <a:latin typeface="Calibri" pitchFamily="34" charset="0"/>
              </a:rPr>
              <a:t> des instructions ou de réaliser des </a:t>
            </a:r>
            <a:r>
              <a:rPr lang="fr-BE" altLang="fr-FR" sz="2000" b="1" dirty="0">
                <a:latin typeface="Calibri" pitchFamily="34" charset="0"/>
              </a:rPr>
              <a:t>boucles</a:t>
            </a:r>
            <a:r>
              <a:rPr lang="fr-BE" altLang="fr-FR" sz="2000" dirty="0">
                <a:latin typeface="Calibri" pitchFamily="34" charset="0"/>
              </a:rPr>
              <a:t>.</a:t>
            </a:r>
          </a:p>
        </p:txBody>
      </p:sp>
      <p:graphicFrame>
        <p:nvGraphicFramePr>
          <p:cNvPr id="11" name="Tableau 10"/>
          <p:cNvGraphicFramePr>
            <a:graphicFrameLocks noGrp="1"/>
          </p:cNvGraphicFramePr>
          <p:nvPr/>
        </p:nvGraphicFramePr>
        <p:xfrm>
          <a:off x="1357314" y="3214689"/>
          <a:ext cx="6286500" cy="2062163"/>
        </p:xfrm>
        <a:graphic>
          <a:graphicData uri="http://schemas.openxmlformats.org/drawingml/2006/table">
            <a:tbl>
              <a:tblPr firstRow="1" bandRow="1">
                <a:tableStyleId>{5C22544A-7EE6-4342-B048-85BDC9FD1C3A}</a:tableStyleId>
              </a:tblPr>
              <a:tblGrid>
                <a:gridCol w="2608026"/>
                <a:gridCol w="3678474"/>
              </a:tblGrid>
              <a:tr h="370783">
                <a:tc>
                  <a:txBody>
                    <a:bodyPr/>
                    <a:lstStyle/>
                    <a:p>
                      <a:pPr algn="ctr"/>
                      <a:r>
                        <a:rPr lang="fr-BE" sz="1600" dirty="0" smtClean="0"/>
                        <a:t>Type d’instruction</a:t>
                      </a:r>
                      <a:endParaRPr lang="fr-BE" sz="1600" dirty="0"/>
                    </a:p>
                  </a:txBody>
                  <a:tcPr marL="91439" marR="91439" marT="45713" marB="45713"/>
                </a:tc>
                <a:tc>
                  <a:txBody>
                    <a:bodyPr/>
                    <a:lstStyle/>
                    <a:p>
                      <a:pPr algn="ctr"/>
                      <a:r>
                        <a:rPr lang="fr-BE" sz="1600" dirty="0" smtClean="0"/>
                        <a:t>Mots clés</a:t>
                      </a:r>
                      <a:endParaRPr lang="fr-BE" sz="1600" dirty="0"/>
                    </a:p>
                  </a:txBody>
                  <a:tcPr marL="91439" marR="91439" marT="45713" marB="45713"/>
                </a:tc>
              </a:tr>
              <a:tr h="370783">
                <a:tc>
                  <a:txBody>
                    <a:bodyPr/>
                    <a:lstStyle/>
                    <a:p>
                      <a:pPr algn="ctr"/>
                      <a:r>
                        <a:rPr lang="fr-BE" sz="1600" dirty="0" smtClean="0"/>
                        <a:t>Décision</a:t>
                      </a:r>
                    </a:p>
                  </a:txBody>
                  <a:tcPr marL="91439" marR="91439" marT="45713" marB="45713"/>
                </a:tc>
                <a:tc>
                  <a:txBody>
                    <a:bodyPr/>
                    <a:lstStyle/>
                    <a:p>
                      <a:pPr algn="ctr"/>
                      <a:r>
                        <a:rPr lang="fr-BE" sz="1600" dirty="0" smtClean="0"/>
                        <a:t>if (…) </a:t>
                      </a:r>
                      <a:r>
                        <a:rPr lang="fr-BE" sz="1600" baseline="0" dirty="0" smtClean="0"/>
                        <a:t> </a:t>
                      </a:r>
                      <a:r>
                        <a:rPr lang="fr-BE" sz="1600" baseline="0" dirty="0" err="1" smtClean="0"/>
                        <a:t>else</a:t>
                      </a:r>
                      <a:r>
                        <a:rPr lang="fr-BE" sz="1600" baseline="0" dirty="0" smtClean="0"/>
                        <a:t> – </a:t>
                      </a:r>
                      <a:r>
                        <a:rPr lang="fr-BE" sz="1600" baseline="0" dirty="0" err="1" smtClean="0"/>
                        <a:t>switch</a:t>
                      </a:r>
                      <a:r>
                        <a:rPr lang="fr-BE" sz="1600" baseline="0" dirty="0" smtClean="0"/>
                        <a:t>() case</a:t>
                      </a:r>
                      <a:endParaRPr lang="fr-BE" sz="1600" dirty="0"/>
                    </a:p>
                  </a:txBody>
                  <a:tcPr marL="91439" marR="91439" marT="45713" marB="45713"/>
                </a:tc>
              </a:tr>
              <a:tr h="370783">
                <a:tc>
                  <a:txBody>
                    <a:bodyPr/>
                    <a:lstStyle/>
                    <a:p>
                      <a:pPr algn="ctr"/>
                      <a:r>
                        <a:rPr lang="fr-BE" sz="1600" dirty="0" smtClean="0"/>
                        <a:t>Boucle</a:t>
                      </a:r>
                      <a:endParaRPr lang="fr-BE" sz="1600" dirty="0"/>
                    </a:p>
                  </a:txBody>
                  <a:tcPr marL="91439" marR="91439" marT="45713" marB="45713"/>
                </a:tc>
                <a:tc>
                  <a:txBody>
                    <a:bodyPr/>
                    <a:lstStyle/>
                    <a:p>
                      <a:pPr algn="ctr"/>
                      <a:r>
                        <a:rPr lang="fr-BE" sz="1600" dirty="0" smtClean="0"/>
                        <a:t>for(;;) – </a:t>
                      </a:r>
                      <a:r>
                        <a:rPr lang="fr-BE" sz="1600" dirty="0" err="1" smtClean="0"/>
                        <a:t>while</a:t>
                      </a:r>
                      <a:r>
                        <a:rPr lang="fr-BE" sz="1600" dirty="0" smtClean="0"/>
                        <a:t>() – do </a:t>
                      </a:r>
                      <a:r>
                        <a:rPr lang="fr-BE" sz="1600" dirty="0" err="1" smtClean="0"/>
                        <a:t>while</a:t>
                      </a:r>
                      <a:r>
                        <a:rPr lang="fr-BE" sz="1600" dirty="0" smtClean="0"/>
                        <a:t>()</a:t>
                      </a:r>
                      <a:endParaRPr lang="fr-BE" sz="1600" dirty="0"/>
                    </a:p>
                  </a:txBody>
                  <a:tcPr marL="91439" marR="91439" marT="45713" marB="45713"/>
                </a:tc>
              </a:tr>
              <a:tr h="579031">
                <a:tc>
                  <a:txBody>
                    <a:bodyPr/>
                    <a:lstStyle/>
                    <a:p>
                      <a:pPr algn="ctr"/>
                      <a:r>
                        <a:rPr lang="fr-BE" sz="1600" dirty="0" smtClean="0"/>
                        <a:t>Traitement</a:t>
                      </a:r>
                      <a:r>
                        <a:rPr lang="fr-BE" sz="1600" baseline="0" dirty="0" smtClean="0"/>
                        <a:t> d’exceptions</a:t>
                      </a:r>
                      <a:endParaRPr lang="fr-BE" sz="1600" dirty="0"/>
                    </a:p>
                  </a:txBody>
                  <a:tcPr marL="91439" marR="91439" marT="45713" marB="45713"/>
                </a:tc>
                <a:tc>
                  <a:txBody>
                    <a:bodyPr/>
                    <a:lstStyle/>
                    <a:p>
                      <a:pPr algn="ctr"/>
                      <a:r>
                        <a:rPr lang="fr-BE" sz="1600" dirty="0" err="1" smtClean="0"/>
                        <a:t>try</a:t>
                      </a:r>
                      <a:r>
                        <a:rPr lang="fr-BE" sz="1600" dirty="0" smtClean="0"/>
                        <a:t> catch </a:t>
                      </a:r>
                      <a:r>
                        <a:rPr lang="fr-BE" sz="1600" dirty="0" err="1" smtClean="0"/>
                        <a:t>finally</a:t>
                      </a:r>
                      <a:r>
                        <a:rPr lang="fr-BE" sz="1600" dirty="0" smtClean="0"/>
                        <a:t> –</a:t>
                      </a:r>
                      <a:r>
                        <a:rPr lang="fr-BE" sz="1600" dirty="0" err="1" smtClean="0"/>
                        <a:t>throw</a:t>
                      </a:r>
                      <a:r>
                        <a:rPr lang="fr-BE" sz="1600" baseline="0" dirty="0" smtClean="0"/>
                        <a:t> </a:t>
                      </a:r>
                      <a:endParaRPr lang="fr-BE" sz="1600" dirty="0"/>
                    </a:p>
                  </a:txBody>
                  <a:tcPr marL="91439" marR="91439" marT="45713" marB="45713"/>
                </a:tc>
              </a:tr>
              <a:tr h="370783">
                <a:tc>
                  <a:txBody>
                    <a:bodyPr/>
                    <a:lstStyle/>
                    <a:p>
                      <a:pPr algn="ctr"/>
                      <a:r>
                        <a:rPr lang="fr-BE" sz="1600" dirty="0" smtClean="0"/>
                        <a:t>Branchement</a:t>
                      </a:r>
                      <a:endParaRPr lang="fr-BE" sz="1600" dirty="0"/>
                    </a:p>
                  </a:txBody>
                  <a:tcPr marL="91439" marR="91439" marT="45713" marB="45713"/>
                </a:tc>
                <a:tc>
                  <a:txBody>
                    <a:bodyPr/>
                    <a:lstStyle/>
                    <a:p>
                      <a:pPr algn="ctr"/>
                      <a:r>
                        <a:rPr lang="fr-BE" sz="1600" dirty="0" smtClean="0"/>
                        <a:t>label – break – continue - return</a:t>
                      </a:r>
                      <a:endParaRPr lang="fr-BE" sz="1600" dirty="0"/>
                    </a:p>
                  </a:txBody>
                  <a:tcPr marL="91439" marR="91439" marT="45713" marB="45713"/>
                </a:tc>
              </a:tr>
            </a:tbl>
          </a:graphicData>
        </a:graphic>
      </p:graphicFrame>
    </p:spTree>
    <p:extLst>
      <p:ext uri="{BB962C8B-B14F-4D97-AF65-F5344CB8AC3E}">
        <p14:creationId xmlns:p14="http://schemas.microsoft.com/office/powerpoint/2010/main" val="1017618856"/>
      </p:ext>
    </p:extLst>
  </p:cSld>
  <p:clrMapOvr>
    <a:masterClrMapping/>
  </p:clrMapOvr>
  <p:transition>
    <p:strips dir="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1"/>
            <a:ext cx="9144000" cy="954091"/>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cs typeface="+mn-cs"/>
              </a:rPr>
              <a:t>VI. </a:t>
            </a:r>
            <a:r>
              <a:rPr lang="fr-BE" sz="2400" b="1" dirty="0">
                <a:latin typeface="+mn-lt"/>
                <a:cs typeface="+mn-cs"/>
              </a:rPr>
              <a:t>Instruction de branchement et de contrôle </a:t>
            </a:r>
            <a:r>
              <a:rPr lang="fr-BE" sz="2400" b="1" i="1" dirty="0">
                <a:latin typeface="+mn-lt"/>
                <a:cs typeface="+mn-cs"/>
              </a:rPr>
              <a:t> – if – if </a:t>
            </a:r>
            <a:r>
              <a:rPr lang="fr-BE" sz="2400" b="1" i="1" dirty="0" err="1">
                <a:latin typeface="+mn-lt"/>
                <a:cs typeface="+mn-cs"/>
              </a:rPr>
              <a:t>else</a:t>
            </a:r>
            <a:r>
              <a:rPr lang="fr-BE" sz="2400" b="1" i="1" dirty="0">
                <a:latin typeface="+mn-lt"/>
                <a:cs typeface="+mn-cs"/>
              </a:rPr>
              <a:t> – if </a:t>
            </a:r>
            <a:r>
              <a:rPr lang="fr-BE" sz="2400" b="1" i="1" dirty="0" err="1">
                <a:latin typeface="+mn-lt"/>
                <a:cs typeface="+mn-cs"/>
              </a:rPr>
              <a:t>else</a:t>
            </a:r>
            <a:r>
              <a:rPr lang="fr-BE" sz="2400" b="1" i="1" dirty="0">
                <a:latin typeface="+mn-lt"/>
                <a:cs typeface="+mn-cs"/>
              </a:rPr>
              <a:t> if </a:t>
            </a:r>
            <a:r>
              <a:rPr lang="fr-BE" sz="2400" b="1" i="1" dirty="0" err="1">
                <a:latin typeface="+mn-lt"/>
                <a:cs typeface="+mn-cs"/>
              </a:rPr>
              <a:t>else</a:t>
            </a:r>
            <a:endParaRPr lang="fr-BE" sz="2400" b="1" i="1" dirty="0">
              <a:latin typeface="+mn-lt"/>
              <a:cs typeface="+mn-cs"/>
            </a:endParaRPr>
          </a:p>
        </p:txBody>
      </p:sp>
      <p:sp>
        <p:nvSpPr>
          <p:cNvPr id="1025" name="Rectangle 1"/>
          <p:cNvSpPr>
            <a:spLocks noChangeArrowheads="1"/>
          </p:cNvSpPr>
          <p:nvPr/>
        </p:nvSpPr>
        <p:spPr bwMode="auto">
          <a:xfrm>
            <a:off x="500063" y="1291758"/>
            <a:ext cx="2634022" cy="1477311"/>
          </a:xfrm>
          <a:prstGeom prst="rect">
            <a:avLst/>
          </a:prstGeom>
          <a:ln w="19050">
            <a:prstDash val="dash"/>
            <a:headEnd/>
            <a:tailEnd/>
          </a:ln>
        </p:spPr>
        <p:style>
          <a:lnRef idx="2">
            <a:schemeClr val="dk1"/>
          </a:lnRef>
          <a:fillRef idx="1">
            <a:schemeClr val="lt1"/>
          </a:fillRef>
          <a:effectRef idx="0">
            <a:schemeClr val="dk1"/>
          </a:effectRef>
          <a:fontRef idx="minor">
            <a:schemeClr val="dk1"/>
          </a:fontRef>
        </p:style>
        <p:txBody>
          <a:bodyPr wrap="none" lIns="91424" tIns="45712" rIns="91424" bIns="45712" anchor="ctr">
            <a:spAutoFit/>
          </a:bodyPr>
          <a:lstStyle/>
          <a:p>
            <a:pPr>
              <a:defRPr/>
            </a:pPr>
            <a:r>
              <a:rPr lang="fr-FR" b="1" dirty="0">
                <a:solidFill>
                  <a:schemeClr val="tx2">
                    <a:lumMod val="60000"/>
                    <a:lumOff val="40000"/>
                  </a:schemeClr>
                </a:solidFill>
                <a:latin typeface="Arial Unicode MS" pitchFamily="34" charset="-128"/>
                <a:cs typeface="Arial" pitchFamily="34" charset="0"/>
              </a:rPr>
              <a:t>if</a:t>
            </a:r>
            <a:r>
              <a:rPr lang="fr-FR" b="1" dirty="0">
                <a:solidFill>
                  <a:schemeClr val="tx1"/>
                </a:solidFill>
                <a:latin typeface="Arial Unicode MS" pitchFamily="34" charset="-128"/>
                <a:cs typeface="Arial" pitchFamily="34" charset="0"/>
              </a:rPr>
              <a:t> </a:t>
            </a:r>
            <a:r>
              <a:rPr lang="fr-FR" dirty="0">
                <a:solidFill>
                  <a:schemeClr val="tx1"/>
                </a:solidFill>
                <a:latin typeface="Arial Unicode MS" pitchFamily="34" charset="-128"/>
                <a:cs typeface="Arial" pitchFamily="34" charset="0"/>
              </a:rPr>
              <a:t>(</a:t>
            </a:r>
            <a:r>
              <a:rPr lang="fr-FR" b="1" dirty="0">
                <a:solidFill>
                  <a:schemeClr val="tx1"/>
                </a:solidFill>
                <a:latin typeface="Arial Unicode MS" pitchFamily="34" charset="-128"/>
                <a:cs typeface="Arial" pitchFamily="34" charset="0"/>
              </a:rPr>
              <a:t>expression est vraie</a:t>
            </a:r>
            <a:r>
              <a:rPr lang="fr-FR" dirty="0">
                <a:solidFill>
                  <a:schemeClr val="tx1"/>
                </a:solidFill>
                <a:latin typeface="Arial Unicode MS" pitchFamily="34" charset="-128"/>
                <a:cs typeface="Arial" pitchFamily="34" charset="0"/>
              </a:rPr>
              <a:t>)</a:t>
            </a:r>
            <a:r>
              <a:rPr lang="fr-FR" b="1" dirty="0">
                <a:solidFill>
                  <a:schemeClr val="tx1"/>
                </a:solidFill>
                <a:latin typeface="Arial Unicode MS" pitchFamily="34" charset="-128"/>
                <a:cs typeface="Arial" pitchFamily="34" charset="0"/>
              </a:rPr>
              <a:t> </a:t>
            </a:r>
          </a:p>
          <a:p>
            <a:pPr>
              <a:defRPr/>
            </a:pPr>
            <a:r>
              <a:rPr lang="fr-FR" b="1" dirty="0">
                <a:solidFill>
                  <a:schemeClr val="tx1"/>
                </a:solidFill>
                <a:latin typeface="Arial Unicode MS" pitchFamily="34" charset="-128"/>
                <a:cs typeface="Arial" pitchFamily="34" charset="0"/>
              </a:rPr>
              <a:t>{ </a:t>
            </a:r>
          </a:p>
          <a:p>
            <a:pPr>
              <a:defRPr/>
            </a:pPr>
            <a:r>
              <a:rPr lang="fr-FR" b="1" dirty="0">
                <a:latin typeface="Arial Unicode MS" pitchFamily="34" charset="-128"/>
                <a:cs typeface="Arial" pitchFamily="34" charset="0"/>
              </a:rPr>
              <a:t>	</a:t>
            </a:r>
            <a:r>
              <a:rPr lang="fr-FR" dirty="0">
                <a:latin typeface="Arial Unicode MS" pitchFamily="34" charset="-128"/>
                <a:cs typeface="Arial" pitchFamily="34" charset="0"/>
              </a:rPr>
              <a:t>i</a:t>
            </a:r>
            <a:r>
              <a:rPr lang="fr-FR" dirty="0">
                <a:solidFill>
                  <a:schemeClr val="tx1"/>
                </a:solidFill>
                <a:latin typeface="Arial Unicode MS" pitchFamily="34" charset="-128"/>
                <a:cs typeface="Arial" pitchFamily="34" charset="0"/>
              </a:rPr>
              <a:t>nstruction 1;</a:t>
            </a:r>
          </a:p>
          <a:p>
            <a:pPr>
              <a:defRPr/>
            </a:pPr>
            <a:r>
              <a:rPr lang="fr-FR" dirty="0">
                <a:latin typeface="Arial Unicode MS" pitchFamily="34" charset="-128"/>
                <a:cs typeface="Arial" pitchFamily="34" charset="0"/>
              </a:rPr>
              <a:t>	instruction 2;</a:t>
            </a:r>
            <a:endParaRPr lang="fr-FR" dirty="0">
              <a:solidFill>
                <a:schemeClr val="tx1"/>
              </a:solidFill>
              <a:latin typeface="Arial Unicode MS" pitchFamily="34" charset="-128"/>
              <a:cs typeface="Arial" pitchFamily="34" charset="0"/>
            </a:endParaRPr>
          </a:p>
          <a:p>
            <a:pPr>
              <a:defRPr/>
            </a:pPr>
            <a:r>
              <a:rPr lang="fr-FR" b="1" dirty="0">
                <a:solidFill>
                  <a:schemeClr val="tx1"/>
                </a:solidFill>
                <a:latin typeface="Arial Unicode MS" pitchFamily="34" charset="-128"/>
                <a:cs typeface="Arial" pitchFamily="34" charset="0"/>
              </a:rPr>
              <a:t>} </a:t>
            </a:r>
            <a:endParaRPr lang="fr-FR" b="1" dirty="0">
              <a:solidFill>
                <a:schemeClr val="tx1"/>
              </a:solidFill>
              <a:latin typeface="Arial" pitchFamily="34" charset="0"/>
              <a:cs typeface="Arial" pitchFamily="34" charset="0"/>
            </a:endParaRPr>
          </a:p>
        </p:txBody>
      </p:sp>
      <p:sp>
        <p:nvSpPr>
          <p:cNvPr id="12" name="Flèche courbée vers la gauche 11"/>
          <p:cNvSpPr/>
          <p:nvPr/>
        </p:nvSpPr>
        <p:spPr>
          <a:xfrm>
            <a:off x="2928926" y="1500174"/>
            <a:ext cx="285752" cy="785818"/>
          </a:xfrm>
          <a:prstGeom prst="curvedLeftArrow">
            <a:avLst/>
          </a:prstGeom>
        </p:spPr>
        <p:style>
          <a:lnRef idx="0">
            <a:schemeClr val="accent3"/>
          </a:lnRef>
          <a:fillRef idx="3">
            <a:schemeClr val="accent3"/>
          </a:fillRef>
          <a:effectRef idx="3">
            <a:schemeClr val="accent3"/>
          </a:effectRef>
          <a:fontRef idx="minor">
            <a:schemeClr val="lt1"/>
          </a:fontRef>
        </p:style>
        <p:txBody>
          <a:bodyPr lIns="91424" tIns="45712" rIns="91424" bIns="45712" anchor="ctr"/>
          <a:lstStyle/>
          <a:p>
            <a:pPr algn="ctr" fontAlgn="auto">
              <a:spcBef>
                <a:spcPts val="0"/>
              </a:spcBef>
              <a:spcAft>
                <a:spcPts val="0"/>
              </a:spcAft>
              <a:defRPr/>
            </a:pPr>
            <a:endParaRPr lang="fr-BE">
              <a:solidFill>
                <a:schemeClr val="tx1"/>
              </a:solidFill>
            </a:endParaRPr>
          </a:p>
        </p:txBody>
      </p:sp>
      <p:sp>
        <p:nvSpPr>
          <p:cNvPr id="36871" name="ZoneTexte 12"/>
          <p:cNvSpPr txBox="1">
            <a:spLocks noChangeArrowheads="1"/>
          </p:cNvSpPr>
          <p:nvPr/>
        </p:nvSpPr>
        <p:spPr bwMode="auto">
          <a:xfrm>
            <a:off x="3571876" y="1711325"/>
            <a:ext cx="5072063" cy="646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BE" altLang="fr-FR" dirty="0">
                <a:latin typeface="Calibri" pitchFamily="34" charset="0"/>
              </a:rPr>
              <a:t>Si l’expression est </a:t>
            </a:r>
            <a:r>
              <a:rPr lang="fr-BE" altLang="fr-FR" dirty="0" smtClean="0">
                <a:latin typeface="Calibri" pitchFamily="34" charset="0"/>
              </a:rPr>
              <a:t>vraie </a:t>
            </a:r>
            <a:r>
              <a:rPr lang="fr-BE" altLang="fr-FR" dirty="0">
                <a:latin typeface="Calibri" pitchFamily="34" charset="0"/>
              </a:rPr>
              <a:t>alors les instructions entre accolades sont exécutées.</a:t>
            </a:r>
          </a:p>
        </p:txBody>
      </p:sp>
      <p:sp>
        <p:nvSpPr>
          <p:cNvPr id="14" name="Rectangle 1"/>
          <p:cNvSpPr>
            <a:spLocks noChangeArrowheads="1"/>
          </p:cNvSpPr>
          <p:nvPr/>
        </p:nvSpPr>
        <p:spPr bwMode="auto">
          <a:xfrm>
            <a:off x="500063" y="3286899"/>
            <a:ext cx="2634022" cy="2862306"/>
          </a:xfrm>
          <a:prstGeom prst="rect">
            <a:avLst/>
          </a:prstGeom>
          <a:ln w="19050">
            <a:prstDash val="dash"/>
            <a:headEnd/>
            <a:tailEnd/>
          </a:ln>
        </p:spPr>
        <p:style>
          <a:lnRef idx="2">
            <a:schemeClr val="dk1"/>
          </a:lnRef>
          <a:fillRef idx="1">
            <a:schemeClr val="lt1"/>
          </a:fillRef>
          <a:effectRef idx="0">
            <a:schemeClr val="dk1"/>
          </a:effectRef>
          <a:fontRef idx="minor">
            <a:schemeClr val="dk1"/>
          </a:fontRef>
        </p:style>
        <p:txBody>
          <a:bodyPr wrap="none" lIns="91424" tIns="45712" rIns="91424" bIns="45712" anchor="ctr">
            <a:spAutoFit/>
          </a:bodyPr>
          <a:lstStyle/>
          <a:p>
            <a:pPr>
              <a:defRPr/>
            </a:pPr>
            <a:r>
              <a:rPr lang="fr-FR" b="1" dirty="0">
                <a:solidFill>
                  <a:schemeClr val="tx2">
                    <a:lumMod val="60000"/>
                    <a:lumOff val="40000"/>
                  </a:schemeClr>
                </a:solidFill>
                <a:latin typeface="Arial Unicode MS" pitchFamily="34" charset="-128"/>
                <a:cs typeface="Arial" pitchFamily="34" charset="0"/>
              </a:rPr>
              <a:t>if</a:t>
            </a:r>
            <a:r>
              <a:rPr lang="fr-FR" b="1" dirty="0">
                <a:solidFill>
                  <a:schemeClr val="tx1"/>
                </a:solidFill>
                <a:latin typeface="Arial Unicode MS" pitchFamily="34" charset="-128"/>
                <a:cs typeface="Arial" pitchFamily="34" charset="0"/>
              </a:rPr>
              <a:t> </a:t>
            </a:r>
            <a:r>
              <a:rPr lang="fr-FR" dirty="0">
                <a:solidFill>
                  <a:schemeClr val="tx1"/>
                </a:solidFill>
                <a:latin typeface="Arial Unicode MS" pitchFamily="34" charset="-128"/>
                <a:cs typeface="Arial" pitchFamily="34" charset="0"/>
              </a:rPr>
              <a:t>(</a:t>
            </a:r>
            <a:r>
              <a:rPr lang="fr-FR" b="1" dirty="0">
                <a:solidFill>
                  <a:schemeClr val="tx1"/>
                </a:solidFill>
                <a:latin typeface="Arial Unicode MS" pitchFamily="34" charset="-128"/>
                <a:cs typeface="Arial" pitchFamily="34" charset="0"/>
              </a:rPr>
              <a:t>expression est vraie</a:t>
            </a:r>
            <a:r>
              <a:rPr lang="fr-FR" dirty="0">
                <a:solidFill>
                  <a:schemeClr val="tx1"/>
                </a:solidFill>
                <a:latin typeface="Arial Unicode MS" pitchFamily="34" charset="-128"/>
                <a:cs typeface="Arial" pitchFamily="34" charset="0"/>
              </a:rPr>
              <a:t>)</a:t>
            </a:r>
            <a:r>
              <a:rPr lang="fr-FR" b="1" dirty="0">
                <a:solidFill>
                  <a:schemeClr val="tx1"/>
                </a:solidFill>
                <a:latin typeface="Arial Unicode MS" pitchFamily="34" charset="-128"/>
                <a:cs typeface="Arial" pitchFamily="34" charset="0"/>
              </a:rPr>
              <a:t> </a:t>
            </a:r>
          </a:p>
          <a:p>
            <a:pPr>
              <a:defRPr/>
            </a:pPr>
            <a:r>
              <a:rPr lang="fr-FR" b="1" dirty="0">
                <a:solidFill>
                  <a:schemeClr val="tx1"/>
                </a:solidFill>
                <a:latin typeface="Arial Unicode MS" pitchFamily="34" charset="-128"/>
                <a:cs typeface="Arial" pitchFamily="34" charset="0"/>
              </a:rPr>
              <a:t>{ </a:t>
            </a:r>
          </a:p>
          <a:p>
            <a:pPr>
              <a:defRPr/>
            </a:pPr>
            <a:r>
              <a:rPr lang="fr-FR" b="1" dirty="0">
                <a:latin typeface="Arial Unicode MS" pitchFamily="34" charset="-128"/>
                <a:cs typeface="Arial" pitchFamily="34" charset="0"/>
              </a:rPr>
              <a:t>	</a:t>
            </a:r>
            <a:r>
              <a:rPr lang="fr-FR" dirty="0">
                <a:latin typeface="Arial Unicode MS" pitchFamily="34" charset="-128"/>
                <a:cs typeface="Arial" pitchFamily="34" charset="0"/>
              </a:rPr>
              <a:t>i</a:t>
            </a:r>
            <a:r>
              <a:rPr lang="fr-FR" dirty="0">
                <a:solidFill>
                  <a:schemeClr val="tx1"/>
                </a:solidFill>
                <a:latin typeface="Arial Unicode MS" pitchFamily="34" charset="-128"/>
                <a:cs typeface="Arial" pitchFamily="34" charset="0"/>
              </a:rPr>
              <a:t>nstruction 1;</a:t>
            </a:r>
          </a:p>
          <a:p>
            <a:pPr>
              <a:defRPr/>
            </a:pPr>
            <a:r>
              <a:rPr lang="fr-FR" dirty="0">
                <a:latin typeface="Arial Unicode MS" pitchFamily="34" charset="-128"/>
                <a:cs typeface="Arial" pitchFamily="34" charset="0"/>
              </a:rPr>
              <a:t>	instruction 2;</a:t>
            </a:r>
            <a:endParaRPr lang="fr-FR" dirty="0">
              <a:solidFill>
                <a:schemeClr val="tx1"/>
              </a:solidFill>
              <a:latin typeface="Arial Unicode MS" pitchFamily="34" charset="-128"/>
              <a:cs typeface="Arial" pitchFamily="34" charset="0"/>
            </a:endParaRPr>
          </a:p>
          <a:p>
            <a:pPr>
              <a:defRPr/>
            </a:pPr>
            <a:r>
              <a:rPr lang="fr-FR" b="1" dirty="0">
                <a:solidFill>
                  <a:schemeClr val="tx1"/>
                </a:solidFill>
                <a:latin typeface="Arial Unicode MS" pitchFamily="34" charset="-128"/>
                <a:cs typeface="Arial" pitchFamily="34" charset="0"/>
              </a:rPr>
              <a:t>} </a:t>
            </a:r>
          </a:p>
          <a:p>
            <a:pPr>
              <a:defRPr/>
            </a:pPr>
            <a:r>
              <a:rPr lang="fr-FR" b="1" dirty="0" err="1">
                <a:solidFill>
                  <a:schemeClr val="tx2">
                    <a:lumMod val="60000"/>
                    <a:lumOff val="40000"/>
                  </a:schemeClr>
                </a:solidFill>
                <a:latin typeface="Arial Unicode MS" pitchFamily="34" charset="-128"/>
                <a:cs typeface="Arial" pitchFamily="34" charset="0"/>
              </a:rPr>
              <a:t>else</a:t>
            </a:r>
            <a:endParaRPr lang="fr-FR" b="1" dirty="0">
              <a:solidFill>
                <a:schemeClr val="tx2">
                  <a:lumMod val="60000"/>
                  <a:lumOff val="40000"/>
                </a:schemeClr>
              </a:solidFill>
              <a:latin typeface="Arial Unicode MS" pitchFamily="34" charset="-128"/>
              <a:cs typeface="Arial" pitchFamily="34" charset="0"/>
            </a:endParaRPr>
          </a:p>
          <a:p>
            <a:pPr>
              <a:defRPr/>
            </a:pPr>
            <a:r>
              <a:rPr lang="fr-FR" b="1" dirty="0">
                <a:solidFill>
                  <a:schemeClr val="tx1"/>
                </a:solidFill>
                <a:latin typeface="Arial Unicode MS" pitchFamily="34" charset="-128"/>
                <a:cs typeface="Arial" pitchFamily="34" charset="0"/>
              </a:rPr>
              <a:t>{</a:t>
            </a:r>
          </a:p>
          <a:p>
            <a:pPr>
              <a:defRPr/>
            </a:pPr>
            <a:r>
              <a:rPr lang="fr-FR" b="1" dirty="0">
                <a:solidFill>
                  <a:schemeClr val="tx1"/>
                </a:solidFill>
                <a:latin typeface="Arial Unicode MS" pitchFamily="34" charset="-128"/>
                <a:cs typeface="Arial" pitchFamily="34" charset="0"/>
              </a:rPr>
              <a:t>	</a:t>
            </a:r>
            <a:r>
              <a:rPr lang="fr-FR" dirty="0">
                <a:latin typeface="Arial Unicode MS" pitchFamily="34" charset="-128"/>
                <a:cs typeface="Arial" pitchFamily="34" charset="0"/>
              </a:rPr>
              <a:t>i</a:t>
            </a:r>
            <a:r>
              <a:rPr lang="fr-FR" dirty="0">
                <a:solidFill>
                  <a:schemeClr val="tx1"/>
                </a:solidFill>
                <a:latin typeface="Arial Unicode MS" pitchFamily="34" charset="-128"/>
                <a:cs typeface="Arial" pitchFamily="34" charset="0"/>
              </a:rPr>
              <a:t>nstruction 3;</a:t>
            </a:r>
          </a:p>
          <a:p>
            <a:pPr>
              <a:defRPr/>
            </a:pPr>
            <a:r>
              <a:rPr lang="fr-FR" dirty="0">
                <a:latin typeface="Arial Unicode MS" pitchFamily="34" charset="-128"/>
                <a:cs typeface="Arial" pitchFamily="34" charset="0"/>
              </a:rPr>
              <a:t>	instruction 4;</a:t>
            </a:r>
            <a:endParaRPr lang="fr-FR" b="1" dirty="0">
              <a:solidFill>
                <a:schemeClr val="tx1"/>
              </a:solidFill>
              <a:latin typeface="Arial Unicode MS" pitchFamily="34" charset="-128"/>
              <a:cs typeface="Arial" pitchFamily="34" charset="0"/>
            </a:endParaRPr>
          </a:p>
          <a:p>
            <a:pPr>
              <a:defRPr/>
            </a:pPr>
            <a:r>
              <a:rPr lang="fr-FR" b="1" dirty="0">
                <a:solidFill>
                  <a:schemeClr val="tx1"/>
                </a:solidFill>
                <a:latin typeface="Arial Unicode MS" pitchFamily="34" charset="-128"/>
                <a:cs typeface="Arial" pitchFamily="34" charset="0"/>
              </a:rPr>
              <a:t>}</a:t>
            </a:r>
            <a:endParaRPr lang="fr-FR" b="1" dirty="0">
              <a:solidFill>
                <a:schemeClr val="tx1"/>
              </a:solidFill>
              <a:latin typeface="Arial" pitchFamily="34" charset="0"/>
              <a:cs typeface="Arial" pitchFamily="34" charset="0"/>
            </a:endParaRPr>
          </a:p>
        </p:txBody>
      </p:sp>
      <p:cxnSp>
        <p:nvCxnSpPr>
          <p:cNvPr id="16" name="Connecteur droit 15"/>
          <p:cNvCxnSpPr/>
          <p:nvPr/>
        </p:nvCxnSpPr>
        <p:spPr>
          <a:xfrm>
            <a:off x="214314" y="3213101"/>
            <a:ext cx="8572500" cy="1588"/>
          </a:xfrm>
          <a:prstGeom prst="line">
            <a:avLst/>
          </a:prstGeom>
        </p:spPr>
        <p:style>
          <a:lnRef idx="2">
            <a:schemeClr val="dk1"/>
          </a:lnRef>
          <a:fillRef idx="0">
            <a:schemeClr val="dk1"/>
          </a:fillRef>
          <a:effectRef idx="1">
            <a:schemeClr val="dk1"/>
          </a:effectRef>
          <a:fontRef idx="minor">
            <a:schemeClr val="tx1"/>
          </a:fontRef>
        </p:style>
      </p:cxnSp>
      <p:sp>
        <p:nvSpPr>
          <p:cNvPr id="17" name="Flèche courbée vers la gauche 16"/>
          <p:cNvSpPr/>
          <p:nvPr/>
        </p:nvSpPr>
        <p:spPr>
          <a:xfrm>
            <a:off x="2928926" y="3571877"/>
            <a:ext cx="285752" cy="785818"/>
          </a:xfrm>
          <a:prstGeom prst="curvedLeftArrow">
            <a:avLst/>
          </a:prstGeom>
        </p:spPr>
        <p:style>
          <a:lnRef idx="0">
            <a:schemeClr val="accent3"/>
          </a:lnRef>
          <a:fillRef idx="3">
            <a:schemeClr val="accent3"/>
          </a:fillRef>
          <a:effectRef idx="3">
            <a:schemeClr val="accent3"/>
          </a:effectRef>
          <a:fontRef idx="minor">
            <a:schemeClr val="lt1"/>
          </a:fontRef>
        </p:style>
        <p:txBody>
          <a:bodyPr lIns="91424" tIns="45712" rIns="91424" bIns="45712" anchor="ctr"/>
          <a:lstStyle/>
          <a:p>
            <a:pPr algn="ctr" fontAlgn="auto">
              <a:spcBef>
                <a:spcPts val="0"/>
              </a:spcBef>
              <a:spcAft>
                <a:spcPts val="0"/>
              </a:spcAft>
              <a:defRPr/>
            </a:pPr>
            <a:endParaRPr lang="fr-BE">
              <a:solidFill>
                <a:schemeClr val="tx1"/>
              </a:solidFill>
            </a:endParaRPr>
          </a:p>
        </p:txBody>
      </p:sp>
      <p:sp>
        <p:nvSpPr>
          <p:cNvPr id="36877" name="ZoneTexte 17"/>
          <p:cNvSpPr txBox="1">
            <a:spLocks noChangeArrowheads="1"/>
          </p:cNvSpPr>
          <p:nvPr/>
        </p:nvSpPr>
        <p:spPr bwMode="auto">
          <a:xfrm>
            <a:off x="3357563" y="3571875"/>
            <a:ext cx="5072062" cy="646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BE" altLang="fr-FR" dirty="0">
                <a:latin typeface="Calibri" pitchFamily="34" charset="0"/>
              </a:rPr>
              <a:t>Si l’expression est </a:t>
            </a:r>
            <a:r>
              <a:rPr lang="fr-BE" altLang="fr-FR" dirty="0" smtClean="0">
                <a:latin typeface="Calibri" pitchFamily="34" charset="0"/>
              </a:rPr>
              <a:t>vraie </a:t>
            </a:r>
            <a:r>
              <a:rPr lang="fr-BE" altLang="fr-FR" dirty="0">
                <a:latin typeface="Calibri" pitchFamily="34" charset="0"/>
              </a:rPr>
              <a:t>alors les instructions entre accolades sont exécutées.</a:t>
            </a:r>
          </a:p>
        </p:txBody>
      </p:sp>
      <p:sp>
        <p:nvSpPr>
          <p:cNvPr id="19" name="Flèche courbée vers la gauche 18"/>
          <p:cNvSpPr/>
          <p:nvPr/>
        </p:nvSpPr>
        <p:spPr>
          <a:xfrm>
            <a:off x="2928926" y="4857761"/>
            <a:ext cx="285752" cy="785818"/>
          </a:xfrm>
          <a:prstGeom prst="curvedLeftArrow">
            <a:avLst/>
          </a:prstGeom>
        </p:spPr>
        <p:style>
          <a:lnRef idx="0">
            <a:schemeClr val="accent3"/>
          </a:lnRef>
          <a:fillRef idx="3">
            <a:schemeClr val="accent3"/>
          </a:fillRef>
          <a:effectRef idx="3">
            <a:schemeClr val="accent3"/>
          </a:effectRef>
          <a:fontRef idx="minor">
            <a:schemeClr val="lt1"/>
          </a:fontRef>
        </p:style>
        <p:txBody>
          <a:bodyPr lIns="91424" tIns="45712" rIns="91424" bIns="45712" anchor="ctr"/>
          <a:lstStyle/>
          <a:p>
            <a:pPr algn="ctr" fontAlgn="auto">
              <a:spcBef>
                <a:spcPts val="0"/>
              </a:spcBef>
              <a:spcAft>
                <a:spcPts val="0"/>
              </a:spcAft>
              <a:defRPr/>
            </a:pPr>
            <a:endParaRPr lang="fr-BE">
              <a:solidFill>
                <a:schemeClr val="tx1"/>
              </a:solidFill>
            </a:endParaRPr>
          </a:p>
        </p:txBody>
      </p:sp>
      <p:sp>
        <p:nvSpPr>
          <p:cNvPr id="36881" name="ZoneTexte 19"/>
          <p:cNvSpPr txBox="1">
            <a:spLocks noChangeArrowheads="1"/>
          </p:cNvSpPr>
          <p:nvPr/>
        </p:nvSpPr>
        <p:spPr bwMode="auto">
          <a:xfrm>
            <a:off x="3357563" y="4857751"/>
            <a:ext cx="5072062" cy="646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BE" altLang="fr-FR" dirty="0" smtClean="0">
                <a:latin typeface="Calibri" pitchFamily="34" charset="0"/>
              </a:rPr>
              <a:t>Autrement, </a:t>
            </a:r>
            <a:r>
              <a:rPr lang="fr-BE" altLang="fr-FR" dirty="0">
                <a:latin typeface="Calibri" pitchFamily="34" charset="0"/>
              </a:rPr>
              <a:t>ce sont les instructions du </a:t>
            </a:r>
            <a:r>
              <a:rPr lang="fr-BE" altLang="fr-FR" dirty="0" err="1">
                <a:latin typeface="Calibri" pitchFamily="34" charset="0"/>
              </a:rPr>
              <a:t>else</a:t>
            </a:r>
            <a:r>
              <a:rPr lang="fr-BE" altLang="fr-FR" dirty="0">
                <a:latin typeface="Calibri" pitchFamily="34" charset="0"/>
              </a:rPr>
              <a:t> qui sont exécutées.</a:t>
            </a:r>
          </a:p>
        </p:txBody>
      </p:sp>
    </p:spTree>
    <p:extLst>
      <p:ext uri="{BB962C8B-B14F-4D97-AF65-F5344CB8AC3E}">
        <p14:creationId xmlns:p14="http://schemas.microsoft.com/office/powerpoint/2010/main" val="3214678864"/>
      </p:ext>
    </p:extLst>
  </p:cSld>
  <p:clrMapOvr>
    <a:masterClrMapping/>
  </p:clrMapOvr>
  <p:transition>
    <p:strips dir="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1"/>
            <a:ext cx="9144000" cy="954091"/>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cs typeface="+mn-cs"/>
              </a:rPr>
              <a:t>VI. </a:t>
            </a:r>
            <a:r>
              <a:rPr lang="fr-BE" sz="2400" b="1" dirty="0">
                <a:latin typeface="+mn-lt"/>
                <a:cs typeface="+mn-cs"/>
              </a:rPr>
              <a:t>Instruction de branchement et de contrôle </a:t>
            </a:r>
            <a:r>
              <a:rPr lang="fr-BE" sz="2400" b="1" i="1" dirty="0">
                <a:latin typeface="+mn-lt"/>
                <a:cs typeface="+mn-cs"/>
              </a:rPr>
              <a:t>– if –  if </a:t>
            </a:r>
            <a:r>
              <a:rPr lang="fr-BE" sz="2400" b="1" i="1" dirty="0" err="1">
                <a:latin typeface="+mn-lt"/>
                <a:cs typeface="+mn-cs"/>
              </a:rPr>
              <a:t>else</a:t>
            </a:r>
            <a:r>
              <a:rPr lang="fr-BE" sz="2400" b="1" i="1" dirty="0">
                <a:latin typeface="+mn-lt"/>
                <a:cs typeface="+mn-cs"/>
              </a:rPr>
              <a:t> – if </a:t>
            </a:r>
            <a:r>
              <a:rPr lang="fr-BE" sz="2400" b="1" i="1" dirty="0" err="1">
                <a:latin typeface="+mn-lt"/>
                <a:cs typeface="+mn-cs"/>
              </a:rPr>
              <a:t>else</a:t>
            </a:r>
            <a:r>
              <a:rPr lang="fr-BE" sz="2400" b="1" i="1" dirty="0">
                <a:latin typeface="+mn-lt"/>
                <a:cs typeface="+mn-cs"/>
              </a:rPr>
              <a:t> if </a:t>
            </a:r>
            <a:r>
              <a:rPr lang="fr-BE" sz="2400" b="1" i="1" dirty="0" err="1">
                <a:latin typeface="+mn-lt"/>
                <a:cs typeface="+mn-cs"/>
              </a:rPr>
              <a:t>else</a:t>
            </a:r>
            <a:endParaRPr lang="fr-BE" sz="2400" b="1" i="1" dirty="0">
              <a:latin typeface="+mn-lt"/>
              <a:cs typeface="+mn-cs"/>
            </a:endParaRPr>
          </a:p>
        </p:txBody>
      </p:sp>
      <p:sp>
        <p:nvSpPr>
          <p:cNvPr id="14" name="Rectangle 1"/>
          <p:cNvSpPr>
            <a:spLocks noChangeArrowheads="1"/>
          </p:cNvSpPr>
          <p:nvPr/>
        </p:nvSpPr>
        <p:spPr bwMode="auto">
          <a:xfrm>
            <a:off x="500064" y="1198194"/>
            <a:ext cx="2928937" cy="4247300"/>
          </a:xfrm>
          <a:prstGeom prst="rect">
            <a:avLst/>
          </a:prstGeom>
          <a:ln w="19050">
            <a:prstDash val="dash"/>
            <a:headEnd/>
            <a:tailEnd/>
          </a:ln>
        </p:spPr>
        <p:style>
          <a:lnRef idx="2">
            <a:schemeClr val="dk1"/>
          </a:lnRef>
          <a:fillRef idx="1">
            <a:schemeClr val="lt1"/>
          </a:fillRef>
          <a:effectRef idx="0">
            <a:schemeClr val="dk1"/>
          </a:effectRef>
          <a:fontRef idx="minor">
            <a:schemeClr val="dk1"/>
          </a:fontRef>
        </p:style>
        <p:txBody>
          <a:bodyPr lIns="91424" tIns="45712" rIns="91424" bIns="45712" anchor="ctr">
            <a:spAutoFit/>
          </a:bodyPr>
          <a:lstStyle/>
          <a:p>
            <a:pPr>
              <a:defRPr/>
            </a:pPr>
            <a:r>
              <a:rPr lang="fr-FR" b="1" dirty="0">
                <a:solidFill>
                  <a:schemeClr val="tx2">
                    <a:lumMod val="60000"/>
                    <a:lumOff val="40000"/>
                  </a:schemeClr>
                </a:solidFill>
                <a:latin typeface="Arial Unicode MS" pitchFamily="34" charset="-128"/>
                <a:cs typeface="Arial" pitchFamily="34" charset="0"/>
              </a:rPr>
              <a:t>if</a:t>
            </a:r>
            <a:r>
              <a:rPr lang="fr-FR" b="1" dirty="0">
                <a:solidFill>
                  <a:schemeClr val="tx1"/>
                </a:solidFill>
                <a:latin typeface="Arial Unicode MS" pitchFamily="34" charset="-128"/>
                <a:cs typeface="Arial" pitchFamily="34" charset="0"/>
              </a:rPr>
              <a:t> </a:t>
            </a:r>
            <a:r>
              <a:rPr lang="fr-FR" dirty="0">
                <a:solidFill>
                  <a:schemeClr val="tx1"/>
                </a:solidFill>
                <a:latin typeface="Arial Unicode MS" pitchFamily="34" charset="-128"/>
                <a:cs typeface="Arial" pitchFamily="34" charset="0"/>
              </a:rPr>
              <a:t>(</a:t>
            </a:r>
            <a:r>
              <a:rPr lang="fr-FR" b="1" dirty="0">
                <a:solidFill>
                  <a:schemeClr val="tx1"/>
                </a:solidFill>
                <a:latin typeface="Arial Unicode MS" pitchFamily="34" charset="-128"/>
                <a:cs typeface="Arial" pitchFamily="34" charset="0"/>
              </a:rPr>
              <a:t>expression est vrai</a:t>
            </a:r>
            <a:r>
              <a:rPr lang="fr-FR" dirty="0">
                <a:solidFill>
                  <a:schemeClr val="tx1"/>
                </a:solidFill>
                <a:latin typeface="Arial Unicode MS" pitchFamily="34" charset="-128"/>
                <a:cs typeface="Arial" pitchFamily="34" charset="0"/>
              </a:rPr>
              <a:t>)</a:t>
            </a:r>
            <a:r>
              <a:rPr lang="fr-FR" b="1" dirty="0">
                <a:solidFill>
                  <a:schemeClr val="tx1"/>
                </a:solidFill>
                <a:latin typeface="Arial Unicode MS" pitchFamily="34" charset="-128"/>
                <a:cs typeface="Arial" pitchFamily="34" charset="0"/>
              </a:rPr>
              <a:t> </a:t>
            </a:r>
          </a:p>
          <a:p>
            <a:pPr>
              <a:defRPr/>
            </a:pPr>
            <a:r>
              <a:rPr lang="fr-FR" b="1" dirty="0">
                <a:solidFill>
                  <a:schemeClr val="tx1"/>
                </a:solidFill>
                <a:latin typeface="Arial Unicode MS" pitchFamily="34" charset="-128"/>
                <a:cs typeface="Arial" pitchFamily="34" charset="0"/>
              </a:rPr>
              <a:t>{ </a:t>
            </a:r>
          </a:p>
          <a:p>
            <a:pPr>
              <a:defRPr/>
            </a:pPr>
            <a:r>
              <a:rPr lang="fr-FR" b="1" dirty="0">
                <a:latin typeface="Arial Unicode MS" pitchFamily="34" charset="-128"/>
                <a:cs typeface="Arial" pitchFamily="34" charset="0"/>
              </a:rPr>
              <a:t>	</a:t>
            </a:r>
            <a:r>
              <a:rPr lang="fr-FR" dirty="0">
                <a:latin typeface="Arial Unicode MS" pitchFamily="34" charset="-128"/>
                <a:cs typeface="Arial" pitchFamily="34" charset="0"/>
              </a:rPr>
              <a:t>i</a:t>
            </a:r>
            <a:r>
              <a:rPr lang="fr-FR" dirty="0">
                <a:solidFill>
                  <a:schemeClr val="tx1"/>
                </a:solidFill>
                <a:latin typeface="Arial Unicode MS" pitchFamily="34" charset="-128"/>
                <a:cs typeface="Arial" pitchFamily="34" charset="0"/>
              </a:rPr>
              <a:t>nstruction 1;</a:t>
            </a:r>
          </a:p>
          <a:p>
            <a:pPr>
              <a:defRPr/>
            </a:pPr>
            <a:r>
              <a:rPr lang="fr-FR" dirty="0">
                <a:latin typeface="Arial Unicode MS" pitchFamily="34" charset="-128"/>
                <a:cs typeface="Arial" pitchFamily="34" charset="0"/>
              </a:rPr>
              <a:t>	instruction 2;</a:t>
            </a:r>
            <a:endParaRPr lang="fr-FR" dirty="0">
              <a:solidFill>
                <a:schemeClr val="tx1"/>
              </a:solidFill>
              <a:latin typeface="Arial Unicode MS" pitchFamily="34" charset="-128"/>
              <a:cs typeface="Arial" pitchFamily="34" charset="0"/>
            </a:endParaRPr>
          </a:p>
          <a:p>
            <a:pPr>
              <a:defRPr/>
            </a:pPr>
            <a:r>
              <a:rPr lang="fr-FR" b="1" dirty="0">
                <a:solidFill>
                  <a:schemeClr val="tx1"/>
                </a:solidFill>
                <a:latin typeface="Arial Unicode MS" pitchFamily="34" charset="-128"/>
                <a:cs typeface="Arial" pitchFamily="34" charset="0"/>
              </a:rPr>
              <a:t>} </a:t>
            </a:r>
          </a:p>
          <a:p>
            <a:pPr>
              <a:defRPr/>
            </a:pPr>
            <a:r>
              <a:rPr lang="fr-FR" b="1" dirty="0" err="1">
                <a:solidFill>
                  <a:schemeClr val="tx2">
                    <a:lumMod val="60000"/>
                    <a:lumOff val="40000"/>
                  </a:schemeClr>
                </a:solidFill>
                <a:latin typeface="Arial Unicode MS" pitchFamily="34" charset="-128"/>
                <a:cs typeface="Arial" pitchFamily="34" charset="0"/>
              </a:rPr>
              <a:t>else</a:t>
            </a:r>
            <a:r>
              <a:rPr lang="fr-FR" b="1" dirty="0">
                <a:solidFill>
                  <a:schemeClr val="tx2">
                    <a:lumMod val="60000"/>
                    <a:lumOff val="40000"/>
                  </a:schemeClr>
                </a:solidFill>
                <a:latin typeface="Arial Unicode MS" pitchFamily="34" charset="-128"/>
                <a:cs typeface="Arial" pitchFamily="34" charset="0"/>
              </a:rPr>
              <a:t> if </a:t>
            </a:r>
            <a:r>
              <a:rPr lang="fr-FR" dirty="0">
                <a:solidFill>
                  <a:schemeClr val="tx1"/>
                </a:solidFill>
                <a:latin typeface="Arial Unicode MS" pitchFamily="34" charset="-128"/>
                <a:cs typeface="Arial" pitchFamily="34" charset="0"/>
              </a:rPr>
              <a:t>(</a:t>
            </a:r>
            <a:r>
              <a:rPr lang="fr-FR" b="1" dirty="0">
                <a:solidFill>
                  <a:schemeClr val="tx1"/>
                </a:solidFill>
                <a:latin typeface="Arial Unicode MS" pitchFamily="34" charset="-128"/>
                <a:cs typeface="Arial" pitchFamily="34" charset="0"/>
              </a:rPr>
              <a:t>expression est vrai</a:t>
            </a:r>
            <a:r>
              <a:rPr lang="fr-FR" dirty="0">
                <a:solidFill>
                  <a:schemeClr val="tx1"/>
                </a:solidFill>
                <a:latin typeface="Arial Unicode MS" pitchFamily="34" charset="-128"/>
                <a:cs typeface="Arial" pitchFamily="34" charset="0"/>
              </a:rPr>
              <a:t>)</a:t>
            </a:r>
            <a:r>
              <a:rPr lang="fr-FR" b="1" dirty="0">
                <a:solidFill>
                  <a:schemeClr val="tx1"/>
                </a:solidFill>
                <a:latin typeface="Arial Unicode MS" pitchFamily="34" charset="-128"/>
                <a:cs typeface="Arial" pitchFamily="34" charset="0"/>
              </a:rPr>
              <a:t> </a:t>
            </a:r>
            <a:endParaRPr lang="fr-FR" b="1" dirty="0">
              <a:solidFill>
                <a:schemeClr val="tx2">
                  <a:lumMod val="60000"/>
                  <a:lumOff val="40000"/>
                </a:schemeClr>
              </a:solidFill>
              <a:latin typeface="Arial Unicode MS" pitchFamily="34" charset="-128"/>
              <a:cs typeface="Arial" pitchFamily="34" charset="0"/>
            </a:endParaRPr>
          </a:p>
          <a:p>
            <a:pPr>
              <a:defRPr/>
            </a:pPr>
            <a:r>
              <a:rPr lang="fr-FR" b="1" dirty="0">
                <a:solidFill>
                  <a:schemeClr val="tx1"/>
                </a:solidFill>
                <a:latin typeface="Arial Unicode MS" pitchFamily="34" charset="-128"/>
                <a:cs typeface="Arial" pitchFamily="34" charset="0"/>
              </a:rPr>
              <a:t>{</a:t>
            </a:r>
          </a:p>
          <a:p>
            <a:pPr>
              <a:defRPr/>
            </a:pPr>
            <a:r>
              <a:rPr lang="fr-FR" b="1" dirty="0">
                <a:solidFill>
                  <a:schemeClr val="tx1"/>
                </a:solidFill>
                <a:latin typeface="Arial Unicode MS" pitchFamily="34" charset="-128"/>
                <a:cs typeface="Arial" pitchFamily="34" charset="0"/>
              </a:rPr>
              <a:t>	</a:t>
            </a:r>
            <a:r>
              <a:rPr lang="fr-FR" dirty="0">
                <a:latin typeface="Arial Unicode MS" pitchFamily="34" charset="-128"/>
                <a:cs typeface="Arial" pitchFamily="34" charset="0"/>
              </a:rPr>
              <a:t>i</a:t>
            </a:r>
            <a:r>
              <a:rPr lang="fr-FR" dirty="0">
                <a:solidFill>
                  <a:schemeClr val="tx1"/>
                </a:solidFill>
                <a:latin typeface="Arial Unicode MS" pitchFamily="34" charset="-128"/>
                <a:cs typeface="Arial" pitchFamily="34" charset="0"/>
              </a:rPr>
              <a:t>nstruction 3;</a:t>
            </a:r>
          </a:p>
          <a:p>
            <a:pPr>
              <a:defRPr/>
            </a:pPr>
            <a:r>
              <a:rPr lang="fr-FR" dirty="0">
                <a:latin typeface="Arial Unicode MS" pitchFamily="34" charset="-128"/>
                <a:cs typeface="Arial" pitchFamily="34" charset="0"/>
              </a:rPr>
              <a:t>	instruction 4;</a:t>
            </a:r>
            <a:endParaRPr lang="fr-FR" b="1" dirty="0">
              <a:solidFill>
                <a:schemeClr val="tx1"/>
              </a:solidFill>
              <a:latin typeface="Arial Unicode MS" pitchFamily="34" charset="-128"/>
              <a:cs typeface="Arial" pitchFamily="34" charset="0"/>
            </a:endParaRPr>
          </a:p>
          <a:p>
            <a:pPr>
              <a:defRPr/>
            </a:pPr>
            <a:r>
              <a:rPr lang="fr-FR" b="1" dirty="0">
                <a:solidFill>
                  <a:schemeClr val="tx1"/>
                </a:solidFill>
                <a:latin typeface="Arial Unicode MS" pitchFamily="34" charset="-128"/>
                <a:cs typeface="Arial" pitchFamily="34" charset="0"/>
              </a:rPr>
              <a:t>}</a:t>
            </a:r>
          </a:p>
          <a:p>
            <a:pPr>
              <a:defRPr/>
            </a:pPr>
            <a:r>
              <a:rPr lang="fr-FR" b="1" dirty="0" err="1">
                <a:solidFill>
                  <a:schemeClr val="tx2">
                    <a:lumMod val="60000"/>
                    <a:lumOff val="40000"/>
                  </a:schemeClr>
                </a:solidFill>
                <a:latin typeface="Arial Unicode MS" pitchFamily="34" charset="-128"/>
                <a:cs typeface="Arial" pitchFamily="34" charset="0"/>
              </a:rPr>
              <a:t>else</a:t>
            </a:r>
            <a:endParaRPr lang="fr-FR" b="1" dirty="0">
              <a:solidFill>
                <a:schemeClr val="tx2">
                  <a:lumMod val="60000"/>
                  <a:lumOff val="40000"/>
                </a:schemeClr>
              </a:solidFill>
              <a:latin typeface="Arial Unicode MS" pitchFamily="34" charset="-128"/>
              <a:cs typeface="Arial" pitchFamily="34" charset="0"/>
            </a:endParaRPr>
          </a:p>
          <a:p>
            <a:pPr>
              <a:defRPr/>
            </a:pPr>
            <a:r>
              <a:rPr lang="fr-FR" b="1" dirty="0">
                <a:solidFill>
                  <a:schemeClr val="tx1"/>
                </a:solidFill>
                <a:latin typeface="Arial Unicode MS" pitchFamily="34" charset="-128"/>
                <a:cs typeface="Arial" pitchFamily="34" charset="0"/>
              </a:rPr>
              <a:t>{</a:t>
            </a:r>
          </a:p>
          <a:p>
            <a:pPr>
              <a:defRPr/>
            </a:pPr>
            <a:r>
              <a:rPr lang="fr-FR" b="1" dirty="0">
                <a:solidFill>
                  <a:schemeClr val="tx1"/>
                </a:solidFill>
                <a:latin typeface="Arial Unicode MS" pitchFamily="34" charset="-128"/>
                <a:cs typeface="Arial" pitchFamily="34" charset="0"/>
              </a:rPr>
              <a:t>	</a:t>
            </a:r>
            <a:r>
              <a:rPr lang="fr-FR" dirty="0">
                <a:latin typeface="Arial Unicode MS" pitchFamily="34" charset="-128"/>
                <a:cs typeface="Arial" pitchFamily="34" charset="0"/>
              </a:rPr>
              <a:t>i</a:t>
            </a:r>
            <a:r>
              <a:rPr lang="fr-FR" dirty="0">
                <a:solidFill>
                  <a:schemeClr val="tx1"/>
                </a:solidFill>
                <a:latin typeface="Arial Unicode MS" pitchFamily="34" charset="-128"/>
                <a:cs typeface="Arial" pitchFamily="34" charset="0"/>
              </a:rPr>
              <a:t>nstruction 5;</a:t>
            </a:r>
          </a:p>
          <a:p>
            <a:pPr>
              <a:defRPr/>
            </a:pPr>
            <a:r>
              <a:rPr lang="fr-FR" dirty="0">
                <a:latin typeface="Arial Unicode MS" pitchFamily="34" charset="-128"/>
                <a:cs typeface="Arial" pitchFamily="34" charset="0"/>
              </a:rPr>
              <a:t>	instruction 6;</a:t>
            </a:r>
            <a:endParaRPr lang="fr-FR" b="1" dirty="0">
              <a:solidFill>
                <a:schemeClr val="tx1"/>
              </a:solidFill>
              <a:latin typeface="Arial Unicode MS" pitchFamily="34" charset="-128"/>
              <a:cs typeface="Arial" pitchFamily="34" charset="0"/>
            </a:endParaRPr>
          </a:p>
          <a:p>
            <a:pPr>
              <a:defRPr/>
            </a:pPr>
            <a:r>
              <a:rPr lang="fr-FR" b="1" dirty="0">
                <a:solidFill>
                  <a:schemeClr val="tx1"/>
                </a:solidFill>
                <a:latin typeface="Arial Unicode MS" pitchFamily="34" charset="-128"/>
                <a:cs typeface="Arial" pitchFamily="34" charset="0"/>
              </a:rPr>
              <a:t>}</a:t>
            </a:r>
            <a:endParaRPr lang="fr-FR" b="1" dirty="0">
              <a:solidFill>
                <a:schemeClr val="tx1"/>
              </a:solidFill>
              <a:latin typeface="Arial" pitchFamily="34" charset="0"/>
              <a:cs typeface="Arial" pitchFamily="34" charset="0"/>
            </a:endParaRPr>
          </a:p>
        </p:txBody>
      </p:sp>
      <p:sp>
        <p:nvSpPr>
          <p:cNvPr id="17" name="Flèche courbée vers la gauche 16"/>
          <p:cNvSpPr/>
          <p:nvPr/>
        </p:nvSpPr>
        <p:spPr>
          <a:xfrm>
            <a:off x="3571868" y="1505538"/>
            <a:ext cx="285752" cy="785818"/>
          </a:xfrm>
          <a:prstGeom prst="curvedLeftArrow">
            <a:avLst/>
          </a:prstGeom>
        </p:spPr>
        <p:style>
          <a:lnRef idx="0">
            <a:schemeClr val="accent3"/>
          </a:lnRef>
          <a:fillRef idx="3">
            <a:schemeClr val="accent3"/>
          </a:fillRef>
          <a:effectRef idx="3">
            <a:schemeClr val="accent3"/>
          </a:effectRef>
          <a:fontRef idx="minor">
            <a:schemeClr val="lt1"/>
          </a:fontRef>
        </p:style>
        <p:txBody>
          <a:bodyPr lIns="91424" tIns="45712" rIns="91424" bIns="45712" anchor="ctr"/>
          <a:lstStyle/>
          <a:p>
            <a:pPr algn="ctr" fontAlgn="auto">
              <a:spcBef>
                <a:spcPts val="0"/>
              </a:spcBef>
              <a:spcAft>
                <a:spcPts val="0"/>
              </a:spcAft>
              <a:defRPr/>
            </a:pPr>
            <a:endParaRPr lang="fr-BE">
              <a:solidFill>
                <a:schemeClr val="tx1"/>
              </a:solidFill>
            </a:endParaRPr>
          </a:p>
        </p:txBody>
      </p:sp>
      <p:sp>
        <p:nvSpPr>
          <p:cNvPr id="37895" name="ZoneTexte 17"/>
          <p:cNvSpPr txBox="1">
            <a:spLocks noChangeArrowheads="1"/>
          </p:cNvSpPr>
          <p:nvPr/>
        </p:nvSpPr>
        <p:spPr bwMode="auto">
          <a:xfrm>
            <a:off x="3857626" y="1504950"/>
            <a:ext cx="5072063" cy="646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BE" altLang="fr-FR" dirty="0">
                <a:latin typeface="Calibri" pitchFamily="34" charset="0"/>
              </a:rPr>
              <a:t>Si l’expression est </a:t>
            </a:r>
            <a:r>
              <a:rPr lang="fr-BE" altLang="fr-FR" dirty="0" smtClean="0">
                <a:latin typeface="Calibri" pitchFamily="34" charset="0"/>
              </a:rPr>
              <a:t>vraie </a:t>
            </a:r>
            <a:r>
              <a:rPr lang="fr-BE" altLang="fr-FR" dirty="0">
                <a:latin typeface="Calibri" pitchFamily="34" charset="0"/>
              </a:rPr>
              <a:t>alors les instructions entre accolades sont exécutées.</a:t>
            </a:r>
          </a:p>
        </p:txBody>
      </p:sp>
      <p:sp>
        <p:nvSpPr>
          <p:cNvPr id="19" name="Flèche courbée vers la gauche 18"/>
          <p:cNvSpPr/>
          <p:nvPr/>
        </p:nvSpPr>
        <p:spPr>
          <a:xfrm>
            <a:off x="3571868" y="2791422"/>
            <a:ext cx="285752" cy="785818"/>
          </a:xfrm>
          <a:prstGeom prst="curvedLeftArrow">
            <a:avLst/>
          </a:prstGeom>
        </p:spPr>
        <p:style>
          <a:lnRef idx="0">
            <a:schemeClr val="accent3"/>
          </a:lnRef>
          <a:fillRef idx="3">
            <a:schemeClr val="accent3"/>
          </a:fillRef>
          <a:effectRef idx="3">
            <a:schemeClr val="accent3"/>
          </a:effectRef>
          <a:fontRef idx="minor">
            <a:schemeClr val="lt1"/>
          </a:fontRef>
        </p:style>
        <p:txBody>
          <a:bodyPr lIns="91424" tIns="45712" rIns="91424" bIns="45712" anchor="ctr"/>
          <a:lstStyle/>
          <a:p>
            <a:pPr algn="ctr" fontAlgn="auto">
              <a:spcBef>
                <a:spcPts val="0"/>
              </a:spcBef>
              <a:spcAft>
                <a:spcPts val="0"/>
              </a:spcAft>
              <a:defRPr/>
            </a:pPr>
            <a:endParaRPr lang="fr-BE">
              <a:solidFill>
                <a:schemeClr val="tx1"/>
              </a:solidFill>
            </a:endParaRPr>
          </a:p>
        </p:txBody>
      </p:sp>
      <p:sp>
        <p:nvSpPr>
          <p:cNvPr id="37899" name="ZoneTexte 19"/>
          <p:cNvSpPr txBox="1">
            <a:spLocks noChangeArrowheads="1"/>
          </p:cNvSpPr>
          <p:nvPr/>
        </p:nvSpPr>
        <p:spPr bwMode="auto">
          <a:xfrm>
            <a:off x="3857626" y="2782888"/>
            <a:ext cx="5072063" cy="923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BE" altLang="fr-FR" dirty="0" smtClean="0">
                <a:latin typeface="Calibri" pitchFamily="34" charset="0"/>
              </a:rPr>
              <a:t>Autrement, </a:t>
            </a:r>
            <a:r>
              <a:rPr lang="fr-BE" altLang="fr-FR" dirty="0">
                <a:latin typeface="Calibri" pitchFamily="34" charset="0"/>
              </a:rPr>
              <a:t>ce sont les instructions du </a:t>
            </a:r>
            <a:r>
              <a:rPr lang="fr-BE" altLang="fr-FR" dirty="0" err="1" smtClean="0">
                <a:latin typeface="Calibri" pitchFamily="34" charset="0"/>
              </a:rPr>
              <a:t>else</a:t>
            </a:r>
            <a:r>
              <a:rPr lang="fr-BE" altLang="fr-FR" dirty="0" smtClean="0">
                <a:latin typeface="Calibri" pitchFamily="34" charset="0"/>
              </a:rPr>
              <a:t> if </a:t>
            </a:r>
            <a:r>
              <a:rPr lang="fr-BE" altLang="fr-FR" dirty="0">
                <a:latin typeface="Calibri" pitchFamily="34" charset="0"/>
              </a:rPr>
              <a:t>qui sont exécutées si et seulement si l’expression est vrai.</a:t>
            </a:r>
          </a:p>
        </p:txBody>
      </p:sp>
      <p:sp>
        <p:nvSpPr>
          <p:cNvPr id="21" name="Flèche courbée vers la gauche 20"/>
          <p:cNvSpPr/>
          <p:nvPr/>
        </p:nvSpPr>
        <p:spPr>
          <a:xfrm>
            <a:off x="3571868" y="4005868"/>
            <a:ext cx="285752" cy="785818"/>
          </a:xfrm>
          <a:prstGeom prst="curvedLeftArrow">
            <a:avLst/>
          </a:prstGeom>
        </p:spPr>
        <p:style>
          <a:lnRef idx="0">
            <a:schemeClr val="accent3"/>
          </a:lnRef>
          <a:fillRef idx="3">
            <a:schemeClr val="accent3"/>
          </a:fillRef>
          <a:effectRef idx="3">
            <a:schemeClr val="accent3"/>
          </a:effectRef>
          <a:fontRef idx="minor">
            <a:schemeClr val="lt1"/>
          </a:fontRef>
        </p:style>
        <p:txBody>
          <a:bodyPr lIns="91424" tIns="45712" rIns="91424" bIns="45712" anchor="ctr"/>
          <a:lstStyle/>
          <a:p>
            <a:pPr algn="ctr" fontAlgn="auto">
              <a:spcBef>
                <a:spcPts val="0"/>
              </a:spcBef>
              <a:spcAft>
                <a:spcPts val="0"/>
              </a:spcAft>
              <a:defRPr/>
            </a:pPr>
            <a:endParaRPr lang="fr-BE">
              <a:solidFill>
                <a:schemeClr val="tx1"/>
              </a:solidFill>
            </a:endParaRPr>
          </a:p>
        </p:txBody>
      </p:sp>
      <p:sp>
        <p:nvSpPr>
          <p:cNvPr id="37903" name="ZoneTexte 21"/>
          <p:cNvSpPr txBox="1">
            <a:spLocks noChangeArrowheads="1"/>
          </p:cNvSpPr>
          <p:nvPr/>
        </p:nvSpPr>
        <p:spPr bwMode="auto">
          <a:xfrm>
            <a:off x="3857626" y="3929064"/>
            <a:ext cx="5072063" cy="923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BE" altLang="fr-FR" dirty="0">
                <a:latin typeface="Calibri" pitchFamily="34" charset="0"/>
              </a:rPr>
              <a:t>Si aucune des deux expressions n’est </a:t>
            </a:r>
            <a:r>
              <a:rPr lang="fr-BE" altLang="fr-FR" dirty="0" smtClean="0">
                <a:latin typeface="Calibri" pitchFamily="34" charset="0"/>
              </a:rPr>
              <a:t>vraie, </a:t>
            </a:r>
            <a:r>
              <a:rPr lang="fr-BE" altLang="fr-FR" dirty="0">
                <a:latin typeface="Calibri" pitchFamily="34" charset="0"/>
              </a:rPr>
              <a:t>on tombe dans le </a:t>
            </a:r>
            <a:r>
              <a:rPr lang="fr-BE" altLang="fr-FR" dirty="0" err="1">
                <a:latin typeface="Calibri" pitchFamily="34" charset="0"/>
              </a:rPr>
              <a:t>else</a:t>
            </a:r>
            <a:r>
              <a:rPr lang="fr-BE" altLang="fr-FR" dirty="0">
                <a:latin typeface="Calibri" pitchFamily="34" charset="0"/>
              </a:rPr>
              <a:t> qui est alors une sorte de choix par défaut.</a:t>
            </a:r>
          </a:p>
        </p:txBody>
      </p:sp>
    </p:spTree>
    <p:extLst>
      <p:ext uri="{BB962C8B-B14F-4D97-AF65-F5344CB8AC3E}">
        <p14:creationId xmlns:p14="http://schemas.microsoft.com/office/powerpoint/2010/main" val="1463566166"/>
      </p:ext>
    </p:extLst>
  </p:cSld>
  <p:clrMapOvr>
    <a:masterClrMapping/>
  </p:clrMapOvr>
  <p:transition>
    <p:strips dir="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re 1"/>
          <p:cNvSpPr>
            <a:spLocks noGrp="1"/>
          </p:cNvSpPr>
          <p:nvPr>
            <p:ph type="ctrTitle"/>
          </p:nvPr>
        </p:nvSpPr>
        <p:spPr/>
        <p:txBody>
          <a:bodyPr/>
          <a:lstStyle/>
          <a:p>
            <a:r>
              <a:rPr lang="fr-BE" altLang="fr-FR" dirty="0" smtClean="0"/>
              <a:t> </a:t>
            </a:r>
          </a:p>
        </p:txBody>
      </p:sp>
      <p:sp>
        <p:nvSpPr>
          <p:cNvPr id="38915" name="Sous-titre 2"/>
          <p:cNvSpPr>
            <a:spLocks noGrp="1"/>
          </p:cNvSpPr>
          <p:nvPr>
            <p:ph type="subTitle" idx="1"/>
          </p:nvPr>
        </p:nvSpPr>
        <p:spPr/>
        <p:txBody>
          <a:bodyPr/>
          <a:lstStyle/>
          <a:p>
            <a:r>
              <a:rPr lang="fr-BE" altLang="fr-FR" dirty="0" smtClean="0"/>
              <a:t> </a:t>
            </a:r>
          </a:p>
        </p:txBody>
      </p:sp>
      <p:sp>
        <p:nvSpPr>
          <p:cNvPr id="8" name="ZoneTexte 7"/>
          <p:cNvSpPr txBox="1"/>
          <p:nvPr/>
        </p:nvSpPr>
        <p:spPr>
          <a:xfrm>
            <a:off x="0" y="1"/>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cs typeface="+mn-cs"/>
              </a:rPr>
              <a:t>VI. </a:t>
            </a:r>
            <a:r>
              <a:rPr lang="fr-BE" sz="2400" b="1" dirty="0">
                <a:latin typeface="+mn-lt"/>
                <a:cs typeface="+mn-cs"/>
              </a:rPr>
              <a:t>Instruction de branchement et de contrôle </a:t>
            </a:r>
            <a:r>
              <a:rPr lang="fr-BE" sz="2400" b="1" i="1" dirty="0">
                <a:latin typeface="+mn-lt"/>
                <a:cs typeface="+mn-cs"/>
              </a:rPr>
              <a:t>– switch case</a:t>
            </a:r>
          </a:p>
        </p:txBody>
      </p:sp>
      <p:sp>
        <p:nvSpPr>
          <p:cNvPr id="14" name="Rectangle 1"/>
          <p:cNvSpPr>
            <a:spLocks noChangeArrowheads="1"/>
          </p:cNvSpPr>
          <p:nvPr/>
        </p:nvSpPr>
        <p:spPr bwMode="auto">
          <a:xfrm>
            <a:off x="179512" y="1268760"/>
            <a:ext cx="2592264" cy="3693303"/>
          </a:xfrm>
          <a:prstGeom prst="rect">
            <a:avLst/>
          </a:prstGeom>
          <a:ln w="19050">
            <a:prstDash val="dash"/>
            <a:headEnd/>
            <a:tailEnd/>
          </a:ln>
        </p:spPr>
        <p:style>
          <a:lnRef idx="2">
            <a:schemeClr val="dk1"/>
          </a:lnRef>
          <a:fillRef idx="1">
            <a:schemeClr val="lt1"/>
          </a:fillRef>
          <a:effectRef idx="0">
            <a:schemeClr val="dk1"/>
          </a:effectRef>
          <a:fontRef idx="minor">
            <a:schemeClr val="dk1"/>
          </a:fontRef>
        </p:style>
        <p:txBody>
          <a:bodyPr wrap="square" lIns="91424" tIns="45712" rIns="91424" bIns="45712" anchor="ctr">
            <a:spAutoFit/>
          </a:bodyPr>
          <a:lstStyle/>
          <a:p>
            <a:pPr>
              <a:defRPr/>
            </a:pPr>
            <a:r>
              <a:rPr lang="fr-FR" b="1" dirty="0">
                <a:solidFill>
                  <a:schemeClr val="tx2">
                    <a:lumMod val="60000"/>
                    <a:lumOff val="40000"/>
                  </a:schemeClr>
                </a:solidFill>
                <a:latin typeface="Arial Unicode MS" pitchFamily="34" charset="-128"/>
                <a:cs typeface="Arial" pitchFamily="34" charset="0"/>
              </a:rPr>
              <a:t>s</a:t>
            </a:r>
            <a:r>
              <a:rPr lang="fr-FR" b="1" dirty="0" smtClean="0">
                <a:solidFill>
                  <a:schemeClr val="tx2">
                    <a:lumMod val="60000"/>
                    <a:lumOff val="40000"/>
                  </a:schemeClr>
                </a:solidFill>
                <a:latin typeface="Arial Unicode MS" pitchFamily="34" charset="-128"/>
                <a:cs typeface="Arial" pitchFamily="34" charset="0"/>
              </a:rPr>
              <a:t>witch </a:t>
            </a:r>
            <a:r>
              <a:rPr lang="fr-FR" dirty="0">
                <a:solidFill>
                  <a:schemeClr val="tx1"/>
                </a:solidFill>
                <a:latin typeface="Arial Unicode MS" pitchFamily="34" charset="-128"/>
                <a:cs typeface="Arial" pitchFamily="34" charset="0"/>
              </a:rPr>
              <a:t>(</a:t>
            </a:r>
            <a:r>
              <a:rPr lang="fr-FR" b="1" dirty="0">
                <a:solidFill>
                  <a:schemeClr val="tx1"/>
                </a:solidFill>
                <a:latin typeface="Arial Unicode MS" pitchFamily="34" charset="-128"/>
                <a:cs typeface="Arial" pitchFamily="34" charset="0"/>
              </a:rPr>
              <a:t>expression</a:t>
            </a:r>
            <a:r>
              <a:rPr lang="fr-FR" dirty="0">
                <a:solidFill>
                  <a:schemeClr val="tx1"/>
                </a:solidFill>
                <a:latin typeface="Arial Unicode MS" pitchFamily="34" charset="-128"/>
                <a:cs typeface="Arial" pitchFamily="34" charset="0"/>
              </a:rPr>
              <a:t>)</a:t>
            </a:r>
            <a:r>
              <a:rPr lang="fr-FR" b="1" dirty="0">
                <a:solidFill>
                  <a:schemeClr val="tx1"/>
                </a:solidFill>
                <a:latin typeface="Arial Unicode MS" pitchFamily="34" charset="-128"/>
                <a:cs typeface="Arial" pitchFamily="34" charset="0"/>
              </a:rPr>
              <a:t> </a:t>
            </a:r>
          </a:p>
          <a:p>
            <a:pPr>
              <a:defRPr/>
            </a:pPr>
            <a:r>
              <a:rPr lang="fr-FR" b="1" dirty="0">
                <a:solidFill>
                  <a:schemeClr val="tx1"/>
                </a:solidFill>
                <a:latin typeface="Arial Unicode MS" pitchFamily="34" charset="-128"/>
                <a:cs typeface="Arial" pitchFamily="34" charset="0"/>
              </a:rPr>
              <a:t>{ </a:t>
            </a:r>
          </a:p>
          <a:p>
            <a:pPr>
              <a:defRPr/>
            </a:pPr>
            <a:r>
              <a:rPr lang="fr-FR" b="1" dirty="0">
                <a:solidFill>
                  <a:schemeClr val="tx2">
                    <a:lumMod val="60000"/>
                    <a:lumOff val="40000"/>
                  </a:schemeClr>
                </a:solidFill>
                <a:latin typeface="Arial Unicode MS" pitchFamily="34" charset="-128"/>
                <a:cs typeface="Arial" pitchFamily="34" charset="0"/>
              </a:rPr>
              <a:t>case</a:t>
            </a:r>
            <a:r>
              <a:rPr lang="fr-FR" b="1" dirty="0">
                <a:latin typeface="Arial Unicode MS" pitchFamily="34" charset="-128"/>
                <a:cs typeface="Arial" pitchFamily="34" charset="0"/>
              </a:rPr>
              <a:t> </a:t>
            </a:r>
            <a:r>
              <a:rPr lang="fr-FR" dirty="0">
                <a:latin typeface="Arial Unicode MS" pitchFamily="34" charset="-128"/>
                <a:cs typeface="Arial" pitchFamily="34" charset="0"/>
              </a:rPr>
              <a:t>1</a:t>
            </a:r>
            <a:r>
              <a:rPr lang="fr-FR" b="1" dirty="0">
                <a:latin typeface="Arial Unicode MS" pitchFamily="34" charset="-128"/>
                <a:cs typeface="Arial" pitchFamily="34" charset="0"/>
              </a:rPr>
              <a:t>:    </a:t>
            </a:r>
            <a:r>
              <a:rPr lang="fr-FR" dirty="0">
                <a:latin typeface="Arial Unicode MS" pitchFamily="34" charset="-128"/>
                <a:cs typeface="Arial" pitchFamily="34" charset="0"/>
              </a:rPr>
              <a:t>instruction 1;</a:t>
            </a:r>
            <a:endParaRPr lang="fr-FR" dirty="0">
              <a:solidFill>
                <a:schemeClr val="tx1"/>
              </a:solidFill>
              <a:latin typeface="Arial Unicode MS" pitchFamily="34" charset="-128"/>
              <a:cs typeface="Arial" pitchFamily="34" charset="0"/>
            </a:endParaRPr>
          </a:p>
          <a:p>
            <a:pPr>
              <a:defRPr/>
            </a:pPr>
            <a:r>
              <a:rPr lang="fr-FR" dirty="0">
                <a:latin typeface="Arial Unicode MS" pitchFamily="34" charset="-128"/>
                <a:cs typeface="Arial" pitchFamily="34" charset="0"/>
              </a:rPr>
              <a:t>	instruction 2;</a:t>
            </a:r>
          </a:p>
          <a:p>
            <a:pPr>
              <a:defRPr/>
            </a:pPr>
            <a:r>
              <a:rPr lang="fr-FR" dirty="0">
                <a:solidFill>
                  <a:schemeClr val="tx1"/>
                </a:solidFill>
                <a:latin typeface="Arial Unicode MS" pitchFamily="34" charset="-128"/>
                <a:cs typeface="Arial" pitchFamily="34" charset="0"/>
              </a:rPr>
              <a:t>	break;</a:t>
            </a:r>
          </a:p>
          <a:p>
            <a:pPr>
              <a:defRPr/>
            </a:pPr>
            <a:endParaRPr lang="fr-FR" b="1" dirty="0">
              <a:latin typeface="Arial Unicode MS" pitchFamily="34" charset="-128"/>
              <a:cs typeface="Arial" pitchFamily="34" charset="0"/>
            </a:endParaRPr>
          </a:p>
          <a:p>
            <a:pPr>
              <a:defRPr/>
            </a:pPr>
            <a:r>
              <a:rPr lang="fr-FR" b="1" dirty="0">
                <a:solidFill>
                  <a:schemeClr val="tx2">
                    <a:lumMod val="60000"/>
                    <a:lumOff val="40000"/>
                  </a:schemeClr>
                </a:solidFill>
                <a:latin typeface="Arial Unicode MS" pitchFamily="34" charset="-128"/>
                <a:cs typeface="Arial" pitchFamily="34" charset="0"/>
              </a:rPr>
              <a:t>case</a:t>
            </a:r>
            <a:r>
              <a:rPr lang="fr-FR" b="1" dirty="0">
                <a:latin typeface="Arial Unicode MS" pitchFamily="34" charset="-128"/>
                <a:cs typeface="Arial" pitchFamily="34" charset="0"/>
              </a:rPr>
              <a:t> </a:t>
            </a:r>
            <a:r>
              <a:rPr lang="fr-FR" dirty="0">
                <a:latin typeface="Arial Unicode MS" pitchFamily="34" charset="-128"/>
                <a:cs typeface="Arial" pitchFamily="34" charset="0"/>
              </a:rPr>
              <a:t>2</a:t>
            </a:r>
            <a:r>
              <a:rPr lang="fr-FR" b="1" dirty="0" smtClean="0">
                <a:latin typeface="Arial Unicode MS" pitchFamily="34" charset="-128"/>
                <a:cs typeface="Arial" pitchFamily="34" charset="0"/>
              </a:rPr>
              <a:t>:    </a:t>
            </a:r>
            <a:r>
              <a:rPr lang="fr-FR" dirty="0">
                <a:latin typeface="Arial Unicode MS" pitchFamily="34" charset="-128"/>
                <a:cs typeface="Arial" pitchFamily="34" charset="0"/>
              </a:rPr>
              <a:t>instruction 3;</a:t>
            </a:r>
            <a:endParaRPr lang="fr-FR" dirty="0">
              <a:solidFill>
                <a:schemeClr val="tx1"/>
              </a:solidFill>
              <a:latin typeface="Arial Unicode MS" pitchFamily="34" charset="-128"/>
              <a:cs typeface="Arial" pitchFamily="34" charset="0"/>
            </a:endParaRPr>
          </a:p>
          <a:p>
            <a:pPr>
              <a:defRPr/>
            </a:pPr>
            <a:r>
              <a:rPr lang="fr-FR" dirty="0">
                <a:latin typeface="Arial Unicode MS" pitchFamily="34" charset="-128"/>
                <a:cs typeface="Arial" pitchFamily="34" charset="0"/>
              </a:rPr>
              <a:t>	instruction 4;</a:t>
            </a:r>
            <a:endParaRPr lang="fr-FR" dirty="0">
              <a:solidFill>
                <a:schemeClr val="tx1"/>
              </a:solidFill>
              <a:latin typeface="Arial Unicode MS" pitchFamily="34" charset="-128"/>
              <a:cs typeface="Arial" pitchFamily="34" charset="0"/>
            </a:endParaRPr>
          </a:p>
          <a:p>
            <a:pPr>
              <a:defRPr/>
            </a:pPr>
            <a:r>
              <a:rPr lang="fr-FR" dirty="0">
                <a:latin typeface="Arial Unicode MS" pitchFamily="34" charset="-128"/>
                <a:cs typeface="Arial" pitchFamily="34" charset="0"/>
              </a:rPr>
              <a:t>	break;</a:t>
            </a:r>
          </a:p>
          <a:p>
            <a:pPr>
              <a:defRPr/>
            </a:pPr>
            <a:endParaRPr lang="fr-FR" b="1" dirty="0">
              <a:latin typeface="Arial Unicode MS" pitchFamily="34" charset="-128"/>
              <a:cs typeface="Arial" pitchFamily="34" charset="0"/>
            </a:endParaRPr>
          </a:p>
          <a:p>
            <a:pPr>
              <a:defRPr/>
            </a:pPr>
            <a:r>
              <a:rPr lang="fr-FR" b="1" dirty="0">
                <a:solidFill>
                  <a:schemeClr val="tx2">
                    <a:lumMod val="60000"/>
                    <a:lumOff val="40000"/>
                  </a:schemeClr>
                </a:solidFill>
                <a:latin typeface="Arial Unicode MS" pitchFamily="34" charset="-128"/>
                <a:cs typeface="Arial" pitchFamily="34" charset="0"/>
              </a:rPr>
              <a:t>default</a:t>
            </a:r>
            <a:r>
              <a:rPr lang="fr-FR" b="1" dirty="0">
                <a:latin typeface="Arial Unicode MS" pitchFamily="34" charset="-128"/>
                <a:cs typeface="Arial" pitchFamily="34" charset="0"/>
              </a:rPr>
              <a:t>:    </a:t>
            </a:r>
            <a:r>
              <a:rPr lang="fr-FR" dirty="0">
                <a:latin typeface="Arial Unicode MS" pitchFamily="34" charset="-128"/>
                <a:cs typeface="Arial" pitchFamily="34" charset="0"/>
              </a:rPr>
              <a:t>instruction 5;</a:t>
            </a:r>
            <a:endParaRPr lang="fr-FR" dirty="0">
              <a:solidFill>
                <a:schemeClr val="tx1"/>
              </a:solidFill>
              <a:latin typeface="Arial Unicode MS" pitchFamily="34" charset="-128"/>
              <a:cs typeface="Arial" pitchFamily="34" charset="0"/>
            </a:endParaRPr>
          </a:p>
          <a:p>
            <a:pPr>
              <a:defRPr/>
            </a:pPr>
            <a:r>
              <a:rPr lang="fr-FR" dirty="0">
                <a:latin typeface="Arial Unicode MS" pitchFamily="34" charset="-128"/>
                <a:cs typeface="Arial" pitchFamily="34" charset="0"/>
              </a:rPr>
              <a:t>	instruction 6;</a:t>
            </a:r>
            <a:endParaRPr lang="fr-FR" dirty="0">
              <a:solidFill>
                <a:schemeClr val="tx1"/>
              </a:solidFill>
              <a:latin typeface="Arial Unicode MS" pitchFamily="34" charset="-128"/>
              <a:cs typeface="Arial" pitchFamily="34" charset="0"/>
            </a:endParaRPr>
          </a:p>
          <a:p>
            <a:pPr>
              <a:defRPr/>
            </a:pPr>
            <a:r>
              <a:rPr lang="fr-FR" b="1" dirty="0">
                <a:solidFill>
                  <a:schemeClr val="tx1"/>
                </a:solidFill>
                <a:latin typeface="Arial Unicode MS" pitchFamily="34" charset="-128"/>
                <a:cs typeface="Arial" pitchFamily="34" charset="0"/>
              </a:rPr>
              <a:t>}</a:t>
            </a:r>
          </a:p>
        </p:txBody>
      </p:sp>
      <p:sp>
        <p:nvSpPr>
          <p:cNvPr id="17" name="Flèche courbée vers la gauche 16"/>
          <p:cNvSpPr/>
          <p:nvPr/>
        </p:nvSpPr>
        <p:spPr>
          <a:xfrm>
            <a:off x="2857489" y="2000240"/>
            <a:ext cx="285752" cy="785818"/>
          </a:xfrm>
          <a:prstGeom prst="curvedLeftArrow">
            <a:avLst/>
          </a:prstGeom>
        </p:spPr>
        <p:style>
          <a:lnRef idx="0">
            <a:schemeClr val="accent3"/>
          </a:lnRef>
          <a:fillRef idx="3">
            <a:schemeClr val="accent3"/>
          </a:fillRef>
          <a:effectRef idx="3">
            <a:schemeClr val="accent3"/>
          </a:effectRef>
          <a:fontRef idx="minor">
            <a:schemeClr val="lt1"/>
          </a:fontRef>
        </p:style>
        <p:txBody>
          <a:bodyPr lIns="91424" tIns="45712" rIns="91424" bIns="45712" anchor="ctr"/>
          <a:lstStyle/>
          <a:p>
            <a:pPr algn="ctr" fontAlgn="auto">
              <a:spcBef>
                <a:spcPts val="0"/>
              </a:spcBef>
              <a:spcAft>
                <a:spcPts val="0"/>
              </a:spcAft>
              <a:defRPr/>
            </a:pPr>
            <a:endParaRPr lang="fr-BE">
              <a:solidFill>
                <a:schemeClr val="tx1"/>
              </a:solidFill>
            </a:endParaRPr>
          </a:p>
        </p:txBody>
      </p:sp>
      <p:sp>
        <p:nvSpPr>
          <p:cNvPr id="38921" name="ZoneTexte 17"/>
          <p:cNvSpPr txBox="1">
            <a:spLocks noChangeArrowheads="1"/>
          </p:cNvSpPr>
          <p:nvPr/>
        </p:nvSpPr>
        <p:spPr bwMode="auto">
          <a:xfrm>
            <a:off x="3571876" y="1412876"/>
            <a:ext cx="5072063" cy="2246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BE" altLang="fr-FR" sz="2000" dirty="0">
                <a:latin typeface="Calibri" pitchFamily="34" charset="0"/>
              </a:rPr>
              <a:t>Structure </a:t>
            </a:r>
            <a:r>
              <a:rPr lang="fr-BE" altLang="fr-FR" sz="2000" i="1" dirty="0">
                <a:latin typeface="Calibri" pitchFamily="34" charset="0"/>
              </a:rPr>
              <a:t>"atteindre … cas x … cas y …" : </a:t>
            </a:r>
            <a:r>
              <a:rPr lang="fr-BE" altLang="fr-FR" sz="2000" dirty="0">
                <a:latin typeface="Calibri" pitchFamily="34" charset="0"/>
              </a:rPr>
              <a:t>embranchement vers un bloc d’instructions énumérées.</a:t>
            </a:r>
          </a:p>
          <a:p>
            <a:pPr eaLnBrk="1" hangingPunct="1"/>
            <a:endParaRPr lang="fr-BE" altLang="fr-FR" sz="2000" dirty="0">
              <a:latin typeface="Calibri" pitchFamily="34" charset="0"/>
            </a:endParaRPr>
          </a:p>
          <a:p>
            <a:pPr eaLnBrk="1" hangingPunct="1"/>
            <a:endParaRPr lang="fr-BE" altLang="fr-FR" sz="2000" dirty="0">
              <a:latin typeface="Calibri" pitchFamily="34" charset="0"/>
            </a:endParaRPr>
          </a:p>
          <a:p>
            <a:pPr eaLnBrk="1" hangingPunct="1"/>
            <a:r>
              <a:rPr lang="fr-BE" altLang="fr-FR" sz="2000" dirty="0">
                <a:latin typeface="Calibri" pitchFamily="34" charset="0"/>
              </a:rPr>
              <a:t>« expression » peut être de type </a:t>
            </a:r>
            <a:r>
              <a:rPr lang="fr-BE" altLang="fr-FR" sz="2000" b="1" dirty="0">
                <a:latin typeface="Calibri" pitchFamily="34" charset="0"/>
              </a:rPr>
              <a:t>byte</a:t>
            </a:r>
            <a:r>
              <a:rPr lang="fr-BE" altLang="fr-FR" sz="2000" dirty="0">
                <a:latin typeface="Calibri" pitchFamily="34" charset="0"/>
              </a:rPr>
              <a:t>, </a:t>
            </a:r>
            <a:r>
              <a:rPr lang="fr-BE" altLang="fr-FR" sz="2000" b="1" dirty="0">
                <a:latin typeface="Calibri" pitchFamily="34" charset="0"/>
              </a:rPr>
              <a:t>short</a:t>
            </a:r>
            <a:r>
              <a:rPr lang="fr-BE" altLang="fr-FR" sz="2000" dirty="0">
                <a:latin typeface="Calibri" pitchFamily="34" charset="0"/>
              </a:rPr>
              <a:t>, </a:t>
            </a:r>
            <a:r>
              <a:rPr lang="fr-BE" altLang="fr-FR" sz="2000" b="1" dirty="0" err="1">
                <a:latin typeface="Calibri" pitchFamily="34" charset="0"/>
              </a:rPr>
              <a:t>int</a:t>
            </a:r>
            <a:r>
              <a:rPr lang="fr-BE" altLang="fr-FR" sz="2000" dirty="0">
                <a:latin typeface="Calibri" pitchFamily="34" charset="0"/>
              </a:rPr>
              <a:t>, </a:t>
            </a:r>
            <a:r>
              <a:rPr lang="fr-BE" altLang="fr-FR" sz="2000" b="1" dirty="0">
                <a:latin typeface="Calibri" pitchFamily="34" charset="0"/>
              </a:rPr>
              <a:t>char</a:t>
            </a:r>
            <a:r>
              <a:rPr lang="fr-BE" altLang="fr-FR" sz="2000" dirty="0">
                <a:latin typeface="Calibri" pitchFamily="34" charset="0"/>
              </a:rPr>
              <a:t> ou </a:t>
            </a:r>
            <a:r>
              <a:rPr lang="fr-BE" altLang="fr-FR" sz="2000" b="1" dirty="0">
                <a:latin typeface="Calibri" pitchFamily="34" charset="0"/>
              </a:rPr>
              <a:t>String</a:t>
            </a:r>
          </a:p>
        </p:txBody>
      </p:sp>
      <p:sp>
        <p:nvSpPr>
          <p:cNvPr id="21" name="Flèche courbée vers la gauche 20"/>
          <p:cNvSpPr/>
          <p:nvPr/>
        </p:nvSpPr>
        <p:spPr>
          <a:xfrm>
            <a:off x="2857489" y="2857497"/>
            <a:ext cx="285752" cy="785818"/>
          </a:xfrm>
          <a:prstGeom prst="curvedLeftArrow">
            <a:avLst/>
          </a:prstGeom>
        </p:spPr>
        <p:style>
          <a:lnRef idx="0">
            <a:schemeClr val="accent3"/>
          </a:lnRef>
          <a:fillRef idx="3">
            <a:schemeClr val="accent3"/>
          </a:fillRef>
          <a:effectRef idx="3">
            <a:schemeClr val="accent3"/>
          </a:effectRef>
          <a:fontRef idx="minor">
            <a:schemeClr val="lt1"/>
          </a:fontRef>
        </p:style>
        <p:txBody>
          <a:bodyPr lIns="91424" tIns="45712" rIns="91424" bIns="45712" anchor="ctr"/>
          <a:lstStyle/>
          <a:p>
            <a:pPr algn="ctr" fontAlgn="auto">
              <a:spcBef>
                <a:spcPts val="0"/>
              </a:spcBef>
              <a:spcAft>
                <a:spcPts val="0"/>
              </a:spcAft>
              <a:defRPr/>
            </a:pPr>
            <a:endParaRPr lang="fr-BE">
              <a:solidFill>
                <a:schemeClr val="tx1"/>
              </a:solidFill>
            </a:endParaRPr>
          </a:p>
        </p:txBody>
      </p:sp>
      <p:sp>
        <p:nvSpPr>
          <p:cNvPr id="15" name="Flèche courbée vers la gauche 14"/>
          <p:cNvSpPr/>
          <p:nvPr/>
        </p:nvSpPr>
        <p:spPr>
          <a:xfrm>
            <a:off x="2857489" y="3714752"/>
            <a:ext cx="285752" cy="785818"/>
          </a:xfrm>
          <a:prstGeom prst="curvedLeftArrow">
            <a:avLst/>
          </a:prstGeom>
        </p:spPr>
        <p:style>
          <a:lnRef idx="0">
            <a:schemeClr val="accent3"/>
          </a:lnRef>
          <a:fillRef idx="3">
            <a:schemeClr val="accent3"/>
          </a:fillRef>
          <a:effectRef idx="3">
            <a:schemeClr val="accent3"/>
          </a:effectRef>
          <a:fontRef idx="minor">
            <a:schemeClr val="lt1"/>
          </a:fontRef>
        </p:style>
        <p:txBody>
          <a:bodyPr lIns="91424" tIns="45712" rIns="91424" bIns="45712" anchor="ctr"/>
          <a:lstStyle/>
          <a:p>
            <a:pPr algn="ctr" fontAlgn="auto">
              <a:spcBef>
                <a:spcPts val="0"/>
              </a:spcBef>
              <a:spcAft>
                <a:spcPts val="0"/>
              </a:spcAft>
              <a:defRPr/>
            </a:pPr>
            <a:endParaRPr lang="fr-BE">
              <a:solidFill>
                <a:schemeClr val="tx1"/>
              </a:solidFill>
            </a:endParaRPr>
          </a:p>
        </p:txBody>
      </p:sp>
    </p:spTree>
    <p:extLst>
      <p:ext uri="{BB962C8B-B14F-4D97-AF65-F5344CB8AC3E}">
        <p14:creationId xmlns:p14="http://schemas.microsoft.com/office/powerpoint/2010/main" val="3553576224"/>
      </p:ext>
    </p:extLst>
  </p:cSld>
  <p:clrMapOvr>
    <a:masterClrMapping/>
  </p:clrMapOvr>
  <p:transition>
    <p:strips dir="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cs typeface="+mn-cs"/>
              </a:rPr>
              <a:t>VI. </a:t>
            </a:r>
            <a:r>
              <a:rPr lang="fr-BE" sz="2400" b="1" dirty="0">
                <a:latin typeface="+mn-lt"/>
                <a:cs typeface="+mn-cs"/>
              </a:rPr>
              <a:t>Instruction de branchement et de contrôle </a:t>
            </a:r>
            <a:r>
              <a:rPr lang="fr-BE" sz="2400" b="1" i="1" dirty="0">
                <a:latin typeface="+mn-lt"/>
                <a:cs typeface="+mn-cs"/>
              </a:rPr>
              <a:t>- Exercices</a:t>
            </a:r>
          </a:p>
        </p:txBody>
      </p:sp>
      <p:sp>
        <p:nvSpPr>
          <p:cNvPr id="37895" name="ZoneTexte 17"/>
          <p:cNvSpPr txBox="1">
            <a:spLocks noChangeArrowheads="1"/>
          </p:cNvSpPr>
          <p:nvPr/>
        </p:nvSpPr>
        <p:spPr bwMode="auto">
          <a:xfrm>
            <a:off x="107504" y="692695"/>
            <a:ext cx="8678168" cy="5355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342839" indent="-342839" eaLnBrk="1" hangingPunct="1">
              <a:buFont typeface="+mj-lt"/>
              <a:buAutoNum type="arabicPeriod"/>
            </a:pPr>
            <a:r>
              <a:rPr lang="fr-BE" altLang="fr-FR" dirty="0" smtClean="0">
                <a:latin typeface="Calibri" pitchFamily="34" charset="0"/>
              </a:rPr>
              <a:t>Ecrivez et exécutez un programme Java capable de générer un nombre aléatoire de type double (compris entre 0 et 1), de déterminer dans quel quintile d’intervalle il se trouve et de renvoyer cette information. Un quintile est l’une des cinq sections égales qui constituent le tout. Il s’agit des intervalles qui vont de 0 à 1/5, de 1/5 à 2/5, de 2/5 à 3/5, de 3/5 à 4/5 et de 4/5 à 1.</a:t>
            </a:r>
          </a:p>
          <a:p>
            <a:pPr marL="342839" indent="-342839" eaLnBrk="1" hangingPunct="1">
              <a:buFont typeface="+mj-lt"/>
              <a:buAutoNum type="arabicPeriod"/>
            </a:pPr>
            <a:endParaRPr lang="fr-BE" altLang="fr-FR" dirty="0">
              <a:latin typeface="Calibri" pitchFamily="34" charset="0"/>
            </a:endParaRPr>
          </a:p>
          <a:p>
            <a:pPr marL="342839" indent="-342839" eaLnBrk="1" hangingPunct="1">
              <a:buFont typeface="+mj-lt"/>
              <a:buAutoNum type="arabicPeriod"/>
            </a:pPr>
            <a:r>
              <a:rPr lang="fr-BE" altLang="fr-FR" dirty="0" smtClean="0">
                <a:latin typeface="Calibri" pitchFamily="34" charset="0"/>
              </a:rPr>
              <a:t>Ecrivez et exécutez un programme Java capable de générer un entier aléatoire et d’indiquer s’il est divisible par 2, 3 ou 5.</a:t>
            </a:r>
            <a:endParaRPr lang="fr-BE" altLang="fr-FR" dirty="0">
              <a:latin typeface="Calibri" pitchFamily="34" charset="0"/>
            </a:endParaRPr>
          </a:p>
          <a:p>
            <a:pPr marL="342839" indent="-342839" eaLnBrk="1" hangingPunct="1">
              <a:buFont typeface="+mj-lt"/>
              <a:buAutoNum type="arabicPeriod"/>
            </a:pPr>
            <a:endParaRPr lang="fr-BE" altLang="fr-FR" dirty="0" smtClean="0">
              <a:latin typeface="Calibri" pitchFamily="34" charset="0"/>
            </a:endParaRPr>
          </a:p>
          <a:p>
            <a:pPr marL="342839" indent="-342839" eaLnBrk="1" hangingPunct="1">
              <a:buFont typeface="+mj-lt"/>
              <a:buAutoNum type="arabicPeriod"/>
            </a:pPr>
            <a:r>
              <a:rPr lang="fr-BE" altLang="fr-FR" dirty="0" smtClean="0">
                <a:latin typeface="Calibri" pitchFamily="34" charset="0"/>
              </a:rPr>
              <a:t>Ecrivez et exécutez un programme Java capable de générer un entier aléatoire compris dans l’intervalle 40 à 99, puis d’imprimer une lettre d’évaluation correspondant à l’appréciation de cette note dans le cadre d’un test (&lt;60 : F, &lt;70 : D, &lt;80 : C, &lt;90 : B, &gt;=90 : A). Le signe « + » sera utilisé pour les notes se terminant par 8 ou 9 et le « - » pour celles qui se terminent par 0 ou 1. Par exemple, 78 correspond à un « C+ » et 90 à un « A- ».</a:t>
            </a:r>
          </a:p>
          <a:p>
            <a:pPr marL="342839" indent="-342839" eaLnBrk="1" hangingPunct="1">
              <a:buFont typeface="+mj-lt"/>
              <a:buAutoNum type="arabicPeriod"/>
            </a:pPr>
            <a:endParaRPr lang="fr-BE" altLang="fr-FR" dirty="0">
              <a:latin typeface="Calibri" pitchFamily="34" charset="0"/>
            </a:endParaRPr>
          </a:p>
          <a:p>
            <a:pPr marL="342839" indent="-342839" eaLnBrk="1" hangingPunct="1">
              <a:buFont typeface="+mj-lt"/>
              <a:buAutoNum type="arabicPeriod"/>
            </a:pPr>
            <a:r>
              <a:rPr lang="fr-BE" altLang="fr-FR" dirty="0">
                <a:latin typeface="Calibri" pitchFamily="34" charset="0"/>
              </a:rPr>
              <a:t>Ecrivez et exécutez un programme Java capable de simuler une machine à calculer dont les opérations sont +, -, * et </a:t>
            </a:r>
            <a:r>
              <a:rPr lang="fr-BE" altLang="fr-FR" dirty="0" smtClean="0">
                <a:latin typeface="Calibri" pitchFamily="34" charset="0"/>
              </a:rPr>
              <a:t>/.</a:t>
            </a:r>
            <a:endParaRPr lang="fr-BE" altLang="fr-FR" dirty="0">
              <a:latin typeface="Calibri" pitchFamily="34" charset="0"/>
            </a:endParaRPr>
          </a:p>
          <a:p>
            <a:pPr marL="342839" indent="-342839" eaLnBrk="1" hangingPunct="1">
              <a:buFont typeface="+mj-lt"/>
              <a:buAutoNum type="arabicPeriod"/>
            </a:pPr>
            <a:endParaRPr lang="fr-BE" altLang="fr-FR" dirty="0">
              <a:latin typeface="Calibri" pitchFamily="34" charset="0"/>
            </a:endParaRPr>
          </a:p>
        </p:txBody>
      </p:sp>
    </p:spTree>
    <p:extLst>
      <p:ext uri="{BB962C8B-B14F-4D97-AF65-F5344CB8AC3E}">
        <p14:creationId xmlns:p14="http://schemas.microsoft.com/office/powerpoint/2010/main" val="3336146336"/>
      </p:ext>
    </p:extLst>
  </p:cSld>
  <p:clrMapOvr>
    <a:masterClrMapping/>
  </p:clrMapOvr>
  <p:transition>
    <p:strips dir="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re 1"/>
          <p:cNvSpPr>
            <a:spLocks noGrp="1"/>
          </p:cNvSpPr>
          <p:nvPr>
            <p:ph type="ctrTitle"/>
          </p:nvPr>
        </p:nvSpPr>
        <p:spPr/>
        <p:txBody>
          <a:bodyPr/>
          <a:lstStyle/>
          <a:p>
            <a:r>
              <a:rPr lang="fr-BE" altLang="fr-FR" dirty="0" smtClean="0"/>
              <a:t> </a:t>
            </a:r>
          </a:p>
        </p:txBody>
      </p:sp>
      <p:sp>
        <p:nvSpPr>
          <p:cNvPr id="15363" name="Sous-titre 2"/>
          <p:cNvSpPr>
            <a:spLocks noGrp="1"/>
          </p:cNvSpPr>
          <p:nvPr>
            <p:ph type="subTitle" idx="1"/>
          </p:nvPr>
        </p:nvSpPr>
        <p:spPr/>
        <p:txBody>
          <a:bodyPr/>
          <a:lstStyle/>
          <a:p>
            <a:r>
              <a:rPr lang="fr-BE" altLang="fr-FR" dirty="0" smtClean="0"/>
              <a:t> </a:t>
            </a:r>
          </a:p>
        </p:txBody>
      </p:sp>
      <p:sp>
        <p:nvSpPr>
          <p:cNvPr id="15364" name="ZoneTexte 4"/>
          <p:cNvSpPr txBox="1">
            <a:spLocks noChangeArrowheads="1"/>
          </p:cNvSpPr>
          <p:nvPr/>
        </p:nvSpPr>
        <p:spPr bwMode="auto">
          <a:xfrm>
            <a:off x="0" y="68263"/>
            <a:ext cx="9144000" cy="66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BE" altLang="fr-FR" sz="3600" b="1">
                <a:latin typeface="Calibri" pitchFamily="34" charset="0"/>
              </a:rPr>
              <a:t>Aperçu du chapitre</a:t>
            </a:r>
          </a:p>
        </p:txBody>
      </p:sp>
      <p:sp>
        <p:nvSpPr>
          <p:cNvPr id="8" name="ZoneTexte 7"/>
          <p:cNvSpPr txBox="1"/>
          <p:nvPr/>
        </p:nvSpPr>
        <p:spPr>
          <a:xfrm>
            <a:off x="785812" y="1129943"/>
            <a:ext cx="7572375" cy="4278078"/>
          </a:xfrm>
          <a:prstGeom prst="rect">
            <a:avLst/>
          </a:prstGeom>
          <a:noFill/>
        </p:spPr>
        <p:txBody>
          <a:bodyPr lIns="91424" tIns="45712" rIns="91424" bIns="45712">
            <a:spAutoFit/>
          </a:bodyPr>
          <a:lstStyle/>
          <a:p>
            <a:pPr fontAlgn="auto">
              <a:spcBef>
                <a:spcPts val="0"/>
              </a:spcBef>
              <a:spcAft>
                <a:spcPts val="0"/>
              </a:spcAft>
              <a:defRPr/>
            </a:pPr>
            <a:endParaRPr lang="fr-BE" sz="1400" dirty="0">
              <a:latin typeface="+mn-lt"/>
              <a:cs typeface="+mn-cs"/>
            </a:endParaRPr>
          </a:p>
          <a:p>
            <a:pPr fontAlgn="auto">
              <a:spcBef>
                <a:spcPts val="0"/>
              </a:spcBef>
              <a:spcAft>
                <a:spcPts val="0"/>
              </a:spcAft>
              <a:defRPr/>
            </a:pPr>
            <a:r>
              <a:rPr lang="fr-BE" sz="2000" b="1" dirty="0">
                <a:solidFill>
                  <a:srgbClr val="FF0000"/>
                </a:solidFill>
                <a:latin typeface="+mn-lt"/>
                <a:cs typeface="+mn-cs"/>
              </a:rPr>
              <a:t>I .	Commenter son code source</a:t>
            </a:r>
          </a:p>
          <a:p>
            <a:pPr fontAlgn="auto">
              <a:spcBef>
                <a:spcPts val="0"/>
              </a:spcBef>
              <a:spcAft>
                <a:spcPts val="0"/>
              </a:spcAft>
              <a:defRPr/>
            </a:pPr>
            <a:endParaRPr lang="fr-BE" sz="2000" b="1" dirty="0">
              <a:latin typeface="+mn-lt"/>
              <a:cs typeface="+mn-cs"/>
            </a:endParaRPr>
          </a:p>
          <a:p>
            <a:pPr fontAlgn="auto">
              <a:spcBef>
                <a:spcPts val="0"/>
              </a:spcBef>
              <a:spcAft>
                <a:spcPts val="0"/>
              </a:spcAft>
              <a:defRPr/>
            </a:pPr>
            <a:r>
              <a:rPr lang="fr-BE" sz="2000" b="1" dirty="0">
                <a:latin typeface="+mn-lt"/>
                <a:cs typeface="+mn-cs"/>
              </a:rPr>
              <a:t>II.	Les mots-clés (mots réservés) et les identificateurs en Java </a:t>
            </a:r>
          </a:p>
          <a:p>
            <a:pPr marL="399979" indent="-399979" fontAlgn="auto">
              <a:spcBef>
                <a:spcPts val="0"/>
              </a:spcBef>
              <a:spcAft>
                <a:spcPts val="0"/>
              </a:spcAft>
              <a:defRPr/>
            </a:pPr>
            <a:endParaRPr lang="fr-BE" sz="2000" b="1" dirty="0">
              <a:latin typeface="+mn-lt"/>
            </a:endParaRPr>
          </a:p>
          <a:p>
            <a:pPr marL="399979" indent="-399979" fontAlgn="auto">
              <a:spcBef>
                <a:spcPts val="0"/>
              </a:spcBef>
              <a:spcAft>
                <a:spcPts val="0"/>
              </a:spcAft>
              <a:defRPr/>
            </a:pPr>
            <a:r>
              <a:rPr lang="fr-BE" sz="2000" b="1" dirty="0">
                <a:latin typeface="+mn-lt"/>
              </a:rPr>
              <a:t>III.		Types primitifs et types de références</a:t>
            </a:r>
          </a:p>
          <a:p>
            <a:pPr marL="399979" indent="-399979" fontAlgn="auto">
              <a:spcBef>
                <a:spcPts val="0"/>
              </a:spcBef>
              <a:spcAft>
                <a:spcPts val="0"/>
              </a:spcAft>
              <a:defRPr/>
            </a:pPr>
            <a:endParaRPr lang="fr-BE" sz="2000" b="1" dirty="0">
              <a:latin typeface="+mn-lt"/>
            </a:endParaRPr>
          </a:p>
          <a:p>
            <a:pPr marL="399979" indent="-399979" fontAlgn="auto">
              <a:spcBef>
                <a:spcPts val="0"/>
              </a:spcBef>
              <a:spcAft>
                <a:spcPts val="0"/>
              </a:spcAft>
              <a:defRPr/>
            </a:pPr>
            <a:r>
              <a:rPr lang="fr-BE" sz="2000" b="1" dirty="0">
                <a:latin typeface="+mn-lt"/>
              </a:rPr>
              <a:t>IV.		Arithmétique et opérateurs</a:t>
            </a:r>
          </a:p>
          <a:p>
            <a:pPr marL="399979" indent="-399979" fontAlgn="auto">
              <a:spcBef>
                <a:spcPts val="0"/>
              </a:spcBef>
              <a:spcAft>
                <a:spcPts val="0"/>
              </a:spcAft>
              <a:defRPr/>
            </a:pPr>
            <a:endParaRPr lang="fr-BE" sz="2000" b="1" dirty="0">
              <a:latin typeface="+mn-lt"/>
              <a:cs typeface="+mn-cs"/>
            </a:endParaRPr>
          </a:p>
          <a:p>
            <a:pPr marL="399979" indent="-399979" fontAlgn="auto">
              <a:spcBef>
                <a:spcPts val="0"/>
              </a:spcBef>
              <a:spcAft>
                <a:spcPts val="0"/>
              </a:spcAft>
              <a:defRPr/>
            </a:pPr>
            <a:r>
              <a:rPr lang="fr-BE" sz="2000" b="1" dirty="0">
                <a:latin typeface="+mn-lt"/>
              </a:rPr>
              <a:t>V.		Expressions, instructions et blocs</a:t>
            </a:r>
          </a:p>
          <a:p>
            <a:pPr marL="399979" indent="-399979" fontAlgn="auto">
              <a:spcBef>
                <a:spcPts val="0"/>
              </a:spcBef>
              <a:spcAft>
                <a:spcPts val="0"/>
              </a:spcAft>
              <a:defRPr/>
            </a:pPr>
            <a:endParaRPr lang="fr-BE" sz="2000" b="1" dirty="0">
              <a:latin typeface="+mn-lt"/>
            </a:endParaRPr>
          </a:p>
          <a:p>
            <a:pPr marL="399979" indent="-399979" fontAlgn="auto">
              <a:spcBef>
                <a:spcPts val="0"/>
              </a:spcBef>
              <a:spcAft>
                <a:spcPts val="0"/>
              </a:spcAft>
              <a:defRPr/>
            </a:pPr>
            <a:r>
              <a:rPr lang="fr-BE" sz="2000" b="1" dirty="0">
                <a:latin typeface="+mn-lt"/>
              </a:rPr>
              <a:t>VI.		Instruction de branchement et de contrôle</a:t>
            </a:r>
          </a:p>
          <a:p>
            <a:pPr marL="399979" indent="-399979" fontAlgn="auto">
              <a:spcBef>
                <a:spcPts val="0"/>
              </a:spcBef>
              <a:spcAft>
                <a:spcPts val="0"/>
              </a:spcAft>
              <a:defRPr/>
            </a:pPr>
            <a:endParaRPr lang="fr-BE" sz="2000" b="1" dirty="0">
              <a:latin typeface="+mn-lt"/>
              <a:cs typeface="+mn-cs"/>
            </a:endParaRPr>
          </a:p>
          <a:p>
            <a:pPr marL="399979" indent="-399979" fontAlgn="auto">
              <a:spcBef>
                <a:spcPts val="0"/>
              </a:spcBef>
              <a:spcAft>
                <a:spcPts val="0"/>
              </a:spcAft>
              <a:defRPr/>
            </a:pPr>
            <a:r>
              <a:rPr lang="fr-BE" sz="2000" b="1" dirty="0">
                <a:latin typeface="+mn-lt"/>
                <a:cs typeface="+mn-cs"/>
              </a:rPr>
              <a:t>VII.		Les tableaux et la classe String</a:t>
            </a:r>
          </a:p>
        </p:txBody>
      </p:sp>
    </p:spTree>
    <p:extLst>
      <p:ext uri="{BB962C8B-B14F-4D97-AF65-F5344CB8AC3E}">
        <p14:creationId xmlns:p14="http://schemas.microsoft.com/office/powerpoint/2010/main" val="2108434152"/>
      </p:ext>
    </p:extLst>
  </p:cSld>
  <p:clrMapOvr>
    <a:masterClrMapping/>
  </p:clrMapOvr>
  <p:transition>
    <p:strips dir="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re 1"/>
          <p:cNvSpPr>
            <a:spLocks noGrp="1"/>
          </p:cNvSpPr>
          <p:nvPr>
            <p:ph type="ctrTitle"/>
          </p:nvPr>
        </p:nvSpPr>
        <p:spPr/>
        <p:txBody>
          <a:bodyPr/>
          <a:lstStyle/>
          <a:p>
            <a:r>
              <a:rPr lang="fr-BE" altLang="fr-FR" dirty="0" smtClean="0"/>
              <a:t>L'</a:t>
            </a:r>
          </a:p>
        </p:txBody>
      </p:sp>
      <p:sp>
        <p:nvSpPr>
          <p:cNvPr id="39939" name="Sous-titre 2"/>
          <p:cNvSpPr>
            <a:spLocks noGrp="1"/>
          </p:cNvSpPr>
          <p:nvPr>
            <p:ph type="subTitle" idx="1"/>
          </p:nvPr>
        </p:nvSpPr>
        <p:spPr/>
        <p:txBody>
          <a:bodyPr/>
          <a:lstStyle/>
          <a:p>
            <a:endParaRPr lang="fr-BE" altLang="fr-FR" smtClean="0"/>
          </a:p>
        </p:txBody>
      </p:sp>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cs typeface="+mn-cs"/>
              </a:rPr>
              <a:t>VI. </a:t>
            </a:r>
            <a:r>
              <a:rPr lang="fr-BE" sz="2400" b="1" dirty="0">
                <a:latin typeface="+mn-lt"/>
                <a:cs typeface="+mn-cs"/>
              </a:rPr>
              <a:t>Instruction de branchement et de contrôle</a:t>
            </a:r>
            <a:r>
              <a:rPr lang="fr-BE" sz="2400" b="1" i="1" dirty="0">
                <a:latin typeface="+mn-lt"/>
                <a:cs typeface="+mn-cs"/>
              </a:rPr>
              <a:t> – for</a:t>
            </a:r>
          </a:p>
        </p:txBody>
      </p:sp>
      <p:sp>
        <p:nvSpPr>
          <p:cNvPr id="14" name="Rectangle 1"/>
          <p:cNvSpPr>
            <a:spLocks noChangeArrowheads="1"/>
          </p:cNvSpPr>
          <p:nvPr/>
        </p:nvSpPr>
        <p:spPr bwMode="auto">
          <a:xfrm>
            <a:off x="357189" y="1198115"/>
            <a:ext cx="8215312" cy="2031309"/>
          </a:xfrm>
          <a:prstGeom prst="rect">
            <a:avLst/>
          </a:prstGeom>
          <a:ln w="19050">
            <a:prstDash val="dash"/>
            <a:headEnd/>
            <a:tailEnd/>
          </a:ln>
        </p:spPr>
        <p:style>
          <a:lnRef idx="2">
            <a:schemeClr val="dk1"/>
          </a:lnRef>
          <a:fillRef idx="1">
            <a:schemeClr val="lt1"/>
          </a:fillRef>
          <a:effectRef idx="0">
            <a:schemeClr val="dk1"/>
          </a:effectRef>
          <a:fontRef idx="minor">
            <a:schemeClr val="dk1"/>
          </a:fontRef>
        </p:style>
        <p:txBody>
          <a:bodyPr lIns="91424" tIns="45712" rIns="91424" bIns="45712" anchor="ctr">
            <a:spAutoFit/>
          </a:bodyPr>
          <a:lstStyle/>
          <a:p>
            <a:pPr>
              <a:defRPr/>
            </a:pPr>
            <a:r>
              <a:rPr lang="fr-BE" b="1" dirty="0">
                <a:solidFill>
                  <a:schemeClr val="tx2">
                    <a:lumMod val="60000"/>
                    <a:lumOff val="40000"/>
                  </a:schemeClr>
                </a:solidFill>
                <a:latin typeface="Arial Unicode MS" pitchFamily="34" charset="-128"/>
                <a:cs typeface="Arial" pitchFamily="34" charset="0"/>
              </a:rPr>
              <a:t>for</a:t>
            </a:r>
            <a:r>
              <a:rPr lang="fr-BE" dirty="0">
                <a:latin typeface="Arial Unicode MS" pitchFamily="34" charset="-128"/>
                <a:cs typeface="Arial" pitchFamily="34" charset="0"/>
              </a:rPr>
              <a:t> (</a:t>
            </a:r>
            <a:r>
              <a:rPr lang="fr-BE" b="1" dirty="0">
                <a:solidFill>
                  <a:schemeClr val="tx1"/>
                </a:solidFill>
                <a:latin typeface="Arial Unicode MS" pitchFamily="34" charset="-128"/>
                <a:cs typeface="Arial" pitchFamily="34" charset="0"/>
              </a:rPr>
              <a:t>expression</a:t>
            </a:r>
            <a:r>
              <a:rPr lang="fr-BE" dirty="0">
                <a:latin typeface="Arial Unicode MS" pitchFamily="34" charset="-128"/>
                <a:cs typeface="Arial" pitchFamily="34" charset="0"/>
              </a:rPr>
              <a:t> </a:t>
            </a:r>
            <a:r>
              <a:rPr lang="fr-BE" b="1" dirty="0">
                <a:solidFill>
                  <a:schemeClr val="tx1"/>
                </a:solidFill>
                <a:latin typeface="Arial Unicode MS" pitchFamily="34" charset="-128"/>
                <a:cs typeface="Arial" pitchFamily="34" charset="0"/>
              </a:rPr>
              <a:t>d’initialisation </a:t>
            </a:r>
            <a:r>
              <a:rPr lang="fr-BE" dirty="0">
                <a:latin typeface="Arial Unicode MS" pitchFamily="34" charset="-128"/>
                <a:cs typeface="Arial" pitchFamily="34" charset="0"/>
              </a:rPr>
              <a:t>; </a:t>
            </a:r>
            <a:r>
              <a:rPr lang="fr-BE" b="1" dirty="0">
                <a:solidFill>
                  <a:schemeClr val="tx1"/>
                </a:solidFill>
                <a:latin typeface="Arial Unicode MS" pitchFamily="34" charset="-128"/>
                <a:cs typeface="Arial" pitchFamily="34" charset="0"/>
              </a:rPr>
              <a:t>expression</a:t>
            </a:r>
            <a:r>
              <a:rPr lang="fr-BE" dirty="0">
                <a:latin typeface="Arial Unicode MS" pitchFamily="34" charset="-128"/>
                <a:cs typeface="Arial" pitchFamily="34" charset="0"/>
              </a:rPr>
              <a:t> </a:t>
            </a:r>
            <a:r>
              <a:rPr lang="fr-BE" b="1" dirty="0">
                <a:solidFill>
                  <a:schemeClr val="tx1"/>
                </a:solidFill>
                <a:latin typeface="Arial Unicode MS" pitchFamily="34" charset="-128"/>
                <a:cs typeface="Arial" pitchFamily="34" charset="0"/>
              </a:rPr>
              <a:t>de</a:t>
            </a:r>
            <a:r>
              <a:rPr lang="fr-BE" dirty="0">
                <a:latin typeface="Arial Unicode MS" pitchFamily="34" charset="-128"/>
                <a:cs typeface="Arial" pitchFamily="34" charset="0"/>
              </a:rPr>
              <a:t> </a:t>
            </a:r>
            <a:r>
              <a:rPr lang="fr-BE" b="1" dirty="0">
                <a:solidFill>
                  <a:schemeClr val="tx1"/>
                </a:solidFill>
                <a:latin typeface="Arial Unicode MS" pitchFamily="34" charset="-128"/>
                <a:cs typeface="Arial" pitchFamily="34" charset="0"/>
              </a:rPr>
              <a:t>poursuite</a:t>
            </a:r>
            <a:r>
              <a:rPr lang="fr-BE" dirty="0">
                <a:latin typeface="Arial Unicode MS" pitchFamily="34" charset="-128"/>
                <a:cs typeface="Arial" pitchFamily="34" charset="0"/>
              </a:rPr>
              <a:t> ; </a:t>
            </a:r>
            <a:r>
              <a:rPr lang="fr-BE" b="1" dirty="0">
                <a:solidFill>
                  <a:schemeClr val="tx1"/>
                </a:solidFill>
                <a:latin typeface="Arial Unicode MS" pitchFamily="34" charset="-128"/>
                <a:cs typeface="Arial" pitchFamily="34" charset="0"/>
              </a:rPr>
              <a:t>expression</a:t>
            </a:r>
            <a:r>
              <a:rPr lang="fr-BE" dirty="0">
                <a:latin typeface="Arial Unicode MS" pitchFamily="34" charset="-128"/>
                <a:cs typeface="Arial" pitchFamily="34" charset="0"/>
              </a:rPr>
              <a:t> </a:t>
            </a:r>
            <a:r>
              <a:rPr lang="fr-BE" b="1" dirty="0">
                <a:solidFill>
                  <a:schemeClr val="tx1"/>
                </a:solidFill>
                <a:latin typeface="Arial Unicode MS" pitchFamily="34" charset="-128"/>
                <a:cs typeface="Arial" pitchFamily="34" charset="0"/>
              </a:rPr>
              <a:t>d’incrémentation</a:t>
            </a:r>
            <a:r>
              <a:rPr lang="fr-BE" dirty="0">
                <a:latin typeface="Arial Unicode MS" pitchFamily="34" charset="-128"/>
                <a:cs typeface="Arial" pitchFamily="34" charset="0"/>
              </a:rPr>
              <a:t>) </a:t>
            </a:r>
          </a:p>
          <a:p>
            <a:pPr>
              <a:defRPr/>
            </a:pPr>
            <a:r>
              <a:rPr lang="fr-BE" b="1" dirty="0">
                <a:latin typeface="Arial Unicode MS" pitchFamily="34" charset="-128"/>
                <a:cs typeface="Arial" pitchFamily="34" charset="0"/>
              </a:rPr>
              <a:t>{ </a:t>
            </a:r>
            <a:r>
              <a:rPr lang="fr-BE" dirty="0">
                <a:latin typeface="Arial Unicode MS" pitchFamily="34" charset="-128"/>
                <a:cs typeface="Arial" pitchFamily="34" charset="0"/>
              </a:rPr>
              <a:t>	</a:t>
            </a:r>
          </a:p>
          <a:p>
            <a:pPr>
              <a:defRPr/>
            </a:pPr>
            <a:r>
              <a:rPr lang="fr-BE" dirty="0">
                <a:latin typeface="Arial Unicode MS" pitchFamily="34" charset="-128"/>
                <a:cs typeface="Arial" pitchFamily="34" charset="0"/>
              </a:rPr>
              <a:t>	instruction 1;</a:t>
            </a:r>
          </a:p>
          <a:p>
            <a:pPr>
              <a:defRPr/>
            </a:pPr>
            <a:r>
              <a:rPr lang="fr-BE" dirty="0">
                <a:latin typeface="Arial Unicode MS" pitchFamily="34" charset="-128"/>
                <a:cs typeface="Arial" pitchFamily="34" charset="0"/>
              </a:rPr>
              <a:t>	instruction 2;</a:t>
            </a:r>
          </a:p>
          <a:p>
            <a:pPr>
              <a:defRPr/>
            </a:pPr>
            <a:r>
              <a:rPr lang="fr-BE" dirty="0">
                <a:latin typeface="Arial Unicode MS" pitchFamily="34" charset="-128"/>
                <a:cs typeface="Arial" pitchFamily="34" charset="0"/>
              </a:rPr>
              <a:t>	instruction 3;</a:t>
            </a:r>
          </a:p>
          <a:p>
            <a:pPr>
              <a:defRPr/>
            </a:pPr>
            <a:r>
              <a:rPr lang="fr-BE" b="1" dirty="0">
                <a:latin typeface="Arial Unicode MS" pitchFamily="34" charset="-128"/>
                <a:cs typeface="Arial" pitchFamily="34" charset="0"/>
              </a:rPr>
              <a:t>}</a:t>
            </a:r>
            <a:endParaRPr lang="fr-FR" b="1" dirty="0">
              <a:latin typeface="Arial Unicode MS" pitchFamily="34" charset="-128"/>
              <a:cs typeface="Arial" pitchFamily="34" charset="0"/>
            </a:endParaRPr>
          </a:p>
        </p:txBody>
      </p:sp>
      <p:sp>
        <p:nvSpPr>
          <p:cNvPr id="16" name="Rectangle 1"/>
          <p:cNvSpPr>
            <a:spLocks noChangeArrowheads="1"/>
          </p:cNvSpPr>
          <p:nvPr/>
        </p:nvSpPr>
        <p:spPr bwMode="auto">
          <a:xfrm>
            <a:off x="357189" y="3083658"/>
            <a:ext cx="8215312" cy="1754310"/>
          </a:xfrm>
          <a:prstGeom prst="rect">
            <a:avLst/>
          </a:prstGeom>
          <a:ln w="19050">
            <a:prstDash val="dash"/>
            <a:headEnd/>
            <a:tailEnd/>
          </a:ln>
        </p:spPr>
        <p:style>
          <a:lnRef idx="2">
            <a:schemeClr val="dk1"/>
          </a:lnRef>
          <a:fillRef idx="1">
            <a:schemeClr val="lt1"/>
          </a:fillRef>
          <a:effectRef idx="0">
            <a:schemeClr val="dk1"/>
          </a:effectRef>
          <a:fontRef idx="minor">
            <a:schemeClr val="dk1"/>
          </a:fontRef>
        </p:style>
        <p:txBody>
          <a:bodyPr lIns="91424" tIns="45712" rIns="91424" bIns="45712" anchor="ctr">
            <a:spAutoFit/>
          </a:bodyPr>
          <a:lstStyle/>
          <a:p>
            <a:pPr>
              <a:defRPr/>
            </a:pPr>
            <a:r>
              <a:rPr lang="fr-BE" b="1" dirty="0">
                <a:solidFill>
                  <a:schemeClr val="tx1"/>
                </a:solidFill>
                <a:latin typeface="Arial Unicode MS" pitchFamily="34" charset="-128"/>
                <a:cs typeface="Arial" pitchFamily="34" charset="0"/>
              </a:rPr>
              <a:t>Exemple:</a:t>
            </a:r>
          </a:p>
          <a:p>
            <a:pPr>
              <a:defRPr/>
            </a:pPr>
            <a:endParaRPr lang="fr-BE" b="1" dirty="0">
              <a:solidFill>
                <a:schemeClr val="tx1"/>
              </a:solidFill>
              <a:latin typeface="Arial Unicode MS" pitchFamily="34" charset="-128"/>
              <a:cs typeface="Arial" pitchFamily="34" charset="0"/>
            </a:endParaRPr>
          </a:p>
          <a:p>
            <a:pPr>
              <a:defRPr/>
            </a:pPr>
            <a:r>
              <a:rPr lang="fr-BE" b="1" dirty="0">
                <a:solidFill>
                  <a:schemeClr val="tx2">
                    <a:lumMod val="60000"/>
                    <a:lumOff val="40000"/>
                  </a:schemeClr>
                </a:solidFill>
                <a:latin typeface="Arial Unicode MS" pitchFamily="34" charset="-128"/>
                <a:cs typeface="Arial" pitchFamily="34" charset="0"/>
              </a:rPr>
              <a:t>for</a:t>
            </a:r>
            <a:r>
              <a:rPr lang="fr-BE" dirty="0">
                <a:latin typeface="Arial Unicode MS" pitchFamily="34" charset="-128"/>
                <a:cs typeface="Arial" pitchFamily="34" charset="0"/>
              </a:rPr>
              <a:t> (</a:t>
            </a:r>
            <a:r>
              <a:rPr lang="fr-BE" dirty="0" err="1">
                <a:latin typeface="Arial Unicode MS" pitchFamily="34" charset="-128"/>
                <a:cs typeface="Arial" pitchFamily="34" charset="0"/>
              </a:rPr>
              <a:t>int</a:t>
            </a:r>
            <a:r>
              <a:rPr lang="fr-BE" dirty="0">
                <a:latin typeface="Arial Unicode MS" pitchFamily="34" charset="-128"/>
                <a:cs typeface="Arial" pitchFamily="34" charset="0"/>
              </a:rPr>
              <a:t> i = 1; i &lt;= 10 ; i = i +1) </a:t>
            </a:r>
          </a:p>
          <a:p>
            <a:pPr>
              <a:defRPr/>
            </a:pPr>
            <a:r>
              <a:rPr lang="fr-BE" dirty="0">
                <a:latin typeface="Arial Unicode MS" pitchFamily="34" charset="-128"/>
                <a:cs typeface="Arial" pitchFamily="34" charset="0"/>
              </a:rPr>
              <a:t>{ 	</a:t>
            </a:r>
          </a:p>
          <a:p>
            <a:pPr>
              <a:defRPr/>
            </a:pPr>
            <a:r>
              <a:rPr lang="fr-BE" dirty="0">
                <a:latin typeface="Arial Unicode MS" pitchFamily="34" charset="-128"/>
                <a:cs typeface="Arial" pitchFamily="34" charset="0"/>
              </a:rPr>
              <a:t>	System.out.println(</a:t>
            </a:r>
            <a:r>
              <a:rPr lang="fr-BE" dirty="0"/>
              <a:t>"la boucle tourne  pour la" + i + " fois"</a:t>
            </a:r>
            <a:r>
              <a:rPr lang="fr-BE" dirty="0">
                <a:latin typeface="Arial Unicode MS" pitchFamily="34" charset="-128"/>
                <a:cs typeface="Arial" pitchFamily="34" charset="0"/>
              </a:rPr>
              <a:t>);</a:t>
            </a:r>
          </a:p>
          <a:p>
            <a:pPr>
              <a:defRPr/>
            </a:pPr>
            <a:r>
              <a:rPr lang="fr-BE" dirty="0">
                <a:latin typeface="Arial Unicode MS" pitchFamily="34" charset="-128"/>
                <a:cs typeface="Arial" pitchFamily="34" charset="0"/>
              </a:rPr>
              <a:t>}</a:t>
            </a:r>
            <a:endParaRPr lang="fr-FR" dirty="0">
              <a:latin typeface="Arial Unicode MS" pitchFamily="34" charset="-128"/>
              <a:cs typeface="Arial" pitchFamily="34" charset="0"/>
            </a:endParaRPr>
          </a:p>
        </p:txBody>
      </p:sp>
    </p:spTree>
    <p:extLst>
      <p:ext uri="{BB962C8B-B14F-4D97-AF65-F5344CB8AC3E}">
        <p14:creationId xmlns:p14="http://schemas.microsoft.com/office/powerpoint/2010/main" val="2128685589"/>
      </p:ext>
    </p:extLst>
  </p:cSld>
  <p:clrMapOvr>
    <a:masterClrMapping/>
  </p:clrMapOvr>
  <p:transition>
    <p:strips dir="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re 1"/>
          <p:cNvSpPr>
            <a:spLocks noGrp="1"/>
          </p:cNvSpPr>
          <p:nvPr>
            <p:ph type="ctrTitle"/>
          </p:nvPr>
        </p:nvSpPr>
        <p:spPr/>
        <p:txBody>
          <a:bodyPr/>
          <a:lstStyle/>
          <a:p>
            <a:endParaRPr lang="fr-BE" altLang="fr-FR" smtClean="0"/>
          </a:p>
        </p:txBody>
      </p:sp>
      <p:sp>
        <p:nvSpPr>
          <p:cNvPr id="40963" name="Sous-titre 2"/>
          <p:cNvSpPr>
            <a:spLocks noGrp="1"/>
          </p:cNvSpPr>
          <p:nvPr>
            <p:ph type="subTitle" idx="1"/>
          </p:nvPr>
        </p:nvSpPr>
        <p:spPr/>
        <p:txBody>
          <a:bodyPr/>
          <a:lstStyle/>
          <a:p>
            <a:endParaRPr lang="fr-BE" altLang="fr-FR" smtClean="0"/>
          </a:p>
        </p:txBody>
      </p:sp>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cs typeface="+mn-cs"/>
              </a:rPr>
              <a:t>VI. </a:t>
            </a:r>
            <a:r>
              <a:rPr lang="fr-BE" sz="2400" b="1" dirty="0">
                <a:latin typeface="+mn-lt"/>
                <a:cs typeface="+mn-cs"/>
              </a:rPr>
              <a:t>Instruction de branchement et de contrôle</a:t>
            </a:r>
            <a:r>
              <a:rPr lang="fr-BE" sz="2400" b="1" i="1" dirty="0">
                <a:latin typeface="+mn-lt"/>
                <a:cs typeface="+mn-cs"/>
              </a:rPr>
              <a:t> – </a:t>
            </a:r>
            <a:r>
              <a:rPr lang="fr-BE" sz="2400" b="1" i="1" dirty="0" err="1">
                <a:latin typeface="+mn-lt"/>
                <a:cs typeface="+mn-cs"/>
              </a:rPr>
              <a:t>while</a:t>
            </a:r>
            <a:endParaRPr lang="fr-BE" sz="2400" b="1" i="1" dirty="0">
              <a:latin typeface="+mn-lt"/>
              <a:cs typeface="+mn-cs"/>
            </a:endParaRPr>
          </a:p>
        </p:txBody>
      </p:sp>
      <p:sp>
        <p:nvSpPr>
          <p:cNvPr id="14" name="Rectangle 1"/>
          <p:cNvSpPr>
            <a:spLocks noChangeArrowheads="1"/>
          </p:cNvSpPr>
          <p:nvPr/>
        </p:nvSpPr>
        <p:spPr bwMode="auto">
          <a:xfrm>
            <a:off x="357189" y="888592"/>
            <a:ext cx="8215312" cy="1754310"/>
          </a:xfrm>
          <a:prstGeom prst="rect">
            <a:avLst/>
          </a:prstGeom>
          <a:ln w="19050">
            <a:prstDash val="dash"/>
            <a:headEnd/>
            <a:tailEnd/>
          </a:ln>
        </p:spPr>
        <p:style>
          <a:lnRef idx="2">
            <a:schemeClr val="dk1"/>
          </a:lnRef>
          <a:fillRef idx="1">
            <a:schemeClr val="lt1"/>
          </a:fillRef>
          <a:effectRef idx="0">
            <a:schemeClr val="dk1"/>
          </a:effectRef>
          <a:fontRef idx="minor">
            <a:schemeClr val="dk1"/>
          </a:fontRef>
        </p:style>
        <p:txBody>
          <a:bodyPr lIns="91424" tIns="45712" rIns="91424" bIns="45712" anchor="ctr">
            <a:spAutoFit/>
          </a:bodyPr>
          <a:lstStyle/>
          <a:p>
            <a:pPr>
              <a:defRPr/>
            </a:pPr>
            <a:r>
              <a:rPr lang="fr-BE" b="1" dirty="0" err="1">
                <a:solidFill>
                  <a:schemeClr val="tx2">
                    <a:lumMod val="60000"/>
                    <a:lumOff val="40000"/>
                  </a:schemeClr>
                </a:solidFill>
                <a:latin typeface="Arial Unicode MS" pitchFamily="34" charset="-128"/>
                <a:cs typeface="Arial" pitchFamily="34" charset="0"/>
              </a:rPr>
              <a:t>while</a:t>
            </a:r>
            <a:r>
              <a:rPr lang="fr-BE" dirty="0"/>
              <a:t> (</a:t>
            </a:r>
            <a:r>
              <a:rPr lang="fr-BE" b="1" dirty="0">
                <a:solidFill>
                  <a:schemeClr val="tx1"/>
                </a:solidFill>
                <a:latin typeface="Arial Unicode MS" pitchFamily="34" charset="-128"/>
                <a:cs typeface="Arial" pitchFamily="34" charset="0"/>
              </a:rPr>
              <a:t>expression</a:t>
            </a:r>
            <a:r>
              <a:rPr lang="fr-BE" dirty="0"/>
              <a:t>  </a:t>
            </a:r>
            <a:r>
              <a:rPr lang="fr-BE" b="1" dirty="0">
                <a:solidFill>
                  <a:schemeClr val="tx1"/>
                </a:solidFill>
                <a:latin typeface="Arial Unicode MS" pitchFamily="34" charset="-128"/>
                <a:cs typeface="Arial" pitchFamily="34" charset="0"/>
              </a:rPr>
              <a:t>est</a:t>
            </a:r>
            <a:r>
              <a:rPr lang="fr-BE" dirty="0"/>
              <a:t>  </a:t>
            </a:r>
            <a:r>
              <a:rPr lang="fr-BE" b="1" dirty="0">
                <a:solidFill>
                  <a:schemeClr val="tx1"/>
                </a:solidFill>
                <a:latin typeface="Arial Unicode MS" pitchFamily="34" charset="-128"/>
                <a:cs typeface="Arial" pitchFamily="34" charset="0"/>
              </a:rPr>
              <a:t>vrai</a:t>
            </a:r>
            <a:r>
              <a:rPr lang="fr-BE" dirty="0"/>
              <a:t>) </a:t>
            </a:r>
          </a:p>
          <a:p>
            <a:pPr>
              <a:defRPr/>
            </a:pPr>
            <a:r>
              <a:rPr lang="fr-BE" b="1" dirty="0"/>
              <a:t>{ </a:t>
            </a:r>
          </a:p>
          <a:p>
            <a:pPr>
              <a:defRPr/>
            </a:pPr>
            <a:r>
              <a:rPr lang="fr-BE" dirty="0"/>
              <a:t>	</a:t>
            </a:r>
            <a:r>
              <a:rPr lang="fr-BE" dirty="0">
                <a:latin typeface="Arial Unicode MS" pitchFamily="34" charset="-128"/>
                <a:cs typeface="Arial" pitchFamily="34" charset="0"/>
              </a:rPr>
              <a:t>instruction 1;</a:t>
            </a:r>
          </a:p>
          <a:p>
            <a:pPr>
              <a:defRPr/>
            </a:pPr>
            <a:r>
              <a:rPr lang="fr-BE" dirty="0">
                <a:latin typeface="Arial Unicode MS" pitchFamily="34" charset="-128"/>
                <a:cs typeface="Arial" pitchFamily="34" charset="0"/>
              </a:rPr>
              <a:t>	instruction 2;</a:t>
            </a:r>
          </a:p>
          <a:p>
            <a:pPr>
              <a:defRPr/>
            </a:pPr>
            <a:r>
              <a:rPr lang="fr-BE" dirty="0">
                <a:latin typeface="Arial Unicode MS" pitchFamily="34" charset="-128"/>
                <a:cs typeface="Arial" pitchFamily="34" charset="0"/>
              </a:rPr>
              <a:t>	instruction 3;</a:t>
            </a:r>
          </a:p>
          <a:p>
            <a:pPr>
              <a:defRPr/>
            </a:pPr>
            <a:r>
              <a:rPr lang="fr-BE" b="1" dirty="0"/>
              <a:t>}</a:t>
            </a:r>
            <a:endParaRPr lang="fr-FR" b="1" dirty="0">
              <a:latin typeface="Arial Unicode MS" pitchFamily="34" charset="-128"/>
              <a:cs typeface="Arial" pitchFamily="34" charset="0"/>
            </a:endParaRPr>
          </a:p>
        </p:txBody>
      </p:sp>
      <p:sp>
        <p:nvSpPr>
          <p:cNvPr id="16" name="Rectangle 1"/>
          <p:cNvSpPr>
            <a:spLocks noChangeArrowheads="1"/>
          </p:cNvSpPr>
          <p:nvPr/>
        </p:nvSpPr>
        <p:spPr bwMode="auto">
          <a:xfrm>
            <a:off x="367054" y="2771064"/>
            <a:ext cx="8215312" cy="2862306"/>
          </a:xfrm>
          <a:prstGeom prst="rect">
            <a:avLst/>
          </a:prstGeom>
          <a:ln w="19050">
            <a:prstDash val="dash"/>
            <a:headEnd/>
            <a:tailEnd/>
          </a:ln>
        </p:spPr>
        <p:style>
          <a:lnRef idx="2">
            <a:schemeClr val="dk1"/>
          </a:lnRef>
          <a:fillRef idx="1">
            <a:schemeClr val="lt1"/>
          </a:fillRef>
          <a:effectRef idx="0">
            <a:schemeClr val="dk1"/>
          </a:effectRef>
          <a:fontRef idx="minor">
            <a:schemeClr val="dk1"/>
          </a:fontRef>
        </p:style>
        <p:txBody>
          <a:bodyPr lIns="91424" tIns="45712" rIns="91424" bIns="45712" anchor="ctr">
            <a:spAutoFit/>
          </a:bodyPr>
          <a:lstStyle/>
          <a:p>
            <a:pPr>
              <a:defRPr/>
            </a:pPr>
            <a:r>
              <a:rPr lang="fr-BE" b="1" dirty="0">
                <a:solidFill>
                  <a:schemeClr val="tx1"/>
                </a:solidFill>
                <a:latin typeface="Arial Unicode MS" pitchFamily="34" charset="-128"/>
                <a:cs typeface="Arial" pitchFamily="34" charset="0"/>
              </a:rPr>
              <a:t>Exemple:</a:t>
            </a:r>
          </a:p>
          <a:p>
            <a:pPr>
              <a:defRPr/>
            </a:pPr>
            <a:endParaRPr lang="fr-BE" b="1" dirty="0">
              <a:solidFill>
                <a:schemeClr val="tx1"/>
              </a:solidFill>
              <a:latin typeface="Arial Unicode MS" pitchFamily="34" charset="-128"/>
              <a:cs typeface="Arial" pitchFamily="34" charset="0"/>
            </a:endParaRPr>
          </a:p>
          <a:p>
            <a:pPr>
              <a:defRPr/>
            </a:pPr>
            <a:r>
              <a:rPr lang="fr-BE" dirty="0" err="1">
                <a:solidFill>
                  <a:schemeClr val="tx1"/>
                </a:solidFill>
                <a:latin typeface="Arial Unicode MS" pitchFamily="34" charset="-128"/>
                <a:cs typeface="Arial" pitchFamily="34" charset="0"/>
              </a:rPr>
              <a:t>boolean</a:t>
            </a:r>
            <a:r>
              <a:rPr lang="fr-BE" dirty="0">
                <a:solidFill>
                  <a:schemeClr val="tx1"/>
                </a:solidFill>
                <a:latin typeface="Arial Unicode MS" pitchFamily="34" charset="-128"/>
                <a:cs typeface="Arial" pitchFamily="34" charset="0"/>
              </a:rPr>
              <a:t> </a:t>
            </a:r>
            <a:r>
              <a:rPr lang="fr-BE" dirty="0" err="1">
                <a:solidFill>
                  <a:schemeClr val="tx1"/>
                </a:solidFill>
                <a:latin typeface="Arial Unicode MS" pitchFamily="34" charset="-128"/>
                <a:cs typeface="Arial" pitchFamily="34" charset="0"/>
              </a:rPr>
              <a:t>repeat</a:t>
            </a:r>
            <a:r>
              <a:rPr lang="fr-BE" dirty="0">
                <a:solidFill>
                  <a:schemeClr val="tx1"/>
                </a:solidFill>
                <a:latin typeface="Arial Unicode MS" pitchFamily="34" charset="-128"/>
                <a:cs typeface="Arial" pitchFamily="34" charset="0"/>
              </a:rPr>
              <a:t> = </a:t>
            </a:r>
            <a:r>
              <a:rPr lang="fr-BE" dirty="0" err="1">
                <a:solidFill>
                  <a:schemeClr val="tx1"/>
                </a:solidFill>
                <a:latin typeface="Arial Unicode MS" pitchFamily="34" charset="-128"/>
                <a:cs typeface="Arial" pitchFamily="34" charset="0"/>
              </a:rPr>
              <a:t>true</a:t>
            </a:r>
            <a:r>
              <a:rPr lang="fr-BE" dirty="0">
                <a:solidFill>
                  <a:schemeClr val="tx1"/>
                </a:solidFill>
                <a:latin typeface="Arial Unicode MS" pitchFamily="34" charset="-128"/>
                <a:cs typeface="Arial" pitchFamily="34" charset="0"/>
              </a:rPr>
              <a:t>;</a:t>
            </a:r>
          </a:p>
          <a:p>
            <a:pPr>
              <a:defRPr/>
            </a:pPr>
            <a:r>
              <a:rPr lang="fr-BE" b="1" dirty="0" err="1">
                <a:solidFill>
                  <a:schemeClr val="tx2">
                    <a:lumMod val="60000"/>
                    <a:lumOff val="40000"/>
                  </a:schemeClr>
                </a:solidFill>
                <a:latin typeface="Arial Unicode MS" pitchFamily="34" charset="-128"/>
                <a:cs typeface="Arial" pitchFamily="34" charset="0"/>
              </a:rPr>
              <a:t>while</a:t>
            </a:r>
            <a:r>
              <a:rPr lang="fr-BE" dirty="0"/>
              <a:t> (</a:t>
            </a:r>
            <a:r>
              <a:rPr lang="fr-BE" dirty="0" err="1"/>
              <a:t>repeat</a:t>
            </a:r>
            <a:r>
              <a:rPr lang="fr-BE" dirty="0"/>
              <a:t>) </a:t>
            </a:r>
          </a:p>
          <a:p>
            <a:pPr>
              <a:defRPr/>
            </a:pPr>
            <a:r>
              <a:rPr lang="fr-BE" b="1" dirty="0"/>
              <a:t>{ </a:t>
            </a:r>
          </a:p>
          <a:p>
            <a:pPr>
              <a:defRPr/>
            </a:pPr>
            <a:r>
              <a:rPr lang="fr-BE" dirty="0"/>
              <a:t>	</a:t>
            </a:r>
            <a:r>
              <a:rPr lang="fr-BE" dirty="0">
                <a:latin typeface="Arial Unicode MS" pitchFamily="34" charset="-128"/>
                <a:cs typeface="Arial" pitchFamily="34" charset="0"/>
              </a:rPr>
              <a:t>…</a:t>
            </a:r>
          </a:p>
          <a:p>
            <a:pPr>
              <a:defRPr/>
            </a:pPr>
            <a:r>
              <a:rPr lang="fr-BE" b="1" i="1" dirty="0">
                <a:latin typeface="Arial Unicode MS" pitchFamily="34" charset="-128"/>
                <a:cs typeface="Arial" pitchFamily="34" charset="0"/>
              </a:rPr>
              <a:t>	if (…) {</a:t>
            </a:r>
          </a:p>
          <a:p>
            <a:pPr>
              <a:defRPr/>
            </a:pPr>
            <a:r>
              <a:rPr lang="fr-BE" b="1" i="1" dirty="0">
                <a:latin typeface="Arial Unicode MS" pitchFamily="34" charset="-128"/>
                <a:cs typeface="Arial" pitchFamily="34" charset="0"/>
              </a:rPr>
              <a:t>		</a:t>
            </a:r>
            <a:r>
              <a:rPr lang="fr-BE" b="1" i="1" dirty="0" err="1">
                <a:latin typeface="Arial Unicode MS" pitchFamily="34" charset="-128"/>
                <a:cs typeface="Arial" pitchFamily="34" charset="0"/>
              </a:rPr>
              <a:t>repeat</a:t>
            </a:r>
            <a:r>
              <a:rPr lang="fr-BE" b="1" i="1" dirty="0">
                <a:latin typeface="Arial Unicode MS" pitchFamily="34" charset="-128"/>
                <a:cs typeface="Arial" pitchFamily="34" charset="0"/>
              </a:rPr>
              <a:t> = false;</a:t>
            </a:r>
          </a:p>
          <a:p>
            <a:pPr>
              <a:defRPr/>
            </a:pPr>
            <a:r>
              <a:rPr lang="fr-BE" b="1" i="1" dirty="0">
                <a:latin typeface="Arial Unicode MS" pitchFamily="34" charset="-128"/>
                <a:cs typeface="Arial" pitchFamily="34" charset="0"/>
              </a:rPr>
              <a:t>	}</a:t>
            </a:r>
          </a:p>
          <a:p>
            <a:pPr>
              <a:defRPr/>
            </a:pPr>
            <a:r>
              <a:rPr lang="fr-BE" b="1" dirty="0"/>
              <a:t>}</a:t>
            </a:r>
            <a:endParaRPr lang="fr-FR" b="1" dirty="0">
              <a:latin typeface="Arial Unicode MS" pitchFamily="34" charset="-128"/>
              <a:cs typeface="Arial" pitchFamily="34" charset="0"/>
            </a:endParaRPr>
          </a:p>
        </p:txBody>
      </p:sp>
    </p:spTree>
    <p:extLst>
      <p:ext uri="{BB962C8B-B14F-4D97-AF65-F5344CB8AC3E}">
        <p14:creationId xmlns:p14="http://schemas.microsoft.com/office/powerpoint/2010/main" val="3108184458"/>
      </p:ext>
    </p:extLst>
  </p:cSld>
  <p:clrMapOvr>
    <a:masterClrMapping/>
  </p:clrMapOvr>
  <p:transition>
    <p:strips dir="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re 1"/>
          <p:cNvSpPr>
            <a:spLocks noGrp="1"/>
          </p:cNvSpPr>
          <p:nvPr>
            <p:ph type="ctrTitle"/>
          </p:nvPr>
        </p:nvSpPr>
        <p:spPr/>
        <p:txBody>
          <a:bodyPr/>
          <a:lstStyle/>
          <a:p>
            <a:endParaRPr lang="fr-BE" altLang="fr-FR" smtClean="0"/>
          </a:p>
        </p:txBody>
      </p:sp>
      <p:sp>
        <p:nvSpPr>
          <p:cNvPr id="41987" name="Sous-titre 2"/>
          <p:cNvSpPr>
            <a:spLocks noGrp="1"/>
          </p:cNvSpPr>
          <p:nvPr>
            <p:ph type="subTitle" idx="1"/>
          </p:nvPr>
        </p:nvSpPr>
        <p:spPr/>
        <p:txBody>
          <a:bodyPr/>
          <a:lstStyle/>
          <a:p>
            <a:endParaRPr lang="fr-BE" altLang="fr-FR" smtClean="0"/>
          </a:p>
        </p:txBody>
      </p:sp>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cs typeface="+mn-cs"/>
              </a:rPr>
              <a:t>VI. </a:t>
            </a:r>
            <a:r>
              <a:rPr lang="fr-BE" sz="2400" b="1" dirty="0">
                <a:latin typeface="+mn-lt"/>
                <a:cs typeface="+mn-cs"/>
              </a:rPr>
              <a:t>Instruction de branchement et de contrôle </a:t>
            </a:r>
            <a:r>
              <a:rPr lang="fr-BE" sz="2400" b="1" i="1" dirty="0">
                <a:latin typeface="+mn-lt"/>
                <a:cs typeface="+mn-cs"/>
              </a:rPr>
              <a:t>– do </a:t>
            </a:r>
            <a:r>
              <a:rPr lang="fr-BE" sz="2400" b="1" i="1" dirty="0" err="1">
                <a:latin typeface="+mn-lt"/>
                <a:cs typeface="+mn-cs"/>
              </a:rPr>
              <a:t>while</a:t>
            </a:r>
            <a:endParaRPr lang="fr-BE" sz="2400" b="1" i="1" dirty="0">
              <a:latin typeface="+mn-lt"/>
              <a:cs typeface="+mn-cs"/>
            </a:endParaRPr>
          </a:p>
        </p:txBody>
      </p:sp>
      <p:sp>
        <p:nvSpPr>
          <p:cNvPr id="14" name="Rectangle 1"/>
          <p:cNvSpPr>
            <a:spLocks noChangeArrowheads="1"/>
          </p:cNvSpPr>
          <p:nvPr/>
        </p:nvSpPr>
        <p:spPr bwMode="auto">
          <a:xfrm>
            <a:off x="357189" y="729109"/>
            <a:ext cx="8215312" cy="2031309"/>
          </a:xfrm>
          <a:prstGeom prst="rect">
            <a:avLst/>
          </a:prstGeom>
          <a:ln w="19050">
            <a:prstDash val="dash"/>
            <a:headEnd/>
            <a:tailEnd/>
          </a:ln>
        </p:spPr>
        <p:style>
          <a:lnRef idx="2">
            <a:schemeClr val="dk1"/>
          </a:lnRef>
          <a:fillRef idx="1">
            <a:schemeClr val="lt1"/>
          </a:fillRef>
          <a:effectRef idx="0">
            <a:schemeClr val="dk1"/>
          </a:effectRef>
          <a:fontRef idx="minor">
            <a:schemeClr val="dk1"/>
          </a:fontRef>
        </p:style>
        <p:txBody>
          <a:bodyPr lIns="91424" tIns="45712" rIns="91424" bIns="45712" anchor="ctr">
            <a:spAutoFit/>
          </a:bodyPr>
          <a:lstStyle/>
          <a:p>
            <a:pPr>
              <a:defRPr/>
            </a:pPr>
            <a:r>
              <a:rPr lang="fr-BE" b="1" dirty="0">
                <a:solidFill>
                  <a:schemeClr val="tx2">
                    <a:lumMod val="60000"/>
                    <a:lumOff val="40000"/>
                  </a:schemeClr>
                </a:solidFill>
                <a:latin typeface="Arial Unicode MS" pitchFamily="34" charset="-128"/>
                <a:cs typeface="Arial" pitchFamily="34" charset="0"/>
              </a:rPr>
              <a:t>do</a:t>
            </a:r>
          </a:p>
          <a:p>
            <a:pPr>
              <a:defRPr/>
            </a:pPr>
            <a:r>
              <a:rPr lang="fr-BE" b="1" dirty="0"/>
              <a:t>{ </a:t>
            </a:r>
          </a:p>
          <a:p>
            <a:pPr>
              <a:defRPr/>
            </a:pPr>
            <a:r>
              <a:rPr lang="fr-BE" dirty="0"/>
              <a:t>	</a:t>
            </a:r>
            <a:r>
              <a:rPr lang="fr-BE" dirty="0">
                <a:latin typeface="Arial Unicode MS" pitchFamily="34" charset="-128"/>
                <a:cs typeface="Arial" pitchFamily="34" charset="0"/>
              </a:rPr>
              <a:t>instruction 1;</a:t>
            </a:r>
          </a:p>
          <a:p>
            <a:pPr>
              <a:defRPr/>
            </a:pPr>
            <a:r>
              <a:rPr lang="fr-BE" dirty="0">
                <a:latin typeface="Arial Unicode MS" pitchFamily="34" charset="-128"/>
                <a:cs typeface="Arial" pitchFamily="34" charset="0"/>
              </a:rPr>
              <a:t>	instruction 2;</a:t>
            </a:r>
          </a:p>
          <a:p>
            <a:pPr>
              <a:defRPr/>
            </a:pPr>
            <a:r>
              <a:rPr lang="fr-BE" b="1" dirty="0"/>
              <a:t>}</a:t>
            </a:r>
          </a:p>
          <a:p>
            <a:pPr>
              <a:defRPr/>
            </a:pPr>
            <a:r>
              <a:rPr lang="fr-BE" b="1" dirty="0" err="1">
                <a:solidFill>
                  <a:schemeClr val="tx2">
                    <a:lumMod val="60000"/>
                    <a:lumOff val="40000"/>
                  </a:schemeClr>
                </a:solidFill>
                <a:latin typeface="Arial Unicode MS" pitchFamily="34" charset="-128"/>
                <a:cs typeface="Arial" pitchFamily="34" charset="0"/>
              </a:rPr>
              <a:t>while</a:t>
            </a:r>
            <a:r>
              <a:rPr lang="fr-BE" dirty="0"/>
              <a:t> (</a:t>
            </a:r>
            <a:r>
              <a:rPr lang="fr-BE" b="1" dirty="0">
                <a:solidFill>
                  <a:schemeClr val="tx1"/>
                </a:solidFill>
                <a:latin typeface="Arial Unicode MS" pitchFamily="34" charset="-128"/>
                <a:cs typeface="Arial" pitchFamily="34" charset="0"/>
              </a:rPr>
              <a:t>expression</a:t>
            </a:r>
            <a:r>
              <a:rPr lang="fr-BE" dirty="0"/>
              <a:t>  </a:t>
            </a:r>
            <a:r>
              <a:rPr lang="fr-BE" b="1" dirty="0">
                <a:solidFill>
                  <a:schemeClr val="tx1"/>
                </a:solidFill>
                <a:latin typeface="Arial Unicode MS" pitchFamily="34" charset="-128"/>
                <a:cs typeface="Arial" pitchFamily="34" charset="0"/>
              </a:rPr>
              <a:t>est</a:t>
            </a:r>
            <a:r>
              <a:rPr lang="fr-BE" dirty="0"/>
              <a:t>  </a:t>
            </a:r>
            <a:r>
              <a:rPr lang="fr-BE" b="1" dirty="0">
                <a:solidFill>
                  <a:schemeClr val="tx1"/>
                </a:solidFill>
                <a:latin typeface="Arial Unicode MS" pitchFamily="34" charset="-128"/>
                <a:cs typeface="Arial" pitchFamily="34" charset="0"/>
              </a:rPr>
              <a:t>vrai</a:t>
            </a:r>
            <a:r>
              <a:rPr lang="fr-BE" dirty="0"/>
              <a:t>) </a:t>
            </a:r>
          </a:p>
          <a:p>
            <a:pPr>
              <a:defRPr/>
            </a:pPr>
            <a:endParaRPr lang="fr-FR" b="1" dirty="0">
              <a:latin typeface="Arial Unicode MS" pitchFamily="34" charset="-128"/>
              <a:cs typeface="Arial" pitchFamily="34" charset="0"/>
            </a:endParaRPr>
          </a:p>
        </p:txBody>
      </p:sp>
      <p:sp>
        <p:nvSpPr>
          <p:cNvPr id="16" name="Rectangle 1"/>
          <p:cNvSpPr>
            <a:spLocks noChangeArrowheads="1"/>
          </p:cNvSpPr>
          <p:nvPr/>
        </p:nvSpPr>
        <p:spPr bwMode="auto">
          <a:xfrm>
            <a:off x="357189" y="2539652"/>
            <a:ext cx="8215312" cy="3139305"/>
          </a:xfrm>
          <a:prstGeom prst="rect">
            <a:avLst/>
          </a:prstGeom>
          <a:ln w="19050">
            <a:prstDash val="dash"/>
            <a:headEnd/>
            <a:tailEnd/>
          </a:ln>
        </p:spPr>
        <p:style>
          <a:lnRef idx="2">
            <a:schemeClr val="dk1"/>
          </a:lnRef>
          <a:fillRef idx="1">
            <a:schemeClr val="lt1"/>
          </a:fillRef>
          <a:effectRef idx="0">
            <a:schemeClr val="dk1"/>
          </a:effectRef>
          <a:fontRef idx="minor">
            <a:schemeClr val="dk1"/>
          </a:fontRef>
        </p:style>
        <p:txBody>
          <a:bodyPr lIns="91424" tIns="45712" rIns="91424" bIns="45712" anchor="ctr">
            <a:spAutoFit/>
          </a:bodyPr>
          <a:lstStyle/>
          <a:p>
            <a:pPr>
              <a:defRPr/>
            </a:pPr>
            <a:r>
              <a:rPr lang="fr-BE" b="1" dirty="0">
                <a:solidFill>
                  <a:schemeClr val="tx1"/>
                </a:solidFill>
                <a:latin typeface="Arial Unicode MS" pitchFamily="34" charset="-128"/>
                <a:cs typeface="Arial" pitchFamily="34" charset="0"/>
              </a:rPr>
              <a:t>Exemple:</a:t>
            </a:r>
          </a:p>
          <a:p>
            <a:pPr>
              <a:defRPr/>
            </a:pPr>
            <a:endParaRPr lang="fr-BE" b="1" dirty="0">
              <a:solidFill>
                <a:schemeClr val="tx1"/>
              </a:solidFill>
              <a:latin typeface="Arial Unicode MS" pitchFamily="34" charset="-128"/>
              <a:cs typeface="Arial" pitchFamily="34" charset="0"/>
            </a:endParaRPr>
          </a:p>
          <a:p>
            <a:pPr>
              <a:defRPr/>
            </a:pPr>
            <a:r>
              <a:rPr lang="fr-BE" dirty="0" err="1">
                <a:solidFill>
                  <a:schemeClr val="tx1"/>
                </a:solidFill>
                <a:latin typeface="Arial Unicode MS" pitchFamily="34" charset="-128"/>
                <a:cs typeface="Arial" pitchFamily="34" charset="0"/>
              </a:rPr>
              <a:t>boolean</a:t>
            </a:r>
            <a:r>
              <a:rPr lang="fr-BE" dirty="0">
                <a:solidFill>
                  <a:schemeClr val="tx1"/>
                </a:solidFill>
                <a:latin typeface="Arial Unicode MS" pitchFamily="34" charset="-128"/>
                <a:cs typeface="Arial" pitchFamily="34" charset="0"/>
              </a:rPr>
              <a:t> </a:t>
            </a:r>
            <a:r>
              <a:rPr lang="fr-BE" dirty="0" err="1">
                <a:solidFill>
                  <a:schemeClr val="tx1"/>
                </a:solidFill>
                <a:latin typeface="Arial Unicode MS" pitchFamily="34" charset="-128"/>
                <a:cs typeface="Arial" pitchFamily="34" charset="0"/>
              </a:rPr>
              <a:t>repeat</a:t>
            </a:r>
            <a:r>
              <a:rPr lang="fr-BE" dirty="0">
                <a:solidFill>
                  <a:schemeClr val="tx1"/>
                </a:solidFill>
                <a:latin typeface="Arial Unicode MS" pitchFamily="34" charset="-128"/>
                <a:cs typeface="Arial" pitchFamily="34" charset="0"/>
              </a:rPr>
              <a:t> = </a:t>
            </a:r>
            <a:r>
              <a:rPr lang="fr-BE" dirty="0" err="1">
                <a:solidFill>
                  <a:schemeClr val="tx1"/>
                </a:solidFill>
                <a:latin typeface="Arial Unicode MS" pitchFamily="34" charset="-128"/>
                <a:cs typeface="Arial" pitchFamily="34" charset="0"/>
              </a:rPr>
              <a:t>true</a:t>
            </a:r>
            <a:r>
              <a:rPr lang="fr-BE" dirty="0">
                <a:solidFill>
                  <a:schemeClr val="tx1"/>
                </a:solidFill>
                <a:latin typeface="Arial Unicode MS" pitchFamily="34" charset="-128"/>
                <a:cs typeface="Arial" pitchFamily="34" charset="0"/>
              </a:rPr>
              <a:t>;</a:t>
            </a:r>
          </a:p>
          <a:p>
            <a:pPr>
              <a:defRPr/>
            </a:pPr>
            <a:r>
              <a:rPr lang="fr-BE" b="1" dirty="0">
                <a:solidFill>
                  <a:schemeClr val="tx2">
                    <a:lumMod val="60000"/>
                    <a:lumOff val="40000"/>
                  </a:schemeClr>
                </a:solidFill>
                <a:latin typeface="Arial Unicode MS" pitchFamily="34" charset="-128"/>
                <a:cs typeface="Arial" pitchFamily="34" charset="0"/>
              </a:rPr>
              <a:t>do</a:t>
            </a:r>
          </a:p>
          <a:p>
            <a:pPr>
              <a:defRPr/>
            </a:pPr>
            <a:r>
              <a:rPr lang="fr-BE" b="1" dirty="0"/>
              <a:t>{ </a:t>
            </a:r>
          </a:p>
          <a:p>
            <a:pPr>
              <a:defRPr/>
            </a:pPr>
            <a:r>
              <a:rPr lang="fr-BE" dirty="0"/>
              <a:t>	</a:t>
            </a:r>
            <a:r>
              <a:rPr lang="fr-BE" dirty="0">
                <a:latin typeface="Arial Unicode MS" pitchFamily="34" charset="-128"/>
                <a:cs typeface="Arial" pitchFamily="34" charset="0"/>
              </a:rPr>
              <a:t>…</a:t>
            </a:r>
          </a:p>
          <a:p>
            <a:pPr>
              <a:defRPr/>
            </a:pPr>
            <a:r>
              <a:rPr lang="fr-BE" b="1" i="1" dirty="0">
                <a:latin typeface="Arial Unicode MS" pitchFamily="34" charset="-128"/>
                <a:cs typeface="Arial" pitchFamily="34" charset="0"/>
              </a:rPr>
              <a:t>	if (…) {</a:t>
            </a:r>
          </a:p>
          <a:p>
            <a:pPr>
              <a:defRPr/>
            </a:pPr>
            <a:r>
              <a:rPr lang="fr-BE" b="1" i="1" dirty="0">
                <a:latin typeface="Arial Unicode MS" pitchFamily="34" charset="-128"/>
                <a:cs typeface="Arial" pitchFamily="34" charset="0"/>
              </a:rPr>
              <a:t>		</a:t>
            </a:r>
            <a:r>
              <a:rPr lang="fr-BE" b="1" i="1" dirty="0" err="1">
                <a:latin typeface="Arial Unicode MS" pitchFamily="34" charset="-128"/>
                <a:cs typeface="Arial" pitchFamily="34" charset="0"/>
              </a:rPr>
              <a:t>repeat</a:t>
            </a:r>
            <a:r>
              <a:rPr lang="fr-BE" b="1" i="1" dirty="0">
                <a:latin typeface="Arial Unicode MS" pitchFamily="34" charset="-128"/>
                <a:cs typeface="Arial" pitchFamily="34" charset="0"/>
              </a:rPr>
              <a:t> = false;</a:t>
            </a:r>
          </a:p>
          <a:p>
            <a:pPr>
              <a:defRPr/>
            </a:pPr>
            <a:r>
              <a:rPr lang="fr-BE" b="1" i="1" dirty="0">
                <a:latin typeface="Arial Unicode MS" pitchFamily="34" charset="-128"/>
                <a:cs typeface="Arial" pitchFamily="34" charset="0"/>
              </a:rPr>
              <a:t>	}</a:t>
            </a:r>
          </a:p>
          <a:p>
            <a:pPr>
              <a:defRPr/>
            </a:pPr>
            <a:r>
              <a:rPr lang="fr-BE" b="1" dirty="0"/>
              <a:t>}</a:t>
            </a:r>
          </a:p>
          <a:p>
            <a:pPr>
              <a:defRPr/>
            </a:pPr>
            <a:r>
              <a:rPr lang="fr-BE" b="1" dirty="0" err="1">
                <a:solidFill>
                  <a:schemeClr val="tx2">
                    <a:lumMod val="60000"/>
                    <a:lumOff val="40000"/>
                  </a:schemeClr>
                </a:solidFill>
                <a:latin typeface="Arial Unicode MS" pitchFamily="34" charset="-128"/>
                <a:cs typeface="Arial" pitchFamily="34" charset="0"/>
              </a:rPr>
              <a:t>while</a:t>
            </a:r>
            <a:r>
              <a:rPr lang="fr-BE" dirty="0"/>
              <a:t> (</a:t>
            </a:r>
            <a:r>
              <a:rPr lang="fr-BE" dirty="0" err="1"/>
              <a:t>repeat</a:t>
            </a:r>
            <a:r>
              <a:rPr lang="fr-BE" smtClean="0"/>
              <a:t>); </a:t>
            </a:r>
            <a:endParaRPr lang="fr-BE" dirty="0"/>
          </a:p>
        </p:txBody>
      </p:sp>
    </p:spTree>
    <p:extLst>
      <p:ext uri="{BB962C8B-B14F-4D97-AF65-F5344CB8AC3E}">
        <p14:creationId xmlns:p14="http://schemas.microsoft.com/office/powerpoint/2010/main" val="305755830"/>
      </p:ext>
    </p:extLst>
  </p:cSld>
  <p:clrMapOvr>
    <a:masterClrMapping/>
  </p:clrMapOvr>
  <p:transition>
    <p:strips dir="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re 1"/>
          <p:cNvSpPr>
            <a:spLocks noGrp="1"/>
          </p:cNvSpPr>
          <p:nvPr>
            <p:ph type="ctrTitle"/>
          </p:nvPr>
        </p:nvSpPr>
        <p:spPr/>
        <p:txBody>
          <a:bodyPr/>
          <a:lstStyle/>
          <a:p>
            <a:r>
              <a:rPr lang="fr-BE" altLang="fr-FR" dirty="0" smtClean="0"/>
              <a:t> </a:t>
            </a:r>
          </a:p>
        </p:txBody>
      </p:sp>
      <p:sp>
        <p:nvSpPr>
          <p:cNvPr id="43011" name="Sous-titre 2"/>
          <p:cNvSpPr>
            <a:spLocks noGrp="1"/>
          </p:cNvSpPr>
          <p:nvPr>
            <p:ph type="subTitle" idx="1"/>
          </p:nvPr>
        </p:nvSpPr>
        <p:spPr/>
        <p:txBody>
          <a:bodyPr/>
          <a:lstStyle/>
          <a:p>
            <a:endParaRPr lang="fr-BE" altLang="fr-FR" smtClean="0"/>
          </a:p>
        </p:txBody>
      </p:sp>
      <p:sp>
        <p:nvSpPr>
          <p:cNvPr id="8" name="ZoneTexte 7"/>
          <p:cNvSpPr txBox="1"/>
          <p:nvPr/>
        </p:nvSpPr>
        <p:spPr>
          <a:xfrm>
            <a:off x="0" y="1"/>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cs typeface="+mn-cs"/>
              </a:rPr>
              <a:t>VI. </a:t>
            </a:r>
            <a:r>
              <a:rPr lang="fr-BE" sz="2400" b="1" dirty="0">
                <a:latin typeface="+mn-lt"/>
                <a:cs typeface="+mn-cs"/>
              </a:rPr>
              <a:t>Instruction de branchement et de contrôle</a:t>
            </a:r>
            <a:r>
              <a:rPr lang="fr-BE" sz="2400" b="1" i="1" dirty="0">
                <a:latin typeface="+mn-lt"/>
                <a:cs typeface="+mn-cs"/>
              </a:rPr>
              <a:t> – break continue</a:t>
            </a:r>
          </a:p>
        </p:txBody>
      </p:sp>
      <p:sp>
        <p:nvSpPr>
          <p:cNvPr id="16" name="Rectangle 1"/>
          <p:cNvSpPr>
            <a:spLocks noChangeArrowheads="1"/>
          </p:cNvSpPr>
          <p:nvPr/>
        </p:nvSpPr>
        <p:spPr bwMode="auto">
          <a:xfrm>
            <a:off x="357189" y="1100852"/>
            <a:ext cx="8215312" cy="1200312"/>
          </a:xfrm>
          <a:prstGeom prst="rect">
            <a:avLst/>
          </a:prstGeom>
          <a:ln w="19050">
            <a:prstDash val="dash"/>
            <a:headEnd/>
            <a:tailEnd/>
          </a:ln>
        </p:spPr>
        <p:style>
          <a:lnRef idx="2">
            <a:schemeClr val="dk1"/>
          </a:lnRef>
          <a:fillRef idx="1">
            <a:schemeClr val="lt1"/>
          </a:fillRef>
          <a:effectRef idx="0">
            <a:schemeClr val="dk1"/>
          </a:effectRef>
          <a:fontRef idx="minor">
            <a:schemeClr val="dk1"/>
          </a:fontRef>
        </p:style>
        <p:txBody>
          <a:bodyPr lIns="91424" tIns="45712" rIns="91424" bIns="45712" anchor="ctr">
            <a:spAutoFit/>
          </a:bodyPr>
          <a:lstStyle/>
          <a:p>
            <a:pPr>
              <a:defRPr/>
            </a:pPr>
            <a:r>
              <a:rPr lang="fr-BE" b="1" dirty="0">
                <a:solidFill>
                  <a:schemeClr val="tx2">
                    <a:lumMod val="60000"/>
                    <a:lumOff val="40000"/>
                  </a:schemeClr>
                </a:solidFill>
                <a:latin typeface="Arial Unicode MS" pitchFamily="34" charset="-128"/>
                <a:cs typeface="Arial" pitchFamily="34" charset="0"/>
              </a:rPr>
              <a:t>break</a:t>
            </a:r>
            <a:r>
              <a:rPr lang="fr-BE" b="1" dirty="0">
                <a:solidFill>
                  <a:schemeClr val="tx1"/>
                </a:solidFill>
                <a:latin typeface="Arial Unicode MS" pitchFamily="34" charset="-128"/>
                <a:cs typeface="Arial" pitchFamily="34" charset="0"/>
              </a:rPr>
              <a:t> : </a:t>
            </a:r>
            <a:r>
              <a:rPr lang="fr-BE" dirty="0">
                <a:solidFill>
                  <a:schemeClr val="tx1"/>
                </a:solidFill>
                <a:latin typeface="Arial Unicode MS" pitchFamily="34" charset="-128"/>
                <a:cs typeface="Arial" pitchFamily="34" charset="0"/>
              </a:rPr>
              <a:t>termine immédiatement la boucle même si celle-ci n’a pas fini de s’exécuter</a:t>
            </a:r>
          </a:p>
          <a:p>
            <a:pPr>
              <a:defRPr/>
            </a:pPr>
            <a:endParaRPr lang="fr-BE" b="1" dirty="0">
              <a:solidFill>
                <a:schemeClr val="tx1"/>
              </a:solidFill>
              <a:latin typeface="Arial Unicode MS" pitchFamily="34" charset="-128"/>
              <a:cs typeface="Arial" pitchFamily="34" charset="0"/>
            </a:endParaRPr>
          </a:p>
          <a:p>
            <a:pPr>
              <a:defRPr/>
            </a:pPr>
            <a:r>
              <a:rPr lang="fr-BE" b="1" dirty="0">
                <a:solidFill>
                  <a:schemeClr val="tx2">
                    <a:lumMod val="60000"/>
                    <a:lumOff val="40000"/>
                  </a:schemeClr>
                </a:solidFill>
                <a:latin typeface="Arial Unicode MS" pitchFamily="34" charset="-128"/>
                <a:cs typeface="Arial" pitchFamily="34" charset="0"/>
              </a:rPr>
              <a:t>continue</a:t>
            </a:r>
            <a:r>
              <a:rPr lang="fr-BE" b="1" dirty="0">
                <a:solidFill>
                  <a:schemeClr val="tx1"/>
                </a:solidFill>
                <a:latin typeface="Arial Unicode MS" pitchFamily="34" charset="-128"/>
                <a:cs typeface="Arial" pitchFamily="34" charset="0"/>
              </a:rPr>
              <a:t> : </a:t>
            </a:r>
            <a:r>
              <a:rPr lang="fr-BE" dirty="0">
                <a:solidFill>
                  <a:schemeClr val="tx1"/>
                </a:solidFill>
                <a:latin typeface="Arial Unicode MS" pitchFamily="34" charset="-128"/>
                <a:cs typeface="Arial" pitchFamily="34" charset="0"/>
              </a:rPr>
              <a:t>ignore la suite des instructions et reprend au début de la boucle</a:t>
            </a:r>
          </a:p>
        </p:txBody>
      </p:sp>
      <p:sp>
        <p:nvSpPr>
          <p:cNvPr id="9" name="Rectangle 1"/>
          <p:cNvSpPr>
            <a:spLocks noChangeArrowheads="1"/>
          </p:cNvSpPr>
          <p:nvPr/>
        </p:nvSpPr>
        <p:spPr bwMode="auto">
          <a:xfrm>
            <a:off x="357189" y="2417742"/>
            <a:ext cx="8215312" cy="2862306"/>
          </a:xfrm>
          <a:prstGeom prst="rect">
            <a:avLst/>
          </a:prstGeom>
          <a:ln w="19050">
            <a:prstDash val="dash"/>
            <a:headEnd/>
            <a:tailEnd/>
          </a:ln>
        </p:spPr>
        <p:style>
          <a:lnRef idx="2">
            <a:schemeClr val="dk1"/>
          </a:lnRef>
          <a:fillRef idx="1">
            <a:schemeClr val="lt1"/>
          </a:fillRef>
          <a:effectRef idx="0">
            <a:schemeClr val="dk1"/>
          </a:effectRef>
          <a:fontRef idx="minor">
            <a:schemeClr val="dk1"/>
          </a:fontRef>
        </p:style>
        <p:txBody>
          <a:bodyPr lIns="91424" tIns="45712" rIns="91424" bIns="45712" anchor="ctr">
            <a:spAutoFit/>
          </a:bodyPr>
          <a:lstStyle/>
          <a:p>
            <a:pPr>
              <a:defRPr/>
            </a:pPr>
            <a:r>
              <a:rPr lang="fr-BE" b="1" dirty="0">
                <a:solidFill>
                  <a:schemeClr val="tx1"/>
                </a:solidFill>
                <a:latin typeface="Arial Unicode MS" pitchFamily="34" charset="-128"/>
                <a:cs typeface="Arial" pitchFamily="34" charset="0"/>
              </a:rPr>
              <a:t>Exemple:</a:t>
            </a:r>
          </a:p>
          <a:p>
            <a:pPr>
              <a:defRPr/>
            </a:pPr>
            <a:endParaRPr lang="fr-BE" b="1" dirty="0">
              <a:solidFill>
                <a:schemeClr val="tx1"/>
              </a:solidFill>
              <a:latin typeface="Arial Unicode MS" pitchFamily="34" charset="-128"/>
              <a:cs typeface="Arial" pitchFamily="34" charset="0"/>
            </a:endParaRPr>
          </a:p>
          <a:p>
            <a:pPr>
              <a:defRPr/>
            </a:pPr>
            <a:r>
              <a:rPr lang="fr-BE" b="1" dirty="0">
                <a:solidFill>
                  <a:schemeClr val="tx2">
                    <a:lumMod val="60000"/>
                    <a:lumOff val="40000"/>
                  </a:schemeClr>
                </a:solidFill>
                <a:latin typeface="Arial Unicode MS" pitchFamily="34" charset="-128"/>
                <a:cs typeface="Arial" pitchFamily="34" charset="0"/>
              </a:rPr>
              <a:t>for</a:t>
            </a:r>
            <a:r>
              <a:rPr lang="fr-BE" dirty="0">
                <a:latin typeface="Arial Unicode MS" pitchFamily="34" charset="-128"/>
                <a:cs typeface="Arial" pitchFamily="34" charset="0"/>
              </a:rPr>
              <a:t> (</a:t>
            </a:r>
            <a:r>
              <a:rPr lang="fr-BE" dirty="0" err="1">
                <a:latin typeface="Arial Unicode MS" pitchFamily="34" charset="-128"/>
                <a:cs typeface="Arial" pitchFamily="34" charset="0"/>
              </a:rPr>
              <a:t>int</a:t>
            </a:r>
            <a:r>
              <a:rPr lang="fr-BE" dirty="0">
                <a:latin typeface="Arial Unicode MS" pitchFamily="34" charset="-128"/>
                <a:cs typeface="Arial" pitchFamily="34" charset="0"/>
              </a:rPr>
              <a:t> i = 1; i &lt;= 10 ; i = i +1) </a:t>
            </a:r>
          </a:p>
          <a:p>
            <a:pPr>
              <a:defRPr/>
            </a:pPr>
            <a:r>
              <a:rPr lang="fr-BE" b="1" dirty="0">
                <a:latin typeface="Arial Unicode MS" pitchFamily="34" charset="-128"/>
                <a:cs typeface="Arial" pitchFamily="34" charset="0"/>
              </a:rPr>
              <a:t>{</a:t>
            </a:r>
            <a:r>
              <a:rPr lang="fr-BE" dirty="0">
                <a:latin typeface="Arial Unicode MS" pitchFamily="34" charset="-128"/>
                <a:cs typeface="Arial" pitchFamily="34" charset="0"/>
              </a:rPr>
              <a:t> 	</a:t>
            </a:r>
          </a:p>
          <a:p>
            <a:pPr>
              <a:defRPr/>
            </a:pPr>
            <a:r>
              <a:rPr lang="fr-BE" dirty="0">
                <a:latin typeface="Arial Unicode MS" pitchFamily="34" charset="-128"/>
                <a:cs typeface="Arial" pitchFamily="34" charset="0"/>
              </a:rPr>
              <a:t>	if (i == 5) </a:t>
            </a:r>
            <a:r>
              <a:rPr lang="fr-BE" b="1" dirty="0">
                <a:solidFill>
                  <a:schemeClr val="tx2">
                    <a:lumMod val="60000"/>
                    <a:lumOff val="40000"/>
                  </a:schemeClr>
                </a:solidFill>
                <a:latin typeface="Arial Unicode MS" pitchFamily="34" charset="-128"/>
                <a:cs typeface="Arial" pitchFamily="34" charset="0"/>
              </a:rPr>
              <a:t>continue</a:t>
            </a:r>
            <a:r>
              <a:rPr lang="fr-BE" dirty="0">
                <a:latin typeface="Arial Unicode MS" pitchFamily="34" charset="-128"/>
                <a:cs typeface="Arial" pitchFamily="34" charset="0"/>
              </a:rPr>
              <a:t>;</a:t>
            </a:r>
          </a:p>
          <a:p>
            <a:pPr>
              <a:defRPr/>
            </a:pPr>
            <a:r>
              <a:rPr lang="fr-BE" dirty="0">
                <a:latin typeface="Arial Unicode MS" pitchFamily="34" charset="-128"/>
                <a:cs typeface="Arial" pitchFamily="34" charset="0"/>
              </a:rPr>
              <a:t>	if (i == 7) </a:t>
            </a:r>
            <a:r>
              <a:rPr lang="fr-BE" b="1" dirty="0">
                <a:solidFill>
                  <a:schemeClr val="tx2">
                    <a:lumMod val="60000"/>
                    <a:lumOff val="40000"/>
                  </a:schemeClr>
                </a:solidFill>
                <a:latin typeface="Arial Unicode MS" pitchFamily="34" charset="-128"/>
                <a:cs typeface="Arial" pitchFamily="34" charset="0"/>
              </a:rPr>
              <a:t>break</a:t>
            </a:r>
            <a:r>
              <a:rPr lang="fr-BE" dirty="0">
                <a:latin typeface="Arial Unicode MS" pitchFamily="34" charset="-128"/>
                <a:cs typeface="Arial" pitchFamily="34" charset="0"/>
              </a:rPr>
              <a:t>;</a:t>
            </a:r>
          </a:p>
          <a:p>
            <a:pPr>
              <a:defRPr/>
            </a:pPr>
            <a:r>
              <a:rPr lang="fr-BE" dirty="0">
                <a:latin typeface="Arial Unicode MS" pitchFamily="34" charset="-128"/>
                <a:cs typeface="Arial" pitchFamily="34" charset="0"/>
              </a:rPr>
              <a:t>	System.out.println(</a:t>
            </a:r>
            <a:r>
              <a:rPr lang="fr-BE" dirty="0"/>
              <a:t>"la boucle tourne  pour la" + i + " fois"</a:t>
            </a:r>
            <a:r>
              <a:rPr lang="fr-BE" dirty="0">
                <a:latin typeface="Arial Unicode MS" pitchFamily="34" charset="-128"/>
                <a:cs typeface="Arial" pitchFamily="34" charset="0"/>
              </a:rPr>
              <a:t>);</a:t>
            </a:r>
          </a:p>
          <a:p>
            <a:pPr>
              <a:defRPr/>
            </a:pPr>
            <a:r>
              <a:rPr lang="fr-BE" b="1" dirty="0">
                <a:latin typeface="Arial Unicode MS" pitchFamily="34" charset="-128"/>
                <a:cs typeface="Arial" pitchFamily="34" charset="0"/>
              </a:rPr>
              <a:t>}</a:t>
            </a:r>
          </a:p>
          <a:p>
            <a:pPr>
              <a:defRPr/>
            </a:pPr>
            <a:endParaRPr lang="fr-BE" dirty="0">
              <a:latin typeface="Arial Unicode MS" pitchFamily="34" charset="-128"/>
              <a:cs typeface="Arial" pitchFamily="34" charset="0"/>
            </a:endParaRPr>
          </a:p>
          <a:p>
            <a:pPr>
              <a:defRPr/>
            </a:pPr>
            <a:r>
              <a:rPr lang="fr-BE" dirty="0">
                <a:latin typeface="Arial Unicode MS" pitchFamily="34" charset="-128"/>
                <a:cs typeface="Arial" pitchFamily="34" charset="0"/>
              </a:rPr>
              <a:t>Instructions …</a:t>
            </a:r>
            <a:endParaRPr lang="fr-FR" dirty="0">
              <a:latin typeface="Arial Unicode MS" pitchFamily="34" charset="-128"/>
              <a:cs typeface="Arial" pitchFamily="34" charset="0"/>
            </a:endParaRPr>
          </a:p>
        </p:txBody>
      </p:sp>
      <p:sp>
        <p:nvSpPr>
          <p:cNvPr id="10" name="Flèche courbée vers la gauche 9"/>
          <p:cNvSpPr/>
          <p:nvPr/>
        </p:nvSpPr>
        <p:spPr>
          <a:xfrm>
            <a:off x="3320940" y="3947679"/>
            <a:ext cx="285752" cy="1143008"/>
          </a:xfrm>
          <a:prstGeom prst="curvedLeftArrow">
            <a:avLst/>
          </a:prstGeom>
          <a:solidFill>
            <a:schemeClr val="tx2">
              <a:lumMod val="50000"/>
              <a:lumOff val="50000"/>
            </a:schemeClr>
          </a:solidFill>
        </p:spPr>
        <p:style>
          <a:lnRef idx="0">
            <a:schemeClr val="accent3"/>
          </a:lnRef>
          <a:fillRef idx="3">
            <a:schemeClr val="accent3"/>
          </a:fillRef>
          <a:effectRef idx="3">
            <a:schemeClr val="accent3"/>
          </a:effectRef>
          <a:fontRef idx="minor">
            <a:schemeClr val="lt1"/>
          </a:fontRef>
        </p:style>
        <p:txBody>
          <a:bodyPr lIns="91424" tIns="45712" rIns="91424" bIns="45712" anchor="ctr"/>
          <a:lstStyle/>
          <a:p>
            <a:pPr algn="ctr" fontAlgn="auto">
              <a:spcBef>
                <a:spcPts val="0"/>
              </a:spcBef>
              <a:spcAft>
                <a:spcPts val="0"/>
              </a:spcAft>
              <a:defRPr/>
            </a:pPr>
            <a:endParaRPr lang="fr-BE">
              <a:solidFill>
                <a:schemeClr val="tx1"/>
              </a:solidFill>
            </a:endParaRPr>
          </a:p>
        </p:txBody>
      </p:sp>
      <p:sp>
        <p:nvSpPr>
          <p:cNvPr id="11" name="Flèche courbée vers la gauche 10"/>
          <p:cNvSpPr/>
          <p:nvPr/>
        </p:nvSpPr>
        <p:spPr>
          <a:xfrm>
            <a:off x="3496523" y="3214686"/>
            <a:ext cx="357190" cy="571504"/>
          </a:xfrm>
          <a:prstGeom prst="curvedLeftArrow">
            <a:avLst/>
          </a:prstGeom>
          <a:scene3d>
            <a:camera prst="orthographicFront">
              <a:rot lat="0" lon="10800000" rev="10800000"/>
            </a:camera>
            <a:lightRig rig="threePt" dir="t">
              <a:rot lat="0" lon="0" rev="1200000"/>
            </a:lightRig>
          </a:scene3d>
          <a:sp3d>
            <a:bevelT w="63500" h="25400"/>
          </a:sp3d>
        </p:spPr>
        <p:style>
          <a:lnRef idx="0">
            <a:schemeClr val="accent3"/>
          </a:lnRef>
          <a:fillRef idx="3">
            <a:schemeClr val="accent3"/>
          </a:fillRef>
          <a:effectRef idx="3">
            <a:schemeClr val="accent3"/>
          </a:effectRef>
          <a:fontRef idx="minor">
            <a:schemeClr val="lt1"/>
          </a:fontRef>
        </p:style>
        <p:txBody>
          <a:bodyPr lIns="91424" tIns="45712" rIns="91424" bIns="45712" anchor="ctr"/>
          <a:lstStyle/>
          <a:p>
            <a:pPr algn="ctr" fontAlgn="auto">
              <a:spcBef>
                <a:spcPts val="0"/>
              </a:spcBef>
              <a:spcAft>
                <a:spcPts val="0"/>
              </a:spcAft>
              <a:defRPr/>
            </a:pPr>
            <a:endParaRPr lang="fr-BE">
              <a:solidFill>
                <a:schemeClr val="tx1"/>
              </a:solidFill>
            </a:endParaRPr>
          </a:p>
        </p:txBody>
      </p:sp>
    </p:spTree>
    <p:extLst>
      <p:ext uri="{BB962C8B-B14F-4D97-AF65-F5344CB8AC3E}">
        <p14:creationId xmlns:p14="http://schemas.microsoft.com/office/powerpoint/2010/main" val="51702817"/>
      </p:ext>
    </p:extLst>
  </p:cSld>
  <p:clrMapOvr>
    <a:masterClrMapping/>
  </p:clrMapOvr>
  <p:transition>
    <p:strips dir="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re 1"/>
          <p:cNvSpPr>
            <a:spLocks noGrp="1"/>
          </p:cNvSpPr>
          <p:nvPr>
            <p:ph type="ctrTitle"/>
          </p:nvPr>
        </p:nvSpPr>
        <p:spPr/>
        <p:txBody>
          <a:bodyPr/>
          <a:lstStyle/>
          <a:p>
            <a:endParaRPr lang="fr-BE" altLang="fr-FR" smtClean="0"/>
          </a:p>
        </p:txBody>
      </p:sp>
      <p:sp>
        <p:nvSpPr>
          <p:cNvPr id="44035" name="Sous-titre 2"/>
          <p:cNvSpPr>
            <a:spLocks noGrp="1"/>
          </p:cNvSpPr>
          <p:nvPr>
            <p:ph type="subTitle" idx="1"/>
          </p:nvPr>
        </p:nvSpPr>
        <p:spPr/>
        <p:txBody>
          <a:bodyPr/>
          <a:lstStyle/>
          <a:p>
            <a:endParaRPr lang="fr-BE" altLang="fr-FR" smtClean="0"/>
          </a:p>
        </p:txBody>
      </p:sp>
      <p:sp>
        <p:nvSpPr>
          <p:cNvPr id="8" name="ZoneTexte 7"/>
          <p:cNvSpPr txBox="1"/>
          <p:nvPr/>
        </p:nvSpPr>
        <p:spPr>
          <a:xfrm>
            <a:off x="0" y="1"/>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cs typeface="+mn-cs"/>
              </a:rPr>
              <a:t>VI. </a:t>
            </a:r>
            <a:r>
              <a:rPr lang="fr-BE" sz="2400" b="1" dirty="0">
                <a:latin typeface="+mn-lt"/>
                <a:cs typeface="+mn-cs"/>
              </a:rPr>
              <a:t>Instruction de branchement et de contrôle</a:t>
            </a:r>
            <a:r>
              <a:rPr lang="fr-BE" sz="2400" b="1" i="1" dirty="0">
                <a:latin typeface="+mn-lt"/>
                <a:cs typeface="+mn-cs"/>
              </a:rPr>
              <a:t> – break [label]</a:t>
            </a:r>
          </a:p>
        </p:txBody>
      </p:sp>
      <p:sp>
        <p:nvSpPr>
          <p:cNvPr id="16" name="Rectangle 1"/>
          <p:cNvSpPr>
            <a:spLocks noChangeArrowheads="1"/>
          </p:cNvSpPr>
          <p:nvPr/>
        </p:nvSpPr>
        <p:spPr bwMode="auto">
          <a:xfrm>
            <a:off x="357189" y="1116319"/>
            <a:ext cx="8215312" cy="923314"/>
          </a:xfrm>
          <a:prstGeom prst="rect">
            <a:avLst/>
          </a:prstGeom>
          <a:ln w="19050">
            <a:prstDash val="dash"/>
            <a:headEnd/>
            <a:tailEnd/>
          </a:ln>
        </p:spPr>
        <p:style>
          <a:lnRef idx="2">
            <a:schemeClr val="dk1"/>
          </a:lnRef>
          <a:fillRef idx="1">
            <a:schemeClr val="lt1"/>
          </a:fillRef>
          <a:effectRef idx="0">
            <a:schemeClr val="dk1"/>
          </a:effectRef>
          <a:fontRef idx="minor">
            <a:schemeClr val="dk1"/>
          </a:fontRef>
        </p:style>
        <p:txBody>
          <a:bodyPr lIns="91424" tIns="45712" rIns="91424" bIns="45712" anchor="ctr">
            <a:spAutoFit/>
          </a:bodyPr>
          <a:lstStyle/>
          <a:p>
            <a:pPr>
              <a:defRPr/>
            </a:pPr>
            <a:r>
              <a:rPr lang="fr-BE" b="1" dirty="0">
                <a:solidFill>
                  <a:schemeClr val="tx2">
                    <a:lumMod val="60000"/>
                    <a:lumOff val="40000"/>
                  </a:schemeClr>
                </a:solidFill>
                <a:latin typeface="Arial Unicode MS" pitchFamily="34" charset="-128"/>
                <a:cs typeface="Arial" pitchFamily="34" charset="0"/>
              </a:rPr>
              <a:t>break</a:t>
            </a:r>
            <a:r>
              <a:rPr lang="fr-BE" b="1" dirty="0">
                <a:solidFill>
                  <a:schemeClr val="tx1"/>
                </a:solidFill>
                <a:latin typeface="Arial Unicode MS" pitchFamily="34" charset="-128"/>
                <a:cs typeface="Arial" pitchFamily="34" charset="0"/>
              </a:rPr>
              <a:t> [label]: </a:t>
            </a:r>
            <a:r>
              <a:rPr lang="fr-BE" dirty="0">
                <a:solidFill>
                  <a:schemeClr val="tx1"/>
                </a:solidFill>
                <a:latin typeface="Arial Unicode MS" pitchFamily="34" charset="-128"/>
                <a:cs typeface="Arial" pitchFamily="34" charset="0"/>
              </a:rPr>
              <a:t>termine immédiatement la boucle même si celle-ci n’a pas fini de s’exécuter</a:t>
            </a:r>
          </a:p>
          <a:p>
            <a:pPr>
              <a:defRPr/>
            </a:pPr>
            <a:r>
              <a:rPr lang="fr-BE" dirty="0">
                <a:solidFill>
                  <a:schemeClr val="tx1"/>
                </a:solidFill>
                <a:latin typeface="Arial Unicode MS" pitchFamily="34" charset="-128"/>
                <a:cs typeface="Arial" pitchFamily="34" charset="0"/>
              </a:rPr>
              <a:t>Et se rend à l’endroit du code indiqué par </a:t>
            </a:r>
            <a:r>
              <a:rPr lang="fr-BE" b="1" i="1" dirty="0">
                <a:solidFill>
                  <a:schemeClr val="tx1"/>
                </a:solidFill>
                <a:latin typeface="Arial Unicode MS" pitchFamily="34" charset="-128"/>
                <a:cs typeface="Arial" pitchFamily="34" charset="0"/>
              </a:rPr>
              <a:t>[label]</a:t>
            </a:r>
            <a:endParaRPr lang="fr-BE" b="1" dirty="0">
              <a:solidFill>
                <a:schemeClr val="tx1"/>
              </a:solidFill>
              <a:latin typeface="Arial Unicode MS" pitchFamily="34" charset="-128"/>
              <a:cs typeface="Arial" pitchFamily="34" charset="0"/>
            </a:endParaRPr>
          </a:p>
        </p:txBody>
      </p:sp>
      <p:sp>
        <p:nvSpPr>
          <p:cNvPr id="9" name="Rectangle 1"/>
          <p:cNvSpPr>
            <a:spLocks noChangeArrowheads="1"/>
          </p:cNvSpPr>
          <p:nvPr/>
        </p:nvSpPr>
        <p:spPr bwMode="auto">
          <a:xfrm>
            <a:off x="357189" y="1752621"/>
            <a:ext cx="8215312" cy="3970302"/>
          </a:xfrm>
          <a:prstGeom prst="rect">
            <a:avLst/>
          </a:prstGeom>
          <a:ln w="19050">
            <a:prstDash val="dash"/>
            <a:headEnd/>
            <a:tailEnd/>
          </a:ln>
        </p:spPr>
        <p:style>
          <a:lnRef idx="2">
            <a:schemeClr val="dk1"/>
          </a:lnRef>
          <a:fillRef idx="1">
            <a:schemeClr val="lt1"/>
          </a:fillRef>
          <a:effectRef idx="0">
            <a:schemeClr val="dk1"/>
          </a:effectRef>
          <a:fontRef idx="minor">
            <a:schemeClr val="dk1"/>
          </a:fontRef>
        </p:style>
        <p:txBody>
          <a:bodyPr lIns="91424" tIns="45712" rIns="91424" bIns="45712" anchor="ctr">
            <a:spAutoFit/>
          </a:bodyPr>
          <a:lstStyle/>
          <a:p>
            <a:pPr>
              <a:defRPr/>
            </a:pPr>
            <a:r>
              <a:rPr lang="fr-BE" b="1" dirty="0">
                <a:solidFill>
                  <a:schemeClr val="tx1"/>
                </a:solidFill>
                <a:latin typeface="Arial Unicode MS" pitchFamily="34" charset="-128"/>
                <a:cs typeface="Arial" pitchFamily="34" charset="0"/>
              </a:rPr>
              <a:t>Exemple:</a:t>
            </a:r>
          </a:p>
          <a:p>
            <a:pPr>
              <a:defRPr/>
            </a:pPr>
            <a:endParaRPr lang="fr-BE" b="1" dirty="0">
              <a:solidFill>
                <a:schemeClr val="tx1"/>
              </a:solidFill>
              <a:latin typeface="Arial Unicode MS" pitchFamily="34" charset="-128"/>
              <a:cs typeface="Arial" pitchFamily="34" charset="0"/>
            </a:endParaRPr>
          </a:p>
          <a:p>
            <a:pPr>
              <a:defRPr/>
            </a:pPr>
            <a:r>
              <a:rPr lang="fr-BE" b="1" dirty="0" err="1">
                <a:solidFill>
                  <a:schemeClr val="tx1"/>
                </a:solidFill>
                <a:latin typeface="Arial Unicode MS" pitchFamily="34" charset="-128"/>
                <a:cs typeface="Arial" pitchFamily="34" charset="0"/>
              </a:rPr>
              <a:t>outer</a:t>
            </a:r>
            <a:r>
              <a:rPr lang="fr-BE" b="1" dirty="0">
                <a:solidFill>
                  <a:schemeClr val="tx1"/>
                </a:solidFill>
                <a:latin typeface="Arial Unicode MS" pitchFamily="34" charset="-128"/>
                <a:cs typeface="Arial" pitchFamily="34" charset="0"/>
              </a:rPr>
              <a:t>:</a:t>
            </a:r>
          </a:p>
          <a:p>
            <a:pPr>
              <a:defRPr/>
            </a:pPr>
            <a:r>
              <a:rPr lang="fr-BE" b="1" dirty="0">
                <a:solidFill>
                  <a:schemeClr val="tx2">
                    <a:lumMod val="60000"/>
                    <a:lumOff val="40000"/>
                  </a:schemeClr>
                </a:solidFill>
                <a:latin typeface="Arial Unicode MS" pitchFamily="34" charset="-128"/>
                <a:cs typeface="Arial" pitchFamily="34" charset="0"/>
              </a:rPr>
              <a:t>for</a:t>
            </a:r>
            <a:r>
              <a:rPr lang="fr-BE" dirty="0">
                <a:latin typeface="Arial Unicode MS" pitchFamily="34" charset="-128"/>
                <a:cs typeface="Arial" pitchFamily="34" charset="0"/>
              </a:rPr>
              <a:t> (</a:t>
            </a:r>
            <a:r>
              <a:rPr lang="fr-BE" dirty="0" err="1">
                <a:latin typeface="Arial Unicode MS" pitchFamily="34" charset="-128"/>
                <a:cs typeface="Arial" pitchFamily="34" charset="0"/>
              </a:rPr>
              <a:t>int</a:t>
            </a:r>
            <a:r>
              <a:rPr lang="fr-BE" dirty="0">
                <a:latin typeface="Arial Unicode MS" pitchFamily="34" charset="-128"/>
                <a:cs typeface="Arial" pitchFamily="34" charset="0"/>
              </a:rPr>
              <a:t> i = 0; i &lt;= 10 ; i = i +1) </a:t>
            </a:r>
          </a:p>
          <a:p>
            <a:pPr>
              <a:defRPr/>
            </a:pPr>
            <a:r>
              <a:rPr lang="fr-BE" b="1" dirty="0">
                <a:solidFill>
                  <a:schemeClr val="tx1"/>
                </a:solidFill>
                <a:latin typeface="Arial Unicode MS" pitchFamily="34" charset="-128"/>
                <a:cs typeface="Arial" pitchFamily="34" charset="0"/>
              </a:rPr>
              <a:t>{</a:t>
            </a:r>
          </a:p>
          <a:p>
            <a:pPr lvl="1">
              <a:defRPr/>
            </a:pPr>
            <a:r>
              <a:rPr lang="fr-BE" b="1" dirty="0">
                <a:solidFill>
                  <a:schemeClr val="tx2">
                    <a:lumMod val="60000"/>
                    <a:lumOff val="40000"/>
                  </a:schemeClr>
                </a:solidFill>
                <a:latin typeface="Arial Unicode MS" pitchFamily="34" charset="-128"/>
                <a:cs typeface="Arial" pitchFamily="34" charset="0"/>
              </a:rPr>
              <a:t>for</a:t>
            </a:r>
            <a:r>
              <a:rPr lang="fr-BE" dirty="0">
                <a:latin typeface="Arial Unicode MS" pitchFamily="34" charset="-128"/>
                <a:cs typeface="Arial" pitchFamily="34" charset="0"/>
              </a:rPr>
              <a:t> (</a:t>
            </a:r>
            <a:r>
              <a:rPr lang="fr-BE" dirty="0" err="1">
                <a:latin typeface="Arial Unicode MS" pitchFamily="34" charset="-128"/>
                <a:cs typeface="Arial" pitchFamily="34" charset="0"/>
              </a:rPr>
              <a:t>int</a:t>
            </a:r>
            <a:r>
              <a:rPr lang="fr-BE" dirty="0">
                <a:latin typeface="Arial Unicode MS" pitchFamily="34" charset="-128"/>
                <a:cs typeface="Arial" pitchFamily="34" charset="0"/>
              </a:rPr>
              <a:t> j = 20; i &gt; 4  ; j = j -1) </a:t>
            </a:r>
          </a:p>
          <a:p>
            <a:pPr lvl="1">
              <a:defRPr/>
            </a:pPr>
            <a:r>
              <a:rPr lang="fr-BE" b="1" dirty="0">
                <a:latin typeface="Arial Unicode MS" pitchFamily="34" charset="-128"/>
                <a:cs typeface="Arial" pitchFamily="34" charset="0"/>
              </a:rPr>
              <a:t>{ </a:t>
            </a:r>
            <a:r>
              <a:rPr lang="fr-BE" dirty="0">
                <a:latin typeface="Arial Unicode MS" pitchFamily="34" charset="-128"/>
                <a:cs typeface="Arial" pitchFamily="34" charset="0"/>
              </a:rPr>
              <a:t>	</a:t>
            </a:r>
          </a:p>
          <a:p>
            <a:pPr lvl="1">
              <a:defRPr/>
            </a:pPr>
            <a:r>
              <a:rPr lang="fr-BE" dirty="0">
                <a:latin typeface="Arial Unicode MS" pitchFamily="34" charset="-128"/>
                <a:cs typeface="Arial" pitchFamily="34" charset="0"/>
              </a:rPr>
              <a:t>	if (i == 5) </a:t>
            </a:r>
            <a:r>
              <a:rPr lang="fr-BE" b="1" dirty="0">
                <a:solidFill>
                  <a:schemeClr val="tx2">
                    <a:lumMod val="60000"/>
                    <a:lumOff val="40000"/>
                  </a:schemeClr>
                </a:solidFill>
                <a:latin typeface="Arial Unicode MS" pitchFamily="34" charset="-128"/>
                <a:cs typeface="Arial" pitchFamily="34" charset="0"/>
              </a:rPr>
              <a:t>continue</a:t>
            </a:r>
            <a:r>
              <a:rPr lang="fr-BE" dirty="0">
                <a:latin typeface="Arial Unicode MS" pitchFamily="34" charset="-128"/>
                <a:cs typeface="Arial" pitchFamily="34" charset="0"/>
              </a:rPr>
              <a:t>;</a:t>
            </a:r>
          </a:p>
          <a:p>
            <a:pPr lvl="1">
              <a:defRPr/>
            </a:pPr>
            <a:r>
              <a:rPr lang="fr-BE" dirty="0">
                <a:latin typeface="Arial Unicode MS" pitchFamily="34" charset="-128"/>
                <a:cs typeface="Arial" pitchFamily="34" charset="0"/>
              </a:rPr>
              <a:t>	if (i == 7) </a:t>
            </a:r>
            <a:r>
              <a:rPr lang="fr-BE" b="1" dirty="0">
                <a:solidFill>
                  <a:schemeClr val="tx2">
                    <a:lumMod val="60000"/>
                    <a:lumOff val="40000"/>
                  </a:schemeClr>
                </a:solidFill>
                <a:latin typeface="Arial Unicode MS" pitchFamily="34" charset="-128"/>
                <a:cs typeface="Arial" pitchFamily="34" charset="0"/>
              </a:rPr>
              <a:t>break </a:t>
            </a:r>
            <a:r>
              <a:rPr lang="fr-BE" b="1" dirty="0" err="1">
                <a:solidFill>
                  <a:schemeClr val="tx1"/>
                </a:solidFill>
                <a:latin typeface="Arial Unicode MS" pitchFamily="34" charset="-128"/>
                <a:cs typeface="Arial" pitchFamily="34" charset="0"/>
              </a:rPr>
              <a:t>outer</a:t>
            </a:r>
            <a:r>
              <a:rPr lang="fr-BE" dirty="0">
                <a:latin typeface="Arial Unicode MS" pitchFamily="34" charset="-128"/>
                <a:cs typeface="Arial" pitchFamily="34" charset="0"/>
              </a:rPr>
              <a:t>; </a:t>
            </a:r>
          </a:p>
          <a:p>
            <a:pPr lvl="1">
              <a:defRPr/>
            </a:pPr>
            <a:r>
              <a:rPr lang="fr-BE" dirty="0">
                <a:latin typeface="Arial Unicode MS" pitchFamily="34" charset="-128"/>
                <a:cs typeface="Arial" pitchFamily="34" charset="0"/>
              </a:rPr>
              <a:t>	System.out.println(</a:t>
            </a:r>
            <a:r>
              <a:rPr lang="fr-BE" dirty="0"/>
              <a:t>"la valeur de i et de j" + i +" - " + j</a:t>
            </a:r>
            <a:r>
              <a:rPr lang="fr-BE" dirty="0">
                <a:latin typeface="Arial Unicode MS" pitchFamily="34" charset="-128"/>
                <a:cs typeface="Arial" pitchFamily="34" charset="0"/>
              </a:rPr>
              <a:t>);</a:t>
            </a:r>
          </a:p>
          <a:p>
            <a:pPr lvl="1">
              <a:defRPr/>
            </a:pPr>
            <a:r>
              <a:rPr lang="fr-BE" b="1" dirty="0">
                <a:latin typeface="Arial Unicode MS" pitchFamily="34" charset="-128"/>
                <a:cs typeface="Arial" pitchFamily="34" charset="0"/>
              </a:rPr>
              <a:t>}</a:t>
            </a:r>
            <a:endParaRPr lang="fr-BE" dirty="0">
              <a:latin typeface="Arial Unicode MS" pitchFamily="34" charset="-128"/>
              <a:cs typeface="Arial" pitchFamily="34" charset="0"/>
            </a:endParaRPr>
          </a:p>
          <a:p>
            <a:pPr>
              <a:defRPr/>
            </a:pPr>
            <a:r>
              <a:rPr lang="fr-BE" b="1" dirty="0">
                <a:latin typeface="Arial Unicode MS" pitchFamily="34" charset="-128"/>
                <a:cs typeface="Arial" pitchFamily="34" charset="0"/>
              </a:rPr>
              <a:t>}</a:t>
            </a:r>
          </a:p>
          <a:p>
            <a:pPr>
              <a:defRPr/>
            </a:pPr>
            <a:endParaRPr lang="fr-BE" b="1" dirty="0">
              <a:latin typeface="Arial Unicode MS" pitchFamily="34" charset="-128"/>
              <a:cs typeface="Arial" pitchFamily="34" charset="0"/>
            </a:endParaRPr>
          </a:p>
          <a:p>
            <a:pPr>
              <a:defRPr/>
            </a:pPr>
            <a:r>
              <a:rPr lang="fr-BE" dirty="0">
                <a:latin typeface="Arial Unicode MS" pitchFamily="34" charset="-128"/>
                <a:cs typeface="Arial" pitchFamily="34" charset="0"/>
              </a:rPr>
              <a:t>Instructions …</a:t>
            </a:r>
            <a:endParaRPr lang="fr-FR" dirty="0">
              <a:latin typeface="Arial Unicode MS" pitchFamily="34" charset="-128"/>
              <a:cs typeface="Arial" pitchFamily="34" charset="0"/>
            </a:endParaRPr>
          </a:p>
        </p:txBody>
      </p:sp>
      <p:sp>
        <p:nvSpPr>
          <p:cNvPr id="11" name="Flèche courbée vers la gauche 10"/>
          <p:cNvSpPr/>
          <p:nvPr/>
        </p:nvSpPr>
        <p:spPr>
          <a:xfrm>
            <a:off x="3851411" y="2659277"/>
            <a:ext cx="357190" cy="1500198"/>
          </a:xfrm>
          <a:prstGeom prst="curvedLeftArrow">
            <a:avLst/>
          </a:prstGeom>
          <a:scene3d>
            <a:camera prst="orthographicFront">
              <a:rot lat="0" lon="10800000" rev="10800000"/>
            </a:camera>
            <a:lightRig rig="threePt" dir="t">
              <a:rot lat="0" lon="0" rev="1200000"/>
            </a:lightRig>
          </a:scene3d>
          <a:sp3d>
            <a:bevelT w="63500" h="25400"/>
          </a:sp3d>
        </p:spPr>
        <p:style>
          <a:lnRef idx="0">
            <a:schemeClr val="accent3"/>
          </a:lnRef>
          <a:fillRef idx="3">
            <a:schemeClr val="accent3"/>
          </a:fillRef>
          <a:effectRef idx="3">
            <a:schemeClr val="accent3"/>
          </a:effectRef>
          <a:fontRef idx="minor">
            <a:schemeClr val="lt1"/>
          </a:fontRef>
        </p:style>
        <p:txBody>
          <a:bodyPr lIns="91424" tIns="45712" rIns="91424" bIns="45712" anchor="ctr"/>
          <a:lstStyle/>
          <a:p>
            <a:pPr algn="ctr" fontAlgn="auto">
              <a:spcBef>
                <a:spcPts val="0"/>
              </a:spcBef>
              <a:spcAft>
                <a:spcPts val="0"/>
              </a:spcAft>
              <a:defRPr/>
            </a:pPr>
            <a:endParaRPr lang="fr-BE">
              <a:solidFill>
                <a:schemeClr val="tx1"/>
              </a:solidFill>
            </a:endParaRPr>
          </a:p>
        </p:txBody>
      </p:sp>
      <p:sp>
        <p:nvSpPr>
          <p:cNvPr id="12" name="Flèche courbée vers la gauche 11"/>
          <p:cNvSpPr/>
          <p:nvPr/>
        </p:nvSpPr>
        <p:spPr>
          <a:xfrm>
            <a:off x="3611257" y="3319599"/>
            <a:ext cx="357190" cy="571504"/>
          </a:xfrm>
          <a:prstGeom prst="curvedLeftArrow">
            <a:avLst/>
          </a:prstGeom>
          <a:scene3d>
            <a:camera prst="orthographicFront">
              <a:rot lat="0" lon="10800000" rev="10800000"/>
            </a:camera>
            <a:lightRig rig="threePt" dir="t">
              <a:rot lat="0" lon="0" rev="1200000"/>
            </a:lightRig>
          </a:scene3d>
          <a:sp3d>
            <a:bevelT w="63500" h="25400"/>
          </a:sp3d>
        </p:spPr>
        <p:style>
          <a:lnRef idx="0">
            <a:schemeClr val="accent3"/>
          </a:lnRef>
          <a:fillRef idx="3">
            <a:schemeClr val="accent3"/>
          </a:fillRef>
          <a:effectRef idx="3">
            <a:schemeClr val="accent3"/>
          </a:effectRef>
          <a:fontRef idx="minor">
            <a:schemeClr val="lt1"/>
          </a:fontRef>
        </p:style>
        <p:txBody>
          <a:bodyPr lIns="91424" tIns="45712" rIns="91424" bIns="45712" anchor="ctr"/>
          <a:lstStyle/>
          <a:p>
            <a:pPr algn="ctr" fontAlgn="auto">
              <a:spcBef>
                <a:spcPts val="0"/>
              </a:spcBef>
              <a:spcAft>
                <a:spcPts val="0"/>
              </a:spcAft>
              <a:defRPr/>
            </a:pPr>
            <a:endParaRPr lang="fr-BE">
              <a:solidFill>
                <a:schemeClr val="tx1"/>
              </a:solidFill>
            </a:endParaRPr>
          </a:p>
        </p:txBody>
      </p:sp>
    </p:spTree>
    <p:extLst>
      <p:ext uri="{BB962C8B-B14F-4D97-AF65-F5344CB8AC3E}">
        <p14:creationId xmlns:p14="http://schemas.microsoft.com/office/powerpoint/2010/main" val="825160761"/>
      </p:ext>
    </p:extLst>
  </p:cSld>
  <p:clrMapOvr>
    <a:masterClrMapping/>
  </p:clrMapOvr>
  <p:transition>
    <p:strips dir="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cs typeface="+mn-cs"/>
              </a:rPr>
              <a:t>VI. </a:t>
            </a:r>
            <a:r>
              <a:rPr lang="fr-BE" sz="2400" b="1" dirty="0">
                <a:latin typeface="+mn-lt"/>
                <a:cs typeface="+mn-cs"/>
              </a:rPr>
              <a:t>Instruction de branchement et de contrôle </a:t>
            </a:r>
            <a:r>
              <a:rPr lang="fr-BE" sz="2400" b="1" i="1" dirty="0">
                <a:latin typeface="+mn-lt"/>
                <a:cs typeface="+mn-cs"/>
              </a:rPr>
              <a:t>- Exercices</a:t>
            </a:r>
          </a:p>
        </p:txBody>
      </p:sp>
      <p:sp>
        <p:nvSpPr>
          <p:cNvPr id="37895" name="ZoneTexte 17"/>
          <p:cNvSpPr txBox="1">
            <a:spLocks noChangeArrowheads="1"/>
          </p:cNvSpPr>
          <p:nvPr/>
        </p:nvSpPr>
        <p:spPr bwMode="auto">
          <a:xfrm>
            <a:off x="251521" y="908720"/>
            <a:ext cx="8678168" cy="5355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342839" indent="-342839" eaLnBrk="1" hangingPunct="1">
              <a:buFont typeface="+mj-lt"/>
              <a:buAutoNum type="arabicPeriod"/>
            </a:pPr>
            <a:r>
              <a:rPr lang="fr-BE" altLang="fr-FR" dirty="0" smtClean="0">
                <a:latin typeface="Calibri" pitchFamily="34" charset="0"/>
              </a:rPr>
              <a:t>Ecrivez et exécutez un programme Java capable de générer un entier aléatoire compris entre 0 et 20, de calculer sa factorielle et d’en imprimer le résultat. Exemple de factorielle: 5! = 1 * 2 * 3 * 4 * 5 = 120 (0! = 1).</a:t>
            </a:r>
          </a:p>
          <a:p>
            <a:pPr marL="342839" indent="-342839" eaLnBrk="1" hangingPunct="1">
              <a:buFont typeface="+mj-lt"/>
              <a:buAutoNum type="arabicPeriod"/>
            </a:pPr>
            <a:endParaRPr lang="fr-BE" altLang="fr-FR" dirty="0">
              <a:latin typeface="Calibri" pitchFamily="34" charset="0"/>
            </a:endParaRPr>
          </a:p>
          <a:p>
            <a:pPr marL="342839" indent="-342839" eaLnBrk="1" hangingPunct="1">
              <a:buFont typeface="+mj-lt"/>
              <a:buAutoNum type="arabicPeriod"/>
            </a:pPr>
            <a:r>
              <a:rPr lang="fr-BE" altLang="fr-FR" dirty="0" smtClean="0">
                <a:latin typeface="Calibri" pitchFamily="34" charset="0"/>
              </a:rPr>
              <a:t>Ecrivez et exécutez un programme Java capable d’imprimer la moyenne de 5 entiers aléatoires (entre 0 et 100). La sortie doit être similaire à la suivante : moyenne = 58.32154854</a:t>
            </a:r>
          </a:p>
          <a:p>
            <a:pPr marL="342839" indent="-342839" eaLnBrk="1" hangingPunct="1">
              <a:buFont typeface="+mj-lt"/>
              <a:buAutoNum type="arabicPeriod"/>
            </a:pPr>
            <a:endParaRPr lang="fr-BE" altLang="fr-FR" dirty="0">
              <a:latin typeface="Calibri" pitchFamily="34" charset="0"/>
            </a:endParaRPr>
          </a:p>
          <a:p>
            <a:pPr marL="342839" indent="-342839" eaLnBrk="1" hangingPunct="1">
              <a:buFont typeface="+mj-lt"/>
              <a:buAutoNum type="arabicPeriod"/>
            </a:pPr>
            <a:r>
              <a:rPr lang="fr-BE" altLang="fr-FR" dirty="0" smtClean="0">
                <a:latin typeface="Calibri" pitchFamily="34" charset="0"/>
              </a:rPr>
              <a:t>Ecrivez et exécutez un programme Java capable de faire deviner à l’utilisateur un nombre compris entre 1 et 100. Après chaque tentative qui échoue, l’ordinateur aide l’utilisateur en lui indiquant si le nombre proposé était trop petit ou trop grand (utiliser l’opérateur ternaire). </a:t>
            </a:r>
            <a:r>
              <a:rPr lang="fr-BE" altLang="fr-FR" dirty="0">
                <a:latin typeface="Calibri" pitchFamily="34" charset="0"/>
              </a:rPr>
              <a:t>Après chaque </a:t>
            </a:r>
            <a:r>
              <a:rPr lang="fr-BE" altLang="fr-FR" dirty="0" smtClean="0">
                <a:latin typeface="Calibri" pitchFamily="34" charset="0"/>
              </a:rPr>
              <a:t>tentative, affichez également le nombre d’essais restants (nombre maximum d’essais : 5). </a:t>
            </a:r>
          </a:p>
          <a:p>
            <a:pPr marL="342839" indent="-342839" eaLnBrk="1" hangingPunct="1">
              <a:buFont typeface="+mj-lt"/>
              <a:buAutoNum type="arabicPeriod"/>
            </a:pPr>
            <a:endParaRPr lang="fr-BE" altLang="fr-FR" dirty="0">
              <a:latin typeface="Calibri" pitchFamily="34" charset="0"/>
            </a:endParaRPr>
          </a:p>
          <a:p>
            <a:pPr marL="342839" indent="-342839" eaLnBrk="1" hangingPunct="1">
              <a:buFont typeface="+mj-lt"/>
              <a:buAutoNum type="arabicPeriod"/>
            </a:pPr>
            <a:r>
              <a:rPr lang="fr-BE" altLang="fr-FR" dirty="0" smtClean="0">
                <a:latin typeface="Calibri" pitchFamily="34" charset="0"/>
              </a:rPr>
              <a:t>Ecrivez et exécutez un programme Java capable d’afficher l’ensemble des nombres premiers inférieurs ou égal à un nombre entier positif entré par l’utilisateur.</a:t>
            </a:r>
          </a:p>
          <a:p>
            <a:pPr eaLnBrk="1" hangingPunct="1"/>
            <a:endParaRPr lang="fr-BE" altLang="fr-FR" dirty="0">
              <a:latin typeface="Calibri" pitchFamily="34" charset="0"/>
            </a:endParaRPr>
          </a:p>
          <a:p>
            <a:pPr eaLnBrk="1" hangingPunct="1"/>
            <a:endParaRPr lang="fr-BE" altLang="fr-FR" dirty="0">
              <a:latin typeface="Calibri" pitchFamily="34" charset="0"/>
            </a:endParaRPr>
          </a:p>
          <a:p>
            <a:pPr eaLnBrk="1" hangingPunct="1"/>
            <a:endParaRPr lang="fr-BE" altLang="fr-FR" dirty="0">
              <a:latin typeface="Calibri" pitchFamily="34" charset="0"/>
            </a:endParaRPr>
          </a:p>
        </p:txBody>
      </p:sp>
    </p:spTree>
    <p:extLst>
      <p:ext uri="{BB962C8B-B14F-4D97-AF65-F5344CB8AC3E}">
        <p14:creationId xmlns:p14="http://schemas.microsoft.com/office/powerpoint/2010/main" val="378586649"/>
      </p:ext>
    </p:extLst>
  </p:cSld>
  <p:clrMapOvr>
    <a:masterClrMapping/>
  </p:clrMapOvr>
  <p:transition>
    <p:strips dir="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cs typeface="+mn-cs"/>
              </a:rPr>
              <a:t>VI. </a:t>
            </a:r>
            <a:r>
              <a:rPr lang="fr-BE" sz="2400" b="1" dirty="0">
                <a:latin typeface="+mn-lt"/>
                <a:cs typeface="+mn-cs"/>
              </a:rPr>
              <a:t>Instruction de branchement et de contrôle </a:t>
            </a:r>
            <a:r>
              <a:rPr lang="fr-BE" sz="2400" b="1" i="1" dirty="0">
                <a:latin typeface="+mn-lt"/>
                <a:cs typeface="+mn-cs"/>
              </a:rPr>
              <a:t>- Exercices</a:t>
            </a:r>
          </a:p>
        </p:txBody>
      </p:sp>
      <p:sp>
        <p:nvSpPr>
          <p:cNvPr id="37895" name="ZoneTexte 17"/>
          <p:cNvSpPr txBox="1">
            <a:spLocks noChangeArrowheads="1"/>
          </p:cNvSpPr>
          <p:nvPr/>
        </p:nvSpPr>
        <p:spPr bwMode="auto">
          <a:xfrm>
            <a:off x="251521" y="908721"/>
            <a:ext cx="8678168" cy="3139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BE" altLang="fr-FR" dirty="0" smtClean="0">
                <a:latin typeface="Calibri" pitchFamily="34" charset="0"/>
              </a:rPr>
              <a:t>Créer un ding-ding </a:t>
            </a:r>
            <a:r>
              <a:rPr lang="fr-BE" altLang="fr-FR" dirty="0" err="1" smtClean="0">
                <a:latin typeface="Calibri" pitchFamily="34" charset="0"/>
              </a:rPr>
              <a:t>bottle</a:t>
            </a:r>
            <a:r>
              <a:rPr lang="fr-BE" altLang="fr-FR" dirty="0" smtClean="0">
                <a:latin typeface="Calibri" pitchFamily="34" charset="0"/>
              </a:rPr>
              <a:t>.</a:t>
            </a:r>
          </a:p>
          <a:p>
            <a:pPr eaLnBrk="1" hangingPunct="1"/>
            <a:endParaRPr lang="fr-BE" altLang="fr-FR" dirty="0">
              <a:latin typeface="Calibri" pitchFamily="34" charset="0"/>
            </a:endParaRPr>
          </a:p>
          <a:p>
            <a:pPr eaLnBrk="1" hangingPunct="1"/>
            <a:r>
              <a:rPr lang="fr-BE" altLang="fr-FR" dirty="0" smtClean="0">
                <a:latin typeface="Calibri" pitchFamily="34" charset="0"/>
              </a:rPr>
              <a:t>Consignes:</a:t>
            </a:r>
          </a:p>
          <a:p>
            <a:pPr eaLnBrk="1" hangingPunct="1"/>
            <a:endParaRPr lang="fr-BE" altLang="fr-FR" dirty="0" smtClean="0">
              <a:latin typeface="Calibri" pitchFamily="34" charset="0"/>
            </a:endParaRPr>
          </a:p>
          <a:p>
            <a:pPr eaLnBrk="1" hangingPunct="1"/>
            <a:r>
              <a:rPr lang="fr-BE" altLang="fr-FR" dirty="0" smtClean="0">
                <a:latin typeface="Calibri" pitchFamily="34" charset="0"/>
              </a:rPr>
              <a:t>Ecrire les nombres de 1 à 100 en :</a:t>
            </a:r>
          </a:p>
          <a:p>
            <a:pPr marL="285700" indent="-285700" eaLnBrk="1" hangingPunct="1">
              <a:buFont typeface="Arial" panose="020B0604020202020204" pitchFamily="34" charset="0"/>
              <a:buChar char="•"/>
            </a:pPr>
            <a:r>
              <a:rPr lang="fr-BE" altLang="fr-FR" dirty="0" smtClean="0">
                <a:latin typeface="Calibri" pitchFamily="34" charset="0"/>
              </a:rPr>
              <a:t>Remplaçant par « ding-ding », les nombres terminant par 5, les multiples de 5 ou les nombres dont la somme des chiffres qui le composent fait 5</a:t>
            </a:r>
          </a:p>
          <a:p>
            <a:pPr marL="285700" indent="-285700" eaLnBrk="1" hangingPunct="1">
              <a:buFont typeface="Arial" panose="020B0604020202020204" pitchFamily="34" charset="0"/>
              <a:buChar char="•"/>
            </a:pPr>
            <a:r>
              <a:rPr lang="fr-BE" altLang="fr-FR" dirty="0">
                <a:latin typeface="Calibri" pitchFamily="34" charset="0"/>
              </a:rPr>
              <a:t>Remplaçant par « </a:t>
            </a:r>
            <a:r>
              <a:rPr lang="fr-BE" altLang="fr-FR" dirty="0" err="1" smtClean="0">
                <a:latin typeface="Calibri" pitchFamily="34" charset="0"/>
              </a:rPr>
              <a:t>bottle</a:t>
            </a:r>
            <a:r>
              <a:rPr lang="fr-BE" altLang="fr-FR" dirty="0">
                <a:latin typeface="Calibri" pitchFamily="34" charset="0"/>
              </a:rPr>
              <a:t> », les nombres terminant par </a:t>
            </a:r>
            <a:r>
              <a:rPr lang="fr-BE" altLang="fr-FR" dirty="0" smtClean="0">
                <a:latin typeface="Calibri" pitchFamily="34" charset="0"/>
              </a:rPr>
              <a:t>7, </a:t>
            </a:r>
            <a:r>
              <a:rPr lang="fr-BE" altLang="fr-FR" dirty="0">
                <a:latin typeface="Calibri" pitchFamily="34" charset="0"/>
              </a:rPr>
              <a:t>les multiples de </a:t>
            </a:r>
            <a:r>
              <a:rPr lang="fr-BE" altLang="fr-FR" dirty="0" smtClean="0">
                <a:latin typeface="Calibri" pitchFamily="34" charset="0"/>
              </a:rPr>
              <a:t>7 ou </a:t>
            </a:r>
            <a:r>
              <a:rPr lang="fr-BE" altLang="fr-FR" dirty="0">
                <a:latin typeface="Calibri" pitchFamily="34" charset="0"/>
              </a:rPr>
              <a:t>les nombres dont la somme des chiffres qui le composent fait </a:t>
            </a:r>
            <a:r>
              <a:rPr lang="fr-BE" altLang="fr-FR" dirty="0" smtClean="0">
                <a:latin typeface="Calibri" pitchFamily="34" charset="0"/>
              </a:rPr>
              <a:t>7</a:t>
            </a:r>
          </a:p>
          <a:p>
            <a:pPr marL="285700" indent="-285700" eaLnBrk="1" hangingPunct="1">
              <a:buFont typeface="Arial" panose="020B0604020202020204" pitchFamily="34" charset="0"/>
              <a:buChar char="•"/>
            </a:pPr>
            <a:r>
              <a:rPr lang="fr-BE" altLang="fr-FR" dirty="0">
                <a:latin typeface="Calibri" pitchFamily="34" charset="0"/>
              </a:rPr>
              <a:t>Remplaçant par « </a:t>
            </a:r>
            <a:r>
              <a:rPr lang="fr-BE" altLang="fr-FR" dirty="0" smtClean="0">
                <a:latin typeface="Calibri" pitchFamily="34" charset="0"/>
              </a:rPr>
              <a:t>ding-ding </a:t>
            </a:r>
            <a:r>
              <a:rPr lang="fr-BE" altLang="fr-FR" dirty="0" err="1" smtClean="0">
                <a:latin typeface="Calibri" pitchFamily="34" charset="0"/>
              </a:rPr>
              <a:t>bottle</a:t>
            </a:r>
            <a:r>
              <a:rPr lang="fr-BE" altLang="fr-FR" dirty="0">
                <a:latin typeface="Calibri" pitchFamily="34" charset="0"/>
              </a:rPr>
              <a:t> », les nombres </a:t>
            </a:r>
            <a:r>
              <a:rPr lang="fr-BE" altLang="fr-FR" dirty="0" smtClean="0">
                <a:latin typeface="Calibri" pitchFamily="34" charset="0"/>
              </a:rPr>
              <a:t>remplissant les 2 critères ci-dessus</a:t>
            </a:r>
          </a:p>
          <a:p>
            <a:pPr eaLnBrk="1" hangingPunct="1"/>
            <a:endParaRPr lang="fr-BE" altLang="fr-FR" dirty="0">
              <a:latin typeface="Calibri" pitchFamily="34" charset="0"/>
            </a:endParaRPr>
          </a:p>
        </p:txBody>
      </p:sp>
    </p:spTree>
    <p:extLst>
      <p:ext uri="{BB962C8B-B14F-4D97-AF65-F5344CB8AC3E}">
        <p14:creationId xmlns:p14="http://schemas.microsoft.com/office/powerpoint/2010/main" val="3097218857"/>
      </p:ext>
    </p:extLst>
  </p:cSld>
  <p:clrMapOvr>
    <a:masterClrMapping/>
  </p:clrMapOvr>
  <p:transition>
    <p:strips dir="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re 1"/>
          <p:cNvSpPr>
            <a:spLocks noGrp="1"/>
          </p:cNvSpPr>
          <p:nvPr>
            <p:ph type="ctrTitle"/>
          </p:nvPr>
        </p:nvSpPr>
        <p:spPr/>
        <p:txBody>
          <a:bodyPr/>
          <a:lstStyle/>
          <a:p>
            <a:r>
              <a:rPr lang="fr-BE" altLang="fr-FR" dirty="0" smtClean="0"/>
              <a:t> </a:t>
            </a:r>
          </a:p>
        </p:txBody>
      </p:sp>
      <p:sp>
        <p:nvSpPr>
          <p:cNvPr id="15363" name="Sous-titre 2"/>
          <p:cNvSpPr>
            <a:spLocks noGrp="1"/>
          </p:cNvSpPr>
          <p:nvPr>
            <p:ph type="subTitle" idx="1"/>
          </p:nvPr>
        </p:nvSpPr>
        <p:spPr/>
        <p:txBody>
          <a:bodyPr/>
          <a:lstStyle/>
          <a:p>
            <a:r>
              <a:rPr lang="fr-BE" altLang="fr-FR" dirty="0" smtClean="0"/>
              <a:t> </a:t>
            </a:r>
          </a:p>
        </p:txBody>
      </p:sp>
      <p:sp>
        <p:nvSpPr>
          <p:cNvPr id="15364" name="ZoneTexte 4"/>
          <p:cNvSpPr txBox="1">
            <a:spLocks noChangeArrowheads="1"/>
          </p:cNvSpPr>
          <p:nvPr/>
        </p:nvSpPr>
        <p:spPr bwMode="auto">
          <a:xfrm>
            <a:off x="0" y="68263"/>
            <a:ext cx="9144000" cy="66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BE" altLang="fr-FR" sz="3600" b="1">
                <a:latin typeface="Calibri" pitchFamily="34" charset="0"/>
              </a:rPr>
              <a:t>Aperçu du chapitre</a:t>
            </a:r>
          </a:p>
        </p:txBody>
      </p:sp>
      <p:sp>
        <p:nvSpPr>
          <p:cNvPr id="8" name="ZoneTexte 7"/>
          <p:cNvSpPr txBox="1"/>
          <p:nvPr/>
        </p:nvSpPr>
        <p:spPr>
          <a:xfrm>
            <a:off x="785812" y="1129943"/>
            <a:ext cx="7572375" cy="4278078"/>
          </a:xfrm>
          <a:prstGeom prst="rect">
            <a:avLst/>
          </a:prstGeom>
          <a:noFill/>
        </p:spPr>
        <p:txBody>
          <a:bodyPr lIns="91424" tIns="45712" rIns="91424" bIns="45712">
            <a:spAutoFit/>
          </a:bodyPr>
          <a:lstStyle/>
          <a:p>
            <a:pPr fontAlgn="auto">
              <a:spcBef>
                <a:spcPts val="0"/>
              </a:spcBef>
              <a:spcAft>
                <a:spcPts val="0"/>
              </a:spcAft>
              <a:defRPr/>
            </a:pPr>
            <a:endParaRPr lang="fr-BE" sz="1400" dirty="0">
              <a:latin typeface="+mn-lt"/>
              <a:cs typeface="+mn-cs"/>
            </a:endParaRPr>
          </a:p>
          <a:p>
            <a:pPr fontAlgn="auto">
              <a:spcBef>
                <a:spcPts val="0"/>
              </a:spcBef>
              <a:spcAft>
                <a:spcPts val="0"/>
              </a:spcAft>
              <a:defRPr/>
            </a:pPr>
            <a:r>
              <a:rPr lang="fr-BE" sz="2000" b="1" dirty="0">
                <a:latin typeface="+mn-lt"/>
                <a:cs typeface="+mn-cs"/>
              </a:rPr>
              <a:t>I .	Commenter son code source</a:t>
            </a:r>
          </a:p>
          <a:p>
            <a:pPr fontAlgn="auto">
              <a:spcBef>
                <a:spcPts val="0"/>
              </a:spcBef>
              <a:spcAft>
                <a:spcPts val="0"/>
              </a:spcAft>
              <a:defRPr/>
            </a:pPr>
            <a:endParaRPr lang="fr-BE" sz="2000" b="1" dirty="0">
              <a:latin typeface="+mn-lt"/>
              <a:cs typeface="+mn-cs"/>
            </a:endParaRPr>
          </a:p>
          <a:p>
            <a:pPr fontAlgn="auto">
              <a:spcBef>
                <a:spcPts val="0"/>
              </a:spcBef>
              <a:spcAft>
                <a:spcPts val="0"/>
              </a:spcAft>
              <a:defRPr/>
            </a:pPr>
            <a:r>
              <a:rPr lang="fr-BE" sz="2000" b="1" dirty="0">
                <a:latin typeface="+mn-lt"/>
                <a:cs typeface="+mn-cs"/>
              </a:rPr>
              <a:t>II.	Les mots-clés (mots réservés) et les identificateurs en Java </a:t>
            </a:r>
          </a:p>
          <a:p>
            <a:pPr marL="399979" indent="-399979" fontAlgn="auto">
              <a:spcBef>
                <a:spcPts val="0"/>
              </a:spcBef>
              <a:spcAft>
                <a:spcPts val="0"/>
              </a:spcAft>
              <a:defRPr/>
            </a:pPr>
            <a:endParaRPr lang="fr-BE" sz="2000" b="1" dirty="0">
              <a:latin typeface="+mn-lt"/>
            </a:endParaRPr>
          </a:p>
          <a:p>
            <a:pPr marL="399979" indent="-399979" fontAlgn="auto">
              <a:spcBef>
                <a:spcPts val="0"/>
              </a:spcBef>
              <a:spcAft>
                <a:spcPts val="0"/>
              </a:spcAft>
              <a:defRPr/>
            </a:pPr>
            <a:r>
              <a:rPr lang="fr-BE" sz="2000" b="1" dirty="0">
                <a:latin typeface="+mn-lt"/>
              </a:rPr>
              <a:t>III.		Types primitifs et types de références</a:t>
            </a:r>
          </a:p>
          <a:p>
            <a:pPr marL="399979" indent="-399979" fontAlgn="auto">
              <a:spcBef>
                <a:spcPts val="0"/>
              </a:spcBef>
              <a:spcAft>
                <a:spcPts val="0"/>
              </a:spcAft>
              <a:defRPr/>
            </a:pPr>
            <a:endParaRPr lang="fr-BE" sz="2000" b="1" dirty="0">
              <a:latin typeface="+mn-lt"/>
            </a:endParaRPr>
          </a:p>
          <a:p>
            <a:pPr marL="399979" indent="-399979" fontAlgn="auto">
              <a:spcBef>
                <a:spcPts val="0"/>
              </a:spcBef>
              <a:spcAft>
                <a:spcPts val="0"/>
              </a:spcAft>
              <a:defRPr/>
            </a:pPr>
            <a:r>
              <a:rPr lang="fr-BE" sz="2000" b="1" dirty="0">
                <a:latin typeface="+mn-lt"/>
              </a:rPr>
              <a:t>IV.		Arithmétique et opérateurs</a:t>
            </a:r>
          </a:p>
          <a:p>
            <a:pPr marL="399979" indent="-399979" fontAlgn="auto">
              <a:spcBef>
                <a:spcPts val="0"/>
              </a:spcBef>
              <a:spcAft>
                <a:spcPts val="0"/>
              </a:spcAft>
              <a:defRPr/>
            </a:pPr>
            <a:endParaRPr lang="fr-BE" sz="2000" b="1" dirty="0">
              <a:latin typeface="+mn-lt"/>
              <a:cs typeface="+mn-cs"/>
            </a:endParaRPr>
          </a:p>
          <a:p>
            <a:pPr marL="399979" indent="-399979" fontAlgn="auto">
              <a:spcBef>
                <a:spcPts val="0"/>
              </a:spcBef>
              <a:spcAft>
                <a:spcPts val="0"/>
              </a:spcAft>
              <a:defRPr/>
            </a:pPr>
            <a:r>
              <a:rPr lang="fr-BE" sz="2000" b="1" dirty="0">
                <a:latin typeface="+mn-lt"/>
              </a:rPr>
              <a:t>V.		Expressions, instructions et blocs</a:t>
            </a:r>
          </a:p>
          <a:p>
            <a:pPr marL="399979" indent="-399979" fontAlgn="auto">
              <a:spcBef>
                <a:spcPts val="0"/>
              </a:spcBef>
              <a:spcAft>
                <a:spcPts val="0"/>
              </a:spcAft>
              <a:defRPr/>
            </a:pPr>
            <a:endParaRPr lang="fr-BE" sz="2000" b="1" dirty="0">
              <a:latin typeface="+mn-lt"/>
            </a:endParaRPr>
          </a:p>
          <a:p>
            <a:pPr marL="399979" indent="-399979" fontAlgn="auto">
              <a:spcBef>
                <a:spcPts val="0"/>
              </a:spcBef>
              <a:spcAft>
                <a:spcPts val="0"/>
              </a:spcAft>
              <a:defRPr/>
            </a:pPr>
            <a:r>
              <a:rPr lang="fr-BE" sz="2000" b="1" dirty="0">
                <a:latin typeface="+mn-lt"/>
              </a:rPr>
              <a:t>VI.		Instruction de branchement et de contrôle</a:t>
            </a:r>
          </a:p>
          <a:p>
            <a:pPr marL="399979" indent="-399979" fontAlgn="auto">
              <a:spcBef>
                <a:spcPts val="0"/>
              </a:spcBef>
              <a:spcAft>
                <a:spcPts val="0"/>
              </a:spcAft>
              <a:defRPr/>
            </a:pPr>
            <a:endParaRPr lang="fr-BE" sz="2000" b="1" dirty="0">
              <a:latin typeface="+mn-lt"/>
              <a:cs typeface="+mn-cs"/>
            </a:endParaRPr>
          </a:p>
          <a:p>
            <a:pPr marL="399979" indent="-399979" fontAlgn="auto">
              <a:spcBef>
                <a:spcPts val="0"/>
              </a:spcBef>
              <a:spcAft>
                <a:spcPts val="0"/>
              </a:spcAft>
              <a:defRPr/>
            </a:pPr>
            <a:r>
              <a:rPr lang="fr-BE" sz="2000" b="1" dirty="0">
                <a:solidFill>
                  <a:srgbClr val="FF0000"/>
                </a:solidFill>
                <a:latin typeface="+mn-lt"/>
                <a:cs typeface="+mn-cs"/>
              </a:rPr>
              <a:t>VII.		Les tableaux et la classe String</a:t>
            </a:r>
          </a:p>
        </p:txBody>
      </p:sp>
    </p:spTree>
    <p:extLst>
      <p:ext uri="{BB962C8B-B14F-4D97-AF65-F5344CB8AC3E}">
        <p14:creationId xmlns:p14="http://schemas.microsoft.com/office/powerpoint/2010/main" val="3327657597"/>
      </p:ext>
    </p:extLst>
  </p:cSld>
  <p:clrMapOvr>
    <a:masterClrMapping/>
  </p:clrMapOvr>
  <p:transition>
    <p:strips dir="r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0"/>
            <a:ext cx="9144000" cy="954091"/>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cs typeface="+mn-cs"/>
              </a:rPr>
              <a:t>VII.	</a:t>
            </a:r>
            <a:r>
              <a:rPr lang="fr-BE" sz="2400" b="1" dirty="0">
                <a:latin typeface="+mn-lt"/>
                <a:cs typeface="+mn-cs"/>
              </a:rPr>
              <a:t>Les tableaux et la classe String</a:t>
            </a:r>
            <a:r>
              <a:rPr lang="fr-BE" sz="2400" b="1" i="1" dirty="0">
                <a:latin typeface="+mn-lt"/>
                <a:cs typeface="+mn-cs"/>
              </a:rPr>
              <a:t> – Les tableaux à 1 et n dimensions</a:t>
            </a:r>
            <a:endParaRPr lang="fr-BE" sz="2400" b="1" dirty="0">
              <a:latin typeface="+mn-lt"/>
              <a:cs typeface="+mn-cs"/>
            </a:endParaRPr>
          </a:p>
        </p:txBody>
      </p:sp>
      <p:sp>
        <p:nvSpPr>
          <p:cNvPr id="9" name="ZoneTexte 8"/>
          <p:cNvSpPr txBox="1"/>
          <p:nvPr/>
        </p:nvSpPr>
        <p:spPr>
          <a:xfrm>
            <a:off x="285720" y="1121522"/>
            <a:ext cx="8606760" cy="4093412"/>
          </a:xfrm>
          <a:prstGeom prst="rect">
            <a:avLst/>
          </a:prstGeom>
          <a:noFill/>
        </p:spPr>
        <p:txBody>
          <a:bodyPr lIns="91424" tIns="45712" rIns="91424" bIns="45712">
            <a:spAutoFit/>
          </a:bodyPr>
          <a:lstStyle/>
          <a:p>
            <a:pPr marL="0" lvl="3" fontAlgn="auto">
              <a:spcBef>
                <a:spcPts val="0"/>
              </a:spcBef>
              <a:spcAft>
                <a:spcPts val="0"/>
              </a:spcAft>
              <a:defRPr/>
            </a:pPr>
            <a:r>
              <a:rPr lang="fr-BE" sz="2000" dirty="0">
                <a:latin typeface="Calibri" panose="020F0502020204030204" pitchFamily="34" charset="0"/>
                <a:cs typeface="+mn-cs"/>
              </a:rPr>
              <a:t>Il existe deux grandes catégories de tableaux:</a:t>
            </a:r>
          </a:p>
          <a:p>
            <a:pPr marL="0" lvl="3" fontAlgn="auto">
              <a:spcBef>
                <a:spcPts val="0"/>
              </a:spcBef>
              <a:spcAft>
                <a:spcPts val="0"/>
              </a:spcAft>
              <a:defRPr/>
            </a:pPr>
            <a:endParaRPr lang="fr-BE" sz="2000" dirty="0">
              <a:latin typeface="Calibri" panose="020F0502020204030204" pitchFamily="34" charset="0"/>
              <a:cs typeface="+mn-cs"/>
            </a:endParaRPr>
          </a:p>
          <a:p>
            <a:pPr marL="1257078" lvl="5" indent="-342839">
              <a:buFont typeface="Arial" panose="020B0604020202020204" pitchFamily="34" charset="0"/>
              <a:buChar char="•"/>
              <a:defRPr/>
            </a:pPr>
            <a:r>
              <a:rPr lang="fr-BE" sz="2000" dirty="0">
                <a:latin typeface="Calibri" panose="020F0502020204030204" pitchFamily="34" charset="0"/>
                <a:cs typeface="+mn-cs"/>
              </a:rPr>
              <a:t>Les tableaux à </a:t>
            </a:r>
            <a:r>
              <a:rPr lang="fr-BE" sz="2000" b="1" dirty="0">
                <a:latin typeface="Calibri" panose="020F0502020204030204" pitchFamily="34" charset="0"/>
                <a:cs typeface="+mn-cs"/>
              </a:rPr>
              <a:t>une</a:t>
            </a:r>
            <a:r>
              <a:rPr lang="fr-BE" sz="2000" dirty="0">
                <a:latin typeface="Calibri" panose="020F0502020204030204" pitchFamily="34" charset="0"/>
                <a:cs typeface="+mn-cs"/>
              </a:rPr>
              <a:t> dimension (ou </a:t>
            </a:r>
            <a:r>
              <a:rPr lang="fr-BE" sz="2000" b="1" dirty="0">
                <a:latin typeface="Calibri" panose="020F0502020204030204" pitchFamily="34" charset="0"/>
                <a:cs typeface="+mn-cs"/>
              </a:rPr>
              <a:t>vecteurs</a:t>
            </a:r>
            <a:r>
              <a:rPr lang="fr-BE" sz="2000" dirty="0">
                <a:latin typeface="Calibri" panose="020F0502020204030204" pitchFamily="34" charset="0"/>
                <a:cs typeface="+mn-cs"/>
              </a:rPr>
              <a:t>):</a:t>
            </a:r>
          </a:p>
          <a:p>
            <a:pPr marL="0" lvl="3" fontAlgn="auto">
              <a:spcBef>
                <a:spcPts val="0"/>
              </a:spcBef>
              <a:spcAft>
                <a:spcPts val="0"/>
              </a:spcAft>
              <a:defRPr/>
            </a:pPr>
            <a:endParaRPr lang="fr-BE" sz="2000" dirty="0">
              <a:latin typeface="Calibri" panose="020F0502020204030204" pitchFamily="34" charset="0"/>
              <a:cs typeface="+mn-cs"/>
            </a:endParaRPr>
          </a:p>
          <a:p>
            <a:pPr marL="0" lvl="3" fontAlgn="auto">
              <a:spcBef>
                <a:spcPts val="0"/>
              </a:spcBef>
              <a:spcAft>
                <a:spcPts val="0"/>
              </a:spcAft>
              <a:defRPr/>
            </a:pPr>
            <a:r>
              <a:rPr lang="fr-BE" sz="2000" dirty="0">
                <a:latin typeface="Calibri" panose="020F0502020204030204" pitchFamily="34" charset="0"/>
                <a:cs typeface="+mn-cs"/>
              </a:rPr>
              <a:t>		Ceux-ci peuvent-être imaginés comme les wagons d’un train.</a:t>
            </a:r>
          </a:p>
          <a:p>
            <a:pPr marL="0" lvl="3" fontAlgn="auto">
              <a:spcBef>
                <a:spcPts val="0"/>
              </a:spcBef>
              <a:spcAft>
                <a:spcPts val="0"/>
              </a:spcAft>
              <a:defRPr/>
            </a:pPr>
            <a:endParaRPr lang="fr-BE" sz="2000" dirty="0">
              <a:latin typeface="Calibri" panose="020F0502020204030204" pitchFamily="34" charset="0"/>
              <a:cs typeface="+mn-cs"/>
            </a:endParaRPr>
          </a:p>
          <a:p>
            <a:pPr marL="0" lvl="3" fontAlgn="auto">
              <a:spcBef>
                <a:spcPts val="0"/>
              </a:spcBef>
              <a:spcAft>
                <a:spcPts val="0"/>
              </a:spcAft>
              <a:defRPr/>
            </a:pPr>
            <a:endParaRPr lang="fr-BE" sz="2000" dirty="0">
              <a:latin typeface="Calibri" panose="020F0502020204030204" pitchFamily="34" charset="0"/>
              <a:cs typeface="+mn-cs"/>
            </a:endParaRPr>
          </a:p>
          <a:p>
            <a:pPr marL="0" lvl="3" fontAlgn="auto">
              <a:spcBef>
                <a:spcPts val="0"/>
              </a:spcBef>
              <a:spcAft>
                <a:spcPts val="0"/>
              </a:spcAft>
              <a:defRPr/>
            </a:pPr>
            <a:endParaRPr lang="fr-BE" sz="2000" dirty="0">
              <a:latin typeface="Calibri" panose="020F0502020204030204" pitchFamily="34" charset="0"/>
              <a:cs typeface="+mn-cs"/>
            </a:endParaRPr>
          </a:p>
          <a:p>
            <a:pPr marL="1257078" lvl="5" indent="-342839">
              <a:buFont typeface="Arial" panose="020B0604020202020204" pitchFamily="34" charset="0"/>
              <a:buChar char="•"/>
              <a:defRPr/>
            </a:pPr>
            <a:r>
              <a:rPr lang="fr-BE" sz="2000" dirty="0">
                <a:latin typeface="Calibri" panose="020F0502020204030204" pitchFamily="34" charset="0"/>
                <a:cs typeface="+mn-cs"/>
              </a:rPr>
              <a:t>Les tableaux à </a:t>
            </a:r>
            <a:r>
              <a:rPr lang="fr-BE" sz="2000" b="1" dirty="0">
                <a:latin typeface="Calibri" panose="020F0502020204030204" pitchFamily="34" charset="0"/>
                <a:cs typeface="+mn-cs"/>
              </a:rPr>
              <a:t>n</a:t>
            </a:r>
            <a:r>
              <a:rPr lang="fr-BE" sz="2000" i="1" dirty="0">
                <a:latin typeface="Calibri" panose="020F0502020204030204" pitchFamily="34" charset="0"/>
                <a:cs typeface="+mn-cs"/>
              </a:rPr>
              <a:t> </a:t>
            </a:r>
            <a:r>
              <a:rPr lang="fr-BE" sz="2000" dirty="0">
                <a:latin typeface="Calibri" panose="020F0502020204030204" pitchFamily="34" charset="0"/>
                <a:cs typeface="+mn-cs"/>
              </a:rPr>
              <a:t>dimensions (ou </a:t>
            </a:r>
            <a:r>
              <a:rPr lang="fr-BE" sz="2000" b="1" dirty="0">
                <a:latin typeface="Calibri" panose="020F0502020204030204" pitchFamily="34" charset="0"/>
                <a:cs typeface="+mn-cs"/>
              </a:rPr>
              <a:t>matrices</a:t>
            </a:r>
            <a:r>
              <a:rPr lang="fr-BE" sz="2000" dirty="0">
                <a:latin typeface="Calibri" panose="020F0502020204030204" pitchFamily="34" charset="0"/>
                <a:cs typeface="+mn-cs"/>
              </a:rPr>
              <a:t>):</a:t>
            </a:r>
          </a:p>
          <a:p>
            <a:pPr marL="0" lvl="3" fontAlgn="auto">
              <a:spcBef>
                <a:spcPts val="0"/>
              </a:spcBef>
              <a:spcAft>
                <a:spcPts val="0"/>
              </a:spcAft>
              <a:defRPr/>
            </a:pPr>
            <a:endParaRPr lang="fr-BE" sz="2000" dirty="0">
              <a:latin typeface="Calibri" panose="020F0502020204030204" pitchFamily="34" charset="0"/>
              <a:cs typeface="+mn-cs"/>
            </a:endParaRPr>
          </a:p>
          <a:p>
            <a:pPr marL="0" lvl="3" fontAlgn="auto">
              <a:spcBef>
                <a:spcPts val="0"/>
              </a:spcBef>
              <a:spcAft>
                <a:spcPts val="0"/>
              </a:spcAft>
              <a:defRPr/>
            </a:pPr>
            <a:r>
              <a:rPr lang="fr-BE" sz="2000" dirty="0">
                <a:latin typeface="Calibri" panose="020F0502020204030204" pitchFamily="34" charset="0"/>
                <a:cs typeface="+mn-cs"/>
              </a:rPr>
              <a:t>		Ceux-ci peuvent-être imaginés comme une grille de combat 			naval (2 dimensions) ou encore un </a:t>
            </a:r>
            <a:r>
              <a:rPr lang="fr-BE" sz="2000" dirty="0" err="1">
                <a:latin typeface="Calibri" panose="020F0502020204030204" pitchFamily="34" charset="0"/>
                <a:cs typeface="+mn-cs"/>
              </a:rPr>
              <a:t>rubik’s</a:t>
            </a:r>
            <a:r>
              <a:rPr lang="fr-BE" sz="2000" dirty="0">
                <a:latin typeface="Calibri" panose="020F0502020204030204" pitchFamily="34" charset="0"/>
                <a:cs typeface="+mn-cs"/>
              </a:rPr>
              <a:t> cube (3 dimensions).</a:t>
            </a:r>
          </a:p>
          <a:p>
            <a:pPr marL="0" lvl="3" fontAlgn="auto">
              <a:spcBef>
                <a:spcPts val="0"/>
              </a:spcBef>
              <a:spcAft>
                <a:spcPts val="0"/>
              </a:spcAft>
              <a:defRPr/>
            </a:pPr>
            <a:endParaRPr lang="fr-BE" sz="2000" dirty="0">
              <a:latin typeface="Calibri" panose="020F0502020204030204" pitchFamily="34" charset="0"/>
              <a:cs typeface="+mn-cs"/>
            </a:endParaRPr>
          </a:p>
        </p:txBody>
      </p:sp>
      <p:graphicFrame>
        <p:nvGraphicFramePr>
          <p:cNvPr id="10" name="Tableau 9"/>
          <p:cNvGraphicFramePr>
            <a:graphicFrameLocks noGrp="1"/>
          </p:cNvGraphicFramePr>
          <p:nvPr/>
        </p:nvGraphicFramePr>
        <p:xfrm>
          <a:off x="2214563" y="2986088"/>
          <a:ext cx="6095999" cy="371475"/>
        </p:xfrm>
        <a:graphic>
          <a:graphicData uri="http://schemas.openxmlformats.org/drawingml/2006/table">
            <a:tbl>
              <a:tblPr firstRow="1" bandRow="1">
                <a:tableStyleId>{5C22544A-7EE6-4342-B048-85BDC9FD1C3A}</a:tableStyleId>
              </a:tblPr>
              <a:tblGrid>
                <a:gridCol w="870857"/>
                <a:gridCol w="870857"/>
                <a:gridCol w="870857"/>
                <a:gridCol w="870857"/>
                <a:gridCol w="870857"/>
                <a:gridCol w="870857"/>
                <a:gridCol w="870857"/>
              </a:tblGrid>
              <a:tr h="371475">
                <a:tc>
                  <a:txBody>
                    <a:bodyPr/>
                    <a:lstStyle/>
                    <a:p>
                      <a:pPr algn="ctr"/>
                      <a:r>
                        <a:rPr lang="fr-BE" sz="1800" dirty="0" smtClean="0"/>
                        <a:t>5</a:t>
                      </a:r>
                      <a:endParaRPr lang="fr-BE" sz="1800" dirty="0"/>
                    </a:p>
                  </a:txBody>
                  <a:tcPr marT="45798" marB="45798"/>
                </a:tc>
                <a:tc>
                  <a:txBody>
                    <a:bodyPr/>
                    <a:lstStyle/>
                    <a:p>
                      <a:pPr algn="ctr"/>
                      <a:r>
                        <a:rPr lang="fr-BE" sz="1800" dirty="0" smtClean="0"/>
                        <a:t>6</a:t>
                      </a:r>
                      <a:endParaRPr lang="fr-BE" sz="1800" dirty="0"/>
                    </a:p>
                  </a:txBody>
                  <a:tcPr marT="45798" marB="45798"/>
                </a:tc>
                <a:tc>
                  <a:txBody>
                    <a:bodyPr/>
                    <a:lstStyle/>
                    <a:p>
                      <a:pPr algn="ctr"/>
                      <a:r>
                        <a:rPr lang="fr-BE" sz="1800" dirty="0" smtClean="0"/>
                        <a:t>7</a:t>
                      </a:r>
                      <a:endParaRPr lang="fr-BE" sz="1800" dirty="0"/>
                    </a:p>
                  </a:txBody>
                  <a:tcPr marT="45798" marB="45798"/>
                </a:tc>
                <a:tc>
                  <a:txBody>
                    <a:bodyPr/>
                    <a:lstStyle/>
                    <a:p>
                      <a:pPr algn="ctr"/>
                      <a:r>
                        <a:rPr lang="fr-BE" sz="1800" dirty="0" smtClean="0"/>
                        <a:t>85</a:t>
                      </a:r>
                      <a:endParaRPr lang="fr-BE" sz="1800" dirty="0"/>
                    </a:p>
                  </a:txBody>
                  <a:tcPr marT="45798" marB="45798"/>
                </a:tc>
                <a:tc>
                  <a:txBody>
                    <a:bodyPr/>
                    <a:lstStyle/>
                    <a:p>
                      <a:pPr algn="ctr"/>
                      <a:r>
                        <a:rPr lang="fr-BE" sz="1800" dirty="0" smtClean="0"/>
                        <a:t>0</a:t>
                      </a:r>
                      <a:endParaRPr lang="fr-BE" sz="1800" dirty="0"/>
                    </a:p>
                  </a:txBody>
                  <a:tcPr marT="45798" marB="45798"/>
                </a:tc>
                <a:tc>
                  <a:txBody>
                    <a:bodyPr/>
                    <a:lstStyle/>
                    <a:p>
                      <a:pPr algn="ctr"/>
                      <a:r>
                        <a:rPr lang="fr-BE" sz="1800" dirty="0" smtClean="0"/>
                        <a:t>6</a:t>
                      </a:r>
                      <a:endParaRPr lang="fr-BE" sz="1800" dirty="0"/>
                    </a:p>
                  </a:txBody>
                  <a:tcPr marT="45798" marB="45798"/>
                </a:tc>
                <a:tc>
                  <a:txBody>
                    <a:bodyPr/>
                    <a:lstStyle/>
                    <a:p>
                      <a:pPr algn="ctr"/>
                      <a:r>
                        <a:rPr lang="fr-BE" sz="1800" dirty="0" smtClean="0"/>
                        <a:t>3</a:t>
                      </a:r>
                      <a:endParaRPr lang="fr-BE" sz="1800" dirty="0"/>
                    </a:p>
                  </a:txBody>
                  <a:tcPr marT="45798" marB="45798"/>
                </a:tc>
              </a:tr>
            </a:tbl>
          </a:graphicData>
        </a:graphic>
      </p:graphicFrame>
      <p:graphicFrame>
        <p:nvGraphicFramePr>
          <p:cNvPr id="11" name="Tableau 10"/>
          <p:cNvGraphicFramePr>
            <a:graphicFrameLocks noGrp="1"/>
          </p:cNvGraphicFramePr>
          <p:nvPr>
            <p:extLst>
              <p:ext uri="{D42A27DB-BD31-4B8C-83A1-F6EECF244321}">
                <p14:modId xmlns:p14="http://schemas.microsoft.com/office/powerpoint/2010/main" val="4123268253"/>
              </p:ext>
            </p:extLst>
          </p:nvPr>
        </p:nvGraphicFramePr>
        <p:xfrm>
          <a:off x="2524125" y="4964114"/>
          <a:ext cx="1476376" cy="1110049"/>
        </p:xfrm>
        <a:graphic>
          <a:graphicData uri="http://schemas.openxmlformats.org/drawingml/2006/table">
            <a:tbl>
              <a:tblPr firstRow="1" bandRow="1">
                <a:tableStyleId>{5C22544A-7EE6-4342-B048-85BDC9FD1C3A}</a:tableStyleId>
              </a:tblPr>
              <a:tblGrid>
                <a:gridCol w="476236"/>
                <a:gridCol w="500070"/>
                <a:gridCol w="500070"/>
              </a:tblGrid>
              <a:tr h="367943">
                <a:tc>
                  <a:txBody>
                    <a:bodyPr/>
                    <a:lstStyle/>
                    <a:p>
                      <a:pPr algn="ctr"/>
                      <a:r>
                        <a:rPr lang="fr-BE" sz="1800" dirty="0" smtClean="0"/>
                        <a:t>A</a:t>
                      </a:r>
                      <a:endParaRPr lang="fr-BE" sz="1800" dirty="0"/>
                    </a:p>
                  </a:txBody>
                  <a:tcPr marL="91441" marR="91441" marT="45746" marB="45746">
                    <a:solidFill>
                      <a:schemeClr val="accent1"/>
                    </a:solidFill>
                  </a:tcPr>
                </a:tc>
                <a:tc>
                  <a:txBody>
                    <a:bodyPr/>
                    <a:lstStyle/>
                    <a:p>
                      <a:pPr algn="ctr"/>
                      <a:r>
                        <a:rPr lang="fr-BE" sz="1800" dirty="0" smtClean="0"/>
                        <a:t>R</a:t>
                      </a:r>
                      <a:endParaRPr lang="fr-BE" sz="1800" dirty="0"/>
                    </a:p>
                  </a:txBody>
                  <a:tcPr marL="91441" marR="91441" marT="45746" marB="45746">
                    <a:solidFill>
                      <a:schemeClr val="accent1"/>
                    </a:solidFill>
                  </a:tcPr>
                </a:tc>
                <a:tc>
                  <a:txBody>
                    <a:bodyPr/>
                    <a:lstStyle/>
                    <a:p>
                      <a:pPr algn="ctr"/>
                      <a:r>
                        <a:rPr lang="fr-BE" sz="1800" dirty="0" smtClean="0"/>
                        <a:t>5</a:t>
                      </a:r>
                      <a:endParaRPr lang="fr-BE" sz="1800" dirty="0"/>
                    </a:p>
                  </a:txBody>
                  <a:tcPr marL="91441" marR="91441" marT="45746" marB="45746">
                    <a:solidFill>
                      <a:schemeClr val="accent1"/>
                    </a:solidFill>
                  </a:tcPr>
                </a:tc>
              </a:tr>
              <a:tr h="371053">
                <a:tc>
                  <a:txBody>
                    <a:bodyPr/>
                    <a:lstStyle/>
                    <a:p>
                      <a:pPr marL="0" algn="ctr" defTabSz="914400" rtl="0" eaLnBrk="1" latinLnBrk="0" hangingPunct="1"/>
                      <a:r>
                        <a:rPr lang="fr-BE" sz="1800" b="1" kern="1200" dirty="0" smtClean="0">
                          <a:solidFill>
                            <a:schemeClr val="lt1"/>
                          </a:solidFill>
                          <a:latin typeface="+mn-lt"/>
                          <a:ea typeface="+mn-ea"/>
                          <a:cs typeface="+mn-cs"/>
                        </a:rPr>
                        <a:t>K</a:t>
                      </a:r>
                      <a:endParaRPr lang="fr-BE" sz="1800" b="1" kern="1200" dirty="0">
                        <a:solidFill>
                          <a:schemeClr val="lt1"/>
                        </a:solidFill>
                        <a:latin typeface="+mn-lt"/>
                        <a:ea typeface="+mn-ea"/>
                        <a:cs typeface="+mn-cs"/>
                      </a:endParaRPr>
                    </a:p>
                  </a:txBody>
                  <a:tcPr marL="91441" marR="91441" marT="45746" marB="45746">
                    <a:solidFill>
                      <a:schemeClr val="accent1"/>
                    </a:solidFill>
                  </a:tcPr>
                </a:tc>
                <a:tc>
                  <a:txBody>
                    <a:bodyPr/>
                    <a:lstStyle/>
                    <a:p>
                      <a:pPr marL="0" algn="ctr" defTabSz="914400" rtl="0" eaLnBrk="1" latinLnBrk="0" hangingPunct="1"/>
                      <a:r>
                        <a:rPr lang="fr-BE" sz="1800" b="1" kern="1200" dirty="0" smtClean="0">
                          <a:solidFill>
                            <a:schemeClr val="lt1"/>
                          </a:solidFill>
                          <a:latin typeface="+mn-lt"/>
                          <a:ea typeface="+mn-ea"/>
                          <a:cs typeface="+mn-cs"/>
                        </a:rPr>
                        <a:t>5</a:t>
                      </a:r>
                      <a:endParaRPr lang="fr-BE" sz="1800" b="1" kern="1200" dirty="0">
                        <a:solidFill>
                          <a:schemeClr val="lt1"/>
                        </a:solidFill>
                        <a:latin typeface="+mn-lt"/>
                        <a:ea typeface="+mn-ea"/>
                        <a:cs typeface="+mn-cs"/>
                      </a:endParaRPr>
                    </a:p>
                  </a:txBody>
                  <a:tcPr marL="91441" marR="91441" marT="45746" marB="45746">
                    <a:solidFill>
                      <a:schemeClr val="accent1"/>
                    </a:solidFill>
                  </a:tcPr>
                </a:tc>
                <a:tc>
                  <a:txBody>
                    <a:bodyPr/>
                    <a:lstStyle/>
                    <a:p>
                      <a:pPr marL="0" algn="ctr" defTabSz="914400" rtl="0" eaLnBrk="1" latinLnBrk="0" hangingPunct="1"/>
                      <a:r>
                        <a:rPr lang="fr-BE" sz="1800" b="1" kern="1200" dirty="0" smtClean="0">
                          <a:solidFill>
                            <a:schemeClr val="lt1"/>
                          </a:solidFill>
                          <a:latin typeface="+mn-lt"/>
                          <a:ea typeface="+mn-ea"/>
                          <a:cs typeface="+mn-cs"/>
                        </a:rPr>
                        <a:t>6</a:t>
                      </a:r>
                      <a:endParaRPr lang="fr-BE" sz="1800" b="1" kern="1200" dirty="0">
                        <a:solidFill>
                          <a:schemeClr val="lt1"/>
                        </a:solidFill>
                        <a:latin typeface="+mn-lt"/>
                        <a:ea typeface="+mn-ea"/>
                        <a:cs typeface="+mn-cs"/>
                      </a:endParaRPr>
                    </a:p>
                  </a:txBody>
                  <a:tcPr marL="91441" marR="91441" marT="45746" marB="45746">
                    <a:solidFill>
                      <a:schemeClr val="accent1"/>
                    </a:solidFill>
                  </a:tcPr>
                </a:tc>
              </a:tr>
              <a:tr h="371053">
                <a:tc>
                  <a:txBody>
                    <a:bodyPr/>
                    <a:lstStyle/>
                    <a:p>
                      <a:pPr marL="0" algn="ctr" defTabSz="914400" rtl="0" eaLnBrk="1" latinLnBrk="0" hangingPunct="1"/>
                      <a:r>
                        <a:rPr lang="fr-BE" sz="1800" b="1" kern="1200" dirty="0" smtClean="0">
                          <a:solidFill>
                            <a:schemeClr val="lt1"/>
                          </a:solidFill>
                          <a:latin typeface="+mn-lt"/>
                          <a:ea typeface="+mn-ea"/>
                          <a:cs typeface="+mn-cs"/>
                        </a:rPr>
                        <a:t>6</a:t>
                      </a:r>
                      <a:endParaRPr lang="fr-BE" sz="1800" b="1" kern="1200" dirty="0">
                        <a:solidFill>
                          <a:schemeClr val="lt1"/>
                        </a:solidFill>
                        <a:latin typeface="+mn-lt"/>
                        <a:ea typeface="+mn-ea"/>
                        <a:cs typeface="+mn-cs"/>
                      </a:endParaRPr>
                    </a:p>
                  </a:txBody>
                  <a:tcPr marL="91441" marR="91441" marT="45746" marB="45746">
                    <a:solidFill>
                      <a:schemeClr val="accent1"/>
                    </a:solidFill>
                  </a:tcPr>
                </a:tc>
                <a:tc>
                  <a:txBody>
                    <a:bodyPr/>
                    <a:lstStyle/>
                    <a:p>
                      <a:pPr marL="0" algn="ctr" defTabSz="914400" rtl="0" eaLnBrk="1" latinLnBrk="0" hangingPunct="1"/>
                      <a:r>
                        <a:rPr lang="fr-BE" sz="1800" b="1" kern="1200" dirty="0" smtClean="0">
                          <a:solidFill>
                            <a:schemeClr val="lt1"/>
                          </a:solidFill>
                          <a:latin typeface="+mn-lt"/>
                          <a:ea typeface="+mn-ea"/>
                          <a:cs typeface="+mn-cs"/>
                        </a:rPr>
                        <a:t>3</a:t>
                      </a:r>
                      <a:endParaRPr lang="fr-BE" sz="1800" b="1" kern="1200" dirty="0">
                        <a:solidFill>
                          <a:schemeClr val="lt1"/>
                        </a:solidFill>
                        <a:latin typeface="+mn-lt"/>
                        <a:ea typeface="+mn-ea"/>
                        <a:cs typeface="+mn-cs"/>
                      </a:endParaRPr>
                    </a:p>
                  </a:txBody>
                  <a:tcPr marL="91441" marR="91441" marT="45746" marB="45746">
                    <a:solidFill>
                      <a:schemeClr val="accent1"/>
                    </a:solidFill>
                  </a:tcPr>
                </a:tc>
                <a:tc>
                  <a:txBody>
                    <a:bodyPr/>
                    <a:lstStyle/>
                    <a:p>
                      <a:pPr marL="0" algn="ctr" defTabSz="914400" rtl="0" eaLnBrk="1" latinLnBrk="0" hangingPunct="1"/>
                      <a:r>
                        <a:rPr lang="fr-BE" sz="1800" b="1" kern="1200" dirty="0" smtClean="0">
                          <a:solidFill>
                            <a:schemeClr val="lt1"/>
                          </a:solidFill>
                          <a:latin typeface="+mn-lt"/>
                          <a:ea typeface="+mn-ea"/>
                          <a:cs typeface="+mn-cs"/>
                        </a:rPr>
                        <a:t>P</a:t>
                      </a:r>
                      <a:endParaRPr lang="fr-BE" sz="1800" b="1" kern="1200" dirty="0">
                        <a:solidFill>
                          <a:schemeClr val="lt1"/>
                        </a:solidFill>
                        <a:latin typeface="+mn-lt"/>
                        <a:ea typeface="+mn-ea"/>
                        <a:cs typeface="+mn-cs"/>
                      </a:endParaRPr>
                    </a:p>
                  </a:txBody>
                  <a:tcPr marL="91441" marR="91441" marT="45746" marB="45746">
                    <a:solidFill>
                      <a:schemeClr val="accent1"/>
                    </a:solidFill>
                  </a:tcPr>
                </a:tc>
              </a:tr>
            </a:tbl>
          </a:graphicData>
        </a:graphic>
      </p:graphicFrame>
      <p:pic>
        <p:nvPicPr>
          <p:cNvPr id="23592" name="Image 11" descr="rubikcub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15001" y="4857751"/>
            <a:ext cx="1285875"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2533299"/>
      </p:ext>
    </p:extLst>
  </p:cSld>
  <p:clrMapOvr>
    <a:masterClrMapping/>
  </p:clrMapOvr>
  <p:transition>
    <p:strips dir="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cs typeface="+mn-cs"/>
              </a:rPr>
              <a:t>VII. </a:t>
            </a:r>
            <a:r>
              <a:rPr lang="fr-BE" sz="2400" b="1" dirty="0">
                <a:latin typeface="+mn-lt"/>
                <a:cs typeface="+mn-cs"/>
              </a:rPr>
              <a:t>Les tableaux et la classe String </a:t>
            </a:r>
            <a:r>
              <a:rPr lang="fr-BE" sz="2400" b="1" i="1" dirty="0">
                <a:latin typeface="+mn-lt"/>
                <a:cs typeface="+mn-cs"/>
              </a:rPr>
              <a:t>– Les tableaux à 1 dimension</a:t>
            </a:r>
          </a:p>
        </p:txBody>
      </p:sp>
      <p:sp>
        <p:nvSpPr>
          <p:cNvPr id="9" name="ZoneTexte 8"/>
          <p:cNvSpPr txBox="1"/>
          <p:nvPr/>
        </p:nvSpPr>
        <p:spPr>
          <a:xfrm>
            <a:off x="184801" y="1196753"/>
            <a:ext cx="8793304" cy="5016742"/>
          </a:xfrm>
          <a:prstGeom prst="rect">
            <a:avLst/>
          </a:prstGeom>
          <a:noFill/>
        </p:spPr>
        <p:txBody>
          <a:bodyPr wrap="square" lIns="91424" tIns="45712" rIns="91424" bIns="45712">
            <a:spAutoFit/>
          </a:bodyPr>
          <a:lstStyle/>
          <a:p>
            <a:pPr marL="0" lvl="3" fontAlgn="auto">
              <a:spcBef>
                <a:spcPts val="0"/>
              </a:spcBef>
              <a:spcAft>
                <a:spcPts val="0"/>
              </a:spcAft>
              <a:defRPr/>
            </a:pPr>
            <a:r>
              <a:rPr lang="fr-BE" sz="2000" dirty="0">
                <a:latin typeface="Calibri" panose="020F0502020204030204" pitchFamily="34" charset="0"/>
                <a:cs typeface="+mn-cs"/>
              </a:rPr>
              <a:t>Un </a:t>
            </a:r>
            <a:r>
              <a:rPr lang="fr-BE" sz="2000" b="1" dirty="0">
                <a:latin typeface="Calibri" panose="020F0502020204030204" pitchFamily="34" charset="0"/>
                <a:cs typeface="+mn-cs"/>
              </a:rPr>
              <a:t>tableau </a:t>
            </a:r>
            <a:r>
              <a:rPr lang="fr-BE" sz="2000" dirty="0">
                <a:latin typeface="Calibri" panose="020F0502020204030204" pitchFamily="34" charset="0"/>
                <a:cs typeface="+mn-cs"/>
              </a:rPr>
              <a:t>est utilisé pour stocker un </a:t>
            </a:r>
            <a:r>
              <a:rPr lang="fr-BE" sz="2000" b="1" dirty="0">
                <a:latin typeface="Calibri" panose="020F0502020204030204" pitchFamily="34" charset="0"/>
                <a:cs typeface="+mn-cs"/>
              </a:rPr>
              <a:t>ensemble</a:t>
            </a:r>
            <a:r>
              <a:rPr lang="fr-BE" sz="2000" dirty="0">
                <a:latin typeface="Calibri" panose="020F0502020204030204" pitchFamily="34" charset="0"/>
                <a:cs typeface="+mn-cs"/>
              </a:rPr>
              <a:t>, une collection de </a:t>
            </a:r>
            <a:r>
              <a:rPr lang="fr-BE" sz="2000" b="1" dirty="0">
                <a:latin typeface="Calibri" panose="020F0502020204030204" pitchFamily="34" charset="0"/>
                <a:cs typeface="+mn-cs"/>
              </a:rPr>
              <a:t>variables </a:t>
            </a:r>
            <a:r>
              <a:rPr lang="fr-BE" sz="2000" dirty="0">
                <a:latin typeface="Calibri" panose="020F0502020204030204" pitchFamily="34" charset="0"/>
                <a:cs typeface="+mn-cs"/>
              </a:rPr>
              <a:t>de </a:t>
            </a:r>
            <a:r>
              <a:rPr lang="fr-BE" sz="2000" b="1" dirty="0">
                <a:latin typeface="Calibri" panose="020F0502020204030204" pitchFamily="34" charset="0"/>
                <a:cs typeface="+mn-cs"/>
              </a:rPr>
              <a:t>même type</a:t>
            </a:r>
            <a:r>
              <a:rPr lang="fr-BE" sz="2000" dirty="0">
                <a:latin typeface="Calibri" panose="020F0502020204030204" pitchFamily="34" charset="0"/>
                <a:cs typeface="+mn-cs"/>
              </a:rPr>
              <a:t>. </a:t>
            </a:r>
          </a:p>
          <a:p>
            <a:pPr marL="0" lvl="3" fontAlgn="auto">
              <a:spcBef>
                <a:spcPts val="0"/>
              </a:spcBef>
              <a:spcAft>
                <a:spcPts val="0"/>
              </a:spcAft>
              <a:defRPr/>
            </a:pPr>
            <a:endParaRPr lang="fr-BE" sz="2000" dirty="0">
              <a:latin typeface="Calibri" panose="020F0502020204030204" pitchFamily="34" charset="0"/>
              <a:cs typeface="+mn-cs"/>
            </a:endParaRPr>
          </a:p>
          <a:p>
            <a:pPr marL="0" lvl="3" fontAlgn="auto">
              <a:spcBef>
                <a:spcPts val="0"/>
              </a:spcBef>
              <a:spcAft>
                <a:spcPts val="0"/>
              </a:spcAft>
              <a:defRPr/>
            </a:pPr>
            <a:r>
              <a:rPr lang="fr-BE" sz="2000" dirty="0">
                <a:latin typeface="Calibri" panose="020F0502020204030204" pitchFamily="34" charset="0"/>
              </a:rPr>
              <a:t>Un tableau est un </a:t>
            </a:r>
            <a:r>
              <a:rPr lang="fr-BE" sz="2000" b="1" dirty="0">
                <a:latin typeface="Calibri" panose="020F0502020204030204" pitchFamily="34" charset="0"/>
              </a:rPr>
              <a:t>type objet</a:t>
            </a:r>
            <a:r>
              <a:rPr lang="fr-BE" sz="2000" dirty="0">
                <a:latin typeface="Calibri" panose="020F0502020204030204" pitchFamily="34" charset="0"/>
                <a:cs typeface="+mn-cs"/>
              </a:rPr>
              <a:t>.</a:t>
            </a:r>
          </a:p>
          <a:p>
            <a:pPr marL="0" lvl="3" fontAlgn="auto">
              <a:spcBef>
                <a:spcPts val="0"/>
              </a:spcBef>
              <a:spcAft>
                <a:spcPts val="0"/>
              </a:spcAft>
              <a:defRPr/>
            </a:pPr>
            <a:endParaRPr lang="fr-BE" sz="2000" dirty="0">
              <a:latin typeface="Calibri" panose="020F0502020204030204" pitchFamily="34" charset="0"/>
            </a:endParaRPr>
          </a:p>
          <a:p>
            <a:pPr marL="0" lvl="3" fontAlgn="auto">
              <a:spcBef>
                <a:spcPts val="0"/>
              </a:spcBef>
              <a:spcAft>
                <a:spcPts val="0"/>
              </a:spcAft>
              <a:defRPr/>
            </a:pPr>
            <a:r>
              <a:rPr lang="fr-BE" sz="2000" dirty="0">
                <a:latin typeface="Calibri" panose="020F0502020204030204" pitchFamily="34" charset="0"/>
              </a:rPr>
              <a:t>La </a:t>
            </a:r>
            <a:r>
              <a:rPr lang="fr-BE" sz="2000" b="1" dirty="0">
                <a:latin typeface="Calibri" panose="020F0502020204030204" pitchFamily="34" charset="0"/>
              </a:rPr>
              <a:t>création </a:t>
            </a:r>
            <a:r>
              <a:rPr lang="fr-BE" sz="2000" dirty="0">
                <a:latin typeface="Calibri" panose="020F0502020204030204" pitchFamily="34" charset="0"/>
              </a:rPr>
              <a:t>d’un tableau nécessite </a:t>
            </a:r>
            <a:r>
              <a:rPr lang="fr-BE" sz="2000" b="1" dirty="0">
                <a:latin typeface="Calibri" panose="020F0502020204030204" pitchFamily="34" charset="0"/>
              </a:rPr>
              <a:t>deux informations </a:t>
            </a:r>
            <a:r>
              <a:rPr lang="fr-BE" sz="2000" dirty="0">
                <a:latin typeface="Calibri" panose="020F0502020204030204" pitchFamily="34" charset="0"/>
              </a:rPr>
              <a:t>: </a:t>
            </a:r>
          </a:p>
          <a:p>
            <a:pPr marL="799959" lvl="4" indent="-342839" fontAlgn="auto">
              <a:spcBef>
                <a:spcPts val="0"/>
              </a:spcBef>
              <a:spcAft>
                <a:spcPts val="0"/>
              </a:spcAft>
              <a:buFont typeface="Arial" panose="020B0604020202020204" pitchFamily="34" charset="0"/>
              <a:buChar char="•"/>
              <a:defRPr/>
            </a:pPr>
            <a:r>
              <a:rPr lang="fr-BE" sz="2000" dirty="0">
                <a:latin typeface="Calibri" panose="020F0502020204030204" pitchFamily="34" charset="0"/>
              </a:rPr>
              <a:t>le type de données qu’il va contenir</a:t>
            </a:r>
          </a:p>
          <a:p>
            <a:pPr marL="799959" lvl="4" indent="-342839" fontAlgn="auto">
              <a:spcBef>
                <a:spcPts val="0"/>
              </a:spcBef>
              <a:spcAft>
                <a:spcPts val="0"/>
              </a:spcAft>
              <a:buFont typeface="Arial" panose="020B0604020202020204" pitchFamily="34" charset="0"/>
              <a:buChar char="•"/>
              <a:defRPr/>
            </a:pPr>
            <a:r>
              <a:rPr lang="fr-BE" sz="2000" dirty="0">
                <a:latin typeface="Calibri" panose="020F0502020204030204" pitchFamily="34" charset="0"/>
              </a:rPr>
              <a:t>sa taille</a:t>
            </a:r>
          </a:p>
          <a:p>
            <a:pPr marL="0" lvl="3" fontAlgn="auto">
              <a:spcBef>
                <a:spcPts val="0"/>
              </a:spcBef>
              <a:spcAft>
                <a:spcPts val="0"/>
              </a:spcAft>
              <a:defRPr/>
            </a:pPr>
            <a:endParaRPr lang="fr-BE" sz="2000" dirty="0">
              <a:latin typeface="Calibri" panose="020F0502020204030204" pitchFamily="34" charset="0"/>
            </a:endParaRPr>
          </a:p>
          <a:p>
            <a:pPr marL="0" lvl="3" fontAlgn="auto">
              <a:spcBef>
                <a:spcPts val="0"/>
              </a:spcBef>
              <a:spcAft>
                <a:spcPts val="0"/>
              </a:spcAft>
              <a:defRPr/>
            </a:pPr>
            <a:r>
              <a:rPr lang="fr-BE" sz="2000" dirty="0">
                <a:latin typeface="Calibri" panose="020F0502020204030204" pitchFamily="34" charset="0"/>
              </a:rPr>
              <a:t>On peut créer des tableaux de types primitifs ou de types objets.</a:t>
            </a:r>
          </a:p>
          <a:p>
            <a:pPr marL="0" lvl="3" fontAlgn="auto">
              <a:spcBef>
                <a:spcPts val="0"/>
              </a:spcBef>
              <a:spcAft>
                <a:spcPts val="0"/>
              </a:spcAft>
              <a:defRPr/>
            </a:pPr>
            <a:endParaRPr lang="fr-BE" sz="2000" dirty="0">
              <a:latin typeface="Calibri" panose="020F0502020204030204" pitchFamily="34" charset="0"/>
            </a:endParaRPr>
          </a:p>
          <a:p>
            <a:pPr marL="0" lvl="3" fontAlgn="auto">
              <a:spcBef>
                <a:spcPts val="0"/>
              </a:spcBef>
              <a:spcAft>
                <a:spcPts val="0"/>
              </a:spcAft>
              <a:defRPr/>
            </a:pPr>
            <a:r>
              <a:rPr lang="fr-BE" sz="2000" dirty="0">
                <a:latin typeface="Calibri" panose="020F0502020204030204" pitchFamily="34" charset="0"/>
              </a:rPr>
              <a:t>Une fois un tableau créé, on ne pourra </a:t>
            </a:r>
            <a:r>
              <a:rPr lang="fr-BE" sz="2000" b="1" dirty="0">
                <a:latin typeface="Calibri" panose="020F0502020204030204" pitchFamily="34" charset="0"/>
              </a:rPr>
              <a:t>plus modifier sa taille</a:t>
            </a:r>
            <a:r>
              <a:rPr lang="fr-BE" sz="2000" dirty="0">
                <a:latin typeface="Calibri" panose="020F0502020204030204" pitchFamily="34" charset="0"/>
              </a:rPr>
              <a:t>.</a:t>
            </a:r>
          </a:p>
          <a:p>
            <a:pPr marL="0" lvl="3" fontAlgn="auto">
              <a:spcBef>
                <a:spcPts val="0"/>
              </a:spcBef>
              <a:spcAft>
                <a:spcPts val="0"/>
              </a:spcAft>
              <a:defRPr/>
            </a:pPr>
            <a:endParaRPr lang="fr-BE" sz="2000" dirty="0">
              <a:latin typeface="Calibri" panose="020F0502020204030204" pitchFamily="34" charset="0"/>
            </a:endParaRPr>
          </a:p>
          <a:p>
            <a:pPr marL="0" lvl="3" fontAlgn="auto">
              <a:spcBef>
                <a:spcPts val="0"/>
              </a:spcBef>
              <a:spcAft>
                <a:spcPts val="0"/>
              </a:spcAft>
              <a:defRPr/>
            </a:pPr>
            <a:r>
              <a:rPr lang="fr-BE" sz="2000" dirty="0">
                <a:latin typeface="Calibri" panose="020F0502020204030204" pitchFamily="34" charset="0"/>
              </a:rPr>
              <a:t>Le champ </a:t>
            </a:r>
            <a:r>
              <a:rPr lang="fr-BE" sz="2000" b="1" dirty="0" err="1">
                <a:latin typeface="Calibri" panose="020F0502020204030204" pitchFamily="34" charset="0"/>
              </a:rPr>
              <a:t>length</a:t>
            </a:r>
            <a:r>
              <a:rPr lang="fr-BE" sz="2000" dirty="0">
                <a:latin typeface="Calibri" panose="020F0502020204030204" pitchFamily="34" charset="0"/>
              </a:rPr>
              <a:t> permet de retourner la taille d’un tableau :</a:t>
            </a:r>
          </a:p>
          <a:p>
            <a:pPr marL="0" lvl="3" fontAlgn="auto">
              <a:spcBef>
                <a:spcPts val="0"/>
              </a:spcBef>
              <a:spcAft>
                <a:spcPts val="0"/>
              </a:spcAft>
              <a:defRPr/>
            </a:pPr>
            <a:r>
              <a:rPr lang="fr-BE" sz="2000" dirty="0">
                <a:latin typeface="Calibri" panose="020F0502020204030204" pitchFamily="34" charset="0"/>
              </a:rPr>
              <a:t>	 </a:t>
            </a:r>
            <a:r>
              <a:rPr lang="fr-BE" sz="2000" dirty="0" err="1">
                <a:latin typeface="Calibri" panose="020F0502020204030204" pitchFamily="34" charset="0"/>
              </a:rPr>
              <a:t>nomTableau.length</a:t>
            </a:r>
            <a:endParaRPr lang="fr-BE" sz="2000" dirty="0">
              <a:latin typeface="Calibri" panose="020F0502020204030204" pitchFamily="34" charset="0"/>
            </a:endParaRPr>
          </a:p>
          <a:p>
            <a:pPr marL="0" lvl="3" fontAlgn="auto">
              <a:spcBef>
                <a:spcPts val="0"/>
              </a:spcBef>
              <a:spcAft>
                <a:spcPts val="0"/>
              </a:spcAft>
              <a:defRPr/>
            </a:pPr>
            <a:endParaRPr lang="fr-BE" sz="2000" dirty="0">
              <a:latin typeface="Calibri" panose="020F0502020204030204" pitchFamily="34" charset="0"/>
            </a:endParaRPr>
          </a:p>
        </p:txBody>
      </p:sp>
    </p:spTree>
    <p:extLst>
      <p:ext uri="{BB962C8B-B14F-4D97-AF65-F5344CB8AC3E}">
        <p14:creationId xmlns:p14="http://schemas.microsoft.com/office/powerpoint/2010/main" val="3397878140"/>
      </p:ext>
    </p:extLst>
  </p:cSld>
  <p:clrMapOvr>
    <a:masterClrMapping/>
  </p:clrMapOvr>
  <p:transition>
    <p:strips dir="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cs typeface="+mn-cs"/>
              </a:rPr>
              <a:t>I . </a:t>
            </a:r>
            <a:r>
              <a:rPr lang="fr-BE" sz="2400" b="1" dirty="0">
                <a:latin typeface="+mn-lt"/>
                <a:cs typeface="+mn-cs"/>
              </a:rPr>
              <a:t>Commenter son code source</a:t>
            </a:r>
            <a:endParaRPr lang="fr-BE" sz="3200" b="1" dirty="0">
              <a:latin typeface="+mn-lt"/>
              <a:cs typeface="+mn-cs"/>
            </a:endParaRPr>
          </a:p>
        </p:txBody>
      </p:sp>
      <p:sp>
        <p:nvSpPr>
          <p:cNvPr id="9" name="ZoneTexte 8"/>
          <p:cNvSpPr txBox="1"/>
          <p:nvPr/>
        </p:nvSpPr>
        <p:spPr>
          <a:xfrm>
            <a:off x="411957" y="908720"/>
            <a:ext cx="8320088" cy="5324518"/>
          </a:xfrm>
          <a:prstGeom prst="rect">
            <a:avLst/>
          </a:prstGeom>
          <a:noFill/>
        </p:spPr>
        <p:txBody>
          <a:bodyPr lIns="91424" tIns="45712" rIns="91424" bIns="45712">
            <a:spAutoFit/>
          </a:bodyPr>
          <a:lstStyle/>
          <a:p>
            <a:pPr fontAlgn="auto">
              <a:spcBef>
                <a:spcPts val="0"/>
              </a:spcBef>
              <a:spcAft>
                <a:spcPts val="0"/>
              </a:spcAft>
              <a:defRPr/>
            </a:pPr>
            <a:r>
              <a:rPr lang="fr-BE" sz="2000" dirty="0">
                <a:latin typeface="Calibri" panose="020F0502020204030204" pitchFamily="34" charset="0"/>
                <a:cs typeface="+mn-cs"/>
              </a:rPr>
              <a:t>Il existe trois façon d’inclure des commentaires dans un code source en Java:</a:t>
            </a:r>
          </a:p>
          <a:p>
            <a:pPr fontAlgn="auto">
              <a:spcBef>
                <a:spcPts val="0"/>
              </a:spcBef>
              <a:spcAft>
                <a:spcPts val="0"/>
              </a:spcAft>
              <a:defRPr/>
            </a:pPr>
            <a:endParaRPr lang="fr-BE" sz="2000" b="1" dirty="0">
              <a:latin typeface="Calibri" panose="020F0502020204030204" pitchFamily="34" charset="0"/>
              <a:cs typeface="+mn-cs"/>
              <a:hlinkClick r:id="rId3" action="ppaction://hlinkfile" tooltip="Web"/>
            </a:endParaRPr>
          </a:p>
          <a:p>
            <a:pPr fontAlgn="auto">
              <a:spcBef>
                <a:spcPts val="0"/>
              </a:spcBef>
              <a:spcAft>
                <a:spcPts val="0"/>
              </a:spcAft>
              <a:defRPr/>
            </a:pPr>
            <a:r>
              <a:rPr lang="fr-BE" sz="2000" b="1" dirty="0">
                <a:latin typeface="Calibri" panose="020F0502020204030204" pitchFamily="34" charset="0"/>
                <a:cs typeface="+mn-cs"/>
              </a:rPr>
              <a:t>1.	</a:t>
            </a:r>
            <a:r>
              <a:rPr lang="fr-BE" sz="2000" b="1" dirty="0">
                <a:solidFill>
                  <a:schemeClr val="accent3">
                    <a:lumMod val="75000"/>
                  </a:schemeClr>
                </a:solidFill>
                <a:latin typeface="Calibri" panose="020F0502020204030204" pitchFamily="34" charset="0"/>
                <a:cs typeface="+mn-cs"/>
              </a:rPr>
              <a:t>//</a:t>
            </a:r>
            <a:r>
              <a:rPr lang="fr-BE" sz="2000" dirty="0">
                <a:latin typeface="Calibri" panose="020F0502020204030204" pitchFamily="34" charset="0"/>
                <a:cs typeface="+mn-cs"/>
              </a:rPr>
              <a:t> devant une ligne de code </a:t>
            </a:r>
          </a:p>
          <a:p>
            <a:pPr fontAlgn="auto">
              <a:spcBef>
                <a:spcPts val="0"/>
              </a:spcBef>
              <a:spcAft>
                <a:spcPts val="0"/>
              </a:spcAft>
              <a:defRPr/>
            </a:pPr>
            <a:endParaRPr lang="fr-BE" sz="2000" dirty="0">
              <a:latin typeface="Calibri" panose="020F0502020204030204" pitchFamily="34" charset="0"/>
              <a:cs typeface="+mn-cs"/>
            </a:endParaRPr>
          </a:p>
          <a:p>
            <a:pPr fontAlgn="auto">
              <a:spcBef>
                <a:spcPts val="0"/>
              </a:spcBef>
              <a:spcAft>
                <a:spcPts val="0"/>
              </a:spcAft>
              <a:defRPr/>
            </a:pPr>
            <a:r>
              <a:rPr lang="fr-BE" sz="2000" dirty="0">
                <a:latin typeface="Calibri" panose="020F0502020204030204" pitchFamily="34" charset="0"/>
                <a:cs typeface="+mn-cs"/>
              </a:rPr>
              <a:t>		</a:t>
            </a:r>
            <a:r>
              <a:rPr lang="fr-BE" sz="2000" b="1" dirty="0">
                <a:latin typeface="Calibri" panose="020F0502020204030204" pitchFamily="34" charset="0"/>
                <a:cs typeface="+mn-cs"/>
              </a:rPr>
              <a:t>Ex:</a:t>
            </a:r>
            <a:r>
              <a:rPr lang="fr-BE" sz="2000" dirty="0">
                <a:latin typeface="Calibri" panose="020F0502020204030204" pitchFamily="34" charset="0"/>
                <a:cs typeface="+mn-cs"/>
              </a:rPr>
              <a:t> </a:t>
            </a:r>
            <a:r>
              <a:rPr lang="fr-BE" sz="2000" dirty="0">
                <a:solidFill>
                  <a:schemeClr val="bg1">
                    <a:lumMod val="50000"/>
                  </a:schemeClr>
                </a:solidFill>
                <a:latin typeface="Calibri" panose="020F0502020204030204" pitchFamily="34" charset="0"/>
                <a:cs typeface="+mn-cs"/>
              </a:rPr>
              <a:t>//System.out.println("Hello World !");</a:t>
            </a:r>
          </a:p>
          <a:p>
            <a:pPr fontAlgn="auto">
              <a:spcBef>
                <a:spcPts val="0"/>
              </a:spcBef>
              <a:spcAft>
                <a:spcPts val="0"/>
              </a:spcAft>
              <a:defRPr/>
            </a:pPr>
            <a:endParaRPr lang="fr-BE" sz="2000" u="sng" dirty="0">
              <a:solidFill>
                <a:schemeClr val="bg1">
                  <a:lumMod val="50000"/>
                </a:schemeClr>
              </a:solidFill>
              <a:latin typeface="Calibri" panose="020F0502020204030204" pitchFamily="34" charset="0"/>
              <a:cs typeface="+mn-cs"/>
            </a:endParaRPr>
          </a:p>
          <a:p>
            <a:pPr fontAlgn="auto">
              <a:spcBef>
                <a:spcPts val="0"/>
              </a:spcBef>
              <a:spcAft>
                <a:spcPts val="0"/>
              </a:spcAft>
              <a:defRPr/>
            </a:pPr>
            <a:r>
              <a:rPr lang="fr-BE" sz="2000" b="1" dirty="0">
                <a:latin typeface="Calibri" panose="020F0502020204030204" pitchFamily="34" charset="0"/>
                <a:cs typeface="+mn-cs"/>
              </a:rPr>
              <a:t>2.</a:t>
            </a:r>
            <a:r>
              <a:rPr lang="fr-BE" sz="2000" dirty="0">
                <a:latin typeface="Calibri" panose="020F0502020204030204" pitchFamily="34" charset="0"/>
                <a:cs typeface="+mn-cs"/>
              </a:rPr>
              <a:t>	</a:t>
            </a:r>
            <a:r>
              <a:rPr lang="fr-BE" sz="2000" b="1" dirty="0">
                <a:solidFill>
                  <a:schemeClr val="accent3">
                    <a:lumMod val="75000"/>
                  </a:schemeClr>
                </a:solidFill>
                <a:latin typeface="Calibri" panose="020F0502020204030204" pitchFamily="34" charset="0"/>
                <a:cs typeface="+mn-cs"/>
              </a:rPr>
              <a:t>/*</a:t>
            </a:r>
            <a:r>
              <a:rPr lang="fr-BE" sz="2000" dirty="0">
                <a:latin typeface="Calibri" panose="020F0502020204030204" pitchFamily="34" charset="0"/>
                <a:cs typeface="+mn-cs"/>
              </a:rPr>
              <a:t> et </a:t>
            </a:r>
            <a:r>
              <a:rPr lang="fr-BE" sz="2000" b="1" dirty="0">
                <a:solidFill>
                  <a:schemeClr val="accent3">
                    <a:lumMod val="75000"/>
                  </a:schemeClr>
                </a:solidFill>
                <a:latin typeface="Calibri" panose="020F0502020204030204" pitchFamily="34" charset="0"/>
                <a:cs typeface="+mn-cs"/>
              </a:rPr>
              <a:t>*/ </a:t>
            </a:r>
            <a:r>
              <a:rPr lang="fr-BE" sz="2000" dirty="0">
                <a:latin typeface="Calibri" panose="020F0502020204030204" pitchFamily="34" charset="0"/>
                <a:cs typeface="+mn-cs"/>
              </a:rPr>
              <a:t>autour du texte</a:t>
            </a:r>
          </a:p>
          <a:p>
            <a:pPr fontAlgn="auto">
              <a:spcBef>
                <a:spcPts val="0"/>
              </a:spcBef>
              <a:spcAft>
                <a:spcPts val="0"/>
              </a:spcAft>
              <a:defRPr/>
            </a:pPr>
            <a:endParaRPr lang="fr-BE" sz="2000" b="1" dirty="0">
              <a:solidFill>
                <a:schemeClr val="accent3">
                  <a:lumMod val="75000"/>
                </a:schemeClr>
              </a:solidFill>
              <a:latin typeface="Calibri" panose="020F0502020204030204" pitchFamily="34" charset="0"/>
              <a:cs typeface="+mn-cs"/>
              <a:hlinkClick r:id="rId3" action="ppaction://hlinkfile" tooltip="Web"/>
            </a:endParaRPr>
          </a:p>
          <a:p>
            <a:pPr fontAlgn="auto">
              <a:spcBef>
                <a:spcPts val="0"/>
              </a:spcBef>
              <a:spcAft>
                <a:spcPts val="0"/>
              </a:spcAft>
              <a:defRPr/>
            </a:pPr>
            <a:r>
              <a:rPr lang="fr-BE" sz="2000" b="1" dirty="0">
                <a:solidFill>
                  <a:schemeClr val="accent3">
                    <a:lumMod val="75000"/>
                  </a:schemeClr>
                </a:solidFill>
                <a:latin typeface="Calibri" panose="020F0502020204030204" pitchFamily="34" charset="0"/>
                <a:cs typeface="+mn-cs"/>
              </a:rPr>
              <a:t>		</a:t>
            </a:r>
            <a:r>
              <a:rPr lang="fr-BE" sz="2000" b="1" dirty="0">
                <a:latin typeface="Calibri" panose="020F0502020204030204" pitchFamily="34" charset="0"/>
                <a:cs typeface="+mn-cs"/>
              </a:rPr>
              <a:t>Ex:</a:t>
            </a:r>
            <a:r>
              <a:rPr lang="fr-BE" sz="2000" b="1" dirty="0">
                <a:solidFill>
                  <a:schemeClr val="accent3">
                    <a:lumMod val="75000"/>
                  </a:schemeClr>
                </a:solidFill>
                <a:latin typeface="Calibri" panose="020F0502020204030204" pitchFamily="34" charset="0"/>
                <a:cs typeface="+mn-cs"/>
              </a:rPr>
              <a:t> </a:t>
            </a:r>
            <a:r>
              <a:rPr lang="fr-BE" sz="2000" dirty="0">
                <a:solidFill>
                  <a:schemeClr val="bg1">
                    <a:lumMod val="50000"/>
                  </a:schemeClr>
                </a:solidFill>
                <a:latin typeface="Calibri" panose="020F0502020204030204" pitchFamily="34" charset="0"/>
                <a:cs typeface="+mn-cs"/>
              </a:rPr>
              <a:t>/*</a:t>
            </a:r>
            <a:r>
              <a:rPr lang="fr-BE" sz="2000" dirty="0" err="1">
                <a:solidFill>
                  <a:schemeClr val="bg1">
                    <a:lumMod val="50000"/>
                  </a:schemeClr>
                </a:solidFill>
                <a:latin typeface="Calibri" panose="020F0502020204030204" pitchFamily="34" charset="0"/>
                <a:cs typeface="+mn-cs"/>
              </a:rPr>
              <a:t>System.out.println</a:t>
            </a:r>
            <a:r>
              <a:rPr lang="fr-BE" sz="2000" dirty="0">
                <a:solidFill>
                  <a:schemeClr val="bg1">
                    <a:lumMod val="50000"/>
                  </a:schemeClr>
                </a:solidFill>
                <a:latin typeface="Calibri" panose="020F0502020204030204" pitchFamily="34" charset="0"/>
                <a:cs typeface="+mn-cs"/>
              </a:rPr>
              <a:t>("Hello World !");*/</a:t>
            </a:r>
            <a:endParaRPr lang="fr-BE" sz="2000" b="1" dirty="0">
              <a:solidFill>
                <a:schemeClr val="accent3">
                  <a:lumMod val="75000"/>
                </a:schemeClr>
              </a:solidFill>
              <a:latin typeface="Calibri" panose="020F0502020204030204" pitchFamily="34" charset="0"/>
              <a:cs typeface="+mn-cs"/>
            </a:endParaRPr>
          </a:p>
          <a:p>
            <a:pPr fontAlgn="auto">
              <a:spcBef>
                <a:spcPts val="0"/>
              </a:spcBef>
              <a:spcAft>
                <a:spcPts val="0"/>
              </a:spcAft>
              <a:defRPr/>
            </a:pPr>
            <a:endParaRPr lang="fr-BE" sz="2000" b="1" u="sng" dirty="0">
              <a:solidFill>
                <a:schemeClr val="accent3">
                  <a:lumMod val="75000"/>
                </a:schemeClr>
              </a:solidFill>
              <a:latin typeface="Calibri" panose="020F0502020204030204" pitchFamily="34" charset="0"/>
              <a:cs typeface="+mn-cs"/>
            </a:endParaRPr>
          </a:p>
          <a:p>
            <a:pPr fontAlgn="auto">
              <a:spcBef>
                <a:spcPts val="0"/>
              </a:spcBef>
              <a:spcAft>
                <a:spcPts val="0"/>
              </a:spcAft>
              <a:defRPr/>
            </a:pPr>
            <a:r>
              <a:rPr lang="fr-BE" sz="2000" b="1" dirty="0">
                <a:latin typeface="Calibri" panose="020F0502020204030204" pitchFamily="34" charset="0"/>
                <a:cs typeface="+mn-cs"/>
              </a:rPr>
              <a:t>3.	</a:t>
            </a:r>
            <a:r>
              <a:rPr lang="fr-BE" sz="2000" b="1" dirty="0">
                <a:solidFill>
                  <a:schemeClr val="accent3">
                    <a:lumMod val="75000"/>
                  </a:schemeClr>
                </a:solidFill>
                <a:latin typeface="Calibri" panose="020F0502020204030204" pitchFamily="34" charset="0"/>
                <a:cs typeface="+mn-cs"/>
              </a:rPr>
              <a:t>/**</a:t>
            </a:r>
            <a:r>
              <a:rPr lang="fr-BE" sz="2000" dirty="0">
                <a:latin typeface="Calibri" panose="020F0502020204030204" pitchFamily="34" charset="0"/>
                <a:cs typeface="+mn-cs"/>
              </a:rPr>
              <a:t> et </a:t>
            </a:r>
            <a:r>
              <a:rPr lang="fr-BE" sz="2000" b="1" dirty="0">
                <a:solidFill>
                  <a:schemeClr val="accent3">
                    <a:lumMod val="75000"/>
                  </a:schemeClr>
                </a:solidFill>
                <a:latin typeface="Calibri" panose="020F0502020204030204" pitchFamily="34" charset="0"/>
                <a:cs typeface="+mn-cs"/>
              </a:rPr>
              <a:t>*/</a:t>
            </a:r>
            <a:r>
              <a:rPr lang="fr-BE" sz="2000" dirty="0">
                <a:latin typeface="Calibri" panose="020F0502020204030204" pitchFamily="34" charset="0"/>
                <a:cs typeface="+mn-cs"/>
              </a:rPr>
              <a:t> autour du texte</a:t>
            </a:r>
          </a:p>
          <a:p>
            <a:pPr marL="457119" indent="-457119" fontAlgn="auto">
              <a:spcBef>
                <a:spcPts val="0"/>
              </a:spcBef>
              <a:spcAft>
                <a:spcPts val="0"/>
              </a:spcAft>
              <a:buFontTx/>
              <a:buAutoNum type="arabicPeriod" startAt="3"/>
              <a:defRPr/>
            </a:pPr>
            <a:endParaRPr lang="fr-BE" sz="2000" b="1" dirty="0">
              <a:latin typeface="Calibri" panose="020F0502020204030204" pitchFamily="34" charset="0"/>
              <a:cs typeface="+mn-cs"/>
              <a:hlinkClick r:id="rId3" action="ppaction://hlinkfile" tooltip="Web"/>
            </a:endParaRPr>
          </a:p>
          <a:p>
            <a:pPr marL="1828477" lvl="3" indent="-457119" fontAlgn="auto">
              <a:spcBef>
                <a:spcPts val="0"/>
              </a:spcBef>
              <a:spcAft>
                <a:spcPts val="0"/>
              </a:spcAft>
              <a:defRPr/>
            </a:pPr>
            <a:r>
              <a:rPr lang="fr-BE" sz="2000" b="1" dirty="0">
                <a:latin typeface="Calibri" panose="020F0502020204030204" pitchFamily="34" charset="0"/>
                <a:cs typeface="+mn-cs"/>
              </a:rPr>
              <a:t>	Ex:</a:t>
            </a:r>
            <a:r>
              <a:rPr lang="fr-BE" sz="2000" b="1" dirty="0">
                <a:solidFill>
                  <a:schemeClr val="accent3">
                    <a:lumMod val="75000"/>
                  </a:schemeClr>
                </a:solidFill>
                <a:latin typeface="Calibri" panose="020F0502020204030204" pitchFamily="34" charset="0"/>
                <a:cs typeface="+mn-cs"/>
              </a:rPr>
              <a:t> </a:t>
            </a:r>
            <a:r>
              <a:rPr lang="fr-BE" sz="2000" dirty="0">
                <a:solidFill>
                  <a:schemeClr val="bg1">
                    <a:lumMod val="50000"/>
                  </a:schemeClr>
                </a:solidFill>
                <a:latin typeface="Calibri" panose="020F0502020204030204" pitchFamily="34" charset="0"/>
                <a:cs typeface="+mn-cs"/>
              </a:rPr>
              <a:t>/**@Auteur = moi*/</a:t>
            </a:r>
          </a:p>
          <a:p>
            <a:pPr marL="1828477" lvl="3" indent="-457119" fontAlgn="auto">
              <a:spcBef>
                <a:spcPts val="0"/>
              </a:spcBef>
              <a:spcAft>
                <a:spcPts val="0"/>
              </a:spcAft>
              <a:defRPr/>
            </a:pPr>
            <a:endParaRPr lang="fr-BE" sz="2000" dirty="0">
              <a:solidFill>
                <a:schemeClr val="bg1">
                  <a:lumMod val="50000"/>
                </a:schemeClr>
              </a:solidFill>
              <a:latin typeface="Calibri" panose="020F0502020204030204" pitchFamily="34" charset="0"/>
              <a:cs typeface="+mn-cs"/>
            </a:endParaRPr>
          </a:p>
          <a:p>
            <a:pPr marL="1828477" lvl="3" indent="-457119" fontAlgn="auto">
              <a:spcBef>
                <a:spcPts val="0"/>
              </a:spcBef>
              <a:spcAft>
                <a:spcPts val="0"/>
              </a:spcAft>
              <a:defRPr/>
            </a:pPr>
            <a:endParaRPr lang="fr-BE" sz="2000" dirty="0">
              <a:solidFill>
                <a:schemeClr val="bg1">
                  <a:lumMod val="50000"/>
                </a:schemeClr>
              </a:solidFill>
              <a:latin typeface="Calibri" panose="020F0502020204030204" pitchFamily="34" charset="0"/>
              <a:cs typeface="+mn-cs"/>
            </a:endParaRPr>
          </a:p>
          <a:p>
            <a:pPr marL="1828477" lvl="3" indent="-457119" fontAlgn="auto">
              <a:spcBef>
                <a:spcPts val="0"/>
              </a:spcBef>
              <a:spcAft>
                <a:spcPts val="0"/>
              </a:spcAft>
              <a:defRPr/>
            </a:pPr>
            <a:r>
              <a:rPr lang="fr-BE" sz="2000" dirty="0">
                <a:latin typeface="Calibri" panose="020F0502020204030204" pitchFamily="34" charset="0"/>
              </a:rPr>
              <a:t>L’usage des commentaires est </a:t>
            </a:r>
            <a:r>
              <a:rPr lang="fr-BE" sz="2000" b="1" dirty="0">
                <a:latin typeface="Calibri" panose="020F0502020204030204" pitchFamily="34" charset="0"/>
              </a:rPr>
              <a:t>primordiale</a:t>
            </a:r>
          </a:p>
          <a:p>
            <a:pPr marL="1828477" lvl="3" indent="-457119" fontAlgn="auto">
              <a:spcBef>
                <a:spcPts val="0"/>
              </a:spcBef>
              <a:spcAft>
                <a:spcPts val="0"/>
              </a:spcAft>
              <a:defRPr/>
            </a:pPr>
            <a:endParaRPr lang="fr-BE" sz="2000" dirty="0">
              <a:solidFill>
                <a:schemeClr val="bg1">
                  <a:lumMod val="50000"/>
                </a:schemeClr>
              </a:solidFill>
              <a:latin typeface="Calibri" panose="020F0502020204030204" pitchFamily="34" charset="0"/>
              <a:cs typeface="+mn-cs"/>
            </a:endParaRPr>
          </a:p>
        </p:txBody>
      </p:sp>
      <p:sp>
        <p:nvSpPr>
          <p:cNvPr id="10" name="ZoneTexte 9"/>
          <p:cNvSpPr txBox="1"/>
          <p:nvPr/>
        </p:nvSpPr>
        <p:spPr>
          <a:xfrm>
            <a:off x="5143500" y="4189414"/>
            <a:ext cx="3643313" cy="988811"/>
          </a:xfrm>
          <a:prstGeom prst="rect">
            <a:avLst/>
          </a:prstGeom>
          <a:noFill/>
        </p:spPr>
        <p:txBody>
          <a:bodyPr lIns="91424" tIns="45712" rIns="91424" bIns="45712">
            <a:spAutoFit/>
          </a:bodyPr>
          <a:lstStyle/>
          <a:p>
            <a:pPr marL="0" lvl="3" fontAlgn="auto">
              <a:spcBef>
                <a:spcPts val="0"/>
              </a:spcBef>
              <a:spcAft>
                <a:spcPts val="0"/>
              </a:spcAft>
              <a:defRPr/>
            </a:pPr>
            <a:r>
              <a:rPr lang="fr-BE" sz="1400" b="1" dirty="0">
                <a:effectLst>
                  <a:outerShdw blurRad="38100" dist="38100" dir="2700000" algn="tl">
                    <a:srgbClr val="000000">
                      <a:alpha val="43137"/>
                    </a:srgbClr>
                  </a:outerShdw>
                </a:effectLst>
                <a:latin typeface="Calibri" panose="020F0502020204030204" pitchFamily="34" charset="0"/>
                <a:cs typeface="+mn-cs"/>
              </a:rPr>
              <a:t>Ce type de commentaire est utilisé pour créer des commentaires que l’exécutable </a:t>
            </a:r>
            <a:r>
              <a:rPr lang="fr-BE" sz="1400" b="1" dirty="0" err="1">
                <a:effectLst>
                  <a:outerShdw blurRad="38100" dist="38100" dir="2700000" algn="tl">
                    <a:srgbClr val="000000">
                      <a:alpha val="43137"/>
                    </a:srgbClr>
                  </a:outerShdw>
                </a:effectLst>
                <a:latin typeface="Calibri" panose="020F0502020204030204" pitchFamily="34" charset="0"/>
                <a:cs typeface="+mn-cs"/>
              </a:rPr>
              <a:t>javadoc</a:t>
            </a:r>
            <a:r>
              <a:rPr lang="fr-BE" sz="1400" b="1" dirty="0">
                <a:effectLst>
                  <a:outerShdw blurRad="38100" dist="38100" dir="2700000" algn="tl">
                    <a:srgbClr val="000000">
                      <a:alpha val="43137"/>
                    </a:srgbClr>
                  </a:outerShdw>
                </a:effectLst>
                <a:latin typeface="Calibri" panose="020F0502020204030204" pitchFamily="34" charset="0"/>
                <a:cs typeface="+mn-cs"/>
              </a:rPr>
              <a:t> pourra traiter afin de produire une documentation</a:t>
            </a:r>
            <a:r>
              <a:rPr lang="fr-BE" sz="1400" b="1" dirty="0">
                <a:effectLst>
                  <a:outerShdw blurRad="38100" dist="38100" dir="2700000" algn="tl">
                    <a:srgbClr val="000000">
                      <a:alpha val="43137"/>
                    </a:srgbClr>
                  </a:outerShdw>
                </a:effectLst>
                <a:latin typeface="+mn-lt"/>
                <a:cs typeface="+mn-cs"/>
              </a:rPr>
              <a:t>.</a:t>
            </a:r>
          </a:p>
        </p:txBody>
      </p:sp>
    </p:spTree>
    <p:extLst>
      <p:ext uri="{BB962C8B-B14F-4D97-AF65-F5344CB8AC3E}">
        <p14:creationId xmlns:p14="http://schemas.microsoft.com/office/powerpoint/2010/main" val="3608971402"/>
      </p:ext>
    </p:extLst>
  </p:cSld>
  <p:clrMapOvr>
    <a:masterClrMapping/>
  </p:clrMapOvr>
  <p:transition>
    <p:strips dir="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cs typeface="+mn-cs"/>
              </a:rPr>
              <a:t>VII. </a:t>
            </a:r>
            <a:r>
              <a:rPr lang="fr-BE" sz="2400" b="1" dirty="0">
                <a:latin typeface="+mn-lt"/>
                <a:cs typeface="+mn-cs"/>
              </a:rPr>
              <a:t>Les tableaux et la classe String </a:t>
            </a:r>
            <a:r>
              <a:rPr lang="fr-BE" sz="2400" b="1" i="1" dirty="0">
                <a:latin typeface="+mn-lt"/>
                <a:cs typeface="+mn-cs"/>
              </a:rPr>
              <a:t>– Les tableaux à 1 dimension</a:t>
            </a:r>
          </a:p>
        </p:txBody>
      </p:sp>
      <p:sp>
        <p:nvSpPr>
          <p:cNvPr id="9" name="ZoneTexte 8"/>
          <p:cNvSpPr txBox="1"/>
          <p:nvPr/>
        </p:nvSpPr>
        <p:spPr>
          <a:xfrm>
            <a:off x="107505" y="963029"/>
            <a:ext cx="8793304" cy="4708965"/>
          </a:xfrm>
          <a:prstGeom prst="rect">
            <a:avLst/>
          </a:prstGeom>
          <a:noFill/>
        </p:spPr>
        <p:txBody>
          <a:bodyPr wrap="square" lIns="91424" tIns="45712" rIns="91424" bIns="45712">
            <a:spAutoFit/>
          </a:bodyPr>
          <a:lstStyle/>
          <a:p>
            <a:pPr marL="0" lvl="3" fontAlgn="auto">
              <a:spcBef>
                <a:spcPts val="0"/>
              </a:spcBef>
              <a:spcAft>
                <a:spcPts val="0"/>
              </a:spcAft>
              <a:defRPr/>
            </a:pPr>
            <a:r>
              <a:rPr lang="fr-BE" sz="2000" dirty="0">
                <a:latin typeface="Calibri" panose="020F0502020204030204" pitchFamily="34" charset="0"/>
                <a:cs typeface="+mn-cs"/>
              </a:rPr>
              <a:t>Un tableau à </a:t>
            </a:r>
            <a:r>
              <a:rPr lang="fr-BE" sz="2000" b="1" dirty="0">
                <a:latin typeface="Calibri" panose="020F0502020204030204" pitchFamily="34" charset="0"/>
                <a:cs typeface="+mn-cs"/>
              </a:rPr>
              <a:t>une</a:t>
            </a:r>
            <a:r>
              <a:rPr lang="fr-BE" sz="2000" dirty="0">
                <a:latin typeface="Calibri" panose="020F0502020204030204" pitchFamily="34" charset="0"/>
                <a:cs typeface="+mn-cs"/>
              </a:rPr>
              <a:t> dimension en Java est obtenu de la manière suivante:</a:t>
            </a:r>
            <a:endParaRPr lang="fr-BE" sz="2000" b="1" dirty="0">
              <a:latin typeface="Calibri" panose="020F0502020204030204" pitchFamily="34" charset="0"/>
              <a:cs typeface="+mn-cs"/>
            </a:endParaRPr>
          </a:p>
          <a:p>
            <a:pPr marL="1257078" lvl="5" indent="-342839">
              <a:buFont typeface="Arial" panose="020B0604020202020204" pitchFamily="34" charset="0"/>
              <a:buChar char="•"/>
              <a:defRPr/>
            </a:pPr>
            <a:r>
              <a:rPr lang="fr-BE" sz="2000" b="1" dirty="0">
                <a:latin typeface="Calibri" panose="020F0502020204030204" pitchFamily="34" charset="0"/>
                <a:cs typeface="+mn-cs"/>
              </a:rPr>
              <a:t>Déclaration</a:t>
            </a:r>
            <a:r>
              <a:rPr lang="fr-BE" sz="2000" dirty="0">
                <a:latin typeface="Calibri" panose="020F0502020204030204" pitchFamily="34" charset="0"/>
                <a:cs typeface="+mn-cs"/>
              </a:rPr>
              <a:t> : 	</a:t>
            </a:r>
            <a:r>
              <a:rPr lang="fr-BE" sz="2000" dirty="0" err="1">
                <a:latin typeface="Calibri" panose="020F0502020204030204" pitchFamily="34" charset="0"/>
                <a:cs typeface="+mn-cs"/>
              </a:rPr>
              <a:t>int</a:t>
            </a:r>
            <a:r>
              <a:rPr lang="fr-BE" sz="2000" dirty="0">
                <a:latin typeface="Calibri" panose="020F0502020204030204" pitchFamily="34" charset="0"/>
                <a:cs typeface="+mn-cs"/>
              </a:rPr>
              <a:t> [] </a:t>
            </a:r>
            <a:r>
              <a:rPr lang="fr-BE" sz="2000" dirty="0" err="1">
                <a:latin typeface="Calibri" panose="020F0502020204030204" pitchFamily="34" charset="0"/>
                <a:cs typeface="+mn-cs"/>
              </a:rPr>
              <a:t>tableauEntiers</a:t>
            </a:r>
            <a:r>
              <a:rPr lang="fr-BE" sz="2000" dirty="0">
                <a:latin typeface="Calibri" panose="020F0502020204030204" pitchFamily="34" charset="0"/>
                <a:cs typeface="+mn-cs"/>
              </a:rPr>
              <a:t>;</a:t>
            </a:r>
          </a:p>
          <a:p>
            <a:pPr marL="1257078" lvl="5" indent="-342839">
              <a:buFont typeface="Arial" panose="020B0604020202020204" pitchFamily="34" charset="0"/>
              <a:buChar char="•"/>
              <a:defRPr/>
            </a:pPr>
            <a:r>
              <a:rPr lang="fr-BE" sz="2000" b="1" dirty="0">
                <a:latin typeface="Calibri" panose="020F0502020204030204" pitchFamily="34" charset="0"/>
                <a:cs typeface="+mn-cs"/>
              </a:rPr>
              <a:t>Création</a:t>
            </a:r>
            <a:r>
              <a:rPr lang="fr-BE" sz="2000" dirty="0">
                <a:latin typeface="Calibri" panose="020F0502020204030204" pitchFamily="34" charset="0"/>
                <a:cs typeface="+mn-cs"/>
              </a:rPr>
              <a:t>:	</a:t>
            </a:r>
            <a:r>
              <a:rPr lang="fr-BE" sz="2000" dirty="0" err="1">
                <a:latin typeface="Calibri" panose="020F0502020204030204" pitchFamily="34" charset="0"/>
                <a:cs typeface="+mn-cs"/>
              </a:rPr>
              <a:t>tableauEntiers</a:t>
            </a:r>
            <a:r>
              <a:rPr lang="fr-BE" sz="2000" dirty="0">
                <a:latin typeface="Calibri" panose="020F0502020204030204" pitchFamily="34" charset="0"/>
                <a:cs typeface="+mn-cs"/>
              </a:rPr>
              <a:t> = new </a:t>
            </a:r>
            <a:r>
              <a:rPr lang="fr-BE" sz="2000" dirty="0" err="1">
                <a:latin typeface="Calibri" panose="020F0502020204030204" pitchFamily="34" charset="0"/>
                <a:cs typeface="+mn-cs"/>
              </a:rPr>
              <a:t>int</a:t>
            </a:r>
            <a:r>
              <a:rPr lang="fr-BE" sz="2000" dirty="0">
                <a:latin typeface="Calibri" panose="020F0502020204030204" pitchFamily="34" charset="0"/>
                <a:cs typeface="+mn-cs"/>
              </a:rPr>
              <a:t>[10];</a:t>
            </a:r>
          </a:p>
          <a:p>
            <a:pPr marL="0" lvl="3" fontAlgn="auto">
              <a:spcBef>
                <a:spcPts val="0"/>
              </a:spcBef>
              <a:spcAft>
                <a:spcPts val="0"/>
              </a:spcAft>
              <a:defRPr/>
            </a:pPr>
            <a:r>
              <a:rPr lang="fr-BE" sz="2000" dirty="0">
                <a:latin typeface="Calibri" panose="020F0502020204030204" pitchFamily="34" charset="0"/>
                <a:cs typeface="+mn-cs"/>
              </a:rPr>
              <a:t>		</a:t>
            </a:r>
            <a:r>
              <a:rPr lang="fr-BE" sz="2000" i="1" dirty="0">
                <a:latin typeface="Calibri" panose="020F0502020204030204" pitchFamily="34" charset="0"/>
                <a:cs typeface="+mn-cs"/>
              </a:rPr>
              <a:t>ou</a:t>
            </a:r>
            <a:endParaRPr lang="fr-BE" sz="2000" dirty="0">
              <a:latin typeface="Calibri" panose="020F0502020204030204" pitchFamily="34" charset="0"/>
              <a:cs typeface="+mn-cs"/>
            </a:endParaRPr>
          </a:p>
          <a:p>
            <a:pPr marL="1257078" lvl="5" indent="-342839">
              <a:buFont typeface="Arial" panose="020B0604020202020204" pitchFamily="34" charset="0"/>
              <a:buChar char="•"/>
              <a:defRPr/>
            </a:pPr>
            <a:r>
              <a:rPr lang="fr-BE" sz="2000" b="1" dirty="0">
                <a:latin typeface="Calibri" panose="020F0502020204030204" pitchFamily="34" charset="0"/>
                <a:cs typeface="+mn-cs"/>
              </a:rPr>
              <a:t>Déclaration </a:t>
            </a:r>
            <a:r>
              <a:rPr lang="fr-BE" sz="2000" b="1" u="sng" dirty="0">
                <a:latin typeface="Calibri" panose="020F0502020204030204" pitchFamily="34" charset="0"/>
                <a:cs typeface="+mn-cs"/>
              </a:rPr>
              <a:t>et</a:t>
            </a:r>
            <a:r>
              <a:rPr lang="fr-BE" sz="2000" b="1" dirty="0">
                <a:latin typeface="Calibri" panose="020F0502020204030204" pitchFamily="34" charset="0"/>
                <a:cs typeface="+mn-cs"/>
              </a:rPr>
              <a:t> création : </a:t>
            </a:r>
            <a:r>
              <a:rPr lang="fr-BE" sz="2000" dirty="0" err="1">
                <a:latin typeface="Calibri" panose="020F0502020204030204" pitchFamily="34" charset="0"/>
                <a:cs typeface="+mn-cs"/>
              </a:rPr>
              <a:t>int</a:t>
            </a:r>
            <a:r>
              <a:rPr lang="fr-BE" sz="2000" dirty="0">
                <a:latin typeface="Calibri" panose="020F0502020204030204" pitchFamily="34" charset="0"/>
                <a:cs typeface="+mn-cs"/>
              </a:rPr>
              <a:t>[] </a:t>
            </a:r>
            <a:r>
              <a:rPr lang="fr-BE" sz="2000" dirty="0" err="1">
                <a:latin typeface="Calibri" panose="020F0502020204030204" pitchFamily="34" charset="0"/>
                <a:cs typeface="+mn-cs"/>
              </a:rPr>
              <a:t>tableauEntiers</a:t>
            </a:r>
            <a:r>
              <a:rPr lang="fr-BE" sz="2000" dirty="0">
                <a:latin typeface="Calibri" panose="020F0502020204030204" pitchFamily="34" charset="0"/>
                <a:cs typeface="+mn-cs"/>
              </a:rPr>
              <a:t> = new </a:t>
            </a:r>
            <a:r>
              <a:rPr lang="fr-BE" sz="2000" dirty="0" err="1">
                <a:latin typeface="Calibri" panose="020F0502020204030204" pitchFamily="34" charset="0"/>
                <a:cs typeface="+mn-cs"/>
              </a:rPr>
              <a:t>int</a:t>
            </a:r>
            <a:r>
              <a:rPr lang="fr-BE" sz="2000" dirty="0">
                <a:latin typeface="Calibri" panose="020F0502020204030204" pitchFamily="34" charset="0"/>
                <a:cs typeface="+mn-cs"/>
              </a:rPr>
              <a:t>[10];</a:t>
            </a:r>
          </a:p>
          <a:p>
            <a:pPr marL="1257078" lvl="5" indent="-342839">
              <a:buFont typeface="Arial" panose="020B0604020202020204" pitchFamily="34" charset="0"/>
              <a:buChar char="•"/>
              <a:defRPr/>
            </a:pPr>
            <a:endParaRPr lang="fr-BE" sz="2000" dirty="0">
              <a:latin typeface="Calibri" panose="020F0502020204030204" pitchFamily="34" charset="0"/>
              <a:cs typeface="+mn-cs"/>
            </a:endParaRPr>
          </a:p>
          <a:p>
            <a:pPr marL="0" lvl="3">
              <a:defRPr/>
            </a:pPr>
            <a:r>
              <a:rPr lang="fr-BE" sz="2000" dirty="0">
                <a:latin typeface="Calibri" panose="020F0502020204030204" pitchFamily="34" charset="0"/>
                <a:cs typeface="+mn-cs"/>
              </a:rPr>
              <a:t>Si le tableau est connu à l’avance, on peut utiliser la syntaxe suivante :</a:t>
            </a:r>
          </a:p>
          <a:p>
            <a:pPr marL="0" lvl="3">
              <a:defRPr/>
            </a:pPr>
            <a:r>
              <a:rPr lang="fr-BE" sz="2000" dirty="0">
                <a:latin typeface="Calibri" panose="020F0502020204030204" pitchFamily="34" charset="0"/>
                <a:cs typeface="+mn-cs"/>
              </a:rPr>
              <a:t>	</a:t>
            </a:r>
            <a:r>
              <a:rPr lang="fr-BE" sz="2000" dirty="0" err="1">
                <a:latin typeface="Calibri" panose="020F0502020204030204" pitchFamily="34" charset="0"/>
                <a:cs typeface="+mn-cs"/>
              </a:rPr>
              <a:t>int</a:t>
            </a:r>
            <a:r>
              <a:rPr lang="fr-BE" sz="2000" dirty="0">
                <a:latin typeface="Calibri" panose="020F0502020204030204" pitchFamily="34" charset="0"/>
                <a:cs typeface="+mn-cs"/>
              </a:rPr>
              <a:t>[] </a:t>
            </a:r>
            <a:r>
              <a:rPr lang="fr-BE" sz="2000" dirty="0" err="1">
                <a:latin typeface="Calibri" panose="020F0502020204030204" pitchFamily="34" charset="0"/>
              </a:rPr>
              <a:t>tableauEntiers</a:t>
            </a:r>
            <a:r>
              <a:rPr lang="fr-BE" sz="2000" dirty="0">
                <a:latin typeface="Calibri" panose="020F0502020204030204" pitchFamily="34" charset="0"/>
              </a:rPr>
              <a:t> </a:t>
            </a:r>
            <a:r>
              <a:rPr lang="fr-BE" sz="2000" dirty="0">
                <a:latin typeface="Calibri" panose="020F0502020204030204" pitchFamily="34" charset="0"/>
                <a:cs typeface="+mn-cs"/>
              </a:rPr>
              <a:t>= { 0, 1, 2, 3, 4, 5, 6, 7, 8, 9};</a:t>
            </a:r>
          </a:p>
          <a:p>
            <a:pPr marL="0" lvl="3">
              <a:defRPr/>
            </a:pPr>
            <a:endParaRPr lang="fr-BE" sz="2000" dirty="0">
              <a:latin typeface="Calibri" panose="020F0502020204030204" pitchFamily="34" charset="0"/>
              <a:cs typeface="+mn-cs"/>
            </a:endParaRPr>
          </a:p>
          <a:p>
            <a:pPr marL="0" lvl="3">
              <a:defRPr/>
            </a:pPr>
            <a:r>
              <a:rPr lang="fr-BE" sz="2000" dirty="0">
                <a:latin typeface="Calibri" panose="020F0502020204030204" pitchFamily="34" charset="0"/>
                <a:cs typeface="+mn-cs"/>
              </a:rPr>
              <a:t>Pour </a:t>
            </a:r>
            <a:r>
              <a:rPr lang="fr-BE" sz="2000" b="1" dirty="0">
                <a:latin typeface="Calibri" panose="020F0502020204030204" pitchFamily="34" charset="0"/>
                <a:cs typeface="+mn-cs"/>
              </a:rPr>
              <a:t>accéder</a:t>
            </a:r>
            <a:r>
              <a:rPr lang="fr-BE" sz="2000" dirty="0">
                <a:latin typeface="Calibri" panose="020F0502020204030204" pitchFamily="34" charset="0"/>
                <a:cs typeface="+mn-cs"/>
              </a:rPr>
              <a:t> à un </a:t>
            </a:r>
            <a:r>
              <a:rPr lang="fr-BE" sz="2000" b="1" dirty="0">
                <a:latin typeface="Calibri" panose="020F0502020204030204" pitchFamily="34" charset="0"/>
                <a:cs typeface="+mn-cs"/>
              </a:rPr>
              <a:t>élément</a:t>
            </a:r>
            <a:r>
              <a:rPr lang="fr-BE" sz="2000" dirty="0">
                <a:latin typeface="Calibri" panose="020F0502020204030204" pitchFamily="34" charset="0"/>
                <a:cs typeface="+mn-cs"/>
              </a:rPr>
              <a:t> du tableau, on utilise son </a:t>
            </a:r>
            <a:r>
              <a:rPr lang="fr-BE" sz="2000" b="1" dirty="0">
                <a:latin typeface="Calibri" panose="020F0502020204030204" pitchFamily="34" charset="0"/>
                <a:cs typeface="+mn-cs"/>
              </a:rPr>
              <a:t>indice</a:t>
            </a:r>
            <a:r>
              <a:rPr lang="fr-BE" sz="2000" dirty="0">
                <a:latin typeface="Calibri" panose="020F0502020204030204" pitchFamily="34" charset="0"/>
                <a:cs typeface="+mn-cs"/>
              </a:rPr>
              <a:t> :</a:t>
            </a:r>
          </a:p>
          <a:p>
            <a:pPr marL="0" lvl="3">
              <a:defRPr/>
            </a:pPr>
            <a:r>
              <a:rPr lang="fr-BE" sz="2000" dirty="0">
                <a:latin typeface="Calibri" panose="020F0502020204030204" pitchFamily="34" charset="0"/>
                <a:cs typeface="+mn-cs"/>
              </a:rPr>
              <a:t>	</a:t>
            </a:r>
            <a:r>
              <a:rPr lang="fr-BE" sz="2000" dirty="0" err="1">
                <a:latin typeface="Calibri" panose="020F0502020204030204" pitchFamily="34" charset="0"/>
              </a:rPr>
              <a:t>tableauEntiers</a:t>
            </a:r>
            <a:r>
              <a:rPr lang="fr-BE" sz="2000" dirty="0">
                <a:latin typeface="Calibri" panose="020F0502020204030204" pitchFamily="34" charset="0"/>
              </a:rPr>
              <a:t>[3] = 4;</a:t>
            </a:r>
            <a:endParaRPr lang="fr-BE" sz="2000" dirty="0">
              <a:latin typeface="Calibri" panose="020F0502020204030204" pitchFamily="34" charset="0"/>
              <a:cs typeface="+mn-cs"/>
            </a:endParaRPr>
          </a:p>
          <a:p>
            <a:pPr marL="0" lvl="3">
              <a:defRPr/>
            </a:pPr>
            <a:r>
              <a:rPr lang="fr-BE" sz="2000" dirty="0">
                <a:latin typeface="Calibri" panose="020F0502020204030204" pitchFamily="34" charset="0"/>
                <a:cs typeface="+mn-cs"/>
              </a:rPr>
              <a:t>	</a:t>
            </a:r>
            <a:r>
              <a:rPr lang="fr-BE" sz="2000" dirty="0" err="1">
                <a:latin typeface="Calibri" panose="020F0502020204030204" pitchFamily="34" charset="0"/>
                <a:cs typeface="+mn-cs"/>
              </a:rPr>
              <a:t>int</a:t>
            </a:r>
            <a:r>
              <a:rPr lang="fr-BE" sz="2000" dirty="0">
                <a:latin typeface="Calibri" panose="020F0502020204030204" pitchFamily="34" charset="0"/>
                <a:cs typeface="+mn-cs"/>
              </a:rPr>
              <a:t> a = </a:t>
            </a:r>
            <a:r>
              <a:rPr lang="fr-BE" sz="2000" dirty="0" err="1">
                <a:latin typeface="Calibri" panose="020F0502020204030204" pitchFamily="34" charset="0"/>
                <a:cs typeface="+mn-cs"/>
              </a:rPr>
              <a:t>tableauEntiers</a:t>
            </a:r>
            <a:r>
              <a:rPr lang="fr-BE" sz="2000" dirty="0">
                <a:latin typeface="Calibri" panose="020F0502020204030204" pitchFamily="34" charset="0"/>
                <a:cs typeface="+mn-cs"/>
              </a:rPr>
              <a:t>[3] + 10;</a:t>
            </a:r>
          </a:p>
          <a:p>
            <a:pPr marL="0" lvl="3">
              <a:defRPr/>
            </a:pPr>
            <a:endParaRPr lang="fr-BE" sz="2000" dirty="0">
              <a:latin typeface="Calibri" panose="020F0502020204030204" pitchFamily="34" charset="0"/>
              <a:cs typeface="+mn-cs"/>
            </a:endParaRPr>
          </a:p>
          <a:p>
            <a:pPr marL="0" lvl="3" fontAlgn="auto">
              <a:spcBef>
                <a:spcPts val="0"/>
              </a:spcBef>
              <a:spcAft>
                <a:spcPts val="0"/>
              </a:spcAft>
              <a:defRPr/>
            </a:pPr>
            <a:r>
              <a:rPr lang="fr-BE" sz="2000" dirty="0">
                <a:latin typeface="Calibri" panose="020F0502020204030204" pitchFamily="34" charset="0"/>
              </a:rPr>
              <a:t>Les </a:t>
            </a:r>
            <a:r>
              <a:rPr lang="fr-BE" sz="2000" b="1" dirty="0">
                <a:latin typeface="Calibri" panose="020F0502020204030204" pitchFamily="34" charset="0"/>
              </a:rPr>
              <a:t>indices </a:t>
            </a:r>
            <a:r>
              <a:rPr lang="fr-BE" sz="2000" dirty="0">
                <a:latin typeface="Calibri" panose="020F0502020204030204" pitchFamily="34" charset="0"/>
              </a:rPr>
              <a:t>d’un tableau sont des </a:t>
            </a:r>
            <a:r>
              <a:rPr lang="fr-BE" sz="2000" b="1" dirty="0">
                <a:latin typeface="Calibri" panose="020F0502020204030204" pitchFamily="34" charset="0"/>
              </a:rPr>
              <a:t>nombres entiers </a:t>
            </a:r>
            <a:r>
              <a:rPr lang="fr-BE" sz="2000" dirty="0">
                <a:latin typeface="Calibri" panose="020F0502020204030204" pitchFamily="34" charset="0"/>
              </a:rPr>
              <a:t>et </a:t>
            </a:r>
            <a:r>
              <a:rPr lang="fr-BE" sz="2000" b="1" dirty="0">
                <a:latin typeface="Calibri" panose="020F0502020204030204" pitchFamily="34" charset="0"/>
              </a:rPr>
              <a:t>commencent </a:t>
            </a:r>
            <a:r>
              <a:rPr lang="fr-BE" sz="2000" dirty="0">
                <a:latin typeface="Calibri" panose="020F0502020204030204" pitchFamily="34" charset="0"/>
              </a:rPr>
              <a:t>obligatoirement par </a:t>
            </a:r>
            <a:r>
              <a:rPr lang="fr-BE" sz="2000" b="1" dirty="0">
                <a:latin typeface="Calibri" panose="020F0502020204030204" pitchFamily="34" charset="0"/>
              </a:rPr>
              <a:t>0</a:t>
            </a:r>
            <a:r>
              <a:rPr lang="fr-BE" sz="2000" dirty="0">
                <a:latin typeface="Calibri" panose="020F0502020204030204" pitchFamily="34" charset="0"/>
              </a:rPr>
              <a:t> et non par 1.</a:t>
            </a:r>
          </a:p>
        </p:txBody>
      </p:sp>
    </p:spTree>
    <p:extLst>
      <p:ext uri="{BB962C8B-B14F-4D97-AF65-F5344CB8AC3E}">
        <p14:creationId xmlns:p14="http://schemas.microsoft.com/office/powerpoint/2010/main" val="2104830283"/>
      </p:ext>
    </p:extLst>
  </p:cSld>
  <p:clrMapOvr>
    <a:masterClrMapping/>
  </p:clrMapOvr>
  <p:transition>
    <p:strips dir="r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cs typeface="+mn-cs"/>
              </a:rPr>
              <a:t>VII. </a:t>
            </a:r>
            <a:r>
              <a:rPr lang="fr-BE" sz="2400" b="1" dirty="0">
                <a:latin typeface="+mn-lt"/>
                <a:cs typeface="+mn-cs"/>
              </a:rPr>
              <a:t>Les tableaux et la classe String </a:t>
            </a:r>
            <a:r>
              <a:rPr lang="fr-BE" sz="2400" b="1" i="1" dirty="0">
                <a:latin typeface="+mn-lt"/>
                <a:cs typeface="+mn-cs"/>
              </a:rPr>
              <a:t>– Les tableaux à n dimension</a:t>
            </a:r>
          </a:p>
        </p:txBody>
      </p:sp>
      <p:sp>
        <p:nvSpPr>
          <p:cNvPr id="9" name="ZoneTexte 8"/>
          <p:cNvSpPr txBox="1"/>
          <p:nvPr/>
        </p:nvSpPr>
        <p:spPr>
          <a:xfrm>
            <a:off x="111245" y="1124744"/>
            <a:ext cx="8853244" cy="4093412"/>
          </a:xfrm>
          <a:prstGeom prst="rect">
            <a:avLst/>
          </a:prstGeom>
          <a:noFill/>
        </p:spPr>
        <p:txBody>
          <a:bodyPr wrap="square" lIns="91424" tIns="45712" rIns="91424" bIns="45712">
            <a:spAutoFit/>
          </a:bodyPr>
          <a:lstStyle/>
          <a:p>
            <a:pPr marL="0" lvl="3" fontAlgn="auto">
              <a:spcBef>
                <a:spcPts val="0"/>
              </a:spcBef>
              <a:spcAft>
                <a:spcPts val="0"/>
              </a:spcAft>
              <a:defRPr/>
            </a:pPr>
            <a:r>
              <a:rPr lang="fr-BE" sz="2000" dirty="0">
                <a:latin typeface="Calibri" panose="020F0502020204030204" pitchFamily="34" charset="0"/>
                <a:cs typeface="+mn-cs"/>
              </a:rPr>
              <a:t>Dans la mesure où on peut déclarer des tableaux de n’importe quel type, on peut déclarer des tableaux de tableaux (ou des tableaux de tableaux de tableaux, etc.).</a:t>
            </a:r>
          </a:p>
          <a:p>
            <a:pPr marL="0" lvl="3" fontAlgn="auto">
              <a:spcBef>
                <a:spcPts val="0"/>
              </a:spcBef>
              <a:spcAft>
                <a:spcPts val="0"/>
              </a:spcAft>
              <a:defRPr/>
            </a:pPr>
            <a:endParaRPr lang="fr-BE" sz="2000" dirty="0">
              <a:latin typeface="Calibri" panose="020F0502020204030204" pitchFamily="34" charset="0"/>
              <a:cs typeface="+mn-cs"/>
            </a:endParaRPr>
          </a:p>
          <a:p>
            <a:pPr marL="0" lvl="3" fontAlgn="auto">
              <a:spcBef>
                <a:spcPts val="0"/>
              </a:spcBef>
              <a:spcAft>
                <a:spcPts val="0"/>
              </a:spcAft>
              <a:defRPr/>
            </a:pPr>
            <a:r>
              <a:rPr lang="fr-BE" sz="2000" dirty="0">
                <a:latin typeface="Calibri" panose="020F0502020204030204" pitchFamily="34" charset="0"/>
                <a:cs typeface="+mn-cs"/>
              </a:rPr>
              <a:t>Un tableau à </a:t>
            </a:r>
            <a:r>
              <a:rPr lang="fr-BE" sz="2000" b="1" dirty="0">
                <a:latin typeface="Calibri" panose="020F0502020204030204" pitchFamily="34" charset="0"/>
                <a:cs typeface="+mn-cs"/>
              </a:rPr>
              <a:t>n</a:t>
            </a:r>
            <a:r>
              <a:rPr lang="fr-BE" sz="2000" i="1" dirty="0">
                <a:latin typeface="Calibri" panose="020F0502020204030204" pitchFamily="34" charset="0"/>
                <a:cs typeface="+mn-cs"/>
              </a:rPr>
              <a:t> </a:t>
            </a:r>
            <a:r>
              <a:rPr lang="fr-BE" sz="2000" dirty="0">
                <a:latin typeface="Calibri" panose="020F0502020204030204" pitchFamily="34" charset="0"/>
                <a:cs typeface="+mn-cs"/>
              </a:rPr>
              <a:t>dimensions en Java est obtenu de la manière suivante:</a:t>
            </a:r>
          </a:p>
          <a:p>
            <a:pPr marL="0" lvl="3" fontAlgn="auto">
              <a:spcBef>
                <a:spcPts val="0"/>
              </a:spcBef>
              <a:spcAft>
                <a:spcPts val="0"/>
              </a:spcAft>
              <a:defRPr/>
            </a:pPr>
            <a:endParaRPr lang="fr-BE" sz="2000" b="1" dirty="0">
              <a:latin typeface="Calibri" panose="020F0502020204030204" pitchFamily="34" charset="0"/>
              <a:cs typeface="+mn-cs"/>
            </a:endParaRPr>
          </a:p>
          <a:p>
            <a:pPr marL="1257078" lvl="5" indent="-342839">
              <a:buFont typeface="Arial" panose="020B0604020202020204" pitchFamily="34" charset="0"/>
              <a:buChar char="•"/>
              <a:defRPr/>
            </a:pPr>
            <a:r>
              <a:rPr lang="fr-BE" sz="2000" b="1" dirty="0">
                <a:latin typeface="Calibri" panose="020F0502020204030204" pitchFamily="34" charset="0"/>
                <a:cs typeface="+mn-cs"/>
              </a:rPr>
              <a:t>Déclaration</a:t>
            </a:r>
            <a:r>
              <a:rPr lang="fr-BE" sz="2000" dirty="0">
                <a:latin typeface="Calibri" panose="020F0502020204030204" pitchFamily="34" charset="0"/>
                <a:cs typeface="+mn-cs"/>
              </a:rPr>
              <a:t> : 	</a:t>
            </a:r>
            <a:r>
              <a:rPr lang="fr-BE" sz="2000" dirty="0" err="1">
                <a:latin typeface="Calibri" panose="020F0502020204030204" pitchFamily="34" charset="0"/>
                <a:cs typeface="+mn-cs"/>
              </a:rPr>
              <a:t>int</a:t>
            </a:r>
            <a:r>
              <a:rPr lang="fr-BE" sz="2000" dirty="0">
                <a:latin typeface="Calibri" panose="020F0502020204030204" pitchFamily="34" charset="0"/>
                <a:cs typeface="+mn-cs"/>
              </a:rPr>
              <a:t> [] [] </a:t>
            </a:r>
            <a:r>
              <a:rPr lang="fr-BE" sz="2000" dirty="0" err="1">
                <a:latin typeface="Calibri" panose="020F0502020204030204" pitchFamily="34" charset="0"/>
                <a:cs typeface="+mn-cs"/>
              </a:rPr>
              <a:t>matrice_entiers</a:t>
            </a:r>
            <a:r>
              <a:rPr lang="fr-BE" sz="2000" dirty="0">
                <a:latin typeface="Calibri" panose="020F0502020204030204" pitchFamily="34" charset="0"/>
                <a:cs typeface="+mn-cs"/>
              </a:rPr>
              <a:t>;</a:t>
            </a:r>
          </a:p>
          <a:p>
            <a:pPr marL="1257078" lvl="5" indent="-342839">
              <a:buFont typeface="Arial" panose="020B0604020202020204" pitchFamily="34" charset="0"/>
              <a:buChar char="•"/>
              <a:defRPr/>
            </a:pPr>
            <a:r>
              <a:rPr lang="fr-BE" sz="2000" b="1" dirty="0">
                <a:latin typeface="Calibri" panose="020F0502020204030204" pitchFamily="34" charset="0"/>
                <a:cs typeface="+mn-cs"/>
              </a:rPr>
              <a:t>Création</a:t>
            </a:r>
            <a:r>
              <a:rPr lang="fr-BE" sz="2000" dirty="0">
                <a:latin typeface="Calibri" panose="020F0502020204030204" pitchFamily="34" charset="0"/>
                <a:cs typeface="+mn-cs"/>
              </a:rPr>
              <a:t>:	</a:t>
            </a:r>
            <a:r>
              <a:rPr lang="fr-BE" sz="2000" dirty="0" err="1">
                <a:latin typeface="Calibri" panose="020F0502020204030204" pitchFamily="34" charset="0"/>
                <a:cs typeface="+mn-cs"/>
              </a:rPr>
              <a:t>matrice_entiers</a:t>
            </a:r>
            <a:r>
              <a:rPr lang="fr-BE" sz="2000" dirty="0">
                <a:latin typeface="Calibri" panose="020F0502020204030204" pitchFamily="34" charset="0"/>
                <a:cs typeface="+mn-cs"/>
              </a:rPr>
              <a:t> = new </a:t>
            </a:r>
            <a:r>
              <a:rPr lang="fr-BE" sz="2000" dirty="0" err="1">
                <a:latin typeface="Calibri" panose="020F0502020204030204" pitchFamily="34" charset="0"/>
                <a:cs typeface="+mn-cs"/>
              </a:rPr>
              <a:t>int</a:t>
            </a:r>
            <a:r>
              <a:rPr lang="fr-BE" sz="2000" dirty="0">
                <a:latin typeface="Calibri" panose="020F0502020204030204" pitchFamily="34" charset="0"/>
                <a:cs typeface="+mn-cs"/>
              </a:rPr>
              <a:t>[10] [5];</a:t>
            </a:r>
          </a:p>
          <a:p>
            <a:pPr marL="0" lvl="3" fontAlgn="auto">
              <a:spcBef>
                <a:spcPts val="0"/>
              </a:spcBef>
              <a:spcAft>
                <a:spcPts val="0"/>
              </a:spcAft>
              <a:defRPr/>
            </a:pPr>
            <a:endParaRPr lang="fr-BE" sz="2000" dirty="0">
              <a:latin typeface="Calibri" panose="020F0502020204030204" pitchFamily="34" charset="0"/>
              <a:cs typeface="+mn-cs"/>
            </a:endParaRPr>
          </a:p>
          <a:p>
            <a:pPr marL="0" lvl="3" fontAlgn="auto">
              <a:spcBef>
                <a:spcPts val="0"/>
              </a:spcBef>
              <a:spcAft>
                <a:spcPts val="0"/>
              </a:spcAft>
              <a:defRPr/>
            </a:pPr>
            <a:r>
              <a:rPr lang="fr-BE" sz="2000" dirty="0">
                <a:latin typeface="Calibri" panose="020F0502020204030204" pitchFamily="34" charset="0"/>
                <a:cs typeface="+mn-cs"/>
              </a:rPr>
              <a:t>		</a:t>
            </a:r>
            <a:r>
              <a:rPr lang="fr-BE" sz="2000" i="1" dirty="0">
                <a:latin typeface="Calibri" panose="020F0502020204030204" pitchFamily="34" charset="0"/>
                <a:cs typeface="+mn-cs"/>
              </a:rPr>
              <a:t>ou</a:t>
            </a:r>
          </a:p>
          <a:p>
            <a:pPr marL="0" lvl="3" fontAlgn="auto">
              <a:spcBef>
                <a:spcPts val="0"/>
              </a:spcBef>
              <a:spcAft>
                <a:spcPts val="0"/>
              </a:spcAft>
              <a:defRPr/>
            </a:pPr>
            <a:endParaRPr lang="fr-BE" sz="2000" dirty="0">
              <a:latin typeface="Calibri" panose="020F0502020204030204" pitchFamily="34" charset="0"/>
              <a:cs typeface="+mn-cs"/>
            </a:endParaRPr>
          </a:p>
          <a:p>
            <a:pPr marL="1257078" lvl="5" indent="-342839">
              <a:buFont typeface="Arial" panose="020B0604020202020204" pitchFamily="34" charset="0"/>
              <a:buChar char="•"/>
              <a:defRPr/>
            </a:pPr>
            <a:r>
              <a:rPr lang="fr-BE" sz="2000" b="1" dirty="0">
                <a:latin typeface="Calibri" panose="020F0502020204030204" pitchFamily="34" charset="0"/>
                <a:cs typeface="+mn-cs"/>
              </a:rPr>
              <a:t>Déclaration </a:t>
            </a:r>
            <a:r>
              <a:rPr lang="fr-BE" sz="2000" b="1" u="sng" dirty="0">
                <a:latin typeface="Calibri" panose="020F0502020204030204" pitchFamily="34" charset="0"/>
                <a:cs typeface="+mn-cs"/>
              </a:rPr>
              <a:t>et</a:t>
            </a:r>
            <a:r>
              <a:rPr lang="fr-BE" sz="2000" b="1" dirty="0">
                <a:latin typeface="Calibri" panose="020F0502020204030204" pitchFamily="34" charset="0"/>
                <a:cs typeface="+mn-cs"/>
              </a:rPr>
              <a:t> création : </a:t>
            </a:r>
            <a:r>
              <a:rPr lang="fr-BE" sz="2000" dirty="0" err="1">
                <a:latin typeface="Calibri" panose="020F0502020204030204" pitchFamily="34" charset="0"/>
                <a:cs typeface="+mn-cs"/>
              </a:rPr>
              <a:t>int</a:t>
            </a:r>
            <a:r>
              <a:rPr lang="fr-BE" sz="2000" dirty="0">
                <a:latin typeface="Calibri" panose="020F0502020204030204" pitchFamily="34" charset="0"/>
                <a:cs typeface="+mn-cs"/>
              </a:rPr>
              <a:t>[] [] </a:t>
            </a:r>
            <a:r>
              <a:rPr lang="fr-BE" sz="2000" dirty="0" err="1">
                <a:latin typeface="Calibri" panose="020F0502020204030204" pitchFamily="34" charset="0"/>
                <a:cs typeface="+mn-cs"/>
              </a:rPr>
              <a:t>matrice_entiers</a:t>
            </a:r>
            <a:r>
              <a:rPr lang="fr-BE" sz="2000" dirty="0">
                <a:latin typeface="Calibri" panose="020F0502020204030204" pitchFamily="34" charset="0"/>
                <a:cs typeface="+mn-cs"/>
              </a:rPr>
              <a:t> = new </a:t>
            </a:r>
            <a:r>
              <a:rPr lang="fr-BE" sz="2000" dirty="0" err="1">
                <a:latin typeface="Calibri" panose="020F0502020204030204" pitchFamily="34" charset="0"/>
                <a:cs typeface="+mn-cs"/>
              </a:rPr>
              <a:t>int</a:t>
            </a:r>
            <a:r>
              <a:rPr lang="fr-BE" sz="2000" dirty="0">
                <a:latin typeface="Calibri" panose="020F0502020204030204" pitchFamily="34" charset="0"/>
                <a:cs typeface="+mn-cs"/>
              </a:rPr>
              <a:t>[10] [5];</a:t>
            </a:r>
          </a:p>
          <a:p>
            <a:pPr marL="0" lvl="3" fontAlgn="auto">
              <a:spcBef>
                <a:spcPts val="0"/>
              </a:spcBef>
              <a:spcAft>
                <a:spcPts val="0"/>
              </a:spcAft>
              <a:defRPr/>
            </a:pPr>
            <a:endParaRPr lang="fr-BE" sz="2000" dirty="0">
              <a:latin typeface="Calibri" panose="020F0502020204030204" pitchFamily="34" charset="0"/>
              <a:cs typeface="+mn-cs"/>
            </a:endParaRPr>
          </a:p>
          <a:p>
            <a:pPr marL="0" lvl="3" fontAlgn="auto">
              <a:spcBef>
                <a:spcPts val="0"/>
              </a:spcBef>
              <a:spcAft>
                <a:spcPts val="0"/>
              </a:spcAft>
              <a:defRPr/>
            </a:pPr>
            <a:endParaRPr lang="fr-BE" sz="2000" dirty="0">
              <a:latin typeface="Calibri" panose="020F0502020204030204" pitchFamily="34" charset="0"/>
              <a:cs typeface="+mn-cs"/>
            </a:endParaRPr>
          </a:p>
        </p:txBody>
      </p:sp>
      <p:sp>
        <p:nvSpPr>
          <p:cNvPr id="25604" name="ZoneTexte 9"/>
          <p:cNvSpPr txBox="1">
            <a:spLocks noChangeArrowheads="1"/>
          </p:cNvSpPr>
          <p:nvPr/>
        </p:nvSpPr>
        <p:spPr bwMode="auto">
          <a:xfrm>
            <a:off x="4932040" y="3635176"/>
            <a:ext cx="785812" cy="36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BE" altLang="fr-FR" b="1" i="1" dirty="0">
                <a:latin typeface="Calibri" pitchFamily="34" charset="0"/>
              </a:rPr>
              <a:t>lignes</a:t>
            </a:r>
          </a:p>
        </p:txBody>
      </p:sp>
      <p:sp>
        <p:nvSpPr>
          <p:cNvPr id="25605" name="ZoneTexte 10"/>
          <p:cNvSpPr txBox="1">
            <a:spLocks noChangeArrowheads="1"/>
          </p:cNvSpPr>
          <p:nvPr/>
        </p:nvSpPr>
        <p:spPr bwMode="auto">
          <a:xfrm>
            <a:off x="6370316" y="3635176"/>
            <a:ext cx="1062037" cy="36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BE" altLang="fr-FR" b="1" i="1">
                <a:latin typeface="Calibri" pitchFamily="34" charset="0"/>
              </a:rPr>
              <a:t>colonnes</a:t>
            </a:r>
          </a:p>
        </p:txBody>
      </p:sp>
      <p:cxnSp>
        <p:nvCxnSpPr>
          <p:cNvPr id="13" name="Connecteur droit 12"/>
          <p:cNvCxnSpPr/>
          <p:nvPr/>
        </p:nvCxnSpPr>
        <p:spPr>
          <a:xfrm>
            <a:off x="4860033" y="3706614"/>
            <a:ext cx="785812" cy="1587"/>
          </a:xfrm>
          <a:prstGeom prst="line">
            <a:avLst/>
          </a:prstGeom>
        </p:spPr>
        <p:style>
          <a:lnRef idx="1">
            <a:schemeClr val="dk1"/>
          </a:lnRef>
          <a:fillRef idx="0">
            <a:schemeClr val="dk1"/>
          </a:fillRef>
          <a:effectRef idx="0">
            <a:schemeClr val="dk1"/>
          </a:effectRef>
          <a:fontRef idx="minor">
            <a:schemeClr val="tx1"/>
          </a:fontRef>
        </p:style>
      </p:cxnSp>
      <p:cxnSp>
        <p:nvCxnSpPr>
          <p:cNvPr id="14" name="Connecteur droit 13"/>
          <p:cNvCxnSpPr/>
          <p:nvPr/>
        </p:nvCxnSpPr>
        <p:spPr>
          <a:xfrm>
            <a:off x="6360790" y="3706614"/>
            <a:ext cx="1071562" cy="0"/>
          </a:xfrm>
          <a:prstGeom prst="line">
            <a:avLst/>
          </a:prstGeom>
        </p:spPr>
        <p:style>
          <a:lnRef idx="1">
            <a:schemeClr val="dk1"/>
          </a:lnRef>
          <a:fillRef idx="0">
            <a:schemeClr val="dk1"/>
          </a:fillRef>
          <a:effectRef idx="0">
            <a:schemeClr val="dk1"/>
          </a:effectRef>
          <a:fontRef idx="minor">
            <a:schemeClr val="tx1"/>
          </a:fontRef>
        </p:style>
      </p:cxnSp>
      <p:cxnSp>
        <p:nvCxnSpPr>
          <p:cNvPr id="17" name="Connecteur droit 16"/>
          <p:cNvCxnSpPr/>
          <p:nvPr/>
        </p:nvCxnSpPr>
        <p:spPr>
          <a:xfrm rot="10800000" flipV="1">
            <a:off x="5217791" y="3349426"/>
            <a:ext cx="642937" cy="357188"/>
          </a:xfrm>
          <a:prstGeom prst="line">
            <a:avLst/>
          </a:prstGeom>
          <a:ln>
            <a:headEnd type="triangle"/>
          </a:ln>
        </p:spPr>
        <p:style>
          <a:lnRef idx="1">
            <a:schemeClr val="dk1"/>
          </a:lnRef>
          <a:fillRef idx="0">
            <a:schemeClr val="dk1"/>
          </a:fillRef>
          <a:effectRef idx="0">
            <a:schemeClr val="dk1"/>
          </a:effectRef>
          <a:fontRef idx="minor">
            <a:schemeClr val="tx1"/>
          </a:fontRef>
        </p:style>
      </p:cxnSp>
      <p:cxnSp>
        <p:nvCxnSpPr>
          <p:cNvPr id="20" name="Connecteur droit 19"/>
          <p:cNvCxnSpPr/>
          <p:nvPr/>
        </p:nvCxnSpPr>
        <p:spPr>
          <a:xfrm>
            <a:off x="6217916" y="3349426"/>
            <a:ext cx="642937" cy="357188"/>
          </a:xfrm>
          <a:prstGeom prst="line">
            <a:avLst/>
          </a:prstGeom>
          <a:ln>
            <a:head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64414362"/>
      </p:ext>
    </p:extLst>
  </p:cSld>
  <p:clrMapOvr>
    <a:masterClrMapping/>
  </p:clrMapOvr>
  <p:transition>
    <p:strips dir="r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cs typeface="+mn-cs"/>
              </a:rPr>
              <a:t>VII. </a:t>
            </a:r>
            <a:r>
              <a:rPr lang="fr-BE" sz="2400" b="1" dirty="0">
                <a:latin typeface="+mn-lt"/>
                <a:cs typeface="+mn-cs"/>
              </a:rPr>
              <a:t>Les tableaux et la classe String </a:t>
            </a:r>
            <a:r>
              <a:rPr lang="fr-BE" sz="2400" b="1" i="1" dirty="0">
                <a:latin typeface="+mn-lt"/>
                <a:cs typeface="+mn-cs"/>
              </a:rPr>
              <a:t>– Les tableaux à n dimension</a:t>
            </a:r>
          </a:p>
        </p:txBody>
      </p:sp>
      <p:sp>
        <p:nvSpPr>
          <p:cNvPr id="9" name="ZoneTexte 8"/>
          <p:cNvSpPr txBox="1"/>
          <p:nvPr/>
        </p:nvSpPr>
        <p:spPr>
          <a:xfrm>
            <a:off x="111245" y="1412776"/>
            <a:ext cx="8853244" cy="2862306"/>
          </a:xfrm>
          <a:prstGeom prst="rect">
            <a:avLst/>
          </a:prstGeom>
          <a:noFill/>
        </p:spPr>
        <p:txBody>
          <a:bodyPr wrap="square" lIns="91424" tIns="45712" rIns="91424" bIns="45712">
            <a:spAutoFit/>
          </a:bodyPr>
          <a:lstStyle/>
          <a:p>
            <a:pPr marL="0" lvl="3" fontAlgn="auto">
              <a:spcBef>
                <a:spcPts val="0"/>
              </a:spcBef>
              <a:spcAft>
                <a:spcPts val="0"/>
              </a:spcAft>
              <a:defRPr/>
            </a:pPr>
            <a:r>
              <a:rPr lang="fr-BE" sz="2000" dirty="0">
                <a:latin typeface="Calibri" panose="020F0502020204030204" pitchFamily="34" charset="0"/>
                <a:cs typeface="+mn-cs"/>
              </a:rPr>
              <a:t>Dans un tableau à </a:t>
            </a:r>
            <a:r>
              <a:rPr lang="fr-BE" sz="2000" b="1" dirty="0">
                <a:latin typeface="Calibri" panose="020F0502020204030204" pitchFamily="34" charset="0"/>
                <a:cs typeface="+mn-cs"/>
              </a:rPr>
              <a:t>n</a:t>
            </a:r>
            <a:r>
              <a:rPr lang="fr-BE" sz="2000" i="1" dirty="0">
                <a:latin typeface="Calibri" panose="020F0502020204030204" pitchFamily="34" charset="0"/>
                <a:cs typeface="+mn-cs"/>
              </a:rPr>
              <a:t> </a:t>
            </a:r>
            <a:r>
              <a:rPr lang="fr-BE" sz="2000" dirty="0">
                <a:latin typeface="Calibri" panose="020F0502020204030204" pitchFamily="34" charset="0"/>
                <a:cs typeface="+mn-cs"/>
              </a:rPr>
              <a:t>dimensions, on n’est pas obligé de préciser la valeur de la dernière dimension:</a:t>
            </a:r>
          </a:p>
          <a:p>
            <a:pPr marL="0" lvl="3" fontAlgn="auto">
              <a:spcBef>
                <a:spcPts val="0"/>
              </a:spcBef>
              <a:spcAft>
                <a:spcPts val="0"/>
              </a:spcAft>
              <a:defRPr/>
            </a:pPr>
            <a:endParaRPr lang="fr-BE" sz="2000" b="1" dirty="0">
              <a:latin typeface="Calibri" panose="020F0502020204030204" pitchFamily="34" charset="0"/>
              <a:cs typeface="+mn-cs"/>
            </a:endParaRPr>
          </a:p>
          <a:p>
            <a:pPr marL="914239" lvl="5">
              <a:defRPr/>
            </a:pPr>
            <a:r>
              <a:rPr lang="fr-BE" sz="2000" dirty="0" err="1">
                <a:latin typeface="Calibri" panose="020F0502020204030204" pitchFamily="34" charset="0"/>
                <a:cs typeface="+mn-cs"/>
              </a:rPr>
              <a:t>int</a:t>
            </a:r>
            <a:r>
              <a:rPr lang="fr-BE" sz="2000" dirty="0">
                <a:latin typeface="Calibri" panose="020F0502020204030204" pitchFamily="34" charset="0"/>
                <a:cs typeface="+mn-cs"/>
              </a:rPr>
              <a:t>[] [] </a:t>
            </a:r>
            <a:r>
              <a:rPr lang="fr-BE" sz="2000" dirty="0" err="1">
                <a:latin typeface="Calibri" panose="020F0502020204030204" pitchFamily="34" charset="0"/>
                <a:cs typeface="+mn-cs"/>
              </a:rPr>
              <a:t>matrice_entiers</a:t>
            </a:r>
            <a:r>
              <a:rPr lang="fr-BE" sz="2000" dirty="0">
                <a:latin typeface="Calibri" panose="020F0502020204030204" pitchFamily="34" charset="0"/>
                <a:cs typeface="+mn-cs"/>
              </a:rPr>
              <a:t> = new </a:t>
            </a:r>
            <a:r>
              <a:rPr lang="fr-BE" sz="2000" dirty="0" err="1">
                <a:latin typeface="Calibri" panose="020F0502020204030204" pitchFamily="34" charset="0"/>
                <a:cs typeface="+mn-cs"/>
              </a:rPr>
              <a:t>int</a:t>
            </a:r>
            <a:r>
              <a:rPr lang="fr-BE" sz="2000" dirty="0">
                <a:latin typeface="Calibri" panose="020F0502020204030204" pitchFamily="34" charset="0"/>
                <a:cs typeface="+mn-cs"/>
              </a:rPr>
              <a:t>[10] [];</a:t>
            </a:r>
          </a:p>
          <a:p>
            <a:pPr marL="914239" lvl="5">
              <a:defRPr/>
            </a:pPr>
            <a:r>
              <a:rPr lang="fr-BE" sz="2000" dirty="0" err="1">
                <a:latin typeface="Calibri" panose="020F0502020204030204" pitchFamily="34" charset="0"/>
              </a:rPr>
              <a:t>matrice_entiers</a:t>
            </a:r>
            <a:r>
              <a:rPr lang="fr-BE" sz="2000" dirty="0">
                <a:latin typeface="Calibri" panose="020F0502020204030204" pitchFamily="34" charset="0"/>
              </a:rPr>
              <a:t>[0] = new </a:t>
            </a:r>
            <a:r>
              <a:rPr lang="fr-BE" sz="2000" dirty="0" err="1">
                <a:latin typeface="Calibri" panose="020F0502020204030204" pitchFamily="34" charset="0"/>
              </a:rPr>
              <a:t>int</a:t>
            </a:r>
            <a:r>
              <a:rPr lang="fr-BE" sz="2000" dirty="0">
                <a:latin typeface="Calibri" panose="020F0502020204030204" pitchFamily="34" charset="0"/>
              </a:rPr>
              <a:t> [3];</a:t>
            </a:r>
          </a:p>
          <a:p>
            <a:pPr marL="914239" lvl="5">
              <a:defRPr/>
            </a:pPr>
            <a:r>
              <a:rPr lang="fr-BE" sz="2000" dirty="0" err="1">
                <a:latin typeface="Calibri" panose="020F0502020204030204" pitchFamily="34" charset="0"/>
              </a:rPr>
              <a:t>matrice_entiers</a:t>
            </a:r>
            <a:r>
              <a:rPr lang="fr-BE" sz="2000" dirty="0">
                <a:latin typeface="Calibri" panose="020F0502020204030204" pitchFamily="34" charset="0"/>
              </a:rPr>
              <a:t>[1] = new </a:t>
            </a:r>
            <a:r>
              <a:rPr lang="fr-BE" sz="2000" dirty="0" err="1">
                <a:latin typeface="Calibri" panose="020F0502020204030204" pitchFamily="34" charset="0"/>
              </a:rPr>
              <a:t>int</a:t>
            </a:r>
            <a:r>
              <a:rPr lang="fr-BE" sz="2000" dirty="0">
                <a:latin typeface="Calibri" panose="020F0502020204030204" pitchFamily="34" charset="0"/>
              </a:rPr>
              <a:t> [7];</a:t>
            </a:r>
          </a:p>
          <a:p>
            <a:pPr marL="914239" lvl="5">
              <a:defRPr/>
            </a:pPr>
            <a:r>
              <a:rPr lang="fr-BE" sz="2000" dirty="0">
                <a:latin typeface="Calibri" panose="020F0502020204030204" pitchFamily="34" charset="0"/>
                <a:cs typeface="+mn-cs"/>
              </a:rPr>
              <a:t>…</a:t>
            </a:r>
          </a:p>
          <a:p>
            <a:pPr marL="0" lvl="3" fontAlgn="auto">
              <a:spcBef>
                <a:spcPts val="0"/>
              </a:spcBef>
              <a:spcAft>
                <a:spcPts val="0"/>
              </a:spcAft>
              <a:defRPr/>
            </a:pPr>
            <a:endParaRPr lang="fr-BE" sz="2000" dirty="0">
              <a:latin typeface="Calibri" panose="020F0502020204030204" pitchFamily="34" charset="0"/>
              <a:cs typeface="+mn-cs"/>
            </a:endParaRPr>
          </a:p>
          <a:p>
            <a:pPr marL="0" lvl="3" fontAlgn="auto">
              <a:spcBef>
                <a:spcPts val="0"/>
              </a:spcBef>
              <a:spcAft>
                <a:spcPts val="0"/>
              </a:spcAft>
              <a:defRPr/>
            </a:pPr>
            <a:endParaRPr lang="fr-BE" sz="2000" dirty="0">
              <a:latin typeface="Calibri" panose="020F0502020204030204" pitchFamily="34" charset="0"/>
              <a:cs typeface="+mn-cs"/>
            </a:endParaRPr>
          </a:p>
        </p:txBody>
      </p:sp>
    </p:spTree>
    <p:extLst>
      <p:ext uri="{BB962C8B-B14F-4D97-AF65-F5344CB8AC3E}">
        <p14:creationId xmlns:p14="http://schemas.microsoft.com/office/powerpoint/2010/main" val="3205316294"/>
      </p:ext>
    </p:extLst>
  </p:cSld>
  <p:clrMapOvr>
    <a:masterClrMapping/>
  </p:clrMapOvr>
  <p:transition>
    <p:strips dir="rd"/>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cs typeface="+mn-cs"/>
              </a:rPr>
              <a:t>VII. </a:t>
            </a:r>
            <a:r>
              <a:rPr lang="fr-BE" sz="2400" b="1" dirty="0">
                <a:latin typeface="+mn-lt"/>
                <a:cs typeface="+mn-cs"/>
              </a:rPr>
              <a:t>Les tableaux et la classe String </a:t>
            </a:r>
            <a:r>
              <a:rPr lang="fr-BE" sz="2400" b="1" i="1" dirty="0">
                <a:latin typeface="+mn-lt"/>
                <a:cs typeface="+mn-cs"/>
              </a:rPr>
              <a:t>– La copie de tableau</a:t>
            </a:r>
          </a:p>
        </p:txBody>
      </p:sp>
      <p:sp>
        <p:nvSpPr>
          <p:cNvPr id="9" name="ZoneTexte 8"/>
          <p:cNvSpPr txBox="1"/>
          <p:nvPr/>
        </p:nvSpPr>
        <p:spPr>
          <a:xfrm>
            <a:off x="93803" y="613237"/>
            <a:ext cx="8853244" cy="5016742"/>
          </a:xfrm>
          <a:prstGeom prst="rect">
            <a:avLst/>
          </a:prstGeom>
          <a:noFill/>
        </p:spPr>
        <p:txBody>
          <a:bodyPr wrap="square" lIns="91424" tIns="45712" rIns="91424" bIns="45712">
            <a:spAutoFit/>
          </a:bodyPr>
          <a:lstStyle/>
          <a:p>
            <a:pPr marL="0" lvl="3" fontAlgn="auto">
              <a:spcBef>
                <a:spcPts val="0"/>
              </a:spcBef>
              <a:spcAft>
                <a:spcPts val="0"/>
              </a:spcAft>
              <a:defRPr/>
            </a:pPr>
            <a:r>
              <a:rPr lang="fr-BE" sz="2000" dirty="0">
                <a:latin typeface="Calibri" panose="020F0502020204030204" pitchFamily="34" charset="0"/>
                <a:cs typeface="+mn-cs"/>
              </a:rPr>
              <a:t>Prenons le code ci-dessous :</a:t>
            </a:r>
          </a:p>
          <a:p>
            <a:pPr marL="0" lvl="3" fontAlgn="auto">
              <a:spcBef>
                <a:spcPts val="0"/>
              </a:spcBef>
              <a:spcAft>
                <a:spcPts val="0"/>
              </a:spcAft>
              <a:defRPr/>
            </a:pPr>
            <a:r>
              <a:rPr lang="fr-BE" sz="2000" dirty="0">
                <a:latin typeface="Calibri" panose="020F0502020204030204" pitchFamily="34" charset="0"/>
                <a:cs typeface="+mn-cs"/>
              </a:rPr>
              <a:t>	</a:t>
            </a:r>
            <a:r>
              <a:rPr lang="fr-BE" sz="2000" dirty="0" err="1">
                <a:latin typeface="Calibri" panose="020F0502020204030204" pitchFamily="34" charset="0"/>
                <a:cs typeface="+mn-cs"/>
              </a:rPr>
              <a:t>int</a:t>
            </a:r>
            <a:r>
              <a:rPr lang="fr-BE" sz="2000" dirty="0">
                <a:latin typeface="Calibri" panose="020F0502020204030204" pitchFamily="34" charset="0"/>
                <a:cs typeface="+mn-cs"/>
              </a:rPr>
              <a:t>[] origine = { 11, 22, 33 };</a:t>
            </a:r>
          </a:p>
          <a:p>
            <a:pPr marL="914239" lvl="5">
              <a:defRPr/>
            </a:pPr>
            <a:r>
              <a:rPr lang="fr-BE" sz="2000" dirty="0" err="1">
                <a:latin typeface="Calibri" panose="020F0502020204030204" pitchFamily="34" charset="0"/>
                <a:cs typeface="+mn-cs"/>
              </a:rPr>
              <a:t>int</a:t>
            </a:r>
            <a:r>
              <a:rPr lang="fr-BE" sz="2000" dirty="0">
                <a:latin typeface="Calibri" panose="020F0502020204030204" pitchFamily="34" charset="0"/>
                <a:cs typeface="+mn-cs"/>
              </a:rPr>
              <a:t>[] cible = { 1, 2, 3 };</a:t>
            </a:r>
          </a:p>
          <a:p>
            <a:pPr marL="914239" lvl="5">
              <a:defRPr/>
            </a:pPr>
            <a:r>
              <a:rPr lang="fr-BE" sz="2000" dirty="0">
                <a:latin typeface="Calibri" panose="020F0502020204030204" pitchFamily="34" charset="0"/>
                <a:cs typeface="+mn-cs"/>
              </a:rPr>
              <a:t>cible = origine;</a:t>
            </a:r>
          </a:p>
          <a:p>
            <a:pPr marL="914239" lvl="5">
              <a:defRPr/>
            </a:pPr>
            <a:r>
              <a:rPr lang="fr-BE" sz="2000" dirty="0">
                <a:latin typeface="Calibri" panose="020F0502020204030204" pitchFamily="34" charset="0"/>
                <a:cs typeface="+mn-cs"/>
              </a:rPr>
              <a:t>cible[0] = 5;</a:t>
            </a:r>
          </a:p>
          <a:p>
            <a:pPr marL="0" lvl="3" fontAlgn="auto">
              <a:spcBef>
                <a:spcPts val="0"/>
              </a:spcBef>
              <a:spcAft>
                <a:spcPts val="0"/>
              </a:spcAft>
              <a:defRPr/>
            </a:pPr>
            <a:r>
              <a:rPr lang="fr-BE" sz="2000" dirty="0">
                <a:latin typeface="Calibri" panose="020F0502020204030204" pitchFamily="34" charset="0"/>
                <a:cs typeface="+mn-cs"/>
              </a:rPr>
              <a:t>Après exécution, </a:t>
            </a:r>
            <a:r>
              <a:rPr lang="fr-BE" sz="2000" b="1" dirty="0">
                <a:latin typeface="Calibri" panose="020F0502020204030204" pitchFamily="34" charset="0"/>
                <a:cs typeface="+mn-cs"/>
              </a:rPr>
              <a:t>cible[0]</a:t>
            </a:r>
            <a:r>
              <a:rPr lang="fr-BE" sz="2000" dirty="0">
                <a:latin typeface="Calibri" panose="020F0502020204030204" pitchFamily="34" charset="0"/>
                <a:cs typeface="+mn-cs"/>
              </a:rPr>
              <a:t> et </a:t>
            </a:r>
            <a:r>
              <a:rPr lang="fr-BE" sz="2000" b="1" dirty="0">
                <a:latin typeface="Calibri" panose="020F0502020204030204" pitchFamily="34" charset="0"/>
                <a:cs typeface="+mn-cs"/>
              </a:rPr>
              <a:t>origine[0]</a:t>
            </a:r>
            <a:r>
              <a:rPr lang="fr-BE" sz="2000" dirty="0">
                <a:latin typeface="Calibri" panose="020F0502020204030204" pitchFamily="34" charset="0"/>
                <a:cs typeface="+mn-cs"/>
              </a:rPr>
              <a:t> auront pour valeur 5.</a:t>
            </a:r>
          </a:p>
          <a:p>
            <a:pPr marL="0" lvl="3" fontAlgn="auto">
              <a:spcBef>
                <a:spcPts val="0"/>
              </a:spcBef>
              <a:spcAft>
                <a:spcPts val="0"/>
              </a:spcAft>
              <a:defRPr/>
            </a:pPr>
            <a:endParaRPr lang="fr-BE" sz="2000" dirty="0">
              <a:latin typeface="Calibri" panose="020F0502020204030204" pitchFamily="34" charset="0"/>
              <a:cs typeface="+mn-cs"/>
            </a:endParaRPr>
          </a:p>
          <a:p>
            <a:pPr marL="0" lvl="3" fontAlgn="auto">
              <a:spcBef>
                <a:spcPts val="0"/>
              </a:spcBef>
              <a:spcAft>
                <a:spcPts val="0"/>
              </a:spcAft>
              <a:defRPr/>
            </a:pPr>
            <a:r>
              <a:rPr lang="fr-BE" sz="2000" dirty="0">
                <a:latin typeface="Calibri" panose="020F0502020204030204" pitchFamily="34" charset="0"/>
                <a:cs typeface="+mn-cs"/>
              </a:rPr>
              <a:t>Pourquoi?</a:t>
            </a:r>
          </a:p>
          <a:p>
            <a:pPr marL="0" lvl="3" fontAlgn="auto">
              <a:spcBef>
                <a:spcPts val="0"/>
              </a:spcBef>
              <a:spcAft>
                <a:spcPts val="0"/>
              </a:spcAft>
              <a:defRPr/>
            </a:pPr>
            <a:r>
              <a:rPr lang="fr-BE" sz="2000" dirty="0">
                <a:latin typeface="Calibri" panose="020F0502020204030204" pitchFamily="34" charset="0"/>
                <a:cs typeface="+mn-cs"/>
              </a:rPr>
              <a:t>Parce que l’instruction </a:t>
            </a:r>
            <a:r>
              <a:rPr lang="fr-BE" sz="2000" b="1" dirty="0">
                <a:latin typeface="Calibri" panose="020F0502020204030204" pitchFamily="34" charset="0"/>
              </a:rPr>
              <a:t>cible = origine;</a:t>
            </a:r>
            <a:r>
              <a:rPr lang="fr-BE" sz="2000" dirty="0">
                <a:latin typeface="Calibri" panose="020F0502020204030204" pitchFamily="34" charset="0"/>
                <a:cs typeface="+mn-cs"/>
              </a:rPr>
              <a:t> a copié la référence de </a:t>
            </a:r>
            <a:r>
              <a:rPr lang="fr-BE" sz="2000" b="1" dirty="0">
                <a:latin typeface="Calibri" panose="020F0502020204030204" pitchFamily="34" charset="0"/>
                <a:cs typeface="+mn-cs"/>
              </a:rPr>
              <a:t>origine</a:t>
            </a:r>
            <a:r>
              <a:rPr lang="fr-BE" sz="2000" dirty="0">
                <a:latin typeface="Calibri" panose="020F0502020204030204" pitchFamily="34" charset="0"/>
                <a:cs typeface="+mn-cs"/>
              </a:rPr>
              <a:t> dans celle de </a:t>
            </a:r>
            <a:r>
              <a:rPr lang="fr-BE" sz="2000" b="1" dirty="0">
                <a:latin typeface="Calibri" panose="020F0502020204030204" pitchFamily="34" charset="0"/>
                <a:cs typeface="+mn-cs"/>
              </a:rPr>
              <a:t>cible</a:t>
            </a:r>
            <a:r>
              <a:rPr lang="fr-BE" sz="2000" dirty="0">
                <a:latin typeface="Calibri" panose="020F0502020204030204" pitchFamily="34" charset="0"/>
                <a:cs typeface="+mn-cs"/>
              </a:rPr>
              <a:t>.</a:t>
            </a:r>
          </a:p>
          <a:p>
            <a:pPr marL="0" lvl="3" fontAlgn="auto">
              <a:spcBef>
                <a:spcPts val="0"/>
              </a:spcBef>
              <a:spcAft>
                <a:spcPts val="0"/>
              </a:spcAft>
              <a:defRPr/>
            </a:pPr>
            <a:endParaRPr lang="fr-BE" sz="2000" dirty="0">
              <a:latin typeface="Calibri" panose="020F0502020204030204" pitchFamily="34" charset="0"/>
              <a:cs typeface="+mn-cs"/>
            </a:endParaRPr>
          </a:p>
          <a:p>
            <a:pPr marL="0" lvl="3" fontAlgn="auto">
              <a:spcBef>
                <a:spcPts val="0"/>
              </a:spcBef>
              <a:spcAft>
                <a:spcPts val="0"/>
              </a:spcAft>
              <a:defRPr/>
            </a:pPr>
            <a:r>
              <a:rPr lang="fr-BE" sz="2000" dirty="0">
                <a:latin typeface="Calibri" panose="020F0502020204030204" pitchFamily="34" charset="0"/>
                <a:cs typeface="+mn-cs"/>
              </a:rPr>
              <a:t>Pour copier efficacement un tableau, il faut utiliser la méthode </a:t>
            </a:r>
            <a:r>
              <a:rPr lang="fr-BE" sz="2000" b="1" dirty="0" err="1">
                <a:latin typeface="Calibri" panose="020F0502020204030204" pitchFamily="34" charset="0"/>
                <a:cs typeface="+mn-cs"/>
              </a:rPr>
              <a:t>Arrays.copyOf</a:t>
            </a:r>
            <a:r>
              <a:rPr lang="fr-BE" sz="2000" b="1" dirty="0">
                <a:latin typeface="Calibri" panose="020F0502020204030204" pitchFamily="34" charset="0"/>
                <a:cs typeface="+mn-cs"/>
              </a:rPr>
              <a:t> </a:t>
            </a:r>
            <a:r>
              <a:rPr lang="fr-BE" sz="2000" dirty="0">
                <a:latin typeface="Calibri" panose="020F0502020204030204" pitchFamily="34" charset="0"/>
                <a:cs typeface="+mn-cs"/>
              </a:rPr>
              <a:t>:</a:t>
            </a:r>
          </a:p>
          <a:p>
            <a:pPr marL="914239" lvl="5">
              <a:defRPr/>
            </a:pPr>
            <a:r>
              <a:rPr lang="fr-BE" sz="2000" dirty="0" err="1">
                <a:latin typeface="Calibri" panose="020F0502020204030204" pitchFamily="34" charset="0"/>
              </a:rPr>
              <a:t>int</a:t>
            </a:r>
            <a:r>
              <a:rPr lang="fr-BE" sz="2000" dirty="0">
                <a:latin typeface="Calibri" panose="020F0502020204030204" pitchFamily="34" charset="0"/>
              </a:rPr>
              <a:t>[] origine = { 11, 22, 33 };</a:t>
            </a:r>
          </a:p>
          <a:p>
            <a:pPr marL="914239" lvl="5">
              <a:defRPr/>
            </a:pPr>
            <a:r>
              <a:rPr lang="fr-BE" sz="2000" dirty="0" err="1">
                <a:latin typeface="Calibri" panose="020F0502020204030204" pitchFamily="34" charset="0"/>
              </a:rPr>
              <a:t>int</a:t>
            </a:r>
            <a:r>
              <a:rPr lang="fr-BE" sz="2000" dirty="0">
                <a:latin typeface="Calibri" panose="020F0502020204030204" pitchFamily="34" charset="0"/>
              </a:rPr>
              <a:t>[] cible = { 1, 2, 3 };</a:t>
            </a:r>
          </a:p>
          <a:p>
            <a:pPr marL="914239" lvl="5">
              <a:defRPr/>
            </a:pPr>
            <a:r>
              <a:rPr lang="fr-BE" sz="2000" dirty="0">
                <a:latin typeface="Calibri" panose="020F0502020204030204" pitchFamily="34" charset="0"/>
              </a:rPr>
              <a:t>cible = </a:t>
            </a:r>
            <a:r>
              <a:rPr lang="fr-BE" sz="2000" dirty="0" err="1">
                <a:latin typeface="Calibri" panose="020F0502020204030204" pitchFamily="34" charset="0"/>
              </a:rPr>
              <a:t>Arrays.copyOf</a:t>
            </a:r>
            <a:r>
              <a:rPr lang="fr-BE" sz="2000" dirty="0">
                <a:latin typeface="Calibri" panose="020F0502020204030204" pitchFamily="34" charset="0"/>
              </a:rPr>
              <a:t>(origine, </a:t>
            </a:r>
            <a:r>
              <a:rPr lang="fr-BE" sz="2000" dirty="0" err="1">
                <a:latin typeface="Calibri" panose="020F0502020204030204" pitchFamily="34" charset="0"/>
              </a:rPr>
              <a:t>origine.length</a:t>
            </a:r>
            <a:r>
              <a:rPr lang="fr-BE" sz="2000" dirty="0">
                <a:latin typeface="Calibri" panose="020F0502020204030204" pitchFamily="34" charset="0"/>
              </a:rPr>
              <a:t>);</a:t>
            </a:r>
          </a:p>
          <a:p>
            <a:pPr marL="914239" lvl="5">
              <a:defRPr/>
            </a:pPr>
            <a:r>
              <a:rPr lang="fr-BE" sz="2000" dirty="0">
                <a:latin typeface="Calibri" panose="020F0502020204030204" pitchFamily="34" charset="0"/>
              </a:rPr>
              <a:t>cible[0] = 5;</a:t>
            </a:r>
            <a:endParaRPr lang="fr-BE" sz="2000" b="1" dirty="0">
              <a:latin typeface="Calibri" panose="020F0502020204030204" pitchFamily="34" charset="0"/>
            </a:endParaRPr>
          </a:p>
        </p:txBody>
      </p:sp>
    </p:spTree>
    <p:extLst>
      <p:ext uri="{BB962C8B-B14F-4D97-AF65-F5344CB8AC3E}">
        <p14:creationId xmlns:p14="http://schemas.microsoft.com/office/powerpoint/2010/main" val="3091982587"/>
      </p:ext>
    </p:extLst>
  </p:cSld>
  <p:clrMapOvr>
    <a:masterClrMapping/>
  </p:clrMapOvr>
  <p:transition>
    <p:strips dir="r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cs typeface="+mn-cs"/>
              </a:rPr>
              <a:t>VII. </a:t>
            </a:r>
            <a:r>
              <a:rPr lang="fr-BE" sz="2400" b="1" dirty="0">
                <a:latin typeface="+mn-lt"/>
                <a:cs typeface="+mn-cs"/>
              </a:rPr>
              <a:t>Les tableaux et la classe String </a:t>
            </a:r>
            <a:r>
              <a:rPr lang="fr-BE" sz="2400" b="1" i="1" dirty="0">
                <a:latin typeface="+mn-lt"/>
                <a:cs typeface="+mn-cs"/>
              </a:rPr>
              <a:t>– La classe String</a:t>
            </a:r>
          </a:p>
        </p:txBody>
      </p:sp>
      <p:sp>
        <p:nvSpPr>
          <p:cNvPr id="26627" name="ZoneTexte 8"/>
          <p:cNvSpPr txBox="1">
            <a:spLocks noChangeArrowheads="1"/>
          </p:cNvSpPr>
          <p:nvPr/>
        </p:nvSpPr>
        <p:spPr bwMode="auto">
          <a:xfrm>
            <a:off x="323528" y="836712"/>
            <a:ext cx="8496622" cy="4708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4" tIns="45712" rIns="91424" bIns="45712">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lvl="3" eaLnBrk="1" hangingPunct="1"/>
            <a:r>
              <a:rPr lang="fr-BE" altLang="fr-FR" sz="2000" dirty="0">
                <a:latin typeface="Calibri" pitchFamily="34" charset="0"/>
              </a:rPr>
              <a:t>En Java,</a:t>
            </a:r>
            <a:r>
              <a:rPr lang="fr-BE" altLang="fr-FR" sz="2000" b="1" dirty="0">
                <a:latin typeface="Calibri" pitchFamily="34" charset="0"/>
              </a:rPr>
              <a:t> </a:t>
            </a:r>
            <a:r>
              <a:rPr lang="fr-BE" altLang="fr-FR" sz="2000" dirty="0">
                <a:latin typeface="Calibri" pitchFamily="34" charset="0"/>
              </a:rPr>
              <a:t>les </a:t>
            </a:r>
            <a:r>
              <a:rPr lang="fr-BE" altLang="fr-FR" sz="2000" b="1" dirty="0">
                <a:latin typeface="Calibri" pitchFamily="34" charset="0"/>
              </a:rPr>
              <a:t>chaînes de caractères </a:t>
            </a:r>
            <a:r>
              <a:rPr lang="fr-BE" altLang="fr-FR" sz="2000" dirty="0">
                <a:latin typeface="Calibri" pitchFamily="34" charset="0"/>
              </a:rPr>
              <a:t>ne sont pas des types primitifs, mais des types objets représentés par la classe </a:t>
            </a:r>
            <a:r>
              <a:rPr lang="fr-BE" altLang="fr-FR" sz="2000" b="1" dirty="0">
                <a:latin typeface="Calibri" pitchFamily="34" charset="0"/>
              </a:rPr>
              <a:t>String</a:t>
            </a:r>
            <a:r>
              <a:rPr lang="fr-BE" altLang="fr-FR" sz="2000" dirty="0">
                <a:latin typeface="Calibri" pitchFamily="34" charset="0"/>
              </a:rPr>
              <a:t>.</a:t>
            </a:r>
          </a:p>
          <a:p>
            <a:pPr marL="0" lvl="3" eaLnBrk="1" hangingPunct="1"/>
            <a:endParaRPr lang="fr-BE" altLang="fr-FR" sz="2000" b="1" dirty="0">
              <a:latin typeface="Calibri" pitchFamily="34" charset="0"/>
            </a:endParaRPr>
          </a:p>
          <a:p>
            <a:pPr marL="0" lvl="3" eaLnBrk="1" hangingPunct="1"/>
            <a:r>
              <a:rPr lang="fr-BE" altLang="fr-FR" sz="2000" dirty="0">
                <a:latin typeface="Calibri" pitchFamily="34" charset="0"/>
              </a:rPr>
              <a:t>La classe String a la particularité d’avoir une notation pour les constantes littérales : </a:t>
            </a:r>
          </a:p>
          <a:p>
            <a:pPr marL="0" lvl="3" eaLnBrk="1" hangingPunct="1"/>
            <a:r>
              <a:rPr lang="fr-BE" altLang="fr-FR" sz="2000" dirty="0">
                <a:latin typeface="Calibri" pitchFamily="34" charset="0"/>
              </a:rPr>
              <a:t>	String chaine = « Ma chaine »;</a:t>
            </a:r>
          </a:p>
          <a:p>
            <a:pPr marL="0" lvl="3" eaLnBrk="1" hangingPunct="1"/>
            <a:endParaRPr lang="fr-BE" altLang="fr-FR" sz="2000" b="1" dirty="0">
              <a:latin typeface="Calibri" pitchFamily="34" charset="0"/>
            </a:endParaRPr>
          </a:p>
          <a:p>
            <a:pPr marL="0" lvl="3" eaLnBrk="1" hangingPunct="1"/>
            <a:r>
              <a:rPr lang="fr-BE" altLang="fr-FR" sz="2000" dirty="0">
                <a:latin typeface="Calibri" pitchFamily="34" charset="0"/>
              </a:rPr>
              <a:t>Les chaines de caractères sont entourées par des </a:t>
            </a:r>
            <a:r>
              <a:rPr lang="fr-BE" altLang="fr-FR" sz="2000" b="1" dirty="0">
                <a:latin typeface="Calibri" pitchFamily="34" charset="0"/>
              </a:rPr>
              <a:t>doubles guillemets</a:t>
            </a:r>
            <a:r>
              <a:rPr lang="fr-BE" altLang="fr-FR" sz="2000" dirty="0">
                <a:latin typeface="Calibri" pitchFamily="34" charset="0"/>
              </a:rPr>
              <a:t>:</a:t>
            </a:r>
            <a:endParaRPr lang="fr-BE" altLang="fr-FR" sz="2000" b="1" dirty="0">
              <a:latin typeface="Calibri" pitchFamily="34" charset="0"/>
            </a:endParaRPr>
          </a:p>
          <a:p>
            <a:pPr marL="0" lvl="3" eaLnBrk="1" hangingPunct="1"/>
            <a:r>
              <a:rPr lang="fr-BE" altLang="fr-FR" sz="2000" b="1" dirty="0">
                <a:latin typeface="Calibri" pitchFamily="34" charset="0"/>
              </a:rPr>
              <a:t>	</a:t>
            </a:r>
            <a:r>
              <a:rPr lang="fr-BE" altLang="fr-FR" sz="2000" dirty="0">
                <a:latin typeface="Calibri" pitchFamily="34" charset="0"/>
              </a:rPr>
              <a:t>" </a:t>
            </a:r>
            <a:r>
              <a:rPr lang="fr-BE" altLang="fr-FR" sz="2000" b="1" dirty="0">
                <a:latin typeface="Calibri" pitchFamily="34" charset="0"/>
              </a:rPr>
              <a:t>Hello World!</a:t>
            </a:r>
            <a:r>
              <a:rPr lang="fr-BE" altLang="fr-FR" sz="2000" dirty="0">
                <a:latin typeface="Calibri" pitchFamily="34" charset="0"/>
              </a:rPr>
              <a:t> "  </a:t>
            </a:r>
          </a:p>
          <a:p>
            <a:pPr marL="0" lvl="3" eaLnBrk="1" hangingPunct="1"/>
            <a:endParaRPr lang="fr-BE" altLang="fr-FR" sz="2000" b="1" dirty="0">
              <a:latin typeface="Calibri" pitchFamily="34" charset="0"/>
            </a:endParaRPr>
          </a:p>
          <a:p>
            <a:pPr marL="0" lvl="3" eaLnBrk="1" hangingPunct="1"/>
            <a:r>
              <a:rPr lang="fr-BE" altLang="fr-FR" sz="2000" b="1" dirty="0">
                <a:solidFill>
                  <a:srgbClr val="FF0000"/>
                </a:solidFill>
                <a:latin typeface="Calibri" pitchFamily="34" charset="0"/>
              </a:rPr>
              <a:t>Attention</a:t>
            </a:r>
            <a:r>
              <a:rPr lang="fr-BE" altLang="fr-FR" sz="2000" dirty="0">
                <a:latin typeface="Calibri" pitchFamily="34" charset="0"/>
              </a:rPr>
              <a:t>:</a:t>
            </a:r>
          </a:p>
          <a:p>
            <a:pPr marL="0" lvl="3" eaLnBrk="1" hangingPunct="1"/>
            <a:r>
              <a:rPr lang="fr-BE" altLang="fr-FR" sz="2000" dirty="0">
                <a:latin typeface="Calibri" pitchFamily="34" charset="0"/>
              </a:rPr>
              <a:t>Si les chaines de caractères sont entourées par des doubles guillemets, les caractères (le type char) sont eux entouré par de simples guillemets:</a:t>
            </a:r>
            <a:endParaRPr lang="fr-BE" altLang="fr-FR" sz="2000" b="1" dirty="0">
              <a:latin typeface="Calibri" pitchFamily="34" charset="0"/>
            </a:endParaRPr>
          </a:p>
          <a:p>
            <a:pPr marL="0" lvl="3" eaLnBrk="1" hangingPunct="1"/>
            <a:r>
              <a:rPr lang="fr-BE" altLang="fr-FR" sz="2000" b="1" dirty="0">
                <a:latin typeface="Calibri" pitchFamily="34" charset="0"/>
              </a:rPr>
              <a:t>	</a:t>
            </a:r>
            <a:r>
              <a:rPr lang="fr-BE" altLang="fr-FR" sz="2000" dirty="0">
                <a:latin typeface="Calibri" pitchFamily="34" charset="0"/>
              </a:rPr>
              <a:t> ' </a:t>
            </a:r>
            <a:r>
              <a:rPr lang="fr-BE" altLang="fr-FR" sz="2000" b="1" dirty="0">
                <a:latin typeface="Calibri" pitchFamily="34" charset="0"/>
              </a:rPr>
              <a:t>C</a:t>
            </a:r>
            <a:r>
              <a:rPr lang="fr-BE" altLang="fr-FR" sz="2000" dirty="0">
                <a:latin typeface="Calibri" pitchFamily="34" charset="0"/>
              </a:rPr>
              <a:t> '</a:t>
            </a:r>
            <a:endParaRPr lang="fr-BE" altLang="fr-FR" sz="2000" b="1" dirty="0">
              <a:latin typeface="Calibri" pitchFamily="34" charset="0"/>
            </a:endParaRPr>
          </a:p>
          <a:p>
            <a:pPr marL="0" lvl="3" eaLnBrk="1" hangingPunct="1"/>
            <a:endParaRPr lang="fr-BE" altLang="fr-FR" sz="2000" dirty="0">
              <a:latin typeface="Calibri" pitchFamily="34" charset="0"/>
            </a:endParaRPr>
          </a:p>
        </p:txBody>
      </p:sp>
    </p:spTree>
    <p:extLst>
      <p:ext uri="{BB962C8B-B14F-4D97-AF65-F5344CB8AC3E}">
        <p14:creationId xmlns:p14="http://schemas.microsoft.com/office/powerpoint/2010/main" val="2666355301"/>
      </p:ext>
    </p:extLst>
  </p:cSld>
  <p:clrMapOvr>
    <a:masterClrMapping/>
  </p:clrMapOvr>
  <p:transition>
    <p:strips dir="rd"/>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cs typeface="+mn-cs"/>
              </a:rPr>
              <a:t>VII. </a:t>
            </a:r>
            <a:r>
              <a:rPr lang="fr-BE" sz="2400" b="1" dirty="0">
                <a:latin typeface="+mn-lt"/>
                <a:cs typeface="+mn-cs"/>
              </a:rPr>
              <a:t>Les tableaux et la classe String </a:t>
            </a:r>
            <a:r>
              <a:rPr lang="fr-BE" sz="2400" b="1" i="1" dirty="0">
                <a:latin typeface="+mn-lt"/>
                <a:cs typeface="+mn-cs"/>
              </a:rPr>
              <a:t>– Exercices</a:t>
            </a:r>
          </a:p>
        </p:txBody>
      </p:sp>
      <p:sp>
        <p:nvSpPr>
          <p:cNvPr id="26627" name="ZoneTexte 8"/>
          <p:cNvSpPr txBox="1">
            <a:spLocks noChangeArrowheads="1"/>
          </p:cNvSpPr>
          <p:nvPr/>
        </p:nvSpPr>
        <p:spPr bwMode="auto">
          <a:xfrm>
            <a:off x="323528" y="836712"/>
            <a:ext cx="8496622" cy="5324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4" tIns="45712" rIns="91424" bIns="45712">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119" lvl="3" indent="-457119" eaLnBrk="1" hangingPunct="1">
              <a:buFont typeface="+mj-lt"/>
              <a:buAutoNum type="arabicPeriod"/>
            </a:pPr>
            <a:r>
              <a:rPr lang="fr-BE" altLang="fr-FR" sz="2000" dirty="0">
                <a:latin typeface="Calibri" pitchFamily="34" charset="0"/>
              </a:rPr>
              <a:t>Ecrivez et testez un programme qui permet d’afficher tous les éléments d’un tableau (quelle que soit sa taille). Demandez à l’utilisateur d’encoder la taille du tableau et de remplir les éléments du tableau.</a:t>
            </a:r>
          </a:p>
          <a:p>
            <a:pPr marL="457119" lvl="3" indent="-457119" eaLnBrk="1" hangingPunct="1">
              <a:buFont typeface="+mj-lt"/>
              <a:buAutoNum type="arabicPeriod"/>
            </a:pPr>
            <a:endParaRPr lang="fr-BE" altLang="fr-FR" sz="2000" dirty="0">
              <a:latin typeface="Calibri" pitchFamily="34" charset="0"/>
            </a:endParaRPr>
          </a:p>
          <a:p>
            <a:pPr marL="457119" lvl="3" indent="-457119" eaLnBrk="1" hangingPunct="1">
              <a:buFont typeface="+mj-lt"/>
              <a:buAutoNum type="arabicPeriod"/>
            </a:pPr>
            <a:r>
              <a:rPr lang="fr-BE" altLang="fr-FR" sz="2000" dirty="0">
                <a:latin typeface="Calibri" pitchFamily="34" charset="0"/>
              </a:rPr>
              <a:t>Ecrivez et testez un programme capable de fusionner deux tableaux d’entiers triés pour en créer et un troisième qui sera trié lui aussi. Les entiers placés dans les tableaux doivent être choisis aléatoirement.</a:t>
            </a:r>
          </a:p>
          <a:p>
            <a:pPr marL="457119" lvl="3" indent="-457119" eaLnBrk="1" hangingPunct="1">
              <a:buFont typeface="+mj-lt"/>
              <a:buAutoNum type="arabicPeriod"/>
            </a:pPr>
            <a:endParaRPr lang="fr-BE" altLang="fr-FR" sz="2000" dirty="0">
              <a:latin typeface="Calibri" pitchFamily="34" charset="0"/>
            </a:endParaRPr>
          </a:p>
          <a:p>
            <a:pPr marL="457119" lvl="3" indent="-457119" eaLnBrk="1" hangingPunct="1">
              <a:buFont typeface="+mj-lt"/>
              <a:buAutoNum type="arabicPeriod"/>
            </a:pPr>
            <a:r>
              <a:rPr lang="fr-BE" altLang="fr-FR" sz="2000" dirty="0">
                <a:latin typeface="Calibri" pitchFamily="34" charset="0"/>
              </a:rPr>
              <a:t>Ecrivez et testez un programme capable de dire si un tableau est trié ou non. S’il est trié, précisez l’ordre (croissant ou décroissant).</a:t>
            </a:r>
          </a:p>
          <a:p>
            <a:pPr marL="457119" lvl="3" indent="-457119" eaLnBrk="1" hangingPunct="1">
              <a:buFont typeface="+mj-lt"/>
              <a:buAutoNum type="arabicPeriod"/>
            </a:pPr>
            <a:endParaRPr lang="fr-BE" altLang="fr-FR" sz="2000" dirty="0">
              <a:latin typeface="Calibri" pitchFamily="34" charset="0"/>
            </a:endParaRPr>
          </a:p>
          <a:p>
            <a:pPr marL="457119" lvl="3" indent="-457119" eaLnBrk="1" hangingPunct="1">
              <a:buFont typeface="+mj-lt"/>
              <a:buAutoNum type="arabicPeriod"/>
            </a:pPr>
            <a:r>
              <a:rPr lang="fr-BE" altLang="fr-FR" sz="2000" dirty="0">
                <a:latin typeface="Calibri" pitchFamily="34" charset="0"/>
              </a:rPr>
              <a:t>Ecrivez et testez un programme qui remplit un tableau n * n avec les tables de multiplications jusque n</a:t>
            </a:r>
          </a:p>
          <a:p>
            <a:pPr marL="0" lvl="3" eaLnBrk="1" hangingPunct="1"/>
            <a:r>
              <a:rPr lang="fr-BE" altLang="fr-FR" sz="2000" dirty="0">
                <a:latin typeface="Calibri" pitchFamily="34" charset="0"/>
              </a:rPr>
              <a:t>	Exemple : 3 * 3</a:t>
            </a:r>
          </a:p>
          <a:p>
            <a:pPr marL="0" lvl="3" eaLnBrk="1" hangingPunct="1"/>
            <a:r>
              <a:rPr lang="fr-BE" altLang="fr-FR" sz="2000" dirty="0">
                <a:latin typeface="Calibri" pitchFamily="34" charset="0"/>
              </a:rPr>
              <a:t>		1	2	3</a:t>
            </a:r>
          </a:p>
          <a:p>
            <a:pPr marL="0" lvl="3" eaLnBrk="1" hangingPunct="1"/>
            <a:r>
              <a:rPr lang="fr-BE" altLang="fr-FR" sz="2000" dirty="0">
                <a:latin typeface="Calibri" pitchFamily="34" charset="0"/>
              </a:rPr>
              <a:t>		2	4	6</a:t>
            </a:r>
          </a:p>
          <a:p>
            <a:pPr marL="0" lvl="3" eaLnBrk="1" hangingPunct="1"/>
            <a:r>
              <a:rPr lang="fr-BE" altLang="fr-FR" sz="2000" dirty="0">
                <a:latin typeface="Calibri" pitchFamily="34" charset="0"/>
              </a:rPr>
              <a:t>		3	6	9</a:t>
            </a:r>
          </a:p>
        </p:txBody>
      </p:sp>
    </p:spTree>
    <p:extLst>
      <p:ext uri="{BB962C8B-B14F-4D97-AF65-F5344CB8AC3E}">
        <p14:creationId xmlns:p14="http://schemas.microsoft.com/office/powerpoint/2010/main" val="2657319778"/>
      </p:ext>
    </p:extLst>
  </p:cSld>
  <p:clrMapOvr>
    <a:masterClrMapping/>
  </p:clrMapOvr>
  <p:transition>
    <p:strips dir="rd"/>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cs typeface="+mn-cs"/>
              </a:rPr>
              <a:t>VII. </a:t>
            </a:r>
            <a:r>
              <a:rPr lang="fr-BE" sz="2400" b="1" dirty="0">
                <a:latin typeface="+mn-lt"/>
                <a:cs typeface="+mn-cs"/>
              </a:rPr>
              <a:t>Les tableaux et la classe String </a:t>
            </a:r>
            <a:r>
              <a:rPr lang="fr-BE" sz="2400" b="1" i="1" dirty="0">
                <a:latin typeface="+mn-lt"/>
                <a:cs typeface="+mn-cs"/>
              </a:rPr>
              <a:t>– Exercices</a:t>
            </a:r>
          </a:p>
        </p:txBody>
      </p:sp>
      <p:sp>
        <p:nvSpPr>
          <p:cNvPr id="26627" name="ZoneTexte 8"/>
          <p:cNvSpPr txBox="1">
            <a:spLocks noChangeArrowheads="1"/>
          </p:cNvSpPr>
          <p:nvPr/>
        </p:nvSpPr>
        <p:spPr bwMode="auto">
          <a:xfrm>
            <a:off x="323528" y="836712"/>
            <a:ext cx="8496622" cy="409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4" tIns="45712" rIns="91424" bIns="45712">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119" lvl="3" indent="-457119" eaLnBrk="1" hangingPunct="1">
              <a:buFont typeface="+mj-lt"/>
              <a:buAutoNum type="arabicPeriod" startAt="5"/>
            </a:pPr>
            <a:r>
              <a:rPr lang="fr-BE" altLang="fr-FR" sz="2000" dirty="0">
                <a:latin typeface="Calibri" pitchFamily="34" charset="0"/>
              </a:rPr>
              <a:t>Ecrivez et testez un programme qui calcule le triangle de Pascal jusqu’à la 9</a:t>
            </a:r>
            <a:r>
              <a:rPr lang="fr-BE" altLang="fr-FR" sz="2000" baseline="30000" dirty="0">
                <a:latin typeface="Calibri" pitchFamily="34" charset="0"/>
              </a:rPr>
              <a:t>e</a:t>
            </a:r>
            <a:r>
              <a:rPr lang="fr-BE" altLang="fr-FR" sz="2000" dirty="0">
                <a:latin typeface="Calibri" pitchFamily="34" charset="0"/>
              </a:rPr>
              <a:t> ligne. </a:t>
            </a:r>
            <a:r>
              <a:rPr lang="fr-BE" altLang="fr-FR" sz="2000" dirty="0">
                <a:solidFill>
                  <a:schemeClr val="bg1"/>
                </a:solidFill>
                <a:latin typeface="Calibri" pitchFamily="34" charset="0"/>
              </a:rPr>
              <a:t>Pour cela, vous devez remplir un tableau avec les valeurs adéquates puis afficher uniquement les valeurs utiles.</a:t>
            </a:r>
          </a:p>
          <a:p>
            <a:pPr marL="457119" lvl="3" indent="-457119" eaLnBrk="1" hangingPunct="1">
              <a:buFont typeface="+mj-lt"/>
              <a:buAutoNum type="arabicPeriod" startAt="5"/>
            </a:pPr>
            <a:endParaRPr lang="fr-BE" altLang="fr-FR" sz="2000" dirty="0">
              <a:latin typeface="Calibri" pitchFamily="34" charset="0"/>
            </a:endParaRPr>
          </a:p>
          <a:p>
            <a:pPr marL="0" lvl="3" eaLnBrk="1" hangingPunct="1"/>
            <a:r>
              <a:rPr lang="fr-BE" altLang="fr-FR" sz="2000" dirty="0">
                <a:latin typeface="Calibri" pitchFamily="34" charset="0"/>
              </a:rPr>
              <a:t>1</a:t>
            </a:r>
          </a:p>
          <a:p>
            <a:pPr marL="0" lvl="3" eaLnBrk="1" hangingPunct="1"/>
            <a:r>
              <a:rPr lang="fr-BE" altLang="fr-FR" sz="2000" dirty="0">
                <a:latin typeface="Calibri" pitchFamily="34" charset="0"/>
              </a:rPr>
              <a:t>1	1</a:t>
            </a:r>
          </a:p>
          <a:p>
            <a:pPr marL="0" lvl="3" eaLnBrk="1" hangingPunct="1"/>
            <a:r>
              <a:rPr lang="fr-BE" altLang="fr-FR" sz="2000" dirty="0">
                <a:latin typeface="Calibri" pitchFamily="34" charset="0"/>
              </a:rPr>
              <a:t>1	2	1</a:t>
            </a:r>
          </a:p>
          <a:p>
            <a:pPr marL="0" lvl="3" eaLnBrk="1" hangingPunct="1"/>
            <a:r>
              <a:rPr lang="fr-BE" altLang="fr-FR" sz="2000" dirty="0">
                <a:latin typeface="Calibri" pitchFamily="34" charset="0"/>
              </a:rPr>
              <a:t>1	3	3	1</a:t>
            </a:r>
          </a:p>
          <a:p>
            <a:pPr marL="0" lvl="3" eaLnBrk="1" hangingPunct="1"/>
            <a:r>
              <a:rPr lang="fr-BE" altLang="fr-FR" sz="2000" dirty="0">
                <a:latin typeface="Calibri" pitchFamily="34" charset="0"/>
              </a:rPr>
              <a:t>1	4	6	4	1</a:t>
            </a:r>
          </a:p>
          <a:p>
            <a:pPr marL="0" lvl="3" eaLnBrk="1" hangingPunct="1"/>
            <a:r>
              <a:rPr lang="fr-BE" altLang="fr-FR" sz="2000" dirty="0">
                <a:latin typeface="Calibri" pitchFamily="34" charset="0"/>
              </a:rPr>
              <a:t>1	5	10	10	5	1</a:t>
            </a:r>
          </a:p>
          <a:p>
            <a:pPr marL="0" lvl="3" eaLnBrk="1" hangingPunct="1"/>
            <a:r>
              <a:rPr lang="fr-BE" altLang="fr-FR" sz="2000" dirty="0">
                <a:latin typeface="Calibri" pitchFamily="34" charset="0"/>
              </a:rPr>
              <a:t>1	6	15	20	15	6	1</a:t>
            </a:r>
          </a:p>
          <a:p>
            <a:pPr marL="0" lvl="3" eaLnBrk="1" hangingPunct="1"/>
            <a:r>
              <a:rPr lang="fr-BE" altLang="fr-FR" sz="2000" dirty="0">
                <a:latin typeface="Calibri" pitchFamily="34" charset="0"/>
              </a:rPr>
              <a:t>1	7	21	35	35	21	7	1</a:t>
            </a:r>
          </a:p>
          <a:p>
            <a:pPr marL="0" lvl="3" eaLnBrk="1" hangingPunct="1"/>
            <a:r>
              <a:rPr lang="fr-BE" altLang="fr-FR" sz="2000" dirty="0">
                <a:latin typeface="Calibri" pitchFamily="34" charset="0"/>
              </a:rPr>
              <a:t>1	8	28	56	70	56	28	8	1</a:t>
            </a:r>
          </a:p>
        </p:txBody>
      </p:sp>
    </p:spTree>
    <p:extLst>
      <p:ext uri="{BB962C8B-B14F-4D97-AF65-F5344CB8AC3E}">
        <p14:creationId xmlns:p14="http://schemas.microsoft.com/office/powerpoint/2010/main" val="107554424"/>
      </p:ext>
    </p:extLst>
  </p:cSld>
  <p:clrMapOvr>
    <a:masterClrMapping/>
  </p:clrMapOvr>
  <p:transition>
    <p:strips dir="rd"/>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0"/>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cs typeface="+mn-cs"/>
              </a:rPr>
              <a:t>VII. </a:t>
            </a:r>
            <a:r>
              <a:rPr lang="fr-BE" sz="2400" b="1" dirty="0">
                <a:latin typeface="+mn-lt"/>
                <a:cs typeface="+mn-cs"/>
              </a:rPr>
              <a:t>Les tableaux et la classe String </a:t>
            </a:r>
            <a:r>
              <a:rPr lang="fr-BE" sz="2400" b="1" i="1" dirty="0">
                <a:latin typeface="+mn-lt"/>
                <a:cs typeface="+mn-cs"/>
              </a:rPr>
              <a:t>– Exercices</a:t>
            </a:r>
          </a:p>
        </p:txBody>
      </p:sp>
      <p:sp>
        <p:nvSpPr>
          <p:cNvPr id="26627" name="ZoneTexte 8"/>
          <p:cNvSpPr txBox="1">
            <a:spLocks noChangeArrowheads="1"/>
          </p:cNvSpPr>
          <p:nvPr/>
        </p:nvSpPr>
        <p:spPr bwMode="auto">
          <a:xfrm>
            <a:off x="323528" y="836713"/>
            <a:ext cx="8496622" cy="3693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4" tIns="45712" rIns="91424" bIns="45712">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buFont typeface="+mj-lt"/>
              <a:buAutoNum type="arabicPeriod" startAt="6"/>
            </a:pPr>
            <a:r>
              <a:rPr lang="fr-BE" dirty="0" smtClean="0">
                <a:latin typeface="Calibri" panose="020F0502020204030204" pitchFamily="34" charset="0"/>
              </a:rPr>
              <a:t>Ecrivez </a:t>
            </a:r>
            <a:r>
              <a:rPr lang="fr-BE" dirty="0">
                <a:latin typeface="Calibri" panose="020F0502020204030204" pitchFamily="34" charset="0"/>
              </a:rPr>
              <a:t>un programme permettant d’encoder les cotes d’étudiants à un </a:t>
            </a:r>
            <a:r>
              <a:rPr lang="fr-BE" dirty="0" smtClean="0">
                <a:latin typeface="Calibri" panose="020F0502020204030204" pitchFamily="34" charset="0"/>
              </a:rPr>
              <a:t>examen et </a:t>
            </a:r>
            <a:r>
              <a:rPr lang="fr-BE" dirty="0">
                <a:latin typeface="Calibri" panose="020F0502020204030204" pitchFamily="34" charset="0"/>
              </a:rPr>
              <a:t>fournissant quelques statistiques de base sur ces </a:t>
            </a:r>
            <a:r>
              <a:rPr lang="fr-BE" dirty="0" smtClean="0">
                <a:latin typeface="Calibri" panose="020F0502020204030204" pitchFamily="34" charset="0"/>
              </a:rPr>
              <a:t>cotes.</a:t>
            </a:r>
            <a:endParaRPr lang="fr-BE" dirty="0">
              <a:latin typeface="Calibri" panose="020F0502020204030204" pitchFamily="34" charset="0"/>
            </a:endParaRPr>
          </a:p>
          <a:p>
            <a:r>
              <a:rPr lang="fr-BE" dirty="0">
                <a:latin typeface="Calibri" panose="020F0502020204030204" pitchFamily="34" charset="0"/>
              </a:rPr>
              <a:t>Le programme demande à l'utilisateur le nombre </a:t>
            </a:r>
            <a:r>
              <a:rPr lang="fr-BE" dirty="0" smtClean="0">
                <a:latin typeface="Calibri" panose="020F0502020204030204" pitchFamily="34" charset="0"/>
              </a:rPr>
              <a:t>d’étudiants (soit M) et le nombre de </a:t>
            </a:r>
          </a:p>
          <a:p>
            <a:r>
              <a:rPr lang="fr-BE" dirty="0" smtClean="0">
                <a:latin typeface="Calibri" panose="020F0502020204030204" pitchFamily="34" charset="0"/>
              </a:rPr>
              <a:t>Cotes (/</a:t>
            </a:r>
            <a:r>
              <a:rPr lang="fr-BE" dirty="0">
                <a:latin typeface="Calibri" panose="020F0502020204030204" pitchFamily="34" charset="0"/>
              </a:rPr>
              <a:t>20</a:t>
            </a:r>
            <a:r>
              <a:rPr lang="fr-BE" dirty="0" smtClean="0">
                <a:latin typeface="Calibri" panose="020F0502020204030204" pitchFamily="34" charset="0"/>
              </a:rPr>
              <a:t>) </a:t>
            </a:r>
            <a:r>
              <a:rPr lang="fr-BE" dirty="0">
                <a:latin typeface="Calibri" panose="020F0502020204030204" pitchFamily="34" charset="0"/>
              </a:rPr>
              <a:t>à encoder (soit N</a:t>
            </a:r>
            <a:r>
              <a:rPr lang="fr-BE" dirty="0" smtClean="0">
                <a:latin typeface="Calibri" panose="020F0502020204030204" pitchFamily="34" charset="0"/>
              </a:rPr>
              <a:t>).</a:t>
            </a:r>
            <a:endParaRPr lang="fr-BE" dirty="0">
              <a:latin typeface="Calibri" panose="020F0502020204030204" pitchFamily="34" charset="0"/>
            </a:endParaRPr>
          </a:p>
          <a:p>
            <a:r>
              <a:rPr lang="fr-BE" dirty="0" smtClean="0">
                <a:latin typeface="Calibri" panose="020F0502020204030204" pitchFamily="34" charset="0"/>
              </a:rPr>
              <a:t>Ensuite, </a:t>
            </a:r>
            <a:r>
              <a:rPr lang="fr-BE" dirty="0">
                <a:latin typeface="Calibri" panose="020F0502020204030204" pitchFamily="34" charset="0"/>
              </a:rPr>
              <a:t>il demande à l’utilisateur d’introduire une à une les </a:t>
            </a:r>
            <a:r>
              <a:rPr lang="fr-BE" dirty="0" smtClean="0">
                <a:latin typeface="Calibri" panose="020F0502020204030204" pitchFamily="34" charset="0"/>
              </a:rPr>
              <a:t>N notes </a:t>
            </a:r>
            <a:r>
              <a:rPr lang="fr-BE" dirty="0">
                <a:latin typeface="Calibri" panose="020F0502020204030204" pitchFamily="34" charset="0"/>
              </a:rPr>
              <a:t>des </a:t>
            </a:r>
            <a:r>
              <a:rPr lang="fr-BE" dirty="0" smtClean="0">
                <a:latin typeface="Calibri" panose="020F0502020204030204" pitchFamily="34" charset="0"/>
              </a:rPr>
              <a:t>M étudiants. </a:t>
            </a:r>
          </a:p>
          <a:p>
            <a:r>
              <a:rPr lang="fr-BE" dirty="0" smtClean="0">
                <a:latin typeface="Calibri" panose="020F0502020204030204" pitchFamily="34" charset="0"/>
              </a:rPr>
              <a:t>Votre </a:t>
            </a:r>
            <a:r>
              <a:rPr lang="fr-BE" dirty="0">
                <a:latin typeface="Calibri" panose="020F0502020204030204" pitchFamily="34" charset="0"/>
              </a:rPr>
              <a:t>programme mémorise ces </a:t>
            </a:r>
            <a:r>
              <a:rPr lang="fr-BE" dirty="0" smtClean="0">
                <a:latin typeface="Calibri" panose="020F0502020204030204" pitchFamily="34" charset="0"/>
              </a:rPr>
              <a:t>résultats dans une matrice et </a:t>
            </a:r>
            <a:r>
              <a:rPr lang="fr-BE" dirty="0">
                <a:latin typeface="Calibri" panose="020F0502020204030204" pitchFamily="34" charset="0"/>
              </a:rPr>
              <a:t>les affiche une fois la </a:t>
            </a:r>
            <a:endParaRPr lang="fr-BE" dirty="0" smtClean="0">
              <a:latin typeface="Calibri" panose="020F0502020204030204" pitchFamily="34" charset="0"/>
            </a:endParaRPr>
          </a:p>
          <a:p>
            <a:r>
              <a:rPr lang="fr-BE" dirty="0" smtClean="0">
                <a:latin typeface="Calibri" panose="020F0502020204030204" pitchFamily="34" charset="0"/>
              </a:rPr>
              <a:t>dernière </a:t>
            </a:r>
            <a:r>
              <a:rPr lang="fr-BE" dirty="0">
                <a:latin typeface="Calibri" panose="020F0502020204030204" pitchFamily="34" charset="0"/>
              </a:rPr>
              <a:t>cote encodée</a:t>
            </a:r>
          </a:p>
          <a:p>
            <a:r>
              <a:rPr lang="fr-BE" dirty="0" smtClean="0">
                <a:latin typeface="Calibri" panose="020F0502020204030204" pitchFamily="34" charset="0"/>
              </a:rPr>
              <a:t>En plus, il </a:t>
            </a:r>
            <a:r>
              <a:rPr lang="fr-BE" dirty="0">
                <a:latin typeface="Calibri" panose="020F0502020204030204" pitchFamily="34" charset="0"/>
              </a:rPr>
              <a:t>affiche quelques statistiques de base:</a:t>
            </a:r>
          </a:p>
          <a:p>
            <a:pPr lvl="1">
              <a:buFont typeface="Arial" panose="020B0604020202020204" pitchFamily="34" charset="0"/>
              <a:buChar char="•"/>
            </a:pPr>
            <a:r>
              <a:rPr lang="fr-BE" dirty="0">
                <a:latin typeface="Calibri" panose="020F0502020204030204" pitchFamily="34" charset="0"/>
              </a:rPr>
              <a:t>Le nombre de réussites et d’échecs</a:t>
            </a:r>
          </a:p>
          <a:p>
            <a:pPr lvl="1">
              <a:buFont typeface="Arial" panose="020B0604020202020204" pitchFamily="34" charset="0"/>
              <a:buChar char="•"/>
            </a:pPr>
            <a:r>
              <a:rPr lang="fr-BE" dirty="0">
                <a:latin typeface="Calibri" panose="020F0502020204030204" pitchFamily="34" charset="0"/>
              </a:rPr>
              <a:t>La moyenne totale</a:t>
            </a:r>
          </a:p>
          <a:p>
            <a:pPr lvl="1">
              <a:buFont typeface="Arial" panose="020B0604020202020204" pitchFamily="34" charset="0"/>
              <a:buChar char="•"/>
            </a:pPr>
            <a:r>
              <a:rPr lang="fr-BE" dirty="0">
                <a:latin typeface="Calibri" panose="020F0502020204030204" pitchFamily="34" charset="0"/>
              </a:rPr>
              <a:t>La cote moyenne des </a:t>
            </a:r>
            <a:r>
              <a:rPr lang="fr-BE" dirty="0" smtClean="0">
                <a:latin typeface="Calibri" panose="020F0502020204030204" pitchFamily="34" charset="0"/>
              </a:rPr>
              <a:t>échecs (somme des échecs / nombre d’échecs)</a:t>
            </a:r>
            <a:endParaRPr lang="fr-BE" dirty="0">
              <a:latin typeface="Calibri" panose="020F0502020204030204" pitchFamily="34" charset="0"/>
            </a:endParaRPr>
          </a:p>
          <a:p>
            <a:pPr lvl="1">
              <a:buFont typeface="Arial" panose="020B0604020202020204" pitchFamily="34" charset="0"/>
              <a:buChar char="•"/>
            </a:pPr>
            <a:r>
              <a:rPr lang="fr-BE" dirty="0">
                <a:latin typeface="Calibri" panose="020F0502020204030204" pitchFamily="34" charset="0"/>
              </a:rPr>
              <a:t>La cote moyenne des </a:t>
            </a:r>
            <a:r>
              <a:rPr lang="fr-BE" dirty="0" smtClean="0">
                <a:latin typeface="Calibri" panose="020F0502020204030204" pitchFamily="34" charset="0"/>
              </a:rPr>
              <a:t>succès (</a:t>
            </a:r>
            <a:r>
              <a:rPr lang="fr-BE" dirty="0">
                <a:latin typeface="Calibri" panose="020F0502020204030204" pitchFamily="34" charset="0"/>
              </a:rPr>
              <a:t>somme des succès </a:t>
            </a:r>
            <a:r>
              <a:rPr lang="fr-BE" dirty="0" smtClean="0">
                <a:latin typeface="Calibri" panose="020F0502020204030204" pitchFamily="34" charset="0"/>
              </a:rPr>
              <a:t>/ </a:t>
            </a:r>
            <a:r>
              <a:rPr lang="fr-BE" dirty="0">
                <a:latin typeface="Calibri" panose="020F0502020204030204" pitchFamily="34" charset="0"/>
              </a:rPr>
              <a:t>nombre succès </a:t>
            </a:r>
            <a:r>
              <a:rPr lang="fr-BE" dirty="0" smtClean="0">
                <a:latin typeface="Calibri" panose="020F0502020204030204" pitchFamily="34" charset="0"/>
              </a:rPr>
              <a:t>)</a:t>
            </a:r>
            <a:endParaRPr lang="fr-BE" dirty="0">
              <a:latin typeface="Calibri" panose="020F0502020204030204" pitchFamily="34" charset="0"/>
            </a:endParaRPr>
          </a:p>
          <a:p>
            <a:pPr lvl="1">
              <a:buFont typeface="Arial" panose="020B0604020202020204" pitchFamily="34" charset="0"/>
              <a:buChar char="•"/>
            </a:pPr>
            <a:endParaRPr lang="fr-BE" dirty="0">
              <a:latin typeface="Calibri" panose="020F0502020204030204" pitchFamily="34" charset="0"/>
            </a:endParaRPr>
          </a:p>
        </p:txBody>
      </p:sp>
    </p:spTree>
    <p:extLst>
      <p:ext uri="{BB962C8B-B14F-4D97-AF65-F5344CB8AC3E}">
        <p14:creationId xmlns:p14="http://schemas.microsoft.com/office/powerpoint/2010/main" val="3061102502"/>
      </p:ext>
    </p:extLst>
  </p:cSld>
  <p:clrMapOvr>
    <a:masterClrMapping/>
  </p:clrMapOvr>
  <p:transition>
    <p:strips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re 1"/>
          <p:cNvSpPr>
            <a:spLocks noGrp="1"/>
          </p:cNvSpPr>
          <p:nvPr>
            <p:ph type="ctrTitle"/>
          </p:nvPr>
        </p:nvSpPr>
        <p:spPr/>
        <p:txBody>
          <a:bodyPr/>
          <a:lstStyle/>
          <a:p>
            <a:r>
              <a:rPr lang="fr-BE" altLang="fr-FR" dirty="0" smtClean="0"/>
              <a:t> </a:t>
            </a:r>
          </a:p>
        </p:txBody>
      </p:sp>
      <p:sp>
        <p:nvSpPr>
          <p:cNvPr id="15363" name="Sous-titre 2"/>
          <p:cNvSpPr>
            <a:spLocks noGrp="1"/>
          </p:cNvSpPr>
          <p:nvPr>
            <p:ph type="subTitle" idx="1"/>
          </p:nvPr>
        </p:nvSpPr>
        <p:spPr/>
        <p:txBody>
          <a:bodyPr/>
          <a:lstStyle/>
          <a:p>
            <a:r>
              <a:rPr lang="fr-BE" altLang="fr-FR" dirty="0" smtClean="0"/>
              <a:t> </a:t>
            </a:r>
          </a:p>
        </p:txBody>
      </p:sp>
      <p:sp>
        <p:nvSpPr>
          <p:cNvPr id="15364" name="ZoneTexte 4"/>
          <p:cNvSpPr txBox="1">
            <a:spLocks noChangeArrowheads="1"/>
          </p:cNvSpPr>
          <p:nvPr/>
        </p:nvSpPr>
        <p:spPr bwMode="auto">
          <a:xfrm>
            <a:off x="0" y="68263"/>
            <a:ext cx="9144000" cy="66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BE" altLang="fr-FR" sz="3600" b="1">
                <a:latin typeface="Calibri" pitchFamily="34" charset="0"/>
              </a:rPr>
              <a:t>Aperçu du chapitre</a:t>
            </a:r>
          </a:p>
        </p:txBody>
      </p:sp>
      <p:sp>
        <p:nvSpPr>
          <p:cNvPr id="8" name="ZoneTexte 7"/>
          <p:cNvSpPr txBox="1"/>
          <p:nvPr/>
        </p:nvSpPr>
        <p:spPr>
          <a:xfrm>
            <a:off x="785812" y="1129943"/>
            <a:ext cx="7572375" cy="4278078"/>
          </a:xfrm>
          <a:prstGeom prst="rect">
            <a:avLst/>
          </a:prstGeom>
          <a:noFill/>
        </p:spPr>
        <p:txBody>
          <a:bodyPr lIns="91424" tIns="45712" rIns="91424" bIns="45712">
            <a:spAutoFit/>
          </a:bodyPr>
          <a:lstStyle/>
          <a:p>
            <a:pPr fontAlgn="auto">
              <a:spcBef>
                <a:spcPts val="0"/>
              </a:spcBef>
              <a:spcAft>
                <a:spcPts val="0"/>
              </a:spcAft>
              <a:defRPr/>
            </a:pPr>
            <a:endParaRPr lang="fr-BE" sz="1400" dirty="0">
              <a:latin typeface="+mn-lt"/>
              <a:cs typeface="+mn-cs"/>
            </a:endParaRPr>
          </a:p>
          <a:p>
            <a:pPr fontAlgn="auto">
              <a:spcBef>
                <a:spcPts val="0"/>
              </a:spcBef>
              <a:spcAft>
                <a:spcPts val="0"/>
              </a:spcAft>
              <a:defRPr/>
            </a:pPr>
            <a:r>
              <a:rPr lang="fr-BE" sz="2000" b="1" dirty="0">
                <a:latin typeface="+mn-lt"/>
                <a:cs typeface="+mn-cs"/>
              </a:rPr>
              <a:t>I .	Commenter son code source</a:t>
            </a:r>
          </a:p>
          <a:p>
            <a:pPr fontAlgn="auto">
              <a:spcBef>
                <a:spcPts val="0"/>
              </a:spcBef>
              <a:spcAft>
                <a:spcPts val="0"/>
              </a:spcAft>
              <a:defRPr/>
            </a:pPr>
            <a:endParaRPr lang="fr-BE" sz="2000" b="1" dirty="0">
              <a:latin typeface="+mn-lt"/>
              <a:cs typeface="+mn-cs"/>
            </a:endParaRPr>
          </a:p>
          <a:p>
            <a:pPr fontAlgn="auto">
              <a:spcBef>
                <a:spcPts val="0"/>
              </a:spcBef>
              <a:spcAft>
                <a:spcPts val="0"/>
              </a:spcAft>
              <a:defRPr/>
            </a:pPr>
            <a:r>
              <a:rPr lang="fr-BE" sz="2000" b="1" dirty="0">
                <a:solidFill>
                  <a:srgbClr val="FF0000"/>
                </a:solidFill>
                <a:latin typeface="+mn-lt"/>
                <a:cs typeface="+mn-cs"/>
              </a:rPr>
              <a:t>II.	Les mots-clés (mots réservés) et les identificateurs en Java </a:t>
            </a:r>
          </a:p>
          <a:p>
            <a:pPr marL="399979" indent="-399979" fontAlgn="auto">
              <a:spcBef>
                <a:spcPts val="0"/>
              </a:spcBef>
              <a:spcAft>
                <a:spcPts val="0"/>
              </a:spcAft>
              <a:defRPr/>
            </a:pPr>
            <a:endParaRPr lang="fr-BE" sz="2000" b="1" dirty="0">
              <a:latin typeface="+mn-lt"/>
            </a:endParaRPr>
          </a:p>
          <a:p>
            <a:pPr marL="399979" indent="-399979" fontAlgn="auto">
              <a:spcBef>
                <a:spcPts val="0"/>
              </a:spcBef>
              <a:spcAft>
                <a:spcPts val="0"/>
              </a:spcAft>
              <a:defRPr/>
            </a:pPr>
            <a:r>
              <a:rPr lang="fr-BE" sz="2000" b="1" dirty="0">
                <a:latin typeface="+mn-lt"/>
              </a:rPr>
              <a:t>III.		Types primitifs et types de références</a:t>
            </a:r>
          </a:p>
          <a:p>
            <a:pPr marL="399979" indent="-399979" fontAlgn="auto">
              <a:spcBef>
                <a:spcPts val="0"/>
              </a:spcBef>
              <a:spcAft>
                <a:spcPts val="0"/>
              </a:spcAft>
              <a:defRPr/>
            </a:pPr>
            <a:endParaRPr lang="fr-BE" sz="2000" b="1" dirty="0">
              <a:latin typeface="+mn-lt"/>
            </a:endParaRPr>
          </a:p>
          <a:p>
            <a:pPr marL="399979" indent="-399979" fontAlgn="auto">
              <a:spcBef>
                <a:spcPts val="0"/>
              </a:spcBef>
              <a:spcAft>
                <a:spcPts val="0"/>
              </a:spcAft>
              <a:defRPr/>
            </a:pPr>
            <a:r>
              <a:rPr lang="fr-BE" sz="2000" b="1" dirty="0">
                <a:latin typeface="+mn-lt"/>
              </a:rPr>
              <a:t>IV.		Arithmétique et opérateurs</a:t>
            </a:r>
          </a:p>
          <a:p>
            <a:pPr marL="399979" indent="-399979" fontAlgn="auto">
              <a:spcBef>
                <a:spcPts val="0"/>
              </a:spcBef>
              <a:spcAft>
                <a:spcPts val="0"/>
              </a:spcAft>
              <a:defRPr/>
            </a:pPr>
            <a:endParaRPr lang="fr-BE" sz="2000" b="1" dirty="0">
              <a:latin typeface="+mn-lt"/>
              <a:cs typeface="+mn-cs"/>
            </a:endParaRPr>
          </a:p>
          <a:p>
            <a:pPr marL="399979" indent="-399979" fontAlgn="auto">
              <a:spcBef>
                <a:spcPts val="0"/>
              </a:spcBef>
              <a:spcAft>
                <a:spcPts val="0"/>
              </a:spcAft>
              <a:defRPr/>
            </a:pPr>
            <a:r>
              <a:rPr lang="fr-BE" sz="2000" b="1" dirty="0">
                <a:latin typeface="+mn-lt"/>
              </a:rPr>
              <a:t>V.		Expressions, instructions et blocs</a:t>
            </a:r>
          </a:p>
          <a:p>
            <a:pPr marL="399979" indent="-399979" fontAlgn="auto">
              <a:spcBef>
                <a:spcPts val="0"/>
              </a:spcBef>
              <a:spcAft>
                <a:spcPts val="0"/>
              </a:spcAft>
              <a:defRPr/>
            </a:pPr>
            <a:endParaRPr lang="fr-BE" sz="2000" b="1" dirty="0">
              <a:latin typeface="+mn-lt"/>
            </a:endParaRPr>
          </a:p>
          <a:p>
            <a:pPr marL="399979" indent="-399979" fontAlgn="auto">
              <a:spcBef>
                <a:spcPts val="0"/>
              </a:spcBef>
              <a:spcAft>
                <a:spcPts val="0"/>
              </a:spcAft>
              <a:defRPr/>
            </a:pPr>
            <a:r>
              <a:rPr lang="fr-BE" sz="2000" b="1" dirty="0">
                <a:latin typeface="+mn-lt"/>
              </a:rPr>
              <a:t>VI.		Instruction de branchement et de contrôle</a:t>
            </a:r>
          </a:p>
          <a:p>
            <a:pPr marL="399979" indent="-399979" fontAlgn="auto">
              <a:spcBef>
                <a:spcPts val="0"/>
              </a:spcBef>
              <a:spcAft>
                <a:spcPts val="0"/>
              </a:spcAft>
              <a:defRPr/>
            </a:pPr>
            <a:endParaRPr lang="fr-BE" sz="2000" b="1" dirty="0">
              <a:latin typeface="+mn-lt"/>
              <a:cs typeface="+mn-cs"/>
            </a:endParaRPr>
          </a:p>
          <a:p>
            <a:pPr marL="399979" indent="-399979" fontAlgn="auto">
              <a:spcBef>
                <a:spcPts val="0"/>
              </a:spcBef>
              <a:spcAft>
                <a:spcPts val="0"/>
              </a:spcAft>
              <a:defRPr/>
            </a:pPr>
            <a:r>
              <a:rPr lang="fr-BE" sz="2000" b="1" dirty="0">
                <a:latin typeface="+mn-lt"/>
                <a:cs typeface="+mn-cs"/>
              </a:rPr>
              <a:t>VII.		Les tableaux et la classe String</a:t>
            </a:r>
          </a:p>
        </p:txBody>
      </p:sp>
    </p:spTree>
    <p:extLst>
      <p:ext uri="{BB962C8B-B14F-4D97-AF65-F5344CB8AC3E}">
        <p14:creationId xmlns:p14="http://schemas.microsoft.com/office/powerpoint/2010/main" val="3327657597"/>
      </p:ext>
    </p:extLst>
  </p:cSld>
  <p:clrMapOvr>
    <a:masterClrMapping/>
  </p:clrMapOvr>
  <p:transition>
    <p:strips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1"/>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cs typeface="+mn-cs"/>
              </a:rPr>
              <a:t>II . </a:t>
            </a:r>
            <a:r>
              <a:rPr lang="fr-BE" sz="2400" b="1" dirty="0">
                <a:latin typeface="+mn-lt"/>
                <a:cs typeface="+mn-cs"/>
              </a:rPr>
              <a:t>Les mots-clés (mots réservés) et les identificateurs en Java </a:t>
            </a:r>
          </a:p>
        </p:txBody>
      </p:sp>
      <p:sp>
        <p:nvSpPr>
          <p:cNvPr id="18435" name="ZoneTexte 9"/>
          <p:cNvSpPr txBox="1">
            <a:spLocks noChangeArrowheads="1"/>
          </p:cNvSpPr>
          <p:nvPr/>
        </p:nvSpPr>
        <p:spPr bwMode="auto">
          <a:xfrm>
            <a:off x="285751" y="1357313"/>
            <a:ext cx="8501063" cy="387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lvl="3" eaLnBrk="1" hangingPunct="1"/>
            <a:r>
              <a:rPr lang="fr-BE" altLang="fr-FR" sz="2000" dirty="0">
                <a:latin typeface="Calibri" pitchFamily="34" charset="0"/>
              </a:rPr>
              <a:t>Liste des </a:t>
            </a:r>
            <a:r>
              <a:rPr lang="fr-BE" altLang="fr-FR" sz="2000" b="1" dirty="0">
                <a:latin typeface="Calibri" pitchFamily="34" charset="0"/>
              </a:rPr>
              <a:t>mots-clés</a:t>
            </a:r>
            <a:r>
              <a:rPr lang="fr-BE" altLang="fr-FR" sz="2000" dirty="0">
                <a:latin typeface="Calibri" pitchFamily="34" charset="0"/>
              </a:rPr>
              <a:t> en Java:</a:t>
            </a:r>
          </a:p>
          <a:p>
            <a:pPr marL="0" lvl="3" eaLnBrk="1" hangingPunct="1"/>
            <a:endParaRPr lang="fr-BE" altLang="fr-FR" sz="2000" dirty="0">
              <a:latin typeface="Calibri" pitchFamily="34" charset="0"/>
            </a:endParaRPr>
          </a:p>
          <a:p>
            <a:pPr marL="0" lvl="3" eaLnBrk="1" hangingPunct="1"/>
            <a:endParaRPr lang="fr-BE" altLang="fr-FR" sz="2000" dirty="0">
              <a:latin typeface="Calibri" pitchFamily="34" charset="0"/>
            </a:endParaRPr>
          </a:p>
          <a:p>
            <a:pPr marL="0" lvl="3" eaLnBrk="1" hangingPunct="1"/>
            <a:endParaRPr lang="fr-BE" altLang="fr-FR" sz="2000" dirty="0">
              <a:latin typeface="Calibri" pitchFamily="34" charset="0"/>
            </a:endParaRPr>
          </a:p>
          <a:p>
            <a:pPr marL="0" lvl="3" eaLnBrk="1" hangingPunct="1"/>
            <a:endParaRPr lang="fr-BE" altLang="fr-FR" sz="2000" dirty="0">
              <a:latin typeface="Calibri" pitchFamily="34" charset="0"/>
            </a:endParaRPr>
          </a:p>
          <a:p>
            <a:pPr marL="0" lvl="3" eaLnBrk="1" hangingPunct="1"/>
            <a:endParaRPr lang="fr-BE" altLang="fr-FR" sz="2000" dirty="0">
              <a:latin typeface="Calibri" pitchFamily="34" charset="0"/>
            </a:endParaRPr>
          </a:p>
          <a:p>
            <a:pPr marL="0" lvl="3" eaLnBrk="1" hangingPunct="1"/>
            <a:endParaRPr lang="fr-BE" altLang="fr-FR" sz="2000" dirty="0">
              <a:latin typeface="Calibri" pitchFamily="34" charset="0"/>
            </a:endParaRPr>
          </a:p>
          <a:p>
            <a:pPr marL="0" lvl="3" eaLnBrk="1" hangingPunct="1"/>
            <a:endParaRPr lang="fr-BE" altLang="fr-FR" sz="2000" dirty="0">
              <a:latin typeface="Calibri" pitchFamily="34" charset="0"/>
            </a:endParaRPr>
          </a:p>
          <a:p>
            <a:pPr marL="0" lvl="3" eaLnBrk="1" hangingPunct="1"/>
            <a:endParaRPr lang="fr-BE" altLang="fr-FR" sz="2000" dirty="0">
              <a:latin typeface="Calibri" pitchFamily="34" charset="0"/>
            </a:endParaRPr>
          </a:p>
          <a:p>
            <a:pPr marL="0" lvl="3" eaLnBrk="1" hangingPunct="1"/>
            <a:endParaRPr lang="fr-BE" altLang="fr-FR" sz="2000" dirty="0">
              <a:latin typeface="Calibri" pitchFamily="34" charset="0"/>
            </a:endParaRPr>
          </a:p>
          <a:p>
            <a:pPr marL="0" lvl="3" eaLnBrk="1" hangingPunct="1"/>
            <a:r>
              <a:rPr lang="fr-BE" altLang="fr-FR" sz="2000" dirty="0">
                <a:latin typeface="Calibri" pitchFamily="34" charset="0"/>
              </a:rPr>
              <a:t>Chacun de ces mots a une fonctionnalité bien précise.</a:t>
            </a:r>
          </a:p>
          <a:p>
            <a:pPr marL="0" lvl="3" eaLnBrk="1" hangingPunct="1">
              <a:buFont typeface="Arial" charset="0"/>
              <a:buChar char="•"/>
            </a:pPr>
            <a:endParaRPr lang="fr-BE" altLang="fr-FR" dirty="0">
              <a:latin typeface="Calibri" pitchFamily="34" charset="0"/>
            </a:endParaRPr>
          </a:p>
        </p:txBody>
      </p:sp>
      <p:pic>
        <p:nvPicPr>
          <p:cNvPr id="1843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69" y="2034017"/>
            <a:ext cx="9009062"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6440413"/>
      </p:ext>
    </p:extLst>
  </p:cSld>
  <p:clrMapOvr>
    <a:masterClrMapping/>
  </p:clrMapOvr>
  <p:transition>
    <p:strips dir="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1"/>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cs typeface="+mn-cs"/>
              </a:rPr>
              <a:t>II . </a:t>
            </a:r>
            <a:r>
              <a:rPr lang="fr-BE" sz="2400" b="1" dirty="0">
                <a:latin typeface="+mn-lt"/>
                <a:cs typeface="+mn-cs"/>
              </a:rPr>
              <a:t>Les mots-clés (mots réservés) et les identificateurs en Java </a:t>
            </a:r>
          </a:p>
        </p:txBody>
      </p:sp>
      <p:sp>
        <p:nvSpPr>
          <p:cNvPr id="10" name="ZoneTexte 9"/>
          <p:cNvSpPr txBox="1"/>
          <p:nvPr/>
        </p:nvSpPr>
        <p:spPr>
          <a:xfrm>
            <a:off x="56430" y="963360"/>
            <a:ext cx="9031142" cy="5016742"/>
          </a:xfrm>
          <a:prstGeom prst="rect">
            <a:avLst/>
          </a:prstGeom>
          <a:noFill/>
        </p:spPr>
        <p:txBody>
          <a:bodyPr wrap="square" lIns="91424" tIns="45712" rIns="91424" bIns="45712">
            <a:spAutoFit/>
          </a:bodyPr>
          <a:lstStyle/>
          <a:p>
            <a:pPr marL="0" lvl="3" fontAlgn="auto">
              <a:spcBef>
                <a:spcPts val="0"/>
              </a:spcBef>
              <a:spcAft>
                <a:spcPts val="0"/>
              </a:spcAft>
              <a:defRPr/>
            </a:pPr>
            <a:r>
              <a:rPr lang="fr-BE" sz="2000" dirty="0">
                <a:latin typeface="Calibri" panose="020F0502020204030204" pitchFamily="34" charset="0"/>
                <a:cs typeface="+mn-cs"/>
              </a:rPr>
              <a:t>Un </a:t>
            </a:r>
            <a:r>
              <a:rPr lang="fr-BE" sz="2000" b="1" dirty="0">
                <a:latin typeface="Calibri" panose="020F0502020204030204" pitchFamily="34" charset="0"/>
                <a:cs typeface="+mn-cs"/>
              </a:rPr>
              <a:t>identificateur</a:t>
            </a:r>
            <a:r>
              <a:rPr lang="fr-BE" sz="2000" dirty="0">
                <a:latin typeface="Calibri" panose="020F0502020204030204" pitchFamily="34" charset="0"/>
                <a:cs typeface="+mn-cs"/>
              </a:rPr>
              <a:t> permet de désigner : </a:t>
            </a:r>
          </a:p>
          <a:p>
            <a:pPr marL="799959" lvl="4" indent="-342839" fontAlgn="auto">
              <a:spcBef>
                <a:spcPts val="0"/>
              </a:spcBef>
              <a:spcAft>
                <a:spcPts val="0"/>
              </a:spcAft>
              <a:buFont typeface="Arial" panose="020B0604020202020204" pitchFamily="34" charset="0"/>
              <a:buChar char="•"/>
              <a:defRPr/>
            </a:pPr>
            <a:r>
              <a:rPr lang="fr-BE" sz="2000" dirty="0">
                <a:latin typeface="Calibri" panose="020F0502020204030204" pitchFamily="34" charset="0"/>
                <a:cs typeface="+mn-cs"/>
              </a:rPr>
              <a:t>une </a:t>
            </a:r>
            <a:r>
              <a:rPr lang="fr-BE" sz="2000" b="1" dirty="0">
                <a:latin typeface="Calibri" panose="020F0502020204030204" pitchFamily="34" charset="0"/>
                <a:cs typeface="+mn-cs"/>
              </a:rPr>
              <a:t>variable</a:t>
            </a:r>
            <a:r>
              <a:rPr lang="fr-BE" sz="2000" dirty="0">
                <a:latin typeface="Calibri" panose="020F0502020204030204" pitchFamily="34" charset="0"/>
                <a:cs typeface="+mn-cs"/>
              </a:rPr>
              <a:t> : élément repéré par son nom (l’</a:t>
            </a:r>
            <a:r>
              <a:rPr lang="fr-BE" sz="2000" dirty="0" err="1">
                <a:latin typeface="Calibri" panose="020F0502020204030204" pitchFamily="34" charset="0"/>
                <a:cs typeface="+mn-cs"/>
              </a:rPr>
              <a:t>indentificateur</a:t>
            </a:r>
            <a:r>
              <a:rPr lang="fr-BE" sz="2000" dirty="0">
                <a:latin typeface="Calibri" panose="020F0502020204030204" pitchFamily="34" charset="0"/>
                <a:cs typeface="+mn-cs"/>
              </a:rPr>
              <a:t>) et qui peut contenir des données. Ces données pourront être modifiées lors de l’exécution du programme.</a:t>
            </a:r>
          </a:p>
          <a:p>
            <a:pPr marL="799959" lvl="4" indent="-342839" fontAlgn="auto">
              <a:spcBef>
                <a:spcPts val="0"/>
              </a:spcBef>
              <a:spcAft>
                <a:spcPts val="0"/>
              </a:spcAft>
              <a:buFont typeface="Arial" panose="020B0604020202020204" pitchFamily="34" charset="0"/>
              <a:buChar char="•"/>
              <a:defRPr/>
            </a:pPr>
            <a:r>
              <a:rPr lang="fr-BE" sz="2000" dirty="0">
                <a:latin typeface="Calibri" panose="020F0502020204030204" pitchFamily="34" charset="0"/>
                <a:cs typeface="+mn-cs"/>
              </a:rPr>
              <a:t>une </a:t>
            </a:r>
            <a:r>
              <a:rPr lang="fr-BE" sz="2000" b="1" dirty="0">
                <a:latin typeface="Calibri" panose="020F0502020204030204" pitchFamily="34" charset="0"/>
                <a:cs typeface="+mn-cs"/>
              </a:rPr>
              <a:t>méthode</a:t>
            </a:r>
            <a:r>
              <a:rPr lang="fr-BE" sz="2000" dirty="0">
                <a:latin typeface="Calibri" panose="020F0502020204030204" pitchFamily="34" charset="0"/>
                <a:cs typeface="+mn-cs"/>
              </a:rPr>
              <a:t> : </a:t>
            </a:r>
            <a:r>
              <a:rPr lang="fr-BE" sz="2000" dirty="0">
                <a:latin typeface="Calibri" panose="020F0502020204030204" pitchFamily="34" charset="0"/>
              </a:rPr>
              <a:t>voir l’orienté objet en Java</a:t>
            </a:r>
            <a:endParaRPr lang="fr-BE" sz="2000" dirty="0">
              <a:latin typeface="Calibri" panose="020F0502020204030204" pitchFamily="34" charset="0"/>
              <a:cs typeface="+mn-cs"/>
            </a:endParaRPr>
          </a:p>
          <a:p>
            <a:pPr marL="799959" lvl="4" indent="-342839" fontAlgn="auto">
              <a:spcBef>
                <a:spcPts val="0"/>
              </a:spcBef>
              <a:spcAft>
                <a:spcPts val="0"/>
              </a:spcAft>
              <a:buFont typeface="Arial" panose="020B0604020202020204" pitchFamily="34" charset="0"/>
              <a:buChar char="•"/>
              <a:defRPr/>
            </a:pPr>
            <a:r>
              <a:rPr lang="fr-BE" sz="2000" dirty="0">
                <a:latin typeface="Calibri" panose="020F0502020204030204" pitchFamily="34" charset="0"/>
                <a:cs typeface="+mn-cs"/>
              </a:rPr>
              <a:t>une </a:t>
            </a:r>
            <a:r>
              <a:rPr lang="fr-BE" sz="2000" b="1" dirty="0">
                <a:latin typeface="Calibri" panose="020F0502020204030204" pitchFamily="34" charset="0"/>
                <a:cs typeface="+mn-cs"/>
              </a:rPr>
              <a:t>classe</a:t>
            </a:r>
            <a:r>
              <a:rPr lang="fr-BE" sz="2000" dirty="0">
                <a:latin typeface="Calibri" panose="020F0502020204030204" pitchFamily="34" charset="0"/>
                <a:cs typeface="+mn-cs"/>
              </a:rPr>
              <a:t> : voir l’orienté objet en Java</a:t>
            </a:r>
          </a:p>
          <a:p>
            <a:pPr marL="799959" lvl="4" indent="-342839" fontAlgn="auto">
              <a:spcBef>
                <a:spcPts val="0"/>
              </a:spcBef>
              <a:spcAft>
                <a:spcPts val="0"/>
              </a:spcAft>
              <a:buFont typeface="Arial" panose="020B0604020202020204" pitchFamily="34" charset="0"/>
              <a:buChar char="•"/>
              <a:defRPr/>
            </a:pPr>
            <a:r>
              <a:rPr lang="fr-BE" sz="2000" dirty="0">
                <a:latin typeface="Calibri" panose="020F0502020204030204" pitchFamily="34" charset="0"/>
                <a:cs typeface="+mn-cs"/>
              </a:rPr>
              <a:t>…</a:t>
            </a:r>
          </a:p>
          <a:p>
            <a:pPr marL="0" lvl="3" fontAlgn="auto">
              <a:spcBef>
                <a:spcPts val="0"/>
              </a:spcBef>
              <a:spcAft>
                <a:spcPts val="0"/>
              </a:spcAft>
              <a:defRPr/>
            </a:pPr>
            <a:endParaRPr lang="fr-BE" sz="2000" dirty="0">
              <a:latin typeface="Calibri" panose="020F0502020204030204" pitchFamily="34" charset="0"/>
              <a:cs typeface="+mn-cs"/>
            </a:endParaRPr>
          </a:p>
          <a:p>
            <a:pPr marL="0" lvl="3" fontAlgn="auto">
              <a:spcBef>
                <a:spcPts val="0"/>
              </a:spcBef>
              <a:spcAft>
                <a:spcPts val="0"/>
              </a:spcAft>
              <a:defRPr/>
            </a:pPr>
            <a:r>
              <a:rPr lang="fr-BE" sz="2000" dirty="0">
                <a:latin typeface="Calibri" panose="020F0502020204030204" pitchFamily="34" charset="0"/>
                <a:cs typeface="+mn-cs"/>
              </a:rPr>
              <a:t>Un identificateur doit répondre aux </a:t>
            </a:r>
            <a:r>
              <a:rPr lang="fr-BE" sz="2000" b="1" dirty="0">
                <a:latin typeface="Calibri" panose="020F0502020204030204" pitchFamily="34" charset="0"/>
                <a:cs typeface="+mn-cs"/>
              </a:rPr>
              <a:t>règles</a:t>
            </a:r>
            <a:r>
              <a:rPr lang="fr-BE" sz="2000" dirty="0">
                <a:latin typeface="Calibri" panose="020F0502020204030204" pitchFamily="34" charset="0"/>
                <a:cs typeface="+mn-cs"/>
              </a:rPr>
              <a:t> suivantes:</a:t>
            </a:r>
          </a:p>
          <a:p>
            <a:pPr marL="1257078" lvl="5" indent="-342839">
              <a:buFont typeface="Arial" panose="020B0604020202020204" pitchFamily="34" charset="0"/>
              <a:buChar char="•"/>
              <a:defRPr/>
            </a:pPr>
            <a:r>
              <a:rPr lang="fr-BE" sz="2000" dirty="0">
                <a:latin typeface="Calibri" panose="020F0502020204030204" pitchFamily="34" charset="0"/>
                <a:cs typeface="+mn-cs"/>
              </a:rPr>
              <a:t>Avoir une </a:t>
            </a:r>
            <a:r>
              <a:rPr lang="fr-BE" sz="2000" b="1" dirty="0">
                <a:latin typeface="Calibri" panose="020F0502020204030204" pitchFamily="34" charset="0"/>
                <a:cs typeface="+mn-cs"/>
              </a:rPr>
              <a:t>taille </a:t>
            </a:r>
            <a:r>
              <a:rPr lang="fr-BE" sz="2000" dirty="0">
                <a:latin typeface="Calibri" panose="020F0502020204030204" pitchFamily="34" charset="0"/>
                <a:cs typeface="+mn-cs"/>
              </a:rPr>
              <a:t>inférieure ou égale à </a:t>
            </a:r>
            <a:r>
              <a:rPr lang="fr-BE" sz="2000" b="1" dirty="0">
                <a:latin typeface="Calibri" panose="020F0502020204030204" pitchFamily="34" charset="0"/>
                <a:cs typeface="+mn-cs"/>
              </a:rPr>
              <a:t>247 caractères</a:t>
            </a:r>
          </a:p>
          <a:p>
            <a:pPr marL="1257078" lvl="5" indent="-342839">
              <a:buFont typeface="Arial" panose="020B0604020202020204" pitchFamily="34" charset="0"/>
              <a:buChar char="•"/>
              <a:defRPr/>
            </a:pPr>
            <a:r>
              <a:rPr lang="fr-BE" sz="2000" b="1" dirty="0">
                <a:latin typeface="Calibri" panose="020F0502020204030204" pitchFamily="34" charset="0"/>
              </a:rPr>
              <a:t>Commencer</a:t>
            </a:r>
            <a:r>
              <a:rPr lang="fr-BE" sz="2000" dirty="0">
                <a:latin typeface="Calibri" panose="020F0502020204030204" pitchFamily="34" charset="0"/>
              </a:rPr>
              <a:t> par une </a:t>
            </a:r>
            <a:r>
              <a:rPr lang="fr-BE" sz="2000" b="1" dirty="0">
                <a:latin typeface="Calibri" panose="020F0502020204030204" pitchFamily="34" charset="0"/>
              </a:rPr>
              <a:t>lettre</a:t>
            </a:r>
            <a:r>
              <a:rPr lang="fr-BE" sz="2000" dirty="0">
                <a:latin typeface="Calibri" panose="020F0502020204030204" pitchFamily="34" charset="0"/>
              </a:rPr>
              <a:t>, un dollar « </a:t>
            </a:r>
            <a:r>
              <a:rPr lang="fr-BE" sz="2000" b="1" dirty="0">
                <a:latin typeface="Calibri" panose="020F0502020204030204" pitchFamily="34" charset="0"/>
              </a:rPr>
              <a:t>$</a:t>
            </a:r>
            <a:r>
              <a:rPr lang="fr-BE" sz="2000" dirty="0">
                <a:latin typeface="Calibri" panose="020F0502020204030204" pitchFamily="34" charset="0"/>
              </a:rPr>
              <a:t> » ou un </a:t>
            </a:r>
            <a:r>
              <a:rPr lang="fr-BE" sz="2000" dirty="0" err="1">
                <a:latin typeface="Calibri" panose="020F0502020204030204" pitchFamily="34" charset="0"/>
              </a:rPr>
              <a:t>underscore</a:t>
            </a:r>
            <a:r>
              <a:rPr lang="fr-BE" sz="2000" dirty="0">
                <a:latin typeface="Calibri" panose="020F0502020204030204" pitchFamily="34" charset="0"/>
              </a:rPr>
              <a:t> « </a:t>
            </a:r>
            <a:r>
              <a:rPr lang="fr-BE" sz="2000" b="1" dirty="0">
                <a:latin typeface="Calibri" panose="020F0502020204030204" pitchFamily="34" charset="0"/>
              </a:rPr>
              <a:t>_</a:t>
            </a:r>
            <a:r>
              <a:rPr lang="fr-BE" sz="2000" dirty="0">
                <a:latin typeface="Calibri" panose="020F0502020204030204" pitchFamily="34" charset="0"/>
              </a:rPr>
              <a:t> »</a:t>
            </a:r>
            <a:r>
              <a:rPr lang="fr-BE" sz="2000" dirty="0">
                <a:latin typeface="Calibri" panose="020F0502020204030204" pitchFamily="34" charset="0"/>
                <a:cs typeface="+mn-cs"/>
              </a:rPr>
              <a:t>	</a:t>
            </a:r>
          </a:p>
          <a:p>
            <a:pPr marL="1257078" lvl="5" indent="-342839">
              <a:buFont typeface="Arial" panose="020B0604020202020204" pitchFamily="34" charset="0"/>
              <a:buChar char="•"/>
              <a:defRPr/>
            </a:pPr>
            <a:r>
              <a:rPr lang="fr-BE" sz="2000" dirty="0">
                <a:latin typeface="Calibri" panose="020F0502020204030204" pitchFamily="34" charset="0"/>
                <a:cs typeface="+mn-cs"/>
              </a:rPr>
              <a:t>Ne peuvent </a:t>
            </a:r>
            <a:r>
              <a:rPr lang="fr-BE" sz="2000" b="1" dirty="0">
                <a:latin typeface="Calibri" panose="020F0502020204030204" pitchFamily="34" charset="0"/>
                <a:cs typeface="+mn-cs"/>
              </a:rPr>
              <a:t>pas commencer par un chiffre</a:t>
            </a:r>
          </a:p>
          <a:p>
            <a:pPr marL="1257078" lvl="5" indent="-342839">
              <a:buFont typeface="Arial" panose="020B0604020202020204" pitchFamily="34" charset="0"/>
              <a:buChar char="•"/>
              <a:defRPr/>
            </a:pPr>
            <a:r>
              <a:rPr lang="fr-BE" sz="2000" dirty="0">
                <a:latin typeface="Calibri" panose="020F0502020204030204" pitchFamily="34" charset="0"/>
                <a:cs typeface="+mn-cs"/>
              </a:rPr>
              <a:t>Caractères spéciaux autres que « </a:t>
            </a:r>
            <a:r>
              <a:rPr lang="fr-BE" sz="2000" b="1" dirty="0">
                <a:latin typeface="Calibri" panose="020F0502020204030204" pitchFamily="34" charset="0"/>
                <a:cs typeface="+mn-cs"/>
              </a:rPr>
              <a:t>$</a:t>
            </a:r>
            <a:r>
              <a:rPr lang="fr-BE" sz="2000" dirty="0">
                <a:latin typeface="Calibri" panose="020F0502020204030204" pitchFamily="34" charset="0"/>
                <a:cs typeface="+mn-cs"/>
              </a:rPr>
              <a:t> » et « </a:t>
            </a:r>
            <a:r>
              <a:rPr lang="fr-BE" sz="2000" b="1" dirty="0">
                <a:latin typeface="Calibri" panose="020F0502020204030204" pitchFamily="34" charset="0"/>
                <a:cs typeface="+mn-cs"/>
              </a:rPr>
              <a:t>_</a:t>
            </a:r>
            <a:r>
              <a:rPr lang="fr-BE" sz="2000" dirty="0">
                <a:latin typeface="Calibri" panose="020F0502020204030204" pitchFamily="34" charset="0"/>
                <a:cs typeface="+mn-cs"/>
              </a:rPr>
              <a:t> » interdits</a:t>
            </a:r>
          </a:p>
          <a:p>
            <a:pPr marL="1257078" lvl="5" indent="-342839">
              <a:buFont typeface="Arial" panose="020B0604020202020204" pitchFamily="34" charset="0"/>
              <a:buChar char="•"/>
              <a:defRPr/>
            </a:pPr>
            <a:r>
              <a:rPr lang="fr-BE" sz="2000" dirty="0">
                <a:latin typeface="Calibri" panose="020F0502020204030204" pitchFamily="34" charset="0"/>
                <a:cs typeface="+mn-cs"/>
              </a:rPr>
              <a:t>Ne peuvent </a:t>
            </a:r>
            <a:r>
              <a:rPr lang="fr-BE" sz="2000" b="1" dirty="0">
                <a:latin typeface="Calibri" panose="020F0502020204030204" pitchFamily="34" charset="0"/>
                <a:cs typeface="+mn-cs"/>
              </a:rPr>
              <a:t>pas</a:t>
            </a:r>
            <a:r>
              <a:rPr lang="fr-BE" sz="2000" dirty="0">
                <a:latin typeface="Calibri" panose="020F0502020204030204" pitchFamily="34" charset="0"/>
                <a:cs typeface="+mn-cs"/>
              </a:rPr>
              <a:t> comporter </a:t>
            </a:r>
            <a:r>
              <a:rPr lang="fr-BE" sz="2000" b="1" dirty="0">
                <a:latin typeface="Calibri" panose="020F0502020204030204" pitchFamily="34" charset="0"/>
                <a:cs typeface="+mn-cs"/>
              </a:rPr>
              <a:t>d’espaces</a:t>
            </a:r>
          </a:p>
          <a:p>
            <a:pPr marL="1257078" lvl="5" indent="-342839">
              <a:buFont typeface="Arial" panose="020B0604020202020204" pitchFamily="34" charset="0"/>
              <a:buChar char="•"/>
              <a:defRPr/>
            </a:pPr>
            <a:r>
              <a:rPr lang="fr-BE" sz="2000" dirty="0">
                <a:latin typeface="Calibri" panose="020F0502020204030204" pitchFamily="34" charset="0"/>
              </a:rPr>
              <a:t>Peuvent contenir des mots-clés mais ne doivent </a:t>
            </a:r>
            <a:r>
              <a:rPr lang="fr-BE" sz="2000" b="1" dirty="0">
                <a:latin typeface="Calibri" panose="020F0502020204030204" pitchFamily="34" charset="0"/>
              </a:rPr>
              <a:t>pas être des mots-clés</a:t>
            </a:r>
          </a:p>
          <a:p>
            <a:pPr marL="1257078" lvl="5" indent="-342839">
              <a:buFont typeface="Arial" panose="020B0604020202020204" pitchFamily="34" charset="0"/>
              <a:buChar char="•"/>
              <a:defRPr/>
            </a:pPr>
            <a:r>
              <a:rPr lang="fr-BE" sz="2000" dirty="0">
                <a:latin typeface="Calibri" panose="020F0502020204030204" pitchFamily="34" charset="0"/>
                <a:cs typeface="+mn-cs"/>
              </a:rPr>
              <a:t>Sensible à la </a:t>
            </a:r>
            <a:r>
              <a:rPr lang="fr-BE" sz="2000" b="1" dirty="0">
                <a:latin typeface="Calibri" panose="020F0502020204030204" pitchFamily="34" charset="0"/>
                <a:cs typeface="+mn-cs"/>
              </a:rPr>
              <a:t>casse</a:t>
            </a:r>
          </a:p>
        </p:txBody>
      </p:sp>
    </p:spTree>
    <p:extLst>
      <p:ext uri="{BB962C8B-B14F-4D97-AF65-F5344CB8AC3E}">
        <p14:creationId xmlns:p14="http://schemas.microsoft.com/office/powerpoint/2010/main" val="508536723"/>
      </p:ext>
    </p:extLst>
  </p:cSld>
  <p:clrMapOvr>
    <a:masterClrMapping/>
  </p:clrMapOvr>
  <p:transition>
    <p:strips dir="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0" y="1"/>
            <a:ext cx="9144000" cy="58475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lIns="91424" tIns="45712" rIns="91424" bIns="45712">
            <a:spAutoFit/>
          </a:bodyPr>
          <a:lstStyle/>
          <a:p>
            <a:pPr fontAlgn="auto">
              <a:spcBef>
                <a:spcPts val="0"/>
              </a:spcBef>
              <a:spcAft>
                <a:spcPts val="0"/>
              </a:spcAft>
              <a:defRPr/>
            </a:pPr>
            <a:r>
              <a:rPr lang="fr-BE" sz="3200" b="1" dirty="0">
                <a:latin typeface="+mn-lt"/>
                <a:cs typeface="+mn-cs"/>
              </a:rPr>
              <a:t>II . </a:t>
            </a:r>
            <a:r>
              <a:rPr lang="fr-BE" sz="2400" b="1" dirty="0">
                <a:latin typeface="+mn-lt"/>
                <a:cs typeface="+mn-cs"/>
              </a:rPr>
              <a:t>Les mots-clés (mots réservés) et les identificateurs en Java </a:t>
            </a:r>
          </a:p>
        </p:txBody>
      </p:sp>
      <p:sp>
        <p:nvSpPr>
          <p:cNvPr id="10" name="ZoneTexte 9"/>
          <p:cNvSpPr txBox="1"/>
          <p:nvPr/>
        </p:nvSpPr>
        <p:spPr>
          <a:xfrm>
            <a:off x="56430" y="908720"/>
            <a:ext cx="9031142" cy="5016742"/>
          </a:xfrm>
          <a:prstGeom prst="rect">
            <a:avLst/>
          </a:prstGeom>
          <a:noFill/>
        </p:spPr>
        <p:txBody>
          <a:bodyPr wrap="square" lIns="91424" tIns="45712" rIns="91424" bIns="45712">
            <a:spAutoFit/>
          </a:bodyPr>
          <a:lstStyle/>
          <a:p>
            <a:pPr marL="0" lvl="3" fontAlgn="auto">
              <a:spcBef>
                <a:spcPts val="0"/>
              </a:spcBef>
              <a:spcAft>
                <a:spcPts val="0"/>
              </a:spcAft>
              <a:defRPr/>
            </a:pPr>
            <a:r>
              <a:rPr lang="fr-BE" sz="2000" dirty="0">
                <a:latin typeface="Calibri" panose="020F0502020204030204" pitchFamily="34" charset="0"/>
                <a:cs typeface="+mn-cs"/>
              </a:rPr>
              <a:t>Un identificateur doit aussi répondre à des </a:t>
            </a:r>
            <a:r>
              <a:rPr lang="fr-BE" sz="2000" b="1" dirty="0">
                <a:latin typeface="Calibri" panose="020F0502020204030204" pitchFamily="34" charset="0"/>
                <a:cs typeface="+mn-cs"/>
              </a:rPr>
              <a:t>conventions de codages </a:t>
            </a:r>
            <a:r>
              <a:rPr lang="fr-BE" sz="2000" dirty="0">
                <a:latin typeface="Calibri" panose="020F0502020204030204" pitchFamily="34" charset="0"/>
                <a:cs typeface="+mn-cs"/>
              </a:rPr>
              <a:t>particulières :</a:t>
            </a:r>
          </a:p>
          <a:p>
            <a:pPr marL="799959" lvl="4" indent="-342839" fontAlgn="auto">
              <a:spcBef>
                <a:spcPts val="0"/>
              </a:spcBef>
              <a:spcAft>
                <a:spcPts val="0"/>
              </a:spcAft>
              <a:buFont typeface="Arial" panose="020B0604020202020204" pitchFamily="34" charset="0"/>
              <a:buChar char="•"/>
              <a:defRPr/>
            </a:pPr>
            <a:r>
              <a:rPr lang="fr-BE" sz="2000" b="1" dirty="0">
                <a:latin typeface="Calibri" panose="020F0502020204030204" pitchFamily="34" charset="0"/>
                <a:cs typeface="+mn-cs"/>
              </a:rPr>
              <a:t>Classes et interfaces</a:t>
            </a:r>
            <a:r>
              <a:rPr lang="fr-BE" sz="2000" dirty="0">
                <a:latin typeface="Calibri" panose="020F0502020204030204" pitchFamily="34" charset="0"/>
                <a:cs typeface="+mn-cs"/>
              </a:rPr>
              <a:t> :  </a:t>
            </a:r>
          </a:p>
          <a:p>
            <a:pPr marL="914239" lvl="5">
              <a:defRPr/>
            </a:pPr>
            <a:r>
              <a:rPr lang="fr-BE" sz="2000" dirty="0">
                <a:latin typeface="Calibri" panose="020F0502020204030204" pitchFamily="34" charset="0"/>
                <a:cs typeface="+mn-cs"/>
              </a:rPr>
              <a:t>Composés d’un ou plusieurs mots accolés, chaque mot commence par une majuscule</a:t>
            </a:r>
          </a:p>
          <a:p>
            <a:pPr marL="914239" lvl="5">
              <a:defRPr/>
            </a:pPr>
            <a:r>
              <a:rPr lang="fr-BE" sz="2000" dirty="0">
                <a:latin typeface="Calibri" panose="020F0502020204030204" pitchFamily="34" charset="0"/>
                <a:cs typeface="+mn-cs"/>
              </a:rPr>
              <a:t>	Exemple : </a:t>
            </a:r>
            <a:r>
              <a:rPr lang="fr-BE" sz="2000" dirty="0" err="1">
                <a:latin typeface="Calibri" panose="020F0502020204030204" pitchFamily="34" charset="0"/>
                <a:cs typeface="+mn-cs"/>
              </a:rPr>
              <a:t>LivreDeCompte</a:t>
            </a:r>
            <a:endParaRPr lang="fr-BE" sz="2000" dirty="0">
              <a:latin typeface="Calibri" panose="020F0502020204030204" pitchFamily="34" charset="0"/>
              <a:cs typeface="+mn-cs"/>
            </a:endParaRPr>
          </a:p>
          <a:p>
            <a:pPr marL="799959" lvl="4" indent="-342839">
              <a:buFont typeface="Arial" panose="020B0604020202020204" pitchFamily="34" charset="0"/>
              <a:buChar char="•"/>
              <a:defRPr/>
            </a:pPr>
            <a:r>
              <a:rPr lang="fr-BE" sz="2000" b="1" dirty="0">
                <a:latin typeface="Calibri" panose="020F0502020204030204" pitchFamily="34" charset="0"/>
                <a:cs typeface="+mn-cs"/>
              </a:rPr>
              <a:t>Variables et méthodes</a:t>
            </a:r>
            <a:r>
              <a:rPr lang="fr-BE" sz="2000" dirty="0">
                <a:latin typeface="Calibri" panose="020F0502020204030204" pitchFamily="34" charset="0"/>
                <a:cs typeface="+mn-cs"/>
              </a:rPr>
              <a:t> :</a:t>
            </a:r>
          </a:p>
          <a:p>
            <a:pPr marL="914239" lvl="5">
              <a:defRPr/>
            </a:pPr>
            <a:r>
              <a:rPr lang="fr-BE" sz="2000" dirty="0">
                <a:latin typeface="Calibri" panose="020F0502020204030204" pitchFamily="34" charset="0"/>
              </a:rPr>
              <a:t>Composés d’un ou plusieurs mots accolés, chaque mot commence par une majuscule sauf le premier qui </a:t>
            </a:r>
            <a:r>
              <a:rPr lang="fr-BE" sz="2000" dirty="0">
                <a:latin typeface="Calibri" panose="020F0502020204030204" pitchFamily="34" charset="0"/>
                <a:cs typeface="+mn-cs"/>
              </a:rPr>
              <a:t>commence par une lettre minuscule</a:t>
            </a:r>
          </a:p>
          <a:p>
            <a:pPr marL="914239" lvl="5">
              <a:defRPr/>
            </a:pPr>
            <a:r>
              <a:rPr lang="fr-BE" sz="2000" dirty="0">
                <a:latin typeface="Calibri" panose="020F0502020204030204" pitchFamily="34" charset="0"/>
                <a:cs typeface="+mn-cs"/>
              </a:rPr>
              <a:t>	Exemple : </a:t>
            </a:r>
            <a:r>
              <a:rPr lang="fr-BE" sz="2000" dirty="0" err="1">
                <a:latin typeface="Calibri" panose="020F0502020204030204" pitchFamily="34" charset="0"/>
                <a:cs typeface="+mn-cs"/>
              </a:rPr>
              <a:t>nombreClients</a:t>
            </a:r>
            <a:endParaRPr lang="fr-BE" sz="2000" dirty="0">
              <a:latin typeface="Calibri" panose="020F0502020204030204" pitchFamily="34" charset="0"/>
              <a:cs typeface="+mn-cs"/>
            </a:endParaRPr>
          </a:p>
          <a:p>
            <a:pPr marL="799959" lvl="4" indent="-342839">
              <a:buFont typeface="Arial" panose="020B0604020202020204" pitchFamily="34" charset="0"/>
              <a:buChar char="•"/>
              <a:defRPr/>
            </a:pPr>
            <a:r>
              <a:rPr lang="fr-BE" sz="2000" b="1" dirty="0">
                <a:latin typeface="Calibri" panose="020F0502020204030204" pitchFamily="34" charset="0"/>
                <a:cs typeface="+mn-cs"/>
              </a:rPr>
              <a:t>Constantes</a:t>
            </a:r>
            <a:r>
              <a:rPr lang="fr-BE" sz="2000" dirty="0">
                <a:latin typeface="Calibri" panose="020F0502020204030204" pitchFamily="34" charset="0"/>
                <a:cs typeface="+mn-cs"/>
              </a:rPr>
              <a:t> :</a:t>
            </a:r>
          </a:p>
          <a:p>
            <a:pPr marL="914239" lvl="5">
              <a:defRPr/>
            </a:pPr>
            <a:r>
              <a:rPr lang="fr-BE" sz="2000" dirty="0">
                <a:latin typeface="Calibri" panose="020F0502020204030204" pitchFamily="34" charset="0"/>
                <a:cs typeface="+mn-cs"/>
              </a:rPr>
              <a:t>Noms complètement en majuscule avec le caractère « _ » pour séparer les mots</a:t>
            </a:r>
          </a:p>
          <a:p>
            <a:pPr marL="914239" lvl="5">
              <a:defRPr/>
            </a:pPr>
            <a:r>
              <a:rPr lang="fr-BE" sz="2000" dirty="0">
                <a:latin typeface="Calibri" panose="020F0502020204030204" pitchFamily="34" charset="0"/>
                <a:cs typeface="+mn-cs"/>
              </a:rPr>
              <a:t>	Exemple : TAILLE_MAX</a:t>
            </a:r>
          </a:p>
          <a:p>
            <a:pPr marL="799959" lvl="4" indent="-342839">
              <a:buFont typeface="Arial" panose="020B0604020202020204" pitchFamily="34" charset="0"/>
              <a:buChar char="•"/>
              <a:defRPr/>
            </a:pPr>
            <a:r>
              <a:rPr lang="fr-BE" sz="2000" b="1" dirty="0">
                <a:latin typeface="Calibri" panose="020F0502020204030204" pitchFamily="34" charset="0"/>
                <a:cs typeface="+mn-cs"/>
              </a:rPr>
              <a:t>Packages</a:t>
            </a:r>
            <a:r>
              <a:rPr lang="fr-BE" sz="2000" dirty="0">
                <a:latin typeface="Calibri" panose="020F0502020204030204" pitchFamily="34" charset="0"/>
                <a:cs typeface="+mn-cs"/>
              </a:rPr>
              <a:t> : </a:t>
            </a:r>
          </a:p>
          <a:p>
            <a:pPr marL="914239" lvl="5">
              <a:defRPr/>
            </a:pPr>
            <a:r>
              <a:rPr lang="fr-BE" sz="2000" dirty="0">
                <a:latin typeface="Calibri" panose="020F0502020204030204" pitchFamily="34" charset="0"/>
                <a:cs typeface="+mn-cs"/>
              </a:rPr>
              <a:t>Noms complètement en minuscules</a:t>
            </a:r>
          </a:p>
          <a:p>
            <a:pPr marL="914239" lvl="5">
              <a:defRPr/>
            </a:pPr>
            <a:r>
              <a:rPr lang="fr-BE" sz="2000" dirty="0">
                <a:latin typeface="Calibri" panose="020F0502020204030204" pitchFamily="34" charset="0"/>
                <a:cs typeface="+mn-cs"/>
              </a:rPr>
              <a:t>	Exemple : </a:t>
            </a:r>
            <a:r>
              <a:rPr lang="fr-BE" sz="2000" dirty="0" err="1">
                <a:latin typeface="Calibri" panose="020F0502020204030204" pitchFamily="34" charset="0"/>
                <a:cs typeface="+mn-cs"/>
              </a:rPr>
              <a:t>monpackage</a:t>
            </a:r>
            <a:endParaRPr lang="fr-BE" sz="2000" dirty="0">
              <a:latin typeface="Calibri" panose="020F0502020204030204" pitchFamily="34" charset="0"/>
              <a:cs typeface="+mn-cs"/>
            </a:endParaRPr>
          </a:p>
        </p:txBody>
      </p:sp>
    </p:spTree>
    <p:extLst>
      <p:ext uri="{BB962C8B-B14F-4D97-AF65-F5344CB8AC3E}">
        <p14:creationId xmlns:p14="http://schemas.microsoft.com/office/powerpoint/2010/main" val="1513049532"/>
      </p:ext>
    </p:extLst>
  </p:cSld>
  <p:clrMapOvr>
    <a:masterClrMapping/>
  </p:clrMapOvr>
  <p:transition>
    <p:strips dir="rd"/>
  </p:transition>
  <p:timing>
    <p:tnLst>
      <p:par>
        <p:cTn id="1" dur="indefinite" restart="never" nodeType="tmRoot"/>
      </p:par>
    </p:tnLst>
  </p:timing>
</p:sld>
</file>

<file path=ppt/theme/theme1.xml><?xml version="1.0" encoding="utf-8"?>
<a:theme xmlns:a="http://schemas.openxmlformats.org/drawingml/2006/main" name="Default Design">
  <a:themeElements>
    <a:clrScheme name="Custo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659BD2"/>
      </a:hlink>
      <a:folHlink>
        <a:srgbClr val="659BD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0488" tIns="44450" rIns="90488" bIns="44450" numCol="1" anchor="ctr" anchorCtr="0" compatLnSpc="1">
        <a:prstTxWarp prst="textNoShape">
          <a:avLst/>
        </a:prstTxWarp>
        <a:spAutoFit/>
      </a:bodyPr>
      <a:lstStyle>
        <a:defPPr marL="0" marR="0" indent="0" algn="l" defTabSz="1042988" rtl="0" eaLnBrk="1" fontAlgn="base" latinLnBrk="0" hangingPunct="1">
          <a:lnSpc>
            <a:spcPct val="100000"/>
          </a:lnSpc>
          <a:spcBef>
            <a:spcPct val="0"/>
          </a:spcBef>
          <a:spcAft>
            <a:spcPct val="0"/>
          </a:spcAft>
          <a:buClrTx/>
          <a:buSzTx/>
          <a:buFontTx/>
          <a:buNone/>
          <a:tabLst/>
          <a:defRPr kumimoji="0" 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0488" tIns="44450" rIns="90488" bIns="44450" numCol="1" anchor="ctr" anchorCtr="0" compatLnSpc="1">
        <a:prstTxWarp prst="textNoShape">
          <a:avLst/>
        </a:prstTxWarp>
        <a:spAutoFit/>
      </a:bodyPr>
      <a:lstStyle>
        <a:defPPr marL="0" marR="0" indent="0" algn="l" defTabSz="1042988" rtl="0" eaLnBrk="1" fontAlgn="base" latinLnBrk="0" hangingPunct="1">
          <a:lnSpc>
            <a:spcPct val="100000"/>
          </a:lnSpc>
          <a:spcBef>
            <a:spcPct val="0"/>
          </a:spcBef>
          <a:spcAft>
            <a:spcPct val="0"/>
          </a:spcAft>
          <a:buClrTx/>
          <a:buSzTx/>
          <a:buFontTx/>
          <a:buNone/>
          <a:tabLst/>
          <a:defRPr kumimoji="0" lang="en-US" sz="21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2278</TotalTime>
  <Words>3073</Words>
  <Application>Microsoft Office PowerPoint</Application>
  <PresentationFormat>Affichage à l'écran (4:3)</PresentationFormat>
  <Paragraphs>927</Paragraphs>
  <Slides>57</Slides>
  <Notes>57</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57</vt:i4>
      </vt:variant>
    </vt:vector>
  </HeadingPairs>
  <TitlesOfParts>
    <vt:vector size="62" baseType="lpstr">
      <vt:lpstr>Arial Unicode MS</vt:lpstr>
      <vt:lpstr>Arial</vt:lpstr>
      <vt:lpstr>Calibri</vt:lpstr>
      <vt:lpstr>Wingdings</vt:lpstr>
      <vt:lpstr>Default Design</vt:lpstr>
      <vt:lpstr>Introduction à la programmation en JAVA</vt:lpstr>
      <vt:lpstr>Table des matières</vt:lpstr>
      <vt:lpstr>Présentation PowerPoint</vt:lpstr>
      <vt:lpstr> </vt:lpstr>
      <vt:lpstr>Présentation PowerPoint</vt:lpstr>
      <vt:lpstr> </vt:lpstr>
      <vt:lpstr>Présentation PowerPoint</vt:lpstr>
      <vt:lpstr>Présentation PowerPoint</vt:lpstr>
      <vt:lpstr>Présentation PowerPoint</vt:lpstr>
      <vt:lpstr>Présentation PowerPoint</vt:lpstr>
      <vt:lpstr> </vt:lpstr>
      <vt:lpstr>Présentation PowerPoint</vt:lpstr>
      <vt:lpstr>Présentation PowerPoint</vt:lpstr>
      <vt:lpstr>Présentation PowerPoint</vt:lpstr>
      <vt:lpstr>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 </vt:lpstr>
      <vt:lpstr>Présentation PowerPoint</vt:lpstr>
      <vt:lpstr>Présentation PowerPoint</vt:lpstr>
      <vt:lpstr>Présentation PowerPoint</vt:lpstr>
      <vt:lpstr>Présentation PowerPoint</vt:lpstr>
      <vt:lpstr> </vt:lpstr>
      <vt:lpstr>Présentation PowerPoint</vt:lpstr>
      <vt:lpstr>Présentation PowerPoint</vt:lpstr>
      <vt:lpstr>Présentation PowerPoint</vt:lpstr>
      <vt:lpstr> </vt:lpstr>
      <vt:lpstr>Présentation PowerPoint</vt:lpstr>
      <vt:lpstr>L'</vt:lpstr>
      <vt:lpstr>Présentation PowerPoint</vt:lpstr>
      <vt:lpstr>Présentation PowerPoint</vt:lpstr>
      <vt:lpstr> </vt:lpstr>
      <vt:lpstr>Présentation PowerPoint</vt:lpstr>
      <vt:lpstr>Présentation PowerPoint</vt:lpstr>
      <vt:lpstr>Présentation PowerPoint</vt:lpstr>
      <vt:lpstr>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mth</dc:creator>
  <cp:lastModifiedBy>Gary Debilde</cp:lastModifiedBy>
  <cp:revision>233</cp:revision>
  <dcterms:created xsi:type="dcterms:W3CDTF">2008-11-20T11:25:03Z</dcterms:created>
  <dcterms:modified xsi:type="dcterms:W3CDTF">2014-10-13T15:13:11Z</dcterms:modified>
</cp:coreProperties>
</file>