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75"/>
  </p:notesMasterIdLst>
  <p:handoutMasterIdLst>
    <p:handoutMasterId r:id="rId76"/>
  </p:handoutMasterIdLst>
  <p:sldIdLst>
    <p:sldId id="256" r:id="rId2"/>
    <p:sldId id="424" r:id="rId3"/>
    <p:sldId id="342" r:id="rId4"/>
    <p:sldId id="343" r:id="rId5"/>
    <p:sldId id="344" r:id="rId6"/>
    <p:sldId id="345" r:id="rId7"/>
    <p:sldId id="346" r:id="rId8"/>
    <p:sldId id="443" r:id="rId9"/>
    <p:sldId id="347" r:id="rId10"/>
    <p:sldId id="393" r:id="rId11"/>
    <p:sldId id="371" r:id="rId12"/>
    <p:sldId id="350" r:id="rId13"/>
    <p:sldId id="444" r:id="rId14"/>
    <p:sldId id="349" r:id="rId15"/>
    <p:sldId id="348" r:id="rId16"/>
    <p:sldId id="351" r:id="rId17"/>
    <p:sldId id="375" r:id="rId18"/>
    <p:sldId id="386" r:id="rId19"/>
    <p:sldId id="387" r:id="rId20"/>
    <p:sldId id="389" r:id="rId21"/>
    <p:sldId id="388" r:id="rId22"/>
    <p:sldId id="390" r:id="rId23"/>
    <p:sldId id="376" r:id="rId24"/>
    <p:sldId id="377" r:id="rId25"/>
    <p:sldId id="407" r:id="rId26"/>
    <p:sldId id="379" r:id="rId27"/>
    <p:sldId id="391" r:id="rId28"/>
    <p:sldId id="435" r:id="rId29"/>
    <p:sldId id="445" r:id="rId30"/>
    <p:sldId id="372" r:id="rId31"/>
    <p:sldId id="373" r:id="rId32"/>
    <p:sldId id="374" r:id="rId33"/>
    <p:sldId id="446" r:id="rId34"/>
    <p:sldId id="352" r:id="rId35"/>
    <p:sldId id="394" r:id="rId36"/>
    <p:sldId id="430" r:id="rId37"/>
    <p:sldId id="431" r:id="rId38"/>
    <p:sldId id="432" r:id="rId39"/>
    <p:sldId id="447" r:id="rId40"/>
    <p:sldId id="395" r:id="rId41"/>
    <p:sldId id="396" r:id="rId42"/>
    <p:sldId id="397" r:id="rId43"/>
    <p:sldId id="399" r:id="rId44"/>
    <p:sldId id="400" r:id="rId45"/>
    <p:sldId id="401" r:id="rId46"/>
    <p:sldId id="434" r:id="rId47"/>
    <p:sldId id="448" r:id="rId48"/>
    <p:sldId id="353" r:id="rId49"/>
    <p:sldId id="354" r:id="rId50"/>
    <p:sldId id="402" r:id="rId51"/>
    <p:sldId id="408" r:id="rId52"/>
    <p:sldId id="412" r:id="rId53"/>
    <p:sldId id="409" r:id="rId54"/>
    <p:sldId id="406" r:id="rId55"/>
    <p:sldId id="449" r:id="rId56"/>
    <p:sldId id="355" r:id="rId57"/>
    <p:sldId id="450" r:id="rId58"/>
    <p:sldId id="413" r:id="rId59"/>
    <p:sldId id="414" r:id="rId60"/>
    <p:sldId id="415" r:id="rId61"/>
    <p:sldId id="416" r:id="rId62"/>
    <p:sldId id="417" r:id="rId63"/>
    <p:sldId id="418" r:id="rId64"/>
    <p:sldId id="419" r:id="rId65"/>
    <p:sldId id="438" r:id="rId66"/>
    <p:sldId id="440" r:id="rId67"/>
    <p:sldId id="441" r:id="rId68"/>
    <p:sldId id="442" r:id="rId69"/>
    <p:sldId id="451" r:id="rId70"/>
    <p:sldId id="420" r:id="rId71"/>
    <p:sldId id="421" r:id="rId72"/>
    <p:sldId id="422" r:id="rId73"/>
    <p:sldId id="423" r:id="rId7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119" algn="l" rtl="0" fontAlgn="base">
      <a:spcBef>
        <a:spcPct val="0"/>
      </a:spcBef>
      <a:spcAft>
        <a:spcPct val="0"/>
      </a:spcAft>
      <a:defRPr kern="1200">
        <a:solidFill>
          <a:schemeClr val="tx1"/>
        </a:solidFill>
        <a:latin typeface="Arial" charset="0"/>
        <a:ea typeface="+mn-ea"/>
        <a:cs typeface="Arial" charset="0"/>
      </a:defRPr>
    </a:lvl2pPr>
    <a:lvl3pPr marL="914239" algn="l" rtl="0" fontAlgn="base">
      <a:spcBef>
        <a:spcPct val="0"/>
      </a:spcBef>
      <a:spcAft>
        <a:spcPct val="0"/>
      </a:spcAft>
      <a:defRPr kern="1200">
        <a:solidFill>
          <a:schemeClr val="tx1"/>
        </a:solidFill>
        <a:latin typeface="Arial" charset="0"/>
        <a:ea typeface="+mn-ea"/>
        <a:cs typeface="Arial" charset="0"/>
      </a:defRPr>
    </a:lvl3pPr>
    <a:lvl4pPr marL="1371358" algn="l" rtl="0" fontAlgn="base">
      <a:spcBef>
        <a:spcPct val="0"/>
      </a:spcBef>
      <a:spcAft>
        <a:spcPct val="0"/>
      </a:spcAft>
      <a:defRPr kern="1200">
        <a:solidFill>
          <a:schemeClr val="tx1"/>
        </a:solidFill>
        <a:latin typeface="Arial" charset="0"/>
        <a:ea typeface="+mn-ea"/>
        <a:cs typeface="Arial" charset="0"/>
      </a:defRPr>
    </a:lvl4pPr>
    <a:lvl5pPr marL="1828477" algn="l" rtl="0" fontAlgn="base">
      <a:spcBef>
        <a:spcPct val="0"/>
      </a:spcBef>
      <a:spcAft>
        <a:spcPct val="0"/>
      </a:spcAft>
      <a:defRPr kern="1200">
        <a:solidFill>
          <a:schemeClr val="tx1"/>
        </a:solidFill>
        <a:latin typeface="Arial" charset="0"/>
        <a:ea typeface="+mn-ea"/>
        <a:cs typeface="Arial" charset="0"/>
      </a:defRPr>
    </a:lvl5pPr>
    <a:lvl6pPr marL="2285596" algn="l" defTabSz="914239" rtl="0" eaLnBrk="1" latinLnBrk="0" hangingPunct="1">
      <a:defRPr kern="1200">
        <a:solidFill>
          <a:schemeClr val="tx1"/>
        </a:solidFill>
        <a:latin typeface="Arial" charset="0"/>
        <a:ea typeface="+mn-ea"/>
        <a:cs typeface="Arial" charset="0"/>
      </a:defRPr>
    </a:lvl6pPr>
    <a:lvl7pPr marL="2742716" algn="l" defTabSz="914239" rtl="0" eaLnBrk="1" latinLnBrk="0" hangingPunct="1">
      <a:defRPr kern="1200">
        <a:solidFill>
          <a:schemeClr val="tx1"/>
        </a:solidFill>
        <a:latin typeface="Arial" charset="0"/>
        <a:ea typeface="+mn-ea"/>
        <a:cs typeface="Arial" charset="0"/>
      </a:defRPr>
    </a:lvl7pPr>
    <a:lvl8pPr marL="3199835" algn="l" defTabSz="914239" rtl="0" eaLnBrk="1" latinLnBrk="0" hangingPunct="1">
      <a:defRPr kern="1200">
        <a:solidFill>
          <a:schemeClr val="tx1"/>
        </a:solidFill>
        <a:latin typeface="Arial" charset="0"/>
        <a:ea typeface="+mn-ea"/>
        <a:cs typeface="Arial" charset="0"/>
      </a:defRPr>
    </a:lvl8pPr>
    <a:lvl9pPr marL="3656954" algn="l" defTabSz="914239"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00" y="186"/>
      </p:cViewPr>
      <p:guideLst>
        <p:guide orient="horz" pos="2160"/>
        <p:guide pos="2880"/>
      </p:guideLst>
    </p:cSldViewPr>
  </p:slideViewPr>
  <p:notesTextViewPr>
    <p:cViewPr>
      <p:scale>
        <a:sx n="100" d="100"/>
        <a:sy n="100" d="100"/>
      </p:scale>
      <p:origin x="0" y="0"/>
    </p:cViewPr>
  </p:notesTextViewPr>
  <p:notesViewPr>
    <p:cSldViewPr>
      <p:cViewPr varScale="1">
        <p:scale>
          <a:sx n="85" d="100"/>
          <a:sy n="85" d="100"/>
        </p:scale>
        <p:origin x="-31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A42D2D4-7288-473E-84B7-AC9A199C49B4}" type="slidenum">
              <a:rPr lang="fr-BE"/>
              <a:pPr>
                <a:defRPr/>
              </a:pPr>
              <a:t>‹N°›</a:t>
            </a:fld>
            <a:endParaRPr lang="fr-BE"/>
          </a:p>
        </p:txBody>
      </p:sp>
    </p:spTree>
    <p:extLst>
      <p:ext uri="{BB962C8B-B14F-4D97-AF65-F5344CB8AC3E}">
        <p14:creationId xmlns:p14="http://schemas.microsoft.com/office/powerpoint/2010/main" val="449876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86D95C-477A-4D1C-9842-FE73325BEE5F}" type="datetimeFigureOut">
              <a:rPr lang="fr-FR"/>
              <a:pPr>
                <a:defRPr/>
              </a:pPr>
              <a:t>13/10/2014</a:t>
            </a:fld>
            <a:endParaRPr lang="fr-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BE"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fr-BE"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r-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E72AE9A-286C-4573-A7CC-9C45FFB425B2}" type="slidenum">
              <a:rPr lang="fr-BE"/>
              <a:pPr>
                <a:defRPr/>
              </a:pPr>
              <a:t>‹N°›</a:t>
            </a:fld>
            <a:endParaRPr lang="fr-BE"/>
          </a:p>
        </p:txBody>
      </p:sp>
    </p:spTree>
    <p:extLst>
      <p:ext uri="{BB962C8B-B14F-4D97-AF65-F5344CB8AC3E}">
        <p14:creationId xmlns:p14="http://schemas.microsoft.com/office/powerpoint/2010/main" val="4136925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19" algn="l" rtl="0" eaLnBrk="0" fontAlgn="base" hangingPunct="0">
      <a:spcBef>
        <a:spcPct val="30000"/>
      </a:spcBef>
      <a:spcAft>
        <a:spcPct val="0"/>
      </a:spcAft>
      <a:defRPr sz="1200" kern="1200">
        <a:solidFill>
          <a:schemeClr val="tx1"/>
        </a:solidFill>
        <a:latin typeface="+mn-lt"/>
        <a:ea typeface="+mn-ea"/>
        <a:cs typeface="+mn-cs"/>
      </a:defRPr>
    </a:lvl2pPr>
    <a:lvl3pPr marL="914239" algn="l" rtl="0" eaLnBrk="0" fontAlgn="base" hangingPunct="0">
      <a:spcBef>
        <a:spcPct val="30000"/>
      </a:spcBef>
      <a:spcAft>
        <a:spcPct val="0"/>
      </a:spcAft>
      <a:defRPr sz="1200" kern="1200">
        <a:solidFill>
          <a:schemeClr val="tx1"/>
        </a:solidFill>
        <a:latin typeface="+mn-lt"/>
        <a:ea typeface="+mn-ea"/>
        <a:cs typeface="+mn-cs"/>
      </a:defRPr>
    </a:lvl3pPr>
    <a:lvl4pPr marL="1371358" algn="l" rtl="0" eaLnBrk="0" fontAlgn="base" hangingPunct="0">
      <a:spcBef>
        <a:spcPct val="30000"/>
      </a:spcBef>
      <a:spcAft>
        <a:spcPct val="0"/>
      </a:spcAft>
      <a:defRPr sz="1200" kern="1200">
        <a:solidFill>
          <a:schemeClr val="tx1"/>
        </a:solidFill>
        <a:latin typeface="+mn-lt"/>
        <a:ea typeface="+mn-ea"/>
        <a:cs typeface="+mn-cs"/>
      </a:defRPr>
    </a:lvl4pPr>
    <a:lvl5pPr marL="1828477" algn="l" rtl="0" eaLnBrk="0" fontAlgn="base" hangingPunct="0">
      <a:spcBef>
        <a:spcPct val="30000"/>
      </a:spcBef>
      <a:spcAft>
        <a:spcPct val="0"/>
      </a:spcAft>
      <a:defRPr sz="1200" kern="1200">
        <a:solidFill>
          <a:schemeClr val="tx1"/>
        </a:solidFill>
        <a:latin typeface="+mn-lt"/>
        <a:ea typeface="+mn-ea"/>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4F9EE5-F407-4C78-A5FF-0E839BCFF471}" type="slidenum">
              <a:rPr lang="fr-BE" altLang="fr-FR" smtClean="0"/>
              <a:pPr eaLnBrk="1" hangingPunct="1"/>
              <a:t>1</a:t>
            </a:fld>
            <a:endParaRPr lang="fr-BE" altLang="fr-FR" smtClean="0"/>
          </a:p>
        </p:txBody>
      </p:sp>
    </p:spTree>
    <p:extLst>
      <p:ext uri="{BB962C8B-B14F-4D97-AF65-F5344CB8AC3E}">
        <p14:creationId xmlns:p14="http://schemas.microsoft.com/office/powerpoint/2010/main" val="3834876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BB02E1-D5AD-4FB0-863E-A6069E65CAAC}" type="slidenum">
              <a:rPr lang="fr-BE" altLang="fr-FR" smtClean="0"/>
              <a:pPr eaLnBrk="1" hangingPunct="1"/>
              <a:t>10</a:t>
            </a:fld>
            <a:endParaRPr lang="fr-BE" altLang="fr-FR" smtClean="0"/>
          </a:p>
        </p:txBody>
      </p:sp>
    </p:spTree>
    <p:extLst>
      <p:ext uri="{BB962C8B-B14F-4D97-AF65-F5344CB8AC3E}">
        <p14:creationId xmlns:p14="http://schemas.microsoft.com/office/powerpoint/2010/main" val="3683704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126C0B-441B-4B9C-B448-30219419B171}" type="slidenum">
              <a:rPr lang="fr-BE" altLang="fr-FR" smtClean="0"/>
              <a:pPr eaLnBrk="1" hangingPunct="1"/>
              <a:t>11</a:t>
            </a:fld>
            <a:endParaRPr lang="fr-BE" altLang="fr-FR" smtClean="0"/>
          </a:p>
        </p:txBody>
      </p:sp>
    </p:spTree>
    <p:extLst>
      <p:ext uri="{BB962C8B-B14F-4D97-AF65-F5344CB8AC3E}">
        <p14:creationId xmlns:p14="http://schemas.microsoft.com/office/powerpoint/2010/main" val="133146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FBB1FC5-C6B7-4E87-B9C6-20E7F23721C7}" type="slidenum">
              <a:rPr lang="fr-BE" altLang="fr-FR" smtClean="0"/>
              <a:pPr eaLnBrk="1" hangingPunct="1"/>
              <a:t>12</a:t>
            </a:fld>
            <a:endParaRPr lang="fr-BE" altLang="fr-FR" smtClean="0"/>
          </a:p>
        </p:txBody>
      </p:sp>
    </p:spTree>
    <p:extLst>
      <p:ext uri="{BB962C8B-B14F-4D97-AF65-F5344CB8AC3E}">
        <p14:creationId xmlns:p14="http://schemas.microsoft.com/office/powerpoint/2010/main" val="2017597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C96E5B-D246-4B1D-857F-8EA8A95EB5E5}" type="slidenum">
              <a:rPr lang="fr-BE" altLang="fr-FR" smtClean="0"/>
              <a:pPr eaLnBrk="1" hangingPunct="1"/>
              <a:t>13</a:t>
            </a:fld>
            <a:endParaRPr lang="fr-BE" altLang="fr-FR" smtClean="0"/>
          </a:p>
        </p:txBody>
      </p:sp>
    </p:spTree>
    <p:extLst>
      <p:ext uri="{BB962C8B-B14F-4D97-AF65-F5344CB8AC3E}">
        <p14:creationId xmlns:p14="http://schemas.microsoft.com/office/powerpoint/2010/main" val="100358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6AC107D-0287-45AE-9ED2-38BB73722EB6}" type="slidenum">
              <a:rPr lang="fr-BE" altLang="fr-FR" smtClean="0"/>
              <a:pPr eaLnBrk="1" hangingPunct="1"/>
              <a:t>14</a:t>
            </a:fld>
            <a:endParaRPr lang="fr-BE" altLang="fr-FR" smtClean="0"/>
          </a:p>
        </p:txBody>
      </p:sp>
    </p:spTree>
    <p:extLst>
      <p:ext uri="{BB962C8B-B14F-4D97-AF65-F5344CB8AC3E}">
        <p14:creationId xmlns:p14="http://schemas.microsoft.com/office/powerpoint/2010/main" val="34116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540F26A-8841-42C3-986F-CA627D05A1CD}" type="slidenum">
              <a:rPr lang="fr-BE" altLang="fr-FR" smtClean="0"/>
              <a:pPr eaLnBrk="1" hangingPunct="1"/>
              <a:t>15</a:t>
            </a:fld>
            <a:endParaRPr lang="fr-BE" altLang="fr-FR" smtClean="0"/>
          </a:p>
        </p:txBody>
      </p:sp>
    </p:spTree>
    <p:extLst>
      <p:ext uri="{BB962C8B-B14F-4D97-AF65-F5344CB8AC3E}">
        <p14:creationId xmlns:p14="http://schemas.microsoft.com/office/powerpoint/2010/main" val="2145117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4F7F92-F88C-43FA-ACE1-0ACE5DA9D623}" type="slidenum">
              <a:rPr lang="fr-BE" altLang="fr-FR" smtClean="0"/>
              <a:pPr eaLnBrk="1" hangingPunct="1"/>
              <a:t>16</a:t>
            </a:fld>
            <a:endParaRPr lang="fr-BE" altLang="fr-FR" smtClean="0"/>
          </a:p>
        </p:txBody>
      </p:sp>
    </p:spTree>
    <p:extLst>
      <p:ext uri="{BB962C8B-B14F-4D97-AF65-F5344CB8AC3E}">
        <p14:creationId xmlns:p14="http://schemas.microsoft.com/office/powerpoint/2010/main" val="3156433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917DF2-A0DD-4F74-B730-0DD6FF2B6827}" type="slidenum">
              <a:rPr lang="fr-BE" altLang="fr-FR" smtClean="0"/>
              <a:pPr eaLnBrk="1" hangingPunct="1"/>
              <a:t>17</a:t>
            </a:fld>
            <a:endParaRPr lang="fr-BE" altLang="fr-FR" smtClean="0"/>
          </a:p>
        </p:txBody>
      </p:sp>
    </p:spTree>
    <p:extLst>
      <p:ext uri="{BB962C8B-B14F-4D97-AF65-F5344CB8AC3E}">
        <p14:creationId xmlns:p14="http://schemas.microsoft.com/office/powerpoint/2010/main" val="2947844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0EC006-64DE-4071-8EA7-4CE740BA8C3E}" type="slidenum">
              <a:rPr lang="fr-BE" altLang="fr-FR" smtClean="0"/>
              <a:pPr eaLnBrk="1" hangingPunct="1"/>
              <a:t>18</a:t>
            </a:fld>
            <a:endParaRPr lang="fr-BE" altLang="fr-FR" smtClean="0"/>
          </a:p>
        </p:txBody>
      </p:sp>
    </p:spTree>
    <p:extLst>
      <p:ext uri="{BB962C8B-B14F-4D97-AF65-F5344CB8AC3E}">
        <p14:creationId xmlns:p14="http://schemas.microsoft.com/office/powerpoint/2010/main" val="2240227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0EC006-64DE-4071-8EA7-4CE740BA8C3E}" type="slidenum">
              <a:rPr lang="fr-BE" altLang="fr-FR" smtClean="0"/>
              <a:pPr eaLnBrk="1" hangingPunct="1"/>
              <a:t>19</a:t>
            </a:fld>
            <a:endParaRPr lang="fr-BE" altLang="fr-FR" smtClean="0"/>
          </a:p>
        </p:txBody>
      </p:sp>
    </p:spTree>
    <p:extLst>
      <p:ext uri="{BB962C8B-B14F-4D97-AF65-F5344CB8AC3E}">
        <p14:creationId xmlns:p14="http://schemas.microsoft.com/office/powerpoint/2010/main" val="184183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129050D-5D92-4E92-9A4F-17BFE28C170F}" type="slidenum">
              <a:rPr lang="fr-BE" altLang="fr-FR" smtClean="0"/>
              <a:pPr eaLnBrk="1" hangingPunct="1"/>
              <a:t>2</a:t>
            </a:fld>
            <a:endParaRPr lang="fr-BE" altLang="fr-FR" smtClean="0"/>
          </a:p>
        </p:txBody>
      </p:sp>
    </p:spTree>
    <p:extLst>
      <p:ext uri="{BB962C8B-B14F-4D97-AF65-F5344CB8AC3E}">
        <p14:creationId xmlns:p14="http://schemas.microsoft.com/office/powerpoint/2010/main" val="4044220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552C2DE-612C-4CCA-8D26-45AB7F5CC66C}" type="slidenum">
              <a:rPr lang="fr-BE" altLang="fr-FR" smtClean="0"/>
              <a:pPr eaLnBrk="1" hangingPunct="1"/>
              <a:t>20</a:t>
            </a:fld>
            <a:endParaRPr lang="fr-BE" altLang="fr-FR" smtClean="0"/>
          </a:p>
        </p:txBody>
      </p:sp>
    </p:spTree>
    <p:extLst>
      <p:ext uri="{BB962C8B-B14F-4D97-AF65-F5344CB8AC3E}">
        <p14:creationId xmlns:p14="http://schemas.microsoft.com/office/powerpoint/2010/main" val="1360693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552C2DE-612C-4CCA-8D26-45AB7F5CC66C}" type="slidenum">
              <a:rPr lang="fr-BE" altLang="fr-FR" smtClean="0"/>
              <a:pPr eaLnBrk="1" hangingPunct="1"/>
              <a:t>21</a:t>
            </a:fld>
            <a:endParaRPr lang="fr-BE" altLang="fr-FR" smtClean="0"/>
          </a:p>
        </p:txBody>
      </p:sp>
    </p:spTree>
    <p:extLst>
      <p:ext uri="{BB962C8B-B14F-4D97-AF65-F5344CB8AC3E}">
        <p14:creationId xmlns:p14="http://schemas.microsoft.com/office/powerpoint/2010/main" val="2585315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552C2DE-612C-4CCA-8D26-45AB7F5CC66C}" type="slidenum">
              <a:rPr lang="fr-BE" altLang="fr-FR" smtClean="0"/>
              <a:pPr eaLnBrk="1" hangingPunct="1"/>
              <a:t>22</a:t>
            </a:fld>
            <a:endParaRPr lang="fr-BE" altLang="fr-FR" smtClean="0"/>
          </a:p>
        </p:txBody>
      </p:sp>
    </p:spTree>
    <p:extLst>
      <p:ext uri="{BB962C8B-B14F-4D97-AF65-F5344CB8AC3E}">
        <p14:creationId xmlns:p14="http://schemas.microsoft.com/office/powerpoint/2010/main" val="1827022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B232CA-93F9-4103-AF69-433FEB8A22EA}" type="slidenum">
              <a:rPr lang="fr-BE" altLang="fr-FR" smtClean="0"/>
              <a:pPr eaLnBrk="1" hangingPunct="1"/>
              <a:t>23</a:t>
            </a:fld>
            <a:endParaRPr lang="fr-BE" altLang="fr-FR" smtClean="0"/>
          </a:p>
        </p:txBody>
      </p:sp>
    </p:spTree>
    <p:extLst>
      <p:ext uri="{BB962C8B-B14F-4D97-AF65-F5344CB8AC3E}">
        <p14:creationId xmlns:p14="http://schemas.microsoft.com/office/powerpoint/2010/main" val="1572200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E8DE709-53E4-4A59-9BCB-E98A4110BC76}" type="slidenum">
              <a:rPr lang="fr-BE" altLang="fr-FR" smtClean="0"/>
              <a:pPr eaLnBrk="1" hangingPunct="1"/>
              <a:t>24</a:t>
            </a:fld>
            <a:endParaRPr lang="fr-BE" altLang="fr-FR" smtClean="0"/>
          </a:p>
        </p:txBody>
      </p:sp>
    </p:spTree>
    <p:extLst>
      <p:ext uri="{BB962C8B-B14F-4D97-AF65-F5344CB8AC3E}">
        <p14:creationId xmlns:p14="http://schemas.microsoft.com/office/powerpoint/2010/main" val="1705398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6801054-9E8B-482A-8A24-4C059DA464F9}" type="slidenum">
              <a:rPr lang="fr-BE" altLang="fr-FR" smtClean="0"/>
              <a:pPr eaLnBrk="1" hangingPunct="1"/>
              <a:t>25</a:t>
            </a:fld>
            <a:endParaRPr lang="fr-BE" altLang="fr-FR" smtClean="0"/>
          </a:p>
        </p:txBody>
      </p:sp>
    </p:spTree>
    <p:extLst>
      <p:ext uri="{BB962C8B-B14F-4D97-AF65-F5344CB8AC3E}">
        <p14:creationId xmlns:p14="http://schemas.microsoft.com/office/powerpoint/2010/main" val="2009297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336B7D0-D21B-476B-BB2D-68A3B1C79C8D}" type="slidenum">
              <a:rPr lang="fr-BE" altLang="fr-FR" smtClean="0"/>
              <a:pPr eaLnBrk="1" hangingPunct="1"/>
              <a:t>26</a:t>
            </a:fld>
            <a:endParaRPr lang="fr-BE" altLang="fr-FR" smtClean="0"/>
          </a:p>
        </p:txBody>
      </p:sp>
    </p:spTree>
    <p:extLst>
      <p:ext uri="{BB962C8B-B14F-4D97-AF65-F5344CB8AC3E}">
        <p14:creationId xmlns:p14="http://schemas.microsoft.com/office/powerpoint/2010/main" val="1740600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336B7D0-D21B-476B-BB2D-68A3B1C79C8D}" type="slidenum">
              <a:rPr lang="fr-BE" altLang="fr-FR" smtClean="0"/>
              <a:pPr eaLnBrk="1" hangingPunct="1"/>
              <a:t>27</a:t>
            </a:fld>
            <a:endParaRPr lang="fr-BE" altLang="fr-FR" smtClean="0"/>
          </a:p>
        </p:txBody>
      </p:sp>
    </p:spTree>
    <p:extLst>
      <p:ext uri="{BB962C8B-B14F-4D97-AF65-F5344CB8AC3E}">
        <p14:creationId xmlns:p14="http://schemas.microsoft.com/office/powerpoint/2010/main" val="2433301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336B7D0-D21B-476B-BB2D-68A3B1C79C8D}" type="slidenum">
              <a:rPr lang="fr-BE" altLang="fr-FR" smtClean="0"/>
              <a:pPr eaLnBrk="1" hangingPunct="1"/>
              <a:t>28</a:t>
            </a:fld>
            <a:endParaRPr lang="fr-BE" altLang="fr-FR" smtClean="0"/>
          </a:p>
        </p:txBody>
      </p:sp>
    </p:spTree>
    <p:extLst>
      <p:ext uri="{BB962C8B-B14F-4D97-AF65-F5344CB8AC3E}">
        <p14:creationId xmlns:p14="http://schemas.microsoft.com/office/powerpoint/2010/main" val="248522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C96E5B-D246-4B1D-857F-8EA8A95EB5E5}" type="slidenum">
              <a:rPr lang="fr-BE" altLang="fr-FR" smtClean="0"/>
              <a:pPr eaLnBrk="1" hangingPunct="1"/>
              <a:t>29</a:t>
            </a:fld>
            <a:endParaRPr lang="fr-BE" altLang="fr-FR" smtClean="0"/>
          </a:p>
        </p:txBody>
      </p:sp>
    </p:spTree>
    <p:extLst>
      <p:ext uri="{BB962C8B-B14F-4D97-AF65-F5344CB8AC3E}">
        <p14:creationId xmlns:p14="http://schemas.microsoft.com/office/powerpoint/2010/main" val="834028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3FE9C7-9A93-498B-8ACB-BC1FA83A90A8}" type="slidenum">
              <a:rPr lang="fr-BE" altLang="fr-FR" smtClean="0"/>
              <a:pPr eaLnBrk="1" hangingPunct="1"/>
              <a:t>3</a:t>
            </a:fld>
            <a:endParaRPr lang="fr-BE" altLang="fr-FR" smtClean="0"/>
          </a:p>
        </p:txBody>
      </p:sp>
    </p:spTree>
    <p:extLst>
      <p:ext uri="{BB962C8B-B14F-4D97-AF65-F5344CB8AC3E}">
        <p14:creationId xmlns:p14="http://schemas.microsoft.com/office/powerpoint/2010/main" val="2921884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0607035-7B06-46CB-91F7-430AEE636448}" type="slidenum">
              <a:rPr lang="fr-BE" altLang="fr-FR" smtClean="0"/>
              <a:pPr eaLnBrk="1" hangingPunct="1"/>
              <a:t>30</a:t>
            </a:fld>
            <a:endParaRPr lang="fr-BE" altLang="fr-FR" smtClean="0"/>
          </a:p>
        </p:txBody>
      </p:sp>
    </p:spTree>
    <p:extLst>
      <p:ext uri="{BB962C8B-B14F-4D97-AF65-F5344CB8AC3E}">
        <p14:creationId xmlns:p14="http://schemas.microsoft.com/office/powerpoint/2010/main" val="1877535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6A15B14-1517-4E20-98C6-E9EAA187861A}" type="slidenum">
              <a:rPr lang="fr-BE" altLang="fr-FR" smtClean="0"/>
              <a:pPr eaLnBrk="1" hangingPunct="1"/>
              <a:t>31</a:t>
            </a:fld>
            <a:endParaRPr lang="fr-BE" altLang="fr-FR" smtClean="0"/>
          </a:p>
        </p:txBody>
      </p:sp>
    </p:spTree>
    <p:extLst>
      <p:ext uri="{BB962C8B-B14F-4D97-AF65-F5344CB8AC3E}">
        <p14:creationId xmlns:p14="http://schemas.microsoft.com/office/powerpoint/2010/main" val="4287295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19CAAC-E5AA-49D0-A66C-9A6EED9242AE}" type="slidenum">
              <a:rPr lang="fr-BE" altLang="fr-FR" smtClean="0"/>
              <a:pPr eaLnBrk="1" hangingPunct="1"/>
              <a:t>32</a:t>
            </a:fld>
            <a:endParaRPr lang="fr-BE" altLang="fr-FR" smtClean="0"/>
          </a:p>
        </p:txBody>
      </p:sp>
    </p:spTree>
    <p:extLst>
      <p:ext uri="{BB962C8B-B14F-4D97-AF65-F5344CB8AC3E}">
        <p14:creationId xmlns:p14="http://schemas.microsoft.com/office/powerpoint/2010/main" val="2966985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C96E5B-D246-4B1D-857F-8EA8A95EB5E5}" type="slidenum">
              <a:rPr lang="fr-BE" altLang="fr-FR" smtClean="0"/>
              <a:pPr eaLnBrk="1" hangingPunct="1"/>
              <a:t>33</a:t>
            </a:fld>
            <a:endParaRPr lang="fr-BE" altLang="fr-FR" smtClean="0"/>
          </a:p>
        </p:txBody>
      </p:sp>
    </p:spTree>
    <p:extLst>
      <p:ext uri="{BB962C8B-B14F-4D97-AF65-F5344CB8AC3E}">
        <p14:creationId xmlns:p14="http://schemas.microsoft.com/office/powerpoint/2010/main" val="223436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A7BF00-2776-4547-B361-DCFAA7BA53F8}" type="slidenum">
              <a:rPr lang="fr-BE" altLang="fr-FR" smtClean="0"/>
              <a:pPr eaLnBrk="1" hangingPunct="1"/>
              <a:t>34</a:t>
            </a:fld>
            <a:endParaRPr lang="fr-BE" altLang="fr-FR" smtClean="0"/>
          </a:p>
        </p:txBody>
      </p:sp>
    </p:spTree>
    <p:extLst>
      <p:ext uri="{BB962C8B-B14F-4D97-AF65-F5344CB8AC3E}">
        <p14:creationId xmlns:p14="http://schemas.microsoft.com/office/powerpoint/2010/main" val="3504421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DF3E795-1ED3-4764-9389-41D3F03A0F4D}" type="slidenum">
              <a:rPr lang="fr-BE" altLang="fr-FR" smtClean="0"/>
              <a:pPr eaLnBrk="1" hangingPunct="1"/>
              <a:t>35</a:t>
            </a:fld>
            <a:endParaRPr lang="fr-BE" altLang="fr-FR" smtClean="0"/>
          </a:p>
        </p:txBody>
      </p:sp>
    </p:spTree>
    <p:extLst>
      <p:ext uri="{BB962C8B-B14F-4D97-AF65-F5344CB8AC3E}">
        <p14:creationId xmlns:p14="http://schemas.microsoft.com/office/powerpoint/2010/main" val="347770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DF3E795-1ED3-4764-9389-41D3F03A0F4D}" type="slidenum">
              <a:rPr lang="fr-BE" altLang="fr-FR" smtClean="0"/>
              <a:pPr eaLnBrk="1" hangingPunct="1"/>
              <a:t>36</a:t>
            </a:fld>
            <a:endParaRPr lang="fr-BE" altLang="fr-FR" smtClean="0"/>
          </a:p>
        </p:txBody>
      </p:sp>
    </p:spTree>
    <p:extLst>
      <p:ext uri="{BB962C8B-B14F-4D97-AF65-F5344CB8AC3E}">
        <p14:creationId xmlns:p14="http://schemas.microsoft.com/office/powerpoint/2010/main" val="1161421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dirty="0"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DF3E795-1ED3-4764-9389-41D3F03A0F4D}" type="slidenum">
              <a:rPr lang="fr-BE" altLang="fr-FR" smtClean="0"/>
              <a:pPr eaLnBrk="1" hangingPunct="1"/>
              <a:t>37</a:t>
            </a:fld>
            <a:endParaRPr lang="fr-BE" altLang="fr-FR" smtClean="0"/>
          </a:p>
        </p:txBody>
      </p:sp>
    </p:spTree>
    <p:extLst>
      <p:ext uri="{BB962C8B-B14F-4D97-AF65-F5344CB8AC3E}">
        <p14:creationId xmlns:p14="http://schemas.microsoft.com/office/powerpoint/2010/main" val="3898107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DF3E795-1ED3-4764-9389-41D3F03A0F4D}" type="slidenum">
              <a:rPr lang="fr-BE" altLang="fr-FR" smtClean="0"/>
              <a:pPr eaLnBrk="1" hangingPunct="1"/>
              <a:t>38</a:t>
            </a:fld>
            <a:endParaRPr lang="fr-BE" altLang="fr-FR" smtClean="0"/>
          </a:p>
        </p:txBody>
      </p:sp>
    </p:spTree>
    <p:extLst>
      <p:ext uri="{BB962C8B-B14F-4D97-AF65-F5344CB8AC3E}">
        <p14:creationId xmlns:p14="http://schemas.microsoft.com/office/powerpoint/2010/main" val="150841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C96E5B-D246-4B1D-857F-8EA8A95EB5E5}" type="slidenum">
              <a:rPr lang="fr-BE" altLang="fr-FR" smtClean="0"/>
              <a:pPr eaLnBrk="1" hangingPunct="1"/>
              <a:t>39</a:t>
            </a:fld>
            <a:endParaRPr lang="fr-BE" altLang="fr-FR" smtClean="0"/>
          </a:p>
        </p:txBody>
      </p:sp>
    </p:spTree>
    <p:extLst>
      <p:ext uri="{BB962C8B-B14F-4D97-AF65-F5344CB8AC3E}">
        <p14:creationId xmlns:p14="http://schemas.microsoft.com/office/powerpoint/2010/main" val="267691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C96E5B-D246-4B1D-857F-8EA8A95EB5E5}" type="slidenum">
              <a:rPr lang="fr-BE" altLang="fr-FR" smtClean="0"/>
              <a:pPr eaLnBrk="1" hangingPunct="1"/>
              <a:t>4</a:t>
            </a:fld>
            <a:endParaRPr lang="fr-BE" altLang="fr-FR" smtClean="0"/>
          </a:p>
        </p:txBody>
      </p:sp>
    </p:spTree>
    <p:extLst>
      <p:ext uri="{BB962C8B-B14F-4D97-AF65-F5344CB8AC3E}">
        <p14:creationId xmlns:p14="http://schemas.microsoft.com/office/powerpoint/2010/main" val="15572813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47F9AE-8D38-4928-886E-637E7B1E90CA}" type="slidenum">
              <a:rPr lang="fr-BE" altLang="fr-FR" smtClean="0"/>
              <a:pPr eaLnBrk="1" hangingPunct="1"/>
              <a:t>40</a:t>
            </a:fld>
            <a:endParaRPr lang="fr-BE" altLang="fr-FR" smtClean="0"/>
          </a:p>
        </p:txBody>
      </p:sp>
    </p:spTree>
    <p:extLst>
      <p:ext uri="{BB962C8B-B14F-4D97-AF65-F5344CB8AC3E}">
        <p14:creationId xmlns:p14="http://schemas.microsoft.com/office/powerpoint/2010/main" val="1847754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47F9AE-8D38-4928-886E-637E7B1E90CA}" type="slidenum">
              <a:rPr lang="fr-BE" altLang="fr-FR" smtClean="0"/>
              <a:pPr eaLnBrk="1" hangingPunct="1"/>
              <a:t>41</a:t>
            </a:fld>
            <a:endParaRPr lang="fr-BE" altLang="fr-FR" smtClean="0"/>
          </a:p>
        </p:txBody>
      </p:sp>
    </p:spTree>
    <p:extLst>
      <p:ext uri="{BB962C8B-B14F-4D97-AF65-F5344CB8AC3E}">
        <p14:creationId xmlns:p14="http://schemas.microsoft.com/office/powerpoint/2010/main" val="2882928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47F9AE-8D38-4928-886E-637E7B1E90CA}" type="slidenum">
              <a:rPr lang="fr-BE" altLang="fr-FR" smtClean="0"/>
              <a:pPr eaLnBrk="1" hangingPunct="1"/>
              <a:t>42</a:t>
            </a:fld>
            <a:endParaRPr lang="fr-BE" altLang="fr-FR" smtClean="0"/>
          </a:p>
        </p:txBody>
      </p:sp>
    </p:spTree>
    <p:extLst>
      <p:ext uri="{BB962C8B-B14F-4D97-AF65-F5344CB8AC3E}">
        <p14:creationId xmlns:p14="http://schemas.microsoft.com/office/powerpoint/2010/main" val="1361812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47F9AE-8D38-4928-886E-637E7B1E90CA}" type="slidenum">
              <a:rPr lang="fr-BE" altLang="fr-FR" smtClean="0"/>
              <a:pPr eaLnBrk="1" hangingPunct="1"/>
              <a:t>43</a:t>
            </a:fld>
            <a:endParaRPr lang="fr-BE" altLang="fr-FR" smtClean="0"/>
          </a:p>
        </p:txBody>
      </p:sp>
    </p:spTree>
    <p:extLst>
      <p:ext uri="{BB962C8B-B14F-4D97-AF65-F5344CB8AC3E}">
        <p14:creationId xmlns:p14="http://schemas.microsoft.com/office/powerpoint/2010/main" val="867876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47F9AE-8D38-4928-886E-637E7B1E90CA}" type="slidenum">
              <a:rPr lang="fr-BE" altLang="fr-FR" smtClean="0"/>
              <a:pPr eaLnBrk="1" hangingPunct="1"/>
              <a:t>44</a:t>
            </a:fld>
            <a:endParaRPr lang="fr-BE" altLang="fr-FR" smtClean="0"/>
          </a:p>
        </p:txBody>
      </p:sp>
    </p:spTree>
    <p:extLst>
      <p:ext uri="{BB962C8B-B14F-4D97-AF65-F5344CB8AC3E}">
        <p14:creationId xmlns:p14="http://schemas.microsoft.com/office/powerpoint/2010/main" val="1293620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47F9AE-8D38-4928-886E-637E7B1E90CA}" type="slidenum">
              <a:rPr lang="fr-BE" altLang="fr-FR" smtClean="0"/>
              <a:pPr eaLnBrk="1" hangingPunct="1"/>
              <a:t>45</a:t>
            </a:fld>
            <a:endParaRPr lang="fr-BE" altLang="fr-FR" smtClean="0"/>
          </a:p>
        </p:txBody>
      </p:sp>
    </p:spTree>
    <p:extLst>
      <p:ext uri="{BB962C8B-B14F-4D97-AF65-F5344CB8AC3E}">
        <p14:creationId xmlns:p14="http://schemas.microsoft.com/office/powerpoint/2010/main" val="41164997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47F9AE-8D38-4928-886E-637E7B1E90CA}" type="slidenum">
              <a:rPr lang="fr-BE" altLang="fr-FR" smtClean="0"/>
              <a:pPr eaLnBrk="1" hangingPunct="1"/>
              <a:t>46</a:t>
            </a:fld>
            <a:endParaRPr lang="fr-BE" altLang="fr-FR" smtClean="0"/>
          </a:p>
        </p:txBody>
      </p:sp>
    </p:spTree>
    <p:extLst>
      <p:ext uri="{BB962C8B-B14F-4D97-AF65-F5344CB8AC3E}">
        <p14:creationId xmlns:p14="http://schemas.microsoft.com/office/powerpoint/2010/main" val="30605498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C96E5B-D246-4B1D-857F-8EA8A95EB5E5}" type="slidenum">
              <a:rPr lang="fr-BE" altLang="fr-FR" smtClean="0"/>
              <a:pPr eaLnBrk="1" hangingPunct="1"/>
              <a:t>47</a:t>
            </a:fld>
            <a:endParaRPr lang="fr-BE" altLang="fr-FR" smtClean="0"/>
          </a:p>
        </p:txBody>
      </p:sp>
    </p:spTree>
    <p:extLst>
      <p:ext uri="{BB962C8B-B14F-4D97-AF65-F5344CB8AC3E}">
        <p14:creationId xmlns:p14="http://schemas.microsoft.com/office/powerpoint/2010/main" val="12539256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47F9AE-8D38-4928-886E-637E7B1E90CA}" type="slidenum">
              <a:rPr lang="fr-BE" altLang="fr-FR" smtClean="0"/>
              <a:pPr eaLnBrk="1" hangingPunct="1"/>
              <a:t>48</a:t>
            </a:fld>
            <a:endParaRPr lang="fr-BE" altLang="fr-FR" smtClean="0"/>
          </a:p>
        </p:txBody>
      </p:sp>
    </p:spTree>
    <p:extLst>
      <p:ext uri="{BB962C8B-B14F-4D97-AF65-F5344CB8AC3E}">
        <p14:creationId xmlns:p14="http://schemas.microsoft.com/office/powerpoint/2010/main" val="24863958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10BC7A-E719-4736-BD4F-C4F58A8D2F34}" type="slidenum">
              <a:rPr lang="fr-BE" altLang="fr-FR" smtClean="0"/>
              <a:pPr eaLnBrk="1" hangingPunct="1"/>
              <a:t>49</a:t>
            </a:fld>
            <a:endParaRPr lang="fr-BE" altLang="fr-FR" smtClean="0"/>
          </a:p>
        </p:txBody>
      </p:sp>
    </p:spTree>
    <p:extLst>
      <p:ext uri="{BB962C8B-B14F-4D97-AF65-F5344CB8AC3E}">
        <p14:creationId xmlns:p14="http://schemas.microsoft.com/office/powerpoint/2010/main" val="219347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999277D-5D07-462C-8E80-C5DA85ED8549}" type="slidenum">
              <a:rPr lang="fr-BE" altLang="fr-FR" smtClean="0"/>
              <a:pPr eaLnBrk="1" hangingPunct="1"/>
              <a:t>5</a:t>
            </a:fld>
            <a:endParaRPr lang="fr-BE" altLang="fr-FR" smtClean="0"/>
          </a:p>
        </p:txBody>
      </p:sp>
    </p:spTree>
    <p:extLst>
      <p:ext uri="{BB962C8B-B14F-4D97-AF65-F5344CB8AC3E}">
        <p14:creationId xmlns:p14="http://schemas.microsoft.com/office/powerpoint/2010/main" val="17446655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2388C6-66BA-4C29-B034-0DEB06E62D8B}" type="slidenum">
              <a:rPr lang="fr-BE" altLang="fr-FR" smtClean="0"/>
              <a:pPr eaLnBrk="1" hangingPunct="1"/>
              <a:t>50</a:t>
            </a:fld>
            <a:endParaRPr lang="fr-BE" altLang="fr-FR" smtClean="0"/>
          </a:p>
        </p:txBody>
      </p:sp>
    </p:spTree>
    <p:extLst>
      <p:ext uri="{BB962C8B-B14F-4D97-AF65-F5344CB8AC3E}">
        <p14:creationId xmlns:p14="http://schemas.microsoft.com/office/powerpoint/2010/main" val="34786538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2F7F897-7058-4526-8EF4-BF0198D02795}" type="slidenum">
              <a:rPr lang="fr-BE" altLang="fr-FR" smtClean="0"/>
              <a:pPr eaLnBrk="1" hangingPunct="1"/>
              <a:t>51</a:t>
            </a:fld>
            <a:endParaRPr lang="fr-BE" altLang="fr-FR" smtClean="0"/>
          </a:p>
        </p:txBody>
      </p:sp>
    </p:spTree>
    <p:extLst>
      <p:ext uri="{BB962C8B-B14F-4D97-AF65-F5344CB8AC3E}">
        <p14:creationId xmlns:p14="http://schemas.microsoft.com/office/powerpoint/2010/main" val="26081180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2F7F897-7058-4526-8EF4-BF0198D02795}" type="slidenum">
              <a:rPr lang="fr-BE" altLang="fr-FR" smtClean="0"/>
              <a:pPr eaLnBrk="1" hangingPunct="1"/>
              <a:t>52</a:t>
            </a:fld>
            <a:endParaRPr lang="fr-BE" altLang="fr-FR" smtClean="0"/>
          </a:p>
        </p:txBody>
      </p:sp>
    </p:spTree>
    <p:extLst>
      <p:ext uri="{BB962C8B-B14F-4D97-AF65-F5344CB8AC3E}">
        <p14:creationId xmlns:p14="http://schemas.microsoft.com/office/powerpoint/2010/main" val="27155361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2F7F897-7058-4526-8EF4-BF0198D02795}" type="slidenum">
              <a:rPr lang="fr-BE" altLang="fr-FR" smtClean="0"/>
              <a:pPr eaLnBrk="1" hangingPunct="1"/>
              <a:t>53</a:t>
            </a:fld>
            <a:endParaRPr lang="fr-BE" altLang="fr-FR" smtClean="0"/>
          </a:p>
        </p:txBody>
      </p:sp>
    </p:spTree>
    <p:extLst>
      <p:ext uri="{BB962C8B-B14F-4D97-AF65-F5344CB8AC3E}">
        <p14:creationId xmlns:p14="http://schemas.microsoft.com/office/powerpoint/2010/main" val="22186102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9DE037-5715-4E88-9CAD-09424903328E}" type="slidenum">
              <a:rPr lang="fr-BE" altLang="fr-FR" smtClean="0"/>
              <a:pPr eaLnBrk="1" hangingPunct="1"/>
              <a:t>54</a:t>
            </a:fld>
            <a:endParaRPr lang="fr-BE" altLang="fr-FR" smtClean="0"/>
          </a:p>
        </p:txBody>
      </p:sp>
    </p:spTree>
    <p:extLst>
      <p:ext uri="{BB962C8B-B14F-4D97-AF65-F5344CB8AC3E}">
        <p14:creationId xmlns:p14="http://schemas.microsoft.com/office/powerpoint/2010/main" val="2644415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C96E5B-D246-4B1D-857F-8EA8A95EB5E5}" type="slidenum">
              <a:rPr lang="fr-BE" altLang="fr-FR" smtClean="0"/>
              <a:pPr eaLnBrk="1" hangingPunct="1"/>
              <a:t>55</a:t>
            </a:fld>
            <a:endParaRPr lang="fr-BE" altLang="fr-FR" smtClean="0"/>
          </a:p>
        </p:txBody>
      </p:sp>
    </p:spTree>
    <p:extLst>
      <p:ext uri="{BB962C8B-B14F-4D97-AF65-F5344CB8AC3E}">
        <p14:creationId xmlns:p14="http://schemas.microsoft.com/office/powerpoint/2010/main" val="28838325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5DA4B9-12C0-4410-8FC0-3AA99B0F65C6}" type="slidenum">
              <a:rPr lang="fr-BE" altLang="fr-FR" smtClean="0"/>
              <a:pPr eaLnBrk="1" hangingPunct="1"/>
              <a:t>56</a:t>
            </a:fld>
            <a:endParaRPr lang="fr-BE" altLang="fr-FR" smtClean="0"/>
          </a:p>
        </p:txBody>
      </p:sp>
    </p:spTree>
    <p:extLst>
      <p:ext uri="{BB962C8B-B14F-4D97-AF65-F5344CB8AC3E}">
        <p14:creationId xmlns:p14="http://schemas.microsoft.com/office/powerpoint/2010/main" val="1225679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C96E5B-D246-4B1D-857F-8EA8A95EB5E5}" type="slidenum">
              <a:rPr lang="fr-BE" altLang="fr-FR" smtClean="0"/>
              <a:pPr eaLnBrk="1" hangingPunct="1"/>
              <a:t>57</a:t>
            </a:fld>
            <a:endParaRPr lang="fr-BE" altLang="fr-FR" smtClean="0"/>
          </a:p>
        </p:txBody>
      </p:sp>
    </p:spTree>
    <p:extLst>
      <p:ext uri="{BB962C8B-B14F-4D97-AF65-F5344CB8AC3E}">
        <p14:creationId xmlns:p14="http://schemas.microsoft.com/office/powerpoint/2010/main" val="23126396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C0D732-BCB0-4D63-B84E-6013AA85A175}" type="slidenum">
              <a:rPr lang="fr-BE" altLang="fr-FR" smtClean="0"/>
              <a:pPr eaLnBrk="1" hangingPunct="1"/>
              <a:t>58</a:t>
            </a:fld>
            <a:endParaRPr lang="fr-BE" altLang="fr-FR" smtClean="0"/>
          </a:p>
        </p:txBody>
      </p:sp>
    </p:spTree>
    <p:extLst>
      <p:ext uri="{BB962C8B-B14F-4D97-AF65-F5344CB8AC3E}">
        <p14:creationId xmlns:p14="http://schemas.microsoft.com/office/powerpoint/2010/main" val="23736970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82E71C-53E2-46FE-994F-937E17264EB2}" type="slidenum">
              <a:rPr lang="fr-BE" altLang="fr-FR" smtClean="0"/>
              <a:pPr eaLnBrk="1" hangingPunct="1"/>
              <a:t>59</a:t>
            </a:fld>
            <a:endParaRPr lang="fr-BE" altLang="fr-FR" smtClean="0"/>
          </a:p>
        </p:txBody>
      </p:sp>
    </p:spTree>
    <p:extLst>
      <p:ext uri="{BB962C8B-B14F-4D97-AF65-F5344CB8AC3E}">
        <p14:creationId xmlns:p14="http://schemas.microsoft.com/office/powerpoint/2010/main" val="179605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5ABEB4A-9AB2-42FF-B089-46A7704D1D4E}" type="slidenum">
              <a:rPr lang="fr-BE" altLang="fr-FR" smtClean="0"/>
              <a:pPr eaLnBrk="1" hangingPunct="1"/>
              <a:t>6</a:t>
            </a:fld>
            <a:endParaRPr lang="fr-BE" altLang="fr-FR" smtClean="0"/>
          </a:p>
        </p:txBody>
      </p:sp>
    </p:spTree>
    <p:extLst>
      <p:ext uri="{BB962C8B-B14F-4D97-AF65-F5344CB8AC3E}">
        <p14:creationId xmlns:p14="http://schemas.microsoft.com/office/powerpoint/2010/main" val="3624728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A3F8C17-D048-407A-BFDA-596C9716ADB8}" type="slidenum">
              <a:rPr lang="fr-BE" altLang="fr-FR" smtClean="0"/>
              <a:pPr eaLnBrk="1" hangingPunct="1"/>
              <a:t>60</a:t>
            </a:fld>
            <a:endParaRPr lang="fr-BE" altLang="fr-FR" smtClean="0"/>
          </a:p>
        </p:txBody>
      </p:sp>
    </p:spTree>
    <p:extLst>
      <p:ext uri="{BB962C8B-B14F-4D97-AF65-F5344CB8AC3E}">
        <p14:creationId xmlns:p14="http://schemas.microsoft.com/office/powerpoint/2010/main" val="10289111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0CAF54D-5A36-4ED0-B13B-25C6A54CF605}" type="slidenum">
              <a:rPr lang="fr-BE" altLang="fr-FR" smtClean="0"/>
              <a:pPr eaLnBrk="1" hangingPunct="1"/>
              <a:t>61</a:t>
            </a:fld>
            <a:endParaRPr lang="fr-BE" altLang="fr-FR" smtClean="0"/>
          </a:p>
        </p:txBody>
      </p:sp>
    </p:spTree>
    <p:extLst>
      <p:ext uri="{BB962C8B-B14F-4D97-AF65-F5344CB8AC3E}">
        <p14:creationId xmlns:p14="http://schemas.microsoft.com/office/powerpoint/2010/main" val="26858888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5385A5-D29D-415B-BCF1-1BD3FE11EAB8}" type="slidenum">
              <a:rPr lang="fr-BE" altLang="fr-FR" smtClean="0"/>
              <a:pPr eaLnBrk="1" hangingPunct="1"/>
              <a:t>62</a:t>
            </a:fld>
            <a:endParaRPr lang="fr-BE" altLang="fr-FR" smtClean="0"/>
          </a:p>
        </p:txBody>
      </p:sp>
    </p:spTree>
    <p:extLst>
      <p:ext uri="{BB962C8B-B14F-4D97-AF65-F5344CB8AC3E}">
        <p14:creationId xmlns:p14="http://schemas.microsoft.com/office/powerpoint/2010/main" val="13418600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783A8CB-450B-4328-9289-0A507243181C}" type="slidenum">
              <a:rPr lang="fr-BE" altLang="fr-FR" smtClean="0"/>
              <a:pPr eaLnBrk="1" hangingPunct="1"/>
              <a:t>63</a:t>
            </a:fld>
            <a:endParaRPr lang="fr-BE" altLang="fr-FR" smtClean="0"/>
          </a:p>
        </p:txBody>
      </p:sp>
    </p:spTree>
    <p:extLst>
      <p:ext uri="{BB962C8B-B14F-4D97-AF65-F5344CB8AC3E}">
        <p14:creationId xmlns:p14="http://schemas.microsoft.com/office/powerpoint/2010/main" val="2596663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7AFDD3-8250-4DDB-9A36-11D13D848B3C}" type="slidenum">
              <a:rPr lang="fr-BE" altLang="fr-FR" smtClean="0"/>
              <a:pPr eaLnBrk="1" hangingPunct="1"/>
              <a:t>64</a:t>
            </a:fld>
            <a:endParaRPr lang="fr-BE" altLang="fr-FR" smtClean="0"/>
          </a:p>
        </p:txBody>
      </p:sp>
    </p:spTree>
    <p:extLst>
      <p:ext uri="{BB962C8B-B14F-4D97-AF65-F5344CB8AC3E}">
        <p14:creationId xmlns:p14="http://schemas.microsoft.com/office/powerpoint/2010/main" val="25474137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5DA4B9-12C0-4410-8FC0-3AA99B0F65C6}" type="slidenum">
              <a:rPr lang="fr-BE" altLang="fr-FR" smtClean="0"/>
              <a:pPr eaLnBrk="1" hangingPunct="1"/>
              <a:t>65</a:t>
            </a:fld>
            <a:endParaRPr lang="fr-BE" altLang="fr-FR" smtClean="0"/>
          </a:p>
        </p:txBody>
      </p:sp>
    </p:spTree>
    <p:extLst>
      <p:ext uri="{BB962C8B-B14F-4D97-AF65-F5344CB8AC3E}">
        <p14:creationId xmlns:p14="http://schemas.microsoft.com/office/powerpoint/2010/main" val="25501501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5DA4B9-12C0-4410-8FC0-3AA99B0F65C6}" type="slidenum">
              <a:rPr lang="fr-BE" altLang="fr-FR" smtClean="0"/>
              <a:pPr eaLnBrk="1" hangingPunct="1"/>
              <a:t>66</a:t>
            </a:fld>
            <a:endParaRPr lang="fr-BE" altLang="fr-FR" smtClean="0"/>
          </a:p>
        </p:txBody>
      </p:sp>
    </p:spTree>
    <p:extLst>
      <p:ext uri="{BB962C8B-B14F-4D97-AF65-F5344CB8AC3E}">
        <p14:creationId xmlns:p14="http://schemas.microsoft.com/office/powerpoint/2010/main" val="37551238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5DA4B9-12C0-4410-8FC0-3AA99B0F65C6}" type="slidenum">
              <a:rPr lang="fr-BE" altLang="fr-FR" smtClean="0"/>
              <a:pPr eaLnBrk="1" hangingPunct="1"/>
              <a:t>67</a:t>
            </a:fld>
            <a:endParaRPr lang="fr-BE" altLang="fr-FR" smtClean="0"/>
          </a:p>
        </p:txBody>
      </p:sp>
    </p:spTree>
    <p:extLst>
      <p:ext uri="{BB962C8B-B14F-4D97-AF65-F5344CB8AC3E}">
        <p14:creationId xmlns:p14="http://schemas.microsoft.com/office/powerpoint/2010/main" val="7476694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5DA4B9-12C0-4410-8FC0-3AA99B0F65C6}" type="slidenum">
              <a:rPr lang="fr-BE" altLang="fr-FR" smtClean="0"/>
              <a:pPr eaLnBrk="1" hangingPunct="1"/>
              <a:t>68</a:t>
            </a:fld>
            <a:endParaRPr lang="fr-BE" altLang="fr-FR" smtClean="0"/>
          </a:p>
        </p:txBody>
      </p:sp>
    </p:spTree>
    <p:extLst>
      <p:ext uri="{BB962C8B-B14F-4D97-AF65-F5344CB8AC3E}">
        <p14:creationId xmlns:p14="http://schemas.microsoft.com/office/powerpoint/2010/main" val="13365685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C96E5B-D246-4B1D-857F-8EA8A95EB5E5}" type="slidenum">
              <a:rPr lang="fr-BE" altLang="fr-FR" smtClean="0"/>
              <a:pPr eaLnBrk="1" hangingPunct="1"/>
              <a:t>69</a:t>
            </a:fld>
            <a:endParaRPr lang="fr-BE" altLang="fr-FR" smtClean="0"/>
          </a:p>
        </p:txBody>
      </p:sp>
    </p:spTree>
    <p:extLst>
      <p:ext uri="{BB962C8B-B14F-4D97-AF65-F5344CB8AC3E}">
        <p14:creationId xmlns:p14="http://schemas.microsoft.com/office/powerpoint/2010/main" val="19610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F495785-E8F3-4359-AC9A-DA274AEA0B67}" type="slidenum">
              <a:rPr lang="fr-BE" altLang="fr-FR" smtClean="0"/>
              <a:pPr eaLnBrk="1" hangingPunct="1"/>
              <a:t>7</a:t>
            </a:fld>
            <a:endParaRPr lang="fr-BE" altLang="fr-FR" smtClean="0"/>
          </a:p>
        </p:txBody>
      </p:sp>
    </p:spTree>
    <p:extLst>
      <p:ext uri="{BB962C8B-B14F-4D97-AF65-F5344CB8AC3E}">
        <p14:creationId xmlns:p14="http://schemas.microsoft.com/office/powerpoint/2010/main" val="7686598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7FA2BD3-B660-45CF-96E2-7F9139B3AE0B}" type="slidenum">
              <a:rPr lang="fr-BE" altLang="fr-FR" smtClean="0"/>
              <a:pPr eaLnBrk="1" hangingPunct="1"/>
              <a:t>70</a:t>
            </a:fld>
            <a:endParaRPr lang="fr-BE" altLang="fr-FR" smtClean="0"/>
          </a:p>
        </p:txBody>
      </p:sp>
    </p:spTree>
    <p:extLst>
      <p:ext uri="{BB962C8B-B14F-4D97-AF65-F5344CB8AC3E}">
        <p14:creationId xmlns:p14="http://schemas.microsoft.com/office/powerpoint/2010/main" val="28486073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683C6E-E493-47EA-B298-6218542C6523}" type="slidenum">
              <a:rPr lang="fr-BE" altLang="fr-FR" smtClean="0"/>
              <a:pPr eaLnBrk="1" hangingPunct="1"/>
              <a:t>71</a:t>
            </a:fld>
            <a:endParaRPr lang="fr-BE" altLang="fr-FR" smtClean="0"/>
          </a:p>
        </p:txBody>
      </p:sp>
    </p:spTree>
    <p:extLst>
      <p:ext uri="{BB962C8B-B14F-4D97-AF65-F5344CB8AC3E}">
        <p14:creationId xmlns:p14="http://schemas.microsoft.com/office/powerpoint/2010/main" val="41137645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A060DD1-441D-4F34-A80E-51C341DBFCB0}" type="slidenum">
              <a:rPr lang="fr-BE" altLang="fr-FR" smtClean="0"/>
              <a:pPr eaLnBrk="1" hangingPunct="1"/>
              <a:t>72</a:t>
            </a:fld>
            <a:endParaRPr lang="fr-BE" altLang="fr-FR" smtClean="0"/>
          </a:p>
        </p:txBody>
      </p:sp>
    </p:spTree>
    <p:extLst>
      <p:ext uri="{BB962C8B-B14F-4D97-AF65-F5344CB8AC3E}">
        <p14:creationId xmlns:p14="http://schemas.microsoft.com/office/powerpoint/2010/main" val="28975571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5519329-AB42-498C-A087-A11C8E3FD4E7}" type="slidenum">
              <a:rPr lang="fr-BE" altLang="fr-FR" smtClean="0"/>
              <a:pPr eaLnBrk="1" hangingPunct="1"/>
              <a:t>73</a:t>
            </a:fld>
            <a:endParaRPr lang="fr-BE" altLang="fr-FR" smtClean="0"/>
          </a:p>
        </p:txBody>
      </p:sp>
    </p:spTree>
    <p:extLst>
      <p:ext uri="{BB962C8B-B14F-4D97-AF65-F5344CB8AC3E}">
        <p14:creationId xmlns:p14="http://schemas.microsoft.com/office/powerpoint/2010/main" val="40251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C96E5B-D246-4B1D-857F-8EA8A95EB5E5}" type="slidenum">
              <a:rPr lang="fr-BE" altLang="fr-FR" smtClean="0"/>
              <a:pPr eaLnBrk="1" hangingPunct="1"/>
              <a:t>8</a:t>
            </a:fld>
            <a:endParaRPr lang="fr-BE" altLang="fr-FR" smtClean="0"/>
          </a:p>
        </p:txBody>
      </p:sp>
    </p:spTree>
    <p:extLst>
      <p:ext uri="{BB962C8B-B14F-4D97-AF65-F5344CB8AC3E}">
        <p14:creationId xmlns:p14="http://schemas.microsoft.com/office/powerpoint/2010/main" val="3219609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126C0B-441B-4B9C-B448-30219419B171}" type="slidenum">
              <a:rPr lang="fr-BE" altLang="fr-FR" smtClean="0"/>
              <a:pPr eaLnBrk="1" hangingPunct="1"/>
              <a:t>9</a:t>
            </a:fld>
            <a:endParaRPr lang="fr-BE" altLang="fr-FR" smtClean="0"/>
          </a:p>
        </p:txBody>
      </p:sp>
    </p:spTree>
    <p:extLst>
      <p:ext uri="{BB962C8B-B14F-4D97-AF65-F5344CB8AC3E}">
        <p14:creationId xmlns:p14="http://schemas.microsoft.com/office/powerpoint/2010/main" val="109101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530" y="2130976"/>
            <a:ext cx="7772943" cy="1470086"/>
          </a:xfrm>
        </p:spPr>
        <p:txBody>
          <a:bodyPr/>
          <a:lstStyle>
            <a:lvl1pPr algn="ctr">
              <a:defRPr/>
            </a:lvl1pPr>
          </a:lstStyle>
          <a:p>
            <a:r>
              <a:rPr lang="fr-FR" smtClean="0"/>
              <a:t>Modifiez le style du titre</a:t>
            </a:r>
            <a:endParaRPr lang="fr-BE" dirty="0"/>
          </a:p>
        </p:txBody>
      </p:sp>
      <p:sp>
        <p:nvSpPr>
          <p:cNvPr id="3" name="Subtitle 2"/>
          <p:cNvSpPr>
            <a:spLocks noGrp="1"/>
          </p:cNvSpPr>
          <p:nvPr>
            <p:ph type="subTitle" idx="1"/>
          </p:nvPr>
        </p:nvSpPr>
        <p:spPr>
          <a:xfrm>
            <a:off x="1371057" y="3886154"/>
            <a:ext cx="6401886" cy="1752295"/>
          </a:xfrm>
        </p:spPr>
        <p:txBody>
          <a:bodyPr/>
          <a:lstStyle>
            <a:lvl1pPr marL="0" indent="0" algn="ctr">
              <a:buNone/>
              <a:defRPr/>
            </a:lvl1pPr>
            <a:lvl2pPr marL="400666" indent="0" algn="ctr">
              <a:buNone/>
              <a:defRPr/>
            </a:lvl2pPr>
            <a:lvl3pPr marL="801330" indent="0" algn="ctr">
              <a:buNone/>
              <a:defRPr/>
            </a:lvl3pPr>
            <a:lvl4pPr marL="1201995" indent="0" algn="ctr">
              <a:buNone/>
              <a:defRPr/>
            </a:lvl4pPr>
            <a:lvl5pPr marL="1602660" indent="0" algn="ctr">
              <a:buNone/>
              <a:defRPr/>
            </a:lvl5pPr>
            <a:lvl6pPr marL="2003326" indent="0" algn="ctr">
              <a:buNone/>
              <a:defRPr/>
            </a:lvl6pPr>
            <a:lvl7pPr marL="2403991" indent="0" algn="ctr">
              <a:buNone/>
              <a:defRPr/>
            </a:lvl7pPr>
            <a:lvl8pPr marL="2804656" indent="0" algn="ctr">
              <a:buNone/>
              <a:defRPr/>
            </a:lvl8pPr>
            <a:lvl9pPr marL="3205320" indent="0" algn="ctr">
              <a:buNone/>
              <a:defRPr/>
            </a:lvl9pPr>
          </a:lstStyle>
          <a:p>
            <a:r>
              <a:rPr lang="fr-FR" smtClean="0"/>
              <a:t>Modifiez le style des sous-titres du masque</a:t>
            </a:r>
            <a:endParaRPr lang="fr-BE"/>
          </a:p>
        </p:txBody>
      </p:sp>
      <p:sp>
        <p:nvSpPr>
          <p:cNvPr id="4" name="Rectangle 4"/>
          <p:cNvSpPr>
            <a:spLocks noGrp="1" noChangeArrowheads="1"/>
          </p:cNvSpPr>
          <p:nvPr>
            <p:ph type="dt" sz="half" idx="10"/>
          </p:nvPr>
        </p:nvSpPr>
        <p:spPr>
          <a:xfrm>
            <a:off x="6788683" y="6640555"/>
            <a:ext cx="2133962" cy="222615"/>
          </a:xfrm>
          <a:prstGeom prst="rect">
            <a:avLst/>
          </a:prstGeom>
          <a:ln/>
        </p:spPr>
        <p:txBody>
          <a:bodyPr/>
          <a:lstStyle>
            <a:lvl1pPr>
              <a:defRPr/>
            </a:lvl1pPr>
          </a:lstStyle>
          <a:p>
            <a:pPr>
              <a:defRPr/>
            </a:pPr>
            <a:r>
              <a:rPr lang="fr-FR" smtClean="0"/>
              <a:t>© Wavenet 2014</a:t>
            </a:r>
            <a:endParaRPr lang="en-GB" noProof="1" smtClean="0"/>
          </a:p>
        </p:txBody>
      </p:sp>
    </p:spTree>
    <p:extLst>
      <p:ext uri="{BB962C8B-B14F-4D97-AF65-F5344CB8AC3E}">
        <p14:creationId xmlns:p14="http://schemas.microsoft.com/office/powerpoint/2010/main" val="5448934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Vertical Text Placeholder 2"/>
          <p:cNvSpPr>
            <a:spLocks noGrp="1"/>
          </p:cNvSpPr>
          <p:nvPr>
            <p:ph type="body" orient="vert" idx="1"/>
          </p:nvPr>
        </p:nvSpPr>
        <p:spPr/>
        <p:txBody>
          <a:bodyPr vert="eaVert"/>
          <a:lstStyle>
            <a:lvl2pPr marL="742899" indent="-219810">
              <a:defRPr lang="en-US" sz="1800"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231266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229" y="600418"/>
            <a:ext cx="2059301" cy="5526139"/>
          </a:xfrm>
        </p:spPr>
        <p:txBody>
          <a:bodyPr vert="eaVert"/>
          <a:lstStyle/>
          <a:p>
            <a:r>
              <a:rPr lang="fr-FR" smtClean="0"/>
              <a:t>Modifiez le style du titre</a:t>
            </a:r>
            <a:endParaRPr lang="fr-BE"/>
          </a:p>
        </p:txBody>
      </p:sp>
      <p:sp>
        <p:nvSpPr>
          <p:cNvPr id="3" name="Vertical Text Placeholder 2"/>
          <p:cNvSpPr>
            <a:spLocks noGrp="1"/>
          </p:cNvSpPr>
          <p:nvPr>
            <p:ph type="body" orient="vert" idx="1"/>
          </p:nvPr>
        </p:nvSpPr>
        <p:spPr>
          <a:xfrm>
            <a:off x="446612" y="600418"/>
            <a:ext cx="6050298" cy="5526139"/>
          </a:xfrm>
        </p:spPr>
        <p:txBody>
          <a:bodyPr vert="eaVert"/>
          <a:lstStyle>
            <a:lvl2pPr marL="742899" indent="-219810">
              <a:defRPr lang="en-US" sz="1800"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7699594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smtClean="0"/>
              <a:t>Click to edit Master title style</a:t>
            </a:r>
            <a:endParaRPr lang="fr-B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5"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539423671"/>
      </p:ext>
    </p:extLst>
  </p:cSld>
  <p:clrMapOvr>
    <a:masterClrMapping/>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46507" y="294091"/>
            <a:ext cx="8239917" cy="528831"/>
          </a:xfrm>
        </p:spPr>
        <p:txBody>
          <a:bodyPr/>
          <a:lstStyle>
            <a:lvl1pPr>
              <a:defRPr sz="2500"/>
            </a:lvl1pPr>
          </a:lstStyle>
          <a:p>
            <a:r>
              <a:rPr lang="fr-FR" smtClean="0"/>
              <a:t>Modifiez le style du titre</a:t>
            </a:r>
            <a:endParaRPr lang="fr-BE" dirty="0"/>
          </a:p>
        </p:txBody>
      </p:sp>
      <p:sp>
        <p:nvSpPr>
          <p:cNvPr id="3" name="Content Placeholder 2"/>
          <p:cNvSpPr>
            <a:spLocks noGrp="1"/>
          </p:cNvSpPr>
          <p:nvPr>
            <p:ph idx="1"/>
          </p:nvPr>
        </p:nvSpPr>
        <p:spPr>
          <a:xfrm>
            <a:off x="457473" y="1208439"/>
            <a:ext cx="8229057" cy="4702366"/>
          </a:xfrm>
        </p:spPr>
        <p:txBody>
          <a:bodyPr/>
          <a:lstStyle>
            <a:lvl1pPr>
              <a:defRPr sz="2100" baseline="0">
                <a:solidFill>
                  <a:srgbClr val="222146"/>
                </a:solidFill>
              </a:defRPr>
            </a:lvl1pPr>
            <a:lvl2pPr marL="742899" indent="-219810">
              <a:buClr>
                <a:srgbClr val="3FBBED"/>
              </a:buClr>
              <a:buSzPct val="100000"/>
              <a:buFont typeface="Calibri" pitchFamily="34" charset="0"/>
              <a:buChar char="-"/>
              <a:defRPr baseline="0">
                <a:solidFill>
                  <a:srgbClr val="222146"/>
                </a:solidFill>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Rectangle 4"/>
          <p:cNvSpPr>
            <a:spLocks noGrp="1" noChangeArrowheads="1"/>
          </p:cNvSpPr>
          <p:nvPr>
            <p:ph type="dt" sz="half" idx="10"/>
          </p:nvPr>
        </p:nvSpPr>
        <p:spPr>
          <a:xfrm>
            <a:off x="6850258" y="6617642"/>
            <a:ext cx="2133962" cy="222615"/>
          </a:xfrm>
          <a:prstGeom prst="rect">
            <a:avLst/>
          </a:prstGeom>
          <a:ln/>
        </p:spPr>
        <p:txBody>
          <a:bodyPr anchor="ctr"/>
          <a:lstStyle>
            <a:lvl1pPr>
              <a:defRPr sz="1000"/>
            </a:lvl1pPr>
          </a:lstStyle>
          <a:p>
            <a:pPr>
              <a:tabLst>
                <a:tab pos="392318" algn="l"/>
                <a:tab pos="1961589" algn="l"/>
              </a:tabLst>
              <a:defRPr/>
            </a:pPr>
            <a:r>
              <a:rPr lang="fr-FR" smtClean="0"/>
              <a:t>© Wavenet 2014</a:t>
            </a:r>
            <a:endParaRPr lang="en-GB" dirty="0" smtClean="0"/>
          </a:p>
        </p:txBody>
      </p:sp>
      <p:sp>
        <p:nvSpPr>
          <p:cNvPr id="12" name="Content Placeholder 11"/>
          <p:cNvSpPr>
            <a:spLocks noGrp="1"/>
          </p:cNvSpPr>
          <p:nvPr>
            <p:ph sz="quarter" idx="13"/>
          </p:nvPr>
        </p:nvSpPr>
        <p:spPr>
          <a:xfrm>
            <a:off x="446506" y="620642"/>
            <a:ext cx="4248706" cy="522665"/>
          </a:xfrm>
        </p:spPr>
        <p:txBody>
          <a:bodyPr/>
          <a:lstStyle>
            <a:lvl1pPr marL="0" indent="0">
              <a:buNone/>
              <a:defRPr lang="en-US" sz="1800" b="1" i="0" dirty="0" smtClean="0">
                <a:solidFill>
                  <a:srgbClr val="40BBED"/>
                </a:solidFill>
                <a:latin typeface="+mn-lt"/>
                <a:ea typeface="+mn-ea"/>
                <a:cs typeface="+mn-cs"/>
              </a:defRPr>
            </a:lvl1pPr>
          </a:lstStyle>
          <a:p>
            <a:pPr lvl="0"/>
            <a:r>
              <a:rPr lang="fr-FR" smtClean="0"/>
              <a:t>Modifiez les styles du texte du masque</a:t>
            </a:r>
          </a:p>
        </p:txBody>
      </p:sp>
    </p:spTree>
    <p:extLst>
      <p:ext uri="{BB962C8B-B14F-4D97-AF65-F5344CB8AC3E}">
        <p14:creationId xmlns:p14="http://schemas.microsoft.com/office/powerpoint/2010/main" val="15274565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182" y="4407379"/>
            <a:ext cx="7772943" cy="1362097"/>
          </a:xfrm>
        </p:spPr>
        <p:txBody>
          <a:bodyPr anchor="t"/>
          <a:lstStyle>
            <a:lvl1pPr algn="l">
              <a:defRPr sz="3500" b="1" cap="all"/>
            </a:lvl1pPr>
          </a:lstStyle>
          <a:p>
            <a:r>
              <a:rPr lang="fr-FR" smtClean="0"/>
              <a:t>Modifiez le style du titre</a:t>
            </a:r>
            <a:endParaRPr lang="fr-BE"/>
          </a:p>
        </p:txBody>
      </p:sp>
      <p:sp>
        <p:nvSpPr>
          <p:cNvPr id="3" name="Text Placeholder 2"/>
          <p:cNvSpPr>
            <a:spLocks noGrp="1"/>
          </p:cNvSpPr>
          <p:nvPr>
            <p:ph type="body" idx="1"/>
          </p:nvPr>
        </p:nvSpPr>
        <p:spPr>
          <a:xfrm>
            <a:off x="722182" y="2907057"/>
            <a:ext cx="7772943" cy="1500322"/>
          </a:xfrm>
        </p:spPr>
        <p:txBody>
          <a:bodyPr anchor="b"/>
          <a:lstStyle>
            <a:lvl1pPr marL="0" indent="0">
              <a:buNone/>
              <a:defRPr sz="1800"/>
            </a:lvl1pPr>
            <a:lvl2pPr marL="400666" indent="0">
              <a:buNone/>
              <a:defRPr sz="1600"/>
            </a:lvl2pPr>
            <a:lvl3pPr marL="801330" indent="0">
              <a:buNone/>
              <a:defRPr sz="1400"/>
            </a:lvl3pPr>
            <a:lvl4pPr marL="1201995" indent="0">
              <a:buNone/>
              <a:defRPr sz="1200"/>
            </a:lvl4pPr>
            <a:lvl5pPr marL="1602660" indent="0">
              <a:buNone/>
              <a:defRPr sz="1200"/>
            </a:lvl5pPr>
            <a:lvl6pPr marL="2003326" indent="0">
              <a:buNone/>
              <a:defRPr sz="1200"/>
            </a:lvl6pPr>
            <a:lvl7pPr marL="2403991" indent="0">
              <a:buNone/>
              <a:defRPr sz="1200"/>
            </a:lvl7pPr>
            <a:lvl8pPr marL="2804656" indent="0">
              <a:buNone/>
              <a:defRPr sz="1200"/>
            </a:lvl8pPr>
            <a:lvl9pPr marL="3205320" indent="0">
              <a:buNone/>
              <a:defRPr sz="1200"/>
            </a:lvl9pPr>
          </a:lstStyle>
          <a:p>
            <a:pPr lvl="0"/>
            <a:r>
              <a:rPr lang="fr-FR" smtClean="0"/>
              <a:t>Modifiez les styles du texte du masque</a:t>
            </a:r>
          </a:p>
        </p:txBody>
      </p:sp>
      <p:sp>
        <p:nvSpPr>
          <p:cNvPr id="4"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681774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473" y="1077817"/>
            <a:ext cx="4049369" cy="5048740"/>
          </a:xfrm>
        </p:spPr>
        <p:txBody>
          <a:bodyPr/>
          <a:lstStyle>
            <a:lvl1pPr>
              <a:defRPr sz="2500"/>
            </a:lvl1pPr>
            <a:lvl2pPr marL="742899" indent="-219810">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Content Placeholder 3"/>
          <p:cNvSpPr>
            <a:spLocks noGrp="1"/>
          </p:cNvSpPr>
          <p:nvPr>
            <p:ph sz="half" idx="2"/>
          </p:nvPr>
        </p:nvSpPr>
        <p:spPr>
          <a:xfrm>
            <a:off x="4637159" y="1077817"/>
            <a:ext cx="4049370" cy="5048740"/>
          </a:xfrm>
        </p:spPr>
        <p:txBody>
          <a:bodyPr/>
          <a:lstStyle>
            <a:lvl1pPr>
              <a:defRPr sz="2500"/>
            </a:lvl1pPr>
            <a:lvl2pPr marL="742899" indent="-219810">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8"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
        <p:nvSpPr>
          <p:cNvPr id="11" name="Title 10"/>
          <p:cNvSpPr>
            <a:spLocks noGrp="1"/>
          </p:cNvSpPr>
          <p:nvPr>
            <p:ph type="title"/>
          </p:nvPr>
        </p:nvSpPr>
        <p:spPr/>
        <p:txBody>
          <a:bodyPr/>
          <a:lstStyle/>
          <a:p>
            <a:r>
              <a:rPr lang="fr-FR" smtClean="0"/>
              <a:t>Modifiez le style du titre</a:t>
            </a:r>
            <a:endParaRPr lang="fr-BE"/>
          </a:p>
        </p:txBody>
      </p:sp>
    </p:spTree>
    <p:extLst>
      <p:ext uri="{BB962C8B-B14F-4D97-AF65-F5344CB8AC3E}">
        <p14:creationId xmlns:p14="http://schemas.microsoft.com/office/powerpoint/2010/main" val="6363717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5012"/>
            <a:ext cx="8229057" cy="672184"/>
          </a:xfrm>
        </p:spPr>
        <p:txBody>
          <a:bodyPr/>
          <a:lstStyle>
            <a:lvl1pPr>
              <a:defRPr/>
            </a:lvl1pPr>
          </a:lstStyle>
          <a:p>
            <a:r>
              <a:rPr lang="fr-FR" smtClean="0"/>
              <a:t>Modifiez le style du titre</a:t>
            </a:r>
            <a:endParaRPr lang="fr-BE"/>
          </a:p>
        </p:txBody>
      </p:sp>
      <p:sp>
        <p:nvSpPr>
          <p:cNvPr id="3" name="Text Placeholder 2"/>
          <p:cNvSpPr>
            <a:spLocks noGrp="1"/>
          </p:cNvSpPr>
          <p:nvPr>
            <p:ph type="body" idx="1"/>
          </p:nvPr>
        </p:nvSpPr>
        <p:spPr>
          <a:xfrm>
            <a:off x="457473" y="1012506"/>
            <a:ext cx="4039867"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fr-FR" smtClean="0"/>
              <a:t>Modifiez les styles du texte du masque</a:t>
            </a:r>
          </a:p>
        </p:txBody>
      </p:sp>
      <p:sp>
        <p:nvSpPr>
          <p:cNvPr id="4" name="Content Placeholder 3"/>
          <p:cNvSpPr>
            <a:spLocks noGrp="1"/>
          </p:cNvSpPr>
          <p:nvPr>
            <p:ph sz="half" idx="2"/>
          </p:nvPr>
        </p:nvSpPr>
        <p:spPr>
          <a:xfrm>
            <a:off x="457473" y="1730923"/>
            <a:ext cx="4039867" cy="4395634"/>
          </a:xfrm>
        </p:spPr>
        <p:txBody>
          <a:bodyPr/>
          <a:lstStyle>
            <a:lvl1pPr>
              <a:defRPr sz="2100"/>
            </a:lvl1pPr>
            <a:lvl2pPr marL="742899" indent="-219810">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5" name="Text Placeholder 4"/>
          <p:cNvSpPr>
            <a:spLocks noGrp="1"/>
          </p:cNvSpPr>
          <p:nvPr>
            <p:ph type="body" sz="quarter" idx="3"/>
          </p:nvPr>
        </p:nvSpPr>
        <p:spPr>
          <a:xfrm>
            <a:off x="4645305" y="1012506"/>
            <a:ext cx="4041225"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fr-FR" smtClean="0"/>
              <a:t>Modifiez les styles du texte du masque</a:t>
            </a:r>
          </a:p>
        </p:txBody>
      </p:sp>
      <p:sp>
        <p:nvSpPr>
          <p:cNvPr id="6" name="Content Placeholder 5"/>
          <p:cNvSpPr>
            <a:spLocks noGrp="1"/>
          </p:cNvSpPr>
          <p:nvPr>
            <p:ph sz="quarter" idx="4"/>
          </p:nvPr>
        </p:nvSpPr>
        <p:spPr>
          <a:xfrm>
            <a:off x="4645305" y="1730923"/>
            <a:ext cx="4041225" cy="4395634"/>
          </a:xfrm>
        </p:spPr>
        <p:txBody>
          <a:bodyPr/>
          <a:lstStyle>
            <a:lvl1pPr>
              <a:defRPr sz="2100"/>
            </a:lvl1pPr>
            <a:lvl2pPr marL="742899" indent="-219810">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7"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7393079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973770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31455201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473" y="273573"/>
            <a:ext cx="3008181" cy="1161958"/>
          </a:xfrm>
        </p:spPr>
        <p:txBody>
          <a:bodyPr anchor="b"/>
          <a:lstStyle>
            <a:lvl1pPr algn="l">
              <a:defRPr sz="1800" b="1"/>
            </a:lvl1pPr>
          </a:lstStyle>
          <a:p>
            <a:r>
              <a:rPr lang="fr-FR" smtClean="0"/>
              <a:t>Modifiez le style du titre</a:t>
            </a:r>
            <a:endParaRPr lang="fr-BE"/>
          </a:p>
        </p:txBody>
      </p:sp>
      <p:sp>
        <p:nvSpPr>
          <p:cNvPr id="3" name="Content Placeholder 2"/>
          <p:cNvSpPr>
            <a:spLocks noGrp="1"/>
          </p:cNvSpPr>
          <p:nvPr>
            <p:ph idx="1"/>
          </p:nvPr>
        </p:nvSpPr>
        <p:spPr>
          <a:xfrm>
            <a:off x="3575609" y="273571"/>
            <a:ext cx="5110921" cy="5852986"/>
          </a:xfrm>
        </p:spPr>
        <p:txBody>
          <a:bodyPr/>
          <a:lstStyle>
            <a:lvl1pPr>
              <a:defRPr sz="2800"/>
            </a:lvl1pPr>
            <a:lvl2pPr marL="742899" indent="-219810">
              <a:defRPr lang="en-US" sz="1800" baseline="0" dirty="0" smtClean="0">
                <a:solidFill>
                  <a:srgbClr val="222146"/>
                </a:solidFill>
                <a:latin typeface="+mn-lt"/>
              </a:defRPr>
            </a:lvl2pPr>
            <a:lvl3pPr>
              <a:defRPr sz="21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Text Placeholder 3"/>
          <p:cNvSpPr>
            <a:spLocks noGrp="1"/>
          </p:cNvSpPr>
          <p:nvPr>
            <p:ph type="body" sz="half" idx="2"/>
          </p:nvPr>
        </p:nvSpPr>
        <p:spPr>
          <a:xfrm>
            <a:off x="457473" y="1435531"/>
            <a:ext cx="3008181" cy="4691027"/>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fr-FR" smtClean="0"/>
              <a:t>Modifiez les styles du texte du masque</a:t>
            </a:r>
          </a:p>
        </p:txBody>
      </p:sp>
      <p:sp>
        <p:nvSpPr>
          <p:cNvPr id="5"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5765746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1878" y="613376"/>
            <a:ext cx="5486943" cy="4113648"/>
          </a:xfrm>
        </p:spPr>
        <p:txBody>
          <a:bodyPr/>
          <a:lstStyle>
            <a:lvl1pPr marL="0" indent="0">
              <a:buNone/>
              <a:defRPr sz="2800"/>
            </a:lvl1pPr>
            <a:lvl2pPr marL="400666" indent="0">
              <a:buNone/>
              <a:defRPr sz="2500"/>
            </a:lvl2pPr>
            <a:lvl3pPr marL="801330" indent="0">
              <a:buNone/>
              <a:defRPr sz="2100"/>
            </a:lvl3pPr>
            <a:lvl4pPr marL="1201995" indent="0">
              <a:buNone/>
              <a:defRPr sz="1800"/>
            </a:lvl4pPr>
            <a:lvl5pPr marL="1602660" indent="0">
              <a:buNone/>
              <a:defRPr sz="1800"/>
            </a:lvl5pPr>
            <a:lvl6pPr marL="2003326" indent="0">
              <a:buNone/>
              <a:defRPr sz="1800"/>
            </a:lvl6pPr>
            <a:lvl7pPr marL="2403991" indent="0">
              <a:buNone/>
              <a:defRPr sz="1800"/>
            </a:lvl7pPr>
            <a:lvl8pPr marL="2804656" indent="0">
              <a:buNone/>
              <a:defRPr sz="1800"/>
            </a:lvl8pPr>
            <a:lvl9pPr marL="3205320" indent="0">
              <a:buNone/>
              <a:defRPr sz="1800"/>
            </a:lvl9pPr>
          </a:lstStyle>
          <a:p>
            <a:pPr lvl="0"/>
            <a:r>
              <a:rPr lang="fr-FR" noProof="0" smtClean="0"/>
              <a:t>Cliquez sur l'icône pour ajouter une image</a:t>
            </a:r>
            <a:endParaRPr lang="fr-BE" noProof="0" smtClean="0"/>
          </a:p>
        </p:txBody>
      </p:sp>
      <p:sp>
        <p:nvSpPr>
          <p:cNvPr id="4" name="Text Placeholder 3"/>
          <p:cNvSpPr>
            <a:spLocks noGrp="1"/>
          </p:cNvSpPr>
          <p:nvPr>
            <p:ph type="body" sz="half" idx="2"/>
          </p:nvPr>
        </p:nvSpPr>
        <p:spPr>
          <a:xfrm>
            <a:off x="1791878" y="5367757"/>
            <a:ext cx="5486943" cy="804876"/>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fr-FR" smtClean="0"/>
              <a:t>Modifiez les styles du texte du masque</a:t>
            </a:r>
          </a:p>
        </p:txBody>
      </p:sp>
      <p:sp>
        <p:nvSpPr>
          <p:cNvPr id="8" name="Title 7"/>
          <p:cNvSpPr>
            <a:spLocks noGrp="1"/>
          </p:cNvSpPr>
          <p:nvPr>
            <p:ph type="title"/>
          </p:nvPr>
        </p:nvSpPr>
        <p:spPr/>
        <p:txBody>
          <a:bodyPr/>
          <a:lstStyle/>
          <a:p>
            <a:r>
              <a:rPr lang="fr-FR" smtClean="0"/>
              <a:t>Modifiez le style du titre</a:t>
            </a:r>
            <a:endParaRPr lang="fr-BE"/>
          </a:p>
        </p:txBody>
      </p:sp>
      <p:sp>
        <p:nvSpPr>
          <p:cNvPr id="5"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977347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6507" y="294089"/>
            <a:ext cx="8239917" cy="587796"/>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fr-FR" smtClean="0"/>
              <a:t>Modifiez le style du titre</a:t>
            </a:r>
            <a:endParaRPr lang="en-US" dirty="0" smtClean="0"/>
          </a:p>
        </p:txBody>
      </p:sp>
      <p:sp>
        <p:nvSpPr>
          <p:cNvPr id="2051" name="Rectangle 3"/>
          <p:cNvSpPr>
            <a:spLocks noGrp="1" noChangeArrowheads="1"/>
          </p:cNvSpPr>
          <p:nvPr>
            <p:ph type="body" idx="1"/>
          </p:nvPr>
        </p:nvSpPr>
        <p:spPr bwMode="auto">
          <a:xfrm>
            <a:off x="457473" y="947196"/>
            <a:ext cx="8229057" cy="4963608"/>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smtClean="0"/>
          </a:p>
        </p:txBody>
      </p:sp>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25136" y="6172046"/>
            <a:ext cx="2227342" cy="414085"/>
          </a:xfrm>
          <a:prstGeom prst="rect">
            <a:avLst/>
          </a:prstGeom>
        </p:spPr>
      </p:pic>
      <p:sp>
        <p:nvSpPr>
          <p:cNvPr id="6" name="Rectangle 4"/>
          <p:cNvSpPr>
            <a:spLocks noGrp="1" noChangeArrowheads="1"/>
          </p:cNvSpPr>
          <p:nvPr>
            <p:ph type="dt" sz="half" idx="2"/>
          </p:nvPr>
        </p:nvSpPr>
        <p:spPr>
          <a:xfrm>
            <a:off x="6818515" y="6629222"/>
            <a:ext cx="2133962" cy="218807"/>
          </a:xfrm>
          <a:prstGeom prst="rect">
            <a:avLst/>
          </a:prstGeom>
          <a:ln/>
        </p:spPr>
        <p:txBody>
          <a:bodyPr lIns="80133" tIns="40067" rIns="80133" bIns="40067" anchor="ctr"/>
          <a:lstStyle>
            <a:lvl1pPr algn="ctr">
              <a:defRPr sz="1000"/>
            </a:lvl1pPr>
          </a:lstStyle>
          <a:p>
            <a:pPr>
              <a:tabLst>
                <a:tab pos="392318" algn="l"/>
                <a:tab pos="1961589" algn="l"/>
              </a:tabLst>
              <a:defRPr/>
            </a:pPr>
            <a:r>
              <a:rPr lang="fr-FR" smtClean="0"/>
              <a:t>© Wavenet 2014</a:t>
            </a:r>
            <a:endParaRPr lang="en-GB" dirty="0" smtClean="0"/>
          </a:p>
        </p:txBody>
      </p:sp>
      <p:sp>
        <p:nvSpPr>
          <p:cNvPr id="2" name="AutoShape 2" descr="http://intranet.wavenet.lan/traininginfo/Logo%20Technobel.jpg"/>
          <p:cNvSpPr>
            <a:spLocks noChangeAspect="1" noChangeArrowheads="1"/>
          </p:cNvSpPr>
          <p:nvPr userDrawn="1"/>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4" tIns="45712" rIns="91424" bIns="45712" numCol="1" anchor="t" anchorCtr="0" compatLnSpc="1">
            <a:prstTxWarp prst="textNoShape">
              <a:avLst/>
            </a:prstTxWarp>
          </a:bodyPr>
          <a:lstStyle/>
          <a:p>
            <a:endParaRPr lang="fr-BE"/>
          </a:p>
        </p:txBody>
      </p:sp>
      <p:sp>
        <p:nvSpPr>
          <p:cNvPr id="4" name="AutoShape 4" descr="http://intranet.wavenet.lan/traininginfo/Logo%20Technobel.jpg"/>
          <p:cNvSpPr>
            <a:spLocks noChangeAspect="1" noChangeArrowheads="1"/>
          </p:cNvSpPr>
          <p:nvPr userDrawn="1"/>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4" tIns="45712" rIns="91424" bIns="45712" numCol="1" anchor="t" anchorCtr="0" compatLnSpc="1">
            <a:prstTxWarp prst="textNoShape">
              <a:avLst/>
            </a:prstTxWarp>
          </a:bodyPr>
          <a:lstStyle/>
          <a:p>
            <a:endParaRPr lang="fr-BE"/>
          </a:p>
        </p:txBody>
      </p:sp>
      <p:pic>
        <p:nvPicPr>
          <p:cNvPr id="9" name="Imag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51520" y="5916860"/>
            <a:ext cx="1239132" cy="749380"/>
          </a:xfrm>
          <a:prstGeom prst="rect">
            <a:avLst/>
          </a:prstGeom>
        </p:spPr>
      </p:pic>
    </p:spTree>
    <p:extLst>
      <p:ext uri="{BB962C8B-B14F-4D97-AF65-F5344CB8AC3E}">
        <p14:creationId xmlns:p14="http://schemas.microsoft.com/office/powerpoint/2010/main" val="7262643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ransition>
    <p:strips dir="rd"/>
  </p:transition>
  <p:timing>
    <p:tnLst>
      <p:par>
        <p:cTn id="1" dur="indefinite" restart="never" nodeType="tmRoot"/>
      </p:par>
    </p:tnLst>
  </p:timing>
  <p:hf sldNum="0" hdr="0" ftr="0" dt="0"/>
  <p:txStyles>
    <p:titleStyle>
      <a:lvl1pPr algn="l" defTabSz="914018" rtl="0" eaLnBrk="1" fontAlgn="base" hangingPunct="1">
        <a:spcBef>
          <a:spcPct val="0"/>
        </a:spcBef>
        <a:spcAft>
          <a:spcPct val="0"/>
        </a:spcAft>
        <a:defRPr lang="en-US" sz="2500" b="1" dirty="0" smtClean="0">
          <a:solidFill>
            <a:srgbClr val="174A9B"/>
          </a:solidFill>
          <a:latin typeface="+mj-lt"/>
          <a:ea typeface="+mj-ea"/>
          <a:cs typeface="+mj-cs"/>
        </a:defRPr>
      </a:lvl1pPr>
      <a:lvl2pPr algn="l" defTabSz="914018" rtl="0" eaLnBrk="1" fontAlgn="base" hangingPunct="1">
        <a:spcBef>
          <a:spcPct val="0"/>
        </a:spcBef>
        <a:spcAft>
          <a:spcPct val="0"/>
        </a:spcAft>
        <a:defRPr sz="3900" b="1">
          <a:solidFill>
            <a:srgbClr val="AFA28B"/>
          </a:solidFill>
          <a:latin typeface="Calibri" pitchFamily="34" charset="0"/>
        </a:defRPr>
      </a:lvl2pPr>
      <a:lvl3pPr algn="l" defTabSz="914018" rtl="0" eaLnBrk="1" fontAlgn="base" hangingPunct="1">
        <a:spcBef>
          <a:spcPct val="0"/>
        </a:spcBef>
        <a:spcAft>
          <a:spcPct val="0"/>
        </a:spcAft>
        <a:defRPr sz="3900" b="1">
          <a:solidFill>
            <a:srgbClr val="AFA28B"/>
          </a:solidFill>
          <a:latin typeface="Calibri" pitchFamily="34" charset="0"/>
        </a:defRPr>
      </a:lvl3pPr>
      <a:lvl4pPr algn="l" defTabSz="914018" rtl="0" eaLnBrk="1" fontAlgn="base" hangingPunct="1">
        <a:spcBef>
          <a:spcPct val="0"/>
        </a:spcBef>
        <a:spcAft>
          <a:spcPct val="0"/>
        </a:spcAft>
        <a:defRPr sz="3900" b="1">
          <a:solidFill>
            <a:srgbClr val="AFA28B"/>
          </a:solidFill>
          <a:latin typeface="Calibri" pitchFamily="34" charset="0"/>
        </a:defRPr>
      </a:lvl4pPr>
      <a:lvl5pPr algn="l" defTabSz="914018" rtl="0" eaLnBrk="1" fontAlgn="base" hangingPunct="1">
        <a:spcBef>
          <a:spcPct val="0"/>
        </a:spcBef>
        <a:spcAft>
          <a:spcPct val="0"/>
        </a:spcAft>
        <a:defRPr sz="3900" b="1">
          <a:solidFill>
            <a:srgbClr val="AFA28B"/>
          </a:solidFill>
          <a:latin typeface="Calibri" pitchFamily="34" charset="0"/>
        </a:defRPr>
      </a:lvl5pPr>
      <a:lvl6pPr marL="400666" algn="l" defTabSz="914018" rtl="0" eaLnBrk="1" fontAlgn="base" hangingPunct="1">
        <a:spcBef>
          <a:spcPct val="0"/>
        </a:spcBef>
        <a:spcAft>
          <a:spcPct val="0"/>
        </a:spcAft>
        <a:defRPr sz="3900" b="1">
          <a:solidFill>
            <a:srgbClr val="AFA28B"/>
          </a:solidFill>
          <a:latin typeface="Arial" charset="0"/>
        </a:defRPr>
      </a:lvl6pPr>
      <a:lvl7pPr marL="801330" algn="l" defTabSz="914018" rtl="0" eaLnBrk="1" fontAlgn="base" hangingPunct="1">
        <a:spcBef>
          <a:spcPct val="0"/>
        </a:spcBef>
        <a:spcAft>
          <a:spcPct val="0"/>
        </a:spcAft>
        <a:defRPr sz="3900" b="1">
          <a:solidFill>
            <a:srgbClr val="AFA28B"/>
          </a:solidFill>
          <a:latin typeface="Arial" charset="0"/>
        </a:defRPr>
      </a:lvl7pPr>
      <a:lvl8pPr marL="1201995" algn="l" defTabSz="914018" rtl="0" eaLnBrk="1" fontAlgn="base" hangingPunct="1">
        <a:spcBef>
          <a:spcPct val="0"/>
        </a:spcBef>
        <a:spcAft>
          <a:spcPct val="0"/>
        </a:spcAft>
        <a:defRPr sz="3900" b="1">
          <a:solidFill>
            <a:srgbClr val="AFA28B"/>
          </a:solidFill>
          <a:latin typeface="Arial" charset="0"/>
        </a:defRPr>
      </a:lvl8pPr>
      <a:lvl9pPr marL="1602660" algn="l" defTabSz="914018" rtl="0" eaLnBrk="1" fontAlgn="base" hangingPunct="1">
        <a:spcBef>
          <a:spcPct val="0"/>
        </a:spcBef>
        <a:spcAft>
          <a:spcPct val="0"/>
        </a:spcAft>
        <a:defRPr sz="3900" b="1">
          <a:solidFill>
            <a:srgbClr val="AFA28B"/>
          </a:solidFill>
          <a:latin typeface="Arial" charset="0"/>
        </a:defRPr>
      </a:lvl9pPr>
    </p:titleStyle>
    <p:bodyStyle>
      <a:lvl1pPr marL="219810" indent="-219810" algn="l" defTabSz="914018" rtl="0" eaLnBrk="1" fontAlgn="base" hangingPunct="1">
        <a:spcBef>
          <a:spcPct val="60000"/>
        </a:spcBef>
        <a:spcAft>
          <a:spcPct val="20000"/>
        </a:spcAft>
        <a:buClr>
          <a:srgbClr val="40BBED"/>
        </a:buClr>
        <a:buSzPct val="80000"/>
        <a:buFont typeface="Wingdings" pitchFamily="2" charset="2"/>
        <a:buChar char="§"/>
        <a:defRPr sz="2500" b="0" i="0">
          <a:solidFill>
            <a:schemeClr val="tx1">
              <a:lumMod val="75000"/>
              <a:lumOff val="25000"/>
            </a:schemeClr>
          </a:solidFill>
          <a:latin typeface="+mn-lt"/>
          <a:ea typeface="+mn-ea"/>
          <a:cs typeface="+mn-cs"/>
        </a:defRPr>
      </a:lvl1pPr>
      <a:lvl2pPr marL="742899" indent="-219810" algn="l" defTabSz="914018" rtl="0" eaLnBrk="1" fontAlgn="base" hangingPunct="1">
        <a:spcBef>
          <a:spcPct val="20000"/>
        </a:spcBef>
        <a:spcAft>
          <a:spcPct val="0"/>
        </a:spcAft>
        <a:buSzPct val="90000"/>
        <a:buFont typeface="Wingdings" pitchFamily="2" charset="2"/>
        <a:buChar char="§"/>
        <a:defRPr lang="en-US" sz="1800" baseline="0" dirty="0" smtClean="0">
          <a:solidFill>
            <a:srgbClr val="222146"/>
          </a:solidFill>
          <a:latin typeface="+mn-lt"/>
        </a:defRPr>
      </a:lvl2pPr>
      <a:lvl3pPr marL="1142174" indent="-228156" algn="l" defTabSz="914018" rtl="0" eaLnBrk="1" fontAlgn="base" hangingPunct="1">
        <a:spcBef>
          <a:spcPct val="20000"/>
        </a:spcBef>
        <a:spcAft>
          <a:spcPct val="0"/>
        </a:spcAft>
        <a:buFont typeface="Arial" pitchFamily="34" charset="0"/>
        <a:buChar char="­"/>
        <a:defRPr sz="2100">
          <a:solidFill>
            <a:schemeClr val="tx1"/>
          </a:solidFill>
          <a:latin typeface="+mn-lt"/>
        </a:defRPr>
      </a:lvl3pPr>
      <a:lvl4pPr marL="1599878" indent="-228156" algn="l" defTabSz="914018" rtl="0" eaLnBrk="1" fontAlgn="base" hangingPunct="1">
        <a:spcBef>
          <a:spcPct val="20000"/>
        </a:spcBef>
        <a:spcAft>
          <a:spcPct val="0"/>
        </a:spcAft>
        <a:buChar char="–"/>
        <a:defRPr sz="1400">
          <a:solidFill>
            <a:schemeClr val="tx1"/>
          </a:solidFill>
          <a:latin typeface="+mn-lt"/>
        </a:defRPr>
      </a:lvl4pPr>
      <a:lvl5pPr marL="2056191" indent="-228156" algn="l" defTabSz="914018" rtl="0" eaLnBrk="1" fontAlgn="base" hangingPunct="1">
        <a:spcBef>
          <a:spcPct val="20000"/>
        </a:spcBef>
        <a:spcAft>
          <a:spcPct val="0"/>
        </a:spcAft>
        <a:buChar char="»"/>
        <a:defRPr sz="1400">
          <a:solidFill>
            <a:schemeClr val="tx1"/>
          </a:solidFill>
          <a:latin typeface="+mn-lt"/>
        </a:defRPr>
      </a:lvl5pPr>
      <a:lvl6pPr marL="2456857" indent="-228156" algn="l" defTabSz="914018" rtl="0" eaLnBrk="1" fontAlgn="base" hangingPunct="1">
        <a:spcBef>
          <a:spcPct val="20000"/>
        </a:spcBef>
        <a:spcAft>
          <a:spcPct val="0"/>
        </a:spcAft>
        <a:defRPr sz="1400">
          <a:solidFill>
            <a:schemeClr val="tx1"/>
          </a:solidFill>
          <a:latin typeface="+mn-lt"/>
        </a:defRPr>
      </a:lvl6pPr>
      <a:lvl7pPr marL="2857521" indent="-228156" algn="l" defTabSz="914018" rtl="0" eaLnBrk="1" fontAlgn="base" hangingPunct="1">
        <a:spcBef>
          <a:spcPct val="20000"/>
        </a:spcBef>
        <a:spcAft>
          <a:spcPct val="0"/>
        </a:spcAft>
        <a:defRPr sz="1400">
          <a:solidFill>
            <a:schemeClr val="tx1"/>
          </a:solidFill>
          <a:latin typeface="+mn-lt"/>
        </a:defRPr>
      </a:lvl7pPr>
      <a:lvl8pPr marL="3258186" indent="-228156" algn="l" defTabSz="914018" rtl="0" eaLnBrk="1" fontAlgn="base" hangingPunct="1">
        <a:spcBef>
          <a:spcPct val="20000"/>
        </a:spcBef>
        <a:spcAft>
          <a:spcPct val="0"/>
        </a:spcAft>
        <a:defRPr sz="1400">
          <a:solidFill>
            <a:schemeClr val="tx1"/>
          </a:solidFill>
          <a:latin typeface="+mn-lt"/>
        </a:defRPr>
      </a:lvl8pPr>
      <a:lvl9pPr marL="3658851" indent="-228156" algn="l" defTabSz="914018" rtl="0" eaLnBrk="1" fontAlgn="base" hangingPunct="1">
        <a:spcBef>
          <a:spcPct val="20000"/>
        </a:spcBef>
        <a:spcAft>
          <a:spcPct val="0"/>
        </a:spcAft>
        <a:defRPr sz="1400">
          <a:solidFill>
            <a:schemeClr val="tx1"/>
          </a:solidFill>
          <a:latin typeface="+mn-lt"/>
        </a:defRPr>
      </a:lvl9pPr>
    </p:bodyStyle>
    <p:otherStyle>
      <a:defPPr>
        <a:defRPr lang="fr-FR"/>
      </a:defPPr>
      <a:lvl1pPr marL="0" algn="l" defTabSz="801330" rtl="0" eaLnBrk="1" latinLnBrk="0" hangingPunct="1">
        <a:defRPr sz="1600" kern="1200">
          <a:solidFill>
            <a:schemeClr val="tx1"/>
          </a:solidFill>
          <a:latin typeface="+mn-lt"/>
          <a:ea typeface="+mn-ea"/>
          <a:cs typeface="+mn-cs"/>
        </a:defRPr>
      </a:lvl1pPr>
      <a:lvl2pPr marL="400666" algn="l" defTabSz="801330" rtl="0" eaLnBrk="1" latinLnBrk="0" hangingPunct="1">
        <a:defRPr sz="1600" kern="1200">
          <a:solidFill>
            <a:schemeClr val="tx1"/>
          </a:solidFill>
          <a:latin typeface="+mn-lt"/>
          <a:ea typeface="+mn-ea"/>
          <a:cs typeface="+mn-cs"/>
        </a:defRPr>
      </a:lvl2pPr>
      <a:lvl3pPr marL="801330" algn="l" defTabSz="801330" rtl="0" eaLnBrk="1" latinLnBrk="0" hangingPunct="1">
        <a:defRPr sz="1600" kern="1200">
          <a:solidFill>
            <a:schemeClr val="tx1"/>
          </a:solidFill>
          <a:latin typeface="+mn-lt"/>
          <a:ea typeface="+mn-ea"/>
          <a:cs typeface="+mn-cs"/>
        </a:defRPr>
      </a:lvl3pPr>
      <a:lvl4pPr marL="1201995" algn="l" defTabSz="801330" rtl="0" eaLnBrk="1" latinLnBrk="0" hangingPunct="1">
        <a:defRPr sz="1600" kern="1200">
          <a:solidFill>
            <a:schemeClr val="tx1"/>
          </a:solidFill>
          <a:latin typeface="+mn-lt"/>
          <a:ea typeface="+mn-ea"/>
          <a:cs typeface="+mn-cs"/>
        </a:defRPr>
      </a:lvl4pPr>
      <a:lvl5pPr marL="1602660" algn="l" defTabSz="801330" rtl="0" eaLnBrk="1" latinLnBrk="0" hangingPunct="1">
        <a:defRPr sz="1600" kern="1200">
          <a:solidFill>
            <a:schemeClr val="tx1"/>
          </a:solidFill>
          <a:latin typeface="+mn-lt"/>
          <a:ea typeface="+mn-ea"/>
          <a:cs typeface="+mn-cs"/>
        </a:defRPr>
      </a:lvl5pPr>
      <a:lvl6pPr marL="2003326" algn="l" defTabSz="801330" rtl="0" eaLnBrk="1" latinLnBrk="0" hangingPunct="1">
        <a:defRPr sz="1600" kern="1200">
          <a:solidFill>
            <a:schemeClr val="tx1"/>
          </a:solidFill>
          <a:latin typeface="+mn-lt"/>
          <a:ea typeface="+mn-ea"/>
          <a:cs typeface="+mn-cs"/>
        </a:defRPr>
      </a:lvl6pPr>
      <a:lvl7pPr marL="2403991" algn="l" defTabSz="801330" rtl="0" eaLnBrk="1" latinLnBrk="0" hangingPunct="1">
        <a:defRPr sz="1600" kern="1200">
          <a:solidFill>
            <a:schemeClr val="tx1"/>
          </a:solidFill>
          <a:latin typeface="+mn-lt"/>
          <a:ea typeface="+mn-ea"/>
          <a:cs typeface="+mn-cs"/>
        </a:defRPr>
      </a:lvl7pPr>
      <a:lvl8pPr marL="2804656" algn="l" defTabSz="801330" rtl="0" eaLnBrk="1" latinLnBrk="0" hangingPunct="1">
        <a:defRPr sz="1600" kern="1200">
          <a:solidFill>
            <a:schemeClr val="tx1"/>
          </a:solidFill>
          <a:latin typeface="+mn-lt"/>
          <a:ea typeface="+mn-ea"/>
          <a:cs typeface="+mn-cs"/>
        </a:defRPr>
      </a:lvl8pPr>
      <a:lvl9pPr marL="3205320" algn="l" defTabSz="80133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fr.wikipedia.org/wiki/Web"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fr.wikipedia.org/wiki/Web"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fr.wikipedia.org/wiki/Web"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fr.wikipedia.org/wiki/Web"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fr.wikipedia.org/wiki/Web"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fr.wikipedia.org/wiki/We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fr.wikipedia.org/wiki/Programmation_informatique"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fr.wikibooks.org/wiki/Programmation/Programmation_orient%C3%A9e_objet"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fr.wikipedia.org/wiki/Web"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fr.wikipedia.org/wiki/We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fr.wikibooks.org/wiki/Programmation/Programmation_orient%C3%A9e_objet"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fr.wikipedia.org/wiki/We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fr.wikibooks.org/wiki/Programmation/Programmation_orient%C3%A9e_objet"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ctrTitle"/>
          </p:nvPr>
        </p:nvSpPr>
        <p:spPr>
          <a:xfrm>
            <a:off x="642938" y="642939"/>
            <a:ext cx="7772400" cy="1470025"/>
          </a:xfrm>
        </p:spPr>
        <p:txBody>
          <a:bodyPr/>
          <a:lstStyle/>
          <a:p>
            <a:r>
              <a:rPr lang="fr-BE" altLang="fr-FR" b="1" dirty="0" smtClean="0">
                <a:latin typeface="Calibri" pitchFamily="34" charset="0"/>
              </a:rPr>
              <a:t>Introduction à la programmation en JAVA</a:t>
            </a:r>
          </a:p>
        </p:txBody>
      </p:sp>
      <p:pic>
        <p:nvPicPr>
          <p:cNvPr id="14340" name="Image 5" descr="logo-jav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250" y="2143125"/>
            <a:ext cx="1778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 . </a:t>
            </a:r>
            <a:r>
              <a:rPr lang="fr-BE" sz="2400" b="1" dirty="0">
                <a:latin typeface="+mn-lt"/>
              </a:rPr>
              <a:t>Penser le monde en objets</a:t>
            </a:r>
          </a:p>
        </p:txBody>
      </p:sp>
      <p:sp>
        <p:nvSpPr>
          <p:cNvPr id="29700" name="ZoneTexte 10"/>
          <p:cNvSpPr txBox="1">
            <a:spLocks noChangeArrowheads="1"/>
          </p:cNvSpPr>
          <p:nvPr/>
        </p:nvSpPr>
        <p:spPr bwMode="auto">
          <a:xfrm>
            <a:off x="428625" y="1143000"/>
            <a:ext cx="8320088" cy="378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sz="2000" dirty="0">
                <a:latin typeface="Calibri" panose="020F0502020204030204" pitchFamily="34" charset="0"/>
              </a:rPr>
              <a:t>Dès qu’un objet ne possède plus de référence en mémoire (n’est plus utilisé), cet objet sera « ramassé » par le </a:t>
            </a:r>
            <a:r>
              <a:rPr lang="fr-BE" sz="2000" b="1" dirty="0" err="1">
                <a:latin typeface="Calibri" panose="020F0502020204030204" pitchFamily="34" charset="0"/>
              </a:rPr>
              <a:t>garbage</a:t>
            </a:r>
            <a:r>
              <a:rPr lang="fr-BE" sz="2000" b="1" dirty="0">
                <a:latin typeface="Calibri" panose="020F0502020204030204" pitchFamily="34" charset="0"/>
              </a:rPr>
              <a:t> </a:t>
            </a:r>
            <a:r>
              <a:rPr lang="fr-BE" sz="2000" b="1" dirty="0" err="1">
                <a:latin typeface="Calibri" panose="020F0502020204030204" pitchFamily="34" charset="0"/>
              </a:rPr>
              <a:t>collector</a:t>
            </a:r>
            <a:r>
              <a:rPr lang="fr-BE" sz="2000" dirty="0">
                <a:latin typeface="Calibri" panose="020F0502020204030204" pitchFamily="34" charset="0"/>
              </a:rPr>
              <a:t>.</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Le </a:t>
            </a:r>
            <a:r>
              <a:rPr lang="fr-BE" altLang="fr-FR" sz="2000" dirty="0" err="1">
                <a:latin typeface="Calibri" pitchFamily="34" charset="0"/>
              </a:rPr>
              <a:t>garbage</a:t>
            </a:r>
            <a:r>
              <a:rPr lang="fr-BE" altLang="fr-FR" sz="2000" dirty="0">
                <a:latin typeface="Calibri" pitchFamily="34" charset="0"/>
              </a:rPr>
              <a:t> </a:t>
            </a:r>
            <a:r>
              <a:rPr lang="fr-BE" altLang="fr-FR" sz="2000" dirty="0" err="1">
                <a:latin typeface="Calibri" pitchFamily="34" charset="0"/>
              </a:rPr>
              <a:t>collector</a:t>
            </a:r>
            <a:r>
              <a:rPr lang="fr-BE" altLang="fr-FR" sz="2000" dirty="0">
                <a:latin typeface="Calibri" pitchFamily="34" charset="0"/>
              </a:rPr>
              <a:t> (ou ramasse-miettes) est un outil utilisé pour la gestion de la mémoire lors de l’exécution. Ainsi, contrairement à d’autres langages comme le C++, le développeur ne doit pas s’occuper de la destruction des objets.</a:t>
            </a:r>
          </a:p>
          <a:p>
            <a:pPr marL="0" lvl="3" eaLnBrk="1" hangingPunct="1"/>
            <a:endParaRPr lang="fr-BE" altLang="fr-FR" sz="2000" dirty="0">
              <a:latin typeface="Calibri" pitchFamily="34" charset="0"/>
            </a:endParaRPr>
          </a:p>
          <a:p>
            <a:pPr eaLnBrk="1" hangingPunct="1"/>
            <a:r>
              <a:rPr lang="fr-BE" altLang="fr-FR" sz="2000" dirty="0">
                <a:latin typeface="Calibri" pitchFamily="34" charset="0"/>
              </a:rPr>
              <a:t>Le principe de base de la récupération automatique de la mémoire est simple :</a:t>
            </a:r>
          </a:p>
          <a:p>
            <a:pPr marL="1085658" lvl="1" indent="-342839" eaLnBrk="1" hangingPunct="1">
              <a:buFont typeface="Arial" panose="020B0604020202020204" pitchFamily="34" charset="0"/>
              <a:buChar char="•"/>
            </a:pPr>
            <a:r>
              <a:rPr lang="fr-BE" altLang="fr-FR" sz="2000" dirty="0">
                <a:latin typeface="Calibri" pitchFamily="34" charset="0"/>
              </a:rPr>
              <a:t>Déterminer, au cours de l’exécution, quels objets dans le programme ne sont plus utilisés</a:t>
            </a:r>
          </a:p>
          <a:p>
            <a:pPr marL="1085658" lvl="1" indent="-342839" eaLnBrk="1" hangingPunct="1">
              <a:buFont typeface="Arial" panose="020B0604020202020204" pitchFamily="34" charset="0"/>
              <a:buChar char="•"/>
            </a:pPr>
            <a:r>
              <a:rPr lang="fr-BE" altLang="fr-FR" sz="2000" dirty="0">
                <a:latin typeface="Calibri" pitchFamily="34" charset="0"/>
              </a:rPr>
              <a:t>Libérer la mémoire utilisée par ces objets. </a:t>
            </a:r>
          </a:p>
        </p:txBody>
      </p:sp>
    </p:spTree>
    <p:extLst>
      <p:ext uri="{BB962C8B-B14F-4D97-AF65-F5344CB8AC3E}">
        <p14:creationId xmlns:p14="http://schemas.microsoft.com/office/powerpoint/2010/main" val="590252938"/>
      </p:ext>
    </p:extLst>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 . </a:t>
            </a:r>
            <a:r>
              <a:rPr lang="fr-BE" sz="2400" b="1" dirty="0">
                <a:latin typeface="+mn-lt"/>
                <a:cs typeface="+mn-cs"/>
              </a:rPr>
              <a:t>Penser le monde en objets</a:t>
            </a:r>
            <a:endParaRPr lang="fr-BE" sz="3200" b="1" dirty="0">
              <a:latin typeface="+mn-lt"/>
              <a:cs typeface="+mn-cs"/>
            </a:endParaRPr>
          </a:p>
        </p:txBody>
      </p:sp>
      <p:sp>
        <p:nvSpPr>
          <p:cNvPr id="9" name="ZoneTexte 8"/>
          <p:cNvSpPr txBox="1"/>
          <p:nvPr/>
        </p:nvSpPr>
        <p:spPr>
          <a:xfrm>
            <a:off x="428625" y="1000126"/>
            <a:ext cx="8535988" cy="4708965"/>
          </a:xfrm>
          <a:prstGeom prst="rect">
            <a:avLst/>
          </a:prstGeom>
          <a:noFill/>
        </p:spPr>
        <p:txBody>
          <a:bodyPr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Le </a:t>
            </a:r>
            <a:r>
              <a:rPr lang="fr-BE" sz="2000" b="1" dirty="0">
                <a:latin typeface="Calibri" panose="020F0502020204030204" pitchFamily="34" charset="0"/>
                <a:cs typeface="+mn-cs"/>
              </a:rPr>
              <a:t>comportement</a:t>
            </a:r>
            <a:r>
              <a:rPr lang="fr-BE" sz="2000" dirty="0">
                <a:latin typeface="Calibri" panose="020F0502020204030204" pitchFamily="34" charset="0"/>
                <a:cs typeface="+mn-cs"/>
              </a:rPr>
              <a:t> d’un objet est représenté par ses </a:t>
            </a:r>
            <a:r>
              <a:rPr lang="fr-BE" sz="2000" b="1" dirty="0">
                <a:latin typeface="Calibri" panose="020F0502020204030204" pitchFamily="34" charset="0"/>
                <a:cs typeface="+mn-cs"/>
              </a:rPr>
              <a:t>méthodes</a:t>
            </a:r>
            <a:r>
              <a:rPr lang="fr-BE" sz="2000" dirty="0">
                <a:latin typeface="Calibri" panose="020F0502020204030204" pitchFamily="34" charset="0"/>
                <a:cs typeface="+mn-cs"/>
              </a:rPr>
              <a:t> et les messages qu’elles peuvent traiter.</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Ces méthodes sont capables de modifier l’état de l’objet auquel elles appartiennent.</a:t>
            </a:r>
          </a:p>
          <a:p>
            <a:pPr fontAlgn="auto">
              <a:spcBef>
                <a:spcPts val="0"/>
              </a:spcBef>
              <a:spcAft>
                <a:spcPts val="0"/>
              </a:spcAft>
              <a:defRPr/>
            </a:pPr>
            <a:endParaRPr lang="fr-BE" sz="2000" b="1" dirty="0">
              <a:latin typeface="Calibri" panose="020F0502020204030204" pitchFamily="34" charset="0"/>
              <a:cs typeface="+mn-cs"/>
              <a:hlinkClick r:id="rId3" action="ppaction://hlinkfile" tooltip="Web"/>
            </a:endParaRPr>
          </a:p>
          <a:p>
            <a:pPr fontAlgn="auto">
              <a:spcBef>
                <a:spcPts val="0"/>
              </a:spcBef>
              <a:spcAft>
                <a:spcPts val="0"/>
              </a:spcAft>
              <a:defRPr/>
            </a:pPr>
            <a:r>
              <a:rPr lang="fr-BE" sz="2000" dirty="0">
                <a:latin typeface="Calibri" panose="020F0502020204030204" pitchFamily="34" charset="0"/>
                <a:cs typeface="+mn-cs"/>
              </a:rPr>
              <a:t>	Exemple : une voiture est caractérisée par sa couleur, sa consommation 	et par ses actions (tourner, rouler, accélérer).</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Une méthode est composée d’une en-tête comprenant, entre autres, son identificateur et d’un bloc d’instructions qu’elle exécute à chaque fois qu’elle est appelée.</a:t>
            </a:r>
          </a:p>
          <a:p>
            <a:pPr fontAlgn="auto">
              <a:spcBef>
                <a:spcPts val="0"/>
              </a:spcBef>
              <a:spcAft>
                <a:spcPts val="0"/>
              </a:spcAft>
              <a:defRPr/>
            </a:pPr>
            <a:endParaRPr lang="fr-BE" sz="2000" dirty="0">
              <a:latin typeface="Calibri" panose="020F0502020204030204" pitchFamily="34" charset="0"/>
              <a:cs typeface="+mn-cs"/>
              <a:hlinkClick r:id="rId3" action="ppaction://hlinkfile" tooltip="Web"/>
            </a:endParaRPr>
          </a:p>
          <a:p>
            <a:pPr fontAlgn="auto">
              <a:spcBef>
                <a:spcPts val="0"/>
              </a:spcBef>
              <a:spcAft>
                <a:spcPts val="0"/>
              </a:spcAft>
              <a:defRPr/>
            </a:pPr>
            <a:endParaRPr lang="fr-BE" sz="2000" dirty="0">
              <a:latin typeface="Calibri" panose="020F0502020204030204" pitchFamily="34" charset="0"/>
              <a:cs typeface="+mn-cs"/>
              <a:hlinkClick r:id="rId3" action="ppaction://hlinkfile" tooltip="Web"/>
            </a:endParaRPr>
          </a:p>
          <a:p>
            <a:pPr fontAlgn="auto">
              <a:spcBef>
                <a:spcPts val="0"/>
              </a:spcBef>
              <a:spcAft>
                <a:spcPts val="0"/>
              </a:spcAft>
              <a:defRPr/>
            </a:pPr>
            <a:endParaRPr lang="fr-BE" sz="2000" dirty="0">
              <a:latin typeface="Calibri" panose="020F0502020204030204" pitchFamily="34" charset="0"/>
              <a:cs typeface="+mn-cs"/>
              <a:hlinkClick r:id="rId3" action="ppaction://hlinkfile" tooltip="Web"/>
            </a:endParaRPr>
          </a:p>
        </p:txBody>
      </p:sp>
    </p:spTree>
    <p:extLst>
      <p:ext uri="{BB962C8B-B14F-4D97-AF65-F5344CB8AC3E}">
        <p14:creationId xmlns:p14="http://schemas.microsoft.com/office/powerpoint/2010/main" val="1804987743"/>
      </p:ext>
    </p:extLst>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9888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 . </a:t>
            </a:r>
            <a:r>
              <a:rPr lang="fr-BE" sz="2400" b="1" dirty="0">
                <a:latin typeface="+mn-lt"/>
                <a:cs typeface="+mn-cs"/>
              </a:rPr>
              <a:t>Penser le monde en objets - </a:t>
            </a:r>
            <a:r>
              <a:rPr lang="fr-BE" sz="2400" b="1" i="1" dirty="0">
                <a:latin typeface="+mn-lt"/>
                <a:cs typeface="+mn-cs"/>
              </a:rPr>
              <a:t>Interaction entre objets via des messages</a:t>
            </a:r>
          </a:p>
        </p:txBody>
      </p:sp>
      <p:sp>
        <p:nvSpPr>
          <p:cNvPr id="23555"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3556" name="ZoneTexte 30"/>
          <p:cNvSpPr txBox="1">
            <a:spLocks noChangeArrowheads="1"/>
          </p:cNvSpPr>
          <p:nvPr/>
        </p:nvSpPr>
        <p:spPr bwMode="auto">
          <a:xfrm>
            <a:off x="428626" y="1303338"/>
            <a:ext cx="8391525" cy="1938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Une application OO comporte le plus souvent de 1 à n objets.</a:t>
            </a:r>
          </a:p>
          <a:p>
            <a:pPr eaLnBrk="1" hangingPunct="1"/>
            <a:endParaRPr lang="fr-BE" altLang="fr-FR" sz="2000" dirty="0">
              <a:latin typeface="Calibri" pitchFamily="34" charset="0"/>
            </a:endParaRPr>
          </a:p>
          <a:p>
            <a:pPr eaLnBrk="1" hangingPunct="1"/>
            <a:r>
              <a:rPr lang="fr-BE" altLang="fr-FR" sz="2000" dirty="0">
                <a:latin typeface="Calibri" pitchFamily="34" charset="0"/>
              </a:rPr>
              <a:t>Les objets interagissent entre eux par le biais de messages qu’ils s’envoient.</a:t>
            </a:r>
          </a:p>
          <a:p>
            <a:pPr eaLnBrk="1" hangingPunct="1"/>
            <a:endParaRPr lang="fr-BE" altLang="fr-FR" sz="2000" dirty="0">
              <a:latin typeface="Calibri" pitchFamily="34" charset="0"/>
            </a:endParaRPr>
          </a:p>
          <a:p>
            <a:pPr eaLnBrk="1" hangingPunct="1"/>
            <a:r>
              <a:rPr lang="fr-BE" altLang="fr-FR" sz="2000" dirty="0">
                <a:latin typeface="Calibri" pitchFamily="34" charset="0"/>
              </a:rPr>
              <a:t>Quand un objet, dans une de ses méthodes, déclenche une méthode sur un autre objet, une message part d’un objet expéditeur vers un objet destinataire.</a:t>
            </a:r>
          </a:p>
        </p:txBody>
      </p:sp>
      <p:sp>
        <p:nvSpPr>
          <p:cNvPr id="9" name="Ellipse 8"/>
          <p:cNvSpPr/>
          <p:nvPr/>
        </p:nvSpPr>
        <p:spPr>
          <a:xfrm>
            <a:off x="5572133" y="4234768"/>
            <a:ext cx="1714512" cy="1704988"/>
          </a:xfrm>
          <a:prstGeom prst="ellipse">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p>
        </p:txBody>
      </p:sp>
      <p:sp>
        <p:nvSpPr>
          <p:cNvPr id="10" name="Ellipse 9"/>
          <p:cNvSpPr/>
          <p:nvPr/>
        </p:nvSpPr>
        <p:spPr>
          <a:xfrm>
            <a:off x="5868144" y="4509121"/>
            <a:ext cx="1152128" cy="1152128"/>
          </a:xfrm>
          <a:prstGeom prst="ellipse">
            <a:avLst/>
          </a:prstGeom>
        </p:spPr>
        <p:style>
          <a:lnRef idx="0">
            <a:schemeClr val="accent2"/>
          </a:lnRef>
          <a:fillRef idx="3">
            <a:schemeClr val="accent2"/>
          </a:fillRef>
          <a:effectRef idx="3">
            <a:schemeClr val="accent2"/>
          </a:effectRef>
          <a:fontRef idx="minor">
            <a:schemeClr val="lt1"/>
          </a:fontRef>
        </p:style>
        <p:txBody>
          <a:bodyPr lIns="91424" tIns="45712" rIns="91424" bIns="45712" anchor="ctr"/>
          <a:lstStyle/>
          <a:p>
            <a:pPr algn="ctr" fontAlgn="auto">
              <a:spcBef>
                <a:spcPts val="0"/>
              </a:spcBef>
              <a:spcAft>
                <a:spcPts val="0"/>
              </a:spcAft>
              <a:defRPr/>
            </a:pPr>
            <a:r>
              <a:rPr lang="fr-BE" sz="1000" dirty="0"/>
              <a:t>Personne</a:t>
            </a:r>
          </a:p>
        </p:txBody>
      </p:sp>
      <p:sp>
        <p:nvSpPr>
          <p:cNvPr id="40" name="Ellipse 39"/>
          <p:cNvSpPr/>
          <p:nvPr/>
        </p:nvSpPr>
        <p:spPr>
          <a:xfrm>
            <a:off x="2214547" y="4244292"/>
            <a:ext cx="1714512" cy="1704988"/>
          </a:xfrm>
          <a:prstGeom prst="ellipse">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p>
        </p:txBody>
      </p:sp>
      <p:sp>
        <p:nvSpPr>
          <p:cNvPr id="41" name="Ellipse 40"/>
          <p:cNvSpPr/>
          <p:nvPr/>
        </p:nvSpPr>
        <p:spPr>
          <a:xfrm>
            <a:off x="2643175" y="4647912"/>
            <a:ext cx="898078" cy="882265"/>
          </a:xfrm>
          <a:prstGeom prst="ellipse">
            <a:avLst/>
          </a:prstGeom>
        </p:spPr>
        <p:style>
          <a:lnRef idx="0">
            <a:schemeClr val="accent2"/>
          </a:lnRef>
          <a:fillRef idx="3">
            <a:schemeClr val="accent2"/>
          </a:fillRef>
          <a:effectRef idx="3">
            <a:schemeClr val="accent2"/>
          </a:effectRef>
          <a:fontRef idx="minor">
            <a:schemeClr val="lt1"/>
          </a:fontRef>
        </p:style>
        <p:txBody>
          <a:bodyPr lIns="91424" tIns="45712" rIns="91424" bIns="45712" anchor="ctr"/>
          <a:lstStyle/>
          <a:p>
            <a:pPr algn="ctr" fontAlgn="auto">
              <a:spcBef>
                <a:spcPts val="0"/>
              </a:spcBef>
              <a:spcAft>
                <a:spcPts val="0"/>
              </a:spcAft>
              <a:defRPr/>
            </a:pPr>
            <a:r>
              <a:rPr lang="fr-BE" sz="1000" dirty="0"/>
              <a:t>Vélo</a:t>
            </a:r>
          </a:p>
        </p:txBody>
      </p:sp>
      <p:sp>
        <p:nvSpPr>
          <p:cNvPr id="23577" name="ZoneTexte 45"/>
          <p:cNvSpPr txBox="1">
            <a:spLocks noChangeArrowheads="1"/>
          </p:cNvSpPr>
          <p:nvPr/>
        </p:nvSpPr>
        <p:spPr bwMode="auto">
          <a:xfrm>
            <a:off x="2668476" y="3482279"/>
            <a:ext cx="4089622" cy="765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dirty="0">
                <a:latin typeface="Calibri" pitchFamily="34" charset="0"/>
              </a:rPr>
              <a:t>La méthode « freiner » appelée par Personne change la valeur de l’attribut « vitesse » du Vélo</a:t>
            </a:r>
          </a:p>
          <a:p>
            <a:pPr algn="ctr" eaLnBrk="1" hangingPunct="1"/>
            <a:endParaRPr lang="fr-BE" altLang="fr-FR" sz="1400" dirty="0">
              <a:latin typeface="Calibri" pitchFamily="34" charset="0"/>
            </a:endParaRPr>
          </a:p>
        </p:txBody>
      </p:sp>
      <p:sp>
        <p:nvSpPr>
          <p:cNvPr id="49" name="Forme libre 48"/>
          <p:cNvSpPr/>
          <p:nvPr/>
        </p:nvSpPr>
        <p:spPr>
          <a:xfrm>
            <a:off x="3425825" y="4020453"/>
            <a:ext cx="2574925" cy="642937"/>
          </a:xfrm>
          <a:custGeom>
            <a:avLst/>
            <a:gdLst>
              <a:gd name="connsiteX0" fmla="*/ 2645664 w 2645664"/>
              <a:gd name="connsiteY0" fmla="*/ 794512 h 794512"/>
              <a:gd name="connsiteX1" fmla="*/ 1377696 w 2645664"/>
              <a:gd name="connsiteY1" fmla="*/ 50800 h 794512"/>
              <a:gd name="connsiteX2" fmla="*/ 0 w 2645664"/>
              <a:gd name="connsiteY2" fmla="*/ 489712 h 794512"/>
            </a:gdLst>
            <a:ahLst/>
            <a:cxnLst>
              <a:cxn ang="0">
                <a:pos x="connsiteX0" y="connsiteY0"/>
              </a:cxn>
              <a:cxn ang="0">
                <a:pos x="connsiteX1" y="connsiteY1"/>
              </a:cxn>
              <a:cxn ang="0">
                <a:pos x="connsiteX2" y="connsiteY2"/>
              </a:cxn>
            </a:cxnLst>
            <a:rect l="l" t="t" r="r" b="b"/>
            <a:pathLst>
              <a:path w="2645664" h="794512">
                <a:moveTo>
                  <a:pt x="2645664" y="794512"/>
                </a:moveTo>
                <a:cubicBezTo>
                  <a:pt x="2232152" y="448056"/>
                  <a:pt x="1818640" y="101600"/>
                  <a:pt x="1377696" y="50800"/>
                </a:cubicBezTo>
                <a:cubicBezTo>
                  <a:pt x="936752" y="0"/>
                  <a:pt x="191008" y="422656"/>
                  <a:pt x="0" y="489712"/>
                </a:cubicBezTo>
              </a:path>
            </a:pathLst>
          </a:custGeom>
          <a:ln>
            <a:tailEnd type="triangle"/>
          </a:ln>
        </p:spPr>
        <p:style>
          <a:lnRef idx="3">
            <a:schemeClr val="accent1"/>
          </a:lnRef>
          <a:fillRef idx="0">
            <a:schemeClr val="accent1"/>
          </a:fillRef>
          <a:effectRef idx="2">
            <a:schemeClr val="accent1"/>
          </a:effectRef>
          <a:fontRef idx="minor">
            <a:schemeClr val="tx1"/>
          </a:fontRef>
        </p:style>
        <p:txBody>
          <a:bodyPr lIns="91424" tIns="45712" rIns="91424" bIns="45712" anchor="ctr"/>
          <a:lstStyle/>
          <a:p>
            <a:pPr algn="ctr" fontAlgn="auto">
              <a:spcBef>
                <a:spcPts val="0"/>
              </a:spcBef>
              <a:spcAft>
                <a:spcPts val="0"/>
              </a:spcAft>
              <a:defRPr/>
            </a:pPr>
            <a:endParaRPr lang="fr-BE"/>
          </a:p>
        </p:txBody>
      </p:sp>
      <p:sp>
        <p:nvSpPr>
          <p:cNvPr id="12" name="ZoneTexte 45"/>
          <p:cNvSpPr txBox="1">
            <a:spLocks noChangeArrowheads="1"/>
          </p:cNvSpPr>
          <p:nvPr/>
        </p:nvSpPr>
        <p:spPr bwMode="auto">
          <a:xfrm>
            <a:off x="7391838" y="4931296"/>
            <a:ext cx="1440160"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dirty="0">
                <a:latin typeface="Calibri" pitchFamily="34" charset="0"/>
              </a:rPr>
              <a:t>Objet expéditeur</a:t>
            </a:r>
          </a:p>
        </p:txBody>
      </p:sp>
      <p:sp>
        <p:nvSpPr>
          <p:cNvPr id="13" name="ZoneTexte 45"/>
          <p:cNvSpPr txBox="1">
            <a:spLocks noChangeArrowheads="1"/>
          </p:cNvSpPr>
          <p:nvPr/>
        </p:nvSpPr>
        <p:spPr bwMode="auto">
          <a:xfrm>
            <a:off x="428626" y="4942898"/>
            <a:ext cx="1551087"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dirty="0">
                <a:latin typeface="Calibri" pitchFamily="34" charset="0"/>
              </a:rPr>
              <a:t>Objet destinataire</a:t>
            </a:r>
          </a:p>
        </p:txBody>
      </p:sp>
    </p:spTree>
    <p:extLst>
      <p:ext uri="{BB962C8B-B14F-4D97-AF65-F5344CB8AC3E}">
        <p14:creationId xmlns:p14="http://schemas.microsoft.com/office/powerpoint/2010/main" val="2295696879"/>
      </p:ext>
    </p:extLst>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ous-titre 2"/>
          <p:cNvSpPr>
            <a:spLocks noGrp="1"/>
          </p:cNvSpPr>
          <p:nvPr>
            <p:ph type="subTitle" idx="1"/>
          </p:nvPr>
        </p:nvSpPr>
        <p:spPr/>
        <p:txBody>
          <a:bodyPr/>
          <a:lstStyle/>
          <a:p>
            <a:pPr eaLnBrk="1" hangingPunct="1"/>
            <a:r>
              <a:rPr lang="fr-BE" altLang="fr-FR" dirty="0" smtClean="0"/>
              <a:t> </a:t>
            </a:r>
          </a:p>
        </p:txBody>
      </p:sp>
      <p:sp>
        <p:nvSpPr>
          <p:cNvPr id="15363"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79889" y="836712"/>
            <a:ext cx="7572375" cy="5062908"/>
          </a:xfrm>
          <a:prstGeom prst="rect">
            <a:avLst/>
          </a:prstGeom>
          <a:noFill/>
        </p:spPr>
        <p:txBody>
          <a:bodyPr lIns="91424" tIns="45712" rIns="91424" bIns="45712">
            <a:spAutoFit/>
          </a:bodyPr>
          <a:lstStyle/>
          <a:p>
            <a:pPr fontAlgn="auto">
              <a:spcBef>
                <a:spcPts val="0"/>
              </a:spcBef>
              <a:spcAft>
                <a:spcPts val="0"/>
              </a:spcAft>
              <a:defRPr/>
            </a:pPr>
            <a:r>
              <a:rPr lang="fr-BE" sz="1700" b="1" dirty="0" smtClean="0">
                <a:latin typeface="Calibri" panose="020F0502020204030204" pitchFamily="34" charset="0"/>
                <a:cs typeface="+mn-cs"/>
              </a:rPr>
              <a:t>I. POO </a:t>
            </a:r>
            <a:r>
              <a:rPr lang="fr-BE" sz="1700" b="1" dirty="0">
                <a:latin typeface="Calibri" panose="020F0502020204030204" pitchFamily="34" charset="0"/>
                <a:cs typeface="+mn-cs"/>
              </a:rPr>
              <a:t>&lt;&gt; Procédural</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 Penser </a:t>
            </a:r>
            <a:r>
              <a:rPr lang="fr-BE" sz="1700" b="1" dirty="0">
                <a:latin typeface="Calibri" panose="020F0502020204030204" pitchFamily="34" charset="0"/>
                <a:cs typeface="+mn-cs"/>
              </a:rPr>
              <a:t>le monde en objets</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solidFill>
                  <a:srgbClr val="FF0000"/>
                </a:solidFill>
                <a:latin typeface="Calibri" panose="020F0502020204030204" pitchFamily="34" charset="0"/>
                <a:cs typeface="+mn-cs"/>
              </a:rPr>
              <a:t>III.</a:t>
            </a:r>
            <a:r>
              <a:rPr lang="fr-BE" sz="1700" b="1" dirty="0">
                <a:solidFill>
                  <a:srgbClr val="FF0000"/>
                </a:solidFill>
                <a:latin typeface="Calibri" panose="020F0502020204030204" pitchFamily="34" charset="0"/>
                <a:cs typeface="+mn-cs"/>
              </a:rPr>
              <a:t> </a:t>
            </a:r>
            <a:r>
              <a:rPr lang="fr-BE" sz="1700" b="1" dirty="0" smtClean="0">
                <a:solidFill>
                  <a:srgbClr val="FF0000"/>
                </a:solidFill>
                <a:latin typeface="Calibri" panose="020F0502020204030204" pitchFamily="34" charset="0"/>
                <a:cs typeface="+mn-cs"/>
              </a:rPr>
              <a:t>Le </a:t>
            </a:r>
            <a:r>
              <a:rPr lang="fr-BE" sz="1700" b="1" dirty="0">
                <a:solidFill>
                  <a:srgbClr val="FF0000"/>
                </a:solidFill>
                <a:latin typeface="Calibri" panose="020F0502020204030204" pitchFamily="34" charset="0"/>
                <a:cs typeface="+mn-cs"/>
              </a:rPr>
              <a:t>concept de classe</a:t>
            </a:r>
          </a:p>
          <a:p>
            <a:pPr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IV.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La </a:t>
            </a:r>
            <a:r>
              <a:rPr lang="fr-BE" sz="1700" b="1" dirty="0">
                <a:latin typeface="Calibri" panose="020F0502020204030204" pitchFamily="34" charset="0"/>
                <a:cs typeface="+mn-cs"/>
              </a:rPr>
              <a:t>notion de package</a:t>
            </a:r>
          </a:p>
          <a:p>
            <a:pPr marL="399979" indent="-399979" fontAlgn="auto">
              <a:spcBef>
                <a:spcPts val="0"/>
              </a:spcBef>
              <a:spcAft>
                <a:spcPts val="0"/>
              </a:spcAft>
              <a:buFontTx/>
              <a:buAutoNum type="romanUcPeriod" startAt="4"/>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L’encapsulation</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associations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L’héritage</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VIII.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polymorphisme</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IX.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abstraites et les interfaces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internes</a:t>
            </a:r>
          </a:p>
        </p:txBody>
      </p:sp>
    </p:spTree>
    <p:extLst>
      <p:ext uri="{BB962C8B-B14F-4D97-AF65-F5344CB8AC3E}">
        <p14:creationId xmlns:p14="http://schemas.microsoft.com/office/powerpoint/2010/main" val="2449372117"/>
      </p:ext>
    </p:extLst>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70787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4000" b="1" dirty="0">
                <a:latin typeface="+mj-lt"/>
              </a:rPr>
              <a:t>III . </a:t>
            </a:r>
            <a:r>
              <a:rPr lang="fr-BE" sz="2400" b="1" dirty="0">
                <a:latin typeface="+mj-lt"/>
              </a:rPr>
              <a:t>Le concept de classe</a:t>
            </a:r>
            <a:endParaRPr lang="fr-BE" sz="3200" b="1" i="1" dirty="0">
              <a:latin typeface="+mj-lt"/>
            </a:endParaRPr>
          </a:p>
        </p:txBody>
      </p:sp>
      <p:sp>
        <p:nvSpPr>
          <p:cNvPr id="22531"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2532" name="ZoneTexte 30"/>
          <p:cNvSpPr txBox="1">
            <a:spLocks noChangeArrowheads="1"/>
          </p:cNvSpPr>
          <p:nvPr/>
        </p:nvSpPr>
        <p:spPr bwMode="auto">
          <a:xfrm>
            <a:off x="321469" y="836712"/>
            <a:ext cx="8501063" cy="409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L’</a:t>
            </a:r>
            <a:r>
              <a:rPr lang="fr-BE" altLang="fr-FR" sz="2000" b="1" dirty="0">
                <a:latin typeface="Calibri" pitchFamily="34" charset="0"/>
              </a:rPr>
              <a:t>abstraction</a:t>
            </a:r>
            <a:r>
              <a:rPr lang="fr-BE" altLang="fr-FR" sz="2000" dirty="0">
                <a:latin typeface="Calibri" pitchFamily="34" charset="0"/>
              </a:rPr>
              <a:t> consiste à partir d’un </a:t>
            </a:r>
            <a:r>
              <a:rPr lang="fr-BE" altLang="fr-FR" sz="2000" b="1" dirty="0">
                <a:latin typeface="Calibri" pitchFamily="34" charset="0"/>
              </a:rPr>
              <a:t>ensemble d’objets </a:t>
            </a:r>
            <a:r>
              <a:rPr lang="fr-BE" altLang="fr-FR" sz="2000" dirty="0">
                <a:latin typeface="Calibri" pitchFamily="34" charset="0"/>
              </a:rPr>
              <a:t>et en trouver les </a:t>
            </a:r>
            <a:r>
              <a:rPr lang="fr-BE" altLang="fr-FR" sz="2000" b="1" dirty="0">
                <a:latin typeface="Calibri" pitchFamily="34" charset="0"/>
              </a:rPr>
              <a:t>caractéristiques communes </a:t>
            </a:r>
            <a:r>
              <a:rPr lang="fr-BE" altLang="fr-FR" sz="2000" dirty="0">
                <a:latin typeface="Calibri" pitchFamily="34" charset="0"/>
              </a:rPr>
              <a:t>(attributs et méthodes) pour en </a:t>
            </a:r>
            <a:r>
              <a:rPr lang="fr-BE" altLang="fr-FR" sz="2000" b="1" dirty="0">
                <a:latin typeface="Calibri" pitchFamily="34" charset="0"/>
              </a:rPr>
              <a:t>créer une classe</a:t>
            </a:r>
            <a:r>
              <a:rPr lang="fr-BE" altLang="fr-FR" sz="2000" dirty="0">
                <a:latin typeface="Calibri" pitchFamily="34" charset="0"/>
              </a:rPr>
              <a:t>.</a:t>
            </a:r>
          </a:p>
          <a:p>
            <a:pPr eaLnBrk="1" hangingPunct="1"/>
            <a:endParaRPr lang="fr-BE" altLang="fr-FR" sz="2000" dirty="0">
              <a:latin typeface="Calibri" pitchFamily="34" charset="0"/>
            </a:endParaRPr>
          </a:p>
          <a:p>
            <a:pPr eaLnBrk="1" hangingPunct="1"/>
            <a:r>
              <a:rPr lang="fr-BE" altLang="fr-FR" sz="2000" dirty="0">
                <a:latin typeface="Calibri" pitchFamily="34" charset="0"/>
              </a:rPr>
              <a:t>Tout objet doit se conformer à ce qui est défini dans la classe.</a:t>
            </a:r>
          </a:p>
          <a:p>
            <a:pPr eaLnBrk="1" hangingPunct="1"/>
            <a:endParaRPr lang="fr-BE" altLang="fr-FR" sz="2000" dirty="0">
              <a:latin typeface="Calibri" pitchFamily="34" charset="0"/>
            </a:endParaRPr>
          </a:p>
          <a:p>
            <a:pPr eaLnBrk="1" hangingPunct="1"/>
            <a:r>
              <a:rPr lang="fr-BE" altLang="fr-FR" sz="2000" dirty="0">
                <a:latin typeface="Calibri" pitchFamily="34" charset="0"/>
              </a:rPr>
              <a:t>L’</a:t>
            </a:r>
            <a:r>
              <a:rPr lang="fr-BE" altLang="fr-FR" sz="2000" b="1" dirty="0">
                <a:latin typeface="Calibri" pitchFamily="34" charset="0"/>
              </a:rPr>
              <a:t>instanciation</a:t>
            </a:r>
            <a:r>
              <a:rPr lang="fr-BE" altLang="fr-FR" sz="2000" dirty="0">
                <a:latin typeface="Calibri" pitchFamily="34" charset="0"/>
              </a:rPr>
              <a:t> d’une classe consiste à créer un objet à partir de celle-ci.</a:t>
            </a:r>
          </a:p>
          <a:p>
            <a:pPr eaLnBrk="1" hangingPunct="1"/>
            <a:endParaRPr lang="fr-BE" altLang="fr-FR" sz="2000" dirty="0">
              <a:latin typeface="Calibri" pitchFamily="34" charset="0"/>
            </a:endParaRPr>
          </a:p>
          <a:p>
            <a:pPr eaLnBrk="1" hangingPunct="1"/>
            <a:r>
              <a:rPr lang="fr-BE" altLang="fr-FR" sz="2000" dirty="0">
                <a:latin typeface="Calibri" pitchFamily="34" charset="0"/>
              </a:rPr>
              <a:t>Définitions:</a:t>
            </a:r>
          </a:p>
          <a:p>
            <a:pPr marL="342839" indent="-342839" eaLnBrk="1" hangingPunct="1">
              <a:buFont typeface="Arial" panose="020B0604020202020204" pitchFamily="34" charset="0"/>
              <a:buChar char="•"/>
            </a:pPr>
            <a:r>
              <a:rPr lang="fr-BE" altLang="fr-FR" sz="2000" dirty="0">
                <a:latin typeface="Calibri" pitchFamily="34" charset="0"/>
              </a:rPr>
              <a:t>Classe : type de l’objet</a:t>
            </a:r>
          </a:p>
          <a:p>
            <a:pPr marL="342839" indent="-342839" eaLnBrk="1" hangingPunct="1">
              <a:buFont typeface="Arial" panose="020B0604020202020204" pitchFamily="34" charset="0"/>
              <a:buChar char="•"/>
            </a:pPr>
            <a:r>
              <a:rPr lang="fr-BE" altLang="fr-FR" sz="2000" dirty="0">
                <a:latin typeface="Calibri" pitchFamily="34" charset="0"/>
              </a:rPr>
              <a:t>Objet : instance d’une classe</a:t>
            </a:r>
          </a:p>
          <a:p>
            <a:pPr marL="342839" indent="-342839" eaLnBrk="1" hangingPunct="1">
              <a:buFont typeface="Arial" panose="020B0604020202020204" pitchFamily="34" charset="0"/>
              <a:buChar char="•"/>
            </a:pPr>
            <a:r>
              <a:rPr lang="fr-BE" altLang="fr-FR" sz="2000" dirty="0">
                <a:latin typeface="Calibri" pitchFamily="34" charset="0"/>
              </a:rPr>
              <a:t>Méthode : ensemble d’instructions pourtant sur les attributs de l’objet</a:t>
            </a:r>
          </a:p>
          <a:p>
            <a:pPr marL="342839" indent="-342839" eaLnBrk="1" hangingPunct="1">
              <a:buFont typeface="Arial" panose="020B0604020202020204" pitchFamily="34" charset="0"/>
              <a:buChar char="•"/>
            </a:pPr>
            <a:r>
              <a:rPr lang="fr-BE" altLang="fr-FR" sz="2000" dirty="0">
                <a:latin typeface="Calibri" pitchFamily="34" charset="0"/>
              </a:rPr>
              <a:t>Attribut : variable définissant l’objet, accessible à toutes les méthodes de la classe</a:t>
            </a:r>
            <a:endParaRPr lang="fr-BE" altLang="fr-FR" sz="2000" dirty="0">
              <a:latin typeface="Calibri" pitchFamily="34" charset="0"/>
              <a:hlinkClick r:id="rId3" action="ppaction://hlinkfile" tooltip="Web"/>
            </a:endParaRPr>
          </a:p>
        </p:txBody>
      </p:sp>
    </p:spTree>
    <p:extLst>
      <p:ext uri="{BB962C8B-B14F-4D97-AF65-F5344CB8AC3E}">
        <p14:creationId xmlns:p14="http://schemas.microsoft.com/office/powerpoint/2010/main" val="2339995896"/>
      </p:ext>
    </p:extLst>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70787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4000" b="1" dirty="0">
                <a:latin typeface="+mj-lt"/>
              </a:rPr>
              <a:t>III . </a:t>
            </a:r>
            <a:r>
              <a:rPr lang="fr-BE" sz="2400" b="1" dirty="0">
                <a:latin typeface="+mj-lt"/>
              </a:rPr>
              <a:t>Le concept de classe</a:t>
            </a:r>
            <a:endParaRPr lang="fr-BE" sz="2400" b="1" i="1" dirty="0">
              <a:latin typeface="+mj-lt"/>
            </a:endParaRPr>
          </a:p>
        </p:txBody>
      </p:sp>
      <p:sp>
        <p:nvSpPr>
          <p:cNvPr id="10" name="ZoneTexte 9"/>
          <p:cNvSpPr txBox="1"/>
          <p:nvPr/>
        </p:nvSpPr>
        <p:spPr>
          <a:xfrm>
            <a:off x="3429000" y="692696"/>
            <a:ext cx="2000250" cy="472382"/>
          </a:xfrm>
          <a:prstGeom prst="rect">
            <a:avLst/>
          </a:prstGeom>
          <a:noFill/>
        </p:spPr>
        <p:txBody>
          <a:bodyPr lIns="91424" tIns="45712" rIns="91424" bIns="45712">
            <a:spAutoFit/>
          </a:bodyPr>
          <a:lstStyle/>
          <a:p>
            <a:pPr algn="ctr" fontAlgn="auto">
              <a:spcBef>
                <a:spcPts val="0"/>
              </a:spcBef>
              <a:spcAft>
                <a:spcPts val="0"/>
              </a:spcAft>
              <a:defRPr/>
            </a:pPr>
            <a:r>
              <a:rPr lang="fr-BE" sz="2400" b="1" dirty="0">
                <a:effectLst>
                  <a:outerShdw blurRad="38100" dist="38100" dir="2700000" algn="tl">
                    <a:srgbClr val="000000">
                      <a:alpha val="43137"/>
                    </a:srgbClr>
                  </a:outerShdw>
                </a:effectLst>
                <a:latin typeface="+mn-lt"/>
                <a:cs typeface="+mn-cs"/>
              </a:rPr>
              <a:t>Classe Vélo</a:t>
            </a:r>
          </a:p>
        </p:txBody>
      </p:sp>
      <p:sp>
        <p:nvSpPr>
          <p:cNvPr id="17" name="Ellipse 16"/>
          <p:cNvSpPr/>
          <p:nvPr/>
        </p:nvSpPr>
        <p:spPr>
          <a:xfrm>
            <a:off x="500034" y="3062286"/>
            <a:ext cx="2500330" cy="2428892"/>
          </a:xfrm>
          <a:prstGeom prst="ellipse">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p>
        </p:txBody>
      </p:sp>
      <p:sp>
        <p:nvSpPr>
          <p:cNvPr id="18" name="Ellipse 17"/>
          <p:cNvSpPr/>
          <p:nvPr/>
        </p:nvSpPr>
        <p:spPr>
          <a:xfrm>
            <a:off x="1071538" y="3643314"/>
            <a:ext cx="1347798" cy="1276360"/>
          </a:xfrm>
          <a:prstGeom prst="ellipse">
            <a:avLst/>
          </a:prstGeom>
        </p:spPr>
        <p:style>
          <a:lnRef idx="0">
            <a:schemeClr val="accent2"/>
          </a:lnRef>
          <a:fillRef idx="3">
            <a:schemeClr val="accent2"/>
          </a:fillRef>
          <a:effectRef idx="3">
            <a:schemeClr val="accent2"/>
          </a:effectRef>
          <a:fontRef idx="minor">
            <a:schemeClr val="lt1"/>
          </a:fontRef>
        </p:style>
        <p:txBody>
          <a:bodyPr lIns="91424" tIns="45712" rIns="91424" bIns="45712" anchor="ctr"/>
          <a:lstStyle/>
          <a:p>
            <a:pPr algn="ctr" fontAlgn="auto">
              <a:spcBef>
                <a:spcPts val="0"/>
              </a:spcBef>
              <a:spcAft>
                <a:spcPts val="0"/>
              </a:spcAft>
              <a:defRPr/>
            </a:pPr>
            <a:r>
              <a:rPr lang="fr-BE" sz="2000" b="1" dirty="0">
                <a:effectLst>
                  <a:outerShdw blurRad="38100" dist="38100" dir="2700000" algn="tl">
                    <a:srgbClr val="000000">
                      <a:alpha val="43137"/>
                    </a:srgbClr>
                  </a:outerShdw>
                </a:effectLst>
              </a:rPr>
              <a:t>Vélo</a:t>
            </a:r>
          </a:p>
          <a:p>
            <a:pPr algn="ctr" fontAlgn="auto">
              <a:spcBef>
                <a:spcPts val="0"/>
              </a:spcBef>
              <a:spcAft>
                <a:spcPts val="0"/>
              </a:spcAft>
              <a:defRPr/>
            </a:pPr>
            <a:r>
              <a:rPr lang="fr-BE" sz="1400" b="1" dirty="0">
                <a:effectLst>
                  <a:outerShdw blurRad="38100" dist="38100" dir="2700000" algn="tl">
                    <a:srgbClr val="000000">
                      <a:alpha val="43137"/>
                    </a:srgbClr>
                  </a:outerShdw>
                </a:effectLst>
              </a:rPr>
              <a:t>Rouge</a:t>
            </a:r>
          </a:p>
          <a:p>
            <a:pPr algn="ctr" fontAlgn="auto">
              <a:spcBef>
                <a:spcPts val="0"/>
              </a:spcBef>
              <a:spcAft>
                <a:spcPts val="0"/>
              </a:spcAft>
              <a:defRPr/>
            </a:pPr>
            <a:r>
              <a:rPr lang="fr-BE" sz="1400" b="1" dirty="0">
                <a:effectLst>
                  <a:outerShdw blurRad="38100" dist="38100" dir="2700000" algn="tl">
                    <a:srgbClr val="000000">
                      <a:alpha val="43137"/>
                    </a:srgbClr>
                  </a:outerShdw>
                </a:effectLst>
              </a:rPr>
              <a:t>Carbone</a:t>
            </a:r>
          </a:p>
        </p:txBody>
      </p:sp>
      <p:cxnSp>
        <p:nvCxnSpPr>
          <p:cNvPr id="19" name="Connecteur droit 18"/>
          <p:cNvCxnSpPr/>
          <p:nvPr/>
        </p:nvCxnSpPr>
        <p:spPr>
          <a:xfrm rot="10800000" flipH="1" flipV="1">
            <a:off x="500063" y="4276726"/>
            <a:ext cx="571500" cy="47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rot="5400000" flipH="1" flipV="1">
            <a:off x="1456532" y="3350420"/>
            <a:ext cx="581025" cy="476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H="1">
            <a:off x="2419350" y="4276726"/>
            <a:ext cx="581025" cy="47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p:nvCxnSpPr>
        <p:spPr>
          <a:xfrm rot="5400000">
            <a:off x="1498601" y="5205413"/>
            <a:ext cx="573087" cy="1588"/>
          </a:xfrm>
          <a:prstGeom prst="line">
            <a:avLst/>
          </a:prstGeom>
        </p:spPr>
        <p:style>
          <a:lnRef idx="2">
            <a:schemeClr val="accent1"/>
          </a:lnRef>
          <a:fillRef idx="0">
            <a:schemeClr val="accent1"/>
          </a:fillRef>
          <a:effectRef idx="1">
            <a:schemeClr val="accent1"/>
          </a:effectRef>
          <a:fontRef idx="minor">
            <a:schemeClr val="tx1"/>
          </a:fontRef>
        </p:style>
      </p:cxnSp>
      <p:sp>
        <p:nvSpPr>
          <p:cNvPr id="23" name="Ellipse 22"/>
          <p:cNvSpPr/>
          <p:nvPr/>
        </p:nvSpPr>
        <p:spPr>
          <a:xfrm>
            <a:off x="6072199" y="3071810"/>
            <a:ext cx="2500330" cy="2428892"/>
          </a:xfrm>
          <a:prstGeom prst="ellipse">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p>
        </p:txBody>
      </p:sp>
      <p:sp>
        <p:nvSpPr>
          <p:cNvPr id="24" name="Ellipse 23"/>
          <p:cNvSpPr/>
          <p:nvPr/>
        </p:nvSpPr>
        <p:spPr>
          <a:xfrm>
            <a:off x="6643704" y="3652838"/>
            <a:ext cx="1347798" cy="1276360"/>
          </a:xfrm>
          <a:prstGeom prst="ellipse">
            <a:avLst/>
          </a:prstGeom>
        </p:spPr>
        <p:style>
          <a:lnRef idx="0">
            <a:schemeClr val="accent2"/>
          </a:lnRef>
          <a:fillRef idx="3">
            <a:schemeClr val="accent2"/>
          </a:fillRef>
          <a:effectRef idx="3">
            <a:schemeClr val="accent2"/>
          </a:effectRef>
          <a:fontRef idx="minor">
            <a:schemeClr val="lt1"/>
          </a:fontRef>
        </p:style>
        <p:txBody>
          <a:bodyPr lIns="91424" tIns="45712" rIns="91424" bIns="45712" anchor="ctr"/>
          <a:lstStyle/>
          <a:p>
            <a:pPr algn="ctr" fontAlgn="auto">
              <a:spcBef>
                <a:spcPts val="0"/>
              </a:spcBef>
              <a:spcAft>
                <a:spcPts val="0"/>
              </a:spcAft>
              <a:defRPr/>
            </a:pPr>
            <a:r>
              <a:rPr lang="fr-BE" sz="2000" b="1" dirty="0">
                <a:effectLst>
                  <a:outerShdw blurRad="38100" dist="38100" dir="2700000" algn="tl">
                    <a:srgbClr val="000000">
                      <a:alpha val="43137"/>
                    </a:srgbClr>
                  </a:outerShdw>
                </a:effectLst>
              </a:rPr>
              <a:t>Vélo</a:t>
            </a:r>
          </a:p>
          <a:p>
            <a:pPr algn="ctr" fontAlgn="auto">
              <a:spcBef>
                <a:spcPts val="0"/>
              </a:spcBef>
              <a:spcAft>
                <a:spcPts val="0"/>
              </a:spcAft>
              <a:defRPr/>
            </a:pPr>
            <a:r>
              <a:rPr lang="fr-BE" sz="1400" b="1" dirty="0">
                <a:effectLst>
                  <a:outerShdw blurRad="38100" dist="38100" dir="2700000" algn="tl">
                    <a:srgbClr val="000000">
                      <a:alpha val="43137"/>
                    </a:srgbClr>
                  </a:outerShdw>
                </a:effectLst>
              </a:rPr>
              <a:t>Vert</a:t>
            </a:r>
          </a:p>
          <a:p>
            <a:pPr algn="ctr" fontAlgn="auto">
              <a:spcBef>
                <a:spcPts val="0"/>
              </a:spcBef>
              <a:spcAft>
                <a:spcPts val="0"/>
              </a:spcAft>
              <a:defRPr/>
            </a:pPr>
            <a:r>
              <a:rPr lang="fr-BE" sz="1400" b="1" dirty="0">
                <a:effectLst>
                  <a:outerShdw blurRad="38100" dist="38100" dir="2700000" algn="tl">
                    <a:srgbClr val="000000">
                      <a:alpha val="43137"/>
                    </a:srgbClr>
                  </a:outerShdw>
                </a:effectLst>
              </a:rPr>
              <a:t>Alu</a:t>
            </a:r>
          </a:p>
        </p:txBody>
      </p:sp>
      <p:cxnSp>
        <p:nvCxnSpPr>
          <p:cNvPr id="25" name="Connecteur droit 24"/>
          <p:cNvCxnSpPr/>
          <p:nvPr/>
        </p:nvCxnSpPr>
        <p:spPr>
          <a:xfrm rot="10800000" flipH="1" flipV="1">
            <a:off x="6072188" y="4286251"/>
            <a:ext cx="571500" cy="47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Connecteur droit 25"/>
          <p:cNvCxnSpPr/>
          <p:nvPr/>
        </p:nvCxnSpPr>
        <p:spPr>
          <a:xfrm rot="5400000" flipH="1" flipV="1">
            <a:off x="7030245" y="3359944"/>
            <a:ext cx="581025" cy="47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Connecteur droit 26"/>
          <p:cNvCxnSpPr/>
          <p:nvPr/>
        </p:nvCxnSpPr>
        <p:spPr>
          <a:xfrm flipH="1">
            <a:off x="7991476" y="4286251"/>
            <a:ext cx="581025" cy="47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Connecteur droit 27"/>
          <p:cNvCxnSpPr/>
          <p:nvPr/>
        </p:nvCxnSpPr>
        <p:spPr>
          <a:xfrm rot="5400000">
            <a:off x="7071520" y="5215732"/>
            <a:ext cx="573087" cy="0"/>
          </a:xfrm>
          <a:prstGeom prst="line">
            <a:avLst/>
          </a:prstGeom>
        </p:spPr>
        <p:style>
          <a:lnRef idx="2">
            <a:schemeClr val="accent1"/>
          </a:lnRef>
          <a:fillRef idx="0">
            <a:schemeClr val="accent1"/>
          </a:fillRef>
          <a:effectRef idx="1">
            <a:schemeClr val="accent1"/>
          </a:effectRef>
          <a:fontRef idx="minor">
            <a:schemeClr val="tx1"/>
          </a:fontRef>
        </p:style>
      </p:cxnSp>
      <p:pic>
        <p:nvPicPr>
          <p:cNvPr id="21528" name="Picture 5" descr="C:\Users\mth\AppData\Local\Microsoft\Windows\Temporary Internet Files\Content.IE5\TMCQ45DS\MCj0432561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638" y="1154659"/>
            <a:ext cx="1852613"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horizontal à deux flèches 32"/>
          <p:cNvSpPr/>
          <p:nvPr/>
        </p:nvSpPr>
        <p:spPr>
          <a:xfrm>
            <a:off x="3000376" y="3062288"/>
            <a:ext cx="3071813" cy="251914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anchor="ctr"/>
          <a:lstStyle/>
          <a:p>
            <a:pPr algn="ctr" fontAlgn="auto">
              <a:spcBef>
                <a:spcPts val="0"/>
              </a:spcBef>
              <a:spcAft>
                <a:spcPts val="0"/>
              </a:spcAft>
              <a:defRPr/>
            </a:pPr>
            <a:r>
              <a:rPr lang="fr-BE" dirty="0"/>
              <a:t>La classe vélo joue le rôle d’un usine. Chaque vélo créé avec cette classe est une instance de celle-ci</a:t>
            </a:r>
          </a:p>
        </p:txBody>
      </p:sp>
      <p:sp>
        <p:nvSpPr>
          <p:cNvPr id="21530" name="ZoneTexte 33"/>
          <p:cNvSpPr txBox="1">
            <a:spLocks noChangeArrowheads="1"/>
          </p:cNvSpPr>
          <p:nvPr/>
        </p:nvSpPr>
        <p:spPr bwMode="auto">
          <a:xfrm>
            <a:off x="714376"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rouler</a:t>
            </a:r>
          </a:p>
        </p:txBody>
      </p:sp>
      <p:sp>
        <p:nvSpPr>
          <p:cNvPr id="21531"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1532" name="ZoneTexte 35"/>
          <p:cNvSpPr txBox="1">
            <a:spLocks noChangeArrowheads="1"/>
          </p:cNvSpPr>
          <p:nvPr/>
        </p:nvSpPr>
        <p:spPr bwMode="auto">
          <a:xfrm>
            <a:off x="785814" y="4835526"/>
            <a:ext cx="1000125" cy="54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changer vitesse</a:t>
            </a:r>
          </a:p>
        </p:txBody>
      </p:sp>
      <p:sp>
        <p:nvSpPr>
          <p:cNvPr id="21533" name="ZoneTexte 36"/>
          <p:cNvSpPr txBox="1">
            <a:spLocks noChangeArrowheads="1"/>
          </p:cNvSpPr>
          <p:nvPr/>
        </p:nvSpPr>
        <p:spPr bwMode="auto">
          <a:xfrm>
            <a:off x="1714501" y="4906964"/>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accélérer</a:t>
            </a:r>
          </a:p>
        </p:txBody>
      </p:sp>
      <p:sp>
        <p:nvSpPr>
          <p:cNvPr id="21534" name="ZoneTexte 37"/>
          <p:cNvSpPr txBox="1">
            <a:spLocks noChangeArrowheads="1"/>
          </p:cNvSpPr>
          <p:nvPr/>
        </p:nvSpPr>
        <p:spPr bwMode="auto">
          <a:xfrm>
            <a:off x="6286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rouler</a:t>
            </a:r>
          </a:p>
        </p:txBody>
      </p:sp>
      <p:sp>
        <p:nvSpPr>
          <p:cNvPr id="21535" name="ZoneTexte 38"/>
          <p:cNvSpPr txBox="1">
            <a:spLocks noChangeArrowheads="1"/>
          </p:cNvSpPr>
          <p:nvPr/>
        </p:nvSpPr>
        <p:spPr bwMode="auto">
          <a:xfrm>
            <a:off x="7286626"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1536" name="ZoneTexte 39"/>
          <p:cNvSpPr txBox="1">
            <a:spLocks noChangeArrowheads="1"/>
          </p:cNvSpPr>
          <p:nvPr/>
        </p:nvSpPr>
        <p:spPr bwMode="auto">
          <a:xfrm>
            <a:off x="6357939" y="4835526"/>
            <a:ext cx="1000125" cy="54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changer vitesse</a:t>
            </a:r>
          </a:p>
        </p:txBody>
      </p:sp>
      <p:sp>
        <p:nvSpPr>
          <p:cNvPr id="21537" name="ZoneTexte 40"/>
          <p:cNvSpPr txBox="1">
            <a:spLocks noChangeArrowheads="1"/>
          </p:cNvSpPr>
          <p:nvPr/>
        </p:nvSpPr>
        <p:spPr bwMode="auto">
          <a:xfrm>
            <a:off x="7286626" y="4906964"/>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accélérer</a:t>
            </a:r>
          </a:p>
        </p:txBody>
      </p:sp>
    </p:spTree>
    <p:extLst>
      <p:ext uri="{BB962C8B-B14F-4D97-AF65-F5344CB8AC3E}">
        <p14:creationId xmlns:p14="http://schemas.microsoft.com/office/powerpoint/2010/main" val="670801099"/>
      </p:ext>
    </p:extLst>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III . </a:t>
            </a:r>
            <a:r>
              <a:rPr lang="fr-BE" sz="2400" b="1" dirty="0">
                <a:latin typeface="+mn-lt"/>
                <a:cs typeface="+mn-cs"/>
              </a:rPr>
              <a:t>Le concept de classe</a:t>
            </a:r>
            <a:endParaRPr lang="fr-BE" sz="2400" b="1" i="1" dirty="0">
              <a:latin typeface="+mn-lt"/>
              <a:cs typeface="+mn-cs"/>
            </a:endParaRPr>
          </a:p>
        </p:txBody>
      </p:sp>
      <p:sp>
        <p:nvSpPr>
          <p:cNvPr id="24579"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4580" name="ZoneTexte 30"/>
          <p:cNvSpPr txBox="1">
            <a:spLocks noChangeArrowheads="1"/>
          </p:cNvSpPr>
          <p:nvPr/>
        </p:nvSpPr>
        <p:spPr bwMode="auto">
          <a:xfrm>
            <a:off x="357188" y="847725"/>
            <a:ext cx="8501062" cy="1938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Si un objet est une instance d’une classe, alors on peut considérer une classe comme une empreinte, un prototype, une usine, un moule qui définit les attributs et les méthodes communs à tous les objets issus de cette classe.</a:t>
            </a:r>
            <a:endParaRPr lang="fr-BE" altLang="fr-FR" sz="2000" dirty="0">
              <a:latin typeface="Calibri" pitchFamily="34" charset="0"/>
              <a:hlinkClick r:id="" action="ppaction://hlinkfile"/>
            </a:endParaRPr>
          </a:p>
          <a:p>
            <a:pPr eaLnBrk="1" hangingPunct="1"/>
            <a:endParaRPr lang="fr-BE" altLang="fr-FR" sz="2000" dirty="0">
              <a:latin typeface="Calibri" pitchFamily="34" charset="0"/>
              <a:hlinkClick r:id="" action="ppaction://hlinkfile"/>
            </a:endParaRPr>
          </a:p>
          <a:p>
            <a:pPr eaLnBrk="1" hangingPunct="1"/>
            <a:r>
              <a:rPr lang="fr-BE" altLang="fr-FR" sz="2000" dirty="0">
                <a:latin typeface="Calibri" pitchFamily="34" charset="0"/>
              </a:rPr>
              <a:t>Ainsi, après avoir créé la classe Vélo, il faut donc instancier (créer une instance) avant de pouvoir l’utiliser.</a:t>
            </a:r>
            <a:endParaRPr lang="fr-BE" altLang="fr-FR" sz="2000" b="1" dirty="0">
              <a:latin typeface="Calibri" pitchFamily="34" charset="0"/>
              <a:hlinkClick r:id="rId3" action="ppaction://hlinkfile" tooltip="Web"/>
            </a:endParaRPr>
          </a:p>
        </p:txBody>
      </p:sp>
      <p:sp>
        <p:nvSpPr>
          <p:cNvPr id="9" name="ZoneTexte 8"/>
          <p:cNvSpPr txBox="1"/>
          <p:nvPr/>
        </p:nvSpPr>
        <p:spPr>
          <a:xfrm>
            <a:off x="1428751" y="3000376"/>
            <a:ext cx="2000250" cy="472382"/>
          </a:xfrm>
          <a:prstGeom prst="rect">
            <a:avLst/>
          </a:prstGeom>
          <a:noFill/>
        </p:spPr>
        <p:txBody>
          <a:bodyPr lIns="91424" tIns="45712" rIns="91424" bIns="45712">
            <a:spAutoFit/>
          </a:bodyPr>
          <a:lstStyle/>
          <a:p>
            <a:pPr algn="ctr" fontAlgn="auto">
              <a:spcBef>
                <a:spcPts val="0"/>
              </a:spcBef>
              <a:spcAft>
                <a:spcPts val="0"/>
              </a:spcAft>
              <a:defRPr/>
            </a:pPr>
            <a:r>
              <a:rPr lang="fr-BE" sz="2400" b="1" dirty="0">
                <a:effectLst>
                  <a:outerShdw blurRad="38100" dist="38100" dir="2700000" algn="tl">
                    <a:srgbClr val="000000">
                      <a:alpha val="43137"/>
                    </a:srgbClr>
                  </a:outerShdw>
                </a:effectLst>
                <a:latin typeface="+mn-lt"/>
                <a:cs typeface="+mn-cs"/>
              </a:rPr>
              <a:t>Classe Vélo</a:t>
            </a:r>
          </a:p>
        </p:txBody>
      </p:sp>
      <p:pic>
        <p:nvPicPr>
          <p:cNvPr id="24582" name="Picture 5" descr="C:\Users\mth\AppData\Local\Microsoft\Windows\Temporary Internet Files\Content.IE5\TMCQ45DS\MCj0432561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6" y="3400426"/>
            <a:ext cx="1852613"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Égal 10"/>
          <p:cNvSpPr/>
          <p:nvPr/>
        </p:nvSpPr>
        <p:spPr>
          <a:xfrm>
            <a:off x="3786189" y="3829051"/>
            <a:ext cx="1500187" cy="100012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12" name="Rectangle 11"/>
          <p:cNvSpPr/>
          <p:nvPr/>
        </p:nvSpPr>
        <p:spPr>
          <a:xfrm>
            <a:off x="5265666" y="2556670"/>
            <a:ext cx="2857500" cy="3668657"/>
          </a:xfrm>
          <a:prstGeom prst="rect">
            <a:avLst/>
          </a:prstGeom>
        </p:spPr>
        <p:txBody>
          <a:bodyPr lIns="91424" tIns="45712" rIns="91424" bIns="45712">
            <a:spAutoFit/>
          </a:bodyPr>
          <a:lstStyle/>
          <a:p>
            <a:pPr fontAlgn="auto">
              <a:spcBef>
                <a:spcPts val="0"/>
              </a:spcBef>
              <a:spcAft>
                <a:spcPts val="0"/>
              </a:spcAft>
              <a:defRPr/>
            </a:pPr>
            <a:r>
              <a:rPr lang="fr-BE" sz="1400" b="1" dirty="0">
                <a:solidFill>
                  <a:schemeClr val="tx2">
                    <a:lumMod val="60000"/>
                    <a:lumOff val="40000"/>
                  </a:schemeClr>
                </a:solidFill>
                <a:latin typeface="Calibri" panose="020F0502020204030204" pitchFamily="34" charset="0"/>
                <a:cs typeface="+mn-cs"/>
              </a:rPr>
              <a:t>public class </a:t>
            </a:r>
            <a:r>
              <a:rPr lang="fr-BE" sz="1400" b="1" dirty="0" err="1">
                <a:latin typeface="Calibri" panose="020F0502020204030204" pitchFamily="34" charset="0"/>
                <a:cs typeface="+mn-cs"/>
              </a:rPr>
              <a:t>Velo</a:t>
            </a:r>
            <a:r>
              <a:rPr lang="fr-BE" sz="1400" b="1" dirty="0">
                <a:latin typeface="Calibri" panose="020F0502020204030204" pitchFamily="34" charset="0"/>
                <a:cs typeface="+mn-cs"/>
              </a:rPr>
              <a:t> </a:t>
            </a:r>
          </a:p>
          <a:p>
            <a:pPr fontAlgn="auto">
              <a:spcBef>
                <a:spcPts val="0"/>
              </a:spcBef>
              <a:spcAft>
                <a:spcPts val="0"/>
              </a:spcAft>
              <a:defRPr/>
            </a:pPr>
            <a:r>
              <a:rPr lang="fr-BE" sz="1400" b="1" dirty="0">
                <a:latin typeface="Calibri" panose="020F0502020204030204" pitchFamily="34" charset="0"/>
                <a:cs typeface="+mn-cs"/>
              </a:rPr>
              <a:t>{</a:t>
            </a:r>
          </a:p>
          <a:p>
            <a:pPr lvl="1" fontAlgn="auto">
              <a:spcBef>
                <a:spcPts val="0"/>
              </a:spcBef>
              <a:spcAft>
                <a:spcPts val="0"/>
              </a:spcAft>
              <a:defRPr/>
            </a:pPr>
            <a:r>
              <a:rPr lang="fr-BE" sz="1400" b="1" dirty="0">
                <a:solidFill>
                  <a:schemeClr val="tx2">
                    <a:lumMod val="60000"/>
                    <a:lumOff val="40000"/>
                  </a:schemeClr>
                </a:solidFill>
                <a:latin typeface="Calibri" panose="020F0502020204030204" pitchFamily="34" charset="0"/>
                <a:cs typeface="+mn-cs"/>
              </a:rPr>
              <a:t>String</a:t>
            </a:r>
            <a:r>
              <a:rPr lang="fr-BE" sz="1400" dirty="0">
                <a:latin typeface="Calibri" panose="020F0502020204030204" pitchFamily="34" charset="0"/>
                <a:cs typeface="+mn-cs"/>
              </a:rPr>
              <a:t> marque;</a:t>
            </a:r>
          </a:p>
          <a:p>
            <a:pPr lvl="1" fontAlgn="auto">
              <a:spcBef>
                <a:spcPts val="0"/>
              </a:spcBef>
              <a:spcAft>
                <a:spcPts val="0"/>
              </a:spcAft>
              <a:defRPr/>
            </a:pPr>
            <a:r>
              <a:rPr lang="fr-BE" sz="1400" b="1" dirty="0" err="1">
                <a:solidFill>
                  <a:schemeClr val="tx2">
                    <a:lumMod val="60000"/>
                    <a:lumOff val="40000"/>
                  </a:schemeClr>
                </a:solidFill>
                <a:latin typeface="Calibri" panose="020F0502020204030204" pitchFamily="34" charset="0"/>
                <a:cs typeface="+mn-cs"/>
              </a:rPr>
              <a:t>int</a:t>
            </a:r>
            <a:r>
              <a:rPr lang="fr-BE" sz="1400" dirty="0">
                <a:latin typeface="Calibri" panose="020F0502020204030204" pitchFamily="34" charset="0"/>
                <a:cs typeface="+mn-cs"/>
              </a:rPr>
              <a:t> vitesse;</a:t>
            </a:r>
          </a:p>
          <a:p>
            <a:pPr lvl="1" fontAlgn="auto">
              <a:spcBef>
                <a:spcPts val="0"/>
              </a:spcBef>
              <a:spcAft>
                <a:spcPts val="0"/>
              </a:spcAft>
              <a:defRPr/>
            </a:pPr>
            <a:r>
              <a:rPr lang="fr-BE" sz="1400" b="1" dirty="0">
                <a:solidFill>
                  <a:schemeClr val="tx2">
                    <a:lumMod val="60000"/>
                    <a:lumOff val="40000"/>
                  </a:schemeClr>
                </a:solidFill>
                <a:latin typeface="Calibri" panose="020F0502020204030204" pitchFamily="34" charset="0"/>
                <a:cs typeface="+mn-cs"/>
              </a:rPr>
              <a:t>String</a:t>
            </a:r>
            <a:r>
              <a:rPr lang="fr-BE" sz="1400" dirty="0">
                <a:latin typeface="Calibri" panose="020F0502020204030204" pitchFamily="34" charset="0"/>
                <a:cs typeface="+mn-cs"/>
              </a:rPr>
              <a:t> couleur;</a:t>
            </a:r>
          </a:p>
          <a:p>
            <a:pPr lvl="1" fontAlgn="auto">
              <a:spcBef>
                <a:spcPts val="0"/>
              </a:spcBef>
              <a:spcAft>
                <a:spcPts val="0"/>
              </a:spcAft>
              <a:defRPr/>
            </a:pPr>
            <a:r>
              <a:rPr lang="fr-BE" sz="1400" b="1" dirty="0" err="1">
                <a:solidFill>
                  <a:schemeClr val="tx2">
                    <a:lumMod val="60000"/>
                    <a:lumOff val="40000"/>
                  </a:schemeClr>
                </a:solidFill>
                <a:latin typeface="Calibri" panose="020F0502020204030204" pitchFamily="34" charset="0"/>
                <a:cs typeface="+mn-cs"/>
              </a:rPr>
              <a:t>int</a:t>
            </a:r>
            <a:r>
              <a:rPr lang="fr-BE" sz="1400" dirty="0">
                <a:latin typeface="Calibri" panose="020F0502020204030204" pitchFamily="34" charset="0"/>
                <a:cs typeface="+mn-cs"/>
              </a:rPr>
              <a:t> poids;</a:t>
            </a:r>
          </a:p>
          <a:p>
            <a:pPr fontAlgn="auto">
              <a:spcBef>
                <a:spcPts val="0"/>
              </a:spcBef>
              <a:spcAft>
                <a:spcPts val="0"/>
              </a:spcAft>
              <a:defRPr/>
            </a:pPr>
            <a:endParaRPr lang="fr-BE" sz="1400" dirty="0">
              <a:latin typeface="Calibri" panose="020F0502020204030204" pitchFamily="34" charset="0"/>
              <a:cs typeface="+mn-cs"/>
            </a:endParaRPr>
          </a:p>
          <a:p>
            <a:pPr lvl="1" fontAlgn="auto">
              <a:spcBef>
                <a:spcPts val="0"/>
              </a:spcBef>
              <a:spcAft>
                <a:spcPts val="0"/>
              </a:spcAft>
              <a:defRPr/>
            </a:pPr>
            <a:r>
              <a:rPr lang="fr-BE" sz="1400" b="1" dirty="0">
                <a:solidFill>
                  <a:schemeClr val="tx2">
                    <a:lumMod val="60000"/>
                    <a:lumOff val="40000"/>
                  </a:schemeClr>
                </a:solidFill>
                <a:latin typeface="Calibri" panose="020F0502020204030204" pitchFamily="34" charset="0"/>
                <a:cs typeface="+mn-cs"/>
              </a:rPr>
              <a:t>public </a:t>
            </a:r>
            <a:r>
              <a:rPr lang="fr-BE" sz="1400" b="1" dirty="0" err="1">
                <a:solidFill>
                  <a:schemeClr val="tx2">
                    <a:lumMod val="60000"/>
                    <a:lumOff val="40000"/>
                  </a:schemeClr>
                </a:solidFill>
                <a:latin typeface="Calibri" panose="020F0502020204030204" pitchFamily="34" charset="0"/>
                <a:cs typeface="+mn-cs"/>
              </a:rPr>
              <a:t>void</a:t>
            </a:r>
            <a:r>
              <a:rPr lang="fr-BE" sz="1400" b="1" dirty="0">
                <a:solidFill>
                  <a:schemeClr val="tx2">
                    <a:lumMod val="60000"/>
                    <a:lumOff val="40000"/>
                  </a:schemeClr>
                </a:solidFill>
                <a:latin typeface="Calibri" panose="020F0502020204030204" pitchFamily="34" charset="0"/>
                <a:cs typeface="+mn-cs"/>
              </a:rPr>
              <a:t> </a:t>
            </a:r>
            <a:r>
              <a:rPr lang="fr-BE" sz="1400" b="1" dirty="0" err="1">
                <a:latin typeface="Calibri" panose="020F0502020204030204" pitchFamily="34" charset="0"/>
                <a:cs typeface="+mn-cs"/>
              </a:rPr>
              <a:t>accelerer</a:t>
            </a:r>
            <a:r>
              <a:rPr lang="fr-BE" sz="1400" b="1" dirty="0">
                <a:latin typeface="Calibri" panose="020F0502020204030204" pitchFamily="34" charset="0"/>
                <a:cs typeface="+mn-cs"/>
              </a:rPr>
              <a:t>()</a:t>
            </a:r>
          </a:p>
          <a:p>
            <a:pPr lvl="1" fontAlgn="auto">
              <a:spcBef>
                <a:spcPts val="0"/>
              </a:spcBef>
              <a:spcAft>
                <a:spcPts val="0"/>
              </a:spcAft>
              <a:defRPr/>
            </a:pPr>
            <a:r>
              <a:rPr lang="fr-BE" sz="1400" b="1" dirty="0">
                <a:latin typeface="Calibri" panose="020F0502020204030204" pitchFamily="34" charset="0"/>
                <a:cs typeface="+mn-cs"/>
              </a:rPr>
              <a:t>{</a:t>
            </a:r>
          </a:p>
          <a:p>
            <a:pPr lvl="1" fontAlgn="auto">
              <a:spcBef>
                <a:spcPts val="0"/>
              </a:spcBef>
              <a:spcAft>
                <a:spcPts val="0"/>
              </a:spcAft>
              <a:defRPr/>
            </a:pPr>
            <a:r>
              <a:rPr lang="fr-BE" sz="1400" dirty="0">
                <a:latin typeface="Calibri" panose="020F0502020204030204" pitchFamily="34" charset="0"/>
                <a:cs typeface="+mn-cs"/>
              </a:rPr>
              <a:t>	vitesse = vitesse + 10;</a:t>
            </a:r>
          </a:p>
          <a:p>
            <a:pPr lvl="1" fontAlgn="auto">
              <a:spcBef>
                <a:spcPts val="0"/>
              </a:spcBef>
              <a:spcAft>
                <a:spcPts val="0"/>
              </a:spcAft>
              <a:defRPr/>
            </a:pPr>
            <a:r>
              <a:rPr lang="fr-BE" sz="1400" b="1" dirty="0">
                <a:latin typeface="Calibri" panose="020F0502020204030204" pitchFamily="34" charset="0"/>
                <a:cs typeface="+mn-cs"/>
              </a:rPr>
              <a:t>}</a:t>
            </a:r>
          </a:p>
          <a:p>
            <a:pPr lvl="1" fontAlgn="auto">
              <a:spcBef>
                <a:spcPts val="0"/>
              </a:spcBef>
              <a:spcAft>
                <a:spcPts val="0"/>
              </a:spcAft>
              <a:defRPr/>
            </a:pPr>
            <a:r>
              <a:rPr lang="fr-BE" sz="1400" b="1" dirty="0">
                <a:solidFill>
                  <a:schemeClr val="tx2">
                    <a:lumMod val="60000"/>
                    <a:lumOff val="40000"/>
                  </a:schemeClr>
                </a:solidFill>
                <a:latin typeface="Calibri" panose="020F0502020204030204" pitchFamily="34" charset="0"/>
                <a:cs typeface="+mn-cs"/>
              </a:rPr>
              <a:t>public </a:t>
            </a:r>
            <a:r>
              <a:rPr lang="fr-BE" sz="1400" b="1" dirty="0" err="1">
                <a:solidFill>
                  <a:schemeClr val="tx2">
                    <a:lumMod val="60000"/>
                    <a:lumOff val="40000"/>
                  </a:schemeClr>
                </a:solidFill>
                <a:latin typeface="Calibri" panose="020F0502020204030204" pitchFamily="34" charset="0"/>
                <a:cs typeface="+mn-cs"/>
              </a:rPr>
              <a:t>void</a:t>
            </a:r>
            <a:r>
              <a:rPr lang="fr-BE" sz="1400" b="1" dirty="0">
                <a:solidFill>
                  <a:schemeClr val="tx2">
                    <a:lumMod val="60000"/>
                    <a:lumOff val="40000"/>
                  </a:schemeClr>
                </a:solidFill>
                <a:latin typeface="Calibri" panose="020F0502020204030204" pitchFamily="34" charset="0"/>
                <a:cs typeface="+mn-cs"/>
              </a:rPr>
              <a:t> </a:t>
            </a:r>
            <a:r>
              <a:rPr lang="fr-BE" sz="1400" b="1" dirty="0">
                <a:latin typeface="Calibri" panose="020F0502020204030204" pitchFamily="34" charset="0"/>
                <a:cs typeface="+mn-cs"/>
              </a:rPr>
              <a:t>freiner()</a:t>
            </a:r>
          </a:p>
          <a:p>
            <a:pPr lvl="1" fontAlgn="auto">
              <a:spcBef>
                <a:spcPts val="0"/>
              </a:spcBef>
              <a:spcAft>
                <a:spcPts val="0"/>
              </a:spcAft>
              <a:defRPr/>
            </a:pPr>
            <a:r>
              <a:rPr lang="fr-BE" sz="1400" b="1" dirty="0">
                <a:latin typeface="Calibri" panose="020F0502020204030204" pitchFamily="34" charset="0"/>
                <a:cs typeface="+mn-cs"/>
              </a:rPr>
              <a:t>{</a:t>
            </a:r>
          </a:p>
          <a:p>
            <a:pPr lvl="1" fontAlgn="auto">
              <a:spcBef>
                <a:spcPts val="0"/>
              </a:spcBef>
              <a:spcAft>
                <a:spcPts val="0"/>
              </a:spcAft>
              <a:defRPr/>
            </a:pPr>
            <a:r>
              <a:rPr lang="fr-BE" sz="1400" dirty="0">
                <a:latin typeface="Calibri" panose="020F0502020204030204" pitchFamily="34" charset="0"/>
                <a:cs typeface="+mn-cs"/>
              </a:rPr>
              <a:t>	vitesse = vitesse - 10;</a:t>
            </a:r>
          </a:p>
          <a:p>
            <a:pPr lvl="1" fontAlgn="auto">
              <a:spcBef>
                <a:spcPts val="0"/>
              </a:spcBef>
              <a:spcAft>
                <a:spcPts val="0"/>
              </a:spcAft>
              <a:defRPr/>
            </a:pPr>
            <a:r>
              <a:rPr lang="fr-BE" sz="1400" b="1" dirty="0">
                <a:latin typeface="Calibri" panose="020F0502020204030204" pitchFamily="34" charset="0"/>
                <a:cs typeface="+mn-cs"/>
              </a:rPr>
              <a:t>}</a:t>
            </a:r>
          </a:p>
          <a:p>
            <a:pPr fontAlgn="auto">
              <a:spcBef>
                <a:spcPts val="0"/>
              </a:spcBef>
              <a:spcAft>
                <a:spcPts val="0"/>
              </a:spcAft>
              <a:defRPr/>
            </a:pPr>
            <a:r>
              <a:rPr lang="fr-BE" sz="1400" b="1" dirty="0">
                <a:latin typeface="Calibri" panose="020F0502020204030204" pitchFamily="34" charset="0"/>
                <a:cs typeface="+mn-cs"/>
              </a:rPr>
              <a:t>}</a:t>
            </a:r>
          </a:p>
        </p:txBody>
      </p:sp>
    </p:spTree>
    <p:extLst>
      <p:ext uri="{BB962C8B-B14F-4D97-AF65-F5344CB8AC3E}">
        <p14:creationId xmlns:p14="http://schemas.microsoft.com/office/powerpoint/2010/main" val="1678572532"/>
      </p:ext>
    </p:extLst>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ctrTitle"/>
          </p:nvPr>
        </p:nvSpPr>
        <p:spPr/>
        <p:txBody>
          <a:bodyPr/>
          <a:lstStyle/>
          <a:p>
            <a:endParaRPr lang="fr-BE" altLang="fr-FR" smtClean="0"/>
          </a:p>
        </p:txBody>
      </p:sp>
      <p:sp>
        <p:nvSpPr>
          <p:cNvPr id="19459" name="Sous-titre 2"/>
          <p:cNvSpPr>
            <a:spLocks noGrp="1"/>
          </p:cNvSpPr>
          <p:nvPr>
            <p:ph type="subTitle" idx="1"/>
          </p:nvPr>
        </p:nvSpPr>
        <p:spPr/>
        <p:txBody>
          <a:bodyPr/>
          <a:lstStyle/>
          <a:p>
            <a:endParaRPr lang="fr-BE" altLang="fr-FR" smtClean="0"/>
          </a:p>
        </p:txBody>
      </p:sp>
      <p:pic>
        <p:nvPicPr>
          <p:cNvPr id="19461" name="Picture 8" descr="C:\Documents and Settings\David Massaux\My Documents\Projects\Formations\models presentation\BG-PPT-Wvn-technofuturt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1071564"/>
            <a:ext cx="9163050" cy="57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j-lt"/>
              </a:rPr>
              <a:t>III . </a:t>
            </a:r>
            <a:r>
              <a:rPr lang="fr-BE" sz="2400" b="1" dirty="0">
                <a:latin typeface="+mj-lt"/>
              </a:rPr>
              <a:t>Le concept de classe</a:t>
            </a:r>
            <a:r>
              <a:rPr lang="fr-BE" sz="2400" b="1" i="1" dirty="0">
                <a:latin typeface="+mj-lt"/>
              </a:rPr>
              <a:t> </a:t>
            </a:r>
            <a:r>
              <a:rPr lang="fr-BE" sz="2400" b="1" i="1" dirty="0">
                <a:latin typeface="+mn-lt"/>
                <a:cs typeface="+mn-cs"/>
              </a:rPr>
              <a:t>– Aperçu d’une classe</a:t>
            </a:r>
          </a:p>
        </p:txBody>
      </p:sp>
      <p:sp>
        <p:nvSpPr>
          <p:cNvPr id="12" name="Rectangle 11"/>
          <p:cNvSpPr/>
          <p:nvPr/>
        </p:nvSpPr>
        <p:spPr>
          <a:xfrm>
            <a:off x="2857501" y="1047751"/>
            <a:ext cx="3571875" cy="4524299"/>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class </a:t>
            </a:r>
            <a:r>
              <a:rPr lang="fr-BE" b="1" dirty="0" err="1">
                <a:latin typeface="Calibri" panose="020F0502020204030204" pitchFamily="34" charset="0"/>
                <a:cs typeface="+mn-cs"/>
              </a:rPr>
              <a:t>Velo</a:t>
            </a:r>
            <a:r>
              <a:rPr lang="fr-BE" b="1" dirty="0">
                <a:latin typeface="Calibri" panose="020F0502020204030204" pitchFamily="34" charset="0"/>
                <a:cs typeface="+mn-cs"/>
              </a:rPr>
              <a:t> </a:t>
            </a:r>
          </a:p>
          <a:p>
            <a:pPr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marque;</a:t>
            </a:r>
          </a:p>
          <a:p>
            <a:pPr lvl="1" fontAlgn="auto">
              <a:spcBef>
                <a:spcPts val="0"/>
              </a:spcBef>
              <a:spcAft>
                <a:spcPts val="0"/>
              </a:spcAft>
              <a:defRPr/>
            </a:pPr>
            <a:r>
              <a:rPr lang="fr-BE" b="1" dirty="0" err="1">
                <a:solidFill>
                  <a:schemeClr val="tx2">
                    <a:lumMod val="60000"/>
                    <a:lumOff val="40000"/>
                  </a:schemeClr>
                </a:solidFill>
                <a:latin typeface="Calibri" panose="020F0502020204030204" pitchFamily="34" charset="0"/>
                <a:cs typeface="+mn-cs"/>
              </a:rPr>
              <a:t>int</a:t>
            </a:r>
            <a:r>
              <a:rPr lang="fr-BE" dirty="0">
                <a:latin typeface="Calibri" panose="020F0502020204030204" pitchFamily="34" charset="0"/>
                <a:cs typeface="+mn-cs"/>
              </a:rPr>
              <a:t> vitesse;</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couleur;</a:t>
            </a:r>
          </a:p>
          <a:p>
            <a:pPr lvl="1" fontAlgn="auto">
              <a:spcBef>
                <a:spcPts val="0"/>
              </a:spcBef>
              <a:spcAft>
                <a:spcPts val="0"/>
              </a:spcAft>
              <a:defRPr/>
            </a:pPr>
            <a:r>
              <a:rPr lang="fr-BE" b="1" dirty="0" err="1">
                <a:solidFill>
                  <a:schemeClr val="tx2">
                    <a:lumMod val="60000"/>
                    <a:lumOff val="40000"/>
                  </a:schemeClr>
                </a:solidFill>
                <a:latin typeface="Calibri" panose="020F0502020204030204" pitchFamily="34" charset="0"/>
                <a:cs typeface="+mn-cs"/>
              </a:rPr>
              <a:t>int</a:t>
            </a:r>
            <a:r>
              <a:rPr lang="fr-BE" dirty="0">
                <a:latin typeface="Calibri" panose="020F0502020204030204" pitchFamily="34" charset="0"/>
                <a:cs typeface="+mn-cs"/>
              </a:rPr>
              <a:t> poids;</a:t>
            </a:r>
          </a:p>
          <a:p>
            <a:pPr fontAlgn="auto">
              <a:spcBef>
                <a:spcPts val="0"/>
              </a:spcBef>
              <a:spcAft>
                <a:spcPts val="0"/>
              </a:spcAft>
              <a:defRPr/>
            </a:pPr>
            <a:endParaRPr lang="fr-BE" dirty="0">
              <a:latin typeface="Calibri" panose="020F0502020204030204" pitchFamily="34" charset="0"/>
              <a:cs typeface="+mn-cs"/>
            </a:endParaRP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a:t>
            </a:r>
            <a:r>
              <a:rPr lang="fr-BE" b="1" dirty="0" err="1">
                <a:solidFill>
                  <a:schemeClr val="tx2">
                    <a:lumMod val="60000"/>
                    <a:lumOff val="40000"/>
                  </a:schemeClr>
                </a:solidFill>
                <a:latin typeface="Calibri" panose="020F0502020204030204" pitchFamily="34" charset="0"/>
                <a:cs typeface="+mn-cs"/>
              </a:rPr>
              <a:t>void</a:t>
            </a:r>
            <a:r>
              <a:rPr lang="fr-BE" b="1" dirty="0">
                <a:solidFill>
                  <a:schemeClr val="tx2">
                    <a:lumMod val="60000"/>
                    <a:lumOff val="40000"/>
                  </a:schemeClr>
                </a:solidFill>
                <a:latin typeface="Calibri" panose="020F0502020204030204" pitchFamily="34" charset="0"/>
                <a:cs typeface="+mn-cs"/>
              </a:rPr>
              <a:t> </a:t>
            </a:r>
            <a:r>
              <a:rPr lang="fr-BE" b="1" dirty="0" err="1">
                <a:latin typeface="Calibri" panose="020F0502020204030204" pitchFamily="34" charset="0"/>
                <a:cs typeface="+mn-cs"/>
              </a:rPr>
              <a:t>accelerer</a:t>
            </a:r>
            <a:r>
              <a:rPr lang="fr-BE" b="1" dirty="0">
                <a:latin typeface="Calibri" panose="020F0502020204030204" pitchFamily="34" charset="0"/>
                <a:cs typeface="+mn-cs"/>
              </a:rPr>
              <a:t>()</a:t>
            </a:r>
          </a:p>
          <a:p>
            <a:pPr lvl="1"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dirty="0">
                <a:latin typeface="Calibri" panose="020F0502020204030204" pitchFamily="34" charset="0"/>
                <a:cs typeface="+mn-cs"/>
              </a:rPr>
              <a:t>	vitesse = vitesse + 10;</a:t>
            </a:r>
          </a:p>
          <a:p>
            <a:pPr lvl="1"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a:t>
            </a:r>
            <a:r>
              <a:rPr lang="fr-BE" b="1" dirty="0" err="1">
                <a:solidFill>
                  <a:schemeClr val="tx2">
                    <a:lumMod val="60000"/>
                    <a:lumOff val="40000"/>
                  </a:schemeClr>
                </a:solidFill>
                <a:latin typeface="Calibri" panose="020F0502020204030204" pitchFamily="34" charset="0"/>
                <a:cs typeface="+mn-cs"/>
              </a:rPr>
              <a:t>void</a:t>
            </a:r>
            <a:r>
              <a:rPr lang="fr-BE" b="1" dirty="0">
                <a:solidFill>
                  <a:schemeClr val="tx2">
                    <a:lumMod val="60000"/>
                    <a:lumOff val="40000"/>
                  </a:schemeClr>
                </a:solidFill>
                <a:latin typeface="Calibri" panose="020F0502020204030204" pitchFamily="34" charset="0"/>
                <a:cs typeface="+mn-cs"/>
              </a:rPr>
              <a:t> </a:t>
            </a:r>
            <a:r>
              <a:rPr lang="fr-BE" b="1" dirty="0">
                <a:latin typeface="Calibri" panose="020F0502020204030204" pitchFamily="34" charset="0"/>
                <a:cs typeface="+mn-cs"/>
              </a:rPr>
              <a:t>freiner()</a:t>
            </a:r>
          </a:p>
          <a:p>
            <a:pPr lvl="1"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dirty="0">
                <a:latin typeface="Calibri" panose="020F0502020204030204" pitchFamily="34" charset="0"/>
                <a:cs typeface="+mn-cs"/>
              </a:rPr>
              <a:t>	vitesse = vitesse - 10;</a:t>
            </a:r>
          </a:p>
          <a:p>
            <a:pPr lvl="1" fontAlgn="auto">
              <a:spcBef>
                <a:spcPts val="0"/>
              </a:spcBef>
              <a:spcAft>
                <a:spcPts val="0"/>
              </a:spcAft>
              <a:defRPr/>
            </a:pPr>
            <a:r>
              <a:rPr lang="fr-BE" b="1" dirty="0">
                <a:latin typeface="Calibri" panose="020F0502020204030204" pitchFamily="34" charset="0"/>
                <a:cs typeface="+mn-cs"/>
              </a:rPr>
              <a:t>}</a:t>
            </a:r>
          </a:p>
          <a:p>
            <a:pPr fontAlgn="auto">
              <a:spcBef>
                <a:spcPts val="0"/>
              </a:spcBef>
              <a:spcAft>
                <a:spcPts val="0"/>
              </a:spcAft>
              <a:defRPr/>
            </a:pPr>
            <a:r>
              <a:rPr lang="fr-BE" b="1" dirty="0">
                <a:latin typeface="Calibri" panose="020F0502020204030204" pitchFamily="34" charset="0"/>
                <a:cs typeface="+mn-cs"/>
              </a:rPr>
              <a:t>}</a:t>
            </a:r>
          </a:p>
        </p:txBody>
      </p:sp>
      <p:sp>
        <p:nvSpPr>
          <p:cNvPr id="15" name="ZoneTexte 14"/>
          <p:cNvSpPr txBox="1"/>
          <p:nvPr/>
        </p:nvSpPr>
        <p:spPr>
          <a:xfrm>
            <a:off x="3214689" y="1571626"/>
            <a:ext cx="3000375" cy="3693303"/>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lIns="91424" tIns="45712" rIns="91424" bIns="45712">
            <a:spAutoFit/>
          </a:bodyPr>
          <a:lstStyle/>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a:p>
            <a:pPr fontAlgn="auto">
              <a:spcBef>
                <a:spcPts val="0"/>
              </a:spcBef>
              <a:spcAft>
                <a:spcPts val="0"/>
              </a:spcAft>
              <a:defRPr/>
            </a:pPr>
            <a:endParaRPr lang="fr-BE" dirty="0"/>
          </a:p>
        </p:txBody>
      </p:sp>
      <p:sp>
        <p:nvSpPr>
          <p:cNvPr id="14" name="Rectangle 13"/>
          <p:cNvSpPr/>
          <p:nvPr/>
        </p:nvSpPr>
        <p:spPr>
          <a:xfrm>
            <a:off x="5881689" y="1785938"/>
            <a:ext cx="1785937" cy="500062"/>
          </a:xfrm>
          <a:prstGeom prst="wedgeRectCallout">
            <a:avLst>
              <a:gd name="adj1" fmla="val -79659"/>
              <a:gd name="adj2" fmla="val 38294"/>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Attributs de la classe</a:t>
            </a:r>
          </a:p>
        </p:txBody>
      </p:sp>
      <p:sp>
        <p:nvSpPr>
          <p:cNvPr id="18" name="Rectangle 17"/>
          <p:cNvSpPr/>
          <p:nvPr/>
        </p:nvSpPr>
        <p:spPr>
          <a:xfrm>
            <a:off x="6500813" y="4429126"/>
            <a:ext cx="1785937" cy="500063"/>
          </a:xfrm>
          <a:prstGeom prst="wedgeRectCallout">
            <a:avLst>
              <a:gd name="adj1" fmla="val -65031"/>
              <a:gd name="adj2" fmla="val 75300"/>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Corps de la classe</a:t>
            </a:r>
          </a:p>
        </p:txBody>
      </p:sp>
      <p:sp>
        <p:nvSpPr>
          <p:cNvPr id="19" name="Rectangle 18"/>
          <p:cNvSpPr/>
          <p:nvPr/>
        </p:nvSpPr>
        <p:spPr>
          <a:xfrm>
            <a:off x="5000626" y="714375"/>
            <a:ext cx="2786063" cy="554038"/>
          </a:xfrm>
          <a:prstGeom prst="wedgeRectCallout">
            <a:avLst>
              <a:gd name="adj1" fmla="val -66275"/>
              <a:gd name="adj2" fmla="val 41682"/>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Déclaration de la classe</a:t>
            </a:r>
          </a:p>
        </p:txBody>
      </p:sp>
      <p:sp>
        <p:nvSpPr>
          <p:cNvPr id="21" name="Rectangle 20"/>
          <p:cNvSpPr/>
          <p:nvPr/>
        </p:nvSpPr>
        <p:spPr>
          <a:xfrm>
            <a:off x="795339" y="2224089"/>
            <a:ext cx="2214562" cy="490537"/>
          </a:xfrm>
          <a:prstGeom prst="wedgeRectCallout">
            <a:avLst>
              <a:gd name="adj1" fmla="val 64475"/>
              <a:gd name="adj2" fmla="val 130144"/>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Méthodes de la classe</a:t>
            </a:r>
          </a:p>
        </p:txBody>
      </p:sp>
      <p:sp>
        <p:nvSpPr>
          <p:cNvPr id="16" name="Accolade fermante 15"/>
          <p:cNvSpPr/>
          <p:nvPr/>
        </p:nvSpPr>
        <p:spPr>
          <a:xfrm>
            <a:off x="5167313" y="1643064"/>
            <a:ext cx="142875" cy="1143000"/>
          </a:xfrm>
          <a:prstGeom prst="rightBrace">
            <a:avLst/>
          </a:prstGeom>
        </p:spPr>
        <p:style>
          <a:lnRef idx="3">
            <a:schemeClr val="dk1"/>
          </a:lnRef>
          <a:fillRef idx="0">
            <a:schemeClr val="dk1"/>
          </a:fillRef>
          <a:effectRef idx="2">
            <a:schemeClr val="dk1"/>
          </a:effectRef>
          <a:fontRef idx="minor">
            <a:schemeClr val="tx1"/>
          </a:fontRef>
        </p:style>
        <p:txBody>
          <a:bodyPr lIns="91424" tIns="45712" rIns="91424" bIns="45712" anchor="ctr"/>
          <a:lstStyle/>
          <a:p>
            <a:pPr algn="ctr" fontAlgn="auto">
              <a:spcBef>
                <a:spcPts val="0"/>
              </a:spcBef>
              <a:spcAft>
                <a:spcPts val="0"/>
              </a:spcAft>
              <a:defRPr/>
            </a:pPr>
            <a:endParaRPr lang="fr-BE"/>
          </a:p>
        </p:txBody>
      </p:sp>
      <p:sp>
        <p:nvSpPr>
          <p:cNvPr id="22" name="ZoneTexte 21"/>
          <p:cNvSpPr txBox="1"/>
          <p:nvPr/>
        </p:nvSpPr>
        <p:spPr>
          <a:xfrm>
            <a:off x="3714751" y="3487738"/>
            <a:ext cx="2357438" cy="36931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lIns="91424" tIns="45712" rIns="91424" bIns="45712">
            <a:spAutoFit/>
          </a:bodyPr>
          <a:lstStyle/>
          <a:p>
            <a:pPr fontAlgn="auto">
              <a:spcBef>
                <a:spcPts val="0"/>
              </a:spcBef>
              <a:spcAft>
                <a:spcPts val="0"/>
              </a:spcAft>
              <a:defRPr/>
            </a:pPr>
            <a:endParaRPr lang="fr-BE" dirty="0"/>
          </a:p>
        </p:txBody>
      </p:sp>
      <p:sp>
        <p:nvSpPr>
          <p:cNvPr id="23" name="Rectangle 22"/>
          <p:cNvSpPr/>
          <p:nvPr/>
        </p:nvSpPr>
        <p:spPr>
          <a:xfrm>
            <a:off x="6572250" y="3000376"/>
            <a:ext cx="2000250" cy="500063"/>
          </a:xfrm>
          <a:prstGeom prst="wedgeRectCallout">
            <a:avLst>
              <a:gd name="adj1" fmla="val -77831"/>
              <a:gd name="adj2" fmla="val 94892"/>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Corps de la méthode</a:t>
            </a:r>
          </a:p>
        </p:txBody>
      </p:sp>
    </p:spTree>
    <p:extLst>
      <p:ext uri="{BB962C8B-B14F-4D97-AF65-F5344CB8AC3E}">
        <p14:creationId xmlns:p14="http://schemas.microsoft.com/office/powerpoint/2010/main" val="3097704838"/>
      </p:ext>
    </p:extLst>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III . </a:t>
            </a:r>
            <a:r>
              <a:rPr lang="fr-BE" sz="2400" b="1" dirty="0">
                <a:latin typeface="+mn-lt"/>
              </a:rPr>
              <a:t>Le concept de </a:t>
            </a:r>
            <a:r>
              <a:rPr lang="fr-BE" sz="2400" b="1" dirty="0" smtClean="0">
                <a:latin typeface="+mn-lt"/>
              </a:rPr>
              <a:t>classe </a:t>
            </a:r>
            <a:r>
              <a:rPr lang="fr-BE" sz="2400" b="1" i="1" dirty="0" smtClean="0">
                <a:latin typeface="+mn-lt"/>
                <a:cs typeface="+mn-cs"/>
              </a:rPr>
              <a:t>– </a:t>
            </a:r>
            <a:r>
              <a:rPr lang="fr-BE" sz="2400" b="1" i="1" dirty="0">
                <a:latin typeface="+mn-lt"/>
                <a:cs typeface="+mn-cs"/>
              </a:rPr>
              <a:t>Les attributs</a:t>
            </a:r>
          </a:p>
        </p:txBody>
      </p:sp>
      <p:sp>
        <p:nvSpPr>
          <p:cNvPr id="9" name="Rectangle 8"/>
          <p:cNvSpPr/>
          <p:nvPr/>
        </p:nvSpPr>
        <p:spPr>
          <a:xfrm>
            <a:off x="1115616" y="1052736"/>
            <a:ext cx="7572375" cy="2585307"/>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class </a:t>
            </a:r>
            <a:r>
              <a:rPr lang="fr-BE" b="1" dirty="0" err="1">
                <a:latin typeface="Calibri" panose="020F0502020204030204" pitchFamily="34" charset="0"/>
                <a:cs typeface="+mn-cs"/>
              </a:rPr>
              <a:t>Velo</a:t>
            </a:r>
            <a:r>
              <a:rPr lang="fr-BE" b="1" dirty="0">
                <a:latin typeface="Calibri" panose="020F0502020204030204" pitchFamily="34" charset="0"/>
                <a:cs typeface="+mn-cs"/>
              </a:rPr>
              <a:t> </a:t>
            </a:r>
          </a:p>
          <a:p>
            <a:pPr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marque;</a:t>
            </a:r>
          </a:p>
          <a:p>
            <a:pPr lvl="1" fontAlgn="auto">
              <a:spcBef>
                <a:spcPts val="0"/>
              </a:spcBef>
              <a:spcAft>
                <a:spcPts val="0"/>
              </a:spcAft>
              <a:defRPr/>
            </a:pPr>
            <a:r>
              <a:rPr lang="fr-BE" b="1" dirty="0" err="1">
                <a:solidFill>
                  <a:schemeClr val="tx2">
                    <a:lumMod val="60000"/>
                    <a:lumOff val="40000"/>
                  </a:schemeClr>
                </a:solidFill>
                <a:latin typeface="Calibri" panose="020F0502020204030204" pitchFamily="34" charset="0"/>
                <a:cs typeface="+mn-cs"/>
              </a:rPr>
              <a:t>int</a:t>
            </a:r>
            <a:r>
              <a:rPr lang="fr-BE" dirty="0">
                <a:latin typeface="Calibri" panose="020F0502020204030204" pitchFamily="34" charset="0"/>
                <a:cs typeface="+mn-cs"/>
              </a:rPr>
              <a:t> vitesse;</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couleur;</a:t>
            </a:r>
          </a:p>
          <a:p>
            <a:pPr lvl="1" fontAlgn="auto">
              <a:spcBef>
                <a:spcPts val="0"/>
              </a:spcBef>
              <a:spcAft>
                <a:spcPts val="0"/>
              </a:spcAft>
              <a:defRPr/>
            </a:pPr>
            <a:r>
              <a:rPr lang="fr-BE" b="1" dirty="0" err="1">
                <a:solidFill>
                  <a:schemeClr val="tx2">
                    <a:lumMod val="60000"/>
                    <a:lumOff val="40000"/>
                  </a:schemeClr>
                </a:solidFill>
                <a:latin typeface="Calibri" panose="020F0502020204030204" pitchFamily="34" charset="0"/>
                <a:cs typeface="+mn-cs"/>
              </a:rPr>
              <a:t>private</a:t>
            </a: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int</a:t>
            </a:r>
            <a:r>
              <a:rPr lang="fr-BE" dirty="0">
                <a:latin typeface="Calibri" panose="020F0502020204030204" pitchFamily="34" charset="0"/>
                <a:cs typeface="+mn-cs"/>
              </a:rPr>
              <a:t> poids;</a:t>
            </a:r>
          </a:p>
          <a:p>
            <a:pPr lvl="1" fontAlgn="auto">
              <a:spcBef>
                <a:spcPts val="0"/>
              </a:spcBef>
              <a:spcAft>
                <a:spcPts val="0"/>
              </a:spcAft>
              <a:defRPr/>
            </a:pPr>
            <a:endParaRPr lang="fr-BE" b="1" dirty="0">
              <a:latin typeface="Calibri" panose="020F0502020204030204" pitchFamily="34" charset="0"/>
              <a:cs typeface="+mn-cs"/>
            </a:endParaRPr>
          </a:p>
          <a:p>
            <a:pPr lvl="1" fontAlgn="auto">
              <a:spcBef>
                <a:spcPts val="0"/>
              </a:spcBef>
              <a:spcAft>
                <a:spcPts val="0"/>
              </a:spcAft>
              <a:defRPr/>
            </a:pPr>
            <a:r>
              <a:rPr lang="fr-BE" b="1" dirty="0">
                <a:latin typeface="Calibri" panose="020F0502020204030204" pitchFamily="34" charset="0"/>
                <a:cs typeface="+mn-cs"/>
              </a:rPr>
              <a:t>…</a:t>
            </a:r>
          </a:p>
          <a:p>
            <a:pPr fontAlgn="auto">
              <a:spcBef>
                <a:spcPts val="0"/>
              </a:spcBef>
              <a:spcAft>
                <a:spcPts val="0"/>
              </a:spcAft>
              <a:defRPr/>
            </a:pPr>
            <a:r>
              <a:rPr lang="fr-BE" b="1" dirty="0">
                <a:latin typeface="Calibri" panose="020F0502020204030204" pitchFamily="34" charset="0"/>
                <a:cs typeface="+mn-cs"/>
              </a:rPr>
              <a:t>}</a:t>
            </a:r>
          </a:p>
        </p:txBody>
      </p:sp>
      <p:sp>
        <p:nvSpPr>
          <p:cNvPr id="12" name="Rectangle 11"/>
          <p:cNvSpPr/>
          <p:nvPr/>
        </p:nvSpPr>
        <p:spPr>
          <a:xfrm>
            <a:off x="4665664" y="1357314"/>
            <a:ext cx="2786062" cy="357187"/>
          </a:xfrm>
          <a:prstGeom prst="wedgeRectCallout">
            <a:avLst>
              <a:gd name="adj1" fmla="val -68541"/>
              <a:gd name="adj2" fmla="val 167858"/>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Attributs de la classe</a:t>
            </a:r>
          </a:p>
        </p:txBody>
      </p:sp>
      <p:sp>
        <p:nvSpPr>
          <p:cNvPr id="13" name="ZoneTexte 12"/>
          <p:cNvSpPr txBox="1"/>
          <p:nvPr/>
        </p:nvSpPr>
        <p:spPr>
          <a:xfrm>
            <a:off x="428626" y="4056064"/>
            <a:ext cx="8501063" cy="1323423"/>
          </a:xfrm>
          <a:prstGeom prst="rect">
            <a:avLst/>
          </a:prstGeom>
          <a:noFill/>
        </p:spPr>
        <p:txBody>
          <a:bodyPr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Les </a:t>
            </a:r>
            <a:r>
              <a:rPr lang="fr-BE" sz="2000" b="1" dirty="0">
                <a:latin typeface="Calibri" panose="020F0502020204030204" pitchFamily="34" charset="0"/>
                <a:cs typeface="+mn-cs"/>
              </a:rPr>
              <a:t>attributs</a:t>
            </a:r>
            <a:r>
              <a:rPr lang="fr-BE" sz="2000" dirty="0">
                <a:latin typeface="Calibri" panose="020F0502020204030204" pitchFamily="34" charset="0"/>
                <a:cs typeface="+mn-cs"/>
              </a:rPr>
              <a:t> de la classe sont les </a:t>
            </a:r>
            <a:r>
              <a:rPr lang="fr-BE" sz="2000" b="1" dirty="0">
                <a:latin typeface="Calibri" panose="020F0502020204030204" pitchFamily="34" charset="0"/>
                <a:cs typeface="+mn-cs"/>
              </a:rPr>
              <a:t>variables</a:t>
            </a:r>
            <a:r>
              <a:rPr lang="fr-BE" sz="2000" dirty="0">
                <a:latin typeface="Calibri" panose="020F0502020204030204" pitchFamily="34" charset="0"/>
                <a:cs typeface="+mn-cs"/>
              </a:rPr>
              <a:t> déclarées dans le corps de la classe et </a:t>
            </a:r>
            <a:r>
              <a:rPr lang="fr-BE" sz="2000" b="1" dirty="0">
                <a:latin typeface="Calibri" panose="020F0502020204030204" pitchFamily="34" charset="0"/>
                <a:cs typeface="+mn-cs"/>
              </a:rPr>
              <a:t>en dehors de toute méthode</a:t>
            </a:r>
            <a:r>
              <a:rPr lang="fr-BE" sz="2000" dirty="0">
                <a:latin typeface="Calibri" panose="020F0502020204030204" pitchFamily="34" charset="0"/>
                <a:cs typeface="+mn-cs"/>
              </a:rPr>
              <a:t>.</a:t>
            </a:r>
          </a:p>
          <a:p>
            <a:pPr marL="0" lvl="3" fontAlgn="auto">
              <a:spcBef>
                <a:spcPts val="0"/>
              </a:spcBef>
              <a:spcAft>
                <a:spcPts val="0"/>
              </a:spcAft>
              <a:defRPr/>
            </a:pPr>
            <a:r>
              <a:rPr lang="fr-BE" sz="2000" dirty="0">
                <a:latin typeface="Calibri" panose="020F0502020204030204" pitchFamily="34" charset="0"/>
                <a:cs typeface="+mn-cs"/>
              </a:rPr>
              <a:t>Si on se réfère à la notion de portée d’une variable, elles sont bien accessibles n’importe où dans la classe.</a:t>
            </a:r>
          </a:p>
        </p:txBody>
      </p:sp>
      <p:sp>
        <p:nvSpPr>
          <p:cNvPr id="11" name="Accolade fermante 10"/>
          <p:cNvSpPr/>
          <p:nvPr/>
        </p:nvSpPr>
        <p:spPr>
          <a:xfrm>
            <a:off x="3665538" y="1535906"/>
            <a:ext cx="285750" cy="1214438"/>
          </a:xfrm>
          <a:prstGeom prst="rightBrace">
            <a:avLst>
              <a:gd name="adj1" fmla="val 8333"/>
              <a:gd name="adj2" fmla="val 50000"/>
            </a:avLst>
          </a:prstGeom>
        </p:spPr>
        <p:style>
          <a:lnRef idx="3">
            <a:schemeClr val="dk1"/>
          </a:lnRef>
          <a:fillRef idx="0">
            <a:schemeClr val="dk1"/>
          </a:fillRef>
          <a:effectRef idx="2">
            <a:schemeClr val="dk1"/>
          </a:effectRef>
          <a:fontRef idx="minor">
            <a:schemeClr val="tx1"/>
          </a:fontRef>
        </p:style>
        <p:txBody>
          <a:bodyPr lIns="91424" tIns="45712" rIns="91424" bIns="45712" anchor="ctr"/>
          <a:lstStyle/>
          <a:p>
            <a:pPr algn="ctr" fontAlgn="auto">
              <a:spcBef>
                <a:spcPts val="0"/>
              </a:spcBef>
              <a:spcAft>
                <a:spcPts val="0"/>
              </a:spcAft>
              <a:defRPr/>
            </a:pPr>
            <a:endParaRPr lang="fr-BE"/>
          </a:p>
        </p:txBody>
      </p:sp>
    </p:spTree>
    <p:extLst>
      <p:ext uri="{BB962C8B-B14F-4D97-AF65-F5344CB8AC3E}">
        <p14:creationId xmlns:p14="http://schemas.microsoft.com/office/powerpoint/2010/main" val="2042054553"/>
      </p:ext>
    </p:extLst>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III . </a:t>
            </a:r>
            <a:r>
              <a:rPr lang="fr-BE" sz="2400" b="1" dirty="0">
                <a:latin typeface="+mn-lt"/>
              </a:rPr>
              <a:t>Le concept de </a:t>
            </a:r>
            <a:r>
              <a:rPr lang="fr-BE" sz="2400" b="1" dirty="0" smtClean="0">
                <a:latin typeface="+mn-lt"/>
              </a:rPr>
              <a:t>classe </a:t>
            </a:r>
            <a:r>
              <a:rPr lang="fr-BE" sz="2400" b="1" i="1" dirty="0" smtClean="0">
                <a:latin typeface="+mn-lt"/>
                <a:cs typeface="+mn-cs"/>
              </a:rPr>
              <a:t>– </a:t>
            </a:r>
            <a:r>
              <a:rPr lang="fr-BE" sz="2400" b="1" i="1" dirty="0">
                <a:latin typeface="+mn-lt"/>
                <a:cs typeface="+mn-cs"/>
              </a:rPr>
              <a:t>Les attributs</a:t>
            </a:r>
          </a:p>
        </p:txBody>
      </p:sp>
      <p:sp>
        <p:nvSpPr>
          <p:cNvPr id="13" name="ZoneTexte 12"/>
          <p:cNvSpPr txBox="1"/>
          <p:nvPr/>
        </p:nvSpPr>
        <p:spPr>
          <a:xfrm>
            <a:off x="321469" y="1268761"/>
            <a:ext cx="8501063" cy="4401189"/>
          </a:xfrm>
          <a:prstGeom prst="rect">
            <a:avLst/>
          </a:prstGeom>
          <a:noFill/>
        </p:spPr>
        <p:txBody>
          <a:bodyPr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Les </a:t>
            </a:r>
            <a:r>
              <a:rPr lang="fr-BE" sz="2000" b="1" dirty="0">
                <a:latin typeface="Calibri" panose="020F0502020204030204" pitchFamily="34" charset="0"/>
                <a:cs typeface="+mn-cs"/>
              </a:rPr>
              <a:t>attributs </a:t>
            </a:r>
            <a:r>
              <a:rPr lang="fr-BE" sz="2000" dirty="0">
                <a:latin typeface="Calibri" panose="020F0502020204030204" pitchFamily="34" charset="0"/>
                <a:cs typeface="+mn-cs"/>
              </a:rPr>
              <a:t>sont composés de 3 parties :</a:t>
            </a:r>
          </a:p>
          <a:p>
            <a:pPr marL="0" lvl="3" fontAlgn="auto">
              <a:spcBef>
                <a:spcPts val="0"/>
              </a:spcBef>
              <a:spcAft>
                <a:spcPts val="0"/>
              </a:spcAft>
              <a:defRPr/>
            </a:pPr>
            <a:endParaRPr lang="fr-BE" sz="2000" dirty="0">
              <a:latin typeface="Calibri" panose="020F0502020204030204" pitchFamily="34" charset="0"/>
              <a:cs typeface="+mn-cs"/>
            </a:endParaRPr>
          </a:p>
          <a:p>
            <a:pPr marL="457119" lvl="3" indent="-457119" fontAlgn="auto">
              <a:spcBef>
                <a:spcPts val="0"/>
              </a:spcBef>
              <a:spcAft>
                <a:spcPts val="0"/>
              </a:spcAft>
              <a:buFont typeface="+mj-lt"/>
              <a:buAutoNum type="arabicPeriod"/>
              <a:defRPr/>
            </a:pPr>
            <a:r>
              <a:rPr lang="fr-BE" sz="2000" dirty="0">
                <a:latin typeface="Calibri" panose="020F0502020204030204" pitchFamily="34" charset="0"/>
                <a:cs typeface="+mn-cs"/>
              </a:rPr>
              <a:t>Modificateur d’accès :</a:t>
            </a:r>
          </a:p>
          <a:p>
            <a:pPr marL="799959" lvl="4" indent="-342839" fontAlgn="auto">
              <a:spcBef>
                <a:spcPts val="0"/>
              </a:spcBef>
              <a:spcAft>
                <a:spcPts val="0"/>
              </a:spcAft>
              <a:buFont typeface="Arial" panose="020B0604020202020204" pitchFamily="34" charset="0"/>
              <a:buChar char="•"/>
              <a:defRPr/>
            </a:pPr>
            <a:r>
              <a:rPr lang="fr-BE" sz="2000" dirty="0" err="1">
                <a:latin typeface="Calibri" panose="020F0502020204030204" pitchFamily="34" charset="0"/>
                <a:cs typeface="+mn-cs"/>
              </a:rPr>
              <a:t>private</a:t>
            </a:r>
            <a:r>
              <a:rPr lang="fr-BE" sz="2000" dirty="0">
                <a:latin typeface="Calibri" panose="020F0502020204030204" pitchFamily="34" charset="0"/>
                <a:cs typeface="+mn-cs"/>
              </a:rPr>
              <a:t> : accessible uniquement dans la classe dans laquelle l’attribut est déclaré</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public : accessible dans toutes les classes</a:t>
            </a:r>
          </a:p>
          <a:p>
            <a:pPr marL="799959" lvl="4" indent="-342839" fontAlgn="auto">
              <a:spcBef>
                <a:spcPts val="0"/>
              </a:spcBef>
              <a:spcAft>
                <a:spcPts val="0"/>
              </a:spcAft>
              <a:buFont typeface="Arial" panose="020B0604020202020204" pitchFamily="34" charset="0"/>
              <a:buChar char="•"/>
              <a:defRPr/>
            </a:pPr>
            <a:r>
              <a:rPr lang="fr-BE" sz="2000" dirty="0" err="1">
                <a:latin typeface="Calibri" panose="020F0502020204030204" pitchFamily="34" charset="0"/>
                <a:cs typeface="+mn-cs"/>
              </a:rPr>
              <a:t>protected</a:t>
            </a:r>
            <a:r>
              <a:rPr lang="fr-BE" sz="2000" dirty="0">
                <a:latin typeface="Calibri" panose="020F0502020204030204" pitchFamily="34" charset="0"/>
                <a:cs typeface="+mn-cs"/>
              </a:rPr>
              <a:t> : accessible d</a:t>
            </a:r>
            <a:r>
              <a:rPr lang="fr-BE" sz="2000" dirty="0">
                <a:latin typeface="Calibri" panose="020F0502020204030204" pitchFamily="34" charset="0"/>
              </a:rPr>
              <a:t>ans la classe dans laquelle l’attribut est déclaré, les classes enfants et les classes du même package</a:t>
            </a:r>
          </a:p>
          <a:p>
            <a:pPr marL="457119" lvl="2" indent="-457119" fontAlgn="auto">
              <a:spcBef>
                <a:spcPts val="0"/>
              </a:spcBef>
              <a:spcAft>
                <a:spcPts val="0"/>
              </a:spcAft>
              <a:buFont typeface="+mj-lt"/>
              <a:buAutoNum type="arabicPeriod" startAt="2"/>
              <a:defRPr/>
            </a:pPr>
            <a:r>
              <a:rPr lang="fr-BE" sz="2000" dirty="0">
                <a:latin typeface="Calibri" panose="020F0502020204030204" pitchFamily="34" charset="0"/>
              </a:rPr>
              <a:t>Type de l’attribut</a:t>
            </a:r>
          </a:p>
          <a:p>
            <a:pPr marL="457119" lvl="2" indent="-457119" fontAlgn="auto">
              <a:spcBef>
                <a:spcPts val="0"/>
              </a:spcBef>
              <a:spcAft>
                <a:spcPts val="0"/>
              </a:spcAft>
              <a:buFont typeface="+mj-lt"/>
              <a:buAutoNum type="arabicPeriod" startAt="2"/>
              <a:defRPr/>
            </a:pPr>
            <a:r>
              <a:rPr lang="fr-BE" sz="2000" dirty="0">
                <a:latin typeface="Calibri" panose="020F0502020204030204" pitchFamily="34" charset="0"/>
              </a:rPr>
              <a:t>Nom de l’attribut</a:t>
            </a:r>
          </a:p>
          <a:p>
            <a:pPr marL="0" lvl="2" fontAlgn="auto">
              <a:spcBef>
                <a:spcPts val="0"/>
              </a:spcBef>
              <a:spcAft>
                <a:spcPts val="0"/>
              </a:spcAft>
              <a:defRPr/>
            </a:pPr>
            <a:endParaRPr lang="fr-BE" sz="2000" dirty="0">
              <a:latin typeface="Calibri" panose="020F0502020204030204" pitchFamily="34" charset="0"/>
            </a:endParaRPr>
          </a:p>
          <a:p>
            <a:pPr marL="0" lvl="2" fontAlgn="auto">
              <a:spcBef>
                <a:spcPts val="0"/>
              </a:spcBef>
              <a:spcAft>
                <a:spcPts val="0"/>
              </a:spcAft>
              <a:defRPr/>
            </a:pPr>
            <a:r>
              <a:rPr lang="fr-BE" sz="2000" dirty="0">
                <a:latin typeface="Calibri" panose="020F0502020204030204" pitchFamily="34" charset="0"/>
              </a:rPr>
              <a:t>Exemple:</a:t>
            </a:r>
          </a:p>
          <a:p>
            <a:pPr marL="0" lvl="2" fontAlgn="auto">
              <a:spcBef>
                <a:spcPts val="0"/>
              </a:spcBef>
              <a:spcAft>
                <a:spcPts val="0"/>
              </a:spcAft>
              <a:defRPr/>
            </a:pPr>
            <a:r>
              <a:rPr lang="fr-BE" sz="2000" dirty="0">
                <a:latin typeface="Calibri" panose="020F0502020204030204" pitchFamily="34" charset="0"/>
              </a:rPr>
              <a:t>	</a:t>
            </a:r>
            <a:r>
              <a:rPr lang="fr-BE" sz="2000" dirty="0" err="1">
                <a:latin typeface="Calibri" panose="020F0502020204030204" pitchFamily="34" charset="0"/>
              </a:rPr>
              <a:t>private</a:t>
            </a:r>
            <a:r>
              <a:rPr lang="fr-BE" sz="2000" dirty="0">
                <a:latin typeface="Calibri" panose="020F0502020204030204" pitchFamily="34" charset="0"/>
              </a:rPr>
              <a:t> String nom;</a:t>
            </a:r>
          </a:p>
          <a:p>
            <a:pPr marL="799959" lvl="4" indent="-342839" fontAlgn="auto">
              <a:spcBef>
                <a:spcPts val="0"/>
              </a:spcBef>
              <a:spcAft>
                <a:spcPts val="0"/>
              </a:spcAft>
              <a:buFont typeface="Arial" panose="020B0604020202020204" pitchFamily="34" charset="0"/>
              <a:buChar char="•"/>
              <a:defRPr/>
            </a:pPr>
            <a:endParaRPr lang="fr-BE" sz="2000" dirty="0">
              <a:latin typeface="Calibri" panose="020F0502020204030204" pitchFamily="34" charset="0"/>
              <a:cs typeface="+mn-cs"/>
            </a:endParaRPr>
          </a:p>
        </p:txBody>
      </p:sp>
    </p:spTree>
    <p:extLst>
      <p:ext uri="{BB962C8B-B14F-4D97-AF65-F5344CB8AC3E}">
        <p14:creationId xmlns:p14="http://schemas.microsoft.com/office/powerpoint/2010/main" val="461806786"/>
      </p:ext>
    </p:extLst>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9"/>
          <p:cNvSpPr>
            <a:spLocks noGrp="1"/>
          </p:cNvSpPr>
          <p:nvPr>
            <p:ph type="title"/>
          </p:nvPr>
        </p:nvSpPr>
        <p:spPr>
          <a:xfrm>
            <a:off x="457200" y="274639"/>
            <a:ext cx="8229600" cy="796925"/>
          </a:xfrm>
        </p:spPr>
        <p:txBody>
          <a:bodyPr/>
          <a:lstStyle/>
          <a:p>
            <a:r>
              <a:rPr lang="fr-BE" altLang="fr-FR" b="1" smtClean="0">
                <a:latin typeface="Calibri" pitchFamily="34" charset="0"/>
              </a:rPr>
              <a:t>Table des matières</a:t>
            </a:r>
            <a:endParaRPr lang="fr-BE" altLang="fr-FR" smtClean="0"/>
          </a:p>
        </p:txBody>
      </p:sp>
      <p:sp>
        <p:nvSpPr>
          <p:cNvPr id="12" name="ZoneTexte 7"/>
          <p:cNvSpPr txBox="1">
            <a:spLocks noGrp="1"/>
          </p:cNvSpPr>
          <p:nvPr>
            <p:ph idx="1"/>
          </p:nvPr>
        </p:nvSpPr>
        <p:spPr>
          <a:xfrm>
            <a:off x="457200" y="1046164"/>
            <a:ext cx="8229600" cy="4493522"/>
          </a:xfrm>
          <a:noFill/>
        </p:spPr>
        <p:txBody>
          <a:bodyPr>
            <a:spAutoFit/>
          </a:bodyPr>
          <a:lstStyle/>
          <a:p>
            <a:pPr fontAlgn="auto">
              <a:spcBef>
                <a:spcPts val="0"/>
              </a:spcBef>
              <a:spcAft>
                <a:spcPts val="0"/>
              </a:spcAft>
              <a:defRPr/>
            </a:pPr>
            <a:endParaRPr lang="fr-BE" sz="1600" b="1" dirty="0">
              <a:solidFill>
                <a:schemeClr val="tx1"/>
              </a:solidFill>
            </a:endParaRPr>
          </a:p>
          <a:p>
            <a:pPr fontAlgn="auto">
              <a:spcBef>
                <a:spcPts val="0"/>
              </a:spcBef>
              <a:spcAft>
                <a:spcPts val="0"/>
              </a:spcAft>
              <a:defRPr/>
            </a:pPr>
            <a:r>
              <a:rPr lang="fr-BE" sz="1800" b="1" dirty="0">
                <a:solidFill>
                  <a:schemeClr val="tx1"/>
                </a:solidFill>
              </a:rPr>
              <a:t>I . 	Introduction à Java et historique du langage</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II. 	Notre outil de développement : </a:t>
            </a:r>
            <a:r>
              <a:rPr lang="fr-BE" sz="1800" b="1" i="1" dirty="0">
                <a:solidFill>
                  <a:schemeClr val="tx1"/>
                </a:solidFill>
              </a:rPr>
              <a:t>Eclipse Kepler</a:t>
            </a:r>
          </a:p>
          <a:p>
            <a:pPr marL="0" indent="0" fontAlgn="auto">
              <a:spcBef>
                <a:spcPts val="0"/>
              </a:spcBef>
              <a:spcAft>
                <a:spcPts val="0"/>
              </a:spcAft>
              <a:buNone/>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III. 	Le langage Java et sa syntaxe</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rgbClr val="FF0000"/>
                </a:solidFill>
              </a:rPr>
              <a:t>IV. 	La POO avec Java</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V. 	API Java</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VI. 	La gestion des exceptions</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VII. 	Les collections</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smtClean="0">
                <a:solidFill>
                  <a:schemeClr val="tx1"/>
                </a:solidFill>
              </a:rPr>
              <a:t>VIII</a:t>
            </a:r>
            <a:r>
              <a:rPr lang="fr-BE" sz="1800" b="1" dirty="0">
                <a:solidFill>
                  <a:schemeClr val="tx1"/>
                </a:solidFill>
              </a:rPr>
              <a:t>. 	La sérialisation</a:t>
            </a:r>
          </a:p>
        </p:txBody>
      </p:sp>
    </p:spTree>
    <p:extLst>
      <p:ext uri="{BB962C8B-B14F-4D97-AF65-F5344CB8AC3E}">
        <p14:creationId xmlns:p14="http://schemas.microsoft.com/office/powerpoint/2010/main" val="1013914971"/>
      </p:ext>
    </p:extLst>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III . </a:t>
            </a:r>
            <a:r>
              <a:rPr lang="fr-BE" sz="2400" b="1" dirty="0">
                <a:latin typeface="+mn-lt"/>
              </a:rPr>
              <a:t>Le concept de classe</a:t>
            </a:r>
            <a:r>
              <a:rPr lang="fr-BE" sz="2400" b="1" i="1" dirty="0">
                <a:latin typeface="+mn-lt"/>
              </a:rPr>
              <a:t> </a:t>
            </a:r>
            <a:r>
              <a:rPr lang="fr-BE" sz="2400" b="1" i="1" dirty="0">
                <a:latin typeface="+mn-lt"/>
                <a:cs typeface="+mn-cs"/>
              </a:rPr>
              <a:t>– Les méthodes</a:t>
            </a:r>
          </a:p>
        </p:txBody>
      </p:sp>
      <p:sp>
        <p:nvSpPr>
          <p:cNvPr id="9" name="Rectangle 8"/>
          <p:cNvSpPr/>
          <p:nvPr/>
        </p:nvSpPr>
        <p:spPr>
          <a:xfrm>
            <a:off x="2428876" y="785212"/>
            <a:ext cx="3286125" cy="2862306"/>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class </a:t>
            </a:r>
            <a:r>
              <a:rPr lang="fr-BE" b="1" dirty="0" err="1">
                <a:latin typeface="Calibri" panose="020F0502020204030204" pitchFamily="34" charset="0"/>
                <a:cs typeface="+mn-cs"/>
              </a:rPr>
              <a:t>Velo</a:t>
            </a:r>
            <a:r>
              <a:rPr lang="fr-BE" b="1" dirty="0">
                <a:latin typeface="Calibri" panose="020F0502020204030204" pitchFamily="34" charset="0"/>
                <a:cs typeface="+mn-cs"/>
              </a:rPr>
              <a:t> </a:t>
            </a:r>
          </a:p>
          <a:p>
            <a:pPr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dirty="0">
                <a:latin typeface="Calibri" panose="020F0502020204030204" pitchFamily="34" charset="0"/>
                <a:cs typeface="+mn-cs"/>
              </a:rPr>
              <a:t>…</a:t>
            </a:r>
          </a:p>
          <a:p>
            <a:pPr lvl="1" fontAlgn="auto">
              <a:spcBef>
                <a:spcPts val="0"/>
              </a:spcBef>
              <a:spcAft>
                <a:spcPts val="0"/>
              </a:spcAft>
              <a:defRPr/>
            </a:pPr>
            <a:endParaRPr lang="fr-BE" b="1" dirty="0">
              <a:solidFill>
                <a:schemeClr val="tx2">
                  <a:lumMod val="60000"/>
                  <a:lumOff val="40000"/>
                </a:schemeClr>
              </a:solidFill>
              <a:latin typeface="Calibri" panose="020F0502020204030204" pitchFamily="34" charset="0"/>
              <a:cs typeface="+mn-cs"/>
            </a:endParaRP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a:t>
            </a:r>
            <a:r>
              <a:rPr lang="fr-BE" b="1" dirty="0" err="1">
                <a:solidFill>
                  <a:schemeClr val="tx2">
                    <a:lumMod val="60000"/>
                    <a:lumOff val="40000"/>
                  </a:schemeClr>
                </a:solidFill>
                <a:latin typeface="Calibri" panose="020F0502020204030204" pitchFamily="34" charset="0"/>
                <a:cs typeface="+mn-cs"/>
              </a:rPr>
              <a:t>void</a:t>
            </a:r>
            <a:r>
              <a:rPr lang="fr-BE" b="1" dirty="0">
                <a:solidFill>
                  <a:schemeClr val="tx2">
                    <a:lumMod val="60000"/>
                    <a:lumOff val="40000"/>
                  </a:schemeClr>
                </a:solidFill>
                <a:latin typeface="Calibri" panose="020F0502020204030204" pitchFamily="34" charset="0"/>
                <a:cs typeface="+mn-cs"/>
              </a:rPr>
              <a:t> </a:t>
            </a:r>
            <a:r>
              <a:rPr lang="fr-BE" dirty="0" err="1">
                <a:latin typeface="Calibri" panose="020F0502020204030204" pitchFamily="34" charset="0"/>
                <a:cs typeface="+mn-cs"/>
              </a:rPr>
              <a:t>accelerer</a:t>
            </a:r>
            <a:r>
              <a:rPr lang="fr-BE" dirty="0">
                <a:latin typeface="Calibri" panose="020F0502020204030204" pitchFamily="34" charset="0"/>
                <a:cs typeface="+mn-cs"/>
              </a:rPr>
              <a:t>()</a:t>
            </a:r>
          </a:p>
          <a:p>
            <a:pPr lvl="1"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dirty="0">
                <a:latin typeface="Calibri" panose="020F0502020204030204" pitchFamily="34" charset="0"/>
                <a:cs typeface="+mn-cs"/>
              </a:rPr>
              <a:t>	</a:t>
            </a:r>
            <a:r>
              <a:rPr lang="fr-BE" sz="1400" dirty="0">
                <a:latin typeface="Calibri" panose="020F0502020204030204" pitchFamily="34" charset="0"/>
                <a:cs typeface="+mn-cs"/>
              </a:rPr>
              <a:t>vitesse = vitesse + 10;</a:t>
            </a:r>
          </a:p>
          <a:p>
            <a:pPr lvl="1"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b="1" dirty="0">
                <a:latin typeface="Calibri" panose="020F0502020204030204" pitchFamily="34" charset="0"/>
                <a:cs typeface="+mn-cs"/>
              </a:rPr>
              <a:t>…</a:t>
            </a:r>
          </a:p>
          <a:p>
            <a:pPr fontAlgn="auto">
              <a:spcBef>
                <a:spcPts val="0"/>
              </a:spcBef>
              <a:spcAft>
                <a:spcPts val="0"/>
              </a:spcAft>
              <a:defRPr/>
            </a:pPr>
            <a:r>
              <a:rPr lang="fr-BE" b="1" dirty="0">
                <a:latin typeface="Calibri" panose="020F0502020204030204" pitchFamily="34" charset="0"/>
                <a:cs typeface="+mn-cs"/>
              </a:rPr>
              <a:t>}</a:t>
            </a:r>
          </a:p>
        </p:txBody>
      </p:sp>
      <p:sp>
        <p:nvSpPr>
          <p:cNvPr id="12" name="Rectangle 11"/>
          <p:cNvSpPr/>
          <p:nvPr/>
        </p:nvSpPr>
        <p:spPr>
          <a:xfrm>
            <a:off x="5357813" y="1000125"/>
            <a:ext cx="2286000" cy="571500"/>
          </a:xfrm>
          <a:prstGeom prst="wedgeRectCallout">
            <a:avLst>
              <a:gd name="adj1" fmla="val -59128"/>
              <a:gd name="adj2" fmla="val 127502"/>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Déclaration de la méthode</a:t>
            </a:r>
          </a:p>
        </p:txBody>
      </p:sp>
      <p:sp>
        <p:nvSpPr>
          <p:cNvPr id="13" name="ZoneTexte 12"/>
          <p:cNvSpPr txBox="1"/>
          <p:nvPr/>
        </p:nvSpPr>
        <p:spPr>
          <a:xfrm>
            <a:off x="428596" y="3717032"/>
            <a:ext cx="6786610" cy="1754310"/>
          </a:xfrm>
          <a:prstGeom prst="rect">
            <a:avLst/>
          </a:prstGeom>
          <a:noFill/>
        </p:spPr>
        <p:txBody>
          <a:bodyPr lIns="91424" tIns="45712" rIns="91424" bIns="45712">
            <a:spAutoFit/>
          </a:bodyPr>
          <a:lstStyle/>
          <a:p>
            <a:pPr marL="0" lvl="3" fontAlgn="auto">
              <a:spcBef>
                <a:spcPts val="0"/>
              </a:spcBef>
              <a:spcAft>
                <a:spcPts val="0"/>
              </a:spcAft>
              <a:defRPr/>
            </a:pPr>
            <a:r>
              <a:rPr lang="fr-BE" dirty="0">
                <a:latin typeface="Calibri" panose="020F0502020204030204" pitchFamily="34" charset="0"/>
                <a:cs typeface="+mn-cs"/>
              </a:rPr>
              <a:t>Les méthodes de la classe sont composées d’un corps qui reprend les instructions et d’une partie déclarative </a:t>
            </a:r>
            <a:r>
              <a:rPr lang="fr-BE" dirty="0" smtClean="0">
                <a:latin typeface="Calibri" panose="020F0502020204030204" pitchFamily="34" charset="0"/>
                <a:cs typeface="+mn-cs"/>
              </a:rPr>
              <a:t>(en-tête) qui </a:t>
            </a:r>
            <a:r>
              <a:rPr lang="fr-BE" dirty="0">
                <a:latin typeface="Calibri" panose="020F0502020204030204" pitchFamily="34" charset="0"/>
                <a:cs typeface="+mn-cs"/>
              </a:rPr>
              <a:t>comprend</a:t>
            </a:r>
            <a:r>
              <a:rPr lang="fr-BE" dirty="0" smtClean="0">
                <a:latin typeface="Calibri" panose="020F0502020204030204" pitchFamily="34" charset="0"/>
                <a:cs typeface="+mn-cs"/>
              </a:rPr>
              <a:t>:</a:t>
            </a:r>
            <a:endParaRPr lang="fr-BE" dirty="0">
              <a:latin typeface="Calibri" panose="020F0502020204030204" pitchFamily="34" charset="0"/>
              <a:cs typeface="+mn-cs"/>
            </a:endParaRPr>
          </a:p>
          <a:p>
            <a:pPr marL="1257078" lvl="5" indent="-342839">
              <a:buFont typeface="+mj-lt"/>
              <a:buAutoNum type="arabicPeriod"/>
              <a:defRPr/>
            </a:pPr>
            <a:r>
              <a:rPr lang="fr-BE" dirty="0">
                <a:latin typeface="Calibri" panose="020F0502020204030204" pitchFamily="34" charset="0"/>
                <a:cs typeface="+mn-cs"/>
              </a:rPr>
              <a:t>un modificateur d’accès </a:t>
            </a:r>
          </a:p>
          <a:p>
            <a:pPr marL="1257078" lvl="5" indent="-342839">
              <a:buFont typeface="+mj-lt"/>
              <a:buAutoNum type="arabicPeriod"/>
              <a:defRPr/>
            </a:pPr>
            <a:r>
              <a:rPr lang="fr-BE" dirty="0" smtClean="0">
                <a:latin typeface="Calibri" panose="020F0502020204030204" pitchFamily="34" charset="0"/>
                <a:cs typeface="+mn-cs"/>
              </a:rPr>
              <a:t>le </a:t>
            </a:r>
            <a:r>
              <a:rPr lang="fr-BE" dirty="0">
                <a:latin typeface="Calibri" panose="020F0502020204030204" pitchFamily="34" charset="0"/>
                <a:cs typeface="+mn-cs"/>
              </a:rPr>
              <a:t>type de retour</a:t>
            </a:r>
          </a:p>
          <a:p>
            <a:pPr marL="1257078" lvl="5" indent="-342839">
              <a:buFont typeface="+mj-lt"/>
              <a:buAutoNum type="arabicPeriod"/>
              <a:defRPr/>
            </a:pPr>
            <a:r>
              <a:rPr lang="fr-BE" dirty="0" smtClean="0">
                <a:latin typeface="Calibri" panose="020F0502020204030204" pitchFamily="34" charset="0"/>
                <a:cs typeface="+mn-cs"/>
              </a:rPr>
              <a:t>le </a:t>
            </a:r>
            <a:r>
              <a:rPr lang="fr-BE" dirty="0">
                <a:latin typeface="Calibri" panose="020F0502020204030204" pitchFamily="34" charset="0"/>
                <a:cs typeface="+mn-cs"/>
              </a:rPr>
              <a:t>nom</a:t>
            </a:r>
          </a:p>
          <a:p>
            <a:pPr marL="1257078" lvl="5" indent="-342839">
              <a:buFont typeface="+mj-lt"/>
              <a:buAutoNum type="arabicPeriod"/>
              <a:defRPr/>
            </a:pPr>
            <a:r>
              <a:rPr lang="fr-BE" dirty="0">
                <a:latin typeface="Calibri" panose="020F0502020204030204" pitchFamily="34" charset="0"/>
                <a:cs typeface="+mn-cs"/>
              </a:rPr>
              <a:t>des paramètres en </a:t>
            </a:r>
            <a:r>
              <a:rPr lang="fr-BE" dirty="0" smtClean="0">
                <a:latin typeface="Calibri" panose="020F0502020204030204" pitchFamily="34" charset="0"/>
                <a:cs typeface="+mn-cs"/>
              </a:rPr>
              <a:t>entrée (arguments)</a:t>
            </a:r>
            <a:endParaRPr lang="fr-BE" dirty="0">
              <a:latin typeface="Calibri" panose="020F0502020204030204" pitchFamily="34" charset="0"/>
              <a:cs typeface="+mn-cs"/>
            </a:endParaRPr>
          </a:p>
        </p:txBody>
      </p:sp>
      <p:sp>
        <p:nvSpPr>
          <p:cNvPr id="14" name="Rectangle 13"/>
          <p:cNvSpPr/>
          <p:nvPr/>
        </p:nvSpPr>
        <p:spPr>
          <a:xfrm>
            <a:off x="6215063" y="2357439"/>
            <a:ext cx="2286000" cy="571500"/>
          </a:xfrm>
          <a:prstGeom prst="wedgeRectCallout">
            <a:avLst>
              <a:gd name="adj1" fmla="val -74604"/>
              <a:gd name="adj2" fmla="val 116"/>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Corps de la méthode</a:t>
            </a:r>
          </a:p>
        </p:txBody>
      </p:sp>
      <p:sp>
        <p:nvSpPr>
          <p:cNvPr id="15" name="ZoneTexte 14"/>
          <p:cNvSpPr txBox="1"/>
          <p:nvPr/>
        </p:nvSpPr>
        <p:spPr>
          <a:xfrm>
            <a:off x="3143250" y="2458244"/>
            <a:ext cx="2500313" cy="369316"/>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lIns="91424" tIns="45712" rIns="91424" bIns="45712">
            <a:spAutoFit/>
          </a:bodyPr>
          <a:lstStyle/>
          <a:p>
            <a:pPr fontAlgn="auto">
              <a:spcBef>
                <a:spcPts val="0"/>
              </a:spcBef>
              <a:spcAft>
                <a:spcPts val="0"/>
              </a:spcAft>
              <a:defRPr/>
            </a:pPr>
            <a:endParaRPr lang="fr-BE" dirty="0"/>
          </a:p>
        </p:txBody>
      </p:sp>
    </p:spTree>
    <p:extLst>
      <p:ext uri="{BB962C8B-B14F-4D97-AF65-F5344CB8AC3E}">
        <p14:creationId xmlns:p14="http://schemas.microsoft.com/office/powerpoint/2010/main" val="2157310127"/>
      </p:ext>
    </p:extLst>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III . </a:t>
            </a:r>
            <a:r>
              <a:rPr lang="fr-BE" sz="2400" b="1" dirty="0">
                <a:latin typeface="+mn-lt"/>
              </a:rPr>
              <a:t>Le concept de classe</a:t>
            </a:r>
            <a:r>
              <a:rPr lang="fr-BE" sz="2400" b="1" i="1" dirty="0">
                <a:latin typeface="+mn-lt"/>
              </a:rPr>
              <a:t> </a:t>
            </a:r>
            <a:r>
              <a:rPr lang="fr-BE" sz="2400" b="1" i="1" dirty="0">
                <a:latin typeface="+mn-lt"/>
                <a:cs typeface="+mn-cs"/>
              </a:rPr>
              <a:t>– Les méthodes</a:t>
            </a:r>
          </a:p>
        </p:txBody>
      </p:sp>
      <p:sp>
        <p:nvSpPr>
          <p:cNvPr id="13" name="ZoneTexte 12"/>
          <p:cNvSpPr txBox="1"/>
          <p:nvPr/>
        </p:nvSpPr>
        <p:spPr>
          <a:xfrm>
            <a:off x="251520" y="1124745"/>
            <a:ext cx="8496944" cy="4247300"/>
          </a:xfrm>
          <a:prstGeom prst="rect">
            <a:avLst/>
          </a:prstGeom>
          <a:noFill/>
        </p:spPr>
        <p:txBody>
          <a:bodyPr wrap="square" lIns="91424" tIns="45712" rIns="91424" bIns="45712">
            <a:spAutoFit/>
          </a:bodyPr>
          <a:lstStyle/>
          <a:p>
            <a:pPr marL="0" lvl="3" fontAlgn="auto">
              <a:spcBef>
                <a:spcPts val="0"/>
              </a:spcBef>
              <a:spcAft>
                <a:spcPts val="0"/>
              </a:spcAft>
              <a:defRPr/>
            </a:pPr>
            <a:r>
              <a:rPr lang="fr-BE" dirty="0" smtClean="0">
                <a:latin typeface="Calibri" panose="020F0502020204030204" pitchFamily="34" charset="0"/>
                <a:cs typeface="+mn-cs"/>
              </a:rPr>
              <a:t>Exemple:</a:t>
            </a:r>
          </a:p>
          <a:p>
            <a:pPr marL="457119" lvl="4" fontAlgn="auto">
              <a:spcBef>
                <a:spcPts val="0"/>
              </a:spcBef>
              <a:spcAft>
                <a:spcPts val="0"/>
              </a:spcAft>
              <a:defRPr/>
            </a:pPr>
            <a:r>
              <a:rPr lang="fr-BE" dirty="0" smtClean="0">
                <a:latin typeface="Calibri" panose="020F0502020204030204" pitchFamily="34" charset="0"/>
                <a:cs typeface="+mn-cs"/>
              </a:rPr>
              <a:t>public </a:t>
            </a:r>
            <a:r>
              <a:rPr lang="fr-BE" dirty="0" err="1" smtClean="0">
                <a:latin typeface="Calibri" panose="020F0502020204030204" pitchFamily="34" charset="0"/>
                <a:cs typeface="+mn-cs"/>
              </a:rPr>
              <a:t>boolean</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maMethode</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int</a:t>
            </a:r>
            <a:r>
              <a:rPr lang="fr-BE" dirty="0" smtClean="0">
                <a:latin typeface="Calibri" panose="020F0502020204030204" pitchFamily="34" charset="0"/>
                <a:cs typeface="+mn-cs"/>
              </a:rPr>
              <a:t> args1, double args2) {</a:t>
            </a:r>
          </a:p>
          <a:p>
            <a:pPr marL="457119" lvl="4" fontAlgn="auto">
              <a:spcBef>
                <a:spcPts val="0"/>
              </a:spcBef>
              <a:spcAft>
                <a:spcPts val="0"/>
              </a:spcAft>
              <a:defRPr/>
            </a:pPr>
            <a:r>
              <a:rPr lang="fr-BE" dirty="0">
                <a:latin typeface="Calibri" panose="020F0502020204030204" pitchFamily="34" charset="0"/>
                <a:cs typeface="+mn-cs"/>
              </a:rPr>
              <a:t>	</a:t>
            </a:r>
            <a:r>
              <a:rPr lang="fr-BE" dirty="0" smtClean="0">
                <a:latin typeface="Calibri" panose="020F0502020204030204" pitchFamily="34" charset="0"/>
                <a:cs typeface="+mn-cs"/>
              </a:rPr>
              <a:t>…</a:t>
            </a:r>
            <a:endParaRPr lang="fr-BE" dirty="0">
              <a:latin typeface="Calibri" panose="020F0502020204030204" pitchFamily="34" charset="0"/>
              <a:cs typeface="+mn-cs"/>
            </a:endParaRPr>
          </a:p>
          <a:p>
            <a:pPr marL="457119" lvl="4" fontAlgn="auto">
              <a:spcBef>
                <a:spcPts val="0"/>
              </a:spcBef>
              <a:spcAft>
                <a:spcPts val="0"/>
              </a:spcAft>
              <a:defRPr/>
            </a:pPr>
            <a:r>
              <a:rPr lang="fr-BE" dirty="0" smtClean="0">
                <a:latin typeface="Calibri" panose="020F0502020204030204" pitchFamily="34" charset="0"/>
                <a:cs typeface="+mn-cs"/>
              </a:rPr>
              <a:t>} </a:t>
            </a:r>
          </a:p>
          <a:p>
            <a:pPr marL="0" lvl="3" fontAlgn="auto">
              <a:spcBef>
                <a:spcPts val="0"/>
              </a:spcBef>
              <a:spcAft>
                <a:spcPts val="0"/>
              </a:spcAft>
              <a:defRPr/>
            </a:pPr>
            <a:endParaRPr lang="fr-BE" dirty="0" smtClean="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Si une méthode ne </a:t>
            </a:r>
            <a:r>
              <a:rPr lang="fr-BE" b="1" dirty="0" smtClean="0">
                <a:latin typeface="Calibri" panose="020F0502020204030204" pitchFamily="34" charset="0"/>
                <a:cs typeface="+mn-cs"/>
              </a:rPr>
              <a:t>retourne aucune valeur</a:t>
            </a:r>
            <a:r>
              <a:rPr lang="fr-BE" dirty="0" smtClean="0">
                <a:latin typeface="Calibri" panose="020F0502020204030204" pitchFamily="34" charset="0"/>
                <a:cs typeface="+mn-cs"/>
              </a:rPr>
              <a:t>, on utilise le mot-clé </a:t>
            </a:r>
            <a:r>
              <a:rPr lang="fr-BE" b="1" dirty="0" err="1" smtClean="0">
                <a:latin typeface="Calibri" panose="020F0502020204030204" pitchFamily="34" charset="0"/>
                <a:cs typeface="+mn-cs"/>
              </a:rPr>
              <a:t>void</a:t>
            </a:r>
            <a:r>
              <a:rPr lang="fr-BE" dirty="0" smtClean="0">
                <a:latin typeface="Calibri" panose="020F0502020204030204" pitchFamily="34" charset="0"/>
                <a:cs typeface="+mn-cs"/>
              </a:rPr>
              <a:t> comme type de retour.</a:t>
            </a:r>
          </a:p>
          <a:p>
            <a:pPr marL="0" lvl="3" fontAlgn="auto">
              <a:spcBef>
                <a:spcPts val="0"/>
              </a:spcBef>
              <a:spcAft>
                <a:spcPts val="0"/>
              </a:spcAft>
              <a:defRPr/>
            </a:pPr>
            <a:r>
              <a:rPr lang="fr-BE" dirty="0" smtClean="0">
                <a:latin typeface="Calibri" panose="020F0502020204030204" pitchFamily="34" charset="0"/>
                <a:cs typeface="+mn-cs"/>
              </a:rPr>
              <a:t>Dans le </a:t>
            </a:r>
            <a:r>
              <a:rPr lang="fr-BE" b="1" dirty="0" smtClean="0">
                <a:latin typeface="Calibri" panose="020F0502020204030204" pitchFamily="34" charset="0"/>
                <a:cs typeface="+mn-cs"/>
              </a:rPr>
              <a:t>cas inverse</a:t>
            </a:r>
            <a:r>
              <a:rPr lang="fr-BE" dirty="0" smtClean="0">
                <a:latin typeface="Calibri" panose="020F0502020204030204" pitchFamily="34" charset="0"/>
                <a:cs typeface="+mn-cs"/>
              </a:rPr>
              <a:t>, le type de retour est le type de la variable retournée. Une variable est retournée à l’aide du mot-clé </a:t>
            </a:r>
            <a:r>
              <a:rPr lang="fr-BE" b="1" dirty="0" smtClean="0">
                <a:latin typeface="Calibri" panose="020F0502020204030204" pitchFamily="34" charset="0"/>
                <a:cs typeface="+mn-cs"/>
              </a:rPr>
              <a:t>return</a:t>
            </a:r>
            <a:r>
              <a:rPr lang="fr-BE" dirty="0" smtClean="0">
                <a:latin typeface="Calibri" panose="020F0502020204030204" pitchFamily="34" charset="0"/>
                <a:cs typeface="+mn-cs"/>
              </a:rPr>
              <a:t>.</a:t>
            </a:r>
            <a:endParaRPr lang="fr-BE" dirty="0">
              <a:latin typeface="Calibri" panose="020F0502020204030204" pitchFamily="34" charset="0"/>
              <a:cs typeface="+mn-cs"/>
            </a:endParaRPr>
          </a:p>
          <a:p>
            <a:pPr marL="0" lvl="3" fontAlgn="auto">
              <a:spcBef>
                <a:spcPts val="0"/>
              </a:spcBef>
              <a:spcAft>
                <a:spcPts val="0"/>
              </a:spcAft>
              <a:defRPr/>
            </a:pPr>
            <a:endParaRPr lang="fr-BE" dirty="0" smtClean="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Une méthode peut recevoir un ensemble d’</a:t>
            </a:r>
            <a:r>
              <a:rPr lang="fr-BE" b="1" dirty="0" smtClean="0">
                <a:latin typeface="Calibri" panose="020F0502020204030204" pitchFamily="34" charset="0"/>
                <a:cs typeface="+mn-cs"/>
              </a:rPr>
              <a:t>arguments</a:t>
            </a:r>
            <a:r>
              <a:rPr lang="fr-BE" dirty="0" smtClean="0">
                <a:latin typeface="Calibri" panose="020F0502020204030204" pitchFamily="34" charset="0"/>
                <a:cs typeface="+mn-cs"/>
              </a:rPr>
              <a:t> entre les parenthèses. Ceux-ci sont séparés par une virgule et utilisés lors de l’exécution de la méthode. </a:t>
            </a:r>
          </a:p>
          <a:p>
            <a:pPr marL="0" lvl="3" fontAlgn="auto">
              <a:spcBef>
                <a:spcPts val="0"/>
              </a:spcBef>
              <a:spcAft>
                <a:spcPts val="0"/>
              </a:spcAft>
              <a:defRPr/>
            </a:pPr>
            <a:endParaRPr lang="fr-BE" dirty="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Dans le cas d’un </a:t>
            </a:r>
            <a:r>
              <a:rPr lang="fr-BE" dirty="0">
                <a:latin typeface="Calibri" panose="020F0502020204030204" pitchFamily="34" charset="0"/>
              </a:rPr>
              <a:t>argument </a:t>
            </a:r>
            <a:r>
              <a:rPr lang="fr-BE" dirty="0" smtClean="0">
                <a:latin typeface="Calibri" panose="020F0502020204030204" pitchFamily="34" charset="0"/>
              </a:rPr>
              <a:t>de </a:t>
            </a:r>
            <a:r>
              <a:rPr lang="fr-BE" b="1" dirty="0" smtClean="0">
                <a:latin typeface="Calibri" panose="020F0502020204030204" pitchFamily="34" charset="0"/>
                <a:cs typeface="+mn-cs"/>
              </a:rPr>
              <a:t>type primitif</a:t>
            </a:r>
            <a:r>
              <a:rPr lang="fr-BE" dirty="0" smtClean="0">
                <a:latin typeface="Calibri" panose="020F0502020204030204" pitchFamily="34" charset="0"/>
                <a:cs typeface="+mn-cs"/>
              </a:rPr>
              <a:t>, c’est la </a:t>
            </a:r>
            <a:r>
              <a:rPr lang="fr-BE" b="1" dirty="0" smtClean="0">
                <a:latin typeface="Calibri" panose="020F0502020204030204" pitchFamily="34" charset="0"/>
                <a:cs typeface="+mn-cs"/>
              </a:rPr>
              <a:t>valeur</a:t>
            </a:r>
            <a:r>
              <a:rPr lang="fr-BE" dirty="0" smtClean="0">
                <a:latin typeface="Calibri" panose="020F0502020204030204" pitchFamily="34" charset="0"/>
                <a:cs typeface="+mn-cs"/>
              </a:rPr>
              <a:t> du type qui est copiée.</a:t>
            </a:r>
          </a:p>
          <a:p>
            <a:pPr marL="0" lvl="3" fontAlgn="auto">
              <a:spcBef>
                <a:spcPts val="0"/>
              </a:spcBef>
              <a:spcAft>
                <a:spcPts val="0"/>
              </a:spcAft>
              <a:defRPr/>
            </a:pPr>
            <a:r>
              <a:rPr lang="fr-BE" dirty="0" smtClean="0">
                <a:latin typeface="Calibri" panose="020F0502020204030204" pitchFamily="34" charset="0"/>
                <a:cs typeface="+mn-cs"/>
              </a:rPr>
              <a:t>Dans le cas d’un </a:t>
            </a:r>
            <a:r>
              <a:rPr lang="fr-BE" dirty="0">
                <a:latin typeface="Calibri" panose="020F0502020204030204" pitchFamily="34" charset="0"/>
              </a:rPr>
              <a:t>argument </a:t>
            </a:r>
            <a:r>
              <a:rPr lang="fr-BE" dirty="0" smtClean="0">
                <a:latin typeface="Calibri" panose="020F0502020204030204" pitchFamily="34" charset="0"/>
              </a:rPr>
              <a:t>de </a:t>
            </a:r>
            <a:r>
              <a:rPr lang="fr-BE" b="1" dirty="0" smtClean="0">
                <a:latin typeface="Calibri" panose="020F0502020204030204" pitchFamily="34" charset="0"/>
                <a:cs typeface="+mn-cs"/>
              </a:rPr>
              <a:t>type objet</a:t>
            </a:r>
            <a:r>
              <a:rPr lang="fr-BE" dirty="0" smtClean="0">
                <a:latin typeface="Calibri" panose="020F0502020204030204" pitchFamily="34" charset="0"/>
                <a:cs typeface="+mn-cs"/>
              </a:rPr>
              <a:t>, c’est la </a:t>
            </a:r>
            <a:r>
              <a:rPr lang="fr-BE" b="1" dirty="0" smtClean="0">
                <a:latin typeface="Calibri" panose="020F0502020204030204" pitchFamily="34" charset="0"/>
                <a:cs typeface="+mn-cs"/>
              </a:rPr>
              <a:t>référence</a:t>
            </a:r>
            <a:r>
              <a:rPr lang="fr-BE" dirty="0" smtClean="0">
                <a:latin typeface="Calibri" panose="020F0502020204030204" pitchFamily="34" charset="0"/>
                <a:cs typeface="+mn-cs"/>
              </a:rPr>
              <a:t> du type qui est copiée.</a:t>
            </a:r>
            <a:endParaRPr lang="fr-BE" dirty="0">
              <a:latin typeface="Calibri" panose="020F0502020204030204" pitchFamily="34" charset="0"/>
              <a:cs typeface="+mn-cs"/>
            </a:endParaRPr>
          </a:p>
        </p:txBody>
      </p:sp>
    </p:spTree>
    <p:extLst>
      <p:ext uri="{BB962C8B-B14F-4D97-AF65-F5344CB8AC3E}">
        <p14:creationId xmlns:p14="http://schemas.microsoft.com/office/powerpoint/2010/main" val="1784781099"/>
      </p:ext>
    </p:extLst>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8631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III</a:t>
            </a:r>
            <a:r>
              <a:rPr lang="fr-BE" sz="4800" b="1" dirty="0">
                <a:latin typeface="+mn-lt"/>
              </a:rPr>
              <a:t> . </a:t>
            </a:r>
            <a:r>
              <a:rPr lang="fr-BE" sz="2400" b="1" dirty="0">
                <a:latin typeface="+mn-lt"/>
              </a:rPr>
              <a:t>Le concept de classe</a:t>
            </a:r>
            <a:r>
              <a:rPr lang="fr-BE" sz="2400" b="1" i="1" dirty="0">
                <a:latin typeface="+mn-lt"/>
              </a:rPr>
              <a:t> </a:t>
            </a:r>
            <a:r>
              <a:rPr lang="fr-BE" sz="2400" b="1" i="1" dirty="0">
                <a:latin typeface="+mn-lt"/>
                <a:cs typeface="+mn-cs"/>
              </a:rPr>
              <a:t>– Les méthodes</a:t>
            </a:r>
          </a:p>
        </p:txBody>
      </p:sp>
      <p:sp>
        <p:nvSpPr>
          <p:cNvPr id="13" name="ZoneTexte 12"/>
          <p:cNvSpPr txBox="1"/>
          <p:nvPr/>
        </p:nvSpPr>
        <p:spPr>
          <a:xfrm>
            <a:off x="251520" y="1124745"/>
            <a:ext cx="8496944" cy="4247300"/>
          </a:xfrm>
          <a:prstGeom prst="rect">
            <a:avLst/>
          </a:prstGeom>
          <a:noFill/>
        </p:spPr>
        <p:txBody>
          <a:bodyPr wrap="square" lIns="91424" tIns="45712" rIns="91424" bIns="45712">
            <a:spAutoFit/>
          </a:bodyPr>
          <a:lstStyle/>
          <a:p>
            <a:pPr marL="0" lvl="3" fontAlgn="auto">
              <a:spcBef>
                <a:spcPts val="0"/>
              </a:spcBef>
              <a:spcAft>
                <a:spcPts val="0"/>
              </a:spcAft>
              <a:defRPr/>
            </a:pPr>
            <a:r>
              <a:rPr lang="fr-BE" dirty="0" smtClean="0">
                <a:latin typeface="Calibri" panose="020F0502020204030204" pitchFamily="34" charset="0"/>
                <a:cs typeface="+mn-cs"/>
              </a:rPr>
              <a:t>La </a:t>
            </a:r>
            <a:r>
              <a:rPr lang="fr-BE" b="1" dirty="0" smtClean="0">
                <a:latin typeface="Calibri" panose="020F0502020204030204" pitchFamily="34" charset="0"/>
                <a:cs typeface="+mn-cs"/>
              </a:rPr>
              <a:t>signature</a:t>
            </a:r>
            <a:r>
              <a:rPr lang="fr-BE" dirty="0" smtClean="0">
                <a:latin typeface="Calibri" panose="020F0502020204030204" pitchFamily="34" charset="0"/>
                <a:cs typeface="+mn-cs"/>
              </a:rPr>
              <a:t> d’une méthode est constitué par le nom de la méthode ainsi que la liste des arguments de celle-ci.</a:t>
            </a:r>
          </a:p>
          <a:p>
            <a:pPr marL="0" lvl="3" fontAlgn="auto">
              <a:spcBef>
                <a:spcPts val="0"/>
              </a:spcBef>
              <a:spcAft>
                <a:spcPts val="0"/>
              </a:spcAft>
              <a:defRPr/>
            </a:pPr>
            <a:endParaRPr lang="fr-BE" dirty="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Exemple :</a:t>
            </a:r>
          </a:p>
          <a:p>
            <a:pPr marL="0" lvl="3" fontAlgn="auto">
              <a:spcBef>
                <a:spcPts val="0"/>
              </a:spcBef>
              <a:spcAft>
                <a:spcPts val="0"/>
              </a:spcAft>
              <a:defRPr/>
            </a:pPr>
            <a:r>
              <a:rPr lang="fr-BE" dirty="0">
                <a:latin typeface="Calibri" panose="020F0502020204030204" pitchFamily="34" charset="0"/>
                <a:cs typeface="+mn-cs"/>
              </a:rPr>
              <a:t>	</a:t>
            </a:r>
            <a:r>
              <a:rPr lang="fr-BE" dirty="0" smtClean="0">
                <a:latin typeface="Calibri" panose="020F0502020204030204" pitchFamily="34" charset="0"/>
                <a:cs typeface="+mn-cs"/>
              </a:rPr>
              <a:t>public double </a:t>
            </a:r>
            <a:r>
              <a:rPr lang="fr-BE" dirty="0" err="1" smtClean="0">
                <a:latin typeface="Calibri" panose="020F0502020204030204" pitchFamily="34" charset="0"/>
                <a:cs typeface="+mn-cs"/>
              </a:rPr>
              <a:t>calculerSalaire</a:t>
            </a:r>
            <a:r>
              <a:rPr lang="fr-BE" dirty="0" smtClean="0">
                <a:latin typeface="Calibri" panose="020F0502020204030204" pitchFamily="34" charset="0"/>
                <a:cs typeface="+mn-cs"/>
              </a:rPr>
              <a:t>(double taux) { … } </a:t>
            </a:r>
            <a:r>
              <a:rPr lang="fr-BE" dirty="0" smtClean="0">
                <a:latin typeface="Calibri" panose="020F0502020204030204" pitchFamily="34" charset="0"/>
                <a:cs typeface="+mn-cs"/>
                <a:sym typeface="Wingdings" panose="05000000000000000000" pitchFamily="2" charset="2"/>
              </a:rPr>
              <a:t></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calculerSalaire</a:t>
            </a:r>
            <a:r>
              <a:rPr lang="fr-BE" dirty="0" smtClean="0">
                <a:latin typeface="Calibri" panose="020F0502020204030204" pitchFamily="34" charset="0"/>
                <a:cs typeface="+mn-cs"/>
              </a:rPr>
              <a:t>(double)</a:t>
            </a:r>
          </a:p>
          <a:p>
            <a:pPr marL="0" lvl="3" fontAlgn="auto">
              <a:spcBef>
                <a:spcPts val="0"/>
              </a:spcBef>
              <a:spcAft>
                <a:spcPts val="0"/>
              </a:spcAft>
              <a:defRPr/>
            </a:pPr>
            <a:endParaRPr lang="fr-BE" dirty="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La signature est associée de manière </a:t>
            </a:r>
            <a:r>
              <a:rPr lang="fr-BE" b="1" dirty="0" smtClean="0">
                <a:latin typeface="Calibri" panose="020F0502020204030204" pitchFamily="34" charset="0"/>
                <a:cs typeface="+mn-cs"/>
              </a:rPr>
              <a:t>unique</a:t>
            </a:r>
            <a:r>
              <a:rPr lang="fr-BE" dirty="0" smtClean="0">
                <a:latin typeface="Calibri" panose="020F0502020204030204" pitchFamily="34" charset="0"/>
                <a:cs typeface="+mn-cs"/>
              </a:rPr>
              <a:t> au corps d’instructions qui compose la méthode.</a:t>
            </a:r>
          </a:p>
          <a:p>
            <a:pPr marL="0" lvl="3" fontAlgn="auto">
              <a:spcBef>
                <a:spcPts val="0"/>
              </a:spcBef>
              <a:spcAft>
                <a:spcPts val="0"/>
              </a:spcAft>
              <a:defRPr/>
            </a:pPr>
            <a:endParaRPr lang="fr-BE" dirty="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Deux méthodes ne peuvent pas posséder la même signature sinon il serait impossible de les identifier.</a:t>
            </a:r>
          </a:p>
          <a:p>
            <a:pPr marL="0" lvl="3" fontAlgn="auto">
              <a:spcBef>
                <a:spcPts val="0"/>
              </a:spcBef>
              <a:spcAft>
                <a:spcPts val="0"/>
              </a:spcAft>
              <a:defRPr/>
            </a:pPr>
            <a:endParaRPr lang="fr-BE" dirty="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La </a:t>
            </a:r>
            <a:r>
              <a:rPr lang="fr-BE" b="1" dirty="0" smtClean="0">
                <a:latin typeface="Calibri" panose="020F0502020204030204" pitchFamily="34" charset="0"/>
                <a:cs typeface="+mn-cs"/>
              </a:rPr>
              <a:t>surcharge de méthodes </a:t>
            </a:r>
            <a:r>
              <a:rPr lang="fr-BE" dirty="0" smtClean="0">
                <a:latin typeface="Calibri" panose="020F0502020204030204" pitchFamily="34" charset="0"/>
                <a:cs typeface="+mn-cs"/>
              </a:rPr>
              <a:t>consiste à créer une nouvelle méthode portant le même nom qu’une autre méthode mais dont la signature se différencie par le nombre ou le type des arguments.</a:t>
            </a:r>
            <a:endParaRPr lang="fr-BE" dirty="0">
              <a:latin typeface="Calibri" panose="020F0502020204030204" pitchFamily="34" charset="0"/>
              <a:cs typeface="+mn-cs"/>
            </a:endParaRPr>
          </a:p>
        </p:txBody>
      </p:sp>
    </p:spTree>
    <p:extLst>
      <p:ext uri="{BB962C8B-B14F-4D97-AF65-F5344CB8AC3E}">
        <p14:creationId xmlns:p14="http://schemas.microsoft.com/office/powerpoint/2010/main" val="372139718"/>
      </p:ext>
    </p:extLst>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III . </a:t>
            </a:r>
            <a:r>
              <a:rPr lang="fr-BE" sz="2400" b="1" dirty="0">
                <a:latin typeface="+mn-lt"/>
              </a:rPr>
              <a:t>Le concept de classe</a:t>
            </a:r>
            <a:r>
              <a:rPr lang="fr-BE" sz="3200" b="1" i="1" dirty="0">
                <a:latin typeface="+mn-lt"/>
              </a:rPr>
              <a:t> </a:t>
            </a:r>
            <a:r>
              <a:rPr lang="fr-BE" sz="2400" b="1" i="1" dirty="0">
                <a:latin typeface="+mn-lt"/>
                <a:cs typeface="+mn-cs"/>
              </a:rPr>
              <a:t>– Le constructeur</a:t>
            </a:r>
          </a:p>
        </p:txBody>
      </p:sp>
      <p:sp>
        <p:nvSpPr>
          <p:cNvPr id="16" name="ZoneTexte 15"/>
          <p:cNvSpPr txBox="1"/>
          <p:nvPr/>
        </p:nvSpPr>
        <p:spPr>
          <a:xfrm>
            <a:off x="179513" y="908720"/>
            <a:ext cx="8784976" cy="4708965"/>
          </a:xfrm>
          <a:prstGeom prst="rect">
            <a:avLst/>
          </a:prstGeom>
          <a:noFill/>
        </p:spPr>
        <p:txBody>
          <a:bodyPr wrap="square"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Si une classe peut être vue comme une usine servant un créer des objets d’un certain type, alors le </a:t>
            </a:r>
            <a:r>
              <a:rPr lang="fr-BE" sz="2000" b="1" dirty="0">
                <a:latin typeface="Calibri" panose="020F0502020204030204" pitchFamily="34" charset="0"/>
                <a:cs typeface="+mn-cs"/>
              </a:rPr>
              <a:t>constructeur</a:t>
            </a:r>
            <a:r>
              <a:rPr lang="fr-BE" sz="2000" dirty="0">
                <a:latin typeface="Calibri" panose="020F0502020204030204" pitchFamily="34" charset="0"/>
                <a:cs typeface="+mn-cs"/>
              </a:rPr>
              <a:t> d’une classe correspond aux chaînes de montage de cette même usine.</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Le constructeur d’une classe est une méthode particulière qui :</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Porte le même nom que la classe</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Ne possède pas de type de retour (même pas </a:t>
            </a:r>
            <a:r>
              <a:rPr lang="fr-BE" sz="2000" dirty="0" err="1">
                <a:latin typeface="Calibri" panose="020F0502020204030204" pitchFamily="34" charset="0"/>
                <a:cs typeface="+mn-cs"/>
              </a:rPr>
              <a:t>void</a:t>
            </a:r>
            <a:r>
              <a:rPr lang="fr-BE" sz="2000" dirty="0">
                <a:latin typeface="Calibri" panose="020F0502020204030204" pitchFamily="34" charset="0"/>
                <a:cs typeface="+mn-cs"/>
              </a:rPr>
              <a:t>!)</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A pour but d’initialiser les attributs de l’objet lors de sa création</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N’est appelé uniquement lors de la construction de l’objet</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Est, la plus souvent, public</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Peut être surchargée</a:t>
            </a:r>
          </a:p>
          <a:p>
            <a:pPr marL="799959" lvl="4" indent="-342839" fontAlgn="auto">
              <a:spcBef>
                <a:spcPts val="0"/>
              </a:spcBef>
              <a:spcAft>
                <a:spcPts val="0"/>
              </a:spcAft>
              <a:buFont typeface="Arial" panose="020B0604020202020204" pitchFamily="34" charset="0"/>
              <a:buChar char="•"/>
              <a:defRPr/>
            </a:pPr>
            <a:endParaRPr lang="fr-BE" sz="2000" dirty="0">
              <a:latin typeface="Calibri" panose="020F0502020204030204" pitchFamily="34" charset="0"/>
              <a:cs typeface="+mn-cs"/>
            </a:endParaRPr>
          </a:p>
          <a:p>
            <a:pPr marL="0" lvl="3"/>
            <a:r>
              <a:rPr lang="fr-BE" altLang="fr-FR" sz="2000" dirty="0">
                <a:latin typeface="Calibri" pitchFamily="34" charset="0"/>
              </a:rPr>
              <a:t>Il existe toujours un </a:t>
            </a:r>
            <a:r>
              <a:rPr lang="fr-BE" altLang="fr-FR" sz="2000" b="1" dirty="0">
                <a:latin typeface="Calibri" pitchFamily="34" charset="0"/>
              </a:rPr>
              <a:t>constructeur par défaut</a:t>
            </a:r>
            <a:r>
              <a:rPr lang="fr-BE" altLang="fr-FR" sz="2000" dirty="0">
                <a:latin typeface="Calibri" pitchFamily="34" charset="0"/>
              </a:rPr>
              <a:t> si vous n’en définissez pas dans la classe. Il ne comporte aucun paramètre et laisse la valeur par défaut de chaque attribut.</a:t>
            </a:r>
          </a:p>
        </p:txBody>
      </p:sp>
    </p:spTree>
    <p:extLst>
      <p:ext uri="{BB962C8B-B14F-4D97-AF65-F5344CB8AC3E}">
        <p14:creationId xmlns:p14="http://schemas.microsoft.com/office/powerpoint/2010/main" val="1165604096"/>
      </p:ext>
    </p:extLst>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j-lt"/>
              </a:rPr>
              <a:t>III . </a:t>
            </a:r>
            <a:r>
              <a:rPr lang="fr-BE" sz="2400" b="1" dirty="0">
                <a:latin typeface="+mj-lt"/>
              </a:rPr>
              <a:t>Le concept de classe</a:t>
            </a:r>
            <a:r>
              <a:rPr lang="fr-BE" sz="2400" b="1" i="1" dirty="0">
                <a:latin typeface="+mj-lt"/>
              </a:rPr>
              <a:t> </a:t>
            </a:r>
            <a:r>
              <a:rPr lang="fr-BE" sz="2400" b="1" i="1" dirty="0">
                <a:latin typeface="+mn-lt"/>
                <a:cs typeface="+mn-cs"/>
              </a:rPr>
              <a:t>– Le constructeur</a:t>
            </a:r>
          </a:p>
        </p:txBody>
      </p:sp>
      <p:sp>
        <p:nvSpPr>
          <p:cNvPr id="9" name="Rectangle 8"/>
          <p:cNvSpPr/>
          <p:nvPr/>
        </p:nvSpPr>
        <p:spPr>
          <a:xfrm>
            <a:off x="1285876" y="1308100"/>
            <a:ext cx="7572375" cy="3693303"/>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class </a:t>
            </a:r>
            <a:r>
              <a:rPr lang="fr-BE" b="1" dirty="0" err="1">
                <a:latin typeface="Calibri" panose="020F0502020204030204" pitchFamily="34" charset="0"/>
                <a:cs typeface="+mn-cs"/>
              </a:rPr>
              <a:t>Velo</a:t>
            </a:r>
            <a:r>
              <a:rPr lang="fr-BE" b="1" dirty="0">
                <a:latin typeface="Calibri" panose="020F0502020204030204" pitchFamily="34" charset="0"/>
                <a:cs typeface="+mn-cs"/>
              </a:rPr>
              <a:t> </a:t>
            </a:r>
          </a:p>
          <a:p>
            <a:pPr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marque;</a:t>
            </a:r>
          </a:p>
          <a:p>
            <a:pPr lvl="1" fontAlgn="auto">
              <a:spcBef>
                <a:spcPts val="0"/>
              </a:spcBef>
              <a:spcAft>
                <a:spcPts val="0"/>
              </a:spcAft>
              <a:defRPr/>
            </a:pPr>
            <a:r>
              <a:rPr lang="fr-BE" b="1" dirty="0" err="1">
                <a:solidFill>
                  <a:schemeClr val="tx2">
                    <a:lumMod val="60000"/>
                    <a:lumOff val="40000"/>
                  </a:schemeClr>
                </a:solidFill>
                <a:latin typeface="Calibri" panose="020F0502020204030204" pitchFamily="34" charset="0"/>
                <a:cs typeface="+mn-cs"/>
              </a:rPr>
              <a:t>int</a:t>
            </a:r>
            <a:r>
              <a:rPr lang="fr-BE" dirty="0">
                <a:latin typeface="Calibri" panose="020F0502020204030204" pitchFamily="34" charset="0"/>
                <a:cs typeface="+mn-cs"/>
              </a:rPr>
              <a:t> vitesse;</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couleur;</a:t>
            </a:r>
          </a:p>
          <a:p>
            <a:pPr lvl="1" fontAlgn="auto">
              <a:spcBef>
                <a:spcPts val="0"/>
              </a:spcBef>
              <a:spcAft>
                <a:spcPts val="0"/>
              </a:spcAft>
              <a:defRPr/>
            </a:pPr>
            <a:r>
              <a:rPr lang="fr-BE" b="1" dirty="0" err="1">
                <a:solidFill>
                  <a:schemeClr val="tx2">
                    <a:lumMod val="60000"/>
                    <a:lumOff val="40000"/>
                  </a:schemeClr>
                </a:solidFill>
                <a:latin typeface="Calibri" panose="020F0502020204030204" pitchFamily="34" charset="0"/>
                <a:cs typeface="+mn-cs"/>
              </a:rPr>
              <a:t>int</a:t>
            </a:r>
            <a:r>
              <a:rPr lang="fr-BE" dirty="0">
                <a:latin typeface="Calibri" panose="020F0502020204030204" pitchFamily="34" charset="0"/>
                <a:cs typeface="+mn-cs"/>
              </a:rPr>
              <a:t> poids;</a:t>
            </a:r>
          </a:p>
          <a:p>
            <a:pPr lvl="1" fontAlgn="auto">
              <a:spcBef>
                <a:spcPts val="0"/>
              </a:spcBef>
              <a:spcAft>
                <a:spcPts val="0"/>
              </a:spcAft>
              <a:defRPr/>
            </a:pPr>
            <a:endParaRPr lang="fr-BE" b="1" dirty="0">
              <a:solidFill>
                <a:schemeClr val="tx2">
                  <a:lumMod val="60000"/>
                  <a:lumOff val="40000"/>
                </a:schemeClr>
              </a:solidFill>
              <a:latin typeface="Calibri" panose="020F0502020204030204" pitchFamily="34" charset="0"/>
              <a:cs typeface="+mn-cs"/>
            </a:endParaRP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a:t>
            </a:r>
            <a:r>
              <a:rPr lang="fr-BE" dirty="0" err="1" smtClean="0">
                <a:latin typeface="Calibri" panose="020F0502020204030204" pitchFamily="34" charset="0"/>
                <a:cs typeface="+mn-cs"/>
              </a:rPr>
              <a:t>Velo</a:t>
            </a:r>
            <a:r>
              <a:rPr lang="fr-BE" b="1" dirty="0" smtClean="0">
                <a:latin typeface="Calibri" panose="020F0502020204030204" pitchFamily="34" charset="0"/>
                <a:cs typeface="+mn-cs"/>
              </a:rPr>
              <a:t> </a:t>
            </a:r>
            <a:r>
              <a:rPr lang="fr-BE" b="1" dirty="0">
                <a:latin typeface="Calibri" panose="020F0502020204030204" pitchFamily="34" charset="0"/>
                <a:cs typeface="+mn-cs"/>
              </a:rPr>
              <a:t>(</a:t>
            </a:r>
            <a:r>
              <a:rPr lang="fr-BE" b="1" dirty="0">
                <a:solidFill>
                  <a:schemeClr val="tx2">
                    <a:lumMod val="60000"/>
                    <a:lumOff val="40000"/>
                  </a:schemeClr>
                </a:solidFill>
                <a:latin typeface="Calibri" panose="020F0502020204030204" pitchFamily="34" charset="0"/>
                <a:cs typeface="+mn-cs"/>
              </a:rPr>
              <a:t>String</a:t>
            </a:r>
            <a:r>
              <a:rPr lang="fr-BE" b="1" dirty="0">
                <a:latin typeface="Calibri" panose="020F0502020204030204" pitchFamily="34" charset="0"/>
                <a:cs typeface="+mn-cs"/>
              </a:rPr>
              <a:t> </a:t>
            </a:r>
            <a:r>
              <a:rPr lang="fr-BE" dirty="0" err="1">
                <a:latin typeface="Calibri" panose="020F0502020204030204" pitchFamily="34" charset="0"/>
                <a:cs typeface="+mn-cs"/>
              </a:rPr>
              <a:t>a_marque</a:t>
            </a:r>
            <a:r>
              <a:rPr lang="fr-BE" b="1" dirty="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String</a:t>
            </a:r>
            <a:r>
              <a:rPr lang="fr-BE" b="1" dirty="0">
                <a:latin typeface="Calibri" panose="020F0502020204030204" pitchFamily="34" charset="0"/>
                <a:cs typeface="+mn-cs"/>
              </a:rPr>
              <a:t> </a:t>
            </a:r>
            <a:r>
              <a:rPr lang="fr-BE" dirty="0" err="1">
                <a:latin typeface="Calibri" panose="020F0502020204030204" pitchFamily="34" charset="0"/>
                <a:cs typeface="+mn-cs"/>
              </a:rPr>
              <a:t>a_couleur</a:t>
            </a:r>
            <a:r>
              <a:rPr lang="fr-BE" b="1" dirty="0">
                <a:latin typeface="Calibri" panose="020F0502020204030204" pitchFamily="34" charset="0"/>
                <a:cs typeface="+mn-cs"/>
              </a:rPr>
              <a:t> )</a:t>
            </a:r>
          </a:p>
          <a:p>
            <a:pPr lvl="1"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dirty="0">
                <a:latin typeface="Calibri" panose="020F0502020204030204" pitchFamily="34" charset="0"/>
                <a:cs typeface="+mn-cs"/>
              </a:rPr>
              <a:t>	marque = </a:t>
            </a:r>
            <a:r>
              <a:rPr lang="fr-BE" dirty="0" err="1">
                <a:latin typeface="Calibri" panose="020F0502020204030204" pitchFamily="34" charset="0"/>
                <a:cs typeface="+mn-cs"/>
              </a:rPr>
              <a:t>a_marque</a:t>
            </a:r>
            <a:r>
              <a:rPr lang="fr-BE" dirty="0">
                <a:latin typeface="Calibri" panose="020F0502020204030204" pitchFamily="34" charset="0"/>
                <a:cs typeface="+mn-cs"/>
              </a:rPr>
              <a:t>;</a:t>
            </a:r>
          </a:p>
          <a:p>
            <a:pPr lvl="1" fontAlgn="auto">
              <a:spcBef>
                <a:spcPts val="0"/>
              </a:spcBef>
              <a:spcAft>
                <a:spcPts val="0"/>
              </a:spcAft>
              <a:defRPr/>
            </a:pPr>
            <a:r>
              <a:rPr lang="fr-BE" dirty="0">
                <a:latin typeface="Calibri" panose="020F0502020204030204" pitchFamily="34" charset="0"/>
                <a:cs typeface="+mn-cs"/>
              </a:rPr>
              <a:t>	couleur = </a:t>
            </a:r>
            <a:r>
              <a:rPr lang="fr-BE" dirty="0" err="1">
                <a:latin typeface="Calibri" panose="020F0502020204030204" pitchFamily="34" charset="0"/>
                <a:cs typeface="+mn-cs"/>
              </a:rPr>
              <a:t>a_couleur</a:t>
            </a:r>
            <a:r>
              <a:rPr lang="fr-BE" dirty="0">
                <a:latin typeface="Calibri" panose="020F0502020204030204" pitchFamily="34" charset="0"/>
                <a:cs typeface="+mn-cs"/>
              </a:rPr>
              <a:t>;</a:t>
            </a:r>
          </a:p>
          <a:p>
            <a:pPr lvl="1" fontAlgn="auto">
              <a:spcBef>
                <a:spcPts val="0"/>
              </a:spcBef>
              <a:spcAft>
                <a:spcPts val="0"/>
              </a:spcAft>
              <a:defRPr/>
            </a:pPr>
            <a:r>
              <a:rPr lang="fr-BE" b="1" dirty="0">
                <a:latin typeface="Calibri" panose="020F0502020204030204" pitchFamily="34" charset="0"/>
                <a:cs typeface="+mn-cs"/>
              </a:rPr>
              <a:t>}</a:t>
            </a:r>
          </a:p>
          <a:p>
            <a:pPr fontAlgn="auto">
              <a:spcBef>
                <a:spcPts val="0"/>
              </a:spcBef>
              <a:spcAft>
                <a:spcPts val="0"/>
              </a:spcAft>
              <a:defRPr/>
            </a:pPr>
            <a:r>
              <a:rPr lang="fr-BE" b="1" dirty="0">
                <a:latin typeface="Calibri" panose="020F0502020204030204" pitchFamily="34" charset="0"/>
                <a:cs typeface="+mn-cs"/>
              </a:rPr>
              <a:t>}</a:t>
            </a:r>
          </a:p>
        </p:txBody>
      </p:sp>
      <p:sp>
        <p:nvSpPr>
          <p:cNvPr id="11" name="Rectangle 10"/>
          <p:cNvSpPr/>
          <p:nvPr/>
        </p:nvSpPr>
        <p:spPr>
          <a:xfrm>
            <a:off x="4000500" y="1341438"/>
            <a:ext cx="4643438" cy="850900"/>
          </a:xfrm>
          <a:prstGeom prst="wedgeRectCallout">
            <a:avLst>
              <a:gd name="adj1" fmla="val -67638"/>
              <a:gd name="adj2" fmla="val 172349"/>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Constructeur</a:t>
            </a:r>
          </a:p>
          <a:p>
            <a:pPr algn="ctr" fontAlgn="auto">
              <a:spcBef>
                <a:spcPts val="0"/>
              </a:spcBef>
              <a:spcAft>
                <a:spcPts val="0"/>
              </a:spcAft>
              <a:defRPr/>
            </a:pPr>
            <a:r>
              <a:rPr lang="fr-BE" dirty="0" err="1">
                <a:latin typeface="Calibri" panose="020F0502020204030204" pitchFamily="34" charset="0"/>
              </a:rPr>
              <a:t>Velo</a:t>
            </a:r>
            <a:r>
              <a:rPr lang="fr-BE" dirty="0">
                <a:latin typeface="Calibri" panose="020F0502020204030204" pitchFamily="34" charset="0"/>
              </a:rPr>
              <a:t> </a:t>
            </a:r>
            <a:r>
              <a:rPr lang="fr-BE" dirty="0" err="1">
                <a:latin typeface="Calibri" panose="020F0502020204030204" pitchFamily="34" charset="0"/>
              </a:rPr>
              <a:t>monVelo</a:t>
            </a:r>
            <a:r>
              <a:rPr lang="fr-BE" dirty="0">
                <a:latin typeface="Calibri" panose="020F0502020204030204" pitchFamily="34" charset="0"/>
              </a:rPr>
              <a:t> = new </a:t>
            </a:r>
            <a:r>
              <a:rPr lang="fr-BE" dirty="0" err="1">
                <a:latin typeface="Calibri" panose="020F0502020204030204" pitchFamily="34" charset="0"/>
              </a:rPr>
              <a:t>Velo</a:t>
            </a:r>
            <a:r>
              <a:rPr lang="fr-BE" dirty="0">
                <a:latin typeface="Calibri" panose="020F0502020204030204" pitchFamily="34" charset="0"/>
              </a:rPr>
              <a:t>("VTT" , "rouge");</a:t>
            </a:r>
          </a:p>
        </p:txBody>
      </p:sp>
    </p:spTree>
    <p:extLst>
      <p:ext uri="{BB962C8B-B14F-4D97-AF65-F5344CB8AC3E}">
        <p14:creationId xmlns:p14="http://schemas.microsoft.com/office/powerpoint/2010/main" val="3851115638"/>
      </p:ext>
    </p:extLst>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III . </a:t>
            </a:r>
            <a:r>
              <a:rPr lang="fr-BE" sz="2400" b="1" dirty="0">
                <a:latin typeface="+mn-lt"/>
              </a:rPr>
              <a:t>Le concept de classe </a:t>
            </a:r>
            <a:r>
              <a:rPr lang="fr-BE" sz="3200" b="1" dirty="0">
                <a:latin typeface="+mn-lt"/>
                <a:cs typeface="+mn-cs"/>
              </a:rPr>
              <a:t>– </a:t>
            </a:r>
            <a:r>
              <a:rPr lang="fr-BE" sz="2400" b="1" i="1" dirty="0">
                <a:latin typeface="+mn-lt"/>
                <a:cs typeface="+mn-cs"/>
              </a:rPr>
              <a:t>Le mot clé </a:t>
            </a:r>
            <a:r>
              <a:rPr lang="fr-BE" sz="2400" b="1" i="1" dirty="0" err="1">
                <a:latin typeface="+mn-lt"/>
                <a:cs typeface="+mn-cs"/>
              </a:rPr>
              <a:t>this</a:t>
            </a:r>
            <a:endParaRPr lang="fr-BE" sz="2400" b="1" i="1" dirty="0">
              <a:solidFill>
                <a:schemeClr val="tx2">
                  <a:lumMod val="60000"/>
                  <a:lumOff val="40000"/>
                </a:schemeClr>
              </a:solidFill>
              <a:latin typeface="+mn-lt"/>
              <a:cs typeface="+mn-cs"/>
            </a:endParaRPr>
          </a:p>
        </p:txBody>
      </p:sp>
      <p:sp>
        <p:nvSpPr>
          <p:cNvPr id="11" name="ZoneTexte 10"/>
          <p:cNvSpPr txBox="1"/>
          <p:nvPr/>
        </p:nvSpPr>
        <p:spPr>
          <a:xfrm>
            <a:off x="214313" y="764704"/>
            <a:ext cx="8501062" cy="1938976"/>
          </a:xfrm>
          <a:prstGeom prst="rect">
            <a:avLst/>
          </a:prstGeom>
          <a:noFill/>
        </p:spPr>
        <p:txBody>
          <a:bodyPr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Le mot-clé </a:t>
            </a:r>
            <a:r>
              <a:rPr lang="fr-BE" sz="2000" b="1" dirty="0" err="1">
                <a:latin typeface="Calibri" panose="020F0502020204030204" pitchFamily="34" charset="0"/>
                <a:cs typeface="+mn-cs"/>
              </a:rPr>
              <a:t>this</a:t>
            </a:r>
            <a:r>
              <a:rPr lang="fr-BE" sz="2000" b="1" dirty="0">
                <a:latin typeface="Calibri" panose="020F0502020204030204" pitchFamily="34" charset="0"/>
                <a:cs typeface="+mn-cs"/>
              </a:rPr>
              <a:t> </a:t>
            </a:r>
            <a:r>
              <a:rPr lang="fr-BE" sz="2000" dirty="0">
                <a:latin typeface="Calibri" panose="020F0502020204030204" pitchFamily="34" charset="0"/>
                <a:cs typeface="+mn-cs"/>
              </a:rPr>
              <a:t>permet d'accéder aux attributs et méthodes de la classe d’une classe. </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Facultatif, ce mot-clé sera par contre obligatoire pour différencier, par exemple, des attributs d’une classe qui auraient le même nom que les paramètres passés à une méthode ou un constructeur.</a:t>
            </a:r>
          </a:p>
        </p:txBody>
      </p:sp>
      <p:sp>
        <p:nvSpPr>
          <p:cNvPr id="9" name="Rectangle 8"/>
          <p:cNvSpPr/>
          <p:nvPr/>
        </p:nvSpPr>
        <p:spPr>
          <a:xfrm>
            <a:off x="2250281" y="2924945"/>
            <a:ext cx="4643437" cy="3139305"/>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class </a:t>
            </a:r>
            <a:r>
              <a:rPr lang="fr-BE" b="1" dirty="0" err="1">
                <a:latin typeface="Calibri" panose="020F0502020204030204" pitchFamily="34" charset="0"/>
                <a:cs typeface="+mn-cs"/>
              </a:rPr>
              <a:t>Velo</a:t>
            </a:r>
            <a:r>
              <a:rPr lang="fr-BE" b="1" dirty="0">
                <a:latin typeface="Calibri" panose="020F0502020204030204" pitchFamily="34" charset="0"/>
                <a:cs typeface="+mn-cs"/>
              </a:rPr>
              <a:t> </a:t>
            </a:r>
          </a:p>
          <a:p>
            <a:pPr fontAlgn="auto">
              <a:spcBef>
                <a:spcPts val="0"/>
              </a:spcBef>
              <a:spcAft>
                <a:spcPts val="0"/>
              </a:spcAft>
              <a:defRPr/>
            </a:pPr>
            <a:r>
              <a:rPr lang="fr-BE" b="1" dirty="0">
                <a:latin typeface="Calibri" panose="020F0502020204030204" pitchFamily="34" charset="0"/>
                <a:cs typeface="+mn-cs"/>
              </a:rPr>
              <a:t>{</a:t>
            </a:r>
          </a:p>
          <a:p>
            <a:pPr fontAlgn="auto">
              <a:spcBef>
                <a:spcPts val="0"/>
              </a:spcBef>
              <a:spcAft>
                <a:spcPts val="0"/>
              </a:spcAft>
              <a:defRPr/>
            </a:pPr>
            <a:r>
              <a:rPr lang="fr-BE" b="1" dirty="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String</a:t>
            </a:r>
            <a:r>
              <a:rPr lang="fr-BE" b="1" dirty="0">
                <a:latin typeface="Calibri" panose="020F0502020204030204" pitchFamily="34" charset="0"/>
                <a:cs typeface="+mn-cs"/>
              </a:rPr>
              <a:t> </a:t>
            </a:r>
            <a:r>
              <a:rPr lang="fr-BE" dirty="0">
                <a:latin typeface="Calibri" panose="020F0502020204030204" pitchFamily="34" charset="0"/>
                <a:cs typeface="+mn-cs"/>
              </a:rPr>
              <a:t>marque;</a:t>
            </a:r>
          </a:p>
          <a:p>
            <a:pPr fontAlgn="auto">
              <a:spcBef>
                <a:spcPts val="0"/>
              </a:spcBef>
              <a:spcAft>
                <a:spcPts val="0"/>
              </a:spcAft>
              <a:defRPr/>
            </a:pPr>
            <a:r>
              <a:rPr lang="fr-BE" b="1" dirty="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String</a:t>
            </a:r>
            <a:r>
              <a:rPr lang="fr-BE" b="1" dirty="0">
                <a:latin typeface="Calibri" panose="020F0502020204030204" pitchFamily="34" charset="0"/>
                <a:cs typeface="+mn-cs"/>
              </a:rPr>
              <a:t> </a:t>
            </a:r>
            <a:r>
              <a:rPr lang="fr-BE" dirty="0">
                <a:latin typeface="Calibri" panose="020F0502020204030204" pitchFamily="34" charset="0"/>
                <a:cs typeface="+mn-cs"/>
              </a:rPr>
              <a:t>couleur</a:t>
            </a:r>
            <a:r>
              <a:rPr lang="fr-BE" b="1" dirty="0">
                <a:latin typeface="Calibri" panose="020F0502020204030204" pitchFamily="34" charset="0"/>
                <a:cs typeface="+mn-cs"/>
              </a:rPr>
              <a:t>;</a:t>
            </a:r>
          </a:p>
          <a:p>
            <a:pPr lvl="1" fontAlgn="auto">
              <a:spcBef>
                <a:spcPts val="0"/>
              </a:spcBef>
              <a:spcAft>
                <a:spcPts val="0"/>
              </a:spcAft>
              <a:defRPr/>
            </a:pPr>
            <a:endParaRPr lang="fr-BE" b="1" dirty="0">
              <a:solidFill>
                <a:schemeClr val="tx2">
                  <a:lumMod val="60000"/>
                  <a:lumOff val="40000"/>
                </a:schemeClr>
              </a:solidFill>
              <a:latin typeface="Calibri" panose="020F0502020204030204" pitchFamily="34" charset="0"/>
              <a:cs typeface="+mn-cs"/>
            </a:endParaRPr>
          </a:p>
          <a:p>
            <a:pPr lvl="1" fontAlgn="auto">
              <a:spcBef>
                <a:spcPts val="0"/>
              </a:spcBef>
              <a:spcAft>
                <a:spcPts val="0"/>
              </a:spcAft>
              <a:defRPr/>
            </a:pPr>
            <a:r>
              <a:rPr lang="fr-BE" b="1" dirty="0" smtClean="0">
                <a:solidFill>
                  <a:schemeClr val="tx2">
                    <a:lumMod val="60000"/>
                    <a:lumOff val="40000"/>
                  </a:schemeClr>
                </a:solidFill>
                <a:latin typeface="Calibri" panose="020F0502020204030204" pitchFamily="34" charset="0"/>
                <a:cs typeface="+mn-cs"/>
              </a:rPr>
              <a:t>public </a:t>
            </a:r>
            <a:r>
              <a:rPr lang="fr-BE" dirty="0" err="1">
                <a:latin typeface="Calibri" panose="020F0502020204030204" pitchFamily="34" charset="0"/>
                <a:cs typeface="+mn-cs"/>
              </a:rPr>
              <a:t>Velo</a:t>
            </a:r>
            <a:r>
              <a:rPr lang="fr-BE" dirty="0">
                <a:latin typeface="Calibri" panose="020F0502020204030204" pitchFamily="34" charset="0"/>
                <a:cs typeface="+mn-cs"/>
              </a:rPr>
              <a:t>(</a:t>
            </a: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marque, </a:t>
            </a: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a:t>
            </a:r>
            <a:r>
              <a:rPr lang="fr-BE" dirty="0" smtClean="0">
                <a:latin typeface="Calibri" panose="020F0502020204030204" pitchFamily="34" charset="0"/>
                <a:cs typeface="+mn-cs"/>
              </a:rPr>
              <a:t>couleur)</a:t>
            </a:r>
            <a:endParaRPr lang="fr-BE" dirty="0">
              <a:latin typeface="Calibri" panose="020F0502020204030204" pitchFamily="34" charset="0"/>
              <a:cs typeface="+mn-cs"/>
            </a:endParaRPr>
          </a:p>
          <a:p>
            <a:pPr lvl="1"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this</a:t>
            </a:r>
            <a:r>
              <a:rPr lang="fr-BE" dirty="0" err="1">
                <a:latin typeface="Calibri" panose="020F0502020204030204" pitchFamily="34" charset="0"/>
                <a:cs typeface="+mn-cs"/>
              </a:rPr>
              <a:t>.marque</a:t>
            </a:r>
            <a:r>
              <a:rPr lang="fr-BE" dirty="0">
                <a:latin typeface="Calibri" panose="020F0502020204030204" pitchFamily="34" charset="0"/>
                <a:cs typeface="+mn-cs"/>
              </a:rPr>
              <a:t> = marque;</a:t>
            </a:r>
          </a:p>
          <a:p>
            <a:pPr lvl="1"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this</a:t>
            </a:r>
            <a:r>
              <a:rPr lang="fr-BE" dirty="0" err="1">
                <a:latin typeface="Calibri" panose="020F0502020204030204" pitchFamily="34" charset="0"/>
                <a:cs typeface="+mn-cs"/>
              </a:rPr>
              <a:t>.couleur</a:t>
            </a:r>
            <a:r>
              <a:rPr lang="fr-BE" dirty="0">
                <a:latin typeface="Calibri" panose="020F0502020204030204" pitchFamily="34" charset="0"/>
                <a:cs typeface="+mn-cs"/>
              </a:rPr>
              <a:t> = couleur;</a:t>
            </a:r>
          </a:p>
          <a:p>
            <a:pPr lvl="1" fontAlgn="auto">
              <a:spcBef>
                <a:spcPts val="0"/>
              </a:spcBef>
              <a:spcAft>
                <a:spcPts val="0"/>
              </a:spcAft>
              <a:defRPr/>
            </a:pPr>
            <a:r>
              <a:rPr lang="fr-BE" b="1" dirty="0">
                <a:latin typeface="Calibri" panose="020F0502020204030204" pitchFamily="34" charset="0"/>
                <a:cs typeface="+mn-cs"/>
              </a:rPr>
              <a:t>}</a:t>
            </a:r>
          </a:p>
          <a:p>
            <a:pPr fontAlgn="auto">
              <a:spcBef>
                <a:spcPts val="0"/>
              </a:spcBef>
              <a:spcAft>
                <a:spcPts val="0"/>
              </a:spcAft>
              <a:defRPr/>
            </a:pPr>
            <a:r>
              <a:rPr lang="fr-BE" b="1" dirty="0">
                <a:latin typeface="Calibri" panose="020F0502020204030204" pitchFamily="34" charset="0"/>
                <a:cs typeface="+mn-cs"/>
              </a:rPr>
              <a:t>}</a:t>
            </a:r>
          </a:p>
        </p:txBody>
      </p:sp>
    </p:spTree>
    <p:extLst>
      <p:ext uri="{BB962C8B-B14F-4D97-AF65-F5344CB8AC3E}">
        <p14:creationId xmlns:p14="http://schemas.microsoft.com/office/powerpoint/2010/main" val="1758472643"/>
      </p:ext>
    </p:extLst>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III . </a:t>
            </a:r>
            <a:r>
              <a:rPr lang="fr-BE" sz="2400" b="1" dirty="0">
                <a:latin typeface="+mn-lt"/>
              </a:rPr>
              <a:t>Le concept de classe</a:t>
            </a:r>
            <a:r>
              <a:rPr lang="fr-BE" sz="2400" b="1" i="1" dirty="0">
                <a:latin typeface="+mn-lt"/>
              </a:rPr>
              <a:t> </a:t>
            </a:r>
            <a:r>
              <a:rPr lang="fr-BE" sz="2400" b="1" i="1" dirty="0">
                <a:latin typeface="+mn-lt"/>
                <a:cs typeface="+mn-cs"/>
              </a:rPr>
              <a:t>– Variables de classe</a:t>
            </a:r>
          </a:p>
        </p:txBody>
      </p:sp>
      <p:sp>
        <p:nvSpPr>
          <p:cNvPr id="13" name="ZoneTexte 12"/>
          <p:cNvSpPr txBox="1"/>
          <p:nvPr/>
        </p:nvSpPr>
        <p:spPr>
          <a:xfrm>
            <a:off x="251520" y="980728"/>
            <a:ext cx="8177213" cy="4401189"/>
          </a:xfrm>
          <a:prstGeom prst="rect">
            <a:avLst/>
          </a:prstGeom>
          <a:noFill/>
        </p:spPr>
        <p:txBody>
          <a:bodyPr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Les attributs vus jusqu’à présent sont appelés des </a:t>
            </a:r>
            <a:r>
              <a:rPr lang="fr-BE" sz="2000" b="1" dirty="0">
                <a:latin typeface="Calibri" panose="020F0502020204030204" pitchFamily="34" charset="0"/>
                <a:cs typeface="+mn-cs"/>
              </a:rPr>
              <a:t>variables d’instance </a:t>
            </a:r>
            <a:r>
              <a:rPr lang="fr-BE" sz="2000" dirty="0">
                <a:latin typeface="Calibri" panose="020F0502020204030204" pitchFamily="34" charset="0"/>
                <a:cs typeface="+mn-cs"/>
              </a:rPr>
              <a:t>et ont une valeur </a:t>
            </a:r>
            <a:r>
              <a:rPr lang="fr-BE" sz="2000" b="1" dirty="0">
                <a:latin typeface="Calibri" panose="020F0502020204030204" pitchFamily="34" charset="0"/>
                <a:cs typeface="+mn-cs"/>
              </a:rPr>
              <a:t>propre à l’objet </a:t>
            </a:r>
            <a:r>
              <a:rPr lang="fr-BE" sz="2000" dirty="0">
                <a:latin typeface="Calibri" panose="020F0502020204030204" pitchFamily="34" charset="0"/>
                <a:cs typeface="+mn-cs"/>
              </a:rPr>
              <a:t>auquel ils appartiennent.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Une </a:t>
            </a:r>
            <a:r>
              <a:rPr lang="fr-BE" sz="2000" b="1" dirty="0">
                <a:latin typeface="Calibri" panose="020F0502020204030204" pitchFamily="34" charset="0"/>
                <a:cs typeface="+mn-cs"/>
              </a:rPr>
              <a:t>variable de classe</a:t>
            </a:r>
            <a:r>
              <a:rPr lang="fr-BE" sz="2000" dirty="0">
                <a:latin typeface="Calibri" panose="020F0502020204030204" pitchFamily="34" charset="0"/>
                <a:cs typeface="+mn-cs"/>
              </a:rPr>
              <a:t> est un type d’attribut particulier dont la valeur est </a:t>
            </a:r>
            <a:r>
              <a:rPr lang="fr-BE" sz="2000" b="1" dirty="0">
                <a:latin typeface="Calibri" panose="020F0502020204030204" pitchFamily="34" charset="0"/>
                <a:cs typeface="+mn-cs"/>
              </a:rPr>
              <a:t>partagée</a:t>
            </a:r>
            <a:r>
              <a:rPr lang="fr-BE" sz="2000" dirty="0">
                <a:latin typeface="Calibri" panose="020F0502020204030204" pitchFamily="34" charset="0"/>
                <a:cs typeface="+mn-cs"/>
              </a:rPr>
              <a:t> par tous les objets de la classe.</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Une variable de classe est déclarée à l’aide du mot-clé </a:t>
            </a:r>
            <a:r>
              <a:rPr lang="fr-BE" sz="2000" b="1" dirty="0" err="1">
                <a:latin typeface="Calibri" panose="020F0502020204030204" pitchFamily="34" charset="0"/>
                <a:cs typeface="+mn-cs"/>
              </a:rPr>
              <a:t>static</a:t>
            </a:r>
            <a:r>
              <a:rPr lang="fr-BE" sz="2000" dirty="0" smtClean="0">
                <a:latin typeface="Calibri" panose="020F0502020204030204" pitchFamily="34" charset="0"/>
                <a:cs typeface="+mn-cs"/>
              </a:rPr>
              <a: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smtClean="0">
                <a:latin typeface="Calibri" panose="020F0502020204030204" pitchFamily="34" charset="0"/>
                <a:cs typeface="+mn-cs"/>
              </a:rPr>
              <a:t>A la différence des variables d’instances, les variables de classes sont souvent </a:t>
            </a:r>
            <a:r>
              <a:rPr lang="fr-BE" sz="2000" b="1" dirty="0" smtClean="0">
                <a:latin typeface="Calibri" panose="020F0502020204030204" pitchFamily="34" charset="0"/>
                <a:cs typeface="+mn-cs"/>
              </a:rPr>
              <a:t>initialisées à la déclaration </a:t>
            </a:r>
            <a:r>
              <a:rPr lang="fr-BE" sz="2000" dirty="0" smtClean="0">
                <a:latin typeface="Calibri" panose="020F0502020204030204" pitchFamily="34" charset="0"/>
                <a:cs typeface="+mn-cs"/>
              </a:rPr>
              <a:t>et non dans le constructeur,</a:t>
            </a:r>
            <a:endParaRPr lang="fr-BE" sz="2000" dirty="0">
              <a:latin typeface="Calibri" panose="020F0502020204030204" pitchFamily="34" charset="0"/>
              <a:cs typeface="+mn-cs"/>
            </a:endParaRP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Exemple:</a:t>
            </a:r>
          </a:p>
          <a:p>
            <a:pPr fontAlgn="auto">
              <a:spcBef>
                <a:spcPts val="0"/>
              </a:spcBef>
              <a:spcAft>
                <a:spcPts val="0"/>
              </a:spcAft>
              <a:defRPr/>
            </a:pPr>
            <a:r>
              <a:rPr lang="fr-BE" sz="2000" dirty="0">
                <a:latin typeface="Calibri" panose="020F0502020204030204" pitchFamily="34" charset="0"/>
                <a:cs typeface="+mn-cs"/>
              </a:rPr>
              <a:t>	</a:t>
            </a:r>
            <a:r>
              <a:rPr lang="fr-BE" sz="2000" dirty="0" err="1">
                <a:latin typeface="Calibri" panose="020F0502020204030204" pitchFamily="34" charset="0"/>
                <a:cs typeface="+mn-cs"/>
              </a:rPr>
              <a:t>private</a:t>
            </a:r>
            <a:r>
              <a:rPr lang="fr-BE" sz="2000" dirty="0">
                <a:latin typeface="Calibri" panose="020F0502020204030204" pitchFamily="34" charset="0"/>
                <a:cs typeface="+mn-cs"/>
              </a:rPr>
              <a:t> </a:t>
            </a:r>
            <a:r>
              <a:rPr lang="fr-BE" sz="2000" dirty="0" err="1">
                <a:latin typeface="Calibri" panose="020F0502020204030204" pitchFamily="34" charset="0"/>
                <a:cs typeface="+mn-cs"/>
              </a:rPr>
              <a:t>int</a:t>
            </a:r>
            <a:r>
              <a:rPr lang="fr-BE" sz="2000" dirty="0">
                <a:latin typeface="Calibri" panose="020F0502020204030204" pitchFamily="34" charset="0"/>
                <a:cs typeface="+mn-cs"/>
              </a:rPr>
              <a:t> </a:t>
            </a:r>
            <a:r>
              <a:rPr lang="fr-BE" sz="2000" dirty="0" err="1">
                <a:latin typeface="Calibri" panose="020F0502020204030204" pitchFamily="34" charset="0"/>
                <a:cs typeface="+mn-cs"/>
              </a:rPr>
              <a:t>nomClient</a:t>
            </a:r>
            <a:r>
              <a:rPr lang="fr-BE" sz="2000" dirty="0">
                <a:latin typeface="Calibri" panose="020F0502020204030204" pitchFamily="34" charset="0"/>
                <a:cs typeface="+mn-cs"/>
              </a:rPr>
              <a:t>; </a:t>
            </a:r>
            <a:r>
              <a:rPr lang="fr-BE" sz="2000" dirty="0">
                <a:latin typeface="Calibri" panose="020F0502020204030204" pitchFamily="34" charset="0"/>
                <a:cs typeface="+mn-cs"/>
                <a:sym typeface="Wingdings" panose="05000000000000000000" pitchFamily="2" charset="2"/>
              </a:rPr>
              <a:t> variable d’instance</a:t>
            </a:r>
          </a:p>
          <a:p>
            <a:pPr fontAlgn="auto">
              <a:spcBef>
                <a:spcPts val="0"/>
              </a:spcBef>
              <a:spcAft>
                <a:spcPts val="0"/>
              </a:spcAft>
              <a:defRPr/>
            </a:pPr>
            <a:r>
              <a:rPr lang="fr-BE" sz="2000" dirty="0">
                <a:latin typeface="Calibri" panose="020F0502020204030204" pitchFamily="34" charset="0"/>
                <a:cs typeface="+mn-cs"/>
                <a:sym typeface="Wingdings" panose="05000000000000000000" pitchFamily="2" charset="2"/>
              </a:rPr>
              <a:t>	public </a:t>
            </a:r>
            <a:r>
              <a:rPr lang="fr-BE" sz="2000" dirty="0" err="1">
                <a:latin typeface="Calibri" panose="020F0502020204030204" pitchFamily="34" charset="0"/>
                <a:cs typeface="+mn-cs"/>
                <a:sym typeface="Wingdings" panose="05000000000000000000" pitchFamily="2" charset="2"/>
              </a:rPr>
              <a:t>static</a:t>
            </a:r>
            <a:r>
              <a:rPr lang="fr-BE" sz="2000" dirty="0">
                <a:latin typeface="Calibri" panose="020F0502020204030204" pitchFamily="34" charset="0"/>
                <a:cs typeface="+mn-cs"/>
                <a:sym typeface="Wingdings" panose="05000000000000000000" pitchFamily="2" charset="2"/>
              </a:rPr>
              <a:t> </a:t>
            </a:r>
            <a:r>
              <a:rPr lang="fr-BE" sz="2000" dirty="0" err="1">
                <a:latin typeface="Calibri" panose="020F0502020204030204" pitchFamily="34" charset="0"/>
                <a:cs typeface="+mn-cs"/>
                <a:sym typeface="Wingdings" panose="05000000000000000000" pitchFamily="2" charset="2"/>
              </a:rPr>
              <a:t>int</a:t>
            </a:r>
            <a:r>
              <a:rPr lang="fr-BE" sz="2000" dirty="0">
                <a:latin typeface="Calibri" panose="020F0502020204030204" pitchFamily="34" charset="0"/>
                <a:cs typeface="+mn-cs"/>
                <a:sym typeface="Wingdings" panose="05000000000000000000" pitchFamily="2" charset="2"/>
              </a:rPr>
              <a:t> </a:t>
            </a:r>
            <a:r>
              <a:rPr lang="fr-BE" sz="2000" dirty="0" err="1" smtClean="0">
                <a:latin typeface="Calibri" panose="020F0502020204030204" pitchFamily="34" charset="0"/>
                <a:cs typeface="+mn-cs"/>
                <a:sym typeface="Wingdings" panose="05000000000000000000" pitchFamily="2" charset="2"/>
              </a:rPr>
              <a:t>nbClients</a:t>
            </a:r>
            <a:r>
              <a:rPr lang="fr-BE" sz="2000" dirty="0" smtClean="0">
                <a:latin typeface="Calibri" panose="020F0502020204030204" pitchFamily="34" charset="0"/>
                <a:cs typeface="+mn-cs"/>
                <a:sym typeface="Wingdings" panose="05000000000000000000" pitchFamily="2" charset="2"/>
              </a:rPr>
              <a:t> = 0; </a:t>
            </a:r>
            <a:r>
              <a:rPr lang="fr-BE" sz="2000" dirty="0">
                <a:latin typeface="Calibri" panose="020F0502020204030204" pitchFamily="34" charset="0"/>
                <a:cs typeface="+mn-cs"/>
                <a:sym typeface="Wingdings" panose="05000000000000000000" pitchFamily="2" charset="2"/>
              </a:rPr>
              <a:t> variable de classe</a:t>
            </a:r>
            <a:endParaRPr lang="fr-BE" sz="2000" dirty="0">
              <a:latin typeface="Calibri" panose="020F0502020204030204" pitchFamily="34" charset="0"/>
              <a:cs typeface="+mn-cs"/>
            </a:endParaRPr>
          </a:p>
        </p:txBody>
      </p:sp>
    </p:spTree>
    <p:extLst>
      <p:ext uri="{BB962C8B-B14F-4D97-AF65-F5344CB8AC3E}">
        <p14:creationId xmlns:p14="http://schemas.microsoft.com/office/powerpoint/2010/main" val="3343264370"/>
      </p:ext>
    </p:extLst>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III . </a:t>
            </a:r>
            <a:r>
              <a:rPr lang="fr-BE" sz="2400" b="1" dirty="0">
                <a:latin typeface="+mn-lt"/>
              </a:rPr>
              <a:t>Le concept de classe</a:t>
            </a:r>
            <a:r>
              <a:rPr lang="fr-BE" sz="2400" b="1" i="1" dirty="0">
                <a:latin typeface="+mn-lt"/>
              </a:rPr>
              <a:t> </a:t>
            </a:r>
            <a:r>
              <a:rPr lang="fr-BE" sz="2400" b="1" i="1" dirty="0">
                <a:latin typeface="+mn-lt"/>
                <a:cs typeface="+mn-cs"/>
              </a:rPr>
              <a:t>– Méthodes de classe</a:t>
            </a:r>
          </a:p>
        </p:txBody>
      </p:sp>
      <p:sp>
        <p:nvSpPr>
          <p:cNvPr id="13" name="ZoneTexte 12"/>
          <p:cNvSpPr txBox="1"/>
          <p:nvPr/>
        </p:nvSpPr>
        <p:spPr>
          <a:xfrm>
            <a:off x="251520" y="980729"/>
            <a:ext cx="8712968" cy="4708965"/>
          </a:xfrm>
          <a:prstGeom prst="rect">
            <a:avLst/>
          </a:prstGeom>
          <a:noFill/>
        </p:spPr>
        <p:txBody>
          <a:bodyPr wrap="square"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Les méthodes vues jusqu’à présent sont appelés des </a:t>
            </a:r>
            <a:r>
              <a:rPr lang="fr-BE" sz="2000" b="1" dirty="0">
                <a:latin typeface="Calibri" panose="020F0502020204030204" pitchFamily="34" charset="0"/>
                <a:cs typeface="+mn-cs"/>
              </a:rPr>
              <a:t>méthodes d’instance </a:t>
            </a:r>
            <a:r>
              <a:rPr lang="fr-BE" sz="2000" dirty="0">
                <a:latin typeface="Calibri" panose="020F0502020204030204" pitchFamily="34" charset="0"/>
                <a:cs typeface="+mn-cs"/>
              </a:rPr>
              <a:t>et s’exécutent sur un objet en utilisant les attributs liés à cet objet.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Une </a:t>
            </a:r>
            <a:r>
              <a:rPr lang="fr-BE" sz="2000" b="1" dirty="0">
                <a:latin typeface="Calibri" panose="020F0502020204030204" pitchFamily="34" charset="0"/>
                <a:cs typeface="+mn-cs"/>
              </a:rPr>
              <a:t>méthode de classe</a:t>
            </a:r>
            <a:r>
              <a:rPr lang="fr-BE" sz="2000" dirty="0">
                <a:latin typeface="Calibri" panose="020F0502020204030204" pitchFamily="34" charset="0"/>
                <a:cs typeface="+mn-cs"/>
              </a:rPr>
              <a:t> est un type de méthode particulier qui sert à rendre un service indépendamment de variables d’instance ou qui permet de manipuler des variables de classes. </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Les données manipulées par ces méthodes doivent pouvoir exister sans objet !</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Une méthode de classe est déclarée à l’aide du mot-clé </a:t>
            </a:r>
            <a:r>
              <a:rPr lang="fr-BE" sz="2000" b="1" dirty="0" err="1">
                <a:latin typeface="Calibri" panose="020F0502020204030204" pitchFamily="34" charset="0"/>
                <a:cs typeface="+mn-cs"/>
              </a:rPr>
              <a:t>static</a:t>
            </a:r>
            <a:r>
              <a:rPr lang="fr-BE" sz="2000" dirty="0">
                <a:latin typeface="Calibri" panose="020F0502020204030204" pitchFamily="34" charset="0"/>
                <a:cs typeface="+mn-cs"/>
              </a:rPr>
              <a:t> et peut être directement appelée sur le nom de la classe.</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Exemple:</a:t>
            </a:r>
          </a:p>
          <a:p>
            <a:pPr fontAlgn="auto">
              <a:spcBef>
                <a:spcPts val="0"/>
              </a:spcBef>
              <a:spcAft>
                <a:spcPts val="0"/>
              </a:spcAft>
              <a:defRPr/>
            </a:pPr>
            <a:r>
              <a:rPr lang="fr-BE" sz="2000" dirty="0">
                <a:latin typeface="Calibri" panose="020F0502020204030204" pitchFamily="34" charset="0"/>
                <a:cs typeface="+mn-cs"/>
              </a:rPr>
              <a:t>	</a:t>
            </a:r>
            <a:r>
              <a:rPr lang="fr-BE" sz="2000" dirty="0" err="1">
                <a:latin typeface="Calibri" panose="020F0502020204030204" pitchFamily="34" charset="0"/>
                <a:cs typeface="+mn-cs"/>
              </a:rPr>
              <a:t>private</a:t>
            </a:r>
            <a:r>
              <a:rPr lang="fr-BE" sz="2000" dirty="0">
                <a:latin typeface="Calibri" panose="020F0502020204030204" pitchFamily="34" charset="0"/>
                <a:cs typeface="+mn-cs"/>
              </a:rPr>
              <a:t> </a:t>
            </a:r>
            <a:r>
              <a:rPr lang="fr-BE" sz="2000" dirty="0" err="1">
                <a:latin typeface="Calibri" panose="020F0502020204030204" pitchFamily="34" charset="0"/>
                <a:cs typeface="+mn-cs"/>
              </a:rPr>
              <a:t>static</a:t>
            </a:r>
            <a:r>
              <a:rPr lang="fr-BE" sz="2000" dirty="0">
                <a:latin typeface="Calibri" panose="020F0502020204030204" pitchFamily="34" charset="0"/>
                <a:cs typeface="+mn-cs"/>
              </a:rPr>
              <a:t> </a:t>
            </a:r>
            <a:r>
              <a:rPr lang="fr-BE" sz="2000" dirty="0" err="1">
                <a:latin typeface="Calibri" panose="020F0502020204030204" pitchFamily="34" charset="0"/>
                <a:cs typeface="+mn-cs"/>
              </a:rPr>
              <a:t>int</a:t>
            </a:r>
            <a:r>
              <a:rPr lang="fr-BE" sz="2000" dirty="0">
                <a:latin typeface="Calibri" panose="020F0502020204030204" pitchFamily="34" charset="0"/>
                <a:cs typeface="+mn-cs"/>
              </a:rPr>
              <a:t> </a:t>
            </a:r>
            <a:r>
              <a:rPr lang="fr-BE" sz="2000" dirty="0" err="1">
                <a:latin typeface="Calibri" panose="020F0502020204030204" pitchFamily="34" charset="0"/>
                <a:cs typeface="+mn-cs"/>
              </a:rPr>
              <a:t>getNbClients</a:t>
            </a:r>
            <a:r>
              <a:rPr lang="fr-BE" sz="2000" dirty="0">
                <a:latin typeface="Calibri" panose="020F0502020204030204" pitchFamily="34" charset="0"/>
                <a:cs typeface="+mn-cs"/>
              </a:rPr>
              <a:t>() { … } </a:t>
            </a:r>
            <a:r>
              <a:rPr lang="fr-BE" sz="2000" dirty="0">
                <a:latin typeface="Calibri" panose="020F0502020204030204" pitchFamily="34" charset="0"/>
                <a:cs typeface="+mn-cs"/>
                <a:sym typeface="Wingdings" panose="05000000000000000000" pitchFamily="2" charset="2"/>
              </a:rPr>
              <a:t> déclaration</a:t>
            </a:r>
          </a:p>
          <a:p>
            <a:pPr fontAlgn="auto">
              <a:spcBef>
                <a:spcPts val="0"/>
              </a:spcBef>
              <a:spcAft>
                <a:spcPts val="0"/>
              </a:spcAft>
              <a:defRPr/>
            </a:pPr>
            <a:r>
              <a:rPr lang="fr-BE" sz="2000" dirty="0">
                <a:latin typeface="Calibri" panose="020F0502020204030204" pitchFamily="34" charset="0"/>
                <a:cs typeface="+mn-cs"/>
                <a:sym typeface="Wingdings" panose="05000000000000000000" pitchFamily="2" charset="2"/>
              </a:rPr>
              <a:t>	</a:t>
            </a:r>
            <a:r>
              <a:rPr lang="fr-BE" sz="2000" dirty="0" err="1">
                <a:latin typeface="Calibri" panose="020F0502020204030204" pitchFamily="34" charset="0"/>
                <a:cs typeface="+mn-cs"/>
                <a:sym typeface="Wingdings" panose="05000000000000000000" pitchFamily="2" charset="2"/>
              </a:rPr>
              <a:t>Client.getNbClients</a:t>
            </a:r>
            <a:r>
              <a:rPr lang="fr-BE" sz="2000" dirty="0">
                <a:latin typeface="Calibri" panose="020F0502020204030204" pitchFamily="34" charset="0"/>
                <a:cs typeface="+mn-cs"/>
                <a:sym typeface="Wingdings" panose="05000000000000000000" pitchFamily="2" charset="2"/>
              </a:rPr>
              <a:t>();  appel</a:t>
            </a:r>
            <a:endParaRPr lang="fr-BE" sz="2000" dirty="0">
              <a:latin typeface="Calibri" panose="020F0502020204030204" pitchFamily="34" charset="0"/>
              <a:cs typeface="+mn-cs"/>
            </a:endParaRPr>
          </a:p>
        </p:txBody>
      </p:sp>
    </p:spTree>
    <p:extLst>
      <p:ext uri="{BB962C8B-B14F-4D97-AF65-F5344CB8AC3E}">
        <p14:creationId xmlns:p14="http://schemas.microsoft.com/office/powerpoint/2010/main" val="2255993258"/>
      </p:ext>
    </p:extLst>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III . </a:t>
            </a:r>
            <a:r>
              <a:rPr lang="fr-BE" sz="2400" b="1" dirty="0">
                <a:latin typeface="+mn-lt"/>
              </a:rPr>
              <a:t>Le concept de classe</a:t>
            </a:r>
            <a:r>
              <a:rPr lang="fr-BE" sz="2400" b="1" i="1" dirty="0">
                <a:latin typeface="+mn-lt"/>
              </a:rPr>
              <a:t> </a:t>
            </a:r>
            <a:r>
              <a:rPr lang="fr-BE" sz="2400" b="1" i="1" dirty="0">
                <a:latin typeface="+mn-lt"/>
                <a:cs typeface="+mn-cs"/>
              </a:rPr>
              <a:t>– Méthodes utilitaires</a:t>
            </a:r>
          </a:p>
        </p:txBody>
      </p:sp>
      <p:sp>
        <p:nvSpPr>
          <p:cNvPr id="13" name="ZoneTexte 12"/>
          <p:cNvSpPr txBox="1"/>
          <p:nvPr/>
        </p:nvSpPr>
        <p:spPr>
          <a:xfrm>
            <a:off x="251520" y="980728"/>
            <a:ext cx="8712968" cy="4401189"/>
          </a:xfrm>
          <a:prstGeom prst="rect">
            <a:avLst/>
          </a:prstGeom>
          <a:noFill/>
        </p:spPr>
        <p:txBody>
          <a:bodyPr wrap="square"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Certaines méthodes, très pratiques, peuvent être définies dans chaque classe.</a:t>
            </a:r>
          </a:p>
          <a:p>
            <a:pPr fontAlgn="auto">
              <a:spcBef>
                <a:spcPts val="0"/>
              </a:spcBef>
              <a:spcAft>
                <a:spcPts val="0"/>
              </a:spcAft>
              <a:defRPr/>
            </a:pPr>
            <a:endParaRPr lang="fr-BE" sz="2000" dirty="0">
              <a:latin typeface="Calibri" panose="020F0502020204030204" pitchFamily="34" charset="0"/>
              <a:cs typeface="+mn-cs"/>
            </a:endParaRPr>
          </a:p>
          <a:p>
            <a:pPr marL="342839"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public String </a:t>
            </a:r>
            <a:r>
              <a:rPr lang="fr-BE" sz="2000" b="1" dirty="0" err="1">
                <a:latin typeface="Calibri" panose="020F0502020204030204" pitchFamily="34" charset="0"/>
                <a:cs typeface="+mn-cs"/>
              </a:rPr>
              <a:t>toString</a:t>
            </a:r>
            <a:r>
              <a:rPr lang="fr-BE" sz="2000" dirty="0">
                <a:latin typeface="Calibri" panose="020F0502020204030204" pitchFamily="34" charset="0"/>
                <a:cs typeface="+mn-cs"/>
              </a:rPr>
              <a:t>()</a:t>
            </a:r>
          </a:p>
          <a:p>
            <a:pPr fontAlgn="auto">
              <a:spcBef>
                <a:spcPts val="0"/>
              </a:spcBef>
              <a:spcAft>
                <a:spcPts val="0"/>
              </a:spcAft>
              <a:defRPr/>
            </a:pPr>
            <a:r>
              <a:rPr lang="fr-BE" sz="2000" dirty="0">
                <a:latin typeface="Calibri" panose="020F0502020204030204" pitchFamily="34" charset="0"/>
                <a:cs typeface="+mn-cs"/>
              </a:rPr>
              <a:t>	renvoie l’état d’une instance de la classe. Si elle n’est pas définie, cette 	méthode retourne l’adresse de l’objet.</a:t>
            </a:r>
          </a:p>
          <a:p>
            <a:pPr marL="342839" indent="-342839" fontAlgn="auto">
              <a:spcBef>
                <a:spcPts val="0"/>
              </a:spcBef>
              <a:spcAft>
                <a:spcPts val="0"/>
              </a:spcAft>
              <a:buFont typeface="Arial" panose="020B0604020202020204" pitchFamily="34" charset="0"/>
              <a:buChar char="•"/>
              <a:defRPr/>
            </a:pPr>
            <a:endParaRPr lang="fr-BE" sz="2000" dirty="0">
              <a:latin typeface="Calibri" panose="020F0502020204030204" pitchFamily="34" charset="0"/>
              <a:cs typeface="+mn-cs"/>
            </a:endParaRPr>
          </a:p>
          <a:p>
            <a:pPr marL="342839"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public </a:t>
            </a:r>
            <a:r>
              <a:rPr lang="fr-BE" sz="2000" dirty="0" err="1">
                <a:latin typeface="Calibri" panose="020F0502020204030204" pitchFamily="34" charset="0"/>
                <a:cs typeface="+mn-cs"/>
              </a:rPr>
              <a:t>typeObject</a:t>
            </a:r>
            <a:r>
              <a:rPr lang="fr-BE" sz="2000" dirty="0">
                <a:latin typeface="Calibri" panose="020F0502020204030204" pitchFamily="34" charset="0"/>
                <a:cs typeface="+mn-cs"/>
              </a:rPr>
              <a:t> </a:t>
            </a:r>
            <a:r>
              <a:rPr lang="fr-BE" sz="2000" b="1" dirty="0">
                <a:latin typeface="Calibri" panose="020F0502020204030204" pitchFamily="34" charset="0"/>
                <a:cs typeface="+mn-cs"/>
              </a:rPr>
              <a:t>clone</a:t>
            </a:r>
            <a:r>
              <a:rPr lang="fr-BE" sz="2000" dirty="0">
                <a:latin typeface="Calibri" panose="020F0502020204030204" pitchFamily="34" charset="0"/>
                <a:cs typeface="+mn-cs"/>
              </a:rPr>
              <a:t>() </a:t>
            </a:r>
          </a:p>
          <a:p>
            <a:pPr fontAlgn="auto">
              <a:spcBef>
                <a:spcPts val="0"/>
              </a:spcBef>
              <a:spcAft>
                <a:spcPts val="0"/>
              </a:spcAft>
              <a:defRPr/>
            </a:pPr>
            <a:r>
              <a:rPr lang="fr-BE" sz="2000" dirty="0">
                <a:latin typeface="Calibri" panose="020F0502020204030204" pitchFamily="34" charset="0"/>
                <a:cs typeface="+mn-cs"/>
              </a:rPr>
              <a:t>	retourne une copie de l’objet en copiant la valeur des attributs de cet 	objet dans un autre nouvellement créé. Ainsi, l’objet retourné possède 	une référence (adresse) différente de celle de l’objet initial.</a:t>
            </a:r>
          </a:p>
          <a:p>
            <a:pPr marL="342839" indent="-342839" fontAlgn="auto">
              <a:spcBef>
                <a:spcPts val="0"/>
              </a:spcBef>
              <a:spcAft>
                <a:spcPts val="0"/>
              </a:spcAft>
              <a:buFont typeface="Arial" panose="020B0604020202020204" pitchFamily="34" charset="0"/>
              <a:buChar char="•"/>
              <a:defRPr/>
            </a:pPr>
            <a:endParaRPr lang="fr-BE" sz="2000" dirty="0">
              <a:latin typeface="Calibri" panose="020F0502020204030204" pitchFamily="34" charset="0"/>
              <a:cs typeface="+mn-cs"/>
            </a:endParaRPr>
          </a:p>
          <a:p>
            <a:pPr marL="342839"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public </a:t>
            </a:r>
            <a:r>
              <a:rPr lang="fr-BE" sz="2000" dirty="0" err="1">
                <a:latin typeface="Calibri" panose="020F0502020204030204" pitchFamily="34" charset="0"/>
                <a:cs typeface="+mn-cs"/>
              </a:rPr>
              <a:t>boolean</a:t>
            </a:r>
            <a:r>
              <a:rPr lang="fr-BE" sz="2000" dirty="0">
                <a:latin typeface="Calibri" panose="020F0502020204030204" pitchFamily="34" charset="0"/>
                <a:cs typeface="+mn-cs"/>
              </a:rPr>
              <a:t> </a:t>
            </a:r>
            <a:r>
              <a:rPr lang="fr-BE" sz="2000" b="1" dirty="0" err="1">
                <a:latin typeface="Calibri" panose="020F0502020204030204" pitchFamily="34" charset="0"/>
                <a:cs typeface="+mn-cs"/>
              </a:rPr>
              <a:t>equals</a:t>
            </a:r>
            <a:r>
              <a:rPr lang="fr-BE" sz="2000" dirty="0">
                <a:latin typeface="Calibri" panose="020F0502020204030204" pitchFamily="34" charset="0"/>
                <a:cs typeface="+mn-cs"/>
              </a:rPr>
              <a:t>(Object o) </a:t>
            </a:r>
          </a:p>
          <a:p>
            <a:pPr fontAlgn="auto">
              <a:spcBef>
                <a:spcPts val="0"/>
              </a:spcBef>
              <a:spcAft>
                <a:spcPts val="0"/>
              </a:spcAft>
              <a:defRPr/>
            </a:pPr>
            <a:r>
              <a:rPr lang="fr-BE" sz="2000" dirty="0">
                <a:latin typeface="Calibri" panose="020F0502020204030204" pitchFamily="34" charset="0"/>
                <a:cs typeface="+mn-cs"/>
              </a:rPr>
              <a:t>	permet la comparaison des objets en se basant sur la valeur de leurs 	attributs et non sur les adresses.</a:t>
            </a:r>
          </a:p>
        </p:txBody>
      </p:sp>
    </p:spTree>
    <p:extLst>
      <p:ext uri="{BB962C8B-B14F-4D97-AF65-F5344CB8AC3E}">
        <p14:creationId xmlns:p14="http://schemas.microsoft.com/office/powerpoint/2010/main" val="903309004"/>
      </p:ext>
    </p:extLst>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ous-titre 2"/>
          <p:cNvSpPr>
            <a:spLocks noGrp="1"/>
          </p:cNvSpPr>
          <p:nvPr>
            <p:ph type="subTitle" idx="1"/>
          </p:nvPr>
        </p:nvSpPr>
        <p:spPr/>
        <p:txBody>
          <a:bodyPr/>
          <a:lstStyle/>
          <a:p>
            <a:pPr eaLnBrk="1" hangingPunct="1"/>
            <a:r>
              <a:rPr lang="fr-BE" altLang="fr-FR" dirty="0" smtClean="0"/>
              <a:t> </a:t>
            </a:r>
          </a:p>
        </p:txBody>
      </p:sp>
      <p:sp>
        <p:nvSpPr>
          <p:cNvPr id="15363"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79889" y="836712"/>
            <a:ext cx="7572375" cy="5062908"/>
          </a:xfrm>
          <a:prstGeom prst="rect">
            <a:avLst/>
          </a:prstGeom>
          <a:noFill/>
        </p:spPr>
        <p:txBody>
          <a:bodyPr lIns="91424" tIns="45712" rIns="91424" bIns="45712">
            <a:spAutoFit/>
          </a:bodyPr>
          <a:lstStyle/>
          <a:p>
            <a:pPr fontAlgn="auto">
              <a:spcBef>
                <a:spcPts val="0"/>
              </a:spcBef>
              <a:spcAft>
                <a:spcPts val="0"/>
              </a:spcAft>
              <a:defRPr/>
            </a:pPr>
            <a:r>
              <a:rPr lang="fr-BE" sz="1700" b="1" dirty="0" smtClean="0">
                <a:latin typeface="Calibri" panose="020F0502020204030204" pitchFamily="34" charset="0"/>
                <a:cs typeface="+mn-cs"/>
              </a:rPr>
              <a:t>I. POO </a:t>
            </a:r>
            <a:r>
              <a:rPr lang="fr-BE" sz="1700" b="1" dirty="0">
                <a:latin typeface="Calibri" panose="020F0502020204030204" pitchFamily="34" charset="0"/>
                <a:cs typeface="+mn-cs"/>
              </a:rPr>
              <a:t>&lt;&gt; Procédural</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 Penser </a:t>
            </a:r>
            <a:r>
              <a:rPr lang="fr-BE" sz="1700" b="1" dirty="0">
                <a:latin typeface="Calibri" panose="020F0502020204030204" pitchFamily="34" charset="0"/>
                <a:cs typeface="+mn-cs"/>
              </a:rPr>
              <a:t>le monde en objets</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concept de classe</a:t>
            </a:r>
          </a:p>
          <a:p>
            <a:pPr fontAlgn="auto">
              <a:spcBef>
                <a:spcPts val="0"/>
              </a:spcBef>
              <a:spcAft>
                <a:spcPts val="0"/>
              </a:spcAft>
              <a:defRPr/>
            </a:pPr>
            <a:endParaRPr lang="fr-BE" sz="1700" b="1" dirty="0">
              <a:solidFill>
                <a:srgbClr val="FF0000"/>
              </a:solidFill>
              <a:latin typeface="Calibri" panose="020F0502020204030204" pitchFamily="34" charset="0"/>
              <a:cs typeface="+mn-cs"/>
            </a:endParaRPr>
          </a:p>
          <a:p>
            <a:pPr marL="399979" indent="-399979" fontAlgn="auto">
              <a:spcBef>
                <a:spcPts val="0"/>
              </a:spcBef>
              <a:spcAft>
                <a:spcPts val="0"/>
              </a:spcAft>
              <a:defRPr/>
            </a:pPr>
            <a:r>
              <a:rPr lang="fr-BE" sz="1700" b="1" dirty="0" smtClean="0">
                <a:solidFill>
                  <a:srgbClr val="FF0000"/>
                </a:solidFill>
                <a:latin typeface="Calibri" panose="020F0502020204030204" pitchFamily="34" charset="0"/>
                <a:cs typeface="+mn-cs"/>
              </a:rPr>
              <a:t>IV.</a:t>
            </a:r>
            <a:r>
              <a:rPr lang="fr-BE" sz="1700" b="1" dirty="0">
                <a:solidFill>
                  <a:srgbClr val="FF0000"/>
                </a:solidFill>
                <a:latin typeface="Calibri" panose="020F0502020204030204" pitchFamily="34" charset="0"/>
                <a:cs typeface="+mn-cs"/>
              </a:rPr>
              <a:t> </a:t>
            </a:r>
            <a:r>
              <a:rPr lang="fr-BE" sz="1700" b="1" dirty="0" smtClean="0">
                <a:solidFill>
                  <a:srgbClr val="FF0000"/>
                </a:solidFill>
                <a:latin typeface="Calibri" panose="020F0502020204030204" pitchFamily="34" charset="0"/>
                <a:cs typeface="+mn-cs"/>
              </a:rPr>
              <a:t>La </a:t>
            </a:r>
            <a:r>
              <a:rPr lang="fr-BE" sz="1700" b="1" dirty="0">
                <a:solidFill>
                  <a:srgbClr val="FF0000"/>
                </a:solidFill>
                <a:latin typeface="Calibri" panose="020F0502020204030204" pitchFamily="34" charset="0"/>
                <a:cs typeface="+mn-cs"/>
              </a:rPr>
              <a:t>notion de package</a:t>
            </a:r>
          </a:p>
          <a:p>
            <a:pPr marL="399979" indent="-399979" fontAlgn="auto">
              <a:spcBef>
                <a:spcPts val="0"/>
              </a:spcBef>
              <a:spcAft>
                <a:spcPts val="0"/>
              </a:spcAft>
              <a:buFontTx/>
              <a:buAutoNum type="romanUcPeriod" startAt="4"/>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L’encapsulation</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associations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L’héritage</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VIII.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polymorphisme</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IX.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abstraites et les interfaces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internes</a:t>
            </a:r>
          </a:p>
        </p:txBody>
      </p:sp>
    </p:spTree>
    <p:extLst>
      <p:ext uri="{BB962C8B-B14F-4D97-AF65-F5344CB8AC3E}">
        <p14:creationId xmlns:p14="http://schemas.microsoft.com/office/powerpoint/2010/main" val="2753567825"/>
      </p:ext>
    </p:extLst>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ZoneTexte 4"/>
          <p:cNvSpPr txBox="1">
            <a:spLocks noChangeArrowheads="1"/>
          </p:cNvSpPr>
          <p:nvPr/>
        </p:nvSpPr>
        <p:spPr bwMode="auto">
          <a:xfrm>
            <a:off x="0" y="571501"/>
            <a:ext cx="9144000" cy="1446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4400" b="1">
                <a:latin typeface="Calibri" pitchFamily="34" charset="0"/>
              </a:rPr>
              <a:t>Première approche du concept de POO</a:t>
            </a:r>
          </a:p>
        </p:txBody>
      </p:sp>
      <p:pic>
        <p:nvPicPr>
          <p:cNvPr id="14339" name="Image 5" descr="logo-jav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2689" y="2143126"/>
            <a:ext cx="20637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804377"/>
      </p:ext>
    </p:extLst>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La notion de package</a:t>
            </a:r>
            <a:endParaRPr lang="fr-BE" sz="2400" b="1" i="1" dirty="0">
              <a:latin typeface="+mn-lt"/>
              <a:cs typeface="+mn-cs"/>
            </a:endParaRPr>
          </a:p>
        </p:txBody>
      </p:sp>
      <p:sp>
        <p:nvSpPr>
          <p:cNvPr id="1025" name="Rectangle 1"/>
          <p:cNvSpPr>
            <a:spLocks noChangeArrowheads="1"/>
          </p:cNvSpPr>
          <p:nvPr/>
        </p:nvSpPr>
        <p:spPr bwMode="auto">
          <a:xfrm>
            <a:off x="500063" y="1094232"/>
            <a:ext cx="8320087" cy="2339086"/>
          </a:xfrm>
          <a:prstGeom prst="rect">
            <a:avLst/>
          </a:prstGeom>
          <a:noFill/>
          <a:ln w="9525">
            <a:noFill/>
            <a:miter lim="800000"/>
            <a:headEnd/>
            <a:tailEnd/>
          </a:ln>
          <a:effectLst/>
        </p:spPr>
        <p:txBody>
          <a:bodyPr lIns="91424" tIns="45712" rIns="91424" bIns="45712" anchor="ctr">
            <a:spAutoFit/>
          </a:bodyPr>
          <a:lstStyle/>
          <a:p>
            <a:pPr>
              <a:defRPr/>
            </a:pPr>
            <a:r>
              <a:rPr lang="fr-FR" dirty="0">
                <a:latin typeface="Calibri" panose="020F0502020204030204" pitchFamily="34" charset="0"/>
                <a:cs typeface="Arial" pitchFamily="34" charset="0"/>
              </a:rPr>
              <a:t>Un </a:t>
            </a:r>
            <a:r>
              <a:rPr lang="fr-FR" b="1" dirty="0">
                <a:latin typeface="Calibri" panose="020F0502020204030204" pitchFamily="34" charset="0"/>
                <a:cs typeface="+mn-cs"/>
              </a:rPr>
              <a:t>package</a:t>
            </a:r>
            <a:r>
              <a:rPr lang="fr-FR" dirty="0">
                <a:latin typeface="Calibri" panose="020F0502020204030204" pitchFamily="34" charset="0"/>
                <a:cs typeface="Arial" pitchFamily="34" charset="0"/>
              </a:rPr>
              <a:t> en Java</a:t>
            </a:r>
            <a:r>
              <a:rPr lang="fr-FR" b="1" dirty="0">
                <a:latin typeface="Calibri" panose="020F0502020204030204" pitchFamily="34" charset="0"/>
                <a:cs typeface="Arial" pitchFamily="34" charset="0"/>
              </a:rPr>
              <a:t> </a:t>
            </a:r>
            <a:r>
              <a:rPr lang="fr-FR" dirty="0">
                <a:latin typeface="Calibri" panose="020F0502020204030204" pitchFamily="34" charset="0"/>
                <a:cs typeface="Arial" pitchFamily="34" charset="0"/>
              </a:rPr>
              <a:t>est un mécanisme pour </a:t>
            </a:r>
            <a:r>
              <a:rPr lang="fr-FR" b="1" dirty="0">
                <a:latin typeface="Calibri" panose="020F0502020204030204" pitchFamily="34" charset="0"/>
                <a:cs typeface="Arial" pitchFamily="34" charset="0"/>
              </a:rPr>
              <a:t>organiser </a:t>
            </a:r>
            <a:r>
              <a:rPr lang="fr-FR" b="1" dirty="0" smtClean="0">
                <a:latin typeface="Calibri" panose="020F0502020204030204" pitchFamily="34" charset="0"/>
                <a:cs typeface="Arial" pitchFamily="34" charset="0"/>
              </a:rPr>
              <a:t>les </a:t>
            </a:r>
            <a:r>
              <a:rPr lang="fr-FR" b="1" dirty="0">
                <a:latin typeface="Calibri" panose="020F0502020204030204" pitchFamily="34" charset="0"/>
                <a:cs typeface="Arial" pitchFamily="34" charset="0"/>
              </a:rPr>
              <a:t>classes </a:t>
            </a:r>
            <a:r>
              <a:rPr lang="fr-FR" dirty="0">
                <a:latin typeface="Calibri" panose="020F0502020204030204" pitchFamily="34" charset="0"/>
                <a:cs typeface="Arial" pitchFamily="34" charset="0"/>
              </a:rPr>
              <a:t>en espaces de noms.</a:t>
            </a:r>
          </a:p>
          <a:p>
            <a:pPr>
              <a:defRPr/>
            </a:pPr>
            <a:endParaRPr lang="fr-FR" b="1" dirty="0">
              <a:latin typeface="Calibri" panose="020F0502020204030204" pitchFamily="34" charset="0"/>
              <a:cs typeface="Arial" pitchFamily="34" charset="0"/>
            </a:endParaRPr>
          </a:p>
          <a:p>
            <a:pPr>
              <a:defRPr/>
            </a:pPr>
            <a:r>
              <a:rPr lang="fr-FR" dirty="0">
                <a:latin typeface="Calibri" panose="020F0502020204030204" pitchFamily="34" charset="0"/>
                <a:cs typeface="Arial" pitchFamily="34" charset="0"/>
              </a:rPr>
              <a:t>Les packages peuvent être stockés dans des fichiers </a:t>
            </a:r>
            <a:r>
              <a:rPr lang="fr-FR" dirty="0" smtClean="0">
                <a:latin typeface="Calibri" panose="020F0502020204030204" pitchFamily="34" charset="0"/>
                <a:cs typeface="Arial" pitchFamily="34" charset="0"/>
              </a:rPr>
              <a:t>compressés </a:t>
            </a:r>
            <a:r>
              <a:rPr lang="fr-FR" dirty="0">
                <a:latin typeface="Calibri" panose="020F0502020204030204" pitchFamily="34" charset="0"/>
                <a:cs typeface="Arial" pitchFamily="34" charset="0"/>
              </a:rPr>
              <a:t>appelés </a:t>
            </a:r>
            <a:r>
              <a:rPr lang="fr-FR" b="1" dirty="0">
                <a:latin typeface="Calibri" panose="020F0502020204030204" pitchFamily="34" charset="0"/>
                <a:cs typeface="+mn-cs"/>
              </a:rPr>
              <a:t>archives</a:t>
            </a:r>
            <a:r>
              <a:rPr lang="fr-FR" b="1" dirty="0">
                <a:latin typeface="Calibri" panose="020F0502020204030204" pitchFamily="34" charset="0"/>
                <a:cs typeface="Arial" pitchFamily="34" charset="0"/>
              </a:rPr>
              <a:t> </a:t>
            </a:r>
            <a:r>
              <a:rPr lang="fr-FR" b="1" dirty="0">
                <a:latin typeface="Calibri" panose="020F0502020204030204" pitchFamily="34" charset="0"/>
                <a:cs typeface="+mn-cs"/>
              </a:rPr>
              <a:t>JAR</a:t>
            </a:r>
            <a:r>
              <a:rPr lang="fr-FR" dirty="0">
                <a:latin typeface="Calibri" panose="020F0502020204030204" pitchFamily="34" charset="0"/>
                <a:cs typeface="Arial" pitchFamily="34" charset="0"/>
              </a:rPr>
              <a:t>.</a:t>
            </a:r>
          </a:p>
          <a:p>
            <a:pPr>
              <a:defRPr/>
            </a:pPr>
            <a:endParaRPr lang="fr-FR" dirty="0">
              <a:latin typeface="Calibri" panose="020F0502020204030204" pitchFamily="34" charset="0"/>
              <a:cs typeface="Arial" pitchFamily="34" charset="0"/>
            </a:endParaRPr>
          </a:p>
          <a:p>
            <a:pPr>
              <a:defRPr/>
            </a:pPr>
            <a:r>
              <a:rPr lang="fr-FR" dirty="0">
                <a:latin typeface="Calibri" panose="020F0502020204030204" pitchFamily="34" charset="0"/>
                <a:cs typeface="Arial" pitchFamily="34" charset="0"/>
              </a:rPr>
              <a:t>Les programmeurs utilisent également les packages pour organiser des classes  appartenant à une même catégorie ou fournissant des fonctionnalités similaires.</a:t>
            </a:r>
          </a:p>
          <a:p>
            <a:pPr>
              <a:defRPr/>
            </a:pPr>
            <a:endParaRPr lang="fr-FR" sz="2000" dirty="0">
              <a:latin typeface="Calibri" panose="020F0502020204030204" pitchFamily="34" charset="0"/>
              <a:cs typeface="Arial" pitchFamily="34" charset="0"/>
            </a:endParaRPr>
          </a:p>
          <a:p>
            <a:pPr eaLnBrk="0" hangingPunct="0">
              <a:defRPr/>
            </a:pPr>
            <a:endParaRPr lang="fr-FR" dirty="0">
              <a:latin typeface="Calibri" panose="020F0502020204030204" pitchFamily="34" charset="0"/>
              <a:cs typeface="Arial" pitchFamily="34" charset="0"/>
            </a:endParaRPr>
          </a:p>
        </p:txBody>
      </p:sp>
      <p:sp>
        <p:nvSpPr>
          <p:cNvPr id="16" name="Rectangle 15"/>
          <p:cNvSpPr/>
          <p:nvPr/>
        </p:nvSpPr>
        <p:spPr>
          <a:xfrm>
            <a:off x="2339753" y="3126050"/>
            <a:ext cx="5000625" cy="2862306"/>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a:t>
            </a:r>
            <a:r>
              <a:rPr lang="fr-BE" b="1" dirty="0" smtClean="0">
                <a:solidFill>
                  <a:schemeClr val="tx2">
                    <a:lumMod val="60000"/>
                    <a:lumOff val="40000"/>
                  </a:schemeClr>
                </a:solidFill>
                <a:latin typeface="Calibri" panose="020F0502020204030204" pitchFamily="34" charset="0"/>
                <a:cs typeface="+mn-cs"/>
              </a:rPr>
              <a:t>ackage </a:t>
            </a:r>
            <a:r>
              <a:rPr lang="fr-BE" dirty="0" err="1">
                <a:latin typeface="Calibri" panose="020F0502020204030204" pitchFamily="34" charset="0"/>
                <a:cs typeface="+mn-cs"/>
              </a:rPr>
              <a:t>moyensTransports</a:t>
            </a:r>
            <a:r>
              <a:rPr lang="fr-BE" dirty="0">
                <a:latin typeface="Calibri" panose="020F0502020204030204" pitchFamily="34" charset="0"/>
                <a:cs typeface="+mn-cs"/>
              </a:rPr>
              <a:t>;</a:t>
            </a:r>
          </a:p>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class </a:t>
            </a:r>
            <a:r>
              <a:rPr lang="fr-BE" b="1" dirty="0" err="1">
                <a:latin typeface="Calibri" panose="020F0502020204030204" pitchFamily="34" charset="0"/>
                <a:cs typeface="+mn-cs"/>
              </a:rPr>
              <a:t>Velo</a:t>
            </a:r>
            <a:r>
              <a:rPr lang="fr-BE" b="1" dirty="0">
                <a:latin typeface="Calibri" panose="020F0502020204030204" pitchFamily="34" charset="0"/>
                <a:cs typeface="+mn-cs"/>
              </a:rPr>
              <a:t> </a:t>
            </a:r>
          </a:p>
          <a:p>
            <a:pPr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marque;</a:t>
            </a:r>
          </a:p>
          <a:p>
            <a:pPr fontAlgn="auto">
              <a:spcBef>
                <a:spcPts val="0"/>
              </a:spcBef>
              <a:spcAft>
                <a:spcPts val="0"/>
              </a:spcAft>
              <a:defRPr/>
            </a:pPr>
            <a:endParaRPr lang="fr-BE" dirty="0">
              <a:latin typeface="Calibri" panose="020F0502020204030204" pitchFamily="34" charset="0"/>
              <a:cs typeface="+mn-cs"/>
            </a:endParaRP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a:t>
            </a:r>
            <a:r>
              <a:rPr lang="fr-BE" b="1" dirty="0" err="1">
                <a:solidFill>
                  <a:schemeClr val="tx2">
                    <a:lumMod val="60000"/>
                    <a:lumOff val="40000"/>
                  </a:schemeClr>
                </a:solidFill>
                <a:latin typeface="Calibri" panose="020F0502020204030204" pitchFamily="34" charset="0"/>
                <a:cs typeface="+mn-cs"/>
              </a:rPr>
              <a:t>void</a:t>
            </a:r>
            <a:r>
              <a:rPr lang="fr-BE" b="1" dirty="0">
                <a:solidFill>
                  <a:schemeClr val="tx2">
                    <a:lumMod val="60000"/>
                    <a:lumOff val="40000"/>
                  </a:schemeClr>
                </a:solidFill>
                <a:latin typeface="Calibri" panose="020F0502020204030204" pitchFamily="34" charset="0"/>
                <a:cs typeface="+mn-cs"/>
              </a:rPr>
              <a:t> </a:t>
            </a:r>
            <a:r>
              <a:rPr lang="fr-BE" b="1" dirty="0" err="1">
                <a:latin typeface="Calibri" panose="020F0502020204030204" pitchFamily="34" charset="0"/>
                <a:cs typeface="+mn-cs"/>
              </a:rPr>
              <a:t>accelerer</a:t>
            </a:r>
            <a:r>
              <a:rPr lang="fr-BE" b="1" dirty="0">
                <a:latin typeface="Calibri" panose="020F0502020204030204" pitchFamily="34" charset="0"/>
                <a:cs typeface="+mn-cs"/>
              </a:rPr>
              <a:t>()</a:t>
            </a:r>
          </a:p>
          <a:p>
            <a:pPr lvl="1"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dirty="0">
                <a:latin typeface="Calibri" panose="020F0502020204030204" pitchFamily="34" charset="0"/>
                <a:cs typeface="+mn-cs"/>
              </a:rPr>
              <a:t>	vitesse = vitesse + 10;</a:t>
            </a:r>
          </a:p>
          <a:p>
            <a:pPr lvl="1" fontAlgn="auto">
              <a:spcBef>
                <a:spcPts val="0"/>
              </a:spcBef>
              <a:spcAft>
                <a:spcPts val="0"/>
              </a:spcAft>
              <a:defRPr/>
            </a:pPr>
            <a:r>
              <a:rPr lang="fr-BE" b="1" dirty="0" smtClean="0">
                <a:latin typeface="Calibri" panose="020F0502020204030204" pitchFamily="34" charset="0"/>
                <a:cs typeface="+mn-cs"/>
              </a:rPr>
              <a:t>}</a:t>
            </a:r>
          </a:p>
          <a:p>
            <a:pPr fontAlgn="auto">
              <a:spcBef>
                <a:spcPts val="0"/>
              </a:spcBef>
              <a:spcAft>
                <a:spcPts val="0"/>
              </a:spcAft>
              <a:defRPr/>
            </a:pPr>
            <a:r>
              <a:rPr lang="fr-BE" b="1" dirty="0" smtClean="0">
                <a:latin typeface="Calibri" panose="020F0502020204030204" pitchFamily="34" charset="0"/>
                <a:cs typeface="+mn-cs"/>
              </a:rPr>
              <a:t>}</a:t>
            </a:r>
            <a:endParaRPr lang="fr-BE" b="1" dirty="0">
              <a:latin typeface="Calibri" panose="020F0502020204030204" pitchFamily="34" charset="0"/>
              <a:cs typeface="+mn-cs"/>
            </a:endParaRPr>
          </a:p>
        </p:txBody>
      </p:sp>
    </p:spTree>
    <p:extLst>
      <p:ext uri="{BB962C8B-B14F-4D97-AF65-F5344CB8AC3E}">
        <p14:creationId xmlns:p14="http://schemas.microsoft.com/office/powerpoint/2010/main" val="1906013083"/>
      </p:ext>
    </p:extLst>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ctrTitle"/>
          </p:nvPr>
        </p:nvSpPr>
        <p:spPr/>
        <p:txBody>
          <a:bodyPr/>
          <a:lstStyle/>
          <a:p>
            <a:endParaRPr lang="fr-BE" altLang="fr-FR" smtClean="0"/>
          </a:p>
        </p:txBody>
      </p:sp>
      <p:sp>
        <p:nvSpPr>
          <p:cNvPr id="17411" name="Sous-titre 2"/>
          <p:cNvSpPr>
            <a:spLocks noGrp="1"/>
          </p:cNvSpPr>
          <p:nvPr>
            <p:ph type="subTitle" idx="1"/>
          </p:nvPr>
        </p:nvSpPr>
        <p:spPr/>
        <p:txBody>
          <a:bodyPr/>
          <a:lstStyle/>
          <a:p>
            <a:endParaRPr lang="fr-BE" altLang="fr-FR" smtClean="0"/>
          </a:p>
        </p:txBody>
      </p:sp>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IV . </a:t>
            </a:r>
            <a:r>
              <a:rPr lang="fr-BE" sz="2400" b="1" dirty="0">
                <a:latin typeface="+mn-lt"/>
              </a:rPr>
              <a:t>La notion de package</a:t>
            </a:r>
            <a:endParaRPr lang="fr-BE" sz="3200" b="1" i="1" dirty="0">
              <a:latin typeface="+mn-lt"/>
            </a:endParaRPr>
          </a:p>
        </p:txBody>
      </p:sp>
      <p:sp>
        <p:nvSpPr>
          <p:cNvPr id="10" name="Ellipse 9"/>
          <p:cNvSpPr/>
          <p:nvPr/>
        </p:nvSpPr>
        <p:spPr>
          <a:xfrm>
            <a:off x="1071563" y="1214439"/>
            <a:ext cx="7215187" cy="4071937"/>
          </a:xfrm>
          <a:prstGeom prst="ellipse">
            <a:avLst/>
          </a:prstGeom>
        </p:spPr>
        <p:style>
          <a:lnRef idx="3">
            <a:schemeClr val="lt1"/>
          </a:lnRef>
          <a:fillRef idx="1">
            <a:schemeClr val="accent5"/>
          </a:fillRef>
          <a:effectRef idx="1">
            <a:schemeClr val="accent5"/>
          </a:effectRef>
          <a:fontRef idx="minor">
            <a:schemeClr val="lt1"/>
          </a:fontRef>
        </p:style>
        <p:txBody>
          <a:bodyPr lIns="91424" tIns="45712" rIns="91424" bIns="45712" anchor="ctr"/>
          <a:lstStyle/>
          <a:p>
            <a:pPr algn="ctr" fontAlgn="auto">
              <a:spcBef>
                <a:spcPts val="0"/>
              </a:spcBef>
              <a:spcAft>
                <a:spcPts val="0"/>
              </a:spcAft>
              <a:defRPr/>
            </a:pPr>
            <a:endParaRPr lang="fr-BE"/>
          </a:p>
        </p:txBody>
      </p:sp>
      <p:sp>
        <p:nvSpPr>
          <p:cNvPr id="12" name="Rectangle 11"/>
          <p:cNvSpPr/>
          <p:nvPr/>
        </p:nvSpPr>
        <p:spPr>
          <a:xfrm>
            <a:off x="285750" y="928689"/>
            <a:ext cx="2486025" cy="571500"/>
          </a:xfrm>
          <a:prstGeom prst="wedgeRectCallout">
            <a:avLst>
              <a:gd name="adj1" fmla="val 53122"/>
              <a:gd name="adj2" fmla="val 119673"/>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t>Package </a:t>
            </a:r>
            <a:r>
              <a:rPr lang="fr-BE" dirty="0" err="1"/>
              <a:t>moyensTransports</a:t>
            </a:r>
            <a:endParaRPr lang="fr-BE" dirty="0"/>
          </a:p>
        </p:txBody>
      </p:sp>
      <p:sp>
        <p:nvSpPr>
          <p:cNvPr id="13" name="Rectangle 12"/>
          <p:cNvSpPr/>
          <p:nvPr/>
        </p:nvSpPr>
        <p:spPr>
          <a:xfrm>
            <a:off x="2143125" y="2071689"/>
            <a:ext cx="2214563" cy="2308225"/>
          </a:xfrm>
          <a:prstGeom prst="rect">
            <a:avLst/>
          </a:prstGeom>
        </p:spPr>
        <p:style>
          <a:lnRef idx="2">
            <a:schemeClr val="dk1"/>
          </a:lnRef>
          <a:fillRef idx="1">
            <a:schemeClr val="lt1"/>
          </a:fillRef>
          <a:effectRef idx="0">
            <a:schemeClr val="dk1"/>
          </a:effectRef>
          <a:fontRef idx="minor">
            <a:schemeClr val="dk1"/>
          </a:fontRef>
        </p:style>
        <p:txBody>
          <a:bodyPr lIns="91424" tIns="45712" rIns="91424" bIns="45712">
            <a:spAutoFit/>
          </a:bodyPr>
          <a:lstStyle/>
          <a:p>
            <a:pPr fontAlgn="auto">
              <a:spcBef>
                <a:spcPts val="0"/>
              </a:spcBef>
              <a:spcAft>
                <a:spcPts val="0"/>
              </a:spcAft>
              <a:defRPr/>
            </a:pPr>
            <a:r>
              <a:rPr lang="fr-BE" sz="900" b="1" dirty="0">
                <a:solidFill>
                  <a:schemeClr val="tx2">
                    <a:lumMod val="60000"/>
                    <a:lumOff val="40000"/>
                  </a:schemeClr>
                </a:solidFill>
                <a:latin typeface="Calibri" panose="020F0502020204030204" pitchFamily="34" charset="0"/>
              </a:rPr>
              <a:t>public class </a:t>
            </a:r>
            <a:r>
              <a:rPr lang="fr-BE" sz="900" b="1" dirty="0" err="1">
                <a:latin typeface="Calibri" panose="020F0502020204030204" pitchFamily="34" charset="0"/>
              </a:rPr>
              <a:t>Velo</a:t>
            </a:r>
            <a:r>
              <a:rPr lang="fr-BE" sz="900" b="1" dirty="0">
                <a:latin typeface="Calibri" panose="020F0502020204030204" pitchFamily="34" charset="0"/>
              </a:rPr>
              <a:t> </a:t>
            </a:r>
          </a:p>
          <a:p>
            <a:pPr fontAlgn="auto">
              <a:spcBef>
                <a:spcPts val="0"/>
              </a:spcBef>
              <a:spcAft>
                <a:spcPts val="0"/>
              </a:spcAft>
              <a:defRPr/>
            </a:pPr>
            <a:r>
              <a:rPr lang="fr-BE" sz="900" b="1" dirty="0">
                <a:latin typeface="Calibri" panose="020F0502020204030204" pitchFamily="34" charset="0"/>
              </a:rPr>
              <a:t>{</a:t>
            </a:r>
          </a:p>
          <a:p>
            <a:pPr lvl="1" fontAlgn="auto">
              <a:spcBef>
                <a:spcPts val="0"/>
              </a:spcBef>
              <a:spcAft>
                <a:spcPts val="0"/>
              </a:spcAft>
              <a:defRPr/>
            </a:pPr>
            <a:r>
              <a:rPr lang="fr-BE" sz="900" b="1" dirty="0">
                <a:solidFill>
                  <a:schemeClr val="tx2">
                    <a:lumMod val="60000"/>
                    <a:lumOff val="40000"/>
                  </a:schemeClr>
                </a:solidFill>
                <a:latin typeface="Calibri" panose="020F0502020204030204" pitchFamily="34" charset="0"/>
              </a:rPr>
              <a:t>String</a:t>
            </a:r>
            <a:r>
              <a:rPr lang="fr-BE" sz="900" dirty="0">
                <a:latin typeface="Calibri" panose="020F0502020204030204" pitchFamily="34" charset="0"/>
              </a:rPr>
              <a:t> marque;</a:t>
            </a:r>
          </a:p>
          <a:p>
            <a:pPr lvl="1" fontAlgn="auto">
              <a:spcBef>
                <a:spcPts val="0"/>
              </a:spcBef>
              <a:spcAft>
                <a:spcPts val="0"/>
              </a:spcAft>
              <a:defRPr/>
            </a:pPr>
            <a:r>
              <a:rPr lang="fr-BE" sz="900" b="1" dirty="0" err="1">
                <a:solidFill>
                  <a:schemeClr val="tx2">
                    <a:lumMod val="60000"/>
                    <a:lumOff val="40000"/>
                  </a:schemeClr>
                </a:solidFill>
                <a:latin typeface="Calibri" panose="020F0502020204030204" pitchFamily="34" charset="0"/>
              </a:rPr>
              <a:t>int</a:t>
            </a:r>
            <a:r>
              <a:rPr lang="fr-BE" sz="900" dirty="0">
                <a:latin typeface="Calibri" panose="020F0502020204030204" pitchFamily="34" charset="0"/>
              </a:rPr>
              <a:t> vitesse;</a:t>
            </a:r>
          </a:p>
          <a:p>
            <a:pPr lvl="1" fontAlgn="auto">
              <a:spcBef>
                <a:spcPts val="0"/>
              </a:spcBef>
              <a:spcAft>
                <a:spcPts val="0"/>
              </a:spcAft>
              <a:defRPr/>
            </a:pPr>
            <a:r>
              <a:rPr lang="fr-BE" sz="900" b="1" dirty="0">
                <a:solidFill>
                  <a:schemeClr val="tx2">
                    <a:lumMod val="60000"/>
                    <a:lumOff val="40000"/>
                  </a:schemeClr>
                </a:solidFill>
                <a:latin typeface="Calibri" panose="020F0502020204030204" pitchFamily="34" charset="0"/>
              </a:rPr>
              <a:t>String</a:t>
            </a:r>
            <a:r>
              <a:rPr lang="fr-BE" sz="900" dirty="0">
                <a:latin typeface="Calibri" panose="020F0502020204030204" pitchFamily="34" charset="0"/>
              </a:rPr>
              <a:t> couleur;</a:t>
            </a:r>
          </a:p>
          <a:p>
            <a:pPr lvl="1" fontAlgn="auto">
              <a:spcBef>
                <a:spcPts val="0"/>
              </a:spcBef>
              <a:spcAft>
                <a:spcPts val="0"/>
              </a:spcAft>
              <a:defRPr/>
            </a:pPr>
            <a:r>
              <a:rPr lang="fr-BE" sz="900" b="1" dirty="0" err="1">
                <a:solidFill>
                  <a:schemeClr val="tx2">
                    <a:lumMod val="60000"/>
                    <a:lumOff val="40000"/>
                  </a:schemeClr>
                </a:solidFill>
                <a:latin typeface="Calibri" panose="020F0502020204030204" pitchFamily="34" charset="0"/>
              </a:rPr>
              <a:t>int</a:t>
            </a:r>
            <a:r>
              <a:rPr lang="fr-BE" sz="900" dirty="0">
                <a:latin typeface="Calibri" panose="020F0502020204030204" pitchFamily="34" charset="0"/>
              </a:rPr>
              <a:t> poids;</a:t>
            </a:r>
          </a:p>
          <a:p>
            <a:pPr fontAlgn="auto">
              <a:spcBef>
                <a:spcPts val="0"/>
              </a:spcBef>
              <a:spcAft>
                <a:spcPts val="0"/>
              </a:spcAft>
              <a:defRPr/>
            </a:pPr>
            <a:endParaRPr lang="fr-BE" sz="900" dirty="0">
              <a:latin typeface="Calibri" panose="020F0502020204030204" pitchFamily="34" charset="0"/>
            </a:endParaRPr>
          </a:p>
          <a:p>
            <a:pPr lvl="1" fontAlgn="auto">
              <a:spcBef>
                <a:spcPts val="0"/>
              </a:spcBef>
              <a:spcAft>
                <a:spcPts val="0"/>
              </a:spcAft>
              <a:defRPr/>
            </a:pPr>
            <a:r>
              <a:rPr lang="fr-BE" sz="900" b="1" dirty="0">
                <a:solidFill>
                  <a:schemeClr val="tx2">
                    <a:lumMod val="60000"/>
                    <a:lumOff val="40000"/>
                  </a:schemeClr>
                </a:solidFill>
                <a:latin typeface="Calibri" panose="020F0502020204030204" pitchFamily="34" charset="0"/>
              </a:rPr>
              <a:t>public </a:t>
            </a:r>
            <a:r>
              <a:rPr lang="fr-BE" sz="900" b="1" dirty="0" err="1">
                <a:solidFill>
                  <a:schemeClr val="tx2">
                    <a:lumMod val="60000"/>
                    <a:lumOff val="40000"/>
                  </a:schemeClr>
                </a:solidFill>
                <a:latin typeface="Calibri" panose="020F0502020204030204" pitchFamily="34" charset="0"/>
              </a:rPr>
              <a:t>void</a:t>
            </a:r>
            <a:r>
              <a:rPr lang="fr-BE" sz="900" b="1" dirty="0">
                <a:solidFill>
                  <a:schemeClr val="tx2">
                    <a:lumMod val="60000"/>
                    <a:lumOff val="40000"/>
                  </a:schemeClr>
                </a:solidFill>
                <a:latin typeface="Calibri" panose="020F0502020204030204" pitchFamily="34" charset="0"/>
              </a:rPr>
              <a:t> </a:t>
            </a:r>
            <a:r>
              <a:rPr lang="fr-BE" sz="900" b="1" dirty="0" err="1">
                <a:latin typeface="Calibri" panose="020F0502020204030204" pitchFamily="34" charset="0"/>
              </a:rPr>
              <a:t>accelerer</a:t>
            </a:r>
            <a:r>
              <a:rPr lang="fr-BE" sz="900" b="1" dirty="0">
                <a:latin typeface="Calibri" panose="020F0502020204030204" pitchFamily="34" charset="0"/>
              </a:rPr>
              <a:t>()</a:t>
            </a:r>
          </a:p>
          <a:p>
            <a:pPr lvl="1" fontAlgn="auto">
              <a:spcBef>
                <a:spcPts val="0"/>
              </a:spcBef>
              <a:spcAft>
                <a:spcPts val="0"/>
              </a:spcAft>
              <a:defRPr/>
            </a:pPr>
            <a:r>
              <a:rPr lang="fr-BE" sz="900" b="1" dirty="0">
                <a:latin typeface="Calibri" panose="020F0502020204030204" pitchFamily="34" charset="0"/>
              </a:rPr>
              <a:t>{</a:t>
            </a:r>
          </a:p>
          <a:p>
            <a:pPr lvl="1" fontAlgn="auto">
              <a:spcBef>
                <a:spcPts val="0"/>
              </a:spcBef>
              <a:spcAft>
                <a:spcPts val="0"/>
              </a:spcAft>
              <a:defRPr/>
            </a:pPr>
            <a:r>
              <a:rPr lang="fr-BE" sz="900" dirty="0">
                <a:latin typeface="Calibri" panose="020F0502020204030204" pitchFamily="34" charset="0"/>
              </a:rPr>
              <a:t>	vitesse = vitesse + 10;</a:t>
            </a:r>
          </a:p>
          <a:p>
            <a:pPr lvl="1" fontAlgn="auto">
              <a:spcBef>
                <a:spcPts val="0"/>
              </a:spcBef>
              <a:spcAft>
                <a:spcPts val="0"/>
              </a:spcAft>
              <a:defRPr/>
            </a:pPr>
            <a:r>
              <a:rPr lang="fr-BE" sz="900" b="1" dirty="0">
                <a:latin typeface="Calibri" panose="020F0502020204030204" pitchFamily="34" charset="0"/>
              </a:rPr>
              <a:t>}</a:t>
            </a:r>
          </a:p>
          <a:p>
            <a:pPr lvl="1" fontAlgn="auto">
              <a:spcBef>
                <a:spcPts val="0"/>
              </a:spcBef>
              <a:spcAft>
                <a:spcPts val="0"/>
              </a:spcAft>
              <a:defRPr/>
            </a:pPr>
            <a:r>
              <a:rPr lang="fr-BE" sz="900" b="1" dirty="0">
                <a:solidFill>
                  <a:schemeClr val="tx2">
                    <a:lumMod val="60000"/>
                    <a:lumOff val="40000"/>
                  </a:schemeClr>
                </a:solidFill>
                <a:latin typeface="Calibri" panose="020F0502020204030204" pitchFamily="34" charset="0"/>
              </a:rPr>
              <a:t>public </a:t>
            </a:r>
            <a:r>
              <a:rPr lang="fr-BE" sz="900" b="1" dirty="0" err="1">
                <a:solidFill>
                  <a:schemeClr val="tx2">
                    <a:lumMod val="60000"/>
                    <a:lumOff val="40000"/>
                  </a:schemeClr>
                </a:solidFill>
                <a:latin typeface="Calibri" panose="020F0502020204030204" pitchFamily="34" charset="0"/>
              </a:rPr>
              <a:t>void</a:t>
            </a:r>
            <a:r>
              <a:rPr lang="fr-BE" sz="900" b="1" dirty="0">
                <a:solidFill>
                  <a:schemeClr val="tx2">
                    <a:lumMod val="60000"/>
                    <a:lumOff val="40000"/>
                  </a:schemeClr>
                </a:solidFill>
                <a:latin typeface="Calibri" panose="020F0502020204030204" pitchFamily="34" charset="0"/>
              </a:rPr>
              <a:t> </a:t>
            </a:r>
            <a:r>
              <a:rPr lang="fr-BE" sz="900" b="1" dirty="0">
                <a:latin typeface="Calibri" panose="020F0502020204030204" pitchFamily="34" charset="0"/>
              </a:rPr>
              <a:t>freiner()</a:t>
            </a:r>
          </a:p>
          <a:p>
            <a:pPr lvl="1" fontAlgn="auto">
              <a:spcBef>
                <a:spcPts val="0"/>
              </a:spcBef>
              <a:spcAft>
                <a:spcPts val="0"/>
              </a:spcAft>
              <a:defRPr/>
            </a:pPr>
            <a:r>
              <a:rPr lang="fr-BE" sz="900" b="1" dirty="0">
                <a:latin typeface="Calibri" panose="020F0502020204030204" pitchFamily="34" charset="0"/>
              </a:rPr>
              <a:t>{</a:t>
            </a:r>
          </a:p>
          <a:p>
            <a:pPr lvl="1" fontAlgn="auto">
              <a:spcBef>
                <a:spcPts val="0"/>
              </a:spcBef>
              <a:spcAft>
                <a:spcPts val="0"/>
              </a:spcAft>
              <a:defRPr/>
            </a:pPr>
            <a:r>
              <a:rPr lang="fr-BE" sz="900" dirty="0">
                <a:latin typeface="Calibri" panose="020F0502020204030204" pitchFamily="34" charset="0"/>
              </a:rPr>
              <a:t>	vitesse = vitesse - 10;</a:t>
            </a:r>
          </a:p>
          <a:p>
            <a:pPr lvl="1" fontAlgn="auto">
              <a:spcBef>
                <a:spcPts val="0"/>
              </a:spcBef>
              <a:spcAft>
                <a:spcPts val="0"/>
              </a:spcAft>
              <a:defRPr/>
            </a:pPr>
            <a:r>
              <a:rPr lang="fr-BE" sz="900" b="1" dirty="0">
                <a:latin typeface="Calibri" panose="020F0502020204030204" pitchFamily="34" charset="0"/>
              </a:rPr>
              <a:t>}</a:t>
            </a:r>
          </a:p>
          <a:p>
            <a:pPr fontAlgn="auto">
              <a:spcBef>
                <a:spcPts val="0"/>
              </a:spcBef>
              <a:spcAft>
                <a:spcPts val="0"/>
              </a:spcAft>
              <a:defRPr/>
            </a:pPr>
            <a:r>
              <a:rPr lang="fr-BE" sz="900" b="1" dirty="0">
                <a:latin typeface="Calibri" panose="020F0502020204030204" pitchFamily="34" charset="0"/>
              </a:rPr>
              <a:t>}</a:t>
            </a:r>
          </a:p>
        </p:txBody>
      </p:sp>
      <p:sp>
        <p:nvSpPr>
          <p:cNvPr id="14" name="Rectangle 13"/>
          <p:cNvSpPr/>
          <p:nvPr/>
        </p:nvSpPr>
        <p:spPr>
          <a:xfrm>
            <a:off x="5072063" y="2071689"/>
            <a:ext cx="2214562" cy="2308225"/>
          </a:xfrm>
          <a:prstGeom prst="rect">
            <a:avLst/>
          </a:prstGeom>
        </p:spPr>
        <p:style>
          <a:lnRef idx="2">
            <a:schemeClr val="dk1"/>
          </a:lnRef>
          <a:fillRef idx="1">
            <a:schemeClr val="lt1"/>
          </a:fillRef>
          <a:effectRef idx="0">
            <a:schemeClr val="dk1"/>
          </a:effectRef>
          <a:fontRef idx="minor">
            <a:schemeClr val="dk1"/>
          </a:fontRef>
        </p:style>
        <p:txBody>
          <a:bodyPr lIns="91424" tIns="45712" rIns="91424" bIns="45712">
            <a:spAutoFit/>
          </a:bodyPr>
          <a:lstStyle/>
          <a:p>
            <a:pPr fontAlgn="auto">
              <a:spcBef>
                <a:spcPts val="0"/>
              </a:spcBef>
              <a:spcAft>
                <a:spcPts val="0"/>
              </a:spcAft>
              <a:defRPr/>
            </a:pPr>
            <a:r>
              <a:rPr lang="fr-BE" sz="900" b="1" dirty="0">
                <a:solidFill>
                  <a:schemeClr val="tx2">
                    <a:lumMod val="60000"/>
                    <a:lumOff val="40000"/>
                  </a:schemeClr>
                </a:solidFill>
                <a:latin typeface="Calibri" panose="020F0502020204030204" pitchFamily="34" charset="0"/>
              </a:rPr>
              <a:t>public class </a:t>
            </a:r>
            <a:r>
              <a:rPr lang="fr-BE" sz="900" b="1" dirty="0">
                <a:latin typeface="Calibri" panose="020F0502020204030204" pitchFamily="34" charset="0"/>
              </a:rPr>
              <a:t>Voiture </a:t>
            </a:r>
          </a:p>
          <a:p>
            <a:pPr fontAlgn="auto">
              <a:spcBef>
                <a:spcPts val="0"/>
              </a:spcBef>
              <a:spcAft>
                <a:spcPts val="0"/>
              </a:spcAft>
              <a:defRPr/>
            </a:pPr>
            <a:r>
              <a:rPr lang="fr-BE" sz="900" b="1" dirty="0">
                <a:latin typeface="Calibri" panose="020F0502020204030204" pitchFamily="34" charset="0"/>
              </a:rPr>
              <a:t>{</a:t>
            </a:r>
          </a:p>
          <a:p>
            <a:pPr lvl="1" fontAlgn="auto">
              <a:spcBef>
                <a:spcPts val="0"/>
              </a:spcBef>
              <a:spcAft>
                <a:spcPts val="0"/>
              </a:spcAft>
              <a:defRPr/>
            </a:pPr>
            <a:r>
              <a:rPr lang="fr-BE" sz="900" b="1" dirty="0">
                <a:solidFill>
                  <a:schemeClr val="tx2">
                    <a:lumMod val="60000"/>
                    <a:lumOff val="40000"/>
                  </a:schemeClr>
                </a:solidFill>
                <a:latin typeface="Calibri" panose="020F0502020204030204" pitchFamily="34" charset="0"/>
              </a:rPr>
              <a:t>String</a:t>
            </a:r>
            <a:r>
              <a:rPr lang="fr-BE" sz="900" dirty="0">
                <a:latin typeface="Calibri" panose="020F0502020204030204" pitchFamily="34" charset="0"/>
              </a:rPr>
              <a:t> marque;</a:t>
            </a:r>
          </a:p>
          <a:p>
            <a:pPr lvl="1" fontAlgn="auto">
              <a:spcBef>
                <a:spcPts val="0"/>
              </a:spcBef>
              <a:spcAft>
                <a:spcPts val="0"/>
              </a:spcAft>
              <a:defRPr/>
            </a:pPr>
            <a:r>
              <a:rPr lang="fr-BE" sz="900" b="1" dirty="0" err="1">
                <a:solidFill>
                  <a:schemeClr val="tx2">
                    <a:lumMod val="60000"/>
                    <a:lumOff val="40000"/>
                  </a:schemeClr>
                </a:solidFill>
                <a:latin typeface="Calibri" panose="020F0502020204030204" pitchFamily="34" charset="0"/>
              </a:rPr>
              <a:t>int</a:t>
            </a:r>
            <a:r>
              <a:rPr lang="fr-BE" sz="900" dirty="0">
                <a:latin typeface="Calibri" panose="020F0502020204030204" pitchFamily="34" charset="0"/>
              </a:rPr>
              <a:t> vitesse;</a:t>
            </a:r>
          </a:p>
          <a:p>
            <a:pPr lvl="1" fontAlgn="auto">
              <a:spcBef>
                <a:spcPts val="0"/>
              </a:spcBef>
              <a:spcAft>
                <a:spcPts val="0"/>
              </a:spcAft>
              <a:defRPr/>
            </a:pPr>
            <a:r>
              <a:rPr lang="fr-BE" sz="900" b="1" dirty="0">
                <a:solidFill>
                  <a:schemeClr val="tx2">
                    <a:lumMod val="60000"/>
                    <a:lumOff val="40000"/>
                  </a:schemeClr>
                </a:solidFill>
                <a:latin typeface="Calibri" panose="020F0502020204030204" pitchFamily="34" charset="0"/>
              </a:rPr>
              <a:t>String</a:t>
            </a:r>
            <a:r>
              <a:rPr lang="fr-BE" sz="900" dirty="0">
                <a:latin typeface="Calibri" panose="020F0502020204030204" pitchFamily="34" charset="0"/>
              </a:rPr>
              <a:t> couleur;</a:t>
            </a:r>
          </a:p>
          <a:p>
            <a:pPr lvl="1" fontAlgn="auto">
              <a:spcBef>
                <a:spcPts val="0"/>
              </a:spcBef>
              <a:spcAft>
                <a:spcPts val="0"/>
              </a:spcAft>
              <a:defRPr/>
            </a:pPr>
            <a:r>
              <a:rPr lang="fr-BE" sz="900" b="1" dirty="0" err="1">
                <a:solidFill>
                  <a:schemeClr val="tx2">
                    <a:lumMod val="60000"/>
                    <a:lumOff val="40000"/>
                  </a:schemeClr>
                </a:solidFill>
                <a:latin typeface="Calibri" panose="020F0502020204030204" pitchFamily="34" charset="0"/>
              </a:rPr>
              <a:t>int</a:t>
            </a:r>
            <a:r>
              <a:rPr lang="fr-BE" sz="900" dirty="0">
                <a:latin typeface="Calibri" panose="020F0502020204030204" pitchFamily="34" charset="0"/>
              </a:rPr>
              <a:t> poids;</a:t>
            </a:r>
          </a:p>
          <a:p>
            <a:pPr fontAlgn="auto">
              <a:spcBef>
                <a:spcPts val="0"/>
              </a:spcBef>
              <a:spcAft>
                <a:spcPts val="0"/>
              </a:spcAft>
              <a:defRPr/>
            </a:pPr>
            <a:endParaRPr lang="fr-BE" sz="900" dirty="0">
              <a:latin typeface="Calibri" panose="020F0502020204030204" pitchFamily="34" charset="0"/>
            </a:endParaRPr>
          </a:p>
          <a:p>
            <a:pPr lvl="1" fontAlgn="auto">
              <a:spcBef>
                <a:spcPts val="0"/>
              </a:spcBef>
              <a:spcAft>
                <a:spcPts val="0"/>
              </a:spcAft>
              <a:defRPr/>
            </a:pPr>
            <a:r>
              <a:rPr lang="fr-BE" sz="900" b="1" dirty="0">
                <a:solidFill>
                  <a:schemeClr val="tx2">
                    <a:lumMod val="60000"/>
                    <a:lumOff val="40000"/>
                  </a:schemeClr>
                </a:solidFill>
                <a:latin typeface="Calibri" panose="020F0502020204030204" pitchFamily="34" charset="0"/>
              </a:rPr>
              <a:t>public </a:t>
            </a:r>
            <a:r>
              <a:rPr lang="fr-BE" sz="900" b="1" dirty="0" err="1">
                <a:solidFill>
                  <a:schemeClr val="tx2">
                    <a:lumMod val="60000"/>
                    <a:lumOff val="40000"/>
                  </a:schemeClr>
                </a:solidFill>
                <a:latin typeface="Calibri" panose="020F0502020204030204" pitchFamily="34" charset="0"/>
              </a:rPr>
              <a:t>void</a:t>
            </a:r>
            <a:r>
              <a:rPr lang="fr-BE" sz="900" b="1" dirty="0">
                <a:solidFill>
                  <a:schemeClr val="tx2">
                    <a:lumMod val="60000"/>
                    <a:lumOff val="40000"/>
                  </a:schemeClr>
                </a:solidFill>
                <a:latin typeface="Calibri" panose="020F0502020204030204" pitchFamily="34" charset="0"/>
              </a:rPr>
              <a:t> </a:t>
            </a:r>
            <a:r>
              <a:rPr lang="fr-BE" sz="900" b="1" dirty="0" err="1">
                <a:latin typeface="Calibri" panose="020F0502020204030204" pitchFamily="34" charset="0"/>
              </a:rPr>
              <a:t>accelerer</a:t>
            </a:r>
            <a:r>
              <a:rPr lang="fr-BE" sz="900" b="1" dirty="0">
                <a:latin typeface="Calibri" panose="020F0502020204030204" pitchFamily="34" charset="0"/>
              </a:rPr>
              <a:t>()</a:t>
            </a:r>
          </a:p>
          <a:p>
            <a:pPr lvl="1" fontAlgn="auto">
              <a:spcBef>
                <a:spcPts val="0"/>
              </a:spcBef>
              <a:spcAft>
                <a:spcPts val="0"/>
              </a:spcAft>
              <a:defRPr/>
            </a:pPr>
            <a:r>
              <a:rPr lang="fr-BE" sz="900" b="1" dirty="0">
                <a:latin typeface="Calibri" panose="020F0502020204030204" pitchFamily="34" charset="0"/>
              </a:rPr>
              <a:t>{</a:t>
            </a:r>
          </a:p>
          <a:p>
            <a:pPr lvl="1" fontAlgn="auto">
              <a:spcBef>
                <a:spcPts val="0"/>
              </a:spcBef>
              <a:spcAft>
                <a:spcPts val="0"/>
              </a:spcAft>
              <a:defRPr/>
            </a:pPr>
            <a:r>
              <a:rPr lang="fr-BE" sz="900" dirty="0">
                <a:latin typeface="Calibri" panose="020F0502020204030204" pitchFamily="34" charset="0"/>
              </a:rPr>
              <a:t>	vitesse = vitesse + 100;</a:t>
            </a:r>
          </a:p>
          <a:p>
            <a:pPr lvl="1" fontAlgn="auto">
              <a:spcBef>
                <a:spcPts val="0"/>
              </a:spcBef>
              <a:spcAft>
                <a:spcPts val="0"/>
              </a:spcAft>
              <a:defRPr/>
            </a:pPr>
            <a:r>
              <a:rPr lang="fr-BE" sz="900" b="1" dirty="0">
                <a:latin typeface="Calibri" panose="020F0502020204030204" pitchFamily="34" charset="0"/>
              </a:rPr>
              <a:t>}</a:t>
            </a:r>
          </a:p>
          <a:p>
            <a:pPr lvl="1" fontAlgn="auto">
              <a:spcBef>
                <a:spcPts val="0"/>
              </a:spcBef>
              <a:spcAft>
                <a:spcPts val="0"/>
              </a:spcAft>
              <a:defRPr/>
            </a:pPr>
            <a:r>
              <a:rPr lang="fr-BE" sz="900" b="1" dirty="0">
                <a:solidFill>
                  <a:schemeClr val="tx2">
                    <a:lumMod val="60000"/>
                    <a:lumOff val="40000"/>
                  </a:schemeClr>
                </a:solidFill>
                <a:latin typeface="Calibri" panose="020F0502020204030204" pitchFamily="34" charset="0"/>
              </a:rPr>
              <a:t>public </a:t>
            </a:r>
            <a:r>
              <a:rPr lang="fr-BE" sz="900" b="1" dirty="0" err="1">
                <a:solidFill>
                  <a:schemeClr val="tx2">
                    <a:lumMod val="60000"/>
                    <a:lumOff val="40000"/>
                  </a:schemeClr>
                </a:solidFill>
                <a:latin typeface="Calibri" panose="020F0502020204030204" pitchFamily="34" charset="0"/>
              </a:rPr>
              <a:t>void</a:t>
            </a:r>
            <a:r>
              <a:rPr lang="fr-BE" sz="900" b="1" dirty="0">
                <a:solidFill>
                  <a:schemeClr val="tx2">
                    <a:lumMod val="60000"/>
                    <a:lumOff val="40000"/>
                  </a:schemeClr>
                </a:solidFill>
                <a:latin typeface="Calibri" panose="020F0502020204030204" pitchFamily="34" charset="0"/>
              </a:rPr>
              <a:t> </a:t>
            </a:r>
            <a:r>
              <a:rPr lang="fr-BE" sz="900" b="1" dirty="0">
                <a:latin typeface="Calibri" panose="020F0502020204030204" pitchFamily="34" charset="0"/>
              </a:rPr>
              <a:t>freiner()</a:t>
            </a:r>
          </a:p>
          <a:p>
            <a:pPr lvl="1" fontAlgn="auto">
              <a:spcBef>
                <a:spcPts val="0"/>
              </a:spcBef>
              <a:spcAft>
                <a:spcPts val="0"/>
              </a:spcAft>
              <a:defRPr/>
            </a:pPr>
            <a:r>
              <a:rPr lang="fr-BE" sz="900" b="1" dirty="0">
                <a:latin typeface="Calibri" panose="020F0502020204030204" pitchFamily="34" charset="0"/>
              </a:rPr>
              <a:t>{</a:t>
            </a:r>
          </a:p>
          <a:p>
            <a:pPr lvl="1" fontAlgn="auto">
              <a:spcBef>
                <a:spcPts val="0"/>
              </a:spcBef>
              <a:spcAft>
                <a:spcPts val="0"/>
              </a:spcAft>
              <a:defRPr/>
            </a:pPr>
            <a:r>
              <a:rPr lang="fr-BE" sz="900" dirty="0">
                <a:latin typeface="Calibri" panose="020F0502020204030204" pitchFamily="34" charset="0"/>
              </a:rPr>
              <a:t>	vitesse = vitesse - 100;</a:t>
            </a:r>
          </a:p>
          <a:p>
            <a:pPr lvl="1" fontAlgn="auto">
              <a:spcBef>
                <a:spcPts val="0"/>
              </a:spcBef>
              <a:spcAft>
                <a:spcPts val="0"/>
              </a:spcAft>
              <a:defRPr/>
            </a:pPr>
            <a:r>
              <a:rPr lang="fr-BE" sz="900" b="1" dirty="0">
                <a:latin typeface="Calibri" panose="020F0502020204030204" pitchFamily="34" charset="0"/>
              </a:rPr>
              <a:t>}</a:t>
            </a:r>
          </a:p>
          <a:p>
            <a:pPr fontAlgn="auto">
              <a:spcBef>
                <a:spcPts val="0"/>
              </a:spcBef>
              <a:spcAft>
                <a:spcPts val="0"/>
              </a:spcAft>
              <a:defRPr/>
            </a:pPr>
            <a:r>
              <a:rPr lang="fr-BE" sz="900" b="1" dirty="0">
                <a:latin typeface="Calibri" panose="020F0502020204030204" pitchFamily="34" charset="0"/>
              </a:rPr>
              <a:t>}</a:t>
            </a:r>
          </a:p>
        </p:txBody>
      </p:sp>
      <p:sp>
        <p:nvSpPr>
          <p:cNvPr id="15" name="Rectangle 14"/>
          <p:cNvSpPr/>
          <p:nvPr/>
        </p:nvSpPr>
        <p:spPr>
          <a:xfrm>
            <a:off x="785814" y="4857751"/>
            <a:ext cx="2214562" cy="571500"/>
          </a:xfrm>
          <a:prstGeom prst="wedgeRectCallout">
            <a:avLst>
              <a:gd name="adj1" fmla="val 82851"/>
              <a:gd name="adj2" fmla="val -164058"/>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t>classe </a:t>
            </a:r>
            <a:r>
              <a:rPr lang="fr-BE" dirty="0" err="1"/>
              <a:t>Velo</a:t>
            </a:r>
            <a:endParaRPr lang="fr-BE" dirty="0"/>
          </a:p>
        </p:txBody>
      </p:sp>
      <p:sp>
        <p:nvSpPr>
          <p:cNvPr id="17" name="Rectangle 16"/>
          <p:cNvSpPr/>
          <p:nvPr/>
        </p:nvSpPr>
        <p:spPr>
          <a:xfrm>
            <a:off x="6215063" y="4857751"/>
            <a:ext cx="2214562" cy="571500"/>
          </a:xfrm>
          <a:prstGeom prst="wedgeRectCallout">
            <a:avLst>
              <a:gd name="adj1" fmla="val -61389"/>
              <a:gd name="adj2" fmla="val -155525"/>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t>classe Voiture</a:t>
            </a:r>
          </a:p>
        </p:txBody>
      </p:sp>
    </p:spTree>
    <p:extLst>
      <p:ext uri="{BB962C8B-B14F-4D97-AF65-F5344CB8AC3E}">
        <p14:creationId xmlns:p14="http://schemas.microsoft.com/office/powerpoint/2010/main" val="2308605957"/>
      </p:ext>
    </p:extLst>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IV . </a:t>
            </a:r>
            <a:r>
              <a:rPr lang="fr-BE" sz="2400" b="1" dirty="0">
                <a:latin typeface="+mn-lt"/>
              </a:rPr>
              <a:t>La notion de package</a:t>
            </a:r>
            <a:endParaRPr lang="fr-BE" sz="3200" b="1" i="1" dirty="0">
              <a:latin typeface="+mn-lt"/>
            </a:endParaRPr>
          </a:p>
        </p:txBody>
      </p:sp>
      <p:sp>
        <p:nvSpPr>
          <p:cNvPr id="16" name="Rectangle 1"/>
          <p:cNvSpPr>
            <a:spLocks noChangeArrowheads="1"/>
          </p:cNvSpPr>
          <p:nvPr/>
        </p:nvSpPr>
        <p:spPr bwMode="auto">
          <a:xfrm>
            <a:off x="642938" y="1198740"/>
            <a:ext cx="8001000" cy="1015647"/>
          </a:xfrm>
          <a:prstGeom prst="rect">
            <a:avLst/>
          </a:prstGeom>
          <a:noFill/>
          <a:ln w="9525">
            <a:noFill/>
            <a:miter lim="800000"/>
            <a:headEnd/>
            <a:tailEnd/>
          </a:ln>
          <a:effectLst/>
        </p:spPr>
        <p:txBody>
          <a:bodyPr lIns="91424" tIns="45712" rIns="91424" bIns="45712" anchor="ctr">
            <a:spAutoFit/>
          </a:bodyPr>
          <a:lstStyle/>
          <a:p>
            <a:pPr>
              <a:defRPr/>
            </a:pPr>
            <a:r>
              <a:rPr lang="fr-FR" sz="2000" dirty="0">
                <a:latin typeface="Calibri" panose="020F0502020204030204" pitchFamily="34" charset="0"/>
                <a:cs typeface="Arial" pitchFamily="34" charset="0"/>
              </a:rPr>
              <a:t>Si une classe d’un programme doit utiliser une ou plusieurs classes d’un package quelconque, celle-ci doit importer le package grâce au mot-clé </a:t>
            </a:r>
            <a:r>
              <a:rPr lang="fr-FR" sz="2000" b="1" dirty="0">
                <a:latin typeface="Calibri" panose="020F0502020204030204" pitchFamily="34" charset="0"/>
                <a:cs typeface="+mn-cs"/>
              </a:rPr>
              <a:t>import </a:t>
            </a:r>
            <a:r>
              <a:rPr lang="fr-FR" sz="2000" dirty="0">
                <a:latin typeface="Calibri" panose="020F0502020204030204" pitchFamily="34" charset="0"/>
                <a:cs typeface="+mn-cs"/>
              </a:rPr>
              <a:t>placé</a:t>
            </a:r>
            <a:r>
              <a:rPr lang="fr-FR" sz="2000" dirty="0">
                <a:latin typeface="Calibri" panose="020F0502020204030204" pitchFamily="34" charset="0"/>
                <a:cs typeface="Arial" pitchFamily="34" charset="0"/>
              </a:rPr>
              <a:t> en début du fichier de la classe:</a:t>
            </a:r>
            <a:endParaRPr lang="fr-FR" dirty="0">
              <a:latin typeface="Calibri" panose="020F0502020204030204" pitchFamily="34" charset="0"/>
              <a:cs typeface="Arial" pitchFamily="34" charset="0"/>
            </a:endParaRPr>
          </a:p>
        </p:txBody>
      </p:sp>
      <p:sp>
        <p:nvSpPr>
          <p:cNvPr id="18" name="Rectangle 17"/>
          <p:cNvSpPr/>
          <p:nvPr/>
        </p:nvSpPr>
        <p:spPr>
          <a:xfrm>
            <a:off x="755576" y="2625473"/>
            <a:ext cx="3220849" cy="646315"/>
          </a:xfrm>
          <a:prstGeom prst="rect">
            <a:avLst/>
          </a:prstGeom>
        </p:spPr>
        <p:txBody>
          <a:bodyPr wrap="none"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import</a:t>
            </a:r>
            <a:r>
              <a:rPr lang="fr-BE" dirty="0">
                <a:latin typeface="Calibri" panose="020F0502020204030204" pitchFamily="34" charset="0"/>
                <a:cs typeface="+mn-cs"/>
              </a:rPr>
              <a:t> </a:t>
            </a:r>
            <a:r>
              <a:rPr lang="fr-BE" dirty="0" err="1">
                <a:latin typeface="Calibri" panose="020F0502020204030204" pitchFamily="34" charset="0"/>
                <a:cs typeface="+mn-cs"/>
              </a:rPr>
              <a:t>moyenTransport.Velo</a:t>
            </a:r>
            <a:r>
              <a:rPr lang="fr-BE" dirty="0">
                <a:latin typeface="Calibri" panose="020F0502020204030204" pitchFamily="34" charset="0"/>
                <a:cs typeface="+mn-cs"/>
              </a:rPr>
              <a:t>;</a:t>
            </a:r>
          </a:p>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import</a:t>
            </a:r>
            <a:r>
              <a:rPr lang="fr-BE" dirty="0">
                <a:latin typeface="Calibri" panose="020F0502020204030204" pitchFamily="34" charset="0"/>
                <a:cs typeface="+mn-cs"/>
              </a:rPr>
              <a:t> </a:t>
            </a:r>
            <a:r>
              <a:rPr lang="fr-BE" dirty="0" err="1">
                <a:latin typeface="Calibri" panose="020F0502020204030204" pitchFamily="34" charset="0"/>
                <a:cs typeface="+mn-cs"/>
              </a:rPr>
              <a:t>moyenTransport.Voiture</a:t>
            </a:r>
            <a:r>
              <a:rPr lang="fr-BE" dirty="0">
                <a:latin typeface="Calibri" panose="020F0502020204030204" pitchFamily="34" charset="0"/>
                <a:cs typeface="+mn-cs"/>
              </a:rPr>
              <a:t>;</a:t>
            </a:r>
          </a:p>
        </p:txBody>
      </p:sp>
      <p:sp>
        <p:nvSpPr>
          <p:cNvPr id="19" name="Égal 18"/>
          <p:cNvSpPr/>
          <p:nvPr/>
        </p:nvSpPr>
        <p:spPr>
          <a:xfrm>
            <a:off x="4211960" y="2643188"/>
            <a:ext cx="1214438" cy="50006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20" name="Rectangle 19"/>
          <p:cNvSpPr/>
          <p:nvPr/>
        </p:nvSpPr>
        <p:spPr>
          <a:xfrm>
            <a:off x="5549902" y="2763583"/>
            <a:ext cx="2665441" cy="369316"/>
          </a:xfrm>
          <a:prstGeom prst="rect">
            <a:avLst/>
          </a:prstGeom>
        </p:spPr>
        <p:txBody>
          <a:bodyPr wrap="none"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import</a:t>
            </a:r>
            <a:r>
              <a:rPr lang="fr-BE" dirty="0">
                <a:latin typeface="Calibri" panose="020F0502020204030204" pitchFamily="34" charset="0"/>
                <a:cs typeface="+mn-cs"/>
              </a:rPr>
              <a:t> moyenTransport.*;</a:t>
            </a:r>
          </a:p>
        </p:txBody>
      </p:sp>
      <p:sp>
        <p:nvSpPr>
          <p:cNvPr id="21" name="Rectangle 20"/>
          <p:cNvSpPr/>
          <p:nvPr/>
        </p:nvSpPr>
        <p:spPr>
          <a:xfrm>
            <a:off x="357189" y="3717033"/>
            <a:ext cx="6949884" cy="923314"/>
          </a:xfrm>
          <a:prstGeom prst="rect">
            <a:avLst/>
          </a:prstGeom>
        </p:spPr>
        <p:txBody>
          <a:bodyPr wrap="none" lIns="91424" tIns="45712" rIns="91424" bIns="45712">
            <a:spAutoFit/>
          </a:bodyPr>
          <a:lstStyle/>
          <a:p>
            <a:pPr fontAlgn="auto">
              <a:spcBef>
                <a:spcPts val="0"/>
              </a:spcBef>
              <a:spcAft>
                <a:spcPts val="0"/>
              </a:spcAft>
              <a:defRPr/>
            </a:pPr>
            <a:r>
              <a:rPr lang="fr-BE" dirty="0">
                <a:latin typeface="Calibri" panose="020F0502020204030204" pitchFamily="34" charset="0"/>
                <a:cs typeface="+mn-cs"/>
              </a:rPr>
              <a:t>On peut également utiliser la notation </a:t>
            </a:r>
            <a:r>
              <a:rPr lang="fr-BE" dirty="0" smtClean="0">
                <a:latin typeface="Calibri" panose="020F0502020204030204" pitchFamily="34" charset="0"/>
                <a:cs typeface="+mn-cs"/>
              </a:rPr>
              <a:t>suivante (déconseillé):</a:t>
            </a:r>
            <a:endParaRPr lang="fr-BE" dirty="0">
              <a:latin typeface="Calibri" panose="020F0502020204030204" pitchFamily="34" charset="0"/>
              <a:cs typeface="+mn-cs"/>
            </a:endParaRPr>
          </a:p>
          <a:p>
            <a:pPr fontAlgn="auto">
              <a:spcBef>
                <a:spcPts val="0"/>
              </a:spcBef>
              <a:spcAft>
                <a:spcPts val="0"/>
              </a:spcAft>
              <a:defRPr/>
            </a:pPr>
            <a:endParaRPr lang="fr-BE" b="1" dirty="0">
              <a:solidFill>
                <a:schemeClr val="tx2">
                  <a:lumMod val="60000"/>
                  <a:lumOff val="40000"/>
                </a:schemeClr>
              </a:solidFill>
              <a:latin typeface="Calibri" panose="020F0502020204030204" pitchFamily="34" charset="0"/>
              <a:cs typeface="+mn-cs"/>
            </a:endParaRPr>
          </a:p>
          <a:p>
            <a:pPr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moyenTransport.Velo</a:t>
            </a:r>
            <a:r>
              <a:rPr lang="fr-BE" dirty="0">
                <a:latin typeface="Calibri" panose="020F0502020204030204" pitchFamily="34" charset="0"/>
                <a:cs typeface="+mn-cs"/>
              </a:rPr>
              <a:t> </a:t>
            </a:r>
            <a:r>
              <a:rPr lang="fr-BE" dirty="0" err="1">
                <a:latin typeface="Calibri" panose="020F0502020204030204" pitchFamily="34" charset="0"/>
                <a:cs typeface="+mn-cs"/>
              </a:rPr>
              <a:t>monVelo</a:t>
            </a:r>
            <a:r>
              <a:rPr lang="fr-BE" dirty="0">
                <a:latin typeface="Calibri" panose="020F0502020204030204" pitchFamily="34" charset="0"/>
                <a:cs typeface="+mn-cs"/>
              </a:rPr>
              <a:t> = new </a:t>
            </a:r>
            <a:r>
              <a:rPr lang="fr-BE" b="1" dirty="0" err="1">
                <a:solidFill>
                  <a:schemeClr val="tx2">
                    <a:lumMod val="60000"/>
                    <a:lumOff val="40000"/>
                  </a:schemeClr>
                </a:solidFill>
                <a:latin typeface="Calibri" panose="020F0502020204030204" pitchFamily="34" charset="0"/>
                <a:cs typeface="+mn-cs"/>
              </a:rPr>
              <a:t>moyenTransport.Velo</a:t>
            </a:r>
            <a:r>
              <a:rPr lang="fr-BE" dirty="0">
                <a:latin typeface="Calibri" panose="020F0502020204030204" pitchFamily="34" charset="0"/>
                <a:cs typeface="+mn-cs"/>
              </a:rPr>
              <a:t>();</a:t>
            </a:r>
          </a:p>
        </p:txBody>
      </p:sp>
    </p:spTree>
    <p:extLst>
      <p:ext uri="{BB962C8B-B14F-4D97-AF65-F5344CB8AC3E}">
        <p14:creationId xmlns:p14="http://schemas.microsoft.com/office/powerpoint/2010/main" val="4248392416"/>
      </p:ext>
    </p:extLst>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ous-titre 2"/>
          <p:cNvSpPr>
            <a:spLocks noGrp="1"/>
          </p:cNvSpPr>
          <p:nvPr>
            <p:ph type="subTitle" idx="1"/>
          </p:nvPr>
        </p:nvSpPr>
        <p:spPr/>
        <p:txBody>
          <a:bodyPr/>
          <a:lstStyle/>
          <a:p>
            <a:pPr eaLnBrk="1" hangingPunct="1"/>
            <a:r>
              <a:rPr lang="fr-BE" altLang="fr-FR" dirty="0" smtClean="0"/>
              <a:t> </a:t>
            </a:r>
          </a:p>
        </p:txBody>
      </p:sp>
      <p:sp>
        <p:nvSpPr>
          <p:cNvPr id="15363"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79889" y="836712"/>
            <a:ext cx="7572375" cy="5062908"/>
          </a:xfrm>
          <a:prstGeom prst="rect">
            <a:avLst/>
          </a:prstGeom>
          <a:noFill/>
        </p:spPr>
        <p:txBody>
          <a:bodyPr lIns="91424" tIns="45712" rIns="91424" bIns="45712">
            <a:spAutoFit/>
          </a:bodyPr>
          <a:lstStyle/>
          <a:p>
            <a:pPr fontAlgn="auto">
              <a:spcBef>
                <a:spcPts val="0"/>
              </a:spcBef>
              <a:spcAft>
                <a:spcPts val="0"/>
              </a:spcAft>
              <a:defRPr/>
            </a:pPr>
            <a:r>
              <a:rPr lang="fr-BE" sz="1700" b="1" dirty="0" smtClean="0">
                <a:latin typeface="Calibri" panose="020F0502020204030204" pitchFamily="34" charset="0"/>
                <a:cs typeface="+mn-cs"/>
              </a:rPr>
              <a:t>I. POO </a:t>
            </a:r>
            <a:r>
              <a:rPr lang="fr-BE" sz="1700" b="1" dirty="0">
                <a:latin typeface="Calibri" panose="020F0502020204030204" pitchFamily="34" charset="0"/>
                <a:cs typeface="+mn-cs"/>
              </a:rPr>
              <a:t>&lt;&gt; Procédural</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 Penser </a:t>
            </a:r>
            <a:r>
              <a:rPr lang="fr-BE" sz="1700" b="1" dirty="0">
                <a:latin typeface="Calibri" panose="020F0502020204030204" pitchFamily="34" charset="0"/>
                <a:cs typeface="+mn-cs"/>
              </a:rPr>
              <a:t>le monde en objets</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concept de classe</a:t>
            </a:r>
          </a:p>
          <a:p>
            <a:pPr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IV.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La </a:t>
            </a:r>
            <a:r>
              <a:rPr lang="fr-BE" sz="1700" b="1" dirty="0">
                <a:latin typeface="Calibri" panose="020F0502020204030204" pitchFamily="34" charset="0"/>
                <a:cs typeface="+mn-cs"/>
              </a:rPr>
              <a:t>notion de package</a:t>
            </a:r>
          </a:p>
          <a:p>
            <a:pPr marL="399979" indent="-399979" fontAlgn="auto">
              <a:spcBef>
                <a:spcPts val="0"/>
              </a:spcBef>
              <a:spcAft>
                <a:spcPts val="0"/>
              </a:spcAft>
              <a:buFontTx/>
              <a:buAutoNum type="romanUcPeriod" startAt="4"/>
              <a:defRPr/>
            </a:pPr>
            <a:endParaRPr lang="fr-BE" sz="1700" b="1" dirty="0">
              <a:solidFill>
                <a:srgbClr val="FF0000"/>
              </a:solidFill>
              <a:latin typeface="Calibri" panose="020F0502020204030204" pitchFamily="34" charset="0"/>
              <a:cs typeface="+mn-cs"/>
            </a:endParaRPr>
          </a:p>
          <a:p>
            <a:pPr marL="399979" indent="-399979" fontAlgn="auto">
              <a:spcBef>
                <a:spcPts val="0"/>
              </a:spcBef>
              <a:spcAft>
                <a:spcPts val="0"/>
              </a:spcAft>
              <a:defRPr/>
            </a:pPr>
            <a:r>
              <a:rPr lang="fr-BE" sz="1700" b="1" dirty="0" smtClean="0">
                <a:solidFill>
                  <a:srgbClr val="FF0000"/>
                </a:solidFill>
                <a:latin typeface="Calibri" panose="020F0502020204030204" pitchFamily="34" charset="0"/>
                <a:cs typeface="+mn-cs"/>
              </a:rPr>
              <a:t>V.</a:t>
            </a:r>
            <a:r>
              <a:rPr lang="fr-BE" sz="1700" b="1" dirty="0">
                <a:solidFill>
                  <a:srgbClr val="FF0000"/>
                </a:solidFill>
                <a:latin typeface="Calibri" panose="020F0502020204030204" pitchFamily="34" charset="0"/>
                <a:cs typeface="+mn-cs"/>
              </a:rPr>
              <a:t> </a:t>
            </a:r>
            <a:r>
              <a:rPr lang="fr-BE" sz="1700" b="1" dirty="0" smtClean="0">
                <a:solidFill>
                  <a:srgbClr val="FF0000"/>
                </a:solidFill>
                <a:latin typeface="Calibri" panose="020F0502020204030204" pitchFamily="34" charset="0"/>
                <a:cs typeface="+mn-cs"/>
              </a:rPr>
              <a:t>L’encapsulation</a:t>
            </a:r>
            <a:endParaRPr lang="fr-BE" sz="1700" b="1" dirty="0">
              <a:solidFill>
                <a:srgbClr val="FF0000"/>
              </a:solidFill>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associations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L’héritage</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VIII.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polymorphisme</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IX.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abstraites et les interfaces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internes</a:t>
            </a:r>
          </a:p>
        </p:txBody>
      </p:sp>
    </p:spTree>
    <p:extLst>
      <p:ext uri="{BB962C8B-B14F-4D97-AF65-F5344CB8AC3E}">
        <p14:creationId xmlns:p14="http://schemas.microsoft.com/office/powerpoint/2010/main" val="2753567825"/>
      </p:ext>
    </p:extLst>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 . </a:t>
            </a:r>
            <a:r>
              <a:rPr lang="fr-BE" sz="2400" b="1" dirty="0">
                <a:latin typeface="+mn-lt"/>
                <a:cs typeface="+mn-cs"/>
              </a:rPr>
              <a:t>L’encapsulation</a:t>
            </a:r>
            <a:endParaRPr lang="fr-BE" b="1" i="1" dirty="0">
              <a:latin typeface="+mn-lt"/>
              <a:cs typeface="+mn-cs"/>
            </a:endParaRPr>
          </a:p>
        </p:txBody>
      </p:sp>
      <p:sp>
        <p:nvSpPr>
          <p:cNvPr id="25603"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5604" name="ZoneTexte 30"/>
          <p:cNvSpPr txBox="1">
            <a:spLocks noChangeArrowheads="1"/>
          </p:cNvSpPr>
          <p:nvPr/>
        </p:nvSpPr>
        <p:spPr bwMode="auto">
          <a:xfrm>
            <a:off x="357189" y="803275"/>
            <a:ext cx="8535987" cy="409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L’</a:t>
            </a:r>
            <a:r>
              <a:rPr lang="fr-BE" altLang="fr-FR" sz="2000" b="1" dirty="0">
                <a:latin typeface="Calibri" pitchFamily="34" charset="0"/>
              </a:rPr>
              <a:t>encapsulation</a:t>
            </a:r>
            <a:r>
              <a:rPr lang="fr-BE" altLang="fr-FR" sz="2000" dirty="0">
                <a:latin typeface="Calibri" pitchFamily="34" charset="0"/>
              </a:rPr>
              <a:t> permet de réunir au sein d’une même classe des attributs et des méthodes.</a:t>
            </a:r>
          </a:p>
          <a:p>
            <a:pPr eaLnBrk="1" hangingPunct="1"/>
            <a:endParaRPr lang="fr-BE" altLang="fr-FR" sz="2000" dirty="0">
              <a:latin typeface="Calibri" pitchFamily="34" charset="0"/>
            </a:endParaRPr>
          </a:p>
          <a:p>
            <a:pPr eaLnBrk="1" hangingPunct="1"/>
            <a:r>
              <a:rPr lang="fr-BE" altLang="fr-FR" sz="2000" dirty="0">
                <a:latin typeface="Calibri" pitchFamily="34" charset="0"/>
              </a:rPr>
              <a:t>Cette technique s’accompagne également d’un </a:t>
            </a:r>
            <a:r>
              <a:rPr lang="fr-BE" altLang="fr-FR" sz="2000" b="1" dirty="0">
                <a:latin typeface="Calibri" pitchFamily="34" charset="0"/>
              </a:rPr>
              <a:t>système de protection </a:t>
            </a:r>
            <a:r>
              <a:rPr lang="fr-BE" altLang="fr-FR" sz="2000" dirty="0">
                <a:latin typeface="Calibri" pitchFamily="34" charset="0"/>
              </a:rPr>
              <a:t>qui permet de </a:t>
            </a:r>
            <a:r>
              <a:rPr lang="fr-BE" altLang="fr-FR" sz="2000" b="1" dirty="0">
                <a:latin typeface="Calibri" pitchFamily="34" charset="0"/>
              </a:rPr>
              <a:t>contrôler l’accès</a:t>
            </a:r>
            <a:r>
              <a:rPr lang="fr-BE" altLang="fr-FR" sz="2000" dirty="0">
                <a:latin typeface="Calibri" pitchFamily="34" charset="0"/>
              </a:rPr>
              <a:t> aux données et traitements de la classe.</a:t>
            </a:r>
          </a:p>
          <a:p>
            <a:pPr eaLnBrk="1" hangingPunct="1"/>
            <a:endParaRPr lang="fr-BE" altLang="fr-FR" sz="2000" dirty="0">
              <a:latin typeface="Calibri" pitchFamily="34" charset="0"/>
            </a:endParaRPr>
          </a:p>
          <a:p>
            <a:pPr eaLnBrk="1" hangingPunct="1"/>
            <a:r>
              <a:rPr lang="fr-BE" altLang="fr-FR" sz="2000" dirty="0">
                <a:latin typeface="Calibri" pitchFamily="34" charset="0"/>
              </a:rPr>
              <a:t>Il est important que seule la classe concernée ne modifie la valeur de ses attributs. Pour cela, les </a:t>
            </a:r>
            <a:r>
              <a:rPr lang="fr-BE" altLang="fr-FR" sz="2000" b="1" dirty="0">
                <a:latin typeface="Calibri" pitchFamily="34" charset="0"/>
              </a:rPr>
              <a:t>attributs</a:t>
            </a:r>
            <a:r>
              <a:rPr lang="fr-BE" altLang="fr-FR" sz="2000" dirty="0">
                <a:latin typeface="Calibri" pitchFamily="34" charset="0"/>
              </a:rPr>
              <a:t> (variables d’instance) seront rendus </a:t>
            </a:r>
            <a:r>
              <a:rPr lang="fr-BE" altLang="fr-FR" sz="2000" b="1" dirty="0">
                <a:latin typeface="Calibri" pitchFamily="34" charset="0"/>
              </a:rPr>
              <a:t>privés</a:t>
            </a:r>
            <a:r>
              <a:rPr lang="fr-BE" altLang="fr-FR" sz="2000" dirty="0">
                <a:latin typeface="Calibri" pitchFamily="34" charset="0"/>
              </a:rPr>
              <a:t>.</a:t>
            </a:r>
          </a:p>
          <a:p>
            <a:pPr eaLnBrk="1" hangingPunct="1"/>
            <a:endParaRPr lang="fr-BE" altLang="fr-FR" sz="2000" dirty="0">
              <a:latin typeface="Calibri" pitchFamily="34" charset="0"/>
            </a:endParaRPr>
          </a:p>
          <a:p>
            <a:pPr eaLnBrk="1" hangingPunct="1"/>
            <a:r>
              <a:rPr lang="fr-BE" altLang="fr-FR" sz="2000" dirty="0">
                <a:latin typeface="Calibri" pitchFamily="34" charset="0"/>
              </a:rPr>
              <a:t>Afin d’accéder aux valeurs des attributs, on fera appel aux services offerts par la classe. Ces services seront matérialisés par des </a:t>
            </a:r>
            <a:r>
              <a:rPr lang="fr-BE" altLang="fr-FR" sz="2000" b="1" dirty="0">
                <a:latin typeface="Calibri" pitchFamily="34" charset="0"/>
              </a:rPr>
              <a:t>méthodes</a:t>
            </a:r>
            <a:r>
              <a:rPr lang="fr-BE" altLang="fr-FR" sz="2000" dirty="0">
                <a:latin typeface="Calibri" pitchFamily="34" charset="0"/>
              </a:rPr>
              <a:t> </a:t>
            </a:r>
            <a:r>
              <a:rPr lang="fr-BE" altLang="fr-FR" sz="2000" b="1" dirty="0">
                <a:latin typeface="Calibri" pitchFamily="34" charset="0"/>
              </a:rPr>
              <a:t>publiques</a:t>
            </a:r>
            <a:r>
              <a:rPr lang="fr-BE" altLang="fr-FR" sz="2000" dirty="0">
                <a:latin typeface="Calibri" pitchFamily="34" charset="0"/>
              </a:rPr>
              <a:t>.</a:t>
            </a:r>
          </a:p>
          <a:p>
            <a:pPr eaLnBrk="1" hangingPunct="1"/>
            <a:endParaRPr lang="fr-BE" altLang="fr-FR" sz="2000" dirty="0">
              <a:latin typeface="Calibri" pitchFamily="34" charset="0"/>
            </a:endParaRPr>
          </a:p>
          <a:p>
            <a:pPr eaLnBrk="1" hangingPunct="1"/>
            <a:r>
              <a:rPr lang="fr-BE" altLang="fr-FR" sz="2000" dirty="0">
                <a:latin typeface="Calibri" pitchFamily="34" charset="0"/>
              </a:rPr>
              <a:t>Ainsi, il est possible de contrôler la valeur que prend un attribut.</a:t>
            </a:r>
            <a:endParaRPr lang="fr-BE" altLang="fr-FR" sz="2000" b="1" dirty="0">
              <a:latin typeface="Calibri" pitchFamily="34" charset="0"/>
              <a:hlinkClick r:id="rId3" action="ppaction://hlinkfile" tooltip="Web"/>
            </a:endParaRPr>
          </a:p>
        </p:txBody>
      </p:sp>
    </p:spTree>
    <p:extLst>
      <p:ext uri="{BB962C8B-B14F-4D97-AF65-F5344CB8AC3E}">
        <p14:creationId xmlns:p14="http://schemas.microsoft.com/office/powerpoint/2010/main" val="3702804718"/>
      </p:ext>
    </p:extLst>
  </p:cSld>
  <p:clrMapOvr>
    <a:masterClrMapping/>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V . </a:t>
            </a:r>
            <a:r>
              <a:rPr lang="fr-BE" sz="2400" b="1" dirty="0" smtClean="0">
                <a:latin typeface="+mn-lt"/>
              </a:rPr>
              <a:t>L’encapsulation </a:t>
            </a:r>
            <a:r>
              <a:rPr lang="fr-BE" sz="2400" b="1" i="1" dirty="0" smtClean="0">
                <a:latin typeface="+mn-lt"/>
                <a:cs typeface="+mn-cs"/>
              </a:rPr>
              <a:t>– </a:t>
            </a:r>
            <a:r>
              <a:rPr lang="fr-BE" sz="2400" b="1" i="1" dirty="0">
                <a:latin typeface="+mn-lt"/>
                <a:cs typeface="+mn-cs"/>
              </a:rPr>
              <a:t>Les modificateurs d’accès</a:t>
            </a:r>
            <a:endParaRPr lang="fr-BE" sz="2400" b="1" i="1" dirty="0">
              <a:solidFill>
                <a:schemeClr val="tx2">
                  <a:lumMod val="60000"/>
                  <a:lumOff val="40000"/>
                </a:schemeClr>
              </a:solidFill>
              <a:latin typeface="+mn-lt"/>
              <a:cs typeface="+mn-cs"/>
            </a:endParaRPr>
          </a:p>
        </p:txBody>
      </p:sp>
      <p:sp>
        <p:nvSpPr>
          <p:cNvPr id="13" name="ZoneTexte 12"/>
          <p:cNvSpPr txBox="1"/>
          <p:nvPr/>
        </p:nvSpPr>
        <p:spPr>
          <a:xfrm>
            <a:off x="357189" y="896939"/>
            <a:ext cx="8535987" cy="2031309"/>
          </a:xfrm>
          <a:prstGeom prst="rect">
            <a:avLst/>
          </a:prstGeom>
          <a:noFill/>
        </p:spPr>
        <p:txBody>
          <a:bodyPr lIns="91424" tIns="45712" rIns="91424" bIns="45712">
            <a:spAutoFit/>
          </a:bodyPr>
          <a:lstStyle/>
          <a:p>
            <a:pPr marL="0" lvl="3" fontAlgn="auto">
              <a:spcBef>
                <a:spcPts val="0"/>
              </a:spcBef>
              <a:spcAft>
                <a:spcPts val="0"/>
              </a:spcAft>
              <a:defRPr/>
            </a:pPr>
            <a:r>
              <a:rPr lang="fr-BE" dirty="0">
                <a:latin typeface="Calibri" panose="020F0502020204030204" pitchFamily="34" charset="0"/>
                <a:cs typeface="+mn-cs"/>
              </a:rPr>
              <a:t>Comme nous l’avons vu plus haut les classes, attributs de classe et méthodes de classe peuvent avoir un </a:t>
            </a:r>
            <a:r>
              <a:rPr lang="fr-BE" b="1" dirty="0">
                <a:latin typeface="Calibri" panose="020F0502020204030204" pitchFamily="34" charset="0"/>
                <a:cs typeface="+mn-cs"/>
              </a:rPr>
              <a:t>modificateur d’accès</a:t>
            </a:r>
            <a:r>
              <a:rPr lang="fr-BE" dirty="0">
                <a:latin typeface="Calibri" panose="020F0502020204030204" pitchFamily="34" charset="0"/>
                <a:cs typeface="+mn-cs"/>
              </a:rPr>
              <a:t>.</a:t>
            </a:r>
          </a:p>
          <a:p>
            <a:pPr marL="0" lvl="3" fontAlgn="auto">
              <a:spcBef>
                <a:spcPts val="0"/>
              </a:spcBef>
              <a:spcAft>
                <a:spcPts val="0"/>
              </a:spcAft>
              <a:defRPr/>
            </a:pPr>
            <a:endParaRPr lang="fr-BE" dirty="0">
              <a:latin typeface="Calibri" panose="020F0502020204030204" pitchFamily="34" charset="0"/>
              <a:cs typeface="+mn-cs"/>
            </a:endParaRPr>
          </a:p>
          <a:p>
            <a:pPr marL="0" lvl="3" fontAlgn="auto">
              <a:spcBef>
                <a:spcPts val="0"/>
              </a:spcBef>
              <a:spcAft>
                <a:spcPts val="0"/>
              </a:spcAft>
              <a:defRPr/>
            </a:pPr>
            <a:r>
              <a:rPr lang="fr-BE" dirty="0">
                <a:latin typeface="Calibri" panose="020F0502020204030204" pitchFamily="34" charset="0"/>
                <a:cs typeface="+mn-cs"/>
              </a:rPr>
              <a:t>En Java les modificateurs d’accès sont utilisés pour protéger l’accessibilité des attributs, des méthodes et des classe.</a:t>
            </a:r>
          </a:p>
          <a:p>
            <a:pPr marL="0" lvl="3" fontAlgn="auto">
              <a:spcBef>
                <a:spcPts val="0"/>
              </a:spcBef>
              <a:spcAft>
                <a:spcPts val="0"/>
              </a:spcAft>
              <a:defRPr/>
            </a:pPr>
            <a:endParaRPr lang="fr-BE" dirty="0">
              <a:latin typeface="Calibri" panose="020F0502020204030204" pitchFamily="34" charset="0"/>
              <a:cs typeface="+mn-cs"/>
            </a:endParaRPr>
          </a:p>
          <a:p>
            <a:pPr marL="0" lvl="3" fontAlgn="auto">
              <a:spcBef>
                <a:spcPts val="0"/>
              </a:spcBef>
              <a:spcAft>
                <a:spcPts val="0"/>
              </a:spcAft>
              <a:defRPr/>
            </a:pPr>
            <a:r>
              <a:rPr lang="fr-BE" dirty="0">
                <a:latin typeface="Calibri" panose="020F0502020204030204" pitchFamily="34" charset="0"/>
                <a:cs typeface="+mn-cs"/>
              </a:rPr>
              <a:t>Ces accès sont contrôlés comme dans le tableau suivant:</a:t>
            </a:r>
          </a:p>
        </p:txBody>
      </p:sp>
      <p:graphicFrame>
        <p:nvGraphicFramePr>
          <p:cNvPr id="17" name="Tableau 16"/>
          <p:cNvGraphicFramePr>
            <a:graphicFrameLocks noGrp="1"/>
          </p:cNvGraphicFramePr>
          <p:nvPr>
            <p:extLst>
              <p:ext uri="{D42A27DB-BD31-4B8C-83A1-F6EECF244321}">
                <p14:modId xmlns:p14="http://schemas.microsoft.com/office/powerpoint/2010/main" val="2436550662"/>
              </p:ext>
            </p:extLst>
          </p:nvPr>
        </p:nvGraphicFramePr>
        <p:xfrm>
          <a:off x="428626" y="3000376"/>
          <a:ext cx="8143875" cy="2001838"/>
        </p:xfrm>
        <a:graphic>
          <a:graphicData uri="http://schemas.openxmlformats.org/drawingml/2006/table">
            <a:tbl>
              <a:tblPr firstRow="1" bandRow="1">
                <a:tableStyleId>{5C22544A-7EE6-4342-B048-85BDC9FD1C3A}</a:tableStyleId>
              </a:tblPr>
              <a:tblGrid>
                <a:gridCol w="1226159"/>
                <a:gridCol w="1729429"/>
                <a:gridCol w="1729429"/>
                <a:gridCol w="1729429"/>
                <a:gridCol w="1729429"/>
              </a:tblGrid>
              <a:tr h="518242">
                <a:tc>
                  <a:txBody>
                    <a:bodyPr/>
                    <a:lstStyle/>
                    <a:p>
                      <a:pPr algn="ctr"/>
                      <a:r>
                        <a:rPr lang="fr-BE" sz="1400" dirty="0" smtClean="0"/>
                        <a:t>Modificateur d’accès</a:t>
                      </a:r>
                      <a:endParaRPr lang="fr-BE" sz="1400" dirty="0"/>
                    </a:p>
                  </a:txBody>
                  <a:tcPr marL="91439" marR="91439" marT="45727" marB="45727"/>
                </a:tc>
                <a:tc>
                  <a:txBody>
                    <a:bodyPr/>
                    <a:lstStyle/>
                    <a:p>
                      <a:pPr algn="ctr"/>
                      <a:r>
                        <a:rPr lang="fr-BE" sz="1400" dirty="0" smtClean="0"/>
                        <a:t>Classe</a:t>
                      </a:r>
                      <a:endParaRPr lang="fr-BE" sz="1400" dirty="0"/>
                    </a:p>
                  </a:txBody>
                  <a:tcPr marL="91439" marR="91439" marT="45727" marB="45727"/>
                </a:tc>
                <a:tc>
                  <a:txBody>
                    <a:bodyPr/>
                    <a:lstStyle/>
                    <a:p>
                      <a:pPr algn="ctr"/>
                      <a:r>
                        <a:rPr lang="fr-BE" sz="1400" dirty="0" smtClean="0"/>
                        <a:t>Package</a:t>
                      </a:r>
                      <a:endParaRPr lang="fr-BE" sz="1400" dirty="0"/>
                    </a:p>
                  </a:txBody>
                  <a:tcPr marL="91439" marR="91439" marT="45727" marB="45727"/>
                </a:tc>
                <a:tc>
                  <a:txBody>
                    <a:bodyPr/>
                    <a:lstStyle/>
                    <a:p>
                      <a:pPr algn="ctr"/>
                      <a:r>
                        <a:rPr lang="fr-BE" sz="1400" dirty="0" err="1" smtClean="0"/>
                        <a:t>Sous-Classe</a:t>
                      </a:r>
                      <a:endParaRPr lang="fr-BE" sz="1400" dirty="0"/>
                    </a:p>
                  </a:txBody>
                  <a:tcPr marL="91439" marR="91439" marT="45727" marB="45727"/>
                </a:tc>
                <a:tc>
                  <a:txBody>
                    <a:bodyPr/>
                    <a:lstStyle/>
                    <a:p>
                      <a:pPr algn="ctr"/>
                      <a:r>
                        <a:rPr lang="fr-BE" sz="1400" dirty="0" smtClean="0"/>
                        <a:t>Reste du programme</a:t>
                      </a:r>
                      <a:endParaRPr lang="fr-BE" sz="1400" dirty="0"/>
                    </a:p>
                  </a:txBody>
                  <a:tcPr marL="91439" marR="91439" marT="45727" marB="45727"/>
                </a:tc>
              </a:tr>
              <a:tr h="370899">
                <a:tc>
                  <a:txBody>
                    <a:bodyPr/>
                    <a:lstStyle/>
                    <a:p>
                      <a:pPr algn="ctr"/>
                      <a:r>
                        <a:rPr lang="fr-BE" sz="1400" i="1" dirty="0" smtClean="0"/>
                        <a:t>aucun</a:t>
                      </a:r>
                    </a:p>
                  </a:txBody>
                  <a:tcPr marL="91439" marR="91439" marT="45727" marB="45727"/>
                </a:tc>
                <a:tc>
                  <a:txBody>
                    <a:bodyPr/>
                    <a:lstStyle/>
                    <a:p>
                      <a:pPr algn="ctr"/>
                      <a:r>
                        <a:rPr lang="fr-BE" sz="1400" b="1" dirty="0" smtClean="0">
                          <a:solidFill>
                            <a:srgbClr val="00B050"/>
                          </a:solidFill>
                        </a:rPr>
                        <a:t>Y</a:t>
                      </a:r>
                      <a:endParaRPr lang="fr-BE" sz="1400" b="1" dirty="0">
                        <a:solidFill>
                          <a:srgbClr val="00B050"/>
                        </a:solidFill>
                      </a:endParaRPr>
                    </a:p>
                  </a:txBody>
                  <a:tcPr marL="91439" marR="91439" marT="45727" marB="45727"/>
                </a:tc>
                <a:tc>
                  <a:txBody>
                    <a:bodyPr/>
                    <a:lstStyle/>
                    <a:p>
                      <a:pPr algn="ctr"/>
                      <a:r>
                        <a:rPr lang="fr-BE" sz="1400" b="1" dirty="0" smtClean="0">
                          <a:solidFill>
                            <a:srgbClr val="00B050"/>
                          </a:solidFill>
                        </a:rPr>
                        <a:t>Y</a:t>
                      </a:r>
                      <a:endParaRPr lang="fr-BE" sz="1400" b="1" dirty="0">
                        <a:solidFill>
                          <a:srgbClr val="00B050"/>
                        </a:solidFill>
                      </a:endParaRPr>
                    </a:p>
                  </a:txBody>
                  <a:tcPr marL="91439" marR="91439" marT="45727" marB="45727"/>
                </a:tc>
                <a:tc>
                  <a:txBody>
                    <a:bodyPr/>
                    <a:lstStyle/>
                    <a:p>
                      <a:pPr algn="ctr"/>
                      <a:r>
                        <a:rPr lang="fr-BE" sz="1400" b="1" dirty="0" smtClean="0">
                          <a:solidFill>
                            <a:srgbClr val="C00000"/>
                          </a:solidFill>
                        </a:rPr>
                        <a:t>N</a:t>
                      </a:r>
                      <a:endParaRPr lang="fr-BE" sz="1400" b="1" dirty="0">
                        <a:solidFill>
                          <a:srgbClr val="C00000"/>
                        </a:solidFill>
                      </a:endParaRPr>
                    </a:p>
                  </a:txBody>
                  <a:tcPr marL="91439" marR="91439" marT="45727" marB="45727"/>
                </a:tc>
                <a:tc>
                  <a:txBody>
                    <a:bodyPr/>
                    <a:lstStyle/>
                    <a:p>
                      <a:pPr algn="ctr"/>
                      <a:r>
                        <a:rPr lang="fr-BE" sz="1400" b="1" dirty="0" smtClean="0">
                          <a:solidFill>
                            <a:srgbClr val="C00000"/>
                          </a:solidFill>
                        </a:rPr>
                        <a:t>N</a:t>
                      </a:r>
                      <a:endParaRPr lang="fr-BE" sz="1400" b="1" dirty="0">
                        <a:solidFill>
                          <a:srgbClr val="C00000"/>
                        </a:solidFill>
                      </a:endParaRPr>
                    </a:p>
                  </a:txBody>
                  <a:tcPr marL="91439" marR="91439" marT="45727" marB="45727"/>
                </a:tc>
              </a:tr>
              <a:tr h="370899">
                <a:tc>
                  <a:txBody>
                    <a:bodyPr/>
                    <a:lstStyle/>
                    <a:p>
                      <a:pPr algn="ctr"/>
                      <a:r>
                        <a:rPr lang="fr-BE" sz="1400" dirty="0" smtClean="0"/>
                        <a:t>public</a:t>
                      </a:r>
                      <a:endParaRPr lang="fr-BE" sz="1400" dirty="0"/>
                    </a:p>
                  </a:txBody>
                  <a:tcPr marL="91439" marR="91439" marT="45727" marB="45727"/>
                </a:tc>
                <a:tc>
                  <a:txBody>
                    <a:bodyPr/>
                    <a:lstStyle/>
                    <a:p>
                      <a:pPr algn="ctr"/>
                      <a:r>
                        <a:rPr lang="fr-BE" sz="1400" b="1" dirty="0" smtClean="0">
                          <a:solidFill>
                            <a:srgbClr val="00B050"/>
                          </a:solidFill>
                        </a:rPr>
                        <a:t>Y</a:t>
                      </a:r>
                      <a:endParaRPr lang="fr-BE" sz="1400" b="1" dirty="0">
                        <a:solidFill>
                          <a:srgbClr val="00B050"/>
                        </a:solidFill>
                      </a:endParaRPr>
                    </a:p>
                  </a:txBody>
                  <a:tcPr marL="91439" marR="91439" marT="45727" marB="45727"/>
                </a:tc>
                <a:tc>
                  <a:txBody>
                    <a:bodyPr/>
                    <a:lstStyle/>
                    <a:p>
                      <a:pPr algn="ctr"/>
                      <a:r>
                        <a:rPr lang="fr-BE" sz="1400" b="1" dirty="0" smtClean="0">
                          <a:solidFill>
                            <a:srgbClr val="00B050"/>
                          </a:solidFill>
                        </a:rPr>
                        <a:t>Y</a:t>
                      </a:r>
                      <a:endParaRPr lang="fr-BE" sz="1400" b="1" dirty="0">
                        <a:solidFill>
                          <a:srgbClr val="00B050"/>
                        </a:solidFill>
                      </a:endParaRPr>
                    </a:p>
                  </a:txBody>
                  <a:tcPr marL="91439" marR="91439" marT="45727" marB="45727"/>
                </a:tc>
                <a:tc>
                  <a:txBody>
                    <a:bodyPr/>
                    <a:lstStyle/>
                    <a:p>
                      <a:pPr algn="ctr"/>
                      <a:r>
                        <a:rPr lang="fr-BE" sz="1400" b="1" dirty="0" smtClean="0">
                          <a:solidFill>
                            <a:srgbClr val="00B050"/>
                          </a:solidFill>
                        </a:rPr>
                        <a:t>Y</a:t>
                      </a:r>
                      <a:endParaRPr lang="fr-BE" sz="1400" b="1" dirty="0">
                        <a:solidFill>
                          <a:srgbClr val="00B050"/>
                        </a:solidFill>
                      </a:endParaRPr>
                    </a:p>
                  </a:txBody>
                  <a:tcPr marL="91439" marR="91439" marT="45727" marB="45727"/>
                </a:tc>
                <a:tc>
                  <a:txBody>
                    <a:bodyPr/>
                    <a:lstStyle/>
                    <a:p>
                      <a:pPr algn="ctr"/>
                      <a:r>
                        <a:rPr lang="fr-BE" sz="1400" b="1" dirty="0" smtClean="0">
                          <a:solidFill>
                            <a:srgbClr val="00B050"/>
                          </a:solidFill>
                        </a:rPr>
                        <a:t>Y</a:t>
                      </a:r>
                      <a:endParaRPr lang="fr-BE" sz="1400" b="1" dirty="0">
                        <a:solidFill>
                          <a:srgbClr val="00B050"/>
                        </a:solidFill>
                      </a:endParaRPr>
                    </a:p>
                  </a:txBody>
                  <a:tcPr marL="91439" marR="91439" marT="45727" marB="45727"/>
                </a:tc>
              </a:tr>
              <a:tr h="370899">
                <a:tc>
                  <a:txBody>
                    <a:bodyPr/>
                    <a:lstStyle/>
                    <a:p>
                      <a:pPr algn="ctr"/>
                      <a:r>
                        <a:rPr lang="fr-BE" sz="1400" dirty="0" err="1" smtClean="0"/>
                        <a:t>protected</a:t>
                      </a:r>
                      <a:endParaRPr lang="fr-BE" sz="1400" dirty="0"/>
                    </a:p>
                  </a:txBody>
                  <a:tcPr marL="91439" marR="91439" marT="45727" marB="45727"/>
                </a:tc>
                <a:tc>
                  <a:txBody>
                    <a:bodyPr/>
                    <a:lstStyle/>
                    <a:p>
                      <a:pPr algn="ctr"/>
                      <a:r>
                        <a:rPr lang="fr-BE" sz="1400" b="1" dirty="0" smtClean="0">
                          <a:solidFill>
                            <a:srgbClr val="00B050"/>
                          </a:solidFill>
                        </a:rPr>
                        <a:t>Y</a:t>
                      </a:r>
                      <a:endParaRPr lang="fr-BE" sz="1400" b="1" dirty="0">
                        <a:solidFill>
                          <a:srgbClr val="00B050"/>
                        </a:solidFill>
                      </a:endParaRPr>
                    </a:p>
                  </a:txBody>
                  <a:tcPr marL="91439" marR="91439" marT="45727" marB="45727"/>
                </a:tc>
                <a:tc>
                  <a:txBody>
                    <a:bodyPr/>
                    <a:lstStyle/>
                    <a:p>
                      <a:pPr algn="ctr"/>
                      <a:r>
                        <a:rPr lang="fr-BE" sz="1400" b="1" dirty="0" smtClean="0">
                          <a:solidFill>
                            <a:srgbClr val="00B050"/>
                          </a:solidFill>
                        </a:rPr>
                        <a:t>Y</a:t>
                      </a:r>
                      <a:endParaRPr lang="fr-BE" sz="1400" b="1" dirty="0">
                        <a:solidFill>
                          <a:srgbClr val="00B050"/>
                        </a:solidFill>
                      </a:endParaRPr>
                    </a:p>
                  </a:txBody>
                  <a:tcPr marL="91439" marR="91439" marT="45727" marB="45727"/>
                </a:tc>
                <a:tc>
                  <a:txBody>
                    <a:bodyPr/>
                    <a:lstStyle/>
                    <a:p>
                      <a:pPr algn="ctr"/>
                      <a:r>
                        <a:rPr lang="fr-BE" sz="1400" b="1" dirty="0" smtClean="0">
                          <a:solidFill>
                            <a:srgbClr val="00B050"/>
                          </a:solidFill>
                        </a:rPr>
                        <a:t>Y</a:t>
                      </a:r>
                      <a:endParaRPr lang="fr-BE" sz="1400" b="1" dirty="0">
                        <a:solidFill>
                          <a:srgbClr val="00B050"/>
                        </a:solidFill>
                      </a:endParaRPr>
                    </a:p>
                  </a:txBody>
                  <a:tcPr marL="91439" marR="91439" marT="45727" marB="45727"/>
                </a:tc>
                <a:tc>
                  <a:txBody>
                    <a:bodyPr/>
                    <a:lstStyle/>
                    <a:p>
                      <a:pPr algn="ctr"/>
                      <a:r>
                        <a:rPr lang="fr-BE" sz="1400" b="1" dirty="0" smtClean="0">
                          <a:solidFill>
                            <a:srgbClr val="C00000"/>
                          </a:solidFill>
                        </a:rPr>
                        <a:t>N</a:t>
                      </a:r>
                      <a:endParaRPr lang="fr-BE" sz="1400" b="1" dirty="0">
                        <a:solidFill>
                          <a:srgbClr val="C00000"/>
                        </a:solidFill>
                      </a:endParaRPr>
                    </a:p>
                  </a:txBody>
                  <a:tcPr marL="91439" marR="91439" marT="45727" marB="45727"/>
                </a:tc>
              </a:tr>
              <a:tr h="370899">
                <a:tc>
                  <a:txBody>
                    <a:bodyPr/>
                    <a:lstStyle/>
                    <a:p>
                      <a:pPr algn="ctr"/>
                      <a:r>
                        <a:rPr lang="fr-BE" sz="1400" dirty="0" err="1" smtClean="0"/>
                        <a:t>private</a:t>
                      </a:r>
                      <a:endParaRPr lang="fr-BE" sz="1400" dirty="0"/>
                    </a:p>
                  </a:txBody>
                  <a:tcPr marL="91439" marR="91439" marT="45727" marB="45727"/>
                </a:tc>
                <a:tc>
                  <a:txBody>
                    <a:bodyPr/>
                    <a:lstStyle/>
                    <a:p>
                      <a:pPr algn="ctr"/>
                      <a:r>
                        <a:rPr lang="fr-BE" sz="1400" b="1" dirty="0" smtClean="0">
                          <a:solidFill>
                            <a:srgbClr val="00B050"/>
                          </a:solidFill>
                        </a:rPr>
                        <a:t>Y</a:t>
                      </a:r>
                      <a:endParaRPr lang="fr-BE" sz="1400" b="1" dirty="0">
                        <a:solidFill>
                          <a:srgbClr val="00B050"/>
                        </a:solidFill>
                      </a:endParaRPr>
                    </a:p>
                  </a:txBody>
                  <a:tcPr marL="91439" marR="91439" marT="45727" marB="45727"/>
                </a:tc>
                <a:tc>
                  <a:txBody>
                    <a:bodyPr/>
                    <a:lstStyle/>
                    <a:p>
                      <a:pPr algn="ctr"/>
                      <a:r>
                        <a:rPr lang="fr-BE" sz="1400" b="1" dirty="0" smtClean="0">
                          <a:solidFill>
                            <a:srgbClr val="C00000"/>
                          </a:solidFill>
                        </a:rPr>
                        <a:t>N</a:t>
                      </a:r>
                      <a:endParaRPr lang="fr-BE" sz="1400" b="1" dirty="0">
                        <a:solidFill>
                          <a:srgbClr val="C00000"/>
                        </a:solidFill>
                      </a:endParaRPr>
                    </a:p>
                  </a:txBody>
                  <a:tcPr marL="91439" marR="91439" marT="45727" marB="45727"/>
                </a:tc>
                <a:tc>
                  <a:txBody>
                    <a:bodyPr/>
                    <a:lstStyle/>
                    <a:p>
                      <a:pPr algn="ctr"/>
                      <a:r>
                        <a:rPr lang="fr-BE" sz="1400" b="1" dirty="0" smtClean="0">
                          <a:solidFill>
                            <a:srgbClr val="C00000"/>
                          </a:solidFill>
                        </a:rPr>
                        <a:t>N</a:t>
                      </a:r>
                      <a:endParaRPr lang="fr-BE" sz="1400" b="1" dirty="0">
                        <a:solidFill>
                          <a:srgbClr val="C00000"/>
                        </a:solidFill>
                      </a:endParaRPr>
                    </a:p>
                  </a:txBody>
                  <a:tcPr marL="91439" marR="91439" marT="45727" marB="45727"/>
                </a:tc>
                <a:tc>
                  <a:txBody>
                    <a:bodyPr/>
                    <a:lstStyle/>
                    <a:p>
                      <a:pPr algn="ctr"/>
                      <a:r>
                        <a:rPr lang="fr-BE" sz="1400" b="1" dirty="0" smtClean="0">
                          <a:solidFill>
                            <a:srgbClr val="C00000"/>
                          </a:solidFill>
                        </a:rPr>
                        <a:t>N</a:t>
                      </a:r>
                      <a:endParaRPr lang="fr-BE" sz="1400" b="1" dirty="0">
                        <a:solidFill>
                          <a:srgbClr val="C00000"/>
                        </a:solidFill>
                      </a:endParaRPr>
                    </a:p>
                  </a:txBody>
                  <a:tcPr marL="91439" marR="91439" marT="45727" marB="45727"/>
                </a:tc>
              </a:tr>
            </a:tbl>
          </a:graphicData>
        </a:graphic>
      </p:graphicFrame>
    </p:spTree>
    <p:extLst>
      <p:ext uri="{BB962C8B-B14F-4D97-AF65-F5344CB8AC3E}">
        <p14:creationId xmlns:p14="http://schemas.microsoft.com/office/powerpoint/2010/main" val="2876799651"/>
      </p:ext>
    </p:extLst>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ous-titre 2"/>
          <p:cNvSpPr>
            <a:spLocks noGrp="1"/>
          </p:cNvSpPr>
          <p:nvPr>
            <p:ph type="subTitle" idx="1"/>
          </p:nvPr>
        </p:nvSpPr>
        <p:spPr/>
        <p:txBody>
          <a:bodyPr/>
          <a:lstStyle/>
          <a:p>
            <a:r>
              <a:rPr lang="fr-BE" altLang="fr-FR" dirty="0" smtClean="0"/>
              <a:t> </a:t>
            </a:r>
          </a:p>
        </p:txBody>
      </p:sp>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V . </a:t>
            </a:r>
            <a:r>
              <a:rPr lang="fr-BE" sz="2400" b="1" dirty="0" smtClean="0">
                <a:latin typeface="+mn-lt"/>
              </a:rPr>
              <a:t>L’encapsulation </a:t>
            </a:r>
            <a:r>
              <a:rPr lang="fr-BE" sz="2400" b="1" i="1" dirty="0" smtClean="0">
                <a:latin typeface="+mn-lt"/>
                <a:cs typeface="+mn-cs"/>
              </a:rPr>
              <a:t>– </a:t>
            </a:r>
            <a:r>
              <a:rPr lang="fr-BE" sz="2400" b="1" i="1" dirty="0">
                <a:latin typeface="+mn-lt"/>
                <a:cs typeface="+mn-cs"/>
              </a:rPr>
              <a:t>Les getters et les setters</a:t>
            </a:r>
            <a:endParaRPr lang="fr-BE" sz="2400" b="1" i="1" dirty="0">
              <a:solidFill>
                <a:schemeClr val="tx2">
                  <a:lumMod val="60000"/>
                  <a:lumOff val="40000"/>
                </a:schemeClr>
              </a:solidFill>
              <a:latin typeface="+mn-lt"/>
              <a:cs typeface="+mn-cs"/>
            </a:endParaRPr>
          </a:p>
        </p:txBody>
      </p:sp>
      <p:sp>
        <p:nvSpPr>
          <p:cNvPr id="13" name="ZoneTexte 12"/>
          <p:cNvSpPr txBox="1"/>
          <p:nvPr/>
        </p:nvSpPr>
        <p:spPr>
          <a:xfrm>
            <a:off x="357189" y="896939"/>
            <a:ext cx="8535987" cy="3970302"/>
          </a:xfrm>
          <a:prstGeom prst="rect">
            <a:avLst/>
          </a:prstGeom>
          <a:noFill/>
        </p:spPr>
        <p:txBody>
          <a:bodyPr lIns="91424" tIns="45712" rIns="91424" bIns="45712">
            <a:spAutoFit/>
          </a:bodyPr>
          <a:lstStyle/>
          <a:p>
            <a:pPr marL="0" lvl="3" fontAlgn="auto">
              <a:spcBef>
                <a:spcPts val="0"/>
              </a:spcBef>
              <a:spcAft>
                <a:spcPts val="0"/>
              </a:spcAft>
              <a:defRPr/>
            </a:pPr>
            <a:r>
              <a:rPr lang="fr-BE" dirty="0" smtClean="0">
                <a:latin typeface="Calibri" panose="020F0502020204030204" pitchFamily="34" charset="0"/>
                <a:cs typeface="+mn-cs"/>
              </a:rPr>
              <a:t>Les données déclarées </a:t>
            </a:r>
            <a:r>
              <a:rPr lang="fr-BE" dirty="0" err="1" smtClean="0">
                <a:latin typeface="Calibri" panose="020F0502020204030204" pitchFamily="34" charset="0"/>
                <a:cs typeface="+mn-cs"/>
              </a:rPr>
              <a:t>private</a:t>
            </a:r>
            <a:r>
              <a:rPr lang="fr-BE" dirty="0" smtClean="0">
                <a:latin typeface="Calibri" panose="020F0502020204030204" pitchFamily="34" charset="0"/>
                <a:cs typeface="+mn-cs"/>
              </a:rPr>
              <a:t> à l’intérieur d’une classe ne sont accessibles et ne peuvent être modifiées que par des méthodes définies dans la même classe.</a:t>
            </a:r>
          </a:p>
          <a:p>
            <a:pPr marL="0" lvl="3" fontAlgn="auto">
              <a:spcBef>
                <a:spcPts val="0"/>
              </a:spcBef>
              <a:spcAft>
                <a:spcPts val="0"/>
              </a:spcAft>
              <a:defRPr/>
            </a:pPr>
            <a:endParaRPr lang="fr-BE" dirty="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Un </a:t>
            </a:r>
            <a:r>
              <a:rPr lang="fr-BE" b="1" dirty="0" smtClean="0">
                <a:latin typeface="Calibri" panose="020F0502020204030204" pitchFamily="34" charset="0"/>
                <a:cs typeface="+mn-cs"/>
              </a:rPr>
              <a:t>accesseur</a:t>
            </a:r>
            <a:r>
              <a:rPr lang="fr-BE" dirty="0" smtClean="0">
                <a:latin typeface="Calibri" panose="020F0502020204030204" pitchFamily="34" charset="0"/>
                <a:cs typeface="+mn-cs"/>
              </a:rPr>
              <a:t> est une méthode publique qui donne l’accès à une variable d’instance privée.</a:t>
            </a:r>
          </a:p>
          <a:p>
            <a:pPr marL="0" lvl="3" fontAlgn="auto">
              <a:spcBef>
                <a:spcPts val="0"/>
              </a:spcBef>
              <a:spcAft>
                <a:spcPts val="0"/>
              </a:spcAft>
              <a:defRPr/>
            </a:pPr>
            <a:endParaRPr lang="fr-BE" dirty="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Par convention, les accesseurs en lecture ou </a:t>
            </a:r>
            <a:r>
              <a:rPr lang="fr-BE" b="1" dirty="0" smtClean="0">
                <a:latin typeface="Calibri" panose="020F0502020204030204" pitchFamily="34" charset="0"/>
                <a:cs typeface="+mn-cs"/>
              </a:rPr>
              <a:t>getters</a:t>
            </a:r>
            <a:r>
              <a:rPr lang="fr-BE" dirty="0" smtClean="0">
                <a:latin typeface="Calibri" panose="020F0502020204030204" pitchFamily="34" charset="0"/>
                <a:cs typeface="+mn-cs"/>
              </a:rPr>
              <a:t> commencent par « </a:t>
            </a:r>
            <a:r>
              <a:rPr lang="fr-BE" b="1" dirty="0" err="1" smtClean="0">
                <a:latin typeface="Calibri" panose="020F0502020204030204" pitchFamily="34" charset="0"/>
                <a:cs typeface="+mn-cs"/>
              </a:rPr>
              <a:t>get</a:t>
            </a:r>
            <a:r>
              <a:rPr lang="fr-BE" dirty="0" smtClean="0">
                <a:latin typeface="Calibri" panose="020F0502020204030204" pitchFamily="34" charset="0"/>
                <a:cs typeface="+mn-cs"/>
              </a:rPr>
              <a:t> » (sauf pour les attributs </a:t>
            </a:r>
            <a:r>
              <a:rPr lang="fr-BE" dirty="0" err="1" smtClean="0">
                <a:latin typeface="Calibri" panose="020F0502020204030204" pitchFamily="34" charset="0"/>
                <a:cs typeface="+mn-cs"/>
              </a:rPr>
              <a:t>boolean</a:t>
            </a:r>
            <a:r>
              <a:rPr lang="fr-BE" dirty="0" smtClean="0">
                <a:latin typeface="Calibri" panose="020F0502020204030204" pitchFamily="34" charset="0"/>
                <a:cs typeface="+mn-cs"/>
              </a:rPr>
              <a:t>, ils commencent par « </a:t>
            </a:r>
            <a:r>
              <a:rPr lang="fr-BE" b="1" dirty="0" err="1" smtClean="0">
                <a:latin typeface="Calibri" panose="020F0502020204030204" pitchFamily="34" charset="0"/>
                <a:cs typeface="+mn-cs"/>
              </a:rPr>
              <a:t>is</a:t>
            </a:r>
            <a:r>
              <a:rPr lang="fr-BE" dirty="0" smtClean="0">
                <a:latin typeface="Calibri" panose="020F0502020204030204" pitchFamily="34" charset="0"/>
                <a:cs typeface="+mn-cs"/>
              </a:rPr>
              <a:t> ») et les accesseurs en écriture ou </a:t>
            </a:r>
            <a:r>
              <a:rPr lang="fr-BE" b="1" dirty="0" smtClean="0">
                <a:latin typeface="Calibri" panose="020F0502020204030204" pitchFamily="34" charset="0"/>
                <a:cs typeface="+mn-cs"/>
              </a:rPr>
              <a:t>setters</a:t>
            </a:r>
            <a:r>
              <a:rPr lang="fr-BE" dirty="0" smtClean="0">
                <a:latin typeface="Calibri" panose="020F0502020204030204" pitchFamily="34" charset="0"/>
                <a:cs typeface="+mn-cs"/>
              </a:rPr>
              <a:t> commencent par « </a:t>
            </a:r>
            <a:r>
              <a:rPr lang="fr-BE" b="1" dirty="0" smtClean="0">
                <a:latin typeface="Calibri" panose="020F0502020204030204" pitchFamily="34" charset="0"/>
                <a:cs typeface="+mn-cs"/>
              </a:rPr>
              <a:t>set</a:t>
            </a:r>
            <a:r>
              <a:rPr lang="fr-BE" dirty="0" smtClean="0">
                <a:latin typeface="Calibri" panose="020F0502020204030204" pitchFamily="34" charset="0"/>
                <a:cs typeface="+mn-cs"/>
              </a:rPr>
              <a:t> ».</a:t>
            </a:r>
          </a:p>
          <a:p>
            <a:pPr marL="0" lvl="3" fontAlgn="auto">
              <a:spcBef>
                <a:spcPts val="0"/>
              </a:spcBef>
              <a:spcAft>
                <a:spcPts val="0"/>
              </a:spcAft>
              <a:defRPr/>
            </a:pPr>
            <a:endParaRPr lang="fr-BE" dirty="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Exemple :</a:t>
            </a:r>
          </a:p>
          <a:p>
            <a:pPr marL="457119" lvl="4" fontAlgn="auto">
              <a:spcBef>
                <a:spcPts val="0"/>
              </a:spcBef>
              <a:spcAft>
                <a:spcPts val="0"/>
              </a:spcAft>
              <a:defRPr/>
            </a:pPr>
            <a:r>
              <a:rPr lang="fr-BE" dirty="0" smtClean="0">
                <a:latin typeface="Calibri" panose="020F0502020204030204" pitchFamily="34" charset="0"/>
                <a:cs typeface="+mn-cs"/>
              </a:rPr>
              <a:t>public </a:t>
            </a:r>
            <a:r>
              <a:rPr lang="fr-BE" dirty="0" err="1" smtClean="0">
                <a:latin typeface="Calibri" panose="020F0502020204030204" pitchFamily="34" charset="0"/>
                <a:cs typeface="+mn-cs"/>
              </a:rPr>
              <a:t>int</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getNumero</a:t>
            </a:r>
            <a:r>
              <a:rPr lang="fr-BE" dirty="0" smtClean="0">
                <a:latin typeface="Calibri" panose="020F0502020204030204" pitchFamily="34" charset="0"/>
                <a:cs typeface="+mn-cs"/>
              </a:rPr>
              <a:t>() {			public </a:t>
            </a:r>
            <a:r>
              <a:rPr lang="fr-BE" dirty="0" err="1" smtClean="0">
                <a:latin typeface="Calibri" panose="020F0502020204030204" pitchFamily="34" charset="0"/>
                <a:cs typeface="+mn-cs"/>
              </a:rPr>
              <a:t>void</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setNumero</a:t>
            </a:r>
            <a:r>
              <a:rPr lang="fr-BE" dirty="0" smtClean="0">
                <a:latin typeface="Calibri" panose="020F0502020204030204" pitchFamily="34" charset="0"/>
                <a:cs typeface="+mn-cs"/>
              </a:rPr>
              <a:t>(</a:t>
            </a:r>
            <a:r>
              <a:rPr lang="fr-BE" dirty="0" err="1" smtClean="0">
                <a:latin typeface="Calibri" panose="020F0502020204030204" pitchFamily="34" charset="0"/>
                <a:cs typeface="+mn-cs"/>
              </a:rPr>
              <a:t>int</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num</a:t>
            </a:r>
            <a:r>
              <a:rPr lang="fr-BE" dirty="0" smtClean="0">
                <a:latin typeface="Calibri" panose="020F0502020204030204" pitchFamily="34" charset="0"/>
                <a:cs typeface="+mn-cs"/>
              </a:rPr>
              <a:t>) {</a:t>
            </a:r>
          </a:p>
          <a:p>
            <a:pPr marL="457119" lvl="4" fontAlgn="auto">
              <a:spcBef>
                <a:spcPts val="0"/>
              </a:spcBef>
              <a:spcAft>
                <a:spcPts val="0"/>
              </a:spcAft>
              <a:defRPr/>
            </a:pPr>
            <a:r>
              <a:rPr lang="fr-BE" dirty="0">
                <a:latin typeface="Calibri" panose="020F0502020204030204" pitchFamily="34" charset="0"/>
                <a:cs typeface="+mn-cs"/>
              </a:rPr>
              <a:t>	</a:t>
            </a:r>
            <a:r>
              <a:rPr lang="fr-BE" dirty="0" smtClean="0">
                <a:latin typeface="Calibri" panose="020F0502020204030204" pitchFamily="34" charset="0"/>
                <a:cs typeface="+mn-cs"/>
              </a:rPr>
              <a:t>return </a:t>
            </a:r>
            <a:r>
              <a:rPr lang="fr-BE" dirty="0" err="1" smtClean="0">
                <a:latin typeface="Calibri" panose="020F0502020204030204" pitchFamily="34" charset="0"/>
                <a:cs typeface="+mn-cs"/>
              </a:rPr>
              <a:t>numero</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numero</a:t>
            </a:r>
            <a:r>
              <a:rPr lang="fr-BE" dirty="0" smtClean="0">
                <a:latin typeface="Calibri" panose="020F0502020204030204" pitchFamily="34" charset="0"/>
                <a:cs typeface="+mn-cs"/>
              </a:rPr>
              <a:t> = </a:t>
            </a:r>
            <a:r>
              <a:rPr lang="fr-BE" dirty="0" err="1" smtClean="0">
                <a:latin typeface="Calibri" panose="020F0502020204030204" pitchFamily="34" charset="0"/>
                <a:cs typeface="+mn-cs"/>
              </a:rPr>
              <a:t>num</a:t>
            </a:r>
            <a:r>
              <a:rPr lang="fr-BE" dirty="0" smtClean="0">
                <a:latin typeface="Calibri" panose="020F0502020204030204" pitchFamily="34" charset="0"/>
                <a:cs typeface="+mn-cs"/>
              </a:rPr>
              <a:t>;</a:t>
            </a:r>
          </a:p>
          <a:p>
            <a:pPr marL="457119" lvl="4" fontAlgn="auto">
              <a:spcBef>
                <a:spcPts val="0"/>
              </a:spcBef>
              <a:spcAft>
                <a:spcPts val="0"/>
              </a:spcAft>
              <a:defRPr/>
            </a:pPr>
            <a:r>
              <a:rPr lang="fr-BE" dirty="0" smtClean="0">
                <a:latin typeface="Calibri" panose="020F0502020204030204" pitchFamily="34" charset="0"/>
                <a:cs typeface="+mn-cs"/>
              </a:rPr>
              <a:t>}					}</a:t>
            </a:r>
            <a:endParaRPr lang="fr-BE" dirty="0">
              <a:latin typeface="Calibri" panose="020F0502020204030204" pitchFamily="34" charset="0"/>
              <a:cs typeface="+mn-cs"/>
            </a:endParaRPr>
          </a:p>
        </p:txBody>
      </p:sp>
    </p:spTree>
    <p:extLst>
      <p:ext uri="{BB962C8B-B14F-4D97-AF65-F5344CB8AC3E}">
        <p14:creationId xmlns:p14="http://schemas.microsoft.com/office/powerpoint/2010/main" val="1727173314"/>
      </p:ext>
    </p:extLst>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ous-titre 2"/>
          <p:cNvSpPr>
            <a:spLocks noGrp="1"/>
          </p:cNvSpPr>
          <p:nvPr>
            <p:ph type="subTitle" idx="1"/>
          </p:nvPr>
        </p:nvSpPr>
        <p:spPr/>
        <p:txBody>
          <a:bodyPr/>
          <a:lstStyle/>
          <a:p>
            <a:r>
              <a:rPr lang="fr-BE" altLang="fr-FR" dirty="0" smtClean="0"/>
              <a:t> </a:t>
            </a:r>
          </a:p>
        </p:txBody>
      </p:sp>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V . </a:t>
            </a:r>
            <a:r>
              <a:rPr lang="fr-BE" sz="2400" b="1" dirty="0" smtClean="0">
                <a:latin typeface="+mn-lt"/>
              </a:rPr>
              <a:t>L’encapsulation </a:t>
            </a:r>
            <a:r>
              <a:rPr lang="fr-BE" sz="2400" b="1" i="1" dirty="0" smtClean="0">
                <a:latin typeface="+mn-lt"/>
                <a:cs typeface="+mn-cs"/>
              </a:rPr>
              <a:t>– </a:t>
            </a:r>
            <a:r>
              <a:rPr lang="fr-BE" sz="2400" b="1" i="1" dirty="0">
                <a:latin typeface="+mn-lt"/>
                <a:cs typeface="+mn-cs"/>
              </a:rPr>
              <a:t>Exercices</a:t>
            </a:r>
            <a:endParaRPr lang="fr-BE" sz="2400" b="1" i="1" dirty="0">
              <a:solidFill>
                <a:schemeClr val="tx2">
                  <a:lumMod val="60000"/>
                  <a:lumOff val="40000"/>
                </a:schemeClr>
              </a:solidFill>
              <a:latin typeface="+mn-lt"/>
              <a:cs typeface="+mn-cs"/>
            </a:endParaRPr>
          </a:p>
        </p:txBody>
      </p:sp>
      <p:sp>
        <p:nvSpPr>
          <p:cNvPr id="13" name="ZoneTexte 12"/>
          <p:cNvSpPr txBox="1"/>
          <p:nvPr/>
        </p:nvSpPr>
        <p:spPr>
          <a:xfrm>
            <a:off x="107504" y="896939"/>
            <a:ext cx="8928992" cy="4247300"/>
          </a:xfrm>
          <a:prstGeom prst="rect">
            <a:avLst/>
          </a:prstGeom>
          <a:noFill/>
        </p:spPr>
        <p:txBody>
          <a:bodyPr wrap="square" lIns="91424" tIns="45712" rIns="91424" bIns="45712">
            <a:spAutoFit/>
          </a:bodyPr>
          <a:lstStyle/>
          <a:p>
            <a:pPr marL="0" lvl="3" fontAlgn="auto">
              <a:spcBef>
                <a:spcPts val="0"/>
              </a:spcBef>
              <a:spcAft>
                <a:spcPts val="0"/>
              </a:spcAft>
              <a:defRPr/>
            </a:pPr>
            <a:r>
              <a:rPr lang="fr-BE" dirty="0" smtClean="0">
                <a:latin typeface="Calibri" panose="020F0502020204030204" pitchFamily="34" charset="0"/>
                <a:cs typeface="+mn-cs"/>
              </a:rPr>
              <a:t>Construisez une classe Point permettant de manipuler un point du plan de coordonnées de type double. Cette classe comportera :</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 constructeur recevant en arguments les coordonnées d’un point</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 constructeur créant un point à l’origine (0,0)</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retournant l’abscisse du point</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retournant l’ordonnée du point</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retournant l’état du point (appeler cette méthode </a:t>
            </a:r>
            <a:r>
              <a:rPr lang="fr-BE" dirty="0" err="1" smtClean="0">
                <a:latin typeface="Calibri" panose="020F0502020204030204" pitchFamily="34" charset="0"/>
                <a:cs typeface="+mn-cs"/>
              </a:rPr>
              <a:t>toString</a:t>
            </a:r>
            <a:r>
              <a:rPr lang="fr-BE" dirty="0" smtClean="0">
                <a:latin typeface="Calibri" panose="020F0502020204030204" pitchFamily="34" charset="0"/>
                <a:cs typeface="+mn-cs"/>
              </a:rPr>
              <a:t>())</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effectuant une translation définie par ses deux arguments de type double</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calculant la distance entre 2 points [(x1-x2) ² + (y1-y2)²]</a:t>
            </a:r>
            <a:r>
              <a:rPr lang="fr-BE" baseline="30000" dirty="0" smtClean="0">
                <a:latin typeface="Calibri" panose="020F0502020204030204" pitchFamily="34" charset="0"/>
                <a:cs typeface="+mn-cs"/>
              </a:rPr>
              <a:t>1/</a:t>
            </a:r>
            <a:r>
              <a:rPr lang="fr-BE" dirty="0" smtClean="0">
                <a:latin typeface="Calibri" panose="020F0502020204030204" pitchFamily="34" charset="0"/>
                <a:cs typeface="+mn-cs"/>
              </a:rPr>
              <a:t>²</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 attribut qui indique le nombre total de points</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 attribut abscisse et un attribut ordonnée</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qui retourne le nombre de points</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qui effectue une symétrie orthogonale</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qui effectue une symétrie centrale</a:t>
            </a:r>
            <a:endParaRPr lang="fr-BE" dirty="0">
              <a:latin typeface="Calibri" panose="020F0502020204030204" pitchFamily="34" charset="0"/>
              <a:cs typeface="+mn-cs"/>
            </a:endParaRPr>
          </a:p>
        </p:txBody>
      </p:sp>
    </p:spTree>
    <p:extLst>
      <p:ext uri="{BB962C8B-B14F-4D97-AF65-F5344CB8AC3E}">
        <p14:creationId xmlns:p14="http://schemas.microsoft.com/office/powerpoint/2010/main" val="4274148017"/>
      </p:ext>
    </p:extLst>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ous-titre 2"/>
          <p:cNvSpPr>
            <a:spLocks noGrp="1"/>
          </p:cNvSpPr>
          <p:nvPr>
            <p:ph type="subTitle" idx="1"/>
          </p:nvPr>
        </p:nvSpPr>
        <p:spPr/>
        <p:txBody>
          <a:bodyPr/>
          <a:lstStyle/>
          <a:p>
            <a:r>
              <a:rPr lang="fr-BE" altLang="fr-FR" dirty="0" smtClean="0"/>
              <a:t> </a:t>
            </a:r>
          </a:p>
        </p:txBody>
      </p:sp>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V . </a:t>
            </a:r>
            <a:r>
              <a:rPr lang="fr-BE" sz="2400" b="1" dirty="0" smtClean="0">
                <a:latin typeface="+mn-lt"/>
              </a:rPr>
              <a:t>L’encapsulation </a:t>
            </a:r>
            <a:r>
              <a:rPr lang="fr-BE" sz="2400" b="1" i="1" dirty="0" smtClean="0">
                <a:latin typeface="+mn-lt"/>
                <a:cs typeface="+mn-cs"/>
              </a:rPr>
              <a:t>– </a:t>
            </a:r>
            <a:r>
              <a:rPr lang="fr-BE" sz="2400" b="1" i="1" dirty="0">
                <a:latin typeface="+mn-lt"/>
                <a:cs typeface="+mn-cs"/>
              </a:rPr>
              <a:t>Exercices</a:t>
            </a:r>
            <a:endParaRPr lang="fr-BE" sz="2400" b="1" i="1" dirty="0">
              <a:solidFill>
                <a:schemeClr val="tx2">
                  <a:lumMod val="60000"/>
                  <a:lumOff val="40000"/>
                </a:schemeClr>
              </a:solidFill>
              <a:latin typeface="+mn-lt"/>
              <a:cs typeface="+mn-cs"/>
            </a:endParaRPr>
          </a:p>
        </p:txBody>
      </p:sp>
      <p:sp>
        <p:nvSpPr>
          <p:cNvPr id="13" name="ZoneTexte 12"/>
          <p:cNvSpPr txBox="1"/>
          <p:nvPr/>
        </p:nvSpPr>
        <p:spPr>
          <a:xfrm>
            <a:off x="107504" y="896938"/>
            <a:ext cx="8928992" cy="5078297"/>
          </a:xfrm>
          <a:prstGeom prst="rect">
            <a:avLst/>
          </a:prstGeom>
          <a:noFill/>
        </p:spPr>
        <p:txBody>
          <a:bodyPr wrap="square" lIns="91424" tIns="45712" rIns="91424" bIns="45712">
            <a:spAutoFit/>
          </a:bodyPr>
          <a:lstStyle/>
          <a:p>
            <a:pPr marL="0" lvl="3" fontAlgn="auto">
              <a:spcBef>
                <a:spcPts val="0"/>
              </a:spcBef>
              <a:spcAft>
                <a:spcPts val="0"/>
              </a:spcAft>
              <a:defRPr/>
            </a:pPr>
            <a:r>
              <a:rPr lang="fr-BE" dirty="0" smtClean="0">
                <a:latin typeface="Calibri" panose="020F0502020204030204" pitchFamily="34" charset="0"/>
                <a:cs typeface="+mn-cs"/>
              </a:rPr>
              <a:t>Construisez une classe </a:t>
            </a:r>
            <a:r>
              <a:rPr lang="fr-BE" dirty="0" err="1" smtClean="0">
                <a:latin typeface="Calibri" panose="020F0502020204030204" pitchFamily="34" charset="0"/>
                <a:cs typeface="+mn-cs"/>
              </a:rPr>
              <a:t>PorteMonnaie</a:t>
            </a:r>
            <a:r>
              <a:rPr lang="fr-BE" dirty="0" smtClean="0">
                <a:latin typeface="Calibri" panose="020F0502020204030204" pitchFamily="34" charset="0"/>
                <a:cs typeface="+mn-cs"/>
              </a:rPr>
              <a:t> permettant de gérer le contenu d’un porte-monnaie. Un porte-monnaie contient des pièces de 1, 2, 5, 10, 20 et 50 centimes et de 1 et 2€. Il faut que le porte-monnaie contienne le moins de pièces possible. Cette classe comportera les méthodes suivantes :</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 montant » qui renvoie le montant total contenu dans le porte-monnaie</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 </a:t>
            </a:r>
            <a:r>
              <a:rPr lang="fr-BE" dirty="0" err="1" smtClean="0">
                <a:latin typeface="Calibri" panose="020F0502020204030204" pitchFamily="34" charset="0"/>
                <a:cs typeface="+mn-cs"/>
              </a:rPr>
              <a:t>ajouterArgent</a:t>
            </a:r>
            <a:r>
              <a:rPr lang="fr-BE" dirty="0" smtClean="0">
                <a:latin typeface="Calibri" panose="020F0502020204030204" pitchFamily="34" charset="0"/>
                <a:cs typeface="+mn-cs"/>
              </a:rPr>
              <a:t> » permettant d’ajouter de l’argent dans le porte-monnaie (n’importe quel montant)</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 </a:t>
            </a:r>
            <a:r>
              <a:rPr lang="fr-BE" dirty="0" err="1" smtClean="0">
                <a:latin typeface="Calibri" panose="020F0502020204030204" pitchFamily="34" charset="0"/>
                <a:cs typeface="+mn-cs"/>
              </a:rPr>
              <a:t>retirerArgent</a:t>
            </a:r>
            <a:r>
              <a:rPr lang="fr-BE" dirty="0" smtClean="0">
                <a:latin typeface="Calibri" panose="020F0502020204030204" pitchFamily="34" charset="0"/>
                <a:cs typeface="+mn-cs"/>
              </a:rPr>
              <a:t> » permettant de retirer de l’argent (n’importe quel montant, mais pas plus que le contenu du porte-monnaie)</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 vider » permettant de vider entièrement le porte-monnaie</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 </a:t>
            </a:r>
            <a:r>
              <a:rPr lang="fr-BE" dirty="0" err="1" smtClean="0">
                <a:latin typeface="Calibri" panose="020F0502020204030204" pitchFamily="34" charset="0"/>
                <a:cs typeface="+mn-cs"/>
              </a:rPr>
              <a:t>repartition</a:t>
            </a:r>
            <a:r>
              <a:rPr lang="fr-BE" dirty="0" smtClean="0">
                <a:latin typeface="Calibri" panose="020F0502020204030204" pitchFamily="34" charset="0"/>
                <a:cs typeface="+mn-cs"/>
              </a:rPr>
              <a:t> » qui calcule le nombre de pièces de chaque type</a:t>
            </a:r>
          </a:p>
          <a:p>
            <a:pPr marL="742819" lvl="4"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Une méthode « </a:t>
            </a:r>
            <a:r>
              <a:rPr lang="fr-BE" dirty="0" err="1" smtClean="0">
                <a:latin typeface="Calibri" panose="020F0502020204030204" pitchFamily="34" charset="0"/>
                <a:cs typeface="+mn-cs"/>
              </a:rPr>
              <a:t>toString</a:t>
            </a:r>
            <a:r>
              <a:rPr lang="fr-BE" dirty="0" smtClean="0">
                <a:latin typeface="Calibri" panose="020F0502020204030204" pitchFamily="34" charset="0"/>
                <a:cs typeface="+mn-cs"/>
              </a:rPr>
              <a:t> » permettant d’afficher le détail du contenu du porte-monnaie</a:t>
            </a:r>
          </a:p>
          <a:p>
            <a:pPr marL="0" lvl="3" fontAlgn="auto">
              <a:spcBef>
                <a:spcPts val="0"/>
              </a:spcBef>
              <a:spcAft>
                <a:spcPts val="0"/>
              </a:spcAft>
              <a:defRPr/>
            </a:pPr>
            <a:r>
              <a:rPr lang="fr-BE" dirty="0" smtClean="0">
                <a:latin typeface="Calibri" panose="020F0502020204030204" pitchFamily="34" charset="0"/>
                <a:cs typeface="+mn-cs"/>
              </a:rPr>
              <a:t>Dans un premier temps, utilisez 1 attribut par pièce de monnaie.</a:t>
            </a:r>
          </a:p>
          <a:p>
            <a:pPr marL="0" lvl="3" fontAlgn="auto">
              <a:spcBef>
                <a:spcPts val="0"/>
              </a:spcBef>
              <a:spcAft>
                <a:spcPts val="0"/>
              </a:spcAft>
              <a:defRPr/>
            </a:pPr>
            <a:r>
              <a:rPr lang="fr-BE" dirty="0" smtClean="0">
                <a:latin typeface="Calibri" panose="020F0502020204030204" pitchFamily="34" charset="0"/>
                <a:cs typeface="+mn-cs"/>
              </a:rPr>
              <a:t>Dans un deuxième temps, remplacer les attributs par un tableau.</a:t>
            </a:r>
          </a:p>
          <a:p>
            <a:pPr marL="0" lvl="3" fontAlgn="auto">
              <a:spcBef>
                <a:spcPts val="0"/>
              </a:spcBef>
              <a:spcAft>
                <a:spcPts val="0"/>
              </a:spcAft>
              <a:defRPr/>
            </a:pPr>
            <a:r>
              <a:rPr lang="fr-BE" dirty="0">
                <a:latin typeface="Calibri" panose="020F0502020204030204" pitchFamily="34" charset="0"/>
                <a:cs typeface="+mn-cs"/>
              </a:rPr>
              <a:t>	</a:t>
            </a:r>
            <a:r>
              <a:rPr lang="fr-BE" dirty="0" smtClean="0">
                <a:latin typeface="Calibri" panose="020F0502020204030204" pitchFamily="34" charset="0"/>
                <a:cs typeface="+mn-cs"/>
              </a:rPr>
              <a:t>	Exemple : 3,88€ </a:t>
            </a:r>
            <a:r>
              <a:rPr lang="fr-BE" dirty="0" smtClean="0">
                <a:latin typeface="Calibri" panose="020F0502020204030204" pitchFamily="34" charset="0"/>
                <a:cs typeface="+mn-cs"/>
                <a:sym typeface="Wingdings" panose="05000000000000000000" pitchFamily="2" charset="2"/>
              </a:rPr>
              <a:t> 1 * 2€ + 1 * 1€ + 1 * 50 cent + 1 * 20 cent + 1 * 10 cent 		+ 1 * 5 cent + 1 * 2 cent + 1 * 1 cent</a:t>
            </a:r>
            <a:endParaRPr lang="fr-BE" dirty="0">
              <a:latin typeface="Calibri" panose="020F0502020204030204" pitchFamily="34" charset="0"/>
              <a:cs typeface="+mn-cs"/>
            </a:endParaRPr>
          </a:p>
        </p:txBody>
      </p:sp>
    </p:spTree>
    <p:extLst>
      <p:ext uri="{BB962C8B-B14F-4D97-AF65-F5344CB8AC3E}">
        <p14:creationId xmlns:p14="http://schemas.microsoft.com/office/powerpoint/2010/main" val="3501924247"/>
      </p:ext>
    </p:extLst>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ous-titre 2"/>
          <p:cNvSpPr>
            <a:spLocks noGrp="1"/>
          </p:cNvSpPr>
          <p:nvPr>
            <p:ph type="subTitle" idx="1"/>
          </p:nvPr>
        </p:nvSpPr>
        <p:spPr/>
        <p:txBody>
          <a:bodyPr/>
          <a:lstStyle/>
          <a:p>
            <a:pPr eaLnBrk="1" hangingPunct="1"/>
            <a:r>
              <a:rPr lang="fr-BE" altLang="fr-FR" dirty="0" smtClean="0"/>
              <a:t> </a:t>
            </a:r>
          </a:p>
        </p:txBody>
      </p:sp>
      <p:sp>
        <p:nvSpPr>
          <p:cNvPr id="15363"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79889" y="836712"/>
            <a:ext cx="7572375" cy="5062908"/>
          </a:xfrm>
          <a:prstGeom prst="rect">
            <a:avLst/>
          </a:prstGeom>
          <a:noFill/>
        </p:spPr>
        <p:txBody>
          <a:bodyPr lIns="91424" tIns="45712" rIns="91424" bIns="45712">
            <a:spAutoFit/>
          </a:bodyPr>
          <a:lstStyle/>
          <a:p>
            <a:pPr fontAlgn="auto">
              <a:spcBef>
                <a:spcPts val="0"/>
              </a:spcBef>
              <a:spcAft>
                <a:spcPts val="0"/>
              </a:spcAft>
              <a:defRPr/>
            </a:pPr>
            <a:r>
              <a:rPr lang="fr-BE" sz="1700" b="1" dirty="0" smtClean="0">
                <a:latin typeface="Calibri" panose="020F0502020204030204" pitchFamily="34" charset="0"/>
                <a:cs typeface="+mn-cs"/>
              </a:rPr>
              <a:t>I. POO </a:t>
            </a:r>
            <a:r>
              <a:rPr lang="fr-BE" sz="1700" b="1" dirty="0">
                <a:latin typeface="Calibri" panose="020F0502020204030204" pitchFamily="34" charset="0"/>
                <a:cs typeface="+mn-cs"/>
              </a:rPr>
              <a:t>&lt;&gt; Procédural</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 Penser </a:t>
            </a:r>
            <a:r>
              <a:rPr lang="fr-BE" sz="1700" b="1" dirty="0">
                <a:latin typeface="Calibri" panose="020F0502020204030204" pitchFamily="34" charset="0"/>
                <a:cs typeface="+mn-cs"/>
              </a:rPr>
              <a:t>le monde en objets</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concept de classe</a:t>
            </a:r>
          </a:p>
          <a:p>
            <a:pPr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IV.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La </a:t>
            </a:r>
            <a:r>
              <a:rPr lang="fr-BE" sz="1700" b="1" dirty="0">
                <a:latin typeface="Calibri" panose="020F0502020204030204" pitchFamily="34" charset="0"/>
                <a:cs typeface="+mn-cs"/>
              </a:rPr>
              <a:t>notion de package</a:t>
            </a:r>
          </a:p>
          <a:p>
            <a:pPr marL="399979" indent="-399979" fontAlgn="auto">
              <a:spcBef>
                <a:spcPts val="0"/>
              </a:spcBef>
              <a:spcAft>
                <a:spcPts val="0"/>
              </a:spcAft>
              <a:buFontTx/>
              <a:buAutoNum type="romanUcPeriod" startAt="4"/>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L’encapsulation</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solidFill>
                  <a:srgbClr val="FF0000"/>
                </a:solidFill>
                <a:latin typeface="Calibri" panose="020F0502020204030204" pitchFamily="34" charset="0"/>
                <a:cs typeface="+mn-cs"/>
              </a:rPr>
              <a:t>VI.</a:t>
            </a:r>
            <a:r>
              <a:rPr lang="fr-BE" sz="1700" b="1" dirty="0">
                <a:solidFill>
                  <a:srgbClr val="FF0000"/>
                </a:solidFill>
                <a:latin typeface="Calibri" panose="020F0502020204030204" pitchFamily="34" charset="0"/>
                <a:cs typeface="+mn-cs"/>
              </a:rPr>
              <a:t> </a:t>
            </a:r>
            <a:r>
              <a:rPr lang="fr-BE" sz="1700" b="1" dirty="0" smtClean="0">
                <a:solidFill>
                  <a:srgbClr val="FF0000"/>
                </a:solidFill>
                <a:latin typeface="Calibri" panose="020F0502020204030204" pitchFamily="34" charset="0"/>
                <a:cs typeface="+mn-cs"/>
              </a:rPr>
              <a:t>Les </a:t>
            </a:r>
            <a:r>
              <a:rPr lang="fr-BE" sz="1700" b="1" dirty="0">
                <a:solidFill>
                  <a:srgbClr val="FF0000"/>
                </a:solidFill>
                <a:latin typeface="Calibri" panose="020F0502020204030204" pitchFamily="34" charset="0"/>
                <a:cs typeface="+mn-cs"/>
              </a:rPr>
              <a:t>associations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L’héritage</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VIII.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polymorphisme</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IX.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abstraites et les interfaces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internes</a:t>
            </a:r>
          </a:p>
        </p:txBody>
      </p:sp>
    </p:spTree>
    <p:extLst>
      <p:ext uri="{BB962C8B-B14F-4D97-AF65-F5344CB8AC3E}">
        <p14:creationId xmlns:p14="http://schemas.microsoft.com/office/powerpoint/2010/main" val="2753567825"/>
      </p:ext>
    </p:extLst>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ous-titre 2"/>
          <p:cNvSpPr>
            <a:spLocks noGrp="1"/>
          </p:cNvSpPr>
          <p:nvPr>
            <p:ph type="subTitle" idx="1"/>
          </p:nvPr>
        </p:nvSpPr>
        <p:spPr/>
        <p:txBody>
          <a:bodyPr/>
          <a:lstStyle/>
          <a:p>
            <a:pPr eaLnBrk="1" hangingPunct="1"/>
            <a:r>
              <a:rPr lang="fr-BE" altLang="fr-FR" dirty="0" smtClean="0"/>
              <a:t> </a:t>
            </a:r>
          </a:p>
        </p:txBody>
      </p:sp>
      <p:sp>
        <p:nvSpPr>
          <p:cNvPr id="15363"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79889" y="836712"/>
            <a:ext cx="7572375" cy="5062908"/>
          </a:xfrm>
          <a:prstGeom prst="rect">
            <a:avLst/>
          </a:prstGeom>
          <a:noFill/>
        </p:spPr>
        <p:txBody>
          <a:bodyPr lIns="91424" tIns="45712" rIns="91424" bIns="45712">
            <a:spAutoFit/>
          </a:bodyPr>
          <a:lstStyle/>
          <a:p>
            <a:pPr fontAlgn="auto">
              <a:spcBef>
                <a:spcPts val="0"/>
              </a:spcBef>
              <a:spcAft>
                <a:spcPts val="0"/>
              </a:spcAft>
              <a:defRPr/>
            </a:pPr>
            <a:r>
              <a:rPr lang="fr-BE" sz="1700" b="1" dirty="0" smtClean="0">
                <a:solidFill>
                  <a:srgbClr val="FF0000"/>
                </a:solidFill>
                <a:latin typeface="Calibri" panose="020F0502020204030204" pitchFamily="34" charset="0"/>
                <a:cs typeface="+mn-cs"/>
              </a:rPr>
              <a:t>I. POO </a:t>
            </a:r>
            <a:r>
              <a:rPr lang="fr-BE" sz="1700" b="1" dirty="0">
                <a:solidFill>
                  <a:srgbClr val="FF0000"/>
                </a:solidFill>
                <a:latin typeface="Calibri" panose="020F0502020204030204" pitchFamily="34" charset="0"/>
                <a:cs typeface="+mn-cs"/>
              </a:rPr>
              <a:t>&lt;&gt; Procédural</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 Penser </a:t>
            </a:r>
            <a:r>
              <a:rPr lang="fr-BE" sz="1700" b="1" dirty="0">
                <a:latin typeface="Calibri" panose="020F0502020204030204" pitchFamily="34" charset="0"/>
                <a:cs typeface="+mn-cs"/>
              </a:rPr>
              <a:t>le monde en objets</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concept de classe</a:t>
            </a:r>
          </a:p>
          <a:p>
            <a:pPr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IV.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La </a:t>
            </a:r>
            <a:r>
              <a:rPr lang="fr-BE" sz="1700" b="1" dirty="0">
                <a:latin typeface="Calibri" panose="020F0502020204030204" pitchFamily="34" charset="0"/>
                <a:cs typeface="+mn-cs"/>
              </a:rPr>
              <a:t>notion de package</a:t>
            </a:r>
          </a:p>
          <a:p>
            <a:pPr marL="399979" indent="-399979" fontAlgn="auto">
              <a:spcBef>
                <a:spcPts val="0"/>
              </a:spcBef>
              <a:spcAft>
                <a:spcPts val="0"/>
              </a:spcAft>
              <a:buFontTx/>
              <a:buAutoNum type="romanUcPeriod" startAt="4"/>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L’encapsulation</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associations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L’héritage</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VIII.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polymorphisme</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IX.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abstraites et les interfaces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internes</a:t>
            </a:r>
          </a:p>
        </p:txBody>
      </p:sp>
    </p:spTree>
    <p:extLst>
      <p:ext uri="{BB962C8B-B14F-4D97-AF65-F5344CB8AC3E}">
        <p14:creationId xmlns:p14="http://schemas.microsoft.com/office/powerpoint/2010/main" val="54757260"/>
      </p:ext>
    </p:extLst>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 </a:t>
            </a:r>
            <a:r>
              <a:rPr lang="fr-BE" sz="2400" b="1" dirty="0">
                <a:latin typeface="+mn-lt"/>
                <a:cs typeface="+mn-cs"/>
              </a:rPr>
              <a:t>Les associations</a:t>
            </a:r>
            <a:endParaRPr lang="fr-BE" b="1" i="1" dirty="0">
              <a:latin typeface="+mn-lt"/>
              <a:cs typeface="+mn-cs"/>
            </a:endParaRPr>
          </a:p>
        </p:txBody>
      </p:sp>
      <p:sp>
        <p:nvSpPr>
          <p:cNvPr id="26627"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dirty="0">
                <a:solidFill>
                  <a:schemeClr val="bg1"/>
                </a:solidFill>
                <a:latin typeface="Calibri" pitchFamily="34" charset="0"/>
              </a:rPr>
              <a:t>freiner</a:t>
            </a:r>
          </a:p>
        </p:txBody>
      </p:sp>
      <p:sp>
        <p:nvSpPr>
          <p:cNvPr id="26628" name="ZoneTexte 30"/>
          <p:cNvSpPr txBox="1">
            <a:spLocks noChangeArrowheads="1"/>
          </p:cNvSpPr>
          <p:nvPr/>
        </p:nvSpPr>
        <p:spPr bwMode="auto">
          <a:xfrm>
            <a:off x="500063" y="1143000"/>
            <a:ext cx="8248650" cy="1938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Une </a:t>
            </a:r>
            <a:r>
              <a:rPr lang="fr-BE" altLang="fr-FR" sz="2000" b="1" dirty="0">
                <a:latin typeface="Calibri" pitchFamily="34" charset="0"/>
              </a:rPr>
              <a:t>association </a:t>
            </a:r>
            <a:r>
              <a:rPr lang="fr-BE" altLang="fr-FR" sz="2000" dirty="0">
                <a:latin typeface="Calibri" pitchFamily="34" charset="0"/>
              </a:rPr>
              <a:t>est une </a:t>
            </a:r>
            <a:r>
              <a:rPr lang="fr-BE" altLang="fr-FR" sz="2000" b="1" dirty="0">
                <a:latin typeface="Calibri" pitchFamily="34" charset="0"/>
              </a:rPr>
              <a:t>relation </a:t>
            </a:r>
            <a:r>
              <a:rPr lang="fr-BE" altLang="fr-FR" sz="2000" dirty="0">
                <a:latin typeface="Calibri" pitchFamily="34" charset="0"/>
              </a:rPr>
              <a:t>forte et permanente entre </a:t>
            </a:r>
            <a:r>
              <a:rPr lang="fr-BE" altLang="fr-FR" sz="2000" b="1" dirty="0">
                <a:latin typeface="Calibri" pitchFamily="34" charset="0"/>
              </a:rPr>
              <a:t>deux classes</a:t>
            </a:r>
            <a:r>
              <a:rPr lang="fr-BE" altLang="fr-FR" sz="2000" dirty="0">
                <a:latin typeface="Calibri" pitchFamily="34" charset="0"/>
              </a:rPr>
              <a:t>. Autrement dit, cette association pourra être utilisée dans n’importe quelle méthode de la classe où l’association est matérialisée.</a:t>
            </a:r>
          </a:p>
          <a:p>
            <a:pPr eaLnBrk="1" hangingPunct="1"/>
            <a:endParaRPr lang="fr-BE" altLang="fr-FR" sz="2000" dirty="0">
              <a:latin typeface="Calibri" pitchFamily="34" charset="0"/>
            </a:endParaRPr>
          </a:p>
          <a:p>
            <a:pPr eaLnBrk="1" hangingPunct="1"/>
            <a:r>
              <a:rPr lang="fr-BE" altLang="fr-FR" sz="2000" dirty="0">
                <a:latin typeface="Calibri" pitchFamily="34" charset="0"/>
              </a:rPr>
              <a:t>Une association va se </a:t>
            </a:r>
            <a:r>
              <a:rPr lang="fr-BE" altLang="fr-FR" sz="2000" b="1" dirty="0">
                <a:latin typeface="Calibri" pitchFamily="34" charset="0"/>
              </a:rPr>
              <a:t>matérialiser </a:t>
            </a:r>
            <a:r>
              <a:rPr lang="fr-BE" altLang="fr-FR" sz="2000" dirty="0">
                <a:latin typeface="Calibri" pitchFamily="34" charset="0"/>
              </a:rPr>
              <a:t>par un </a:t>
            </a:r>
            <a:r>
              <a:rPr lang="fr-BE" altLang="fr-FR" sz="2000" b="1" dirty="0">
                <a:latin typeface="Calibri" pitchFamily="34" charset="0"/>
              </a:rPr>
              <a:t>attribut </a:t>
            </a:r>
            <a:r>
              <a:rPr lang="fr-BE" altLang="fr-FR" sz="2000" dirty="0">
                <a:latin typeface="Calibri" pitchFamily="34" charset="0"/>
              </a:rPr>
              <a:t>représentant l’</a:t>
            </a:r>
            <a:r>
              <a:rPr lang="fr-BE" altLang="fr-FR" sz="2000" b="1" dirty="0">
                <a:latin typeface="Calibri" pitchFamily="34" charset="0"/>
              </a:rPr>
              <a:t>objet</a:t>
            </a:r>
            <a:r>
              <a:rPr lang="fr-BE" altLang="fr-FR" sz="2000" dirty="0">
                <a:latin typeface="Calibri" pitchFamily="34" charset="0"/>
              </a:rPr>
              <a:t> en relation. </a:t>
            </a:r>
            <a:endParaRPr lang="fr-BE" altLang="fr-FR" sz="2000" dirty="0">
              <a:latin typeface="Calibri" pitchFamily="34" charset="0"/>
              <a:hlinkClick r:id="rId3" action="ppaction://hlinkfile" tooltip="Web"/>
            </a:endParaRPr>
          </a:p>
        </p:txBody>
      </p:sp>
      <p:sp>
        <p:nvSpPr>
          <p:cNvPr id="2" name="Rectangle 1"/>
          <p:cNvSpPr/>
          <p:nvPr/>
        </p:nvSpPr>
        <p:spPr>
          <a:xfrm>
            <a:off x="2286000" y="3313226"/>
            <a:ext cx="4572000" cy="2308308"/>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public class </a:t>
            </a:r>
            <a:r>
              <a:rPr lang="fr-BE" b="1" dirty="0" smtClean="0">
                <a:latin typeface="Calibri" panose="020F0502020204030204" pitchFamily="34" charset="0"/>
              </a:rPr>
              <a:t>Cycliste</a:t>
            </a:r>
            <a:endParaRPr lang="fr-BE" b="1" dirty="0">
              <a:latin typeface="Calibri" panose="020F0502020204030204" pitchFamily="34" charset="0"/>
            </a:endParaRPr>
          </a:p>
          <a:p>
            <a:pPr fontAlgn="auto">
              <a:spcBef>
                <a:spcPts val="0"/>
              </a:spcBef>
              <a:spcAft>
                <a:spcPts val="0"/>
              </a:spcAft>
              <a:defRPr/>
            </a:pPr>
            <a:r>
              <a:rPr lang="fr-BE" b="1" dirty="0">
                <a:latin typeface="Calibri" panose="020F0502020204030204" pitchFamily="34" charset="0"/>
              </a:rPr>
              <a:t>{</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rPr>
              <a:t>String</a:t>
            </a:r>
            <a:r>
              <a:rPr lang="fr-BE" dirty="0">
                <a:latin typeface="Calibri" panose="020F0502020204030204" pitchFamily="34" charset="0"/>
              </a:rPr>
              <a:t> </a:t>
            </a:r>
            <a:r>
              <a:rPr lang="fr-BE" dirty="0" smtClean="0">
                <a:latin typeface="Calibri" panose="020F0502020204030204" pitchFamily="34" charset="0"/>
              </a:rPr>
              <a:t>nom;</a:t>
            </a:r>
            <a:endParaRPr lang="fr-BE" dirty="0">
              <a:latin typeface="Calibri" panose="020F0502020204030204" pitchFamily="34" charset="0"/>
            </a:endParaRPr>
          </a:p>
          <a:p>
            <a:pPr lvl="1" fontAlgn="auto">
              <a:spcBef>
                <a:spcPts val="0"/>
              </a:spcBef>
              <a:spcAft>
                <a:spcPts val="0"/>
              </a:spcAft>
              <a:defRPr/>
            </a:pPr>
            <a:r>
              <a:rPr lang="fr-BE" b="1" dirty="0" smtClean="0">
                <a:solidFill>
                  <a:schemeClr val="tx2">
                    <a:lumMod val="60000"/>
                    <a:lumOff val="40000"/>
                  </a:schemeClr>
                </a:solidFill>
                <a:latin typeface="Calibri" panose="020F0502020204030204" pitchFamily="34" charset="0"/>
              </a:rPr>
              <a:t>String</a:t>
            </a:r>
            <a:r>
              <a:rPr lang="fr-BE" dirty="0" smtClean="0">
                <a:latin typeface="Calibri" panose="020F0502020204030204" pitchFamily="34" charset="0"/>
              </a:rPr>
              <a:t> </a:t>
            </a:r>
            <a:r>
              <a:rPr lang="fr-BE" dirty="0" err="1" smtClean="0">
                <a:latin typeface="Calibri" panose="020F0502020204030204" pitchFamily="34" charset="0"/>
              </a:rPr>
              <a:t>prenom</a:t>
            </a:r>
            <a:r>
              <a:rPr lang="fr-BE" dirty="0" smtClean="0">
                <a:latin typeface="Calibri" panose="020F0502020204030204" pitchFamily="34" charset="0"/>
              </a:rPr>
              <a:t>;</a:t>
            </a:r>
            <a:endParaRPr lang="fr-BE" dirty="0">
              <a:latin typeface="Calibri" panose="020F0502020204030204" pitchFamily="34" charset="0"/>
            </a:endParaRPr>
          </a:p>
          <a:p>
            <a:pPr lvl="1" fontAlgn="auto">
              <a:spcBef>
                <a:spcPts val="0"/>
              </a:spcBef>
              <a:spcAft>
                <a:spcPts val="0"/>
              </a:spcAft>
              <a:defRPr/>
            </a:pPr>
            <a:r>
              <a:rPr lang="fr-BE" b="1" dirty="0" err="1">
                <a:solidFill>
                  <a:schemeClr val="tx2">
                    <a:lumMod val="60000"/>
                    <a:lumOff val="40000"/>
                  </a:schemeClr>
                </a:solidFill>
                <a:latin typeface="Calibri" panose="020F0502020204030204" pitchFamily="34" charset="0"/>
              </a:rPr>
              <a:t>int</a:t>
            </a:r>
            <a:r>
              <a:rPr lang="fr-BE" dirty="0">
                <a:latin typeface="Calibri" panose="020F0502020204030204" pitchFamily="34" charset="0"/>
              </a:rPr>
              <a:t> </a:t>
            </a:r>
            <a:r>
              <a:rPr lang="fr-BE" dirty="0" err="1" smtClean="0">
                <a:latin typeface="Calibri" panose="020F0502020204030204" pitchFamily="34" charset="0"/>
              </a:rPr>
              <a:t>age</a:t>
            </a:r>
            <a:r>
              <a:rPr lang="fr-BE" dirty="0" smtClean="0">
                <a:latin typeface="Calibri" panose="020F0502020204030204" pitchFamily="34" charset="0"/>
              </a:rPr>
              <a:t>;</a:t>
            </a:r>
            <a:endParaRPr lang="fr-BE" dirty="0">
              <a:latin typeface="Calibri" panose="020F0502020204030204" pitchFamily="34" charset="0"/>
            </a:endParaRPr>
          </a:p>
          <a:p>
            <a:pPr lvl="1" fontAlgn="auto">
              <a:spcBef>
                <a:spcPts val="0"/>
              </a:spcBef>
              <a:spcAft>
                <a:spcPts val="0"/>
              </a:spcAft>
              <a:defRPr/>
            </a:pPr>
            <a:r>
              <a:rPr lang="fr-BE" b="1" dirty="0" err="1" smtClean="0">
                <a:solidFill>
                  <a:schemeClr val="tx2">
                    <a:lumMod val="60000"/>
                    <a:lumOff val="40000"/>
                  </a:schemeClr>
                </a:solidFill>
                <a:latin typeface="Calibri" panose="020F0502020204030204" pitchFamily="34" charset="0"/>
              </a:rPr>
              <a:t>Velo</a:t>
            </a:r>
            <a:r>
              <a:rPr lang="fr-BE" b="1" dirty="0" smtClean="0">
                <a:solidFill>
                  <a:schemeClr val="tx2">
                    <a:lumMod val="60000"/>
                    <a:lumOff val="40000"/>
                  </a:schemeClr>
                </a:solidFill>
                <a:latin typeface="Calibri" panose="020F0502020204030204" pitchFamily="34" charset="0"/>
              </a:rPr>
              <a:t> </a:t>
            </a:r>
            <a:r>
              <a:rPr lang="fr-BE" dirty="0" err="1" smtClean="0">
                <a:latin typeface="Calibri" panose="020F0502020204030204" pitchFamily="34" charset="0"/>
              </a:rPr>
              <a:t>velo</a:t>
            </a:r>
            <a:r>
              <a:rPr lang="fr-BE" dirty="0" smtClean="0">
                <a:latin typeface="Calibri" panose="020F0502020204030204" pitchFamily="34" charset="0"/>
              </a:rPr>
              <a:t>;</a:t>
            </a:r>
          </a:p>
          <a:p>
            <a:pPr lvl="1" fontAlgn="auto">
              <a:spcBef>
                <a:spcPts val="0"/>
              </a:spcBef>
              <a:spcAft>
                <a:spcPts val="0"/>
              </a:spcAft>
              <a:defRPr/>
            </a:pPr>
            <a:r>
              <a:rPr lang="fr-BE" b="1" dirty="0" smtClean="0">
                <a:latin typeface="Calibri" panose="020F0502020204030204" pitchFamily="34" charset="0"/>
              </a:rPr>
              <a:t>…</a:t>
            </a:r>
            <a:endParaRPr lang="fr-BE" b="1" dirty="0">
              <a:latin typeface="Calibri" panose="020F0502020204030204" pitchFamily="34" charset="0"/>
            </a:endParaRPr>
          </a:p>
          <a:p>
            <a:pPr fontAlgn="auto">
              <a:spcBef>
                <a:spcPts val="0"/>
              </a:spcBef>
              <a:spcAft>
                <a:spcPts val="0"/>
              </a:spcAft>
              <a:defRPr/>
            </a:pPr>
            <a:r>
              <a:rPr lang="fr-BE" b="1" dirty="0" smtClean="0">
                <a:latin typeface="Calibri" panose="020F0502020204030204" pitchFamily="34" charset="0"/>
              </a:rPr>
              <a:t>}</a:t>
            </a:r>
            <a:endParaRPr lang="fr-BE" b="1" dirty="0">
              <a:latin typeface="Calibri" panose="020F0502020204030204" pitchFamily="34" charset="0"/>
            </a:endParaRPr>
          </a:p>
        </p:txBody>
      </p:sp>
    </p:spTree>
    <p:extLst>
      <p:ext uri="{BB962C8B-B14F-4D97-AF65-F5344CB8AC3E}">
        <p14:creationId xmlns:p14="http://schemas.microsoft.com/office/powerpoint/2010/main" val="4211308222"/>
      </p:ext>
    </p:extLst>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 </a:t>
            </a:r>
            <a:r>
              <a:rPr lang="fr-BE" sz="2400" b="1" dirty="0">
                <a:latin typeface="+mn-lt"/>
                <a:cs typeface="+mn-cs"/>
              </a:rPr>
              <a:t>Les associations – </a:t>
            </a:r>
            <a:r>
              <a:rPr lang="fr-BE" sz="2400" b="1" i="1" dirty="0">
                <a:latin typeface="+mn-lt"/>
                <a:cs typeface="+mn-cs"/>
              </a:rPr>
              <a:t>La composition</a:t>
            </a:r>
            <a:endParaRPr lang="fr-BE" b="1" i="1" dirty="0">
              <a:latin typeface="+mn-lt"/>
              <a:cs typeface="+mn-cs"/>
            </a:endParaRPr>
          </a:p>
        </p:txBody>
      </p:sp>
      <p:sp>
        <p:nvSpPr>
          <p:cNvPr id="26627"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dirty="0">
                <a:solidFill>
                  <a:schemeClr val="bg1"/>
                </a:solidFill>
                <a:latin typeface="Calibri" pitchFamily="34" charset="0"/>
              </a:rPr>
              <a:t>freiner</a:t>
            </a:r>
          </a:p>
        </p:txBody>
      </p:sp>
      <p:sp>
        <p:nvSpPr>
          <p:cNvPr id="26628" name="ZoneTexte 30"/>
          <p:cNvSpPr txBox="1">
            <a:spLocks noChangeArrowheads="1"/>
          </p:cNvSpPr>
          <p:nvPr/>
        </p:nvSpPr>
        <p:spPr bwMode="auto">
          <a:xfrm>
            <a:off x="500063" y="1143001"/>
            <a:ext cx="8248650" cy="317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Une </a:t>
            </a:r>
            <a:r>
              <a:rPr lang="fr-BE" altLang="fr-FR" sz="2000" b="1" dirty="0">
                <a:latin typeface="Calibri" pitchFamily="34" charset="0"/>
              </a:rPr>
              <a:t>composition</a:t>
            </a:r>
            <a:r>
              <a:rPr lang="fr-BE" altLang="fr-FR" sz="2000" dirty="0">
                <a:latin typeface="Calibri" pitchFamily="34" charset="0"/>
              </a:rPr>
              <a:t> est une association plus forte pour laquelle on peut dire qu’un objet est composé d’autres objets ou qu’un objet fait partie d’un autre objet.</a:t>
            </a:r>
          </a:p>
          <a:p>
            <a:pPr eaLnBrk="1" hangingPunct="1"/>
            <a:endParaRPr lang="fr-BE" altLang="fr-FR" sz="2000" dirty="0">
              <a:latin typeface="Calibri" pitchFamily="34" charset="0"/>
            </a:endParaRPr>
          </a:p>
          <a:p>
            <a:pPr eaLnBrk="1" hangingPunct="1"/>
            <a:r>
              <a:rPr lang="fr-BE" altLang="fr-FR" sz="2000" dirty="0">
                <a:latin typeface="Calibri" pitchFamily="34" charset="0"/>
              </a:rPr>
              <a:t>L’objet qui en </a:t>
            </a:r>
            <a:r>
              <a:rPr lang="fr-BE" altLang="fr-FR" sz="2000" b="1" dirty="0">
                <a:latin typeface="Calibri" pitchFamily="34" charset="0"/>
              </a:rPr>
              <a:t>contient</a:t>
            </a:r>
            <a:r>
              <a:rPr lang="fr-BE" altLang="fr-FR" sz="2000" dirty="0">
                <a:latin typeface="Calibri" pitchFamily="34" charset="0"/>
              </a:rPr>
              <a:t> un autre est appelé objet </a:t>
            </a:r>
            <a:r>
              <a:rPr lang="fr-BE" altLang="fr-FR" sz="2000" b="1" dirty="0">
                <a:latin typeface="Calibri" pitchFamily="34" charset="0"/>
              </a:rPr>
              <a:t>composite</a:t>
            </a:r>
            <a:r>
              <a:rPr lang="fr-BE" altLang="fr-FR" sz="2000" dirty="0">
                <a:latin typeface="Calibri" pitchFamily="34" charset="0"/>
              </a:rPr>
              <a:t>.</a:t>
            </a:r>
          </a:p>
          <a:p>
            <a:pPr eaLnBrk="1" hangingPunct="1"/>
            <a:r>
              <a:rPr lang="fr-BE" altLang="fr-FR" sz="2000" dirty="0">
                <a:latin typeface="Calibri" pitchFamily="34" charset="0"/>
              </a:rPr>
              <a:t>L’objet qui en </a:t>
            </a:r>
            <a:r>
              <a:rPr lang="fr-BE" altLang="fr-FR" sz="2000" b="1" dirty="0">
                <a:latin typeface="Calibri" pitchFamily="34" charset="0"/>
              </a:rPr>
              <a:t>fait partie</a:t>
            </a:r>
            <a:r>
              <a:rPr lang="fr-BE" altLang="fr-FR" sz="2000" dirty="0">
                <a:latin typeface="Calibri" pitchFamily="34" charset="0"/>
              </a:rPr>
              <a:t> d’un autre est appelé objet </a:t>
            </a:r>
            <a:r>
              <a:rPr lang="fr-BE" altLang="fr-FR" sz="2000" b="1" dirty="0">
                <a:latin typeface="Calibri" pitchFamily="34" charset="0"/>
              </a:rPr>
              <a:t>composant</a:t>
            </a:r>
            <a:r>
              <a:rPr lang="fr-BE" altLang="fr-FR" sz="2000" dirty="0">
                <a:latin typeface="Calibri" pitchFamily="34" charset="0"/>
              </a:rPr>
              <a:t>.</a:t>
            </a:r>
          </a:p>
          <a:p>
            <a:pPr eaLnBrk="1" hangingPunct="1"/>
            <a:endParaRPr lang="fr-BE" altLang="fr-FR" sz="2000" dirty="0">
              <a:latin typeface="Calibri" pitchFamily="34" charset="0"/>
            </a:endParaRPr>
          </a:p>
          <a:p>
            <a:pPr eaLnBrk="1" hangingPunct="1"/>
            <a:r>
              <a:rPr lang="fr-BE" altLang="fr-FR" sz="2000" dirty="0">
                <a:latin typeface="Calibri" pitchFamily="34" charset="0"/>
              </a:rPr>
              <a:t>L’objet composite est responsable de la création de l’objet composant. Donc, si on supprime le composite, on supprime le composant.</a:t>
            </a:r>
          </a:p>
          <a:p>
            <a:pPr eaLnBrk="1" hangingPunct="1"/>
            <a:endParaRPr lang="fr-BE" altLang="fr-FR" sz="2000" dirty="0">
              <a:latin typeface="Calibri" pitchFamily="34" charset="0"/>
            </a:endParaRPr>
          </a:p>
        </p:txBody>
      </p:sp>
    </p:spTree>
    <p:extLst>
      <p:ext uri="{BB962C8B-B14F-4D97-AF65-F5344CB8AC3E}">
        <p14:creationId xmlns:p14="http://schemas.microsoft.com/office/powerpoint/2010/main" val="3011550055"/>
      </p:ext>
    </p:extLst>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 </a:t>
            </a:r>
            <a:r>
              <a:rPr lang="fr-BE" sz="2400" b="1" dirty="0">
                <a:latin typeface="+mn-lt"/>
                <a:cs typeface="+mn-cs"/>
              </a:rPr>
              <a:t>Les associations – </a:t>
            </a:r>
            <a:r>
              <a:rPr lang="fr-BE" sz="2400" b="1" i="1" dirty="0">
                <a:latin typeface="+mn-lt"/>
                <a:cs typeface="+mn-cs"/>
              </a:rPr>
              <a:t>La composition</a:t>
            </a:r>
            <a:endParaRPr lang="fr-BE" b="1" i="1" dirty="0">
              <a:latin typeface="+mn-lt"/>
              <a:cs typeface="+mn-cs"/>
            </a:endParaRPr>
          </a:p>
        </p:txBody>
      </p:sp>
      <p:sp>
        <p:nvSpPr>
          <p:cNvPr id="26627"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dirty="0">
                <a:solidFill>
                  <a:schemeClr val="bg1"/>
                </a:solidFill>
                <a:latin typeface="Calibri" pitchFamily="34" charset="0"/>
              </a:rPr>
              <a:t>freiner</a:t>
            </a:r>
          </a:p>
        </p:txBody>
      </p:sp>
      <p:sp>
        <p:nvSpPr>
          <p:cNvPr id="2" name="Rectangle 1"/>
          <p:cNvSpPr/>
          <p:nvPr/>
        </p:nvSpPr>
        <p:spPr>
          <a:xfrm>
            <a:off x="251521" y="649130"/>
            <a:ext cx="8640960" cy="5632295"/>
          </a:xfrm>
          <a:prstGeom prst="rect">
            <a:avLst/>
          </a:prstGeom>
        </p:spPr>
        <p:txBody>
          <a:bodyPr wrap="square" lIns="91424" tIns="45712" rIns="91424" bIns="45712">
            <a:spAutoFit/>
          </a:bodyPr>
          <a:lstStyle/>
          <a:p>
            <a:pPr fontAlgn="auto">
              <a:spcBef>
                <a:spcPts val="0"/>
              </a:spcBef>
              <a:spcAft>
                <a:spcPts val="0"/>
              </a:spcAft>
              <a:defRPr/>
            </a:pPr>
            <a:r>
              <a:rPr lang="fr-BE" b="1" dirty="0">
                <a:latin typeface="Calibri" panose="020F0502020204030204" pitchFamily="34" charset="0"/>
              </a:rPr>
              <a:t>public</a:t>
            </a:r>
            <a:r>
              <a:rPr lang="fr-BE" dirty="0">
                <a:latin typeface="Calibri" panose="020F0502020204030204" pitchFamily="34" charset="0"/>
              </a:rPr>
              <a:t> </a:t>
            </a:r>
            <a:r>
              <a:rPr lang="fr-BE" b="1" dirty="0">
                <a:latin typeface="Calibri" panose="020F0502020204030204" pitchFamily="34" charset="0"/>
              </a:rPr>
              <a:t>class</a:t>
            </a:r>
            <a:r>
              <a:rPr lang="fr-BE" dirty="0">
                <a:latin typeface="Calibri" panose="020F0502020204030204" pitchFamily="34" charset="0"/>
              </a:rPr>
              <a:t> Club {</a:t>
            </a:r>
          </a:p>
          <a:p>
            <a:pPr lvl="1" fontAlgn="auto">
              <a:spcBef>
                <a:spcPts val="0"/>
              </a:spcBef>
              <a:spcAft>
                <a:spcPts val="0"/>
              </a:spcAft>
              <a:defRPr/>
            </a:pPr>
            <a:r>
              <a:rPr lang="fr-BE" b="1" dirty="0" err="1">
                <a:latin typeface="Calibri" panose="020F0502020204030204" pitchFamily="34" charset="0"/>
              </a:rPr>
              <a:t>private</a:t>
            </a:r>
            <a:r>
              <a:rPr lang="fr-BE" dirty="0">
                <a:latin typeface="Calibri" panose="020F0502020204030204" pitchFamily="34" charset="0"/>
              </a:rPr>
              <a:t> String nom;</a:t>
            </a:r>
          </a:p>
          <a:p>
            <a:pPr lvl="1" fontAlgn="auto">
              <a:spcBef>
                <a:spcPts val="0"/>
              </a:spcBef>
              <a:spcAft>
                <a:spcPts val="0"/>
              </a:spcAft>
              <a:defRPr/>
            </a:pPr>
            <a:r>
              <a:rPr lang="fr-BE" b="1" dirty="0" err="1">
                <a:latin typeface="Calibri" panose="020F0502020204030204" pitchFamily="34" charset="0"/>
              </a:rPr>
              <a:t>private</a:t>
            </a:r>
            <a:r>
              <a:rPr lang="fr-BE" dirty="0">
                <a:latin typeface="Calibri" panose="020F0502020204030204" pitchFamily="34" charset="0"/>
              </a:rPr>
              <a:t> String adresse;</a:t>
            </a:r>
          </a:p>
          <a:p>
            <a:pPr lvl="1" fontAlgn="auto">
              <a:spcBef>
                <a:spcPts val="0"/>
              </a:spcBef>
              <a:spcAft>
                <a:spcPts val="0"/>
              </a:spcAft>
              <a:defRPr/>
            </a:pPr>
            <a:r>
              <a:rPr lang="fr-BE" b="1" dirty="0" err="1">
                <a:latin typeface="Calibri" panose="020F0502020204030204" pitchFamily="34" charset="0"/>
              </a:rPr>
              <a:t>private</a:t>
            </a:r>
            <a:r>
              <a:rPr lang="fr-BE" dirty="0">
                <a:latin typeface="Calibri" panose="020F0502020204030204" pitchFamily="34" charset="0"/>
              </a:rPr>
              <a:t> String </a:t>
            </a:r>
            <a:r>
              <a:rPr lang="fr-BE" dirty="0" err="1">
                <a:latin typeface="Calibri" panose="020F0502020204030204" pitchFamily="34" charset="0"/>
              </a:rPr>
              <a:t>activite</a:t>
            </a:r>
            <a:r>
              <a:rPr lang="fr-BE" dirty="0">
                <a:latin typeface="Calibri" panose="020F0502020204030204" pitchFamily="34" charset="0"/>
              </a:rPr>
              <a:t>;</a:t>
            </a:r>
          </a:p>
          <a:p>
            <a:pPr lvl="1" fontAlgn="auto">
              <a:spcBef>
                <a:spcPts val="0"/>
              </a:spcBef>
              <a:spcAft>
                <a:spcPts val="0"/>
              </a:spcAft>
              <a:defRPr/>
            </a:pPr>
            <a:r>
              <a:rPr lang="fr-BE" b="1" dirty="0" err="1">
                <a:latin typeface="Calibri" panose="020F0502020204030204" pitchFamily="34" charset="0"/>
              </a:rPr>
              <a:t>private</a:t>
            </a:r>
            <a:r>
              <a:rPr lang="fr-BE" dirty="0">
                <a:latin typeface="Calibri" panose="020F0502020204030204" pitchFamily="34" charset="0"/>
              </a:rPr>
              <a:t> Membre membres[];</a:t>
            </a:r>
          </a:p>
          <a:p>
            <a:pPr lvl="1" fontAlgn="auto">
              <a:spcBef>
                <a:spcPts val="0"/>
              </a:spcBef>
              <a:spcAft>
                <a:spcPts val="0"/>
              </a:spcAft>
              <a:defRPr/>
            </a:pPr>
            <a:r>
              <a:rPr lang="fr-BE" b="1" dirty="0" err="1">
                <a:latin typeface="Calibri" panose="020F0502020204030204" pitchFamily="34" charset="0"/>
              </a:rPr>
              <a:t>private</a:t>
            </a:r>
            <a:r>
              <a:rPr lang="fr-BE" dirty="0">
                <a:latin typeface="Calibri" panose="020F0502020204030204" pitchFamily="34" charset="0"/>
              </a:rPr>
              <a:t> </a:t>
            </a:r>
            <a:r>
              <a:rPr lang="fr-BE" b="1" dirty="0" err="1">
                <a:latin typeface="Calibri" panose="020F0502020204030204" pitchFamily="34" charset="0"/>
              </a:rPr>
              <a:t>int</a:t>
            </a:r>
            <a:r>
              <a:rPr lang="fr-BE" dirty="0">
                <a:latin typeface="Calibri" panose="020F0502020204030204" pitchFamily="34" charset="0"/>
              </a:rPr>
              <a:t> nb;</a:t>
            </a:r>
          </a:p>
          <a:p>
            <a:pPr lvl="1" fontAlgn="auto">
              <a:spcBef>
                <a:spcPts val="0"/>
              </a:spcBef>
              <a:spcAft>
                <a:spcPts val="0"/>
              </a:spcAft>
              <a:defRPr/>
            </a:pPr>
            <a:endParaRPr lang="fr-BE" dirty="0">
              <a:latin typeface="Calibri" panose="020F0502020204030204" pitchFamily="34" charset="0"/>
            </a:endParaRPr>
          </a:p>
          <a:p>
            <a:pPr lvl="1" fontAlgn="auto">
              <a:spcBef>
                <a:spcPts val="0"/>
              </a:spcBef>
              <a:spcAft>
                <a:spcPts val="0"/>
              </a:spcAft>
              <a:defRPr/>
            </a:pPr>
            <a:r>
              <a:rPr lang="fr-BE" b="1" dirty="0">
                <a:latin typeface="Calibri" panose="020F0502020204030204" pitchFamily="34" charset="0"/>
              </a:rPr>
              <a:t>public</a:t>
            </a:r>
            <a:r>
              <a:rPr lang="fr-BE" dirty="0">
                <a:latin typeface="Calibri" panose="020F0502020204030204" pitchFamily="34" charset="0"/>
              </a:rPr>
              <a:t> Club (String nom, String adresse, String </a:t>
            </a:r>
            <a:r>
              <a:rPr lang="fr-BE" dirty="0" err="1">
                <a:latin typeface="Calibri" panose="020F0502020204030204" pitchFamily="34" charset="0"/>
              </a:rPr>
              <a:t>activite</a:t>
            </a:r>
            <a:r>
              <a:rPr lang="fr-BE" dirty="0">
                <a:latin typeface="Calibri" panose="020F0502020204030204" pitchFamily="34" charset="0"/>
              </a:rPr>
              <a:t>, </a:t>
            </a:r>
            <a:r>
              <a:rPr lang="fr-BE" b="1" dirty="0" err="1">
                <a:latin typeface="Calibri" panose="020F0502020204030204" pitchFamily="34" charset="0"/>
              </a:rPr>
              <a:t>int</a:t>
            </a:r>
            <a:r>
              <a:rPr lang="fr-BE" dirty="0">
                <a:latin typeface="Calibri" panose="020F0502020204030204" pitchFamily="34" charset="0"/>
              </a:rPr>
              <a:t> </a:t>
            </a:r>
            <a:r>
              <a:rPr lang="fr-BE" dirty="0" err="1">
                <a:latin typeface="Calibri" panose="020F0502020204030204" pitchFamily="34" charset="0"/>
              </a:rPr>
              <a:t>nbMembres</a:t>
            </a:r>
            <a:r>
              <a:rPr lang="fr-BE" dirty="0">
                <a:latin typeface="Calibri" panose="020F0502020204030204" pitchFamily="34" charset="0"/>
              </a:rPr>
              <a:t>) {</a:t>
            </a:r>
          </a:p>
          <a:p>
            <a:pPr lvl="1" fontAlgn="auto">
              <a:spcBef>
                <a:spcPts val="0"/>
              </a:spcBef>
              <a:spcAft>
                <a:spcPts val="0"/>
              </a:spcAft>
              <a:defRPr/>
            </a:pPr>
            <a:r>
              <a:rPr lang="fr-BE" dirty="0">
                <a:latin typeface="Calibri" panose="020F0502020204030204" pitchFamily="34" charset="0"/>
              </a:rPr>
              <a:t>	</a:t>
            </a:r>
            <a:r>
              <a:rPr lang="fr-BE" dirty="0" err="1">
                <a:latin typeface="Calibri" panose="020F0502020204030204" pitchFamily="34" charset="0"/>
              </a:rPr>
              <a:t>this.nom</a:t>
            </a:r>
            <a:r>
              <a:rPr lang="fr-BE" dirty="0">
                <a:latin typeface="Calibri" panose="020F0502020204030204" pitchFamily="34" charset="0"/>
              </a:rPr>
              <a:t> = nom;</a:t>
            </a:r>
          </a:p>
          <a:p>
            <a:pPr lvl="1" fontAlgn="auto">
              <a:spcBef>
                <a:spcPts val="0"/>
              </a:spcBef>
              <a:spcAft>
                <a:spcPts val="0"/>
              </a:spcAft>
              <a:defRPr/>
            </a:pPr>
            <a:r>
              <a:rPr lang="fr-BE" dirty="0">
                <a:latin typeface="Calibri" panose="020F0502020204030204" pitchFamily="34" charset="0"/>
              </a:rPr>
              <a:t>	</a:t>
            </a:r>
            <a:r>
              <a:rPr lang="fr-BE" dirty="0" err="1">
                <a:latin typeface="Calibri" panose="020F0502020204030204" pitchFamily="34" charset="0"/>
              </a:rPr>
              <a:t>this.adresse</a:t>
            </a:r>
            <a:r>
              <a:rPr lang="fr-BE" dirty="0">
                <a:latin typeface="Calibri" panose="020F0502020204030204" pitchFamily="34" charset="0"/>
              </a:rPr>
              <a:t> = adresse;</a:t>
            </a:r>
          </a:p>
          <a:p>
            <a:pPr lvl="1" fontAlgn="auto">
              <a:spcBef>
                <a:spcPts val="0"/>
              </a:spcBef>
              <a:spcAft>
                <a:spcPts val="0"/>
              </a:spcAft>
              <a:defRPr/>
            </a:pPr>
            <a:r>
              <a:rPr lang="fr-BE" dirty="0">
                <a:latin typeface="Calibri" panose="020F0502020204030204" pitchFamily="34" charset="0"/>
              </a:rPr>
              <a:t>	 </a:t>
            </a:r>
            <a:r>
              <a:rPr lang="fr-BE" dirty="0" err="1">
                <a:latin typeface="Calibri" panose="020F0502020204030204" pitchFamily="34" charset="0"/>
              </a:rPr>
              <a:t>activite</a:t>
            </a:r>
            <a:r>
              <a:rPr lang="fr-BE" dirty="0">
                <a:latin typeface="Calibri" panose="020F0502020204030204" pitchFamily="34" charset="0"/>
              </a:rPr>
              <a:t> = </a:t>
            </a:r>
            <a:r>
              <a:rPr lang="fr-BE" dirty="0" err="1">
                <a:latin typeface="Calibri" panose="020F0502020204030204" pitchFamily="34" charset="0"/>
              </a:rPr>
              <a:t>activite</a:t>
            </a:r>
            <a:r>
              <a:rPr lang="fr-BE" dirty="0">
                <a:latin typeface="Calibri" panose="020F0502020204030204" pitchFamily="34" charset="0"/>
              </a:rPr>
              <a:t>;</a:t>
            </a:r>
          </a:p>
          <a:p>
            <a:pPr lvl="1" fontAlgn="auto">
              <a:spcBef>
                <a:spcPts val="0"/>
              </a:spcBef>
              <a:spcAft>
                <a:spcPts val="0"/>
              </a:spcAft>
              <a:defRPr/>
            </a:pPr>
            <a:r>
              <a:rPr lang="fr-BE" dirty="0">
                <a:latin typeface="Calibri" panose="020F0502020204030204" pitchFamily="34" charset="0"/>
              </a:rPr>
              <a:t>	membres = </a:t>
            </a:r>
            <a:r>
              <a:rPr lang="fr-BE" b="1" dirty="0">
                <a:latin typeface="Calibri" panose="020F0502020204030204" pitchFamily="34" charset="0"/>
              </a:rPr>
              <a:t>new</a:t>
            </a:r>
            <a:r>
              <a:rPr lang="fr-BE" dirty="0">
                <a:latin typeface="Calibri" panose="020F0502020204030204" pitchFamily="34" charset="0"/>
              </a:rPr>
              <a:t> Membre[</a:t>
            </a:r>
            <a:r>
              <a:rPr lang="fr-BE" dirty="0" err="1">
                <a:latin typeface="Calibri" panose="020F0502020204030204" pitchFamily="34" charset="0"/>
              </a:rPr>
              <a:t>nbMembres</a:t>
            </a:r>
            <a:r>
              <a:rPr lang="fr-BE" dirty="0">
                <a:latin typeface="Calibri" panose="020F0502020204030204" pitchFamily="34" charset="0"/>
              </a:rPr>
              <a:t>];</a:t>
            </a:r>
          </a:p>
          <a:p>
            <a:pPr lvl="1" fontAlgn="auto">
              <a:spcBef>
                <a:spcPts val="0"/>
              </a:spcBef>
              <a:spcAft>
                <a:spcPts val="0"/>
              </a:spcAft>
              <a:defRPr/>
            </a:pPr>
            <a:r>
              <a:rPr lang="fr-BE" dirty="0">
                <a:latin typeface="Calibri" panose="020F0502020204030204" pitchFamily="34" charset="0"/>
              </a:rPr>
              <a:t>	nb = 0;</a:t>
            </a:r>
          </a:p>
          <a:p>
            <a:pPr lvl="1" fontAlgn="auto">
              <a:spcBef>
                <a:spcPts val="0"/>
              </a:spcBef>
              <a:spcAft>
                <a:spcPts val="0"/>
              </a:spcAft>
              <a:defRPr/>
            </a:pPr>
            <a:r>
              <a:rPr lang="fr-BE" dirty="0">
                <a:latin typeface="Calibri" panose="020F0502020204030204" pitchFamily="34" charset="0"/>
              </a:rPr>
              <a:t>}</a:t>
            </a:r>
          </a:p>
          <a:p>
            <a:pPr lvl="1" fontAlgn="auto">
              <a:spcBef>
                <a:spcPts val="0"/>
              </a:spcBef>
              <a:spcAft>
                <a:spcPts val="0"/>
              </a:spcAft>
              <a:defRPr/>
            </a:pPr>
            <a:endParaRPr lang="fr-BE" dirty="0">
              <a:latin typeface="Calibri" panose="020F0502020204030204" pitchFamily="34" charset="0"/>
            </a:endParaRPr>
          </a:p>
          <a:p>
            <a:pPr lvl="1" fontAlgn="auto">
              <a:spcBef>
                <a:spcPts val="0"/>
              </a:spcBef>
              <a:spcAft>
                <a:spcPts val="0"/>
              </a:spcAft>
              <a:defRPr/>
            </a:pPr>
            <a:r>
              <a:rPr lang="fr-BE" b="1" dirty="0">
                <a:latin typeface="Calibri" panose="020F0502020204030204" pitchFamily="34" charset="0"/>
              </a:rPr>
              <a:t>public</a:t>
            </a:r>
            <a:r>
              <a:rPr lang="fr-BE" dirty="0">
                <a:latin typeface="Calibri" panose="020F0502020204030204" pitchFamily="34" charset="0"/>
              </a:rPr>
              <a:t> </a:t>
            </a:r>
            <a:r>
              <a:rPr lang="fr-BE" dirty="0" err="1">
                <a:latin typeface="Calibri" panose="020F0502020204030204" pitchFamily="34" charset="0"/>
              </a:rPr>
              <a:t>ajouterMembre</a:t>
            </a:r>
            <a:r>
              <a:rPr lang="fr-BE" dirty="0">
                <a:latin typeface="Calibri" panose="020F0502020204030204" pitchFamily="34" charset="0"/>
              </a:rPr>
              <a:t> (String nom, String </a:t>
            </a:r>
            <a:r>
              <a:rPr lang="fr-BE" dirty="0" err="1">
                <a:latin typeface="Calibri" panose="020F0502020204030204" pitchFamily="34" charset="0"/>
              </a:rPr>
              <a:t>prenom</a:t>
            </a:r>
            <a:r>
              <a:rPr lang="fr-BE" dirty="0">
                <a:latin typeface="Calibri" panose="020F0502020204030204" pitchFamily="34" charset="0"/>
              </a:rPr>
              <a:t>) {</a:t>
            </a:r>
          </a:p>
          <a:p>
            <a:pPr lvl="1" fontAlgn="auto">
              <a:spcBef>
                <a:spcPts val="0"/>
              </a:spcBef>
              <a:spcAft>
                <a:spcPts val="0"/>
              </a:spcAft>
              <a:defRPr/>
            </a:pPr>
            <a:r>
              <a:rPr lang="fr-BE" dirty="0">
                <a:latin typeface="Calibri" panose="020F0502020204030204" pitchFamily="34" charset="0"/>
              </a:rPr>
              <a:t>	membres[nb] = </a:t>
            </a:r>
            <a:r>
              <a:rPr lang="fr-BE" b="1" dirty="0">
                <a:latin typeface="Calibri" panose="020F0502020204030204" pitchFamily="34" charset="0"/>
              </a:rPr>
              <a:t>new</a:t>
            </a:r>
            <a:r>
              <a:rPr lang="fr-BE" dirty="0">
                <a:latin typeface="Calibri" panose="020F0502020204030204" pitchFamily="34" charset="0"/>
              </a:rPr>
              <a:t> Membre(nom, </a:t>
            </a:r>
            <a:r>
              <a:rPr lang="fr-BE" dirty="0" err="1">
                <a:latin typeface="Calibri" panose="020F0502020204030204" pitchFamily="34" charset="0"/>
              </a:rPr>
              <a:t>prenom</a:t>
            </a:r>
            <a:r>
              <a:rPr lang="fr-BE" dirty="0">
                <a:latin typeface="Calibri" panose="020F0502020204030204" pitchFamily="34" charset="0"/>
              </a:rPr>
              <a:t>);</a:t>
            </a:r>
          </a:p>
          <a:p>
            <a:pPr lvl="1" fontAlgn="auto">
              <a:spcBef>
                <a:spcPts val="0"/>
              </a:spcBef>
              <a:spcAft>
                <a:spcPts val="0"/>
              </a:spcAft>
              <a:defRPr/>
            </a:pPr>
            <a:r>
              <a:rPr lang="fr-BE" dirty="0">
                <a:latin typeface="Calibri" panose="020F0502020204030204" pitchFamily="34" charset="0"/>
              </a:rPr>
              <a:t>	nb++;</a:t>
            </a:r>
          </a:p>
          <a:p>
            <a:pPr lvl="1" fontAlgn="auto">
              <a:spcBef>
                <a:spcPts val="0"/>
              </a:spcBef>
              <a:spcAft>
                <a:spcPts val="0"/>
              </a:spcAft>
              <a:defRPr/>
            </a:pPr>
            <a:r>
              <a:rPr lang="fr-BE" dirty="0">
                <a:latin typeface="Calibri" panose="020F0502020204030204" pitchFamily="34" charset="0"/>
              </a:rPr>
              <a:t>}</a:t>
            </a:r>
          </a:p>
          <a:p>
            <a:pPr fontAlgn="auto">
              <a:spcBef>
                <a:spcPts val="0"/>
              </a:spcBef>
              <a:spcAft>
                <a:spcPts val="0"/>
              </a:spcAft>
              <a:defRPr/>
            </a:pPr>
            <a:r>
              <a:rPr lang="fr-BE" dirty="0">
                <a:latin typeface="Calibri" panose="020F0502020204030204" pitchFamily="34" charset="0"/>
              </a:rPr>
              <a:t>}</a:t>
            </a:r>
          </a:p>
        </p:txBody>
      </p:sp>
    </p:spTree>
    <p:extLst>
      <p:ext uri="{BB962C8B-B14F-4D97-AF65-F5344CB8AC3E}">
        <p14:creationId xmlns:p14="http://schemas.microsoft.com/office/powerpoint/2010/main" val="4255757201"/>
      </p:ext>
    </p:extLst>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 </a:t>
            </a:r>
            <a:r>
              <a:rPr lang="fr-BE" sz="2400" b="1" dirty="0">
                <a:latin typeface="+mn-lt"/>
                <a:cs typeface="+mn-cs"/>
              </a:rPr>
              <a:t>Les associations – </a:t>
            </a:r>
            <a:r>
              <a:rPr lang="fr-BE" sz="2400" b="1" i="1" dirty="0">
                <a:latin typeface="+mn-lt"/>
                <a:cs typeface="+mn-cs"/>
              </a:rPr>
              <a:t>L’agrégation</a:t>
            </a:r>
            <a:endParaRPr lang="fr-BE" b="1" i="1" dirty="0">
              <a:latin typeface="+mn-lt"/>
              <a:cs typeface="+mn-cs"/>
            </a:endParaRPr>
          </a:p>
        </p:txBody>
      </p:sp>
      <p:sp>
        <p:nvSpPr>
          <p:cNvPr id="26627"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dirty="0">
                <a:solidFill>
                  <a:schemeClr val="bg1"/>
                </a:solidFill>
                <a:latin typeface="Calibri" pitchFamily="34" charset="0"/>
              </a:rPr>
              <a:t>freiner</a:t>
            </a:r>
          </a:p>
        </p:txBody>
      </p:sp>
      <p:sp>
        <p:nvSpPr>
          <p:cNvPr id="26628" name="ZoneTexte 30"/>
          <p:cNvSpPr txBox="1">
            <a:spLocks noChangeArrowheads="1"/>
          </p:cNvSpPr>
          <p:nvPr/>
        </p:nvSpPr>
        <p:spPr bwMode="auto">
          <a:xfrm>
            <a:off x="500063" y="1143001"/>
            <a:ext cx="8248650" cy="255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L’</a:t>
            </a:r>
            <a:r>
              <a:rPr lang="fr-BE" altLang="fr-FR" sz="2000" b="1" dirty="0">
                <a:latin typeface="Calibri" pitchFamily="34" charset="0"/>
              </a:rPr>
              <a:t>agrégation</a:t>
            </a:r>
            <a:r>
              <a:rPr lang="fr-BE" altLang="fr-FR" sz="2000" dirty="0">
                <a:latin typeface="Calibri" pitchFamily="34" charset="0"/>
              </a:rPr>
              <a:t> est aussi appelée </a:t>
            </a:r>
            <a:r>
              <a:rPr lang="fr-BE" altLang="fr-FR" sz="2000" b="1" dirty="0">
                <a:latin typeface="Calibri" pitchFamily="34" charset="0"/>
              </a:rPr>
              <a:t>composition faible</a:t>
            </a:r>
            <a:r>
              <a:rPr lang="fr-BE" altLang="fr-FR" sz="2000" dirty="0">
                <a:latin typeface="Calibri" pitchFamily="34" charset="0"/>
              </a:rPr>
              <a:t>.</a:t>
            </a:r>
          </a:p>
          <a:p>
            <a:pPr eaLnBrk="1" hangingPunct="1"/>
            <a:endParaRPr lang="fr-BE" altLang="fr-FR" sz="2000" dirty="0">
              <a:latin typeface="Calibri" pitchFamily="34" charset="0"/>
            </a:endParaRPr>
          </a:p>
          <a:p>
            <a:pPr eaLnBrk="1" hangingPunct="1"/>
            <a:r>
              <a:rPr lang="fr-BE" altLang="fr-FR" sz="2000" dirty="0">
                <a:latin typeface="Calibri" pitchFamily="34" charset="0"/>
              </a:rPr>
              <a:t>Dans ce cas, l’objet composite n’est plus responsable de la création de l’objet composant. Donc, si on supprime le composite, le composant n’est pas supprimé.</a:t>
            </a:r>
          </a:p>
          <a:p>
            <a:pPr eaLnBrk="1" hangingPunct="1"/>
            <a:endParaRPr lang="fr-BE" altLang="fr-FR" sz="2000" dirty="0">
              <a:latin typeface="Calibri" pitchFamily="34" charset="0"/>
            </a:endParaRPr>
          </a:p>
          <a:p>
            <a:pPr eaLnBrk="1" hangingPunct="1"/>
            <a:r>
              <a:rPr lang="fr-BE" altLang="fr-FR" sz="2000" dirty="0">
                <a:latin typeface="Calibri" pitchFamily="34" charset="0"/>
              </a:rPr>
              <a:t>L’objet composant peut également se retrouver dans plusieurs objets composites, à l’inverse de la composition.</a:t>
            </a:r>
          </a:p>
        </p:txBody>
      </p:sp>
    </p:spTree>
    <p:extLst>
      <p:ext uri="{BB962C8B-B14F-4D97-AF65-F5344CB8AC3E}">
        <p14:creationId xmlns:p14="http://schemas.microsoft.com/office/powerpoint/2010/main" val="1500545427"/>
      </p:ext>
    </p:extLst>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 </a:t>
            </a:r>
            <a:r>
              <a:rPr lang="fr-BE" sz="2400" b="1" dirty="0">
                <a:latin typeface="+mn-lt"/>
                <a:cs typeface="+mn-cs"/>
              </a:rPr>
              <a:t>Les associations – </a:t>
            </a:r>
            <a:r>
              <a:rPr lang="fr-BE" sz="2400" b="1" i="1" dirty="0">
                <a:latin typeface="+mn-lt"/>
              </a:rPr>
              <a:t>L’agrégation</a:t>
            </a:r>
          </a:p>
        </p:txBody>
      </p:sp>
      <p:sp>
        <p:nvSpPr>
          <p:cNvPr id="26627"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dirty="0">
                <a:solidFill>
                  <a:schemeClr val="bg1"/>
                </a:solidFill>
                <a:latin typeface="Calibri" pitchFamily="34" charset="0"/>
              </a:rPr>
              <a:t>freiner</a:t>
            </a:r>
          </a:p>
        </p:txBody>
      </p:sp>
      <p:sp>
        <p:nvSpPr>
          <p:cNvPr id="2" name="Rectangle 1"/>
          <p:cNvSpPr/>
          <p:nvPr/>
        </p:nvSpPr>
        <p:spPr>
          <a:xfrm>
            <a:off x="251521" y="649129"/>
            <a:ext cx="8640960" cy="5078297"/>
          </a:xfrm>
          <a:prstGeom prst="rect">
            <a:avLst/>
          </a:prstGeom>
        </p:spPr>
        <p:txBody>
          <a:bodyPr wrap="square" lIns="91424" tIns="45712" rIns="91424" bIns="45712">
            <a:spAutoFit/>
          </a:bodyPr>
          <a:lstStyle/>
          <a:p>
            <a:pPr fontAlgn="auto">
              <a:spcBef>
                <a:spcPts val="0"/>
              </a:spcBef>
              <a:spcAft>
                <a:spcPts val="0"/>
              </a:spcAft>
              <a:defRPr/>
            </a:pPr>
            <a:r>
              <a:rPr lang="fr-BE" b="1" dirty="0">
                <a:latin typeface="Calibri" panose="020F0502020204030204" pitchFamily="34" charset="0"/>
              </a:rPr>
              <a:t>public</a:t>
            </a:r>
            <a:r>
              <a:rPr lang="fr-BE" dirty="0">
                <a:latin typeface="Calibri" panose="020F0502020204030204" pitchFamily="34" charset="0"/>
              </a:rPr>
              <a:t> </a:t>
            </a:r>
            <a:r>
              <a:rPr lang="fr-BE" b="1" dirty="0">
                <a:latin typeface="Calibri" panose="020F0502020204030204" pitchFamily="34" charset="0"/>
              </a:rPr>
              <a:t>class</a:t>
            </a:r>
            <a:r>
              <a:rPr lang="fr-BE" dirty="0">
                <a:latin typeface="Calibri" panose="020F0502020204030204" pitchFamily="34" charset="0"/>
              </a:rPr>
              <a:t> Zoo {</a:t>
            </a:r>
          </a:p>
          <a:p>
            <a:pPr lvl="1" fontAlgn="auto">
              <a:spcBef>
                <a:spcPts val="0"/>
              </a:spcBef>
              <a:spcAft>
                <a:spcPts val="0"/>
              </a:spcAft>
              <a:defRPr/>
            </a:pPr>
            <a:r>
              <a:rPr lang="fr-BE" b="1" dirty="0" err="1">
                <a:latin typeface="Calibri" panose="020F0502020204030204" pitchFamily="34" charset="0"/>
              </a:rPr>
              <a:t>private</a:t>
            </a:r>
            <a:r>
              <a:rPr lang="fr-BE" dirty="0">
                <a:latin typeface="Calibri" panose="020F0502020204030204" pitchFamily="34" charset="0"/>
              </a:rPr>
              <a:t> String nom;</a:t>
            </a:r>
          </a:p>
          <a:p>
            <a:pPr lvl="1" fontAlgn="auto">
              <a:spcBef>
                <a:spcPts val="0"/>
              </a:spcBef>
              <a:spcAft>
                <a:spcPts val="0"/>
              </a:spcAft>
              <a:defRPr/>
            </a:pPr>
            <a:r>
              <a:rPr lang="fr-BE" b="1" dirty="0" err="1">
                <a:latin typeface="Calibri" panose="020F0502020204030204" pitchFamily="34" charset="0"/>
              </a:rPr>
              <a:t>private</a:t>
            </a:r>
            <a:r>
              <a:rPr lang="fr-BE" dirty="0">
                <a:latin typeface="Calibri" panose="020F0502020204030204" pitchFamily="34" charset="0"/>
              </a:rPr>
              <a:t> String adresse;</a:t>
            </a:r>
          </a:p>
          <a:p>
            <a:pPr lvl="1" fontAlgn="auto">
              <a:spcBef>
                <a:spcPts val="0"/>
              </a:spcBef>
              <a:spcAft>
                <a:spcPts val="0"/>
              </a:spcAft>
              <a:defRPr/>
            </a:pPr>
            <a:r>
              <a:rPr lang="fr-BE" b="1" dirty="0" err="1">
                <a:latin typeface="Calibri" panose="020F0502020204030204" pitchFamily="34" charset="0"/>
              </a:rPr>
              <a:t>private</a:t>
            </a:r>
            <a:r>
              <a:rPr lang="fr-BE" dirty="0">
                <a:latin typeface="Calibri" panose="020F0502020204030204" pitchFamily="34" charset="0"/>
              </a:rPr>
              <a:t> Animal animaux[];</a:t>
            </a:r>
          </a:p>
          <a:p>
            <a:pPr lvl="1" fontAlgn="auto">
              <a:spcBef>
                <a:spcPts val="0"/>
              </a:spcBef>
              <a:spcAft>
                <a:spcPts val="0"/>
              </a:spcAft>
              <a:defRPr/>
            </a:pPr>
            <a:r>
              <a:rPr lang="fr-BE" b="1" dirty="0" err="1">
                <a:latin typeface="Calibri" panose="020F0502020204030204" pitchFamily="34" charset="0"/>
              </a:rPr>
              <a:t>private</a:t>
            </a:r>
            <a:r>
              <a:rPr lang="fr-BE" dirty="0">
                <a:latin typeface="Calibri" panose="020F0502020204030204" pitchFamily="34" charset="0"/>
              </a:rPr>
              <a:t> </a:t>
            </a:r>
            <a:r>
              <a:rPr lang="fr-BE" b="1" dirty="0" err="1">
                <a:latin typeface="Calibri" panose="020F0502020204030204" pitchFamily="34" charset="0"/>
              </a:rPr>
              <a:t>int</a:t>
            </a:r>
            <a:r>
              <a:rPr lang="fr-BE" dirty="0">
                <a:latin typeface="Calibri" panose="020F0502020204030204" pitchFamily="34" charset="0"/>
              </a:rPr>
              <a:t> nb;</a:t>
            </a:r>
          </a:p>
          <a:p>
            <a:pPr lvl="1" fontAlgn="auto">
              <a:spcBef>
                <a:spcPts val="0"/>
              </a:spcBef>
              <a:spcAft>
                <a:spcPts val="0"/>
              </a:spcAft>
              <a:defRPr/>
            </a:pPr>
            <a:endParaRPr lang="fr-BE" dirty="0">
              <a:latin typeface="Calibri" panose="020F0502020204030204" pitchFamily="34" charset="0"/>
            </a:endParaRPr>
          </a:p>
          <a:p>
            <a:pPr lvl="1" fontAlgn="auto">
              <a:spcBef>
                <a:spcPts val="0"/>
              </a:spcBef>
              <a:spcAft>
                <a:spcPts val="0"/>
              </a:spcAft>
              <a:defRPr/>
            </a:pPr>
            <a:r>
              <a:rPr lang="fr-BE" b="1" dirty="0">
                <a:latin typeface="Calibri" panose="020F0502020204030204" pitchFamily="34" charset="0"/>
              </a:rPr>
              <a:t>public</a:t>
            </a:r>
            <a:r>
              <a:rPr lang="fr-BE" dirty="0">
                <a:latin typeface="Calibri" panose="020F0502020204030204" pitchFamily="34" charset="0"/>
              </a:rPr>
              <a:t> Club (String nom, String adresse, </a:t>
            </a:r>
            <a:r>
              <a:rPr lang="fr-BE" b="1" dirty="0" err="1">
                <a:latin typeface="Calibri" panose="020F0502020204030204" pitchFamily="34" charset="0"/>
              </a:rPr>
              <a:t>int</a:t>
            </a:r>
            <a:r>
              <a:rPr lang="fr-BE" dirty="0">
                <a:latin typeface="Calibri" panose="020F0502020204030204" pitchFamily="34" charset="0"/>
              </a:rPr>
              <a:t> </a:t>
            </a:r>
            <a:r>
              <a:rPr lang="fr-BE" dirty="0" err="1">
                <a:latin typeface="Calibri" panose="020F0502020204030204" pitchFamily="34" charset="0"/>
              </a:rPr>
              <a:t>nbAnimaux</a:t>
            </a:r>
            <a:r>
              <a:rPr lang="fr-BE" dirty="0">
                <a:latin typeface="Calibri" panose="020F0502020204030204" pitchFamily="34" charset="0"/>
              </a:rPr>
              <a:t>) {</a:t>
            </a:r>
          </a:p>
          <a:p>
            <a:pPr lvl="1" fontAlgn="auto">
              <a:spcBef>
                <a:spcPts val="0"/>
              </a:spcBef>
              <a:spcAft>
                <a:spcPts val="0"/>
              </a:spcAft>
              <a:defRPr/>
            </a:pPr>
            <a:r>
              <a:rPr lang="fr-BE" dirty="0">
                <a:latin typeface="Calibri" panose="020F0502020204030204" pitchFamily="34" charset="0"/>
              </a:rPr>
              <a:t>	</a:t>
            </a:r>
            <a:r>
              <a:rPr lang="fr-BE" dirty="0" err="1">
                <a:latin typeface="Calibri" panose="020F0502020204030204" pitchFamily="34" charset="0"/>
              </a:rPr>
              <a:t>this.nom</a:t>
            </a:r>
            <a:r>
              <a:rPr lang="fr-BE" dirty="0">
                <a:latin typeface="Calibri" panose="020F0502020204030204" pitchFamily="34" charset="0"/>
              </a:rPr>
              <a:t> = nom;</a:t>
            </a:r>
          </a:p>
          <a:p>
            <a:pPr lvl="1" fontAlgn="auto">
              <a:spcBef>
                <a:spcPts val="0"/>
              </a:spcBef>
              <a:spcAft>
                <a:spcPts val="0"/>
              </a:spcAft>
              <a:defRPr/>
            </a:pPr>
            <a:r>
              <a:rPr lang="fr-BE" dirty="0">
                <a:latin typeface="Calibri" panose="020F0502020204030204" pitchFamily="34" charset="0"/>
              </a:rPr>
              <a:t>	</a:t>
            </a:r>
            <a:r>
              <a:rPr lang="fr-BE" dirty="0" err="1">
                <a:latin typeface="Calibri" panose="020F0502020204030204" pitchFamily="34" charset="0"/>
              </a:rPr>
              <a:t>this.adresse</a:t>
            </a:r>
            <a:r>
              <a:rPr lang="fr-BE" dirty="0">
                <a:latin typeface="Calibri" panose="020F0502020204030204" pitchFamily="34" charset="0"/>
              </a:rPr>
              <a:t> = adresse;</a:t>
            </a:r>
          </a:p>
          <a:p>
            <a:pPr lvl="1" fontAlgn="auto">
              <a:spcBef>
                <a:spcPts val="0"/>
              </a:spcBef>
              <a:spcAft>
                <a:spcPts val="0"/>
              </a:spcAft>
              <a:defRPr/>
            </a:pPr>
            <a:r>
              <a:rPr lang="fr-BE" dirty="0">
                <a:latin typeface="Calibri" panose="020F0502020204030204" pitchFamily="34" charset="0"/>
              </a:rPr>
              <a:t> 	</a:t>
            </a:r>
            <a:r>
              <a:rPr lang="fr-BE" dirty="0" err="1">
                <a:latin typeface="Calibri" panose="020F0502020204030204" pitchFamily="34" charset="0"/>
              </a:rPr>
              <a:t>this.animaux</a:t>
            </a:r>
            <a:r>
              <a:rPr lang="fr-BE" dirty="0">
                <a:latin typeface="Calibri" panose="020F0502020204030204" pitchFamily="34" charset="0"/>
              </a:rPr>
              <a:t> = </a:t>
            </a:r>
            <a:r>
              <a:rPr lang="fr-BE" b="1" dirty="0">
                <a:latin typeface="Calibri" panose="020F0502020204030204" pitchFamily="34" charset="0"/>
              </a:rPr>
              <a:t>new</a:t>
            </a:r>
            <a:r>
              <a:rPr lang="fr-BE" dirty="0">
                <a:latin typeface="Calibri" panose="020F0502020204030204" pitchFamily="34" charset="0"/>
              </a:rPr>
              <a:t> [</a:t>
            </a:r>
            <a:r>
              <a:rPr lang="fr-BE" dirty="0" err="1">
                <a:latin typeface="Calibri" panose="020F0502020204030204" pitchFamily="34" charset="0"/>
              </a:rPr>
              <a:t>nbAnimaux</a:t>
            </a:r>
            <a:r>
              <a:rPr lang="fr-BE" dirty="0">
                <a:latin typeface="Calibri" panose="020F0502020204030204" pitchFamily="34" charset="0"/>
              </a:rPr>
              <a:t>];</a:t>
            </a:r>
          </a:p>
          <a:p>
            <a:pPr lvl="1" fontAlgn="auto">
              <a:spcBef>
                <a:spcPts val="0"/>
              </a:spcBef>
              <a:spcAft>
                <a:spcPts val="0"/>
              </a:spcAft>
              <a:defRPr/>
            </a:pPr>
            <a:r>
              <a:rPr lang="fr-BE" dirty="0">
                <a:latin typeface="Calibri" panose="020F0502020204030204" pitchFamily="34" charset="0"/>
              </a:rPr>
              <a:t>	nb = 0;</a:t>
            </a:r>
          </a:p>
          <a:p>
            <a:pPr lvl="1" fontAlgn="auto">
              <a:spcBef>
                <a:spcPts val="0"/>
              </a:spcBef>
              <a:spcAft>
                <a:spcPts val="0"/>
              </a:spcAft>
              <a:defRPr/>
            </a:pPr>
            <a:r>
              <a:rPr lang="fr-BE" dirty="0">
                <a:latin typeface="Calibri" panose="020F0502020204030204" pitchFamily="34" charset="0"/>
              </a:rPr>
              <a:t>}</a:t>
            </a:r>
          </a:p>
          <a:p>
            <a:pPr lvl="1" fontAlgn="auto">
              <a:spcBef>
                <a:spcPts val="0"/>
              </a:spcBef>
              <a:spcAft>
                <a:spcPts val="0"/>
              </a:spcAft>
              <a:defRPr/>
            </a:pPr>
            <a:endParaRPr lang="fr-BE" dirty="0">
              <a:latin typeface="Calibri" panose="020F0502020204030204" pitchFamily="34" charset="0"/>
            </a:endParaRPr>
          </a:p>
          <a:p>
            <a:pPr lvl="1" fontAlgn="auto">
              <a:spcBef>
                <a:spcPts val="0"/>
              </a:spcBef>
              <a:spcAft>
                <a:spcPts val="0"/>
              </a:spcAft>
              <a:defRPr/>
            </a:pPr>
            <a:r>
              <a:rPr lang="fr-BE" b="1" dirty="0">
                <a:latin typeface="Calibri" panose="020F0502020204030204" pitchFamily="34" charset="0"/>
              </a:rPr>
              <a:t>public</a:t>
            </a:r>
            <a:r>
              <a:rPr lang="fr-BE" dirty="0">
                <a:latin typeface="Calibri" panose="020F0502020204030204" pitchFamily="34" charset="0"/>
              </a:rPr>
              <a:t> </a:t>
            </a:r>
            <a:r>
              <a:rPr lang="fr-BE" dirty="0" err="1">
                <a:latin typeface="Calibri" panose="020F0502020204030204" pitchFamily="34" charset="0"/>
              </a:rPr>
              <a:t>ajouterAnimal</a:t>
            </a:r>
            <a:r>
              <a:rPr lang="fr-BE" dirty="0">
                <a:latin typeface="Calibri" panose="020F0502020204030204" pitchFamily="34" charset="0"/>
              </a:rPr>
              <a:t> (Animal </a:t>
            </a:r>
            <a:r>
              <a:rPr lang="fr-BE" dirty="0" err="1">
                <a:latin typeface="Calibri" panose="020F0502020204030204" pitchFamily="34" charset="0"/>
              </a:rPr>
              <a:t>animal</a:t>
            </a:r>
            <a:r>
              <a:rPr lang="fr-BE" dirty="0">
                <a:latin typeface="Calibri" panose="020F0502020204030204" pitchFamily="34" charset="0"/>
              </a:rPr>
              <a:t>) {</a:t>
            </a:r>
          </a:p>
          <a:p>
            <a:pPr lvl="1" fontAlgn="auto">
              <a:spcBef>
                <a:spcPts val="0"/>
              </a:spcBef>
              <a:spcAft>
                <a:spcPts val="0"/>
              </a:spcAft>
              <a:defRPr/>
            </a:pPr>
            <a:r>
              <a:rPr lang="fr-BE" dirty="0">
                <a:latin typeface="Calibri" panose="020F0502020204030204" pitchFamily="34" charset="0"/>
              </a:rPr>
              <a:t>	membres[nb] = animal;</a:t>
            </a:r>
          </a:p>
          <a:p>
            <a:pPr lvl="1" fontAlgn="auto">
              <a:spcBef>
                <a:spcPts val="0"/>
              </a:spcBef>
              <a:spcAft>
                <a:spcPts val="0"/>
              </a:spcAft>
              <a:defRPr/>
            </a:pPr>
            <a:r>
              <a:rPr lang="fr-BE" dirty="0">
                <a:latin typeface="Calibri" panose="020F0502020204030204" pitchFamily="34" charset="0"/>
              </a:rPr>
              <a:t>	nb++;</a:t>
            </a:r>
          </a:p>
          <a:p>
            <a:pPr lvl="1" fontAlgn="auto">
              <a:spcBef>
                <a:spcPts val="0"/>
              </a:spcBef>
              <a:spcAft>
                <a:spcPts val="0"/>
              </a:spcAft>
              <a:defRPr/>
            </a:pPr>
            <a:r>
              <a:rPr lang="fr-BE" dirty="0">
                <a:latin typeface="Calibri" panose="020F0502020204030204" pitchFamily="34" charset="0"/>
              </a:rPr>
              <a:t>}</a:t>
            </a:r>
          </a:p>
          <a:p>
            <a:pPr fontAlgn="auto">
              <a:spcBef>
                <a:spcPts val="0"/>
              </a:spcBef>
              <a:spcAft>
                <a:spcPts val="0"/>
              </a:spcAft>
              <a:defRPr/>
            </a:pPr>
            <a:r>
              <a:rPr lang="fr-BE" dirty="0">
                <a:latin typeface="Calibri" panose="020F0502020204030204" pitchFamily="34" charset="0"/>
              </a:rPr>
              <a:t>}</a:t>
            </a:r>
          </a:p>
        </p:txBody>
      </p:sp>
    </p:spTree>
    <p:extLst>
      <p:ext uri="{BB962C8B-B14F-4D97-AF65-F5344CB8AC3E}">
        <p14:creationId xmlns:p14="http://schemas.microsoft.com/office/powerpoint/2010/main" val="2444033199"/>
      </p:ext>
    </p:extLst>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 </a:t>
            </a:r>
            <a:r>
              <a:rPr lang="fr-BE" sz="2400" b="1" dirty="0">
                <a:latin typeface="+mn-lt"/>
                <a:cs typeface="+mn-cs"/>
              </a:rPr>
              <a:t>Les associations – </a:t>
            </a:r>
            <a:r>
              <a:rPr lang="fr-BE" sz="2400" b="1" i="1" dirty="0">
                <a:latin typeface="+mn-lt"/>
                <a:cs typeface="+mn-cs"/>
              </a:rPr>
              <a:t>La dépendance</a:t>
            </a:r>
            <a:endParaRPr lang="fr-BE" b="1" i="1" dirty="0">
              <a:latin typeface="+mn-lt"/>
              <a:cs typeface="+mn-cs"/>
            </a:endParaRPr>
          </a:p>
        </p:txBody>
      </p:sp>
      <p:sp>
        <p:nvSpPr>
          <p:cNvPr id="26627"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dirty="0">
                <a:solidFill>
                  <a:schemeClr val="bg1"/>
                </a:solidFill>
                <a:latin typeface="Calibri" pitchFamily="34" charset="0"/>
              </a:rPr>
              <a:t>freiner</a:t>
            </a:r>
          </a:p>
        </p:txBody>
      </p:sp>
      <p:sp>
        <p:nvSpPr>
          <p:cNvPr id="26628" name="ZoneTexte 30"/>
          <p:cNvSpPr txBox="1">
            <a:spLocks noChangeArrowheads="1"/>
          </p:cNvSpPr>
          <p:nvPr/>
        </p:nvSpPr>
        <p:spPr bwMode="auto">
          <a:xfrm>
            <a:off x="500063" y="1143001"/>
            <a:ext cx="8248650" cy="317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La </a:t>
            </a:r>
            <a:r>
              <a:rPr lang="fr-BE" altLang="fr-FR" sz="2000" b="1" dirty="0">
                <a:latin typeface="Calibri" pitchFamily="34" charset="0"/>
              </a:rPr>
              <a:t>dépendance </a:t>
            </a:r>
            <a:r>
              <a:rPr lang="fr-BE" altLang="fr-FR" sz="2000" dirty="0">
                <a:latin typeface="Calibri" pitchFamily="34" charset="0"/>
              </a:rPr>
              <a:t>est une association </a:t>
            </a:r>
            <a:r>
              <a:rPr lang="fr-BE" altLang="fr-FR" sz="2000" b="1" dirty="0">
                <a:latin typeface="Calibri" pitchFamily="34" charset="0"/>
              </a:rPr>
              <a:t>non persistante</a:t>
            </a:r>
            <a:r>
              <a:rPr lang="fr-BE" altLang="fr-FR" sz="2000" dirty="0">
                <a:latin typeface="Calibri" pitchFamily="34" charset="0"/>
              </a:rPr>
              <a:t>.</a:t>
            </a:r>
          </a:p>
          <a:p>
            <a:pPr eaLnBrk="1" hangingPunct="1"/>
            <a:endParaRPr lang="fr-BE" altLang="fr-FR" sz="2000" dirty="0">
              <a:latin typeface="Calibri" pitchFamily="34" charset="0"/>
            </a:endParaRPr>
          </a:p>
          <a:p>
            <a:pPr eaLnBrk="1" hangingPunct="1"/>
            <a:r>
              <a:rPr lang="fr-BE" altLang="fr-FR" sz="2000" dirty="0">
                <a:latin typeface="Calibri" pitchFamily="34" charset="0"/>
              </a:rPr>
              <a:t>Elle ne dure que pendant l’exécution de la méthode dans laquelle elle est utilisée.</a:t>
            </a:r>
          </a:p>
          <a:p>
            <a:pPr eaLnBrk="1" hangingPunct="1"/>
            <a:endParaRPr lang="fr-BE" altLang="fr-FR" sz="2000" dirty="0">
              <a:latin typeface="Calibri" pitchFamily="34" charset="0"/>
            </a:endParaRPr>
          </a:p>
          <a:p>
            <a:pPr eaLnBrk="1" hangingPunct="1"/>
            <a:r>
              <a:rPr lang="fr-BE" altLang="fr-FR" sz="2000" dirty="0">
                <a:latin typeface="Calibri" pitchFamily="34" charset="0"/>
              </a:rPr>
              <a:t>La solution est de </a:t>
            </a:r>
            <a:r>
              <a:rPr lang="fr-BE" altLang="fr-FR" sz="2000" b="1" dirty="0">
                <a:latin typeface="Calibri" pitchFamily="34" charset="0"/>
              </a:rPr>
              <a:t>passer l’objet </a:t>
            </a:r>
            <a:r>
              <a:rPr lang="fr-BE" altLang="fr-FR" sz="2000" dirty="0">
                <a:latin typeface="Calibri" pitchFamily="34" charset="0"/>
              </a:rPr>
              <a:t>avec lequel on veut établir la dépendance dans les </a:t>
            </a:r>
            <a:r>
              <a:rPr lang="fr-BE" altLang="fr-FR" sz="2000" b="1" dirty="0">
                <a:latin typeface="Calibri" pitchFamily="34" charset="0"/>
              </a:rPr>
              <a:t>arguments de la méthode</a:t>
            </a:r>
            <a:r>
              <a:rPr lang="fr-BE" altLang="fr-FR" sz="2000" dirty="0">
                <a:latin typeface="Calibri" pitchFamily="34" charset="0"/>
              </a:rPr>
              <a:t>. </a:t>
            </a:r>
          </a:p>
          <a:p>
            <a:pPr eaLnBrk="1" hangingPunct="1"/>
            <a:endParaRPr lang="fr-BE" altLang="fr-FR" sz="2000" dirty="0">
              <a:latin typeface="Calibri" pitchFamily="34" charset="0"/>
            </a:endParaRPr>
          </a:p>
          <a:p>
            <a:pPr eaLnBrk="1" hangingPunct="1"/>
            <a:r>
              <a:rPr lang="fr-BE" altLang="fr-FR" sz="2000" dirty="0">
                <a:latin typeface="Calibri" pitchFamily="34" charset="0"/>
              </a:rPr>
              <a:t>On n’aura donc plus d’attribut représentant l’objet avec lequel on établit la relation.</a:t>
            </a:r>
          </a:p>
        </p:txBody>
      </p:sp>
    </p:spTree>
    <p:extLst>
      <p:ext uri="{BB962C8B-B14F-4D97-AF65-F5344CB8AC3E}">
        <p14:creationId xmlns:p14="http://schemas.microsoft.com/office/powerpoint/2010/main" val="3638848626"/>
      </p:ext>
    </p:extLst>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 </a:t>
            </a:r>
            <a:r>
              <a:rPr lang="fr-BE" sz="2400" b="1" dirty="0">
                <a:latin typeface="+mn-lt"/>
                <a:cs typeface="+mn-cs"/>
              </a:rPr>
              <a:t>Les associations – </a:t>
            </a:r>
            <a:r>
              <a:rPr lang="fr-BE" sz="2400" b="1" i="1" dirty="0">
                <a:latin typeface="+mn-lt"/>
                <a:cs typeface="+mn-cs"/>
              </a:rPr>
              <a:t>Exercices</a:t>
            </a:r>
            <a:endParaRPr lang="fr-BE" b="1" i="1" dirty="0">
              <a:latin typeface="+mn-lt"/>
              <a:cs typeface="+mn-cs"/>
            </a:endParaRPr>
          </a:p>
        </p:txBody>
      </p:sp>
      <p:sp>
        <p:nvSpPr>
          <p:cNvPr id="26627"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dirty="0">
                <a:solidFill>
                  <a:schemeClr val="bg1"/>
                </a:solidFill>
                <a:latin typeface="Calibri" pitchFamily="34" charset="0"/>
              </a:rPr>
              <a:t>freiner</a:t>
            </a:r>
          </a:p>
        </p:txBody>
      </p:sp>
      <p:sp>
        <p:nvSpPr>
          <p:cNvPr id="26628" name="ZoneTexte 30"/>
          <p:cNvSpPr txBox="1">
            <a:spLocks noChangeArrowheads="1"/>
          </p:cNvSpPr>
          <p:nvPr/>
        </p:nvSpPr>
        <p:spPr bwMode="auto">
          <a:xfrm>
            <a:off x="107504" y="620688"/>
            <a:ext cx="8928992" cy="501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On dispose d’une classe Point permettant de manipuler les points d’un plan.</a:t>
            </a:r>
          </a:p>
          <a:p>
            <a:pPr eaLnBrk="1" hangingPunct="1"/>
            <a:r>
              <a:rPr lang="fr-BE" altLang="fr-FR" sz="2000" dirty="0">
                <a:latin typeface="Calibri" pitchFamily="34" charset="0"/>
              </a:rPr>
              <a:t>Réalisez une classe Segment disposant des méthodes suivants : </a:t>
            </a:r>
          </a:p>
          <a:p>
            <a:pPr marL="342839" indent="-342839" eaLnBrk="1" hangingPunct="1">
              <a:buFont typeface="Arial" panose="020B0604020202020204" pitchFamily="34" charset="0"/>
              <a:buChar char="•"/>
            </a:pPr>
            <a:r>
              <a:rPr lang="fr-BE" altLang="fr-FR" sz="2000" dirty="0">
                <a:latin typeface="Calibri" pitchFamily="34" charset="0"/>
              </a:rPr>
              <a:t>public Segment(Point or, Point </a:t>
            </a:r>
            <a:r>
              <a:rPr lang="fr-BE" altLang="fr-FR" sz="2000" dirty="0" err="1">
                <a:latin typeface="Calibri" pitchFamily="34" charset="0"/>
              </a:rPr>
              <a:t>ext</a:t>
            </a:r>
            <a:r>
              <a:rPr lang="fr-BE" altLang="fr-FR" sz="2000" dirty="0">
                <a:latin typeface="Calibri" pitchFamily="34" charset="0"/>
              </a:rPr>
              <a:t>)</a:t>
            </a:r>
          </a:p>
          <a:p>
            <a:pPr marL="342839" indent="-342839" eaLnBrk="1" hangingPunct="1">
              <a:buFont typeface="Arial" panose="020B0604020202020204" pitchFamily="34" charset="0"/>
              <a:buChar char="•"/>
            </a:pPr>
            <a:r>
              <a:rPr lang="fr-BE" altLang="fr-FR" sz="2000" dirty="0">
                <a:latin typeface="Calibri" pitchFamily="34" charset="0"/>
              </a:rPr>
              <a:t>public Segment(double </a:t>
            </a:r>
            <a:r>
              <a:rPr lang="fr-BE" altLang="fr-FR" sz="2000" dirty="0" err="1">
                <a:latin typeface="Calibri" pitchFamily="34" charset="0"/>
              </a:rPr>
              <a:t>xOr</a:t>
            </a:r>
            <a:r>
              <a:rPr lang="fr-BE" altLang="fr-FR" sz="2000" dirty="0">
                <a:latin typeface="Calibri" pitchFamily="34" charset="0"/>
              </a:rPr>
              <a:t>, double </a:t>
            </a:r>
            <a:r>
              <a:rPr lang="fr-BE" altLang="fr-FR" sz="2000" dirty="0" err="1">
                <a:latin typeface="Calibri" pitchFamily="34" charset="0"/>
              </a:rPr>
              <a:t>yOr</a:t>
            </a:r>
            <a:r>
              <a:rPr lang="fr-BE" altLang="fr-FR" sz="2000" dirty="0">
                <a:latin typeface="Calibri" pitchFamily="34" charset="0"/>
              </a:rPr>
              <a:t>, double </a:t>
            </a:r>
            <a:r>
              <a:rPr lang="fr-BE" altLang="fr-FR" sz="2000" dirty="0" err="1">
                <a:latin typeface="Calibri" pitchFamily="34" charset="0"/>
              </a:rPr>
              <a:t>xExt</a:t>
            </a:r>
            <a:r>
              <a:rPr lang="fr-BE" altLang="fr-FR" sz="2000" dirty="0">
                <a:latin typeface="Calibri" pitchFamily="34" charset="0"/>
              </a:rPr>
              <a:t>, double </a:t>
            </a:r>
            <a:r>
              <a:rPr lang="fr-BE" altLang="fr-FR" sz="2000" dirty="0" err="1">
                <a:latin typeface="Calibri" pitchFamily="34" charset="0"/>
              </a:rPr>
              <a:t>yExt</a:t>
            </a:r>
            <a:r>
              <a:rPr lang="fr-BE" altLang="fr-FR" sz="2000" dirty="0">
                <a:latin typeface="Calibri" pitchFamily="34" charset="0"/>
              </a:rPr>
              <a:t>)</a:t>
            </a:r>
          </a:p>
          <a:p>
            <a:pPr marL="342839" indent="-342839" eaLnBrk="1" hangingPunct="1">
              <a:buFont typeface="Arial" panose="020B0604020202020204" pitchFamily="34" charset="0"/>
              <a:buChar char="•"/>
            </a:pPr>
            <a:r>
              <a:rPr lang="fr-BE" altLang="fr-FR" sz="2000" dirty="0">
                <a:latin typeface="Calibri" pitchFamily="34" charset="0"/>
              </a:rPr>
              <a:t>public double </a:t>
            </a:r>
            <a:r>
              <a:rPr lang="fr-BE" altLang="fr-FR" sz="2000" dirty="0" err="1">
                <a:latin typeface="Calibri" pitchFamily="34" charset="0"/>
              </a:rPr>
              <a:t>calculLongueur</a:t>
            </a:r>
            <a:r>
              <a:rPr lang="fr-BE" altLang="fr-FR" sz="2000" dirty="0">
                <a:latin typeface="Calibri" pitchFamily="34" charset="0"/>
              </a:rPr>
              <a:t>()</a:t>
            </a:r>
          </a:p>
          <a:p>
            <a:pPr marL="342839" indent="-342839" eaLnBrk="1" hangingPunct="1">
              <a:buFont typeface="Arial" panose="020B0604020202020204" pitchFamily="34" charset="0"/>
              <a:buChar char="•"/>
            </a:pPr>
            <a:r>
              <a:rPr lang="fr-BE" altLang="fr-FR" sz="2000" dirty="0">
                <a:latin typeface="Calibri" pitchFamily="34" charset="0"/>
              </a:rPr>
              <a:t>public </a:t>
            </a:r>
            <a:r>
              <a:rPr lang="fr-BE" altLang="fr-FR" sz="2000" dirty="0" err="1">
                <a:latin typeface="Calibri" pitchFamily="34" charset="0"/>
              </a:rPr>
              <a:t>void</a:t>
            </a:r>
            <a:r>
              <a:rPr lang="fr-BE" altLang="fr-FR" sz="2000" dirty="0">
                <a:latin typeface="Calibri" pitchFamily="34" charset="0"/>
              </a:rPr>
              <a:t> </a:t>
            </a:r>
            <a:r>
              <a:rPr lang="fr-BE" altLang="fr-FR" sz="2000" dirty="0" err="1">
                <a:latin typeface="Calibri" pitchFamily="34" charset="0"/>
              </a:rPr>
              <a:t>deplaceOrigine</a:t>
            </a:r>
            <a:r>
              <a:rPr lang="fr-BE" altLang="fr-FR" sz="2000" dirty="0">
                <a:latin typeface="Calibri" pitchFamily="34" charset="0"/>
              </a:rPr>
              <a:t>(double dx, double </a:t>
            </a:r>
            <a:r>
              <a:rPr lang="fr-BE" altLang="fr-FR" sz="2000" dirty="0" err="1">
                <a:latin typeface="Calibri" pitchFamily="34" charset="0"/>
              </a:rPr>
              <a:t>d</a:t>
            </a:r>
            <a:r>
              <a:rPr lang="fr-BE" altLang="fr-FR" sz="2000" dirty="0" err="1" smtClean="0">
                <a:latin typeface="Calibri" pitchFamily="34" charset="0"/>
              </a:rPr>
              <a:t>y</a:t>
            </a:r>
            <a:r>
              <a:rPr lang="fr-BE" altLang="fr-FR" sz="2000" dirty="0">
                <a:latin typeface="Calibri" pitchFamily="34" charset="0"/>
              </a:rPr>
              <a:t>)</a:t>
            </a:r>
          </a:p>
          <a:p>
            <a:pPr marL="342839" indent="-342839" eaLnBrk="1" hangingPunct="1">
              <a:buFont typeface="Arial" panose="020B0604020202020204" pitchFamily="34" charset="0"/>
              <a:buChar char="•"/>
            </a:pPr>
            <a:r>
              <a:rPr lang="fr-BE" altLang="fr-FR" sz="2000" dirty="0">
                <a:latin typeface="Calibri" pitchFamily="34" charset="0"/>
              </a:rPr>
              <a:t>public </a:t>
            </a:r>
            <a:r>
              <a:rPr lang="fr-BE" altLang="fr-FR" sz="2000" dirty="0" err="1">
                <a:latin typeface="Calibri" pitchFamily="34" charset="0"/>
              </a:rPr>
              <a:t>void</a:t>
            </a:r>
            <a:r>
              <a:rPr lang="fr-BE" altLang="fr-FR" sz="2000" dirty="0">
                <a:latin typeface="Calibri" pitchFamily="34" charset="0"/>
              </a:rPr>
              <a:t> </a:t>
            </a:r>
            <a:r>
              <a:rPr lang="fr-BE" altLang="fr-FR" sz="2000" dirty="0" err="1">
                <a:latin typeface="Calibri" pitchFamily="34" charset="0"/>
              </a:rPr>
              <a:t>deplaceExtremite</a:t>
            </a:r>
            <a:r>
              <a:rPr lang="fr-BE" altLang="fr-FR" sz="2000" dirty="0">
                <a:latin typeface="Calibri" pitchFamily="34" charset="0"/>
              </a:rPr>
              <a:t>(double dx, double </a:t>
            </a:r>
            <a:r>
              <a:rPr lang="fr-BE" altLang="fr-FR" sz="2000" dirty="0" err="1">
                <a:latin typeface="Calibri" pitchFamily="34" charset="0"/>
              </a:rPr>
              <a:t>d</a:t>
            </a:r>
            <a:r>
              <a:rPr lang="fr-BE" altLang="fr-FR" sz="2000" dirty="0" err="1" smtClean="0">
                <a:latin typeface="Calibri" pitchFamily="34" charset="0"/>
              </a:rPr>
              <a:t>y</a:t>
            </a:r>
            <a:r>
              <a:rPr lang="fr-BE" altLang="fr-FR" sz="2000" dirty="0">
                <a:latin typeface="Calibri" pitchFamily="34" charset="0"/>
              </a:rPr>
              <a:t>)</a:t>
            </a:r>
          </a:p>
          <a:p>
            <a:pPr marL="342839" indent="-342839" eaLnBrk="1" hangingPunct="1">
              <a:buFont typeface="Arial" panose="020B0604020202020204" pitchFamily="34" charset="0"/>
              <a:buChar char="•"/>
            </a:pPr>
            <a:r>
              <a:rPr lang="fr-BE" altLang="fr-FR" sz="2000" dirty="0">
                <a:latin typeface="Calibri" pitchFamily="34" charset="0"/>
              </a:rPr>
              <a:t>public Segment </a:t>
            </a:r>
            <a:r>
              <a:rPr lang="fr-BE" altLang="fr-FR" sz="2000" dirty="0" err="1" smtClean="0">
                <a:latin typeface="Calibri" pitchFamily="34" charset="0"/>
              </a:rPr>
              <a:t>symetrieCentrale</a:t>
            </a:r>
            <a:r>
              <a:rPr lang="fr-BE" altLang="fr-FR" sz="2000" dirty="0" smtClean="0">
                <a:latin typeface="Calibri" pitchFamily="34" charset="0"/>
              </a:rPr>
              <a:t>()</a:t>
            </a:r>
            <a:endParaRPr lang="fr-BE" altLang="fr-FR" sz="2000" dirty="0">
              <a:latin typeface="Calibri" pitchFamily="34" charset="0"/>
            </a:endParaRPr>
          </a:p>
          <a:p>
            <a:pPr eaLnBrk="1" hangingPunct="1"/>
            <a:r>
              <a:rPr lang="fr-BE" altLang="fr-FR" sz="2000" dirty="0">
                <a:latin typeface="Calibri" pitchFamily="34" charset="0"/>
              </a:rPr>
              <a:t>Réalisez une classe Triangle disposant des méthodes suivants : </a:t>
            </a:r>
          </a:p>
          <a:p>
            <a:pPr marL="342839" indent="-342839" eaLnBrk="1" hangingPunct="1">
              <a:buFont typeface="Arial" panose="020B0604020202020204" pitchFamily="34" charset="0"/>
              <a:buChar char="•"/>
            </a:pPr>
            <a:r>
              <a:rPr lang="fr-BE" altLang="fr-FR" sz="2000" dirty="0">
                <a:latin typeface="Calibri" pitchFamily="34" charset="0"/>
              </a:rPr>
              <a:t>public Triangle(Point a, Point b, Point c)</a:t>
            </a:r>
          </a:p>
          <a:p>
            <a:pPr marL="342839" indent="-342839" eaLnBrk="1" hangingPunct="1">
              <a:buFont typeface="Arial" panose="020B0604020202020204" pitchFamily="34" charset="0"/>
              <a:buChar char="•"/>
            </a:pPr>
            <a:r>
              <a:rPr lang="fr-BE" altLang="fr-FR" sz="2000" dirty="0">
                <a:latin typeface="Calibri" pitchFamily="34" charset="0"/>
              </a:rPr>
              <a:t>public Triangle(double x1, double y1, double x2, double y2, double x3, double y3)</a:t>
            </a:r>
          </a:p>
          <a:p>
            <a:pPr marL="342839" indent="-342839" eaLnBrk="1" hangingPunct="1">
              <a:buFont typeface="Arial" panose="020B0604020202020204" pitchFamily="34" charset="0"/>
              <a:buChar char="•"/>
            </a:pPr>
            <a:r>
              <a:rPr lang="fr-BE" altLang="fr-FR" sz="2000" dirty="0">
                <a:latin typeface="Calibri" pitchFamily="34" charset="0"/>
              </a:rPr>
              <a:t>public Segment[] cotes()</a:t>
            </a:r>
          </a:p>
          <a:p>
            <a:pPr marL="342839" indent="-342839" eaLnBrk="1" hangingPunct="1">
              <a:buFont typeface="Arial" panose="020B0604020202020204" pitchFamily="34" charset="0"/>
              <a:buChar char="•"/>
            </a:pPr>
            <a:r>
              <a:rPr lang="fr-BE" altLang="fr-FR" sz="2000" dirty="0">
                <a:latin typeface="Calibri" pitchFamily="34" charset="0"/>
              </a:rPr>
              <a:t>public double </a:t>
            </a:r>
            <a:r>
              <a:rPr lang="fr-BE" altLang="fr-FR" sz="2000" dirty="0" err="1">
                <a:latin typeface="Calibri" pitchFamily="34" charset="0"/>
              </a:rPr>
              <a:t>calculPerimetre</a:t>
            </a:r>
            <a:r>
              <a:rPr lang="fr-BE" altLang="fr-FR" sz="2000" dirty="0">
                <a:latin typeface="Calibri" pitchFamily="34" charset="0"/>
              </a:rPr>
              <a:t>()</a:t>
            </a:r>
          </a:p>
          <a:p>
            <a:pPr marL="342839" indent="-342839" eaLnBrk="1" hangingPunct="1">
              <a:buFont typeface="Arial" panose="020B0604020202020204" pitchFamily="34" charset="0"/>
              <a:buChar char="•"/>
            </a:pPr>
            <a:r>
              <a:rPr lang="fr-BE" altLang="fr-FR" sz="2000" dirty="0">
                <a:latin typeface="Calibri" pitchFamily="34" charset="0"/>
              </a:rPr>
              <a:t>public double </a:t>
            </a:r>
            <a:r>
              <a:rPr lang="fr-BE" altLang="fr-FR" sz="2000" dirty="0" err="1">
                <a:latin typeface="Calibri" pitchFamily="34" charset="0"/>
              </a:rPr>
              <a:t>calculAire</a:t>
            </a:r>
            <a:r>
              <a:rPr lang="fr-BE" altLang="fr-FR" sz="2000" dirty="0">
                <a:latin typeface="Calibri" pitchFamily="34" charset="0"/>
              </a:rPr>
              <a:t>()</a:t>
            </a:r>
          </a:p>
          <a:p>
            <a:pPr marL="342839" indent="-342839" eaLnBrk="1" hangingPunct="1">
              <a:buFont typeface="Arial" panose="020B0604020202020204" pitchFamily="34" charset="0"/>
              <a:buChar char="•"/>
            </a:pPr>
            <a:r>
              <a:rPr lang="fr-BE" altLang="fr-FR" sz="2000" dirty="0">
                <a:latin typeface="Calibri" pitchFamily="34" charset="0"/>
              </a:rPr>
              <a:t>public </a:t>
            </a:r>
            <a:r>
              <a:rPr lang="fr-BE" altLang="fr-FR" sz="2000" dirty="0" err="1">
                <a:latin typeface="Calibri" pitchFamily="34" charset="0"/>
              </a:rPr>
              <a:t>boolean</a:t>
            </a:r>
            <a:r>
              <a:rPr lang="fr-BE" altLang="fr-FR" sz="2000" dirty="0">
                <a:latin typeface="Calibri" pitchFamily="34" charset="0"/>
              </a:rPr>
              <a:t> </a:t>
            </a:r>
            <a:r>
              <a:rPr lang="fr-BE" altLang="fr-FR" sz="2000" dirty="0" err="1">
                <a:latin typeface="Calibri" pitchFamily="34" charset="0"/>
              </a:rPr>
              <a:t>isRectangle</a:t>
            </a:r>
            <a:r>
              <a:rPr lang="fr-BE" altLang="fr-FR" sz="2000" dirty="0">
                <a:latin typeface="Calibri" pitchFamily="34" charset="0"/>
              </a:rPr>
              <a:t>()</a:t>
            </a:r>
          </a:p>
          <a:p>
            <a:pPr marL="342839" indent="-342839" eaLnBrk="1" hangingPunct="1">
              <a:buFont typeface="Arial" panose="020B0604020202020204" pitchFamily="34" charset="0"/>
              <a:buChar char="•"/>
            </a:pPr>
            <a:r>
              <a:rPr lang="fr-BE" altLang="fr-FR" sz="2000" dirty="0">
                <a:latin typeface="Calibri" pitchFamily="34" charset="0"/>
              </a:rPr>
              <a:t>public Triangle </a:t>
            </a:r>
            <a:r>
              <a:rPr lang="fr-BE" altLang="fr-FR" sz="2000" dirty="0" err="1">
                <a:latin typeface="Calibri" pitchFamily="34" charset="0"/>
              </a:rPr>
              <a:t>symetrieCentrale</a:t>
            </a:r>
            <a:r>
              <a:rPr lang="fr-BE" altLang="fr-FR" sz="2000" dirty="0">
                <a:latin typeface="Calibri" pitchFamily="34" charset="0"/>
              </a:rPr>
              <a:t>()</a:t>
            </a:r>
          </a:p>
        </p:txBody>
      </p:sp>
    </p:spTree>
    <p:extLst>
      <p:ext uri="{BB962C8B-B14F-4D97-AF65-F5344CB8AC3E}">
        <p14:creationId xmlns:p14="http://schemas.microsoft.com/office/powerpoint/2010/main" val="87291688"/>
      </p:ext>
    </p:extLst>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ous-titre 2"/>
          <p:cNvSpPr>
            <a:spLocks noGrp="1"/>
          </p:cNvSpPr>
          <p:nvPr>
            <p:ph type="subTitle" idx="1"/>
          </p:nvPr>
        </p:nvSpPr>
        <p:spPr/>
        <p:txBody>
          <a:bodyPr/>
          <a:lstStyle/>
          <a:p>
            <a:pPr eaLnBrk="1" hangingPunct="1"/>
            <a:r>
              <a:rPr lang="fr-BE" altLang="fr-FR" dirty="0" smtClean="0"/>
              <a:t> </a:t>
            </a:r>
          </a:p>
        </p:txBody>
      </p:sp>
      <p:sp>
        <p:nvSpPr>
          <p:cNvPr id="15363"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79889" y="836712"/>
            <a:ext cx="7572375" cy="5062908"/>
          </a:xfrm>
          <a:prstGeom prst="rect">
            <a:avLst/>
          </a:prstGeom>
          <a:noFill/>
        </p:spPr>
        <p:txBody>
          <a:bodyPr lIns="91424" tIns="45712" rIns="91424" bIns="45712">
            <a:spAutoFit/>
          </a:bodyPr>
          <a:lstStyle/>
          <a:p>
            <a:pPr fontAlgn="auto">
              <a:spcBef>
                <a:spcPts val="0"/>
              </a:spcBef>
              <a:spcAft>
                <a:spcPts val="0"/>
              </a:spcAft>
              <a:defRPr/>
            </a:pPr>
            <a:r>
              <a:rPr lang="fr-BE" sz="1700" b="1" dirty="0" smtClean="0">
                <a:latin typeface="Calibri" panose="020F0502020204030204" pitchFamily="34" charset="0"/>
                <a:cs typeface="+mn-cs"/>
              </a:rPr>
              <a:t>I. POO </a:t>
            </a:r>
            <a:r>
              <a:rPr lang="fr-BE" sz="1700" b="1" dirty="0">
                <a:latin typeface="Calibri" panose="020F0502020204030204" pitchFamily="34" charset="0"/>
                <a:cs typeface="+mn-cs"/>
              </a:rPr>
              <a:t>&lt;&gt; Procédural</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 Penser </a:t>
            </a:r>
            <a:r>
              <a:rPr lang="fr-BE" sz="1700" b="1" dirty="0">
                <a:latin typeface="Calibri" panose="020F0502020204030204" pitchFamily="34" charset="0"/>
                <a:cs typeface="+mn-cs"/>
              </a:rPr>
              <a:t>le monde en objets</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concept de classe</a:t>
            </a:r>
          </a:p>
          <a:p>
            <a:pPr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IV.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La </a:t>
            </a:r>
            <a:r>
              <a:rPr lang="fr-BE" sz="1700" b="1" dirty="0">
                <a:latin typeface="Calibri" panose="020F0502020204030204" pitchFamily="34" charset="0"/>
                <a:cs typeface="+mn-cs"/>
              </a:rPr>
              <a:t>notion de package</a:t>
            </a:r>
          </a:p>
          <a:p>
            <a:pPr marL="399979" indent="-399979" fontAlgn="auto">
              <a:spcBef>
                <a:spcPts val="0"/>
              </a:spcBef>
              <a:spcAft>
                <a:spcPts val="0"/>
              </a:spcAft>
              <a:buFontTx/>
              <a:buAutoNum type="romanUcPeriod" startAt="4"/>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L’encapsulation</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associations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solidFill>
                  <a:srgbClr val="FF0000"/>
                </a:solidFill>
                <a:latin typeface="Calibri" panose="020F0502020204030204" pitchFamily="34" charset="0"/>
                <a:cs typeface="+mn-cs"/>
              </a:rPr>
              <a:t>VII.</a:t>
            </a:r>
            <a:r>
              <a:rPr lang="fr-BE" sz="1700" b="1" dirty="0">
                <a:solidFill>
                  <a:srgbClr val="FF0000"/>
                </a:solidFill>
                <a:latin typeface="Calibri" panose="020F0502020204030204" pitchFamily="34" charset="0"/>
                <a:cs typeface="+mn-cs"/>
              </a:rPr>
              <a:t> </a:t>
            </a:r>
            <a:r>
              <a:rPr lang="fr-BE" sz="1700" b="1" dirty="0" smtClean="0">
                <a:solidFill>
                  <a:srgbClr val="FF0000"/>
                </a:solidFill>
                <a:latin typeface="Calibri" panose="020F0502020204030204" pitchFamily="34" charset="0"/>
                <a:cs typeface="+mn-cs"/>
              </a:rPr>
              <a:t>L’héritage</a:t>
            </a:r>
            <a:endParaRPr lang="fr-BE" sz="1700" b="1" dirty="0">
              <a:solidFill>
                <a:srgbClr val="FF0000"/>
              </a:solidFill>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VIII.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polymorphisme</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IX.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abstraites et les interfaces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internes</a:t>
            </a:r>
          </a:p>
        </p:txBody>
      </p:sp>
    </p:spTree>
    <p:extLst>
      <p:ext uri="{BB962C8B-B14F-4D97-AF65-F5344CB8AC3E}">
        <p14:creationId xmlns:p14="http://schemas.microsoft.com/office/powerpoint/2010/main" val="2753567825"/>
      </p:ext>
    </p:extLst>
  </p:cSld>
  <p:clrMapOvr>
    <a:masterClrMapping/>
  </p:clrMapOvr>
  <p:transition>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 </a:t>
            </a:r>
            <a:r>
              <a:rPr lang="fr-BE" sz="2400" b="1" dirty="0">
                <a:latin typeface="+mn-lt"/>
                <a:cs typeface="+mn-cs"/>
              </a:rPr>
              <a:t>L’héritage</a:t>
            </a:r>
            <a:endParaRPr lang="fr-BE" b="1" i="1" dirty="0">
              <a:latin typeface="+mn-lt"/>
              <a:cs typeface="+mn-cs"/>
            </a:endParaRPr>
          </a:p>
        </p:txBody>
      </p:sp>
      <p:sp>
        <p:nvSpPr>
          <p:cNvPr id="26627"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6628" name="ZoneTexte 30"/>
          <p:cNvSpPr txBox="1">
            <a:spLocks noChangeArrowheads="1"/>
          </p:cNvSpPr>
          <p:nvPr/>
        </p:nvSpPr>
        <p:spPr bwMode="auto">
          <a:xfrm>
            <a:off x="500063" y="836712"/>
            <a:ext cx="8248650" cy="470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L’</a:t>
            </a:r>
            <a:r>
              <a:rPr lang="fr-BE" altLang="fr-FR" sz="2000" b="1" dirty="0">
                <a:latin typeface="Calibri" pitchFamily="34" charset="0"/>
              </a:rPr>
              <a:t>héritage</a:t>
            </a:r>
            <a:r>
              <a:rPr lang="fr-BE" altLang="fr-FR" sz="2000" dirty="0">
                <a:latin typeface="Calibri" pitchFamily="34" charset="0"/>
              </a:rPr>
              <a:t> permet de bénéficier du patrimoine existant, c’est-à-dire de </a:t>
            </a:r>
            <a:r>
              <a:rPr lang="fr-BE" altLang="fr-FR" sz="2000" b="1" dirty="0">
                <a:latin typeface="Calibri" pitchFamily="34" charset="0"/>
              </a:rPr>
              <a:t>réutiliser</a:t>
            </a:r>
            <a:r>
              <a:rPr lang="fr-BE" altLang="fr-FR" sz="2000" dirty="0">
                <a:latin typeface="Calibri" pitchFamily="34" charset="0"/>
              </a:rPr>
              <a:t> les classes existantes.</a:t>
            </a:r>
          </a:p>
          <a:p>
            <a:pPr eaLnBrk="1" hangingPunct="1"/>
            <a:endParaRPr lang="fr-BE" altLang="fr-FR" sz="2000" dirty="0">
              <a:latin typeface="Calibri" pitchFamily="34" charset="0"/>
            </a:endParaRPr>
          </a:p>
          <a:p>
            <a:pPr eaLnBrk="1" hangingPunct="1"/>
            <a:r>
              <a:rPr lang="fr-BE" altLang="fr-FR" sz="2000" dirty="0">
                <a:latin typeface="Calibri" pitchFamily="34" charset="0"/>
              </a:rPr>
              <a:t>Il est possible de définir une nouvelle classe à partir d’une autre. </a:t>
            </a:r>
          </a:p>
          <a:p>
            <a:pPr eaLnBrk="1" hangingPunct="1"/>
            <a:r>
              <a:rPr lang="fr-BE" altLang="fr-FR" sz="2000" dirty="0">
                <a:latin typeface="Calibri" pitchFamily="34" charset="0"/>
              </a:rPr>
              <a:t>Ce qui signifie que la classe descendante (classe enfant ou </a:t>
            </a:r>
            <a:r>
              <a:rPr lang="fr-BE" altLang="fr-FR" sz="2000" b="1" dirty="0">
                <a:latin typeface="Calibri" pitchFamily="34" charset="0"/>
              </a:rPr>
              <a:t>sous-classe</a:t>
            </a:r>
            <a:r>
              <a:rPr lang="fr-BE" altLang="fr-FR" sz="2000" dirty="0">
                <a:latin typeface="Calibri" pitchFamily="34" charset="0"/>
              </a:rPr>
              <a:t>) pourra bénéficier des attributs et des méthodes de la classe de base (classe parent ou </a:t>
            </a:r>
            <a:r>
              <a:rPr lang="fr-BE" altLang="fr-FR" sz="2000" b="1" dirty="0" err="1">
                <a:latin typeface="Calibri" pitchFamily="34" charset="0"/>
              </a:rPr>
              <a:t>super-classe</a:t>
            </a:r>
            <a:r>
              <a:rPr lang="fr-BE" altLang="fr-FR" sz="2000" dirty="0">
                <a:latin typeface="Calibri" pitchFamily="34" charset="0"/>
              </a:rPr>
              <a:t>) dont elle hérite.</a:t>
            </a:r>
          </a:p>
          <a:p>
            <a:pPr eaLnBrk="1" hangingPunct="1"/>
            <a:endParaRPr lang="fr-BE" altLang="fr-FR" sz="2000" dirty="0">
              <a:latin typeface="Calibri" pitchFamily="34" charset="0"/>
            </a:endParaRPr>
          </a:p>
          <a:p>
            <a:pPr eaLnBrk="1" hangingPunct="1"/>
            <a:r>
              <a:rPr lang="fr-BE" altLang="fr-FR" sz="2000" dirty="0">
                <a:latin typeface="Calibri" pitchFamily="34" charset="0"/>
              </a:rPr>
              <a:t>Les classes enfants peuvent contenir d’autres éléments permettant</a:t>
            </a:r>
          </a:p>
          <a:p>
            <a:pPr eaLnBrk="1" hangingPunct="1"/>
            <a:r>
              <a:rPr lang="fr-BE" altLang="fr-FR" sz="2000" dirty="0">
                <a:latin typeface="Calibri" pitchFamily="34" charset="0"/>
              </a:rPr>
              <a:t>de </a:t>
            </a:r>
            <a:r>
              <a:rPr lang="fr-BE" altLang="fr-FR" sz="2000" b="1" dirty="0">
                <a:latin typeface="Calibri" pitchFamily="34" charset="0"/>
              </a:rPr>
              <a:t>spécialiser</a:t>
            </a:r>
            <a:r>
              <a:rPr lang="fr-BE" altLang="fr-FR" sz="2000" dirty="0">
                <a:latin typeface="Calibri" pitchFamily="34" charset="0"/>
              </a:rPr>
              <a:t> la classe parent.</a:t>
            </a:r>
          </a:p>
          <a:p>
            <a:pPr eaLnBrk="1" hangingPunct="1"/>
            <a:endParaRPr lang="fr-BE" altLang="fr-FR" sz="2000" dirty="0">
              <a:latin typeface="Calibri" pitchFamily="34" charset="0"/>
            </a:endParaRPr>
          </a:p>
          <a:p>
            <a:pPr eaLnBrk="1" hangingPunct="1"/>
            <a:r>
              <a:rPr lang="fr-BE" altLang="fr-FR" sz="2000" dirty="0">
                <a:latin typeface="Calibri" pitchFamily="34" charset="0"/>
              </a:rPr>
              <a:t>Grâce à cette technique, il est donc possible de définir des </a:t>
            </a:r>
            <a:r>
              <a:rPr lang="fr-BE" altLang="fr-FR" sz="2000" b="1" dirty="0">
                <a:latin typeface="Calibri" pitchFamily="34" charset="0"/>
              </a:rPr>
              <a:t>arborescences de</a:t>
            </a:r>
          </a:p>
          <a:p>
            <a:pPr eaLnBrk="1" hangingPunct="1"/>
            <a:r>
              <a:rPr lang="fr-BE" altLang="fr-FR" sz="2000" b="1" dirty="0">
                <a:latin typeface="Calibri" pitchFamily="34" charset="0"/>
              </a:rPr>
              <a:t>classes</a:t>
            </a:r>
            <a:r>
              <a:rPr lang="fr-BE" altLang="fr-FR" sz="2000" dirty="0">
                <a:latin typeface="Calibri" pitchFamily="34" charset="0"/>
              </a:rPr>
              <a:t> qui regroupent des classes de plus en plus spécialisées.</a:t>
            </a:r>
          </a:p>
          <a:p>
            <a:pPr eaLnBrk="1" hangingPunct="1"/>
            <a:endParaRPr lang="fr-BE" altLang="fr-FR" sz="2000" dirty="0">
              <a:latin typeface="Calibri" pitchFamily="34" charset="0"/>
            </a:endParaRPr>
          </a:p>
          <a:p>
            <a:pPr eaLnBrk="1" hangingPunct="1"/>
            <a:r>
              <a:rPr lang="fr-BE" altLang="fr-FR" sz="2000" dirty="0">
                <a:latin typeface="Calibri" pitchFamily="34" charset="0"/>
              </a:rPr>
              <a:t>Attention, contrairement à certains langages, l’</a:t>
            </a:r>
            <a:r>
              <a:rPr lang="fr-BE" altLang="fr-FR" sz="2000" b="1" dirty="0">
                <a:latin typeface="Calibri" pitchFamily="34" charset="0"/>
              </a:rPr>
              <a:t>héritage</a:t>
            </a:r>
            <a:r>
              <a:rPr lang="fr-BE" altLang="fr-FR" sz="2000" dirty="0">
                <a:latin typeface="Calibri" pitchFamily="34" charset="0"/>
              </a:rPr>
              <a:t> </a:t>
            </a:r>
            <a:r>
              <a:rPr lang="fr-BE" altLang="fr-FR" sz="2000" b="1" dirty="0">
                <a:latin typeface="Calibri" pitchFamily="34" charset="0"/>
              </a:rPr>
              <a:t>multiple</a:t>
            </a:r>
            <a:r>
              <a:rPr lang="fr-BE" altLang="fr-FR" sz="2000" dirty="0">
                <a:latin typeface="Calibri" pitchFamily="34" charset="0"/>
              </a:rPr>
              <a:t> est </a:t>
            </a:r>
            <a:r>
              <a:rPr lang="fr-BE" altLang="fr-FR" sz="2000" b="1" dirty="0">
                <a:latin typeface="Calibri" pitchFamily="34" charset="0"/>
              </a:rPr>
              <a:t>interdit</a:t>
            </a:r>
            <a:r>
              <a:rPr lang="fr-BE" altLang="fr-FR" sz="2000" dirty="0">
                <a:latin typeface="Calibri" pitchFamily="34" charset="0"/>
              </a:rPr>
              <a:t> !</a:t>
            </a:r>
          </a:p>
        </p:txBody>
      </p:sp>
    </p:spTree>
    <p:extLst>
      <p:ext uri="{BB962C8B-B14F-4D97-AF65-F5344CB8AC3E}">
        <p14:creationId xmlns:p14="http://schemas.microsoft.com/office/powerpoint/2010/main" val="1475651672"/>
      </p:ext>
    </p:extLst>
  </p:cSld>
  <p:clrMapOvr>
    <a:masterClrMapping/>
  </p:clrMapOvr>
  <p:transition>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 </a:t>
            </a:r>
            <a:r>
              <a:rPr lang="fr-BE" sz="2400" b="1" dirty="0">
                <a:latin typeface="+mn-lt"/>
                <a:cs typeface="+mn-cs"/>
              </a:rPr>
              <a:t>L’héritage</a:t>
            </a:r>
            <a:endParaRPr lang="fr-BE" b="1" i="1" dirty="0">
              <a:latin typeface="+mn-lt"/>
              <a:cs typeface="+mn-cs"/>
            </a:endParaRPr>
          </a:p>
        </p:txBody>
      </p:sp>
      <p:sp>
        <p:nvSpPr>
          <p:cNvPr id="27651" name="ZoneTexte 34"/>
          <p:cNvSpPr txBox="1">
            <a:spLocks noChangeArrowheads="1"/>
          </p:cNvSpPr>
          <p:nvPr/>
        </p:nvSpPr>
        <p:spPr bwMode="auto">
          <a:xfrm>
            <a:off x="1714501" y="3357563"/>
            <a:ext cx="1000125"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200">
                <a:solidFill>
                  <a:schemeClr val="bg1"/>
                </a:solidFill>
                <a:latin typeface="Calibri" pitchFamily="34" charset="0"/>
              </a:rPr>
              <a:t>freiner</a:t>
            </a:r>
          </a:p>
        </p:txBody>
      </p:sp>
      <p:sp>
        <p:nvSpPr>
          <p:cNvPr id="9" name="Losange 8"/>
          <p:cNvSpPr/>
          <p:nvPr/>
        </p:nvSpPr>
        <p:spPr>
          <a:xfrm>
            <a:off x="3643307" y="642918"/>
            <a:ext cx="1714512" cy="1357322"/>
          </a:xfrm>
          <a:prstGeom prst="diamond">
            <a:avLst/>
          </a:prstGeom>
        </p:spPr>
        <p:style>
          <a:lnRef idx="0">
            <a:schemeClr val="accent4"/>
          </a:lnRef>
          <a:fillRef idx="3">
            <a:schemeClr val="accent4"/>
          </a:fillRef>
          <a:effectRef idx="3">
            <a:schemeClr val="accent4"/>
          </a:effectRef>
          <a:fontRef idx="minor">
            <a:schemeClr val="lt1"/>
          </a:fontRef>
        </p:style>
        <p:txBody>
          <a:bodyPr lIns="91424" tIns="45712" rIns="91424" bIns="45712" anchor="ctr"/>
          <a:lstStyle/>
          <a:p>
            <a:pPr algn="ctr" fontAlgn="auto">
              <a:spcBef>
                <a:spcPts val="0"/>
              </a:spcBef>
              <a:spcAft>
                <a:spcPts val="0"/>
              </a:spcAft>
              <a:defRPr/>
            </a:pPr>
            <a:r>
              <a:rPr lang="fr-BE" sz="1600" dirty="0"/>
              <a:t>Classe Animal</a:t>
            </a:r>
          </a:p>
        </p:txBody>
      </p:sp>
      <p:cxnSp>
        <p:nvCxnSpPr>
          <p:cNvPr id="11" name="Connecteur droit 10"/>
          <p:cNvCxnSpPr/>
          <p:nvPr/>
        </p:nvCxnSpPr>
        <p:spPr>
          <a:xfrm>
            <a:off x="1500188" y="2214564"/>
            <a:ext cx="6000750" cy="1587"/>
          </a:xfrm>
          <a:prstGeom prst="line">
            <a:avLst/>
          </a:prstGeom>
        </p:spPr>
        <p:style>
          <a:lnRef idx="3">
            <a:schemeClr val="dk1"/>
          </a:lnRef>
          <a:fillRef idx="0">
            <a:schemeClr val="dk1"/>
          </a:fillRef>
          <a:effectRef idx="2">
            <a:schemeClr val="dk1"/>
          </a:effectRef>
          <a:fontRef idx="minor">
            <a:schemeClr val="tx1"/>
          </a:fontRef>
        </p:style>
      </p:cxnSp>
      <p:sp>
        <p:nvSpPr>
          <p:cNvPr id="12" name="Losange 11"/>
          <p:cNvSpPr/>
          <p:nvPr/>
        </p:nvSpPr>
        <p:spPr>
          <a:xfrm>
            <a:off x="2643174" y="2428868"/>
            <a:ext cx="1714512" cy="1500198"/>
          </a:xfrm>
          <a:prstGeom prst="diamond">
            <a:avLst/>
          </a:prstGeom>
        </p:spPr>
        <p:style>
          <a:lnRef idx="0">
            <a:schemeClr val="accent5"/>
          </a:lnRef>
          <a:fillRef idx="3">
            <a:schemeClr val="accent5"/>
          </a:fillRef>
          <a:effectRef idx="3">
            <a:schemeClr val="accent5"/>
          </a:effectRef>
          <a:fontRef idx="minor">
            <a:schemeClr val="lt1"/>
          </a:fontRef>
        </p:style>
        <p:txBody>
          <a:bodyPr lIns="91424" tIns="45712" rIns="91424" bIns="45712" anchor="ctr"/>
          <a:lstStyle/>
          <a:p>
            <a:pPr algn="ctr" fontAlgn="auto">
              <a:spcBef>
                <a:spcPts val="0"/>
              </a:spcBef>
              <a:spcAft>
                <a:spcPts val="0"/>
              </a:spcAft>
              <a:defRPr/>
            </a:pPr>
            <a:r>
              <a:rPr lang="fr-BE" sz="1600" dirty="0">
                <a:solidFill>
                  <a:schemeClr val="tx1"/>
                </a:solidFill>
              </a:rPr>
              <a:t>Classe </a:t>
            </a:r>
            <a:r>
              <a:rPr lang="fr-BE" sz="1600" dirty="0" err="1">
                <a:solidFill>
                  <a:schemeClr val="tx1"/>
                </a:solidFill>
              </a:rPr>
              <a:t>mami</a:t>
            </a:r>
            <a:r>
              <a:rPr lang="fr-BE" sz="1600" dirty="0">
                <a:solidFill>
                  <a:schemeClr val="tx1"/>
                </a:solidFill>
              </a:rPr>
              <a:t>- </a:t>
            </a:r>
          </a:p>
          <a:p>
            <a:pPr algn="ctr" fontAlgn="auto">
              <a:spcBef>
                <a:spcPts val="0"/>
              </a:spcBef>
              <a:spcAft>
                <a:spcPts val="0"/>
              </a:spcAft>
              <a:defRPr/>
            </a:pPr>
            <a:r>
              <a:rPr lang="fr-BE" sz="1600" dirty="0" err="1">
                <a:solidFill>
                  <a:schemeClr val="tx1"/>
                </a:solidFill>
              </a:rPr>
              <a:t>fère</a:t>
            </a:r>
            <a:endParaRPr lang="fr-BE" sz="1600" dirty="0">
              <a:solidFill>
                <a:schemeClr val="tx1"/>
              </a:solidFill>
            </a:endParaRPr>
          </a:p>
        </p:txBody>
      </p:sp>
      <p:sp>
        <p:nvSpPr>
          <p:cNvPr id="13" name="Losange 12"/>
          <p:cNvSpPr/>
          <p:nvPr/>
        </p:nvSpPr>
        <p:spPr>
          <a:xfrm>
            <a:off x="642910" y="2428868"/>
            <a:ext cx="1714512" cy="1500198"/>
          </a:xfrm>
          <a:prstGeom prst="diamond">
            <a:avLst/>
          </a:prstGeom>
        </p:spPr>
        <p:style>
          <a:lnRef idx="0">
            <a:schemeClr val="accent5"/>
          </a:lnRef>
          <a:fillRef idx="3">
            <a:schemeClr val="accent5"/>
          </a:fillRef>
          <a:effectRef idx="3">
            <a:schemeClr val="accent5"/>
          </a:effectRef>
          <a:fontRef idx="minor">
            <a:schemeClr val="lt1"/>
          </a:fontRef>
        </p:style>
        <p:txBody>
          <a:bodyPr lIns="91424" tIns="45712" rIns="91424" bIns="45712" anchor="ctr"/>
          <a:lstStyle/>
          <a:p>
            <a:pPr algn="ctr" fontAlgn="auto">
              <a:spcBef>
                <a:spcPts val="0"/>
              </a:spcBef>
              <a:spcAft>
                <a:spcPts val="0"/>
              </a:spcAft>
              <a:defRPr/>
            </a:pPr>
            <a:r>
              <a:rPr lang="fr-BE" sz="1600" dirty="0">
                <a:solidFill>
                  <a:schemeClr val="tx1"/>
                </a:solidFill>
              </a:rPr>
              <a:t>Classe reptile</a:t>
            </a:r>
          </a:p>
        </p:txBody>
      </p:sp>
      <p:sp>
        <p:nvSpPr>
          <p:cNvPr id="14" name="Losange 13"/>
          <p:cNvSpPr/>
          <p:nvPr/>
        </p:nvSpPr>
        <p:spPr>
          <a:xfrm>
            <a:off x="4643439" y="2428868"/>
            <a:ext cx="1714512" cy="1500198"/>
          </a:xfrm>
          <a:prstGeom prst="diamond">
            <a:avLst/>
          </a:prstGeom>
        </p:spPr>
        <p:style>
          <a:lnRef idx="0">
            <a:schemeClr val="accent5"/>
          </a:lnRef>
          <a:fillRef idx="3">
            <a:schemeClr val="accent5"/>
          </a:fillRef>
          <a:effectRef idx="3">
            <a:schemeClr val="accent5"/>
          </a:effectRef>
          <a:fontRef idx="minor">
            <a:schemeClr val="lt1"/>
          </a:fontRef>
        </p:style>
        <p:txBody>
          <a:bodyPr lIns="91424" tIns="45712" rIns="91424" bIns="45712" anchor="ctr"/>
          <a:lstStyle/>
          <a:p>
            <a:pPr algn="ctr" fontAlgn="auto">
              <a:spcBef>
                <a:spcPts val="0"/>
              </a:spcBef>
              <a:spcAft>
                <a:spcPts val="0"/>
              </a:spcAft>
              <a:defRPr/>
            </a:pPr>
            <a:r>
              <a:rPr lang="fr-BE" sz="1600" dirty="0">
                <a:solidFill>
                  <a:schemeClr val="tx1"/>
                </a:solidFill>
              </a:rPr>
              <a:t>Classe insectes</a:t>
            </a:r>
          </a:p>
        </p:txBody>
      </p:sp>
      <p:sp>
        <p:nvSpPr>
          <p:cNvPr id="15" name="Losange 14"/>
          <p:cNvSpPr/>
          <p:nvPr/>
        </p:nvSpPr>
        <p:spPr>
          <a:xfrm>
            <a:off x="6643702" y="2428868"/>
            <a:ext cx="1714512" cy="1500198"/>
          </a:xfrm>
          <a:prstGeom prst="diamond">
            <a:avLst/>
          </a:prstGeom>
        </p:spPr>
        <p:style>
          <a:lnRef idx="0">
            <a:schemeClr val="accent5"/>
          </a:lnRef>
          <a:fillRef idx="3">
            <a:schemeClr val="accent5"/>
          </a:fillRef>
          <a:effectRef idx="3">
            <a:schemeClr val="accent5"/>
          </a:effectRef>
          <a:fontRef idx="minor">
            <a:schemeClr val="lt1"/>
          </a:fontRef>
        </p:style>
        <p:txBody>
          <a:bodyPr lIns="91424" tIns="45712" rIns="91424" bIns="45712" anchor="ctr"/>
          <a:lstStyle/>
          <a:p>
            <a:pPr algn="ctr" fontAlgn="auto">
              <a:spcBef>
                <a:spcPts val="0"/>
              </a:spcBef>
              <a:spcAft>
                <a:spcPts val="0"/>
              </a:spcAft>
              <a:defRPr/>
            </a:pPr>
            <a:r>
              <a:rPr lang="fr-BE" sz="1600" dirty="0">
                <a:solidFill>
                  <a:schemeClr val="tx1"/>
                </a:solidFill>
              </a:rPr>
              <a:t>Classe poissons</a:t>
            </a:r>
          </a:p>
        </p:txBody>
      </p:sp>
      <p:sp>
        <p:nvSpPr>
          <p:cNvPr id="16" name="Losange 15"/>
          <p:cNvSpPr/>
          <p:nvPr/>
        </p:nvSpPr>
        <p:spPr>
          <a:xfrm>
            <a:off x="1500167" y="4357694"/>
            <a:ext cx="1714512" cy="1500198"/>
          </a:xfrm>
          <a:prstGeom prst="diamond">
            <a:avLst/>
          </a:prstGeom>
        </p:spPr>
        <p:style>
          <a:lnRef idx="0">
            <a:schemeClr val="accent6"/>
          </a:lnRef>
          <a:fillRef idx="3">
            <a:schemeClr val="accent6"/>
          </a:fillRef>
          <a:effectRef idx="3">
            <a:schemeClr val="accent6"/>
          </a:effectRef>
          <a:fontRef idx="minor">
            <a:schemeClr val="lt1"/>
          </a:fontRef>
        </p:style>
        <p:txBody>
          <a:bodyPr lIns="91424" tIns="45712" rIns="91424" bIns="45712" anchor="ctr"/>
          <a:lstStyle/>
          <a:p>
            <a:pPr algn="ctr" fontAlgn="auto">
              <a:spcBef>
                <a:spcPts val="0"/>
              </a:spcBef>
              <a:spcAft>
                <a:spcPts val="0"/>
              </a:spcAft>
              <a:defRPr/>
            </a:pPr>
            <a:r>
              <a:rPr lang="fr-BE" sz="1600" dirty="0"/>
              <a:t>Classe chat</a:t>
            </a:r>
          </a:p>
        </p:txBody>
      </p:sp>
      <p:sp>
        <p:nvSpPr>
          <p:cNvPr id="17" name="Losange 16"/>
          <p:cNvSpPr/>
          <p:nvPr/>
        </p:nvSpPr>
        <p:spPr>
          <a:xfrm>
            <a:off x="3786182" y="4357694"/>
            <a:ext cx="1714512" cy="1500198"/>
          </a:xfrm>
          <a:prstGeom prst="diamond">
            <a:avLst/>
          </a:prstGeom>
        </p:spPr>
        <p:style>
          <a:lnRef idx="0">
            <a:schemeClr val="accent6"/>
          </a:lnRef>
          <a:fillRef idx="3">
            <a:schemeClr val="accent6"/>
          </a:fillRef>
          <a:effectRef idx="3">
            <a:schemeClr val="accent6"/>
          </a:effectRef>
          <a:fontRef idx="minor">
            <a:schemeClr val="lt1"/>
          </a:fontRef>
        </p:style>
        <p:txBody>
          <a:bodyPr lIns="91424" tIns="45712" rIns="91424" bIns="45712" anchor="ctr"/>
          <a:lstStyle/>
          <a:p>
            <a:pPr algn="ctr" fontAlgn="auto">
              <a:spcBef>
                <a:spcPts val="0"/>
              </a:spcBef>
              <a:spcAft>
                <a:spcPts val="0"/>
              </a:spcAft>
              <a:defRPr/>
            </a:pPr>
            <a:r>
              <a:rPr lang="fr-BE" sz="1600" dirty="0"/>
              <a:t>Classe chien</a:t>
            </a:r>
          </a:p>
        </p:txBody>
      </p:sp>
      <p:cxnSp>
        <p:nvCxnSpPr>
          <p:cNvPr id="18" name="Connecteur droit 17"/>
          <p:cNvCxnSpPr/>
          <p:nvPr/>
        </p:nvCxnSpPr>
        <p:spPr>
          <a:xfrm>
            <a:off x="2357438" y="4143375"/>
            <a:ext cx="2286000" cy="1588"/>
          </a:xfrm>
          <a:prstGeom prst="line">
            <a:avLst/>
          </a:prstGeom>
        </p:spPr>
        <p:style>
          <a:lnRef idx="3">
            <a:schemeClr val="dk1"/>
          </a:lnRef>
          <a:fillRef idx="0">
            <a:schemeClr val="dk1"/>
          </a:fillRef>
          <a:effectRef idx="2">
            <a:schemeClr val="dk1"/>
          </a:effectRef>
          <a:fontRef idx="minor">
            <a:schemeClr val="tx1"/>
          </a:fontRef>
        </p:style>
      </p:cxnSp>
      <p:cxnSp>
        <p:nvCxnSpPr>
          <p:cNvPr id="21" name="Connecteur droit 20"/>
          <p:cNvCxnSpPr/>
          <p:nvPr/>
        </p:nvCxnSpPr>
        <p:spPr>
          <a:xfrm rot="5400000">
            <a:off x="1392238" y="2320925"/>
            <a:ext cx="214312" cy="1588"/>
          </a:xfrm>
          <a:prstGeom prst="line">
            <a:avLst/>
          </a:prstGeom>
        </p:spPr>
        <p:style>
          <a:lnRef idx="3">
            <a:schemeClr val="dk1"/>
          </a:lnRef>
          <a:fillRef idx="0">
            <a:schemeClr val="dk1"/>
          </a:fillRef>
          <a:effectRef idx="2">
            <a:schemeClr val="dk1"/>
          </a:effectRef>
          <a:fontRef idx="minor">
            <a:schemeClr val="tx1"/>
          </a:fontRef>
        </p:style>
      </p:cxnSp>
      <p:cxnSp>
        <p:nvCxnSpPr>
          <p:cNvPr id="25" name="Connecteur droit 24"/>
          <p:cNvCxnSpPr/>
          <p:nvPr/>
        </p:nvCxnSpPr>
        <p:spPr>
          <a:xfrm rot="5400000">
            <a:off x="2249488" y="4251325"/>
            <a:ext cx="215900" cy="0"/>
          </a:xfrm>
          <a:prstGeom prst="line">
            <a:avLst/>
          </a:prstGeom>
        </p:spPr>
        <p:style>
          <a:lnRef idx="3">
            <a:schemeClr val="dk1"/>
          </a:lnRef>
          <a:fillRef idx="0">
            <a:schemeClr val="dk1"/>
          </a:fillRef>
          <a:effectRef idx="2">
            <a:schemeClr val="dk1"/>
          </a:effectRef>
          <a:fontRef idx="minor">
            <a:schemeClr val="tx1"/>
          </a:fontRef>
        </p:style>
      </p:cxnSp>
      <p:cxnSp>
        <p:nvCxnSpPr>
          <p:cNvPr id="26" name="Connecteur droit 25"/>
          <p:cNvCxnSpPr/>
          <p:nvPr/>
        </p:nvCxnSpPr>
        <p:spPr>
          <a:xfrm rot="5400000">
            <a:off x="4392613" y="2106613"/>
            <a:ext cx="214313" cy="1588"/>
          </a:xfrm>
          <a:prstGeom prst="line">
            <a:avLst/>
          </a:prstGeom>
        </p:spPr>
        <p:style>
          <a:lnRef idx="3">
            <a:schemeClr val="dk1"/>
          </a:lnRef>
          <a:fillRef idx="0">
            <a:schemeClr val="dk1"/>
          </a:fillRef>
          <a:effectRef idx="2">
            <a:schemeClr val="dk1"/>
          </a:effectRef>
          <a:fontRef idx="minor">
            <a:schemeClr val="tx1"/>
          </a:fontRef>
        </p:style>
      </p:cxnSp>
      <p:cxnSp>
        <p:nvCxnSpPr>
          <p:cNvPr id="27" name="Connecteur droit 26"/>
          <p:cNvCxnSpPr/>
          <p:nvPr/>
        </p:nvCxnSpPr>
        <p:spPr>
          <a:xfrm rot="5400000">
            <a:off x="3392488" y="4037013"/>
            <a:ext cx="215900" cy="0"/>
          </a:xfrm>
          <a:prstGeom prst="line">
            <a:avLst/>
          </a:prstGeom>
        </p:spPr>
        <p:style>
          <a:lnRef idx="3">
            <a:schemeClr val="dk1"/>
          </a:lnRef>
          <a:fillRef idx="0">
            <a:schemeClr val="dk1"/>
          </a:fillRef>
          <a:effectRef idx="2">
            <a:schemeClr val="dk1"/>
          </a:effectRef>
          <a:fontRef idx="minor">
            <a:schemeClr val="tx1"/>
          </a:fontRef>
        </p:style>
      </p:cxnSp>
      <p:cxnSp>
        <p:nvCxnSpPr>
          <p:cNvPr id="28" name="Connecteur droit 27"/>
          <p:cNvCxnSpPr/>
          <p:nvPr/>
        </p:nvCxnSpPr>
        <p:spPr>
          <a:xfrm rot="5400000">
            <a:off x="4537075" y="4249739"/>
            <a:ext cx="214313" cy="1587"/>
          </a:xfrm>
          <a:prstGeom prst="line">
            <a:avLst/>
          </a:prstGeom>
        </p:spPr>
        <p:style>
          <a:lnRef idx="3">
            <a:schemeClr val="dk1"/>
          </a:lnRef>
          <a:fillRef idx="0">
            <a:schemeClr val="dk1"/>
          </a:fillRef>
          <a:effectRef idx="2">
            <a:schemeClr val="dk1"/>
          </a:effectRef>
          <a:fontRef idx="minor">
            <a:schemeClr val="tx1"/>
          </a:fontRef>
        </p:style>
      </p:cxnSp>
      <p:cxnSp>
        <p:nvCxnSpPr>
          <p:cNvPr id="29" name="Connecteur droit 28"/>
          <p:cNvCxnSpPr/>
          <p:nvPr/>
        </p:nvCxnSpPr>
        <p:spPr>
          <a:xfrm rot="5400000">
            <a:off x="5394326" y="2320926"/>
            <a:ext cx="214312" cy="1587"/>
          </a:xfrm>
          <a:prstGeom prst="line">
            <a:avLst/>
          </a:prstGeom>
        </p:spPr>
        <p:style>
          <a:lnRef idx="3">
            <a:schemeClr val="dk1"/>
          </a:lnRef>
          <a:fillRef idx="0">
            <a:schemeClr val="dk1"/>
          </a:fillRef>
          <a:effectRef idx="2">
            <a:schemeClr val="dk1"/>
          </a:effectRef>
          <a:fontRef idx="minor">
            <a:schemeClr val="tx1"/>
          </a:fontRef>
        </p:style>
      </p:cxnSp>
      <p:cxnSp>
        <p:nvCxnSpPr>
          <p:cNvPr id="30" name="Connecteur droit 29"/>
          <p:cNvCxnSpPr/>
          <p:nvPr/>
        </p:nvCxnSpPr>
        <p:spPr>
          <a:xfrm rot="5400000">
            <a:off x="3393282" y="2321719"/>
            <a:ext cx="214312" cy="0"/>
          </a:xfrm>
          <a:prstGeom prst="line">
            <a:avLst/>
          </a:prstGeom>
        </p:spPr>
        <p:style>
          <a:lnRef idx="3">
            <a:schemeClr val="dk1"/>
          </a:lnRef>
          <a:fillRef idx="0">
            <a:schemeClr val="dk1"/>
          </a:fillRef>
          <a:effectRef idx="2">
            <a:schemeClr val="dk1"/>
          </a:effectRef>
          <a:fontRef idx="minor">
            <a:schemeClr val="tx1"/>
          </a:fontRef>
        </p:style>
      </p:cxnSp>
      <p:cxnSp>
        <p:nvCxnSpPr>
          <p:cNvPr id="32" name="Connecteur droit 31"/>
          <p:cNvCxnSpPr/>
          <p:nvPr/>
        </p:nvCxnSpPr>
        <p:spPr>
          <a:xfrm rot="5400000">
            <a:off x="7394576" y="2320926"/>
            <a:ext cx="214312" cy="158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27476732"/>
      </p:ext>
    </p:extLst>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 . </a:t>
            </a:r>
            <a:r>
              <a:rPr lang="fr-BE" sz="2400" b="1" dirty="0">
                <a:latin typeface="+mn-lt"/>
                <a:cs typeface="+mn-cs"/>
              </a:rPr>
              <a:t>POO &lt;&gt; Procédural</a:t>
            </a:r>
            <a:endParaRPr lang="fr-BE" sz="3200" b="1" dirty="0">
              <a:latin typeface="+mn-lt"/>
              <a:cs typeface="+mn-cs"/>
            </a:endParaRPr>
          </a:p>
        </p:txBody>
      </p:sp>
      <p:sp>
        <p:nvSpPr>
          <p:cNvPr id="16387" name="ZoneTexte 8"/>
          <p:cNvSpPr txBox="1">
            <a:spLocks noChangeArrowheads="1"/>
          </p:cNvSpPr>
          <p:nvPr/>
        </p:nvSpPr>
        <p:spPr bwMode="auto">
          <a:xfrm>
            <a:off x="214313" y="1000125"/>
            <a:ext cx="8678862" cy="409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b="1" dirty="0">
                <a:latin typeface="Calibri" pitchFamily="34" charset="0"/>
              </a:rPr>
              <a:t>La programmation procédurale (ou modulaire) :</a:t>
            </a:r>
          </a:p>
          <a:p>
            <a:pPr eaLnBrk="1" hangingPunct="1"/>
            <a:endParaRPr lang="fr-BE" altLang="fr-FR" sz="2000" b="1" dirty="0">
              <a:latin typeface="Calibri" pitchFamily="34" charset="0"/>
              <a:hlinkClick r:id="rId3" action="ppaction://hlinkfile" tooltip="Web"/>
            </a:endParaRPr>
          </a:p>
          <a:p>
            <a:pPr eaLnBrk="1" hangingPunct="1"/>
            <a:r>
              <a:rPr lang="fr-BE" altLang="fr-FR" sz="2000" dirty="0">
                <a:latin typeface="Calibri" pitchFamily="34" charset="0"/>
              </a:rPr>
              <a:t>La programmation procédurale consiste à découper un programme en une </a:t>
            </a:r>
            <a:r>
              <a:rPr lang="fr-BE" altLang="fr-FR" sz="2000" b="1" dirty="0">
                <a:latin typeface="Calibri" pitchFamily="34" charset="0"/>
              </a:rPr>
              <a:t>série de fonctions</a:t>
            </a:r>
            <a:r>
              <a:rPr lang="fr-BE" altLang="fr-FR" sz="2000" dirty="0">
                <a:latin typeface="Calibri" pitchFamily="34" charset="0"/>
              </a:rPr>
              <a:t> (ou procédures) : c’est ce qu’on appelle l’abstraction procédurale.</a:t>
            </a:r>
            <a:endParaRPr lang="fr-BE" altLang="fr-FR" sz="2000" dirty="0">
              <a:latin typeface="Calibri" pitchFamily="34" charset="0"/>
              <a:hlinkClick r:id="rId4" action="ppaction://hlinkfile"/>
            </a:endParaRPr>
          </a:p>
          <a:p>
            <a:pPr eaLnBrk="1" hangingPunct="1"/>
            <a:endParaRPr lang="fr-BE" altLang="fr-FR" sz="2000" dirty="0">
              <a:latin typeface="Calibri" pitchFamily="34" charset="0"/>
            </a:endParaRPr>
          </a:p>
          <a:p>
            <a:pPr eaLnBrk="1" hangingPunct="1"/>
            <a:endParaRPr lang="fr-BE" altLang="fr-FR" sz="2000" dirty="0">
              <a:latin typeface="Calibri" pitchFamily="34" charset="0"/>
            </a:endParaRPr>
          </a:p>
          <a:p>
            <a:pPr eaLnBrk="1" hangingPunct="1"/>
            <a:r>
              <a:rPr lang="fr-BE" altLang="fr-FR" sz="2000" dirty="0">
                <a:latin typeface="Calibri" pitchFamily="34" charset="0"/>
              </a:rPr>
              <a:t>Ces fonctions contiennent un certain nombre d’instructions qui ont pour</a:t>
            </a:r>
          </a:p>
          <a:p>
            <a:pPr eaLnBrk="1" hangingPunct="1"/>
            <a:r>
              <a:rPr lang="fr-BE" altLang="fr-FR" sz="2000" dirty="0">
                <a:latin typeface="Calibri" pitchFamily="34" charset="0"/>
              </a:rPr>
              <a:t>but de réaliser un traitement particulier (calcul de la circonférence d’un cercle, impression de la fiche de paie d’un salarié, …).</a:t>
            </a:r>
          </a:p>
          <a:p>
            <a:pPr eaLnBrk="1" hangingPunct="1"/>
            <a:endParaRPr lang="fr-BE" altLang="fr-FR" sz="2000" dirty="0">
              <a:latin typeface="Calibri" pitchFamily="34" charset="0"/>
            </a:endParaRPr>
          </a:p>
          <a:p>
            <a:pPr eaLnBrk="1" hangingPunct="1"/>
            <a:endParaRPr lang="fr-BE" altLang="fr-FR" sz="2000" dirty="0">
              <a:latin typeface="Calibri" pitchFamily="34" charset="0"/>
            </a:endParaRPr>
          </a:p>
          <a:p>
            <a:pPr eaLnBrk="1" hangingPunct="1"/>
            <a:r>
              <a:rPr lang="fr-BE" altLang="fr-FR" sz="2000" dirty="0">
                <a:latin typeface="Calibri" pitchFamily="34" charset="0"/>
              </a:rPr>
              <a:t>Dans le cas de l’approche procédurale, un programme correspond à </a:t>
            </a:r>
            <a:r>
              <a:rPr lang="fr-BE" altLang="fr-FR" sz="2000" b="1" dirty="0">
                <a:latin typeface="Calibri" pitchFamily="34" charset="0"/>
              </a:rPr>
              <a:t>l’assemblage de plusieurs fonctions</a:t>
            </a:r>
            <a:r>
              <a:rPr lang="fr-BE" altLang="fr-FR" sz="2000" dirty="0">
                <a:latin typeface="Calibri" pitchFamily="34" charset="0"/>
              </a:rPr>
              <a:t> qui s’appellent entre elles.</a:t>
            </a:r>
            <a:endParaRPr lang="fr-BE" altLang="fr-FR" sz="2000" dirty="0">
              <a:latin typeface="Calibri" pitchFamily="34" charset="0"/>
              <a:hlinkClick r:id="rId3" action="ppaction://hlinkfile" tooltip="Web"/>
            </a:endParaRPr>
          </a:p>
        </p:txBody>
      </p:sp>
    </p:spTree>
    <p:extLst>
      <p:ext uri="{BB962C8B-B14F-4D97-AF65-F5344CB8AC3E}">
        <p14:creationId xmlns:p14="http://schemas.microsoft.com/office/powerpoint/2010/main" val="2711678244"/>
      </p:ext>
    </p:extLst>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 </a:t>
            </a:r>
            <a:r>
              <a:rPr lang="fr-BE" sz="2400" b="1" dirty="0" smtClean="0">
                <a:latin typeface="+mn-lt"/>
                <a:cs typeface="+mn-cs"/>
              </a:rPr>
              <a:t>L’héritage</a:t>
            </a:r>
            <a:endParaRPr lang="fr-BE" b="1" dirty="0">
              <a:solidFill>
                <a:schemeClr val="tx2">
                  <a:lumMod val="60000"/>
                  <a:lumOff val="40000"/>
                </a:schemeClr>
              </a:solidFill>
              <a:latin typeface="+mn-lt"/>
              <a:cs typeface="+mn-cs"/>
            </a:endParaRPr>
          </a:p>
        </p:txBody>
      </p:sp>
      <p:sp>
        <p:nvSpPr>
          <p:cNvPr id="11" name="ZoneTexte 10"/>
          <p:cNvSpPr txBox="1"/>
          <p:nvPr/>
        </p:nvSpPr>
        <p:spPr>
          <a:xfrm>
            <a:off x="500063" y="1001713"/>
            <a:ext cx="8501062" cy="369316"/>
          </a:xfrm>
          <a:prstGeom prst="rect">
            <a:avLst/>
          </a:prstGeom>
          <a:noFill/>
        </p:spPr>
        <p:txBody>
          <a:bodyPr lIns="91424" tIns="45712" rIns="91424" bIns="45712">
            <a:spAutoFit/>
          </a:bodyPr>
          <a:lstStyle/>
          <a:p>
            <a:pPr fontAlgn="auto">
              <a:spcBef>
                <a:spcPts val="0"/>
              </a:spcBef>
              <a:spcAft>
                <a:spcPts val="0"/>
              </a:spcAft>
              <a:defRPr/>
            </a:pPr>
            <a:r>
              <a:rPr lang="fr-BE" dirty="0" smtClean="0">
                <a:latin typeface="Calibri" panose="020F0502020204030204" pitchFamily="34" charset="0"/>
                <a:cs typeface="+mn-cs"/>
              </a:rPr>
              <a:t>En </a:t>
            </a:r>
            <a:r>
              <a:rPr lang="fr-BE" dirty="0">
                <a:latin typeface="Calibri" panose="020F0502020204030204" pitchFamily="34" charset="0"/>
                <a:cs typeface="+mn-cs"/>
              </a:rPr>
              <a:t>Java, </a:t>
            </a:r>
            <a:r>
              <a:rPr lang="fr-BE" dirty="0" smtClean="0">
                <a:latin typeface="Calibri" panose="020F0502020204030204" pitchFamily="34" charset="0"/>
                <a:cs typeface="+mn-cs"/>
              </a:rPr>
              <a:t>l’héritage est </a:t>
            </a:r>
            <a:r>
              <a:rPr lang="fr-BE" dirty="0">
                <a:latin typeface="Calibri" panose="020F0502020204030204" pitchFamily="34" charset="0"/>
                <a:cs typeface="+mn-cs"/>
              </a:rPr>
              <a:t>mis en œuvre au moyen du </a:t>
            </a:r>
            <a:r>
              <a:rPr lang="fr-BE" dirty="0" smtClean="0">
                <a:latin typeface="Calibri" panose="020F0502020204030204" pitchFamily="34" charset="0"/>
                <a:cs typeface="+mn-cs"/>
              </a:rPr>
              <a:t>mot-clé </a:t>
            </a:r>
            <a:r>
              <a:rPr lang="fr-BE" b="1" dirty="0" err="1" smtClean="0">
                <a:latin typeface="Calibri" panose="020F0502020204030204" pitchFamily="34" charset="0"/>
                <a:cs typeface="+mn-cs"/>
              </a:rPr>
              <a:t>extends</a:t>
            </a:r>
            <a:endParaRPr lang="fr-BE" b="1" dirty="0">
              <a:latin typeface="Calibri" panose="020F0502020204030204" pitchFamily="34" charset="0"/>
              <a:cs typeface="+mn-cs"/>
              <a:hlinkClick r:id="rId3" action="ppaction://hlinkfile"/>
            </a:endParaRPr>
          </a:p>
        </p:txBody>
      </p:sp>
      <p:sp>
        <p:nvSpPr>
          <p:cNvPr id="9" name="Rectangle 8"/>
          <p:cNvSpPr/>
          <p:nvPr/>
        </p:nvSpPr>
        <p:spPr>
          <a:xfrm>
            <a:off x="4000500" y="2251225"/>
            <a:ext cx="4643438" cy="1477311"/>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class </a:t>
            </a:r>
            <a:r>
              <a:rPr lang="fr-BE" b="1" dirty="0" err="1">
                <a:latin typeface="Calibri" panose="020F0502020204030204" pitchFamily="34" charset="0"/>
                <a:cs typeface="+mn-cs"/>
              </a:rPr>
              <a:t>Velo</a:t>
            </a:r>
            <a:r>
              <a:rPr lang="fr-BE" b="1"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extends</a:t>
            </a:r>
            <a:r>
              <a:rPr lang="fr-BE" b="1" dirty="0">
                <a:latin typeface="Calibri" panose="020F0502020204030204" pitchFamily="34" charset="0"/>
                <a:cs typeface="+mn-cs"/>
              </a:rPr>
              <a:t> </a:t>
            </a:r>
            <a:r>
              <a:rPr lang="fr-BE" b="1" dirty="0" err="1">
                <a:latin typeface="Calibri" panose="020F0502020204030204" pitchFamily="34" charset="0"/>
                <a:cs typeface="+mn-cs"/>
              </a:rPr>
              <a:t>Vehicule</a:t>
            </a:r>
            <a:r>
              <a:rPr lang="fr-BE" b="1" dirty="0">
                <a:latin typeface="Calibri" panose="020F0502020204030204" pitchFamily="34" charset="0"/>
                <a:cs typeface="+mn-cs"/>
              </a:rPr>
              <a:t> </a:t>
            </a:r>
          </a:p>
          <a:p>
            <a:pPr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b="1" dirty="0" err="1" smtClean="0">
                <a:solidFill>
                  <a:schemeClr val="tx2">
                    <a:lumMod val="60000"/>
                    <a:lumOff val="40000"/>
                  </a:schemeClr>
                </a:solidFill>
                <a:latin typeface="Calibri" panose="020F0502020204030204" pitchFamily="34" charset="0"/>
                <a:cs typeface="+mn-cs"/>
              </a:rPr>
              <a:t>private</a:t>
            </a:r>
            <a:r>
              <a:rPr lang="fr-BE" b="1" dirty="0" smtClean="0">
                <a:solidFill>
                  <a:schemeClr val="tx2">
                    <a:lumMod val="60000"/>
                    <a:lumOff val="40000"/>
                  </a:schemeClr>
                </a:solidFill>
                <a:latin typeface="Calibri" panose="020F0502020204030204" pitchFamily="34" charset="0"/>
                <a:cs typeface="+mn-cs"/>
              </a:rPr>
              <a:t> </a:t>
            </a:r>
            <a:r>
              <a:rPr lang="fr-BE" b="1" dirty="0" err="1" smtClean="0">
                <a:solidFill>
                  <a:schemeClr val="tx2">
                    <a:lumMod val="60000"/>
                    <a:lumOff val="40000"/>
                  </a:schemeClr>
                </a:solidFill>
                <a:latin typeface="Calibri" panose="020F0502020204030204" pitchFamily="34" charset="0"/>
                <a:cs typeface="+mn-cs"/>
              </a:rPr>
              <a:t>int</a:t>
            </a:r>
            <a:r>
              <a:rPr lang="fr-BE" b="1" dirty="0" smtClean="0">
                <a:solidFill>
                  <a:schemeClr val="tx2">
                    <a:lumMod val="60000"/>
                    <a:lumOff val="40000"/>
                  </a:schemeClr>
                </a:solidFill>
                <a:latin typeface="Calibri" panose="020F0502020204030204" pitchFamily="34" charset="0"/>
                <a:cs typeface="+mn-cs"/>
              </a:rPr>
              <a:t> </a:t>
            </a:r>
            <a:r>
              <a:rPr lang="fr-BE" b="1" dirty="0" err="1">
                <a:latin typeface="Calibri" panose="020F0502020204030204" pitchFamily="34" charset="0"/>
                <a:cs typeface="+mn-cs"/>
              </a:rPr>
              <a:t>nbVitesses</a:t>
            </a:r>
            <a:r>
              <a:rPr lang="fr-BE" b="1" dirty="0">
                <a:solidFill>
                  <a:schemeClr val="tx2">
                    <a:lumMod val="60000"/>
                    <a:lumOff val="40000"/>
                  </a:schemeClr>
                </a:solidFill>
                <a:latin typeface="Calibri" panose="020F0502020204030204" pitchFamily="34" charset="0"/>
                <a:cs typeface="+mn-cs"/>
              </a:rPr>
              <a:t>;</a:t>
            </a:r>
          </a:p>
          <a:p>
            <a:pPr lvl="1" fontAlgn="auto">
              <a:spcBef>
                <a:spcPts val="0"/>
              </a:spcBef>
              <a:spcAft>
                <a:spcPts val="0"/>
              </a:spcAft>
              <a:defRPr/>
            </a:pPr>
            <a:r>
              <a:rPr lang="fr-BE" b="1" dirty="0" err="1" smtClean="0">
                <a:solidFill>
                  <a:schemeClr val="tx2">
                    <a:lumMod val="60000"/>
                    <a:lumOff val="40000"/>
                  </a:schemeClr>
                </a:solidFill>
                <a:latin typeface="Calibri" panose="020F0502020204030204" pitchFamily="34" charset="0"/>
                <a:cs typeface="+mn-cs"/>
              </a:rPr>
              <a:t>private</a:t>
            </a:r>
            <a:r>
              <a:rPr lang="fr-BE" b="1" dirty="0" smtClean="0">
                <a:solidFill>
                  <a:schemeClr val="tx2">
                    <a:lumMod val="60000"/>
                    <a:lumOff val="40000"/>
                  </a:schemeClr>
                </a:solidFill>
                <a:latin typeface="Calibri" panose="020F0502020204030204" pitchFamily="34" charset="0"/>
                <a:cs typeface="+mn-cs"/>
              </a:rPr>
              <a:t> </a:t>
            </a:r>
            <a:r>
              <a:rPr lang="fr-BE" b="1" dirty="0" err="1" smtClean="0">
                <a:solidFill>
                  <a:schemeClr val="tx2">
                    <a:lumMod val="60000"/>
                    <a:lumOff val="40000"/>
                  </a:schemeClr>
                </a:solidFill>
                <a:latin typeface="Calibri" panose="020F0502020204030204" pitchFamily="34" charset="0"/>
                <a:cs typeface="+mn-cs"/>
              </a:rPr>
              <a:t>boolean</a:t>
            </a:r>
            <a:r>
              <a:rPr lang="fr-BE" b="1" dirty="0" smtClean="0">
                <a:solidFill>
                  <a:schemeClr val="tx2">
                    <a:lumMod val="60000"/>
                    <a:lumOff val="40000"/>
                  </a:schemeClr>
                </a:solidFill>
                <a:latin typeface="Calibri" panose="020F0502020204030204" pitchFamily="34" charset="0"/>
                <a:cs typeface="+mn-cs"/>
              </a:rPr>
              <a:t> </a:t>
            </a:r>
            <a:r>
              <a:rPr lang="fr-BE" b="1" dirty="0" err="1">
                <a:latin typeface="Calibri" panose="020F0502020204030204" pitchFamily="34" charset="0"/>
                <a:cs typeface="+mn-cs"/>
              </a:rPr>
              <a:t>isVTT</a:t>
            </a:r>
            <a:r>
              <a:rPr lang="fr-BE" b="1" dirty="0">
                <a:solidFill>
                  <a:schemeClr val="tx2">
                    <a:lumMod val="60000"/>
                    <a:lumOff val="40000"/>
                  </a:schemeClr>
                </a:solidFill>
                <a:latin typeface="Calibri" panose="020F0502020204030204" pitchFamily="34" charset="0"/>
                <a:cs typeface="+mn-cs"/>
              </a:rPr>
              <a:t>;</a:t>
            </a:r>
            <a:endParaRPr lang="fr-BE" b="1" dirty="0">
              <a:latin typeface="Calibri" panose="020F0502020204030204" pitchFamily="34" charset="0"/>
              <a:cs typeface="+mn-cs"/>
            </a:endParaRPr>
          </a:p>
          <a:p>
            <a:pPr fontAlgn="auto">
              <a:spcBef>
                <a:spcPts val="0"/>
              </a:spcBef>
              <a:spcAft>
                <a:spcPts val="0"/>
              </a:spcAft>
              <a:defRPr/>
            </a:pPr>
            <a:r>
              <a:rPr lang="fr-BE" b="1" dirty="0">
                <a:latin typeface="Calibri" panose="020F0502020204030204" pitchFamily="34" charset="0"/>
                <a:cs typeface="+mn-cs"/>
              </a:rPr>
              <a:t>}</a:t>
            </a:r>
          </a:p>
        </p:txBody>
      </p:sp>
      <p:sp>
        <p:nvSpPr>
          <p:cNvPr id="10" name="Rectangle 9"/>
          <p:cNvSpPr/>
          <p:nvPr/>
        </p:nvSpPr>
        <p:spPr>
          <a:xfrm>
            <a:off x="500063" y="2282975"/>
            <a:ext cx="3214687" cy="2031309"/>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class </a:t>
            </a:r>
            <a:r>
              <a:rPr lang="fr-BE" b="1" dirty="0" err="1">
                <a:latin typeface="Calibri" panose="020F0502020204030204" pitchFamily="34" charset="0"/>
                <a:cs typeface="+mn-cs"/>
              </a:rPr>
              <a:t>Vehicule</a:t>
            </a:r>
            <a:r>
              <a:rPr lang="fr-BE" b="1" dirty="0">
                <a:latin typeface="Calibri" panose="020F0502020204030204" pitchFamily="34" charset="0"/>
                <a:cs typeface="+mn-cs"/>
              </a:rPr>
              <a:t> </a:t>
            </a:r>
          </a:p>
          <a:p>
            <a:pPr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b="1" dirty="0" err="1" smtClean="0">
                <a:solidFill>
                  <a:schemeClr val="tx2">
                    <a:lumMod val="60000"/>
                    <a:lumOff val="40000"/>
                  </a:schemeClr>
                </a:solidFill>
                <a:latin typeface="Calibri" panose="020F0502020204030204" pitchFamily="34" charset="0"/>
                <a:cs typeface="+mn-cs"/>
              </a:rPr>
              <a:t>private</a:t>
            </a:r>
            <a:r>
              <a:rPr lang="fr-BE" b="1" dirty="0" smtClean="0">
                <a:solidFill>
                  <a:schemeClr val="tx2">
                    <a:lumMod val="60000"/>
                    <a:lumOff val="40000"/>
                  </a:schemeClr>
                </a:solidFill>
                <a:latin typeface="Calibri" panose="020F0502020204030204" pitchFamily="34" charset="0"/>
                <a:cs typeface="+mn-cs"/>
              </a:rPr>
              <a:t> String</a:t>
            </a:r>
            <a:r>
              <a:rPr lang="fr-BE" dirty="0" smtClean="0">
                <a:latin typeface="Calibri" panose="020F0502020204030204" pitchFamily="34" charset="0"/>
                <a:cs typeface="+mn-cs"/>
              </a:rPr>
              <a:t> </a:t>
            </a:r>
            <a:r>
              <a:rPr lang="fr-BE" dirty="0">
                <a:latin typeface="Calibri" panose="020F0502020204030204" pitchFamily="34" charset="0"/>
                <a:cs typeface="+mn-cs"/>
              </a:rPr>
              <a:t>marque;</a:t>
            </a:r>
          </a:p>
          <a:p>
            <a:pPr lvl="1" fontAlgn="auto">
              <a:spcBef>
                <a:spcPts val="0"/>
              </a:spcBef>
              <a:spcAft>
                <a:spcPts val="0"/>
              </a:spcAft>
              <a:defRPr/>
            </a:pPr>
            <a:r>
              <a:rPr lang="fr-BE" b="1" dirty="0" err="1" smtClean="0">
                <a:solidFill>
                  <a:schemeClr val="tx2">
                    <a:lumMod val="60000"/>
                    <a:lumOff val="40000"/>
                  </a:schemeClr>
                </a:solidFill>
                <a:latin typeface="Calibri" panose="020F0502020204030204" pitchFamily="34" charset="0"/>
                <a:cs typeface="+mn-cs"/>
              </a:rPr>
              <a:t>private</a:t>
            </a:r>
            <a:r>
              <a:rPr lang="fr-BE" b="1" dirty="0" smtClean="0">
                <a:solidFill>
                  <a:schemeClr val="tx2">
                    <a:lumMod val="60000"/>
                    <a:lumOff val="40000"/>
                  </a:schemeClr>
                </a:solidFill>
                <a:latin typeface="Calibri" panose="020F0502020204030204" pitchFamily="34" charset="0"/>
                <a:cs typeface="+mn-cs"/>
              </a:rPr>
              <a:t> </a:t>
            </a:r>
            <a:r>
              <a:rPr lang="fr-BE" b="1" dirty="0" err="1" smtClean="0">
                <a:solidFill>
                  <a:schemeClr val="tx2">
                    <a:lumMod val="60000"/>
                    <a:lumOff val="40000"/>
                  </a:schemeClr>
                </a:solidFill>
                <a:latin typeface="Calibri" panose="020F0502020204030204" pitchFamily="34" charset="0"/>
                <a:cs typeface="+mn-cs"/>
              </a:rPr>
              <a:t>int</a:t>
            </a:r>
            <a:r>
              <a:rPr lang="fr-BE" dirty="0" smtClean="0">
                <a:latin typeface="Calibri" panose="020F0502020204030204" pitchFamily="34" charset="0"/>
                <a:cs typeface="+mn-cs"/>
              </a:rPr>
              <a:t> </a:t>
            </a:r>
            <a:r>
              <a:rPr lang="fr-BE" dirty="0">
                <a:latin typeface="Calibri" panose="020F0502020204030204" pitchFamily="34" charset="0"/>
                <a:cs typeface="+mn-cs"/>
              </a:rPr>
              <a:t>vitesse;</a:t>
            </a:r>
          </a:p>
          <a:p>
            <a:pPr lvl="1" fontAlgn="auto">
              <a:spcBef>
                <a:spcPts val="0"/>
              </a:spcBef>
              <a:spcAft>
                <a:spcPts val="0"/>
              </a:spcAft>
              <a:defRPr/>
            </a:pPr>
            <a:r>
              <a:rPr lang="fr-BE" b="1" dirty="0" err="1" smtClean="0">
                <a:solidFill>
                  <a:schemeClr val="tx2">
                    <a:lumMod val="60000"/>
                    <a:lumOff val="40000"/>
                  </a:schemeClr>
                </a:solidFill>
                <a:latin typeface="Calibri" panose="020F0502020204030204" pitchFamily="34" charset="0"/>
              </a:rPr>
              <a:t>private</a:t>
            </a:r>
            <a:r>
              <a:rPr lang="fr-BE" b="1" dirty="0" smtClean="0">
                <a:solidFill>
                  <a:schemeClr val="tx2">
                    <a:lumMod val="60000"/>
                    <a:lumOff val="40000"/>
                  </a:schemeClr>
                </a:solidFill>
                <a:latin typeface="Calibri" panose="020F0502020204030204" pitchFamily="34" charset="0"/>
              </a:rPr>
              <a:t> String</a:t>
            </a:r>
            <a:r>
              <a:rPr lang="fr-BE" dirty="0" smtClean="0">
                <a:latin typeface="Calibri" panose="020F0502020204030204" pitchFamily="34" charset="0"/>
              </a:rPr>
              <a:t> </a:t>
            </a:r>
            <a:r>
              <a:rPr lang="fr-BE" dirty="0">
                <a:latin typeface="Calibri" panose="020F0502020204030204" pitchFamily="34" charset="0"/>
              </a:rPr>
              <a:t>couleur;</a:t>
            </a:r>
          </a:p>
          <a:p>
            <a:pPr lvl="1" fontAlgn="auto">
              <a:spcBef>
                <a:spcPts val="0"/>
              </a:spcBef>
              <a:spcAft>
                <a:spcPts val="0"/>
              </a:spcAft>
              <a:defRPr/>
            </a:pPr>
            <a:r>
              <a:rPr lang="fr-BE" b="1" dirty="0" err="1" smtClean="0">
                <a:solidFill>
                  <a:schemeClr val="tx2">
                    <a:lumMod val="60000"/>
                    <a:lumOff val="40000"/>
                  </a:schemeClr>
                </a:solidFill>
                <a:latin typeface="Calibri" panose="020F0502020204030204" pitchFamily="34" charset="0"/>
              </a:rPr>
              <a:t>private</a:t>
            </a:r>
            <a:r>
              <a:rPr lang="fr-BE" b="1" dirty="0" smtClean="0">
                <a:solidFill>
                  <a:schemeClr val="tx2">
                    <a:lumMod val="60000"/>
                    <a:lumOff val="40000"/>
                  </a:schemeClr>
                </a:solidFill>
                <a:latin typeface="Calibri" panose="020F0502020204030204" pitchFamily="34" charset="0"/>
              </a:rPr>
              <a:t> </a:t>
            </a:r>
            <a:r>
              <a:rPr lang="fr-BE" b="1" dirty="0" err="1" smtClean="0">
                <a:solidFill>
                  <a:schemeClr val="tx2">
                    <a:lumMod val="60000"/>
                    <a:lumOff val="40000"/>
                  </a:schemeClr>
                </a:solidFill>
                <a:latin typeface="Calibri" panose="020F0502020204030204" pitchFamily="34" charset="0"/>
              </a:rPr>
              <a:t>int</a:t>
            </a:r>
            <a:r>
              <a:rPr lang="fr-BE" dirty="0" smtClean="0">
                <a:latin typeface="Calibri" panose="020F0502020204030204" pitchFamily="34" charset="0"/>
              </a:rPr>
              <a:t> </a:t>
            </a:r>
            <a:r>
              <a:rPr lang="fr-BE" dirty="0">
                <a:latin typeface="Calibri" panose="020F0502020204030204" pitchFamily="34" charset="0"/>
              </a:rPr>
              <a:t>poids;</a:t>
            </a:r>
            <a:endParaRPr lang="fr-BE" b="1" dirty="0">
              <a:solidFill>
                <a:schemeClr val="tx2">
                  <a:lumMod val="60000"/>
                  <a:lumOff val="40000"/>
                </a:schemeClr>
              </a:solidFill>
              <a:latin typeface="Calibri" panose="020F0502020204030204" pitchFamily="34" charset="0"/>
              <a:cs typeface="+mn-cs"/>
            </a:endParaRPr>
          </a:p>
          <a:p>
            <a:pPr fontAlgn="auto">
              <a:spcBef>
                <a:spcPts val="0"/>
              </a:spcBef>
              <a:spcAft>
                <a:spcPts val="0"/>
              </a:spcAft>
              <a:defRPr/>
            </a:pPr>
            <a:r>
              <a:rPr lang="fr-BE" b="1" dirty="0">
                <a:latin typeface="Calibri" panose="020F0502020204030204" pitchFamily="34" charset="0"/>
                <a:cs typeface="+mn-cs"/>
              </a:rPr>
              <a:t>}</a:t>
            </a:r>
          </a:p>
        </p:txBody>
      </p:sp>
      <p:sp>
        <p:nvSpPr>
          <p:cNvPr id="12" name="Rectangle à coins arrondis 11"/>
          <p:cNvSpPr/>
          <p:nvPr/>
        </p:nvSpPr>
        <p:spPr>
          <a:xfrm>
            <a:off x="571500" y="1844825"/>
            <a:ext cx="1714500" cy="357187"/>
          </a:xfrm>
          <a:prstGeom prst="roundRect">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err="1" smtClean="0">
                <a:latin typeface="Calibri" panose="020F0502020204030204" pitchFamily="34" charset="0"/>
              </a:rPr>
              <a:t>Super-classe</a:t>
            </a:r>
            <a:endParaRPr lang="fr-BE" dirty="0">
              <a:latin typeface="Calibri" panose="020F0502020204030204" pitchFamily="34" charset="0"/>
            </a:endParaRPr>
          </a:p>
        </p:txBody>
      </p:sp>
      <p:sp>
        <p:nvSpPr>
          <p:cNvPr id="13" name="Rectangle à coins arrondis 12"/>
          <p:cNvSpPr/>
          <p:nvPr/>
        </p:nvSpPr>
        <p:spPr>
          <a:xfrm>
            <a:off x="4286250" y="1844825"/>
            <a:ext cx="1714500" cy="357187"/>
          </a:xfrm>
          <a:prstGeom prst="roundRect">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smtClean="0">
                <a:latin typeface="Calibri" panose="020F0502020204030204" pitchFamily="34" charset="0"/>
              </a:rPr>
              <a:t>Sous-classe</a:t>
            </a:r>
            <a:endParaRPr lang="fr-BE" dirty="0">
              <a:latin typeface="Calibri" panose="020F0502020204030204" pitchFamily="34" charset="0"/>
            </a:endParaRPr>
          </a:p>
        </p:txBody>
      </p:sp>
      <p:cxnSp>
        <p:nvCxnSpPr>
          <p:cNvPr id="15" name="Connecteur droit 14"/>
          <p:cNvCxnSpPr/>
          <p:nvPr/>
        </p:nvCxnSpPr>
        <p:spPr>
          <a:xfrm>
            <a:off x="2483768" y="2038887"/>
            <a:ext cx="1643062" cy="1587"/>
          </a:xfrm>
          <a:prstGeom prst="line">
            <a:avLst/>
          </a:prstGeom>
          <a:ln>
            <a:headEnd type="oval"/>
            <a:tailEnd type="oval"/>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500063" y="4314284"/>
            <a:ext cx="8143875" cy="1200312"/>
          </a:xfrm>
          <a:prstGeom prst="rect">
            <a:avLst/>
          </a:prstGeom>
        </p:spPr>
        <p:txBody>
          <a:bodyPr wrap="square" lIns="91424" tIns="45712" rIns="91424" bIns="45712">
            <a:spAutoFit/>
          </a:bodyPr>
          <a:lstStyle/>
          <a:p>
            <a:pPr eaLnBrk="1" hangingPunct="1"/>
            <a:r>
              <a:rPr lang="fr-BE" altLang="fr-FR" dirty="0">
                <a:latin typeface="Calibri" pitchFamily="34" charset="0"/>
              </a:rPr>
              <a:t>En l'absence d'héritage indiqué explicitement, une classe </a:t>
            </a:r>
            <a:r>
              <a:rPr lang="fr-BE" altLang="fr-FR" b="1" dirty="0">
                <a:latin typeface="Calibri" pitchFamily="34" charset="0"/>
              </a:rPr>
              <a:t>hérite implicitement </a:t>
            </a:r>
            <a:r>
              <a:rPr lang="fr-BE" altLang="fr-FR" dirty="0">
                <a:latin typeface="Calibri" pitchFamily="34" charset="0"/>
              </a:rPr>
              <a:t>de la classe </a:t>
            </a:r>
            <a:r>
              <a:rPr lang="fr-BE" altLang="fr-FR" b="1" dirty="0" smtClean="0">
                <a:latin typeface="Calibri" pitchFamily="34" charset="0"/>
              </a:rPr>
              <a:t>Object</a:t>
            </a:r>
            <a:r>
              <a:rPr lang="fr-BE" altLang="fr-FR" dirty="0" smtClean="0">
                <a:latin typeface="Calibri" pitchFamily="34" charset="0"/>
              </a:rPr>
              <a:t>.</a:t>
            </a:r>
            <a:endParaRPr lang="fr-BE" altLang="fr-FR" dirty="0">
              <a:latin typeface="Calibri" pitchFamily="34" charset="0"/>
            </a:endParaRPr>
          </a:p>
          <a:p>
            <a:pPr eaLnBrk="1" hangingPunct="1"/>
            <a:endParaRPr lang="fr-BE" altLang="fr-FR" dirty="0">
              <a:latin typeface="Calibri" pitchFamily="34" charset="0"/>
            </a:endParaRPr>
          </a:p>
          <a:p>
            <a:pPr eaLnBrk="1" hangingPunct="1"/>
            <a:r>
              <a:rPr lang="fr-BE" altLang="fr-FR" dirty="0">
                <a:latin typeface="Calibri" pitchFamily="34" charset="0"/>
              </a:rPr>
              <a:t>Cette classe Object est la racine de la hiérarchie de </a:t>
            </a:r>
            <a:r>
              <a:rPr lang="fr-BE" altLang="fr-FR" dirty="0" smtClean="0">
                <a:latin typeface="Calibri" pitchFamily="34" charset="0"/>
              </a:rPr>
              <a:t>classe.</a:t>
            </a:r>
            <a:endParaRPr lang="fr-BE" altLang="fr-FR" dirty="0">
              <a:latin typeface="Calibri" pitchFamily="34" charset="0"/>
            </a:endParaRPr>
          </a:p>
        </p:txBody>
      </p:sp>
    </p:spTree>
    <p:extLst>
      <p:ext uri="{BB962C8B-B14F-4D97-AF65-F5344CB8AC3E}">
        <p14:creationId xmlns:p14="http://schemas.microsoft.com/office/powerpoint/2010/main" val="1197636722"/>
      </p:ext>
    </p:extLst>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VII . </a:t>
            </a:r>
            <a:r>
              <a:rPr lang="fr-BE" sz="2400" b="1" dirty="0">
                <a:latin typeface="+mn-lt"/>
              </a:rPr>
              <a:t>L’héritage</a:t>
            </a:r>
            <a:r>
              <a:rPr lang="fr-BE" sz="3200" b="1" dirty="0">
                <a:solidFill>
                  <a:schemeClr val="tx2">
                    <a:lumMod val="60000"/>
                    <a:lumOff val="40000"/>
                  </a:schemeClr>
                </a:solidFill>
                <a:latin typeface="+mn-lt"/>
              </a:rPr>
              <a:t> </a:t>
            </a:r>
            <a:r>
              <a:rPr lang="fr-BE" sz="2400" b="1" dirty="0">
                <a:latin typeface="+mn-lt"/>
                <a:cs typeface="+mn-cs"/>
              </a:rPr>
              <a:t>–</a:t>
            </a:r>
            <a:r>
              <a:rPr lang="fr-BE" sz="3200" b="1" dirty="0">
                <a:latin typeface="+mn-lt"/>
                <a:cs typeface="+mn-cs"/>
              </a:rPr>
              <a:t> </a:t>
            </a:r>
            <a:r>
              <a:rPr lang="fr-BE" sz="2400" b="1" i="1" dirty="0">
                <a:latin typeface="+mn-lt"/>
                <a:cs typeface="+mn-cs"/>
              </a:rPr>
              <a:t>Le constructeur</a:t>
            </a:r>
            <a:endParaRPr lang="fr-BE" sz="2400" b="1" i="1" dirty="0">
              <a:solidFill>
                <a:schemeClr val="tx2">
                  <a:lumMod val="60000"/>
                  <a:lumOff val="40000"/>
                </a:schemeClr>
              </a:solidFill>
              <a:latin typeface="+mn-lt"/>
              <a:cs typeface="+mn-cs"/>
            </a:endParaRPr>
          </a:p>
        </p:txBody>
      </p:sp>
      <p:sp>
        <p:nvSpPr>
          <p:cNvPr id="11" name="ZoneTexte 10"/>
          <p:cNvSpPr txBox="1"/>
          <p:nvPr/>
        </p:nvSpPr>
        <p:spPr>
          <a:xfrm>
            <a:off x="214313" y="928689"/>
            <a:ext cx="8501062" cy="3170082"/>
          </a:xfrm>
          <a:prstGeom prst="rect">
            <a:avLst/>
          </a:prstGeom>
          <a:noFill/>
        </p:spPr>
        <p:txBody>
          <a:bodyPr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La première instruction d’un constructeur est toujours un </a:t>
            </a:r>
            <a:r>
              <a:rPr lang="fr-BE" sz="2000" b="1" dirty="0">
                <a:latin typeface="Calibri" panose="020F0502020204030204" pitchFamily="34" charset="0"/>
                <a:cs typeface="+mn-cs"/>
              </a:rPr>
              <a:t>appel au constructeur de la </a:t>
            </a:r>
            <a:r>
              <a:rPr lang="fr-BE" sz="2000" b="1" dirty="0" err="1">
                <a:latin typeface="Calibri" panose="020F0502020204030204" pitchFamily="34" charset="0"/>
                <a:cs typeface="+mn-cs"/>
              </a:rPr>
              <a:t>super-classe</a:t>
            </a:r>
            <a:r>
              <a:rPr lang="fr-BE" sz="2000" dirty="0">
                <a:latin typeface="Calibri" panose="020F0502020204030204" pitchFamily="34" charset="0"/>
                <a:cs typeface="+mn-cs"/>
              </a:rPr>
              <a: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Cet appel peut être </a:t>
            </a:r>
            <a:r>
              <a:rPr lang="fr-BE" sz="2000" b="1" dirty="0">
                <a:latin typeface="Calibri" panose="020F0502020204030204" pitchFamily="34" charset="0"/>
                <a:cs typeface="+mn-cs"/>
              </a:rPr>
              <a:t>implicite</a:t>
            </a:r>
            <a:r>
              <a:rPr lang="fr-BE" sz="2000" dirty="0">
                <a:latin typeface="Calibri" panose="020F0502020204030204" pitchFamily="34" charset="0"/>
                <a:cs typeface="+mn-cs"/>
              </a:rPr>
              <a:t>. Dans ce cas, un appel au </a:t>
            </a:r>
            <a:r>
              <a:rPr lang="fr-BE" sz="2000" b="1" dirty="0">
                <a:latin typeface="Calibri" panose="020F0502020204030204" pitchFamily="34" charset="0"/>
                <a:cs typeface="+mn-cs"/>
              </a:rPr>
              <a:t>constructeur par défaut </a:t>
            </a:r>
            <a:r>
              <a:rPr lang="fr-BE" sz="2000" dirty="0">
                <a:latin typeface="Calibri" panose="020F0502020204030204" pitchFamily="34" charset="0"/>
                <a:cs typeface="+mn-cs"/>
              </a:rPr>
              <a:t>est effectué.</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Il est possible de spécifier à quel constructeur on souhaite faire appel grâce à un appel </a:t>
            </a:r>
            <a:r>
              <a:rPr lang="fr-BE" sz="2000" b="1" dirty="0">
                <a:latin typeface="Calibri" panose="020F0502020204030204" pitchFamily="34" charset="0"/>
                <a:cs typeface="+mn-cs"/>
              </a:rPr>
              <a:t>explicite</a:t>
            </a:r>
            <a:r>
              <a:rPr lang="fr-BE" sz="2000" dirty="0">
                <a:latin typeface="Calibri" panose="020F0502020204030204" pitchFamily="34" charset="0"/>
                <a:cs typeface="+mn-cs"/>
              </a:rPr>
              <a:t> à celui-ci. Ceci se fait à l’aide du mot-clé </a:t>
            </a:r>
            <a:r>
              <a:rPr lang="fr-BE" sz="2000" b="1" dirty="0">
                <a:latin typeface="Calibri" panose="020F0502020204030204" pitchFamily="34" charset="0"/>
                <a:cs typeface="+mn-cs"/>
              </a:rPr>
              <a:t>super</a:t>
            </a:r>
            <a:r>
              <a:rPr lang="fr-BE" sz="2000" dirty="0">
                <a:latin typeface="Calibri" panose="020F0502020204030204" pitchFamily="34" charset="0"/>
                <a:cs typeface="+mn-cs"/>
              </a:rPr>
              <a: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	</a:t>
            </a:r>
          </a:p>
        </p:txBody>
      </p:sp>
      <p:sp>
        <p:nvSpPr>
          <p:cNvPr id="16" name="Rectangle 15"/>
          <p:cNvSpPr/>
          <p:nvPr/>
        </p:nvSpPr>
        <p:spPr>
          <a:xfrm>
            <a:off x="363969" y="3645024"/>
            <a:ext cx="8568952" cy="2031309"/>
          </a:xfrm>
          <a:prstGeom prst="rect">
            <a:avLst/>
          </a:prstGeom>
        </p:spPr>
        <p:txBody>
          <a:bodyPr wrap="square" lIns="91424" tIns="45712" rIns="91424" bIns="45712">
            <a:spAutoFit/>
          </a:bodyPr>
          <a:lstStyle/>
          <a:p>
            <a:pPr fontAlgn="auto">
              <a:spcBef>
                <a:spcPts val="0"/>
              </a:spcBef>
              <a:spcAft>
                <a:spcPts val="0"/>
              </a:spcAft>
              <a:defRPr/>
            </a:pPr>
            <a:r>
              <a:rPr lang="fr-BE" b="1" dirty="0">
                <a:latin typeface="Calibri" panose="020F0502020204030204" pitchFamily="34" charset="0"/>
                <a:cs typeface="+mn-cs"/>
              </a:rPr>
              <a:t>Exemple :</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a:t>
            </a:r>
            <a:r>
              <a:rPr lang="fr-BE" dirty="0" err="1">
                <a:latin typeface="Calibri" panose="020F0502020204030204" pitchFamily="34" charset="0"/>
                <a:cs typeface="+mn-cs"/>
              </a:rPr>
              <a:t>Velo</a:t>
            </a:r>
            <a:r>
              <a:rPr lang="fr-BE" dirty="0">
                <a:latin typeface="Calibri" panose="020F0502020204030204" pitchFamily="34" charset="0"/>
                <a:cs typeface="+mn-cs"/>
              </a:rPr>
              <a:t>(</a:t>
            </a: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marque, </a:t>
            </a:r>
            <a:r>
              <a:rPr lang="fr-BE" b="1" dirty="0" err="1">
                <a:solidFill>
                  <a:schemeClr val="tx2">
                    <a:lumMod val="65000"/>
                    <a:lumOff val="35000"/>
                  </a:schemeClr>
                </a:solidFill>
                <a:latin typeface="Calibri" panose="020F0502020204030204" pitchFamily="34" charset="0"/>
                <a:cs typeface="+mn-cs"/>
              </a:rPr>
              <a:t>int</a:t>
            </a:r>
            <a:r>
              <a:rPr lang="fr-BE" dirty="0">
                <a:solidFill>
                  <a:schemeClr val="tx2">
                    <a:lumMod val="65000"/>
                    <a:lumOff val="35000"/>
                  </a:schemeClr>
                </a:solidFill>
                <a:latin typeface="Calibri" panose="020F0502020204030204" pitchFamily="34" charset="0"/>
                <a:cs typeface="+mn-cs"/>
              </a:rPr>
              <a:t> </a:t>
            </a:r>
            <a:r>
              <a:rPr lang="fr-BE" dirty="0">
                <a:latin typeface="Calibri" panose="020F0502020204030204" pitchFamily="34" charset="0"/>
                <a:cs typeface="+mn-cs"/>
              </a:rPr>
              <a:t>vitesse, </a:t>
            </a: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couleur, </a:t>
            </a:r>
            <a:r>
              <a:rPr lang="fr-BE" b="1" dirty="0" err="1">
                <a:solidFill>
                  <a:schemeClr val="tx2">
                    <a:lumMod val="65000"/>
                    <a:lumOff val="35000"/>
                  </a:schemeClr>
                </a:solidFill>
                <a:latin typeface="Calibri" panose="020F0502020204030204" pitchFamily="34" charset="0"/>
                <a:cs typeface="+mn-cs"/>
              </a:rPr>
              <a:t>int</a:t>
            </a:r>
            <a:r>
              <a:rPr lang="fr-BE" dirty="0">
                <a:solidFill>
                  <a:schemeClr val="tx2">
                    <a:lumMod val="65000"/>
                    <a:lumOff val="35000"/>
                  </a:schemeClr>
                </a:solidFill>
                <a:latin typeface="Calibri" panose="020F0502020204030204" pitchFamily="34" charset="0"/>
                <a:cs typeface="+mn-cs"/>
              </a:rPr>
              <a:t> </a:t>
            </a:r>
            <a:r>
              <a:rPr lang="fr-BE" dirty="0">
                <a:latin typeface="Calibri" panose="020F0502020204030204" pitchFamily="34" charset="0"/>
                <a:cs typeface="+mn-cs"/>
              </a:rPr>
              <a:t>poids, </a:t>
            </a:r>
            <a:r>
              <a:rPr lang="fr-BE" b="1" dirty="0" err="1">
                <a:solidFill>
                  <a:schemeClr val="tx2">
                    <a:lumMod val="65000"/>
                    <a:lumOff val="35000"/>
                  </a:schemeClr>
                </a:solidFill>
                <a:latin typeface="Calibri" panose="020F0502020204030204" pitchFamily="34" charset="0"/>
                <a:cs typeface="+mn-cs"/>
              </a:rPr>
              <a:t>int</a:t>
            </a:r>
            <a:r>
              <a:rPr lang="fr-BE" dirty="0">
                <a:solidFill>
                  <a:schemeClr val="tx2">
                    <a:lumMod val="65000"/>
                    <a:lumOff val="35000"/>
                  </a:schemeClr>
                </a:solidFill>
                <a:latin typeface="Calibri" panose="020F0502020204030204" pitchFamily="34" charset="0"/>
                <a:cs typeface="+mn-cs"/>
              </a:rPr>
              <a:t> </a:t>
            </a:r>
            <a:r>
              <a:rPr lang="fr-BE" dirty="0" err="1">
                <a:latin typeface="Calibri" panose="020F0502020204030204" pitchFamily="34" charset="0"/>
                <a:cs typeface="+mn-cs"/>
              </a:rPr>
              <a:t>nbVitesses</a:t>
            </a:r>
            <a:r>
              <a:rPr lang="fr-BE" dirty="0">
                <a:latin typeface="Calibri" panose="020F0502020204030204" pitchFamily="34" charset="0"/>
                <a:cs typeface="+mn-cs"/>
              </a:rPr>
              <a:t>, </a:t>
            </a:r>
            <a:r>
              <a:rPr lang="fr-BE" b="1" dirty="0" err="1">
                <a:solidFill>
                  <a:schemeClr val="tx2">
                    <a:lumMod val="65000"/>
                    <a:lumOff val="35000"/>
                  </a:schemeClr>
                </a:solidFill>
                <a:latin typeface="Calibri" panose="020F0502020204030204" pitchFamily="34" charset="0"/>
                <a:cs typeface="+mn-cs"/>
              </a:rPr>
              <a:t>boolean</a:t>
            </a:r>
            <a:r>
              <a:rPr lang="fr-BE" dirty="0">
                <a:solidFill>
                  <a:schemeClr val="tx2">
                    <a:lumMod val="65000"/>
                    <a:lumOff val="35000"/>
                  </a:schemeClr>
                </a:solidFill>
                <a:latin typeface="Calibri" panose="020F0502020204030204" pitchFamily="34" charset="0"/>
                <a:cs typeface="+mn-cs"/>
              </a:rPr>
              <a:t> </a:t>
            </a:r>
            <a:r>
              <a:rPr lang="fr-BE" dirty="0" err="1">
                <a:latin typeface="Calibri" panose="020F0502020204030204" pitchFamily="34" charset="0"/>
                <a:cs typeface="+mn-cs"/>
              </a:rPr>
              <a:t>isVTT</a:t>
            </a:r>
            <a:r>
              <a:rPr lang="fr-BE" dirty="0">
                <a:latin typeface="Calibri" panose="020F0502020204030204" pitchFamily="34" charset="0"/>
                <a:cs typeface="+mn-cs"/>
              </a:rPr>
              <a:t>) </a:t>
            </a:r>
            <a:r>
              <a:rPr lang="fr-BE" b="1" dirty="0">
                <a:latin typeface="Calibri" panose="020F0502020204030204" pitchFamily="34" charset="0"/>
                <a:cs typeface="+mn-cs"/>
              </a:rPr>
              <a:t>{</a:t>
            </a:r>
          </a:p>
          <a:p>
            <a:pPr lvl="1" fontAlgn="auto">
              <a:spcBef>
                <a:spcPts val="0"/>
              </a:spcBef>
              <a:spcAft>
                <a:spcPts val="0"/>
              </a:spcAft>
              <a:defRPr/>
            </a:pPr>
            <a:r>
              <a:rPr lang="fr-BE" b="1" dirty="0">
                <a:latin typeface="Calibri" panose="020F0502020204030204" pitchFamily="34" charset="0"/>
                <a:cs typeface="+mn-cs"/>
              </a:rPr>
              <a:t>	super</a:t>
            </a:r>
            <a:r>
              <a:rPr lang="fr-BE" dirty="0">
                <a:latin typeface="Calibri" panose="020F0502020204030204" pitchFamily="34" charset="0"/>
                <a:cs typeface="+mn-cs"/>
              </a:rPr>
              <a:t>(marque, vitesse, couleur, poids);</a:t>
            </a:r>
          </a:p>
          <a:p>
            <a:pPr lvl="1"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this</a:t>
            </a:r>
            <a:r>
              <a:rPr lang="fr-BE" dirty="0" err="1">
                <a:latin typeface="Calibri" panose="020F0502020204030204" pitchFamily="34" charset="0"/>
                <a:cs typeface="+mn-cs"/>
              </a:rPr>
              <a:t>.</a:t>
            </a:r>
            <a:r>
              <a:rPr lang="fr-BE" dirty="0" err="1">
                <a:latin typeface="Calibri" panose="020F0502020204030204" pitchFamily="34" charset="0"/>
              </a:rPr>
              <a:t>nbVitesses</a:t>
            </a:r>
            <a:r>
              <a:rPr lang="fr-BE" dirty="0">
                <a:latin typeface="Calibri" panose="020F0502020204030204" pitchFamily="34" charset="0"/>
                <a:cs typeface="+mn-cs"/>
              </a:rPr>
              <a:t> = </a:t>
            </a:r>
            <a:r>
              <a:rPr lang="fr-BE" dirty="0" err="1">
                <a:latin typeface="Calibri" panose="020F0502020204030204" pitchFamily="34" charset="0"/>
              </a:rPr>
              <a:t>nbVitesses</a:t>
            </a:r>
            <a:r>
              <a:rPr lang="fr-BE" dirty="0">
                <a:latin typeface="Calibri" panose="020F0502020204030204" pitchFamily="34" charset="0"/>
                <a:cs typeface="+mn-cs"/>
              </a:rPr>
              <a:t>;</a:t>
            </a:r>
          </a:p>
          <a:p>
            <a:pPr lvl="1"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this</a:t>
            </a:r>
            <a:r>
              <a:rPr lang="fr-BE" dirty="0">
                <a:latin typeface="Calibri" panose="020F0502020204030204" pitchFamily="34" charset="0"/>
                <a:cs typeface="+mn-cs"/>
              </a:rPr>
              <a:t>.</a:t>
            </a:r>
            <a:r>
              <a:rPr lang="fr-BE" dirty="0">
                <a:latin typeface="Calibri" panose="020F0502020204030204" pitchFamily="34" charset="0"/>
              </a:rPr>
              <a:t> </a:t>
            </a:r>
            <a:r>
              <a:rPr lang="fr-BE" dirty="0" err="1">
                <a:latin typeface="Calibri" panose="020F0502020204030204" pitchFamily="34" charset="0"/>
              </a:rPr>
              <a:t>isVTT</a:t>
            </a:r>
            <a:r>
              <a:rPr lang="fr-BE" dirty="0">
                <a:latin typeface="Calibri" panose="020F0502020204030204" pitchFamily="34" charset="0"/>
                <a:cs typeface="+mn-cs"/>
              </a:rPr>
              <a:t> = </a:t>
            </a:r>
            <a:r>
              <a:rPr lang="fr-BE" dirty="0" err="1">
                <a:latin typeface="Calibri" panose="020F0502020204030204" pitchFamily="34" charset="0"/>
              </a:rPr>
              <a:t>isVTT</a:t>
            </a:r>
            <a:r>
              <a:rPr lang="fr-BE" dirty="0">
                <a:latin typeface="Calibri" panose="020F0502020204030204" pitchFamily="34" charset="0"/>
                <a:cs typeface="+mn-cs"/>
              </a:rPr>
              <a:t>;</a:t>
            </a:r>
          </a:p>
          <a:p>
            <a:pPr lvl="1" fontAlgn="auto">
              <a:spcBef>
                <a:spcPts val="0"/>
              </a:spcBef>
              <a:spcAft>
                <a:spcPts val="0"/>
              </a:spcAft>
              <a:defRPr/>
            </a:pPr>
            <a:r>
              <a:rPr lang="fr-BE" b="1" dirty="0">
                <a:latin typeface="Calibri" panose="020F0502020204030204" pitchFamily="34" charset="0"/>
                <a:cs typeface="+mn-cs"/>
              </a:rPr>
              <a:t>}</a:t>
            </a:r>
          </a:p>
        </p:txBody>
      </p:sp>
    </p:spTree>
    <p:extLst>
      <p:ext uri="{BB962C8B-B14F-4D97-AF65-F5344CB8AC3E}">
        <p14:creationId xmlns:p14="http://schemas.microsoft.com/office/powerpoint/2010/main" val="3344048494"/>
      </p:ext>
    </p:extLst>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VII . </a:t>
            </a:r>
            <a:r>
              <a:rPr lang="fr-BE" sz="2400" b="1" dirty="0">
                <a:latin typeface="+mn-lt"/>
              </a:rPr>
              <a:t>L’héritage</a:t>
            </a:r>
            <a:r>
              <a:rPr lang="fr-BE" sz="3200" b="1" dirty="0">
                <a:solidFill>
                  <a:schemeClr val="tx2">
                    <a:lumMod val="60000"/>
                    <a:lumOff val="40000"/>
                  </a:schemeClr>
                </a:solidFill>
                <a:latin typeface="+mn-lt"/>
              </a:rPr>
              <a:t> </a:t>
            </a:r>
            <a:r>
              <a:rPr lang="fr-BE" sz="2400" b="1" dirty="0">
                <a:latin typeface="+mn-lt"/>
                <a:cs typeface="+mn-cs"/>
              </a:rPr>
              <a:t>–</a:t>
            </a:r>
            <a:r>
              <a:rPr lang="fr-BE" sz="3200" b="1" dirty="0">
                <a:latin typeface="+mn-lt"/>
                <a:cs typeface="+mn-cs"/>
              </a:rPr>
              <a:t> </a:t>
            </a:r>
            <a:r>
              <a:rPr lang="fr-BE" sz="2400" b="1" i="1" dirty="0" err="1">
                <a:latin typeface="+mn-lt"/>
                <a:cs typeface="+mn-cs"/>
              </a:rPr>
              <a:t>Cast</a:t>
            </a:r>
            <a:endParaRPr lang="fr-BE" sz="2400" b="1" i="1" dirty="0">
              <a:solidFill>
                <a:schemeClr val="tx2">
                  <a:lumMod val="60000"/>
                  <a:lumOff val="40000"/>
                </a:schemeClr>
              </a:solidFill>
              <a:latin typeface="+mn-lt"/>
              <a:cs typeface="+mn-cs"/>
            </a:endParaRPr>
          </a:p>
        </p:txBody>
      </p:sp>
      <p:sp>
        <p:nvSpPr>
          <p:cNvPr id="11" name="ZoneTexte 10"/>
          <p:cNvSpPr txBox="1"/>
          <p:nvPr/>
        </p:nvSpPr>
        <p:spPr>
          <a:xfrm>
            <a:off x="214313" y="928688"/>
            <a:ext cx="8501062" cy="5324518"/>
          </a:xfrm>
          <a:prstGeom prst="rect">
            <a:avLst/>
          </a:prstGeom>
          <a:noFill/>
        </p:spPr>
        <p:txBody>
          <a:bodyPr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Le </a:t>
            </a:r>
            <a:r>
              <a:rPr lang="fr-BE" sz="2000" b="1" dirty="0">
                <a:latin typeface="Calibri" panose="020F0502020204030204" pitchFamily="34" charset="0"/>
                <a:cs typeface="+mn-cs"/>
              </a:rPr>
              <a:t>principe de substitution </a:t>
            </a:r>
            <a:r>
              <a:rPr lang="fr-BE" sz="2000" dirty="0">
                <a:latin typeface="Calibri" panose="020F0502020204030204" pitchFamily="34" charset="0"/>
                <a:cs typeface="+mn-cs"/>
              </a:rPr>
              <a:t>consiste à placer un objet de la sous-classe dans un référent de la </a:t>
            </a:r>
            <a:r>
              <a:rPr lang="fr-BE" sz="2000" dirty="0" err="1">
                <a:latin typeface="Calibri" panose="020F0502020204030204" pitchFamily="34" charset="0"/>
                <a:cs typeface="+mn-cs"/>
              </a:rPr>
              <a:t>super-classe</a:t>
            </a:r>
            <a:r>
              <a:rPr lang="fr-BE" sz="2000" dirty="0">
                <a:latin typeface="Calibri" panose="020F0502020204030204" pitchFamily="34" charset="0"/>
                <a:cs typeface="+mn-cs"/>
              </a:rPr>
              <a: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Ceci est possible grâce au fait qu’un objet de la sous-classe peut, au moins, faire ce que fait un objet de la </a:t>
            </a:r>
            <a:r>
              <a:rPr lang="fr-BE" sz="2000" dirty="0" err="1">
                <a:latin typeface="Calibri" panose="020F0502020204030204" pitchFamily="34" charset="0"/>
                <a:cs typeface="+mn-cs"/>
              </a:rPr>
              <a:t>super-classe</a:t>
            </a:r>
            <a:r>
              <a:rPr lang="fr-BE" sz="2000" dirty="0">
                <a:latin typeface="Calibri" panose="020F0502020204030204" pitchFamily="34" charset="0"/>
                <a:cs typeface="+mn-cs"/>
              </a:rPr>
              <a: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Exemple:</a:t>
            </a:r>
          </a:p>
          <a:p>
            <a:pPr fontAlgn="auto">
              <a:spcBef>
                <a:spcPts val="0"/>
              </a:spcBef>
              <a:spcAft>
                <a:spcPts val="0"/>
              </a:spcAft>
              <a:defRPr/>
            </a:pPr>
            <a:r>
              <a:rPr lang="fr-BE" sz="2000" dirty="0">
                <a:latin typeface="Calibri" panose="020F0502020204030204" pitchFamily="34" charset="0"/>
                <a:cs typeface="+mn-cs"/>
              </a:rPr>
              <a:t>	</a:t>
            </a:r>
            <a:r>
              <a:rPr lang="fr-BE" sz="2000" dirty="0" err="1">
                <a:latin typeface="Calibri" panose="020F0502020204030204" pitchFamily="34" charset="0"/>
                <a:cs typeface="+mn-cs"/>
              </a:rPr>
              <a:t>Vehicule</a:t>
            </a:r>
            <a:r>
              <a:rPr lang="fr-BE" sz="2000" dirty="0">
                <a:latin typeface="Calibri" panose="020F0502020204030204" pitchFamily="34" charset="0"/>
                <a:cs typeface="+mn-cs"/>
              </a:rPr>
              <a:t> v = new </a:t>
            </a:r>
            <a:r>
              <a:rPr lang="fr-BE" sz="2000" dirty="0" err="1">
                <a:latin typeface="Calibri" panose="020F0502020204030204" pitchFamily="34" charset="0"/>
                <a:cs typeface="+mn-cs"/>
              </a:rPr>
              <a:t>Velo</a:t>
            </a:r>
            <a:r>
              <a:rPr lang="fr-BE" sz="2000" dirty="0">
                <a:latin typeface="Calibri" panose="020F0502020204030204" pitchFamily="34" charset="0"/>
                <a:cs typeface="+mn-cs"/>
              </a:rPr>
              <a: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Faire passer un objet de la </a:t>
            </a:r>
            <a:r>
              <a:rPr lang="fr-BE" sz="2000" dirty="0" err="1">
                <a:latin typeface="Calibri" panose="020F0502020204030204" pitchFamily="34" charset="0"/>
                <a:cs typeface="+mn-cs"/>
              </a:rPr>
              <a:t>super-classe</a:t>
            </a:r>
            <a:r>
              <a:rPr lang="fr-BE" sz="2000" dirty="0">
                <a:latin typeface="Calibri" panose="020F0502020204030204" pitchFamily="34" charset="0"/>
                <a:cs typeface="+mn-cs"/>
              </a:rPr>
              <a:t> pour un objet de la sous-classe est du </a:t>
            </a:r>
            <a:r>
              <a:rPr lang="fr-BE" sz="2000" b="1" dirty="0">
                <a:latin typeface="Calibri" panose="020F0502020204030204" pitchFamily="34" charset="0"/>
                <a:cs typeface="+mn-cs"/>
              </a:rPr>
              <a:t>casting explicite</a:t>
            </a:r>
            <a:r>
              <a:rPr lang="fr-BE" sz="2000" dirty="0">
                <a:latin typeface="Calibri" panose="020F0502020204030204" pitchFamily="34" charset="0"/>
                <a:cs typeface="+mn-cs"/>
              </a:rPr>
              <a:t>. Cette démarche n’est acceptée par le compilateur que si on place un </a:t>
            </a:r>
            <a:r>
              <a:rPr lang="fr-BE" sz="2000" dirty="0" err="1">
                <a:latin typeface="Calibri" panose="020F0502020204030204" pitchFamily="34" charset="0"/>
                <a:cs typeface="+mn-cs"/>
              </a:rPr>
              <a:t>cast</a:t>
            </a:r>
            <a:r>
              <a:rPr lang="fr-BE" sz="2000" dirty="0">
                <a:latin typeface="Calibri" panose="020F0502020204030204" pitchFamily="34" charset="0"/>
                <a:cs typeface="+mn-cs"/>
              </a:rPr>
              <a: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Exemple :</a:t>
            </a:r>
          </a:p>
          <a:p>
            <a:pPr fontAlgn="auto">
              <a:spcBef>
                <a:spcPts val="0"/>
              </a:spcBef>
              <a:spcAft>
                <a:spcPts val="0"/>
              </a:spcAft>
              <a:defRPr/>
            </a:pPr>
            <a:r>
              <a:rPr lang="fr-BE" sz="2000" dirty="0">
                <a:latin typeface="Calibri" panose="020F0502020204030204" pitchFamily="34" charset="0"/>
                <a:cs typeface="+mn-cs"/>
              </a:rPr>
              <a:t>	</a:t>
            </a:r>
            <a:r>
              <a:rPr lang="fr-BE" sz="2000" dirty="0" err="1">
                <a:latin typeface="Calibri" panose="020F0502020204030204" pitchFamily="34" charset="0"/>
                <a:cs typeface="+mn-cs"/>
              </a:rPr>
              <a:t>Velo</a:t>
            </a:r>
            <a:r>
              <a:rPr lang="fr-BE" sz="2000" dirty="0">
                <a:latin typeface="Calibri" panose="020F0502020204030204" pitchFamily="34" charset="0"/>
                <a:cs typeface="+mn-cs"/>
              </a:rPr>
              <a:t> v = (</a:t>
            </a:r>
            <a:r>
              <a:rPr lang="fr-BE" sz="2000" dirty="0" err="1">
                <a:latin typeface="Calibri" panose="020F0502020204030204" pitchFamily="34" charset="0"/>
                <a:cs typeface="+mn-cs"/>
              </a:rPr>
              <a:t>Velo</a:t>
            </a:r>
            <a:r>
              <a:rPr lang="fr-BE" sz="2000" dirty="0">
                <a:latin typeface="Calibri" panose="020F0502020204030204" pitchFamily="34" charset="0"/>
                <a:cs typeface="+mn-cs"/>
              </a:rPr>
              <a:t>) new </a:t>
            </a:r>
            <a:r>
              <a:rPr lang="fr-BE" sz="2000" dirty="0" err="1">
                <a:latin typeface="Calibri" panose="020F0502020204030204" pitchFamily="34" charset="0"/>
                <a:cs typeface="+mn-cs"/>
              </a:rPr>
              <a:t>Vehicule</a:t>
            </a:r>
            <a:r>
              <a:rPr lang="fr-BE" sz="2000" dirty="0">
                <a:latin typeface="Calibri" panose="020F0502020204030204" pitchFamily="34" charset="0"/>
                <a:cs typeface="+mn-cs"/>
              </a:rPr>
              <a: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	</a:t>
            </a:r>
          </a:p>
        </p:txBody>
      </p:sp>
    </p:spTree>
    <p:extLst>
      <p:ext uri="{BB962C8B-B14F-4D97-AF65-F5344CB8AC3E}">
        <p14:creationId xmlns:p14="http://schemas.microsoft.com/office/powerpoint/2010/main" val="1844140844"/>
      </p:ext>
    </p:extLst>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VII . </a:t>
            </a:r>
            <a:r>
              <a:rPr lang="fr-BE" sz="2400" b="1" dirty="0">
                <a:latin typeface="+mn-lt"/>
              </a:rPr>
              <a:t>L’héritage</a:t>
            </a:r>
            <a:r>
              <a:rPr lang="fr-BE" sz="3200" b="1" dirty="0">
                <a:solidFill>
                  <a:schemeClr val="tx2">
                    <a:lumMod val="60000"/>
                    <a:lumOff val="40000"/>
                  </a:schemeClr>
                </a:solidFill>
                <a:latin typeface="+mn-lt"/>
              </a:rPr>
              <a:t> </a:t>
            </a:r>
            <a:r>
              <a:rPr lang="fr-BE" sz="2400" b="1" dirty="0">
                <a:latin typeface="+mn-lt"/>
                <a:cs typeface="+mn-cs"/>
              </a:rPr>
              <a:t>–</a:t>
            </a:r>
            <a:r>
              <a:rPr lang="fr-BE" sz="3200" b="1" dirty="0">
                <a:latin typeface="+mn-lt"/>
                <a:cs typeface="+mn-cs"/>
              </a:rPr>
              <a:t> </a:t>
            </a:r>
            <a:r>
              <a:rPr lang="fr-BE" sz="2400" b="1" i="1" dirty="0">
                <a:latin typeface="+mn-lt"/>
                <a:cs typeface="+mn-cs"/>
              </a:rPr>
              <a:t>Les méthodes</a:t>
            </a:r>
            <a:endParaRPr lang="fr-BE" sz="2400" b="1" i="1" dirty="0">
              <a:solidFill>
                <a:schemeClr val="tx2">
                  <a:lumMod val="60000"/>
                  <a:lumOff val="40000"/>
                </a:schemeClr>
              </a:solidFill>
              <a:latin typeface="+mn-lt"/>
              <a:cs typeface="+mn-cs"/>
            </a:endParaRPr>
          </a:p>
        </p:txBody>
      </p:sp>
      <p:sp>
        <p:nvSpPr>
          <p:cNvPr id="11" name="ZoneTexte 10"/>
          <p:cNvSpPr txBox="1"/>
          <p:nvPr/>
        </p:nvSpPr>
        <p:spPr>
          <a:xfrm>
            <a:off x="234048" y="925969"/>
            <a:ext cx="8501062" cy="4401189"/>
          </a:xfrm>
          <a:prstGeom prst="rect">
            <a:avLst/>
          </a:prstGeom>
          <a:noFill/>
        </p:spPr>
        <p:txBody>
          <a:bodyPr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Etapes de recherche des méthodes dans la hiérarchie :</a:t>
            </a:r>
          </a:p>
          <a:p>
            <a:pPr marL="457119" indent="-457119" fontAlgn="auto">
              <a:spcBef>
                <a:spcPts val="0"/>
              </a:spcBef>
              <a:spcAft>
                <a:spcPts val="0"/>
              </a:spcAft>
              <a:buFont typeface="+mj-lt"/>
              <a:buAutoNum type="arabicPeriod"/>
              <a:defRPr/>
            </a:pPr>
            <a:r>
              <a:rPr lang="fr-BE" sz="2000" dirty="0">
                <a:latin typeface="Calibri" panose="020F0502020204030204" pitchFamily="34" charset="0"/>
                <a:cs typeface="+mn-cs"/>
              </a:rPr>
              <a:t>Lors de l’appel d’une méthode sur un objet, le compilateur va chercher celle-ci dans la </a:t>
            </a:r>
            <a:r>
              <a:rPr lang="fr-BE" sz="2000" b="1" dirty="0">
                <a:latin typeface="Calibri" panose="020F0502020204030204" pitchFamily="34" charset="0"/>
                <a:cs typeface="+mn-cs"/>
              </a:rPr>
              <a:t>classe correspondante </a:t>
            </a:r>
            <a:r>
              <a:rPr lang="fr-BE" sz="2000" dirty="0">
                <a:latin typeface="Calibri" panose="020F0502020204030204" pitchFamily="34" charset="0"/>
                <a:cs typeface="+mn-cs"/>
              </a:rPr>
              <a:t>au type de l’objet.</a:t>
            </a:r>
          </a:p>
          <a:p>
            <a:pPr marL="457119" indent="-457119" fontAlgn="auto">
              <a:spcBef>
                <a:spcPts val="0"/>
              </a:spcBef>
              <a:spcAft>
                <a:spcPts val="0"/>
              </a:spcAft>
              <a:buFont typeface="+mj-lt"/>
              <a:buAutoNum type="arabicPeriod"/>
              <a:defRPr/>
            </a:pPr>
            <a:r>
              <a:rPr lang="fr-BE" sz="2000" dirty="0">
                <a:latin typeface="Calibri" panose="020F0502020204030204" pitchFamily="34" charset="0"/>
                <a:cs typeface="+mn-cs"/>
              </a:rPr>
              <a:t>Si la méthode n’est pas trouvée, il continue la recherche dans la </a:t>
            </a:r>
            <a:r>
              <a:rPr lang="fr-BE" sz="2000" b="1" dirty="0" err="1">
                <a:latin typeface="Calibri" panose="020F0502020204030204" pitchFamily="34" charset="0"/>
                <a:cs typeface="+mn-cs"/>
              </a:rPr>
              <a:t>super-classe</a:t>
            </a:r>
            <a:r>
              <a:rPr lang="fr-BE" sz="2000" dirty="0">
                <a:latin typeface="Calibri" panose="020F0502020204030204" pitchFamily="34" charset="0"/>
                <a:cs typeface="+mn-cs"/>
              </a:rPr>
              <a:t> et ainsi de suite.</a:t>
            </a:r>
          </a:p>
          <a:p>
            <a:pPr marL="457119" indent="-457119" fontAlgn="auto">
              <a:spcBef>
                <a:spcPts val="0"/>
              </a:spcBef>
              <a:spcAft>
                <a:spcPts val="0"/>
              </a:spcAft>
              <a:buFont typeface="+mj-lt"/>
              <a:buAutoNum type="arabicPeriod"/>
              <a:defRPr/>
            </a:pPr>
            <a:r>
              <a:rPr lang="fr-BE" sz="2000" dirty="0">
                <a:latin typeface="Calibri" panose="020F0502020204030204" pitchFamily="34" charset="0"/>
                <a:cs typeface="+mn-cs"/>
              </a:rPr>
              <a:t>Si la méthode n’a pas été trouvée dans la classe Object, une erreur de compilation est lancée.</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On parle de </a:t>
            </a:r>
            <a:r>
              <a:rPr lang="fr-BE" sz="2000" b="1" dirty="0">
                <a:latin typeface="Calibri" panose="020F0502020204030204" pitchFamily="34" charset="0"/>
                <a:cs typeface="+mn-cs"/>
              </a:rPr>
              <a:t>redéfinition de méthode </a:t>
            </a:r>
            <a:r>
              <a:rPr lang="fr-BE" sz="2000" dirty="0">
                <a:latin typeface="Calibri" panose="020F0502020204030204" pitchFamily="34" charset="0"/>
                <a:cs typeface="+mn-cs"/>
              </a:rPr>
              <a:t>lorsqu’une méthode de la sous-classe possède la </a:t>
            </a:r>
            <a:r>
              <a:rPr lang="fr-BE" sz="2000" b="1" dirty="0">
                <a:latin typeface="Calibri" panose="020F0502020204030204" pitchFamily="34" charset="0"/>
                <a:cs typeface="+mn-cs"/>
              </a:rPr>
              <a:t>même signature </a:t>
            </a:r>
            <a:r>
              <a:rPr lang="fr-BE" sz="2000" dirty="0">
                <a:latin typeface="Calibri" panose="020F0502020204030204" pitchFamily="34" charset="0"/>
                <a:cs typeface="+mn-cs"/>
              </a:rPr>
              <a:t>et le </a:t>
            </a:r>
            <a:r>
              <a:rPr lang="fr-BE" sz="2000" b="1" dirty="0">
                <a:latin typeface="Calibri" panose="020F0502020204030204" pitchFamily="34" charset="0"/>
                <a:cs typeface="+mn-cs"/>
              </a:rPr>
              <a:t>même type de retour </a:t>
            </a:r>
            <a:r>
              <a:rPr lang="fr-BE" sz="2000" dirty="0">
                <a:latin typeface="Calibri" panose="020F0502020204030204" pitchFamily="34" charset="0"/>
                <a:cs typeface="+mn-cs"/>
              </a:rPr>
              <a:t>(type dérivé autorisé) qu’une méthode de sa </a:t>
            </a:r>
            <a:r>
              <a:rPr lang="fr-BE" sz="2000" dirty="0" err="1">
                <a:latin typeface="Calibri" panose="020F0502020204030204" pitchFamily="34" charset="0"/>
                <a:cs typeface="+mn-cs"/>
              </a:rPr>
              <a:t>super-classe</a:t>
            </a:r>
            <a:r>
              <a:rPr lang="fr-BE" sz="2000" dirty="0">
                <a:latin typeface="Calibri" panose="020F0502020204030204" pitchFamily="34" charset="0"/>
                <a:cs typeface="+mn-cs"/>
              </a:rPr>
              <a: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La méthode redéfinie cache la méthode de la </a:t>
            </a:r>
            <a:r>
              <a:rPr lang="fr-BE" sz="2000" dirty="0" err="1">
                <a:latin typeface="Calibri" panose="020F0502020204030204" pitchFamily="34" charset="0"/>
                <a:cs typeface="+mn-cs"/>
              </a:rPr>
              <a:t>super-classe</a:t>
            </a:r>
            <a:r>
              <a:rPr lang="fr-BE" sz="2000" dirty="0">
                <a:latin typeface="Calibri" panose="020F0502020204030204" pitchFamily="34" charset="0"/>
                <a:cs typeface="+mn-cs"/>
              </a:rPr>
              <a:t>. La sous-classe donne donc un </a:t>
            </a:r>
            <a:r>
              <a:rPr lang="fr-BE" sz="2000" b="1" dirty="0">
                <a:latin typeface="Calibri" panose="020F0502020204030204" pitchFamily="34" charset="0"/>
                <a:cs typeface="+mn-cs"/>
              </a:rPr>
              <a:t>nouveau comportement </a:t>
            </a:r>
            <a:r>
              <a:rPr lang="fr-BE" sz="2000" dirty="0">
                <a:latin typeface="Calibri" panose="020F0502020204030204" pitchFamily="34" charset="0"/>
                <a:cs typeface="+mn-cs"/>
              </a:rPr>
              <a:t>à cette méthode.</a:t>
            </a:r>
          </a:p>
        </p:txBody>
      </p:sp>
    </p:spTree>
    <p:extLst>
      <p:ext uri="{BB962C8B-B14F-4D97-AF65-F5344CB8AC3E}">
        <p14:creationId xmlns:p14="http://schemas.microsoft.com/office/powerpoint/2010/main" val="1133930964"/>
      </p:ext>
    </p:extLst>
  </p:cSld>
  <p:clrMapOvr>
    <a:masterClrMapping/>
  </p:clrMapOvr>
  <p:transition>
    <p:strips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VII . </a:t>
            </a:r>
            <a:r>
              <a:rPr lang="fr-BE" sz="2400" b="1" dirty="0">
                <a:latin typeface="+mn-lt"/>
              </a:rPr>
              <a:t>L’héritage</a:t>
            </a:r>
            <a:r>
              <a:rPr lang="fr-BE" sz="2400" b="1" dirty="0">
                <a:solidFill>
                  <a:schemeClr val="tx2">
                    <a:lumMod val="60000"/>
                    <a:lumOff val="40000"/>
                  </a:schemeClr>
                </a:solidFill>
                <a:latin typeface="+mn-lt"/>
              </a:rPr>
              <a:t> </a:t>
            </a:r>
            <a:r>
              <a:rPr lang="fr-BE" sz="2400" b="1" dirty="0">
                <a:latin typeface="+mn-lt"/>
              </a:rPr>
              <a:t>– </a:t>
            </a:r>
            <a:r>
              <a:rPr lang="fr-BE" sz="2400" b="1" i="1" dirty="0">
                <a:latin typeface="+mn-lt"/>
                <a:cs typeface="+mn-cs"/>
              </a:rPr>
              <a:t>Le mot clé Final</a:t>
            </a:r>
            <a:endParaRPr lang="fr-BE" sz="2400" b="1" i="1" dirty="0">
              <a:solidFill>
                <a:schemeClr val="tx2">
                  <a:lumMod val="60000"/>
                  <a:lumOff val="40000"/>
                </a:schemeClr>
              </a:solidFill>
              <a:latin typeface="+mn-lt"/>
              <a:cs typeface="+mn-cs"/>
            </a:endParaRPr>
          </a:p>
        </p:txBody>
      </p:sp>
      <p:sp>
        <p:nvSpPr>
          <p:cNvPr id="11" name="ZoneTexte 10"/>
          <p:cNvSpPr txBox="1"/>
          <p:nvPr/>
        </p:nvSpPr>
        <p:spPr>
          <a:xfrm>
            <a:off x="214313" y="908720"/>
            <a:ext cx="8605837" cy="3477859"/>
          </a:xfrm>
          <a:prstGeom prst="rect">
            <a:avLst/>
          </a:prstGeom>
          <a:noFill/>
        </p:spPr>
        <p:txBody>
          <a:bodyPr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Le mot clé </a:t>
            </a:r>
            <a:r>
              <a:rPr lang="fr-BE" sz="2000" b="1" dirty="0">
                <a:latin typeface="Calibri" panose="020F0502020204030204" pitchFamily="34" charset="0"/>
                <a:cs typeface="+mn-cs"/>
              </a:rPr>
              <a:t>final</a:t>
            </a:r>
            <a:r>
              <a:rPr lang="fr-BE" sz="2000" dirty="0">
                <a:latin typeface="Calibri" panose="020F0502020204030204" pitchFamily="34" charset="0"/>
                <a:cs typeface="+mn-cs"/>
              </a:rPr>
              <a:t> ajouté devant un attribut le rend </a:t>
            </a:r>
            <a:r>
              <a:rPr lang="fr-BE" sz="2000" b="1" dirty="0">
                <a:latin typeface="Calibri" panose="020F0502020204030204" pitchFamily="34" charset="0"/>
                <a:cs typeface="+mn-cs"/>
              </a:rPr>
              <a:t>immuable</a:t>
            </a:r>
            <a:r>
              <a:rPr lang="fr-BE" sz="2000" dirty="0">
                <a:latin typeface="Calibri" panose="020F0502020204030204" pitchFamily="34" charset="0"/>
                <a:cs typeface="+mn-cs"/>
              </a:rPr>
              <a:t>, dès lors qu'il est initialisé.</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Pour les </a:t>
            </a:r>
            <a:r>
              <a:rPr lang="fr-BE" sz="2000" b="1" dirty="0">
                <a:latin typeface="Calibri" panose="020F0502020204030204" pitchFamily="34" charset="0"/>
                <a:cs typeface="+mn-cs"/>
              </a:rPr>
              <a:t>types</a:t>
            </a:r>
            <a:r>
              <a:rPr lang="fr-BE" sz="2000" dirty="0">
                <a:latin typeface="Calibri" panose="020F0502020204030204" pitchFamily="34" charset="0"/>
                <a:cs typeface="+mn-cs"/>
              </a:rPr>
              <a:t> </a:t>
            </a:r>
            <a:r>
              <a:rPr lang="fr-BE" sz="2000" b="1" dirty="0">
                <a:latin typeface="Calibri" panose="020F0502020204030204" pitchFamily="34" charset="0"/>
                <a:cs typeface="+mn-cs"/>
              </a:rPr>
              <a:t>primitifs</a:t>
            </a:r>
            <a:r>
              <a:rPr lang="fr-BE" sz="2000" dirty="0">
                <a:latin typeface="Calibri" panose="020F0502020204030204" pitchFamily="34" charset="0"/>
                <a:cs typeface="+mn-cs"/>
              </a:rPr>
              <a:t>, final fige la </a:t>
            </a:r>
            <a:r>
              <a:rPr lang="fr-BE" sz="2000" b="1" dirty="0">
                <a:latin typeface="Calibri" panose="020F0502020204030204" pitchFamily="34" charset="0"/>
                <a:cs typeface="+mn-cs"/>
              </a:rPr>
              <a:t>valeur</a:t>
            </a:r>
            <a:r>
              <a:rPr lang="fr-BE" sz="2000" dirty="0">
                <a:latin typeface="Calibri" panose="020F0502020204030204" pitchFamily="34" charset="0"/>
                <a:cs typeface="+mn-cs"/>
              </a:rPr>
              <a:t>. </a:t>
            </a:r>
          </a:p>
          <a:p>
            <a:pPr fontAlgn="auto">
              <a:spcBef>
                <a:spcPts val="0"/>
              </a:spcBef>
              <a:spcAft>
                <a:spcPts val="0"/>
              </a:spcAft>
              <a:defRPr/>
            </a:pPr>
            <a:r>
              <a:rPr lang="fr-BE" sz="2000" dirty="0">
                <a:latin typeface="Calibri" panose="020F0502020204030204" pitchFamily="34" charset="0"/>
                <a:cs typeface="+mn-cs"/>
              </a:rPr>
              <a:t>Pour les </a:t>
            </a:r>
            <a:r>
              <a:rPr lang="fr-BE" sz="2000" b="1" dirty="0">
                <a:latin typeface="Calibri" panose="020F0502020204030204" pitchFamily="34" charset="0"/>
                <a:cs typeface="+mn-cs"/>
              </a:rPr>
              <a:t>objets</a:t>
            </a:r>
            <a:r>
              <a:rPr lang="fr-BE" sz="2000" dirty="0">
                <a:latin typeface="Calibri" panose="020F0502020204030204" pitchFamily="34" charset="0"/>
                <a:cs typeface="+mn-cs"/>
              </a:rPr>
              <a:t>, il fige la </a:t>
            </a:r>
            <a:r>
              <a:rPr lang="fr-BE" sz="2000" b="1" dirty="0">
                <a:latin typeface="Calibri" panose="020F0502020204030204" pitchFamily="34" charset="0"/>
                <a:cs typeface="+mn-cs"/>
              </a:rPr>
              <a:t>référence</a:t>
            </a:r>
            <a:r>
              <a:rPr lang="fr-BE" sz="2000" dirty="0">
                <a:latin typeface="Calibri" panose="020F0502020204030204" pitchFamily="34" charset="0"/>
                <a:cs typeface="+mn-cs"/>
              </a:rPr>
              <a:t>, et non la valeur de la référence (i.e. seule l'instanciation est figée).</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Devant une </a:t>
            </a:r>
            <a:r>
              <a:rPr lang="fr-BE" sz="2000" b="1" dirty="0">
                <a:latin typeface="Calibri" panose="020F0502020204030204" pitchFamily="34" charset="0"/>
                <a:cs typeface="+mn-cs"/>
              </a:rPr>
              <a:t>méthode</a:t>
            </a:r>
            <a:r>
              <a:rPr lang="fr-BE" sz="2000" dirty="0">
                <a:latin typeface="Calibri" panose="020F0502020204030204" pitchFamily="34" charset="0"/>
                <a:cs typeface="+mn-cs"/>
              </a:rPr>
              <a:t>, il indique que cette méthode ne peut </a:t>
            </a:r>
            <a:r>
              <a:rPr lang="fr-BE" sz="2000" b="1" dirty="0">
                <a:latin typeface="Calibri" panose="020F0502020204030204" pitchFamily="34" charset="0"/>
                <a:cs typeface="+mn-cs"/>
              </a:rPr>
              <a:t>pas être modifiée dans une classe dérivée</a:t>
            </a:r>
            <a:r>
              <a:rPr lang="fr-BE" sz="2000" dirty="0">
                <a:latin typeface="Calibri" panose="020F0502020204030204" pitchFamily="34" charset="0"/>
                <a:cs typeface="+mn-cs"/>
              </a:rPr>
              <a:t>. </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Devant une </a:t>
            </a:r>
            <a:r>
              <a:rPr lang="fr-BE" sz="2000" b="1" dirty="0">
                <a:latin typeface="Calibri" panose="020F0502020204030204" pitchFamily="34" charset="0"/>
                <a:cs typeface="+mn-cs"/>
              </a:rPr>
              <a:t>classe</a:t>
            </a:r>
            <a:r>
              <a:rPr lang="fr-BE" sz="2000" dirty="0">
                <a:latin typeface="Calibri" panose="020F0502020204030204" pitchFamily="34" charset="0"/>
                <a:cs typeface="+mn-cs"/>
              </a:rPr>
              <a:t>, il indique que cette classe ne peut </a:t>
            </a:r>
            <a:r>
              <a:rPr lang="fr-BE" sz="2000" b="1" dirty="0">
                <a:latin typeface="Calibri" panose="020F0502020204030204" pitchFamily="34" charset="0"/>
                <a:cs typeface="+mn-cs"/>
              </a:rPr>
              <a:t>pas</a:t>
            </a:r>
            <a:r>
              <a:rPr lang="fr-BE" sz="2000" dirty="0">
                <a:latin typeface="Calibri" panose="020F0502020204030204" pitchFamily="34" charset="0"/>
                <a:cs typeface="+mn-cs"/>
              </a:rPr>
              <a:t> avoir </a:t>
            </a:r>
            <a:r>
              <a:rPr lang="fr-BE" sz="2000" b="1" dirty="0">
                <a:latin typeface="Calibri" panose="020F0502020204030204" pitchFamily="34" charset="0"/>
                <a:cs typeface="+mn-cs"/>
              </a:rPr>
              <a:t>de sous-classe</a:t>
            </a:r>
            <a:r>
              <a:rPr lang="fr-BE" sz="2000" dirty="0">
                <a:latin typeface="Calibri" panose="020F0502020204030204" pitchFamily="34" charset="0"/>
                <a:cs typeface="+mn-cs"/>
              </a:rPr>
              <a:t>.</a:t>
            </a:r>
          </a:p>
        </p:txBody>
      </p:sp>
    </p:spTree>
    <p:extLst>
      <p:ext uri="{BB962C8B-B14F-4D97-AF65-F5344CB8AC3E}">
        <p14:creationId xmlns:p14="http://schemas.microsoft.com/office/powerpoint/2010/main" val="1606298636"/>
      </p:ext>
    </p:extLst>
  </p:cSld>
  <p:clrMapOvr>
    <a:masterClrMapping/>
  </p:clrMapOvr>
  <p:transition>
    <p:strips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ous-titre 2"/>
          <p:cNvSpPr>
            <a:spLocks noGrp="1"/>
          </p:cNvSpPr>
          <p:nvPr>
            <p:ph type="subTitle" idx="1"/>
          </p:nvPr>
        </p:nvSpPr>
        <p:spPr/>
        <p:txBody>
          <a:bodyPr/>
          <a:lstStyle/>
          <a:p>
            <a:pPr eaLnBrk="1" hangingPunct="1"/>
            <a:r>
              <a:rPr lang="fr-BE" altLang="fr-FR" dirty="0" smtClean="0"/>
              <a:t> </a:t>
            </a:r>
          </a:p>
        </p:txBody>
      </p:sp>
      <p:sp>
        <p:nvSpPr>
          <p:cNvPr id="15363"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79889" y="836712"/>
            <a:ext cx="7572375" cy="5062908"/>
          </a:xfrm>
          <a:prstGeom prst="rect">
            <a:avLst/>
          </a:prstGeom>
          <a:noFill/>
        </p:spPr>
        <p:txBody>
          <a:bodyPr lIns="91424" tIns="45712" rIns="91424" bIns="45712">
            <a:spAutoFit/>
          </a:bodyPr>
          <a:lstStyle/>
          <a:p>
            <a:pPr fontAlgn="auto">
              <a:spcBef>
                <a:spcPts val="0"/>
              </a:spcBef>
              <a:spcAft>
                <a:spcPts val="0"/>
              </a:spcAft>
              <a:defRPr/>
            </a:pPr>
            <a:r>
              <a:rPr lang="fr-BE" sz="1700" b="1" dirty="0" smtClean="0">
                <a:latin typeface="Calibri" panose="020F0502020204030204" pitchFamily="34" charset="0"/>
                <a:cs typeface="+mn-cs"/>
              </a:rPr>
              <a:t>I. POO </a:t>
            </a:r>
            <a:r>
              <a:rPr lang="fr-BE" sz="1700" b="1" dirty="0">
                <a:latin typeface="Calibri" panose="020F0502020204030204" pitchFamily="34" charset="0"/>
                <a:cs typeface="+mn-cs"/>
              </a:rPr>
              <a:t>&lt;&gt; Procédural</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 Penser </a:t>
            </a:r>
            <a:r>
              <a:rPr lang="fr-BE" sz="1700" b="1" dirty="0">
                <a:latin typeface="Calibri" panose="020F0502020204030204" pitchFamily="34" charset="0"/>
                <a:cs typeface="+mn-cs"/>
              </a:rPr>
              <a:t>le monde en objets</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concept de classe</a:t>
            </a:r>
          </a:p>
          <a:p>
            <a:pPr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IV.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La </a:t>
            </a:r>
            <a:r>
              <a:rPr lang="fr-BE" sz="1700" b="1" dirty="0">
                <a:latin typeface="Calibri" panose="020F0502020204030204" pitchFamily="34" charset="0"/>
                <a:cs typeface="+mn-cs"/>
              </a:rPr>
              <a:t>notion de package</a:t>
            </a:r>
          </a:p>
          <a:p>
            <a:pPr marL="399979" indent="-399979" fontAlgn="auto">
              <a:spcBef>
                <a:spcPts val="0"/>
              </a:spcBef>
              <a:spcAft>
                <a:spcPts val="0"/>
              </a:spcAft>
              <a:buFontTx/>
              <a:buAutoNum type="romanUcPeriod" startAt="4"/>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L’encapsulation</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associations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L’héritage</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solidFill>
                  <a:srgbClr val="FF0000"/>
                </a:solidFill>
                <a:latin typeface="Calibri" panose="020F0502020204030204" pitchFamily="34" charset="0"/>
                <a:cs typeface="+mn-cs"/>
              </a:rPr>
              <a:t>VIII. </a:t>
            </a:r>
            <a:r>
              <a:rPr lang="fr-BE" sz="1700" b="1" dirty="0" smtClean="0">
                <a:solidFill>
                  <a:srgbClr val="FF0000"/>
                </a:solidFill>
                <a:latin typeface="Calibri" panose="020F0502020204030204" pitchFamily="34" charset="0"/>
                <a:cs typeface="+mn-cs"/>
              </a:rPr>
              <a:t>Le </a:t>
            </a:r>
            <a:r>
              <a:rPr lang="fr-BE" sz="1700" b="1" dirty="0">
                <a:solidFill>
                  <a:srgbClr val="FF0000"/>
                </a:solidFill>
                <a:latin typeface="Calibri" panose="020F0502020204030204" pitchFamily="34" charset="0"/>
                <a:cs typeface="+mn-cs"/>
              </a:rPr>
              <a:t>polymorphisme</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IX.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abstraites et les interfaces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internes</a:t>
            </a:r>
          </a:p>
        </p:txBody>
      </p:sp>
    </p:spTree>
    <p:extLst>
      <p:ext uri="{BB962C8B-B14F-4D97-AF65-F5344CB8AC3E}">
        <p14:creationId xmlns:p14="http://schemas.microsoft.com/office/powerpoint/2010/main" val="2753567825"/>
      </p:ext>
    </p:extLst>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VIII . </a:t>
            </a:r>
            <a:r>
              <a:rPr lang="fr-BE" sz="2400" b="1" dirty="0">
                <a:latin typeface="+mn-lt"/>
                <a:cs typeface="+mn-cs"/>
              </a:rPr>
              <a:t>Le polymorphisme</a:t>
            </a:r>
            <a:endParaRPr lang="fr-BE" sz="2400" b="1" i="1" dirty="0">
              <a:latin typeface="+mn-lt"/>
              <a:cs typeface="+mn-cs"/>
            </a:endParaRPr>
          </a:p>
        </p:txBody>
      </p:sp>
      <p:sp>
        <p:nvSpPr>
          <p:cNvPr id="28675"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8676" name="ZoneTexte 30"/>
          <p:cNvSpPr txBox="1">
            <a:spLocks noChangeArrowheads="1"/>
          </p:cNvSpPr>
          <p:nvPr/>
        </p:nvSpPr>
        <p:spPr bwMode="auto">
          <a:xfrm>
            <a:off x="251521" y="764705"/>
            <a:ext cx="8640960" cy="22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Le </a:t>
            </a:r>
            <a:r>
              <a:rPr lang="fr-BE" altLang="fr-FR" sz="2000" b="1" dirty="0">
                <a:latin typeface="Calibri" pitchFamily="34" charset="0"/>
              </a:rPr>
              <a:t>polymorphisme</a:t>
            </a:r>
            <a:r>
              <a:rPr lang="fr-BE" altLang="fr-FR" sz="2000" dirty="0">
                <a:latin typeface="Calibri" pitchFamily="34" charset="0"/>
              </a:rPr>
              <a:t> est une conséquence directe de l’héritage et de la redéfinition de méthode.</a:t>
            </a:r>
          </a:p>
          <a:p>
            <a:pPr eaLnBrk="1" hangingPunct="1"/>
            <a:endParaRPr lang="fr-BE" altLang="fr-FR" sz="2000" dirty="0">
              <a:latin typeface="Calibri" pitchFamily="34" charset="0"/>
            </a:endParaRPr>
          </a:p>
          <a:p>
            <a:pPr eaLnBrk="1" hangingPunct="1"/>
            <a:r>
              <a:rPr lang="fr-BE" altLang="fr-FR" sz="2000" dirty="0">
                <a:latin typeface="Calibri" pitchFamily="34" charset="0"/>
              </a:rPr>
              <a:t>Il permet à une </a:t>
            </a:r>
            <a:r>
              <a:rPr lang="fr-BE" altLang="fr-FR" sz="2000" b="1" dirty="0">
                <a:latin typeface="Calibri" pitchFamily="34" charset="0"/>
              </a:rPr>
              <a:t>même méthode</a:t>
            </a:r>
            <a:r>
              <a:rPr lang="fr-BE" altLang="fr-FR" sz="2000" dirty="0">
                <a:latin typeface="Calibri" pitchFamily="34" charset="0"/>
              </a:rPr>
              <a:t>, dont l’existence est prévue dans la </a:t>
            </a:r>
            <a:r>
              <a:rPr lang="fr-BE" altLang="fr-FR" sz="2000" dirty="0" err="1">
                <a:latin typeface="Calibri" pitchFamily="34" charset="0"/>
              </a:rPr>
              <a:t>super-classe</a:t>
            </a:r>
            <a:r>
              <a:rPr lang="fr-BE" altLang="fr-FR" sz="2000" dirty="0">
                <a:latin typeface="Calibri" pitchFamily="34" charset="0"/>
              </a:rPr>
              <a:t>, de </a:t>
            </a:r>
            <a:r>
              <a:rPr lang="fr-BE" altLang="fr-FR" sz="2000" b="1" dirty="0">
                <a:latin typeface="Calibri" pitchFamily="34" charset="0"/>
              </a:rPr>
              <a:t>s’exécuter différemment </a:t>
            </a:r>
            <a:r>
              <a:rPr lang="fr-BE" altLang="fr-FR" sz="2000" dirty="0">
                <a:latin typeface="Calibri" pitchFamily="34" charset="0"/>
              </a:rPr>
              <a:t>selon que l’objet qui le reçoit est d’une sous-classe ou d’une autre.</a:t>
            </a:r>
          </a:p>
          <a:p>
            <a:pPr eaLnBrk="1" hangingPunct="1"/>
            <a:endParaRPr lang="fr-BE" altLang="fr-FR" sz="2000" dirty="0">
              <a:latin typeface="Calibri" pitchFamily="34" charset="0"/>
            </a:endParaRPr>
          </a:p>
        </p:txBody>
      </p:sp>
      <p:sp>
        <p:nvSpPr>
          <p:cNvPr id="6" name="ZoneTexte 5"/>
          <p:cNvSpPr txBox="1"/>
          <p:nvPr/>
        </p:nvSpPr>
        <p:spPr>
          <a:xfrm>
            <a:off x="4353000" y="4045205"/>
            <a:ext cx="4645148" cy="2031309"/>
          </a:xfrm>
          <a:prstGeom prst="rect">
            <a:avLst/>
          </a:prstGeom>
        </p:spPr>
        <p:style>
          <a:lnRef idx="2">
            <a:schemeClr val="dk1"/>
          </a:lnRef>
          <a:fillRef idx="1">
            <a:schemeClr val="lt1"/>
          </a:fillRef>
          <a:effectRef idx="0">
            <a:schemeClr val="dk1"/>
          </a:effectRef>
          <a:fontRef idx="minor">
            <a:schemeClr val="dk1"/>
          </a:fontRef>
        </p:style>
        <p:txBody>
          <a:bodyPr wrap="square"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public</a:t>
            </a: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class</a:t>
            </a:r>
            <a:r>
              <a:rPr lang="fr-BE" dirty="0">
                <a:latin typeface="Calibri" panose="020F0502020204030204" pitchFamily="34" charset="0"/>
              </a:rPr>
              <a:t> </a:t>
            </a:r>
            <a:r>
              <a:rPr lang="fr-BE" b="1" dirty="0">
                <a:latin typeface="Calibri" panose="020F0502020204030204" pitchFamily="34" charset="0"/>
              </a:rPr>
              <a:t>Cercle</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extends</a:t>
            </a:r>
            <a:r>
              <a:rPr lang="fr-BE" dirty="0">
                <a:latin typeface="Calibri" panose="020F0502020204030204" pitchFamily="34" charset="0"/>
              </a:rPr>
              <a:t> </a:t>
            </a:r>
            <a:r>
              <a:rPr lang="fr-BE" b="1" dirty="0">
                <a:latin typeface="Calibri" panose="020F0502020204030204" pitchFamily="34" charset="0"/>
              </a:rPr>
              <a:t>Forme  </a:t>
            </a:r>
            <a:r>
              <a:rPr lang="fr-BE" dirty="0">
                <a:latin typeface="Calibri" panose="020F0502020204030204" pitchFamily="34" charset="0"/>
              </a:rPr>
              <a:t>{</a:t>
            </a:r>
          </a:p>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         </a:t>
            </a:r>
            <a:r>
              <a:rPr lang="fr-BE" b="1" dirty="0" err="1" smtClean="0">
                <a:solidFill>
                  <a:schemeClr val="tx2">
                    <a:lumMod val="60000"/>
                    <a:lumOff val="40000"/>
                  </a:schemeClr>
                </a:solidFill>
                <a:latin typeface="Calibri" panose="020F0502020204030204" pitchFamily="34" charset="0"/>
              </a:rPr>
              <a:t>private</a:t>
            </a:r>
            <a:r>
              <a:rPr lang="fr-BE" dirty="0" smtClean="0">
                <a:latin typeface="Calibri" panose="020F0502020204030204" pitchFamily="34" charset="0"/>
              </a:rPr>
              <a:t> </a:t>
            </a:r>
            <a:r>
              <a:rPr lang="fr-BE" dirty="0" err="1">
                <a:latin typeface="Calibri" panose="020F0502020204030204" pitchFamily="34" charset="0"/>
              </a:rPr>
              <a:t>float</a:t>
            </a:r>
            <a:r>
              <a:rPr lang="fr-BE" dirty="0">
                <a:latin typeface="Calibri" panose="020F0502020204030204" pitchFamily="34" charset="0"/>
              </a:rPr>
              <a:t> </a:t>
            </a:r>
            <a:r>
              <a:rPr lang="fr-BE" dirty="0" err="1">
                <a:latin typeface="Calibri" panose="020F0502020204030204" pitchFamily="34" charset="0"/>
              </a:rPr>
              <a:t>m_rayon</a:t>
            </a:r>
            <a:r>
              <a:rPr lang="fr-BE" dirty="0">
                <a:latin typeface="Calibri" panose="020F0502020204030204" pitchFamily="34" charset="0"/>
              </a:rPr>
              <a:t>;</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rPr>
              <a:t>public</a:t>
            </a:r>
            <a:r>
              <a:rPr lang="fr-BE" dirty="0">
                <a:latin typeface="Calibri" panose="020F0502020204030204" pitchFamily="34" charset="0"/>
              </a:rPr>
              <a:t> </a:t>
            </a:r>
            <a:r>
              <a:rPr lang="fr-BE" dirty="0" err="1">
                <a:latin typeface="Calibri" panose="020F0502020204030204" pitchFamily="34" charset="0"/>
              </a:rPr>
              <a:t>float</a:t>
            </a:r>
            <a:r>
              <a:rPr lang="fr-BE" dirty="0">
                <a:latin typeface="Calibri" panose="020F0502020204030204" pitchFamily="34" charset="0"/>
              </a:rPr>
              <a:t> Aire() { </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rPr>
              <a:t>	return</a:t>
            </a:r>
            <a:r>
              <a:rPr lang="fr-BE" dirty="0">
                <a:latin typeface="Calibri" panose="020F0502020204030204" pitchFamily="34" charset="0"/>
              </a:rPr>
              <a:t> 3.1415926535*</a:t>
            </a:r>
            <a:r>
              <a:rPr lang="fr-BE" dirty="0" err="1">
                <a:latin typeface="Calibri" panose="020F0502020204030204" pitchFamily="34" charset="0"/>
              </a:rPr>
              <a:t>m_rayon</a:t>
            </a:r>
            <a:r>
              <a:rPr lang="fr-BE" dirty="0">
                <a:latin typeface="Calibri" panose="020F0502020204030204" pitchFamily="34" charset="0"/>
              </a:rPr>
              <a:t>*</a:t>
            </a:r>
            <a:r>
              <a:rPr lang="fr-BE" dirty="0" err="1">
                <a:latin typeface="Calibri" panose="020F0502020204030204" pitchFamily="34" charset="0"/>
              </a:rPr>
              <a:t>m_rayon</a:t>
            </a:r>
            <a:r>
              <a:rPr lang="fr-BE" dirty="0">
                <a:latin typeface="Calibri" panose="020F0502020204030204" pitchFamily="34" charset="0"/>
              </a:rPr>
              <a:t>; </a:t>
            </a:r>
          </a:p>
          <a:p>
            <a:pPr lvl="1" fontAlgn="auto">
              <a:spcBef>
                <a:spcPts val="0"/>
              </a:spcBef>
              <a:spcAft>
                <a:spcPts val="0"/>
              </a:spcAft>
              <a:defRPr/>
            </a:pPr>
            <a:r>
              <a:rPr lang="fr-BE" dirty="0">
                <a:latin typeface="Calibri" panose="020F0502020204030204" pitchFamily="34" charset="0"/>
              </a:rPr>
              <a:t>}</a:t>
            </a:r>
          </a:p>
          <a:p>
            <a:pPr fontAlgn="auto">
              <a:spcBef>
                <a:spcPts val="0"/>
              </a:spcBef>
              <a:spcAft>
                <a:spcPts val="0"/>
              </a:spcAft>
              <a:defRPr/>
            </a:pPr>
            <a:r>
              <a:rPr lang="fr-BE" dirty="0">
                <a:latin typeface="Calibri" panose="020F0502020204030204" pitchFamily="34" charset="0"/>
              </a:rPr>
              <a:t>}</a:t>
            </a:r>
            <a:endParaRPr lang="fr-BE" dirty="0">
              <a:latin typeface="Calibri" panose="020F0502020204030204" pitchFamily="34" charset="0"/>
              <a:hlinkClick r:id="rId3" action="ppaction://hlinkfile" tooltip="Web"/>
            </a:endParaRPr>
          </a:p>
        </p:txBody>
      </p:sp>
      <p:sp>
        <p:nvSpPr>
          <p:cNvPr id="7" name="ZoneTexte 6"/>
          <p:cNvSpPr txBox="1"/>
          <p:nvPr/>
        </p:nvSpPr>
        <p:spPr>
          <a:xfrm>
            <a:off x="1886083" y="2708921"/>
            <a:ext cx="5438948" cy="923314"/>
          </a:xfrm>
          <a:prstGeom prst="rect">
            <a:avLst/>
          </a:prstGeom>
        </p:spPr>
        <p:style>
          <a:lnRef idx="2">
            <a:schemeClr val="dk1"/>
          </a:lnRef>
          <a:fillRef idx="1">
            <a:schemeClr val="lt1"/>
          </a:fillRef>
          <a:effectRef idx="0">
            <a:schemeClr val="dk1"/>
          </a:effectRef>
          <a:fontRef idx="minor">
            <a:schemeClr val="dk1"/>
          </a:fontRef>
        </p:style>
        <p:txBody>
          <a:bodyPr wrap="square"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public</a:t>
            </a: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abstract</a:t>
            </a: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class</a:t>
            </a:r>
            <a:r>
              <a:rPr lang="fr-BE" dirty="0">
                <a:latin typeface="Calibri" panose="020F0502020204030204" pitchFamily="34" charset="0"/>
              </a:rPr>
              <a:t> </a:t>
            </a:r>
            <a:r>
              <a:rPr lang="fr-BE" b="1" dirty="0">
                <a:latin typeface="Calibri" panose="020F0502020204030204" pitchFamily="34" charset="0"/>
              </a:rPr>
              <a:t>Forme </a:t>
            </a:r>
            <a:r>
              <a:rPr lang="fr-BE" b="1" dirty="0" smtClean="0">
                <a:latin typeface="Calibri" panose="020F0502020204030204" pitchFamily="34" charset="0"/>
              </a:rPr>
              <a:t> </a:t>
            </a:r>
            <a:r>
              <a:rPr lang="fr-BE" dirty="0" smtClean="0">
                <a:latin typeface="Calibri" panose="020F0502020204030204" pitchFamily="34" charset="0"/>
              </a:rPr>
              <a:t>{</a:t>
            </a:r>
            <a:endParaRPr lang="fr-BE" dirty="0">
              <a:latin typeface="Calibri" panose="020F0502020204030204" pitchFamily="34" charset="0"/>
            </a:endParaRPr>
          </a:p>
          <a:p>
            <a:pPr fontAlgn="auto">
              <a:spcBef>
                <a:spcPts val="0"/>
              </a:spcBef>
              <a:spcAft>
                <a:spcPts val="0"/>
              </a:spcAft>
              <a:defRPr/>
            </a:pPr>
            <a:r>
              <a:rPr lang="fr-BE" dirty="0">
                <a:latin typeface="Calibri" panose="020F0502020204030204" pitchFamily="34" charset="0"/>
              </a:rPr>
              <a:t>	public abstract </a:t>
            </a:r>
            <a:r>
              <a:rPr lang="fr-BE" dirty="0" err="1">
                <a:latin typeface="Calibri" panose="020F0502020204030204" pitchFamily="34" charset="0"/>
              </a:rPr>
              <a:t>float</a:t>
            </a:r>
            <a:r>
              <a:rPr lang="fr-BE" dirty="0">
                <a:latin typeface="Calibri" panose="020F0502020204030204" pitchFamily="34" charset="0"/>
              </a:rPr>
              <a:t> Aire();</a:t>
            </a:r>
          </a:p>
          <a:p>
            <a:pPr fontAlgn="auto">
              <a:spcBef>
                <a:spcPts val="0"/>
              </a:spcBef>
              <a:spcAft>
                <a:spcPts val="0"/>
              </a:spcAft>
              <a:defRPr/>
            </a:pPr>
            <a:r>
              <a:rPr lang="fr-BE" dirty="0" smtClean="0">
                <a:latin typeface="Calibri" panose="020F0502020204030204" pitchFamily="34" charset="0"/>
              </a:rPr>
              <a:t>}</a:t>
            </a:r>
            <a:endParaRPr lang="fr-BE" dirty="0">
              <a:latin typeface="Calibri" panose="020F0502020204030204" pitchFamily="34" charset="0"/>
            </a:endParaRPr>
          </a:p>
        </p:txBody>
      </p:sp>
      <p:sp>
        <p:nvSpPr>
          <p:cNvPr id="9" name="ZoneTexte 8"/>
          <p:cNvSpPr txBox="1"/>
          <p:nvPr/>
        </p:nvSpPr>
        <p:spPr>
          <a:xfrm>
            <a:off x="611560" y="4040302"/>
            <a:ext cx="3652602" cy="1754310"/>
          </a:xfrm>
          <a:prstGeom prst="rect">
            <a:avLst/>
          </a:prstGeom>
        </p:spPr>
        <p:style>
          <a:lnRef idx="2">
            <a:schemeClr val="dk1"/>
          </a:lnRef>
          <a:fillRef idx="1">
            <a:schemeClr val="lt1"/>
          </a:fillRef>
          <a:effectRef idx="0">
            <a:schemeClr val="dk1"/>
          </a:effectRef>
          <a:fontRef idx="minor">
            <a:schemeClr val="dk1"/>
          </a:fontRef>
        </p:style>
        <p:txBody>
          <a:bodyPr wrap="square"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rPr>
              <a:t>public</a:t>
            </a:r>
            <a:r>
              <a:rPr lang="fr-BE" dirty="0">
                <a:latin typeface="Calibri" panose="020F0502020204030204" pitchFamily="34" charset="0"/>
              </a:rPr>
              <a:t> </a:t>
            </a:r>
            <a:r>
              <a:rPr lang="fr-BE" b="1" dirty="0">
                <a:solidFill>
                  <a:schemeClr val="tx2">
                    <a:lumMod val="60000"/>
                    <a:lumOff val="40000"/>
                  </a:schemeClr>
                </a:solidFill>
                <a:latin typeface="Calibri" panose="020F0502020204030204" pitchFamily="34" charset="0"/>
              </a:rPr>
              <a:t>class</a:t>
            </a:r>
            <a:r>
              <a:rPr lang="fr-BE" dirty="0">
                <a:latin typeface="Calibri" panose="020F0502020204030204" pitchFamily="34" charset="0"/>
              </a:rPr>
              <a:t> </a:t>
            </a:r>
            <a:r>
              <a:rPr lang="fr-BE" b="1" dirty="0">
                <a:latin typeface="Calibri" panose="020F0502020204030204" pitchFamily="34" charset="0"/>
              </a:rPr>
              <a:t>Carre</a:t>
            </a:r>
            <a:r>
              <a:rPr lang="fr-BE" dirty="0">
                <a:latin typeface="Calibri" panose="020F0502020204030204" pitchFamily="34" charset="0"/>
              </a:rPr>
              <a:t> </a:t>
            </a:r>
            <a:r>
              <a:rPr lang="fr-BE" b="1" dirty="0" err="1">
                <a:solidFill>
                  <a:schemeClr val="tx2">
                    <a:lumMod val="60000"/>
                    <a:lumOff val="40000"/>
                  </a:schemeClr>
                </a:solidFill>
                <a:latin typeface="Calibri" panose="020F0502020204030204" pitchFamily="34" charset="0"/>
              </a:rPr>
              <a:t>extends</a:t>
            </a:r>
            <a:r>
              <a:rPr lang="fr-BE" dirty="0">
                <a:latin typeface="Calibri" panose="020F0502020204030204" pitchFamily="34" charset="0"/>
              </a:rPr>
              <a:t> </a:t>
            </a:r>
            <a:r>
              <a:rPr lang="fr-BE" b="1" dirty="0">
                <a:latin typeface="Calibri" panose="020F0502020204030204" pitchFamily="34" charset="0"/>
              </a:rPr>
              <a:t>Forme  </a:t>
            </a:r>
            <a:r>
              <a:rPr lang="fr-BE" dirty="0">
                <a:latin typeface="Calibri" panose="020F0502020204030204" pitchFamily="34" charset="0"/>
              </a:rPr>
              <a:t>{</a:t>
            </a:r>
          </a:p>
          <a:p>
            <a:pPr fontAlgn="auto">
              <a:spcBef>
                <a:spcPts val="0"/>
              </a:spcBef>
              <a:spcAft>
                <a:spcPts val="0"/>
              </a:spcAft>
              <a:defRPr/>
            </a:pPr>
            <a:r>
              <a:rPr lang="fr-BE" dirty="0">
                <a:latin typeface="Calibri" panose="020F0502020204030204" pitchFamily="34" charset="0"/>
              </a:rPr>
              <a:t>         </a:t>
            </a:r>
            <a:r>
              <a:rPr lang="fr-BE" b="1" dirty="0" err="1" smtClean="0">
                <a:solidFill>
                  <a:schemeClr val="tx1">
                    <a:lumMod val="65000"/>
                    <a:lumOff val="35000"/>
                  </a:schemeClr>
                </a:solidFill>
                <a:latin typeface="Calibri" panose="020F0502020204030204" pitchFamily="34" charset="0"/>
              </a:rPr>
              <a:t>private</a:t>
            </a:r>
            <a:r>
              <a:rPr lang="fr-BE" dirty="0" smtClean="0">
                <a:solidFill>
                  <a:schemeClr val="tx1">
                    <a:lumMod val="65000"/>
                    <a:lumOff val="35000"/>
                  </a:schemeClr>
                </a:solidFill>
                <a:latin typeface="Calibri" panose="020F0502020204030204" pitchFamily="34" charset="0"/>
              </a:rPr>
              <a:t> </a:t>
            </a:r>
            <a:r>
              <a:rPr lang="fr-BE" dirty="0" err="1">
                <a:latin typeface="Calibri" panose="020F0502020204030204" pitchFamily="34" charset="0"/>
              </a:rPr>
              <a:t>float</a:t>
            </a:r>
            <a:r>
              <a:rPr lang="fr-BE" dirty="0">
                <a:latin typeface="Calibri" panose="020F0502020204030204" pitchFamily="34" charset="0"/>
              </a:rPr>
              <a:t> </a:t>
            </a:r>
            <a:r>
              <a:rPr lang="fr-BE" dirty="0" err="1">
                <a:latin typeface="Calibri" panose="020F0502020204030204" pitchFamily="34" charset="0"/>
              </a:rPr>
              <a:t>m_cote</a:t>
            </a:r>
            <a:r>
              <a:rPr lang="fr-BE" dirty="0">
                <a:latin typeface="Calibri" panose="020F0502020204030204" pitchFamily="34" charset="0"/>
              </a:rPr>
              <a:t>;</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rPr>
              <a:t>public</a:t>
            </a:r>
            <a:r>
              <a:rPr lang="fr-BE" dirty="0">
                <a:latin typeface="Calibri" panose="020F0502020204030204" pitchFamily="34" charset="0"/>
              </a:rPr>
              <a:t> </a:t>
            </a:r>
            <a:r>
              <a:rPr lang="fr-BE" dirty="0" err="1">
                <a:latin typeface="Calibri" panose="020F0502020204030204" pitchFamily="34" charset="0"/>
              </a:rPr>
              <a:t>float</a:t>
            </a:r>
            <a:r>
              <a:rPr lang="fr-BE" dirty="0">
                <a:latin typeface="Calibri" panose="020F0502020204030204" pitchFamily="34" charset="0"/>
              </a:rPr>
              <a:t> Aire() { </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rPr>
              <a:t>	return</a:t>
            </a:r>
            <a:r>
              <a:rPr lang="fr-BE" dirty="0">
                <a:latin typeface="Calibri" panose="020F0502020204030204" pitchFamily="34" charset="0"/>
              </a:rPr>
              <a:t> </a:t>
            </a:r>
            <a:r>
              <a:rPr lang="fr-BE" dirty="0" err="1">
                <a:latin typeface="Calibri" panose="020F0502020204030204" pitchFamily="34" charset="0"/>
              </a:rPr>
              <a:t>m_cote</a:t>
            </a:r>
            <a:r>
              <a:rPr lang="fr-BE" dirty="0">
                <a:latin typeface="Calibri" panose="020F0502020204030204" pitchFamily="34" charset="0"/>
              </a:rPr>
              <a:t>*</a:t>
            </a:r>
            <a:r>
              <a:rPr lang="fr-BE" dirty="0" err="1">
                <a:latin typeface="Calibri" panose="020F0502020204030204" pitchFamily="34" charset="0"/>
              </a:rPr>
              <a:t>m_cote</a:t>
            </a:r>
            <a:r>
              <a:rPr lang="fr-BE" dirty="0">
                <a:latin typeface="Calibri" panose="020F0502020204030204" pitchFamily="34" charset="0"/>
              </a:rPr>
              <a:t>; </a:t>
            </a:r>
          </a:p>
          <a:p>
            <a:pPr lvl="1" fontAlgn="auto">
              <a:spcBef>
                <a:spcPts val="0"/>
              </a:spcBef>
              <a:spcAft>
                <a:spcPts val="0"/>
              </a:spcAft>
              <a:defRPr/>
            </a:pPr>
            <a:r>
              <a:rPr lang="fr-BE" dirty="0">
                <a:latin typeface="Calibri" panose="020F0502020204030204" pitchFamily="34" charset="0"/>
              </a:rPr>
              <a:t>}</a:t>
            </a:r>
          </a:p>
          <a:p>
            <a:pPr fontAlgn="auto">
              <a:spcBef>
                <a:spcPts val="0"/>
              </a:spcBef>
              <a:spcAft>
                <a:spcPts val="0"/>
              </a:spcAft>
              <a:defRPr/>
            </a:pPr>
            <a:r>
              <a:rPr lang="fr-BE" dirty="0">
                <a:latin typeface="Calibri" panose="020F0502020204030204" pitchFamily="34" charset="0"/>
              </a:rPr>
              <a:t>}</a:t>
            </a:r>
          </a:p>
        </p:txBody>
      </p:sp>
      <p:cxnSp>
        <p:nvCxnSpPr>
          <p:cNvPr id="10" name="Connecteur droit 9"/>
          <p:cNvCxnSpPr/>
          <p:nvPr/>
        </p:nvCxnSpPr>
        <p:spPr>
          <a:xfrm>
            <a:off x="4641032" y="3648202"/>
            <a:ext cx="0" cy="172874"/>
          </a:xfrm>
          <a:prstGeom prst="line">
            <a:avLst/>
          </a:prstGeom>
        </p:spPr>
        <p:style>
          <a:lnRef idx="2">
            <a:schemeClr val="dk1"/>
          </a:lnRef>
          <a:fillRef idx="0">
            <a:schemeClr val="dk1"/>
          </a:fillRef>
          <a:effectRef idx="1">
            <a:schemeClr val="dk1"/>
          </a:effectRef>
          <a:fontRef idx="minor">
            <a:schemeClr val="tx1"/>
          </a:fontRef>
        </p:style>
      </p:cxnSp>
      <p:cxnSp>
        <p:nvCxnSpPr>
          <p:cNvPr id="11" name="Connecteur droit 10"/>
          <p:cNvCxnSpPr/>
          <p:nvPr/>
        </p:nvCxnSpPr>
        <p:spPr>
          <a:xfrm rot="10800000">
            <a:off x="2912841" y="3829181"/>
            <a:ext cx="4429125" cy="1587"/>
          </a:xfrm>
          <a:prstGeom prst="line">
            <a:avLst/>
          </a:prstGeom>
        </p:spPr>
        <p:style>
          <a:lnRef idx="2">
            <a:schemeClr val="dk1"/>
          </a:lnRef>
          <a:fillRef idx="0">
            <a:schemeClr val="dk1"/>
          </a:fillRef>
          <a:effectRef idx="1">
            <a:schemeClr val="dk1"/>
          </a:effectRef>
          <a:fontRef idx="minor">
            <a:schemeClr val="tx1"/>
          </a:fontRef>
        </p:style>
      </p:cxnSp>
      <p:cxnSp>
        <p:nvCxnSpPr>
          <p:cNvPr id="12" name="Connecteur droit 11"/>
          <p:cNvCxnSpPr/>
          <p:nvPr/>
        </p:nvCxnSpPr>
        <p:spPr>
          <a:xfrm flipV="1">
            <a:off x="2926328" y="3821076"/>
            <a:ext cx="2" cy="214312"/>
          </a:xfrm>
          <a:prstGeom prst="line">
            <a:avLst/>
          </a:prstGeom>
        </p:spPr>
        <p:style>
          <a:lnRef idx="2">
            <a:schemeClr val="dk1"/>
          </a:lnRef>
          <a:fillRef idx="0">
            <a:schemeClr val="dk1"/>
          </a:fillRef>
          <a:effectRef idx="1">
            <a:schemeClr val="dk1"/>
          </a:effectRef>
          <a:fontRef idx="minor">
            <a:schemeClr val="tx1"/>
          </a:fontRef>
        </p:style>
      </p:cxnSp>
      <p:cxnSp>
        <p:nvCxnSpPr>
          <p:cNvPr id="13" name="Connecteur droit 12"/>
          <p:cNvCxnSpPr/>
          <p:nvPr/>
        </p:nvCxnSpPr>
        <p:spPr>
          <a:xfrm flipV="1">
            <a:off x="7336866" y="3830893"/>
            <a:ext cx="0" cy="21431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52976905"/>
      </p:ext>
    </p:extLst>
  </p:cSld>
  <p:clrMapOvr>
    <a:masterClrMapping/>
  </p:clrMapOvr>
  <p:transition>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ous-titre 2"/>
          <p:cNvSpPr>
            <a:spLocks noGrp="1"/>
          </p:cNvSpPr>
          <p:nvPr>
            <p:ph type="subTitle" idx="1"/>
          </p:nvPr>
        </p:nvSpPr>
        <p:spPr/>
        <p:txBody>
          <a:bodyPr/>
          <a:lstStyle/>
          <a:p>
            <a:pPr eaLnBrk="1" hangingPunct="1"/>
            <a:r>
              <a:rPr lang="fr-BE" altLang="fr-FR" dirty="0" smtClean="0"/>
              <a:t> </a:t>
            </a:r>
          </a:p>
        </p:txBody>
      </p:sp>
      <p:sp>
        <p:nvSpPr>
          <p:cNvPr id="15363"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79889" y="836712"/>
            <a:ext cx="7572375" cy="5062908"/>
          </a:xfrm>
          <a:prstGeom prst="rect">
            <a:avLst/>
          </a:prstGeom>
          <a:noFill/>
        </p:spPr>
        <p:txBody>
          <a:bodyPr lIns="91424" tIns="45712" rIns="91424" bIns="45712">
            <a:spAutoFit/>
          </a:bodyPr>
          <a:lstStyle/>
          <a:p>
            <a:pPr fontAlgn="auto">
              <a:spcBef>
                <a:spcPts val="0"/>
              </a:spcBef>
              <a:spcAft>
                <a:spcPts val="0"/>
              </a:spcAft>
              <a:defRPr/>
            </a:pPr>
            <a:r>
              <a:rPr lang="fr-BE" sz="1700" b="1" dirty="0" smtClean="0">
                <a:latin typeface="Calibri" panose="020F0502020204030204" pitchFamily="34" charset="0"/>
                <a:cs typeface="+mn-cs"/>
              </a:rPr>
              <a:t>I. POO </a:t>
            </a:r>
            <a:r>
              <a:rPr lang="fr-BE" sz="1700" b="1" dirty="0">
                <a:latin typeface="Calibri" panose="020F0502020204030204" pitchFamily="34" charset="0"/>
                <a:cs typeface="+mn-cs"/>
              </a:rPr>
              <a:t>&lt;&gt; Procédural</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 Penser </a:t>
            </a:r>
            <a:r>
              <a:rPr lang="fr-BE" sz="1700" b="1" dirty="0">
                <a:latin typeface="Calibri" panose="020F0502020204030204" pitchFamily="34" charset="0"/>
                <a:cs typeface="+mn-cs"/>
              </a:rPr>
              <a:t>le monde en objets</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concept de classe</a:t>
            </a:r>
          </a:p>
          <a:p>
            <a:pPr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IV.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La </a:t>
            </a:r>
            <a:r>
              <a:rPr lang="fr-BE" sz="1700" b="1" dirty="0">
                <a:latin typeface="Calibri" panose="020F0502020204030204" pitchFamily="34" charset="0"/>
                <a:cs typeface="+mn-cs"/>
              </a:rPr>
              <a:t>notion de package</a:t>
            </a:r>
          </a:p>
          <a:p>
            <a:pPr marL="399979" indent="-399979" fontAlgn="auto">
              <a:spcBef>
                <a:spcPts val="0"/>
              </a:spcBef>
              <a:spcAft>
                <a:spcPts val="0"/>
              </a:spcAft>
              <a:buFontTx/>
              <a:buAutoNum type="romanUcPeriod" startAt="4"/>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L’encapsulation</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associations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L’héritage</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VIII.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polymorphisme</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solidFill>
                  <a:srgbClr val="FF0000"/>
                </a:solidFill>
                <a:latin typeface="Calibri" panose="020F0502020204030204" pitchFamily="34" charset="0"/>
                <a:cs typeface="+mn-cs"/>
              </a:rPr>
              <a:t>IX. </a:t>
            </a:r>
            <a:r>
              <a:rPr lang="fr-BE" sz="1700" b="1" dirty="0" smtClean="0">
                <a:solidFill>
                  <a:srgbClr val="FF0000"/>
                </a:solidFill>
                <a:latin typeface="Calibri" panose="020F0502020204030204" pitchFamily="34" charset="0"/>
                <a:cs typeface="+mn-cs"/>
              </a:rPr>
              <a:t>Les </a:t>
            </a:r>
            <a:r>
              <a:rPr lang="fr-BE" sz="1700" b="1" dirty="0">
                <a:solidFill>
                  <a:srgbClr val="FF0000"/>
                </a:solidFill>
                <a:latin typeface="Calibri" panose="020F0502020204030204" pitchFamily="34" charset="0"/>
                <a:cs typeface="+mn-cs"/>
              </a:rPr>
              <a:t>classes abstraites et les interfaces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internes</a:t>
            </a:r>
          </a:p>
        </p:txBody>
      </p:sp>
    </p:spTree>
    <p:extLst>
      <p:ext uri="{BB962C8B-B14F-4D97-AF65-F5344CB8AC3E}">
        <p14:creationId xmlns:p14="http://schemas.microsoft.com/office/powerpoint/2010/main" val="2753567825"/>
      </p:ext>
    </p:extLst>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j-lt"/>
                <a:cs typeface="+mn-cs"/>
              </a:rPr>
              <a:t>IX . </a:t>
            </a:r>
            <a:r>
              <a:rPr lang="fr-BE" sz="2400" b="1" dirty="0">
                <a:latin typeface="+mn-lt"/>
                <a:cs typeface="+mn-cs"/>
              </a:rPr>
              <a:t>Les classes abstraites et les interfaces</a:t>
            </a:r>
            <a:r>
              <a:rPr lang="fr-BE" sz="2400" b="1" i="1" dirty="0">
                <a:latin typeface="+mn-lt"/>
                <a:cs typeface="+mn-cs"/>
              </a:rPr>
              <a:t> – Les interfaces</a:t>
            </a:r>
            <a:endParaRPr lang="fr-BE" sz="2400" b="1" i="1" dirty="0">
              <a:solidFill>
                <a:schemeClr val="tx2">
                  <a:lumMod val="60000"/>
                  <a:lumOff val="40000"/>
                </a:schemeClr>
              </a:solidFill>
              <a:latin typeface="+mn-lt"/>
              <a:cs typeface="+mn-cs"/>
            </a:endParaRPr>
          </a:p>
        </p:txBody>
      </p:sp>
      <p:sp>
        <p:nvSpPr>
          <p:cNvPr id="39940" name="ZoneTexte 10"/>
          <p:cNvSpPr txBox="1">
            <a:spLocks noChangeArrowheads="1"/>
          </p:cNvSpPr>
          <p:nvPr/>
        </p:nvSpPr>
        <p:spPr bwMode="auto">
          <a:xfrm>
            <a:off x="251521" y="764705"/>
            <a:ext cx="8640960" cy="480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smtClean="0">
                <a:latin typeface="Calibri" pitchFamily="34" charset="0"/>
              </a:rPr>
              <a:t>Une </a:t>
            </a:r>
            <a:r>
              <a:rPr lang="fr-BE" altLang="fr-FR" b="1" dirty="0" smtClean="0">
                <a:latin typeface="Calibri" pitchFamily="34" charset="0"/>
              </a:rPr>
              <a:t>interface</a:t>
            </a:r>
            <a:r>
              <a:rPr lang="fr-BE" altLang="fr-FR" dirty="0" smtClean="0">
                <a:latin typeface="Calibri" pitchFamily="34" charset="0"/>
              </a:rPr>
              <a:t> est une </a:t>
            </a:r>
            <a:r>
              <a:rPr lang="fr-BE" altLang="fr-FR" b="1" dirty="0" smtClean="0">
                <a:latin typeface="Calibri" pitchFamily="34" charset="0"/>
              </a:rPr>
              <a:t>liste </a:t>
            </a:r>
            <a:r>
              <a:rPr lang="fr-BE" altLang="fr-FR" b="1" dirty="0">
                <a:latin typeface="Calibri" pitchFamily="34" charset="0"/>
              </a:rPr>
              <a:t>de </a:t>
            </a:r>
            <a:r>
              <a:rPr lang="fr-BE" altLang="fr-FR" b="1" dirty="0" smtClean="0">
                <a:latin typeface="Calibri" pitchFamily="34" charset="0"/>
              </a:rPr>
              <a:t>méthodes</a:t>
            </a:r>
            <a:r>
              <a:rPr lang="fr-BE" altLang="fr-FR" dirty="0" smtClean="0">
                <a:latin typeface="Calibri" pitchFamily="34" charset="0"/>
              </a:rPr>
              <a:t> dont </a:t>
            </a:r>
            <a:r>
              <a:rPr lang="fr-BE" altLang="fr-FR" dirty="0">
                <a:latin typeface="Calibri" pitchFamily="34" charset="0"/>
              </a:rPr>
              <a:t>on donne seulement la </a:t>
            </a:r>
            <a:r>
              <a:rPr lang="fr-BE" altLang="fr-FR" b="1" dirty="0" smtClean="0">
                <a:latin typeface="Calibri" pitchFamily="34" charset="0"/>
              </a:rPr>
              <a:t>signature</a:t>
            </a:r>
            <a:r>
              <a:rPr lang="fr-BE" altLang="fr-FR" dirty="0" smtClean="0">
                <a:latin typeface="Calibri" pitchFamily="34" charset="0"/>
              </a:rPr>
              <a:t>.</a:t>
            </a:r>
            <a:endParaRPr lang="fr-BE" altLang="fr-FR" dirty="0">
              <a:latin typeface="Calibri" pitchFamily="34" charset="0"/>
            </a:endParaRPr>
          </a:p>
          <a:p>
            <a:pPr eaLnBrk="1" hangingPunct="1"/>
            <a:r>
              <a:rPr lang="fr-BE" altLang="fr-FR" dirty="0">
                <a:latin typeface="Calibri" pitchFamily="34" charset="0"/>
              </a:rPr>
              <a:t>Toutes les </a:t>
            </a:r>
            <a:r>
              <a:rPr lang="fr-BE" altLang="fr-FR" b="1" dirty="0">
                <a:latin typeface="Calibri" pitchFamily="34" charset="0"/>
              </a:rPr>
              <a:t>méthodes</a:t>
            </a:r>
            <a:r>
              <a:rPr lang="fr-BE" altLang="fr-FR" dirty="0">
                <a:latin typeface="Calibri" pitchFamily="34" charset="0"/>
              </a:rPr>
              <a:t> d'une interface sont implicitement </a:t>
            </a:r>
            <a:r>
              <a:rPr lang="fr-BE" altLang="fr-FR" b="1" dirty="0">
                <a:latin typeface="Calibri" pitchFamily="34" charset="0"/>
              </a:rPr>
              <a:t>publiques</a:t>
            </a:r>
            <a:r>
              <a:rPr lang="fr-BE" altLang="fr-FR" dirty="0">
                <a:latin typeface="Calibri" pitchFamily="34" charset="0"/>
              </a:rPr>
              <a:t> et </a:t>
            </a:r>
            <a:r>
              <a:rPr lang="fr-BE" altLang="fr-FR" b="1" dirty="0">
                <a:latin typeface="Calibri" pitchFamily="34" charset="0"/>
              </a:rPr>
              <a:t>abstraites</a:t>
            </a:r>
            <a:r>
              <a:rPr lang="fr-BE" altLang="fr-FR" dirty="0">
                <a:latin typeface="Calibri" pitchFamily="34" charset="0"/>
              </a:rPr>
              <a:t>.</a:t>
            </a:r>
          </a:p>
          <a:p>
            <a:pPr eaLnBrk="1" hangingPunct="1"/>
            <a:endParaRPr lang="fr-BE" altLang="fr-FR" dirty="0" smtClean="0">
              <a:latin typeface="Calibri" pitchFamily="34" charset="0"/>
            </a:endParaRPr>
          </a:p>
          <a:p>
            <a:pPr eaLnBrk="1" hangingPunct="1"/>
            <a:r>
              <a:rPr lang="fr-BE" altLang="fr-FR" dirty="0" smtClean="0">
                <a:latin typeface="Calibri" pitchFamily="34" charset="0"/>
              </a:rPr>
              <a:t>Propriétés :</a:t>
            </a:r>
            <a:endParaRPr lang="fr-BE" altLang="fr-FR" dirty="0">
              <a:latin typeface="Calibri" pitchFamily="34" charset="0"/>
            </a:endParaRPr>
          </a:p>
          <a:p>
            <a:pPr marL="1028518" lvl="1" eaLnBrk="1" hangingPunct="1">
              <a:buFont typeface="Arial" panose="020B0604020202020204" pitchFamily="34" charset="0"/>
              <a:buChar char="•"/>
            </a:pPr>
            <a:r>
              <a:rPr lang="fr-BE" altLang="fr-FR" dirty="0" smtClean="0">
                <a:latin typeface="Calibri" pitchFamily="34" charset="0"/>
              </a:rPr>
              <a:t>Elle peut </a:t>
            </a:r>
            <a:r>
              <a:rPr lang="fr-BE" altLang="fr-FR" dirty="0">
                <a:latin typeface="Calibri" pitchFamily="34" charset="0"/>
              </a:rPr>
              <a:t>être </a:t>
            </a:r>
            <a:r>
              <a:rPr lang="fr-BE" altLang="fr-FR" b="1" dirty="0">
                <a:latin typeface="Calibri" pitchFamily="34" charset="0"/>
              </a:rPr>
              <a:t>implémentée par une ou plusieurs classes </a:t>
            </a:r>
            <a:r>
              <a:rPr lang="fr-BE" altLang="fr-FR" dirty="0">
                <a:latin typeface="Calibri" pitchFamily="34" charset="0"/>
              </a:rPr>
              <a:t>qui doivent donner une implémentation pour chacune des méthodes annoncées (et éventuellement d'autres</a:t>
            </a:r>
            <a:r>
              <a:rPr lang="fr-BE" altLang="fr-FR" dirty="0" smtClean="0">
                <a:latin typeface="Calibri" pitchFamily="34" charset="0"/>
              </a:rPr>
              <a:t>).</a:t>
            </a:r>
            <a:endParaRPr lang="fr-BE" altLang="fr-FR" dirty="0">
              <a:latin typeface="Calibri" pitchFamily="34" charset="0"/>
            </a:endParaRPr>
          </a:p>
          <a:p>
            <a:pPr marL="1028518" lvl="1" eaLnBrk="1" hangingPunct="1">
              <a:buFont typeface="Arial" panose="020B0604020202020204" pitchFamily="34" charset="0"/>
              <a:buChar char="•"/>
            </a:pPr>
            <a:r>
              <a:rPr lang="fr-BE" altLang="fr-FR" dirty="0" smtClean="0">
                <a:latin typeface="Calibri" pitchFamily="34" charset="0"/>
              </a:rPr>
              <a:t>Une </a:t>
            </a:r>
            <a:r>
              <a:rPr lang="fr-BE" altLang="fr-FR" dirty="0">
                <a:latin typeface="Calibri" pitchFamily="34" charset="0"/>
              </a:rPr>
              <a:t>classe peut </a:t>
            </a:r>
            <a:r>
              <a:rPr lang="fr-BE" altLang="fr-FR" b="1" dirty="0">
                <a:latin typeface="Calibri" pitchFamily="34" charset="0"/>
              </a:rPr>
              <a:t>implémenter</a:t>
            </a:r>
            <a:r>
              <a:rPr lang="fr-BE" altLang="fr-FR" dirty="0">
                <a:latin typeface="Calibri" pitchFamily="34" charset="0"/>
              </a:rPr>
              <a:t> </a:t>
            </a:r>
            <a:r>
              <a:rPr lang="fr-BE" altLang="fr-FR" b="1" dirty="0" smtClean="0">
                <a:latin typeface="Calibri" pitchFamily="34" charset="0"/>
              </a:rPr>
              <a:t>plusieurs</a:t>
            </a:r>
            <a:r>
              <a:rPr lang="fr-BE" altLang="fr-FR" dirty="0" smtClean="0">
                <a:latin typeface="Calibri" pitchFamily="34" charset="0"/>
              </a:rPr>
              <a:t> </a:t>
            </a:r>
            <a:r>
              <a:rPr lang="fr-BE" altLang="fr-FR" b="1" dirty="0" smtClean="0">
                <a:latin typeface="Calibri" pitchFamily="34" charset="0"/>
              </a:rPr>
              <a:t>interfaces</a:t>
            </a:r>
            <a:r>
              <a:rPr lang="fr-BE" altLang="fr-FR" dirty="0" smtClean="0">
                <a:latin typeface="Calibri" pitchFamily="34" charset="0"/>
              </a:rPr>
              <a:t>.</a:t>
            </a:r>
            <a:endParaRPr lang="fr-BE" altLang="fr-FR" dirty="0">
              <a:latin typeface="Calibri" pitchFamily="34" charset="0"/>
            </a:endParaRPr>
          </a:p>
          <a:p>
            <a:pPr marL="1028518" lvl="1" eaLnBrk="1" hangingPunct="1">
              <a:buFont typeface="Arial" panose="020B0604020202020204" pitchFamily="34" charset="0"/>
              <a:buChar char="•"/>
            </a:pPr>
            <a:r>
              <a:rPr lang="fr-BE" altLang="fr-FR" dirty="0">
                <a:latin typeface="Calibri" pitchFamily="34" charset="0"/>
              </a:rPr>
              <a:t>Une interface peut être étendue par une ou plusieurs autre(s) interface(s</a:t>
            </a:r>
            <a:r>
              <a:rPr lang="fr-BE" altLang="fr-FR" dirty="0" smtClean="0">
                <a:latin typeface="Calibri" pitchFamily="34" charset="0"/>
              </a:rPr>
              <a:t>).</a:t>
            </a:r>
            <a:endParaRPr lang="fr-BE" altLang="fr-FR" dirty="0">
              <a:latin typeface="Calibri" pitchFamily="34" charset="0"/>
            </a:endParaRPr>
          </a:p>
          <a:p>
            <a:pPr marL="1028518" lvl="1" eaLnBrk="1" hangingPunct="1">
              <a:buFont typeface="Arial" panose="020B0604020202020204" pitchFamily="34" charset="0"/>
              <a:buChar char="•"/>
            </a:pPr>
            <a:r>
              <a:rPr lang="fr-BE" altLang="fr-FR" dirty="0" smtClean="0">
                <a:latin typeface="Calibri" pitchFamily="34" charset="0"/>
              </a:rPr>
              <a:t>Une </a:t>
            </a:r>
            <a:r>
              <a:rPr lang="fr-BE" altLang="fr-FR" dirty="0">
                <a:latin typeface="Calibri" pitchFamily="34" charset="0"/>
              </a:rPr>
              <a:t>interface n'a </a:t>
            </a:r>
            <a:r>
              <a:rPr lang="fr-BE" altLang="fr-FR" b="1" dirty="0">
                <a:latin typeface="Calibri" pitchFamily="34" charset="0"/>
              </a:rPr>
              <a:t>pas de </a:t>
            </a:r>
            <a:r>
              <a:rPr lang="fr-BE" altLang="fr-FR" b="1" dirty="0" smtClean="0">
                <a:latin typeface="Calibri" pitchFamily="34" charset="0"/>
              </a:rPr>
              <a:t>constructeur</a:t>
            </a:r>
            <a:r>
              <a:rPr lang="fr-BE" altLang="fr-FR" dirty="0" smtClean="0">
                <a:latin typeface="Calibri" pitchFamily="34" charset="0"/>
              </a:rPr>
              <a:t>.</a:t>
            </a:r>
            <a:endParaRPr lang="fr-BE" altLang="fr-FR" dirty="0">
              <a:latin typeface="Calibri" pitchFamily="34" charset="0"/>
            </a:endParaRPr>
          </a:p>
          <a:p>
            <a:pPr marL="1028518" lvl="1" eaLnBrk="1" hangingPunct="1">
              <a:buFont typeface="Arial" panose="020B0604020202020204" pitchFamily="34" charset="0"/>
              <a:buChar char="•"/>
            </a:pPr>
            <a:r>
              <a:rPr lang="fr-BE" altLang="fr-FR" dirty="0" smtClean="0">
                <a:latin typeface="Calibri" pitchFamily="34" charset="0"/>
              </a:rPr>
              <a:t>Une </a:t>
            </a:r>
            <a:r>
              <a:rPr lang="fr-BE" altLang="fr-FR" dirty="0">
                <a:latin typeface="Calibri" pitchFamily="34" charset="0"/>
              </a:rPr>
              <a:t>interface ne peut avoir de </a:t>
            </a:r>
            <a:r>
              <a:rPr lang="fr-BE" altLang="fr-FR" b="1" dirty="0">
                <a:latin typeface="Calibri" pitchFamily="34" charset="0"/>
              </a:rPr>
              <a:t>champs</a:t>
            </a:r>
            <a:r>
              <a:rPr lang="fr-BE" altLang="fr-FR" dirty="0">
                <a:latin typeface="Calibri" pitchFamily="34" charset="0"/>
              </a:rPr>
              <a:t> sauf si ceux-ci sont </a:t>
            </a:r>
            <a:r>
              <a:rPr lang="fr-BE" altLang="fr-FR" b="1" dirty="0" smtClean="0">
                <a:latin typeface="Calibri" pitchFamily="34" charset="0"/>
              </a:rPr>
              <a:t>statiques</a:t>
            </a:r>
            <a:r>
              <a:rPr lang="fr-BE" altLang="fr-FR" dirty="0" smtClean="0">
                <a:latin typeface="Calibri" pitchFamily="34" charset="0"/>
              </a:rPr>
              <a:t> et </a:t>
            </a:r>
            <a:r>
              <a:rPr lang="fr-BE" altLang="fr-FR" b="1" dirty="0" smtClean="0">
                <a:latin typeface="Calibri" pitchFamily="34" charset="0"/>
              </a:rPr>
              <a:t>final</a:t>
            </a:r>
            <a:r>
              <a:rPr lang="fr-BE" altLang="fr-FR" dirty="0" smtClean="0">
                <a:latin typeface="Calibri" pitchFamily="34" charset="0"/>
              </a:rPr>
              <a:t> (constantes).</a:t>
            </a:r>
            <a:endParaRPr lang="fr-BE" altLang="fr-FR" dirty="0">
              <a:latin typeface="Calibri" pitchFamily="34" charset="0"/>
            </a:endParaRPr>
          </a:p>
          <a:p>
            <a:pPr eaLnBrk="1" hangingPunct="1"/>
            <a:endParaRPr lang="fr-BE" altLang="fr-FR" dirty="0">
              <a:latin typeface="Calibri" pitchFamily="34" charset="0"/>
            </a:endParaRPr>
          </a:p>
          <a:p>
            <a:pPr eaLnBrk="1" hangingPunct="1"/>
            <a:r>
              <a:rPr lang="fr-BE" altLang="fr-FR" dirty="0" smtClean="0">
                <a:latin typeface="Calibri" pitchFamily="34" charset="0"/>
              </a:rPr>
              <a:t>Une </a:t>
            </a:r>
            <a:r>
              <a:rPr lang="fr-BE" altLang="fr-FR" dirty="0">
                <a:latin typeface="Calibri" pitchFamily="34" charset="0"/>
              </a:rPr>
              <a:t>interface </a:t>
            </a:r>
            <a:r>
              <a:rPr lang="fr-BE" altLang="fr-FR" dirty="0" smtClean="0">
                <a:latin typeface="Calibri" pitchFamily="34" charset="0"/>
              </a:rPr>
              <a:t>est, en réalité, </a:t>
            </a:r>
            <a:r>
              <a:rPr lang="fr-BE" altLang="fr-FR" dirty="0">
                <a:latin typeface="Calibri" pitchFamily="34" charset="0"/>
              </a:rPr>
              <a:t>une classe </a:t>
            </a:r>
            <a:r>
              <a:rPr lang="fr-BE" altLang="fr-FR" dirty="0" smtClean="0">
                <a:latin typeface="Calibri" pitchFamily="34" charset="0"/>
              </a:rPr>
              <a:t>abstraite dont </a:t>
            </a:r>
            <a:r>
              <a:rPr lang="fr-BE" altLang="fr-FR" dirty="0">
                <a:latin typeface="Calibri" pitchFamily="34" charset="0"/>
              </a:rPr>
              <a:t>toutes les méthodes sont abstraites et dont tous les attributs sont </a:t>
            </a:r>
            <a:r>
              <a:rPr lang="fr-BE" altLang="fr-FR" dirty="0" smtClean="0">
                <a:latin typeface="Calibri" pitchFamily="34" charset="0"/>
              </a:rPr>
              <a:t>constants.</a:t>
            </a:r>
          </a:p>
          <a:p>
            <a:pPr eaLnBrk="1" hangingPunct="1"/>
            <a:endParaRPr lang="fr-BE" altLang="fr-FR" dirty="0">
              <a:latin typeface="Calibri" pitchFamily="34" charset="0"/>
            </a:endParaRPr>
          </a:p>
          <a:p>
            <a:pPr eaLnBrk="1" hangingPunct="1"/>
            <a:r>
              <a:rPr lang="fr-BE" altLang="fr-FR" dirty="0" smtClean="0">
                <a:latin typeface="Calibri" pitchFamily="34" charset="0"/>
              </a:rPr>
              <a:t>Le mot-clé </a:t>
            </a:r>
            <a:r>
              <a:rPr lang="fr-BE" altLang="fr-FR" b="1" dirty="0" smtClean="0">
                <a:latin typeface="Calibri" pitchFamily="34" charset="0"/>
              </a:rPr>
              <a:t>interface</a:t>
            </a:r>
            <a:r>
              <a:rPr lang="fr-BE" altLang="fr-FR" dirty="0" smtClean="0">
                <a:latin typeface="Calibri" pitchFamily="34" charset="0"/>
              </a:rPr>
              <a:t> remplace le mot-clé </a:t>
            </a:r>
            <a:r>
              <a:rPr lang="fr-BE" altLang="fr-FR" b="1" dirty="0" smtClean="0">
                <a:latin typeface="Calibri" pitchFamily="34" charset="0"/>
              </a:rPr>
              <a:t>class</a:t>
            </a:r>
            <a:r>
              <a:rPr lang="fr-BE" altLang="fr-FR" dirty="0" smtClean="0">
                <a:latin typeface="Calibri" pitchFamily="34" charset="0"/>
              </a:rPr>
              <a:t> lors de la déclaration.</a:t>
            </a:r>
            <a:endParaRPr lang="fr-BE" altLang="fr-FR" dirty="0">
              <a:latin typeface="Calibri" pitchFamily="34" charset="0"/>
            </a:endParaRPr>
          </a:p>
        </p:txBody>
      </p:sp>
    </p:spTree>
    <p:extLst>
      <p:ext uri="{BB962C8B-B14F-4D97-AF65-F5344CB8AC3E}">
        <p14:creationId xmlns:p14="http://schemas.microsoft.com/office/powerpoint/2010/main" val="1710185530"/>
      </p:ext>
    </p:extLst>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IX . </a:t>
            </a:r>
            <a:r>
              <a:rPr lang="fr-BE" sz="2400" b="1" dirty="0">
                <a:latin typeface="+mn-lt"/>
              </a:rPr>
              <a:t>Les classes abstraites et les interfaces</a:t>
            </a:r>
            <a:r>
              <a:rPr lang="fr-BE" sz="2400" b="1" i="1" dirty="0">
                <a:latin typeface="+mn-lt"/>
              </a:rPr>
              <a:t> – </a:t>
            </a:r>
            <a:r>
              <a:rPr lang="fr-BE" sz="2400" b="1" i="1" dirty="0">
                <a:latin typeface="+mn-lt"/>
                <a:cs typeface="+mn-cs"/>
              </a:rPr>
              <a:t>Les interfaces</a:t>
            </a:r>
            <a:endParaRPr lang="fr-BE" sz="2400" b="1" i="1" dirty="0">
              <a:solidFill>
                <a:schemeClr val="tx2">
                  <a:lumMod val="60000"/>
                  <a:lumOff val="40000"/>
                </a:schemeClr>
              </a:solidFill>
              <a:latin typeface="+mn-lt"/>
              <a:cs typeface="+mn-cs"/>
            </a:endParaRPr>
          </a:p>
        </p:txBody>
      </p:sp>
      <p:sp>
        <p:nvSpPr>
          <p:cNvPr id="9" name="Rectangle 8"/>
          <p:cNvSpPr/>
          <p:nvPr/>
        </p:nvSpPr>
        <p:spPr>
          <a:xfrm>
            <a:off x="428625" y="1785939"/>
            <a:ext cx="3214688" cy="1477311"/>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mn-lt"/>
                <a:cs typeface="+mn-cs"/>
              </a:rPr>
              <a:t>public interface </a:t>
            </a:r>
            <a:r>
              <a:rPr lang="fr-BE" b="1" dirty="0" err="1">
                <a:latin typeface="+mn-lt"/>
                <a:cs typeface="+mn-cs"/>
              </a:rPr>
              <a:t>Vehicule</a:t>
            </a:r>
            <a:endParaRPr lang="fr-BE" b="1" dirty="0">
              <a:latin typeface="+mn-lt"/>
              <a:cs typeface="+mn-cs"/>
            </a:endParaRPr>
          </a:p>
          <a:p>
            <a:pPr fontAlgn="auto">
              <a:spcBef>
                <a:spcPts val="0"/>
              </a:spcBef>
              <a:spcAft>
                <a:spcPts val="0"/>
              </a:spcAft>
              <a:defRPr/>
            </a:pPr>
            <a:r>
              <a:rPr lang="fr-BE" b="1" dirty="0">
                <a:latin typeface="+mn-lt"/>
                <a:cs typeface="+mn-cs"/>
              </a:rPr>
              <a:t>{</a:t>
            </a:r>
            <a:endParaRPr lang="fr-BE" dirty="0">
              <a:latin typeface="+mn-lt"/>
              <a:cs typeface="+mn-cs"/>
            </a:endParaRPr>
          </a:p>
          <a:p>
            <a:pPr lvl="1" fontAlgn="auto">
              <a:spcBef>
                <a:spcPts val="0"/>
              </a:spcBef>
              <a:spcAft>
                <a:spcPts val="0"/>
              </a:spcAft>
              <a:defRPr/>
            </a:pPr>
            <a:r>
              <a:rPr lang="fr-BE" b="1" dirty="0" err="1">
                <a:solidFill>
                  <a:schemeClr val="tx2">
                    <a:lumMod val="60000"/>
                    <a:lumOff val="40000"/>
                  </a:schemeClr>
                </a:solidFill>
                <a:latin typeface="+mn-lt"/>
                <a:cs typeface="+mn-cs"/>
              </a:rPr>
              <a:t>void</a:t>
            </a:r>
            <a:r>
              <a:rPr lang="fr-BE" b="1" dirty="0">
                <a:solidFill>
                  <a:schemeClr val="tx2">
                    <a:lumMod val="60000"/>
                    <a:lumOff val="40000"/>
                  </a:schemeClr>
                </a:solidFill>
                <a:latin typeface="+mn-lt"/>
                <a:cs typeface="+mn-cs"/>
              </a:rPr>
              <a:t> </a:t>
            </a:r>
            <a:r>
              <a:rPr lang="fr-BE" b="1" dirty="0" err="1">
                <a:latin typeface="+mn-lt"/>
                <a:cs typeface="+mn-cs"/>
              </a:rPr>
              <a:t>accelerer</a:t>
            </a:r>
            <a:r>
              <a:rPr lang="fr-BE" b="1" dirty="0">
                <a:latin typeface="+mn-lt"/>
                <a:cs typeface="+mn-cs"/>
              </a:rPr>
              <a:t>( );</a:t>
            </a:r>
          </a:p>
          <a:p>
            <a:pPr lvl="1" fontAlgn="auto">
              <a:spcBef>
                <a:spcPts val="0"/>
              </a:spcBef>
              <a:spcAft>
                <a:spcPts val="0"/>
              </a:spcAft>
              <a:defRPr/>
            </a:pPr>
            <a:r>
              <a:rPr lang="fr-BE" b="1" dirty="0" err="1">
                <a:solidFill>
                  <a:schemeClr val="tx2">
                    <a:lumMod val="60000"/>
                    <a:lumOff val="40000"/>
                  </a:schemeClr>
                </a:solidFill>
                <a:latin typeface="+mn-lt"/>
                <a:cs typeface="+mn-cs"/>
              </a:rPr>
              <a:t>void</a:t>
            </a:r>
            <a:r>
              <a:rPr lang="fr-BE" b="1" dirty="0">
                <a:latin typeface="+mn-lt"/>
                <a:cs typeface="+mn-cs"/>
              </a:rPr>
              <a:t> freiner();</a:t>
            </a:r>
          </a:p>
          <a:p>
            <a:pPr fontAlgn="auto">
              <a:spcBef>
                <a:spcPts val="0"/>
              </a:spcBef>
              <a:spcAft>
                <a:spcPts val="0"/>
              </a:spcAft>
              <a:defRPr/>
            </a:pPr>
            <a:r>
              <a:rPr lang="fr-BE" b="1" dirty="0">
                <a:latin typeface="+mn-lt"/>
                <a:cs typeface="+mn-cs"/>
              </a:rPr>
              <a:t>}</a:t>
            </a:r>
          </a:p>
        </p:txBody>
      </p:sp>
      <p:sp>
        <p:nvSpPr>
          <p:cNvPr id="10" name="Rectangle à coins arrondis 9"/>
          <p:cNvSpPr/>
          <p:nvPr/>
        </p:nvSpPr>
        <p:spPr>
          <a:xfrm>
            <a:off x="357188" y="1357314"/>
            <a:ext cx="2857500" cy="357187"/>
          </a:xfrm>
          <a:prstGeom prst="roundRect">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t>Interface </a:t>
            </a:r>
            <a:r>
              <a:rPr lang="fr-BE" dirty="0" err="1"/>
              <a:t>Vehicule</a:t>
            </a:r>
            <a:endParaRPr lang="fr-BE" dirty="0"/>
          </a:p>
        </p:txBody>
      </p:sp>
      <p:sp>
        <p:nvSpPr>
          <p:cNvPr id="40966" name="Rectangle 11"/>
          <p:cNvSpPr>
            <a:spLocks noChangeArrowheads="1"/>
          </p:cNvSpPr>
          <p:nvPr/>
        </p:nvSpPr>
        <p:spPr bwMode="auto">
          <a:xfrm>
            <a:off x="4000500" y="733924"/>
            <a:ext cx="4572000" cy="92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On peut maintenant donner une ou plusieurs implémentations de cette interface grâce à l'utilisation du mot clef </a:t>
            </a:r>
            <a:r>
              <a:rPr lang="fr-BE" altLang="fr-FR" b="1" dirty="0" err="1">
                <a:latin typeface="Calibri" pitchFamily="34" charset="0"/>
              </a:rPr>
              <a:t>implements</a:t>
            </a:r>
            <a:endParaRPr lang="fr-BE" altLang="fr-FR" dirty="0">
              <a:latin typeface="Calibri" pitchFamily="34" charset="0"/>
            </a:endParaRPr>
          </a:p>
        </p:txBody>
      </p:sp>
      <p:sp>
        <p:nvSpPr>
          <p:cNvPr id="13" name="Rectangle 12"/>
          <p:cNvSpPr/>
          <p:nvPr/>
        </p:nvSpPr>
        <p:spPr>
          <a:xfrm>
            <a:off x="142876" y="3858418"/>
            <a:ext cx="2786063" cy="500063"/>
          </a:xfrm>
          <a:prstGeom prst="wedgeRectCallout">
            <a:avLst>
              <a:gd name="adj1" fmla="val -9902"/>
              <a:gd name="adj2" fmla="val -222208"/>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sz="1400" dirty="0">
                <a:latin typeface="Calibri" panose="020F0502020204030204" pitchFamily="34" charset="0"/>
              </a:rPr>
              <a:t>On a défini ici ce qu'on attend d'un objet de type véhicule</a:t>
            </a:r>
          </a:p>
        </p:txBody>
      </p:sp>
      <p:sp>
        <p:nvSpPr>
          <p:cNvPr id="14" name="Rectangle à coins arrondis 13"/>
          <p:cNvSpPr/>
          <p:nvPr/>
        </p:nvSpPr>
        <p:spPr>
          <a:xfrm>
            <a:off x="3786188" y="1857375"/>
            <a:ext cx="1643062" cy="357188"/>
          </a:xfrm>
          <a:prstGeom prst="roundRect">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sz="1400" dirty="0"/>
              <a:t>Classe </a:t>
            </a:r>
            <a:r>
              <a:rPr lang="fr-BE" sz="1400" dirty="0" err="1"/>
              <a:t>Velo</a:t>
            </a:r>
            <a:endParaRPr lang="fr-BE" sz="1400" dirty="0"/>
          </a:p>
        </p:txBody>
      </p:sp>
      <p:cxnSp>
        <p:nvCxnSpPr>
          <p:cNvPr id="15" name="Connecteur droit 14"/>
          <p:cNvCxnSpPr/>
          <p:nvPr/>
        </p:nvCxnSpPr>
        <p:spPr>
          <a:xfrm rot="5400000">
            <a:off x="1250156" y="3607594"/>
            <a:ext cx="4643438" cy="0"/>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3643314" y="2286000"/>
            <a:ext cx="2643187" cy="2862306"/>
          </a:xfrm>
          <a:prstGeom prst="rect">
            <a:avLst/>
          </a:prstGeom>
        </p:spPr>
        <p:txBody>
          <a:bodyPr lIns="91424" tIns="45712" rIns="91424" bIns="45712">
            <a:spAutoFit/>
          </a:bodyPr>
          <a:lstStyle/>
          <a:p>
            <a:pPr fontAlgn="auto">
              <a:spcBef>
                <a:spcPts val="0"/>
              </a:spcBef>
              <a:spcAft>
                <a:spcPts val="0"/>
              </a:spcAft>
              <a:defRPr/>
            </a:pPr>
            <a:r>
              <a:rPr lang="fr-BE" sz="1200" b="1" dirty="0">
                <a:solidFill>
                  <a:schemeClr val="tx2">
                    <a:lumMod val="60000"/>
                    <a:lumOff val="40000"/>
                  </a:schemeClr>
                </a:solidFill>
                <a:latin typeface="+mn-lt"/>
                <a:cs typeface="+mn-cs"/>
              </a:rPr>
              <a:t>public class </a:t>
            </a:r>
            <a:r>
              <a:rPr lang="fr-BE" sz="1200" b="1" dirty="0" err="1">
                <a:latin typeface="+mn-lt"/>
                <a:cs typeface="+mn-cs"/>
              </a:rPr>
              <a:t>Velo</a:t>
            </a:r>
            <a:r>
              <a:rPr lang="fr-BE" sz="1200" b="1" dirty="0">
                <a:latin typeface="+mn-lt"/>
                <a:cs typeface="+mn-cs"/>
              </a:rPr>
              <a:t>  </a:t>
            </a:r>
            <a:r>
              <a:rPr lang="fr-BE" sz="1200" b="1" dirty="0" err="1">
                <a:solidFill>
                  <a:schemeClr val="tx2">
                    <a:lumMod val="60000"/>
                    <a:lumOff val="40000"/>
                  </a:schemeClr>
                </a:solidFill>
                <a:latin typeface="+mn-lt"/>
                <a:cs typeface="+mn-cs"/>
              </a:rPr>
              <a:t>implements</a:t>
            </a:r>
            <a:r>
              <a:rPr lang="fr-BE" sz="1200" b="1" dirty="0">
                <a:solidFill>
                  <a:schemeClr val="tx2">
                    <a:lumMod val="60000"/>
                    <a:lumOff val="40000"/>
                  </a:schemeClr>
                </a:solidFill>
                <a:latin typeface="+mn-lt"/>
                <a:cs typeface="+mn-cs"/>
              </a:rPr>
              <a:t> </a:t>
            </a:r>
            <a:r>
              <a:rPr lang="fr-BE" sz="1200" b="1" dirty="0" err="1">
                <a:latin typeface="+mn-lt"/>
                <a:cs typeface="+mn-cs"/>
              </a:rPr>
              <a:t>Vehicule</a:t>
            </a:r>
            <a:endParaRPr lang="fr-BE" sz="1200" b="1" dirty="0">
              <a:latin typeface="+mn-lt"/>
              <a:cs typeface="+mn-cs"/>
            </a:endParaRPr>
          </a:p>
          <a:p>
            <a:pPr fontAlgn="auto">
              <a:spcBef>
                <a:spcPts val="0"/>
              </a:spcBef>
              <a:spcAft>
                <a:spcPts val="0"/>
              </a:spcAft>
              <a:defRPr/>
            </a:pPr>
            <a:r>
              <a:rPr lang="fr-BE" sz="1200" b="1" dirty="0">
                <a:latin typeface="+mn-lt"/>
                <a:cs typeface="+mn-cs"/>
              </a:rPr>
              <a:t>{</a:t>
            </a:r>
          </a:p>
          <a:p>
            <a:pPr lvl="1" fontAlgn="auto">
              <a:spcBef>
                <a:spcPts val="0"/>
              </a:spcBef>
              <a:spcAft>
                <a:spcPts val="0"/>
              </a:spcAft>
              <a:defRPr/>
            </a:pPr>
            <a:r>
              <a:rPr lang="fr-BE" sz="1200" b="1" dirty="0">
                <a:solidFill>
                  <a:schemeClr val="tx2">
                    <a:lumMod val="60000"/>
                    <a:lumOff val="40000"/>
                  </a:schemeClr>
                </a:solidFill>
                <a:latin typeface="+mn-lt"/>
                <a:cs typeface="+mn-cs"/>
              </a:rPr>
              <a:t>String</a:t>
            </a:r>
            <a:r>
              <a:rPr lang="fr-BE" sz="1200" dirty="0">
                <a:latin typeface="+mn-lt"/>
                <a:cs typeface="+mn-cs"/>
              </a:rPr>
              <a:t> marque;</a:t>
            </a:r>
          </a:p>
          <a:p>
            <a:pPr lvl="1" fontAlgn="auto">
              <a:spcBef>
                <a:spcPts val="0"/>
              </a:spcBef>
              <a:spcAft>
                <a:spcPts val="0"/>
              </a:spcAft>
              <a:defRPr/>
            </a:pPr>
            <a:r>
              <a:rPr lang="fr-BE" sz="1200" b="1" dirty="0" err="1">
                <a:solidFill>
                  <a:schemeClr val="tx2">
                    <a:lumMod val="60000"/>
                    <a:lumOff val="40000"/>
                  </a:schemeClr>
                </a:solidFill>
                <a:latin typeface="+mn-lt"/>
                <a:cs typeface="+mn-cs"/>
              </a:rPr>
              <a:t>int</a:t>
            </a:r>
            <a:r>
              <a:rPr lang="fr-BE" sz="1200" dirty="0">
                <a:latin typeface="+mn-lt"/>
                <a:cs typeface="+mn-cs"/>
              </a:rPr>
              <a:t> vitesse;</a:t>
            </a:r>
          </a:p>
          <a:p>
            <a:pPr lvl="1" fontAlgn="auto">
              <a:spcBef>
                <a:spcPts val="0"/>
              </a:spcBef>
              <a:spcAft>
                <a:spcPts val="0"/>
              </a:spcAft>
              <a:defRPr/>
            </a:pPr>
            <a:endParaRPr lang="fr-BE" sz="1200" b="1" dirty="0">
              <a:solidFill>
                <a:schemeClr val="tx2">
                  <a:lumMod val="60000"/>
                  <a:lumOff val="40000"/>
                </a:schemeClr>
              </a:solidFill>
              <a:latin typeface="+mn-lt"/>
              <a:cs typeface="+mn-cs"/>
            </a:endParaRPr>
          </a:p>
          <a:p>
            <a:pPr lvl="1" fontAlgn="auto">
              <a:spcBef>
                <a:spcPts val="0"/>
              </a:spcBef>
              <a:spcAft>
                <a:spcPts val="0"/>
              </a:spcAft>
              <a:defRPr/>
            </a:pPr>
            <a:r>
              <a:rPr lang="fr-BE" sz="1200" b="1" dirty="0">
                <a:solidFill>
                  <a:schemeClr val="tx2">
                    <a:lumMod val="60000"/>
                    <a:lumOff val="40000"/>
                  </a:schemeClr>
                </a:solidFill>
                <a:latin typeface="+mn-lt"/>
                <a:cs typeface="+mn-cs"/>
              </a:rPr>
              <a:t>public </a:t>
            </a:r>
            <a:r>
              <a:rPr lang="fr-BE" sz="1200" b="1" dirty="0" err="1">
                <a:solidFill>
                  <a:schemeClr val="tx2">
                    <a:lumMod val="60000"/>
                    <a:lumOff val="40000"/>
                  </a:schemeClr>
                </a:solidFill>
                <a:latin typeface="+mn-lt"/>
                <a:cs typeface="+mn-cs"/>
              </a:rPr>
              <a:t>void</a:t>
            </a:r>
            <a:r>
              <a:rPr lang="fr-BE" sz="1200" b="1" dirty="0">
                <a:solidFill>
                  <a:schemeClr val="tx2">
                    <a:lumMod val="60000"/>
                    <a:lumOff val="40000"/>
                  </a:schemeClr>
                </a:solidFill>
                <a:latin typeface="+mn-lt"/>
                <a:cs typeface="+mn-cs"/>
              </a:rPr>
              <a:t> </a:t>
            </a:r>
            <a:r>
              <a:rPr lang="fr-BE" sz="1200" dirty="0" err="1">
                <a:latin typeface="+mn-lt"/>
                <a:cs typeface="+mn-cs"/>
              </a:rPr>
              <a:t>accelerer</a:t>
            </a:r>
            <a:r>
              <a:rPr lang="fr-BE" sz="1200" dirty="0">
                <a:latin typeface="+mn-lt"/>
                <a:cs typeface="+mn-cs"/>
              </a:rPr>
              <a:t>()</a:t>
            </a:r>
          </a:p>
          <a:p>
            <a:pPr lvl="1" fontAlgn="auto">
              <a:spcBef>
                <a:spcPts val="0"/>
              </a:spcBef>
              <a:spcAft>
                <a:spcPts val="0"/>
              </a:spcAft>
              <a:defRPr/>
            </a:pPr>
            <a:r>
              <a:rPr lang="fr-BE" sz="1200" b="1" dirty="0">
                <a:latin typeface="+mn-lt"/>
                <a:cs typeface="+mn-cs"/>
              </a:rPr>
              <a:t>{</a:t>
            </a:r>
          </a:p>
          <a:p>
            <a:pPr lvl="1" fontAlgn="auto">
              <a:spcBef>
                <a:spcPts val="0"/>
              </a:spcBef>
              <a:spcAft>
                <a:spcPts val="0"/>
              </a:spcAft>
              <a:defRPr/>
            </a:pPr>
            <a:r>
              <a:rPr lang="fr-BE" sz="1200" b="1" dirty="0">
                <a:latin typeface="+mn-lt"/>
                <a:cs typeface="+mn-cs"/>
              </a:rPr>
              <a:t>	</a:t>
            </a:r>
            <a:r>
              <a:rPr lang="fr-BE" sz="1200" dirty="0">
                <a:latin typeface="+mn-lt"/>
                <a:cs typeface="+mn-cs"/>
              </a:rPr>
              <a:t>vitesse = vitesse + 10;</a:t>
            </a:r>
          </a:p>
          <a:p>
            <a:pPr lvl="1" fontAlgn="auto">
              <a:spcBef>
                <a:spcPts val="0"/>
              </a:spcBef>
              <a:spcAft>
                <a:spcPts val="0"/>
              </a:spcAft>
              <a:defRPr/>
            </a:pPr>
            <a:r>
              <a:rPr lang="fr-BE" sz="1200" b="1" dirty="0">
                <a:latin typeface="+mn-lt"/>
                <a:cs typeface="+mn-cs"/>
              </a:rPr>
              <a:t>}</a:t>
            </a:r>
          </a:p>
          <a:p>
            <a:pPr lvl="1" fontAlgn="auto">
              <a:spcBef>
                <a:spcPts val="0"/>
              </a:spcBef>
              <a:spcAft>
                <a:spcPts val="0"/>
              </a:spcAft>
              <a:defRPr/>
            </a:pPr>
            <a:endParaRPr lang="fr-BE" sz="1200" dirty="0">
              <a:latin typeface="+mn-lt"/>
              <a:cs typeface="+mn-cs"/>
            </a:endParaRPr>
          </a:p>
          <a:p>
            <a:pPr lvl="1" fontAlgn="auto">
              <a:spcBef>
                <a:spcPts val="0"/>
              </a:spcBef>
              <a:spcAft>
                <a:spcPts val="0"/>
              </a:spcAft>
              <a:defRPr/>
            </a:pPr>
            <a:r>
              <a:rPr lang="fr-BE" sz="1200" b="1" dirty="0">
                <a:solidFill>
                  <a:schemeClr val="tx2">
                    <a:lumMod val="60000"/>
                    <a:lumOff val="40000"/>
                  </a:schemeClr>
                </a:solidFill>
                <a:latin typeface="+mn-lt"/>
                <a:cs typeface="+mn-cs"/>
              </a:rPr>
              <a:t>public </a:t>
            </a:r>
            <a:r>
              <a:rPr lang="fr-BE" sz="1200" b="1" dirty="0" err="1">
                <a:solidFill>
                  <a:schemeClr val="tx2">
                    <a:lumMod val="60000"/>
                    <a:lumOff val="40000"/>
                  </a:schemeClr>
                </a:solidFill>
                <a:latin typeface="+mn-lt"/>
                <a:cs typeface="+mn-cs"/>
              </a:rPr>
              <a:t>int</a:t>
            </a:r>
            <a:r>
              <a:rPr lang="fr-BE" sz="1200" b="1" dirty="0">
                <a:solidFill>
                  <a:schemeClr val="tx2">
                    <a:lumMod val="60000"/>
                    <a:lumOff val="40000"/>
                  </a:schemeClr>
                </a:solidFill>
                <a:latin typeface="+mn-lt"/>
                <a:cs typeface="+mn-cs"/>
              </a:rPr>
              <a:t> </a:t>
            </a:r>
            <a:r>
              <a:rPr lang="fr-BE" sz="1200" dirty="0">
                <a:latin typeface="+mn-lt"/>
                <a:cs typeface="+mn-cs"/>
              </a:rPr>
              <a:t>freiner()</a:t>
            </a:r>
          </a:p>
          <a:p>
            <a:pPr lvl="1" fontAlgn="auto">
              <a:spcBef>
                <a:spcPts val="0"/>
              </a:spcBef>
              <a:spcAft>
                <a:spcPts val="0"/>
              </a:spcAft>
              <a:defRPr/>
            </a:pPr>
            <a:r>
              <a:rPr lang="fr-BE" sz="1200" b="1" dirty="0">
                <a:latin typeface="+mn-lt"/>
                <a:cs typeface="+mn-cs"/>
              </a:rPr>
              <a:t>{</a:t>
            </a:r>
          </a:p>
          <a:p>
            <a:pPr lvl="1" fontAlgn="auto">
              <a:spcBef>
                <a:spcPts val="0"/>
              </a:spcBef>
              <a:spcAft>
                <a:spcPts val="0"/>
              </a:spcAft>
              <a:defRPr/>
            </a:pPr>
            <a:r>
              <a:rPr lang="fr-BE" sz="1200" b="1" dirty="0">
                <a:latin typeface="+mn-lt"/>
                <a:cs typeface="+mn-cs"/>
              </a:rPr>
              <a:t>	</a:t>
            </a:r>
            <a:r>
              <a:rPr lang="fr-BE" sz="1200" dirty="0">
                <a:latin typeface="+mn-lt"/>
                <a:cs typeface="+mn-cs"/>
              </a:rPr>
              <a:t> vitesse = vitesse - 10;</a:t>
            </a:r>
            <a:endParaRPr lang="fr-BE" sz="1200" b="1" dirty="0">
              <a:latin typeface="+mn-lt"/>
              <a:cs typeface="+mn-cs"/>
            </a:endParaRPr>
          </a:p>
          <a:p>
            <a:pPr lvl="1" fontAlgn="auto">
              <a:spcBef>
                <a:spcPts val="0"/>
              </a:spcBef>
              <a:spcAft>
                <a:spcPts val="0"/>
              </a:spcAft>
              <a:defRPr/>
            </a:pPr>
            <a:r>
              <a:rPr lang="fr-BE" sz="1200" b="1" dirty="0">
                <a:latin typeface="+mn-lt"/>
                <a:cs typeface="+mn-cs"/>
              </a:rPr>
              <a:t>}</a:t>
            </a:r>
          </a:p>
          <a:p>
            <a:pPr fontAlgn="auto">
              <a:spcBef>
                <a:spcPts val="0"/>
              </a:spcBef>
              <a:spcAft>
                <a:spcPts val="0"/>
              </a:spcAft>
              <a:defRPr/>
            </a:pPr>
            <a:r>
              <a:rPr lang="fr-BE" sz="1200" b="1" dirty="0">
                <a:latin typeface="+mn-lt"/>
                <a:cs typeface="+mn-cs"/>
              </a:rPr>
              <a:t>}</a:t>
            </a:r>
          </a:p>
        </p:txBody>
      </p:sp>
      <p:sp>
        <p:nvSpPr>
          <p:cNvPr id="18" name="Rectangle à coins arrondis 17"/>
          <p:cNvSpPr/>
          <p:nvPr/>
        </p:nvSpPr>
        <p:spPr>
          <a:xfrm>
            <a:off x="6429376" y="1857375"/>
            <a:ext cx="1643063" cy="357188"/>
          </a:xfrm>
          <a:prstGeom prst="roundRect">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sz="1400" dirty="0"/>
              <a:t>Classe Voiture</a:t>
            </a:r>
          </a:p>
        </p:txBody>
      </p:sp>
      <p:sp>
        <p:nvSpPr>
          <p:cNvPr id="19" name="Rectangle 18"/>
          <p:cNvSpPr/>
          <p:nvPr/>
        </p:nvSpPr>
        <p:spPr>
          <a:xfrm>
            <a:off x="6357938" y="2286000"/>
            <a:ext cx="2857500" cy="2862306"/>
          </a:xfrm>
          <a:prstGeom prst="rect">
            <a:avLst/>
          </a:prstGeom>
        </p:spPr>
        <p:txBody>
          <a:bodyPr lIns="91424" tIns="45712" rIns="91424" bIns="45712">
            <a:spAutoFit/>
          </a:bodyPr>
          <a:lstStyle/>
          <a:p>
            <a:pPr fontAlgn="auto">
              <a:spcBef>
                <a:spcPts val="0"/>
              </a:spcBef>
              <a:spcAft>
                <a:spcPts val="0"/>
              </a:spcAft>
              <a:defRPr/>
            </a:pPr>
            <a:r>
              <a:rPr lang="fr-BE" sz="1200" b="1" dirty="0">
                <a:solidFill>
                  <a:schemeClr val="tx2">
                    <a:lumMod val="60000"/>
                    <a:lumOff val="40000"/>
                  </a:schemeClr>
                </a:solidFill>
                <a:latin typeface="+mn-lt"/>
                <a:cs typeface="+mn-cs"/>
              </a:rPr>
              <a:t>public class </a:t>
            </a:r>
            <a:r>
              <a:rPr lang="fr-BE" sz="1200" b="1" dirty="0">
                <a:latin typeface="+mn-lt"/>
                <a:cs typeface="+mn-cs"/>
              </a:rPr>
              <a:t>Voiture </a:t>
            </a:r>
            <a:r>
              <a:rPr lang="fr-BE" sz="1200" b="1" dirty="0" err="1">
                <a:solidFill>
                  <a:schemeClr val="tx2">
                    <a:lumMod val="60000"/>
                    <a:lumOff val="40000"/>
                  </a:schemeClr>
                </a:solidFill>
                <a:latin typeface="+mn-lt"/>
                <a:cs typeface="+mn-cs"/>
              </a:rPr>
              <a:t>implements</a:t>
            </a:r>
            <a:r>
              <a:rPr lang="fr-BE" sz="1200" b="1" dirty="0">
                <a:solidFill>
                  <a:schemeClr val="tx2">
                    <a:lumMod val="60000"/>
                    <a:lumOff val="40000"/>
                  </a:schemeClr>
                </a:solidFill>
                <a:latin typeface="+mn-lt"/>
                <a:cs typeface="+mn-cs"/>
              </a:rPr>
              <a:t> </a:t>
            </a:r>
            <a:r>
              <a:rPr lang="fr-BE" sz="1200" b="1" dirty="0" err="1">
                <a:latin typeface="+mn-lt"/>
                <a:cs typeface="+mn-cs"/>
              </a:rPr>
              <a:t>Vehicule</a:t>
            </a:r>
            <a:endParaRPr lang="fr-BE" sz="1200" b="1" dirty="0">
              <a:solidFill>
                <a:schemeClr val="tx2">
                  <a:lumMod val="60000"/>
                  <a:lumOff val="40000"/>
                </a:schemeClr>
              </a:solidFill>
              <a:latin typeface="+mn-lt"/>
              <a:cs typeface="+mn-cs"/>
            </a:endParaRPr>
          </a:p>
          <a:p>
            <a:pPr fontAlgn="auto">
              <a:spcBef>
                <a:spcPts val="0"/>
              </a:spcBef>
              <a:spcAft>
                <a:spcPts val="0"/>
              </a:spcAft>
              <a:defRPr/>
            </a:pPr>
            <a:r>
              <a:rPr lang="fr-BE" sz="1200" b="1" dirty="0">
                <a:latin typeface="+mn-lt"/>
                <a:cs typeface="+mn-cs"/>
              </a:rPr>
              <a:t>{</a:t>
            </a:r>
          </a:p>
          <a:p>
            <a:pPr lvl="1" fontAlgn="auto">
              <a:spcBef>
                <a:spcPts val="0"/>
              </a:spcBef>
              <a:spcAft>
                <a:spcPts val="0"/>
              </a:spcAft>
              <a:defRPr/>
            </a:pPr>
            <a:r>
              <a:rPr lang="fr-BE" sz="1200" b="1" dirty="0">
                <a:solidFill>
                  <a:schemeClr val="tx2">
                    <a:lumMod val="60000"/>
                    <a:lumOff val="40000"/>
                  </a:schemeClr>
                </a:solidFill>
                <a:latin typeface="+mn-lt"/>
                <a:cs typeface="+mn-cs"/>
              </a:rPr>
              <a:t>String</a:t>
            </a:r>
            <a:r>
              <a:rPr lang="fr-BE" sz="1200" dirty="0">
                <a:latin typeface="+mn-lt"/>
                <a:cs typeface="+mn-cs"/>
              </a:rPr>
              <a:t> marque;</a:t>
            </a:r>
          </a:p>
          <a:p>
            <a:pPr lvl="1" fontAlgn="auto">
              <a:spcBef>
                <a:spcPts val="0"/>
              </a:spcBef>
              <a:spcAft>
                <a:spcPts val="0"/>
              </a:spcAft>
              <a:defRPr/>
            </a:pPr>
            <a:r>
              <a:rPr lang="fr-BE" sz="1200" b="1" dirty="0" err="1">
                <a:solidFill>
                  <a:schemeClr val="tx2">
                    <a:lumMod val="60000"/>
                    <a:lumOff val="40000"/>
                  </a:schemeClr>
                </a:solidFill>
                <a:latin typeface="+mn-lt"/>
                <a:cs typeface="+mn-cs"/>
              </a:rPr>
              <a:t>int</a:t>
            </a:r>
            <a:r>
              <a:rPr lang="fr-BE" sz="1200" dirty="0">
                <a:latin typeface="+mn-lt"/>
                <a:cs typeface="+mn-cs"/>
              </a:rPr>
              <a:t> vitesse;</a:t>
            </a:r>
          </a:p>
          <a:p>
            <a:pPr lvl="1" fontAlgn="auto">
              <a:spcBef>
                <a:spcPts val="0"/>
              </a:spcBef>
              <a:spcAft>
                <a:spcPts val="0"/>
              </a:spcAft>
              <a:defRPr/>
            </a:pPr>
            <a:endParaRPr lang="fr-BE" sz="1200" b="1" dirty="0">
              <a:solidFill>
                <a:schemeClr val="tx2">
                  <a:lumMod val="60000"/>
                  <a:lumOff val="40000"/>
                </a:schemeClr>
              </a:solidFill>
              <a:latin typeface="+mn-lt"/>
              <a:cs typeface="+mn-cs"/>
            </a:endParaRPr>
          </a:p>
          <a:p>
            <a:pPr lvl="1" fontAlgn="auto">
              <a:spcBef>
                <a:spcPts val="0"/>
              </a:spcBef>
              <a:spcAft>
                <a:spcPts val="0"/>
              </a:spcAft>
              <a:defRPr/>
            </a:pPr>
            <a:r>
              <a:rPr lang="fr-BE" sz="1200" b="1" dirty="0">
                <a:solidFill>
                  <a:schemeClr val="tx2">
                    <a:lumMod val="60000"/>
                    <a:lumOff val="40000"/>
                  </a:schemeClr>
                </a:solidFill>
                <a:latin typeface="+mn-lt"/>
                <a:cs typeface="+mn-cs"/>
              </a:rPr>
              <a:t>public </a:t>
            </a:r>
            <a:r>
              <a:rPr lang="fr-BE" sz="1200" b="1" dirty="0" err="1">
                <a:solidFill>
                  <a:schemeClr val="tx2">
                    <a:lumMod val="60000"/>
                    <a:lumOff val="40000"/>
                  </a:schemeClr>
                </a:solidFill>
                <a:latin typeface="+mn-lt"/>
                <a:cs typeface="+mn-cs"/>
              </a:rPr>
              <a:t>void</a:t>
            </a:r>
            <a:r>
              <a:rPr lang="fr-BE" sz="1200" b="1" dirty="0">
                <a:solidFill>
                  <a:schemeClr val="tx2">
                    <a:lumMod val="60000"/>
                    <a:lumOff val="40000"/>
                  </a:schemeClr>
                </a:solidFill>
                <a:latin typeface="+mn-lt"/>
                <a:cs typeface="+mn-cs"/>
              </a:rPr>
              <a:t> </a:t>
            </a:r>
            <a:r>
              <a:rPr lang="fr-BE" sz="1200" dirty="0" err="1">
                <a:latin typeface="+mn-lt"/>
                <a:cs typeface="+mn-cs"/>
              </a:rPr>
              <a:t>accelerer</a:t>
            </a:r>
            <a:r>
              <a:rPr lang="fr-BE" sz="1200" dirty="0">
                <a:latin typeface="+mn-lt"/>
                <a:cs typeface="+mn-cs"/>
              </a:rPr>
              <a:t>()</a:t>
            </a:r>
          </a:p>
          <a:p>
            <a:pPr lvl="1" fontAlgn="auto">
              <a:spcBef>
                <a:spcPts val="0"/>
              </a:spcBef>
              <a:spcAft>
                <a:spcPts val="0"/>
              </a:spcAft>
              <a:defRPr/>
            </a:pPr>
            <a:r>
              <a:rPr lang="fr-BE" sz="1200" b="1" dirty="0">
                <a:latin typeface="+mn-lt"/>
                <a:cs typeface="+mn-cs"/>
              </a:rPr>
              <a:t>{</a:t>
            </a:r>
          </a:p>
          <a:p>
            <a:pPr lvl="1" fontAlgn="auto">
              <a:spcBef>
                <a:spcPts val="0"/>
              </a:spcBef>
              <a:spcAft>
                <a:spcPts val="0"/>
              </a:spcAft>
              <a:defRPr/>
            </a:pPr>
            <a:r>
              <a:rPr lang="fr-BE" sz="1200" b="1" dirty="0">
                <a:latin typeface="+mn-lt"/>
                <a:cs typeface="+mn-cs"/>
              </a:rPr>
              <a:t>	</a:t>
            </a:r>
            <a:r>
              <a:rPr lang="fr-BE" sz="1200" dirty="0">
                <a:latin typeface="+mn-lt"/>
                <a:cs typeface="+mn-cs"/>
              </a:rPr>
              <a:t>vitesse = vitesse + 50;</a:t>
            </a:r>
          </a:p>
          <a:p>
            <a:pPr lvl="1" fontAlgn="auto">
              <a:spcBef>
                <a:spcPts val="0"/>
              </a:spcBef>
              <a:spcAft>
                <a:spcPts val="0"/>
              </a:spcAft>
              <a:defRPr/>
            </a:pPr>
            <a:r>
              <a:rPr lang="fr-BE" sz="1200" b="1" dirty="0">
                <a:latin typeface="+mn-lt"/>
                <a:cs typeface="+mn-cs"/>
              </a:rPr>
              <a:t>}</a:t>
            </a:r>
          </a:p>
          <a:p>
            <a:pPr lvl="1" fontAlgn="auto">
              <a:spcBef>
                <a:spcPts val="0"/>
              </a:spcBef>
              <a:spcAft>
                <a:spcPts val="0"/>
              </a:spcAft>
              <a:defRPr/>
            </a:pPr>
            <a:endParaRPr lang="fr-BE" sz="1200" dirty="0">
              <a:latin typeface="+mn-lt"/>
              <a:cs typeface="+mn-cs"/>
            </a:endParaRPr>
          </a:p>
          <a:p>
            <a:pPr lvl="1" fontAlgn="auto">
              <a:spcBef>
                <a:spcPts val="0"/>
              </a:spcBef>
              <a:spcAft>
                <a:spcPts val="0"/>
              </a:spcAft>
              <a:defRPr/>
            </a:pPr>
            <a:r>
              <a:rPr lang="fr-BE" sz="1200" b="1" dirty="0">
                <a:solidFill>
                  <a:schemeClr val="tx2">
                    <a:lumMod val="60000"/>
                    <a:lumOff val="40000"/>
                  </a:schemeClr>
                </a:solidFill>
                <a:latin typeface="+mn-lt"/>
                <a:cs typeface="+mn-cs"/>
              </a:rPr>
              <a:t>public </a:t>
            </a:r>
            <a:r>
              <a:rPr lang="fr-BE" sz="1200" b="1" dirty="0" err="1">
                <a:solidFill>
                  <a:schemeClr val="tx2">
                    <a:lumMod val="60000"/>
                    <a:lumOff val="40000"/>
                  </a:schemeClr>
                </a:solidFill>
                <a:latin typeface="+mn-lt"/>
                <a:cs typeface="+mn-cs"/>
              </a:rPr>
              <a:t>int</a:t>
            </a:r>
            <a:r>
              <a:rPr lang="fr-BE" sz="1200" b="1" dirty="0">
                <a:solidFill>
                  <a:schemeClr val="tx2">
                    <a:lumMod val="60000"/>
                    <a:lumOff val="40000"/>
                  </a:schemeClr>
                </a:solidFill>
                <a:latin typeface="+mn-lt"/>
                <a:cs typeface="+mn-cs"/>
              </a:rPr>
              <a:t> </a:t>
            </a:r>
            <a:r>
              <a:rPr lang="fr-BE" sz="1200" dirty="0">
                <a:latin typeface="+mn-lt"/>
                <a:cs typeface="+mn-cs"/>
              </a:rPr>
              <a:t>freiner()</a:t>
            </a:r>
          </a:p>
          <a:p>
            <a:pPr lvl="1" fontAlgn="auto">
              <a:spcBef>
                <a:spcPts val="0"/>
              </a:spcBef>
              <a:spcAft>
                <a:spcPts val="0"/>
              </a:spcAft>
              <a:defRPr/>
            </a:pPr>
            <a:r>
              <a:rPr lang="fr-BE" sz="1200" b="1" dirty="0">
                <a:latin typeface="+mn-lt"/>
                <a:cs typeface="+mn-cs"/>
              </a:rPr>
              <a:t>{</a:t>
            </a:r>
          </a:p>
          <a:p>
            <a:pPr lvl="1" fontAlgn="auto">
              <a:spcBef>
                <a:spcPts val="0"/>
              </a:spcBef>
              <a:spcAft>
                <a:spcPts val="0"/>
              </a:spcAft>
              <a:defRPr/>
            </a:pPr>
            <a:r>
              <a:rPr lang="fr-BE" sz="1200" b="1" dirty="0">
                <a:latin typeface="+mn-lt"/>
                <a:cs typeface="+mn-cs"/>
              </a:rPr>
              <a:t>	</a:t>
            </a:r>
            <a:r>
              <a:rPr lang="fr-BE" sz="1200" dirty="0">
                <a:latin typeface="+mn-lt"/>
                <a:cs typeface="+mn-cs"/>
              </a:rPr>
              <a:t> vitesse = vitesse - 50;</a:t>
            </a:r>
            <a:endParaRPr lang="fr-BE" sz="1200" b="1" dirty="0">
              <a:latin typeface="+mn-lt"/>
              <a:cs typeface="+mn-cs"/>
            </a:endParaRPr>
          </a:p>
          <a:p>
            <a:pPr lvl="1" fontAlgn="auto">
              <a:spcBef>
                <a:spcPts val="0"/>
              </a:spcBef>
              <a:spcAft>
                <a:spcPts val="0"/>
              </a:spcAft>
              <a:defRPr/>
            </a:pPr>
            <a:r>
              <a:rPr lang="fr-BE" sz="1200" b="1" dirty="0">
                <a:latin typeface="+mn-lt"/>
                <a:cs typeface="+mn-cs"/>
              </a:rPr>
              <a:t>}</a:t>
            </a:r>
          </a:p>
          <a:p>
            <a:pPr fontAlgn="auto">
              <a:spcBef>
                <a:spcPts val="0"/>
              </a:spcBef>
              <a:spcAft>
                <a:spcPts val="0"/>
              </a:spcAft>
              <a:defRPr/>
            </a:pPr>
            <a:r>
              <a:rPr lang="fr-BE" sz="1200" b="1" dirty="0">
                <a:latin typeface="+mn-lt"/>
                <a:cs typeface="+mn-cs"/>
              </a:rPr>
              <a:t>}</a:t>
            </a:r>
          </a:p>
        </p:txBody>
      </p:sp>
      <p:cxnSp>
        <p:nvCxnSpPr>
          <p:cNvPr id="20" name="Connecteur droit 19"/>
          <p:cNvCxnSpPr/>
          <p:nvPr/>
        </p:nvCxnSpPr>
        <p:spPr>
          <a:xfrm rot="5400000">
            <a:off x="4536282" y="4107657"/>
            <a:ext cx="3644900" cy="158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4159079"/>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 . </a:t>
            </a:r>
            <a:r>
              <a:rPr lang="fr-BE" sz="2400" b="1" dirty="0">
                <a:latin typeface="+mn-lt"/>
                <a:cs typeface="+mn-cs"/>
              </a:rPr>
              <a:t>POO &lt;&gt; Procédural</a:t>
            </a:r>
            <a:endParaRPr lang="fr-BE" sz="3200" b="1" dirty="0">
              <a:latin typeface="+mn-lt"/>
              <a:cs typeface="+mn-cs"/>
            </a:endParaRPr>
          </a:p>
        </p:txBody>
      </p:sp>
      <p:sp>
        <p:nvSpPr>
          <p:cNvPr id="17411" name="ZoneTexte 8"/>
          <p:cNvSpPr txBox="1">
            <a:spLocks noChangeArrowheads="1"/>
          </p:cNvSpPr>
          <p:nvPr/>
        </p:nvSpPr>
        <p:spPr bwMode="auto">
          <a:xfrm>
            <a:off x="571500" y="1308100"/>
            <a:ext cx="8358188" cy="378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b="1" dirty="0">
                <a:latin typeface="Calibri" pitchFamily="34" charset="0"/>
              </a:rPr>
              <a:t>Les inconvénients de la programmation procédurale :</a:t>
            </a:r>
          </a:p>
          <a:p>
            <a:pPr eaLnBrk="1" hangingPunct="1"/>
            <a:endParaRPr lang="fr-BE" altLang="fr-FR" sz="2000" b="1" dirty="0">
              <a:solidFill>
                <a:srgbClr val="FF0000"/>
              </a:solidFill>
              <a:latin typeface="Calibri" pitchFamily="34" charset="0"/>
            </a:endParaRPr>
          </a:p>
          <a:p>
            <a:pPr marL="799959" lvl="1" indent="-342839" eaLnBrk="1" hangingPunct="1">
              <a:buFont typeface="Arial" panose="020B0604020202020204" pitchFamily="34" charset="0"/>
              <a:buChar char="•"/>
            </a:pPr>
            <a:r>
              <a:rPr lang="fr-BE" altLang="fr-FR" sz="2000" dirty="0">
                <a:latin typeface="Calibri" pitchFamily="34" charset="0"/>
              </a:rPr>
              <a:t>Ne tient pas compte de la structure des données d’un programme (pas de modèle de données)</a:t>
            </a:r>
          </a:p>
          <a:p>
            <a:pPr marL="799959" lvl="1" indent="-342839" eaLnBrk="1" hangingPunct="1">
              <a:buFont typeface="Arial" panose="020B0604020202020204" pitchFamily="34" charset="0"/>
              <a:buChar char="•"/>
            </a:pPr>
            <a:endParaRPr lang="fr-BE" altLang="fr-FR" sz="2000" dirty="0">
              <a:latin typeface="Calibri" pitchFamily="34" charset="0"/>
            </a:endParaRPr>
          </a:p>
          <a:p>
            <a:pPr marL="799959" lvl="1" indent="-342839" eaLnBrk="1" hangingPunct="1">
              <a:buFont typeface="Arial" panose="020B0604020202020204" pitchFamily="34" charset="0"/>
              <a:buChar char="•"/>
            </a:pPr>
            <a:r>
              <a:rPr lang="fr-BE" altLang="fr-FR" sz="2000" dirty="0">
                <a:latin typeface="Calibri" pitchFamily="34" charset="0"/>
              </a:rPr>
              <a:t>Difficulté de réutilisation du code dans un autre projet</a:t>
            </a:r>
          </a:p>
          <a:p>
            <a:pPr marL="799959" lvl="1" indent="-342839" eaLnBrk="1" hangingPunct="1">
              <a:buFont typeface="Arial" panose="020B0604020202020204" pitchFamily="34" charset="0"/>
              <a:buChar char="•"/>
            </a:pPr>
            <a:endParaRPr lang="fr-BE" altLang="fr-FR" sz="2000" dirty="0">
              <a:latin typeface="Calibri" pitchFamily="34" charset="0"/>
            </a:endParaRPr>
          </a:p>
          <a:p>
            <a:pPr marL="799959" lvl="1" indent="-342839" eaLnBrk="1" hangingPunct="1">
              <a:buFont typeface="Arial" panose="020B0604020202020204" pitchFamily="34" charset="0"/>
              <a:buChar char="•"/>
            </a:pPr>
            <a:r>
              <a:rPr lang="fr-BE" altLang="fr-FR" sz="2000" dirty="0">
                <a:latin typeface="Calibri" pitchFamily="34" charset="0"/>
              </a:rPr>
              <a:t>Séparation entre les données et leurs traitements</a:t>
            </a:r>
          </a:p>
          <a:p>
            <a:pPr marL="799959" lvl="1" indent="-342839" eaLnBrk="1" hangingPunct="1">
              <a:buFont typeface="Arial" panose="020B0604020202020204" pitchFamily="34" charset="0"/>
              <a:buChar char="•"/>
            </a:pPr>
            <a:endParaRPr lang="fr-BE" altLang="fr-FR" sz="2000" dirty="0">
              <a:latin typeface="Calibri" pitchFamily="34" charset="0"/>
            </a:endParaRPr>
          </a:p>
          <a:p>
            <a:pPr marL="799959" lvl="1" indent="-342839" eaLnBrk="1" hangingPunct="1">
              <a:buFont typeface="Arial" panose="020B0604020202020204" pitchFamily="34" charset="0"/>
              <a:buChar char="•"/>
            </a:pPr>
            <a:r>
              <a:rPr lang="fr-BE" altLang="fr-FR" sz="2000" dirty="0">
                <a:latin typeface="Calibri" pitchFamily="34" charset="0"/>
              </a:rPr>
              <a:t>Code peut devenir difficilement maintenable, lisible,...</a:t>
            </a:r>
          </a:p>
          <a:p>
            <a:pPr marL="799959" lvl="1" indent="-342839" eaLnBrk="1" hangingPunct="1">
              <a:buFont typeface="Arial" panose="020B0604020202020204" pitchFamily="34" charset="0"/>
              <a:buChar char="•"/>
            </a:pPr>
            <a:endParaRPr lang="fr-BE" altLang="fr-FR" sz="2000" dirty="0">
              <a:latin typeface="Calibri" pitchFamily="34" charset="0"/>
            </a:endParaRPr>
          </a:p>
          <a:p>
            <a:pPr marL="799959" lvl="1" indent="-342839" eaLnBrk="1" hangingPunct="1">
              <a:buFont typeface="Arial" panose="020B0604020202020204" pitchFamily="34" charset="0"/>
              <a:buChar char="•"/>
            </a:pPr>
            <a:r>
              <a:rPr lang="fr-BE" altLang="fr-FR" sz="2000" dirty="0">
                <a:latin typeface="Calibri" pitchFamily="34" charset="0"/>
              </a:rPr>
              <a:t>Suite d’instructions s’exécutant de façon linéaire</a:t>
            </a:r>
            <a:endParaRPr lang="fr-BE" altLang="fr-FR" sz="2000" b="1" dirty="0">
              <a:latin typeface="Calibri" pitchFamily="34" charset="0"/>
              <a:hlinkClick r:id="rId3" action="ppaction://hlinkfile" tooltip="Web"/>
            </a:endParaRPr>
          </a:p>
        </p:txBody>
      </p:sp>
    </p:spTree>
    <p:extLst>
      <p:ext uri="{BB962C8B-B14F-4D97-AF65-F5344CB8AC3E}">
        <p14:creationId xmlns:p14="http://schemas.microsoft.com/office/powerpoint/2010/main" val="3524874452"/>
      </p:ext>
    </p:extLst>
  </p:cSld>
  <p:clrMapOvr>
    <a:masterClrMapping/>
  </p:clrMapOvr>
  <p:transition>
    <p:strips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IX . </a:t>
            </a:r>
            <a:r>
              <a:rPr lang="fr-BE" sz="2400" b="1" dirty="0">
                <a:latin typeface="+mn-lt"/>
              </a:rPr>
              <a:t>Les classes abstraites et les interfaces</a:t>
            </a:r>
            <a:r>
              <a:rPr lang="fr-BE" sz="2400" b="1" i="1" dirty="0">
                <a:latin typeface="+mn-lt"/>
              </a:rPr>
              <a:t> – Les interfaces</a:t>
            </a:r>
            <a:endParaRPr lang="fr-BE" sz="2400" b="1" i="1" dirty="0">
              <a:solidFill>
                <a:schemeClr val="tx2">
                  <a:lumMod val="60000"/>
                  <a:lumOff val="40000"/>
                </a:schemeClr>
              </a:solidFill>
              <a:latin typeface="+mn-lt"/>
            </a:endParaRPr>
          </a:p>
        </p:txBody>
      </p:sp>
      <p:sp>
        <p:nvSpPr>
          <p:cNvPr id="41988" name="ZoneTexte 10"/>
          <p:cNvSpPr txBox="1">
            <a:spLocks noChangeArrowheads="1"/>
          </p:cNvSpPr>
          <p:nvPr/>
        </p:nvSpPr>
        <p:spPr bwMode="auto">
          <a:xfrm>
            <a:off x="285751" y="1357314"/>
            <a:ext cx="8534400" cy="378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Dans l’exemple précédent, nous avons donné deux implémentation de </a:t>
            </a:r>
            <a:r>
              <a:rPr lang="fr-BE" altLang="fr-FR" sz="2000" dirty="0" err="1">
                <a:latin typeface="Calibri" pitchFamily="34" charset="0"/>
              </a:rPr>
              <a:t>Vehicule</a:t>
            </a:r>
            <a:r>
              <a:rPr lang="fr-BE" altLang="fr-FR" sz="2000" dirty="0">
                <a:latin typeface="Calibri" pitchFamily="34" charset="0"/>
              </a:rPr>
              <a:t>.</a:t>
            </a:r>
          </a:p>
          <a:p>
            <a:pPr eaLnBrk="1" hangingPunct="1"/>
            <a:r>
              <a:rPr lang="fr-BE" altLang="fr-FR" sz="2000" dirty="0">
                <a:latin typeface="Calibri" pitchFamily="34" charset="0"/>
              </a:rPr>
              <a:t/>
            </a:r>
            <a:br>
              <a:rPr lang="fr-BE" altLang="fr-FR" sz="2000" dirty="0">
                <a:latin typeface="Calibri" pitchFamily="34" charset="0"/>
              </a:rPr>
            </a:br>
            <a:r>
              <a:rPr lang="fr-BE" altLang="fr-FR" sz="2000" dirty="0">
                <a:latin typeface="Calibri" pitchFamily="34" charset="0"/>
              </a:rPr>
              <a:t>Conséquences :</a:t>
            </a:r>
          </a:p>
          <a:p>
            <a:pPr eaLnBrk="1" hangingPunct="1"/>
            <a:endParaRPr lang="fr-BE" altLang="fr-FR" sz="2000" dirty="0">
              <a:latin typeface="Calibri" pitchFamily="34" charset="0"/>
            </a:endParaRPr>
          </a:p>
          <a:p>
            <a:pPr marL="799959" lvl="1" indent="-342839" eaLnBrk="1" hangingPunct="1">
              <a:buFont typeface="Arial" panose="020B0604020202020204" pitchFamily="34" charset="0"/>
              <a:buChar char="•"/>
            </a:pPr>
            <a:r>
              <a:rPr lang="fr-BE" altLang="fr-FR" sz="2000" dirty="0">
                <a:latin typeface="Calibri" pitchFamily="34" charset="0"/>
              </a:rPr>
              <a:t>Ces 2 objets peuvent être vus comme des véhicules, c'est ce qu'on appelle le polymorphisme.</a:t>
            </a:r>
            <a:endParaRPr lang="fr-BE" altLang="fr-FR" sz="2000" dirty="0">
              <a:latin typeface="Calibri" pitchFamily="34" charset="0"/>
              <a:hlinkClick r:id="rId3" action="ppaction://hlinkfile" tooltip="Programmation/Programmation orientée objet"/>
            </a:endParaRPr>
          </a:p>
          <a:p>
            <a:pPr eaLnBrk="1" hangingPunct="1">
              <a:buFont typeface="Arial" charset="0"/>
              <a:buChar char="•"/>
            </a:pPr>
            <a:endParaRPr lang="fr-BE" altLang="fr-FR" sz="2000" dirty="0">
              <a:latin typeface="Calibri" pitchFamily="34" charset="0"/>
            </a:endParaRPr>
          </a:p>
          <a:p>
            <a:pPr marL="799959" lvl="1" indent="-342839" eaLnBrk="1" hangingPunct="1">
              <a:buFont typeface="Arial" panose="020B0604020202020204" pitchFamily="34" charset="0"/>
              <a:buChar char="•"/>
            </a:pPr>
            <a:r>
              <a:rPr lang="fr-BE" altLang="fr-FR" sz="2000" dirty="0">
                <a:latin typeface="Calibri" pitchFamily="34" charset="0"/>
              </a:rPr>
              <a:t>Partout où on attend un objet de type </a:t>
            </a:r>
            <a:r>
              <a:rPr lang="fr-BE" altLang="fr-FR" sz="2000" dirty="0" err="1">
                <a:latin typeface="Calibri" pitchFamily="34" charset="0"/>
              </a:rPr>
              <a:t>Vehicule</a:t>
            </a:r>
            <a:r>
              <a:rPr lang="fr-BE" altLang="fr-FR" sz="2000" dirty="0">
                <a:latin typeface="Calibri" pitchFamily="34" charset="0"/>
              </a:rPr>
              <a:t>, on peut mettre un de ces deux objets.</a:t>
            </a:r>
          </a:p>
          <a:p>
            <a:pPr eaLnBrk="1" hangingPunct="1">
              <a:buFont typeface="Arial" charset="0"/>
              <a:buChar char="•"/>
            </a:pPr>
            <a:endParaRPr lang="fr-BE" altLang="fr-FR" sz="2000" dirty="0">
              <a:latin typeface="Calibri" pitchFamily="34" charset="0"/>
            </a:endParaRPr>
          </a:p>
          <a:p>
            <a:pPr marL="799959" lvl="1" indent="-342839" eaLnBrk="1" hangingPunct="1">
              <a:buFont typeface="Arial" panose="020B0604020202020204" pitchFamily="34" charset="0"/>
              <a:buChar char="•"/>
            </a:pPr>
            <a:r>
              <a:rPr lang="fr-BE" altLang="fr-FR" sz="2000" dirty="0">
                <a:latin typeface="Calibri" pitchFamily="34" charset="0"/>
              </a:rPr>
              <a:t>Par ce biais, on introduit une couche d'abstraction dans notre programmation ce qui la rend beaucoup plus flexible.</a:t>
            </a:r>
          </a:p>
        </p:txBody>
      </p:sp>
    </p:spTree>
    <p:extLst>
      <p:ext uri="{BB962C8B-B14F-4D97-AF65-F5344CB8AC3E}">
        <p14:creationId xmlns:p14="http://schemas.microsoft.com/office/powerpoint/2010/main" val="3772934239"/>
      </p:ext>
    </p:extLst>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IX . </a:t>
            </a:r>
            <a:r>
              <a:rPr lang="fr-BE" sz="2400" b="1" dirty="0">
                <a:latin typeface="+mn-lt"/>
              </a:rPr>
              <a:t>Les classes abstraites et les interfaces</a:t>
            </a:r>
            <a:r>
              <a:rPr lang="fr-BE" sz="2400" b="1" i="1" dirty="0">
                <a:latin typeface="+mn-lt"/>
              </a:rPr>
              <a:t> – Les interfaces</a:t>
            </a:r>
            <a:endParaRPr lang="fr-BE" sz="2400" b="1" i="1" dirty="0">
              <a:solidFill>
                <a:schemeClr val="tx2">
                  <a:lumMod val="60000"/>
                  <a:lumOff val="40000"/>
                </a:schemeClr>
              </a:solidFill>
              <a:latin typeface="+mn-lt"/>
            </a:endParaRPr>
          </a:p>
        </p:txBody>
      </p:sp>
      <p:sp>
        <p:nvSpPr>
          <p:cNvPr id="11" name="ZoneTexte 10"/>
          <p:cNvSpPr txBox="1"/>
          <p:nvPr/>
        </p:nvSpPr>
        <p:spPr>
          <a:xfrm>
            <a:off x="179513" y="764705"/>
            <a:ext cx="8784976" cy="4401189"/>
          </a:xfrm>
          <a:prstGeom prst="rect">
            <a:avLst/>
          </a:prstGeom>
          <a:noFill/>
        </p:spPr>
        <p:txBody>
          <a:bodyPr wrap="square"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Si, par exemple, nous avions une classe Personne possédant une méthode </a:t>
            </a:r>
            <a:r>
              <a:rPr lang="fr-BE" sz="2000" i="1" dirty="0">
                <a:latin typeface="Calibri" panose="020F0502020204030204" pitchFamily="34" charset="0"/>
                <a:cs typeface="+mn-cs"/>
              </a:rPr>
              <a:t>conduire(</a:t>
            </a:r>
            <a:r>
              <a:rPr lang="fr-BE" sz="2000" b="1" i="1" dirty="0" err="1">
                <a:solidFill>
                  <a:schemeClr val="tx2">
                    <a:lumMod val="60000"/>
                    <a:lumOff val="40000"/>
                  </a:schemeClr>
                </a:solidFill>
                <a:latin typeface="Calibri" panose="020F0502020204030204" pitchFamily="34" charset="0"/>
                <a:cs typeface="+mn-cs"/>
              </a:rPr>
              <a:t>Vehicule</a:t>
            </a:r>
            <a:r>
              <a:rPr lang="fr-BE" sz="2000" i="1" dirty="0">
                <a:latin typeface="Calibri" panose="020F0502020204030204" pitchFamily="34" charset="0"/>
                <a:cs typeface="+mn-cs"/>
              </a:rPr>
              <a:t> v)</a:t>
            </a:r>
            <a:r>
              <a:rPr lang="fr-BE" sz="2000" dirty="0">
                <a:latin typeface="Calibri" panose="020F0502020204030204" pitchFamily="34" charset="0"/>
                <a:cs typeface="+mn-cs"/>
              </a:rPr>
              <a:t>, on peut alors écrire :</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b="1" dirty="0">
                <a:solidFill>
                  <a:schemeClr val="tx2">
                    <a:lumMod val="60000"/>
                    <a:lumOff val="40000"/>
                  </a:schemeClr>
                </a:solidFill>
                <a:latin typeface="Calibri" panose="020F0502020204030204" pitchFamily="34" charset="0"/>
                <a:cs typeface="+mn-cs"/>
              </a:rPr>
              <a:t>Personne</a:t>
            </a:r>
            <a:r>
              <a:rPr lang="fr-BE" sz="2000" dirty="0">
                <a:latin typeface="Calibri" panose="020F0502020204030204" pitchFamily="34" charset="0"/>
                <a:cs typeface="+mn-cs"/>
              </a:rPr>
              <a:t> p = </a:t>
            </a:r>
            <a:r>
              <a:rPr lang="fr-BE" sz="2000" b="1" dirty="0">
                <a:solidFill>
                  <a:schemeClr val="tx2">
                    <a:lumMod val="60000"/>
                    <a:lumOff val="40000"/>
                  </a:schemeClr>
                </a:solidFill>
                <a:latin typeface="Calibri" panose="020F0502020204030204" pitchFamily="34" charset="0"/>
                <a:cs typeface="+mn-cs"/>
              </a:rPr>
              <a:t>new</a:t>
            </a:r>
            <a:r>
              <a:rPr lang="fr-BE" sz="2000" dirty="0">
                <a:latin typeface="Calibri" panose="020F0502020204030204" pitchFamily="34" charset="0"/>
                <a:cs typeface="+mn-cs"/>
              </a:rPr>
              <a:t> Personne(); </a:t>
            </a:r>
          </a:p>
          <a:p>
            <a:pPr fontAlgn="auto">
              <a:spcBef>
                <a:spcPts val="0"/>
              </a:spcBef>
              <a:spcAft>
                <a:spcPts val="0"/>
              </a:spcAft>
              <a:defRPr/>
            </a:pPr>
            <a:r>
              <a:rPr lang="fr-BE" sz="2000" b="1" dirty="0" err="1">
                <a:solidFill>
                  <a:schemeClr val="tx2">
                    <a:lumMod val="60000"/>
                    <a:lumOff val="40000"/>
                  </a:schemeClr>
                </a:solidFill>
                <a:latin typeface="Calibri" panose="020F0502020204030204" pitchFamily="34" charset="0"/>
                <a:cs typeface="+mn-cs"/>
              </a:rPr>
              <a:t>p.conduire</a:t>
            </a:r>
            <a:r>
              <a:rPr lang="fr-BE" sz="2000" b="1" dirty="0">
                <a:solidFill>
                  <a:schemeClr val="tx2">
                    <a:lumMod val="60000"/>
                    <a:lumOff val="40000"/>
                  </a:schemeClr>
                </a:solidFill>
                <a:latin typeface="Calibri" panose="020F0502020204030204" pitchFamily="34" charset="0"/>
                <a:cs typeface="+mn-cs"/>
              </a:rPr>
              <a:t>(new</a:t>
            </a:r>
            <a:r>
              <a:rPr lang="fr-BE" sz="2000" dirty="0">
                <a:latin typeface="Calibri" panose="020F0502020204030204" pitchFamily="34" charset="0"/>
                <a:cs typeface="+mn-cs"/>
              </a:rPr>
              <a:t> Auto()); </a:t>
            </a:r>
          </a:p>
          <a:p>
            <a:pPr fontAlgn="auto">
              <a:spcBef>
                <a:spcPts val="0"/>
              </a:spcBef>
              <a:spcAft>
                <a:spcPts val="0"/>
              </a:spcAft>
              <a:defRPr/>
            </a:pPr>
            <a:r>
              <a:rPr lang="fr-BE" sz="2000" b="1" dirty="0" err="1">
                <a:solidFill>
                  <a:schemeClr val="tx2">
                    <a:lumMod val="60000"/>
                    <a:lumOff val="40000"/>
                  </a:schemeClr>
                </a:solidFill>
                <a:latin typeface="Calibri" panose="020F0502020204030204" pitchFamily="34" charset="0"/>
              </a:rPr>
              <a:t>p.conduire</a:t>
            </a:r>
            <a:r>
              <a:rPr lang="fr-BE" sz="2000" b="1" dirty="0">
                <a:solidFill>
                  <a:schemeClr val="tx2">
                    <a:lumMod val="60000"/>
                    <a:lumOff val="40000"/>
                  </a:schemeClr>
                </a:solidFill>
                <a:latin typeface="Calibri" panose="020F0502020204030204" pitchFamily="34" charset="0"/>
              </a:rPr>
              <a:t>(new</a:t>
            </a:r>
            <a:r>
              <a:rPr lang="fr-BE" sz="2000" dirty="0">
                <a:latin typeface="Calibri" panose="020F0502020204030204" pitchFamily="34" charset="0"/>
              </a:rPr>
              <a:t> </a:t>
            </a:r>
            <a:r>
              <a:rPr lang="fr-BE" sz="2000" dirty="0" err="1">
                <a:latin typeface="Calibri" panose="020F0502020204030204" pitchFamily="34" charset="0"/>
              </a:rPr>
              <a:t>Velo</a:t>
            </a:r>
            <a:r>
              <a:rPr lang="fr-BE" sz="2000" dirty="0">
                <a:latin typeface="Calibri" panose="020F0502020204030204" pitchFamily="34" charset="0"/>
              </a:rPr>
              <a:t>()); </a:t>
            </a:r>
            <a:endParaRPr lang="fr-BE" sz="2000" dirty="0">
              <a:latin typeface="Calibri" panose="020F0502020204030204" pitchFamily="34" charset="0"/>
              <a:cs typeface="+mn-cs"/>
            </a:endParaRP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On peut également "instancier" un </a:t>
            </a:r>
            <a:r>
              <a:rPr lang="fr-BE" sz="2000" dirty="0" err="1">
                <a:latin typeface="Calibri" panose="020F0502020204030204" pitchFamily="34" charset="0"/>
                <a:cs typeface="+mn-cs"/>
              </a:rPr>
              <a:t>Vehicule</a:t>
            </a:r>
            <a:r>
              <a:rPr lang="fr-BE" sz="2000" dirty="0">
                <a:latin typeface="Calibri" panose="020F0502020204030204" pitchFamily="34" charset="0"/>
                <a:cs typeface="+mn-cs"/>
              </a:rPr>
              <a:t> par le biais de ses implémentations</a:t>
            </a:r>
          </a:p>
          <a:p>
            <a:pPr fontAlgn="auto">
              <a:spcBef>
                <a:spcPts val="0"/>
              </a:spcBef>
              <a:spcAft>
                <a:spcPts val="0"/>
              </a:spcAft>
              <a:defRPr/>
            </a:pPr>
            <a:endParaRPr lang="fr-BE" sz="2000" b="1" dirty="0">
              <a:solidFill>
                <a:schemeClr val="tx2">
                  <a:lumMod val="60000"/>
                  <a:lumOff val="40000"/>
                </a:schemeClr>
              </a:solidFill>
              <a:latin typeface="Calibri" panose="020F0502020204030204" pitchFamily="34" charset="0"/>
              <a:cs typeface="+mn-cs"/>
            </a:endParaRPr>
          </a:p>
          <a:p>
            <a:pPr fontAlgn="auto">
              <a:spcBef>
                <a:spcPts val="0"/>
              </a:spcBef>
              <a:spcAft>
                <a:spcPts val="0"/>
              </a:spcAft>
              <a:defRPr/>
            </a:pPr>
            <a:r>
              <a:rPr lang="fr-BE" sz="2000" b="1" dirty="0" err="1">
                <a:solidFill>
                  <a:schemeClr val="tx2">
                    <a:lumMod val="60000"/>
                    <a:lumOff val="40000"/>
                  </a:schemeClr>
                </a:solidFill>
                <a:latin typeface="Calibri" panose="020F0502020204030204" pitchFamily="34" charset="0"/>
                <a:cs typeface="+mn-cs"/>
              </a:rPr>
              <a:t>Vehicule</a:t>
            </a:r>
            <a:r>
              <a:rPr lang="fr-BE" sz="2000" dirty="0">
                <a:latin typeface="Calibri" panose="020F0502020204030204" pitchFamily="34" charset="0"/>
                <a:cs typeface="+mn-cs"/>
              </a:rPr>
              <a:t> v = </a:t>
            </a:r>
            <a:r>
              <a:rPr lang="fr-BE" sz="2000" b="1" dirty="0">
                <a:solidFill>
                  <a:schemeClr val="tx2">
                    <a:lumMod val="60000"/>
                    <a:lumOff val="40000"/>
                  </a:schemeClr>
                </a:solidFill>
                <a:latin typeface="Calibri" panose="020F0502020204030204" pitchFamily="34" charset="0"/>
                <a:cs typeface="+mn-cs"/>
              </a:rPr>
              <a:t>new</a:t>
            </a:r>
            <a:r>
              <a:rPr lang="fr-BE" sz="2000" dirty="0">
                <a:latin typeface="Calibri" panose="020F0502020204030204" pitchFamily="34" charset="0"/>
                <a:cs typeface="+mn-cs"/>
              </a:rPr>
              <a:t> Auto(); </a:t>
            </a:r>
          </a:p>
          <a:p>
            <a:pPr fontAlgn="auto">
              <a:spcBef>
                <a:spcPts val="0"/>
              </a:spcBef>
              <a:spcAft>
                <a:spcPts val="0"/>
              </a:spcAft>
              <a:defRPr/>
            </a:pPr>
            <a:r>
              <a:rPr lang="fr-BE" sz="2000" b="1" dirty="0" err="1">
                <a:solidFill>
                  <a:schemeClr val="tx2">
                    <a:lumMod val="60000"/>
                    <a:lumOff val="40000"/>
                  </a:schemeClr>
                </a:solidFill>
                <a:latin typeface="Calibri" panose="020F0502020204030204" pitchFamily="34" charset="0"/>
                <a:cs typeface="+mn-cs"/>
              </a:rPr>
              <a:t>Vehicule</a:t>
            </a:r>
            <a:r>
              <a:rPr lang="fr-BE" sz="2000" dirty="0">
                <a:latin typeface="Calibri" panose="020F0502020204030204" pitchFamily="34" charset="0"/>
                <a:cs typeface="+mn-cs"/>
              </a:rPr>
              <a:t> t = </a:t>
            </a:r>
            <a:r>
              <a:rPr lang="fr-BE" sz="2000" b="1" dirty="0">
                <a:solidFill>
                  <a:schemeClr val="tx2">
                    <a:lumMod val="60000"/>
                    <a:lumOff val="40000"/>
                  </a:schemeClr>
                </a:solidFill>
                <a:latin typeface="Calibri" panose="020F0502020204030204" pitchFamily="34" charset="0"/>
                <a:cs typeface="+mn-cs"/>
              </a:rPr>
              <a:t>new</a:t>
            </a:r>
            <a:r>
              <a:rPr lang="fr-BE" sz="2000" dirty="0">
                <a:latin typeface="Calibri" panose="020F0502020204030204" pitchFamily="34" charset="0"/>
                <a:cs typeface="+mn-cs"/>
              </a:rPr>
              <a:t> </a:t>
            </a:r>
            <a:r>
              <a:rPr lang="fr-BE" sz="2000" dirty="0" err="1">
                <a:latin typeface="Calibri" panose="020F0502020204030204" pitchFamily="34" charset="0"/>
                <a:cs typeface="+mn-cs"/>
              </a:rPr>
              <a:t>Velo</a:t>
            </a:r>
            <a:r>
              <a:rPr lang="fr-BE" sz="2000" dirty="0">
                <a:latin typeface="Calibri" panose="020F0502020204030204" pitchFamily="34" charset="0"/>
                <a:cs typeface="+mn-cs"/>
              </a:rPr>
              <a:t>(); </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Dans ce cas v et t sont vus comme des </a:t>
            </a:r>
            <a:r>
              <a:rPr lang="fr-BE" sz="2000" dirty="0" err="1">
                <a:latin typeface="Calibri" panose="020F0502020204030204" pitchFamily="34" charset="0"/>
                <a:cs typeface="+mn-cs"/>
              </a:rPr>
              <a:t>Vehicule</a:t>
            </a:r>
            <a:r>
              <a:rPr lang="fr-BE" sz="2000" dirty="0">
                <a:latin typeface="Calibri" panose="020F0502020204030204" pitchFamily="34" charset="0"/>
                <a:cs typeface="+mn-cs"/>
              </a:rPr>
              <a:t> et, par conséquent, on ne peut appeler sur ces objets que les méthodes définies dans l'interface </a:t>
            </a:r>
            <a:r>
              <a:rPr lang="fr-BE" sz="2000" dirty="0" err="1">
                <a:latin typeface="Calibri" panose="020F0502020204030204" pitchFamily="34" charset="0"/>
                <a:cs typeface="+mn-cs"/>
              </a:rPr>
              <a:t>Vehicule</a:t>
            </a:r>
            <a:r>
              <a:rPr lang="fr-BE" sz="2000" dirty="0">
                <a:latin typeface="Calibri" panose="020F0502020204030204" pitchFamily="34" charset="0"/>
                <a:cs typeface="+mn-cs"/>
              </a:rPr>
              <a:t>.</a:t>
            </a:r>
          </a:p>
        </p:txBody>
      </p:sp>
    </p:spTree>
    <p:extLst>
      <p:ext uri="{BB962C8B-B14F-4D97-AF65-F5344CB8AC3E}">
        <p14:creationId xmlns:p14="http://schemas.microsoft.com/office/powerpoint/2010/main" val="1779880390"/>
      </p:ext>
    </p:extLst>
  </p:cSld>
  <p:clrMapOvr>
    <a:masterClrMapping/>
  </p:clrMapOvr>
  <p:transition>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j-lt"/>
              </a:rPr>
              <a:t>IX . </a:t>
            </a:r>
            <a:r>
              <a:rPr lang="fr-BE" sz="2400" b="1" dirty="0">
                <a:latin typeface="+mj-lt"/>
              </a:rPr>
              <a:t>Les classes abstraites et les interfaces</a:t>
            </a:r>
            <a:r>
              <a:rPr lang="fr-BE" sz="2400" b="1" i="1" dirty="0">
                <a:latin typeface="+mj-lt"/>
              </a:rPr>
              <a:t> – </a:t>
            </a:r>
            <a:r>
              <a:rPr lang="fr-BE" sz="2400" b="1" i="1" dirty="0">
                <a:latin typeface="+mj-lt"/>
                <a:cs typeface="+mn-cs"/>
              </a:rPr>
              <a:t>Les classes abstraites</a:t>
            </a:r>
            <a:endParaRPr lang="fr-BE" sz="2400" b="1" i="1" dirty="0">
              <a:solidFill>
                <a:schemeClr val="tx2">
                  <a:lumMod val="60000"/>
                  <a:lumOff val="40000"/>
                </a:schemeClr>
              </a:solidFill>
              <a:latin typeface="+mj-lt"/>
              <a:cs typeface="+mn-cs"/>
            </a:endParaRPr>
          </a:p>
        </p:txBody>
      </p:sp>
      <p:sp>
        <p:nvSpPr>
          <p:cNvPr id="11" name="ZoneTexte 10"/>
          <p:cNvSpPr txBox="1"/>
          <p:nvPr/>
        </p:nvSpPr>
        <p:spPr>
          <a:xfrm>
            <a:off x="107504" y="1052737"/>
            <a:ext cx="8928992" cy="4524299"/>
          </a:xfrm>
          <a:prstGeom prst="rect">
            <a:avLst/>
          </a:prstGeom>
          <a:noFill/>
        </p:spPr>
        <p:txBody>
          <a:bodyPr wrap="square" lIns="91424" tIns="45712" rIns="91424" bIns="45712">
            <a:spAutoFit/>
          </a:bodyPr>
          <a:lstStyle/>
          <a:p>
            <a:pPr fontAlgn="auto">
              <a:spcBef>
                <a:spcPts val="0"/>
              </a:spcBef>
              <a:spcAft>
                <a:spcPts val="0"/>
              </a:spcAft>
              <a:defRPr/>
            </a:pPr>
            <a:r>
              <a:rPr lang="fr-BE" dirty="0">
                <a:latin typeface="Calibri" panose="020F0502020204030204" pitchFamily="34" charset="0"/>
                <a:cs typeface="+mn-cs"/>
              </a:rPr>
              <a:t>Une classe </a:t>
            </a:r>
            <a:r>
              <a:rPr lang="fr-BE" b="1" dirty="0">
                <a:latin typeface="Calibri" panose="020F0502020204030204" pitchFamily="34" charset="0"/>
                <a:cs typeface="+mn-cs"/>
              </a:rPr>
              <a:t>abstraite</a:t>
            </a:r>
            <a:r>
              <a:rPr lang="fr-BE" dirty="0">
                <a:latin typeface="Calibri" panose="020F0502020204030204" pitchFamily="34" charset="0"/>
                <a:cs typeface="+mn-cs"/>
              </a:rPr>
              <a:t> se trouve à mi-chemin entre les interfaces et les </a:t>
            </a:r>
            <a:r>
              <a:rPr lang="fr-BE" dirty="0" smtClean="0">
                <a:latin typeface="Calibri" panose="020F0502020204030204" pitchFamily="34" charset="0"/>
                <a:cs typeface="+mn-cs"/>
              </a:rPr>
              <a:t>classes.</a:t>
            </a:r>
          </a:p>
          <a:p>
            <a:pPr fontAlgn="auto">
              <a:spcBef>
                <a:spcPts val="0"/>
              </a:spcBef>
              <a:spcAft>
                <a:spcPts val="0"/>
              </a:spcAft>
              <a:defRPr/>
            </a:pPr>
            <a:endParaRPr lang="fr-BE" dirty="0" smtClean="0">
              <a:latin typeface="Calibri" panose="020F0502020204030204" pitchFamily="34" charset="0"/>
              <a:cs typeface="+mn-cs"/>
            </a:endParaRPr>
          </a:p>
          <a:p>
            <a:pPr fontAlgn="auto">
              <a:spcBef>
                <a:spcPts val="0"/>
              </a:spcBef>
              <a:spcAft>
                <a:spcPts val="0"/>
              </a:spcAft>
              <a:defRPr/>
            </a:pPr>
            <a:r>
              <a:rPr lang="fr-BE" dirty="0" smtClean="0">
                <a:latin typeface="Calibri" panose="020F0502020204030204" pitchFamily="34" charset="0"/>
                <a:cs typeface="+mn-cs"/>
              </a:rPr>
              <a:t>Comme les </a:t>
            </a:r>
            <a:r>
              <a:rPr lang="fr-BE" dirty="0">
                <a:latin typeface="Calibri" panose="020F0502020204030204" pitchFamily="34" charset="0"/>
                <a:cs typeface="+mn-cs"/>
              </a:rPr>
              <a:t>interfaces, </a:t>
            </a:r>
            <a:r>
              <a:rPr lang="fr-BE" dirty="0" smtClean="0">
                <a:latin typeface="Calibri" panose="020F0502020204030204" pitchFamily="34" charset="0"/>
                <a:cs typeface="+mn-cs"/>
              </a:rPr>
              <a:t>elles ne </a:t>
            </a:r>
            <a:r>
              <a:rPr lang="fr-BE" dirty="0">
                <a:latin typeface="Calibri" panose="020F0502020204030204" pitchFamily="34" charset="0"/>
                <a:cs typeface="+mn-cs"/>
              </a:rPr>
              <a:t>sont </a:t>
            </a:r>
            <a:r>
              <a:rPr lang="fr-BE" b="1" dirty="0">
                <a:latin typeface="Calibri" panose="020F0502020204030204" pitchFamily="34" charset="0"/>
                <a:cs typeface="+mn-cs"/>
              </a:rPr>
              <a:t>pas </a:t>
            </a:r>
            <a:r>
              <a:rPr lang="fr-BE" b="1" dirty="0" smtClean="0">
                <a:latin typeface="Calibri" panose="020F0502020204030204" pitchFamily="34" charset="0"/>
                <a:cs typeface="+mn-cs"/>
              </a:rPr>
              <a:t>instanciables</a:t>
            </a:r>
            <a:r>
              <a:rPr lang="fr-BE" dirty="0">
                <a:latin typeface="Calibri" panose="020F0502020204030204" pitchFamily="34" charset="0"/>
                <a:cs typeface="+mn-cs"/>
              </a:rPr>
              <a:t>.</a:t>
            </a:r>
            <a:r>
              <a:rPr lang="fr-BE" dirty="0" smtClean="0">
                <a:latin typeface="Calibri" panose="020F0502020204030204" pitchFamily="34" charset="0"/>
                <a:cs typeface="+mn-cs"/>
              </a:rPr>
              <a:t> </a:t>
            </a:r>
            <a:r>
              <a:rPr lang="fr-BE" dirty="0">
                <a:latin typeface="Calibri" panose="020F0502020204030204" pitchFamily="34" charset="0"/>
                <a:cs typeface="+mn-cs"/>
              </a:rPr>
              <a:t>O</a:t>
            </a:r>
            <a:r>
              <a:rPr lang="fr-BE" dirty="0" smtClean="0">
                <a:latin typeface="Calibri" panose="020F0502020204030204" pitchFamily="34" charset="0"/>
                <a:cs typeface="+mn-cs"/>
              </a:rPr>
              <a:t>n </a:t>
            </a:r>
            <a:r>
              <a:rPr lang="fr-BE" dirty="0">
                <a:latin typeface="Calibri" panose="020F0502020204030204" pitchFamily="34" charset="0"/>
                <a:cs typeface="+mn-cs"/>
              </a:rPr>
              <a:t>ne peut </a:t>
            </a:r>
            <a:r>
              <a:rPr lang="fr-BE" dirty="0" smtClean="0">
                <a:latin typeface="Calibri" panose="020F0502020204030204" pitchFamily="34" charset="0"/>
                <a:cs typeface="+mn-cs"/>
              </a:rPr>
              <a:t>en instancier qu’une sous-classe concrète.</a:t>
            </a:r>
            <a:r>
              <a:rPr lang="fr-BE" dirty="0">
                <a:latin typeface="Calibri" panose="020F0502020204030204" pitchFamily="34" charset="0"/>
                <a:cs typeface="+mn-cs"/>
              </a:rPr>
              <a:t> </a:t>
            </a:r>
            <a:r>
              <a:rPr lang="fr-BE" dirty="0" smtClean="0">
                <a:latin typeface="Calibri" panose="020F0502020204030204" pitchFamily="34" charset="0"/>
                <a:cs typeface="+mn-cs"/>
              </a:rPr>
              <a:t>Cette </a:t>
            </a:r>
            <a:r>
              <a:rPr lang="fr-BE" b="1" dirty="0">
                <a:latin typeface="Calibri" panose="020F0502020204030204" pitchFamily="34" charset="0"/>
                <a:cs typeface="+mn-cs"/>
              </a:rPr>
              <a:t>sous-classe</a:t>
            </a:r>
            <a:r>
              <a:rPr lang="fr-BE" dirty="0">
                <a:latin typeface="Calibri" panose="020F0502020204030204" pitchFamily="34" charset="0"/>
                <a:cs typeface="+mn-cs"/>
              </a:rPr>
              <a:t> concrète doit </a:t>
            </a:r>
            <a:r>
              <a:rPr lang="fr-BE" b="1" dirty="0" smtClean="0">
                <a:latin typeface="Calibri" panose="020F0502020204030204" pitchFamily="34" charset="0"/>
                <a:cs typeface="+mn-cs"/>
              </a:rPr>
              <a:t>définir</a:t>
            </a:r>
            <a:r>
              <a:rPr lang="fr-BE" dirty="0" smtClean="0">
                <a:latin typeface="Calibri" panose="020F0502020204030204" pitchFamily="34" charset="0"/>
                <a:cs typeface="+mn-cs"/>
              </a:rPr>
              <a:t> toutes </a:t>
            </a:r>
            <a:r>
              <a:rPr lang="fr-BE" dirty="0">
                <a:latin typeface="Calibri" panose="020F0502020204030204" pitchFamily="34" charset="0"/>
                <a:cs typeface="+mn-cs"/>
              </a:rPr>
              <a:t>les méthodes </a:t>
            </a:r>
            <a:r>
              <a:rPr lang="fr-BE" dirty="0" smtClean="0">
                <a:latin typeface="Calibri" panose="020F0502020204030204" pitchFamily="34" charset="0"/>
                <a:cs typeface="+mn-cs"/>
              </a:rPr>
              <a:t>abstraites.</a:t>
            </a:r>
          </a:p>
          <a:p>
            <a:pPr fontAlgn="auto">
              <a:spcBef>
                <a:spcPts val="0"/>
              </a:spcBef>
              <a:spcAft>
                <a:spcPts val="0"/>
              </a:spcAft>
              <a:defRPr/>
            </a:pPr>
            <a:endParaRPr lang="fr-BE" dirty="0">
              <a:latin typeface="Calibri" panose="020F0502020204030204" pitchFamily="34" charset="0"/>
              <a:cs typeface="+mn-cs"/>
            </a:endParaRPr>
          </a:p>
          <a:p>
            <a:pPr fontAlgn="auto">
              <a:spcBef>
                <a:spcPts val="0"/>
              </a:spcBef>
              <a:spcAft>
                <a:spcPts val="0"/>
              </a:spcAft>
              <a:defRPr/>
            </a:pPr>
            <a:r>
              <a:rPr lang="fr-BE" dirty="0">
                <a:latin typeface="Calibri" panose="020F0502020204030204" pitchFamily="34" charset="0"/>
                <a:cs typeface="+mn-cs"/>
              </a:rPr>
              <a:t>Les classes abstraites sont déclarées par le modificateur </a:t>
            </a:r>
            <a:r>
              <a:rPr lang="fr-BE" b="1" dirty="0">
                <a:latin typeface="Calibri" panose="020F0502020204030204" pitchFamily="34" charset="0"/>
                <a:cs typeface="+mn-cs"/>
              </a:rPr>
              <a:t>abstract</a:t>
            </a:r>
            <a:r>
              <a:rPr lang="fr-BE" dirty="0">
                <a:latin typeface="Calibri" panose="020F0502020204030204" pitchFamily="34" charset="0"/>
                <a:cs typeface="+mn-cs"/>
              </a:rPr>
              <a:t>.</a:t>
            </a:r>
          </a:p>
          <a:p>
            <a:pPr fontAlgn="auto">
              <a:spcBef>
                <a:spcPts val="0"/>
              </a:spcBef>
              <a:spcAft>
                <a:spcPts val="0"/>
              </a:spcAft>
              <a:defRPr/>
            </a:pPr>
            <a:endParaRPr lang="fr-BE" dirty="0">
              <a:latin typeface="Calibri" panose="020F0502020204030204" pitchFamily="34" charset="0"/>
              <a:cs typeface="+mn-cs"/>
            </a:endParaRPr>
          </a:p>
          <a:p>
            <a:pPr fontAlgn="auto">
              <a:spcBef>
                <a:spcPts val="0"/>
              </a:spcBef>
              <a:spcAft>
                <a:spcPts val="0"/>
              </a:spcAft>
              <a:defRPr/>
            </a:pPr>
            <a:r>
              <a:rPr lang="fr-BE" dirty="0">
                <a:latin typeface="Calibri" panose="020F0502020204030204" pitchFamily="34" charset="0"/>
                <a:cs typeface="+mn-cs"/>
              </a:rPr>
              <a:t>Une classe abstraite peut</a:t>
            </a:r>
            <a:r>
              <a:rPr lang="fr-BE" dirty="0" smtClean="0">
                <a:latin typeface="Calibri" panose="020F0502020204030204" pitchFamily="34" charset="0"/>
                <a:cs typeface="+mn-cs"/>
              </a:rPr>
              <a:t>:</a:t>
            </a:r>
            <a:endParaRPr lang="fr-BE" dirty="0">
              <a:latin typeface="Calibri" panose="020F0502020204030204" pitchFamily="34" charset="0"/>
              <a:cs typeface="+mn-cs"/>
            </a:endParaRPr>
          </a:p>
          <a:p>
            <a:pPr marL="1657057" lvl="3"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Contenir </a:t>
            </a:r>
            <a:r>
              <a:rPr lang="fr-BE" dirty="0">
                <a:latin typeface="Calibri" panose="020F0502020204030204" pitchFamily="34" charset="0"/>
                <a:cs typeface="+mn-cs"/>
              </a:rPr>
              <a:t>ou hériter de méthodes </a:t>
            </a:r>
            <a:r>
              <a:rPr lang="fr-BE" dirty="0" smtClean="0">
                <a:latin typeface="Calibri" panose="020F0502020204030204" pitchFamily="34" charset="0"/>
                <a:cs typeface="+mn-cs"/>
              </a:rPr>
              <a:t>abstraites (</a:t>
            </a:r>
            <a:r>
              <a:rPr lang="fr-BE" dirty="0">
                <a:latin typeface="Calibri" panose="020F0502020204030204" pitchFamily="34" charset="0"/>
                <a:cs typeface="+mn-cs"/>
              </a:rPr>
              <a:t>des méthodes sans corps)</a:t>
            </a:r>
          </a:p>
          <a:p>
            <a:pPr marL="1657057" lvl="3"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Contenir des attributs</a:t>
            </a:r>
            <a:endParaRPr lang="fr-BE" dirty="0">
              <a:latin typeface="Calibri" panose="020F0502020204030204" pitchFamily="34" charset="0"/>
              <a:cs typeface="+mn-cs"/>
            </a:endParaRPr>
          </a:p>
          <a:p>
            <a:pPr marL="1657057" lvl="3" indent="-285700" fontAlgn="auto">
              <a:spcBef>
                <a:spcPts val="0"/>
              </a:spcBef>
              <a:spcAft>
                <a:spcPts val="0"/>
              </a:spcAft>
              <a:buFont typeface="Arial" panose="020B0604020202020204" pitchFamily="34" charset="0"/>
              <a:buChar char="•"/>
              <a:defRPr/>
            </a:pPr>
            <a:r>
              <a:rPr lang="fr-BE" dirty="0" smtClean="0">
                <a:latin typeface="Calibri" panose="020F0502020204030204" pitchFamily="34" charset="0"/>
                <a:cs typeface="+mn-cs"/>
              </a:rPr>
              <a:t>Avoir </a:t>
            </a:r>
            <a:r>
              <a:rPr lang="fr-BE" dirty="0">
                <a:latin typeface="Calibri" panose="020F0502020204030204" pitchFamily="34" charset="0"/>
                <a:cs typeface="+mn-cs"/>
              </a:rPr>
              <a:t>des méthodes normales (avec corps</a:t>
            </a:r>
            <a:r>
              <a:rPr lang="fr-BE" dirty="0" smtClean="0">
                <a:latin typeface="Calibri" panose="020F0502020204030204" pitchFamily="34" charset="0"/>
                <a:cs typeface="+mn-cs"/>
              </a:rPr>
              <a:t>)</a:t>
            </a:r>
          </a:p>
          <a:p>
            <a:pPr lvl="3" fontAlgn="auto">
              <a:spcBef>
                <a:spcPts val="0"/>
              </a:spcBef>
              <a:spcAft>
                <a:spcPts val="0"/>
              </a:spcAft>
              <a:defRPr/>
            </a:pPr>
            <a:endParaRPr lang="fr-BE" dirty="0">
              <a:latin typeface="Calibri" panose="020F0502020204030204" pitchFamily="34" charset="0"/>
              <a:cs typeface="+mn-cs"/>
            </a:endParaRPr>
          </a:p>
          <a:p>
            <a:pPr fontAlgn="auto">
              <a:spcBef>
                <a:spcPts val="0"/>
              </a:spcBef>
              <a:spcAft>
                <a:spcPts val="0"/>
              </a:spcAft>
              <a:defRPr/>
            </a:pPr>
            <a:r>
              <a:rPr lang="fr-BE" dirty="0" smtClean="0">
                <a:latin typeface="Calibri" panose="020F0502020204030204" pitchFamily="34" charset="0"/>
                <a:cs typeface="+mn-cs"/>
              </a:rPr>
              <a:t>Si une clase contient au moins une méthode abstraite, celle-ci sera obligatoirement abstraite.</a:t>
            </a:r>
          </a:p>
          <a:p>
            <a:pPr fontAlgn="auto">
              <a:spcBef>
                <a:spcPts val="0"/>
              </a:spcBef>
              <a:spcAft>
                <a:spcPts val="0"/>
              </a:spcAft>
              <a:defRPr/>
            </a:pPr>
            <a:endParaRPr lang="fr-BE" dirty="0">
              <a:latin typeface="Calibri" panose="020F0502020204030204" pitchFamily="34" charset="0"/>
              <a:cs typeface="+mn-cs"/>
            </a:endParaRPr>
          </a:p>
          <a:p>
            <a:pPr fontAlgn="auto">
              <a:spcBef>
                <a:spcPts val="0"/>
              </a:spcBef>
              <a:spcAft>
                <a:spcPts val="0"/>
              </a:spcAft>
              <a:defRPr/>
            </a:pPr>
            <a:r>
              <a:rPr lang="fr-BE" dirty="0" smtClean="0">
                <a:latin typeface="Calibri" panose="020F0502020204030204" pitchFamily="34" charset="0"/>
                <a:cs typeface="+mn-cs"/>
              </a:rPr>
              <a:t>L’utilité d’une méthode abstraite est de </a:t>
            </a:r>
            <a:r>
              <a:rPr lang="fr-BE" b="1" dirty="0" smtClean="0">
                <a:latin typeface="Calibri" panose="020F0502020204030204" pitchFamily="34" charset="0"/>
                <a:cs typeface="+mn-cs"/>
              </a:rPr>
              <a:t>prévoir un comportement commun mais dont l’implémentation varie d’une sous-classe à une autre</a:t>
            </a:r>
            <a:r>
              <a:rPr lang="fr-BE" dirty="0" smtClean="0">
                <a:latin typeface="Calibri" panose="020F0502020204030204" pitchFamily="34" charset="0"/>
                <a:cs typeface="+mn-cs"/>
              </a:rPr>
              <a:t>.</a:t>
            </a:r>
            <a:endParaRPr lang="fr-BE" dirty="0">
              <a:latin typeface="Calibri" panose="020F0502020204030204" pitchFamily="34" charset="0"/>
              <a:cs typeface="+mn-cs"/>
            </a:endParaRPr>
          </a:p>
        </p:txBody>
      </p:sp>
    </p:spTree>
    <p:extLst>
      <p:ext uri="{BB962C8B-B14F-4D97-AF65-F5344CB8AC3E}">
        <p14:creationId xmlns:p14="http://schemas.microsoft.com/office/powerpoint/2010/main" val="3503611334"/>
      </p:ext>
    </p:extLst>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IX . </a:t>
            </a:r>
            <a:r>
              <a:rPr lang="fr-BE" sz="2400" b="1" dirty="0">
                <a:latin typeface="+mn-lt"/>
              </a:rPr>
              <a:t>Les classes abstraites et les interfaces</a:t>
            </a:r>
            <a:r>
              <a:rPr lang="fr-BE" sz="2400" b="1" i="1" dirty="0">
                <a:latin typeface="+mn-lt"/>
              </a:rPr>
              <a:t> – Les classes abstraites</a:t>
            </a:r>
            <a:endParaRPr lang="fr-BE" sz="2400" b="1" i="1" dirty="0">
              <a:solidFill>
                <a:schemeClr val="tx2">
                  <a:lumMod val="60000"/>
                  <a:lumOff val="40000"/>
                </a:schemeClr>
              </a:solidFill>
              <a:latin typeface="+mn-lt"/>
            </a:endParaRPr>
          </a:p>
        </p:txBody>
      </p:sp>
      <p:sp>
        <p:nvSpPr>
          <p:cNvPr id="9" name="Rectangle à coins arrondis 8"/>
          <p:cNvSpPr/>
          <p:nvPr/>
        </p:nvSpPr>
        <p:spPr>
          <a:xfrm>
            <a:off x="250949" y="1237827"/>
            <a:ext cx="2857500" cy="357187"/>
          </a:xfrm>
          <a:prstGeom prst="roundRect">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Interface </a:t>
            </a:r>
            <a:r>
              <a:rPr lang="fr-BE" dirty="0" smtClean="0">
                <a:latin typeface="Calibri" panose="020F0502020204030204" pitchFamily="34" charset="0"/>
              </a:rPr>
              <a:t>Chien</a:t>
            </a:r>
            <a:endParaRPr lang="fr-BE" dirty="0">
              <a:latin typeface="Calibri" panose="020F0502020204030204" pitchFamily="34" charset="0"/>
            </a:endParaRPr>
          </a:p>
        </p:txBody>
      </p:sp>
      <p:sp>
        <p:nvSpPr>
          <p:cNvPr id="12" name="Rectangle 11"/>
          <p:cNvSpPr/>
          <p:nvPr/>
        </p:nvSpPr>
        <p:spPr>
          <a:xfrm>
            <a:off x="179512" y="1719967"/>
            <a:ext cx="3214687" cy="1200312"/>
          </a:xfrm>
          <a:prstGeom prst="rect">
            <a:avLst/>
          </a:prstGeom>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interface </a:t>
            </a:r>
            <a:r>
              <a:rPr lang="fr-BE" b="1" dirty="0" smtClean="0">
                <a:latin typeface="Calibri" panose="020F0502020204030204" pitchFamily="34" charset="0"/>
                <a:cs typeface="+mn-cs"/>
              </a:rPr>
              <a:t>Chien {</a:t>
            </a:r>
            <a:endParaRPr lang="fr-BE" b="1" dirty="0">
              <a:latin typeface="Calibri" panose="020F0502020204030204" pitchFamily="34" charset="0"/>
              <a:cs typeface="+mn-cs"/>
            </a:endParaRPr>
          </a:p>
          <a:p>
            <a:pPr lvl="1" fontAlgn="auto">
              <a:spcBef>
                <a:spcPts val="0"/>
              </a:spcBef>
              <a:spcAft>
                <a:spcPts val="0"/>
              </a:spcAft>
              <a:defRPr/>
            </a:pPr>
            <a:r>
              <a:rPr lang="fr-BE" b="1" dirty="0" err="1">
                <a:solidFill>
                  <a:schemeClr val="tx2">
                    <a:lumMod val="60000"/>
                    <a:lumOff val="40000"/>
                  </a:schemeClr>
                </a:solidFill>
                <a:latin typeface="Calibri" panose="020F0502020204030204" pitchFamily="34" charset="0"/>
                <a:cs typeface="+mn-cs"/>
              </a:rPr>
              <a:t>void</a:t>
            </a:r>
            <a:r>
              <a:rPr lang="fr-BE" dirty="0">
                <a:latin typeface="Calibri" panose="020F0502020204030204" pitchFamily="34" charset="0"/>
                <a:cs typeface="+mn-cs"/>
              </a:rPr>
              <a:t> vieillir(); </a:t>
            </a:r>
            <a:endParaRPr lang="fr-BE" b="1" dirty="0">
              <a:solidFill>
                <a:schemeClr val="tx2">
                  <a:lumMod val="60000"/>
                  <a:lumOff val="40000"/>
                </a:schemeClr>
              </a:solidFill>
              <a:latin typeface="Calibri" panose="020F0502020204030204" pitchFamily="34" charset="0"/>
              <a:cs typeface="+mn-cs"/>
            </a:endParaRPr>
          </a:p>
          <a:p>
            <a:pPr lvl="1" fontAlgn="auto">
              <a:spcBef>
                <a:spcPts val="0"/>
              </a:spcBef>
              <a:spcAft>
                <a:spcPts val="0"/>
              </a:spcAft>
              <a:defRPr/>
            </a:pPr>
            <a:r>
              <a:rPr lang="fr-BE" b="1" dirty="0" err="1">
                <a:solidFill>
                  <a:schemeClr val="tx2">
                    <a:lumMod val="60000"/>
                    <a:lumOff val="40000"/>
                  </a:schemeClr>
                </a:solidFill>
                <a:latin typeface="Calibri" panose="020F0502020204030204" pitchFamily="34" charset="0"/>
                <a:cs typeface="+mn-cs"/>
              </a:rPr>
              <a:t>void</a:t>
            </a:r>
            <a:r>
              <a:rPr lang="fr-BE" dirty="0">
                <a:latin typeface="Calibri" panose="020F0502020204030204" pitchFamily="34" charset="0"/>
                <a:cs typeface="+mn-cs"/>
              </a:rPr>
              <a:t> aboyer(); </a:t>
            </a:r>
          </a:p>
          <a:p>
            <a:pPr fontAlgn="auto">
              <a:spcBef>
                <a:spcPts val="0"/>
              </a:spcBef>
              <a:spcAft>
                <a:spcPts val="0"/>
              </a:spcAft>
              <a:defRPr/>
            </a:pPr>
            <a:r>
              <a:rPr lang="fr-BE" b="1" dirty="0">
                <a:latin typeface="Calibri" panose="020F0502020204030204" pitchFamily="34" charset="0"/>
                <a:cs typeface="+mn-cs"/>
              </a:rPr>
              <a:t>}</a:t>
            </a:r>
          </a:p>
        </p:txBody>
      </p:sp>
      <p:cxnSp>
        <p:nvCxnSpPr>
          <p:cNvPr id="13" name="Connecteur droit 12"/>
          <p:cNvCxnSpPr/>
          <p:nvPr/>
        </p:nvCxnSpPr>
        <p:spPr>
          <a:xfrm flipH="1">
            <a:off x="3322762" y="1237827"/>
            <a:ext cx="1" cy="4135390"/>
          </a:xfrm>
          <a:prstGeom prst="line">
            <a:avLst/>
          </a:prstGeom>
        </p:spPr>
        <p:style>
          <a:lnRef idx="3">
            <a:schemeClr val="dk1"/>
          </a:lnRef>
          <a:fillRef idx="0">
            <a:schemeClr val="dk1"/>
          </a:fillRef>
          <a:effectRef idx="2">
            <a:schemeClr val="dk1"/>
          </a:effectRef>
          <a:fontRef idx="minor">
            <a:schemeClr val="tx1"/>
          </a:fontRef>
        </p:style>
      </p:cxnSp>
      <p:sp>
        <p:nvSpPr>
          <p:cNvPr id="14" name="Rectangle à coins arrondis 13"/>
          <p:cNvSpPr/>
          <p:nvPr/>
        </p:nvSpPr>
        <p:spPr>
          <a:xfrm>
            <a:off x="3491880" y="1237827"/>
            <a:ext cx="3500437" cy="357187"/>
          </a:xfrm>
          <a:prstGeom prst="roundRect">
            <a:avLst/>
          </a:prstGeom>
        </p:spPr>
        <p:style>
          <a:lnRef idx="1">
            <a:schemeClr val="accent3"/>
          </a:lnRef>
          <a:fillRef idx="2">
            <a:schemeClr val="accent3"/>
          </a:fillRef>
          <a:effectRef idx="1">
            <a:schemeClr val="accent3"/>
          </a:effectRef>
          <a:fontRef idx="minor">
            <a:schemeClr val="dk1"/>
          </a:fontRef>
        </p:style>
        <p:txBody>
          <a:bodyPr lIns="91424" tIns="45712" rIns="91424" bIns="45712" anchor="ctr"/>
          <a:lstStyle/>
          <a:p>
            <a:pPr algn="ctr" fontAlgn="auto">
              <a:spcBef>
                <a:spcPts val="0"/>
              </a:spcBef>
              <a:spcAft>
                <a:spcPts val="0"/>
              </a:spcAft>
              <a:defRPr/>
            </a:pPr>
            <a:r>
              <a:rPr lang="fr-BE" dirty="0">
                <a:latin typeface="Calibri" panose="020F0502020204030204" pitchFamily="34" charset="0"/>
              </a:rPr>
              <a:t>Classe abstraite </a:t>
            </a:r>
            <a:r>
              <a:rPr lang="fr-BE" dirty="0" err="1">
                <a:latin typeface="Calibri" panose="020F0502020204030204" pitchFamily="34" charset="0"/>
              </a:rPr>
              <a:t>A</a:t>
            </a:r>
            <a:r>
              <a:rPr lang="fr-BE" dirty="0" err="1" smtClean="0">
                <a:latin typeface="Calibri" panose="020F0502020204030204" pitchFamily="34" charset="0"/>
              </a:rPr>
              <a:t>bstractChien</a:t>
            </a:r>
            <a:endParaRPr lang="fr-BE" dirty="0">
              <a:latin typeface="Calibri" panose="020F0502020204030204" pitchFamily="34" charset="0"/>
            </a:endParaRPr>
          </a:p>
        </p:txBody>
      </p:sp>
      <p:sp>
        <p:nvSpPr>
          <p:cNvPr id="15" name="Rectangle 14"/>
          <p:cNvSpPr/>
          <p:nvPr/>
        </p:nvSpPr>
        <p:spPr>
          <a:xfrm>
            <a:off x="3491880" y="1719968"/>
            <a:ext cx="5437808" cy="3693303"/>
          </a:xfrm>
          <a:prstGeom prst="rect">
            <a:avLst/>
          </a:prstGeom>
        </p:spPr>
        <p:txBody>
          <a:bodyPr wrap="square"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abstract class </a:t>
            </a:r>
            <a:r>
              <a:rPr lang="fr-BE" b="1" dirty="0" err="1">
                <a:latin typeface="Calibri" panose="020F0502020204030204" pitchFamily="34" charset="0"/>
                <a:cs typeface="+mn-cs"/>
              </a:rPr>
              <a:t>A</a:t>
            </a:r>
            <a:r>
              <a:rPr lang="fr-BE" b="1" dirty="0" err="1" smtClean="0">
                <a:latin typeface="Calibri" panose="020F0502020204030204" pitchFamily="34" charset="0"/>
                <a:cs typeface="+mn-cs"/>
              </a:rPr>
              <a:t>bstractChien</a:t>
            </a:r>
            <a:r>
              <a:rPr lang="fr-BE" b="1" dirty="0" smtClean="0">
                <a:latin typeface="Calibri" panose="020F0502020204030204" pitchFamily="34" charset="0"/>
                <a:cs typeface="+mn-cs"/>
              </a:rPr>
              <a:t> </a:t>
            </a:r>
            <a:r>
              <a:rPr lang="fr-BE" b="1" dirty="0" err="1">
                <a:solidFill>
                  <a:schemeClr val="tx2">
                    <a:lumMod val="50000"/>
                    <a:lumOff val="50000"/>
                  </a:schemeClr>
                </a:solidFill>
                <a:latin typeface="Calibri" panose="020F0502020204030204" pitchFamily="34" charset="0"/>
                <a:cs typeface="+mn-cs"/>
              </a:rPr>
              <a:t>implements</a:t>
            </a:r>
            <a:r>
              <a:rPr lang="fr-BE" b="1" dirty="0">
                <a:solidFill>
                  <a:schemeClr val="tx2">
                    <a:lumMod val="50000"/>
                    <a:lumOff val="50000"/>
                  </a:schemeClr>
                </a:solidFill>
                <a:latin typeface="Calibri" panose="020F0502020204030204" pitchFamily="34" charset="0"/>
                <a:cs typeface="+mn-cs"/>
              </a:rPr>
              <a:t> </a:t>
            </a:r>
            <a:r>
              <a:rPr lang="fr-BE" b="1" dirty="0">
                <a:latin typeface="Calibri" panose="020F0502020204030204" pitchFamily="34" charset="0"/>
                <a:cs typeface="+mn-cs"/>
              </a:rPr>
              <a:t>Chien {</a:t>
            </a:r>
          </a:p>
          <a:p>
            <a:pPr fontAlgn="auto">
              <a:spcBef>
                <a:spcPts val="0"/>
              </a:spcBef>
              <a:spcAft>
                <a:spcPts val="0"/>
              </a:spcAft>
              <a:defRPr/>
            </a:pPr>
            <a:r>
              <a:rPr lang="en-US" dirty="0">
                <a:latin typeface="Calibri" panose="020F0502020204030204" pitchFamily="34" charset="0"/>
                <a:cs typeface="+mn-cs"/>
              </a:rPr>
              <a:t>         </a:t>
            </a:r>
            <a:r>
              <a:rPr lang="en-US" b="1" dirty="0" smtClean="0">
                <a:solidFill>
                  <a:schemeClr val="tx2">
                    <a:lumMod val="60000"/>
                    <a:lumOff val="40000"/>
                  </a:schemeClr>
                </a:solidFill>
                <a:latin typeface="Calibri" panose="020F0502020204030204" pitchFamily="34" charset="0"/>
                <a:cs typeface="+mn-cs"/>
              </a:rPr>
              <a:t>private </a:t>
            </a:r>
            <a:r>
              <a:rPr lang="en-US" b="1" dirty="0" err="1" smtClean="0">
                <a:solidFill>
                  <a:schemeClr val="tx2">
                    <a:lumMod val="60000"/>
                    <a:lumOff val="40000"/>
                  </a:schemeClr>
                </a:solidFill>
                <a:latin typeface="Calibri" panose="020F0502020204030204" pitchFamily="34" charset="0"/>
                <a:cs typeface="+mn-cs"/>
              </a:rPr>
              <a:t>int</a:t>
            </a:r>
            <a:r>
              <a:rPr lang="en-US" dirty="0" smtClean="0">
                <a:latin typeface="Calibri" panose="020F0502020204030204" pitchFamily="34" charset="0"/>
                <a:cs typeface="+mn-cs"/>
              </a:rPr>
              <a:t> </a:t>
            </a:r>
            <a:r>
              <a:rPr lang="en-US" dirty="0">
                <a:latin typeface="Calibri" panose="020F0502020204030204" pitchFamily="34" charset="0"/>
                <a:cs typeface="+mn-cs"/>
              </a:rPr>
              <a:t>age; </a:t>
            </a:r>
          </a:p>
          <a:p>
            <a:pPr fontAlgn="auto">
              <a:spcBef>
                <a:spcPts val="0"/>
              </a:spcBef>
              <a:spcAft>
                <a:spcPts val="0"/>
              </a:spcAft>
              <a:defRPr/>
            </a:pPr>
            <a:r>
              <a:rPr lang="en-US" dirty="0">
                <a:latin typeface="Calibri" panose="020F0502020204030204" pitchFamily="34" charset="0"/>
                <a:cs typeface="+mn-cs"/>
              </a:rPr>
              <a:t>         </a:t>
            </a:r>
            <a:r>
              <a:rPr lang="en-US" b="1" dirty="0" smtClean="0">
                <a:solidFill>
                  <a:schemeClr val="tx2">
                    <a:lumMod val="60000"/>
                    <a:lumOff val="40000"/>
                  </a:schemeClr>
                </a:solidFill>
                <a:latin typeface="Calibri" panose="020F0502020204030204" pitchFamily="34" charset="0"/>
                <a:cs typeface="+mn-cs"/>
              </a:rPr>
              <a:t>private</a:t>
            </a:r>
            <a:r>
              <a:rPr lang="en-US" dirty="0" smtClean="0">
                <a:latin typeface="Calibri" panose="020F0502020204030204" pitchFamily="34" charset="0"/>
                <a:cs typeface="+mn-cs"/>
              </a:rPr>
              <a:t> </a:t>
            </a:r>
            <a:r>
              <a:rPr lang="en-US" b="1" dirty="0">
                <a:solidFill>
                  <a:schemeClr val="tx2">
                    <a:lumMod val="60000"/>
                    <a:lumOff val="40000"/>
                  </a:schemeClr>
                </a:solidFill>
                <a:latin typeface="Calibri" panose="020F0502020204030204" pitchFamily="34" charset="0"/>
                <a:cs typeface="+mn-cs"/>
              </a:rPr>
              <a:t>String</a:t>
            </a:r>
            <a:r>
              <a:rPr lang="en-US" dirty="0">
                <a:latin typeface="Calibri" panose="020F0502020204030204" pitchFamily="34" charset="0"/>
                <a:cs typeface="+mn-cs"/>
              </a:rPr>
              <a:t> </a:t>
            </a:r>
            <a:r>
              <a:rPr lang="en-US" dirty="0" err="1">
                <a:latin typeface="Calibri" panose="020F0502020204030204" pitchFamily="34" charset="0"/>
                <a:cs typeface="+mn-cs"/>
              </a:rPr>
              <a:t>couleur</a:t>
            </a:r>
            <a:r>
              <a:rPr lang="en-US" dirty="0">
                <a:latin typeface="Calibri" panose="020F0502020204030204" pitchFamily="34" charset="0"/>
                <a:cs typeface="+mn-cs"/>
              </a:rPr>
              <a:t>;</a:t>
            </a:r>
            <a:endParaRPr lang="en-US" b="1" dirty="0">
              <a:latin typeface="Calibri" panose="020F0502020204030204" pitchFamily="34" charset="0"/>
              <a:cs typeface="+mn-cs"/>
            </a:endParaRPr>
          </a:p>
          <a:p>
            <a:pPr fontAlgn="auto">
              <a:spcBef>
                <a:spcPts val="0"/>
              </a:spcBef>
              <a:spcAft>
                <a:spcPts val="0"/>
              </a:spcAft>
              <a:defRPr/>
            </a:pPr>
            <a:endParaRPr lang="fr-BE" b="1" dirty="0">
              <a:solidFill>
                <a:schemeClr val="tx2">
                  <a:lumMod val="60000"/>
                  <a:lumOff val="40000"/>
                </a:schemeClr>
              </a:solidFill>
              <a:latin typeface="Calibri" panose="020F0502020204030204" pitchFamily="34" charset="0"/>
              <a:cs typeface="+mn-cs"/>
            </a:endParaRPr>
          </a:p>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         public</a:t>
            </a:r>
            <a:r>
              <a:rPr lang="fr-BE" dirty="0">
                <a:latin typeface="Calibri" panose="020F0502020204030204" pitchFamily="34" charset="0"/>
                <a:cs typeface="+mn-cs"/>
              </a:rPr>
              <a:t> </a:t>
            </a:r>
            <a:r>
              <a:rPr lang="fr-BE" dirty="0" err="1">
                <a:latin typeface="Calibri" panose="020F0502020204030204" pitchFamily="34" charset="0"/>
                <a:cs typeface="+mn-cs"/>
              </a:rPr>
              <a:t>AbstractChien</a:t>
            </a:r>
            <a:r>
              <a:rPr lang="fr-BE" dirty="0">
                <a:latin typeface="Calibri" panose="020F0502020204030204" pitchFamily="34" charset="0"/>
                <a:cs typeface="+mn-cs"/>
              </a:rPr>
              <a:t>(</a:t>
            </a:r>
            <a:r>
              <a:rPr lang="fr-BE" b="1" dirty="0" err="1">
                <a:solidFill>
                  <a:schemeClr val="tx2">
                    <a:lumMod val="60000"/>
                    <a:lumOff val="40000"/>
                  </a:schemeClr>
                </a:solidFill>
                <a:latin typeface="Calibri" panose="020F0502020204030204" pitchFamily="34" charset="0"/>
                <a:cs typeface="+mn-cs"/>
              </a:rPr>
              <a:t>int</a:t>
            </a:r>
            <a:r>
              <a:rPr lang="fr-BE" dirty="0">
                <a:latin typeface="Calibri" panose="020F0502020204030204" pitchFamily="34" charset="0"/>
                <a:cs typeface="+mn-cs"/>
              </a:rPr>
              <a:t> </a:t>
            </a:r>
            <a:r>
              <a:rPr lang="fr-BE" dirty="0" err="1">
                <a:latin typeface="Calibri" panose="020F0502020204030204" pitchFamily="34" charset="0"/>
                <a:cs typeface="+mn-cs"/>
              </a:rPr>
              <a:t>age</a:t>
            </a:r>
            <a:r>
              <a:rPr lang="fr-BE" dirty="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String</a:t>
            </a:r>
            <a:r>
              <a:rPr lang="fr-BE" dirty="0">
                <a:latin typeface="Calibri" panose="020F0502020204030204" pitchFamily="34" charset="0"/>
                <a:cs typeface="+mn-cs"/>
              </a:rPr>
              <a:t> couleur) </a:t>
            </a:r>
            <a:r>
              <a:rPr lang="fr-BE" b="1" dirty="0">
                <a:latin typeface="Calibri" panose="020F0502020204030204" pitchFamily="34" charset="0"/>
                <a:cs typeface="+mn-cs"/>
              </a:rPr>
              <a:t>{ </a:t>
            </a:r>
          </a:p>
          <a:p>
            <a:pPr lvl="2"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this</a:t>
            </a:r>
            <a:r>
              <a:rPr lang="fr-BE" dirty="0">
                <a:latin typeface="Calibri" panose="020F0502020204030204" pitchFamily="34" charset="0"/>
                <a:cs typeface="+mn-cs"/>
              </a:rPr>
              <a:t>.age = </a:t>
            </a:r>
            <a:r>
              <a:rPr lang="fr-BE" dirty="0" err="1">
                <a:latin typeface="Calibri" panose="020F0502020204030204" pitchFamily="34" charset="0"/>
                <a:cs typeface="+mn-cs"/>
              </a:rPr>
              <a:t>age</a:t>
            </a:r>
            <a:r>
              <a:rPr lang="fr-BE" dirty="0">
                <a:latin typeface="Calibri" panose="020F0502020204030204" pitchFamily="34" charset="0"/>
                <a:cs typeface="+mn-cs"/>
              </a:rPr>
              <a:t>; </a:t>
            </a:r>
          </a:p>
          <a:p>
            <a:pPr lvl="2" fontAlgn="auto">
              <a:spcBef>
                <a:spcPts val="0"/>
              </a:spcBef>
              <a:spcAft>
                <a:spcPts val="0"/>
              </a:spcAft>
              <a:defRPr/>
            </a:pPr>
            <a:r>
              <a:rPr lang="fr-BE" b="1" dirty="0" err="1">
                <a:solidFill>
                  <a:schemeClr val="tx2">
                    <a:lumMod val="60000"/>
                    <a:lumOff val="40000"/>
                  </a:schemeClr>
                </a:solidFill>
                <a:latin typeface="Calibri" panose="020F0502020204030204" pitchFamily="34" charset="0"/>
                <a:cs typeface="+mn-cs"/>
              </a:rPr>
              <a:t>this.</a:t>
            </a:r>
            <a:r>
              <a:rPr lang="fr-BE" dirty="0" err="1">
                <a:latin typeface="Calibri" panose="020F0502020204030204" pitchFamily="34" charset="0"/>
                <a:cs typeface="+mn-cs"/>
              </a:rPr>
              <a:t>couleur</a:t>
            </a:r>
            <a:r>
              <a:rPr lang="fr-BE" dirty="0">
                <a:latin typeface="Calibri" panose="020F0502020204030204" pitchFamily="34" charset="0"/>
                <a:cs typeface="+mn-cs"/>
              </a:rPr>
              <a:t> = couleur; </a:t>
            </a:r>
          </a:p>
          <a:p>
            <a:pPr lvl="1" fontAlgn="auto">
              <a:spcBef>
                <a:spcPts val="0"/>
              </a:spcBef>
              <a:spcAft>
                <a:spcPts val="0"/>
              </a:spcAft>
              <a:defRPr/>
            </a:pPr>
            <a:r>
              <a:rPr lang="fr-BE" b="1" dirty="0">
                <a:latin typeface="Calibri" panose="020F0502020204030204" pitchFamily="34" charset="0"/>
                <a:cs typeface="+mn-cs"/>
              </a:rPr>
              <a:t>}</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a:t>
            </a:r>
            <a:r>
              <a:rPr lang="fr-BE" b="1" dirty="0" err="1">
                <a:solidFill>
                  <a:schemeClr val="tx2">
                    <a:lumMod val="60000"/>
                    <a:lumOff val="40000"/>
                  </a:schemeClr>
                </a:solidFill>
                <a:latin typeface="Calibri" panose="020F0502020204030204" pitchFamily="34" charset="0"/>
                <a:cs typeface="+mn-cs"/>
              </a:rPr>
              <a:t>void</a:t>
            </a:r>
            <a:r>
              <a:rPr lang="fr-BE" dirty="0">
                <a:latin typeface="Calibri" panose="020F0502020204030204" pitchFamily="34" charset="0"/>
                <a:cs typeface="+mn-cs"/>
              </a:rPr>
              <a:t> vieillir() </a:t>
            </a:r>
            <a:r>
              <a:rPr lang="fr-BE" b="1" dirty="0">
                <a:latin typeface="Calibri" panose="020F0502020204030204" pitchFamily="34" charset="0"/>
                <a:cs typeface="+mn-cs"/>
              </a:rPr>
              <a:t>{</a:t>
            </a:r>
          </a:p>
          <a:p>
            <a:pPr lvl="1" fontAlgn="auto">
              <a:spcBef>
                <a:spcPts val="0"/>
              </a:spcBef>
              <a:spcAft>
                <a:spcPts val="0"/>
              </a:spcAft>
              <a:defRPr/>
            </a:pPr>
            <a:r>
              <a:rPr lang="fr-BE" dirty="0">
                <a:latin typeface="Calibri" panose="020F0502020204030204" pitchFamily="34" charset="0"/>
                <a:cs typeface="+mn-cs"/>
              </a:rPr>
              <a:t>	</a:t>
            </a:r>
            <a:r>
              <a:rPr lang="fr-BE" dirty="0" err="1">
                <a:latin typeface="Calibri" panose="020F0502020204030204" pitchFamily="34" charset="0"/>
                <a:cs typeface="+mn-cs"/>
              </a:rPr>
              <a:t>age</a:t>
            </a:r>
            <a:r>
              <a:rPr lang="fr-BE" dirty="0">
                <a:latin typeface="Calibri" panose="020F0502020204030204" pitchFamily="34" charset="0"/>
                <a:cs typeface="+mn-cs"/>
              </a:rPr>
              <a:t>++;</a:t>
            </a:r>
          </a:p>
          <a:p>
            <a:pPr lvl="1" fontAlgn="auto">
              <a:spcBef>
                <a:spcPts val="0"/>
              </a:spcBef>
              <a:spcAft>
                <a:spcPts val="0"/>
              </a:spcAft>
              <a:defRPr/>
            </a:pPr>
            <a:r>
              <a:rPr lang="fr-BE" b="1" dirty="0">
                <a:latin typeface="Calibri" panose="020F0502020204030204" pitchFamily="34" charset="0"/>
                <a:cs typeface="+mn-cs"/>
              </a:rPr>
              <a:t>} </a:t>
            </a:r>
          </a:p>
          <a:p>
            <a:pPr lvl="1"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  abstract </a:t>
            </a:r>
            <a:r>
              <a:rPr lang="fr-BE" b="1" dirty="0" err="1">
                <a:solidFill>
                  <a:schemeClr val="tx2">
                    <a:lumMod val="60000"/>
                    <a:lumOff val="40000"/>
                  </a:schemeClr>
                </a:solidFill>
                <a:latin typeface="Calibri" panose="020F0502020204030204" pitchFamily="34" charset="0"/>
                <a:cs typeface="+mn-cs"/>
              </a:rPr>
              <a:t>void</a:t>
            </a:r>
            <a:r>
              <a:rPr lang="fr-BE" dirty="0">
                <a:latin typeface="Calibri" panose="020F0502020204030204" pitchFamily="34" charset="0"/>
                <a:cs typeface="+mn-cs"/>
              </a:rPr>
              <a:t> aboyer(); </a:t>
            </a:r>
          </a:p>
          <a:p>
            <a:pPr fontAlgn="auto">
              <a:spcBef>
                <a:spcPts val="0"/>
              </a:spcBef>
              <a:spcAft>
                <a:spcPts val="0"/>
              </a:spcAft>
              <a:defRPr/>
            </a:pPr>
            <a:r>
              <a:rPr lang="fr-BE" b="1" dirty="0">
                <a:latin typeface="Calibri" panose="020F0502020204030204" pitchFamily="34" charset="0"/>
                <a:cs typeface="+mn-cs"/>
              </a:rPr>
              <a:t>}</a:t>
            </a:r>
          </a:p>
        </p:txBody>
      </p:sp>
    </p:spTree>
    <p:extLst>
      <p:ext uri="{BB962C8B-B14F-4D97-AF65-F5344CB8AC3E}">
        <p14:creationId xmlns:p14="http://schemas.microsoft.com/office/powerpoint/2010/main" val="349625993"/>
      </p:ext>
    </p:extLst>
  </p:cSld>
  <p:clrMapOvr>
    <a:masterClrMapping/>
  </p:clrMapOvr>
  <p:transition>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IX . </a:t>
            </a:r>
            <a:r>
              <a:rPr lang="fr-BE" sz="2400" b="1" dirty="0">
                <a:latin typeface="+mn-lt"/>
              </a:rPr>
              <a:t>Les classes abstraites et les interfaces</a:t>
            </a:r>
            <a:r>
              <a:rPr lang="fr-BE" sz="2400" b="1" i="1" dirty="0">
                <a:latin typeface="+mn-lt"/>
              </a:rPr>
              <a:t> – Les classes abstraites</a:t>
            </a:r>
            <a:endParaRPr lang="fr-BE" sz="2400" b="1" i="1" dirty="0">
              <a:solidFill>
                <a:schemeClr val="tx2">
                  <a:lumMod val="60000"/>
                  <a:lumOff val="40000"/>
                </a:schemeClr>
              </a:solidFill>
              <a:latin typeface="+mn-lt"/>
            </a:endParaRPr>
          </a:p>
        </p:txBody>
      </p:sp>
      <p:sp>
        <p:nvSpPr>
          <p:cNvPr id="46084" name="ZoneTexte 10"/>
          <p:cNvSpPr txBox="1">
            <a:spLocks noChangeArrowheads="1"/>
          </p:cNvSpPr>
          <p:nvPr/>
        </p:nvSpPr>
        <p:spPr bwMode="auto">
          <a:xfrm>
            <a:off x="357189" y="1874838"/>
            <a:ext cx="8715375" cy="255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On sait que la méthode vieillir sera implémentée de la même manière quelle que soit l'implémentation de Chien.</a:t>
            </a:r>
          </a:p>
          <a:p>
            <a:pPr eaLnBrk="1" hangingPunct="1"/>
            <a:endParaRPr lang="fr-BE" altLang="fr-FR" sz="2000" dirty="0">
              <a:latin typeface="Calibri" pitchFamily="34" charset="0"/>
            </a:endParaRPr>
          </a:p>
          <a:p>
            <a:pPr eaLnBrk="1" hangingPunct="1"/>
            <a:r>
              <a:rPr lang="fr-BE" altLang="fr-FR" sz="2000" dirty="0">
                <a:latin typeface="Calibri" pitchFamily="34" charset="0"/>
              </a:rPr>
              <a:t>Plutôt que d'implémenter cette interface à chaque fois, on va factoriser le code dans une classe abstraite et étendre cette classe quand le besoin s'en fait sentir.</a:t>
            </a:r>
          </a:p>
          <a:p>
            <a:pPr eaLnBrk="1" hangingPunct="1"/>
            <a:endParaRPr lang="fr-BE" altLang="fr-FR" sz="2000" dirty="0">
              <a:latin typeface="Calibri" pitchFamily="34" charset="0"/>
            </a:endParaRPr>
          </a:p>
          <a:p>
            <a:pPr eaLnBrk="1" hangingPunct="1"/>
            <a:r>
              <a:rPr lang="fr-BE" altLang="fr-FR" sz="2000" dirty="0">
                <a:latin typeface="Calibri" pitchFamily="34" charset="0"/>
              </a:rPr>
              <a:t>On crée donc une classe </a:t>
            </a:r>
            <a:r>
              <a:rPr lang="fr-BE" altLang="fr-FR" sz="2000" dirty="0" err="1">
                <a:latin typeface="Calibri" pitchFamily="34" charset="0"/>
              </a:rPr>
              <a:t>AbstractChien</a:t>
            </a:r>
            <a:r>
              <a:rPr lang="fr-BE" altLang="fr-FR" sz="2000" dirty="0">
                <a:latin typeface="Calibri" pitchFamily="34" charset="0"/>
              </a:rPr>
              <a:t> qui n'implémente que la méthode vieillir de notre interface, l’autre méthode étant laissée abstract.</a:t>
            </a:r>
          </a:p>
        </p:txBody>
      </p:sp>
    </p:spTree>
    <p:extLst>
      <p:ext uri="{BB962C8B-B14F-4D97-AF65-F5344CB8AC3E}">
        <p14:creationId xmlns:p14="http://schemas.microsoft.com/office/powerpoint/2010/main" val="4168767894"/>
      </p:ext>
    </p:extLst>
  </p:cSld>
  <p:clrMapOvr>
    <a:masterClrMapping/>
  </p:clrMapOvr>
  <p:transition>
    <p:strips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IX . </a:t>
            </a:r>
            <a:r>
              <a:rPr lang="fr-BE" sz="2400" b="1" dirty="0">
                <a:latin typeface="+mn-lt"/>
              </a:rPr>
              <a:t>Les classes abstraites et les interfaces</a:t>
            </a:r>
            <a:r>
              <a:rPr lang="fr-BE" sz="2400" b="1" i="1" dirty="0">
                <a:latin typeface="+mn-lt"/>
              </a:rPr>
              <a:t> –</a:t>
            </a:r>
            <a:r>
              <a:rPr lang="fr-BE" sz="2400" b="1" dirty="0">
                <a:latin typeface="+mn-lt"/>
                <a:cs typeface="+mn-cs"/>
              </a:rPr>
              <a:t> </a:t>
            </a:r>
            <a:r>
              <a:rPr lang="fr-BE" sz="2400" b="1" i="1" dirty="0">
                <a:latin typeface="+mn-lt"/>
                <a:cs typeface="+mn-cs"/>
              </a:rPr>
              <a:t>Exercices</a:t>
            </a:r>
          </a:p>
        </p:txBody>
      </p:sp>
      <p:sp>
        <p:nvSpPr>
          <p:cNvPr id="28675"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8676" name="ZoneTexte 30"/>
          <p:cNvSpPr txBox="1">
            <a:spLocks noChangeArrowheads="1"/>
          </p:cNvSpPr>
          <p:nvPr/>
        </p:nvSpPr>
        <p:spPr bwMode="auto">
          <a:xfrm>
            <a:off x="251521" y="764705"/>
            <a:ext cx="8640960" cy="440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La classe Compte regroupe les caractéristiques communes aux deux classes </a:t>
            </a:r>
            <a:r>
              <a:rPr lang="fr-BE" altLang="fr-FR" sz="2000" dirty="0" err="1">
                <a:latin typeface="Calibri" pitchFamily="34" charset="0"/>
              </a:rPr>
              <a:t>CompteEpargne</a:t>
            </a:r>
            <a:r>
              <a:rPr lang="fr-BE" altLang="fr-FR" sz="2000" dirty="0">
                <a:latin typeface="Calibri" pitchFamily="34" charset="0"/>
              </a:rPr>
              <a:t> et </a:t>
            </a:r>
            <a:r>
              <a:rPr lang="fr-BE" altLang="fr-FR" sz="2000" dirty="0" err="1">
                <a:latin typeface="Calibri" pitchFamily="34" charset="0"/>
              </a:rPr>
              <a:t>CompteCourant</a:t>
            </a:r>
            <a:r>
              <a:rPr lang="fr-BE" altLang="fr-FR" sz="2000" dirty="0">
                <a:latin typeface="Calibri" pitchFamily="34" charset="0"/>
              </a:rPr>
              <a:t>. A vous de les trouver.</a:t>
            </a:r>
          </a:p>
          <a:p>
            <a:pPr eaLnBrk="1" hangingPunct="1"/>
            <a:endParaRPr lang="fr-BE" altLang="fr-FR" sz="2000" dirty="0">
              <a:latin typeface="Calibri" pitchFamily="34" charset="0"/>
            </a:endParaRPr>
          </a:p>
          <a:p>
            <a:pPr eaLnBrk="1" hangingPunct="1"/>
            <a:r>
              <a:rPr lang="fr-BE" altLang="fr-FR" sz="2000" dirty="0">
                <a:latin typeface="Calibri" pitchFamily="34" charset="0"/>
              </a:rPr>
              <a:t>Un </a:t>
            </a:r>
            <a:r>
              <a:rPr lang="fr-BE" altLang="fr-FR" sz="2000" dirty="0" err="1">
                <a:latin typeface="Calibri" pitchFamily="34" charset="0"/>
              </a:rPr>
              <a:t>CompteEpargne</a:t>
            </a:r>
            <a:r>
              <a:rPr lang="fr-BE" altLang="fr-FR" sz="2000" dirty="0">
                <a:latin typeface="Calibri" pitchFamily="34" charset="0"/>
              </a:rPr>
              <a:t> possède les attributs suivants : un numéro, un nom de titulaire, un solde ainsi qu’un taux d’intérêt propre à chaque compte. </a:t>
            </a:r>
          </a:p>
          <a:p>
            <a:pPr eaLnBrk="1" hangingPunct="1"/>
            <a:r>
              <a:rPr lang="fr-BE" altLang="fr-FR" sz="2000" dirty="0">
                <a:latin typeface="Calibri" pitchFamily="34" charset="0"/>
              </a:rPr>
              <a:t>Les opérations qu’il est possible d’effectuer sur ce compte sont les suivantes : déposer de l’argent, retirer de l’argent, consulter l’état et calculer les intérêts puis les ajouter au solde du compte.</a:t>
            </a:r>
          </a:p>
          <a:p>
            <a:pPr eaLnBrk="1" hangingPunct="1"/>
            <a:endParaRPr lang="fr-BE" altLang="fr-FR" sz="2000" dirty="0">
              <a:latin typeface="Calibri" pitchFamily="34" charset="0"/>
            </a:endParaRPr>
          </a:p>
          <a:p>
            <a:pPr eaLnBrk="1" hangingPunct="1"/>
            <a:r>
              <a:rPr lang="fr-BE" altLang="fr-FR" sz="2000" dirty="0">
                <a:latin typeface="Calibri" pitchFamily="34" charset="0"/>
              </a:rPr>
              <a:t>Un </a:t>
            </a:r>
            <a:r>
              <a:rPr lang="fr-BE" altLang="fr-FR" sz="2000" dirty="0" err="1">
                <a:latin typeface="Calibri" pitchFamily="34" charset="0"/>
              </a:rPr>
              <a:t>CompteCourant</a:t>
            </a:r>
            <a:r>
              <a:rPr lang="fr-BE" altLang="fr-FR" sz="2000" dirty="0">
                <a:latin typeface="Calibri" pitchFamily="34" charset="0"/>
              </a:rPr>
              <a:t> possède les attributs suivants : un numéro, un nom de titulaire, un solde ainsi qu’un découvert autorisé par la banque.</a:t>
            </a:r>
          </a:p>
          <a:p>
            <a:pPr eaLnBrk="1" hangingPunct="1"/>
            <a:r>
              <a:rPr lang="fr-BE" altLang="fr-FR" sz="2000" dirty="0">
                <a:latin typeface="Calibri" pitchFamily="34" charset="0"/>
              </a:rPr>
              <a:t>Les opérations qu’il est possible d’effectuer sur ce compte sont les suivantes : déposer de l’argent, retirer de l’argent jusqu’au niveau autorisé par le découvert, consulter l’état.</a:t>
            </a:r>
          </a:p>
        </p:txBody>
      </p:sp>
    </p:spTree>
    <p:extLst>
      <p:ext uri="{BB962C8B-B14F-4D97-AF65-F5344CB8AC3E}">
        <p14:creationId xmlns:p14="http://schemas.microsoft.com/office/powerpoint/2010/main" val="615798021"/>
      </p:ext>
    </p:extLst>
  </p:cSld>
  <p:clrMapOvr>
    <a:masterClrMapping/>
  </p:clrMapOvr>
  <p:transition>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IX . </a:t>
            </a:r>
            <a:r>
              <a:rPr lang="fr-BE" sz="2400" b="1" dirty="0">
                <a:latin typeface="+mn-lt"/>
              </a:rPr>
              <a:t>Les classes abstraites et les interfaces</a:t>
            </a:r>
            <a:r>
              <a:rPr lang="fr-BE" sz="2400" b="1" i="1" dirty="0">
                <a:latin typeface="+mn-lt"/>
              </a:rPr>
              <a:t> –</a:t>
            </a:r>
            <a:r>
              <a:rPr lang="fr-BE" sz="2400" b="1" dirty="0">
                <a:latin typeface="+mn-lt"/>
                <a:cs typeface="+mn-cs"/>
              </a:rPr>
              <a:t> </a:t>
            </a:r>
            <a:r>
              <a:rPr lang="fr-BE" sz="2400" b="1" i="1" dirty="0">
                <a:latin typeface="+mn-lt"/>
                <a:cs typeface="+mn-cs"/>
              </a:rPr>
              <a:t>Exercices</a:t>
            </a:r>
          </a:p>
        </p:txBody>
      </p:sp>
      <p:sp>
        <p:nvSpPr>
          <p:cNvPr id="28675"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8676" name="ZoneTexte 30"/>
          <p:cNvSpPr txBox="1">
            <a:spLocks noChangeArrowheads="1"/>
          </p:cNvSpPr>
          <p:nvPr/>
        </p:nvSpPr>
        <p:spPr bwMode="auto">
          <a:xfrm>
            <a:off x="251521" y="764705"/>
            <a:ext cx="8640960" cy="317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Reprenez la classe Point réalisée auparavant.</a:t>
            </a:r>
          </a:p>
          <a:p>
            <a:pPr eaLnBrk="1" hangingPunct="1"/>
            <a:r>
              <a:rPr lang="fr-BE" altLang="fr-FR" sz="2000" dirty="0">
                <a:latin typeface="Calibri" pitchFamily="34" charset="0"/>
              </a:rPr>
              <a:t>Réalisez une classe Cercle qui hérite de la classe Point. Un cercle possède un rayon et dispose des méthodes suivantes :</a:t>
            </a:r>
          </a:p>
          <a:p>
            <a:pPr marL="1085658" lvl="1" indent="-342839" eaLnBrk="1" hangingPunct="1">
              <a:buFont typeface="Arial" panose="020B0604020202020204" pitchFamily="34" charset="0"/>
              <a:buChar char="•"/>
            </a:pPr>
            <a:r>
              <a:rPr lang="fr-BE" altLang="fr-FR" sz="2000" dirty="0">
                <a:latin typeface="Calibri" pitchFamily="34" charset="0"/>
              </a:rPr>
              <a:t>Un constructeur recevant en arguments les coordonnées du centre du cercle et son rayon</a:t>
            </a:r>
          </a:p>
          <a:p>
            <a:pPr marL="1085658" lvl="1" indent="-342839" eaLnBrk="1" hangingPunct="1">
              <a:buFont typeface="Arial" panose="020B0604020202020204" pitchFamily="34" charset="0"/>
              <a:buChar char="•"/>
            </a:pPr>
            <a:r>
              <a:rPr lang="fr-BE" altLang="fr-FR" sz="2000" dirty="0">
                <a:latin typeface="Calibri" pitchFamily="34" charset="0"/>
              </a:rPr>
              <a:t>Un constructeur créant un point à l’origine et recevant en argument son rayon</a:t>
            </a:r>
          </a:p>
          <a:p>
            <a:pPr marL="1085658" lvl="1" indent="-342839" eaLnBrk="1" hangingPunct="1">
              <a:buFont typeface="Arial" panose="020B0604020202020204" pitchFamily="34" charset="0"/>
              <a:buChar char="•"/>
            </a:pPr>
            <a:r>
              <a:rPr lang="fr-BE" altLang="fr-FR" sz="2000" dirty="0" err="1">
                <a:latin typeface="Calibri" pitchFamily="34" charset="0"/>
              </a:rPr>
              <a:t>deplaceCentre</a:t>
            </a:r>
            <a:r>
              <a:rPr lang="fr-BE" altLang="fr-FR" sz="2000" dirty="0">
                <a:latin typeface="Calibri" pitchFamily="34" charset="0"/>
              </a:rPr>
              <a:t> pour modifier les coordonnées du centre du cercle</a:t>
            </a:r>
          </a:p>
          <a:p>
            <a:pPr marL="1085658" lvl="1" indent="-342839" eaLnBrk="1" hangingPunct="1">
              <a:buFont typeface="Arial" panose="020B0604020202020204" pitchFamily="34" charset="0"/>
              <a:buChar char="•"/>
            </a:pPr>
            <a:r>
              <a:rPr lang="fr-BE" altLang="fr-FR" sz="2000" dirty="0" err="1">
                <a:latin typeface="Calibri" pitchFamily="34" charset="0"/>
              </a:rPr>
              <a:t>getCentre</a:t>
            </a:r>
            <a:r>
              <a:rPr lang="fr-BE" altLang="fr-FR" sz="2000" dirty="0">
                <a:latin typeface="Calibri" pitchFamily="34" charset="0"/>
              </a:rPr>
              <a:t> qui fournit en résultat un objet de type Point correspondant au centre du cercle</a:t>
            </a:r>
          </a:p>
        </p:txBody>
      </p:sp>
    </p:spTree>
    <p:extLst>
      <p:ext uri="{BB962C8B-B14F-4D97-AF65-F5344CB8AC3E}">
        <p14:creationId xmlns:p14="http://schemas.microsoft.com/office/powerpoint/2010/main" val="2395532613"/>
      </p:ext>
    </p:extLst>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IX . </a:t>
            </a:r>
            <a:r>
              <a:rPr lang="fr-BE" sz="2400" b="1" dirty="0">
                <a:latin typeface="+mn-lt"/>
              </a:rPr>
              <a:t>Les classes abstraites et les interfaces</a:t>
            </a:r>
            <a:r>
              <a:rPr lang="fr-BE" sz="2400" b="1" i="1" dirty="0">
                <a:latin typeface="+mn-lt"/>
              </a:rPr>
              <a:t> –</a:t>
            </a:r>
            <a:r>
              <a:rPr lang="fr-BE" sz="2400" b="1" dirty="0">
                <a:latin typeface="+mn-lt"/>
                <a:cs typeface="+mn-cs"/>
              </a:rPr>
              <a:t> </a:t>
            </a:r>
            <a:r>
              <a:rPr lang="fr-BE" sz="2400" b="1" i="1" dirty="0">
                <a:latin typeface="+mn-lt"/>
                <a:cs typeface="+mn-cs"/>
              </a:rPr>
              <a:t>Exercices</a:t>
            </a:r>
          </a:p>
        </p:txBody>
      </p:sp>
      <p:sp>
        <p:nvSpPr>
          <p:cNvPr id="28675"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8676" name="ZoneTexte 30"/>
          <p:cNvSpPr txBox="1">
            <a:spLocks noChangeArrowheads="1"/>
          </p:cNvSpPr>
          <p:nvPr/>
        </p:nvSpPr>
        <p:spPr bwMode="auto">
          <a:xfrm>
            <a:off x="107504" y="615173"/>
            <a:ext cx="8928992" cy="563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L’interface </a:t>
            </a:r>
            <a:r>
              <a:rPr lang="fr-BE" altLang="fr-FR" sz="2000" b="1" dirty="0" err="1">
                <a:latin typeface="Calibri" pitchFamily="34" charset="0"/>
              </a:rPr>
              <a:t>EtatCivil</a:t>
            </a:r>
            <a:r>
              <a:rPr lang="fr-BE" altLang="fr-FR" sz="2000" dirty="0">
                <a:latin typeface="Calibri" pitchFamily="34" charset="0"/>
              </a:rPr>
              <a:t> possède l’attribut suivant : </a:t>
            </a:r>
            <a:r>
              <a:rPr lang="fr-BE" altLang="fr-FR" sz="2000" dirty="0" smtClean="0">
                <a:latin typeface="Calibri" pitchFamily="34" charset="0"/>
              </a:rPr>
              <a:t>PREFIXE_NUMERO_REGISTRE (String)</a:t>
            </a:r>
            <a:endParaRPr lang="fr-BE" altLang="fr-FR" sz="2000" dirty="0">
              <a:latin typeface="Calibri" pitchFamily="34" charset="0"/>
            </a:endParaRPr>
          </a:p>
          <a:p>
            <a:pPr eaLnBrk="1" hangingPunct="1"/>
            <a:r>
              <a:rPr lang="fr-BE" altLang="fr-FR" sz="2000" dirty="0">
                <a:latin typeface="Calibri" pitchFamily="34" charset="0"/>
              </a:rPr>
              <a:t>Elle possède la méthode suivante : </a:t>
            </a:r>
            <a:r>
              <a:rPr lang="fr-BE" altLang="fr-FR" sz="2000" dirty="0" err="1">
                <a:latin typeface="Calibri" pitchFamily="34" charset="0"/>
              </a:rPr>
              <a:t>getNumeroRegistreNational</a:t>
            </a:r>
            <a:r>
              <a:rPr lang="fr-BE" altLang="fr-FR" sz="2000" dirty="0">
                <a:latin typeface="Calibri" pitchFamily="34" charset="0"/>
              </a:rPr>
              <a:t>()</a:t>
            </a:r>
          </a:p>
          <a:p>
            <a:pPr eaLnBrk="1" hangingPunct="1"/>
            <a:endParaRPr lang="fr-BE" altLang="fr-FR" sz="2000" dirty="0">
              <a:latin typeface="Calibri" pitchFamily="34" charset="0"/>
            </a:endParaRPr>
          </a:p>
          <a:p>
            <a:pPr eaLnBrk="1" hangingPunct="1"/>
            <a:r>
              <a:rPr lang="fr-BE" altLang="fr-FR" sz="2000" dirty="0">
                <a:latin typeface="Calibri" pitchFamily="34" charset="0"/>
              </a:rPr>
              <a:t>La classe </a:t>
            </a:r>
            <a:r>
              <a:rPr lang="fr-BE" altLang="fr-FR" sz="2000" b="1" dirty="0">
                <a:latin typeface="Calibri" pitchFamily="34" charset="0"/>
              </a:rPr>
              <a:t>Registre</a:t>
            </a:r>
            <a:r>
              <a:rPr lang="fr-BE" altLang="fr-FR" sz="2000" dirty="0">
                <a:latin typeface="Calibri" pitchFamily="34" charset="0"/>
              </a:rPr>
              <a:t> possède l’attribut suivant : un tableau de </a:t>
            </a:r>
            <a:r>
              <a:rPr lang="fr-BE" altLang="fr-FR" sz="2000" dirty="0" smtClean="0">
                <a:latin typeface="Calibri" pitchFamily="34" charset="0"/>
              </a:rPr>
              <a:t>Personne (la taille du tableau est à passer dans le constructeur).</a:t>
            </a:r>
            <a:endParaRPr lang="fr-BE" altLang="fr-FR" sz="2000" dirty="0">
              <a:latin typeface="Calibri" pitchFamily="34" charset="0"/>
            </a:endParaRPr>
          </a:p>
          <a:p>
            <a:pPr eaLnBrk="1" hangingPunct="1"/>
            <a:r>
              <a:rPr lang="fr-BE" altLang="fr-FR" sz="2000" dirty="0">
                <a:latin typeface="Calibri" pitchFamily="34" charset="0"/>
              </a:rPr>
              <a:t>Elle possède les méthodes suivantes : </a:t>
            </a:r>
          </a:p>
          <a:p>
            <a:pPr marL="1085658" lvl="1" indent="-342839" eaLnBrk="1" hangingPunct="1">
              <a:buFont typeface="Arial" panose="020B0604020202020204" pitchFamily="34" charset="0"/>
              <a:buChar char="•"/>
            </a:pPr>
            <a:r>
              <a:rPr lang="fr-BE" altLang="fr-FR" sz="2000" dirty="0" err="1">
                <a:latin typeface="Calibri" pitchFamily="34" charset="0"/>
              </a:rPr>
              <a:t>getNombrePersonnes</a:t>
            </a:r>
            <a:r>
              <a:rPr lang="fr-BE" altLang="fr-FR" sz="2000" dirty="0">
                <a:latin typeface="Calibri" pitchFamily="34" charset="0"/>
              </a:rPr>
              <a:t>()</a:t>
            </a:r>
          </a:p>
          <a:p>
            <a:pPr marL="1085658" lvl="1" indent="-342839" eaLnBrk="1" hangingPunct="1">
              <a:buFont typeface="Arial" panose="020B0604020202020204" pitchFamily="34" charset="0"/>
              <a:buChar char="•"/>
            </a:pPr>
            <a:r>
              <a:rPr lang="fr-BE" altLang="fr-FR" sz="2000" dirty="0" err="1">
                <a:latin typeface="Calibri" pitchFamily="34" charset="0"/>
              </a:rPr>
              <a:t>ajouterPersonne</a:t>
            </a:r>
            <a:r>
              <a:rPr lang="fr-BE" altLang="fr-FR" sz="2000" dirty="0">
                <a:latin typeface="Calibri" pitchFamily="34" charset="0"/>
              </a:rPr>
              <a:t>(Personne)</a:t>
            </a:r>
          </a:p>
          <a:p>
            <a:pPr marL="1085658" lvl="1" indent="-342839" eaLnBrk="1" hangingPunct="1">
              <a:buFont typeface="Arial" panose="020B0604020202020204" pitchFamily="34" charset="0"/>
              <a:buChar char="•"/>
            </a:pPr>
            <a:r>
              <a:rPr lang="fr-BE" altLang="fr-FR" sz="2000" dirty="0" err="1">
                <a:latin typeface="Calibri" pitchFamily="34" charset="0"/>
              </a:rPr>
              <a:t>toString</a:t>
            </a:r>
            <a:r>
              <a:rPr lang="fr-BE" altLang="fr-FR" sz="2000" dirty="0">
                <a:latin typeface="Calibri" pitchFamily="34" charset="0"/>
              </a:rPr>
              <a:t>()</a:t>
            </a:r>
          </a:p>
          <a:p>
            <a:pPr eaLnBrk="1" hangingPunct="1"/>
            <a:endParaRPr lang="fr-BE" altLang="fr-FR" sz="2000" dirty="0">
              <a:latin typeface="Calibri" pitchFamily="34" charset="0"/>
            </a:endParaRPr>
          </a:p>
          <a:p>
            <a:pPr eaLnBrk="1" hangingPunct="1"/>
            <a:r>
              <a:rPr lang="fr-BE" altLang="fr-FR" sz="2000" dirty="0">
                <a:latin typeface="Calibri" pitchFamily="34" charset="0"/>
              </a:rPr>
              <a:t>La classe </a:t>
            </a:r>
            <a:r>
              <a:rPr lang="fr-BE" altLang="fr-FR" sz="2000" b="1" dirty="0">
                <a:latin typeface="Calibri" pitchFamily="34" charset="0"/>
              </a:rPr>
              <a:t>Personne</a:t>
            </a:r>
            <a:r>
              <a:rPr lang="fr-BE" altLang="fr-FR" sz="2000" dirty="0">
                <a:latin typeface="Calibri" pitchFamily="34" charset="0"/>
              </a:rPr>
              <a:t> implémente l’interface </a:t>
            </a:r>
            <a:r>
              <a:rPr lang="fr-BE" altLang="fr-FR" sz="2000" dirty="0" err="1">
                <a:latin typeface="Calibri" pitchFamily="34" charset="0"/>
              </a:rPr>
              <a:t>EtatCivil</a:t>
            </a:r>
            <a:r>
              <a:rPr lang="fr-BE" altLang="fr-FR" sz="2000" dirty="0">
                <a:latin typeface="Calibri" pitchFamily="34" charset="0"/>
              </a:rPr>
              <a:t>.</a:t>
            </a:r>
          </a:p>
          <a:p>
            <a:pPr eaLnBrk="1" hangingPunct="1"/>
            <a:r>
              <a:rPr lang="fr-BE" altLang="fr-FR" sz="2000" dirty="0">
                <a:latin typeface="Calibri" pitchFamily="34" charset="0"/>
              </a:rPr>
              <a:t>Elle possède les attributs suivant : </a:t>
            </a:r>
          </a:p>
          <a:p>
            <a:pPr marL="1085658" lvl="1" indent="-342839" eaLnBrk="1" hangingPunct="1">
              <a:buFont typeface="Arial" panose="020B0604020202020204" pitchFamily="34" charset="0"/>
              <a:buChar char="•"/>
            </a:pPr>
            <a:r>
              <a:rPr lang="fr-BE" altLang="fr-FR" sz="2000" dirty="0" err="1">
                <a:latin typeface="Calibri" pitchFamily="34" charset="0"/>
              </a:rPr>
              <a:t>numeroRegistreNational</a:t>
            </a:r>
            <a:r>
              <a:rPr lang="fr-BE" altLang="fr-FR" sz="2000" dirty="0">
                <a:latin typeface="Calibri" pitchFamily="34" charset="0"/>
              </a:rPr>
              <a:t> (PREFIXE_NUMERO_REGISTRE + numéro)</a:t>
            </a:r>
          </a:p>
          <a:p>
            <a:pPr marL="1085658" lvl="1" indent="-342839" eaLnBrk="1" hangingPunct="1">
              <a:buFont typeface="Arial" panose="020B0604020202020204" pitchFamily="34" charset="0"/>
              <a:buChar char="•"/>
            </a:pPr>
            <a:r>
              <a:rPr lang="fr-BE" altLang="fr-FR" sz="2000" dirty="0">
                <a:latin typeface="Calibri" pitchFamily="34" charset="0"/>
              </a:rPr>
              <a:t>nom</a:t>
            </a:r>
          </a:p>
          <a:p>
            <a:pPr eaLnBrk="1" hangingPunct="1"/>
            <a:r>
              <a:rPr lang="fr-BE" altLang="fr-FR" sz="2000" dirty="0">
                <a:latin typeface="Calibri" pitchFamily="34" charset="0"/>
              </a:rPr>
              <a:t>Elle possède les méthodes suivantes : </a:t>
            </a:r>
          </a:p>
          <a:p>
            <a:pPr marL="1085658" lvl="1" indent="-342839" eaLnBrk="1" hangingPunct="1">
              <a:buFont typeface="Arial" panose="020B0604020202020204" pitchFamily="34" charset="0"/>
              <a:buChar char="•"/>
            </a:pPr>
            <a:r>
              <a:rPr lang="fr-BE" altLang="fr-FR" sz="2000" dirty="0" err="1">
                <a:latin typeface="Calibri" pitchFamily="34" charset="0"/>
              </a:rPr>
              <a:t>toString</a:t>
            </a:r>
            <a:r>
              <a:rPr lang="fr-BE" altLang="fr-FR" sz="2000" dirty="0">
                <a:latin typeface="Calibri" pitchFamily="34" charset="0"/>
              </a:rPr>
              <a:t>()</a:t>
            </a:r>
          </a:p>
          <a:p>
            <a:pPr marL="1085658" lvl="1" indent="-342839" eaLnBrk="1" hangingPunct="1">
              <a:buFont typeface="Arial" panose="020B0604020202020204" pitchFamily="34" charset="0"/>
              <a:buChar char="•"/>
            </a:pPr>
            <a:r>
              <a:rPr lang="fr-BE" altLang="fr-FR" sz="2000" dirty="0" err="1" smtClean="0">
                <a:latin typeface="Calibri" pitchFamily="34" charset="0"/>
              </a:rPr>
              <a:t>equals</a:t>
            </a:r>
            <a:r>
              <a:rPr lang="fr-BE" altLang="fr-FR" sz="2000" dirty="0" smtClean="0">
                <a:latin typeface="Calibri" pitchFamily="34" charset="0"/>
              </a:rPr>
              <a:t>(Object)</a:t>
            </a:r>
            <a:endParaRPr lang="fr-BE" altLang="fr-FR" sz="2000" dirty="0">
              <a:latin typeface="Calibri" pitchFamily="34" charset="0"/>
            </a:endParaRPr>
          </a:p>
          <a:p>
            <a:pPr marL="1085658" lvl="1" indent="-342839" eaLnBrk="1" hangingPunct="1">
              <a:buFont typeface="Arial" panose="020B0604020202020204" pitchFamily="34" charset="0"/>
              <a:buChar char="•"/>
            </a:pPr>
            <a:endParaRPr lang="fr-BE" altLang="fr-FR" sz="2000" dirty="0">
              <a:latin typeface="Calibri" pitchFamily="34" charset="0"/>
            </a:endParaRPr>
          </a:p>
        </p:txBody>
      </p:sp>
    </p:spTree>
    <p:extLst>
      <p:ext uri="{BB962C8B-B14F-4D97-AF65-F5344CB8AC3E}">
        <p14:creationId xmlns:p14="http://schemas.microsoft.com/office/powerpoint/2010/main" val="3506490334"/>
      </p:ext>
    </p:extLst>
  </p:cSld>
  <p:clrMapOvr>
    <a:masterClrMapping/>
  </p:clrMapOvr>
  <p:transition>
    <p:strips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IX . </a:t>
            </a:r>
            <a:r>
              <a:rPr lang="fr-BE" sz="2400" b="1" dirty="0">
                <a:latin typeface="+mn-lt"/>
              </a:rPr>
              <a:t>Les classes abstraites et les interfaces</a:t>
            </a:r>
            <a:r>
              <a:rPr lang="fr-BE" sz="2400" b="1" i="1" dirty="0">
                <a:latin typeface="+mn-lt"/>
              </a:rPr>
              <a:t> –</a:t>
            </a:r>
            <a:r>
              <a:rPr lang="fr-BE" sz="2400" b="1" dirty="0">
                <a:latin typeface="+mn-lt"/>
                <a:cs typeface="+mn-cs"/>
              </a:rPr>
              <a:t> </a:t>
            </a:r>
            <a:r>
              <a:rPr lang="fr-BE" sz="2400" b="1" i="1" dirty="0">
                <a:latin typeface="+mn-lt"/>
                <a:cs typeface="+mn-cs"/>
              </a:rPr>
              <a:t>Exercices</a:t>
            </a:r>
          </a:p>
        </p:txBody>
      </p:sp>
      <p:sp>
        <p:nvSpPr>
          <p:cNvPr id="28675" name="ZoneTexte 34"/>
          <p:cNvSpPr txBox="1">
            <a:spLocks noChangeArrowheads="1"/>
          </p:cNvSpPr>
          <p:nvPr/>
        </p:nvSpPr>
        <p:spPr bwMode="auto">
          <a:xfrm>
            <a:off x="1714501" y="3357563"/>
            <a:ext cx="1000125" cy="31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1400">
                <a:solidFill>
                  <a:schemeClr val="bg1"/>
                </a:solidFill>
                <a:latin typeface="Calibri" pitchFamily="34" charset="0"/>
              </a:rPr>
              <a:t>freiner</a:t>
            </a:r>
          </a:p>
        </p:txBody>
      </p:sp>
      <p:sp>
        <p:nvSpPr>
          <p:cNvPr id="28676" name="ZoneTexte 30"/>
          <p:cNvSpPr txBox="1">
            <a:spLocks noChangeArrowheads="1"/>
          </p:cNvSpPr>
          <p:nvPr/>
        </p:nvSpPr>
        <p:spPr bwMode="auto">
          <a:xfrm>
            <a:off x="251521" y="764705"/>
            <a:ext cx="8640960" cy="433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BE" sz="2400" dirty="0">
                <a:latin typeface="Calibri" panose="020F0502020204030204" pitchFamily="34" charset="0"/>
              </a:rPr>
              <a:t>Créez une interface Forme, représentant une forme géométrique. </a:t>
            </a:r>
            <a:endParaRPr lang="fr-BE" sz="2400" dirty="0" smtClean="0">
              <a:latin typeface="Calibri" panose="020F0502020204030204" pitchFamily="34" charset="0"/>
            </a:endParaRPr>
          </a:p>
          <a:p>
            <a:r>
              <a:rPr lang="fr-BE" sz="2400" dirty="0" smtClean="0">
                <a:latin typeface="Calibri" panose="020F0502020204030204" pitchFamily="34" charset="0"/>
              </a:rPr>
              <a:t>Elle </a:t>
            </a:r>
            <a:r>
              <a:rPr lang="fr-BE" sz="2400" dirty="0">
                <a:latin typeface="Calibri" panose="020F0502020204030204" pitchFamily="34" charset="0"/>
              </a:rPr>
              <a:t>définit les méthodes :</a:t>
            </a:r>
          </a:p>
          <a:p>
            <a:pPr lvl="1">
              <a:buFont typeface="Arial" panose="020B0604020202020204" pitchFamily="34" charset="0"/>
              <a:buChar char="•"/>
            </a:pPr>
            <a:r>
              <a:rPr lang="fr-BE" sz="2400" dirty="0">
                <a:latin typeface="Calibri" panose="020F0502020204030204" pitchFamily="34" charset="0"/>
              </a:rPr>
              <a:t>double </a:t>
            </a:r>
            <a:r>
              <a:rPr lang="fr-BE" sz="2400" dirty="0" err="1">
                <a:latin typeface="Calibri" panose="020F0502020204030204" pitchFamily="34" charset="0"/>
              </a:rPr>
              <a:t>perimetre</a:t>
            </a:r>
            <a:r>
              <a:rPr lang="fr-BE" sz="2400" dirty="0">
                <a:latin typeface="Calibri" panose="020F0502020204030204" pitchFamily="34" charset="0"/>
              </a:rPr>
              <a:t>()</a:t>
            </a:r>
          </a:p>
          <a:p>
            <a:pPr lvl="1">
              <a:buFont typeface="Arial" panose="020B0604020202020204" pitchFamily="34" charset="0"/>
              <a:buChar char="•"/>
            </a:pPr>
            <a:r>
              <a:rPr lang="fr-BE" sz="2400" dirty="0">
                <a:latin typeface="Calibri" panose="020F0502020204030204" pitchFamily="34" charset="0"/>
              </a:rPr>
              <a:t>double aire()</a:t>
            </a:r>
          </a:p>
          <a:p>
            <a:r>
              <a:rPr lang="fr-BE" sz="2400" dirty="0">
                <a:latin typeface="Calibri" panose="020F0502020204030204" pitchFamily="34" charset="0"/>
              </a:rPr>
              <a:t>Utilisez cette interface pour implémenter les formes géométriques suivantes :</a:t>
            </a:r>
          </a:p>
          <a:p>
            <a:pPr lvl="1">
              <a:buFont typeface="Arial" panose="020B0604020202020204" pitchFamily="34" charset="0"/>
              <a:buChar char="•"/>
            </a:pPr>
            <a:r>
              <a:rPr lang="fr-BE" sz="2400" dirty="0">
                <a:latin typeface="Calibri" panose="020F0502020204030204" pitchFamily="34" charset="0"/>
              </a:rPr>
              <a:t>Carre : défini par son côté</a:t>
            </a:r>
          </a:p>
          <a:p>
            <a:pPr lvl="1">
              <a:buFont typeface="Arial" panose="020B0604020202020204" pitchFamily="34" charset="0"/>
              <a:buChar char="•"/>
            </a:pPr>
            <a:r>
              <a:rPr lang="fr-BE" sz="2400" dirty="0">
                <a:latin typeface="Calibri" panose="020F0502020204030204" pitchFamily="34" charset="0"/>
              </a:rPr>
              <a:t>Cercle : défini par son rayon</a:t>
            </a:r>
          </a:p>
          <a:p>
            <a:pPr lvl="1">
              <a:buFont typeface="Arial" panose="020B0604020202020204" pitchFamily="34" charset="0"/>
              <a:buChar char="•"/>
            </a:pPr>
            <a:r>
              <a:rPr lang="fr-BE" sz="2400" dirty="0">
                <a:latin typeface="Calibri" panose="020F0502020204030204" pitchFamily="34" charset="0"/>
              </a:rPr>
              <a:t>Triangle : défini par ses trois côtés</a:t>
            </a:r>
          </a:p>
          <a:p>
            <a:pPr marL="1085658" lvl="1" indent="-342839" eaLnBrk="1" hangingPunct="1">
              <a:buFont typeface="Arial" panose="020B0604020202020204" pitchFamily="34" charset="0"/>
              <a:buChar char="•"/>
            </a:pPr>
            <a:endParaRPr lang="fr-BE" altLang="fr-FR" sz="2000" dirty="0">
              <a:latin typeface="Calibri" pitchFamily="34" charset="0"/>
            </a:endParaRPr>
          </a:p>
          <a:p>
            <a:pPr eaLnBrk="1" hangingPunct="1"/>
            <a:endParaRPr lang="fr-BE" altLang="fr-FR" sz="2000" dirty="0">
              <a:latin typeface="Calibri" pitchFamily="34" charset="0"/>
            </a:endParaRPr>
          </a:p>
          <a:p>
            <a:pPr eaLnBrk="1" hangingPunct="1"/>
            <a:endParaRPr lang="fr-BE" altLang="fr-FR" sz="2000" dirty="0">
              <a:latin typeface="Calibri" pitchFamily="34" charset="0"/>
            </a:endParaRPr>
          </a:p>
        </p:txBody>
      </p:sp>
    </p:spTree>
    <p:extLst>
      <p:ext uri="{BB962C8B-B14F-4D97-AF65-F5344CB8AC3E}">
        <p14:creationId xmlns:p14="http://schemas.microsoft.com/office/powerpoint/2010/main" val="765988581"/>
      </p:ext>
    </p:extLst>
  </p:cSld>
  <p:clrMapOvr>
    <a:masterClrMapping/>
  </p:clrMapOvr>
  <p:transition>
    <p:strips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ous-titre 2"/>
          <p:cNvSpPr>
            <a:spLocks noGrp="1"/>
          </p:cNvSpPr>
          <p:nvPr>
            <p:ph type="subTitle" idx="1"/>
          </p:nvPr>
        </p:nvSpPr>
        <p:spPr/>
        <p:txBody>
          <a:bodyPr/>
          <a:lstStyle/>
          <a:p>
            <a:pPr eaLnBrk="1" hangingPunct="1"/>
            <a:r>
              <a:rPr lang="fr-BE" altLang="fr-FR" dirty="0" smtClean="0"/>
              <a:t> </a:t>
            </a:r>
          </a:p>
        </p:txBody>
      </p:sp>
      <p:sp>
        <p:nvSpPr>
          <p:cNvPr id="15363"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79889" y="836712"/>
            <a:ext cx="7572375" cy="5062908"/>
          </a:xfrm>
          <a:prstGeom prst="rect">
            <a:avLst/>
          </a:prstGeom>
          <a:noFill/>
        </p:spPr>
        <p:txBody>
          <a:bodyPr lIns="91424" tIns="45712" rIns="91424" bIns="45712">
            <a:spAutoFit/>
          </a:bodyPr>
          <a:lstStyle/>
          <a:p>
            <a:pPr fontAlgn="auto">
              <a:spcBef>
                <a:spcPts val="0"/>
              </a:spcBef>
              <a:spcAft>
                <a:spcPts val="0"/>
              </a:spcAft>
              <a:defRPr/>
            </a:pPr>
            <a:r>
              <a:rPr lang="fr-BE" sz="1700" b="1" dirty="0" smtClean="0">
                <a:latin typeface="Calibri" panose="020F0502020204030204" pitchFamily="34" charset="0"/>
                <a:cs typeface="+mn-cs"/>
              </a:rPr>
              <a:t>I. POO </a:t>
            </a:r>
            <a:r>
              <a:rPr lang="fr-BE" sz="1700" b="1" dirty="0">
                <a:latin typeface="Calibri" panose="020F0502020204030204" pitchFamily="34" charset="0"/>
                <a:cs typeface="+mn-cs"/>
              </a:rPr>
              <a:t>&lt;&gt; Procédural</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 Penser </a:t>
            </a:r>
            <a:r>
              <a:rPr lang="fr-BE" sz="1700" b="1" dirty="0">
                <a:latin typeface="Calibri" panose="020F0502020204030204" pitchFamily="34" charset="0"/>
                <a:cs typeface="+mn-cs"/>
              </a:rPr>
              <a:t>le monde en objets</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concept de classe</a:t>
            </a:r>
          </a:p>
          <a:p>
            <a:pPr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IV.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La </a:t>
            </a:r>
            <a:r>
              <a:rPr lang="fr-BE" sz="1700" b="1" dirty="0">
                <a:latin typeface="Calibri" panose="020F0502020204030204" pitchFamily="34" charset="0"/>
                <a:cs typeface="+mn-cs"/>
              </a:rPr>
              <a:t>notion de package</a:t>
            </a:r>
          </a:p>
          <a:p>
            <a:pPr marL="399979" indent="-399979" fontAlgn="auto">
              <a:spcBef>
                <a:spcPts val="0"/>
              </a:spcBef>
              <a:spcAft>
                <a:spcPts val="0"/>
              </a:spcAft>
              <a:buFontTx/>
              <a:buAutoNum type="romanUcPeriod" startAt="4"/>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L’encapsulation</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associations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L’héritage</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VIII.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polymorphisme</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IX.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abstraites et les interfaces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solidFill>
                  <a:srgbClr val="FF0000"/>
                </a:solidFill>
                <a:latin typeface="Calibri" panose="020F0502020204030204" pitchFamily="34" charset="0"/>
                <a:cs typeface="+mn-cs"/>
              </a:rPr>
              <a:t>X. </a:t>
            </a:r>
            <a:r>
              <a:rPr lang="fr-BE" sz="1700" b="1" dirty="0" smtClean="0">
                <a:solidFill>
                  <a:srgbClr val="FF0000"/>
                </a:solidFill>
                <a:latin typeface="Calibri" panose="020F0502020204030204" pitchFamily="34" charset="0"/>
                <a:cs typeface="+mn-cs"/>
              </a:rPr>
              <a:t>Les </a:t>
            </a:r>
            <a:r>
              <a:rPr lang="fr-BE" sz="1700" b="1" dirty="0">
                <a:solidFill>
                  <a:srgbClr val="FF0000"/>
                </a:solidFill>
                <a:latin typeface="Calibri" panose="020F0502020204030204" pitchFamily="34" charset="0"/>
                <a:cs typeface="+mn-cs"/>
              </a:rPr>
              <a:t>classes internes</a:t>
            </a:r>
          </a:p>
        </p:txBody>
      </p:sp>
    </p:spTree>
    <p:extLst>
      <p:ext uri="{BB962C8B-B14F-4D97-AF65-F5344CB8AC3E}">
        <p14:creationId xmlns:p14="http://schemas.microsoft.com/office/powerpoint/2010/main" val="2753567825"/>
      </p:ext>
    </p:extLst>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 . </a:t>
            </a:r>
            <a:r>
              <a:rPr lang="fr-BE" sz="2400" b="1" dirty="0">
                <a:latin typeface="+mn-lt"/>
                <a:cs typeface="+mn-cs"/>
              </a:rPr>
              <a:t>POO &lt;&gt; Procédural</a:t>
            </a:r>
            <a:endParaRPr lang="fr-BE" sz="3200" b="1" dirty="0">
              <a:latin typeface="+mn-lt"/>
              <a:cs typeface="+mn-cs"/>
            </a:endParaRPr>
          </a:p>
        </p:txBody>
      </p:sp>
      <p:sp>
        <p:nvSpPr>
          <p:cNvPr id="18435" name="ZoneTexte 8"/>
          <p:cNvSpPr txBox="1">
            <a:spLocks noChangeArrowheads="1"/>
          </p:cNvSpPr>
          <p:nvPr/>
        </p:nvSpPr>
        <p:spPr bwMode="auto">
          <a:xfrm>
            <a:off x="428625" y="1000125"/>
            <a:ext cx="8464550" cy="501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b="1" dirty="0">
                <a:latin typeface="Calibri" pitchFamily="34" charset="0"/>
              </a:rPr>
              <a:t>La programmation orientée objet:</a:t>
            </a:r>
            <a:endParaRPr lang="fr-BE" altLang="fr-FR" sz="2000" b="1" i="1" dirty="0">
              <a:latin typeface="Calibri" pitchFamily="34" charset="0"/>
            </a:endParaRPr>
          </a:p>
          <a:p>
            <a:pPr eaLnBrk="1" hangingPunct="1"/>
            <a:endParaRPr lang="fr-BE" altLang="fr-FR" sz="2000" b="1" i="1" dirty="0">
              <a:latin typeface="Calibri" pitchFamily="34" charset="0"/>
            </a:endParaRPr>
          </a:p>
          <a:p>
            <a:pPr eaLnBrk="1" hangingPunct="1"/>
            <a:r>
              <a:rPr lang="fr-BE" altLang="fr-FR" sz="2000" dirty="0">
                <a:latin typeface="Calibri" pitchFamily="34" charset="0"/>
              </a:rPr>
              <a:t>La programmation orientée objet (POO) ou programmation par objet, est un paradigme de programmation informatique qui consiste en la </a:t>
            </a:r>
            <a:r>
              <a:rPr lang="fr-BE" altLang="fr-FR" sz="2000" b="1" dirty="0">
                <a:latin typeface="Calibri" pitchFamily="34" charset="0"/>
              </a:rPr>
              <a:t>définition et l'assemblage de briques logicielles appelées objets</a:t>
            </a:r>
            <a:r>
              <a:rPr lang="fr-BE" altLang="fr-FR" sz="2000" dirty="0">
                <a:latin typeface="Calibri" pitchFamily="34" charset="0"/>
              </a:rPr>
              <a:t>. </a:t>
            </a:r>
          </a:p>
          <a:p>
            <a:pPr eaLnBrk="1" hangingPunct="1"/>
            <a:endParaRPr lang="fr-BE" altLang="fr-FR" sz="2000" dirty="0">
              <a:latin typeface="Calibri" pitchFamily="34" charset="0"/>
            </a:endParaRPr>
          </a:p>
          <a:p>
            <a:pPr eaLnBrk="1" hangingPunct="1"/>
            <a:r>
              <a:rPr lang="fr-BE" altLang="fr-FR" sz="2000" dirty="0">
                <a:latin typeface="Calibri" pitchFamily="34" charset="0"/>
              </a:rPr>
              <a:t>Un </a:t>
            </a:r>
            <a:r>
              <a:rPr lang="fr-BE" altLang="fr-FR" sz="2000" b="1" dirty="0">
                <a:latin typeface="Calibri" pitchFamily="34" charset="0"/>
              </a:rPr>
              <a:t>objet</a:t>
            </a:r>
            <a:r>
              <a:rPr lang="fr-BE" altLang="fr-FR" sz="2000" dirty="0">
                <a:latin typeface="Calibri" pitchFamily="34" charset="0"/>
              </a:rPr>
              <a:t> représente un </a:t>
            </a:r>
            <a:r>
              <a:rPr lang="fr-BE" altLang="fr-FR" sz="2000" b="1" dirty="0">
                <a:latin typeface="Calibri" pitchFamily="34" charset="0"/>
              </a:rPr>
              <a:t>concept</a:t>
            </a:r>
            <a:r>
              <a:rPr lang="fr-BE" altLang="fr-FR" sz="2000" dirty="0">
                <a:latin typeface="Calibri" pitchFamily="34" charset="0"/>
              </a:rPr>
              <a:t>, une </a:t>
            </a:r>
            <a:r>
              <a:rPr lang="fr-BE" altLang="fr-FR" sz="2000" b="1" dirty="0">
                <a:latin typeface="Calibri" pitchFamily="34" charset="0"/>
              </a:rPr>
              <a:t>idée</a:t>
            </a:r>
            <a:r>
              <a:rPr lang="fr-BE" altLang="fr-FR" sz="2000" dirty="0">
                <a:latin typeface="Calibri" pitchFamily="34" charset="0"/>
              </a:rPr>
              <a:t> ou toute </a:t>
            </a:r>
            <a:r>
              <a:rPr lang="fr-BE" altLang="fr-FR" sz="2000" b="1" dirty="0">
                <a:latin typeface="Calibri" pitchFamily="34" charset="0"/>
              </a:rPr>
              <a:t>entité</a:t>
            </a:r>
            <a:r>
              <a:rPr lang="fr-BE" altLang="fr-FR" sz="2000" dirty="0">
                <a:latin typeface="Calibri" pitchFamily="34" charset="0"/>
              </a:rPr>
              <a:t> du monde physique.</a:t>
            </a:r>
          </a:p>
          <a:p>
            <a:pPr eaLnBrk="1" hangingPunct="1"/>
            <a:endParaRPr lang="fr-BE" altLang="fr-FR" sz="2000" b="1" dirty="0">
              <a:latin typeface="Calibri" pitchFamily="34" charset="0"/>
              <a:hlinkClick r:id="rId3" action="ppaction://hlinkfile" tooltip="Web"/>
            </a:endParaRPr>
          </a:p>
          <a:p>
            <a:pPr eaLnBrk="1" hangingPunct="1"/>
            <a:r>
              <a:rPr lang="fr-BE" sz="2000" dirty="0">
                <a:latin typeface="Calibri" panose="020F0502020204030204" pitchFamily="34" charset="0"/>
              </a:rPr>
              <a:t>Une </a:t>
            </a:r>
            <a:r>
              <a:rPr lang="fr-BE" sz="2000" b="1" dirty="0">
                <a:latin typeface="Calibri" panose="020F0502020204030204" pitchFamily="34" charset="0"/>
              </a:rPr>
              <a:t>application</a:t>
            </a:r>
            <a:r>
              <a:rPr lang="fr-BE" sz="2000" dirty="0">
                <a:latin typeface="Calibri" panose="020F0502020204030204" pitchFamily="34" charset="0"/>
              </a:rPr>
              <a:t> est alors vue comme un </a:t>
            </a:r>
            <a:r>
              <a:rPr lang="fr-BE" sz="2000" b="1" dirty="0">
                <a:latin typeface="Calibri" panose="020F0502020204030204" pitchFamily="34" charset="0"/>
              </a:rPr>
              <a:t>ensemble d’objets </a:t>
            </a:r>
            <a:r>
              <a:rPr lang="fr-BE" sz="2000" dirty="0">
                <a:latin typeface="Calibri" panose="020F0502020204030204" pitchFamily="34" charset="0"/>
              </a:rPr>
              <a:t>qui interagissent entre eux au moyen de </a:t>
            </a:r>
            <a:r>
              <a:rPr lang="fr-BE" sz="2000" b="1" dirty="0">
                <a:latin typeface="Calibri" panose="020F0502020204030204" pitchFamily="34" charset="0"/>
              </a:rPr>
              <a:t>messages</a:t>
            </a:r>
            <a:r>
              <a:rPr lang="fr-BE" sz="2000" dirty="0">
                <a:latin typeface="Calibri" panose="020F0502020204030204" pitchFamily="34" charset="0"/>
              </a:rPr>
              <a:t>.</a:t>
            </a:r>
            <a:endParaRPr lang="fr-BE" sz="2000" dirty="0">
              <a:latin typeface="Calibri" panose="020F0502020204030204" pitchFamily="34" charset="0"/>
              <a:hlinkClick r:id="" action="ppaction://hlinkfile"/>
            </a:endParaRPr>
          </a:p>
          <a:p>
            <a:pPr eaLnBrk="1" hangingPunct="1"/>
            <a:endParaRPr lang="fr-BE" altLang="fr-FR" sz="2000" b="1" dirty="0">
              <a:latin typeface="Calibri" pitchFamily="34" charset="0"/>
              <a:hlinkClick r:id="rId3" action="ppaction://hlinkfile" tooltip="Web"/>
            </a:endParaRPr>
          </a:p>
          <a:p>
            <a:pPr eaLnBrk="1" hangingPunct="1"/>
            <a:r>
              <a:rPr lang="fr-BE" altLang="fr-FR" sz="2000" dirty="0">
                <a:latin typeface="Calibri" pitchFamily="34" charset="0"/>
              </a:rPr>
              <a:t>Un programme qui utilise l’approche objet s’appuie sur trois techniques</a:t>
            </a:r>
          </a:p>
          <a:p>
            <a:pPr eaLnBrk="1" hangingPunct="1"/>
            <a:r>
              <a:rPr lang="fr-BE" altLang="fr-FR" sz="2000" dirty="0">
                <a:latin typeface="Calibri" pitchFamily="34" charset="0"/>
              </a:rPr>
              <a:t>fondamentales qui seront présentées plus tard en détails :</a:t>
            </a:r>
          </a:p>
          <a:p>
            <a:pPr marL="1485638" lvl="2" indent="-342839" eaLnBrk="1" hangingPunct="1">
              <a:buFont typeface="Arial" panose="020B0604020202020204" pitchFamily="34" charset="0"/>
              <a:buChar char="•"/>
            </a:pPr>
            <a:r>
              <a:rPr lang="fr-BE" altLang="fr-FR" sz="2000" dirty="0">
                <a:latin typeface="Calibri" pitchFamily="34" charset="0"/>
              </a:rPr>
              <a:t>L’encapsulation</a:t>
            </a:r>
          </a:p>
          <a:p>
            <a:pPr marL="1485638" lvl="2" indent="-342839" eaLnBrk="1" hangingPunct="1">
              <a:buFont typeface="Arial" panose="020B0604020202020204" pitchFamily="34" charset="0"/>
              <a:buChar char="•"/>
            </a:pPr>
            <a:r>
              <a:rPr lang="fr-BE" altLang="fr-FR" sz="2000" dirty="0">
                <a:latin typeface="Calibri" pitchFamily="34" charset="0"/>
              </a:rPr>
              <a:t>L’héritage</a:t>
            </a:r>
          </a:p>
          <a:p>
            <a:pPr marL="1485638" lvl="2" indent="-342839" eaLnBrk="1" hangingPunct="1">
              <a:buFont typeface="Arial" panose="020B0604020202020204" pitchFamily="34" charset="0"/>
              <a:buChar char="•"/>
            </a:pPr>
            <a:r>
              <a:rPr lang="fr-BE" altLang="fr-FR" sz="2000" dirty="0">
                <a:latin typeface="Calibri" pitchFamily="34" charset="0"/>
              </a:rPr>
              <a:t>Le polymorphisme</a:t>
            </a:r>
          </a:p>
        </p:txBody>
      </p:sp>
    </p:spTree>
    <p:extLst>
      <p:ext uri="{BB962C8B-B14F-4D97-AF65-F5344CB8AC3E}">
        <p14:creationId xmlns:p14="http://schemas.microsoft.com/office/powerpoint/2010/main" val="2003974957"/>
      </p:ext>
    </p:extLst>
  </p:cSld>
  <p:clrMapOvr>
    <a:masterClrMapping/>
  </p:clrMapOvr>
  <p:transition>
    <p:strips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X . </a:t>
            </a:r>
            <a:r>
              <a:rPr lang="fr-BE" sz="2400" b="1" dirty="0">
                <a:latin typeface="+mn-lt"/>
                <a:cs typeface="+mn-cs"/>
              </a:rPr>
              <a:t>Les classes internes</a:t>
            </a:r>
            <a:endParaRPr lang="fr-BE" sz="2400" b="1" i="1" dirty="0">
              <a:solidFill>
                <a:schemeClr val="tx2">
                  <a:lumMod val="60000"/>
                  <a:lumOff val="40000"/>
                </a:schemeClr>
              </a:solidFill>
              <a:latin typeface="+mn-lt"/>
              <a:cs typeface="+mn-cs"/>
            </a:endParaRPr>
          </a:p>
        </p:txBody>
      </p:sp>
      <p:sp>
        <p:nvSpPr>
          <p:cNvPr id="47108" name="ZoneTexte 10"/>
          <p:cNvSpPr txBox="1">
            <a:spLocks noChangeArrowheads="1"/>
          </p:cNvSpPr>
          <p:nvPr/>
        </p:nvSpPr>
        <p:spPr bwMode="auto">
          <a:xfrm>
            <a:off x="285750" y="882651"/>
            <a:ext cx="8678863" cy="517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Une </a:t>
            </a:r>
            <a:r>
              <a:rPr lang="fr-BE" altLang="fr-FR" b="1" dirty="0">
                <a:latin typeface="Calibri" pitchFamily="34" charset="0"/>
              </a:rPr>
              <a:t>classe interne </a:t>
            </a:r>
            <a:r>
              <a:rPr lang="fr-BE" altLang="fr-FR" dirty="0">
                <a:latin typeface="Calibri" pitchFamily="34" charset="0"/>
              </a:rPr>
              <a:t>est déclarée à l'intérieur d'une autre classe.</a:t>
            </a:r>
          </a:p>
          <a:p>
            <a:pPr eaLnBrk="1" hangingPunct="1"/>
            <a:r>
              <a:rPr lang="fr-BE" altLang="fr-FR" dirty="0">
                <a:latin typeface="Calibri" pitchFamily="34" charset="0"/>
              </a:rPr>
              <a:t>Elle peut donc accéder aux attributs et méthodes membres de la </a:t>
            </a:r>
            <a:r>
              <a:rPr lang="fr-BE" altLang="fr-FR" dirty="0" smtClean="0">
                <a:latin typeface="Calibri" pitchFamily="34" charset="0"/>
              </a:rPr>
              <a:t>classe externe.</a:t>
            </a:r>
            <a:endParaRPr lang="fr-BE" altLang="fr-FR" dirty="0">
              <a:latin typeface="Calibri" pitchFamily="34" charset="0"/>
              <a:hlinkClick r:id="rId3" action="ppaction://hlinkfile" tooltip="Programmation/Programmation orientée objet"/>
            </a:endParaRPr>
          </a:p>
          <a:p>
            <a:pPr eaLnBrk="1" hangingPunct="1"/>
            <a:endParaRPr lang="fr-BE" altLang="fr-FR" dirty="0">
              <a:latin typeface="Calibri" pitchFamily="34" charset="0"/>
            </a:endParaRPr>
          </a:p>
          <a:p>
            <a:pPr eaLnBrk="1" hangingPunct="1"/>
            <a:r>
              <a:rPr lang="fr-BE" altLang="fr-FR" dirty="0">
                <a:latin typeface="Calibri" pitchFamily="34" charset="0"/>
              </a:rPr>
              <a:t>Il </a:t>
            </a:r>
            <a:r>
              <a:rPr lang="fr-BE" altLang="fr-FR" dirty="0" smtClean="0">
                <a:latin typeface="Calibri" pitchFamily="34" charset="0"/>
              </a:rPr>
              <a:t>existe les </a:t>
            </a:r>
            <a:r>
              <a:rPr lang="fr-BE" altLang="fr-FR" dirty="0">
                <a:latin typeface="Calibri" pitchFamily="34" charset="0"/>
              </a:rPr>
              <a:t>classes </a:t>
            </a:r>
            <a:r>
              <a:rPr lang="fr-BE" altLang="fr-FR" dirty="0" smtClean="0">
                <a:latin typeface="Calibri" pitchFamily="34" charset="0"/>
              </a:rPr>
              <a:t>internes : </a:t>
            </a:r>
          </a:p>
          <a:p>
            <a:pPr marL="1028518" lvl="1" eaLnBrk="1" hangingPunct="1">
              <a:buFont typeface="Arial" panose="020B0604020202020204" pitchFamily="34" charset="0"/>
              <a:buChar char="•"/>
            </a:pPr>
            <a:r>
              <a:rPr lang="fr-BE" altLang="fr-FR" b="1" dirty="0" smtClean="0">
                <a:latin typeface="Calibri" pitchFamily="34" charset="0"/>
              </a:rPr>
              <a:t>statiques</a:t>
            </a:r>
            <a:r>
              <a:rPr lang="fr-BE" altLang="fr-FR" dirty="0" smtClean="0">
                <a:latin typeface="Calibri" pitchFamily="34" charset="0"/>
              </a:rPr>
              <a:t> </a:t>
            </a:r>
            <a:r>
              <a:rPr lang="fr-BE" altLang="fr-FR" dirty="0">
                <a:latin typeface="Calibri" pitchFamily="34" charset="0"/>
              </a:rPr>
              <a:t>qui ne peuvent accéder dès lors qu’aux attributs et méthodes statiques de la classe </a:t>
            </a:r>
            <a:r>
              <a:rPr lang="fr-BE" altLang="fr-FR" dirty="0" smtClean="0">
                <a:latin typeface="Calibri" pitchFamily="34" charset="0"/>
              </a:rPr>
              <a:t>externe</a:t>
            </a:r>
            <a:endParaRPr lang="fr-BE" altLang="fr-FR" dirty="0">
              <a:latin typeface="Calibri" pitchFamily="34" charset="0"/>
            </a:endParaRPr>
          </a:p>
          <a:p>
            <a:pPr marL="1028518" lvl="1" eaLnBrk="1" hangingPunct="1">
              <a:buFont typeface="Arial" panose="020B0604020202020204" pitchFamily="34" charset="0"/>
              <a:buChar char="•"/>
            </a:pPr>
            <a:r>
              <a:rPr lang="fr-BE" altLang="fr-FR" b="1" dirty="0" smtClean="0">
                <a:latin typeface="Calibri" pitchFamily="34" charset="0"/>
              </a:rPr>
              <a:t>non statiques </a:t>
            </a:r>
            <a:r>
              <a:rPr lang="fr-BE" altLang="fr-FR" dirty="0">
                <a:latin typeface="Calibri" pitchFamily="34" charset="0"/>
              </a:rPr>
              <a:t>qui peuvent accéder aux attributs et méthodes statiques de la classe ainsi qu'aux membres de l'objet qui l'a </a:t>
            </a:r>
            <a:r>
              <a:rPr lang="fr-BE" altLang="fr-FR" dirty="0" smtClean="0">
                <a:latin typeface="Calibri" pitchFamily="34" charset="0"/>
              </a:rPr>
              <a:t>créée</a:t>
            </a:r>
            <a:endParaRPr lang="fr-BE" altLang="fr-FR" dirty="0">
              <a:latin typeface="Calibri" pitchFamily="34" charset="0"/>
            </a:endParaRPr>
          </a:p>
          <a:p>
            <a:pPr eaLnBrk="1" hangingPunct="1"/>
            <a:endParaRPr lang="fr-BE" altLang="fr-FR" dirty="0">
              <a:latin typeface="Calibri" pitchFamily="34" charset="0"/>
            </a:endParaRPr>
          </a:p>
          <a:p>
            <a:pPr eaLnBrk="1" hangingPunct="1"/>
            <a:r>
              <a:rPr lang="fr-BE" altLang="fr-FR" dirty="0">
                <a:latin typeface="Calibri" pitchFamily="34" charset="0"/>
              </a:rPr>
              <a:t>En fait, le compilateur crée un membre supplémentaire dans la classe interne référençant l'objet qui l'a créé.</a:t>
            </a:r>
          </a:p>
          <a:p>
            <a:pPr eaLnBrk="1" hangingPunct="1"/>
            <a:endParaRPr lang="fr-BE" altLang="fr-FR" dirty="0">
              <a:latin typeface="Calibri" pitchFamily="34" charset="0"/>
            </a:endParaRPr>
          </a:p>
          <a:p>
            <a:pPr eaLnBrk="1" hangingPunct="1"/>
            <a:r>
              <a:rPr lang="fr-BE" altLang="fr-FR" dirty="0">
                <a:latin typeface="Calibri" pitchFamily="34" charset="0"/>
              </a:rPr>
              <a:t>Une telle classe interne peut-être déclarée de manière </a:t>
            </a:r>
            <a:r>
              <a:rPr lang="fr-BE" altLang="fr-FR" dirty="0" smtClean="0">
                <a:latin typeface="Calibri" pitchFamily="34" charset="0"/>
              </a:rPr>
              <a:t>: </a:t>
            </a:r>
          </a:p>
          <a:p>
            <a:pPr marL="1028518" lvl="1" eaLnBrk="1" hangingPunct="1">
              <a:buFont typeface="Arial" panose="020B0604020202020204" pitchFamily="34" charset="0"/>
              <a:buChar char="•"/>
            </a:pPr>
            <a:r>
              <a:rPr lang="fr-BE" altLang="fr-FR" b="1" dirty="0" smtClean="0">
                <a:latin typeface="Calibri" pitchFamily="34" charset="0"/>
              </a:rPr>
              <a:t>globale</a:t>
            </a:r>
            <a:r>
              <a:rPr lang="fr-BE" altLang="fr-FR" dirty="0" smtClean="0">
                <a:latin typeface="Calibri" pitchFamily="34" charset="0"/>
              </a:rPr>
              <a:t> </a:t>
            </a:r>
            <a:r>
              <a:rPr lang="fr-BE" altLang="fr-FR" dirty="0">
                <a:latin typeface="Calibri" pitchFamily="34" charset="0"/>
              </a:rPr>
              <a:t>dans l'objet, elle sera accessible par l'ensemble des méthodes de l'objet.</a:t>
            </a:r>
          </a:p>
          <a:p>
            <a:pPr marL="1028518" lvl="1" eaLnBrk="1" hangingPunct="1">
              <a:buFont typeface="Arial" panose="020B0604020202020204" pitchFamily="34" charset="0"/>
              <a:buChar char="•"/>
            </a:pPr>
            <a:r>
              <a:rPr lang="fr-BE" altLang="fr-FR" b="1" dirty="0" smtClean="0">
                <a:latin typeface="Calibri" pitchFamily="34" charset="0"/>
              </a:rPr>
              <a:t>locale</a:t>
            </a:r>
            <a:r>
              <a:rPr lang="fr-BE" altLang="fr-FR" dirty="0" smtClean="0">
                <a:latin typeface="Calibri" pitchFamily="34" charset="0"/>
              </a:rPr>
              <a:t> </a:t>
            </a:r>
            <a:r>
              <a:rPr lang="fr-BE" altLang="fr-FR" dirty="0">
                <a:latin typeface="Calibri" pitchFamily="34" charset="0"/>
              </a:rPr>
              <a:t>à une méthode de </a:t>
            </a:r>
            <a:r>
              <a:rPr lang="fr-BE" altLang="fr-FR" dirty="0" smtClean="0">
                <a:latin typeface="Calibri" pitchFamily="34" charset="0"/>
              </a:rPr>
              <a:t>l'objet. Elle </a:t>
            </a:r>
            <a:r>
              <a:rPr lang="fr-BE" altLang="fr-FR" dirty="0">
                <a:latin typeface="Calibri" pitchFamily="34" charset="0"/>
              </a:rPr>
              <a:t>sera alors accessible depuis cette seule méthode.</a:t>
            </a:r>
          </a:p>
          <a:p>
            <a:pPr eaLnBrk="1" hangingPunct="1"/>
            <a:endParaRPr lang="fr-BE" altLang="fr-FR" sz="2400" dirty="0">
              <a:latin typeface="Calibri" pitchFamily="34" charset="0"/>
            </a:endParaRPr>
          </a:p>
        </p:txBody>
      </p:sp>
    </p:spTree>
    <p:extLst>
      <p:ext uri="{BB962C8B-B14F-4D97-AF65-F5344CB8AC3E}">
        <p14:creationId xmlns:p14="http://schemas.microsoft.com/office/powerpoint/2010/main" val="903389671"/>
      </p:ext>
    </p:extLst>
  </p:cSld>
  <p:clrMapOvr>
    <a:masterClrMapping/>
  </p:clrMapOvr>
  <p:transition>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X . </a:t>
            </a:r>
            <a:r>
              <a:rPr lang="fr-BE" sz="2400" b="1" dirty="0">
                <a:latin typeface="+mn-lt"/>
              </a:rPr>
              <a:t>Les classes internes</a:t>
            </a:r>
            <a:r>
              <a:rPr lang="fr-BE" sz="2400" b="1" i="1" dirty="0">
                <a:solidFill>
                  <a:schemeClr val="tx2">
                    <a:lumMod val="60000"/>
                    <a:lumOff val="40000"/>
                  </a:schemeClr>
                </a:solidFill>
                <a:latin typeface="+mn-lt"/>
              </a:rPr>
              <a:t> </a:t>
            </a:r>
            <a:r>
              <a:rPr lang="fr-BE" sz="2400" b="1" i="1" dirty="0">
                <a:latin typeface="+mn-lt"/>
                <a:cs typeface="+mn-cs"/>
              </a:rPr>
              <a:t>– Exemples</a:t>
            </a:r>
            <a:endParaRPr lang="fr-BE" sz="2400" b="1" i="1" dirty="0">
              <a:solidFill>
                <a:schemeClr val="tx2">
                  <a:lumMod val="60000"/>
                  <a:lumOff val="40000"/>
                </a:schemeClr>
              </a:solidFill>
              <a:latin typeface="+mn-lt"/>
              <a:cs typeface="+mn-cs"/>
            </a:endParaRPr>
          </a:p>
        </p:txBody>
      </p:sp>
      <p:sp>
        <p:nvSpPr>
          <p:cNvPr id="11" name="ZoneTexte 10"/>
          <p:cNvSpPr txBox="1"/>
          <p:nvPr/>
        </p:nvSpPr>
        <p:spPr>
          <a:xfrm>
            <a:off x="323851" y="1009651"/>
            <a:ext cx="8715375" cy="4524299"/>
          </a:xfrm>
          <a:prstGeom prst="rect">
            <a:avLst/>
          </a:prstGeom>
          <a:noFill/>
        </p:spPr>
        <p:txBody>
          <a:bodyPr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a:t>
            </a:r>
            <a:r>
              <a:rPr lang="fr-BE" dirty="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class</a:t>
            </a:r>
            <a:r>
              <a:rPr lang="fr-BE" dirty="0">
                <a:latin typeface="Calibri" panose="020F0502020204030204" pitchFamily="34" charset="0"/>
                <a:cs typeface="+mn-cs"/>
              </a:rPr>
              <a:t> </a:t>
            </a:r>
            <a:r>
              <a:rPr lang="fr-BE" dirty="0" err="1">
                <a:latin typeface="Calibri" panose="020F0502020204030204" pitchFamily="34" charset="0"/>
                <a:cs typeface="+mn-cs"/>
              </a:rPr>
              <a:t>ClasseExterne</a:t>
            </a:r>
            <a:endParaRPr lang="fr-BE" dirty="0">
              <a:latin typeface="Calibri" panose="020F0502020204030204" pitchFamily="34" charset="0"/>
              <a:cs typeface="+mn-cs"/>
            </a:endParaRPr>
          </a:p>
          <a:p>
            <a:pPr fontAlgn="auto">
              <a:spcBef>
                <a:spcPts val="0"/>
              </a:spcBef>
              <a:spcAft>
                <a:spcPts val="0"/>
              </a:spcAft>
              <a:defRPr/>
            </a:pPr>
            <a:r>
              <a:rPr lang="fr-BE" b="1" dirty="0">
                <a:latin typeface="Calibri" panose="020F0502020204030204" pitchFamily="34" charset="0"/>
                <a:cs typeface="+mn-cs"/>
              </a:rPr>
              <a:t>{ </a:t>
            </a:r>
          </a:p>
          <a:p>
            <a:pPr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private</a:t>
            </a: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int</a:t>
            </a:r>
            <a:r>
              <a:rPr lang="fr-BE" dirty="0">
                <a:latin typeface="Calibri" panose="020F0502020204030204" pitchFamily="34" charset="0"/>
                <a:cs typeface="+mn-cs"/>
              </a:rPr>
              <a:t> compteur = 0; </a:t>
            </a:r>
          </a:p>
          <a:p>
            <a:pPr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private</a:t>
            </a: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static</a:t>
            </a:r>
            <a:r>
              <a:rPr lang="fr-BE" dirty="0">
                <a:latin typeface="Calibri" panose="020F0502020204030204" pitchFamily="34" charset="0"/>
                <a:cs typeface="+mn-cs"/>
              </a:rPr>
              <a:t> String nom = "Exemple"; </a:t>
            </a:r>
          </a:p>
          <a:p>
            <a:pPr fontAlgn="auto">
              <a:spcBef>
                <a:spcPts val="0"/>
              </a:spcBef>
              <a:spcAft>
                <a:spcPts val="0"/>
              </a:spcAft>
              <a:defRPr/>
            </a:pPr>
            <a:r>
              <a:rPr lang="fr-BE" dirty="0">
                <a:latin typeface="Calibri" panose="020F0502020204030204" pitchFamily="34" charset="0"/>
                <a:cs typeface="+mn-cs"/>
              </a:rPr>
              <a:t>	</a:t>
            </a:r>
          </a:p>
          <a:p>
            <a:pPr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static</a:t>
            </a:r>
            <a:r>
              <a:rPr lang="fr-BE" dirty="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class</a:t>
            </a:r>
            <a:r>
              <a:rPr lang="fr-BE" dirty="0">
                <a:latin typeface="Calibri" panose="020F0502020204030204" pitchFamily="34" charset="0"/>
                <a:cs typeface="+mn-cs"/>
              </a:rPr>
              <a:t> </a:t>
            </a:r>
            <a:r>
              <a:rPr lang="fr-BE" dirty="0" err="1">
                <a:latin typeface="Calibri" panose="020F0502020204030204" pitchFamily="34" charset="0"/>
                <a:cs typeface="+mn-cs"/>
              </a:rPr>
              <a:t>ClasseInterne</a:t>
            </a:r>
            <a:r>
              <a:rPr lang="fr-BE" dirty="0">
                <a:latin typeface="Calibri" panose="020F0502020204030204" pitchFamily="34" charset="0"/>
                <a:cs typeface="+mn-cs"/>
              </a:rPr>
              <a:t> </a:t>
            </a:r>
          </a:p>
          <a:p>
            <a:pPr fontAlgn="auto">
              <a:spcBef>
                <a:spcPts val="0"/>
              </a:spcBef>
              <a:spcAft>
                <a:spcPts val="0"/>
              </a:spcAft>
              <a:defRPr/>
            </a:pPr>
            <a:r>
              <a:rPr lang="fr-BE" dirty="0">
                <a:latin typeface="Calibri" panose="020F0502020204030204" pitchFamily="34" charset="0"/>
                <a:cs typeface="+mn-cs"/>
              </a:rPr>
              <a:t>	</a:t>
            </a:r>
            <a:r>
              <a:rPr lang="fr-BE" b="1" dirty="0">
                <a:latin typeface="Calibri" panose="020F0502020204030204" pitchFamily="34" charset="0"/>
                <a:cs typeface="+mn-cs"/>
              </a:rPr>
              <a:t>{ </a:t>
            </a:r>
          </a:p>
          <a:p>
            <a:pPr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private</a:t>
            </a: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int</a:t>
            </a:r>
            <a:r>
              <a:rPr lang="fr-BE" dirty="0">
                <a:latin typeface="Calibri" panose="020F0502020204030204" pitchFamily="34" charset="0"/>
                <a:cs typeface="+mn-cs"/>
              </a:rPr>
              <a:t> index = 0; </a:t>
            </a:r>
          </a:p>
          <a:p>
            <a:pPr fontAlgn="auto">
              <a:spcBef>
                <a:spcPts val="0"/>
              </a:spcBef>
              <a:spcAft>
                <a:spcPts val="0"/>
              </a:spcAft>
              <a:defRPr/>
            </a:pPr>
            <a:r>
              <a:rPr lang="fr-BE" dirty="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public</a:t>
            </a:r>
            <a:r>
              <a:rPr lang="fr-BE" dirty="0">
                <a:latin typeface="Calibri" panose="020F0502020204030204" pitchFamily="34" charset="0"/>
                <a:cs typeface="+mn-cs"/>
              </a:rPr>
              <a:t> </a:t>
            </a:r>
            <a:r>
              <a:rPr lang="fr-BE" dirty="0" err="1">
                <a:latin typeface="Calibri" panose="020F0502020204030204" pitchFamily="34" charset="0"/>
                <a:cs typeface="+mn-cs"/>
              </a:rPr>
              <a:t>ClasseInterne</a:t>
            </a:r>
            <a:r>
              <a:rPr lang="fr-BE" dirty="0">
                <a:latin typeface="Calibri" panose="020F0502020204030204" pitchFamily="34" charset="0"/>
                <a:cs typeface="+mn-cs"/>
              </a:rPr>
              <a:t>() </a:t>
            </a:r>
          </a:p>
          <a:p>
            <a:pPr fontAlgn="auto">
              <a:spcBef>
                <a:spcPts val="0"/>
              </a:spcBef>
              <a:spcAft>
                <a:spcPts val="0"/>
              </a:spcAft>
              <a:defRPr/>
            </a:pPr>
            <a:r>
              <a:rPr lang="fr-BE" b="1" dirty="0">
                <a:latin typeface="Calibri" panose="020F0502020204030204" pitchFamily="34" charset="0"/>
                <a:cs typeface="+mn-cs"/>
              </a:rPr>
              <a:t>		{ </a:t>
            </a:r>
          </a:p>
          <a:p>
            <a:pPr fontAlgn="auto">
              <a:spcBef>
                <a:spcPts val="0"/>
              </a:spcBef>
              <a:spcAft>
                <a:spcPts val="0"/>
              </a:spcAft>
              <a:defRPr/>
            </a:pPr>
            <a:r>
              <a:rPr lang="fr-BE" dirty="0">
                <a:latin typeface="Calibri" panose="020F0502020204030204" pitchFamily="34" charset="0"/>
                <a:cs typeface="+mn-cs"/>
              </a:rPr>
              <a:t>			System.out.println("Création d'un objet dans " + nom);</a:t>
            </a:r>
          </a:p>
          <a:p>
            <a:pPr fontAlgn="auto">
              <a:spcBef>
                <a:spcPts val="0"/>
              </a:spcBef>
              <a:spcAft>
                <a:spcPts val="0"/>
              </a:spcAft>
              <a:defRPr/>
            </a:pPr>
            <a:r>
              <a:rPr lang="fr-BE" dirty="0">
                <a:latin typeface="Calibri" panose="020F0502020204030204" pitchFamily="34" charset="0"/>
                <a:cs typeface="+mn-cs"/>
              </a:rPr>
              <a:t>			</a:t>
            </a:r>
            <a:r>
              <a:rPr lang="fr-BE" dirty="0">
                <a:solidFill>
                  <a:srgbClr val="00B050"/>
                </a:solidFill>
                <a:latin typeface="Calibri" panose="020F0502020204030204" pitchFamily="34" charset="0"/>
                <a:cs typeface="+mn-cs"/>
              </a:rPr>
              <a:t>// impossible d’accéder à compteur </a:t>
            </a:r>
          </a:p>
          <a:p>
            <a:pPr fontAlgn="auto">
              <a:spcBef>
                <a:spcPts val="0"/>
              </a:spcBef>
              <a:spcAft>
                <a:spcPts val="0"/>
              </a:spcAft>
              <a:defRPr/>
            </a:pPr>
            <a:r>
              <a:rPr lang="fr-BE" b="1" dirty="0">
                <a:latin typeface="Calibri" panose="020F0502020204030204" pitchFamily="34" charset="0"/>
                <a:cs typeface="+mn-cs"/>
              </a:rPr>
              <a:t>		} </a:t>
            </a:r>
          </a:p>
          <a:p>
            <a:pPr fontAlgn="auto">
              <a:spcBef>
                <a:spcPts val="0"/>
              </a:spcBef>
              <a:spcAft>
                <a:spcPts val="0"/>
              </a:spcAft>
              <a:defRPr/>
            </a:pPr>
            <a:r>
              <a:rPr lang="fr-BE" b="1" dirty="0">
                <a:latin typeface="Calibri" panose="020F0502020204030204" pitchFamily="34" charset="0"/>
                <a:cs typeface="+mn-cs"/>
              </a:rPr>
              <a:t>	} </a:t>
            </a:r>
          </a:p>
          <a:p>
            <a:pPr fontAlgn="auto">
              <a:spcBef>
                <a:spcPts val="0"/>
              </a:spcBef>
              <a:spcAft>
                <a:spcPts val="0"/>
              </a:spcAft>
              <a:defRPr/>
            </a:pPr>
            <a:r>
              <a:rPr lang="fr-BE" b="1" dirty="0">
                <a:latin typeface="Calibri" panose="020F0502020204030204" pitchFamily="34" charset="0"/>
                <a:cs typeface="+mn-cs"/>
              </a:rPr>
              <a:t>}</a:t>
            </a:r>
          </a:p>
          <a:p>
            <a:pPr fontAlgn="auto">
              <a:spcBef>
                <a:spcPts val="0"/>
              </a:spcBef>
              <a:spcAft>
                <a:spcPts val="0"/>
              </a:spcAft>
              <a:defRPr/>
            </a:pPr>
            <a:endParaRPr lang="fr-BE" b="1" dirty="0">
              <a:latin typeface="Calibri" panose="020F0502020204030204" pitchFamily="34" charset="0"/>
              <a:cs typeface="+mn-cs"/>
            </a:endParaRPr>
          </a:p>
        </p:txBody>
      </p:sp>
      <p:sp>
        <p:nvSpPr>
          <p:cNvPr id="9" name="ZoneTexte 8"/>
          <p:cNvSpPr txBox="1"/>
          <p:nvPr/>
        </p:nvSpPr>
        <p:spPr>
          <a:xfrm>
            <a:off x="847688" y="5026126"/>
            <a:ext cx="7667699" cy="1015647"/>
          </a:xfrm>
          <a:prstGeom prst="rect">
            <a:avLst/>
          </a:prstGeom>
        </p:spPr>
        <p:style>
          <a:lnRef idx="1">
            <a:schemeClr val="accent1"/>
          </a:lnRef>
          <a:fillRef idx="2">
            <a:schemeClr val="accent1"/>
          </a:fillRef>
          <a:effectRef idx="1">
            <a:schemeClr val="accent1"/>
          </a:effectRef>
          <a:fontRef idx="minor">
            <a:schemeClr val="dk1"/>
          </a:fontRef>
        </p:style>
        <p:txBody>
          <a:bodyPr wrap="square" lIns="91424" tIns="45712" rIns="91424" bIns="45712">
            <a:spAutoFit/>
          </a:bodyPr>
          <a:lstStyle/>
          <a:p>
            <a:pPr fontAlgn="auto">
              <a:spcBef>
                <a:spcPts val="0"/>
              </a:spcBef>
              <a:spcAft>
                <a:spcPts val="0"/>
              </a:spcAft>
              <a:defRPr/>
            </a:pPr>
            <a:r>
              <a:rPr lang="fr-BE" dirty="0">
                <a:latin typeface="Calibri" panose="020F0502020204030204" pitchFamily="34" charset="0"/>
              </a:rPr>
              <a:t>La compilation du fichier ClasseExterne.java produit deux fichiers compilés :</a:t>
            </a:r>
          </a:p>
          <a:p>
            <a:pPr marL="799959" lvl="1" indent="-342839" fontAlgn="auto">
              <a:spcBef>
                <a:spcPts val="0"/>
              </a:spcBef>
              <a:spcAft>
                <a:spcPts val="0"/>
              </a:spcAft>
              <a:buFont typeface="+mj-lt"/>
              <a:buAutoNum type="arabicPeriod"/>
              <a:defRPr/>
            </a:pPr>
            <a:r>
              <a:rPr lang="fr-BE" dirty="0" err="1">
                <a:latin typeface="Calibri" panose="020F0502020204030204" pitchFamily="34" charset="0"/>
              </a:rPr>
              <a:t>ClasseExterne.class</a:t>
            </a:r>
            <a:r>
              <a:rPr lang="fr-BE" dirty="0">
                <a:latin typeface="Calibri" panose="020F0502020204030204" pitchFamily="34" charset="0"/>
              </a:rPr>
              <a:t> (contient la classe </a:t>
            </a:r>
            <a:r>
              <a:rPr lang="fr-BE" dirty="0" err="1">
                <a:latin typeface="Calibri" panose="020F0502020204030204" pitchFamily="34" charset="0"/>
              </a:rPr>
              <a:t>ClasseExterne</a:t>
            </a:r>
            <a:r>
              <a:rPr lang="fr-BE" dirty="0">
                <a:latin typeface="Calibri" panose="020F0502020204030204" pitchFamily="34" charset="0"/>
              </a:rPr>
              <a:t> uniquement )</a:t>
            </a:r>
          </a:p>
          <a:p>
            <a:pPr marL="799959" lvl="1" indent="-342839" fontAlgn="auto">
              <a:spcBef>
                <a:spcPts val="0"/>
              </a:spcBef>
              <a:spcAft>
                <a:spcPts val="0"/>
              </a:spcAft>
              <a:buFont typeface="+mj-lt"/>
              <a:buAutoNum type="arabicPeriod"/>
              <a:defRPr/>
            </a:pPr>
            <a:r>
              <a:rPr lang="fr-BE" dirty="0" err="1">
                <a:latin typeface="Calibri" panose="020F0502020204030204" pitchFamily="34" charset="0"/>
              </a:rPr>
              <a:t>ClasseExterne</a:t>
            </a:r>
            <a:r>
              <a:rPr lang="fr-BE" dirty="0">
                <a:latin typeface="Calibri" panose="020F0502020204030204" pitchFamily="34" charset="0"/>
              </a:rPr>
              <a:t>$</a:t>
            </a:r>
            <a:r>
              <a:rPr lang="fr-BE" dirty="0" err="1">
                <a:latin typeface="Calibri" panose="020F0502020204030204" pitchFamily="34" charset="0"/>
              </a:rPr>
              <a:t>ClasseInterne.class</a:t>
            </a:r>
            <a:r>
              <a:rPr lang="fr-BE" dirty="0">
                <a:latin typeface="Calibri" panose="020F0502020204030204" pitchFamily="34" charset="0"/>
              </a:rPr>
              <a:t> (contient la classe </a:t>
            </a:r>
            <a:r>
              <a:rPr lang="fr-BE" dirty="0" err="1">
                <a:latin typeface="Calibri" panose="020F0502020204030204" pitchFamily="34" charset="0"/>
              </a:rPr>
              <a:t>ClasseInterne</a:t>
            </a:r>
            <a:r>
              <a:rPr lang="fr-BE" dirty="0">
                <a:latin typeface="Calibri" panose="020F0502020204030204" pitchFamily="34" charset="0"/>
              </a:rPr>
              <a:t>)</a:t>
            </a:r>
            <a:endParaRPr lang="fr-BE" sz="2400" dirty="0">
              <a:latin typeface="Calibri" panose="020F0502020204030204" pitchFamily="34" charset="0"/>
            </a:endParaRPr>
          </a:p>
        </p:txBody>
      </p:sp>
      <p:sp>
        <p:nvSpPr>
          <p:cNvPr id="6" name="ZoneTexte 5"/>
          <p:cNvSpPr txBox="1"/>
          <p:nvPr/>
        </p:nvSpPr>
        <p:spPr>
          <a:xfrm>
            <a:off x="4860032" y="1124745"/>
            <a:ext cx="3960440" cy="472382"/>
          </a:xfrm>
          <a:prstGeom prst="rect">
            <a:avLst/>
          </a:prstGeom>
        </p:spPr>
        <p:style>
          <a:lnRef idx="1">
            <a:schemeClr val="accent1"/>
          </a:lnRef>
          <a:fillRef idx="2">
            <a:schemeClr val="accent1"/>
          </a:fillRef>
          <a:effectRef idx="1">
            <a:schemeClr val="accent1"/>
          </a:effectRef>
          <a:fontRef idx="minor">
            <a:schemeClr val="dk1"/>
          </a:fontRef>
        </p:style>
        <p:txBody>
          <a:bodyPr wrap="square" lIns="91424" tIns="45712" rIns="91424" bIns="45712">
            <a:spAutoFit/>
          </a:bodyPr>
          <a:lstStyle/>
          <a:p>
            <a:pPr fontAlgn="auto">
              <a:spcBef>
                <a:spcPts val="0"/>
              </a:spcBef>
              <a:spcAft>
                <a:spcPts val="0"/>
              </a:spcAft>
              <a:defRPr/>
            </a:pPr>
            <a:r>
              <a:rPr lang="fr-BE" dirty="0" smtClean="0">
                <a:latin typeface="Calibri" panose="020F0502020204030204" pitchFamily="34" charset="0"/>
              </a:rPr>
              <a:t>Classe interne statique à portée globale</a:t>
            </a:r>
            <a:endParaRPr lang="fr-BE" sz="2400" dirty="0">
              <a:latin typeface="Calibri" panose="020F0502020204030204" pitchFamily="34" charset="0"/>
            </a:endParaRPr>
          </a:p>
        </p:txBody>
      </p:sp>
    </p:spTree>
    <p:extLst>
      <p:ext uri="{BB962C8B-B14F-4D97-AF65-F5344CB8AC3E}">
        <p14:creationId xmlns:p14="http://schemas.microsoft.com/office/powerpoint/2010/main" val="4245210734"/>
      </p:ext>
    </p:extLst>
  </p:cSld>
  <p:clrMapOvr>
    <a:masterClrMapping/>
  </p:clrMapOvr>
  <p:transition>
    <p:strips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X . </a:t>
            </a:r>
            <a:r>
              <a:rPr lang="fr-BE" sz="2400" b="1" dirty="0">
                <a:latin typeface="+mn-lt"/>
              </a:rPr>
              <a:t>Les classes internes</a:t>
            </a:r>
            <a:r>
              <a:rPr lang="fr-BE" sz="2400" b="1" i="1" dirty="0">
                <a:latin typeface="+mn-lt"/>
                <a:cs typeface="+mn-cs"/>
              </a:rPr>
              <a:t>– Classe interne non statique</a:t>
            </a:r>
            <a:endParaRPr lang="fr-BE" sz="2400" b="1" i="1" dirty="0">
              <a:solidFill>
                <a:schemeClr val="tx2">
                  <a:lumMod val="60000"/>
                  <a:lumOff val="40000"/>
                </a:schemeClr>
              </a:solidFill>
              <a:latin typeface="+mn-lt"/>
              <a:cs typeface="+mn-cs"/>
            </a:endParaRPr>
          </a:p>
        </p:txBody>
      </p:sp>
      <p:sp>
        <p:nvSpPr>
          <p:cNvPr id="11" name="ZoneTexte 10"/>
          <p:cNvSpPr txBox="1"/>
          <p:nvPr/>
        </p:nvSpPr>
        <p:spPr>
          <a:xfrm>
            <a:off x="107505" y="692696"/>
            <a:ext cx="8136903" cy="2862306"/>
          </a:xfrm>
          <a:prstGeom prst="rect">
            <a:avLst/>
          </a:prstGeom>
          <a:noFill/>
        </p:spPr>
        <p:txBody>
          <a:bodyPr wrap="square" lIns="91424" tIns="45712" rIns="91424" bIns="45712">
            <a:spAutoFit/>
          </a:bodyPr>
          <a:lstStyle/>
          <a:p>
            <a:pPr fontAlgn="auto">
              <a:spcBef>
                <a:spcPts val="0"/>
              </a:spcBef>
              <a:spcAft>
                <a:spcPts val="0"/>
              </a:spcAft>
              <a:defRPr/>
            </a:pPr>
            <a:r>
              <a:rPr lang="fr-BE" b="1" dirty="0">
                <a:solidFill>
                  <a:schemeClr val="tx2">
                    <a:lumMod val="60000"/>
                    <a:lumOff val="40000"/>
                  </a:schemeClr>
                </a:solidFill>
                <a:latin typeface="Calibri" panose="020F0502020204030204" pitchFamily="34" charset="0"/>
                <a:cs typeface="+mn-cs"/>
              </a:rPr>
              <a:t>public</a:t>
            </a:r>
            <a:r>
              <a:rPr lang="fr-BE" dirty="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class</a:t>
            </a:r>
            <a:r>
              <a:rPr lang="fr-BE" dirty="0">
                <a:latin typeface="Calibri" panose="020F0502020204030204" pitchFamily="34" charset="0"/>
                <a:cs typeface="+mn-cs"/>
              </a:rPr>
              <a:t> </a:t>
            </a:r>
            <a:r>
              <a:rPr lang="fr-BE" dirty="0" err="1">
                <a:latin typeface="Calibri" panose="020F0502020204030204" pitchFamily="34" charset="0"/>
                <a:cs typeface="+mn-cs"/>
              </a:rPr>
              <a:t>ClasseExterne</a:t>
            </a:r>
            <a:r>
              <a:rPr lang="fr-BE" dirty="0">
                <a:latin typeface="Calibri" panose="020F0502020204030204" pitchFamily="34" charset="0"/>
                <a:cs typeface="+mn-cs"/>
              </a:rPr>
              <a:t> </a:t>
            </a:r>
            <a:r>
              <a:rPr lang="fr-BE" b="1" dirty="0" smtClean="0">
                <a:latin typeface="Calibri" panose="020F0502020204030204" pitchFamily="34" charset="0"/>
                <a:cs typeface="+mn-cs"/>
              </a:rPr>
              <a:t>{ </a:t>
            </a:r>
            <a:endParaRPr lang="fr-BE" b="1" dirty="0">
              <a:latin typeface="Calibri" panose="020F0502020204030204" pitchFamily="34" charset="0"/>
              <a:cs typeface="+mn-cs"/>
            </a:endParaRPr>
          </a:p>
          <a:p>
            <a:pPr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private</a:t>
            </a: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int</a:t>
            </a:r>
            <a:r>
              <a:rPr lang="fr-BE" dirty="0">
                <a:latin typeface="Calibri" panose="020F0502020204030204" pitchFamily="34" charset="0"/>
                <a:cs typeface="+mn-cs"/>
              </a:rPr>
              <a:t> compteur = 0; </a:t>
            </a:r>
          </a:p>
          <a:p>
            <a:pPr fontAlgn="auto">
              <a:spcBef>
                <a:spcPts val="0"/>
              </a:spcBef>
              <a:spcAft>
                <a:spcPts val="0"/>
              </a:spcAft>
              <a:defRPr/>
            </a:pPr>
            <a:r>
              <a:rPr lang="fr-BE" dirty="0">
                <a:latin typeface="Calibri" panose="020F0502020204030204" pitchFamily="34" charset="0"/>
                <a:cs typeface="+mn-cs"/>
              </a:rPr>
              <a:t>	</a:t>
            </a:r>
          </a:p>
          <a:p>
            <a:pPr fontAlgn="auto">
              <a:spcBef>
                <a:spcPts val="0"/>
              </a:spcBef>
              <a:spcAft>
                <a:spcPts val="0"/>
              </a:spcAft>
              <a:defRPr/>
            </a:pPr>
            <a:r>
              <a:rPr lang="fr-BE" dirty="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class</a:t>
            </a:r>
            <a:r>
              <a:rPr lang="fr-BE" dirty="0">
                <a:latin typeface="Calibri" panose="020F0502020204030204" pitchFamily="34" charset="0"/>
                <a:cs typeface="+mn-cs"/>
              </a:rPr>
              <a:t> </a:t>
            </a:r>
            <a:r>
              <a:rPr lang="fr-BE" dirty="0" err="1">
                <a:latin typeface="Calibri" panose="020F0502020204030204" pitchFamily="34" charset="0"/>
                <a:cs typeface="+mn-cs"/>
              </a:rPr>
              <a:t>ClasseInterne</a:t>
            </a:r>
            <a:r>
              <a:rPr lang="fr-BE" dirty="0">
                <a:latin typeface="Calibri" panose="020F0502020204030204" pitchFamily="34" charset="0"/>
                <a:cs typeface="+mn-cs"/>
              </a:rPr>
              <a:t> </a:t>
            </a:r>
            <a:r>
              <a:rPr lang="fr-BE" b="1" dirty="0" smtClean="0">
                <a:latin typeface="Calibri" panose="020F0502020204030204" pitchFamily="34" charset="0"/>
                <a:cs typeface="+mn-cs"/>
              </a:rPr>
              <a:t>{ </a:t>
            </a:r>
            <a:endParaRPr lang="fr-BE" b="1" dirty="0">
              <a:latin typeface="Calibri" panose="020F0502020204030204" pitchFamily="34" charset="0"/>
              <a:cs typeface="+mn-cs"/>
            </a:endParaRPr>
          </a:p>
          <a:p>
            <a:pPr fontAlgn="auto">
              <a:spcBef>
                <a:spcPts val="0"/>
              </a:spcBef>
              <a:spcAft>
                <a:spcPts val="0"/>
              </a:spcAft>
              <a:defRPr/>
            </a:pPr>
            <a:r>
              <a:rPr lang="fr-BE" dirty="0">
                <a:latin typeface="Calibri" panose="020F0502020204030204" pitchFamily="34" charset="0"/>
                <a:cs typeface="+mn-cs"/>
              </a:rPr>
              <a:t>		</a:t>
            </a:r>
            <a:r>
              <a:rPr lang="fr-BE" b="1" dirty="0" err="1">
                <a:solidFill>
                  <a:schemeClr val="tx2">
                    <a:lumMod val="60000"/>
                    <a:lumOff val="40000"/>
                  </a:schemeClr>
                </a:solidFill>
                <a:latin typeface="Calibri" panose="020F0502020204030204" pitchFamily="34" charset="0"/>
                <a:cs typeface="+mn-cs"/>
              </a:rPr>
              <a:t>private</a:t>
            </a:r>
            <a:r>
              <a:rPr lang="fr-BE" dirty="0">
                <a:latin typeface="Calibri" panose="020F0502020204030204" pitchFamily="34" charset="0"/>
                <a:cs typeface="+mn-cs"/>
              </a:rPr>
              <a:t> </a:t>
            </a:r>
            <a:r>
              <a:rPr lang="fr-BE" b="1" dirty="0" err="1">
                <a:solidFill>
                  <a:schemeClr val="tx2">
                    <a:lumMod val="65000"/>
                    <a:lumOff val="35000"/>
                  </a:schemeClr>
                </a:solidFill>
                <a:latin typeface="Calibri" panose="020F0502020204030204" pitchFamily="34" charset="0"/>
                <a:cs typeface="+mn-cs"/>
              </a:rPr>
              <a:t>int</a:t>
            </a:r>
            <a:r>
              <a:rPr lang="fr-BE" dirty="0">
                <a:solidFill>
                  <a:schemeClr val="tx2">
                    <a:lumMod val="65000"/>
                    <a:lumOff val="35000"/>
                  </a:schemeClr>
                </a:solidFill>
                <a:latin typeface="Calibri" panose="020F0502020204030204" pitchFamily="34" charset="0"/>
                <a:cs typeface="+mn-cs"/>
              </a:rPr>
              <a:t> </a:t>
            </a:r>
            <a:r>
              <a:rPr lang="fr-BE" dirty="0">
                <a:latin typeface="Calibri" panose="020F0502020204030204" pitchFamily="34" charset="0"/>
                <a:cs typeface="+mn-cs"/>
              </a:rPr>
              <a:t>index = 0; </a:t>
            </a:r>
          </a:p>
          <a:p>
            <a:pPr fontAlgn="auto">
              <a:spcBef>
                <a:spcPts val="0"/>
              </a:spcBef>
              <a:spcAft>
                <a:spcPts val="0"/>
              </a:spcAft>
              <a:defRPr/>
            </a:pPr>
            <a:r>
              <a:rPr lang="fr-BE" dirty="0">
                <a:latin typeface="Calibri" panose="020F0502020204030204" pitchFamily="34" charset="0"/>
                <a:cs typeface="+mn-cs"/>
              </a:rPr>
              <a:t>		</a:t>
            </a:r>
            <a:r>
              <a:rPr lang="fr-BE" b="1" dirty="0">
                <a:solidFill>
                  <a:schemeClr val="tx2">
                    <a:lumMod val="60000"/>
                    <a:lumOff val="40000"/>
                  </a:schemeClr>
                </a:solidFill>
                <a:latin typeface="Calibri" panose="020F0502020204030204" pitchFamily="34" charset="0"/>
                <a:cs typeface="+mn-cs"/>
              </a:rPr>
              <a:t>public</a:t>
            </a:r>
            <a:r>
              <a:rPr lang="fr-BE" dirty="0">
                <a:latin typeface="Calibri" panose="020F0502020204030204" pitchFamily="34" charset="0"/>
                <a:cs typeface="+mn-cs"/>
              </a:rPr>
              <a:t> </a:t>
            </a:r>
            <a:r>
              <a:rPr lang="fr-BE" dirty="0" err="1">
                <a:latin typeface="Calibri" panose="020F0502020204030204" pitchFamily="34" charset="0"/>
                <a:cs typeface="+mn-cs"/>
              </a:rPr>
              <a:t>ClasseInterne</a:t>
            </a:r>
            <a:r>
              <a:rPr lang="fr-BE" dirty="0">
                <a:latin typeface="Calibri" panose="020F0502020204030204" pitchFamily="34" charset="0"/>
                <a:cs typeface="+mn-cs"/>
              </a:rPr>
              <a:t>() </a:t>
            </a:r>
            <a:r>
              <a:rPr lang="fr-BE" b="1" dirty="0" smtClean="0">
                <a:latin typeface="Calibri" panose="020F0502020204030204" pitchFamily="34" charset="0"/>
                <a:cs typeface="+mn-cs"/>
              </a:rPr>
              <a:t>{ </a:t>
            </a:r>
            <a:endParaRPr lang="fr-BE" b="1" dirty="0">
              <a:latin typeface="Calibri" panose="020F0502020204030204" pitchFamily="34" charset="0"/>
              <a:cs typeface="+mn-cs"/>
            </a:endParaRPr>
          </a:p>
          <a:p>
            <a:pPr fontAlgn="auto">
              <a:spcBef>
                <a:spcPts val="0"/>
              </a:spcBef>
              <a:spcAft>
                <a:spcPts val="0"/>
              </a:spcAft>
              <a:defRPr/>
            </a:pPr>
            <a:r>
              <a:rPr lang="fr-BE" dirty="0">
                <a:latin typeface="Calibri" panose="020F0502020204030204" pitchFamily="34" charset="0"/>
                <a:cs typeface="+mn-cs"/>
              </a:rPr>
              <a:t>			compteur++; </a:t>
            </a:r>
          </a:p>
          <a:p>
            <a:pPr fontAlgn="auto">
              <a:spcBef>
                <a:spcPts val="0"/>
              </a:spcBef>
              <a:spcAft>
                <a:spcPts val="0"/>
              </a:spcAft>
              <a:defRPr/>
            </a:pPr>
            <a:r>
              <a:rPr lang="fr-BE" b="1" dirty="0">
                <a:latin typeface="Calibri" panose="020F0502020204030204" pitchFamily="34" charset="0"/>
                <a:cs typeface="+mn-cs"/>
              </a:rPr>
              <a:t>		} </a:t>
            </a:r>
          </a:p>
          <a:p>
            <a:pPr fontAlgn="auto">
              <a:spcBef>
                <a:spcPts val="0"/>
              </a:spcBef>
              <a:spcAft>
                <a:spcPts val="0"/>
              </a:spcAft>
              <a:defRPr/>
            </a:pPr>
            <a:r>
              <a:rPr lang="fr-BE" b="1" dirty="0">
                <a:latin typeface="Calibri" panose="020F0502020204030204" pitchFamily="34" charset="0"/>
                <a:cs typeface="+mn-cs"/>
              </a:rPr>
              <a:t>	}</a:t>
            </a:r>
          </a:p>
          <a:p>
            <a:pPr fontAlgn="auto">
              <a:spcBef>
                <a:spcPts val="0"/>
              </a:spcBef>
              <a:spcAft>
                <a:spcPts val="0"/>
              </a:spcAft>
              <a:defRPr/>
            </a:pPr>
            <a:r>
              <a:rPr lang="fr-BE" b="1" dirty="0">
                <a:latin typeface="Calibri" panose="020F0502020204030204" pitchFamily="34" charset="0"/>
                <a:cs typeface="+mn-cs"/>
              </a:rPr>
              <a:t> } </a:t>
            </a:r>
          </a:p>
        </p:txBody>
      </p:sp>
      <p:sp>
        <p:nvSpPr>
          <p:cNvPr id="5" name="ZoneTexte 4"/>
          <p:cNvSpPr txBox="1"/>
          <p:nvPr/>
        </p:nvSpPr>
        <p:spPr>
          <a:xfrm>
            <a:off x="2519773" y="3356992"/>
            <a:ext cx="8136903" cy="2862306"/>
          </a:xfrm>
          <a:prstGeom prst="rect">
            <a:avLst/>
          </a:prstGeom>
          <a:noFill/>
        </p:spPr>
        <p:txBody>
          <a:bodyPr wrap="square" lIns="91424" tIns="45712" rIns="91424" bIns="45712">
            <a:spAutoFit/>
          </a:bodyPr>
          <a:lstStyle/>
          <a:p>
            <a:pPr fontAlgn="auto">
              <a:spcBef>
                <a:spcPts val="0"/>
              </a:spcBef>
              <a:spcAft>
                <a:spcPts val="0"/>
              </a:spcAft>
              <a:defRPr/>
            </a:pPr>
            <a:r>
              <a:rPr lang="fr-BE" b="1" dirty="0" smtClean="0">
                <a:solidFill>
                  <a:schemeClr val="tx2">
                    <a:lumMod val="65000"/>
                    <a:lumOff val="35000"/>
                  </a:schemeClr>
                </a:solidFill>
                <a:latin typeface="Calibri" panose="020F0502020204030204" pitchFamily="34" charset="0"/>
              </a:rPr>
              <a:t>public</a:t>
            </a:r>
            <a:r>
              <a:rPr lang="fr-BE" dirty="0" smtClean="0">
                <a:solidFill>
                  <a:schemeClr val="tx2">
                    <a:lumMod val="65000"/>
                    <a:lumOff val="35000"/>
                  </a:schemeClr>
                </a:solidFill>
                <a:latin typeface="Calibri" panose="020F0502020204030204" pitchFamily="34" charset="0"/>
              </a:rPr>
              <a:t> </a:t>
            </a:r>
            <a:r>
              <a:rPr lang="fr-BE" b="1" dirty="0" err="1">
                <a:solidFill>
                  <a:schemeClr val="tx2">
                    <a:lumMod val="65000"/>
                    <a:lumOff val="35000"/>
                  </a:schemeClr>
                </a:solidFill>
                <a:latin typeface="Calibri" panose="020F0502020204030204" pitchFamily="34" charset="0"/>
              </a:rPr>
              <a:t>void</a:t>
            </a:r>
            <a:r>
              <a:rPr lang="fr-BE" dirty="0">
                <a:solidFill>
                  <a:schemeClr val="tx2">
                    <a:lumMod val="65000"/>
                    <a:lumOff val="35000"/>
                  </a:schemeClr>
                </a:solidFill>
                <a:latin typeface="Calibri" panose="020F0502020204030204" pitchFamily="34" charset="0"/>
              </a:rPr>
              <a:t> </a:t>
            </a:r>
            <a:r>
              <a:rPr lang="fr-BE" dirty="0" err="1">
                <a:latin typeface="Calibri" panose="020F0502020204030204" pitchFamily="34" charset="0"/>
              </a:rPr>
              <a:t>methodeEnglobante</a:t>
            </a:r>
            <a:r>
              <a:rPr lang="fr-BE" dirty="0">
                <a:latin typeface="Calibri" panose="020F0502020204030204" pitchFamily="34" charset="0"/>
              </a:rPr>
              <a:t>() </a:t>
            </a:r>
            <a:r>
              <a:rPr lang="fr-BE" b="1" dirty="0">
                <a:latin typeface="Calibri" panose="020F0502020204030204" pitchFamily="34" charset="0"/>
              </a:rPr>
              <a:t>{</a:t>
            </a:r>
            <a:r>
              <a:rPr lang="fr-BE" dirty="0">
                <a:latin typeface="Calibri" panose="020F0502020204030204" pitchFamily="34" charset="0"/>
              </a:rPr>
              <a:t> </a:t>
            </a:r>
            <a:endParaRPr lang="fr-BE" dirty="0" smtClean="0">
              <a:latin typeface="Calibri" panose="020F0502020204030204" pitchFamily="34" charset="0"/>
            </a:endParaRPr>
          </a:p>
          <a:p>
            <a:pPr fontAlgn="auto">
              <a:spcBef>
                <a:spcPts val="0"/>
              </a:spcBef>
              <a:spcAft>
                <a:spcPts val="0"/>
              </a:spcAft>
              <a:defRPr/>
            </a:pPr>
            <a:r>
              <a:rPr lang="fr-BE" b="1" dirty="0" smtClean="0">
                <a:latin typeface="Calibri" panose="020F0502020204030204" pitchFamily="34" charset="0"/>
              </a:rPr>
              <a:t>	</a:t>
            </a:r>
            <a:r>
              <a:rPr lang="fr-BE" b="1" dirty="0" smtClean="0">
                <a:solidFill>
                  <a:schemeClr val="tx2">
                    <a:lumMod val="65000"/>
                    <a:lumOff val="35000"/>
                  </a:schemeClr>
                </a:solidFill>
                <a:latin typeface="Calibri" panose="020F0502020204030204" pitchFamily="34" charset="0"/>
              </a:rPr>
              <a:t>final</a:t>
            </a:r>
            <a:r>
              <a:rPr lang="fr-BE" dirty="0" smtClean="0">
                <a:solidFill>
                  <a:schemeClr val="tx2">
                    <a:lumMod val="65000"/>
                    <a:lumOff val="35000"/>
                  </a:schemeClr>
                </a:solidFill>
                <a:latin typeface="Calibri" panose="020F0502020204030204" pitchFamily="34" charset="0"/>
              </a:rPr>
              <a:t> </a:t>
            </a:r>
            <a:r>
              <a:rPr lang="fr-BE" dirty="0" err="1">
                <a:latin typeface="Calibri" panose="020F0502020204030204" pitchFamily="34" charset="0"/>
              </a:rPr>
              <a:t>JButton</a:t>
            </a:r>
            <a:r>
              <a:rPr lang="fr-BE" dirty="0">
                <a:latin typeface="Calibri" panose="020F0502020204030204" pitchFamily="34" charset="0"/>
              </a:rPr>
              <a:t> bouton = </a:t>
            </a:r>
            <a:r>
              <a:rPr lang="fr-BE" b="1" dirty="0">
                <a:solidFill>
                  <a:schemeClr val="tx2">
                    <a:lumMod val="65000"/>
                    <a:lumOff val="35000"/>
                  </a:schemeClr>
                </a:solidFill>
                <a:latin typeface="Calibri" panose="020F0502020204030204" pitchFamily="34" charset="0"/>
              </a:rPr>
              <a:t>new</a:t>
            </a:r>
            <a:r>
              <a:rPr lang="fr-BE" dirty="0">
                <a:solidFill>
                  <a:schemeClr val="tx2">
                    <a:lumMod val="65000"/>
                    <a:lumOff val="35000"/>
                  </a:schemeClr>
                </a:solidFill>
                <a:latin typeface="Calibri" panose="020F0502020204030204" pitchFamily="34" charset="0"/>
              </a:rPr>
              <a:t> </a:t>
            </a:r>
            <a:r>
              <a:rPr lang="fr-BE" dirty="0" err="1">
                <a:latin typeface="Calibri" panose="020F0502020204030204" pitchFamily="34" charset="0"/>
              </a:rPr>
              <a:t>JButton</a:t>
            </a:r>
            <a:r>
              <a:rPr lang="fr-BE" dirty="0" smtClean="0">
                <a:latin typeface="Calibri" panose="020F0502020204030204" pitchFamily="34" charset="0"/>
              </a:rPr>
              <a:t>("</a:t>
            </a:r>
            <a:r>
              <a:rPr lang="fr-BE" dirty="0" err="1">
                <a:latin typeface="Calibri" panose="020F0502020204030204" pitchFamily="34" charset="0"/>
              </a:rPr>
              <a:t>monBouton</a:t>
            </a:r>
            <a:r>
              <a:rPr lang="fr-BE" dirty="0" smtClean="0">
                <a:latin typeface="Calibri" panose="020F0502020204030204" pitchFamily="34" charset="0"/>
              </a:rPr>
              <a:t>"); 			</a:t>
            </a:r>
            <a:r>
              <a:rPr lang="fr-BE" dirty="0" err="1" smtClean="0">
                <a:latin typeface="Calibri" panose="020F0502020204030204" pitchFamily="34" charset="0"/>
              </a:rPr>
              <a:t>bouton.addActionListener</a:t>
            </a:r>
            <a:r>
              <a:rPr lang="fr-BE" dirty="0" smtClean="0">
                <a:latin typeface="Calibri" panose="020F0502020204030204" pitchFamily="34" charset="0"/>
              </a:rPr>
              <a:t>(</a:t>
            </a:r>
            <a:r>
              <a:rPr lang="fr-BE" b="1" dirty="0" smtClean="0">
                <a:solidFill>
                  <a:schemeClr val="tx2">
                    <a:lumMod val="65000"/>
                    <a:lumOff val="35000"/>
                  </a:schemeClr>
                </a:solidFill>
                <a:latin typeface="Calibri" panose="020F0502020204030204" pitchFamily="34" charset="0"/>
              </a:rPr>
              <a:t>new</a:t>
            </a:r>
            <a:r>
              <a:rPr lang="fr-BE" dirty="0" smtClean="0">
                <a:solidFill>
                  <a:schemeClr val="tx2">
                    <a:lumMod val="65000"/>
                    <a:lumOff val="35000"/>
                  </a:schemeClr>
                </a:solidFill>
                <a:latin typeface="Calibri" panose="020F0502020204030204" pitchFamily="34" charset="0"/>
              </a:rPr>
              <a:t> </a:t>
            </a:r>
            <a:r>
              <a:rPr lang="fr-BE" dirty="0" err="1">
                <a:latin typeface="Calibri" panose="020F0502020204030204" pitchFamily="34" charset="0"/>
              </a:rPr>
              <a:t>ActionListener</a:t>
            </a:r>
            <a:r>
              <a:rPr lang="fr-BE" dirty="0">
                <a:latin typeface="Calibri" panose="020F0502020204030204" pitchFamily="34" charset="0"/>
              </a:rPr>
              <a:t>() </a:t>
            </a:r>
            <a:r>
              <a:rPr lang="fr-BE" b="1" dirty="0">
                <a:latin typeface="Calibri" panose="020F0502020204030204" pitchFamily="34" charset="0"/>
              </a:rPr>
              <a:t>{</a:t>
            </a:r>
            <a:r>
              <a:rPr lang="fr-BE" dirty="0">
                <a:latin typeface="Calibri" panose="020F0502020204030204" pitchFamily="34" charset="0"/>
              </a:rPr>
              <a:t> </a:t>
            </a:r>
            <a:r>
              <a:rPr lang="fr-BE" dirty="0" smtClean="0">
                <a:latin typeface="Calibri" panose="020F0502020204030204" pitchFamily="34" charset="0"/>
              </a:rPr>
              <a:t>				</a:t>
            </a:r>
            <a:r>
              <a:rPr lang="fr-BE" b="1" dirty="0" smtClean="0">
                <a:solidFill>
                  <a:schemeClr val="tx2">
                    <a:lumMod val="65000"/>
                    <a:lumOff val="35000"/>
                  </a:schemeClr>
                </a:solidFill>
                <a:latin typeface="Calibri" panose="020F0502020204030204" pitchFamily="34" charset="0"/>
              </a:rPr>
              <a:t>public</a:t>
            </a:r>
            <a:r>
              <a:rPr lang="fr-BE" dirty="0" smtClean="0">
                <a:solidFill>
                  <a:schemeClr val="tx2">
                    <a:lumMod val="65000"/>
                    <a:lumOff val="35000"/>
                  </a:schemeClr>
                </a:solidFill>
                <a:latin typeface="Calibri" panose="020F0502020204030204" pitchFamily="34" charset="0"/>
              </a:rPr>
              <a:t> </a:t>
            </a:r>
            <a:r>
              <a:rPr lang="fr-BE" b="1" dirty="0" err="1">
                <a:solidFill>
                  <a:schemeClr val="tx2">
                    <a:lumMod val="65000"/>
                    <a:lumOff val="35000"/>
                  </a:schemeClr>
                </a:solidFill>
                <a:latin typeface="Calibri" panose="020F0502020204030204" pitchFamily="34" charset="0"/>
              </a:rPr>
              <a:t>void</a:t>
            </a:r>
            <a:r>
              <a:rPr lang="fr-BE" dirty="0">
                <a:solidFill>
                  <a:schemeClr val="tx2">
                    <a:lumMod val="65000"/>
                    <a:lumOff val="35000"/>
                  </a:schemeClr>
                </a:solidFill>
                <a:latin typeface="Calibri" panose="020F0502020204030204" pitchFamily="34" charset="0"/>
              </a:rPr>
              <a:t> </a:t>
            </a:r>
            <a:r>
              <a:rPr lang="fr-BE" dirty="0" err="1">
                <a:latin typeface="Calibri" panose="020F0502020204030204" pitchFamily="34" charset="0"/>
              </a:rPr>
              <a:t>actionPerformed</a:t>
            </a:r>
            <a:r>
              <a:rPr lang="fr-BE" dirty="0">
                <a:latin typeface="Calibri" panose="020F0502020204030204" pitchFamily="34" charset="0"/>
              </a:rPr>
              <a:t>( </a:t>
            </a:r>
            <a:r>
              <a:rPr lang="fr-BE" dirty="0" err="1">
                <a:latin typeface="Calibri" panose="020F0502020204030204" pitchFamily="34" charset="0"/>
              </a:rPr>
              <a:t>ActionEvent</a:t>
            </a:r>
            <a:r>
              <a:rPr lang="fr-BE" dirty="0">
                <a:latin typeface="Calibri" panose="020F0502020204030204" pitchFamily="34" charset="0"/>
              </a:rPr>
              <a:t> e )</a:t>
            </a:r>
            <a:r>
              <a:rPr lang="fr-BE" b="1" dirty="0">
                <a:latin typeface="Calibri" panose="020F0502020204030204" pitchFamily="34" charset="0"/>
              </a:rPr>
              <a:t> { </a:t>
            </a:r>
            <a:endParaRPr lang="fr-BE" b="1" dirty="0" smtClean="0">
              <a:latin typeface="Calibri" panose="020F0502020204030204" pitchFamily="34" charset="0"/>
            </a:endParaRPr>
          </a:p>
          <a:p>
            <a:pPr fontAlgn="auto">
              <a:spcBef>
                <a:spcPts val="0"/>
              </a:spcBef>
              <a:spcAft>
                <a:spcPts val="0"/>
              </a:spcAft>
              <a:defRPr/>
            </a:pPr>
            <a:r>
              <a:rPr lang="fr-BE" dirty="0">
                <a:latin typeface="Calibri" panose="020F0502020204030204" pitchFamily="34" charset="0"/>
              </a:rPr>
              <a:t>	</a:t>
            </a:r>
            <a:r>
              <a:rPr lang="fr-BE" dirty="0" smtClean="0">
                <a:latin typeface="Calibri" panose="020F0502020204030204" pitchFamily="34" charset="0"/>
              </a:rPr>
              <a:t>		</a:t>
            </a:r>
            <a:r>
              <a:rPr lang="fr-BE" dirty="0" err="1" smtClean="0">
                <a:latin typeface="Calibri" panose="020F0502020204030204" pitchFamily="34" charset="0"/>
              </a:rPr>
              <a:t>System.out.println</a:t>
            </a:r>
            <a:r>
              <a:rPr lang="fr-BE" dirty="0">
                <a:latin typeface="Calibri" panose="020F0502020204030204" pitchFamily="34" charset="0"/>
              </a:rPr>
              <a:t>( </a:t>
            </a:r>
            <a:r>
              <a:rPr lang="fr-BE" dirty="0" err="1">
                <a:latin typeface="Calibri" panose="020F0502020204030204" pitchFamily="34" charset="0"/>
              </a:rPr>
              <a:t>bouton.toString</a:t>
            </a:r>
            <a:r>
              <a:rPr lang="fr-BE" dirty="0">
                <a:latin typeface="Calibri" panose="020F0502020204030204" pitchFamily="34" charset="0"/>
              </a:rPr>
              <a:t>() </a:t>
            </a:r>
            <a:r>
              <a:rPr lang="fr-BE" dirty="0" smtClean="0">
                <a:latin typeface="Calibri" panose="020F0502020204030204" pitchFamily="34" charset="0"/>
              </a:rPr>
              <a:t>);</a:t>
            </a:r>
          </a:p>
          <a:p>
            <a:pPr fontAlgn="auto">
              <a:spcBef>
                <a:spcPts val="0"/>
              </a:spcBef>
              <a:spcAft>
                <a:spcPts val="0"/>
              </a:spcAft>
              <a:defRPr/>
            </a:pPr>
            <a:r>
              <a:rPr lang="fr-BE" dirty="0">
                <a:latin typeface="Calibri" panose="020F0502020204030204" pitchFamily="34" charset="0"/>
              </a:rPr>
              <a:t>	</a:t>
            </a:r>
            <a:r>
              <a:rPr lang="fr-BE" dirty="0" smtClean="0">
                <a:latin typeface="Calibri" panose="020F0502020204030204" pitchFamily="34" charset="0"/>
              </a:rPr>
              <a:t>	 </a:t>
            </a:r>
            <a:r>
              <a:rPr lang="fr-BE" b="1" dirty="0" smtClean="0">
                <a:latin typeface="Calibri" panose="020F0502020204030204" pitchFamily="34" charset="0"/>
              </a:rPr>
              <a:t>}</a:t>
            </a:r>
          </a:p>
          <a:p>
            <a:pPr fontAlgn="auto">
              <a:spcBef>
                <a:spcPts val="0"/>
              </a:spcBef>
              <a:spcAft>
                <a:spcPts val="0"/>
              </a:spcAft>
              <a:defRPr/>
            </a:pPr>
            <a:r>
              <a:rPr lang="fr-BE" dirty="0">
                <a:latin typeface="Calibri" panose="020F0502020204030204" pitchFamily="34" charset="0"/>
              </a:rPr>
              <a:t>	</a:t>
            </a:r>
            <a:r>
              <a:rPr lang="fr-BE" dirty="0" smtClean="0">
                <a:latin typeface="Calibri" panose="020F0502020204030204" pitchFamily="34" charset="0"/>
              </a:rPr>
              <a:t> </a:t>
            </a:r>
            <a:r>
              <a:rPr lang="fr-BE" b="1" dirty="0">
                <a:latin typeface="Calibri" panose="020F0502020204030204" pitchFamily="34" charset="0"/>
              </a:rPr>
              <a:t>}</a:t>
            </a:r>
            <a:r>
              <a:rPr lang="fr-BE" dirty="0">
                <a:latin typeface="Calibri" panose="020F0502020204030204" pitchFamily="34" charset="0"/>
              </a:rPr>
              <a:t> </a:t>
            </a:r>
            <a:r>
              <a:rPr lang="fr-BE" dirty="0" smtClean="0">
                <a:latin typeface="Calibri" panose="020F0502020204030204" pitchFamily="34" charset="0"/>
              </a:rPr>
              <a:t>);</a:t>
            </a:r>
          </a:p>
          <a:p>
            <a:pPr fontAlgn="auto">
              <a:spcBef>
                <a:spcPts val="0"/>
              </a:spcBef>
              <a:spcAft>
                <a:spcPts val="0"/>
              </a:spcAft>
              <a:defRPr/>
            </a:pPr>
            <a:r>
              <a:rPr lang="fr-BE" dirty="0" smtClean="0">
                <a:latin typeface="Calibri" panose="020F0502020204030204" pitchFamily="34" charset="0"/>
              </a:rPr>
              <a:t> </a:t>
            </a:r>
            <a:r>
              <a:rPr lang="fr-BE" b="1" dirty="0">
                <a:latin typeface="Calibri" panose="020F0502020204030204" pitchFamily="34" charset="0"/>
              </a:rPr>
              <a:t>}</a:t>
            </a:r>
            <a:r>
              <a:rPr lang="fr-BE" b="1" dirty="0">
                <a:latin typeface="Calibri" panose="020F0502020204030204" pitchFamily="34" charset="0"/>
                <a:cs typeface="+mn-cs"/>
              </a:rPr>
              <a:t>	</a:t>
            </a:r>
            <a:endParaRPr lang="fr-BE" b="1" dirty="0" smtClean="0">
              <a:latin typeface="Calibri" panose="020F0502020204030204" pitchFamily="34" charset="0"/>
              <a:cs typeface="+mn-cs"/>
            </a:endParaRPr>
          </a:p>
          <a:p>
            <a:pPr fontAlgn="auto">
              <a:spcBef>
                <a:spcPts val="0"/>
              </a:spcBef>
              <a:spcAft>
                <a:spcPts val="0"/>
              </a:spcAft>
              <a:defRPr/>
            </a:pPr>
            <a:endParaRPr lang="fr-BE" b="1" dirty="0">
              <a:latin typeface="Calibri" panose="020F0502020204030204" pitchFamily="34" charset="0"/>
              <a:cs typeface="+mn-cs"/>
            </a:endParaRPr>
          </a:p>
          <a:p>
            <a:pPr fontAlgn="auto">
              <a:spcBef>
                <a:spcPts val="0"/>
              </a:spcBef>
              <a:spcAft>
                <a:spcPts val="0"/>
              </a:spcAft>
              <a:defRPr/>
            </a:pPr>
            <a:r>
              <a:rPr lang="fr-BE" b="1" dirty="0">
                <a:latin typeface="Calibri" panose="020F0502020204030204" pitchFamily="34" charset="0"/>
                <a:cs typeface="+mn-cs"/>
              </a:rPr>
              <a:t> </a:t>
            </a:r>
          </a:p>
        </p:txBody>
      </p:sp>
      <p:sp>
        <p:nvSpPr>
          <p:cNvPr id="6" name="ZoneTexte 5"/>
          <p:cNvSpPr txBox="1"/>
          <p:nvPr/>
        </p:nvSpPr>
        <p:spPr>
          <a:xfrm>
            <a:off x="4427984" y="1141146"/>
            <a:ext cx="4320480" cy="472382"/>
          </a:xfrm>
          <a:prstGeom prst="rect">
            <a:avLst/>
          </a:prstGeom>
        </p:spPr>
        <p:style>
          <a:lnRef idx="1">
            <a:schemeClr val="accent1"/>
          </a:lnRef>
          <a:fillRef idx="2">
            <a:schemeClr val="accent1"/>
          </a:fillRef>
          <a:effectRef idx="1">
            <a:schemeClr val="accent1"/>
          </a:effectRef>
          <a:fontRef idx="minor">
            <a:schemeClr val="dk1"/>
          </a:fontRef>
        </p:style>
        <p:txBody>
          <a:bodyPr wrap="square" lIns="91424" tIns="45712" rIns="91424" bIns="45712">
            <a:spAutoFit/>
          </a:bodyPr>
          <a:lstStyle/>
          <a:p>
            <a:pPr fontAlgn="auto">
              <a:spcBef>
                <a:spcPts val="0"/>
              </a:spcBef>
              <a:spcAft>
                <a:spcPts val="0"/>
              </a:spcAft>
              <a:defRPr/>
            </a:pPr>
            <a:r>
              <a:rPr lang="fr-BE" dirty="0" smtClean="0">
                <a:latin typeface="Calibri" panose="020F0502020204030204" pitchFamily="34" charset="0"/>
              </a:rPr>
              <a:t>Classe interne non statique à portée globale</a:t>
            </a:r>
            <a:endParaRPr lang="fr-BE" sz="2400" dirty="0">
              <a:latin typeface="Calibri" panose="020F0502020204030204" pitchFamily="34" charset="0"/>
            </a:endParaRPr>
          </a:p>
        </p:txBody>
      </p:sp>
      <p:sp>
        <p:nvSpPr>
          <p:cNvPr id="7" name="ZoneTexte 6"/>
          <p:cNvSpPr txBox="1"/>
          <p:nvPr/>
        </p:nvSpPr>
        <p:spPr>
          <a:xfrm>
            <a:off x="107505" y="4207881"/>
            <a:ext cx="2376264" cy="738648"/>
          </a:xfrm>
          <a:prstGeom prst="rect">
            <a:avLst/>
          </a:prstGeom>
        </p:spPr>
        <p:style>
          <a:lnRef idx="1">
            <a:schemeClr val="accent1"/>
          </a:lnRef>
          <a:fillRef idx="2">
            <a:schemeClr val="accent1"/>
          </a:fillRef>
          <a:effectRef idx="1">
            <a:schemeClr val="accent1"/>
          </a:effectRef>
          <a:fontRef idx="minor">
            <a:schemeClr val="dk1"/>
          </a:fontRef>
        </p:style>
        <p:txBody>
          <a:bodyPr wrap="square" lIns="91424" tIns="45712" rIns="91424" bIns="45712">
            <a:spAutoFit/>
          </a:bodyPr>
          <a:lstStyle/>
          <a:p>
            <a:pPr fontAlgn="auto">
              <a:spcBef>
                <a:spcPts val="0"/>
              </a:spcBef>
              <a:spcAft>
                <a:spcPts val="0"/>
              </a:spcAft>
              <a:defRPr/>
            </a:pPr>
            <a:r>
              <a:rPr lang="fr-BE" dirty="0" smtClean="0">
                <a:latin typeface="Calibri" panose="020F0502020204030204" pitchFamily="34" charset="0"/>
              </a:rPr>
              <a:t>Classe interne non statique à portée locale</a:t>
            </a:r>
            <a:endParaRPr lang="fr-BE" sz="2400" dirty="0">
              <a:latin typeface="Calibri" panose="020F0502020204030204" pitchFamily="34" charset="0"/>
            </a:endParaRPr>
          </a:p>
        </p:txBody>
      </p:sp>
    </p:spTree>
    <p:extLst>
      <p:ext uri="{BB962C8B-B14F-4D97-AF65-F5344CB8AC3E}">
        <p14:creationId xmlns:p14="http://schemas.microsoft.com/office/powerpoint/2010/main" val="2587365751"/>
      </p:ext>
    </p:extLst>
  </p:cSld>
  <p:clrMapOvr>
    <a:masterClrMapping/>
  </p:clrMapOvr>
  <p:transition>
    <p:strips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rPr>
              <a:t>X . </a:t>
            </a:r>
            <a:r>
              <a:rPr lang="fr-BE" sz="2400" b="1" dirty="0">
                <a:latin typeface="+mn-lt"/>
              </a:rPr>
              <a:t>Les classes internes</a:t>
            </a:r>
            <a:r>
              <a:rPr lang="fr-BE" sz="2400" b="1" i="1" dirty="0">
                <a:latin typeface="+mn-lt"/>
                <a:cs typeface="+mn-cs"/>
              </a:rPr>
              <a:t>– Classes internes et mot clé </a:t>
            </a:r>
            <a:r>
              <a:rPr lang="fr-BE" sz="2400" b="1" i="1" dirty="0" err="1">
                <a:latin typeface="+mn-lt"/>
                <a:cs typeface="+mn-cs"/>
              </a:rPr>
              <a:t>this</a:t>
            </a:r>
            <a:endParaRPr lang="fr-BE" b="1" i="1" dirty="0">
              <a:solidFill>
                <a:schemeClr val="tx2">
                  <a:lumMod val="60000"/>
                  <a:lumOff val="40000"/>
                </a:schemeClr>
              </a:solidFill>
              <a:latin typeface="+mn-lt"/>
              <a:cs typeface="+mn-cs"/>
            </a:endParaRPr>
          </a:p>
        </p:txBody>
      </p:sp>
      <p:sp>
        <p:nvSpPr>
          <p:cNvPr id="11" name="ZoneTexte 10"/>
          <p:cNvSpPr txBox="1"/>
          <p:nvPr/>
        </p:nvSpPr>
        <p:spPr>
          <a:xfrm>
            <a:off x="179513" y="692697"/>
            <a:ext cx="8784976" cy="5016742"/>
          </a:xfrm>
          <a:prstGeom prst="rect">
            <a:avLst/>
          </a:prstGeom>
          <a:noFill/>
        </p:spPr>
        <p:txBody>
          <a:bodyPr wrap="square"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Depuis la classe interne, dans le cas où plusieurs attributs ou méthodes portent le même nom dans la classe interne et la classe externe, le pointeur </a:t>
            </a:r>
            <a:r>
              <a:rPr lang="fr-BE" sz="2000" dirty="0" err="1">
                <a:latin typeface="Calibri" panose="020F0502020204030204" pitchFamily="34" charset="0"/>
                <a:cs typeface="+mn-cs"/>
              </a:rPr>
              <a:t>this</a:t>
            </a:r>
            <a:r>
              <a:rPr lang="fr-BE" sz="2000" dirty="0">
                <a:latin typeface="Calibri" panose="020F0502020204030204" pitchFamily="34" charset="0"/>
                <a:cs typeface="+mn-cs"/>
              </a:rPr>
              <a:t> seul désigne l'instance de la classe interne, tandis que le pointeur </a:t>
            </a:r>
            <a:r>
              <a:rPr lang="fr-BE" sz="2000" dirty="0" err="1">
                <a:latin typeface="Calibri" panose="020F0502020204030204" pitchFamily="34" charset="0"/>
                <a:cs typeface="+mn-cs"/>
              </a:rPr>
              <a:t>this</a:t>
            </a:r>
            <a:r>
              <a:rPr lang="fr-BE" sz="2000" dirty="0">
                <a:latin typeface="Calibri" panose="020F0502020204030204" pitchFamily="34" charset="0"/>
                <a:cs typeface="+mn-cs"/>
              </a:rPr>
              <a:t> précédé du nom de la classe externe désigne l'instance de la classe externe.</a:t>
            </a:r>
          </a:p>
          <a:p>
            <a:pPr fontAlgn="auto">
              <a:spcBef>
                <a:spcPts val="0"/>
              </a:spcBef>
              <a:spcAft>
                <a:spcPts val="0"/>
              </a:spcAft>
              <a:defRPr/>
            </a:pPr>
            <a:endParaRPr lang="fr-BE" sz="2000" dirty="0">
              <a:latin typeface="Calibri" panose="020F0502020204030204" pitchFamily="34" charset="0"/>
              <a:cs typeface="+mn-cs"/>
            </a:endParaRPr>
          </a:p>
          <a:p>
            <a:pPr lvl="2" fontAlgn="auto">
              <a:spcBef>
                <a:spcPts val="0"/>
              </a:spcBef>
              <a:spcAft>
                <a:spcPts val="0"/>
              </a:spcAft>
              <a:defRPr/>
            </a:pPr>
            <a:r>
              <a:rPr lang="fr-BE" sz="2000" b="1" dirty="0">
                <a:solidFill>
                  <a:schemeClr val="tx2">
                    <a:lumMod val="60000"/>
                    <a:lumOff val="40000"/>
                  </a:schemeClr>
                </a:solidFill>
                <a:latin typeface="Calibri" panose="020F0502020204030204" pitchFamily="34" charset="0"/>
                <a:cs typeface="+mn-cs"/>
              </a:rPr>
              <a:t>public</a:t>
            </a:r>
            <a:r>
              <a:rPr lang="fr-BE" sz="2000" dirty="0">
                <a:latin typeface="Calibri" panose="020F0502020204030204" pitchFamily="34" charset="0"/>
                <a:cs typeface="+mn-cs"/>
              </a:rPr>
              <a:t> </a:t>
            </a:r>
            <a:r>
              <a:rPr lang="fr-BE" sz="2000" b="1" dirty="0">
                <a:solidFill>
                  <a:schemeClr val="tx2">
                    <a:lumMod val="60000"/>
                    <a:lumOff val="40000"/>
                  </a:schemeClr>
                </a:solidFill>
                <a:latin typeface="Calibri" panose="020F0502020204030204" pitchFamily="34" charset="0"/>
                <a:cs typeface="+mn-cs"/>
              </a:rPr>
              <a:t>class</a:t>
            </a:r>
            <a:r>
              <a:rPr lang="fr-BE" sz="2000" dirty="0">
                <a:latin typeface="Calibri" panose="020F0502020204030204" pitchFamily="34" charset="0"/>
                <a:cs typeface="+mn-cs"/>
              </a:rPr>
              <a:t> </a:t>
            </a:r>
            <a:r>
              <a:rPr lang="fr-BE" sz="2000" dirty="0" err="1">
                <a:latin typeface="Calibri" panose="020F0502020204030204" pitchFamily="34" charset="0"/>
                <a:cs typeface="+mn-cs"/>
              </a:rPr>
              <a:t>ClasseExterne</a:t>
            </a:r>
            <a:r>
              <a:rPr lang="fr-BE" sz="2000" dirty="0">
                <a:latin typeface="Calibri" panose="020F0502020204030204" pitchFamily="34" charset="0"/>
                <a:cs typeface="+mn-cs"/>
              </a:rPr>
              <a:t> </a:t>
            </a:r>
            <a:r>
              <a:rPr lang="fr-BE" sz="2000" b="1" dirty="0">
                <a:latin typeface="Calibri" panose="020F0502020204030204" pitchFamily="34" charset="0"/>
                <a:cs typeface="+mn-cs"/>
              </a:rPr>
              <a:t>{</a:t>
            </a:r>
            <a:r>
              <a:rPr lang="fr-BE" sz="2000" dirty="0">
                <a:latin typeface="Calibri" panose="020F0502020204030204" pitchFamily="34" charset="0"/>
                <a:cs typeface="+mn-cs"/>
              </a:rPr>
              <a:t> </a:t>
            </a:r>
          </a:p>
          <a:p>
            <a:pPr lvl="2" fontAlgn="auto">
              <a:spcBef>
                <a:spcPts val="0"/>
              </a:spcBef>
              <a:spcAft>
                <a:spcPts val="0"/>
              </a:spcAft>
              <a:defRPr/>
            </a:pPr>
            <a:r>
              <a:rPr lang="fr-BE" sz="2000" dirty="0">
                <a:latin typeface="Calibri" panose="020F0502020204030204" pitchFamily="34" charset="0"/>
                <a:cs typeface="+mn-cs"/>
              </a:rPr>
              <a:t>	</a:t>
            </a:r>
            <a:r>
              <a:rPr lang="fr-BE" sz="2000" b="1" dirty="0" err="1">
                <a:solidFill>
                  <a:schemeClr val="tx2">
                    <a:lumMod val="60000"/>
                    <a:lumOff val="40000"/>
                  </a:schemeClr>
                </a:solidFill>
                <a:latin typeface="Calibri" panose="020F0502020204030204" pitchFamily="34" charset="0"/>
                <a:cs typeface="+mn-cs"/>
              </a:rPr>
              <a:t>private</a:t>
            </a:r>
            <a:r>
              <a:rPr lang="fr-BE" sz="2000" dirty="0">
                <a:latin typeface="Calibri" panose="020F0502020204030204" pitchFamily="34" charset="0"/>
                <a:cs typeface="+mn-cs"/>
              </a:rPr>
              <a:t> </a:t>
            </a:r>
            <a:r>
              <a:rPr lang="fr-BE" sz="2000" b="1" dirty="0" err="1">
                <a:solidFill>
                  <a:schemeClr val="tx2">
                    <a:lumMod val="60000"/>
                    <a:lumOff val="40000"/>
                  </a:schemeClr>
                </a:solidFill>
                <a:latin typeface="Calibri" panose="020F0502020204030204" pitchFamily="34" charset="0"/>
                <a:cs typeface="+mn-cs"/>
              </a:rPr>
              <a:t>int</a:t>
            </a:r>
            <a:r>
              <a:rPr lang="fr-BE" sz="2000" dirty="0">
                <a:latin typeface="Calibri" panose="020F0502020204030204" pitchFamily="34" charset="0"/>
                <a:cs typeface="+mn-cs"/>
              </a:rPr>
              <a:t> compteur = 10; </a:t>
            </a:r>
          </a:p>
          <a:p>
            <a:pPr lvl="2" fontAlgn="auto">
              <a:spcBef>
                <a:spcPts val="0"/>
              </a:spcBef>
              <a:spcAft>
                <a:spcPts val="0"/>
              </a:spcAft>
              <a:defRPr/>
            </a:pPr>
            <a:endParaRPr lang="fr-BE" sz="2000" dirty="0">
              <a:latin typeface="Calibri" panose="020F0502020204030204" pitchFamily="34" charset="0"/>
              <a:cs typeface="+mn-cs"/>
            </a:endParaRPr>
          </a:p>
          <a:p>
            <a:pPr lvl="2" fontAlgn="auto">
              <a:spcBef>
                <a:spcPts val="0"/>
              </a:spcBef>
              <a:spcAft>
                <a:spcPts val="0"/>
              </a:spcAft>
              <a:defRPr/>
            </a:pPr>
            <a:r>
              <a:rPr lang="fr-BE" sz="2000" dirty="0">
                <a:latin typeface="Calibri" panose="020F0502020204030204" pitchFamily="34" charset="0"/>
                <a:cs typeface="+mn-cs"/>
              </a:rPr>
              <a:t>	</a:t>
            </a:r>
            <a:r>
              <a:rPr lang="fr-BE" sz="2000" b="1" dirty="0">
                <a:solidFill>
                  <a:schemeClr val="tx2">
                    <a:lumMod val="60000"/>
                    <a:lumOff val="40000"/>
                  </a:schemeClr>
                </a:solidFill>
                <a:latin typeface="Calibri" panose="020F0502020204030204" pitchFamily="34" charset="0"/>
                <a:cs typeface="+mn-cs"/>
              </a:rPr>
              <a:t>class</a:t>
            </a:r>
            <a:r>
              <a:rPr lang="fr-BE" sz="2000" dirty="0">
                <a:latin typeface="Calibri" panose="020F0502020204030204" pitchFamily="34" charset="0"/>
                <a:cs typeface="+mn-cs"/>
              </a:rPr>
              <a:t> </a:t>
            </a:r>
            <a:r>
              <a:rPr lang="fr-BE" sz="2000" dirty="0" err="1">
                <a:latin typeface="Calibri" panose="020F0502020204030204" pitchFamily="34" charset="0"/>
                <a:cs typeface="+mn-cs"/>
              </a:rPr>
              <a:t>ClasseInterne</a:t>
            </a:r>
            <a:r>
              <a:rPr lang="fr-BE" sz="2000" dirty="0">
                <a:latin typeface="Calibri" panose="020F0502020204030204" pitchFamily="34" charset="0"/>
                <a:cs typeface="+mn-cs"/>
              </a:rPr>
              <a:t> </a:t>
            </a:r>
            <a:r>
              <a:rPr lang="fr-BE" sz="2000" b="1" dirty="0">
                <a:latin typeface="Calibri" panose="020F0502020204030204" pitchFamily="34" charset="0"/>
                <a:cs typeface="+mn-cs"/>
              </a:rPr>
              <a:t>{</a:t>
            </a:r>
            <a:r>
              <a:rPr lang="fr-BE" sz="2000" dirty="0">
                <a:latin typeface="Calibri" panose="020F0502020204030204" pitchFamily="34" charset="0"/>
                <a:cs typeface="+mn-cs"/>
              </a:rPr>
              <a:t> </a:t>
            </a:r>
          </a:p>
          <a:p>
            <a:pPr lvl="2" fontAlgn="auto">
              <a:spcBef>
                <a:spcPts val="0"/>
              </a:spcBef>
              <a:spcAft>
                <a:spcPts val="0"/>
              </a:spcAft>
              <a:defRPr/>
            </a:pPr>
            <a:r>
              <a:rPr lang="fr-BE" sz="2000" dirty="0">
                <a:latin typeface="Calibri" panose="020F0502020204030204" pitchFamily="34" charset="0"/>
                <a:cs typeface="+mn-cs"/>
              </a:rPr>
              <a:t>		</a:t>
            </a:r>
            <a:r>
              <a:rPr lang="fr-BE" sz="2000" b="1" dirty="0" err="1">
                <a:solidFill>
                  <a:schemeClr val="tx2">
                    <a:lumMod val="60000"/>
                    <a:lumOff val="40000"/>
                  </a:schemeClr>
                </a:solidFill>
                <a:latin typeface="Calibri" panose="020F0502020204030204" pitchFamily="34" charset="0"/>
                <a:cs typeface="+mn-cs"/>
              </a:rPr>
              <a:t>private</a:t>
            </a:r>
            <a:r>
              <a:rPr lang="fr-BE" sz="2000" dirty="0">
                <a:latin typeface="Calibri" panose="020F0502020204030204" pitchFamily="34" charset="0"/>
                <a:cs typeface="+mn-cs"/>
              </a:rPr>
              <a:t> </a:t>
            </a:r>
            <a:r>
              <a:rPr lang="fr-BE" sz="2000" b="1" dirty="0" err="1">
                <a:solidFill>
                  <a:schemeClr val="tx2">
                    <a:lumMod val="60000"/>
                    <a:lumOff val="40000"/>
                  </a:schemeClr>
                </a:solidFill>
                <a:latin typeface="Calibri" panose="020F0502020204030204" pitchFamily="34" charset="0"/>
                <a:cs typeface="+mn-cs"/>
              </a:rPr>
              <a:t>int</a:t>
            </a:r>
            <a:r>
              <a:rPr lang="fr-BE" sz="2000" dirty="0">
                <a:latin typeface="Calibri" panose="020F0502020204030204" pitchFamily="34" charset="0"/>
                <a:cs typeface="+mn-cs"/>
              </a:rPr>
              <a:t> compteur = 0; </a:t>
            </a:r>
          </a:p>
          <a:p>
            <a:pPr lvl="2" fontAlgn="auto">
              <a:spcBef>
                <a:spcPts val="0"/>
              </a:spcBef>
              <a:spcAft>
                <a:spcPts val="0"/>
              </a:spcAft>
              <a:defRPr/>
            </a:pPr>
            <a:r>
              <a:rPr lang="fr-BE" sz="2000" dirty="0">
                <a:latin typeface="Calibri" panose="020F0502020204030204" pitchFamily="34" charset="0"/>
                <a:cs typeface="+mn-cs"/>
              </a:rPr>
              <a:t>		</a:t>
            </a:r>
            <a:r>
              <a:rPr lang="fr-BE" sz="2000" b="1" dirty="0">
                <a:solidFill>
                  <a:schemeClr val="tx2">
                    <a:lumMod val="60000"/>
                    <a:lumOff val="40000"/>
                  </a:schemeClr>
                </a:solidFill>
                <a:latin typeface="Calibri" panose="020F0502020204030204" pitchFamily="34" charset="0"/>
                <a:cs typeface="+mn-cs"/>
              </a:rPr>
              <a:t>public</a:t>
            </a:r>
            <a:r>
              <a:rPr lang="fr-BE" sz="2000" dirty="0">
                <a:latin typeface="Calibri" panose="020F0502020204030204" pitchFamily="34" charset="0"/>
                <a:cs typeface="+mn-cs"/>
              </a:rPr>
              <a:t> </a:t>
            </a:r>
            <a:r>
              <a:rPr lang="fr-BE" sz="2000" b="1" dirty="0" err="1">
                <a:solidFill>
                  <a:schemeClr val="tx2">
                    <a:lumMod val="60000"/>
                    <a:lumOff val="40000"/>
                  </a:schemeClr>
                </a:solidFill>
                <a:latin typeface="Calibri" panose="020F0502020204030204" pitchFamily="34" charset="0"/>
                <a:cs typeface="+mn-cs"/>
              </a:rPr>
              <a:t>void</a:t>
            </a:r>
            <a:r>
              <a:rPr lang="fr-BE" sz="2000" dirty="0">
                <a:latin typeface="Calibri" panose="020F0502020204030204" pitchFamily="34" charset="0"/>
                <a:cs typeface="+mn-cs"/>
              </a:rPr>
              <a:t> count() </a:t>
            </a:r>
            <a:r>
              <a:rPr lang="fr-BE" sz="2000" b="1" dirty="0">
                <a:latin typeface="Calibri" panose="020F0502020204030204" pitchFamily="34" charset="0"/>
                <a:cs typeface="+mn-cs"/>
              </a:rPr>
              <a:t>{ </a:t>
            </a:r>
          </a:p>
          <a:p>
            <a:pPr lvl="2" fontAlgn="auto">
              <a:spcBef>
                <a:spcPts val="0"/>
              </a:spcBef>
              <a:spcAft>
                <a:spcPts val="0"/>
              </a:spcAft>
              <a:defRPr/>
            </a:pPr>
            <a:r>
              <a:rPr lang="fr-BE" sz="2000" dirty="0">
                <a:latin typeface="Calibri" panose="020F0502020204030204" pitchFamily="34" charset="0"/>
                <a:cs typeface="+mn-cs"/>
              </a:rPr>
              <a:t>			</a:t>
            </a:r>
            <a:r>
              <a:rPr lang="fr-BE" sz="2000" b="1" dirty="0" err="1">
                <a:solidFill>
                  <a:schemeClr val="tx2">
                    <a:lumMod val="60000"/>
                    <a:lumOff val="40000"/>
                  </a:schemeClr>
                </a:solidFill>
                <a:latin typeface="Calibri" panose="020F0502020204030204" pitchFamily="34" charset="0"/>
                <a:cs typeface="+mn-cs"/>
              </a:rPr>
              <a:t>this</a:t>
            </a:r>
            <a:r>
              <a:rPr lang="fr-BE" sz="2000" dirty="0" err="1">
                <a:latin typeface="Calibri" panose="020F0502020204030204" pitchFamily="34" charset="0"/>
                <a:cs typeface="+mn-cs"/>
              </a:rPr>
              <a:t>.compteur</a:t>
            </a:r>
            <a:r>
              <a:rPr lang="fr-BE" sz="2000" dirty="0">
                <a:latin typeface="Calibri" panose="020F0502020204030204" pitchFamily="34" charset="0"/>
                <a:cs typeface="+mn-cs"/>
              </a:rPr>
              <a:t>++; </a:t>
            </a:r>
            <a:r>
              <a:rPr lang="fr-BE" sz="2000" dirty="0">
                <a:solidFill>
                  <a:srgbClr val="92D050"/>
                </a:solidFill>
                <a:latin typeface="Calibri" panose="020F0502020204030204" pitchFamily="34" charset="0"/>
                <a:cs typeface="+mn-cs"/>
              </a:rPr>
              <a:t>// -&gt; 1 </a:t>
            </a:r>
          </a:p>
          <a:p>
            <a:pPr lvl="2" fontAlgn="auto">
              <a:spcBef>
                <a:spcPts val="0"/>
              </a:spcBef>
              <a:spcAft>
                <a:spcPts val="0"/>
              </a:spcAft>
              <a:defRPr/>
            </a:pPr>
            <a:r>
              <a:rPr lang="fr-BE" sz="2000" dirty="0">
                <a:latin typeface="Calibri" panose="020F0502020204030204" pitchFamily="34" charset="0"/>
                <a:cs typeface="+mn-cs"/>
              </a:rPr>
              <a:t>			</a:t>
            </a:r>
            <a:r>
              <a:rPr lang="fr-BE" sz="2000" dirty="0" err="1">
                <a:latin typeface="Calibri" panose="020F0502020204030204" pitchFamily="34" charset="0"/>
                <a:cs typeface="+mn-cs"/>
              </a:rPr>
              <a:t>ClasseExterne.</a:t>
            </a:r>
            <a:r>
              <a:rPr lang="fr-BE" sz="2000" b="1" dirty="0" err="1">
                <a:solidFill>
                  <a:schemeClr val="tx2">
                    <a:lumMod val="60000"/>
                    <a:lumOff val="40000"/>
                  </a:schemeClr>
                </a:solidFill>
                <a:latin typeface="Calibri" panose="020F0502020204030204" pitchFamily="34" charset="0"/>
                <a:cs typeface="+mn-cs"/>
              </a:rPr>
              <a:t>this</a:t>
            </a:r>
            <a:r>
              <a:rPr lang="fr-BE" sz="2000" dirty="0" err="1">
                <a:latin typeface="Calibri" panose="020F0502020204030204" pitchFamily="34" charset="0"/>
                <a:cs typeface="+mn-cs"/>
              </a:rPr>
              <a:t>.compteur</a:t>
            </a:r>
            <a:r>
              <a:rPr lang="fr-BE" sz="2000" b="1" dirty="0" err="1">
                <a:solidFill>
                  <a:schemeClr val="tx2">
                    <a:lumMod val="60000"/>
                    <a:lumOff val="40000"/>
                  </a:schemeClr>
                </a:solidFill>
                <a:latin typeface="Calibri" panose="020F0502020204030204" pitchFamily="34" charset="0"/>
                <a:cs typeface="+mn-cs"/>
              </a:rPr>
              <a:t>-</a:t>
            </a:r>
            <a:r>
              <a:rPr lang="fr-BE" sz="2000" dirty="0" err="1">
                <a:latin typeface="Calibri" panose="020F0502020204030204" pitchFamily="34" charset="0"/>
                <a:cs typeface="+mn-cs"/>
              </a:rPr>
              <a:t>-</a:t>
            </a:r>
            <a:r>
              <a:rPr lang="fr-BE" sz="2000" dirty="0">
                <a:latin typeface="Calibri" panose="020F0502020204030204" pitchFamily="34" charset="0"/>
                <a:cs typeface="+mn-cs"/>
              </a:rPr>
              <a:t>; </a:t>
            </a:r>
            <a:r>
              <a:rPr lang="fr-BE" sz="2000" dirty="0">
                <a:solidFill>
                  <a:srgbClr val="92D050"/>
                </a:solidFill>
                <a:latin typeface="Calibri" panose="020F0502020204030204" pitchFamily="34" charset="0"/>
                <a:cs typeface="+mn-cs"/>
              </a:rPr>
              <a:t>// -&gt; 9</a:t>
            </a:r>
            <a:r>
              <a:rPr lang="fr-BE" sz="2000" dirty="0">
                <a:latin typeface="Calibri" panose="020F0502020204030204" pitchFamily="34" charset="0"/>
                <a:cs typeface="+mn-cs"/>
              </a:rPr>
              <a:t> </a:t>
            </a:r>
          </a:p>
          <a:p>
            <a:pPr lvl="2" fontAlgn="auto">
              <a:spcBef>
                <a:spcPts val="0"/>
              </a:spcBef>
              <a:spcAft>
                <a:spcPts val="0"/>
              </a:spcAft>
              <a:defRPr/>
            </a:pPr>
            <a:r>
              <a:rPr lang="fr-BE" sz="2000" b="1" dirty="0">
                <a:latin typeface="Calibri" panose="020F0502020204030204" pitchFamily="34" charset="0"/>
                <a:cs typeface="+mn-cs"/>
              </a:rPr>
              <a:t>		}</a:t>
            </a:r>
          </a:p>
          <a:p>
            <a:pPr lvl="2" fontAlgn="auto">
              <a:spcBef>
                <a:spcPts val="0"/>
              </a:spcBef>
              <a:spcAft>
                <a:spcPts val="0"/>
              </a:spcAft>
              <a:defRPr/>
            </a:pPr>
            <a:r>
              <a:rPr lang="fr-BE" sz="2000" b="1" dirty="0">
                <a:latin typeface="Calibri" panose="020F0502020204030204" pitchFamily="34" charset="0"/>
                <a:cs typeface="+mn-cs"/>
              </a:rPr>
              <a:t>	 }</a:t>
            </a:r>
          </a:p>
          <a:p>
            <a:pPr lvl="2" fontAlgn="auto">
              <a:spcBef>
                <a:spcPts val="0"/>
              </a:spcBef>
              <a:spcAft>
                <a:spcPts val="0"/>
              </a:spcAft>
              <a:defRPr/>
            </a:pPr>
            <a:r>
              <a:rPr lang="fr-BE" sz="2000" b="1" dirty="0">
                <a:latin typeface="Calibri" panose="020F0502020204030204" pitchFamily="34" charset="0"/>
                <a:cs typeface="+mn-cs"/>
              </a:rPr>
              <a:t> }</a:t>
            </a:r>
            <a:r>
              <a:rPr lang="fr-BE" sz="2000" dirty="0">
                <a:latin typeface="Calibri" panose="020F0502020204030204" pitchFamily="34" charset="0"/>
                <a:cs typeface="+mn-cs"/>
              </a:rPr>
              <a:t> </a:t>
            </a:r>
          </a:p>
        </p:txBody>
      </p:sp>
    </p:spTree>
    <p:extLst>
      <p:ext uri="{BB962C8B-B14F-4D97-AF65-F5344CB8AC3E}">
        <p14:creationId xmlns:p14="http://schemas.microsoft.com/office/powerpoint/2010/main" val="591261324"/>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ous-titre 2"/>
          <p:cNvSpPr>
            <a:spLocks noGrp="1"/>
          </p:cNvSpPr>
          <p:nvPr>
            <p:ph type="subTitle" idx="1"/>
          </p:nvPr>
        </p:nvSpPr>
        <p:spPr/>
        <p:txBody>
          <a:bodyPr/>
          <a:lstStyle/>
          <a:p>
            <a:pPr eaLnBrk="1" hangingPunct="1"/>
            <a:r>
              <a:rPr lang="fr-BE" altLang="fr-FR" dirty="0" smtClean="0"/>
              <a:t> </a:t>
            </a:r>
          </a:p>
        </p:txBody>
      </p:sp>
      <p:sp>
        <p:nvSpPr>
          <p:cNvPr id="15363"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79889" y="836712"/>
            <a:ext cx="7572375" cy="5062908"/>
          </a:xfrm>
          <a:prstGeom prst="rect">
            <a:avLst/>
          </a:prstGeom>
          <a:noFill/>
        </p:spPr>
        <p:txBody>
          <a:bodyPr lIns="91424" tIns="45712" rIns="91424" bIns="45712">
            <a:spAutoFit/>
          </a:bodyPr>
          <a:lstStyle/>
          <a:p>
            <a:pPr fontAlgn="auto">
              <a:spcBef>
                <a:spcPts val="0"/>
              </a:spcBef>
              <a:spcAft>
                <a:spcPts val="0"/>
              </a:spcAft>
              <a:defRPr/>
            </a:pPr>
            <a:r>
              <a:rPr lang="fr-BE" sz="1700" b="1" dirty="0" smtClean="0">
                <a:latin typeface="Calibri" panose="020F0502020204030204" pitchFamily="34" charset="0"/>
                <a:cs typeface="+mn-cs"/>
              </a:rPr>
              <a:t>I. POO </a:t>
            </a:r>
            <a:r>
              <a:rPr lang="fr-BE" sz="1700" b="1" dirty="0">
                <a:latin typeface="Calibri" panose="020F0502020204030204" pitchFamily="34" charset="0"/>
                <a:cs typeface="+mn-cs"/>
              </a:rPr>
              <a:t>&lt;&gt; Procédural</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solidFill>
                  <a:srgbClr val="FF0000"/>
                </a:solidFill>
                <a:latin typeface="Calibri" panose="020F0502020204030204" pitchFamily="34" charset="0"/>
                <a:cs typeface="+mn-cs"/>
              </a:rPr>
              <a:t>II. Penser </a:t>
            </a:r>
            <a:r>
              <a:rPr lang="fr-BE" sz="1700" b="1" dirty="0">
                <a:solidFill>
                  <a:srgbClr val="FF0000"/>
                </a:solidFill>
                <a:latin typeface="Calibri" panose="020F0502020204030204" pitchFamily="34" charset="0"/>
                <a:cs typeface="+mn-cs"/>
              </a:rPr>
              <a:t>le monde en objets</a:t>
            </a:r>
          </a:p>
          <a:p>
            <a:pPr fontAlgn="auto">
              <a:spcBef>
                <a:spcPts val="0"/>
              </a:spcBef>
              <a:spcAft>
                <a:spcPts val="0"/>
              </a:spcAft>
              <a:defRPr/>
            </a:pPr>
            <a:endParaRPr lang="fr-BE" sz="1700" b="1" dirty="0">
              <a:latin typeface="Calibri" panose="020F0502020204030204" pitchFamily="34" charset="0"/>
              <a:cs typeface="+mn-cs"/>
            </a:endParaRPr>
          </a:p>
          <a:p>
            <a:pPr fontAlgn="auto">
              <a:spcBef>
                <a:spcPts val="0"/>
              </a:spcBef>
              <a:spcAft>
                <a:spcPts val="0"/>
              </a:spcAft>
              <a:defRPr/>
            </a:pPr>
            <a:r>
              <a:rPr lang="fr-BE" sz="1700" b="1" dirty="0" smtClean="0">
                <a:latin typeface="Calibri" panose="020F0502020204030204" pitchFamily="34" charset="0"/>
                <a:cs typeface="+mn-cs"/>
              </a:rPr>
              <a:t>III.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concept de classe</a:t>
            </a:r>
          </a:p>
          <a:p>
            <a:pPr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IV.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La </a:t>
            </a:r>
            <a:r>
              <a:rPr lang="fr-BE" sz="1700" b="1" dirty="0">
                <a:latin typeface="Calibri" panose="020F0502020204030204" pitchFamily="34" charset="0"/>
                <a:cs typeface="+mn-cs"/>
              </a:rPr>
              <a:t>notion de package</a:t>
            </a:r>
          </a:p>
          <a:p>
            <a:pPr marL="399979" indent="-399979" fontAlgn="auto">
              <a:spcBef>
                <a:spcPts val="0"/>
              </a:spcBef>
              <a:spcAft>
                <a:spcPts val="0"/>
              </a:spcAft>
              <a:buFontTx/>
              <a:buAutoNum type="romanUcPeriod" startAt="4"/>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L’encapsulation</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associations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smtClean="0">
                <a:latin typeface="Calibri" panose="020F0502020204030204" pitchFamily="34" charset="0"/>
                <a:cs typeface="+mn-cs"/>
              </a:rPr>
              <a:t>VII.</a:t>
            </a:r>
            <a:r>
              <a:rPr lang="fr-BE" sz="1700" b="1" dirty="0">
                <a:latin typeface="Calibri" panose="020F0502020204030204" pitchFamily="34" charset="0"/>
                <a:cs typeface="+mn-cs"/>
              </a:rPr>
              <a:t> </a:t>
            </a:r>
            <a:r>
              <a:rPr lang="fr-BE" sz="1700" b="1" dirty="0" smtClean="0">
                <a:latin typeface="Calibri" panose="020F0502020204030204" pitchFamily="34" charset="0"/>
                <a:cs typeface="+mn-cs"/>
              </a:rPr>
              <a:t>L’héritage</a:t>
            </a:r>
            <a:endParaRPr lang="fr-BE" sz="1700" b="1" dirty="0">
              <a:latin typeface="Calibri" panose="020F0502020204030204" pitchFamily="34" charset="0"/>
              <a:cs typeface="+mn-cs"/>
            </a:endParaRP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VIII. </a:t>
            </a:r>
            <a:r>
              <a:rPr lang="fr-BE" sz="1700" b="1" dirty="0" smtClean="0">
                <a:latin typeface="Calibri" panose="020F0502020204030204" pitchFamily="34" charset="0"/>
                <a:cs typeface="+mn-cs"/>
              </a:rPr>
              <a:t>Le </a:t>
            </a:r>
            <a:r>
              <a:rPr lang="fr-BE" sz="1700" b="1" dirty="0">
                <a:latin typeface="Calibri" panose="020F0502020204030204" pitchFamily="34" charset="0"/>
                <a:cs typeface="+mn-cs"/>
              </a:rPr>
              <a:t>polymorphisme</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IX.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abstraites et les interfaces</a:t>
            </a:r>
          </a:p>
          <a:p>
            <a:pPr marL="399979" indent="-399979" fontAlgn="auto">
              <a:spcBef>
                <a:spcPts val="0"/>
              </a:spcBef>
              <a:spcAft>
                <a:spcPts val="0"/>
              </a:spcAft>
              <a:defRPr/>
            </a:pPr>
            <a:endParaRPr lang="fr-BE" sz="1700" b="1" dirty="0">
              <a:latin typeface="Calibri" panose="020F0502020204030204" pitchFamily="34" charset="0"/>
              <a:cs typeface="+mn-cs"/>
            </a:endParaRPr>
          </a:p>
          <a:p>
            <a:pPr marL="399979" indent="-399979" fontAlgn="auto">
              <a:spcBef>
                <a:spcPts val="0"/>
              </a:spcBef>
              <a:spcAft>
                <a:spcPts val="0"/>
              </a:spcAft>
              <a:defRPr/>
            </a:pPr>
            <a:r>
              <a:rPr lang="fr-BE" sz="1700" b="1" dirty="0">
                <a:latin typeface="Calibri" panose="020F0502020204030204" pitchFamily="34" charset="0"/>
                <a:cs typeface="+mn-cs"/>
              </a:rPr>
              <a:t>X. </a:t>
            </a:r>
            <a:r>
              <a:rPr lang="fr-BE" sz="1700" b="1" dirty="0" smtClean="0">
                <a:latin typeface="Calibri" panose="020F0502020204030204" pitchFamily="34" charset="0"/>
                <a:cs typeface="+mn-cs"/>
              </a:rPr>
              <a:t>Les </a:t>
            </a:r>
            <a:r>
              <a:rPr lang="fr-BE" sz="1700" b="1" dirty="0">
                <a:latin typeface="Calibri" panose="020F0502020204030204" pitchFamily="34" charset="0"/>
                <a:cs typeface="+mn-cs"/>
              </a:rPr>
              <a:t>classes internes</a:t>
            </a:r>
          </a:p>
        </p:txBody>
      </p:sp>
    </p:spTree>
    <p:extLst>
      <p:ext uri="{BB962C8B-B14F-4D97-AF65-F5344CB8AC3E}">
        <p14:creationId xmlns:p14="http://schemas.microsoft.com/office/powerpoint/2010/main" val="2449372117"/>
      </p:ext>
    </p:extLst>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 . </a:t>
            </a:r>
            <a:r>
              <a:rPr lang="fr-BE" sz="2400" b="1" dirty="0">
                <a:latin typeface="+mn-lt"/>
                <a:cs typeface="+mn-cs"/>
              </a:rPr>
              <a:t>Penser le monde en objets</a:t>
            </a:r>
            <a:endParaRPr lang="fr-BE" sz="3200" b="1" dirty="0">
              <a:latin typeface="+mn-lt"/>
              <a:cs typeface="+mn-cs"/>
            </a:endParaRPr>
          </a:p>
        </p:txBody>
      </p:sp>
      <p:sp>
        <p:nvSpPr>
          <p:cNvPr id="9" name="ZoneTexte 8"/>
          <p:cNvSpPr txBox="1"/>
          <p:nvPr/>
        </p:nvSpPr>
        <p:spPr>
          <a:xfrm>
            <a:off x="428625" y="1000125"/>
            <a:ext cx="8535988" cy="4093412"/>
          </a:xfrm>
          <a:prstGeom prst="rect">
            <a:avLst/>
          </a:prstGeom>
          <a:noFill/>
        </p:spPr>
        <p:txBody>
          <a:bodyPr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Chaque objet est composé de 2 parties:</a:t>
            </a:r>
          </a:p>
          <a:p>
            <a:pPr fontAlgn="auto">
              <a:spcBef>
                <a:spcPts val="0"/>
              </a:spcBef>
              <a:spcAft>
                <a:spcPts val="0"/>
              </a:spcAft>
              <a:defRPr/>
            </a:pPr>
            <a:endParaRPr lang="fr-BE" sz="2000" dirty="0">
              <a:latin typeface="Calibri" panose="020F0502020204030204" pitchFamily="34" charset="0"/>
              <a:cs typeface="+mn-cs"/>
            </a:endParaRPr>
          </a:p>
          <a:p>
            <a:pPr marL="914239" lvl="1" indent="-457119" fontAlgn="auto">
              <a:spcBef>
                <a:spcPts val="0"/>
              </a:spcBef>
              <a:spcAft>
                <a:spcPts val="0"/>
              </a:spcAft>
              <a:buFont typeface="+mj-lt"/>
              <a:buAutoNum type="arabicPeriod"/>
              <a:defRPr/>
            </a:pPr>
            <a:r>
              <a:rPr lang="fr-BE" sz="2000" dirty="0">
                <a:latin typeface="Calibri" panose="020F0502020204030204" pitchFamily="34" charset="0"/>
                <a:cs typeface="+mn-cs"/>
              </a:rPr>
              <a:t>Partie </a:t>
            </a:r>
            <a:r>
              <a:rPr lang="fr-BE" sz="2000" b="1" dirty="0">
                <a:latin typeface="Calibri" panose="020F0502020204030204" pitchFamily="34" charset="0"/>
                <a:cs typeface="+mn-cs"/>
              </a:rPr>
              <a:t>statique </a:t>
            </a:r>
            <a:r>
              <a:rPr lang="fr-BE" sz="2000" dirty="0">
                <a:latin typeface="Calibri" panose="020F0502020204030204" pitchFamily="34" charset="0"/>
                <a:cs typeface="+mn-cs"/>
              </a:rPr>
              <a:t>qui décrit l’</a:t>
            </a:r>
            <a:r>
              <a:rPr lang="fr-BE" sz="2000" b="1" dirty="0">
                <a:latin typeface="Calibri" panose="020F0502020204030204" pitchFamily="34" charset="0"/>
                <a:cs typeface="+mn-cs"/>
              </a:rPr>
              <a:t>état</a:t>
            </a:r>
            <a:r>
              <a:rPr lang="fr-BE" sz="2000" dirty="0">
                <a:latin typeface="Calibri" panose="020F0502020204030204" pitchFamily="34" charset="0"/>
                <a:cs typeface="+mn-cs"/>
              </a:rPr>
              <a:t> de l’objet</a:t>
            </a:r>
          </a:p>
          <a:p>
            <a:pPr marL="914239" lvl="1" indent="-457119" fontAlgn="auto">
              <a:spcBef>
                <a:spcPts val="0"/>
              </a:spcBef>
              <a:spcAft>
                <a:spcPts val="0"/>
              </a:spcAft>
              <a:buFont typeface="+mj-lt"/>
              <a:buAutoNum type="arabicPeriod"/>
              <a:defRPr/>
            </a:pPr>
            <a:endParaRPr lang="fr-BE" sz="2000" dirty="0">
              <a:latin typeface="Calibri" panose="020F0502020204030204" pitchFamily="34" charset="0"/>
              <a:cs typeface="+mn-cs"/>
            </a:endParaRPr>
          </a:p>
          <a:p>
            <a:pPr marL="914239" lvl="1" indent="-457119" fontAlgn="auto">
              <a:spcBef>
                <a:spcPts val="0"/>
              </a:spcBef>
              <a:spcAft>
                <a:spcPts val="0"/>
              </a:spcAft>
              <a:buFont typeface="+mj-lt"/>
              <a:buAutoNum type="arabicPeriod"/>
              <a:defRPr/>
            </a:pPr>
            <a:r>
              <a:rPr lang="fr-BE" sz="2000" dirty="0">
                <a:latin typeface="Calibri" panose="020F0502020204030204" pitchFamily="34" charset="0"/>
                <a:cs typeface="+mn-cs"/>
              </a:rPr>
              <a:t>Partie </a:t>
            </a:r>
            <a:r>
              <a:rPr lang="fr-BE" sz="2000" b="1" dirty="0">
                <a:latin typeface="Calibri" panose="020F0502020204030204" pitchFamily="34" charset="0"/>
                <a:cs typeface="+mn-cs"/>
              </a:rPr>
              <a:t>dynamique </a:t>
            </a:r>
            <a:r>
              <a:rPr lang="fr-BE" sz="2000" dirty="0">
                <a:latin typeface="Calibri" panose="020F0502020204030204" pitchFamily="34" charset="0"/>
                <a:cs typeface="+mn-cs"/>
              </a:rPr>
              <a:t>qui détermine le </a:t>
            </a:r>
            <a:r>
              <a:rPr lang="fr-BE" sz="2000" b="1" dirty="0">
                <a:latin typeface="Calibri" panose="020F0502020204030204" pitchFamily="34" charset="0"/>
                <a:cs typeface="+mn-cs"/>
              </a:rPr>
              <a:t>comportement </a:t>
            </a:r>
            <a:r>
              <a:rPr lang="fr-BE" sz="2000" dirty="0">
                <a:latin typeface="Calibri" panose="020F0502020204030204" pitchFamily="34" charset="0"/>
                <a:cs typeface="+mn-cs"/>
              </a:rPr>
              <a:t>de l’objet</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L’</a:t>
            </a:r>
            <a:r>
              <a:rPr lang="fr-BE" sz="2000" b="1" dirty="0">
                <a:latin typeface="Calibri" panose="020F0502020204030204" pitchFamily="34" charset="0"/>
                <a:cs typeface="+mn-cs"/>
              </a:rPr>
              <a:t>état</a:t>
            </a:r>
            <a:r>
              <a:rPr lang="fr-BE" sz="2000" dirty="0">
                <a:latin typeface="Calibri" panose="020F0502020204030204" pitchFamily="34" charset="0"/>
                <a:cs typeface="+mn-cs"/>
              </a:rPr>
              <a:t> d’un objet </a:t>
            </a:r>
            <a:r>
              <a:rPr lang="fr-BE" sz="2000" dirty="0">
                <a:latin typeface="Calibri" panose="020F0502020204030204" pitchFamily="34" charset="0"/>
              </a:rPr>
              <a:t>en POO </a:t>
            </a:r>
            <a:r>
              <a:rPr lang="fr-BE" sz="2000" dirty="0">
                <a:latin typeface="Calibri" panose="020F0502020204030204" pitchFamily="34" charset="0"/>
                <a:cs typeface="+mn-cs"/>
              </a:rPr>
              <a:t>est l’ensemble des valeurs des données (ou attributs) de l’objet à un moment donné.</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Les attributs de l’objet sont représentées par des variables. </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Cycle de vie d’un objet :</a:t>
            </a:r>
          </a:p>
          <a:p>
            <a:pPr fontAlgn="auto">
              <a:spcBef>
                <a:spcPts val="0"/>
              </a:spcBef>
              <a:spcAft>
                <a:spcPts val="0"/>
              </a:spcAft>
              <a:defRPr/>
            </a:pPr>
            <a:r>
              <a:rPr lang="fr-BE" sz="2000" dirty="0">
                <a:latin typeface="Calibri" panose="020F0502020204030204" pitchFamily="34" charset="0"/>
                <a:cs typeface="+mn-cs"/>
              </a:rPr>
              <a:t>	création </a:t>
            </a:r>
            <a:r>
              <a:rPr lang="fr-BE" sz="2000" dirty="0">
                <a:latin typeface="Calibri" panose="020F0502020204030204" pitchFamily="34" charset="0"/>
                <a:cs typeface="+mn-cs"/>
                <a:sym typeface="Wingdings" panose="05000000000000000000" pitchFamily="2" charset="2"/>
              </a:rPr>
              <a:t> succession de changements d’état  destruction</a:t>
            </a:r>
            <a:endParaRPr lang="fr-BE" sz="2000" dirty="0">
              <a:latin typeface="Calibri" panose="020F0502020204030204" pitchFamily="34" charset="0"/>
              <a:cs typeface="+mn-cs"/>
            </a:endParaRPr>
          </a:p>
        </p:txBody>
      </p:sp>
    </p:spTree>
    <p:extLst>
      <p:ext uri="{BB962C8B-B14F-4D97-AF65-F5344CB8AC3E}">
        <p14:creationId xmlns:p14="http://schemas.microsoft.com/office/powerpoint/2010/main" val="1912946687"/>
      </p:ext>
    </p:extLst>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59BD2"/>
      </a:hlink>
      <a:folHlink>
        <a:srgbClr val="659B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5439</TotalTime>
  <Words>4744</Words>
  <Application>Microsoft Office PowerPoint</Application>
  <PresentationFormat>Affichage à l'écran (4:3)</PresentationFormat>
  <Paragraphs>1190</Paragraphs>
  <Slides>73</Slides>
  <Notes>73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73</vt:i4>
      </vt:variant>
    </vt:vector>
  </HeadingPairs>
  <TitlesOfParts>
    <vt:vector size="77" baseType="lpstr">
      <vt:lpstr>Arial</vt:lpstr>
      <vt:lpstr>Calibri</vt:lpstr>
      <vt:lpstr>Wingdings</vt:lpstr>
      <vt:lpstr>Default Design</vt:lpstr>
      <vt:lpstr>Introduction à la programmation en JAVA</vt:lpstr>
      <vt:lpstr>Table des matières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mth</dc:creator>
  <cp:lastModifiedBy>Gary Debilde</cp:lastModifiedBy>
  <cp:revision>230</cp:revision>
  <dcterms:created xsi:type="dcterms:W3CDTF">2008-11-20T11:25:03Z</dcterms:created>
  <dcterms:modified xsi:type="dcterms:W3CDTF">2014-10-15T07:35:08Z</dcterms:modified>
</cp:coreProperties>
</file>