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6" r:id="rId3"/>
    <p:sldId id="287" r:id="rId4"/>
    <p:sldId id="288" r:id="rId5"/>
    <p:sldId id="289" r:id="rId6"/>
    <p:sldId id="291" r:id="rId7"/>
    <p:sldId id="297" r:id="rId8"/>
    <p:sldId id="292" r:id="rId9"/>
    <p:sldId id="298" r:id="rId10"/>
    <p:sldId id="293" r:id="rId11"/>
    <p:sldId id="299" r:id="rId12"/>
    <p:sldId id="295" r:id="rId13"/>
    <p:sldId id="300" r:id="rId14"/>
    <p:sldId id="294" r:id="rId15"/>
    <p:sldId id="301" r:id="rId16"/>
    <p:sldId id="296" r:id="rId17"/>
    <p:sldId id="302" r:id="rId18"/>
    <p:sldId id="303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35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4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59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71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835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954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2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2D2D4-7288-473E-84B7-AC9A199C49B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87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86D95C-477A-4D1C-9842-FE73325BEE5F}" type="datetimeFigureOut">
              <a:rPr lang="fr-FR"/>
              <a:pPr>
                <a:defRPr/>
              </a:pPr>
              <a:t>10/10/2014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72AE9A-286C-4573-A7CC-9C45FFB425B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9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4F9EE5-F407-4C78-A5FF-0E839BCFF471}" type="slidenum">
              <a:rPr lang="fr-BE" altLang="fr-FR" smtClean="0"/>
              <a:pPr eaLnBrk="1" hangingPunct="1"/>
              <a:t>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84907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8C448-2C56-4F7D-A157-E1EB4E4A8EF2}" type="slidenum">
              <a:rPr lang="fr-BE" altLang="fr-FR" smtClean="0"/>
              <a:pPr eaLnBrk="1" hangingPunct="1"/>
              <a:t>10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15791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11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13596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8C448-2C56-4F7D-A157-E1EB4E4A8EF2}" type="slidenum">
              <a:rPr lang="fr-BE" altLang="fr-FR" smtClean="0"/>
              <a:pPr eaLnBrk="1" hangingPunct="1"/>
              <a:t>12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45060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13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449620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8C448-2C56-4F7D-A157-E1EB4E4A8EF2}" type="slidenum">
              <a:rPr lang="fr-BE" altLang="fr-FR" smtClean="0"/>
              <a:pPr eaLnBrk="1" hangingPunct="1"/>
              <a:t>14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67794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15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4091598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8C448-2C56-4F7D-A157-E1EB4E4A8EF2}" type="slidenum">
              <a:rPr lang="fr-BE" altLang="fr-FR" smtClean="0"/>
              <a:pPr eaLnBrk="1" hangingPunct="1"/>
              <a:t>16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32248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17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967636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8C448-2C56-4F7D-A157-E1EB4E4A8EF2}" type="slidenum">
              <a:rPr lang="fr-BE" altLang="fr-FR" smtClean="0"/>
              <a:pPr eaLnBrk="1" hangingPunct="1"/>
              <a:t>18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06213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9050D-5D92-4E92-9A4F-17BFE28C170F}" type="slidenum">
              <a:rPr lang="fr-BE" altLang="fr-FR" smtClean="0"/>
              <a:pPr eaLnBrk="1" hangingPunct="1"/>
              <a:t>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99982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12659B-3089-4DB3-BFA6-4EE40A53A58B}" type="slidenum">
              <a:rPr lang="fr-BE" altLang="fr-FR" smtClean="0"/>
              <a:pPr eaLnBrk="1" hangingPunct="1"/>
              <a:t>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12612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98990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45CC23-36DF-497B-A906-FAF5497F5D8A}" type="slidenum">
              <a:rPr lang="fr-BE" altLang="fr-FR" smtClean="0"/>
              <a:pPr eaLnBrk="1" hangingPunct="1"/>
              <a:t>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20644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8C448-2C56-4F7D-A157-E1EB4E4A8EF2}" type="slidenum">
              <a:rPr lang="fr-BE" altLang="fr-FR" smtClean="0"/>
              <a:pPr eaLnBrk="1" hangingPunct="1"/>
              <a:t>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8594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02948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8C448-2C56-4F7D-A157-E1EB4E4A8EF2}" type="slidenum">
              <a:rPr lang="fr-BE" altLang="fr-FR" smtClean="0"/>
              <a:pPr eaLnBrk="1" hangingPunct="1"/>
              <a:t>8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646699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9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95083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30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4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666" indent="0" algn="ctr">
              <a:buNone/>
              <a:defRPr/>
            </a:lvl2pPr>
            <a:lvl3pPr marL="801330" indent="0" algn="ctr">
              <a:buNone/>
              <a:defRPr/>
            </a:lvl3pPr>
            <a:lvl4pPr marL="1201995" indent="0" algn="ctr">
              <a:buNone/>
              <a:defRPr/>
            </a:lvl4pPr>
            <a:lvl5pPr marL="1602660" indent="0" algn="ctr">
              <a:buNone/>
              <a:defRPr/>
            </a:lvl5pPr>
            <a:lvl6pPr marL="2003326" indent="0" algn="ctr">
              <a:buNone/>
              <a:defRPr/>
            </a:lvl6pPr>
            <a:lvl7pPr marL="2403991" indent="0" algn="ctr">
              <a:buNone/>
              <a:defRPr/>
            </a:lvl7pPr>
            <a:lvl8pPr marL="2804656" indent="0" algn="ctr">
              <a:buNone/>
              <a:defRPr/>
            </a:lvl8pPr>
            <a:lvl9pPr marL="320532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5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44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2312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9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7699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7" y="294091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3" y="1208439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2899" indent="-219810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2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745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2" y="4407379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2" y="2907057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666" indent="0">
              <a:buNone/>
              <a:defRPr sz="1600"/>
            </a:lvl2pPr>
            <a:lvl3pPr marL="801330" indent="0">
              <a:buNone/>
              <a:defRPr sz="1400"/>
            </a:lvl3pPr>
            <a:lvl4pPr marL="1201995" indent="0">
              <a:buNone/>
              <a:defRPr sz="1200"/>
            </a:lvl4pPr>
            <a:lvl5pPr marL="1602660" indent="0">
              <a:buNone/>
              <a:defRPr sz="1200"/>
            </a:lvl5pPr>
            <a:lvl6pPr marL="2003326" indent="0">
              <a:buNone/>
              <a:defRPr sz="1200"/>
            </a:lvl6pPr>
            <a:lvl7pPr marL="2403991" indent="0">
              <a:buNone/>
              <a:defRPr sz="1200"/>
            </a:lvl7pPr>
            <a:lvl8pPr marL="2804656" indent="0">
              <a:buNone/>
              <a:defRPr sz="1200"/>
            </a:lvl8pPr>
            <a:lvl9pPr marL="3205320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68177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3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637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3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3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5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5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73930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377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314552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3573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9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3" y="1435531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7657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8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666" indent="0">
              <a:buNone/>
              <a:defRPr sz="2500"/>
            </a:lvl2pPr>
            <a:lvl3pPr marL="801330" indent="0">
              <a:buNone/>
              <a:defRPr sz="2100"/>
            </a:lvl3pPr>
            <a:lvl4pPr marL="1201995" indent="0">
              <a:buNone/>
              <a:defRPr sz="1800"/>
            </a:lvl4pPr>
            <a:lvl5pPr marL="1602660" indent="0">
              <a:buNone/>
              <a:defRPr sz="1800"/>
            </a:lvl5pPr>
            <a:lvl6pPr marL="2003326" indent="0">
              <a:buNone/>
              <a:defRPr sz="1800"/>
            </a:lvl6pPr>
            <a:lvl7pPr marL="2403991" indent="0">
              <a:buNone/>
              <a:defRPr sz="1800"/>
            </a:lvl7pPr>
            <a:lvl8pPr marL="2804656" indent="0">
              <a:buNone/>
              <a:defRPr sz="1800"/>
            </a:lvl8pPr>
            <a:lvl9pPr marL="3205320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8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734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7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3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6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2"/>
            <a:ext cx="2133962" cy="218807"/>
          </a:xfrm>
          <a:prstGeom prst="rect">
            <a:avLst/>
          </a:prstGeom>
          <a:ln/>
        </p:spPr>
        <p:txBody>
          <a:bodyPr lIns="80133" tIns="40067" rIns="80133" bIns="40067" anchor="ctr"/>
          <a:lstStyle>
            <a:lvl1pPr algn="ctr"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2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8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666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33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1995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66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10" indent="-219810" algn="l" defTabSz="914018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99" indent="-219810" algn="l" defTabSz="914018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174" indent="-228156" algn="l" defTabSz="91401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599878" indent="-228156" algn="l" defTabSz="914018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191" indent="-228156" algn="l" defTabSz="91401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6857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752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186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885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66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33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995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66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32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3991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465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32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642938" y="642939"/>
            <a:ext cx="7772400" cy="1470025"/>
          </a:xfrm>
        </p:spPr>
        <p:txBody>
          <a:bodyPr/>
          <a:lstStyle/>
          <a:p>
            <a:r>
              <a:rPr lang="fr-BE" altLang="fr-FR" b="1" dirty="0" smtClean="0">
                <a:latin typeface="Calibri" pitchFamily="34" charset="0"/>
              </a:rPr>
              <a:t>Introduction à la programmation en JAVA</a:t>
            </a: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143125"/>
            <a:ext cx="1778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867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La classe Class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28677" name="ZoneTexte 10"/>
          <p:cNvSpPr txBox="1">
            <a:spLocks noChangeArrowheads="1"/>
          </p:cNvSpPr>
          <p:nvPr/>
        </p:nvSpPr>
        <p:spPr bwMode="auto">
          <a:xfrm>
            <a:off x="107504" y="692696"/>
            <a:ext cx="892899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BE" sz="2000" dirty="0">
                <a:latin typeface="+mj-lt"/>
              </a:rPr>
              <a:t>Classe de description d'une </a:t>
            </a:r>
            <a:r>
              <a:rPr lang="fr-BE" sz="2000" dirty="0" smtClean="0">
                <a:latin typeface="+mj-lt"/>
              </a:rPr>
              <a:t>classe.</a:t>
            </a:r>
          </a:p>
          <a:p>
            <a:r>
              <a:rPr lang="fr-BE" sz="2000" dirty="0" smtClean="0">
                <a:latin typeface="+mj-lt"/>
              </a:rPr>
              <a:t>Elle permet </a:t>
            </a:r>
            <a:r>
              <a:rPr lang="fr-BE" sz="2000" dirty="0">
                <a:latin typeface="+mj-lt"/>
              </a:rPr>
              <a:t>de </a:t>
            </a:r>
            <a:r>
              <a:rPr lang="fr-BE" sz="2000" b="1" dirty="0">
                <a:latin typeface="+mj-lt"/>
              </a:rPr>
              <a:t>manipuler une classe </a:t>
            </a:r>
            <a:r>
              <a:rPr lang="fr-BE" sz="2000" dirty="0">
                <a:latin typeface="+mj-lt"/>
              </a:rPr>
              <a:t>dans un programme Java. </a:t>
            </a:r>
            <a:endParaRPr lang="fr-BE" sz="2000" dirty="0" smtClean="0">
              <a:latin typeface="+mj-lt"/>
            </a:endParaRPr>
          </a:p>
          <a:p>
            <a:endParaRPr lang="fr-BE" sz="2000" dirty="0">
              <a:latin typeface="+mj-lt"/>
            </a:endParaRPr>
          </a:p>
          <a:p>
            <a:r>
              <a:rPr lang="fr-BE" sz="2000" dirty="0" smtClean="0">
                <a:latin typeface="+mj-lt"/>
              </a:rPr>
              <a:t>Deux </a:t>
            </a:r>
            <a:r>
              <a:rPr lang="fr-BE" sz="2000" dirty="0">
                <a:latin typeface="+mn-lt"/>
              </a:rPr>
              <a:t>manières de procéder </a:t>
            </a:r>
            <a:r>
              <a:rPr lang="fr-BE" sz="2000" dirty="0" smtClean="0">
                <a:latin typeface="+mn-lt"/>
              </a:rPr>
              <a:t>pour </a:t>
            </a:r>
            <a:r>
              <a:rPr lang="fr-BE" sz="2000" dirty="0">
                <a:latin typeface="+mn-lt"/>
              </a:rPr>
              <a:t>instancier </a:t>
            </a:r>
            <a:r>
              <a:rPr lang="fr-BE" sz="2000" dirty="0">
                <a:latin typeface="+mj-lt"/>
              </a:rPr>
              <a:t>un objet de type classe, voici deux </a:t>
            </a:r>
            <a:r>
              <a:rPr lang="fr-BE" sz="2000" dirty="0" smtClean="0">
                <a:latin typeface="+mj-lt"/>
              </a:rPr>
              <a:t>:</a:t>
            </a:r>
            <a:endParaRPr lang="fr-BE" sz="2000" dirty="0">
              <a:latin typeface="+mj-lt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fr-BE" sz="2000" dirty="0" smtClean="0">
                <a:latin typeface="+mj-lt"/>
              </a:rPr>
              <a:t>A </a:t>
            </a:r>
            <a:r>
              <a:rPr lang="fr-BE" sz="2000" dirty="0">
                <a:latin typeface="+mj-lt"/>
              </a:rPr>
              <a:t>partir d’un objet</a:t>
            </a:r>
            <a:r>
              <a:rPr lang="fr-BE" sz="2000" dirty="0" smtClean="0">
                <a:latin typeface="+mj-lt"/>
              </a:rPr>
              <a:t>:</a:t>
            </a:r>
            <a:endParaRPr lang="fr-BE" sz="2000" dirty="0">
              <a:latin typeface="+mj-lt"/>
            </a:endParaRPr>
          </a:p>
          <a:p>
            <a:r>
              <a:rPr lang="fr-BE" sz="2000" dirty="0">
                <a:latin typeface="+mj-lt"/>
              </a:rPr>
              <a:t>		</a:t>
            </a:r>
            <a:r>
              <a:rPr lang="fr-BE" sz="2000" b="1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MaClasse</a:t>
            </a:r>
            <a:r>
              <a:rPr lang="fr-BE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2000" dirty="0" err="1">
                <a:latin typeface="+mj-lt"/>
              </a:rPr>
              <a:t>objetMaClasse</a:t>
            </a:r>
            <a:r>
              <a:rPr lang="fr-BE" sz="2000" dirty="0">
                <a:latin typeface="+mj-lt"/>
              </a:rPr>
              <a:t> = </a:t>
            </a:r>
            <a:r>
              <a:rPr lang="fr-BE" sz="20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new</a:t>
            </a:r>
            <a:r>
              <a:rPr lang="fr-BE" sz="20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2000" dirty="0" err="1">
                <a:latin typeface="+mj-lt"/>
              </a:rPr>
              <a:t>MaClasse</a:t>
            </a:r>
            <a:r>
              <a:rPr lang="fr-BE" sz="2000" dirty="0">
                <a:latin typeface="+mj-lt"/>
              </a:rPr>
              <a:t>();</a:t>
            </a:r>
          </a:p>
          <a:p>
            <a:r>
              <a:rPr lang="fr-BE" sz="2000" dirty="0">
                <a:latin typeface="+mj-lt"/>
              </a:rPr>
              <a:t>		</a:t>
            </a:r>
            <a:r>
              <a:rPr lang="fr-BE" sz="2000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Class</a:t>
            </a:r>
            <a:r>
              <a:rPr lang="fr-BE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2000" dirty="0" err="1">
                <a:latin typeface="+mj-lt"/>
              </a:rPr>
              <a:t>objetClass</a:t>
            </a:r>
            <a:r>
              <a:rPr lang="fr-BE" sz="2000" dirty="0">
                <a:latin typeface="+mj-lt"/>
              </a:rPr>
              <a:t> = </a:t>
            </a:r>
            <a:r>
              <a:rPr lang="fr-BE" sz="2000" dirty="0" err="1">
                <a:latin typeface="+mj-lt"/>
              </a:rPr>
              <a:t>objetMaClasse.</a:t>
            </a:r>
            <a:r>
              <a:rPr lang="fr-BE" sz="2000" dirty="0" err="1">
                <a:latin typeface="+mj-lt"/>
                <a:cs typeface="Arial" pitchFamily="34" charset="0"/>
              </a:rPr>
              <a:t>getClass</a:t>
            </a:r>
            <a:r>
              <a:rPr lang="fr-BE" sz="2000" dirty="0">
                <a:latin typeface="+mj-lt"/>
              </a:rPr>
              <a:t>();</a:t>
            </a:r>
          </a:p>
          <a:p>
            <a:endParaRPr lang="fr-BE" sz="2000" dirty="0">
              <a:latin typeface="+mj-lt"/>
            </a:endParaRPr>
          </a:p>
          <a:p>
            <a:pPr marL="1085850" lvl="1" indent="-342900">
              <a:buFont typeface="+mj-lt"/>
              <a:buAutoNum type="arabicPeriod" startAt="2"/>
            </a:pPr>
            <a:r>
              <a:rPr lang="fr-BE" sz="2000" dirty="0" smtClean="0">
                <a:latin typeface="+mj-lt"/>
              </a:rPr>
              <a:t>A </a:t>
            </a:r>
            <a:r>
              <a:rPr lang="fr-BE" sz="2000" dirty="0">
                <a:latin typeface="+mj-lt"/>
              </a:rPr>
              <a:t>partir du nom de la classe</a:t>
            </a:r>
            <a:r>
              <a:rPr lang="fr-BE" sz="2000" dirty="0" smtClean="0">
                <a:latin typeface="+mj-lt"/>
              </a:rPr>
              <a:t>:</a:t>
            </a:r>
            <a:endParaRPr lang="fr-BE" sz="2000" dirty="0">
              <a:latin typeface="+mj-lt"/>
            </a:endParaRPr>
          </a:p>
          <a:p>
            <a:r>
              <a:rPr lang="fr-BE" sz="2000" dirty="0">
                <a:latin typeface="+mj-lt"/>
              </a:rPr>
              <a:t>		</a:t>
            </a:r>
            <a:r>
              <a:rPr lang="fr-BE" sz="2000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Class</a:t>
            </a:r>
            <a:r>
              <a:rPr lang="fr-BE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2000" dirty="0" err="1">
                <a:latin typeface="+mj-lt"/>
              </a:rPr>
              <a:t>objetClass</a:t>
            </a:r>
            <a:r>
              <a:rPr lang="fr-BE" sz="2000" dirty="0">
                <a:latin typeface="+mj-lt"/>
              </a:rPr>
              <a:t> = </a:t>
            </a:r>
            <a:r>
              <a:rPr lang="fr-BE" sz="20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Class</a:t>
            </a:r>
            <a:r>
              <a:rPr lang="fr-BE" sz="2000" dirty="0" err="1">
                <a:latin typeface="+mj-lt"/>
                <a:cs typeface="Arial" pitchFamily="34" charset="0"/>
              </a:rPr>
              <a:t>.forName</a:t>
            </a:r>
            <a:r>
              <a:rPr lang="fr-BE" sz="2000" dirty="0">
                <a:latin typeface="+mj-lt"/>
              </a:rPr>
              <a:t>("</a:t>
            </a:r>
            <a:r>
              <a:rPr lang="fr-BE" sz="2000" dirty="0">
                <a:latin typeface="+mj-lt"/>
                <a:cs typeface="Arial" pitchFamily="34" charset="0"/>
              </a:rPr>
              <a:t> </a:t>
            </a:r>
            <a:r>
              <a:rPr lang="fr-BE" sz="2000" dirty="0" err="1">
                <a:latin typeface="+mj-lt"/>
                <a:cs typeface="Arial" pitchFamily="34" charset="0"/>
              </a:rPr>
              <a:t>MaClasse</a:t>
            </a:r>
            <a:r>
              <a:rPr lang="fr-BE" sz="2000" dirty="0">
                <a:latin typeface="+mj-lt"/>
                <a:cs typeface="Arial" pitchFamily="34" charset="0"/>
              </a:rPr>
              <a:t> </a:t>
            </a:r>
            <a:r>
              <a:rPr lang="fr-BE" sz="2000" dirty="0">
                <a:latin typeface="+mj-lt"/>
              </a:rPr>
              <a:t>");</a:t>
            </a:r>
          </a:p>
          <a:p>
            <a:endParaRPr lang="fr-BE" sz="2000" dirty="0">
              <a:latin typeface="+mj-lt"/>
            </a:endParaRPr>
          </a:p>
          <a:p>
            <a:r>
              <a:rPr lang="fr-BE" sz="2000" dirty="0">
                <a:latin typeface="+mj-lt"/>
              </a:rPr>
              <a:t>Une fois un objet de </a:t>
            </a:r>
            <a:r>
              <a:rPr lang="fr-BE" sz="2000" dirty="0" smtClean="0">
                <a:latin typeface="+mj-lt"/>
              </a:rPr>
              <a:t>type Class </a:t>
            </a:r>
            <a:r>
              <a:rPr lang="fr-BE" sz="2000" dirty="0">
                <a:latin typeface="+mj-lt"/>
              </a:rPr>
              <a:t>obtenu, il est possible de faire de l'introspection (</a:t>
            </a:r>
            <a:r>
              <a:rPr lang="fr-BE" sz="2000" i="1" dirty="0" err="1">
                <a:latin typeface="+mj-lt"/>
              </a:rPr>
              <a:t>reflection</a:t>
            </a:r>
            <a:r>
              <a:rPr lang="fr-BE" sz="2000" dirty="0">
                <a:latin typeface="+mj-lt"/>
              </a:rPr>
              <a:t>) sur les classes, c'est-à-dire trouver dynamiquement les membres ou constructeurs de la classe et </a:t>
            </a:r>
            <a:r>
              <a:rPr lang="fr-BE" sz="2000" dirty="0" smtClean="0">
                <a:latin typeface="+mj-lt"/>
              </a:rPr>
              <a:t>y accéder.</a:t>
            </a:r>
          </a:p>
        </p:txBody>
      </p:sp>
    </p:spTree>
    <p:extLst>
      <p:ext uri="{BB962C8B-B14F-4D97-AF65-F5344CB8AC3E}">
        <p14:creationId xmlns:p14="http://schemas.microsoft.com/office/powerpoint/2010/main" val="255517737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1" y="714375"/>
            <a:ext cx="7572375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Rappel 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Le package </a:t>
            </a:r>
            <a:r>
              <a:rPr lang="fr-BE" sz="2000" b="1" dirty="0" err="1" smtClean="0">
                <a:latin typeface="+mn-lt"/>
                <a:cs typeface="+mn-cs"/>
              </a:rPr>
              <a:t>java.lang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La classe Class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</a:rPr>
              <a:t>IV</a:t>
            </a:r>
            <a:r>
              <a:rPr lang="fr-BE" sz="2000" b="1" dirty="0">
                <a:solidFill>
                  <a:srgbClr val="FF0000"/>
                </a:solidFill>
                <a:latin typeface="+mn-lt"/>
              </a:rPr>
              <a:t>. La classe Math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V. La classe String et les classes « primitives »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VI. La classe </a:t>
            </a:r>
            <a:r>
              <a:rPr lang="fr-BE" sz="2000" b="1" dirty="0" err="1" smtClean="0">
                <a:latin typeface="+mn-lt"/>
                <a:cs typeface="+mn-cs"/>
              </a:rPr>
              <a:t>StringBuilder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+mj-lt"/>
              </a:rPr>
              <a:t>VII. La classe </a:t>
            </a:r>
            <a:r>
              <a:rPr lang="fr-BE" sz="2000" b="1" dirty="0" err="1">
                <a:latin typeface="+mj-lt"/>
              </a:rPr>
              <a:t>Calendar</a:t>
            </a:r>
            <a:endParaRPr lang="fr-BE" sz="2000" b="1" dirty="0">
              <a:latin typeface="+mj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7008813" y="6640513"/>
            <a:ext cx="2135187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BE"/>
              <a:t>Intro. à la prog.Java</a:t>
            </a:r>
          </a:p>
        </p:txBody>
      </p:sp>
    </p:spTree>
    <p:extLst>
      <p:ext uri="{BB962C8B-B14F-4D97-AF65-F5344CB8AC3E}">
        <p14:creationId xmlns:p14="http://schemas.microsoft.com/office/powerpoint/2010/main" val="20036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867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IV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La classe Math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28677" name="ZoneTexte 10"/>
          <p:cNvSpPr txBox="1">
            <a:spLocks noChangeArrowheads="1"/>
          </p:cNvSpPr>
          <p:nvPr/>
        </p:nvSpPr>
        <p:spPr bwMode="auto">
          <a:xfrm>
            <a:off x="107504" y="764704"/>
            <a:ext cx="892899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BE" sz="2400" dirty="0" smtClean="0">
                <a:latin typeface="+mj-lt"/>
              </a:rPr>
              <a:t>La classe </a:t>
            </a:r>
            <a:r>
              <a:rPr lang="fr-BE" sz="2400" b="1" dirty="0" smtClean="0">
                <a:latin typeface="+mj-lt"/>
              </a:rPr>
              <a:t>Math</a:t>
            </a:r>
            <a:r>
              <a:rPr lang="fr-BE" sz="2400" dirty="0" smtClean="0">
                <a:latin typeface="+mj-lt"/>
              </a:rPr>
              <a:t> contient toute une série de fonctions statiques pour effectuer, entres autres, les calculs suivants 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2400" dirty="0" smtClean="0">
                <a:latin typeface="+mj-lt"/>
              </a:rPr>
              <a:t>Valeur absolue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2400" dirty="0" smtClean="0">
                <a:latin typeface="+mj-lt"/>
              </a:rPr>
              <a:t>Sinus, cosinus, tangente, arc sinus, arc cosinus, arc tangente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2400" dirty="0" smtClean="0">
                <a:latin typeface="+mj-lt"/>
              </a:rPr>
              <a:t>Exponentielle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2400" dirty="0" smtClean="0">
                <a:latin typeface="+mj-lt"/>
              </a:rPr>
              <a:t>Logarithme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2400" dirty="0" smtClean="0">
                <a:latin typeface="+mj-lt"/>
              </a:rPr>
              <a:t>Arrondissement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2400" dirty="0" smtClean="0">
                <a:latin typeface="+mj-lt"/>
              </a:rPr>
              <a:t>Exposant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2400" dirty="0" smtClean="0">
                <a:latin typeface="+mj-lt"/>
              </a:rPr>
              <a:t>Conversion radians &gt; degrés (et inversement)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2400" dirty="0" smtClean="0">
                <a:latin typeface="+mj-lt"/>
              </a:rPr>
              <a:t>…</a:t>
            </a:r>
          </a:p>
          <a:p>
            <a:endParaRPr lang="fr-BE" sz="2400" dirty="0" smtClean="0">
              <a:latin typeface="+mj-lt"/>
            </a:endParaRPr>
          </a:p>
          <a:p>
            <a:r>
              <a:rPr lang="fr-BE" sz="2400" dirty="0" smtClean="0">
                <a:latin typeface="+mj-lt"/>
              </a:rPr>
              <a:t>Elle contient également des constantes statiques tel que PI.</a:t>
            </a:r>
          </a:p>
        </p:txBody>
      </p:sp>
    </p:spTree>
    <p:extLst>
      <p:ext uri="{BB962C8B-B14F-4D97-AF65-F5344CB8AC3E}">
        <p14:creationId xmlns:p14="http://schemas.microsoft.com/office/powerpoint/2010/main" val="326200514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1" y="714375"/>
            <a:ext cx="7572375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Rappel 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Le package </a:t>
            </a:r>
            <a:r>
              <a:rPr lang="fr-BE" sz="2000" b="1" dirty="0" err="1" smtClean="0">
                <a:latin typeface="+mn-lt"/>
                <a:cs typeface="+mn-cs"/>
              </a:rPr>
              <a:t>java.lang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La classe Class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</a:rPr>
              <a:t>IV</a:t>
            </a:r>
            <a:r>
              <a:rPr lang="fr-BE" sz="2000" b="1" dirty="0">
                <a:latin typeface="+mn-lt"/>
              </a:rPr>
              <a:t>. La classe Math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V. La classe String et les classes « primitives »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VI. La classe </a:t>
            </a:r>
            <a:r>
              <a:rPr lang="fr-BE" sz="2000" b="1" dirty="0" err="1" smtClean="0">
                <a:latin typeface="+mn-lt"/>
                <a:cs typeface="+mn-cs"/>
              </a:rPr>
              <a:t>StringBuilder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j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+mj-lt"/>
              </a:rPr>
              <a:t>VII. La classe </a:t>
            </a:r>
            <a:r>
              <a:rPr lang="fr-BE" sz="2000" b="1" dirty="0" err="1">
                <a:latin typeface="+mj-lt"/>
              </a:rPr>
              <a:t>Calendar</a:t>
            </a:r>
            <a:endParaRPr lang="fr-BE" sz="2000" b="1" dirty="0">
              <a:latin typeface="+mj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7008813" y="6640513"/>
            <a:ext cx="2135187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BE"/>
              <a:t>Intro. à la prog.Java</a:t>
            </a:r>
          </a:p>
        </p:txBody>
      </p:sp>
    </p:spTree>
    <p:extLst>
      <p:ext uri="{BB962C8B-B14F-4D97-AF65-F5344CB8AC3E}">
        <p14:creationId xmlns:p14="http://schemas.microsoft.com/office/powerpoint/2010/main" val="20036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867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V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La classe String et les classes « primitives »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28677" name="ZoneTexte 10"/>
          <p:cNvSpPr txBox="1">
            <a:spLocks noChangeArrowheads="1"/>
          </p:cNvSpPr>
          <p:nvPr/>
        </p:nvSpPr>
        <p:spPr bwMode="auto">
          <a:xfrm>
            <a:off x="0" y="593890"/>
            <a:ext cx="9144000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BE" dirty="0" smtClean="0">
                <a:latin typeface="+mj-lt"/>
              </a:rPr>
              <a:t>La classe </a:t>
            </a:r>
            <a:r>
              <a:rPr lang="fr-BE" b="1" dirty="0" smtClean="0">
                <a:latin typeface="+mj-lt"/>
              </a:rPr>
              <a:t>String</a:t>
            </a:r>
            <a:r>
              <a:rPr lang="fr-BE" dirty="0" smtClean="0">
                <a:latin typeface="+mj-lt"/>
              </a:rPr>
              <a:t> représentent </a:t>
            </a:r>
            <a:r>
              <a:rPr lang="fr-BE" dirty="0">
                <a:latin typeface="+mj-lt"/>
              </a:rPr>
              <a:t>les chaînes de caractères en Java.</a:t>
            </a:r>
          </a:p>
          <a:p>
            <a:endParaRPr lang="fr-BE" dirty="0" smtClean="0">
              <a:latin typeface="+mj-lt"/>
            </a:endParaRPr>
          </a:p>
          <a:p>
            <a:r>
              <a:rPr lang="fr-BE" dirty="0" smtClean="0">
                <a:latin typeface="+mj-lt"/>
              </a:rPr>
              <a:t>Les </a:t>
            </a:r>
            <a:r>
              <a:rPr lang="fr-BE" b="1" dirty="0">
                <a:latin typeface="+mj-lt"/>
              </a:rPr>
              <a:t>conversions de tout type vers String </a:t>
            </a:r>
            <a:r>
              <a:rPr lang="fr-BE" dirty="0">
                <a:latin typeface="+mj-lt"/>
              </a:rPr>
              <a:t>se fait au moyen de la méthode statique surchargée </a:t>
            </a:r>
            <a:r>
              <a:rPr lang="fr-BE" b="1" dirty="0" err="1" smtClean="0">
                <a:latin typeface="+mj-lt"/>
              </a:rPr>
              <a:t>String.valueOf</a:t>
            </a:r>
            <a:r>
              <a:rPr lang="fr-BE" dirty="0" smtClean="0">
                <a:latin typeface="+mj-lt"/>
              </a:rPr>
              <a:t>. </a:t>
            </a:r>
          </a:p>
          <a:p>
            <a:pPr lvl="3"/>
            <a:r>
              <a:rPr lang="fr-BE" sz="1600" dirty="0">
                <a:latin typeface="+mj-lt"/>
              </a:rPr>
              <a:t>	</a:t>
            </a:r>
            <a:r>
              <a:rPr lang="fr-BE" sz="16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int</a:t>
            </a:r>
            <a:r>
              <a:rPr lang="fr-BE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fr-BE" sz="1600" dirty="0" err="1">
                <a:latin typeface="+mn-lt"/>
              </a:rPr>
              <a:t>numero</a:t>
            </a:r>
            <a:r>
              <a:rPr lang="fr-BE" sz="1600" dirty="0">
                <a:latin typeface="+mn-lt"/>
              </a:rPr>
              <a:t> = 1;</a:t>
            </a:r>
          </a:p>
          <a:p>
            <a:pPr lvl="3"/>
            <a:r>
              <a:rPr lang="fr-BE" sz="1600" dirty="0">
                <a:latin typeface="+mn-lt"/>
                <a:cs typeface="Arial" pitchFamily="34" charset="0"/>
              </a:rPr>
              <a:t>	String</a:t>
            </a:r>
            <a:r>
              <a:rPr lang="fr-BE" sz="1600" dirty="0">
                <a:latin typeface="+mn-lt"/>
              </a:rPr>
              <a:t> </a:t>
            </a:r>
            <a:r>
              <a:rPr lang="fr-BE" sz="1600" dirty="0" err="1">
                <a:latin typeface="+mn-lt"/>
              </a:rPr>
              <a:t>num</a:t>
            </a:r>
            <a:r>
              <a:rPr lang="fr-BE" sz="1600" dirty="0">
                <a:latin typeface="+mn-lt"/>
              </a:rPr>
              <a:t> = </a:t>
            </a:r>
            <a:r>
              <a:rPr lang="fr-BE" sz="1600" dirty="0" err="1">
                <a:latin typeface="+mn-lt"/>
                <a:cs typeface="Arial" pitchFamily="34" charset="0"/>
              </a:rPr>
              <a:t>String.valueOf</a:t>
            </a:r>
            <a:r>
              <a:rPr lang="fr-BE" sz="1600" dirty="0">
                <a:latin typeface="+mn-lt"/>
              </a:rPr>
              <a:t>(</a:t>
            </a:r>
            <a:r>
              <a:rPr lang="fr-BE" sz="1600" dirty="0" err="1">
                <a:latin typeface="+mn-lt"/>
              </a:rPr>
              <a:t>numero</a:t>
            </a:r>
            <a:r>
              <a:rPr lang="fr-BE" sz="1600" dirty="0">
                <a:latin typeface="+mn-lt"/>
              </a:rPr>
              <a:t>); </a:t>
            </a:r>
            <a:endParaRPr lang="fr-BE" dirty="0" smtClean="0">
              <a:latin typeface="+mn-lt"/>
            </a:endParaRPr>
          </a:p>
          <a:p>
            <a:r>
              <a:rPr lang="fr-BE" dirty="0" smtClean="0">
                <a:latin typeface="+mj-lt"/>
              </a:rPr>
              <a:t>Dans </a:t>
            </a:r>
            <a:r>
              <a:rPr lang="fr-BE" dirty="0">
                <a:latin typeface="+mj-lt"/>
              </a:rPr>
              <a:t>le cas des objets, c'est leur méthode </a:t>
            </a:r>
            <a:r>
              <a:rPr lang="fr-BE" dirty="0" err="1">
                <a:latin typeface="+mj-lt"/>
              </a:rPr>
              <a:t>toString</a:t>
            </a:r>
            <a:r>
              <a:rPr lang="fr-BE" dirty="0">
                <a:latin typeface="+mj-lt"/>
              </a:rPr>
              <a:t>() qui est appelée. </a:t>
            </a:r>
            <a:endParaRPr lang="fr-BE" dirty="0" smtClean="0">
              <a:latin typeface="+mj-lt"/>
            </a:endParaRPr>
          </a:p>
          <a:p>
            <a:r>
              <a:rPr lang="fr-BE" sz="1600" dirty="0">
                <a:latin typeface="+mj-lt"/>
              </a:rPr>
              <a:t>	</a:t>
            </a:r>
          </a:p>
          <a:p>
            <a:r>
              <a:rPr lang="fr-BE" dirty="0">
                <a:latin typeface="+mj-lt"/>
              </a:rPr>
              <a:t>Un ensemble de méthodes prédéfinies permet les manipulations classiques sur les chaînes de </a:t>
            </a:r>
            <a:r>
              <a:rPr lang="fr-BE" dirty="0" smtClean="0">
                <a:latin typeface="+mj-lt"/>
              </a:rPr>
              <a:t>caractères: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1600" dirty="0" err="1" smtClean="0">
                <a:latin typeface="+mj-lt"/>
              </a:rPr>
              <a:t>charAt</a:t>
            </a:r>
            <a:r>
              <a:rPr lang="fr-BE" sz="1600" dirty="0" smtClean="0">
                <a:latin typeface="+mj-lt"/>
              </a:rPr>
              <a:t>(</a:t>
            </a:r>
            <a:r>
              <a:rPr lang="fr-BE" sz="1600" dirty="0" err="1" smtClean="0">
                <a:latin typeface="+mj-lt"/>
              </a:rPr>
              <a:t>int</a:t>
            </a:r>
            <a:r>
              <a:rPr lang="fr-BE" sz="1600" dirty="0" smtClean="0">
                <a:latin typeface="+mj-lt"/>
              </a:rPr>
              <a:t>) : retourne le caractère numéro i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1600" dirty="0" err="1" smtClean="0">
                <a:latin typeface="+mj-lt"/>
              </a:rPr>
              <a:t>substring</a:t>
            </a:r>
            <a:r>
              <a:rPr lang="fr-BE" sz="1600" dirty="0" smtClean="0">
                <a:latin typeface="+mj-lt"/>
              </a:rPr>
              <a:t>(</a:t>
            </a:r>
            <a:r>
              <a:rPr lang="fr-BE" sz="1600" dirty="0" err="1" smtClean="0">
                <a:latin typeface="+mj-lt"/>
              </a:rPr>
              <a:t>int</a:t>
            </a:r>
            <a:r>
              <a:rPr lang="fr-BE" sz="1600" dirty="0" smtClean="0">
                <a:latin typeface="+mj-lt"/>
              </a:rPr>
              <a:t>, </a:t>
            </a:r>
            <a:r>
              <a:rPr lang="fr-BE" sz="1600" dirty="0" err="1" smtClean="0">
                <a:latin typeface="+mj-lt"/>
              </a:rPr>
              <a:t>int</a:t>
            </a:r>
            <a:r>
              <a:rPr lang="fr-BE" sz="1600" dirty="0" smtClean="0">
                <a:latin typeface="+mj-lt"/>
              </a:rPr>
              <a:t>) : retourne une sous-chaîne de caractères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1600" dirty="0" err="1" smtClean="0">
                <a:latin typeface="+mj-lt"/>
              </a:rPr>
              <a:t>replaceAll</a:t>
            </a:r>
            <a:r>
              <a:rPr lang="fr-BE" sz="1600" dirty="0" smtClean="0">
                <a:latin typeface="+mj-lt"/>
              </a:rPr>
              <a:t>(String, String) : remplacement de caractères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1600" dirty="0" err="1" smtClean="0">
                <a:latin typeface="+mj-lt"/>
              </a:rPr>
              <a:t>toLowerCase</a:t>
            </a:r>
            <a:r>
              <a:rPr lang="fr-BE" sz="1600" dirty="0" smtClean="0">
                <a:latin typeface="+mj-lt"/>
              </a:rPr>
              <a:t>() : rendre minuscule tous les caractères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1600" dirty="0" err="1" smtClean="0">
                <a:latin typeface="+mj-lt"/>
              </a:rPr>
              <a:t>toUpperCase</a:t>
            </a:r>
            <a:r>
              <a:rPr lang="fr-BE" sz="1600" dirty="0" smtClean="0">
                <a:latin typeface="+mj-lt"/>
              </a:rPr>
              <a:t>() : rendre majuscule tous les caractères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1600" dirty="0" err="1" smtClean="0">
                <a:latin typeface="+mj-lt"/>
              </a:rPr>
              <a:t>trim</a:t>
            </a:r>
            <a:r>
              <a:rPr lang="fr-BE" sz="1600" dirty="0" smtClean="0">
                <a:latin typeface="+mj-lt"/>
              </a:rPr>
              <a:t>() : retire les espaces situés au début et à la fin du String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BE" sz="1600" dirty="0" smtClean="0">
                <a:latin typeface="+mj-lt"/>
              </a:rPr>
              <a:t>…</a:t>
            </a:r>
            <a:endParaRPr lang="fr-BE" sz="1600" dirty="0">
              <a:latin typeface="+mj-lt"/>
            </a:endParaRPr>
          </a:p>
          <a:p>
            <a:endParaRPr lang="fr-BE" sz="1600" dirty="0" smtClean="0">
              <a:latin typeface="+mj-lt"/>
            </a:endParaRPr>
          </a:p>
          <a:p>
            <a:r>
              <a:rPr lang="fr-BE" dirty="0" smtClean="0">
                <a:latin typeface="+mj-lt"/>
              </a:rPr>
              <a:t>Chaque type primitif possède une classe qui lui correspond. On parle de classe « </a:t>
            </a:r>
            <a:r>
              <a:rPr lang="fr-BE" dirty="0" err="1" smtClean="0">
                <a:latin typeface="+mj-lt"/>
              </a:rPr>
              <a:t>wrapper</a:t>
            </a:r>
            <a:r>
              <a:rPr lang="fr-BE" dirty="0" smtClean="0">
                <a:latin typeface="+mj-lt"/>
              </a:rPr>
              <a:t> ».</a:t>
            </a:r>
            <a:endParaRPr lang="fr-BE" dirty="0">
              <a:latin typeface="+mj-lt"/>
            </a:endParaRPr>
          </a:p>
          <a:p>
            <a:r>
              <a:rPr lang="fr-BE" dirty="0" smtClean="0">
                <a:latin typeface="+mj-lt"/>
              </a:rPr>
              <a:t>Ces classes permettent, entre autres, la conversion d’un String en un type primitif</a:t>
            </a:r>
            <a:r>
              <a:rPr lang="fr-BE" sz="1600" dirty="0" smtClean="0">
                <a:latin typeface="+mj-lt"/>
              </a:rPr>
              <a:t>.</a:t>
            </a:r>
            <a:endParaRPr lang="fr-BE" sz="1600" dirty="0">
              <a:latin typeface="+mj-lt"/>
            </a:endParaRPr>
          </a:p>
          <a:p>
            <a:pPr lvl="2"/>
            <a:r>
              <a:rPr lang="fr-BE" sz="1600" dirty="0">
                <a:latin typeface="+mj-lt"/>
              </a:rPr>
              <a:t>	</a:t>
            </a:r>
            <a:r>
              <a:rPr lang="fr-BE" sz="16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int</a:t>
            </a:r>
            <a:r>
              <a:rPr lang="fr-BE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600" dirty="0">
                <a:latin typeface="+mj-lt"/>
              </a:rPr>
              <a:t>i </a:t>
            </a:r>
            <a:r>
              <a:rPr lang="fr-BE" sz="1600" dirty="0">
                <a:latin typeface="+mj-lt"/>
                <a:cs typeface="Arial" pitchFamily="34" charset="0"/>
              </a:rPr>
              <a:t>= </a:t>
            </a:r>
            <a:r>
              <a:rPr lang="fr-BE" sz="1600" dirty="0" err="1" smtClean="0">
                <a:latin typeface="+mj-lt"/>
                <a:cs typeface="Arial" pitchFamily="34" charset="0"/>
              </a:rPr>
              <a:t>Integer.parseInt</a:t>
            </a:r>
            <a:r>
              <a:rPr lang="fr-BE" sz="1600" dirty="0" smtClean="0">
                <a:latin typeface="+mj-lt"/>
              </a:rPr>
              <a:t>("</a:t>
            </a:r>
            <a:r>
              <a:rPr lang="fr-BE" sz="1600" dirty="0">
                <a:latin typeface="+mj-lt"/>
              </a:rPr>
              <a:t>123</a:t>
            </a:r>
            <a:r>
              <a:rPr lang="fr-BE" sz="1600" dirty="0" smtClean="0">
                <a:latin typeface="+mj-lt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7615756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1" y="714375"/>
            <a:ext cx="7572375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Rappel 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Le package </a:t>
            </a:r>
            <a:r>
              <a:rPr lang="fr-BE" sz="2000" b="1" dirty="0" err="1" smtClean="0">
                <a:latin typeface="+mn-lt"/>
                <a:cs typeface="+mn-cs"/>
              </a:rPr>
              <a:t>java.lang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La classe Class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</a:rPr>
              <a:t>IV</a:t>
            </a:r>
            <a:r>
              <a:rPr lang="fr-BE" sz="2000" b="1" dirty="0">
                <a:latin typeface="+mn-lt"/>
              </a:rPr>
              <a:t>. La classe Math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V. La classe String et les classes « primitives »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VI. La classe </a:t>
            </a:r>
            <a:r>
              <a:rPr lang="fr-BE" sz="2000" b="1" dirty="0" err="1" smtClean="0">
                <a:solidFill>
                  <a:srgbClr val="FF0000"/>
                </a:solidFill>
                <a:latin typeface="+mn-lt"/>
                <a:cs typeface="+mn-cs"/>
              </a:rPr>
              <a:t>StringBuilder</a:t>
            </a:r>
            <a:endParaRPr lang="fr-BE" sz="20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+mn-lt"/>
              </a:rPr>
              <a:t>VII. La classe </a:t>
            </a:r>
            <a:r>
              <a:rPr lang="fr-BE" sz="2000" b="1" dirty="0" err="1">
                <a:latin typeface="+mn-lt"/>
              </a:rPr>
              <a:t>Calendar</a:t>
            </a:r>
            <a:endParaRPr lang="fr-BE" sz="2000" b="1" dirty="0">
              <a:latin typeface="+mn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7008813" y="6640513"/>
            <a:ext cx="2135187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BE"/>
              <a:t>Intro. à la prog.Java</a:t>
            </a:r>
          </a:p>
        </p:txBody>
      </p:sp>
    </p:spTree>
    <p:extLst>
      <p:ext uri="{BB962C8B-B14F-4D97-AF65-F5344CB8AC3E}">
        <p14:creationId xmlns:p14="http://schemas.microsoft.com/office/powerpoint/2010/main" val="20036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867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VI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La classe </a:t>
            </a:r>
            <a:r>
              <a:rPr lang="fr-BE" sz="2400" b="1" dirty="0" err="1" smtClean="0">
                <a:latin typeface="+mn-lt"/>
                <a:cs typeface="+mn-cs"/>
              </a:rPr>
              <a:t>StringBuilder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28677" name="ZoneTexte 10"/>
          <p:cNvSpPr txBox="1">
            <a:spLocks noChangeArrowheads="1"/>
          </p:cNvSpPr>
          <p:nvPr/>
        </p:nvSpPr>
        <p:spPr bwMode="auto">
          <a:xfrm>
            <a:off x="107504" y="593890"/>
            <a:ext cx="892899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BE" sz="2000" dirty="0" smtClean="0">
                <a:latin typeface="+mj-lt"/>
              </a:rPr>
              <a:t>La classe </a:t>
            </a:r>
            <a:r>
              <a:rPr lang="fr-BE" sz="2000" b="1" dirty="0" err="1" smtClean="0">
                <a:latin typeface="+mj-lt"/>
              </a:rPr>
              <a:t>StringBuilder</a:t>
            </a:r>
            <a:r>
              <a:rPr lang="fr-BE" sz="2000" dirty="0" smtClean="0">
                <a:latin typeface="+mj-lt"/>
              </a:rPr>
              <a:t> représentent également les </a:t>
            </a:r>
            <a:r>
              <a:rPr lang="fr-BE" sz="2000" dirty="0">
                <a:latin typeface="+mj-lt"/>
              </a:rPr>
              <a:t>chaînes de caractères en Java.</a:t>
            </a:r>
          </a:p>
          <a:p>
            <a:endParaRPr lang="fr-BE" sz="2000" dirty="0" smtClean="0">
              <a:latin typeface="+mj-lt"/>
            </a:endParaRPr>
          </a:p>
          <a:p>
            <a:r>
              <a:rPr lang="fr-BE" sz="2000" dirty="0">
                <a:latin typeface="+mn-lt"/>
              </a:rPr>
              <a:t>Elle permet d’</a:t>
            </a:r>
            <a:r>
              <a:rPr lang="fr-BE" sz="2000" b="1" dirty="0">
                <a:latin typeface="+mn-lt"/>
              </a:rPr>
              <a:t>éviter les allocations et les </a:t>
            </a:r>
            <a:r>
              <a:rPr lang="fr-BE" sz="2000" b="1" dirty="0" err="1">
                <a:latin typeface="+mn-lt"/>
              </a:rPr>
              <a:t>désallocations</a:t>
            </a:r>
            <a:r>
              <a:rPr lang="fr-BE" sz="2000" b="1" dirty="0">
                <a:latin typeface="+mn-lt"/>
              </a:rPr>
              <a:t> de chaînes temporaires </a:t>
            </a:r>
            <a:r>
              <a:rPr lang="fr-BE" sz="2000" dirty="0">
                <a:latin typeface="+mn-lt"/>
              </a:rPr>
              <a:t>en permettant d'étendre ou de modifier une chaîne de caractères en place.</a:t>
            </a:r>
          </a:p>
          <a:p>
            <a:endParaRPr lang="fr-BE" sz="2000" dirty="0">
              <a:latin typeface="+mn-lt"/>
            </a:endParaRPr>
          </a:p>
          <a:p>
            <a:r>
              <a:rPr lang="fr-BE" sz="2000" dirty="0">
                <a:latin typeface="+mn-lt"/>
              </a:rPr>
              <a:t>	</a:t>
            </a:r>
            <a:r>
              <a:rPr lang="fr-BE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String</a:t>
            </a:r>
            <a:r>
              <a:rPr lang="fr-B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fr-BE" sz="2000" dirty="0" err="1">
                <a:latin typeface="+mn-lt"/>
              </a:rPr>
              <a:t>prenom</a:t>
            </a:r>
            <a:r>
              <a:rPr lang="fr-BE" sz="2000" dirty="0">
                <a:latin typeface="+mn-lt"/>
              </a:rPr>
              <a:t> = "Jean"; </a:t>
            </a:r>
          </a:p>
          <a:p>
            <a:endParaRPr lang="fr-BE" sz="2000" dirty="0">
              <a:latin typeface="+mn-lt"/>
            </a:endParaRPr>
          </a:p>
          <a:p>
            <a:pPr lvl="2"/>
            <a:r>
              <a:rPr lang="fr-BE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StringBuilder</a:t>
            </a:r>
            <a:r>
              <a:rPr lang="fr-B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fr-BE" sz="2000" dirty="0">
                <a:latin typeface="+mn-lt"/>
              </a:rPr>
              <a:t>buffer = </a:t>
            </a:r>
            <a:r>
              <a:rPr lang="fr-BE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new</a:t>
            </a:r>
            <a:r>
              <a:rPr lang="fr-B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fr-BE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StringBuilder</a:t>
            </a:r>
            <a:r>
              <a:rPr lang="fr-B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fr-BE" sz="2000" dirty="0">
                <a:latin typeface="+mn-lt"/>
              </a:rPr>
              <a:t>("Bonjour , "); </a:t>
            </a:r>
          </a:p>
          <a:p>
            <a:pPr lvl="2"/>
            <a:r>
              <a:rPr lang="fr-BE" sz="2000" dirty="0" err="1">
                <a:latin typeface="+mn-lt"/>
              </a:rPr>
              <a:t>buffer.</a:t>
            </a:r>
            <a:r>
              <a:rPr lang="fr-BE" sz="2000" dirty="0" err="1">
                <a:latin typeface="+mn-lt"/>
                <a:cs typeface="Arial" pitchFamily="34" charset="0"/>
              </a:rPr>
              <a:t>append</a:t>
            </a:r>
            <a:r>
              <a:rPr lang="fr-BE" sz="2000" dirty="0">
                <a:latin typeface="+mn-lt"/>
              </a:rPr>
              <a:t>(</a:t>
            </a:r>
            <a:r>
              <a:rPr lang="fr-BE" sz="2000" dirty="0" err="1">
                <a:latin typeface="+mn-lt"/>
              </a:rPr>
              <a:t>prenom</a:t>
            </a:r>
            <a:r>
              <a:rPr lang="fr-BE" sz="2000" dirty="0">
                <a:latin typeface="+mn-lt"/>
              </a:rPr>
              <a:t>); </a:t>
            </a:r>
          </a:p>
          <a:p>
            <a:pPr lvl="2"/>
            <a:r>
              <a:rPr lang="fr-BE" sz="2000" dirty="0" err="1">
                <a:latin typeface="+mn-lt"/>
              </a:rPr>
              <a:t>buffer.</a:t>
            </a:r>
            <a:r>
              <a:rPr lang="fr-BE" sz="2000" dirty="0" err="1">
                <a:latin typeface="+mn-lt"/>
                <a:cs typeface="Arial" pitchFamily="34" charset="0"/>
              </a:rPr>
              <a:t>append</a:t>
            </a:r>
            <a:r>
              <a:rPr lang="fr-BE" sz="2000" dirty="0">
                <a:latin typeface="+mn-lt"/>
              </a:rPr>
              <a:t>(". Ca va ?"); </a:t>
            </a:r>
          </a:p>
          <a:p>
            <a:pPr lvl="2"/>
            <a:r>
              <a:rPr lang="fr-BE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String</a:t>
            </a:r>
            <a:r>
              <a:rPr lang="fr-B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fr-BE" sz="2000" dirty="0">
                <a:latin typeface="+mn-lt"/>
              </a:rPr>
              <a:t>message = </a:t>
            </a:r>
            <a:r>
              <a:rPr lang="fr-BE" sz="2000" dirty="0" err="1">
                <a:latin typeface="+mn-lt"/>
              </a:rPr>
              <a:t>buffer.</a:t>
            </a:r>
            <a:r>
              <a:rPr lang="fr-BE" sz="2000" dirty="0" err="1">
                <a:latin typeface="+mn-lt"/>
                <a:cs typeface="Arial" pitchFamily="34" charset="0"/>
              </a:rPr>
              <a:t>toString</a:t>
            </a:r>
            <a:r>
              <a:rPr lang="fr-BE" sz="2000" dirty="0">
                <a:latin typeface="+mn-lt"/>
              </a:rPr>
              <a:t>();</a:t>
            </a:r>
          </a:p>
          <a:p>
            <a:pPr lvl="2"/>
            <a:endParaRPr lang="fr-BE" sz="2000" dirty="0">
              <a:latin typeface="+mn-lt"/>
            </a:endParaRPr>
          </a:p>
          <a:p>
            <a:pPr lvl="2"/>
            <a:r>
              <a:rPr lang="fr-BE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StringBuilder</a:t>
            </a:r>
            <a:r>
              <a:rPr lang="fr-B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fr-BE" sz="2000" dirty="0">
                <a:latin typeface="+mn-lt"/>
              </a:rPr>
              <a:t>buffer 2= </a:t>
            </a:r>
            <a:r>
              <a:rPr lang="fr-BE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new</a:t>
            </a:r>
            <a:r>
              <a:rPr lang="fr-B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fr-BE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StringBuilder</a:t>
            </a:r>
            <a:r>
              <a:rPr lang="fr-B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fr-BE" sz="2000" dirty="0">
                <a:latin typeface="+mn-lt"/>
              </a:rPr>
              <a:t>("Bonjour , "); </a:t>
            </a:r>
          </a:p>
          <a:p>
            <a:pPr lvl="2"/>
            <a:r>
              <a:rPr lang="fr-BE" sz="2000" dirty="0">
                <a:latin typeface="+mn-lt"/>
              </a:rPr>
              <a:t>buffer2.</a:t>
            </a:r>
            <a:r>
              <a:rPr lang="fr-BE" sz="2000" dirty="0">
                <a:latin typeface="+mn-lt"/>
                <a:cs typeface="Arial" pitchFamily="34" charset="0"/>
              </a:rPr>
              <a:t>insert</a:t>
            </a:r>
            <a:r>
              <a:rPr lang="fr-BE" sz="2000" dirty="0">
                <a:latin typeface="+mn-lt"/>
              </a:rPr>
              <a:t>(4,prenom); </a:t>
            </a:r>
          </a:p>
          <a:p>
            <a:pPr lvl="2"/>
            <a:r>
              <a:rPr lang="fr-BE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String</a:t>
            </a:r>
            <a:r>
              <a:rPr lang="fr-B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fr-BE" sz="2000" dirty="0">
                <a:latin typeface="+mn-lt"/>
              </a:rPr>
              <a:t>message2 = buffer2.</a:t>
            </a:r>
            <a:r>
              <a:rPr lang="fr-BE" sz="2000" dirty="0">
                <a:latin typeface="+mn-lt"/>
                <a:cs typeface="Arial" pitchFamily="34" charset="0"/>
              </a:rPr>
              <a:t>toString</a:t>
            </a:r>
            <a:r>
              <a:rPr lang="fr-BE" sz="2000" dirty="0">
                <a:latin typeface="+mn-lt"/>
              </a:rPr>
              <a:t>();</a:t>
            </a:r>
          </a:p>
          <a:p>
            <a:endParaRPr lang="fr-BE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7226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1" y="714375"/>
            <a:ext cx="7572375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Rappel 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Le package </a:t>
            </a:r>
            <a:r>
              <a:rPr lang="fr-BE" sz="2000" b="1" dirty="0" err="1" smtClean="0">
                <a:latin typeface="+mn-lt"/>
                <a:cs typeface="+mn-cs"/>
              </a:rPr>
              <a:t>java.lang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La classe Class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</a:rPr>
              <a:t>IV</a:t>
            </a:r>
            <a:r>
              <a:rPr lang="fr-BE" sz="2000" b="1" dirty="0">
                <a:latin typeface="+mn-lt"/>
              </a:rPr>
              <a:t>. La classe Math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V. La classe String et les classes « primitives »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VI. La classe </a:t>
            </a:r>
            <a:r>
              <a:rPr lang="fr-BE" sz="2000" b="1" dirty="0" err="1" smtClean="0">
                <a:latin typeface="+mn-lt"/>
                <a:cs typeface="+mn-cs"/>
              </a:rPr>
              <a:t>StringBuilder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solidFill>
                  <a:srgbClr val="FF0000"/>
                </a:solidFill>
                <a:latin typeface="+mn-lt"/>
              </a:rPr>
              <a:t>VII. La classe </a:t>
            </a:r>
            <a:r>
              <a:rPr lang="fr-BE" sz="2000" b="1" dirty="0" err="1">
                <a:solidFill>
                  <a:srgbClr val="FF0000"/>
                </a:solidFill>
                <a:latin typeface="+mn-lt"/>
              </a:rPr>
              <a:t>Calendar</a:t>
            </a:r>
            <a:endParaRPr lang="fr-BE" sz="2000" b="1" dirty="0">
              <a:solidFill>
                <a:srgbClr val="FF0000"/>
              </a:solidFill>
              <a:latin typeface="+mn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7008813" y="6640513"/>
            <a:ext cx="2135187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BE"/>
              <a:t>Intro. à la prog.Java</a:t>
            </a:r>
          </a:p>
        </p:txBody>
      </p:sp>
    </p:spTree>
    <p:extLst>
      <p:ext uri="{BB962C8B-B14F-4D97-AF65-F5344CB8AC3E}">
        <p14:creationId xmlns:p14="http://schemas.microsoft.com/office/powerpoint/2010/main" val="28370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867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VII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La classe </a:t>
            </a:r>
            <a:r>
              <a:rPr lang="fr-BE" sz="2400" b="1" dirty="0" err="1" smtClean="0">
                <a:latin typeface="+mn-lt"/>
                <a:cs typeface="+mn-cs"/>
              </a:rPr>
              <a:t>Calendar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28677" name="ZoneTexte 10"/>
          <p:cNvSpPr txBox="1">
            <a:spLocks noChangeArrowheads="1"/>
          </p:cNvSpPr>
          <p:nvPr/>
        </p:nvSpPr>
        <p:spPr bwMode="auto">
          <a:xfrm>
            <a:off x="107504" y="593890"/>
            <a:ext cx="892899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BE" sz="2400" dirty="0" smtClean="0">
                <a:latin typeface="+mj-lt"/>
              </a:rPr>
              <a:t>Issue du package </a:t>
            </a:r>
            <a:r>
              <a:rPr lang="fr-BE" sz="2400" dirty="0" err="1" smtClean="0">
                <a:latin typeface="+mj-lt"/>
              </a:rPr>
              <a:t>java.util</a:t>
            </a:r>
            <a:r>
              <a:rPr lang="fr-BE" sz="2400" dirty="0" smtClean="0">
                <a:latin typeface="+mj-lt"/>
              </a:rPr>
              <a:t>, la classe </a:t>
            </a:r>
            <a:r>
              <a:rPr lang="fr-BE" sz="2400" b="1" dirty="0" err="1" smtClean="0">
                <a:latin typeface="+mj-lt"/>
              </a:rPr>
              <a:t>Calendar</a:t>
            </a:r>
            <a:r>
              <a:rPr lang="fr-BE" sz="2400" b="1" dirty="0" smtClean="0">
                <a:latin typeface="+mj-lt"/>
              </a:rPr>
              <a:t> </a:t>
            </a:r>
            <a:r>
              <a:rPr lang="fr-BE" sz="2400" dirty="0" smtClean="0">
                <a:latin typeface="+mj-lt"/>
              </a:rPr>
              <a:t>est utilisée pour récupérer des infos sur la date actuelle, l’heure en fonction de la zone horaire, …</a:t>
            </a:r>
            <a:endParaRPr lang="fr-BE" sz="2400" dirty="0">
              <a:latin typeface="+mn-lt"/>
            </a:endParaRPr>
          </a:p>
          <a:p>
            <a:endParaRPr lang="fr-BE" sz="2400" dirty="0" smtClean="0">
              <a:latin typeface="+mj-lt"/>
            </a:endParaRPr>
          </a:p>
          <a:p>
            <a:r>
              <a:rPr lang="fr-BE" sz="2400" dirty="0" smtClean="0">
                <a:latin typeface="+mj-lt"/>
              </a:rPr>
              <a:t>Exemple:</a:t>
            </a:r>
          </a:p>
          <a:p>
            <a:r>
              <a:rPr lang="fr-BE" sz="2400" dirty="0" smtClean="0">
                <a:latin typeface="+mj-lt"/>
              </a:rPr>
              <a:t>	</a:t>
            </a:r>
            <a:r>
              <a:rPr lang="fr-BE" sz="2400" dirty="0" smtClean="0">
                <a:solidFill>
                  <a:srgbClr val="00B050"/>
                </a:solidFill>
                <a:latin typeface="+mj-lt"/>
              </a:rPr>
              <a:t>// Afficher la date actuelle</a:t>
            </a:r>
          </a:p>
          <a:p>
            <a:r>
              <a:rPr lang="fr-BE" sz="2400" dirty="0" smtClean="0">
                <a:latin typeface="+mj-lt"/>
              </a:rPr>
              <a:t>	</a:t>
            </a:r>
            <a:r>
              <a:rPr lang="fr-BE" sz="2400" dirty="0" err="1" smtClean="0">
                <a:latin typeface="+mj-lt"/>
              </a:rPr>
              <a:t>System.</a:t>
            </a:r>
            <a:r>
              <a:rPr lang="fr-B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out</a:t>
            </a:r>
            <a:r>
              <a:rPr lang="fr-BE" sz="2400" dirty="0" err="1" smtClean="0">
                <a:latin typeface="+mj-lt"/>
              </a:rPr>
              <a:t>.println</a:t>
            </a:r>
            <a:r>
              <a:rPr lang="fr-BE" sz="2400" dirty="0" smtClean="0">
                <a:latin typeface="+mj-lt"/>
              </a:rPr>
              <a:t>(</a:t>
            </a:r>
            <a:r>
              <a:rPr lang="fr-BE" sz="2400" dirty="0" err="1" smtClean="0">
                <a:latin typeface="+mj-lt"/>
              </a:rPr>
              <a:t>Calendar.getInstance</a:t>
            </a:r>
            <a:r>
              <a:rPr lang="fr-BE" sz="2400" dirty="0" smtClean="0">
                <a:latin typeface="+mj-lt"/>
              </a:rPr>
              <a:t>().</a:t>
            </a:r>
            <a:r>
              <a:rPr lang="fr-BE" sz="2400" dirty="0" err="1" smtClean="0">
                <a:latin typeface="+mj-lt"/>
              </a:rPr>
              <a:t>getTime</a:t>
            </a:r>
            <a:r>
              <a:rPr lang="fr-BE" sz="2400" dirty="0" smtClean="0">
                <a:latin typeface="+mj-lt"/>
              </a:rPr>
              <a:t>());</a:t>
            </a:r>
          </a:p>
          <a:p>
            <a:endParaRPr lang="fr-BE" sz="2400" dirty="0" smtClean="0">
              <a:latin typeface="+mj-lt"/>
            </a:endParaRPr>
          </a:p>
          <a:p>
            <a:r>
              <a:rPr lang="fr-BE" sz="2400" dirty="0" smtClean="0">
                <a:latin typeface="+mj-lt"/>
              </a:rPr>
              <a:t>L’affichage de cet exemple sera semblable à celui-ci :</a:t>
            </a:r>
          </a:p>
          <a:p>
            <a:r>
              <a:rPr lang="fr-BE" sz="2400" dirty="0">
                <a:latin typeface="+mj-lt"/>
              </a:rPr>
              <a:t>	</a:t>
            </a:r>
            <a:r>
              <a:rPr lang="en-US" sz="2400" dirty="0">
                <a:latin typeface="+mj-lt"/>
              </a:rPr>
              <a:t>Wed Jul 16 14:05:31 CEST 2014</a:t>
            </a:r>
          </a:p>
          <a:p>
            <a:r>
              <a:rPr lang="fr-BE" sz="2400" dirty="0" smtClean="0">
                <a:latin typeface="+mj-lt"/>
              </a:rPr>
              <a:t>Il est cependant possible de le formater pour avoir un autre format (16/07/2014 par exemple)</a:t>
            </a:r>
          </a:p>
        </p:txBody>
      </p:sp>
    </p:spTree>
    <p:extLst>
      <p:ext uri="{BB962C8B-B14F-4D97-AF65-F5344CB8AC3E}">
        <p14:creationId xmlns:p14="http://schemas.microsoft.com/office/powerpoint/2010/main" val="35080134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9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6925"/>
          </a:xfrm>
        </p:spPr>
        <p:txBody>
          <a:bodyPr/>
          <a:lstStyle/>
          <a:p>
            <a:r>
              <a:rPr lang="fr-BE" altLang="fr-FR" b="1" smtClean="0">
                <a:latin typeface="Calibri" pitchFamily="34" charset="0"/>
              </a:rPr>
              <a:t>Table des matières</a:t>
            </a:r>
            <a:endParaRPr lang="fr-BE" altLang="fr-FR" smtClean="0"/>
          </a:p>
        </p:txBody>
      </p:sp>
      <p:sp>
        <p:nvSpPr>
          <p:cNvPr id="12" name="ZoneTexte 7"/>
          <p:cNvSpPr txBox="1">
            <a:spLocks noGrp="1"/>
          </p:cNvSpPr>
          <p:nvPr>
            <p:ph idx="1"/>
          </p:nvPr>
        </p:nvSpPr>
        <p:spPr>
          <a:xfrm>
            <a:off x="457200" y="1046164"/>
            <a:ext cx="8229600" cy="4493522"/>
          </a:xfr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 . 	Introduction à Java et historique du langage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II. 	Notre outil de développement : </a:t>
            </a:r>
            <a:r>
              <a:rPr lang="fr-BE" sz="1800" b="1" i="1" dirty="0">
                <a:solidFill>
                  <a:schemeClr val="tx1"/>
                </a:solidFill>
              </a:rPr>
              <a:t>Eclipse Kepler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III. 	Le langage Java et sa syntaxe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IV. 	La POO avec 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rgbClr val="FF0000"/>
                </a:solidFill>
              </a:rPr>
              <a:t>V. 	API 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VI. 	La gestion des exceptions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VII. 	Les collections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smtClean="0">
                <a:solidFill>
                  <a:schemeClr val="tx1"/>
                </a:solidFill>
              </a:rPr>
              <a:t>VIII</a:t>
            </a:r>
            <a:r>
              <a:rPr lang="fr-BE" sz="1800" b="1" dirty="0">
                <a:solidFill>
                  <a:schemeClr val="tx1"/>
                </a:solidFill>
              </a:rPr>
              <a:t>. 	La sérialisation</a:t>
            </a:r>
          </a:p>
        </p:txBody>
      </p:sp>
    </p:spTree>
    <p:extLst>
      <p:ext uri="{BB962C8B-B14F-4D97-AF65-F5344CB8AC3E}">
        <p14:creationId xmlns:p14="http://schemas.microsoft.com/office/powerpoint/2010/main" val="29047899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4"/>
          <p:cNvSpPr txBox="1">
            <a:spLocks noChangeArrowheads="1"/>
          </p:cNvSpPr>
          <p:nvPr/>
        </p:nvSpPr>
        <p:spPr bwMode="auto">
          <a:xfrm>
            <a:off x="0" y="57150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4400" b="1" dirty="0" smtClean="0">
                <a:latin typeface="Calibri" pitchFamily="34" charset="0"/>
              </a:rPr>
              <a:t>API Java</a:t>
            </a:r>
            <a:endParaRPr lang="fr-BE" altLang="fr-FR" sz="4400" b="1" dirty="0">
              <a:latin typeface="Calibri" pitchFamily="34" charset="0"/>
            </a:endParaRPr>
          </a:p>
        </p:txBody>
      </p:sp>
      <p:pic>
        <p:nvPicPr>
          <p:cNvPr id="15363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2143125"/>
            <a:ext cx="20637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7008813" y="6640513"/>
            <a:ext cx="2135187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BE"/>
              <a:t>Intro. à la prog.Java</a:t>
            </a:r>
          </a:p>
        </p:txBody>
      </p:sp>
    </p:spTree>
    <p:extLst>
      <p:ext uri="{BB962C8B-B14F-4D97-AF65-F5344CB8AC3E}">
        <p14:creationId xmlns:p14="http://schemas.microsoft.com/office/powerpoint/2010/main" val="32486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1" y="714375"/>
            <a:ext cx="7572375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I. Rappel 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Le package </a:t>
            </a:r>
            <a:r>
              <a:rPr lang="fr-BE" sz="2000" b="1" dirty="0" err="1" smtClean="0">
                <a:latin typeface="+mn-lt"/>
                <a:cs typeface="+mn-cs"/>
              </a:rPr>
              <a:t>java.lang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La classe Class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</a:rPr>
              <a:t>IV</a:t>
            </a:r>
            <a:r>
              <a:rPr lang="fr-BE" sz="2000" b="1" dirty="0">
                <a:latin typeface="+mn-lt"/>
              </a:rPr>
              <a:t>. La classe Math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V. La classe String et les classes « primitives »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VI. La classe </a:t>
            </a:r>
            <a:r>
              <a:rPr lang="fr-BE" sz="2000" b="1" dirty="0" err="1" smtClean="0">
                <a:latin typeface="+mn-lt"/>
                <a:cs typeface="+mn-cs"/>
              </a:rPr>
              <a:t>StringBuilder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+mj-lt"/>
              </a:rPr>
              <a:t>VII. La classe </a:t>
            </a:r>
            <a:r>
              <a:rPr lang="fr-BE" sz="2000" b="1" dirty="0" err="1">
                <a:latin typeface="+mj-lt"/>
              </a:rPr>
              <a:t>Calendar</a:t>
            </a:r>
            <a:endParaRPr lang="fr-BE" sz="2000" b="1" dirty="0">
              <a:latin typeface="+mj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7008813" y="6640513"/>
            <a:ext cx="2135187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BE"/>
              <a:t>Intro. à la prog.Java</a:t>
            </a:r>
          </a:p>
        </p:txBody>
      </p:sp>
    </p:spTree>
    <p:extLst>
      <p:ext uri="{BB962C8B-B14F-4D97-AF65-F5344CB8AC3E}">
        <p14:creationId xmlns:p14="http://schemas.microsoft.com/office/powerpoint/2010/main" val="36357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 . </a:t>
            </a:r>
            <a:r>
              <a:rPr lang="fr-BE" sz="2400" b="1" dirty="0" smtClean="0">
                <a:latin typeface="+mn-lt"/>
                <a:cs typeface="+mn-cs"/>
              </a:rPr>
              <a:t>Rappel </a:t>
            </a:r>
            <a:r>
              <a:rPr lang="fr-BE" sz="3200" b="1" dirty="0">
                <a:latin typeface="+mn-lt"/>
                <a:cs typeface="+mn-cs"/>
              </a:rPr>
              <a:t>	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7008813" y="6640513"/>
            <a:ext cx="2135187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BE"/>
              <a:t>Intro. à la prog.Java</a:t>
            </a:r>
          </a:p>
        </p:txBody>
      </p:sp>
      <p:sp>
        <p:nvSpPr>
          <p:cNvPr id="5" name="Organigramme : Alternative 4"/>
          <p:cNvSpPr/>
          <p:nvPr/>
        </p:nvSpPr>
        <p:spPr>
          <a:xfrm>
            <a:off x="2000232" y="2857495"/>
            <a:ext cx="4357718" cy="714380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dirty="0" smtClean="0"/>
              <a:t>Java Virtual Machine</a:t>
            </a:r>
            <a:endParaRPr lang="fr-BE" sz="2800" dirty="0"/>
          </a:p>
        </p:txBody>
      </p:sp>
      <p:sp>
        <p:nvSpPr>
          <p:cNvPr id="6" name="Organigramme : Alternative 5"/>
          <p:cNvSpPr/>
          <p:nvPr/>
        </p:nvSpPr>
        <p:spPr>
          <a:xfrm>
            <a:off x="2000232" y="2357430"/>
            <a:ext cx="4357718" cy="428628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dirty="0" smtClean="0"/>
              <a:t>Java API</a:t>
            </a:r>
            <a:endParaRPr lang="fr-BE" sz="2800" dirty="0"/>
          </a:p>
        </p:txBody>
      </p:sp>
      <p:sp>
        <p:nvSpPr>
          <p:cNvPr id="7" name="Organigramme : Alternative 6"/>
          <p:cNvSpPr/>
          <p:nvPr/>
        </p:nvSpPr>
        <p:spPr>
          <a:xfrm>
            <a:off x="2000232" y="3714752"/>
            <a:ext cx="4357718" cy="571504"/>
          </a:xfrm>
          <a:prstGeom prst="flowChartAlternateProcess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dirty="0" smtClean="0"/>
              <a:t>Système d’exploitation</a:t>
            </a:r>
            <a:endParaRPr lang="fr-BE" sz="2800" dirty="0"/>
          </a:p>
        </p:txBody>
      </p:sp>
      <p:sp>
        <p:nvSpPr>
          <p:cNvPr id="11" name="Organigramme : Alternative 10"/>
          <p:cNvSpPr/>
          <p:nvPr/>
        </p:nvSpPr>
        <p:spPr>
          <a:xfrm>
            <a:off x="2000232" y="4357694"/>
            <a:ext cx="4357718" cy="571504"/>
          </a:xfrm>
          <a:prstGeom prst="flowChartAlternateProcess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dirty="0" smtClean="0"/>
              <a:t>Machine physique</a:t>
            </a:r>
            <a:endParaRPr lang="fr-BE" sz="2800" dirty="0"/>
          </a:p>
        </p:txBody>
      </p:sp>
      <p:sp>
        <p:nvSpPr>
          <p:cNvPr id="12" name="Organigramme : Alternative 11"/>
          <p:cNvSpPr/>
          <p:nvPr/>
        </p:nvSpPr>
        <p:spPr>
          <a:xfrm>
            <a:off x="2000232" y="1714487"/>
            <a:ext cx="4357718" cy="500066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1003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dirty="0" smtClean="0"/>
              <a:t>Programme Java</a:t>
            </a:r>
            <a:endParaRPr lang="fr-BE" sz="2800" dirty="0"/>
          </a:p>
        </p:txBody>
      </p:sp>
      <p:sp>
        <p:nvSpPr>
          <p:cNvPr id="13" name="Accolade fermante 12"/>
          <p:cNvSpPr/>
          <p:nvPr/>
        </p:nvSpPr>
        <p:spPr>
          <a:xfrm>
            <a:off x="6357950" y="2285992"/>
            <a:ext cx="214314" cy="128588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Accolade fermante 13"/>
          <p:cNvSpPr/>
          <p:nvPr/>
        </p:nvSpPr>
        <p:spPr>
          <a:xfrm>
            <a:off x="6357950" y="3643314"/>
            <a:ext cx="214314" cy="13573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ZoneTexte 14"/>
          <p:cNvSpPr txBox="1"/>
          <p:nvPr/>
        </p:nvSpPr>
        <p:spPr>
          <a:xfrm>
            <a:off x="6683584" y="2700361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Plateforme Java</a:t>
            </a:r>
            <a:endParaRPr lang="fr-BE" sz="2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683584" y="4086201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Ordinateur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253928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867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Rappel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28677" name="ZoneTexte 10"/>
          <p:cNvSpPr txBox="1">
            <a:spLocks noChangeArrowheads="1"/>
          </p:cNvSpPr>
          <p:nvPr/>
        </p:nvSpPr>
        <p:spPr bwMode="auto">
          <a:xfrm>
            <a:off x="343371" y="1160751"/>
            <a:ext cx="8572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b="1" dirty="0">
                <a:latin typeface="Calibri" pitchFamily="34" charset="0"/>
              </a:rPr>
              <a:t>L’API Java </a:t>
            </a:r>
            <a:r>
              <a:rPr lang="fr-BE" altLang="fr-FR" sz="2000" dirty="0">
                <a:latin typeface="Calibri" pitchFamily="34" charset="0"/>
              </a:rPr>
              <a:t>(Application </a:t>
            </a:r>
            <a:r>
              <a:rPr lang="fr-BE" altLang="fr-FR" sz="2000" dirty="0" err="1">
                <a:latin typeface="Calibri" pitchFamily="34" charset="0"/>
              </a:rPr>
              <a:t>Programming</a:t>
            </a:r>
            <a:r>
              <a:rPr lang="fr-BE" altLang="fr-FR" sz="2000" dirty="0">
                <a:latin typeface="Calibri" pitchFamily="34" charset="0"/>
              </a:rPr>
              <a:t> Interface) est constitué de librairies (packages) qui reprennent des ensembles fonctionnels de composants</a:t>
            </a:r>
            <a:r>
              <a:rPr lang="fr-BE" altLang="fr-FR" sz="2000" dirty="0" smtClean="0">
                <a:latin typeface="Calibri" pitchFamily="34" charset="0"/>
              </a:rPr>
              <a:t>:</a:t>
            </a:r>
            <a:endParaRPr lang="fr-BE" altLang="fr-FR" sz="2000" b="1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data </a:t>
            </a:r>
            <a:r>
              <a:rPr lang="fr-BE" altLang="fr-FR" sz="2000" dirty="0">
                <a:latin typeface="Calibri" pitchFamily="34" charset="0"/>
              </a:rPr>
              <a:t>type, objets, string, I/O, date, ….</a:t>
            </a: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Applet</a:t>
            </a:r>
            <a:endParaRPr lang="fr-BE" altLang="fr-FR" sz="2000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Abstract </a:t>
            </a:r>
            <a:r>
              <a:rPr lang="fr-BE" altLang="fr-FR" sz="2000" dirty="0" err="1">
                <a:latin typeface="Calibri" pitchFamily="34" charset="0"/>
              </a:rPr>
              <a:t>Window</a:t>
            </a:r>
            <a:r>
              <a:rPr lang="fr-BE" altLang="fr-FR" sz="2000" dirty="0">
                <a:latin typeface="Calibri" pitchFamily="34" charset="0"/>
              </a:rPr>
              <a:t> </a:t>
            </a:r>
            <a:r>
              <a:rPr lang="fr-BE" altLang="fr-FR" sz="2000" dirty="0" err="1">
                <a:latin typeface="Calibri" pitchFamily="34" charset="0"/>
              </a:rPr>
              <a:t>Toolkit</a:t>
            </a:r>
            <a:r>
              <a:rPr lang="fr-BE" altLang="fr-FR" sz="2000" dirty="0">
                <a:latin typeface="Calibri" pitchFamily="34" charset="0"/>
              </a:rPr>
              <a:t> (AWT)</a:t>
            </a: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Sécurité</a:t>
            </a:r>
            <a:endParaRPr lang="fr-BE" altLang="fr-FR" sz="2000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Networking</a:t>
            </a:r>
            <a:endParaRPr lang="fr-BE" altLang="fr-FR" sz="2000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Internationalisation</a:t>
            </a:r>
            <a:endParaRPr lang="fr-BE" altLang="fr-FR" sz="2000" dirty="0">
              <a:latin typeface="Calibri" pitchFamily="34" charset="0"/>
            </a:endParaRPr>
          </a:p>
          <a:p>
            <a:pPr marL="857250" lvl="1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…</a:t>
            </a:r>
            <a:endParaRPr lang="fr-BE" altLang="fr-FR" sz="2000" dirty="0">
              <a:latin typeface="Calibri" pitchFamily="34" charset="0"/>
            </a:endParaRPr>
          </a:p>
        </p:txBody>
      </p:sp>
      <p:sp>
        <p:nvSpPr>
          <p:cNvPr id="28678" name="ZoneTexte 8"/>
          <p:cNvSpPr txBox="1">
            <a:spLocks noChangeArrowheads="1"/>
          </p:cNvSpPr>
          <p:nvPr/>
        </p:nvSpPr>
        <p:spPr bwMode="auto">
          <a:xfrm>
            <a:off x="357188" y="4364038"/>
            <a:ext cx="8429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>
                <a:latin typeface="Calibri" pitchFamily="34" charset="0"/>
              </a:rPr>
              <a:t>Il s’agit d’</a:t>
            </a:r>
            <a:r>
              <a:rPr lang="fr-BE" altLang="fr-FR" sz="2000" b="1" dirty="0">
                <a:latin typeface="Calibri" pitchFamily="34" charset="0"/>
              </a:rPr>
              <a:t>outils</a:t>
            </a:r>
            <a:r>
              <a:rPr lang="fr-BE" altLang="fr-FR" sz="2000" dirty="0">
                <a:latin typeface="Calibri" pitchFamily="34" charset="0"/>
              </a:rPr>
              <a:t> mis à la disposition du programmeur pour lui permettre de développer ses applications à base de Java</a:t>
            </a:r>
          </a:p>
        </p:txBody>
      </p:sp>
    </p:spTree>
    <p:extLst>
      <p:ext uri="{BB962C8B-B14F-4D97-AF65-F5344CB8AC3E}">
        <p14:creationId xmlns:p14="http://schemas.microsoft.com/office/powerpoint/2010/main" val="6346723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1" y="714375"/>
            <a:ext cx="7572375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Rappel 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II. Le package </a:t>
            </a:r>
            <a:r>
              <a:rPr lang="fr-BE" sz="2000" b="1" dirty="0" err="1" smtClean="0">
                <a:solidFill>
                  <a:srgbClr val="FF0000"/>
                </a:solidFill>
                <a:latin typeface="+mn-lt"/>
                <a:cs typeface="+mn-cs"/>
              </a:rPr>
              <a:t>java.lang</a:t>
            </a:r>
            <a:endParaRPr lang="fr-BE" sz="20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La classe Class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</a:rPr>
              <a:t>IV</a:t>
            </a:r>
            <a:r>
              <a:rPr lang="fr-BE" sz="2000" b="1" dirty="0">
                <a:latin typeface="+mn-lt"/>
              </a:rPr>
              <a:t>. La classe Math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V. La classe String et les classes « primitives »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VI. La classe </a:t>
            </a:r>
            <a:r>
              <a:rPr lang="fr-BE" sz="2000" b="1" dirty="0" err="1" smtClean="0">
                <a:latin typeface="+mn-lt"/>
                <a:cs typeface="+mn-cs"/>
              </a:rPr>
              <a:t>StringBuilder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VII. La classe </a:t>
            </a:r>
            <a:r>
              <a:rPr lang="fr-BE" sz="2000" b="1" dirty="0" err="1" smtClean="0">
                <a:latin typeface="+mn-lt"/>
                <a:cs typeface="+mn-cs"/>
              </a:rPr>
              <a:t>Calendar</a:t>
            </a:r>
            <a:endParaRPr lang="fr-BE" sz="2000" b="1" dirty="0">
              <a:latin typeface="+mn-lt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7008813" y="6640513"/>
            <a:ext cx="2135187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BE"/>
              <a:t>Intro. à la prog.Java</a:t>
            </a:r>
          </a:p>
        </p:txBody>
      </p:sp>
    </p:spTree>
    <p:extLst>
      <p:ext uri="{BB962C8B-B14F-4D97-AF65-F5344CB8AC3E}">
        <p14:creationId xmlns:p14="http://schemas.microsoft.com/office/powerpoint/2010/main" val="20036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28675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alt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Le package </a:t>
            </a:r>
            <a:r>
              <a:rPr lang="fr-BE" sz="2400" b="1" dirty="0" err="1" smtClean="0">
                <a:latin typeface="+mn-lt"/>
                <a:cs typeface="+mn-cs"/>
              </a:rPr>
              <a:t>java.lang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28677" name="ZoneTexte 10"/>
          <p:cNvSpPr txBox="1">
            <a:spLocks noChangeArrowheads="1"/>
          </p:cNvSpPr>
          <p:nvPr/>
        </p:nvSpPr>
        <p:spPr bwMode="auto">
          <a:xfrm>
            <a:off x="107504" y="629043"/>
            <a:ext cx="892899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Le </a:t>
            </a:r>
            <a:r>
              <a:rPr lang="en-US" sz="2000" b="1" dirty="0">
                <a:latin typeface="+mj-lt"/>
              </a:rPr>
              <a:t>package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java.lang</a:t>
            </a:r>
            <a:r>
              <a:rPr lang="en-US" sz="2000" dirty="0">
                <a:latin typeface="+mj-lt"/>
              </a:rPr>
              <a:t> </a:t>
            </a:r>
            <a:r>
              <a:rPr lang="fr-BE" sz="2000" dirty="0">
                <a:latin typeface="+mj-lt"/>
              </a:rPr>
              <a:t>contient</a:t>
            </a:r>
            <a:r>
              <a:rPr lang="en-US" sz="2000" dirty="0">
                <a:latin typeface="+mj-lt"/>
              </a:rPr>
              <a:t> </a:t>
            </a:r>
            <a:r>
              <a:rPr lang="fr-BE" sz="2000" dirty="0">
                <a:latin typeface="+mj-lt"/>
              </a:rPr>
              <a:t>toutes</a:t>
            </a:r>
            <a:r>
              <a:rPr lang="en-US" sz="2000" dirty="0">
                <a:latin typeface="+mj-lt"/>
              </a:rPr>
              <a:t> les classes et les interfaces </a:t>
            </a:r>
            <a:r>
              <a:rPr lang="en-US" sz="2000" b="1" dirty="0" err="1">
                <a:latin typeface="+mj-lt"/>
              </a:rPr>
              <a:t>fondamentales</a:t>
            </a:r>
            <a:r>
              <a:rPr lang="en-US" sz="2000" dirty="0">
                <a:latin typeface="+mj-lt"/>
              </a:rPr>
              <a:t> en </a:t>
            </a:r>
            <a:r>
              <a:rPr lang="en-US" sz="2000" b="1" dirty="0">
                <a:latin typeface="+mj-lt"/>
              </a:rPr>
              <a:t>Java</a:t>
            </a:r>
            <a:r>
              <a:rPr lang="en-US" sz="2000" dirty="0">
                <a:latin typeface="+mj-lt"/>
              </a:rPr>
              <a:t>.</a:t>
            </a:r>
          </a:p>
          <a:p>
            <a:endParaRPr lang="en-US" sz="2000" b="1" dirty="0">
              <a:latin typeface="+mj-lt"/>
              <a:hlinkClick r:id="" action="ppaction://hlinkfile"/>
            </a:endParaRPr>
          </a:p>
          <a:p>
            <a:r>
              <a:rPr lang="en-US" sz="2000" dirty="0" err="1">
                <a:latin typeface="+mj-lt"/>
              </a:rPr>
              <a:t>Cela</a:t>
            </a:r>
            <a:r>
              <a:rPr lang="en-US" sz="2000" dirty="0">
                <a:latin typeface="+mj-lt"/>
              </a:rPr>
              <a:t> </a:t>
            </a:r>
            <a:r>
              <a:rPr lang="fr-BE" sz="2000" dirty="0">
                <a:latin typeface="+mj-lt"/>
              </a:rPr>
              <a:t>inclut</a:t>
            </a:r>
            <a:r>
              <a:rPr lang="en-US" sz="2000" dirty="0">
                <a:latin typeface="+mj-lt"/>
              </a:rPr>
              <a:t> les classes de bases qui constituent la </a:t>
            </a:r>
            <a:r>
              <a:rPr lang="en-US" sz="2000" b="1" dirty="0" err="1">
                <a:latin typeface="+mj-lt"/>
              </a:rPr>
              <a:t>hiérarchie</a:t>
            </a:r>
            <a:r>
              <a:rPr lang="en-US" sz="2000" dirty="0">
                <a:latin typeface="+mj-lt"/>
              </a:rPr>
              <a:t> de classes, les </a:t>
            </a:r>
            <a:r>
              <a:rPr lang="en-US" sz="2000" b="1" dirty="0">
                <a:latin typeface="+mj-lt"/>
              </a:rPr>
              <a:t>exceptions</a:t>
            </a:r>
            <a:r>
              <a:rPr lang="en-US" sz="2000" dirty="0">
                <a:latin typeface="+mj-lt"/>
              </a:rPr>
              <a:t> , les </a:t>
            </a:r>
            <a:r>
              <a:rPr lang="en-US" sz="2000" dirty="0" err="1">
                <a:latin typeface="+mj-lt"/>
              </a:rPr>
              <a:t>fonctions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mathématiques</a:t>
            </a:r>
            <a:r>
              <a:rPr lang="en-US" sz="2000" dirty="0">
                <a:latin typeface="+mj-lt"/>
              </a:rPr>
              <a:t>, les collections, …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Ce package </a:t>
            </a:r>
            <a:r>
              <a:rPr lang="en-US" sz="2000" dirty="0" err="1">
                <a:latin typeface="+mj-lt"/>
              </a:rPr>
              <a:t>est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par </a:t>
            </a:r>
            <a:r>
              <a:rPr lang="en-US" sz="2000" b="1" dirty="0" err="1">
                <a:latin typeface="+mj-lt"/>
              </a:rPr>
              <a:t>défaut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importé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chaque</a:t>
            </a:r>
            <a:r>
              <a:rPr lang="en-US" sz="2000" dirty="0">
                <a:latin typeface="+mj-lt"/>
              </a:rPr>
              <a:t> nouveau </a:t>
            </a:r>
            <a:r>
              <a:rPr lang="en-US" sz="2000" dirty="0" err="1">
                <a:latin typeface="+mj-lt"/>
              </a:rPr>
              <a:t>fichier</a:t>
            </a:r>
            <a:r>
              <a:rPr lang="en-US" sz="2000" dirty="0">
                <a:latin typeface="+mj-lt"/>
              </a:rPr>
              <a:t> source </a:t>
            </a:r>
            <a:r>
              <a:rPr lang="en-US" sz="2000" dirty="0" err="1">
                <a:latin typeface="+mj-lt"/>
              </a:rPr>
              <a:t>même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s’il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n’est</a:t>
            </a:r>
            <a:r>
              <a:rPr lang="en-US" sz="2000" dirty="0">
                <a:latin typeface="+mj-lt"/>
              </a:rPr>
              <a:t> pas fait mention de la clause </a:t>
            </a:r>
            <a:r>
              <a:rPr lang="en-US" sz="2000" dirty="0" err="1">
                <a:latin typeface="+mj-lt"/>
              </a:rPr>
              <a:t>d’import</a:t>
            </a:r>
            <a:r>
              <a:rPr lang="en-US" sz="2000" dirty="0">
                <a:latin typeface="+mj-lt"/>
              </a:rPr>
              <a:t> (</a:t>
            </a:r>
            <a:r>
              <a:rPr lang="en-US" sz="2000" dirty="0" err="1">
                <a:latin typeface="+mj-lt"/>
              </a:rPr>
              <a:t>celui</a:t>
            </a:r>
            <a:r>
              <a:rPr lang="en-US" sz="2000" dirty="0">
                <a:latin typeface="+mj-lt"/>
              </a:rPr>
              <a:t>-ci </a:t>
            </a:r>
            <a:r>
              <a:rPr lang="en-US" sz="2000" dirty="0" err="1">
                <a:latin typeface="+mj-lt"/>
              </a:rPr>
              <a:t>étant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implicite</a:t>
            </a:r>
            <a:r>
              <a:rPr lang="en-US" sz="2000" dirty="0">
                <a:latin typeface="+mj-lt"/>
              </a:rPr>
              <a:t>).</a:t>
            </a:r>
          </a:p>
          <a:p>
            <a:endParaRPr lang="en-US" sz="1600" dirty="0">
              <a:latin typeface="+mj-lt"/>
            </a:endParaRPr>
          </a:p>
          <a:p>
            <a:pPr lvl="1"/>
            <a:r>
              <a:rPr lang="en-US" sz="1400" i="1" dirty="0">
                <a:latin typeface="+mj-lt"/>
              </a:rPr>
              <a:t>Object		</a:t>
            </a:r>
            <a:r>
              <a:rPr lang="en-US" sz="1400" i="1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Classe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mère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err="1">
                <a:latin typeface="+mj-lt"/>
              </a:rPr>
              <a:t>toutes</a:t>
            </a:r>
            <a:r>
              <a:rPr lang="en-US" sz="1400" dirty="0">
                <a:latin typeface="+mj-lt"/>
              </a:rPr>
              <a:t> les classes</a:t>
            </a:r>
            <a:r>
              <a:rPr lang="en-US" sz="1400" dirty="0" smtClean="0">
                <a:latin typeface="+mj-lt"/>
              </a:rPr>
              <a:t>.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i="1" dirty="0" err="1">
                <a:latin typeface="+mj-lt"/>
              </a:rPr>
              <a:t>Enum</a:t>
            </a:r>
            <a:r>
              <a:rPr lang="en-US" sz="1400" dirty="0">
                <a:latin typeface="+mj-lt"/>
              </a:rPr>
              <a:t> 		</a:t>
            </a:r>
            <a:r>
              <a:rPr lang="en-US" sz="1400" dirty="0" smtClean="0">
                <a:latin typeface="+mj-lt"/>
              </a:rPr>
              <a:t>		</a:t>
            </a:r>
            <a:r>
              <a:rPr lang="en-US" sz="1400" dirty="0" err="1" smtClean="0">
                <a:latin typeface="+mj-lt"/>
              </a:rPr>
              <a:t>Classe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de base des </a:t>
            </a:r>
            <a:r>
              <a:rPr lang="en-US" sz="1400" dirty="0" err="1">
                <a:latin typeface="+mj-lt"/>
              </a:rPr>
              <a:t>énumérations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i="1" dirty="0">
                <a:latin typeface="+mj-lt"/>
              </a:rPr>
              <a:t>Class</a:t>
            </a:r>
            <a:r>
              <a:rPr lang="en-US" sz="1400" dirty="0">
                <a:latin typeface="+mj-lt"/>
              </a:rPr>
              <a:t> 		</a:t>
            </a:r>
            <a:r>
              <a:rPr lang="en-US" sz="1400" dirty="0" smtClean="0">
                <a:latin typeface="+mj-lt"/>
              </a:rPr>
              <a:t>		</a:t>
            </a:r>
            <a:r>
              <a:rPr lang="en-US" sz="1400" dirty="0" err="1" smtClean="0">
                <a:latin typeface="+mj-lt"/>
              </a:rPr>
              <a:t>Classe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de base </a:t>
            </a:r>
            <a:r>
              <a:rPr lang="en-US" sz="1400" dirty="0" err="1">
                <a:latin typeface="+mj-lt"/>
              </a:rPr>
              <a:t>utilisée</a:t>
            </a:r>
            <a:r>
              <a:rPr lang="en-US" sz="1400" dirty="0">
                <a:latin typeface="+mj-lt"/>
              </a:rPr>
              <a:t> pour faire de la reflection en </a:t>
            </a:r>
            <a:r>
              <a:rPr lang="en-US" sz="1400" dirty="0" smtClean="0">
                <a:latin typeface="+mj-lt"/>
              </a:rPr>
              <a:t>Java 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i="1" dirty="0" err="1">
                <a:latin typeface="+mj-lt"/>
              </a:rPr>
              <a:t>Throwable</a:t>
            </a:r>
            <a:r>
              <a:rPr lang="en-US" sz="1400" dirty="0">
                <a:latin typeface="+mj-lt"/>
              </a:rPr>
              <a:t> 		</a:t>
            </a: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Classe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de base de la </a:t>
            </a:r>
            <a:r>
              <a:rPr lang="en-US" sz="1400" dirty="0" err="1">
                <a:latin typeface="+mj-lt"/>
              </a:rPr>
              <a:t>hiérarchie</a:t>
            </a:r>
            <a:r>
              <a:rPr lang="en-US" sz="1400" dirty="0">
                <a:latin typeface="+mj-lt"/>
              </a:rPr>
              <a:t> des exceptions en Java</a:t>
            </a:r>
            <a:r>
              <a:rPr lang="en-US" sz="1400" dirty="0" smtClean="0">
                <a:latin typeface="+mj-lt"/>
              </a:rPr>
              <a:t>.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i="1" dirty="0">
                <a:latin typeface="+mj-lt"/>
              </a:rPr>
              <a:t>Error</a:t>
            </a:r>
            <a:r>
              <a:rPr lang="en-US" sz="1400" dirty="0">
                <a:latin typeface="+mj-lt"/>
              </a:rPr>
              <a:t>, </a:t>
            </a:r>
            <a:r>
              <a:rPr lang="en-US" sz="1400" i="1" dirty="0">
                <a:latin typeface="+mj-lt"/>
              </a:rPr>
              <a:t>Exception</a:t>
            </a:r>
            <a:r>
              <a:rPr lang="en-US" sz="1400" dirty="0">
                <a:latin typeface="+mj-lt"/>
              </a:rPr>
              <a:t>, </a:t>
            </a:r>
            <a:r>
              <a:rPr lang="en-US" sz="1400" i="1" dirty="0" err="1">
                <a:latin typeface="+mn-lt"/>
              </a:rPr>
              <a:t>RuntimeException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Classes </a:t>
            </a:r>
            <a:r>
              <a:rPr lang="en-US" sz="1400" dirty="0">
                <a:latin typeface="+mj-lt"/>
              </a:rPr>
              <a:t>de base pour </a:t>
            </a:r>
            <a:r>
              <a:rPr lang="en-US" sz="1400" dirty="0" err="1">
                <a:latin typeface="+mj-lt"/>
              </a:rPr>
              <a:t>chacun</a:t>
            </a:r>
            <a:r>
              <a:rPr lang="en-US" sz="1400" dirty="0">
                <a:latin typeface="+mj-lt"/>
              </a:rPr>
              <a:t> des types </a:t>
            </a:r>
            <a:r>
              <a:rPr lang="en-US" sz="1400" dirty="0" err="1" smtClean="0">
                <a:latin typeface="+mj-lt"/>
              </a:rPr>
              <a:t>d’exception</a:t>
            </a:r>
            <a:endParaRPr lang="en-US" sz="1400" i="1" dirty="0">
              <a:latin typeface="+mj-lt"/>
            </a:endParaRPr>
          </a:p>
          <a:p>
            <a:pPr lvl="1"/>
            <a:r>
              <a:rPr lang="en-US" sz="1400" i="1" dirty="0">
                <a:latin typeface="+mj-lt"/>
              </a:rPr>
              <a:t>Thread</a:t>
            </a:r>
            <a:r>
              <a:rPr lang="en-US" sz="1400" dirty="0">
                <a:latin typeface="+mj-lt"/>
              </a:rPr>
              <a:t> 		</a:t>
            </a: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Classe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permettant</a:t>
            </a:r>
            <a:r>
              <a:rPr lang="en-US" sz="1400" dirty="0">
                <a:latin typeface="+mj-lt"/>
              </a:rPr>
              <a:t> les </a:t>
            </a:r>
            <a:r>
              <a:rPr lang="en-US" sz="1400" dirty="0" err="1">
                <a:latin typeface="+mj-lt"/>
              </a:rPr>
              <a:t>opérations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sur</a:t>
            </a:r>
            <a:r>
              <a:rPr lang="en-US" sz="1400" dirty="0">
                <a:latin typeface="+mj-lt"/>
              </a:rPr>
              <a:t> les threads</a:t>
            </a:r>
            <a:r>
              <a:rPr lang="en-US" sz="1400" dirty="0" smtClean="0">
                <a:latin typeface="+mj-lt"/>
              </a:rPr>
              <a:t>.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i="1" dirty="0">
                <a:latin typeface="+mj-lt"/>
              </a:rPr>
              <a:t>String</a:t>
            </a:r>
            <a:r>
              <a:rPr lang="en-US" sz="1400" dirty="0">
                <a:latin typeface="+mj-lt"/>
              </a:rPr>
              <a:t> 		 </a:t>
            </a: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Classe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des </a:t>
            </a:r>
            <a:r>
              <a:rPr lang="en-US" sz="1400" dirty="0" err="1">
                <a:latin typeface="+mj-lt"/>
              </a:rPr>
              <a:t>chaînes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err="1">
                <a:latin typeface="+mj-lt"/>
              </a:rPr>
              <a:t>caractères</a:t>
            </a:r>
            <a:r>
              <a:rPr lang="en-US" sz="1400" dirty="0" smtClean="0">
                <a:latin typeface="+mj-lt"/>
              </a:rPr>
              <a:t>.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i="1" dirty="0" err="1">
                <a:latin typeface="+mj-lt"/>
              </a:rPr>
              <a:t>StringBuffer</a:t>
            </a:r>
            <a:r>
              <a:rPr lang="en-US" sz="1400" dirty="0">
                <a:latin typeface="+mj-lt"/>
              </a:rPr>
              <a:t> et </a:t>
            </a:r>
            <a:r>
              <a:rPr lang="en-US" sz="1400" i="1" dirty="0" err="1">
                <a:latin typeface="+mn-lt"/>
              </a:rPr>
              <a:t>StringBuilder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		</a:t>
            </a:r>
            <a:r>
              <a:rPr lang="en-US" sz="1400" dirty="0" smtClean="0">
                <a:latin typeface="+mj-lt"/>
              </a:rPr>
              <a:t>Classes </a:t>
            </a:r>
            <a:r>
              <a:rPr lang="en-US" sz="1400" dirty="0">
                <a:latin typeface="+mj-lt"/>
              </a:rPr>
              <a:t>servant à </a:t>
            </a:r>
            <a:r>
              <a:rPr lang="fr-BE" sz="1400" dirty="0">
                <a:latin typeface="+mj-lt"/>
              </a:rPr>
              <a:t>réaliser</a:t>
            </a:r>
            <a:r>
              <a:rPr lang="en-US" sz="1400" dirty="0">
                <a:latin typeface="+mj-lt"/>
              </a:rPr>
              <a:t> des manipulations </a:t>
            </a:r>
            <a:r>
              <a:rPr lang="en-US" sz="1400" dirty="0" err="1">
                <a:latin typeface="+mj-lt"/>
              </a:rPr>
              <a:t>sur</a:t>
            </a:r>
            <a:r>
              <a:rPr lang="en-US" sz="1400" dirty="0">
                <a:latin typeface="+mj-lt"/>
              </a:rPr>
              <a:t> les </a:t>
            </a:r>
            <a:r>
              <a:rPr lang="en-US" sz="1400" dirty="0" err="1">
                <a:latin typeface="+mj-lt"/>
              </a:rPr>
              <a:t>chaînes</a:t>
            </a:r>
            <a:r>
              <a:rPr lang="en-US" sz="1400" dirty="0">
                <a:latin typeface="+mj-lt"/>
              </a:rPr>
              <a:t> de </a:t>
            </a:r>
            <a:r>
              <a:rPr lang="en-US" sz="1400" i="1" dirty="0">
                <a:latin typeface="+mj-lt"/>
              </a:rPr>
              <a:t>		</a:t>
            </a:r>
            <a:r>
              <a:rPr lang="en-US" sz="1400" i="1" dirty="0" smtClean="0">
                <a:latin typeface="+mj-lt"/>
              </a:rPr>
              <a:t>			</a:t>
            </a:r>
            <a:r>
              <a:rPr lang="en-US" sz="1400" dirty="0" err="1" smtClean="0">
                <a:latin typeface="+mj-lt"/>
              </a:rPr>
              <a:t>caractères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i="1" dirty="0">
                <a:latin typeface="+mj-lt"/>
              </a:rPr>
              <a:t>Comparable</a:t>
            </a:r>
            <a:r>
              <a:rPr lang="en-US" sz="1400" dirty="0">
                <a:latin typeface="+mj-lt"/>
              </a:rPr>
              <a:t> 		</a:t>
            </a:r>
            <a:r>
              <a:rPr lang="en-US" sz="1400" dirty="0" smtClean="0">
                <a:latin typeface="+mj-lt"/>
              </a:rPr>
              <a:t>	Interface </a:t>
            </a:r>
            <a:r>
              <a:rPr lang="en-US" sz="1400" dirty="0">
                <a:latin typeface="+mj-lt"/>
              </a:rPr>
              <a:t>pour  </a:t>
            </a:r>
            <a:r>
              <a:rPr lang="en-US" sz="1400" dirty="0" err="1">
                <a:latin typeface="+mj-lt"/>
              </a:rPr>
              <a:t>réaliser</a:t>
            </a:r>
            <a:r>
              <a:rPr lang="en-US" sz="1400" dirty="0">
                <a:latin typeface="+mj-lt"/>
              </a:rPr>
              <a:t> des </a:t>
            </a:r>
            <a:r>
              <a:rPr lang="en-US" sz="1400" dirty="0" err="1">
                <a:latin typeface="+mj-lt"/>
              </a:rPr>
              <a:t>comparaisons</a:t>
            </a:r>
            <a:r>
              <a:rPr lang="en-US" sz="1400" dirty="0">
                <a:latin typeface="+mj-lt"/>
              </a:rPr>
              <a:t> et des </a:t>
            </a:r>
            <a:r>
              <a:rPr lang="en-US" sz="1400" dirty="0" err="1">
                <a:latin typeface="+mj-lt"/>
              </a:rPr>
              <a:t>tris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sur</a:t>
            </a:r>
            <a:r>
              <a:rPr lang="en-US" sz="1400" dirty="0">
                <a:latin typeface="+mj-lt"/>
              </a:rPr>
              <a:t> les </a:t>
            </a:r>
            <a:r>
              <a:rPr lang="en-US" sz="1400" dirty="0" smtClean="0">
                <a:latin typeface="+mj-lt"/>
              </a:rPr>
              <a:t>					</a:t>
            </a:r>
            <a:r>
              <a:rPr lang="en-US" sz="1400" dirty="0" err="1" smtClean="0">
                <a:latin typeface="+mj-lt"/>
              </a:rPr>
              <a:t>objets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i="1" dirty="0">
                <a:latin typeface="+mj-lt"/>
              </a:rPr>
              <a:t>Math</a:t>
            </a:r>
            <a:r>
              <a:rPr lang="en-US" sz="1400" dirty="0">
                <a:latin typeface="+mj-lt"/>
              </a:rPr>
              <a:t> 		</a:t>
            </a:r>
            <a:r>
              <a:rPr lang="en-US" sz="1400" dirty="0" smtClean="0">
                <a:latin typeface="+mj-lt"/>
              </a:rPr>
              <a:t>		</a:t>
            </a:r>
            <a:r>
              <a:rPr lang="en-US" sz="1400" dirty="0" err="1" smtClean="0">
                <a:latin typeface="+mj-lt"/>
              </a:rPr>
              <a:t>Classe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fournissant</a:t>
            </a:r>
            <a:r>
              <a:rPr lang="en-US" sz="1400" dirty="0">
                <a:latin typeface="+mj-lt"/>
              </a:rPr>
              <a:t> les </a:t>
            </a:r>
            <a:r>
              <a:rPr lang="en-US" sz="1400" dirty="0" err="1">
                <a:latin typeface="+mj-lt"/>
              </a:rPr>
              <a:t>outils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mathématiques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smtClean="0">
                <a:latin typeface="+mj-lt"/>
              </a:rPr>
              <a:t>base</a:t>
            </a:r>
            <a:endParaRPr lang="en-US" sz="1400" dirty="0">
              <a:latin typeface="+mj-lt"/>
            </a:endParaRPr>
          </a:p>
          <a:p>
            <a:endParaRPr lang="fr-B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5773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1" y="714375"/>
            <a:ext cx="7572375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Rappel 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Le package </a:t>
            </a:r>
            <a:r>
              <a:rPr lang="fr-BE" sz="2000" b="1" dirty="0" err="1" smtClean="0">
                <a:latin typeface="+mn-lt"/>
                <a:cs typeface="+mn-cs"/>
              </a:rPr>
              <a:t>java.lang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III. La classe Class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</a:rPr>
              <a:t>IV</a:t>
            </a:r>
            <a:r>
              <a:rPr lang="fr-BE" sz="2000" b="1" dirty="0">
                <a:latin typeface="+mn-lt"/>
              </a:rPr>
              <a:t>. La classe Math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V. La classe String et les classes « primitives »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VI. La classe </a:t>
            </a:r>
            <a:r>
              <a:rPr lang="fr-BE" sz="2000" b="1" dirty="0" err="1" smtClean="0">
                <a:latin typeface="+mn-lt"/>
                <a:cs typeface="+mn-cs"/>
              </a:rPr>
              <a:t>StringBuilder</a:t>
            </a: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+mj-lt"/>
              </a:rPr>
              <a:t>VII. La classe </a:t>
            </a:r>
            <a:r>
              <a:rPr lang="fr-BE" sz="2000" b="1" dirty="0" err="1">
                <a:latin typeface="+mj-lt"/>
              </a:rPr>
              <a:t>Calendar</a:t>
            </a:r>
            <a:endParaRPr lang="fr-BE" sz="2000" b="1" dirty="0">
              <a:latin typeface="+mj-lt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7008813" y="6640513"/>
            <a:ext cx="2135187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BE"/>
              <a:t>Intro. à la prog.Java</a:t>
            </a:r>
          </a:p>
        </p:txBody>
      </p:sp>
    </p:spTree>
    <p:extLst>
      <p:ext uri="{BB962C8B-B14F-4D97-AF65-F5344CB8AC3E}">
        <p14:creationId xmlns:p14="http://schemas.microsoft.com/office/powerpoint/2010/main" val="20036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675</Words>
  <Application>Microsoft Office PowerPoint</Application>
  <PresentationFormat>Affichage à l'écran (4:3)</PresentationFormat>
  <Paragraphs>270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Default Design</vt:lpstr>
      <vt:lpstr>Introduction à la programmation en JAVA</vt:lpstr>
      <vt:lpstr>Table des matières</vt:lpstr>
      <vt:lpstr>Présentation PowerPoint</vt:lpstr>
      <vt:lpstr>Présentation PowerPoint</vt:lpstr>
      <vt:lpstr>Présentation PowerPoint</vt:lpstr>
      <vt:lpstr> </vt:lpstr>
      <vt:lpstr>Présentation PowerPoint</vt:lpstr>
      <vt:lpstr> </vt:lpstr>
      <vt:lpstr>Présentation PowerPoint</vt:lpstr>
      <vt:lpstr> </vt:lpstr>
      <vt:lpstr>Présentation PowerPoint</vt:lpstr>
      <vt:lpstr> </vt:lpstr>
      <vt:lpstr>Présentation PowerPoint</vt:lpstr>
      <vt:lpstr> </vt:lpstr>
      <vt:lpstr>Présentation PowerPoint</vt:lpstr>
      <vt:lpstr> </vt:lpstr>
      <vt:lpstr>Présentation PowerPoint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Claire Ackermans</cp:lastModifiedBy>
  <cp:revision>214</cp:revision>
  <dcterms:created xsi:type="dcterms:W3CDTF">2008-11-20T11:25:03Z</dcterms:created>
  <dcterms:modified xsi:type="dcterms:W3CDTF">2014-10-10T17:31:02Z</dcterms:modified>
</cp:coreProperties>
</file>