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19"/>
  </p:notesMasterIdLst>
  <p:handoutMasterIdLst>
    <p:handoutMasterId r:id="rId20"/>
  </p:handoutMasterIdLst>
  <p:sldIdLst>
    <p:sldId id="256" r:id="rId2"/>
    <p:sldId id="286" r:id="rId3"/>
    <p:sldId id="287" r:id="rId4"/>
    <p:sldId id="288" r:id="rId5"/>
    <p:sldId id="289" r:id="rId6"/>
    <p:sldId id="301" r:id="rId7"/>
    <p:sldId id="292" r:id="rId8"/>
    <p:sldId id="293" r:id="rId9"/>
    <p:sldId id="294" r:id="rId10"/>
    <p:sldId id="295" r:id="rId11"/>
    <p:sldId id="302" r:id="rId12"/>
    <p:sldId id="296" r:id="rId13"/>
    <p:sldId id="297" r:id="rId14"/>
    <p:sldId id="298" r:id="rId15"/>
    <p:sldId id="299" r:id="rId16"/>
    <p:sldId id="303" r:id="rId17"/>
    <p:sldId id="304" r:id="rId18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62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A42D2D4-7288-473E-84B7-AC9A199C49B4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49876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F86D95C-477A-4D1C-9842-FE73325BEE5F}" type="datetimeFigureOut">
              <a:rPr lang="fr-FR"/>
              <a:pPr>
                <a:defRPr/>
              </a:pPr>
              <a:t>10/10/2014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BE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fr-BE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E72AE9A-286C-4573-A7CC-9C45FFB425B2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36925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74F9EE5-F407-4C78-A5FF-0E839BCFF471}" type="slidenum">
              <a:rPr lang="fr-BE" altLang="fr-FR" smtClean="0"/>
              <a:pPr eaLnBrk="1" hangingPunct="1"/>
              <a:t>1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13462028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6675345-8359-4BCB-888A-1178D6F11475}" type="slidenum">
              <a:rPr lang="fr-BE" altLang="fr-FR" smtClean="0"/>
              <a:pPr eaLnBrk="1" hangingPunct="1"/>
              <a:t>10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3456968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0DE028B-4D63-4DF4-A0CF-BAD87FE7CF72}" type="slidenum">
              <a:rPr lang="fr-BE" altLang="fr-FR" smtClean="0"/>
              <a:pPr eaLnBrk="1" hangingPunct="1"/>
              <a:t>11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2731722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6675345-8359-4BCB-888A-1178D6F11475}" type="slidenum">
              <a:rPr lang="fr-BE" altLang="fr-FR" smtClean="0"/>
              <a:pPr eaLnBrk="1" hangingPunct="1"/>
              <a:t>12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37552301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6675345-8359-4BCB-888A-1178D6F11475}" type="slidenum">
              <a:rPr lang="fr-BE" altLang="fr-FR" smtClean="0"/>
              <a:pPr eaLnBrk="1" hangingPunct="1"/>
              <a:t>13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342085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6675345-8359-4BCB-888A-1178D6F11475}" type="slidenum">
              <a:rPr lang="fr-BE" altLang="fr-FR" smtClean="0"/>
              <a:pPr eaLnBrk="1" hangingPunct="1"/>
              <a:t>14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763027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6675345-8359-4BCB-888A-1178D6F11475}" type="slidenum">
              <a:rPr lang="fr-BE" altLang="fr-FR" smtClean="0"/>
              <a:pPr eaLnBrk="1" hangingPunct="1"/>
              <a:t>15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3688469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0DE028B-4D63-4DF4-A0CF-BAD87FE7CF72}" type="slidenum">
              <a:rPr lang="fr-BE" altLang="fr-FR" smtClean="0"/>
              <a:pPr eaLnBrk="1" hangingPunct="1"/>
              <a:t>16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19168290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6675345-8359-4BCB-888A-1178D6F11475}" type="slidenum">
              <a:rPr lang="fr-BE" altLang="fr-FR" smtClean="0"/>
              <a:pPr eaLnBrk="1" hangingPunct="1"/>
              <a:t>17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3537634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129050D-5D92-4E92-9A4F-17BFE28C170F}" type="slidenum">
              <a:rPr lang="fr-BE" altLang="fr-FR" smtClean="0"/>
              <a:pPr eaLnBrk="1" hangingPunct="1"/>
              <a:t>2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6591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6D3C20E-7172-4B00-9BB2-214EB7328AA3}" type="slidenum">
              <a:rPr lang="fr-BE" altLang="fr-FR" smtClean="0"/>
              <a:pPr eaLnBrk="1" hangingPunct="1"/>
              <a:t>3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2771458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0DE028B-4D63-4DF4-A0CF-BAD87FE7CF72}" type="slidenum">
              <a:rPr lang="fr-BE" altLang="fr-FR" smtClean="0"/>
              <a:pPr eaLnBrk="1" hangingPunct="1"/>
              <a:t>4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2723553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6675345-8359-4BCB-888A-1178D6F11475}" type="slidenum">
              <a:rPr lang="fr-BE" altLang="fr-FR" smtClean="0"/>
              <a:pPr eaLnBrk="1" hangingPunct="1"/>
              <a:t>5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90922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0DE028B-4D63-4DF4-A0CF-BAD87FE7CF72}" type="slidenum">
              <a:rPr lang="fr-BE" altLang="fr-FR" smtClean="0"/>
              <a:pPr eaLnBrk="1" hangingPunct="1"/>
              <a:t>6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1122312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6675345-8359-4BCB-888A-1178D6F11475}" type="slidenum">
              <a:rPr lang="fr-BE" altLang="fr-FR" smtClean="0"/>
              <a:pPr eaLnBrk="1" hangingPunct="1"/>
              <a:t>7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3605351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6675345-8359-4BCB-888A-1178D6F11475}" type="slidenum">
              <a:rPr lang="fr-BE" altLang="fr-FR" smtClean="0"/>
              <a:pPr eaLnBrk="1" hangingPunct="1"/>
              <a:t>8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520302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6675345-8359-4BCB-888A-1178D6F11475}" type="slidenum">
              <a:rPr lang="fr-BE" altLang="fr-FR" smtClean="0"/>
              <a:pPr eaLnBrk="1" hangingPunct="1"/>
              <a:t>9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3895570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529" y="2130976"/>
            <a:ext cx="7772943" cy="1470086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fr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057" y="3886153"/>
            <a:ext cx="6401886" cy="1752295"/>
          </a:xfrm>
        </p:spPr>
        <p:txBody>
          <a:bodyPr/>
          <a:lstStyle>
            <a:lvl1pPr marL="0" indent="0" algn="ctr">
              <a:buNone/>
              <a:defRPr/>
            </a:lvl1pPr>
            <a:lvl2pPr marL="400736" indent="0" algn="ctr">
              <a:buNone/>
              <a:defRPr/>
            </a:lvl2pPr>
            <a:lvl3pPr marL="801472" indent="0" algn="ctr">
              <a:buNone/>
              <a:defRPr/>
            </a:lvl3pPr>
            <a:lvl4pPr marL="1202207" indent="0" algn="ctr">
              <a:buNone/>
              <a:defRPr/>
            </a:lvl4pPr>
            <a:lvl5pPr marL="1602943" indent="0" algn="ctr">
              <a:buNone/>
              <a:defRPr/>
            </a:lvl5pPr>
            <a:lvl6pPr marL="2003679" indent="0" algn="ctr">
              <a:buNone/>
              <a:defRPr/>
            </a:lvl6pPr>
            <a:lvl7pPr marL="2404415" indent="0" algn="ctr">
              <a:buNone/>
              <a:defRPr/>
            </a:lvl7pPr>
            <a:lvl8pPr marL="2805151" indent="0" algn="ctr">
              <a:buNone/>
              <a:defRPr/>
            </a:lvl8pPr>
            <a:lvl9pPr marL="3205886" indent="0" algn="ctr">
              <a:buNone/>
              <a:defRPr/>
            </a:lvl9pPr>
          </a:lstStyle>
          <a:p>
            <a:r>
              <a:rPr lang="fr-FR" smtClean="0"/>
              <a:t>Modifiez le style des sous-titres du masque</a:t>
            </a:r>
            <a:endParaRPr lang="fr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788683" y="6640554"/>
            <a:ext cx="2133962" cy="22261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© </a:t>
            </a:r>
            <a:r>
              <a:rPr lang="en-GB" dirty="0" err="1" smtClean="0"/>
              <a:t>Wavenet</a:t>
            </a:r>
            <a:r>
              <a:rPr lang="en-GB" dirty="0" smtClean="0"/>
              <a:t> 2014</a:t>
            </a:r>
            <a:endParaRPr lang="en-GB" noProof="1" smtClean="0"/>
          </a:p>
        </p:txBody>
      </p:sp>
    </p:spTree>
    <p:extLst>
      <p:ext uri="{BB962C8B-B14F-4D97-AF65-F5344CB8AC3E}">
        <p14:creationId xmlns:p14="http://schemas.microsoft.com/office/powerpoint/2010/main" val="54489343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2pPr marL="743031" indent="-219848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4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GB" dirty="0" smtClean="0"/>
              <a:t>© </a:t>
            </a:r>
            <a:r>
              <a:rPr lang="en-GB" dirty="0" err="1" smtClean="0"/>
              <a:t>Wavenet</a:t>
            </a:r>
            <a:r>
              <a:rPr lang="en-GB" dirty="0" smtClean="0"/>
              <a:t> 2014</a:t>
            </a:r>
            <a:endParaRPr lang="en-GB" noProof="1" smtClean="0"/>
          </a:p>
        </p:txBody>
      </p:sp>
    </p:spTree>
    <p:extLst>
      <p:ext uri="{BB962C8B-B14F-4D97-AF65-F5344CB8AC3E}">
        <p14:creationId xmlns:p14="http://schemas.microsoft.com/office/powerpoint/2010/main" val="123126657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228" y="600418"/>
            <a:ext cx="2059301" cy="5526139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6612" y="600418"/>
            <a:ext cx="6050298" cy="5526139"/>
          </a:xfrm>
        </p:spPr>
        <p:txBody>
          <a:bodyPr vert="eaVert"/>
          <a:lstStyle>
            <a:lvl2pPr marL="743031" indent="-219848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4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GB" dirty="0" smtClean="0"/>
              <a:t>© </a:t>
            </a:r>
            <a:r>
              <a:rPr lang="en-GB" dirty="0" err="1" smtClean="0"/>
              <a:t>Wavenet</a:t>
            </a:r>
            <a:r>
              <a:rPr lang="en-GB" dirty="0" smtClean="0"/>
              <a:t> 2014</a:t>
            </a:r>
            <a:endParaRPr lang="en-GB" noProof="1" smtClean="0"/>
          </a:p>
        </p:txBody>
      </p:sp>
    </p:spTree>
    <p:extLst>
      <p:ext uri="{BB962C8B-B14F-4D97-AF65-F5344CB8AC3E}">
        <p14:creationId xmlns:p14="http://schemas.microsoft.com/office/powerpoint/2010/main" val="276995945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4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GB" dirty="0" smtClean="0"/>
              <a:t>© </a:t>
            </a:r>
            <a:r>
              <a:rPr lang="en-GB" dirty="0" err="1" smtClean="0"/>
              <a:t>Wavenet</a:t>
            </a:r>
            <a:r>
              <a:rPr lang="en-GB" dirty="0" smtClean="0"/>
              <a:t> 2014</a:t>
            </a:r>
            <a:endParaRPr lang="en-GB" noProof="1" smtClean="0"/>
          </a:p>
        </p:txBody>
      </p:sp>
    </p:spTree>
    <p:extLst>
      <p:ext uri="{BB962C8B-B14F-4D97-AF65-F5344CB8AC3E}">
        <p14:creationId xmlns:p14="http://schemas.microsoft.com/office/powerpoint/2010/main" val="253942367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506" y="294090"/>
            <a:ext cx="8239917" cy="528831"/>
          </a:xfrm>
        </p:spPr>
        <p:txBody>
          <a:bodyPr/>
          <a:lstStyle>
            <a:lvl1pPr>
              <a:defRPr sz="2500"/>
            </a:lvl1pPr>
          </a:lstStyle>
          <a:p>
            <a:r>
              <a:rPr lang="fr-FR" smtClean="0"/>
              <a:t>Modifiez le style du titre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472" y="1208438"/>
            <a:ext cx="8229057" cy="4702366"/>
          </a:xfrm>
        </p:spPr>
        <p:txBody>
          <a:bodyPr/>
          <a:lstStyle>
            <a:lvl1pPr>
              <a:defRPr sz="2100" baseline="0">
                <a:solidFill>
                  <a:srgbClr val="222146"/>
                </a:solidFill>
              </a:defRPr>
            </a:lvl1pPr>
            <a:lvl2pPr marL="743031" indent="-219848">
              <a:buClr>
                <a:srgbClr val="3FBBED"/>
              </a:buClr>
              <a:buSzPct val="100000"/>
              <a:buFont typeface="Calibri" pitchFamily="34" charset="0"/>
              <a:buChar char="-"/>
              <a:defRPr baseline="0">
                <a:solidFill>
                  <a:srgbClr val="222146"/>
                </a:solidFill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0258" y="6617641"/>
            <a:ext cx="2133962" cy="222615"/>
          </a:xfrm>
          <a:prstGeom prst="rect">
            <a:avLst/>
          </a:prstGeom>
          <a:ln/>
        </p:spPr>
        <p:txBody>
          <a:bodyPr anchor="ctr"/>
          <a:lstStyle>
            <a:lvl1pPr>
              <a:defRPr sz="1000"/>
            </a:lvl1pPr>
          </a:lstStyle>
          <a:p>
            <a:pPr>
              <a:tabLst>
                <a:tab pos="392387" algn="l"/>
                <a:tab pos="1961936" algn="l"/>
              </a:tabLst>
              <a:defRPr/>
            </a:pPr>
            <a:r>
              <a:rPr lang="en-GB" dirty="0" smtClean="0"/>
              <a:t>© </a:t>
            </a:r>
            <a:r>
              <a:rPr lang="en-GB" dirty="0" err="1" smtClean="0"/>
              <a:t>Wavenet</a:t>
            </a:r>
            <a:r>
              <a:rPr lang="en-GB" dirty="0" smtClean="0"/>
              <a:t> 2014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446506" y="620642"/>
            <a:ext cx="4248706" cy="522665"/>
          </a:xfrm>
        </p:spPr>
        <p:txBody>
          <a:bodyPr/>
          <a:lstStyle>
            <a:lvl1pPr marL="0" indent="0">
              <a:buNone/>
              <a:defRPr lang="en-US" sz="1800" b="1" i="0" dirty="0" smtClean="0">
                <a:solidFill>
                  <a:srgbClr val="40BBED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2745655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1" y="4407378"/>
            <a:ext cx="7772943" cy="1362097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1" y="2907056"/>
            <a:ext cx="7772943" cy="1500322"/>
          </a:xfrm>
        </p:spPr>
        <p:txBody>
          <a:bodyPr anchor="b"/>
          <a:lstStyle>
            <a:lvl1pPr marL="0" indent="0">
              <a:buNone/>
              <a:defRPr sz="1800"/>
            </a:lvl1pPr>
            <a:lvl2pPr marL="400736" indent="0">
              <a:buNone/>
              <a:defRPr sz="1600"/>
            </a:lvl2pPr>
            <a:lvl3pPr marL="801472" indent="0">
              <a:buNone/>
              <a:defRPr sz="1400"/>
            </a:lvl3pPr>
            <a:lvl4pPr marL="1202207" indent="0">
              <a:buNone/>
              <a:defRPr sz="1200"/>
            </a:lvl4pPr>
            <a:lvl5pPr marL="1602943" indent="0">
              <a:buNone/>
              <a:defRPr sz="1200"/>
            </a:lvl5pPr>
            <a:lvl6pPr marL="2003679" indent="0">
              <a:buNone/>
              <a:defRPr sz="1200"/>
            </a:lvl6pPr>
            <a:lvl7pPr marL="2404415" indent="0">
              <a:buNone/>
              <a:defRPr sz="1200"/>
            </a:lvl7pPr>
            <a:lvl8pPr marL="2805151" indent="0">
              <a:buNone/>
              <a:defRPr sz="1200"/>
            </a:lvl8pPr>
            <a:lvl9pPr marL="3205886" indent="0">
              <a:buNone/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4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GB" dirty="0" smtClean="0"/>
              <a:t>© </a:t>
            </a:r>
            <a:r>
              <a:rPr lang="en-GB" dirty="0" err="1" smtClean="0"/>
              <a:t>Wavenet</a:t>
            </a:r>
            <a:r>
              <a:rPr lang="en-GB" dirty="0" smtClean="0"/>
              <a:t> 2014</a:t>
            </a:r>
            <a:endParaRPr lang="en-GB" noProof="1" smtClean="0"/>
          </a:p>
        </p:txBody>
      </p:sp>
    </p:spTree>
    <p:extLst>
      <p:ext uri="{BB962C8B-B14F-4D97-AF65-F5344CB8AC3E}">
        <p14:creationId xmlns:p14="http://schemas.microsoft.com/office/powerpoint/2010/main" val="168177416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472" y="1077817"/>
            <a:ext cx="4049369" cy="5048740"/>
          </a:xfrm>
        </p:spPr>
        <p:txBody>
          <a:bodyPr/>
          <a:lstStyle>
            <a:lvl1pPr>
              <a:defRPr sz="2500"/>
            </a:lvl1pPr>
            <a:lvl2pPr marL="743031" indent="-219848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159" y="1077817"/>
            <a:ext cx="4049370" cy="5048740"/>
          </a:xfrm>
        </p:spPr>
        <p:txBody>
          <a:bodyPr/>
          <a:lstStyle>
            <a:lvl1pPr>
              <a:defRPr sz="2500"/>
            </a:lvl1pPr>
            <a:lvl2pPr marL="743031" indent="-219848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4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GB" dirty="0" smtClean="0"/>
              <a:t>© </a:t>
            </a:r>
            <a:r>
              <a:rPr lang="en-GB" dirty="0" err="1" smtClean="0"/>
              <a:t>Wavenet</a:t>
            </a:r>
            <a:r>
              <a:rPr lang="en-GB" dirty="0" smtClean="0"/>
              <a:t> 2014</a:t>
            </a:r>
            <a:endParaRPr lang="en-GB" noProof="1" smtClean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3637171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72" y="275012"/>
            <a:ext cx="8229057" cy="672184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472" y="1012506"/>
            <a:ext cx="4039867" cy="63929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736" indent="0">
              <a:buNone/>
              <a:defRPr sz="1800" b="1"/>
            </a:lvl2pPr>
            <a:lvl3pPr marL="801472" indent="0">
              <a:buNone/>
              <a:defRPr sz="1600" b="1"/>
            </a:lvl3pPr>
            <a:lvl4pPr marL="1202207" indent="0">
              <a:buNone/>
              <a:defRPr sz="1400" b="1"/>
            </a:lvl4pPr>
            <a:lvl5pPr marL="1602943" indent="0">
              <a:buNone/>
              <a:defRPr sz="1400" b="1"/>
            </a:lvl5pPr>
            <a:lvl6pPr marL="2003679" indent="0">
              <a:buNone/>
              <a:defRPr sz="1400" b="1"/>
            </a:lvl6pPr>
            <a:lvl7pPr marL="2404415" indent="0">
              <a:buNone/>
              <a:defRPr sz="1400" b="1"/>
            </a:lvl7pPr>
            <a:lvl8pPr marL="2805151" indent="0">
              <a:buNone/>
              <a:defRPr sz="1400" b="1"/>
            </a:lvl8pPr>
            <a:lvl9pPr marL="3205886" indent="0">
              <a:buNone/>
              <a:defRPr sz="14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472" y="1730923"/>
            <a:ext cx="4039867" cy="4395634"/>
          </a:xfrm>
        </p:spPr>
        <p:txBody>
          <a:bodyPr/>
          <a:lstStyle>
            <a:lvl1pPr>
              <a:defRPr sz="2100"/>
            </a:lvl1pPr>
            <a:lvl2pPr marL="743031" indent="-219848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304" y="1012506"/>
            <a:ext cx="4041225" cy="63929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736" indent="0">
              <a:buNone/>
              <a:defRPr sz="1800" b="1"/>
            </a:lvl2pPr>
            <a:lvl3pPr marL="801472" indent="0">
              <a:buNone/>
              <a:defRPr sz="1600" b="1"/>
            </a:lvl3pPr>
            <a:lvl4pPr marL="1202207" indent="0">
              <a:buNone/>
              <a:defRPr sz="1400" b="1"/>
            </a:lvl4pPr>
            <a:lvl5pPr marL="1602943" indent="0">
              <a:buNone/>
              <a:defRPr sz="1400" b="1"/>
            </a:lvl5pPr>
            <a:lvl6pPr marL="2003679" indent="0">
              <a:buNone/>
              <a:defRPr sz="1400" b="1"/>
            </a:lvl6pPr>
            <a:lvl7pPr marL="2404415" indent="0">
              <a:buNone/>
              <a:defRPr sz="1400" b="1"/>
            </a:lvl7pPr>
            <a:lvl8pPr marL="2805151" indent="0">
              <a:buNone/>
              <a:defRPr sz="1400" b="1"/>
            </a:lvl8pPr>
            <a:lvl9pPr marL="3205886" indent="0">
              <a:buNone/>
              <a:defRPr sz="14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304" y="1730923"/>
            <a:ext cx="4041225" cy="4395634"/>
          </a:xfrm>
        </p:spPr>
        <p:txBody>
          <a:bodyPr/>
          <a:lstStyle>
            <a:lvl1pPr>
              <a:defRPr sz="2100"/>
            </a:lvl1pPr>
            <a:lvl2pPr marL="743031" indent="-219848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4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GB" dirty="0" smtClean="0"/>
              <a:t>© </a:t>
            </a:r>
            <a:r>
              <a:rPr lang="en-GB" dirty="0" err="1" smtClean="0"/>
              <a:t>Wavenet</a:t>
            </a:r>
            <a:r>
              <a:rPr lang="en-GB" dirty="0" smtClean="0"/>
              <a:t> 2014</a:t>
            </a:r>
            <a:endParaRPr lang="en-GB" noProof="1" smtClean="0"/>
          </a:p>
        </p:txBody>
      </p:sp>
    </p:spTree>
    <p:extLst>
      <p:ext uri="{BB962C8B-B14F-4D97-AF65-F5344CB8AC3E}">
        <p14:creationId xmlns:p14="http://schemas.microsoft.com/office/powerpoint/2010/main" val="173930798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4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GB" dirty="0" smtClean="0"/>
              <a:t>© </a:t>
            </a:r>
            <a:r>
              <a:rPr lang="en-GB" dirty="0" err="1" smtClean="0"/>
              <a:t>Wavenet</a:t>
            </a:r>
            <a:r>
              <a:rPr lang="en-GB" dirty="0" smtClean="0"/>
              <a:t> 2014</a:t>
            </a:r>
            <a:endParaRPr lang="en-GB" noProof="1" smtClean="0"/>
          </a:p>
        </p:txBody>
      </p:sp>
    </p:spTree>
    <p:extLst>
      <p:ext uri="{BB962C8B-B14F-4D97-AF65-F5344CB8AC3E}">
        <p14:creationId xmlns:p14="http://schemas.microsoft.com/office/powerpoint/2010/main" val="197377043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4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GB" dirty="0" smtClean="0"/>
              <a:t>© </a:t>
            </a:r>
            <a:r>
              <a:rPr lang="en-GB" dirty="0" err="1" smtClean="0"/>
              <a:t>Wavenet</a:t>
            </a:r>
            <a:r>
              <a:rPr lang="en-GB" dirty="0" smtClean="0"/>
              <a:t> 2014</a:t>
            </a:r>
            <a:endParaRPr lang="en-GB" noProof="1" smtClean="0"/>
          </a:p>
        </p:txBody>
      </p:sp>
    </p:spTree>
    <p:extLst>
      <p:ext uri="{BB962C8B-B14F-4D97-AF65-F5344CB8AC3E}">
        <p14:creationId xmlns:p14="http://schemas.microsoft.com/office/powerpoint/2010/main" val="314552011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72" y="273572"/>
            <a:ext cx="3008181" cy="116195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608" y="273571"/>
            <a:ext cx="5110921" cy="5852986"/>
          </a:xfrm>
        </p:spPr>
        <p:txBody>
          <a:bodyPr/>
          <a:lstStyle>
            <a:lvl1pPr>
              <a:defRPr sz="2800"/>
            </a:lvl1pPr>
            <a:lvl2pPr marL="743031" indent="-219848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472" y="1435530"/>
            <a:ext cx="3008181" cy="4691027"/>
          </a:xfrm>
        </p:spPr>
        <p:txBody>
          <a:bodyPr/>
          <a:lstStyle>
            <a:lvl1pPr marL="0" indent="0">
              <a:buNone/>
              <a:defRPr sz="1200"/>
            </a:lvl1pPr>
            <a:lvl2pPr marL="400736" indent="0">
              <a:buNone/>
              <a:defRPr sz="1100"/>
            </a:lvl2pPr>
            <a:lvl3pPr marL="801472" indent="0">
              <a:buNone/>
              <a:defRPr sz="900"/>
            </a:lvl3pPr>
            <a:lvl4pPr marL="1202207" indent="0">
              <a:buNone/>
              <a:defRPr sz="800"/>
            </a:lvl4pPr>
            <a:lvl5pPr marL="1602943" indent="0">
              <a:buNone/>
              <a:defRPr sz="800"/>
            </a:lvl5pPr>
            <a:lvl6pPr marL="2003679" indent="0">
              <a:buNone/>
              <a:defRPr sz="800"/>
            </a:lvl6pPr>
            <a:lvl7pPr marL="2404415" indent="0">
              <a:buNone/>
              <a:defRPr sz="800"/>
            </a:lvl7pPr>
            <a:lvl8pPr marL="2805151" indent="0">
              <a:buNone/>
              <a:defRPr sz="800"/>
            </a:lvl8pPr>
            <a:lvl9pPr marL="3205886" indent="0">
              <a:buNone/>
              <a:defRPr sz="8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4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GB" dirty="0" smtClean="0"/>
              <a:t>© </a:t>
            </a:r>
            <a:r>
              <a:rPr lang="en-GB" dirty="0" err="1" smtClean="0"/>
              <a:t>Wavenet</a:t>
            </a:r>
            <a:r>
              <a:rPr lang="en-GB" dirty="0" smtClean="0"/>
              <a:t> 2014</a:t>
            </a:r>
            <a:endParaRPr lang="en-GB" noProof="1" smtClean="0"/>
          </a:p>
        </p:txBody>
      </p:sp>
    </p:spTree>
    <p:extLst>
      <p:ext uri="{BB962C8B-B14F-4D97-AF65-F5344CB8AC3E}">
        <p14:creationId xmlns:p14="http://schemas.microsoft.com/office/powerpoint/2010/main" val="57657469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877" y="613376"/>
            <a:ext cx="5486943" cy="4113648"/>
          </a:xfrm>
        </p:spPr>
        <p:txBody>
          <a:bodyPr/>
          <a:lstStyle>
            <a:lvl1pPr marL="0" indent="0">
              <a:buNone/>
              <a:defRPr sz="2800"/>
            </a:lvl1pPr>
            <a:lvl2pPr marL="400736" indent="0">
              <a:buNone/>
              <a:defRPr sz="2500"/>
            </a:lvl2pPr>
            <a:lvl3pPr marL="801472" indent="0">
              <a:buNone/>
              <a:defRPr sz="2100"/>
            </a:lvl3pPr>
            <a:lvl4pPr marL="1202207" indent="0">
              <a:buNone/>
              <a:defRPr sz="1800"/>
            </a:lvl4pPr>
            <a:lvl5pPr marL="1602943" indent="0">
              <a:buNone/>
              <a:defRPr sz="1800"/>
            </a:lvl5pPr>
            <a:lvl6pPr marL="2003679" indent="0">
              <a:buNone/>
              <a:defRPr sz="1800"/>
            </a:lvl6pPr>
            <a:lvl7pPr marL="2404415" indent="0">
              <a:buNone/>
              <a:defRPr sz="1800"/>
            </a:lvl7pPr>
            <a:lvl8pPr marL="2805151" indent="0">
              <a:buNone/>
              <a:defRPr sz="1800"/>
            </a:lvl8pPr>
            <a:lvl9pPr marL="3205886" indent="0">
              <a:buNone/>
              <a:defRPr sz="1800"/>
            </a:lvl9pPr>
          </a:lstStyle>
          <a:p>
            <a:pPr lvl="0"/>
            <a:r>
              <a:rPr lang="fr-FR" noProof="0" smtClean="0"/>
              <a:t>Cliquez sur l'icône pour ajouter une image</a:t>
            </a:r>
            <a:endParaRPr lang="fr-B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877" y="5367757"/>
            <a:ext cx="5486943" cy="804876"/>
          </a:xfrm>
        </p:spPr>
        <p:txBody>
          <a:bodyPr/>
          <a:lstStyle>
            <a:lvl1pPr marL="0" indent="0">
              <a:buNone/>
              <a:defRPr sz="1200"/>
            </a:lvl1pPr>
            <a:lvl2pPr marL="400736" indent="0">
              <a:buNone/>
              <a:defRPr sz="1100"/>
            </a:lvl2pPr>
            <a:lvl3pPr marL="801472" indent="0">
              <a:buNone/>
              <a:defRPr sz="900"/>
            </a:lvl3pPr>
            <a:lvl4pPr marL="1202207" indent="0">
              <a:buNone/>
              <a:defRPr sz="800"/>
            </a:lvl4pPr>
            <a:lvl5pPr marL="1602943" indent="0">
              <a:buNone/>
              <a:defRPr sz="800"/>
            </a:lvl5pPr>
            <a:lvl6pPr marL="2003679" indent="0">
              <a:buNone/>
              <a:defRPr sz="800"/>
            </a:lvl6pPr>
            <a:lvl7pPr marL="2404415" indent="0">
              <a:buNone/>
              <a:defRPr sz="800"/>
            </a:lvl7pPr>
            <a:lvl8pPr marL="2805151" indent="0">
              <a:buNone/>
              <a:defRPr sz="800"/>
            </a:lvl8pPr>
            <a:lvl9pPr marL="3205886" indent="0">
              <a:buNone/>
              <a:defRPr sz="8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4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GB" dirty="0" smtClean="0"/>
              <a:t>© </a:t>
            </a:r>
            <a:r>
              <a:rPr lang="en-GB" dirty="0" err="1" smtClean="0"/>
              <a:t>Wavenet</a:t>
            </a:r>
            <a:r>
              <a:rPr lang="en-GB" dirty="0" smtClean="0"/>
              <a:t> 2014</a:t>
            </a:r>
            <a:endParaRPr lang="en-GB" noProof="1" smtClean="0"/>
          </a:p>
        </p:txBody>
      </p:sp>
    </p:spTree>
    <p:extLst>
      <p:ext uri="{BB962C8B-B14F-4D97-AF65-F5344CB8AC3E}">
        <p14:creationId xmlns:p14="http://schemas.microsoft.com/office/powerpoint/2010/main" val="197734784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6506" y="294089"/>
            <a:ext cx="8239917" cy="58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 style du titre</a:t>
            </a:r>
            <a:endParaRPr lang="en-US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472" y="947196"/>
            <a:ext cx="8229057" cy="4963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135" y="6172046"/>
            <a:ext cx="2227342" cy="414085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18515" y="6629221"/>
            <a:ext cx="2133962" cy="218807"/>
          </a:xfrm>
          <a:prstGeom prst="rect">
            <a:avLst/>
          </a:prstGeom>
          <a:ln/>
        </p:spPr>
        <p:txBody>
          <a:bodyPr lIns="80147" tIns="40074" rIns="80147" bIns="40074" anchor="ctr"/>
          <a:lstStyle>
            <a:lvl1pPr algn="ctr">
              <a:defRPr sz="1000"/>
            </a:lvl1pPr>
          </a:lstStyle>
          <a:p>
            <a:pPr>
              <a:tabLst>
                <a:tab pos="392387" algn="l"/>
                <a:tab pos="1961936" algn="l"/>
              </a:tabLst>
              <a:defRPr/>
            </a:pPr>
            <a:r>
              <a:rPr lang="en-GB" dirty="0" smtClean="0"/>
              <a:t>© </a:t>
            </a:r>
            <a:r>
              <a:rPr lang="en-GB" dirty="0" err="1" smtClean="0"/>
              <a:t>Wavenet</a:t>
            </a:r>
            <a:r>
              <a:rPr lang="en-GB" dirty="0" smtClean="0"/>
              <a:t> 2014</a:t>
            </a:r>
          </a:p>
        </p:txBody>
      </p:sp>
      <p:sp>
        <p:nvSpPr>
          <p:cNvPr id="2" name="AutoShape 2" descr="http://intranet.wavenet.lan/traininginfo/Logo%20Technobel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4" name="AutoShape 4" descr="http://intranet.wavenet.lan/traininginfo/Logo%20Technobel.jpg"/>
          <p:cNvSpPr>
            <a:spLocks noChangeAspect="1" noChangeArrowheads="1"/>
          </p:cNvSpPr>
          <p:nvPr userDrawn="1"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916860"/>
            <a:ext cx="1239132" cy="74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</p:sldLayoutIdLst>
  <p:transition>
    <p:strips dir="rd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179" rtl="0" eaLnBrk="1" fontAlgn="base" hangingPunct="1">
        <a:spcBef>
          <a:spcPct val="0"/>
        </a:spcBef>
        <a:spcAft>
          <a:spcPct val="0"/>
        </a:spcAft>
        <a:defRPr lang="en-US" sz="2500" b="1" dirty="0" smtClean="0">
          <a:solidFill>
            <a:srgbClr val="174A9B"/>
          </a:solidFill>
          <a:latin typeface="+mj-lt"/>
          <a:ea typeface="+mj-ea"/>
          <a:cs typeface="+mj-cs"/>
        </a:defRPr>
      </a:lvl1pPr>
      <a:lvl2pPr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Calibri" pitchFamily="34" charset="0"/>
        </a:defRPr>
      </a:lvl2pPr>
      <a:lvl3pPr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Calibri" pitchFamily="34" charset="0"/>
        </a:defRPr>
      </a:lvl3pPr>
      <a:lvl4pPr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Calibri" pitchFamily="34" charset="0"/>
        </a:defRPr>
      </a:lvl4pPr>
      <a:lvl5pPr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Calibri" pitchFamily="34" charset="0"/>
        </a:defRPr>
      </a:lvl5pPr>
      <a:lvl6pPr marL="400736"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Arial" charset="0"/>
        </a:defRPr>
      </a:lvl6pPr>
      <a:lvl7pPr marL="801472"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Arial" charset="0"/>
        </a:defRPr>
      </a:lvl7pPr>
      <a:lvl8pPr marL="1202207"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Arial" charset="0"/>
        </a:defRPr>
      </a:lvl8pPr>
      <a:lvl9pPr marL="1602943"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Arial" charset="0"/>
        </a:defRPr>
      </a:lvl9pPr>
    </p:titleStyle>
    <p:bodyStyle>
      <a:lvl1pPr marL="219848" indent="-219848" algn="l" defTabSz="914179" rtl="0" eaLnBrk="1" fontAlgn="base" hangingPunct="1">
        <a:spcBef>
          <a:spcPct val="60000"/>
        </a:spcBef>
        <a:spcAft>
          <a:spcPct val="20000"/>
        </a:spcAft>
        <a:buClr>
          <a:srgbClr val="40BBED"/>
        </a:buClr>
        <a:buSzPct val="80000"/>
        <a:buFont typeface="Wingdings" pitchFamily="2" charset="2"/>
        <a:buChar char="§"/>
        <a:defRPr sz="2500" b="0" i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3031" indent="-219848" algn="l" defTabSz="914179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lang="en-US" sz="1800" baseline="0" dirty="0" smtClean="0">
          <a:solidFill>
            <a:srgbClr val="222146"/>
          </a:solidFill>
          <a:latin typeface="+mn-lt"/>
        </a:defRPr>
      </a:lvl2pPr>
      <a:lvl3pPr marL="1142376" indent="-228197" algn="l" defTabSz="914179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­"/>
        <a:defRPr sz="2100">
          <a:solidFill>
            <a:schemeClr val="tx1"/>
          </a:solidFill>
          <a:latin typeface="+mn-lt"/>
        </a:defRPr>
      </a:lvl3pPr>
      <a:lvl4pPr marL="1600160" indent="-228197" algn="l" defTabSz="914179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6554" indent="-228197" algn="l" defTabSz="914179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457290" indent="-228197" algn="l" defTabSz="914179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6pPr>
      <a:lvl7pPr marL="2858025" indent="-228197" algn="l" defTabSz="914179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7pPr>
      <a:lvl8pPr marL="3258761" indent="-228197" algn="l" defTabSz="914179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8pPr>
      <a:lvl9pPr marL="3659497" indent="-228197" algn="l" defTabSz="914179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0736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1472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2207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943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3679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4415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5151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5886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re 1"/>
          <p:cNvSpPr>
            <a:spLocks noGrp="1"/>
          </p:cNvSpPr>
          <p:nvPr>
            <p:ph type="ctrTitle"/>
          </p:nvPr>
        </p:nvSpPr>
        <p:spPr>
          <a:xfrm>
            <a:off x="642938" y="642938"/>
            <a:ext cx="7772400" cy="1470025"/>
          </a:xfrm>
        </p:spPr>
        <p:txBody>
          <a:bodyPr/>
          <a:lstStyle/>
          <a:p>
            <a:r>
              <a:rPr lang="fr-BE" altLang="fr-FR" b="1" dirty="0" smtClean="0">
                <a:latin typeface="Calibri" pitchFamily="34" charset="0"/>
              </a:rPr>
              <a:t>Introduction à la programmation en JAVA</a:t>
            </a:r>
          </a:p>
        </p:txBody>
      </p:sp>
      <p:pic>
        <p:nvPicPr>
          <p:cNvPr id="14340" name="Image 5" descr="logo-jav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0" y="2143125"/>
            <a:ext cx="1778000" cy="283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3200" b="1" dirty="0" smtClean="0">
                <a:latin typeface="+mn-lt"/>
                <a:cs typeface="+mn-cs"/>
              </a:rPr>
              <a:t>II </a:t>
            </a:r>
            <a:r>
              <a:rPr lang="fr-BE" sz="3200" b="1" dirty="0">
                <a:latin typeface="+mn-lt"/>
                <a:cs typeface="+mn-cs"/>
              </a:rPr>
              <a:t>. </a:t>
            </a:r>
            <a:r>
              <a:rPr lang="fr-BE" sz="2400" b="1" dirty="0" smtClean="0">
                <a:latin typeface="+mn-lt"/>
                <a:cs typeface="+mn-cs"/>
              </a:rPr>
              <a:t>Flux de sortie</a:t>
            </a:r>
            <a:r>
              <a:rPr lang="fr-BE" sz="3200" b="1" dirty="0">
                <a:latin typeface="+mn-lt"/>
                <a:cs typeface="+mn-cs"/>
              </a:rPr>
              <a:t> </a:t>
            </a:r>
            <a:r>
              <a:rPr lang="fr-BE" sz="2400" b="1" i="1" dirty="0" smtClean="0">
                <a:latin typeface="+mj-lt"/>
              </a:rPr>
              <a:t>–</a:t>
            </a:r>
            <a:r>
              <a:rPr lang="fr-BE" sz="2400" b="1" i="1" dirty="0" smtClean="0">
                <a:latin typeface="+mj-lt"/>
                <a:cs typeface="+mn-cs"/>
              </a:rPr>
              <a:t> Sauvegarde des types objets</a:t>
            </a:r>
            <a:endParaRPr lang="fr-BE" sz="2400" b="1" i="1" dirty="0">
              <a:latin typeface="+mj-lt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9512" y="836712"/>
            <a:ext cx="885698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 smtClean="0">
                <a:latin typeface="Calibri" panose="020F0502020204030204" pitchFamily="34" charset="0"/>
              </a:rPr>
              <a:t>Pour écrire des types objets dans un flux, on utilise la classe </a:t>
            </a:r>
            <a:r>
              <a:rPr lang="fr-BE" b="1" dirty="0" err="1" smtClean="0">
                <a:latin typeface="Calibri" panose="020F0502020204030204" pitchFamily="34" charset="0"/>
              </a:rPr>
              <a:t>ObjectOutputStream</a:t>
            </a:r>
            <a:r>
              <a:rPr lang="fr-BE" dirty="0" smtClean="0">
                <a:latin typeface="Calibri" panose="020F0502020204030204" pitchFamily="34" charset="0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dirty="0">
              <a:latin typeface="Calibri" panose="020F050202020403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dirty="0">
              <a:latin typeface="Calibri" panose="020F050202020403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 smtClean="0">
                <a:latin typeface="Calibri" panose="020F0502020204030204" pitchFamily="34" charset="0"/>
              </a:rPr>
              <a:t>Les méthodes suivantes sont disponibles :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BE" dirty="0" err="1" smtClean="0">
                <a:latin typeface="Calibri" panose="020F0502020204030204" pitchFamily="34" charset="0"/>
              </a:rPr>
              <a:t>writeObject</a:t>
            </a:r>
            <a:r>
              <a:rPr lang="fr-BE" dirty="0" smtClean="0">
                <a:latin typeface="Calibri" panose="020F0502020204030204" pitchFamily="34" charset="0"/>
              </a:rPr>
              <a:t>(Object);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fr-BE" dirty="0">
              <a:latin typeface="Calibri" panose="020F050202020403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 smtClean="0">
                <a:latin typeface="Calibri" panose="020F0502020204030204" pitchFamily="34" charset="0"/>
              </a:rPr>
              <a:t>Pour </a:t>
            </a:r>
            <a:r>
              <a:rPr lang="fr-BE" b="1" dirty="0" smtClean="0">
                <a:latin typeface="Calibri" panose="020F0502020204030204" pitchFamily="34" charset="0"/>
              </a:rPr>
              <a:t>écrire un objet </a:t>
            </a:r>
            <a:r>
              <a:rPr lang="fr-BE" dirty="0" smtClean="0">
                <a:latin typeface="Calibri" panose="020F0502020204030204" pitchFamily="34" charset="0"/>
              </a:rPr>
              <a:t>dans un flux, sa classe doit impérativement implémenter l’</a:t>
            </a:r>
            <a:r>
              <a:rPr lang="fr-BE" b="1" dirty="0" smtClean="0">
                <a:latin typeface="Calibri" panose="020F0502020204030204" pitchFamily="34" charset="0"/>
              </a:rPr>
              <a:t>interface</a:t>
            </a:r>
            <a:r>
              <a:rPr lang="fr-BE" dirty="0" smtClean="0">
                <a:latin typeface="Calibri" panose="020F0502020204030204" pitchFamily="34" charset="0"/>
              </a:rPr>
              <a:t> </a:t>
            </a:r>
            <a:r>
              <a:rPr lang="fr-BE" b="1" dirty="0" err="1" smtClean="0">
                <a:latin typeface="Calibri" panose="020F0502020204030204" pitchFamily="34" charset="0"/>
              </a:rPr>
              <a:t>Serializable</a:t>
            </a:r>
            <a:r>
              <a:rPr lang="fr-BE" dirty="0" smtClean="0">
                <a:latin typeface="Calibri" panose="020F0502020204030204" pitchFamily="34" charset="0"/>
              </a:rPr>
              <a:t> !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dirty="0">
              <a:latin typeface="Calibri" panose="020F050202020403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 smtClean="0">
                <a:latin typeface="Calibri" panose="020F0502020204030204" pitchFamily="34" charset="0"/>
              </a:rPr>
              <a:t>Attention, pour éviter toute fuite mémoire, un flux doit être fermé après utilisation. Ceci se fait à l’aide de la méthode </a:t>
            </a:r>
            <a:r>
              <a:rPr lang="fr-BE" b="1" dirty="0" smtClean="0">
                <a:latin typeface="Calibri" panose="020F0502020204030204" pitchFamily="34" charset="0"/>
              </a:rPr>
              <a:t>close</a:t>
            </a:r>
            <a:r>
              <a:rPr lang="fr-BE" dirty="0" smtClean="0">
                <a:latin typeface="Calibri" panose="020F0502020204030204" pitchFamily="34" charset="0"/>
              </a:rPr>
              <a:t>.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fr-BE" dirty="0">
              <a:latin typeface="Calibri" panose="020F0502020204030204" pitchFamily="34" charset="0"/>
              <a:cs typeface="+mn-cs"/>
            </a:endParaRP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fr-BE" dirty="0">
              <a:latin typeface="Calibri" panose="020F0502020204030204" pitchFamily="34" charset="0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568" y="1288057"/>
            <a:ext cx="7478129" cy="338554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dirty="0" err="1" smtClean="0">
                <a:latin typeface="Calibri" panose="020F0502020204030204" pitchFamily="34" charset="0"/>
              </a:rPr>
              <a:t>ObjectOutputStream</a:t>
            </a:r>
            <a:r>
              <a:rPr lang="fr-BE" sz="1600" dirty="0" smtClean="0">
                <a:latin typeface="Calibri" panose="020F0502020204030204" pitchFamily="34" charset="0"/>
              </a:rPr>
              <a:t> out = </a:t>
            </a:r>
            <a:r>
              <a:rPr lang="fr-BE" sz="1600" dirty="0">
                <a:latin typeface="Calibri" panose="020F0502020204030204" pitchFamily="34" charset="0"/>
              </a:rPr>
              <a:t>new </a:t>
            </a:r>
            <a:r>
              <a:rPr lang="fr-BE" sz="1600" dirty="0" err="1" smtClean="0">
                <a:latin typeface="Calibri" panose="020F0502020204030204" pitchFamily="34" charset="0"/>
              </a:rPr>
              <a:t>ObjectOutputStream</a:t>
            </a:r>
            <a:r>
              <a:rPr lang="fr-BE" sz="1600" dirty="0" smtClean="0">
                <a:latin typeface="Calibri" panose="020F0502020204030204" pitchFamily="34" charset="0"/>
              </a:rPr>
              <a:t>(new </a:t>
            </a:r>
            <a:r>
              <a:rPr lang="fr-BE" sz="1600" dirty="0" err="1">
                <a:latin typeface="Calibri" panose="020F0502020204030204" pitchFamily="34" charset="0"/>
              </a:rPr>
              <a:t>FileOutputStream</a:t>
            </a:r>
            <a:r>
              <a:rPr lang="fr-BE" sz="1600" dirty="0">
                <a:latin typeface="Calibri" panose="020F0502020204030204" pitchFamily="34" charset="0"/>
              </a:rPr>
              <a:t>(« … </a:t>
            </a:r>
            <a:r>
              <a:rPr lang="fr-BE" sz="1600" dirty="0" smtClean="0">
                <a:latin typeface="Calibri" panose="020F0502020204030204" pitchFamily="34" charset="0"/>
              </a:rPr>
              <a:t>»));</a:t>
            </a:r>
            <a:endParaRPr lang="fr-BE" sz="1600" dirty="0"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0568" y="4005064"/>
            <a:ext cx="7478130" cy="338554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dirty="0" err="1">
                <a:latin typeface="Calibri" panose="020F0502020204030204" pitchFamily="34" charset="0"/>
              </a:rPr>
              <a:t>out</a:t>
            </a:r>
            <a:r>
              <a:rPr lang="fr-BE" sz="1600" dirty="0" err="1" smtClean="0">
                <a:latin typeface="Calibri" panose="020F0502020204030204" pitchFamily="34" charset="0"/>
              </a:rPr>
              <a:t>.close</a:t>
            </a:r>
            <a:r>
              <a:rPr lang="fr-BE" sz="1600" dirty="0" smtClean="0">
                <a:latin typeface="Calibri" panose="020F0502020204030204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83904391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ZoneTexte 4"/>
          <p:cNvSpPr txBox="1">
            <a:spLocks noChangeArrowheads="1"/>
          </p:cNvSpPr>
          <p:nvPr/>
        </p:nvSpPr>
        <p:spPr bwMode="auto">
          <a:xfrm>
            <a:off x="0" y="68263"/>
            <a:ext cx="9144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fr-BE" altLang="fr-FR" sz="3600" b="1">
                <a:latin typeface="Calibri" pitchFamily="34" charset="0"/>
              </a:rPr>
              <a:t>Aperçu du chapitre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85813" y="1381125"/>
            <a:ext cx="7572375" cy="270843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4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 smtClean="0">
                <a:latin typeface="+mn-lt"/>
                <a:cs typeface="+mn-cs"/>
              </a:rPr>
              <a:t>I. Les flux I/O</a:t>
            </a:r>
            <a:endParaRPr lang="fr-BE" sz="20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 smtClean="0">
                <a:latin typeface="+mn-lt"/>
                <a:cs typeface="+mn-cs"/>
              </a:rPr>
              <a:t>II. Flux de sortie</a:t>
            </a:r>
            <a:endParaRPr lang="fr-BE" sz="20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>
                <a:latin typeface="+mn-lt"/>
                <a:cs typeface="+mn-cs"/>
              </a:rPr>
              <a:t>	</a:t>
            </a: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 smtClean="0">
                <a:solidFill>
                  <a:srgbClr val="FF0000"/>
                </a:solidFill>
                <a:latin typeface="+mn-lt"/>
                <a:cs typeface="+mn-cs"/>
              </a:rPr>
              <a:t>III.</a:t>
            </a:r>
            <a:r>
              <a:rPr lang="fr-BE" sz="2000" b="1" dirty="0">
                <a:solidFill>
                  <a:srgbClr val="FF0000"/>
                </a:solidFill>
                <a:latin typeface="+mn-lt"/>
                <a:cs typeface="+mn-cs"/>
              </a:rPr>
              <a:t> </a:t>
            </a:r>
            <a:r>
              <a:rPr lang="fr-BE" sz="2000" b="1" dirty="0" smtClean="0">
                <a:solidFill>
                  <a:srgbClr val="FF0000"/>
                </a:solidFill>
                <a:latin typeface="+mn-lt"/>
                <a:cs typeface="+mn-cs"/>
              </a:rPr>
              <a:t>Flux d’entrée</a:t>
            </a: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 smtClean="0">
                <a:latin typeface="+mn-lt"/>
                <a:cs typeface="+mn-cs"/>
              </a:rPr>
              <a:t>IV. Exercices</a:t>
            </a:r>
            <a:endParaRPr lang="fr-BE" sz="20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388913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0" y="0"/>
            <a:ext cx="9144000" cy="584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3200" b="1" dirty="0" smtClean="0">
                <a:latin typeface="+mn-lt"/>
                <a:cs typeface="+mn-cs"/>
              </a:rPr>
              <a:t>III </a:t>
            </a:r>
            <a:r>
              <a:rPr lang="fr-BE" sz="3200" b="1" dirty="0">
                <a:latin typeface="+mn-lt"/>
                <a:cs typeface="+mn-cs"/>
              </a:rPr>
              <a:t>. </a:t>
            </a:r>
            <a:r>
              <a:rPr lang="fr-BE" sz="2400" b="1" dirty="0" smtClean="0">
                <a:latin typeface="+mn-lt"/>
                <a:cs typeface="+mn-cs"/>
              </a:rPr>
              <a:t>Flux d’entrée</a:t>
            </a:r>
            <a:r>
              <a:rPr lang="fr-BE" sz="3200" b="1" dirty="0">
                <a:latin typeface="+mn-lt"/>
                <a:cs typeface="+mn-cs"/>
              </a:rPr>
              <a:t>	</a:t>
            </a:r>
            <a:endParaRPr lang="fr-BE" sz="2400" b="1" i="1" dirty="0">
              <a:latin typeface="+mn-lt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9512" y="1124744"/>
            <a:ext cx="88569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 smtClean="0">
                <a:latin typeface="Calibri" panose="020F0502020204030204" pitchFamily="34" charset="0"/>
              </a:rPr>
              <a:t>Pour lier un flux d’entrée à un fichier, on utilise la classe </a:t>
            </a:r>
            <a:r>
              <a:rPr lang="fr-BE" b="1" dirty="0" err="1" smtClean="0">
                <a:latin typeface="Calibri" panose="020F0502020204030204" pitchFamily="34" charset="0"/>
              </a:rPr>
              <a:t>FileInputStream</a:t>
            </a:r>
            <a:r>
              <a:rPr lang="fr-BE" dirty="0" smtClean="0">
                <a:latin typeface="Calibri" panose="020F0502020204030204" pitchFamily="34" charset="0"/>
              </a:rPr>
              <a:t> qui comprend les 2 constructeurs suivants : 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BE" dirty="0" err="1" smtClean="0">
                <a:latin typeface="Calibri" panose="020F0502020204030204" pitchFamily="34" charset="0"/>
                <a:cs typeface="+mn-cs"/>
              </a:rPr>
              <a:t>FileInputStream</a:t>
            </a:r>
            <a:r>
              <a:rPr lang="fr-BE" dirty="0" smtClean="0">
                <a:latin typeface="Calibri" panose="020F0502020204030204" pitchFamily="34" charset="0"/>
                <a:cs typeface="+mn-cs"/>
              </a:rPr>
              <a:t>(File)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BE" dirty="0" err="1" smtClean="0">
                <a:latin typeface="Calibri" panose="020F0502020204030204" pitchFamily="34" charset="0"/>
              </a:rPr>
              <a:t>FileInputStream</a:t>
            </a:r>
            <a:r>
              <a:rPr lang="fr-BE" dirty="0" smtClean="0">
                <a:latin typeface="Calibri" panose="020F0502020204030204" pitchFamily="34" charset="0"/>
              </a:rPr>
              <a:t>(String)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dirty="0" smtClean="0">
              <a:latin typeface="Calibri" panose="020F0502020204030204" pitchFamily="34" charset="0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 smtClean="0">
                <a:latin typeface="Calibri" panose="020F0502020204030204" pitchFamily="34" charset="0"/>
                <a:cs typeface="+mn-cs"/>
              </a:rPr>
              <a:t>Deux méthodes sont donc possibles : </a:t>
            </a: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fr-BE" dirty="0" smtClean="0">
                <a:latin typeface="Calibri" panose="020F0502020204030204" pitchFamily="34" charset="0"/>
                <a:cs typeface="+mn-cs"/>
              </a:rPr>
              <a:t>On passe un objet File en paramètre. Cet objet est obtenu de la manière suivante : 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 smtClean="0">
                <a:latin typeface="Calibri" panose="020F0502020204030204" pitchFamily="34" charset="0"/>
                <a:cs typeface="+mn-cs"/>
              </a:rPr>
              <a:t>	File f = new File (« </a:t>
            </a:r>
            <a:r>
              <a:rPr lang="fr-BE" dirty="0" err="1" smtClean="0">
                <a:latin typeface="Calibri" panose="020F0502020204030204" pitchFamily="34" charset="0"/>
                <a:cs typeface="+mn-cs"/>
              </a:rPr>
              <a:t>chemin_acces_fichier</a:t>
            </a:r>
            <a:r>
              <a:rPr lang="fr-BE" dirty="0" smtClean="0">
                <a:latin typeface="Calibri" panose="020F0502020204030204" pitchFamily="34" charset="0"/>
                <a:cs typeface="+mn-cs"/>
              </a:rPr>
              <a:t> »);</a:t>
            </a:r>
            <a:endParaRPr lang="fr-BE" dirty="0">
              <a:latin typeface="Calibri" panose="020F0502020204030204" pitchFamily="34" charset="0"/>
              <a:cs typeface="+mn-cs"/>
            </a:endParaRP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fr-BE" dirty="0" smtClean="0">
                <a:latin typeface="Calibri" panose="020F0502020204030204" pitchFamily="34" charset="0"/>
                <a:cs typeface="+mn-cs"/>
              </a:rPr>
              <a:t>On passe directement une chaîne de caractères correspondant au chemin d’accès du fichier.</a:t>
            </a: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  <a:defRPr/>
            </a:pPr>
            <a:endParaRPr lang="fr-BE" dirty="0">
              <a:latin typeface="Calibri" panose="020F0502020204030204" pitchFamily="34" charset="0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>
                <a:latin typeface="Calibri" panose="020F0502020204030204" pitchFamily="34" charset="0"/>
              </a:rPr>
              <a:t>Toute opération impliquant l’utilisation de fichiers doit prévoir un comportement en cas de </a:t>
            </a:r>
            <a:r>
              <a:rPr lang="fr-BE" b="1" dirty="0" err="1">
                <a:latin typeface="Calibri" panose="020F0502020204030204" pitchFamily="34" charset="0"/>
              </a:rPr>
              <a:t>FileNotFoundException</a:t>
            </a:r>
            <a:r>
              <a:rPr lang="fr-BE" dirty="0">
                <a:latin typeface="Calibri" panose="020F0502020204030204" pitchFamily="34" charset="0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 smtClean="0">
                <a:latin typeface="Calibri" panose="020F0502020204030204" pitchFamily="34" charset="0"/>
                <a:cs typeface="+mn-cs"/>
              </a:rPr>
              <a:t>De plus, la lecture de fichiers implique de </a:t>
            </a:r>
            <a:r>
              <a:rPr lang="fr-BE" dirty="0">
                <a:latin typeface="Calibri" panose="020F0502020204030204" pitchFamily="34" charset="0"/>
              </a:rPr>
              <a:t>prévoir </a:t>
            </a:r>
            <a:r>
              <a:rPr lang="fr-BE" dirty="0" smtClean="0">
                <a:latin typeface="Calibri" panose="020F0502020204030204" pitchFamily="34" charset="0"/>
              </a:rPr>
              <a:t>également un </a:t>
            </a:r>
            <a:r>
              <a:rPr lang="fr-BE" dirty="0">
                <a:latin typeface="Calibri" panose="020F0502020204030204" pitchFamily="34" charset="0"/>
              </a:rPr>
              <a:t>comportement en cas de </a:t>
            </a:r>
            <a:r>
              <a:rPr lang="fr-BE" b="1" dirty="0" err="1" smtClean="0">
                <a:latin typeface="Calibri" panose="020F0502020204030204" pitchFamily="34" charset="0"/>
              </a:rPr>
              <a:t>EOFException</a:t>
            </a:r>
            <a:r>
              <a:rPr lang="fr-BE" dirty="0">
                <a:latin typeface="Calibri" panose="020F0502020204030204" pitchFamily="34" charset="0"/>
              </a:rPr>
              <a:t>.</a:t>
            </a:r>
            <a:endParaRPr lang="fr-BE" dirty="0">
              <a:latin typeface="Calibri" panose="020F0502020204030204" pitchFamily="34" charset="0"/>
              <a:cs typeface="+mn-cs"/>
            </a:endParaRP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fr-BE" dirty="0">
              <a:latin typeface="Calibri" panose="020F050202020403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965385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3200" b="1" dirty="0" smtClean="0">
                <a:latin typeface="+mn-lt"/>
                <a:cs typeface="+mn-cs"/>
              </a:rPr>
              <a:t>III </a:t>
            </a:r>
            <a:r>
              <a:rPr lang="fr-BE" sz="3200" b="1" dirty="0">
                <a:latin typeface="+mn-lt"/>
                <a:cs typeface="+mn-cs"/>
              </a:rPr>
              <a:t>. </a:t>
            </a:r>
            <a:r>
              <a:rPr lang="fr-BE" sz="2400" b="1" dirty="0" smtClean="0">
                <a:latin typeface="+mn-lt"/>
                <a:cs typeface="+mn-cs"/>
              </a:rPr>
              <a:t>Flux d’entrée </a:t>
            </a:r>
            <a:r>
              <a:rPr lang="fr-BE" sz="2400" b="1" dirty="0">
                <a:latin typeface="+mn-lt"/>
              </a:rPr>
              <a:t>–</a:t>
            </a:r>
            <a:r>
              <a:rPr lang="fr-BE" sz="2400" b="1" dirty="0" smtClean="0">
                <a:latin typeface="+mn-lt"/>
                <a:cs typeface="+mn-cs"/>
              </a:rPr>
              <a:t> </a:t>
            </a:r>
            <a:r>
              <a:rPr lang="fr-BE" sz="2400" b="1" i="1" dirty="0" smtClean="0">
                <a:latin typeface="+mn-lt"/>
                <a:cs typeface="+mn-cs"/>
              </a:rPr>
              <a:t>Lecture des types primitifs</a:t>
            </a:r>
            <a:endParaRPr lang="fr-BE" b="1" i="1" dirty="0">
              <a:latin typeface="+mn-lt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9512" y="836712"/>
            <a:ext cx="885698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 smtClean="0">
                <a:latin typeface="Calibri" panose="020F0502020204030204" pitchFamily="34" charset="0"/>
              </a:rPr>
              <a:t>Pour lire des types primitifs dans un flux, on utilise la classe </a:t>
            </a:r>
            <a:r>
              <a:rPr lang="fr-BE" b="1" dirty="0" err="1" smtClean="0">
                <a:latin typeface="Calibri" panose="020F0502020204030204" pitchFamily="34" charset="0"/>
              </a:rPr>
              <a:t>DataInputStream</a:t>
            </a:r>
            <a:r>
              <a:rPr lang="fr-BE" dirty="0" smtClean="0">
                <a:latin typeface="Calibri" panose="020F0502020204030204" pitchFamily="34" charset="0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dirty="0">
              <a:latin typeface="Calibri" panose="020F050202020403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dirty="0" smtClean="0">
              <a:latin typeface="Calibri" panose="020F050202020403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dirty="0">
              <a:latin typeface="Calibri" panose="020F050202020403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 smtClean="0">
                <a:latin typeface="Calibri" panose="020F0502020204030204" pitchFamily="34" charset="0"/>
              </a:rPr>
              <a:t>Les méthodes suivantes sont disponibles :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BE" dirty="0" err="1" smtClean="0">
                <a:latin typeface="Calibri" panose="020F0502020204030204" pitchFamily="34" charset="0"/>
              </a:rPr>
              <a:t>readBoolean</a:t>
            </a:r>
            <a:r>
              <a:rPr lang="fr-BE" dirty="0" smtClean="0">
                <a:latin typeface="Calibri" panose="020F0502020204030204" pitchFamily="34" charset="0"/>
              </a:rPr>
              <a:t>()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BE" dirty="0" err="1" smtClean="0">
                <a:latin typeface="Calibri" panose="020F0502020204030204" pitchFamily="34" charset="0"/>
              </a:rPr>
              <a:t>readChar</a:t>
            </a:r>
            <a:r>
              <a:rPr lang="fr-BE" dirty="0" smtClean="0">
                <a:latin typeface="Calibri" panose="020F0502020204030204" pitchFamily="34" charset="0"/>
              </a:rPr>
              <a:t>()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BE" dirty="0" err="1" smtClean="0">
                <a:latin typeface="Calibri" panose="020F0502020204030204" pitchFamily="34" charset="0"/>
              </a:rPr>
              <a:t>readDouble</a:t>
            </a:r>
            <a:r>
              <a:rPr lang="fr-BE" dirty="0" smtClean="0">
                <a:latin typeface="Calibri" panose="020F0502020204030204" pitchFamily="34" charset="0"/>
              </a:rPr>
              <a:t>()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BE" dirty="0" err="1" smtClean="0">
                <a:latin typeface="Calibri" panose="020F0502020204030204" pitchFamily="34" charset="0"/>
              </a:rPr>
              <a:t>readFloat</a:t>
            </a:r>
            <a:r>
              <a:rPr lang="fr-BE" dirty="0" smtClean="0">
                <a:latin typeface="Calibri" panose="020F0502020204030204" pitchFamily="34" charset="0"/>
              </a:rPr>
              <a:t>()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BE" dirty="0" err="1" smtClean="0">
                <a:latin typeface="Calibri" panose="020F0502020204030204" pitchFamily="34" charset="0"/>
              </a:rPr>
              <a:t>readInt</a:t>
            </a:r>
            <a:r>
              <a:rPr lang="fr-BE" dirty="0">
                <a:latin typeface="Calibri" panose="020F0502020204030204" pitchFamily="34" charset="0"/>
              </a:rPr>
              <a:t>(</a:t>
            </a:r>
            <a:r>
              <a:rPr lang="fr-BE" dirty="0" smtClean="0">
                <a:latin typeface="Calibri" panose="020F0502020204030204" pitchFamily="34" charset="0"/>
              </a:rPr>
              <a:t>)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BE" dirty="0" err="1" smtClean="0">
                <a:latin typeface="Calibri" panose="020F0502020204030204" pitchFamily="34" charset="0"/>
              </a:rPr>
              <a:t>readLong</a:t>
            </a:r>
            <a:r>
              <a:rPr lang="fr-BE" dirty="0" smtClean="0">
                <a:latin typeface="Calibri" panose="020F0502020204030204" pitchFamily="34" charset="0"/>
              </a:rPr>
              <a:t>()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BE" dirty="0" err="1" smtClean="0">
                <a:latin typeface="Calibri" panose="020F0502020204030204" pitchFamily="34" charset="0"/>
              </a:rPr>
              <a:t>readShort</a:t>
            </a:r>
            <a:r>
              <a:rPr lang="fr-BE" dirty="0" smtClean="0">
                <a:latin typeface="Calibri" panose="020F0502020204030204" pitchFamily="34" charset="0"/>
              </a:rPr>
              <a:t>()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fr-BE" dirty="0">
              <a:latin typeface="Calibri" panose="020F050202020403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 smtClean="0">
                <a:latin typeface="Calibri" panose="020F0502020204030204" pitchFamily="34" charset="0"/>
              </a:rPr>
              <a:t>Attention, pour éviter toute fuite mémoire, un flux doit être fermé après utilisation. Ceci se fait à l’aide de la méthode </a:t>
            </a:r>
            <a:r>
              <a:rPr lang="fr-BE" b="1" dirty="0" smtClean="0">
                <a:latin typeface="Calibri" panose="020F0502020204030204" pitchFamily="34" charset="0"/>
              </a:rPr>
              <a:t>close</a:t>
            </a:r>
            <a:r>
              <a:rPr lang="fr-BE" dirty="0" smtClean="0">
                <a:latin typeface="Calibri" panose="020F0502020204030204" pitchFamily="34" charset="0"/>
              </a:rPr>
              <a:t>.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fr-BE" dirty="0">
              <a:latin typeface="Calibri" panose="020F0502020204030204" pitchFamily="34" charset="0"/>
              <a:cs typeface="+mn-cs"/>
            </a:endParaRP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fr-BE" dirty="0">
              <a:latin typeface="Calibri" panose="020F0502020204030204" pitchFamily="34" charset="0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568" y="1288057"/>
            <a:ext cx="7478129" cy="584775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dirty="0" err="1" smtClean="0">
                <a:latin typeface="Calibri" panose="020F0502020204030204" pitchFamily="34" charset="0"/>
              </a:rPr>
              <a:t>DataInputStream</a:t>
            </a:r>
            <a:r>
              <a:rPr lang="fr-BE" sz="1600" dirty="0" smtClean="0">
                <a:latin typeface="Calibri" panose="020F0502020204030204" pitchFamily="34" charset="0"/>
              </a:rPr>
              <a:t> in = </a:t>
            </a:r>
            <a:r>
              <a:rPr lang="fr-BE" sz="1600" dirty="0">
                <a:latin typeface="Calibri" panose="020F0502020204030204" pitchFamily="34" charset="0"/>
              </a:rPr>
              <a:t>new </a:t>
            </a:r>
            <a:r>
              <a:rPr lang="fr-BE" sz="1600" dirty="0" err="1" smtClean="0">
                <a:latin typeface="Calibri" panose="020F0502020204030204" pitchFamily="34" charset="0"/>
              </a:rPr>
              <a:t>DataInputStream</a:t>
            </a:r>
            <a:r>
              <a:rPr lang="fr-BE" sz="1600" dirty="0" smtClean="0">
                <a:latin typeface="Calibri" panose="020F0502020204030204" pitchFamily="34" charset="0"/>
              </a:rPr>
              <a:t>(new </a:t>
            </a:r>
            <a:r>
              <a:rPr lang="fr-BE" sz="1600" dirty="0" err="1" smtClean="0">
                <a:latin typeface="Calibri" panose="020F0502020204030204" pitchFamily="34" charset="0"/>
              </a:rPr>
              <a:t>FileInputStream</a:t>
            </a:r>
            <a:r>
              <a:rPr lang="fr-BE" sz="1600" dirty="0" smtClean="0">
                <a:latin typeface="Calibri" panose="020F0502020204030204" pitchFamily="34" charset="0"/>
              </a:rPr>
              <a:t> («</a:t>
            </a:r>
            <a:r>
              <a:rPr lang="fr-BE" sz="1600" dirty="0">
                <a:latin typeface="Calibri" panose="020F0502020204030204" pitchFamily="34" charset="0"/>
              </a:rPr>
              <a:t> </a:t>
            </a:r>
            <a:r>
              <a:rPr lang="fr-BE" sz="1600" dirty="0" err="1" smtClean="0">
                <a:latin typeface="Calibri" panose="020F0502020204030204" pitchFamily="34" charset="0"/>
              </a:rPr>
              <a:t>chemin_acces_fichier</a:t>
            </a:r>
            <a:r>
              <a:rPr lang="fr-BE" sz="1600" dirty="0">
                <a:latin typeface="Calibri" panose="020F0502020204030204" pitchFamily="34" charset="0"/>
              </a:rPr>
              <a:t> </a:t>
            </a:r>
            <a:r>
              <a:rPr lang="fr-BE" sz="1600" dirty="0" smtClean="0">
                <a:latin typeface="Calibri" panose="020F0502020204030204" pitchFamily="34" charset="0"/>
              </a:rPr>
              <a:t>»));</a:t>
            </a:r>
            <a:endParaRPr lang="fr-BE" sz="1600" dirty="0"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0569" y="5113187"/>
            <a:ext cx="7478128" cy="338554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dirty="0" err="1">
                <a:latin typeface="Calibri" panose="020F0502020204030204" pitchFamily="34" charset="0"/>
              </a:rPr>
              <a:t>in.close</a:t>
            </a:r>
            <a:r>
              <a:rPr lang="fr-BE" sz="1600" dirty="0" smtClean="0">
                <a:latin typeface="Calibri" panose="020F0502020204030204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1117284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3200" b="1" dirty="0">
                <a:latin typeface="+mj-lt"/>
              </a:rPr>
              <a:t>III . </a:t>
            </a:r>
            <a:r>
              <a:rPr lang="fr-BE" sz="2400" b="1" dirty="0">
                <a:latin typeface="+mj-lt"/>
              </a:rPr>
              <a:t>Flux d’entrée – </a:t>
            </a:r>
            <a:r>
              <a:rPr lang="fr-BE" sz="2400" b="1" i="1" dirty="0">
                <a:latin typeface="+mj-lt"/>
              </a:rPr>
              <a:t>Lecture </a:t>
            </a:r>
            <a:r>
              <a:rPr lang="fr-BE" sz="2400" b="1" i="1" dirty="0" smtClean="0">
                <a:latin typeface="+mn-lt"/>
                <a:cs typeface="+mn-cs"/>
              </a:rPr>
              <a:t>des chaînes de caractères</a:t>
            </a:r>
            <a:endParaRPr lang="fr-BE" sz="2400" b="1" i="1" dirty="0">
              <a:latin typeface="+mn-lt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9512" y="836712"/>
            <a:ext cx="88569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 smtClean="0">
                <a:latin typeface="Calibri" panose="020F0502020204030204" pitchFamily="34" charset="0"/>
              </a:rPr>
              <a:t>Pour lire des String dans un flux, on peut utiliser la classe </a:t>
            </a:r>
            <a:r>
              <a:rPr lang="fr-BE" b="1" dirty="0" smtClean="0">
                <a:latin typeface="Calibri" panose="020F0502020204030204" pitchFamily="34" charset="0"/>
              </a:rPr>
              <a:t>Scanner </a:t>
            </a:r>
            <a:r>
              <a:rPr lang="fr-BE" dirty="0" smtClean="0">
                <a:latin typeface="Calibri" panose="020F0502020204030204" pitchFamily="34" charset="0"/>
              </a:rPr>
              <a:t>ou la classe</a:t>
            </a:r>
            <a:r>
              <a:rPr lang="fr-BE" b="1" dirty="0" smtClean="0">
                <a:latin typeface="Calibri" panose="020F0502020204030204" pitchFamily="34" charset="0"/>
              </a:rPr>
              <a:t> </a:t>
            </a:r>
            <a:r>
              <a:rPr lang="fr-BE" b="1" dirty="0" err="1" smtClean="0">
                <a:latin typeface="Calibri" panose="020F0502020204030204" pitchFamily="34" charset="0"/>
              </a:rPr>
              <a:t>BufferedReader</a:t>
            </a:r>
            <a:r>
              <a:rPr lang="fr-BE" b="1" dirty="0" smtClean="0">
                <a:latin typeface="Calibri" panose="020F0502020204030204" pitchFamily="34" charset="0"/>
              </a:rPr>
              <a:t> </a:t>
            </a:r>
            <a:r>
              <a:rPr lang="fr-BE" dirty="0" smtClean="0">
                <a:latin typeface="Calibri" panose="020F0502020204030204" pitchFamily="34" charset="0"/>
              </a:rPr>
              <a:t>avec la classe </a:t>
            </a:r>
            <a:r>
              <a:rPr lang="fr-BE" b="1" dirty="0" err="1" smtClean="0">
                <a:latin typeface="Calibri" panose="020F0502020204030204" pitchFamily="34" charset="0"/>
              </a:rPr>
              <a:t>FileReader</a:t>
            </a:r>
            <a:r>
              <a:rPr lang="fr-BE" dirty="0" smtClean="0">
                <a:latin typeface="Calibri" panose="020F0502020204030204" pitchFamily="34" charset="0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dirty="0">
              <a:latin typeface="Calibri" panose="020F050202020403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 smtClean="0">
                <a:latin typeface="Calibri" panose="020F0502020204030204" pitchFamily="34" charset="0"/>
              </a:rPr>
              <a:t>Scanner 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dirty="0" smtClean="0">
              <a:latin typeface="Calibri" panose="020F050202020403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dirty="0">
              <a:latin typeface="Calibri" panose="020F050202020403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dirty="0" smtClean="0">
              <a:latin typeface="Calibri" panose="020F050202020403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dirty="0">
              <a:latin typeface="Calibri" panose="020F050202020403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dirty="0" smtClean="0">
              <a:latin typeface="Calibri" panose="020F050202020403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dirty="0">
              <a:latin typeface="Calibri" panose="020F050202020403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dirty="0" smtClean="0">
              <a:latin typeface="Calibri" panose="020F050202020403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 err="1" smtClean="0">
                <a:latin typeface="Calibri" panose="020F0502020204030204" pitchFamily="34" charset="0"/>
              </a:rPr>
              <a:t>BufferedReader</a:t>
            </a:r>
            <a:r>
              <a:rPr lang="fr-BE" dirty="0" smtClean="0">
                <a:latin typeface="Calibri" panose="020F0502020204030204" pitchFamily="34" charset="0"/>
              </a:rPr>
              <a:t> 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dirty="0">
              <a:latin typeface="Calibri" panose="020F050202020403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dirty="0">
              <a:latin typeface="Calibri" panose="020F0502020204030204" pitchFamily="34" charset="0"/>
            </a:endParaRP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fr-BE" dirty="0">
              <a:latin typeface="Calibri" panose="020F0502020204030204" pitchFamily="34" charset="0"/>
              <a:cs typeface="+mn-cs"/>
            </a:endParaRP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fr-BE" dirty="0">
              <a:latin typeface="Calibri" panose="020F0502020204030204" pitchFamily="34" charset="0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2980" y="2009218"/>
            <a:ext cx="7478129" cy="1569660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dirty="0" smtClean="0">
                <a:latin typeface="Calibri" panose="020F0502020204030204" pitchFamily="34" charset="0"/>
              </a:rPr>
              <a:t>Scanner scan = new Scanner(new </a:t>
            </a:r>
            <a:r>
              <a:rPr lang="fr-BE" sz="1600" dirty="0" err="1" smtClean="0">
                <a:latin typeface="Calibri" panose="020F0502020204030204" pitchFamily="34" charset="0"/>
              </a:rPr>
              <a:t>FileReader</a:t>
            </a:r>
            <a:r>
              <a:rPr lang="fr-BE" sz="1600" dirty="0" smtClean="0">
                <a:latin typeface="Calibri" panose="020F0502020204030204" pitchFamily="34" charset="0"/>
              </a:rPr>
              <a:t>(« </a:t>
            </a:r>
            <a:r>
              <a:rPr lang="fr-BE" sz="1600" dirty="0" err="1" smtClean="0">
                <a:latin typeface="Calibri" panose="020F0502020204030204" pitchFamily="34" charset="0"/>
              </a:rPr>
              <a:t>chemin_acces_fichier</a:t>
            </a:r>
            <a:r>
              <a:rPr lang="fr-BE" sz="1600" dirty="0" smtClean="0">
                <a:latin typeface="Calibri" panose="020F0502020204030204" pitchFamily="34" charset="0"/>
              </a:rPr>
              <a:t> »));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dirty="0" err="1">
                <a:latin typeface="Calibri" panose="020F0502020204030204" pitchFamily="34" charset="0"/>
              </a:rPr>
              <a:t>w</a:t>
            </a:r>
            <a:r>
              <a:rPr lang="fr-BE" sz="1600" dirty="0" err="1" smtClean="0">
                <a:latin typeface="Calibri" panose="020F0502020204030204" pitchFamily="34" charset="0"/>
              </a:rPr>
              <a:t>hile</a:t>
            </a:r>
            <a:r>
              <a:rPr lang="fr-BE" sz="1600" dirty="0" smtClean="0">
                <a:latin typeface="Calibri" panose="020F0502020204030204" pitchFamily="34" charset="0"/>
              </a:rPr>
              <a:t> (</a:t>
            </a:r>
            <a:r>
              <a:rPr lang="fr-BE" sz="1600" dirty="0" err="1" smtClean="0">
                <a:latin typeface="Calibri" panose="020F0502020204030204" pitchFamily="34" charset="0"/>
              </a:rPr>
              <a:t>scan.hasNext</a:t>
            </a:r>
            <a:r>
              <a:rPr lang="fr-BE" sz="1600" dirty="0" smtClean="0">
                <a:latin typeface="Calibri" panose="020F0502020204030204" pitchFamily="34" charset="0"/>
              </a:rPr>
              <a:t>())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dirty="0" smtClean="0">
                <a:latin typeface="Calibri" panose="020F0502020204030204" pitchFamily="34" charset="0"/>
              </a:rPr>
              <a:t>	String ligne = </a:t>
            </a:r>
            <a:r>
              <a:rPr lang="fr-BE" sz="1600" dirty="0" err="1" smtClean="0">
                <a:latin typeface="Calibri" panose="020F0502020204030204" pitchFamily="34" charset="0"/>
              </a:rPr>
              <a:t>scan.nextLine</a:t>
            </a:r>
            <a:r>
              <a:rPr lang="fr-BE" sz="1600" dirty="0" smtClean="0">
                <a:latin typeface="Calibri" panose="020F050202020403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dirty="0">
                <a:latin typeface="Calibri" panose="020F0502020204030204" pitchFamily="34" charset="0"/>
              </a:rPr>
              <a:t>	</a:t>
            </a:r>
            <a:r>
              <a:rPr lang="fr-BE" sz="1600" dirty="0" smtClean="0">
                <a:latin typeface="Calibri" panose="020F0502020204030204" pitchFamily="34" charset="0"/>
              </a:rPr>
              <a:t>…</a:t>
            </a:r>
            <a:endParaRPr lang="fr-BE" sz="1600" dirty="0">
              <a:latin typeface="Calibri" panose="020F050202020403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dirty="0" smtClean="0">
                <a:latin typeface="Calibri" panose="020F0502020204030204" pitchFamily="34" charset="0"/>
              </a:rPr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dirty="0" err="1">
                <a:latin typeface="Calibri" panose="020F0502020204030204" pitchFamily="34" charset="0"/>
              </a:rPr>
              <a:t>s</a:t>
            </a:r>
            <a:r>
              <a:rPr lang="fr-BE" sz="1600" dirty="0" err="1" smtClean="0">
                <a:latin typeface="Calibri" panose="020F0502020204030204" pitchFamily="34" charset="0"/>
              </a:rPr>
              <a:t>can.close</a:t>
            </a:r>
            <a:r>
              <a:rPr lang="fr-BE" sz="1600" dirty="0" smtClean="0">
                <a:latin typeface="Calibri" panose="020F0502020204030204" pitchFamily="34" charset="0"/>
              </a:rPr>
              <a:t>();</a:t>
            </a:r>
            <a:endParaRPr lang="fr-BE" sz="1600" dirty="0"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2981" y="4221088"/>
            <a:ext cx="7478129" cy="1569660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dirty="0" err="1" smtClean="0">
                <a:latin typeface="Calibri" panose="020F0502020204030204" pitchFamily="34" charset="0"/>
              </a:rPr>
              <a:t>BufferedReader</a:t>
            </a:r>
            <a:r>
              <a:rPr lang="fr-BE" sz="1600" dirty="0" smtClean="0">
                <a:latin typeface="Calibri" panose="020F0502020204030204" pitchFamily="34" charset="0"/>
              </a:rPr>
              <a:t> </a:t>
            </a:r>
            <a:r>
              <a:rPr lang="fr-BE" sz="1600" dirty="0" err="1" smtClean="0">
                <a:latin typeface="Calibri" panose="020F0502020204030204" pitchFamily="34" charset="0"/>
              </a:rPr>
              <a:t>br</a:t>
            </a:r>
            <a:r>
              <a:rPr lang="fr-BE" sz="1600" dirty="0" smtClean="0">
                <a:latin typeface="Calibri" panose="020F0502020204030204" pitchFamily="34" charset="0"/>
              </a:rPr>
              <a:t> = </a:t>
            </a:r>
            <a:r>
              <a:rPr lang="fr-BE" sz="1600" dirty="0">
                <a:latin typeface="Calibri" panose="020F0502020204030204" pitchFamily="34" charset="0"/>
              </a:rPr>
              <a:t>new </a:t>
            </a:r>
            <a:r>
              <a:rPr lang="fr-BE" sz="1600" dirty="0" err="1" smtClean="0">
                <a:latin typeface="Calibri" panose="020F0502020204030204" pitchFamily="34" charset="0"/>
              </a:rPr>
              <a:t>BufferedReader</a:t>
            </a:r>
            <a:r>
              <a:rPr lang="fr-BE" sz="1600" dirty="0" smtClean="0">
                <a:latin typeface="Calibri" panose="020F0502020204030204" pitchFamily="34" charset="0"/>
              </a:rPr>
              <a:t>(new </a:t>
            </a:r>
            <a:r>
              <a:rPr lang="fr-BE" sz="1600" dirty="0" err="1" smtClean="0">
                <a:latin typeface="Calibri" panose="020F0502020204030204" pitchFamily="34" charset="0"/>
              </a:rPr>
              <a:t>FileReader</a:t>
            </a:r>
            <a:r>
              <a:rPr lang="fr-BE" sz="1600" dirty="0" smtClean="0">
                <a:latin typeface="Calibri" panose="020F0502020204030204" pitchFamily="34" charset="0"/>
              </a:rPr>
              <a:t>(«</a:t>
            </a:r>
            <a:r>
              <a:rPr lang="fr-BE" sz="1600" dirty="0">
                <a:latin typeface="Calibri" panose="020F0502020204030204" pitchFamily="34" charset="0"/>
              </a:rPr>
              <a:t> </a:t>
            </a:r>
            <a:r>
              <a:rPr lang="fr-BE" sz="1600" dirty="0" err="1">
                <a:latin typeface="Calibri" panose="020F0502020204030204" pitchFamily="34" charset="0"/>
              </a:rPr>
              <a:t>chemin_acces_fichier</a:t>
            </a:r>
            <a:r>
              <a:rPr lang="fr-BE" sz="1600" dirty="0">
                <a:latin typeface="Calibri" panose="020F0502020204030204" pitchFamily="34" charset="0"/>
              </a:rPr>
              <a:t> </a:t>
            </a:r>
            <a:r>
              <a:rPr lang="fr-BE" sz="1600" dirty="0" smtClean="0">
                <a:latin typeface="Calibri" panose="020F0502020204030204" pitchFamily="34" charset="0"/>
              </a:rPr>
              <a:t>»));</a:t>
            </a:r>
            <a:endParaRPr lang="fr-BE" sz="1600" dirty="0">
              <a:latin typeface="Calibri" panose="020F050202020403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dirty="0" err="1">
                <a:latin typeface="Calibri" panose="020F0502020204030204" pitchFamily="34" charset="0"/>
              </a:rPr>
              <a:t>while</a:t>
            </a:r>
            <a:r>
              <a:rPr lang="fr-BE" sz="1600" dirty="0">
                <a:latin typeface="Calibri" panose="020F0502020204030204" pitchFamily="34" charset="0"/>
              </a:rPr>
              <a:t> </a:t>
            </a:r>
            <a:r>
              <a:rPr lang="fr-BE" sz="1600" dirty="0" smtClean="0">
                <a:latin typeface="Calibri" panose="020F0502020204030204" pitchFamily="34" charset="0"/>
              </a:rPr>
              <a:t>(</a:t>
            </a:r>
            <a:r>
              <a:rPr lang="fr-BE" sz="1600" dirty="0" err="1" smtClean="0">
                <a:latin typeface="Calibri" panose="020F0502020204030204" pitchFamily="34" charset="0"/>
              </a:rPr>
              <a:t>true</a:t>
            </a:r>
            <a:r>
              <a:rPr lang="fr-BE" sz="1600" dirty="0" smtClean="0">
                <a:latin typeface="Calibri" panose="020F0502020204030204" pitchFamily="34" charset="0"/>
              </a:rPr>
              <a:t>) {</a:t>
            </a:r>
            <a:endParaRPr lang="fr-BE" sz="1600" dirty="0">
              <a:latin typeface="Calibri" panose="020F050202020403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dirty="0">
                <a:latin typeface="Calibri" panose="020F0502020204030204" pitchFamily="34" charset="0"/>
              </a:rPr>
              <a:t>	String ligne = </a:t>
            </a:r>
            <a:r>
              <a:rPr lang="fr-BE" sz="1600" dirty="0" err="1" smtClean="0">
                <a:latin typeface="Calibri" panose="020F0502020204030204" pitchFamily="34" charset="0"/>
              </a:rPr>
              <a:t>br.readLine</a:t>
            </a:r>
            <a:r>
              <a:rPr lang="fr-BE" sz="1600" dirty="0" smtClean="0">
                <a:latin typeface="Calibri" panose="020F050202020403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dirty="0">
                <a:latin typeface="Calibri" panose="020F0502020204030204" pitchFamily="34" charset="0"/>
              </a:rPr>
              <a:t>	</a:t>
            </a:r>
            <a:r>
              <a:rPr lang="fr-BE" sz="1600" dirty="0" smtClean="0">
                <a:latin typeface="Calibri" panose="020F0502020204030204" pitchFamily="34" charset="0"/>
              </a:rPr>
              <a:t>if (ligne == </a:t>
            </a:r>
            <a:r>
              <a:rPr lang="fr-BE" sz="1600" dirty="0" err="1" smtClean="0">
                <a:latin typeface="Calibri" panose="020F0502020204030204" pitchFamily="34" charset="0"/>
              </a:rPr>
              <a:t>null</a:t>
            </a:r>
            <a:r>
              <a:rPr lang="fr-BE" sz="1600" dirty="0" smtClean="0">
                <a:latin typeface="Calibri" panose="020F0502020204030204" pitchFamily="34" charset="0"/>
              </a:rPr>
              <a:t>) { break; }</a:t>
            </a:r>
            <a:endParaRPr lang="fr-BE" sz="1600" dirty="0">
              <a:latin typeface="Calibri" panose="020F050202020403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dirty="0">
                <a:latin typeface="Calibri" panose="020F0502020204030204" pitchFamily="34" charset="0"/>
              </a:rPr>
              <a:t>	…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dirty="0" smtClean="0">
                <a:latin typeface="Calibri" panose="020F0502020204030204" pitchFamily="34" charset="0"/>
              </a:rPr>
              <a:t>}</a:t>
            </a:r>
            <a:endParaRPr lang="fr-BE" sz="1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98398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3200" b="1" dirty="0" smtClean="0">
                <a:latin typeface="+mn-lt"/>
                <a:cs typeface="+mn-cs"/>
              </a:rPr>
              <a:t>III </a:t>
            </a:r>
            <a:r>
              <a:rPr lang="fr-BE" sz="3200" b="1" dirty="0">
                <a:latin typeface="+mn-lt"/>
                <a:cs typeface="+mn-cs"/>
              </a:rPr>
              <a:t>. </a:t>
            </a:r>
            <a:r>
              <a:rPr lang="fr-BE" sz="2400" b="1" dirty="0" smtClean="0">
                <a:latin typeface="+mn-lt"/>
                <a:cs typeface="+mn-cs"/>
              </a:rPr>
              <a:t>Flux d’entrée</a:t>
            </a:r>
            <a:r>
              <a:rPr lang="fr-BE" sz="3200" b="1" dirty="0">
                <a:latin typeface="+mn-lt"/>
                <a:cs typeface="+mn-cs"/>
              </a:rPr>
              <a:t> </a:t>
            </a:r>
            <a:r>
              <a:rPr lang="fr-BE" sz="2400" b="1" i="1" dirty="0" smtClean="0">
                <a:latin typeface="+mj-lt"/>
              </a:rPr>
              <a:t>–</a:t>
            </a:r>
            <a:r>
              <a:rPr lang="fr-BE" sz="2400" b="1" i="1" dirty="0" smtClean="0">
                <a:latin typeface="+mj-lt"/>
                <a:cs typeface="+mn-cs"/>
              </a:rPr>
              <a:t> Lecture des types objets</a:t>
            </a:r>
            <a:endParaRPr lang="fr-BE" sz="2400" b="1" i="1" dirty="0">
              <a:latin typeface="+mj-lt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9512" y="836712"/>
            <a:ext cx="885698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 smtClean="0">
                <a:latin typeface="Calibri" panose="020F0502020204030204" pitchFamily="34" charset="0"/>
              </a:rPr>
              <a:t>Pour lire des types objets dans un flux, on utilise la classe </a:t>
            </a:r>
            <a:r>
              <a:rPr lang="fr-BE" b="1" dirty="0" err="1" smtClean="0">
                <a:latin typeface="Calibri" panose="020F0502020204030204" pitchFamily="34" charset="0"/>
              </a:rPr>
              <a:t>ObjectInputStream</a:t>
            </a:r>
            <a:r>
              <a:rPr lang="fr-BE" dirty="0" smtClean="0">
                <a:latin typeface="Calibri" panose="020F0502020204030204" pitchFamily="34" charset="0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dirty="0">
              <a:latin typeface="Calibri" panose="020F050202020403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dirty="0">
              <a:latin typeface="Calibri" panose="020F050202020403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 smtClean="0">
                <a:latin typeface="Calibri" panose="020F0502020204030204" pitchFamily="34" charset="0"/>
              </a:rPr>
              <a:t>Les méthodes suivantes sont disponibles :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BE" dirty="0" err="1" smtClean="0">
                <a:latin typeface="Calibri" panose="020F0502020204030204" pitchFamily="34" charset="0"/>
              </a:rPr>
              <a:t>readObject</a:t>
            </a:r>
            <a:r>
              <a:rPr lang="fr-BE" dirty="0" smtClean="0">
                <a:latin typeface="Calibri" panose="020F0502020204030204" pitchFamily="34" charset="0"/>
              </a:rPr>
              <a:t>(Object);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fr-BE" dirty="0">
              <a:latin typeface="Calibri" panose="020F050202020403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 smtClean="0">
                <a:latin typeface="Calibri" panose="020F0502020204030204" pitchFamily="34" charset="0"/>
              </a:rPr>
              <a:t>Pour </a:t>
            </a:r>
            <a:r>
              <a:rPr lang="fr-BE" b="1" dirty="0" smtClean="0">
                <a:latin typeface="Calibri" panose="020F0502020204030204" pitchFamily="34" charset="0"/>
              </a:rPr>
              <a:t>lire un objet </a:t>
            </a:r>
            <a:r>
              <a:rPr lang="fr-BE" dirty="0" smtClean="0">
                <a:latin typeface="Calibri" panose="020F0502020204030204" pitchFamily="34" charset="0"/>
              </a:rPr>
              <a:t>dans un flux, sa classe doit impérativement implémenter l’</a:t>
            </a:r>
            <a:r>
              <a:rPr lang="fr-BE" b="1" dirty="0" smtClean="0">
                <a:latin typeface="Calibri" panose="020F0502020204030204" pitchFamily="34" charset="0"/>
              </a:rPr>
              <a:t>interface</a:t>
            </a:r>
            <a:r>
              <a:rPr lang="fr-BE" dirty="0" smtClean="0">
                <a:latin typeface="Calibri" panose="020F0502020204030204" pitchFamily="34" charset="0"/>
              </a:rPr>
              <a:t> </a:t>
            </a:r>
            <a:r>
              <a:rPr lang="fr-BE" b="1" dirty="0" err="1" smtClean="0">
                <a:latin typeface="Calibri" panose="020F0502020204030204" pitchFamily="34" charset="0"/>
              </a:rPr>
              <a:t>Serializable</a:t>
            </a:r>
            <a:r>
              <a:rPr lang="fr-BE" dirty="0" smtClean="0">
                <a:latin typeface="Calibri" panose="020F0502020204030204" pitchFamily="34" charset="0"/>
              </a:rPr>
              <a:t> !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dirty="0">
              <a:latin typeface="Calibri" panose="020F050202020403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 smtClean="0">
                <a:latin typeface="Calibri" panose="020F0502020204030204" pitchFamily="34" charset="0"/>
              </a:rPr>
              <a:t>Attention, pour éviter toute fuite mémoire, un flux doit être fermé après utilisation. Ceci se fait à l’aide de la méthode </a:t>
            </a:r>
            <a:r>
              <a:rPr lang="fr-BE" b="1" dirty="0" smtClean="0">
                <a:latin typeface="Calibri" panose="020F0502020204030204" pitchFamily="34" charset="0"/>
              </a:rPr>
              <a:t>close</a:t>
            </a:r>
            <a:r>
              <a:rPr lang="fr-BE" dirty="0" smtClean="0">
                <a:latin typeface="Calibri" panose="020F0502020204030204" pitchFamily="34" charset="0"/>
              </a:rPr>
              <a:t>.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fr-BE" dirty="0">
              <a:latin typeface="Calibri" panose="020F0502020204030204" pitchFamily="34" charset="0"/>
              <a:cs typeface="+mn-cs"/>
            </a:endParaRP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fr-BE" dirty="0">
              <a:latin typeface="Calibri" panose="020F0502020204030204" pitchFamily="34" charset="0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568" y="1288057"/>
            <a:ext cx="7478129" cy="338554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dirty="0" err="1" smtClean="0">
                <a:latin typeface="Calibri" panose="020F0502020204030204" pitchFamily="34" charset="0"/>
              </a:rPr>
              <a:t>ObjectInputStream</a:t>
            </a:r>
            <a:r>
              <a:rPr lang="fr-BE" sz="1600" dirty="0" smtClean="0">
                <a:latin typeface="Calibri" panose="020F0502020204030204" pitchFamily="34" charset="0"/>
              </a:rPr>
              <a:t> in = </a:t>
            </a:r>
            <a:r>
              <a:rPr lang="fr-BE" sz="1600" dirty="0">
                <a:latin typeface="Calibri" panose="020F0502020204030204" pitchFamily="34" charset="0"/>
              </a:rPr>
              <a:t>new </a:t>
            </a:r>
            <a:r>
              <a:rPr lang="fr-BE" sz="1600" dirty="0" err="1" smtClean="0">
                <a:latin typeface="Calibri" panose="020F0502020204030204" pitchFamily="34" charset="0"/>
              </a:rPr>
              <a:t>ObjectInputStream</a:t>
            </a:r>
            <a:r>
              <a:rPr lang="fr-BE" sz="1600" dirty="0" smtClean="0">
                <a:latin typeface="Calibri" panose="020F0502020204030204" pitchFamily="34" charset="0"/>
              </a:rPr>
              <a:t>(new </a:t>
            </a:r>
            <a:r>
              <a:rPr lang="fr-BE" sz="1600" dirty="0" err="1" smtClean="0">
                <a:latin typeface="Calibri" panose="020F0502020204030204" pitchFamily="34" charset="0"/>
              </a:rPr>
              <a:t>FileInputStream</a:t>
            </a:r>
            <a:r>
              <a:rPr lang="fr-BE" sz="1600" dirty="0">
                <a:latin typeface="Calibri" panose="020F0502020204030204" pitchFamily="34" charset="0"/>
              </a:rPr>
              <a:t>(« … </a:t>
            </a:r>
            <a:r>
              <a:rPr lang="fr-BE" sz="1600" dirty="0" smtClean="0">
                <a:latin typeface="Calibri" panose="020F0502020204030204" pitchFamily="34" charset="0"/>
              </a:rPr>
              <a:t>»));</a:t>
            </a:r>
            <a:endParaRPr lang="fr-BE" sz="1600" dirty="0"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0569" y="4005064"/>
            <a:ext cx="7478128" cy="338554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dirty="0" err="1" smtClean="0">
                <a:latin typeface="Calibri" panose="020F0502020204030204" pitchFamily="34" charset="0"/>
              </a:rPr>
              <a:t>in.close</a:t>
            </a:r>
            <a:r>
              <a:rPr lang="fr-BE" sz="1600" dirty="0" smtClean="0">
                <a:latin typeface="Calibri" panose="020F0502020204030204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51422519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ZoneTexte 4"/>
          <p:cNvSpPr txBox="1">
            <a:spLocks noChangeArrowheads="1"/>
          </p:cNvSpPr>
          <p:nvPr/>
        </p:nvSpPr>
        <p:spPr bwMode="auto">
          <a:xfrm>
            <a:off x="0" y="68263"/>
            <a:ext cx="9144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fr-BE" altLang="fr-FR" sz="3600" b="1">
                <a:latin typeface="Calibri" pitchFamily="34" charset="0"/>
              </a:rPr>
              <a:t>Aperçu du chapitre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85813" y="1381125"/>
            <a:ext cx="7572375" cy="270843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4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 smtClean="0">
                <a:latin typeface="+mn-lt"/>
                <a:cs typeface="+mn-cs"/>
              </a:rPr>
              <a:t>I. Les flux I/O</a:t>
            </a:r>
            <a:endParaRPr lang="fr-BE" sz="20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 smtClean="0">
                <a:latin typeface="+mn-lt"/>
                <a:cs typeface="+mn-cs"/>
              </a:rPr>
              <a:t>II. Flux de sortie</a:t>
            </a:r>
            <a:endParaRPr lang="fr-BE" sz="20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>
                <a:latin typeface="+mn-lt"/>
                <a:cs typeface="+mn-cs"/>
              </a:rPr>
              <a:t>	</a:t>
            </a: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 smtClean="0">
                <a:latin typeface="+mn-lt"/>
                <a:cs typeface="+mn-cs"/>
              </a:rPr>
              <a:t>III.</a:t>
            </a:r>
            <a:r>
              <a:rPr lang="fr-BE" sz="2000" b="1" dirty="0">
                <a:latin typeface="+mn-lt"/>
                <a:cs typeface="+mn-cs"/>
              </a:rPr>
              <a:t> </a:t>
            </a:r>
            <a:r>
              <a:rPr lang="fr-BE" sz="2000" b="1" dirty="0" smtClean="0">
                <a:latin typeface="+mn-lt"/>
                <a:cs typeface="+mn-cs"/>
              </a:rPr>
              <a:t>Flux d’entrée</a:t>
            </a: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 smtClean="0">
                <a:solidFill>
                  <a:srgbClr val="FF0000"/>
                </a:solidFill>
                <a:latin typeface="+mn-lt"/>
                <a:cs typeface="+mn-cs"/>
              </a:rPr>
              <a:t>IV. Exercices</a:t>
            </a:r>
            <a:endParaRPr lang="fr-BE" sz="2000" b="1" dirty="0">
              <a:solidFill>
                <a:srgbClr val="FF0000"/>
              </a:solidFill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388913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3200" b="1" dirty="0" smtClean="0">
                <a:latin typeface="+mn-lt"/>
                <a:cs typeface="+mn-cs"/>
              </a:rPr>
              <a:t>IV </a:t>
            </a:r>
            <a:r>
              <a:rPr lang="fr-BE" sz="3200" b="1" dirty="0">
                <a:latin typeface="+mn-lt"/>
                <a:cs typeface="+mn-cs"/>
              </a:rPr>
              <a:t>. </a:t>
            </a:r>
            <a:r>
              <a:rPr lang="fr-BE" sz="2400" b="1" dirty="0" smtClean="0">
                <a:latin typeface="+mn-lt"/>
                <a:cs typeface="+mn-cs"/>
              </a:rPr>
              <a:t>Exercices</a:t>
            </a:r>
            <a:endParaRPr lang="fr-BE" sz="2400" b="1" i="1" dirty="0">
              <a:latin typeface="+mj-lt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9512" y="836712"/>
            <a:ext cx="885698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fr-BE" dirty="0" smtClean="0">
                <a:latin typeface="Calibri" panose="020F0502020204030204" pitchFamily="34" charset="0"/>
                <a:cs typeface="+mn-cs"/>
              </a:rPr>
              <a:t>Créez et exécutez un programme qui demande à l’utilisateur d’encoder un nom de fichier.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 smtClean="0">
                <a:latin typeface="Calibri" panose="020F0502020204030204" pitchFamily="34" charset="0"/>
                <a:cs typeface="+mn-cs"/>
              </a:rPr>
              <a:t>Créez ce fichier et demandez ensuite à l’utilisateur d’encoder des nombres entiers.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 smtClean="0">
                <a:latin typeface="Calibri" panose="020F0502020204030204" pitchFamily="34" charset="0"/>
                <a:cs typeface="+mn-cs"/>
              </a:rPr>
              <a:t>Ecrivez chaque nombre entier encodé dans le fichier précédemment créé.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 smtClean="0">
                <a:latin typeface="Calibri" panose="020F0502020204030204" pitchFamily="34" charset="0"/>
                <a:cs typeface="+mn-cs"/>
              </a:rPr>
              <a:t>Si l’utilisateur encode le chiffre 0, l’application se termine en affichant dans la console le contenu du fichier.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 smtClean="0">
                <a:latin typeface="Calibri" panose="020F0502020204030204" pitchFamily="34" charset="0"/>
                <a:cs typeface="+mn-cs"/>
              </a:rPr>
              <a:t>Pensez à gérer toutes les exceptions !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fr-BE" dirty="0">
              <a:latin typeface="Calibri" panose="020F0502020204030204" pitchFamily="34" charset="0"/>
              <a:cs typeface="+mn-cs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fr-BE" dirty="0" smtClean="0">
                <a:latin typeface="Calibri" panose="020F0502020204030204" pitchFamily="34" charset="0"/>
              </a:rPr>
              <a:t>Faites le même exercice que le 1</a:t>
            </a:r>
            <a:r>
              <a:rPr lang="fr-BE" baseline="30000" dirty="0" smtClean="0">
                <a:latin typeface="Calibri" panose="020F0502020204030204" pitchFamily="34" charset="0"/>
              </a:rPr>
              <a:t>e</a:t>
            </a:r>
            <a:r>
              <a:rPr lang="fr-BE" dirty="0" smtClean="0">
                <a:latin typeface="Calibri" panose="020F0502020204030204" pitchFamily="34" charset="0"/>
              </a:rPr>
              <a:t> en remplaçant les nombres entiers par des String (« stop » servira à arrêter le programme). Pour la lecture du fichier, utilisez les deux classes Scanner et </a:t>
            </a:r>
            <a:r>
              <a:rPr lang="fr-BE" dirty="0" err="1" smtClean="0">
                <a:latin typeface="Calibri" panose="020F0502020204030204" pitchFamily="34" charset="0"/>
              </a:rPr>
              <a:t>BufferedReader</a:t>
            </a:r>
            <a:r>
              <a:rPr lang="fr-BE" dirty="0" smtClean="0">
                <a:latin typeface="Calibri" panose="020F0502020204030204" pitchFamily="34" charset="0"/>
              </a:rPr>
              <a:t>.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  <a:defRPr/>
            </a:pPr>
            <a:endParaRPr lang="fr-BE" dirty="0">
              <a:latin typeface="Calibri" panose="020F0502020204030204" pitchFamily="34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fr-BE" dirty="0" smtClean="0">
                <a:latin typeface="Calibri" panose="020F0502020204030204" pitchFamily="34" charset="0"/>
              </a:rPr>
              <a:t>Créez une classe Personne avec comme attributs : nom, prénom, date de naissance et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 smtClean="0">
                <a:latin typeface="Calibri" panose="020F0502020204030204" pitchFamily="34" charset="0"/>
              </a:rPr>
              <a:t>métier.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 smtClean="0">
                <a:latin typeface="Calibri" panose="020F0502020204030204" pitchFamily="34" charset="0"/>
              </a:rPr>
              <a:t>Créez un objet Personne et écrivez son état dans la console.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 smtClean="0">
                <a:latin typeface="Calibri" panose="020F0502020204030204" pitchFamily="34" charset="0"/>
              </a:rPr>
              <a:t>Ecrivez-le ensuite dans un fichier .</a:t>
            </a:r>
            <a:r>
              <a:rPr lang="fr-BE" dirty="0" err="1" smtClean="0">
                <a:latin typeface="Calibri" panose="020F0502020204030204" pitchFamily="34" charset="0"/>
              </a:rPr>
              <a:t>dat</a:t>
            </a:r>
            <a:r>
              <a:rPr lang="fr-BE" dirty="0" smtClean="0">
                <a:latin typeface="Calibri" panose="020F0502020204030204" pitchFamily="34" charset="0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 smtClean="0">
                <a:latin typeface="Calibri" panose="020F0502020204030204" pitchFamily="34" charset="0"/>
              </a:rPr>
              <a:t>Enfin, lisez le fichier que vous venez de créer et affichez l’état de l’objet Personne dans la console.</a:t>
            </a:r>
            <a:endParaRPr lang="fr-BE" dirty="0">
              <a:latin typeface="Calibri" panose="020F0502020204030204" pitchFamily="34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  <a:defRPr/>
            </a:pPr>
            <a:endParaRPr lang="fr-BE" dirty="0">
              <a:latin typeface="Calibri" panose="020F050202020403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894917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fr-BE" altLang="fr-FR" b="1" smtClean="0">
                <a:latin typeface="Calibri" pitchFamily="34" charset="0"/>
              </a:rPr>
              <a:t>Table des matières</a:t>
            </a:r>
            <a:endParaRPr lang="fr-BE" altLang="fr-FR" smtClean="0"/>
          </a:p>
        </p:txBody>
      </p:sp>
      <p:sp>
        <p:nvSpPr>
          <p:cNvPr id="12" name="ZoneTexte 7"/>
          <p:cNvSpPr txBox="1">
            <a:spLocks noGrp="1"/>
          </p:cNvSpPr>
          <p:nvPr>
            <p:ph idx="1"/>
          </p:nvPr>
        </p:nvSpPr>
        <p:spPr>
          <a:xfrm>
            <a:off x="457200" y="1046163"/>
            <a:ext cx="8229600" cy="4493522"/>
          </a:xfr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800" b="1" dirty="0">
                <a:solidFill>
                  <a:schemeClr val="tx1"/>
                </a:solidFill>
              </a:rPr>
              <a:t>I . 	Introduction à Java et historique du langage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8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800" b="1" dirty="0">
                <a:solidFill>
                  <a:schemeClr val="tx1"/>
                </a:solidFill>
              </a:rPr>
              <a:t>II. 	Notre outil de développement : </a:t>
            </a:r>
            <a:r>
              <a:rPr lang="fr-BE" sz="1800" b="1" i="1" dirty="0">
                <a:solidFill>
                  <a:schemeClr val="tx1"/>
                </a:solidFill>
              </a:rPr>
              <a:t>Eclipse </a:t>
            </a:r>
            <a:r>
              <a:rPr lang="fr-BE" sz="1800" b="1" i="1" dirty="0" smtClean="0">
                <a:solidFill>
                  <a:schemeClr val="tx1"/>
                </a:solidFill>
              </a:rPr>
              <a:t>Kepler</a:t>
            </a:r>
            <a:endParaRPr lang="fr-BE" sz="1800" b="1" i="1" dirty="0">
              <a:solidFill>
                <a:schemeClr val="tx1"/>
              </a:solidFill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fr-BE" sz="18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800" b="1" dirty="0" smtClean="0">
                <a:solidFill>
                  <a:schemeClr val="tx1"/>
                </a:solidFill>
              </a:rPr>
              <a:t>III. </a:t>
            </a:r>
            <a:r>
              <a:rPr lang="fr-BE" sz="1800" b="1" dirty="0">
                <a:solidFill>
                  <a:schemeClr val="tx1"/>
                </a:solidFill>
              </a:rPr>
              <a:t>	Le langage Java et sa syntaxe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8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800" b="1" dirty="0" smtClean="0">
                <a:solidFill>
                  <a:schemeClr val="tx1"/>
                </a:solidFill>
              </a:rPr>
              <a:t>IV</a:t>
            </a:r>
            <a:r>
              <a:rPr lang="fr-BE" sz="1800" b="1" dirty="0">
                <a:solidFill>
                  <a:schemeClr val="tx1"/>
                </a:solidFill>
              </a:rPr>
              <a:t>. 	La POO avec </a:t>
            </a:r>
            <a:r>
              <a:rPr lang="fr-BE" sz="1800" b="1" dirty="0" smtClean="0">
                <a:solidFill>
                  <a:schemeClr val="tx1"/>
                </a:solidFill>
              </a:rPr>
              <a:t>Java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8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800" b="1" dirty="0" smtClean="0">
                <a:solidFill>
                  <a:schemeClr val="tx1"/>
                </a:solidFill>
              </a:rPr>
              <a:t>V. 	API Java</a:t>
            </a:r>
            <a:endParaRPr lang="fr-BE" sz="18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8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800" b="1" dirty="0" smtClean="0">
                <a:solidFill>
                  <a:schemeClr val="tx1"/>
                </a:solidFill>
              </a:rPr>
              <a:t>VI. </a:t>
            </a:r>
            <a:r>
              <a:rPr lang="fr-BE" sz="1800" b="1" dirty="0">
                <a:solidFill>
                  <a:schemeClr val="tx1"/>
                </a:solidFill>
              </a:rPr>
              <a:t>	La gestion des exceptions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8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800" b="1" dirty="0" smtClean="0">
                <a:solidFill>
                  <a:schemeClr val="tx1"/>
                </a:solidFill>
              </a:rPr>
              <a:t>VII</a:t>
            </a:r>
            <a:r>
              <a:rPr lang="fr-BE" sz="1800" b="1" dirty="0">
                <a:solidFill>
                  <a:schemeClr val="tx1"/>
                </a:solidFill>
              </a:rPr>
              <a:t>. 	Les </a:t>
            </a:r>
            <a:r>
              <a:rPr lang="fr-BE" sz="1800" b="1" dirty="0" smtClean="0">
                <a:solidFill>
                  <a:schemeClr val="tx1"/>
                </a:solidFill>
              </a:rPr>
              <a:t>collections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8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800" b="1" dirty="0" smtClean="0">
                <a:solidFill>
                  <a:srgbClr val="FF0000"/>
                </a:solidFill>
              </a:rPr>
              <a:t>VIII. 	La sérialisation</a:t>
            </a:r>
            <a:endParaRPr lang="fr-BE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78999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ZoneTexte 4"/>
          <p:cNvSpPr txBox="1">
            <a:spLocks noChangeArrowheads="1"/>
          </p:cNvSpPr>
          <p:nvPr/>
        </p:nvSpPr>
        <p:spPr bwMode="auto">
          <a:xfrm>
            <a:off x="0" y="571500"/>
            <a:ext cx="91440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fr-BE" altLang="fr-FR" sz="4400" b="1" dirty="0">
                <a:latin typeface="Calibri" pitchFamily="34" charset="0"/>
              </a:rPr>
              <a:t>La </a:t>
            </a:r>
            <a:r>
              <a:rPr lang="fr-BE" altLang="fr-FR" sz="4400" b="1" dirty="0" smtClean="0">
                <a:latin typeface="Calibri" pitchFamily="34" charset="0"/>
              </a:rPr>
              <a:t>sérialisation</a:t>
            </a:r>
            <a:endParaRPr lang="fr-BE" altLang="fr-FR" sz="4400" b="1" dirty="0">
              <a:latin typeface="Calibri" pitchFamily="34" charset="0"/>
            </a:endParaRPr>
          </a:p>
        </p:txBody>
      </p:sp>
      <p:pic>
        <p:nvPicPr>
          <p:cNvPr id="15363" name="Image 5" descr="logo-jav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688" y="2143125"/>
            <a:ext cx="206375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583976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ZoneTexte 4"/>
          <p:cNvSpPr txBox="1">
            <a:spLocks noChangeArrowheads="1"/>
          </p:cNvSpPr>
          <p:nvPr/>
        </p:nvSpPr>
        <p:spPr bwMode="auto">
          <a:xfrm>
            <a:off x="0" y="68263"/>
            <a:ext cx="9144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fr-BE" altLang="fr-FR" sz="3600" b="1">
                <a:latin typeface="Calibri" pitchFamily="34" charset="0"/>
              </a:rPr>
              <a:t>Aperçu du chapitre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85813" y="1381125"/>
            <a:ext cx="7572375" cy="270843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4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 smtClean="0">
                <a:solidFill>
                  <a:srgbClr val="FF0000"/>
                </a:solidFill>
                <a:latin typeface="+mn-lt"/>
                <a:cs typeface="+mn-cs"/>
              </a:rPr>
              <a:t>I. Les flux I/O</a:t>
            </a:r>
            <a:endParaRPr lang="fr-BE" sz="2000" b="1" dirty="0">
              <a:solidFill>
                <a:srgbClr val="FF0000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 smtClean="0">
                <a:latin typeface="+mn-lt"/>
                <a:cs typeface="+mn-cs"/>
              </a:rPr>
              <a:t>II. Flux de sortie</a:t>
            </a:r>
            <a:endParaRPr lang="fr-BE" sz="20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>
                <a:latin typeface="+mn-lt"/>
                <a:cs typeface="+mn-cs"/>
              </a:rPr>
              <a:t>	</a:t>
            </a: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 smtClean="0">
                <a:latin typeface="+mn-lt"/>
                <a:cs typeface="+mn-cs"/>
              </a:rPr>
              <a:t>III.</a:t>
            </a:r>
            <a:r>
              <a:rPr lang="fr-BE" sz="2000" b="1" dirty="0">
                <a:latin typeface="+mn-lt"/>
                <a:cs typeface="+mn-cs"/>
              </a:rPr>
              <a:t> </a:t>
            </a:r>
            <a:r>
              <a:rPr lang="fr-BE" sz="2000" b="1" dirty="0" smtClean="0">
                <a:latin typeface="+mn-lt"/>
                <a:cs typeface="+mn-cs"/>
              </a:rPr>
              <a:t>Flux d’entrée</a:t>
            </a: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 smtClean="0">
                <a:latin typeface="+mn-lt"/>
                <a:cs typeface="+mn-cs"/>
              </a:rPr>
              <a:t>IV. Exercices</a:t>
            </a:r>
            <a:endParaRPr lang="fr-BE" sz="20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781762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0" y="0"/>
            <a:ext cx="9144000" cy="584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3200" b="1" dirty="0">
                <a:latin typeface="+mn-lt"/>
                <a:cs typeface="+mn-cs"/>
              </a:rPr>
              <a:t>I . </a:t>
            </a:r>
            <a:r>
              <a:rPr lang="fr-BE" sz="2400" b="1" dirty="0" smtClean="0">
                <a:latin typeface="+mn-lt"/>
                <a:cs typeface="+mn-cs"/>
              </a:rPr>
              <a:t>Les flux I/O</a:t>
            </a:r>
            <a:r>
              <a:rPr lang="fr-BE" sz="3200" b="1" dirty="0">
                <a:latin typeface="+mn-lt"/>
                <a:cs typeface="+mn-cs"/>
              </a:rPr>
              <a:t>	</a:t>
            </a:r>
            <a:endParaRPr lang="fr-BE" sz="2400" b="1" i="1" dirty="0">
              <a:latin typeface="+mn-lt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3508" y="692696"/>
            <a:ext cx="885698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>
                <a:latin typeface="Calibri" panose="020F0502020204030204" pitchFamily="34" charset="0"/>
              </a:rPr>
              <a:t>La </a:t>
            </a:r>
            <a:r>
              <a:rPr lang="fr-BE" b="1" dirty="0">
                <a:latin typeface="Calibri" panose="020F0502020204030204" pitchFamily="34" charset="0"/>
              </a:rPr>
              <a:t>sérialisation</a:t>
            </a:r>
            <a:r>
              <a:rPr lang="fr-BE" dirty="0">
                <a:latin typeface="Calibri" panose="020F0502020204030204" pitchFamily="34" charset="0"/>
              </a:rPr>
              <a:t> est un procédé </a:t>
            </a:r>
            <a:r>
              <a:rPr lang="fr-BE" dirty="0" smtClean="0">
                <a:latin typeface="Calibri" panose="020F0502020204030204" pitchFamily="34" charset="0"/>
              </a:rPr>
              <a:t>qui </a:t>
            </a:r>
            <a:r>
              <a:rPr lang="fr-BE" dirty="0">
                <a:latin typeface="Calibri" panose="020F0502020204030204" pitchFamily="34" charset="0"/>
              </a:rPr>
              <a:t>permet de rendre un objet </a:t>
            </a:r>
            <a:r>
              <a:rPr lang="fr-BE" dirty="0" smtClean="0">
                <a:latin typeface="Calibri" panose="020F0502020204030204" pitchFamily="34" charset="0"/>
              </a:rPr>
              <a:t>de </a:t>
            </a:r>
            <a:r>
              <a:rPr lang="fr-BE" dirty="0">
                <a:latin typeface="Calibri" panose="020F0502020204030204" pitchFamily="34" charset="0"/>
              </a:rPr>
              <a:t>la JVM persistant pour </a:t>
            </a:r>
            <a:r>
              <a:rPr lang="fr-BE" b="1" dirty="0">
                <a:latin typeface="Calibri" panose="020F0502020204030204" pitchFamily="34" charset="0"/>
              </a:rPr>
              <a:t>stockage</a:t>
            </a:r>
            <a:r>
              <a:rPr lang="fr-BE" dirty="0">
                <a:latin typeface="Calibri" panose="020F0502020204030204" pitchFamily="34" charset="0"/>
              </a:rPr>
              <a:t> ou </a:t>
            </a:r>
            <a:r>
              <a:rPr lang="fr-BE" b="1" dirty="0">
                <a:latin typeface="Calibri" panose="020F0502020204030204" pitchFamily="34" charset="0"/>
              </a:rPr>
              <a:t>échange</a:t>
            </a:r>
            <a:r>
              <a:rPr lang="fr-BE" dirty="0">
                <a:latin typeface="Calibri" panose="020F0502020204030204" pitchFamily="34" charset="0"/>
              </a:rPr>
              <a:t> et vice versa. </a:t>
            </a:r>
            <a:endParaRPr lang="fr-BE" dirty="0" smtClean="0">
              <a:latin typeface="Calibri" panose="020F050202020403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 smtClean="0">
                <a:latin typeface="Calibri" panose="020F0502020204030204" pitchFamily="34" charset="0"/>
              </a:rPr>
              <a:t>Cet </a:t>
            </a:r>
            <a:r>
              <a:rPr lang="fr-BE" dirty="0">
                <a:latin typeface="Calibri" panose="020F0502020204030204" pitchFamily="34" charset="0"/>
              </a:rPr>
              <a:t>objet est mis sous une forme </a:t>
            </a:r>
            <a:r>
              <a:rPr lang="fr-BE" dirty="0" smtClean="0">
                <a:latin typeface="Calibri" panose="020F0502020204030204" pitchFamily="34" charset="0"/>
              </a:rPr>
              <a:t>sous laquelle </a:t>
            </a:r>
            <a:r>
              <a:rPr lang="fr-BE" dirty="0">
                <a:latin typeface="Calibri" panose="020F0502020204030204" pitchFamily="34" charset="0"/>
              </a:rPr>
              <a:t>il pourra être reconstitué à l'identique. </a:t>
            </a:r>
            <a:r>
              <a:rPr lang="fr-BE" dirty="0" smtClean="0">
                <a:latin typeface="Calibri" panose="020F0502020204030204" pitchFamily="34" charset="0"/>
              </a:rPr>
              <a:t>Ainsi, </a:t>
            </a:r>
            <a:r>
              <a:rPr lang="fr-BE" dirty="0">
                <a:latin typeface="Calibri" panose="020F0502020204030204" pitchFamily="34" charset="0"/>
              </a:rPr>
              <a:t>il pourra être stocké sur un disque dur ou transmis au travers d'un réseau pour le créer dans une autre JVM</a:t>
            </a:r>
            <a:r>
              <a:rPr lang="fr-BE" dirty="0" smtClean="0">
                <a:latin typeface="Calibri" panose="020F0502020204030204" pitchFamily="34" charset="0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dirty="0">
              <a:latin typeface="Calibri" panose="020F0502020204030204" pitchFamily="34" charset="0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 smtClean="0">
                <a:latin typeface="Calibri" panose="020F0502020204030204" pitchFamily="34" charset="0"/>
                <a:cs typeface="+mn-cs"/>
              </a:rPr>
              <a:t>Un objet dans lequel on peut écrire une séquence d’octets (bytes) est appelé </a:t>
            </a:r>
            <a:r>
              <a:rPr lang="fr-BE" b="1" dirty="0" smtClean="0">
                <a:latin typeface="Calibri" panose="020F0502020204030204" pitchFamily="34" charset="0"/>
                <a:cs typeface="+mn-cs"/>
              </a:rPr>
              <a:t>output </a:t>
            </a:r>
            <a:r>
              <a:rPr lang="fr-BE" b="1" dirty="0" err="1" smtClean="0">
                <a:latin typeface="Calibri" panose="020F0502020204030204" pitchFamily="34" charset="0"/>
                <a:cs typeface="+mn-cs"/>
              </a:rPr>
              <a:t>stream</a:t>
            </a:r>
            <a:r>
              <a:rPr lang="fr-BE" b="1" dirty="0" smtClean="0">
                <a:latin typeface="Calibri" panose="020F0502020204030204" pitchFamily="34" charset="0"/>
                <a:cs typeface="+mn-cs"/>
              </a:rPr>
              <a:t> </a:t>
            </a:r>
            <a:r>
              <a:rPr lang="fr-BE" dirty="0" smtClean="0">
                <a:latin typeface="Calibri" panose="020F0502020204030204" pitchFamily="34" charset="0"/>
                <a:cs typeface="+mn-cs"/>
              </a:rPr>
              <a:t>(flux de sortie).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 smtClean="0">
                <a:latin typeface="Calibri" panose="020F0502020204030204" pitchFamily="34" charset="0"/>
                <a:cs typeface="+mn-cs"/>
              </a:rPr>
              <a:t>Inversement, un </a:t>
            </a:r>
            <a:r>
              <a:rPr lang="fr-BE" b="1" dirty="0" smtClean="0">
                <a:latin typeface="Calibri" panose="020F0502020204030204" pitchFamily="34" charset="0"/>
                <a:cs typeface="+mn-cs"/>
              </a:rPr>
              <a:t>input </a:t>
            </a:r>
            <a:r>
              <a:rPr lang="fr-BE" b="1" dirty="0" err="1" smtClean="0">
                <a:latin typeface="Calibri" panose="020F0502020204030204" pitchFamily="34" charset="0"/>
                <a:cs typeface="+mn-cs"/>
              </a:rPr>
              <a:t>stream</a:t>
            </a:r>
            <a:r>
              <a:rPr lang="fr-BE" b="1" dirty="0" smtClean="0">
                <a:latin typeface="Calibri" panose="020F0502020204030204" pitchFamily="34" charset="0"/>
                <a:cs typeface="+mn-cs"/>
              </a:rPr>
              <a:t> </a:t>
            </a:r>
            <a:r>
              <a:rPr lang="fr-BE" dirty="0" smtClean="0">
                <a:latin typeface="Calibri" panose="020F0502020204030204" pitchFamily="34" charset="0"/>
                <a:cs typeface="+mn-cs"/>
              </a:rPr>
              <a:t>(flux d’entrée) est un objet duquel on peut lire une séquence de bytes.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dirty="0">
              <a:latin typeface="Calibri" panose="020F0502020204030204" pitchFamily="34" charset="0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 smtClean="0">
                <a:latin typeface="Calibri" panose="020F0502020204030204" pitchFamily="34" charset="0"/>
                <a:cs typeface="+mn-cs"/>
              </a:rPr>
              <a:t>Les classes abstraites </a:t>
            </a:r>
            <a:r>
              <a:rPr lang="fr-BE" b="1" dirty="0" err="1" smtClean="0">
                <a:latin typeface="Calibri" panose="020F0502020204030204" pitchFamily="34" charset="0"/>
                <a:cs typeface="+mn-cs"/>
              </a:rPr>
              <a:t>OutpuStream</a:t>
            </a:r>
            <a:r>
              <a:rPr lang="fr-BE" dirty="0" smtClean="0">
                <a:latin typeface="Calibri" panose="020F0502020204030204" pitchFamily="34" charset="0"/>
                <a:cs typeface="+mn-cs"/>
              </a:rPr>
              <a:t> et </a:t>
            </a:r>
            <a:r>
              <a:rPr lang="fr-BE" b="1" dirty="0" err="1" smtClean="0">
                <a:latin typeface="Calibri" panose="020F0502020204030204" pitchFamily="34" charset="0"/>
                <a:cs typeface="+mn-cs"/>
              </a:rPr>
              <a:t>InputStream</a:t>
            </a:r>
            <a:r>
              <a:rPr lang="fr-BE" dirty="0" smtClean="0">
                <a:latin typeface="Calibri" panose="020F0502020204030204" pitchFamily="34" charset="0"/>
                <a:cs typeface="+mn-cs"/>
              </a:rPr>
              <a:t> sont à la base de la hiérarchie des classes I/O et donc, de la sérialisation.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dirty="0">
              <a:latin typeface="Calibri" panose="020F0502020204030204" pitchFamily="34" charset="0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 smtClean="0">
                <a:latin typeface="Calibri" panose="020F0502020204030204" pitchFamily="34" charset="0"/>
                <a:cs typeface="+mn-cs"/>
              </a:rPr>
              <a:t>Les </a:t>
            </a:r>
            <a:r>
              <a:rPr lang="fr-BE" b="1" dirty="0" smtClean="0">
                <a:latin typeface="Calibri" panose="020F0502020204030204" pitchFamily="34" charset="0"/>
                <a:cs typeface="+mn-cs"/>
              </a:rPr>
              <a:t>sources</a:t>
            </a:r>
            <a:r>
              <a:rPr lang="fr-BE" dirty="0" smtClean="0">
                <a:latin typeface="Calibri" panose="020F0502020204030204" pitchFamily="34" charset="0"/>
                <a:cs typeface="+mn-cs"/>
              </a:rPr>
              <a:t> et </a:t>
            </a:r>
            <a:r>
              <a:rPr lang="fr-BE" b="1" dirty="0" smtClean="0">
                <a:latin typeface="Calibri" panose="020F0502020204030204" pitchFamily="34" charset="0"/>
                <a:cs typeface="+mn-cs"/>
              </a:rPr>
              <a:t>destinations</a:t>
            </a:r>
            <a:r>
              <a:rPr lang="fr-BE" dirty="0" smtClean="0">
                <a:latin typeface="Calibri" panose="020F0502020204030204" pitchFamily="34" charset="0"/>
                <a:cs typeface="+mn-cs"/>
              </a:rPr>
              <a:t> de ces flux sont généralement des </a:t>
            </a:r>
            <a:r>
              <a:rPr lang="fr-BE" b="1" dirty="0" smtClean="0">
                <a:latin typeface="Calibri" panose="020F0502020204030204" pitchFamily="34" charset="0"/>
                <a:cs typeface="+mn-cs"/>
              </a:rPr>
              <a:t>fichiers</a:t>
            </a:r>
            <a:r>
              <a:rPr lang="fr-BE" dirty="0" smtClean="0">
                <a:latin typeface="Calibri" panose="020F0502020204030204" pitchFamily="34" charset="0"/>
                <a:cs typeface="+mn-cs"/>
              </a:rPr>
              <a:t>, mais il pourrait également s’agir de connexions réseau, de blocs mémoire, …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dirty="0">
              <a:latin typeface="Calibri" panose="020F0502020204030204" pitchFamily="34" charset="0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 smtClean="0">
                <a:latin typeface="Calibri" panose="020F0502020204030204" pitchFamily="34" charset="0"/>
                <a:cs typeface="+mn-cs"/>
              </a:rPr>
              <a:t>Toute opération impliquant la sérialisation doit prévoir un comportement en cas de </a:t>
            </a:r>
            <a:r>
              <a:rPr lang="fr-BE" b="1" dirty="0" err="1" smtClean="0">
                <a:latin typeface="Calibri" panose="020F0502020204030204" pitchFamily="34" charset="0"/>
                <a:cs typeface="+mn-cs"/>
              </a:rPr>
              <a:t>IOException</a:t>
            </a:r>
            <a:r>
              <a:rPr lang="fr-BE" dirty="0" smtClean="0">
                <a:latin typeface="Calibri" panose="020F0502020204030204" pitchFamily="34" charset="0"/>
                <a:cs typeface="+mn-cs"/>
              </a:rPr>
              <a:t>.</a:t>
            </a:r>
            <a:endParaRPr lang="fr-BE" dirty="0">
              <a:latin typeface="Calibri" panose="020F050202020403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364082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ZoneTexte 4"/>
          <p:cNvSpPr txBox="1">
            <a:spLocks noChangeArrowheads="1"/>
          </p:cNvSpPr>
          <p:nvPr/>
        </p:nvSpPr>
        <p:spPr bwMode="auto">
          <a:xfrm>
            <a:off x="0" y="68263"/>
            <a:ext cx="9144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fr-BE" altLang="fr-FR" sz="3600" b="1">
                <a:latin typeface="Calibri" pitchFamily="34" charset="0"/>
              </a:rPr>
              <a:t>Aperçu du chapitre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85813" y="1381125"/>
            <a:ext cx="7572375" cy="270843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4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 smtClean="0">
                <a:latin typeface="+mn-lt"/>
                <a:cs typeface="+mn-cs"/>
              </a:rPr>
              <a:t>I. Les flux I/O</a:t>
            </a:r>
            <a:endParaRPr lang="fr-BE" sz="20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 smtClean="0">
                <a:solidFill>
                  <a:srgbClr val="FF0000"/>
                </a:solidFill>
                <a:latin typeface="+mn-lt"/>
                <a:cs typeface="+mn-cs"/>
              </a:rPr>
              <a:t>II. Flux de sortie</a:t>
            </a:r>
            <a:endParaRPr lang="fr-BE" sz="2000" b="1" dirty="0">
              <a:solidFill>
                <a:srgbClr val="FF0000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>
                <a:latin typeface="+mn-lt"/>
                <a:cs typeface="+mn-cs"/>
              </a:rPr>
              <a:t>	</a:t>
            </a: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 smtClean="0">
                <a:latin typeface="+mn-lt"/>
                <a:cs typeface="+mn-cs"/>
              </a:rPr>
              <a:t>III.</a:t>
            </a:r>
            <a:r>
              <a:rPr lang="fr-BE" sz="2000" b="1" dirty="0">
                <a:latin typeface="+mn-lt"/>
                <a:cs typeface="+mn-cs"/>
              </a:rPr>
              <a:t> </a:t>
            </a:r>
            <a:r>
              <a:rPr lang="fr-BE" sz="2000" b="1" dirty="0" smtClean="0">
                <a:latin typeface="+mn-lt"/>
                <a:cs typeface="+mn-cs"/>
              </a:rPr>
              <a:t>Flux d’entrée</a:t>
            </a: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2000" b="1" dirty="0" smtClean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000" b="1" dirty="0" smtClean="0">
                <a:latin typeface="+mn-lt"/>
                <a:cs typeface="+mn-cs"/>
              </a:rPr>
              <a:t>IV. Exercices</a:t>
            </a:r>
            <a:endParaRPr lang="fr-BE" sz="2000" b="1" dirty="0">
              <a:latin typeface="+mn-lt"/>
              <a:cs typeface="+mn-cs"/>
            </a:endParaRP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053855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0" y="0"/>
            <a:ext cx="9144000" cy="584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3200" b="1" dirty="0" smtClean="0">
                <a:latin typeface="+mn-lt"/>
                <a:cs typeface="+mn-cs"/>
              </a:rPr>
              <a:t>II </a:t>
            </a:r>
            <a:r>
              <a:rPr lang="fr-BE" sz="3200" b="1" dirty="0">
                <a:latin typeface="+mn-lt"/>
                <a:cs typeface="+mn-cs"/>
              </a:rPr>
              <a:t>. </a:t>
            </a:r>
            <a:r>
              <a:rPr lang="fr-BE" sz="2400" b="1" dirty="0" smtClean="0">
                <a:latin typeface="+mn-lt"/>
                <a:cs typeface="+mn-cs"/>
              </a:rPr>
              <a:t>Flux de sortie</a:t>
            </a:r>
            <a:r>
              <a:rPr lang="fr-BE" sz="3200" b="1" dirty="0">
                <a:latin typeface="+mn-lt"/>
                <a:cs typeface="+mn-cs"/>
              </a:rPr>
              <a:t>	</a:t>
            </a:r>
            <a:endParaRPr lang="fr-BE" sz="2400" b="1" i="1" dirty="0">
              <a:latin typeface="+mn-lt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526" y="675178"/>
            <a:ext cx="900296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 smtClean="0">
                <a:latin typeface="Calibri" panose="020F0502020204030204" pitchFamily="34" charset="0"/>
              </a:rPr>
              <a:t>Pour lier un flux de sortie à un fichier, on utilise la classe </a:t>
            </a:r>
            <a:r>
              <a:rPr lang="fr-BE" b="1" dirty="0" err="1" smtClean="0">
                <a:latin typeface="Calibri" panose="020F0502020204030204" pitchFamily="34" charset="0"/>
              </a:rPr>
              <a:t>FileOutputStream</a:t>
            </a:r>
            <a:r>
              <a:rPr lang="fr-BE" dirty="0" smtClean="0">
                <a:latin typeface="Calibri" panose="020F0502020204030204" pitchFamily="34" charset="0"/>
              </a:rPr>
              <a:t> qui comprend les 4 constructeurs suivants : 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BE" dirty="0" err="1" smtClean="0">
                <a:latin typeface="Calibri" panose="020F0502020204030204" pitchFamily="34" charset="0"/>
                <a:cs typeface="+mn-cs"/>
              </a:rPr>
              <a:t>FileOutputStream</a:t>
            </a:r>
            <a:r>
              <a:rPr lang="fr-BE" dirty="0" smtClean="0">
                <a:latin typeface="Calibri" panose="020F0502020204030204" pitchFamily="34" charset="0"/>
                <a:cs typeface="+mn-cs"/>
              </a:rPr>
              <a:t>(File)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BE" dirty="0" err="1" smtClean="0">
                <a:latin typeface="Calibri" panose="020F0502020204030204" pitchFamily="34" charset="0"/>
              </a:rPr>
              <a:t>FileOutputStream</a:t>
            </a:r>
            <a:r>
              <a:rPr lang="fr-BE" dirty="0" smtClean="0">
                <a:latin typeface="Calibri" panose="020F0502020204030204" pitchFamily="34" charset="0"/>
              </a:rPr>
              <a:t>(String)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BE" dirty="0" err="1" smtClean="0">
                <a:latin typeface="Calibri" panose="020F0502020204030204" pitchFamily="34" charset="0"/>
              </a:rPr>
              <a:t>FileOutputStream</a:t>
            </a:r>
            <a:r>
              <a:rPr lang="fr-BE" dirty="0" smtClean="0">
                <a:latin typeface="Calibri" panose="020F0502020204030204" pitchFamily="34" charset="0"/>
              </a:rPr>
              <a:t>(File, </a:t>
            </a:r>
            <a:r>
              <a:rPr lang="fr-BE" dirty="0" err="1" smtClean="0">
                <a:latin typeface="Calibri" panose="020F0502020204030204" pitchFamily="34" charset="0"/>
              </a:rPr>
              <a:t>boolean</a:t>
            </a:r>
            <a:r>
              <a:rPr lang="fr-BE" dirty="0" smtClean="0">
                <a:latin typeface="Calibri" panose="020F0502020204030204" pitchFamily="34" charset="0"/>
              </a:rPr>
              <a:t>)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BE" dirty="0" err="1" smtClean="0">
                <a:latin typeface="Calibri" panose="020F0502020204030204" pitchFamily="34" charset="0"/>
              </a:rPr>
              <a:t>FileOutputStream</a:t>
            </a:r>
            <a:r>
              <a:rPr lang="fr-BE" dirty="0" smtClean="0">
                <a:latin typeface="Calibri" panose="020F0502020204030204" pitchFamily="34" charset="0"/>
              </a:rPr>
              <a:t>(String, </a:t>
            </a:r>
            <a:r>
              <a:rPr lang="fr-BE" dirty="0" err="1" smtClean="0">
                <a:latin typeface="Calibri" panose="020F0502020204030204" pitchFamily="34" charset="0"/>
              </a:rPr>
              <a:t>boolean</a:t>
            </a:r>
            <a:r>
              <a:rPr lang="fr-BE" dirty="0" smtClean="0">
                <a:latin typeface="Calibri" panose="020F0502020204030204" pitchFamily="34" charset="0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dirty="0" smtClean="0">
              <a:latin typeface="Calibri" panose="020F0502020204030204" pitchFamily="34" charset="0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 smtClean="0">
                <a:latin typeface="Calibri" panose="020F0502020204030204" pitchFamily="34" charset="0"/>
                <a:cs typeface="+mn-cs"/>
              </a:rPr>
              <a:t>Deux méthodes sont donc possibles : </a:t>
            </a: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fr-BE" dirty="0" smtClean="0">
                <a:latin typeface="Calibri" panose="020F0502020204030204" pitchFamily="34" charset="0"/>
                <a:cs typeface="+mn-cs"/>
              </a:rPr>
              <a:t>On passe un objet File en paramètre. Cet objet est obtenu de la manière suivante :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 smtClean="0">
                <a:latin typeface="Calibri" panose="020F0502020204030204" pitchFamily="34" charset="0"/>
                <a:cs typeface="+mn-cs"/>
              </a:rPr>
              <a:t>	File f = new File (« </a:t>
            </a:r>
            <a:r>
              <a:rPr lang="fr-BE" dirty="0" err="1" smtClean="0">
                <a:latin typeface="Calibri" panose="020F0502020204030204" pitchFamily="34" charset="0"/>
                <a:cs typeface="+mn-cs"/>
              </a:rPr>
              <a:t>chemin_acces_fichier</a:t>
            </a:r>
            <a:r>
              <a:rPr lang="fr-BE" dirty="0" smtClean="0">
                <a:latin typeface="Calibri" panose="020F0502020204030204" pitchFamily="34" charset="0"/>
                <a:cs typeface="+mn-cs"/>
              </a:rPr>
              <a:t> »);</a:t>
            </a:r>
            <a:endParaRPr lang="fr-BE" dirty="0">
              <a:latin typeface="Calibri" panose="020F0502020204030204" pitchFamily="34" charset="0"/>
              <a:cs typeface="+mn-cs"/>
            </a:endParaRP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fr-BE" dirty="0" smtClean="0">
                <a:latin typeface="Calibri" panose="020F0502020204030204" pitchFamily="34" charset="0"/>
                <a:cs typeface="+mn-cs"/>
              </a:rPr>
              <a:t>On passe une chaîne de caractères correspondant au chemin d’accès du fichier.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dirty="0">
              <a:latin typeface="Calibri" panose="020F0502020204030204" pitchFamily="34" charset="0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 smtClean="0">
                <a:latin typeface="Calibri" panose="020F0502020204030204" pitchFamily="34" charset="0"/>
                <a:cs typeface="+mn-cs"/>
              </a:rPr>
              <a:t>Facultatif, l’attribut booléen permet de spécifier si l’ancien contenu du fichier doit être écrasé ou non (si le fichier existe préalablement) : 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BE" dirty="0" smtClean="0">
                <a:latin typeface="Calibri" panose="020F0502020204030204" pitchFamily="34" charset="0"/>
                <a:cs typeface="+mn-cs"/>
              </a:rPr>
              <a:t>false (par défaut) : le nouveau contenu remplace l’ancien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BE" dirty="0" err="1" smtClean="0">
                <a:latin typeface="Calibri" panose="020F0502020204030204" pitchFamily="34" charset="0"/>
                <a:cs typeface="+mn-cs"/>
              </a:rPr>
              <a:t>true</a:t>
            </a:r>
            <a:r>
              <a:rPr lang="fr-BE" dirty="0" smtClean="0">
                <a:latin typeface="Calibri" panose="020F0502020204030204" pitchFamily="34" charset="0"/>
                <a:cs typeface="+mn-cs"/>
              </a:rPr>
              <a:t> : le nouveau contenu est placé juste en dessous de l’ancien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fr-BE" dirty="0">
              <a:latin typeface="Calibri" panose="020F0502020204030204" pitchFamily="34" charset="0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>
                <a:latin typeface="Calibri" panose="020F0502020204030204" pitchFamily="34" charset="0"/>
              </a:rPr>
              <a:t>Toute opération impliquant </a:t>
            </a:r>
            <a:r>
              <a:rPr lang="fr-BE" dirty="0" smtClean="0">
                <a:latin typeface="Calibri" panose="020F0502020204030204" pitchFamily="34" charset="0"/>
              </a:rPr>
              <a:t>l’utilisation de fichiers doit </a:t>
            </a:r>
            <a:r>
              <a:rPr lang="fr-BE" dirty="0">
                <a:latin typeface="Calibri" panose="020F0502020204030204" pitchFamily="34" charset="0"/>
              </a:rPr>
              <a:t>prévoir un comportement en cas de </a:t>
            </a:r>
            <a:r>
              <a:rPr lang="fr-BE" b="1" dirty="0" err="1" smtClean="0">
                <a:latin typeface="Calibri" panose="020F0502020204030204" pitchFamily="34" charset="0"/>
              </a:rPr>
              <a:t>FileNotFoundException</a:t>
            </a:r>
            <a:r>
              <a:rPr lang="fr-BE" dirty="0" smtClean="0">
                <a:latin typeface="Calibri" panose="020F0502020204030204" pitchFamily="34" charset="0"/>
              </a:rPr>
              <a:t>.</a:t>
            </a:r>
            <a:endParaRPr lang="fr-BE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52092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3200" b="1" dirty="0" smtClean="0">
                <a:latin typeface="+mn-lt"/>
                <a:cs typeface="+mn-cs"/>
              </a:rPr>
              <a:t>II </a:t>
            </a:r>
            <a:r>
              <a:rPr lang="fr-BE" sz="3200" b="1" dirty="0">
                <a:latin typeface="+mn-lt"/>
                <a:cs typeface="+mn-cs"/>
              </a:rPr>
              <a:t>. </a:t>
            </a:r>
            <a:r>
              <a:rPr lang="fr-BE" sz="2400" b="1" dirty="0" smtClean="0">
                <a:latin typeface="+mn-lt"/>
                <a:cs typeface="+mn-cs"/>
              </a:rPr>
              <a:t>Flux de sortie</a:t>
            </a:r>
            <a:r>
              <a:rPr lang="fr-BE" sz="3200" b="1" dirty="0">
                <a:latin typeface="+mn-lt"/>
                <a:cs typeface="+mn-cs"/>
              </a:rPr>
              <a:t> </a:t>
            </a:r>
            <a:r>
              <a:rPr lang="fr-BE" sz="2400" b="1" dirty="0" smtClean="0">
                <a:latin typeface="+mn-lt"/>
              </a:rPr>
              <a:t>–</a:t>
            </a:r>
            <a:r>
              <a:rPr lang="fr-BE" sz="2400" b="1" i="1" dirty="0">
                <a:latin typeface="+mn-lt"/>
                <a:cs typeface="+mn-cs"/>
              </a:rPr>
              <a:t> </a:t>
            </a:r>
            <a:r>
              <a:rPr lang="fr-BE" sz="2400" b="1" i="1" dirty="0" smtClean="0">
                <a:latin typeface="+mn-lt"/>
                <a:cs typeface="+mn-cs"/>
              </a:rPr>
              <a:t>Sauvegarde des types primitifs</a:t>
            </a:r>
            <a:endParaRPr lang="fr-BE" b="1" i="1" dirty="0">
              <a:latin typeface="+mn-lt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9512" y="836712"/>
            <a:ext cx="885698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 smtClean="0">
                <a:latin typeface="Calibri" panose="020F0502020204030204" pitchFamily="34" charset="0"/>
              </a:rPr>
              <a:t>Pour écrire des types primitifs dans un flux, on utilise la classe </a:t>
            </a:r>
            <a:r>
              <a:rPr lang="fr-BE" b="1" dirty="0" err="1" smtClean="0">
                <a:latin typeface="Calibri" panose="020F0502020204030204" pitchFamily="34" charset="0"/>
              </a:rPr>
              <a:t>DataOutputStream</a:t>
            </a:r>
            <a:r>
              <a:rPr lang="fr-BE" dirty="0" smtClean="0">
                <a:latin typeface="Calibri" panose="020F0502020204030204" pitchFamily="34" charset="0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dirty="0">
              <a:latin typeface="Calibri" panose="020F050202020403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dirty="0" smtClean="0">
              <a:latin typeface="Calibri" panose="020F050202020403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dirty="0">
              <a:latin typeface="Calibri" panose="020F050202020403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 smtClean="0">
                <a:latin typeface="Calibri" panose="020F0502020204030204" pitchFamily="34" charset="0"/>
              </a:rPr>
              <a:t>Les méthodes suivantes sont disponibles :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BE" dirty="0" err="1" smtClean="0">
                <a:latin typeface="Calibri" panose="020F0502020204030204" pitchFamily="34" charset="0"/>
              </a:rPr>
              <a:t>writeBoolean</a:t>
            </a:r>
            <a:r>
              <a:rPr lang="fr-BE" dirty="0" smtClean="0">
                <a:latin typeface="Calibri" panose="020F0502020204030204" pitchFamily="34" charset="0"/>
              </a:rPr>
              <a:t>(</a:t>
            </a:r>
            <a:r>
              <a:rPr lang="fr-BE" dirty="0" err="1" smtClean="0">
                <a:latin typeface="Calibri" panose="020F0502020204030204" pitchFamily="34" charset="0"/>
              </a:rPr>
              <a:t>boolean</a:t>
            </a:r>
            <a:r>
              <a:rPr lang="fr-BE" dirty="0" smtClean="0">
                <a:latin typeface="Calibri" panose="020F0502020204030204" pitchFamily="34" charset="0"/>
              </a:rPr>
              <a:t>)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BE" dirty="0" err="1" smtClean="0">
                <a:latin typeface="Calibri" panose="020F0502020204030204" pitchFamily="34" charset="0"/>
              </a:rPr>
              <a:t>writeChar</a:t>
            </a:r>
            <a:r>
              <a:rPr lang="fr-BE" dirty="0" smtClean="0">
                <a:latin typeface="Calibri" panose="020F0502020204030204" pitchFamily="34" charset="0"/>
              </a:rPr>
              <a:t>(char)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BE" dirty="0" err="1" smtClean="0">
                <a:latin typeface="Calibri" panose="020F0502020204030204" pitchFamily="34" charset="0"/>
              </a:rPr>
              <a:t>writeDouble</a:t>
            </a:r>
            <a:r>
              <a:rPr lang="fr-BE" dirty="0" smtClean="0">
                <a:latin typeface="Calibri" panose="020F0502020204030204" pitchFamily="34" charset="0"/>
              </a:rPr>
              <a:t>(double)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BE" dirty="0" err="1" smtClean="0">
                <a:latin typeface="Calibri" panose="020F0502020204030204" pitchFamily="34" charset="0"/>
              </a:rPr>
              <a:t>writeFloat</a:t>
            </a:r>
            <a:r>
              <a:rPr lang="fr-BE" dirty="0" smtClean="0">
                <a:latin typeface="Calibri" panose="020F0502020204030204" pitchFamily="34" charset="0"/>
              </a:rPr>
              <a:t>(</a:t>
            </a:r>
            <a:r>
              <a:rPr lang="fr-BE" dirty="0" err="1" smtClean="0">
                <a:latin typeface="Calibri" panose="020F0502020204030204" pitchFamily="34" charset="0"/>
              </a:rPr>
              <a:t>float</a:t>
            </a:r>
            <a:r>
              <a:rPr lang="fr-BE" dirty="0" smtClean="0">
                <a:latin typeface="Calibri" panose="020F0502020204030204" pitchFamily="34" charset="0"/>
              </a:rPr>
              <a:t>)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BE" dirty="0" err="1" smtClean="0">
                <a:latin typeface="Calibri" panose="020F0502020204030204" pitchFamily="34" charset="0"/>
              </a:rPr>
              <a:t>writeInt</a:t>
            </a:r>
            <a:r>
              <a:rPr lang="fr-BE" dirty="0" smtClean="0">
                <a:latin typeface="Calibri" panose="020F0502020204030204" pitchFamily="34" charset="0"/>
              </a:rPr>
              <a:t>(</a:t>
            </a:r>
            <a:r>
              <a:rPr lang="fr-BE" dirty="0" err="1" smtClean="0">
                <a:latin typeface="Calibri" panose="020F0502020204030204" pitchFamily="34" charset="0"/>
              </a:rPr>
              <a:t>int</a:t>
            </a:r>
            <a:r>
              <a:rPr lang="fr-BE" dirty="0" smtClean="0">
                <a:latin typeface="Calibri" panose="020F0502020204030204" pitchFamily="34" charset="0"/>
              </a:rPr>
              <a:t>)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BE" dirty="0" err="1" smtClean="0">
                <a:latin typeface="Calibri" panose="020F0502020204030204" pitchFamily="34" charset="0"/>
              </a:rPr>
              <a:t>writeLong</a:t>
            </a:r>
            <a:r>
              <a:rPr lang="fr-BE" dirty="0" smtClean="0">
                <a:latin typeface="Calibri" panose="020F0502020204030204" pitchFamily="34" charset="0"/>
              </a:rPr>
              <a:t>(long)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BE" dirty="0" err="1" smtClean="0">
                <a:latin typeface="Calibri" panose="020F0502020204030204" pitchFamily="34" charset="0"/>
              </a:rPr>
              <a:t>writeShort</a:t>
            </a:r>
            <a:r>
              <a:rPr lang="fr-BE" dirty="0" smtClean="0">
                <a:latin typeface="Calibri" panose="020F0502020204030204" pitchFamily="34" charset="0"/>
              </a:rPr>
              <a:t>(short)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fr-BE" dirty="0">
              <a:latin typeface="Calibri" panose="020F050202020403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 smtClean="0">
                <a:latin typeface="Calibri" panose="020F0502020204030204" pitchFamily="34" charset="0"/>
              </a:rPr>
              <a:t>Attention, pour éviter toute fuite mémoire, un flux doit être fermé après utilisation. Ceci se fait à l’aide de la méthode </a:t>
            </a:r>
            <a:r>
              <a:rPr lang="fr-BE" b="1" dirty="0" smtClean="0">
                <a:latin typeface="Calibri" panose="020F0502020204030204" pitchFamily="34" charset="0"/>
              </a:rPr>
              <a:t>close</a:t>
            </a:r>
            <a:r>
              <a:rPr lang="fr-BE" dirty="0" smtClean="0">
                <a:latin typeface="Calibri" panose="020F0502020204030204" pitchFamily="34" charset="0"/>
              </a:rPr>
              <a:t>.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fr-BE" dirty="0">
              <a:latin typeface="Calibri" panose="020F0502020204030204" pitchFamily="34" charset="0"/>
              <a:cs typeface="+mn-cs"/>
            </a:endParaRP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fr-BE" dirty="0">
              <a:latin typeface="Calibri" panose="020F0502020204030204" pitchFamily="34" charset="0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568" y="1288057"/>
            <a:ext cx="7478129" cy="584775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dirty="0" err="1">
                <a:latin typeface="Calibri" panose="020F0502020204030204" pitchFamily="34" charset="0"/>
              </a:rPr>
              <a:t>DataOutputStream</a:t>
            </a:r>
            <a:r>
              <a:rPr lang="fr-BE" sz="1600" dirty="0">
                <a:latin typeface="Calibri" panose="020F0502020204030204" pitchFamily="34" charset="0"/>
              </a:rPr>
              <a:t> out </a:t>
            </a:r>
            <a:r>
              <a:rPr lang="fr-BE" sz="1600" dirty="0" smtClean="0">
                <a:latin typeface="Calibri" panose="020F0502020204030204" pitchFamily="34" charset="0"/>
              </a:rPr>
              <a:t>= </a:t>
            </a:r>
            <a:r>
              <a:rPr lang="fr-BE" sz="1600" dirty="0">
                <a:latin typeface="Calibri" panose="020F0502020204030204" pitchFamily="34" charset="0"/>
              </a:rPr>
              <a:t>new </a:t>
            </a:r>
            <a:r>
              <a:rPr lang="fr-BE" sz="1600" dirty="0" err="1" smtClean="0">
                <a:latin typeface="Calibri" panose="020F0502020204030204" pitchFamily="34" charset="0"/>
              </a:rPr>
              <a:t>DataOutputStream</a:t>
            </a:r>
            <a:r>
              <a:rPr lang="fr-BE" sz="1600" dirty="0" smtClean="0">
                <a:latin typeface="Calibri" panose="020F0502020204030204" pitchFamily="34" charset="0"/>
              </a:rPr>
              <a:t>(new </a:t>
            </a:r>
            <a:r>
              <a:rPr lang="fr-BE" sz="1600" dirty="0" err="1" smtClean="0">
                <a:latin typeface="Calibri" panose="020F0502020204030204" pitchFamily="34" charset="0"/>
              </a:rPr>
              <a:t>FileOutputStream</a:t>
            </a:r>
            <a:r>
              <a:rPr lang="fr-BE" sz="1600" dirty="0" smtClean="0">
                <a:latin typeface="Calibri" panose="020F0502020204030204" pitchFamily="34" charset="0"/>
              </a:rPr>
              <a:t> («</a:t>
            </a:r>
            <a:r>
              <a:rPr lang="fr-BE" sz="1600" dirty="0">
                <a:latin typeface="Calibri" panose="020F0502020204030204" pitchFamily="34" charset="0"/>
              </a:rPr>
              <a:t> </a:t>
            </a:r>
            <a:r>
              <a:rPr lang="fr-BE" sz="1600" dirty="0" err="1" smtClean="0">
                <a:latin typeface="Calibri" panose="020F0502020204030204" pitchFamily="34" charset="0"/>
              </a:rPr>
              <a:t>chemin_acces_fichier</a:t>
            </a:r>
            <a:r>
              <a:rPr lang="fr-BE" sz="1600" dirty="0">
                <a:latin typeface="Calibri" panose="020F0502020204030204" pitchFamily="34" charset="0"/>
              </a:rPr>
              <a:t> </a:t>
            </a:r>
            <a:r>
              <a:rPr lang="fr-BE" sz="1600" dirty="0" smtClean="0">
                <a:latin typeface="Calibri" panose="020F0502020204030204" pitchFamily="34" charset="0"/>
              </a:rPr>
              <a:t>»));</a:t>
            </a:r>
            <a:endParaRPr lang="fr-BE" sz="1600" dirty="0"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0568" y="5112836"/>
            <a:ext cx="7478129" cy="338554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dirty="0" err="1">
                <a:latin typeface="Calibri" panose="020F0502020204030204" pitchFamily="34" charset="0"/>
              </a:rPr>
              <a:t>out</a:t>
            </a:r>
            <a:r>
              <a:rPr lang="fr-BE" sz="1600" dirty="0" err="1" smtClean="0">
                <a:latin typeface="Calibri" panose="020F0502020204030204" pitchFamily="34" charset="0"/>
              </a:rPr>
              <a:t>.close</a:t>
            </a:r>
            <a:r>
              <a:rPr lang="fr-BE" sz="1600" dirty="0" smtClean="0">
                <a:latin typeface="Calibri" panose="020F0502020204030204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28673637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3200" b="1" dirty="0" smtClean="0">
                <a:latin typeface="+mn-lt"/>
                <a:cs typeface="+mn-cs"/>
              </a:rPr>
              <a:t>II </a:t>
            </a:r>
            <a:r>
              <a:rPr lang="fr-BE" sz="3200" b="1" dirty="0">
                <a:latin typeface="+mn-lt"/>
                <a:cs typeface="+mn-cs"/>
              </a:rPr>
              <a:t>. </a:t>
            </a:r>
            <a:r>
              <a:rPr lang="fr-BE" sz="2400" b="1" dirty="0" smtClean="0">
                <a:latin typeface="+mn-lt"/>
                <a:cs typeface="+mn-cs"/>
              </a:rPr>
              <a:t>Flux de sortie</a:t>
            </a:r>
            <a:r>
              <a:rPr lang="fr-BE" sz="3200" b="1" dirty="0">
                <a:latin typeface="+mn-lt"/>
                <a:cs typeface="+mn-cs"/>
              </a:rPr>
              <a:t> </a:t>
            </a:r>
            <a:r>
              <a:rPr lang="fr-BE" sz="2400" b="1" i="1" dirty="0" smtClean="0">
                <a:latin typeface="+mn-lt"/>
              </a:rPr>
              <a:t>–</a:t>
            </a:r>
            <a:r>
              <a:rPr lang="fr-BE" sz="2400" b="1" i="1" dirty="0" smtClean="0">
                <a:latin typeface="+mn-lt"/>
                <a:cs typeface="+mn-cs"/>
              </a:rPr>
              <a:t> Sauvegarde des chaînes de caractères</a:t>
            </a:r>
            <a:endParaRPr lang="fr-BE" sz="2400" b="1" i="1" dirty="0">
              <a:latin typeface="+mn-lt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9512" y="836712"/>
            <a:ext cx="885698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 smtClean="0">
                <a:latin typeface="Calibri" panose="020F0502020204030204" pitchFamily="34" charset="0"/>
              </a:rPr>
              <a:t>Pour écrire des String dans un flux, on utilise les classes </a:t>
            </a:r>
            <a:r>
              <a:rPr lang="fr-BE" b="1" dirty="0" err="1" smtClean="0">
                <a:latin typeface="Calibri" panose="020F0502020204030204" pitchFamily="34" charset="0"/>
              </a:rPr>
              <a:t>PrintWriter</a:t>
            </a:r>
            <a:r>
              <a:rPr lang="fr-BE" b="1" dirty="0" smtClean="0">
                <a:latin typeface="Calibri" panose="020F0502020204030204" pitchFamily="34" charset="0"/>
              </a:rPr>
              <a:t> </a:t>
            </a:r>
            <a:r>
              <a:rPr lang="fr-BE" dirty="0" smtClean="0">
                <a:latin typeface="Calibri" panose="020F0502020204030204" pitchFamily="34" charset="0"/>
              </a:rPr>
              <a:t>et</a:t>
            </a:r>
            <a:r>
              <a:rPr lang="fr-BE" b="1" dirty="0" smtClean="0">
                <a:latin typeface="Calibri" panose="020F0502020204030204" pitchFamily="34" charset="0"/>
              </a:rPr>
              <a:t> </a:t>
            </a:r>
            <a:r>
              <a:rPr lang="fr-BE" b="1" dirty="0" err="1" smtClean="0">
                <a:latin typeface="Calibri" panose="020F0502020204030204" pitchFamily="34" charset="0"/>
              </a:rPr>
              <a:t>FileWriter</a:t>
            </a:r>
            <a:r>
              <a:rPr lang="fr-BE" dirty="0" smtClean="0">
                <a:latin typeface="Calibri" panose="020F0502020204030204" pitchFamily="34" charset="0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dirty="0">
              <a:latin typeface="Calibri" panose="020F050202020403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dirty="0">
              <a:latin typeface="Calibri" panose="020F050202020403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 smtClean="0">
                <a:latin typeface="Calibri" panose="020F0502020204030204" pitchFamily="34" charset="0"/>
              </a:rPr>
              <a:t>Les méthodes suivantes sont disponibles :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BE" dirty="0" err="1">
                <a:latin typeface="Calibri" panose="020F0502020204030204" pitchFamily="34" charset="0"/>
              </a:rPr>
              <a:t>p</a:t>
            </a:r>
            <a:r>
              <a:rPr lang="fr-BE" dirty="0" err="1" smtClean="0">
                <a:latin typeface="Calibri" panose="020F0502020204030204" pitchFamily="34" charset="0"/>
              </a:rPr>
              <a:t>rint</a:t>
            </a:r>
            <a:r>
              <a:rPr lang="fr-BE" dirty="0" smtClean="0">
                <a:latin typeface="Calibri" panose="020F0502020204030204" pitchFamily="34" charset="0"/>
              </a:rPr>
              <a:t>(String)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BE" dirty="0" err="1">
                <a:latin typeface="Calibri" panose="020F0502020204030204" pitchFamily="34" charset="0"/>
              </a:rPr>
              <a:t>p</a:t>
            </a:r>
            <a:r>
              <a:rPr lang="fr-BE" dirty="0" err="1" smtClean="0">
                <a:latin typeface="Calibri" panose="020F0502020204030204" pitchFamily="34" charset="0"/>
              </a:rPr>
              <a:t>rintln</a:t>
            </a:r>
            <a:r>
              <a:rPr lang="fr-BE" dirty="0" smtClean="0">
                <a:latin typeface="Calibri" panose="020F0502020204030204" pitchFamily="34" charset="0"/>
              </a:rPr>
              <a:t>(String)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fr-BE" dirty="0">
              <a:latin typeface="Calibri" panose="020F050202020403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dirty="0" smtClean="0">
                <a:latin typeface="Calibri" panose="020F0502020204030204" pitchFamily="34" charset="0"/>
              </a:rPr>
              <a:t>Attention, pour éviter toute fuite mémoire, un flux doit être fermé après utilisation. Ceci se fait à l’aide de la méthode </a:t>
            </a:r>
            <a:r>
              <a:rPr lang="fr-BE" b="1" dirty="0" smtClean="0">
                <a:latin typeface="Calibri" panose="020F0502020204030204" pitchFamily="34" charset="0"/>
              </a:rPr>
              <a:t>close</a:t>
            </a:r>
            <a:r>
              <a:rPr lang="fr-BE" dirty="0" smtClean="0">
                <a:latin typeface="Calibri" panose="020F0502020204030204" pitchFamily="34" charset="0"/>
              </a:rPr>
              <a:t>.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fr-BE" dirty="0">
              <a:latin typeface="Calibri" panose="020F0502020204030204" pitchFamily="34" charset="0"/>
              <a:cs typeface="+mn-cs"/>
            </a:endParaRP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fr-BE" dirty="0">
              <a:latin typeface="Calibri" panose="020F0502020204030204" pitchFamily="34" charset="0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568" y="1288057"/>
            <a:ext cx="7478129" cy="338554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dirty="0" err="1">
                <a:latin typeface="Calibri" panose="020F0502020204030204" pitchFamily="34" charset="0"/>
              </a:rPr>
              <a:t>PrintWriter</a:t>
            </a:r>
            <a:r>
              <a:rPr lang="fr-BE" sz="1600" b="1" dirty="0">
                <a:latin typeface="Calibri" panose="020F0502020204030204" pitchFamily="34" charset="0"/>
              </a:rPr>
              <a:t> </a:t>
            </a:r>
            <a:r>
              <a:rPr lang="fr-BE" sz="1600" dirty="0">
                <a:latin typeface="Calibri" panose="020F0502020204030204" pitchFamily="34" charset="0"/>
              </a:rPr>
              <a:t>out </a:t>
            </a:r>
            <a:r>
              <a:rPr lang="fr-BE" sz="1600" dirty="0" smtClean="0">
                <a:latin typeface="Calibri" panose="020F0502020204030204" pitchFamily="34" charset="0"/>
              </a:rPr>
              <a:t>= </a:t>
            </a:r>
            <a:r>
              <a:rPr lang="fr-BE" sz="1600" dirty="0">
                <a:latin typeface="Calibri" panose="020F0502020204030204" pitchFamily="34" charset="0"/>
              </a:rPr>
              <a:t>new </a:t>
            </a:r>
            <a:r>
              <a:rPr lang="fr-BE" sz="1600" dirty="0" err="1">
                <a:latin typeface="Calibri" panose="020F0502020204030204" pitchFamily="34" charset="0"/>
              </a:rPr>
              <a:t>PrintWriter</a:t>
            </a:r>
            <a:r>
              <a:rPr lang="fr-BE" sz="1600" dirty="0">
                <a:latin typeface="Calibri" panose="020F0502020204030204" pitchFamily="34" charset="0"/>
              </a:rPr>
              <a:t> </a:t>
            </a:r>
            <a:r>
              <a:rPr lang="fr-BE" sz="1600" dirty="0" smtClean="0">
                <a:latin typeface="Calibri" panose="020F0502020204030204" pitchFamily="34" charset="0"/>
              </a:rPr>
              <a:t>(new </a:t>
            </a:r>
            <a:r>
              <a:rPr lang="fr-BE" sz="1600" dirty="0" err="1" smtClean="0">
                <a:latin typeface="Calibri" panose="020F0502020204030204" pitchFamily="34" charset="0"/>
              </a:rPr>
              <a:t>FileWriter</a:t>
            </a:r>
            <a:r>
              <a:rPr lang="fr-BE" sz="1600" dirty="0" smtClean="0">
                <a:latin typeface="Calibri" panose="020F0502020204030204" pitchFamily="34" charset="0"/>
              </a:rPr>
              <a:t>(« </a:t>
            </a:r>
            <a:r>
              <a:rPr lang="fr-BE" sz="1600" dirty="0" err="1" smtClean="0">
                <a:latin typeface="Calibri" panose="020F0502020204030204" pitchFamily="34" charset="0"/>
              </a:rPr>
              <a:t>chemin_acces_fichier</a:t>
            </a:r>
            <a:r>
              <a:rPr lang="fr-BE" sz="1600" dirty="0" smtClean="0">
                <a:latin typeface="Calibri" panose="020F0502020204030204" pitchFamily="34" charset="0"/>
              </a:rPr>
              <a:t> »));</a:t>
            </a:r>
            <a:endParaRPr lang="fr-BE" sz="1600" dirty="0"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0568" y="3501008"/>
            <a:ext cx="7478130" cy="338554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dirty="0" err="1">
                <a:latin typeface="Calibri" panose="020F0502020204030204" pitchFamily="34" charset="0"/>
              </a:rPr>
              <a:t>out</a:t>
            </a:r>
            <a:r>
              <a:rPr lang="fr-BE" sz="1600" dirty="0" err="1" smtClean="0">
                <a:latin typeface="Calibri" panose="020F0502020204030204" pitchFamily="34" charset="0"/>
              </a:rPr>
              <a:t>.close</a:t>
            </a:r>
            <a:r>
              <a:rPr lang="fr-BE" sz="1600" dirty="0" smtClean="0">
                <a:latin typeface="Calibri" panose="020F0502020204030204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83904391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659BD2"/>
      </a:hlink>
      <a:folHlink>
        <a:srgbClr val="659B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488" tIns="44450" rIns="90488" bIns="44450" numCol="1" anchor="ctr" anchorCtr="0" compatLnSpc="1">
        <a:prstTxWarp prst="textNoShape">
          <a:avLst/>
        </a:prstTxWarp>
        <a:spAutoFit/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488" tIns="44450" rIns="90488" bIns="44450" numCol="1" anchor="ctr" anchorCtr="0" compatLnSpc="1">
        <a:prstTxWarp prst="textNoShape">
          <a:avLst/>
        </a:prstTxWarp>
        <a:spAutoFit/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1889</TotalTime>
  <Words>906</Words>
  <Application>Microsoft Office PowerPoint</Application>
  <PresentationFormat>Affichage à l'écran (4:3)</PresentationFormat>
  <Paragraphs>222</Paragraphs>
  <Slides>17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1_Default Design</vt:lpstr>
      <vt:lpstr>Introduction à la programmation en JAVA</vt:lpstr>
      <vt:lpstr>Table des matières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mth</dc:creator>
  <cp:lastModifiedBy>Claire Ackermans</cp:lastModifiedBy>
  <cp:revision>217</cp:revision>
  <dcterms:created xsi:type="dcterms:W3CDTF">2008-11-20T11:25:03Z</dcterms:created>
  <dcterms:modified xsi:type="dcterms:W3CDTF">2014-10-10T17:33:18Z</dcterms:modified>
</cp:coreProperties>
</file>