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6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9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716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835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54" algn="l" defTabSz="91423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2D2D4-7288-473E-84B7-AC9A199C49B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87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6D95C-477A-4D1C-9842-FE73325BEE5F}" type="datetimeFigureOut">
              <a:rPr lang="fr-FR"/>
              <a:pPr>
                <a:defRPr/>
              </a:pPr>
              <a:t>30/10/2014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72AE9A-286C-4573-A7CC-9C45FFB425B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F9EE5-F407-4C78-A5FF-0E839BCFF471}" type="slidenum">
              <a:rPr lang="fr-BE" altLang="fr-FR" smtClean="0"/>
              <a:pPr eaLnBrk="1" hangingPunct="1"/>
              <a:t>1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396939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9050D-5D92-4E92-9A4F-17BFE28C170F}" type="slidenum">
              <a:rPr lang="fr-BE" altLang="fr-FR" smtClean="0"/>
              <a:pPr eaLnBrk="1" hangingPunct="1"/>
              <a:t>2</a:t>
            </a:fld>
            <a:endParaRPr lang="fr-BE" altLang="fr-FR" smtClean="0"/>
          </a:p>
        </p:txBody>
      </p:sp>
    </p:spTree>
    <p:extLst>
      <p:ext uri="{BB962C8B-B14F-4D97-AF65-F5344CB8AC3E}">
        <p14:creationId xmlns:p14="http://schemas.microsoft.com/office/powerpoint/2010/main" val="194514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860C7-133E-4EE8-A472-95F109604518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69577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2AE9A-286C-4573-A7CC-9C45FFB425B2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748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30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4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666" indent="0" algn="ctr">
              <a:buNone/>
              <a:defRPr/>
            </a:lvl2pPr>
            <a:lvl3pPr marL="801330" indent="0" algn="ctr">
              <a:buNone/>
              <a:defRPr/>
            </a:lvl3pPr>
            <a:lvl4pPr marL="1201995" indent="0" algn="ctr">
              <a:buNone/>
              <a:defRPr/>
            </a:lvl4pPr>
            <a:lvl5pPr marL="1602660" indent="0" algn="ctr">
              <a:buNone/>
              <a:defRPr/>
            </a:lvl5pPr>
            <a:lvl6pPr marL="2003326" indent="0" algn="ctr">
              <a:buNone/>
              <a:defRPr/>
            </a:lvl6pPr>
            <a:lvl7pPr marL="2403991" indent="0" algn="ctr">
              <a:buNone/>
              <a:defRPr/>
            </a:lvl7pPr>
            <a:lvl8pPr marL="2804656" indent="0" algn="ctr">
              <a:buNone/>
              <a:defRPr/>
            </a:lvl8pPr>
            <a:lvl9pPr marL="320532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5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44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2312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9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76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7" y="294091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3" y="1208439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2899" indent="-219810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2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745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25394236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9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2" y="4407379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2" y="2907057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666" indent="0">
              <a:buNone/>
              <a:defRPr sz="1600"/>
            </a:lvl2pPr>
            <a:lvl3pPr marL="801330" indent="0">
              <a:buNone/>
              <a:defRPr sz="1400"/>
            </a:lvl3pPr>
            <a:lvl4pPr marL="1201995" indent="0">
              <a:buNone/>
              <a:defRPr sz="1200"/>
            </a:lvl4pPr>
            <a:lvl5pPr marL="1602660" indent="0">
              <a:buNone/>
              <a:defRPr sz="1200"/>
            </a:lvl5pPr>
            <a:lvl6pPr marL="2003326" indent="0">
              <a:buNone/>
              <a:defRPr sz="1200"/>
            </a:lvl6pPr>
            <a:lvl7pPr marL="2403991" indent="0">
              <a:buNone/>
              <a:defRPr sz="1200"/>
            </a:lvl7pPr>
            <a:lvl8pPr marL="2804656" indent="0">
              <a:buNone/>
              <a:defRPr sz="1200"/>
            </a:lvl8pPr>
            <a:lvl9pPr marL="3205320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68177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3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37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3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3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5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666" indent="0">
              <a:buNone/>
              <a:defRPr sz="1800" b="1"/>
            </a:lvl2pPr>
            <a:lvl3pPr marL="801330" indent="0">
              <a:buNone/>
              <a:defRPr sz="1600" b="1"/>
            </a:lvl3pPr>
            <a:lvl4pPr marL="1201995" indent="0">
              <a:buNone/>
              <a:defRPr sz="1400" b="1"/>
            </a:lvl4pPr>
            <a:lvl5pPr marL="1602660" indent="0">
              <a:buNone/>
              <a:defRPr sz="1400" b="1"/>
            </a:lvl5pPr>
            <a:lvl6pPr marL="2003326" indent="0">
              <a:buNone/>
              <a:defRPr sz="1400" b="1"/>
            </a:lvl6pPr>
            <a:lvl7pPr marL="2403991" indent="0">
              <a:buNone/>
              <a:defRPr sz="1400" b="1"/>
            </a:lvl7pPr>
            <a:lvl8pPr marL="2804656" indent="0">
              <a:buNone/>
              <a:defRPr sz="1400" b="1"/>
            </a:lvl8pPr>
            <a:lvl9pPr marL="3205320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5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73930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314552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3" y="273573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9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2899" indent="-219810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3" y="1435531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5765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8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666" indent="0">
              <a:buNone/>
              <a:defRPr sz="2500"/>
            </a:lvl2pPr>
            <a:lvl3pPr marL="801330" indent="0">
              <a:buNone/>
              <a:defRPr sz="2100"/>
            </a:lvl3pPr>
            <a:lvl4pPr marL="1201995" indent="0">
              <a:buNone/>
              <a:defRPr sz="1800"/>
            </a:lvl4pPr>
            <a:lvl5pPr marL="1602660" indent="0">
              <a:buNone/>
              <a:defRPr sz="1800"/>
            </a:lvl5pPr>
            <a:lvl6pPr marL="2003326" indent="0">
              <a:buNone/>
              <a:defRPr sz="1800"/>
            </a:lvl6pPr>
            <a:lvl7pPr marL="2403991" indent="0">
              <a:buNone/>
              <a:defRPr sz="1800"/>
            </a:lvl7pPr>
            <a:lvl8pPr marL="2804656" indent="0">
              <a:buNone/>
              <a:defRPr sz="1800"/>
            </a:lvl8pPr>
            <a:lvl9pPr marL="3205320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8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666" indent="0">
              <a:buNone/>
              <a:defRPr sz="1100"/>
            </a:lvl2pPr>
            <a:lvl3pPr marL="801330" indent="0">
              <a:buNone/>
              <a:defRPr sz="900"/>
            </a:lvl3pPr>
            <a:lvl4pPr marL="1201995" indent="0">
              <a:buNone/>
              <a:defRPr sz="800"/>
            </a:lvl4pPr>
            <a:lvl5pPr marL="1602660" indent="0">
              <a:buNone/>
              <a:defRPr sz="800"/>
            </a:lvl5pPr>
            <a:lvl6pPr marL="2003326" indent="0">
              <a:buNone/>
              <a:defRPr sz="800"/>
            </a:lvl6pPr>
            <a:lvl7pPr marL="2403991" indent="0">
              <a:buNone/>
              <a:defRPr sz="800"/>
            </a:lvl7pPr>
            <a:lvl8pPr marL="2804656" indent="0">
              <a:buNone/>
              <a:defRPr sz="800"/>
            </a:lvl8pPr>
            <a:lvl9pPr marL="320532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5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© Wavenet 2014</a:t>
            </a:r>
            <a:endParaRPr lang="en-GB" noProof="1" smtClean="0"/>
          </a:p>
        </p:txBody>
      </p:sp>
    </p:spTree>
    <p:extLst>
      <p:ext uri="{BB962C8B-B14F-4D97-AF65-F5344CB8AC3E}">
        <p14:creationId xmlns:p14="http://schemas.microsoft.com/office/powerpoint/2010/main" val="197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7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3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2"/>
            <a:ext cx="2133962" cy="218807"/>
          </a:xfrm>
          <a:prstGeom prst="rect">
            <a:avLst/>
          </a:prstGeom>
          <a:ln/>
        </p:spPr>
        <p:txBody>
          <a:bodyPr lIns="80133" tIns="40067" rIns="80133" bIns="40067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2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8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666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33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1995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660" algn="l" defTabSz="914018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10" indent="-219810" algn="l" defTabSz="914018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99" indent="-219810" algn="l" defTabSz="914018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174" indent="-228156" algn="l" defTabSz="91401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599878" indent="-228156" algn="l" defTabSz="914018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191" indent="-228156" algn="l" defTabSz="91401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6857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752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186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8851" indent="-228156" algn="l" defTabSz="914018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66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33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995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66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32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991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4656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320" algn="l" defTabSz="8013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18" algn="l"/>
                <a:tab pos="1961589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7" name="AutoShape 2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AutoShape 4" descr="http://intranet.wavenet.lan/traininginfo/Logo%20Technobel.jpg"/>
          <p:cNvSpPr>
            <a:spLocks noChangeAspect="1" noChangeArrowheads="1"/>
          </p:cNvSpPr>
          <p:nvPr userDrawn="1"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642938" y="642939"/>
            <a:ext cx="7772400" cy="1470025"/>
          </a:xfrm>
        </p:spPr>
        <p:txBody>
          <a:bodyPr/>
          <a:lstStyle/>
          <a:p>
            <a:r>
              <a:rPr lang="fr-BE" altLang="fr-FR" b="1" dirty="0" err="1" smtClean="0">
                <a:latin typeface="Calibri" pitchFamily="34" charset="0"/>
              </a:rPr>
              <a:t>Appendix</a:t>
            </a:r>
            <a:r>
              <a:rPr lang="fr-BE" altLang="fr-FR" b="1" dirty="0" smtClean="0">
                <a:latin typeface="Calibri" pitchFamily="34" charset="0"/>
              </a:rPr>
              <a:t> : </a:t>
            </a:r>
            <a:r>
              <a:rPr lang="fr-BE" altLang="fr-FR" b="1" dirty="0" err="1" smtClean="0">
                <a:latin typeface="Calibri" pitchFamily="34" charset="0"/>
              </a:rPr>
              <a:t>Boxing</a:t>
            </a:r>
            <a:r>
              <a:rPr lang="fr-BE" altLang="fr-FR" b="1" dirty="0" smtClean="0">
                <a:latin typeface="Calibri" pitchFamily="34" charset="0"/>
              </a:rPr>
              <a:t> and </a:t>
            </a:r>
            <a:r>
              <a:rPr lang="fr-BE" altLang="fr-FR" b="1" dirty="0" err="1" smtClean="0">
                <a:latin typeface="Calibri" pitchFamily="34" charset="0"/>
              </a:rPr>
              <a:t>unboxing</a:t>
            </a:r>
            <a:endParaRPr lang="fr-BE" altLang="fr-FR" b="1" dirty="0" smtClean="0">
              <a:latin typeface="Calibri" pitchFamily="34" charset="0"/>
            </a:endParaRPr>
          </a:p>
        </p:txBody>
      </p:sp>
      <p:pic>
        <p:nvPicPr>
          <p:cNvPr id="14340" name="Image 5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1778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Déclarer un type annotation (2/2)</a:t>
            </a:r>
            <a:endParaRPr lang="fr-FR" smtClean="0"/>
          </a:p>
        </p:txBody>
      </p:sp>
      <p:sp>
        <p:nvSpPr>
          <p:cNvPr id="16282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7"/>
            <a:ext cx="8229600" cy="3888457"/>
          </a:xfrm>
        </p:spPr>
        <p:txBody>
          <a:bodyPr/>
          <a:lstStyle/>
          <a:p>
            <a:pPr eaLnBrk="1" hangingPunct="1"/>
            <a:r>
              <a:rPr lang="fr-BE" smtClean="0"/>
              <a:t>Exemple :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smtClean="0"/>
          </a:p>
        </p:txBody>
      </p:sp>
      <p:sp>
        <p:nvSpPr>
          <p:cNvPr id="162821" name="Text Box 4"/>
          <p:cNvSpPr txBox="1">
            <a:spLocks noChangeArrowheads="1"/>
          </p:cNvSpPr>
          <p:nvPr/>
        </p:nvSpPr>
        <p:spPr bwMode="auto">
          <a:xfrm>
            <a:off x="684213" y="2060848"/>
            <a:ext cx="7777162" cy="321310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package be.wavenet.course;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import java.lang.annotation.ElementType;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import java.lang.annotation.Retention;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import java.lang.annotation.RetentionPolicy;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@Retention(RetentionPolicy.RUNTIME)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@java.lang.annotation.Target(ElementType.TYPE)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@interface Copyright { 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String value() default "(C) Wavenet, Belgium"; 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int year();</a:t>
            </a:r>
          </a:p>
          <a:p>
            <a:pPr>
              <a:spcBef>
                <a:spcPts val="400"/>
              </a:spcBef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7067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err="1" smtClean="0"/>
              <a:t>Equals</a:t>
            </a:r>
            <a:r>
              <a:rPr lang="fr-BE" dirty="0" smtClean="0"/>
              <a:t> &amp; </a:t>
            </a:r>
            <a:r>
              <a:rPr lang="fr-BE" dirty="0" err="1" smtClean="0"/>
              <a:t>hashcode</a:t>
            </a:r>
            <a:endParaRPr lang="fr-F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Toute classe Java hérite </a:t>
            </a:r>
            <a:r>
              <a:rPr lang="fr-BE" u="sng" smtClean="0"/>
              <a:t>implicitement</a:t>
            </a:r>
            <a:r>
              <a:rPr lang="fr-BE" smtClean="0"/>
              <a:t> de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java.lang.Object</a:t>
            </a:r>
            <a:endParaRPr lang="fr-BE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b="1" smtClean="0"/>
          </a:p>
          <a:p>
            <a:pPr eaLnBrk="1" hangingPunct="1"/>
            <a:r>
              <a:rPr lang="fr-BE" smtClean="0"/>
              <a:t>Quelques méthodes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b="1" smtClean="0">
                <a:latin typeface="Courier New" pitchFamily="49" charset="0"/>
                <a:cs typeface="Courier New" pitchFamily="49" charset="0"/>
              </a:rPr>
              <a:t>public String toString()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protected Object clone() throws CloneNotSupportedException</a:t>
            </a:r>
          </a:p>
          <a:p>
            <a:pPr lvl="1" eaLnBrk="1" hangingPunct="1"/>
            <a:r>
              <a:rPr lang="fr-BE" b="1" smtClean="0">
                <a:latin typeface="Courier New" pitchFamily="49" charset="0"/>
                <a:cs typeface="Courier New" pitchFamily="49" charset="0"/>
              </a:rPr>
              <a:t>public boolean equals(Object obj)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protected void finalize() throws Throwable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public final Class getClass()</a:t>
            </a:r>
          </a:p>
          <a:p>
            <a:pPr lvl="1" eaLnBrk="1" hangingPunct="1"/>
            <a:r>
              <a:rPr lang="fr-BE" b="1" smtClean="0">
                <a:latin typeface="Courier New" pitchFamily="49" charset="0"/>
                <a:cs typeface="Courier New" pitchFamily="49" charset="0"/>
              </a:rPr>
              <a:t>public int hashCode()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endParaRPr lang="fr-FR" b="1" smtClean="0"/>
          </a:p>
        </p:txBody>
      </p:sp>
    </p:spTree>
    <p:extLst>
      <p:ext uri="{BB962C8B-B14F-4D97-AF65-F5344CB8AC3E}">
        <p14:creationId xmlns:p14="http://schemas.microsoft.com/office/powerpoint/2010/main" val="39377295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Egalité d'objets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Les objets sont manipulés par l'intermédiaire de variable référence</a:t>
            </a:r>
          </a:p>
          <a:p>
            <a:endParaRPr lang="fr-BE" sz="1000" dirty="0" smtClean="0"/>
          </a:p>
          <a:p>
            <a:pPr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fr-BE" dirty="0" smtClean="0"/>
          </a:p>
          <a:p>
            <a:r>
              <a:rPr lang="fr-BE" dirty="0" smtClean="0"/>
              <a:t>Les opérateurs 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fr-BE" dirty="0" smtClean="0"/>
              <a:t> et 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fr-BE" dirty="0" smtClean="0"/>
              <a:t> ne permettent pas de comparer sémantiquement deux objets …</a:t>
            </a:r>
          </a:p>
          <a:p>
            <a:pPr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fr-BE" dirty="0" smtClean="0"/>
          </a:p>
          <a:p>
            <a:endParaRPr lang="fr-BE" sz="10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772816"/>
            <a:ext cx="7215238" cy="73866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if (o1 == o2)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 teste si les deux références sont égales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12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 classe 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BE" dirty="0" smtClean="0"/>
              <a:t> fournit la méthode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fr-BE" dirty="0" smtClean="0"/>
          </a:p>
          <a:p>
            <a:r>
              <a:rPr lang="fr-BE" dirty="0" smtClean="0"/>
              <a:t>Pour comparer sémantiquement deux objets, la classe correspondante doit redéfinir la méthode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endParaRPr lang="fr-BE" dirty="0" smtClean="0">
              <a:cs typeface="Courier New" pitchFamily="49" charset="0"/>
            </a:endParaRPr>
          </a:p>
          <a:p>
            <a:r>
              <a:rPr lang="fr-BE" dirty="0" smtClean="0">
                <a:cs typeface="Courier New" pitchFamily="49" charset="0"/>
              </a:rPr>
              <a:t>Comment </a:t>
            </a:r>
            <a:r>
              <a:rPr lang="fr-BE" dirty="0" smtClean="0">
                <a:cs typeface="Courier New" pitchFamily="49" charset="0"/>
              </a:rPr>
              <a:t>redéfinir la méthode efficacement ?</a:t>
            </a:r>
          </a:p>
          <a:p>
            <a:endParaRPr lang="fr-BE" dirty="0" smtClean="0">
              <a:cs typeface="Courier New" pitchFamily="49" charset="0"/>
            </a:endParaRPr>
          </a:p>
          <a:p>
            <a:endParaRPr lang="fr-BE" dirty="0" smtClean="0"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1772816"/>
            <a:ext cx="7215238" cy="73866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boolean equals(Object o)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return this == o;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276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>
                <a:cs typeface="Courier New" pitchFamily="49" charset="0"/>
              </a:rPr>
              <a:t>D'après les spécifications Java,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fr-BE" smtClean="0">
                <a:cs typeface="Courier New" pitchFamily="49" charset="0"/>
              </a:rPr>
              <a:t> doit avoir les propriétés suivantes :</a:t>
            </a:r>
          </a:p>
          <a:p>
            <a:endParaRPr lang="fr-BE" sz="1000" smtClean="0">
              <a:cs typeface="Courier New" pitchFamily="49" charset="0"/>
            </a:endParaRPr>
          </a:p>
          <a:p>
            <a:pPr lvl="1"/>
            <a:r>
              <a:rPr lang="fr-BE" b="1" smtClean="0">
                <a:cs typeface="Courier New" pitchFamily="49" charset="0"/>
              </a:rPr>
              <a:t>Réflexivité</a:t>
            </a:r>
            <a:r>
              <a:rPr lang="fr-BE" smtClean="0">
                <a:cs typeface="Courier New" pitchFamily="49" charset="0"/>
              </a:rPr>
              <a:t> : pour toute référence non nulle,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x.equals(x)</a:t>
            </a:r>
            <a:r>
              <a:rPr lang="fr-BE" smtClean="0">
                <a:cs typeface="Courier New" pitchFamily="49" charset="0"/>
              </a:rPr>
              <a:t> doit renvoyer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fr-BE" b="1" smtClean="0">
                <a:cs typeface="Courier New" pitchFamily="49" charset="0"/>
              </a:rPr>
              <a:t>Symétrie</a:t>
            </a:r>
            <a:r>
              <a:rPr lang="fr-BE" smtClean="0">
                <a:cs typeface="Courier New" pitchFamily="49" charset="0"/>
              </a:rPr>
              <a:t> : pour toutes références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BE" smtClean="0">
                <a:cs typeface="Courier New" pitchFamily="49" charset="0"/>
              </a:rPr>
              <a:t>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y, x.equals(y)</a:t>
            </a:r>
            <a:r>
              <a:rPr lang="fr-BE" smtClean="0">
                <a:cs typeface="Courier New" pitchFamily="49" charset="0"/>
              </a:rPr>
              <a:t> doit renvoyer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BE" smtClean="0">
                <a:cs typeface="Courier New" pitchFamily="49" charset="0"/>
              </a:rPr>
              <a:t> si et seulement si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y.equals(x)</a:t>
            </a:r>
          </a:p>
          <a:p>
            <a:pPr lvl="1"/>
            <a:r>
              <a:rPr lang="fr-BE" b="1" smtClean="0">
                <a:cs typeface="Courier New" pitchFamily="49" charset="0"/>
              </a:rPr>
              <a:t>Transitivité</a:t>
            </a:r>
            <a:r>
              <a:rPr lang="fr-BE" smtClean="0">
                <a:cs typeface="Courier New" pitchFamily="49" charset="0"/>
              </a:rPr>
              <a:t> : pour toutes références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BE" smtClean="0">
                <a:cs typeface="Courier New" pitchFamily="49" charset="0"/>
              </a:rPr>
              <a:t>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fr-BE" smtClean="0">
                <a:cs typeface="Courier New" pitchFamily="49" charset="0"/>
              </a:rPr>
              <a:t>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fr-BE" smtClean="0">
                <a:cs typeface="Courier New" pitchFamily="49" charset="0"/>
              </a:rPr>
              <a:t>, si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x.equals(y)</a:t>
            </a:r>
            <a:r>
              <a:rPr lang="fr-BE" smtClean="0">
                <a:cs typeface="Courier New" pitchFamily="49" charset="0"/>
              </a:rPr>
              <a:t> renvoie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BE" smtClean="0">
                <a:cs typeface="Courier New" pitchFamily="49" charset="0"/>
              </a:rPr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y.equals(z)</a:t>
            </a:r>
            <a:r>
              <a:rPr lang="fr-BE" smtClean="0">
                <a:cs typeface="Courier New" pitchFamily="49" charset="0"/>
              </a:rPr>
              <a:t> renvoie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BE" smtClean="0">
                <a:cs typeface="Courier New" pitchFamily="49" charset="0"/>
              </a:rPr>
              <a:t>, alors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x.equals(z)</a:t>
            </a:r>
            <a:r>
              <a:rPr lang="fr-BE" smtClean="0">
                <a:cs typeface="Courier New" pitchFamily="49" charset="0"/>
              </a:rPr>
              <a:t> doit renvoyer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fr-BE" b="1" smtClean="0">
                <a:cs typeface="Courier New" pitchFamily="49" charset="0"/>
              </a:rPr>
              <a:t>Cohérence</a:t>
            </a:r>
            <a:r>
              <a:rPr lang="fr-BE" smtClean="0">
                <a:cs typeface="Courier New" pitchFamily="49" charset="0"/>
              </a:rPr>
              <a:t> : si les objets auxquels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BE" smtClean="0">
                <a:cs typeface="Courier New" pitchFamily="49" charset="0"/>
              </a:rPr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fr-BE" smtClean="0">
                <a:cs typeface="Courier New" pitchFamily="49" charset="0"/>
              </a:rPr>
              <a:t> font référence n'ont pas changé, des appels successifs à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x.equals(y)</a:t>
            </a:r>
            <a:r>
              <a:rPr lang="fr-BE" smtClean="0">
                <a:cs typeface="Courier New" pitchFamily="49" charset="0"/>
              </a:rPr>
              <a:t> renvoient la même valeur</a:t>
            </a:r>
          </a:p>
          <a:p>
            <a:pPr lvl="1"/>
            <a:r>
              <a:rPr lang="fr-BE" smtClean="0">
                <a:cs typeface="Courier New" pitchFamily="49" charset="0"/>
              </a:rPr>
              <a:t>Pour toute référence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BE" smtClean="0">
                <a:cs typeface="Courier New" pitchFamily="49" charset="0"/>
              </a:rPr>
              <a:t> non nulle,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x.equals(null)</a:t>
            </a:r>
            <a:r>
              <a:rPr lang="fr-BE" smtClean="0">
                <a:cs typeface="Courier New" pitchFamily="49" charset="0"/>
              </a:rPr>
              <a:t> doit renvoyer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false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76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Implémentation rigide</a:t>
            </a:r>
            <a:endParaRPr lang="fr-B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00100" y="1928802"/>
            <a:ext cx="7215238" cy="39703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String firstName;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String lastName;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boolean equals(Object o)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(this == o) return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(o == null) return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(getClass() != o.getClass()) return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Person other = (Person) o;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lastName.equals(other.lastName)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&amp;&amp; firstName.equals(other.firstName);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33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Implémentation souple</a:t>
            </a:r>
            <a:endParaRPr lang="fr-B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1928802"/>
            <a:ext cx="7215238" cy="39703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String firstName;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String lastName;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boolean equals(Object o)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(this == o) return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(o == null) return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if (! (o instanceof Person)) return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Person other = (Person) o;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lastName.equals(other.lastName)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&amp;&amp; firstName.equals(other.firstName);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119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 méthode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smtClean="0"/>
              <a:t>renvoie un </a:t>
            </a:r>
            <a:r>
              <a:rPr lang="fr-BE" b="1" dirty="0" smtClean="0"/>
              <a:t>code de hachage</a:t>
            </a:r>
            <a:r>
              <a:rPr lang="fr-BE" dirty="0" smtClean="0"/>
              <a:t>, c'est-à-dire un entier dérivé de l'objet</a:t>
            </a:r>
          </a:p>
          <a:p>
            <a:endParaRPr lang="fr-BE" dirty="0" smtClean="0"/>
          </a:p>
          <a:p>
            <a:r>
              <a:rPr lang="fr-BE" dirty="0" smtClean="0"/>
              <a:t>Le code de hachage est notamment utilisé pour retrouver un élément dans les collections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fr-BE" sz="1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(Object o)</a:t>
            </a:r>
          </a:p>
        </p:txBody>
      </p:sp>
    </p:spTree>
    <p:extLst>
      <p:ext uri="{BB962C8B-B14F-4D97-AF65-F5344CB8AC3E}">
        <p14:creationId xmlns:p14="http://schemas.microsoft.com/office/powerpoint/2010/main" val="21113737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Le contrat de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fr-BE" smtClean="0"/>
              <a:t> est le suivant</a:t>
            </a:r>
          </a:p>
          <a:p>
            <a:endParaRPr lang="fr-BE" sz="1000" smtClean="0"/>
          </a:p>
          <a:p>
            <a:pPr lvl="1"/>
            <a:r>
              <a:rPr lang="fr-BE" smtClean="0"/>
              <a:t>Cohérence : tant que l'état de l'objet ne change pas, la méthode renvoie toujours la même valeur</a:t>
            </a:r>
          </a:p>
          <a:p>
            <a:pPr lvl="1"/>
            <a:r>
              <a:rPr lang="fr-BE" smtClean="0"/>
              <a:t>si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x.equals(y)</a:t>
            </a:r>
            <a:r>
              <a:rPr lang="fr-BE" smtClean="0"/>
              <a:t> retourne true alors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x.hashCode() == y.hashCode()</a:t>
            </a:r>
          </a:p>
          <a:p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r>
              <a:rPr lang="fr-BE" smtClean="0">
                <a:cs typeface="Courier New" pitchFamily="49" charset="0"/>
              </a:rPr>
              <a:t>Deux objets différents peuvent avoir le même code ! Par contre si deux objets identiques n'ont pas le même code, le comportement des collections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fr-BE" smtClean="0">
                <a:cs typeface="Courier New" pitchFamily="49" charset="0"/>
              </a:rPr>
              <a:t> n'est plus garanti …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6401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Par défaut, le code de hachage renvoyé est déduit de l'adresse mémoire de l'objet</a:t>
            </a:r>
          </a:p>
          <a:p>
            <a:endParaRPr lang="fr-BE" smtClean="0"/>
          </a:p>
          <a:p>
            <a:r>
              <a:rPr lang="fr-BE" smtClean="0"/>
              <a:t>Dans le cas où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fr-BE" smtClean="0"/>
              <a:t> a été redéfinie, il est donc obligatoire de redéfinir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fr-BE" smtClean="0"/>
              <a:t> !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357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6925"/>
          </a:xfrm>
        </p:spPr>
        <p:txBody>
          <a:bodyPr/>
          <a:lstStyle/>
          <a:p>
            <a:r>
              <a:rPr lang="fr-BE" altLang="fr-FR" b="1" smtClean="0">
                <a:latin typeface="Calibri" pitchFamily="34" charset="0"/>
              </a:rPr>
              <a:t>Table des matières</a:t>
            </a:r>
            <a:endParaRPr lang="fr-BE" altLang="fr-FR" smtClean="0"/>
          </a:p>
        </p:txBody>
      </p:sp>
      <p:sp>
        <p:nvSpPr>
          <p:cNvPr id="12" name="ZoneTexte 7"/>
          <p:cNvSpPr txBox="1">
            <a:spLocks noGrp="1"/>
          </p:cNvSpPr>
          <p:nvPr>
            <p:ph idx="1"/>
          </p:nvPr>
        </p:nvSpPr>
        <p:spPr>
          <a:xfrm>
            <a:off x="457200" y="1046164"/>
            <a:ext cx="8229600" cy="2554529"/>
          </a:xfr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 . 	</a:t>
            </a:r>
            <a:r>
              <a:rPr lang="fr-BE" sz="1800" b="1" dirty="0" smtClean="0">
                <a:solidFill>
                  <a:schemeClr val="tx1"/>
                </a:solidFill>
              </a:rPr>
              <a:t>Passage de paramètres</a:t>
            </a: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II. 	</a:t>
            </a:r>
            <a:r>
              <a:rPr lang="fr-BE" sz="1800" b="1" dirty="0" err="1" smtClean="0">
                <a:solidFill>
                  <a:schemeClr val="tx1"/>
                </a:solidFill>
              </a:rPr>
              <a:t>Boxing</a:t>
            </a:r>
            <a:r>
              <a:rPr lang="fr-BE" sz="1800" b="1" dirty="0" smtClean="0">
                <a:solidFill>
                  <a:schemeClr val="tx1"/>
                </a:solidFill>
              </a:rPr>
              <a:t>/</a:t>
            </a:r>
            <a:r>
              <a:rPr lang="fr-BE" sz="1800" b="1" dirty="0" err="1" smtClean="0">
                <a:solidFill>
                  <a:schemeClr val="tx1"/>
                </a:solidFill>
              </a:rPr>
              <a:t>Unboxing</a:t>
            </a:r>
            <a:endParaRPr lang="fr-BE" sz="1800" b="1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>
                <a:solidFill>
                  <a:schemeClr val="tx1"/>
                </a:solidFill>
              </a:rPr>
              <a:t>III. 	</a:t>
            </a:r>
            <a:r>
              <a:rPr lang="fr-BE" sz="1800" b="1" dirty="0" smtClean="0">
                <a:solidFill>
                  <a:schemeClr val="tx1"/>
                </a:solidFill>
              </a:rPr>
              <a:t>Annotations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b="1" dirty="0" smtClean="0">
                <a:solidFill>
                  <a:schemeClr val="tx1"/>
                </a:solidFill>
              </a:rPr>
              <a:t>IV.	</a:t>
            </a:r>
            <a:r>
              <a:rPr lang="fr-BE" sz="1800" b="1" dirty="0" err="1" smtClean="0">
                <a:solidFill>
                  <a:schemeClr val="tx1"/>
                </a:solidFill>
              </a:rPr>
              <a:t>Equals</a:t>
            </a:r>
            <a:r>
              <a:rPr lang="fr-BE" sz="1800" b="1" dirty="0" smtClean="0">
                <a:solidFill>
                  <a:schemeClr val="tx1"/>
                </a:solidFill>
              </a:rPr>
              <a:t> &amp; </a:t>
            </a:r>
            <a:r>
              <a:rPr lang="fr-BE" sz="1800" b="1" dirty="0" err="1" smtClean="0">
                <a:solidFill>
                  <a:schemeClr val="tx1"/>
                </a:solidFill>
              </a:rPr>
              <a:t>hashcode</a:t>
            </a:r>
            <a:endParaRPr lang="fr-BE" sz="18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899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endParaRPr lang="fr-BE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Implémentation </a:t>
            </a:r>
            <a:r>
              <a:rPr lang="fr-BE" dirty="0" smtClean="0"/>
              <a:t>:</a:t>
            </a:r>
            <a:endParaRPr lang="fr-BE" dirty="0" smtClean="0"/>
          </a:p>
          <a:p>
            <a:pPr lvl="1"/>
            <a:r>
              <a:rPr lang="fr-BE" dirty="0" smtClean="0"/>
              <a:t>Initialiser le code de hachage à une valeur non nulle, </a:t>
            </a:r>
          </a:p>
          <a:p>
            <a:pPr lvl="1">
              <a:buNone/>
            </a:pPr>
            <a:r>
              <a:rPr lang="fr-BE" dirty="0" smtClean="0"/>
              <a:t>	par exemple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= 17</a:t>
            </a:r>
          </a:p>
          <a:p>
            <a:pPr lvl="1">
              <a:buNone/>
            </a:pPr>
            <a:endParaRPr lang="fr-BE" sz="1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BE" dirty="0" smtClean="0"/>
              <a:t>Pour chaque champ utilisé dans la méthode </a:t>
            </a:r>
            <a:r>
              <a:rPr lang="fr-BE" dirty="0" err="1" smtClean="0"/>
              <a:t>equals</a:t>
            </a:r>
            <a:r>
              <a:rPr lang="fr-BE" dirty="0" smtClean="0"/>
              <a:t>, attribuer un code :</a:t>
            </a:r>
          </a:p>
          <a:p>
            <a:pPr lvl="2"/>
            <a:r>
              <a:rPr lang="fr-BE" dirty="0" err="1" smtClean="0"/>
              <a:t>boolean</a:t>
            </a:r>
            <a:r>
              <a:rPr lang="fr-BE" dirty="0" smtClean="0"/>
              <a:t> : champ ? 1 : 0</a:t>
            </a:r>
          </a:p>
          <a:p>
            <a:pPr lvl="2"/>
            <a:r>
              <a:rPr lang="fr-BE" dirty="0" smtClean="0"/>
              <a:t>byte, short, char, </a:t>
            </a:r>
            <a:r>
              <a:rPr lang="fr-BE" dirty="0" err="1" smtClean="0"/>
              <a:t>int</a:t>
            </a:r>
            <a:r>
              <a:rPr lang="fr-BE" dirty="0" smtClean="0"/>
              <a:t> : (</a:t>
            </a:r>
            <a:r>
              <a:rPr lang="fr-BE" dirty="0" err="1" smtClean="0"/>
              <a:t>int</a:t>
            </a:r>
            <a:r>
              <a:rPr lang="fr-BE" dirty="0" smtClean="0"/>
              <a:t>) champ</a:t>
            </a:r>
          </a:p>
          <a:p>
            <a:pPr lvl="2"/>
            <a:r>
              <a:rPr lang="fr-BE" dirty="0" smtClean="0"/>
              <a:t>long : champ^(champ &gt;&gt;&gt; 32)</a:t>
            </a:r>
          </a:p>
          <a:p>
            <a:pPr lvl="2"/>
            <a:r>
              <a:rPr lang="fr-BE" dirty="0" err="1" smtClean="0"/>
              <a:t>float</a:t>
            </a:r>
            <a:r>
              <a:rPr lang="fr-BE" dirty="0" smtClean="0"/>
              <a:t> : </a:t>
            </a:r>
            <a:r>
              <a:rPr lang="fr-BE" dirty="0" err="1" smtClean="0"/>
              <a:t>Float.floatToIntBits</a:t>
            </a:r>
            <a:r>
              <a:rPr lang="fr-BE" dirty="0" smtClean="0"/>
              <a:t>(champ)</a:t>
            </a:r>
          </a:p>
          <a:p>
            <a:pPr lvl="2"/>
            <a:r>
              <a:rPr lang="fr-BE" dirty="0" smtClean="0"/>
              <a:t>double : </a:t>
            </a:r>
            <a:r>
              <a:rPr lang="fr-BE" dirty="0" err="1" smtClean="0"/>
              <a:t>Double.toLongBits</a:t>
            </a:r>
            <a:r>
              <a:rPr lang="fr-BE" dirty="0" smtClean="0"/>
              <a:t>(champ)</a:t>
            </a:r>
          </a:p>
          <a:p>
            <a:pPr lvl="2"/>
            <a:r>
              <a:rPr lang="fr-BE" dirty="0" smtClean="0"/>
              <a:t>référence : </a:t>
            </a:r>
            <a:r>
              <a:rPr lang="fr-BE" dirty="0" err="1" smtClean="0"/>
              <a:t>champ.hashCode</a:t>
            </a:r>
            <a:r>
              <a:rPr lang="fr-BE" dirty="0" smtClean="0"/>
              <a:t>()</a:t>
            </a:r>
          </a:p>
          <a:p>
            <a:pPr lvl="2"/>
            <a:r>
              <a:rPr lang="fr-BE" dirty="0" smtClean="0"/>
              <a:t>tableau : traiter chaque élément comme un champ</a:t>
            </a:r>
          </a:p>
          <a:p>
            <a:pPr lvl="2"/>
            <a:endParaRPr lang="fr-BE" sz="1000" dirty="0" smtClean="0"/>
          </a:p>
          <a:p>
            <a:pPr lvl="1"/>
            <a:r>
              <a:rPr lang="fr-BE" dirty="0" smtClean="0"/>
              <a:t>Combiner tous les codes obtenus :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= 37 *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+ code</a:t>
            </a:r>
          </a:p>
        </p:txBody>
      </p:sp>
    </p:spTree>
    <p:extLst>
      <p:ext uri="{BB962C8B-B14F-4D97-AF65-F5344CB8AC3E}">
        <p14:creationId xmlns:p14="http://schemas.microsoft.com/office/powerpoint/2010/main" val="888561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hashCode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Exemple</a:t>
            </a:r>
            <a:endParaRPr lang="fr-B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1643050"/>
            <a:ext cx="7215238" cy="44012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Address {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b-NO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private String street; </a:t>
            </a:r>
          </a:p>
          <a:p>
            <a:r>
              <a:rPr lang="nb-NO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private String zipcode; </a:t>
            </a:r>
          </a:p>
          <a:p>
            <a:r>
              <a:rPr lang="nb-NO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private String city; </a:t>
            </a: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public int hashCode() {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int result = 17;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result = 37 * result + 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(street == null ? 0 : street.hashCode());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result = 37 * result + 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(zipcode == null ? 0 : zipcode.hashCode());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result = 37 * result + 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(city == null ? 0 : city.hashCode());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return result;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761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Passage de paramètres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96976"/>
            <a:ext cx="8229600" cy="4784725"/>
          </a:xfrm>
        </p:spPr>
        <p:txBody>
          <a:bodyPr/>
          <a:lstStyle/>
          <a:p>
            <a:r>
              <a:rPr lang="fr-BE" smtClean="0"/>
              <a:t>En Java, le passage des paramètres (primitifs ou références) aux méthodes se fait </a:t>
            </a:r>
            <a:r>
              <a:rPr lang="fr-BE" b="1" smtClean="0"/>
              <a:t>toujours par valeur !</a:t>
            </a:r>
            <a:endParaRPr lang="fr-BE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27088" y="2204864"/>
            <a:ext cx="7677150" cy="156964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static void swap(Point p1, Point p2)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Point tmp = p1;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p1 = p2;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p2 = tmp;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27088" y="4005090"/>
            <a:ext cx="7677150" cy="13542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Point p1 = new Point(0,0);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Point p2 = new Point(1,1);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swap(p1, p2);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System.out.println(p1.x);     </a:t>
            </a:r>
          </a:p>
          <a:p>
            <a:r>
              <a:rPr lang="fr-BE" sz="16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System.out.println(p2.x);</a:t>
            </a:r>
          </a:p>
        </p:txBody>
      </p:sp>
    </p:spTree>
    <p:extLst>
      <p:ext uri="{BB962C8B-B14F-4D97-AF65-F5344CB8AC3E}">
        <p14:creationId xmlns:p14="http://schemas.microsoft.com/office/powerpoint/2010/main" val="284682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7"/>
            <a:ext cx="8229600" cy="620713"/>
          </a:xfrm>
        </p:spPr>
        <p:txBody>
          <a:bodyPr/>
          <a:lstStyle/>
          <a:p>
            <a:pPr eaLnBrk="1" hangingPunct="1"/>
            <a:r>
              <a:rPr lang="fr-BE" dirty="0" err="1" smtClean="0"/>
              <a:t>Boxing</a:t>
            </a:r>
            <a:r>
              <a:rPr lang="fr-BE" dirty="0" smtClean="0"/>
              <a:t> (1/2)</a:t>
            </a:r>
            <a:endParaRPr lang="fr-FR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93788"/>
            <a:ext cx="7559675" cy="3024187"/>
          </a:xfrm>
        </p:spPr>
        <p:txBody>
          <a:bodyPr/>
          <a:lstStyle/>
          <a:p>
            <a:pPr eaLnBrk="1" hangingPunct="1"/>
            <a:r>
              <a:rPr lang="fr-BE" smtClean="0"/>
              <a:t>Convertir un type primitif en type référence ?</a:t>
            </a:r>
          </a:p>
          <a:p>
            <a:pPr eaLnBrk="1" hangingPunct="1">
              <a:buNone/>
            </a:pPr>
            <a:endParaRPr lang="fr-BE" sz="1000" smtClean="0"/>
          </a:p>
          <a:p>
            <a:pPr eaLnBrk="1" hangingPunct="1">
              <a:buNone/>
            </a:pPr>
            <a:endParaRPr lang="fr-BE" sz="1000" smtClean="0"/>
          </a:p>
          <a:p>
            <a:pPr eaLnBrk="1" hangingPunct="1"/>
            <a:r>
              <a:rPr lang="fr-BE" smtClean="0"/>
              <a:t>Solution : les classes enveloppes (Wrapper)</a:t>
            </a:r>
            <a:endParaRPr lang="fr-FR" smtClean="0"/>
          </a:p>
        </p:txBody>
      </p:sp>
      <p:graphicFrame>
        <p:nvGraphicFramePr>
          <p:cNvPr id="256007" name="Group 7"/>
          <p:cNvGraphicFramePr>
            <a:graphicFrameLocks noGrp="1"/>
          </p:cNvGraphicFramePr>
          <p:nvPr>
            <p:ph sz="half" idx="2"/>
          </p:nvPr>
        </p:nvGraphicFramePr>
        <p:xfrm>
          <a:off x="2338388" y="2846388"/>
          <a:ext cx="4321175" cy="2868616"/>
        </p:xfrm>
        <a:graphic>
          <a:graphicData uri="http://schemas.openxmlformats.org/drawingml/2006/table">
            <a:tbl>
              <a:tblPr/>
              <a:tblGrid>
                <a:gridCol w="2087562"/>
                <a:gridCol w="2233613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 primitif</a:t>
                      </a:r>
                      <a:endParaRPr kumimoji="0" lang="fr-F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Wrapper</a:t>
                      </a:r>
                      <a:endParaRPr kumimoji="0" lang="fr-F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Character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Integer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float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Float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double 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B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486E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Double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403350" y="1681163"/>
            <a:ext cx="6121400" cy="52705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 items = new ArrayList();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items.add(100);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062" name="Picture 5" descr="exclam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1930400"/>
            <a:ext cx="360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3338513" y="1920875"/>
            <a:ext cx="3384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CC0000"/>
                </a:solidFill>
              </a:rPr>
              <a:t>Erreur de compilation (JDK &lt; 1.5)</a:t>
            </a:r>
            <a:endParaRPr lang="fr-FR" sz="14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Boxing (2/2)</a:t>
            </a:r>
            <a:endParaRPr lang="fr-FR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71625"/>
            <a:ext cx="8229600" cy="3744913"/>
          </a:xfrm>
        </p:spPr>
        <p:txBody>
          <a:bodyPr/>
          <a:lstStyle/>
          <a:p>
            <a:pPr eaLnBrk="1" hangingPunct="1"/>
            <a:r>
              <a:rPr lang="fr-BE" smtClean="0"/>
              <a:t>En pratique 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Convertir un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BE" smtClean="0"/>
              <a:t> en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BE" smtClean="0"/>
              <a:t>  </a:t>
            </a:r>
          </a:p>
          <a:p>
            <a:pPr lvl="1" eaLnBrk="1" hangingPunct="1"/>
            <a:endParaRPr lang="fr-BE" smtClean="0"/>
          </a:p>
          <a:p>
            <a:pPr lvl="1" eaLnBrk="1" hangingPunct="1">
              <a:buFontTx/>
              <a:buNone/>
            </a:pPr>
            <a:endParaRPr lang="fr-BE" smtClean="0"/>
          </a:p>
          <a:p>
            <a:pPr lvl="1" eaLnBrk="1" hangingPunct="1"/>
            <a:r>
              <a:rPr lang="fr-BE" smtClean="0"/>
              <a:t>Récupérer un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BE" smtClean="0"/>
              <a:t> à partir d’un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Integer</a:t>
            </a:r>
            <a:endParaRPr lang="fr-FR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908175" y="2829992"/>
            <a:ext cx="3816350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Integer obj = new Integer(13);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1908175" y="3826942"/>
            <a:ext cx="3816350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int i = obj.intValue();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516688" y="2829992"/>
            <a:ext cx="647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rgbClr val="3C486E"/>
                </a:solidFill>
              </a:rPr>
              <a:t>13</a:t>
            </a:r>
            <a:endParaRPr lang="fr-FR">
              <a:solidFill>
                <a:srgbClr val="3C486E"/>
              </a:solidFill>
            </a:endParaRP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7956550" y="2829992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486E"/>
              </a:gs>
              <a:gs pos="50000">
                <a:srgbClr val="A1B4DF"/>
              </a:gs>
              <a:gs pos="100000">
                <a:srgbClr val="3C486E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>
                <a:solidFill>
                  <a:srgbClr val="FFFFFF"/>
                </a:solidFill>
              </a:rPr>
              <a:t>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7235825" y="2901429"/>
            <a:ext cx="431800" cy="215900"/>
          </a:xfrm>
          <a:prstGeom prst="rightArrow">
            <a:avLst>
              <a:gd name="adj1" fmla="val 50000"/>
              <a:gd name="adj2" fmla="val 95593"/>
            </a:avLst>
          </a:prstGeom>
          <a:solidFill>
            <a:srgbClr val="A1B4D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6950075" y="2469629"/>
            <a:ext cx="1150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 i="1">
                <a:solidFill>
                  <a:srgbClr val="3C486E"/>
                </a:solidFill>
              </a:rPr>
              <a:t>boxing</a:t>
            </a:r>
            <a:endParaRPr lang="fr-FR" b="1" i="1">
              <a:solidFill>
                <a:srgbClr val="3C486E"/>
              </a:solidFill>
            </a:endParaRPr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7235825" y="4058717"/>
            <a:ext cx="431800" cy="215900"/>
          </a:xfrm>
          <a:prstGeom prst="rightArrow">
            <a:avLst>
              <a:gd name="adj1" fmla="val 50000"/>
              <a:gd name="adj2" fmla="val 95593"/>
            </a:avLst>
          </a:prstGeom>
          <a:solidFill>
            <a:srgbClr val="A1B4D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6877050" y="3630092"/>
            <a:ext cx="1439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 i="1">
                <a:solidFill>
                  <a:srgbClr val="3C486E"/>
                </a:solidFill>
              </a:rPr>
              <a:t>unboxing</a:t>
            </a:r>
            <a:endParaRPr lang="fr-FR" b="1" i="1">
              <a:solidFill>
                <a:srgbClr val="3C486E"/>
              </a:solidFill>
            </a:endParaRPr>
          </a:p>
        </p:txBody>
      </p:sp>
      <p:sp>
        <p:nvSpPr>
          <p:cNvPr id="46093" name="AutoShape 12"/>
          <p:cNvSpPr>
            <a:spLocks noChangeArrowheads="1"/>
          </p:cNvSpPr>
          <p:nvPr/>
        </p:nvSpPr>
        <p:spPr bwMode="auto">
          <a:xfrm>
            <a:off x="6586538" y="3985692"/>
            <a:ext cx="4333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486E"/>
              </a:gs>
              <a:gs pos="50000">
                <a:srgbClr val="A1B4DF"/>
              </a:gs>
              <a:gs pos="100000">
                <a:srgbClr val="3C486E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>
                <a:solidFill>
                  <a:srgbClr val="FFFFFF"/>
                </a:solidFill>
              </a:rPr>
              <a:t>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7956550" y="3998392"/>
            <a:ext cx="647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rgbClr val="3C486E"/>
                </a:solidFill>
              </a:rPr>
              <a:t>13</a:t>
            </a:r>
            <a:endParaRPr lang="fr-FR">
              <a:solidFill>
                <a:srgbClr val="3C48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37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Autoboxing</a:t>
            </a:r>
            <a:endParaRPr lang="fr-FR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392612"/>
          </a:xfrm>
        </p:spPr>
        <p:txBody>
          <a:bodyPr/>
          <a:lstStyle/>
          <a:p>
            <a:pPr eaLnBrk="1" hangingPunct="1"/>
            <a:r>
              <a:rPr lang="fr-BE" smtClean="0"/>
              <a:t>Depuis </a:t>
            </a:r>
            <a:r>
              <a:rPr lang="fr-BE" b="1" smtClean="0"/>
              <a:t>Java 5 </a:t>
            </a:r>
            <a:r>
              <a:rPr lang="fr-BE" smtClean="0"/>
              <a:t>(2004), le compilateur effectue automatiquement les opérations de boxing / unboxing</a:t>
            </a:r>
          </a:p>
          <a:p>
            <a:pPr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endParaRPr lang="fr-BE" sz="1000" smtClean="0"/>
          </a:p>
          <a:p>
            <a:pPr lvl="1" eaLnBrk="1" hangingPunct="1"/>
            <a:r>
              <a:rPr lang="fr-BE" b="1" smtClean="0"/>
              <a:t>Autoboxing</a:t>
            </a:r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z="1000" b="1" smtClean="0"/>
          </a:p>
          <a:p>
            <a:pPr lvl="1" eaLnBrk="1" hangingPunct="1"/>
            <a:r>
              <a:rPr lang="fr-BE" b="1" smtClean="0"/>
              <a:t>Autounboxing</a:t>
            </a:r>
            <a:endParaRPr lang="fr-FR" b="1" smtClean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041534" y="3270994"/>
            <a:ext cx="3816350" cy="52705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 items = new ArrayList();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items.add(100);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041534" y="4410819"/>
            <a:ext cx="3816350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int i = items.get(0);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921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Annotations</a:t>
            </a:r>
            <a:endParaRPr lang="fr-FR" smtClean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392612"/>
          </a:xfrm>
        </p:spPr>
        <p:txBody>
          <a:bodyPr/>
          <a:lstStyle/>
          <a:p>
            <a:pPr eaLnBrk="1" hangingPunct="1"/>
            <a:r>
              <a:rPr lang="fr-BE" dirty="0" smtClean="0"/>
              <a:t>Introduites dans </a:t>
            </a:r>
            <a:r>
              <a:rPr lang="fr-BE" b="1" dirty="0" smtClean="0"/>
              <a:t>Java 5.0</a:t>
            </a:r>
            <a:r>
              <a:rPr lang="fr-BE" dirty="0" smtClean="0"/>
              <a:t>, les </a:t>
            </a:r>
            <a:r>
              <a:rPr lang="fr-BE" dirty="0" err="1" smtClean="0"/>
              <a:t>ann</a:t>
            </a:r>
            <a:r>
              <a:rPr lang="fr-FR" dirty="0" err="1" smtClean="0"/>
              <a:t>otations</a:t>
            </a:r>
            <a:r>
              <a:rPr lang="fr-FR" dirty="0" smtClean="0"/>
              <a:t> sont des métadonnées pouvant être ajoutées aux éléments du langage</a:t>
            </a:r>
          </a:p>
          <a:p>
            <a:pPr marL="0" indent="0" eaLnBrk="1" hangingPunct="1">
              <a:buNone/>
            </a:pPr>
            <a:endParaRPr lang="fr-FR" dirty="0" smtClean="0"/>
          </a:p>
          <a:p>
            <a:pPr eaLnBrk="1" hangingPunct="1">
              <a:buNone/>
            </a:pPr>
            <a:endParaRPr lang="fr-FR" sz="1000" dirty="0" smtClean="0"/>
          </a:p>
          <a:p>
            <a:pPr eaLnBrk="1" hangingPunct="1"/>
            <a:r>
              <a:rPr lang="fr-FR" dirty="0" smtClean="0"/>
              <a:t>Ces instructions sont destinées au compilateur Java, et sont utilisées à la compilation ou à l’exécution</a:t>
            </a:r>
            <a:endParaRPr lang="fr-BE" sz="1000" dirty="0" smtClean="0"/>
          </a:p>
          <a:p>
            <a:pPr eaLnBrk="1" hangingPunct="1"/>
            <a:r>
              <a:rPr lang="fr-BE" dirty="0" smtClean="0"/>
              <a:t>Usages :</a:t>
            </a:r>
          </a:p>
          <a:p>
            <a:pPr lvl="1" eaLnBrk="1" hangingPunct="1"/>
            <a:r>
              <a:rPr lang="fr-BE" dirty="0" smtClean="0"/>
              <a:t>Documenter le code</a:t>
            </a:r>
          </a:p>
          <a:p>
            <a:pPr lvl="1" eaLnBrk="1" hangingPunct="1"/>
            <a:r>
              <a:rPr lang="fr-BE" dirty="0" smtClean="0"/>
              <a:t>Ajouter automatique du code</a:t>
            </a:r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BE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</p:txBody>
      </p:sp>
      <p:sp>
        <p:nvSpPr>
          <p:cNvPr id="150533" name="Text Box 4"/>
          <p:cNvSpPr txBox="1">
            <a:spLocks noChangeArrowheads="1"/>
          </p:cNvSpPr>
          <p:nvPr/>
        </p:nvSpPr>
        <p:spPr bwMode="auto">
          <a:xfrm>
            <a:off x="1619672" y="2276872"/>
            <a:ext cx="6049292" cy="95250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@MyAnnotation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AnnotatedClass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06700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Annotations standards</a:t>
            </a:r>
            <a:endParaRPr lang="fr-FR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319587"/>
          </a:xfrm>
        </p:spPr>
        <p:txBody>
          <a:bodyPr/>
          <a:lstStyle/>
          <a:p>
            <a:pPr eaLnBrk="1" hangingPunct="1"/>
            <a:r>
              <a:rPr lang="fr-FR" smtClean="0"/>
              <a:t>Java 5 introduit dans la librairie standard trois annotations : </a:t>
            </a:r>
          </a:p>
          <a:p>
            <a:pPr eaLnBrk="1" hangingPunct="1"/>
            <a:endParaRPr lang="fr-FR" sz="1000" smtClean="0"/>
          </a:p>
          <a:p>
            <a:pPr lvl="1" eaLnBrk="1" hangingPunct="1"/>
            <a:r>
              <a:rPr lang="fr-FR" smtClean="0">
                <a:latin typeface="Courier New" pitchFamily="49" charset="0"/>
                <a:cs typeface="Courier New" pitchFamily="49" charset="0"/>
              </a:rPr>
              <a:t>@Deprecated</a:t>
            </a:r>
          </a:p>
          <a:p>
            <a:pPr lvl="1" eaLnBrk="1" hangingPunct="1">
              <a:buFontTx/>
              <a:buNone/>
            </a:pPr>
            <a:r>
              <a:rPr lang="fr-BE" smtClean="0"/>
              <a:t>	Pour marquer les éléments (classes, méthodes, …) qui ne devraient plus être utilisés</a:t>
            </a:r>
            <a:br>
              <a:rPr lang="fr-BE" smtClean="0"/>
            </a:br>
            <a:r>
              <a:rPr lang="fr-BE" smtClean="0"/>
              <a:t>En cas d'utilisation ou de surcharge, le compilateur génère un avertissement</a:t>
            </a:r>
          </a:p>
          <a:p>
            <a:pPr lvl="1" eaLnBrk="1" hangingPunct="1">
              <a:buFontTx/>
              <a:buNone/>
            </a:pPr>
            <a:endParaRPr lang="fr-FR" sz="1000" smtClean="0"/>
          </a:p>
          <a:p>
            <a:pPr lvl="1" eaLnBrk="1" hangingPunct="1"/>
            <a:r>
              <a:rPr lang="fr-FR" smtClean="0">
                <a:latin typeface="Courier New" pitchFamily="49" charset="0"/>
                <a:cs typeface="Courier New" pitchFamily="49" charset="0"/>
              </a:rPr>
              <a:t>@Override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Pour marquer une redéfinition d’une méthode dans une classe dérivée</a:t>
            </a:r>
            <a:br>
              <a:rPr lang="fr-FR" smtClean="0"/>
            </a:br>
            <a:r>
              <a:rPr lang="fr-FR" smtClean="0"/>
              <a:t>Si la méthode ne redéfinit pas une autre méthode, le compilateur génère une erreur</a:t>
            </a:r>
          </a:p>
          <a:p>
            <a:pPr lvl="1" eaLnBrk="1" hangingPunct="1"/>
            <a:endParaRPr lang="fr-FR" sz="1000" smtClean="0"/>
          </a:p>
          <a:p>
            <a:pPr lvl="1" eaLnBrk="1" hangingPunct="1"/>
            <a:r>
              <a:rPr lang="fr-FR" smtClean="0">
                <a:latin typeface="Courier New" pitchFamily="49" charset="0"/>
                <a:cs typeface="Courier New" pitchFamily="49" charset="0"/>
              </a:rPr>
              <a:t>@SuppressWarnings</a:t>
            </a:r>
          </a:p>
          <a:p>
            <a:pPr lvl="1" eaLnBrk="1" hangingPunct="1">
              <a:buFontTx/>
              <a:buNone/>
            </a:pPr>
            <a:r>
              <a:rPr lang="fr-BE" smtClean="0"/>
              <a:t>	Pour masquer les avertissements du compilateur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4963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Déclarer un type annotation (1/2)</a:t>
            </a:r>
            <a:endParaRPr lang="fr-FR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392612"/>
          </a:xfrm>
        </p:spPr>
        <p:txBody>
          <a:bodyPr/>
          <a:lstStyle/>
          <a:p>
            <a:pPr eaLnBrk="1" hangingPunct="1"/>
            <a:r>
              <a:rPr lang="fr-FR" dirty="0" smtClean="0"/>
              <a:t>Une annotation est une instance d'un </a:t>
            </a:r>
            <a:r>
              <a:rPr lang="fr-FR" b="1" dirty="0" smtClean="0"/>
              <a:t>type annotation</a:t>
            </a:r>
            <a:r>
              <a:rPr lang="fr-FR" dirty="0" smtClean="0"/>
              <a:t>. Il est possible de définir de nouveaux types d’annotation …</a:t>
            </a:r>
            <a:endParaRPr lang="fr-FR" sz="1000" dirty="0" smtClean="0"/>
          </a:p>
          <a:p>
            <a:pPr eaLnBrk="1" hangingPunct="1"/>
            <a:r>
              <a:rPr lang="fr-FR" dirty="0" smtClean="0"/>
              <a:t>Un type annotation est un type spécial d'interface, dotée d’un nom et d’un ensemble d’</a:t>
            </a:r>
            <a:r>
              <a:rPr lang="fr-FR" b="1" dirty="0" smtClean="0"/>
              <a:t>éléments</a:t>
            </a:r>
          </a:p>
          <a:p>
            <a:pPr eaLnBrk="1" hangingPunct="1"/>
            <a:endParaRPr lang="fr-FR" dirty="0" smtClean="0"/>
          </a:p>
          <a:p>
            <a:pPr eaLnBrk="1" hangingPunct="1">
              <a:buNone/>
            </a:pPr>
            <a:endParaRPr lang="fr-FR" sz="1000" dirty="0" smtClean="0"/>
          </a:p>
          <a:p>
            <a:pPr eaLnBrk="1" hangingPunct="1">
              <a:spcBef>
                <a:spcPts val="500"/>
              </a:spcBef>
            </a:pPr>
            <a:endParaRPr lang="fr-FR" dirty="0" smtClean="0"/>
          </a:p>
          <a:p>
            <a:pPr eaLnBrk="1" hangingPunct="1">
              <a:spcBef>
                <a:spcPts val="500"/>
              </a:spcBef>
            </a:pPr>
            <a:r>
              <a:rPr lang="fr-FR" dirty="0" smtClean="0"/>
              <a:t>Les types annotation vides sont appelés </a:t>
            </a:r>
            <a:r>
              <a:rPr lang="fr-FR" b="1" dirty="0" smtClean="0"/>
              <a:t>marqueurs</a:t>
            </a:r>
            <a:r>
              <a:rPr lang="fr-FR" dirty="0" smtClean="0"/>
              <a:t> </a:t>
            </a:r>
            <a:endParaRPr lang="fr-FR" sz="1000" dirty="0" smtClean="0"/>
          </a:p>
          <a:p>
            <a:pPr eaLnBrk="1" hangingPunct="1">
              <a:spcBef>
                <a:spcPts val="500"/>
              </a:spcBef>
            </a:pPr>
            <a:r>
              <a:rPr lang="fr-FR" dirty="0" smtClean="0"/>
              <a:t>Toutes les types annotation dérivent implicitement de l'interface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java.lang.annotation.Annotation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FR" dirty="0" smtClean="0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26489" y="3140968"/>
            <a:ext cx="4679950" cy="138499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i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modificateurs</a:t>
            </a: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@interface </a:t>
            </a:r>
            <a:r>
              <a:rPr lang="fr-BE" sz="1400" b="1" i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NomAnnotation</a:t>
            </a: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i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déclaration élément1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i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déclaration élément2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3919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789</Words>
  <Application>Microsoft Office PowerPoint</Application>
  <PresentationFormat>Affichage à l'écran (4:3)</PresentationFormat>
  <Paragraphs>273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Default Design</vt:lpstr>
      <vt:lpstr>1_Default Design</vt:lpstr>
      <vt:lpstr>Appendix : Boxing and unboxing</vt:lpstr>
      <vt:lpstr>Table des matières</vt:lpstr>
      <vt:lpstr>Passage de paramètres</vt:lpstr>
      <vt:lpstr>Boxing (1/2)</vt:lpstr>
      <vt:lpstr>Boxing (2/2)</vt:lpstr>
      <vt:lpstr>Autoboxing</vt:lpstr>
      <vt:lpstr>Annotations</vt:lpstr>
      <vt:lpstr>Annotations standards</vt:lpstr>
      <vt:lpstr>Déclarer un type annotation (1/2)</vt:lpstr>
      <vt:lpstr>Déclarer un type annotation (2/2)</vt:lpstr>
      <vt:lpstr>Equals &amp; hashcode</vt:lpstr>
      <vt:lpstr>Egalité d'objets</vt:lpstr>
      <vt:lpstr>La méthode equals</vt:lpstr>
      <vt:lpstr>La méthode equals</vt:lpstr>
      <vt:lpstr>La méthode equals</vt:lpstr>
      <vt:lpstr>La méthode equals</vt:lpstr>
      <vt:lpstr>La méthode hashCode</vt:lpstr>
      <vt:lpstr>La méthode hashCode</vt:lpstr>
      <vt:lpstr>La méthode hashCode</vt:lpstr>
      <vt:lpstr>La méthode hashCode</vt:lpstr>
      <vt:lpstr>La méthode hashCode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forma1300</cp:lastModifiedBy>
  <cp:revision>238</cp:revision>
  <dcterms:created xsi:type="dcterms:W3CDTF">2008-11-20T11:25:03Z</dcterms:created>
  <dcterms:modified xsi:type="dcterms:W3CDTF">2014-10-30T08:13:45Z</dcterms:modified>
</cp:coreProperties>
</file>