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393" r:id="rId2"/>
    <p:sldId id="394" r:id="rId3"/>
    <p:sldId id="397" r:id="rId4"/>
    <p:sldId id="395" r:id="rId5"/>
    <p:sldId id="398" r:id="rId6"/>
    <p:sldId id="402" r:id="rId7"/>
    <p:sldId id="399" r:id="rId8"/>
    <p:sldId id="403" r:id="rId9"/>
    <p:sldId id="401" r:id="rId10"/>
    <p:sldId id="400" r:id="rId11"/>
    <p:sldId id="409" r:id="rId12"/>
    <p:sldId id="404" r:id="rId13"/>
    <p:sldId id="412" r:id="rId14"/>
    <p:sldId id="406" r:id="rId15"/>
    <p:sldId id="408" r:id="rId16"/>
    <p:sldId id="410" r:id="rId17"/>
    <p:sldId id="411" r:id="rId18"/>
    <p:sldId id="407" r:id="rId19"/>
    <p:sldId id="502" r:id="rId20"/>
    <p:sldId id="413" r:id="rId21"/>
    <p:sldId id="414" r:id="rId22"/>
    <p:sldId id="415" r:id="rId23"/>
    <p:sldId id="405" r:id="rId24"/>
    <p:sldId id="486" r:id="rId25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86E"/>
    <a:srgbClr val="CC0000"/>
    <a:srgbClr val="780024"/>
    <a:srgbClr val="990000"/>
    <a:srgbClr val="FF0000"/>
    <a:srgbClr val="A1B4DF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5571" autoAdjust="0"/>
  </p:normalViewPr>
  <p:slideViewPr>
    <p:cSldViewPr>
      <p:cViewPr varScale="1">
        <p:scale>
          <a:sx n="107" d="100"/>
          <a:sy n="107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7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9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59A9C1F-5D34-45ED-8B53-1A0DFCA1B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7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ED4A26E-05C7-42A9-947A-247F244B48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A26E-05C7-42A9-947A-247F244B48AF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87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BE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A7250-F4AC-4F84-9E89-FF4B1C99AAA9}" type="slidenum">
              <a:rPr lang="fr-FR" smtClean="0"/>
              <a:pPr/>
              <a:t>8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278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534879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2174172"/>
            <a:ext cx="4039867" cy="3952385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534879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2174172"/>
            <a:ext cx="4041225" cy="3952385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71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1143127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pic>
        <p:nvPicPr>
          <p:cNvPr id="8" name="Picture 9" descr="C:\Users\JNW.WAVENET\AppData\Local\Microsoft\Windows\Temporary Internet Files\Content.Outlook\T30WCYVE\WAVENETlogo (3)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6154738"/>
            <a:ext cx="2006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marR="0" indent="-219848" algn="l" defTabSz="914179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B4DF"/>
        </a:buClr>
        <a:buSzPct val="99000"/>
        <a:buFont typeface="Arial" pitchFamily="34" charset="0"/>
        <a:buChar char="•"/>
        <a:tabLst/>
        <a:defRPr lang="en-US" sz="2100" b="0" i="0" kern="1200" noProof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3031" marR="0" indent="-219848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SzTx/>
        <a:buFont typeface="Arial" pitchFamily="34" charset="0"/>
        <a:buChar char="•"/>
        <a:tabLst/>
        <a:defRPr lang="en-US" sz="1800" noProof="0" dirty="0" smtClean="0">
          <a:solidFill>
            <a:schemeClr val="tx1"/>
          </a:solidFill>
          <a:latin typeface="+mn-lt"/>
        </a:defRPr>
      </a:lvl2pPr>
      <a:lvl3pPr marL="1142376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­"/>
        <a:tabLst/>
        <a:defRPr sz="1600">
          <a:solidFill>
            <a:schemeClr val="tx1"/>
          </a:solidFill>
          <a:latin typeface="+mn-lt"/>
        </a:defRPr>
      </a:lvl3pPr>
      <a:lvl4pPr marL="1600160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>
          <a:solidFill>
            <a:schemeClr val="tx1"/>
          </a:solidFill>
          <a:latin typeface="+mn-lt"/>
        </a:defRPr>
      </a:lvl4pPr>
      <a:lvl5pPr marL="2056554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844824"/>
            <a:ext cx="7772943" cy="1362097"/>
          </a:xfrm>
        </p:spPr>
        <p:txBody>
          <a:bodyPr/>
          <a:lstStyle/>
          <a:p>
            <a:pPr algn="ctr" eaLnBrk="1" hangingPunct="1"/>
            <a:r>
              <a:rPr lang="fr-BE" dirty="0" smtClean="0"/>
              <a:t>5. Multithreading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Contrôler un Thread (2/2)</a:t>
            </a:r>
            <a:endParaRPr lang="fr-FR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Thread.sleep(long millisecond)</a:t>
            </a:r>
            <a:r>
              <a:rPr lang="fr-BE" smtClean="0"/>
              <a:t> : stoppe le thread pour une période déterminée. Si d’autres threads sont prêts, le système autorise l’exécution de l’un d’eux</a:t>
            </a:r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Thread.yield()</a:t>
            </a:r>
            <a:r>
              <a:rPr lang="fr-BE" smtClean="0"/>
              <a:t> : passe la main à un autre thread de priorité égale ou supérieure</a:t>
            </a:r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Thread.interrupt()</a:t>
            </a:r>
            <a:r>
              <a:rPr lang="fr-BE" smtClean="0"/>
              <a:t> : demande l’arrêt prématuré du thread</a:t>
            </a:r>
            <a:br>
              <a:rPr lang="fr-BE" smtClean="0"/>
            </a:br>
            <a:endParaRPr lang="fr-BE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mtClean="0"/>
              <a:t>	Si le thread est bloqué, cet appel provoque le lancement d’une exception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InterruptedException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BE" sz="1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mtClean="0"/>
              <a:t>	Sinon, le statut du thread est mis à jour pour signaler la demande d’arrêt.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Thread.currentThread().isInterrupted()</a:t>
            </a:r>
            <a:r>
              <a:rPr lang="fr-BE" smtClean="0"/>
              <a:t> permet de contrôler l’état du statut.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Synchroniser des Threads</a:t>
            </a:r>
            <a:endParaRPr lang="fr-FR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possible de coordonner les traitements effectués par des threads de différentes manières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Synchronisation par </a:t>
            </a:r>
            <a:r>
              <a:rPr lang="fr-BE" b="1" smtClean="0"/>
              <a:t>attente</a:t>
            </a:r>
            <a:r>
              <a:rPr lang="fr-BE" smtClean="0"/>
              <a:t> de la fin d’exécution d’un thread</a:t>
            </a:r>
          </a:p>
          <a:p>
            <a:pPr lvl="1" eaLnBrk="1" hangingPunct="1"/>
            <a:r>
              <a:rPr lang="fr-BE" smtClean="0"/>
              <a:t>Exclusion mutuelle par </a:t>
            </a:r>
            <a:r>
              <a:rPr lang="fr-BE" b="1" smtClean="0"/>
              <a:t>synchronisation de méthode</a:t>
            </a:r>
          </a:p>
          <a:p>
            <a:pPr lvl="1" eaLnBrk="1" hangingPunct="1"/>
            <a:r>
              <a:rPr lang="fr-BE" smtClean="0"/>
              <a:t>Exclusion mutuelle par </a:t>
            </a:r>
            <a:r>
              <a:rPr lang="fr-BE" b="1" smtClean="0"/>
              <a:t>synchronisation de bloc</a:t>
            </a:r>
          </a:p>
          <a:p>
            <a:pPr lvl="1" eaLnBrk="1" hangingPunct="1"/>
            <a:r>
              <a:rPr lang="fr-BE" smtClean="0"/>
              <a:t>Barrière de synchronisation par </a:t>
            </a:r>
            <a:r>
              <a:rPr lang="fr-BE" b="1" smtClean="0"/>
              <a:t>attente/notification</a:t>
            </a:r>
            <a:endParaRPr lang="fr-F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de la fin d’un thread (1/2)</a:t>
            </a:r>
            <a:endParaRPr lang="fr-FR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possible d’obliger un thread à attendre la fin d’exécution d’un autre thread par appel de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fr-BE" smtClean="0"/>
              <a:t> sur le thread dont on attend la fin </a:t>
            </a:r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Syntaxe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join()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join(long timeoutMillisecond)</a:t>
            </a:r>
          </a:p>
          <a:p>
            <a:pPr eaLnBrk="1" hangingPunct="1">
              <a:buFontTx/>
              <a:buNone/>
            </a:pPr>
            <a:endParaRPr lang="fr-FR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de la fin d’un thread (2/2)</a:t>
            </a:r>
            <a:endParaRPr lang="fr-FR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764704"/>
            <a:ext cx="8229057" cy="4963608"/>
          </a:xfrm>
        </p:spPr>
        <p:txBody>
          <a:bodyPr/>
          <a:lstStyle/>
          <a:p>
            <a:pPr eaLnBrk="1" hangingPunct="1"/>
            <a:r>
              <a:rPr lang="fr-BE" dirty="0" smtClean="0"/>
              <a:t>Exemple</a:t>
            </a:r>
          </a:p>
          <a:p>
            <a:pPr eaLnBrk="1" hangingPunct="1">
              <a:buFontTx/>
              <a:buNone/>
            </a:pPr>
            <a:r>
              <a:rPr lang="fr-BE" dirty="0" smtClean="0"/>
              <a:t>	Dans Eclipse, ouvrir </a:t>
            </a:r>
            <a:r>
              <a:rPr lang="fr-BE" dirty="0" err="1" smtClean="0"/>
              <a:t>be.wavenet.course.threads.Sleeper</a:t>
            </a:r>
            <a:endParaRPr lang="fr-FR" dirty="0" smtClean="0"/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1042988" y="1833563"/>
            <a:ext cx="5832475" cy="48942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Sleeper extends Thread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Thread.sleep((long) (Math.random() * 1000));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void main(String[] args)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List&lt;Sleeper&gt; sleepers = new ArrayList&lt;Sleeper&gt;();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for (int i = 0; i &lt; 10; i++)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sleepers.add(new Sleeper());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sleepers.get(i).start();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System.out.println("Attente …");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for (Sleeper sleeper : sleepers)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    sleeper.join();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System.out.println("Threads terminées");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1382" name="Line 5"/>
          <p:cNvSpPr>
            <a:spLocks noChangeShapeType="1"/>
          </p:cNvSpPr>
          <p:nvPr/>
        </p:nvSpPr>
        <p:spPr bwMode="auto">
          <a:xfrm>
            <a:off x="7096125" y="3482975"/>
            <a:ext cx="1225550" cy="0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>
            <a:off x="7385050" y="2762250"/>
            <a:ext cx="0" cy="719138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4" name="Line 7"/>
          <p:cNvSpPr>
            <a:spLocks noChangeShapeType="1"/>
          </p:cNvSpPr>
          <p:nvPr/>
        </p:nvSpPr>
        <p:spPr bwMode="auto">
          <a:xfrm>
            <a:off x="8032750" y="2762250"/>
            <a:ext cx="0" cy="719138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>
            <a:off x="7745413" y="3481388"/>
            <a:ext cx="0" cy="720725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7092950" y="2689225"/>
            <a:ext cx="5762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t1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8029575" y="2689225"/>
            <a:ext cx="5762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tn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101388" name="Text Box 11"/>
          <p:cNvSpPr txBox="1">
            <a:spLocks noChangeArrowheads="1"/>
          </p:cNvSpPr>
          <p:nvPr/>
        </p:nvSpPr>
        <p:spPr bwMode="auto">
          <a:xfrm>
            <a:off x="7745413" y="3841750"/>
            <a:ext cx="7143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main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101389" name="Text Box 12"/>
          <p:cNvSpPr txBox="1">
            <a:spLocks noChangeArrowheads="1"/>
          </p:cNvSpPr>
          <p:nvPr/>
        </p:nvSpPr>
        <p:spPr bwMode="auto">
          <a:xfrm>
            <a:off x="7524750" y="2978150"/>
            <a:ext cx="3603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…</a:t>
            </a:r>
            <a:endParaRPr lang="fr-FR" sz="1400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méthode (1/3)</a:t>
            </a:r>
            <a:endParaRPr lang="fr-FR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22325"/>
            <a:ext cx="8135937" cy="4968875"/>
          </a:xfrm>
        </p:spPr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Dans  Eclipse, ouvrir be.wavenet.course.threads.Account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FR" b="1" smtClean="0"/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1028700" y="1760538"/>
            <a:ext cx="5832475" cy="43005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getAmount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setAmount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withdraw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-=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2411413" y="5789613"/>
            <a:ext cx="6335712" cy="9255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>
                <a:solidFill>
                  <a:srgbClr val="CC0000"/>
                </a:solidFill>
              </a:rPr>
              <a:t>Si deux threads concurrents appellent respectivement les méthodes withdraw() et deposit(), il n’est pas certain que le résultat sera juste</a:t>
            </a:r>
            <a:r>
              <a:rPr lang="fr-BE"/>
              <a:t> …</a:t>
            </a:r>
            <a:endParaRPr lang="fr-FR"/>
          </a:p>
        </p:txBody>
      </p:sp>
      <p:pic>
        <p:nvPicPr>
          <p:cNvPr id="102407" name="Picture 6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592296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méthode (2/3)</a:t>
            </a:r>
            <a:endParaRPr lang="fr-FR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Empêcher l’exécution simultanée de la méthode par plusieurs threads ?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En plaçant le mot clé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fr-BE" smtClean="0"/>
              <a:t>devant l’en-tête de la méthode</a:t>
            </a:r>
          </a:p>
          <a:p>
            <a:pPr lvl="1" eaLnBrk="1" hangingPunct="1">
              <a:buFontTx/>
              <a:buNone/>
            </a:pPr>
            <a:endParaRPr lang="fr-BE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BE" smtClean="0"/>
              <a:t>Empêche l’exécution simultanée pour une </a:t>
            </a:r>
            <a:r>
              <a:rPr lang="fr-BE" b="1" smtClean="0"/>
              <a:t>même instance</a:t>
            </a:r>
          </a:p>
          <a:p>
            <a:pPr lvl="1" eaLnBrk="1" hangingPunct="1"/>
            <a:r>
              <a:rPr lang="fr-BE" smtClean="0"/>
              <a:t>de la méthode</a:t>
            </a:r>
          </a:p>
          <a:p>
            <a:pPr lvl="1" eaLnBrk="1" hangingPunct="1"/>
            <a:r>
              <a:rPr lang="fr-BE" smtClean="0"/>
              <a:t>de toute autre méthode synchronisée</a:t>
            </a:r>
          </a:p>
          <a:p>
            <a:pPr lvl="1" eaLnBrk="1" hangingPunct="1"/>
            <a:r>
              <a:rPr lang="fr-BE" smtClean="0"/>
              <a:t>de toute portion de code synchronisée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FR" smtClean="0"/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1331640" y="4509120"/>
            <a:ext cx="5472112" cy="3143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synchronized void setAmount(…)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méthode (3/3)</a:t>
            </a:r>
            <a:endParaRPr lang="fr-FR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FR" smtClean="0"/>
              <a:t>	Dans Eclipse, ouvrir be.wavenet.course.threads.ThreadSafeAccount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1500188" y="1928813"/>
            <a:ext cx="5832475" cy="39354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ThreadSafeAccount extends Account {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ThreadSafeAccount(double amount)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super(amount);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double getAmount()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super.getAmount();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void setAmount(double amount) {  			super.setAmount(amount);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void deposit(double amount) {  			super.deposit(amount);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void withdraw(double amount) {  			super.withdraw(amount);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bloc</a:t>
            </a:r>
            <a:endParaRPr lang="fr-FR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également possible l’exécution simultanée d’un bloc de code à l’aide du mot-clé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Exemple</a:t>
            </a:r>
            <a:endParaRPr lang="fr-FR" smtClean="0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1187450" y="3068638"/>
            <a:ext cx="6480175" cy="10144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void setAmount(double amount)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synchronized(this)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super.setAmount(amount);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(1/5)</a:t>
            </a:r>
            <a:endParaRPr lang="fr-FR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/>
              <a:t>Il est possible de coordonner l’exécution de plusieurs threads utilisant une même resource à l’aide d’un mécanisme de </a:t>
            </a:r>
            <a:r>
              <a:rPr lang="fr-BE" b="1" smtClean="0"/>
              <a:t>notification</a:t>
            </a:r>
          </a:p>
          <a:p>
            <a:pPr eaLnBrk="1" hangingPunct="1">
              <a:lnSpc>
                <a:spcPct val="90000"/>
              </a:lnSpc>
            </a:pPr>
            <a:endParaRPr lang="fr-BE" sz="1200" smtClean="0"/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Utilisation des méthodes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fr-BE" smtClean="0"/>
              <a:t> de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java.lang.Object</a:t>
            </a:r>
          </a:p>
          <a:p>
            <a:pPr eaLnBrk="1" hangingPunct="1">
              <a:lnSpc>
                <a:spcPct val="90000"/>
              </a:lnSpc>
            </a:pPr>
            <a:endParaRPr lang="fr-BE" sz="14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pour suspendre le thread en cours d’exécution en attendant qu’une condition soit réalisée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fr-BE" smtClean="0"/>
              <a:t> pour réactiver un thread mis en attente lorsque la condition est vérifiée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notifyAll()</a:t>
            </a:r>
            <a:r>
              <a:rPr lang="fr-BE" smtClean="0"/>
              <a:t> pour réactiver tous les threads en attente sur la condition</a:t>
            </a:r>
          </a:p>
          <a:p>
            <a:pPr lvl="1"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Ces méthodes nécessitent un accès exclusif à l’objet, elles doivent donc être utilisées au sein d’une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fr-BE" smtClean="0"/>
              <a:t> ou un bloc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</a:t>
            </a:r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lvl="1"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Attente / Notification (2/5)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Exemple</a:t>
            </a:r>
            <a:endParaRPr lang="fr-B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00125" y="1643063"/>
            <a:ext cx="7129463" cy="39703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Resource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private boolean isUsed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void allocate()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while (isUsed)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 wait();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catch (InterruptedException ie) {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isUsed = true;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void free()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isUsed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notify();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Thread</a:t>
            </a:r>
            <a:endParaRPr lang="fr-FR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 </a:t>
            </a:r>
            <a:r>
              <a:rPr lang="fr-BE" b="1" smtClean="0"/>
              <a:t>thread</a:t>
            </a:r>
            <a:r>
              <a:rPr lang="fr-BE" smtClean="0"/>
              <a:t> est un processus léger, c’est-à-dire une tâche indépendante du programme principal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Chaque thread possède :</a:t>
            </a:r>
          </a:p>
          <a:p>
            <a:pPr lvl="1" eaLnBrk="1" hangingPunct="1"/>
            <a:r>
              <a:rPr lang="fr-BE" smtClean="0"/>
              <a:t>Un état d’exécution</a:t>
            </a:r>
          </a:p>
          <a:p>
            <a:pPr lvl="1" eaLnBrk="1" hangingPunct="1"/>
            <a:r>
              <a:rPr lang="fr-BE" smtClean="0"/>
              <a:t>Une pile d’exécution </a:t>
            </a:r>
          </a:p>
          <a:p>
            <a:pPr lvl="1" eaLnBrk="1" hangingPunct="1"/>
            <a:r>
              <a:rPr lang="fr-BE" smtClean="0"/>
              <a:t>Un espace dédié à ses variables propres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Java incorpore les primitives permettant l’exécution de threads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java.lang.ThreadGroup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java.lang.Runnable</a:t>
            </a:r>
            <a:endParaRPr lang="fr-BE" sz="900" smtClean="0"/>
          </a:p>
          <a:p>
            <a:pPr eaLnBrk="1" hangingPunct="1"/>
            <a:endParaRPr lang="fr-BE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(3/5)</a:t>
            </a:r>
            <a:endParaRPr lang="fr-FR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</a:t>
            </a:r>
          </a:p>
          <a:p>
            <a:pPr lvl="1" eaLnBrk="1" hangingPunct="1"/>
            <a:r>
              <a:rPr lang="fr-BE" smtClean="0"/>
              <a:t>Suspend l’exécution du thread courant</a:t>
            </a:r>
          </a:p>
          <a:p>
            <a:pPr lvl="1" eaLnBrk="1" hangingPunct="1"/>
            <a:r>
              <a:rPr lang="fr-BE" smtClean="0"/>
              <a:t>Libére le verrou assurant l’exclusion mutuelle, d’autres threads peuvent exécuter les méthodes synchronisées du même objet</a:t>
            </a:r>
          </a:p>
          <a:p>
            <a:pPr lvl="1" eaLnBrk="1" hangingPunct="1"/>
            <a:r>
              <a:rPr lang="fr-BE" smtClean="0"/>
              <a:t>Attend un appel à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fr-BE" smtClean="0"/>
              <a:t> ou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notifyAll()</a:t>
            </a:r>
            <a:r>
              <a:rPr lang="fr-BE" smtClean="0"/>
              <a:t> par un autre thread pour le même objet</a:t>
            </a:r>
          </a:p>
          <a:p>
            <a:pPr lvl="1" eaLnBrk="1" hangingPunct="1"/>
            <a:endParaRPr lang="fr-BE" sz="1000" smtClean="0"/>
          </a:p>
          <a:p>
            <a:pPr eaLnBrk="1" hangingPunct="1"/>
            <a:r>
              <a:rPr lang="fr-BE" smtClean="0"/>
              <a:t>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</a:p>
          <a:p>
            <a:pPr lvl="1" eaLnBrk="1" hangingPunct="1"/>
            <a:r>
              <a:rPr lang="fr-BE" smtClean="0"/>
              <a:t>Réactivation d’un thread mise en attente par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sur le même objet</a:t>
            </a:r>
          </a:p>
          <a:p>
            <a:pPr lvl="1" eaLnBrk="1" hangingPunct="1"/>
            <a:r>
              <a:rPr lang="fr-BE" smtClean="0"/>
              <a:t>Si plusieurs threads, un thread est choisi au hasard (en pratique, la JVM choisi le premier)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notifyAll()</a:t>
            </a:r>
          </a:p>
          <a:p>
            <a:pPr lvl="1" eaLnBrk="1" hangingPunct="1"/>
            <a:r>
              <a:rPr lang="fr-BE" smtClean="0"/>
              <a:t>Réactivation de tous les threads mis en attente par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</a:t>
            </a:r>
            <a:r>
              <a:rPr lang="fr-BE" u="sng" smtClean="0"/>
              <a:t>sur le même objet</a:t>
            </a:r>
            <a:endParaRPr lang="fr-BE" u="sng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fr-FR" i="1" smtClean="0"/>
              <a:t>notify()</a:t>
            </a:r>
            <a:r>
              <a:rPr lang="fr-FR" smtClean="0"/>
              <a:t> et </a:t>
            </a:r>
            <a:r>
              <a:rPr lang="fr-FR" i="1" smtClean="0"/>
              <a:t>notifyAll()</a:t>
            </a:r>
            <a:r>
              <a:rPr lang="fr-FR" smtClean="0"/>
              <a:t> permettent de débloquer une tâche bloquée par </a:t>
            </a:r>
            <a:r>
              <a:rPr lang="fr-FR" i="1" smtClean="0"/>
              <a:t>wait()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(4/5)</a:t>
            </a:r>
            <a:endParaRPr lang="fr-FR" smtClean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539750" y="7651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A1B4DF"/>
              </a:buClr>
              <a:buFontTx/>
              <a:buChar char="•"/>
            </a:pPr>
            <a:r>
              <a:rPr lang="fr-BE" sz="2000">
                <a:solidFill>
                  <a:srgbClr val="3C486E"/>
                </a:solidFill>
              </a:rPr>
              <a:t>Exemple : Producteur / Consommateur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A1B4DF"/>
              </a:buClr>
            </a:pPr>
            <a:r>
              <a:rPr lang="fr-BE" sz="2000">
                <a:solidFill>
                  <a:srgbClr val="3C486E"/>
                </a:solidFill>
              </a:rPr>
              <a:t>	Dans Eclipse, ouvrir be.wavenet.course.threads.ProducerConsumer</a:t>
            </a:r>
            <a:endParaRPr lang="fr-FR" sz="2000">
              <a:solidFill>
                <a:srgbClr val="3C486E"/>
              </a:solidFill>
            </a:endParaRPr>
          </a:p>
        </p:txBody>
      </p:sp>
      <p:sp>
        <p:nvSpPr>
          <p:cNvPr id="108549" name="Text Box 6"/>
          <p:cNvSpPr txBox="1">
            <a:spLocks noChangeArrowheads="1"/>
          </p:cNvSpPr>
          <p:nvPr/>
        </p:nvSpPr>
        <p:spPr bwMode="auto">
          <a:xfrm>
            <a:off x="1000125" y="1643063"/>
            <a:ext cx="7129463" cy="50165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ProducerConsumer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void main(String[] args)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Queue queue = new Queue();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Producer(queue);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Consumer(queue);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Queue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int n;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boolean valueSet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int get()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0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valueSet)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 wait(); 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fr-BE" sz="1000" b="1">
                <a:solidFill>
                  <a:srgbClr val="3C486E"/>
                </a:solidFill>
              </a:rPr>
              <a:t>"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Got</a:t>
            </a:r>
            <a:r>
              <a:rPr lang="fr-BE" sz="1000" b="1">
                <a:solidFill>
                  <a:srgbClr val="3C486E"/>
                </a:solidFill>
              </a:rPr>
              <a:t>"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+ n);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valueSet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notify();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n;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void put(int n)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0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while (valueSet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 wait(); 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this.n = n;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valueSet = true;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fr-BE" sz="1000" b="1">
                <a:solidFill>
                  <a:srgbClr val="3C486E"/>
                </a:solidFill>
              </a:rPr>
              <a:t>"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fr-BE" sz="1000" b="1">
                <a:solidFill>
                  <a:srgbClr val="3C486E"/>
                </a:solidFill>
              </a:rPr>
              <a:t>"  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+ n);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notify();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(5/5)</a:t>
            </a:r>
            <a:endParaRPr lang="fr-FR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836712"/>
            <a:ext cx="8229057" cy="4963608"/>
          </a:xfrm>
        </p:spPr>
        <p:txBody>
          <a:bodyPr/>
          <a:lstStyle/>
          <a:p>
            <a:pPr eaLnBrk="1" hangingPunct="1"/>
            <a:r>
              <a:rPr lang="fr-BE" dirty="0" smtClean="0"/>
              <a:t>… suite</a:t>
            </a:r>
            <a:endParaRPr lang="fr-FR" dirty="0" smtClean="0"/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1042988" y="1268413"/>
            <a:ext cx="7129462" cy="4521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Producer implements Runnable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Queue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Producer(Queue queue)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this.queue =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Thread(this, "Producer").start();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int i = 0;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while (true)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queue.put(i++);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Consumer implements Runnable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Queue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Consumer(Queue queue)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this.queue =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Thread(this, "Consumer").start();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while (true)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queue.get();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Daemon Thread (1/2)</a:t>
            </a:r>
            <a:endParaRPr lang="fr-FR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 thread démon est un thread qui tourne en tâche de fond pendant toute la durée d’exécution du programme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setDaemon(boolean isDaemon)</a:t>
            </a:r>
            <a:r>
              <a:rPr lang="fr-BE" smtClean="0"/>
              <a:t> : marquer le thread comme thread démon ou thread utilisateur. La méthode doit être appelée avant que le thread n’ait été démarré !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isDaemon()</a:t>
            </a:r>
            <a:r>
              <a:rPr lang="fr-BE" smtClean="0"/>
              <a:t> : tester si un thread est un thread démon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Daemon Thread (2/2)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</a:t>
            </a:r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be.wavenet.course.threads.DaemonThread</a:t>
            </a:r>
          </a:p>
          <a:p>
            <a:pPr eaLnBrk="1" hangingPunct="1">
              <a:buFontTx/>
              <a:buNone/>
            </a:pPr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Que se passe-t-il si thread.setDaemon(true) est mis à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BE" smtClean="0"/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Multithreading</a:t>
            </a:r>
            <a:endParaRPr lang="fr-FR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Le </a:t>
            </a:r>
            <a:r>
              <a:rPr lang="fr-BE" b="1" smtClean="0"/>
              <a:t>multithreading</a:t>
            </a:r>
            <a:r>
              <a:rPr lang="fr-BE" smtClean="0"/>
              <a:t> permet l’exécution simultanée ou pseudo-parallèle de plusieurs threads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FR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3986" name="Group 162"/>
          <p:cNvGraphicFramePr>
            <a:graphicFrameLocks noGrp="1"/>
          </p:cNvGraphicFramePr>
          <p:nvPr/>
        </p:nvGraphicFramePr>
        <p:xfrm>
          <a:off x="2195513" y="2276475"/>
          <a:ext cx="5832475" cy="2160588"/>
        </p:xfrm>
        <a:graphic>
          <a:graphicData uri="http://schemas.openxmlformats.org/drawingml/2006/table">
            <a:tbl>
              <a:tblPr/>
              <a:tblGrid>
                <a:gridCol w="649287"/>
                <a:gridCol w="647700"/>
                <a:gridCol w="647700"/>
                <a:gridCol w="647700"/>
                <a:gridCol w="649288"/>
                <a:gridCol w="647700"/>
                <a:gridCol w="647700"/>
                <a:gridCol w="647700"/>
                <a:gridCol w="6477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1203" name="Text Box 163"/>
          <p:cNvSpPr txBox="1">
            <a:spLocks noChangeArrowheads="1"/>
          </p:cNvSpPr>
          <p:nvPr/>
        </p:nvSpPr>
        <p:spPr bwMode="auto">
          <a:xfrm>
            <a:off x="1193800" y="2366963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1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4" name="Text Box 164"/>
          <p:cNvSpPr txBox="1">
            <a:spLocks noChangeArrowheads="1"/>
          </p:cNvSpPr>
          <p:nvPr/>
        </p:nvSpPr>
        <p:spPr bwMode="auto">
          <a:xfrm>
            <a:off x="1193800" y="276542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2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5" name="Text Box 165"/>
          <p:cNvSpPr txBox="1">
            <a:spLocks noChangeArrowheads="1"/>
          </p:cNvSpPr>
          <p:nvPr/>
        </p:nvSpPr>
        <p:spPr bwMode="auto">
          <a:xfrm>
            <a:off x="1203325" y="320357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3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6" name="Text Box 166"/>
          <p:cNvSpPr txBox="1">
            <a:spLocks noChangeArrowheads="1"/>
          </p:cNvSpPr>
          <p:nvPr/>
        </p:nvSpPr>
        <p:spPr bwMode="auto">
          <a:xfrm>
            <a:off x="1203325" y="363537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4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7" name="Text Box 167"/>
          <p:cNvSpPr txBox="1">
            <a:spLocks noChangeArrowheads="1"/>
          </p:cNvSpPr>
          <p:nvPr/>
        </p:nvSpPr>
        <p:spPr bwMode="auto">
          <a:xfrm>
            <a:off x="1203325" y="406717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5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8" name="Line 168"/>
          <p:cNvSpPr>
            <a:spLocks noChangeShapeType="1"/>
          </p:cNvSpPr>
          <p:nvPr/>
        </p:nvSpPr>
        <p:spPr bwMode="auto">
          <a:xfrm>
            <a:off x="2195513" y="4724400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91209" name="Text Box 169"/>
          <p:cNvSpPr txBox="1">
            <a:spLocks noChangeArrowheads="1"/>
          </p:cNvSpPr>
          <p:nvPr/>
        </p:nvSpPr>
        <p:spPr bwMode="auto">
          <a:xfrm>
            <a:off x="7812088" y="4868863"/>
            <a:ext cx="755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Temps</a:t>
            </a:r>
            <a:endParaRPr lang="fr-FR" sz="1400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Créer un Thread</a:t>
            </a:r>
            <a:endParaRPr lang="fr-FR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 programme Java est constitué d’au minimum un thread, le thread principal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Il y a deux manières de créer un thread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Créer une classe dérivée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</a:t>
            </a:r>
          </a:p>
          <a:p>
            <a:pPr lvl="1" eaLnBrk="1" hangingPunct="1"/>
            <a:r>
              <a:rPr lang="fr-BE" smtClean="0"/>
              <a:t>Implémenter l’interface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 java.lang.Runnable</a:t>
            </a:r>
          </a:p>
          <a:p>
            <a:pPr lvl="1" eaLnBrk="1" hangingPunct="1"/>
            <a:endParaRPr lang="fr-BE" sz="2000" smtClean="0"/>
          </a:p>
          <a:p>
            <a:pPr eaLnBrk="1" hangingPunct="1"/>
            <a:r>
              <a:rPr lang="fr-BE" smtClean="0"/>
              <a:t>Les threads Java sont gérés par la machine virtuelle Java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java.lang.Thread (1/2)</a:t>
            </a:r>
            <a:endParaRPr lang="fr-FR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Mise en œuvre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Créer une classe dérivée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</a:t>
            </a:r>
          </a:p>
          <a:p>
            <a:pPr lvl="1" eaLnBrk="1" hangingPunct="1"/>
            <a:r>
              <a:rPr lang="fr-BE" smtClean="0"/>
              <a:t>Surcharger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 lvl="1" eaLnBrk="1" hangingPunct="1"/>
            <a:r>
              <a:rPr lang="fr-BE" smtClean="0"/>
              <a:t>Instancier un objet de cette sous-classe</a:t>
            </a:r>
          </a:p>
          <a:p>
            <a:pPr lvl="1" eaLnBrk="1" hangingPunct="1"/>
            <a:r>
              <a:rPr lang="fr-BE" smtClean="0"/>
              <a:t>Exécuter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fr-BE" smtClean="0"/>
              <a:t> pour démarrer le thread</a:t>
            </a:r>
          </a:p>
          <a:p>
            <a:pPr eaLnBrk="1" hangingPunct="1"/>
            <a:endParaRPr lang="fr-BE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java.lang.Thread (2/2)</a:t>
            </a:r>
            <a:endParaRPr lang="fr-FR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be.wavenet.course.threads.HelloThread</a:t>
            </a:r>
            <a:endParaRPr lang="fr-FR" smtClean="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428750" y="2143125"/>
            <a:ext cx="6481763" cy="37544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HelloThread extends Thread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Thread.sleep(1000);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 catch (InterruptedException e)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e.printStackTrace();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System.out.println("Hello");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void main(String[] args)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HelloThread h = new HelloThread();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h.start();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java.lang.Runnable (1/2)</a:t>
            </a:r>
            <a:endParaRPr lang="fr-FR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Le langage Java n'autorise pas l'héritage multiple … 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Mise en œuvre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Implémenter l’interface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 java.lang.Runnable</a:t>
            </a:r>
          </a:p>
          <a:p>
            <a:pPr lvl="1" eaLnBrk="1" hangingPunct="1"/>
            <a:r>
              <a:rPr lang="fr-BE" smtClean="0"/>
              <a:t>Implémenter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 lvl="1" eaLnBrk="1" hangingPunct="1"/>
            <a:r>
              <a:rPr lang="fr-BE" smtClean="0"/>
              <a:t>Instancier la classe </a:t>
            </a:r>
          </a:p>
          <a:p>
            <a:pPr lvl="1" eaLnBrk="1" hangingPunct="1"/>
            <a:r>
              <a:rPr lang="fr-BE" smtClean="0"/>
              <a:t>Créer une instance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fr-BE" smtClean="0"/>
              <a:t>, en passant en argument du constructeur une référence à l’objet implémentant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Runnable</a:t>
            </a:r>
          </a:p>
          <a:p>
            <a:pPr lvl="1" eaLnBrk="1" hangingPunct="1"/>
            <a:r>
              <a:rPr lang="fr-BE" smtClean="0"/>
              <a:t>Exécuter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fr-BE" smtClean="0"/>
              <a:t> pour démarrer le thread</a:t>
            </a:r>
          </a:p>
          <a:p>
            <a:pPr lvl="1" eaLnBrk="1" hangingPunct="1"/>
            <a:endParaRPr lang="fr-BE" smtClean="0"/>
          </a:p>
          <a:p>
            <a:pPr eaLnBrk="1" hangingPunct="1"/>
            <a:endParaRPr lang="fr-BE" smtClean="0"/>
          </a:p>
          <a:p>
            <a:pPr lvl="1" eaLnBrk="1" hangingPunct="1"/>
            <a:endParaRPr lang="fr-BE" sz="1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java.lang.Runnable (2/2)</a:t>
            </a:r>
            <a:endParaRPr lang="fr-FR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be.wavenet.course.threads.HelloRunnable</a:t>
            </a:r>
          </a:p>
          <a:p>
            <a:pPr eaLnBrk="1" hangingPunct="1"/>
            <a:endParaRPr lang="fr-FR" smtClean="0"/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1476375" y="2139950"/>
            <a:ext cx="6408738" cy="37544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HelloRunnable implements Runnable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void run() {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3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Thread.sleep(1000);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catch (InterruptedException e) {</a:t>
            </a:r>
          </a:p>
          <a:p>
            <a:pPr lvl="3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e.printStackTrace();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System.out.println("Hello");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HelloRunnable h = new HelloRunnable();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new Thread(h).start();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Contrôler un Thread (1/2)</a:t>
            </a:r>
            <a:endParaRPr 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7284" name="AutoShape 9"/>
          <p:cNvSpPr>
            <a:spLocks noChangeArrowheads="1"/>
          </p:cNvSpPr>
          <p:nvPr/>
        </p:nvSpPr>
        <p:spPr bwMode="auto">
          <a:xfrm>
            <a:off x="3851275" y="1052513"/>
            <a:ext cx="1441450" cy="503237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nouveau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5" name="AutoShape 11"/>
          <p:cNvSpPr>
            <a:spLocks noChangeArrowheads="1"/>
          </p:cNvSpPr>
          <p:nvPr/>
        </p:nvSpPr>
        <p:spPr bwMode="auto">
          <a:xfrm>
            <a:off x="3851275" y="2133600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prêt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6" name="Text Box 14"/>
          <p:cNvSpPr txBox="1">
            <a:spLocks noChangeArrowheads="1"/>
          </p:cNvSpPr>
          <p:nvPr/>
        </p:nvSpPr>
        <p:spPr bwMode="auto">
          <a:xfrm>
            <a:off x="4533900" y="1701800"/>
            <a:ext cx="685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start()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7" name="AutoShape 15"/>
          <p:cNvSpPr>
            <a:spLocks noChangeArrowheads="1"/>
          </p:cNvSpPr>
          <p:nvPr/>
        </p:nvSpPr>
        <p:spPr bwMode="auto">
          <a:xfrm>
            <a:off x="3851275" y="3213100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en cours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8" name="Text Box 19"/>
          <p:cNvSpPr txBox="1">
            <a:spLocks noChangeArrowheads="1"/>
          </p:cNvSpPr>
          <p:nvPr/>
        </p:nvSpPr>
        <p:spPr bwMode="auto">
          <a:xfrm>
            <a:off x="5435600" y="2925763"/>
            <a:ext cx="1157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distribution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289" name="AutoShape 20"/>
          <p:cNvCxnSpPr>
            <a:cxnSpLocks noChangeShapeType="1"/>
            <a:stCxn id="97287" idx="1"/>
            <a:endCxn id="97285" idx="1"/>
          </p:cNvCxnSpPr>
          <p:nvPr/>
        </p:nvCxnSpPr>
        <p:spPr bwMode="auto">
          <a:xfrm rot="10800000" flipH="1">
            <a:off x="3851275" y="2386013"/>
            <a:ext cx="1588" cy="10795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cxnSp>
        <p:nvCxnSpPr>
          <p:cNvPr id="97290" name="AutoShape 21"/>
          <p:cNvCxnSpPr>
            <a:cxnSpLocks noChangeShapeType="1"/>
            <a:stCxn id="97285" idx="3"/>
            <a:endCxn id="97287" idx="3"/>
          </p:cNvCxnSpPr>
          <p:nvPr/>
        </p:nvCxnSpPr>
        <p:spPr bwMode="auto">
          <a:xfrm>
            <a:off x="5292725" y="2386013"/>
            <a:ext cx="1588" cy="10795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cxnSp>
        <p:nvCxnSpPr>
          <p:cNvPr id="97291" name="AutoShape 23"/>
          <p:cNvCxnSpPr>
            <a:cxnSpLocks noChangeShapeType="1"/>
            <a:stCxn id="97284" idx="2"/>
            <a:endCxn id="97285" idx="0"/>
          </p:cNvCxnSpPr>
          <p:nvPr/>
        </p:nvCxnSpPr>
        <p:spPr bwMode="auto">
          <a:xfrm>
            <a:off x="4572000" y="1555750"/>
            <a:ext cx="0" cy="577850"/>
          </a:xfrm>
          <a:prstGeom prst="straightConnector1">
            <a:avLst/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292" name="Text Box 24"/>
          <p:cNvSpPr txBox="1">
            <a:spLocks noChangeArrowheads="1"/>
          </p:cNvSpPr>
          <p:nvPr/>
        </p:nvSpPr>
        <p:spPr bwMode="auto">
          <a:xfrm>
            <a:off x="1547813" y="2781300"/>
            <a:ext cx="20875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BE" sz="1400" b="1">
                <a:solidFill>
                  <a:srgbClr val="3C486E"/>
                </a:solidFill>
              </a:rPr>
              <a:t>yield()</a:t>
            </a:r>
          </a:p>
          <a:p>
            <a:pPr algn="r"/>
            <a:r>
              <a:rPr lang="fr-BE" sz="1400" b="1">
                <a:solidFill>
                  <a:srgbClr val="3C486E"/>
                </a:solidFill>
              </a:rPr>
              <a:t>interruption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93" name="AutoShape 25"/>
          <p:cNvSpPr>
            <a:spLocks noChangeArrowheads="1"/>
          </p:cNvSpPr>
          <p:nvPr/>
        </p:nvSpPr>
        <p:spPr bwMode="auto">
          <a:xfrm>
            <a:off x="1476375" y="4365625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attente de 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synchronisation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94" name="AutoShape 26"/>
          <p:cNvSpPr>
            <a:spLocks noChangeArrowheads="1"/>
          </p:cNvSpPr>
          <p:nvPr/>
        </p:nvSpPr>
        <p:spPr bwMode="auto">
          <a:xfrm>
            <a:off x="2987675" y="5157788"/>
            <a:ext cx="1441450" cy="503237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attente 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295" name="AutoShape 27"/>
          <p:cNvCxnSpPr>
            <a:cxnSpLocks noChangeShapeType="1"/>
            <a:stCxn id="97287" idx="1"/>
            <a:endCxn id="97293" idx="0"/>
          </p:cNvCxnSpPr>
          <p:nvPr/>
        </p:nvCxnSpPr>
        <p:spPr bwMode="auto">
          <a:xfrm rot="10800000" flipV="1">
            <a:off x="2197100" y="3465513"/>
            <a:ext cx="1654175" cy="900112"/>
          </a:xfrm>
          <a:prstGeom prst="curvedConnector2">
            <a:avLst/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296" name="Text Box 28"/>
          <p:cNvSpPr txBox="1">
            <a:spLocks noChangeArrowheads="1"/>
          </p:cNvSpPr>
          <p:nvPr/>
        </p:nvSpPr>
        <p:spPr bwMode="auto">
          <a:xfrm>
            <a:off x="2051050" y="3860800"/>
            <a:ext cx="10588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BE" sz="1400" b="1">
                <a:solidFill>
                  <a:srgbClr val="3C486E"/>
                </a:solidFill>
              </a:rPr>
              <a:t>wait()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297" name="AutoShape 29"/>
          <p:cNvCxnSpPr>
            <a:cxnSpLocks noChangeShapeType="1"/>
            <a:stCxn id="97287" idx="2"/>
            <a:endCxn id="97294" idx="0"/>
          </p:cNvCxnSpPr>
          <p:nvPr/>
        </p:nvCxnSpPr>
        <p:spPr bwMode="auto">
          <a:xfrm rot="5400000">
            <a:off x="3419475" y="4005263"/>
            <a:ext cx="1441450" cy="863600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298" name="Text Box 32"/>
          <p:cNvSpPr txBox="1">
            <a:spLocks noChangeArrowheads="1"/>
          </p:cNvSpPr>
          <p:nvPr/>
        </p:nvSpPr>
        <p:spPr bwMode="auto">
          <a:xfrm>
            <a:off x="3276600" y="4581525"/>
            <a:ext cx="12382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BE" sz="1400" b="1">
                <a:solidFill>
                  <a:srgbClr val="3C486E"/>
                </a:solidFill>
              </a:rPr>
              <a:t>sleep()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99" name="AutoShape 33"/>
          <p:cNvSpPr>
            <a:spLocks noChangeArrowheads="1"/>
          </p:cNvSpPr>
          <p:nvPr/>
        </p:nvSpPr>
        <p:spPr bwMode="auto">
          <a:xfrm>
            <a:off x="5219700" y="5086350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mort 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0" name="AutoShape 34"/>
          <p:cNvCxnSpPr>
            <a:cxnSpLocks noChangeShapeType="1"/>
            <a:endCxn id="97299" idx="0"/>
          </p:cNvCxnSpPr>
          <p:nvPr/>
        </p:nvCxnSpPr>
        <p:spPr bwMode="auto">
          <a:xfrm rot="16200000" flipH="1">
            <a:off x="4572000" y="3717925"/>
            <a:ext cx="1368425" cy="13684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1" name="AutoShape 35"/>
          <p:cNvSpPr>
            <a:spLocks noChangeArrowheads="1"/>
          </p:cNvSpPr>
          <p:nvPr/>
        </p:nvSpPr>
        <p:spPr bwMode="auto">
          <a:xfrm>
            <a:off x="6732588" y="4221163"/>
            <a:ext cx="1441450" cy="503237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bloqué 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2" name="AutoShape 36"/>
          <p:cNvCxnSpPr>
            <a:cxnSpLocks noChangeShapeType="1"/>
            <a:stCxn id="97287" idx="3"/>
            <a:endCxn id="97301" idx="0"/>
          </p:cNvCxnSpPr>
          <p:nvPr/>
        </p:nvCxnSpPr>
        <p:spPr bwMode="auto">
          <a:xfrm>
            <a:off x="5292725" y="3465513"/>
            <a:ext cx="2160588" cy="755650"/>
          </a:xfrm>
          <a:prstGeom prst="curvedConnector2">
            <a:avLst/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3" name="Text Box 37"/>
          <p:cNvSpPr txBox="1">
            <a:spLocks noChangeArrowheads="1"/>
          </p:cNvSpPr>
          <p:nvPr/>
        </p:nvSpPr>
        <p:spPr bwMode="auto">
          <a:xfrm>
            <a:off x="5651500" y="3717925"/>
            <a:ext cx="1247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entrée/sortie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4" name="AutoShape 38"/>
          <p:cNvCxnSpPr>
            <a:cxnSpLocks noChangeShapeType="1"/>
            <a:stCxn id="97301" idx="3"/>
            <a:endCxn id="97285" idx="3"/>
          </p:cNvCxnSpPr>
          <p:nvPr/>
        </p:nvCxnSpPr>
        <p:spPr bwMode="auto">
          <a:xfrm flipH="1" flipV="1">
            <a:off x="5292725" y="2386013"/>
            <a:ext cx="2881313" cy="2087562"/>
          </a:xfrm>
          <a:prstGeom prst="curvedConnector3">
            <a:avLst>
              <a:gd name="adj1" fmla="val -7935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5" name="Text Box 39"/>
          <p:cNvSpPr txBox="1">
            <a:spLocks noChangeArrowheads="1"/>
          </p:cNvSpPr>
          <p:nvPr/>
        </p:nvSpPr>
        <p:spPr bwMode="auto">
          <a:xfrm>
            <a:off x="6948488" y="2997200"/>
            <a:ext cx="12477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entrée/sortie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effectuée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6" name="AutoShape 40"/>
          <p:cNvCxnSpPr>
            <a:cxnSpLocks noChangeShapeType="1"/>
            <a:stCxn id="97293" idx="1"/>
          </p:cNvCxnSpPr>
          <p:nvPr/>
        </p:nvCxnSpPr>
        <p:spPr bwMode="auto">
          <a:xfrm rot="10800000" flipH="1">
            <a:off x="1476375" y="2349500"/>
            <a:ext cx="2301875" cy="2268538"/>
          </a:xfrm>
          <a:prstGeom prst="curvedConnector3">
            <a:avLst>
              <a:gd name="adj1" fmla="val -9931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7" name="Text Box 41"/>
          <p:cNvSpPr txBox="1">
            <a:spLocks noChangeArrowheads="1"/>
          </p:cNvSpPr>
          <p:nvPr/>
        </p:nvSpPr>
        <p:spPr bwMode="auto">
          <a:xfrm>
            <a:off x="1187450" y="3286125"/>
            <a:ext cx="10096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notify()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notifyAll()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8" name="AutoShape 42"/>
          <p:cNvCxnSpPr>
            <a:cxnSpLocks noChangeShapeType="1"/>
            <a:stCxn id="97294" idx="1"/>
            <a:endCxn id="97285" idx="0"/>
          </p:cNvCxnSpPr>
          <p:nvPr/>
        </p:nvCxnSpPr>
        <p:spPr bwMode="auto">
          <a:xfrm rot="10800000" flipH="1">
            <a:off x="2987675" y="2133600"/>
            <a:ext cx="1584325" cy="3276600"/>
          </a:xfrm>
          <a:prstGeom prst="curvedConnector4">
            <a:avLst>
              <a:gd name="adj1" fmla="val -154009"/>
              <a:gd name="adj2" fmla="val 106977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9" name="Text Box 43"/>
          <p:cNvSpPr txBox="1">
            <a:spLocks noChangeArrowheads="1"/>
          </p:cNvSpPr>
          <p:nvPr/>
        </p:nvSpPr>
        <p:spPr bwMode="auto">
          <a:xfrm>
            <a:off x="250825" y="2133600"/>
            <a:ext cx="10302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expiration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du délai</a:t>
            </a:r>
            <a:endParaRPr lang="fr-FR" sz="1400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919</Words>
  <Application>Microsoft Office PowerPoint</Application>
  <PresentationFormat>Affichage à l'écran (4:3)</PresentationFormat>
  <Paragraphs>364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Default Design</vt:lpstr>
      <vt:lpstr>5. Multithreading</vt:lpstr>
      <vt:lpstr>Thread</vt:lpstr>
      <vt:lpstr>Multithreading</vt:lpstr>
      <vt:lpstr>Créer un Thread</vt:lpstr>
      <vt:lpstr>java.lang.Thread (1/2)</vt:lpstr>
      <vt:lpstr>java.lang.Thread (2/2)</vt:lpstr>
      <vt:lpstr>java.lang.Runnable (1/2)</vt:lpstr>
      <vt:lpstr>java.lang.Runnable (2/2)</vt:lpstr>
      <vt:lpstr>Contrôler un Thread (1/2)</vt:lpstr>
      <vt:lpstr>Contrôler un Thread (2/2)</vt:lpstr>
      <vt:lpstr>Synchroniser des Threads</vt:lpstr>
      <vt:lpstr>Attente de la fin d’un thread (1/2)</vt:lpstr>
      <vt:lpstr>Attente de la fin d’un thread (2/2)</vt:lpstr>
      <vt:lpstr>Synchronisation de méthode (1/3)</vt:lpstr>
      <vt:lpstr>Synchronisation de méthode (2/3)</vt:lpstr>
      <vt:lpstr>Synchronisation de méthode (3/3)</vt:lpstr>
      <vt:lpstr>Synchronisation de bloc</vt:lpstr>
      <vt:lpstr>Attente / Notification (1/5)</vt:lpstr>
      <vt:lpstr>Attente / Notification (2/5)</vt:lpstr>
      <vt:lpstr>Attente / Notification (3/5)</vt:lpstr>
      <vt:lpstr>Attente / Notification (4/5)</vt:lpstr>
      <vt:lpstr>Attente / Notification (5/5)</vt:lpstr>
      <vt:lpstr>Daemon Thread (1/2)</vt:lpstr>
      <vt:lpstr>Daemon Thread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Java</dc:title>
  <dc:creator>RP</dc:creator>
  <cp:lastModifiedBy>forma1300</cp:lastModifiedBy>
  <cp:revision>2168</cp:revision>
  <cp:lastPrinted>2012-02-15T10:00:36Z</cp:lastPrinted>
  <dcterms:created xsi:type="dcterms:W3CDTF">2010-01-03T16:37:19Z</dcterms:created>
  <dcterms:modified xsi:type="dcterms:W3CDTF">2014-10-31T08:16:02Z</dcterms:modified>
</cp:coreProperties>
</file>